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3"/>
  </p:notesMasterIdLst>
  <p:handoutMasterIdLst>
    <p:handoutMasterId r:id="rId34"/>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5" r:id="rId31"/>
    <p:sldId id="314" r:id="rId32"/>
  </p:sldIdLst>
  <p:sldSz cx="18288000" cy="10287000"/>
  <p:notesSz cx="7772400" cy="10058400"/>
  <p:custDataLst>
    <p:tags r:id="rId3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6897" autoAdjust="0"/>
  </p:normalViewPr>
  <p:slideViewPr>
    <p:cSldViewPr showGuides="1">
      <p:cViewPr varScale="1">
        <p:scale>
          <a:sx n="35" d="100"/>
          <a:sy n="35" d="100"/>
        </p:scale>
        <p:origin x="1356" y="48"/>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518" y="-936"/>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12 -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Image Placeholder 3"/>
          <p:cNvSpPr>
            <a:spLocks noGrp="1" noRot="1" noChangeAspect="1" noTextEdit="1"/>
          </p:cNvSpPr>
          <p:nvPr>
            <p:ph type="sldImg"/>
          </p:nvPr>
        </p:nvSpPr>
        <p:spPr>
          <a:xfrm>
            <a:off x="219075" y="441325"/>
            <a:ext cx="6553200" cy="3686175"/>
          </a:xfrm>
          <a:ln/>
        </p:spPr>
      </p:sp>
      <p:sp>
        <p:nvSpPr>
          <p:cNvPr id="7171" name="Notes Placeholder 4"/>
          <p:cNvSpPr>
            <a:spLocks noGrp="1"/>
          </p:cNvSpPr>
          <p:nvPr>
            <p:ph type="body" idx="1"/>
          </p:nvPr>
        </p:nvSpPr>
        <p:spPr>
          <a:noFill/>
          <a:ln/>
        </p:spPr>
        <p:txBody>
          <a:bodyPr/>
          <a:lstStyle/>
          <a:p>
            <a:endParaRPr lang="en-US" altLang="en-US" dirty="0"/>
          </a:p>
        </p:txBody>
      </p:sp>
    </p:spTree>
    <p:extLst>
      <p:ext uri="{BB962C8B-B14F-4D97-AF65-F5344CB8AC3E}">
        <p14:creationId xmlns:p14="http://schemas.microsoft.com/office/powerpoint/2010/main" val="421806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9C6EA86D-A701-4FB9-8E66-FFECD4B72986}" type="slidenum">
              <a:rPr lang="en-US" smtClean="0"/>
              <a:pPr/>
              <a:t>10</a:t>
            </a:fld>
            <a:endParaRPr lang="en-US" dirty="0"/>
          </a:p>
        </p:txBody>
      </p:sp>
      <p:sp>
        <p:nvSpPr>
          <p:cNvPr id="11" name="Notes Placeholder 10">
            <a:extLst>
              <a:ext uri="{FF2B5EF4-FFF2-40B4-BE49-F238E27FC236}">
                <a16:creationId xmlns:a16="http://schemas.microsoft.com/office/drawing/2014/main" id="{D6922B74-B10A-478D-9643-E5ADAB851674}"/>
              </a:ext>
            </a:extLst>
          </p:cNvPr>
          <p:cNvSpPr>
            <a:spLocks noGrp="1"/>
          </p:cNvSpPr>
          <p:nvPr>
            <p:ph type="body" idx="1"/>
          </p:nvPr>
        </p:nvSpPr>
        <p:spPr/>
        <p:txBody>
          <a:bodyPr/>
          <a:lstStyle/>
          <a:p>
            <a:pPr lvl="1"/>
            <a:r>
              <a:rPr lang="en-US" altLang="en-US" dirty="0"/>
              <a:t>To develop a function by using a tool such as SQL Developer, perform the following steps: </a:t>
            </a:r>
          </a:p>
          <a:p>
            <a:pPr marL="692150" lvl="2" indent="-228600">
              <a:buFont typeface="+mj-lt"/>
              <a:buAutoNum type="arabicPeriod"/>
            </a:pPr>
            <a:r>
              <a:rPr lang="en-US" altLang="en-US" dirty="0"/>
              <a:t>You can create the function using SQL Developer or SQL Plus. </a:t>
            </a:r>
          </a:p>
          <a:p>
            <a:pPr marL="692150" lvl="2" indent="-228600">
              <a:buFont typeface="+mj-lt"/>
              <a:buAutoNum type="arabicPeriod"/>
            </a:pPr>
            <a:r>
              <a:rPr lang="en-US" altLang="en-US" dirty="0"/>
              <a:t>Compile the function. The function is created in the database on compilation. The </a:t>
            </a:r>
            <a:r>
              <a:rPr lang="en-US" altLang="en-US" dirty="0">
                <a:latin typeface="Courier New" panose="02070309020205020404" pitchFamily="49" charset="0"/>
                <a:cs typeface="Courier New" panose="02070309020205020404" pitchFamily="49" charset="0"/>
              </a:rPr>
              <a:t>CREATE</a:t>
            </a:r>
            <a:r>
              <a:rPr lang="en-US" altLang="en-US" dirty="0"/>
              <a:t> </a:t>
            </a:r>
            <a:r>
              <a:rPr lang="en-US" altLang="en-US" dirty="0">
                <a:latin typeface="Courier New" panose="02070309020205020404" pitchFamily="49" charset="0"/>
                <a:cs typeface="Courier New" panose="02070309020205020404" pitchFamily="49" charset="0"/>
              </a:rPr>
              <a:t>FUNCTION</a:t>
            </a:r>
            <a:r>
              <a:rPr lang="en-US" altLang="en-US" dirty="0"/>
              <a:t> statement creates and stores the source code and the compiled </a:t>
            </a:r>
            <a:r>
              <a:rPr lang="en-US" altLang="en-US" i="1" dirty="0"/>
              <a:t>m-code</a:t>
            </a:r>
            <a:r>
              <a:rPr lang="en-US" altLang="en-US" dirty="0"/>
              <a:t> in the database. The compilation process can be GUI based as in SQL Developer or as in the case of command-line interface such as SQL Plus ,you can compile the function like any other command.</a:t>
            </a:r>
          </a:p>
          <a:p>
            <a:pPr marL="692150" lvl="2" indent="-228600">
              <a:buFont typeface="+mj-lt"/>
              <a:buAutoNum type="arabicPeriod"/>
            </a:pPr>
            <a:r>
              <a:rPr lang="en-US" altLang="en-US" dirty="0"/>
              <a:t>If compilation errors exist, then the </a:t>
            </a:r>
            <a:r>
              <a:rPr lang="en-US" altLang="en-US" i="1" dirty="0"/>
              <a:t>m-code</a:t>
            </a:r>
            <a:r>
              <a:rPr lang="en-US" altLang="en-US" dirty="0"/>
              <a:t> isn’t generated and you must edit the source code to make corrections. You can’t invoke a function that contains compilation errors. You can view the compilation errors in the </a:t>
            </a:r>
            <a:r>
              <a:rPr lang="en-US" altLang="en-US" b="1" dirty="0"/>
              <a:t>Compiler Log </a:t>
            </a:r>
            <a:r>
              <a:rPr lang="en-US" altLang="en-US" dirty="0"/>
              <a:t>of SQL Developer, SQL*Plus when you compile the code.</a:t>
            </a:r>
          </a:p>
          <a:p>
            <a:pPr marL="692150" lvl="2" indent="-228600">
              <a:buFont typeface="+mj-lt"/>
              <a:buAutoNum type="arabicPeriod"/>
            </a:pPr>
            <a:r>
              <a:rPr lang="en-US" altLang="en-US" dirty="0"/>
              <a:t>After successful compilation, execute the procedure to perform the desired action. You can run the procedure using SQL Developer GUI or use the </a:t>
            </a:r>
            <a:r>
              <a:rPr lang="en-US" altLang="en-US" dirty="0">
                <a:latin typeface="Courier New" panose="02070309020205020404" pitchFamily="49" charset="0"/>
                <a:cs typeface="Courier New" panose="02070309020205020404" pitchFamily="49" charset="0"/>
              </a:rPr>
              <a:t>EXECUTE</a:t>
            </a:r>
            <a:r>
              <a:rPr lang="en-US" altLang="en-US" dirty="0"/>
              <a:t> command in SQL*Plus.</a:t>
            </a:r>
          </a:p>
          <a:p>
            <a:pPr lvl="2"/>
            <a:endParaRPr lang="en-US" altLang="en-US" dirty="0"/>
          </a:p>
          <a:p>
            <a:pPr lvl="2"/>
            <a:endParaRPr lang="en-US" altLang="en-US" dirty="0"/>
          </a:p>
          <a:p>
            <a:endParaRPr lang="en-US" dirty="0"/>
          </a:p>
        </p:txBody>
      </p:sp>
      <p:sp>
        <p:nvSpPr>
          <p:cNvPr id="14" name="Slide Image Placeholder 13">
            <a:extLst>
              <a:ext uri="{FF2B5EF4-FFF2-40B4-BE49-F238E27FC236}">
                <a16:creationId xmlns:a16="http://schemas.microsoft.com/office/drawing/2014/main" id="{30BE4495-EC6F-4ACE-9737-22E0A49C944D}"/>
              </a:ext>
            </a:extLst>
          </p:cNvPr>
          <p:cNvSpPr>
            <a:spLocks noGrp="1" noRot="1" noChangeAspect="1"/>
          </p:cNvSpPr>
          <p:nvPr>
            <p:ph type="sldImg"/>
          </p:nvPr>
        </p:nvSpPr>
        <p:spPr/>
      </p:sp>
    </p:spTree>
    <p:extLst>
      <p:ext uri="{BB962C8B-B14F-4D97-AF65-F5344CB8AC3E}">
        <p14:creationId xmlns:p14="http://schemas.microsoft.com/office/powerpoint/2010/main" val="3391764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FA0BB25F-6C1A-4A29-B2F8-B9C9312A44E5}" type="slidenum">
              <a:rPr lang="en-US" smtClean="0"/>
              <a:pPr/>
              <a:t>11</a:t>
            </a:fld>
            <a:endParaRPr lang="en-US" dirty="0"/>
          </a:p>
        </p:txBody>
      </p:sp>
      <p:sp>
        <p:nvSpPr>
          <p:cNvPr id="3" name="Slide Image Placeholder 2">
            <a:extLst>
              <a:ext uri="{FF2B5EF4-FFF2-40B4-BE49-F238E27FC236}">
                <a16:creationId xmlns:a16="http://schemas.microsoft.com/office/drawing/2014/main" id="{A1E24816-7D1F-4745-B0E5-1E0BDB1A52B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31BFAC4-7DD4-48E2-87B4-A8F8F8A81E21}"/>
              </a:ext>
            </a:extLst>
          </p:cNvPr>
          <p:cNvSpPr>
            <a:spLocks noGrp="1"/>
          </p:cNvSpPr>
          <p:nvPr>
            <p:ph type="body" idx="1"/>
          </p:nvPr>
        </p:nvSpPr>
        <p:spPr>
          <a:xfrm>
            <a:off x="457200" y="4617720"/>
            <a:ext cx="6858000" cy="5524048"/>
          </a:xfrm>
        </p:spPr>
        <p:txBody>
          <a:bodyPr/>
          <a:lstStyle/>
          <a:p>
            <a:pPr lvl="1" eaLnBrk="1" hangingPunct="1"/>
            <a:r>
              <a:rPr lang="en-US" altLang="en-US" dirty="0"/>
              <a:t>In this slide, you create a </a:t>
            </a:r>
            <a:r>
              <a:rPr lang="en-US" altLang="en-US" dirty="0" err="1">
                <a:latin typeface="Courier New" pitchFamily="49" charset="0"/>
              </a:rPr>
              <a:t>get_sal</a:t>
            </a:r>
            <a:r>
              <a:rPr lang="en-US" altLang="en-US" dirty="0"/>
              <a:t> function to retrieve the value of the salary of an employee. The code in the first code box creates the function. When the function is successfully compiled, you see the response ‘</a:t>
            </a:r>
            <a:r>
              <a:rPr lang="en-US" altLang="en-US" dirty="0">
                <a:latin typeface="Courier New" pitchFamily="49" charset="0"/>
              </a:rPr>
              <a:t>Function</a:t>
            </a:r>
            <a:r>
              <a:rPr lang="en-US" altLang="en-US" dirty="0"/>
              <a:t> </a:t>
            </a:r>
            <a:r>
              <a:rPr lang="en-US" altLang="en-US" dirty="0">
                <a:latin typeface="Courier New" pitchFamily="49" charset="0"/>
              </a:rPr>
              <a:t>GET_SAL</a:t>
            </a:r>
            <a:r>
              <a:rPr lang="en-US" altLang="en-US" dirty="0"/>
              <a:t> </a:t>
            </a:r>
            <a:r>
              <a:rPr lang="en-US" altLang="en-US" dirty="0">
                <a:latin typeface="Courier New" pitchFamily="49" charset="0"/>
              </a:rPr>
              <a:t>compiled</a:t>
            </a:r>
            <a:r>
              <a:rPr lang="en-US" altLang="en-US" dirty="0"/>
              <a:t>’ as shown in the slide.</a:t>
            </a:r>
          </a:p>
          <a:p>
            <a:pPr lvl="1" eaLnBrk="1" hangingPunct="1"/>
            <a:r>
              <a:rPr lang="en-US" altLang="en-US" dirty="0"/>
              <a:t>The function has one input parameter and returns a </a:t>
            </a:r>
            <a:r>
              <a:rPr lang="en-US" altLang="en-US" dirty="0">
                <a:latin typeface="Courier New" pitchFamily="49" charset="0"/>
              </a:rPr>
              <a:t>NUMBER</a:t>
            </a:r>
            <a:r>
              <a:rPr lang="en-US" altLang="en-US" dirty="0"/>
              <a:t> value. It accepts the </a:t>
            </a:r>
            <a:r>
              <a:rPr lang="en-US" altLang="en-US" dirty="0" err="1">
                <a:latin typeface="Courier New" pitchFamily="49" charset="0"/>
              </a:rPr>
              <a:t>employee_id</a:t>
            </a:r>
            <a:r>
              <a:rPr lang="en-US" altLang="en-US" dirty="0"/>
              <a:t> and retrieves the salary of the employee with the given </a:t>
            </a:r>
            <a:r>
              <a:rPr lang="en-US" altLang="en-US" dirty="0" err="1">
                <a:latin typeface="Courier New" pitchFamily="49" charset="0"/>
              </a:rPr>
              <a:t>employee_id</a:t>
            </a:r>
            <a:r>
              <a:rPr lang="en-US" altLang="en-US" dirty="0"/>
              <a:t>.</a:t>
            </a:r>
          </a:p>
          <a:p>
            <a:pPr lvl="1" eaLnBrk="1" hangingPunct="1"/>
            <a:r>
              <a:rPr lang="en-US" altLang="en-US" dirty="0"/>
              <a:t>The </a:t>
            </a:r>
            <a:r>
              <a:rPr lang="en-US" altLang="en-US" dirty="0" err="1">
                <a:latin typeface="Courier New" pitchFamily="49" charset="0"/>
              </a:rPr>
              <a:t>get_sal</a:t>
            </a:r>
            <a:r>
              <a:rPr lang="en-US" altLang="en-US" dirty="0"/>
              <a:t> function follows a common programming practice of using a single </a:t>
            </a:r>
            <a:r>
              <a:rPr lang="en-US" altLang="en-US" dirty="0">
                <a:latin typeface="Courier New" pitchFamily="49" charset="0"/>
              </a:rPr>
              <a:t>RETURN</a:t>
            </a:r>
            <a:r>
              <a:rPr lang="en-US" altLang="en-US" dirty="0"/>
              <a:t> statement that returns a value assigned to a local variable. If your function has an exception section, then it may also contain a </a:t>
            </a:r>
            <a:r>
              <a:rPr lang="en-US" altLang="en-US" dirty="0">
                <a:latin typeface="Courier New" pitchFamily="49" charset="0"/>
              </a:rPr>
              <a:t>RETURN</a:t>
            </a:r>
            <a:r>
              <a:rPr lang="en-US" altLang="en-US" dirty="0"/>
              <a:t> statement. </a:t>
            </a:r>
          </a:p>
          <a:p>
            <a:pPr lvl="1" eaLnBrk="1" hangingPunct="1"/>
            <a:r>
              <a:rPr lang="en-US" altLang="en-US" dirty="0"/>
              <a:t>You can incorporate a function call as part of a PL/SQL expression because the function will return a value to the calling environment. You can incorporate multiple function calls in a single PL/SQL expression resulting in a simpler and maintainable code.</a:t>
            </a:r>
          </a:p>
          <a:p>
            <a:pPr lvl="1" eaLnBrk="1" hangingPunct="1"/>
            <a:r>
              <a:rPr lang="en-US" altLang="en-US" dirty="0"/>
              <a:t>The second code box uses the SQL*Plus </a:t>
            </a:r>
            <a:r>
              <a:rPr lang="en-US" altLang="en-US" dirty="0">
                <a:latin typeface="Courier New" pitchFamily="49" charset="0"/>
              </a:rPr>
              <a:t>EXECUTE</a:t>
            </a:r>
            <a:r>
              <a:rPr lang="en-US" altLang="en-US" dirty="0"/>
              <a:t> command to call the </a:t>
            </a:r>
            <a:r>
              <a:rPr lang="en-US" altLang="en-US" dirty="0">
                <a:latin typeface="Courier New" pitchFamily="49" charset="0"/>
              </a:rPr>
              <a:t>DBMS_OUTPUT.PUT_LINE</a:t>
            </a:r>
            <a:r>
              <a:rPr lang="en-US" altLang="en-US" dirty="0"/>
              <a:t> procedure whose argument is the return value from the function </a:t>
            </a:r>
            <a:r>
              <a:rPr lang="en-US" altLang="en-US" dirty="0" err="1">
                <a:latin typeface="Courier New" pitchFamily="49" charset="0"/>
              </a:rPr>
              <a:t>get_sal</a:t>
            </a:r>
            <a:r>
              <a:rPr lang="en-US" altLang="en-US" dirty="0"/>
              <a:t>. In this case, </a:t>
            </a:r>
            <a:r>
              <a:rPr lang="en-US" altLang="en-US" dirty="0" err="1">
                <a:latin typeface="Courier New" pitchFamily="49" charset="0"/>
              </a:rPr>
              <a:t>get_sal</a:t>
            </a:r>
            <a:r>
              <a:rPr lang="en-US" altLang="en-US" dirty="0"/>
              <a:t> is invoked first to calculate the salary of the employee with ID 100. The salary value returned is supplied as the value of the </a:t>
            </a:r>
            <a:r>
              <a:rPr lang="en-US" altLang="en-US" dirty="0">
                <a:latin typeface="Courier New" pitchFamily="49" charset="0"/>
              </a:rPr>
              <a:t>DBMS_OUTPUT.PUT_LINE</a:t>
            </a:r>
            <a:r>
              <a:rPr lang="en-US" altLang="en-US" dirty="0"/>
              <a:t> parameter, which displays the result (if you have executed a </a:t>
            </a:r>
            <a:r>
              <a:rPr lang="en-US" altLang="en-US" dirty="0">
                <a:latin typeface="Courier New" pitchFamily="49" charset="0"/>
              </a:rPr>
              <a:t>SET SERVEROUTPUT ON</a:t>
            </a:r>
            <a:r>
              <a:rPr lang="en-US" altLang="en-US" dirty="0"/>
              <a:t>).</a:t>
            </a:r>
          </a:p>
          <a:p>
            <a:pPr lvl="1" eaLnBrk="1" hangingPunct="1"/>
            <a:r>
              <a:rPr lang="en-US" altLang="en-US" b="1" dirty="0"/>
              <a:t>Note:</a:t>
            </a:r>
            <a:r>
              <a:rPr lang="en-US" altLang="en-US" dirty="0"/>
              <a:t> A function must always return a value. The example doesn’t return a value if a row is not found for a given </a:t>
            </a:r>
            <a:r>
              <a:rPr lang="en-US" altLang="en-US" dirty="0">
                <a:latin typeface="Courier New" pitchFamily="49" charset="0"/>
              </a:rPr>
              <a:t>id</a:t>
            </a:r>
            <a:r>
              <a:rPr lang="en-US" altLang="en-US" dirty="0"/>
              <a:t>. Ideally, create an exception handler to return a value as well.</a:t>
            </a:r>
          </a:p>
          <a:p>
            <a:endParaRPr lang="en-US" dirty="0"/>
          </a:p>
        </p:txBody>
      </p:sp>
    </p:spTree>
    <p:extLst>
      <p:ext uri="{BB962C8B-B14F-4D97-AF65-F5344CB8AC3E}">
        <p14:creationId xmlns:p14="http://schemas.microsoft.com/office/powerpoint/2010/main" val="74490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4115C335-CC15-42C1-81C1-6066BB5AEF89}" type="slidenum">
              <a:rPr lang="en-US" smtClean="0"/>
              <a:pPr/>
              <a:t>12</a:t>
            </a:fld>
            <a:endParaRPr lang="en-US" dirty="0"/>
          </a:p>
        </p:txBody>
      </p:sp>
      <p:sp>
        <p:nvSpPr>
          <p:cNvPr id="3" name="Slide Image Placeholder 2">
            <a:extLst>
              <a:ext uri="{FF2B5EF4-FFF2-40B4-BE49-F238E27FC236}">
                <a16:creationId xmlns:a16="http://schemas.microsoft.com/office/drawing/2014/main" id="{2339E72B-C0E9-43E2-8C93-A2DB0AB5EE9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4BBDAFD-F018-4F60-987C-8AE92BD56DB5}"/>
              </a:ext>
            </a:extLst>
          </p:cNvPr>
          <p:cNvSpPr>
            <a:spLocks noGrp="1"/>
          </p:cNvSpPr>
          <p:nvPr>
            <p:ph type="body" idx="1"/>
          </p:nvPr>
        </p:nvSpPr>
        <p:spPr/>
        <p:txBody>
          <a:bodyPr/>
          <a:lstStyle/>
          <a:p>
            <a:pPr lvl="1" eaLnBrk="1" hangingPunct="1"/>
            <a:r>
              <a:rPr lang="en-US" altLang="en-US" dirty="0"/>
              <a:t>Functions can be invoked in the following ways:</a:t>
            </a:r>
          </a:p>
          <a:p>
            <a:pPr lvl="2" eaLnBrk="1" hangingPunct="1"/>
            <a:r>
              <a:rPr lang="en-US" altLang="en-US" b="1" dirty="0"/>
              <a:t>As part of PL/SQL expressions:</a:t>
            </a:r>
            <a:r>
              <a:rPr lang="en-US" altLang="en-US" dirty="0"/>
              <a:t> You can use host or local variables to hold the returned value from a function. The first example in the slide uses a host variable and the second example uses a local variable in an anonymous block.</a:t>
            </a:r>
          </a:p>
          <a:p>
            <a:pPr lvl="1" eaLnBrk="1" hangingPunct="1"/>
            <a:r>
              <a:rPr lang="en-US" altLang="en-US" b="1" dirty="0"/>
              <a:t>Note:</a:t>
            </a:r>
            <a:r>
              <a:rPr lang="en-US" altLang="en-US" dirty="0"/>
              <a:t> The benefits and restrictions that apply to functions when used in a SQL statement are discussed in the following slides.</a:t>
            </a:r>
          </a:p>
          <a:p>
            <a:endParaRPr lang="en-US" dirty="0"/>
          </a:p>
        </p:txBody>
      </p:sp>
    </p:spTree>
    <p:extLst>
      <p:ext uri="{BB962C8B-B14F-4D97-AF65-F5344CB8AC3E}">
        <p14:creationId xmlns:p14="http://schemas.microsoft.com/office/powerpoint/2010/main" val="2265371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ED7A0389-CAB7-4BF4-B07F-FE66001DD3A7}" type="slidenum">
              <a:rPr lang="en-US" smtClean="0"/>
              <a:pPr/>
              <a:t>13</a:t>
            </a:fld>
            <a:endParaRPr lang="en-US" dirty="0"/>
          </a:p>
        </p:txBody>
      </p:sp>
      <p:sp>
        <p:nvSpPr>
          <p:cNvPr id="3" name="Slide Image Placeholder 2">
            <a:extLst>
              <a:ext uri="{FF2B5EF4-FFF2-40B4-BE49-F238E27FC236}">
                <a16:creationId xmlns:a16="http://schemas.microsoft.com/office/drawing/2014/main" id="{508CFE1B-42A6-4EB9-9C6C-0F54A5E70D9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1EB0686-9E9F-43A1-B804-03C5144A2125}"/>
              </a:ext>
            </a:extLst>
          </p:cNvPr>
          <p:cNvSpPr>
            <a:spLocks noGrp="1"/>
          </p:cNvSpPr>
          <p:nvPr>
            <p:ph type="body" idx="1"/>
          </p:nvPr>
        </p:nvSpPr>
        <p:spPr/>
        <p:txBody>
          <a:bodyPr/>
          <a:lstStyle/>
          <a:p>
            <a:pPr lvl="2" eaLnBrk="1" hangingPunct="1">
              <a:spcBef>
                <a:spcPct val="25000"/>
              </a:spcBef>
            </a:pPr>
            <a:r>
              <a:rPr lang="en-US" altLang="en-US" b="1" dirty="0"/>
              <a:t>As a parameter to another subprogram:</a:t>
            </a:r>
            <a:r>
              <a:rPr lang="en-US" altLang="en-US" dirty="0"/>
              <a:t> The first example in the slide demonstrates this usage. The </a:t>
            </a:r>
            <a:r>
              <a:rPr lang="en-US" altLang="en-US" dirty="0" err="1">
                <a:latin typeface="Courier New" pitchFamily="49" charset="0"/>
              </a:rPr>
              <a:t>get_sal</a:t>
            </a:r>
            <a:r>
              <a:rPr lang="en-US" altLang="en-US" dirty="0"/>
              <a:t> function with all its arguments is nested in the parameter required by the </a:t>
            </a:r>
            <a:r>
              <a:rPr lang="en-US" altLang="en-US" dirty="0">
                <a:latin typeface="Courier New" pitchFamily="49" charset="0"/>
              </a:rPr>
              <a:t>DBMS_OUTPUT.PUT_LINE</a:t>
            </a:r>
            <a:r>
              <a:rPr lang="en-US" altLang="en-US" dirty="0"/>
              <a:t> procedure. This comes from the concept of nesting functions as discussed in the course titled </a:t>
            </a:r>
            <a:r>
              <a:rPr lang="en-US" altLang="en-US" i="1" dirty="0"/>
              <a:t>Oracle Database: SQL Fundamentals I</a:t>
            </a:r>
            <a:r>
              <a:rPr lang="en-US" altLang="en-US" dirty="0"/>
              <a:t>.</a:t>
            </a:r>
          </a:p>
          <a:p>
            <a:pPr lvl="2" eaLnBrk="1" hangingPunct="1"/>
            <a:r>
              <a:rPr lang="en-US" altLang="en-US" b="1" dirty="0"/>
              <a:t>As an expression in a SQL statement:</a:t>
            </a:r>
            <a:r>
              <a:rPr lang="en-US" altLang="en-US" dirty="0"/>
              <a:t> The second example in the slide shows how a function can be used as a single-row function in a SQL statement.</a:t>
            </a:r>
          </a:p>
          <a:p>
            <a:endParaRPr lang="en-US" dirty="0"/>
          </a:p>
        </p:txBody>
      </p:sp>
    </p:spTree>
    <p:extLst>
      <p:ext uri="{BB962C8B-B14F-4D97-AF65-F5344CB8AC3E}">
        <p14:creationId xmlns:p14="http://schemas.microsoft.com/office/powerpoint/2010/main" val="1965307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AD9D4DD3-C656-4812-96A0-4901FB855BE5}" type="slidenum">
              <a:rPr lang="en-US" smtClean="0"/>
              <a:pPr/>
              <a:t>14</a:t>
            </a:fld>
            <a:endParaRPr lang="en-US" dirty="0"/>
          </a:p>
        </p:txBody>
      </p:sp>
      <p:sp>
        <p:nvSpPr>
          <p:cNvPr id="3" name="Slide Image Placeholder 2">
            <a:extLst>
              <a:ext uri="{FF2B5EF4-FFF2-40B4-BE49-F238E27FC236}">
                <a16:creationId xmlns:a16="http://schemas.microsoft.com/office/drawing/2014/main" id="{EA706523-5EC7-4BBD-A8A2-C30FB9E617D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5886664-9354-49DF-96D5-C07F9C344810}"/>
              </a:ext>
            </a:extLst>
          </p:cNvPr>
          <p:cNvSpPr>
            <a:spLocks noGrp="1"/>
          </p:cNvSpPr>
          <p:nvPr>
            <p:ph type="body" idx="1"/>
          </p:nvPr>
        </p:nvSpPr>
        <p:spPr>
          <a:xfrm>
            <a:off x="457200" y="4617720"/>
            <a:ext cx="6858000" cy="5524048"/>
          </a:xfrm>
        </p:spPr>
        <p:txBody>
          <a:bodyPr/>
          <a:lstStyle/>
          <a:p>
            <a:pPr marL="342900" lvl="1" indent="-228600" eaLnBrk="1" hangingPunct="1"/>
            <a:r>
              <a:rPr lang="en-US" altLang="en-US" dirty="0"/>
              <a:t>You can create a new function in SQL Developer by using the following steps:</a:t>
            </a:r>
          </a:p>
          <a:p>
            <a:pPr lvl="2" eaLnBrk="1" hangingPunct="1">
              <a:buNone/>
            </a:pPr>
            <a:r>
              <a:rPr lang="en-US" altLang="en-US" dirty="0"/>
              <a:t>1.	Right-click the </a:t>
            </a:r>
            <a:r>
              <a:rPr lang="en-US" altLang="en-US" b="1" dirty="0"/>
              <a:t>Functions </a:t>
            </a:r>
            <a:r>
              <a:rPr lang="en-US" altLang="en-US" dirty="0"/>
              <a:t>node.</a:t>
            </a:r>
          </a:p>
          <a:p>
            <a:pPr lvl="2" eaLnBrk="1" hangingPunct="1">
              <a:buNone/>
            </a:pPr>
            <a:r>
              <a:rPr lang="en-US" altLang="en-US" dirty="0"/>
              <a:t>2.	Select </a:t>
            </a:r>
            <a:r>
              <a:rPr lang="en-US" altLang="en-US" b="1" dirty="0"/>
              <a:t>New Function</a:t>
            </a:r>
            <a:r>
              <a:rPr lang="en-US" altLang="en-US" dirty="0"/>
              <a:t> from the shortcut menu. The </a:t>
            </a:r>
            <a:r>
              <a:rPr lang="en-US" altLang="en-US" b="1" dirty="0"/>
              <a:t>Create PL/SQL Function </a:t>
            </a:r>
            <a:r>
              <a:rPr lang="en-US" altLang="en-US" dirty="0"/>
              <a:t>dialog box is displayed. </a:t>
            </a:r>
          </a:p>
          <a:p>
            <a:pPr lvl="2" eaLnBrk="1" hangingPunct="1">
              <a:buNone/>
            </a:pPr>
            <a:r>
              <a:rPr lang="en-US" altLang="en-US" dirty="0"/>
              <a:t>3.	Select the schema, function name, and the parameters list (using the </a:t>
            </a:r>
            <a:r>
              <a:rPr lang="en-US" altLang="en-US" b="1" dirty="0"/>
              <a:t>+ </a:t>
            </a:r>
            <a:r>
              <a:rPr lang="en-US" altLang="en-US" dirty="0"/>
              <a:t>icon), and then click </a:t>
            </a:r>
            <a:r>
              <a:rPr lang="en-US" altLang="en-US" b="1" dirty="0"/>
              <a:t>OK</a:t>
            </a:r>
            <a:r>
              <a:rPr lang="en-US" altLang="en-US" dirty="0"/>
              <a:t>. The code editor for the function is displayed. </a:t>
            </a:r>
          </a:p>
          <a:p>
            <a:pPr lvl="2" eaLnBrk="1" hangingPunct="1">
              <a:buNone/>
            </a:pPr>
            <a:r>
              <a:rPr lang="en-US" altLang="en-US" dirty="0"/>
              <a:t>4.	Enter the function’s code. </a:t>
            </a:r>
          </a:p>
          <a:p>
            <a:pPr lvl="2" eaLnBrk="1" hangingPunct="1">
              <a:buNone/>
            </a:pPr>
            <a:r>
              <a:rPr lang="en-US" altLang="en-US" dirty="0"/>
              <a:t>5.	To compile the function, click the </a:t>
            </a:r>
            <a:r>
              <a:rPr lang="en-US" altLang="en-US" b="1" dirty="0"/>
              <a:t>Compile</a:t>
            </a:r>
            <a:r>
              <a:rPr lang="en-US" altLang="en-US" dirty="0"/>
              <a:t> icon. </a:t>
            </a:r>
          </a:p>
          <a:p>
            <a:pPr marL="342900" lvl="1" indent="-228600" eaLnBrk="1" hangingPunct="1"/>
            <a:r>
              <a:rPr lang="en-US" altLang="en-US" b="1" dirty="0"/>
              <a:t>Note</a:t>
            </a:r>
          </a:p>
          <a:p>
            <a:pPr lvl="2" eaLnBrk="1" hangingPunct="1"/>
            <a:r>
              <a:rPr lang="en-US" altLang="en-US" dirty="0"/>
              <a:t>To create a new function in SQL Developer, you can also enter the code in the SQL Worksheet, and then click the </a:t>
            </a:r>
            <a:r>
              <a:rPr lang="en-US" altLang="en-US" b="1" dirty="0"/>
              <a:t>Run</a:t>
            </a:r>
            <a:r>
              <a:rPr lang="en-US" altLang="en-US" dirty="0"/>
              <a:t> </a:t>
            </a:r>
            <a:r>
              <a:rPr lang="en-US" altLang="en-US" b="1" dirty="0"/>
              <a:t>Script</a:t>
            </a:r>
            <a:r>
              <a:rPr lang="en-US" altLang="en-US" dirty="0"/>
              <a:t> icon.  </a:t>
            </a:r>
          </a:p>
          <a:p>
            <a:pPr lvl="2" eaLnBrk="1" hangingPunct="1"/>
            <a:r>
              <a:rPr lang="en-US" altLang="en-US" dirty="0"/>
              <a:t>For additional information about creating functions in SQL Developer, access the appropriate online Help topic titled “Create PL/SQL Subprogram Function or Procedure.”</a:t>
            </a:r>
          </a:p>
          <a:p>
            <a:endParaRPr lang="en-US" dirty="0"/>
          </a:p>
        </p:txBody>
      </p:sp>
    </p:spTree>
    <p:extLst>
      <p:ext uri="{BB962C8B-B14F-4D97-AF65-F5344CB8AC3E}">
        <p14:creationId xmlns:p14="http://schemas.microsoft.com/office/powerpoint/2010/main" val="2580201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12 - </a:t>
            </a:r>
            <a:fld id="{8C267096-52E1-4E0C-A35B-244F1DD95955}" type="slidenum">
              <a:rPr lang="en-US" smtClean="0"/>
              <a:pPr/>
              <a:t>15</a:t>
            </a:fld>
            <a:endParaRPr lang="en-US" dirty="0"/>
          </a:p>
        </p:txBody>
      </p:sp>
      <p:sp>
        <p:nvSpPr>
          <p:cNvPr id="3" name="Slide Image Placeholder 2">
            <a:extLst>
              <a:ext uri="{FF2B5EF4-FFF2-40B4-BE49-F238E27FC236}">
                <a16:creationId xmlns:a16="http://schemas.microsoft.com/office/drawing/2014/main" id="{26F863B2-25B5-4D7F-ADFE-7CA98C2F86D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BE96B0C-6EDE-4A7E-AC46-5DC6C891B9E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4631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F52EE419-0043-4F8C-BEBB-D8780F4AE46D}" type="slidenum">
              <a:rPr lang="en-US" smtClean="0"/>
              <a:pPr/>
              <a:t>16</a:t>
            </a:fld>
            <a:endParaRPr lang="en-US" dirty="0"/>
          </a:p>
        </p:txBody>
      </p:sp>
      <p:sp>
        <p:nvSpPr>
          <p:cNvPr id="3" name="Slide Image Placeholder 2">
            <a:extLst>
              <a:ext uri="{FF2B5EF4-FFF2-40B4-BE49-F238E27FC236}">
                <a16:creationId xmlns:a16="http://schemas.microsoft.com/office/drawing/2014/main" id="{B5FD4990-BF17-435D-8893-8ADA8C23D91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30F7475-9320-4FD3-AFED-D7A1E06488FF}"/>
              </a:ext>
            </a:extLst>
          </p:cNvPr>
          <p:cNvSpPr>
            <a:spLocks noGrp="1"/>
          </p:cNvSpPr>
          <p:nvPr>
            <p:ph type="body" idx="1"/>
          </p:nvPr>
        </p:nvSpPr>
        <p:spPr/>
        <p:txBody>
          <a:bodyPr/>
          <a:lstStyle/>
          <a:p>
            <a:pPr lvl="1" eaLnBrk="1" hangingPunct="1"/>
            <a:r>
              <a:rPr lang="en-US" altLang="en-US" dirty="0"/>
              <a:t>The example in the slide shows how to create a </a:t>
            </a:r>
            <a:r>
              <a:rPr lang="en-US" altLang="en-US" dirty="0">
                <a:latin typeface="Courier New" pitchFamily="49" charset="0"/>
              </a:rPr>
              <a:t>tax</a:t>
            </a:r>
            <a:r>
              <a:rPr lang="en-US" altLang="en-US" dirty="0"/>
              <a:t> function to calculate income tax. The function accepts an </a:t>
            </a:r>
            <a:r>
              <a:rPr lang="en-US" altLang="en-US" dirty="0" err="1">
                <a:latin typeface="Courier New" pitchFamily="49" charset="0"/>
              </a:rPr>
              <a:t>employee_id</a:t>
            </a:r>
            <a:r>
              <a:rPr lang="en-US" altLang="en-US" dirty="0"/>
              <a:t> as input parameter and calculates the tax applicable for that employee based on the salary of that employee.</a:t>
            </a:r>
          </a:p>
          <a:p>
            <a:pPr lvl="1" eaLnBrk="1" hangingPunct="1"/>
            <a:r>
              <a:rPr lang="en-US" altLang="en-US" dirty="0"/>
              <a:t>To execute the code shown in the slide example in SQL Developer, enter the code in the SQL Worksheet, and then click the </a:t>
            </a:r>
            <a:r>
              <a:rPr lang="en-US" altLang="en-US" b="1" dirty="0"/>
              <a:t>Run Script</a:t>
            </a:r>
            <a:r>
              <a:rPr lang="en-US" altLang="en-US" dirty="0"/>
              <a:t> icon. The </a:t>
            </a:r>
            <a:r>
              <a:rPr lang="en-US" altLang="en-US" dirty="0">
                <a:latin typeface="Courier New" pitchFamily="49" charset="0"/>
              </a:rPr>
              <a:t>tax</a:t>
            </a:r>
            <a:r>
              <a:rPr lang="en-US" altLang="en-US" dirty="0"/>
              <a:t> function is invoked as an expression in the </a:t>
            </a:r>
            <a:r>
              <a:rPr lang="en-US" altLang="en-US" dirty="0">
                <a:latin typeface="Courier New" pitchFamily="49" charset="0"/>
              </a:rPr>
              <a:t>SELECT</a:t>
            </a:r>
            <a:r>
              <a:rPr lang="en-US" altLang="en-US" dirty="0"/>
              <a:t> clause along with the employee ID, last name, and salary for employees in a department with ID </a:t>
            </a:r>
            <a:r>
              <a:rPr lang="en-US" altLang="en-US" dirty="0">
                <a:latin typeface="Courier New" pitchFamily="49" charset="0"/>
              </a:rPr>
              <a:t>100</a:t>
            </a:r>
            <a:r>
              <a:rPr lang="en-US" altLang="en-US" dirty="0"/>
              <a:t>. The return result from the </a:t>
            </a:r>
            <a:r>
              <a:rPr lang="en-US" altLang="en-US" dirty="0">
                <a:latin typeface="Courier New" pitchFamily="49" charset="0"/>
              </a:rPr>
              <a:t>tax</a:t>
            </a:r>
            <a:r>
              <a:rPr lang="en-US" altLang="en-US" dirty="0"/>
              <a:t> function is displayed with the regular output from the query.</a:t>
            </a:r>
          </a:p>
          <a:p>
            <a:endParaRPr lang="en-US" dirty="0"/>
          </a:p>
        </p:txBody>
      </p:sp>
    </p:spTree>
    <p:extLst>
      <p:ext uri="{BB962C8B-B14F-4D97-AF65-F5344CB8AC3E}">
        <p14:creationId xmlns:p14="http://schemas.microsoft.com/office/powerpoint/2010/main" val="4289726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es03_12.png"/>
          <p:cNvPicPr>
            <a:picLocks noChangeAspect="1"/>
          </p:cNvPicPr>
          <p:nvPr/>
        </p:nvPicPr>
        <p:blipFill>
          <a:blip r:embed="rId3"/>
          <a:stretch>
            <a:fillRect/>
          </a:stretch>
        </p:blipFill>
        <p:spPr>
          <a:xfrm>
            <a:off x="1819275" y="6470804"/>
            <a:ext cx="3276600" cy="1942772"/>
          </a:xfrm>
          <a:prstGeom prst="rect">
            <a:avLst/>
          </a:prstGeom>
        </p:spPr>
      </p:pic>
      <p:sp>
        <p:nvSpPr>
          <p:cNvPr id="10" name="Footer Placeholder 9"/>
          <p:cNvSpPr>
            <a:spLocks noGrp="1"/>
          </p:cNvSpPr>
          <p:nvPr>
            <p:ph type="ftr" sz="quarter" idx="10"/>
          </p:nvPr>
        </p:nvSpPr>
        <p:spPr/>
        <p:txBody>
          <a:bodyPr/>
          <a:lstStyle/>
          <a:p>
            <a:r>
              <a:rPr lang="en-US"/>
              <a:t>Oracle Database 19c: PL/SQL Workshop   12 - </a:t>
            </a:r>
            <a:fld id="{545EC1B3-0055-4981-96B1-B3653DC9A4E0}" type="slidenum">
              <a:rPr lang="en-US" smtClean="0"/>
              <a:pPr/>
              <a:t>17</a:t>
            </a:fld>
            <a:endParaRPr lang="en-US" dirty="0"/>
          </a:p>
        </p:txBody>
      </p:sp>
      <p:sp>
        <p:nvSpPr>
          <p:cNvPr id="3" name="Slide Image Placeholder 2">
            <a:extLst>
              <a:ext uri="{FF2B5EF4-FFF2-40B4-BE49-F238E27FC236}">
                <a16:creationId xmlns:a16="http://schemas.microsoft.com/office/drawing/2014/main" id="{337EC56A-907A-4CAB-98B1-95B8BBD6E68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53AC695-09F0-46E0-A47E-A46A1442847F}"/>
              </a:ext>
            </a:extLst>
          </p:cNvPr>
          <p:cNvSpPr>
            <a:spLocks noGrp="1"/>
          </p:cNvSpPr>
          <p:nvPr>
            <p:ph type="body" idx="1"/>
          </p:nvPr>
        </p:nvSpPr>
        <p:spPr>
          <a:xfrm>
            <a:off x="457200" y="4617720"/>
            <a:ext cx="6858000" cy="5596056"/>
          </a:xfrm>
        </p:spPr>
        <p:txBody>
          <a:bodyPr/>
          <a:lstStyle/>
          <a:p>
            <a:pPr lvl="1" eaLnBrk="1" hangingPunct="1"/>
            <a:r>
              <a:rPr lang="en-US" altLang="en-US" dirty="0"/>
              <a:t>A PL/SQL user-defined function</a:t>
            </a:r>
            <a:r>
              <a:rPr lang="en-US" altLang="en-US" dirty="0">
                <a:solidFill>
                  <a:srgbClr val="FC0128"/>
                </a:solidFill>
              </a:rPr>
              <a:t> </a:t>
            </a:r>
            <a:r>
              <a:rPr lang="en-US" altLang="en-US" dirty="0"/>
              <a:t>can be called from any SQL expression where a built-in single-row function can be called as shown in the following example: </a:t>
            </a:r>
          </a:p>
          <a:p>
            <a:pPr lvl="4" eaLnBrk="1" hangingPunct="1">
              <a:spcBef>
                <a:spcPct val="25000"/>
              </a:spcBef>
            </a:pPr>
            <a:r>
              <a:rPr lang="en-US" altLang="en-US" dirty="0"/>
              <a:t>		SELECT </a:t>
            </a:r>
            <a:r>
              <a:rPr lang="en-US" altLang="en-US" dirty="0" err="1"/>
              <a:t>employee_id</a:t>
            </a:r>
            <a:r>
              <a:rPr lang="en-US" altLang="en-US" dirty="0"/>
              <a:t>, tax(</a:t>
            </a:r>
            <a:r>
              <a:rPr lang="en-US" altLang="en-US" dirty="0" err="1"/>
              <a:t>employee_id</a:t>
            </a:r>
            <a:r>
              <a:rPr lang="en-US" altLang="en-US" dirty="0"/>
              <a:t>)</a:t>
            </a:r>
            <a:br>
              <a:rPr lang="en-US" altLang="en-US" dirty="0"/>
            </a:br>
            <a:r>
              <a:rPr lang="en-US" altLang="en-US" dirty="0"/>
              <a:t>		FROM   employees</a:t>
            </a:r>
          </a:p>
          <a:p>
            <a:pPr lvl="4" eaLnBrk="1" hangingPunct="1">
              <a:spcBef>
                <a:spcPct val="25000"/>
              </a:spcBef>
            </a:pPr>
            <a:r>
              <a:rPr lang="en-US" altLang="en-US" dirty="0"/>
              <a:t>		WHERE  tax(</a:t>
            </a:r>
            <a:r>
              <a:rPr lang="en-US" altLang="en-US" dirty="0" err="1"/>
              <a:t>employee_id</a:t>
            </a:r>
            <a:r>
              <a:rPr lang="en-US" altLang="en-US" dirty="0"/>
              <a:t>) &gt; (SELECT MAX(tax(</a:t>
            </a:r>
            <a:r>
              <a:rPr lang="en-US" altLang="en-US" dirty="0" err="1"/>
              <a:t>employee_id</a:t>
            </a:r>
            <a:r>
              <a:rPr lang="en-US" altLang="en-US" dirty="0"/>
              <a:t>))</a:t>
            </a:r>
          </a:p>
          <a:p>
            <a:pPr lvl="4" eaLnBrk="1" hangingPunct="1">
              <a:spcBef>
                <a:spcPct val="25000"/>
              </a:spcBef>
            </a:pPr>
            <a:r>
              <a:rPr lang="en-US" altLang="en-US" dirty="0"/>
              <a:t>		                      FROM employees</a:t>
            </a:r>
          </a:p>
          <a:p>
            <a:pPr lvl="4" eaLnBrk="1" hangingPunct="1">
              <a:spcBef>
                <a:spcPct val="25000"/>
              </a:spcBef>
            </a:pPr>
            <a:r>
              <a:rPr lang="en-US" altLang="en-US" dirty="0"/>
              <a:t>		                      WHERE </a:t>
            </a:r>
            <a:r>
              <a:rPr lang="en-US" altLang="en-US" dirty="0" err="1"/>
              <a:t>department_id</a:t>
            </a:r>
            <a:r>
              <a:rPr lang="en-US" altLang="en-US" dirty="0"/>
              <a:t> = 30)</a:t>
            </a:r>
          </a:p>
          <a:p>
            <a:pPr lvl="4" eaLnBrk="1" hangingPunct="1">
              <a:spcBef>
                <a:spcPct val="25000"/>
              </a:spcBef>
            </a:pPr>
            <a:r>
              <a:rPr lang="en-US" altLang="en-US" dirty="0"/>
              <a:t>		ORDER BY tax(</a:t>
            </a:r>
            <a:r>
              <a:rPr lang="en-US" altLang="en-US" dirty="0" err="1"/>
              <a:t>employee_id</a:t>
            </a:r>
            <a:r>
              <a:rPr lang="en-US" altLang="en-US" dirty="0"/>
              <a:t>) DESC;</a:t>
            </a:r>
          </a:p>
          <a:p>
            <a:pPr lvl="4" eaLnBrk="1" hangingPunct="1">
              <a:spcBef>
                <a:spcPct val="25000"/>
              </a:spcBef>
            </a:pPr>
            <a:endParaRPr lang="en-US" altLang="en-US" dirty="0"/>
          </a:p>
          <a:p>
            <a:pPr lvl="4" eaLnBrk="1" hangingPunct="1">
              <a:spcBef>
                <a:spcPct val="25000"/>
              </a:spcBef>
            </a:pPr>
            <a:endParaRPr lang="en-US" altLang="en-US" dirty="0"/>
          </a:p>
          <a:p>
            <a:pPr lvl="4" eaLnBrk="1" hangingPunct="1">
              <a:spcBef>
                <a:spcPct val="25000"/>
              </a:spcBef>
            </a:pPr>
            <a:endParaRPr lang="en-US" altLang="en-US" dirty="0"/>
          </a:p>
          <a:p>
            <a:pPr lvl="4" eaLnBrk="1" hangingPunct="1">
              <a:spcBef>
                <a:spcPct val="25000"/>
              </a:spcBef>
            </a:pPr>
            <a:endParaRPr lang="en-US" altLang="en-US" dirty="0"/>
          </a:p>
          <a:p>
            <a:pPr lvl="4" eaLnBrk="1" hangingPunct="1">
              <a:spcBef>
                <a:spcPct val="25000"/>
              </a:spcBef>
            </a:pPr>
            <a:endParaRPr lang="en-US" altLang="en-US" dirty="0"/>
          </a:p>
          <a:p>
            <a:pPr lvl="4" eaLnBrk="1" hangingPunct="1">
              <a:spcBef>
                <a:spcPct val="25000"/>
              </a:spcBef>
            </a:pPr>
            <a:endParaRPr lang="en-US" altLang="en-US" dirty="0"/>
          </a:p>
          <a:p>
            <a:pPr lvl="4" eaLnBrk="1" hangingPunct="1">
              <a:spcBef>
                <a:spcPct val="25000"/>
              </a:spcBef>
            </a:pPr>
            <a:endParaRPr lang="en-US" altLang="en-US" dirty="0"/>
          </a:p>
          <a:p>
            <a:pPr lvl="4" eaLnBrk="1" hangingPunct="1">
              <a:spcBef>
                <a:spcPct val="25000"/>
              </a:spcBef>
            </a:pPr>
            <a:endParaRPr lang="en-US" altLang="en-US" dirty="0"/>
          </a:p>
          <a:p>
            <a:pPr lvl="4" eaLnBrk="1" hangingPunct="1">
              <a:spcBef>
                <a:spcPct val="25000"/>
              </a:spcBef>
            </a:pPr>
            <a:endParaRPr lang="en-US" altLang="en-US" dirty="0"/>
          </a:p>
          <a:p>
            <a:pPr lvl="4" eaLnBrk="1" hangingPunct="1">
              <a:spcBef>
                <a:spcPct val="25000"/>
              </a:spcBef>
            </a:pPr>
            <a:endParaRPr lang="en-US" altLang="en-US" dirty="0"/>
          </a:p>
          <a:p>
            <a:pPr lvl="4" eaLnBrk="1" hangingPunct="1">
              <a:spcBef>
                <a:spcPct val="25000"/>
              </a:spcBef>
            </a:pPr>
            <a:r>
              <a:rPr lang="en-US" altLang="en-US" b="1" dirty="0">
                <a:latin typeface="Oracle Sans" panose="020B0503020204020204" pitchFamily="34" charset="0"/>
                <a:cs typeface="Oracle Sans" panose="020B0503020204020204" pitchFamily="34" charset="0"/>
              </a:rPr>
              <a:t>Note: </a:t>
            </a:r>
            <a:r>
              <a:rPr lang="en-US" altLang="en-US" dirty="0">
                <a:latin typeface="Oracle Sans" panose="020B0503020204020204" pitchFamily="34" charset="0"/>
                <a:cs typeface="Oracle Sans" panose="020B0503020204020204" pitchFamily="34" charset="0"/>
              </a:rPr>
              <a:t>You can use SQL functions with </a:t>
            </a:r>
            <a:r>
              <a:rPr lang="en-US" altLang="en-US" dirty="0">
                <a:cs typeface="Courier New" pitchFamily="49" charset="0"/>
              </a:rPr>
              <a:t>CONNECT BY </a:t>
            </a:r>
            <a:r>
              <a:rPr lang="en-US" altLang="en-US" dirty="0">
                <a:latin typeface="Oracle Sans" panose="020B0503020204020204" pitchFamily="34" charset="0"/>
                <a:cs typeface="Oracle Sans" panose="020B0503020204020204" pitchFamily="34" charset="0"/>
              </a:rPr>
              <a:t>and </a:t>
            </a:r>
            <a:r>
              <a:rPr lang="en-US" altLang="en-US" dirty="0">
                <a:cs typeface="Courier New" pitchFamily="49" charset="0"/>
              </a:rPr>
              <a:t>START WITH </a:t>
            </a:r>
            <a:r>
              <a:rPr lang="en-US" altLang="en-US" dirty="0">
                <a:latin typeface="Oracle Sans" panose="020B0503020204020204" pitchFamily="34" charset="0"/>
                <a:cs typeface="Oracle Sans" panose="020B0503020204020204" pitchFamily="34" charset="0"/>
              </a:rPr>
              <a:t>clauses in hierarchical SQL queries.</a:t>
            </a:r>
          </a:p>
        </p:txBody>
      </p:sp>
    </p:spTree>
    <p:extLst>
      <p:ext uri="{BB962C8B-B14F-4D97-AF65-F5344CB8AC3E}">
        <p14:creationId xmlns:p14="http://schemas.microsoft.com/office/powerpoint/2010/main" val="451673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12 - </a:t>
            </a:r>
            <a:fld id="{67C2C8A0-74BD-411D-ADF1-849D25D01113}" type="slidenum">
              <a:rPr lang="en-US" smtClean="0"/>
              <a:pPr/>
              <a:t>18</a:t>
            </a:fld>
            <a:endParaRPr lang="en-US" dirty="0"/>
          </a:p>
        </p:txBody>
      </p:sp>
      <p:sp>
        <p:nvSpPr>
          <p:cNvPr id="3" name="Slide Image Placeholder 2">
            <a:extLst>
              <a:ext uri="{FF2B5EF4-FFF2-40B4-BE49-F238E27FC236}">
                <a16:creationId xmlns:a16="http://schemas.microsoft.com/office/drawing/2014/main" id="{86B12811-F071-4149-89E2-39E6CFE6CB5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F682822-2D7D-4EA4-8B50-5A080F022E1F}"/>
              </a:ext>
            </a:extLst>
          </p:cNvPr>
          <p:cNvSpPr>
            <a:spLocks noGrp="1"/>
          </p:cNvSpPr>
          <p:nvPr>
            <p:ph type="body" idx="1"/>
          </p:nvPr>
        </p:nvSpPr>
        <p:spPr>
          <a:xfrm>
            <a:off x="457200" y="4617720"/>
            <a:ext cx="6858000" cy="5596056"/>
          </a:xfrm>
        </p:spPr>
        <p:txBody>
          <a:bodyPr/>
          <a:lstStyle/>
          <a:p>
            <a:pPr lvl="1"/>
            <a:r>
              <a:rPr lang="en-US" altLang="en-US" dirty="0"/>
              <a:t>The user-defined PL/SQL functions that are callable from SQL expressions must meet the following requirements:</a:t>
            </a:r>
          </a:p>
          <a:p>
            <a:pPr lvl="2"/>
            <a:r>
              <a:rPr lang="en-US" altLang="en-US" dirty="0"/>
              <a:t>The function must be stored in the database.</a:t>
            </a:r>
          </a:p>
          <a:p>
            <a:pPr lvl="2"/>
            <a:r>
              <a:rPr lang="en-US" altLang="en-US" dirty="0"/>
              <a:t>The function parameters must be IN and of valid SQL data types and PL/SQL-specific data types. </a:t>
            </a:r>
          </a:p>
          <a:p>
            <a:pPr lvl="2"/>
            <a:r>
              <a:rPr lang="en-US" altLang="en-US" dirty="0"/>
              <a:t>The functions must return data types that are valid SQL data types and PL/SQL-specific data types such as </a:t>
            </a:r>
            <a:r>
              <a:rPr lang="en-US" altLang="en-US" dirty="0">
                <a:latin typeface="Courier New" pitchFamily="49" charset="0"/>
                <a:cs typeface="Courier New" pitchFamily="49" charset="0"/>
              </a:rPr>
              <a:t>BOOLEAN, RECORD</a:t>
            </a:r>
            <a:r>
              <a:rPr lang="en-US" altLang="en-US" dirty="0"/>
              <a:t>, or </a:t>
            </a:r>
            <a:r>
              <a:rPr lang="en-US" altLang="en-US" dirty="0">
                <a:latin typeface="Courier New" pitchFamily="49" charset="0"/>
                <a:cs typeface="Courier New" pitchFamily="49" charset="0"/>
              </a:rPr>
              <a:t>TABLE</a:t>
            </a:r>
            <a:r>
              <a:rPr lang="en-US" altLang="en-US" dirty="0"/>
              <a:t>. </a:t>
            </a:r>
          </a:p>
          <a:p>
            <a:pPr lvl="1"/>
            <a:r>
              <a:rPr lang="en-US" altLang="en-US" dirty="0"/>
              <a:t>The following restrictions apply when calling a function in a SQL statement:</a:t>
            </a:r>
          </a:p>
          <a:p>
            <a:pPr lvl="2"/>
            <a:r>
              <a:rPr lang="en-US" altLang="en-US" dirty="0"/>
              <a:t>Parameters must use positional notation or named notation.</a:t>
            </a:r>
          </a:p>
          <a:p>
            <a:pPr lvl="2"/>
            <a:r>
              <a:rPr lang="en-US" altLang="en-US" dirty="0"/>
              <a:t>You must own or have the </a:t>
            </a:r>
            <a:r>
              <a:rPr lang="en-US" altLang="en-US" dirty="0">
                <a:latin typeface="Courier New" pitchFamily="49" charset="0"/>
                <a:cs typeface="Courier New" pitchFamily="49" charset="0"/>
              </a:rPr>
              <a:t>EXECUTE</a:t>
            </a:r>
            <a:r>
              <a:rPr lang="en-US" altLang="en-US" dirty="0"/>
              <a:t> privilege on the function.</a:t>
            </a:r>
          </a:p>
          <a:p>
            <a:pPr lvl="2"/>
            <a:r>
              <a:rPr lang="en-US" altLang="en-US" dirty="0"/>
              <a:t>You may need to enable the </a:t>
            </a:r>
            <a:r>
              <a:rPr lang="en-US" altLang="en-US" dirty="0">
                <a:latin typeface="Courier New" pitchFamily="49" charset="0"/>
                <a:cs typeface="Courier New" pitchFamily="49" charset="0"/>
              </a:rPr>
              <a:t>PARALLEL_ENABLE</a:t>
            </a:r>
            <a:r>
              <a:rPr lang="en-US" altLang="en-US" dirty="0"/>
              <a:t> option in the function specification to allow a parallel execution of the SQL statement using the function. Each parallel session using the function will have private copies of the function’s local variables.</a:t>
            </a:r>
          </a:p>
          <a:p>
            <a:pPr lvl="1"/>
            <a:r>
              <a:rPr lang="en-US" altLang="en-US" dirty="0"/>
              <a:t>Other restrictions on a user-defined function include the following: </a:t>
            </a:r>
          </a:p>
          <a:p>
            <a:pPr lvl="2"/>
            <a:r>
              <a:rPr lang="en-US" altLang="en-US" dirty="0"/>
              <a:t>You cannot invoke the function from the </a:t>
            </a:r>
            <a:r>
              <a:rPr lang="en-US" altLang="en-US" dirty="0">
                <a:latin typeface="Courier New" pitchFamily="49" charset="0"/>
                <a:cs typeface="Courier New" pitchFamily="49" charset="0"/>
              </a:rPr>
              <a:t>CHECK</a:t>
            </a:r>
            <a:r>
              <a:rPr lang="en-US" altLang="en-US" dirty="0"/>
              <a:t> constraint clause of a </a:t>
            </a:r>
            <a:r>
              <a:rPr lang="en-US" altLang="en-US" dirty="0">
                <a:latin typeface="Courier New" pitchFamily="49" charset="0"/>
                <a:cs typeface="Courier New" pitchFamily="49" charset="0"/>
              </a:rPr>
              <a:t>CREATE TABLE </a:t>
            </a:r>
            <a:r>
              <a:rPr lang="en-US" altLang="en-US" dirty="0"/>
              <a:t>or </a:t>
            </a:r>
            <a:r>
              <a:rPr lang="en-US" altLang="en-US" dirty="0">
                <a:latin typeface="Courier New" pitchFamily="49" charset="0"/>
                <a:cs typeface="Courier New" pitchFamily="49" charset="0"/>
              </a:rPr>
              <a:t>ALTER TABLE </a:t>
            </a:r>
            <a:r>
              <a:rPr lang="en-US" altLang="en-US" dirty="0"/>
              <a:t>statement. </a:t>
            </a:r>
          </a:p>
          <a:p>
            <a:pPr lvl="2"/>
            <a:r>
              <a:rPr lang="en-US" altLang="en-US" dirty="0"/>
              <a:t>You cannot use a function to define the default value of a column. </a:t>
            </a:r>
          </a:p>
          <a:p>
            <a:endParaRPr lang="en-US" dirty="0"/>
          </a:p>
        </p:txBody>
      </p:sp>
    </p:spTree>
    <p:extLst>
      <p:ext uri="{BB962C8B-B14F-4D97-AF65-F5344CB8AC3E}">
        <p14:creationId xmlns:p14="http://schemas.microsoft.com/office/powerpoint/2010/main" val="1831687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CAF27603-9B38-41E7-BE42-98FF9AFF8316}" type="slidenum">
              <a:rPr lang="en-US" smtClean="0"/>
              <a:pPr/>
              <a:t>19</a:t>
            </a:fld>
            <a:endParaRPr lang="en-US" dirty="0"/>
          </a:p>
        </p:txBody>
      </p:sp>
      <p:sp>
        <p:nvSpPr>
          <p:cNvPr id="5" name="Slide Image Placeholder 4">
            <a:extLst>
              <a:ext uri="{FF2B5EF4-FFF2-40B4-BE49-F238E27FC236}">
                <a16:creationId xmlns:a16="http://schemas.microsoft.com/office/drawing/2014/main" id="{E1AD83AD-FF21-4BE0-B258-DDF02FB036BC}"/>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C847A613-28D3-4D0B-A093-BA5317587DED}"/>
              </a:ext>
            </a:extLst>
          </p:cNvPr>
          <p:cNvSpPr>
            <a:spLocks noGrp="1"/>
          </p:cNvSpPr>
          <p:nvPr>
            <p:ph type="body" idx="1"/>
          </p:nvPr>
        </p:nvSpPr>
        <p:spPr/>
        <p:txBody>
          <a:bodyPr/>
          <a:lstStyle/>
          <a:p>
            <a:pPr lvl="1"/>
            <a:r>
              <a:rPr lang="en-US" dirty="0"/>
              <a:t>A function executes with or without input parameters and returns a value. A function is expected to return one value of scalar data type or composite data type. However, developers can also use </a:t>
            </a:r>
            <a:r>
              <a:rPr lang="en-US" dirty="0">
                <a:latin typeface="Courier New" pitchFamily="49" charset="0"/>
                <a:cs typeface="Courier New" pitchFamily="49" charset="0"/>
              </a:rPr>
              <a:t>OUT</a:t>
            </a:r>
            <a:r>
              <a:rPr lang="en-US" dirty="0"/>
              <a:t> or </a:t>
            </a:r>
            <a:r>
              <a:rPr lang="en-US" dirty="0">
                <a:latin typeface="Courier New" pitchFamily="49" charset="0"/>
                <a:cs typeface="Courier New" pitchFamily="49" charset="0"/>
              </a:rPr>
              <a:t>IN</a:t>
            </a:r>
            <a:r>
              <a:rPr lang="en-US" dirty="0"/>
              <a:t> </a:t>
            </a:r>
            <a:r>
              <a:rPr lang="en-US" dirty="0">
                <a:latin typeface="Courier New" pitchFamily="49" charset="0"/>
                <a:cs typeface="Courier New" pitchFamily="49" charset="0"/>
              </a:rPr>
              <a:t>OUT</a:t>
            </a:r>
            <a:r>
              <a:rPr lang="en-US" dirty="0"/>
              <a:t> parameters, which also reflect the output of the function. Functions can update global variables, perform update and other DML operations on the database.</a:t>
            </a:r>
          </a:p>
          <a:p>
            <a:pPr lvl="1"/>
            <a:r>
              <a:rPr lang="en-US" dirty="0"/>
              <a:t>If the function definition has any of the operations mentioned in the slide, then those updates and modifications are side effects of the function execution besides the value returned.</a:t>
            </a:r>
          </a:p>
          <a:p>
            <a:pPr lvl="1"/>
            <a:r>
              <a:rPr lang="en-US" dirty="0"/>
              <a:t>These side effects might sometimes produce undesirable effects in the database. Execution of such functions may result in inconsistent data in the database or an error. Therefore, it is essential to follow some guidelines while writing code for functions.</a:t>
            </a:r>
          </a:p>
          <a:p>
            <a:pPr lvl="2"/>
            <a:endParaRPr lang="en-US" dirty="0"/>
          </a:p>
          <a:p>
            <a:endParaRPr lang="en-US" dirty="0"/>
          </a:p>
        </p:txBody>
      </p:sp>
    </p:spTree>
    <p:extLst>
      <p:ext uri="{BB962C8B-B14F-4D97-AF65-F5344CB8AC3E}">
        <p14:creationId xmlns:p14="http://schemas.microsoft.com/office/powerpoint/2010/main" val="119393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Notes Placeholder 2"/>
          <p:cNvSpPr>
            <a:spLocks noGrp="1"/>
          </p:cNvSpPr>
          <p:nvPr>
            <p:ph type="body" idx="1"/>
          </p:nvPr>
        </p:nvSpPr>
        <p:spPr/>
        <p:txBody>
          <a:bodyPr/>
          <a:lstStyle/>
          <a:p>
            <a:pPr lvl="1"/>
            <a:r>
              <a:rPr lang="en-US"/>
              <a:t>In </a:t>
            </a:r>
            <a:r>
              <a:rPr lang="en-US" dirty="0"/>
              <a:t>the fourth unit, we have seven lessons – Creating Stored Procedures, Creating Functions, Debugging Subprograms, Creating Packages, Working with Packages, Using Oracle Supplied Packages in Application Development, and Using Dynamic SQL. You will learn to write PL/SQL subprograms, packages, and use them in Application Development. </a:t>
            </a:r>
          </a:p>
        </p:txBody>
      </p:sp>
      <p:sp>
        <p:nvSpPr>
          <p:cNvPr id="9" name="Footer Placeholder 8"/>
          <p:cNvSpPr>
            <a:spLocks noGrp="1"/>
          </p:cNvSpPr>
          <p:nvPr>
            <p:ph type="ftr" sz="quarter" idx="10"/>
          </p:nvPr>
        </p:nvSpPr>
        <p:spPr/>
        <p:txBody>
          <a:bodyPr/>
          <a:lstStyle/>
          <a:p>
            <a:r>
              <a:rPr lang="en-US"/>
              <a:t>Oracle Database 19c: PL/SQL Workshop   12 - </a:t>
            </a:r>
            <a:fld id="{02D33FF9-FFAA-4F76-8FA7-ED7356541B6E}" type="slidenum">
              <a:rPr lang="en-US" smtClean="0"/>
              <a:pPr/>
              <a:t>2</a:t>
            </a:fld>
            <a:endParaRPr lang="en-US" dirty="0"/>
          </a:p>
        </p:txBody>
      </p:sp>
      <p:sp>
        <p:nvSpPr>
          <p:cNvPr id="4" name="Slide Image Placeholder 3">
            <a:extLst>
              <a:ext uri="{FF2B5EF4-FFF2-40B4-BE49-F238E27FC236}">
                <a16:creationId xmlns:a16="http://schemas.microsoft.com/office/drawing/2014/main" id="{99BEAC33-D068-407A-B3E1-C23C546DB792}"/>
              </a:ext>
            </a:extLst>
          </p:cNvPr>
          <p:cNvSpPr>
            <a:spLocks noGrp="1" noRot="1" noChangeAspect="1"/>
          </p:cNvSpPr>
          <p:nvPr>
            <p:ph type="sldImg"/>
          </p:nvPr>
        </p:nvSpPr>
        <p:spPr/>
      </p:sp>
    </p:spTree>
    <p:extLst>
      <p:ext uri="{BB962C8B-B14F-4D97-AF65-F5344CB8AC3E}">
        <p14:creationId xmlns:p14="http://schemas.microsoft.com/office/powerpoint/2010/main" val="2552455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743DBA62-56F1-4A64-AD03-A3D2A895A6F9}" type="slidenum">
              <a:rPr lang="en-US" smtClean="0"/>
              <a:pPr/>
              <a:t>20</a:t>
            </a:fld>
            <a:endParaRPr lang="en-US" dirty="0"/>
          </a:p>
        </p:txBody>
      </p:sp>
      <p:sp>
        <p:nvSpPr>
          <p:cNvPr id="3" name="Slide Image Placeholder 2">
            <a:extLst>
              <a:ext uri="{FF2B5EF4-FFF2-40B4-BE49-F238E27FC236}">
                <a16:creationId xmlns:a16="http://schemas.microsoft.com/office/drawing/2014/main" id="{5DCAFF0C-8478-4D42-B992-B36D3803880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3219CFF-70DF-4B2B-8BB6-B29CBA81F9E8}"/>
              </a:ext>
            </a:extLst>
          </p:cNvPr>
          <p:cNvSpPr>
            <a:spLocks noGrp="1"/>
          </p:cNvSpPr>
          <p:nvPr>
            <p:ph type="body" idx="1"/>
          </p:nvPr>
        </p:nvSpPr>
        <p:spPr/>
        <p:txBody>
          <a:bodyPr/>
          <a:lstStyle/>
          <a:p>
            <a:pPr lvl="1" eaLnBrk="1" hangingPunct="1">
              <a:spcBef>
                <a:spcPts val="100"/>
              </a:spcBef>
            </a:pPr>
            <a:r>
              <a:rPr lang="en-US" altLang="en-US" dirty="0"/>
              <a:t>The code example in the slide demonstrates that, w</a:t>
            </a:r>
            <a:r>
              <a:rPr lang="en-US" altLang="en-US" dirty="0">
                <a:cs typeface="Times New Roman" pitchFamily="18" charset="0"/>
              </a:rPr>
              <a:t>hen a function is called from</a:t>
            </a:r>
            <a:r>
              <a:rPr lang="en-US" altLang="en-US" dirty="0"/>
              <a:t> an </a:t>
            </a:r>
            <a:r>
              <a:rPr lang="en-US" altLang="en-US" dirty="0">
                <a:latin typeface="Courier New" pitchFamily="49" charset="0"/>
              </a:rPr>
              <a:t>UPDATE</a:t>
            </a:r>
            <a:r>
              <a:rPr lang="en-US" altLang="en-US" dirty="0"/>
              <a:t> or </a:t>
            </a:r>
            <a:r>
              <a:rPr lang="en-US" altLang="en-US" dirty="0">
                <a:latin typeface="Courier New" pitchFamily="49" charset="0"/>
              </a:rPr>
              <a:t>DELETE</a:t>
            </a:r>
            <a:r>
              <a:rPr lang="en-US" altLang="en-US" dirty="0"/>
              <a:t> statement, the function cannot query or modify database tables modified by that statement. The </a:t>
            </a:r>
            <a:r>
              <a:rPr lang="en-US" altLang="en-US" dirty="0" err="1">
                <a:latin typeface="Courier New" pitchFamily="49" charset="0"/>
              </a:rPr>
              <a:t>dml_sql_call</a:t>
            </a:r>
            <a:r>
              <a:rPr lang="en-US" altLang="en-US" dirty="0"/>
              <a:t> function is invoked in the </a:t>
            </a:r>
            <a:r>
              <a:rPr lang="en-US" altLang="en-US" dirty="0">
                <a:latin typeface="Courier New" pitchFamily="49" charset="0"/>
                <a:cs typeface="Courier New" pitchFamily="49" charset="0"/>
              </a:rPr>
              <a:t>UPDATE</a:t>
            </a:r>
            <a:r>
              <a:rPr lang="en-US" altLang="en-US" dirty="0"/>
              <a:t> statement on the </a:t>
            </a:r>
            <a:r>
              <a:rPr lang="en-US" altLang="en-US" dirty="0">
                <a:latin typeface="Courier New" pitchFamily="49" charset="0"/>
                <a:cs typeface="Courier New" pitchFamily="49" charset="0"/>
              </a:rPr>
              <a:t>EMPLOYEES</a:t>
            </a:r>
            <a:r>
              <a:rPr lang="en-US" altLang="en-US" dirty="0"/>
              <a:t> table and the function definition has an </a:t>
            </a:r>
            <a:r>
              <a:rPr lang="en-US" altLang="en-US" dirty="0">
                <a:latin typeface="Courier New" pitchFamily="49" charset="0"/>
              </a:rPr>
              <a:t>INSERT</a:t>
            </a:r>
            <a:r>
              <a:rPr lang="en-US" altLang="en-US" dirty="0"/>
              <a:t> statement on the </a:t>
            </a:r>
            <a:r>
              <a:rPr lang="en-US" altLang="en-US" dirty="0">
                <a:latin typeface="Courier New" pitchFamily="49" charset="0"/>
              </a:rPr>
              <a:t>EMPLOYEES</a:t>
            </a:r>
            <a:r>
              <a:rPr lang="en-US" altLang="en-US" dirty="0"/>
              <a:t> table. </a:t>
            </a:r>
          </a:p>
          <a:p>
            <a:pPr lvl="1" eaLnBrk="1" hangingPunct="1">
              <a:spcBef>
                <a:spcPts val="100"/>
              </a:spcBef>
            </a:pPr>
            <a:r>
              <a:rPr lang="en-US" altLang="en-US" dirty="0"/>
              <a:t>You can see that </a:t>
            </a:r>
            <a:r>
              <a:rPr lang="en-US" altLang="en-US" dirty="0" err="1">
                <a:latin typeface="Courier New" pitchFamily="49" charset="0"/>
              </a:rPr>
              <a:t>dml_call_sql</a:t>
            </a:r>
            <a:r>
              <a:rPr lang="en-US" altLang="en-US" dirty="0"/>
              <a:t> function in the slide contains an </a:t>
            </a:r>
            <a:r>
              <a:rPr lang="en-US" altLang="en-US" dirty="0">
                <a:latin typeface="Courier New" pitchFamily="49" charset="0"/>
              </a:rPr>
              <a:t>INSERT</a:t>
            </a:r>
            <a:r>
              <a:rPr lang="en-US" altLang="en-US" dirty="0"/>
              <a:t> statement that inserts a new record into the </a:t>
            </a:r>
            <a:r>
              <a:rPr lang="en-US" altLang="en-US" dirty="0">
                <a:latin typeface="Courier New" pitchFamily="49" charset="0"/>
              </a:rPr>
              <a:t>EMPLOYEES</a:t>
            </a:r>
            <a:r>
              <a:rPr lang="en-US" altLang="en-US" dirty="0"/>
              <a:t> table and returns the input salary value incremented by 100. This function is invoked in the </a:t>
            </a:r>
            <a:r>
              <a:rPr lang="en-US" altLang="en-US" dirty="0">
                <a:latin typeface="Courier New" pitchFamily="49" charset="0"/>
              </a:rPr>
              <a:t>UPDATE</a:t>
            </a:r>
            <a:r>
              <a:rPr lang="en-US" altLang="en-US" dirty="0"/>
              <a:t> statement that modifies the salary of employee 170 to the amount returned from the function. The </a:t>
            </a:r>
            <a:r>
              <a:rPr lang="en-US" altLang="en-US" dirty="0">
                <a:latin typeface="Courier New" pitchFamily="49" charset="0"/>
              </a:rPr>
              <a:t>UPDATE</a:t>
            </a:r>
            <a:r>
              <a:rPr lang="en-US" altLang="en-US" dirty="0"/>
              <a:t> statement fails with an error indicating that the table is mutating.</a:t>
            </a:r>
          </a:p>
          <a:p>
            <a:pPr lvl="1" eaLnBrk="1" hangingPunct="1">
              <a:spcBef>
                <a:spcPts val="100"/>
              </a:spcBef>
            </a:pPr>
            <a:r>
              <a:rPr lang="en-US" altLang="en-US" dirty="0"/>
              <a:t>Therefore, a function invoked in an </a:t>
            </a:r>
            <a:r>
              <a:rPr lang="en-US" altLang="en-US" dirty="0">
                <a:latin typeface="Courier New" pitchFamily="49" charset="0"/>
              </a:rPr>
              <a:t>UPDATE</a:t>
            </a:r>
            <a:r>
              <a:rPr lang="en-US" altLang="en-US" dirty="0"/>
              <a:t> statement on a table, which in turn has DML statements for the same table, would lead to an error. </a:t>
            </a:r>
          </a:p>
          <a:p>
            <a:pPr lvl="1" eaLnBrk="1" hangingPunct="1">
              <a:spcBef>
                <a:spcPts val="100"/>
              </a:spcBef>
            </a:pPr>
            <a:endParaRPr lang="en-US" altLang="en-US" dirty="0"/>
          </a:p>
          <a:p>
            <a:pPr lvl="1" eaLnBrk="1" hangingPunct="1">
              <a:spcBef>
                <a:spcPts val="100"/>
              </a:spcBef>
            </a:pPr>
            <a:endParaRPr lang="en-US" altLang="en-US" dirty="0"/>
          </a:p>
          <a:p>
            <a:pPr lvl="1" eaLnBrk="1" hangingPunct="1">
              <a:spcBef>
                <a:spcPts val="100"/>
              </a:spcBef>
            </a:pPr>
            <a:endParaRPr lang="en-US" altLang="en-US" dirty="0"/>
          </a:p>
          <a:p>
            <a:endParaRPr lang="en-US" dirty="0"/>
          </a:p>
        </p:txBody>
      </p:sp>
    </p:spTree>
    <p:extLst>
      <p:ext uri="{BB962C8B-B14F-4D97-AF65-F5344CB8AC3E}">
        <p14:creationId xmlns:p14="http://schemas.microsoft.com/office/powerpoint/2010/main" val="2358900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12 - </a:t>
            </a:r>
            <a:fld id="{698173BC-D345-459E-9462-ED1EAB7210C0}" type="slidenum">
              <a:rPr lang="en-US" smtClean="0"/>
              <a:pPr/>
              <a:t>21</a:t>
            </a:fld>
            <a:endParaRPr lang="en-US" dirty="0"/>
          </a:p>
        </p:txBody>
      </p:sp>
      <p:sp>
        <p:nvSpPr>
          <p:cNvPr id="3" name="Slide Image Placeholder 2">
            <a:extLst>
              <a:ext uri="{FF2B5EF4-FFF2-40B4-BE49-F238E27FC236}">
                <a16:creationId xmlns:a16="http://schemas.microsoft.com/office/drawing/2014/main" id="{8DEBDB3F-BCAE-4B6F-9A76-2DF1F48CDA2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7AD1654-ED23-4157-8BC4-B73C205D3E3F}"/>
              </a:ext>
            </a:extLst>
          </p:cNvPr>
          <p:cNvSpPr>
            <a:spLocks noGrp="1"/>
          </p:cNvSpPr>
          <p:nvPr>
            <p:ph type="body" idx="1"/>
          </p:nvPr>
        </p:nvSpPr>
        <p:spPr/>
        <p:txBody>
          <a:bodyPr/>
          <a:lstStyle/>
          <a:p>
            <a:pPr lvl="1" eaLnBrk="1" hangingPunct="1"/>
            <a:r>
              <a:rPr lang="en-US" altLang="en-US" dirty="0">
                <a:cs typeface="Times New Roman" pitchFamily="18" charset="0"/>
              </a:rPr>
              <a:t>The slide discusses the guidelines to be followed to avoid undesirable side effects of a function execution.</a:t>
            </a:r>
          </a:p>
          <a:p>
            <a:pPr lvl="1" eaLnBrk="1" hangingPunct="1"/>
            <a:r>
              <a:rPr lang="en-US" altLang="en-US" dirty="0">
                <a:cs typeface="Times New Roman" pitchFamily="18" charset="0"/>
              </a:rPr>
              <a:t>Additional restrictions apply when a function is called in expressions of SQL statements:</a:t>
            </a:r>
            <a:endParaRPr lang="en-US" altLang="en-US" dirty="0"/>
          </a:p>
          <a:p>
            <a:pPr lvl="2" eaLnBrk="1" hangingPunct="1"/>
            <a:r>
              <a:rPr lang="en-US" altLang="en-US" dirty="0">
                <a:cs typeface="Times New Roman" pitchFamily="18" charset="0"/>
              </a:rPr>
              <a:t>When a function is called from a</a:t>
            </a:r>
            <a:r>
              <a:rPr lang="en-US" altLang="en-US" dirty="0"/>
              <a:t> </a:t>
            </a:r>
            <a:r>
              <a:rPr lang="en-US" altLang="en-US" dirty="0">
                <a:latin typeface="Courier New" pitchFamily="49" charset="0"/>
              </a:rPr>
              <a:t>SELECT</a:t>
            </a:r>
            <a:r>
              <a:rPr lang="en-US" altLang="en-US" dirty="0"/>
              <a:t> statement or a parallel </a:t>
            </a:r>
            <a:r>
              <a:rPr lang="en-US" altLang="en-US" dirty="0">
                <a:latin typeface="Courier New" pitchFamily="49" charset="0"/>
              </a:rPr>
              <a:t>UPDATE</a:t>
            </a:r>
            <a:r>
              <a:rPr lang="en-US" altLang="en-US" dirty="0"/>
              <a:t> or </a:t>
            </a:r>
            <a:r>
              <a:rPr lang="en-US" altLang="en-US" dirty="0">
                <a:latin typeface="Courier New" pitchFamily="49" charset="0"/>
              </a:rPr>
              <a:t>DELETE</a:t>
            </a:r>
            <a:r>
              <a:rPr lang="en-US" altLang="en-US" dirty="0"/>
              <a:t> statement, the function cannot modify database tables.</a:t>
            </a:r>
          </a:p>
          <a:p>
            <a:pPr lvl="2" eaLnBrk="1" hangingPunct="1"/>
            <a:r>
              <a:rPr lang="en-US" altLang="en-US" dirty="0">
                <a:cs typeface="Times New Roman" pitchFamily="18" charset="0"/>
              </a:rPr>
              <a:t>When a function is called from</a:t>
            </a:r>
            <a:r>
              <a:rPr lang="en-US" altLang="en-US" dirty="0"/>
              <a:t> an </a:t>
            </a:r>
            <a:r>
              <a:rPr lang="en-US" altLang="en-US" dirty="0">
                <a:latin typeface="Courier New" pitchFamily="49" charset="0"/>
              </a:rPr>
              <a:t>UPDATE</a:t>
            </a:r>
            <a:r>
              <a:rPr lang="en-US" altLang="en-US" dirty="0"/>
              <a:t> or </a:t>
            </a:r>
            <a:r>
              <a:rPr lang="en-US" altLang="en-US" dirty="0">
                <a:latin typeface="Courier New" pitchFamily="49" charset="0"/>
              </a:rPr>
              <a:t>DELETE</a:t>
            </a:r>
            <a:r>
              <a:rPr lang="en-US" altLang="en-US" dirty="0"/>
              <a:t> statement, the function cannot query or modify database tables modified by that statement.</a:t>
            </a:r>
          </a:p>
          <a:p>
            <a:pPr lvl="2" eaLnBrk="1" hangingPunct="1"/>
            <a:r>
              <a:rPr lang="en-US" altLang="en-US" dirty="0">
                <a:cs typeface="Times New Roman" pitchFamily="18" charset="0"/>
              </a:rPr>
              <a:t>When a function is called from</a:t>
            </a:r>
            <a:r>
              <a:rPr lang="en-US" altLang="en-US" dirty="0"/>
              <a:t> a </a:t>
            </a:r>
            <a:r>
              <a:rPr lang="en-US" altLang="en-US" dirty="0">
                <a:latin typeface="Courier New" pitchFamily="49" charset="0"/>
              </a:rPr>
              <a:t>SELECT</a:t>
            </a:r>
            <a:r>
              <a:rPr lang="en-US" altLang="en-US" dirty="0"/>
              <a:t>,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or </a:t>
            </a:r>
            <a:r>
              <a:rPr lang="en-US" altLang="en-US" dirty="0">
                <a:latin typeface="Courier New" pitchFamily="49" charset="0"/>
              </a:rPr>
              <a:t>DELETE</a:t>
            </a:r>
            <a:r>
              <a:rPr lang="en-US" altLang="en-US" dirty="0"/>
              <a:t> statement, the function cannot execute directly or indirectly through another subprogram or SQL transaction control statements such as:</a:t>
            </a:r>
          </a:p>
          <a:p>
            <a:pPr lvl="3" eaLnBrk="1" hangingPunct="1"/>
            <a:r>
              <a:rPr lang="en-US" altLang="en-US" dirty="0"/>
              <a:t>A </a:t>
            </a:r>
            <a:r>
              <a:rPr lang="en-US" altLang="en-US" dirty="0">
                <a:latin typeface="Courier New" pitchFamily="49" charset="0"/>
              </a:rPr>
              <a:t>COMMIT</a:t>
            </a:r>
            <a:r>
              <a:rPr lang="en-US" altLang="en-US" dirty="0"/>
              <a:t> or </a:t>
            </a:r>
            <a:r>
              <a:rPr lang="en-US" altLang="en-US" dirty="0">
                <a:latin typeface="Courier New" pitchFamily="49" charset="0"/>
              </a:rPr>
              <a:t>ROLLBACK</a:t>
            </a:r>
            <a:r>
              <a:rPr lang="en-US" altLang="en-US" dirty="0"/>
              <a:t> statement</a:t>
            </a:r>
          </a:p>
          <a:p>
            <a:pPr lvl="3" eaLnBrk="1" hangingPunct="1"/>
            <a:r>
              <a:rPr lang="en-US" altLang="en-US" dirty="0"/>
              <a:t>A session control statement (such as </a:t>
            </a:r>
            <a:r>
              <a:rPr lang="en-US" altLang="en-US" dirty="0">
                <a:latin typeface="Courier New" pitchFamily="49" charset="0"/>
              </a:rPr>
              <a:t>SET</a:t>
            </a:r>
            <a:r>
              <a:rPr lang="en-US" altLang="en-US" dirty="0"/>
              <a:t> </a:t>
            </a:r>
            <a:r>
              <a:rPr lang="en-US" altLang="en-US" dirty="0">
                <a:latin typeface="Courier New" pitchFamily="49" charset="0"/>
              </a:rPr>
              <a:t>ROLE</a:t>
            </a:r>
            <a:r>
              <a:rPr lang="en-US" altLang="en-US" dirty="0"/>
              <a:t>)</a:t>
            </a:r>
          </a:p>
          <a:p>
            <a:pPr lvl="3" eaLnBrk="1" hangingPunct="1"/>
            <a:r>
              <a:rPr lang="en-US" altLang="en-US" dirty="0"/>
              <a:t>A system control statement (such as </a:t>
            </a:r>
            <a:r>
              <a:rPr lang="en-US" altLang="en-US" dirty="0">
                <a:latin typeface="Courier New" pitchFamily="49" charset="0"/>
              </a:rPr>
              <a:t>ALTER</a:t>
            </a:r>
            <a:r>
              <a:rPr lang="en-US" altLang="en-US" dirty="0"/>
              <a:t> </a:t>
            </a:r>
            <a:r>
              <a:rPr lang="en-US" altLang="en-US" dirty="0">
                <a:latin typeface="Courier New" pitchFamily="49" charset="0"/>
              </a:rPr>
              <a:t>SYSTEM</a:t>
            </a:r>
            <a:r>
              <a:rPr lang="en-US" altLang="en-US" dirty="0"/>
              <a:t>)</a:t>
            </a:r>
          </a:p>
          <a:p>
            <a:pPr lvl="3" eaLnBrk="1" hangingPunct="1"/>
            <a:r>
              <a:rPr lang="en-US" altLang="en-US" dirty="0"/>
              <a:t>Any DDL statements (such as </a:t>
            </a:r>
            <a:r>
              <a:rPr lang="en-US" altLang="en-US" dirty="0">
                <a:latin typeface="Courier New" pitchFamily="49" charset="0"/>
              </a:rPr>
              <a:t>CREATE</a:t>
            </a:r>
            <a:r>
              <a:rPr lang="en-US" altLang="en-US" dirty="0"/>
              <a:t>) because they are followed by an automatic commit</a:t>
            </a:r>
          </a:p>
          <a:p>
            <a:endParaRPr lang="en-US" dirty="0"/>
          </a:p>
        </p:txBody>
      </p:sp>
    </p:spTree>
    <p:extLst>
      <p:ext uri="{BB962C8B-B14F-4D97-AF65-F5344CB8AC3E}">
        <p14:creationId xmlns:p14="http://schemas.microsoft.com/office/powerpoint/2010/main" val="247380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12 - </a:t>
            </a:r>
            <a:fld id="{1F893703-FA81-4282-989B-8BF9450804DC}" type="slidenum">
              <a:rPr lang="en-US" smtClean="0"/>
              <a:pPr/>
              <a:t>22</a:t>
            </a:fld>
            <a:endParaRPr lang="en-US" dirty="0"/>
          </a:p>
        </p:txBody>
      </p:sp>
      <p:sp>
        <p:nvSpPr>
          <p:cNvPr id="3" name="Slide Image Placeholder 2">
            <a:extLst>
              <a:ext uri="{FF2B5EF4-FFF2-40B4-BE49-F238E27FC236}">
                <a16:creationId xmlns:a16="http://schemas.microsoft.com/office/drawing/2014/main" id="{21B563F1-8E9B-4F96-B00D-B161D90AFB0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B32A69F-3C7F-420B-AB51-733409A074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0032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1"/>
            <a:r>
              <a:rPr lang="en-US" altLang="en-US" dirty="0"/>
              <a:t>PL/SQL allows arguments in a subroutine call to be specified using positional, named, or mixed notation.</a:t>
            </a:r>
          </a:p>
        </p:txBody>
      </p:sp>
      <p:sp>
        <p:nvSpPr>
          <p:cNvPr id="5" name="Footer Placeholder 4"/>
          <p:cNvSpPr>
            <a:spLocks noGrp="1"/>
          </p:cNvSpPr>
          <p:nvPr>
            <p:ph type="ftr" sz="quarter" idx="10"/>
          </p:nvPr>
        </p:nvSpPr>
        <p:spPr/>
        <p:txBody>
          <a:bodyPr/>
          <a:lstStyle/>
          <a:p>
            <a:r>
              <a:rPr lang="en-US"/>
              <a:t>Oracle Database 19c: PL/SQL Workshop   12 - </a:t>
            </a:r>
            <a:fld id="{01737314-CBD6-41D9-A0D1-5C607DC66108}" type="slidenum">
              <a:rPr lang="en-US" smtClean="0"/>
              <a:pPr/>
              <a:t>23</a:t>
            </a:fld>
            <a:endParaRPr lang="en-US" dirty="0"/>
          </a:p>
        </p:txBody>
      </p:sp>
      <p:sp>
        <p:nvSpPr>
          <p:cNvPr id="7" name="Slide Image Placeholder 6">
            <a:extLst>
              <a:ext uri="{FF2B5EF4-FFF2-40B4-BE49-F238E27FC236}">
                <a16:creationId xmlns:a16="http://schemas.microsoft.com/office/drawing/2014/main" id="{46DB674A-48FB-46C1-95B7-3ECF03B4F663}"/>
              </a:ext>
            </a:extLst>
          </p:cNvPr>
          <p:cNvSpPr>
            <a:spLocks noGrp="1" noRot="1" noChangeAspect="1"/>
          </p:cNvSpPr>
          <p:nvPr>
            <p:ph type="sldImg"/>
          </p:nvPr>
        </p:nvSpPr>
        <p:spPr/>
      </p:sp>
    </p:spTree>
    <p:extLst>
      <p:ext uri="{BB962C8B-B14F-4D97-AF65-F5344CB8AC3E}">
        <p14:creationId xmlns:p14="http://schemas.microsoft.com/office/powerpoint/2010/main" val="3548825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A9F56E8A-49DF-4717-A544-7CAAFC3B934F}" type="slidenum">
              <a:rPr lang="en-US" smtClean="0"/>
              <a:pPr/>
              <a:t>24</a:t>
            </a:fld>
            <a:endParaRPr lang="en-US" dirty="0"/>
          </a:p>
        </p:txBody>
      </p:sp>
      <p:sp>
        <p:nvSpPr>
          <p:cNvPr id="3" name="Slide Image Placeholder 2">
            <a:extLst>
              <a:ext uri="{FF2B5EF4-FFF2-40B4-BE49-F238E27FC236}">
                <a16:creationId xmlns:a16="http://schemas.microsoft.com/office/drawing/2014/main" id="{F76A90D5-25DE-430F-BC56-B247053E18F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E8A362F-AE97-4B62-8899-DBA04BE2CF99}"/>
              </a:ext>
            </a:extLst>
          </p:cNvPr>
          <p:cNvSpPr>
            <a:spLocks noGrp="1"/>
          </p:cNvSpPr>
          <p:nvPr>
            <p:ph type="body" idx="1"/>
          </p:nvPr>
        </p:nvSpPr>
        <p:spPr/>
        <p:txBody>
          <a:bodyPr/>
          <a:lstStyle/>
          <a:p>
            <a:pPr lvl="1" eaLnBrk="1" hangingPunct="1"/>
            <a:r>
              <a:rPr lang="en-US" altLang="en-US" dirty="0"/>
              <a:t>The slide shows a tax calculation function which accepts two parameters as input. The input parameters </a:t>
            </a:r>
            <a:r>
              <a:rPr lang="en-US" altLang="en-US" dirty="0" err="1">
                <a:latin typeface="Courier New" pitchFamily="49" charset="0"/>
                <a:cs typeface="Courier New" pitchFamily="49" charset="0"/>
              </a:rPr>
              <a:t>p_id</a:t>
            </a:r>
            <a:r>
              <a:rPr lang="en-US" altLang="en-US" dirty="0"/>
              <a:t> and </a:t>
            </a:r>
            <a:r>
              <a:rPr lang="en-US" altLang="en-US" dirty="0" err="1">
                <a:latin typeface="Courier New" pitchFamily="49" charset="0"/>
                <a:cs typeface="Courier New" pitchFamily="49" charset="0"/>
              </a:rPr>
              <a:t>p_allowances</a:t>
            </a:r>
            <a:r>
              <a:rPr lang="en-US" altLang="en-US" dirty="0"/>
              <a:t> represent the </a:t>
            </a:r>
            <a:r>
              <a:rPr lang="en-US" altLang="en-US" dirty="0" err="1">
                <a:latin typeface="Courier New" pitchFamily="49" charset="0"/>
                <a:cs typeface="Courier New" pitchFamily="49" charset="0"/>
              </a:rPr>
              <a:t>employee_id</a:t>
            </a:r>
            <a:r>
              <a:rPr lang="en-US" altLang="en-US" dirty="0"/>
              <a:t> and allowances payable to the employee, respectively.</a:t>
            </a:r>
          </a:p>
          <a:p>
            <a:pPr lvl="1" eaLnBrk="1" hangingPunct="1"/>
            <a:r>
              <a:rPr lang="en-US" altLang="en-US" dirty="0"/>
              <a:t>The second code box shows various valid function calls for the function </a:t>
            </a:r>
            <a:r>
              <a:rPr lang="en-US" altLang="en-US" dirty="0" err="1">
                <a:latin typeface="Courier New" pitchFamily="49" charset="0"/>
                <a:cs typeface="Courier New" pitchFamily="49" charset="0"/>
              </a:rPr>
              <a:t>tax_new</a:t>
            </a:r>
            <a:r>
              <a:rPr lang="en-US" altLang="en-US" dirty="0"/>
              <a:t>.</a:t>
            </a:r>
          </a:p>
          <a:p>
            <a:pPr lvl="1" eaLnBrk="1" hangingPunct="1"/>
            <a:r>
              <a:rPr lang="en-US" altLang="en-US" dirty="0"/>
              <a:t>The first function call </a:t>
            </a:r>
            <a:r>
              <a:rPr lang="en-US" altLang="en-US" dirty="0" err="1">
                <a:latin typeface="Courier New" pitchFamily="49" charset="0"/>
                <a:cs typeface="Courier New" pitchFamily="49" charset="0"/>
              </a:rPr>
              <a:t>tax_new</a:t>
            </a:r>
            <a:r>
              <a:rPr lang="en-US" altLang="en-US" dirty="0">
                <a:latin typeface="Courier New" pitchFamily="49" charset="0"/>
                <a:cs typeface="Courier New" pitchFamily="49" charset="0"/>
              </a:rPr>
              <a:t>(100</a:t>
            </a:r>
            <a:r>
              <a:rPr lang="en-US" altLang="en-US" dirty="0"/>
              <a:t>) uses positional parameter, where the first parameter is the </a:t>
            </a:r>
            <a:r>
              <a:rPr lang="en-US" altLang="en-US" dirty="0" err="1">
                <a:latin typeface="Courier New" pitchFamily="49" charset="0"/>
                <a:cs typeface="Courier New" pitchFamily="49" charset="0"/>
              </a:rPr>
              <a:t>employee_id</a:t>
            </a:r>
            <a:r>
              <a:rPr lang="en-US" altLang="en-US" dirty="0"/>
              <a:t>. The </a:t>
            </a:r>
            <a:r>
              <a:rPr lang="en-US" altLang="en-US" dirty="0" err="1">
                <a:latin typeface="Courier New" pitchFamily="49" charset="0"/>
                <a:cs typeface="Courier New" pitchFamily="49" charset="0"/>
              </a:rPr>
              <a:t>p_allowances</a:t>
            </a:r>
            <a:r>
              <a:rPr lang="en-US" altLang="en-US" dirty="0"/>
              <a:t> parameter is substituted with the default value of 500.</a:t>
            </a:r>
          </a:p>
          <a:p>
            <a:pPr lvl="1" eaLnBrk="1" hangingPunct="1"/>
            <a:r>
              <a:rPr lang="en-US" altLang="en-US" dirty="0"/>
              <a:t>The second function call also uses positional parameters where the first value represents the </a:t>
            </a:r>
            <a:r>
              <a:rPr lang="en-US" altLang="en-US" dirty="0" err="1">
                <a:latin typeface="Courier New" pitchFamily="49" charset="0"/>
                <a:cs typeface="Courier New" pitchFamily="49" charset="0"/>
              </a:rPr>
              <a:t>employee_id</a:t>
            </a:r>
            <a:r>
              <a:rPr lang="en-US" altLang="en-US" dirty="0"/>
              <a:t> and the second value represents the allowances for the employee.</a:t>
            </a:r>
          </a:p>
          <a:p>
            <a:pPr lvl="1" eaLnBrk="1" hangingPunct="1"/>
            <a:r>
              <a:rPr lang="en-US" altLang="en-US" dirty="0"/>
              <a:t>The third function call uses named parameters where the values of the parameters are mentioned along with the names.</a:t>
            </a:r>
          </a:p>
          <a:p>
            <a:pPr lvl="1" eaLnBrk="1" hangingPunct="1"/>
            <a:r>
              <a:rPr lang="en-US" altLang="en-US" dirty="0"/>
              <a:t>The fourth function call has the parameter </a:t>
            </a:r>
            <a:r>
              <a:rPr lang="en-US" altLang="en-US" dirty="0" err="1">
                <a:latin typeface="Courier New" pitchFamily="49" charset="0"/>
                <a:cs typeface="Courier New" pitchFamily="49" charset="0"/>
              </a:rPr>
              <a:t>employee_id</a:t>
            </a:r>
            <a:r>
              <a:rPr lang="en-US" altLang="en-US" dirty="0"/>
              <a:t> with the named notation and the parameter </a:t>
            </a:r>
            <a:r>
              <a:rPr lang="en-US" altLang="en-US" dirty="0" err="1">
                <a:latin typeface="Courier New" pitchFamily="49" charset="0"/>
                <a:cs typeface="Courier New" pitchFamily="49" charset="0"/>
              </a:rPr>
              <a:t>p_allowances</a:t>
            </a:r>
            <a:r>
              <a:rPr lang="en-US" altLang="en-US" dirty="0"/>
              <a:t> is provided through the default value.</a:t>
            </a:r>
          </a:p>
          <a:p>
            <a:pPr lvl="1" eaLnBrk="1" hangingPunct="1"/>
            <a:endParaRPr lang="en-US" altLang="en-US" dirty="0"/>
          </a:p>
          <a:p>
            <a:endParaRPr lang="en-US" dirty="0"/>
          </a:p>
        </p:txBody>
      </p:sp>
    </p:spTree>
    <p:extLst>
      <p:ext uri="{BB962C8B-B14F-4D97-AF65-F5344CB8AC3E}">
        <p14:creationId xmlns:p14="http://schemas.microsoft.com/office/powerpoint/2010/main" val="2228316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5212FC5C-4977-4495-94C5-3AF05AE803C6}" type="slidenum">
              <a:rPr lang="en-US" smtClean="0"/>
              <a:pPr/>
              <a:t>25</a:t>
            </a:fld>
            <a:endParaRPr lang="en-US" dirty="0"/>
          </a:p>
        </p:txBody>
      </p:sp>
      <p:sp>
        <p:nvSpPr>
          <p:cNvPr id="3" name="Slide Image Placeholder 2">
            <a:extLst>
              <a:ext uri="{FF2B5EF4-FFF2-40B4-BE49-F238E27FC236}">
                <a16:creationId xmlns:a16="http://schemas.microsoft.com/office/drawing/2014/main" id="{0742BEF2-24FE-46E3-BDE3-269627F081A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CCADABA-28BE-4393-9113-1790E7162DBE}"/>
              </a:ext>
            </a:extLst>
          </p:cNvPr>
          <p:cNvSpPr>
            <a:spLocks noGrp="1"/>
          </p:cNvSpPr>
          <p:nvPr>
            <p:ph type="body" idx="1"/>
          </p:nvPr>
        </p:nvSpPr>
        <p:spPr/>
        <p:txBody>
          <a:bodyPr/>
          <a:lstStyle/>
          <a:p>
            <a:pPr lvl="1"/>
            <a:r>
              <a:rPr lang="en-US" altLang="en-US" dirty="0"/>
              <a:t>The source code for PL/SQL subprograms is stored in the data dictionary tables. The source code is accessible to PL/SQL procedures that are successfully or unsuccessfully compiled. To view the PL/SQL source code stored in the data dictionary, execute a </a:t>
            </a:r>
            <a:r>
              <a:rPr lang="en-US" altLang="en-US" dirty="0">
                <a:latin typeface="Courier New" pitchFamily="49" charset="0"/>
              </a:rPr>
              <a:t>SELECT</a:t>
            </a:r>
            <a:r>
              <a:rPr lang="en-US" altLang="en-US" dirty="0"/>
              <a:t> statement on the following tables:</a:t>
            </a:r>
          </a:p>
          <a:p>
            <a:pPr lvl="2"/>
            <a:r>
              <a:rPr lang="en-US" altLang="en-US" dirty="0"/>
              <a:t>The </a:t>
            </a:r>
            <a:r>
              <a:rPr lang="en-US" altLang="en-US" dirty="0">
                <a:latin typeface="Courier New" pitchFamily="49" charset="0"/>
              </a:rPr>
              <a:t>USER_SOURCE</a:t>
            </a:r>
            <a:r>
              <a:rPr lang="en-US" altLang="en-US" dirty="0"/>
              <a:t> table to display PL/SQL code that you own</a:t>
            </a:r>
          </a:p>
          <a:p>
            <a:pPr lvl="2"/>
            <a:r>
              <a:rPr lang="en-US" altLang="en-US" dirty="0"/>
              <a:t>The </a:t>
            </a:r>
            <a:r>
              <a:rPr lang="en-US" altLang="en-US" dirty="0">
                <a:latin typeface="Courier New" pitchFamily="49" charset="0"/>
              </a:rPr>
              <a:t>ALL_SOURCE</a:t>
            </a:r>
            <a:r>
              <a:rPr lang="en-US" altLang="en-US" dirty="0"/>
              <a:t> table to display PL/SQL code to which you have been granted the </a:t>
            </a:r>
            <a:r>
              <a:rPr lang="en-US" altLang="en-US" dirty="0">
                <a:latin typeface="Courier New" pitchFamily="49" charset="0"/>
              </a:rPr>
              <a:t>EXECUTE</a:t>
            </a:r>
            <a:r>
              <a:rPr lang="en-US" altLang="en-US" dirty="0"/>
              <a:t> right by the owner of that subprogram code</a:t>
            </a:r>
          </a:p>
          <a:p>
            <a:pPr lvl="1"/>
            <a:r>
              <a:rPr lang="en-US" altLang="en-US" dirty="0"/>
              <a:t>The query example shows all the columns provided by the </a:t>
            </a:r>
            <a:r>
              <a:rPr lang="en-US" altLang="en-US" dirty="0">
                <a:latin typeface="Courier New" pitchFamily="49" charset="0"/>
              </a:rPr>
              <a:t>USER_SOURCE</a:t>
            </a:r>
            <a:r>
              <a:rPr lang="en-US" altLang="en-US" dirty="0"/>
              <a:t> table:</a:t>
            </a:r>
          </a:p>
          <a:p>
            <a:pPr lvl="2"/>
            <a:r>
              <a:rPr lang="en-US" altLang="en-US" dirty="0"/>
              <a:t>The </a:t>
            </a:r>
            <a:r>
              <a:rPr lang="en-US" altLang="en-US" dirty="0">
                <a:latin typeface="Courier New" pitchFamily="49" charset="0"/>
              </a:rPr>
              <a:t>NAME</a:t>
            </a:r>
            <a:r>
              <a:rPr lang="en-US" altLang="en-US" dirty="0"/>
              <a:t> column holds the name of the subprogram in uppercase text.</a:t>
            </a:r>
          </a:p>
          <a:p>
            <a:pPr lvl="2"/>
            <a:r>
              <a:rPr lang="en-US" altLang="en-US" dirty="0"/>
              <a:t>The </a:t>
            </a:r>
            <a:r>
              <a:rPr lang="en-US" altLang="en-US" dirty="0">
                <a:latin typeface="Courier New" pitchFamily="49" charset="0"/>
              </a:rPr>
              <a:t>TYPE</a:t>
            </a:r>
            <a:r>
              <a:rPr lang="en-US" altLang="en-US" dirty="0"/>
              <a:t> column holds the subprogram type, such as </a:t>
            </a:r>
            <a:r>
              <a:rPr lang="en-US" altLang="en-US" dirty="0">
                <a:latin typeface="Courier New" pitchFamily="49" charset="0"/>
              </a:rPr>
              <a:t>PROCEDURE</a:t>
            </a:r>
            <a:r>
              <a:rPr lang="en-US" altLang="en-US" dirty="0"/>
              <a:t> or </a:t>
            </a:r>
            <a:r>
              <a:rPr lang="en-US" altLang="en-US" dirty="0">
                <a:latin typeface="Courier New" pitchFamily="49" charset="0"/>
              </a:rPr>
              <a:t>FUNCTION</a:t>
            </a:r>
            <a:r>
              <a:rPr lang="en-US" altLang="en-US" dirty="0"/>
              <a:t>.</a:t>
            </a:r>
          </a:p>
          <a:p>
            <a:pPr lvl="2"/>
            <a:r>
              <a:rPr lang="en-US" altLang="en-US" dirty="0"/>
              <a:t>The </a:t>
            </a:r>
            <a:r>
              <a:rPr lang="en-US" altLang="en-US" dirty="0">
                <a:latin typeface="Courier New" pitchFamily="49" charset="0"/>
              </a:rPr>
              <a:t>LINE</a:t>
            </a:r>
            <a:r>
              <a:rPr lang="en-US" altLang="en-US" dirty="0"/>
              <a:t> column stores the line number for each source code line.</a:t>
            </a:r>
          </a:p>
          <a:p>
            <a:pPr lvl="2"/>
            <a:r>
              <a:rPr lang="en-US" altLang="en-US" dirty="0"/>
              <a:t>The </a:t>
            </a:r>
            <a:r>
              <a:rPr lang="en-US" altLang="en-US" dirty="0">
                <a:latin typeface="Courier New" pitchFamily="49" charset="0"/>
              </a:rPr>
              <a:t>TEXT</a:t>
            </a:r>
            <a:r>
              <a:rPr lang="en-US" altLang="en-US" dirty="0"/>
              <a:t> column holds  PL/SQL source code.</a:t>
            </a:r>
          </a:p>
          <a:p>
            <a:pPr lvl="2"/>
            <a:r>
              <a:rPr lang="en-US" altLang="en-US" dirty="0"/>
              <a:t>The </a:t>
            </a:r>
            <a:r>
              <a:rPr lang="en-US" altLang="en-US" dirty="0">
                <a:latin typeface="Courier New" pitchFamily="49" charset="0"/>
              </a:rPr>
              <a:t>ORIGIN_CON_ID</a:t>
            </a:r>
            <a:r>
              <a:rPr lang="en-US" altLang="en-US" dirty="0"/>
              <a:t> holds t</a:t>
            </a:r>
            <a:r>
              <a:rPr lang="en-US" dirty="0"/>
              <a:t>he ID of the container where the data originates. The value of the container ID can range from </a:t>
            </a:r>
            <a:r>
              <a:rPr lang="en-US" altLang="en-US" dirty="0">
                <a:latin typeface="Courier New" pitchFamily="49" charset="0"/>
              </a:rPr>
              <a:t>0-n</a:t>
            </a:r>
            <a:r>
              <a:rPr lang="en-US" dirty="0"/>
              <a:t> based on database configuration.</a:t>
            </a:r>
            <a:endParaRPr lang="en-US" altLang="en-US" dirty="0"/>
          </a:p>
          <a:p>
            <a:pPr lvl="1"/>
            <a:r>
              <a:rPr lang="en-US" altLang="en-US" dirty="0"/>
              <a:t>The </a:t>
            </a:r>
            <a:r>
              <a:rPr lang="en-US" altLang="en-US" dirty="0">
                <a:latin typeface="Courier New" pitchFamily="49" charset="0"/>
              </a:rPr>
              <a:t>ALL_SOURCE</a:t>
            </a:r>
            <a:r>
              <a:rPr lang="en-US" altLang="en-US" dirty="0"/>
              <a:t> table provides an </a:t>
            </a:r>
            <a:r>
              <a:rPr lang="en-US" altLang="en-US" dirty="0">
                <a:latin typeface="Courier New" pitchFamily="49" charset="0"/>
              </a:rPr>
              <a:t>OWNER</a:t>
            </a:r>
            <a:r>
              <a:rPr lang="en-US" altLang="en-US" dirty="0"/>
              <a:t> column in addition to the preceding columns.</a:t>
            </a:r>
          </a:p>
          <a:p>
            <a:pPr lvl="1" eaLnBrk="1" hangingPunct="1"/>
            <a:r>
              <a:rPr lang="en-US" altLang="en-US" dirty="0"/>
              <a:t>You can also use the </a:t>
            </a:r>
            <a:r>
              <a:rPr lang="en-US" altLang="en-US" dirty="0">
                <a:latin typeface="Courier New" pitchFamily="49" charset="0"/>
              </a:rPr>
              <a:t>USER_OBJECTS</a:t>
            </a:r>
            <a:r>
              <a:rPr lang="en-US" altLang="en-US" dirty="0"/>
              <a:t> data dictionary view to display a list of your function names. </a:t>
            </a:r>
          </a:p>
          <a:p>
            <a:endParaRPr lang="en-US" dirty="0"/>
          </a:p>
        </p:txBody>
      </p:sp>
    </p:spTree>
    <p:extLst>
      <p:ext uri="{BB962C8B-B14F-4D97-AF65-F5344CB8AC3E}">
        <p14:creationId xmlns:p14="http://schemas.microsoft.com/office/powerpoint/2010/main" val="3193475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89219959-D39E-4E5A-A33A-42074658182D}" type="slidenum">
              <a:rPr lang="en-US" smtClean="0"/>
              <a:pPr/>
              <a:t>26</a:t>
            </a:fld>
            <a:endParaRPr lang="en-US" dirty="0"/>
          </a:p>
        </p:txBody>
      </p:sp>
      <p:sp>
        <p:nvSpPr>
          <p:cNvPr id="3" name="Slide Image Placeholder 2">
            <a:extLst>
              <a:ext uri="{FF2B5EF4-FFF2-40B4-BE49-F238E27FC236}">
                <a16:creationId xmlns:a16="http://schemas.microsoft.com/office/drawing/2014/main" id="{6F0B5AEC-3810-4A18-B3AB-BF151C0329B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051149F-2582-430F-A392-D8852630E08B}"/>
              </a:ext>
            </a:extLst>
          </p:cNvPr>
          <p:cNvSpPr>
            <a:spLocks noGrp="1"/>
          </p:cNvSpPr>
          <p:nvPr>
            <p:ph type="body" idx="1"/>
          </p:nvPr>
        </p:nvSpPr>
        <p:spPr/>
        <p:txBody>
          <a:bodyPr/>
          <a:lstStyle/>
          <a:p>
            <a:pPr lvl="1" eaLnBrk="1" hangingPunct="1"/>
            <a:r>
              <a:rPr lang="en-US" altLang="en-US" dirty="0"/>
              <a:t>To view a function’s code in SQL Developer, perform the following steps: </a:t>
            </a:r>
          </a:p>
          <a:p>
            <a:pPr lvl="2" eaLnBrk="1" hangingPunct="1">
              <a:buNone/>
            </a:pPr>
            <a:r>
              <a:rPr lang="en-US" altLang="en-US" dirty="0"/>
              <a:t>1.	Click the </a:t>
            </a:r>
            <a:r>
              <a:rPr lang="en-US" altLang="en-US" b="1" dirty="0"/>
              <a:t>Functions</a:t>
            </a:r>
            <a:r>
              <a:rPr lang="en-US" altLang="en-US" dirty="0"/>
              <a:t> node in the </a:t>
            </a:r>
            <a:r>
              <a:rPr lang="en-US" altLang="en-US" b="1" dirty="0"/>
              <a:t>Connections</a:t>
            </a:r>
            <a:r>
              <a:rPr lang="en-US" altLang="en-US" dirty="0"/>
              <a:t> tab.</a:t>
            </a:r>
          </a:p>
          <a:p>
            <a:pPr lvl="2" eaLnBrk="1" hangingPunct="1">
              <a:buNone/>
            </a:pPr>
            <a:r>
              <a:rPr lang="en-US" altLang="en-US" dirty="0"/>
              <a:t>2.	Click the function’s name.</a:t>
            </a:r>
          </a:p>
          <a:p>
            <a:pPr lvl="2" eaLnBrk="1" hangingPunct="1">
              <a:buNone/>
            </a:pPr>
            <a:r>
              <a:rPr lang="en-US" altLang="en-US" dirty="0"/>
              <a:t>3.	The function's code is displayed in the </a:t>
            </a:r>
            <a:r>
              <a:rPr lang="en-US" altLang="en-US" b="1" dirty="0"/>
              <a:t>Code </a:t>
            </a:r>
            <a:r>
              <a:rPr lang="en-US" altLang="en-US" dirty="0"/>
              <a:t>tab as shown in the slide.</a:t>
            </a:r>
          </a:p>
          <a:p>
            <a:endParaRPr lang="en-US" dirty="0"/>
          </a:p>
        </p:txBody>
      </p:sp>
    </p:spTree>
    <p:extLst>
      <p:ext uri="{BB962C8B-B14F-4D97-AF65-F5344CB8AC3E}">
        <p14:creationId xmlns:p14="http://schemas.microsoft.com/office/powerpoint/2010/main" val="632736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12 - </a:t>
            </a:r>
            <a:fld id="{857F2A99-48B3-4F6E-BBAF-B1FA054552E2}" type="slidenum">
              <a:rPr lang="en-US" smtClean="0"/>
              <a:pPr/>
              <a:t>27</a:t>
            </a:fld>
            <a:endParaRPr lang="en-US" dirty="0"/>
          </a:p>
        </p:txBody>
      </p:sp>
      <p:sp>
        <p:nvSpPr>
          <p:cNvPr id="3" name="Slide Image Placeholder 2">
            <a:extLst>
              <a:ext uri="{FF2B5EF4-FFF2-40B4-BE49-F238E27FC236}">
                <a16:creationId xmlns:a16="http://schemas.microsoft.com/office/drawing/2014/main" id="{226C24AF-2852-4E62-AB78-08870D239FB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EB5A036-0D80-4EEB-B7EA-61E81DAE41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467328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12F2F405-2661-4EDB-8EDE-355BD85AF9CE}" type="slidenum">
              <a:rPr lang="en-US" smtClean="0"/>
              <a:pPr/>
              <a:t>28</a:t>
            </a:fld>
            <a:endParaRPr lang="en-US" dirty="0"/>
          </a:p>
        </p:txBody>
      </p:sp>
      <p:sp>
        <p:nvSpPr>
          <p:cNvPr id="3" name="Slide Image Placeholder 2">
            <a:extLst>
              <a:ext uri="{FF2B5EF4-FFF2-40B4-BE49-F238E27FC236}">
                <a16:creationId xmlns:a16="http://schemas.microsoft.com/office/drawing/2014/main" id="{79E7877E-8FC5-41CD-96F9-861CF2E5540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8CF2C2D-3DB0-411C-983D-94691B6A31E0}"/>
              </a:ext>
            </a:extLst>
          </p:cNvPr>
          <p:cNvSpPr>
            <a:spLocks noGrp="1"/>
          </p:cNvSpPr>
          <p:nvPr>
            <p:ph type="body" idx="1"/>
          </p:nvPr>
        </p:nvSpPr>
        <p:spPr>
          <a:xfrm>
            <a:off x="457200" y="4617720"/>
            <a:ext cx="6858000" cy="5524048"/>
          </a:xfrm>
        </p:spPr>
        <p:txBody>
          <a:bodyPr/>
          <a:lstStyle/>
          <a:p>
            <a:pPr lvl="1" eaLnBrk="1" hangingPunct="1"/>
            <a:r>
              <a:rPr lang="en-US" altLang="en-US" b="1" dirty="0"/>
              <a:t>Using the </a:t>
            </a:r>
            <a:r>
              <a:rPr lang="en-US" altLang="en-US" b="1" dirty="0">
                <a:latin typeface="Courier New" pitchFamily="49" charset="0"/>
              </a:rPr>
              <a:t>DROP</a:t>
            </a:r>
            <a:r>
              <a:rPr lang="en-US" altLang="en-US" b="1" dirty="0"/>
              <a:t> statement</a:t>
            </a:r>
          </a:p>
          <a:p>
            <a:pPr lvl="1" eaLnBrk="1" hangingPunct="1"/>
            <a:r>
              <a:rPr lang="en-US" altLang="en-US" dirty="0"/>
              <a:t>When a stored function is no longer required, you can use a SQL statement in SQL*Plus to drop it. To remove a stored function by using SQL*Plus, execute the </a:t>
            </a:r>
            <a:r>
              <a:rPr lang="en-US" altLang="en-US" dirty="0">
                <a:latin typeface="Courier New" pitchFamily="49" charset="0"/>
              </a:rPr>
              <a:t>DROP FUNCTION</a:t>
            </a:r>
            <a:r>
              <a:rPr lang="en-US" altLang="en-US" dirty="0"/>
              <a:t> SQL command.</a:t>
            </a:r>
          </a:p>
          <a:p>
            <a:pPr lvl="1" eaLnBrk="1" hangingPunct="1"/>
            <a:r>
              <a:rPr lang="en-US" altLang="en-US" b="1" dirty="0"/>
              <a:t>Using </a:t>
            </a:r>
            <a:r>
              <a:rPr lang="en-US" altLang="en-US" b="1" dirty="0">
                <a:latin typeface="Courier New" pitchFamily="49" charset="0"/>
              </a:rPr>
              <a:t>CREATE OR REPLACE</a:t>
            </a:r>
            <a:r>
              <a:rPr lang="en-US" altLang="en-US" b="1" dirty="0"/>
              <a:t> Versus </a:t>
            </a:r>
            <a:r>
              <a:rPr lang="en-US" altLang="en-US" b="1" dirty="0">
                <a:latin typeface="Courier New" pitchFamily="49" charset="0"/>
              </a:rPr>
              <a:t>DROP</a:t>
            </a:r>
            <a:r>
              <a:rPr lang="en-US" altLang="en-US" b="1" dirty="0"/>
              <a:t> and </a:t>
            </a:r>
            <a:r>
              <a:rPr lang="en-US" altLang="en-US" b="1" dirty="0">
                <a:latin typeface="Courier New" pitchFamily="49" charset="0"/>
              </a:rPr>
              <a:t>CREATE</a:t>
            </a:r>
          </a:p>
          <a:p>
            <a:pPr lvl="1" eaLnBrk="1" hangingPunct="1"/>
            <a:r>
              <a:rPr lang="en-US" altLang="en-US" dirty="0"/>
              <a:t>The </a:t>
            </a:r>
            <a:r>
              <a:rPr lang="en-US" altLang="en-US" dirty="0">
                <a:latin typeface="Courier New" pitchFamily="49" charset="0"/>
              </a:rPr>
              <a:t>REPLACE</a:t>
            </a:r>
            <a:r>
              <a:rPr lang="en-US" altLang="en-US" dirty="0"/>
              <a:t> clause in the </a:t>
            </a:r>
            <a:r>
              <a:rPr lang="en-US" altLang="en-US" dirty="0">
                <a:latin typeface="Courier New" pitchFamily="49" charset="0"/>
              </a:rPr>
              <a:t>CREATE OR REPLACE</a:t>
            </a:r>
            <a:r>
              <a:rPr lang="en-US" altLang="en-US" dirty="0"/>
              <a:t> syntax is equivalent to dropping a function and re-creating it. When you use the </a:t>
            </a:r>
            <a:r>
              <a:rPr lang="en-US" altLang="en-US" dirty="0">
                <a:latin typeface="Courier New" pitchFamily="49" charset="0"/>
              </a:rPr>
              <a:t>CREATE OR REPLACE</a:t>
            </a:r>
            <a:r>
              <a:rPr lang="en-US" altLang="en-US" dirty="0"/>
              <a:t> syntax, the privileges granted on this object to other users remain the same. When you </a:t>
            </a:r>
            <a:r>
              <a:rPr lang="en-US" altLang="en-US" dirty="0">
                <a:latin typeface="Courier New" pitchFamily="49" charset="0"/>
              </a:rPr>
              <a:t>DROP</a:t>
            </a:r>
            <a:r>
              <a:rPr lang="en-US" altLang="en-US" dirty="0"/>
              <a:t> a function and then re-create it, all the privileges granted on this function are automatically revoked.</a:t>
            </a:r>
          </a:p>
          <a:p>
            <a:pPr lvl="1" eaLnBrk="1" hangingPunct="1"/>
            <a:r>
              <a:rPr lang="en-US" altLang="en-US" b="1" dirty="0"/>
              <a:t>Using SQL Developer</a:t>
            </a:r>
          </a:p>
          <a:p>
            <a:pPr lvl="1" eaLnBrk="1" hangingPunct="1"/>
            <a:r>
              <a:rPr lang="en-US" altLang="en-US" dirty="0"/>
              <a:t>To drop a function in SQL Developer, right-click the function name in the </a:t>
            </a:r>
            <a:r>
              <a:rPr lang="en-US" altLang="en-US" b="1" dirty="0"/>
              <a:t>Functions </a:t>
            </a:r>
            <a:r>
              <a:rPr lang="en-US" altLang="en-US" dirty="0"/>
              <a:t>node, and then select </a:t>
            </a:r>
            <a:r>
              <a:rPr lang="en-US" altLang="en-US" b="1" dirty="0"/>
              <a:t>Drop</a:t>
            </a:r>
            <a:r>
              <a:rPr lang="en-US" altLang="en-US" dirty="0"/>
              <a:t>. The </a:t>
            </a:r>
            <a:r>
              <a:rPr lang="en-US" altLang="en-US" b="1" dirty="0"/>
              <a:t>Drop </a:t>
            </a:r>
            <a:r>
              <a:rPr lang="en-US" altLang="en-US" dirty="0"/>
              <a:t>dialog box is displayed. To drop the function, click </a:t>
            </a:r>
            <a:r>
              <a:rPr lang="en-US" altLang="en-US" b="1" dirty="0"/>
              <a:t>Apply</a:t>
            </a:r>
            <a:r>
              <a:rPr lang="en-US" altLang="en-US" dirty="0"/>
              <a:t>.</a:t>
            </a:r>
          </a:p>
          <a:p>
            <a:endParaRPr lang="en-US" dirty="0"/>
          </a:p>
        </p:txBody>
      </p:sp>
    </p:spTree>
    <p:extLst>
      <p:ext uri="{BB962C8B-B14F-4D97-AF65-F5344CB8AC3E}">
        <p14:creationId xmlns:p14="http://schemas.microsoft.com/office/powerpoint/2010/main" val="2150858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body" idx="1"/>
          </p:nvPr>
        </p:nvSpPr>
        <p:spPr/>
        <p:txBody>
          <a:bodyPr/>
          <a:lstStyle/>
          <a:p>
            <a:r>
              <a:rPr lang="en-US" altLang="en-US" dirty="0"/>
              <a:t>Answer: a, b, c, d</a:t>
            </a:r>
          </a:p>
        </p:txBody>
      </p:sp>
      <p:sp>
        <p:nvSpPr>
          <p:cNvPr id="5" name="Footer Placeholder 4"/>
          <p:cNvSpPr>
            <a:spLocks noGrp="1"/>
          </p:cNvSpPr>
          <p:nvPr>
            <p:ph type="ftr" sz="quarter" idx="10"/>
          </p:nvPr>
        </p:nvSpPr>
        <p:spPr/>
        <p:txBody>
          <a:bodyPr/>
          <a:lstStyle/>
          <a:p>
            <a:r>
              <a:rPr lang="en-US"/>
              <a:t>Oracle Database 19c: PL/SQL Workshop   12 - </a:t>
            </a:r>
            <a:fld id="{80224500-8E74-403A-A0BC-B96DE36020EE}" type="slidenum">
              <a:rPr lang="en-US" smtClean="0"/>
              <a:pPr/>
              <a:t>29</a:t>
            </a:fld>
            <a:endParaRPr lang="en-US" dirty="0"/>
          </a:p>
        </p:txBody>
      </p:sp>
      <p:sp>
        <p:nvSpPr>
          <p:cNvPr id="4" name="Slide Image Placeholder 3">
            <a:extLst>
              <a:ext uri="{FF2B5EF4-FFF2-40B4-BE49-F238E27FC236}">
                <a16:creationId xmlns:a16="http://schemas.microsoft.com/office/drawing/2014/main" id="{48935FFC-E0C4-4098-B9DF-72401C610AF4}"/>
              </a:ext>
            </a:extLst>
          </p:cNvPr>
          <p:cNvSpPr>
            <a:spLocks noGrp="1" noRot="1" noChangeAspect="1"/>
          </p:cNvSpPr>
          <p:nvPr>
            <p:ph type="sldImg"/>
          </p:nvPr>
        </p:nvSpPr>
        <p:spPr/>
      </p:sp>
    </p:spTree>
    <p:extLst>
      <p:ext uri="{BB962C8B-B14F-4D97-AF65-F5344CB8AC3E}">
        <p14:creationId xmlns:p14="http://schemas.microsoft.com/office/powerpoint/2010/main" val="951755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body" idx="1"/>
          </p:nvPr>
        </p:nvSpPr>
        <p:spPr/>
        <p:txBody>
          <a:bodyPr/>
          <a:lstStyle/>
          <a:p>
            <a:pPr lvl="1"/>
            <a:r>
              <a:rPr lang="en-US" altLang="en-US" dirty="0"/>
              <a:t>In this lesson, you learn how to create, invoke, and maintain functions.</a:t>
            </a:r>
          </a:p>
        </p:txBody>
      </p:sp>
      <p:sp>
        <p:nvSpPr>
          <p:cNvPr id="5" name="Footer Placeholder 4"/>
          <p:cNvSpPr>
            <a:spLocks noGrp="1"/>
          </p:cNvSpPr>
          <p:nvPr>
            <p:ph type="ftr" sz="quarter" idx="10"/>
          </p:nvPr>
        </p:nvSpPr>
        <p:spPr/>
        <p:txBody>
          <a:bodyPr/>
          <a:lstStyle/>
          <a:p>
            <a:r>
              <a:rPr lang="en-US"/>
              <a:t>Oracle Database 19c: PL/SQL Workshop   12 - </a:t>
            </a:r>
            <a:fld id="{EB1BFC21-E58C-462A-9993-37E2B5ABF010}" type="slidenum">
              <a:rPr lang="en-US" smtClean="0"/>
              <a:pPr/>
              <a:t>3</a:t>
            </a:fld>
            <a:endParaRPr lang="en-US" dirty="0"/>
          </a:p>
        </p:txBody>
      </p:sp>
      <p:sp>
        <p:nvSpPr>
          <p:cNvPr id="4" name="Slide Image Placeholder 3">
            <a:extLst>
              <a:ext uri="{FF2B5EF4-FFF2-40B4-BE49-F238E27FC236}">
                <a16:creationId xmlns:a16="http://schemas.microsoft.com/office/drawing/2014/main" id="{E6FF68D6-A99D-4D26-8156-B1CDB53896CD}"/>
              </a:ext>
            </a:extLst>
          </p:cNvPr>
          <p:cNvSpPr>
            <a:spLocks noGrp="1" noRot="1" noChangeAspect="1"/>
          </p:cNvSpPr>
          <p:nvPr>
            <p:ph type="sldImg"/>
          </p:nvPr>
        </p:nvSpPr>
        <p:spPr/>
      </p:sp>
    </p:spTree>
    <p:extLst>
      <p:ext uri="{BB962C8B-B14F-4D97-AF65-F5344CB8AC3E}">
        <p14:creationId xmlns:p14="http://schemas.microsoft.com/office/powerpoint/2010/main" val="3453036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5"/>
          <p:cNvSpPr>
            <a:spLocks noGrp="1" noChangeArrowheads="1"/>
          </p:cNvSpPr>
          <p:nvPr>
            <p:ph type="body" idx="1"/>
          </p:nvPr>
        </p:nvSpPr>
        <p:spPr/>
        <p:txBody>
          <a:bodyPr/>
          <a:lstStyle/>
          <a:p>
            <a:pPr lvl="1"/>
            <a:r>
              <a:rPr lang="en-US" altLang="en-US"/>
              <a:t>A function is a named PL/SQL block that must return a value. Generally, you create a function to compute and return a value, and you create a procedure to perform an action. </a:t>
            </a:r>
          </a:p>
          <a:p>
            <a:pPr lvl="1"/>
            <a:r>
              <a:rPr lang="en-US" altLang="en-US"/>
              <a:t>A function can be created or dropped.</a:t>
            </a:r>
          </a:p>
          <a:p>
            <a:pPr lvl="1"/>
            <a:r>
              <a:rPr lang="en-US" altLang="en-US"/>
              <a:t>A function is invoked as a part of an expression.</a:t>
            </a:r>
            <a:endParaRPr lang="en-US" altLang="en-US" dirty="0"/>
          </a:p>
        </p:txBody>
      </p:sp>
      <p:sp>
        <p:nvSpPr>
          <p:cNvPr id="8" name="Footer Placeholder 7"/>
          <p:cNvSpPr>
            <a:spLocks noGrp="1"/>
          </p:cNvSpPr>
          <p:nvPr>
            <p:ph type="ftr" sz="quarter" idx="10"/>
          </p:nvPr>
        </p:nvSpPr>
        <p:spPr/>
        <p:txBody>
          <a:bodyPr/>
          <a:lstStyle/>
          <a:p>
            <a:r>
              <a:rPr lang="en-US"/>
              <a:t>Oracle Database 19c: PL/SQL Workshop   12 - </a:t>
            </a:r>
            <a:fld id="{A9690A6D-852C-44B6-AA08-C46158A6EA6C}" type="slidenum">
              <a:rPr lang="en-US" smtClean="0"/>
              <a:pPr/>
              <a:t>30</a:t>
            </a:fld>
            <a:endParaRPr lang="en-US" dirty="0"/>
          </a:p>
        </p:txBody>
      </p:sp>
      <p:sp>
        <p:nvSpPr>
          <p:cNvPr id="4" name="Slide Image Placeholder 3">
            <a:extLst>
              <a:ext uri="{FF2B5EF4-FFF2-40B4-BE49-F238E27FC236}">
                <a16:creationId xmlns:a16="http://schemas.microsoft.com/office/drawing/2014/main" id="{00B2B1A9-0932-4E29-A625-BAE9C58DBE92}"/>
              </a:ext>
            </a:extLst>
          </p:cNvPr>
          <p:cNvSpPr>
            <a:spLocks noGrp="1" noRot="1" noChangeAspect="1"/>
          </p:cNvSpPr>
          <p:nvPr>
            <p:ph type="sldImg"/>
          </p:nvPr>
        </p:nvSpPr>
        <p:spPr/>
      </p:sp>
    </p:spTree>
    <p:extLst>
      <p:ext uri="{BB962C8B-B14F-4D97-AF65-F5344CB8AC3E}">
        <p14:creationId xmlns:p14="http://schemas.microsoft.com/office/powerpoint/2010/main" val="2890760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body" idx="1"/>
          </p:nvPr>
        </p:nvSpPr>
        <p:spPr/>
        <p:txBody>
          <a:bodyPr/>
          <a:lstStyle/>
          <a:p>
            <a:pPr lvl="1"/>
            <a:r>
              <a:rPr lang="en-US" altLang="en-US" dirty="0"/>
              <a:t>It is recommended to use SQL Developer for this practice.</a:t>
            </a:r>
          </a:p>
        </p:txBody>
      </p:sp>
      <p:sp>
        <p:nvSpPr>
          <p:cNvPr id="5" name="Footer Placeholder 4"/>
          <p:cNvSpPr>
            <a:spLocks noGrp="1"/>
          </p:cNvSpPr>
          <p:nvPr>
            <p:ph type="ftr" sz="quarter" idx="10"/>
          </p:nvPr>
        </p:nvSpPr>
        <p:spPr/>
        <p:txBody>
          <a:bodyPr/>
          <a:lstStyle/>
          <a:p>
            <a:r>
              <a:rPr lang="en-US"/>
              <a:t>Oracle Database 19c: PL/SQL Workshop   12 - </a:t>
            </a:r>
            <a:fld id="{468CF458-FE87-4C70-9603-F32F18475DBC}" type="slidenum">
              <a:rPr lang="en-US" smtClean="0"/>
              <a:pPr/>
              <a:t>31</a:t>
            </a:fld>
            <a:endParaRPr lang="en-US" dirty="0"/>
          </a:p>
        </p:txBody>
      </p:sp>
      <p:sp>
        <p:nvSpPr>
          <p:cNvPr id="4" name="Slide Image Placeholder 3">
            <a:extLst>
              <a:ext uri="{FF2B5EF4-FFF2-40B4-BE49-F238E27FC236}">
                <a16:creationId xmlns:a16="http://schemas.microsoft.com/office/drawing/2014/main" id="{52D3B797-E202-4ABB-B453-6E45F6024793}"/>
              </a:ext>
            </a:extLst>
          </p:cNvPr>
          <p:cNvSpPr>
            <a:spLocks noGrp="1" noRot="1" noChangeAspect="1"/>
          </p:cNvSpPr>
          <p:nvPr>
            <p:ph type="sldImg"/>
          </p:nvPr>
        </p:nvSpPr>
        <p:spPr/>
      </p:sp>
    </p:spTree>
    <p:extLst>
      <p:ext uri="{BB962C8B-B14F-4D97-AF65-F5344CB8AC3E}">
        <p14:creationId xmlns:p14="http://schemas.microsoft.com/office/powerpoint/2010/main" val="153036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12 - </a:t>
            </a:r>
            <a:fld id="{F70BC4D4-89E0-4F8D-87A0-1E61D84E7653}" type="slidenum">
              <a:rPr lang="en-US" smtClean="0"/>
              <a:pPr/>
              <a:t>4</a:t>
            </a:fld>
            <a:endParaRPr lang="en-US" dirty="0"/>
          </a:p>
        </p:txBody>
      </p:sp>
      <p:sp>
        <p:nvSpPr>
          <p:cNvPr id="3" name="Slide Image Placeholder 2">
            <a:extLst>
              <a:ext uri="{FF2B5EF4-FFF2-40B4-BE49-F238E27FC236}">
                <a16:creationId xmlns:a16="http://schemas.microsoft.com/office/drawing/2014/main" id="{824CBAAB-8AF2-44ED-A70C-E39DD01251A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43EC5CD-1C90-445B-B18A-6D8BC95857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6299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8B441465-6AA4-4B59-B44B-A293B4DD5353}" type="slidenum">
              <a:rPr lang="en-US" smtClean="0"/>
              <a:pPr/>
              <a:t>5</a:t>
            </a:fld>
            <a:endParaRPr lang="en-US" dirty="0"/>
          </a:p>
        </p:txBody>
      </p:sp>
      <p:sp>
        <p:nvSpPr>
          <p:cNvPr id="5" name="Slide Image Placeholder 4">
            <a:extLst>
              <a:ext uri="{FF2B5EF4-FFF2-40B4-BE49-F238E27FC236}">
                <a16:creationId xmlns:a16="http://schemas.microsoft.com/office/drawing/2014/main" id="{C3BC335B-713B-4366-BB76-EF77D63D81AF}"/>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0BDB5A1C-E2C2-4B4B-BB07-F44865B5EBC8}"/>
              </a:ext>
            </a:extLst>
          </p:cNvPr>
          <p:cNvSpPr>
            <a:spLocks noGrp="1"/>
          </p:cNvSpPr>
          <p:nvPr>
            <p:ph type="body" idx="1"/>
          </p:nvPr>
        </p:nvSpPr>
        <p:spPr/>
        <p:txBody>
          <a:bodyPr/>
          <a:lstStyle/>
          <a:p>
            <a:pPr lvl="1"/>
            <a:r>
              <a:rPr lang="en-US" dirty="0"/>
              <a:t>You know about procedures: they are named PL/SQL blocks stored on the database. Functions are similar to procedures in most of its features except for the fact that they return a single value.</a:t>
            </a:r>
          </a:p>
          <a:p>
            <a:pPr lvl="1"/>
            <a:r>
              <a:rPr lang="en-US" dirty="0"/>
              <a:t>Functions are named PL/SQL blocks that are used to implement modularization in the application. You should define functions to represent a logical functionality of the application. Procedures do the same job except for the fact that functions return a value to the calling environment. In case of procedures, you can see the output of the procedure by accessing the </a:t>
            </a:r>
            <a:r>
              <a:rPr lang="en-US" dirty="0">
                <a:latin typeface="Courier New" pitchFamily="49" charset="0"/>
                <a:cs typeface="Courier New" pitchFamily="49" charset="0"/>
              </a:rPr>
              <a:t>OUT</a:t>
            </a:r>
            <a:r>
              <a:rPr lang="en-US" dirty="0"/>
              <a:t> parameters of the procedure and procedures may or may not have an output, but functions will always return a value. </a:t>
            </a:r>
          </a:p>
          <a:p>
            <a:pPr lvl="1"/>
            <a:r>
              <a:rPr lang="en-US" dirty="0"/>
              <a:t>Each function has a </a:t>
            </a:r>
            <a:r>
              <a:rPr lang="en-US" dirty="0">
                <a:latin typeface="Courier New" pitchFamily="49" charset="0"/>
                <a:cs typeface="Courier New" pitchFamily="49" charset="0"/>
              </a:rPr>
              <a:t>RETURN</a:t>
            </a:r>
            <a:r>
              <a:rPr lang="en-US" dirty="0"/>
              <a:t> statement in its PL/SQL block. There can be more than one return statements in a PL/SQL block; however, a function will execute only one of these return statements based on the function logic. </a:t>
            </a:r>
          </a:p>
          <a:p>
            <a:endParaRPr lang="en-US" dirty="0"/>
          </a:p>
        </p:txBody>
      </p:sp>
    </p:spTree>
    <p:extLst>
      <p:ext uri="{BB962C8B-B14F-4D97-AF65-F5344CB8AC3E}">
        <p14:creationId xmlns:p14="http://schemas.microsoft.com/office/powerpoint/2010/main" val="3460414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12 - </a:t>
            </a:r>
            <a:fld id="{EB5ADFFF-75D7-44B1-926E-BB8053B0B616}" type="slidenum">
              <a:rPr lang="en-US" smtClean="0"/>
              <a:pPr/>
              <a:t>6</a:t>
            </a:fld>
            <a:endParaRPr lang="en-US" dirty="0"/>
          </a:p>
        </p:txBody>
      </p:sp>
      <p:sp>
        <p:nvSpPr>
          <p:cNvPr id="3" name="Slide Image Placeholder 2">
            <a:extLst>
              <a:ext uri="{FF2B5EF4-FFF2-40B4-BE49-F238E27FC236}">
                <a16:creationId xmlns:a16="http://schemas.microsoft.com/office/drawing/2014/main" id="{D7EED364-FC15-4BD6-AC3F-3EEF9F0BA16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7A448B9-84B3-4151-8DB1-E237DE837612}"/>
              </a:ext>
            </a:extLst>
          </p:cNvPr>
          <p:cNvSpPr>
            <a:spLocks noGrp="1"/>
          </p:cNvSpPr>
          <p:nvPr>
            <p:ph type="body" idx="1"/>
          </p:nvPr>
        </p:nvSpPr>
        <p:spPr>
          <a:xfrm>
            <a:off x="457200" y="4617720"/>
            <a:ext cx="6858000" cy="5524048"/>
          </a:xfrm>
        </p:spPr>
        <p:txBody>
          <a:bodyPr/>
          <a:lstStyle/>
          <a:p>
            <a:r>
              <a:rPr lang="en-US" altLang="en-US" dirty="0"/>
              <a:t>Syntax for Creating Functions</a:t>
            </a:r>
          </a:p>
          <a:p>
            <a:pPr lvl="1"/>
            <a:r>
              <a:rPr lang="en-US" altLang="en-US" dirty="0"/>
              <a:t>A function is a PL/SQL block that returns a value. A </a:t>
            </a:r>
            <a:r>
              <a:rPr lang="en-US" altLang="en-US" dirty="0">
                <a:latin typeface="Courier New" pitchFamily="49" charset="0"/>
              </a:rPr>
              <a:t>RETURN</a:t>
            </a:r>
            <a:r>
              <a:rPr lang="en-US" altLang="en-US" dirty="0"/>
              <a:t> statement must be provided to return a value with a data type that is consistent with the function declaration.</a:t>
            </a:r>
          </a:p>
          <a:p>
            <a:pPr lvl="1"/>
            <a:r>
              <a:rPr lang="en-US" altLang="en-US" dirty="0"/>
              <a:t>You create new functions with the </a:t>
            </a:r>
            <a:r>
              <a:rPr lang="en-US" altLang="en-US" dirty="0">
                <a:latin typeface="Courier New" pitchFamily="49" charset="0"/>
              </a:rPr>
              <a:t>CREATE</a:t>
            </a:r>
            <a:r>
              <a:rPr lang="en-US" altLang="en-US" dirty="0"/>
              <a:t> </a:t>
            </a:r>
            <a:r>
              <a:rPr lang="en-US" altLang="en-US" dirty="0">
                <a:latin typeface="Courier New" pitchFamily="49" charset="0"/>
              </a:rPr>
              <a:t>FUNCTION</a:t>
            </a:r>
            <a:r>
              <a:rPr lang="en-US" altLang="en-US" dirty="0">
                <a:solidFill>
                  <a:srgbClr val="FC0128"/>
                </a:solidFill>
              </a:rPr>
              <a:t> </a:t>
            </a:r>
            <a:r>
              <a:rPr lang="en-US" altLang="en-US" dirty="0"/>
              <a:t>statement, which may declare a list of parameters, must return one value, and must define the actions to be performed by the standard PL/SQL block.</a:t>
            </a:r>
          </a:p>
          <a:p>
            <a:pPr lvl="1"/>
            <a:r>
              <a:rPr lang="en-US" altLang="en-US" dirty="0"/>
              <a:t>The type of value returned from the function can be a scalar data type or a composite data type.</a:t>
            </a:r>
          </a:p>
          <a:p>
            <a:pPr lvl="1"/>
            <a:r>
              <a:rPr lang="en-US" altLang="en-US" dirty="0"/>
              <a:t>You should consider the following points about the </a:t>
            </a:r>
            <a:r>
              <a:rPr lang="en-US" altLang="en-US" dirty="0">
                <a:latin typeface="Courier New" pitchFamily="49" charset="0"/>
              </a:rPr>
              <a:t>CREATE</a:t>
            </a:r>
            <a:r>
              <a:rPr lang="en-US" altLang="en-US" dirty="0"/>
              <a:t> </a:t>
            </a:r>
            <a:r>
              <a:rPr lang="en-US" altLang="en-US" dirty="0">
                <a:latin typeface="Courier New" pitchFamily="49" charset="0"/>
              </a:rPr>
              <a:t>FUNCTION</a:t>
            </a:r>
            <a:r>
              <a:rPr lang="en-US" altLang="en-US" dirty="0"/>
              <a:t> statement:</a:t>
            </a:r>
          </a:p>
          <a:p>
            <a:pPr lvl="2"/>
            <a:r>
              <a:rPr lang="en-US" altLang="en-US" dirty="0"/>
              <a:t>The </a:t>
            </a:r>
            <a:r>
              <a:rPr lang="en-US" altLang="en-US" dirty="0">
                <a:latin typeface="Courier New" pitchFamily="49" charset="0"/>
                <a:cs typeface="Courier New" pitchFamily="49" charset="0"/>
              </a:rPr>
              <a:t>REPLACE</a:t>
            </a:r>
            <a:r>
              <a:rPr lang="en-US" altLang="en-US" dirty="0"/>
              <a:t> option indicates that if the function exists, it is dropped and replaced with the new version that is created by the statement.</a:t>
            </a:r>
          </a:p>
          <a:p>
            <a:pPr lvl="2"/>
            <a:r>
              <a:rPr lang="en-US" altLang="en-US" dirty="0"/>
              <a:t>The </a:t>
            </a:r>
            <a:r>
              <a:rPr lang="en-US" altLang="en-US" dirty="0">
                <a:latin typeface="Courier New" pitchFamily="49" charset="0"/>
                <a:cs typeface="Courier New" pitchFamily="49" charset="0"/>
              </a:rPr>
              <a:t>RETURN</a:t>
            </a:r>
            <a:r>
              <a:rPr lang="en-US" altLang="en-US" dirty="0"/>
              <a:t> data type must not include a size specification.</a:t>
            </a:r>
          </a:p>
          <a:p>
            <a:pPr lvl="2"/>
            <a:r>
              <a:rPr lang="en-US" altLang="en-US" dirty="0"/>
              <a:t>The PL/SQL block starts with a </a:t>
            </a:r>
            <a:r>
              <a:rPr lang="en-US" altLang="en-US" dirty="0">
                <a:latin typeface="Courier New" pitchFamily="49" charset="0"/>
                <a:cs typeface="Courier New" pitchFamily="49" charset="0"/>
              </a:rPr>
              <a:t>BEGIN</a:t>
            </a:r>
            <a:r>
              <a:rPr lang="en-US" altLang="en-US" dirty="0"/>
              <a:t> after the declaration of any local variables and ends with an </a:t>
            </a:r>
            <a:r>
              <a:rPr lang="en-US" altLang="en-US" dirty="0">
                <a:latin typeface="Courier New" pitchFamily="49" charset="0"/>
                <a:cs typeface="Courier New" pitchFamily="49" charset="0"/>
              </a:rPr>
              <a:t>END</a:t>
            </a:r>
            <a:r>
              <a:rPr lang="en-US" altLang="en-US" dirty="0"/>
              <a:t>, optionally followed by the </a:t>
            </a:r>
            <a:r>
              <a:rPr lang="en-US" altLang="en-US" i="1" dirty="0" err="1">
                <a:latin typeface="Courier New" pitchFamily="49" charset="0"/>
                <a:cs typeface="Courier New" pitchFamily="49" charset="0"/>
              </a:rPr>
              <a:t>function_name</a:t>
            </a:r>
            <a:r>
              <a:rPr lang="en-US" altLang="en-US" dirty="0"/>
              <a:t>. </a:t>
            </a:r>
          </a:p>
          <a:p>
            <a:pPr lvl="2"/>
            <a:r>
              <a:rPr lang="en-US" altLang="en-US" dirty="0"/>
              <a:t>There must be at least one </a:t>
            </a:r>
            <a:r>
              <a:rPr lang="en-US" altLang="en-US" dirty="0">
                <a:latin typeface="Courier New" pitchFamily="49" charset="0"/>
                <a:cs typeface="Courier New" pitchFamily="49" charset="0"/>
              </a:rPr>
              <a:t>RETURN </a:t>
            </a:r>
            <a:r>
              <a:rPr lang="en-US" altLang="en-US" i="1" dirty="0">
                <a:latin typeface="Courier New" pitchFamily="49" charset="0"/>
                <a:cs typeface="Courier New" pitchFamily="49" charset="0"/>
              </a:rPr>
              <a:t>expression</a:t>
            </a:r>
            <a:r>
              <a:rPr lang="en-US" altLang="en-US" dirty="0">
                <a:latin typeface="Courier New" pitchFamily="49" charset="0"/>
                <a:cs typeface="Courier New" pitchFamily="49" charset="0"/>
              </a:rPr>
              <a:t> </a:t>
            </a:r>
            <a:r>
              <a:rPr lang="en-US" altLang="en-US" dirty="0"/>
              <a:t>statement.</a:t>
            </a:r>
          </a:p>
          <a:p>
            <a:pPr lvl="2"/>
            <a:r>
              <a:rPr lang="en-US" altLang="en-US" dirty="0"/>
              <a:t>You can’t reference host or bind variables in the PL/SQL block of a stored function.</a:t>
            </a:r>
          </a:p>
          <a:p>
            <a:pPr lvl="2"/>
            <a:endParaRPr lang="en-US" altLang="en-US" dirty="0"/>
          </a:p>
          <a:p>
            <a:pPr lvl="2" eaLnBrk="1" hangingPunct="1">
              <a:lnSpc>
                <a:spcPct val="95000"/>
              </a:lnSpc>
              <a:spcBef>
                <a:spcPts val="100"/>
              </a:spcBef>
              <a:buNone/>
            </a:pPr>
            <a:endParaRPr lang="en-US" altLang="en-US" dirty="0"/>
          </a:p>
          <a:p>
            <a:pPr lvl="2" eaLnBrk="1" hangingPunct="1">
              <a:lnSpc>
                <a:spcPct val="95000"/>
              </a:lnSpc>
              <a:spcBef>
                <a:spcPts val="100"/>
              </a:spcBef>
            </a:pPr>
            <a:endParaRPr lang="en-US" altLang="en-US" dirty="0"/>
          </a:p>
          <a:p>
            <a:pPr lvl="1" eaLnBrk="1" hangingPunct="1">
              <a:lnSpc>
                <a:spcPct val="95000"/>
              </a:lnSpc>
              <a:spcBef>
                <a:spcPts val="100"/>
              </a:spcBef>
            </a:pPr>
            <a:endParaRPr lang="en-US" altLang="en-US" dirty="0"/>
          </a:p>
          <a:p>
            <a:pPr lvl="2"/>
            <a:endParaRPr lang="en-US" altLang="en-US" dirty="0"/>
          </a:p>
          <a:p>
            <a:pPr lvl="2"/>
            <a:endParaRPr lang="en-US" altLang="en-US" dirty="0"/>
          </a:p>
          <a:p>
            <a:pPr lvl="2"/>
            <a:endParaRPr lang="en-US" altLang="en-US" dirty="0"/>
          </a:p>
          <a:p>
            <a:pPr lvl="1"/>
            <a:endParaRPr lang="en-US" altLang="en-US" dirty="0"/>
          </a:p>
          <a:p>
            <a:endParaRPr lang="en-US" dirty="0"/>
          </a:p>
        </p:txBody>
      </p:sp>
    </p:spTree>
    <p:extLst>
      <p:ext uri="{BB962C8B-B14F-4D97-AF65-F5344CB8AC3E}">
        <p14:creationId xmlns:p14="http://schemas.microsoft.com/office/powerpoint/2010/main" val="3593498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unction_declaration.gif"/>
          <p:cNvPicPr>
            <a:picLocks noChangeAspect="1"/>
          </p:cNvPicPr>
          <p:nvPr/>
        </p:nvPicPr>
        <p:blipFill>
          <a:blip r:embed="rId3"/>
          <a:stretch>
            <a:fillRect/>
          </a:stretch>
        </p:blipFill>
        <p:spPr>
          <a:xfrm>
            <a:off x="1666875" y="1212776"/>
            <a:ext cx="3009900" cy="1188720"/>
          </a:xfrm>
          <a:prstGeom prst="rect">
            <a:avLst/>
          </a:prstGeom>
        </p:spPr>
      </p:pic>
      <p:graphicFrame>
        <p:nvGraphicFramePr>
          <p:cNvPr id="6" name="Table 5"/>
          <p:cNvGraphicFramePr>
            <a:graphicFrameLocks noGrp="1"/>
          </p:cNvGraphicFramePr>
          <p:nvPr/>
        </p:nvGraphicFramePr>
        <p:xfrm>
          <a:off x="752475" y="2736776"/>
          <a:ext cx="5486400" cy="4123028"/>
        </p:xfrm>
        <a:graphic>
          <a:graphicData uri="http://schemas.openxmlformats.org/drawingml/2006/table">
            <a:tbl>
              <a:tblPr>
                <a:tableStyleId>{22838BEF-8BB2-4498-84A7-C5851F593DF1}</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364910">
                <a:tc>
                  <a:txBody>
                    <a:bodyPr/>
                    <a:lstStyle/>
                    <a:p>
                      <a:pPr algn="l" rtl="0"/>
                      <a:r>
                        <a:rPr lang="en-US" sz="1000" dirty="0">
                          <a:latin typeface="Courier New" pitchFamily="49" charset="0"/>
                          <a:cs typeface="Courier New" pitchFamily="49" charset="0"/>
                        </a:rPr>
                        <a:t>DETERMINISTIC</a:t>
                      </a:r>
                      <a:r>
                        <a:rPr lang="en-US" sz="1000" dirty="0">
                          <a:latin typeface="Oracle Sans" panose="020B0503020204020204" pitchFamily="34" charset="0"/>
                          <a:cs typeface="Oracle Sans" panose="020B0503020204020204" pitchFamily="34" charset="0"/>
                        </a:rPr>
                        <a:t> option</a:t>
                      </a:r>
                      <a:endParaRPr lang="en-US" sz="1000" dirty="0">
                        <a:solidFill>
                          <a:srgbClr val="222222"/>
                        </a:solidFill>
                        <a:latin typeface="Oracle Sans" panose="020B0503020204020204" pitchFamily="34" charset="0"/>
                        <a:cs typeface="Oracle Sans" panose="020B0503020204020204" pitchFamily="34" charset="0"/>
                      </a:endParaRPr>
                    </a:p>
                  </a:txBody>
                  <a:tcPr marL="24880" marR="24880" marT="33174" marB="33174"/>
                </a:tc>
                <a:tc>
                  <a:txBody>
                    <a:bodyPr/>
                    <a:lstStyle/>
                    <a:p>
                      <a:pPr algn="l" rtl="0"/>
                      <a:r>
                        <a:rPr lang="en-US" sz="1000" dirty="0">
                          <a:latin typeface="Oracle Sans" panose="020B0503020204020204" pitchFamily="34" charset="0"/>
                          <a:cs typeface="Oracle Sans" panose="020B0503020204020204" pitchFamily="34" charset="0"/>
                        </a:rPr>
                        <a:t>A</a:t>
                      </a:r>
                      <a:r>
                        <a:rPr lang="en-US" sz="1000" baseline="0" dirty="0">
                          <a:latin typeface="Oracle Sans" panose="020B0503020204020204" pitchFamily="34" charset="0"/>
                          <a:cs typeface="Oracle Sans" panose="020B0503020204020204" pitchFamily="34" charset="0"/>
                        </a:rPr>
                        <a:t> deterministic option in the function declaration implies that each time you give certain values as parameters, the function would return the same value. The value returned by the function is determined by the values of the input parameters. The function do not contain any nondeterministic entities . This is helpful for caching the results and improving the performance</a:t>
                      </a:r>
                      <a:endParaRPr lang="en-US" sz="1000" dirty="0">
                        <a:solidFill>
                          <a:srgbClr val="222222"/>
                        </a:solidFill>
                        <a:latin typeface="Oracle Sans" panose="020B0503020204020204" pitchFamily="34" charset="0"/>
                        <a:cs typeface="Oracle Sans" panose="020B0503020204020204" pitchFamily="34" charset="0"/>
                      </a:endParaRPr>
                    </a:p>
                  </a:txBody>
                  <a:tcPr marL="24880" marR="24880" marT="33174" marB="33174"/>
                </a:tc>
                <a:extLst>
                  <a:ext uri="{0D108BD9-81ED-4DB2-BD59-A6C34878D82A}">
                    <a16:rowId xmlns:a16="http://schemas.microsoft.com/office/drawing/2014/main" val="10000"/>
                  </a:ext>
                </a:extLst>
              </a:tr>
              <a:tr h="514192">
                <a:tc>
                  <a:txBody>
                    <a:bodyPr/>
                    <a:lstStyle/>
                    <a:p>
                      <a:pPr algn="l" rtl="0"/>
                      <a:r>
                        <a:rPr lang="en-US" sz="1000" kern="1200" dirty="0">
                          <a:solidFill>
                            <a:schemeClr val="dk1"/>
                          </a:solidFill>
                          <a:latin typeface="Courier New" pitchFamily="49" charset="0"/>
                          <a:ea typeface="+mn-ea"/>
                          <a:cs typeface="Courier New" pitchFamily="49" charset="0"/>
                        </a:rPr>
                        <a:t>PARALLEL_ENABLE</a:t>
                      </a:r>
                      <a:r>
                        <a:rPr lang="en-US" sz="1000" dirty="0">
                          <a:latin typeface="Oracle Sans" panose="020B0503020204020204" pitchFamily="34" charset="0"/>
                          <a:cs typeface="Oracle Sans" panose="020B0503020204020204" pitchFamily="34" charset="0"/>
                        </a:rPr>
                        <a:t> option</a:t>
                      </a:r>
                      <a:endParaRPr lang="en-US" sz="1000" dirty="0">
                        <a:solidFill>
                          <a:srgbClr val="222222"/>
                        </a:solidFill>
                        <a:latin typeface="Oracle Sans" panose="020B0503020204020204" pitchFamily="34" charset="0"/>
                        <a:cs typeface="Oracle Sans" panose="020B0503020204020204" pitchFamily="34" charset="0"/>
                      </a:endParaRPr>
                    </a:p>
                  </a:txBody>
                  <a:tcPr marL="24880" marR="24880" marT="33174" marB="33174"/>
                </a:tc>
                <a:tc>
                  <a:txBody>
                    <a:bodyPr/>
                    <a:lstStyle/>
                    <a:p>
                      <a:pPr algn="l" rtl="0"/>
                      <a:r>
                        <a:rPr lang="en-US" sz="1000" dirty="0">
                          <a:latin typeface="Oracle Sans" panose="020B0503020204020204" pitchFamily="34" charset="0"/>
                          <a:cs typeface="Oracle Sans" panose="020B0503020204020204" pitchFamily="34" charset="0"/>
                        </a:rPr>
                        <a:t>Enables the function for parallel execution, which</a:t>
                      </a:r>
                      <a:r>
                        <a:rPr lang="en-US" sz="1000" baseline="0" dirty="0">
                          <a:latin typeface="Oracle Sans" panose="020B0503020204020204" pitchFamily="34" charset="0"/>
                          <a:cs typeface="Oracle Sans" panose="020B0503020204020204" pitchFamily="34" charset="0"/>
                        </a:rPr>
                        <a:t> implies that there are no dependencies on the execution of other functions or modules. </a:t>
                      </a:r>
                      <a:r>
                        <a:rPr lang="en-US" altLang="en-US" sz="1000" dirty="0">
                          <a:latin typeface="Oracle Sans" panose="020B0503020204020204" pitchFamily="34" charset="0"/>
                          <a:cs typeface="Oracle Sans" panose="020B0503020204020204" pitchFamily="34" charset="0"/>
                        </a:rPr>
                        <a:t>Each parallel session using the function will have private copies of the function’s local variables.</a:t>
                      </a:r>
                      <a:endParaRPr lang="en-US" sz="1000" dirty="0">
                        <a:solidFill>
                          <a:srgbClr val="222222"/>
                        </a:solidFill>
                        <a:latin typeface="Oracle Sans" panose="020B0503020204020204" pitchFamily="34" charset="0"/>
                        <a:cs typeface="Oracle Sans" panose="020B0503020204020204" pitchFamily="34" charset="0"/>
                      </a:endParaRPr>
                    </a:p>
                  </a:txBody>
                  <a:tcPr marL="24880" marR="24880" marT="33174" marB="33174"/>
                </a:tc>
                <a:extLst>
                  <a:ext uri="{0D108BD9-81ED-4DB2-BD59-A6C34878D82A}">
                    <a16:rowId xmlns:a16="http://schemas.microsoft.com/office/drawing/2014/main" val="10001"/>
                  </a:ext>
                </a:extLst>
              </a:tr>
              <a:tr h="364910">
                <a:tc>
                  <a:txBody>
                    <a:bodyPr/>
                    <a:lstStyle/>
                    <a:p>
                      <a:pPr algn="l" rtl="0"/>
                      <a:r>
                        <a:rPr lang="en-US" sz="1000" kern="1200" dirty="0">
                          <a:solidFill>
                            <a:schemeClr val="dk1"/>
                          </a:solidFill>
                          <a:latin typeface="Courier New" pitchFamily="49" charset="0"/>
                          <a:ea typeface="+mn-ea"/>
                          <a:cs typeface="Courier New" pitchFamily="49" charset="0"/>
                        </a:rPr>
                        <a:t>PIPELINED</a:t>
                      </a:r>
                      <a:r>
                        <a:rPr lang="en-US" sz="1000" dirty="0">
                          <a:latin typeface="Oracle Sans" panose="020B0503020204020204" pitchFamily="34" charset="0"/>
                          <a:cs typeface="Oracle Sans" panose="020B0503020204020204" pitchFamily="34" charset="0"/>
                        </a:rPr>
                        <a:t> option</a:t>
                      </a:r>
                      <a:endParaRPr lang="en-US" sz="1000" dirty="0">
                        <a:solidFill>
                          <a:srgbClr val="222222"/>
                        </a:solidFill>
                        <a:latin typeface="Oracle Sans" panose="020B0503020204020204" pitchFamily="34" charset="0"/>
                        <a:cs typeface="Oracle Sans" panose="020B0503020204020204" pitchFamily="34" charset="0"/>
                      </a:endParaRPr>
                    </a:p>
                  </a:txBody>
                  <a:tcPr marL="24880" marR="24880" marT="33174" marB="33174"/>
                </a:tc>
                <a:tc>
                  <a:txBody>
                    <a:bodyPr/>
                    <a:lstStyle/>
                    <a:p>
                      <a:pPr algn="l" rtl="0"/>
                      <a:r>
                        <a:rPr lang="en-US" sz="1000" kern="1200" dirty="0">
                          <a:latin typeface="Oracle Sans" panose="020B0503020204020204" pitchFamily="34" charset="0"/>
                          <a:cs typeface="Oracle Sans" panose="020B0503020204020204" pitchFamily="34" charset="0"/>
                        </a:rPr>
                        <a:t>A pipelined table function returns a row to its invoker immediately after processing that row and continues to process other</a:t>
                      </a:r>
                      <a:r>
                        <a:rPr lang="en-US" sz="1000" kern="1200" baseline="0" dirty="0">
                          <a:latin typeface="Oracle Sans" panose="020B0503020204020204" pitchFamily="34" charset="0"/>
                          <a:cs typeface="Oracle Sans" panose="020B0503020204020204" pitchFamily="34" charset="0"/>
                        </a:rPr>
                        <a:t> </a:t>
                      </a:r>
                      <a:r>
                        <a:rPr lang="en-US" sz="1000" kern="1200" dirty="0">
                          <a:latin typeface="Oracle Sans" panose="020B0503020204020204" pitchFamily="34" charset="0"/>
                          <a:cs typeface="Oracle Sans" panose="020B0503020204020204" pitchFamily="34" charset="0"/>
                        </a:rPr>
                        <a:t>rows. It is used only with</a:t>
                      </a:r>
                      <a:r>
                        <a:rPr lang="en-US" sz="1000" kern="1200" baseline="0" dirty="0">
                          <a:latin typeface="Oracle Sans" panose="020B0503020204020204" pitchFamily="34" charset="0"/>
                          <a:cs typeface="Oracle Sans" panose="020B0503020204020204" pitchFamily="34" charset="0"/>
                        </a:rPr>
                        <a:t> table functions.</a:t>
                      </a:r>
                      <a:endParaRPr lang="en-US" sz="1000" dirty="0">
                        <a:solidFill>
                          <a:srgbClr val="222222"/>
                        </a:solidFill>
                        <a:latin typeface="Oracle Sans" panose="020B0503020204020204" pitchFamily="34" charset="0"/>
                        <a:cs typeface="Oracle Sans" panose="020B0503020204020204" pitchFamily="34" charset="0"/>
                      </a:endParaRPr>
                    </a:p>
                  </a:txBody>
                  <a:tcPr marL="24880" marR="24880" marT="33174" marB="33174"/>
                </a:tc>
                <a:extLst>
                  <a:ext uri="{0D108BD9-81ED-4DB2-BD59-A6C34878D82A}">
                    <a16:rowId xmlns:a16="http://schemas.microsoft.com/office/drawing/2014/main" val="10002"/>
                  </a:ext>
                </a:extLst>
              </a:tr>
              <a:tr h="514192">
                <a:tc>
                  <a:txBody>
                    <a:bodyPr/>
                    <a:lstStyle/>
                    <a:p>
                      <a:pPr algn="l" rtl="0"/>
                      <a:r>
                        <a:rPr lang="en-US" sz="1000" kern="1200" dirty="0">
                          <a:solidFill>
                            <a:schemeClr val="dk1"/>
                          </a:solidFill>
                          <a:latin typeface="Courier New" pitchFamily="49" charset="0"/>
                          <a:ea typeface="+mn-ea"/>
                          <a:cs typeface="Courier New" pitchFamily="49" charset="0"/>
                        </a:rPr>
                        <a:t>RESULT_CACHE</a:t>
                      </a:r>
                      <a:r>
                        <a:rPr lang="en-US" sz="1000" dirty="0">
                          <a:latin typeface="Oracle Sans" panose="020B0503020204020204" pitchFamily="34" charset="0"/>
                          <a:cs typeface="Oracle Sans" panose="020B0503020204020204" pitchFamily="34" charset="0"/>
                        </a:rPr>
                        <a:t> option</a:t>
                      </a:r>
                      <a:endParaRPr lang="en-US" sz="1000" dirty="0">
                        <a:solidFill>
                          <a:srgbClr val="222222"/>
                        </a:solidFill>
                        <a:latin typeface="Oracle Sans" panose="020B0503020204020204" pitchFamily="34" charset="0"/>
                        <a:cs typeface="Oracle Sans" panose="020B0503020204020204" pitchFamily="34" charset="0"/>
                      </a:endParaRPr>
                    </a:p>
                  </a:txBody>
                  <a:tcPr marL="24880" marR="24880" marT="33174" marB="33174"/>
                </a:tc>
                <a:tc>
                  <a:txBody>
                    <a:bodyPr/>
                    <a:lstStyle/>
                    <a:p>
                      <a:pPr algn="l" rtl="0"/>
                      <a:r>
                        <a:rPr lang="en-US" sz="1000" dirty="0">
                          <a:latin typeface="Oracle Sans" panose="020B0503020204020204" pitchFamily="34" charset="0"/>
                          <a:cs typeface="Oracle Sans" panose="020B0503020204020204" pitchFamily="34" charset="0"/>
                        </a:rPr>
                        <a:t>Stores function results in the PL/SQL function result cache (appears only in declaration)</a:t>
                      </a:r>
                      <a:endParaRPr lang="en-US" sz="1000" dirty="0">
                        <a:solidFill>
                          <a:srgbClr val="222222"/>
                        </a:solidFill>
                        <a:latin typeface="Oracle Sans" panose="020B0503020204020204" pitchFamily="34" charset="0"/>
                        <a:cs typeface="Oracle Sans" panose="020B0503020204020204" pitchFamily="34" charset="0"/>
                      </a:endParaRPr>
                    </a:p>
                  </a:txBody>
                  <a:tcPr marL="24880" marR="24880" marT="33174" marB="33174"/>
                </a:tc>
                <a:extLst>
                  <a:ext uri="{0D108BD9-81ED-4DB2-BD59-A6C34878D82A}">
                    <a16:rowId xmlns:a16="http://schemas.microsoft.com/office/drawing/2014/main" val="10003"/>
                  </a:ext>
                </a:extLst>
              </a:tr>
              <a:tr h="514192">
                <a:tc>
                  <a:txBody>
                    <a:bodyPr/>
                    <a:lstStyle/>
                    <a:p>
                      <a:pPr algn="l" rtl="0"/>
                      <a:r>
                        <a:rPr lang="en-US" sz="1000" kern="1200" dirty="0">
                          <a:solidFill>
                            <a:schemeClr val="dk1"/>
                          </a:solidFill>
                          <a:latin typeface="Courier New" pitchFamily="49" charset="0"/>
                          <a:ea typeface="+mn-ea"/>
                          <a:cs typeface="Courier New" pitchFamily="49" charset="0"/>
                        </a:rPr>
                        <a:t>RESULT_CACHE</a:t>
                      </a:r>
                      <a:r>
                        <a:rPr lang="en-US" sz="1000" dirty="0">
                          <a:latin typeface="Oracle Sans" panose="020B0503020204020204" pitchFamily="34" charset="0"/>
                          <a:cs typeface="Oracle Sans" panose="020B0503020204020204" pitchFamily="34" charset="0"/>
                        </a:rPr>
                        <a:t> clause</a:t>
                      </a:r>
                      <a:endParaRPr lang="en-US" sz="1000" dirty="0">
                        <a:solidFill>
                          <a:srgbClr val="222222"/>
                        </a:solidFill>
                        <a:latin typeface="Oracle Sans" panose="020B0503020204020204" pitchFamily="34" charset="0"/>
                        <a:cs typeface="Oracle Sans" panose="020B0503020204020204" pitchFamily="34" charset="0"/>
                      </a:endParaRPr>
                    </a:p>
                  </a:txBody>
                  <a:tcPr marL="24880" marR="24880" marT="33174" marB="33174"/>
                </a:tc>
                <a:tc>
                  <a:txBody>
                    <a:bodyPr/>
                    <a:lstStyle/>
                    <a:p>
                      <a:pPr algn="l" rtl="0"/>
                      <a:r>
                        <a:rPr lang="en-US" sz="1000" dirty="0">
                          <a:latin typeface="Oracle Sans" panose="020B0503020204020204" pitchFamily="34" charset="0"/>
                          <a:cs typeface="Oracle Sans" panose="020B0503020204020204" pitchFamily="34" charset="0"/>
                        </a:rPr>
                        <a:t>Stores function results in the PL/SQL function result cache (appears only in definition)</a:t>
                      </a:r>
                      <a:endParaRPr lang="en-US" sz="1000" dirty="0">
                        <a:solidFill>
                          <a:srgbClr val="222222"/>
                        </a:solidFill>
                        <a:latin typeface="Oracle Sans" panose="020B0503020204020204" pitchFamily="34" charset="0"/>
                        <a:cs typeface="Oracle Sans" panose="020B0503020204020204" pitchFamily="34" charset="0"/>
                      </a:endParaRPr>
                    </a:p>
                  </a:txBody>
                  <a:tcPr marL="24880" marR="24880" marT="33174" marB="33174"/>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a:xfrm>
            <a:off x="457200" y="9555480"/>
            <a:ext cx="6858000" cy="228600"/>
          </a:xfrm>
        </p:spPr>
        <p:txBody>
          <a:bodyPr/>
          <a:lstStyle/>
          <a:p>
            <a:r>
              <a:rPr lang="en-US"/>
              <a:t>Oracle Database 19c: PL/SQL Workshop   12 - </a:t>
            </a:r>
            <a:fld id="{A13AE8CD-29D4-424A-AF11-8BB14BE867F2}" type="slidenum">
              <a:rPr lang="en-US" smtClean="0"/>
              <a:pPr/>
              <a:t>7</a:t>
            </a:fld>
            <a:endParaRPr lang="en-US" dirty="0"/>
          </a:p>
        </p:txBody>
      </p:sp>
      <p:sp>
        <p:nvSpPr>
          <p:cNvPr id="8" name="Notes Placeholder 7">
            <a:extLst>
              <a:ext uri="{FF2B5EF4-FFF2-40B4-BE49-F238E27FC236}">
                <a16:creationId xmlns:a16="http://schemas.microsoft.com/office/drawing/2014/main" id="{21C46CE8-5323-49DA-80AA-70B4425ADBA2}"/>
              </a:ext>
            </a:extLst>
          </p:cNvPr>
          <p:cNvSpPr>
            <a:spLocks noGrp="1"/>
          </p:cNvSpPr>
          <p:nvPr>
            <p:ph type="body" idx="1"/>
          </p:nvPr>
        </p:nvSpPr>
        <p:spPr>
          <a:xfrm>
            <a:off x="457200" y="449263"/>
            <a:ext cx="6858000" cy="9380537"/>
          </a:xfrm>
        </p:spPr>
        <p:txBody>
          <a:bodyPr/>
          <a:lstStyle/>
          <a:p>
            <a:pPr lvl="1"/>
            <a:r>
              <a:rPr lang="en-US" dirty="0"/>
              <a:t>The function syntax shown in the slide is good enough to create a usable function; however, a function declaration may have following additional options to improve performance in an operational application. These options are not required to implement the basic functionality of a function.</a:t>
            </a:r>
          </a:p>
          <a:p>
            <a:pPr lvl="1"/>
            <a:endParaRPr lang="en-US" dirty="0"/>
          </a:p>
        </p:txBody>
      </p:sp>
    </p:spTree>
    <p:extLst>
      <p:ext uri="{BB962C8B-B14F-4D97-AF65-F5344CB8AC3E}">
        <p14:creationId xmlns:p14="http://schemas.microsoft.com/office/powerpoint/2010/main" val="2623591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F91B7C92-9ACF-4A03-828D-B7563B2EAB92}" type="slidenum">
              <a:rPr lang="en-US" smtClean="0"/>
              <a:pPr/>
              <a:t>8</a:t>
            </a:fld>
            <a:endParaRPr lang="en-US" dirty="0"/>
          </a:p>
        </p:txBody>
      </p:sp>
      <p:sp>
        <p:nvSpPr>
          <p:cNvPr id="5" name="Slide Image Placeholder 4">
            <a:extLst>
              <a:ext uri="{FF2B5EF4-FFF2-40B4-BE49-F238E27FC236}">
                <a16:creationId xmlns:a16="http://schemas.microsoft.com/office/drawing/2014/main" id="{0F55D1EF-999C-4FF3-BFBA-CE879FAC07BE}"/>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id="{C2A877BF-967C-4983-9AE6-F167CE61F6E5}"/>
              </a:ext>
            </a:extLst>
          </p:cNvPr>
          <p:cNvSpPr>
            <a:spLocks noGrp="1"/>
          </p:cNvSpPr>
          <p:nvPr>
            <p:ph type="body" idx="1"/>
          </p:nvPr>
        </p:nvSpPr>
        <p:spPr/>
        <p:txBody>
          <a:bodyPr/>
          <a:lstStyle/>
          <a:p>
            <a:pPr lvl="1"/>
            <a:r>
              <a:rPr lang="en-US" dirty="0"/>
              <a:t>The HR manager in this scenario wants to calculate the tax applicable for an employee. He wants to use this in some mathematical expression. For instance to calculate the payable salary for an employee, the tax per month must be deducted from the salary value in the </a:t>
            </a:r>
            <a:r>
              <a:rPr lang="en-US" dirty="0">
                <a:latin typeface="Courier New" pitchFamily="49" charset="0"/>
                <a:cs typeface="Courier New" pitchFamily="49" charset="0"/>
              </a:rPr>
              <a:t>EMPLOYEES</a:t>
            </a:r>
            <a:r>
              <a:rPr lang="en-US" dirty="0"/>
              <a:t> table for that employee.</a:t>
            </a:r>
          </a:p>
          <a:p>
            <a:pPr lvl="1"/>
            <a:r>
              <a:rPr lang="en-US" dirty="0"/>
              <a:t>	               net salary = salary – tax applicable</a:t>
            </a:r>
          </a:p>
          <a:p>
            <a:pPr lvl="1"/>
            <a:r>
              <a:rPr lang="en-US" dirty="0"/>
              <a:t>The HR manager requires a program construct that can substitute the value of tax applicable in the mathematical expression.</a:t>
            </a:r>
          </a:p>
          <a:p>
            <a:pPr lvl="1"/>
            <a:r>
              <a:rPr lang="en-US" dirty="0"/>
              <a:t>Functions are useful in such scenarios. You can write a function for tax and pass the </a:t>
            </a:r>
            <a:r>
              <a:rPr lang="en-US" dirty="0" err="1">
                <a:latin typeface="Courier New" pitchFamily="49" charset="0"/>
                <a:cs typeface="Courier New" pitchFamily="49" charset="0"/>
              </a:rPr>
              <a:t>employee_id</a:t>
            </a:r>
            <a:r>
              <a:rPr lang="en-US" dirty="0"/>
              <a:t> as the input parameter. The function should pick up the value of the salary from the database, calculate the applicable tax, and return the value of the tax into the mathematical expression. The expression would in turn calculate the net salary.</a:t>
            </a:r>
          </a:p>
          <a:p>
            <a:pPr lvl="1"/>
            <a:r>
              <a:rPr lang="en-US" dirty="0"/>
              <a:t>                     </a:t>
            </a:r>
          </a:p>
          <a:p>
            <a:pPr lvl="1"/>
            <a:r>
              <a:rPr lang="en-US" dirty="0"/>
              <a:t>           </a:t>
            </a:r>
          </a:p>
          <a:p>
            <a:pPr lvl="1"/>
            <a:endParaRPr lang="en-US" dirty="0"/>
          </a:p>
          <a:p>
            <a:endParaRPr lang="en-US" dirty="0"/>
          </a:p>
        </p:txBody>
      </p:sp>
    </p:spTree>
    <p:extLst>
      <p:ext uri="{BB962C8B-B14F-4D97-AF65-F5344CB8AC3E}">
        <p14:creationId xmlns:p14="http://schemas.microsoft.com/office/powerpoint/2010/main" val="2924163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12 - </a:t>
            </a:r>
            <a:fld id="{E3090EAE-DFE6-4156-81FA-78F217326B53}" type="slidenum">
              <a:rPr lang="en-US" smtClean="0"/>
              <a:pPr/>
              <a:t>9</a:t>
            </a:fld>
            <a:endParaRPr lang="en-US" dirty="0"/>
          </a:p>
        </p:txBody>
      </p:sp>
      <p:sp>
        <p:nvSpPr>
          <p:cNvPr id="3" name="Slide Image Placeholder 2">
            <a:extLst>
              <a:ext uri="{FF2B5EF4-FFF2-40B4-BE49-F238E27FC236}">
                <a16:creationId xmlns:a16="http://schemas.microsoft.com/office/drawing/2014/main" id="{F0E3A60A-AFA0-4223-8232-C725CD467CB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F76A5BB-41EB-4683-ABB6-96C0292C0DEF}"/>
              </a:ext>
            </a:extLst>
          </p:cNvPr>
          <p:cNvSpPr>
            <a:spLocks noGrp="1"/>
          </p:cNvSpPr>
          <p:nvPr>
            <p:ph type="body" idx="1"/>
          </p:nvPr>
        </p:nvSpPr>
        <p:spPr/>
        <p:txBody>
          <a:bodyPr/>
          <a:lstStyle/>
          <a:p>
            <a:pPr lvl="1" eaLnBrk="1" hangingPunct="1"/>
            <a:r>
              <a:rPr lang="en-US" altLang="en-US" dirty="0"/>
              <a:t>You create a procedure to store a series of actions for later execution. A procedure can contain zero or more parameters that can be transferred to and from the calling environment, but a procedure doesn’t have to return a value. </a:t>
            </a:r>
            <a:r>
              <a:rPr lang="en-US" altLang="en-US" dirty="0">
                <a:cs typeface="Times New Roman" pitchFamily="18" charset="0"/>
              </a:rPr>
              <a:t>A procedure can call a function to assist with its actions.</a:t>
            </a:r>
            <a:endParaRPr lang="en-US" altLang="en-US" dirty="0"/>
          </a:p>
          <a:p>
            <a:pPr lvl="1" eaLnBrk="1" hangingPunct="1"/>
            <a:r>
              <a:rPr lang="en-US" altLang="en-US" b="1" dirty="0"/>
              <a:t>Note:</a:t>
            </a:r>
            <a:r>
              <a:rPr lang="en-US" altLang="en-US" dirty="0"/>
              <a:t> A procedure containing a single </a:t>
            </a:r>
            <a:r>
              <a:rPr lang="en-US" altLang="en-US" dirty="0">
                <a:latin typeface="Courier New" pitchFamily="49" charset="0"/>
              </a:rPr>
              <a:t>OUT</a:t>
            </a:r>
            <a:r>
              <a:rPr lang="en-US" altLang="en-US" dirty="0"/>
              <a:t> parameter would be better rewritten as a function returning the value.</a:t>
            </a:r>
          </a:p>
          <a:p>
            <a:pPr lvl="1" eaLnBrk="1" hangingPunct="1"/>
            <a:r>
              <a:rPr lang="en-US" altLang="en-US" dirty="0"/>
              <a:t>You create a function when you want to compute a value that must be returned to the calling environment. A function can contain zero or more parameters that are transferred from the calling environment. Functions typically return only a single value, and the value is returned through a </a:t>
            </a:r>
            <a:r>
              <a:rPr lang="en-US" altLang="en-US" dirty="0">
                <a:latin typeface="Courier New" pitchFamily="49" charset="0"/>
              </a:rPr>
              <a:t>RETURN</a:t>
            </a:r>
            <a:r>
              <a:rPr lang="en-US" altLang="en-US" dirty="0"/>
              <a:t> statement. Functions used in SQL statements should not use </a:t>
            </a:r>
            <a:r>
              <a:rPr lang="en-US" altLang="en-US" dirty="0">
                <a:latin typeface="Courier New" pitchFamily="49" charset="0"/>
              </a:rPr>
              <a:t>OUT</a:t>
            </a:r>
            <a:r>
              <a:rPr lang="en-US" altLang="en-US" dirty="0"/>
              <a:t> or </a:t>
            </a:r>
            <a:r>
              <a:rPr lang="en-US" altLang="en-US" dirty="0">
                <a:latin typeface="Courier New" pitchFamily="49" charset="0"/>
              </a:rPr>
              <a:t>IN</a:t>
            </a:r>
            <a:r>
              <a:rPr lang="en-US" altLang="en-US" dirty="0"/>
              <a:t> </a:t>
            </a:r>
            <a:r>
              <a:rPr lang="en-US" altLang="en-US" dirty="0">
                <a:latin typeface="Courier New" pitchFamily="49" charset="0"/>
              </a:rPr>
              <a:t>OUT</a:t>
            </a:r>
            <a:r>
              <a:rPr lang="en-US" altLang="en-US" dirty="0"/>
              <a:t> mode parameters. Although a function using output parameters can be used in a PL/SQL procedure or block, it can’t be used in SQL statements.</a:t>
            </a:r>
          </a:p>
          <a:p>
            <a:endParaRPr lang="en-US" dirty="0"/>
          </a:p>
        </p:txBody>
      </p:sp>
    </p:spTree>
    <p:extLst>
      <p:ext uri="{BB962C8B-B14F-4D97-AF65-F5344CB8AC3E}">
        <p14:creationId xmlns:p14="http://schemas.microsoft.com/office/powerpoint/2010/main" val="2837718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12</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10.xml"/><Relationship Id="rId7" Type="http://schemas.openxmlformats.org/officeDocument/2006/relationships/image" Target="../media/image21.png"/><Relationship Id="rId2" Type="http://schemas.openxmlformats.org/officeDocument/2006/relationships/slideLayout" Target="../slideLayouts/slideLayout8.xml"/><Relationship Id="rId1" Type="http://schemas.openxmlformats.org/officeDocument/2006/relationships/tags" Target="../tags/tag25.xml"/><Relationship Id="rId6" Type="http://schemas.openxmlformats.org/officeDocument/2006/relationships/image" Target="../media/image20.png"/><Relationship Id="rId5" Type="http://schemas.openxmlformats.org/officeDocument/2006/relationships/image" Target="../media/image19.gif"/><Relationship Id="rId4" Type="http://schemas.openxmlformats.org/officeDocument/2006/relationships/image" Target="../media/image18.gif"/><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 Id="rId5" Type="http://schemas.openxmlformats.org/officeDocument/2006/relationships/image" Target="../media/image28.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2.png"/><Relationship Id="rId2" Type="http://schemas.openxmlformats.org/officeDocument/2006/relationships/slideLayout" Target="../slideLayouts/slideLayout16.xml"/><Relationship Id="rId1" Type="http://schemas.openxmlformats.org/officeDocument/2006/relationships/tags" Target="../tags/tag2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34.xml"/><Relationship Id="rId6" Type="http://schemas.openxmlformats.org/officeDocument/2006/relationships/image" Target="../media/image36.gif"/><Relationship Id="rId5" Type="http://schemas.openxmlformats.org/officeDocument/2006/relationships/image" Target="../media/image35.gif"/><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40.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ags" Target="../tags/tag41.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4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20.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Creating Functions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CB834174-1068-4C8B-B3CA-BC5FFCC534DB}"/>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74048845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Functions: Overview</a:t>
            </a:r>
          </a:p>
        </p:txBody>
      </p:sp>
      <p:grpSp>
        <p:nvGrpSpPr>
          <p:cNvPr id="20" name="Group 19"/>
          <p:cNvGrpSpPr/>
          <p:nvPr/>
        </p:nvGrpSpPr>
        <p:grpSpPr>
          <a:xfrm>
            <a:off x="1761894" y="2224298"/>
            <a:ext cx="14764212" cy="7383698"/>
            <a:chOff x="718079" y="1066800"/>
            <a:chExt cx="10430375" cy="5216313"/>
          </a:xfrm>
        </p:grpSpPr>
        <p:sp>
          <p:nvSpPr>
            <p:cNvPr id="23" name="Freeform 38"/>
            <p:cNvSpPr>
              <a:spLocks/>
            </p:cNvSpPr>
            <p:nvPr/>
          </p:nvSpPr>
          <p:spPr bwMode="auto">
            <a:xfrm>
              <a:off x="2894012" y="1066800"/>
              <a:ext cx="6826899" cy="787206"/>
            </a:xfrm>
            <a:custGeom>
              <a:avLst/>
              <a:gdLst>
                <a:gd name="T0" fmla="*/ 2147483646 w 2544"/>
                <a:gd name="T1" fmla="*/ 2147483646 h 816"/>
                <a:gd name="T2" fmla="*/ 2147483646 w 2544"/>
                <a:gd name="T3" fmla="*/ 0 h 816"/>
                <a:gd name="T4" fmla="*/ 0 w 2544"/>
                <a:gd name="T5" fmla="*/ 0 h 816"/>
                <a:gd name="T6" fmla="*/ 0 w 2544"/>
                <a:gd name="T7" fmla="*/ 2147483646 h 816"/>
                <a:gd name="T8" fmla="*/ 0 60000 65536"/>
                <a:gd name="T9" fmla="*/ 0 60000 65536"/>
                <a:gd name="T10" fmla="*/ 0 60000 65536"/>
                <a:gd name="T11" fmla="*/ 0 60000 65536"/>
                <a:gd name="T12" fmla="*/ 0 w 2544"/>
                <a:gd name="T13" fmla="*/ 0 h 816"/>
                <a:gd name="T14" fmla="*/ 2544 w 2544"/>
                <a:gd name="T15" fmla="*/ 816 h 816"/>
              </a:gdLst>
              <a:ahLst/>
              <a:cxnLst>
                <a:cxn ang="T8">
                  <a:pos x="T0" y="T1"/>
                </a:cxn>
                <a:cxn ang="T9">
                  <a:pos x="T2" y="T3"/>
                </a:cxn>
                <a:cxn ang="T10">
                  <a:pos x="T4" y="T5"/>
                </a:cxn>
                <a:cxn ang="T11">
                  <a:pos x="T6" y="T7"/>
                </a:cxn>
              </a:cxnLst>
              <a:rect l="T12" t="T13" r="T14" b="T15"/>
              <a:pathLst>
                <a:path w="2544" h="816">
                  <a:moveTo>
                    <a:pt x="2544" y="816"/>
                  </a:moveTo>
                  <a:lnTo>
                    <a:pt x="2544" y="0"/>
                  </a:lnTo>
                  <a:lnTo>
                    <a:pt x="0" y="0"/>
                  </a:lnTo>
                  <a:lnTo>
                    <a:pt x="0" y="384"/>
                  </a:lnTo>
                </a:path>
              </a:pathLst>
            </a:custGeom>
            <a:noFill/>
            <a:ln w="28575" cap="flat" cmpd="sng">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nvGrpSpPr>
            <p:cNvPr id="24" name="Group 23"/>
            <p:cNvGrpSpPr/>
            <p:nvPr/>
          </p:nvGrpSpPr>
          <p:grpSpPr>
            <a:xfrm>
              <a:off x="8203518" y="1440121"/>
              <a:ext cx="2944936" cy="2344796"/>
              <a:chOff x="8369176" y="1440121"/>
              <a:chExt cx="2944936" cy="2344796"/>
            </a:xfrm>
          </p:grpSpPr>
          <p:sp>
            <p:nvSpPr>
              <p:cNvPr id="42" name="Rounded Rectangle 41"/>
              <p:cNvSpPr/>
              <p:nvPr/>
            </p:nvSpPr>
            <p:spPr bwMode="auto">
              <a:xfrm>
                <a:off x="8887190" y="1440121"/>
                <a:ext cx="1908909" cy="1761340"/>
              </a:xfrm>
              <a:prstGeom prst="roundRect">
                <a:avLst>
                  <a:gd name="adj" fmla="val 11730"/>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Rectangle 36"/>
              <p:cNvSpPr>
                <a:spLocks noChangeArrowheads="1"/>
              </p:cNvSpPr>
              <p:nvPr/>
            </p:nvSpPr>
            <p:spPr bwMode="auto">
              <a:xfrm>
                <a:off x="8369176" y="3270673"/>
                <a:ext cx="2944936" cy="514244"/>
              </a:xfrm>
              <a:prstGeom prst="rect">
                <a:avLst/>
              </a:prstGeom>
              <a:noFill/>
              <a:ln w="9525">
                <a:noFill/>
                <a:miter lim="800000"/>
                <a:headEnd/>
                <a:tailEnd/>
              </a:ln>
            </p:spPr>
            <p:txBody>
              <a:bodyPr lIns="123825" tIns="61913" rIns="123825" bIns="61913">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spcBef>
                    <a:spcPct val="50000"/>
                  </a:spcBef>
                </a:pPr>
                <a:r>
                  <a:rPr lang="en-US" altLang="en-US" sz="2100" b="1" dirty="0">
                    <a:latin typeface="Oracle Sans" panose="020B0503020204020204" pitchFamily="34" charset="0"/>
                    <a:cs typeface="Oracle Sans" panose="020B0503020204020204" pitchFamily="34" charset="0"/>
                  </a:rPr>
                  <a:t>View compiler</a:t>
                </a:r>
                <a:br>
                  <a:rPr lang="en-US" altLang="en-US" sz="2100" b="1" dirty="0">
                    <a:latin typeface="Oracle Sans" panose="020B0503020204020204" pitchFamily="34" charset="0"/>
                    <a:cs typeface="Oracle Sans" panose="020B0503020204020204" pitchFamily="34" charset="0"/>
                  </a:rPr>
                </a:br>
                <a:r>
                  <a:rPr lang="en-US" altLang="en-US" sz="2100" b="1" dirty="0">
                    <a:latin typeface="Oracle Sans" panose="020B0503020204020204" pitchFamily="34" charset="0"/>
                    <a:cs typeface="Oracle Sans" panose="020B0503020204020204" pitchFamily="34" charset="0"/>
                  </a:rPr>
                  <a:t>warnings/errors</a:t>
                </a:r>
              </a:p>
            </p:txBody>
          </p:sp>
          <p:grpSp>
            <p:nvGrpSpPr>
              <p:cNvPr id="47" name="Group 46"/>
              <p:cNvGrpSpPr/>
              <p:nvPr/>
            </p:nvGrpSpPr>
            <p:grpSpPr>
              <a:xfrm>
                <a:off x="9133658" y="1500450"/>
                <a:ext cx="1456554" cy="1665200"/>
                <a:chOff x="9092957" y="2064218"/>
                <a:chExt cx="1660343" cy="1898182"/>
              </a:xfrm>
            </p:grpSpPr>
            <p:pic>
              <p:nvPicPr>
                <p:cNvPr id="48" name="Picture 47" descr="cnt204645.gif"/>
                <p:cNvPicPr>
                  <a:picLocks noChangeAspect="1"/>
                </p:cNvPicPr>
                <p:nvPr/>
              </p:nvPicPr>
              <p:blipFill>
                <a:blip r:embed="rId4" cstate="print"/>
                <a:stretch>
                  <a:fillRect/>
                </a:stretch>
              </p:blipFill>
              <p:spPr>
                <a:xfrm>
                  <a:off x="9092957" y="2286000"/>
                  <a:ext cx="803275" cy="1676400"/>
                </a:xfrm>
                <a:prstGeom prst="rect">
                  <a:avLst/>
                </a:prstGeom>
              </p:spPr>
            </p:pic>
            <p:pic>
              <p:nvPicPr>
                <p:cNvPr id="49" name="Picture 48" descr="cnt204972.gif"/>
                <p:cNvPicPr>
                  <a:picLocks noChangeAspect="1"/>
                </p:cNvPicPr>
                <p:nvPr/>
              </p:nvPicPr>
              <p:blipFill>
                <a:blip r:embed="rId5" cstate="print"/>
                <a:stretch>
                  <a:fillRect/>
                </a:stretch>
              </p:blipFill>
              <p:spPr>
                <a:xfrm>
                  <a:off x="9562675" y="2064218"/>
                  <a:ext cx="1190625" cy="695325"/>
                </a:xfrm>
                <a:prstGeom prst="rect">
                  <a:avLst/>
                </a:prstGeom>
              </p:spPr>
            </p:pic>
          </p:grpSp>
        </p:grpSp>
        <p:grpSp>
          <p:nvGrpSpPr>
            <p:cNvPr id="25" name="Group 24"/>
            <p:cNvGrpSpPr/>
            <p:nvPr/>
          </p:nvGrpSpPr>
          <p:grpSpPr>
            <a:xfrm>
              <a:off x="1761844" y="1440121"/>
              <a:ext cx="2275633" cy="2129353"/>
              <a:chOff x="1927502" y="1440121"/>
              <a:chExt cx="2275633" cy="2129353"/>
            </a:xfrm>
          </p:grpSpPr>
          <p:sp>
            <p:nvSpPr>
              <p:cNvPr id="39" name="Rounded Rectangle 38"/>
              <p:cNvSpPr/>
              <p:nvPr/>
            </p:nvSpPr>
            <p:spPr bwMode="auto">
              <a:xfrm>
                <a:off x="2074480" y="1440121"/>
                <a:ext cx="2015884" cy="1761340"/>
              </a:xfrm>
              <a:prstGeom prst="roundRect">
                <a:avLst>
                  <a:gd name="adj" fmla="val 11730"/>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Rectangle 4"/>
              <p:cNvSpPr>
                <a:spLocks noChangeArrowheads="1"/>
              </p:cNvSpPr>
              <p:nvPr/>
            </p:nvSpPr>
            <p:spPr bwMode="auto">
              <a:xfrm>
                <a:off x="1927502" y="3270673"/>
                <a:ext cx="2275633" cy="298801"/>
              </a:xfrm>
              <a:prstGeom prst="rect">
                <a:avLst/>
              </a:prstGeom>
              <a:noFill/>
              <a:ln w="9525">
                <a:noFill/>
                <a:miter lim="800000"/>
                <a:headEnd/>
                <a:tailEnd/>
              </a:ln>
            </p:spPr>
            <p:txBody>
              <a:bodyPr lIns="123825" tIns="61913" rIns="123825" bIns="61913">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spcBef>
                    <a:spcPct val="50000"/>
                  </a:spcBef>
                </a:pPr>
                <a:r>
                  <a:rPr lang="en-US" altLang="en-US" sz="2100" b="1" dirty="0">
                    <a:latin typeface="Oracle Sans" panose="020B0503020204020204" pitchFamily="34" charset="0"/>
                    <a:cs typeface="Oracle Sans" panose="020B0503020204020204" pitchFamily="34" charset="0"/>
                  </a:rPr>
                  <a:t>Create/edit procedure</a:t>
                </a:r>
              </a:p>
            </p:txBody>
          </p:sp>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05335" y="1532766"/>
                <a:ext cx="1354175" cy="1545032"/>
              </a:xfrm>
              <a:prstGeom prst="rect">
                <a:avLst/>
              </a:prstGeom>
            </p:spPr>
          </p:pic>
        </p:grpSp>
        <p:sp>
          <p:nvSpPr>
            <p:cNvPr id="26" name="Rounded Rectangle 25"/>
            <p:cNvSpPr/>
            <p:nvPr/>
          </p:nvSpPr>
          <p:spPr bwMode="auto">
            <a:xfrm>
              <a:off x="5523545" y="4192987"/>
              <a:ext cx="1576592" cy="1761340"/>
            </a:xfrm>
            <a:prstGeom prst="roundRect">
              <a:avLst>
                <a:gd name="adj" fmla="val 11730"/>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7" name="Rounded Rectangle 26"/>
            <p:cNvSpPr/>
            <p:nvPr/>
          </p:nvSpPr>
          <p:spPr bwMode="auto">
            <a:xfrm>
              <a:off x="5474311" y="1440121"/>
              <a:ext cx="1576592" cy="1761340"/>
            </a:xfrm>
            <a:prstGeom prst="roundRect">
              <a:avLst>
                <a:gd name="adj" fmla="val 11730"/>
              </a:avLst>
            </a:prstGeom>
            <a:gradFill flip="none" rotWithShape="1">
              <a:gsLst>
                <a:gs pos="0">
                  <a:schemeClr val="bg1"/>
                </a:gs>
                <a:gs pos="50000">
                  <a:schemeClr val="bg1"/>
                </a:gs>
                <a:gs pos="100000">
                  <a:schemeClr val="accent6">
                    <a:lumMod val="20000"/>
                    <a:lumOff val="80000"/>
                  </a:schemeClr>
                </a:gs>
              </a:gsLst>
              <a:lin ang="5400000" scaled="1"/>
              <a:tileRect/>
            </a:gradFill>
            <a:ln w="28575" cap="flat" cmpd="sng" algn="ctr">
              <a:solidFill>
                <a:schemeClr val="accent6">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8" name="Rectangle 9"/>
            <p:cNvSpPr>
              <a:spLocks noChangeArrowheads="1"/>
            </p:cNvSpPr>
            <p:nvPr/>
          </p:nvSpPr>
          <p:spPr bwMode="auto">
            <a:xfrm>
              <a:off x="5002674" y="5984312"/>
              <a:ext cx="2519866" cy="298801"/>
            </a:xfrm>
            <a:prstGeom prst="rect">
              <a:avLst/>
            </a:prstGeom>
            <a:noFill/>
            <a:ln w="9525">
              <a:noFill/>
              <a:miter lim="800000"/>
              <a:headEnd/>
              <a:tailEnd/>
            </a:ln>
          </p:spPr>
          <p:txBody>
            <a:bodyPr lIns="123825" tIns="61913" rIns="123825" bIns="61913">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spcBef>
                  <a:spcPct val="50000"/>
                </a:spcBef>
              </a:pPr>
              <a:r>
                <a:rPr lang="en-US" altLang="en-US" sz="2100" b="1" dirty="0">
                  <a:latin typeface="Oracle Sans" panose="020B0503020204020204" pitchFamily="34" charset="0"/>
                  <a:cs typeface="Oracle Sans" panose="020B0503020204020204" pitchFamily="34" charset="0"/>
                </a:rPr>
                <a:t>Execute procedure</a:t>
              </a:r>
            </a:p>
          </p:txBody>
        </p:sp>
        <p:sp>
          <p:nvSpPr>
            <p:cNvPr id="29" name="Rectangle 11"/>
            <p:cNvSpPr>
              <a:spLocks noChangeArrowheads="1"/>
            </p:cNvSpPr>
            <p:nvPr/>
          </p:nvSpPr>
          <p:spPr bwMode="auto">
            <a:xfrm>
              <a:off x="4790139" y="3270673"/>
              <a:ext cx="2944936" cy="514244"/>
            </a:xfrm>
            <a:prstGeom prst="rect">
              <a:avLst/>
            </a:prstGeom>
            <a:noFill/>
            <a:ln w="9525">
              <a:noFill/>
              <a:miter lim="800000"/>
              <a:headEnd/>
              <a:tailEnd/>
            </a:ln>
          </p:spPr>
          <p:txBody>
            <a:bodyPr lIns="123825" tIns="61913" rIns="123825" bIns="61913">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spcBef>
                  <a:spcPct val="50000"/>
                </a:spcBef>
              </a:pPr>
              <a:r>
                <a:rPr lang="en-US" altLang="en-US" sz="2100" b="1" dirty="0">
                  <a:latin typeface="Oracle Sans" panose="020B0503020204020204" pitchFamily="34" charset="0"/>
                  <a:cs typeface="Oracle Sans" panose="020B0503020204020204" pitchFamily="34" charset="0"/>
                </a:rPr>
                <a:t>Compiler</a:t>
              </a:r>
              <a:br>
                <a:rPr lang="en-US" altLang="en-US" sz="2100" b="1" dirty="0">
                  <a:latin typeface="Oracle Sans" panose="020B0503020204020204" pitchFamily="34" charset="0"/>
                  <a:cs typeface="Oracle Sans" panose="020B0503020204020204" pitchFamily="34" charset="0"/>
                </a:rPr>
              </a:br>
              <a:r>
                <a:rPr lang="en-US" altLang="en-US" sz="2100" b="1" dirty="0">
                  <a:latin typeface="Oracle Sans" panose="020B0503020204020204" pitchFamily="34" charset="0"/>
                  <a:cs typeface="Oracle Sans" panose="020B0503020204020204" pitchFamily="34" charset="0"/>
                </a:rPr>
                <a:t>warnings/errors?</a:t>
              </a:r>
            </a:p>
          </p:txBody>
        </p:sp>
        <p:sp>
          <p:nvSpPr>
            <p:cNvPr id="30" name="Text Box 12"/>
            <p:cNvSpPr txBox="1">
              <a:spLocks noChangeArrowheads="1"/>
            </p:cNvSpPr>
            <p:nvPr/>
          </p:nvSpPr>
          <p:spPr bwMode="auto">
            <a:xfrm>
              <a:off x="6314140" y="3739404"/>
              <a:ext cx="462271" cy="326149"/>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b="1" dirty="0">
                  <a:solidFill>
                    <a:srgbClr val="C00000"/>
                  </a:solidFill>
                  <a:latin typeface="Oracle Sans" panose="020B0503020204020204" pitchFamily="34" charset="0"/>
                  <a:cs typeface="Oracle Sans" panose="020B0503020204020204" pitchFamily="34" charset="0"/>
                </a:rPr>
                <a:t>NO</a:t>
              </a:r>
            </a:p>
          </p:txBody>
        </p:sp>
        <p:sp>
          <p:nvSpPr>
            <p:cNvPr id="31" name="Text Box 13"/>
            <p:cNvSpPr txBox="1">
              <a:spLocks noChangeArrowheads="1"/>
            </p:cNvSpPr>
            <p:nvPr/>
          </p:nvSpPr>
          <p:spPr bwMode="auto">
            <a:xfrm>
              <a:off x="7587514" y="1978571"/>
              <a:ext cx="534749" cy="326149"/>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charset="0"/>
                <a:buNone/>
              </a:pPr>
              <a:r>
                <a:rPr lang="en-US" altLang="en-US" sz="2400" b="1" dirty="0">
                  <a:solidFill>
                    <a:srgbClr val="C00000"/>
                  </a:solidFill>
                  <a:latin typeface="Oracle Sans" panose="020B0503020204020204" pitchFamily="34" charset="0"/>
                  <a:cs typeface="Oracle Sans" panose="020B0503020204020204" pitchFamily="34" charset="0"/>
                </a:rPr>
                <a:t>YES</a:t>
              </a:r>
            </a:p>
          </p:txBody>
        </p:sp>
        <p:pic>
          <p:nvPicPr>
            <p:cNvPr id="32" name="Picture 14"/>
            <p:cNvPicPr>
              <a:picLocks noChangeAspect="1" noChangeArrowheads="1"/>
            </p:cNvPicPr>
            <p:nvPr/>
          </p:nvPicPr>
          <p:blipFill>
            <a:blip r:embed="rId7" cstate="print"/>
            <a:srcRect/>
            <a:stretch>
              <a:fillRect/>
            </a:stretch>
          </p:blipFill>
          <p:spPr bwMode="gray">
            <a:xfrm>
              <a:off x="718079" y="2200639"/>
              <a:ext cx="1312800" cy="402194"/>
            </a:xfrm>
            <a:prstGeom prst="rect">
              <a:avLst/>
            </a:prstGeom>
            <a:noFill/>
            <a:ln w="28575">
              <a:noFill/>
              <a:miter lim="800000"/>
              <a:headEnd type="none" w="sm" len="sm"/>
              <a:tailEnd type="none" w="sm" len="sm"/>
            </a:ln>
          </p:spPr>
        </p:pic>
        <p:sp>
          <p:nvSpPr>
            <p:cNvPr id="33" name="Line 35"/>
            <p:cNvSpPr>
              <a:spLocks noChangeShapeType="1"/>
            </p:cNvSpPr>
            <p:nvPr/>
          </p:nvSpPr>
          <p:spPr bwMode="auto">
            <a:xfrm>
              <a:off x="6262607" y="3739125"/>
              <a:ext cx="0" cy="436244"/>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34" name="Picture 33" descr="cnt2427946.png"/>
            <p:cNvPicPr>
              <a:picLocks noChangeAspect="1"/>
            </p:cNvPicPr>
            <p:nvPr/>
          </p:nvPicPr>
          <p:blipFill>
            <a:blip r:embed="rId8" cstate="print"/>
            <a:stretch>
              <a:fillRect/>
            </a:stretch>
          </p:blipFill>
          <p:spPr>
            <a:xfrm>
              <a:off x="5442377" y="4427058"/>
              <a:ext cx="1640460" cy="1465736"/>
            </a:xfrm>
            <a:prstGeom prst="rect">
              <a:avLst/>
            </a:prstGeom>
          </p:spPr>
        </p:pic>
        <p:pic>
          <p:nvPicPr>
            <p:cNvPr id="35" name="Picture 34" descr="cnt2554110.png"/>
            <p:cNvPicPr>
              <a:picLocks noChangeAspect="1"/>
            </p:cNvPicPr>
            <p:nvPr/>
          </p:nvPicPr>
          <p:blipFill>
            <a:blip r:embed="rId9" cstate="print"/>
            <a:stretch>
              <a:fillRect/>
            </a:stretch>
          </p:blipFill>
          <p:spPr>
            <a:xfrm>
              <a:off x="5700043" y="1496986"/>
              <a:ext cx="1125128" cy="1654600"/>
            </a:xfrm>
            <a:prstGeom prst="rect">
              <a:avLst/>
            </a:prstGeom>
          </p:spPr>
        </p:pic>
        <p:sp>
          <p:nvSpPr>
            <p:cNvPr id="36" name="TextBox 35"/>
            <p:cNvSpPr txBox="1"/>
            <p:nvPr/>
          </p:nvSpPr>
          <p:spPr>
            <a:xfrm>
              <a:off x="1975648" y="2034649"/>
              <a:ext cx="484590" cy="73417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6600" dirty="0">
                  <a:latin typeface="Oracle Sans" panose="020B0503020204020204" pitchFamily="34" charset="0"/>
                  <a:cs typeface="Oracle Sans" panose="020B0503020204020204" pitchFamily="34" charset="0"/>
                </a:rPr>
                <a:t>/</a:t>
              </a:r>
            </a:p>
          </p:txBody>
        </p:sp>
        <p:cxnSp>
          <p:nvCxnSpPr>
            <p:cNvPr id="37" name="Straight Arrow Connector 36"/>
            <p:cNvCxnSpPr>
              <a:stCxn id="39" idx="3"/>
              <a:endCxn id="27" idx="1"/>
            </p:cNvCxnSpPr>
            <p:nvPr/>
          </p:nvCxnSpPr>
          <p:spPr bwMode="auto">
            <a:xfrm>
              <a:off x="3924706" y="2320791"/>
              <a:ext cx="1549605" cy="0"/>
            </a:xfrm>
            <a:prstGeom prst="straightConnector1">
              <a:avLst/>
            </a:prstGeom>
            <a:noFill/>
            <a:ln w="28575" cap="flat" cmpd="sng" algn="ctr">
              <a:solidFill>
                <a:schemeClr val="accent4"/>
              </a:solidFill>
              <a:prstDash val="solid"/>
              <a:round/>
              <a:headEnd type="none" w="sm" len="sm"/>
              <a:tailEnd type="triangle" w="lg" len="lg"/>
            </a:ln>
            <a:effectLst/>
          </p:spPr>
        </p:cxnSp>
        <p:cxnSp>
          <p:nvCxnSpPr>
            <p:cNvPr id="38" name="Straight Arrow Connector 37"/>
            <p:cNvCxnSpPr>
              <a:stCxn id="27" idx="3"/>
              <a:endCxn id="42" idx="1"/>
            </p:cNvCxnSpPr>
            <p:nvPr/>
          </p:nvCxnSpPr>
          <p:spPr bwMode="auto">
            <a:xfrm>
              <a:off x="7050903" y="2320791"/>
              <a:ext cx="1670629" cy="0"/>
            </a:xfrm>
            <a:prstGeom prst="straightConnector1">
              <a:avLst/>
            </a:prstGeom>
            <a:noFill/>
            <a:ln w="28575" cap="flat" cmpd="sng" algn="ctr">
              <a:solidFill>
                <a:schemeClr val="accent4"/>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264513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Invoking a Stored Function: Example </a:t>
            </a:r>
          </a:p>
        </p:txBody>
      </p:sp>
      <p:grpSp>
        <p:nvGrpSpPr>
          <p:cNvPr id="4" name="Group 3">
            <a:extLst>
              <a:ext uri="{FF2B5EF4-FFF2-40B4-BE49-F238E27FC236}">
                <a16:creationId xmlns:a16="http://schemas.microsoft.com/office/drawing/2014/main" id="{9C74172E-5EBE-4478-AF5C-EC8467C96D1E}"/>
              </a:ext>
            </a:extLst>
          </p:cNvPr>
          <p:cNvGrpSpPr/>
          <p:nvPr/>
        </p:nvGrpSpPr>
        <p:grpSpPr>
          <a:xfrm>
            <a:off x="1081205" y="2263180"/>
            <a:ext cx="16125591" cy="6596962"/>
            <a:chOff x="1068905" y="2057400"/>
            <a:chExt cx="16125591" cy="6596962"/>
          </a:xfrm>
        </p:grpSpPr>
        <p:sp>
          <p:nvSpPr>
            <p:cNvPr id="7" name="Content Placeholder 2"/>
            <p:cNvSpPr txBox="1">
              <a:spLocks/>
            </p:cNvSpPr>
            <p:nvPr/>
          </p:nvSpPr>
          <p:spPr bwMode="gray">
            <a:xfrm>
              <a:off x="1068905" y="7021286"/>
              <a:ext cx="16125591" cy="163307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400">
                  <a:latin typeface="Courier New" pitchFamily="49" charset="0"/>
                  <a:cs typeface="Oracle Sans" panose="020B0503020204020204" pitchFamily="34" charset="0"/>
                </a:rPr>
                <a:t>-- Invoke the function as an expression or as</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 a parameter value.</a:t>
              </a:r>
            </a:p>
            <a:p>
              <a:pPr marL="685800" indent="-685800" defTabSz="600075">
                <a:tabLst>
                  <a:tab pos="600075" algn="r"/>
                  <a:tab pos="1009650" algn="l"/>
                </a:tabLst>
              </a:pPr>
              <a:endParaRPr lang="en-US" altLang="en-US" sz="2400">
                <a:latin typeface="Courier New" pitchFamily="49" charset="0"/>
                <a:cs typeface="Oracle Sans" panose="020B0503020204020204" pitchFamily="34" charset="0"/>
              </a:endParaRP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EXECUTE dbms_output.put_line(get_sal(100))</a:t>
              </a:r>
              <a:endParaRPr lang="en-US" altLang="en-US" sz="2400" dirty="0">
                <a:latin typeface="Courier New" pitchFamily="49" charset="0"/>
                <a:cs typeface="Oracle Sans" panose="020B0503020204020204" pitchFamily="34" charset="0"/>
              </a:endParaRPr>
            </a:p>
          </p:txBody>
        </p:sp>
        <p:sp>
          <p:nvSpPr>
            <p:cNvPr id="8" name="Content Placeholder 2"/>
            <p:cNvSpPr txBox="1">
              <a:spLocks/>
            </p:cNvSpPr>
            <p:nvPr/>
          </p:nvSpPr>
          <p:spPr bwMode="gray">
            <a:xfrm>
              <a:off x="1068905" y="2057400"/>
              <a:ext cx="16125591" cy="441842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400">
                  <a:latin typeface="Courier New" pitchFamily="49" charset="0"/>
                  <a:cs typeface="Oracle Sans" panose="020B0503020204020204" pitchFamily="34" charset="0"/>
                </a:rPr>
                <a:t>CREATE OR REPLACE FUNCTION get_sal</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 (p_id employees.employee_id%TYPE) RETURN NUMBER IS</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  v_sal employees.salary%TYPE := 0;</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  BEGIN</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    SELECT salary</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    INTO   v_sal</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    FROM   employees         </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    WHERE  employee_id = p_id;</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    RETURN v_sal;</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  END get_sal; </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a:t>
              </a:r>
              <a:endParaRPr lang="en-US" altLang="en-US" sz="2400" dirty="0">
                <a:latin typeface="Courier New" pitchFamily="49" charset="0"/>
                <a:cs typeface="Oracle Sans" panose="020B0503020204020204" pitchFamily="34" charset="0"/>
              </a:endParaRPr>
            </a:p>
          </p:txBody>
        </p:sp>
        <p:pic>
          <p:nvPicPr>
            <p:cNvPr id="9" name="Picture 8" descr="les03_01.png"/>
            <p:cNvPicPr>
              <a:picLocks noChangeAspect="1"/>
            </p:cNvPicPr>
            <p:nvPr/>
          </p:nvPicPr>
          <p:blipFill>
            <a:blip r:embed="rId4" cstate="print"/>
            <a:stretch>
              <a:fillRect/>
            </a:stretch>
          </p:blipFill>
          <p:spPr>
            <a:xfrm>
              <a:off x="11087101" y="5011072"/>
              <a:ext cx="4714286" cy="1428572"/>
            </a:xfrm>
            <a:prstGeom prst="rect">
              <a:avLst/>
            </a:prstGeom>
          </p:spPr>
        </p:pic>
        <p:pic>
          <p:nvPicPr>
            <p:cNvPr id="10" name="Picture 9" descr="les03_02.png"/>
            <p:cNvPicPr>
              <a:picLocks noChangeAspect="1"/>
            </p:cNvPicPr>
            <p:nvPr/>
          </p:nvPicPr>
          <p:blipFill>
            <a:blip r:embed="rId5" cstate="print"/>
            <a:stretch>
              <a:fillRect/>
            </a:stretch>
          </p:blipFill>
          <p:spPr>
            <a:xfrm>
              <a:off x="11087101" y="7099884"/>
              <a:ext cx="4614287" cy="1500000"/>
            </a:xfrm>
            <a:prstGeom prst="rect">
              <a:avLst/>
            </a:prstGeom>
          </p:spPr>
        </p:pic>
      </p:grpSp>
    </p:spTree>
    <p:custDataLst>
      <p:tags r:id="rId1"/>
    </p:custDataLst>
    <p:extLst>
      <p:ext uri="{BB962C8B-B14F-4D97-AF65-F5344CB8AC3E}">
        <p14:creationId xmlns:p14="http://schemas.microsoft.com/office/powerpoint/2010/main" val="308058552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068905" y="2387583"/>
            <a:ext cx="16125591" cy="144034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pPr>
            <a:r>
              <a:rPr lang="en-US" altLang="en-US" sz="2400" dirty="0">
                <a:solidFill>
                  <a:srgbClr val="000000"/>
                </a:solidFill>
                <a:latin typeface="Courier New" pitchFamily="49" charset="0"/>
                <a:cs typeface="Oracle Sans" panose="020B0503020204020204" pitchFamily="34" charset="0"/>
              </a:rPr>
              <a:t>-- As a PL/SQL expression, get the results using host variables</a:t>
            </a:r>
          </a:p>
          <a:p>
            <a:pPr>
              <a:lnSpc>
                <a:spcPct val="95000"/>
              </a:lnSpc>
              <a:tabLst>
                <a:tab pos="1800225" algn="l"/>
              </a:tabLst>
            </a:pPr>
            <a:endParaRPr lang="en-US" altLang="en-US" sz="1650" dirty="0">
              <a:solidFill>
                <a:srgbClr val="000000"/>
              </a:solidFill>
              <a:latin typeface="Courier New" pitchFamily="49" charset="0"/>
              <a:cs typeface="Oracle Sans" panose="020B0503020204020204" pitchFamily="34" charset="0"/>
            </a:endParaRPr>
          </a:p>
          <a:p>
            <a:pPr>
              <a:lnSpc>
                <a:spcPct val="95000"/>
              </a:lnSpc>
              <a:tabLst>
                <a:tab pos="1800225" algn="l"/>
              </a:tabLst>
            </a:pPr>
            <a:r>
              <a:rPr lang="en-US" altLang="en-US" sz="2400" dirty="0">
                <a:solidFill>
                  <a:srgbClr val="000000"/>
                </a:solidFill>
                <a:latin typeface="Courier New" pitchFamily="49" charset="0"/>
                <a:cs typeface="Oracle Sans" panose="020B0503020204020204" pitchFamily="34" charset="0"/>
              </a:rPr>
              <a:t>VARIABLE </a:t>
            </a:r>
            <a:r>
              <a:rPr lang="en-US" altLang="en-US" sz="2400" dirty="0" err="1">
                <a:solidFill>
                  <a:srgbClr val="000000"/>
                </a:solidFill>
                <a:latin typeface="Courier New" pitchFamily="49" charset="0"/>
                <a:cs typeface="Oracle Sans" panose="020B0503020204020204" pitchFamily="34" charset="0"/>
              </a:rPr>
              <a:t>b_salary</a:t>
            </a:r>
            <a:r>
              <a:rPr lang="en-US" altLang="en-US" sz="2400" dirty="0">
                <a:solidFill>
                  <a:srgbClr val="000000"/>
                </a:solidFill>
                <a:latin typeface="Courier New" pitchFamily="49" charset="0"/>
                <a:cs typeface="Oracle Sans" panose="020B0503020204020204" pitchFamily="34" charset="0"/>
              </a:rPr>
              <a:t> NUMBER</a:t>
            </a:r>
          </a:p>
          <a:p>
            <a:pPr>
              <a:lnSpc>
                <a:spcPct val="95000"/>
              </a:lnSpc>
              <a:tabLst>
                <a:tab pos="1800225" algn="l"/>
              </a:tabLst>
            </a:pPr>
            <a:r>
              <a:rPr lang="en-US" altLang="en-US" sz="2400" dirty="0">
                <a:solidFill>
                  <a:srgbClr val="000000"/>
                </a:solidFill>
                <a:latin typeface="Courier New" pitchFamily="49" charset="0"/>
                <a:cs typeface="Oracle Sans" panose="020B0503020204020204" pitchFamily="34" charset="0"/>
              </a:rPr>
              <a:t>EXECUTE :</a:t>
            </a:r>
            <a:r>
              <a:rPr lang="en-US" altLang="en-US" sz="2400" dirty="0" err="1">
                <a:solidFill>
                  <a:srgbClr val="000000"/>
                </a:solidFill>
                <a:latin typeface="Courier New" pitchFamily="49" charset="0"/>
                <a:cs typeface="Oracle Sans" panose="020B0503020204020204" pitchFamily="34" charset="0"/>
              </a:rPr>
              <a:t>b_salary</a:t>
            </a: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get_sal</a:t>
            </a:r>
            <a:r>
              <a:rPr lang="en-US" altLang="en-US" sz="2400" dirty="0">
                <a:solidFill>
                  <a:srgbClr val="000000"/>
                </a:solidFill>
                <a:latin typeface="Courier New" pitchFamily="49" charset="0"/>
                <a:cs typeface="Oracle Sans" panose="020B0503020204020204" pitchFamily="34" charset="0"/>
              </a:rPr>
              <a:t>(100)</a:t>
            </a:r>
          </a:p>
        </p:txBody>
      </p:sp>
      <p:sp>
        <p:nvSpPr>
          <p:cNvPr id="8" name="Content Placeholder 2"/>
          <p:cNvSpPr txBox="1">
            <a:spLocks/>
          </p:cNvSpPr>
          <p:nvPr/>
        </p:nvSpPr>
        <p:spPr bwMode="gray">
          <a:xfrm>
            <a:off x="1068905" y="4927476"/>
            <a:ext cx="16125591" cy="382653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 As a PL/SQL expression, get the results using a local </a:t>
            </a:r>
          </a:p>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 variable</a:t>
            </a:r>
            <a:br>
              <a:rPr lang="en-US" altLang="en-US" sz="2400">
                <a:solidFill>
                  <a:srgbClr val="000000"/>
                </a:solidFill>
                <a:latin typeface="Courier New" pitchFamily="49" charset="0"/>
                <a:cs typeface="Oracle Sans" panose="020B0503020204020204" pitchFamily="34" charset="0"/>
              </a:rPr>
            </a:br>
            <a:r>
              <a:rPr lang="en-US" altLang="en-US" sz="2400">
                <a:solidFill>
                  <a:srgbClr val="000000"/>
                </a:solidFill>
                <a:latin typeface="Courier New" pitchFamily="49" charset="0"/>
                <a:cs typeface="Oracle Sans" panose="020B0503020204020204" pitchFamily="34" charset="0"/>
              </a:rPr>
              <a:t>SET SERVEROUTPUT ON</a:t>
            </a:r>
          </a:p>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DECLARE</a:t>
            </a:r>
          </a:p>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  sal employees.salary%type;</a:t>
            </a:r>
          </a:p>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BEGIN</a:t>
            </a:r>
          </a:p>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  sal := get_sal(100);</a:t>
            </a:r>
          </a:p>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  DBMS_OUTPUT.PUT_LINE('The salary is: '|| sal);</a:t>
            </a:r>
          </a:p>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END;</a:t>
            </a:r>
          </a:p>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a:t>
            </a:r>
            <a:endParaRPr lang="en-US" altLang="en-US" sz="2400" dirty="0">
              <a:solidFill>
                <a:srgbClr val="000000"/>
              </a:solidFill>
              <a:latin typeface="Courier New" pitchFamily="49" charset="0"/>
              <a:cs typeface="Oracle Sans" panose="020B0503020204020204" pitchFamily="34" charset="0"/>
            </a:endParaRPr>
          </a:p>
        </p:txBody>
      </p:sp>
      <p:sp>
        <p:nvSpPr>
          <p:cNvPr id="22536"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Different Methods for Executing Functions</a:t>
            </a:r>
          </a:p>
        </p:txBody>
      </p:sp>
      <p:pic>
        <p:nvPicPr>
          <p:cNvPr id="9" name="Picture 8" descr="les03_03.png"/>
          <p:cNvPicPr>
            <a:picLocks noChangeAspect="1"/>
          </p:cNvPicPr>
          <p:nvPr/>
        </p:nvPicPr>
        <p:blipFill>
          <a:blip r:embed="rId4" cstate="print"/>
          <a:stretch>
            <a:fillRect/>
          </a:stretch>
        </p:blipFill>
        <p:spPr>
          <a:xfrm>
            <a:off x="8686801" y="2952939"/>
            <a:ext cx="4600001" cy="1542857"/>
          </a:xfrm>
          <a:prstGeom prst="rect">
            <a:avLst/>
          </a:prstGeom>
        </p:spPr>
      </p:pic>
      <p:pic>
        <p:nvPicPr>
          <p:cNvPr id="10" name="Picture 9" descr="les03_04.png"/>
          <p:cNvPicPr>
            <a:picLocks noChangeAspect="1"/>
          </p:cNvPicPr>
          <p:nvPr/>
        </p:nvPicPr>
        <p:blipFill>
          <a:blip r:embed="rId5" cstate="print"/>
          <a:stretch>
            <a:fillRect/>
          </a:stretch>
        </p:blipFill>
        <p:spPr>
          <a:xfrm>
            <a:off x="11544301" y="7327776"/>
            <a:ext cx="4457144" cy="928572"/>
          </a:xfrm>
          <a:prstGeom prst="rect">
            <a:avLst/>
          </a:prstGeom>
        </p:spPr>
      </p:pic>
    </p:spTree>
    <p:custDataLst>
      <p:tags r:id="rId1"/>
    </p:custDataLst>
    <p:extLst>
      <p:ext uri="{BB962C8B-B14F-4D97-AF65-F5344CB8AC3E}">
        <p14:creationId xmlns:p14="http://schemas.microsoft.com/office/powerpoint/2010/main" val="210936642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Different Methods for Executing Functions</a:t>
            </a:r>
          </a:p>
        </p:txBody>
      </p:sp>
      <p:grpSp>
        <p:nvGrpSpPr>
          <p:cNvPr id="3" name="Group 2">
            <a:extLst>
              <a:ext uri="{FF2B5EF4-FFF2-40B4-BE49-F238E27FC236}">
                <a16:creationId xmlns:a16="http://schemas.microsoft.com/office/drawing/2014/main" id="{B3514B27-F010-4155-8F8E-84531ED53E13}"/>
              </a:ext>
            </a:extLst>
          </p:cNvPr>
          <p:cNvGrpSpPr/>
          <p:nvPr/>
        </p:nvGrpSpPr>
        <p:grpSpPr>
          <a:xfrm>
            <a:off x="1081205" y="2199325"/>
            <a:ext cx="16125591" cy="7240598"/>
            <a:chOff x="1068905" y="2199325"/>
            <a:chExt cx="16125591" cy="7240598"/>
          </a:xfrm>
        </p:grpSpPr>
        <p:sp>
          <p:nvSpPr>
            <p:cNvPr id="9" name="Content Placeholder 2"/>
            <p:cNvSpPr txBox="1">
              <a:spLocks/>
            </p:cNvSpPr>
            <p:nvPr/>
          </p:nvSpPr>
          <p:spPr bwMode="gray">
            <a:xfrm>
              <a:off x="1068905" y="2199325"/>
              <a:ext cx="16125591" cy="118045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pPr>
              <a:r>
                <a:rPr lang="en-US" altLang="en-US" sz="2400" dirty="0">
                  <a:solidFill>
                    <a:srgbClr val="000000"/>
                  </a:solidFill>
                  <a:latin typeface="Courier New" pitchFamily="49" charset="0"/>
                  <a:cs typeface="Oracle Sans" panose="020B0503020204020204" pitchFamily="34" charset="0"/>
                </a:rPr>
                <a:t>-- Use as a parameter to another subprogram</a:t>
              </a:r>
            </a:p>
            <a:p>
              <a:pPr>
                <a:lnSpc>
                  <a:spcPct val="95000"/>
                </a:lnSpc>
                <a:tabLst>
                  <a:tab pos="1800225" algn="l"/>
                </a:tabLst>
              </a:pPr>
              <a:br>
                <a:rPr lang="en-US" altLang="en-US" sz="2400" dirty="0">
                  <a:solidFill>
                    <a:srgbClr val="000000"/>
                  </a:solidFill>
                  <a:latin typeface="Courier New" pitchFamily="49" charset="0"/>
                  <a:cs typeface="Oracle Sans" panose="020B0503020204020204" pitchFamily="34" charset="0"/>
                </a:rPr>
              </a:br>
              <a:r>
                <a:rPr lang="en-US" altLang="en-US" sz="2400" dirty="0">
                  <a:solidFill>
                    <a:srgbClr val="000000"/>
                  </a:solidFill>
                  <a:latin typeface="Courier New" pitchFamily="49" charset="0"/>
                  <a:cs typeface="Oracle Sans" panose="020B0503020204020204" pitchFamily="34" charset="0"/>
                </a:rPr>
                <a:t>EXECUTE </a:t>
              </a:r>
              <a:r>
                <a:rPr lang="en-US" altLang="en-US" sz="2400" dirty="0" err="1">
                  <a:solidFill>
                    <a:srgbClr val="000000"/>
                  </a:solidFill>
                  <a:latin typeface="Courier New" pitchFamily="49" charset="0"/>
                  <a:cs typeface="Oracle Sans" panose="020B0503020204020204" pitchFamily="34" charset="0"/>
                </a:rPr>
                <a:t>dbms_output.put_line</a:t>
              </a:r>
              <a:r>
                <a:rPr lang="en-US" altLang="en-US" sz="2400" dirty="0">
                  <a:solidFill>
                    <a:srgbClr val="000000"/>
                  </a:solidFill>
                  <a:latin typeface="Courier New" pitchFamily="49" charset="0"/>
                  <a:cs typeface="Oracle Sans" panose="020B0503020204020204" pitchFamily="34" charset="0"/>
                </a:rPr>
                <a:t>(</a:t>
              </a:r>
              <a:r>
                <a:rPr lang="en-US" altLang="en-US" sz="2400" dirty="0" err="1">
                  <a:solidFill>
                    <a:srgbClr val="000000"/>
                  </a:solidFill>
                  <a:latin typeface="Courier New" pitchFamily="49" charset="0"/>
                  <a:cs typeface="Oracle Sans" panose="020B0503020204020204" pitchFamily="34" charset="0"/>
                </a:rPr>
                <a:t>get_sal</a:t>
              </a:r>
              <a:r>
                <a:rPr lang="en-US" altLang="en-US" sz="2400" dirty="0">
                  <a:solidFill>
                    <a:srgbClr val="000000"/>
                  </a:solidFill>
                  <a:latin typeface="Courier New" pitchFamily="49" charset="0"/>
                  <a:cs typeface="Oracle Sans" panose="020B0503020204020204" pitchFamily="34" charset="0"/>
                </a:rPr>
                <a:t>(100))</a:t>
              </a:r>
            </a:p>
          </p:txBody>
        </p:sp>
        <p:sp>
          <p:nvSpPr>
            <p:cNvPr id="10" name="Content Placeholder 2"/>
            <p:cNvSpPr txBox="1">
              <a:spLocks/>
            </p:cNvSpPr>
            <p:nvPr/>
          </p:nvSpPr>
          <p:spPr bwMode="gray">
            <a:xfrm>
              <a:off x="1068905" y="4599625"/>
              <a:ext cx="16125591" cy="193648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 Use in a SQL statement (subject to restrictions)</a:t>
              </a:r>
            </a:p>
            <a:p>
              <a:pPr>
                <a:lnSpc>
                  <a:spcPct val="95000"/>
                </a:lnSpc>
                <a:tabLst>
                  <a:tab pos="1800225" algn="l"/>
                </a:tabLst>
              </a:pPr>
              <a:endParaRPr lang="en-US" altLang="en-US" sz="2400">
                <a:solidFill>
                  <a:srgbClr val="000000"/>
                </a:solidFill>
                <a:latin typeface="Courier New" pitchFamily="49" charset="0"/>
                <a:cs typeface="Oracle Sans" panose="020B0503020204020204" pitchFamily="34" charset="0"/>
              </a:endParaRPr>
            </a:p>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SELECT job_id, get_sal(employee_id) </a:t>
              </a:r>
            </a:p>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FROM employees</a:t>
              </a:r>
            </a:p>
            <a:p>
              <a:pPr>
                <a:lnSpc>
                  <a:spcPct val="95000"/>
                </a:lnSpc>
                <a:tabLst>
                  <a:tab pos="1800225" algn="l"/>
                </a:tabLst>
              </a:pPr>
              <a:r>
                <a:rPr lang="en-US" altLang="en-US" sz="2400">
                  <a:solidFill>
                    <a:srgbClr val="000000"/>
                  </a:solidFill>
                  <a:latin typeface="Courier New" pitchFamily="49" charset="0"/>
                  <a:cs typeface="Oracle Sans" panose="020B0503020204020204" pitchFamily="34" charset="0"/>
                </a:rPr>
                <a:t>WHERE department_id = 60;</a:t>
              </a:r>
              <a:endParaRPr lang="en-US" altLang="en-US" sz="2400" dirty="0">
                <a:solidFill>
                  <a:srgbClr val="000000"/>
                </a:solidFill>
                <a:latin typeface="Courier New" pitchFamily="49" charset="0"/>
                <a:cs typeface="Oracle Sans" panose="020B0503020204020204" pitchFamily="34" charset="0"/>
              </a:endParaRPr>
            </a:p>
          </p:txBody>
        </p:sp>
        <p:pic>
          <p:nvPicPr>
            <p:cNvPr id="11" name="Picture 10" descr="les03_02.png"/>
            <p:cNvPicPr>
              <a:picLocks noChangeAspect="1"/>
            </p:cNvPicPr>
            <p:nvPr/>
          </p:nvPicPr>
          <p:blipFill>
            <a:blip r:embed="rId4" cstate="print"/>
            <a:stretch>
              <a:fillRect/>
            </a:stretch>
          </p:blipFill>
          <p:spPr>
            <a:xfrm>
              <a:off x="10129801" y="2767236"/>
              <a:ext cx="4614287" cy="1500000"/>
            </a:xfrm>
            <a:prstGeom prst="rect">
              <a:avLst/>
            </a:prstGeom>
          </p:spPr>
        </p:pic>
        <p:pic>
          <p:nvPicPr>
            <p:cNvPr id="12" name="Picture 11" descr="les03_05.png"/>
            <p:cNvPicPr>
              <a:picLocks noChangeAspect="1"/>
            </p:cNvPicPr>
            <p:nvPr/>
          </p:nvPicPr>
          <p:blipFill>
            <a:blip r:embed="rId5" cstate="print"/>
            <a:stretch>
              <a:fillRect/>
            </a:stretch>
          </p:blipFill>
          <p:spPr>
            <a:xfrm>
              <a:off x="9829801" y="6868494"/>
              <a:ext cx="4914287" cy="2571429"/>
            </a:xfrm>
            <a:prstGeom prst="rect">
              <a:avLst/>
            </a:prstGeom>
          </p:spPr>
        </p:pic>
      </p:grpSp>
    </p:spTree>
    <p:custDataLst>
      <p:tags r:id="rId1"/>
    </p:custDataLst>
    <p:extLst>
      <p:ext uri="{BB962C8B-B14F-4D97-AF65-F5344CB8AC3E}">
        <p14:creationId xmlns:p14="http://schemas.microsoft.com/office/powerpoint/2010/main" val="281951256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1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Creating and Compiling Functions Using SQL Developer</a:t>
            </a:r>
          </a:p>
        </p:txBody>
      </p:sp>
      <p:grpSp>
        <p:nvGrpSpPr>
          <p:cNvPr id="3" name="Group 2">
            <a:extLst>
              <a:ext uri="{FF2B5EF4-FFF2-40B4-BE49-F238E27FC236}">
                <a16:creationId xmlns:a16="http://schemas.microsoft.com/office/drawing/2014/main" id="{BA97B8D7-7259-4830-A8E7-D22190B93236}"/>
              </a:ext>
            </a:extLst>
          </p:cNvPr>
          <p:cNvGrpSpPr/>
          <p:nvPr/>
        </p:nvGrpSpPr>
        <p:grpSpPr>
          <a:xfrm>
            <a:off x="980658" y="2622255"/>
            <a:ext cx="16326687" cy="6716938"/>
            <a:chOff x="980658" y="2622255"/>
            <a:chExt cx="16326687" cy="6716938"/>
          </a:xfrm>
        </p:grpSpPr>
        <p:sp>
          <p:nvSpPr>
            <p:cNvPr id="34" name="Oval 33"/>
            <p:cNvSpPr>
              <a:spLocks noChangeAspect="1" noChangeArrowheads="1"/>
            </p:cNvSpPr>
            <p:nvPr/>
          </p:nvSpPr>
          <p:spPr bwMode="auto">
            <a:xfrm>
              <a:off x="2809458" y="6467691"/>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4</a:t>
              </a:r>
            </a:p>
          </p:txBody>
        </p:sp>
        <p:sp>
          <p:nvSpPr>
            <p:cNvPr id="29" name="Oval 33"/>
            <p:cNvSpPr>
              <a:spLocks noChangeAspect="1" noChangeArrowheads="1"/>
            </p:cNvSpPr>
            <p:nvPr/>
          </p:nvSpPr>
          <p:spPr bwMode="auto">
            <a:xfrm>
              <a:off x="9878906" y="2622255"/>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pic>
          <p:nvPicPr>
            <p:cNvPr id="24" name="Picture 23" descr="les03_08.png"/>
            <p:cNvPicPr>
              <a:picLocks noChangeAspect="1"/>
            </p:cNvPicPr>
            <p:nvPr/>
          </p:nvPicPr>
          <p:blipFill>
            <a:blip r:embed="rId4" cstate="print"/>
            <a:stretch>
              <a:fillRect/>
            </a:stretch>
          </p:blipFill>
          <p:spPr>
            <a:xfrm>
              <a:off x="11039059" y="2767236"/>
              <a:ext cx="6268286" cy="4087571"/>
            </a:xfrm>
            <a:prstGeom prst="rect">
              <a:avLst/>
            </a:prstGeom>
          </p:spPr>
        </p:pic>
        <p:pic>
          <p:nvPicPr>
            <p:cNvPr id="18" name="Picture 17" descr="les03_07.png"/>
            <p:cNvPicPr>
              <a:picLocks noChangeAspect="1"/>
            </p:cNvPicPr>
            <p:nvPr/>
          </p:nvPicPr>
          <p:blipFill>
            <a:blip r:embed="rId5" cstate="print"/>
            <a:stretch>
              <a:fillRect/>
            </a:stretch>
          </p:blipFill>
          <p:spPr>
            <a:xfrm>
              <a:off x="6581358" y="3224434"/>
              <a:ext cx="2585715" cy="2285715"/>
            </a:xfrm>
            <a:prstGeom prst="rect">
              <a:avLst/>
            </a:prstGeom>
          </p:spPr>
        </p:pic>
        <p:pic>
          <p:nvPicPr>
            <p:cNvPr id="16" name="Picture 15" descr="les03_06.png"/>
            <p:cNvPicPr>
              <a:picLocks noChangeAspect="1"/>
            </p:cNvPicPr>
            <p:nvPr/>
          </p:nvPicPr>
          <p:blipFill>
            <a:blip r:embed="rId6" cstate="print"/>
            <a:stretch>
              <a:fillRect/>
            </a:stretch>
          </p:blipFill>
          <p:spPr>
            <a:xfrm>
              <a:off x="1895058" y="2652935"/>
              <a:ext cx="3428571" cy="3400001"/>
            </a:xfrm>
            <a:prstGeom prst="rect">
              <a:avLst/>
            </a:prstGeom>
          </p:spPr>
        </p:pic>
        <p:sp>
          <p:nvSpPr>
            <p:cNvPr id="25" name="Freeform 102"/>
            <p:cNvSpPr>
              <a:spLocks/>
            </p:cNvSpPr>
            <p:nvPr/>
          </p:nvSpPr>
          <p:spPr bwMode="auto">
            <a:xfrm flipH="1">
              <a:off x="3838155" y="3453034"/>
              <a:ext cx="2628903" cy="1943100"/>
            </a:xfrm>
            <a:custGeom>
              <a:avLst/>
              <a:gdLst>
                <a:gd name="T0" fmla="*/ 0 w 598"/>
                <a:gd name="T1" fmla="*/ 0 h 384"/>
                <a:gd name="T2" fmla="*/ 2147483647 w 598"/>
                <a:gd name="T3" fmla="*/ 0 h 384"/>
                <a:gd name="T4" fmla="*/ 2147483647 w 598"/>
                <a:gd name="T5" fmla="*/ 2147483647 h 384"/>
                <a:gd name="T6" fmla="*/ 2147483647 w 598"/>
                <a:gd name="T7" fmla="*/ 2147483647 h 384"/>
                <a:gd name="T8" fmla="*/ 0 60000 65536"/>
                <a:gd name="T9" fmla="*/ 0 60000 65536"/>
                <a:gd name="T10" fmla="*/ 0 60000 65536"/>
                <a:gd name="T11" fmla="*/ 0 60000 65536"/>
                <a:gd name="T12" fmla="*/ 0 w 598"/>
                <a:gd name="T13" fmla="*/ 0 h 384"/>
                <a:gd name="T14" fmla="*/ 598 w 598"/>
                <a:gd name="T15" fmla="*/ 384 h 384"/>
              </a:gdLst>
              <a:ahLst/>
              <a:cxnLst>
                <a:cxn ang="T8">
                  <a:pos x="T0" y="T1"/>
                </a:cxn>
                <a:cxn ang="T9">
                  <a:pos x="T2" y="T3"/>
                </a:cxn>
                <a:cxn ang="T10">
                  <a:pos x="T4" y="T5"/>
                </a:cxn>
                <a:cxn ang="T11">
                  <a:pos x="T6" y="T7"/>
                </a:cxn>
              </a:cxnLst>
              <a:rect l="T12" t="T13" r="T14" b="T15"/>
              <a:pathLst>
                <a:path w="598" h="384">
                  <a:moveTo>
                    <a:pt x="0" y="0"/>
                  </a:moveTo>
                  <a:lnTo>
                    <a:pt x="288" y="0"/>
                  </a:lnTo>
                  <a:lnTo>
                    <a:pt x="288" y="384"/>
                  </a:lnTo>
                  <a:lnTo>
                    <a:pt x="598" y="382"/>
                  </a:lnTo>
                </a:path>
              </a:pathLst>
            </a:custGeom>
            <a:noFill/>
            <a:ln w="28575" cap="flat" cmpd="sng">
              <a:solidFill>
                <a:schemeClr val="accent4"/>
              </a:solidFill>
              <a:prstDash val="solid"/>
              <a:round/>
              <a:headEnd type="triangle" w="lg" len="lg"/>
              <a:tailEnd type="none" w="med" len="med"/>
            </a:ln>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endParaRPr lang="en-US" dirty="0">
                <a:latin typeface="Oracle Sans" panose="020B0503020204020204" pitchFamily="34" charset="0"/>
                <a:cs typeface="Oracle Sans" panose="020B0503020204020204" pitchFamily="34" charset="0"/>
              </a:endParaRPr>
            </a:p>
          </p:txBody>
        </p:sp>
        <p:sp>
          <p:nvSpPr>
            <p:cNvPr id="26" name="Line 53"/>
            <p:cNvSpPr>
              <a:spLocks noChangeShapeType="1"/>
            </p:cNvSpPr>
            <p:nvPr/>
          </p:nvSpPr>
          <p:spPr bwMode="auto">
            <a:xfrm>
              <a:off x="9324559" y="3453034"/>
              <a:ext cx="1504559" cy="0"/>
            </a:xfrm>
            <a:prstGeom prst="line">
              <a:avLst/>
            </a:prstGeom>
            <a:noFill/>
            <a:ln w="28575" cap="rnd">
              <a:solidFill>
                <a:schemeClr val="accent4"/>
              </a:solidFill>
              <a:round/>
              <a:headEnd type="none" w="sm" len="sm"/>
              <a:tailEnd type="triangle" w="lg" len="lg"/>
            </a:ln>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endParaRPr lang="en-US" dirty="0">
                <a:latin typeface="Oracle Sans" panose="020B0503020204020204" pitchFamily="34" charset="0"/>
                <a:cs typeface="Oracle Sans" panose="020B0503020204020204" pitchFamily="34" charset="0"/>
              </a:endParaRPr>
            </a:p>
          </p:txBody>
        </p:sp>
        <p:sp>
          <p:nvSpPr>
            <p:cNvPr id="27" name="Rectangle 26"/>
            <p:cNvSpPr/>
            <p:nvPr/>
          </p:nvSpPr>
          <p:spPr bwMode="auto">
            <a:xfrm>
              <a:off x="15268158" y="6430270"/>
              <a:ext cx="1028700" cy="356514"/>
            </a:xfrm>
            <a:prstGeom prst="rect">
              <a:avLst/>
            </a:prstGeom>
            <a:noFill/>
            <a:ln w="28575" cap="flat" cmpd="sng" algn="ctr">
              <a:solidFill>
                <a:schemeClr val="accent4"/>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28" name="Freeform 51"/>
            <p:cNvSpPr>
              <a:spLocks/>
            </p:cNvSpPr>
            <p:nvPr/>
          </p:nvSpPr>
          <p:spPr bwMode="auto">
            <a:xfrm flipH="1">
              <a:off x="10238958" y="6786784"/>
              <a:ext cx="5486400" cy="1466850"/>
            </a:xfrm>
            <a:custGeom>
              <a:avLst/>
              <a:gdLst>
                <a:gd name="T0" fmla="*/ 0 w 309"/>
                <a:gd name="T1" fmla="*/ 0 h 381"/>
                <a:gd name="T2" fmla="*/ 0 w 309"/>
                <a:gd name="T3" fmla="*/ 2147483647 h 381"/>
                <a:gd name="T4" fmla="*/ 2147483647 w 309"/>
                <a:gd name="T5" fmla="*/ 2147483647 h 381"/>
                <a:gd name="T6" fmla="*/ 0 60000 65536"/>
                <a:gd name="T7" fmla="*/ 0 60000 65536"/>
                <a:gd name="T8" fmla="*/ 0 60000 65536"/>
                <a:gd name="T9" fmla="*/ 0 w 309"/>
                <a:gd name="T10" fmla="*/ 0 h 381"/>
                <a:gd name="T11" fmla="*/ 309 w 309"/>
                <a:gd name="T12" fmla="*/ 381 h 381"/>
              </a:gdLst>
              <a:ahLst/>
              <a:cxnLst>
                <a:cxn ang="T6">
                  <a:pos x="T0" y="T1"/>
                </a:cxn>
                <a:cxn ang="T7">
                  <a:pos x="T2" y="T3"/>
                </a:cxn>
                <a:cxn ang="T8">
                  <a:pos x="T4" y="T5"/>
                </a:cxn>
              </a:cxnLst>
              <a:rect l="T9" t="T10" r="T11" b="T12"/>
              <a:pathLst>
                <a:path w="309" h="381">
                  <a:moveTo>
                    <a:pt x="0" y="0"/>
                  </a:moveTo>
                  <a:lnTo>
                    <a:pt x="0" y="380"/>
                  </a:lnTo>
                  <a:lnTo>
                    <a:pt x="308" y="380"/>
                  </a:lnTo>
                </a:path>
              </a:pathLst>
            </a:custGeom>
            <a:noFill/>
            <a:ln w="28575" cap="rnd" cmpd="sng">
              <a:solidFill>
                <a:schemeClr val="accent4"/>
              </a:solidFill>
              <a:prstDash val="solid"/>
              <a:round/>
              <a:headEnd type="none" w="sm" len="sm"/>
              <a:tailEnd type="triangle" w="lg" len="lg"/>
            </a:ln>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endParaRPr lang="en-US" dirty="0">
                <a:latin typeface="Oracle Sans" panose="020B0503020204020204" pitchFamily="34" charset="0"/>
                <a:cs typeface="Oracle Sans" panose="020B0503020204020204" pitchFamily="34" charset="0"/>
              </a:endParaRPr>
            </a:p>
          </p:txBody>
        </p:sp>
        <p:pic>
          <p:nvPicPr>
            <p:cNvPr id="30" name="Picture 29" descr="les03_10.png"/>
            <p:cNvPicPr>
              <a:picLocks noChangeAspect="1"/>
            </p:cNvPicPr>
            <p:nvPr/>
          </p:nvPicPr>
          <p:blipFill>
            <a:blip r:embed="rId7" cstate="print"/>
            <a:stretch>
              <a:fillRect/>
            </a:stretch>
          </p:blipFill>
          <p:spPr>
            <a:xfrm>
              <a:off x="3723858" y="6996335"/>
              <a:ext cx="6500001" cy="2342858"/>
            </a:xfrm>
            <a:prstGeom prst="rect">
              <a:avLst/>
            </a:prstGeom>
            <a:ln>
              <a:solidFill>
                <a:schemeClr val="tx1"/>
              </a:solidFill>
            </a:ln>
          </p:spPr>
        </p:pic>
        <p:sp>
          <p:nvSpPr>
            <p:cNvPr id="31" name="Rectangular Callout 30"/>
            <p:cNvSpPr/>
            <p:nvPr/>
          </p:nvSpPr>
          <p:spPr bwMode="auto">
            <a:xfrm>
              <a:off x="14582359" y="2767234"/>
              <a:ext cx="2724986" cy="914400"/>
            </a:xfrm>
            <a:prstGeom prst="wedgeRectCallout">
              <a:avLst>
                <a:gd name="adj1" fmla="val -116740"/>
                <a:gd name="adj2" fmla="val 34127"/>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dirty="0">
                  <a:latin typeface="Oracle Sans" panose="020B0503020204020204" pitchFamily="34" charset="0"/>
                  <a:cs typeface="Oracle Sans" panose="020B0503020204020204" pitchFamily="34" charset="0"/>
                </a:rPr>
                <a:t>Change function name</a:t>
              </a:r>
            </a:p>
          </p:txBody>
        </p:sp>
        <p:sp>
          <p:nvSpPr>
            <p:cNvPr id="32" name="Rectangular Callout 31"/>
            <p:cNvSpPr/>
            <p:nvPr/>
          </p:nvSpPr>
          <p:spPr bwMode="auto">
            <a:xfrm>
              <a:off x="980658" y="8025034"/>
              <a:ext cx="2514600" cy="1028700"/>
            </a:xfrm>
            <a:prstGeom prst="wedgeRectCallout">
              <a:avLst>
                <a:gd name="adj1" fmla="val 81514"/>
                <a:gd name="adj2" fmla="val -11741"/>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dirty="0">
                  <a:latin typeface="Oracle Sans" panose="020B0503020204020204" pitchFamily="34" charset="0"/>
                  <a:cs typeface="Oracle Sans" panose="020B0503020204020204" pitchFamily="34" charset="0"/>
                </a:rPr>
                <a:t>Write function code</a:t>
              </a:r>
            </a:p>
          </p:txBody>
        </p:sp>
        <p:sp>
          <p:nvSpPr>
            <p:cNvPr id="33" name="Rectangular Callout 32"/>
            <p:cNvSpPr/>
            <p:nvPr/>
          </p:nvSpPr>
          <p:spPr bwMode="auto">
            <a:xfrm>
              <a:off x="6238458" y="6310534"/>
              <a:ext cx="2171700" cy="571500"/>
            </a:xfrm>
            <a:prstGeom prst="wedgeRectCallout">
              <a:avLst>
                <a:gd name="adj1" fmla="val -108162"/>
                <a:gd name="adj2" fmla="val 209118"/>
              </a:avLst>
            </a:prstGeom>
            <a:gradFill>
              <a:gsLst>
                <a:gs pos="0">
                  <a:schemeClr val="accent3">
                    <a:lumMod val="20000"/>
                    <a:lumOff val="80000"/>
                  </a:schemeClr>
                </a:gs>
                <a:gs pos="50000">
                  <a:srgbClr val="FFF1E5"/>
                </a:gs>
                <a:gs pos="100000">
                  <a:srgbClr val="FFF7EF"/>
                </a:gs>
              </a:gsLst>
              <a:lin ang="8100000" scaled="1"/>
            </a:gradFill>
            <a:ln w="285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headEnd type="none" w="sm" len="sm"/>
              <a:tailEnd type="none" w="sm" len="sm"/>
            </a:ln>
          </p:spPr>
          <p:style>
            <a:lnRef idx="2">
              <a:schemeClr val="accent1"/>
            </a:lnRef>
            <a:fillRef idx="1">
              <a:schemeClr val="lt1"/>
            </a:fillRef>
            <a:effectRef idx="0">
              <a:schemeClr val="accent1"/>
            </a:effectRef>
            <a:fontRef idx="minor">
              <a:schemeClr val="dk1"/>
            </a:fontRef>
          </p:style>
          <p:txBody>
            <a:bodyPr lIns="182849" tIns="91424" rIns="182849" bIns="91424"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eaLnBrk="0" hangingPunct="0">
                <a:spcBef>
                  <a:spcPct val="20000"/>
                </a:spcBef>
                <a:buClr>
                  <a:srgbClr val="FF0000"/>
                </a:buClr>
              </a:pPr>
              <a:r>
                <a:rPr lang="en-US" dirty="0">
                  <a:latin typeface="Oracle Sans" panose="020B0503020204020204" pitchFamily="34" charset="0"/>
                  <a:cs typeface="Oracle Sans" panose="020B0503020204020204" pitchFamily="34" charset="0"/>
                </a:rPr>
                <a:t>Compile</a:t>
              </a:r>
            </a:p>
          </p:txBody>
        </p:sp>
        <p:sp>
          <p:nvSpPr>
            <p:cNvPr id="22" name="Oval 33"/>
            <p:cNvSpPr>
              <a:spLocks noChangeAspect="1" noChangeArrowheads="1"/>
            </p:cNvSpPr>
            <p:nvPr/>
          </p:nvSpPr>
          <p:spPr bwMode="auto">
            <a:xfrm>
              <a:off x="1033487" y="2639189"/>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sp>
          <p:nvSpPr>
            <p:cNvPr id="23" name="Oval 33"/>
            <p:cNvSpPr>
              <a:spLocks noChangeAspect="1" noChangeArrowheads="1"/>
            </p:cNvSpPr>
            <p:nvPr/>
          </p:nvSpPr>
          <p:spPr bwMode="auto">
            <a:xfrm>
              <a:off x="5743284" y="2622255"/>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grpSp>
    </p:spTree>
    <p:custDataLst>
      <p:tags r:id="rId1"/>
    </p:custDataLst>
    <p:extLst>
      <p:ext uri="{BB962C8B-B14F-4D97-AF65-F5344CB8AC3E}">
        <p14:creationId xmlns:p14="http://schemas.microsoft.com/office/powerpoint/2010/main" val="3922553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 name="Content Placeholder 1">
            <a:extLst>
              <a:ext uri="{FF2B5EF4-FFF2-40B4-BE49-F238E27FC236}">
                <a16:creationId xmlns:a16="http://schemas.microsoft.com/office/drawing/2014/main" id="{B1BA054B-EF63-49E7-90A4-0B2EEA967CEF}"/>
              </a:ext>
            </a:extLst>
          </p:cNvPr>
          <p:cNvSpPr>
            <a:spLocks noGrp="1"/>
          </p:cNvSpPr>
          <p:nvPr>
            <p:ph idx="1"/>
          </p:nvPr>
        </p:nvSpPr>
        <p:spPr>
          <a:xfrm>
            <a:off x="933451" y="2272710"/>
            <a:ext cx="16421100" cy="3605919"/>
          </a:xfrm>
        </p:spPr>
        <p:txBody>
          <a:bodyPr/>
          <a:lstStyle/>
          <a:p>
            <a:pPr lvl="1">
              <a:buClr>
                <a:schemeClr val="tx1">
                  <a:lumMod val="25000"/>
                  <a:lumOff val="75000"/>
                </a:schemeClr>
              </a:buClr>
            </a:pPr>
            <a:r>
              <a:rPr lang="en-US" dirty="0">
                <a:solidFill>
                  <a:schemeClr val="tx1">
                    <a:lumMod val="25000"/>
                    <a:lumOff val="75000"/>
                  </a:schemeClr>
                </a:solidFill>
              </a:rPr>
              <a:t>Creating and invoking functions</a:t>
            </a:r>
          </a:p>
          <a:p>
            <a:pPr lvl="1"/>
            <a:r>
              <a:rPr lang="en-US" dirty="0"/>
              <a:t>Functions in SQL expressions</a:t>
            </a:r>
          </a:p>
          <a:p>
            <a:pPr lvl="1">
              <a:buClr>
                <a:schemeClr val="tx1">
                  <a:lumMod val="25000"/>
                  <a:lumOff val="75000"/>
                </a:schemeClr>
              </a:buClr>
            </a:pPr>
            <a:r>
              <a:rPr lang="en-US" dirty="0">
                <a:solidFill>
                  <a:schemeClr val="tx1">
                    <a:lumMod val="25000"/>
                    <a:lumOff val="75000"/>
                  </a:schemeClr>
                </a:solidFill>
              </a:rPr>
              <a:t>Passing parameters to functions</a:t>
            </a:r>
          </a:p>
          <a:p>
            <a:pPr lvl="1">
              <a:buClr>
                <a:schemeClr val="tx1">
                  <a:lumMod val="25000"/>
                  <a:lumOff val="75000"/>
                </a:schemeClr>
              </a:buClr>
            </a:pPr>
            <a:r>
              <a:rPr lang="en-US" dirty="0">
                <a:solidFill>
                  <a:schemeClr val="tx1">
                    <a:lumMod val="25000"/>
                    <a:lumOff val="75000"/>
                  </a:schemeClr>
                </a:solidFill>
              </a:rPr>
              <a:t>Removing stored functions</a:t>
            </a:r>
          </a:p>
          <a:p>
            <a:endParaRPr lang="en-US" dirty="0"/>
          </a:p>
        </p:txBody>
      </p:sp>
      <p:grpSp>
        <p:nvGrpSpPr>
          <p:cNvPr id="4" name="Group 3"/>
          <p:cNvGrpSpPr/>
          <p:nvPr/>
        </p:nvGrpSpPr>
        <p:grpSpPr>
          <a:xfrm>
            <a:off x="13455006" y="6367636"/>
            <a:ext cx="4849617" cy="2500313"/>
            <a:chOff x="5888698" y="4297363"/>
            <a:chExt cx="3233078" cy="1666875"/>
          </a:xfrm>
        </p:grpSpPr>
        <p:sp>
          <p:nvSpPr>
            <p:cNvPr id="5" name="Rectangle 4"/>
            <p:cNvSpPr/>
            <p:nvPr/>
          </p:nvSpPr>
          <p:spPr bwMode="auto">
            <a:xfrm rot="16200000" flipV="1">
              <a:off x="6922624" y="3461874"/>
              <a:ext cx="1165225" cy="323307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9529611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a Function in a SQL Expression: Example</a:t>
            </a:r>
          </a:p>
        </p:txBody>
      </p:sp>
      <p:grpSp>
        <p:nvGrpSpPr>
          <p:cNvPr id="3" name="Group 2">
            <a:extLst>
              <a:ext uri="{FF2B5EF4-FFF2-40B4-BE49-F238E27FC236}">
                <a16:creationId xmlns:a16="http://schemas.microsoft.com/office/drawing/2014/main" id="{A3D8F7E3-94E2-4471-BE63-ACD0D529E672}"/>
              </a:ext>
            </a:extLst>
          </p:cNvPr>
          <p:cNvGrpSpPr/>
          <p:nvPr/>
        </p:nvGrpSpPr>
        <p:grpSpPr>
          <a:xfrm>
            <a:off x="1068905" y="2407196"/>
            <a:ext cx="16125591" cy="3630321"/>
            <a:chOff x="1068905" y="2407196"/>
            <a:chExt cx="16125591" cy="3630321"/>
          </a:xfrm>
        </p:grpSpPr>
        <p:sp>
          <p:nvSpPr>
            <p:cNvPr id="5" name="Content Placeholder 2"/>
            <p:cNvSpPr txBox="1">
              <a:spLocks/>
            </p:cNvSpPr>
            <p:nvPr/>
          </p:nvSpPr>
          <p:spPr bwMode="gray">
            <a:xfrm>
              <a:off x="1068905" y="2407196"/>
              <a:ext cx="16125591" cy="3630321"/>
            </a:xfrm>
            <a:prstGeom prst="round2DiagRect">
              <a:avLst>
                <a:gd name="adj1" fmla="val 8090"/>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CREATE OR REPLACE FUNCTION tax(p_id IN employees.employee_id%type)</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 RETURN NUMBER IS</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 v_sal employees.salary%type;</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BEGIN</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   select salary into v_sal </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   from employees </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   where employee_id = p_id;</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   RETURN (v_sal * 0.08);</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END tax;</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SELECT employee_id, last_name, salary, tax(employee_id)</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FROM   employees</a:t>
              </a:r>
            </a:p>
            <a:p>
              <a:pPr>
                <a:lnSpc>
                  <a:spcPct val="95000"/>
                </a:lnSpc>
                <a:tabLst>
                  <a:tab pos="1800225" algn="l"/>
                </a:tabLst>
              </a:pPr>
              <a:r>
                <a:rPr lang="en-US" altLang="en-US">
                  <a:solidFill>
                    <a:srgbClr val="000000"/>
                  </a:solidFill>
                  <a:latin typeface="Courier New" pitchFamily="49" charset="0"/>
                  <a:cs typeface="Oracle Sans" panose="020B0503020204020204" pitchFamily="34" charset="0"/>
                </a:rPr>
                <a:t>WHERE  department_id = 100;</a:t>
              </a:r>
              <a:endParaRPr lang="en-US" altLang="en-US" dirty="0">
                <a:solidFill>
                  <a:srgbClr val="000000"/>
                </a:solidFill>
                <a:latin typeface="Courier New" pitchFamily="49" charset="0"/>
                <a:cs typeface="Oracle Sans" panose="020B0503020204020204" pitchFamily="34" charset="0"/>
              </a:endParaRPr>
            </a:p>
          </p:txBody>
        </p:sp>
        <p:pic>
          <p:nvPicPr>
            <p:cNvPr id="6" name="Picture 5" descr="les03_11.png"/>
            <p:cNvPicPr>
              <a:picLocks noChangeAspect="1"/>
            </p:cNvPicPr>
            <p:nvPr/>
          </p:nvPicPr>
          <p:blipFill>
            <a:blip r:embed="rId4" cstate="print"/>
            <a:stretch>
              <a:fillRect/>
            </a:stretch>
          </p:blipFill>
          <p:spPr>
            <a:xfrm>
              <a:off x="10728176" y="2920481"/>
              <a:ext cx="4913938" cy="2603749"/>
            </a:xfrm>
            <a:prstGeom prst="rect">
              <a:avLst/>
            </a:prstGeom>
          </p:spPr>
        </p:pic>
      </p:grpSp>
    </p:spTree>
    <p:custDataLst>
      <p:tags r:id="rId1"/>
    </p:custDataLst>
    <p:extLst>
      <p:ext uri="{BB962C8B-B14F-4D97-AF65-F5344CB8AC3E}">
        <p14:creationId xmlns:p14="http://schemas.microsoft.com/office/powerpoint/2010/main" val="151042512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Calling User-Defined Functions in SQL Statements</a:t>
            </a:r>
          </a:p>
        </p:txBody>
      </p:sp>
      <p:sp>
        <p:nvSpPr>
          <p:cNvPr id="2" name="Content Placeholder 1">
            <a:extLst>
              <a:ext uri="{FF2B5EF4-FFF2-40B4-BE49-F238E27FC236}">
                <a16:creationId xmlns:a16="http://schemas.microsoft.com/office/drawing/2014/main" id="{070FC150-90E4-4E13-92F2-B0C76C0F074A}"/>
              </a:ext>
            </a:extLst>
          </p:cNvPr>
          <p:cNvSpPr>
            <a:spLocks noGrp="1"/>
          </p:cNvSpPr>
          <p:nvPr>
            <p:ph idx="1"/>
          </p:nvPr>
        </p:nvSpPr>
        <p:spPr>
          <a:xfrm>
            <a:off x="933451" y="2272710"/>
            <a:ext cx="16421100" cy="5167886"/>
          </a:xfrm>
        </p:spPr>
        <p:txBody>
          <a:bodyPr/>
          <a:lstStyle/>
          <a:p>
            <a:r>
              <a:rPr lang="en-US" altLang="en-US" dirty="0"/>
              <a:t>User-defined functions act like built-in single-row functions and can be used in:</a:t>
            </a:r>
          </a:p>
          <a:p>
            <a:pPr lvl="1"/>
            <a:r>
              <a:rPr lang="en-US" altLang="en-US" dirty="0"/>
              <a:t>The </a:t>
            </a:r>
            <a:r>
              <a:rPr lang="en-US" altLang="en-US" dirty="0">
                <a:latin typeface="Courier New" pitchFamily="49" charset="0"/>
              </a:rPr>
              <a:t>SELECT</a:t>
            </a:r>
            <a:r>
              <a:rPr lang="en-US" altLang="en-US" dirty="0"/>
              <a:t> list or clause of a query</a:t>
            </a:r>
          </a:p>
          <a:p>
            <a:pPr lvl="1"/>
            <a:r>
              <a:rPr lang="en-US" altLang="en-US" dirty="0"/>
              <a:t>Conditional expressions of the </a:t>
            </a:r>
            <a:r>
              <a:rPr lang="en-US" altLang="en-US" dirty="0">
                <a:latin typeface="Courier New" pitchFamily="49" charset="0"/>
              </a:rPr>
              <a:t>WHERE</a:t>
            </a:r>
            <a:r>
              <a:rPr lang="en-US" altLang="en-US" dirty="0"/>
              <a:t> and </a:t>
            </a:r>
            <a:r>
              <a:rPr lang="en-US" altLang="en-US" dirty="0">
                <a:latin typeface="Courier New" pitchFamily="49" charset="0"/>
              </a:rPr>
              <a:t>HAVING</a:t>
            </a:r>
            <a:r>
              <a:rPr lang="en-US" altLang="en-US" dirty="0"/>
              <a:t> clauses</a:t>
            </a:r>
          </a:p>
          <a:p>
            <a:pPr lvl="1"/>
            <a:r>
              <a:rPr lang="en-US" altLang="en-US" dirty="0"/>
              <a:t>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and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clauses of a query</a:t>
            </a:r>
          </a:p>
          <a:p>
            <a:pPr lvl="1"/>
            <a:r>
              <a:rPr lang="en-US" altLang="en-US" dirty="0"/>
              <a:t>The </a:t>
            </a:r>
            <a:r>
              <a:rPr lang="en-US" altLang="en-US" dirty="0">
                <a:latin typeface="Courier New" pitchFamily="49" charset="0"/>
              </a:rPr>
              <a:t>VALUES</a:t>
            </a:r>
            <a:r>
              <a:rPr lang="en-US" altLang="en-US" dirty="0"/>
              <a:t> clause of the </a:t>
            </a:r>
            <a:r>
              <a:rPr lang="en-US" altLang="en-US" dirty="0">
                <a:latin typeface="Courier New" pitchFamily="49" charset="0"/>
              </a:rPr>
              <a:t>INSERT</a:t>
            </a:r>
            <a:r>
              <a:rPr lang="en-US" altLang="en-US" dirty="0"/>
              <a:t> statement</a:t>
            </a:r>
          </a:p>
          <a:p>
            <a:pPr lvl="1"/>
            <a:r>
              <a:rPr lang="en-US" altLang="en-US" dirty="0"/>
              <a:t>The </a:t>
            </a:r>
            <a:r>
              <a:rPr lang="en-US" altLang="en-US" dirty="0">
                <a:latin typeface="Courier New" pitchFamily="49" charset="0"/>
              </a:rPr>
              <a:t>SET</a:t>
            </a:r>
            <a:r>
              <a:rPr lang="en-US" altLang="en-US" dirty="0"/>
              <a:t> clause of the </a:t>
            </a:r>
            <a:r>
              <a:rPr lang="en-US" altLang="en-US" dirty="0">
                <a:latin typeface="Courier New" pitchFamily="49" charset="0"/>
              </a:rPr>
              <a:t>UPDATE</a:t>
            </a:r>
            <a:r>
              <a:rPr lang="en-US" altLang="en-US" dirty="0"/>
              <a:t> statement</a:t>
            </a:r>
          </a:p>
          <a:p>
            <a:endParaRPr lang="en-US" dirty="0"/>
          </a:p>
        </p:txBody>
      </p:sp>
    </p:spTree>
    <p:custDataLst>
      <p:tags r:id="rId1"/>
    </p:custDataLst>
    <p:extLst>
      <p:ext uri="{BB962C8B-B14F-4D97-AF65-F5344CB8AC3E}">
        <p14:creationId xmlns:p14="http://schemas.microsoft.com/office/powerpoint/2010/main" val="121395972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800" dirty="0">
                <a:latin typeface="+mj-lt"/>
                <a:cs typeface="Oracle Sans" panose="020B0503020204020204" pitchFamily="34" charset="0"/>
              </a:rPr>
              <a:t>Restrictions When Calling Functions from SQL Expressions</a:t>
            </a:r>
          </a:p>
        </p:txBody>
      </p:sp>
      <p:sp>
        <p:nvSpPr>
          <p:cNvPr id="2" name="Content Placeholder 1">
            <a:extLst>
              <a:ext uri="{FF2B5EF4-FFF2-40B4-BE49-F238E27FC236}">
                <a16:creationId xmlns:a16="http://schemas.microsoft.com/office/drawing/2014/main" id="{F861029A-8871-4532-907B-DA0382200968}"/>
              </a:ext>
            </a:extLst>
          </p:cNvPr>
          <p:cNvSpPr>
            <a:spLocks noGrp="1"/>
          </p:cNvSpPr>
          <p:nvPr>
            <p:ph idx="1"/>
          </p:nvPr>
        </p:nvSpPr>
        <p:spPr>
          <a:xfrm>
            <a:off x="933451" y="2272710"/>
            <a:ext cx="16421100" cy="7000695"/>
          </a:xfrm>
        </p:spPr>
        <p:txBody>
          <a:bodyPr/>
          <a:lstStyle/>
          <a:p>
            <a:pPr lvl="1"/>
            <a:r>
              <a:rPr lang="en-US" altLang="en-US" dirty="0"/>
              <a:t>User-defined functions that are callable from SQL expressions must:</a:t>
            </a:r>
          </a:p>
          <a:p>
            <a:pPr lvl="2"/>
            <a:r>
              <a:rPr lang="en-US" altLang="en-US" dirty="0"/>
              <a:t>Be stored in the database</a:t>
            </a:r>
          </a:p>
          <a:p>
            <a:pPr lvl="2"/>
            <a:r>
              <a:rPr lang="en-US" altLang="en-US" dirty="0"/>
              <a:t>Accept only </a:t>
            </a:r>
            <a:r>
              <a:rPr lang="en-US" altLang="en-US" dirty="0">
                <a:latin typeface="Courier New" pitchFamily="49" charset="0"/>
              </a:rPr>
              <a:t>IN</a:t>
            </a:r>
            <a:r>
              <a:rPr lang="en-US" altLang="en-US" dirty="0"/>
              <a:t> parameters with valid SQL data types and PL/SQL-specific data types</a:t>
            </a:r>
          </a:p>
          <a:p>
            <a:pPr lvl="2"/>
            <a:r>
              <a:rPr lang="en-US" altLang="en-US" dirty="0"/>
              <a:t>Return valid SQL data types and PL/SQL-specific data types</a:t>
            </a:r>
          </a:p>
          <a:p>
            <a:pPr lvl="1"/>
            <a:r>
              <a:rPr lang="en-US" altLang="en-US" dirty="0"/>
              <a:t>When calling functions in SQL statements:</a:t>
            </a:r>
          </a:p>
          <a:p>
            <a:pPr lvl="2"/>
            <a:r>
              <a:rPr lang="en-US" altLang="en-US" dirty="0"/>
              <a:t>Be the owner of the function</a:t>
            </a:r>
          </a:p>
          <a:p>
            <a:pPr lvl="2"/>
            <a:r>
              <a:rPr lang="en-US" altLang="en-US" dirty="0"/>
              <a:t>Have the </a:t>
            </a:r>
            <a:r>
              <a:rPr lang="en-US" altLang="en-US" dirty="0">
                <a:latin typeface="Courier New" pitchFamily="49" charset="0"/>
              </a:rPr>
              <a:t>EXECUTE</a:t>
            </a:r>
            <a:r>
              <a:rPr lang="en-US" altLang="en-US" dirty="0"/>
              <a:t> privilege</a:t>
            </a:r>
          </a:p>
          <a:p>
            <a:pPr lvl="2"/>
            <a:r>
              <a:rPr lang="en-US" altLang="en-US" dirty="0"/>
              <a:t>Enable the </a:t>
            </a:r>
            <a:r>
              <a:rPr lang="en-US" altLang="en-US" dirty="0">
                <a:latin typeface="Courier New" pitchFamily="49" charset="0"/>
              </a:rPr>
              <a:t>PARALLEL_ENABLE</a:t>
            </a:r>
            <a:r>
              <a:rPr lang="en-US" altLang="en-US" dirty="0"/>
              <a:t> option in function specification</a:t>
            </a:r>
          </a:p>
          <a:p>
            <a:endParaRPr lang="en-US" dirty="0"/>
          </a:p>
        </p:txBody>
      </p:sp>
    </p:spTree>
    <p:custDataLst>
      <p:tags r:id="rId1"/>
    </p:custDataLst>
    <p:extLst>
      <p:ext uri="{BB962C8B-B14F-4D97-AF65-F5344CB8AC3E}">
        <p14:creationId xmlns:p14="http://schemas.microsoft.com/office/powerpoint/2010/main" val="408438795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Side Effects of Function Execution</a:t>
            </a:r>
          </a:p>
        </p:txBody>
      </p:sp>
      <p:sp>
        <p:nvSpPr>
          <p:cNvPr id="5" name="Content Placeholder 4">
            <a:extLst>
              <a:ext uri="{FF2B5EF4-FFF2-40B4-BE49-F238E27FC236}">
                <a16:creationId xmlns:a16="http://schemas.microsoft.com/office/drawing/2014/main" id="{78177AB1-6B63-4CF6-98F5-9A40BEA06969}"/>
              </a:ext>
            </a:extLst>
          </p:cNvPr>
          <p:cNvSpPr>
            <a:spLocks noGrp="1"/>
          </p:cNvSpPr>
          <p:nvPr>
            <p:ph idx="1"/>
          </p:nvPr>
        </p:nvSpPr>
        <p:spPr>
          <a:xfrm>
            <a:off x="933451" y="2272710"/>
            <a:ext cx="16421100" cy="5167886"/>
          </a:xfrm>
        </p:spPr>
        <p:txBody>
          <a:bodyPr/>
          <a:lstStyle/>
          <a:p>
            <a:r>
              <a:rPr lang="en-US" dirty="0"/>
              <a:t>A subprogram may have side effects when it performs one of the following operations:</a:t>
            </a:r>
          </a:p>
          <a:p>
            <a:pPr lvl="1">
              <a:buFont typeface="Arial" pitchFamily="34" charset="0"/>
              <a:buChar char="•"/>
            </a:pPr>
            <a:r>
              <a:rPr lang="en-US" dirty="0"/>
              <a:t>Updates its own </a:t>
            </a:r>
            <a:r>
              <a:rPr lang="en-US" dirty="0">
                <a:latin typeface="Courier New" pitchFamily="49" charset="0"/>
                <a:cs typeface="Courier New" pitchFamily="49" charset="0"/>
              </a:rPr>
              <a:t>OUT</a:t>
            </a:r>
            <a:r>
              <a:rPr lang="en-US" dirty="0"/>
              <a:t> or </a:t>
            </a:r>
            <a:r>
              <a:rPr lang="en-US" dirty="0">
                <a:latin typeface="Courier New" pitchFamily="49" charset="0"/>
                <a:cs typeface="Courier New" pitchFamily="49" charset="0"/>
              </a:rPr>
              <a:t>IN OUT </a:t>
            </a:r>
            <a:r>
              <a:rPr lang="en-US" dirty="0"/>
              <a:t>parameter</a:t>
            </a:r>
          </a:p>
          <a:p>
            <a:pPr lvl="1">
              <a:buFont typeface="Arial" pitchFamily="34" charset="0"/>
              <a:buChar char="•"/>
            </a:pPr>
            <a:r>
              <a:rPr lang="en-US" dirty="0"/>
              <a:t>Modifies a global variable</a:t>
            </a:r>
          </a:p>
          <a:p>
            <a:pPr lvl="1">
              <a:buFont typeface="Arial" pitchFamily="34" charset="0"/>
              <a:buChar char="•"/>
            </a:pPr>
            <a:r>
              <a:rPr lang="en-US" dirty="0"/>
              <a:t>Modifies a public variable in a package</a:t>
            </a:r>
          </a:p>
          <a:p>
            <a:pPr lvl="1">
              <a:buFont typeface="Arial" pitchFamily="34" charset="0"/>
              <a:buChar char="•"/>
            </a:pPr>
            <a:r>
              <a:rPr lang="en-US" dirty="0"/>
              <a:t>Updates a database table</a:t>
            </a:r>
          </a:p>
          <a:p>
            <a:pPr lvl="1">
              <a:buFont typeface="Arial" pitchFamily="34" charset="0"/>
              <a:buChar char="•"/>
            </a:pPr>
            <a:r>
              <a:rPr lang="en-US" dirty="0"/>
              <a:t>Modifies the database</a:t>
            </a:r>
          </a:p>
          <a:p>
            <a:endParaRPr lang="en-US" dirty="0"/>
          </a:p>
        </p:txBody>
      </p:sp>
      <p:sp>
        <p:nvSpPr>
          <p:cNvPr id="8" name="Pie 7"/>
          <p:cNvSpPr/>
          <p:nvPr/>
        </p:nvSpPr>
        <p:spPr bwMode="auto">
          <a:xfrm rot="3457877">
            <a:off x="12335170" y="5457379"/>
            <a:ext cx="4231982" cy="4231982"/>
          </a:xfrm>
          <a:prstGeom prst="pie">
            <a:avLst>
              <a:gd name="adj1" fmla="val 9435433"/>
              <a:gd name="adj2" fmla="val 16200000"/>
            </a:avLst>
          </a:prstGeom>
          <a:gradFill flip="none" rotWithShape="1">
            <a:gsLst>
              <a:gs pos="0">
                <a:schemeClr val="accent1">
                  <a:lumMod val="20000"/>
                  <a:lumOff val="80000"/>
                </a:schemeClr>
              </a:gs>
              <a:gs pos="100000">
                <a:schemeClr val="bg1"/>
              </a:gs>
            </a:gsLst>
            <a:lin ang="135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9" name="Picture 8" descr="cnt2554110.png"/>
          <p:cNvPicPr>
            <a:picLocks noChangeAspect="1"/>
          </p:cNvPicPr>
          <p:nvPr/>
        </p:nvPicPr>
        <p:blipFill>
          <a:blip r:embed="rId4" cstate="print"/>
          <a:stretch>
            <a:fillRect/>
          </a:stretch>
        </p:blipFill>
        <p:spPr>
          <a:xfrm>
            <a:off x="14233639" y="4354763"/>
            <a:ext cx="1068572" cy="1571429"/>
          </a:xfrm>
          <a:prstGeom prst="rect">
            <a:avLst/>
          </a:prstGeom>
        </p:spPr>
      </p:pic>
      <p:pic>
        <p:nvPicPr>
          <p:cNvPr id="6" name="Picture 5" descr="cnt234095.gif"/>
          <p:cNvPicPr>
            <a:picLocks noChangeAspect="1"/>
          </p:cNvPicPr>
          <p:nvPr/>
        </p:nvPicPr>
        <p:blipFill>
          <a:blip r:embed="rId5" cstate="print"/>
          <a:stretch>
            <a:fillRect/>
          </a:stretch>
        </p:blipFill>
        <p:spPr>
          <a:xfrm>
            <a:off x="15873392" y="5609141"/>
            <a:ext cx="1234440" cy="994410"/>
          </a:xfrm>
          <a:prstGeom prst="rect">
            <a:avLst/>
          </a:prstGeom>
        </p:spPr>
      </p:pic>
      <p:pic>
        <p:nvPicPr>
          <p:cNvPr id="7" name="Picture 6" descr="cnt205281.gif"/>
          <p:cNvPicPr>
            <a:picLocks noChangeAspect="1"/>
          </p:cNvPicPr>
          <p:nvPr/>
        </p:nvPicPr>
        <p:blipFill>
          <a:blip r:embed="rId6" cstate="print"/>
          <a:stretch>
            <a:fillRect/>
          </a:stretch>
        </p:blipFill>
        <p:spPr>
          <a:xfrm>
            <a:off x="12679476" y="5308971"/>
            <a:ext cx="982980" cy="1234440"/>
          </a:xfrm>
          <a:prstGeom prst="rect">
            <a:avLst/>
          </a:prstGeom>
        </p:spPr>
      </p:pic>
      <p:pic>
        <p:nvPicPr>
          <p:cNvPr id="4" name="Picture 3" descr="1_Function.png"/>
          <p:cNvPicPr>
            <a:picLocks noChangeAspect="1"/>
          </p:cNvPicPr>
          <p:nvPr/>
        </p:nvPicPr>
        <p:blipFill>
          <a:blip r:embed="rId7" cstate="print"/>
          <a:stretch>
            <a:fillRect/>
          </a:stretch>
        </p:blipFill>
        <p:spPr>
          <a:xfrm>
            <a:off x="12253424" y="6286501"/>
            <a:ext cx="4549427" cy="2396729"/>
          </a:xfrm>
          <a:prstGeom prst="rect">
            <a:avLst/>
          </a:prstGeom>
        </p:spPr>
      </p:pic>
    </p:spTree>
    <p:custDataLst>
      <p:tags r:id="rId1"/>
    </p:custDataLst>
    <p:extLst>
      <p:ext uri="{BB962C8B-B14F-4D97-AF65-F5344CB8AC3E}">
        <p14:creationId xmlns:p14="http://schemas.microsoft.com/office/powerpoint/2010/main" val="25052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Course Road Map</a:t>
            </a:r>
          </a:p>
        </p:txBody>
      </p:sp>
      <p:grpSp>
        <p:nvGrpSpPr>
          <p:cNvPr id="3" name="Group 2">
            <a:extLst>
              <a:ext uri="{FF2B5EF4-FFF2-40B4-BE49-F238E27FC236}">
                <a16:creationId xmlns:a16="http://schemas.microsoft.com/office/drawing/2014/main" id="{668DB1F8-B51A-41D0-AE82-252CAF07E552}"/>
              </a:ext>
            </a:extLst>
          </p:cNvPr>
          <p:cNvGrpSpPr/>
          <p:nvPr/>
        </p:nvGrpSpPr>
        <p:grpSpPr>
          <a:xfrm>
            <a:off x="-1016" y="2042280"/>
            <a:ext cx="17031716" cy="7760626"/>
            <a:chOff x="-1016" y="2042280"/>
            <a:chExt cx="17031716" cy="7760626"/>
          </a:xfrm>
        </p:grpSpPr>
        <p:sp>
          <p:nvSpPr>
            <p:cNvPr id="25" name="Rounded Rectangle 24"/>
            <p:cNvSpPr/>
            <p:nvPr/>
          </p:nvSpPr>
          <p:spPr bwMode="auto">
            <a:xfrm>
              <a:off x="0" y="2057400"/>
              <a:ext cx="17030700" cy="7745506"/>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Rounded Rectangle 25"/>
            <p:cNvSpPr/>
            <p:nvPr/>
          </p:nvSpPr>
          <p:spPr bwMode="auto">
            <a:xfrm>
              <a:off x="3982369" y="4254925"/>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8" name="Rounded Rectangle 27"/>
            <p:cNvSpPr/>
            <p:nvPr/>
          </p:nvSpPr>
          <p:spPr bwMode="auto">
            <a:xfrm>
              <a:off x="3982369" y="5839303"/>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9" name="Rounded Rectangle 28"/>
            <p:cNvSpPr/>
            <p:nvPr/>
          </p:nvSpPr>
          <p:spPr bwMode="auto">
            <a:xfrm>
              <a:off x="3982369" y="740621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 name="Rectangle 29"/>
            <p:cNvSpPr/>
            <p:nvPr/>
          </p:nvSpPr>
          <p:spPr bwMode="auto">
            <a:xfrm>
              <a:off x="147918" y="2042280"/>
              <a:ext cx="5036102" cy="7760626"/>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2" name="Freeform 31"/>
            <p:cNvSpPr/>
            <p:nvPr/>
          </p:nvSpPr>
          <p:spPr bwMode="auto">
            <a:xfrm>
              <a:off x="-1016" y="430593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 name="Freeform 32"/>
            <p:cNvSpPr/>
            <p:nvPr/>
          </p:nvSpPr>
          <p:spPr bwMode="auto">
            <a:xfrm>
              <a:off x="-1016" y="588710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Freeform 33"/>
            <p:cNvSpPr/>
            <p:nvPr/>
          </p:nvSpPr>
          <p:spPr bwMode="auto">
            <a:xfrm>
              <a:off x="-1016" y="745075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TextBox 35"/>
            <p:cNvSpPr txBox="1"/>
            <p:nvPr/>
          </p:nvSpPr>
          <p:spPr>
            <a:xfrm>
              <a:off x="535208" y="4783984"/>
              <a:ext cx="4985562"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Unit 4: Working with Sub programs</a:t>
              </a:r>
            </a:p>
          </p:txBody>
        </p:sp>
        <p:sp>
          <p:nvSpPr>
            <p:cNvPr id="37" name="TextBox 36"/>
            <p:cNvSpPr txBox="1"/>
            <p:nvPr/>
          </p:nvSpPr>
          <p:spPr>
            <a:xfrm>
              <a:off x="535208" y="6370131"/>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5: Working with Triggers</a:t>
              </a:r>
            </a:p>
          </p:txBody>
        </p:sp>
        <p:sp>
          <p:nvSpPr>
            <p:cNvPr id="38" name="TextBox 37"/>
            <p:cNvSpPr txBox="1"/>
            <p:nvPr/>
          </p:nvSpPr>
          <p:spPr>
            <a:xfrm>
              <a:off x="535208" y="7928811"/>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6: Working with PL/SQL Code</a:t>
              </a:r>
            </a:p>
          </p:txBody>
        </p:sp>
        <p:sp>
          <p:nvSpPr>
            <p:cNvPr id="39" name="Rounded Rectangle 38"/>
            <p:cNvSpPr/>
            <p:nvPr/>
          </p:nvSpPr>
          <p:spPr bwMode="auto">
            <a:xfrm>
              <a:off x="5974321" y="2198026"/>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0" name="TextBox 39"/>
            <p:cNvSpPr txBox="1"/>
            <p:nvPr/>
          </p:nvSpPr>
          <p:spPr>
            <a:xfrm>
              <a:off x="6890620" y="2473365"/>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11: Creating Procedures</a:t>
              </a:r>
            </a:p>
          </p:txBody>
        </p:sp>
        <p:sp>
          <p:nvSpPr>
            <p:cNvPr id="41" name="Isosceles Triangle 40"/>
            <p:cNvSpPr>
              <a:spLocks noChangeAspect="1"/>
            </p:cNvSpPr>
            <p:nvPr/>
          </p:nvSpPr>
          <p:spPr bwMode="auto">
            <a:xfrm rot="5400000">
              <a:off x="6237620" y="2534215"/>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Rounded Rectangle 41"/>
            <p:cNvSpPr/>
            <p:nvPr/>
          </p:nvSpPr>
          <p:spPr bwMode="auto">
            <a:xfrm>
              <a:off x="5974321" y="3287346"/>
              <a:ext cx="8574398" cy="966176"/>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TextBox 42"/>
            <p:cNvSpPr txBox="1"/>
            <p:nvPr/>
          </p:nvSpPr>
          <p:spPr>
            <a:xfrm>
              <a:off x="6890620" y="3562683"/>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Lesson 12: Creating Functions </a:t>
              </a:r>
            </a:p>
          </p:txBody>
        </p:sp>
        <p:sp>
          <p:nvSpPr>
            <p:cNvPr id="44" name="Isosceles Triangle 43"/>
            <p:cNvSpPr>
              <a:spLocks noChangeAspect="1"/>
            </p:cNvSpPr>
            <p:nvPr/>
          </p:nvSpPr>
          <p:spPr bwMode="auto">
            <a:xfrm rot="5400000">
              <a:off x="6237620" y="3623535"/>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5" name="Rounded Rectangle 44"/>
            <p:cNvSpPr/>
            <p:nvPr/>
          </p:nvSpPr>
          <p:spPr bwMode="auto">
            <a:xfrm>
              <a:off x="5974321" y="4370661"/>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6" name="TextBox 45"/>
            <p:cNvSpPr txBox="1"/>
            <p:nvPr/>
          </p:nvSpPr>
          <p:spPr>
            <a:xfrm>
              <a:off x="6890620" y="4645997"/>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13: Debugging Subprograms</a:t>
              </a:r>
            </a:p>
          </p:txBody>
        </p:sp>
        <p:sp>
          <p:nvSpPr>
            <p:cNvPr id="47" name="Isosceles Triangle 46"/>
            <p:cNvSpPr>
              <a:spLocks noChangeAspect="1"/>
            </p:cNvSpPr>
            <p:nvPr/>
          </p:nvSpPr>
          <p:spPr bwMode="auto">
            <a:xfrm rot="5400000">
              <a:off x="6237620" y="4706850"/>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Rounded Rectangle 47"/>
            <p:cNvSpPr/>
            <p:nvPr/>
          </p:nvSpPr>
          <p:spPr bwMode="auto">
            <a:xfrm>
              <a:off x="5974321" y="5461594"/>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TextBox 48"/>
            <p:cNvSpPr txBox="1"/>
            <p:nvPr/>
          </p:nvSpPr>
          <p:spPr>
            <a:xfrm>
              <a:off x="6890620" y="5736932"/>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14: Creating Packages</a:t>
              </a:r>
            </a:p>
          </p:txBody>
        </p:sp>
        <p:sp>
          <p:nvSpPr>
            <p:cNvPr id="50" name="Isosceles Triangle 49"/>
            <p:cNvSpPr>
              <a:spLocks noChangeAspect="1"/>
            </p:cNvSpPr>
            <p:nvPr/>
          </p:nvSpPr>
          <p:spPr bwMode="auto">
            <a:xfrm rot="5400000">
              <a:off x="6237620" y="5797783"/>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1" name="Rounded Rectangle 50"/>
            <p:cNvSpPr/>
            <p:nvPr/>
          </p:nvSpPr>
          <p:spPr bwMode="auto">
            <a:xfrm>
              <a:off x="5974321" y="6552528"/>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2" name="TextBox 51"/>
            <p:cNvSpPr txBox="1"/>
            <p:nvPr/>
          </p:nvSpPr>
          <p:spPr>
            <a:xfrm>
              <a:off x="6890620" y="6827865"/>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15: Working with Packages</a:t>
              </a:r>
            </a:p>
          </p:txBody>
        </p:sp>
        <p:sp>
          <p:nvSpPr>
            <p:cNvPr id="53" name="Isosceles Triangle 52"/>
            <p:cNvSpPr>
              <a:spLocks noChangeAspect="1"/>
            </p:cNvSpPr>
            <p:nvPr/>
          </p:nvSpPr>
          <p:spPr bwMode="auto">
            <a:xfrm rot="5400000">
              <a:off x="6237620" y="6888717"/>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4" name="Rounded Rectangle 53"/>
            <p:cNvSpPr/>
            <p:nvPr/>
          </p:nvSpPr>
          <p:spPr bwMode="auto">
            <a:xfrm>
              <a:off x="5974321" y="7643461"/>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5" name="TextBox 54"/>
            <p:cNvSpPr txBox="1"/>
            <p:nvPr/>
          </p:nvSpPr>
          <p:spPr>
            <a:xfrm>
              <a:off x="6890620" y="7757218"/>
              <a:ext cx="6737417"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16: Using Oracle-Supplied Packages in Application Development</a:t>
              </a:r>
            </a:p>
          </p:txBody>
        </p:sp>
        <p:sp>
          <p:nvSpPr>
            <p:cNvPr id="56" name="Isosceles Triangle 55"/>
            <p:cNvSpPr>
              <a:spLocks noChangeAspect="1"/>
            </p:cNvSpPr>
            <p:nvPr/>
          </p:nvSpPr>
          <p:spPr bwMode="auto">
            <a:xfrm rot="5400000">
              <a:off x="6237620" y="7979650"/>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7" name="Rounded Rectangle 56"/>
            <p:cNvSpPr/>
            <p:nvPr/>
          </p:nvSpPr>
          <p:spPr bwMode="auto">
            <a:xfrm>
              <a:off x="5974321" y="8734395"/>
              <a:ext cx="8574398" cy="966176"/>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8" name="TextBox 57"/>
            <p:cNvSpPr txBox="1"/>
            <p:nvPr/>
          </p:nvSpPr>
          <p:spPr>
            <a:xfrm>
              <a:off x="6890620" y="9009732"/>
              <a:ext cx="6737417"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17: Using Dynamic SQL</a:t>
              </a:r>
            </a:p>
          </p:txBody>
        </p:sp>
        <p:sp>
          <p:nvSpPr>
            <p:cNvPr id="59" name="Isosceles Triangle 58"/>
            <p:cNvSpPr>
              <a:spLocks noChangeAspect="1"/>
            </p:cNvSpPr>
            <p:nvPr/>
          </p:nvSpPr>
          <p:spPr bwMode="auto">
            <a:xfrm rot="5400000">
              <a:off x="6237620" y="9070584"/>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3993273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68905" y="2226921"/>
            <a:ext cx="16125591" cy="310035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85000"/>
              </a:lnSpc>
              <a:tabLst>
                <a:tab pos="1800225" algn="l"/>
              </a:tabLst>
            </a:pPr>
            <a:r>
              <a:rPr lang="en-US" altLang="en-US" sz="2400" dirty="0">
                <a:solidFill>
                  <a:srgbClr val="000000"/>
                </a:solidFill>
                <a:latin typeface="Courier New" pitchFamily="49" charset="0"/>
                <a:cs typeface="Oracle Sans" panose="020B0503020204020204" pitchFamily="34" charset="0"/>
              </a:rPr>
              <a:t>CREATE OR REPLACE FUNCTION </a:t>
            </a:r>
            <a:r>
              <a:rPr lang="en-US" altLang="en-US" sz="2400" dirty="0" err="1">
                <a:solidFill>
                  <a:srgbClr val="000000"/>
                </a:solidFill>
                <a:latin typeface="Courier New" pitchFamily="49" charset="0"/>
                <a:cs typeface="Oracle Sans" panose="020B0503020204020204" pitchFamily="34" charset="0"/>
              </a:rPr>
              <a:t>dml_call_sql</a:t>
            </a:r>
            <a:r>
              <a:rPr lang="en-US" altLang="en-US" sz="2400" dirty="0">
                <a:solidFill>
                  <a:srgbClr val="000000"/>
                </a:solidFill>
                <a:latin typeface="Courier New" pitchFamily="49" charset="0"/>
                <a:cs typeface="Oracle Sans" panose="020B0503020204020204" pitchFamily="34" charset="0"/>
              </a:rPr>
              <a:t>(</a:t>
            </a:r>
            <a:r>
              <a:rPr lang="en-US" altLang="en-US" sz="2400" dirty="0" err="1">
                <a:solidFill>
                  <a:srgbClr val="000000"/>
                </a:solidFill>
                <a:latin typeface="Courier New" pitchFamily="49" charset="0"/>
                <a:cs typeface="Oracle Sans" panose="020B0503020204020204" pitchFamily="34" charset="0"/>
              </a:rPr>
              <a:t>p_sal</a:t>
            </a:r>
            <a:r>
              <a:rPr lang="en-US" altLang="en-US" sz="2400" dirty="0">
                <a:solidFill>
                  <a:srgbClr val="000000"/>
                </a:solidFill>
                <a:latin typeface="Courier New" pitchFamily="49" charset="0"/>
                <a:cs typeface="Oracle Sans" panose="020B0503020204020204" pitchFamily="34" charset="0"/>
              </a:rPr>
              <a:t> NUMBER)</a:t>
            </a:r>
          </a:p>
          <a:p>
            <a:pPr>
              <a:lnSpc>
                <a:spcPct val="85000"/>
              </a:lnSpc>
              <a:tabLst>
                <a:tab pos="1800225" algn="l"/>
              </a:tabLst>
            </a:pPr>
            <a:r>
              <a:rPr lang="en-US" altLang="en-US" sz="2400" dirty="0">
                <a:solidFill>
                  <a:srgbClr val="000000"/>
                </a:solidFill>
                <a:latin typeface="Courier New" pitchFamily="49" charset="0"/>
                <a:cs typeface="Oracle Sans" panose="020B0503020204020204" pitchFamily="34" charset="0"/>
              </a:rPr>
              <a:t>   RETURN NUMBER IS</a:t>
            </a:r>
          </a:p>
          <a:p>
            <a:pPr>
              <a:lnSpc>
                <a:spcPct val="85000"/>
              </a:lnSpc>
              <a:tabLst>
                <a:tab pos="1800225" algn="l"/>
              </a:tabLst>
            </a:pPr>
            <a:r>
              <a:rPr lang="en-US" altLang="en-US" sz="2400" dirty="0">
                <a:solidFill>
                  <a:srgbClr val="000000"/>
                </a:solidFill>
                <a:latin typeface="Courier New" pitchFamily="49" charset="0"/>
                <a:cs typeface="Oracle Sans" panose="020B0503020204020204" pitchFamily="34" charset="0"/>
              </a:rPr>
              <a:t>BEGIN</a:t>
            </a:r>
          </a:p>
          <a:p>
            <a:pPr>
              <a:lnSpc>
                <a:spcPct val="85000"/>
              </a:lnSpc>
              <a:tabLst>
                <a:tab pos="1800225" algn="l"/>
              </a:tabLst>
            </a:pPr>
            <a:r>
              <a:rPr lang="en-US" altLang="en-US" sz="2400" dirty="0">
                <a:solidFill>
                  <a:srgbClr val="000000"/>
                </a:solidFill>
                <a:latin typeface="Courier New" pitchFamily="49" charset="0"/>
                <a:cs typeface="Oracle Sans" panose="020B0503020204020204" pitchFamily="34" charset="0"/>
              </a:rPr>
              <a:t>  INSERT INTO employees(</a:t>
            </a:r>
            <a:r>
              <a:rPr lang="en-US" altLang="en-US" sz="2400" dirty="0" err="1">
                <a:solidFill>
                  <a:srgbClr val="000000"/>
                </a:solidFill>
                <a:latin typeface="Courier New" pitchFamily="49" charset="0"/>
                <a:cs typeface="Oracle Sans" panose="020B0503020204020204" pitchFamily="34" charset="0"/>
              </a:rPr>
              <a:t>employee_id</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last_name</a:t>
            </a:r>
            <a:r>
              <a:rPr lang="en-US" altLang="en-US" sz="2400" dirty="0">
                <a:solidFill>
                  <a:srgbClr val="000000"/>
                </a:solidFill>
                <a:latin typeface="Courier New" pitchFamily="49" charset="0"/>
                <a:cs typeface="Oracle Sans" panose="020B0503020204020204" pitchFamily="34" charset="0"/>
              </a:rPr>
              <a:t>,</a:t>
            </a:r>
            <a:br>
              <a:rPr lang="en-US" altLang="en-US" sz="2400" dirty="0">
                <a:solidFill>
                  <a:srgbClr val="000000"/>
                </a:solidFill>
                <a:latin typeface="Courier New" pitchFamily="49" charset="0"/>
                <a:cs typeface="Oracle Sans" panose="020B0503020204020204" pitchFamily="34" charset="0"/>
              </a:rPr>
            </a:br>
            <a:r>
              <a:rPr lang="en-US" altLang="en-US" sz="2400" dirty="0">
                <a:solidFill>
                  <a:srgbClr val="000000"/>
                </a:solidFill>
                <a:latin typeface="Courier New" pitchFamily="49" charset="0"/>
                <a:cs typeface="Oracle Sans" panose="020B0503020204020204" pitchFamily="34" charset="0"/>
              </a:rPr>
              <a:t>                 email, </a:t>
            </a:r>
            <a:r>
              <a:rPr lang="en-US" altLang="en-US" sz="2400" dirty="0" err="1">
                <a:solidFill>
                  <a:srgbClr val="000000"/>
                </a:solidFill>
                <a:latin typeface="Courier New" pitchFamily="49" charset="0"/>
                <a:cs typeface="Oracle Sans" panose="020B0503020204020204" pitchFamily="34" charset="0"/>
              </a:rPr>
              <a:t>hire_date</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job_id</a:t>
            </a:r>
            <a:r>
              <a:rPr lang="en-US" altLang="en-US" sz="2400" dirty="0">
                <a:solidFill>
                  <a:srgbClr val="000000"/>
                </a:solidFill>
                <a:latin typeface="Courier New" pitchFamily="49" charset="0"/>
                <a:cs typeface="Oracle Sans" panose="020B0503020204020204" pitchFamily="34" charset="0"/>
              </a:rPr>
              <a:t>, salary)</a:t>
            </a:r>
          </a:p>
          <a:p>
            <a:pPr>
              <a:lnSpc>
                <a:spcPct val="85000"/>
              </a:lnSpc>
              <a:tabLst>
                <a:tab pos="1800225" algn="l"/>
              </a:tabLst>
            </a:pPr>
            <a:r>
              <a:rPr lang="en-US" altLang="en-US" sz="2400" dirty="0">
                <a:solidFill>
                  <a:srgbClr val="000000"/>
                </a:solidFill>
                <a:latin typeface="Courier New" pitchFamily="49" charset="0"/>
                <a:cs typeface="Oracle Sans" panose="020B0503020204020204" pitchFamily="34" charset="0"/>
              </a:rPr>
              <a:t>  VALUES(1, 'Frost', 'jfrost@company.com',</a:t>
            </a:r>
          </a:p>
          <a:p>
            <a:pPr>
              <a:lnSpc>
                <a:spcPct val="85000"/>
              </a:lnSpc>
              <a:tabLst>
                <a:tab pos="1800225" algn="l"/>
              </a:tabLst>
            </a:pPr>
            <a:r>
              <a:rPr lang="en-US" altLang="en-US" sz="2400" dirty="0">
                <a:solidFill>
                  <a:srgbClr val="000000"/>
                </a:solidFill>
                <a:latin typeface="Courier New" pitchFamily="49" charset="0"/>
                <a:cs typeface="Oracle Sans" panose="020B0503020204020204" pitchFamily="34" charset="0"/>
              </a:rPr>
              <a:t>         SYSDATE, 'SA_MAN', </a:t>
            </a:r>
            <a:r>
              <a:rPr lang="en-US" altLang="en-US" sz="2400" dirty="0" err="1">
                <a:solidFill>
                  <a:srgbClr val="000000"/>
                </a:solidFill>
                <a:latin typeface="Courier New" pitchFamily="49" charset="0"/>
                <a:cs typeface="Oracle Sans" panose="020B0503020204020204" pitchFamily="34" charset="0"/>
              </a:rPr>
              <a:t>p_sal</a:t>
            </a:r>
            <a:r>
              <a:rPr lang="en-US" altLang="en-US" sz="2400" dirty="0">
                <a:solidFill>
                  <a:srgbClr val="000000"/>
                </a:solidFill>
                <a:latin typeface="Courier New" pitchFamily="49" charset="0"/>
                <a:cs typeface="Oracle Sans" panose="020B0503020204020204" pitchFamily="34" charset="0"/>
              </a:rPr>
              <a:t>);</a:t>
            </a:r>
          </a:p>
          <a:p>
            <a:pPr>
              <a:lnSpc>
                <a:spcPct val="85000"/>
              </a:lnSpc>
              <a:tabLst>
                <a:tab pos="1800225" algn="l"/>
              </a:tabLst>
            </a:pPr>
            <a:r>
              <a:rPr lang="en-US" altLang="en-US" sz="2400" dirty="0">
                <a:solidFill>
                  <a:srgbClr val="000000"/>
                </a:solidFill>
                <a:latin typeface="Courier New" pitchFamily="49" charset="0"/>
                <a:cs typeface="Oracle Sans" panose="020B0503020204020204" pitchFamily="34" charset="0"/>
              </a:rPr>
              <a:t>  RETURN (</a:t>
            </a:r>
            <a:r>
              <a:rPr lang="en-US" altLang="en-US" sz="2400" dirty="0" err="1">
                <a:solidFill>
                  <a:srgbClr val="000000"/>
                </a:solidFill>
                <a:latin typeface="Courier New" pitchFamily="49" charset="0"/>
                <a:cs typeface="Oracle Sans" panose="020B0503020204020204" pitchFamily="34" charset="0"/>
              </a:rPr>
              <a:t>p_sal</a:t>
            </a:r>
            <a:r>
              <a:rPr lang="en-US" altLang="en-US" sz="2400" dirty="0">
                <a:solidFill>
                  <a:srgbClr val="000000"/>
                </a:solidFill>
                <a:latin typeface="Courier New" pitchFamily="49" charset="0"/>
                <a:cs typeface="Oracle Sans" panose="020B0503020204020204" pitchFamily="34" charset="0"/>
              </a:rPr>
              <a:t> + 100);</a:t>
            </a:r>
          </a:p>
          <a:p>
            <a:pPr>
              <a:lnSpc>
                <a:spcPct val="85000"/>
              </a:lnSpc>
              <a:tabLst>
                <a:tab pos="1800225" algn="l"/>
              </a:tabLst>
            </a:pPr>
            <a:r>
              <a:rPr lang="en-US" altLang="en-US" sz="2400" dirty="0">
                <a:solidFill>
                  <a:srgbClr val="000000"/>
                </a:solidFill>
                <a:latin typeface="Courier New" pitchFamily="49" charset="0"/>
                <a:cs typeface="Oracle Sans" panose="020B0503020204020204" pitchFamily="34" charset="0"/>
              </a:rPr>
              <a:t>END;</a:t>
            </a:r>
          </a:p>
        </p:txBody>
      </p:sp>
      <p:sp>
        <p:nvSpPr>
          <p:cNvPr id="7" name="Content Placeholder 2"/>
          <p:cNvSpPr txBox="1">
            <a:spLocks/>
          </p:cNvSpPr>
          <p:nvPr/>
        </p:nvSpPr>
        <p:spPr bwMode="gray">
          <a:xfrm>
            <a:off x="1068905" y="5571582"/>
            <a:ext cx="16125591" cy="1071033"/>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85000"/>
              </a:lnSpc>
              <a:tabLst>
                <a:tab pos="1800225" algn="l"/>
              </a:tabLst>
            </a:pPr>
            <a:r>
              <a:rPr lang="en-US" altLang="en-US" sz="2400">
                <a:solidFill>
                  <a:srgbClr val="000000"/>
                </a:solidFill>
                <a:latin typeface="Courier New" pitchFamily="49" charset="0"/>
                <a:cs typeface="Oracle Sans" panose="020B0503020204020204" pitchFamily="34" charset="0"/>
              </a:rPr>
              <a:t>UPDATE employees</a:t>
            </a:r>
          </a:p>
          <a:p>
            <a:pPr>
              <a:lnSpc>
                <a:spcPct val="85000"/>
              </a:lnSpc>
              <a:tabLst>
                <a:tab pos="1800225" algn="l"/>
              </a:tabLst>
            </a:pPr>
            <a:r>
              <a:rPr lang="en-US" altLang="en-US" sz="2400">
                <a:solidFill>
                  <a:srgbClr val="000000"/>
                </a:solidFill>
                <a:latin typeface="Courier New" pitchFamily="49" charset="0"/>
                <a:cs typeface="Oracle Sans" panose="020B0503020204020204" pitchFamily="34" charset="0"/>
              </a:rPr>
              <a:t>  SET salary = dml_call_sql(2000)</a:t>
            </a:r>
          </a:p>
          <a:p>
            <a:pPr>
              <a:lnSpc>
                <a:spcPct val="85000"/>
              </a:lnSpc>
              <a:tabLst>
                <a:tab pos="1800225" algn="l"/>
              </a:tabLst>
            </a:pPr>
            <a:r>
              <a:rPr lang="en-US" altLang="en-US" sz="2400">
                <a:solidFill>
                  <a:srgbClr val="000000"/>
                </a:solidFill>
                <a:latin typeface="Courier New" pitchFamily="49" charset="0"/>
                <a:cs typeface="Oracle Sans" panose="020B0503020204020204" pitchFamily="34" charset="0"/>
              </a:rPr>
              <a:t>WHERE employee_id = 170;</a:t>
            </a:r>
            <a:endParaRPr lang="en-US" altLang="en-US" sz="2400" dirty="0">
              <a:solidFill>
                <a:srgbClr val="000000"/>
              </a:solidFill>
              <a:latin typeface="Courier New" pitchFamily="49" charset="0"/>
              <a:cs typeface="Oracle Sans" panose="020B0503020204020204" pitchFamily="34" charset="0"/>
            </a:endParaRPr>
          </a:p>
        </p:txBody>
      </p:sp>
      <p:sp>
        <p:nvSpPr>
          <p:cNvPr id="4096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Controlling Side Effects</a:t>
            </a:r>
          </a:p>
        </p:txBody>
      </p:sp>
      <p:pic>
        <p:nvPicPr>
          <p:cNvPr id="40971" name="Picture 6"/>
          <p:cNvPicPr>
            <a:picLocks noChangeAspect="1" noChangeArrowheads="1"/>
          </p:cNvPicPr>
          <p:nvPr/>
        </p:nvPicPr>
        <p:blipFill>
          <a:blip r:embed="rId4" cstate="print"/>
          <a:srcRect/>
          <a:stretch>
            <a:fillRect/>
          </a:stretch>
        </p:blipFill>
        <p:spPr bwMode="auto">
          <a:xfrm>
            <a:off x="4865144" y="6885874"/>
            <a:ext cx="7816125" cy="273063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84041996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Guidelines to Control Side Effects </a:t>
            </a:r>
          </a:p>
        </p:txBody>
      </p:sp>
      <p:sp>
        <p:nvSpPr>
          <p:cNvPr id="2" name="Content Placeholder 1">
            <a:extLst>
              <a:ext uri="{FF2B5EF4-FFF2-40B4-BE49-F238E27FC236}">
                <a16:creationId xmlns:a16="http://schemas.microsoft.com/office/drawing/2014/main" id="{CD4B9BC7-A96F-45FB-8AE5-97CC573FAEA6}"/>
              </a:ext>
            </a:extLst>
          </p:cNvPr>
          <p:cNvSpPr>
            <a:spLocks noGrp="1"/>
          </p:cNvSpPr>
          <p:nvPr>
            <p:ph idx="1"/>
          </p:nvPr>
        </p:nvSpPr>
        <p:spPr>
          <a:xfrm>
            <a:off x="933451" y="2272710"/>
            <a:ext cx="16421100" cy="6002986"/>
          </a:xfrm>
        </p:spPr>
        <p:txBody>
          <a:bodyPr/>
          <a:lstStyle/>
          <a:p>
            <a:r>
              <a:rPr lang="en-US" altLang="en-US" dirty="0"/>
              <a:t>Functions called from:</a:t>
            </a:r>
          </a:p>
          <a:p>
            <a:pPr lvl="1"/>
            <a:r>
              <a:rPr lang="en-US" altLang="en-US" dirty="0"/>
              <a:t>A </a:t>
            </a:r>
            <a:r>
              <a:rPr lang="en-US" altLang="en-US" dirty="0">
                <a:latin typeface="Courier New" pitchFamily="49" charset="0"/>
              </a:rPr>
              <a:t>SELECT</a:t>
            </a:r>
            <a:r>
              <a:rPr lang="en-US" altLang="en-US" dirty="0"/>
              <a:t> statement cannot contain DML statements</a:t>
            </a:r>
          </a:p>
          <a:p>
            <a:pPr lvl="1"/>
            <a:r>
              <a:rPr lang="en-US" altLang="en-US" dirty="0"/>
              <a:t>An </a:t>
            </a:r>
            <a:r>
              <a:rPr lang="en-US" altLang="en-US" dirty="0">
                <a:latin typeface="Courier New" pitchFamily="49" charset="0"/>
              </a:rPr>
              <a:t>UPDATE</a:t>
            </a:r>
            <a:r>
              <a:rPr lang="en-US" altLang="en-US" dirty="0"/>
              <a:t> or </a:t>
            </a:r>
            <a:r>
              <a:rPr lang="en-US" altLang="en-US" dirty="0">
                <a:latin typeface="Courier New" pitchFamily="49" charset="0"/>
              </a:rPr>
              <a:t>DELETE</a:t>
            </a:r>
            <a:r>
              <a:rPr lang="en-US" altLang="en-US" dirty="0"/>
              <a:t> statement on a table </a:t>
            </a:r>
            <a:r>
              <a:rPr lang="en-US" altLang="en-US" dirty="0">
                <a:latin typeface="Courier New" pitchFamily="49" charset="0"/>
              </a:rPr>
              <a:t>T</a:t>
            </a:r>
            <a:r>
              <a:rPr lang="en-US" altLang="en-US" dirty="0"/>
              <a:t> cannot query or contain DML on the same table </a:t>
            </a:r>
            <a:r>
              <a:rPr lang="en-US" altLang="en-US" dirty="0">
                <a:latin typeface="Courier New" pitchFamily="49" charset="0"/>
              </a:rPr>
              <a:t>T</a:t>
            </a:r>
          </a:p>
          <a:p>
            <a:pPr lvl="1"/>
            <a:r>
              <a:rPr lang="en-US" altLang="en-US" dirty="0"/>
              <a:t>SQL statements cannot end transactions (that is, cannot execute </a:t>
            </a:r>
            <a:r>
              <a:rPr lang="en-US" altLang="en-US" dirty="0">
                <a:latin typeface="Courier New" pitchFamily="49" charset="0"/>
              </a:rPr>
              <a:t>COMMIT</a:t>
            </a:r>
            <a:r>
              <a:rPr lang="en-US" altLang="en-US" dirty="0"/>
              <a:t> or </a:t>
            </a:r>
            <a:r>
              <a:rPr lang="en-US" altLang="en-US" dirty="0">
                <a:latin typeface="Courier New" pitchFamily="49" charset="0"/>
              </a:rPr>
              <a:t>ROLLBACK</a:t>
            </a:r>
            <a:r>
              <a:rPr lang="en-US" altLang="en-US" dirty="0"/>
              <a:t> operations)</a:t>
            </a:r>
          </a:p>
          <a:p>
            <a:r>
              <a:rPr lang="en-US" altLang="en-US" b="1" dirty="0"/>
              <a:t>Note: </a:t>
            </a:r>
            <a:r>
              <a:rPr lang="en-US" altLang="en-US" dirty="0"/>
              <a:t>Calls to subprograms that break these restrictions are not allowed in the function.</a:t>
            </a:r>
          </a:p>
          <a:p>
            <a:endParaRPr lang="en-US" dirty="0"/>
          </a:p>
        </p:txBody>
      </p:sp>
    </p:spTree>
    <p:custDataLst>
      <p:tags r:id="rId1"/>
    </p:custDataLst>
    <p:extLst>
      <p:ext uri="{BB962C8B-B14F-4D97-AF65-F5344CB8AC3E}">
        <p14:creationId xmlns:p14="http://schemas.microsoft.com/office/powerpoint/2010/main" val="345433197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 name="Content Placeholder 1">
            <a:extLst>
              <a:ext uri="{FF2B5EF4-FFF2-40B4-BE49-F238E27FC236}">
                <a16:creationId xmlns:a16="http://schemas.microsoft.com/office/drawing/2014/main" id="{222293E8-5548-49A0-9EBD-AC8A8FA50DF9}"/>
              </a:ext>
            </a:extLst>
          </p:cNvPr>
          <p:cNvSpPr>
            <a:spLocks noGrp="1"/>
          </p:cNvSpPr>
          <p:nvPr>
            <p:ph idx="1"/>
          </p:nvPr>
        </p:nvSpPr>
        <p:spPr>
          <a:xfrm>
            <a:off x="933451" y="2272710"/>
            <a:ext cx="16421100" cy="3605919"/>
          </a:xfrm>
        </p:spPr>
        <p:txBody>
          <a:bodyPr/>
          <a:lstStyle/>
          <a:p>
            <a:pPr lvl="1">
              <a:buClr>
                <a:schemeClr val="tx1">
                  <a:lumMod val="25000"/>
                  <a:lumOff val="75000"/>
                </a:schemeClr>
              </a:buClr>
            </a:pPr>
            <a:r>
              <a:rPr lang="en-US" dirty="0">
                <a:solidFill>
                  <a:schemeClr val="tx1">
                    <a:lumMod val="25000"/>
                    <a:lumOff val="75000"/>
                  </a:schemeClr>
                </a:solidFill>
              </a:rPr>
              <a:t>Creating  and Invoking functions</a:t>
            </a:r>
          </a:p>
          <a:p>
            <a:pPr lvl="1">
              <a:buClr>
                <a:schemeClr val="tx1">
                  <a:lumMod val="25000"/>
                  <a:lumOff val="75000"/>
                </a:schemeClr>
              </a:buClr>
            </a:pPr>
            <a:r>
              <a:rPr lang="en-US" dirty="0">
                <a:solidFill>
                  <a:schemeClr val="tx1">
                    <a:lumMod val="25000"/>
                    <a:lumOff val="75000"/>
                  </a:schemeClr>
                </a:solidFill>
              </a:rPr>
              <a:t>Functions in SQL expressions</a:t>
            </a:r>
          </a:p>
          <a:p>
            <a:pPr lvl="1"/>
            <a:r>
              <a:rPr lang="en-US" dirty="0"/>
              <a:t>Passing parameters to functions</a:t>
            </a:r>
          </a:p>
          <a:p>
            <a:pPr lvl="1">
              <a:buClr>
                <a:schemeClr val="tx1">
                  <a:lumMod val="25000"/>
                  <a:lumOff val="75000"/>
                </a:schemeClr>
              </a:buClr>
            </a:pPr>
            <a:r>
              <a:rPr lang="en-US" dirty="0">
                <a:solidFill>
                  <a:schemeClr val="tx1">
                    <a:lumMod val="25000"/>
                    <a:lumOff val="75000"/>
                  </a:schemeClr>
                </a:solidFill>
              </a:rPr>
              <a:t>Removing stored functions</a:t>
            </a:r>
          </a:p>
          <a:p>
            <a:endParaRPr lang="en-US" dirty="0"/>
          </a:p>
        </p:txBody>
      </p:sp>
      <p:grpSp>
        <p:nvGrpSpPr>
          <p:cNvPr id="4" name="Group 3"/>
          <p:cNvGrpSpPr/>
          <p:nvPr/>
        </p:nvGrpSpPr>
        <p:grpSpPr>
          <a:xfrm>
            <a:off x="13365649" y="6079604"/>
            <a:ext cx="4921625" cy="2500313"/>
            <a:chOff x="5840692" y="4297363"/>
            <a:chExt cx="3281083" cy="1666875"/>
          </a:xfrm>
        </p:grpSpPr>
        <p:sp>
          <p:nvSpPr>
            <p:cNvPr id="5" name="Rectangle 4"/>
            <p:cNvSpPr/>
            <p:nvPr/>
          </p:nvSpPr>
          <p:spPr bwMode="auto">
            <a:xfrm rot="16200000" flipV="1">
              <a:off x="6898621" y="3437871"/>
              <a:ext cx="1165225" cy="328108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18349905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Passing Parameters to Functions</a:t>
            </a:r>
          </a:p>
        </p:txBody>
      </p:sp>
      <p:sp>
        <p:nvSpPr>
          <p:cNvPr id="4" name="Content Placeholder 3">
            <a:extLst>
              <a:ext uri="{FF2B5EF4-FFF2-40B4-BE49-F238E27FC236}">
                <a16:creationId xmlns:a16="http://schemas.microsoft.com/office/drawing/2014/main" id="{4FC0BD0D-53FC-4272-9041-BADCD239D677}"/>
              </a:ext>
            </a:extLst>
          </p:cNvPr>
          <p:cNvSpPr>
            <a:spLocks noGrp="1"/>
          </p:cNvSpPr>
          <p:nvPr>
            <p:ph idx="1"/>
          </p:nvPr>
        </p:nvSpPr>
        <p:spPr>
          <a:xfrm>
            <a:off x="933451" y="2272710"/>
            <a:ext cx="16421100" cy="3622847"/>
          </a:xfrm>
        </p:spPr>
        <p:txBody>
          <a:bodyPr/>
          <a:lstStyle/>
          <a:p>
            <a:r>
              <a:rPr lang="en-US" dirty="0"/>
              <a:t>Functions accept :</a:t>
            </a:r>
          </a:p>
          <a:p>
            <a:pPr lvl="1"/>
            <a:r>
              <a:rPr lang="en-US" dirty="0"/>
              <a:t>Named parameters</a:t>
            </a:r>
          </a:p>
          <a:p>
            <a:pPr lvl="1"/>
            <a:r>
              <a:rPr lang="en-US" dirty="0"/>
              <a:t>Positional parameters </a:t>
            </a:r>
          </a:p>
          <a:p>
            <a:pPr lvl="1"/>
            <a:r>
              <a:rPr lang="en-US" dirty="0"/>
              <a:t>Mixed parameters</a:t>
            </a:r>
          </a:p>
          <a:p>
            <a:endParaRPr lang="en-US" dirty="0"/>
          </a:p>
        </p:txBody>
      </p:sp>
      <p:sp>
        <p:nvSpPr>
          <p:cNvPr id="5" name="Rounded Rectangular Callout 4"/>
          <p:cNvSpPr/>
          <p:nvPr/>
        </p:nvSpPr>
        <p:spPr bwMode="auto">
          <a:xfrm>
            <a:off x="10058400" y="2286000"/>
            <a:ext cx="5829300" cy="3721596"/>
          </a:xfrm>
          <a:prstGeom prst="wedgeRoundRectCallout">
            <a:avLst>
              <a:gd name="adj1" fmla="val -57434"/>
              <a:gd name="adj2" fmla="val -20876"/>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2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Let us see a variant</a:t>
            </a:r>
            <a:r>
              <a:rPr kumimoji="0" lang="en-US" sz="22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of the tax function. This new function would accept the </a:t>
            </a:r>
            <a:r>
              <a:rPr kumimoji="0" lang="en-US" sz="2200" b="0" i="0" u="none" strike="noStrike" cap="none" normalizeH="0" dirty="0">
                <a:ln>
                  <a:noFill/>
                </a:ln>
                <a:solidFill>
                  <a:schemeClr val="tx1"/>
                </a:solidFill>
                <a:effectLst/>
                <a:latin typeface="Courier New" pitchFamily="49" charset="0"/>
                <a:cs typeface="Courier New" pitchFamily="49" charset="0"/>
              </a:rPr>
              <a:t>employee_id</a:t>
            </a:r>
            <a:r>
              <a:rPr kumimoji="0" lang="en-US" sz="22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and nontaxable allowances as input parameters and calculate the tax applicable for the employee. The nontaxab</a:t>
            </a:r>
            <a:r>
              <a:rPr lang="en-US" sz="2200" dirty="0">
                <a:latin typeface="Oracle Sans" panose="020B0503020204020204" pitchFamily="34" charset="0"/>
                <a:cs typeface="Oracle Sans" panose="020B0503020204020204" pitchFamily="34" charset="0"/>
              </a:rPr>
              <a:t>le allowances per month has to be deducted from the salary and tax has to be calculated on the remaining amount.</a:t>
            </a:r>
            <a:endParaRPr kumimoji="0" lang="en-US" sz="22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6" name="Picture 5" descr="cnt2554153.png"/>
          <p:cNvPicPr>
            <a:picLocks noChangeAspect="1"/>
          </p:cNvPicPr>
          <p:nvPr/>
        </p:nvPicPr>
        <p:blipFill>
          <a:blip r:embed="rId4" cstate="print"/>
          <a:stretch>
            <a:fillRect/>
          </a:stretch>
        </p:blipFill>
        <p:spPr>
          <a:xfrm>
            <a:off x="8343900" y="2971800"/>
            <a:ext cx="1463040" cy="1714500"/>
          </a:xfrm>
          <a:prstGeom prst="rect">
            <a:avLst/>
          </a:prstGeom>
        </p:spPr>
      </p:pic>
    </p:spTree>
    <p:custDataLst>
      <p:tags r:id="rId1"/>
    </p:custDataLst>
    <p:extLst>
      <p:ext uri="{BB962C8B-B14F-4D97-AF65-F5344CB8AC3E}">
        <p14:creationId xmlns:p14="http://schemas.microsoft.com/office/powerpoint/2010/main" val="3607421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68905" y="6213134"/>
            <a:ext cx="16125591" cy="123516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Courier New" pitchFamily="49" charset="0"/>
                <a:cs typeface="Courier New" pitchFamily="49" charset="0"/>
              </a:rPr>
              <a:t>EXECUTE DBMS_OUTPUT.PUT_LINE(</a:t>
            </a:r>
            <a:r>
              <a:rPr lang="en-US" dirty="0" err="1">
                <a:latin typeface="Courier New" pitchFamily="49" charset="0"/>
                <a:cs typeface="Courier New" pitchFamily="49" charset="0"/>
              </a:rPr>
              <a:t>tax_new</a:t>
            </a:r>
            <a:r>
              <a:rPr lang="en-US" dirty="0">
                <a:latin typeface="Courier New" pitchFamily="49" charset="0"/>
                <a:cs typeface="Courier New" pitchFamily="49" charset="0"/>
              </a:rPr>
              <a:t>(100));</a:t>
            </a:r>
          </a:p>
          <a:p>
            <a:r>
              <a:rPr lang="en-US" dirty="0">
                <a:latin typeface="Courier New" pitchFamily="49" charset="0"/>
                <a:cs typeface="Courier New" pitchFamily="49" charset="0"/>
              </a:rPr>
              <a:t>EXECUTE DBMS_OUTPUT.PUT_LINE(</a:t>
            </a:r>
            <a:r>
              <a:rPr lang="en-US" dirty="0" err="1">
                <a:latin typeface="Courier New" pitchFamily="49" charset="0"/>
                <a:cs typeface="Courier New" pitchFamily="49" charset="0"/>
              </a:rPr>
              <a:t>tax_new</a:t>
            </a:r>
            <a:r>
              <a:rPr lang="en-US" dirty="0">
                <a:latin typeface="Courier New" pitchFamily="49" charset="0"/>
                <a:cs typeface="Courier New" pitchFamily="49" charset="0"/>
              </a:rPr>
              <a:t>(100,1500));</a:t>
            </a:r>
          </a:p>
          <a:p>
            <a:r>
              <a:rPr lang="en-US" dirty="0">
                <a:latin typeface="Courier New" pitchFamily="49" charset="0"/>
                <a:cs typeface="Courier New" pitchFamily="49" charset="0"/>
              </a:rPr>
              <a:t>EXECUTE DBMS_OUTPUT.PUT_LINE(</a:t>
            </a:r>
            <a:r>
              <a:rPr lang="en-US" dirty="0" err="1">
                <a:latin typeface="Courier New" pitchFamily="49" charset="0"/>
                <a:cs typeface="Courier New" pitchFamily="49" charset="0"/>
              </a:rPr>
              <a:t>tax_new</a:t>
            </a:r>
            <a:r>
              <a:rPr lang="en-US" dirty="0">
                <a:latin typeface="Courier New" pitchFamily="49" charset="0"/>
                <a:cs typeface="Courier New" pitchFamily="49" charset="0"/>
              </a:rPr>
              <a:t>(</a:t>
            </a:r>
            <a:r>
              <a:rPr lang="en-US" dirty="0" err="1">
                <a:latin typeface="Courier New" pitchFamily="49" charset="0"/>
                <a:cs typeface="Courier New" pitchFamily="49" charset="0"/>
              </a:rPr>
              <a:t>p_allowances</a:t>
            </a:r>
            <a:r>
              <a:rPr lang="en-US" dirty="0">
                <a:latin typeface="Courier New" pitchFamily="49" charset="0"/>
                <a:cs typeface="Courier New" pitchFamily="49" charset="0"/>
              </a:rPr>
              <a:t> =&gt;1500, </a:t>
            </a:r>
            <a:r>
              <a:rPr lang="en-US" dirty="0" err="1">
                <a:latin typeface="Courier New" pitchFamily="49" charset="0"/>
                <a:cs typeface="Courier New" pitchFamily="49" charset="0"/>
              </a:rPr>
              <a:t>p_id</a:t>
            </a:r>
            <a:r>
              <a:rPr lang="en-US" dirty="0">
                <a:latin typeface="Courier New" pitchFamily="49" charset="0"/>
                <a:cs typeface="Courier New" pitchFamily="49" charset="0"/>
              </a:rPr>
              <a:t>=&gt;100));</a:t>
            </a:r>
          </a:p>
          <a:p>
            <a:r>
              <a:rPr lang="en-US" dirty="0">
                <a:latin typeface="Courier New" pitchFamily="49" charset="0"/>
                <a:cs typeface="Courier New" pitchFamily="49" charset="0"/>
              </a:rPr>
              <a:t>EXECUTE DBMS_OUTPUT.PUT_LINE(</a:t>
            </a:r>
            <a:r>
              <a:rPr lang="en-US" dirty="0" err="1">
                <a:latin typeface="Courier New" pitchFamily="49" charset="0"/>
                <a:cs typeface="Courier New" pitchFamily="49" charset="0"/>
              </a:rPr>
              <a:t>tax_new</a:t>
            </a:r>
            <a:r>
              <a:rPr lang="en-US" dirty="0">
                <a:latin typeface="Courier New" pitchFamily="49" charset="0"/>
                <a:cs typeface="Courier New" pitchFamily="49" charset="0"/>
              </a:rPr>
              <a:t>(</a:t>
            </a:r>
            <a:r>
              <a:rPr lang="en-US" dirty="0" err="1">
                <a:latin typeface="Courier New" pitchFamily="49" charset="0"/>
                <a:cs typeface="Courier New" pitchFamily="49" charset="0"/>
              </a:rPr>
              <a:t>p_id</a:t>
            </a:r>
            <a:r>
              <a:rPr lang="en-US" dirty="0">
                <a:latin typeface="Courier New" pitchFamily="49" charset="0"/>
                <a:cs typeface="Courier New" pitchFamily="49" charset="0"/>
              </a:rPr>
              <a:t>=&gt;100));</a:t>
            </a:r>
          </a:p>
        </p:txBody>
      </p:sp>
      <p:sp>
        <p:nvSpPr>
          <p:cNvPr id="7" name="Content Placeholder 2"/>
          <p:cNvSpPr txBox="1">
            <a:spLocks/>
          </p:cNvSpPr>
          <p:nvPr/>
        </p:nvSpPr>
        <p:spPr bwMode="gray">
          <a:xfrm>
            <a:off x="1068905" y="2407196"/>
            <a:ext cx="16125591" cy="3234660"/>
          </a:xfrm>
          <a:prstGeom prst="round2DiagRect">
            <a:avLst>
              <a:gd name="adj1" fmla="val 9136"/>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dirty="0">
                <a:latin typeface="Courier New" pitchFamily="49" charset="0"/>
                <a:cs typeface="Oracle Sans" panose="020B0503020204020204" pitchFamily="34" charset="0"/>
              </a:rPr>
              <a:t>CREATE OR REPLACE FUNCTION </a:t>
            </a:r>
            <a:r>
              <a:rPr lang="en-US" altLang="en-US" dirty="0" err="1">
                <a:latin typeface="Courier New" pitchFamily="49" charset="0"/>
                <a:cs typeface="Oracle Sans" panose="020B0503020204020204" pitchFamily="34" charset="0"/>
              </a:rPr>
              <a:t>tax_new</a:t>
            </a:r>
            <a:r>
              <a:rPr lang="en-US" altLang="en-US" dirty="0">
                <a:latin typeface="Courier New" pitchFamily="49" charset="0"/>
                <a:cs typeface="Oracle Sans" panose="020B0503020204020204" pitchFamily="34" charset="0"/>
              </a:rPr>
              <a:t>(</a:t>
            </a:r>
            <a:r>
              <a:rPr lang="en-US" altLang="en-US" dirty="0" err="1">
                <a:latin typeface="Courier New" pitchFamily="49" charset="0"/>
                <a:cs typeface="Oracle Sans" panose="020B0503020204020204" pitchFamily="34" charset="0"/>
              </a:rPr>
              <a:t>p_id</a:t>
            </a:r>
            <a:r>
              <a:rPr lang="en-US" altLang="en-US" dirty="0">
                <a:latin typeface="Courier New" pitchFamily="49" charset="0"/>
                <a:cs typeface="Oracle Sans" panose="020B0503020204020204" pitchFamily="34" charset="0"/>
              </a:rPr>
              <a:t> IN </a:t>
            </a:r>
            <a:r>
              <a:rPr lang="en-US" altLang="en-US" dirty="0" err="1">
                <a:latin typeface="Courier New" pitchFamily="49" charset="0"/>
                <a:cs typeface="Oracle Sans" panose="020B0503020204020204" pitchFamily="34" charset="0"/>
              </a:rPr>
              <a:t>employees.employee_id%type</a:t>
            </a:r>
            <a:r>
              <a:rPr lang="en-US" altLang="en-US" dirty="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dirty="0" err="1">
                <a:latin typeface="Courier New" pitchFamily="49" charset="0"/>
                <a:cs typeface="Oracle Sans" panose="020B0503020204020204" pitchFamily="34" charset="0"/>
              </a:rPr>
              <a:t>p_allowances</a:t>
            </a:r>
            <a:r>
              <a:rPr lang="en-US" altLang="en-US" dirty="0">
                <a:latin typeface="Courier New" pitchFamily="49" charset="0"/>
                <a:cs typeface="Oracle Sans" panose="020B0503020204020204" pitchFamily="34" charset="0"/>
              </a:rPr>
              <a:t> NUMBER default 500)</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RETURN NUMBER IS</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a:t>
            </a:r>
            <a:r>
              <a:rPr lang="en-US" altLang="en-US" dirty="0" err="1">
                <a:latin typeface="Courier New" pitchFamily="49" charset="0"/>
                <a:cs typeface="Oracle Sans" panose="020B0503020204020204" pitchFamily="34" charset="0"/>
              </a:rPr>
              <a:t>v_sal</a:t>
            </a:r>
            <a:r>
              <a:rPr lang="en-US" altLang="en-US" dirty="0">
                <a:latin typeface="Courier New" pitchFamily="49" charset="0"/>
                <a:cs typeface="Oracle Sans" panose="020B0503020204020204" pitchFamily="34" charset="0"/>
              </a:rPr>
              <a:t> </a:t>
            </a:r>
            <a:r>
              <a:rPr lang="en-US" altLang="en-US" dirty="0" err="1">
                <a:latin typeface="Courier New" pitchFamily="49" charset="0"/>
                <a:cs typeface="Oracle Sans" panose="020B0503020204020204" pitchFamily="34" charset="0"/>
              </a:rPr>
              <a:t>employees.salary%type</a:t>
            </a:r>
            <a:r>
              <a:rPr lang="en-US" altLang="en-US" dirty="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select salary into </a:t>
            </a:r>
            <a:r>
              <a:rPr lang="en-US" altLang="en-US" dirty="0" err="1">
                <a:latin typeface="Courier New" pitchFamily="49" charset="0"/>
                <a:cs typeface="Oracle Sans" panose="020B0503020204020204" pitchFamily="34" charset="0"/>
              </a:rPr>
              <a:t>v_sal</a:t>
            </a:r>
            <a:r>
              <a:rPr lang="en-US" altLang="en-US" dirty="0">
                <a:latin typeface="Courier New" pitchFamily="49" charset="0"/>
                <a:cs typeface="Oracle Sans" panose="020B0503020204020204" pitchFamily="34" charset="0"/>
              </a:rPr>
              <a:t> </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from employees </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where </a:t>
            </a:r>
            <a:r>
              <a:rPr lang="en-US" altLang="en-US" dirty="0" err="1">
                <a:latin typeface="Courier New" pitchFamily="49" charset="0"/>
                <a:cs typeface="Oracle Sans" panose="020B0503020204020204" pitchFamily="34" charset="0"/>
              </a:rPr>
              <a:t>employee_id</a:t>
            </a:r>
            <a:r>
              <a:rPr lang="en-US" altLang="en-US" dirty="0">
                <a:latin typeface="Courier New" pitchFamily="49" charset="0"/>
                <a:cs typeface="Oracle Sans" panose="020B0503020204020204" pitchFamily="34" charset="0"/>
              </a:rPr>
              <a:t> = </a:t>
            </a:r>
            <a:r>
              <a:rPr lang="en-US" altLang="en-US" dirty="0" err="1">
                <a:latin typeface="Courier New" pitchFamily="49" charset="0"/>
                <a:cs typeface="Oracle Sans" panose="020B0503020204020204" pitchFamily="34" charset="0"/>
              </a:rPr>
              <a:t>p_id</a:t>
            </a:r>
            <a:r>
              <a:rPr lang="en-US" altLang="en-US" dirty="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a:t>
            </a:r>
            <a:r>
              <a:rPr lang="en-US" altLang="en-US" dirty="0" err="1">
                <a:latin typeface="Courier New" pitchFamily="49" charset="0"/>
                <a:cs typeface="Oracle Sans" panose="020B0503020204020204" pitchFamily="34" charset="0"/>
              </a:rPr>
              <a:t>v_sal</a:t>
            </a:r>
            <a:r>
              <a:rPr lang="en-US" altLang="en-US" dirty="0">
                <a:latin typeface="Courier New" pitchFamily="49" charset="0"/>
                <a:cs typeface="Oracle Sans" panose="020B0503020204020204" pitchFamily="34" charset="0"/>
              </a:rPr>
              <a:t> := </a:t>
            </a:r>
            <a:r>
              <a:rPr lang="en-US" altLang="en-US" dirty="0" err="1">
                <a:latin typeface="Courier New" pitchFamily="49" charset="0"/>
                <a:cs typeface="Oracle Sans" panose="020B0503020204020204" pitchFamily="34" charset="0"/>
              </a:rPr>
              <a:t>v_sal-p_allowances</a:t>
            </a:r>
            <a:r>
              <a:rPr lang="en-US" altLang="en-US" dirty="0">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RETURN (</a:t>
            </a:r>
            <a:r>
              <a:rPr lang="en-US" altLang="en-US" dirty="0" err="1">
                <a:latin typeface="Courier New" pitchFamily="49" charset="0"/>
                <a:cs typeface="Oracle Sans" panose="020B0503020204020204" pitchFamily="34" charset="0"/>
              </a:rPr>
              <a:t>v_sal</a:t>
            </a:r>
            <a:r>
              <a:rPr lang="en-US" altLang="en-US" dirty="0">
                <a:latin typeface="Courier New" pitchFamily="49" charset="0"/>
                <a:cs typeface="Oracle Sans" panose="020B0503020204020204" pitchFamily="34" charset="0"/>
              </a:rPr>
              <a:t> * 0.08);</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END </a:t>
            </a:r>
            <a:r>
              <a:rPr lang="en-US" altLang="en-US" dirty="0" err="1">
                <a:latin typeface="Courier New" pitchFamily="49" charset="0"/>
                <a:cs typeface="Oracle Sans" panose="020B0503020204020204" pitchFamily="34" charset="0"/>
              </a:rPr>
              <a:t>tax_new</a:t>
            </a:r>
            <a:r>
              <a:rPr lang="en-US" altLang="en-US" dirty="0">
                <a:latin typeface="Courier New" pitchFamily="49" charset="0"/>
                <a:cs typeface="Oracle Sans" panose="020B0503020204020204" pitchFamily="34" charset="0"/>
              </a:rPr>
              <a:t>;</a:t>
            </a:r>
          </a:p>
        </p:txBody>
      </p:sp>
      <p:sp>
        <p:nvSpPr>
          <p:cNvPr id="4506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Named and Mixed Notation from SQL: Example</a:t>
            </a:r>
          </a:p>
        </p:txBody>
      </p:sp>
    </p:spTree>
    <p:custDataLst>
      <p:tags r:id="rId1"/>
    </p:custDataLst>
    <p:extLst>
      <p:ext uri="{BB962C8B-B14F-4D97-AF65-F5344CB8AC3E}">
        <p14:creationId xmlns:p14="http://schemas.microsoft.com/office/powerpoint/2010/main" val="2473943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2"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Viewing Functions Using Data Dictionary Views</a:t>
            </a:r>
          </a:p>
        </p:txBody>
      </p:sp>
      <p:grpSp>
        <p:nvGrpSpPr>
          <p:cNvPr id="3" name="Group 2">
            <a:extLst>
              <a:ext uri="{FF2B5EF4-FFF2-40B4-BE49-F238E27FC236}">
                <a16:creationId xmlns:a16="http://schemas.microsoft.com/office/drawing/2014/main" id="{354B7DC1-8777-4510-8027-4F28852AC103}"/>
              </a:ext>
            </a:extLst>
          </p:cNvPr>
          <p:cNvGrpSpPr/>
          <p:nvPr/>
        </p:nvGrpSpPr>
        <p:grpSpPr>
          <a:xfrm>
            <a:off x="1081205" y="2188915"/>
            <a:ext cx="16125591" cy="7347073"/>
            <a:chOff x="1068905" y="2090061"/>
            <a:chExt cx="16125591" cy="7347073"/>
          </a:xfrm>
        </p:grpSpPr>
        <p:sp>
          <p:nvSpPr>
            <p:cNvPr id="8" name="Content Placeholder 2"/>
            <p:cNvSpPr txBox="1">
              <a:spLocks/>
            </p:cNvSpPr>
            <p:nvPr/>
          </p:nvSpPr>
          <p:spPr bwMode="gray">
            <a:xfrm>
              <a:off x="1068905" y="2090061"/>
              <a:ext cx="16125591" cy="4393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eaLnBrk="1" hangingPunct="1">
                <a:buFont typeface="Courier New" pitchFamily="49" charset="0"/>
                <a:buNone/>
                <a:tabLst>
                  <a:tab pos="1009650" algn="l"/>
                </a:tabLst>
              </a:pPr>
              <a:r>
                <a:rPr lang="en-US" altLang="en-US" sz="2400">
                  <a:solidFill>
                    <a:srgbClr val="000000"/>
                  </a:solidFill>
                  <a:latin typeface="Courier New" pitchFamily="49" charset="0"/>
                  <a:cs typeface="Oracle Sans" panose="020B0503020204020204" pitchFamily="34" charset="0"/>
                </a:rPr>
                <a:t>DESCRIBE </a:t>
              </a:r>
              <a:r>
                <a:rPr lang="en-US" altLang="en-US" sz="2400">
                  <a:latin typeface="Courier New" pitchFamily="49" charset="0"/>
                  <a:cs typeface="Oracle Sans" panose="020B0503020204020204" pitchFamily="34" charset="0"/>
                </a:rPr>
                <a:t>USER_SOURCE</a:t>
              </a:r>
              <a:endParaRPr lang="en-US" altLang="en-US" sz="2400" dirty="0">
                <a:latin typeface="Courier New" pitchFamily="49" charset="0"/>
                <a:cs typeface="Oracle Sans" panose="020B0503020204020204" pitchFamily="34" charset="0"/>
              </a:endParaRPr>
            </a:p>
          </p:txBody>
        </p:sp>
        <p:sp>
          <p:nvSpPr>
            <p:cNvPr id="9" name="Content Placeholder 2"/>
            <p:cNvSpPr txBox="1">
              <a:spLocks/>
            </p:cNvSpPr>
            <p:nvPr/>
          </p:nvSpPr>
          <p:spPr bwMode="gray">
            <a:xfrm>
              <a:off x="1068905" y="4800600"/>
              <a:ext cx="16125591" cy="169276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400">
                  <a:latin typeface="Courier New" pitchFamily="49" charset="0"/>
                  <a:cs typeface="Oracle Sans" panose="020B0503020204020204" pitchFamily="34" charset="0"/>
                </a:rPr>
                <a:t>SELECT  text</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FROM    user_source</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WHERE   type = 'FUNCTION'</a:t>
              </a:r>
            </a:p>
            <a:p>
              <a:pPr marL="685800" indent="-685800" defTabSz="600075">
                <a:tabLst>
                  <a:tab pos="600075" algn="r"/>
                  <a:tab pos="1009650" algn="l"/>
                </a:tabLst>
              </a:pPr>
              <a:r>
                <a:rPr lang="en-US" altLang="en-US" sz="2400">
                  <a:latin typeface="Courier New" pitchFamily="49" charset="0"/>
                  <a:cs typeface="Oracle Sans" panose="020B0503020204020204" pitchFamily="34" charset="0"/>
                </a:rPr>
                <a:t>ORDER   BY line;</a:t>
              </a:r>
              <a:endParaRPr lang="en-US" altLang="en-US" sz="2400" dirty="0">
                <a:latin typeface="Courier New" pitchFamily="49" charset="0"/>
                <a:cs typeface="Oracle Sans" panose="020B0503020204020204" pitchFamily="34" charset="0"/>
              </a:endParaRPr>
            </a:p>
          </p:txBody>
        </p:sp>
        <p:sp>
          <p:nvSpPr>
            <p:cNvPr id="47115" name="Text Box 7"/>
            <p:cNvSpPr txBox="1">
              <a:spLocks noChangeArrowheads="1"/>
            </p:cNvSpPr>
            <p:nvPr/>
          </p:nvSpPr>
          <p:spPr bwMode="auto">
            <a:xfrm>
              <a:off x="6000347" y="9067802"/>
              <a:ext cx="757901" cy="369332"/>
            </a:xfrm>
            <a:prstGeom prst="rect">
              <a:avLst/>
            </a:prstGeom>
            <a:noFill/>
            <a:ln w="952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dirty="0">
                  <a:latin typeface="Oracle Sans" panose="020B0503020204020204" pitchFamily="34" charset="0"/>
                  <a:cs typeface="Oracle Sans" panose="020B0503020204020204" pitchFamily="34" charset="0"/>
                </a:rPr>
                <a:t>. . .</a:t>
              </a:r>
            </a:p>
          </p:txBody>
        </p:sp>
        <p:pic>
          <p:nvPicPr>
            <p:cNvPr id="10" name="Picture 9" descr="les03_13.png"/>
            <p:cNvPicPr>
              <a:picLocks noChangeAspect="1"/>
            </p:cNvPicPr>
            <p:nvPr/>
          </p:nvPicPr>
          <p:blipFill>
            <a:blip r:embed="rId4" cstate="print"/>
            <a:stretch>
              <a:fillRect/>
            </a:stretch>
          </p:blipFill>
          <p:spPr>
            <a:xfrm>
              <a:off x="4229101" y="2695228"/>
              <a:ext cx="3871430" cy="1928571"/>
            </a:xfrm>
            <a:prstGeom prst="rect">
              <a:avLst/>
            </a:prstGeom>
          </p:spPr>
        </p:pic>
        <p:pic>
          <p:nvPicPr>
            <p:cNvPr id="11" name="Picture 10" descr="les03_14.png"/>
            <p:cNvPicPr>
              <a:picLocks noChangeAspect="1"/>
            </p:cNvPicPr>
            <p:nvPr/>
          </p:nvPicPr>
          <p:blipFill>
            <a:blip r:embed="rId5" cstate="print"/>
            <a:stretch>
              <a:fillRect/>
            </a:stretch>
          </p:blipFill>
          <p:spPr>
            <a:xfrm>
              <a:off x="4229101" y="6629400"/>
              <a:ext cx="6228572" cy="2528571"/>
            </a:xfrm>
            <a:prstGeom prst="rect">
              <a:avLst/>
            </a:prstGeom>
          </p:spPr>
        </p:pic>
      </p:grpSp>
    </p:spTree>
    <p:custDataLst>
      <p:tags r:id="rId1"/>
    </p:custDataLst>
    <p:extLst>
      <p:ext uri="{BB962C8B-B14F-4D97-AF65-F5344CB8AC3E}">
        <p14:creationId xmlns:p14="http://schemas.microsoft.com/office/powerpoint/2010/main" val="3001196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103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Viewing Functions Information Using SQL Developer</a:t>
            </a:r>
          </a:p>
        </p:txBody>
      </p:sp>
      <p:grpSp>
        <p:nvGrpSpPr>
          <p:cNvPr id="3" name="Group 2">
            <a:extLst>
              <a:ext uri="{FF2B5EF4-FFF2-40B4-BE49-F238E27FC236}">
                <a16:creationId xmlns:a16="http://schemas.microsoft.com/office/drawing/2014/main" id="{D60D32B5-F4ED-47C8-8AD6-DE83E2E91B79}"/>
              </a:ext>
            </a:extLst>
          </p:cNvPr>
          <p:cNvGrpSpPr/>
          <p:nvPr/>
        </p:nvGrpSpPr>
        <p:grpSpPr>
          <a:xfrm>
            <a:off x="3183370" y="2886357"/>
            <a:ext cx="11921260" cy="4547433"/>
            <a:chOff x="2951312" y="2886357"/>
            <a:chExt cx="11921260" cy="4547433"/>
          </a:xfrm>
        </p:grpSpPr>
        <p:pic>
          <p:nvPicPr>
            <p:cNvPr id="11" name="Picture 10" descr="les03_15.png"/>
            <p:cNvPicPr>
              <a:picLocks noChangeAspect="1"/>
            </p:cNvPicPr>
            <p:nvPr/>
          </p:nvPicPr>
          <p:blipFill>
            <a:blip r:embed="rId4" cstate="print"/>
            <a:stretch>
              <a:fillRect/>
            </a:stretch>
          </p:blipFill>
          <p:spPr>
            <a:xfrm>
              <a:off x="3415428" y="2886357"/>
              <a:ext cx="11457144" cy="4514286"/>
            </a:xfrm>
            <a:prstGeom prst="rect">
              <a:avLst/>
            </a:prstGeom>
            <a:ln>
              <a:solidFill>
                <a:schemeClr val="tx1"/>
              </a:solidFill>
            </a:ln>
          </p:spPr>
        </p:pic>
        <p:sp>
          <p:nvSpPr>
            <p:cNvPr id="23" name="Freeform 102"/>
            <p:cNvSpPr>
              <a:spLocks/>
            </p:cNvSpPr>
            <p:nvPr/>
          </p:nvSpPr>
          <p:spPr bwMode="auto">
            <a:xfrm flipH="1">
              <a:off x="5829300" y="4114800"/>
              <a:ext cx="1600200" cy="3086100"/>
            </a:xfrm>
            <a:custGeom>
              <a:avLst/>
              <a:gdLst>
                <a:gd name="T0" fmla="*/ 0 w 598"/>
                <a:gd name="T1" fmla="*/ 0 h 384"/>
                <a:gd name="T2" fmla="*/ 2147483647 w 598"/>
                <a:gd name="T3" fmla="*/ 0 h 384"/>
                <a:gd name="T4" fmla="*/ 2147483647 w 598"/>
                <a:gd name="T5" fmla="*/ 2147483647 h 384"/>
                <a:gd name="T6" fmla="*/ 2147483647 w 598"/>
                <a:gd name="T7" fmla="*/ 2147483647 h 384"/>
                <a:gd name="T8" fmla="*/ 0 60000 65536"/>
                <a:gd name="T9" fmla="*/ 0 60000 65536"/>
                <a:gd name="T10" fmla="*/ 0 60000 65536"/>
                <a:gd name="T11" fmla="*/ 0 60000 65536"/>
                <a:gd name="T12" fmla="*/ 0 w 598"/>
                <a:gd name="T13" fmla="*/ 0 h 384"/>
                <a:gd name="T14" fmla="*/ 598 w 598"/>
                <a:gd name="T15" fmla="*/ 384 h 384"/>
              </a:gdLst>
              <a:ahLst/>
              <a:cxnLst>
                <a:cxn ang="T8">
                  <a:pos x="T0" y="T1"/>
                </a:cxn>
                <a:cxn ang="T9">
                  <a:pos x="T2" y="T3"/>
                </a:cxn>
                <a:cxn ang="T10">
                  <a:pos x="T4" y="T5"/>
                </a:cxn>
                <a:cxn ang="T11">
                  <a:pos x="T6" y="T7"/>
                </a:cxn>
              </a:cxnLst>
              <a:rect l="T12" t="T13" r="T14" b="T15"/>
              <a:pathLst>
                <a:path w="598" h="384">
                  <a:moveTo>
                    <a:pt x="0" y="0"/>
                  </a:moveTo>
                  <a:lnTo>
                    <a:pt x="288" y="0"/>
                  </a:lnTo>
                  <a:lnTo>
                    <a:pt x="288" y="384"/>
                  </a:lnTo>
                  <a:lnTo>
                    <a:pt x="598" y="382"/>
                  </a:lnTo>
                </a:path>
              </a:pathLst>
            </a:custGeom>
            <a:noFill/>
            <a:ln w="28575" cap="flat" cmpd="sng">
              <a:solidFill>
                <a:schemeClr val="accent2"/>
              </a:solidFill>
              <a:prstDash val="solid"/>
              <a:round/>
              <a:headEnd type="triangle" w="lg" len="lg"/>
              <a:tailEnd type="none" w="med" len="med"/>
            </a:ln>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endParaRPr lang="en-US" dirty="0">
                <a:latin typeface="Oracle Sans" panose="020B0503020204020204" pitchFamily="34" charset="0"/>
                <a:cs typeface="Oracle Sans" panose="020B0503020204020204" pitchFamily="34" charset="0"/>
              </a:endParaRPr>
            </a:p>
          </p:txBody>
        </p:sp>
        <p:sp>
          <p:nvSpPr>
            <p:cNvPr id="25" name="Oval 33"/>
            <p:cNvSpPr>
              <a:spLocks noChangeAspect="1" noChangeArrowheads="1"/>
            </p:cNvSpPr>
            <p:nvPr/>
          </p:nvSpPr>
          <p:spPr bwMode="auto">
            <a:xfrm>
              <a:off x="2951312" y="6743701"/>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26" name="Oval 33"/>
            <p:cNvSpPr>
              <a:spLocks noChangeAspect="1" noChangeArrowheads="1"/>
            </p:cNvSpPr>
            <p:nvPr/>
          </p:nvSpPr>
          <p:spPr bwMode="auto">
            <a:xfrm>
              <a:off x="2951312" y="5372101"/>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grpSp>
    </p:spTree>
    <p:custDataLst>
      <p:tags r:id="rId1"/>
    </p:custDataLst>
    <p:extLst>
      <p:ext uri="{BB962C8B-B14F-4D97-AF65-F5344CB8AC3E}">
        <p14:creationId xmlns:p14="http://schemas.microsoft.com/office/powerpoint/2010/main" val="784501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 name="Content Placeholder 1">
            <a:extLst>
              <a:ext uri="{FF2B5EF4-FFF2-40B4-BE49-F238E27FC236}">
                <a16:creationId xmlns:a16="http://schemas.microsoft.com/office/drawing/2014/main" id="{3CD2EC8D-7C4E-45B3-B67E-D4F173FF4665}"/>
              </a:ext>
            </a:extLst>
          </p:cNvPr>
          <p:cNvSpPr>
            <a:spLocks noGrp="1"/>
          </p:cNvSpPr>
          <p:nvPr>
            <p:ph idx="1"/>
          </p:nvPr>
        </p:nvSpPr>
        <p:spPr>
          <a:xfrm>
            <a:off x="933451" y="2272710"/>
            <a:ext cx="16421100" cy="3605919"/>
          </a:xfrm>
        </p:spPr>
        <p:txBody>
          <a:bodyPr/>
          <a:lstStyle/>
          <a:p>
            <a:pPr lvl="1">
              <a:buClr>
                <a:schemeClr val="tx1">
                  <a:lumMod val="25000"/>
                  <a:lumOff val="75000"/>
                </a:schemeClr>
              </a:buClr>
            </a:pPr>
            <a:r>
              <a:rPr lang="en-US" dirty="0">
                <a:solidFill>
                  <a:schemeClr val="tx1">
                    <a:lumMod val="25000"/>
                    <a:lumOff val="75000"/>
                  </a:schemeClr>
                </a:solidFill>
              </a:rPr>
              <a:t>Creating  and Invoking functions</a:t>
            </a:r>
          </a:p>
          <a:p>
            <a:pPr lvl="1">
              <a:buClr>
                <a:schemeClr val="tx1">
                  <a:lumMod val="25000"/>
                  <a:lumOff val="75000"/>
                </a:schemeClr>
              </a:buClr>
            </a:pPr>
            <a:r>
              <a:rPr lang="en-US" dirty="0">
                <a:solidFill>
                  <a:schemeClr val="tx1">
                    <a:lumMod val="25000"/>
                    <a:lumOff val="75000"/>
                  </a:schemeClr>
                </a:solidFill>
              </a:rPr>
              <a:t>Functions in SQL expressions</a:t>
            </a:r>
          </a:p>
          <a:p>
            <a:pPr lvl="1">
              <a:buClr>
                <a:schemeClr val="tx1">
                  <a:lumMod val="25000"/>
                  <a:lumOff val="75000"/>
                </a:schemeClr>
              </a:buClr>
            </a:pPr>
            <a:r>
              <a:rPr lang="en-US" dirty="0">
                <a:solidFill>
                  <a:schemeClr val="tx1">
                    <a:lumMod val="25000"/>
                    <a:lumOff val="75000"/>
                  </a:schemeClr>
                </a:solidFill>
              </a:rPr>
              <a:t>Passing parameters to functions</a:t>
            </a:r>
          </a:p>
          <a:p>
            <a:pPr lvl="1"/>
            <a:r>
              <a:rPr lang="en-US" dirty="0"/>
              <a:t>Removing stored functions</a:t>
            </a:r>
          </a:p>
          <a:p>
            <a:endParaRPr lang="en-US" dirty="0"/>
          </a:p>
        </p:txBody>
      </p:sp>
      <p:grpSp>
        <p:nvGrpSpPr>
          <p:cNvPr id="4" name="Group 3"/>
          <p:cNvGrpSpPr/>
          <p:nvPr/>
        </p:nvGrpSpPr>
        <p:grpSpPr>
          <a:xfrm>
            <a:off x="13392471" y="6367636"/>
            <a:ext cx="4895529" cy="2500313"/>
            <a:chOff x="5858090" y="4297363"/>
            <a:chExt cx="3263686" cy="1666875"/>
          </a:xfrm>
        </p:grpSpPr>
        <p:sp>
          <p:nvSpPr>
            <p:cNvPr id="5" name="Rectangle 4"/>
            <p:cNvSpPr/>
            <p:nvPr/>
          </p:nvSpPr>
          <p:spPr bwMode="auto">
            <a:xfrm rot="16200000" flipV="1">
              <a:off x="6907320" y="3446570"/>
              <a:ext cx="1165225" cy="3263686"/>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60477909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9E7B5-44E3-40F7-B094-68108F3FCBF9}"/>
              </a:ext>
            </a:extLst>
          </p:cNvPr>
          <p:cNvSpPr>
            <a:spLocks noGrp="1"/>
          </p:cNvSpPr>
          <p:nvPr>
            <p:ph type="title"/>
          </p:nvPr>
        </p:nvSpPr>
        <p:spPr/>
        <p:txBody>
          <a:bodyPr/>
          <a:lstStyle/>
          <a:p>
            <a:r>
              <a:rPr lang="en-US" altLang="en-US" dirty="0"/>
              <a:t>Removing Functions: Using the </a:t>
            </a:r>
            <a:r>
              <a:rPr lang="en-US" altLang="en-US" dirty="0">
                <a:latin typeface="Courier New" panose="02070309020205020404" pitchFamily="49" charset="0"/>
                <a:cs typeface="Courier New" panose="02070309020205020404" pitchFamily="49" charset="0"/>
              </a:rPr>
              <a:t>DROP</a:t>
            </a:r>
            <a:r>
              <a:rPr lang="en-US" altLang="en-US" dirty="0"/>
              <a:t> SQL Statement or SQL Developer</a:t>
            </a:r>
            <a:endParaRPr lang="en-US" dirty="0"/>
          </a:p>
        </p:txBody>
      </p:sp>
      <p:sp>
        <p:nvSpPr>
          <p:cNvPr id="51210" name="Content Placeholder 15"/>
          <p:cNvSpPr>
            <a:spLocks noGrp="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DROP</a:t>
            </a:r>
            <a:r>
              <a:rPr lang="en-US" altLang="en-US" dirty="0">
                <a:latin typeface="Oracle Sans" panose="020B0503020204020204" pitchFamily="34" charset="0"/>
                <a:cs typeface="Oracle Sans" panose="020B0503020204020204" pitchFamily="34" charset="0"/>
              </a:rPr>
              <a:t> statement:</a:t>
            </a:r>
          </a:p>
          <a:p>
            <a:pPr lvl="1">
              <a:spcBef>
                <a:spcPts val="6000"/>
              </a:spcBef>
            </a:pPr>
            <a:r>
              <a:rPr lang="en-US" altLang="en-US" dirty="0">
                <a:latin typeface="Oracle Sans" panose="020B0503020204020204" pitchFamily="34" charset="0"/>
                <a:cs typeface="Oracle Sans" panose="020B0503020204020204" pitchFamily="34" charset="0"/>
              </a:rPr>
              <a:t>Using SQL Developer:</a:t>
            </a:r>
          </a:p>
        </p:txBody>
      </p:sp>
      <p:sp>
        <p:nvSpPr>
          <p:cNvPr id="15" name="Content Placeholder 2"/>
          <p:cNvSpPr txBox="1">
            <a:spLocks/>
          </p:cNvSpPr>
          <p:nvPr/>
        </p:nvSpPr>
        <p:spPr bwMode="gray">
          <a:xfrm>
            <a:off x="1713316" y="3374652"/>
            <a:ext cx="16125591" cy="32868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tabLst>
                <a:tab pos="1800225" algn="l"/>
              </a:tabLst>
            </a:pPr>
            <a:r>
              <a:rPr lang="en-US" altLang="en-US" dirty="0">
                <a:solidFill>
                  <a:srgbClr val="000000"/>
                </a:solidFill>
                <a:latin typeface="Courier New" pitchFamily="49" charset="0"/>
                <a:cs typeface="Oracle Sans" panose="020B0503020204020204" pitchFamily="34" charset="0"/>
              </a:rPr>
              <a:t>DROP FUNCTION </a:t>
            </a:r>
            <a:r>
              <a:rPr lang="en-US" altLang="en-US" i="1" dirty="0" err="1">
                <a:solidFill>
                  <a:srgbClr val="000000"/>
                </a:solidFill>
                <a:latin typeface="Courier New" pitchFamily="49" charset="0"/>
                <a:cs typeface="Oracle Sans" panose="020B0503020204020204" pitchFamily="34" charset="0"/>
              </a:rPr>
              <a:t>function_name</a:t>
            </a:r>
            <a:r>
              <a:rPr lang="en-US" altLang="en-US" dirty="0">
                <a:solidFill>
                  <a:srgbClr val="000000"/>
                </a:solidFill>
                <a:latin typeface="Courier New" pitchFamily="49" charset="0"/>
                <a:cs typeface="Oracle Sans" panose="020B0503020204020204" pitchFamily="34" charset="0"/>
              </a:rPr>
              <a:t>;</a:t>
            </a:r>
          </a:p>
        </p:txBody>
      </p:sp>
      <p:sp>
        <p:nvSpPr>
          <p:cNvPr id="51205" name="Line 14"/>
          <p:cNvSpPr>
            <a:spLocks noChangeShapeType="1"/>
          </p:cNvSpPr>
          <p:nvPr/>
        </p:nvSpPr>
        <p:spPr bwMode="auto">
          <a:xfrm>
            <a:off x="10253133" y="8001000"/>
            <a:ext cx="1371600" cy="0"/>
          </a:xfrm>
          <a:prstGeom prst="line">
            <a:avLst/>
          </a:prstGeom>
          <a:noFill/>
          <a:ln w="28575">
            <a:solidFill>
              <a:schemeClr val="accent2"/>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nvGrpSpPr>
          <p:cNvPr id="6" name="Group 5">
            <a:extLst>
              <a:ext uri="{FF2B5EF4-FFF2-40B4-BE49-F238E27FC236}">
                <a16:creationId xmlns:a16="http://schemas.microsoft.com/office/drawing/2014/main" id="{781EA1A7-D111-48C1-B2D2-602A00559A63}"/>
              </a:ext>
            </a:extLst>
          </p:cNvPr>
          <p:cNvGrpSpPr/>
          <p:nvPr/>
        </p:nvGrpSpPr>
        <p:grpSpPr>
          <a:xfrm>
            <a:off x="1329042" y="4639444"/>
            <a:ext cx="15629916" cy="4414286"/>
            <a:chOff x="1028700" y="4776839"/>
            <a:chExt cx="15629916" cy="4414286"/>
          </a:xfrm>
        </p:grpSpPr>
        <p:sp>
          <p:nvSpPr>
            <p:cNvPr id="21" name="Oval 33"/>
            <p:cNvSpPr>
              <a:spLocks noChangeAspect="1" noChangeArrowheads="1"/>
            </p:cNvSpPr>
            <p:nvPr/>
          </p:nvSpPr>
          <p:spPr bwMode="auto">
            <a:xfrm>
              <a:off x="10961327" y="4776839"/>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sp>
          <p:nvSpPr>
            <p:cNvPr id="20" name="Oval 33"/>
            <p:cNvSpPr>
              <a:spLocks noChangeAspect="1" noChangeArrowheads="1"/>
            </p:cNvSpPr>
            <p:nvPr/>
          </p:nvSpPr>
          <p:spPr bwMode="auto">
            <a:xfrm>
              <a:off x="6151160" y="4776839"/>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19" name="Oval 33"/>
            <p:cNvSpPr>
              <a:spLocks noChangeAspect="1" noChangeArrowheads="1"/>
            </p:cNvSpPr>
            <p:nvPr/>
          </p:nvSpPr>
          <p:spPr bwMode="auto">
            <a:xfrm>
              <a:off x="1028700" y="4776839"/>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pic>
          <p:nvPicPr>
            <p:cNvPr id="16" name="Picture 15" descr="les03_16.png"/>
            <p:cNvPicPr>
              <a:picLocks noChangeAspect="1"/>
            </p:cNvPicPr>
            <p:nvPr/>
          </p:nvPicPr>
          <p:blipFill>
            <a:blip r:embed="rId4" cstate="print"/>
            <a:stretch>
              <a:fillRect/>
            </a:stretch>
          </p:blipFill>
          <p:spPr>
            <a:xfrm>
              <a:off x="1828800" y="4776839"/>
              <a:ext cx="3614286" cy="2000000"/>
            </a:xfrm>
            <a:prstGeom prst="rect">
              <a:avLst/>
            </a:prstGeom>
            <a:ln>
              <a:solidFill>
                <a:schemeClr val="tx1"/>
              </a:solidFill>
            </a:ln>
          </p:spPr>
        </p:pic>
        <p:pic>
          <p:nvPicPr>
            <p:cNvPr id="17" name="Picture 16" descr="les03_17.png"/>
            <p:cNvPicPr>
              <a:picLocks noChangeAspect="1"/>
            </p:cNvPicPr>
            <p:nvPr/>
          </p:nvPicPr>
          <p:blipFill>
            <a:blip r:embed="rId5" cstate="print"/>
            <a:stretch>
              <a:fillRect/>
            </a:stretch>
          </p:blipFill>
          <p:spPr>
            <a:xfrm>
              <a:off x="6953133" y="4776839"/>
              <a:ext cx="3300000" cy="4414286"/>
            </a:xfrm>
            <a:prstGeom prst="rect">
              <a:avLst/>
            </a:prstGeom>
            <a:ln>
              <a:solidFill>
                <a:schemeClr val="tx1"/>
              </a:solidFill>
            </a:ln>
          </p:spPr>
        </p:pic>
        <p:pic>
          <p:nvPicPr>
            <p:cNvPr id="18" name="Picture 17" descr="les03_18.png"/>
            <p:cNvPicPr>
              <a:picLocks noChangeAspect="1"/>
            </p:cNvPicPr>
            <p:nvPr/>
          </p:nvPicPr>
          <p:blipFill>
            <a:blip r:embed="rId6" cstate="print"/>
            <a:stretch>
              <a:fillRect/>
            </a:stretch>
          </p:blipFill>
          <p:spPr>
            <a:xfrm>
              <a:off x="11772901" y="4776839"/>
              <a:ext cx="4885715" cy="4357143"/>
            </a:xfrm>
            <a:prstGeom prst="rect">
              <a:avLst/>
            </a:prstGeom>
            <a:ln>
              <a:solidFill>
                <a:schemeClr val="tx1"/>
              </a:solidFill>
            </a:ln>
          </p:spPr>
        </p:pic>
      </p:grpSp>
    </p:spTree>
    <p:custDataLst>
      <p:tags r:id="rId1"/>
    </p:custDataLst>
    <p:extLst>
      <p:ext uri="{BB962C8B-B14F-4D97-AF65-F5344CB8AC3E}">
        <p14:creationId xmlns:p14="http://schemas.microsoft.com/office/powerpoint/2010/main" val="3432030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CCE966-0EDE-48C4-AD42-FD23A3511377}"/>
              </a:ext>
            </a:extLst>
          </p:cNvPr>
          <p:cNvSpPr>
            <a:spLocks noGrp="1"/>
          </p:cNvSpPr>
          <p:nvPr>
            <p:ph idx="1"/>
          </p:nvPr>
        </p:nvSpPr>
        <p:spPr>
          <a:xfrm>
            <a:off x="932689" y="2267712"/>
            <a:ext cx="16422624" cy="5167886"/>
          </a:xfrm>
        </p:spPr>
        <p:txBody>
          <a:bodyPr/>
          <a:lstStyle/>
          <a:p>
            <a:r>
              <a:rPr lang="en-US" altLang="en-US" dirty="0"/>
              <a:t>Which of the following statements are true about a PL/SQL stored function?</a:t>
            </a:r>
          </a:p>
          <a:p>
            <a:pPr lvl="1">
              <a:buFont typeface="Arial" pitchFamily="34" charset="0"/>
              <a:buAutoNum type="alphaLcPeriod"/>
            </a:pPr>
            <a:r>
              <a:rPr lang="en-US" altLang="en-US" dirty="0"/>
              <a:t>Can be invoked as part of an expression</a:t>
            </a:r>
          </a:p>
          <a:p>
            <a:pPr lvl="1">
              <a:buFont typeface="Arial" pitchFamily="34" charset="0"/>
              <a:buAutoNum type="alphaLcPeriod"/>
            </a:pPr>
            <a:r>
              <a:rPr lang="en-US" altLang="en-US" dirty="0"/>
              <a:t>Must contain a </a:t>
            </a:r>
            <a:r>
              <a:rPr lang="en-US" altLang="en-US" dirty="0">
                <a:latin typeface="Courier New" pitchFamily="49" charset="0"/>
                <a:cs typeface="Courier New" pitchFamily="49" charset="0"/>
              </a:rPr>
              <a:t>RETURN</a:t>
            </a:r>
            <a:r>
              <a:rPr lang="en-US" altLang="en-US" dirty="0"/>
              <a:t> clause in the header</a:t>
            </a:r>
          </a:p>
          <a:p>
            <a:pPr lvl="1">
              <a:buFont typeface="Arial" pitchFamily="34" charset="0"/>
              <a:buAutoNum type="alphaLcPeriod"/>
            </a:pPr>
            <a:r>
              <a:rPr lang="en-US" altLang="en-US" dirty="0"/>
              <a:t>Must return a single value</a:t>
            </a:r>
          </a:p>
          <a:p>
            <a:pPr lvl="1">
              <a:buFont typeface="Arial" pitchFamily="34" charset="0"/>
              <a:buAutoNum type="alphaLcPeriod"/>
            </a:pPr>
            <a:r>
              <a:rPr lang="en-US" altLang="en-US" dirty="0"/>
              <a:t>Must contain at least one </a:t>
            </a:r>
            <a:r>
              <a:rPr lang="en-US" altLang="en-US" dirty="0">
                <a:latin typeface="Courier New" pitchFamily="49" charset="0"/>
                <a:cs typeface="Courier New" pitchFamily="49" charset="0"/>
              </a:rPr>
              <a:t>RETURN</a:t>
            </a:r>
            <a:r>
              <a:rPr lang="en-US" altLang="en-US" dirty="0"/>
              <a:t> statement</a:t>
            </a:r>
          </a:p>
          <a:p>
            <a:pPr lvl="1">
              <a:buFont typeface="Arial" pitchFamily="34" charset="0"/>
              <a:buAutoNum type="alphaLcPeriod"/>
            </a:pPr>
            <a:r>
              <a:rPr lang="en-US" altLang="en-US" dirty="0"/>
              <a:t>Does not contain a </a:t>
            </a:r>
            <a:r>
              <a:rPr lang="en-US" altLang="en-US" dirty="0">
                <a:latin typeface="Courier New" pitchFamily="49" charset="0"/>
                <a:cs typeface="Courier New" pitchFamily="49" charset="0"/>
              </a:rPr>
              <a:t>RETURN</a:t>
            </a:r>
            <a:r>
              <a:rPr lang="en-US" altLang="en-US" dirty="0"/>
              <a:t> clause in the header</a:t>
            </a:r>
          </a:p>
          <a:p>
            <a:endParaRPr lang="en-US" dirty="0"/>
          </a:p>
        </p:txBody>
      </p:sp>
      <p:sp>
        <p:nvSpPr>
          <p:cNvPr id="5325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Quiz</a:t>
            </a:r>
          </a:p>
        </p:txBody>
      </p:sp>
    </p:spTree>
    <p:custDataLst>
      <p:tags r:id="rId1"/>
    </p:custDataLst>
    <p:extLst>
      <p:ext uri="{BB962C8B-B14F-4D97-AF65-F5344CB8AC3E}">
        <p14:creationId xmlns:p14="http://schemas.microsoft.com/office/powerpoint/2010/main" val="43289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C0ECDE8D-EE63-43C0-90A4-D3A7FA8CC5FA}"/>
              </a:ext>
            </a:extLst>
          </p:cNvPr>
          <p:cNvSpPr>
            <a:spLocks noGrp="1"/>
          </p:cNvSpPr>
          <p:nvPr>
            <p:ph idx="1"/>
          </p:nvPr>
        </p:nvSpPr>
        <p:spPr>
          <a:xfrm>
            <a:off x="933451" y="2272710"/>
            <a:ext cx="16421100" cy="5940405"/>
          </a:xfrm>
        </p:spPr>
        <p:txBody>
          <a:bodyPr/>
          <a:lstStyle/>
          <a:p>
            <a:r>
              <a:rPr lang="en-US" altLang="en-US" dirty="0"/>
              <a:t>After completing this lesson, you should be able to:</a:t>
            </a:r>
          </a:p>
          <a:p>
            <a:pPr lvl="1"/>
            <a:r>
              <a:rPr lang="en-US" altLang="en-US" dirty="0"/>
              <a:t>Differentiate between a procedure and a function</a:t>
            </a:r>
          </a:p>
          <a:p>
            <a:pPr lvl="1"/>
            <a:r>
              <a:rPr lang="en-US" altLang="en-US" dirty="0"/>
              <a:t>Describe the uses of functions</a:t>
            </a:r>
          </a:p>
          <a:p>
            <a:pPr lvl="1"/>
            <a:r>
              <a:rPr lang="en-US" altLang="en-US" dirty="0"/>
              <a:t>Create stored functions</a:t>
            </a:r>
          </a:p>
          <a:p>
            <a:pPr lvl="1"/>
            <a:r>
              <a:rPr lang="en-US" altLang="en-US" dirty="0"/>
              <a:t>Invoke a function</a:t>
            </a:r>
          </a:p>
          <a:p>
            <a:pPr lvl="1"/>
            <a:r>
              <a:rPr lang="en-US" altLang="en-US" dirty="0"/>
              <a:t>Remove a function</a:t>
            </a:r>
          </a:p>
          <a:p>
            <a:pPr lvl="1"/>
            <a:r>
              <a:rPr lang="en-US" altLang="en-US" dirty="0"/>
              <a:t>Explain the basic functionality of the SQL Developer debugger</a:t>
            </a:r>
          </a:p>
          <a:p>
            <a:endParaRPr lang="en-US" dirty="0"/>
          </a:p>
        </p:txBody>
      </p:sp>
    </p:spTree>
    <p:custDataLst>
      <p:tags r:id="rId1"/>
    </p:custDataLst>
    <p:extLst>
      <p:ext uri="{BB962C8B-B14F-4D97-AF65-F5344CB8AC3E}">
        <p14:creationId xmlns:p14="http://schemas.microsoft.com/office/powerpoint/2010/main" val="4005258131"/>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4" name="Content Placeholder 3">
            <a:extLst>
              <a:ext uri="{FF2B5EF4-FFF2-40B4-BE49-F238E27FC236}">
                <a16:creationId xmlns:a16="http://schemas.microsoft.com/office/drawing/2014/main" id="{11E85A5C-891D-4A39-A8D8-30A67C5D22CB}"/>
              </a:ext>
            </a:extLst>
          </p:cNvPr>
          <p:cNvSpPr>
            <a:spLocks noGrp="1"/>
          </p:cNvSpPr>
          <p:nvPr>
            <p:ph idx="1"/>
          </p:nvPr>
        </p:nvSpPr>
        <p:spPr>
          <a:xfrm>
            <a:off x="933451" y="2272710"/>
            <a:ext cx="16421100" cy="5940405"/>
          </a:xfrm>
        </p:spPr>
        <p:txBody>
          <a:bodyPr/>
          <a:lstStyle/>
          <a:p>
            <a:r>
              <a:rPr lang="en-US" altLang="en-US" dirty="0"/>
              <a:t>In this lesson, you should have learned how to:</a:t>
            </a:r>
          </a:p>
          <a:p>
            <a:pPr lvl="1"/>
            <a:r>
              <a:rPr lang="en-US" altLang="en-US" dirty="0"/>
              <a:t>Differentiate between a procedure and a function</a:t>
            </a:r>
          </a:p>
          <a:p>
            <a:pPr lvl="1"/>
            <a:r>
              <a:rPr lang="en-US" altLang="en-US" dirty="0"/>
              <a:t>Describe the uses of functions</a:t>
            </a:r>
          </a:p>
          <a:p>
            <a:pPr lvl="1"/>
            <a:r>
              <a:rPr lang="en-US" altLang="en-US" dirty="0"/>
              <a:t>Create stored functions</a:t>
            </a:r>
          </a:p>
          <a:p>
            <a:pPr lvl="1"/>
            <a:r>
              <a:rPr lang="en-US" altLang="en-US" dirty="0"/>
              <a:t>Invoke a function</a:t>
            </a:r>
          </a:p>
          <a:p>
            <a:pPr lvl="1"/>
            <a:r>
              <a:rPr lang="en-US" altLang="en-US" dirty="0"/>
              <a:t>Remove a function</a:t>
            </a:r>
          </a:p>
          <a:p>
            <a:pPr lvl="1"/>
            <a:r>
              <a:rPr lang="en-US" altLang="en-US" dirty="0"/>
              <a:t>Explain the basic functionality of the SQL Developer debugger</a:t>
            </a:r>
          </a:p>
          <a:p>
            <a:endParaRPr lang="en-US" dirty="0"/>
          </a:p>
        </p:txBody>
      </p:sp>
    </p:spTree>
    <p:custDataLst>
      <p:tags r:id="rId1"/>
    </p:custDataLst>
    <p:extLst>
      <p:ext uri="{BB962C8B-B14F-4D97-AF65-F5344CB8AC3E}">
        <p14:creationId xmlns:p14="http://schemas.microsoft.com/office/powerpoint/2010/main" val="24232434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Practice 12: Overview</a:t>
            </a:r>
          </a:p>
        </p:txBody>
      </p:sp>
      <p:sp>
        <p:nvSpPr>
          <p:cNvPr id="2" name="Content Placeholder 1">
            <a:extLst>
              <a:ext uri="{FF2B5EF4-FFF2-40B4-BE49-F238E27FC236}">
                <a16:creationId xmlns:a16="http://schemas.microsoft.com/office/drawing/2014/main" id="{61143BAA-F3C1-4057-AC3E-1DBAB89D884E}"/>
              </a:ext>
            </a:extLst>
          </p:cNvPr>
          <p:cNvSpPr>
            <a:spLocks noGrp="1"/>
          </p:cNvSpPr>
          <p:nvPr>
            <p:ph idx="1"/>
          </p:nvPr>
        </p:nvSpPr>
        <p:spPr>
          <a:xfrm>
            <a:off x="933451" y="2272710"/>
            <a:ext cx="16421100" cy="6577502"/>
          </a:xfrm>
        </p:spPr>
        <p:txBody>
          <a:bodyPr/>
          <a:lstStyle/>
          <a:p>
            <a:r>
              <a:rPr lang="en-US" altLang="en-US" dirty="0"/>
              <a:t>This practice covers the following topics:</a:t>
            </a:r>
          </a:p>
          <a:p>
            <a:pPr lvl="1"/>
            <a:r>
              <a:rPr lang="en-US" altLang="en-US" dirty="0"/>
              <a:t>Creating stored functions:</a:t>
            </a:r>
          </a:p>
          <a:p>
            <a:pPr lvl="2"/>
            <a:r>
              <a:rPr lang="en-US" altLang="en-US" dirty="0"/>
              <a:t>To query a database table and return specific values</a:t>
            </a:r>
          </a:p>
          <a:p>
            <a:pPr lvl="2"/>
            <a:r>
              <a:rPr lang="en-US" altLang="en-US" dirty="0"/>
              <a:t>To be used in a SQL statement </a:t>
            </a:r>
          </a:p>
          <a:p>
            <a:pPr lvl="2"/>
            <a:r>
              <a:rPr lang="en-US" altLang="en-US" dirty="0"/>
              <a:t>To insert a new row, with specified parameter values, into a database table</a:t>
            </a:r>
          </a:p>
          <a:p>
            <a:pPr lvl="2"/>
            <a:r>
              <a:rPr lang="en-US" altLang="en-US" dirty="0"/>
              <a:t>Using default parameter values</a:t>
            </a:r>
          </a:p>
          <a:p>
            <a:pPr lvl="1"/>
            <a:r>
              <a:rPr lang="en-US" altLang="en-US" dirty="0"/>
              <a:t>Invoking a stored function from a SQL statement</a:t>
            </a:r>
          </a:p>
          <a:p>
            <a:pPr lvl="1"/>
            <a:r>
              <a:rPr lang="en-US" altLang="en-US" dirty="0"/>
              <a:t>Invoking a stored function from a stored procedure</a:t>
            </a:r>
          </a:p>
          <a:p>
            <a:endParaRPr lang="en-US" dirty="0"/>
          </a:p>
        </p:txBody>
      </p:sp>
      <p:grpSp>
        <p:nvGrpSpPr>
          <p:cNvPr id="9" name="Group 8">
            <a:extLst>
              <a:ext uri="{FF2B5EF4-FFF2-40B4-BE49-F238E27FC236}">
                <a16:creationId xmlns:a16="http://schemas.microsoft.com/office/drawing/2014/main" id="{3F08B8C5-2ED6-4690-9A9E-1F878A326DCC}"/>
              </a:ext>
            </a:extLst>
          </p:cNvPr>
          <p:cNvGrpSpPr/>
          <p:nvPr/>
        </p:nvGrpSpPr>
        <p:grpSpPr>
          <a:xfrm>
            <a:off x="13222360" y="6200787"/>
            <a:ext cx="5065640" cy="2577087"/>
            <a:chOff x="12960423" y="6400800"/>
            <a:chExt cx="5065640" cy="2577087"/>
          </a:xfrm>
        </p:grpSpPr>
        <p:sp>
          <p:nvSpPr>
            <p:cNvPr id="4" name="Rectangle 3"/>
            <p:cNvSpPr/>
            <p:nvPr/>
          </p:nvSpPr>
          <p:spPr bwMode="auto">
            <a:xfrm rot="16200000" flipV="1">
              <a:off x="14619324" y="5153856"/>
              <a:ext cx="1747838" cy="506564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grpSp>
    </p:spTree>
    <p:custDataLst>
      <p:tags r:id="rId1"/>
    </p:custDataLst>
    <p:extLst>
      <p:ext uri="{BB962C8B-B14F-4D97-AF65-F5344CB8AC3E}">
        <p14:creationId xmlns:p14="http://schemas.microsoft.com/office/powerpoint/2010/main" val="38501779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 name="Content Placeholder 1">
            <a:extLst>
              <a:ext uri="{FF2B5EF4-FFF2-40B4-BE49-F238E27FC236}">
                <a16:creationId xmlns:a16="http://schemas.microsoft.com/office/drawing/2014/main" id="{E24B2DA2-BDF2-431F-B82B-9F036F26A1D3}"/>
              </a:ext>
            </a:extLst>
          </p:cNvPr>
          <p:cNvSpPr>
            <a:spLocks noGrp="1"/>
          </p:cNvSpPr>
          <p:nvPr>
            <p:ph idx="1"/>
          </p:nvPr>
        </p:nvSpPr>
        <p:spPr>
          <a:xfrm>
            <a:off x="933451" y="2272710"/>
            <a:ext cx="16421100" cy="3605919"/>
          </a:xfrm>
        </p:spPr>
        <p:txBody>
          <a:bodyPr/>
          <a:lstStyle/>
          <a:p>
            <a:pPr lvl="1"/>
            <a:r>
              <a:rPr lang="en-US" dirty="0"/>
              <a:t>Creating and invoking functions</a:t>
            </a:r>
          </a:p>
          <a:p>
            <a:pPr lvl="1">
              <a:buClr>
                <a:schemeClr val="tx1">
                  <a:lumMod val="25000"/>
                  <a:lumOff val="75000"/>
                </a:schemeClr>
              </a:buClr>
            </a:pPr>
            <a:r>
              <a:rPr lang="en-US" dirty="0">
                <a:solidFill>
                  <a:schemeClr val="tx1">
                    <a:lumMod val="25000"/>
                    <a:lumOff val="75000"/>
                  </a:schemeClr>
                </a:solidFill>
              </a:rPr>
              <a:t>Functions in SQL expressions</a:t>
            </a:r>
          </a:p>
          <a:p>
            <a:pPr lvl="1">
              <a:buClr>
                <a:schemeClr val="tx1">
                  <a:lumMod val="25000"/>
                  <a:lumOff val="75000"/>
                </a:schemeClr>
              </a:buClr>
            </a:pPr>
            <a:r>
              <a:rPr lang="en-US" dirty="0">
                <a:solidFill>
                  <a:schemeClr val="tx1">
                    <a:lumMod val="25000"/>
                    <a:lumOff val="75000"/>
                  </a:schemeClr>
                </a:solidFill>
              </a:rPr>
              <a:t>Passing parameters to functions</a:t>
            </a:r>
          </a:p>
          <a:p>
            <a:pPr lvl="1">
              <a:buClr>
                <a:schemeClr val="tx1">
                  <a:lumMod val="25000"/>
                  <a:lumOff val="75000"/>
                </a:schemeClr>
              </a:buClr>
            </a:pPr>
            <a:r>
              <a:rPr lang="en-US" dirty="0">
                <a:solidFill>
                  <a:schemeClr val="tx1">
                    <a:lumMod val="25000"/>
                    <a:lumOff val="75000"/>
                  </a:schemeClr>
                </a:solidFill>
              </a:rPr>
              <a:t>Removing stored functions</a:t>
            </a:r>
          </a:p>
          <a:p>
            <a:endParaRPr lang="en-US" dirty="0"/>
          </a:p>
        </p:txBody>
      </p:sp>
      <p:grpSp>
        <p:nvGrpSpPr>
          <p:cNvPr id="4" name="Group 3"/>
          <p:cNvGrpSpPr/>
          <p:nvPr/>
        </p:nvGrpSpPr>
        <p:grpSpPr>
          <a:xfrm>
            <a:off x="12742032" y="6223620"/>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0733345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Functions</a:t>
            </a:r>
          </a:p>
        </p:txBody>
      </p:sp>
      <p:sp>
        <p:nvSpPr>
          <p:cNvPr id="11" name="Content Placeholder 10">
            <a:extLst>
              <a:ext uri="{FF2B5EF4-FFF2-40B4-BE49-F238E27FC236}">
                <a16:creationId xmlns:a16="http://schemas.microsoft.com/office/drawing/2014/main" id="{647DE77E-659B-4A41-8F76-2A38E075952E}"/>
              </a:ext>
            </a:extLst>
          </p:cNvPr>
          <p:cNvSpPr>
            <a:spLocks noGrp="1"/>
          </p:cNvSpPr>
          <p:nvPr>
            <p:ph sz="half" idx="1"/>
          </p:nvPr>
        </p:nvSpPr>
        <p:spPr/>
        <p:txBody>
          <a:bodyPr/>
          <a:lstStyle/>
          <a:p>
            <a:endParaRPr lang="en-US"/>
          </a:p>
        </p:txBody>
      </p:sp>
      <p:sp>
        <p:nvSpPr>
          <p:cNvPr id="12" name="Content Placeholder 11">
            <a:extLst>
              <a:ext uri="{FF2B5EF4-FFF2-40B4-BE49-F238E27FC236}">
                <a16:creationId xmlns:a16="http://schemas.microsoft.com/office/drawing/2014/main" id="{AE19AF40-C49F-4A01-B61B-8A1FCC9A0176}"/>
              </a:ext>
            </a:extLst>
          </p:cNvPr>
          <p:cNvSpPr>
            <a:spLocks noGrp="1"/>
          </p:cNvSpPr>
          <p:nvPr>
            <p:ph sz="half" idx="2"/>
          </p:nvPr>
        </p:nvSpPr>
        <p:spPr>
          <a:xfrm>
            <a:off x="9448799" y="2312991"/>
            <a:ext cx="8077200" cy="5728359"/>
          </a:xfrm>
        </p:spPr>
        <p:txBody>
          <a:bodyPr/>
          <a:lstStyle/>
          <a:p>
            <a:pPr lvl="1"/>
            <a:r>
              <a:rPr lang="en-US" dirty="0"/>
              <a:t>Named PL/SQL block like procedure</a:t>
            </a:r>
          </a:p>
          <a:p>
            <a:pPr lvl="1"/>
            <a:r>
              <a:rPr lang="en-US" dirty="0"/>
              <a:t>Accepts input as parameters</a:t>
            </a:r>
          </a:p>
          <a:p>
            <a:pPr lvl="1"/>
            <a:r>
              <a:rPr lang="en-US" dirty="0"/>
              <a:t>Processes the input and returns a value</a:t>
            </a:r>
          </a:p>
          <a:p>
            <a:pPr lvl="1"/>
            <a:r>
              <a:rPr lang="en-US" dirty="0"/>
              <a:t>Stored as a database object</a:t>
            </a:r>
          </a:p>
          <a:p>
            <a:pPr lvl="1"/>
            <a:r>
              <a:rPr lang="en-US" dirty="0"/>
              <a:t>Enables modularization in the application</a:t>
            </a:r>
          </a:p>
          <a:p>
            <a:pPr lvl="1"/>
            <a:r>
              <a:rPr lang="en-US" altLang="en-US" dirty="0"/>
              <a:t>Can be invoked as part of an expression </a:t>
            </a:r>
          </a:p>
          <a:p>
            <a:pPr marL="112712" lvl="1" indent="0">
              <a:buNone/>
            </a:pPr>
            <a:endParaRPr lang="en-US" altLang="en-US" dirty="0"/>
          </a:p>
        </p:txBody>
      </p:sp>
      <p:sp>
        <p:nvSpPr>
          <p:cNvPr id="9" name="Rectangle 8">
            <a:extLst>
              <a:ext uri="{FF2B5EF4-FFF2-40B4-BE49-F238E27FC236}">
                <a16:creationId xmlns:a16="http://schemas.microsoft.com/office/drawing/2014/main" id="{D3B90648-5EFF-4ABB-B6A2-B139CFD72D91}"/>
              </a:ext>
            </a:extLst>
          </p:cNvPr>
          <p:cNvSpPr/>
          <p:nvPr/>
        </p:nvSpPr>
        <p:spPr bwMode="auto">
          <a:xfrm>
            <a:off x="2383" y="3735412"/>
            <a:ext cx="8112917" cy="1835150"/>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Content Placeholder 3" descr="1_Function.png">
            <a:extLst>
              <a:ext uri="{FF2B5EF4-FFF2-40B4-BE49-F238E27FC236}">
                <a16:creationId xmlns:a16="http://schemas.microsoft.com/office/drawing/2014/main" id="{81938EB7-0AB6-48C9-8A26-A5A314B2BACC}"/>
              </a:ext>
            </a:extLst>
          </p:cNvPr>
          <p:cNvPicPr>
            <a:picLocks noChangeAspect="1"/>
          </p:cNvPicPr>
          <p:nvPr/>
        </p:nvPicPr>
        <p:blipFill>
          <a:blip r:embed="rId4" cstate="print"/>
          <a:stretch>
            <a:fillRect/>
          </a:stretch>
        </p:blipFill>
        <p:spPr bwMode="gray">
          <a:xfrm>
            <a:off x="2400300" y="3343300"/>
            <a:ext cx="4972050" cy="261937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49627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068905" y="3200400"/>
            <a:ext cx="16125591" cy="284669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14341" name="Rectangle 2"/>
          <p:cNvSpPr>
            <a:spLocks noChangeArrowheads="1"/>
          </p:cNvSpPr>
          <p:nvPr/>
        </p:nvSpPr>
        <p:spPr bwMode="blackGray">
          <a:xfrm>
            <a:off x="1253006" y="3200400"/>
            <a:ext cx="15693113" cy="4114800"/>
          </a:xfrm>
          <a:prstGeom prst="rect">
            <a:avLst/>
          </a:prstGeom>
          <a:noFill/>
          <a:ln w="28575">
            <a:noFill/>
            <a:miter lim="800000"/>
            <a:headEnd/>
            <a:tailEnd/>
          </a:ln>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r>
              <a:rPr lang="en-US" altLang="en-US" dirty="0">
                <a:solidFill>
                  <a:srgbClr val="000000"/>
                </a:solidFill>
                <a:latin typeface="Courier New" pitchFamily="49" charset="0"/>
                <a:cs typeface="Oracle Sans" panose="020B0503020204020204" pitchFamily="34" charset="0"/>
              </a:rPr>
              <a:t>CREATE [OR REPLACE] FUNCTION </a:t>
            </a:r>
            <a:r>
              <a:rPr lang="en-US" altLang="en-US" i="1" dirty="0">
                <a:solidFill>
                  <a:srgbClr val="000000"/>
                </a:solidFill>
                <a:latin typeface="Courier New" pitchFamily="49" charset="0"/>
                <a:cs typeface="Oracle Sans" panose="020B0503020204020204" pitchFamily="34" charset="0"/>
              </a:rPr>
              <a:t>function_name</a:t>
            </a:r>
            <a:br>
              <a:rPr lang="en-US" altLang="en-US" i="1" dirty="0">
                <a:solidFill>
                  <a:srgbClr val="000000"/>
                </a:solidFill>
                <a:latin typeface="Courier New" pitchFamily="49" charset="0"/>
                <a:cs typeface="Oracle Sans" panose="020B0503020204020204" pitchFamily="34" charset="0"/>
              </a:rPr>
            </a:br>
            <a:r>
              <a:rPr lang="en-US" altLang="en-US" i="1" dirty="0">
                <a:solidFill>
                  <a:srgbClr val="000000"/>
                </a:solidFill>
                <a:latin typeface="Courier New" pitchFamily="49" charset="0"/>
                <a:cs typeface="Oracle Sans" panose="020B0503020204020204" pitchFamily="34" charset="0"/>
              </a:rPr>
              <a:t> </a:t>
            </a:r>
            <a:r>
              <a:rPr lang="en-US" altLang="en-US" dirty="0">
                <a:solidFill>
                  <a:srgbClr val="000000"/>
                </a:solidFill>
                <a:latin typeface="Courier New" pitchFamily="49" charset="0"/>
                <a:cs typeface="Oracle Sans" panose="020B0503020204020204" pitchFamily="34" charset="0"/>
              </a:rPr>
              <a:t>[(</a:t>
            </a:r>
            <a:r>
              <a:rPr lang="en-US" altLang="en-US" i="1" dirty="0">
                <a:solidFill>
                  <a:srgbClr val="000000"/>
                </a:solidFill>
                <a:latin typeface="Courier New" pitchFamily="49" charset="0"/>
                <a:cs typeface="Oracle Sans" panose="020B0503020204020204" pitchFamily="34" charset="0"/>
              </a:rPr>
              <a:t>parameter1 </a:t>
            </a:r>
            <a:r>
              <a:rPr lang="en-US" altLang="en-US" dirty="0">
                <a:solidFill>
                  <a:srgbClr val="000000"/>
                </a:solidFill>
                <a:latin typeface="Courier New" pitchFamily="49" charset="0"/>
                <a:cs typeface="Oracle Sans" panose="020B0503020204020204" pitchFamily="34" charset="0"/>
              </a:rPr>
              <a:t>[</a:t>
            </a:r>
            <a:r>
              <a:rPr lang="en-US" altLang="en-US" i="1" dirty="0">
                <a:solidFill>
                  <a:srgbClr val="000000"/>
                </a:solidFill>
                <a:latin typeface="Courier New" pitchFamily="49" charset="0"/>
                <a:cs typeface="Oracle Sans" panose="020B0503020204020204" pitchFamily="34" charset="0"/>
              </a:rPr>
              <a:t>mode1</a:t>
            </a:r>
            <a:r>
              <a:rPr lang="en-US" altLang="en-US" dirty="0">
                <a:solidFill>
                  <a:srgbClr val="000000"/>
                </a:solidFill>
                <a:latin typeface="Courier New" pitchFamily="49" charset="0"/>
                <a:cs typeface="Oracle Sans" panose="020B0503020204020204" pitchFamily="34" charset="0"/>
              </a:rPr>
              <a:t>]</a:t>
            </a:r>
            <a:r>
              <a:rPr lang="en-US" altLang="en-US" i="1" dirty="0">
                <a:solidFill>
                  <a:srgbClr val="000000"/>
                </a:solidFill>
                <a:latin typeface="Courier New" pitchFamily="49" charset="0"/>
                <a:cs typeface="Oracle Sans" panose="020B0503020204020204" pitchFamily="34" charset="0"/>
              </a:rPr>
              <a:t> datatype1, </a:t>
            </a:r>
            <a:r>
              <a:rPr lang="en-US" altLang="en-US" dirty="0">
                <a:solidFill>
                  <a:srgbClr val="000000"/>
                </a:solidFill>
                <a:latin typeface="Courier New" pitchFamily="49" charset="0"/>
                <a:cs typeface="Oracle Sans" panose="020B0503020204020204" pitchFamily="34" charset="0"/>
              </a:rPr>
              <a:t>. . .)]</a:t>
            </a:r>
            <a:endParaRPr lang="en-US" altLang="en-US" i="1" dirty="0">
              <a:solidFill>
                <a:srgbClr val="000000"/>
              </a:solidFill>
              <a:latin typeface="Courier New" pitchFamily="49" charset="0"/>
              <a:cs typeface="Oracle Sans" panose="020B0503020204020204" pitchFamily="34" charset="0"/>
            </a:endParaRPr>
          </a:p>
          <a:p>
            <a:pPr>
              <a:tabLst>
                <a:tab pos="1800225" algn="l"/>
              </a:tabLst>
            </a:pPr>
            <a:r>
              <a:rPr lang="en-US" altLang="en-US" dirty="0">
                <a:solidFill>
                  <a:srgbClr val="000000"/>
                </a:solidFill>
                <a:latin typeface="Courier New" pitchFamily="49" charset="0"/>
                <a:cs typeface="Oracle Sans" panose="020B0503020204020204" pitchFamily="34" charset="0"/>
              </a:rPr>
              <a:t>RETURN </a:t>
            </a:r>
            <a:r>
              <a:rPr lang="en-US" altLang="en-US" i="1" dirty="0">
                <a:solidFill>
                  <a:srgbClr val="000000"/>
                </a:solidFill>
                <a:latin typeface="Courier New" pitchFamily="49" charset="0"/>
                <a:cs typeface="Oracle Sans" panose="020B0503020204020204" pitchFamily="34" charset="0"/>
              </a:rPr>
              <a:t>datatype </a:t>
            </a:r>
            <a:r>
              <a:rPr lang="en-US" altLang="en-US" dirty="0">
                <a:solidFill>
                  <a:srgbClr val="000000"/>
                </a:solidFill>
                <a:latin typeface="Courier New" pitchFamily="49" charset="0"/>
                <a:cs typeface="Oracle Sans" panose="020B0503020204020204" pitchFamily="34" charset="0"/>
              </a:rPr>
              <a:t>IS|AS</a:t>
            </a:r>
          </a:p>
          <a:p>
            <a:pPr>
              <a:tabLst>
                <a:tab pos="1800225" algn="l"/>
              </a:tabLst>
            </a:pPr>
            <a:r>
              <a:rPr lang="en-US" altLang="en-US" dirty="0">
                <a:solidFill>
                  <a:srgbClr val="000000"/>
                </a:solidFill>
                <a:latin typeface="Courier New" pitchFamily="49" charset="0"/>
                <a:cs typeface="Oracle Sans" panose="020B0503020204020204" pitchFamily="34" charset="0"/>
              </a:rPr>
              <a:t> [</a:t>
            </a:r>
            <a:r>
              <a:rPr lang="en-US" altLang="en-US" i="1" dirty="0">
                <a:solidFill>
                  <a:srgbClr val="000000"/>
                </a:solidFill>
                <a:latin typeface="Courier New" pitchFamily="49" charset="0"/>
                <a:cs typeface="Oracle Sans" panose="020B0503020204020204" pitchFamily="34" charset="0"/>
              </a:rPr>
              <a:t>local_variable_declarations</a:t>
            </a:r>
            <a:r>
              <a:rPr lang="en-US" altLang="en-US" dirty="0">
                <a:solidFill>
                  <a:srgbClr val="000000"/>
                </a:solidFill>
                <a:latin typeface="Courier New" pitchFamily="49" charset="0"/>
                <a:cs typeface="Oracle Sans" panose="020B0503020204020204" pitchFamily="34" charset="0"/>
              </a:rPr>
              <a:t>; </a:t>
            </a:r>
          </a:p>
          <a:p>
            <a:pPr>
              <a:tabLst>
                <a:tab pos="1800225" algn="l"/>
              </a:tabLst>
            </a:pPr>
            <a:r>
              <a:rPr lang="en-US" altLang="en-US" dirty="0">
                <a:solidFill>
                  <a:srgbClr val="000000"/>
                </a:solidFill>
                <a:latin typeface="Courier New" pitchFamily="49" charset="0"/>
                <a:cs typeface="Oracle Sans" panose="020B0503020204020204" pitchFamily="34" charset="0"/>
              </a:rPr>
              <a:t>  . . .]</a:t>
            </a:r>
          </a:p>
          <a:p>
            <a:pPr>
              <a:tabLst>
                <a:tab pos="1800225" algn="l"/>
              </a:tabLst>
            </a:pPr>
            <a:r>
              <a:rPr lang="en-US" altLang="en-US" dirty="0">
                <a:solidFill>
                  <a:srgbClr val="000000"/>
                </a:solidFill>
                <a:latin typeface="Courier New" pitchFamily="49" charset="0"/>
                <a:cs typeface="Oracle Sans" panose="020B0503020204020204" pitchFamily="34" charset="0"/>
              </a:rPr>
              <a:t>BEGIN</a:t>
            </a:r>
            <a:br>
              <a:rPr lang="en-US" altLang="en-US" dirty="0">
                <a:solidFill>
                  <a:srgbClr val="000000"/>
                </a:solidFill>
                <a:latin typeface="Courier New" pitchFamily="49" charset="0"/>
                <a:cs typeface="Oracle Sans" panose="020B0503020204020204" pitchFamily="34" charset="0"/>
              </a:rPr>
            </a:br>
            <a:r>
              <a:rPr lang="en-US" altLang="en-US" dirty="0">
                <a:solidFill>
                  <a:srgbClr val="000000"/>
                </a:solidFill>
                <a:latin typeface="Courier New" pitchFamily="49" charset="0"/>
                <a:cs typeface="Oracle Sans" panose="020B0503020204020204" pitchFamily="34" charset="0"/>
              </a:rPr>
              <a:t>  -- </a:t>
            </a:r>
            <a:r>
              <a:rPr lang="en-US" altLang="en-US" i="1" dirty="0">
                <a:solidFill>
                  <a:srgbClr val="000000"/>
                </a:solidFill>
                <a:latin typeface="Courier New" pitchFamily="49" charset="0"/>
                <a:cs typeface="Oracle Sans" panose="020B0503020204020204" pitchFamily="34" charset="0"/>
              </a:rPr>
              <a:t>actions;</a:t>
            </a:r>
          </a:p>
          <a:p>
            <a:pPr>
              <a:tabLst>
                <a:tab pos="1800225" algn="l"/>
              </a:tabLst>
            </a:pPr>
            <a:r>
              <a:rPr lang="en-US" altLang="en-US" i="1" dirty="0">
                <a:solidFill>
                  <a:srgbClr val="000000"/>
                </a:solidFill>
                <a:latin typeface="Courier New" pitchFamily="49" charset="0"/>
                <a:cs typeface="Oracle Sans" panose="020B0503020204020204" pitchFamily="34" charset="0"/>
              </a:rPr>
              <a:t>  </a:t>
            </a:r>
            <a:r>
              <a:rPr lang="en-US" altLang="en-US" dirty="0">
                <a:solidFill>
                  <a:srgbClr val="000000"/>
                </a:solidFill>
                <a:latin typeface="Courier New" pitchFamily="49" charset="0"/>
                <a:cs typeface="Oracle Sans" panose="020B0503020204020204" pitchFamily="34" charset="0"/>
              </a:rPr>
              <a:t>RETURN </a:t>
            </a:r>
            <a:r>
              <a:rPr lang="en-US" altLang="en-US" i="1" dirty="0">
                <a:solidFill>
                  <a:srgbClr val="000000"/>
                </a:solidFill>
                <a:latin typeface="Courier New" pitchFamily="49" charset="0"/>
                <a:cs typeface="Oracle Sans" panose="020B0503020204020204" pitchFamily="34" charset="0"/>
              </a:rPr>
              <a:t>expression</a:t>
            </a:r>
            <a:r>
              <a:rPr lang="en-US" altLang="en-US" dirty="0">
                <a:solidFill>
                  <a:srgbClr val="000000"/>
                </a:solidFill>
                <a:latin typeface="Courier New" pitchFamily="49" charset="0"/>
                <a:cs typeface="Oracle Sans" panose="020B0503020204020204" pitchFamily="34" charset="0"/>
              </a:rPr>
              <a:t>;</a:t>
            </a:r>
          </a:p>
          <a:p>
            <a:pPr>
              <a:tabLst>
                <a:tab pos="1800225" algn="l"/>
              </a:tabLst>
            </a:pPr>
            <a:r>
              <a:rPr lang="en-US" altLang="en-US" dirty="0">
                <a:solidFill>
                  <a:srgbClr val="000000"/>
                </a:solidFill>
                <a:latin typeface="Courier New" pitchFamily="49" charset="0"/>
                <a:cs typeface="Oracle Sans" panose="020B0503020204020204" pitchFamily="34" charset="0"/>
              </a:rPr>
              <a:t>END [</a:t>
            </a:r>
            <a:r>
              <a:rPr lang="en-US" altLang="en-US" i="1" dirty="0">
                <a:solidFill>
                  <a:srgbClr val="000000"/>
                </a:solidFill>
                <a:latin typeface="Courier New" pitchFamily="49" charset="0"/>
                <a:cs typeface="Oracle Sans" panose="020B0503020204020204" pitchFamily="34" charset="0"/>
              </a:rPr>
              <a:t>function_name</a:t>
            </a:r>
            <a:r>
              <a:rPr lang="en-US" altLang="en-US" dirty="0">
                <a:solidFill>
                  <a:srgbClr val="000000"/>
                </a:solidFill>
                <a:latin typeface="Courier New" pitchFamily="49" charset="0"/>
                <a:cs typeface="Oracle Sans" panose="020B0503020204020204" pitchFamily="34" charset="0"/>
              </a:rPr>
              <a:t>];</a:t>
            </a:r>
            <a:endParaRPr lang="en-US" altLang="en-US" sz="3000" i="1" dirty="0">
              <a:solidFill>
                <a:srgbClr val="000000"/>
              </a:solidFill>
              <a:latin typeface="Courier New" pitchFamily="49" charset="0"/>
              <a:cs typeface="Oracle Sans" panose="020B0503020204020204" pitchFamily="34" charset="0"/>
            </a:endParaRPr>
          </a:p>
        </p:txBody>
      </p:sp>
      <p:sp>
        <p:nvSpPr>
          <p:cNvPr id="14342"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Functions syntax</a:t>
            </a:r>
          </a:p>
        </p:txBody>
      </p:sp>
      <p:sp>
        <p:nvSpPr>
          <p:cNvPr id="14343" name="Rectangle 4"/>
          <p:cNvSpPr>
            <a:spLocks noGrp="1" noChangeArrowheads="1"/>
          </p:cNvSpPr>
          <p:nvPr>
            <p:ph idx="1"/>
          </p:nvPr>
        </p:nvSpPr>
        <p:spPr>
          <a:xfrm>
            <a:off x="933451" y="2272710"/>
            <a:ext cx="16421100" cy="5955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The PL/SQL block must have at least one </a:t>
            </a:r>
            <a:r>
              <a:rPr lang="en-US" altLang="en-US" dirty="0">
                <a:latin typeface="Courier New" pitchFamily="49" charset="0"/>
                <a:cs typeface="Oracle Sans" panose="020B0503020204020204" pitchFamily="34" charset="0"/>
              </a:rPr>
              <a:t>RETURN</a:t>
            </a:r>
            <a:r>
              <a:rPr lang="en-US" altLang="en-US" dirty="0">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160572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5089AC-6364-476A-8A83-751686F491F4}"/>
              </a:ext>
            </a:extLst>
          </p:cNvPr>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181336349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Tax Calculation</a:t>
            </a:r>
          </a:p>
        </p:txBody>
      </p:sp>
      <p:grpSp>
        <p:nvGrpSpPr>
          <p:cNvPr id="3" name="Group 2">
            <a:extLst>
              <a:ext uri="{FF2B5EF4-FFF2-40B4-BE49-F238E27FC236}">
                <a16:creationId xmlns:a16="http://schemas.microsoft.com/office/drawing/2014/main" id="{0F23E137-05D4-4260-AD40-9E7F74FC8F0A}"/>
              </a:ext>
            </a:extLst>
          </p:cNvPr>
          <p:cNvGrpSpPr/>
          <p:nvPr/>
        </p:nvGrpSpPr>
        <p:grpSpPr>
          <a:xfrm>
            <a:off x="925830" y="2191172"/>
            <a:ext cx="16436340" cy="6858000"/>
            <a:chOff x="914400" y="1943100"/>
            <a:chExt cx="16436340" cy="6858000"/>
          </a:xfrm>
        </p:grpSpPr>
        <p:pic>
          <p:nvPicPr>
            <p:cNvPr id="5" name="Picture 4" descr="cnt2554150.png"/>
            <p:cNvPicPr>
              <a:picLocks noChangeAspect="1"/>
            </p:cNvPicPr>
            <p:nvPr/>
          </p:nvPicPr>
          <p:blipFill>
            <a:blip r:embed="rId4" cstate="print"/>
            <a:stretch>
              <a:fillRect/>
            </a:stretch>
          </p:blipFill>
          <p:spPr>
            <a:xfrm>
              <a:off x="914400" y="2286000"/>
              <a:ext cx="1520190" cy="1714500"/>
            </a:xfrm>
            <a:prstGeom prst="rect">
              <a:avLst/>
            </a:prstGeom>
          </p:spPr>
        </p:pic>
        <p:sp>
          <p:nvSpPr>
            <p:cNvPr id="6" name="Rounded Rectangular Callout 5"/>
            <p:cNvSpPr/>
            <p:nvPr/>
          </p:nvSpPr>
          <p:spPr bwMode="auto">
            <a:xfrm>
              <a:off x="2743200" y="1943100"/>
              <a:ext cx="6858000" cy="1943100"/>
            </a:xfrm>
            <a:prstGeom prst="wedgeRoundRectCallout">
              <a:avLst>
                <a:gd name="adj1" fmla="val -57870"/>
                <a:gd name="adj2" fmla="val -9831"/>
                <a:gd name="adj3"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dirty="0">
                  <a:latin typeface="Oracle Sans" panose="020B0503020204020204" pitchFamily="34" charset="0"/>
                  <a:cs typeface="Oracle Sans" panose="020B0503020204020204" pitchFamily="34" charset="0"/>
                </a:rPr>
                <a:t>I could update the database with the promotions and salary raise. Thanks Alice. Now I need your help in calculating the tax applicable for each employee.</a:t>
              </a:r>
              <a:endParaRPr kumimoji="0" lang="en-US"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7" name="Picture 6" descr="cnt2554153.png"/>
            <p:cNvPicPr>
              <a:picLocks noChangeAspect="1"/>
            </p:cNvPicPr>
            <p:nvPr/>
          </p:nvPicPr>
          <p:blipFill>
            <a:blip r:embed="rId5" cstate="print"/>
            <a:stretch>
              <a:fillRect/>
            </a:stretch>
          </p:blipFill>
          <p:spPr>
            <a:xfrm>
              <a:off x="15887700" y="4229100"/>
              <a:ext cx="1463040" cy="1714500"/>
            </a:xfrm>
            <a:prstGeom prst="rect">
              <a:avLst/>
            </a:prstGeom>
          </p:spPr>
        </p:pic>
        <p:sp>
          <p:nvSpPr>
            <p:cNvPr id="8" name="Rounded Rectangular Callout 7"/>
            <p:cNvSpPr/>
            <p:nvPr/>
          </p:nvSpPr>
          <p:spPr bwMode="auto">
            <a:xfrm>
              <a:off x="9601200" y="4343400"/>
              <a:ext cx="5829300" cy="914400"/>
            </a:xfrm>
            <a:prstGeom prst="wedgeRoundRectCallout">
              <a:avLst>
                <a:gd name="adj1" fmla="val 58760"/>
                <a:gd name="adj2" fmla="val -4167"/>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Sure, tell me the formula for</a:t>
              </a:r>
              <a:r>
                <a:rPr kumimoji="0" lang="en-US"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calculation.</a:t>
              </a:r>
              <a:endParaRPr kumimoji="0" lang="en-US"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9" name="Picture 8" descr="cnt2554150.png"/>
            <p:cNvPicPr>
              <a:picLocks noChangeAspect="1"/>
            </p:cNvPicPr>
            <p:nvPr/>
          </p:nvPicPr>
          <p:blipFill>
            <a:blip r:embed="rId4" cstate="print"/>
            <a:stretch>
              <a:fillRect/>
            </a:stretch>
          </p:blipFill>
          <p:spPr>
            <a:xfrm>
              <a:off x="1028700" y="5943600"/>
              <a:ext cx="1520190" cy="1714500"/>
            </a:xfrm>
            <a:prstGeom prst="rect">
              <a:avLst/>
            </a:prstGeom>
          </p:spPr>
        </p:pic>
        <p:sp>
          <p:nvSpPr>
            <p:cNvPr id="10" name="Rounded Rectangular Callout 9"/>
            <p:cNvSpPr/>
            <p:nvPr/>
          </p:nvSpPr>
          <p:spPr bwMode="auto">
            <a:xfrm>
              <a:off x="2743200" y="5486400"/>
              <a:ext cx="6858000" cy="2857500"/>
            </a:xfrm>
            <a:prstGeom prst="wedgeRoundRectCallout">
              <a:avLst>
                <a:gd name="adj1" fmla="val -57376"/>
                <a:gd name="adj2" fmla="val -18685"/>
                <a:gd name="adj3"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 will mail you the formula. It’s</a:t>
              </a:r>
              <a:r>
                <a:rPr kumimoji="0" lang="en-US"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a bit complicated. </a:t>
              </a:r>
              <a:r>
                <a:rPr lang="en-US" dirty="0">
                  <a:latin typeface="Oracle Sans" panose="020B0503020204020204" pitchFamily="34" charset="0"/>
                  <a:cs typeface="Oracle Sans" panose="020B0503020204020204" pitchFamily="34" charset="0"/>
                </a:rPr>
                <a:t>The code you write should help me in arriving at a value based on input. It should be good to use in mathematical formulas. I may have to calculate taxes in many places.</a:t>
              </a:r>
              <a:endParaRPr kumimoji="0" lang="en-US"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1" name="Picture 10" descr="cnt2554153.png"/>
            <p:cNvPicPr>
              <a:picLocks noChangeAspect="1"/>
            </p:cNvPicPr>
            <p:nvPr/>
          </p:nvPicPr>
          <p:blipFill>
            <a:blip r:embed="rId5" cstate="print"/>
            <a:stretch>
              <a:fillRect/>
            </a:stretch>
          </p:blipFill>
          <p:spPr>
            <a:xfrm>
              <a:off x="15887700" y="7086600"/>
              <a:ext cx="1463040" cy="1714500"/>
            </a:xfrm>
            <a:prstGeom prst="rect">
              <a:avLst/>
            </a:prstGeom>
          </p:spPr>
        </p:pic>
        <p:sp>
          <p:nvSpPr>
            <p:cNvPr id="12" name="Rounded Rectangular Callout 11"/>
            <p:cNvSpPr/>
            <p:nvPr/>
          </p:nvSpPr>
          <p:spPr bwMode="auto">
            <a:xfrm>
              <a:off x="13144500" y="7543800"/>
              <a:ext cx="1828800" cy="685800"/>
            </a:xfrm>
            <a:prstGeom prst="wedgeRoundRectCallout">
              <a:avLst>
                <a:gd name="adj1" fmla="val 73611"/>
                <a:gd name="adj2" fmla="val -14043"/>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Got it</a:t>
              </a:r>
            </a:p>
          </p:txBody>
        </p:sp>
      </p:grpSp>
    </p:spTree>
    <p:custDataLst>
      <p:tags r:id="rId1"/>
    </p:custDataLst>
    <p:extLst>
      <p:ext uri="{BB962C8B-B14F-4D97-AF65-F5344CB8AC3E}">
        <p14:creationId xmlns:p14="http://schemas.microsoft.com/office/powerpoint/2010/main" val="356924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The Difference Between Procedures and Functions</a:t>
            </a:r>
          </a:p>
        </p:txBody>
      </p:sp>
      <p:graphicFrame>
        <p:nvGraphicFramePr>
          <p:cNvPr id="326659" name="Group 3"/>
          <p:cNvGraphicFramePr>
            <a:graphicFrameLocks noGrp="1"/>
          </p:cNvGraphicFramePr>
          <p:nvPr/>
        </p:nvGraphicFramePr>
        <p:xfrm>
          <a:off x="1319665" y="2387933"/>
          <a:ext cx="15648674" cy="5511061"/>
        </p:xfrm>
        <a:graphic>
          <a:graphicData uri="http://schemas.openxmlformats.org/drawingml/2006/table">
            <a:tbl>
              <a:tblPr firstRow="1" firstCol="1" bandRow="1">
                <a:tableStyleId>{5FD0F851-EC5A-4D38-B0AD-8093EC10F338}</a:tableStyleId>
              </a:tblPr>
              <a:tblGrid>
                <a:gridCol w="7116497">
                  <a:extLst>
                    <a:ext uri="{9D8B030D-6E8A-4147-A177-3AD203B41FA5}">
                      <a16:colId xmlns:a16="http://schemas.microsoft.com/office/drawing/2014/main" val="20000"/>
                    </a:ext>
                  </a:extLst>
                </a:gridCol>
                <a:gridCol w="8532177">
                  <a:extLst>
                    <a:ext uri="{9D8B030D-6E8A-4147-A177-3AD203B41FA5}">
                      <a16:colId xmlns:a16="http://schemas.microsoft.com/office/drawing/2014/main" val="20001"/>
                    </a:ext>
                  </a:extLst>
                </a:gridCol>
              </a:tblGrid>
              <a:tr h="76668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Procedures</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Functions</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tc>
                <a:extLst>
                  <a:ext uri="{0D108BD9-81ED-4DB2-BD59-A6C34878D82A}">
                    <a16:rowId xmlns:a16="http://schemas.microsoft.com/office/drawing/2014/main" val="10000"/>
                  </a:ext>
                </a:extLst>
              </a:tr>
              <a:tr h="721443">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Execute as a PL/SQL statement</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solidFill>
                      <a:srgbClr val="EFF3F4"/>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Invoke as part of an expression</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solidFill>
                      <a:srgbClr val="EFF3F4"/>
                    </a:solidFill>
                  </a:tcPr>
                </a:tc>
                <a:extLst>
                  <a:ext uri="{0D108BD9-81ED-4DB2-BD59-A6C34878D82A}">
                    <a16:rowId xmlns:a16="http://schemas.microsoft.com/office/drawing/2014/main" val="10001"/>
                  </a:ext>
                </a:extLst>
              </a:tr>
              <a:tr h="1005734">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Do not contain </a:t>
                      </a:r>
                      <a:r>
                        <a:rPr kumimoji="0" lang="en-US" sz="2400" b="0" u="none" strike="noStrike" cap="none" normalizeH="0" baseline="0" dirty="0">
                          <a:ln>
                            <a:noFill/>
                          </a:ln>
                          <a:effectLst/>
                          <a:latin typeface="Courier New" pitchFamily="49" charset="0"/>
                          <a:cs typeface="Courier New" pitchFamily="49" charset="0"/>
                        </a:rPr>
                        <a:t>RETURN</a:t>
                      </a:r>
                      <a:r>
                        <a:rPr kumimoji="0" lang="en-US" sz="2400" b="0" u="none" strike="noStrike" cap="none" normalizeH="0" baseline="0" dirty="0">
                          <a:ln>
                            <a:noFill/>
                          </a:ln>
                          <a:effectLst/>
                        </a:rPr>
                        <a:t> clause in the header</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Must contain a </a:t>
                      </a:r>
                      <a:r>
                        <a:rPr kumimoji="0" lang="en-US" sz="2400" u="none" strike="noStrike" cap="none" normalizeH="0" baseline="0" dirty="0">
                          <a:ln>
                            <a:noFill/>
                          </a:ln>
                          <a:effectLst/>
                          <a:latin typeface="Courier New" pitchFamily="49" charset="0"/>
                          <a:cs typeface="Courier New" pitchFamily="49" charset="0"/>
                        </a:rPr>
                        <a:t>RETURN</a:t>
                      </a:r>
                      <a:r>
                        <a:rPr kumimoji="0" lang="en-US" sz="2400" u="none" strike="noStrike" cap="none" normalizeH="0" baseline="0" dirty="0">
                          <a:ln>
                            <a:noFill/>
                          </a:ln>
                          <a:effectLst/>
                        </a:rPr>
                        <a:t> clause in the header</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tc>
                <a:extLst>
                  <a:ext uri="{0D108BD9-81ED-4DB2-BD59-A6C34878D82A}">
                    <a16:rowId xmlns:a16="http://schemas.microsoft.com/office/drawing/2014/main" val="10002"/>
                  </a:ext>
                </a:extLst>
              </a:tr>
              <a:tr h="1005734">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Can pass values (if any) using output parameters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solidFill>
                      <a:srgbClr val="EFF3F4"/>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Must return a single value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solidFill>
                      <a:srgbClr val="EFF3F4"/>
                    </a:solidFill>
                  </a:tcPr>
                </a:tc>
                <a:extLst>
                  <a:ext uri="{0D108BD9-81ED-4DB2-BD59-A6C34878D82A}">
                    <a16:rowId xmlns:a16="http://schemas.microsoft.com/office/drawing/2014/main" val="10003"/>
                  </a:ext>
                </a:extLst>
              </a:tr>
              <a:tr h="1005734">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Can contain a </a:t>
                      </a:r>
                      <a:r>
                        <a:rPr kumimoji="0" lang="en-US" sz="2400" b="0" u="none" strike="noStrike" cap="none" normalizeH="0" baseline="0" dirty="0">
                          <a:ln>
                            <a:noFill/>
                          </a:ln>
                          <a:effectLst/>
                          <a:latin typeface="Courier New" pitchFamily="49" charset="0"/>
                          <a:cs typeface="Courier New" pitchFamily="49" charset="0"/>
                        </a:rPr>
                        <a:t>RETURN</a:t>
                      </a:r>
                      <a:r>
                        <a:rPr kumimoji="0" lang="en-US" sz="2400" b="0" u="none" strike="noStrike" cap="none" normalizeH="0" baseline="0" dirty="0">
                          <a:ln>
                            <a:noFill/>
                          </a:ln>
                          <a:effectLst/>
                        </a:rPr>
                        <a:t> statement without a value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Must contain at least one </a:t>
                      </a:r>
                      <a:r>
                        <a:rPr kumimoji="0" lang="en-US" sz="2400" u="none" strike="noStrike" cap="none" normalizeH="0" baseline="0" dirty="0">
                          <a:ln>
                            <a:noFill/>
                          </a:ln>
                          <a:effectLst/>
                          <a:latin typeface="Courier New" pitchFamily="49" charset="0"/>
                          <a:cs typeface="Courier New" pitchFamily="49" charset="0"/>
                        </a:rPr>
                        <a:t>RETURN</a:t>
                      </a:r>
                      <a:r>
                        <a:rPr kumimoji="0" lang="en-US" sz="2400" u="none" strike="noStrike" cap="none" normalizeH="0" baseline="0" dirty="0">
                          <a:ln>
                            <a:noFill/>
                          </a:ln>
                          <a:effectLst/>
                        </a:rPr>
                        <a:t> statement</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tc>
                <a:extLst>
                  <a:ext uri="{0D108BD9-81ED-4DB2-BD59-A6C34878D82A}">
                    <a16:rowId xmlns:a16="http://schemas.microsoft.com/office/drawing/2014/main" val="10004"/>
                  </a:ext>
                </a:extLst>
              </a:tr>
              <a:tr h="1005734">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a:ln>
                            <a:noFill/>
                          </a:ln>
                          <a:effectLst/>
                        </a:rPr>
                        <a:t>Cannot invoke from SQL expressions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solidFill>
                      <a:srgbClr val="EFF3F4"/>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2400" u="none" strike="noStrike" cap="none" normalizeH="0" baseline="0" dirty="0">
                          <a:ln>
                            <a:noFill/>
                          </a:ln>
                          <a:effectLst/>
                        </a:rPr>
                        <a:t>Can be invoked from a SQL expression</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5" marB="137145" horzOverflow="overflow">
                    <a:solidFill>
                      <a:srgbClr val="EFF3F4"/>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643420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54</TotalTime>
  <Words>4896</Words>
  <Application>Microsoft Office PowerPoint</Application>
  <PresentationFormat>Custom</PresentationFormat>
  <Paragraphs>430</Paragraphs>
  <Slides>31</Slides>
  <Notes>31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Courier New</vt:lpstr>
      <vt:lpstr>Georgia</vt:lpstr>
      <vt:lpstr>Oracle Sans</vt:lpstr>
      <vt:lpstr>Times New Roman</vt:lpstr>
      <vt:lpstr>OU Redwood PowerPoint Template</vt:lpstr>
      <vt:lpstr>Creating Functions</vt:lpstr>
      <vt:lpstr>Course Road Map</vt:lpstr>
      <vt:lpstr>Objectives</vt:lpstr>
      <vt:lpstr>Lesson Agenda</vt:lpstr>
      <vt:lpstr>Functions</vt:lpstr>
      <vt:lpstr>Creating Functions syntax</vt:lpstr>
      <vt:lpstr>PowerPoint Presentation</vt:lpstr>
      <vt:lpstr>Tax Calculation</vt:lpstr>
      <vt:lpstr>The Difference Between Procedures and Functions</vt:lpstr>
      <vt:lpstr>Creating Functions: Overview</vt:lpstr>
      <vt:lpstr>Invoking a Stored Function: Example </vt:lpstr>
      <vt:lpstr>Using Different Methods for Executing Functions</vt:lpstr>
      <vt:lpstr>Using Different Methods for Executing Functions</vt:lpstr>
      <vt:lpstr>Creating and Compiling Functions Using SQL Developer</vt:lpstr>
      <vt:lpstr>Lesson Agenda</vt:lpstr>
      <vt:lpstr>Using a Function in a SQL Expression: Example</vt:lpstr>
      <vt:lpstr>Calling User-Defined Functions in SQL Statements</vt:lpstr>
      <vt:lpstr>Restrictions When Calling Functions from SQL Expressions</vt:lpstr>
      <vt:lpstr>Side Effects of Function Execution</vt:lpstr>
      <vt:lpstr>Controlling Side Effects</vt:lpstr>
      <vt:lpstr>Guidelines to Control Side Effects </vt:lpstr>
      <vt:lpstr>Lesson Agenda</vt:lpstr>
      <vt:lpstr>Passing Parameters to Functions</vt:lpstr>
      <vt:lpstr>Named and Mixed Notation from SQL: Example</vt:lpstr>
      <vt:lpstr>Viewing Functions Using Data Dictionary Views</vt:lpstr>
      <vt:lpstr>Viewing Functions Information Using SQL Developer</vt:lpstr>
      <vt:lpstr>Lesson Agenda</vt:lpstr>
      <vt:lpstr>Removing Functions: Using the DROP SQL Statement or SQL Developer</vt:lpstr>
      <vt:lpstr>Quiz</vt:lpstr>
      <vt:lpstr>Summary</vt:lpstr>
      <vt:lpstr>Practice 12: Overview</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Jayanthy Keshavamurthy</cp:lastModifiedBy>
  <cp:revision>36</cp:revision>
  <cp:lastPrinted>2002-03-28T23:57:22Z</cp:lastPrinted>
  <dcterms:created xsi:type="dcterms:W3CDTF">2020-05-27T23:13:32Z</dcterms:created>
  <dcterms:modified xsi:type="dcterms:W3CDTF">2020-06-30T17:14:37Z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