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6.xml" ContentType="application/vnd.openxmlformats-officedocument.presentationml.tags+xml"/>
  <Override PartName="/ppt/notesSlides/notesSlide1.xml" ContentType="application/vnd.openxmlformats-officedocument.presentationml.notesSlide+xml"/>
  <Override PartName="/ppt/tags/tag17.xml" ContentType="application/vnd.openxmlformats-officedocument.presentationml.tags+xml"/>
  <Override PartName="/ppt/notesSlides/notesSlide2.xml" ContentType="application/vnd.openxmlformats-officedocument.presentationml.notesSlide+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notesSlides/notesSlide4.xml" ContentType="application/vnd.openxmlformats-officedocument.presentationml.notesSlide+xml"/>
  <Override PartName="/ppt/tags/tag20.xml" ContentType="application/vnd.openxmlformats-officedocument.presentationml.tags+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1.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notesSlides/notesSlide7.xml" ContentType="application/vnd.openxmlformats-officedocument.presentationml.notesSlide+xml"/>
  <Override PartName="/ppt/tags/tag23.xml" ContentType="application/vnd.openxmlformats-officedocument.presentationml.tags+xml"/>
  <Override PartName="/ppt/notesSlides/notesSlide8.xml" ContentType="application/vnd.openxmlformats-officedocument.presentationml.notesSlide+xml"/>
  <Override PartName="/ppt/tags/tag2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notesSlides/notesSlide10.xml" ContentType="application/vnd.openxmlformats-officedocument.presentationml.notesSlide+xml"/>
  <Override PartName="/ppt/tags/tag26.xml" ContentType="application/vnd.openxmlformats-officedocument.presentationml.tags+xml"/>
  <Override PartName="/ppt/notesSlides/notesSlide11.xml" ContentType="application/vnd.openxmlformats-officedocument.presentationml.notesSlide+xml"/>
  <Override PartName="/ppt/tags/tag27.xml" ContentType="application/vnd.openxmlformats-officedocument.presentationml.tags+xml"/>
  <Override PartName="/ppt/notesSlides/notesSlide12.xml" ContentType="application/vnd.openxmlformats-officedocument.presentationml.notesSlide+xml"/>
  <Override PartName="/ppt/tags/tag28.xml" ContentType="application/vnd.openxmlformats-officedocument.presentationml.tags+xml"/>
  <Override PartName="/ppt/notesSlides/notesSlide13.xml" ContentType="application/vnd.openxmlformats-officedocument.presentationml.notesSlide+xml"/>
  <Override PartName="/ppt/tags/tag29.xml" ContentType="application/vnd.openxmlformats-officedocument.presentationml.tags+xml"/>
  <Override PartName="/ppt/notesSlides/notesSlide14.xml" ContentType="application/vnd.openxmlformats-officedocument.presentationml.notesSlide+xml"/>
  <Override PartName="/ppt/tags/tag30.xml" ContentType="application/vnd.openxmlformats-officedocument.presentationml.tags+xml"/>
  <Override PartName="/ppt/notesSlides/notesSlide15.xml" ContentType="application/vnd.openxmlformats-officedocument.presentationml.notesSlide+xml"/>
  <Override PartName="/ppt/tags/tag31.xml" ContentType="application/vnd.openxmlformats-officedocument.presentationml.tags+xml"/>
  <Override PartName="/ppt/notesSlides/notesSlide16.xml" ContentType="application/vnd.openxmlformats-officedocument.presentationml.notesSlide+xml"/>
  <Override PartName="/ppt/tags/tag32.xml" ContentType="application/vnd.openxmlformats-officedocument.presentationml.tags+xml"/>
  <Override PartName="/ppt/notesSlides/notesSlide17.xml" ContentType="application/vnd.openxmlformats-officedocument.presentationml.notesSlide+xml"/>
  <Override PartName="/ppt/tags/tag33.xml" ContentType="application/vnd.openxmlformats-officedocument.presentationml.tags+xml"/>
  <Override PartName="/ppt/notesSlides/notesSlide18.xml" ContentType="application/vnd.openxmlformats-officedocument.presentationml.notesSlide+xml"/>
  <Override PartName="/ppt/tags/tag34.xml" ContentType="application/vnd.openxmlformats-officedocument.presentationml.tags+xml"/>
  <Override PartName="/ppt/notesSlides/notesSlide19.xml" ContentType="application/vnd.openxmlformats-officedocument.presentationml.notesSlide+xml"/>
  <Override PartName="/ppt/tags/tag35.xml" ContentType="application/vnd.openxmlformats-officedocument.presentationml.tags+xml"/>
  <Override PartName="/ppt/notesSlides/notesSlide20.xml" ContentType="application/vnd.openxmlformats-officedocument.presentationml.notesSlide+xml"/>
  <Override PartName="/ppt/tags/tag36.xml" ContentType="application/vnd.openxmlformats-officedocument.presentationml.tags+xml"/>
  <Override PartName="/ppt/notesSlides/notesSlide21.xml" ContentType="application/vnd.openxmlformats-officedocument.presentationml.notesSlide+xml"/>
  <Override PartName="/ppt/tags/tag37.xml" ContentType="application/vnd.openxmlformats-officedocument.presentationml.tags+xml"/>
  <Override PartName="/ppt/notesSlides/notesSlide22.xml" ContentType="application/vnd.openxmlformats-officedocument.presentationml.notesSlide+xml"/>
  <Override PartName="/ppt/tags/tag38.xml" ContentType="application/vnd.openxmlformats-officedocument.presentationml.tags+xml"/>
  <Override PartName="/ppt/notesSlides/notesSlide23.xml" ContentType="application/vnd.openxmlformats-officedocument.presentationml.notesSlide+xml"/>
  <Override PartName="/ppt/tags/tag39.xml" ContentType="application/vnd.openxmlformats-officedocument.presentationml.tags+xml"/>
  <Override PartName="/ppt/notesSlides/notesSlide24.xml" ContentType="application/vnd.openxmlformats-officedocument.presentationml.notesSlide+xml"/>
  <Override PartName="/ppt/tags/tag40.xml" ContentType="application/vnd.openxmlformats-officedocument.presentationml.tags+xml"/>
  <Override PartName="/ppt/notesSlides/notesSlide25.xml" ContentType="application/vnd.openxmlformats-officedocument.presentationml.notesSlide+xml"/>
  <Override PartName="/ppt/tags/tag41.xml" ContentType="application/vnd.openxmlformats-officedocument.presentationml.tags+xml"/>
  <Override PartName="/ppt/notesSlides/notesSlide26.xml" ContentType="application/vnd.openxmlformats-officedocument.presentationml.notesSlide+xml"/>
  <Override PartName="/ppt/tags/tag42.xml" ContentType="application/vnd.openxmlformats-officedocument.presentationml.tags+xml"/>
  <Override PartName="/ppt/notesSlides/notesSlide27.xml" ContentType="application/vnd.openxmlformats-officedocument.presentationml.notesSlide+xml"/>
  <Override PartName="/ppt/tags/tag43.xml" ContentType="application/vnd.openxmlformats-officedocument.presentationml.tags+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30"/>
  </p:notesMasterIdLst>
  <p:handoutMasterIdLst>
    <p:handoutMasterId r:id="rId31"/>
  </p:handoutMasterIdLst>
  <p:sldIdLst>
    <p:sldId id="285" r:id="rId2"/>
    <p:sldId id="286" r:id="rId3"/>
    <p:sldId id="287" r:id="rId4"/>
    <p:sldId id="288" r:id="rId5"/>
    <p:sldId id="289" r:id="rId6"/>
    <p:sldId id="290"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6" r:id="rId23"/>
    <p:sldId id="307" r:id="rId24"/>
    <p:sldId id="308" r:id="rId25"/>
    <p:sldId id="309" r:id="rId26"/>
    <p:sldId id="310" r:id="rId27"/>
    <p:sldId id="311" r:id="rId28"/>
    <p:sldId id="312" r:id="rId29"/>
  </p:sldIdLst>
  <p:sldSz cx="18288000" cy="10287000"/>
  <p:notesSz cx="7772400" cy="10058400"/>
  <p:custDataLst>
    <p:tags r:id="rId32"/>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4" orient="horz" pos="3285" userDrawn="1">
          <p15:clr>
            <a:srgbClr val="A4A3A4"/>
          </p15:clr>
        </p15:guide>
        <p15:guide id="6" pos="5760">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44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4634"/>
    <a:srgbClr val="D1350F"/>
    <a:srgbClr val="FFFFFF"/>
    <a:srgbClr val="FDE8E3"/>
    <a:srgbClr val="572B16"/>
    <a:srgbClr val="A6A6A6"/>
    <a:srgbClr val="E0E2E1"/>
    <a:srgbClr val="D8E1E6"/>
    <a:srgbClr val="5A869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0" autoAdjust="0"/>
    <p:restoredTop sz="78246" autoAdjust="0"/>
  </p:normalViewPr>
  <p:slideViewPr>
    <p:cSldViewPr showGuides="1">
      <p:cViewPr varScale="1">
        <p:scale>
          <a:sx n="35" d="100"/>
          <a:sy n="35" d="100"/>
        </p:scale>
        <p:origin x="1356" y="72"/>
      </p:cViewPr>
      <p:guideLst>
        <p:guide orient="horz" pos="3285"/>
        <p:guide pos="5760"/>
      </p:guideLst>
    </p:cSldViewPr>
  </p:slideViewPr>
  <p:outlineViewPr>
    <p:cViewPr>
      <p:scale>
        <a:sx n="33" d="100"/>
        <a:sy n="33" d="100"/>
      </p:scale>
      <p:origin x="0" y="-2316"/>
    </p:cViewPr>
  </p:outlineViewPr>
  <p:notesTextViewPr>
    <p:cViewPr>
      <p:scale>
        <a:sx n="100" d="100"/>
        <a:sy n="100" d="100"/>
      </p:scale>
      <p:origin x="0" y="0"/>
    </p:cViewPr>
  </p:notesTextViewPr>
  <p:sorterViewPr>
    <p:cViewPr>
      <p:scale>
        <a:sx n="66" d="100"/>
        <a:sy n="66" d="100"/>
      </p:scale>
      <p:origin x="0" y="0"/>
    </p:cViewPr>
  </p:sorterViewPr>
  <p:notesViewPr>
    <p:cSldViewPr showGuides="1">
      <p:cViewPr>
        <p:scale>
          <a:sx n="100" d="100"/>
          <a:sy n="100" d="100"/>
        </p:scale>
        <p:origin x="1518" y="-2580"/>
      </p:cViewPr>
      <p:guideLst>
        <p:guide orient="horz" pos="2923"/>
        <p:guide orient="horz" pos="283"/>
        <p:guide pos="244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374AA7-8F31-423F-A826-8CE0B5623076}" type="doc">
      <dgm:prSet loTypeId="urn:microsoft.com/office/officeart/2005/8/layout/vList2" loCatId="list" qsTypeId="urn:microsoft.com/office/officeart/2005/8/quickstyle/simple3" qsCatId="simple" csTypeId="urn:microsoft.com/office/officeart/2005/8/colors/colorful2" csCatId="colorful" phldr="1"/>
      <dgm:spPr/>
      <dgm:t>
        <a:bodyPr/>
        <a:lstStyle/>
        <a:p>
          <a:endParaRPr lang="en-US"/>
        </a:p>
      </dgm:t>
    </dgm:pt>
    <dgm:pt modelId="{F06B81F2-60E2-4D60-8D09-C686544BED8E}">
      <dgm:prSet custT="1"/>
      <dgm:spPr/>
      <dgm:t>
        <a:bodyPr/>
        <a:lstStyle/>
        <a:p>
          <a:pPr rtl="0"/>
          <a:r>
            <a:rPr lang="en-US" sz="2400" dirty="0">
              <a:latin typeface="Oracle Sans" panose="020B0503020204020204" pitchFamily="34" charset="0"/>
              <a:cs typeface="Oracle Sans" panose="020B0503020204020204" pitchFamily="34" charset="0"/>
            </a:rPr>
            <a:t>What is </a:t>
          </a:r>
          <a:r>
            <a:rPr lang="en-US" sz="2400" dirty="0">
              <a:latin typeface="Courier New" pitchFamily="49" charset="0"/>
              <a:cs typeface="Courier New" pitchFamily="49" charset="0"/>
            </a:rPr>
            <a:t>DBMS_OUTPUT</a:t>
          </a:r>
          <a:r>
            <a:rPr lang="en-US" sz="2400" dirty="0">
              <a:latin typeface="Oracle Sans" panose="020B0503020204020204" pitchFamily="34" charset="0"/>
              <a:cs typeface="Oracle Sans" panose="020B0503020204020204" pitchFamily="34" charset="0"/>
            </a:rPr>
            <a:t>?</a:t>
          </a:r>
        </a:p>
      </dgm:t>
    </dgm:pt>
    <dgm:pt modelId="{57C734D5-ABF7-462C-AE95-0077498EFA27}" type="parTrans" cxnId="{36DE4F90-5F43-480C-9F5B-FCFC15F9EA10}">
      <dgm:prSet/>
      <dgm:spPr/>
      <dgm:t>
        <a:bodyPr/>
        <a:lstStyle/>
        <a:p>
          <a:endParaRPr lang="en-US"/>
        </a:p>
      </dgm:t>
    </dgm:pt>
    <dgm:pt modelId="{F0BA0F8C-84EC-4AE1-B224-D621EC905EAB}" type="sibTrans" cxnId="{36DE4F90-5F43-480C-9F5B-FCFC15F9EA10}">
      <dgm:prSet/>
      <dgm:spPr/>
      <dgm:t>
        <a:bodyPr/>
        <a:lstStyle/>
        <a:p>
          <a:endParaRPr lang="en-US"/>
        </a:p>
      </dgm:t>
    </dgm:pt>
    <dgm:pt modelId="{39DC6788-EEE7-49AA-8D1F-71646BE8FDEE}">
      <dgm:prSet custT="1"/>
      <dgm:spPr/>
      <dgm:t>
        <a:bodyPr/>
        <a:lstStyle/>
        <a:p>
          <a:pPr marL="347663" indent="-347663" rtl="0"/>
          <a:r>
            <a:rPr lang="en-US" sz="2800" dirty="0">
              <a:latin typeface="Courier New" pitchFamily="49" charset="0"/>
              <a:cs typeface="Courier New" pitchFamily="49" charset="0"/>
            </a:rPr>
            <a:t>DBMS_OUTPUT</a:t>
          </a:r>
          <a:r>
            <a:rPr lang="en-US" sz="2800" dirty="0"/>
            <a:t> is an Oracle-supplied package.</a:t>
          </a:r>
        </a:p>
      </dgm:t>
    </dgm:pt>
    <dgm:pt modelId="{028323EC-BE61-425B-9A0F-A927A9F8CEF1}" type="parTrans" cxnId="{F7C110E6-A70B-4A15-A466-8DEFF4477363}">
      <dgm:prSet/>
      <dgm:spPr/>
      <dgm:t>
        <a:bodyPr/>
        <a:lstStyle/>
        <a:p>
          <a:endParaRPr lang="en-US"/>
        </a:p>
      </dgm:t>
    </dgm:pt>
    <dgm:pt modelId="{B850E1D0-3A65-431D-B341-E9179A105D58}" type="sibTrans" cxnId="{F7C110E6-A70B-4A15-A466-8DEFF4477363}">
      <dgm:prSet/>
      <dgm:spPr/>
      <dgm:t>
        <a:bodyPr/>
        <a:lstStyle/>
        <a:p>
          <a:endParaRPr lang="en-US"/>
        </a:p>
      </dgm:t>
    </dgm:pt>
    <dgm:pt modelId="{6E385373-094E-489A-A530-803D78958F21}">
      <dgm:prSet custT="1"/>
      <dgm:spPr/>
      <dgm:t>
        <a:bodyPr/>
        <a:lstStyle/>
        <a:p>
          <a:pPr rtl="0"/>
          <a:r>
            <a:rPr lang="en-US" sz="2400" dirty="0">
              <a:latin typeface="Oracle Sans" panose="020B0503020204020204" pitchFamily="34" charset="0"/>
              <a:cs typeface="Oracle Sans" panose="020B0503020204020204" pitchFamily="34" charset="0"/>
            </a:rPr>
            <a:t>What is </a:t>
          </a:r>
          <a:r>
            <a:rPr lang="en-US" sz="2400" dirty="0">
              <a:latin typeface="Courier New" pitchFamily="49" charset="0"/>
              <a:cs typeface="Courier New" pitchFamily="49" charset="0"/>
            </a:rPr>
            <a:t>PUT_LINE</a:t>
          </a:r>
          <a:r>
            <a:rPr lang="en-US" sz="2400" dirty="0">
              <a:latin typeface="Oracle Sans" panose="020B0503020204020204" pitchFamily="34" charset="0"/>
              <a:cs typeface="Oracle Sans" panose="020B0503020204020204" pitchFamily="34" charset="0"/>
            </a:rPr>
            <a:t>?</a:t>
          </a:r>
        </a:p>
      </dgm:t>
    </dgm:pt>
    <dgm:pt modelId="{EC45EF58-8A43-40C0-9789-558DC61DA213}" type="parTrans" cxnId="{EF9034FB-5993-4E59-BCD8-CCB235978E07}">
      <dgm:prSet/>
      <dgm:spPr/>
      <dgm:t>
        <a:bodyPr/>
        <a:lstStyle/>
        <a:p>
          <a:endParaRPr lang="en-US"/>
        </a:p>
      </dgm:t>
    </dgm:pt>
    <dgm:pt modelId="{5AEA593B-98D7-419C-9050-953D21F247E5}" type="sibTrans" cxnId="{EF9034FB-5993-4E59-BCD8-CCB235978E07}">
      <dgm:prSet/>
      <dgm:spPr/>
      <dgm:t>
        <a:bodyPr/>
        <a:lstStyle/>
        <a:p>
          <a:endParaRPr lang="en-US"/>
        </a:p>
      </dgm:t>
    </dgm:pt>
    <dgm:pt modelId="{DC7331DB-E3F1-4568-8171-CB5A940BFF6A}">
      <dgm:prSet custT="1"/>
      <dgm:spPr/>
      <dgm:t>
        <a:bodyPr/>
        <a:lstStyle/>
        <a:p>
          <a:pPr marL="347663" indent="-347663" rtl="0"/>
          <a:r>
            <a:rPr lang="en-US" sz="2800" dirty="0"/>
            <a:t>A procedure in the </a:t>
          </a:r>
          <a:r>
            <a:rPr lang="en-US" sz="2800" dirty="0">
              <a:latin typeface="Courier New" pitchFamily="49" charset="0"/>
              <a:cs typeface="Courier New" pitchFamily="49" charset="0"/>
            </a:rPr>
            <a:t>DBMS_OUTPUT</a:t>
          </a:r>
          <a:r>
            <a:rPr lang="en-US" sz="2800" dirty="0"/>
            <a:t> package that enables displaying messages to output buffer.</a:t>
          </a:r>
        </a:p>
      </dgm:t>
    </dgm:pt>
    <dgm:pt modelId="{87377194-00A7-4B83-B1D0-DE12015F8663}" type="parTrans" cxnId="{76BA7297-8EC0-4F30-A945-F193158B799B}">
      <dgm:prSet/>
      <dgm:spPr/>
      <dgm:t>
        <a:bodyPr/>
        <a:lstStyle/>
        <a:p>
          <a:endParaRPr lang="en-US"/>
        </a:p>
      </dgm:t>
    </dgm:pt>
    <dgm:pt modelId="{8E105AE1-8EA7-41B8-A4DE-290D219BBC2E}" type="sibTrans" cxnId="{76BA7297-8EC0-4F30-A945-F193158B799B}">
      <dgm:prSet/>
      <dgm:spPr/>
      <dgm:t>
        <a:bodyPr/>
        <a:lstStyle/>
        <a:p>
          <a:endParaRPr lang="en-US"/>
        </a:p>
      </dgm:t>
    </dgm:pt>
    <dgm:pt modelId="{4FCB5249-19C1-48D1-93A9-DFE131637399}">
      <dgm:prSet custT="1"/>
      <dgm:spPr/>
      <dgm:t>
        <a:bodyPr/>
        <a:lstStyle/>
        <a:p>
          <a:pPr rtl="0"/>
          <a:r>
            <a:rPr lang="en-US" sz="2400" dirty="0">
              <a:latin typeface="Courier New" pitchFamily="49" charset="0"/>
              <a:cs typeface="Courier New" pitchFamily="49" charset="0"/>
            </a:rPr>
            <a:t>DBMS_OUTPUT </a:t>
          </a:r>
          <a:r>
            <a:rPr lang="en-US" sz="2400" dirty="0"/>
            <a:t>also have other procedures such as </a:t>
          </a:r>
          <a:r>
            <a:rPr lang="en-US" sz="2400" dirty="0">
              <a:latin typeface="Courier New" pitchFamily="49" charset="0"/>
              <a:cs typeface="Courier New" pitchFamily="49" charset="0"/>
            </a:rPr>
            <a:t>PUT_LINE</a:t>
          </a:r>
          <a:r>
            <a:rPr lang="en-US" sz="2400" dirty="0"/>
            <a:t>.</a:t>
          </a:r>
        </a:p>
      </dgm:t>
    </dgm:pt>
    <dgm:pt modelId="{CA478FF9-EB2A-4DA7-8DDA-A61A652E7707}" type="parTrans" cxnId="{72F44C78-D9A7-4D70-948E-8E39BE15E3A6}">
      <dgm:prSet/>
      <dgm:spPr/>
      <dgm:t>
        <a:bodyPr/>
        <a:lstStyle/>
        <a:p>
          <a:endParaRPr lang="en-US"/>
        </a:p>
      </dgm:t>
    </dgm:pt>
    <dgm:pt modelId="{C96F6D32-CE34-469B-A0CD-DCABAE7927E0}" type="sibTrans" cxnId="{72F44C78-D9A7-4D70-948E-8E39BE15E3A6}">
      <dgm:prSet/>
      <dgm:spPr/>
      <dgm:t>
        <a:bodyPr/>
        <a:lstStyle/>
        <a:p>
          <a:endParaRPr lang="en-US"/>
        </a:p>
      </dgm:t>
    </dgm:pt>
    <dgm:pt modelId="{EB0722E1-27A6-4197-81E4-B7622A0B8051}" type="pres">
      <dgm:prSet presAssocID="{C0374AA7-8F31-423F-A826-8CE0B5623076}" presName="linear" presStyleCnt="0">
        <dgm:presLayoutVars>
          <dgm:animLvl val="lvl"/>
          <dgm:resizeHandles val="exact"/>
        </dgm:presLayoutVars>
      </dgm:prSet>
      <dgm:spPr/>
    </dgm:pt>
    <dgm:pt modelId="{A40D8D80-895A-4EAD-B7FC-205D9A33DA4A}" type="pres">
      <dgm:prSet presAssocID="{F06B81F2-60E2-4D60-8D09-C686544BED8E}" presName="parentText" presStyleLbl="node1" presStyleIdx="0" presStyleCnt="3" custScaleY="44412" custLinFactNeighborX="-2218" custLinFactNeighborY="-42904">
        <dgm:presLayoutVars>
          <dgm:chMax val="0"/>
          <dgm:bulletEnabled val="1"/>
        </dgm:presLayoutVars>
      </dgm:prSet>
      <dgm:spPr/>
    </dgm:pt>
    <dgm:pt modelId="{D267D933-EE21-4866-B96F-DEEB3E677C89}" type="pres">
      <dgm:prSet presAssocID="{F06B81F2-60E2-4D60-8D09-C686544BED8E}" presName="childText" presStyleLbl="revTx" presStyleIdx="0" presStyleCnt="2" custLinFactNeighborY="-3950">
        <dgm:presLayoutVars>
          <dgm:bulletEnabled val="1"/>
        </dgm:presLayoutVars>
      </dgm:prSet>
      <dgm:spPr/>
    </dgm:pt>
    <dgm:pt modelId="{4785CEFB-F74B-4481-AC0D-F7C245BF255E}" type="pres">
      <dgm:prSet presAssocID="{6E385373-094E-489A-A530-803D78958F21}" presName="parentText" presStyleLbl="node1" presStyleIdx="1" presStyleCnt="3" custScaleY="44412" custLinFactNeighborX="567" custLinFactNeighborY="-21209">
        <dgm:presLayoutVars>
          <dgm:chMax val="0"/>
          <dgm:bulletEnabled val="1"/>
        </dgm:presLayoutVars>
      </dgm:prSet>
      <dgm:spPr/>
    </dgm:pt>
    <dgm:pt modelId="{BB0E8A34-B7D0-46C3-86B6-3F2992B2A2DC}" type="pres">
      <dgm:prSet presAssocID="{6E385373-094E-489A-A530-803D78958F21}" presName="childText" presStyleLbl="revTx" presStyleIdx="1" presStyleCnt="2">
        <dgm:presLayoutVars>
          <dgm:bulletEnabled val="1"/>
        </dgm:presLayoutVars>
      </dgm:prSet>
      <dgm:spPr/>
    </dgm:pt>
    <dgm:pt modelId="{BE721E67-3039-4D6E-A00A-6D80C7EDD4C6}" type="pres">
      <dgm:prSet presAssocID="{4FCB5249-19C1-48D1-93A9-DFE131637399}" presName="parentText" presStyleLbl="node1" presStyleIdx="2" presStyleCnt="3" custScaleY="44412" custLinFactNeighborX="-825" custLinFactNeighborY="-38479">
        <dgm:presLayoutVars>
          <dgm:chMax val="0"/>
          <dgm:bulletEnabled val="1"/>
        </dgm:presLayoutVars>
      </dgm:prSet>
      <dgm:spPr/>
    </dgm:pt>
  </dgm:ptLst>
  <dgm:cxnLst>
    <dgm:cxn modelId="{2159B109-54A6-49A4-BAD7-8F5BCF35EFA5}" type="presOf" srcId="{39DC6788-EEE7-49AA-8D1F-71646BE8FDEE}" destId="{D267D933-EE21-4866-B96F-DEEB3E677C89}" srcOrd="0" destOrd="0" presId="urn:microsoft.com/office/officeart/2005/8/layout/vList2"/>
    <dgm:cxn modelId="{7F31BF10-B093-4962-B85C-2114BBC65393}" type="presOf" srcId="{C0374AA7-8F31-423F-A826-8CE0B5623076}" destId="{EB0722E1-27A6-4197-81E4-B7622A0B8051}" srcOrd="0" destOrd="0" presId="urn:microsoft.com/office/officeart/2005/8/layout/vList2"/>
    <dgm:cxn modelId="{72F44C78-D9A7-4D70-948E-8E39BE15E3A6}" srcId="{C0374AA7-8F31-423F-A826-8CE0B5623076}" destId="{4FCB5249-19C1-48D1-93A9-DFE131637399}" srcOrd="2" destOrd="0" parTransId="{CA478FF9-EB2A-4DA7-8DDA-A61A652E7707}" sibTransId="{C96F6D32-CE34-469B-A0CD-DCABAE7927E0}"/>
    <dgm:cxn modelId="{36DE4F90-5F43-480C-9F5B-FCFC15F9EA10}" srcId="{C0374AA7-8F31-423F-A826-8CE0B5623076}" destId="{F06B81F2-60E2-4D60-8D09-C686544BED8E}" srcOrd="0" destOrd="0" parTransId="{57C734D5-ABF7-462C-AE95-0077498EFA27}" sibTransId="{F0BA0F8C-84EC-4AE1-B224-D621EC905EAB}"/>
    <dgm:cxn modelId="{76BA7297-8EC0-4F30-A945-F193158B799B}" srcId="{6E385373-094E-489A-A530-803D78958F21}" destId="{DC7331DB-E3F1-4568-8171-CB5A940BFF6A}" srcOrd="0" destOrd="0" parTransId="{87377194-00A7-4B83-B1D0-DE12015F8663}" sibTransId="{8E105AE1-8EA7-41B8-A4DE-290D219BBC2E}"/>
    <dgm:cxn modelId="{5D6160A6-A56A-4190-8F4D-6D0748532EDC}" type="presOf" srcId="{4FCB5249-19C1-48D1-93A9-DFE131637399}" destId="{BE721E67-3039-4D6E-A00A-6D80C7EDD4C6}" srcOrd="0" destOrd="0" presId="urn:microsoft.com/office/officeart/2005/8/layout/vList2"/>
    <dgm:cxn modelId="{7F1CDCB9-2986-43F0-9E73-8BE912256CB0}" type="presOf" srcId="{DC7331DB-E3F1-4568-8171-CB5A940BFF6A}" destId="{BB0E8A34-B7D0-46C3-86B6-3F2992B2A2DC}" srcOrd="0" destOrd="0" presId="urn:microsoft.com/office/officeart/2005/8/layout/vList2"/>
    <dgm:cxn modelId="{D36306CF-E182-4983-901B-CF24D6142490}" type="presOf" srcId="{6E385373-094E-489A-A530-803D78958F21}" destId="{4785CEFB-F74B-4481-AC0D-F7C245BF255E}" srcOrd="0" destOrd="0" presId="urn:microsoft.com/office/officeart/2005/8/layout/vList2"/>
    <dgm:cxn modelId="{14309EDE-C1F0-40E5-9D0C-EB8D7A373013}" type="presOf" srcId="{F06B81F2-60E2-4D60-8D09-C686544BED8E}" destId="{A40D8D80-895A-4EAD-B7FC-205D9A33DA4A}" srcOrd="0" destOrd="0" presId="urn:microsoft.com/office/officeart/2005/8/layout/vList2"/>
    <dgm:cxn modelId="{F7C110E6-A70B-4A15-A466-8DEFF4477363}" srcId="{F06B81F2-60E2-4D60-8D09-C686544BED8E}" destId="{39DC6788-EEE7-49AA-8D1F-71646BE8FDEE}" srcOrd="0" destOrd="0" parTransId="{028323EC-BE61-425B-9A0F-A927A9F8CEF1}" sibTransId="{B850E1D0-3A65-431D-B341-E9179A105D58}"/>
    <dgm:cxn modelId="{EF9034FB-5993-4E59-BCD8-CCB235978E07}" srcId="{C0374AA7-8F31-423F-A826-8CE0B5623076}" destId="{6E385373-094E-489A-A530-803D78958F21}" srcOrd="1" destOrd="0" parTransId="{EC45EF58-8A43-40C0-9789-558DC61DA213}" sibTransId="{5AEA593B-98D7-419C-9050-953D21F247E5}"/>
    <dgm:cxn modelId="{F6A412D2-A854-4A8F-932C-ADBA765BA6C8}" type="presParOf" srcId="{EB0722E1-27A6-4197-81E4-B7622A0B8051}" destId="{A40D8D80-895A-4EAD-B7FC-205D9A33DA4A}" srcOrd="0" destOrd="0" presId="urn:microsoft.com/office/officeart/2005/8/layout/vList2"/>
    <dgm:cxn modelId="{0F5F30E9-EC00-4741-BBC5-7596C12A2D6B}" type="presParOf" srcId="{EB0722E1-27A6-4197-81E4-B7622A0B8051}" destId="{D267D933-EE21-4866-B96F-DEEB3E677C89}" srcOrd="1" destOrd="0" presId="urn:microsoft.com/office/officeart/2005/8/layout/vList2"/>
    <dgm:cxn modelId="{6DC976B6-BD4C-441F-A9C6-46419CDF2161}" type="presParOf" srcId="{EB0722E1-27A6-4197-81E4-B7622A0B8051}" destId="{4785CEFB-F74B-4481-AC0D-F7C245BF255E}" srcOrd="2" destOrd="0" presId="urn:microsoft.com/office/officeart/2005/8/layout/vList2"/>
    <dgm:cxn modelId="{F140FBE2-90B7-4D76-842B-3BBF9E1CD8DE}" type="presParOf" srcId="{EB0722E1-27A6-4197-81E4-B7622A0B8051}" destId="{BB0E8A34-B7D0-46C3-86B6-3F2992B2A2DC}" srcOrd="3" destOrd="0" presId="urn:microsoft.com/office/officeart/2005/8/layout/vList2"/>
    <dgm:cxn modelId="{A513F84D-DF95-4D5D-B02B-9134D17A7659}" type="presParOf" srcId="{EB0722E1-27A6-4197-81E4-B7622A0B8051}" destId="{BE721E67-3039-4D6E-A00A-6D80C7EDD4C6}"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0D8D80-895A-4EAD-B7FC-205D9A33DA4A}">
      <dsp:nvSpPr>
        <dsp:cNvPr id="0" name=""/>
        <dsp:cNvSpPr/>
      </dsp:nvSpPr>
      <dsp:spPr>
        <a:xfrm>
          <a:off x="0" y="0"/>
          <a:ext cx="16421100" cy="532091"/>
        </a:xfrm>
        <a:prstGeom prst="round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latin typeface="Oracle Sans" panose="020B0503020204020204" pitchFamily="34" charset="0"/>
              <a:cs typeface="Oracle Sans" panose="020B0503020204020204" pitchFamily="34" charset="0"/>
            </a:rPr>
            <a:t>What is </a:t>
          </a:r>
          <a:r>
            <a:rPr lang="en-US" sz="2400" kern="1200" dirty="0">
              <a:latin typeface="Courier New" pitchFamily="49" charset="0"/>
              <a:cs typeface="Courier New" pitchFamily="49" charset="0"/>
            </a:rPr>
            <a:t>DBMS_OUTPUT</a:t>
          </a:r>
          <a:r>
            <a:rPr lang="en-US" sz="2400" kern="1200" dirty="0">
              <a:latin typeface="Oracle Sans" panose="020B0503020204020204" pitchFamily="34" charset="0"/>
              <a:cs typeface="Oracle Sans" panose="020B0503020204020204" pitchFamily="34" charset="0"/>
            </a:rPr>
            <a:t>?</a:t>
          </a:r>
        </a:p>
      </dsp:txBody>
      <dsp:txXfrm>
        <a:off x="25975" y="25975"/>
        <a:ext cx="16369150" cy="480141"/>
      </dsp:txXfrm>
    </dsp:sp>
    <dsp:sp modelId="{D267D933-EE21-4866-B96F-DEEB3E677C89}">
      <dsp:nvSpPr>
        <dsp:cNvPr id="0" name=""/>
        <dsp:cNvSpPr/>
      </dsp:nvSpPr>
      <dsp:spPr>
        <a:xfrm>
          <a:off x="0" y="925986"/>
          <a:ext cx="16421100"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1370" tIns="35560" rIns="199136" bIns="35560" numCol="1" spcCol="1270" anchor="t" anchorCtr="0">
          <a:noAutofit/>
        </a:bodyPr>
        <a:lstStyle/>
        <a:p>
          <a:pPr marL="347663" lvl="1" indent="-347663" algn="l" defTabSz="1244600" rtl="0">
            <a:lnSpc>
              <a:spcPct val="90000"/>
            </a:lnSpc>
            <a:spcBef>
              <a:spcPct val="0"/>
            </a:spcBef>
            <a:spcAft>
              <a:spcPct val="20000"/>
            </a:spcAft>
            <a:buChar char="•"/>
          </a:pPr>
          <a:r>
            <a:rPr lang="en-US" sz="2800" kern="1200" dirty="0">
              <a:latin typeface="Courier New" pitchFamily="49" charset="0"/>
              <a:cs typeface="Courier New" pitchFamily="49" charset="0"/>
            </a:rPr>
            <a:t>DBMS_OUTPUT</a:t>
          </a:r>
          <a:r>
            <a:rPr lang="en-US" sz="2800" kern="1200" dirty="0"/>
            <a:t> is an Oracle-supplied package.</a:t>
          </a:r>
        </a:p>
      </dsp:txBody>
      <dsp:txXfrm>
        <a:off x="0" y="925986"/>
        <a:ext cx="16421100" cy="1059840"/>
      </dsp:txXfrm>
    </dsp:sp>
    <dsp:sp modelId="{4785CEFB-F74B-4481-AC0D-F7C245BF255E}">
      <dsp:nvSpPr>
        <dsp:cNvPr id="0" name=""/>
        <dsp:cNvSpPr/>
      </dsp:nvSpPr>
      <dsp:spPr>
        <a:xfrm>
          <a:off x="0" y="1808368"/>
          <a:ext cx="16421100" cy="532091"/>
        </a:xfrm>
        <a:prstGeom prst="roundRect">
          <a:avLst/>
        </a:prstGeom>
        <a:gradFill rotWithShape="0">
          <a:gsLst>
            <a:gs pos="0">
              <a:schemeClr val="accent2">
                <a:hueOff val="4132885"/>
                <a:satOff val="-39694"/>
                <a:lumOff val="-2451"/>
                <a:alphaOff val="0"/>
                <a:tint val="50000"/>
                <a:satMod val="300000"/>
              </a:schemeClr>
            </a:gs>
            <a:gs pos="35000">
              <a:schemeClr val="accent2">
                <a:hueOff val="4132885"/>
                <a:satOff val="-39694"/>
                <a:lumOff val="-2451"/>
                <a:alphaOff val="0"/>
                <a:tint val="37000"/>
                <a:satMod val="300000"/>
              </a:schemeClr>
            </a:gs>
            <a:gs pos="100000">
              <a:schemeClr val="accent2">
                <a:hueOff val="4132885"/>
                <a:satOff val="-39694"/>
                <a:lumOff val="-245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latin typeface="Oracle Sans" panose="020B0503020204020204" pitchFamily="34" charset="0"/>
              <a:cs typeface="Oracle Sans" panose="020B0503020204020204" pitchFamily="34" charset="0"/>
            </a:rPr>
            <a:t>What is </a:t>
          </a:r>
          <a:r>
            <a:rPr lang="en-US" sz="2400" kern="1200" dirty="0">
              <a:latin typeface="Courier New" pitchFamily="49" charset="0"/>
              <a:cs typeface="Courier New" pitchFamily="49" charset="0"/>
            </a:rPr>
            <a:t>PUT_LINE</a:t>
          </a:r>
          <a:r>
            <a:rPr lang="en-US" sz="2400" kern="1200" dirty="0">
              <a:latin typeface="Oracle Sans" panose="020B0503020204020204" pitchFamily="34" charset="0"/>
              <a:cs typeface="Oracle Sans" panose="020B0503020204020204" pitchFamily="34" charset="0"/>
            </a:rPr>
            <a:t>?</a:t>
          </a:r>
        </a:p>
      </dsp:txBody>
      <dsp:txXfrm>
        <a:off x="25975" y="1834343"/>
        <a:ext cx="16369150" cy="480141"/>
      </dsp:txXfrm>
    </dsp:sp>
    <dsp:sp modelId="{BB0E8A34-B7D0-46C3-86B6-3F2992B2A2DC}">
      <dsp:nvSpPr>
        <dsp:cNvPr id="0" name=""/>
        <dsp:cNvSpPr/>
      </dsp:nvSpPr>
      <dsp:spPr>
        <a:xfrm>
          <a:off x="0" y="2565241"/>
          <a:ext cx="16421100"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1370" tIns="35560" rIns="199136" bIns="35560" numCol="1" spcCol="1270" anchor="t" anchorCtr="0">
          <a:noAutofit/>
        </a:bodyPr>
        <a:lstStyle/>
        <a:p>
          <a:pPr marL="347663" lvl="1" indent="-347663" algn="l" defTabSz="1244600" rtl="0">
            <a:lnSpc>
              <a:spcPct val="90000"/>
            </a:lnSpc>
            <a:spcBef>
              <a:spcPct val="0"/>
            </a:spcBef>
            <a:spcAft>
              <a:spcPct val="20000"/>
            </a:spcAft>
            <a:buChar char="•"/>
          </a:pPr>
          <a:r>
            <a:rPr lang="en-US" sz="2800" kern="1200" dirty="0"/>
            <a:t>A procedure in the </a:t>
          </a:r>
          <a:r>
            <a:rPr lang="en-US" sz="2800" kern="1200" dirty="0">
              <a:latin typeface="Courier New" pitchFamily="49" charset="0"/>
              <a:cs typeface="Courier New" pitchFamily="49" charset="0"/>
            </a:rPr>
            <a:t>DBMS_OUTPUT</a:t>
          </a:r>
          <a:r>
            <a:rPr lang="en-US" sz="2800" kern="1200" dirty="0"/>
            <a:t> package that enables displaying messages to output buffer.</a:t>
          </a:r>
        </a:p>
      </dsp:txBody>
      <dsp:txXfrm>
        <a:off x="0" y="2565241"/>
        <a:ext cx="16421100" cy="1059840"/>
      </dsp:txXfrm>
    </dsp:sp>
    <dsp:sp modelId="{BE721E67-3039-4D6E-A00A-6D80C7EDD4C6}">
      <dsp:nvSpPr>
        <dsp:cNvPr id="0" name=""/>
        <dsp:cNvSpPr/>
      </dsp:nvSpPr>
      <dsp:spPr>
        <a:xfrm>
          <a:off x="0" y="3217265"/>
          <a:ext cx="16421100" cy="532091"/>
        </a:xfrm>
        <a:prstGeom prst="roundRect">
          <a:avLst/>
        </a:prstGeom>
        <a:gradFill rotWithShape="0">
          <a:gsLst>
            <a:gs pos="0">
              <a:schemeClr val="accent2">
                <a:hueOff val="8265771"/>
                <a:satOff val="-79389"/>
                <a:lumOff val="-4902"/>
                <a:alphaOff val="0"/>
                <a:tint val="50000"/>
                <a:satMod val="300000"/>
              </a:schemeClr>
            </a:gs>
            <a:gs pos="35000">
              <a:schemeClr val="accent2">
                <a:hueOff val="8265771"/>
                <a:satOff val="-79389"/>
                <a:lumOff val="-4902"/>
                <a:alphaOff val="0"/>
                <a:tint val="37000"/>
                <a:satMod val="300000"/>
              </a:schemeClr>
            </a:gs>
            <a:gs pos="100000">
              <a:schemeClr val="accent2">
                <a:hueOff val="8265771"/>
                <a:satOff val="-79389"/>
                <a:lumOff val="-4902"/>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latin typeface="Courier New" pitchFamily="49" charset="0"/>
              <a:cs typeface="Courier New" pitchFamily="49" charset="0"/>
            </a:rPr>
            <a:t>DBMS_OUTPUT </a:t>
          </a:r>
          <a:r>
            <a:rPr lang="en-US" sz="2400" kern="1200" dirty="0"/>
            <a:t>also have other procedures such as </a:t>
          </a:r>
          <a:r>
            <a:rPr lang="en-US" sz="2400" kern="1200" dirty="0">
              <a:latin typeface="Courier New" pitchFamily="49" charset="0"/>
              <a:cs typeface="Courier New" pitchFamily="49" charset="0"/>
            </a:rPr>
            <a:t>PUT_LINE</a:t>
          </a:r>
          <a:r>
            <a:rPr lang="en-US" sz="2400" kern="1200" dirty="0"/>
            <a:t>.</a:t>
          </a:r>
        </a:p>
      </dsp:txBody>
      <dsp:txXfrm>
        <a:off x="25975" y="3243240"/>
        <a:ext cx="16369150" cy="48014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Oracle Sans" panose="020B0503020204020204" pitchFamily="34" charset="0"/>
            </a:endParaRPr>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Oracle Sans" panose="020B0503020204020204" pitchFamily="34" charset="0"/>
            </a:endParaRPr>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Oracle Sans" panose="020B0503020204020204" pitchFamily="34" charset="0"/>
            </a:endParaRPr>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latin typeface="Oracle Sans" panose="020B0503020204020204" pitchFamily="34" charset="0"/>
              </a:rPr>
              <a:pPr>
                <a:defRPr/>
              </a:pPr>
              <a:t>‹#›</a:t>
            </a:fld>
            <a:endParaRPr lang="en-US" dirty="0">
              <a:latin typeface="Oracle Sans" panose="020B0503020204020204" pitchFamily="34" charset="0"/>
            </a:endParaRPr>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457200" y="457200"/>
            <a:ext cx="6858000" cy="3859213"/>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457200" y="4617720"/>
            <a:ext cx="6858000" cy="521208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457200" y="9555480"/>
            <a:ext cx="6858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Oracle Sans" panose="020B0503020204020204" pitchFamily="34" charset="0"/>
                <a:cs typeface="Oracle Sans" panose="020B0503020204020204" pitchFamily="34" charset="0"/>
              </a:defRPr>
            </a:lvl1pPr>
          </a:lstStyle>
          <a:p>
            <a:pPr>
              <a:defRPr/>
            </a:pPr>
            <a:r>
              <a:rPr lang="en-US"/>
              <a:t>Oracle Database 19c: PL/SQL Workshop   14 - &lt;#&gt;</a:t>
            </a:r>
            <a:endParaRPr lang="en-US" dirty="0"/>
          </a:p>
        </p:txBody>
      </p:sp>
      <p:sp>
        <p:nvSpPr>
          <p:cNvPr id="4108" name="NotesMaster_TextBoxGuide"/>
          <p:cNvSpPr>
            <a:spLocks noChangeShapeType="1"/>
          </p:cNvSpPr>
          <p:nvPr/>
        </p:nvSpPr>
        <p:spPr bwMode="auto">
          <a:xfrm>
            <a:off x="457200" y="9464675"/>
            <a:ext cx="6858000" cy="0"/>
          </a:xfrm>
          <a:prstGeom prst="line">
            <a:avLst/>
          </a:prstGeom>
          <a:noFill/>
          <a:ln w="9525">
            <a:no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914361" rtl="0" eaLnBrk="0" fontAlgn="base" hangingPunct="0">
      <a:lnSpc>
        <a:spcPct val="110000"/>
      </a:lnSpc>
      <a:spcBef>
        <a:spcPts val="800"/>
      </a:spcBef>
      <a:spcAft>
        <a:spcPct val="0"/>
      </a:spcAft>
      <a:buSzPct val="100000"/>
      <a:buFont typeface="Arial" charset="0"/>
      <a:defRPr sz="1200" b="1" kern="1200">
        <a:solidFill>
          <a:schemeClr val="tx1"/>
        </a:solidFill>
        <a:latin typeface="Oracle Sans" panose="020B0503020204020204" pitchFamily="34" charset="0"/>
        <a:ea typeface="+mn-ea"/>
        <a:cs typeface="Oracle Sans" panose="020B0503020204020204" pitchFamily="34" charset="0"/>
      </a:defRPr>
    </a:lvl1pPr>
    <a:lvl2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Oracle Sans" panose="020B0503020204020204" pitchFamily="34" charset="0"/>
        <a:ea typeface="+mn-ea"/>
        <a:cs typeface="Oracle Sans" panose="020B0503020204020204" pitchFamily="34" charset="0"/>
      </a:defRPr>
    </a:lvl2pPr>
    <a:lvl3pPr marL="688975"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3pPr>
    <a:lvl4pPr marL="1027113"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4pPr>
    <a:lvl5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4571810" algn="l" defTabSz="1828724" rtl="0" eaLnBrk="1" latinLnBrk="0" hangingPunct="1">
      <a:defRPr sz="2400" kern="1200">
        <a:solidFill>
          <a:schemeClr val="tx1"/>
        </a:solidFill>
        <a:latin typeface="+mn-lt"/>
        <a:ea typeface="+mn-ea"/>
        <a:cs typeface="+mn-cs"/>
      </a:defRPr>
    </a:lvl6pPr>
    <a:lvl7pPr marL="5486171" algn="l" defTabSz="1828724" rtl="0" eaLnBrk="1" latinLnBrk="0" hangingPunct="1">
      <a:defRPr sz="2400" kern="1200">
        <a:solidFill>
          <a:schemeClr val="tx1"/>
        </a:solidFill>
        <a:latin typeface="+mn-lt"/>
        <a:ea typeface="+mn-ea"/>
        <a:cs typeface="+mn-cs"/>
      </a:defRPr>
    </a:lvl7pPr>
    <a:lvl8pPr marL="6400533" algn="l" defTabSz="1828724" rtl="0" eaLnBrk="1" latinLnBrk="0" hangingPunct="1">
      <a:defRPr sz="2400" kern="1200">
        <a:solidFill>
          <a:schemeClr val="tx1"/>
        </a:solidFill>
        <a:latin typeface="+mn-lt"/>
        <a:ea typeface="+mn-ea"/>
        <a:cs typeface="+mn-cs"/>
      </a:defRPr>
    </a:lvl8pPr>
    <a:lvl9pPr marL="7314896" algn="l" defTabSz="1828724"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B607A5-012B-4262-9F07-A37E0247C27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797F5E-7060-442F-8E1F-5EEFFB62763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630180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14 - </a:t>
            </a:r>
            <a:fld id="{AA70766D-D313-41BF-AE42-47D6012FF4B8}" type="slidenum">
              <a:rPr lang="en-US" smtClean="0"/>
              <a:pPr/>
              <a:t>10</a:t>
            </a:fld>
            <a:endParaRPr lang="en-US" dirty="0"/>
          </a:p>
        </p:txBody>
      </p:sp>
      <p:sp>
        <p:nvSpPr>
          <p:cNvPr id="5" name="Slide Image Placeholder 4">
            <a:extLst>
              <a:ext uri="{FF2B5EF4-FFF2-40B4-BE49-F238E27FC236}">
                <a16:creationId xmlns:a16="http://schemas.microsoft.com/office/drawing/2014/main" id="{B255FDD1-DA26-4A87-95DB-26EE2FAD2268}"/>
              </a:ext>
            </a:extLst>
          </p:cNvPr>
          <p:cNvSpPr>
            <a:spLocks noGrp="1" noRot="1" noChangeAspect="1"/>
          </p:cNvSpPr>
          <p:nvPr>
            <p:ph type="sldImg"/>
          </p:nvPr>
        </p:nvSpPr>
        <p:spPr/>
      </p:sp>
      <p:sp>
        <p:nvSpPr>
          <p:cNvPr id="6" name="Notes Placeholder 5">
            <a:extLst>
              <a:ext uri="{FF2B5EF4-FFF2-40B4-BE49-F238E27FC236}">
                <a16:creationId xmlns:a16="http://schemas.microsoft.com/office/drawing/2014/main" id="{96F6AA6D-FFF2-41E7-AA76-C2578FD556CA}"/>
              </a:ext>
            </a:extLst>
          </p:cNvPr>
          <p:cNvSpPr>
            <a:spLocks noGrp="1"/>
          </p:cNvSpPr>
          <p:nvPr>
            <p:ph type="body" idx="1"/>
          </p:nvPr>
        </p:nvSpPr>
        <p:spPr/>
        <p:txBody>
          <a:bodyPr/>
          <a:lstStyle/>
          <a:p>
            <a:pPr lvl="1"/>
            <a:r>
              <a:rPr lang="en-US" altLang="en-US" dirty="0"/>
              <a:t>The </a:t>
            </a:r>
            <a:r>
              <a:rPr lang="en-US" altLang="en-US" b="1" dirty="0"/>
              <a:t>Application Programming Interface(API)</a:t>
            </a:r>
            <a:r>
              <a:rPr lang="en-US" altLang="en-US" dirty="0"/>
              <a:t> comprises of all the public components of the application.</a:t>
            </a:r>
          </a:p>
          <a:p>
            <a:pPr lvl="1"/>
            <a:r>
              <a:rPr lang="en-US" altLang="en-US" b="1" dirty="0"/>
              <a:t>Public components</a:t>
            </a:r>
            <a:r>
              <a:rPr lang="en-US" altLang="en-US" dirty="0"/>
              <a:t> are declared in the package specification. The specification defines a public application programming interface (API) for users of package functionality. These public components can be referenced from any Oracle server environment that is external to the package.</a:t>
            </a:r>
          </a:p>
          <a:p>
            <a:pPr lvl="1"/>
            <a:r>
              <a:rPr lang="en-US" altLang="en-US" b="1" dirty="0"/>
              <a:t>Private components</a:t>
            </a:r>
            <a:r>
              <a:rPr lang="en-US" altLang="en-US" dirty="0"/>
              <a:t> are placed in the package body and can be referenced only by other constructs within the same package body. Private components can reference the public components of a package.</a:t>
            </a:r>
          </a:p>
          <a:p>
            <a:pPr lvl="1"/>
            <a:r>
              <a:rPr lang="en-US" altLang="en-US" b="1" dirty="0"/>
              <a:t>Note:</a:t>
            </a:r>
            <a:r>
              <a:rPr lang="en-US" altLang="en-US" dirty="0"/>
              <a:t> If a package specification doesn’t contain subprogram declarations, there is no requirement for a package body.</a:t>
            </a:r>
          </a:p>
          <a:p>
            <a:pPr lvl="1"/>
            <a:r>
              <a:rPr lang="en-US" altLang="en-US" dirty="0"/>
              <a:t>A client can access the package functionality by invoking procedures or functions in the package. The implementation of the package procedures and functions is hidden from the client.</a:t>
            </a:r>
          </a:p>
          <a:p>
            <a:endParaRPr lang="en-US" dirty="0"/>
          </a:p>
          <a:p>
            <a:endParaRPr lang="en-US" dirty="0"/>
          </a:p>
        </p:txBody>
      </p:sp>
    </p:spTree>
    <p:extLst>
      <p:ext uri="{BB962C8B-B14F-4D97-AF65-F5344CB8AC3E}">
        <p14:creationId xmlns:p14="http://schemas.microsoft.com/office/powerpoint/2010/main" val="2131219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Oracle Database 19c: PL/SQL Workshop   14 - </a:t>
            </a:r>
            <a:fld id="{6C40B06C-372C-4133-9318-45FBC26BD899}" type="slidenum">
              <a:rPr lang="en-US" smtClean="0"/>
              <a:pPr/>
              <a:t>11</a:t>
            </a:fld>
            <a:endParaRPr lang="en-US" dirty="0"/>
          </a:p>
        </p:txBody>
      </p:sp>
      <p:sp>
        <p:nvSpPr>
          <p:cNvPr id="3" name="Slide Image Placeholder 2">
            <a:extLst>
              <a:ext uri="{FF2B5EF4-FFF2-40B4-BE49-F238E27FC236}">
                <a16:creationId xmlns:a16="http://schemas.microsoft.com/office/drawing/2014/main" id="{EB9E0F3F-6A71-4141-AAF7-44C0E8641F8D}"/>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CF84D238-3C2F-450E-A62A-15288D6EADC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959028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0"/>
          <p:cNvSpPr>
            <a:spLocks noGrp="1"/>
          </p:cNvSpPr>
          <p:nvPr>
            <p:ph type="ftr" sz="quarter" idx="10"/>
          </p:nvPr>
        </p:nvSpPr>
        <p:spPr/>
        <p:txBody>
          <a:bodyPr/>
          <a:lstStyle/>
          <a:p>
            <a:r>
              <a:rPr lang="en-US"/>
              <a:t>Oracle Database 19c: PL/SQL Workshop   14 - </a:t>
            </a:r>
            <a:fld id="{AE065D53-141F-46B1-86C8-0FBD89218837}" type="slidenum">
              <a:rPr lang="en-US" smtClean="0"/>
              <a:pPr/>
              <a:t>12</a:t>
            </a:fld>
            <a:endParaRPr lang="en-US" dirty="0"/>
          </a:p>
        </p:txBody>
      </p:sp>
      <p:sp>
        <p:nvSpPr>
          <p:cNvPr id="3" name="Slide Image Placeholder 2">
            <a:extLst>
              <a:ext uri="{FF2B5EF4-FFF2-40B4-BE49-F238E27FC236}">
                <a16:creationId xmlns:a16="http://schemas.microsoft.com/office/drawing/2014/main" id="{E30A78C6-4C3E-4404-A713-6E08F1FE78EC}"/>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F355D06A-5B9B-4CBD-98DC-578E4CB12ADB}"/>
              </a:ext>
            </a:extLst>
          </p:cNvPr>
          <p:cNvSpPr>
            <a:spLocks noGrp="1"/>
          </p:cNvSpPr>
          <p:nvPr>
            <p:ph type="body" idx="1"/>
          </p:nvPr>
        </p:nvSpPr>
        <p:spPr>
          <a:xfrm>
            <a:off x="457200" y="4617720"/>
            <a:ext cx="6858000" cy="5440680"/>
          </a:xfrm>
        </p:spPr>
        <p:txBody>
          <a:bodyPr/>
          <a:lstStyle/>
          <a:p>
            <a:pPr lvl="1" eaLnBrk="1" hangingPunct="1"/>
            <a:r>
              <a:rPr lang="en-US" altLang="en-US" dirty="0"/>
              <a:t>To create packages, you declare all public constructs within the </a:t>
            </a:r>
            <a:r>
              <a:rPr lang="en-US" altLang="en-US" dirty="0">
                <a:solidFill>
                  <a:schemeClr val="tx1"/>
                </a:solidFill>
              </a:rPr>
              <a:t>package specification.</a:t>
            </a:r>
          </a:p>
          <a:p>
            <a:pPr lvl="2" eaLnBrk="1" hangingPunct="1"/>
            <a:r>
              <a:rPr lang="en-US" altLang="en-US" dirty="0"/>
              <a:t>Specify the </a:t>
            </a:r>
            <a:r>
              <a:rPr lang="en-US" altLang="en-US" dirty="0">
                <a:latin typeface="Courier New" pitchFamily="49" charset="0"/>
              </a:rPr>
              <a:t>OR</a:t>
            </a:r>
            <a:r>
              <a:rPr lang="en-US" altLang="en-US" dirty="0"/>
              <a:t> </a:t>
            </a:r>
            <a:r>
              <a:rPr lang="en-US" altLang="en-US" dirty="0">
                <a:latin typeface="Courier New" pitchFamily="49" charset="0"/>
              </a:rPr>
              <a:t>REPLACE</a:t>
            </a:r>
            <a:r>
              <a:rPr lang="en-US" altLang="en-US" dirty="0"/>
              <a:t> option if overwriting an existing package specification.</a:t>
            </a:r>
          </a:p>
          <a:p>
            <a:pPr lvl="2" eaLnBrk="1" hangingPunct="1"/>
            <a:r>
              <a:rPr lang="en-US" altLang="en-US" dirty="0"/>
              <a:t>Initialize a variable with a constant value or formula within the declaration, if required; otherwise, the variable is initialized implicitly to </a:t>
            </a:r>
            <a:r>
              <a:rPr lang="en-US" altLang="en-US" dirty="0">
                <a:latin typeface="Courier New" pitchFamily="49" charset="0"/>
              </a:rPr>
              <a:t>NULL</a:t>
            </a:r>
            <a:r>
              <a:rPr lang="en-US" altLang="en-US" dirty="0"/>
              <a:t>.</a:t>
            </a:r>
          </a:p>
          <a:p>
            <a:pPr lvl="1" eaLnBrk="1" hangingPunct="1"/>
            <a:r>
              <a:rPr lang="en-US" altLang="en-US" dirty="0"/>
              <a:t>The following are definitions of items in the package syntax:</a:t>
            </a:r>
          </a:p>
          <a:p>
            <a:pPr lvl="2" eaLnBrk="1" hangingPunct="1">
              <a:buSzPct val="70000"/>
              <a:buFont typeface="Courier New" pitchFamily="49" charset="0"/>
              <a:buChar char="•"/>
            </a:pPr>
            <a:r>
              <a:rPr lang="en-US" altLang="en-US" b="1" dirty="0" err="1">
                <a:latin typeface="Courier New" pitchFamily="49" charset="0"/>
              </a:rPr>
              <a:t>package_name</a:t>
            </a:r>
            <a:r>
              <a:rPr lang="en-US" altLang="en-US" dirty="0"/>
              <a:t> specifies a name for the package that must be unique among objects within the owning schema. Including the package name after the </a:t>
            </a:r>
            <a:r>
              <a:rPr lang="en-US" altLang="en-US" dirty="0">
                <a:latin typeface="Courier New" pitchFamily="49" charset="0"/>
              </a:rPr>
              <a:t>END</a:t>
            </a:r>
            <a:r>
              <a:rPr lang="en-US" altLang="en-US" dirty="0"/>
              <a:t> keyword is optional.</a:t>
            </a:r>
          </a:p>
          <a:p>
            <a:pPr lvl="2" eaLnBrk="1" hangingPunct="1">
              <a:buSzPct val="70000"/>
              <a:buFont typeface="Courier New" pitchFamily="49" charset="0"/>
              <a:buChar char="•"/>
            </a:pPr>
            <a:r>
              <a:rPr lang="en-US" altLang="en-US" b="1" dirty="0">
                <a:latin typeface="Courier New" pitchFamily="49" charset="0"/>
              </a:rPr>
              <a:t>public type and variable declarations</a:t>
            </a:r>
            <a:r>
              <a:rPr lang="en-US" altLang="en-US" dirty="0"/>
              <a:t> declares public variables, constants, cursors, exceptions, user-defined types, and subtypes.</a:t>
            </a:r>
          </a:p>
          <a:p>
            <a:pPr lvl="2" eaLnBrk="1" hangingPunct="1">
              <a:buSzPct val="70000"/>
              <a:buFont typeface="Courier New" pitchFamily="49" charset="0"/>
              <a:buChar char="•"/>
            </a:pPr>
            <a:r>
              <a:rPr lang="en-US" altLang="en-US" b="1" dirty="0">
                <a:latin typeface="Courier New" pitchFamily="49" charset="0"/>
              </a:rPr>
              <a:t>subprogram specification</a:t>
            </a:r>
            <a:r>
              <a:rPr lang="en-US" altLang="en-US" dirty="0"/>
              <a:t> specifies the public procedure or function declarations.</a:t>
            </a:r>
          </a:p>
          <a:p>
            <a:pPr lvl="1" eaLnBrk="1" hangingPunct="1"/>
            <a:r>
              <a:rPr lang="en-US" altLang="en-US" dirty="0"/>
              <a:t>The package specification should contain procedure and function headings terminated by a semicolon, without the </a:t>
            </a:r>
            <a:r>
              <a:rPr lang="en-US" altLang="en-US" dirty="0">
                <a:latin typeface="Courier New" pitchFamily="49" charset="0"/>
              </a:rPr>
              <a:t>IS</a:t>
            </a:r>
            <a:r>
              <a:rPr lang="en-US" altLang="en-US" dirty="0"/>
              <a:t> (or </a:t>
            </a:r>
            <a:r>
              <a:rPr lang="en-US" altLang="en-US" dirty="0">
                <a:latin typeface="Courier New" pitchFamily="49" charset="0"/>
              </a:rPr>
              <a:t>AS</a:t>
            </a:r>
            <a:r>
              <a:rPr lang="en-US" altLang="en-US" dirty="0"/>
              <a:t>) keyword and its PL/SQL block. The implementation of a procedure or function that is declared in a package specification is done in the package body.</a:t>
            </a:r>
          </a:p>
          <a:p>
            <a:pPr lvl="1" eaLnBrk="1" hangingPunct="1"/>
            <a:r>
              <a:rPr lang="en-US" altLang="en-US" dirty="0"/>
              <a:t>The Oracle database stores the specification and body of a package separately. This enables you to change the implementation of a program construct in the package body without invalidating other schema objects that call or reference the program construct.</a:t>
            </a:r>
          </a:p>
          <a:p>
            <a:pPr lvl="1" eaLnBrk="1" hangingPunct="1"/>
            <a:r>
              <a:rPr lang="en-US" altLang="en-US" dirty="0"/>
              <a:t>All the constructs declared in a package specification are visible to users who are granted privileges on the package.</a:t>
            </a:r>
          </a:p>
          <a:p>
            <a:pPr lvl="1" eaLnBrk="1" hangingPunct="1">
              <a:spcBef>
                <a:spcPts val="100"/>
              </a:spcBef>
            </a:pPr>
            <a:endParaRPr lang="en-US" altLang="en-US" dirty="0"/>
          </a:p>
          <a:p>
            <a:endParaRPr lang="en-US" dirty="0"/>
          </a:p>
        </p:txBody>
      </p:sp>
    </p:spTree>
    <p:extLst>
      <p:ext uri="{BB962C8B-B14F-4D97-AF65-F5344CB8AC3E}">
        <p14:creationId xmlns:p14="http://schemas.microsoft.com/office/powerpoint/2010/main" val="8537918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14 - </a:t>
            </a:r>
            <a:fld id="{9DBA2902-2482-42EC-96D9-5EC2BA7E0AF5}" type="slidenum">
              <a:rPr lang="en-US" smtClean="0"/>
              <a:pPr/>
              <a:t>13</a:t>
            </a:fld>
            <a:endParaRPr lang="en-US" dirty="0"/>
          </a:p>
        </p:txBody>
      </p:sp>
      <p:sp>
        <p:nvSpPr>
          <p:cNvPr id="5" name="Slide Image Placeholder 4">
            <a:extLst>
              <a:ext uri="{FF2B5EF4-FFF2-40B4-BE49-F238E27FC236}">
                <a16:creationId xmlns:a16="http://schemas.microsoft.com/office/drawing/2014/main" id="{CED942B1-3018-487C-9E16-A4F16BB1C4DB}"/>
              </a:ext>
            </a:extLst>
          </p:cNvPr>
          <p:cNvSpPr>
            <a:spLocks noGrp="1" noRot="1" noChangeAspect="1"/>
          </p:cNvSpPr>
          <p:nvPr>
            <p:ph type="sldImg"/>
          </p:nvPr>
        </p:nvSpPr>
        <p:spPr/>
      </p:sp>
      <p:sp>
        <p:nvSpPr>
          <p:cNvPr id="6" name="Notes Placeholder 5">
            <a:extLst>
              <a:ext uri="{FF2B5EF4-FFF2-40B4-BE49-F238E27FC236}">
                <a16:creationId xmlns:a16="http://schemas.microsoft.com/office/drawing/2014/main" id="{7E504E69-8585-42E3-8128-3F658E153FC0}"/>
              </a:ext>
            </a:extLst>
          </p:cNvPr>
          <p:cNvSpPr>
            <a:spLocks noGrp="1"/>
          </p:cNvSpPr>
          <p:nvPr>
            <p:ph type="body" idx="1"/>
          </p:nvPr>
        </p:nvSpPr>
        <p:spPr/>
        <p:txBody>
          <a:bodyPr/>
          <a:lstStyle/>
          <a:p>
            <a:pPr lvl="1" eaLnBrk="1" hangingPunct="1"/>
            <a:r>
              <a:rPr lang="en-US" altLang="en-US" dirty="0"/>
              <a:t>You can use SQL Developer to create the package specification as follows: </a:t>
            </a:r>
          </a:p>
          <a:p>
            <a:pPr lvl="2" eaLnBrk="1" hangingPunct="1">
              <a:buAutoNum type="arabicPeriod"/>
            </a:pPr>
            <a:r>
              <a:rPr lang="en-US" altLang="en-US" dirty="0"/>
              <a:t>Right-click the </a:t>
            </a:r>
            <a:r>
              <a:rPr lang="en-US" altLang="en-US" b="1" dirty="0"/>
              <a:t>Packages</a:t>
            </a:r>
            <a:r>
              <a:rPr lang="en-US" altLang="en-US" dirty="0"/>
              <a:t> node in the Connections navigation tree and  select </a:t>
            </a:r>
            <a:r>
              <a:rPr lang="en-US" altLang="en-US" b="1" dirty="0"/>
              <a:t>New Package</a:t>
            </a:r>
            <a:r>
              <a:rPr lang="en-US" altLang="en-US" dirty="0"/>
              <a:t> from the shortcut menu. </a:t>
            </a:r>
          </a:p>
          <a:p>
            <a:pPr lvl="2" eaLnBrk="1" hangingPunct="1">
              <a:buAutoNum type="arabicPeriod"/>
            </a:pPr>
            <a:r>
              <a:rPr lang="en-US" altLang="en-US" dirty="0"/>
              <a:t>In the </a:t>
            </a:r>
            <a:r>
              <a:rPr lang="en-US" altLang="en-US" b="1" dirty="0"/>
              <a:t>Create PL/SQL Package </a:t>
            </a:r>
            <a:r>
              <a:rPr lang="en-US" altLang="en-US" dirty="0"/>
              <a:t>window, select the schema name, enter the name for the new package, and then click OK. A tab for the new package is displayed along with the shell for the new package. </a:t>
            </a:r>
          </a:p>
          <a:p>
            <a:pPr lvl="2" eaLnBrk="1" hangingPunct="1">
              <a:buAutoNum type="arabicPeriod"/>
            </a:pPr>
            <a:r>
              <a:rPr lang="en-US" altLang="en-US" dirty="0"/>
              <a:t>Add code for the declarations in the package specification for the new package. Compile or save the new package. If there are errors in the package specification, the Messages – Log tab will display Compiled (with errors). You’ve to rectify the errors and recompile the package specification.</a:t>
            </a:r>
          </a:p>
          <a:p>
            <a:pPr lvl="2" eaLnBrk="1" hangingPunct="1">
              <a:buAutoNum type="arabicPeriod"/>
            </a:pPr>
            <a:r>
              <a:rPr lang="en-US" altLang="en-US" dirty="0"/>
              <a:t>If there are no errors in the specification, then the </a:t>
            </a:r>
            <a:r>
              <a:rPr lang="en-US" altLang="en-US" b="1" dirty="0"/>
              <a:t>Messages – Log </a:t>
            </a:r>
            <a:r>
              <a:rPr lang="en-US" altLang="en-US" dirty="0"/>
              <a:t>tab will display </a:t>
            </a:r>
            <a:r>
              <a:rPr lang="en-US" altLang="en-US" dirty="0">
                <a:latin typeface="Courier New" pitchFamily="49" charset="0"/>
                <a:cs typeface="Courier New" pitchFamily="49" charset="0"/>
              </a:rPr>
              <a:t>Compiled</a:t>
            </a:r>
            <a:r>
              <a:rPr lang="en-US" altLang="en-US" dirty="0"/>
              <a:t> as shown in the slide. The newly created package is displayed under the </a:t>
            </a:r>
            <a:r>
              <a:rPr lang="en-US" altLang="en-US" b="1" dirty="0"/>
              <a:t>Packages</a:t>
            </a:r>
            <a:r>
              <a:rPr lang="en-US" altLang="en-US" dirty="0"/>
              <a:t> node in the </a:t>
            </a:r>
            <a:r>
              <a:rPr lang="en-US" altLang="en-US" b="1" dirty="0"/>
              <a:t>Connections</a:t>
            </a:r>
            <a:r>
              <a:rPr lang="en-US" altLang="en-US" dirty="0"/>
              <a:t> navigation tree. </a:t>
            </a:r>
          </a:p>
          <a:p>
            <a:endParaRPr lang="en-US" dirty="0"/>
          </a:p>
          <a:p>
            <a:endParaRPr lang="en-US" dirty="0"/>
          </a:p>
        </p:txBody>
      </p:sp>
    </p:spTree>
    <p:extLst>
      <p:ext uri="{BB962C8B-B14F-4D97-AF65-F5344CB8AC3E}">
        <p14:creationId xmlns:p14="http://schemas.microsoft.com/office/powerpoint/2010/main" val="2662314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0"/>
          <p:cNvSpPr>
            <a:spLocks noGrp="1"/>
          </p:cNvSpPr>
          <p:nvPr>
            <p:ph type="ftr" sz="quarter" idx="10"/>
          </p:nvPr>
        </p:nvSpPr>
        <p:spPr/>
        <p:txBody>
          <a:bodyPr/>
          <a:lstStyle/>
          <a:p>
            <a:r>
              <a:rPr lang="en-US"/>
              <a:t>Oracle Database 19c: PL/SQL Workshop   14 - </a:t>
            </a:r>
            <a:fld id="{3E63EEF9-281B-4B5C-8DE0-1CAC03722BA5}" type="slidenum">
              <a:rPr lang="en-US" smtClean="0"/>
              <a:pPr/>
              <a:t>14</a:t>
            </a:fld>
            <a:endParaRPr lang="en-US" dirty="0"/>
          </a:p>
        </p:txBody>
      </p:sp>
      <p:sp>
        <p:nvSpPr>
          <p:cNvPr id="4" name="Slide Image Placeholder 3">
            <a:extLst>
              <a:ext uri="{FF2B5EF4-FFF2-40B4-BE49-F238E27FC236}">
                <a16:creationId xmlns:a16="http://schemas.microsoft.com/office/drawing/2014/main" id="{CC95BE4C-7905-4FAE-AAD2-81E2B219AE75}"/>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B2CD1FA3-A189-47BC-BD6A-D4C079FAB959}"/>
              </a:ext>
            </a:extLst>
          </p:cNvPr>
          <p:cNvSpPr>
            <a:spLocks noGrp="1"/>
          </p:cNvSpPr>
          <p:nvPr>
            <p:ph type="body" idx="1"/>
          </p:nvPr>
        </p:nvSpPr>
        <p:spPr/>
        <p:txBody>
          <a:bodyPr/>
          <a:lstStyle/>
          <a:p>
            <a:pPr lvl="1"/>
            <a:r>
              <a:rPr lang="en-US" altLang="en-US" dirty="0"/>
              <a:t>You can use SQL Developer to create the package body by performing the following steps:</a:t>
            </a:r>
          </a:p>
          <a:p>
            <a:pPr lvl="2" eaLnBrk="1" hangingPunct="1">
              <a:buNone/>
            </a:pPr>
            <a:r>
              <a:rPr lang="en-US" altLang="en-US" dirty="0"/>
              <a:t>1.	 Right-click the package name for which you are creating a body in the </a:t>
            </a:r>
            <a:r>
              <a:rPr lang="en-US" altLang="en-US" b="1" dirty="0"/>
              <a:t>Packages</a:t>
            </a:r>
            <a:r>
              <a:rPr lang="en-US" altLang="en-US" dirty="0"/>
              <a:t> node in the </a:t>
            </a:r>
            <a:r>
              <a:rPr lang="en-US" altLang="en-US" b="1" dirty="0"/>
              <a:t>Connections</a:t>
            </a:r>
            <a:r>
              <a:rPr lang="en-US" altLang="en-US" dirty="0"/>
              <a:t> navigation tree. Select </a:t>
            </a:r>
            <a:r>
              <a:rPr lang="en-US" altLang="en-US" b="1" dirty="0"/>
              <a:t>Create Body </a:t>
            </a:r>
            <a:r>
              <a:rPr lang="en-US" altLang="en-US" dirty="0"/>
              <a:t>from the shortcut menu. A tab for the new package body is displayed along with the shell for the new package body. </a:t>
            </a:r>
          </a:p>
          <a:p>
            <a:pPr lvl="2" eaLnBrk="1" hangingPunct="1">
              <a:buNone/>
            </a:pPr>
            <a:r>
              <a:rPr lang="en-US" altLang="en-US" dirty="0"/>
              <a:t>2.	Enter the code for the new package body. Compile or save the package body. </a:t>
            </a:r>
          </a:p>
          <a:p>
            <a:pPr lvl="2" eaLnBrk="1" hangingPunct="1">
              <a:buNone/>
            </a:pPr>
            <a:r>
              <a:rPr lang="en-US" altLang="en-US" dirty="0"/>
              <a:t>3.	The </a:t>
            </a:r>
            <a:r>
              <a:rPr lang="en-US" altLang="en-US" b="1" dirty="0"/>
              <a:t>Messages – Log </a:t>
            </a:r>
            <a:r>
              <a:rPr lang="en-US" altLang="en-US" dirty="0"/>
              <a:t>tab displays whether compilation was successful or not.</a:t>
            </a:r>
          </a:p>
          <a:p>
            <a:pPr lvl="2" eaLnBrk="1" hangingPunct="1">
              <a:buNone/>
            </a:pPr>
            <a:r>
              <a:rPr lang="en-US" altLang="en-US" dirty="0"/>
              <a:t>4.	The newly created package body is displayed under the </a:t>
            </a:r>
            <a:r>
              <a:rPr lang="en-US" altLang="en-US" b="1" dirty="0"/>
              <a:t>Packages</a:t>
            </a:r>
            <a:r>
              <a:rPr lang="en-US" altLang="en-US" dirty="0"/>
              <a:t> node in the </a:t>
            </a:r>
            <a:r>
              <a:rPr lang="en-US" altLang="en-US" b="1" dirty="0"/>
              <a:t>Connections</a:t>
            </a:r>
            <a:r>
              <a:rPr lang="en-US" altLang="en-US" dirty="0"/>
              <a:t> navigation tree. tree.</a:t>
            </a:r>
          </a:p>
          <a:p>
            <a:endParaRPr lang="en-US" dirty="0"/>
          </a:p>
          <a:p>
            <a:endParaRPr lang="en-US" dirty="0"/>
          </a:p>
        </p:txBody>
      </p:sp>
    </p:spTree>
    <p:extLst>
      <p:ext uri="{BB962C8B-B14F-4D97-AF65-F5344CB8AC3E}">
        <p14:creationId xmlns:p14="http://schemas.microsoft.com/office/powerpoint/2010/main" val="14440327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14 - </a:t>
            </a:r>
            <a:fld id="{6EFD1AC8-E7BB-49CA-80DE-CDB5EB59A50B}" type="slidenum">
              <a:rPr lang="en-US" smtClean="0"/>
              <a:pPr/>
              <a:t>15</a:t>
            </a:fld>
            <a:endParaRPr lang="en-US" dirty="0"/>
          </a:p>
        </p:txBody>
      </p:sp>
      <p:sp>
        <p:nvSpPr>
          <p:cNvPr id="3" name="Slide Image Placeholder 2">
            <a:extLst>
              <a:ext uri="{FF2B5EF4-FFF2-40B4-BE49-F238E27FC236}">
                <a16:creationId xmlns:a16="http://schemas.microsoft.com/office/drawing/2014/main" id="{192B1AD6-4333-432E-9B2F-B3E954E745E2}"/>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BB8ABF38-8B35-4A4A-8049-BD221ABF6EE4}"/>
              </a:ext>
            </a:extLst>
          </p:cNvPr>
          <p:cNvSpPr>
            <a:spLocks noGrp="1"/>
          </p:cNvSpPr>
          <p:nvPr>
            <p:ph type="body" idx="1"/>
          </p:nvPr>
        </p:nvSpPr>
        <p:spPr/>
        <p:txBody>
          <a:bodyPr/>
          <a:lstStyle/>
          <a:p>
            <a:pPr lvl="1" eaLnBrk="1" hangingPunct="1"/>
            <a:r>
              <a:rPr lang="en-US" altLang="en-US" dirty="0"/>
              <a:t>The example in the slide creates a package called </a:t>
            </a:r>
            <a:r>
              <a:rPr lang="en-US" altLang="en-US" dirty="0" err="1">
                <a:latin typeface="Courier New" pitchFamily="49" charset="0"/>
              </a:rPr>
              <a:t>comm_pkg</a:t>
            </a:r>
            <a:r>
              <a:rPr lang="en-US" altLang="en-US" dirty="0"/>
              <a:t> used to manage business processing rules for commission calculations. </a:t>
            </a:r>
          </a:p>
          <a:p>
            <a:pPr lvl="1" eaLnBrk="1" hangingPunct="1"/>
            <a:r>
              <a:rPr lang="en-US" altLang="en-US" dirty="0"/>
              <a:t>The </a:t>
            </a:r>
            <a:r>
              <a:rPr lang="en-US" altLang="en-US" dirty="0" err="1">
                <a:latin typeface="Courier New" pitchFamily="49" charset="0"/>
              </a:rPr>
              <a:t>v_std_comm</a:t>
            </a:r>
            <a:r>
              <a:rPr lang="en-US" altLang="en-US" dirty="0"/>
              <a:t> public (global) variable is declared to hold a maximum allowable percentage commission for the user session, and it is initialized to </a:t>
            </a:r>
            <a:r>
              <a:rPr lang="en-US" altLang="en-US" dirty="0">
                <a:latin typeface="Courier New" pitchFamily="49" charset="0"/>
              </a:rPr>
              <a:t>0.10</a:t>
            </a:r>
            <a:r>
              <a:rPr lang="en-US" altLang="en-US" dirty="0"/>
              <a:t> (that is, 10%).</a:t>
            </a:r>
          </a:p>
          <a:p>
            <a:pPr lvl="1" eaLnBrk="1" hangingPunct="1"/>
            <a:r>
              <a:rPr lang="en-US" altLang="en-US" dirty="0"/>
              <a:t>The </a:t>
            </a:r>
            <a:r>
              <a:rPr lang="en-US" altLang="en-US" dirty="0" err="1">
                <a:latin typeface="Courier New" pitchFamily="49" charset="0"/>
              </a:rPr>
              <a:t>reset_comm</a:t>
            </a:r>
            <a:r>
              <a:rPr lang="en-US" altLang="en-US" dirty="0"/>
              <a:t> public procedure is declared to accept a new commission percentage that updates the standard commission percentage if the commission validation rules are accepted. The validation rules for resetting the commission aren’t made public and don’t appear in the package specification. The validation rules are managed by using a private function in the package body.</a:t>
            </a:r>
          </a:p>
          <a:p>
            <a:endParaRPr lang="en-US" dirty="0"/>
          </a:p>
        </p:txBody>
      </p:sp>
    </p:spTree>
    <p:extLst>
      <p:ext uri="{BB962C8B-B14F-4D97-AF65-F5344CB8AC3E}">
        <p14:creationId xmlns:p14="http://schemas.microsoft.com/office/powerpoint/2010/main" val="6969337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14 - </a:t>
            </a:r>
            <a:fld id="{42A9C948-64BE-415E-B899-4826277DC096}" type="slidenum">
              <a:rPr lang="en-US" smtClean="0"/>
              <a:pPr/>
              <a:t>16</a:t>
            </a:fld>
            <a:endParaRPr lang="en-US" dirty="0"/>
          </a:p>
        </p:txBody>
      </p:sp>
      <p:sp>
        <p:nvSpPr>
          <p:cNvPr id="3" name="Slide Image Placeholder 2">
            <a:extLst>
              <a:ext uri="{FF2B5EF4-FFF2-40B4-BE49-F238E27FC236}">
                <a16:creationId xmlns:a16="http://schemas.microsoft.com/office/drawing/2014/main" id="{94928675-7F88-4177-851D-328AF5BFD105}"/>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F5924A3F-9898-4E60-AF52-BD1D02C51F86}"/>
              </a:ext>
            </a:extLst>
          </p:cNvPr>
          <p:cNvSpPr>
            <a:spLocks noGrp="1"/>
          </p:cNvSpPr>
          <p:nvPr>
            <p:ph type="body" idx="1"/>
          </p:nvPr>
        </p:nvSpPr>
        <p:spPr>
          <a:xfrm>
            <a:off x="457200" y="4617720"/>
            <a:ext cx="6858000" cy="5440680"/>
          </a:xfrm>
        </p:spPr>
        <p:txBody>
          <a:bodyPr/>
          <a:lstStyle/>
          <a:p>
            <a:pPr lvl="1" eaLnBrk="1" hangingPunct="1"/>
            <a:r>
              <a:rPr lang="en-US" altLang="en-US" dirty="0"/>
              <a:t>Create a package body to define and implement all public subprograms and supporting private constructs. While creating a package body, perform the following steps:</a:t>
            </a:r>
          </a:p>
          <a:p>
            <a:pPr lvl="2" eaLnBrk="1" hangingPunct="1"/>
            <a:r>
              <a:rPr lang="en-US" altLang="en-US" dirty="0"/>
              <a:t>Specify the </a:t>
            </a:r>
            <a:r>
              <a:rPr lang="en-US" altLang="en-US" dirty="0">
                <a:latin typeface="Courier New" pitchFamily="49" charset="0"/>
              </a:rPr>
              <a:t>OR</a:t>
            </a:r>
            <a:r>
              <a:rPr lang="en-US" altLang="en-US" dirty="0"/>
              <a:t> </a:t>
            </a:r>
            <a:r>
              <a:rPr lang="en-US" altLang="en-US" dirty="0">
                <a:latin typeface="Courier New" pitchFamily="49" charset="0"/>
              </a:rPr>
              <a:t>REPLACE</a:t>
            </a:r>
            <a:r>
              <a:rPr lang="en-US" altLang="en-US" dirty="0"/>
              <a:t> option to overwrite an existing package body.</a:t>
            </a:r>
          </a:p>
          <a:p>
            <a:pPr lvl="2" eaLnBrk="1" hangingPunct="1"/>
            <a:r>
              <a:rPr lang="en-US" altLang="en-US" dirty="0"/>
              <a:t>Define the subprograms in an appropriate order. The basic principle is that you must declare a variable or subprogram before it can be referenced by other components in the same package body. It is common to see all private variables and subprograms defined first and the public subprograms defined last in the package body.</a:t>
            </a:r>
          </a:p>
          <a:p>
            <a:pPr lvl="2" eaLnBrk="1" hangingPunct="1"/>
            <a:r>
              <a:rPr lang="en-US" altLang="en-US" dirty="0"/>
              <a:t>Complete the implementation for all procedures or functions declared in the package specification within the package body.</a:t>
            </a:r>
          </a:p>
          <a:p>
            <a:pPr lvl="1" eaLnBrk="1" hangingPunct="1">
              <a:lnSpc>
                <a:spcPct val="90000"/>
              </a:lnSpc>
            </a:pPr>
            <a:r>
              <a:rPr lang="en-US" altLang="en-US" dirty="0"/>
              <a:t>The following are definitions of items in the package body syntax:</a:t>
            </a:r>
          </a:p>
          <a:p>
            <a:pPr lvl="2" eaLnBrk="1" hangingPunct="1">
              <a:lnSpc>
                <a:spcPct val="95000"/>
              </a:lnSpc>
              <a:buSzPct val="70000"/>
              <a:buFont typeface="Courier New" pitchFamily="49" charset="0"/>
              <a:buChar char="•"/>
            </a:pPr>
            <a:r>
              <a:rPr lang="en-US" altLang="en-US" b="1" dirty="0" err="1">
                <a:latin typeface="Courier New" pitchFamily="49" charset="0"/>
              </a:rPr>
              <a:t>package_name</a:t>
            </a:r>
            <a:r>
              <a:rPr lang="en-US" altLang="en-US" dirty="0"/>
              <a:t> specifies a name for the package that must be the same as its package specification. Using the package name after the </a:t>
            </a:r>
            <a:r>
              <a:rPr lang="en-US" altLang="en-US" dirty="0">
                <a:latin typeface="Courier New" pitchFamily="49" charset="0"/>
              </a:rPr>
              <a:t>END</a:t>
            </a:r>
            <a:r>
              <a:rPr lang="en-US" altLang="en-US" dirty="0"/>
              <a:t> keyword is optional.</a:t>
            </a:r>
          </a:p>
          <a:p>
            <a:pPr lvl="2" eaLnBrk="1" hangingPunct="1">
              <a:buSzPct val="70000"/>
              <a:buFont typeface="Courier New" pitchFamily="49" charset="0"/>
              <a:buChar char="•"/>
            </a:pPr>
            <a:r>
              <a:rPr lang="en-US" altLang="en-US" b="1" dirty="0">
                <a:latin typeface="Courier New" pitchFamily="49" charset="0"/>
              </a:rPr>
              <a:t>private type and variable declarations</a:t>
            </a:r>
            <a:r>
              <a:rPr lang="en-US" altLang="en-US" dirty="0"/>
              <a:t> declares private variables, constants, cursors, exceptions, user-defined types, and subtypes.</a:t>
            </a:r>
          </a:p>
          <a:p>
            <a:pPr lvl="2" eaLnBrk="1" hangingPunct="1">
              <a:buSzPct val="70000"/>
              <a:buFont typeface="Courier New" pitchFamily="49" charset="0"/>
              <a:buChar char="•"/>
            </a:pPr>
            <a:r>
              <a:rPr lang="en-US" altLang="en-US" b="1" dirty="0">
                <a:latin typeface="Courier New" pitchFamily="49" charset="0"/>
              </a:rPr>
              <a:t>subprogram specification</a:t>
            </a:r>
            <a:r>
              <a:rPr lang="en-US" altLang="en-US" dirty="0"/>
              <a:t> specifies the full implementation of any private and/or public procedures or functions.</a:t>
            </a:r>
          </a:p>
          <a:p>
            <a:pPr lvl="2" eaLnBrk="1" hangingPunct="1">
              <a:buSzPct val="70000"/>
              <a:buFont typeface="Courier New" pitchFamily="49" charset="0"/>
              <a:buChar char="•"/>
            </a:pPr>
            <a:r>
              <a:rPr lang="en-US" altLang="en-US" b="1" dirty="0">
                <a:latin typeface="Courier New" pitchFamily="49" charset="0"/>
              </a:rPr>
              <a:t>[BEGIN initialization statements]</a:t>
            </a:r>
            <a:r>
              <a:rPr lang="en-US" altLang="en-US" dirty="0"/>
              <a:t> is an optional block of initialization code that executes when the package is first referenced.</a:t>
            </a:r>
          </a:p>
          <a:p>
            <a:endParaRPr lang="en-US" dirty="0"/>
          </a:p>
        </p:txBody>
      </p:sp>
    </p:spTree>
    <p:extLst>
      <p:ext uri="{BB962C8B-B14F-4D97-AF65-F5344CB8AC3E}">
        <p14:creationId xmlns:p14="http://schemas.microsoft.com/office/powerpoint/2010/main" val="10687748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14 - </a:t>
            </a:r>
            <a:fld id="{D5814F86-0C05-4768-B165-8C2DBD2159EA}" type="slidenum">
              <a:rPr lang="en-US" smtClean="0"/>
              <a:pPr/>
              <a:t>17</a:t>
            </a:fld>
            <a:endParaRPr lang="en-US" dirty="0"/>
          </a:p>
        </p:txBody>
      </p:sp>
      <p:sp>
        <p:nvSpPr>
          <p:cNvPr id="3" name="Slide Image Placeholder 2">
            <a:extLst>
              <a:ext uri="{FF2B5EF4-FFF2-40B4-BE49-F238E27FC236}">
                <a16:creationId xmlns:a16="http://schemas.microsoft.com/office/drawing/2014/main" id="{8F87C233-05AA-4936-A970-0E90CCB47A16}"/>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945D1A2B-3EAD-4F60-AD12-DBA9F8848DC6}"/>
              </a:ext>
            </a:extLst>
          </p:cNvPr>
          <p:cNvSpPr>
            <a:spLocks noGrp="1"/>
          </p:cNvSpPr>
          <p:nvPr>
            <p:ph type="body" idx="1"/>
          </p:nvPr>
        </p:nvSpPr>
        <p:spPr/>
        <p:txBody>
          <a:bodyPr/>
          <a:lstStyle/>
          <a:p>
            <a:pPr lvl="1" eaLnBrk="1" hangingPunct="1"/>
            <a:r>
              <a:rPr lang="en-US" altLang="en-US" dirty="0"/>
              <a:t>The slide shows the complete package body for </a:t>
            </a:r>
            <a:r>
              <a:rPr lang="en-US" altLang="en-US" dirty="0" err="1">
                <a:latin typeface="Courier New" pitchFamily="49" charset="0"/>
              </a:rPr>
              <a:t>comm_pkg</a:t>
            </a:r>
            <a:r>
              <a:rPr lang="en-US" altLang="en-US" dirty="0"/>
              <a:t>, with a private function </a:t>
            </a:r>
            <a:r>
              <a:rPr lang="en-US" altLang="en-US" dirty="0">
                <a:latin typeface="Courier New" pitchFamily="49" charset="0"/>
              </a:rPr>
              <a:t>validate</a:t>
            </a:r>
            <a:r>
              <a:rPr lang="en-US" altLang="en-US" dirty="0"/>
              <a:t> to check for a valid commission. The validation requires that the commission be </a:t>
            </a:r>
            <a:r>
              <a:rPr lang="en-US" altLang="en-US" dirty="0">
                <a:solidFill>
                  <a:schemeClr val="tx1"/>
                </a:solidFill>
              </a:rPr>
              <a:t>positive and less than</a:t>
            </a:r>
            <a:r>
              <a:rPr lang="en-US" altLang="en-US" dirty="0"/>
              <a:t> the highest commission among existing employees. The </a:t>
            </a:r>
            <a:r>
              <a:rPr lang="en-US" altLang="en-US" dirty="0" err="1">
                <a:latin typeface="Courier New" pitchFamily="49" charset="0"/>
              </a:rPr>
              <a:t>reset_comm</a:t>
            </a:r>
            <a:r>
              <a:rPr lang="en-US" altLang="en-US" dirty="0"/>
              <a:t> procedure invokes the private validation function before changing the standard commission in </a:t>
            </a:r>
            <a:r>
              <a:rPr lang="en-US" altLang="en-US" dirty="0" err="1">
                <a:latin typeface="Courier New" pitchFamily="49" charset="0"/>
              </a:rPr>
              <a:t>v_std_comm</a:t>
            </a:r>
            <a:r>
              <a:rPr lang="en-US" altLang="en-US" dirty="0"/>
              <a:t>. In the example, note the following:</a:t>
            </a:r>
          </a:p>
          <a:p>
            <a:pPr lvl="2" eaLnBrk="1" hangingPunct="1">
              <a:buFont typeface="Courier New" pitchFamily="49" charset="0"/>
              <a:buChar char="•"/>
            </a:pPr>
            <a:r>
              <a:rPr lang="en-US" altLang="en-US" dirty="0"/>
              <a:t>The </a:t>
            </a:r>
            <a:r>
              <a:rPr lang="en-US" altLang="en-US" dirty="0" err="1">
                <a:latin typeface="Courier New" pitchFamily="49" charset="0"/>
              </a:rPr>
              <a:t>v_std_comm</a:t>
            </a:r>
            <a:r>
              <a:rPr lang="en-US" altLang="en-US" dirty="0"/>
              <a:t> variable referenced in the </a:t>
            </a:r>
            <a:r>
              <a:rPr lang="en-US" altLang="en-US" dirty="0" err="1">
                <a:latin typeface="Courier New" pitchFamily="49" charset="0"/>
              </a:rPr>
              <a:t>reset_comm</a:t>
            </a:r>
            <a:r>
              <a:rPr lang="en-US" altLang="en-US" dirty="0"/>
              <a:t> procedure is a public variable. Variables declared in the package specification, such as </a:t>
            </a:r>
            <a:r>
              <a:rPr lang="en-US" altLang="en-US" dirty="0" err="1">
                <a:latin typeface="Courier New" pitchFamily="49" charset="0"/>
              </a:rPr>
              <a:t>v_std_comm</a:t>
            </a:r>
            <a:r>
              <a:rPr lang="en-US" altLang="en-US" dirty="0"/>
              <a:t>, can be directly referenced without qualification.</a:t>
            </a:r>
          </a:p>
          <a:p>
            <a:pPr lvl="2" eaLnBrk="1" hangingPunct="1">
              <a:buFont typeface="Courier New" pitchFamily="49" charset="0"/>
              <a:buChar char="•"/>
            </a:pPr>
            <a:r>
              <a:rPr lang="en-US" altLang="en-US" dirty="0"/>
              <a:t>The </a:t>
            </a:r>
            <a:r>
              <a:rPr lang="en-US" altLang="en-US" dirty="0" err="1">
                <a:latin typeface="Courier New" pitchFamily="49" charset="0"/>
              </a:rPr>
              <a:t>reset_comm</a:t>
            </a:r>
            <a:r>
              <a:rPr lang="en-US" altLang="en-US" dirty="0"/>
              <a:t> procedure implements the public definition in the specification.</a:t>
            </a:r>
          </a:p>
          <a:p>
            <a:pPr lvl="2" eaLnBrk="1" hangingPunct="1">
              <a:buFont typeface="Courier New" pitchFamily="49" charset="0"/>
              <a:buChar char="•"/>
            </a:pPr>
            <a:r>
              <a:rPr lang="en-US" altLang="en-US" dirty="0"/>
              <a:t>In the </a:t>
            </a:r>
            <a:r>
              <a:rPr lang="en-US" altLang="en-US" dirty="0" err="1">
                <a:latin typeface="Courier New" pitchFamily="49" charset="0"/>
              </a:rPr>
              <a:t>comm_pkg</a:t>
            </a:r>
            <a:r>
              <a:rPr lang="en-US" altLang="en-US" dirty="0"/>
              <a:t> body, the </a:t>
            </a:r>
            <a:r>
              <a:rPr lang="en-US" altLang="en-US" dirty="0">
                <a:latin typeface="Courier New" pitchFamily="49" charset="0"/>
              </a:rPr>
              <a:t>validate</a:t>
            </a:r>
            <a:r>
              <a:rPr lang="en-US" altLang="en-US" dirty="0"/>
              <a:t> function is private and is directly referenced from the </a:t>
            </a:r>
            <a:r>
              <a:rPr lang="en-US" altLang="en-US" dirty="0" err="1">
                <a:latin typeface="Courier New" pitchFamily="49" charset="0"/>
              </a:rPr>
              <a:t>reset_comm</a:t>
            </a:r>
            <a:r>
              <a:rPr lang="en-US" altLang="en-US" dirty="0"/>
              <a:t> procedure without qualification.</a:t>
            </a:r>
          </a:p>
          <a:p>
            <a:pPr lvl="1" eaLnBrk="1" hangingPunct="1"/>
            <a:r>
              <a:rPr lang="en-US" altLang="en-US" b="1" dirty="0"/>
              <a:t>Note:</a:t>
            </a:r>
            <a:r>
              <a:rPr lang="en-US" altLang="en-US" dirty="0"/>
              <a:t> The </a:t>
            </a:r>
            <a:r>
              <a:rPr lang="en-US" altLang="en-US" dirty="0">
                <a:latin typeface="Courier New" pitchFamily="49" charset="0"/>
              </a:rPr>
              <a:t>validate</a:t>
            </a:r>
            <a:r>
              <a:rPr lang="en-US" altLang="en-US" dirty="0"/>
              <a:t> function appears before the </a:t>
            </a:r>
            <a:r>
              <a:rPr lang="en-US" altLang="en-US" dirty="0" err="1">
                <a:latin typeface="Courier New" pitchFamily="49" charset="0"/>
              </a:rPr>
              <a:t>reset_comm</a:t>
            </a:r>
            <a:r>
              <a:rPr lang="en-US" altLang="en-US" dirty="0"/>
              <a:t> procedure because the </a:t>
            </a:r>
            <a:r>
              <a:rPr lang="en-US" altLang="en-US" dirty="0" err="1">
                <a:latin typeface="Courier New" pitchFamily="49" charset="0"/>
              </a:rPr>
              <a:t>reset_comm</a:t>
            </a:r>
            <a:r>
              <a:rPr lang="en-US" altLang="en-US" dirty="0"/>
              <a:t> procedure references the </a:t>
            </a:r>
            <a:r>
              <a:rPr lang="en-US" altLang="en-US" dirty="0">
                <a:latin typeface="Courier New" pitchFamily="49" charset="0"/>
              </a:rPr>
              <a:t>validate</a:t>
            </a:r>
            <a:r>
              <a:rPr lang="en-US" altLang="en-US" dirty="0"/>
              <a:t> function. It’s possible to create forward declarations for subprograms in the package body if their order of appearance needs to be changed. If a package specification declares only types, constants, variables, and exceptions without any subprogram specifications, then the package body is unnecessary. However, the body can be used to initialize items declared in the package specification.</a:t>
            </a:r>
          </a:p>
          <a:p>
            <a:endParaRPr lang="en-US" dirty="0"/>
          </a:p>
        </p:txBody>
      </p:sp>
    </p:spTree>
    <p:extLst>
      <p:ext uri="{BB962C8B-B14F-4D97-AF65-F5344CB8AC3E}">
        <p14:creationId xmlns:p14="http://schemas.microsoft.com/office/powerpoint/2010/main" val="30251822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14 - </a:t>
            </a:r>
            <a:fld id="{C43F3FDF-48FA-4B32-8487-B71915016982}" type="slidenum">
              <a:rPr lang="en-US" smtClean="0"/>
              <a:pPr/>
              <a:t>18</a:t>
            </a:fld>
            <a:endParaRPr lang="en-US" dirty="0"/>
          </a:p>
        </p:txBody>
      </p:sp>
      <p:sp>
        <p:nvSpPr>
          <p:cNvPr id="3" name="Slide Image Placeholder 2">
            <a:extLst>
              <a:ext uri="{FF2B5EF4-FFF2-40B4-BE49-F238E27FC236}">
                <a16:creationId xmlns:a16="http://schemas.microsoft.com/office/drawing/2014/main" id="{D7555724-2826-404F-AF4D-43B0DD6C730F}"/>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F92A3ACD-45AA-4546-B392-5A31CAC978D5}"/>
              </a:ext>
            </a:extLst>
          </p:cNvPr>
          <p:cNvSpPr>
            <a:spLocks noGrp="1"/>
          </p:cNvSpPr>
          <p:nvPr>
            <p:ph type="body" idx="1"/>
          </p:nvPr>
        </p:nvSpPr>
        <p:spPr>
          <a:xfrm>
            <a:off x="457200" y="4617720"/>
            <a:ext cx="6858000" cy="5440680"/>
          </a:xfrm>
        </p:spPr>
        <p:txBody>
          <a:bodyPr/>
          <a:lstStyle/>
          <a:p>
            <a:pPr lvl="1" eaLnBrk="1" hangingPunct="1"/>
            <a:r>
              <a:rPr lang="en-US" altLang="en-US" dirty="0"/>
              <a:t>After the package is stored in the database, you can invoke public or private subprograms within the same package, or public subprograms if external to the package. Fully qualify the subprogram with its package name when invoked externally from the package. Use the </a:t>
            </a:r>
            <a:r>
              <a:rPr lang="en-US" altLang="en-US" dirty="0" err="1">
                <a:latin typeface="Courier New" pitchFamily="49" charset="0"/>
              </a:rPr>
              <a:t>package_name.subprogram</a:t>
            </a:r>
            <a:r>
              <a:rPr lang="en-US" altLang="en-US" dirty="0"/>
              <a:t> syntax.</a:t>
            </a:r>
          </a:p>
          <a:p>
            <a:pPr lvl="1" eaLnBrk="1" hangingPunct="1"/>
            <a:r>
              <a:rPr lang="en-US" altLang="en-US" dirty="0"/>
              <a:t>Fully qualifying a subprogram when invoked within the same package is optional.</a:t>
            </a:r>
          </a:p>
          <a:p>
            <a:pPr lvl="1" eaLnBrk="1" hangingPunct="1"/>
            <a:r>
              <a:rPr lang="en-US" altLang="en-US" b="1" dirty="0"/>
              <a:t>Example 1:</a:t>
            </a:r>
            <a:r>
              <a:rPr lang="en-US" altLang="en-US" dirty="0"/>
              <a:t> Invokes the </a:t>
            </a:r>
            <a:r>
              <a:rPr lang="en-US" altLang="en-US" dirty="0">
                <a:latin typeface="Courier New" pitchFamily="49" charset="0"/>
              </a:rPr>
              <a:t>validate</a:t>
            </a:r>
            <a:r>
              <a:rPr lang="en-US" altLang="en-US" dirty="0"/>
              <a:t> function from the </a:t>
            </a:r>
            <a:r>
              <a:rPr lang="en-US" altLang="en-US" dirty="0" err="1">
                <a:latin typeface="Courier New" pitchFamily="49" charset="0"/>
              </a:rPr>
              <a:t>reset_comm</a:t>
            </a:r>
            <a:r>
              <a:rPr lang="en-US" altLang="en-US" dirty="0"/>
              <a:t> procedure within the same package. The package name prefix is not required; it is optional.</a:t>
            </a:r>
          </a:p>
          <a:p>
            <a:pPr lvl="1" eaLnBrk="1" hangingPunct="1"/>
            <a:r>
              <a:rPr lang="en-US" altLang="en-US" b="1" dirty="0"/>
              <a:t>Example 2:</a:t>
            </a:r>
            <a:r>
              <a:rPr lang="en-US" altLang="en-US" dirty="0"/>
              <a:t> Calls the </a:t>
            </a:r>
            <a:r>
              <a:rPr lang="en-US" altLang="en-US" dirty="0" err="1">
                <a:latin typeface="Courier New" pitchFamily="49" charset="0"/>
              </a:rPr>
              <a:t>reset_comm</a:t>
            </a:r>
            <a:r>
              <a:rPr lang="en-US" altLang="en-US" dirty="0"/>
              <a:t> procedure from SQL*Plus (an environment external to the package) to reset the prevailing commission to 0.15 for the user session</a:t>
            </a:r>
          </a:p>
          <a:p>
            <a:pPr lvl="1" eaLnBrk="1" hangingPunct="1"/>
            <a:r>
              <a:rPr lang="en-US" altLang="en-US" b="1" dirty="0"/>
              <a:t>Example 3:</a:t>
            </a:r>
            <a:r>
              <a:rPr lang="en-US" altLang="en-US" dirty="0"/>
              <a:t> Calls the </a:t>
            </a:r>
            <a:r>
              <a:rPr lang="en-US" altLang="en-US" dirty="0" err="1">
                <a:latin typeface="Courier New" pitchFamily="49" charset="0"/>
              </a:rPr>
              <a:t>reset_comm</a:t>
            </a:r>
            <a:r>
              <a:rPr lang="en-US" altLang="en-US" dirty="0"/>
              <a:t> procedure that is owned by a schema user called </a:t>
            </a:r>
            <a:r>
              <a:rPr lang="en-US" altLang="en-US" dirty="0">
                <a:latin typeface="Courier New" pitchFamily="49" charset="0"/>
              </a:rPr>
              <a:t>SCOTT</a:t>
            </a:r>
            <a:r>
              <a:rPr lang="en-US" altLang="en-US" dirty="0"/>
              <a:t>. Using SQL*Plus, the qualified package procedure is prefixed with the schema name. This can be simplified by using a synonym that references the </a:t>
            </a:r>
            <a:r>
              <a:rPr lang="en-US" altLang="en-US" dirty="0" err="1">
                <a:latin typeface="Courier New" pitchFamily="49" charset="0"/>
              </a:rPr>
              <a:t>schema.package_name</a:t>
            </a:r>
            <a:r>
              <a:rPr lang="en-US" altLang="en-US" dirty="0"/>
              <a:t>.</a:t>
            </a:r>
          </a:p>
          <a:p>
            <a:pPr lvl="1" eaLnBrk="1" hangingPunct="1"/>
            <a:r>
              <a:rPr lang="en-US" altLang="en-US" dirty="0"/>
              <a:t>Assume that a database link named </a:t>
            </a:r>
            <a:r>
              <a:rPr lang="en-US" altLang="en-US" dirty="0">
                <a:latin typeface="Courier New" pitchFamily="49" charset="0"/>
              </a:rPr>
              <a:t>NY</a:t>
            </a:r>
            <a:r>
              <a:rPr lang="en-US" altLang="en-US" dirty="0"/>
              <a:t> has been created for a remote database in which the </a:t>
            </a:r>
            <a:r>
              <a:rPr lang="en-US" altLang="en-US" dirty="0" err="1">
                <a:latin typeface="Courier New" pitchFamily="49" charset="0"/>
              </a:rPr>
              <a:t>reset_comm</a:t>
            </a:r>
            <a:r>
              <a:rPr lang="en-US" altLang="en-US" dirty="0"/>
              <a:t> package procedure is created. To invoke the remote procedure, use:</a:t>
            </a:r>
          </a:p>
          <a:p>
            <a:pPr lvl="4" eaLnBrk="1" hangingPunct="1"/>
            <a:r>
              <a:rPr lang="en-US" altLang="en-US" dirty="0"/>
              <a:t>EXECUTE </a:t>
            </a:r>
            <a:r>
              <a:rPr lang="en-US" altLang="en-US" dirty="0" err="1"/>
              <a:t>comm_pkg.reset_comm</a:t>
            </a:r>
            <a:r>
              <a:rPr lang="en-US" altLang="en-US" dirty="0"/>
              <a:t>(0.15)</a:t>
            </a:r>
          </a:p>
          <a:p>
            <a:endParaRPr lang="en-US" dirty="0"/>
          </a:p>
        </p:txBody>
      </p:sp>
    </p:spTree>
    <p:extLst>
      <p:ext uri="{BB962C8B-B14F-4D97-AF65-F5344CB8AC3E}">
        <p14:creationId xmlns:p14="http://schemas.microsoft.com/office/powerpoint/2010/main" val="1529674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14 - </a:t>
            </a:r>
            <a:fld id="{79AFC3DE-93BB-4A6F-BBC6-B77ED6A933F8}" type="slidenum">
              <a:rPr lang="en-US" smtClean="0"/>
              <a:pPr/>
              <a:t>19</a:t>
            </a:fld>
            <a:endParaRPr lang="en-US" dirty="0"/>
          </a:p>
        </p:txBody>
      </p:sp>
      <p:sp>
        <p:nvSpPr>
          <p:cNvPr id="5" name="Slide Image Placeholder 4">
            <a:extLst>
              <a:ext uri="{FF2B5EF4-FFF2-40B4-BE49-F238E27FC236}">
                <a16:creationId xmlns:a16="http://schemas.microsoft.com/office/drawing/2014/main" id="{B049DFE4-6283-45D2-93C7-B2E715112EFA}"/>
              </a:ext>
            </a:extLst>
          </p:cNvPr>
          <p:cNvSpPr>
            <a:spLocks noGrp="1" noRot="1" noChangeAspect="1"/>
          </p:cNvSpPr>
          <p:nvPr>
            <p:ph type="sldImg"/>
          </p:nvPr>
        </p:nvSpPr>
        <p:spPr/>
      </p:sp>
      <p:sp>
        <p:nvSpPr>
          <p:cNvPr id="6" name="Notes Placeholder 5">
            <a:extLst>
              <a:ext uri="{FF2B5EF4-FFF2-40B4-BE49-F238E27FC236}">
                <a16:creationId xmlns:a16="http://schemas.microsoft.com/office/drawing/2014/main" id="{13F96D09-92F2-4A51-A9C8-E49C07044C16}"/>
              </a:ext>
            </a:extLst>
          </p:cNvPr>
          <p:cNvSpPr>
            <a:spLocks noGrp="1"/>
          </p:cNvSpPr>
          <p:nvPr>
            <p:ph type="body" idx="1"/>
          </p:nvPr>
        </p:nvSpPr>
        <p:spPr/>
        <p:txBody>
          <a:bodyPr/>
          <a:lstStyle/>
          <a:p>
            <a:pPr lvl="1" eaLnBrk="1" hangingPunct="1"/>
            <a:r>
              <a:rPr lang="en-US" altLang="en-US" dirty="0"/>
              <a:t>You can use SQL Developer to invoke a package's subprogram by performing the following steps: </a:t>
            </a:r>
          </a:p>
          <a:p>
            <a:pPr lvl="2" eaLnBrk="1" hangingPunct="1">
              <a:buNone/>
            </a:pPr>
            <a:r>
              <a:rPr lang="en-US" altLang="en-US" dirty="0"/>
              <a:t>1.	Right-click the package's name in the </a:t>
            </a:r>
            <a:r>
              <a:rPr lang="en-US" altLang="en-US" b="1" dirty="0"/>
              <a:t>Packages</a:t>
            </a:r>
            <a:r>
              <a:rPr lang="en-US" altLang="en-US" dirty="0"/>
              <a:t> node in the Navigation tree and Select </a:t>
            </a:r>
            <a:r>
              <a:rPr lang="en-US" altLang="en-US" b="1" dirty="0"/>
              <a:t>Run</a:t>
            </a:r>
            <a:r>
              <a:rPr lang="en-US" altLang="en-US" dirty="0"/>
              <a:t> from the floating menu. The </a:t>
            </a:r>
            <a:r>
              <a:rPr lang="en-US" altLang="en-US" b="1" dirty="0"/>
              <a:t>Run PL/SQL </a:t>
            </a:r>
            <a:r>
              <a:rPr lang="en-US" altLang="en-US" dirty="0"/>
              <a:t>window is displayed. You can use the </a:t>
            </a:r>
            <a:r>
              <a:rPr lang="en-US" altLang="en-US" b="1" dirty="0"/>
              <a:t>Run PL/SQL </a:t>
            </a:r>
            <a:r>
              <a:rPr lang="en-US" altLang="en-US" dirty="0"/>
              <a:t>window to specify parameter values for running a PL/SQL function or procedure. (If you specify a package, select a function or procedure in the package.) Specify the following: </a:t>
            </a:r>
          </a:p>
          <a:p>
            <a:pPr lvl="3" eaLnBrk="1" hangingPunct="1">
              <a:buNone/>
            </a:pPr>
            <a:r>
              <a:rPr lang="en-US" altLang="en-US" dirty="0"/>
              <a:t>a.	</a:t>
            </a:r>
            <a:r>
              <a:rPr lang="en-US" altLang="en-US" b="1" dirty="0"/>
              <a:t>Target:</a:t>
            </a:r>
            <a:r>
              <a:rPr lang="en-US" altLang="en-US" dirty="0"/>
              <a:t> Select the name of the function or procedure to run. </a:t>
            </a:r>
          </a:p>
          <a:p>
            <a:pPr lvl="3" eaLnBrk="1" hangingPunct="1">
              <a:buNone/>
            </a:pPr>
            <a:r>
              <a:rPr lang="en-US" altLang="en-US" dirty="0"/>
              <a:t>b.	</a:t>
            </a:r>
            <a:r>
              <a:rPr lang="en-US" altLang="en-US" b="1" dirty="0"/>
              <a:t>Parameters:</a:t>
            </a:r>
            <a:r>
              <a:rPr lang="en-US" altLang="en-US" dirty="0"/>
              <a:t> This section lists each parameter for the specified target. The mode of each parameter can be </a:t>
            </a:r>
            <a:r>
              <a:rPr lang="en-US" altLang="en-US" dirty="0">
                <a:latin typeface="Courier New" pitchFamily="49" charset="0"/>
              </a:rPr>
              <a:t>IN</a:t>
            </a:r>
            <a:r>
              <a:rPr lang="en-US" altLang="en-US" dirty="0"/>
              <a:t> (the value is passed in), </a:t>
            </a:r>
            <a:r>
              <a:rPr lang="en-US" altLang="en-US" dirty="0">
                <a:latin typeface="Courier New" pitchFamily="49" charset="0"/>
              </a:rPr>
              <a:t>OUT</a:t>
            </a:r>
            <a:r>
              <a:rPr lang="en-US" altLang="en-US" dirty="0"/>
              <a:t> (the value is returned), or </a:t>
            </a:r>
            <a:r>
              <a:rPr lang="en-US" altLang="en-US" dirty="0">
                <a:latin typeface="Courier New" pitchFamily="49" charset="0"/>
              </a:rPr>
              <a:t>IN/OUT</a:t>
            </a:r>
            <a:r>
              <a:rPr lang="en-US" altLang="en-US" dirty="0"/>
              <a:t> (the value is passed in, and the result of the function or procedure's action is stored in the parameter). </a:t>
            </a:r>
          </a:p>
          <a:p>
            <a:pPr lvl="2" eaLnBrk="1" hangingPunct="1">
              <a:buNone/>
            </a:pPr>
            <a:r>
              <a:rPr lang="en-US" altLang="en-US" dirty="0"/>
              <a:t>2.	In the </a:t>
            </a:r>
            <a:r>
              <a:rPr lang="en-US" altLang="en-US" b="1" dirty="0"/>
              <a:t>PL/SQL Block </a:t>
            </a:r>
            <a:r>
              <a:rPr lang="en-US" altLang="en-US" dirty="0"/>
              <a:t>section, change the formal </a:t>
            </a:r>
            <a:r>
              <a:rPr lang="en-US" altLang="en-US" dirty="0">
                <a:latin typeface="Courier New" pitchFamily="49" charset="0"/>
              </a:rPr>
              <a:t>IN</a:t>
            </a:r>
            <a:r>
              <a:rPr lang="en-US" altLang="en-US" dirty="0"/>
              <a:t> and </a:t>
            </a:r>
            <a:r>
              <a:rPr lang="en-US" altLang="en-US" dirty="0">
                <a:latin typeface="Courier New" pitchFamily="49" charset="0"/>
              </a:rPr>
              <a:t>IN/OUT</a:t>
            </a:r>
            <a:r>
              <a:rPr lang="en-US" altLang="en-US" dirty="0"/>
              <a:t> parameter specifications in this block to actual values that you want to use for running the function or procedure. For example, to specify </a:t>
            </a:r>
            <a:r>
              <a:rPr lang="en-US" altLang="en-US" dirty="0">
                <a:latin typeface="Courier New" pitchFamily="49" charset="0"/>
              </a:rPr>
              <a:t>0.15</a:t>
            </a:r>
            <a:r>
              <a:rPr lang="en-US" altLang="en-US" dirty="0"/>
              <a:t> as the value for an input parameter named </a:t>
            </a:r>
            <a:r>
              <a:rPr lang="en-US" altLang="en-US" dirty="0">
                <a:latin typeface="Courier New" pitchFamily="49" charset="0"/>
              </a:rPr>
              <a:t>P_NEW_COMM</a:t>
            </a:r>
            <a:r>
              <a:rPr lang="en-US" altLang="en-US" dirty="0"/>
              <a:t>, change </a:t>
            </a:r>
            <a:r>
              <a:rPr lang="en-US" altLang="en-US" dirty="0">
                <a:latin typeface="Courier New" pitchFamily="49" charset="0"/>
              </a:rPr>
              <a:t>P_NEW_COMM</a:t>
            </a:r>
            <a:r>
              <a:rPr lang="en-US" altLang="en-US" dirty="0"/>
              <a:t> </a:t>
            </a:r>
            <a:r>
              <a:rPr lang="en-US" altLang="en-US" dirty="0">
                <a:latin typeface="Courier New" pitchFamily="49" charset="0"/>
              </a:rPr>
              <a:t>=&gt;</a:t>
            </a:r>
            <a:r>
              <a:rPr lang="en-US" altLang="en-US" dirty="0"/>
              <a:t> </a:t>
            </a:r>
            <a:r>
              <a:rPr lang="en-US" altLang="en-US" dirty="0">
                <a:latin typeface="Courier New" pitchFamily="49" charset="0"/>
              </a:rPr>
              <a:t>P_NEW_COMM</a:t>
            </a:r>
            <a:r>
              <a:rPr lang="en-US" altLang="en-US" dirty="0"/>
              <a:t> to </a:t>
            </a:r>
            <a:r>
              <a:rPr lang="en-US" altLang="en-US" dirty="0">
                <a:latin typeface="Courier New" pitchFamily="49" charset="0"/>
              </a:rPr>
              <a:t>P_NEW_COMM</a:t>
            </a:r>
            <a:r>
              <a:rPr lang="en-US" altLang="en-US" dirty="0"/>
              <a:t> </a:t>
            </a:r>
            <a:r>
              <a:rPr lang="en-US" altLang="en-US" dirty="0">
                <a:latin typeface="Courier New" pitchFamily="49" charset="0"/>
              </a:rPr>
              <a:t>=&gt; 0.15</a:t>
            </a:r>
            <a:r>
              <a:rPr lang="en-US" altLang="en-US" dirty="0"/>
              <a:t>. </a:t>
            </a:r>
          </a:p>
          <a:p>
            <a:pPr lvl="2" eaLnBrk="1" hangingPunct="1">
              <a:buNone/>
            </a:pPr>
            <a:r>
              <a:rPr lang="en-US" altLang="en-US" dirty="0"/>
              <a:t>3.	Click </a:t>
            </a:r>
            <a:r>
              <a:rPr lang="en-US" altLang="en-US" b="1" dirty="0"/>
              <a:t>OK</a:t>
            </a:r>
            <a:r>
              <a:rPr lang="en-US" altLang="en-US" dirty="0"/>
              <a:t>. SQL Developer runs the function or procedure.</a:t>
            </a:r>
          </a:p>
          <a:p>
            <a:endParaRPr lang="en-US" dirty="0"/>
          </a:p>
          <a:p>
            <a:endParaRPr lang="en-US" dirty="0"/>
          </a:p>
        </p:txBody>
      </p:sp>
    </p:spTree>
    <p:extLst>
      <p:ext uri="{BB962C8B-B14F-4D97-AF65-F5344CB8AC3E}">
        <p14:creationId xmlns:p14="http://schemas.microsoft.com/office/powerpoint/2010/main" val="2316977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8"/>
          <p:cNvSpPr>
            <a:spLocks noGrp="1"/>
          </p:cNvSpPr>
          <p:nvPr>
            <p:ph type="ftr" sz="quarter" idx="10"/>
          </p:nvPr>
        </p:nvSpPr>
        <p:spPr/>
        <p:txBody>
          <a:bodyPr/>
          <a:lstStyle/>
          <a:p>
            <a:r>
              <a:rPr lang="en-US"/>
              <a:t>Oracle Database 19c: PL/SQL Workshop   14 - </a:t>
            </a:r>
            <a:fld id="{0F761F96-1569-478A-86F5-878853AD5876}" type="slidenum">
              <a:rPr lang="en-US" smtClean="0"/>
              <a:pPr/>
              <a:t>2</a:t>
            </a:fld>
            <a:endParaRPr lang="en-US" dirty="0"/>
          </a:p>
        </p:txBody>
      </p:sp>
      <p:sp>
        <p:nvSpPr>
          <p:cNvPr id="3" name="Slide Image Placeholder 2">
            <a:extLst>
              <a:ext uri="{FF2B5EF4-FFF2-40B4-BE49-F238E27FC236}">
                <a16:creationId xmlns:a16="http://schemas.microsoft.com/office/drawing/2014/main" id="{A6173DAF-EC04-4C59-9D07-C5059618C4D6}"/>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A0E24659-1964-4F94-ABF8-48059D812983}"/>
              </a:ext>
            </a:extLst>
          </p:cNvPr>
          <p:cNvSpPr>
            <a:spLocks noGrp="1"/>
          </p:cNvSpPr>
          <p:nvPr>
            <p:ph type="body" idx="1"/>
          </p:nvPr>
        </p:nvSpPr>
        <p:spPr/>
        <p:txBody>
          <a:bodyPr/>
          <a:lstStyle/>
          <a:p>
            <a:pPr lvl="1"/>
            <a:r>
              <a:rPr lang="en-US" dirty="0"/>
              <a:t>In the fourth unit, we have seven lessons – Creating Stored Procedures, Creating Functions, Debugging Subprograms, Creating Packages, Working with Packages, Using Oracle Supplied Packages in Application Development, and Using Dynamic SQL. You will learn to write PL/SQL subprograms, packages, and use them in Application Development. </a:t>
            </a:r>
          </a:p>
          <a:p>
            <a:pPr lvl="1"/>
            <a:endParaRPr lang="en-US" dirty="0"/>
          </a:p>
        </p:txBody>
      </p:sp>
    </p:spTree>
    <p:extLst>
      <p:ext uri="{BB962C8B-B14F-4D97-AF65-F5344CB8AC3E}">
        <p14:creationId xmlns:p14="http://schemas.microsoft.com/office/powerpoint/2010/main" val="19866862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14 - </a:t>
            </a:r>
            <a:fld id="{00E8F860-F4F3-4199-B119-B4182413F97F}" type="slidenum">
              <a:rPr lang="en-US" smtClean="0"/>
              <a:pPr/>
              <a:t>20</a:t>
            </a:fld>
            <a:endParaRPr lang="en-US" dirty="0"/>
          </a:p>
        </p:txBody>
      </p:sp>
      <p:sp>
        <p:nvSpPr>
          <p:cNvPr id="3" name="Slide Image Placeholder 2">
            <a:extLst>
              <a:ext uri="{FF2B5EF4-FFF2-40B4-BE49-F238E27FC236}">
                <a16:creationId xmlns:a16="http://schemas.microsoft.com/office/drawing/2014/main" id="{9B06DDAE-D492-479A-B06C-37AC21E1F690}"/>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10C01C82-96F1-459D-B271-DA6FB638794A}"/>
              </a:ext>
            </a:extLst>
          </p:cNvPr>
          <p:cNvSpPr>
            <a:spLocks noGrp="1"/>
          </p:cNvSpPr>
          <p:nvPr>
            <p:ph type="body" idx="1"/>
          </p:nvPr>
        </p:nvSpPr>
        <p:spPr>
          <a:xfrm>
            <a:off x="457200" y="4617720"/>
            <a:ext cx="6858000" cy="5440680"/>
          </a:xfrm>
        </p:spPr>
        <p:txBody>
          <a:bodyPr/>
          <a:lstStyle/>
          <a:p>
            <a:pPr lvl="1" eaLnBrk="1" hangingPunct="1"/>
            <a:r>
              <a:rPr lang="en-US" altLang="en-US" dirty="0"/>
              <a:t>The variables and constants declared within stand-alone subprograms exist only for the duration that the subprogram executes. To provide data that would exist throughout the user session, create a package specification containing public (global) variables and constant declarations. In this case, a package body isn’t required, such packages are known as a </a:t>
            </a:r>
            <a:r>
              <a:rPr lang="en-US" altLang="en-US" i="1" dirty="0"/>
              <a:t>bodiless packages</a:t>
            </a:r>
            <a:r>
              <a:rPr lang="en-US" altLang="en-US" dirty="0"/>
              <a:t>. As discussed earlier in this lesson, if a specification declares only types, constants, variables, and exceptions, then the package body is unnecessary.</a:t>
            </a:r>
          </a:p>
          <a:p>
            <a:pPr lvl="1" eaLnBrk="1" hangingPunct="1"/>
            <a:r>
              <a:rPr lang="en-US" altLang="en-US" b="1" dirty="0"/>
              <a:t>Examples:</a:t>
            </a:r>
            <a:endParaRPr lang="en-US" altLang="en-US" dirty="0"/>
          </a:p>
          <a:p>
            <a:pPr lvl="1" eaLnBrk="1" hangingPunct="1"/>
            <a:r>
              <a:rPr lang="en-US" altLang="en-US" dirty="0"/>
              <a:t>The first code box in the slide creates a bodiless package specification with several constants to be used for conversion rates. A package body isn’t required to support this package specification. It is assumed that the </a:t>
            </a:r>
            <a:r>
              <a:rPr lang="en-US" altLang="en-US" dirty="0">
                <a:latin typeface="Courier New" pitchFamily="49" charset="0"/>
              </a:rPr>
              <a:t>SET SERVEROUTPUT ON</a:t>
            </a:r>
            <a:r>
              <a:rPr lang="en-US" altLang="en-US" dirty="0"/>
              <a:t> statement was issued before executing the code examples in the slide. </a:t>
            </a:r>
          </a:p>
          <a:p>
            <a:pPr lvl="1" eaLnBrk="1" hangingPunct="1"/>
            <a:r>
              <a:rPr lang="en-US" altLang="en-US" dirty="0"/>
              <a:t>The second code box references the </a:t>
            </a:r>
            <a:r>
              <a:rPr lang="en-US" altLang="en-US" dirty="0">
                <a:latin typeface="Courier New" pitchFamily="49" charset="0"/>
              </a:rPr>
              <a:t>c_mile_2_kilo</a:t>
            </a:r>
            <a:r>
              <a:rPr lang="en-US" altLang="en-US" dirty="0"/>
              <a:t> constant in the </a:t>
            </a:r>
            <a:r>
              <a:rPr lang="en-US" altLang="en-US" dirty="0" err="1">
                <a:latin typeface="Courier New" pitchFamily="49" charset="0"/>
              </a:rPr>
              <a:t>global_consts</a:t>
            </a:r>
            <a:r>
              <a:rPr lang="en-US" altLang="en-US" dirty="0"/>
              <a:t> package by prefixing the package name to the identifier of the constant.</a:t>
            </a:r>
          </a:p>
          <a:p>
            <a:pPr lvl="1" eaLnBrk="1" hangingPunct="1"/>
            <a:r>
              <a:rPr lang="en-US" altLang="en-US" dirty="0"/>
              <a:t>The third example creates a stand-alone function </a:t>
            </a:r>
            <a:r>
              <a:rPr lang="en-US" altLang="en-US" dirty="0">
                <a:latin typeface="Courier New" pitchFamily="49" charset="0"/>
              </a:rPr>
              <a:t>c_mtr2yrd</a:t>
            </a:r>
            <a:r>
              <a:rPr lang="en-US" altLang="en-US" dirty="0"/>
              <a:t> to convert meters to yards, and uses the constant conversion rate </a:t>
            </a:r>
            <a:r>
              <a:rPr lang="en-US" altLang="en-US" dirty="0">
                <a:latin typeface="Courier New" pitchFamily="49" charset="0"/>
              </a:rPr>
              <a:t>c_meter_2_yard</a:t>
            </a:r>
            <a:r>
              <a:rPr lang="en-US" altLang="en-US" dirty="0"/>
              <a:t> declared in the </a:t>
            </a:r>
            <a:r>
              <a:rPr lang="en-US" altLang="en-US" dirty="0" err="1">
                <a:latin typeface="Courier New" pitchFamily="49" charset="0"/>
              </a:rPr>
              <a:t>global_consts</a:t>
            </a:r>
            <a:r>
              <a:rPr lang="en-US" altLang="en-US" dirty="0"/>
              <a:t> package. The function is invoked in a </a:t>
            </a:r>
            <a:r>
              <a:rPr lang="en-US" altLang="en-US" dirty="0">
                <a:latin typeface="Courier New" pitchFamily="49" charset="0"/>
              </a:rPr>
              <a:t>DBMS_OUTPUT.PUT_LINE</a:t>
            </a:r>
            <a:r>
              <a:rPr lang="en-US" altLang="en-US" dirty="0"/>
              <a:t> parameter.</a:t>
            </a:r>
          </a:p>
          <a:p>
            <a:pPr lvl="1" eaLnBrk="1" hangingPunct="1"/>
            <a:r>
              <a:rPr lang="en-US" altLang="en-US" b="1" dirty="0"/>
              <a:t>Rule to be followed:</a:t>
            </a:r>
            <a:r>
              <a:rPr lang="en-US" altLang="en-US" dirty="0"/>
              <a:t> When referencing a variable, cursor, constant, or exception from outside the package, you must qualify it with the name of the package.</a:t>
            </a:r>
          </a:p>
          <a:p>
            <a:endParaRPr lang="en-US" dirty="0"/>
          </a:p>
        </p:txBody>
      </p:sp>
    </p:spTree>
    <p:extLst>
      <p:ext uri="{BB962C8B-B14F-4D97-AF65-F5344CB8AC3E}">
        <p14:creationId xmlns:p14="http://schemas.microsoft.com/office/powerpoint/2010/main" val="24394563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14 - </a:t>
            </a:r>
            <a:fld id="{B261CCE0-6421-4C6D-90E3-D3C9540C4029}" type="slidenum">
              <a:rPr lang="en-US" smtClean="0"/>
              <a:pPr/>
              <a:t>21</a:t>
            </a:fld>
            <a:endParaRPr lang="en-US" dirty="0"/>
          </a:p>
        </p:txBody>
      </p:sp>
      <p:sp>
        <p:nvSpPr>
          <p:cNvPr id="3" name="Slide Image Placeholder 2">
            <a:extLst>
              <a:ext uri="{FF2B5EF4-FFF2-40B4-BE49-F238E27FC236}">
                <a16:creationId xmlns:a16="http://schemas.microsoft.com/office/drawing/2014/main" id="{10809DA4-D1C2-4ED6-8971-81D227D30527}"/>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AE25658B-3110-4CF7-AF12-75A362A8CDAB}"/>
              </a:ext>
            </a:extLst>
          </p:cNvPr>
          <p:cNvSpPr>
            <a:spLocks noGrp="1"/>
          </p:cNvSpPr>
          <p:nvPr>
            <p:ph type="body" idx="1"/>
          </p:nvPr>
        </p:nvSpPr>
        <p:spPr>
          <a:xfrm>
            <a:off x="457200" y="4617720"/>
            <a:ext cx="6858000" cy="5440680"/>
          </a:xfrm>
        </p:spPr>
        <p:txBody>
          <a:bodyPr/>
          <a:lstStyle/>
          <a:p>
            <a:pPr lvl="1" eaLnBrk="1" hangingPunct="1"/>
            <a:r>
              <a:rPr lang="en-US" altLang="en-US" dirty="0"/>
              <a:t>The source code for PL/SQL packages is also stored in the </a:t>
            </a:r>
            <a:r>
              <a:rPr lang="en-US" altLang="en-US" dirty="0">
                <a:latin typeface="Courier New" pitchFamily="49" charset="0"/>
              </a:rPr>
              <a:t>USER_SOURCE</a:t>
            </a:r>
            <a:r>
              <a:rPr lang="en-US" altLang="en-US" dirty="0"/>
              <a:t> and </a:t>
            </a:r>
            <a:r>
              <a:rPr lang="en-US" altLang="en-US" dirty="0">
                <a:latin typeface="Courier New" pitchFamily="49" charset="0"/>
              </a:rPr>
              <a:t>ALL_SOURCE</a:t>
            </a:r>
            <a:r>
              <a:rPr lang="en-US" altLang="en-US" dirty="0"/>
              <a:t> data dictionary views. The </a:t>
            </a:r>
            <a:r>
              <a:rPr lang="en-US" altLang="en-US" dirty="0">
                <a:latin typeface="Courier New" pitchFamily="49" charset="0"/>
              </a:rPr>
              <a:t>USER_SOURCE</a:t>
            </a:r>
            <a:r>
              <a:rPr lang="en-US" altLang="en-US" dirty="0"/>
              <a:t> table is used to display PL/SQL code that you own. The </a:t>
            </a:r>
            <a:r>
              <a:rPr lang="en-US" altLang="en-US" dirty="0">
                <a:latin typeface="Courier New" pitchFamily="49" charset="0"/>
              </a:rPr>
              <a:t>ALL_SOURCE</a:t>
            </a:r>
            <a:r>
              <a:rPr lang="en-US" altLang="en-US" dirty="0"/>
              <a:t> table is used to display PL/SQL code to which you’ve been granted the </a:t>
            </a:r>
            <a:r>
              <a:rPr lang="en-US" altLang="en-US" dirty="0">
                <a:latin typeface="Courier New" pitchFamily="49" charset="0"/>
              </a:rPr>
              <a:t>EXECUTE</a:t>
            </a:r>
            <a:r>
              <a:rPr lang="en-US" altLang="en-US" dirty="0"/>
              <a:t> right by the owner of that subprogram code and provides an </a:t>
            </a:r>
            <a:r>
              <a:rPr lang="en-US" altLang="en-US" dirty="0">
                <a:latin typeface="Courier New" pitchFamily="49" charset="0"/>
              </a:rPr>
              <a:t>OWNER</a:t>
            </a:r>
            <a:r>
              <a:rPr lang="en-US" altLang="en-US" dirty="0"/>
              <a:t> column in addition to the preceding columns.</a:t>
            </a:r>
          </a:p>
          <a:p>
            <a:pPr lvl="1" eaLnBrk="1" hangingPunct="1"/>
            <a:r>
              <a:rPr lang="en-US" altLang="en-US" dirty="0"/>
              <a:t>When querying the package, use a condition in which the </a:t>
            </a:r>
            <a:r>
              <a:rPr lang="en-US" altLang="en-US" dirty="0">
                <a:latin typeface="Courier New" pitchFamily="49" charset="0"/>
              </a:rPr>
              <a:t>TYPE</a:t>
            </a:r>
            <a:r>
              <a:rPr lang="en-US" altLang="en-US" dirty="0"/>
              <a:t> column is:</a:t>
            </a:r>
          </a:p>
          <a:p>
            <a:pPr lvl="2" eaLnBrk="1" hangingPunct="1"/>
            <a:r>
              <a:rPr lang="en-US" altLang="en-US" dirty="0"/>
              <a:t>Equal to </a:t>
            </a:r>
            <a:r>
              <a:rPr lang="en-US" altLang="en-US" dirty="0">
                <a:latin typeface="Courier New" pitchFamily="49" charset="0"/>
              </a:rPr>
              <a:t>'PACKAGE'</a:t>
            </a:r>
            <a:r>
              <a:rPr lang="en-US" altLang="en-US" dirty="0"/>
              <a:t> to display the source code for the package specification</a:t>
            </a:r>
          </a:p>
          <a:p>
            <a:pPr lvl="2" eaLnBrk="1" hangingPunct="1"/>
            <a:r>
              <a:rPr lang="en-US" altLang="en-US" dirty="0"/>
              <a:t>Equal to </a:t>
            </a:r>
            <a:r>
              <a:rPr lang="en-US" altLang="en-US" dirty="0">
                <a:latin typeface="Courier New" pitchFamily="49" charset="0"/>
              </a:rPr>
              <a:t>'PACKAGE BODY'</a:t>
            </a:r>
            <a:r>
              <a:rPr lang="en-US" altLang="en-US" dirty="0"/>
              <a:t> to display the source code for the package body</a:t>
            </a:r>
          </a:p>
          <a:p>
            <a:pPr lvl="1" eaLnBrk="1" hangingPunct="1"/>
            <a:r>
              <a:rPr lang="en-US" altLang="en-US" dirty="0"/>
              <a:t>You can also view the package specification and body in SQL Developer using the package name in the Packages node.</a:t>
            </a:r>
          </a:p>
          <a:p>
            <a:pPr lvl="1" eaLnBrk="1" hangingPunct="1"/>
            <a:r>
              <a:rPr lang="en-US" altLang="en-US" b="1" dirty="0"/>
              <a:t>Note:</a:t>
            </a:r>
            <a:r>
              <a:rPr lang="en-US" altLang="en-US" dirty="0"/>
              <a:t> You can’t display the source code for Oracle PL/SQL built-in packages, or PL/SQL whose source code has been wrapped by using a </a:t>
            </a:r>
            <a:r>
              <a:rPr lang="en-US" altLang="en-US" dirty="0">
                <a:latin typeface="Courier New" pitchFamily="49" charset="0"/>
              </a:rPr>
              <a:t>WRAP</a:t>
            </a:r>
            <a:r>
              <a:rPr lang="en-US" altLang="en-US" dirty="0"/>
              <a:t> utility or obfuscation. Obfuscating and wrapping </a:t>
            </a:r>
            <a:r>
              <a:rPr lang="en-US" altLang="en-US" dirty="0">
                <a:cs typeface="Times New Roman" pitchFamily="18" charset="0"/>
              </a:rPr>
              <a:t>PL/SQL source code is covered in the lesson titled “Working with Packages.” Clicking the </a:t>
            </a:r>
            <a:r>
              <a:rPr lang="en-US" altLang="en-US" b="1" dirty="0">
                <a:cs typeface="Times New Roman" pitchFamily="18" charset="0"/>
              </a:rPr>
              <a:t>Execute Statement</a:t>
            </a:r>
            <a:r>
              <a:rPr lang="en-US" altLang="en-US" dirty="0">
                <a:cs typeface="Times New Roman" pitchFamily="18" charset="0"/>
              </a:rPr>
              <a:t> icon (or pressing F9) instead of the </a:t>
            </a:r>
            <a:r>
              <a:rPr lang="en-US" altLang="en-US" b="1" dirty="0">
                <a:cs typeface="Times New Roman" pitchFamily="18" charset="0"/>
              </a:rPr>
              <a:t>Run Script</a:t>
            </a:r>
            <a:r>
              <a:rPr lang="en-US" altLang="en-US" dirty="0">
                <a:cs typeface="Times New Roman" pitchFamily="18" charset="0"/>
              </a:rPr>
              <a:t> icon in the SQL Worksheet toolbar, sometimes displays a better formatted output in the Results tab as shown in the slide examples.</a:t>
            </a:r>
            <a:endParaRPr lang="en-US" altLang="en-US" dirty="0"/>
          </a:p>
          <a:p>
            <a:endParaRPr lang="en-US" dirty="0"/>
          </a:p>
        </p:txBody>
      </p:sp>
    </p:spTree>
    <p:extLst>
      <p:ext uri="{BB962C8B-B14F-4D97-AF65-F5344CB8AC3E}">
        <p14:creationId xmlns:p14="http://schemas.microsoft.com/office/powerpoint/2010/main" val="4163498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14 - </a:t>
            </a:r>
            <a:fld id="{A103D282-8455-46F4-AE28-283FF952B908}" type="slidenum">
              <a:rPr lang="en-US" smtClean="0"/>
              <a:pPr/>
              <a:t>22</a:t>
            </a:fld>
            <a:endParaRPr lang="en-US" dirty="0"/>
          </a:p>
        </p:txBody>
      </p:sp>
      <p:sp>
        <p:nvSpPr>
          <p:cNvPr id="3" name="Slide Image Placeholder 2">
            <a:extLst>
              <a:ext uri="{FF2B5EF4-FFF2-40B4-BE49-F238E27FC236}">
                <a16:creationId xmlns:a16="http://schemas.microsoft.com/office/drawing/2014/main" id="{191A03E5-E839-4F32-A535-FB6D82E15B37}"/>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AD78BCD7-D7EA-4A32-80A0-1D761E247E0D}"/>
              </a:ext>
            </a:extLst>
          </p:cNvPr>
          <p:cNvSpPr>
            <a:spLocks noGrp="1"/>
          </p:cNvSpPr>
          <p:nvPr>
            <p:ph type="body" idx="1"/>
          </p:nvPr>
        </p:nvSpPr>
        <p:spPr/>
        <p:txBody>
          <a:bodyPr/>
          <a:lstStyle/>
          <a:p>
            <a:pPr lvl="1" eaLnBrk="1" hangingPunct="1"/>
            <a:r>
              <a:rPr lang="en-US" altLang="en-US" dirty="0"/>
              <a:t>To view a package's spec in SQL Developer, perform the following steps: </a:t>
            </a:r>
          </a:p>
          <a:p>
            <a:pPr lvl="2" eaLnBrk="1" hangingPunct="1">
              <a:buNone/>
            </a:pPr>
            <a:r>
              <a:rPr lang="en-US" altLang="en-US" dirty="0"/>
              <a:t>1.	Click the </a:t>
            </a:r>
            <a:r>
              <a:rPr lang="en-US" altLang="en-US" b="1" dirty="0"/>
              <a:t>Packages</a:t>
            </a:r>
            <a:r>
              <a:rPr lang="en-US" altLang="en-US" dirty="0"/>
              <a:t> node in the </a:t>
            </a:r>
            <a:r>
              <a:rPr lang="en-US" altLang="en-US" b="1" dirty="0"/>
              <a:t>Connections</a:t>
            </a:r>
            <a:r>
              <a:rPr lang="en-US" altLang="en-US" dirty="0"/>
              <a:t> tab.</a:t>
            </a:r>
          </a:p>
          <a:p>
            <a:pPr lvl="2" eaLnBrk="1" hangingPunct="1">
              <a:buNone/>
            </a:pPr>
            <a:r>
              <a:rPr lang="en-US" altLang="en-US" dirty="0"/>
              <a:t>2.	Click the package's name.</a:t>
            </a:r>
          </a:p>
          <a:p>
            <a:pPr lvl="2" eaLnBrk="1" hangingPunct="1">
              <a:buNone/>
            </a:pPr>
            <a:r>
              <a:rPr lang="en-US" altLang="en-US" dirty="0"/>
              <a:t>3.	The package's spec code is displayed in the </a:t>
            </a:r>
            <a:r>
              <a:rPr lang="en-US" altLang="en-US" b="1" dirty="0"/>
              <a:t>Code </a:t>
            </a:r>
            <a:r>
              <a:rPr lang="en-US" altLang="en-US" dirty="0"/>
              <a:t>tab as shown in the slide. </a:t>
            </a:r>
          </a:p>
          <a:p>
            <a:pPr lvl="1" eaLnBrk="1" hangingPunct="1"/>
            <a:r>
              <a:rPr lang="en-US" altLang="en-US" dirty="0"/>
              <a:t>To view a package's body in SQL Developer, perform the following steps: </a:t>
            </a:r>
          </a:p>
          <a:p>
            <a:pPr lvl="2" eaLnBrk="1" hangingPunct="1">
              <a:buNone/>
            </a:pPr>
            <a:r>
              <a:rPr lang="en-US" altLang="en-US" dirty="0"/>
              <a:t>1.	Click the </a:t>
            </a:r>
            <a:r>
              <a:rPr lang="en-US" altLang="en-US" b="1" dirty="0"/>
              <a:t>Packages</a:t>
            </a:r>
            <a:r>
              <a:rPr lang="en-US" altLang="en-US" dirty="0"/>
              <a:t> node in the </a:t>
            </a:r>
            <a:r>
              <a:rPr lang="en-US" altLang="en-US" b="1" dirty="0"/>
              <a:t>Connections</a:t>
            </a:r>
            <a:r>
              <a:rPr lang="en-US" altLang="en-US" dirty="0"/>
              <a:t> tab.</a:t>
            </a:r>
          </a:p>
          <a:p>
            <a:pPr lvl="2" eaLnBrk="1" hangingPunct="1">
              <a:buNone/>
            </a:pPr>
            <a:r>
              <a:rPr lang="en-US" altLang="en-US" dirty="0"/>
              <a:t>2.	Click the package’s body.</a:t>
            </a:r>
          </a:p>
          <a:p>
            <a:pPr lvl="2" eaLnBrk="1" hangingPunct="1">
              <a:buNone/>
            </a:pPr>
            <a:r>
              <a:rPr lang="en-US" altLang="en-US" dirty="0"/>
              <a:t>3.	The package’s body code is displayed in the </a:t>
            </a:r>
            <a:r>
              <a:rPr lang="en-US" altLang="en-US" b="1" dirty="0"/>
              <a:t>Code </a:t>
            </a:r>
            <a:r>
              <a:rPr lang="en-US" altLang="en-US" dirty="0"/>
              <a:t>tab as shown in the slide.</a:t>
            </a:r>
          </a:p>
          <a:p>
            <a:endParaRPr lang="en-US" dirty="0"/>
          </a:p>
        </p:txBody>
      </p:sp>
    </p:spTree>
    <p:extLst>
      <p:ext uri="{BB962C8B-B14F-4D97-AF65-F5344CB8AC3E}">
        <p14:creationId xmlns:p14="http://schemas.microsoft.com/office/powerpoint/2010/main" val="2584621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14 - </a:t>
            </a:r>
            <a:fld id="{BAF373C4-4A6A-449C-A475-483280C95DDD}" type="slidenum">
              <a:rPr lang="en-US" smtClean="0"/>
              <a:pPr/>
              <a:t>23</a:t>
            </a:fld>
            <a:endParaRPr lang="en-US" dirty="0"/>
          </a:p>
        </p:txBody>
      </p:sp>
      <p:sp>
        <p:nvSpPr>
          <p:cNvPr id="3" name="Slide Image Placeholder 2">
            <a:extLst>
              <a:ext uri="{FF2B5EF4-FFF2-40B4-BE49-F238E27FC236}">
                <a16:creationId xmlns:a16="http://schemas.microsoft.com/office/drawing/2014/main" id="{4ED20ABB-4FCC-4F7F-9DDD-0E51D5BD1945}"/>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36762C89-6CA8-4AAC-8742-6237AC0E019C}"/>
              </a:ext>
            </a:extLst>
          </p:cNvPr>
          <p:cNvSpPr>
            <a:spLocks noGrp="1"/>
          </p:cNvSpPr>
          <p:nvPr>
            <p:ph type="body" idx="1"/>
          </p:nvPr>
        </p:nvSpPr>
        <p:spPr/>
        <p:txBody>
          <a:bodyPr/>
          <a:lstStyle/>
          <a:p>
            <a:pPr lvl="1"/>
            <a:r>
              <a:rPr lang="en-US" altLang="en-US" dirty="0"/>
              <a:t>When a package is no longer required, you can use a SQL statement in SQL Developer to remove it. A package has two parts; therefore, you can remove the whole package, or you can remove only the package body and retain the package specification.</a:t>
            </a:r>
          </a:p>
          <a:p>
            <a:pPr lvl="1"/>
            <a:r>
              <a:rPr lang="en-US" altLang="en-US" dirty="0"/>
              <a:t>The slide shows removing both the package specification and package body. Through the command-line interface you can remove a package by executing </a:t>
            </a:r>
            <a:r>
              <a:rPr lang="en-US" altLang="en-US" dirty="0">
                <a:latin typeface="Courier New" pitchFamily="49" charset="0"/>
                <a:cs typeface="Courier New" pitchFamily="49" charset="0"/>
              </a:rPr>
              <a:t>DROP PACKAGE </a:t>
            </a:r>
            <a:r>
              <a:rPr lang="en-US" altLang="en-US" dirty="0" err="1">
                <a:latin typeface="Courier New" pitchFamily="49" charset="0"/>
                <a:cs typeface="Courier New" pitchFamily="49" charset="0"/>
              </a:rPr>
              <a:t>package_name</a:t>
            </a:r>
            <a:r>
              <a:rPr lang="en-US" altLang="en-US" dirty="0"/>
              <a:t>.</a:t>
            </a:r>
          </a:p>
          <a:p>
            <a:pPr lvl="1"/>
            <a:r>
              <a:rPr lang="en-US" altLang="en-US" dirty="0"/>
              <a:t>In SQL Developer, you can drop a package by right-clicking the package name and selecting </a:t>
            </a:r>
            <a:r>
              <a:rPr lang="en-US" altLang="en-US" b="1" dirty="0"/>
              <a:t>Drop Package </a:t>
            </a:r>
            <a:r>
              <a:rPr lang="en-US" altLang="en-US" dirty="0"/>
              <a:t>from the menu.</a:t>
            </a:r>
          </a:p>
          <a:p>
            <a:endParaRPr lang="en-US" dirty="0"/>
          </a:p>
        </p:txBody>
      </p:sp>
    </p:spTree>
    <p:extLst>
      <p:ext uri="{BB962C8B-B14F-4D97-AF65-F5344CB8AC3E}">
        <p14:creationId xmlns:p14="http://schemas.microsoft.com/office/powerpoint/2010/main" val="35432856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Oracle Database 19c: PL/SQL Workshop   14 - </a:t>
            </a:r>
            <a:fld id="{793DEDF0-67BD-443F-BF9D-973DD6B01CE0}" type="slidenum">
              <a:rPr lang="en-US" smtClean="0"/>
              <a:pPr/>
              <a:t>24</a:t>
            </a:fld>
            <a:endParaRPr lang="en-US" dirty="0"/>
          </a:p>
        </p:txBody>
      </p:sp>
      <p:sp>
        <p:nvSpPr>
          <p:cNvPr id="6" name="Slide Image Placeholder 5">
            <a:extLst>
              <a:ext uri="{FF2B5EF4-FFF2-40B4-BE49-F238E27FC236}">
                <a16:creationId xmlns:a16="http://schemas.microsoft.com/office/drawing/2014/main" id="{E97DB4A6-0B49-42CE-BAD3-FF8692AA91D2}"/>
              </a:ext>
            </a:extLst>
          </p:cNvPr>
          <p:cNvSpPr>
            <a:spLocks noGrp="1" noRot="1" noChangeAspect="1"/>
          </p:cNvSpPr>
          <p:nvPr>
            <p:ph type="sldImg"/>
          </p:nvPr>
        </p:nvSpPr>
        <p:spPr/>
      </p:sp>
      <p:sp>
        <p:nvSpPr>
          <p:cNvPr id="7" name="Notes Placeholder 6">
            <a:extLst>
              <a:ext uri="{FF2B5EF4-FFF2-40B4-BE49-F238E27FC236}">
                <a16:creationId xmlns:a16="http://schemas.microsoft.com/office/drawing/2014/main" id="{E62623DD-D901-4B9A-AD0C-9EA9BE60ED3A}"/>
              </a:ext>
            </a:extLst>
          </p:cNvPr>
          <p:cNvSpPr>
            <a:spLocks noGrp="1"/>
          </p:cNvSpPr>
          <p:nvPr>
            <p:ph type="body" idx="1"/>
          </p:nvPr>
        </p:nvSpPr>
        <p:spPr/>
        <p:txBody>
          <a:bodyPr/>
          <a:lstStyle/>
          <a:p>
            <a:pPr lvl="1"/>
            <a:r>
              <a:rPr lang="en-US" dirty="0"/>
              <a:t>The slide demonstrates how you can drop only the package body, instead of dropping the entire package.</a:t>
            </a:r>
          </a:p>
          <a:p>
            <a:pPr lvl="1"/>
            <a:r>
              <a:rPr lang="en-US" dirty="0"/>
              <a:t>You can drop the package body by executing the </a:t>
            </a:r>
            <a:r>
              <a:rPr lang="en-US" dirty="0">
                <a:latin typeface="Courier New" pitchFamily="49" charset="0"/>
                <a:cs typeface="Courier New" pitchFamily="49" charset="0"/>
              </a:rPr>
              <a:t>DROP PACKAGE BODY </a:t>
            </a:r>
            <a:r>
              <a:rPr lang="en-US" dirty="0" err="1">
                <a:latin typeface="Courier New" pitchFamily="49" charset="0"/>
                <a:cs typeface="Courier New" pitchFamily="49" charset="0"/>
              </a:rPr>
              <a:t>package_name</a:t>
            </a:r>
            <a:r>
              <a:rPr lang="en-US" dirty="0">
                <a:latin typeface="Courier New" pitchFamily="49" charset="0"/>
                <a:cs typeface="Courier New" pitchFamily="49" charset="0"/>
              </a:rPr>
              <a:t> </a:t>
            </a:r>
            <a:r>
              <a:rPr lang="en-US" dirty="0"/>
              <a:t>command.</a:t>
            </a:r>
          </a:p>
          <a:p>
            <a:pPr lvl="1"/>
            <a:r>
              <a:rPr lang="en-US" dirty="0"/>
              <a:t>In SQL Developer, you drop package body by right-clicking the package body and selecting </a:t>
            </a:r>
            <a:r>
              <a:rPr lang="en-US" b="1" dirty="0"/>
              <a:t>Drop Package Body</a:t>
            </a:r>
            <a:r>
              <a:rPr lang="en-US" dirty="0"/>
              <a:t> from the menu.</a:t>
            </a:r>
          </a:p>
          <a:p>
            <a:endParaRPr lang="en-US" dirty="0"/>
          </a:p>
        </p:txBody>
      </p:sp>
    </p:spTree>
    <p:extLst>
      <p:ext uri="{BB962C8B-B14F-4D97-AF65-F5344CB8AC3E}">
        <p14:creationId xmlns:p14="http://schemas.microsoft.com/office/powerpoint/2010/main" val="13681220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14 - </a:t>
            </a:r>
            <a:fld id="{A779D7F6-E762-4EE6-B8D5-1E15E352D7B2}" type="slidenum">
              <a:rPr lang="en-US" smtClean="0"/>
              <a:pPr/>
              <a:t>25</a:t>
            </a:fld>
            <a:endParaRPr lang="en-US" dirty="0"/>
          </a:p>
        </p:txBody>
      </p:sp>
      <p:sp>
        <p:nvSpPr>
          <p:cNvPr id="3" name="Slide Image Placeholder 2">
            <a:extLst>
              <a:ext uri="{FF2B5EF4-FFF2-40B4-BE49-F238E27FC236}">
                <a16:creationId xmlns:a16="http://schemas.microsoft.com/office/drawing/2014/main" id="{753AF905-C70E-42A4-B5B1-1DAFD063983F}"/>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1B7B319E-2149-4961-8CE1-407E62E818B5}"/>
              </a:ext>
            </a:extLst>
          </p:cNvPr>
          <p:cNvSpPr>
            <a:spLocks noGrp="1"/>
          </p:cNvSpPr>
          <p:nvPr>
            <p:ph type="body" idx="1"/>
          </p:nvPr>
        </p:nvSpPr>
        <p:spPr/>
        <p:txBody>
          <a:bodyPr/>
          <a:lstStyle/>
          <a:p>
            <a:pPr lvl="1" eaLnBrk="1" hangingPunct="1"/>
            <a:r>
              <a:rPr lang="en-US" altLang="en-US" dirty="0"/>
              <a:t>Keep your packages as generic as possible, so that they can be reused in future applications. Also, avoid writing packages</a:t>
            </a:r>
            <a:r>
              <a:rPr lang="en-US" altLang="en-US" dirty="0">
                <a:solidFill>
                  <a:schemeClr val="hlink"/>
                </a:solidFill>
              </a:rPr>
              <a:t> </a:t>
            </a:r>
            <a:r>
              <a:rPr lang="en-US" altLang="en-US" dirty="0"/>
              <a:t>that duplicate features provided by the Oracle server.</a:t>
            </a:r>
          </a:p>
          <a:p>
            <a:pPr lvl="1" eaLnBrk="1" hangingPunct="1"/>
            <a:r>
              <a:rPr lang="en-US" altLang="en-US" dirty="0"/>
              <a:t>Package specifications reflect the design of your application, so define them before defining the package bodies. The package specification should contain only those constructs that must be visible to the users of the package. Thus, other developers can’t misuse the package by basing code on irrelevant details.</a:t>
            </a:r>
          </a:p>
          <a:p>
            <a:pPr lvl="1" eaLnBrk="1" hangingPunct="1"/>
            <a:r>
              <a:rPr lang="en-US" altLang="en-US" dirty="0"/>
              <a:t>Place items in the declaration part of the package body when you must maintain them throughout a session or across transactions. For example, declare a variable called </a:t>
            </a:r>
            <a:r>
              <a:rPr lang="en-US" altLang="en-US" dirty="0">
                <a:latin typeface="Courier New" pitchFamily="49" charset="0"/>
              </a:rPr>
              <a:t>NUMBER_EMPLOYED</a:t>
            </a:r>
            <a:r>
              <a:rPr lang="en-US" altLang="en-US" dirty="0"/>
              <a:t> as a private variable if each call to a procedure that uses the variable needs to be maintained. When declared as a global variable in the package specification, the value of that global variable is initialized in a session the first time a construct from the package is invoked.</a:t>
            </a:r>
          </a:p>
          <a:p>
            <a:endParaRPr lang="en-US" dirty="0"/>
          </a:p>
        </p:txBody>
      </p:sp>
    </p:spTree>
    <p:extLst>
      <p:ext uri="{BB962C8B-B14F-4D97-AF65-F5344CB8AC3E}">
        <p14:creationId xmlns:p14="http://schemas.microsoft.com/office/powerpoint/2010/main" val="13567385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5"/>
          <p:cNvSpPr>
            <a:spLocks noGrp="1" noChangeArrowheads="1"/>
          </p:cNvSpPr>
          <p:nvPr>
            <p:ph type="body" idx="1"/>
          </p:nvPr>
        </p:nvSpPr>
        <p:spPr/>
        <p:txBody>
          <a:bodyPr/>
          <a:lstStyle/>
          <a:p>
            <a:r>
              <a:rPr lang="en-US" altLang="en-US" dirty="0"/>
              <a:t>Answer: a</a:t>
            </a:r>
          </a:p>
        </p:txBody>
      </p:sp>
      <p:sp>
        <p:nvSpPr>
          <p:cNvPr id="5" name="Footer Placeholder 4"/>
          <p:cNvSpPr>
            <a:spLocks noGrp="1"/>
          </p:cNvSpPr>
          <p:nvPr>
            <p:ph type="ftr" sz="quarter" idx="10"/>
          </p:nvPr>
        </p:nvSpPr>
        <p:spPr/>
        <p:txBody>
          <a:bodyPr/>
          <a:lstStyle/>
          <a:p>
            <a:r>
              <a:rPr lang="en-US"/>
              <a:t>Oracle Database 19c: PL/SQL Workshop   14 - </a:t>
            </a:r>
            <a:fld id="{3F64036C-9BD6-487C-BECE-26DF5E3E8A4F}" type="slidenum">
              <a:rPr lang="en-US" smtClean="0"/>
              <a:pPr/>
              <a:t>26</a:t>
            </a:fld>
            <a:endParaRPr lang="en-US" dirty="0"/>
          </a:p>
        </p:txBody>
      </p:sp>
      <p:sp>
        <p:nvSpPr>
          <p:cNvPr id="4" name="Slide Image Placeholder 3">
            <a:extLst>
              <a:ext uri="{FF2B5EF4-FFF2-40B4-BE49-F238E27FC236}">
                <a16:creationId xmlns:a16="http://schemas.microsoft.com/office/drawing/2014/main" id="{1816D81E-C040-4BCF-9A21-2009E5DD344B}"/>
              </a:ext>
            </a:extLst>
          </p:cNvPr>
          <p:cNvSpPr>
            <a:spLocks noGrp="1" noRot="1" noChangeAspect="1"/>
          </p:cNvSpPr>
          <p:nvPr>
            <p:ph type="sldImg"/>
          </p:nvPr>
        </p:nvSpPr>
        <p:spPr/>
      </p:sp>
    </p:spTree>
    <p:extLst>
      <p:ext uri="{BB962C8B-B14F-4D97-AF65-F5344CB8AC3E}">
        <p14:creationId xmlns:p14="http://schemas.microsoft.com/office/powerpoint/2010/main" val="38030492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4"/>
          <p:cNvSpPr>
            <a:spLocks noChangeArrowheads="1"/>
          </p:cNvSpPr>
          <p:nvPr/>
        </p:nvSpPr>
        <p:spPr bwMode="auto">
          <a:xfrm>
            <a:off x="465138" y="4841875"/>
            <a:ext cx="6059487" cy="3859213"/>
          </a:xfrm>
          <a:prstGeom prst="rect">
            <a:avLst/>
          </a:prstGeom>
          <a:noFill/>
          <a:ln w="9525">
            <a:noFill/>
            <a:miter lim="800000"/>
            <a:headEnd/>
            <a:tailEnd/>
          </a:ln>
        </p:spPr>
        <p:txBody>
          <a:bodyPr lIns="0" tIns="0" rIns="0" bIns="0"/>
          <a:lstStyle/>
          <a:p>
            <a:pPr defTabSz="490538">
              <a:spcBef>
                <a:spcPct val="30000"/>
              </a:spcBef>
              <a:tabLst>
                <a:tab pos="455613" algn="l"/>
              </a:tabLst>
            </a:pPr>
            <a:r>
              <a:rPr lang="en-US" altLang="en-US" sz="1200" dirty="0">
                <a:solidFill>
                  <a:srgbClr val="000000"/>
                </a:solidFill>
                <a:latin typeface="Oracle Sans" panose="020B0503020204020204" pitchFamily="34" charset="0"/>
                <a:cs typeface="Oracle Sans" panose="020B0503020204020204" pitchFamily="34" charset="0"/>
              </a:rPr>
              <a:t> </a:t>
            </a:r>
          </a:p>
        </p:txBody>
      </p:sp>
      <p:sp>
        <p:nvSpPr>
          <p:cNvPr id="56324" name="Rectangle 5"/>
          <p:cNvSpPr>
            <a:spLocks noChangeArrowheads="1"/>
          </p:cNvSpPr>
          <p:nvPr/>
        </p:nvSpPr>
        <p:spPr bwMode="auto">
          <a:xfrm>
            <a:off x="488950" y="4841875"/>
            <a:ext cx="6054725" cy="3859213"/>
          </a:xfrm>
          <a:prstGeom prst="rect">
            <a:avLst/>
          </a:prstGeom>
          <a:noFill/>
          <a:ln w="9525">
            <a:noFill/>
            <a:miter lim="800000"/>
            <a:headEnd/>
            <a:tailEnd/>
          </a:ln>
        </p:spPr>
        <p:txBody>
          <a:bodyPr lIns="0" tIns="0" rIns="0" bIns="0"/>
          <a:lstStyle/>
          <a:p>
            <a:pPr defTabSz="490538">
              <a:spcBef>
                <a:spcPct val="30000"/>
              </a:spcBef>
              <a:tabLst>
                <a:tab pos="455613" algn="l"/>
              </a:tabLst>
            </a:pPr>
            <a:endParaRPr lang="en-US" altLang="en-US" sz="1100" dirty="0">
              <a:latin typeface="Oracle Sans" panose="020B0503020204020204" pitchFamily="34" charset="0"/>
              <a:cs typeface="Oracle Sans" panose="020B0503020204020204" pitchFamily="34" charset="0"/>
            </a:endParaRPr>
          </a:p>
          <a:p>
            <a:pPr defTabSz="490538">
              <a:spcBef>
                <a:spcPct val="30000"/>
              </a:spcBef>
              <a:tabLst>
                <a:tab pos="455613" algn="l"/>
              </a:tabLst>
            </a:pPr>
            <a:endParaRPr lang="en-US" altLang="en-US" sz="1100" dirty="0">
              <a:latin typeface="Oracle Sans" panose="020B0503020204020204" pitchFamily="34" charset="0"/>
              <a:cs typeface="Oracle Sans" panose="020B0503020204020204" pitchFamily="34" charset="0"/>
            </a:endParaRPr>
          </a:p>
          <a:p>
            <a:pPr defTabSz="490538">
              <a:spcBef>
                <a:spcPct val="30000"/>
              </a:spcBef>
              <a:tabLst>
                <a:tab pos="455613" algn="l"/>
              </a:tabLst>
            </a:pPr>
            <a:endParaRPr lang="en-US" altLang="en-US" sz="1100" dirty="0">
              <a:latin typeface="Oracle Sans" panose="020B0503020204020204" pitchFamily="34" charset="0"/>
              <a:cs typeface="Oracle Sans" panose="020B0503020204020204" pitchFamily="34" charset="0"/>
            </a:endParaRPr>
          </a:p>
        </p:txBody>
      </p:sp>
      <p:sp>
        <p:nvSpPr>
          <p:cNvPr id="10" name="Footer Placeholder 9"/>
          <p:cNvSpPr>
            <a:spLocks noGrp="1"/>
          </p:cNvSpPr>
          <p:nvPr>
            <p:ph type="ftr" sz="quarter" idx="10"/>
          </p:nvPr>
        </p:nvSpPr>
        <p:spPr/>
        <p:txBody>
          <a:bodyPr/>
          <a:lstStyle/>
          <a:p>
            <a:r>
              <a:rPr lang="en-US"/>
              <a:t>Oracle Database 19c: PL/SQL Workshop   14 - </a:t>
            </a:r>
            <a:fld id="{91DD2A21-0EB8-4D8B-84FE-A9251DCF2410}" type="slidenum">
              <a:rPr lang="en-US" smtClean="0"/>
              <a:pPr/>
              <a:t>27</a:t>
            </a:fld>
            <a:endParaRPr lang="en-US" dirty="0"/>
          </a:p>
        </p:txBody>
      </p:sp>
      <p:sp>
        <p:nvSpPr>
          <p:cNvPr id="3" name="Slide Image Placeholder 2">
            <a:extLst>
              <a:ext uri="{FF2B5EF4-FFF2-40B4-BE49-F238E27FC236}">
                <a16:creationId xmlns:a16="http://schemas.microsoft.com/office/drawing/2014/main" id="{B0F1099C-521F-40E9-944F-2F0B5659DA81}"/>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DDCC2E71-89F1-4FC4-A6A1-BD71C6FB22F6}"/>
              </a:ext>
            </a:extLst>
          </p:cNvPr>
          <p:cNvSpPr>
            <a:spLocks noGrp="1"/>
          </p:cNvSpPr>
          <p:nvPr>
            <p:ph type="body" idx="1"/>
          </p:nvPr>
        </p:nvSpPr>
        <p:spPr/>
        <p:txBody>
          <a:bodyPr/>
          <a:lstStyle/>
          <a:p>
            <a:pPr lvl="1"/>
            <a:r>
              <a:rPr lang="en-US" altLang="en-US" dirty="0"/>
              <a:t>You group related procedures and functions in a package. Packages improve organization, management, security, and performance. </a:t>
            </a:r>
          </a:p>
          <a:p>
            <a:pPr lvl="1"/>
            <a:r>
              <a:rPr lang="en-US" altLang="en-US" dirty="0"/>
              <a:t>A package consists of a package specification and a package body. You can change a package body without affecting its package specification.</a:t>
            </a:r>
          </a:p>
          <a:p>
            <a:pPr lvl="1"/>
            <a:r>
              <a:rPr lang="en-US" altLang="en-US" dirty="0"/>
              <a:t>Packages enable you to hide source code from users. When you invoke a package for the first time, the entire package is loaded into memory. This reduces the disk access for subsequent calls.</a:t>
            </a:r>
          </a:p>
          <a:p>
            <a:endParaRPr lang="en-US" dirty="0"/>
          </a:p>
        </p:txBody>
      </p:sp>
    </p:spTree>
    <p:extLst>
      <p:ext uri="{BB962C8B-B14F-4D97-AF65-F5344CB8AC3E}">
        <p14:creationId xmlns:p14="http://schemas.microsoft.com/office/powerpoint/2010/main" val="14889283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14 - </a:t>
            </a:r>
            <a:fld id="{182068B8-68A8-42D2-ADB6-904620EB7E5F}" type="slidenum">
              <a:rPr lang="en-US" smtClean="0"/>
              <a:pPr/>
              <a:t>28</a:t>
            </a:fld>
            <a:endParaRPr lang="en-US" dirty="0"/>
          </a:p>
        </p:txBody>
      </p:sp>
      <p:sp>
        <p:nvSpPr>
          <p:cNvPr id="3" name="Slide Image Placeholder 2">
            <a:extLst>
              <a:ext uri="{FF2B5EF4-FFF2-40B4-BE49-F238E27FC236}">
                <a16:creationId xmlns:a16="http://schemas.microsoft.com/office/drawing/2014/main" id="{498466F3-CE5B-4336-9DF7-2FAD07E9BFBE}"/>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9073A9D1-9124-4CFB-BE39-23229E3B3EAA}"/>
              </a:ext>
            </a:extLst>
          </p:cNvPr>
          <p:cNvSpPr>
            <a:spLocks noGrp="1"/>
          </p:cNvSpPr>
          <p:nvPr>
            <p:ph type="body" idx="1"/>
          </p:nvPr>
        </p:nvSpPr>
        <p:spPr/>
        <p:txBody>
          <a:bodyPr/>
          <a:lstStyle/>
          <a:p>
            <a:pPr lvl="1" eaLnBrk="1" hangingPunct="1"/>
            <a:r>
              <a:rPr lang="en-US" altLang="en-US" dirty="0"/>
              <a:t>In this practice, you create package specifications and package bodies. You then invoke the constructs in the packages by using sample data.</a:t>
            </a:r>
          </a:p>
          <a:p>
            <a:pPr lvl="1" eaLnBrk="1" hangingPunct="1"/>
            <a:r>
              <a:rPr lang="en-US" altLang="en-US" b="1" dirty="0"/>
              <a:t>Note: </a:t>
            </a:r>
            <a:r>
              <a:rPr lang="en-US" altLang="en-US" dirty="0"/>
              <a:t>If you are using </a:t>
            </a:r>
            <a:r>
              <a:rPr lang="en-US" altLang="en-US" b="1" dirty="0"/>
              <a:t>SQL Developer</a:t>
            </a:r>
            <a:r>
              <a:rPr lang="en-US" altLang="en-US" dirty="0"/>
              <a:t>, your compile-time errors are displayed in the </a:t>
            </a:r>
            <a:r>
              <a:rPr lang="en-US" altLang="en-US" b="1" dirty="0"/>
              <a:t>Message</a:t>
            </a:r>
            <a:r>
              <a:rPr lang="en-US" altLang="en-US" dirty="0"/>
              <a:t> </a:t>
            </a:r>
            <a:r>
              <a:rPr lang="en-US" altLang="en-US" b="1" dirty="0"/>
              <a:t>Log</a:t>
            </a:r>
            <a:r>
              <a:rPr lang="en-US" altLang="en-US" dirty="0"/>
              <a:t> tab. If you are using </a:t>
            </a:r>
            <a:r>
              <a:rPr lang="en-US" altLang="en-US" b="1" dirty="0"/>
              <a:t>SQL*Plus</a:t>
            </a:r>
            <a:r>
              <a:rPr lang="en-US" altLang="en-US" dirty="0"/>
              <a:t> to create your stored code, use </a:t>
            </a:r>
            <a:r>
              <a:rPr lang="en-US" altLang="en-US" dirty="0">
                <a:latin typeface="Courier New" pitchFamily="49" charset="0"/>
              </a:rPr>
              <a:t>SHOW ERRORS</a:t>
            </a:r>
            <a:r>
              <a:rPr lang="en-US" altLang="en-US" dirty="0"/>
              <a:t> to view compile errors.</a:t>
            </a:r>
          </a:p>
          <a:p>
            <a:endParaRPr lang="en-US" dirty="0"/>
          </a:p>
        </p:txBody>
      </p:sp>
    </p:spTree>
    <p:extLst>
      <p:ext uri="{BB962C8B-B14F-4D97-AF65-F5344CB8AC3E}">
        <p14:creationId xmlns:p14="http://schemas.microsoft.com/office/powerpoint/2010/main" val="1053969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5"/>
          <p:cNvSpPr>
            <a:spLocks noGrp="1" noChangeArrowheads="1"/>
          </p:cNvSpPr>
          <p:nvPr>
            <p:ph type="body" idx="1"/>
          </p:nvPr>
        </p:nvSpPr>
        <p:spPr/>
        <p:txBody>
          <a:bodyPr/>
          <a:lstStyle/>
          <a:p>
            <a:pPr lvl="1"/>
            <a:r>
              <a:rPr lang="en-US" altLang="en-US" dirty="0"/>
              <a:t>In this lesson, you learn what a package is and what its components are. You also learn how to create and use packages.</a:t>
            </a:r>
          </a:p>
        </p:txBody>
      </p:sp>
      <p:sp>
        <p:nvSpPr>
          <p:cNvPr id="5" name="Footer Placeholder 4"/>
          <p:cNvSpPr>
            <a:spLocks noGrp="1"/>
          </p:cNvSpPr>
          <p:nvPr>
            <p:ph type="ftr" sz="quarter" idx="10"/>
          </p:nvPr>
        </p:nvSpPr>
        <p:spPr/>
        <p:txBody>
          <a:bodyPr/>
          <a:lstStyle/>
          <a:p>
            <a:r>
              <a:rPr lang="en-US"/>
              <a:t>Oracle Database 19c: PL/SQL Workshop   14 - </a:t>
            </a:r>
            <a:fld id="{1E3D4604-8A3A-42D0-8C51-0061FBF93A94}" type="slidenum">
              <a:rPr lang="en-US" smtClean="0"/>
              <a:pPr/>
              <a:t>3</a:t>
            </a:fld>
            <a:endParaRPr lang="en-US" dirty="0"/>
          </a:p>
        </p:txBody>
      </p:sp>
      <p:sp>
        <p:nvSpPr>
          <p:cNvPr id="4" name="Slide Image Placeholder 3">
            <a:extLst>
              <a:ext uri="{FF2B5EF4-FFF2-40B4-BE49-F238E27FC236}">
                <a16:creationId xmlns:a16="http://schemas.microsoft.com/office/drawing/2014/main" id="{F5F5DFAA-6A30-4712-97E6-7AB143C9F982}"/>
              </a:ext>
            </a:extLst>
          </p:cNvPr>
          <p:cNvSpPr>
            <a:spLocks noGrp="1" noRot="1" noChangeAspect="1"/>
          </p:cNvSpPr>
          <p:nvPr>
            <p:ph type="sldImg"/>
          </p:nvPr>
        </p:nvSpPr>
        <p:spPr/>
      </p:sp>
    </p:spTree>
    <p:extLst>
      <p:ext uri="{BB962C8B-B14F-4D97-AF65-F5344CB8AC3E}">
        <p14:creationId xmlns:p14="http://schemas.microsoft.com/office/powerpoint/2010/main" val="3733778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Oracle Database 19c: PL/SQL Workshop   14 - </a:t>
            </a:r>
            <a:fld id="{7F0103CB-A8DE-44C1-B3C8-748B1B7DD5E8}" type="slidenum">
              <a:rPr lang="en-US" smtClean="0"/>
              <a:pPr/>
              <a:t>4</a:t>
            </a:fld>
            <a:endParaRPr lang="en-US" dirty="0"/>
          </a:p>
        </p:txBody>
      </p:sp>
      <p:sp>
        <p:nvSpPr>
          <p:cNvPr id="3" name="Slide Image Placeholder 2">
            <a:extLst>
              <a:ext uri="{FF2B5EF4-FFF2-40B4-BE49-F238E27FC236}">
                <a16:creationId xmlns:a16="http://schemas.microsoft.com/office/drawing/2014/main" id="{FACBA03B-0D4D-4571-99A2-E89F37BECCA4}"/>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DF707958-00B0-42C1-A0EB-24BA675DBCC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49261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14 - </a:t>
            </a:r>
            <a:fld id="{E17E6286-BB81-4DB2-933E-B8A65D0AB7C1}" type="slidenum">
              <a:rPr lang="en-US" smtClean="0"/>
              <a:pPr/>
              <a:t>5</a:t>
            </a:fld>
            <a:endParaRPr lang="en-US" dirty="0"/>
          </a:p>
        </p:txBody>
      </p:sp>
      <p:sp>
        <p:nvSpPr>
          <p:cNvPr id="5" name="Slide Image Placeholder 4">
            <a:extLst>
              <a:ext uri="{FF2B5EF4-FFF2-40B4-BE49-F238E27FC236}">
                <a16:creationId xmlns:a16="http://schemas.microsoft.com/office/drawing/2014/main" id="{0AB9C69B-0327-4DB1-9DC5-16FB9DC8724B}"/>
              </a:ext>
            </a:extLst>
          </p:cNvPr>
          <p:cNvSpPr>
            <a:spLocks noGrp="1" noRot="1" noChangeAspect="1"/>
          </p:cNvSpPr>
          <p:nvPr>
            <p:ph type="sldImg"/>
          </p:nvPr>
        </p:nvSpPr>
        <p:spPr/>
      </p:sp>
      <p:sp>
        <p:nvSpPr>
          <p:cNvPr id="6" name="Notes Placeholder 5">
            <a:extLst>
              <a:ext uri="{FF2B5EF4-FFF2-40B4-BE49-F238E27FC236}">
                <a16:creationId xmlns:a16="http://schemas.microsoft.com/office/drawing/2014/main" id="{5AF0690A-4E4F-47DA-8E8D-84A56C0761ED}"/>
              </a:ext>
            </a:extLst>
          </p:cNvPr>
          <p:cNvSpPr>
            <a:spLocks noGrp="1"/>
          </p:cNvSpPr>
          <p:nvPr>
            <p:ph type="body" idx="1"/>
          </p:nvPr>
        </p:nvSpPr>
        <p:spPr/>
        <p:txBody>
          <a:bodyPr/>
          <a:lstStyle/>
          <a:p>
            <a:pPr lvl="1"/>
            <a:r>
              <a:rPr lang="en-US" dirty="0"/>
              <a:t>You’ve been using </a:t>
            </a:r>
            <a:r>
              <a:rPr lang="en-US" dirty="0">
                <a:latin typeface="Courier New" pitchFamily="49" charset="0"/>
                <a:cs typeface="Courier New" pitchFamily="49" charset="0"/>
              </a:rPr>
              <a:t>DBMS_OUTPUT.PUT_LINE</a:t>
            </a:r>
            <a:r>
              <a:rPr lang="en-US" dirty="0"/>
              <a:t> in your code in functions and procedures. </a:t>
            </a:r>
          </a:p>
          <a:p>
            <a:pPr lvl="1"/>
            <a:r>
              <a:rPr lang="en-US" dirty="0"/>
              <a:t>What does </a:t>
            </a:r>
            <a:r>
              <a:rPr lang="en-US" dirty="0">
                <a:latin typeface="Courier New" pitchFamily="49" charset="0"/>
                <a:cs typeface="Courier New" pitchFamily="49" charset="0"/>
              </a:rPr>
              <a:t>DBMS_OUTPUT</a:t>
            </a:r>
            <a:r>
              <a:rPr lang="en-US" dirty="0"/>
              <a:t>. </a:t>
            </a:r>
            <a:r>
              <a:rPr lang="en-US" dirty="0">
                <a:latin typeface="Courier New" pitchFamily="49" charset="0"/>
                <a:cs typeface="Courier New" pitchFamily="49" charset="0"/>
              </a:rPr>
              <a:t>PUT_LINE</a:t>
            </a:r>
            <a:r>
              <a:rPr lang="en-US" dirty="0"/>
              <a:t> mean?</a:t>
            </a:r>
          </a:p>
          <a:p>
            <a:pPr lvl="1"/>
            <a:r>
              <a:rPr lang="en-US" dirty="0"/>
              <a:t>Oracle supplies many PL/SQL packages with the database to extend its functionality. You can use these packages when creating your applications. </a:t>
            </a:r>
            <a:r>
              <a:rPr lang="en-US" sz="1200" dirty="0">
                <a:solidFill>
                  <a:schemeClr val="tx1"/>
                </a:solidFill>
                <a:latin typeface="Courier New" pitchFamily="49" charset="0"/>
                <a:cs typeface="Courier New" pitchFamily="49" charset="0"/>
              </a:rPr>
              <a:t>DBMS_OUTPUT</a:t>
            </a:r>
            <a:r>
              <a:rPr lang="en-US" dirty="0"/>
              <a:t> is one such Oracle-supplied package and </a:t>
            </a:r>
            <a:r>
              <a:rPr lang="en-US" sz="1200" dirty="0">
                <a:solidFill>
                  <a:schemeClr val="tx1"/>
                </a:solidFill>
                <a:latin typeface="Courier New" pitchFamily="49" charset="0"/>
                <a:cs typeface="Courier New" pitchFamily="49" charset="0"/>
              </a:rPr>
              <a:t>PUT_LINE</a:t>
            </a:r>
            <a:r>
              <a:rPr lang="en-US" dirty="0"/>
              <a:t> is a procedure in that package. By using this procedure, you avoid writing code for displaying information onto the output buffer. Oracle provides several such packages which can be used in applications by developers.</a:t>
            </a:r>
          </a:p>
          <a:p>
            <a:pPr lvl="1"/>
            <a:r>
              <a:rPr lang="en-US" dirty="0"/>
              <a:t>Apart from the </a:t>
            </a:r>
            <a:r>
              <a:rPr lang="en-US" sz="1200" dirty="0">
                <a:solidFill>
                  <a:schemeClr val="tx1"/>
                </a:solidFill>
                <a:latin typeface="Courier New" pitchFamily="49" charset="0"/>
                <a:cs typeface="Courier New" pitchFamily="49" charset="0"/>
              </a:rPr>
              <a:t>PUT_LINE</a:t>
            </a:r>
            <a:r>
              <a:rPr lang="en-US" dirty="0"/>
              <a:t> procedure there are other procedures also defined in the </a:t>
            </a:r>
            <a:r>
              <a:rPr lang="en-US" sz="1200" dirty="0">
                <a:solidFill>
                  <a:schemeClr val="tx1"/>
                </a:solidFill>
                <a:latin typeface="Courier New" pitchFamily="49" charset="0"/>
                <a:cs typeface="Courier New" pitchFamily="49" charset="0"/>
              </a:rPr>
              <a:t>DBMS_OUTPUT</a:t>
            </a:r>
            <a:r>
              <a:rPr lang="en-US" dirty="0"/>
              <a:t> package. All the procedures in the </a:t>
            </a:r>
            <a:r>
              <a:rPr lang="en-US" sz="1200" dirty="0">
                <a:solidFill>
                  <a:schemeClr val="tx1"/>
                </a:solidFill>
                <a:latin typeface="Courier New" pitchFamily="49" charset="0"/>
                <a:cs typeface="Courier New" pitchFamily="49" charset="0"/>
              </a:rPr>
              <a:t>DBMS_OUTPUT</a:t>
            </a:r>
            <a:r>
              <a:rPr lang="en-US" dirty="0"/>
              <a:t> package are collectively used to display messages or read data from the end user or perform some other related functionality. Developers can use these procedures in their applications. </a:t>
            </a:r>
          </a:p>
          <a:p>
            <a:pPr lvl="1"/>
            <a:r>
              <a:rPr lang="en-US" dirty="0"/>
              <a:t>Oracle allows developers create their own packages with various procedures in it. </a:t>
            </a:r>
          </a:p>
          <a:p>
            <a:pPr lvl="1"/>
            <a:r>
              <a:rPr lang="en-US" dirty="0"/>
              <a:t>From the design perspective, you create a package to create a group of related procedures, functions and other program units. For instance, </a:t>
            </a:r>
            <a:r>
              <a:rPr lang="en-US" sz="1200" dirty="0">
                <a:solidFill>
                  <a:schemeClr val="tx1"/>
                </a:solidFill>
                <a:latin typeface="Courier New" pitchFamily="49" charset="0"/>
                <a:cs typeface="Courier New" pitchFamily="49" charset="0"/>
              </a:rPr>
              <a:t>DBMS_OUTPUT</a:t>
            </a:r>
            <a:r>
              <a:rPr lang="en-US" dirty="0"/>
              <a:t> has procedures that deal with displaying output. In your application, you can group multiple procedures performing a logical function into a package.</a:t>
            </a:r>
          </a:p>
          <a:p>
            <a:pPr lvl="1"/>
            <a:endParaRPr lang="en-US" dirty="0"/>
          </a:p>
          <a:p>
            <a:endParaRPr lang="en-US" b="0" dirty="0"/>
          </a:p>
          <a:p>
            <a:endParaRPr lang="en-US" dirty="0"/>
          </a:p>
        </p:txBody>
      </p:sp>
    </p:spTree>
    <p:extLst>
      <p:ext uri="{BB962C8B-B14F-4D97-AF65-F5344CB8AC3E}">
        <p14:creationId xmlns:p14="http://schemas.microsoft.com/office/powerpoint/2010/main" val="3920963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Oracle Database 19c: PL/SQL Workshop   14 - </a:t>
            </a:r>
            <a:fld id="{40F3BB35-AA7B-45B5-A872-63A2BB44E769}" type="slidenum">
              <a:rPr lang="en-US" smtClean="0"/>
              <a:pPr/>
              <a:t>6</a:t>
            </a:fld>
            <a:endParaRPr lang="en-US" dirty="0"/>
          </a:p>
        </p:txBody>
      </p:sp>
      <p:sp>
        <p:nvSpPr>
          <p:cNvPr id="6" name="Slide Image Placeholder 5">
            <a:extLst>
              <a:ext uri="{FF2B5EF4-FFF2-40B4-BE49-F238E27FC236}">
                <a16:creationId xmlns:a16="http://schemas.microsoft.com/office/drawing/2014/main" id="{E091CEFE-4AD4-4FBB-87C4-88DC76F5E1F9}"/>
              </a:ext>
            </a:extLst>
          </p:cNvPr>
          <p:cNvSpPr>
            <a:spLocks noGrp="1" noRot="1" noChangeAspect="1"/>
          </p:cNvSpPr>
          <p:nvPr>
            <p:ph type="sldImg"/>
          </p:nvPr>
        </p:nvSpPr>
        <p:spPr/>
      </p:sp>
      <p:sp>
        <p:nvSpPr>
          <p:cNvPr id="7" name="Notes Placeholder 6">
            <a:extLst>
              <a:ext uri="{FF2B5EF4-FFF2-40B4-BE49-F238E27FC236}">
                <a16:creationId xmlns:a16="http://schemas.microsoft.com/office/drawing/2014/main" id="{7CA4B3CA-3F67-4152-948A-B26447142B6F}"/>
              </a:ext>
            </a:extLst>
          </p:cNvPr>
          <p:cNvSpPr>
            <a:spLocks noGrp="1"/>
          </p:cNvSpPr>
          <p:nvPr>
            <p:ph type="body" idx="1"/>
          </p:nvPr>
        </p:nvSpPr>
        <p:spPr/>
        <p:txBody>
          <a:bodyPr/>
          <a:lstStyle/>
          <a:p>
            <a:pPr lvl="1"/>
            <a:r>
              <a:rPr lang="en-US" dirty="0"/>
              <a:t>A package is a schema object that groups all logically related objects in an application. For instance, the </a:t>
            </a:r>
            <a:r>
              <a:rPr lang="en-US" dirty="0">
                <a:latin typeface="Courier New" pitchFamily="49" charset="0"/>
                <a:cs typeface="Courier New" pitchFamily="49" charset="0"/>
              </a:rPr>
              <a:t>DBMS_OUTPUT</a:t>
            </a:r>
            <a:r>
              <a:rPr lang="en-US" dirty="0"/>
              <a:t> package, which is an Oracle Supplied Package, has all the procedures and functions related to handling output in PL/SQL.</a:t>
            </a:r>
          </a:p>
          <a:p>
            <a:pPr lvl="1"/>
            <a:r>
              <a:rPr lang="en-US" dirty="0"/>
              <a:t>A package may contain various members such as variables, constants, cursors, exceptions, sequences, and so on.</a:t>
            </a:r>
          </a:p>
          <a:p>
            <a:endParaRPr lang="en-US" dirty="0"/>
          </a:p>
        </p:txBody>
      </p:sp>
    </p:spTree>
    <p:extLst>
      <p:ext uri="{BB962C8B-B14F-4D97-AF65-F5344CB8AC3E}">
        <p14:creationId xmlns:p14="http://schemas.microsoft.com/office/powerpoint/2010/main" val="2886064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14 - </a:t>
            </a:r>
            <a:fld id="{0EA59FAF-7FFC-4AA6-B7E4-6CD6BA6895B7}" type="slidenum">
              <a:rPr lang="en-US" smtClean="0"/>
              <a:pPr/>
              <a:t>7</a:t>
            </a:fld>
            <a:endParaRPr lang="en-US" dirty="0"/>
          </a:p>
        </p:txBody>
      </p:sp>
      <p:sp>
        <p:nvSpPr>
          <p:cNvPr id="4" name="Slide Image Placeholder 3">
            <a:extLst>
              <a:ext uri="{FF2B5EF4-FFF2-40B4-BE49-F238E27FC236}">
                <a16:creationId xmlns:a16="http://schemas.microsoft.com/office/drawing/2014/main" id="{4753F2B4-740E-497D-B585-58DBFDCC0609}"/>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CF8C6899-F29B-4706-88B2-0289E17C3058}"/>
              </a:ext>
            </a:extLst>
          </p:cNvPr>
          <p:cNvSpPr>
            <a:spLocks noGrp="1"/>
          </p:cNvSpPr>
          <p:nvPr>
            <p:ph type="body" idx="1"/>
          </p:nvPr>
        </p:nvSpPr>
        <p:spPr/>
        <p:txBody>
          <a:bodyPr/>
          <a:lstStyle/>
          <a:p>
            <a:pPr lvl="1"/>
            <a:r>
              <a:rPr lang="en-US" altLang="en-US" dirty="0"/>
              <a:t>The following are the advantages of packages:</a:t>
            </a:r>
          </a:p>
          <a:p>
            <a:pPr lvl="2"/>
            <a:r>
              <a:rPr lang="en-US" altLang="en-US" b="1" dirty="0"/>
              <a:t>Modularity: </a:t>
            </a:r>
            <a:r>
              <a:rPr lang="en-US" altLang="en-US" dirty="0"/>
              <a:t>Packages enable modularity by allowing the developer to logically group various variables, sequences, procedures in the application. You encapsulate logically related programming structures in a named module. </a:t>
            </a:r>
          </a:p>
          <a:p>
            <a:pPr lvl="2"/>
            <a:r>
              <a:rPr lang="en-US" altLang="en-US" b="1" dirty="0"/>
              <a:t>Easier maintenance: </a:t>
            </a:r>
            <a:r>
              <a:rPr lang="en-US" altLang="en-US" dirty="0"/>
              <a:t>The specification and body of the package are independently maintained. You can modify the body of the package without modifying the specification of the package. This flexibility enables better maintenance of the application.</a:t>
            </a:r>
            <a:endParaRPr lang="en-US" altLang="en-US" b="1" dirty="0"/>
          </a:p>
          <a:p>
            <a:pPr lvl="2"/>
            <a:r>
              <a:rPr lang="en-US" altLang="en-US" b="1" dirty="0"/>
              <a:t>Easier application design: </a:t>
            </a:r>
            <a:r>
              <a:rPr lang="en-US" dirty="0"/>
              <a:t>When designing an application, all you need is the interface information in the package specifications. You can code and compile specifications without their bodies. Next, you can compile stand-alone subprograms that reference the packages. You need not fully define the package bodies until you are ready to complete the application.</a:t>
            </a:r>
            <a:endParaRPr lang="en-US" altLang="en-US" dirty="0"/>
          </a:p>
          <a:p>
            <a:pPr lvl="2"/>
            <a:r>
              <a:rPr lang="en-US" altLang="en-US" b="1" dirty="0"/>
              <a:t>Information hiding: </a:t>
            </a:r>
            <a:r>
              <a:rPr lang="en-US" dirty="0"/>
              <a:t>Packages let you share your interface information in the package specification, and hide the implementation details in the package body. This enables you to change the implementation details without affecting the application interface. </a:t>
            </a:r>
          </a:p>
          <a:p>
            <a:pPr lvl="2"/>
            <a:r>
              <a:rPr lang="en-US" altLang="en-US" b="1" dirty="0"/>
              <a:t>Better performance: </a:t>
            </a:r>
            <a:r>
              <a:rPr lang="en-US" altLang="en-US" dirty="0"/>
              <a:t> The first time you invoke a package subprogram, Oracle database loads the entire package into memory. Subsequent invocations of other subprograms don’t result in additional I/O.</a:t>
            </a:r>
          </a:p>
          <a:p>
            <a:endParaRPr lang="en-US" dirty="0"/>
          </a:p>
        </p:txBody>
      </p:sp>
    </p:spTree>
    <p:extLst>
      <p:ext uri="{BB962C8B-B14F-4D97-AF65-F5344CB8AC3E}">
        <p14:creationId xmlns:p14="http://schemas.microsoft.com/office/powerpoint/2010/main" val="40163256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14 - </a:t>
            </a:r>
            <a:fld id="{ED3EA42E-90D6-4B43-AAE3-709D36CF4C71}" type="slidenum">
              <a:rPr lang="en-US" smtClean="0"/>
              <a:pPr/>
              <a:t>8</a:t>
            </a:fld>
            <a:endParaRPr lang="en-US" dirty="0"/>
          </a:p>
        </p:txBody>
      </p:sp>
      <p:sp>
        <p:nvSpPr>
          <p:cNvPr id="3" name="Slide Image Placeholder 2">
            <a:extLst>
              <a:ext uri="{FF2B5EF4-FFF2-40B4-BE49-F238E27FC236}">
                <a16:creationId xmlns:a16="http://schemas.microsoft.com/office/drawing/2014/main" id="{849B6F7B-0749-4F9E-9A63-FB478DD95268}"/>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349669D5-CE53-4DBE-9166-F617F8AE08CF}"/>
              </a:ext>
            </a:extLst>
          </p:cNvPr>
          <p:cNvSpPr>
            <a:spLocks noGrp="1"/>
          </p:cNvSpPr>
          <p:nvPr>
            <p:ph type="body" idx="1"/>
          </p:nvPr>
        </p:nvSpPr>
        <p:spPr/>
        <p:txBody>
          <a:bodyPr/>
          <a:lstStyle/>
          <a:p>
            <a:pPr lvl="1"/>
            <a:r>
              <a:rPr lang="en-US" altLang="en-US" dirty="0"/>
              <a:t>If you are a developer creating a </a:t>
            </a:r>
            <a:r>
              <a:rPr lang="en-US" altLang="en-US" dirty="0">
                <a:latin typeface="Courier New" pitchFamily="49" charset="0"/>
                <a:cs typeface="Courier New" pitchFamily="49" charset="0"/>
              </a:rPr>
              <a:t>HR</a:t>
            </a:r>
            <a:r>
              <a:rPr lang="en-US" altLang="en-US" dirty="0"/>
              <a:t> package, then the package may have a sequence for generating </a:t>
            </a:r>
            <a:r>
              <a:rPr lang="en-US" altLang="en-US" dirty="0" err="1">
                <a:latin typeface="Courier New" pitchFamily="49" charset="0"/>
                <a:cs typeface="Courier New" pitchFamily="49" charset="0"/>
              </a:rPr>
              <a:t>employee_id</a:t>
            </a:r>
            <a:r>
              <a:rPr lang="en-US" altLang="en-US" dirty="0"/>
              <a:t> (which has a requirement of being unique in the company) for a new employee, a variable which provides the head count of employees in the company, a procedure to calculate the tax applicable to an employee and so on.</a:t>
            </a:r>
          </a:p>
          <a:p>
            <a:pPr lvl="1"/>
            <a:r>
              <a:rPr lang="en-US" altLang="en-US" dirty="0"/>
              <a:t>A package usually consists of two parts stored separately in the database:</a:t>
            </a:r>
          </a:p>
          <a:p>
            <a:pPr lvl="2"/>
            <a:r>
              <a:rPr lang="en-US" altLang="en-US" dirty="0"/>
              <a:t>A specification</a:t>
            </a:r>
          </a:p>
          <a:p>
            <a:pPr lvl="2"/>
            <a:r>
              <a:rPr lang="en-US" altLang="en-US" dirty="0"/>
              <a:t>A body </a:t>
            </a:r>
          </a:p>
          <a:p>
            <a:pPr lvl="1"/>
            <a:r>
              <a:rPr lang="en-US" altLang="en-US" dirty="0"/>
              <a:t>Package specification is declarative, where you declare </a:t>
            </a:r>
            <a:r>
              <a:rPr lang="en-US" dirty="0"/>
              <a:t>the types, variables, constants, exceptions, declared cursors, and subprograms that can be referenced from outside the package. A package specification is an </a:t>
            </a:r>
            <a:r>
              <a:rPr lang="en-US" b="1" dirty="0"/>
              <a:t>application program interface (API)</a:t>
            </a:r>
            <a:r>
              <a:rPr lang="en-US" dirty="0"/>
              <a:t>: it has all the information that client programs need to invoke its subprograms. </a:t>
            </a:r>
            <a:r>
              <a:rPr lang="en-US" altLang="en-US" dirty="0"/>
              <a:t>The package specification is about what is in the package for the client. </a:t>
            </a:r>
          </a:p>
          <a:p>
            <a:pPr lvl="1"/>
            <a:r>
              <a:rPr lang="en-US" altLang="en-US" dirty="0"/>
              <a:t>The package body is about implementation of the declarations in the package specification. You can also define local subprograms in the package body which aren’t declared in the package specification. These local subprograms are hidden from client programs.</a:t>
            </a:r>
          </a:p>
          <a:p>
            <a:endParaRPr lang="en-US" dirty="0"/>
          </a:p>
        </p:txBody>
      </p:sp>
    </p:spTree>
    <p:extLst>
      <p:ext uri="{BB962C8B-B14F-4D97-AF65-F5344CB8AC3E}">
        <p14:creationId xmlns:p14="http://schemas.microsoft.com/office/powerpoint/2010/main" val="699473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14 - </a:t>
            </a:r>
            <a:fld id="{A6E6880B-778C-494F-BC78-272784C115A3}" type="slidenum">
              <a:rPr lang="en-US" smtClean="0"/>
              <a:pPr/>
              <a:t>9</a:t>
            </a:fld>
            <a:endParaRPr lang="en-US" dirty="0"/>
          </a:p>
        </p:txBody>
      </p:sp>
      <p:sp>
        <p:nvSpPr>
          <p:cNvPr id="3" name="Slide Image Placeholder 2">
            <a:extLst>
              <a:ext uri="{FF2B5EF4-FFF2-40B4-BE49-F238E27FC236}">
                <a16:creationId xmlns:a16="http://schemas.microsoft.com/office/drawing/2014/main" id="{77B55190-0F4D-45FE-AAEA-A6E8B31C7AC2}"/>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A35ACE87-27F5-49EA-A4EC-BAC30D0DA994}"/>
              </a:ext>
            </a:extLst>
          </p:cNvPr>
          <p:cNvSpPr>
            <a:spLocks noGrp="1"/>
          </p:cNvSpPr>
          <p:nvPr>
            <p:ph type="body" idx="1"/>
          </p:nvPr>
        </p:nvSpPr>
        <p:spPr>
          <a:xfrm>
            <a:off x="457200" y="4617720"/>
            <a:ext cx="6858000" cy="5440680"/>
          </a:xfrm>
        </p:spPr>
        <p:txBody>
          <a:bodyPr/>
          <a:lstStyle/>
          <a:p>
            <a:pPr lvl="1"/>
            <a:r>
              <a:rPr lang="en-US" altLang="en-US" dirty="0"/>
              <a:t>You create a package in two parts:</a:t>
            </a:r>
          </a:p>
          <a:p>
            <a:pPr lvl="2"/>
            <a:r>
              <a:rPr lang="en-US" altLang="en-US" dirty="0"/>
              <a:t>The </a:t>
            </a:r>
            <a:r>
              <a:rPr lang="en-US" altLang="en-US" b="1" dirty="0"/>
              <a:t>package specification</a:t>
            </a:r>
            <a:r>
              <a:rPr lang="en-US" altLang="en-US" dirty="0"/>
              <a:t> is the interface to your applications. It declares the public types, variables, constants, exceptions, cursors, and subprograms available for use. The package specification may also include </a:t>
            </a:r>
            <a:r>
              <a:rPr lang="en-US" altLang="en-US" dirty="0">
                <a:latin typeface="Courier New" pitchFamily="49" charset="0"/>
              </a:rPr>
              <a:t>PRAGMA</a:t>
            </a:r>
            <a:r>
              <a:rPr lang="en-US" altLang="en-US" dirty="0"/>
              <a:t>s, which are directives to the compiler.</a:t>
            </a:r>
          </a:p>
          <a:p>
            <a:pPr lvl="2"/>
            <a:r>
              <a:rPr lang="en-US" altLang="en-US" dirty="0"/>
              <a:t>The </a:t>
            </a:r>
            <a:r>
              <a:rPr lang="en-US" altLang="en-US" b="1" dirty="0"/>
              <a:t>package body</a:t>
            </a:r>
            <a:r>
              <a:rPr lang="en-US" altLang="en-US" dirty="0"/>
              <a:t> defines its own subprograms and must fully implement subprograms declared in the specification part. The package body may also define PL/SQL constructs, such as types, variables, constants, exceptions, and cursors.</a:t>
            </a:r>
          </a:p>
          <a:p>
            <a:pPr lvl="1"/>
            <a:r>
              <a:rPr lang="en-US" altLang="en-US" dirty="0"/>
              <a:t>When you populate the package with variables, procedures, and other components, you can define whether the component can be accessed by the client or other external components by specifying them to be </a:t>
            </a:r>
            <a:r>
              <a:rPr lang="en-US" altLang="en-US" b="1" dirty="0"/>
              <a:t>public</a:t>
            </a:r>
            <a:r>
              <a:rPr lang="en-US" altLang="en-US" dirty="0"/>
              <a:t> or </a:t>
            </a:r>
            <a:r>
              <a:rPr lang="en-US" altLang="en-US" b="1" dirty="0"/>
              <a:t>private</a:t>
            </a:r>
            <a:r>
              <a:rPr lang="en-US" altLang="en-US" dirty="0"/>
              <a:t>.</a:t>
            </a:r>
          </a:p>
          <a:p>
            <a:pPr lvl="1"/>
            <a:r>
              <a:rPr lang="en-US" altLang="en-US" dirty="0"/>
              <a:t>When certain package member is declared as public, then those package members can be accessed by entities outside the package. All the members declared in package specification are public. </a:t>
            </a:r>
          </a:p>
          <a:p>
            <a:pPr lvl="1"/>
            <a:r>
              <a:rPr lang="en-US" altLang="en-US" dirty="0"/>
              <a:t>When certain package members are declared as private, then those package members can only be accessed by other package members. Private package members can’t be accessed by components external to the package.</a:t>
            </a:r>
          </a:p>
          <a:p>
            <a:pPr lvl="1"/>
            <a:r>
              <a:rPr lang="en-US" altLang="en-US" dirty="0"/>
              <a:t>In the slide, you can see that the package specification has two members, a variable and procedure A. However in the package body, you see that there is definition of procedure A and procedure B. Procedure A is public and, therefore, can be accessed by external components, whereas procedure B is private and, therefore, can only be accessed by procedure A or other components within the package.</a:t>
            </a:r>
          </a:p>
          <a:p>
            <a:endParaRPr lang="en-US" dirty="0"/>
          </a:p>
        </p:txBody>
      </p:sp>
    </p:spTree>
    <p:extLst>
      <p:ext uri="{BB962C8B-B14F-4D97-AF65-F5344CB8AC3E}">
        <p14:creationId xmlns:p14="http://schemas.microsoft.com/office/powerpoint/2010/main" val="39727741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5.emf"/><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5" name="Notched Right Arrow 1"/>
          <p:cNvSpPr/>
          <p:nvPr userDrawn="1"/>
        </p:nvSpPr>
        <p:spPr>
          <a:xfrm rot="16200000">
            <a:off x="14672427" y="986616"/>
            <a:ext cx="2127655" cy="1907022"/>
          </a:xfrm>
          <a:custGeom>
            <a:avLst/>
            <a:gdLst>
              <a:gd name="connsiteX0" fmla="*/ 0 w 2691828"/>
              <a:gd name="connsiteY0" fmla="*/ 619018 h 2476072"/>
              <a:gd name="connsiteX1" fmla="*/ 1453792 w 2691828"/>
              <a:gd name="connsiteY1" fmla="*/ 619018 h 2476072"/>
              <a:gd name="connsiteX2" fmla="*/ 1453792 w 2691828"/>
              <a:gd name="connsiteY2" fmla="*/ 0 h 2476072"/>
              <a:gd name="connsiteX3" fmla="*/ 2691828 w 2691828"/>
              <a:gd name="connsiteY3" fmla="*/ 1238036 h 2476072"/>
              <a:gd name="connsiteX4" fmla="*/ 1453792 w 2691828"/>
              <a:gd name="connsiteY4" fmla="*/ 2476072 h 2476072"/>
              <a:gd name="connsiteX5" fmla="*/ 1453792 w 2691828"/>
              <a:gd name="connsiteY5" fmla="*/ 1857054 h 2476072"/>
              <a:gd name="connsiteX6" fmla="*/ 0 w 2691828"/>
              <a:gd name="connsiteY6" fmla="*/ 1857054 h 2476072"/>
              <a:gd name="connsiteX7" fmla="*/ 619018 w 2691828"/>
              <a:gd name="connsiteY7" fmla="*/ 1238036 h 2476072"/>
              <a:gd name="connsiteX8" fmla="*/ 0 w 2691828"/>
              <a:gd name="connsiteY8" fmla="*/ 619018 h 2476072"/>
              <a:gd name="connsiteX0" fmla="*/ 0 w 2691828"/>
              <a:gd name="connsiteY0" fmla="*/ 0 h 1857054"/>
              <a:gd name="connsiteX1" fmla="*/ 1453792 w 2691828"/>
              <a:gd name="connsiteY1" fmla="*/ 0 h 1857054"/>
              <a:gd name="connsiteX2" fmla="*/ 2691828 w 2691828"/>
              <a:gd name="connsiteY2" fmla="*/ 619018 h 1857054"/>
              <a:gd name="connsiteX3" fmla="*/ 1453792 w 2691828"/>
              <a:gd name="connsiteY3" fmla="*/ 1857054 h 1857054"/>
              <a:gd name="connsiteX4" fmla="*/ 1453792 w 2691828"/>
              <a:gd name="connsiteY4" fmla="*/ 1238036 h 1857054"/>
              <a:gd name="connsiteX5" fmla="*/ 0 w 2691828"/>
              <a:gd name="connsiteY5" fmla="*/ 1238036 h 1857054"/>
              <a:gd name="connsiteX6" fmla="*/ 619018 w 2691828"/>
              <a:gd name="connsiteY6" fmla="*/ 619018 h 1857054"/>
              <a:gd name="connsiteX7" fmla="*/ 0 w 2691828"/>
              <a:gd name="connsiteY7" fmla="*/ 0 h 1857054"/>
              <a:gd name="connsiteX0" fmla="*/ 0 w 2691828"/>
              <a:gd name="connsiteY0" fmla="*/ 0 h 1238036"/>
              <a:gd name="connsiteX1" fmla="*/ 1453792 w 2691828"/>
              <a:gd name="connsiteY1" fmla="*/ 0 h 1238036"/>
              <a:gd name="connsiteX2" fmla="*/ 2691828 w 2691828"/>
              <a:gd name="connsiteY2" fmla="*/ 619018 h 1238036"/>
              <a:gd name="connsiteX3" fmla="*/ 1453792 w 2691828"/>
              <a:gd name="connsiteY3" fmla="*/ 1238036 h 1238036"/>
              <a:gd name="connsiteX4" fmla="*/ 0 w 2691828"/>
              <a:gd name="connsiteY4" fmla="*/ 1238036 h 1238036"/>
              <a:gd name="connsiteX5" fmla="*/ 619018 w 2691828"/>
              <a:gd name="connsiteY5" fmla="*/ 619018 h 1238036"/>
              <a:gd name="connsiteX6" fmla="*/ 0 w 2691828"/>
              <a:gd name="connsiteY6"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619018 w 1453792"/>
              <a:gd name="connsiteY4" fmla="*/ 61901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1238 w 1453792"/>
              <a:gd name="connsiteY4" fmla="*/ 610852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350629 w 1453792"/>
              <a:gd name="connsiteY4" fmla="*/ 632631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08204 w 1453792"/>
              <a:gd name="connsiteY4" fmla="*/ 6265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80705 w 1453792"/>
              <a:gd name="connsiteY4" fmla="*/ 626556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2322 w 1453792"/>
              <a:gd name="connsiteY4" fmla="*/ 620480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0189 w 1453792"/>
              <a:gd name="connsiteY4" fmla="*/ 62250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9380 w 1453792"/>
              <a:gd name="connsiteY4" fmla="*/ 6103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35923 w 1453792"/>
              <a:gd name="connsiteY4" fmla="*/ 618459 h 1238036"/>
              <a:gd name="connsiteX5" fmla="*/ 0 w 1453792"/>
              <a:gd name="connsiteY5" fmla="*/ 0 h 1238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3792" h="1238036">
                <a:moveTo>
                  <a:pt x="0" y="0"/>
                </a:moveTo>
                <a:lnTo>
                  <a:pt x="1453792" y="0"/>
                </a:lnTo>
                <a:lnTo>
                  <a:pt x="1453792" y="1238036"/>
                </a:lnTo>
                <a:lnTo>
                  <a:pt x="0" y="1238036"/>
                </a:lnTo>
                <a:lnTo>
                  <a:pt x="435923" y="618459"/>
                </a:lnTo>
                <a:lnTo>
                  <a:pt x="0"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a:endParaRPr lang="en-US" dirty="0"/>
          </a:p>
        </p:txBody>
      </p:sp>
      <p:pic>
        <p:nvPicPr>
          <p:cNvPr id="22" name="Picture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4" name="Title_Gray_Number"/>
          <p:cNvSpPr>
            <a:spLocks noChangeArrowheads="1"/>
          </p:cNvSpPr>
          <p:nvPr userDrawn="1"/>
        </p:nvSpPr>
        <p:spPr bwMode="gray">
          <a:xfrm>
            <a:off x="14870996" y="993444"/>
            <a:ext cx="1740604" cy="1159288"/>
          </a:xfrm>
          <a:prstGeom prst="rect">
            <a:avLst/>
          </a:prstGeom>
          <a:noFill/>
          <a:ln w="9525">
            <a:noFill/>
            <a:miter lim="800000"/>
            <a:headEnd/>
            <a:tailEnd/>
          </a:ln>
        </p:spPr>
        <p:txBody>
          <a:bodyPr wrap="square" lIns="25398" tIns="25398" rIns="25398" bIns="25398"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baseline="0">
                <a:solidFill>
                  <a:srgbClr val="FFFFFF"/>
                </a:solidFill>
                <a:latin typeface="Oracle Sans" panose="020B0503020204020204" pitchFamily="34" charset="0"/>
                <a:cs typeface="Oracle Sans" panose="020B0503020204020204" pitchFamily="34" charset="0"/>
              </a:rPr>
              <a:t>14</a:t>
            </a:r>
            <a:endParaRPr lang="en-US" sz="7200" b="1" baseline="0" dirty="0">
              <a:solidFill>
                <a:srgbClr val="FFFFFF"/>
              </a:solidFill>
              <a:latin typeface="Oracle Sans" panose="020B0503020204020204" pitchFamily="34" charset="0"/>
              <a:cs typeface="Oracle Sans" panose="020B0503020204020204" pitchFamily="34" charset="0"/>
            </a:endParaRPr>
          </a:p>
        </p:txBody>
      </p:sp>
      <p:sp>
        <p:nvSpPr>
          <p:cNvPr id="276483" name="Default_Title"/>
          <p:cNvSpPr>
            <a:spLocks noGrp="1" noChangeArrowheads="1"/>
          </p:cNvSpPr>
          <p:nvPr>
            <p:ph type="ctrTitle"/>
          </p:nvPr>
        </p:nvSpPr>
        <p:spPr>
          <a:xfrm>
            <a:off x="1408177" y="4152900"/>
            <a:ext cx="15471648" cy="1042416"/>
          </a:xfrm>
        </p:spPr>
        <p:txBody>
          <a:bodyPr anchor="b"/>
          <a:lstStyle>
            <a:lvl1pPr>
              <a:spcBef>
                <a:spcPct val="0"/>
              </a:spcBef>
              <a:defRPr sz="6000" b="0" baseline="0">
                <a:solidFill>
                  <a:schemeClr val="tx1"/>
                </a:solidFill>
                <a:latin typeface="Georgia" panose="02040502050405020303" pitchFamily="18" charset="0"/>
              </a:defRPr>
            </a:lvl1pPr>
          </a:lstStyle>
          <a:p>
            <a:r>
              <a:rPr lang="en-US"/>
              <a:t>Click to edit Master title style</a:t>
            </a:r>
            <a:endParaRPr lang="en-US" dirty="0"/>
          </a:p>
        </p:txBody>
      </p:sp>
      <p:sp>
        <p:nvSpPr>
          <p:cNvPr id="276484" name="Title_PlaceholderSubtitle"/>
          <p:cNvSpPr>
            <a:spLocks noGrp="1" noChangeArrowheads="1"/>
          </p:cNvSpPr>
          <p:nvPr>
            <p:ph type="subTitle" idx="1"/>
          </p:nvPr>
        </p:nvSpPr>
        <p:spPr bwMode="auto">
          <a:xfrm>
            <a:off x="1426465" y="5483353"/>
            <a:ext cx="15435072" cy="660690"/>
          </a:xfrm>
        </p:spPr>
        <p:txBody>
          <a:bodyPr/>
          <a:lstStyle>
            <a:lvl1pPr algn="l">
              <a:defRPr sz="3600" b="0" i="0" baseline="0">
                <a:solidFill>
                  <a:schemeClr val="tx1"/>
                </a:solidFill>
              </a:defRPr>
            </a:lvl1pPr>
          </a:lstStyle>
          <a:p>
            <a:r>
              <a:rPr lang="en-US"/>
              <a:t>Click to edit Master subtitle style</a:t>
            </a:r>
            <a:endParaRPr lang="en-US" dirty="0"/>
          </a:p>
        </p:txBody>
      </p:sp>
      <p:pic>
        <p:nvPicPr>
          <p:cNvPr id="23" name="Picture 2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1" name="Picture 10"/>
          <p:cNvPicPr>
            <a:picLocks noChangeAspect="1"/>
          </p:cNvPicPr>
          <p:nvPr userDrawn="1"/>
        </p:nvPicPr>
        <p:blipFill>
          <a:blip r:embed="rId5"/>
          <a:stretch>
            <a:fillRect/>
          </a:stretch>
        </p:blipFill>
        <p:spPr>
          <a:xfrm>
            <a:off x="1527048" y="1252728"/>
            <a:ext cx="2103120" cy="276427"/>
          </a:xfrm>
          <a:prstGeom prst="rect">
            <a:avLst/>
          </a:prstGeom>
        </p:spPr>
      </p:pic>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1724"/>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314673"/>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317621"/>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7"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8404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24216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8" name="Text Placeholder 5"/>
          <p:cNvSpPr>
            <a:spLocks noGrp="1"/>
          </p:cNvSpPr>
          <p:nvPr>
            <p:ph type="body" sz="quarter" idx="13" hasCustomPrompt="1"/>
          </p:nvPr>
        </p:nvSpPr>
        <p:spPr>
          <a:xfrm>
            <a:off x="914402" y="1790700"/>
            <a:ext cx="16459201" cy="609907"/>
          </a:xfrm>
        </p:spPr>
        <p:txBody>
          <a:bodyPr/>
          <a:lstStyle>
            <a:lvl1pPr>
              <a:defRPr baseline="0">
                <a:solidFill>
                  <a:srgbClr val="312D2A"/>
                </a:solidFill>
              </a:defRPr>
            </a:lvl1pPr>
          </a:lstStyle>
          <a:p>
            <a:pPr lvl="0"/>
            <a:r>
              <a:rPr lang="en-US" dirty="0"/>
              <a:t>Click to add subtitle</a:t>
            </a: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934460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34292"/>
          <a:stretch/>
        </p:blipFill>
        <p:spPr>
          <a:xfrm>
            <a:off x="0" y="1676400"/>
            <a:ext cx="4368582" cy="2476500"/>
          </a:xfrm>
          <a:prstGeom prst="rect">
            <a:avLst/>
          </a:prstGeom>
        </p:spPr>
      </p:pic>
      <p:pic>
        <p:nvPicPr>
          <p:cNvPr id="12" name="Picture 11" descr="A picture containing music, black&#10;&#10;Description automatically generated">
            <a:extLst>
              <a:ext uri="{FF2B5EF4-FFF2-40B4-BE49-F238E27FC236}">
                <a16:creationId xmlns:a16="http://schemas.microsoft.com/office/drawing/2014/main" id="{5F7F53D4-47BD-9145-A247-BCC9EDCB7984}"/>
              </a:ext>
            </a:extLst>
          </p:cNvPr>
          <p:cNvPicPr>
            <a:picLocks noChangeAspect="1"/>
          </p:cNvPicPr>
          <p:nvPr userDrawn="1"/>
        </p:nvPicPr>
        <p:blipFill rotWithShape="1">
          <a:blip r:embed="rId4" cstate="email">
            <a:alphaModFix amt="15000"/>
            <a:extLst>
              <a:ext uri="{28A0092B-C50C-407E-A947-70E740481C1C}">
                <a14:useLocalDpi xmlns:a14="http://schemas.microsoft.com/office/drawing/2010/main"/>
              </a:ext>
            </a:extLst>
          </a:blip>
          <a:srcRect l="-912" r="12497" b="27845"/>
          <a:stretch/>
        </p:blipFill>
        <p:spPr>
          <a:xfrm>
            <a:off x="10771300" y="8039101"/>
            <a:ext cx="7516700" cy="2286000"/>
          </a:xfrm>
          <a:prstGeom prst="rect">
            <a:avLst/>
          </a:prstGeom>
        </p:spPr>
      </p:pic>
      <p:sp>
        <p:nvSpPr>
          <p:cNvPr id="2" name="Title 1"/>
          <p:cNvSpPr>
            <a:spLocks noGrp="1"/>
          </p:cNvSpPr>
          <p:nvPr>
            <p:ph type="title"/>
          </p:nvPr>
        </p:nvSpPr>
        <p:spPr>
          <a:xfrm>
            <a:off x="933451" y="4121597"/>
            <a:ext cx="16421100" cy="1174304"/>
          </a:xfrm>
        </p:spPr>
        <p:txBody>
          <a:bodyPr/>
          <a:lstStyle/>
          <a:p>
            <a:r>
              <a:rPr lang="en-US"/>
              <a:t>Click to edit Master title style</a:t>
            </a:r>
            <a:endParaRPr lang="en-US" dirty="0"/>
          </a:p>
        </p:txBody>
      </p:sp>
      <p:sp>
        <p:nvSpPr>
          <p:cNvPr id="8" name="Text Placeholder 5"/>
          <p:cNvSpPr>
            <a:spLocks noGrp="1"/>
          </p:cNvSpPr>
          <p:nvPr>
            <p:ph type="body" sz="quarter" idx="13" hasCustomPrompt="1"/>
          </p:nvPr>
        </p:nvSpPr>
        <p:spPr>
          <a:xfrm>
            <a:off x="914402" y="5295900"/>
            <a:ext cx="16459201" cy="609907"/>
          </a:xfrm>
        </p:spPr>
        <p:txBody>
          <a:bodyPr/>
          <a:lstStyle>
            <a:lvl1pPr>
              <a:defRPr b="1" baseline="0">
                <a:solidFill>
                  <a:srgbClr val="312D2A"/>
                </a:solidFill>
              </a:defRPr>
            </a:lvl1pPr>
          </a:lstStyle>
          <a:p>
            <a:pPr lvl="0"/>
            <a:r>
              <a:rPr lang="en-US" dirty="0"/>
              <a:t>Click to add subtitle</a:t>
            </a:r>
          </a:p>
        </p:txBody>
      </p:sp>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sp>
        <p:nvSpPr>
          <p:cNvPr id="1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377946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6880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4186325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umbered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37679883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 and Alpha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buFont typeface="+mj-lt"/>
              <a:buAutoNum type="alphaLcPeriod"/>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2278195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3"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1392251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36058"/>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736058"/>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1467301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ntent for Three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15890"/>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718839"/>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721787"/>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373003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Slide without Border">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58704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Objectives">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16403"/>
            <a:ext cx="7086600" cy="2842022"/>
          </a:xfrm>
          <a:prstGeom prst="rect">
            <a:avLst/>
          </a:prstGeom>
        </p:spPr>
      </p:pic>
      <p:sp>
        <p:nvSpPr>
          <p:cNvPr id="2" name="Title 1"/>
          <p:cNvSpPr>
            <a:spLocks noGrp="1"/>
          </p:cNvSpPr>
          <p:nvPr>
            <p:ph type="title"/>
          </p:nvPr>
        </p:nvSpPr>
        <p:spPr>
          <a:xfrm>
            <a:off x="933451" y="616397"/>
            <a:ext cx="16421100" cy="1314450"/>
          </a:xfrm>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5" name="Picture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7" name="Picture 16"/>
          <p:cNvPicPr>
            <a:picLocks noChangeAspect="1"/>
          </p:cNvPicPr>
          <p:nvPr userDrawn="1"/>
        </p:nvPicPr>
        <p:blipFill rotWithShape="1">
          <a:blip r:embed="rId6" cstate="print">
            <a:extLst>
              <a:ext uri="{28A0092B-C50C-407E-A947-70E740481C1C}">
                <a14:useLocalDpi xmlns:a14="http://schemas.microsoft.com/office/drawing/2010/main" val="0"/>
              </a:ext>
            </a:extLst>
          </a:blip>
          <a:srcRect l="-2890" t="-6389" r="-9348" b="-2544"/>
          <a:stretch/>
        </p:blipFill>
        <p:spPr>
          <a:xfrm>
            <a:off x="14324875" y="5986906"/>
            <a:ext cx="3576274" cy="3601882"/>
          </a:xfrm>
          <a:prstGeom prst="ellipse">
            <a:avLst/>
          </a:prstGeom>
        </p:spPr>
      </p:pic>
      <p:sp>
        <p:nvSpPr>
          <p:cNvPr id="1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988758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Summary">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57968"/>
            <a:ext cx="7086600" cy="2842022"/>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1" name="Picture 2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22" name="Picture 2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23" name="Rectangle 22">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grpSp>
        <p:nvGrpSpPr>
          <p:cNvPr id="38" name="Group 37"/>
          <p:cNvGrpSpPr/>
          <p:nvPr userDrawn="1"/>
        </p:nvGrpSpPr>
        <p:grpSpPr>
          <a:xfrm>
            <a:off x="14497049" y="6407578"/>
            <a:ext cx="3257551" cy="3126948"/>
            <a:chOff x="351303" y="1475626"/>
            <a:chExt cx="4296904" cy="4124630"/>
          </a:xfrm>
        </p:grpSpPr>
        <p:grpSp>
          <p:nvGrpSpPr>
            <p:cNvPr id="39" name="Group 38"/>
            <p:cNvGrpSpPr/>
            <p:nvPr/>
          </p:nvGrpSpPr>
          <p:grpSpPr>
            <a:xfrm>
              <a:off x="744570" y="1475626"/>
              <a:ext cx="3074258" cy="4124630"/>
              <a:chOff x="241618" y="1591738"/>
              <a:chExt cx="3577210" cy="4799424"/>
            </a:xfrm>
          </p:grpSpPr>
          <p:pic>
            <p:nvPicPr>
              <p:cNvPr id="43" name="Picture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1618" y="1591738"/>
                <a:ext cx="3577210" cy="4799424"/>
              </a:xfrm>
              <a:prstGeom prst="rect">
                <a:avLst/>
              </a:prstGeom>
            </p:spPr>
          </p:pic>
          <p:grpSp>
            <p:nvGrpSpPr>
              <p:cNvPr id="44" name="Group 43"/>
              <p:cNvGrpSpPr/>
              <p:nvPr/>
            </p:nvGrpSpPr>
            <p:grpSpPr>
              <a:xfrm>
                <a:off x="1076326" y="2968176"/>
                <a:ext cx="1943100" cy="2077207"/>
                <a:chOff x="1076326" y="2968176"/>
                <a:chExt cx="1943100" cy="2077207"/>
              </a:xfrm>
            </p:grpSpPr>
            <p:sp>
              <p:nvSpPr>
                <p:cNvPr id="45" name="Rectangle 44"/>
                <p:cNvSpPr/>
                <p:nvPr/>
              </p:nvSpPr>
              <p:spPr>
                <a:xfrm>
                  <a:off x="1076326" y="2968176"/>
                  <a:ext cx="1943100" cy="2900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1076326" y="3676909"/>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1076326" y="4216103"/>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1076326" y="4755295"/>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40" name="Picture 39"/>
            <p:cNvPicPr preferRelativeResize="0">
              <a:picLocks noChangeAspect="1"/>
            </p:cNvPicPr>
            <p:nvPr/>
          </p:nvPicPr>
          <p:blipFill rotWithShape="1">
            <a:blip r:embed="rId7" cstate="print">
              <a:extLst>
                <a:ext uri="{28A0092B-C50C-407E-A947-70E740481C1C}">
                  <a14:useLocalDpi xmlns:a14="http://schemas.microsoft.com/office/drawing/2010/main" val="0"/>
                </a:ext>
              </a:extLst>
            </a:blip>
            <a:srcRect l="11141" t="11895" r="11141" b="11895"/>
            <a:stretch/>
          </p:blipFill>
          <p:spPr>
            <a:xfrm>
              <a:off x="2186372" y="1978845"/>
              <a:ext cx="2461835" cy="1408205"/>
            </a:xfrm>
            <a:prstGeom prst="rect">
              <a:avLst/>
            </a:prstGeom>
          </p:spPr>
        </p:pic>
        <p:pic>
          <p:nvPicPr>
            <p:cNvPr id="41" name="Picture 40"/>
            <p:cNvPicPr>
              <a:picLocks noChangeAspect="1"/>
            </p:cNvPicPr>
            <p:nvPr/>
          </p:nvPicPr>
          <p:blipFill rotWithShape="1">
            <a:blip r:embed="rId8" cstate="print">
              <a:extLst>
                <a:ext uri="{28A0092B-C50C-407E-A947-70E740481C1C}">
                  <a14:useLocalDpi xmlns:a14="http://schemas.microsoft.com/office/drawing/2010/main" val="0"/>
                </a:ext>
              </a:extLst>
            </a:blip>
            <a:srcRect l="14022" t="14110" r="46190" b="46243"/>
            <a:stretch/>
          </p:blipFill>
          <p:spPr>
            <a:xfrm>
              <a:off x="351303" y="3065038"/>
              <a:ext cx="1578041" cy="1572444"/>
            </a:xfrm>
            <a:prstGeom prst="ellipse">
              <a:avLst/>
            </a:prstGeom>
          </p:spPr>
        </p:pic>
        <p:sp>
          <p:nvSpPr>
            <p:cNvPr id="42" name="Freeform 8"/>
            <p:cNvSpPr>
              <a:spLocks noChangeAspect="1" noChangeArrowheads="1"/>
            </p:cNvSpPr>
            <p:nvPr/>
          </p:nvSpPr>
          <p:spPr bwMode="auto">
            <a:xfrm>
              <a:off x="559739" y="3413895"/>
              <a:ext cx="1106424" cy="842373"/>
            </a:xfrm>
            <a:custGeom>
              <a:avLst/>
              <a:gdLst>
                <a:gd name="T0" fmla="*/ 717 w 3011"/>
                <a:gd name="T1" fmla="*/ 1817 h 2293"/>
                <a:gd name="T2" fmla="*/ 81 w 3011"/>
                <a:gd name="T3" fmla="*/ 1192 h 2293"/>
                <a:gd name="T4" fmla="*/ 81 w 3011"/>
                <a:gd name="T5" fmla="*/ 880 h 2293"/>
                <a:gd name="T6" fmla="*/ 242 w 3011"/>
                <a:gd name="T7" fmla="*/ 718 h 2293"/>
                <a:gd name="T8" fmla="*/ 555 w 3011"/>
                <a:gd name="T9" fmla="*/ 718 h 2293"/>
                <a:gd name="T10" fmla="*/ 1192 w 3011"/>
                <a:gd name="T11" fmla="*/ 1342 h 2293"/>
                <a:gd name="T12" fmla="*/ 2454 w 3011"/>
                <a:gd name="T13" fmla="*/ 81 h 2293"/>
                <a:gd name="T14" fmla="*/ 2766 w 3011"/>
                <a:gd name="T15" fmla="*/ 81 h 2293"/>
                <a:gd name="T16" fmla="*/ 2928 w 3011"/>
                <a:gd name="T17" fmla="*/ 243 h 2293"/>
                <a:gd name="T18" fmla="*/ 2928 w 3011"/>
                <a:gd name="T19" fmla="*/ 556 h 2293"/>
                <a:gd name="T20" fmla="*/ 1667 w 3011"/>
                <a:gd name="T21" fmla="*/ 1817 h 2293"/>
                <a:gd name="T22" fmla="*/ 1192 w 3011"/>
                <a:gd name="T23" fmla="*/ 2292 h 2293"/>
                <a:gd name="T24" fmla="*/ 717 w 3011"/>
                <a:gd name="T25" fmla="*/ 1817 h 2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11" h="2293">
                  <a:moveTo>
                    <a:pt x="717" y="1817"/>
                  </a:moveTo>
                  <a:cubicBezTo>
                    <a:pt x="81" y="1192"/>
                    <a:pt x="81" y="1192"/>
                    <a:pt x="81" y="1192"/>
                  </a:cubicBezTo>
                  <a:cubicBezTo>
                    <a:pt x="0" y="1100"/>
                    <a:pt x="0" y="961"/>
                    <a:pt x="81" y="880"/>
                  </a:cubicBezTo>
                  <a:cubicBezTo>
                    <a:pt x="242" y="718"/>
                    <a:pt x="242" y="718"/>
                    <a:pt x="242" y="718"/>
                  </a:cubicBezTo>
                  <a:cubicBezTo>
                    <a:pt x="324" y="625"/>
                    <a:pt x="474" y="625"/>
                    <a:pt x="555" y="718"/>
                  </a:cubicBezTo>
                  <a:cubicBezTo>
                    <a:pt x="1192" y="1342"/>
                    <a:pt x="1192" y="1342"/>
                    <a:pt x="1192" y="1342"/>
                  </a:cubicBezTo>
                  <a:cubicBezTo>
                    <a:pt x="2454" y="81"/>
                    <a:pt x="2454" y="81"/>
                    <a:pt x="2454" y="81"/>
                  </a:cubicBezTo>
                  <a:cubicBezTo>
                    <a:pt x="2535" y="0"/>
                    <a:pt x="2685" y="0"/>
                    <a:pt x="2766" y="81"/>
                  </a:cubicBezTo>
                  <a:cubicBezTo>
                    <a:pt x="2928" y="243"/>
                    <a:pt x="2928" y="243"/>
                    <a:pt x="2928" y="243"/>
                  </a:cubicBezTo>
                  <a:cubicBezTo>
                    <a:pt x="3010" y="324"/>
                    <a:pt x="3010" y="475"/>
                    <a:pt x="2928" y="556"/>
                  </a:cubicBezTo>
                  <a:cubicBezTo>
                    <a:pt x="1667" y="1817"/>
                    <a:pt x="1667" y="1817"/>
                    <a:pt x="1667" y="1817"/>
                  </a:cubicBezTo>
                  <a:cubicBezTo>
                    <a:pt x="1192" y="2292"/>
                    <a:pt x="1192" y="2292"/>
                    <a:pt x="1192" y="2292"/>
                  </a:cubicBezTo>
                  <a:lnTo>
                    <a:pt x="717" y="1817"/>
                  </a:lnTo>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racle Sans" panose="020B0503020204020204" pitchFamily="34" charset="0"/>
                <a:cs typeface="Oracle Sans" panose="020B0503020204020204" pitchFamily="34" charset="0"/>
              </a:endParaRPr>
            </a:p>
          </p:txBody>
        </p:sp>
      </p:grpSp>
      <p:sp>
        <p:nvSpPr>
          <p:cNvPr id="2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635496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buClr>
                <a:schemeClr val="accent1"/>
              </a:buClr>
              <a:defRPr/>
            </a:lvl2pPr>
            <a:lvl3pPr marL="1943100" indent="-571500">
              <a:spcBef>
                <a:spcPts val="1800"/>
              </a:spcBef>
              <a:buClr>
                <a:schemeClr val="accent1"/>
              </a:buClr>
              <a:defRPr/>
            </a:lvl3pPr>
            <a:lvl4pPr>
              <a:spcBef>
                <a:spcPts val="1800"/>
              </a:spcBef>
              <a:buClr>
                <a:schemeClr val="accent1"/>
              </a:buClr>
              <a:defRPr/>
            </a:lvl4pPr>
            <a:lvl5pPr>
              <a:spcBef>
                <a:spcPts val="1800"/>
              </a:spcBef>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265654"/>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265654"/>
            <a:ext cx="16422624" cy="3446068"/>
          </a:xfrm>
        </p:spPr>
        <p:txBody>
          <a:bodyPr/>
          <a:lstStyle>
            <a:lvl2pPr>
              <a:buClr>
                <a:schemeClr val="accent1"/>
              </a:buClr>
              <a:buFont typeface="+mj-lt"/>
              <a:buAutoNum type="arabicPeriod"/>
              <a:defRPr/>
            </a:lvl2pPr>
            <a:lvl3pPr marL="1943100" indent="-571500">
              <a:buClr>
                <a:schemeClr val="accent1"/>
              </a:buClr>
              <a:buFont typeface="+mj-lt"/>
              <a:buAutoNum type="alphaLcPeriod"/>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Quiz">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3" name="Content Placeholder 2"/>
          <p:cNvSpPr>
            <a:spLocks noGrp="1"/>
          </p:cNvSpPr>
          <p:nvPr>
            <p:ph idx="1"/>
          </p:nvPr>
        </p:nvSpPr>
        <p:spPr>
          <a:xfrm>
            <a:off x="932689" y="2267712"/>
            <a:ext cx="16422624" cy="1382426"/>
          </a:xfrm>
        </p:spPr>
        <p:txBody>
          <a:bodyPr/>
          <a:lstStyle>
            <a:lvl1pPr marL="0" indent="-14289">
              <a:defRPr/>
            </a:lvl1pPr>
            <a:lvl2pPr marL="685800" indent="-571500">
              <a:buFont typeface="+mj-lt"/>
              <a:buAutoNum type="alphaLcPeriod"/>
              <a:defRPr/>
            </a:lvl2pPr>
            <a:lvl3pPr>
              <a:buNone/>
              <a:defRPr/>
            </a:lvl3pPr>
          </a:lstStyle>
          <a:p>
            <a:pPr lvl="0"/>
            <a:r>
              <a:rPr lang="en-US"/>
              <a:t>Click to edit Master text styles</a:t>
            </a:r>
          </a:p>
          <a:p>
            <a:pPr lvl="1"/>
            <a:r>
              <a:rPr lang="en-US"/>
              <a:t>Second level</a:t>
            </a:r>
          </a:p>
        </p:txBody>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13" name="Rectangle 12">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pic>
        <p:nvPicPr>
          <p:cNvPr id="16" name="Picture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6760860" y="355291"/>
            <a:ext cx="1141751" cy="1719305"/>
          </a:xfrm>
          <a:prstGeom prst="rect">
            <a:avLst/>
          </a:prstGeom>
        </p:spPr>
      </p:pic>
      <p:sp>
        <p:nvSpPr>
          <p:cNvPr id="22" name="Title_Gray_Number"/>
          <p:cNvSpPr>
            <a:spLocks noChangeArrowheads="1"/>
          </p:cNvSpPr>
          <p:nvPr userDrawn="1"/>
        </p:nvSpPr>
        <p:spPr bwMode="gray">
          <a:xfrm>
            <a:off x="16840200" y="352865"/>
            <a:ext cx="968250" cy="1159281"/>
          </a:xfrm>
          <a:prstGeom prst="rect">
            <a:avLst/>
          </a:prstGeom>
          <a:noFill/>
          <a:ln w="9525">
            <a:noFill/>
            <a:miter lim="800000"/>
            <a:headEnd/>
            <a:tailEnd/>
          </a:ln>
          <a:effectLst>
            <a:outerShdw blurRad="50800" dist="38100" dir="5400000" algn="t" rotWithShape="0">
              <a:prstClr val="black">
                <a:alpha val="40000"/>
              </a:prstClr>
            </a:outerShdw>
          </a:effectLst>
        </p:spPr>
        <p:txBody>
          <a:bodyPr wrap="square" lIns="25395" tIns="25395" rIns="25395" bIns="25395"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dirty="0">
                <a:solidFill>
                  <a:schemeClr val="bg1"/>
                </a:solidFill>
                <a:latin typeface="+mn-lt"/>
                <a:cs typeface="Calibri" pitchFamily="34" charset="0"/>
              </a:rPr>
              <a:t>Q</a:t>
            </a:r>
          </a:p>
        </p:txBody>
      </p:sp>
      <p:sp>
        <p:nvSpPr>
          <p:cNvPr id="11"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533159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6" name="Rectangle 5">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2991"/>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312991"/>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EFB9E9CD-D1E8-2941-B6E9-04C71E3BFC82}"/>
              </a:ext>
            </a:extLst>
          </p:cNvPr>
          <p:cNvPicPr>
            <a:picLocks noChangeAspect="1"/>
          </p:cNvPicPr>
          <p:nvPr/>
        </p:nvPicPr>
        <p:blipFill>
          <a:blip r:embed="rId22">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1031" name="Slide_PlaceholderText"/>
          <p:cNvSpPr>
            <a:spLocks noGrp="1" noChangeArrowheads="1"/>
          </p:cNvSpPr>
          <p:nvPr>
            <p:ph type="body" idx="1"/>
          </p:nvPr>
        </p:nvSpPr>
        <p:spPr bwMode="gray">
          <a:xfrm>
            <a:off x="933451" y="2272710"/>
            <a:ext cx="16421100" cy="3446068"/>
          </a:xfrm>
          <a:prstGeom prst="rect">
            <a:avLst/>
          </a:prstGeom>
          <a:noFill/>
          <a:ln w="9525">
            <a:noFill/>
            <a:miter lim="800000"/>
            <a:headEnd/>
            <a:tailEnd/>
          </a:ln>
        </p:spPr>
        <p:txBody>
          <a:bodyPr vert="horz" wrap="square" lIns="25398" tIns="25398" rIns="25398" bIns="25398"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32" name="Slide_PlaceholderTitle"/>
          <p:cNvSpPr>
            <a:spLocks noGrp="1" noChangeArrowheads="1"/>
          </p:cNvSpPr>
          <p:nvPr>
            <p:ph type="title"/>
          </p:nvPr>
        </p:nvSpPr>
        <p:spPr bwMode="auto">
          <a:xfrm>
            <a:off x="933451" y="616397"/>
            <a:ext cx="16421100" cy="1174304"/>
          </a:xfrm>
          <a:prstGeom prst="rect">
            <a:avLst/>
          </a:prstGeom>
          <a:noFill/>
          <a:ln w="9525">
            <a:noFill/>
            <a:miter lim="800000"/>
            <a:headEnd/>
            <a:tailEnd/>
          </a:ln>
        </p:spPr>
        <p:txBody>
          <a:bodyPr vert="horz" wrap="square" lIns="25398" tIns="25398" rIns="25398" bIns="25398" numCol="1" anchor="t" anchorCtr="0" compatLnSpc="1">
            <a:prstTxWarp prst="textNoShape">
              <a:avLst/>
            </a:prstTxWarp>
          </a:bodyPr>
          <a:lstStyle/>
          <a:p>
            <a:pPr lvl="0"/>
            <a:r>
              <a:rPr lang="en-US"/>
              <a:t>Click to edit Master title style</a:t>
            </a:r>
            <a:endParaRPr lang="en-US" dirty="0"/>
          </a:p>
        </p:txBody>
      </p:sp>
      <p:pic>
        <p:nvPicPr>
          <p:cNvPr id="16" name="Picture 15"/>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7" name="Picture 16"/>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Tree>
    <p:custDataLst>
      <p:tags r:id="rId21"/>
    </p:custDataLst>
  </p:cSld>
  <p:clrMap bg1="lt1" tx1="dk1" bg2="lt2" tx2="dk2" accent1="accent1" accent2="accent2" accent3="accent3" accent4="accent4" accent5="accent5" accent6="accent6" hlink="hlink" folHlink="folHlink"/>
  <p:sldLayoutIdLst>
    <p:sldLayoutId id="2147484111" r:id="rId1"/>
    <p:sldLayoutId id="2147484115" r:id="rId2"/>
    <p:sldLayoutId id="2147484116" r:id="rId3"/>
    <p:sldLayoutId id="2147484105" r:id="rId4"/>
    <p:sldLayoutId id="2147484106" r:id="rId5"/>
    <p:sldLayoutId id="2147484107" r:id="rId6"/>
    <p:sldLayoutId id="2147484117" r:id="rId7"/>
    <p:sldLayoutId id="2147484108" r:id="rId8"/>
    <p:sldLayoutId id="2147484114" r:id="rId9"/>
    <p:sldLayoutId id="2147484113" r:id="rId10"/>
    <p:sldLayoutId id="2147484124" r:id="rId11"/>
    <p:sldLayoutId id="2147484125" r:id="rId12"/>
    <p:sldLayoutId id="2147484118" r:id="rId13"/>
    <p:sldLayoutId id="2147484119" r:id="rId14"/>
    <p:sldLayoutId id="2147484120" r:id="rId15"/>
    <p:sldLayoutId id="2147484121" r:id="rId16"/>
    <p:sldLayoutId id="2147484122" r:id="rId17"/>
    <p:sldLayoutId id="2147484123" r:id="rId18"/>
    <p:sldLayoutId id="2147484126" r:id="rId19"/>
  </p:sldLayoutIdLst>
  <p:hf sldNum="0" hdr="0" ftr="0" dt="0"/>
  <p:txStyles>
    <p:titleStyle>
      <a:lvl1pPr algn="l" defTabSz="457181" rtl="0" eaLnBrk="1" fontAlgn="base" hangingPunct="1">
        <a:spcBef>
          <a:spcPct val="20000"/>
        </a:spcBef>
        <a:spcAft>
          <a:spcPct val="0"/>
        </a:spcAft>
        <a:buClr>
          <a:srgbClr val="000000"/>
        </a:buClr>
        <a:buFont typeface="Arial" charset="0"/>
        <a:defRPr sz="5400" b="0" baseline="0">
          <a:solidFill>
            <a:schemeClr val="tx1"/>
          </a:solidFill>
          <a:latin typeface="+mj-lt"/>
          <a:ea typeface="+mj-ea"/>
          <a:cs typeface="Oracle Sans" panose="020B0503020204020204" pitchFamily="34" charset="0"/>
        </a:defRPr>
      </a:lvl1pPr>
      <a:lvl2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2pPr>
      <a:lvl3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3pPr>
      <a:lvl4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4pPr>
      <a:lvl5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5pPr>
      <a:lvl6pPr marL="914361"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6pPr>
      <a:lvl7pPr marL="1828724"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7pPr>
      <a:lvl8pPr marL="2743086"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8pPr>
      <a:lvl9pPr marL="3657447"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9pPr>
    </p:titleStyle>
    <p:bodyStyle>
      <a:lvl1pPr marL="0" indent="0" algn="l" defTabSz="457181" rtl="0" eaLnBrk="1" fontAlgn="base" hangingPunct="1">
        <a:lnSpc>
          <a:spcPct val="110000"/>
        </a:lnSpc>
        <a:spcBef>
          <a:spcPts val="1350"/>
        </a:spcBef>
        <a:spcAft>
          <a:spcPct val="0"/>
        </a:spcAft>
        <a:buClr>
          <a:srgbClr val="000000"/>
        </a:buClr>
        <a:buFont typeface="Arial" charset="0"/>
        <a:defRPr sz="3300" baseline="0">
          <a:solidFill>
            <a:schemeClr val="tx1"/>
          </a:solidFill>
          <a:latin typeface="Oracle Sans" panose="020B0503020204020204" pitchFamily="34" charset="0"/>
          <a:ea typeface="+mn-ea"/>
          <a:cs typeface="Oracle Sans" panose="020B0503020204020204" pitchFamily="34" charset="0"/>
        </a:defRPr>
      </a:lvl1pPr>
      <a:lvl2pPr marL="685800" indent="-573088" algn="l" defTabSz="457181" rtl="0" eaLnBrk="1" fontAlgn="base" hangingPunct="1">
        <a:lnSpc>
          <a:spcPct val="110000"/>
        </a:lnSpc>
        <a:spcBef>
          <a:spcPts val="1800"/>
        </a:spcBef>
        <a:spcAft>
          <a:spcPct val="0"/>
        </a:spcAft>
        <a:buClr>
          <a:srgbClr val="D1350F"/>
        </a:buClr>
        <a:buFont typeface="Arial" charset="0"/>
        <a:buChar char="•"/>
        <a:defRPr sz="3200" baseline="0">
          <a:solidFill>
            <a:schemeClr val="tx1"/>
          </a:solidFill>
          <a:latin typeface="Oracle Sans" panose="020B0503020204020204" pitchFamily="34" charset="0"/>
          <a:cs typeface="Oracle Sans" panose="020B0503020204020204" pitchFamily="34" charset="0"/>
        </a:defRPr>
      </a:lvl2pPr>
      <a:lvl3pPr marL="1941513" indent="-569913" algn="l" defTabSz="457181" rtl="0" eaLnBrk="1" fontAlgn="base" hangingPunct="1">
        <a:lnSpc>
          <a:spcPct val="110000"/>
        </a:lnSpc>
        <a:spcBef>
          <a:spcPts val="1800"/>
        </a:spcBef>
        <a:spcAft>
          <a:spcPct val="0"/>
        </a:spcAft>
        <a:buClr>
          <a:srgbClr val="D1350F"/>
        </a:buClr>
        <a:buFont typeface="Arial" charset="0"/>
        <a:buChar char="–"/>
        <a:defRPr sz="3000" baseline="0">
          <a:solidFill>
            <a:schemeClr val="tx1"/>
          </a:solidFill>
          <a:latin typeface="Oracle Sans" panose="020B0503020204020204" pitchFamily="34" charset="0"/>
          <a:cs typeface="Oracle Sans" panose="020B0503020204020204" pitchFamily="34" charset="0"/>
        </a:defRPr>
      </a:lvl3pPr>
      <a:lvl4pPr marL="2743200" indent="-577850" algn="l" defTabSz="457181" rtl="0" eaLnBrk="1" fontAlgn="base" hangingPunct="1">
        <a:lnSpc>
          <a:spcPct val="110000"/>
        </a:lnSpc>
        <a:spcBef>
          <a:spcPts val="1800"/>
        </a:spcBef>
        <a:spcAft>
          <a:spcPct val="0"/>
        </a:spcAft>
        <a:buClr>
          <a:srgbClr val="D1350F"/>
        </a:buClr>
        <a:buSzPct val="45000"/>
        <a:buFont typeface="Arial" charset="0"/>
        <a:buChar char="—"/>
        <a:defRPr sz="2700" baseline="0">
          <a:solidFill>
            <a:schemeClr val="tx1"/>
          </a:solidFill>
          <a:latin typeface="Oracle Sans" panose="020B0503020204020204" pitchFamily="34" charset="0"/>
          <a:cs typeface="Oracle Sans" panose="020B0503020204020204" pitchFamily="34" charset="0"/>
        </a:defRPr>
      </a:lvl4pPr>
      <a:lvl5pPr marL="3429000" indent="-571500" algn="l" defTabSz="457181" rtl="0" eaLnBrk="1" fontAlgn="base" hangingPunct="1">
        <a:lnSpc>
          <a:spcPct val="110000"/>
        </a:lnSpc>
        <a:spcBef>
          <a:spcPts val="1800"/>
        </a:spcBef>
        <a:spcAft>
          <a:spcPct val="0"/>
        </a:spcAft>
        <a:buClr>
          <a:srgbClr val="D1350F"/>
        </a:buClr>
        <a:buSzPct val="55000"/>
        <a:buFont typeface="Arial" charset="0"/>
        <a:buChar char="—"/>
        <a:defRPr sz="2400" baseline="0">
          <a:solidFill>
            <a:schemeClr val="tx1"/>
          </a:solidFill>
          <a:latin typeface="Oracle Sans" panose="020B0503020204020204" pitchFamily="34" charset="0"/>
          <a:cs typeface="Oracle Sans" panose="020B0503020204020204" pitchFamily="34" charset="0"/>
        </a:defRPr>
      </a:lvl5pPr>
      <a:lvl6pPr marL="4336870"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6pPr>
      <a:lvl7pPr marL="5251231"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7pPr>
      <a:lvl8pPr marL="6165592"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8pPr>
      <a:lvl9pPr marL="7079955"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9pPr>
    </p:bodyStyle>
    <p:otherStyle>
      <a:defPPr>
        <a:defRPr lang="en-US"/>
      </a:defPPr>
      <a:lvl1pPr marL="0" algn="l" defTabSz="1828724" rtl="0" eaLnBrk="1" latinLnBrk="0" hangingPunct="1">
        <a:defRPr sz="3600" kern="1200">
          <a:solidFill>
            <a:schemeClr val="tx1"/>
          </a:solidFill>
          <a:latin typeface="+mn-lt"/>
          <a:ea typeface="+mn-ea"/>
          <a:cs typeface="+mn-cs"/>
        </a:defRPr>
      </a:lvl1pPr>
      <a:lvl2pPr marL="914361" algn="l" defTabSz="1828724" rtl="0" eaLnBrk="1" latinLnBrk="0" hangingPunct="1">
        <a:defRPr sz="3600" kern="1200">
          <a:solidFill>
            <a:schemeClr val="tx1"/>
          </a:solidFill>
          <a:latin typeface="+mn-lt"/>
          <a:ea typeface="+mn-ea"/>
          <a:cs typeface="+mn-cs"/>
        </a:defRPr>
      </a:lvl2pPr>
      <a:lvl3pPr marL="1828724" algn="l" defTabSz="1828724" rtl="0" eaLnBrk="1" latinLnBrk="0" hangingPunct="1">
        <a:defRPr sz="3600" kern="1200">
          <a:solidFill>
            <a:schemeClr val="tx1"/>
          </a:solidFill>
          <a:latin typeface="+mn-lt"/>
          <a:ea typeface="+mn-ea"/>
          <a:cs typeface="+mn-cs"/>
        </a:defRPr>
      </a:lvl3pPr>
      <a:lvl4pPr marL="2743086" algn="l" defTabSz="1828724" rtl="0" eaLnBrk="1" latinLnBrk="0" hangingPunct="1">
        <a:defRPr sz="3600" kern="1200">
          <a:solidFill>
            <a:schemeClr val="tx1"/>
          </a:solidFill>
          <a:latin typeface="+mn-lt"/>
          <a:ea typeface="+mn-ea"/>
          <a:cs typeface="+mn-cs"/>
        </a:defRPr>
      </a:lvl4pPr>
      <a:lvl5pPr marL="3657447" algn="l" defTabSz="1828724" rtl="0" eaLnBrk="1" latinLnBrk="0" hangingPunct="1">
        <a:defRPr sz="3600" kern="1200">
          <a:solidFill>
            <a:schemeClr val="tx1"/>
          </a:solidFill>
          <a:latin typeface="+mn-lt"/>
          <a:ea typeface="+mn-ea"/>
          <a:cs typeface="+mn-cs"/>
        </a:defRPr>
      </a:lvl5pPr>
      <a:lvl6pPr marL="4571810" algn="l" defTabSz="1828724" rtl="0" eaLnBrk="1" latinLnBrk="0" hangingPunct="1">
        <a:defRPr sz="3600" kern="1200">
          <a:solidFill>
            <a:schemeClr val="tx1"/>
          </a:solidFill>
          <a:latin typeface="+mn-lt"/>
          <a:ea typeface="+mn-ea"/>
          <a:cs typeface="+mn-cs"/>
        </a:defRPr>
      </a:lvl6pPr>
      <a:lvl7pPr marL="5486171" algn="l" defTabSz="1828724" rtl="0" eaLnBrk="1" latinLnBrk="0" hangingPunct="1">
        <a:defRPr sz="3600" kern="1200">
          <a:solidFill>
            <a:schemeClr val="tx1"/>
          </a:solidFill>
          <a:latin typeface="+mn-lt"/>
          <a:ea typeface="+mn-ea"/>
          <a:cs typeface="+mn-cs"/>
        </a:defRPr>
      </a:lvl7pPr>
      <a:lvl8pPr marL="6400533" algn="l" defTabSz="1828724" rtl="0" eaLnBrk="1" latinLnBrk="0" hangingPunct="1">
        <a:defRPr sz="3600" kern="1200">
          <a:solidFill>
            <a:schemeClr val="tx1"/>
          </a:solidFill>
          <a:latin typeface="+mn-lt"/>
          <a:ea typeface="+mn-ea"/>
          <a:cs typeface="+mn-cs"/>
        </a:defRPr>
      </a:lvl8pPr>
      <a:lvl9pPr marL="7314896" algn="l" defTabSz="182872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8.xml"/><Relationship Id="rId1" Type="http://schemas.openxmlformats.org/officeDocument/2006/relationships/tags" Target="../tags/tag25.xml"/><Relationship Id="rId5" Type="http://schemas.openxmlformats.org/officeDocument/2006/relationships/image" Target="../media/image21.png"/><Relationship Id="rId4" Type="http://schemas.openxmlformats.org/officeDocument/2006/relationships/image" Target="../media/image20.gi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26.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6.xml"/><Relationship Id="rId1" Type="http://schemas.openxmlformats.org/officeDocument/2006/relationships/tags" Target="../tags/tag27.xml"/></Relationships>
</file>

<file path=ppt/slides/_rels/slide1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notesSlide" Target="../notesSlides/notesSlide13.xml"/><Relationship Id="rId7" Type="http://schemas.openxmlformats.org/officeDocument/2006/relationships/image" Target="../media/image27.png"/><Relationship Id="rId2" Type="http://schemas.openxmlformats.org/officeDocument/2006/relationships/slideLayout" Target="../slideLayouts/slideLayout8.xml"/><Relationship Id="rId1" Type="http://schemas.openxmlformats.org/officeDocument/2006/relationships/tags" Target="../tags/tag28.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29.png"/></Relationships>
</file>

<file path=ppt/slides/_rels/slide14.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notesSlide" Target="../notesSlides/notesSlide14.xml"/><Relationship Id="rId7" Type="http://schemas.openxmlformats.org/officeDocument/2006/relationships/image" Target="../media/image32.png"/><Relationship Id="rId2" Type="http://schemas.openxmlformats.org/officeDocument/2006/relationships/slideLayout" Target="../slideLayouts/slideLayout8.xml"/><Relationship Id="rId1" Type="http://schemas.openxmlformats.org/officeDocument/2006/relationships/tags" Target="../tags/tag29.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30.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3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8.xml"/><Relationship Id="rId1" Type="http://schemas.openxmlformats.org/officeDocument/2006/relationships/tags" Target="../tags/tag3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8.xml"/><Relationship Id="rId1" Type="http://schemas.openxmlformats.org/officeDocument/2006/relationships/tags" Target="../tags/tag3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8.xml"/><Relationship Id="rId1" Type="http://schemas.openxmlformats.org/officeDocument/2006/relationships/tags" Target="../tags/tag34.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tags" Target="../tags/tag1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8.xml"/><Relationship Id="rId1" Type="http://schemas.openxmlformats.org/officeDocument/2006/relationships/tags" Target="../tags/tag3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8.xml"/><Relationship Id="rId1" Type="http://schemas.openxmlformats.org/officeDocument/2006/relationships/tags" Target="../tags/tag36.xml"/><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8.xml"/><Relationship Id="rId1" Type="http://schemas.openxmlformats.org/officeDocument/2006/relationships/tags" Target="../tags/tag37.xml"/><Relationship Id="rId5" Type="http://schemas.openxmlformats.org/officeDocument/2006/relationships/image" Target="../media/image38.png"/><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8.xml"/><Relationship Id="rId1" Type="http://schemas.openxmlformats.org/officeDocument/2006/relationships/tags" Target="../tags/tag38.xml"/><Relationship Id="rId5" Type="http://schemas.openxmlformats.org/officeDocument/2006/relationships/image" Target="../media/image40.png"/><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8.xml"/><Relationship Id="rId1" Type="http://schemas.openxmlformats.org/officeDocument/2006/relationships/tags" Target="../tags/tag39.xml"/><Relationship Id="rId5" Type="http://schemas.openxmlformats.org/officeDocument/2006/relationships/image" Target="../media/image42.png"/><Relationship Id="rId4" Type="http://schemas.openxmlformats.org/officeDocument/2006/relationships/image" Target="../media/image41.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40.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4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tags" Target="../tags/tag4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43.xml"/><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9.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5.xml"/><Relationship Id="rId7" Type="http://schemas.openxmlformats.org/officeDocument/2006/relationships/diagramColors" Target="../diagrams/colors1.xml"/><Relationship Id="rId2" Type="http://schemas.openxmlformats.org/officeDocument/2006/relationships/slideLayout" Target="../slideLayouts/slideLayout4.xml"/><Relationship Id="rId1" Type="http://schemas.openxmlformats.org/officeDocument/2006/relationships/tags" Target="../tags/tag20.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tags" Target="../tags/tag21.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notesSlide" Target="../notesSlides/notesSlide7.xml"/><Relationship Id="rId7" Type="http://schemas.openxmlformats.org/officeDocument/2006/relationships/image" Target="../media/image18.png"/><Relationship Id="rId2" Type="http://schemas.openxmlformats.org/officeDocument/2006/relationships/slideLayout" Target="../slideLayouts/slideLayout8.xml"/><Relationship Id="rId1" Type="http://schemas.openxmlformats.org/officeDocument/2006/relationships/tags" Target="../tags/tag22.xml"/><Relationship Id="rId6" Type="http://schemas.openxmlformats.org/officeDocument/2006/relationships/image" Target="../media/image17.gif"/><Relationship Id="rId11" Type="http://schemas.openxmlformats.org/officeDocument/2006/relationships/image" Target="../media/image14.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gif"/><Relationship Id="rId9" Type="http://schemas.openxmlformats.org/officeDocument/2006/relationships/image" Target="../media/image20.gi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23.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xml"/><Relationship Id="rId1" Type="http://schemas.openxmlformats.org/officeDocument/2006/relationships/tags" Target="../tags/tag24.xml"/><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a:latin typeface="+mj-lt"/>
                <a:cs typeface="Oracle Sans" panose="020B0503020204020204" pitchFamily="34" charset="0"/>
              </a:rPr>
              <a:t>Creating Packages</a:t>
            </a:r>
            <a:endParaRPr lang="en-US" altLang="en-US" dirty="0">
              <a:latin typeface="+mj-lt"/>
              <a:cs typeface="Oracle Sans" panose="020B0503020204020204" pitchFamily="34" charset="0"/>
            </a:endParaRPr>
          </a:p>
        </p:txBody>
      </p:sp>
      <p:sp>
        <p:nvSpPr>
          <p:cNvPr id="2" name="Subtitle 1">
            <a:extLst>
              <a:ext uri="{FF2B5EF4-FFF2-40B4-BE49-F238E27FC236}">
                <a16:creationId xmlns:a16="http://schemas.microsoft.com/office/drawing/2014/main" id="{6FABE47E-430B-4079-AD75-33079FFF9285}"/>
              </a:ext>
            </a:extLst>
          </p:cNvPr>
          <p:cNvSpPr>
            <a:spLocks noGrp="1"/>
          </p:cNvSpPr>
          <p:nvPr>
            <p:ph type="subTitle" idx="1"/>
          </p:nvPr>
        </p:nvSpPr>
        <p:spPr/>
        <p:txBody>
          <a:bodyPr/>
          <a:lstStyle/>
          <a:p>
            <a:endParaRPr lang="en-US"/>
          </a:p>
        </p:txBody>
      </p:sp>
    </p:spTree>
    <p:custDataLst>
      <p:tags r:id="rId1"/>
    </p:custDataLst>
    <p:extLst>
      <p:ext uri="{BB962C8B-B14F-4D97-AF65-F5344CB8AC3E}">
        <p14:creationId xmlns:p14="http://schemas.microsoft.com/office/powerpoint/2010/main" val="394417172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Application Program Interface</a:t>
            </a:r>
          </a:p>
        </p:txBody>
      </p:sp>
      <p:grpSp>
        <p:nvGrpSpPr>
          <p:cNvPr id="9" name="Group 8">
            <a:extLst>
              <a:ext uri="{FF2B5EF4-FFF2-40B4-BE49-F238E27FC236}">
                <a16:creationId xmlns:a16="http://schemas.microsoft.com/office/drawing/2014/main" id="{AB5116EB-EA93-4DFD-AC0B-14B22914E488}"/>
              </a:ext>
            </a:extLst>
          </p:cNvPr>
          <p:cNvGrpSpPr/>
          <p:nvPr/>
        </p:nvGrpSpPr>
        <p:grpSpPr>
          <a:xfrm>
            <a:off x="1600200" y="2857500"/>
            <a:ext cx="15087600" cy="5257800"/>
            <a:chOff x="1143000" y="2857500"/>
            <a:chExt cx="15087600" cy="5257800"/>
          </a:xfrm>
        </p:grpSpPr>
        <p:sp>
          <p:nvSpPr>
            <p:cNvPr id="3" name="Rounded Rectangle 2"/>
            <p:cNvSpPr/>
            <p:nvPr/>
          </p:nvSpPr>
          <p:spPr bwMode="auto">
            <a:xfrm>
              <a:off x="7358657" y="5142786"/>
              <a:ext cx="1028700" cy="686157"/>
            </a:xfrm>
            <a:prstGeom prst="roundRect">
              <a:avLst/>
            </a:prstGeom>
            <a:solidFill>
              <a:schemeClr val="bg1">
                <a:lumMod val="95000"/>
              </a:schemeClr>
            </a:soli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4" name="Rounded Rectangle 3"/>
            <p:cNvSpPr/>
            <p:nvPr/>
          </p:nvSpPr>
          <p:spPr bwMode="auto">
            <a:xfrm>
              <a:off x="1143000" y="2857500"/>
              <a:ext cx="5372100" cy="3657600"/>
            </a:xfrm>
            <a:prstGeom prst="roundRect">
              <a:avLst>
                <a:gd name="adj" fmla="val 5093"/>
              </a:avLst>
            </a:prstGeom>
            <a:solidFill>
              <a:schemeClr val="accent5"/>
            </a:soli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defTabSz="3429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US" sz="2700" b="0" i="0" u="none" strike="noStrike" cap="none" normalizeH="0" baseline="0" dirty="0">
                  <a:ln>
                    <a:noFill/>
                  </a:ln>
                  <a:solidFill>
                    <a:schemeClr val="bg1"/>
                  </a:solidFill>
                  <a:effectLst/>
                  <a:latin typeface="Oracle Sans" panose="020B0503020204020204" pitchFamily="34" charset="0"/>
                  <a:cs typeface="Oracle Sans" panose="020B0503020204020204" pitchFamily="34" charset="0"/>
                </a:rPr>
                <a:t>Package</a:t>
              </a:r>
            </a:p>
          </p:txBody>
        </p:sp>
        <p:sp>
          <p:nvSpPr>
            <p:cNvPr id="5" name="Rounded Rectangle 4"/>
            <p:cNvSpPr/>
            <p:nvPr/>
          </p:nvSpPr>
          <p:spPr bwMode="auto">
            <a:xfrm>
              <a:off x="1600200" y="3657600"/>
              <a:ext cx="4572000" cy="800100"/>
            </a:xfrm>
            <a:prstGeom prst="roundRect">
              <a:avLst/>
            </a:prstGeom>
            <a:solidFill>
              <a:schemeClr val="bg1">
                <a:lumMod val="95000"/>
              </a:schemeClr>
            </a:solidFill>
            <a:ln w="28575" cap="flat" cmpd="sng" algn="ctr">
              <a:noFill/>
              <a:prstDash val="solid"/>
              <a:round/>
              <a:headEnd type="none" w="sm" len="sm"/>
              <a:tailEnd type="none" w="sm" len="sm"/>
            </a:ln>
            <a:effectLst/>
          </p:spPr>
          <p:txBody>
            <a:bodyPr vert="horz" wrap="square" lIns="137160" tIns="68580" rIns="137160" bIns="68580" numCol="1" rtlCol="0" anchor="ctr"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Public Components</a:t>
              </a:r>
            </a:p>
          </p:txBody>
        </p:sp>
        <p:sp>
          <p:nvSpPr>
            <p:cNvPr id="6" name="Rounded Rectangle 5"/>
            <p:cNvSpPr/>
            <p:nvPr/>
          </p:nvSpPr>
          <p:spPr bwMode="auto">
            <a:xfrm>
              <a:off x="1600200" y="4914900"/>
              <a:ext cx="4572000" cy="914400"/>
            </a:xfrm>
            <a:prstGeom prst="roundRect">
              <a:avLst/>
            </a:prstGeom>
            <a:solidFill>
              <a:schemeClr val="bg1">
                <a:lumMod val="95000"/>
              </a:schemeClr>
            </a:solidFill>
            <a:ln w="28575" cap="flat" cmpd="sng" algn="ctr">
              <a:noFill/>
              <a:prstDash val="solid"/>
              <a:round/>
              <a:headEnd type="none" w="sm" len="sm"/>
              <a:tailEnd type="none" w="sm" len="sm"/>
            </a:ln>
            <a:effectLst/>
          </p:spPr>
          <p:txBody>
            <a:bodyPr vert="horz" wrap="square" lIns="137160" tIns="68580" rIns="137160" bIns="68580" numCol="1" rtlCol="0" anchor="ctr"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r>
                <a:rPr lang="en-US" sz="2200" dirty="0">
                  <a:latin typeface="Oracle Sans" panose="020B0503020204020204" pitchFamily="34" charset="0"/>
                  <a:cs typeface="Oracle Sans" panose="020B0503020204020204" pitchFamily="34" charset="0"/>
                </a:rPr>
                <a:t>Private Components</a:t>
              </a:r>
            </a:p>
          </p:txBody>
        </p:sp>
        <p:cxnSp>
          <p:nvCxnSpPr>
            <p:cNvPr id="8" name="Straight Arrow Connector 7"/>
            <p:cNvCxnSpPr/>
            <p:nvPr/>
          </p:nvCxnSpPr>
          <p:spPr bwMode="auto">
            <a:xfrm flipV="1">
              <a:off x="4457700" y="4457700"/>
              <a:ext cx="0" cy="457200"/>
            </a:xfrm>
            <a:prstGeom prst="straightConnector1">
              <a:avLst/>
            </a:prstGeom>
            <a:noFill/>
            <a:ln w="28575" cap="flat" cmpd="sng" algn="ctr">
              <a:solidFill>
                <a:schemeClr val="tx1">
                  <a:lumMod val="25000"/>
                  <a:lumOff val="75000"/>
                </a:schemeClr>
              </a:solidFill>
              <a:prstDash val="solid"/>
              <a:round/>
              <a:headEnd type="none" w="sm" len="sm"/>
              <a:tailEnd type="triangle" w="lg" len="lg"/>
            </a:ln>
            <a:effectLst/>
          </p:spPr>
        </p:cxnSp>
        <p:cxnSp>
          <p:nvCxnSpPr>
            <p:cNvPr id="10" name="Straight Arrow Connector 9"/>
            <p:cNvCxnSpPr/>
            <p:nvPr/>
          </p:nvCxnSpPr>
          <p:spPr bwMode="auto">
            <a:xfrm>
              <a:off x="2857500" y="4457700"/>
              <a:ext cx="0" cy="457200"/>
            </a:xfrm>
            <a:prstGeom prst="straightConnector1">
              <a:avLst/>
            </a:prstGeom>
            <a:noFill/>
            <a:ln w="28575" cap="flat" cmpd="sng" algn="ctr">
              <a:solidFill>
                <a:schemeClr val="tx1">
                  <a:lumMod val="25000"/>
                  <a:lumOff val="75000"/>
                </a:schemeClr>
              </a:solidFill>
              <a:prstDash val="solid"/>
              <a:round/>
              <a:headEnd type="none" w="sm" len="sm"/>
              <a:tailEnd type="triangle" w="lg" len="lg"/>
            </a:ln>
            <a:effectLst/>
          </p:spPr>
        </p:cxnSp>
        <p:pic>
          <p:nvPicPr>
            <p:cNvPr id="11" name="Picture 10" descr="cnt204927.gif"/>
            <p:cNvPicPr>
              <a:picLocks noChangeAspect="1"/>
            </p:cNvPicPr>
            <p:nvPr/>
          </p:nvPicPr>
          <p:blipFill>
            <a:blip r:embed="rId4" cstate="print"/>
            <a:stretch>
              <a:fillRect/>
            </a:stretch>
          </p:blipFill>
          <p:spPr>
            <a:xfrm>
              <a:off x="7398545" y="3043238"/>
              <a:ext cx="1800225" cy="1800225"/>
            </a:xfrm>
            <a:prstGeom prst="rect">
              <a:avLst/>
            </a:prstGeom>
          </p:spPr>
        </p:pic>
        <p:grpSp>
          <p:nvGrpSpPr>
            <p:cNvPr id="12" name="Group 11"/>
            <p:cNvGrpSpPr/>
            <p:nvPr/>
          </p:nvGrpSpPr>
          <p:grpSpPr>
            <a:xfrm>
              <a:off x="6172200" y="3929063"/>
              <a:ext cx="1257300" cy="228600"/>
              <a:chOff x="4113212" y="2619375"/>
              <a:chExt cx="838200" cy="152400"/>
            </a:xfrm>
          </p:grpSpPr>
          <p:cxnSp>
            <p:nvCxnSpPr>
              <p:cNvPr id="13" name="Straight Arrow Connector 12"/>
              <p:cNvCxnSpPr/>
              <p:nvPr/>
            </p:nvCxnSpPr>
            <p:spPr bwMode="auto">
              <a:xfrm flipV="1">
                <a:off x="4113212" y="2619375"/>
                <a:ext cx="838200" cy="0"/>
              </a:xfrm>
              <a:prstGeom prst="straightConnector1">
                <a:avLst/>
              </a:prstGeom>
              <a:noFill/>
              <a:ln w="28575" cap="flat" cmpd="sng" algn="ctr">
                <a:solidFill>
                  <a:schemeClr val="tx1">
                    <a:lumMod val="25000"/>
                    <a:lumOff val="75000"/>
                  </a:schemeClr>
                </a:solidFill>
                <a:prstDash val="solid"/>
                <a:round/>
                <a:headEnd type="none" w="sm" len="sm"/>
                <a:tailEnd type="triangle" w="lg" len="lg"/>
              </a:ln>
              <a:effectLst/>
            </p:spPr>
          </p:cxnSp>
          <p:cxnSp>
            <p:nvCxnSpPr>
              <p:cNvPr id="15" name="Straight Arrow Connector 14"/>
              <p:cNvCxnSpPr/>
              <p:nvPr/>
            </p:nvCxnSpPr>
            <p:spPr bwMode="auto">
              <a:xfrm flipH="1">
                <a:off x="4113212" y="2771775"/>
                <a:ext cx="817563" cy="0"/>
              </a:xfrm>
              <a:prstGeom prst="straightConnector1">
                <a:avLst/>
              </a:prstGeom>
              <a:noFill/>
              <a:ln w="28575" cap="flat" cmpd="sng" algn="ctr">
                <a:solidFill>
                  <a:schemeClr val="tx1">
                    <a:lumMod val="25000"/>
                    <a:lumOff val="75000"/>
                  </a:schemeClr>
                </a:solidFill>
                <a:prstDash val="solid"/>
                <a:round/>
                <a:headEnd type="none" w="sm" len="sm"/>
                <a:tailEnd type="triangle" w="lg" len="lg"/>
              </a:ln>
              <a:effectLst/>
            </p:spPr>
          </p:cxnSp>
        </p:grpSp>
        <p:pic>
          <p:nvPicPr>
            <p:cNvPr id="19" name="Picture 18" descr="cnt2554142.png"/>
            <p:cNvPicPr>
              <a:picLocks noChangeAspect="1"/>
            </p:cNvPicPr>
            <p:nvPr/>
          </p:nvPicPr>
          <p:blipFill>
            <a:blip r:embed="rId5" cstate="print"/>
            <a:stretch>
              <a:fillRect/>
            </a:stretch>
          </p:blipFill>
          <p:spPr>
            <a:xfrm>
              <a:off x="11087101" y="2971800"/>
              <a:ext cx="2704763" cy="2857143"/>
            </a:xfrm>
            <a:prstGeom prst="rect">
              <a:avLst/>
            </a:prstGeom>
          </p:spPr>
        </p:pic>
        <p:sp>
          <p:nvSpPr>
            <p:cNvPr id="22" name="Rounded Rectangle 21"/>
            <p:cNvSpPr/>
            <p:nvPr/>
          </p:nvSpPr>
          <p:spPr bwMode="auto">
            <a:xfrm>
              <a:off x="12230100" y="6172200"/>
              <a:ext cx="4000500" cy="1943100"/>
            </a:xfrm>
            <a:prstGeom prst="round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0" algn="ctr" defTabSz="342900">
                <a:spcBef>
                  <a:spcPct val="20000"/>
                </a:spcBef>
                <a:buClr>
                  <a:srgbClr val="FF0000"/>
                </a:buClr>
              </a:pPr>
              <a:r>
                <a:rPr lang="en-US" sz="2100" dirty="0">
                  <a:latin typeface="Oracle Sans" panose="020B0503020204020204" pitchFamily="34" charset="0"/>
                  <a:cs typeface="Oracle Sans" panose="020B0503020204020204" pitchFamily="34" charset="0"/>
                </a:rPr>
                <a:t>A developer can access the functionality of a package through the Application Program Interface (API) of the package.</a:t>
              </a:r>
            </a:p>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1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24" name="TextBox 23"/>
            <p:cNvSpPr txBox="1"/>
            <p:nvPr/>
          </p:nvSpPr>
          <p:spPr>
            <a:xfrm>
              <a:off x="7398545" y="5301198"/>
              <a:ext cx="973931" cy="369332"/>
            </a:xfrm>
            <a:prstGeom prst="rect">
              <a:avLst/>
            </a:prstGeom>
            <a:noFill/>
            <a:ln>
              <a:noFill/>
            </a:ln>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r>
                <a:rPr lang="en-US" dirty="0">
                  <a:latin typeface="Oracle Sans" panose="020B0503020204020204" pitchFamily="34" charset="0"/>
                  <a:cs typeface="Oracle Sans" panose="020B0503020204020204" pitchFamily="34" charset="0"/>
                </a:rPr>
                <a:t>API</a:t>
              </a:r>
            </a:p>
          </p:txBody>
        </p:sp>
      </p:grpSp>
    </p:spTree>
    <p:custDataLst>
      <p:tags r:id="rId1"/>
    </p:custDataLst>
    <p:extLst>
      <p:ext uri="{BB962C8B-B14F-4D97-AF65-F5344CB8AC3E}">
        <p14:creationId xmlns:p14="http://schemas.microsoft.com/office/powerpoint/2010/main" val="2175325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Lesson Agenda</a:t>
            </a:r>
          </a:p>
        </p:txBody>
      </p:sp>
      <p:sp>
        <p:nvSpPr>
          <p:cNvPr id="2" name="Content Placeholder 1">
            <a:extLst>
              <a:ext uri="{FF2B5EF4-FFF2-40B4-BE49-F238E27FC236}">
                <a16:creationId xmlns:a16="http://schemas.microsoft.com/office/drawing/2014/main" id="{900823B4-3F73-4790-B37B-3C5B5EF94196}"/>
              </a:ext>
            </a:extLst>
          </p:cNvPr>
          <p:cNvSpPr>
            <a:spLocks noGrp="1"/>
          </p:cNvSpPr>
          <p:nvPr>
            <p:ph idx="1"/>
          </p:nvPr>
        </p:nvSpPr>
        <p:spPr>
          <a:xfrm>
            <a:off x="933451" y="2272710"/>
            <a:ext cx="16421100" cy="5015536"/>
          </a:xfrm>
        </p:spPr>
        <p:txBody>
          <a:bodyPr/>
          <a:lstStyle/>
          <a:p>
            <a:pPr lvl="1">
              <a:buClr>
                <a:schemeClr val="tx1">
                  <a:lumMod val="25000"/>
                  <a:lumOff val="75000"/>
                </a:schemeClr>
              </a:buClr>
            </a:pPr>
            <a:r>
              <a:rPr lang="en-US" dirty="0">
                <a:solidFill>
                  <a:schemeClr val="tx1">
                    <a:lumMod val="25000"/>
                    <a:lumOff val="75000"/>
                  </a:schemeClr>
                </a:solidFill>
              </a:rPr>
              <a:t>Identifying the benefits and the components of packages</a:t>
            </a:r>
          </a:p>
          <a:p>
            <a:pPr lvl="1"/>
            <a:r>
              <a:rPr lang="en-US" dirty="0"/>
              <a:t>Working with packages:</a:t>
            </a:r>
          </a:p>
          <a:p>
            <a:pPr lvl="2"/>
            <a:r>
              <a:rPr lang="en-US" dirty="0"/>
              <a:t>Creating the package specification and body</a:t>
            </a:r>
          </a:p>
          <a:p>
            <a:pPr lvl="2"/>
            <a:r>
              <a:rPr lang="en-US" dirty="0"/>
              <a:t>Invoking the package subprograms</a:t>
            </a:r>
          </a:p>
          <a:p>
            <a:pPr lvl="2"/>
            <a:r>
              <a:rPr lang="en-US" dirty="0"/>
              <a:t>Displaying the package information</a:t>
            </a:r>
          </a:p>
          <a:p>
            <a:pPr lvl="2"/>
            <a:r>
              <a:rPr lang="en-US" dirty="0"/>
              <a:t>Removing a package</a:t>
            </a:r>
          </a:p>
          <a:p>
            <a:endParaRPr lang="en-US" dirty="0"/>
          </a:p>
        </p:txBody>
      </p:sp>
      <p:grpSp>
        <p:nvGrpSpPr>
          <p:cNvPr id="4" name="Group 3"/>
          <p:cNvGrpSpPr/>
          <p:nvPr/>
        </p:nvGrpSpPr>
        <p:grpSpPr>
          <a:xfrm>
            <a:off x="13459778" y="6007596"/>
            <a:ext cx="4849617" cy="2500313"/>
            <a:chOff x="5888698" y="4297363"/>
            <a:chExt cx="3233078" cy="1666875"/>
          </a:xfrm>
        </p:grpSpPr>
        <p:sp>
          <p:nvSpPr>
            <p:cNvPr id="5" name="Rectangle 4"/>
            <p:cNvSpPr/>
            <p:nvPr/>
          </p:nvSpPr>
          <p:spPr bwMode="auto">
            <a:xfrm rot="16200000" flipV="1">
              <a:off x="6922624" y="3461874"/>
              <a:ext cx="1165225" cy="3233078"/>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73349022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gray">
          <a:xfrm>
            <a:off x="1224965" y="2400302"/>
            <a:ext cx="16125591" cy="1329948"/>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nSpc>
                <a:spcPct val="97000"/>
              </a:lnSpc>
              <a:tabLst>
                <a:tab pos="1800225" algn="l"/>
              </a:tabLst>
            </a:pPr>
            <a:r>
              <a:rPr lang="en-US" altLang="en-US">
                <a:latin typeface="Courier New" pitchFamily="49" charset="0"/>
                <a:cs typeface="Oracle Sans" panose="020B0503020204020204" pitchFamily="34" charset="0"/>
              </a:rPr>
              <a:t>CREATE [OR REPLACE] PACKAGE </a:t>
            </a:r>
            <a:r>
              <a:rPr lang="en-US" altLang="en-US" i="1">
                <a:latin typeface="Courier New" pitchFamily="49" charset="0"/>
                <a:cs typeface="Oracle Sans" panose="020B0503020204020204" pitchFamily="34" charset="0"/>
              </a:rPr>
              <a:t>package_name </a:t>
            </a:r>
            <a:r>
              <a:rPr lang="en-US" altLang="en-US">
                <a:latin typeface="Courier New" pitchFamily="49" charset="0"/>
                <a:cs typeface="Oracle Sans" panose="020B0503020204020204" pitchFamily="34" charset="0"/>
              </a:rPr>
              <a:t>IS|AS</a:t>
            </a:r>
          </a:p>
          <a:p>
            <a:pPr>
              <a:lnSpc>
                <a:spcPct val="97000"/>
              </a:lnSpc>
              <a:tabLst>
                <a:tab pos="1800225" algn="l"/>
              </a:tabLst>
            </a:pPr>
            <a:r>
              <a:rPr lang="en-US" altLang="en-US">
                <a:latin typeface="Courier New" pitchFamily="49" charset="0"/>
                <a:cs typeface="Oracle Sans" panose="020B0503020204020204" pitchFamily="34" charset="0"/>
              </a:rPr>
              <a:t>    </a:t>
            </a:r>
            <a:r>
              <a:rPr lang="en-US" altLang="en-US" i="1">
                <a:latin typeface="Courier New" pitchFamily="49" charset="0"/>
                <a:cs typeface="Oracle Sans" panose="020B0503020204020204" pitchFamily="34" charset="0"/>
              </a:rPr>
              <a:t>public type and variable declarations</a:t>
            </a:r>
          </a:p>
          <a:p>
            <a:pPr>
              <a:lnSpc>
                <a:spcPct val="97000"/>
              </a:lnSpc>
              <a:tabLst>
                <a:tab pos="1800225" algn="l"/>
              </a:tabLst>
            </a:pPr>
            <a:r>
              <a:rPr lang="en-US" altLang="en-US" i="1">
                <a:latin typeface="Courier New" pitchFamily="49" charset="0"/>
                <a:cs typeface="Oracle Sans" panose="020B0503020204020204" pitchFamily="34" charset="0"/>
              </a:rPr>
              <a:t>    subprogram specifications</a:t>
            </a:r>
            <a:endParaRPr lang="en-US" altLang="en-US">
              <a:latin typeface="Courier New" pitchFamily="49" charset="0"/>
              <a:cs typeface="Oracle Sans" panose="020B0503020204020204" pitchFamily="34" charset="0"/>
            </a:endParaRPr>
          </a:p>
          <a:p>
            <a:pPr>
              <a:lnSpc>
                <a:spcPct val="97000"/>
              </a:lnSpc>
              <a:tabLst>
                <a:tab pos="1800225" algn="l"/>
              </a:tabLst>
            </a:pPr>
            <a:r>
              <a:rPr lang="en-US" altLang="en-US">
                <a:latin typeface="Courier New" pitchFamily="49" charset="0"/>
                <a:cs typeface="Oracle Sans" panose="020B0503020204020204" pitchFamily="34" charset="0"/>
              </a:rPr>
              <a:t>END [</a:t>
            </a:r>
            <a:r>
              <a:rPr lang="en-US" altLang="en-US" i="1">
                <a:latin typeface="Courier New" pitchFamily="49" charset="0"/>
                <a:cs typeface="Oracle Sans" panose="020B0503020204020204" pitchFamily="34" charset="0"/>
              </a:rPr>
              <a:t>package_name</a:t>
            </a:r>
            <a:r>
              <a:rPr lang="en-US" altLang="en-US">
                <a:latin typeface="Courier New" pitchFamily="49" charset="0"/>
                <a:cs typeface="Oracle Sans" panose="020B0503020204020204" pitchFamily="34" charset="0"/>
              </a:rPr>
              <a:t>]</a:t>
            </a:r>
            <a:r>
              <a:rPr lang="en-US" altLang="en-US" i="1">
                <a:latin typeface="Courier New" pitchFamily="49" charset="0"/>
                <a:cs typeface="Oracle Sans" panose="020B0503020204020204" pitchFamily="34" charset="0"/>
              </a:rPr>
              <a:t>;</a:t>
            </a:r>
            <a:endParaRPr lang="en-US" altLang="en-US" i="1" dirty="0">
              <a:latin typeface="Courier New" pitchFamily="49" charset="0"/>
              <a:cs typeface="Oracle Sans" panose="020B0503020204020204" pitchFamily="34" charset="0"/>
            </a:endParaRPr>
          </a:p>
        </p:txBody>
      </p:sp>
      <p:sp>
        <p:nvSpPr>
          <p:cNvPr id="26629"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Creating the Package Specification: Using the </a:t>
            </a:r>
            <a:r>
              <a:rPr lang="en-US" altLang="en-US" dirty="0">
                <a:latin typeface="Courier New" panose="02070309020205020404" pitchFamily="49" charset="0"/>
                <a:cs typeface="Courier New" panose="02070309020205020404" pitchFamily="49" charset="0"/>
              </a:rPr>
              <a:t>CREATE PACKAGE </a:t>
            </a:r>
            <a:r>
              <a:rPr lang="en-US" altLang="en-US" dirty="0">
                <a:latin typeface="+mj-lt"/>
              </a:rPr>
              <a:t>Statement</a:t>
            </a:r>
          </a:p>
        </p:txBody>
      </p:sp>
      <p:sp>
        <p:nvSpPr>
          <p:cNvPr id="26631" name="Rectangle 4"/>
          <p:cNvSpPr>
            <a:spLocks noChangeArrowheads="1"/>
          </p:cNvSpPr>
          <p:nvPr/>
        </p:nvSpPr>
        <p:spPr bwMode="blackGray">
          <a:xfrm>
            <a:off x="1253008" y="2400302"/>
            <a:ext cx="15813731" cy="1912145"/>
          </a:xfrm>
          <a:prstGeom prst="rect">
            <a:avLst/>
          </a:prstGeom>
          <a:noFill/>
          <a:ln w="2857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nSpc>
                <a:spcPct val="97000"/>
              </a:lnSpc>
              <a:tabLst>
                <a:tab pos="1800225" algn="l"/>
              </a:tabLst>
            </a:pPr>
            <a:endParaRPr lang="en-US" altLang="en-US" sz="3000" i="1" dirty="0">
              <a:latin typeface="Courier New" pitchFamily="49"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308908272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Creating Package Specification: Using SQL Developer</a:t>
            </a:r>
          </a:p>
        </p:txBody>
      </p:sp>
      <p:grpSp>
        <p:nvGrpSpPr>
          <p:cNvPr id="4" name="Group 3">
            <a:extLst>
              <a:ext uri="{FF2B5EF4-FFF2-40B4-BE49-F238E27FC236}">
                <a16:creationId xmlns:a16="http://schemas.microsoft.com/office/drawing/2014/main" id="{F4C260D0-4D6B-49D5-A136-2720FE43364C}"/>
              </a:ext>
            </a:extLst>
          </p:cNvPr>
          <p:cNvGrpSpPr/>
          <p:nvPr/>
        </p:nvGrpSpPr>
        <p:grpSpPr>
          <a:xfrm>
            <a:off x="1062568" y="2551212"/>
            <a:ext cx="16162864" cy="6443331"/>
            <a:chOff x="1062569" y="2057400"/>
            <a:chExt cx="16162864" cy="6443331"/>
          </a:xfrm>
        </p:grpSpPr>
        <p:sp>
          <p:nvSpPr>
            <p:cNvPr id="19" name="Oval 33"/>
            <p:cNvSpPr>
              <a:spLocks noChangeAspect="1" noChangeArrowheads="1"/>
            </p:cNvSpPr>
            <p:nvPr/>
          </p:nvSpPr>
          <p:spPr bwMode="auto">
            <a:xfrm>
              <a:off x="1062569" y="2057401"/>
              <a:ext cx="689907" cy="690089"/>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644362" eaLnBrk="0" hangingPunct="0">
                <a:lnSpc>
                  <a:spcPct val="95000"/>
                </a:lnSpc>
                <a:defRPr/>
              </a:pPr>
              <a:r>
                <a:rPr lang="en-US" b="1" dirty="0">
                  <a:solidFill>
                    <a:schemeClr val="bg1"/>
                  </a:solidFill>
                  <a:latin typeface="Oracle Sans" panose="020B0503020204020204" pitchFamily="34" charset="0"/>
                  <a:cs typeface="Oracle Sans" panose="020B0503020204020204" pitchFamily="34" charset="0"/>
                </a:rPr>
                <a:t>1</a:t>
              </a:r>
            </a:p>
          </p:txBody>
        </p:sp>
        <p:grpSp>
          <p:nvGrpSpPr>
            <p:cNvPr id="7" name="Group 6"/>
            <p:cNvGrpSpPr/>
            <p:nvPr/>
          </p:nvGrpSpPr>
          <p:grpSpPr>
            <a:xfrm>
              <a:off x="1909235" y="2057400"/>
              <a:ext cx="3540299" cy="3566046"/>
              <a:chOff x="1293813" y="1600200"/>
              <a:chExt cx="2681844" cy="3048205"/>
            </a:xfrm>
          </p:grpSpPr>
          <p:pic>
            <p:nvPicPr>
              <p:cNvPr id="5" name="Picture 4" descr="les04_01.png"/>
              <p:cNvPicPr>
                <a:picLocks noChangeAspect="1"/>
              </p:cNvPicPr>
              <p:nvPr/>
            </p:nvPicPr>
            <p:blipFill>
              <a:blip r:embed="rId4" cstate="print"/>
              <a:stretch>
                <a:fillRect/>
              </a:stretch>
            </p:blipFill>
            <p:spPr>
              <a:xfrm>
                <a:off x="1293813" y="1600200"/>
                <a:ext cx="1667083" cy="2199486"/>
              </a:xfrm>
              <a:prstGeom prst="rect">
                <a:avLst/>
              </a:prstGeom>
            </p:spPr>
          </p:pic>
          <p:pic>
            <p:nvPicPr>
              <p:cNvPr id="6" name="Picture 5" descr="les04_02.png"/>
              <p:cNvPicPr>
                <a:picLocks noChangeAspect="1"/>
              </p:cNvPicPr>
              <p:nvPr/>
            </p:nvPicPr>
            <p:blipFill>
              <a:blip r:embed="rId5" cstate="print"/>
              <a:stretch>
                <a:fillRect/>
              </a:stretch>
            </p:blipFill>
            <p:spPr>
              <a:xfrm>
                <a:off x="2436811" y="3124200"/>
                <a:ext cx="1538846" cy="1524205"/>
              </a:xfrm>
              <a:prstGeom prst="rect">
                <a:avLst/>
              </a:prstGeom>
            </p:spPr>
          </p:pic>
        </p:grpSp>
        <p:pic>
          <p:nvPicPr>
            <p:cNvPr id="11" name="Picture 10" descr="les04_03.png"/>
            <p:cNvPicPr>
              <a:picLocks noChangeAspect="1"/>
            </p:cNvPicPr>
            <p:nvPr/>
          </p:nvPicPr>
          <p:blipFill>
            <a:blip r:embed="rId6" cstate="print"/>
            <a:stretch>
              <a:fillRect/>
            </a:stretch>
          </p:blipFill>
          <p:spPr>
            <a:xfrm>
              <a:off x="9338733" y="2057400"/>
              <a:ext cx="5148207" cy="2171700"/>
            </a:xfrm>
            <a:prstGeom prst="rect">
              <a:avLst/>
            </a:prstGeom>
          </p:spPr>
        </p:pic>
        <p:pic>
          <p:nvPicPr>
            <p:cNvPr id="13" name="Picture 12" descr="les04_04.png"/>
            <p:cNvPicPr>
              <a:picLocks noChangeAspect="1"/>
            </p:cNvPicPr>
            <p:nvPr/>
          </p:nvPicPr>
          <p:blipFill>
            <a:blip r:embed="rId7" cstate="print"/>
            <a:stretch>
              <a:fillRect/>
            </a:stretch>
          </p:blipFill>
          <p:spPr>
            <a:xfrm>
              <a:off x="9453034" y="5829301"/>
              <a:ext cx="3528572" cy="2671430"/>
            </a:xfrm>
            <a:prstGeom prst="rect">
              <a:avLst/>
            </a:prstGeom>
          </p:spPr>
        </p:pic>
        <p:pic>
          <p:nvPicPr>
            <p:cNvPr id="15" name="Picture 14" descr="les04_05.png"/>
            <p:cNvPicPr>
              <a:picLocks noChangeAspect="1"/>
            </p:cNvPicPr>
            <p:nvPr/>
          </p:nvPicPr>
          <p:blipFill>
            <a:blip r:embed="rId8" cstate="print"/>
            <a:stretch>
              <a:fillRect/>
            </a:stretch>
          </p:blipFill>
          <p:spPr>
            <a:xfrm>
              <a:off x="1909234" y="5715001"/>
              <a:ext cx="2814287" cy="2642858"/>
            </a:xfrm>
            <a:prstGeom prst="rect">
              <a:avLst/>
            </a:prstGeom>
          </p:spPr>
        </p:pic>
        <p:pic>
          <p:nvPicPr>
            <p:cNvPr id="18" name="Picture 17" descr="les04_06.png"/>
            <p:cNvPicPr>
              <a:picLocks noChangeAspect="1"/>
            </p:cNvPicPr>
            <p:nvPr/>
          </p:nvPicPr>
          <p:blipFill>
            <a:blip r:embed="rId9" cstate="print"/>
            <a:stretch>
              <a:fillRect/>
            </a:stretch>
          </p:blipFill>
          <p:spPr>
            <a:xfrm>
              <a:off x="4652434" y="7429501"/>
              <a:ext cx="2485715" cy="971429"/>
            </a:xfrm>
            <a:prstGeom prst="rect">
              <a:avLst/>
            </a:prstGeom>
          </p:spPr>
        </p:pic>
        <p:sp>
          <p:nvSpPr>
            <p:cNvPr id="24" name="Rectangular Callout 23"/>
            <p:cNvSpPr/>
            <p:nvPr/>
          </p:nvSpPr>
          <p:spPr bwMode="auto">
            <a:xfrm>
              <a:off x="4766733" y="2171701"/>
              <a:ext cx="3256701" cy="1089026"/>
            </a:xfrm>
            <a:prstGeom prst="wedgeRectCallout">
              <a:avLst>
                <a:gd name="adj1" fmla="val -48335"/>
                <a:gd name="adj2" fmla="val 112827"/>
              </a:avLst>
            </a:prstGeom>
            <a:gradFill>
              <a:gsLst>
                <a:gs pos="0">
                  <a:schemeClr val="accent3">
                    <a:lumMod val="20000"/>
                    <a:lumOff val="80000"/>
                  </a:schemeClr>
                </a:gs>
                <a:gs pos="50000">
                  <a:srgbClr val="FFF1E5"/>
                </a:gs>
                <a:gs pos="100000">
                  <a:srgbClr val="FFF7EF"/>
                </a:gs>
              </a:gsLst>
              <a:lin ang="8100000" scaled="1"/>
            </a:gradFill>
            <a:ln w="2857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type="none" w="sm" len="sm"/>
              <a:tailEnd type="none" w="sm" len="sm"/>
            </a:ln>
          </p:spPr>
          <p:style>
            <a:lnRef idx="2">
              <a:schemeClr val="accent1"/>
            </a:lnRef>
            <a:fillRef idx="1">
              <a:schemeClr val="lt1"/>
            </a:fillRef>
            <a:effectRef idx="0">
              <a:schemeClr val="accent1"/>
            </a:effectRef>
            <a:fontRef idx="minor">
              <a:schemeClr val="dk1"/>
            </a:fontRef>
          </p:style>
          <p:txBody>
            <a:bodyPr lIns="182849" tIns="91424" rIns="182849" bIns="91424"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457121" eaLnBrk="0" hangingPunct="0">
                <a:spcBef>
                  <a:spcPct val="20000"/>
                </a:spcBef>
                <a:buClr>
                  <a:srgbClr val="FF0000"/>
                </a:buClr>
              </a:pPr>
              <a:r>
                <a:rPr lang="en-US" sz="1800" dirty="0">
                  <a:latin typeface="Oracle Sans" panose="020B0503020204020204" pitchFamily="34" charset="0"/>
                  <a:cs typeface="Oracle Sans" panose="020B0503020204020204" pitchFamily="34" charset="0"/>
                </a:rPr>
                <a:t>Right-click Packages in the Connections tab and select New Package.</a:t>
              </a:r>
            </a:p>
          </p:txBody>
        </p:sp>
        <p:sp>
          <p:nvSpPr>
            <p:cNvPr id="25" name="Rectangular Callout 24"/>
            <p:cNvSpPr/>
            <p:nvPr/>
          </p:nvSpPr>
          <p:spPr bwMode="auto">
            <a:xfrm>
              <a:off x="14825133" y="2171701"/>
              <a:ext cx="2400300" cy="1089026"/>
            </a:xfrm>
            <a:prstGeom prst="wedgeRectCallout">
              <a:avLst>
                <a:gd name="adj1" fmla="val -136647"/>
                <a:gd name="adj2" fmla="val 35541"/>
              </a:avLst>
            </a:prstGeom>
            <a:gradFill>
              <a:gsLst>
                <a:gs pos="0">
                  <a:schemeClr val="accent3">
                    <a:lumMod val="20000"/>
                    <a:lumOff val="80000"/>
                  </a:schemeClr>
                </a:gs>
                <a:gs pos="50000">
                  <a:srgbClr val="FFF1E5"/>
                </a:gs>
                <a:gs pos="100000">
                  <a:srgbClr val="FFF7EF"/>
                </a:gs>
              </a:gsLst>
              <a:lin ang="8100000" scaled="1"/>
            </a:gradFill>
            <a:ln w="2857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type="none" w="sm" len="sm"/>
              <a:tailEnd type="none" w="sm" len="sm"/>
            </a:ln>
          </p:spPr>
          <p:style>
            <a:lnRef idx="2">
              <a:schemeClr val="accent1"/>
            </a:lnRef>
            <a:fillRef idx="1">
              <a:schemeClr val="lt1"/>
            </a:fillRef>
            <a:effectRef idx="0">
              <a:schemeClr val="accent1"/>
            </a:effectRef>
            <a:fontRef idx="minor">
              <a:schemeClr val="dk1"/>
            </a:fontRef>
          </p:style>
          <p:txBody>
            <a:bodyPr lIns="182849" tIns="91424" rIns="182849" bIns="91424"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457121" eaLnBrk="0" hangingPunct="0">
                <a:spcBef>
                  <a:spcPct val="20000"/>
                </a:spcBef>
                <a:buClr>
                  <a:srgbClr val="FF0000"/>
                </a:buClr>
              </a:pPr>
              <a:r>
                <a:rPr lang="en-US" sz="1800" dirty="0">
                  <a:latin typeface="Oracle Sans" panose="020B0503020204020204" pitchFamily="34" charset="0"/>
                  <a:cs typeface="Oracle Sans" panose="020B0503020204020204" pitchFamily="34" charset="0"/>
                </a:rPr>
                <a:t>Provide the package name in the wizard.</a:t>
              </a:r>
            </a:p>
          </p:txBody>
        </p:sp>
        <p:sp>
          <p:nvSpPr>
            <p:cNvPr id="28" name="Rectangular Callout 27"/>
            <p:cNvSpPr/>
            <p:nvPr/>
          </p:nvSpPr>
          <p:spPr bwMode="auto">
            <a:xfrm>
              <a:off x="4766733" y="5715000"/>
              <a:ext cx="3657600" cy="1714500"/>
            </a:xfrm>
            <a:prstGeom prst="wedgeRectCallout">
              <a:avLst>
                <a:gd name="adj1" fmla="val -65050"/>
                <a:gd name="adj2" fmla="val 46228"/>
              </a:avLst>
            </a:prstGeom>
            <a:gradFill>
              <a:gsLst>
                <a:gs pos="0">
                  <a:schemeClr val="accent3">
                    <a:lumMod val="20000"/>
                    <a:lumOff val="80000"/>
                  </a:schemeClr>
                </a:gs>
                <a:gs pos="50000">
                  <a:srgbClr val="FFF1E5"/>
                </a:gs>
                <a:gs pos="100000">
                  <a:srgbClr val="FFF7EF"/>
                </a:gs>
              </a:gsLst>
              <a:lin ang="8100000" scaled="1"/>
            </a:gradFill>
            <a:ln w="2857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type="none" w="sm" len="sm"/>
              <a:tailEnd type="none" w="sm" len="sm"/>
            </a:ln>
          </p:spPr>
          <p:style>
            <a:lnRef idx="2">
              <a:schemeClr val="accent1"/>
            </a:lnRef>
            <a:fillRef idx="1">
              <a:schemeClr val="lt1"/>
            </a:fillRef>
            <a:effectRef idx="0">
              <a:schemeClr val="accent1"/>
            </a:effectRef>
            <a:fontRef idx="minor">
              <a:schemeClr val="dk1"/>
            </a:fontRef>
          </p:style>
          <p:txBody>
            <a:bodyPr lIns="182849" tIns="91424" rIns="182849" bIns="91424"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457121" eaLnBrk="0" hangingPunct="0">
                <a:spcBef>
                  <a:spcPct val="20000"/>
                </a:spcBef>
                <a:buClr>
                  <a:srgbClr val="FF0000"/>
                </a:buClr>
              </a:pPr>
              <a:r>
                <a:rPr lang="en-US" sz="1800" dirty="0">
                  <a:latin typeface="Oracle Sans" panose="020B0503020204020204" pitchFamily="34" charset="0"/>
                  <a:cs typeface="Oracle Sans" panose="020B0503020204020204" pitchFamily="34" charset="0"/>
                </a:rPr>
                <a:t>On successful compilation, package specification is created in the Connections tab and you can also see Compiled message in the Messages tab.</a:t>
              </a:r>
            </a:p>
          </p:txBody>
        </p:sp>
        <p:sp>
          <p:nvSpPr>
            <p:cNvPr id="29" name="Rectangular Callout 28"/>
            <p:cNvSpPr/>
            <p:nvPr/>
          </p:nvSpPr>
          <p:spPr bwMode="auto">
            <a:xfrm>
              <a:off x="13453533" y="5829301"/>
              <a:ext cx="3256701" cy="1089026"/>
            </a:xfrm>
            <a:prstGeom prst="wedgeRectCallout">
              <a:avLst>
                <a:gd name="adj1" fmla="val -108638"/>
                <a:gd name="adj2" fmla="val 35541"/>
              </a:avLst>
            </a:prstGeom>
            <a:gradFill>
              <a:gsLst>
                <a:gs pos="0">
                  <a:schemeClr val="accent3">
                    <a:lumMod val="20000"/>
                    <a:lumOff val="80000"/>
                  </a:schemeClr>
                </a:gs>
                <a:gs pos="50000">
                  <a:srgbClr val="FFF1E5"/>
                </a:gs>
                <a:gs pos="100000">
                  <a:srgbClr val="FFF7EF"/>
                </a:gs>
              </a:gsLst>
              <a:lin ang="8100000" scaled="1"/>
            </a:gradFill>
            <a:ln w="2857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type="none" w="sm" len="sm"/>
              <a:tailEnd type="none" w="sm" len="sm"/>
            </a:ln>
          </p:spPr>
          <p:style>
            <a:lnRef idx="2">
              <a:schemeClr val="accent1"/>
            </a:lnRef>
            <a:fillRef idx="1">
              <a:schemeClr val="lt1"/>
            </a:fillRef>
            <a:effectRef idx="0">
              <a:schemeClr val="accent1"/>
            </a:effectRef>
            <a:fontRef idx="minor">
              <a:schemeClr val="dk1"/>
            </a:fontRef>
          </p:style>
          <p:txBody>
            <a:bodyPr lIns="182849" tIns="91424" rIns="182849" bIns="91424"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457121" eaLnBrk="0" hangingPunct="0">
                <a:spcBef>
                  <a:spcPct val="20000"/>
                </a:spcBef>
                <a:buClr>
                  <a:srgbClr val="FF0000"/>
                </a:buClr>
              </a:pPr>
              <a:r>
                <a:rPr lang="en-US" sz="1800" dirty="0">
                  <a:latin typeface="Oracle Sans" panose="020B0503020204020204" pitchFamily="34" charset="0"/>
                  <a:cs typeface="Oracle Sans" panose="020B0503020204020204" pitchFamily="34" charset="0"/>
                </a:rPr>
                <a:t>Add declarations to the specification and compile it.</a:t>
              </a:r>
            </a:p>
          </p:txBody>
        </p:sp>
        <p:sp>
          <p:nvSpPr>
            <p:cNvPr id="20" name="Oval 33"/>
            <p:cNvSpPr>
              <a:spLocks noChangeAspect="1" noChangeArrowheads="1"/>
            </p:cNvSpPr>
            <p:nvPr/>
          </p:nvSpPr>
          <p:spPr bwMode="auto">
            <a:xfrm>
              <a:off x="8479730" y="2057401"/>
              <a:ext cx="689907" cy="690089"/>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644362" eaLnBrk="0" hangingPunct="0">
                <a:lnSpc>
                  <a:spcPct val="95000"/>
                </a:lnSpc>
                <a:defRPr/>
              </a:pPr>
              <a:r>
                <a:rPr lang="en-US" b="1" dirty="0">
                  <a:solidFill>
                    <a:schemeClr val="bg1"/>
                  </a:solidFill>
                  <a:latin typeface="Oracle Sans" panose="020B0503020204020204" pitchFamily="34" charset="0"/>
                  <a:cs typeface="Oracle Sans" panose="020B0503020204020204" pitchFamily="34" charset="0"/>
                </a:rPr>
                <a:t>2</a:t>
              </a:r>
            </a:p>
          </p:txBody>
        </p:sp>
        <p:sp>
          <p:nvSpPr>
            <p:cNvPr id="21" name="Oval 33"/>
            <p:cNvSpPr>
              <a:spLocks noChangeAspect="1" noChangeArrowheads="1"/>
            </p:cNvSpPr>
            <p:nvPr/>
          </p:nvSpPr>
          <p:spPr bwMode="auto">
            <a:xfrm>
              <a:off x="1062569" y="5683724"/>
              <a:ext cx="689907" cy="690089"/>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644362" eaLnBrk="0" hangingPunct="0">
                <a:lnSpc>
                  <a:spcPct val="95000"/>
                </a:lnSpc>
                <a:defRPr/>
              </a:pPr>
              <a:r>
                <a:rPr lang="en-US" b="1" dirty="0">
                  <a:solidFill>
                    <a:schemeClr val="bg1"/>
                  </a:solidFill>
                  <a:latin typeface="Oracle Sans" panose="020B0503020204020204" pitchFamily="34" charset="0"/>
                  <a:cs typeface="Oracle Sans" panose="020B0503020204020204" pitchFamily="34" charset="0"/>
                </a:rPr>
                <a:t>4</a:t>
              </a:r>
            </a:p>
          </p:txBody>
        </p:sp>
        <p:sp>
          <p:nvSpPr>
            <p:cNvPr id="22" name="Oval 33"/>
            <p:cNvSpPr>
              <a:spLocks noChangeAspect="1" noChangeArrowheads="1"/>
            </p:cNvSpPr>
            <p:nvPr/>
          </p:nvSpPr>
          <p:spPr bwMode="auto">
            <a:xfrm>
              <a:off x="8650881" y="5786968"/>
              <a:ext cx="689907" cy="690089"/>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644362" eaLnBrk="0" hangingPunct="0">
                <a:lnSpc>
                  <a:spcPct val="95000"/>
                </a:lnSpc>
                <a:defRPr/>
              </a:pPr>
              <a:r>
                <a:rPr lang="en-US" b="1" dirty="0">
                  <a:solidFill>
                    <a:schemeClr val="bg1"/>
                  </a:solidFill>
                  <a:latin typeface="Oracle Sans" panose="020B0503020204020204" pitchFamily="34" charset="0"/>
                  <a:cs typeface="Oracle Sans" panose="020B0503020204020204" pitchFamily="34" charset="0"/>
                </a:rPr>
                <a:t>3</a:t>
              </a:r>
            </a:p>
          </p:txBody>
        </p:sp>
      </p:grpSp>
    </p:spTree>
    <p:custDataLst>
      <p:tags r:id="rId1"/>
    </p:custDataLst>
    <p:extLst>
      <p:ext uri="{BB962C8B-B14F-4D97-AF65-F5344CB8AC3E}">
        <p14:creationId xmlns:p14="http://schemas.microsoft.com/office/powerpoint/2010/main" val="3714696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Creating the Package Body: Using SQL Developer</a:t>
            </a:r>
          </a:p>
        </p:txBody>
      </p:sp>
      <p:grpSp>
        <p:nvGrpSpPr>
          <p:cNvPr id="3" name="Group 2"/>
          <p:cNvGrpSpPr/>
          <p:nvPr/>
        </p:nvGrpSpPr>
        <p:grpSpPr>
          <a:xfrm>
            <a:off x="1160922" y="2171701"/>
            <a:ext cx="15966156" cy="6800729"/>
            <a:chOff x="1012908" y="1447800"/>
            <a:chExt cx="10644104" cy="4533819"/>
          </a:xfrm>
        </p:grpSpPr>
        <p:grpSp>
          <p:nvGrpSpPr>
            <p:cNvPr id="6" name="Group 5"/>
            <p:cNvGrpSpPr/>
            <p:nvPr/>
          </p:nvGrpSpPr>
          <p:grpSpPr>
            <a:xfrm>
              <a:off x="1674812" y="2133600"/>
              <a:ext cx="3475013" cy="3547818"/>
              <a:chOff x="1141413" y="1295401"/>
              <a:chExt cx="3475013" cy="3547818"/>
            </a:xfrm>
          </p:grpSpPr>
          <p:pic>
            <p:nvPicPr>
              <p:cNvPr id="4" name="Picture 3" descr="les04_05.png"/>
              <p:cNvPicPr>
                <a:picLocks noChangeAspect="1"/>
              </p:cNvPicPr>
              <p:nvPr/>
            </p:nvPicPr>
            <p:blipFill>
              <a:blip r:embed="rId4" cstate="print"/>
              <a:stretch>
                <a:fillRect/>
              </a:stretch>
            </p:blipFill>
            <p:spPr>
              <a:xfrm>
                <a:off x="1141413" y="1295401"/>
                <a:ext cx="1676400" cy="1574284"/>
              </a:xfrm>
              <a:prstGeom prst="rect">
                <a:avLst/>
              </a:prstGeom>
            </p:spPr>
          </p:pic>
          <p:pic>
            <p:nvPicPr>
              <p:cNvPr id="5" name="Picture 4" descr="les04_07.png"/>
              <p:cNvPicPr>
                <a:picLocks noChangeAspect="1"/>
              </p:cNvPicPr>
              <p:nvPr/>
            </p:nvPicPr>
            <p:blipFill>
              <a:blip r:embed="rId5" cstate="print"/>
              <a:stretch>
                <a:fillRect/>
              </a:stretch>
            </p:blipFill>
            <p:spPr>
              <a:xfrm>
                <a:off x="2436812" y="2057400"/>
                <a:ext cx="2179614" cy="2785819"/>
              </a:xfrm>
              <a:prstGeom prst="rect">
                <a:avLst/>
              </a:prstGeom>
            </p:spPr>
          </p:pic>
        </p:grpSp>
        <p:pic>
          <p:nvPicPr>
            <p:cNvPr id="8" name="Picture 7" descr="les04_08.png"/>
            <p:cNvPicPr>
              <a:picLocks noChangeAspect="1"/>
            </p:cNvPicPr>
            <p:nvPr/>
          </p:nvPicPr>
          <p:blipFill>
            <a:blip r:embed="rId6" cstate="print"/>
            <a:stretch>
              <a:fillRect/>
            </a:stretch>
          </p:blipFill>
          <p:spPr>
            <a:xfrm>
              <a:off x="6627812" y="1524000"/>
              <a:ext cx="3114286" cy="1552381"/>
            </a:xfrm>
            <a:prstGeom prst="rect">
              <a:avLst/>
            </a:prstGeom>
          </p:spPr>
        </p:pic>
        <p:pic>
          <p:nvPicPr>
            <p:cNvPr id="9" name="Picture 8" descr="les04_09.png"/>
            <p:cNvPicPr>
              <a:picLocks noChangeAspect="1"/>
            </p:cNvPicPr>
            <p:nvPr/>
          </p:nvPicPr>
          <p:blipFill>
            <a:blip r:embed="rId7" cstate="print"/>
            <a:stretch>
              <a:fillRect/>
            </a:stretch>
          </p:blipFill>
          <p:spPr>
            <a:xfrm>
              <a:off x="6704012" y="4038600"/>
              <a:ext cx="1914286" cy="1895238"/>
            </a:xfrm>
            <a:prstGeom prst="rect">
              <a:avLst/>
            </a:prstGeom>
          </p:spPr>
        </p:pic>
        <p:sp>
          <p:nvSpPr>
            <p:cNvPr id="11" name="Rectangular Callout 10"/>
            <p:cNvSpPr/>
            <p:nvPr/>
          </p:nvSpPr>
          <p:spPr bwMode="auto">
            <a:xfrm>
              <a:off x="3579812" y="1447800"/>
              <a:ext cx="2171134" cy="726017"/>
            </a:xfrm>
            <a:prstGeom prst="wedgeRectCallout">
              <a:avLst>
                <a:gd name="adj1" fmla="val -92844"/>
                <a:gd name="adj2" fmla="val 198700"/>
              </a:avLst>
            </a:prstGeom>
            <a:gradFill>
              <a:gsLst>
                <a:gs pos="0">
                  <a:schemeClr val="accent3">
                    <a:lumMod val="20000"/>
                    <a:lumOff val="80000"/>
                  </a:schemeClr>
                </a:gs>
                <a:gs pos="50000">
                  <a:srgbClr val="FFF1E5"/>
                </a:gs>
                <a:gs pos="100000">
                  <a:srgbClr val="FFF7EF"/>
                </a:gs>
              </a:gsLst>
              <a:lin ang="8100000" scaled="1"/>
            </a:gradFill>
            <a:ln w="2857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type="none" w="sm" len="sm"/>
              <a:tailEnd type="none" w="sm" len="sm"/>
            </a:ln>
          </p:spPr>
          <p:style>
            <a:lnRef idx="2">
              <a:schemeClr val="accent1"/>
            </a:lnRef>
            <a:fillRef idx="1">
              <a:schemeClr val="lt1"/>
            </a:fillRef>
            <a:effectRef idx="0">
              <a:schemeClr val="accent1"/>
            </a:effectRef>
            <a:fontRef idx="minor">
              <a:schemeClr val="dk1"/>
            </a:fontRef>
          </p:style>
          <p:txBody>
            <a:bodyPr lIns="182849" tIns="91424" rIns="182849" bIns="91424"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457121" eaLnBrk="0" hangingPunct="0">
                <a:spcBef>
                  <a:spcPct val="20000"/>
                </a:spcBef>
                <a:buClr>
                  <a:srgbClr val="FF0000"/>
                </a:buClr>
              </a:pPr>
              <a:r>
                <a:rPr lang="en-US" sz="1800" dirty="0">
                  <a:latin typeface="Oracle Sans" panose="020B0503020204020204" pitchFamily="34" charset="0"/>
                  <a:cs typeface="Oracle Sans" panose="020B0503020204020204" pitchFamily="34" charset="0"/>
                </a:rPr>
                <a:t>Right-click the Package created and select Create Body.</a:t>
              </a:r>
            </a:p>
          </p:txBody>
        </p:sp>
        <p:sp>
          <p:nvSpPr>
            <p:cNvPr id="12" name="Rectangular Callout 11"/>
            <p:cNvSpPr/>
            <p:nvPr/>
          </p:nvSpPr>
          <p:spPr bwMode="auto">
            <a:xfrm>
              <a:off x="9904412" y="1447800"/>
              <a:ext cx="1752600" cy="838200"/>
            </a:xfrm>
            <a:prstGeom prst="wedgeRectCallout">
              <a:avLst>
                <a:gd name="adj1" fmla="val -159101"/>
                <a:gd name="adj2" fmla="val 28294"/>
              </a:avLst>
            </a:prstGeom>
            <a:gradFill>
              <a:gsLst>
                <a:gs pos="0">
                  <a:schemeClr val="accent3">
                    <a:lumMod val="20000"/>
                    <a:lumOff val="80000"/>
                  </a:schemeClr>
                </a:gs>
                <a:gs pos="50000">
                  <a:srgbClr val="FFF1E5"/>
                </a:gs>
                <a:gs pos="100000">
                  <a:srgbClr val="FFF7EF"/>
                </a:gs>
              </a:gsLst>
              <a:lin ang="8100000" scaled="1"/>
            </a:gradFill>
            <a:ln w="2857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type="none" w="sm" len="sm"/>
              <a:tailEnd type="none" w="sm" len="sm"/>
            </a:ln>
          </p:spPr>
          <p:style>
            <a:lnRef idx="2">
              <a:schemeClr val="accent1"/>
            </a:lnRef>
            <a:fillRef idx="1">
              <a:schemeClr val="lt1"/>
            </a:fillRef>
            <a:effectRef idx="0">
              <a:schemeClr val="accent1"/>
            </a:effectRef>
            <a:fontRef idx="minor">
              <a:schemeClr val="dk1"/>
            </a:fontRef>
          </p:style>
          <p:txBody>
            <a:bodyPr lIns="182849" tIns="91424" rIns="182849" bIns="91424"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457121" eaLnBrk="0" hangingPunct="0">
                <a:spcBef>
                  <a:spcPct val="20000"/>
                </a:spcBef>
                <a:buClr>
                  <a:srgbClr val="FF0000"/>
                </a:buClr>
              </a:pPr>
              <a:r>
                <a:rPr lang="en-US" sz="1800" dirty="0">
                  <a:latin typeface="Oracle Sans" panose="020B0503020204020204" pitchFamily="34" charset="0"/>
                  <a:cs typeface="Oracle Sans" panose="020B0503020204020204" pitchFamily="34" charset="0"/>
                </a:rPr>
                <a:t>Add procedure and function definitions to the package and compile it.</a:t>
              </a:r>
            </a:p>
          </p:txBody>
        </p:sp>
        <p:sp>
          <p:nvSpPr>
            <p:cNvPr id="13" name="Rectangular Callout 12"/>
            <p:cNvSpPr/>
            <p:nvPr/>
          </p:nvSpPr>
          <p:spPr bwMode="auto">
            <a:xfrm>
              <a:off x="8837612" y="3886200"/>
              <a:ext cx="2438400" cy="1143000"/>
            </a:xfrm>
            <a:prstGeom prst="wedgeRectCallout">
              <a:avLst>
                <a:gd name="adj1" fmla="val -80818"/>
                <a:gd name="adj2" fmla="val 84410"/>
              </a:avLst>
            </a:prstGeom>
            <a:gradFill>
              <a:gsLst>
                <a:gs pos="0">
                  <a:schemeClr val="accent3">
                    <a:lumMod val="20000"/>
                    <a:lumOff val="80000"/>
                  </a:schemeClr>
                </a:gs>
                <a:gs pos="50000">
                  <a:srgbClr val="FFF1E5"/>
                </a:gs>
                <a:gs pos="100000">
                  <a:srgbClr val="FFF7EF"/>
                </a:gs>
              </a:gsLst>
              <a:lin ang="8100000" scaled="1"/>
            </a:gradFill>
            <a:ln w="2857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type="none" w="sm" len="sm"/>
              <a:tailEnd type="none" w="sm" len="sm"/>
            </a:ln>
          </p:spPr>
          <p:style>
            <a:lnRef idx="2">
              <a:schemeClr val="accent1"/>
            </a:lnRef>
            <a:fillRef idx="1">
              <a:schemeClr val="lt1"/>
            </a:fillRef>
            <a:effectRef idx="0">
              <a:schemeClr val="accent1"/>
            </a:effectRef>
            <a:fontRef idx="minor">
              <a:schemeClr val="dk1"/>
            </a:fontRef>
          </p:style>
          <p:txBody>
            <a:bodyPr lIns="182849" tIns="91424" rIns="182849" bIns="91424"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457121" eaLnBrk="0" hangingPunct="0">
                <a:spcBef>
                  <a:spcPct val="20000"/>
                </a:spcBef>
                <a:buClr>
                  <a:srgbClr val="FF0000"/>
                </a:buClr>
              </a:pPr>
              <a:r>
                <a:rPr lang="en-US" sz="1800" dirty="0">
                  <a:latin typeface="Oracle Sans" panose="020B0503020204020204" pitchFamily="34" charset="0"/>
                  <a:cs typeface="Oracle Sans" panose="020B0503020204020204" pitchFamily="34" charset="0"/>
                </a:rPr>
                <a:t>On successful compilation, package body is created in the Connections tab and you can also see Compiled message in the Messages tab.</a:t>
              </a:r>
            </a:p>
          </p:txBody>
        </p:sp>
        <p:pic>
          <p:nvPicPr>
            <p:cNvPr id="14" name="Picture 13" descr="les04_06.png"/>
            <p:cNvPicPr>
              <a:picLocks noChangeAspect="1"/>
            </p:cNvPicPr>
            <p:nvPr/>
          </p:nvPicPr>
          <p:blipFill>
            <a:blip r:embed="rId8" cstate="print"/>
            <a:stretch>
              <a:fillRect/>
            </a:stretch>
          </p:blipFill>
          <p:spPr>
            <a:xfrm>
              <a:off x="8685212" y="5334000"/>
              <a:ext cx="1657143" cy="647619"/>
            </a:xfrm>
            <a:prstGeom prst="rect">
              <a:avLst/>
            </a:prstGeom>
          </p:spPr>
        </p:pic>
        <p:sp>
          <p:nvSpPr>
            <p:cNvPr id="17" name="Oval 33"/>
            <p:cNvSpPr>
              <a:spLocks noChangeAspect="1" noChangeArrowheads="1"/>
            </p:cNvSpPr>
            <p:nvPr/>
          </p:nvSpPr>
          <p:spPr bwMode="auto">
            <a:xfrm>
              <a:off x="1012908" y="2133600"/>
              <a:ext cx="459938" cy="460059"/>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644362" eaLnBrk="0" hangingPunct="0">
                <a:lnSpc>
                  <a:spcPct val="95000"/>
                </a:lnSpc>
                <a:defRPr/>
              </a:pPr>
              <a:r>
                <a:rPr lang="en-US" b="1" dirty="0">
                  <a:solidFill>
                    <a:schemeClr val="bg1"/>
                  </a:solidFill>
                  <a:latin typeface="Oracle Sans" panose="020B0503020204020204" pitchFamily="34" charset="0"/>
                  <a:cs typeface="Oracle Sans" panose="020B0503020204020204" pitchFamily="34" charset="0"/>
                </a:rPr>
                <a:t>1</a:t>
              </a:r>
            </a:p>
          </p:txBody>
        </p:sp>
        <p:sp>
          <p:nvSpPr>
            <p:cNvPr id="18" name="Oval 33"/>
            <p:cNvSpPr>
              <a:spLocks noChangeAspect="1" noChangeArrowheads="1"/>
            </p:cNvSpPr>
            <p:nvPr/>
          </p:nvSpPr>
          <p:spPr bwMode="auto">
            <a:xfrm>
              <a:off x="6018212" y="1524000"/>
              <a:ext cx="459938" cy="460059"/>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644362" eaLnBrk="0" hangingPunct="0">
                <a:lnSpc>
                  <a:spcPct val="95000"/>
                </a:lnSpc>
                <a:defRPr/>
              </a:pPr>
              <a:r>
                <a:rPr lang="en-US" b="1" dirty="0">
                  <a:solidFill>
                    <a:schemeClr val="bg1"/>
                  </a:solidFill>
                  <a:latin typeface="Oracle Sans" panose="020B0503020204020204" pitchFamily="34" charset="0"/>
                  <a:cs typeface="Oracle Sans" panose="020B0503020204020204" pitchFamily="34" charset="0"/>
                </a:rPr>
                <a:t>2</a:t>
              </a:r>
            </a:p>
          </p:txBody>
        </p:sp>
        <p:sp>
          <p:nvSpPr>
            <p:cNvPr id="19" name="Oval 33"/>
            <p:cNvSpPr>
              <a:spLocks noChangeAspect="1" noChangeArrowheads="1"/>
            </p:cNvSpPr>
            <p:nvPr/>
          </p:nvSpPr>
          <p:spPr bwMode="auto">
            <a:xfrm>
              <a:off x="6091674" y="4031508"/>
              <a:ext cx="459938" cy="460059"/>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644362" eaLnBrk="0" hangingPunct="0">
                <a:lnSpc>
                  <a:spcPct val="95000"/>
                </a:lnSpc>
                <a:defRPr/>
              </a:pPr>
              <a:r>
                <a:rPr lang="en-US" b="1" dirty="0">
                  <a:solidFill>
                    <a:schemeClr val="bg1"/>
                  </a:solidFill>
                  <a:latin typeface="Oracle Sans" panose="020B0503020204020204" pitchFamily="34" charset="0"/>
                  <a:cs typeface="Oracle Sans" panose="020B0503020204020204" pitchFamily="34" charset="0"/>
                </a:rPr>
                <a:t>3</a:t>
              </a:r>
            </a:p>
          </p:txBody>
        </p:sp>
      </p:grpSp>
    </p:spTree>
    <p:custDataLst>
      <p:tags r:id="rId1"/>
    </p:custDataLst>
    <p:extLst>
      <p:ext uri="{BB962C8B-B14F-4D97-AF65-F5344CB8AC3E}">
        <p14:creationId xmlns:p14="http://schemas.microsoft.com/office/powerpoint/2010/main" val="4120601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Example of a Package Specification: </a:t>
            </a:r>
            <a:r>
              <a:rPr lang="en-US" altLang="en-US" dirty="0" err="1">
                <a:latin typeface="Courier New" panose="02070309020205020404" pitchFamily="49" charset="0"/>
                <a:cs typeface="Courier New" panose="02070309020205020404" pitchFamily="49" charset="0"/>
              </a:rPr>
              <a:t>comm_pkg</a:t>
            </a:r>
            <a:endParaRPr lang="en-US" altLang="en-US" dirty="0">
              <a:latin typeface="Courier New" panose="02070309020205020404" pitchFamily="49" charset="0"/>
              <a:cs typeface="Courier New" panose="02070309020205020404" pitchFamily="49" charset="0"/>
            </a:endParaRPr>
          </a:p>
        </p:txBody>
      </p:sp>
      <p:sp>
        <p:nvSpPr>
          <p:cNvPr id="32774" name="Rectangle 3"/>
          <p:cNvSpPr>
            <a:spLocks noGrp="1" noChangeArrowheads="1"/>
          </p:cNvSpPr>
          <p:nvPr>
            <p:ph idx="1"/>
          </p:nvPr>
        </p:nvSpPr>
        <p:spPr>
          <a:xfrm>
            <a:off x="933451" y="5522701"/>
            <a:ext cx="16421100" cy="1634931"/>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err="1">
                <a:latin typeface="Courier New" pitchFamily="49" charset="0"/>
                <a:cs typeface="Oracle Sans" panose="020B0503020204020204" pitchFamily="34" charset="0"/>
              </a:rPr>
              <a:t>v_std_comm</a:t>
            </a:r>
            <a:r>
              <a:rPr lang="en-US" altLang="en-US" dirty="0">
                <a:latin typeface="Oracle Sans" panose="020B0503020204020204" pitchFamily="34" charset="0"/>
                <a:cs typeface="Oracle Sans" panose="020B0503020204020204" pitchFamily="34" charset="0"/>
              </a:rPr>
              <a:t> is a </a:t>
            </a:r>
            <a:r>
              <a:rPr lang="en-US" altLang="en-US" i="1" dirty="0">
                <a:latin typeface="Oracle Sans" panose="020B0503020204020204" pitchFamily="34" charset="0"/>
                <a:cs typeface="Oracle Sans" panose="020B0503020204020204" pitchFamily="34" charset="0"/>
              </a:rPr>
              <a:t>public</a:t>
            </a:r>
            <a:r>
              <a:rPr lang="en-US" altLang="en-US" dirty="0">
                <a:latin typeface="Oracle Sans" panose="020B0503020204020204" pitchFamily="34" charset="0"/>
                <a:cs typeface="Oracle Sans" panose="020B0503020204020204" pitchFamily="34" charset="0"/>
              </a:rPr>
              <a:t> global variable initialized to </a:t>
            </a:r>
            <a:r>
              <a:rPr lang="en-US" altLang="en-US" dirty="0">
                <a:latin typeface="Courier New" pitchFamily="49" charset="0"/>
                <a:cs typeface="Oracle Sans" panose="020B0503020204020204" pitchFamily="34" charset="0"/>
              </a:rPr>
              <a:t>0.10</a:t>
            </a:r>
            <a:r>
              <a:rPr lang="en-US" altLang="en-US" dirty="0">
                <a:latin typeface="Oracle Sans" panose="020B0503020204020204" pitchFamily="34" charset="0"/>
                <a:cs typeface="Oracle Sans" panose="020B0503020204020204" pitchFamily="34" charset="0"/>
              </a:rPr>
              <a:t>.</a:t>
            </a:r>
          </a:p>
          <a:p>
            <a:pPr lvl="1"/>
            <a:r>
              <a:rPr lang="en-US" altLang="en-US" dirty="0" err="1">
                <a:latin typeface="Courier New" pitchFamily="49" charset="0"/>
                <a:cs typeface="Oracle Sans" panose="020B0503020204020204" pitchFamily="34" charset="0"/>
              </a:rPr>
              <a:t>reset_comm</a:t>
            </a:r>
            <a:r>
              <a:rPr lang="en-US" altLang="en-US" dirty="0">
                <a:latin typeface="Oracle Sans" panose="020B0503020204020204" pitchFamily="34" charset="0"/>
                <a:cs typeface="Oracle Sans" panose="020B0503020204020204" pitchFamily="34" charset="0"/>
              </a:rPr>
              <a:t> is a </a:t>
            </a:r>
            <a:r>
              <a:rPr lang="en-US" altLang="en-US" i="1" dirty="0">
                <a:latin typeface="Oracle Sans" panose="020B0503020204020204" pitchFamily="34" charset="0"/>
                <a:cs typeface="Oracle Sans" panose="020B0503020204020204" pitchFamily="34" charset="0"/>
              </a:rPr>
              <a:t>public</a:t>
            </a:r>
            <a:r>
              <a:rPr lang="en-US" altLang="en-US" dirty="0">
                <a:latin typeface="Oracle Sans" panose="020B0503020204020204" pitchFamily="34" charset="0"/>
                <a:cs typeface="Oracle Sans" panose="020B0503020204020204" pitchFamily="34" charset="0"/>
              </a:rPr>
              <a:t> procedure used to reset the standard commission based on some business rules. It is implemented in the package body.</a:t>
            </a:r>
          </a:p>
        </p:txBody>
      </p:sp>
      <p:sp>
        <p:nvSpPr>
          <p:cNvPr id="5" name="Content Placeholder 2"/>
          <p:cNvSpPr txBox="1">
            <a:spLocks/>
          </p:cNvSpPr>
          <p:nvPr/>
        </p:nvSpPr>
        <p:spPr bwMode="gray">
          <a:xfrm>
            <a:off x="1224965" y="2267249"/>
            <a:ext cx="16125591" cy="2778904"/>
          </a:xfrm>
          <a:prstGeom prst="round2DiagRect">
            <a:avLst>
              <a:gd name="adj1" fmla="val 939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tabLst>
                <a:tab pos="1800225" algn="l"/>
              </a:tabLst>
            </a:pPr>
            <a:r>
              <a:rPr lang="en-US" altLang="en-US">
                <a:solidFill>
                  <a:srgbClr val="000000"/>
                </a:solidFill>
                <a:latin typeface="Courier New" pitchFamily="49" charset="0"/>
                <a:cs typeface="Oracle Sans" panose="020B0503020204020204" pitchFamily="34" charset="0"/>
              </a:rPr>
              <a:t>-- The package spec with a public variable and a </a:t>
            </a:r>
          </a:p>
          <a:p>
            <a:pPr>
              <a:tabLst>
                <a:tab pos="1800225" algn="l"/>
              </a:tabLst>
            </a:pPr>
            <a:r>
              <a:rPr lang="en-US" altLang="en-US">
                <a:solidFill>
                  <a:srgbClr val="000000"/>
                </a:solidFill>
                <a:latin typeface="Courier New" pitchFamily="49" charset="0"/>
                <a:cs typeface="Oracle Sans" panose="020B0503020204020204" pitchFamily="34" charset="0"/>
              </a:rPr>
              <a:t>-- public procedure that are accessible from </a:t>
            </a:r>
          </a:p>
          <a:p>
            <a:pPr>
              <a:tabLst>
                <a:tab pos="1800225" algn="l"/>
              </a:tabLst>
            </a:pPr>
            <a:r>
              <a:rPr lang="en-US" altLang="en-US">
                <a:solidFill>
                  <a:srgbClr val="000000"/>
                </a:solidFill>
                <a:latin typeface="Courier New" pitchFamily="49" charset="0"/>
                <a:cs typeface="Oracle Sans" panose="020B0503020204020204" pitchFamily="34" charset="0"/>
              </a:rPr>
              <a:t>-- outside the package. </a:t>
            </a:r>
          </a:p>
          <a:p>
            <a:pPr>
              <a:tabLst>
                <a:tab pos="1800225" algn="l"/>
              </a:tabLst>
            </a:pPr>
            <a:endParaRPr lang="en-US" altLang="en-US">
              <a:solidFill>
                <a:srgbClr val="000000"/>
              </a:solidFill>
              <a:latin typeface="Courier New" pitchFamily="49" charset="0"/>
              <a:cs typeface="Oracle Sans" panose="020B0503020204020204" pitchFamily="34" charset="0"/>
            </a:endParaRPr>
          </a:p>
          <a:p>
            <a:pPr>
              <a:tabLst>
                <a:tab pos="1800225" algn="l"/>
              </a:tabLst>
            </a:pPr>
            <a:r>
              <a:rPr lang="en-US" altLang="en-US">
                <a:solidFill>
                  <a:srgbClr val="000000"/>
                </a:solidFill>
                <a:latin typeface="Courier New" pitchFamily="49" charset="0"/>
                <a:cs typeface="Oracle Sans" panose="020B0503020204020204" pitchFamily="34" charset="0"/>
              </a:rPr>
              <a:t>CREATE OR REPLACE PACKAGE comm_pkg IS</a:t>
            </a:r>
          </a:p>
          <a:p>
            <a:pPr>
              <a:tabLst>
                <a:tab pos="1800225" algn="l"/>
              </a:tabLst>
            </a:pPr>
            <a:r>
              <a:rPr lang="en-US" altLang="en-US">
                <a:solidFill>
                  <a:srgbClr val="000000"/>
                </a:solidFill>
                <a:latin typeface="Courier New" pitchFamily="49" charset="0"/>
                <a:cs typeface="Oracle Sans" panose="020B0503020204020204" pitchFamily="34" charset="0"/>
              </a:rPr>
              <a:t>  v_std_comm NUMBER := 0.10;  --initialized to 0.10</a:t>
            </a:r>
          </a:p>
          <a:p>
            <a:pPr>
              <a:tabLst>
                <a:tab pos="1800225" algn="l"/>
              </a:tabLst>
            </a:pPr>
            <a:r>
              <a:rPr lang="en-US" altLang="en-US">
                <a:solidFill>
                  <a:srgbClr val="000000"/>
                </a:solidFill>
                <a:latin typeface="Courier New" pitchFamily="49" charset="0"/>
                <a:cs typeface="Oracle Sans" panose="020B0503020204020204" pitchFamily="34" charset="0"/>
              </a:rPr>
              <a:t>  PROCEDURE reset_comm(p_new_comm NUMBER);</a:t>
            </a:r>
          </a:p>
          <a:p>
            <a:pPr>
              <a:tabLst>
                <a:tab pos="1800225" algn="l"/>
              </a:tabLst>
            </a:pPr>
            <a:r>
              <a:rPr lang="en-US" altLang="en-US">
                <a:solidFill>
                  <a:srgbClr val="000000"/>
                </a:solidFill>
                <a:latin typeface="Courier New" pitchFamily="49" charset="0"/>
                <a:cs typeface="Oracle Sans" panose="020B0503020204020204" pitchFamily="34" charset="0"/>
              </a:rPr>
              <a:t>END comm_pkg;</a:t>
            </a:r>
          </a:p>
          <a:p>
            <a:pPr>
              <a:tabLst>
                <a:tab pos="1800225" algn="l"/>
              </a:tabLst>
            </a:pPr>
            <a:r>
              <a:rPr lang="en-US" altLang="en-US">
                <a:solidFill>
                  <a:srgbClr val="000000"/>
                </a:solidFill>
                <a:latin typeface="Courier New" pitchFamily="49" charset="0"/>
                <a:cs typeface="Oracle Sans" panose="020B0503020204020204" pitchFamily="34" charset="0"/>
              </a:rPr>
              <a:t>/</a:t>
            </a:r>
            <a:endParaRPr lang="en-US" altLang="en-US" dirty="0">
              <a:solidFill>
                <a:srgbClr val="000000"/>
              </a:solidFill>
              <a:latin typeface="Courier New" pitchFamily="49" charset="0"/>
              <a:cs typeface="Oracle Sans" panose="020B0503020204020204" pitchFamily="34" charset="0"/>
            </a:endParaRPr>
          </a:p>
        </p:txBody>
      </p:sp>
      <p:sp>
        <p:nvSpPr>
          <p:cNvPr id="32775" name="Rectangle 4"/>
          <p:cNvSpPr>
            <a:spLocks noChangeArrowheads="1"/>
          </p:cNvSpPr>
          <p:nvPr/>
        </p:nvSpPr>
        <p:spPr bwMode="blackGray">
          <a:xfrm>
            <a:off x="1265704" y="5143500"/>
            <a:ext cx="15801035" cy="4114800"/>
          </a:xfrm>
          <a:prstGeom prst="rect">
            <a:avLst/>
          </a:prstGeom>
          <a:noFill/>
          <a:ln w="2857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tabLst>
                <a:tab pos="1800225" algn="l"/>
              </a:tabLst>
            </a:pPr>
            <a:endParaRPr lang="en-US" altLang="en-US" dirty="0">
              <a:solidFill>
                <a:srgbClr val="000000"/>
              </a:solidFill>
              <a:latin typeface="Courier New" pitchFamily="49"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36817382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gray">
          <a:xfrm>
            <a:off x="1224965" y="2195834"/>
            <a:ext cx="16125591" cy="1662090"/>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tabLst>
                <a:tab pos="1800225" algn="l"/>
              </a:tabLst>
            </a:pPr>
            <a:r>
              <a:rPr lang="en-US" altLang="en-US">
                <a:solidFill>
                  <a:srgbClr val="000000"/>
                </a:solidFill>
                <a:latin typeface="Courier New" pitchFamily="49" charset="0"/>
                <a:cs typeface="Oracle Sans" panose="020B0503020204020204" pitchFamily="34" charset="0"/>
              </a:rPr>
              <a:t>CREATE [OR REPLACE] PACKAGE BODY </a:t>
            </a:r>
            <a:r>
              <a:rPr lang="en-US" altLang="en-US" i="1">
                <a:solidFill>
                  <a:srgbClr val="000000"/>
                </a:solidFill>
                <a:latin typeface="Courier New" pitchFamily="49" charset="0"/>
                <a:cs typeface="Oracle Sans" panose="020B0503020204020204" pitchFamily="34" charset="0"/>
              </a:rPr>
              <a:t>package_name </a:t>
            </a:r>
            <a:r>
              <a:rPr lang="en-US" altLang="en-US">
                <a:solidFill>
                  <a:srgbClr val="000000"/>
                </a:solidFill>
                <a:latin typeface="Courier New" pitchFamily="49" charset="0"/>
                <a:cs typeface="Oracle Sans" panose="020B0503020204020204" pitchFamily="34" charset="0"/>
              </a:rPr>
              <a:t>IS|AS</a:t>
            </a:r>
          </a:p>
          <a:p>
            <a:pPr>
              <a:tabLst>
                <a:tab pos="1800225" algn="l"/>
              </a:tabLst>
            </a:pPr>
            <a:r>
              <a:rPr lang="en-US" altLang="en-US">
                <a:solidFill>
                  <a:srgbClr val="000000"/>
                </a:solidFill>
                <a:latin typeface="Courier New" pitchFamily="49" charset="0"/>
                <a:cs typeface="Oracle Sans" panose="020B0503020204020204" pitchFamily="34" charset="0"/>
              </a:rPr>
              <a:t>    </a:t>
            </a:r>
            <a:r>
              <a:rPr lang="en-US" altLang="en-US" i="1">
                <a:solidFill>
                  <a:srgbClr val="000000"/>
                </a:solidFill>
                <a:latin typeface="Courier New" pitchFamily="49" charset="0"/>
                <a:cs typeface="Oracle Sans" panose="020B0503020204020204" pitchFamily="34" charset="0"/>
              </a:rPr>
              <a:t>private type and variable declarations</a:t>
            </a:r>
          </a:p>
          <a:p>
            <a:pPr>
              <a:tabLst>
                <a:tab pos="1800225" algn="l"/>
              </a:tabLst>
            </a:pPr>
            <a:r>
              <a:rPr lang="en-US" altLang="en-US" i="1">
                <a:solidFill>
                  <a:srgbClr val="000000"/>
                </a:solidFill>
                <a:latin typeface="Courier New" pitchFamily="49" charset="0"/>
                <a:cs typeface="Oracle Sans" panose="020B0503020204020204" pitchFamily="34" charset="0"/>
              </a:rPr>
              <a:t>    subprogram bodies</a:t>
            </a:r>
          </a:p>
          <a:p>
            <a:pPr>
              <a:tabLst>
                <a:tab pos="1800225" algn="l"/>
              </a:tabLst>
            </a:pPr>
            <a:r>
              <a:rPr lang="en-US" altLang="en-US" i="1">
                <a:solidFill>
                  <a:srgbClr val="000000"/>
                </a:solidFill>
                <a:latin typeface="Courier New" pitchFamily="49" charset="0"/>
                <a:cs typeface="Oracle Sans" panose="020B0503020204020204" pitchFamily="34" charset="0"/>
              </a:rPr>
              <a:t>[BEGIN initialization statements]</a:t>
            </a:r>
          </a:p>
          <a:p>
            <a:pPr>
              <a:tabLst>
                <a:tab pos="1800225" algn="l"/>
              </a:tabLst>
            </a:pPr>
            <a:r>
              <a:rPr lang="en-US" altLang="en-US">
                <a:solidFill>
                  <a:srgbClr val="000000"/>
                </a:solidFill>
                <a:latin typeface="Courier New" pitchFamily="49" charset="0"/>
                <a:cs typeface="Oracle Sans" panose="020B0503020204020204" pitchFamily="34" charset="0"/>
              </a:rPr>
              <a:t>END [</a:t>
            </a:r>
            <a:r>
              <a:rPr lang="en-US" altLang="en-US" i="1">
                <a:solidFill>
                  <a:srgbClr val="000000"/>
                </a:solidFill>
                <a:latin typeface="Courier New" pitchFamily="49" charset="0"/>
                <a:cs typeface="Oracle Sans" panose="020B0503020204020204" pitchFamily="34" charset="0"/>
              </a:rPr>
              <a:t>package_name</a:t>
            </a:r>
            <a:r>
              <a:rPr lang="en-US" altLang="en-US">
                <a:solidFill>
                  <a:srgbClr val="000000"/>
                </a:solidFill>
                <a:latin typeface="Courier New" pitchFamily="49" charset="0"/>
                <a:cs typeface="Oracle Sans" panose="020B0503020204020204" pitchFamily="34" charset="0"/>
              </a:rPr>
              <a:t>]</a:t>
            </a:r>
            <a:r>
              <a:rPr lang="en-US" altLang="en-US" i="1">
                <a:solidFill>
                  <a:srgbClr val="000000"/>
                </a:solidFill>
                <a:latin typeface="Courier New" pitchFamily="49" charset="0"/>
                <a:cs typeface="Oracle Sans" panose="020B0503020204020204" pitchFamily="34" charset="0"/>
              </a:rPr>
              <a:t>;</a:t>
            </a:r>
            <a:endParaRPr lang="en-US" altLang="en-US" i="1" dirty="0">
              <a:solidFill>
                <a:srgbClr val="000000"/>
              </a:solidFill>
              <a:latin typeface="Courier New" pitchFamily="49" charset="0"/>
              <a:cs typeface="Oracle Sans" panose="020B0503020204020204" pitchFamily="34" charset="0"/>
            </a:endParaRPr>
          </a:p>
        </p:txBody>
      </p:sp>
      <p:sp>
        <p:nvSpPr>
          <p:cNvPr id="34821"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Creating the Package Body</a:t>
            </a:r>
          </a:p>
        </p:txBody>
      </p:sp>
      <p:sp>
        <p:nvSpPr>
          <p:cNvPr id="34822" name="Rectangle 3"/>
          <p:cNvSpPr>
            <a:spLocks noGrp="1" noChangeArrowheads="1"/>
          </p:cNvSpPr>
          <p:nvPr>
            <p:ph idx="1"/>
          </p:nvPr>
        </p:nvSpPr>
        <p:spPr>
          <a:xfrm>
            <a:off x="933451" y="4227280"/>
            <a:ext cx="16421100" cy="271830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Oracle Sans" panose="020B0503020204020204" pitchFamily="34" charset="0"/>
                <a:cs typeface="Oracle Sans" panose="020B0503020204020204" pitchFamily="34" charset="0"/>
              </a:rPr>
              <a:t>The </a:t>
            </a:r>
            <a:r>
              <a:rPr lang="en-US" altLang="en-US" dirty="0">
                <a:latin typeface="Courier New" pitchFamily="49" charset="0"/>
                <a:cs typeface="Oracle Sans" panose="020B0503020204020204" pitchFamily="34" charset="0"/>
              </a:rPr>
              <a:t>OR</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Oracle Sans" panose="020B0503020204020204" pitchFamily="34" charset="0"/>
              </a:rPr>
              <a:t>REPLACE</a:t>
            </a:r>
            <a:r>
              <a:rPr lang="en-US" altLang="en-US" dirty="0">
                <a:latin typeface="Oracle Sans" panose="020B0503020204020204" pitchFamily="34" charset="0"/>
                <a:cs typeface="Oracle Sans" panose="020B0503020204020204" pitchFamily="34" charset="0"/>
              </a:rPr>
              <a:t> option drops and re-creates the package body.</a:t>
            </a:r>
          </a:p>
          <a:p>
            <a:pPr lvl="1"/>
            <a:r>
              <a:rPr lang="en-US" altLang="en-US" dirty="0">
                <a:latin typeface="Oracle Sans" panose="020B0503020204020204" pitchFamily="34" charset="0"/>
                <a:cs typeface="Oracle Sans" panose="020B0503020204020204" pitchFamily="34" charset="0"/>
              </a:rPr>
              <a:t>Identifiers defined in the package body are </a:t>
            </a:r>
            <a:r>
              <a:rPr lang="en-US" altLang="en-US" i="1" dirty="0">
                <a:latin typeface="Oracle Sans" panose="020B0503020204020204" pitchFamily="34" charset="0"/>
                <a:cs typeface="Oracle Sans" panose="020B0503020204020204" pitchFamily="34" charset="0"/>
              </a:rPr>
              <a:t>private</a:t>
            </a:r>
            <a:r>
              <a:rPr lang="en-US" altLang="en-US" dirty="0">
                <a:latin typeface="Oracle Sans" panose="020B0503020204020204" pitchFamily="34" charset="0"/>
                <a:cs typeface="Oracle Sans" panose="020B0503020204020204" pitchFamily="34" charset="0"/>
              </a:rPr>
              <a:t> and not visible outside the package body.</a:t>
            </a:r>
          </a:p>
          <a:p>
            <a:pPr lvl="1"/>
            <a:r>
              <a:rPr lang="en-US" altLang="en-US" dirty="0">
                <a:latin typeface="Oracle Sans" panose="020B0503020204020204" pitchFamily="34" charset="0"/>
                <a:cs typeface="Oracle Sans" panose="020B0503020204020204" pitchFamily="34" charset="0"/>
              </a:rPr>
              <a:t>All </a:t>
            </a:r>
            <a:r>
              <a:rPr lang="en-US" altLang="en-US" i="1" dirty="0">
                <a:latin typeface="Oracle Sans" panose="020B0503020204020204" pitchFamily="34" charset="0"/>
                <a:cs typeface="Oracle Sans" panose="020B0503020204020204" pitchFamily="34" charset="0"/>
              </a:rPr>
              <a:t>private</a:t>
            </a:r>
            <a:r>
              <a:rPr lang="en-US" altLang="en-US" dirty="0">
                <a:latin typeface="Oracle Sans" panose="020B0503020204020204" pitchFamily="34" charset="0"/>
                <a:cs typeface="Oracle Sans" panose="020B0503020204020204" pitchFamily="34" charset="0"/>
              </a:rPr>
              <a:t> constructs must be declared before they are referenced.</a:t>
            </a:r>
          </a:p>
          <a:p>
            <a:pPr lvl="1"/>
            <a:r>
              <a:rPr lang="en-US" altLang="en-US" dirty="0">
                <a:latin typeface="Oracle Sans" panose="020B0503020204020204" pitchFamily="34" charset="0"/>
                <a:cs typeface="Oracle Sans" panose="020B0503020204020204" pitchFamily="34" charset="0"/>
              </a:rPr>
              <a:t>Public constructs are visible to the package body.</a:t>
            </a:r>
          </a:p>
        </p:txBody>
      </p:sp>
      <p:sp>
        <p:nvSpPr>
          <p:cNvPr id="34823" name="Rectangle 4"/>
          <p:cNvSpPr>
            <a:spLocks noChangeArrowheads="1"/>
          </p:cNvSpPr>
          <p:nvPr/>
        </p:nvSpPr>
        <p:spPr bwMode="blackGray">
          <a:xfrm>
            <a:off x="1253008" y="2364582"/>
            <a:ext cx="15813731" cy="2436018"/>
          </a:xfrm>
          <a:prstGeom prst="rect">
            <a:avLst/>
          </a:prstGeom>
          <a:noFill/>
          <a:ln w="2857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tabLst>
                <a:tab pos="1800225" algn="l"/>
              </a:tabLst>
            </a:pPr>
            <a:endParaRPr lang="en-US" altLang="en-US" i="1" dirty="0">
              <a:solidFill>
                <a:srgbClr val="000000"/>
              </a:solidFill>
              <a:latin typeface="Courier New" pitchFamily="49"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294927335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gray">
          <a:xfrm>
            <a:off x="1068905" y="2407196"/>
            <a:ext cx="16125591" cy="5235946"/>
          </a:xfrm>
          <a:prstGeom prst="round2DiagRect">
            <a:avLst>
              <a:gd name="adj1" fmla="val 5973"/>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600075">
              <a:lnSpc>
                <a:spcPct val="95000"/>
              </a:lnSpc>
              <a:tabLst>
                <a:tab pos="857250" algn="l"/>
                <a:tab pos="2743200" algn="l"/>
              </a:tabLst>
            </a:pPr>
            <a:r>
              <a:rPr lang="en-US" altLang="en-US">
                <a:solidFill>
                  <a:srgbClr val="000000"/>
                </a:solidFill>
                <a:latin typeface="Courier New" pitchFamily="49" charset="0"/>
                <a:cs typeface="Oracle Sans" panose="020B0503020204020204" pitchFamily="34" charset="0"/>
              </a:rPr>
              <a:t>CREATE OR REPLACE PACKAGE BODY comm_pkg IS</a:t>
            </a:r>
          </a:p>
          <a:p>
            <a:pPr defTabSz="600075">
              <a:lnSpc>
                <a:spcPct val="95000"/>
              </a:lnSpc>
              <a:tabLst>
                <a:tab pos="857250" algn="l"/>
                <a:tab pos="2743200" algn="l"/>
              </a:tabLst>
            </a:pPr>
            <a:r>
              <a:rPr lang="en-US" altLang="en-US">
                <a:solidFill>
                  <a:srgbClr val="000000"/>
                </a:solidFill>
                <a:latin typeface="Courier New" pitchFamily="49" charset="0"/>
                <a:cs typeface="Oracle Sans" panose="020B0503020204020204" pitchFamily="34" charset="0"/>
              </a:rPr>
              <a:t>  FUNCTION validate(p_comm NUMBER) RETURN BOOLEAN IS</a:t>
            </a:r>
          </a:p>
          <a:p>
            <a:pPr defTabSz="600075">
              <a:lnSpc>
                <a:spcPct val="95000"/>
              </a:lnSpc>
              <a:tabLst>
                <a:tab pos="857250" algn="l"/>
                <a:tab pos="2743200" algn="l"/>
              </a:tabLst>
            </a:pPr>
            <a:r>
              <a:rPr lang="en-US" altLang="en-US">
                <a:solidFill>
                  <a:srgbClr val="000000"/>
                </a:solidFill>
                <a:latin typeface="Courier New" pitchFamily="49" charset="0"/>
                <a:cs typeface="Oracle Sans" panose="020B0503020204020204" pitchFamily="34" charset="0"/>
              </a:rPr>
              <a:t>    v_max_comm 	employees.commission_pct%type;</a:t>
            </a:r>
          </a:p>
          <a:p>
            <a:pPr defTabSz="600075">
              <a:lnSpc>
                <a:spcPct val="95000"/>
              </a:lnSpc>
              <a:tabLst>
                <a:tab pos="857250" algn="l"/>
                <a:tab pos="2743200" algn="l"/>
              </a:tabLst>
            </a:pPr>
            <a:r>
              <a:rPr lang="en-US" altLang="en-US">
                <a:solidFill>
                  <a:srgbClr val="000000"/>
                </a:solidFill>
                <a:latin typeface="Courier New" pitchFamily="49" charset="0"/>
                <a:cs typeface="Oracle Sans" panose="020B0503020204020204" pitchFamily="34" charset="0"/>
              </a:rPr>
              <a:t>  BEGIN</a:t>
            </a:r>
          </a:p>
          <a:p>
            <a:pPr defTabSz="600075">
              <a:lnSpc>
                <a:spcPct val="95000"/>
              </a:lnSpc>
              <a:tabLst>
                <a:tab pos="857250" algn="l"/>
                <a:tab pos="2743200" algn="l"/>
              </a:tabLst>
            </a:pPr>
            <a:r>
              <a:rPr lang="en-US" altLang="en-US">
                <a:solidFill>
                  <a:srgbClr val="000000"/>
                </a:solidFill>
                <a:latin typeface="Courier New" pitchFamily="49" charset="0"/>
                <a:cs typeface="Oracle Sans" panose="020B0503020204020204" pitchFamily="34" charset="0"/>
              </a:rPr>
              <a:t>    SELECT MAX(commission_pct) INTO v_max_comm</a:t>
            </a:r>
          </a:p>
          <a:p>
            <a:pPr defTabSz="600075">
              <a:lnSpc>
                <a:spcPct val="95000"/>
              </a:lnSpc>
              <a:tabLst>
                <a:tab pos="857250" algn="l"/>
                <a:tab pos="2743200" algn="l"/>
              </a:tabLst>
            </a:pPr>
            <a:r>
              <a:rPr lang="en-US" altLang="en-US">
                <a:solidFill>
                  <a:srgbClr val="000000"/>
                </a:solidFill>
                <a:latin typeface="Courier New" pitchFamily="49" charset="0"/>
                <a:cs typeface="Oracle Sans" panose="020B0503020204020204" pitchFamily="34" charset="0"/>
              </a:rPr>
              <a:t>    FROM   employees;</a:t>
            </a:r>
          </a:p>
          <a:p>
            <a:pPr defTabSz="600075">
              <a:lnSpc>
                <a:spcPct val="95000"/>
              </a:lnSpc>
              <a:tabLst>
                <a:tab pos="857250" algn="l"/>
                <a:tab pos="2743200" algn="l"/>
              </a:tabLst>
            </a:pPr>
            <a:r>
              <a:rPr lang="en-US" altLang="en-US">
                <a:solidFill>
                  <a:srgbClr val="000000"/>
                </a:solidFill>
                <a:latin typeface="Courier New" pitchFamily="49" charset="0"/>
                <a:cs typeface="Oracle Sans" panose="020B0503020204020204" pitchFamily="34" charset="0"/>
              </a:rPr>
              <a:t>    RETURN (p_comm BETWEEN 0.0 AND v_max_comm);</a:t>
            </a:r>
          </a:p>
          <a:p>
            <a:pPr defTabSz="600075">
              <a:lnSpc>
                <a:spcPct val="95000"/>
              </a:lnSpc>
              <a:tabLst>
                <a:tab pos="857250" algn="l"/>
                <a:tab pos="2743200" algn="l"/>
              </a:tabLst>
            </a:pPr>
            <a:r>
              <a:rPr lang="en-US" altLang="en-US">
                <a:solidFill>
                  <a:srgbClr val="000000"/>
                </a:solidFill>
                <a:latin typeface="Courier New" pitchFamily="49" charset="0"/>
                <a:cs typeface="Oracle Sans" panose="020B0503020204020204" pitchFamily="34" charset="0"/>
              </a:rPr>
              <a:t>  END validate;</a:t>
            </a:r>
          </a:p>
          <a:p>
            <a:pPr defTabSz="600075">
              <a:lnSpc>
                <a:spcPct val="95000"/>
              </a:lnSpc>
              <a:tabLst>
                <a:tab pos="857250" algn="l"/>
                <a:tab pos="2743200" algn="l"/>
              </a:tabLst>
            </a:pPr>
            <a:endParaRPr lang="en-US" altLang="en-US">
              <a:solidFill>
                <a:srgbClr val="000000"/>
              </a:solidFill>
              <a:latin typeface="Courier New" pitchFamily="49" charset="0"/>
              <a:cs typeface="Oracle Sans" panose="020B0503020204020204" pitchFamily="34" charset="0"/>
            </a:endParaRPr>
          </a:p>
          <a:p>
            <a:pPr defTabSz="600075">
              <a:lnSpc>
                <a:spcPct val="95000"/>
              </a:lnSpc>
              <a:tabLst>
                <a:tab pos="857250" algn="l"/>
                <a:tab pos="2743200" algn="l"/>
              </a:tabLst>
            </a:pPr>
            <a:r>
              <a:rPr lang="en-US" altLang="en-US">
                <a:solidFill>
                  <a:srgbClr val="000000"/>
                </a:solidFill>
                <a:latin typeface="Courier New" pitchFamily="49" charset="0"/>
                <a:cs typeface="Oracle Sans" panose="020B0503020204020204" pitchFamily="34" charset="0"/>
              </a:rPr>
              <a:t>  PROCEDURE reset_comm(p_new_comm NUMBER) IS </a:t>
            </a:r>
          </a:p>
          <a:p>
            <a:pPr defTabSz="600075">
              <a:lnSpc>
                <a:spcPct val="95000"/>
              </a:lnSpc>
              <a:tabLst>
                <a:tab pos="857250" algn="l"/>
                <a:tab pos="2743200" algn="l"/>
              </a:tabLst>
            </a:pPr>
            <a:r>
              <a:rPr lang="en-US" altLang="en-US">
                <a:solidFill>
                  <a:srgbClr val="000000"/>
                </a:solidFill>
                <a:latin typeface="Courier New" pitchFamily="49" charset="0"/>
                <a:cs typeface="Oracle Sans" panose="020B0503020204020204" pitchFamily="34" charset="0"/>
              </a:rPr>
              <a:t>  BEGIN</a:t>
            </a:r>
          </a:p>
          <a:p>
            <a:pPr defTabSz="600075">
              <a:lnSpc>
                <a:spcPct val="105000"/>
              </a:lnSpc>
              <a:tabLst>
                <a:tab pos="857250" algn="l"/>
                <a:tab pos="2743200" algn="l"/>
              </a:tabLst>
            </a:pPr>
            <a:r>
              <a:rPr lang="en-US" altLang="en-US">
                <a:solidFill>
                  <a:srgbClr val="000000"/>
                </a:solidFill>
                <a:latin typeface="Courier New" pitchFamily="49" charset="0"/>
                <a:cs typeface="Oracle Sans" panose="020B0503020204020204" pitchFamily="34" charset="0"/>
              </a:rPr>
              <a:t>    IF validate(p_new_comm) THEN</a:t>
            </a:r>
          </a:p>
          <a:p>
            <a:pPr defTabSz="600075">
              <a:lnSpc>
                <a:spcPct val="105000"/>
              </a:lnSpc>
              <a:tabLst>
                <a:tab pos="857250" algn="l"/>
                <a:tab pos="2743200" algn="l"/>
              </a:tabLst>
            </a:pPr>
            <a:r>
              <a:rPr lang="en-US" altLang="en-US">
                <a:solidFill>
                  <a:srgbClr val="000000"/>
                </a:solidFill>
                <a:latin typeface="Courier New" pitchFamily="49" charset="0"/>
                <a:cs typeface="Oracle Sans" panose="020B0503020204020204" pitchFamily="34" charset="0"/>
              </a:rPr>
              <a:t>      v_std_comm := p_new_comm; -- reset public var</a:t>
            </a:r>
          </a:p>
          <a:p>
            <a:pPr defTabSz="600075">
              <a:lnSpc>
                <a:spcPct val="105000"/>
              </a:lnSpc>
              <a:tabLst>
                <a:tab pos="857250" algn="l"/>
                <a:tab pos="2743200" algn="l"/>
              </a:tabLst>
            </a:pPr>
            <a:r>
              <a:rPr lang="en-US" altLang="en-US">
                <a:solidFill>
                  <a:srgbClr val="000000"/>
                </a:solidFill>
                <a:latin typeface="Courier New" pitchFamily="49" charset="0"/>
                <a:cs typeface="Oracle Sans" panose="020B0503020204020204" pitchFamily="34" charset="0"/>
              </a:rPr>
              <a:t>    ELSE  RAISE_APPLICATION_ERROR(</a:t>
            </a:r>
          </a:p>
          <a:p>
            <a:pPr defTabSz="600075">
              <a:lnSpc>
                <a:spcPct val="105000"/>
              </a:lnSpc>
              <a:tabLst>
                <a:tab pos="857250" algn="l"/>
                <a:tab pos="2743200" algn="l"/>
              </a:tabLst>
            </a:pPr>
            <a:r>
              <a:rPr lang="en-US" altLang="en-US">
                <a:solidFill>
                  <a:srgbClr val="000000"/>
                </a:solidFill>
                <a:latin typeface="Courier New" pitchFamily="49" charset="0"/>
                <a:cs typeface="Oracle Sans" panose="020B0503020204020204" pitchFamily="34" charset="0"/>
              </a:rPr>
              <a:t>            -20210, 'Bad Commission');</a:t>
            </a:r>
          </a:p>
          <a:p>
            <a:pPr defTabSz="600075">
              <a:lnSpc>
                <a:spcPct val="105000"/>
              </a:lnSpc>
              <a:tabLst>
                <a:tab pos="857250" algn="l"/>
                <a:tab pos="2743200" algn="l"/>
              </a:tabLst>
            </a:pPr>
            <a:r>
              <a:rPr lang="en-US" altLang="en-US">
                <a:solidFill>
                  <a:srgbClr val="000000"/>
                </a:solidFill>
                <a:latin typeface="Courier New" pitchFamily="49" charset="0"/>
                <a:cs typeface="Oracle Sans" panose="020B0503020204020204" pitchFamily="34" charset="0"/>
              </a:rPr>
              <a:t>    END IF;</a:t>
            </a:r>
          </a:p>
          <a:p>
            <a:pPr defTabSz="600075">
              <a:lnSpc>
                <a:spcPct val="105000"/>
              </a:lnSpc>
              <a:tabLst>
                <a:tab pos="857250" algn="l"/>
                <a:tab pos="2743200" algn="l"/>
              </a:tabLst>
            </a:pPr>
            <a:r>
              <a:rPr lang="en-US" altLang="en-US">
                <a:solidFill>
                  <a:srgbClr val="000000"/>
                </a:solidFill>
                <a:latin typeface="Courier New" pitchFamily="49" charset="0"/>
                <a:cs typeface="Oracle Sans" panose="020B0503020204020204" pitchFamily="34" charset="0"/>
              </a:rPr>
              <a:t>  END reset_comm;</a:t>
            </a:r>
          </a:p>
          <a:p>
            <a:pPr defTabSz="600075">
              <a:lnSpc>
                <a:spcPct val="105000"/>
              </a:lnSpc>
              <a:tabLst>
                <a:tab pos="857250" algn="l"/>
                <a:tab pos="2743200" algn="l"/>
              </a:tabLst>
            </a:pPr>
            <a:r>
              <a:rPr lang="en-US" altLang="en-US">
                <a:solidFill>
                  <a:srgbClr val="000000"/>
                </a:solidFill>
                <a:latin typeface="Courier New" pitchFamily="49" charset="0"/>
                <a:cs typeface="Oracle Sans" panose="020B0503020204020204" pitchFamily="34" charset="0"/>
              </a:rPr>
              <a:t>END comm_pkg;</a:t>
            </a:r>
            <a:endParaRPr lang="en-US" altLang="en-US" dirty="0">
              <a:solidFill>
                <a:srgbClr val="000000"/>
              </a:solidFill>
              <a:latin typeface="Courier New" pitchFamily="49" charset="0"/>
              <a:cs typeface="Oracle Sans" panose="020B0503020204020204" pitchFamily="34" charset="0"/>
            </a:endParaRPr>
          </a:p>
        </p:txBody>
      </p:sp>
      <p:sp>
        <p:nvSpPr>
          <p:cNvPr id="36869"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Example of a Package Body: </a:t>
            </a:r>
            <a:r>
              <a:rPr lang="en-US" altLang="en-US" dirty="0">
                <a:latin typeface="Courier New" panose="02070309020205020404" pitchFamily="49" charset="0"/>
                <a:cs typeface="Courier New" panose="02070309020205020404" pitchFamily="49" charset="0"/>
              </a:rPr>
              <a:t>comm_pkg</a:t>
            </a:r>
          </a:p>
        </p:txBody>
      </p:sp>
    </p:spTree>
    <p:custDataLst>
      <p:tags r:id="rId1"/>
    </p:custDataLst>
    <p:extLst>
      <p:ext uri="{BB962C8B-B14F-4D97-AF65-F5344CB8AC3E}">
        <p14:creationId xmlns:p14="http://schemas.microsoft.com/office/powerpoint/2010/main" val="363208746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A878A67-753A-4876-9124-20DB2886B977}"/>
              </a:ext>
            </a:extLst>
          </p:cNvPr>
          <p:cNvGrpSpPr/>
          <p:nvPr/>
        </p:nvGrpSpPr>
        <p:grpSpPr>
          <a:xfrm>
            <a:off x="1028700" y="2248518"/>
            <a:ext cx="16165796" cy="5590604"/>
            <a:chOff x="1028700" y="2248518"/>
            <a:chExt cx="16165796" cy="5590604"/>
          </a:xfrm>
        </p:grpSpPr>
        <p:sp>
          <p:nvSpPr>
            <p:cNvPr id="8" name="Content Placeholder 2"/>
            <p:cNvSpPr txBox="1">
              <a:spLocks/>
            </p:cNvSpPr>
            <p:nvPr/>
          </p:nvSpPr>
          <p:spPr bwMode="gray">
            <a:xfrm>
              <a:off x="1068905" y="2248518"/>
              <a:ext cx="16125591" cy="2594684"/>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600075">
                <a:lnSpc>
                  <a:spcPct val="90000"/>
                </a:lnSpc>
                <a:tabLst>
                  <a:tab pos="511970" algn="l"/>
                  <a:tab pos="1028700" algn="l"/>
                  <a:tab pos="2064545" algn="l"/>
                  <a:tab pos="2997995" algn="l"/>
                </a:tabLst>
              </a:pPr>
              <a:r>
                <a:rPr lang="en-US" altLang="en-US">
                  <a:solidFill>
                    <a:srgbClr val="000000"/>
                  </a:solidFill>
                  <a:latin typeface="Courier New" pitchFamily="49" charset="0"/>
                  <a:cs typeface="Oracle Sans" panose="020B0503020204020204" pitchFamily="34" charset="0"/>
                </a:rPr>
                <a:t>-- Invoke a function within the same packages:</a:t>
              </a:r>
            </a:p>
            <a:p>
              <a:pPr defTabSz="600075">
                <a:lnSpc>
                  <a:spcPct val="90000"/>
                </a:lnSpc>
                <a:tabLst>
                  <a:tab pos="511970" algn="l"/>
                  <a:tab pos="1028700" algn="l"/>
                  <a:tab pos="2064545" algn="l"/>
                  <a:tab pos="2997995" algn="l"/>
                </a:tabLst>
              </a:pPr>
              <a:r>
                <a:rPr lang="en-US" altLang="en-US">
                  <a:solidFill>
                    <a:srgbClr val="000000"/>
                  </a:solidFill>
                  <a:latin typeface="Courier New" pitchFamily="49" charset="0"/>
                  <a:cs typeface="Oracle Sans" panose="020B0503020204020204" pitchFamily="34" charset="0"/>
                </a:rPr>
                <a:t>CREATE OR REPLACE PACKAGE BODY comm_pkg IS ...</a:t>
              </a:r>
            </a:p>
            <a:p>
              <a:pPr defTabSz="600075">
                <a:lnSpc>
                  <a:spcPct val="90000"/>
                </a:lnSpc>
                <a:tabLst>
                  <a:tab pos="511970" algn="l"/>
                  <a:tab pos="1028700" algn="l"/>
                  <a:tab pos="2064545" algn="l"/>
                  <a:tab pos="2997995" algn="l"/>
                </a:tabLst>
              </a:pPr>
              <a:r>
                <a:rPr lang="en-US" altLang="en-US">
                  <a:solidFill>
                    <a:srgbClr val="000000"/>
                  </a:solidFill>
                  <a:latin typeface="Courier New" pitchFamily="49" charset="0"/>
                  <a:cs typeface="Oracle Sans" panose="020B0503020204020204" pitchFamily="34" charset="0"/>
                </a:rPr>
                <a:t>  PROCEDURE reset_comm(p_new_comm NUMBER) IS</a:t>
              </a:r>
            </a:p>
            <a:p>
              <a:pPr defTabSz="600075">
                <a:lnSpc>
                  <a:spcPct val="90000"/>
                </a:lnSpc>
                <a:tabLst>
                  <a:tab pos="511970" algn="l"/>
                  <a:tab pos="1028700" algn="l"/>
                  <a:tab pos="2064545" algn="l"/>
                  <a:tab pos="2997995" algn="l"/>
                </a:tabLst>
              </a:pPr>
              <a:r>
                <a:rPr lang="en-US" altLang="en-US">
                  <a:solidFill>
                    <a:srgbClr val="000000"/>
                  </a:solidFill>
                  <a:latin typeface="Courier New" pitchFamily="49" charset="0"/>
                  <a:cs typeface="Oracle Sans" panose="020B0503020204020204" pitchFamily="34" charset="0"/>
                </a:rPr>
                <a:t>  BEGIN</a:t>
              </a:r>
            </a:p>
            <a:p>
              <a:pPr defTabSz="600075">
                <a:lnSpc>
                  <a:spcPct val="90000"/>
                </a:lnSpc>
                <a:tabLst>
                  <a:tab pos="511970" algn="l"/>
                  <a:tab pos="1028700" algn="l"/>
                  <a:tab pos="2064545" algn="l"/>
                  <a:tab pos="2997995" algn="l"/>
                </a:tabLst>
              </a:pPr>
              <a:r>
                <a:rPr lang="en-US" altLang="en-US">
                  <a:solidFill>
                    <a:srgbClr val="000000"/>
                  </a:solidFill>
                  <a:latin typeface="Courier New" pitchFamily="49" charset="0"/>
                  <a:cs typeface="Oracle Sans" panose="020B0503020204020204" pitchFamily="34" charset="0"/>
                </a:rPr>
                <a:t>    IF validate(p_new_comm) THEN</a:t>
              </a:r>
            </a:p>
            <a:p>
              <a:pPr defTabSz="600075">
                <a:lnSpc>
                  <a:spcPct val="90000"/>
                </a:lnSpc>
                <a:tabLst>
                  <a:tab pos="511970" algn="l"/>
                  <a:tab pos="1028700" algn="l"/>
                  <a:tab pos="2064545" algn="l"/>
                  <a:tab pos="2997995" algn="l"/>
                </a:tabLst>
              </a:pPr>
              <a:r>
                <a:rPr lang="en-US" altLang="en-US">
                  <a:solidFill>
                    <a:srgbClr val="000000"/>
                  </a:solidFill>
                  <a:latin typeface="Courier New" pitchFamily="49" charset="0"/>
                  <a:cs typeface="Oracle Sans" panose="020B0503020204020204" pitchFamily="34" charset="0"/>
                </a:rPr>
                <a:t>		...</a:t>
              </a:r>
            </a:p>
            <a:p>
              <a:pPr defTabSz="600075">
                <a:lnSpc>
                  <a:spcPct val="90000"/>
                </a:lnSpc>
                <a:tabLst>
                  <a:tab pos="511970" algn="l"/>
                  <a:tab pos="1028700" algn="l"/>
                  <a:tab pos="2064545" algn="l"/>
                  <a:tab pos="2997995" algn="l"/>
                </a:tabLst>
              </a:pPr>
              <a:r>
                <a:rPr lang="en-US" altLang="en-US">
                  <a:solidFill>
                    <a:srgbClr val="000000"/>
                  </a:solidFill>
                  <a:latin typeface="Courier New" pitchFamily="49" charset="0"/>
                  <a:cs typeface="Oracle Sans" panose="020B0503020204020204" pitchFamily="34" charset="0"/>
                </a:rPr>
                <a:t>	  END IF;</a:t>
              </a:r>
            </a:p>
            <a:p>
              <a:pPr defTabSz="600075">
                <a:lnSpc>
                  <a:spcPct val="90000"/>
                </a:lnSpc>
                <a:tabLst>
                  <a:tab pos="511970" algn="l"/>
                  <a:tab pos="1028700" algn="l"/>
                  <a:tab pos="2064545" algn="l"/>
                  <a:tab pos="2997995" algn="l"/>
                </a:tabLst>
              </a:pPr>
              <a:r>
                <a:rPr lang="en-US" altLang="en-US">
                  <a:solidFill>
                    <a:srgbClr val="000000"/>
                  </a:solidFill>
                  <a:latin typeface="Courier New" pitchFamily="49" charset="0"/>
                  <a:cs typeface="Oracle Sans" panose="020B0503020204020204" pitchFamily="34" charset="0"/>
                </a:rPr>
                <a:t>  END reset_comm;</a:t>
              </a:r>
            </a:p>
            <a:p>
              <a:pPr defTabSz="600075">
                <a:lnSpc>
                  <a:spcPct val="90000"/>
                </a:lnSpc>
                <a:tabLst>
                  <a:tab pos="511970" algn="l"/>
                  <a:tab pos="1028700" algn="l"/>
                  <a:tab pos="2064545" algn="l"/>
                  <a:tab pos="2997995" algn="l"/>
                </a:tabLst>
              </a:pPr>
              <a:r>
                <a:rPr lang="en-US" altLang="en-US">
                  <a:solidFill>
                    <a:srgbClr val="000000"/>
                  </a:solidFill>
                  <a:latin typeface="Courier New" pitchFamily="49" charset="0"/>
                  <a:cs typeface="Oracle Sans" panose="020B0503020204020204" pitchFamily="34" charset="0"/>
                </a:rPr>
                <a:t>END comm_pkg;</a:t>
              </a:r>
              <a:endParaRPr lang="en-US" altLang="en-US" dirty="0">
                <a:solidFill>
                  <a:srgbClr val="000000"/>
                </a:solidFill>
                <a:latin typeface="Courier New" pitchFamily="49" charset="0"/>
                <a:cs typeface="Oracle Sans" panose="020B0503020204020204" pitchFamily="34" charset="0"/>
              </a:endParaRPr>
            </a:p>
          </p:txBody>
        </p:sp>
        <p:sp>
          <p:nvSpPr>
            <p:cNvPr id="9" name="Content Placeholder 2"/>
            <p:cNvSpPr txBox="1">
              <a:spLocks/>
            </p:cNvSpPr>
            <p:nvPr/>
          </p:nvSpPr>
          <p:spPr bwMode="gray">
            <a:xfrm>
              <a:off x="1028700" y="5443799"/>
              <a:ext cx="16125591" cy="897363"/>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600075">
                <a:lnSpc>
                  <a:spcPct val="125000"/>
                </a:lnSpc>
                <a:tabLst>
                  <a:tab pos="600075" algn="r"/>
                  <a:tab pos="857250" algn="l"/>
                </a:tabLst>
              </a:pPr>
              <a:r>
                <a:rPr lang="en-US" altLang="en-US">
                  <a:solidFill>
                    <a:srgbClr val="000000"/>
                  </a:solidFill>
                  <a:latin typeface="Courier New" pitchFamily="49" charset="0"/>
                  <a:cs typeface="Oracle Sans" panose="020B0503020204020204" pitchFamily="34" charset="0"/>
                </a:rPr>
                <a:t>-- Invoke a package procedure from SQL*Plus:	</a:t>
              </a:r>
            </a:p>
            <a:p>
              <a:pPr defTabSz="600075">
                <a:lnSpc>
                  <a:spcPct val="125000"/>
                </a:lnSpc>
                <a:tabLst>
                  <a:tab pos="600075" algn="r"/>
                  <a:tab pos="857250" algn="l"/>
                </a:tabLst>
              </a:pPr>
              <a:r>
                <a:rPr lang="en-US" altLang="en-US">
                  <a:solidFill>
                    <a:srgbClr val="000000"/>
                  </a:solidFill>
                  <a:latin typeface="Courier New" pitchFamily="49" charset="0"/>
                  <a:cs typeface="Oracle Sans" panose="020B0503020204020204" pitchFamily="34" charset="0"/>
                </a:rPr>
                <a:t>EXECUTE comm_pkg.reset_comm(0.15)</a:t>
              </a:r>
              <a:endParaRPr lang="en-US" altLang="en-US" dirty="0">
                <a:solidFill>
                  <a:srgbClr val="000000"/>
                </a:solidFill>
                <a:latin typeface="Courier New" pitchFamily="49" charset="0"/>
                <a:cs typeface="Oracle Sans" panose="020B0503020204020204" pitchFamily="34" charset="0"/>
              </a:endParaRPr>
            </a:p>
          </p:txBody>
        </p:sp>
        <p:sp>
          <p:nvSpPr>
            <p:cNvPr id="10" name="Content Placeholder 2"/>
            <p:cNvSpPr txBox="1">
              <a:spLocks/>
            </p:cNvSpPr>
            <p:nvPr/>
          </p:nvSpPr>
          <p:spPr bwMode="gray">
            <a:xfrm>
              <a:off x="1028700" y="6941759"/>
              <a:ext cx="16125591" cy="897363"/>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600075">
                <a:lnSpc>
                  <a:spcPct val="125000"/>
                </a:lnSpc>
                <a:tabLst>
                  <a:tab pos="600075" algn="r"/>
                  <a:tab pos="778670" algn="l"/>
                </a:tabLst>
              </a:pPr>
              <a:r>
                <a:rPr lang="en-US" altLang="en-US" dirty="0">
                  <a:solidFill>
                    <a:srgbClr val="000000"/>
                  </a:solidFill>
                  <a:latin typeface="Courier New" pitchFamily="49" charset="0"/>
                  <a:cs typeface="Oracle Sans" panose="020B0503020204020204" pitchFamily="34" charset="0"/>
                </a:rPr>
                <a:t>-- Invoke a package procedure in a different schema:	</a:t>
              </a:r>
            </a:p>
            <a:p>
              <a:pPr defTabSz="600075">
                <a:lnSpc>
                  <a:spcPct val="125000"/>
                </a:lnSpc>
                <a:tabLst>
                  <a:tab pos="600075" algn="r"/>
                  <a:tab pos="778670" algn="l"/>
                </a:tabLst>
              </a:pPr>
              <a:r>
                <a:rPr lang="en-US" altLang="en-US" dirty="0">
                  <a:solidFill>
                    <a:srgbClr val="000000"/>
                  </a:solidFill>
                  <a:latin typeface="Courier New" pitchFamily="49" charset="0"/>
                  <a:cs typeface="Times New Roman" pitchFamily="18" charset="0"/>
                </a:rPr>
                <a:t>EXECUTE </a:t>
              </a:r>
              <a:r>
                <a:rPr lang="en-US" altLang="en-US" dirty="0" err="1">
                  <a:solidFill>
                    <a:srgbClr val="000000"/>
                  </a:solidFill>
                  <a:latin typeface="Courier New" pitchFamily="49" charset="0"/>
                  <a:cs typeface="Times New Roman" pitchFamily="18" charset="0"/>
                </a:rPr>
                <a:t>scott.comm_pkg.reset_comm</a:t>
              </a:r>
              <a:r>
                <a:rPr lang="en-US" altLang="en-US" dirty="0">
                  <a:solidFill>
                    <a:srgbClr val="000000"/>
                  </a:solidFill>
                  <a:latin typeface="Courier New" pitchFamily="49" charset="0"/>
                  <a:cs typeface="Times New Roman" pitchFamily="18" charset="0"/>
                </a:rPr>
                <a:t>(0.15)</a:t>
              </a:r>
            </a:p>
          </p:txBody>
        </p:sp>
      </p:grpSp>
      <p:sp>
        <p:nvSpPr>
          <p:cNvPr id="38923" name="Rectangle 8"/>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Invoking the Package Subprograms: Examples</a:t>
            </a:r>
          </a:p>
        </p:txBody>
      </p:sp>
    </p:spTree>
    <p:custDataLst>
      <p:tags r:id="rId1"/>
    </p:custDataLst>
    <p:extLst>
      <p:ext uri="{BB962C8B-B14F-4D97-AF65-F5344CB8AC3E}">
        <p14:creationId xmlns:p14="http://schemas.microsoft.com/office/powerpoint/2010/main" val="618028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5200" dirty="0">
                <a:latin typeface="+mj-lt"/>
                <a:cs typeface="Oracle Sans" panose="020B0503020204020204" pitchFamily="34" charset="0"/>
              </a:rPr>
              <a:t>Invoking Package Subprograms: Using SQL Developer</a:t>
            </a:r>
          </a:p>
        </p:txBody>
      </p:sp>
      <p:grpSp>
        <p:nvGrpSpPr>
          <p:cNvPr id="6" name="Group 5">
            <a:extLst>
              <a:ext uri="{FF2B5EF4-FFF2-40B4-BE49-F238E27FC236}">
                <a16:creationId xmlns:a16="http://schemas.microsoft.com/office/drawing/2014/main" id="{5A6A79B1-6567-4227-B2A1-4544A2BA2031}"/>
              </a:ext>
            </a:extLst>
          </p:cNvPr>
          <p:cNvGrpSpPr/>
          <p:nvPr/>
        </p:nvGrpSpPr>
        <p:grpSpPr>
          <a:xfrm>
            <a:off x="739823" y="2551212"/>
            <a:ext cx="16808355" cy="6547668"/>
            <a:chOff x="739824" y="2767235"/>
            <a:chExt cx="16808355" cy="6547668"/>
          </a:xfrm>
        </p:grpSpPr>
        <p:grpSp>
          <p:nvGrpSpPr>
            <p:cNvPr id="8" name="Group 7"/>
            <p:cNvGrpSpPr/>
            <p:nvPr/>
          </p:nvGrpSpPr>
          <p:grpSpPr>
            <a:xfrm>
              <a:off x="1633036" y="2767235"/>
              <a:ext cx="5028170" cy="6547668"/>
              <a:chOff x="836612" y="1295400"/>
              <a:chExt cx="3352113" cy="4365112"/>
            </a:xfrm>
          </p:grpSpPr>
          <p:pic>
            <p:nvPicPr>
              <p:cNvPr id="3" name="Picture 2" descr="les04_10.png"/>
              <p:cNvPicPr>
                <a:picLocks noChangeAspect="1"/>
              </p:cNvPicPr>
              <p:nvPr/>
            </p:nvPicPr>
            <p:blipFill>
              <a:blip r:embed="rId4" cstate="print"/>
              <a:stretch>
                <a:fillRect/>
              </a:stretch>
            </p:blipFill>
            <p:spPr>
              <a:xfrm>
                <a:off x="836612" y="1295400"/>
                <a:ext cx="2133600" cy="2404821"/>
              </a:xfrm>
              <a:prstGeom prst="rect">
                <a:avLst/>
              </a:prstGeom>
            </p:spPr>
          </p:pic>
          <p:pic>
            <p:nvPicPr>
              <p:cNvPr id="4" name="Picture 3" descr="les04_11.png"/>
              <p:cNvPicPr>
                <a:picLocks noChangeAspect="1"/>
              </p:cNvPicPr>
              <p:nvPr/>
            </p:nvPicPr>
            <p:blipFill>
              <a:blip r:embed="rId5" cstate="print"/>
              <a:stretch>
                <a:fillRect/>
              </a:stretch>
            </p:blipFill>
            <p:spPr>
              <a:xfrm>
                <a:off x="1751011" y="2590798"/>
                <a:ext cx="2437714" cy="3069714"/>
              </a:xfrm>
              <a:prstGeom prst="rect">
                <a:avLst/>
              </a:prstGeom>
            </p:spPr>
          </p:pic>
        </p:grpSp>
        <p:pic>
          <p:nvPicPr>
            <p:cNvPr id="7" name="Picture 6" descr="les04_13.png"/>
            <p:cNvPicPr>
              <a:picLocks noChangeAspect="1"/>
            </p:cNvPicPr>
            <p:nvPr/>
          </p:nvPicPr>
          <p:blipFill>
            <a:blip r:embed="rId6" cstate="print"/>
            <a:stretch>
              <a:fillRect/>
            </a:stretch>
          </p:blipFill>
          <p:spPr>
            <a:xfrm>
              <a:off x="8491036" y="2767236"/>
              <a:ext cx="9057143" cy="5757143"/>
            </a:xfrm>
            <a:prstGeom prst="rect">
              <a:avLst/>
            </a:prstGeom>
          </p:spPr>
        </p:pic>
        <p:sp>
          <p:nvSpPr>
            <p:cNvPr id="9" name="Oval 33"/>
            <p:cNvSpPr>
              <a:spLocks noChangeAspect="1" noChangeArrowheads="1"/>
            </p:cNvSpPr>
            <p:nvPr/>
          </p:nvSpPr>
          <p:spPr bwMode="auto">
            <a:xfrm>
              <a:off x="739824" y="2767236"/>
              <a:ext cx="689907" cy="690089"/>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644362" eaLnBrk="0" hangingPunct="0">
                <a:lnSpc>
                  <a:spcPct val="95000"/>
                </a:lnSpc>
                <a:defRPr/>
              </a:pPr>
              <a:r>
                <a:rPr lang="en-US" b="1" dirty="0">
                  <a:solidFill>
                    <a:schemeClr val="bg1"/>
                  </a:solidFill>
                  <a:latin typeface="Oracle Sans" panose="020B0503020204020204" pitchFamily="34" charset="0"/>
                  <a:cs typeface="Oracle Sans" panose="020B0503020204020204" pitchFamily="34" charset="0"/>
                </a:rPr>
                <a:t>1</a:t>
              </a:r>
            </a:p>
          </p:txBody>
        </p:sp>
        <p:sp>
          <p:nvSpPr>
            <p:cNvPr id="12" name="Oval 33"/>
            <p:cNvSpPr>
              <a:spLocks noChangeAspect="1" noChangeArrowheads="1"/>
            </p:cNvSpPr>
            <p:nvPr/>
          </p:nvSpPr>
          <p:spPr bwMode="auto">
            <a:xfrm>
              <a:off x="7576635" y="2767236"/>
              <a:ext cx="689907" cy="690089"/>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644362" eaLnBrk="0" hangingPunct="0">
                <a:lnSpc>
                  <a:spcPct val="95000"/>
                </a:lnSpc>
                <a:defRPr/>
              </a:pPr>
              <a:r>
                <a:rPr lang="en-US" b="1" dirty="0">
                  <a:solidFill>
                    <a:schemeClr val="bg1"/>
                  </a:solidFill>
                  <a:latin typeface="Oracle Sans" panose="020B0503020204020204" pitchFamily="34" charset="0"/>
                  <a:cs typeface="Oracle Sans" panose="020B0503020204020204" pitchFamily="34" charset="0"/>
                </a:rPr>
                <a:t>2</a:t>
              </a:r>
            </a:p>
          </p:txBody>
        </p:sp>
      </p:grpSp>
    </p:spTree>
    <p:custDataLst>
      <p:tags r:id="rId1"/>
    </p:custDataLst>
    <p:extLst>
      <p:ext uri="{BB962C8B-B14F-4D97-AF65-F5344CB8AC3E}">
        <p14:creationId xmlns:p14="http://schemas.microsoft.com/office/powerpoint/2010/main" val="2929327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Course Road Map</a:t>
            </a:r>
          </a:p>
        </p:txBody>
      </p:sp>
      <p:sp>
        <p:nvSpPr>
          <p:cNvPr id="25" name="Rounded Rectangle 24"/>
          <p:cNvSpPr/>
          <p:nvPr/>
        </p:nvSpPr>
        <p:spPr bwMode="auto">
          <a:xfrm>
            <a:off x="-5135" y="1963271"/>
            <a:ext cx="17035835" cy="7651376"/>
          </a:xfrm>
          <a:prstGeom prst="roundRect">
            <a:avLst>
              <a:gd name="adj" fmla="val 9260"/>
            </a:avLst>
          </a:prstGeom>
          <a:gradFill flip="none" rotWithShape="1">
            <a:gsLst>
              <a:gs pos="26000">
                <a:srgbClr val="EAEEEF"/>
              </a:gs>
              <a:gs pos="0">
                <a:schemeClr val="bg1"/>
              </a:gs>
              <a:gs pos="100000">
                <a:srgbClr val="DCE3E4"/>
              </a:gs>
            </a:gsLst>
            <a:lin ang="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26" name="Rounded Rectangle 25"/>
          <p:cNvSpPr/>
          <p:nvPr/>
        </p:nvSpPr>
        <p:spPr bwMode="auto">
          <a:xfrm>
            <a:off x="3978250" y="4088980"/>
            <a:ext cx="1440264" cy="1473621"/>
          </a:xfrm>
          <a:prstGeom prst="roundRect">
            <a:avLst>
              <a:gd name="adj" fmla="val 12643"/>
            </a:avLst>
          </a:prstGeom>
          <a:gradFill>
            <a:gsLst>
              <a:gs pos="92000">
                <a:schemeClr val="accent1">
                  <a:lumMod val="75000"/>
                </a:schemeClr>
              </a:gs>
              <a:gs pos="73000">
                <a:schemeClr val="accent1"/>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28" name="Rounded Rectangle 27"/>
          <p:cNvSpPr/>
          <p:nvPr/>
        </p:nvSpPr>
        <p:spPr bwMode="auto">
          <a:xfrm>
            <a:off x="3978250" y="5673358"/>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29" name="Rounded Rectangle 28"/>
          <p:cNvSpPr/>
          <p:nvPr/>
        </p:nvSpPr>
        <p:spPr bwMode="auto">
          <a:xfrm>
            <a:off x="3978250" y="7240274"/>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0" name="Rectangle 29"/>
          <p:cNvSpPr/>
          <p:nvPr/>
        </p:nvSpPr>
        <p:spPr bwMode="auto">
          <a:xfrm>
            <a:off x="134471" y="1936376"/>
            <a:ext cx="5045430" cy="7732059"/>
          </a:xfrm>
          <a:prstGeom prst="rect">
            <a:avLst/>
          </a:prstGeom>
          <a:gradFill flip="none" rotWithShape="1">
            <a:gsLst>
              <a:gs pos="0">
                <a:schemeClr val="bg1"/>
              </a:gs>
              <a:gs pos="17000">
                <a:srgbClr val="DCE3E4"/>
              </a:gs>
              <a:gs pos="87000">
                <a:srgbClr val="DCE3E4"/>
              </a:gs>
              <a:gs pos="100000">
                <a:schemeClr val="bg1"/>
              </a:gs>
            </a:gsLst>
            <a:lin ang="54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32" name="Freeform 31"/>
          <p:cNvSpPr/>
          <p:nvPr/>
        </p:nvSpPr>
        <p:spPr bwMode="auto">
          <a:xfrm>
            <a:off x="-5135" y="4139990"/>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4000">
                <a:schemeClr val="accent1"/>
              </a:gs>
              <a:gs pos="100000">
                <a:schemeClr val="accent1">
                  <a:lumMod val="20000"/>
                  <a:lumOff val="80000"/>
                </a:schemeClr>
              </a:gs>
              <a:gs pos="0">
                <a:srgbClr val="DCE3E4"/>
              </a:gs>
              <a:gs pos="31000">
                <a:srgbClr val="DC0000"/>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3" name="Freeform 32"/>
          <p:cNvSpPr/>
          <p:nvPr/>
        </p:nvSpPr>
        <p:spPr bwMode="auto">
          <a:xfrm>
            <a:off x="-5135" y="5721157"/>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4" name="Freeform 33"/>
          <p:cNvSpPr/>
          <p:nvPr/>
        </p:nvSpPr>
        <p:spPr bwMode="auto">
          <a:xfrm>
            <a:off x="-5135" y="7284814"/>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6" name="TextBox 35"/>
          <p:cNvSpPr txBox="1"/>
          <p:nvPr/>
        </p:nvSpPr>
        <p:spPr>
          <a:xfrm>
            <a:off x="531088" y="4618039"/>
            <a:ext cx="4934563"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sz="2100" b="1" dirty="0">
                <a:solidFill>
                  <a:schemeClr val="bg1"/>
                </a:solidFill>
                <a:latin typeface="Oracle Sans" panose="020B0503020204020204" pitchFamily="34" charset="0"/>
                <a:cs typeface="Oracle Sans" panose="020B0503020204020204" pitchFamily="34" charset="0"/>
              </a:rPr>
              <a:t>Unit 4: Working with Sub programs</a:t>
            </a:r>
          </a:p>
        </p:txBody>
      </p:sp>
      <p:sp>
        <p:nvSpPr>
          <p:cNvPr id="37" name="TextBox 36"/>
          <p:cNvSpPr txBox="1"/>
          <p:nvPr/>
        </p:nvSpPr>
        <p:spPr>
          <a:xfrm>
            <a:off x="531088" y="6204186"/>
            <a:ext cx="4655955"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dirty="0">
                <a:latin typeface="Oracle Sans" panose="020B0503020204020204" pitchFamily="34" charset="0"/>
                <a:cs typeface="Oracle Sans" panose="020B0503020204020204" pitchFamily="34" charset="0"/>
              </a:rPr>
              <a:t>Unit  5: Working with Triggers</a:t>
            </a:r>
          </a:p>
        </p:txBody>
      </p:sp>
      <p:sp>
        <p:nvSpPr>
          <p:cNvPr id="38" name="TextBox 37"/>
          <p:cNvSpPr txBox="1"/>
          <p:nvPr/>
        </p:nvSpPr>
        <p:spPr>
          <a:xfrm>
            <a:off x="531088" y="7762866"/>
            <a:ext cx="4655955"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dirty="0">
                <a:latin typeface="Oracle Sans" panose="020B0503020204020204" pitchFamily="34" charset="0"/>
                <a:cs typeface="Oracle Sans" panose="020B0503020204020204" pitchFamily="34" charset="0"/>
              </a:rPr>
              <a:t>Unit  6: Working with PL/SQL Code</a:t>
            </a:r>
          </a:p>
        </p:txBody>
      </p:sp>
      <p:sp>
        <p:nvSpPr>
          <p:cNvPr id="39" name="Rounded Rectangle 38"/>
          <p:cNvSpPr/>
          <p:nvPr/>
        </p:nvSpPr>
        <p:spPr bwMode="auto">
          <a:xfrm>
            <a:off x="5970202" y="2032081"/>
            <a:ext cx="8574398" cy="966176"/>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0" name="TextBox 39"/>
          <p:cNvSpPr txBox="1"/>
          <p:nvPr/>
        </p:nvSpPr>
        <p:spPr>
          <a:xfrm>
            <a:off x="6886501" y="2307420"/>
            <a:ext cx="6737417"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dirty="0">
                <a:latin typeface="Oracle Sans" panose="020B0503020204020204" pitchFamily="34" charset="0"/>
                <a:cs typeface="Oracle Sans" panose="020B0503020204020204" pitchFamily="34" charset="0"/>
              </a:rPr>
              <a:t>Lesson 11: Creating Procedures</a:t>
            </a:r>
          </a:p>
        </p:txBody>
      </p:sp>
      <p:sp>
        <p:nvSpPr>
          <p:cNvPr id="41" name="Isosceles Triangle 40"/>
          <p:cNvSpPr>
            <a:spLocks noChangeAspect="1"/>
          </p:cNvSpPr>
          <p:nvPr/>
        </p:nvSpPr>
        <p:spPr bwMode="auto">
          <a:xfrm rot="5400000">
            <a:off x="6233501" y="2368270"/>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2" name="Rounded Rectangle 41"/>
          <p:cNvSpPr/>
          <p:nvPr/>
        </p:nvSpPr>
        <p:spPr bwMode="auto">
          <a:xfrm>
            <a:off x="5970202" y="3121401"/>
            <a:ext cx="8574398" cy="966176"/>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3" name="TextBox 42"/>
          <p:cNvSpPr txBox="1"/>
          <p:nvPr/>
        </p:nvSpPr>
        <p:spPr>
          <a:xfrm>
            <a:off x="6886501" y="3396738"/>
            <a:ext cx="6737417"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dirty="0">
                <a:latin typeface="Oracle Sans" panose="020B0503020204020204" pitchFamily="34" charset="0"/>
                <a:cs typeface="Oracle Sans" panose="020B0503020204020204" pitchFamily="34" charset="0"/>
              </a:rPr>
              <a:t>Lesson 12: Creating Functions</a:t>
            </a:r>
          </a:p>
        </p:txBody>
      </p:sp>
      <p:sp>
        <p:nvSpPr>
          <p:cNvPr id="44" name="Isosceles Triangle 43"/>
          <p:cNvSpPr>
            <a:spLocks noChangeAspect="1"/>
          </p:cNvSpPr>
          <p:nvPr/>
        </p:nvSpPr>
        <p:spPr bwMode="auto">
          <a:xfrm rot="5400000">
            <a:off x="6233501" y="3457590"/>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5" name="Rounded Rectangle 44"/>
          <p:cNvSpPr/>
          <p:nvPr/>
        </p:nvSpPr>
        <p:spPr bwMode="auto">
          <a:xfrm>
            <a:off x="5970202" y="4204716"/>
            <a:ext cx="8574398" cy="966176"/>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6" name="TextBox 45"/>
          <p:cNvSpPr txBox="1"/>
          <p:nvPr/>
        </p:nvSpPr>
        <p:spPr>
          <a:xfrm>
            <a:off x="6886501" y="4480052"/>
            <a:ext cx="6737417"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sz="2100" dirty="0">
                <a:latin typeface="Oracle Sans" panose="020B0503020204020204" pitchFamily="34" charset="0"/>
                <a:cs typeface="Oracle Sans" panose="020B0503020204020204" pitchFamily="34" charset="0"/>
              </a:rPr>
              <a:t>Lesson  13: Debugging Subprograms</a:t>
            </a:r>
          </a:p>
        </p:txBody>
      </p:sp>
      <p:sp>
        <p:nvSpPr>
          <p:cNvPr id="47" name="Isosceles Triangle 46"/>
          <p:cNvSpPr>
            <a:spLocks noChangeAspect="1"/>
          </p:cNvSpPr>
          <p:nvPr/>
        </p:nvSpPr>
        <p:spPr bwMode="auto">
          <a:xfrm rot="5400000">
            <a:off x="6233501" y="4540905"/>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8" name="Rounded Rectangle 47"/>
          <p:cNvSpPr/>
          <p:nvPr/>
        </p:nvSpPr>
        <p:spPr bwMode="auto">
          <a:xfrm>
            <a:off x="5970202" y="5295649"/>
            <a:ext cx="8574398" cy="966176"/>
          </a:xfrm>
          <a:prstGeom prst="roundRect">
            <a:avLst>
              <a:gd name="adj" fmla="val 28911"/>
            </a:avLst>
          </a:prstGeom>
          <a:gradFill>
            <a:gsLst>
              <a:gs pos="3000">
                <a:schemeClr val="bg2">
                  <a:lumMod val="90000"/>
                </a:schemeClr>
              </a:gs>
              <a:gs pos="24000">
                <a:schemeClr val="bg2">
                  <a:lumMod val="75000"/>
                </a:schemeClr>
              </a:gs>
              <a:gs pos="100000">
                <a:schemeClr val="bg2">
                  <a:lumMod val="50000"/>
                </a:schemeClr>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9" name="TextBox 48"/>
          <p:cNvSpPr txBox="1"/>
          <p:nvPr/>
        </p:nvSpPr>
        <p:spPr>
          <a:xfrm>
            <a:off x="6886501" y="5570987"/>
            <a:ext cx="6737417"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sz="2100" b="1" dirty="0">
                <a:solidFill>
                  <a:schemeClr val="bg1"/>
                </a:solidFill>
                <a:latin typeface="Oracle Sans" panose="020B0503020204020204" pitchFamily="34" charset="0"/>
                <a:cs typeface="Oracle Sans" panose="020B0503020204020204" pitchFamily="34" charset="0"/>
              </a:rPr>
              <a:t>Lesson  14: Creating Packages</a:t>
            </a:r>
          </a:p>
        </p:txBody>
      </p:sp>
      <p:sp>
        <p:nvSpPr>
          <p:cNvPr id="50" name="Isosceles Triangle 49"/>
          <p:cNvSpPr>
            <a:spLocks noChangeAspect="1"/>
          </p:cNvSpPr>
          <p:nvPr/>
        </p:nvSpPr>
        <p:spPr bwMode="auto">
          <a:xfrm rot="5400000">
            <a:off x="6233501" y="5631838"/>
            <a:ext cx="440700" cy="293798"/>
          </a:xfrm>
          <a:prstGeom prst="triangle">
            <a:avLst/>
          </a:prstGeom>
          <a:solidFill>
            <a:schemeClr val="accent1"/>
          </a:solidFill>
          <a:ln w="28575"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51" name="Rounded Rectangle 50"/>
          <p:cNvSpPr/>
          <p:nvPr/>
        </p:nvSpPr>
        <p:spPr bwMode="auto">
          <a:xfrm>
            <a:off x="5970202" y="6386583"/>
            <a:ext cx="8574398" cy="966176"/>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52" name="TextBox 51"/>
          <p:cNvSpPr txBox="1"/>
          <p:nvPr/>
        </p:nvSpPr>
        <p:spPr>
          <a:xfrm>
            <a:off x="6886501" y="6661920"/>
            <a:ext cx="6737417"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sz="2100" dirty="0">
                <a:latin typeface="Oracle Sans" panose="020B0503020204020204" pitchFamily="34" charset="0"/>
                <a:cs typeface="Oracle Sans" panose="020B0503020204020204" pitchFamily="34" charset="0"/>
              </a:rPr>
              <a:t>Lesson 15: Working with Packages</a:t>
            </a:r>
          </a:p>
        </p:txBody>
      </p:sp>
      <p:sp>
        <p:nvSpPr>
          <p:cNvPr id="53" name="Isosceles Triangle 52"/>
          <p:cNvSpPr>
            <a:spLocks noChangeAspect="1"/>
          </p:cNvSpPr>
          <p:nvPr/>
        </p:nvSpPr>
        <p:spPr bwMode="auto">
          <a:xfrm rot="5400000">
            <a:off x="6233501" y="6722772"/>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54" name="Rounded Rectangle 53"/>
          <p:cNvSpPr/>
          <p:nvPr/>
        </p:nvSpPr>
        <p:spPr bwMode="auto">
          <a:xfrm>
            <a:off x="5970202" y="7477516"/>
            <a:ext cx="8574398" cy="966176"/>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55" name="TextBox 54"/>
          <p:cNvSpPr txBox="1"/>
          <p:nvPr/>
        </p:nvSpPr>
        <p:spPr>
          <a:xfrm>
            <a:off x="6886501" y="7591273"/>
            <a:ext cx="6737417" cy="738664"/>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sz="2100" dirty="0">
                <a:latin typeface="Oracle Sans" panose="020B0503020204020204" pitchFamily="34" charset="0"/>
                <a:cs typeface="Oracle Sans" panose="020B0503020204020204" pitchFamily="34" charset="0"/>
              </a:rPr>
              <a:t>Lesson 16: Using Oracle-Supplied Packages in Application Development</a:t>
            </a:r>
          </a:p>
        </p:txBody>
      </p:sp>
      <p:sp>
        <p:nvSpPr>
          <p:cNvPr id="56" name="Isosceles Triangle 55"/>
          <p:cNvSpPr>
            <a:spLocks noChangeAspect="1"/>
          </p:cNvSpPr>
          <p:nvPr/>
        </p:nvSpPr>
        <p:spPr bwMode="auto">
          <a:xfrm rot="5400000">
            <a:off x="6233501" y="7813705"/>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57" name="Rounded Rectangle 56"/>
          <p:cNvSpPr/>
          <p:nvPr/>
        </p:nvSpPr>
        <p:spPr bwMode="auto">
          <a:xfrm>
            <a:off x="5970202" y="8568450"/>
            <a:ext cx="8574398" cy="966176"/>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58" name="TextBox 57"/>
          <p:cNvSpPr txBox="1"/>
          <p:nvPr/>
        </p:nvSpPr>
        <p:spPr>
          <a:xfrm>
            <a:off x="6886501" y="8843787"/>
            <a:ext cx="6737417"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sz="2100" dirty="0">
                <a:latin typeface="Oracle Sans" panose="020B0503020204020204" pitchFamily="34" charset="0"/>
                <a:cs typeface="Oracle Sans" panose="020B0503020204020204" pitchFamily="34" charset="0"/>
              </a:rPr>
              <a:t>Lesson 17: Using Dynamic SQL</a:t>
            </a:r>
          </a:p>
        </p:txBody>
      </p:sp>
      <p:sp>
        <p:nvSpPr>
          <p:cNvPr id="59" name="Isosceles Triangle 58"/>
          <p:cNvSpPr>
            <a:spLocks noChangeAspect="1"/>
          </p:cNvSpPr>
          <p:nvPr/>
        </p:nvSpPr>
        <p:spPr bwMode="auto">
          <a:xfrm rot="5400000">
            <a:off x="6233501" y="8904639"/>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12393750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356B798-0966-4B6F-9CCB-8BB459388B22}"/>
              </a:ext>
            </a:extLst>
          </p:cNvPr>
          <p:cNvGrpSpPr/>
          <p:nvPr/>
        </p:nvGrpSpPr>
        <p:grpSpPr>
          <a:xfrm>
            <a:off x="1081205" y="2365624"/>
            <a:ext cx="16125591" cy="6408426"/>
            <a:chOff x="1068905" y="2365624"/>
            <a:chExt cx="16125591" cy="6408426"/>
          </a:xfrm>
        </p:grpSpPr>
        <p:sp>
          <p:nvSpPr>
            <p:cNvPr id="6" name="Content Placeholder 2"/>
            <p:cNvSpPr txBox="1">
              <a:spLocks/>
            </p:cNvSpPr>
            <p:nvPr/>
          </p:nvSpPr>
          <p:spPr bwMode="gray">
            <a:xfrm>
              <a:off x="1068905" y="2365624"/>
              <a:ext cx="16125591" cy="1960520"/>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600075">
                <a:tabLst>
                  <a:tab pos="857250" algn="l"/>
                  <a:tab pos="2743200" algn="l"/>
                </a:tabLst>
              </a:pPr>
              <a:r>
                <a:rPr lang="en-US" altLang="en-US">
                  <a:latin typeface="Courier New" pitchFamily="49" charset="0"/>
                  <a:cs typeface="Oracle Sans" panose="020B0503020204020204" pitchFamily="34" charset="0"/>
                </a:rPr>
                <a:t>CREATE OR REPLACE PACKAGE global_consts IS</a:t>
              </a:r>
            </a:p>
            <a:p>
              <a:pPr defTabSz="600075">
                <a:tabLst>
                  <a:tab pos="857250" algn="l"/>
                  <a:tab pos="2743200" algn="l"/>
                </a:tabLst>
              </a:pPr>
              <a:r>
                <a:rPr lang="en-US" altLang="en-US">
                  <a:latin typeface="Courier New" pitchFamily="49" charset="0"/>
                  <a:cs typeface="Oracle Sans" panose="020B0503020204020204" pitchFamily="34" charset="0"/>
                </a:rPr>
                <a:t>  c_mile_2_kilo    CONSTANT  NUMBER  :=  1.6093;</a:t>
              </a:r>
            </a:p>
            <a:p>
              <a:pPr defTabSz="600075">
                <a:tabLst>
                  <a:tab pos="857250" algn="l"/>
                  <a:tab pos="2743200" algn="l"/>
                </a:tabLst>
              </a:pPr>
              <a:r>
                <a:rPr lang="en-US" altLang="en-US">
                  <a:latin typeface="Courier New" pitchFamily="49" charset="0"/>
                  <a:cs typeface="Oracle Sans" panose="020B0503020204020204" pitchFamily="34" charset="0"/>
                </a:rPr>
                <a:t>  c_kilo_2_mile    CONSTANT  NUMBER  :=  0.6214;</a:t>
              </a:r>
            </a:p>
            <a:p>
              <a:pPr defTabSz="600075">
                <a:tabLst>
                  <a:tab pos="857250" algn="l"/>
                  <a:tab pos="2743200" algn="l"/>
                </a:tabLst>
              </a:pPr>
              <a:r>
                <a:rPr lang="en-US" altLang="en-US">
                  <a:latin typeface="Courier New" pitchFamily="49" charset="0"/>
                  <a:cs typeface="Oracle Sans" panose="020B0503020204020204" pitchFamily="34" charset="0"/>
                </a:rPr>
                <a:t>  c_yard_2_meter   CONSTANT  NUMBER  :=  0.9144;</a:t>
              </a:r>
            </a:p>
            <a:p>
              <a:pPr defTabSz="600075">
                <a:tabLst>
                  <a:tab pos="857250" algn="l"/>
                  <a:tab pos="2743200" algn="l"/>
                </a:tabLst>
              </a:pPr>
              <a:r>
                <a:rPr lang="en-US" altLang="en-US">
                  <a:latin typeface="Courier New" pitchFamily="49" charset="0"/>
                  <a:cs typeface="Oracle Sans" panose="020B0503020204020204" pitchFamily="34" charset="0"/>
                </a:rPr>
                <a:t>  c_meter_2_yard   CONSTANT  NUMBER  :=  1.0936;</a:t>
              </a:r>
            </a:p>
            <a:p>
              <a:pPr defTabSz="600075">
                <a:tabLst>
                  <a:tab pos="857250" algn="l"/>
                  <a:tab pos="2743200" algn="l"/>
                </a:tabLst>
              </a:pPr>
              <a:r>
                <a:rPr lang="en-US" altLang="en-US">
                  <a:latin typeface="Courier New" pitchFamily="49" charset="0"/>
                  <a:cs typeface="Oracle Sans" panose="020B0503020204020204" pitchFamily="34" charset="0"/>
                </a:rPr>
                <a:t>END global_consts;</a:t>
              </a:r>
              <a:endParaRPr lang="en-US" altLang="en-US" dirty="0">
                <a:latin typeface="Courier New" pitchFamily="49" charset="0"/>
                <a:cs typeface="Oracle Sans" panose="020B0503020204020204" pitchFamily="34" charset="0"/>
              </a:endParaRPr>
            </a:p>
          </p:txBody>
        </p:sp>
        <p:sp>
          <p:nvSpPr>
            <p:cNvPr id="7" name="Content Placeholder 2"/>
            <p:cNvSpPr txBox="1">
              <a:spLocks/>
            </p:cNvSpPr>
            <p:nvPr/>
          </p:nvSpPr>
          <p:spPr bwMode="gray">
            <a:xfrm>
              <a:off x="1068905" y="4589577"/>
              <a:ext cx="16125591" cy="1662090"/>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600075">
                <a:tabLst>
                  <a:tab pos="857250" algn="l"/>
                  <a:tab pos="2743200" algn="l"/>
                </a:tabLst>
              </a:pPr>
              <a:r>
                <a:rPr lang="en-US" altLang="en-US">
                  <a:latin typeface="Courier New" pitchFamily="49" charset="0"/>
                  <a:cs typeface="Oracle Sans" panose="020B0503020204020204" pitchFamily="34" charset="0"/>
                </a:rPr>
                <a:t>SET SERVEROUTPUT ON</a:t>
              </a:r>
            </a:p>
            <a:p>
              <a:pPr defTabSz="600075">
                <a:tabLst>
                  <a:tab pos="857250" algn="l"/>
                  <a:tab pos="2743200" algn="l"/>
                </a:tabLst>
              </a:pPr>
              <a:r>
                <a:rPr lang="en-US" altLang="en-US">
                  <a:latin typeface="Courier New" pitchFamily="49" charset="0"/>
                  <a:cs typeface="Oracle Sans" panose="020B0503020204020204" pitchFamily="34" charset="0"/>
                </a:rPr>
                <a:t>BEGIN  </a:t>
              </a:r>
            </a:p>
            <a:p>
              <a:pPr defTabSz="600075">
                <a:tabLst>
                  <a:tab pos="857250" algn="l"/>
                  <a:tab pos="2743200" algn="l"/>
                </a:tabLst>
              </a:pPr>
              <a:r>
                <a:rPr lang="en-US" altLang="en-US">
                  <a:latin typeface="Courier New" pitchFamily="49" charset="0"/>
                  <a:cs typeface="Oracle Sans" panose="020B0503020204020204" pitchFamily="34" charset="0"/>
                </a:rPr>
                <a:t>   DBMS_OUTPUT.PUT_LINE('20 miles = ' ||</a:t>
              </a:r>
            </a:p>
            <a:p>
              <a:pPr defTabSz="600075">
                <a:tabLst>
                  <a:tab pos="857250" algn="l"/>
                  <a:tab pos="2743200" algn="l"/>
                </a:tabLst>
              </a:pPr>
              <a:r>
                <a:rPr lang="en-US" altLang="en-US">
                  <a:latin typeface="Courier New" pitchFamily="49" charset="0"/>
                  <a:cs typeface="Oracle Sans" panose="020B0503020204020204" pitchFamily="34" charset="0"/>
                </a:rPr>
                <a:t>        20 * global_consts.c_mile_2_kilo || ' km');</a:t>
              </a:r>
            </a:p>
            <a:p>
              <a:pPr defTabSz="600075">
                <a:tabLst>
                  <a:tab pos="857250" algn="l"/>
                  <a:tab pos="2743200" algn="l"/>
                </a:tabLst>
              </a:pPr>
              <a:r>
                <a:rPr lang="en-US" altLang="en-US">
                  <a:latin typeface="Courier New" pitchFamily="49" charset="0"/>
                  <a:cs typeface="Oracle Sans" panose="020B0503020204020204" pitchFamily="34" charset="0"/>
                </a:rPr>
                <a:t>END;</a:t>
              </a:r>
              <a:endParaRPr lang="en-US" altLang="en-US" dirty="0">
                <a:latin typeface="Courier New" pitchFamily="49" charset="0"/>
                <a:cs typeface="Oracle Sans" panose="020B0503020204020204" pitchFamily="34" charset="0"/>
              </a:endParaRPr>
            </a:p>
          </p:txBody>
        </p:sp>
        <p:sp>
          <p:nvSpPr>
            <p:cNvPr id="8" name="Content Placeholder 2"/>
            <p:cNvSpPr txBox="1">
              <a:spLocks/>
            </p:cNvSpPr>
            <p:nvPr/>
          </p:nvSpPr>
          <p:spPr bwMode="gray">
            <a:xfrm>
              <a:off x="1068905" y="6515100"/>
              <a:ext cx="16125591" cy="2258950"/>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600075">
                <a:tabLst>
                  <a:tab pos="857250" algn="l"/>
                  <a:tab pos="2743200" algn="l"/>
                </a:tabLst>
              </a:pPr>
              <a:r>
                <a:rPr lang="en-US" altLang="en-US">
                  <a:latin typeface="Courier New" pitchFamily="49" charset="0"/>
                  <a:cs typeface="Oracle Sans" panose="020B0503020204020204" pitchFamily="34" charset="0"/>
                </a:rPr>
                <a:t>SET SERVEROUTPUT ON</a:t>
              </a:r>
            </a:p>
            <a:p>
              <a:pPr defTabSz="600075">
                <a:tabLst>
                  <a:tab pos="857250" algn="l"/>
                  <a:tab pos="2743200" algn="l"/>
                </a:tabLst>
              </a:pPr>
              <a:r>
                <a:rPr lang="en-US" altLang="en-US">
                  <a:latin typeface="Courier New" pitchFamily="49" charset="0"/>
                  <a:cs typeface="Oracle Sans" panose="020B0503020204020204" pitchFamily="34" charset="0"/>
                </a:rPr>
                <a:t>CREATE FUNCTION mtr2yrd(p_m NUMBER) RETURN NUMBER IS</a:t>
              </a:r>
            </a:p>
            <a:p>
              <a:pPr defTabSz="600075">
                <a:tabLst>
                  <a:tab pos="857250" algn="l"/>
                  <a:tab pos="2743200" algn="l"/>
                </a:tabLst>
              </a:pPr>
              <a:r>
                <a:rPr lang="en-US" altLang="en-US">
                  <a:latin typeface="Courier New" pitchFamily="49" charset="0"/>
                  <a:cs typeface="Oracle Sans" panose="020B0503020204020204" pitchFamily="34" charset="0"/>
                </a:rPr>
                <a:t>BEGIN</a:t>
              </a:r>
            </a:p>
            <a:p>
              <a:pPr defTabSz="600075">
                <a:tabLst>
                  <a:tab pos="857250" algn="l"/>
                  <a:tab pos="2743200" algn="l"/>
                </a:tabLst>
              </a:pPr>
              <a:r>
                <a:rPr lang="en-US" altLang="en-US">
                  <a:latin typeface="Courier New" pitchFamily="49" charset="0"/>
                  <a:cs typeface="Oracle Sans" panose="020B0503020204020204" pitchFamily="34" charset="0"/>
                </a:rPr>
                <a:t>  RETURN (p_m * global_consts.c_meter_2_yard);</a:t>
              </a:r>
            </a:p>
            <a:p>
              <a:pPr defTabSz="600075">
                <a:tabLst>
                  <a:tab pos="857250" algn="l"/>
                  <a:tab pos="2743200" algn="l"/>
                </a:tabLst>
              </a:pPr>
              <a:r>
                <a:rPr lang="en-US" altLang="en-US">
                  <a:latin typeface="Courier New" pitchFamily="49" charset="0"/>
                  <a:cs typeface="Oracle Sans" panose="020B0503020204020204" pitchFamily="34" charset="0"/>
                </a:rPr>
                <a:t>END mtr2yrd;</a:t>
              </a:r>
            </a:p>
            <a:p>
              <a:pPr defTabSz="600075">
                <a:tabLst>
                  <a:tab pos="857250" algn="l"/>
                  <a:tab pos="2743200" algn="l"/>
                </a:tabLst>
              </a:pPr>
              <a:r>
                <a:rPr lang="en-US" altLang="en-US">
                  <a:latin typeface="Courier New" pitchFamily="49" charset="0"/>
                  <a:cs typeface="Oracle Sans" panose="020B0503020204020204" pitchFamily="34" charset="0"/>
                </a:rPr>
                <a:t>/</a:t>
              </a:r>
            </a:p>
            <a:p>
              <a:pPr defTabSz="600075">
                <a:tabLst>
                  <a:tab pos="857250" algn="l"/>
                  <a:tab pos="2743200" algn="l"/>
                </a:tabLst>
              </a:pPr>
              <a:r>
                <a:rPr lang="en-US" altLang="en-US">
                  <a:latin typeface="Courier New" pitchFamily="49" charset="0"/>
                  <a:cs typeface="Oracle Sans" panose="020B0503020204020204" pitchFamily="34" charset="0"/>
                </a:rPr>
                <a:t>EXECUTE DBMS_OUTPUT.PUT_LINE(mtr2yrd(1))</a:t>
              </a:r>
              <a:endParaRPr lang="en-US" altLang="en-US" dirty="0">
                <a:latin typeface="Courier New" pitchFamily="49" charset="0"/>
                <a:cs typeface="Oracle Sans" panose="020B0503020204020204" pitchFamily="34" charset="0"/>
              </a:endParaRPr>
            </a:p>
          </p:txBody>
        </p:sp>
      </p:grpSp>
      <p:sp>
        <p:nvSpPr>
          <p:cNvPr id="43019"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Creating and Using Bodiless Packages</a:t>
            </a:r>
          </a:p>
        </p:txBody>
      </p:sp>
    </p:spTree>
    <p:custDataLst>
      <p:tags r:id="rId1"/>
    </p:custDataLst>
    <p:extLst>
      <p:ext uri="{BB962C8B-B14F-4D97-AF65-F5344CB8AC3E}">
        <p14:creationId xmlns:p14="http://schemas.microsoft.com/office/powerpoint/2010/main" val="49611908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bwMode="gray">
          <a:xfrm>
            <a:off x="1028700" y="2408240"/>
            <a:ext cx="16125591" cy="1591213"/>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nSpc>
                <a:spcPct val="95000"/>
              </a:lnSpc>
              <a:tabLst>
                <a:tab pos="1800225" algn="l"/>
              </a:tabLst>
            </a:pPr>
            <a:r>
              <a:rPr lang="en-US" altLang="en-US">
                <a:solidFill>
                  <a:srgbClr val="000000"/>
                </a:solidFill>
                <a:latin typeface="Courier New" pitchFamily="49" charset="0"/>
                <a:cs typeface="Oracle Sans" panose="020B0503020204020204" pitchFamily="34" charset="0"/>
              </a:rPr>
              <a:t>-- View the package specification.</a:t>
            </a:r>
          </a:p>
          <a:p>
            <a:pPr>
              <a:lnSpc>
                <a:spcPct val="95000"/>
              </a:lnSpc>
              <a:tabLst>
                <a:tab pos="1800225" algn="l"/>
              </a:tabLst>
            </a:pPr>
            <a:r>
              <a:rPr lang="en-US" altLang="en-US">
                <a:solidFill>
                  <a:srgbClr val="000000"/>
                </a:solidFill>
                <a:latin typeface="Courier New" pitchFamily="49" charset="0"/>
                <a:cs typeface="Oracle Sans" panose="020B0503020204020204" pitchFamily="34" charset="0"/>
              </a:rPr>
              <a:t>SELECT text</a:t>
            </a:r>
          </a:p>
          <a:p>
            <a:pPr>
              <a:lnSpc>
                <a:spcPct val="95000"/>
              </a:lnSpc>
              <a:tabLst>
                <a:tab pos="1800225" algn="l"/>
              </a:tabLst>
            </a:pPr>
            <a:r>
              <a:rPr lang="en-US" altLang="en-US">
                <a:solidFill>
                  <a:srgbClr val="000000"/>
                </a:solidFill>
                <a:latin typeface="Courier New" pitchFamily="49" charset="0"/>
                <a:cs typeface="Oracle Sans" panose="020B0503020204020204" pitchFamily="34" charset="0"/>
              </a:rPr>
              <a:t>FROM   user_source</a:t>
            </a:r>
          </a:p>
          <a:p>
            <a:pPr>
              <a:lnSpc>
                <a:spcPct val="95000"/>
              </a:lnSpc>
              <a:tabLst>
                <a:tab pos="1800225" algn="l"/>
              </a:tabLst>
            </a:pPr>
            <a:r>
              <a:rPr lang="en-US" altLang="en-US">
                <a:solidFill>
                  <a:srgbClr val="000000"/>
                </a:solidFill>
                <a:latin typeface="Courier New" pitchFamily="49" charset="0"/>
                <a:cs typeface="Oracle Sans" panose="020B0503020204020204" pitchFamily="34" charset="0"/>
              </a:rPr>
              <a:t>WHERE  name = 'COMM_PKG' AND type = 'PACKAGE'</a:t>
            </a:r>
          </a:p>
          <a:p>
            <a:pPr>
              <a:lnSpc>
                <a:spcPct val="95000"/>
              </a:lnSpc>
              <a:tabLst>
                <a:tab pos="1800225" algn="l"/>
              </a:tabLst>
            </a:pPr>
            <a:r>
              <a:rPr lang="en-US" altLang="en-US">
                <a:solidFill>
                  <a:srgbClr val="000000"/>
                </a:solidFill>
                <a:latin typeface="Courier New" pitchFamily="49" charset="0"/>
                <a:cs typeface="Oracle Sans" panose="020B0503020204020204" pitchFamily="34" charset="0"/>
              </a:rPr>
              <a:t>ORDER BY LINE;</a:t>
            </a:r>
            <a:endParaRPr lang="en-US" altLang="en-US" dirty="0">
              <a:solidFill>
                <a:srgbClr val="000000"/>
              </a:solidFill>
              <a:latin typeface="Courier New" pitchFamily="49" charset="0"/>
              <a:cs typeface="Oracle Sans" panose="020B0503020204020204" pitchFamily="34" charset="0"/>
            </a:endParaRPr>
          </a:p>
        </p:txBody>
      </p:sp>
      <p:sp>
        <p:nvSpPr>
          <p:cNvPr id="8" name="Content Placeholder 2"/>
          <p:cNvSpPr txBox="1">
            <a:spLocks/>
          </p:cNvSpPr>
          <p:nvPr/>
        </p:nvSpPr>
        <p:spPr bwMode="gray">
          <a:xfrm>
            <a:off x="1028700" y="6287547"/>
            <a:ext cx="16125591" cy="1591213"/>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nSpc>
                <a:spcPct val="95000"/>
              </a:lnSpc>
              <a:tabLst>
                <a:tab pos="1800225" algn="l"/>
              </a:tabLst>
            </a:pPr>
            <a:r>
              <a:rPr lang="en-US" altLang="en-US" dirty="0">
                <a:solidFill>
                  <a:srgbClr val="000000"/>
                </a:solidFill>
                <a:latin typeface="Courier New" pitchFamily="49" charset="0"/>
                <a:cs typeface="Oracle Sans" panose="020B0503020204020204" pitchFamily="34" charset="0"/>
              </a:rPr>
              <a:t>-- View the package body.</a:t>
            </a:r>
          </a:p>
          <a:p>
            <a:pPr>
              <a:lnSpc>
                <a:spcPct val="95000"/>
              </a:lnSpc>
              <a:tabLst>
                <a:tab pos="1800225" algn="l"/>
              </a:tabLst>
            </a:pPr>
            <a:r>
              <a:rPr lang="en-US" altLang="en-US" dirty="0">
                <a:solidFill>
                  <a:srgbClr val="000000"/>
                </a:solidFill>
                <a:latin typeface="Courier New" pitchFamily="49" charset="0"/>
                <a:cs typeface="Oracle Sans" panose="020B0503020204020204" pitchFamily="34" charset="0"/>
              </a:rPr>
              <a:t>SELECT text</a:t>
            </a:r>
          </a:p>
          <a:p>
            <a:pPr>
              <a:lnSpc>
                <a:spcPct val="95000"/>
              </a:lnSpc>
              <a:tabLst>
                <a:tab pos="1800225" algn="l"/>
              </a:tabLst>
            </a:pPr>
            <a:r>
              <a:rPr lang="en-US" altLang="en-US" dirty="0">
                <a:solidFill>
                  <a:srgbClr val="000000"/>
                </a:solidFill>
                <a:latin typeface="Courier New" pitchFamily="49" charset="0"/>
                <a:cs typeface="Oracle Sans" panose="020B0503020204020204" pitchFamily="34" charset="0"/>
              </a:rPr>
              <a:t>FROM   </a:t>
            </a:r>
            <a:r>
              <a:rPr lang="en-US" altLang="en-US" dirty="0" err="1">
                <a:solidFill>
                  <a:srgbClr val="000000"/>
                </a:solidFill>
                <a:latin typeface="Courier New" pitchFamily="49" charset="0"/>
                <a:cs typeface="Oracle Sans" panose="020B0503020204020204" pitchFamily="34" charset="0"/>
              </a:rPr>
              <a:t>user_source</a:t>
            </a:r>
            <a:endParaRPr lang="en-US" altLang="en-US" dirty="0">
              <a:solidFill>
                <a:srgbClr val="000000"/>
              </a:solidFill>
              <a:latin typeface="Courier New" pitchFamily="49" charset="0"/>
              <a:cs typeface="Oracle Sans" panose="020B0503020204020204" pitchFamily="34" charset="0"/>
            </a:endParaRPr>
          </a:p>
          <a:p>
            <a:pPr>
              <a:lnSpc>
                <a:spcPct val="95000"/>
              </a:lnSpc>
              <a:tabLst>
                <a:tab pos="1800225" algn="l"/>
              </a:tabLst>
            </a:pPr>
            <a:r>
              <a:rPr lang="en-US" altLang="en-US" dirty="0">
                <a:solidFill>
                  <a:srgbClr val="000000"/>
                </a:solidFill>
                <a:latin typeface="Courier New" pitchFamily="49" charset="0"/>
                <a:cs typeface="Oracle Sans" panose="020B0503020204020204" pitchFamily="34" charset="0"/>
              </a:rPr>
              <a:t>WHERE  name = 'COMM_PKG' AND type = 'PACKAGE BODY'</a:t>
            </a:r>
          </a:p>
          <a:p>
            <a:pPr>
              <a:lnSpc>
                <a:spcPct val="95000"/>
              </a:lnSpc>
              <a:tabLst>
                <a:tab pos="1800225" algn="l"/>
              </a:tabLst>
            </a:pPr>
            <a:r>
              <a:rPr lang="en-US" altLang="en-US" dirty="0">
                <a:solidFill>
                  <a:srgbClr val="000000"/>
                </a:solidFill>
                <a:latin typeface="Courier New" pitchFamily="49" charset="0"/>
                <a:cs typeface="Oracle Sans" panose="020B0503020204020204" pitchFamily="34" charset="0"/>
              </a:rPr>
              <a:t>ORDER BY LINE;</a:t>
            </a:r>
          </a:p>
        </p:txBody>
      </p:sp>
      <p:sp>
        <p:nvSpPr>
          <p:cNvPr id="45064" name="Rectangle 7"/>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Viewing Packages by Using the Data Dictionary</a:t>
            </a:r>
          </a:p>
        </p:txBody>
      </p:sp>
      <p:pic>
        <p:nvPicPr>
          <p:cNvPr id="45068" name="Picture 7"/>
          <p:cNvPicPr>
            <a:picLocks noChangeAspect="1" noChangeArrowheads="1"/>
          </p:cNvPicPr>
          <p:nvPr/>
        </p:nvPicPr>
        <p:blipFill>
          <a:blip r:embed="rId4" cstate="print"/>
          <a:stretch>
            <a:fillRect/>
          </a:stretch>
        </p:blipFill>
        <p:spPr bwMode="auto">
          <a:xfrm>
            <a:off x="6208286" y="4414928"/>
            <a:ext cx="5871429" cy="1457144"/>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6394894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Viewing Packages by Using SQL Developer</a:t>
            </a:r>
          </a:p>
        </p:txBody>
      </p:sp>
      <p:grpSp>
        <p:nvGrpSpPr>
          <p:cNvPr id="3" name="Group 2">
            <a:extLst>
              <a:ext uri="{FF2B5EF4-FFF2-40B4-BE49-F238E27FC236}">
                <a16:creationId xmlns:a16="http://schemas.microsoft.com/office/drawing/2014/main" id="{9890AE64-541B-49E1-B1DE-CBC99FE92471}"/>
              </a:ext>
            </a:extLst>
          </p:cNvPr>
          <p:cNvGrpSpPr/>
          <p:nvPr/>
        </p:nvGrpSpPr>
        <p:grpSpPr>
          <a:xfrm>
            <a:off x="1422179" y="2171701"/>
            <a:ext cx="15443643" cy="7245029"/>
            <a:chOff x="685800" y="2171701"/>
            <a:chExt cx="15443643" cy="7245029"/>
          </a:xfrm>
        </p:grpSpPr>
        <p:sp>
          <p:nvSpPr>
            <p:cNvPr id="10" name="Oval 33"/>
            <p:cNvSpPr>
              <a:spLocks noChangeAspect="1" noChangeArrowheads="1"/>
            </p:cNvSpPr>
            <p:nvPr/>
          </p:nvSpPr>
          <p:spPr bwMode="auto">
            <a:xfrm>
              <a:off x="685800" y="5681423"/>
              <a:ext cx="689907" cy="690089"/>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644362" eaLnBrk="0" hangingPunct="0">
                <a:lnSpc>
                  <a:spcPct val="95000"/>
                </a:lnSpc>
                <a:defRPr/>
              </a:pPr>
              <a:r>
                <a:rPr lang="en-US" b="1" dirty="0">
                  <a:solidFill>
                    <a:schemeClr val="bg1"/>
                  </a:solidFill>
                  <a:latin typeface="Oracle Sans" panose="020B0503020204020204" pitchFamily="34" charset="0"/>
                  <a:cs typeface="Oracle Sans" panose="020B0503020204020204" pitchFamily="34" charset="0"/>
                </a:rPr>
                <a:t>2</a:t>
              </a:r>
            </a:p>
          </p:txBody>
        </p:sp>
        <p:sp>
          <p:nvSpPr>
            <p:cNvPr id="9" name="Oval 33"/>
            <p:cNvSpPr>
              <a:spLocks noChangeAspect="1" noChangeArrowheads="1"/>
            </p:cNvSpPr>
            <p:nvPr/>
          </p:nvSpPr>
          <p:spPr bwMode="auto">
            <a:xfrm>
              <a:off x="685800" y="2171701"/>
              <a:ext cx="689907" cy="690089"/>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644362" eaLnBrk="0" hangingPunct="0">
                <a:lnSpc>
                  <a:spcPct val="95000"/>
                </a:lnSpc>
                <a:defRPr/>
              </a:pPr>
              <a:r>
                <a:rPr lang="en-US" b="1" dirty="0">
                  <a:solidFill>
                    <a:schemeClr val="bg1"/>
                  </a:solidFill>
                  <a:latin typeface="Oracle Sans" panose="020B0503020204020204" pitchFamily="34" charset="0"/>
                  <a:cs typeface="Oracle Sans" panose="020B0503020204020204" pitchFamily="34" charset="0"/>
                </a:rPr>
                <a:t>1</a:t>
              </a:r>
            </a:p>
          </p:txBody>
        </p:sp>
        <p:sp>
          <p:nvSpPr>
            <p:cNvPr id="47108" name="Text Box 4"/>
            <p:cNvSpPr txBox="1">
              <a:spLocks noChangeArrowheads="1"/>
            </p:cNvSpPr>
            <p:nvPr/>
          </p:nvSpPr>
          <p:spPr bwMode="auto">
            <a:xfrm>
              <a:off x="1714500" y="2171701"/>
              <a:ext cx="5715000" cy="830997"/>
            </a:xfrm>
            <a:prstGeom prst="rect">
              <a:avLst/>
            </a:prstGeom>
            <a:noFill/>
            <a:ln w="28575">
              <a:noFill/>
              <a:miter lim="800000"/>
              <a:headEnd type="none" w="sm" len="sm"/>
              <a:tailEnd type="none" w="sm" len="sm"/>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eaLnBrk="1" hangingPunct="1">
                <a:spcBef>
                  <a:spcPct val="20000"/>
                </a:spcBef>
                <a:buClr>
                  <a:srgbClr val="FF0000"/>
                </a:buClr>
                <a:buFont typeface="Arial" charset="0"/>
                <a:buNone/>
              </a:pPr>
              <a:r>
                <a:rPr lang="en-US" altLang="en-US" sz="2400" dirty="0">
                  <a:latin typeface="Oracle Sans" panose="020B0503020204020204" pitchFamily="34" charset="0"/>
                  <a:cs typeface="Oracle Sans" panose="020B0503020204020204" pitchFamily="34" charset="0"/>
                </a:rPr>
                <a:t>To view the package spec, click the package name.</a:t>
              </a:r>
            </a:p>
          </p:txBody>
        </p:sp>
        <p:sp>
          <p:nvSpPr>
            <p:cNvPr id="47110" name="Text Box 6"/>
            <p:cNvSpPr txBox="1">
              <a:spLocks noChangeArrowheads="1"/>
            </p:cNvSpPr>
            <p:nvPr/>
          </p:nvSpPr>
          <p:spPr bwMode="auto">
            <a:xfrm>
              <a:off x="1600200" y="5647556"/>
              <a:ext cx="5829300" cy="830997"/>
            </a:xfrm>
            <a:prstGeom prst="rect">
              <a:avLst/>
            </a:prstGeom>
            <a:noFill/>
            <a:ln w="28575">
              <a:noFill/>
              <a:miter lim="800000"/>
              <a:headEnd type="none" w="sm" len="sm"/>
              <a:tailEnd type="none" w="sm" len="sm"/>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eaLnBrk="1" hangingPunct="1">
                <a:spcBef>
                  <a:spcPct val="20000"/>
                </a:spcBef>
                <a:buClr>
                  <a:srgbClr val="FF0000"/>
                </a:buClr>
                <a:buFont typeface="Arial" charset="0"/>
                <a:buNone/>
              </a:pPr>
              <a:r>
                <a:rPr lang="en-US" altLang="en-US" sz="2400" dirty="0">
                  <a:latin typeface="Oracle Sans" panose="020B0503020204020204" pitchFamily="34" charset="0"/>
                  <a:cs typeface="Oracle Sans" panose="020B0503020204020204" pitchFamily="34" charset="0"/>
                </a:rPr>
                <a:t>To view the package body, click the package body.</a:t>
              </a:r>
            </a:p>
          </p:txBody>
        </p:sp>
        <p:pic>
          <p:nvPicPr>
            <p:cNvPr id="26" name="Picture 25" descr="les04_14.png"/>
            <p:cNvPicPr>
              <a:picLocks noChangeAspect="1"/>
            </p:cNvPicPr>
            <p:nvPr/>
          </p:nvPicPr>
          <p:blipFill>
            <a:blip r:embed="rId4" cstate="print"/>
            <a:stretch>
              <a:fillRect/>
            </a:stretch>
          </p:blipFill>
          <p:spPr>
            <a:xfrm>
              <a:off x="6972300" y="2171701"/>
              <a:ext cx="9157143" cy="3228572"/>
            </a:xfrm>
            <a:prstGeom prst="rect">
              <a:avLst/>
            </a:prstGeom>
          </p:spPr>
        </p:pic>
        <p:pic>
          <p:nvPicPr>
            <p:cNvPr id="27" name="Picture 26" descr="les04_15.png"/>
            <p:cNvPicPr>
              <a:picLocks noChangeAspect="1"/>
            </p:cNvPicPr>
            <p:nvPr/>
          </p:nvPicPr>
          <p:blipFill>
            <a:blip r:embed="rId5" cstate="print"/>
            <a:stretch>
              <a:fillRect/>
            </a:stretch>
          </p:blipFill>
          <p:spPr>
            <a:xfrm>
              <a:off x="6972300" y="5829301"/>
              <a:ext cx="7289571" cy="3587429"/>
            </a:xfrm>
            <a:prstGeom prst="rect">
              <a:avLst/>
            </a:prstGeom>
          </p:spPr>
        </p:pic>
      </p:grpSp>
    </p:spTree>
    <p:custDataLst>
      <p:tags r:id="rId1"/>
    </p:custDataLst>
    <p:extLst>
      <p:ext uri="{BB962C8B-B14F-4D97-AF65-F5344CB8AC3E}">
        <p14:creationId xmlns:p14="http://schemas.microsoft.com/office/powerpoint/2010/main" val="35354600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60"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Removing Packages</a:t>
            </a:r>
          </a:p>
        </p:txBody>
      </p:sp>
      <p:sp>
        <p:nvSpPr>
          <p:cNvPr id="49161" name="Text Box 5"/>
          <p:cNvSpPr txBox="1">
            <a:spLocks noChangeArrowheads="1"/>
          </p:cNvSpPr>
          <p:nvPr/>
        </p:nvSpPr>
        <p:spPr bwMode="auto">
          <a:xfrm>
            <a:off x="1221264" y="2169320"/>
            <a:ext cx="8138580" cy="461665"/>
          </a:xfrm>
          <a:prstGeom prst="rect">
            <a:avLst/>
          </a:prstGeom>
          <a:noFill/>
          <a:ln w="28575">
            <a:noFill/>
            <a:miter lim="800000"/>
            <a:headEnd type="none" w="sm" len="sm"/>
            <a:tailEnd type="none" w="sm" len="sm"/>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eaLnBrk="1" hangingPunct="1">
              <a:spcBef>
                <a:spcPct val="20000"/>
              </a:spcBef>
              <a:buClr>
                <a:srgbClr val="FF0000"/>
              </a:buClr>
              <a:buFont typeface="Arial" charset="0"/>
              <a:buNone/>
            </a:pPr>
            <a:r>
              <a:rPr lang="en-US" altLang="en-US" sz="2400" dirty="0">
                <a:latin typeface="Oracle Sans" panose="020B0503020204020204" pitchFamily="34" charset="0"/>
                <a:cs typeface="Oracle Sans" panose="020B0503020204020204" pitchFamily="34" charset="0"/>
              </a:rPr>
              <a:t>Drop the package specification and body.</a:t>
            </a:r>
          </a:p>
        </p:txBody>
      </p:sp>
      <p:sp>
        <p:nvSpPr>
          <p:cNvPr id="9" name="Content Placeholder 2"/>
          <p:cNvSpPr txBox="1">
            <a:spLocks/>
          </p:cNvSpPr>
          <p:nvPr/>
        </p:nvSpPr>
        <p:spPr bwMode="gray">
          <a:xfrm>
            <a:off x="1143000" y="2869956"/>
            <a:ext cx="6172200" cy="468370"/>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1905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tabLst>
                <a:tab pos="1800225" algn="l"/>
              </a:tabLst>
            </a:pPr>
            <a:r>
              <a:rPr lang="en-US" altLang="en-US" dirty="0">
                <a:solidFill>
                  <a:srgbClr val="000000"/>
                </a:solidFill>
                <a:latin typeface="Courier New" pitchFamily="49" charset="0"/>
                <a:cs typeface="Oracle Sans" panose="020B0503020204020204" pitchFamily="34" charset="0"/>
              </a:rPr>
              <a:t>DROP PACKAGE </a:t>
            </a:r>
            <a:r>
              <a:rPr lang="en-US" altLang="en-US" i="1" dirty="0" err="1">
                <a:solidFill>
                  <a:srgbClr val="000000"/>
                </a:solidFill>
                <a:latin typeface="Courier New" pitchFamily="49" charset="0"/>
                <a:cs typeface="Oracle Sans" panose="020B0503020204020204" pitchFamily="34" charset="0"/>
              </a:rPr>
              <a:t>package_name</a:t>
            </a:r>
            <a:r>
              <a:rPr lang="en-US" altLang="en-US" i="1" dirty="0">
                <a:solidFill>
                  <a:srgbClr val="000000"/>
                </a:solidFill>
                <a:latin typeface="Courier New" pitchFamily="49" charset="0"/>
                <a:cs typeface="Oracle Sans" panose="020B0503020204020204" pitchFamily="34" charset="0"/>
              </a:rPr>
              <a:t>;</a:t>
            </a:r>
          </a:p>
        </p:txBody>
      </p:sp>
      <p:grpSp>
        <p:nvGrpSpPr>
          <p:cNvPr id="14" name="Group 13"/>
          <p:cNvGrpSpPr/>
          <p:nvPr/>
        </p:nvGrpSpPr>
        <p:grpSpPr>
          <a:xfrm>
            <a:off x="8783960" y="2335188"/>
            <a:ext cx="6867035" cy="7167762"/>
            <a:chOff x="6100841" y="1671956"/>
            <a:chExt cx="3468400" cy="4032336"/>
          </a:xfrm>
        </p:grpSpPr>
        <p:pic>
          <p:nvPicPr>
            <p:cNvPr id="11" name="Picture 10" descr="les04_16.png"/>
            <p:cNvPicPr>
              <a:picLocks noChangeAspect="1"/>
            </p:cNvPicPr>
            <p:nvPr/>
          </p:nvPicPr>
          <p:blipFill>
            <a:blip r:embed="rId4" cstate="print"/>
            <a:stretch>
              <a:fillRect/>
            </a:stretch>
          </p:blipFill>
          <p:spPr>
            <a:xfrm>
              <a:off x="6100841" y="1671956"/>
              <a:ext cx="1725251" cy="2181502"/>
            </a:xfrm>
            <a:prstGeom prst="rect">
              <a:avLst/>
            </a:prstGeom>
            <a:ln>
              <a:solidFill>
                <a:schemeClr val="tx1"/>
              </a:solidFill>
            </a:ln>
          </p:spPr>
        </p:pic>
        <p:pic>
          <p:nvPicPr>
            <p:cNvPr id="12" name="Picture 11" descr="les04_17.png"/>
            <p:cNvPicPr>
              <a:picLocks noChangeAspect="1"/>
            </p:cNvPicPr>
            <p:nvPr/>
          </p:nvPicPr>
          <p:blipFill>
            <a:blip r:embed="rId5" cstate="print"/>
            <a:stretch>
              <a:fillRect/>
            </a:stretch>
          </p:blipFill>
          <p:spPr>
            <a:xfrm>
              <a:off x="7285404" y="2491105"/>
              <a:ext cx="2283837" cy="3213187"/>
            </a:xfrm>
            <a:prstGeom prst="rect">
              <a:avLst/>
            </a:prstGeom>
            <a:ln>
              <a:solidFill>
                <a:schemeClr val="tx1"/>
              </a:solidFill>
            </a:ln>
          </p:spPr>
        </p:pic>
      </p:grpSp>
    </p:spTree>
    <p:custDataLst>
      <p:tags r:id="rId1"/>
    </p:custDataLst>
    <p:extLst>
      <p:ext uri="{BB962C8B-B14F-4D97-AF65-F5344CB8AC3E}">
        <p14:creationId xmlns:p14="http://schemas.microsoft.com/office/powerpoint/2010/main" val="701352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Removing Package Bodies</a:t>
            </a:r>
          </a:p>
        </p:txBody>
      </p:sp>
      <p:sp>
        <p:nvSpPr>
          <p:cNvPr id="4" name="Content Placeholder 2"/>
          <p:cNvSpPr txBox="1">
            <a:spLocks/>
          </p:cNvSpPr>
          <p:nvPr/>
        </p:nvSpPr>
        <p:spPr bwMode="gray">
          <a:xfrm>
            <a:off x="1257300" y="3438238"/>
            <a:ext cx="6743700" cy="667323"/>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1905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tabLst>
                <a:tab pos="1800225" algn="l"/>
              </a:tabLst>
            </a:pPr>
            <a:r>
              <a:rPr lang="en-US" altLang="en-US" dirty="0">
                <a:solidFill>
                  <a:srgbClr val="000000"/>
                </a:solidFill>
                <a:latin typeface="Courier New" pitchFamily="49" charset="0"/>
                <a:cs typeface="Oracle Sans" panose="020B0503020204020204" pitchFamily="34" charset="0"/>
              </a:rPr>
              <a:t>DROP PACKAGE BODY</a:t>
            </a:r>
            <a:r>
              <a:rPr lang="en-US" altLang="en-US" i="1" dirty="0">
                <a:solidFill>
                  <a:srgbClr val="000000"/>
                </a:solidFill>
                <a:latin typeface="Courier New" pitchFamily="49" charset="0"/>
                <a:cs typeface="Oracle Sans" panose="020B0503020204020204" pitchFamily="34" charset="0"/>
              </a:rPr>
              <a:t> </a:t>
            </a:r>
            <a:r>
              <a:rPr lang="en-US" altLang="en-US" i="1" dirty="0" err="1">
                <a:solidFill>
                  <a:srgbClr val="000000"/>
                </a:solidFill>
                <a:latin typeface="Courier New" pitchFamily="49" charset="0"/>
                <a:cs typeface="Oracle Sans" panose="020B0503020204020204" pitchFamily="34" charset="0"/>
              </a:rPr>
              <a:t>package_name</a:t>
            </a:r>
            <a:r>
              <a:rPr lang="en-US" altLang="en-US" i="1" dirty="0">
                <a:solidFill>
                  <a:srgbClr val="000000"/>
                </a:solidFill>
                <a:latin typeface="Courier New" pitchFamily="49" charset="0"/>
                <a:cs typeface="Oracle Sans" panose="020B0503020204020204" pitchFamily="34" charset="0"/>
              </a:rPr>
              <a:t>;</a:t>
            </a:r>
            <a:r>
              <a:rPr lang="en-US" altLang="en-US" sz="3000" i="1" dirty="0">
                <a:solidFill>
                  <a:srgbClr val="000000"/>
                </a:solidFill>
                <a:latin typeface="Courier New" pitchFamily="49" charset="0"/>
                <a:cs typeface="Oracle Sans" panose="020B0503020204020204" pitchFamily="34" charset="0"/>
              </a:rPr>
              <a:t> </a:t>
            </a:r>
          </a:p>
        </p:txBody>
      </p:sp>
      <p:sp>
        <p:nvSpPr>
          <p:cNvPr id="5" name="Rectangle 10"/>
          <p:cNvSpPr>
            <a:spLocks noChangeArrowheads="1"/>
          </p:cNvSpPr>
          <p:nvPr/>
        </p:nvSpPr>
        <p:spPr bwMode="blackGray">
          <a:xfrm>
            <a:off x="1330310" y="3771900"/>
            <a:ext cx="6613280" cy="1143000"/>
          </a:xfrm>
          <a:prstGeom prst="rect">
            <a:avLst/>
          </a:prstGeom>
          <a:noFill/>
          <a:ln w="2857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tabLst>
                <a:tab pos="1800225" algn="l"/>
              </a:tabLst>
            </a:pPr>
            <a:endParaRPr lang="en-US" altLang="en-US" sz="3000" i="1" dirty="0">
              <a:solidFill>
                <a:srgbClr val="000000"/>
              </a:solidFill>
              <a:latin typeface="Courier New" pitchFamily="49" charset="0"/>
              <a:cs typeface="Oracle Sans" panose="020B0503020204020204" pitchFamily="34" charset="0"/>
            </a:endParaRPr>
          </a:p>
        </p:txBody>
      </p:sp>
      <p:sp>
        <p:nvSpPr>
          <p:cNvPr id="6" name="Text Box 6"/>
          <p:cNvSpPr txBox="1">
            <a:spLocks noChangeArrowheads="1"/>
          </p:cNvSpPr>
          <p:nvPr/>
        </p:nvSpPr>
        <p:spPr bwMode="auto">
          <a:xfrm>
            <a:off x="1143001" y="2628901"/>
            <a:ext cx="6246773" cy="461665"/>
          </a:xfrm>
          <a:prstGeom prst="rect">
            <a:avLst/>
          </a:prstGeom>
          <a:noFill/>
          <a:ln w="28575">
            <a:noFill/>
            <a:miter lim="800000"/>
            <a:headEnd type="none" w="sm" len="sm"/>
            <a:tailEnd type="none" w="sm" len="sm"/>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eaLnBrk="1" hangingPunct="1">
              <a:spcBef>
                <a:spcPct val="20000"/>
              </a:spcBef>
              <a:buClr>
                <a:srgbClr val="FF0000"/>
              </a:buClr>
              <a:buFont typeface="Arial" charset="0"/>
              <a:buNone/>
            </a:pPr>
            <a:r>
              <a:rPr lang="en-US" altLang="en-US" sz="2400" dirty="0">
                <a:latin typeface="Oracle Sans" panose="020B0503020204020204" pitchFamily="34" charset="0"/>
                <a:cs typeface="Oracle Sans" panose="020B0503020204020204" pitchFamily="34" charset="0"/>
              </a:rPr>
              <a:t>Drop only the package body.</a:t>
            </a:r>
          </a:p>
        </p:txBody>
      </p:sp>
      <p:grpSp>
        <p:nvGrpSpPr>
          <p:cNvPr id="9" name="Group 8"/>
          <p:cNvGrpSpPr/>
          <p:nvPr/>
        </p:nvGrpSpPr>
        <p:grpSpPr>
          <a:xfrm>
            <a:off x="9629626" y="2605282"/>
            <a:ext cx="7528929" cy="6128801"/>
            <a:chOff x="6551612" y="1447800"/>
            <a:chExt cx="5019286" cy="4085867"/>
          </a:xfrm>
        </p:grpSpPr>
        <p:pic>
          <p:nvPicPr>
            <p:cNvPr id="7" name="Picture 6" descr="les04_18.png"/>
            <p:cNvPicPr>
              <a:picLocks noChangeAspect="1"/>
            </p:cNvPicPr>
            <p:nvPr/>
          </p:nvPicPr>
          <p:blipFill>
            <a:blip r:embed="rId4" cstate="print"/>
            <a:stretch>
              <a:fillRect/>
            </a:stretch>
          </p:blipFill>
          <p:spPr>
            <a:xfrm>
              <a:off x="6551612" y="1447800"/>
              <a:ext cx="2419048" cy="2180953"/>
            </a:xfrm>
            <a:prstGeom prst="rect">
              <a:avLst/>
            </a:prstGeom>
            <a:ln>
              <a:solidFill>
                <a:schemeClr val="tx1"/>
              </a:solidFill>
            </a:ln>
          </p:spPr>
        </p:pic>
        <p:pic>
          <p:nvPicPr>
            <p:cNvPr id="8" name="Picture 7" descr="les04_19.png"/>
            <p:cNvPicPr>
              <a:picLocks noChangeAspect="1"/>
            </p:cNvPicPr>
            <p:nvPr/>
          </p:nvPicPr>
          <p:blipFill>
            <a:blip r:embed="rId5" cstate="print"/>
            <a:stretch>
              <a:fillRect/>
            </a:stretch>
          </p:blipFill>
          <p:spPr>
            <a:xfrm>
              <a:off x="8456612" y="2667000"/>
              <a:ext cx="3114286" cy="2866667"/>
            </a:xfrm>
            <a:prstGeom prst="rect">
              <a:avLst/>
            </a:prstGeom>
            <a:ln>
              <a:solidFill>
                <a:schemeClr val="tx1"/>
              </a:solidFill>
            </a:ln>
          </p:spPr>
        </p:pic>
      </p:grpSp>
    </p:spTree>
    <p:custDataLst>
      <p:tags r:id="rId1"/>
    </p:custDataLst>
    <p:extLst>
      <p:ext uri="{BB962C8B-B14F-4D97-AF65-F5344CB8AC3E}">
        <p14:creationId xmlns:p14="http://schemas.microsoft.com/office/powerpoint/2010/main" val="5614939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Guidelines for Writing Packages</a:t>
            </a:r>
          </a:p>
        </p:txBody>
      </p:sp>
      <p:sp>
        <p:nvSpPr>
          <p:cNvPr id="2" name="Content Placeholder 1">
            <a:extLst>
              <a:ext uri="{FF2B5EF4-FFF2-40B4-BE49-F238E27FC236}">
                <a16:creationId xmlns:a16="http://schemas.microsoft.com/office/drawing/2014/main" id="{73E86E34-10ED-419D-B248-AE57805A35E2}"/>
              </a:ext>
            </a:extLst>
          </p:cNvPr>
          <p:cNvSpPr>
            <a:spLocks noGrp="1"/>
          </p:cNvSpPr>
          <p:nvPr>
            <p:ph idx="1"/>
          </p:nvPr>
        </p:nvSpPr>
        <p:spPr>
          <a:xfrm>
            <a:off x="933451" y="2272710"/>
            <a:ext cx="16421100" cy="5461812"/>
          </a:xfrm>
        </p:spPr>
        <p:txBody>
          <a:bodyPr/>
          <a:lstStyle/>
          <a:p>
            <a:pPr lvl="1"/>
            <a:r>
              <a:rPr lang="en-US" altLang="en-US" dirty="0"/>
              <a:t>Develop packages for general use.</a:t>
            </a:r>
          </a:p>
          <a:p>
            <a:pPr lvl="1"/>
            <a:r>
              <a:rPr lang="en-US" altLang="en-US" dirty="0"/>
              <a:t>Define the package specification before the body.</a:t>
            </a:r>
          </a:p>
          <a:p>
            <a:pPr lvl="1"/>
            <a:r>
              <a:rPr lang="en-US" altLang="en-US" dirty="0"/>
              <a:t>The package specification should contain only those constructs that you want to be public.</a:t>
            </a:r>
          </a:p>
          <a:p>
            <a:pPr lvl="1"/>
            <a:r>
              <a:rPr lang="en-US" altLang="en-US" dirty="0"/>
              <a:t>Place items in the declaration part of the package body when you must maintain them throughout a session or across transactions.</a:t>
            </a:r>
          </a:p>
          <a:p>
            <a:pPr lvl="1"/>
            <a:r>
              <a:rPr lang="en-US" altLang="en-US" dirty="0"/>
              <a:t>The package specification should contain as few constructs as possible.</a:t>
            </a:r>
          </a:p>
          <a:p>
            <a:endParaRPr lang="en-US" dirty="0"/>
          </a:p>
        </p:txBody>
      </p:sp>
    </p:spTree>
    <p:custDataLst>
      <p:tags r:id="rId1"/>
    </p:custDataLst>
    <p:extLst>
      <p:ext uri="{BB962C8B-B14F-4D97-AF65-F5344CB8AC3E}">
        <p14:creationId xmlns:p14="http://schemas.microsoft.com/office/powerpoint/2010/main" val="976289854"/>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DD5999-2E03-4627-8DF5-389F892FB7B5}"/>
              </a:ext>
            </a:extLst>
          </p:cNvPr>
          <p:cNvSpPr>
            <a:spLocks noGrp="1"/>
          </p:cNvSpPr>
          <p:nvPr>
            <p:ph idx="1"/>
          </p:nvPr>
        </p:nvSpPr>
        <p:spPr>
          <a:xfrm>
            <a:off x="932689" y="2267712"/>
            <a:ext cx="16422624" cy="4526171"/>
          </a:xfrm>
        </p:spPr>
        <p:txBody>
          <a:bodyPr/>
          <a:lstStyle/>
          <a:p>
            <a:r>
              <a:rPr lang="en-US" altLang="en-US" dirty="0"/>
              <a:t>The package specification is the interface to your applications. It declares the public types, variables, constants, exceptions, cursors, and subprograms available for use. The package specification may also include PRAGMAs, which are directives to the compiler.</a:t>
            </a:r>
          </a:p>
          <a:p>
            <a:pPr lvl="1"/>
            <a:r>
              <a:rPr lang="en-US" altLang="en-US" dirty="0"/>
              <a:t>True</a:t>
            </a:r>
          </a:p>
          <a:p>
            <a:pPr lvl="1"/>
            <a:r>
              <a:rPr lang="en-US" altLang="en-US" dirty="0"/>
              <a:t>False</a:t>
            </a:r>
          </a:p>
          <a:p>
            <a:endParaRPr lang="en-US" dirty="0"/>
          </a:p>
        </p:txBody>
      </p:sp>
      <p:sp>
        <p:nvSpPr>
          <p:cNvPr id="53250"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Quiz</a:t>
            </a:r>
          </a:p>
        </p:txBody>
      </p:sp>
    </p:spTree>
    <p:custDataLst>
      <p:tags r:id="rId1"/>
    </p:custDataLst>
    <p:extLst>
      <p:ext uri="{BB962C8B-B14F-4D97-AF65-F5344CB8AC3E}">
        <p14:creationId xmlns:p14="http://schemas.microsoft.com/office/powerpoint/2010/main" val="6524689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Summary</a:t>
            </a:r>
          </a:p>
        </p:txBody>
      </p:sp>
      <p:sp>
        <p:nvSpPr>
          <p:cNvPr id="3" name="Content Placeholder 2">
            <a:extLst>
              <a:ext uri="{FF2B5EF4-FFF2-40B4-BE49-F238E27FC236}">
                <a16:creationId xmlns:a16="http://schemas.microsoft.com/office/drawing/2014/main" id="{36EEB05A-1BDD-47CB-9B87-AD129CF3221A}"/>
              </a:ext>
            </a:extLst>
          </p:cNvPr>
          <p:cNvSpPr>
            <a:spLocks noGrp="1"/>
          </p:cNvSpPr>
          <p:nvPr>
            <p:ph idx="1"/>
          </p:nvPr>
        </p:nvSpPr>
        <p:spPr>
          <a:xfrm>
            <a:off x="933451" y="2272710"/>
            <a:ext cx="16421100" cy="5709572"/>
          </a:xfrm>
        </p:spPr>
        <p:txBody>
          <a:bodyPr/>
          <a:lstStyle/>
          <a:p>
            <a:r>
              <a:rPr lang="en-US" altLang="en-US" dirty="0"/>
              <a:t>In this lesson, you should have learned how to:</a:t>
            </a:r>
          </a:p>
          <a:p>
            <a:pPr lvl="1"/>
            <a:r>
              <a:rPr lang="en-US" altLang="en-US" dirty="0"/>
              <a:t>Describe packages and list their components</a:t>
            </a:r>
          </a:p>
          <a:p>
            <a:pPr lvl="1"/>
            <a:r>
              <a:rPr lang="en-US" altLang="en-US" dirty="0"/>
              <a:t>Create a package to group related variables, cursors, constants, exceptions, procedures, and functions</a:t>
            </a:r>
          </a:p>
          <a:p>
            <a:pPr lvl="1"/>
            <a:r>
              <a:rPr lang="en-US" altLang="en-US" dirty="0"/>
              <a:t>Designate a package construct as either public or private</a:t>
            </a:r>
          </a:p>
          <a:p>
            <a:pPr lvl="1"/>
            <a:r>
              <a:rPr lang="en-US" altLang="en-US" dirty="0"/>
              <a:t>Invoke a package construct</a:t>
            </a:r>
          </a:p>
          <a:p>
            <a:pPr lvl="1"/>
            <a:r>
              <a:rPr lang="en-US" altLang="en-US" dirty="0"/>
              <a:t>Describe the use of a bodiless package</a:t>
            </a:r>
          </a:p>
          <a:p>
            <a:endParaRPr lang="en-US" dirty="0"/>
          </a:p>
        </p:txBody>
      </p:sp>
    </p:spTree>
    <p:custDataLst>
      <p:tags r:id="rId1"/>
    </p:custDataLst>
    <p:extLst>
      <p:ext uri="{BB962C8B-B14F-4D97-AF65-F5344CB8AC3E}">
        <p14:creationId xmlns:p14="http://schemas.microsoft.com/office/powerpoint/2010/main" val="583744772"/>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a:latin typeface="+mj-lt"/>
                <a:cs typeface="Oracle Sans" panose="020B0503020204020204" pitchFamily="34" charset="0"/>
              </a:rPr>
              <a:t>Practice 14 </a:t>
            </a:r>
            <a:r>
              <a:rPr lang="en-US" altLang="en-US" dirty="0">
                <a:latin typeface="+mj-lt"/>
                <a:cs typeface="Oracle Sans" panose="020B0503020204020204" pitchFamily="34" charset="0"/>
              </a:rPr>
              <a:t>Overview: Creating and Using Packages</a:t>
            </a:r>
          </a:p>
        </p:txBody>
      </p:sp>
      <p:sp>
        <p:nvSpPr>
          <p:cNvPr id="57347" name="Rectangle 3"/>
          <p:cNvSpPr>
            <a:spLocks noGrp="1" noChangeArrowheads="1"/>
          </p:cNvSpPr>
          <p:nvPr>
            <p:ph idx="1"/>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This practice covers the following topics:</a:t>
            </a:r>
          </a:p>
          <a:p>
            <a:pPr lvl="1"/>
            <a:r>
              <a:rPr lang="en-US" altLang="en-US" dirty="0">
                <a:latin typeface="Oracle Sans" panose="020B0503020204020204" pitchFamily="34" charset="0"/>
                <a:cs typeface="Oracle Sans" panose="020B0503020204020204" pitchFamily="34" charset="0"/>
              </a:rPr>
              <a:t>Creating packages</a:t>
            </a:r>
          </a:p>
          <a:p>
            <a:pPr lvl="1"/>
            <a:r>
              <a:rPr lang="en-US" altLang="en-US" dirty="0">
                <a:latin typeface="Oracle Sans" panose="020B0503020204020204" pitchFamily="34" charset="0"/>
                <a:cs typeface="Oracle Sans" panose="020B0503020204020204" pitchFamily="34" charset="0"/>
              </a:rPr>
              <a:t>Invoking package program units</a:t>
            </a:r>
          </a:p>
        </p:txBody>
      </p:sp>
      <p:grpSp>
        <p:nvGrpSpPr>
          <p:cNvPr id="9" name="Group 8">
            <a:extLst>
              <a:ext uri="{FF2B5EF4-FFF2-40B4-BE49-F238E27FC236}">
                <a16:creationId xmlns:a16="http://schemas.microsoft.com/office/drawing/2014/main" id="{4EB46B95-1AC5-4FCF-A49C-88AC475B5B20}"/>
              </a:ext>
            </a:extLst>
          </p:cNvPr>
          <p:cNvGrpSpPr/>
          <p:nvPr/>
        </p:nvGrpSpPr>
        <p:grpSpPr>
          <a:xfrm>
            <a:off x="13464480" y="6286560"/>
            <a:ext cx="4921624" cy="2577087"/>
            <a:chOff x="13104439" y="6400800"/>
            <a:chExt cx="4921624" cy="2577087"/>
          </a:xfrm>
        </p:grpSpPr>
        <p:sp>
          <p:nvSpPr>
            <p:cNvPr id="4" name="Rectangle 3"/>
            <p:cNvSpPr/>
            <p:nvPr/>
          </p:nvSpPr>
          <p:spPr bwMode="auto">
            <a:xfrm rot="16200000" flipV="1">
              <a:off x="14691332" y="5225864"/>
              <a:ext cx="1747838" cy="4921624"/>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grpSp>
          <p:nvGrpSpPr>
            <p:cNvPr id="5" name="Group 4"/>
            <p:cNvGrpSpPr/>
            <p:nvPr/>
          </p:nvGrpSpPr>
          <p:grpSpPr>
            <a:xfrm>
              <a:off x="14450994" y="6400800"/>
              <a:ext cx="2579706" cy="2577087"/>
              <a:chOff x="9066212" y="3962400"/>
              <a:chExt cx="1941512" cy="1939542"/>
            </a:xfrm>
          </p:grpSpPr>
          <p:sp>
            <p:nvSpPr>
              <p:cNvPr id="6" name="Oval 5"/>
              <p:cNvSpPr>
                <a:spLocks noChangeAspect="1"/>
              </p:cNvSpPr>
              <p:nvPr/>
            </p:nvSpPr>
            <p:spPr bwMode="auto">
              <a:xfrm>
                <a:off x="9066212" y="3962400"/>
                <a:ext cx="1941512" cy="1939542"/>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7" name="Oval 6"/>
              <p:cNvSpPr>
                <a:spLocks noChangeAspect="1"/>
              </p:cNvSpPr>
              <p:nvPr/>
            </p:nvSpPr>
            <p:spPr bwMode="auto">
              <a:xfrm>
                <a:off x="9153676" y="4049775"/>
                <a:ext cx="1766585" cy="1764792"/>
              </a:xfrm>
              <a:prstGeom prst="ellipse">
                <a:avLst/>
              </a:prstGeom>
              <a:solidFill>
                <a:schemeClr val="bg1"/>
              </a:solidFill>
              <a:ln w="28575" cap="flat" cmpd="sng" algn="ctr">
                <a:solidFill>
                  <a:srgbClr val="C1E0FF"/>
                </a:solidFill>
                <a:prstDash val="solid"/>
                <a:round/>
                <a:headEnd type="none" w="sm" len="sm"/>
                <a:tailEnd type="none" w="sm" len="sm"/>
              </a:ln>
              <a:effectLst>
                <a:innerShdw blurRad="368300">
                  <a:srgbClr val="CCECFF"/>
                </a:innerShd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76085" y="4324778"/>
                <a:ext cx="1208860" cy="1440933"/>
              </a:xfrm>
              <a:prstGeom prst="rect">
                <a:avLst/>
              </a:prstGeom>
            </p:spPr>
          </p:pic>
        </p:grpSp>
      </p:grpSp>
    </p:spTree>
    <p:custDataLst>
      <p:tags r:id="rId1"/>
    </p:custDataLst>
    <p:extLst>
      <p:ext uri="{BB962C8B-B14F-4D97-AF65-F5344CB8AC3E}">
        <p14:creationId xmlns:p14="http://schemas.microsoft.com/office/powerpoint/2010/main" val="1667927348"/>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Objectives</a:t>
            </a:r>
          </a:p>
        </p:txBody>
      </p:sp>
      <p:sp>
        <p:nvSpPr>
          <p:cNvPr id="2" name="Content Placeholder 1">
            <a:extLst>
              <a:ext uri="{FF2B5EF4-FFF2-40B4-BE49-F238E27FC236}">
                <a16:creationId xmlns:a16="http://schemas.microsoft.com/office/drawing/2014/main" id="{65A52BE1-F9AE-416D-B5D9-B188D796CD8A}"/>
              </a:ext>
            </a:extLst>
          </p:cNvPr>
          <p:cNvSpPr>
            <a:spLocks noGrp="1"/>
          </p:cNvSpPr>
          <p:nvPr>
            <p:ph idx="1"/>
          </p:nvPr>
        </p:nvSpPr>
        <p:spPr>
          <a:xfrm>
            <a:off x="933451" y="2272710"/>
            <a:ext cx="16421100" cy="5709572"/>
          </a:xfrm>
        </p:spPr>
        <p:txBody>
          <a:bodyPr/>
          <a:lstStyle/>
          <a:p>
            <a:r>
              <a:rPr lang="en-US" altLang="en-US" dirty="0"/>
              <a:t>After completing this lesson, you should be able to:</a:t>
            </a:r>
          </a:p>
          <a:p>
            <a:pPr lvl="1"/>
            <a:r>
              <a:rPr lang="en-US" altLang="en-US" dirty="0"/>
              <a:t>Describe packages and list their components</a:t>
            </a:r>
          </a:p>
          <a:p>
            <a:pPr lvl="1"/>
            <a:r>
              <a:rPr lang="en-US" altLang="en-US" dirty="0"/>
              <a:t>Create a package to group together related variables, cursors, constants, exceptions, procedures, and functions</a:t>
            </a:r>
          </a:p>
          <a:p>
            <a:pPr lvl="1"/>
            <a:r>
              <a:rPr lang="en-US" altLang="en-US" dirty="0"/>
              <a:t>Designate a package construct as either public or private</a:t>
            </a:r>
          </a:p>
          <a:p>
            <a:pPr lvl="1"/>
            <a:r>
              <a:rPr lang="en-US" altLang="en-US" dirty="0"/>
              <a:t>Invoke a package construct</a:t>
            </a:r>
          </a:p>
          <a:p>
            <a:pPr lvl="1"/>
            <a:r>
              <a:rPr lang="en-US" altLang="en-US" dirty="0"/>
              <a:t>Describe the use of a bodiless package</a:t>
            </a:r>
          </a:p>
          <a:p>
            <a:endParaRPr lang="en-US" dirty="0"/>
          </a:p>
        </p:txBody>
      </p:sp>
    </p:spTree>
    <p:custDataLst>
      <p:tags r:id="rId1"/>
    </p:custDataLst>
    <p:extLst>
      <p:ext uri="{BB962C8B-B14F-4D97-AF65-F5344CB8AC3E}">
        <p14:creationId xmlns:p14="http://schemas.microsoft.com/office/powerpoint/2010/main" val="356117200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Lesson Agenda</a:t>
            </a:r>
          </a:p>
        </p:txBody>
      </p:sp>
      <p:sp>
        <p:nvSpPr>
          <p:cNvPr id="2" name="Content Placeholder 1">
            <a:extLst>
              <a:ext uri="{FF2B5EF4-FFF2-40B4-BE49-F238E27FC236}">
                <a16:creationId xmlns:a16="http://schemas.microsoft.com/office/drawing/2014/main" id="{165D56EE-4C13-46C8-8AB0-BA314CD3BFE0}"/>
              </a:ext>
            </a:extLst>
          </p:cNvPr>
          <p:cNvSpPr>
            <a:spLocks noGrp="1"/>
          </p:cNvSpPr>
          <p:nvPr>
            <p:ph idx="1"/>
          </p:nvPr>
        </p:nvSpPr>
        <p:spPr>
          <a:xfrm>
            <a:off x="933451" y="2272710"/>
            <a:ext cx="16421100" cy="5015536"/>
          </a:xfrm>
        </p:spPr>
        <p:txBody>
          <a:bodyPr/>
          <a:lstStyle/>
          <a:p>
            <a:pPr lvl="1"/>
            <a:r>
              <a:rPr lang="en-US" dirty="0"/>
              <a:t>Identifying the benefits and the components of packages</a:t>
            </a:r>
          </a:p>
          <a:p>
            <a:pPr lvl="1">
              <a:buClr>
                <a:schemeClr val="tx1">
                  <a:lumMod val="25000"/>
                  <a:lumOff val="75000"/>
                </a:schemeClr>
              </a:buClr>
            </a:pPr>
            <a:r>
              <a:rPr lang="en-US" dirty="0">
                <a:solidFill>
                  <a:schemeClr val="tx1">
                    <a:lumMod val="25000"/>
                    <a:lumOff val="75000"/>
                  </a:schemeClr>
                </a:solidFill>
              </a:rPr>
              <a:t>Working with packages:</a:t>
            </a:r>
          </a:p>
          <a:p>
            <a:pPr lvl="2">
              <a:buClr>
                <a:schemeClr val="tx1">
                  <a:lumMod val="25000"/>
                  <a:lumOff val="75000"/>
                </a:schemeClr>
              </a:buClr>
            </a:pPr>
            <a:r>
              <a:rPr lang="en-US" dirty="0">
                <a:solidFill>
                  <a:schemeClr val="tx1">
                    <a:lumMod val="25000"/>
                    <a:lumOff val="75000"/>
                  </a:schemeClr>
                </a:solidFill>
              </a:rPr>
              <a:t>Creating the package specification and body</a:t>
            </a:r>
          </a:p>
          <a:p>
            <a:pPr lvl="2">
              <a:buClr>
                <a:schemeClr val="tx1">
                  <a:lumMod val="25000"/>
                  <a:lumOff val="75000"/>
                </a:schemeClr>
              </a:buClr>
            </a:pPr>
            <a:r>
              <a:rPr lang="en-US" dirty="0">
                <a:solidFill>
                  <a:schemeClr val="tx1">
                    <a:lumMod val="25000"/>
                    <a:lumOff val="75000"/>
                  </a:schemeClr>
                </a:solidFill>
              </a:rPr>
              <a:t>Invoking the package subprograms</a:t>
            </a:r>
          </a:p>
          <a:p>
            <a:pPr lvl="2">
              <a:buClr>
                <a:schemeClr val="tx1">
                  <a:lumMod val="25000"/>
                  <a:lumOff val="75000"/>
                </a:schemeClr>
              </a:buClr>
            </a:pPr>
            <a:r>
              <a:rPr lang="en-US" dirty="0">
                <a:solidFill>
                  <a:schemeClr val="tx1">
                    <a:lumMod val="25000"/>
                    <a:lumOff val="75000"/>
                  </a:schemeClr>
                </a:solidFill>
              </a:rPr>
              <a:t>Displaying the package information</a:t>
            </a:r>
          </a:p>
          <a:p>
            <a:pPr lvl="2">
              <a:buClr>
                <a:schemeClr val="tx1">
                  <a:lumMod val="25000"/>
                  <a:lumOff val="75000"/>
                </a:schemeClr>
              </a:buClr>
            </a:pPr>
            <a:r>
              <a:rPr lang="en-US" dirty="0">
                <a:solidFill>
                  <a:schemeClr val="tx1">
                    <a:lumMod val="25000"/>
                    <a:lumOff val="75000"/>
                  </a:schemeClr>
                </a:solidFill>
              </a:rPr>
              <a:t>Removing a package</a:t>
            </a:r>
          </a:p>
          <a:p>
            <a:endParaRPr lang="en-US" dirty="0"/>
          </a:p>
        </p:txBody>
      </p:sp>
      <p:grpSp>
        <p:nvGrpSpPr>
          <p:cNvPr id="4" name="Group 3"/>
          <p:cNvGrpSpPr/>
          <p:nvPr/>
        </p:nvGrpSpPr>
        <p:grpSpPr>
          <a:xfrm>
            <a:off x="13366375" y="6151612"/>
            <a:ext cx="4921625" cy="2500313"/>
            <a:chOff x="5840692" y="4297363"/>
            <a:chExt cx="3281083" cy="1666875"/>
          </a:xfrm>
        </p:grpSpPr>
        <p:sp>
          <p:nvSpPr>
            <p:cNvPr id="5" name="Rectangle 4"/>
            <p:cNvSpPr/>
            <p:nvPr/>
          </p:nvSpPr>
          <p:spPr bwMode="auto">
            <a:xfrm rot="16200000" flipV="1">
              <a:off x="6898621" y="3437871"/>
              <a:ext cx="1165225" cy="3281083"/>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336187889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Courier New" panose="02070309020205020404" pitchFamily="49" charset="0"/>
                <a:cs typeface="Courier New" panose="02070309020205020404" pitchFamily="49" charset="0"/>
              </a:rPr>
              <a:t>DBMS_OUTPUT.PUT_LINE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51033675"/>
              </p:ext>
            </p:extLst>
          </p:nvPr>
        </p:nvGraphicFramePr>
        <p:xfrm>
          <a:off x="933450" y="2273300"/>
          <a:ext cx="16421100" cy="459839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540769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What Is a Package?</a:t>
            </a:r>
          </a:p>
        </p:txBody>
      </p:sp>
      <p:grpSp>
        <p:nvGrpSpPr>
          <p:cNvPr id="7" name="Group 6">
            <a:extLst>
              <a:ext uri="{FF2B5EF4-FFF2-40B4-BE49-F238E27FC236}">
                <a16:creationId xmlns:a16="http://schemas.microsoft.com/office/drawing/2014/main" id="{25309E60-2CED-4579-ABB1-A245EDE8689D}"/>
              </a:ext>
            </a:extLst>
          </p:cNvPr>
          <p:cNvGrpSpPr/>
          <p:nvPr/>
        </p:nvGrpSpPr>
        <p:grpSpPr>
          <a:xfrm>
            <a:off x="2628900" y="2628900"/>
            <a:ext cx="13030200" cy="4400550"/>
            <a:chOff x="2628900" y="2628900"/>
            <a:chExt cx="13030200" cy="4400550"/>
          </a:xfrm>
        </p:grpSpPr>
        <p:grpSp>
          <p:nvGrpSpPr>
            <p:cNvPr id="4" name="Group 3">
              <a:extLst>
                <a:ext uri="{FF2B5EF4-FFF2-40B4-BE49-F238E27FC236}">
                  <a16:creationId xmlns:a16="http://schemas.microsoft.com/office/drawing/2014/main" id="{8E706952-B713-4A61-AFB8-CEB28E9CFD2A}"/>
                </a:ext>
              </a:extLst>
            </p:cNvPr>
            <p:cNvGrpSpPr/>
            <p:nvPr/>
          </p:nvGrpSpPr>
          <p:grpSpPr>
            <a:xfrm>
              <a:off x="8229600" y="3320030"/>
              <a:ext cx="7429500" cy="2562370"/>
              <a:chOff x="8229600" y="3320030"/>
              <a:chExt cx="7429500" cy="2562370"/>
            </a:xfrm>
          </p:grpSpPr>
          <p:sp>
            <p:nvSpPr>
              <p:cNvPr id="5" name="Freeform: Shape 4">
                <a:extLst>
                  <a:ext uri="{FF2B5EF4-FFF2-40B4-BE49-F238E27FC236}">
                    <a16:creationId xmlns:a16="http://schemas.microsoft.com/office/drawing/2014/main" id="{37C58E0B-74BD-4BDA-9F3E-041F0AE66DFB}"/>
                  </a:ext>
                </a:extLst>
              </p:cNvPr>
              <p:cNvSpPr/>
              <p:nvPr/>
            </p:nvSpPr>
            <p:spPr>
              <a:xfrm>
                <a:off x="8229600" y="3320030"/>
                <a:ext cx="7429500" cy="1216800"/>
              </a:xfrm>
              <a:custGeom>
                <a:avLst/>
                <a:gdLst>
                  <a:gd name="connsiteX0" fmla="*/ 0 w 7429500"/>
                  <a:gd name="connsiteY0" fmla="*/ 202804 h 1216800"/>
                  <a:gd name="connsiteX1" fmla="*/ 202804 w 7429500"/>
                  <a:gd name="connsiteY1" fmla="*/ 0 h 1216800"/>
                  <a:gd name="connsiteX2" fmla="*/ 7226696 w 7429500"/>
                  <a:gd name="connsiteY2" fmla="*/ 0 h 1216800"/>
                  <a:gd name="connsiteX3" fmla="*/ 7429500 w 7429500"/>
                  <a:gd name="connsiteY3" fmla="*/ 202804 h 1216800"/>
                  <a:gd name="connsiteX4" fmla="*/ 7429500 w 7429500"/>
                  <a:gd name="connsiteY4" fmla="*/ 1013996 h 1216800"/>
                  <a:gd name="connsiteX5" fmla="*/ 7226696 w 7429500"/>
                  <a:gd name="connsiteY5" fmla="*/ 1216800 h 1216800"/>
                  <a:gd name="connsiteX6" fmla="*/ 202804 w 7429500"/>
                  <a:gd name="connsiteY6" fmla="*/ 1216800 h 1216800"/>
                  <a:gd name="connsiteX7" fmla="*/ 0 w 7429500"/>
                  <a:gd name="connsiteY7" fmla="*/ 1013996 h 1216800"/>
                  <a:gd name="connsiteX8" fmla="*/ 0 w 7429500"/>
                  <a:gd name="connsiteY8" fmla="*/ 202804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29500" h="1216800">
                    <a:moveTo>
                      <a:pt x="0" y="202804"/>
                    </a:moveTo>
                    <a:cubicBezTo>
                      <a:pt x="0" y="90798"/>
                      <a:pt x="90798" y="0"/>
                      <a:pt x="202804" y="0"/>
                    </a:cubicBezTo>
                    <a:lnTo>
                      <a:pt x="7226696" y="0"/>
                    </a:lnTo>
                    <a:cubicBezTo>
                      <a:pt x="7338702" y="0"/>
                      <a:pt x="7429500" y="90798"/>
                      <a:pt x="7429500" y="202804"/>
                    </a:cubicBezTo>
                    <a:lnTo>
                      <a:pt x="7429500" y="1013996"/>
                    </a:lnTo>
                    <a:cubicBezTo>
                      <a:pt x="7429500" y="1126002"/>
                      <a:pt x="7338702" y="1216800"/>
                      <a:pt x="7226696" y="1216800"/>
                    </a:cubicBezTo>
                    <a:lnTo>
                      <a:pt x="202804" y="1216800"/>
                    </a:lnTo>
                    <a:cubicBezTo>
                      <a:pt x="90798" y="1216800"/>
                      <a:pt x="0" y="1126002"/>
                      <a:pt x="0" y="1013996"/>
                    </a:cubicBezTo>
                    <a:lnTo>
                      <a:pt x="0" y="202804"/>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2">
                  <a:hueOff val="0"/>
                  <a:satOff val="0"/>
                  <a:lumOff val="0"/>
                  <a:alphaOff val="0"/>
                </a:schemeClr>
              </a:fillRef>
              <a:effectRef idx="1">
                <a:schemeClr val="accent2">
                  <a:hueOff val="0"/>
                  <a:satOff val="0"/>
                  <a:lumOff val="0"/>
                  <a:alphaOff val="0"/>
                </a:schemeClr>
              </a:effectRef>
              <a:fontRef idx="minor">
                <a:schemeClr val="dk1"/>
              </a:fontRef>
            </p:style>
            <p:txBody>
              <a:bodyPr spcFirstLastPara="0" vert="horz" wrap="square" lIns="127979" tIns="127979" rIns="127979" bIns="127979" numCol="1" spcCol="1270" anchor="ctr" anchorCtr="0">
                <a:noAutofit/>
              </a:bodyPr>
              <a:lstStyle/>
              <a:p>
                <a:pPr marL="0" lvl="0" indent="0" algn="ctr" defTabSz="800100">
                  <a:lnSpc>
                    <a:spcPct val="90000"/>
                  </a:lnSpc>
                  <a:spcBef>
                    <a:spcPct val="0"/>
                  </a:spcBef>
                  <a:spcAft>
                    <a:spcPct val="35000"/>
                  </a:spcAft>
                  <a:buNone/>
                </a:pPr>
                <a:r>
                  <a:rPr lang="en-US" altLang="en-US" sz="2200" kern="1200" dirty="0"/>
                  <a:t>A package is a schema object that groups logically related PL/SQL types, variables, sequences, and subprograms. </a:t>
                </a:r>
                <a:endParaRPr lang="en-US" sz="2200" kern="1200" dirty="0"/>
              </a:p>
            </p:txBody>
          </p:sp>
          <p:sp>
            <p:nvSpPr>
              <p:cNvPr id="6" name="Freeform: Shape 5">
                <a:extLst>
                  <a:ext uri="{FF2B5EF4-FFF2-40B4-BE49-F238E27FC236}">
                    <a16:creationId xmlns:a16="http://schemas.microsoft.com/office/drawing/2014/main" id="{DF947D13-5C96-4774-9668-38F0A1B1E23F}"/>
                  </a:ext>
                </a:extLst>
              </p:cNvPr>
              <p:cNvSpPr/>
              <p:nvPr/>
            </p:nvSpPr>
            <p:spPr>
              <a:xfrm>
                <a:off x="8229600" y="4665600"/>
                <a:ext cx="7429500" cy="1216800"/>
              </a:xfrm>
              <a:custGeom>
                <a:avLst/>
                <a:gdLst>
                  <a:gd name="connsiteX0" fmla="*/ 0 w 7429500"/>
                  <a:gd name="connsiteY0" fmla="*/ 202804 h 1216800"/>
                  <a:gd name="connsiteX1" fmla="*/ 202804 w 7429500"/>
                  <a:gd name="connsiteY1" fmla="*/ 0 h 1216800"/>
                  <a:gd name="connsiteX2" fmla="*/ 7226696 w 7429500"/>
                  <a:gd name="connsiteY2" fmla="*/ 0 h 1216800"/>
                  <a:gd name="connsiteX3" fmla="*/ 7429500 w 7429500"/>
                  <a:gd name="connsiteY3" fmla="*/ 202804 h 1216800"/>
                  <a:gd name="connsiteX4" fmla="*/ 7429500 w 7429500"/>
                  <a:gd name="connsiteY4" fmla="*/ 1013996 h 1216800"/>
                  <a:gd name="connsiteX5" fmla="*/ 7226696 w 7429500"/>
                  <a:gd name="connsiteY5" fmla="*/ 1216800 h 1216800"/>
                  <a:gd name="connsiteX6" fmla="*/ 202804 w 7429500"/>
                  <a:gd name="connsiteY6" fmla="*/ 1216800 h 1216800"/>
                  <a:gd name="connsiteX7" fmla="*/ 0 w 7429500"/>
                  <a:gd name="connsiteY7" fmla="*/ 1013996 h 1216800"/>
                  <a:gd name="connsiteX8" fmla="*/ 0 w 7429500"/>
                  <a:gd name="connsiteY8" fmla="*/ 202804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29500" h="1216800">
                    <a:moveTo>
                      <a:pt x="0" y="202804"/>
                    </a:moveTo>
                    <a:cubicBezTo>
                      <a:pt x="0" y="90798"/>
                      <a:pt x="90798" y="0"/>
                      <a:pt x="202804" y="0"/>
                    </a:cubicBezTo>
                    <a:lnTo>
                      <a:pt x="7226696" y="0"/>
                    </a:lnTo>
                    <a:cubicBezTo>
                      <a:pt x="7338702" y="0"/>
                      <a:pt x="7429500" y="90798"/>
                      <a:pt x="7429500" y="202804"/>
                    </a:cubicBezTo>
                    <a:lnTo>
                      <a:pt x="7429500" y="1013996"/>
                    </a:lnTo>
                    <a:cubicBezTo>
                      <a:pt x="7429500" y="1126002"/>
                      <a:pt x="7338702" y="1216800"/>
                      <a:pt x="7226696" y="1216800"/>
                    </a:cubicBezTo>
                    <a:lnTo>
                      <a:pt x="202804" y="1216800"/>
                    </a:lnTo>
                    <a:cubicBezTo>
                      <a:pt x="90798" y="1216800"/>
                      <a:pt x="0" y="1126002"/>
                      <a:pt x="0" y="1013996"/>
                    </a:cubicBezTo>
                    <a:lnTo>
                      <a:pt x="0" y="202804"/>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2">
                  <a:hueOff val="8265771"/>
                  <a:satOff val="-79389"/>
                  <a:lumOff val="-4902"/>
                  <a:alphaOff val="0"/>
                </a:schemeClr>
              </a:fillRef>
              <a:effectRef idx="1">
                <a:schemeClr val="accent2">
                  <a:hueOff val="8265771"/>
                  <a:satOff val="-79389"/>
                  <a:lumOff val="-4902"/>
                  <a:alphaOff val="0"/>
                </a:schemeClr>
              </a:effectRef>
              <a:fontRef idx="minor">
                <a:schemeClr val="dk1"/>
              </a:fontRef>
            </p:style>
            <p:txBody>
              <a:bodyPr spcFirstLastPara="0" vert="horz" wrap="square" lIns="127979" tIns="127979" rIns="127979" bIns="127979" numCol="1" spcCol="1270" anchor="ctr" anchorCtr="0">
                <a:noAutofit/>
              </a:bodyPr>
              <a:lstStyle/>
              <a:p>
                <a:pPr marL="0" lvl="0" indent="0" algn="ctr" defTabSz="800100">
                  <a:lnSpc>
                    <a:spcPct val="90000"/>
                  </a:lnSpc>
                  <a:spcBef>
                    <a:spcPct val="0"/>
                  </a:spcBef>
                  <a:spcAft>
                    <a:spcPct val="35000"/>
                  </a:spcAft>
                  <a:buNone/>
                </a:pPr>
                <a:r>
                  <a:rPr lang="en-US" sz="2200" b="0" i="0" kern="1200" dirty="0"/>
                  <a:t>A package is compiled and stored in the database, where many applications can share its contents.</a:t>
                </a:r>
                <a:endParaRPr lang="en-US" sz="2200" kern="1200" dirty="0"/>
              </a:p>
            </p:txBody>
          </p:sp>
        </p:grpSp>
        <p:pic>
          <p:nvPicPr>
            <p:cNvPr id="8" name="Picture 7" descr="Packages_New-icon.png"/>
            <p:cNvPicPr>
              <a:picLocks noChangeAspect="1"/>
            </p:cNvPicPr>
            <p:nvPr/>
          </p:nvPicPr>
          <p:blipFill>
            <a:blip r:embed="rId4" cstate="print"/>
            <a:stretch>
              <a:fillRect/>
            </a:stretch>
          </p:blipFill>
          <p:spPr>
            <a:xfrm>
              <a:off x="2628900" y="2628900"/>
              <a:ext cx="4514850" cy="4400550"/>
            </a:xfrm>
            <a:prstGeom prst="rect">
              <a:avLst/>
            </a:prstGeom>
            <a:noFill/>
            <a:ln>
              <a:noFill/>
            </a:ln>
          </p:spPr>
        </p:pic>
      </p:grpSp>
    </p:spTree>
    <p:custDataLst>
      <p:tags r:id="rId1"/>
    </p:custDataLst>
    <p:extLst>
      <p:ext uri="{BB962C8B-B14F-4D97-AF65-F5344CB8AC3E}">
        <p14:creationId xmlns:p14="http://schemas.microsoft.com/office/powerpoint/2010/main" val="1966025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6"/>
          <p:cNvGrpSpPr/>
          <p:nvPr/>
        </p:nvGrpSpPr>
        <p:grpSpPr>
          <a:xfrm>
            <a:off x="1504977" y="2119164"/>
            <a:ext cx="15278046" cy="7818412"/>
            <a:chOff x="617029" y="693621"/>
            <a:chExt cx="10954767" cy="5606011"/>
          </a:xfrm>
        </p:grpSpPr>
        <p:sp>
          <p:nvSpPr>
            <p:cNvPr id="26" name="TextBox 25"/>
            <p:cNvSpPr txBox="1"/>
            <p:nvPr/>
          </p:nvSpPr>
          <p:spPr>
            <a:xfrm>
              <a:off x="617029" y="4477256"/>
              <a:ext cx="1242061" cy="259180"/>
            </a:xfrm>
            <a:prstGeom prst="rect">
              <a:avLst/>
            </a:prstGeom>
            <a:solidFill>
              <a:srgbClr val="F2FDFF"/>
            </a:solidFill>
            <a:ln>
              <a:noFill/>
            </a:ln>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Oracle Sans" panose="020B0503020204020204" pitchFamily="34" charset="0"/>
                  <a:cs typeface="Oracle Sans" panose="020B0503020204020204" pitchFamily="34" charset="0"/>
                </a:rPr>
                <a:t>Modularity</a:t>
              </a:r>
            </a:p>
          </p:txBody>
        </p:sp>
        <p:sp>
          <p:nvSpPr>
            <p:cNvPr id="27" name="TextBox 26"/>
            <p:cNvSpPr txBox="1"/>
            <p:nvPr/>
          </p:nvSpPr>
          <p:spPr>
            <a:xfrm>
              <a:off x="9505647" y="4387578"/>
              <a:ext cx="2066149" cy="259180"/>
            </a:xfrm>
            <a:prstGeom prst="rect">
              <a:avLst/>
            </a:prstGeom>
            <a:solidFill>
              <a:srgbClr val="F2FDFF"/>
            </a:solidFill>
            <a:ln>
              <a:noFill/>
            </a:ln>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r>
                <a:rPr lang="en-US" dirty="0">
                  <a:latin typeface="Oracle Sans" panose="020B0503020204020204" pitchFamily="34" charset="0"/>
                  <a:cs typeface="Oracle Sans" panose="020B0503020204020204" pitchFamily="34" charset="0"/>
                </a:rPr>
                <a:t>Information hiding</a:t>
              </a:r>
            </a:p>
          </p:txBody>
        </p:sp>
        <p:sp>
          <p:nvSpPr>
            <p:cNvPr id="28" name="Oval 27"/>
            <p:cNvSpPr>
              <a:spLocks noChangeAspect="1"/>
            </p:cNvSpPr>
            <p:nvPr/>
          </p:nvSpPr>
          <p:spPr bwMode="auto">
            <a:xfrm>
              <a:off x="1886641" y="3799721"/>
              <a:ext cx="1737360" cy="1737360"/>
            </a:xfrm>
            <a:prstGeom prst="ellipse">
              <a:avLst/>
            </a:prstGeom>
            <a:gradFill flip="none" rotWithShape="1">
              <a:gsLst>
                <a:gs pos="0">
                  <a:schemeClr val="accent6">
                    <a:lumMod val="20000"/>
                    <a:lumOff val="80000"/>
                  </a:schemeClr>
                </a:gs>
                <a:gs pos="100000">
                  <a:schemeClr val="bg1"/>
                </a:gs>
              </a:gsLst>
              <a:lin ang="2700000" scaled="1"/>
              <a:tileRect/>
            </a:gradFill>
            <a:ln w="28575" cap="flat" cmpd="sng" algn="ctr">
              <a:noFill/>
              <a:prstDash val="solid"/>
              <a:round/>
              <a:headEnd type="none" w="sm" len="sm"/>
              <a:tailEnd type="none" w="sm" len="sm"/>
            </a:ln>
            <a:effectLst>
              <a:outerShdw blurRad="63500" algn="ctr" rotWithShape="0">
                <a:prstClr val="black">
                  <a:alpha val="40000"/>
                </a:prstClr>
              </a:outerShdw>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29" name="Oval 28"/>
            <p:cNvSpPr>
              <a:spLocks noChangeAspect="1"/>
            </p:cNvSpPr>
            <p:nvPr/>
          </p:nvSpPr>
          <p:spPr bwMode="auto">
            <a:xfrm>
              <a:off x="7791120" y="3710043"/>
              <a:ext cx="1737360" cy="1737360"/>
            </a:xfrm>
            <a:prstGeom prst="ellipse">
              <a:avLst/>
            </a:prstGeom>
            <a:gradFill flip="none" rotWithShape="1">
              <a:gsLst>
                <a:gs pos="0">
                  <a:schemeClr val="accent6">
                    <a:lumMod val="20000"/>
                    <a:lumOff val="80000"/>
                  </a:schemeClr>
                </a:gs>
                <a:gs pos="100000">
                  <a:schemeClr val="bg1"/>
                </a:gs>
              </a:gsLst>
              <a:lin ang="2700000" scaled="1"/>
              <a:tileRect/>
            </a:gradFill>
            <a:ln w="28575" cap="flat" cmpd="sng" algn="ctr">
              <a:solidFill>
                <a:schemeClr val="bg1"/>
              </a:solidFill>
              <a:prstDash val="solid"/>
              <a:round/>
              <a:headEnd type="none" w="sm" len="sm"/>
              <a:tailEnd type="none" w="sm" len="sm"/>
            </a:ln>
            <a:effectLst>
              <a:outerShdw blurRad="63500" algn="ctr" rotWithShape="0">
                <a:prstClr val="black">
                  <a:alpha val="40000"/>
                </a:prstClr>
              </a:outerShdw>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30" name="TextBox 29"/>
            <p:cNvSpPr txBox="1"/>
            <p:nvPr/>
          </p:nvSpPr>
          <p:spPr>
            <a:xfrm>
              <a:off x="997400" y="2634598"/>
              <a:ext cx="2133600" cy="259180"/>
            </a:xfrm>
            <a:prstGeom prst="rect">
              <a:avLst/>
            </a:prstGeom>
            <a:solidFill>
              <a:srgbClr val="F2FDFF"/>
            </a:solidFill>
            <a:ln>
              <a:noFill/>
            </a:ln>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Oracle Sans" panose="020B0503020204020204" pitchFamily="34" charset="0"/>
                  <a:cs typeface="Oracle Sans" panose="020B0503020204020204" pitchFamily="34" charset="0"/>
                </a:rPr>
                <a:t>Easy maintenance</a:t>
              </a:r>
            </a:p>
          </p:txBody>
        </p:sp>
        <p:sp>
          <p:nvSpPr>
            <p:cNvPr id="31" name="TextBox 30"/>
            <p:cNvSpPr txBox="1"/>
            <p:nvPr/>
          </p:nvSpPr>
          <p:spPr>
            <a:xfrm>
              <a:off x="8383207" y="2634598"/>
              <a:ext cx="2286000" cy="259180"/>
            </a:xfrm>
            <a:prstGeom prst="rect">
              <a:avLst/>
            </a:prstGeom>
            <a:solidFill>
              <a:srgbClr val="F2FDFF"/>
            </a:solidFill>
            <a:ln>
              <a:noFill/>
            </a:ln>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r>
                <a:rPr lang="en-US" dirty="0">
                  <a:latin typeface="Oracle Sans" panose="020B0503020204020204" pitchFamily="34" charset="0"/>
                  <a:cs typeface="Oracle Sans" panose="020B0503020204020204" pitchFamily="34" charset="0"/>
                </a:rPr>
                <a:t>Better performance</a:t>
              </a:r>
            </a:p>
          </p:txBody>
        </p:sp>
        <p:sp>
          <p:nvSpPr>
            <p:cNvPr id="32" name="TextBox 31"/>
            <p:cNvSpPr txBox="1"/>
            <p:nvPr/>
          </p:nvSpPr>
          <p:spPr>
            <a:xfrm>
              <a:off x="6552817" y="1371156"/>
              <a:ext cx="2781299" cy="259180"/>
            </a:xfrm>
            <a:prstGeom prst="rect">
              <a:avLst/>
            </a:prstGeom>
            <a:solidFill>
              <a:srgbClr val="F2FDFF"/>
            </a:solidFill>
            <a:ln>
              <a:noFill/>
            </a:ln>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r>
                <a:rPr lang="en-US" dirty="0">
                  <a:latin typeface="Oracle Sans" panose="020B0503020204020204" pitchFamily="34" charset="0"/>
                  <a:cs typeface="Oracle Sans" panose="020B0503020204020204" pitchFamily="34" charset="0"/>
                </a:rPr>
                <a:t>Easier application design</a:t>
              </a:r>
            </a:p>
          </p:txBody>
        </p:sp>
        <p:sp>
          <p:nvSpPr>
            <p:cNvPr id="33" name="Oval 32"/>
            <p:cNvSpPr>
              <a:spLocks noChangeAspect="1"/>
            </p:cNvSpPr>
            <p:nvPr/>
          </p:nvSpPr>
          <p:spPr bwMode="auto">
            <a:xfrm>
              <a:off x="4838880" y="693621"/>
              <a:ext cx="1737360" cy="1737360"/>
            </a:xfrm>
            <a:prstGeom prst="ellipse">
              <a:avLst/>
            </a:prstGeom>
            <a:gradFill flip="none" rotWithShape="1">
              <a:gsLst>
                <a:gs pos="0">
                  <a:schemeClr val="accent6">
                    <a:lumMod val="20000"/>
                    <a:lumOff val="80000"/>
                  </a:schemeClr>
                </a:gs>
                <a:gs pos="100000">
                  <a:schemeClr val="bg1"/>
                </a:gs>
              </a:gsLst>
              <a:lin ang="2700000" scaled="1"/>
              <a:tileRect/>
            </a:gradFill>
            <a:ln w="28575" cap="flat" cmpd="sng" algn="ctr">
              <a:solidFill>
                <a:schemeClr val="bg1"/>
              </a:solidFill>
              <a:prstDash val="solid"/>
              <a:round/>
              <a:headEnd type="none" w="sm" len="sm"/>
              <a:tailEnd type="none" w="sm" len="sm"/>
            </a:ln>
            <a:effectLst>
              <a:outerShdw blurRad="63500" algn="ctr" rotWithShape="0">
                <a:prstClr val="black">
                  <a:alpha val="40000"/>
                </a:prstClr>
              </a:outerShdw>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34" name="Oval 33"/>
            <p:cNvSpPr>
              <a:spLocks noChangeAspect="1"/>
            </p:cNvSpPr>
            <p:nvPr/>
          </p:nvSpPr>
          <p:spPr bwMode="auto">
            <a:xfrm>
              <a:off x="3078942" y="1957063"/>
              <a:ext cx="1737360" cy="1737360"/>
            </a:xfrm>
            <a:prstGeom prst="ellipse">
              <a:avLst/>
            </a:prstGeom>
            <a:gradFill flip="none" rotWithShape="1">
              <a:gsLst>
                <a:gs pos="0">
                  <a:schemeClr val="accent6">
                    <a:lumMod val="20000"/>
                    <a:lumOff val="80000"/>
                  </a:schemeClr>
                </a:gs>
                <a:gs pos="100000">
                  <a:schemeClr val="bg1"/>
                </a:gs>
              </a:gsLst>
              <a:lin ang="2700000" scaled="1"/>
              <a:tileRect/>
            </a:gradFill>
            <a:ln w="28575" cap="flat" cmpd="sng" algn="ctr">
              <a:solidFill>
                <a:schemeClr val="bg1"/>
              </a:solidFill>
              <a:prstDash val="solid"/>
              <a:round/>
              <a:headEnd type="none" w="sm" len="sm"/>
              <a:tailEnd type="none" w="sm" len="sm"/>
            </a:ln>
            <a:effectLst>
              <a:outerShdw blurRad="63500" algn="ctr" rotWithShape="0">
                <a:prstClr val="black">
                  <a:alpha val="40000"/>
                </a:prstClr>
              </a:outerShdw>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35" name="Oval 34"/>
            <p:cNvSpPr>
              <a:spLocks noChangeAspect="1"/>
            </p:cNvSpPr>
            <p:nvPr/>
          </p:nvSpPr>
          <p:spPr bwMode="auto">
            <a:xfrm>
              <a:off x="6623230" y="1957063"/>
              <a:ext cx="1737360" cy="1737360"/>
            </a:xfrm>
            <a:prstGeom prst="ellipse">
              <a:avLst/>
            </a:prstGeom>
            <a:gradFill flip="none" rotWithShape="1">
              <a:gsLst>
                <a:gs pos="0">
                  <a:schemeClr val="accent6">
                    <a:lumMod val="20000"/>
                    <a:lumOff val="80000"/>
                  </a:schemeClr>
                </a:gs>
                <a:gs pos="100000">
                  <a:schemeClr val="bg1"/>
                </a:gs>
              </a:gsLst>
              <a:lin ang="2700000" scaled="1"/>
              <a:tileRect/>
            </a:gradFill>
            <a:ln w="28575" cap="flat" cmpd="sng" algn="ctr">
              <a:solidFill>
                <a:schemeClr val="bg1"/>
              </a:solidFill>
              <a:prstDash val="solid"/>
              <a:round/>
              <a:headEnd type="none" w="sm" len="sm"/>
              <a:tailEnd type="none" w="sm" len="sm"/>
            </a:ln>
            <a:effectLst>
              <a:outerShdw blurRad="63500" algn="ctr" rotWithShape="0">
                <a:prstClr val="black">
                  <a:alpha val="40000"/>
                </a:prstClr>
              </a:outerShdw>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pic>
          <p:nvPicPr>
            <p:cNvPr id="36" name="Picture 35" descr="cnt1661757.gif"/>
            <p:cNvPicPr>
              <a:picLocks noChangeAspect="1"/>
            </p:cNvPicPr>
            <p:nvPr/>
          </p:nvPicPr>
          <p:blipFill>
            <a:blip r:embed="rId4" cstate="print"/>
            <a:stretch>
              <a:fillRect/>
            </a:stretch>
          </p:blipFill>
          <p:spPr>
            <a:xfrm>
              <a:off x="2287263" y="4178054"/>
              <a:ext cx="936117" cy="980694"/>
            </a:xfrm>
            <a:prstGeom prst="rect">
              <a:avLst/>
            </a:prstGeom>
          </p:spPr>
        </p:pic>
        <p:pic>
          <p:nvPicPr>
            <p:cNvPr id="37" name="Picture 36" descr="cnt2427983.png"/>
            <p:cNvPicPr>
              <a:picLocks noChangeAspect="1"/>
            </p:cNvPicPr>
            <p:nvPr/>
          </p:nvPicPr>
          <p:blipFill>
            <a:blip r:embed="rId5" cstate="print"/>
            <a:stretch>
              <a:fillRect/>
            </a:stretch>
          </p:blipFill>
          <p:spPr>
            <a:xfrm>
              <a:off x="3486612" y="2327874"/>
              <a:ext cx="922020" cy="990600"/>
            </a:xfrm>
            <a:prstGeom prst="rect">
              <a:avLst/>
            </a:prstGeom>
          </p:spPr>
        </p:pic>
        <p:pic>
          <p:nvPicPr>
            <p:cNvPr id="38" name="Picture 37" descr="cnt204476 (1).gif"/>
            <p:cNvPicPr>
              <a:picLocks noChangeAspect="1"/>
            </p:cNvPicPr>
            <p:nvPr/>
          </p:nvPicPr>
          <p:blipFill>
            <a:blip r:embed="rId6" cstate="print"/>
            <a:stretch>
              <a:fillRect/>
            </a:stretch>
          </p:blipFill>
          <p:spPr>
            <a:xfrm>
              <a:off x="5199804" y="799842"/>
              <a:ext cx="1083247" cy="1547497"/>
            </a:xfrm>
            <a:prstGeom prst="rect">
              <a:avLst/>
            </a:prstGeom>
          </p:spPr>
        </p:pic>
        <p:pic>
          <p:nvPicPr>
            <p:cNvPr id="39" name="Picture 38" descr="cnt2296433.png"/>
            <p:cNvPicPr>
              <a:picLocks noChangeAspect="1"/>
            </p:cNvPicPr>
            <p:nvPr/>
          </p:nvPicPr>
          <p:blipFill>
            <a:blip r:embed="rId7" cstate="print"/>
            <a:stretch>
              <a:fillRect/>
            </a:stretch>
          </p:blipFill>
          <p:spPr>
            <a:xfrm>
              <a:off x="6855640" y="2324064"/>
              <a:ext cx="1272540" cy="998220"/>
            </a:xfrm>
            <a:prstGeom prst="rect">
              <a:avLst/>
            </a:prstGeom>
          </p:spPr>
        </p:pic>
        <p:grpSp>
          <p:nvGrpSpPr>
            <p:cNvPr id="4" name="Group 3"/>
            <p:cNvGrpSpPr/>
            <p:nvPr/>
          </p:nvGrpSpPr>
          <p:grpSpPr>
            <a:xfrm>
              <a:off x="8051398" y="3902670"/>
              <a:ext cx="1351285" cy="1443629"/>
              <a:chOff x="8323926" y="3598707"/>
              <a:chExt cx="1351285" cy="1443629"/>
            </a:xfrm>
          </p:grpSpPr>
          <p:pic>
            <p:nvPicPr>
              <p:cNvPr id="40" name="Picture 39" descr="6_Package_PL-SQL-Block.png"/>
              <p:cNvPicPr>
                <a:picLocks noChangeAspect="1"/>
              </p:cNvPicPr>
              <p:nvPr/>
            </p:nvPicPr>
            <p:blipFill>
              <a:blip r:embed="rId8" cstate="print"/>
              <a:stretch>
                <a:fillRect/>
              </a:stretch>
            </p:blipFill>
            <p:spPr>
              <a:xfrm>
                <a:off x="8323926" y="4356536"/>
                <a:ext cx="838200" cy="685800"/>
              </a:xfrm>
              <a:prstGeom prst="rect">
                <a:avLst/>
              </a:prstGeom>
            </p:spPr>
          </p:pic>
          <p:pic>
            <p:nvPicPr>
              <p:cNvPr id="41" name="Picture 40" descr="cnt204927.gif"/>
              <p:cNvPicPr>
                <a:picLocks noChangeAspect="1"/>
              </p:cNvPicPr>
              <p:nvPr/>
            </p:nvPicPr>
            <p:blipFill>
              <a:blip r:embed="rId9" cstate="print"/>
              <a:stretch>
                <a:fillRect/>
              </a:stretch>
            </p:blipFill>
            <p:spPr>
              <a:xfrm>
                <a:off x="8388561" y="3598707"/>
                <a:ext cx="720090" cy="720090"/>
              </a:xfrm>
              <a:prstGeom prst="rect">
                <a:avLst/>
              </a:prstGeom>
            </p:spPr>
          </p:pic>
          <p:pic>
            <p:nvPicPr>
              <p:cNvPr id="42" name="Picture 41" descr="cnt2554142.png"/>
              <p:cNvPicPr>
                <a:picLocks noChangeAspect="1"/>
              </p:cNvPicPr>
              <p:nvPr/>
            </p:nvPicPr>
            <p:blipFill>
              <a:blip r:embed="rId10" cstate="print"/>
              <a:stretch>
                <a:fillRect/>
              </a:stretch>
            </p:blipFill>
            <p:spPr>
              <a:xfrm>
                <a:off x="8990032" y="3751105"/>
                <a:ext cx="685179" cy="723781"/>
              </a:xfrm>
              <a:prstGeom prst="rect">
                <a:avLst/>
              </a:prstGeom>
            </p:spPr>
          </p:pic>
        </p:grpSp>
        <p:pic>
          <p:nvPicPr>
            <p:cNvPr id="43" name="Picture 42" descr="Packages_New-icon.png"/>
            <p:cNvPicPr>
              <a:picLocks noChangeAspect="1"/>
            </p:cNvPicPr>
            <p:nvPr/>
          </p:nvPicPr>
          <p:blipFill>
            <a:blip r:embed="rId11" cstate="print"/>
            <a:stretch>
              <a:fillRect/>
            </a:stretch>
          </p:blipFill>
          <p:spPr>
            <a:xfrm>
              <a:off x="4336913" y="3549288"/>
              <a:ext cx="2821781" cy="2750344"/>
            </a:xfrm>
            <a:prstGeom prst="rect">
              <a:avLst/>
            </a:prstGeom>
          </p:spPr>
        </p:pic>
      </p:grpSp>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Advantages of Packages</a:t>
            </a:r>
          </a:p>
        </p:txBody>
      </p:sp>
    </p:spTree>
    <p:custDataLst>
      <p:tags r:id="rId1"/>
    </p:custDataLst>
    <p:extLst>
      <p:ext uri="{BB962C8B-B14F-4D97-AF65-F5344CB8AC3E}">
        <p14:creationId xmlns:p14="http://schemas.microsoft.com/office/powerpoint/2010/main" val="3306191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How Do You Create PL/SQL Packages?</a:t>
            </a:r>
          </a:p>
        </p:txBody>
      </p:sp>
      <p:sp>
        <p:nvSpPr>
          <p:cNvPr id="2" name="Content Placeholder 1">
            <a:extLst>
              <a:ext uri="{FF2B5EF4-FFF2-40B4-BE49-F238E27FC236}">
                <a16:creationId xmlns:a16="http://schemas.microsoft.com/office/drawing/2014/main" id="{43DAF3C1-6C0F-4180-B3C2-49E31E0E9CED}"/>
              </a:ext>
            </a:extLst>
          </p:cNvPr>
          <p:cNvSpPr>
            <a:spLocks noGrp="1"/>
          </p:cNvSpPr>
          <p:nvPr>
            <p:ph idx="1"/>
          </p:nvPr>
        </p:nvSpPr>
        <p:spPr>
          <a:xfrm>
            <a:off x="933451" y="2272710"/>
            <a:ext cx="16421100" cy="4310728"/>
          </a:xfrm>
        </p:spPr>
        <p:txBody>
          <a:bodyPr/>
          <a:lstStyle/>
          <a:p>
            <a:pPr lvl="1"/>
            <a:r>
              <a:rPr lang="en-US" altLang="en-US" dirty="0"/>
              <a:t>Packages usually have two parts: </a:t>
            </a:r>
          </a:p>
          <a:p>
            <a:pPr lvl="2"/>
            <a:r>
              <a:rPr lang="en-US" altLang="en-US" dirty="0"/>
              <a:t>A specification (spec) </a:t>
            </a:r>
          </a:p>
          <a:p>
            <a:pPr lvl="2"/>
            <a:r>
              <a:rPr lang="en-US" altLang="en-US" dirty="0"/>
              <a:t>A body </a:t>
            </a:r>
          </a:p>
          <a:p>
            <a:pPr lvl="1"/>
            <a:r>
              <a:rPr lang="en-US" altLang="en-US" dirty="0"/>
              <a:t>The specification is the interface to the package. </a:t>
            </a:r>
          </a:p>
          <a:p>
            <a:pPr lvl="1"/>
            <a:r>
              <a:rPr lang="en-US" altLang="en-US" dirty="0"/>
              <a:t>The body has the implementation.</a:t>
            </a:r>
          </a:p>
          <a:p>
            <a:endParaRPr lang="en-US" dirty="0"/>
          </a:p>
        </p:txBody>
      </p:sp>
      <p:pic>
        <p:nvPicPr>
          <p:cNvPr id="7" name="Picture 6" descr="Packages_New-icon.png"/>
          <p:cNvPicPr>
            <a:picLocks noChangeAspect="1"/>
          </p:cNvPicPr>
          <p:nvPr/>
        </p:nvPicPr>
        <p:blipFill>
          <a:blip r:embed="rId4" cstate="print"/>
          <a:stretch>
            <a:fillRect/>
          </a:stretch>
        </p:blipFill>
        <p:spPr>
          <a:xfrm>
            <a:off x="12001500" y="4457700"/>
            <a:ext cx="4514850" cy="4400550"/>
          </a:xfrm>
          <a:prstGeom prst="rect">
            <a:avLst/>
          </a:prstGeom>
        </p:spPr>
      </p:pic>
    </p:spTree>
    <p:custDataLst>
      <p:tags r:id="rId1"/>
    </p:custDataLst>
    <p:extLst>
      <p:ext uri="{BB962C8B-B14F-4D97-AF65-F5344CB8AC3E}">
        <p14:creationId xmlns:p14="http://schemas.microsoft.com/office/powerpoint/2010/main" val="240333624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Components of a PL/SQL Package </a:t>
            </a:r>
          </a:p>
        </p:txBody>
      </p:sp>
      <p:grpSp>
        <p:nvGrpSpPr>
          <p:cNvPr id="3" name="Group 2">
            <a:extLst>
              <a:ext uri="{FF2B5EF4-FFF2-40B4-BE49-F238E27FC236}">
                <a16:creationId xmlns:a16="http://schemas.microsoft.com/office/drawing/2014/main" id="{058A291E-E248-465A-85D9-D55A0CDA0E6B}"/>
              </a:ext>
            </a:extLst>
          </p:cNvPr>
          <p:cNvGrpSpPr/>
          <p:nvPr/>
        </p:nvGrpSpPr>
        <p:grpSpPr>
          <a:xfrm>
            <a:off x="1781636" y="2520926"/>
            <a:ext cx="14790325" cy="6727030"/>
            <a:chOff x="1551497" y="2416970"/>
            <a:chExt cx="14790325" cy="6727030"/>
          </a:xfrm>
        </p:grpSpPr>
        <p:sp>
          <p:nvSpPr>
            <p:cNvPr id="18435" name="AutoShape 3"/>
            <p:cNvSpPr>
              <a:spLocks noChangeArrowheads="1"/>
            </p:cNvSpPr>
            <p:nvPr/>
          </p:nvSpPr>
          <p:spPr bwMode="blackWhite">
            <a:xfrm rot="16200000" flipV="1">
              <a:off x="4573738" y="2979081"/>
              <a:ext cx="1909763" cy="104747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0 h 21600"/>
                <a:gd name="T8" fmla="*/ 0 60000 65536"/>
                <a:gd name="T9" fmla="*/ 0 60000 65536"/>
                <a:gd name="T10" fmla="*/ 0 60000 65536"/>
                <a:gd name="T11" fmla="*/ 0 60000 65536"/>
                <a:gd name="T12" fmla="*/ 5780 w 21600"/>
                <a:gd name="T13" fmla="*/ 5780 h 21600"/>
                <a:gd name="T14" fmla="*/ 15820 w 21600"/>
                <a:gd name="T15" fmla="*/ 15820 h 21600"/>
              </a:gdLst>
              <a:ahLst/>
              <a:cxnLst>
                <a:cxn ang="T8">
                  <a:pos x="T0" y="T1"/>
                </a:cxn>
                <a:cxn ang="T9">
                  <a:pos x="T2" y="T3"/>
                </a:cxn>
                <a:cxn ang="T10">
                  <a:pos x="T4" y="T5"/>
                </a:cxn>
                <a:cxn ang="T11">
                  <a:pos x="T6" y="T7"/>
                </a:cxn>
              </a:cxnLst>
              <a:rect l="T12" t="T13" r="T14" b="T15"/>
              <a:pathLst>
                <a:path w="21600" h="21600">
                  <a:moveTo>
                    <a:pt x="0" y="0"/>
                  </a:moveTo>
                  <a:lnTo>
                    <a:pt x="7959" y="21600"/>
                  </a:lnTo>
                  <a:lnTo>
                    <a:pt x="13641" y="21600"/>
                  </a:lnTo>
                  <a:lnTo>
                    <a:pt x="21600" y="0"/>
                  </a:lnTo>
                  <a:lnTo>
                    <a:pt x="0" y="0"/>
                  </a:lnTo>
                  <a:close/>
                </a:path>
              </a:pathLst>
            </a:custGeom>
            <a:gradFill rotWithShape="1">
              <a:gsLst>
                <a:gs pos="0">
                  <a:srgbClr val="FFEBEB"/>
                </a:gs>
                <a:gs pos="100000">
                  <a:srgbClr val="FFFBFB"/>
                </a:gs>
              </a:gsLst>
              <a:lin ang="5400000" scaled="1"/>
            </a:gradFill>
            <a:ln w="28575">
              <a:noFill/>
              <a:miter lim="800000"/>
              <a:headEnd type="none" w="sm" len="sm"/>
              <a:tailEnd type="none" w="sm" len="sm"/>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18436" name="AutoShape 4"/>
            <p:cNvSpPr>
              <a:spLocks noChangeArrowheads="1"/>
            </p:cNvSpPr>
            <p:nvPr/>
          </p:nvSpPr>
          <p:spPr bwMode="blackWhite">
            <a:xfrm rot="16200000" flipV="1">
              <a:off x="3665297" y="6509269"/>
              <a:ext cx="3669506" cy="91416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0 h 21600"/>
                <a:gd name="T8" fmla="*/ 0 60000 65536"/>
                <a:gd name="T9" fmla="*/ 0 60000 65536"/>
                <a:gd name="T10" fmla="*/ 0 60000 65536"/>
                <a:gd name="T11" fmla="*/ 0 60000 65536"/>
                <a:gd name="T12" fmla="*/ 6600 w 21600"/>
                <a:gd name="T13" fmla="*/ 6600 h 21600"/>
                <a:gd name="T14" fmla="*/ 15000 w 21600"/>
                <a:gd name="T15" fmla="*/ 15000 h 21600"/>
              </a:gdLst>
              <a:ahLst/>
              <a:cxnLst>
                <a:cxn ang="T8">
                  <a:pos x="T0" y="T1"/>
                </a:cxn>
                <a:cxn ang="T9">
                  <a:pos x="T2" y="T3"/>
                </a:cxn>
                <a:cxn ang="T10">
                  <a:pos x="T4" y="T5"/>
                </a:cxn>
                <a:cxn ang="T11">
                  <a:pos x="T6" y="T7"/>
                </a:cxn>
              </a:cxnLst>
              <a:rect l="T12" t="T13" r="T14" b="T15"/>
              <a:pathLst>
                <a:path w="21600" h="21600">
                  <a:moveTo>
                    <a:pt x="0" y="0"/>
                  </a:moveTo>
                  <a:lnTo>
                    <a:pt x="9600" y="21600"/>
                  </a:lnTo>
                  <a:lnTo>
                    <a:pt x="12000" y="21600"/>
                  </a:lnTo>
                  <a:lnTo>
                    <a:pt x="21600" y="0"/>
                  </a:lnTo>
                  <a:lnTo>
                    <a:pt x="0" y="0"/>
                  </a:lnTo>
                  <a:close/>
                </a:path>
              </a:pathLst>
            </a:custGeom>
            <a:gradFill rotWithShape="1">
              <a:gsLst>
                <a:gs pos="0">
                  <a:srgbClr val="FFEBEB"/>
                </a:gs>
                <a:gs pos="100000">
                  <a:srgbClr val="FFFBFB"/>
                </a:gs>
              </a:gsLst>
              <a:lin ang="5400000" scaled="1"/>
            </a:gradFill>
            <a:ln w="28575">
              <a:noFill/>
              <a:miter lim="800000"/>
              <a:headEnd type="none" w="sm" len="sm"/>
              <a:tailEnd type="none" w="sm" len="sm"/>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18437" name="AutoShape 5"/>
            <p:cNvSpPr>
              <a:spLocks noChangeArrowheads="1"/>
            </p:cNvSpPr>
            <p:nvPr/>
          </p:nvSpPr>
          <p:spPr bwMode="blackWhite">
            <a:xfrm>
              <a:off x="5915869" y="2416970"/>
              <a:ext cx="7287902" cy="2183606"/>
            </a:xfrm>
            <a:prstGeom prst="roundRect">
              <a:avLst>
                <a:gd name="adj" fmla="val 12431"/>
              </a:avLst>
            </a:prstGeom>
            <a:gradFill flip="none" rotWithShape="1">
              <a:gsLst>
                <a:gs pos="0">
                  <a:srgbClr val="E5F8FF"/>
                </a:gs>
                <a:gs pos="100000">
                  <a:schemeClr val="bg1"/>
                </a:gs>
              </a:gsLst>
              <a:lin ang="16200000" scaled="1"/>
              <a:tileRect/>
            </a:gradFill>
            <a:ln w="28575">
              <a:solidFill>
                <a:srgbClr val="E5F8FF"/>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spcBef>
                  <a:spcPct val="20000"/>
                </a:spcBef>
                <a:buClr>
                  <a:srgbClr val="FF0000"/>
                </a:buClr>
                <a:buFont typeface="Arial" pitchFamily="34" charset="0"/>
                <a:buNone/>
              </a:pPr>
              <a:endParaRPr lang="en-US" altLang="en-US" dirty="0">
                <a:latin typeface="Oracle Sans" panose="020B0503020204020204" pitchFamily="34" charset="0"/>
                <a:cs typeface="Oracle Sans" panose="020B0503020204020204" pitchFamily="34" charset="0"/>
              </a:endParaRPr>
            </a:p>
          </p:txBody>
        </p:sp>
        <p:sp>
          <p:nvSpPr>
            <p:cNvPr id="18438" name="AutoShape 6"/>
            <p:cNvSpPr>
              <a:spLocks noChangeArrowheads="1"/>
            </p:cNvSpPr>
            <p:nvPr/>
          </p:nvSpPr>
          <p:spPr bwMode="blackWhite">
            <a:xfrm>
              <a:off x="5899997" y="4800600"/>
              <a:ext cx="7303773" cy="4343400"/>
            </a:xfrm>
            <a:prstGeom prst="roundRect">
              <a:avLst>
                <a:gd name="adj" fmla="val 12431"/>
              </a:avLst>
            </a:prstGeom>
            <a:gradFill flip="none" rotWithShape="1">
              <a:gsLst>
                <a:gs pos="0">
                  <a:srgbClr val="E5F8FF"/>
                </a:gs>
                <a:gs pos="100000">
                  <a:schemeClr val="bg1"/>
                </a:gs>
              </a:gsLst>
              <a:lin ang="16200000" scaled="1"/>
              <a:tileRect/>
            </a:gradFill>
            <a:ln w="28575">
              <a:solidFill>
                <a:srgbClr val="E5F8FF"/>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spcBef>
                  <a:spcPct val="20000"/>
                </a:spcBef>
                <a:buClr>
                  <a:srgbClr val="FF0000"/>
                </a:buClr>
                <a:buFont typeface="Arial" pitchFamily="34" charset="0"/>
                <a:buNone/>
              </a:pPr>
              <a:endParaRPr lang="en-US" altLang="en-US" dirty="0">
                <a:latin typeface="Oracle Sans" panose="020B0503020204020204" pitchFamily="34" charset="0"/>
                <a:cs typeface="Oracle Sans" panose="020B0503020204020204" pitchFamily="34" charset="0"/>
              </a:endParaRPr>
            </a:p>
          </p:txBody>
        </p:sp>
        <p:sp>
          <p:nvSpPr>
            <p:cNvPr id="18439" name="Rectangle 7"/>
            <p:cNvSpPr>
              <a:spLocks noChangeArrowheads="1"/>
            </p:cNvSpPr>
            <p:nvPr/>
          </p:nvSpPr>
          <p:spPr bwMode="blackWhite">
            <a:xfrm>
              <a:off x="6499916" y="3512345"/>
              <a:ext cx="6246773" cy="800100"/>
            </a:xfrm>
            <a:prstGeom prst="rect">
              <a:avLst/>
            </a:prstGeom>
            <a:solidFill>
              <a:srgbClr val="FFCC99"/>
            </a:solidFill>
            <a:ln w="28575">
              <a:solidFill>
                <a:schemeClr val="accent3">
                  <a:lumMod val="60000"/>
                  <a:lumOff val="40000"/>
                </a:schemeClr>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a:lnSpc>
                  <a:spcPct val="85000"/>
                </a:lnSpc>
              </a:pPr>
              <a:r>
                <a:rPr lang="en-US" altLang="en-US" sz="2200" dirty="0">
                  <a:latin typeface="Oracle Sans" panose="020B0503020204020204" pitchFamily="34" charset="0"/>
                  <a:cs typeface="Oracle Sans" panose="020B0503020204020204" pitchFamily="34" charset="0"/>
                </a:rPr>
                <a:t>Procedure A declaration;</a:t>
              </a:r>
            </a:p>
          </p:txBody>
        </p:sp>
        <p:sp>
          <p:nvSpPr>
            <p:cNvPr id="18440" name="Rectangle 8"/>
            <p:cNvSpPr>
              <a:spLocks noChangeArrowheads="1"/>
            </p:cNvSpPr>
            <p:nvPr/>
          </p:nvSpPr>
          <p:spPr bwMode="blackWhite">
            <a:xfrm>
              <a:off x="6499916" y="2709863"/>
              <a:ext cx="3047207" cy="552450"/>
            </a:xfrm>
            <a:prstGeom prst="rect">
              <a:avLst/>
            </a:prstGeom>
            <a:solidFill>
              <a:srgbClr val="CCFFCC"/>
            </a:solidFill>
            <a:ln w="28575">
              <a:solidFill>
                <a:srgbClr val="5BFF5B"/>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buFont typeface="Arial" charset="0"/>
                <a:buNone/>
              </a:pPr>
              <a:r>
                <a:rPr lang="en-US" altLang="en-US" sz="2200" dirty="0">
                  <a:latin typeface="Oracle Sans" panose="020B0503020204020204" pitchFamily="34" charset="0"/>
                  <a:cs typeface="Oracle Sans" panose="020B0503020204020204" pitchFamily="34" charset="0"/>
                </a:rPr>
                <a:t>variable</a:t>
              </a:r>
            </a:p>
          </p:txBody>
        </p:sp>
        <p:sp>
          <p:nvSpPr>
            <p:cNvPr id="18441" name="Rectangle 9"/>
            <p:cNvSpPr>
              <a:spLocks noChangeArrowheads="1"/>
            </p:cNvSpPr>
            <p:nvPr/>
          </p:nvSpPr>
          <p:spPr bwMode="blackWhite">
            <a:xfrm>
              <a:off x="6499916" y="6629400"/>
              <a:ext cx="6246773" cy="2286000"/>
            </a:xfrm>
            <a:prstGeom prst="rect">
              <a:avLst/>
            </a:prstGeom>
            <a:solidFill>
              <a:srgbClr val="FFCC99"/>
            </a:solidFill>
            <a:ln w="28575">
              <a:solidFill>
                <a:schemeClr val="accent3">
                  <a:lumMod val="60000"/>
                  <a:lumOff val="40000"/>
                </a:schemeClr>
              </a:solidFill>
              <a:miter lim="800000"/>
              <a:headEnd/>
              <a:tailEnd/>
            </a:ln>
          </p:spPr>
          <p:txBody>
            <a:bodyPr wrap="none"/>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a:lnSpc>
                  <a:spcPct val="85000"/>
                </a:lnSpc>
              </a:pPr>
              <a:r>
                <a:rPr lang="en-US" altLang="en-US" sz="2200" dirty="0">
                  <a:latin typeface="Oracle Sans" panose="020B0503020204020204" pitchFamily="34" charset="0"/>
                  <a:cs typeface="Oracle Sans" panose="020B0503020204020204" pitchFamily="34" charset="0"/>
                </a:rPr>
                <a:t>Procedure A definition</a:t>
              </a:r>
              <a:br>
                <a:rPr lang="en-US" altLang="en-US" sz="2200" dirty="0">
                  <a:latin typeface="Oracle Sans" panose="020B0503020204020204" pitchFamily="34" charset="0"/>
                  <a:cs typeface="Oracle Sans" panose="020B0503020204020204" pitchFamily="34" charset="0"/>
                </a:rPr>
              </a:br>
              <a:br>
                <a:rPr lang="en-US" altLang="en-US" sz="2200" dirty="0">
                  <a:latin typeface="Oracle Sans" panose="020B0503020204020204" pitchFamily="34" charset="0"/>
                  <a:cs typeface="Oracle Sans" panose="020B0503020204020204" pitchFamily="34" charset="0"/>
                </a:rPr>
              </a:br>
              <a:endParaRPr lang="en-US" altLang="en-US" sz="2200" dirty="0">
                <a:latin typeface="Oracle Sans" panose="020B0503020204020204" pitchFamily="34" charset="0"/>
                <a:cs typeface="Oracle Sans" panose="020B0503020204020204" pitchFamily="34" charset="0"/>
              </a:endParaRPr>
            </a:p>
            <a:p>
              <a:pPr defTabSz="342900">
                <a:lnSpc>
                  <a:spcPct val="85000"/>
                </a:lnSpc>
              </a:pPr>
              <a:r>
                <a:rPr lang="en-US" altLang="en-US" sz="2200" dirty="0">
                  <a:latin typeface="Oracle Sans" panose="020B0503020204020204" pitchFamily="34" charset="0"/>
                  <a:cs typeface="Oracle Sans" panose="020B0503020204020204" pitchFamily="34" charset="0"/>
                </a:rPr>
                <a:t>BEGIN</a:t>
              </a:r>
            </a:p>
            <a:p>
              <a:pPr defTabSz="342900">
                <a:lnSpc>
                  <a:spcPct val="85000"/>
                </a:lnSpc>
              </a:pPr>
              <a:r>
                <a:rPr lang="en-US" altLang="en-US" sz="2200" dirty="0">
                  <a:latin typeface="Oracle Sans" panose="020B0503020204020204" pitchFamily="34" charset="0"/>
                  <a:cs typeface="Oracle Sans" panose="020B0503020204020204" pitchFamily="34" charset="0"/>
                </a:rPr>
                <a:t>…</a:t>
              </a:r>
            </a:p>
            <a:p>
              <a:pPr defTabSz="342900">
                <a:lnSpc>
                  <a:spcPct val="85000"/>
                </a:lnSpc>
              </a:pPr>
              <a:r>
                <a:rPr lang="en-US" altLang="en-US" sz="2200" dirty="0">
                  <a:latin typeface="Oracle Sans" panose="020B0503020204020204" pitchFamily="34" charset="0"/>
                  <a:cs typeface="Oracle Sans" panose="020B0503020204020204" pitchFamily="34" charset="0"/>
                </a:rPr>
                <a:t>END;</a:t>
              </a:r>
            </a:p>
          </p:txBody>
        </p:sp>
        <p:sp>
          <p:nvSpPr>
            <p:cNvPr id="18442" name="Rectangle 10"/>
            <p:cNvSpPr>
              <a:spLocks noChangeArrowheads="1"/>
            </p:cNvSpPr>
            <p:nvPr/>
          </p:nvSpPr>
          <p:spPr bwMode="blackWhite">
            <a:xfrm>
              <a:off x="6499916" y="5681663"/>
              <a:ext cx="6243597" cy="800100"/>
            </a:xfrm>
            <a:prstGeom prst="rect">
              <a:avLst/>
            </a:prstGeom>
            <a:solidFill>
              <a:srgbClr val="FFCC99"/>
            </a:solidFill>
            <a:ln w="28575">
              <a:solidFill>
                <a:schemeClr val="accent3">
                  <a:lumMod val="60000"/>
                  <a:lumOff val="40000"/>
                </a:schemeClr>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a:lnSpc>
                  <a:spcPct val="85000"/>
                </a:lnSpc>
              </a:pPr>
              <a:r>
                <a:rPr lang="en-US" altLang="en-US" sz="2200" dirty="0">
                  <a:latin typeface="Oracle Sans" panose="020B0503020204020204" pitchFamily="34" charset="0"/>
                  <a:cs typeface="Oracle Sans" panose="020B0503020204020204" pitchFamily="34" charset="0"/>
                </a:rPr>
                <a:t>Procedure B definition </a:t>
              </a:r>
            </a:p>
            <a:p>
              <a:pPr defTabSz="1233488">
                <a:lnSpc>
                  <a:spcPct val="85000"/>
                </a:lnSpc>
              </a:pPr>
              <a:r>
                <a:rPr lang="en-US" altLang="en-US" sz="2200" dirty="0">
                  <a:latin typeface="Oracle Sans" panose="020B0503020204020204" pitchFamily="34" charset="0"/>
                  <a:cs typeface="Oracle Sans" panose="020B0503020204020204" pitchFamily="34" charset="0"/>
                </a:rPr>
                <a:t>…</a:t>
              </a:r>
            </a:p>
          </p:txBody>
        </p:sp>
        <p:sp>
          <p:nvSpPr>
            <p:cNvPr id="18443" name="Rectangle 11"/>
            <p:cNvSpPr>
              <a:spLocks noChangeArrowheads="1"/>
            </p:cNvSpPr>
            <p:nvPr/>
          </p:nvSpPr>
          <p:spPr bwMode="blackWhite">
            <a:xfrm>
              <a:off x="6499916" y="7086602"/>
              <a:ext cx="3047207" cy="327842"/>
            </a:xfrm>
            <a:prstGeom prst="rect">
              <a:avLst/>
            </a:prstGeom>
            <a:solidFill>
              <a:srgbClr val="CCFFCC"/>
            </a:solidFill>
            <a:ln w="28575">
              <a:solidFill>
                <a:srgbClr val="5BFF5B"/>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charset="0"/>
                <a:buNone/>
              </a:pPr>
              <a:r>
                <a:rPr lang="en-US" altLang="en-US" sz="2200" dirty="0">
                  <a:latin typeface="Oracle Sans" panose="020B0503020204020204" pitchFamily="34" charset="0"/>
                  <a:cs typeface="Oracle Sans" panose="020B0503020204020204" pitchFamily="34" charset="0"/>
                </a:rPr>
                <a:t>variable</a:t>
              </a:r>
            </a:p>
          </p:txBody>
        </p:sp>
        <p:sp>
          <p:nvSpPr>
            <p:cNvPr id="18444" name="Rectangle 12"/>
            <p:cNvSpPr>
              <a:spLocks noChangeArrowheads="1"/>
            </p:cNvSpPr>
            <p:nvPr/>
          </p:nvSpPr>
          <p:spPr bwMode="blackWhite">
            <a:xfrm>
              <a:off x="6499916" y="4974432"/>
              <a:ext cx="3040859" cy="552450"/>
            </a:xfrm>
            <a:prstGeom prst="rect">
              <a:avLst/>
            </a:prstGeom>
            <a:solidFill>
              <a:srgbClr val="CCFFCC"/>
            </a:solidFill>
            <a:ln w="28575">
              <a:solidFill>
                <a:srgbClr val="5BFF5B"/>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charset="0"/>
                <a:buNone/>
              </a:pPr>
              <a:r>
                <a:rPr lang="en-US" altLang="en-US" sz="2200" dirty="0">
                  <a:latin typeface="Oracle Sans" panose="020B0503020204020204" pitchFamily="34" charset="0"/>
                  <a:cs typeface="Oracle Sans" panose="020B0503020204020204" pitchFamily="34" charset="0"/>
                </a:rPr>
                <a:t>variable initialized</a:t>
              </a:r>
            </a:p>
          </p:txBody>
        </p:sp>
        <p:sp>
          <p:nvSpPr>
            <p:cNvPr id="18445" name="Line 13"/>
            <p:cNvSpPr>
              <a:spLocks noChangeShapeType="1"/>
            </p:cNvSpPr>
            <p:nvPr/>
          </p:nvSpPr>
          <p:spPr bwMode="auto">
            <a:xfrm>
              <a:off x="14400432" y="2514600"/>
              <a:ext cx="0" cy="2057400"/>
            </a:xfrm>
            <a:prstGeom prst="line">
              <a:avLst/>
            </a:prstGeom>
            <a:noFill/>
            <a:ln w="28575">
              <a:solidFill>
                <a:schemeClr val="tx1"/>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18446" name="Line 14"/>
            <p:cNvSpPr>
              <a:spLocks noChangeShapeType="1"/>
            </p:cNvSpPr>
            <p:nvPr/>
          </p:nvSpPr>
          <p:spPr bwMode="auto">
            <a:xfrm>
              <a:off x="13943351" y="2514600"/>
              <a:ext cx="457082" cy="0"/>
            </a:xfrm>
            <a:prstGeom prst="line">
              <a:avLst/>
            </a:prstGeom>
            <a:noFill/>
            <a:ln w="28575">
              <a:solidFill>
                <a:schemeClr val="tx1"/>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18447" name="Line 15"/>
            <p:cNvSpPr>
              <a:spLocks noChangeShapeType="1"/>
            </p:cNvSpPr>
            <p:nvPr/>
          </p:nvSpPr>
          <p:spPr bwMode="auto">
            <a:xfrm>
              <a:off x="13943351" y="4572000"/>
              <a:ext cx="457082" cy="0"/>
            </a:xfrm>
            <a:prstGeom prst="line">
              <a:avLst/>
            </a:prstGeom>
            <a:noFill/>
            <a:ln w="28575">
              <a:solidFill>
                <a:schemeClr val="tx1"/>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18448" name="Line 16"/>
            <p:cNvSpPr>
              <a:spLocks noChangeShapeType="1"/>
            </p:cNvSpPr>
            <p:nvPr/>
          </p:nvSpPr>
          <p:spPr bwMode="auto">
            <a:xfrm>
              <a:off x="14400433" y="3529013"/>
              <a:ext cx="457082" cy="0"/>
            </a:xfrm>
            <a:prstGeom prst="line">
              <a:avLst/>
            </a:prstGeom>
            <a:noFill/>
            <a:ln w="28575">
              <a:solidFill>
                <a:schemeClr val="tx1"/>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18449" name="Rectangle 17"/>
            <p:cNvSpPr>
              <a:spLocks noChangeArrowheads="1"/>
            </p:cNvSpPr>
            <p:nvPr/>
          </p:nvSpPr>
          <p:spPr bwMode="auto">
            <a:xfrm>
              <a:off x="15053009" y="3271839"/>
              <a:ext cx="1221488" cy="388762"/>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lnSpc>
                  <a:spcPct val="90000"/>
                </a:lnSpc>
              </a:pPr>
              <a:r>
                <a:rPr lang="en-US" altLang="en-US" dirty="0">
                  <a:latin typeface="Oracle Sans" panose="020B0503020204020204" pitchFamily="34" charset="0"/>
                  <a:cs typeface="Oracle Sans" panose="020B0503020204020204" pitchFamily="34" charset="0"/>
                </a:rPr>
                <a:t>Public</a:t>
              </a:r>
            </a:p>
          </p:txBody>
        </p:sp>
        <p:sp>
          <p:nvSpPr>
            <p:cNvPr id="18450" name="Line 18"/>
            <p:cNvSpPr>
              <a:spLocks noChangeShapeType="1"/>
            </p:cNvSpPr>
            <p:nvPr/>
          </p:nvSpPr>
          <p:spPr bwMode="auto">
            <a:xfrm>
              <a:off x="14400432" y="4914900"/>
              <a:ext cx="0" cy="4229100"/>
            </a:xfrm>
            <a:prstGeom prst="line">
              <a:avLst/>
            </a:prstGeom>
            <a:noFill/>
            <a:ln w="28575">
              <a:solidFill>
                <a:schemeClr val="tx1"/>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18451" name="Line 19"/>
            <p:cNvSpPr>
              <a:spLocks noChangeShapeType="1"/>
            </p:cNvSpPr>
            <p:nvPr/>
          </p:nvSpPr>
          <p:spPr bwMode="auto">
            <a:xfrm>
              <a:off x="13943351" y="4914900"/>
              <a:ext cx="457082" cy="0"/>
            </a:xfrm>
            <a:prstGeom prst="line">
              <a:avLst/>
            </a:prstGeom>
            <a:noFill/>
            <a:ln w="28575">
              <a:solidFill>
                <a:schemeClr val="tx1"/>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18452" name="Line 20"/>
            <p:cNvSpPr>
              <a:spLocks noChangeShapeType="1"/>
            </p:cNvSpPr>
            <p:nvPr/>
          </p:nvSpPr>
          <p:spPr bwMode="auto">
            <a:xfrm>
              <a:off x="13943351" y="9144000"/>
              <a:ext cx="457082" cy="0"/>
            </a:xfrm>
            <a:prstGeom prst="line">
              <a:avLst/>
            </a:prstGeom>
            <a:noFill/>
            <a:ln w="28575">
              <a:solidFill>
                <a:schemeClr val="tx1"/>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18453" name="Line 21"/>
            <p:cNvSpPr>
              <a:spLocks noChangeShapeType="1"/>
            </p:cNvSpPr>
            <p:nvPr/>
          </p:nvSpPr>
          <p:spPr bwMode="auto">
            <a:xfrm>
              <a:off x="14400433" y="6972300"/>
              <a:ext cx="457082" cy="0"/>
            </a:xfrm>
            <a:prstGeom prst="line">
              <a:avLst/>
            </a:prstGeom>
            <a:noFill/>
            <a:ln w="28575">
              <a:solidFill>
                <a:schemeClr val="tx1"/>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18454" name="Rectangle 22"/>
            <p:cNvSpPr>
              <a:spLocks noChangeArrowheads="1"/>
            </p:cNvSpPr>
            <p:nvPr/>
          </p:nvSpPr>
          <p:spPr bwMode="auto">
            <a:xfrm>
              <a:off x="14985681" y="6743702"/>
              <a:ext cx="1356141" cy="388762"/>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lnSpc>
                  <a:spcPct val="90000"/>
                </a:lnSpc>
              </a:pPr>
              <a:r>
                <a:rPr lang="en-US" altLang="en-US" dirty="0">
                  <a:latin typeface="Oracle Sans" panose="020B0503020204020204" pitchFamily="34" charset="0"/>
                  <a:cs typeface="Oracle Sans" panose="020B0503020204020204" pitchFamily="34" charset="0"/>
                </a:rPr>
                <a:t>Private</a:t>
              </a:r>
            </a:p>
          </p:txBody>
        </p:sp>
        <p:sp>
          <p:nvSpPr>
            <p:cNvPr id="18455" name="Rectangle 23"/>
            <p:cNvSpPr>
              <a:spLocks noChangeArrowheads="1"/>
            </p:cNvSpPr>
            <p:nvPr/>
          </p:nvSpPr>
          <p:spPr bwMode="auto">
            <a:xfrm>
              <a:off x="1551497" y="3752114"/>
              <a:ext cx="2183291" cy="638061"/>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lnSpc>
                  <a:spcPct val="90000"/>
                </a:lnSpc>
              </a:pPr>
              <a:r>
                <a:rPr lang="en-US" altLang="en-US" dirty="0">
                  <a:latin typeface="Oracle Sans" panose="020B0503020204020204" pitchFamily="34" charset="0"/>
                  <a:cs typeface="Oracle Sans" panose="020B0503020204020204" pitchFamily="34" charset="0"/>
                </a:rPr>
                <a:t>Package</a:t>
              </a:r>
            </a:p>
            <a:p>
              <a:pPr algn="ctr">
                <a:lnSpc>
                  <a:spcPct val="90000"/>
                </a:lnSpc>
              </a:pPr>
              <a:r>
                <a:rPr lang="en-US" altLang="en-US" dirty="0">
                  <a:latin typeface="Oracle Sans" panose="020B0503020204020204" pitchFamily="34" charset="0"/>
                  <a:cs typeface="Oracle Sans" panose="020B0503020204020204" pitchFamily="34" charset="0"/>
                </a:rPr>
                <a:t>specification</a:t>
              </a:r>
            </a:p>
          </p:txBody>
        </p:sp>
        <p:sp>
          <p:nvSpPr>
            <p:cNvPr id="18456" name="Rectangle 24"/>
            <p:cNvSpPr>
              <a:spLocks noChangeArrowheads="1"/>
            </p:cNvSpPr>
            <p:nvPr/>
          </p:nvSpPr>
          <p:spPr bwMode="auto">
            <a:xfrm>
              <a:off x="1957687" y="6675475"/>
              <a:ext cx="1625445" cy="638061"/>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lnSpc>
                  <a:spcPct val="90000"/>
                </a:lnSpc>
              </a:pPr>
              <a:r>
                <a:rPr lang="en-US" altLang="en-US" dirty="0">
                  <a:latin typeface="Oracle Sans" panose="020B0503020204020204" pitchFamily="34" charset="0"/>
                  <a:cs typeface="Oracle Sans" panose="020B0503020204020204" pitchFamily="34" charset="0"/>
                </a:rPr>
                <a:t>Package</a:t>
              </a:r>
            </a:p>
            <a:p>
              <a:pPr algn="ctr">
                <a:lnSpc>
                  <a:spcPct val="90000"/>
                </a:lnSpc>
              </a:pPr>
              <a:r>
                <a:rPr lang="en-US" altLang="en-US" dirty="0">
                  <a:latin typeface="Oracle Sans" panose="020B0503020204020204" pitchFamily="34" charset="0"/>
                  <a:cs typeface="Oracle Sans" panose="020B0503020204020204" pitchFamily="34" charset="0"/>
                </a:rPr>
                <a:t>body</a:t>
              </a:r>
            </a:p>
          </p:txBody>
        </p:sp>
        <p:pic>
          <p:nvPicPr>
            <p:cNvPr id="18457" name="Picture 25" descr="C:\Documents and Settings\gstokol\My Documents\My Pictures\package-spec.gif"/>
            <p:cNvPicPr>
              <a:picLocks noChangeAspect="1" noChangeArrowheads="1"/>
            </p:cNvPicPr>
            <p:nvPr/>
          </p:nvPicPr>
          <p:blipFill>
            <a:blip r:embed="rId4" cstate="print"/>
            <a:stretch>
              <a:fillRect/>
            </a:stretch>
          </p:blipFill>
          <p:spPr bwMode="gray">
            <a:xfrm>
              <a:off x="3729038" y="3078164"/>
              <a:ext cx="1300163" cy="1985963"/>
            </a:xfrm>
            <a:prstGeom prst="rect">
              <a:avLst/>
            </a:prstGeom>
            <a:noFill/>
            <a:ln w="9525">
              <a:noFill/>
              <a:miter lim="800000"/>
              <a:headEnd/>
              <a:tailEnd/>
            </a:ln>
          </p:spPr>
        </p:pic>
        <p:pic>
          <p:nvPicPr>
            <p:cNvPr id="18458" name="Picture 26" descr="C:\Documents and Settings\gstokol\My Documents\My Pictures\package-body-codea011.gif"/>
            <p:cNvPicPr>
              <a:picLocks noChangeAspect="1" noChangeArrowheads="1"/>
            </p:cNvPicPr>
            <p:nvPr/>
          </p:nvPicPr>
          <p:blipFill>
            <a:blip r:embed="rId5" cstate="print"/>
            <a:stretch>
              <a:fillRect/>
            </a:stretch>
          </p:blipFill>
          <p:spPr bwMode="gray">
            <a:xfrm>
              <a:off x="3788834" y="5698067"/>
              <a:ext cx="1300163" cy="19716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3782872880"/>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e5b71d97abbf78e6157b6cb7b590e0393b44c6"/>
  <p:tag name="ARTICULATE_SLIDE_COUNT" val="29"/>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U Redwood PowerPoint Template">
  <a:themeElements>
    <a:clrScheme name="Redwood Theme">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FACD62"/>
      </a:folHlink>
    </a:clrScheme>
    <a:fontScheme name="Redwood Fonts">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U Redwood PowerPoint Template.potx" id="{E268B603-5D0A-4A64-89C3-10B088DC216C}" vid="{A85A9E7E-81CB-495B-98B2-24FED83F9CA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OU Redwood PowerPoint Template</Template>
  <TotalTime>48</TotalTime>
  <Words>5007</Words>
  <Application>Microsoft Office PowerPoint</Application>
  <PresentationFormat>Custom</PresentationFormat>
  <Paragraphs>367</Paragraphs>
  <Slides>28</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Courier New</vt:lpstr>
      <vt:lpstr>Georgia</vt:lpstr>
      <vt:lpstr>Oracle Sans</vt:lpstr>
      <vt:lpstr>Times New Roman</vt:lpstr>
      <vt:lpstr>OU Redwood PowerPoint Template</vt:lpstr>
      <vt:lpstr>Creating Packages</vt:lpstr>
      <vt:lpstr>Course Road Map</vt:lpstr>
      <vt:lpstr>Objectives</vt:lpstr>
      <vt:lpstr>Lesson Agenda</vt:lpstr>
      <vt:lpstr>DBMS_OUTPUT.PUT_LINE</vt:lpstr>
      <vt:lpstr>What Is a Package?</vt:lpstr>
      <vt:lpstr>Advantages of Packages</vt:lpstr>
      <vt:lpstr>How Do You Create PL/SQL Packages?</vt:lpstr>
      <vt:lpstr>Components of a PL/SQL Package </vt:lpstr>
      <vt:lpstr>Application Program Interface</vt:lpstr>
      <vt:lpstr>Lesson Agenda</vt:lpstr>
      <vt:lpstr>Creating the Package Specification: Using the CREATE PACKAGE Statement</vt:lpstr>
      <vt:lpstr>Creating Package Specification: Using SQL Developer</vt:lpstr>
      <vt:lpstr>Creating the Package Body: Using SQL Developer</vt:lpstr>
      <vt:lpstr>Example of a Package Specification: comm_pkg</vt:lpstr>
      <vt:lpstr>Creating the Package Body</vt:lpstr>
      <vt:lpstr>Example of a Package Body: comm_pkg</vt:lpstr>
      <vt:lpstr>Invoking the Package Subprograms: Examples</vt:lpstr>
      <vt:lpstr>Invoking Package Subprograms: Using SQL Developer</vt:lpstr>
      <vt:lpstr>Creating and Using Bodiless Packages</vt:lpstr>
      <vt:lpstr>Viewing Packages by Using the Data Dictionary</vt:lpstr>
      <vt:lpstr>Viewing Packages by Using SQL Developer</vt:lpstr>
      <vt:lpstr>Removing Packages</vt:lpstr>
      <vt:lpstr>Removing Package Bodies</vt:lpstr>
      <vt:lpstr>Guidelines for Writing Packages</vt:lpstr>
      <vt:lpstr>Quiz</vt:lpstr>
      <vt:lpstr>Summary</vt:lpstr>
      <vt:lpstr>Practice 14 Overview: Creating and Using Packages</vt:lpstr>
    </vt:vector>
  </TitlesOfParts>
  <Company>Oracle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 Redwood 2020</dc:subject>
  <dc:creator>Amol Bagve</dc:creator>
  <cp:keywords>OU Redwood PowerPoint Template</cp:keywords>
  <dc:description>Oracle University Production Services PowerPoint Template</dc:description>
  <cp:lastModifiedBy>Jayanthy Keshavamurthy</cp:lastModifiedBy>
  <cp:revision>35</cp:revision>
  <cp:lastPrinted>2002-03-28T23:57:22Z</cp:lastPrinted>
  <dcterms:created xsi:type="dcterms:W3CDTF">2020-05-28T00:01:20Z</dcterms:created>
  <dcterms:modified xsi:type="dcterms:W3CDTF">2020-06-30T20:43:07Z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