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3"/>
  </p:notesMasterIdLst>
  <p:handoutMasterIdLst>
    <p:handoutMasterId r:id="rId34"/>
  </p:handoutMasterIdLst>
  <p:sldIdLst>
    <p:sldId id="1047" r:id="rId2"/>
    <p:sldId id="1048" r:id="rId3"/>
    <p:sldId id="1049" r:id="rId4"/>
    <p:sldId id="1050" r:id="rId5"/>
    <p:sldId id="1051" r:id="rId6"/>
    <p:sldId id="1052" r:id="rId7"/>
    <p:sldId id="1053" r:id="rId8"/>
    <p:sldId id="1054" r:id="rId9"/>
    <p:sldId id="1055" r:id="rId10"/>
    <p:sldId id="1056" r:id="rId11"/>
    <p:sldId id="1057" r:id="rId12"/>
    <p:sldId id="1058" r:id="rId13"/>
    <p:sldId id="1059" r:id="rId14"/>
    <p:sldId id="1060" r:id="rId15"/>
    <p:sldId id="1061" r:id="rId16"/>
    <p:sldId id="1062" r:id="rId17"/>
    <p:sldId id="1063" r:id="rId18"/>
    <p:sldId id="1064" r:id="rId19"/>
    <p:sldId id="1065" r:id="rId20"/>
    <p:sldId id="1066" r:id="rId21"/>
    <p:sldId id="1067" r:id="rId22"/>
    <p:sldId id="1068" r:id="rId23"/>
    <p:sldId id="1069" r:id="rId24"/>
    <p:sldId id="1070" r:id="rId25"/>
    <p:sldId id="1071" r:id="rId26"/>
    <p:sldId id="1072" r:id="rId27"/>
    <p:sldId id="1073" r:id="rId28"/>
    <p:sldId id="1074" r:id="rId29"/>
    <p:sldId id="1075" r:id="rId30"/>
    <p:sldId id="1076" r:id="rId31"/>
    <p:sldId id="1077" r:id="rId32"/>
  </p:sldIdLst>
  <p:sldSz cx="18288000" cy="10287000"/>
  <p:notesSz cx="7772400" cy="10058400"/>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2" userDrawn="1">
          <p15:clr>
            <a:srgbClr val="A4A3A4"/>
          </p15:clr>
        </p15:guide>
        <p15:guide id="6" pos="894" userDrawn="1">
          <p15:clr>
            <a:srgbClr val="A4A3A4"/>
          </p15:clr>
        </p15:guide>
        <p15:guide id="7" orient="horz" pos="1992" userDrawn="1">
          <p15:clr>
            <a:srgbClr val="A4A3A4"/>
          </p15:clr>
        </p15:guide>
        <p15:guide id="8" orient="horz" pos="3912" userDrawn="1">
          <p15:clr>
            <a:srgbClr val="A4A3A4"/>
          </p15:clr>
        </p15:guide>
        <p15:guide id="9" pos="833" userDrawn="1">
          <p15:clr>
            <a:srgbClr val="A4A3A4"/>
          </p15:clr>
        </p15:guide>
        <p15:guide id="10" pos="5760" userDrawn="1">
          <p15:clr>
            <a:srgbClr val="A4A3A4"/>
          </p15:clr>
        </p15:guide>
        <p15:guide id="11" orient="horz" pos="5688" userDrawn="1">
          <p15:clr>
            <a:srgbClr val="A4A3A4"/>
          </p15:clr>
        </p15:guide>
        <p15:guide id="12" orient="horz" pos="500" userDrawn="1">
          <p15:clr>
            <a:srgbClr val="A4A3A4"/>
          </p15:clr>
        </p15:guide>
        <p15:guide id="13" pos="616" userDrawn="1">
          <p15:clr>
            <a:srgbClr val="A4A3A4"/>
          </p15:clr>
        </p15:guide>
        <p15:guide id="14" orient="horz" pos="5832" userDrawn="1">
          <p15:clr>
            <a:srgbClr val="A4A3A4"/>
          </p15:clr>
        </p15:guide>
        <p15:guide id="15" orient="horz" pos="1320"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1788" autoAdjust="0"/>
  </p:normalViewPr>
  <p:slideViewPr>
    <p:cSldViewPr showGuides="1">
      <p:cViewPr varScale="1">
        <p:scale>
          <a:sx n="37" d="100"/>
          <a:sy n="37" d="100"/>
        </p:scale>
        <p:origin x="1356" y="60"/>
      </p:cViewPr>
      <p:guideLst>
        <p:guide orient="horz" pos="1512"/>
        <p:guide pos="894"/>
        <p:guide orient="horz" pos="1992"/>
        <p:guide orient="horz" pos="3912"/>
        <p:guide pos="833"/>
        <p:guide pos="5760"/>
        <p:guide orient="horz" pos="5688"/>
        <p:guide orient="horz" pos="500"/>
        <p:guide pos="616"/>
        <p:guide orient="horz" pos="5832"/>
        <p:guide orient="horz" pos="132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2148"/>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15 -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17.png"/></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49CB8-C87F-4CC1-8AF4-CD222F023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F192A0-9428-45CE-BB61-4EF151393A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9998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15 - </a:t>
            </a:r>
            <a:fld id="{C5183B35-EC7C-460A-A4D1-E7CE1495333F}" type="slidenum">
              <a:rPr lang="en-US" smtClean="0"/>
              <a:pPr/>
              <a:t>10</a:t>
            </a:fld>
            <a:endParaRPr lang="en-US" dirty="0"/>
          </a:p>
        </p:txBody>
      </p:sp>
      <p:sp>
        <p:nvSpPr>
          <p:cNvPr id="5" name="Slide Image Placeholder 4">
            <a:extLst>
              <a:ext uri="{FF2B5EF4-FFF2-40B4-BE49-F238E27FC236}">
                <a16:creationId xmlns:a16="http://schemas.microsoft.com/office/drawing/2014/main" id="{040CF9C8-ADDB-4FF2-8E56-14275D3847B4}"/>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188E0993-3E7F-436B-AA49-0D04FC67F4B4}"/>
              </a:ext>
            </a:extLst>
          </p:cNvPr>
          <p:cNvSpPr>
            <a:spLocks noGrp="1"/>
          </p:cNvSpPr>
          <p:nvPr>
            <p:ph type="body" idx="1"/>
          </p:nvPr>
        </p:nvSpPr>
        <p:spPr>
          <a:xfrm>
            <a:off x="457200" y="4617720"/>
            <a:ext cx="6858000" cy="5593080"/>
          </a:xfrm>
        </p:spPr>
        <p:txBody>
          <a:bodyPr/>
          <a:lstStyle/>
          <a:p>
            <a:pPr lvl="1"/>
            <a:r>
              <a:rPr lang="en-US" dirty="0"/>
              <a:t>You can’t overload the subprograms in the scenarios mentioned in the slide.</a:t>
            </a:r>
          </a:p>
          <a:p>
            <a:pPr lvl="1">
              <a:spcBef>
                <a:spcPts val="600"/>
              </a:spcBef>
            </a:pPr>
            <a:r>
              <a:rPr lang="en-US" dirty="0"/>
              <a:t>You can’t overload stand-alone subprograms because they are independent units and it will result in a naming conflict.</a:t>
            </a:r>
          </a:p>
          <a:p>
            <a:pPr lvl="1">
              <a:spcBef>
                <a:spcPts val="600"/>
              </a:spcBef>
            </a:pPr>
            <a:r>
              <a:rPr lang="en-US" dirty="0"/>
              <a:t>In a package, you can’t overload subprograms which differ only in the parameter mode type. Consider </a:t>
            </a:r>
          </a:p>
          <a:p>
            <a:pPr lvl="1">
              <a:spcBef>
                <a:spcPts val="600"/>
              </a:spcBef>
            </a:pPr>
            <a:r>
              <a:rPr lang="en-US" dirty="0"/>
              <a:t>    </a:t>
            </a:r>
            <a:r>
              <a:rPr lang="en-US" dirty="0">
                <a:latin typeface="Courier New" pitchFamily="49" charset="0"/>
                <a:cs typeface="Courier New" pitchFamily="49" charset="0"/>
              </a:rPr>
              <a:t>procedure A(p1 IN NUMBER)</a:t>
            </a:r>
            <a:r>
              <a:rPr lang="en-US" dirty="0"/>
              <a:t> and </a:t>
            </a:r>
            <a:r>
              <a:rPr lang="en-US" dirty="0">
                <a:latin typeface="Courier New" pitchFamily="49" charset="0"/>
                <a:cs typeface="Courier New" pitchFamily="49" charset="0"/>
              </a:rPr>
              <a:t>procedure A(p2 OUT NUMBER)</a:t>
            </a:r>
          </a:p>
          <a:p>
            <a:pPr lvl="1">
              <a:spcBef>
                <a:spcPts val="600"/>
              </a:spcBef>
            </a:pPr>
            <a:r>
              <a:rPr lang="en-US" dirty="0"/>
              <a:t>These subprograms cannot be overloaded and will result in naming conflict.</a:t>
            </a:r>
          </a:p>
          <a:p>
            <a:pPr lvl="1">
              <a:spcBef>
                <a:spcPts val="600"/>
              </a:spcBef>
            </a:pPr>
            <a:r>
              <a:rPr lang="en-US" dirty="0"/>
              <a:t>Two subprograms can’t be overloaded , if their parameters correspond to same family of data types.</a:t>
            </a:r>
          </a:p>
          <a:p>
            <a:pPr lvl="1">
              <a:spcBef>
                <a:spcPts val="600"/>
              </a:spcBef>
            </a:pPr>
            <a:r>
              <a:rPr lang="en-US" dirty="0"/>
              <a:t>For instance, </a:t>
            </a:r>
          </a:p>
          <a:p>
            <a:pPr lvl="1">
              <a:spcBef>
                <a:spcPts val="600"/>
              </a:spcBef>
            </a:pPr>
            <a:r>
              <a:rPr lang="en-US" dirty="0"/>
              <a:t>    </a:t>
            </a:r>
            <a:r>
              <a:rPr lang="en-US" dirty="0">
                <a:latin typeface="Courier New" pitchFamily="49" charset="0"/>
                <a:cs typeface="Courier New" pitchFamily="49" charset="0"/>
              </a:rPr>
              <a:t>PROCEDURE s (p INTEGER)</a:t>
            </a:r>
            <a:r>
              <a:rPr lang="en-US" dirty="0"/>
              <a:t>  and </a:t>
            </a:r>
            <a:r>
              <a:rPr lang="en-US" dirty="0">
                <a:latin typeface="Courier New" pitchFamily="49" charset="0"/>
                <a:cs typeface="Courier New" pitchFamily="49" charset="0"/>
              </a:rPr>
              <a:t>PROCEDURE s (p REAL)</a:t>
            </a:r>
          </a:p>
          <a:p>
            <a:pPr lvl="1">
              <a:spcBef>
                <a:spcPts val="600"/>
              </a:spcBef>
            </a:pPr>
            <a:r>
              <a:rPr lang="en-US" dirty="0"/>
              <a:t>can’t be overloaded, the parameters belong to the same family of data types.</a:t>
            </a:r>
          </a:p>
          <a:p>
            <a:pPr lvl="1">
              <a:spcBef>
                <a:spcPts val="600"/>
              </a:spcBef>
            </a:pPr>
            <a:r>
              <a:rPr lang="en-US" dirty="0"/>
              <a:t>Similarly two functions which only differ in the return type can’t be overloaded.</a:t>
            </a:r>
          </a:p>
          <a:p>
            <a:pPr lvl="1">
              <a:spcBef>
                <a:spcPts val="600"/>
              </a:spcBef>
            </a:pPr>
            <a:r>
              <a:rPr lang="en-US" dirty="0"/>
              <a:t>For instance,</a:t>
            </a:r>
          </a:p>
          <a:p>
            <a:pPr lvl="1">
              <a:spcBef>
                <a:spcPts val="600"/>
              </a:spcBef>
            </a:pPr>
            <a:r>
              <a:rPr lang="en-US" dirty="0">
                <a:latin typeface="Courier New" pitchFamily="49" charset="0"/>
                <a:cs typeface="Courier New" pitchFamily="49" charset="0"/>
              </a:rPr>
              <a:t>	FUNCTION f (p INTEGER) RETURN BOOLEAN </a:t>
            </a:r>
            <a:r>
              <a:rPr lang="en-US" dirty="0"/>
              <a:t>and</a:t>
            </a:r>
            <a:r>
              <a:rPr lang="en-US" dirty="0">
                <a:latin typeface="Courier New" pitchFamily="49" charset="0"/>
                <a:cs typeface="Courier New" pitchFamily="49" charset="0"/>
              </a:rPr>
              <a:t> </a:t>
            </a:r>
          </a:p>
          <a:p>
            <a:pPr lvl="1">
              <a:spcBef>
                <a:spcPts val="600"/>
              </a:spcBef>
            </a:pPr>
            <a:r>
              <a:rPr lang="en-US" dirty="0">
                <a:latin typeface="Courier New" pitchFamily="49" charset="0"/>
                <a:cs typeface="Courier New" pitchFamily="49" charset="0"/>
              </a:rPr>
              <a:t> 	FUNCTION f (p INTEGER) RETURN INTEGER </a:t>
            </a:r>
          </a:p>
          <a:p>
            <a:pPr lvl="1">
              <a:spcBef>
                <a:spcPts val="600"/>
              </a:spcBef>
            </a:pPr>
            <a:r>
              <a:rPr lang="en-US" dirty="0"/>
              <a:t>can’t be overloaded.</a:t>
            </a:r>
          </a:p>
          <a:p>
            <a:pPr lvl="1">
              <a:spcBef>
                <a:spcPts val="600"/>
              </a:spcBef>
            </a:pPr>
            <a:r>
              <a:rPr lang="en-US" dirty="0"/>
              <a:t>You get a run-time error when you overload subprograms with the preceding features.</a:t>
            </a:r>
          </a:p>
          <a:p>
            <a:pPr lvl="1">
              <a:spcBef>
                <a:spcPts val="600"/>
              </a:spcBef>
            </a:pPr>
            <a:r>
              <a:rPr lang="en-US" b="1" dirty="0"/>
              <a:t>Note: </a:t>
            </a:r>
            <a:r>
              <a:rPr lang="en-US" dirty="0"/>
              <a:t>The preceding restrictions apply if the names of the parameters are also the same.</a:t>
            </a:r>
            <a:br>
              <a:rPr lang="en-US" dirty="0"/>
            </a:br>
            <a:r>
              <a:rPr lang="en-US" dirty="0"/>
              <a:t>If you use different names for the parameters, you can invoke the subprograms by using named notation for the parameters.</a:t>
            </a:r>
          </a:p>
          <a:p>
            <a:endParaRPr lang="en-US" dirty="0"/>
          </a:p>
        </p:txBody>
      </p:sp>
    </p:spTree>
    <p:extLst>
      <p:ext uri="{BB962C8B-B14F-4D97-AF65-F5344CB8AC3E}">
        <p14:creationId xmlns:p14="http://schemas.microsoft.com/office/powerpoint/2010/main" val="189041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09C73422-C911-4B9F-85C2-CD220DB77DE3}" type="slidenum">
              <a:rPr lang="en-US" smtClean="0"/>
              <a:pPr/>
              <a:t>11</a:t>
            </a:fld>
            <a:endParaRPr lang="en-US" dirty="0"/>
          </a:p>
        </p:txBody>
      </p:sp>
      <p:sp>
        <p:nvSpPr>
          <p:cNvPr id="5" name="Slide Image Placeholder 4">
            <a:extLst>
              <a:ext uri="{FF2B5EF4-FFF2-40B4-BE49-F238E27FC236}">
                <a16:creationId xmlns:a16="http://schemas.microsoft.com/office/drawing/2014/main" id="{15598B40-9070-4E24-BF87-9E6903F13B91}"/>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EAD40BFB-CF6D-4BF2-9D40-5C44234BF3A6}"/>
              </a:ext>
            </a:extLst>
          </p:cNvPr>
          <p:cNvSpPr>
            <a:spLocks noGrp="1"/>
          </p:cNvSpPr>
          <p:nvPr>
            <p:ph type="body" idx="1"/>
          </p:nvPr>
        </p:nvSpPr>
        <p:spPr/>
        <p:txBody>
          <a:bodyPr/>
          <a:lstStyle/>
          <a:p>
            <a:pPr lvl="1"/>
            <a:r>
              <a:rPr lang="en-US" dirty="0"/>
              <a:t>The PL/SQL environment is defined by the </a:t>
            </a:r>
            <a:r>
              <a:rPr lang="en-US" dirty="0">
                <a:latin typeface="Courier New" pitchFamily="49" charset="0"/>
                <a:cs typeface="Courier New" pitchFamily="49" charset="0"/>
              </a:rPr>
              <a:t>STANDARD</a:t>
            </a:r>
            <a:r>
              <a:rPr lang="en-US" dirty="0"/>
              <a:t> package which is an Oracle-supplied package.</a:t>
            </a:r>
          </a:p>
          <a:p>
            <a:pPr lvl="1"/>
            <a:r>
              <a:rPr lang="en-US" dirty="0"/>
              <a:t>The package specification declares public types, variables, exceptions, subprograms, which are available automatically to PL/SQL programs. For example, the </a:t>
            </a:r>
            <a:r>
              <a:rPr lang="en-US" dirty="0">
                <a:latin typeface="Courier New" pitchFamily="49" charset="0"/>
                <a:cs typeface="Courier New" pitchFamily="49" charset="0"/>
              </a:rPr>
              <a:t>STANDARD</a:t>
            </a:r>
            <a:r>
              <a:rPr lang="en-US" dirty="0"/>
              <a:t> package declares function </a:t>
            </a:r>
            <a:r>
              <a:rPr lang="en-US" dirty="0">
                <a:latin typeface="Courier New" pitchFamily="49" charset="0"/>
                <a:cs typeface="Courier New" pitchFamily="49" charset="0"/>
              </a:rPr>
              <a:t>ABS</a:t>
            </a:r>
            <a:r>
              <a:rPr lang="en-US" dirty="0"/>
              <a:t>, which returns the absolute value of its argument.</a:t>
            </a:r>
          </a:p>
          <a:p>
            <a:pPr lvl="1"/>
            <a:r>
              <a:rPr lang="en-US" dirty="0"/>
              <a:t>The contents of the </a:t>
            </a:r>
            <a:r>
              <a:rPr lang="en-US" dirty="0">
                <a:latin typeface="Courier New" pitchFamily="49" charset="0"/>
                <a:cs typeface="Courier New" pitchFamily="49" charset="0"/>
              </a:rPr>
              <a:t>STANDARD</a:t>
            </a:r>
            <a:r>
              <a:rPr lang="en-US" dirty="0"/>
              <a:t> package are directly visible to applications. You need not qualify references to its contents by prefixing the package name.</a:t>
            </a:r>
          </a:p>
          <a:p>
            <a:pPr lvl="1"/>
            <a:r>
              <a:rPr lang="en-US" dirty="0"/>
              <a:t>For instance to invoke the </a:t>
            </a:r>
            <a:r>
              <a:rPr lang="en-US" dirty="0">
                <a:latin typeface="Courier New" pitchFamily="49" charset="0"/>
                <a:cs typeface="Courier New" pitchFamily="49" charset="0"/>
              </a:rPr>
              <a:t>ABS</a:t>
            </a:r>
            <a:r>
              <a:rPr lang="en-US" dirty="0"/>
              <a:t> function of the </a:t>
            </a:r>
            <a:r>
              <a:rPr lang="en-US" dirty="0">
                <a:latin typeface="Courier New" pitchFamily="49" charset="0"/>
                <a:cs typeface="Courier New" pitchFamily="49" charset="0"/>
              </a:rPr>
              <a:t>STANDARD</a:t>
            </a:r>
            <a:r>
              <a:rPr lang="en-US" dirty="0"/>
              <a:t> package, you need not write </a:t>
            </a:r>
            <a:r>
              <a:rPr lang="en-US" dirty="0">
                <a:latin typeface="Courier New" pitchFamily="49" charset="0"/>
                <a:cs typeface="Courier New" pitchFamily="49" charset="0"/>
              </a:rPr>
              <a:t>STANDARD.ABS</a:t>
            </a:r>
            <a:r>
              <a:rPr lang="en-US" dirty="0"/>
              <a:t>; writing </a:t>
            </a:r>
            <a:r>
              <a:rPr lang="en-US" dirty="0">
                <a:latin typeface="Courier New" pitchFamily="49" charset="0"/>
                <a:cs typeface="Courier New" pitchFamily="49" charset="0"/>
              </a:rPr>
              <a:t>ABS</a:t>
            </a:r>
            <a:r>
              <a:rPr lang="en-US" dirty="0"/>
              <a:t> will automatically refer to the </a:t>
            </a:r>
            <a:r>
              <a:rPr lang="en-US" dirty="0">
                <a:latin typeface="Courier New" pitchFamily="49" charset="0"/>
                <a:cs typeface="Courier New" pitchFamily="49" charset="0"/>
              </a:rPr>
              <a:t>STANDARD</a:t>
            </a:r>
            <a:r>
              <a:rPr lang="en-US" dirty="0"/>
              <a:t> package.</a:t>
            </a:r>
          </a:p>
          <a:p>
            <a:endParaRPr lang="en-US" dirty="0"/>
          </a:p>
        </p:txBody>
      </p:sp>
    </p:spTree>
    <p:extLst>
      <p:ext uri="{BB962C8B-B14F-4D97-AF65-F5344CB8AC3E}">
        <p14:creationId xmlns:p14="http://schemas.microsoft.com/office/powerpoint/2010/main" val="438853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5CFFC6A8-ACDB-428F-8C5B-7C0FF5F7059F}" type="slidenum">
              <a:rPr lang="en-US" smtClean="0"/>
              <a:pPr/>
              <a:t>12</a:t>
            </a:fld>
            <a:endParaRPr lang="en-US" dirty="0"/>
          </a:p>
        </p:txBody>
      </p:sp>
      <p:sp>
        <p:nvSpPr>
          <p:cNvPr id="3" name="Slide Image Placeholder 2">
            <a:extLst>
              <a:ext uri="{FF2B5EF4-FFF2-40B4-BE49-F238E27FC236}">
                <a16:creationId xmlns:a16="http://schemas.microsoft.com/office/drawing/2014/main" id="{31124E4A-F568-4D87-83FB-BC6AA6664F8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5A09E5C-471A-4709-8ACD-FE0CBBC9C63D}"/>
              </a:ext>
            </a:extLst>
          </p:cNvPr>
          <p:cNvSpPr>
            <a:spLocks noGrp="1"/>
          </p:cNvSpPr>
          <p:nvPr>
            <p:ph type="body" idx="1"/>
          </p:nvPr>
        </p:nvSpPr>
        <p:spPr/>
        <p:txBody>
          <a:bodyPr/>
          <a:lstStyle/>
          <a:p>
            <a:pPr lvl="1" eaLnBrk="1" hangingPunct="1"/>
            <a:r>
              <a:rPr lang="en-US" dirty="0"/>
              <a:t>Most of the built-in functions that are found in the </a:t>
            </a:r>
            <a:r>
              <a:rPr lang="en-US" dirty="0">
                <a:latin typeface="Courier New" pitchFamily="49" charset="0"/>
              </a:rPr>
              <a:t>STANDARD</a:t>
            </a:r>
            <a:r>
              <a:rPr lang="en-US" dirty="0"/>
              <a:t> package are overloaded. For example, the </a:t>
            </a:r>
            <a:r>
              <a:rPr lang="en-US" dirty="0">
                <a:latin typeface="Courier New" pitchFamily="49" charset="0"/>
              </a:rPr>
              <a:t>TO_CHAR</a:t>
            </a:r>
            <a:r>
              <a:rPr lang="en-US" dirty="0"/>
              <a:t> function has four different declarations, as shown in the slide. The </a:t>
            </a:r>
            <a:r>
              <a:rPr lang="en-US" dirty="0">
                <a:latin typeface="Courier New" pitchFamily="49" charset="0"/>
              </a:rPr>
              <a:t>TO_CHAR</a:t>
            </a:r>
            <a:r>
              <a:rPr lang="en-US" dirty="0"/>
              <a:t> function can take either the </a:t>
            </a:r>
            <a:r>
              <a:rPr lang="en-US" dirty="0">
                <a:latin typeface="Courier New" pitchFamily="49" charset="0"/>
              </a:rPr>
              <a:t>DATE</a:t>
            </a:r>
            <a:r>
              <a:rPr lang="en-US" dirty="0"/>
              <a:t> or the </a:t>
            </a:r>
            <a:r>
              <a:rPr lang="en-US" dirty="0">
                <a:latin typeface="Courier New" pitchFamily="49" charset="0"/>
              </a:rPr>
              <a:t>NUMBER</a:t>
            </a:r>
            <a:r>
              <a:rPr lang="en-US" dirty="0"/>
              <a:t> data type and convert it to the character data type. The format to which the date or number has to be converted can also be specified in the function call.</a:t>
            </a:r>
          </a:p>
          <a:p>
            <a:pPr lvl="1" eaLnBrk="1" hangingPunct="1"/>
            <a:r>
              <a:rPr lang="en-US" dirty="0"/>
              <a:t>If you redeclare a built-in subprogram in another PL/SQL program, then your local declaration overrides the standard or built-in subprogram. To be able to access the built-in subprogram, you must qualify it with its package name. For example, if you redeclare the </a:t>
            </a:r>
            <a:r>
              <a:rPr lang="en-US" dirty="0">
                <a:latin typeface="Courier New" pitchFamily="49" charset="0"/>
              </a:rPr>
              <a:t>TO_CHAR</a:t>
            </a:r>
            <a:r>
              <a:rPr lang="en-US" dirty="0"/>
              <a:t> function to access the built-in function, you refer to it as </a:t>
            </a:r>
            <a:r>
              <a:rPr lang="en-US" dirty="0">
                <a:latin typeface="Courier New" pitchFamily="49" charset="0"/>
              </a:rPr>
              <a:t>STANDARD.TO_CHAR</a:t>
            </a:r>
            <a:r>
              <a:rPr lang="en-US" dirty="0"/>
              <a:t>.</a:t>
            </a:r>
          </a:p>
          <a:p>
            <a:pPr lvl="1" eaLnBrk="1" hangingPunct="1"/>
            <a:r>
              <a:rPr lang="en-US" dirty="0"/>
              <a:t>If you redeclare a built-in subprogram as a stand-alone subprogram, then, to access your subprogram, you must qualify it with your schema name, for example, </a:t>
            </a:r>
            <a:r>
              <a:rPr lang="en-US" dirty="0">
                <a:latin typeface="Courier New" pitchFamily="49" charset="0"/>
              </a:rPr>
              <a:t>SCOTT.TO_CHAR</a:t>
            </a:r>
            <a:r>
              <a:rPr lang="en-US" dirty="0"/>
              <a:t>.</a:t>
            </a:r>
          </a:p>
          <a:p>
            <a:pPr lvl="1" eaLnBrk="1" hangingPunct="1"/>
            <a:r>
              <a:rPr lang="en-US" dirty="0"/>
              <a:t>In the example in the slide, PL/SQL resolves a call to </a:t>
            </a:r>
            <a:r>
              <a:rPr lang="en-US" dirty="0">
                <a:latin typeface="Courier New" pitchFamily="49" charset="0"/>
              </a:rPr>
              <a:t>TO_CHAR</a:t>
            </a:r>
            <a:r>
              <a:rPr lang="en-US" dirty="0"/>
              <a:t> by matching the number and data types of the formal and actual parameters.</a:t>
            </a:r>
          </a:p>
          <a:p>
            <a:endParaRPr lang="en-US" dirty="0"/>
          </a:p>
        </p:txBody>
      </p:sp>
    </p:spTree>
    <p:extLst>
      <p:ext uri="{BB962C8B-B14F-4D97-AF65-F5344CB8AC3E}">
        <p14:creationId xmlns:p14="http://schemas.microsoft.com/office/powerpoint/2010/main" val="290458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E7983F33-E6B3-4526-97F8-B857A2862D3E}" type="slidenum">
              <a:rPr lang="en-US" smtClean="0"/>
              <a:pPr/>
              <a:t>13</a:t>
            </a:fld>
            <a:endParaRPr lang="en-US" dirty="0"/>
          </a:p>
        </p:txBody>
      </p:sp>
      <p:sp>
        <p:nvSpPr>
          <p:cNvPr id="6" name="Slide Image Placeholder 5">
            <a:extLst>
              <a:ext uri="{FF2B5EF4-FFF2-40B4-BE49-F238E27FC236}">
                <a16:creationId xmlns:a16="http://schemas.microsoft.com/office/drawing/2014/main" id="{C78442FF-4C34-442A-B522-DC22B577DAA6}"/>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21CB9B7-4AC7-4711-AE61-79C2296FA8B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570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B374C409-3132-490D-A757-0C6FCAFB0827}" type="slidenum">
              <a:rPr lang="en-US" smtClean="0"/>
              <a:pPr/>
              <a:t>14</a:t>
            </a:fld>
            <a:endParaRPr lang="en-US" dirty="0"/>
          </a:p>
        </p:txBody>
      </p:sp>
      <p:sp>
        <p:nvSpPr>
          <p:cNvPr id="5" name="Slide Image Placeholder 4">
            <a:extLst>
              <a:ext uri="{FF2B5EF4-FFF2-40B4-BE49-F238E27FC236}">
                <a16:creationId xmlns:a16="http://schemas.microsoft.com/office/drawing/2014/main" id="{EDD3279F-0454-4708-8BB4-7B450973116C}"/>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E1BEEEB1-E20C-4BFA-8E12-6357545F8721}"/>
              </a:ext>
            </a:extLst>
          </p:cNvPr>
          <p:cNvSpPr>
            <a:spLocks noGrp="1"/>
          </p:cNvSpPr>
          <p:nvPr>
            <p:ph type="body" idx="1"/>
          </p:nvPr>
        </p:nvSpPr>
        <p:spPr/>
        <p:txBody>
          <a:bodyPr/>
          <a:lstStyle/>
          <a:p>
            <a:pPr lvl="1"/>
            <a:r>
              <a:rPr lang="en-US" dirty="0"/>
              <a:t>When you create and compile packages, they are stored as schema objects in the database. Applications can access the members of the package through the package name as </a:t>
            </a:r>
            <a:r>
              <a:rPr lang="en-US" dirty="0" err="1">
                <a:latin typeface="Courier New" pitchFamily="49" charset="0"/>
                <a:cs typeface="Courier New" pitchFamily="49" charset="0"/>
              </a:rPr>
              <a:t>package_name.procedure_name</a:t>
            </a:r>
            <a:r>
              <a:rPr lang="en-US" dirty="0"/>
              <a:t> like </a:t>
            </a:r>
            <a:r>
              <a:rPr lang="en-US" dirty="0">
                <a:latin typeface="Courier New" pitchFamily="49" charset="0"/>
                <a:cs typeface="Courier New" pitchFamily="49" charset="0"/>
              </a:rPr>
              <a:t>DBMS_OUTPUT.PUT_LINE</a:t>
            </a:r>
            <a:r>
              <a:rPr lang="en-US" dirty="0"/>
              <a:t> where </a:t>
            </a:r>
            <a:r>
              <a:rPr lang="en-US" dirty="0">
                <a:latin typeface="Courier New" pitchFamily="49" charset="0"/>
                <a:cs typeface="Courier New" pitchFamily="49" charset="0"/>
              </a:rPr>
              <a:t>DBMS_OUTPUT</a:t>
            </a:r>
            <a:r>
              <a:rPr lang="en-US" dirty="0"/>
              <a:t> is the package name and </a:t>
            </a:r>
            <a:r>
              <a:rPr lang="en-US" dirty="0">
                <a:latin typeface="Courier New" pitchFamily="49" charset="0"/>
                <a:cs typeface="Courier New" pitchFamily="49" charset="0"/>
              </a:rPr>
              <a:t>PUT_LINE</a:t>
            </a:r>
            <a:r>
              <a:rPr lang="en-US" dirty="0"/>
              <a:t> is the procedure name.</a:t>
            </a:r>
          </a:p>
          <a:p>
            <a:pPr lvl="1"/>
            <a:r>
              <a:rPr lang="en-US" dirty="0"/>
              <a:t>Whenever an application references a package to use its functionality, an instance of the package is created for the application.</a:t>
            </a:r>
          </a:p>
          <a:p>
            <a:pPr lvl="1"/>
            <a:r>
              <a:rPr lang="en-US" dirty="0"/>
              <a:t>Various package members are initialized on instantiation. Following steps are executed as part of initialization:</a:t>
            </a:r>
          </a:p>
          <a:p>
            <a:pPr lvl="2">
              <a:buFont typeface="Arial" pitchFamily="34" charset="0"/>
              <a:buChar char="•"/>
            </a:pPr>
            <a:r>
              <a:rPr lang="en-US" dirty="0"/>
              <a:t> Assign initial values to public constants.</a:t>
            </a:r>
          </a:p>
          <a:p>
            <a:pPr lvl="2">
              <a:buFont typeface="Arial" pitchFamily="34" charset="0"/>
              <a:buChar char="•"/>
            </a:pPr>
            <a:r>
              <a:rPr lang="en-US" dirty="0"/>
              <a:t> Assign initial values to public variables whose declarations specify them.</a:t>
            </a:r>
          </a:p>
          <a:p>
            <a:pPr lvl="2">
              <a:buFont typeface="Arial" pitchFamily="34" charset="0"/>
              <a:buChar char="•"/>
            </a:pPr>
            <a:r>
              <a:rPr lang="en-US" dirty="0"/>
              <a:t> Execute the initialization part of the package body.</a:t>
            </a:r>
          </a:p>
          <a:p>
            <a:endParaRPr lang="en-US" b="0" dirty="0"/>
          </a:p>
          <a:p>
            <a:endParaRPr lang="en-US" dirty="0"/>
          </a:p>
        </p:txBody>
      </p:sp>
    </p:spTree>
    <p:extLst>
      <p:ext uri="{BB962C8B-B14F-4D97-AF65-F5344CB8AC3E}">
        <p14:creationId xmlns:p14="http://schemas.microsoft.com/office/powerpoint/2010/main" val="154961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1A53E804-74D7-4439-80FE-7A3329892FE7}" type="slidenum">
              <a:rPr lang="en-US" smtClean="0"/>
              <a:pPr/>
              <a:t>15</a:t>
            </a:fld>
            <a:endParaRPr lang="en-US" dirty="0"/>
          </a:p>
        </p:txBody>
      </p:sp>
      <p:sp>
        <p:nvSpPr>
          <p:cNvPr id="3" name="Slide Image Placeholder 2">
            <a:extLst>
              <a:ext uri="{FF2B5EF4-FFF2-40B4-BE49-F238E27FC236}">
                <a16:creationId xmlns:a16="http://schemas.microsoft.com/office/drawing/2014/main" id="{835ECA92-6FDE-4E99-9539-44ADE94EAF1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A91193A-2F62-488B-9167-1B04E332554A}"/>
              </a:ext>
            </a:extLst>
          </p:cNvPr>
          <p:cNvSpPr>
            <a:spLocks noGrp="1"/>
          </p:cNvSpPr>
          <p:nvPr>
            <p:ph type="body" idx="1"/>
          </p:nvPr>
        </p:nvSpPr>
        <p:spPr/>
        <p:txBody>
          <a:bodyPr/>
          <a:lstStyle/>
          <a:p>
            <a:pPr lvl="1" eaLnBrk="1" hangingPunct="1"/>
            <a:r>
              <a:rPr lang="en-US" dirty="0"/>
              <a:t>The first time a component in a package is referenced, the entire package is loaded into memory for the user session. By default, the initial value of variables is </a:t>
            </a:r>
            <a:r>
              <a:rPr lang="en-US" dirty="0">
                <a:latin typeface="Courier New" pitchFamily="49" charset="0"/>
              </a:rPr>
              <a:t>NULL</a:t>
            </a:r>
            <a:r>
              <a:rPr lang="en-US" dirty="0"/>
              <a:t> (if not explicitly initialized). To initialize package variables, you can:</a:t>
            </a:r>
          </a:p>
          <a:p>
            <a:pPr lvl="2" eaLnBrk="1" hangingPunct="1">
              <a:spcBef>
                <a:spcPct val="25000"/>
              </a:spcBef>
            </a:pPr>
            <a:r>
              <a:rPr lang="en-US" dirty="0"/>
              <a:t>Use assignment operations in their declarations for simple initialization tasks</a:t>
            </a:r>
          </a:p>
          <a:p>
            <a:pPr lvl="2" eaLnBrk="1" hangingPunct="1"/>
            <a:r>
              <a:rPr lang="en-US" dirty="0"/>
              <a:t>Add code block to the end of a package body for more complex initialization tasks</a:t>
            </a:r>
          </a:p>
          <a:p>
            <a:pPr lvl="1" eaLnBrk="1" hangingPunct="1"/>
            <a:r>
              <a:rPr lang="en-US" dirty="0"/>
              <a:t>Consider the block of code at the end of a package body, it is the package initialization block that executes once, when the package is first invoked within the user session.</a:t>
            </a:r>
          </a:p>
          <a:p>
            <a:pPr lvl="1" eaLnBrk="1" hangingPunct="1"/>
            <a:r>
              <a:rPr lang="en-US" dirty="0"/>
              <a:t>The example in the slide shows the </a:t>
            </a:r>
            <a:r>
              <a:rPr lang="en-US" dirty="0" err="1">
                <a:latin typeface="Courier New" pitchFamily="49" charset="0"/>
              </a:rPr>
              <a:t>v_tax</a:t>
            </a:r>
            <a:r>
              <a:rPr lang="en-US" dirty="0"/>
              <a:t> public variable being initialized to the value in the </a:t>
            </a:r>
            <a:r>
              <a:rPr lang="en-US" dirty="0" err="1">
                <a:latin typeface="Courier New" pitchFamily="49" charset="0"/>
              </a:rPr>
              <a:t>tax_rates</a:t>
            </a:r>
            <a:r>
              <a:rPr lang="en-US" dirty="0"/>
              <a:t> table the first time the </a:t>
            </a:r>
            <a:r>
              <a:rPr lang="en-US" dirty="0">
                <a:latin typeface="Courier New" pitchFamily="49" charset="0"/>
              </a:rPr>
              <a:t>taxes</a:t>
            </a:r>
            <a:r>
              <a:rPr lang="en-US" dirty="0"/>
              <a:t> package is referenced.</a:t>
            </a:r>
          </a:p>
          <a:p>
            <a:pPr lvl="1" eaLnBrk="1" hangingPunct="1"/>
            <a:r>
              <a:rPr lang="en-US" b="1" dirty="0"/>
              <a:t>Note:</a:t>
            </a:r>
            <a:r>
              <a:rPr lang="en-US" dirty="0"/>
              <a:t> If you initialize the variable in the declaration by using an assignment operation, it is overwritten by the code in the initialization block at the end of the package body. The initialization block is terminated by the </a:t>
            </a:r>
            <a:r>
              <a:rPr lang="en-US" dirty="0">
                <a:latin typeface="Courier New" pitchFamily="49" charset="0"/>
              </a:rPr>
              <a:t>END</a:t>
            </a:r>
            <a:r>
              <a:rPr lang="en-US" dirty="0"/>
              <a:t> keyword for the package body.</a:t>
            </a:r>
          </a:p>
          <a:p>
            <a:endParaRPr lang="en-US" dirty="0"/>
          </a:p>
        </p:txBody>
      </p:sp>
    </p:spTree>
    <p:extLst>
      <p:ext uri="{BB962C8B-B14F-4D97-AF65-F5344CB8AC3E}">
        <p14:creationId xmlns:p14="http://schemas.microsoft.com/office/powerpoint/2010/main" val="140636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dirty="0"/>
              <a:t>After compiling both the package specification and package body, user-defined packages are as good as Oracle-supplied packages. You can access the package functions in SQL statements by referencing the function through the package name.</a:t>
            </a:r>
          </a:p>
          <a:p>
            <a:pPr lvl="1"/>
            <a:r>
              <a:rPr lang="en-US" dirty="0"/>
              <a:t>The function execution should be free of any side effects, which we discussed in the lesson titled “Creating Functions.”</a:t>
            </a:r>
          </a:p>
          <a:p>
            <a:pPr lvl="1"/>
            <a:endParaRPr lang="en-US" dirty="0"/>
          </a:p>
        </p:txBody>
      </p:sp>
      <p:sp>
        <p:nvSpPr>
          <p:cNvPr id="5" name="Footer Placeholder 4"/>
          <p:cNvSpPr>
            <a:spLocks noGrp="1"/>
          </p:cNvSpPr>
          <p:nvPr>
            <p:ph type="ftr" sz="quarter" idx="10"/>
          </p:nvPr>
        </p:nvSpPr>
        <p:spPr/>
        <p:txBody>
          <a:bodyPr/>
          <a:lstStyle/>
          <a:p>
            <a:r>
              <a:rPr lang="en-US"/>
              <a:t>Oracle Database 19c: PL/SQL Workshop   15 - </a:t>
            </a:r>
            <a:fld id="{47E1B628-DBEE-41DF-88A4-BB5E9388826C}" type="slidenum">
              <a:rPr lang="en-US" smtClean="0"/>
              <a:pPr/>
              <a:t>16</a:t>
            </a:fld>
            <a:endParaRPr lang="en-US" dirty="0"/>
          </a:p>
        </p:txBody>
      </p:sp>
      <p:sp>
        <p:nvSpPr>
          <p:cNvPr id="7" name="Slide Image Placeholder 6">
            <a:extLst>
              <a:ext uri="{FF2B5EF4-FFF2-40B4-BE49-F238E27FC236}">
                <a16:creationId xmlns:a16="http://schemas.microsoft.com/office/drawing/2014/main" id="{B42F6D73-97A0-4C77-B2FA-2855FEC97D85}"/>
              </a:ext>
            </a:extLst>
          </p:cNvPr>
          <p:cNvSpPr>
            <a:spLocks noGrp="1" noRot="1" noChangeAspect="1"/>
          </p:cNvSpPr>
          <p:nvPr>
            <p:ph type="sldImg"/>
          </p:nvPr>
        </p:nvSpPr>
        <p:spPr/>
      </p:sp>
    </p:spTree>
    <p:extLst>
      <p:ext uri="{BB962C8B-B14F-4D97-AF65-F5344CB8AC3E}">
        <p14:creationId xmlns:p14="http://schemas.microsoft.com/office/powerpoint/2010/main" val="754388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es05_extra.png"/>
          <p:cNvPicPr>
            <a:picLocks noChangeAspect="1"/>
          </p:cNvPicPr>
          <p:nvPr/>
        </p:nvPicPr>
        <p:blipFill>
          <a:blip r:embed="rId3"/>
          <a:stretch>
            <a:fillRect/>
          </a:stretch>
        </p:blipFill>
        <p:spPr>
          <a:xfrm>
            <a:off x="685800" y="5334000"/>
            <a:ext cx="3352381" cy="2600000"/>
          </a:xfrm>
          <a:prstGeom prst="rect">
            <a:avLst/>
          </a:prstGeom>
        </p:spPr>
      </p:pic>
      <p:sp>
        <p:nvSpPr>
          <p:cNvPr id="7" name="Footer Placeholder 6"/>
          <p:cNvSpPr>
            <a:spLocks noGrp="1"/>
          </p:cNvSpPr>
          <p:nvPr>
            <p:ph type="ftr" sz="quarter" idx="10"/>
          </p:nvPr>
        </p:nvSpPr>
        <p:spPr/>
        <p:txBody>
          <a:bodyPr/>
          <a:lstStyle/>
          <a:p>
            <a:r>
              <a:rPr lang="en-US"/>
              <a:t>Oracle Database 19c: PL/SQL Workshop   15 - </a:t>
            </a:r>
            <a:fld id="{5E7DFCE6-32A1-41D2-9C81-56FEC70005F2}" type="slidenum">
              <a:rPr lang="en-US" smtClean="0"/>
              <a:pPr/>
              <a:t>17</a:t>
            </a:fld>
            <a:endParaRPr lang="en-US" dirty="0"/>
          </a:p>
        </p:txBody>
      </p:sp>
      <p:sp>
        <p:nvSpPr>
          <p:cNvPr id="3" name="Slide Image Placeholder 2">
            <a:extLst>
              <a:ext uri="{FF2B5EF4-FFF2-40B4-BE49-F238E27FC236}">
                <a16:creationId xmlns:a16="http://schemas.microsoft.com/office/drawing/2014/main" id="{4F47208B-688D-4A25-A46A-462CC5AFAD1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DE82C8E-6742-4662-A94D-3A1E86B7AE35}"/>
              </a:ext>
            </a:extLst>
          </p:cNvPr>
          <p:cNvSpPr>
            <a:spLocks noGrp="1"/>
          </p:cNvSpPr>
          <p:nvPr>
            <p:ph type="body" idx="1"/>
          </p:nvPr>
        </p:nvSpPr>
        <p:spPr/>
        <p:txBody>
          <a:bodyPr/>
          <a:lstStyle/>
          <a:p>
            <a:pPr lvl="1" eaLnBrk="1" hangingPunct="1"/>
            <a:r>
              <a:rPr lang="en-US" dirty="0"/>
              <a:t>The first code example in the slide shows how to create the package specification and the body encapsulating the tax function in the </a:t>
            </a:r>
            <a:r>
              <a:rPr lang="en-US" dirty="0" err="1">
                <a:latin typeface="Courier New" pitchFamily="49" charset="0"/>
              </a:rPr>
              <a:t>taxes_pkg</a:t>
            </a:r>
            <a:r>
              <a:rPr lang="en-US" dirty="0"/>
              <a:t> package. The second code example shows how to call the packaged tax function in the </a:t>
            </a:r>
            <a:r>
              <a:rPr lang="en-US" dirty="0">
                <a:latin typeface="Courier New" pitchFamily="49" charset="0"/>
              </a:rPr>
              <a:t>SELECT</a:t>
            </a:r>
            <a:r>
              <a:rPr lang="en-US" dirty="0"/>
              <a:t> statement. The results are as follows:</a:t>
            </a:r>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r>
              <a:rPr lang="en-US" dirty="0"/>
              <a:t>….</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lvl="1" eaLnBrk="1" hangingPunct="1"/>
            <a:endParaRPr lang="en-US" dirty="0"/>
          </a:p>
          <a:p>
            <a:endParaRPr lang="en-US" dirty="0"/>
          </a:p>
        </p:txBody>
      </p:sp>
    </p:spTree>
    <p:extLst>
      <p:ext uri="{BB962C8B-B14F-4D97-AF65-F5344CB8AC3E}">
        <p14:creationId xmlns:p14="http://schemas.microsoft.com/office/powerpoint/2010/main" val="2867609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0EAA8B3F-B8A4-46BC-941A-67AA873AFD8D}" type="slidenum">
              <a:rPr lang="en-US" smtClean="0"/>
              <a:pPr/>
              <a:t>18</a:t>
            </a:fld>
            <a:endParaRPr lang="en-US" dirty="0"/>
          </a:p>
        </p:txBody>
      </p:sp>
      <p:sp>
        <p:nvSpPr>
          <p:cNvPr id="6" name="Slide Image Placeholder 5">
            <a:extLst>
              <a:ext uri="{FF2B5EF4-FFF2-40B4-BE49-F238E27FC236}">
                <a16:creationId xmlns:a16="http://schemas.microsoft.com/office/drawing/2014/main" id="{C5437AAC-F511-4492-BEEA-FD3CF40A8851}"/>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787B263-A21F-41B3-B5B4-F3A2B54EC4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506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831B0232-CFBC-4435-AB73-8A93270A8DC1}" type="slidenum">
              <a:rPr lang="en-US" smtClean="0"/>
              <a:pPr/>
              <a:t>19</a:t>
            </a:fld>
            <a:endParaRPr lang="en-US" dirty="0"/>
          </a:p>
        </p:txBody>
      </p:sp>
      <p:sp>
        <p:nvSpPr>
          <p:cNvPr id="8" name="Slide Image Placeholder 7">
            <a:extLst>
              <a:ext uri="{FF2B5EF4-FFF2-40B4-BE49-F238E27FC236}">
                <a16:creationId xmlns:a16="http://schemas.microsoft.com/office/drawing/2014/main" id="{9E2867CF-959A-45C0-B95D-0DC1A8773399}"/>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EAEE919-CACB-4C48-B995-17676039E61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658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Notes Placeholder 2"/>
          <p:cNvSpPr>
            <a:spLocks noGrp="1"/>
          </p:cNvSpPr>
          <p:nvPr>
            <p:ph type="body" idx="1"/>
          </p:nvPr>
        </p:nvSpPr>
        <p:spPr/>
        <p:txBody>
          <a:bodyPr/>
          <a:lstStyle/>
          <a:p>
            <a:pPr lvl="1"/>
            <a:r>
              <a:rPr lang="en-US" dirty="0"/>
              <a:t>In the fourth unit, we have seven lessons – Creating Stored Procedures, Creating Functions, Debugging Subprograms, Creating Packages, Working with Packages, Using Oracle Supplied Packages in Application Development, and Using Dynamic SQL. </a:t>
            </a:r>
            <a:r>
              <a:rPr lang="en-US"/>
              <a:t>You will learn to write PL/SQL subprograms, packages, and use them in Application Development. </a:t>
            </a:r>
            <a:endParaRPr lang="en-US" dirty="0"/>
          </a:p>
        </p:txBody>
      </p:sp>
      <p:sp>
        <p:nvSpPr>
          <p:cNvPr id="9" name="Footer Placeholder 8"/>
          <p:cNvSpPr>
            <a:spLocks noGrp="1"/>
          </p:cNvSpPr>
          <p:nvPr>
            <p:ph type="ftr" sz="quarter" idx="10"/>
          </p:nvPr>
        </p:nvSpPr>
        <p:spPr/>
        <p:txBody>
          <a:bodyPr/>
          <a:lstStyle/>
          <a:p>
            <a:r>
              <a:rPr lang="en-US"/>
              <a:t>Oracle Database 19c: PL/SQL Workshop   15 - </a:t>
            </a:r>
            <a:fld id="{454D9534-E7F8-4390-BF06-1193199858C7}" type="slidenum">
              <a:rPr lang="en-US" smtClean="0"/>
              <a:pPr/>
              <a:t>2</a:t>
            </a:fld>
            <a:endParaRPr lang="en-US" dirty="0"/>
          </a:p>
        </p:txBody>
      </p:sp>
      <p:sp>
        <p:nvSpPr>
          <p:cNvPr id="4" name="Slide Image Placeholder 3">
            <a:extLst>
              <a:ext uri="{FF2B5EF4-FFF2-40B4-BE49-F238E27FC236}">
                <a16:creationId xmlns:a16="http://schemas.microsoft.com/office/drawing/2014/main" id="{F50A1841-3E16-4536-8669-D80672CDA028}"/>
              </a:ext>
            </a:extLst>
          </p:cNvPr>
          <p:cNvSpPr>
            <a:spLocks noGrp="1" noRot="1" noChangeAspect="1"/>
          </p:cNvSpPr>
          <p:nvPr>
            <p:ph type="sldImg"/>
          </p:nvPr>
        </p:nvSpPr>
        <p:spPr/>
      </p:sp>
    </p:spTree>
    <p:extLst>
      <p:ext uri="{BB962C8B-B14F-4D97-AF65-F5344CB8AC3E}">
        <p14:creationId xmlns:p14="http://schemas.microsoft.com/office/powerpoint/2010/main" val="124243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AA4B647E-9AF6-402E-A12B-5A7AC11B5398}" type="slidenum">
              <a:rPr lang="en-US" smtClean="0"/>
              <a:pPr/>
              <a:t>20</a:t>
            </a:fld>
            <a:endParaRPr lang="en-US" dirty="0"/>
          </a:p>
        </p:txBody>
      </p:sp>
      <p:sp>
        <p:nvSpPr>
          <p:cNvPr id="6" name="Slide Image Placeholder 5">
            <a:extLst>
              <a:ext uri="{FF2B5EF4-FFF2-40B4-BE49-F238E27FC236}">
                <a16:creationId xmlns:a16="http://schemas.microsoft.com/office/drawing/2014/main" id="{1986F9A4-EA1F-453B-BE41-2FD14C20486C}"/>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148D6D26-1397-4D75-823F-2D2ED570119C}"/>
              </a:ext>
            </a:extLst>
          </p:cNvPr>
          <p:cNvSpPr>
            <a:spLocks noGrp="1"/>
          </p:cNvSpPr>
          <p:nvPr>
            <p:ph type="body" idx="1"/>
          </p:nvPr>
        </p:nvSpPr>
        <p:spPr/>
        <p:txBody>
          <a:bodyPr/>
          <a:lstStyle/>
          <a:p>
            <a:pPr lvl="1"/>
            <a:r>
              <a:rPr lang="en-US" dirty="0"/>
              <a:t>Serially Reusable Packages are no different from packages in usage perspective. They are efficient in managing memory in scalable applications.</a:t>
            </a:r>
          </a:p>
          <a:p>
            <a:pPr lvl="1"/>
            <a:r>
              <a:rPr lang="en-US" dirty="0"/>
              <a:t>To understand how are they different from packages, we first need to understand how packages use memory.</a:t>
            </a:r>
          </a:p>
          <a:p>
            <a:endParaRPr lang="en-US" dirty="0"/>
          </a:p>
        </p:txBody>
      </p:sp>
    </p:spTree>
    <p:extLst>
      <p:ext uri="{BB962C8B-B14F-4D97-AF65-F5344CB8AC3E}">
        <p14:creationId xmlns:p14="http://schemas.microsoft.com/office/powerpoint/2010/main" val="390859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0816AB37-6337-45A4-9EED-2E0432C241DD}" type="slidenum">
              <a:rPr lang="en-US" smtClean="0"/>
              <a:pPr/>
              <a:t>21</a:t>
            </a:fld>
            <a:endParaRPr lang="en-US" dirty="0"/>
          </a:p>
        </p:txBody>
      </p:sp>
      <p:sp>
        <p:nvSpPr>
          <p:cNvPr id="6" name="Slide Image Placeholder 5">
            <a:extLst>
              <a:ext uri="{FF2B5EF4-FFF2-40B4-BE49-F238E27FC236}">
                <a16:creationId xmlns:a16="http://schemas.microsoft.com/office/drawing/2014/main" id="{44EC131A-8E10-45BF-AAFB-4CE73CF8B8CC}"/>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6DDCA9A-4955-4B46-B285-1B936FE2A3DA}"/>
              </a:ext>
            </a:extLst>
          </p:cNvPr>
          <p:cNvSpPr>
            <a:spLocks noGrp="1"/>
          </p:cNvSpPr>
          <p:nvPr>
            <p:ph type="body" idx="1"/>
          </p:nvPr>
        </p:nvSpPr>
        <p:spPr>
          <a:xfrm>
            <a:off x="457200" y="4617720"/>
            <a:ext cx="6858000" cy="5745480"/>
          </a:xfrm>
        </p:spPr>
        <p:txBody>
          <a:bodyPr/>
          <a:lstStyle/>
          <a:p>
            <a:pPr lvl="1"/>
            <a:r>
              <a:rPr lang="en-US" dirty="0"/>
              <a:t>When an instance is started, Oracle Database allocates a memory area and starts background processes.</a:t>
            </a:r>
          </a:p>
          <a:p>
            <a:pPr lvl="1"/>
            <a:r>
              <a:rPr lang="en-US" dirty="0"/>
              <a:t>The memory area stores information such as the following:</a:t>
            </a:r>
          </a:p>
          <a:p>
            <a:pPr lvl="2">
              <a:buFont typeface="Arial" pitchFamily="34" charset="0"/>
              <a:buChar char="•"/>
            </a:pPr>
            <a:r>
              <a:rPr lang="en-US" dirty="0"/>
              <a:t>Program code</a:t>
            </a:r>
          </a:p>
          <a:p>
            <a:pPr lvl="2">
              <a:buFont typeface="Arial" pitchFamily="34" charset="0"/>
              <a:buChar char="•"/>
            </a:pPr>
            <a:r>
              <a:rPr lang="en-US" dirty="0"/>
              <a:t>Information about each connected session, even if it is not currently active</a:t>
            </a:r>
          </a:p>
          <a:p>
            <a:pPr lvl="2">
              <a:buFont typeface="Arial" pitchFamily="34" charset="0"/>
              <a:buChar char="•"/>
            </a:pPr>
            <a:r>
              <a:rPr lang="en-US" dirty="0"/>
              <a:t>Information needed during program execution, for example, the current state of a query from which rows are being fetched</a:t>
            </a:r>
          </a:p>
          <a:p>
            <a:pPr lvl="2">
              <a:buFont typeface="Arial" pitchFamily="34" charset="0"/>
              <a:buChar char="•"/>
            </a:pPr>
            <a:r>
              <a:rPr lang="en-US" dirty="0"/>
              <a:t>Information such as lock data that is shared and communicated among processes</a:t>
            </a:r>
          </a:p>
          <a:p>
            <a:pPr lvl="2">
              <a:buFont typeface="Arial" pitchFamily="34" charset="0"/>
              <a:buChar char="•"/>
            </a:pPr>
            <a:r>
              <a:rPr lang="en-US" dirty="0"/>
              <a:t>Cached data, such as data blocks and redo records, that also exists on disk</a:t>
            </a:r>
          </a:p>
          <a:p>
            <a:pPr lvl="1"/>
            <a:r>
              <a:rPr lang="en-US" dirty="0"/>
              <a:t>There are three primary memory areas defined according to the memory architecture of the database instance:</a:t>
            </a:r>
          </a:p>
          <a:p>
            <a:pPr marL="692150" lvl="2" indent="-228600">
              <a:buFont typeface="+mj-lt"/>
              <a:buAutoNum type="arabicPeriod"/>
            </a:pPr>
            <a:r>
              <a:rPr lang="en-US" dirty="0"/>
              <a:t>System global area</a:t>
            </a:r>
          </a:p>
          <a:p>
            <a:pPr marL="692150" lvl="2" indent="-228600">
              <a:buFont typeface="+mj-lt"/>
              <a:buAutoNum type="arabicPeriod"/>
            </a:pPr>
            <a:r>
              <a:rPr lang="en-US" dirty="0"/>
              <a:t>Program global area</a:t>
            </a:r>
          </a:p>
          <a:p>
            <a:pPr marL="692150" lvl="2" indent="-228600">
              <a:buFont typeface="+mj-lt"/>
              <a:buAutoNum type="arabicPeriod"/>
            </a:pPr>
            <a:r>
              <a:rPr lang="en-US" dirty="0"/>
              <a:t>User global area</a:t>
            </a:r>
          </a:p>
          <a:p>
            <a:pPr lvl="1"/>
            <a:r>
              <a:rPr lang="en-US" dirty="0"/>
              <a:t>System global area has all shared memory structures associated with a database instance. All server processes and background processes of the database instance are in the System global area.</a:t>
            </a:r>
          </a:p>
          <a:p>
            <a:pPr lvl="1"/>
            <a:r>
              <a:rPr lang="en-US" dirty="0"/>
              <a:t>Program Global Area is created by the database whenever an Oracle process is initiated. It is used only by the process and not shared with other processes.</a:t>
            </a:r>
          </a:p>
          <a:p>
            <a:pPr lvl="1"/>
            <a:r>
              <a:rPr lang="en-US" dirty="0"/>
              <a:t>User Global Area is the memory area which has all the data pertaining to the communication between an application and database. </a:t>
            </a:r>
          </a:p>
          <a:p>
            <a:endParaRPr lang="en-US" dirty="0"/>
          </a:p>
        </p:txBody>
      </p:sp>
    </p:spTree>
    <p:extLst>
      <p:ext uri="{BB962C8B-B14F-4D97-AF65-F5344CB8AC3E}">
        <p14:creationId xmlns:p14="http://schemas.microsoft.com/office/powerpoint/2010/main" val="1647826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2603001D-1CEF-441E-A125-6FF6E78D6F4A}" type="slidenum">
              <a:rPr lang="en-US" smtClean="0"/>
              <a:pPr/>
              <a:t>22</a:t>
            </a:fld>
            <a:endParaRPr lang="en-US" dirty="0"/>
          </a:p>
        </p:txBody>
      </p:sp>
      <p:sp>
        <p:nvSpPr>
          <p:cNvPr id="6" name="Notes Placeholder 5">
            <a:extLst>
              <a:ext uri="{FF2B5EF4-FFF2-40B4-BE49-F238E27FC236}">
                <a16:creationId xmlns:a16="http://schemas.microsoft.com/office/drawing/2014/main" id="{3F06F2F6-B5C2-46DE-B209-50060F42CB03}"/>
              </a:ext>
            </a:extLst>
          </p:cNvPr>
          <p:cNvSpPr>
            <a:spLocks noGrp="1"/>
          </p:cNvSpPr>
          <p:nvPr>
            <p:ph type="body" idx="1"/>
          </p:nvPr>
        </p:nvSpPr>
        <p:spPr>
          <a:xfrm>
            <a:off x="457200" y="449263"/>
            <a:ext cx="6858000" cy="9380537"/>
          </a:xfrm>
        </p:spPr>
        <p:txBody>
          <a:bodyPr/>
          <a:lstStyle/>
          <a:p>
            <a:pPr lvl="1"/>
            <a:r>
              <a:rPr lang="en-US" b="0" dirty="0"/>
              <a:t>When a user connects with the database, all the data used by the user is stored in the User Global Area. </a:t>
            </a:r>
          </a:p>
          <a:p>
            <a:pPr lvl="1"/>
            <a:r>
              <a:rPr lang="en-US" b="0" dirty="0"/>
              <a:t>If a session loads a </a:t>
            </a:r>
            <a:r>
              <a:rPr lang="en-US" b="1" dirty="0"/>
              <a:t>PL/SQL package</a:t>
            </a:r>
            <a:r>
              <a:rPr lang="en-US" b="0" dirty="0"/>
              <a:t> into memory, then the UGA contains the package state, which is the set of values stored in all the package variables at a specific time. The package state changes when a package subprogram changes the variables. By default, the package variables are unique to and persist for the life of the session.</a:t>
            </a:r>
          </a:p>
          <a:p>
            <a:endParaRPr lang="en-US" dirty="0"/>
          </a:p>
          <a:p>
            <a:endParaRPr lang="en-US" dirty="0"/>
          </a:p>
        </p:txBody>
      </p:sp>
    </p:spTree>
    <p:extLst>
      <p:ext uri="{BB962C8B-B14F-4D97-AF65-F5344CB8AC3E}">
        <p14:creationId xmlns:p14="http://schemas.microsoft.com/office/powerpoint/2010/main" val="1904867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15 - </a:t>
            </a:r>
            <a:fld id="{1A26456A-05E2-4450-8D8E-7719D56770BE}" type="slidenum">
              <a:rPr lang="en-US" smtClean="0"/>
              <a:pPr/>
              <a:t>23</a:t>
            </a:fld>
            <a:endParaRPr lang="en-US" dirty="0"/>
          </a:p>
        </p:txBody>
      </p:sp>
      <p:sp>
        <p:nvSpPr>
          <p:cNvPr id="5" name="Slide Image Placeholder 4">
            <a:extLst>
              <a:ext uri="{FF2B5EF4-FFF2-40B4-BE49-F238E27FC236}">
                <a16:creationId xmlns:a16="http://schemas.microsoft.com/office/drawing/2014/main" id="{BB03E93F-A639-4D8B-924E-38E44A02A866}"/>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88DFC94C-305C-47C8-AE9D-7095DDEF5633}"/>
              </a:ext>
            </a:extLst>
          </p:cNvPr>
          <p:cNvSpPr>
            <a:spLocks noGrp="1"/>
          </p:cNvSpPr>
          <p:nvPr>
            <p:ph type="body" idx="1"/>
          </p:nvPr>
        </p:nvSpPr>
        <p:spPr/>
        <p:txBody>
          <a:bodyPr/>
          <a:lstStyle/>
          <a:p>
            <a:pPr lvl="1"/>
            <a:r>
              <a:rPr lang="en-US" dirty="0"/>
              <a:t>When the package state is stored in the UGA, the amount of UGA memory needed increases linearly with the number of users. The package state can persist for the life of a session, locking UGA memory until the session ends. In some applications, such as Oracle Office, a typical session lasts several days. In such scenarios, the UGA is occupied for an extended period of time limiting the scalability.</a:t>
            </a:r>
          </a:p>
          <a:p>
            <a:pPr lvl="1"/>
            <a:r>
              <a:rPr lang="en-US" dirty="0"/>
              <a:t>When a package is declared to be </a:t>
            </a:r>
            <a:r>
              <a:rPr lang="en-US" dirty="0">
                <a:latin typeface="Courier New" pitchFamily="49" charset="0"/>
                <a:cs typeface="Courier New" pitchFamily="49" charset="0"/>
              </a:rPr>
              <a:t>SERIALLY_REUSABLE</a:t>
            </a:r>
            <a:r>
              <a:rPr lang="en-US" dirty="0"/>
              <a:t>, its package state is stored in a work area in a small pool in the system global area (SGA). The package state persists only for the life of a server call. After the server call, the work area returns to the pool. Because the memory is returned to the pool, the scalability of the application is better.</a:t>
            </a:r>
          </a:p>
          <a:p>
            <a:pPr lvl="1"/>
            <a:r>
              <a:rPr lang="en-US" dirty="0"/>
              <a:t>However, If a subsequent server call references the package, then Oracle Database reuses an instantiation from the pool. Reusing an instantiation reinitializes it; therefore, changes made to the package state in previous server calls are invisible. We have to persist the package state after returning the server call, so that the user can reference to the earlier package state.</a:t>
            </a:r>
          </a:p>
          <a:p>
            <a:pPr lvl="1"/>
            <a:endParaRPr lang="en-US" dirty="0"/>
          </a:p>
          <a:p>
            <a:endParaRPr lang="en-US" dirty="0"/>
          </a:p>
        </p:txBody>
      </p:sp>
    </p:spTree>
    <p:extLst>
      <p:ext uri="{BB962C8B-B14F-4D97-AF65-F5344CB8AC3E}">
        <p14:creationId xmlns:p14="http://schemas.microsoft.com/office/powerpoint/2010/main" val="2211377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59816A15-8514-4177-8172-8AC145665415}" type="slidenum">
              <a:rPr lang="en-US" smtClean="0"/>
              <a:pPr/>
              <a:t>24</a:t>
            </a:fld>
            <a:endParaRPr lang="en-US" dirty="0"/>
          </a:p>
        </p:txBody>
      </p:sp>
      <p:sp>
        <p:nvSpPr>
          <p:cNvPr id="3" name="Slide Image Placeholder 2">
            <a:extLst>
              <a:ext uri="{FF2B5EF4-FFF2-40B4-BE49-F238E27FC236}">
                <a16:creationId xmlns:a16="http://schemas.microsoft.com/office/drawing/2014/main" id="{F0016094-0C65-447E-AFA2-0773BFA2743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6C86305-C34C-4CDB-BBBA-34870FF5E1EC}"/>
              </a:ext>
            </a:extLst>
          </p:cNvPr>
          <p:cNvSpPr>
            <a:spLocks noGrp="1"/>
          </p:cNvSpPr>
          <p:nvPr>
            <p:ph type="body" idx="1"/>
          </p:nvPr>
        </p:nvSpPr>
        <p:spPr/>
        <p:txBody>
          <a:bodyPr/>
          <a:lstStyle/>
          <a:p>
            <a:pPr lvl="1" eaLnBrk="1" hangingPunct="1"/>
            <a:r>
              <a:rPr lang="en-US" dirty="0"/>
              <a:t>The collection of public and private package variables represents the package state for the user session. That is, the package state is the set of values stored in all the package variables at a given point in time. In general, the package state exists for the life of the user session.</a:t>
            </a:r>
          </a:p>
          <a:p>
            <a:pPr lvl="1" eaLnBrk="1" hangingPunct="1"/>
            <a:r>
              <a:rPr lang="en-US" dirty="0"/>
              <a:t>Package variables are initialized the first time a package is loaded into memory for a user session. The package variables are, by default, unique to each session and hold their values until the user session is terminated. In other words, </a:t>
            </a:r>
            <a:r>
              <a:rPr lang="en-US" dirty="0">
                <a:solidFill>
                  <a:schemeClr val="tx1"/>
                </a:solidFill>
              </a:rPr>
              <a:t>the variables are stored in the User Global Area (UGA) memory allocated by the database for each user session. </a:t>
            </a:r>
            <a:r>
              <a:rPr lang="en-US" dirty="0"/>
              <a:t>The package state changes when a package subprogram is invoked and its logic modifies the variable state. Public package state can be directly modified by operations appropriate to its type.</a:t>
            </a:r>
          </a:p>
          <a:p>
            <a:pPr lvl="1" eaLnBrk="1" hangingPunct="1"/>
            <a:r>
              <a:rPr lang="en-US" dirty="0">
                <a:latin typeface="Courier New" pitchFamily="49" charset="0"/>
                <a:cs typeface="Times New Roman" pitchFamily="18" charset="0"/>
              </a:rPr>
              <a:t>PRAGMA</a:t>
            </a:r>
            <a:r>
              <a:rPr lang="en-US" dirty="0">
                <a:cs typeface="Times New Roman" pitchFamily="18" charset="0"/>
              </a:rPr>
              <a:t> signifies that the statement is a compiler directive. </a:t>
            </a:r>
            <a:r>
              <a:rPr lang="en-US" dirty="0">
                <a:latin typeface="Courier New" pitchFamily="49" charset="0"/>
                <a:cs typeface="Times New Roman" pitchFamily="18" charset="0"/>
              </a:rPr>
              <a:t>PRAGMA</a:t>
            </a:r>
            <a:r>
              <a:rPr lang="en-US" dirty="0">
                <a:cs typeface="Times New Roman" pitchFamily="18" charset="0"/>
              </a:rPr>
              <a:t>s are processed at compile time, not at run time. They do not affect the meaning of a program; they simply convey information to the compiler. If you add </a:t>
            </a:r>
            <a:r>
              <a:rPr lang="en-US" dirty="0">
                <a:latin typeface="Courier New" pitchFamily="49" charset="0"/>
                <a:cs typeface="Times New Roman" pitchFamily="18" charset="0"/>
              </a:rPr>
              <a:t>PRAGMA SERIALLY_RESUABLE</a:t>
            </a:r>
            <a:r>
              <a:rPr lang="en-US" dirty="0">
                <a:cs typeface="Times New Roman" pitchFamily="18" charset="0"/>
              </a:rPr>
              <a:t> to the package specification, then the database stores package variables in the System Global Area (SGA) shared across user sessions. </a:t>
            </a:r>
            <a:r>
              <a:rPr lang="en-US" dirty="0"/>
              <a:t>In this case, the package state is maintained for the life of a subprogram call or a single reference to a package construct. The </a:t>
            </a:r>
            <a:r>
              <a:rPr lang="en-US" dirty="0">
                <a:latin typeface="Courier New" pitchFamily="49" charset="0"/>
              </a:rPr>
              <a:t>SERIALLY_REUSABLE</a:t>
            </a:r>
            <a:r>
              <a:rPr lang="en-US" dirty="0"/>
              <a:t> directive is useful if you want to conserve memory and if the package state does not need to persist for each user session.</a:t>
            </a:r>
          </a:p>
          <a:p>
            <a:endParaRPr lang="en-US" dirty="0"/>
          </a:p>
        </p:txBody>
      </p:sp>
    </p:spTree>
    <p:extLst>
      <p:ext uri="{BB962C8B-B14F-4D97-AF65-F5344CB8AC3E}">
        <p14:creationId xmlns:p14="http://schemas.microsoft.com/office/powerpoint/2010/main" val="3159843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F39F717D-AD75-4F9E-915E-DF1E543C2513}" type="slidenum">
              <a:rPr lang="en-US" smtClean="0"/>
              <a:pPr/>
              <a:t>25</a:t>
            </a:fld>
            <a:endParaRPr lang="en-US" dirty="0"/>
          </a:p>
        </p:txBody>
      </p:sp>
      <p:sp>
        <p:nvSpPr>
          <p:cNvPr id="4" name="Notes Placeholder 3">
            <a:extLst>
              <a:ext uri="{FF2B5EF4-FFF2-40B4-BE49-F238E27FC236}">
                <a16:creationId xmlns:a16="http://schemas.microsoft.com/office/drawing/2014/main" id="{4C9A2A06-4145-4104-80A8-085A09D20D77}"/>
              </a:ext>
            </a:extLst>
          </p:cNvPr>
          <p:cNvSpPr>
            <a:spLocks noGrp="1"/>
          </p:cNvSpPr>
          <p:nvPr>
            <p:ph type="body" idx="1"/>
          </p:nvPr>
        </p:nvSpPr>
        <p:spPr/>
        <p:txBody>
          <a:bodyPr/>
          <a:lstStyle/>
          <a:p>
            <a:pPr lvl="1"/>
            <a:r>
              <a:rPr lang="en-US" dirty="0"/>
              <a:t>The slide sequence is based on two different users, Scott and Jones, executing </a:t>
            </a:r>
            <a:r>
              <a:rPr lang="en-US" dirty="0" err="1">
                <a:latin typeface="Courier New" panose="02070309020205020404" pitchFamily="49" charset="0"/>
                <a:cs typeface="Courier New" panose="02070309020205020404" pitchFamily="49" charset="0"/>
              </a:rPr>
              <a:t>comm_pkg</a:t>
            </a:r>
            <a:r>
              <a:rPr lang="en-US" dirty="0">
                <a:latin typeface="Courier New" panose="02070309020205020404" pitchFamily="49" charset="0"/>
                <a:cs typeface="Courier New" panose="02070309020205020404" pitchFamily="49" charset="0"/>
              </a:rPr>
              <a:t> </a:t>
            </a:r>
            <a:r>
              <a:rPr lang="en-US" dirty="0"/>
              <a:t>(covered in the lesson titled “Creating Packages”), in which the </a:t>
            </a:r>
            <a:r>
              <a:rPr lang="en-US" dirty="0" err="1">
                <a:latin typeface="Courier New" panose="02070309020205020404" pitchFamily="49" charset="0"/>
                <a:cs typeface="Courier New" panose="02070309020205020404" pitchFamily="49" charset="0"/>
              </a:rPr>
              <a:t>reset_comm</a:t>
            </a:r>
            <a:r>
              <a:rPr lang="en-US" dirty="0">
                <a:latin typeface="Courier New" panose="02070309020205020404" pitchFamily="49" charset="0"/>
                <a:cs typeface="Courier New" panose="02070309020205020404" pitchFamily="49" charset="0"/>
              </a:rPr>
              <a:t> </a:t>
            </a:r>
            <a:r>
              <a:rPr lang="en-US" dirty="0"/>
              <a:t>procedure invokes the </a:t>
            </a:r>
            <a:r>
              <a:rPr lang="en-US" dirty="0">
                <a:latin typeface="Courier New" panose="02070309020205020404" pitchFamily="49" charset="0"/>
                <a:cs typeface="Courier New" panose="02070309020205020404" pitchFamily="49" charset="0"/>
              </a:rPr>
              <a:t>validate</a:t>
            </a:r>
            <a:r>
              <a:rPr lang="en-US" dirty="0"/>
              <a:t> function to check the new commission. The example shows how the persistent state of the </a:t>
            </a:r>
            <a:r>
              <a:rPr lang="en-US" dirty="0" err="1">
                <a:latin typeface="Courier New" panose="02070309020205020404" pitchFamily="49" charset="0"/>
                <a:cs typeface="Courier New" panose="02070309020205020404" pitchFamily="49" charset="0"/>
              </a:rPr>
              <a:t>v_std_comm</a:t>
            </a:r>
            <a:r>
              <a:rPr lang="en-US" dirty="0">
                <a:latin typeface="Courier New" panose="02070309020205020404" pitchFamily="49" charset="0"/>
                <a:cs typeface="Courier New" panose="02070309020205020404" pitchFamily="49" charset="0"/>
              </a:rPr>
              <a:t> </a:t>
            </a:r>
            <a:r>
              <a:rPr lang="en-US" dirty="0"/>
              <a:t>package variable is maintained in each user session.</a:t>
            </a:r>
          </a:p>
          <a:p>
            <a:pPr lvl="1"/>
            <a:r>
              <a:rPr lang="en-US" b="1" dirty="0"/>
              <a:t>At 9:00: </a:t>
            </a:r>
            <a:r>
              <a:rPr lang="en-US" dirty="0"/>
              <a:t>Scott calls </a:t>
            </a:r>
            <a:r>
              <a:rPr lang="en-US" dirty="0" err="1">
                <a:latin typeface="Courier New" panose="02070309020205020404" pitchFamily="49" charset="0"/>
                <a:cs typeface="Courier New" panose="02070309020205020404" pitchFamily="49" charset="0"/>
              </a:rPr>
              <a:t>reset_comm</a:t>
            </a:r>
            <a:r>
              <a:rPr lang="en-US" dirty="0">
                <a:latin typeface="Courier New" panose="02070309020205020404" pitchFamily="49" charset="0"/>
                <a:cs typeface="Courier New" panose="02070309020205020404" pitchFamily="49" charset="0"/>
              </a:rPr>
              <a:t> </a:t>
            </a:r>
            <a:r>
              <a:rPr lang="en-US" dirty="0"/>
              <a:t>with a new commission value of 0.25, the package state for </a:t>
            </a:r>
            <a:r>
              <a:rPr lang="en-US" dirty="0" err="1">
                <a:latin typeface="Courier New" panose="02070309020205020404" pitchFamily="49" charset="0"/>
                <a:cs typeface="Courier New" panose="02070309020205020404" pitchFamily="49" charset="0"/>
              </a:rPr>
              <a:t>v_std_comm</a:t>
            </a:r>
            <a:r>
              <a:rPr lang="en-US" dirty="0">
                <a:latin typeface="Courier New" panose="02070309020205020404" pitchFamily="49" charset="0"/>
                <a:cs typeface="Courier New" panose="02070309020205020404" pitchFamily="49" charset="0"/>
              </a:rPr>
              <a:t> </a:t>
            </a:r>
            <a:r>
              <a:rPr lang="en-US" dirty="0"/>
              <a:t>is initialized to 0.10 and then set to 0.25, which is validated because it is less than the database maximum value of 0.4. </a:t>
            </a:r>
          </a:p>
          <a:p>
            <a:pPr lvl="1"/>
            <a:r>
              <a:rPr lang="en-US" b="1" dirty="0"/>
              <a:t>At 9:30: </a:t>
            </a:r>
            <a:r>
              <a:rPr lang="en-US" dirty="0"/>
              <a:t>Jones inserts a new row into the </a:t>
            </a:r>
            <a:r>
              <a:rPr lang="en-US" dirty="0">
                <a:latin typeface="Courier New" panose="02070309020205020404" pitchFamily="49" charset="0"/>
                <a:cs typeface="Courier New" panose="02070309020205020404" pitchFamily="49" charset="0"/>
              </a:rPr>
              <a:t>EMPLOYEES</a:t>
            </a:r>
            <a:r>
              <a:rPr lang="en-US" dirty="0"/>
              <a:t> table with a new maximum </a:t>
            </a:r>
            <a:r>
              <a:rPr lang="en-US" dirty="0" err="1">
                <a:latin typeface="Courier New" panose="02070309020205020404" pitchFamily="49" charset="0"/>
                <a:cs typeface="Courier New" panose="02070309020205020404" pitchFamily="49" charset="0"/>
              </a:rPr>
              <a:t>v_commission_pct</a:t>
            </a:r>
            <a:r>
              <a:rPr lang="en-US" dirty="0">
                <a:latin typeface="Courier New" panose="02070309020205020404" pitchFamily="49" charset="0"/>
                <a:cs typeface="Courier New" panose="02070309020205020404" pitchFamily="49" charset="0"/>
              </a:rPr>
              <a:t> </a:t>
            </a:r>
            <a:r>
              <a:rPr lang="en-US" dirty="0"/>
              <a:t>value of 0.8. This is not committed, so it is visible to Jones only. Scott’s state is unaffected. </a:t>
            </a:r>
          </a:p>
          <a:p>
            <a:pPr lvl="1"/>
            <a:r>
              <a:rPr lang="en-US" b="1" dirty="0"/>
              <a:t>At 9:35: </a:t>
            </a:r>
            <a:r>
              <a:rPr lang="en-US" dirty="0"/>
              <a:t>Jones calls </a:t>
            </a:r>
            <a:r>
              <a:rPr lang="en-US" dirty="0" err="1">
                <a:latin typeface="Courier New" panose="02070309020205020404" pitchFamily="49" charset="0"/>
                <a:cs typeface="Courier New" panose="02070309020205020404" pitchFamily="49" charset="0"/>
              </a:rPr>
              <a:t>reset</a:t>
            </a:r>
            <a:r>
              <a:rPr lang="en-US" dirty="0" err="1"/>
              <a:t>_</a:t>
            </a:r>
            <a:r>
              <a:rPr lang="en-US" dirty="0" err="1">
                <a:latin typeface="Courier New" panose="02070309020205020404" pitchFamily="49" charset="0"/>
                <a:cs typeface="Courier New" panose="02070309020205020404" pitchFamily="49" charset="0"/>
              </a:rPr>
              <a:t>comm</a:t>
            </a:r>
            <a:r>
              <a:rPr lang="en-US" dirty="0"/>
              <a:t> with a new commission value of 0.5. The state for Jones’s </a:t>
            </a:r>
            <a:r>
              <a:rPr lang="en-US" dirty="0" err="1">
                <a:latin typeface="Courier New" panose="02070309020205020404" pitchFamily="49" charset="0"/>
                <a:cs typeface="Courier New" panose="02070309020205020404" pitchFamily="49" charset="0"/>
              </a:rPr>
              <a:t>v_std_comm</a:t>
            </a:r>
            <a:r>
              <a:rPr lang="en-US" dirty="0">
                <a:latin typeface="Courier New" panose="02070309020205020404" pitchFamily="49" charset="0"/>
                <a:cs typeface="Courier New" panose="02070309020205020404" pitchFamily="49" charset="0"/>
              </a:rPr>
              <a:t> </a:t>
            </a:r>
            <a:r>
              <a:rPr lang="en-US" dirty="0"/>
              <a:t>is first initialized to 0.10 and then set to the new value 0.5 that is valid for his session with the database maximum value of 0.8.</a:t>
            </a:r>
          </a:p>
          <a:p>
            <a:pPr lvl="1"/>
            <a:r>
              <a:rPr lang="en-US" b="1" dirty="0"/>
              <a:t>At 10:00: </a:t>
            </a:r>
            <a:r>
              <a:rPr lang="en-US" dirty="0"/>
              <a:t>Scott calls </a:t>
            </a:r>
            <a:r>
              <a:rPr lang="en-US" dirty="0" err="1">
                <a:latin typeface="Courier New" panose="02070309020205020404" pitchFamily="49" charset="0"/>
                <a:cs typeface="Courier New" panose="02070309020205020404" pitchFamily="49" charset="0"/>
              </a:rPr>
              <a:t>reset_comm</a:t>
            </a:r>
            <a:r>
              <a:rPr lang="en-US" dirty="0">
                <a:latin typeface="Courier New" panose="02070309020205020404" pitchFamily="49" charset="0"/>
                <a:cs typeface="Courier New" panose="02070309020205020404" pitchFamily="49" charset="0"/>
              </a:rPr>
              <a:t> </a:t>
            </a:r>
            <a:r>
              <a:rPr lang="en-US" dirty="0"/>
              <a:t>with a new commission value of 0.6, which is greater than the maximum database commission visible to his session, that is, 0.4. (Jones did not commit the 0.8 value.)</a:t>
            </a:r>
          </a:p>
          <a:p>
            <a:pPr lvl="1"/>
            <a:r>
              <a:rPr lang="en-US" b="1" dirty="0"/>
              <a:t>Between 11:00 and 12:00: </a:t>
            </a:r>
            <a:r>
              <a:rPr lang="en-US" dirty="0"/>
              <a:t>Jones rolls back the transaction (</a:t>
            </a:r>
            <a:r>
              <a:rPr lang="en-US" dirty="0">
                <a:latin typeface="Courier New" panose="02070309020205020404" pitchFamily="49" charset="0"/>
                <a:cs typeface="Courier New" panose="02070309020205020404" pitchFamily="49" charset="0"/>
              </a:rPr>
              <a:t>INSERT</a:t>
            </a:r>
            <a:r>
              <a:rPr lang="en-US" dirty="0"/>
              <a:t> statement) and exits the session. Jones logs in at 11:45 and successfully executes the procedure, setting his state to 0.2.</a:t>
            </a:r>
          </a:p>
        </p:txBody>
      </p:sp>
      <p:sp>
        <p:nvSpPr>
          <p:cNvPr id="7" name="Slide Image Placeholder 6">
            <a:extLst>
              <a:ext uri="{FF2B5EF4-FFF2-40B4-BE49-F238E27FC236}">
                <a16:creationId xmlns:a16="http://schemas.microsoft.com/office/drawing/2014/main" id="{A154BDA0-B521-4A30-B348-C0F6B6FD423E}"/>
              </a:ext>
            </a:extLst>
          </p:cNvPr>
          <p:cNvSpPr>
            <a:spLocks noGrp="1" noRot="1" noChangeAspect="1"/>
          </p:cNvSpPr>
          <p:nvPr>
            <p:ph type="sldImg"/>
          </p:nvPr>
        </p:nvSpPr>
        <p:spPr/>
      </p:sp>
    </p:spTree>
    <p:extLst>
      <p:ext uri="{BB962C8B-B14F-4D97-AF65-F5344CB8AC3E}">
        <p14:creationId xmlns:p14="http://schemas.microsoft.com/office/powerpoint/2010/main" val="3701892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9726ED59-D202-4E40-9A56-6A13B355E9B0}" type="slidenum">
              <a:rPr lang="en-US" smtClean="0"/>
              <a:pPr/>
              <a:t>26</a:t>
            </a:fld>
            <a:endParaRPr lang="en-US" dirty="0"/>
          </a:p>
        </p:txBody>
      </p:sp>
      <p:sp>
        <p:nvSpPr>
          <p:cNvPr id="3" name="Slide Image Placeholder 2">
            <a:extLst>
              <a:ext uri="{FF2B5EF4-FFF2-40B4-BE49-F238E27FC236}">
                <a16:creationId xmlns:a16="http://schemas.microsoft.com/office/drawing/2014/main" id="{D56286BA-2C23-47F3-95BC-2445C053CF6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46B3481-151D-40B7-9402-EF3462404199}"/>
              </a:ext>
            </a:extLst>
          </p:cNvPr>
          <p:cNvSpPr>
            <a:spLocks noGrp="1"/>
          </p:cNvSpPr>
          <p:nvPr>
            <p:ph type="body" idx="1"/>
          </p:nvPr>
        </p:nvSpPr>
        <p:spPr/>
        <p:txBody>
          <a:bodyPr/>
          <a:lstStyle/>
          <a:p>
            <a:pPr lvl="1" eaLnBrk="1" hangingPunct="1"/>
            <a:r>
              <a:rPr lang="en-US" dirty="0"/>
              <a:t>The example in the slide shows the </a:t>
            </a:r>
            <a:r>
              <a:rPr lang="en-US" dirty="0">
                <a:latin typeface="Courier New" pitchFamily="49" charset="0"/>
              </a:rPr>
              <a:t>CURS_PKG</a:t>
            </a:r>
            <a:r>
              <a:rPr lang="en-US" dirty="0"/>
              <a:t> package specification and body. The body declaration is continued in the next slide.</a:t>
            </a:r>
          </a:p>
          <a:p>
            <a:pPr lvl="1" eaLnBrk="1" hangingPunct="1"/>
            <a:r>
              <a:rPr lang="en-US" dirty="0"/>
              <a:t>To use this package, perform the following steps to process the rows:</a:t>
            </a:r>
          </a:p>
          <a:p>
            <a:pPr lvl="2" eaLnBrk="1" hangingPunct="1">
              <a:spcBef>
                <a:spcPct val="25000"/>
              </a:spcBef>
              <a:buNone/>
            </a:pPr>
            <a:r>
              <a:rPr lang="en-US" dirty="0"/>
              <a:t>1.	Call the </a:t>
            </a:r>
            <a:r>
              <a:rPr lang="en-US" dirty="0">
                <a:latin typeface="Courier New" pitchFamily="49" charset="0"/>
              </a:rPr>
              <a:t>open</a:t>
            </a:r>
            <a:r>
              <a:rPr lang="en-US" dirty="0"/>
              <a:t> procedure to open the cursor.</a:t>
            </a:r>
          </a:p>
          <a:p>
            <a:endParaRPr lang="en-US" dirty="0"/>
          </a:p>
        </p:txBody>
      </p:sp>
    </p:spTree>
    <p:extLst>
      <p:ext uri="{BB962C8B-B14F-4D97-AF65-F5344CB8AC3E}">
        <p14:creationId xmlns:p14="http://schemas.microsoft.com/office/powerpoint/2010/main" val="2651241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9461FFD7-3B1D-4507-972A-1DF3004C6329}" type="slidenum">
              <a:rPr lang="en-US" smtClean="0"/>
              <a:pPr/>
              <a:t>27</a:t>
            </a:fld>
            <a:endParaRPr lang="en-US" dirty="0"/>
          </a:p>
        </p:txBody>
      </p:sp>
      <p:sp>
        <p:nvSpPr>
          <p:cNvPr id="3" name="Slide Image Placeholder 2">
            <a:extLst>
              <a:ext uri="{FF2B5EF4-FFF2-40B4-BE49-F238E27FC236}">
                <a16:creationId xmlns:a16="http://schemas.microsoft.com/office/drawing/2014/main" id="{72BD4A49-BE95-40F2-AE21-BC25CE32E96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FE083B5-CF70-4D3D-BDBC-DC6ED7058D85}"/>
              </a:ext>
            </a:extLst>
          </p:cNvPr>
          <p:cNvSpPr>
            <a:spLocks noGrp="1"/>
          </p:cNvSpPr>
          <p:nvPr>
            <p:ph type="body" idx="1"/>
          </p:nvPr>
        </p:nvSpPr>
        <p:spPr/>
        <p:txBody>
          <a:bodyPr/>
          <a:lstStyle/>
          <a:p>
            <a:pPr lvl="2" eaLnBrk="1" hangingPunct="1">
              <a:spcBef>
                <a:spcPct val="25000"/>
              </a:spcBef>
              <a:buNone/>
            </a:pPr>
            <a:r>
              <a:rPr lang="en-US" dirty="0"/>
              <a:t>2.	Call the </a:t>
            </a:r>
            <a:r>
              <a:rPr lang="en-US" dirty="0">
                <a:latin typeface="Courier New" pitchFamily="49" charset="0"/>
              </a:rPr>
              <a:t>next</a:t>
            </a:r>
            <a:r>
              <a:rPr lang="en-US" dirty="0"/>
              <a:t> procedure to fetch one or a specified number of rows. If you request more rows than actually exist, the procedure successfully handles termination.</a:t>
            </a:r>
            <a:br>
              <a:rPr lang="en-US" dirty="0"/>
            </a:br>
            <a:r>
              <a:rPr lang="en-US" dirty="0"/>
              <a:t>It returns </a:t>
            </a:r>
            <a:r>
              <a:rPr lang="en-US" dirty="0">
                <a:latin typeface="Courier New" pitchFamily="49" charset="0"/>
              </a:rPr>
              <a:t>TRUE</a:t>
            </a:r>
            <a:r>
              <a:rPr lang="en-US" dirty="0"/>
              <a:t> if more rows need to be processed; otherwise it returns </a:t>
            </a:r>
            <a:r>
              <a:rPr lang="en-US" dirty="0">
                <a:latin typeface="Courier New" pitchFamily="49" charset="0"/>
              </a:rPr>
              <a:t>FALSE</a:t>
            </a:r>
            <a:r>
              <a:rPr lang="en-US" dirty="0"/>
              <a:t>.</a:t>
            </a:r>
          </a:p>
          <a:p>
            <a:pPr lvl="2" eaLnBrk="1" hangingPunct="1">
              <a:buNone/>
            </a:pPr>
            <a:r>
              <a:rPr lang="en-US" dirty="0"/>
              <a:t>3.	Call the </a:t>
            </a:r>
            <a:r>
              <a:rPr lang="en-US" dirty="0">
                <a:latin typeface="Courier New" pitchFamily="49" charset="0"/>
              </a:rPr>
              <a:t>close</a:t>
            </a:r>
            <a:r>
              <a:rPr lang="en-US" dirty="0"/>
              <a:t> procedure to close the cursor, before or at the end of processing the rows.</a:t>
            </a:r>
          </a:p>
          <a:p>
            <a:pPr lvl="1" eaLnBrk="1" hangingPunct="1"/>
            <a:r>
              <a:rPr lang="en-US" b="1" dirty="0"/>
              <a:t>Note:</a:t>
            </a:r>
            <a:r>
              <a:rPr lang="en-US" dirty="0"/>
              <a:t> The cursor declaration is private to the package. </a:t>
            </a:r>
            <a:r>
              <a:rPr lang="en-US" dirty="0">
                <a:cs typeface="Times New Roman" pitchFamily="18" charset="0"/>
              </a:rPr>
              <a:t>Therefore, the cursor state can be influenced by invoking the package procedure and functions listed in the slide.</a:t>
            </a:r>
            <a:endParaRPr lang="en-US" dirty="0"/>
          </a:p>
          <a:p>
            <a:endParaRPr lang="en-US" dirty="0"/>
          </a:p>
        </p:txBody>
      </p:sp>
    </p:spTree>
    <p:extLst>
      <p:ext uri="{BB962C8B-B14F-4D97-AF65-F5344CB8AC3E}">
        <p14:creationId xmlns:p14="http://schemas.microsoft.com/office/powerpoint/2010/main" val="472505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15 - </a:t>
            </a:r>
            <a:fld id="{2DCBFF23-C86F-4A2E-A032-6D19124AFDE5}" type="slidenum">
              <a:rPr lang="en-US" smtClean="0"/>
              <a:pPr/>
              <a:t>28</a:t>
            </a:fld>
            <a:endParaRPr lang="en-US" dirty="0"/>
          </a:p>
        </p:txBody>
      </p:sp>
      <p:sp>
        <p:nvSpPr>
          <p:cNvPr id="3" name="Slide Image Placeholder 2">
            <a:extLst>
              <a:ext uri="{FF2B5EF4-FFF2-40B4-BE49-F238E27FC236}">
                <a16:creationId xmlns:a16="http://schemas.microsoft.com/office/drawing/2014/main" id="{23DF7E18-B60D-4C8A-AC8C-ED1BF7964F2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3B01EAE-1C2B-41C2-BE76-C509D7AB0A74}"/>
              </a:ext>
            </a:extLst>
          </p:cNvPr>
          <p:cNvSpPr>
            <a:spLocks noGrp="1"/>
          </p:cNvSpPr>
          <p:nvPr>
            <p:ph type="body" idx="1"/>
          </p:nvPr>
        </p:nvSpPr>
        <p:spPr/>
        <p:txBody>
          <a:bodyPr/>
          <a:lstStyle/>
          <a:p>
            <a:pPr lvl="1" eaLnBrk="1" hangingPunct="1">
              <a:spcBef>
                <a:spcPts val="200"/>
              </a:spcBef>
            </a:pPr>
            <a:r>
              <a:rPr lang="en-US" dirty="0"/>
              <a:t>Recall that the state of a package variable or cursor persists across transactions within a session. However, the state does not persist</a:t>
            </a:r>
            <a:r>
              <a:rPr lang="en-US" dirty="0">
                <a:solidFill>
                  <a:schemeClr val="hlink"/>
                </a:solidFill>
              </a:rPr>
              <a:t> </a:t>
            </a:r>
            <a:r>
              <a:rPr lang="en-US" dirty="0"/>
              <a:t>across different sessions for the same user. The database tables hold data that persists across sessions and users. The call to </a:t>
            </a:r>
            <a:r>
              <a:rPr lang="en-US" dirty="0" err="1">
                <a:latin typeface="Courier New" pitchFamily="49" charset="0"/>
              </a:rPr>
              <a:t>curs_pkg.open</a:t>
            </a:r>
            <a:r>
              <a:rPr lang="en-US" dirty="0"/>
              <a:t> opens the cursor, which remains open until the session is terminated, or the cursor is explicitly closed. The anonymous block executes the </a:t>
            </a:r>
            <a:r>
              <a:rPr lang="en-US" dirty="0">
                <a:latin typeface="Courier New" pitchFamily="49" charset="0"/>
              </a:rPr>
              <a:t>next</a:t>
            </a:r>
            <a:r>
              <a:rPr lang="en-US" dirty="0"/>
              <a:t> function in the </a:t>
            </a:r>
            <a:r>
              <a:rPr lang="en-US" dirty="0">
                <a:latin typeface="Courier New" pitchFamily="49" charset="0"/>
              </a:rPr>
              <a:t>Declaration</a:t>
            </a:r>
            <a:r>
              <a:rPr lang="en-US" dirty="0"/>
              <a:t> section, initializing the </a:t>
            </a:r>
            <a:r>
              <a:rPr lang="en-US" dirty="0">
                <a:latin typeface="Courier New" pitchFamily="49" charset="0"/>
              </a:rPr>
              <a:t>BOOLEAN</a:t>
            </a:r>
            <a:r>
              <a:rPr lang="en-US" dirty="0"/>
              <a:t> variable </a:t>
            </a:r>
            <a:r>
              <a:rPr lang="en-US" dirty="0" err="1">
                <a:latin typeface="Courier New" pitchFamily="49" charset="0"/>
              </a:rPr>
              <a:t>b_more</a:t>
            </a:r>
            <a:r>
              <a:rPr lang="en-US" dirty="0"/>
              <a:t> to </a:t>
            </a:r>
            <a:r>
              <a:rPr lang="en-US" dirty="0">
                <a:latin typeface="Courier New" pitchFamily="49" charset="0"/>
              </a:rPr>
              <a:t>TRUE</a:t>
            </a:r>
            <a:r>
              <a:rPr lang="en-US" dirty="0"/>
              <a:t>, because there are more than three rows in the </a:t>
            </a:r>
            <a:r>
              <a:rPr lang="en-US" dirty="0">
                <a:latin typeface="Courier New" pitchFamily="49" charset="0"/>
              </a:rPr>
              <a:t>EMPLOYEES</a:t>
            </a:r>
            <a:r>
              <a:rPr lang="en-US" dirty="0"/>
              <a:t> table. The block checks for the end of the result set and closes the cursor, if appropriate. When the block executes, it displays the first three rows:</a:t>
            </a:r>
          </a:p>
          <a:p>
            <a:pPr lvl="4" eaLnBrk="1" hangingPunct="1">
              <a:spcBef>
                <a:spcPts val="200"/>
              </a:spcBef>
            </a:pPr>
            <a:r>
              <a:rPr lang="en-US" dirty="0"/>
              <a:t>		Id :100</a:t>
            </a:r>
          </a:p>
          <a:p>
            <a:pPr lvl="4" eaLnBrk="1" hangingPunct="1">
              <a:spcBef>
                <a:spcPts val="200"/>
              </a:spcBef>
            </a:pPr>
            <a:r>
              <a:rPr lang="en-US" dirty="0"/>
              <a:t>		Id :101</a:t>
            </a:r>
          </a:p>
          <a:p>
            <a:pPr lvl="4" eaLnBrk="1" hangingPunct="1">
              <a:spcBef>
                <a:spcPts val="200"/>
              </a:spcBef>
            </a:pPr>
            <a:r>
              <a:rPr lang="en-US" dirty="0"/>
              <a:t>		Id :102</a:t>
            </a:r>
          </a:p>
          <a:p>
            <a:pPr lvl="1" eaLnBrk="1" hangingPunct="1">
              <a:spcBef>
                <a:spcPts val="200"/>
              </a:spcBef>
            </a:pPr>
            <a:r>
              <a:rPr lang="en-US" dirty="0"/>
              <a:t>If you click the Run Script icon (or press F5) again, the next three rows are displayed:</a:t>
            </a:r>
          </a:p>
          <a:p>
            <a:pPr lvl="4" eaLnBrk="1" hangingPunct="1">
              <a:spcBef>
                <a:spcPts val="200"/>
              </a:spcBef>
            </a:pPr>
            <a:r>
              <a:rPr lang="en-US" dirty="0"/>
              <a:t>		Id :103</a:t>
            </a:r>
          </a:p>
          <a:p>
            <a:pPr lvl="4" eaLnBrk="1" hangingPunct="1">
              <a:spcBef>
                <a:spcPts val="200"/>
              </a:spcBef>
            </a:pPr>
            <a:r>
              <a:rPr lang="en-US" dirty="0"/>
              <a:t>		Id :104</a:t>
            </a:r>
          </a:p>
          <a:p>
            <a:pPr lvl="4" eaLnBrk="1" hangingPunct="1">
              <a:spcBef>
                <a:spcPts val="200"/>
              </a:spcBef>
            </a:pPr>
            <a:r>
              <a:rPr lang="en-US" dirty="0"/>
              <a:t>		Id :105</a:t>
            </a:r>
          </a:p>
          <a:p>
            <a:pPr lvl="1" eaLnBrk="1" hangingPunct="1">
              <a:spcBef>
                <a:spcPts val="200"/>
              </a:spcBef>
            </a:pPr>
            <a:r>
              <a:rPr lang="en-US" dirty="0"/>
              <a:t>To close the cursor, you can issue the following command to close the cursor in the package, or exit the session: </a:t>
            </a:r>
          </a:p>
          <a:p>
            <a:pPr lvl="4" eaLnBrk="1" hangingPunct="1">
              <a:spcBef>
                <a:spcPts val="200"/>
              </a:spcBef>
            </a:pPr>
            <a:r>
              <a:rPr lang="en-US" dirty="0"/>
              <a:t>		EXECUTE </a:t>
            </a:r>
            <a:r>
              <a:rPr lang="en-US" dirty="0" err="1"/>
              <a:t>curs_pkg.close</a:t>
            </a:r>
            <a:endParaRPr lang="en-US" dirty="0"/>
          </a:p>
          <a:p>
            <a:endParaRPr lang="en-US" dirty="0"/>
          </a:p>
        </p:txBody>
      </p:sp>
    </p:spTree>
    <p:extLst>
      <p:ext uri="{BB962C8B-B14F-4D97-AF65-F5344CB8AC3E}">
        <p14:creationId xmlns:p14="http://schemas.microsoft.com/office/powerpoint/2010/main" val="537697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510A0D3C-088B-4CEB-B0B6-621903DF8D02}" type="slidenum">
              <a:rPr lang="en-US" smtClean="0"/>
              <a:pPr/>
              <a:t>29</a:t>
            </a:fld>
            <a:endParaRPr lang="en-US" dirty="0"/>
          </a:p>
        </p:txBody>
      </p:sp>
      <p:sp>
        <p:nvSpPr>
          <p:cNvPr id="3" name="Slide Image Placeholder 2">
            <a:extLst>
              <a:ext uri="{FF2B5EF4-FFF2-40B4-BE49-F238E27FC236}">
                <a16:creationId xmlns:a16="http://schemas.microsoft.com/office/drawing/2014/main" id="{96928B02-417D-46FE-BA40-AD3CB739BAE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0F13BED-70E7-46A9-8DFA-3410692C11B3}"/>
              </a:ext>
            </a:extLst>
          </p:cNvPr>
          <p:cNvSpPr>
            <a:spLocks noGrp="1"/>
          </p:cNvSpPr>
          <p:nvPr>
            <p:ph type="body" idx="1"/>
          </p:nvPr>
        </p:nvSpPr>
        <p:spPr/>
        <p:txBody>
          <a:bodyPr/>
          <a:lstStyle/>
          <a:p>
            <a:pPr eaLnBrk="1" hangingPunct="1">
              <a:spcBef>
                <a:spcPts val="200"/>
              </a:spcBef>
            </a:pPr>
            <a:r>
              <a:rPr lang="en-US" dirty="0"/>
              <a:t>Answer: a, b, c, d</a:t>
            </a:r>
          </a:p>
          <a:p>
            <a:pPr lvl="1" eaLnBrk="1" hangingPunct="1"/>
            <a:r>
              <a:rPr lang="en-US" dirty="0"/>
              <a:t>The overloading feature in PL/SQL enables you to develop two or more packaged subprograms with the same name. Overloading is useful when you want a subprogram to accept similar sets of parameters that have different data types. For example, the </a:t>
            </a:r>
            <a:r>
              <a:rPr lang="en-US" dirty="0">
                <a:latin typeface="Courier New" pitchFamily="49" charset="0"/>
              </a:rPr>
              <a:t>TO_CHAR</a:t>
            </a:r>
            <a:r>
              <a:rPr lang="en-US" dirty="0"/>
              <a:t> function has more than one way to be called, enabling you to convert a number or a date to a character string.</a:t>
            </a:r>
          </a:p>
          <a:p>
            <a:pPr lvl="1" eaLnBrk="1" hangingPunct="1"/>
            <a:r>
              <a:rPr lang="en-US" dirty="0"/>
              <a:t>PL/SQL allows overloading of package subprogram names and object type methods.</a:t>
            </a:r>
          </a:p>
          <a:p>
            <a:pPr lvl="1" eaLnBrk="1" hangingPunct="1"/>
            <a:r>
              <a:rPr lang="en-US" dirty="0"/>
              <a:t>The key rule is that you can use the same name for different subprograms as long as their formal parameters differ in </a:t>
            </a:r>
            <a:r>
              <a:rPr lang="en-US" i="1" dirty="0"/>
              <a:t>number</a:t>
            </a:r>
            <a:r>
              <a:rPr lang="en-US" dirty="0"/>
              <a:t>, </a:t>
            </a:r>
            <a:r>
              <a:rPr lang="en-US" i="1" dirty="0"/>
              <a:t>order</a:t>
            </a:r>
            <a:r>
              <a:rPr lang="en-US" dirty="0"/>
              <a:t>, or </a:t>
            </a:r>
            <a:r>
              <a:rPr lang="en-US" i="1" dirty="0"/>
              <a:t>data type</a:t>
            </a:r>
            <a:r>
              <a:rPr lang="en-US" dirty="0"/>
              <a:t> family.</a:t>
            </a:r>
          </a:p>
          <a:p>
            <a:pPr lvl="1" eaLnBrk="1" hangingPunct="1"/>
            <a:r>
              <a:rPr lang="en-US" dirty="0"/>
              <a:t>Consider using overloading when:</a:t>
            </a:r>
          </a:p>
          <a:p>
            <a:pPr lvl="2" eaLnBrk="1" hangingPunct="1"/>
            <a:r>
              <a:rPr lang="en-US" dirty="0"/>
              <a:t>Processing rules for two or more subprograms are similar, but the type or number of parameters used varies</a:t>
            </a:r>
          </a:p>
          <a:p>
            <a:pPr lvl="2" eaLnBrk="1" hangingPunct="1"/>
            <a:r>
              <a:rPr lang="en-US" dirty="0"/>
              <a:t>Providing alternative ways for finding different data with varying search criteria. For example, you may want to find employees by their employee ID and also provide a way to find employees by their last name. The logic is intrinsically the same, but the parameters or search criteria differ.</a:t>
            </a:r>
          </a:p>
          <a:p>
            <a:pPr lvl="2" eaLnBrk="1" hangingPunct="1"/>
            <a:r>
              <a:rPr lang="en-US" dirty="0"/>
              <a:t>Extending functionality when you do not want to replace existing code</a:t>
            </a:r>
          </a:p>
          <a:p>
            <a:endParaRPr lang="en-US" dirty="0"/>
          </a:p>
        </p:txBody>
      </p:sp>
    </p:spTree>
    <p:extLst>
      <p:ext uri="{BB962C8B-B14F-4D97-AF65-F5344CB8AC3E}">
        <p14:creationId xmlns:p14="http://schemas.microsoft.com/office/powerpoint/2010/main" val="296411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body" idx="1"/>
          </p:nvPr>
        </p:nvSpPr>
        <p:spPr/>
        <p:txBody>
          <a:bodyPr/>
          <a:lstStyle/>
          <a:p>
            <a:pPr lvl="1"/>
            <a:r>
              <a:rPr lang="en-US" dirty="0"/>
              <a:t>This lesson introduces the more advanced features of PL/SQL, including overloading, forward referencing, one-time-only procedures, and the persistency of variables, constants, exceptions, and cursors. It also explains the effect of packaging functions that are used in SQL statements.</a:t>
            </a:r>
          </a:p>
        </p:txBody>
      </p:sp>
      <p:sp>
        <p:nvSpPr>
          <p:cNvPr id="5" name="Footer Placeholder 4"/>
          <p:cNvSpPr>
            <a:spLocks noGrp="1"/>
          </p:cNvSpPr>
          <p:nvPr>
            <p:ph type="ftr" sz="quarter" idx="10"/>
          </p:nvPr>
        </p:nvSpPr>
        <p:spPr/>
        <p:txBody>
          <a:bodyPr/>
          <a:lstStyle/>
          <a:p>
            <a:r>
              <a:rPr lang="en-US"/>
              <a:t>Oracle Database 19c: PL/SQL Workshop   15 - </a:t>
            </a:r>
            <a:fld id="{3E30388D-CC6F-487E-A89A-E989C8E3AF1D}" type="slidenum">
              <a:rPr lang="en-US" smtClean="0"/>
              <a:pPr/>
              <a:t>3</a:t>
            </a:fld>
            <a:endParaRPr lang="en-US" dirty="0"/>
          </a:p>
        </p:txBody>
      </p:sp>
      <p:sp>
        <p:nvSpPr>
          <p:cNvPr id="4" name="Slide Image Placeholder 3">
            <a:extLst>
              <a:ext uri="{FF2B5EF4-FFF2-40B4-BE49-F238E27FC236}">
                <a16:creationId xmlns:a16="http://schemas.microsoft.com/office/drawing/2014/main" id="{73B30BCB-DF26-49B4-BE1D-36E9756D89AF}"/>
              </a:ext>
            </a:extLst>
          </p:cNvPr>
          <p:cNvSpPr>
            <a:spLocks noGrp="1" noRot="1" noChangeAspect="1"/>
          </p:cNvSpPr>
          <p:nvPr>
            <p:ph type="sldImg"/>
          </p:nvPr>
        </p:nvSpPr>
        <p:spPr/>
      </p:sp>
    </p:spTree>
    <p:extLst>
      <p:ext uri="{BB962C8B-B14F-4D97-AF65-F5344CB8AC3E}">
        <p14:creationId xmlns:p14="http://schemas.microsoft.com/office/powerpoint/2010/main" val="3313533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01AD32D6-2E4C-43FF-80CB-73F438324755}" type="slidenum">
              <a:rPr lang="en-US" smtClean="0"/>
              <a:pPr/>
              <a:t>30</a:t>
            </a:fld>
            <a:endParaRPr lang="en-US" dirty="0"/>
          </a:p>
        </p:txBody>
      </p:sp>
      <p:sp>
        <p:nvSpPr>
          <p:cNvPr id="3" name="Slide Image Placeholder 2">
            <a:extLst>
              <a:ext uri="{FF2B5EF4-FFF2-40B4-BE49-F238E27FC236}">
                <a16:creationId xmlns:a16="http://schemas.microsoft.com/office/drawing/2014/main" id="{C627FEC3-8ADA-4450-BCEE-5E3AF2EB7EA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851FEA9-B0B6-43BE-A0E0-8E5B79B306C3}"/>
              </a:ext>
            </a:extLst>
          </p:cNvPr>
          <p:cNvSpPr>
            <a:spLocks noGrp="1"/>
          </p:cNvSpPr>
          <p:nvPr>
            <p:ph type="body" idx="1"/>
          </p:nvPr>
        </p:nvSpPr>
        <p:spPr/>
        <p:txBody>
          <a:bodyPr/>
          <a:lstStyle/>
          <a:p>
            <a:pPr lvl="1"/>
            <a:r>
              <a:rPr lang="en-US" dirty="0"/>
              <a:t>Overloading is a feature that enables you to define different subprograms with the same name. It is logical to give two subprograms the same name when the processing in both the subprograms is the same but the parameters passed to them vary.</a:t>
            </a:r>
          </a:p>
          <a:p>
            <a:pPr lvl="1"/>
            <a:r>
              <a:rPr lang="en-US" dirty="0"/>
              <a:t>PL/SQL permits a special subprogram declaration called a forward declaration. A forward declaration enables you to define subprograms in logical or alphabetical order, define mutually recursive subprograms, and group subprograms in a package.</a:t>
            </a:r>
          </a:p>
          <a:p>
            <a:pPr lvl="1"/>
            <a:r>
              <a:rPr lang="en-US" dirty="0"/>
              <a:t>A package initialization block is executed only when the package is first invoked within the other user session. You can use this feature to initialize variables only once per session.</a:t>
            </a:r>
          </a:p>
          <a:p>
            <a:pPr lvl="1"/>
            <a:r>
              <a:rPr lang="en-US" dirty="0"/>
              <a:t>You can keep track of the state of a package variable or cursor, which persists throughout the user session, from the time the user first references the variable or cursor to the time the user disconnects.</a:t>
            </a:r>
          </a:p>
          <a:p>
            <a:pPr lvl="1"/>
            <a:r>
              <a:rPr lang="en-US" dirty="0"/>
              <a:t>Using the PL/SQL wrapper, you can obscure the source code stored in the database to protect your intellectual property.</a:t>
            </a:r>
          </a:p>
          <a:p>
            <a:endParaRPr lang="en-US" dirty="0"/>
          </a:p>
        </p:txBody>
      </p:sp>
    </p:spTree>
    <p:extLst>
      <p:ext uri="{BB962C8B-B14F-4D97-AF65-F5344CB8AC3E}">
        <p14:creationId xmlns:p14="http://schemas.microsoft.com/office/powerpoint/2010/main" val="2976958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FBA249A7-BA46-4C9A-9EE8-12502E1CD7B5}" type="slidenum">
              <a:rPr lang="en-US" smtClean="0"/>
              <a:pPr/>
              <a:t>31</a:t>
            </a:fld>
            <a:endParaRPr lang="en-US" dirty="0"/>
          </a:p>
        </p:txBody>
      </p:sp>
      <p:sp>
        <p:nvSpPr>
          <p:cNvPr id="3" name="Slide Image Placeholder 2">
            <a:extLst>
              <a:ext uri="{FF2B5EF4-FFF2-40B4-BE49-F238E27FC236}">
                <a16:creationId xmlns:a16="http://schemas.microsoft.com/office/drawing/2014/main" id="{338C2F0B-46F3-47F9-86B7-DEE5DA7F623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39544C2-ADF0-49DD-AFB9-DC6661E9B6A4}"/>
              </a:ext>
            </a:extLst>
          </p:cNvPr>
          <p:cNvSpPr>
            <a:spLocks noGrp="1"/>
          </p:cNvSpPr>
          <p:nvPr>
            <p:ph type="body" idx="1"/>
          </p:nvPr>
        </p:nvSpPr>
        <p:spPr/>
        <p:txBody>
          <a:bodyPr/>
          <a:lstStyle/>
          <a:p>
            <a:pPr lvl="1"/>
            <a:r>
              <a:rPr lang="en-US" dirty="0"/>
              <a:t>In this practice, you modify an existing package to contain overloaded subprograms and you use forward declarations. You also create a package initialization block within a package body to populate a PL/SQL table.</a:t>
            </a:r>
          </a:p>
          <a:p>
            <a:pPr lvl="1"/>
            <a:endParaRPr lang="en-US" dirty="0"/>
          </a:p>
        </p:txBody>
      </p:sp>
    </p:spTree>
    <p:extLst>
      <p:ext uri="{BB962C8B-B14F-4D97-AF65-F5344CB8AC3E}">
        <p14:creationId xmlns:p14="http://schemas.microsoft.com/office/powerpoint/2010/main" val="248383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15 - </a:t>
            </a:r>
            <a:fld id="{E0C87911-FCEB-4B7A-BA01-7B689413B411}" type="slidenum">
              <a:rPr lang="en-US" smtClean="0"/>
              <a:pPr/>
              <a:t>4</a:t>
            </a:fld>
            <a:endParaRPr lang="en-US" dirty="0"/>
          </a:p>
        </p:txBody>
      </p:sp>
      <p:sp>
        <p:nvSpPr>
          <p:cNvPr id="6" name="Slide Image Placeholder 5">
            <a:extLst>
              <a:ext uri="{FF2B5EF4-FFF2-40B4-BE49-F238E27FC236}">
                <a16:creationId xmlns:a16="http://schemas.microsoft.com/office/drawing/2014/main" id="{56B8AF44-789F-461A-9341-960F2607F62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C958540B-CC6A-4BC5-AF28-8EA9D327E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15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0009BA56-3ABE-4F40-AD7F-AD5D45947B68}" type="slidenum">
              <a:rPr lang="en-US" smtClean="0"/>
              <a:pPr/>
              <a:t>5</a:t>
            </a:fld>
            <a:endParaRPr lang="en-US" dirty="0"/>
          </a:p>
        </p:txBody>
      </p:sp>
      <p:sp>
        <p:nvSpPr>
          <p:cNvPr id="5" name="Slide Image Placeholder 4">
            <a:extLst>
              <a:ext uri="{FF2B5EF4-FFF2-40B4-BE49-F238E27FC236}">
                <a16:creationId xmlns:a16="http://schemas.microsoft.com/office/drawing/2014/main" id="{53084BBF-91D9-4F05-BBA2-9CDDDFA38240}"/>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4AA355F2-3237-44D7-90B6-045F1912D2ED}"/>
              </a:ext>
            </a:extLst>
          </p:cNvPr>
          <p:cNvSpPr>
            <a:spLocks noGrp="1"/>
          </p:cNvSpPr>
          <p:nvPr>
            <p:ph type="body" idx="1"/>
          </p:nvPr>
        </p:nvSpPr>
        <p:spPr/>
        <p:txBody>
          <a:bodyPr/>
          <a:lstStyle/>
          <a:p>
            <a:pPr lvl="1"/>
            <a:r>
              <a:rPr lang="en-US" dirty="0"/>
              <a:t>Here is a situation, where the HR manager has to calculate the tax of the employees. It is not just calculating the tax applicable to all the employees always. Sometimes he might want to calculate tax for all the employees in a particular department . Sometimes the HR manager may also want to calculate tax for a single employee. All these are variants of the same operation tax calculation with different inputs.</a:t>
            </a:r>
          </a:p>
          <a:p>
            <a:pPr lvl="1"/>
            <a:r>
              <a:rPr lang="en-US" dirty="0"/>
              <a:t>Let’s look at this problem from Alice’s perspective. Alice may have to write a procedure to calculate tax for the employees. However the procedure may have different set of input parameters each time.  In order to accommodate this varying set of inputs, Alice can write an overloaded subprogram.</a:t>
            </a:r>
          </a:p>
          <a:p>
            <a:pPr lvl="1"/>
            <a:r>
              <a:rPr lang="en-US" dirty="0"/>
              <a:t>An overloaded subprogram is one with the same name, but different  set of input parameters.</a:t>
            </a:r>
          </a:p>
          <a:p>
            <a:endParaRPr lang="en-US" dirty="0"/>
          </a:p>
        </p:txBody>
      </p:sp>
    </p:spTree>
    <p:extLst>
      <p:ext uri="{BB962C8B-B14F-4D97-AF65-F5344CB8AC3E}">
        <p14:creationId xmlns:p14="http://schemas.microsoft.com/office/powerpoint/2010/main" val="333664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6F90D7B7-0E5B-41DF-8B5C-47ACDCE11EEE}" type="slidenum">
              <a:rPr lang="en-US" smtClean="0"/>
              <a:pPr/>
              <a:t>6</a:t>
            </a:fld>
            <a:endParaRPr lang="en-US" dirty="0"/>
          </a:p>
        </p:txBody>
      </p:sp>
      <p:sp>
        <p:nvSpPr>
          <p:cNvPr id="3" name="Slide Image Placeholder 2">
            <a:extLst>
              <a:ext uri="{FF2B5EF4-FFF2-40B4-BE49-F238E27FC236}">
                <a16:creationId xmlns:a16="http://schemas.microsoft.com/office/drawing/2014/main" id="{CF2C76A8-8369-4AEF-B226-F99800C6560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046E51C-4E36-4A86-9FC3-A6B7A80CC213}"/>
              </a:ext>
            </a:extLst>
          </p:cNvPr>
          <p:cNvSpPr>
            <a:spLocks noGrp="1"/>
          </p:cNvSpPr>
          <p:nvPr>
            <p:ph type="body" idx="1"/>
          </p:nvPr>
        </p:nvSpPr>
        <p:spPr/>
        <p:txBody>
          <a:bodyPr/>
          <a:lstStyle/>
          <a:p>
            <a:pPr lvl="1" eaLnBrk="1" hangingPunct="1"/>
            <a:r>
              <a:rPr lang="en-US" dirty="0"/>
              <a:t>The overloading feature in PL/SQL enables you to develop two or more packaged subprograms with the same name. Overloading is useful when you want a subprogram to accept similar sets of parameters that have different data types. For example, the </a:t>
            </a:r>
            <a:r>
              <a:rPr lang="en-US" dirty="0">
                <a:latin typeface="Courier New" pitchFamily="49" charset="0"/>
              </a:rPr>
              <a:t>TO_CHAR</a:t>
            </a:r>
            <a:r>
              <a:rPr lang="en-US" dirty="0"/>
              <a:t> function has more than one way to be called, enabling you to convert a number or a date to a character string.</a:t>
            </a:r>
          </a:p>
          <a:p>
            <a:pPr lvl="1" eaLnBrk="1" hangingPunct="1"/>
            <a:r>
              <a:rPr lang="en-US" dirty="0"/>
              <a:t>PL/SQL allows overloading of package subprogram names and object type methods.</a:t>
            </a:r>
          </a:p>
          <a:p>
            <a:pPr lvl="1" eaLnBrk="1" hangingPunct="1"/>
            <a:r>
              <a:rPr lang="en-US" dirty="0"/>
              <a:t>The key rule is that you can use the same name for different subprograms as long as their formal parameters differ in </a:t>
            </a:r>
            <a:r>
              <a:rPr lang="en-US" i="1" dirty="0"/>
              <a:t>number</a:t>
            </a:r>
            <a:r>
              <a:rPr lang="en-US" dirty="0"/>
              <a:t>, </a:t>
            </a:r>
            <a:r>
              <a:rPr lang="en-US" i="1" dirty="0"/>
              <a:t>order</a:t>
            </a:r>
            <a:r>
              <a:rPr lang="en-US" dirty="0"/>
              <a:t>, or </a:t>
            </a:r>
            <a:r>
              <a:rPr lang="en-US" i="1" dirty="0"/>
              <a:t>data type</a:t>
            </a:r>
            <a:r>
              <a:rPr lang="en-US" dirty="0"/>
              <a:t> family.</a:t>
            </a:r>
          </a:p>
          <a:p>
            <a:pPr lvl="1" eaLnBrk="1" hangingPunct="1"/>
            <a:r>
              <a:rPr lang="en-US" dirty="0"/>
              <a:t>Consider using overloading when you are:</a:t>
            </a:r>
          </a:p>
          <a:p>
            <a:pPr lvl="2" eaLnBrk="1" hangingPunct="1"/>
            <a:r>
              <a:rPr lang="en-US" dirty="0"/>
              <a:t>Processing rules for two or more subprograms are similar, but the type or number of parameters used varies</a:t>
            </a:r>
          </a:p>
          <a:p>
            <a:pPr lvl="2" eaLnBrk="1" hangingPunct="1"/>
            <a:r>
              <a:rPr lang="en-US" dirty="0"/>
              <a:t>Providing alternative ways for finding different data with varying search criteria. For example, you may want to find employees by their employee ID and also provide a way to find employees by their last name. The logic is intrinsically the same, but the parameters or search criteria differ.</a:t>
            </a:r>
          </a:p>
          <a:p>
            <a:pPr lvl="2" eaLnBrk="1" hangingPunct="1"/>
            <a:r>
              <a:rPr lang="en-US" dirty="0"/>
              <a:t>Extending functionality when you do not want to replace existing code</a:t>
            </a:r>
          </a:p>
          <a:p>
            <a:pPr lvl="1" eaLnBrk="1" hangingPunct="1">
              <a:lnSpc>
                <a:spcPct val="95000"/>
              </a:lnSpc>
            </a:pPr>
            <a:r>
              <a:rPr lang="en-US" b="1" dirty="0"/>
              <a:t>Note:</a:t>
            </a:r>
            <a:r>
              <a:rPr lang="en-US" dirty="0"/>
              <a:t> Stand-alone subprograms cannot be overloaded. Writing local subprograms in object type methods is not discussed in this course.</a:t>
            </a:r>
          </a:p>
          <a:p>
            <a:endParaRPr lang="en-US" dirty="0"/>
          </a:p>
        </p:txBody>
      </p:sp>
    </p:spTree>
    <p:extLst>
      <p:ext uri="{BB962C8B-B14F-4D97-AF65-F5344CB8AC3E}">
        <p14:creationId xmlns:p14="http://schemas.microsoft.com/office/powerpoint/2010/main" val="184762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15 - </a:t>
            </a:r>
            <a:fld id="{B1F36C7A-D40B-4CD4-A9B0-280C588EC0BD}" type="slidenum">
              <a:rPr lang="en-US" smtClean="0"/>
              <a:pPr/>
              <a:t>7</a:t>
            </a:fld>
            <a:endParaRPr lang="en-US" dirty="0"/>
          </a:p>
        </p:txBody>
      </p:sp>
      <p:sp>
        <p:nvSpPr>
          <p:cNvPr id="5" name="Notes Placeholder 4">
            <a:extLst>
              <a:ext uri="{FF2B5EF4-FFF2-40B4-BE49-F238E27FC236}">
                <a16:creationId xmlns:a16="http://schemas.microsoft.com/office/drawing/2014/main" id="{D1D2C39D-B2DD-4474-B777-7CA9801147A5}"/>
              </a:ext>
            </a:extLst>
          </p:cNvPr>
          <p:cNvSpPr>
            <a:spLocks noGrp="1"/>
          </p:cNvSpPr>
          <p:nvPr>
            <p:ph type="body" idx="1"/>
          </p:nvPr>
        </p:nvSpPr>
        <p:spPr>
          <a:xfrm>
            <a:off x="457200" y="449263"/>
            <a:ext cx="6858000" cy="9380537"/>
          </a:xfrm>
        </p:spPr>
        <p:txBody>
          <a:bodyPr/>
          <a:lstStyle/>
          <a:p>
            <a:pPr lvl="1" eaLnBrk="1" hangingPunct="1"/>
            <a:r>
              <a:rPr lang="en-US" b="1" dirty="0"/>
              <a:t>Restrictions</a:t>
            </a:r>
          </a:p>
          <a:p>
            <a:pPr lvl="1" eaLnBrk="1" hangingPunct="1"/>
            <a:r>
              <a:rPr lang="en-US" dirty="0"/>
              <a:t>You cannot </a:t>
            </a:r>
            <a:r>
              <a:rPr lang="en-US" dirty="0">
                <a:solidFill>
                  <a:schemeClr val="tx1"/>
                </a:solidFill>
              </a:rPr>
              <a:t>overload:</a:t>
            </a:r>
          </a:p>
          <a:p>
            <a:pPr lvl="2" eaLnBrk="1" hangingPunct="1"/>
            <a:r>
              <a:rPr lang="en-US" dirty="0"/>
              <a:t>Two subprograms if their formal parameters differ only in data type and the different data types are in the same family (</a:t>
            </a:r>
            <a:r>
              <a:rPr lang="en-US" dirty="0">
                <a:latin typeface="Courier New" pitchFamily="49" charset="0"/>
              </a:rPr>
              <a:t>NUMBER</a:t>
            </a:r>
            <a:r>
              <a:rPr lang="en-US" dirty="0"/>
              <a:t> and </a:t>
            </a:r>
            <a:r>
              <a:rPr lang="en-US" dirty="0">
                <a:latin typeface="Courier New" pitchFamily="49" charset="0"/>
              </a:rPr>
              <a:t>DECIMAL</a:t>
            </a:r>
            <a:r>
              <a:rPr lang="en-US" dirty="0"/>
              <a:t> belong to the same family.)</a:t>
            </a:r>
          </a:p>
          <a:p>
            <a:pPr lvl="2" eaLnBrk="1" hangingPunct="1"/>
            <a:r>
              <a:rPr lang="en-US" dirty="0"/>
              <a:t>Two subprograms if their formal parameters differ only in subtype and the different subtypes are based on types in the same family (</a:t>
            </a:r>
            <a:r>
              <a:rPr lang="en-US" dirty="0">
                <a:latin typeface="Courier New" pitchFamily="49" charset="0"/>
              </a:rPr>
              <a:t>VARCHAR</a:t>
            </a:r>
            <a:r>
              <a:rPr lang="en-US" dirty="0"/>
              <a:t> and </a:t>
            </a:r>
            <a:r>
              <a:rPr lang="en-US" dirty="0">
                <a:latin typeface="Courier New" pitchFamily="49" charset="0"/>
              </a:rPr>
              <a:t>STRING</a:t>
            </a:r>
            <a:r>
              <a:rPr lang="en-US" dirty="0"/>
              <a:t> are PL/SQL subtypes of </a:t>
            </a:r>
            <a:r>
              <a:rPr lang="en-US" dirty="0">
                <a:latin typeface="Courier New" pitchFamily="49" charset="0"/>
              </a:rPr>
              <a:t>VARCHAR2</a:t>
            </a:r>
            <a:r>
              <a:rPr lang="en-US" dirty="0"/>
              <a:t>.)</a:t>
            </a:r>
          </a:p>
          <a:p>
            <a:pPr lvl="2" eaLnBrk="1" hangingPunct="1"/>
            <a:r>
              <a:rPr lang="en-US" dirty="0"/>
              <a:t>Two functions that differ only in return type, even if the types are in different families</a:t>
            </a:r>
          </a:p>
          <a:p>
            <a:pPr lvl="1" eaLnBrk="1" hangingPunct="1"/>
            <a:r>
              <a:rPr lang="en-US" b="1" dirty="0"/>
              <a:t>Resolving Calls</a:t>
            </a:r>
          </a:p>
          <a:p>
            <a:pPr lvl="1" eaLnBrk="1" hangingPunct="1"/>
            <a:r>
              <a:rPr lang="en-US" dirty="0"/>
              <a:t>The compiler tries to find a declaration that matches the call. It searches first in the current scope and then, if necessary, in successive enclosing scopes. The compiler stops searching if it finds one or more subprogram declarations in which the name matches the name of the called subprogram. For similarly named subprograms at the same level of scope, the compiler needs an exact match in number, order, and data type between the actual and formal parameters.</a:t>
            </a:r>
          </a:p>
          <a:p>
            <a:endParaRPr lang="en-US" dirty="0"/>
          </a:p>
        </p:txBody>
      </p:sp>
    </p:spTree>
    <p:extLst>
      <p:ext uri="{BB962C8B-B14F-4D97-AF65-F5344CB8AC3E}">
        <p14:creationId xmlns:p14="http://schemas.microsoft.com/office/powerpoint/2010/main" val="385758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15 - </a:t>
            </a:r>
            <a:fld id="{C7CC3597-7F1A-45B5-8C17-363F13D51B64}" type="slidenum">
              <a:rPr lang="en-US" smtClean="0"/>
              <a:pPr/>
              <a:t>8</a:t>
            </a:fld>
            <a:endParaRPr lang="en-US" dirty="0"/>
          </a:p>
        </p:txBody>
      </p:sp>
      <p:sp>
        <p:nvSpPr>
          <p:cNvPr id="3" name="Slide Image Placeholder 2">
            <a:extLst>
              <a:ext uri="{FF2B5EF4-FFF2-40B4-BE49-F238E27FC236}">
                <a16:creationId xmlns:a16="http://schemas.microsoft.com/office/drawing/2014/main" id="{E3BB997E-1F60-480F-9F26-C5889A2306C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55D7E97-B5F9-4844-A56E-1F3CC2579DB2}"/>
              </a:ext>
            </a:extLst>
          </p:cNvPr>
          <p:cNvSpPr>
            <a:spLocks noGrp="1"/>
          </p:cNvSpPr>
          <p:nvPr>
            <p:ph type="body" idx="1"/>
          </p:nvPr>
        </p:nvSpPr>
        <p:spPr/>
        <p:txBody>
          <a:bodyPr/>
          <a:lstStyle/>
          <a:p>
            <a:pPr lvl="1" eaLnBrk="1" hangingPunct="1"/>
            <a:r>
              <a:rPr lang="en-US" dirty="0"/>
              <a:t>The slide shows the </a:t>
            </a:r>
            <a:r>
              <a:rPr lang="en-US" dirty="0" err="1">
                <a:latin typeface="Courier New" pitchFamily="49" charset="0"/>
              </a:rPr>
              <a:t>dept_pkg</a:t>
            </a:r>
            <a:r>
              <a:rPr lang="en-US" dirty="0"/>
              <a:t> package specification with an overloaded procedure called </a:t>
            </a:r>
            <a:r>
              <a:rPr lang="en-US" dirty="0" err="1">
                <a:latin typeface="Courier New" pitchFamily="49" charset="0"/>
              </a:rPr>
              <a:t>add_department</a:t>
            </a:r>
            <a:r>
              <a:rPr lang="en-US" dirty="0"/>
              <a:t>. The first declaration takes three parameters that are used to provide data for a new department record inserted into the department table. The second declaration takes only two parameters because this version internally generates the department ID through an Oracle sequence.</a:t>
            </a:r>
          </a:p>
          <a:p>
            <a:pPr lvl="1" eaLnBrk="1" hangingPunct="1"/>
            <a:r>
              <a:rPr lang="en-US" dirty="0"/>
              <a:t>It is better to specify data types using the </a:t>
            </a:r>
            <a:r>
              <a:rPr lang="en-US" dirty="0">
                <a:latin typeface="Courier New" pitchFamily="49" charset="0"/>
              </a:rPr>
              <a:t>%TYPE</a:t>
            </a:r>
            <a:r>
              <a:rPr lang="en-US" dirty="0"/>
              <a:t> attribute for variables that are used to populate columns in database tables, as shown in the example in the slide; however, you can also specify the data types as follows: </a:t>
            </a:r>
          </a:p>
          <a:p>
            <a:pPr lvl="4" eaLnBrk="1" hangingPunct="1"/>
            <a:r>
              <a:rPr lang="en-US" dirty="0"/>
              <a:t>		CREATE OR REPLACE PACKAGE dept_pkg_method2 IS</a:t>
            </a:r>
          </a:p>
          <a:p>
            <a:pPr lvl="4" eaLnBrk="1" hangingPunct="1"/>
            <a:r>
              <a:rPr lang="en-US" dirty="0"/>
              <a:t>		  PROCEDURE </a:t>
            </a:r>
            <a:r>
              <a:rPr lang="en-US" dirty="0" err="1"/>
              <a:t>add_department</a:t>
            </a:r>
            <a:r>
              <a:rPr lang="en-US" dirty="0"/>
              <a:t>(</a:t>
            </a:r>
            <a:r>
              <a:rPr lang="en-US" dirty="0" err="1"/>
              <a:t>p_deptno</a:t>
            </a:r>
            <a:r>
              <a:rPr lang="en-US" dirty="0"/>
              <a:t> NUMBER,</a:t>
            </a:r>
            <a:br>
              <a:rPr lang="en-US" dirty="0"/>
            </a:br>
            <a:r>
              <a:rPr lang="en-US" dirty="0"/>
              <a:t>		   </a:t>
            </a:r>
            <a:r>
              <a:rPr lang="en-US" dirty="0" err="1"/>
              <a:t>p_name</a:t>
            </a:r>
            <a:r>
              <a:rPr lang="en-US" dirty="0"/>
              <a:t> VARCHAR2 := 'unknown', </a:t>
            </a:r>
            <a:r>
              <a:rPr lang="en-US" dirty="0" err="1"/>
              <a:t>p_loc</a:t>
            </a:r>
            <a:r>
              <a:rPr lang="en-US" dirty="0"/>
              <a:t> NUMBER := 1700);</a:t>
            </a:r>
          </a:p>
          <a:p>
            <a:pPr lvl="4" eaLnBrk="1" hangingPunct="1"/>
            <a:r>
              <a:rPr lang="en-US" dirty="0"/>
              <a:t>		...</a:t>
            </a:r>
          </a:p>
          <a:p>
            <a:endParaRPr lang="en-US" dirty="0"/>
          </a:p>
        </p:txBody>
      </p:sp>
    </p:spTree>
    <p:extLst>
      <p:ext uri="{BB962C8B-B14F-4D97-AF65-F5344CB8AC3E}">
        <p14:creationId xmlns:p14="http://schemas.microsoft.com/office/powerpoint/2010/main" val="809906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es05_01.png"/>
          <p:cNvPicPr>
            <a:picLocks noChangeAspect="1"/>
          </p:cNvPicPr>
          <p:nvPr/>
        </p:nvPicPr>
        <p:blipFill>
          <a:blip r:embed="rId3"/>
          <a:stretch>
            <a:fillRect/>
          </a:stretch>
        </p:blipFill>
        <p:spPr>
          <a:xfrm>
            <a:off x="1057275" y="5762752"/>
            <a:ext cx="4580953" cy="1019048"/>
          </a:xfrm>
          <a:prstGeom prst="rect">
            <a:avLst/>
          </a:prstGeom>
        </p:spPr>
      </p:pic>
      <p:pic>
        <p:nvPicPr>
          <p:cNvPr id="8" name="Picture 7" descr="les05_02.png"/>
          <p:cNvPicPr>
            <a:picLocks noChangeAspect="1"/>
          </p:cNvPicPr>
          <p:nvPr/>
        </p:nvPicPr>
        <p:blipFill>
          <a:blip r:embed="rId4"/>
          <a:stretch>
            <a:fillRect/>
          </a:stretch>
        </p:blipFill>
        <p:spPr>
          <a:xfrm>
            <a:off x="1133475" y="7848600"/>
            <a:ext cx="4590477" cy="933333"/>
          </a:xfrm>
          <a:prstGeom prst="rect">
            <a:avLst/>
          </a:prstGeom>
        </p:spPr>
      </p:pic>
      <p:sp>
        <p:nvSpPr>
          <p:cNvPr id="9" name="Footer Placeholder 8"/>
          <p:cNvSpPr>
            <a:spLocks noGrp="1"/>
          </p:cNvSpPr>
          <p:nvPr>
            <p:ph type="ftr" sz="quarter" idx="10"/>
          </p:nvPr>
        </p:nvSpPr>
        <p:spPr/>
        <p:txBody>
          <a:bodyPr/>
          <a:lstStyle/>
          <a:p>
            <a:r>
              <a:rPr lang="en-US"/>
              <a:t>Oracle Database 19c: PL/SQL Workshop   15 - </a:t>
            </a:r>
            <a:fld id="{5EA25B28-2D60-4F88-A844-4A6447CE5477}" type="slidenum">
              <a:rPr lang="en-US" smtClean="0"/>
              <a:pPr/>
              <a:t>9</a:t>
            </a:fld>
            <a:endParaRPr lang="en-US" dirty="0"/>
          </a:p>
        </p:txBody>
      </p:sp>
      <p:sp>
        <p:nvSpPr>
          <p:cNvPr id="3" name="Slide Image Placeholder 2">
            <a:extLst>
              <a:ext uri="{FF2B5EF4-FFF2-40B4-BE49-F238E27FC236}">
                <a16:creationId xmlns:a16="http://schemas.microsoft.com/office/drawing/2014/main" id="{B1670231-20D7-4FA8-B742-9D7514FD8AD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1137A4F-15E9-4662-BCF9-705BBE8D36E7}"/>
              </a:ext>
            </a:extLst>
          </p:cNvPr>
          <p:cNvSpPr>
            <a:spLocks noGrp="1"/>
          </p:cNvSpPr>
          <p:nvPr>
            <p:ph type="body" idx="1"/>
          </p:nvPr>
        </p:nvSpPr>
        <p:spPr/>
        <p:txBody>
          <a:bodyPr/>
          <a:lstStyle/>
          <a:p>
            <a:pPr lvl="1" eaLnBrk="1" hangingPunct="1">
              <a:spcBef>
                <a:spcPts val="200"/>
              </a:spcBef>
            </a:pPr>
            <a:r>
              <a:rPr lang="en-US" dirty="0"/>
              <a:t>If you call </a:t>
            </a:r>
            <a:r>
              <a:rPr lang="en-US" dirty="0" err="1">
                <a:latin typeface="Courier New" pitchFamily="49" charset="0"/>
              </a:rPr>
              <a:t>add_department</a:t>
            </a:r>
            <a:r>
              <a:rPr lang="en-US" dirty="0"/>
              <a:t> with an explicitly provided department ID, then PL/SQL uses the first version of the procedure. Consider the following example:</a:t>
            </a:r>
          </a:p>
          <a:p>
            <a:pPr lvl="4" eaLnBrk="1" hangingPunct="1">
              <a:spcBef>
                <a:spcPts val="200"/>
              </a:spcBef>
            </a:pPr>
            <a:r>
              <a:rPr lang="en-US" dirty="0"/>
              <a:t>	EXECUTE </a:t>
            </a:r>
            <a:r>
              <a:rPr lang="en-US" dirty="0" err="1"/>
              <a:t>dept_pkg.add_department</a:t>
            </a:r>
            <a:r>
              <a:rPr lang="en-US" dirty="0"/>
              <a:t>(980,'Education',2500)</a:t>
            </a:r>
          </a:p>
          <a:p>
            <a:pPr lvl="4" eaLnBrk="1" hangingPunct="1">
              <a:spcBef>
                <a:spcPts val="200"/>
              </a:spcBef>
            </a:pPr>
            <a:r>
              <a:rPr lang="en-US" dirty="0"/>
              <a:t>	SELECT * FROM departments</a:t>
            </a:r>
          </a:p>
          <a:p>
            <a:pPr lvl="4" eaLnBrk="1" hangingPunct="1">
              <a:spcBef>
                <a:spcPts val="200"/>
              </a:spcBef>
            </a:pPr>
            <a:r>
              <a:rPr lang="en-US" dirty="0"/>
              <a:t>	WHERE </a:t>
            </a:r>
            <a:r>
              <a:rPr lang="en-US" dirty="0" err="1"/>
              <a:t>department_id</a:t>
            </a:r>
            <a:r>
              <a:rPr lang="en-US" dirty="0"/>
              <a:t> = 980;</a:t>
            </a:r>
          </a:p>
          <a:p>
            <a:pPr lvl="1" eaLnBrk="1" hangingPunct="1">
              <a:spcBef>
                <a:spcPts val="200"/>
              </a:spcBef>
            </a:pPr>
            <a:endParaRPr lang="en-US" dirty="0"/>
          </a:p>
          <a:p>
            <a:pPr lvl="1" eaLnBrk="1" hangingPunct="1">
              <a:spcBef>
                <a:spcPts val="200"/>
              </a:spcBef>
            </a:pPr>
            <a:endParaRPr lang="en-US" dirty="0"/>
          </a:p>
          <a:p>
            <a:pPr lvl="1" eaLnBrk="1" hangingPunct="1">
              <a:spcBef>
                <a:spcPts val="200"/>
              </a:spcBef>
            </a:pPr>
            <a:endParaRPr lang="en-US" dirty="0"/>
          </a:p>
          <a:p>
            <a:pPr lvl="1" eaLnBrk="1" hangingPunct="1">
              <a:spcBef>
                <a:spcPts val="200"/>
              </a:spcBef>
            </a:pPr>
            <a:endParaRPr lang="en-US" dirty="0"/>
          </a:p>
          <a:p>
            <a:pPr lvl="1" eaLnBrk="1" hangingPunct="1">
              <a:spcBef>
                <a:spcPts val="200"/>
              </a:spcBef>
            </a:pPr>
            <a:endParaRPr lang="en-US" dirty="0"/>
          </a:p>
          <a:p>
            <a:pPr lvl="1" eaLnBrk="1" hangingPunct="1">
              <a:spcBef>
                <a:spcPts val="200"/>
              </a:spcBef>
            </a:pPr>
            <a:endParaRPr lang="en-US" dirty="0"/>
          </a:p>
          <a:p>
            <a:pPr lvl="1" eaLnBrk="1" hangingPunct="1">
              <a:spcBef>
                <a:spcPts val="200"/>
              </a:spcBef>
            </a:pPr>
            <a:r>
              <a:rPr lang="en-US" dirty="0"/>
              <a:t>If you call </a:t>
            </a:r>
            <a:r>
              <a:rPr lang="en-US" dirty="0" err="1">
                <a:latin typeface="Courier New" pitchFamily="49" charset="0"/>
              </a:rPr>
              <a:t>add_department</a:t>
            </a:r>
            <a:r>
              <a:rPr lang="en-US" dirty="0"/>
              <a:t> with no department ID, PL/SQL uses the second version:</a:t>
            </a:r>
            <a:endParaRPr lang="en-US" dirty="0">
              <a:latin typeface="Courier New" pitchFamily="49" charset="0"/>
            </a:endParaRPr>
          </a:p>
          <a:p>
            <a:pPr lvl="4" eaLnBrk="1" hangingPunct="1">
              <a:spcBef>
                <a:spcPts val="200"/>
              </a:spcBef>
            </a:pPr>
            <a:r>
              <a:rPr lang="en-US" dirty="0">
                <a:cs typeface="Times New Roman" pitchFamily="18" charset="0"/>
              </a:rPr>
              <a:t>	EXECUTE </a:t>
            </a:r>
            <a:r>
              <a:rPr lang="en-US" dirty="0" err="1">
                <a:cs typeface="Times New Roman" pitchFamily="18" charset="0"/>
              </a:rPr>
              <a:t>dept_pkg.add_department</a:t>
            </a:r>
            <a:r>
              <a:rPr lang="en-US" dirty="0">
                <a:cs typeface="Times New Roman" pitchFamily="18" charset="0"/>
              </a:rPr>
              <a:t> ('Training', 2400)</a:t>
            </a:r>
            <a:r>
              <a:rPr lang="en-US" dirty="0"/>
              <a:t> </a:t>
            </a:r>
          </a:p>
          <a:p>
            <a:pPr lvl="4" eaLnBrk="1" hangingPunct="1">
              <a:spcBef>
                <a:spcPts val="200"/>
              </a:spcBef>
            </a:pPr>
            <a:r>
              <a:rPr lang="en-US" dirty="0"/>
              <a:t>	SELECT * FROM departments</a:t>
            </a:r>
          </a:p>
          <a:p>
            <a:pPr lvl="4" eaLnBrk="1" hangingPunct="1">
              <a:spcBef>
                <a:spcPts val="200"/>
              </a:spcBef>
            </a:pPr>
            <a:r>
              <a:rPr lang="en-US" dirty="0"/>
              <a:t>	WHERE </a:t>
            </a:r>
            <a:r>
              <a:rPr lang="en-US" dirty="0" err="1"/>
              <a:t>department_name</a:t>
            </a:r>
            <a:r>
              <a:rPr lang="en-US" dirty="0"/>
              <a:t> = 'Training';</a:t>
            </a:r>
          </a:p>
          <a:p>
            <a:endParaRPr lang="en-US" dirty="0"/>
          </a:p>
        </p:txBody>
      </p:sp>
    </p:spTree>
    <p:extLst>
      <p:ext uri="{BB962C8B-B14F-4D97-AF65-F5344CB8AC3E}">
        <p14:creationId xmlns:p14="http://schemas.microsoft.com/office/powerpoint/2010/main" val="2751252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15</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9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15.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atin typeface="+mj-lt"/>
                <a:cs typeface="Oracle Sans" panose="020B0503020204020204" pitchFamily="34" charset="0"/>
              </a:rPr>
              <a:t>Working with Packages</a:t>
            </a:r>
            <a:endParaRPr 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7EB3BCF5-ECC2-4919-981F-5B55DD082488}"/>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3654124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Restrictions on Overloading</a:t>
            </a:r>
          </a:p>
        </p:txBody>
      </p:sp>
      <p:sp>
        <p:nvSpPr>
          <p:cNvPr id="2" name="Content Placeholder 1">
            <a:extLst>
              <a:ext uri="{FF2B5EF4-FFF2-40B4-BE49-F238E27FC236}">
                <a16:creationId xmlns:a16="http://schemas.microsoft.com/office/drawing/2014/main" id="{BF5DBE12-4D5D-4301-B330-5EC0383E0C7D}"/>
              </a:ext>
            </a:extLst>
          </p:cNvPr>
          <p:cNvSpPr>
            <a:spLocks noGrp="1"/>
          </p:cNvSpPr>
          <p:nvPr>
            <p:ph idx="1"/>
          </p:nvPr>
        </p:nvSpPr>
        <p:spPr>
          <a:xfrm>
            <a:off x="933451" y="2272710"/>
            <a:ext cx="16421100" cy="4243017"/>
          </a:xfrm>
        </p:spPr>
        <p:txBody>
          <a:bodyPr/>
          <a:lstStyle/>
          <a:p>
            <a:pPr lvl="1"/>
            <a:r>
              <a:rPr lang="en-US" dirty="0"/>
              <a:t>You cannot overload:</a:t>
            </a:r>
          </a:p>
          <a:p>
            <a:pPr lvl="2"/>
            <a:r>
              <a:rPr lang="en-US" dirty="0"/>
              <a:t>Stand-alone subprograms</a:t>
            </a:r>
          </a:p>
          <a:p>
            <a:pPr lvl="2"/>
            <a:r>
              <a:rPr lang="en-US" dirty="0"/>
              <a:t>Subprograms whose parameters differ only in the mode (IN, OUT)</a:t>
            </a:r>
          </a:p>
          <a:p>
            <a:pPr lvl="2"/>
            <a:r>
              <a:rPr lang="en-US" dirty="0"/>
              <a:t>Subprograms whose parameters belong to the same family respectively</a:t>
            </a:r>
          </a:p>
          <a:p>
            <a:pPr lvl="2"/>
            <a:r>
              <a:rPr lang="en-US" dirty="0"/>
              <a:t>Functions which return only in the return type but not the formal parameters</a:t>
            </a:r>
          </a:p>
          <a:p>
            <a:endParaRPr lang="en-US" dirty="0"/>
          </a:p>
        </p:txBody>
      </p:sp>
    </p:spTree>
    <p:custDataLst>
      <p:tags r:id="rId1"/>
    </p:custDataLst>
    <p:extLst>
      <p:ext uri="{BB962C8B-B14F-4D97-AF65-F5344CB8AC3E}">
        <p14:creationId xmlns:p14="http://schemas.microsoft.com/office/powerpoint/2010/main" val="56024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STANDARD</a:t>
            </a:r>
            <a:r>
              <a:rPr lang="en-US" dirty="0">
                <a:latin typeface="+mj-lt"/>
              </a:rPr>
              <a:t> package</a:t>
            </a:r>
          </a:p>
        </p:txBody>
      </p:sp>
      <p:sp>
        <p:nvSpPr>
          <p:cNvPr id="4" name="Content Placeholder 3">
            <a:extLst>
              <a:ext uri="{FF2B5EF4-FFF2-40B4-BE49-F238E27FC236}">
                <a16:creationId xmlns:a16="http://schemas.microsoft.com/office/drawing/2014/main" id="{A1FB3902-E995-4FF9-B0E8-CAF34587136D}"/>
              </a:ext>
            </a:extLst>
          </p:cNvPr>
          <p:cNvSpPr>
            <a:spLocks noGrp="1"/>
          </p:cNvSpPr>
          <p:nvPr>
            <p:ph idx="1"/>
          </p:nvPr>
        </p:nvSpPr>
        <p:spPr/>
        <p:txBody>
          <a:bodyPr/>
          <a:lstStyle/>
          <a:p>
            <a:pPr lvl="1">
              <a:buFont typeface="Arial" pitchFamily="34" charset="0"/>
              <a:buChar char="•"/>
            </a:pPr>
            <a:r>
              <a:rPr lang="en-US" dirty="0"/>
              <a:t>Is an Oracle-supplied package</a:t>
            </a:r>
          </a:p>
          <a:p>
            <a:pPr lvl="1">
              <a:buFont typeface="Arial" pitchFamily="34" charset="0"/>
              <a:buChar char="•"/>
            </a:pPr>
            <a:r>
              <a:rPr lang="en-US" dirty="0"/>
              <a:t>Defines the PL/SQL environment</a:t>
            </a:r>
          </a:p>
          <a:p>
            <a:pPr lvl="1">
              <a:buFont typeface="Arial" pitchFamily="34" charset="0"/>
              <a:buChar char="•"/>
            </a:pPr>
            <a:r>
              <a:rPr lang="en-US" dirty="0"/>
              <a:t>Declares types, exceptions, and subprograms, which are available automatically to every PL/SQL program</a:t>
            </a:r>
          </a:p>
          <a:p>
            <a:endParaRPr lang="en-US" dirty="0"/>
          </a:p>
        </p:txBody>
      </p:sp>
    </p:spTree>
    <p:custDataLst>
      <p:tags r:id="rId1"/>
    </p:custDataLst>
    <p:extLst>
      <p:ext uri="{BB962C8B-B14F-4D97-AF65-F5344CB8AC3E}">
        <p14:creationId xmlns:p14="http://schemas.microsoft.com/office/powerpoint/2010/main" val="331161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95082" y="3927440"/>
            <a:ext cx="16125591" cy="21304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024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Overloading and the </a:t>
            </a:r>
            <a:r>
              <a:rPr lang="en-US" dirty="0">
                <a:latin typeface="Courier New" panose="02070309020205020404" pitchFamily="49" charset="0"/>
                <a:cs typeface="Courier New" panose="02070309020205020404" pitchFamily="49" charset="0"/>
              </a:rPr>
              <a:t>STANDARD</a:t>
            </a:r>
            <a:r>
              <a:rPr lang="en-US" dirty="0">
                <a:latin typeface="+mj-lt"/>
              </a:rPr>
              <a:t> Package</a:t>
            </a:r>
          </a:p>
        </p:txBody>
      </p:sp>
      <p:sp>
        <p:nvSpPr>
          <p:cNvPr id="2" name="Content Placeholder 1">
            <a:extLst>
              <a:ext uri="{FF2B5EF4-FFF2-40B4-BE49-F238E27FC236}">
                <a16:creationId xmlns:a16="http://schemas.microsoft.com/office/drawing/2014/main" id="{26E1E27A-E415-4D08-857D-F19E8BD402FA}"/>
              </a:ext>
            </a:extLst>
          </p:cNvPr>
          <p:cNvSpPr>
            <a:spLocks noGrp="1"/>
          </p:cNvSpPr>
          <p:nvPr>
            <p:ph idx="1"/>
          </p:nvPr>
        </p:nvSpPr>
        <p:spPr>
          <a:xfrm>
            <a:off x="933451" y="2272710"/>
            <a:ext cx="16421100" cy="6363597"/>
          </a:xfrm>
        </p:spPr>
        <p:txBody>
          <a:bodyPr/>
          <a:lstStyle/>
          <a:p>
            <a:pPr lvl="1"/>
            <a:r>
              <a:rPr lang="en-US" dirty="0"/>
              <a:t>Most built-in functions in the </a:t>
            </a:r>
            <a:r>
              <a:rPr lang="en-US" dirty="0">
                <a:latin typeface="Courier New" pitchFamily="49" charset="0"/>
                <a:cs typeface="Courier New" pitchFamily="49" charset="0"/>
              </a:rPr>
              <a:t>STANDARD</a:t>
            </a:r>
            <a:r>
              <a:rPr lang="en-US" dirty="0"/>
              <a:t> package are overloaded.</a:t>
            </a:r>
          </a:p>
          <a:p>
            <a:pPr lvl="1"/>
            <a:r>
              <a:rPr lang="en-US" dirty="0"/>
              <a:t> An example is the </a:t>
            </a:r>
            <a:r>
              <a:rPr lang="en-US" dirty="0">
                <a:latin typeface="Courier New" pitchFamily="49" charset="0"/>
              </a:rPr>
              <a:t>TO_CHAR</a:t>
            </a:r>
            <a:r>
              <a:rPr lang="en-US" dirty="0"/>
              <a:t> function:</a:t>
            </a:r>
          </a:p>
          <a:p>
            <a:pPr lvl="2"/>
            <a:endParaRPr lang="en-US" dirty="0"/>
          </a:p>
          <a:p>
            <a:pPr lvl="2"/>
            <a:endParaRPr lang="en-US" dirty="0"/>
          </a:p>
          <a:p>
            <a:pPr lvl="2"/>
            <a:endParaRPr lang="en-US" dirty="0"/>
          </a:p>
          <a:p>
            <a:pPr marL="341273" lvl="1" indent="0">
              <a:buNone/>
            </a:pPr>
            <a:endParaRPr lang="en-US" dirty="0"/>
          </a:p>
          <a:p>
            <a:pPr lvl="1"/>
            <a:r>
              <a:rPr lang="en-US" dirty="0"/>
              <a:t>A PL/SQL subprogram with the same name as a built-in subprogram overrides the standard declaration in the local context, unless qualified by the package name.</a:t>
            </a:r>
          </a:p>
          <a:p>
            <a:endParaRPr lang="en-US" dirty="0"/>
          </a:p>
        </p:txBody>
      </p:sp>
      <p:sp>
        <p:nvSpPr>
          <p:cNvPr id="10247" name="Rectangle 4"/>
          <p:cNvSpPr>
            <a:spLocks noChangeArrowheads="1"/>
          </p:cNvSpPr>
          <p:nvPr/>
        </p:nvSpPr>
        <p:spPr bwMode="blackGray">
          <a:xfrm>
            <a:off x="1223682" y="4079840"/>
            <a:ext cx="15788337" cy="18288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FUNCTION TO_CHAR (p1 DATE) RETURN VARCHAR2;</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FUNCTION TO_CHAR (p2 NUMBER) RETURN VARCHAR2;</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FUNCTION TO_CHAR (p1 DATE, P2 VARCHAR2) RETURN VARCHAR2;</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FUNCTION TO_CHAR (p1 NUMBER, P2 VARCHAR2) RETURN VARCHAR2;</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 .</a:t>
            </a:r>
          </a:p>
        </p:txBody>
      </p:sp>
    </p:spTree>
    <p:custDataLst>
      <p:tags r:id="rId1"/>
    </p:custDataLst>
    <p:extLst>
      <p:ext uri="{BB962C8B-B14F-4D97-AF65-F5344CB8AC3E}">
        <p14:creationId xmlns:p14="http://schemas.microsoft.com/office/powerpoint/2010/main" val="5365883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F42A1CB5-3D9B-44BE-BCBB-BEE039266BCE}"/>
              </a:ext>
            </a:extLst>
          </p:cNvPr>
          <p:cNvSpPr>
            <a:spLocks noGrp="1"/>
          </p:cNvSpPr>
          <p:nvPr>
            <p:ph idx="1"/>
          </p:nvPr>
        </p:nvSpPr>
        <p:spPr>
          <a:xfrm>
            <a:off x="933451" y="2272710"/>
            <a:ext cx="16421100" cy="2833400"/>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Overloading package subprograms</a:t>
            </a:r>
          </a:p>
          <a:p>
            <a:pPr lvl="1">
              <a:buFont typeface="Arial" pitchFamily="34" charset="0"/>
              <a:buChar char="•"/>
            </a:pPr>
            <a:r>
              <a:rPr lang="en-US" dirty="0"/>
              <a:t>Initializing packages</a:t>
            </a:r>
          </a:p>
          <a:p>
            <a:pPr lvl="1">
              <a:buClr>
                <a:schemeClr val="tx1">
                  <a:lumMod val="25000"/>
                  <a:lumOff val="75000"/>
                </a:schemeClr>
              </a:buClr>
              <a:buFont typeface="Arial" pitchFamily="34" charset="0"/>
              <a:buChar char="•"/>
            </a:pPr>
            <a:r>
              <a:rPr lang="en-US" dirty="0">
                <a:solidFill>
                  <a:schemeClr val="tx1">
                    <a:lumMod val="25000"/>
                    <a:lumOff val="75000"/>
                  </a:schemeClr>
                </a:solidFill>
              </a:rPr>
              <a:t>Managing persistent package state in a session</a:t>
            </a:r>
          </a:p>
          <a:p>
            <a:endParaRPr lang="en-US" dirty="0"/>
          </a:p>
        </p:txBody>
      </p:sp>
      <p:grpSp>
        <p:nvGrpSpPr>
          <p:cNvPr id="4" name="Group 3"/>
          <p:cNvGrpSpPr/>
          <p:nvPr/>
        </p:nvGrpSpPr>
        <p:grpSpPr>
          <a:xfrm>
            <a:off x="12714196" y="6515101"/>
            <a:ext cx="5567363" cy="2500313"/>
            <a:chOff x="5580530" y="4297363"/>
            <a:chExt cx="3711575" cy="1666875"/>
          </a:xfrm>
        </p:grpSpPr>
        <p:sp>
          <p:nvSpPr>
            <p:cNvPr id="5" name="Rectangle 4"/>
            <p:cNvSpPr/>
            <p:nvPr/>
          </p:nvSpPr>
          <p:spPr bwMode="auto">
            <a:xfrm rot="16200000" flipV="1">
              <a:off x="685370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39173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Package Instantiation and Initialization</a:t>
            </a:r>
          </a:p>
        </p:txBody>
      </p:sp>
      <p:sp>
        <p:nvSpPr>
          <p:cNvPr id="4" name="Content Placeholder 3">
            <a:extLst>
              <a:ext uri="{FF2B5EF4-FFF2-40B4-BE49-F238E27FC236}">
                <a16:creationId xmlns:a16="http://schemas.microsoft.com/office/drawing/2014/main" id="{D63A9E98-DA6A-4A1C-995A-CB945C47961C}"/>
              </a:ext>
            </a:extLst>
          </p:cNvPr>
          <p:cNvSpPr>
            <a:spLocks noGrp="1"/>
          </p:cNvSpPr>
          <p:nvPr>
            <p:ph idx="1"/>
          </p:nvPr>
        </p:nvSpPr>
        <p:spPr>
          <a:xfrm>
            <a:off x="933451" y="2272710"/>
            <a:ext cx="16421100" cy="3605919"/>
          </a:xfrm>
        </p:spPr>
        <p:txBody>
          <a:bodyPr/>
          <a:lstStyle/>
          <a:p>
            <a:pPr lvl="1">
              <a:buFont typeface="Arial" pitchFamily="34" charset="0"/>
              <a:buChar char="•"/>
            </a:pPr>
            <a:r>
              <a:rPr lang="en-US" dirty="0"/>
              <a:t>Packages are stored as schema objects.</a:t>
            </a:r>
          </a:p>
          <a:p>
            <a:pPr lvl="1">
              <a:buFont typeface="Arial" pitchFamily="34" charset="0"/>
              <a:buChar char="•"/>
            </a:pPr>
            <a:r>
              <a:rPr lang="en-US" dirty="0"/>
              <a:t>Packages are instantiated when referenced.</a:t>
            </a:r>
          </a:p>
          <a:p>
            <a:pPr lvl="1">
              <a:buFont typeface="Arial" pitchFamily="34" charset="0"/>
              <a:buChar char="•"/>
            </a:pPr>
            <a:r>
              <a:rPr lang="en-US" dirty="0"/>
              <a:t>Each application which references the package has its own instance.</a:t>
            </a:r>
          </a:p>
          <a:p>
            <a:pPr lvl="1">
              <a:buFont typeface="Arial" pitchFamily="34" charset="0"/>
              <a:buChar char="•"/>
            </a:pPr>
            <a:r>
              <a:rPr lang="en-US" dirty="0"/>
              <a:t>The package is initialized whenever instantiated.</a:t>
            </a:r>
          </a:p>
          <a:p>
            <a:endParaRPr lang="en-US" dirty="0"/>
          </a:p>
        </p:txBody>
      </p:sp>
    </p:spTree>
    <p:custDataLst>
      <p:tags r:id="rId1"/>
    </p:custDataLst>
    <p:extLst>
      <p:ext uri="{BB962C8B-B14F-4D97-AF65-F5344CB8AC3E}">
        <p14:creationId xmlns:p14="http://schemas.microsoft.com/office/powerpoint/2010/main" val="385780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996334" y="3695700"/>
            <a:ext cx="16125591" cy="3988964"/>
          </a:xfrm>
          <a:prstGeom prst="round2DiagRect">
            <a:avLst>
              <a:gd name="adj1" fmla="val 6366"/>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13317" name="Rectangle 2"/>
          <p:cNvSpPr>
            <a:spLocks noChangeArrowheads="1"/>
          </p:cNvSpPr>
          <p:nvPr/>
        </p:nvSpPr>
        <p:spPr bwMode="blackGray">
          <a:xfrm>
            <a:off x="1268879" y="3874663"/>
            <a:ext cx="15797859" cy="5715000"/>
          </a:xfrm>
          <a:prstGeom prst="rect">
            <a:avLst/>
          </a:prstGeom>
          <a:noFill/>
          <a:ln w="28575">
            <a:noFill/>
            <a:miter lim="800000"/>
            <a:headEnd/>
            <a:tailEnd/>
          </a:ln>
        </p:spPr>
        <p:txBody>
          <a:bodyPr lIns="68580" tIns="69057" rIns="68580"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CREATE OR REPLACE PACKAGE taxes IS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v_tax   NUMBER;</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  -- declare all public procedures/functions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END taxes;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CREATE OR REPLACE PACKAGE BODY taxes IS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 -- declare all private variables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 -- define public/private procedures/functions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BEGIN</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SELECT   rate_value INTO v_tax</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FROM     tax_rates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   WHERE    rate_name = 'TAX';</a:t>
            </a:r>
          </a:p>
          <a:p>
            <a:pPr defTabSz="600075" eaLnBrk="0" hangingPunct="0">
              <a:lnSpc>
                <a:spcPct val="125000"/>
              </a:lnSpc>
              <a:tabLst>
                <a:tab pos="857250" algn="l"/>
                <a:tab pos="2743200" algn="l"/>
              </a:tabLst>
            </a:pPr>
            <a:r>
              <a:rPr lang="en-US" dirty="0">
                <a:latin typeface="Courier New" pitchFamily="49" charset="0"/>
                <a:cs typeface="Oracle Sans" panose="020B0503020204020204" pitchFamily="34" charset="0"/>
              </a:rPr>
              <a:t>END taxes;</a:t>
            </a:r>
          </a:p>
          <a:p>
            <a:pPr defTabSz="600075" eaLnBrk="0" hangingPunct="0">
              <a:lnSpc>
                <a:spcPct val="95000"/>
              </a:lnSpc>
              <a:tabLst>
                <a:tab pos="857250" algn="l"/>
                <a:tab pos="2743200" algn="l"/>
              </a:tabLst>
            </a:pPr>
            <a:r>
              <a:rPr lang="en-US" dirty="0">
                <a:latin typeface="Courier New" pitchFamily="49" charset="0"/>
                <a:cs typeface="Oracle Sans" panose="020B0503020204020204" pitchFamily="34" charset="0"/>
              </a:rPr>
              <a:t>/</a:t>
            </a:r>
          </a:p>
        </p:txBody>
      </p:sp>
      <p:sp>
        <p:nvSpPr>
          <p:cNvPr id="13318"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Initializing Packages in Package Body</a:t>
            </a:r>
          </a:p>
        </p:txBody>
      </p:sp>
      <p:sp>
        <p:nvSpPr>
          <p:cNvPr id="13319" name="Rectangle 7"/>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In package body, you can initialize package members in the initialization block at the end of the package body.</a:t>
            </a:r>
          </a:p>
        </p:txBody>
      </p:sp>
      <p:sp>
        <p:nvSpPr>
          <p:cNvPr id="13320" name="Rectangle 5"/>
          <p:cNvSpPr>
            <a:spLocks noChangeArrowheads="1"/>
          </p:cNvSpPr>
          <p:nvPr/>
        </p:nvSpPr>
        <p:spPr bwMode="gray">
          <a:xfrm>
            <a:off x="1301054" y="6035040"/>
            <a:ext cx="9446340" cy="10668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8840227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Using User-Defined Package Functions in SQL</a:t>
            </a:r>
          </a:p>
        </p:txBody>
      </p:sp>
      <p:sp>
        <p:nvSpPr>
          <p:cNvPr id="4" name="Content Placeholder 3">
            <a:extLst>
              <a:ext uri="{FF2B5EF4-FFF2-40B4-BE49-F238E27FC236}">
                <a16:creationId xmlns:a16="http://schemas.microsoft.com/office/drawing/2014/main" id="{3C2FF999-5BF6-4784-AD30-45A230A6C1BF}"/>
              </a:ext>
            </a:extLst>
          </p:cNvPr>
          <p:cNvSpPr>
            <a:spLocks noGrp="1"/>
          </p:cNvSpPr>
          <p:nvPr>
            <p:ph idx="1"/>
          </p:nvPr>
        </p:nvSpPr>
        <p:spPr>
          <a:xfrm>
            <a:off x="933451" y="2272710"/>
            <a:ext cx="16421100" cy="4494175"/>
          </a:xfrm>
        </p:spPr>
        <p:txBody>
          <a:bodyPr/>
          <a:lstStyle/>
          <a:p>
            <a:pPr lvl="1">
              <a:buFont typeface="Arial" pitchFamily="34" charset="0"/>
              <a:buChar char="•"/>
            </a:pPr>
            <a:r>
              <a:rPr lang="en-US" dirty="0"/>
              <a:t>Functions in user-defined packages can be accessed like those in Oracle-supplied packages.</a:t>
            </a:r>
          </a:p>
          <a:p>
            <a:pPr lvl="1">
              <a:buFont typeface="Arial" pitchFamily="34" charset="0"/>
              <a:buChar char="•"/>
            </a:pPr>
            <a:r>
              <a:rPr lang="en-US" dirty="0"/>
              <a:t>The user-defined package function usage is similar to that of functions such as MAX, MIN and other predefined functions.</a:t>
            </a:r>
          </a:p>
          <a:p>
            <a:pPr lvl="1">
              <a:buFont typeface="Arial" pitchFamily="34" charset="0"/>
              <a:buChar char="•"/>
            </a:pPr>
            <a:r>
              <a:rPr lang="en-US" dirty="0"/>
              <a:t>The package specification and body should be compiled before using them in the SQL statements in the current schema.</a:t>
            </a:r>
          </a:p>
          <a:p>
            <a:pPr lvl="1">
              <a:buFont typeface="Arial" pitchFamily="34" charset="0"/>
              <a:buChar char="•"/>
            </a:pPr>
            <a:r>
              <a:rPr lang="en-US" dirty="0"/>
              <a:t>You have to identify the functions with the package name.</a:t>
            </a:r>
          </a:p>
        </p:txBody>
      </p:sp>
    </p:spTree>
    <p:custDataLst>
      <p:tags r:id="rId1"/>
    </p:custDataLst>
    <p:extLst>
      <p:ext uri="{BB962C8B-B14F-4D97-AF65-F5344CB8AC3E}">
        <p14:creationId xmlns:p14="http://schemas.microsoft.com/office/powerpoint/2010/main" val="387506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981819" y="2389289"/>
            <a:ext cx="16125591" cy="3619626"/>
          </a:xfrm>
          <a:prstGeom prst="round2DiagRect">
            <a:avLst>
              <a:gd name="adj1" fmla="val 8257"/>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9" name="Content Placeholder 2"/>
          <p:cNvSpPr txBox="1">
            <a:spLocks/>
          </p:cNvSpPr>
          <p:nvPr/>
        </p:nvSpPr>
        <p:spPr bwMode="gray">
          <a:xfrm>
            <a:off x="1006420" y="6261195"/>
            <a:ext cx="16125591" cy="101590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6392" name="Rectangle 2"/>
          <p:cNvSpPr>
            <a:spLocks noChangeArrowheads="1"/>
          </p:cNvSpPr>
          <p:nvPr/>
        </p:nvSpPr>
        <p:spPr bwMode="blackGray">
          <a:xfrm>
            <a:off x="1159572" y="6261739"/>
            <a:ext cx="15820079" cy="11430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SELECT taxes_pkg.tax(salary), salary, last_name</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FROM   employees;</a:t>
            </a:r>
          </a:p>
        </p:txBody>
      </p:sp>
      <p:sp>
        <p:nvSpPr>
          <p:cNvPr id="16393"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User-Defined Package Function in SQL: Example</a:t>
            </a:r>
          </a:p>
        </p:txBody>
      </p:sp>
      <p:sp>
        <p:nvSpPr>
          <p:cNvPr id="16394" name="Rectangle 4"/>
          <p:cNvSpPr>
            <a:spLocks noChangeArrowheads="1"/>
          </p:cNvSpPr>
          <p:nvPr/>
        </p:nvSpPr>
        <p:spPr bwMode="gray">
          <a:xfrm>
            <a:off x="2209800" y="6508936"/>
            <a:ext cx="3048000" cy="342899"/>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
        <p:nvSpPr>
          <p:cNvPr id="16395" name="Rectangle 5"/>
          <p:cNvSpPr>
            <a:spLocks noChangeArrowheads="1"/>
          </p:cNvSpPr>
          <p:nvPr/>
        </p:nvSpPr>
        <p:spPr bwMode="blackGray">
          <a:xfrm>
            <a:off x="1150052" y="1691709"/>
            <a:ext cx="15820079" cy="5155406"/>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CREATE OR REPLACE PACKAGE taxes_pkg IS</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FUNCTION tax (p_value IN NUMBER) RETURN NUMBER;</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END taxes_pkg;</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CREATE OR REPLACE PACKAGE BODY taxes_pkg IS</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FUNCTION tax (p_value IN NUMBER) RETURN NUMBER IS</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v_rate NUMBER := 0.08;</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BEGIN</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RETURN (p_value * v_rate);</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END tax;</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END taxes_pkg;</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a:t>
            </a:r>
          </a:p>
        </p:txBody>
      </p:sp>
      <p:sp>
        <p:nvSpPr>
          <p:cNvPr id="16396" name="Rectangle 6"/>
          <p:cNvSpPr>
            <a:spLocks noChangeArrowheads="1"/>
          </p:cNvSpPr>
          <p:nvPr/>
        </p:nvSpPr>
        <p:spPr bwMode="gray">
          <a:xfrm>
            <a:off x="4800600" y="2628899"/>
            <a:ext cx="1295400" cy="288925"/>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
        <p:nvSpPr>
          <p:cNvPr id="16397" name="Rectangle 7"/>
          <p:cNvSpPr>
            <a:spLocks noChangeArrowheads="1"/>
          </p:cNvSpPr>
          <p:nvPr/>
        </p:nvSpPr>
        <p:spPr bwMode="gray">
          <a:xfrm>
            <a:off x="5474493" y="3695700"/>
            <a:ext cx="1345407" cy="316706"/>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2542086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A66ABDD2-9E8D-4033-B844-99A9F0451E9F}"/>
              </a:ext>
            </a:extLst>
          </p:cNvPr>
          <p:cNvSpPr>
            <a:spLocks noGrp="1"/>
          </p:cNvSpPr>
          <p:nvPr>
            <p:ph idx="1"/>
          </p:nvPr>
        </p:nvSpPr>
        <p:spPr>
          <a:xfrm>
            <a:off x="933451" y="2272710"/>
            <a:ext cx="16421100" cy="2833400"/>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Overloading package subprograms</a:t>
            </a:r>
          </a:p>
          <a:p>
            <a:pPr lvl="1">
              <a:buClr>
                <a:schemeClr val="tx1">
                  <a:lumMod val="25000"/>
                  <a:lumOff val="75000"/>
                </a:schemeClr>
              </a:buClr>
              <a:buFont typeface="Arial" pitchFamily="34" charset="0"/>
              <a:buChar char="•"/>
            </a:pPr>
            <a:r>
              <a:rPr lang="en-US" dirty="0">
                <a:solidFill>
                  <a:schemeClr val="tx1">
                    <a:lumMod val="25000"/>
                    <a:lumOff val="75000"/>
                  </a:schemeClr>
                </a:solidFill>
              </a:rPr>
              <a:t>Initializing packages</a:t>
            </a:r>
          </a:p>
          <a:p>
            <a:pPr lvl="1">
              <a:buFont typeface="Arial" pitchFamily="34" charset="0"/>
              <a:buChar char="•"/>
            </a:pPr>
            <a:r>
              <a:rPr lang="en-US" dirty="0"/>
              <a:t>Managing persistent package state in a session</a:t>
            </a:r>
          </a:p>
          <a:p>
            <a:endParaRPr lang="en-US" dirty="0"/>
          </a:p>
        </p:txBody>
      </p:sp>
      <p:grpSp>
        <p:nvGrpSpPr>
          <p:cNvPr id="4" name="Group 3"/>
          <p:cNvGrpSpPr/>
          <p:nvPr/>
        </p:nvGrpSpPr>
        <p:grpSpPr>
          <a:xfrm>
            <a:off x="12719959" y="6515101"/>
            <a:ext cx="5567363" cy="2500313"/>
            <a:chOff x="5584372" y="4297363"/>
            <a:chExt cx="3711575" cy="1666875"/>
          </a:xfrm>
        </p:grpSpPr>
        <p:sp>
          <p:nvSpPr>
            <p:cNvPr id="5" name="Rectangle 4"/>
            <p:cNvSpPr/>
            <p:nvPr/>
          </p:nvSpPr>
          <p:spPr bwMode="auto">
            <a:xfrm rot="16200000" flipV="1">
              <a:off x="6857547"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782437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Package State</a:t>
            </a:r>
          </a:p>
        </p:txBody>
      </p:sp>
      <p:sp>
        <p:nvSpPr>
          <p:cNvPr id="4" name="Content Placeholder 3">
            <a:extLst>
              <a:ext uri="{FF2B5EF4-FFF2-40B4-BE49-F238E27FC236}">
                <a16:creationId xmlns:a16="http://schemas.microsoft.com/office/drawing/2014/main" id="{C1EC76DD-718B-4D20-BC4A-0E58E6BF8A69}"/>
              </a:ext>
            </a:extLst>
          </p:cNvPr>
          <p:cNvSpPr>
            <a:spLocks noGrp="1"/>
          </p:cNvSpPr>
          <p:nvPr>
            <p:ph idx="1"/>
          </p:nvPr>
        </p:nvSpPr>
        <p:spPr>
          <a:xfrm>
            <a:off x="933451" y="2272710"/>
            <a:ext cx="16421100" cy="4147606"/>
          </a:xfrm>
        </p:spPr>
        <p:txBody>
          <a:bodyPr/>
          <a:lstStyle/>
          <a:p>
            <a:pPr lvl="1">
              <a:buFont typeface="Arial" pitchFamily="34" charset="0"/>
              <a:buChar char="•"/>
            </a:pPr>
            <a:r>
              <a:rPr lang="en-US" dirty="0"/>
              <a:t>Package State refers to the values of the variables, constants, and cursors which are part of the package.</a:t>
            </a:r>
          </a:p>
          <a:p>
            <a:pPr lvl="1">
              <a:buFont typeface="Arial" pitchFamily="34" charset="0"/>
              <a:buChar char="•"/>
            </a:pPr>
            <a:r>
              <a:rPr lang="en-US" dirty="0"/>
              <a:t>When a package is instantiated, its state is initialized.</a:t>
            </a:r>
          </a:p>
          <a:p>
            <a:pPr lvl="1">
              <a:buFont typeface="Arial" pitchFamily="34" charset="0"/>
              <a:buChar char="•"/>
            </a:pPr>
            <a:r>
              <a:rPr lang="en-US" dirty="0"/>
              <a:t>The state of the package may change during application execution.</a:t>
            </a:r>
          </a:p>
          <a:p>
            <a:pPr lvl="1">
              <a:buFont typeface="Arial" pitchFamily="34" charset="0"/>
              <a:buChar char="•"/>
            </a:pPr>
            <a:r>
              <a:rPr lang="en-US" dirty="0"/>
              <a:t>A package without any members that hold a value is a stateless package.</a:t>
            </a:r>
          </a:p>
          <a:p>
            <a:endParaRPr lang="en-US" dirty="0"/>
          </a:p>
        </p:txBody>
      </p:sp>
    </p:spTree>
    <p:custDataLst>
      <p:tags r:id="rId1"/>
    </p:custDataLst>
    <p:extLst>
      <p:ext uri="{BB962C8B-B14F-4D97-AF65-F5344CB8AC3E}">
        <p14:creationId xmlns:p14="http://schemas.microsoft.com/office/powerpoint/2010/main" val="390064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Course Road Map</a:t>
            </a:r>
          </a:p>
        </p:txBody>
      </p:sp>
      <p:sp>
        <p:nvSpPr>
          <p:cNvPr id="25" name="Rounded Rectangle 24"/>
          <p:cNvSpPr/>
          <p:nvPr/>
        </p:nvSpPr>
        <p:spPr bwMode="auto">
          <a:xfrm>
            <a:off x="4572000" y="1978445"/>
            <a:ext cx="12458700" cy="771051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3988297" y="4243314"/>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a:off x="3988297" y="267511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Rounded Rectangle 27"/>
          <p:cNvSpPr/>
          <p:nvPr/>
        </p:nvSpPr>
        <p:spPr bwMode="auto">
          <a:xfrm>
            <a:off x="3988297" y="582769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9" name="Rounded Rectangle 28"/>
          <p:cNvSpPr/>
          <p:nvPr/>
        </p:nvSpPr>
        <p:spPr bwMode="auto">
          <a:xfrm>
            <a:off x="3988297" y="739460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Rectangle 29"/>
          <p:cNvSpPr/>
          <p:nvPr/>
        </p:nvSpPr>
        <p:spPr bwMode="auto">
          <a:xfrm>
            <a:off x="152400" y="1997529"/>
            <a:ext cx="5278848" cy="7642466"/>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Freeform 31"/>
          <p:cNvSpPr/>
          <p:nvPr/>
        </p:nvSpPr>
        <p:spPr bwMode="auto">
          <a:xfrm>
            <a:off x="4912" y="429432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Freeform 32"/>
          <p:cNvSpPr/>
          <p:nvPr/>
        </p:nvSpPr>
        <p:spPr bwMode="auto">
          <a:xfrm>
            <a:off x="4912" y="587549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Freeform 33"/>
          <p:cNvSpPr/>
          <p:nvPr/>
        </p:nvSpPr>
        <p:spPr bwMode="auto">
          <a:xfrm>
            <a:off x="4912" y="743914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TextBox 35"/>
          <p:cNvSpPr txBox="1"/>
          <p:nvPr/>
        </p:nvSpPr>
        <p:spPr>
          <a:xfrm>
            <a:off x="541136" y="4772373"/>
            <a:ext cx="4640464"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Unit 4: Working with Sub programs</a:t>
            </a:r>
          </a:p>
        </p:txBody>
      </p:sp>
      <p:sp>
        <p:nvSpPr>
          <p:cNvPr id="37" name="TextBox 36"/>
          <p:cNvSpPr txBox="1"/>
          <p:nvPr/>
        </p:nvSpPr>
        <p:spPr>
          <a:xfrm>
            <a:off x="541136" y="6358520"/>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5: Working with Triggers</a:t>
            </a:r>
          </a:p>
        </p:txBody>
      </p:sp>
      <p:sp>
        <p:nvSpPr>
          <p:cNvPr id="38" name="TextBox 37"/>
          <p:cNvSpPr txBox="1"/>
          <p:nvPr/>
        </p:nvSpPr>
        <p:spPr>
          <a:xfrm>
            <a:off x="541136" y="7917200"/>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6: Working with PL/SQL Code</a:t>
            </a:r>
          </a:p>
        </p:txBody>
      </p:sp>
      <p:sp>
        <p:nvSpPr>
          <p:cNvPr id="39" name="Rounded Rectangle 38"/>
          <p:cNvSpPr/>
          <p:nvPr/>
        </p:nvSpPr>
        <p:spPr bwMode="auto">
          <a:xfrm>
            <a:off x="6221549" y="2095500"/>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TextBox 39"/>
          <p:cNvSpPr txBox="1"/>
          <p:nvPr/>
        </p:nvSpPr>
        <p:spPr>
          <a:xfrm>
            <a:off x="7137848" y="2370839"/>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11: Creating Procedures</a:t>
            </a:r>
          </a:p>
        </p:txBody>
      </p:sp>
      <p:sp>
        <p:nvSpPr>
          <p:cNvPr id="41" name="Isosceles Triangle 40"/>
          <p:cNvSpPr>
            <a:spLocks noChangeAspect="1"/>
          </p:cNvSpPr>
          <p:nvPr/>
        </p:nvSpPr>
        <p:spPr bwMode="auto">
          <a:xfrm rot="5400000">
            <a:off x="6484848" y="2431689"/>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Rounded Rectangle 41"/>
          <p:cNvSpPr/>
          <p:nvPr/>
        </p:nvSpPr>
        <p:spPr bwMode="auto">
          <a:xfrm>
            <a:off x="6221549" y="3184820"/>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TextBox 42"/>
          <p:cNvSpPr txBox="1"/>
          <p:nvPr/>
        </p:nvSpPr>
        <p:spPr>
          <a:xfrm>
            <a:off x="7137848" y="3460157"/>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12: Creating Functions</a:t>
            </a:r>
          </a:p>
        </p:txBody>
      </p:sp>
      <p:sp>
        <p:nvSpPr>
          <p:cNvPr id="44" name="Isosceles Triangle 43"/>
          <p:cNvSpPr>
            <a:spLocks noChangeAspect="1"/>
          </p:cNvSpPr>
          <p:nvPr/>
        </p:nvSpPr>
        <p:spPr bwMode="auto">
          <a:xfrm rot="5400000">
            <a:off x="6484848" y="3521009"/>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Rounded Rectangle 44"/>
          <p:cNvSpPr/>
          <p:nvPr/>
        </p:nvSpPr>
        <p:spPr bwMode="auto">
          <a:xfrm>
            <a:off x="6221549" y="4268135"/>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TextBox 45"/>
          <p:cNvSpPr txBox="1"/>
          <p:nvPr/>
        </p:nvSpPr>
        <p:spPr>
          <a:xfrm>
            <a:off x="7137848" y="4543471"/>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13: Debugging Subprograms</a:t>
            </a:r>
          </a:p>
        </p:txBody>
      </p:sp>
      <p:sp>
        <p:nvSpPr>
          <p:cNvPr id="47" name="Isosceles Triangle 46"/>
          <p:cNvSpPr>
            <a:spLocks noChangeAspect="1"/>
          </p:cNvSpPr>
          <p:nvPr/>
        </p:nvSpPr>
        <p:spPr bwMode="auto">
          <a:xfrm rot="5400000">
            <a:off x="6484848" y="460432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Rounded Rectangle 47"/>
          <p:cNvSpPr/>
          <p:nvPr/>
        </p:nvSpPr>
        <p:spPr bwMode="auto">
          <a:xfrm>
            <a:off x="6221549" y="5359068"/>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TextBox 48"/>
          <p:cNvSpPr txBox="1"/>
          <p:nvPr/>
        </p:nvSpPr>
        <p:spPr>
          <a:xfrm>
            <a:off x="7137848" y="5634406"/>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14: Creating Packages</a:t>
            </a:r>
          </a:p>
        </p:txBody>
      </p:sp>
      <p:sp>
        <p:nvSpPr>
          <p:cNvPr id="50" name="Isosceles Triangle 49"/>
          <p:cNvSpPr>
            <a:spLocks noChangeAspect="1"/>
          </p:cNvSpPr>
          <p:nvPr/>
        </p:nvSpPr>
        <p:spPr bwMode="auto">
          <a:xfrm rot="5400000">
            <a:off x="6484848" y="569525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Rounded Rectangle 50"/>
          <p:cNvSpPr/>
          <p:nvPr/>
        </p:nvSpPr>
        <p:spPr bwMode="auto">
          <a:xfrm>
            <a:off x="6221549" y="6450002"/>
            <a:ext cx="8574398" cy="966176"/>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TextBox 51"/>
          <p:cNvSpPr txBox="1"/>
          <p:nvPr/>
        </p:nvSpPr>
        <p:spPr>
          <a:xfrm>
            <a:off x="7137848" y="6725339"/>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Lesson 15: Working with Packages</a:t>
            </a:r>
          </a:p>
        </p:txBody>
      </p:sp>
      <p:sp>
        <p:nvSpPr>
          <p:cNvPr id="53" name="Isosceles Triangle 52"/>
          <p:cNvSpPr>
            <a:spLocks noChangeAspect="1"/>
          </p:cNvSpPr>
          <p:nvPr/>
        </p:nvSpPr>
        <p:spPr bwMode="auto">
          <a:xfrm rot="5400000">
            <a:off x="6484848" y="6786191"/>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6221549" y="7540935"/>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TextBox 54"/>
          <p:cNvSpPr txBox="1"/>
          <p:nvPr/>
        </p:nvSpPr>
        <p:spPr>
          <a:xfrm>
            <a:off x="7137848" y="7654692"/>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16: Using Oracle-Supplied Packages in Application Development</a:t>
            </a:r>
          </a:p>
        </p:txBody>
      </p:sp>
      <p:sp>
        <p:nvSpPr>
          <p:cNvPr id="56" name="Isosceles Triangle 55"/>
          <p:cNvSpPr>
            <a:spLocks noChangeAspect="1"/>
          </p:cNvSpPr>
          <p:nvPr/>
        </p:nvSpPr>
        <p:spPr bwMode="auto">
          <a:xfrm rot="5400000">
            <a:off x="6484848" y="787712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7" name="Rounded Rectangle 56"/>
          <p:cNvSpPr/>
          <p:nvPr/>
        </p:nvSpPr>
        <p:spPr bwMode="auto">
          <a:xfrm>
            <a:off x="6221549" y="8631869"/>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8" name="TextBox 57"/>
          <p:cNvSpPr txBox="1"/>
          <p:nvPr/>
        </p:nvSpPr>
        <p:spPr>
          <a:xfrm>
            <a:off x="7137848" y="8907206"/>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17: Using Dynamic SQL</a:t>
            </a:r>
          </a:p>
        </p:txBody>
      </p:sp>
      <p:sp>
        <p:nvSpPr>
          <p:cNvPr id="59" name="Isosceles Triangle 58"/>
          <p:cNvSpPr>
            <a:spLocks noChangeAspect="1"/>
          </p:cNvSpPr>
          <p:nvPr/>
        </p:nvSpPr>
        <p:spPr bwMode="auto">
          <a:xfrm rot="5400000">
            <a:off x="6484848" y="896805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89154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Serially Reusable Packages</a:t>
            </a:r>
          </a:p>
        </p:txBody>
      </p:sp>
      <p:sp>
        <p:nvSpPr>
          <p:cNvPr id="6" name="Content Placeholder 5">
            <a:extLst>
              <a:ext uri="{FF2B5EF4-FFF2-40B4-BE49-F238E27FC236}">
                <a16:creationId xmlns:a16="http://schemas.microsoft.com/office/drawing/2014/main" id="{A4D81A8B-9341-4959-825E-B982998C52CC}"/>
              </a:ext>
            </a:extLst>
          </p:cNvPr>
          <p:cNvSpPr>
            <a:spLocks noGrp="1"/>
          </p:cNvSpPr>
          <p:nvPr>
            <p:ph idx="1"/>
          </p:nvPr>
        </p:nvSpPr>
        <p:spPr>
          <a:xfrm>
            <a:off x="933451" y="2272710"/>
            <a:ext cx="16421100" cy="1863904"/>
          </a:xfrm>
        </p:spPr>
        <p:txBody>
          <a:bodyPr/>
          <a:lstStyle/>
          <a:p>
            <a:r>
              <a:rPr lang="en-US" dirty="0">
                <a:latin typeface="Courier New" pitchFamily="49" charset="0"/>
                <a:cs typeface="Courier New" pitchFamily="49" charset="0"/>
              </a:rPr>
              <a:t>SERIALLY_REUSABLE</a:t>
            </a:r>
            <a:r>
              <a:rPr lang="en-US" dirty="0"/>
              <a:t> packages let you design applications that manage memory better for scalability.</a:t>
            </a:r>
          </a:p>
          <a:p>
            <a:endParaRPr lang="en-US" dirty="0"/>
          </a:p>
        </p:txBody>
      </p:sp>
      <p:pic>
        <p:nvPicPr>
          <p:cNvPr id="4" name="Picture 3" descr="cnt2554158.png"/>
          <p:cNvPicPr>
            <a:picLocks noChangeAspect="1"/>
          </p:cNvPicPr>
          <p:nvPr/>
        </p:nvPicPr>
        <p:blipFill>
          <a:blip r:embed="rId4" cstate="print"/>
          <a:stretch>
            <a:fillRect/>
          </a:stretch>
        </p:blipFill>
        <p:spPr>
          <a:xfrm>
            <a:off x="5829300" y="3912336"/>
            <a:ext cx="1943442" cy="1943442"/>
          </a:xfrm>
          <a:prstGeom prst="rect">
            <a:avLst/>
          </a:prstGeom>
        </p:spPr>
      </p:pic>
      <p:pic>
        <p:nvPicPr>
          <p:cNvPr id="7" name="Picture 6" descr="cnt2554153.png"/>
          <p:cNvPicPr>
            <a:picLocks noChangeAspect="1"/>
          </p:cNvPicPr>
          <p:nvPr/>
        </p:nvPicPr>
        <p:blipFill>
          <a:blip r:embed="rId5" cstate="print"/>
          <a:stretch>
            <a:fillRect/>
          </a:stretch>
        </p:blipFill>
        <p:spPr>
          <a:xfrm>
            <a:off x="5143500" y="5569857"/>
            <a:ext cx="1927380" cy="2258649"/>
          </a:xfrm>
          <a:prstGeom prst="rect">
            <a:avLst/>
          </a:prstGeom>
        </p:spPr>
      </p:pic>
      <p:sp>
        <p:nvSpPr>
          <p:cNvPr id="5" name="Rounded Rectangle 4"/>
          <p:cNvSpPr/>
          <p:nvPr/>
        </p:nvSpPr>
        <p:spPr bwMode="auto">
          <a:xfrm>
            <a:off x="8229259" y="4250871"/>
            <a:ext cx="4229099" cy="2514600"/>
          </a:xfrm>
          <a:prstGeom prst="roundRect">
            <a:avLst>
              <a:gd name="adj" fmla="val 15994"/>
            </a:avLst>
          </a:prstGeom>
          <a:solidFill>
            <a:schemeClr val="accent5"/>
          </a:solidFill>
          <a:ln w="28575" cap="flat" cmpd="sng" algn="ctr">
            <a:solidFill>
              <a:schemeClr val="bg2"/>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200" dirty="0">
                <a:solidFill>
                  <a:schemeClr val="bg1"/>
                </a:solidFill>
                <a:latin typeface="Oracle Sans" panose="020B0503020204020204" pitchFamily="34" charset="0"/>
                <a:cs typeface="Oracle Sans" panose="020B0503020204020204" pitchFamily="34" charset="0"/>
              </a:rPr>
              <a:t>How does the memory management actually work in an Oracle database for packages?</a:t>
            </a:r>
          </a:p>
        </p:txBody>
      </p:sp>
    </p:spTree>
    <p:custDataLst>
      <p:tags r:id="rId1"/>
    </p:custDataLst>
    <p:extLst>
      <p:ext uri="{BB962C8B-B14F-4D97-AF65-F5344CB8AC3E}">
        <p14:creationId xmlns:p14="http://schemas.microsoft.com/office/powerpoint/2010/main" val="293236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Memory Architecture</a:t>
            </a:r>
          </a:p>
        </p:txBody>
      </p:sp>
      <p:sp>
        <p:nvSpPr>
          <p:cNvPr id="3" name="Content Placeholder 2">
            <a:extLst>
              <a:ext uri="{FF2B5EF4-FFF2-40B4-BE49-F238E27FC236}">
                <a16:creationId xmlns:a16="http://schemas.microsoft.com/office/drawing/2014/main" id="{06DA5F83-36BB-4010-A271-E3862F34777F}"/>
              </a:ext>
            </a:extLst>
          </p:cNvPr>
          <p:cNvSpPr>
            <a:spLocks noGrp="1"/>
          </p:cNvSpPr>
          <p:nvPr>
            <p:ph idx="1"/>
          </p:nvPr>
        </p:nvSpPr>
        <p:spPr>
          <a:xfrm>
            <a:off x="933451" y="2272710"/>
            <a:ext cx="16421100" cy="7600153"/>
          </a:xfrm>
        </p:spPr>
        <p:txBody>
          <a:bodyPr/>
          <a:lstStyle/>
          <a:p>
            <a:r>
              <a:rPr lang="en-US" dirty="0"/>
              <a:t>There are three important data structures defined according to the Memory Architecture of the database instance:</a:t>
            </a:r>
          </a:p>
          <a:p>
            <a:endParaRPr lang="en-US" dirty="0"/>
          </a:p>
          <a:p>
            <a:pPr lvl="1"/>
            <a:r>
              <a:rPr lang="en-US" dirty="0"/>
              <a:t>Group of shared memory structures, which has information of one database instance. All server and background processes use it.</a:t>
            </a:r>
          </a:p>
          <a:p>
            <a:endParaRPr lang="en-US" sz="3600" dirty="0"/>
          </a:p>
          <a:p>
            <a:pPr lvl="1"/>
            <a:r>
              <a:rPr lang="en-US" dirty="0"/>
              <a:t>Memory area associated with a user session connecting with the database instance</a:t>
            </a:r>
          </a:p>
          <a:p>
            <a:pPr lvl="1"/>
            <a:endParaRPr lang="en-US" dirty="0"/>
          </a:p>
          <a:p>
            <a:pPr lvl="1"/>
            <a:r>
              <a:rPr lang="en-US" dirty="0"/>
              <a:t>It is the unshared memory region that contains data and control information exclusively for use by an Oracle process.</a:t>
            </a:r>
          </a:p>
          <a:p>
            <a:pPr lvl="1"/>
            <a:r>
              <a:rPr lang="en-US" dirty="0"/>
              <a:t>One PGA exists for each server process and background process.</a:t>
            </a:r>
          </a:p>
        </p:txBody>
      </p:sp>
      <p:sp>
        <p:nvSpPr>
          <p:cNvPr id="8" name="Freeform: Shape 7">
            <a:extLst>
              <a:ext uri="{FF2B5EF4-FFF2-40B4-BE49-F238E27FC236}">
                <a16:creationId xmlns:a16="http://schemas.microsoft.com/office/drawing/2014/main" id="{AD0AC231-3FE6-4FE8-85A9-D2C898273789}"/>
              </a:ext>
            </a:extLst>
          </p:cNvPr>
          <p:cNvSpPr/>
          <p:nvPr/>
        </p:nvSpPr>
        <p:spPr>
          <a:xfrm>
            <a:off x="997858" y="3536044"/>
            <a:ext cx="16416824" cy="676219"/>
          </a:xfrm>
          <a:custGeom>
            <a:avLst/>
            <a:gdLst>
              <a:gd name="connsiteX0" fmla="*/ 0 w 16416824"/>
              <a:gd name="connsiteY0" fmla="*/ 112705 h 676219"/>
              <a:gd name="connsiteX1" fmla="*/ 112705 w 16416824"/>
              <a:gd name="connsiteY1" fmla="*/ 0 h 676219"/>
              <a:gd name="connsiteX2" fmla="*/ 16304119 w 16416824"/>
              <a:gd name="connsiteY2" fmla="*/ 0 h 676219"/>
              <a:gd name="connsiteX3" fmla="*/ 16416824 w 16416824"/>
              <a:gd name="connsiteY3" fmla="*/ 112705 h 676219"/>
              <a:gd name="connsiteX4" fmla="*/ 16416824 w 16416824"/>
              <a:gd name="connsiteY4" fmla="*/ 563514 h 676219"/>
              <a:gd name="connsiteX5" fmla="*/ 16304119 w 16416824"/>
              <a:gd name="connsiteY5" fmla="*/ 676219 h 676219"/>
              <a:gd name="connsiteX6" fmla="*/ 112705 w 16416824"/>
              <a:gd name="connsiteY6" fmla="*/ 676219 h 676219"/>
              <a:gd name="connsiteX7" fmla="*/ 0 w 16416824"/>
              <a:gd name="connsiteY7" fmla="*/ 563514 h 676219"/>
              <a:gd name="connsiteX8" fmla="*/ 0 w 16416824"/>
              <a:gd name="connsiteY8" fmla="*/ 112705 h 67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16824" h="676219">
                <a:moveTo>
                  <a:pt x="0" y="112705"/>
                </a:moveTo>
                <a:cubicBezTo>
                  <a:pt x="0" y="50460"/>
                  <a:pt x="50460" y="0"/>
                  <a:pt x="112705" y="0"/>
                </a:cubicBezTo>
                <a:lnTo>
                  <a:pt x="16304119" y="0"/>
                </a:lnTo>
                <a:cubicBezTo>
                  <a:pt x="16366364" y="0"/>
                  <a:pt x="16416824" y="50460"/>
                  <a:pt x="16416824" y="112705"/>
                </a:cubicBezTo>
                <a:lnTo>
                  <a:pt x="16416824" y="563514"/>
                </a:lnTo>
                <a:cubicBezTo>
                  <a:pt x="16416824" y="625759"/>
                  <a:pt x="16366364" y="676219"/>
                  <a:pt x="16304119" y="676219"/>
                </a:cubicBezTo>
                <a:lnTo>
                  <a:pt x="112705" y="676219"/>
                </a:lnTo>
                <a:cubicBezTo>
                  <a:pt x="50460" y="676219"/>
                  <a:pt x="0" y="625759"/>
                  <a:pt x="0" y="563514"/>
                </a:cubicBezTo>
                <a:lnTo>
                  <a:pt x="0" y="112705"/>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135880" tIns="135880" rIns="135880" bIns="135880" numCol="1" spcCol="1270" anchor="ctr" anchorCtr="0">
            <a:noAutofit/>
          </a:bodyPr>
          <a:lstStyle/>
          <a:p>
            <a:pPr marL="0" lvl="0" indent="0" algn="l" defTabSz="1200150">
              <a:lnSpc>
                <a:spcPct val="90000"/>
              </a:lnSpc>
              <a:spcBef>
                <a:spcPct val="0"/>
              </a:spcBef>
              <a:spcAft>
                <a:spcPct val="35000"/>
              </a:spcAft>
              <a:buNone/>
            </a:pPr>
            <a:r>
              <a:rPr lang="en-US" sz="2700" kern="1200" dirty="0"/>
              <a:t>System Global Area</a:t>
            </a:r>
          </a:p>
        </p:txBody>
      </p:sp>
      <p:sp>
        <p:nvSpPr>
          <p:cNvPr id="9" name="Freeform: Shape 8">
            <a:extLst>
              <a:ext uri="{FF2B5EF4-FFF2-40B4-BE49-F238E27FC236}">
                <a16:creationId xmlns:a16="http://schemas.microsoft.com/office/drawing/2014/main" id="{7328771F-5732-4081-8184-F7C4CD7BBEA8}"/>
              </a:ext>
            </a:extLst>
          </p:cNvPr>
          <p:cNvSpPr/>
          <p:nvPr/>
        </p:nvSpPr>
        <p:spPr>
          <a:xfrm>
            <a:off x="780144" y="4338980"/>
            <a:ext cx="16416824" cy="1346017"/>
          </a:xfrm>
          <a:custGeom>
            <a:avLst/>
            <a:gdLst>
              <a:gd name="connsiteX0" fmla="*/ 0 w 16416824"/>
              <a:gd name="connsiteY0" fmla="*/ 0 h 1346017"/>
              <a:gd name="connsiteX1" fmla="*/ 16416824 w 16416824"/>
              <a:gd name="connsiteY1" fmla="*/ 0 h 1346017"/>
              <a:gd name="connsiteX2" fmla="*/ 16416824 w 16416824"/>
              <a:gd name="connsiteY2" fmla="*/ 1346017 h 1346017"/>
              <a:gd name="connsiteX3" fmla="*/ 0 w 16416824"/>
              <a:gd name="connsiteY3" fmla="*/ 1346017 h 1346017"/>
              <a:gd name="connsiteX4" fmla="*/ 0 w 16416824"/>
              <a:gd name="connsiteY4" fmla="*/ 0 h 134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6824" h="1346017">
                <a:moveTo>
                  <a:pt x="0" y="0"/>
                </a:moveTo>
                <a:lnTo>
                  <a:pt x="16416824" y="0"/>
                </a:lnTo>
                <a:lnTo>
                  <a:pt x="16416824" y="1346017"/>
                </a:lnTo>
                <a:lnTo>
                  <a:pt x="0" y="134601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1234" tIns="34290" rIns="192024" bIns="34290" numCol="1" spcCol="1270" anchor="t" anchorCtr="0">
            <a:noAutofit/>
          </a:bodyPr>
          <a:lstStyle/>
          <a:p>
            <a:pPr marL="228600" lvl="1" indent="-228600" algn="l" defTabSz="933450">
              <a:lnSpc>
                <a:spcPct val="90000"/>
              </a:lnSpc>
              <a:spcBef>
                <a:spcPct val="0"/>
              </a:spcBef>
              <a:spcAft>
                <a:spcPct val="20000"/>
              </a:spcAft>
              <a:buClr>
                <a:schemeClr val="accent1"/>
              </a:buClr>
              <a:buChar char="•"/>
            </a:pPr>
            <a:endParaRPr lang="en-US" sz="3000" kern="1200" dirty="0"/>
          </a:p>
        </p:txBody>
      </p:sp>
      <p:sp>
        <p:nvSpPr>
          <p:cNvPr id="10" name="Freeform: Shape 9">
            <a:extLst>
              <a:ext uri="{FF2B5EF4-FFF2-40B4-BE49-F238E27FC236}">
                <a16:creationId xmlns:a16="http://schemas.microsoft.com/office/drawing/2014/main" id="{B1B8D24D-9AED-4867-BD82-780DB4C40459}"/>
              </a:ext>
            </a:extLst>
          </p:cNvPr>
          <p:cNvSpPr/>
          <p:nvPr/>
        </p:nvSpPr>
        <p:spPr>
          <a:xfrm>
            <a:off x="997858" y="5544404"/>
            <a:ext cx="16416824" cy="676219"/>
          </a:xfrm>
          <a:custGeom>
            <a:avLst/>
            <a:gdLst>
              <a:gd name="connsiteX0" fmla="*/ 0 w 16416824"/>
              <a:gd name="connsiteY0" fmla="*/ 112705 h 676219"/>
              <a:gd name="connsiteX1" fmla="*/ 112705 w 16416824"/>
              <a:gd name="connsiteY1" fmla="*/ 0 h 676219"/>
              <a:gd name="connsiteX2" fmla="*/ 16304119 w 16416824"/>
              <a:gd name="connsiteY2" fmla="*/ 0 h 676219"/>
              <a:gd name="connsiteX3" fmla="*/ 16416824 w 16416824"/>
              <a:gd name="connsiteY3" fmla="*/ 112705 h 676219"/>
              <a:gd name="connsiteX4" fmla="*/ 16416824 w 16416824"/>
              <a:gd name="connsiteY4" fmla="*/ 563514 h 676219"/>
              <a:gd name="connsiteX5" fmla="*/ 16304119 w 16416824"/>
              <a:gd name="connsiteY5" fmla="*/ 676219 h 676219"/>
              <a:gd name="connsiteX6" fmla="*/ 112705 w 16416824"/>
              <a:gd name="connsiteY6" fmla="*/ 676219 h 676219"/>
              <a:gd name="connsiteX7" fmla="*/ 0 w 16416824"/>
              <a:gd name="connsiteY7" fmla="*/ 563514 h 676219"/>
              <a:gd name="connsiteX8" fmla="*/ 0 w 16416824"/>
              <a:gd name="connsiteY8" fmla="*/ 112705 h 67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16824" h="676219">
                <a:moveTo>
                  <a:pt x="0" y="112705"/>
                </a:moveTo>
                <a:cubicBezTo>
                  <a:pt x="0" y="50460"/>
                  <a:pt x="50460" y="0"/>
                  <a:pt x="112705" y="0"/>
                </a:cubicBezTo>
                <a:lnTo>
                  <a:pt x="16304119" y="0"/>
                </a:lnTo>
                <a:cubicBezTo>
                  <a:pt x="16366364" y="0"/>
                  <a:pt x="16416824" y="50460"/>
                  <a:pt x="16416824" y="112705"/>
                </a:cubicBezTo>
                <a:lnTo>
                  <a:pt x="16416824" y="563514"/>
                </a:lnTo>
                <a:cubicBezTo>
                  <a:pt x="16416824" y="625759"/>
                  <a:pt x="16366364" y="676219"/>
                  <a:pt x="16304119" y="676219"/>
                </a:cubicBezTo>
                <a:lnTo>
                  <a:pt x="112705" y="676219"/>
                </a:lnTo>
                <a:cubicBezTo>
                  <a:pt x="50460" y="676219"/>
                  <a:pt x="0" y="625759"/>
                  <a:pt x="0" y="563514"/>
                </a:cubicBezTo>
                <a:lnTo>
                  <a:pt x="0" y="112705"/>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4132885"/>
              <a:satOff val="-39694"/>
              <a:lumOff val="-2451"/>
              <a:alphaOff val="0"/>
            </a:schemeClr>
          </a:fillRef>
          <a:effectRef idx="1">
            <a:schemeClr val="accent2">
              <a:hueOff val="4132885"/>
              <a:satOff val="-39694"/>
              <a:lumOff val="-2451"/>
              <a:alphaOff val="0"/>
            </a:schemeClr>
          </a:effectRef>
          <a:fontRef idx="minor">
            <a:schemeClr val="dk1"/>
          </a:fontRef>
        </p:style>
        <p:txBody>
          <a:bodyPr spcFirstLastPara="0" vert="horz" wrap="square" lIns="135880" tIns="135880" rIns="135880" bIns="135880" numCol="1" spcCol="1270" anchor="ctr" anchorCtr="0">
            <a:noAutofit/>
          </a:bodyPr>
          <a:lstStyle/>
          <a:p>
            <a:pPr marL="0" lvl="0" indent="0" algn="l" defTabSz="1200150">
              <a:lnSpc>
                <a:spcPct val="90000"/>
              </a:lnSpc>
              <a:spcBef>
                <a:spcPct val="0"/>
              </a:spcBef>
              <a:spcAft>
                <a:spcPct val="35000"/>
              </a:spcAft>
              <a:buNone/>
            </a:pPr>
            <a:r>
              <a:rPr lang="en-US" sz="2700" kern="1200" dirty="0"/>
              <a:t>User Global Area</a:t>
            </a:r>
          </a:p>
        </p:txBody>
      </p:sp>
      <p:sp>
        <p:nvSpPr>
          <p:cNvPr id="11" name="Freeform: Shape 10">
            <a:extLst>
              <a:ext uri="{FF2B5EF4-FFF2-40B4-BE49-F238E27FC236}">
                <a16:creationId xmlns:a16="http://schemas.microsoft.com/office/drawing/2014/main" id="{DD6CD7A1-151C-4E34-9A61-AEC2948A09D5}"/>
              </a:ext>
            </a:extLst>
          </p:cNvPr>
          <p:cNvSpPr/>
          <p:nvPr/>
        </p:nvSpPr>
        <p:spPr>
          <a:xfrm>
            <a:off x="780144" y="6345189"/>
            <a:ext cx="16416824" cy="585477"/>
          </a:xfrm>
          <a:custGeom>
            <a:avLst/>
            <a:gdLst>
              <a:gd name="connsiteX0" fmla="*/ 0 w 16416824"/>
              <a:gd name="connsiteY0" fmla="*/ 0 h 585477"/>
              <a:gd name="connsiteX1" fmla="*/ 16416824 w 16416824"/>
              <a:gd name="connsiteY1" fmla="*/ 0 h 585477"/>
              <a:gd name="connsiteX2" fmla="*/ 16416824 w 16416824"/>
              <a:gd name="connsiteY2" fmla="*/ 585477 h 585477"/>
              <a:gd name="connsiteX3" fmla="*/ 0 w 16416824"/>
              <a:gd name="connsiteY3" fmla="*/ 585477 h 585477"/>
              <a:gd name="connsiteX4" fmla="*/ 0 w 16416824"/>
              <a:gd name="connsiteY4" fmla="*/ 0 h 585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6824" h="585477">
                <a:moveTo>
                  <a:pt x="0" y="0"/>
                </a:moveTo>
                <a:lnTo>
                  <a:pt x="16416824" y="0"/>
                </a:lnTo>
                <a:lnTo>
                  <a:pt x="16416824" y="585477"/>
                </a:lnTo>
                <a:lnTo>
                  <a:pt x="0" y="5854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1234" tIns="34290" rIns="192024" bIns="34290" numCol="1" spcCol="1270" anchor="t" anchorCtr="0">
            <a:noAutofit/>
          </a:bodyPr>
          <a:lstStyle/>
          <a:p>
            <a:pPr marL="228600" lvl="1" indent="-228600" algn="l" defTabSz="933450">
              <a:lnSpc>
                <a:spcPct val="90000"/>
              </a:lnSpc>
              <a:spcBef>
                <a:spcPct val="0"/>
              </a:spcBef>
              <a:spcAft>
                <a:spcPct val="20000"/>
              </a:spcAft>
              <a:buClr>
                <a:schemeClr val="accent1"/>
              </a:buClr>
              <a:buChar char="•"/>
            </a:pPr>
            <a:endParaRPr lang="en-US" sz="3000" kern="1200" dirty="0"/>
          </a:p>
        </p:txBody>
      </p:sp>
      <p:sp>
        <p:nvSpPr>
          <p:cNvPr id="12" name="Freeform: Shape 11">
            <a:extLst>
              <a:ext uri="{FF2B5EF4-FFF2-40B4-BE49-F238E27FC236}">
                <a16:creationId xmlns:a16="http://schemas.microsoft.com/office/drawing/2014/main" id="{A09B44F5-312B-493C-9CD1-262C275D82B1}"/>
              </a:ext>
            </a:extLst>
          </p:cNvPr>
          <p:cNvSpPr/>
          <p:nvPr/>
        </p:nvSpPr>
        <p:spPr>
          <a:xfrm>
            <a:off x="997858" y="7120917"/>
            <a:ext cx="16416824" cy="676219"/>
          </a:xfrm>
          <a:custGeom>
            <a:avLst/>
            <a:gdLst>
              <a:gd name="connsiteX0" fmla="*/ 0 w 16416824"/>
              <a:gd name="connsiteY0" fmla="*/ 112705 h 676219"/>
              <a:gd name="connsiteX1" fmla="*/ 112705 w 16416824"/>
              <a:gd name="connsiteY1" fmla="*/ 0 h 676219"/>
              <a:gd name="connsiteX2" fmla="*/ 16304119 w 16416824"/>
              <a:gd name="connsiteY2" fmla="*/ 0 h 676219"/>
              <a:gd name="connsiteX3" fmla="*/ 16416824 w 16416824"/>
              <a:gd name="connsiteY3" fmla="*/ 112705 h 676219"/>
              <a:gd name="connsiteX4" fmla="*/ 16416824 w 16416824"/>
              <a:gd name="connsiteY4" fmla="*/ 563514 h 676219"/>
              <a:gd name="connsiteX5" fmla="*/ 16304119 w 16416824"/>
              <a:gd name="connsiteY5" fmla="*/ 676219 h 676219"/>
              <a:gd name="connsiteX6" fmla="*/ 112705 w 16416824"/>
              <a:gd name="connsiteY6" fmla="*/ 676219 h 676219"/>
              <a:gd name="connsiteX7" fmla="*/ 0 w 16416824"/>
              <a:gd name="connsiteY7" fmla="*/ 563514 h 676219"/>
              <a:gd name="connsiteX8" fmla="*/ 0 w 16416824"/>
              <a:gd name="connsiteY8" fmla="*/ 112705 h 67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16824" h="676219">
                <a:moveTo>
                  <a:pt x="0" y="112705"/>
                </a:moveTo>
                <a:cubicBezTo>
                  <a:pt x="0" y="50460"/>
                  <a:pt x="50460" y="0"/>
                  <a:pt x="112705" y="0"/>
                </a:cubicBezTo>
                <a:lnTo>
                  <a:pt x="16304119" y="0"/>
                </a:lnTo>
                <a:cubicBezTo>
                  <a:pt x="16366364" y="0"/>
                  <a:pt x="16416824" y="50460"/>
                  <a:pt x="16416824" y="112705"/>
                </a:cubicBezTo>
                <a:lnTo>
                  <a:pt x="16416824" y="563514"/>
                </a:lnTo>
                <a:cubicBezTo>
                  <a:pt x="16416824" y="625759"/>
                  <a:pt x="16366364" y="676219"/>
                  <a:pt x="16304119" y="676219"/>
                </a:cubicBezTo>
                <a:lnTo>
                  <a:pt x="112705" y="676219"/>
                </a:lnTo>
                <a:cubicBezTo>
                  <a:pt x="50460" y="676219"/>
                  <a:pt x="0" y="625759"/>
                  <a:pt x="0" y="563514"/>
                </a:cubicBezTo>
                <a:lnTo>
                  <a:pt x="0" y="112705"/>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8265771"/>
              <a:satOff val="-79389"/>
              <a:lumOff val="-4902"/>
              <a:alphaOff val="0"/>
            </a:schemeClr>
          </a:fillRef>
          <a:effectRef idx="1">
            <a:schemeClr val="accent2">
              <a:hueOff val="8265771"/>
              <a:satOff val="-79389"/>
              <a:lumOff val="-4902"/>
              <a:alphaOff val="0"/>
            </a:schemeClr>
          </a:effectRef>
          <a:fontRef idx="minor">
            <a:schemeClr val="dk1"/>
          </a:fontRef>
        </p:style>
        <p:txBody>
          <a:bodyPr spcFirstLastPara="0" vert="horz" wrap="square" lIns="135880" tIns="135880" rIns="135880" bIns="135880" numCol="1" spcCol="1270" anchor="ctr" anchorCtr="0">
            <a:noAutofit/>
          </a:bodyPr>
          <a:lstStyle/>
          <a:p>
            <a:pPr marL="0" lvl="0" indent="0" algn="l" defTabSz="1200150">
              <a:lnSpc>
                <a:spcPct val="90000"/>
              </a:lnSpc>
              <a:spcBef>
                <a:spcPct val="0"/>
              </a:spcBef>
              <a:spcAft>
                <a:spcPct val="35000"/>
              </a:spcAft>
              <a:buNone/>
            </a:pPr>
            <a:r>
              <a:rPr lang="en-US" sz="2700" kern="1200" dirty="0"/>
              <a:t>Program Global Area</a:t>
            </a:r>
          </a:p>
        </p:txBody>
      </p:sp>
      <p:sp>
        <p:nvSpPr>
          <p:cNvPr id="13" name="Freeform: Shape 12">
            <a:extLst>
              <a:ext uri="{FF2B5EF4-FFF2-40B4-BE49-F238E27FC236}">
                <a16:creationId xmlns:a16="http://schemas.microsoft.com/office/drawing/2014/main" id="{8C2AAB33-0CCB-470D-B10A-3A9E02CF85D6}"/>
              </a:ext>
            </a:extLst>
          </p:cNvPr>
          <p:cNvSpPr/>
          <p:nvPr/>
        </p:nvSpPr>
        <p:spPr>
          <a:xfrm>
            <a:off x="780144" y="7952831"/>
            <a:ext cx="16416824" cy="1305469"/>
          </a:xfrm>
          <a:custGeom>
            <a:avLst/>
            <a:gdLst>
              <a:gd name="connsiteX0" fmla="*/ 0 w 16416824"/>
              <a:gd name="connsiteY0" fmla="*/ 0 h 1900554"/>
              <a:gd name="connsiteX1" fmla="*/ 16416824 w 16416824"/>
              <a:gd name="connsiteY1" fmla="*/ 0 h 1900554"/>
              <a:gd name="connsiteX2" fmla="*/ 16416824 w 16416824"/>
              <a:gd name="connsiteY2" fmla="*/ 1900554 h 1900554"/>
              <a:gd name="connsiteX3" fmla="*/ 0 w 16416824"/>
              <a:gd name="connsiteY3" fmla="*/ 1900554 h 1900554"/>
              <a:gd name="connsiteX4" fmla="*/ 0 w 16416824"/>
              <a:gd name="connsiteY4" fmla="*/ 0 h 1900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6824" h="1900554">
                <a:moveTo>
                  <a:pt x="0" y="0"/>
                </a:moveTo>
                <a:lnTo>
                  <a:pt x="16416824" y="0"/>
                </a:lnTo>
                <a:lnTo>
                  <a:pt x="16416824" y="1900554"/>
                </a:lnTo>
                <a:lnTo>
                  <a:pt x="0" y="19005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21234" tIns="34290" rIns="192024" bIns="34290" numCol="1" spcCol="1270" anchor="t" anchorCtr="0">
            <a:noAutofit/>
          </a:bodyPr>
          <a:lstStyle/>
          <a:p>
            <a:pPr marL="228600" lvl="1" indent="-228600" algn="l" defTabSz="933450">
              <a:lnSpc>
                <a:spcPct val="90000"/>
              </a:lnSpc>
              <a:spcBef>
                <a:spcPct val="0"/>
              </a:spcBef>
              <a:spcAft>
                <a:spcPct val="20000"/>
              </a:spcAft>
              <a:buClr>
                <a:schemeClr val="accent1"/>
              </a:buClr>
              <a:buChar char="•"/>
            </a:pPr>
            <a:endParaRPr lang="en-US" sz="3000" kern="1200" dirty="0"/>
          </a:p>
        </p:txBody>
      </p:sp>
    </p:spTree>
    <p:custDataLst>
      <p:tags r:id="rId1"/>
    </p:custDataLst>
    <p:extLst>
      <p:ext uri="{BB962C8B-B14F-4D97-AF65-F5344CB8AC3E}">
        <p14:creationId xmlns:p14="http://schemas.microsoft.com/office/powerpoint/2010/main" val="202345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927555-6E9E-49EE-B3E4-138F158104A3}"/>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62866288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Serially Reusable Packages</a:t>
            </a:r>
          </a:p>
        </p:txBody>
      </p:sp>
      <p:sp>
        <p:nvSpPr>
          <p:cNvPr id="4" name="Content Placeholder 3">
            <a:extLst>
              <a:ext uri="{FF2B5EF4-FFF2-40B4-BE49-F238E27FC236}">
                <a16:creationId xmlns:a16="http://schemas.microsoft.com/office/drawing/2014/main" id="{70189AEE-9180-4110-B2A8-F74F09F1A43E}"/>
              </a:ext>
            </a:extLst>
          </p:cNvPr>
          <p:cNvSpPr>
            <a:spLocks noGrp="1"/>
          </p:cNvSpPr>
          <p:nvPr>
            <p:ph idx="1"/>
          </p:nvPr>
        </p:nvSpPr>
        <p:spPr/>
        <p:txBody>
          <a:bodyPr/>
          <a:lstStyle/>
          <a:p>
            <a:pPr lvl="1">
              <a:buFont typeface="Arial" pitchFamily="34" charset="0"/>
              <a:buChar char="•"/>
            </a:pPr>
            <a:r>
              <a:rPr lang="en-US" dirty="0"/>
              <a:t>Package state of a package is stored in the user global area (UGA) for each user.</a:t>
            </a:r>
          </a:p>
          <a:p>
            <a:pPr lvl="1">
              <a:buFont typeface="Arial" pitchFamily="34" charset="0"/>
              <a:buChar char="•"/>
            </a:pPr>
            <a:r>
              <a:rPr lang="en-US" dirty="0"/>
              <a:t>Package state of a SERIALLY REUSABLE PACKAGE is stored in a work area in a small pool in the system global area (SGA).</a:t>
            </a:r>
          </a:p>
          <a:p>
            <a:pPr lvl="1">
              <a:buFont typeface="Arial" pitchFamily="34" charset="0"/>
              <a:buChar char="•"/>
            </a:pPr>
            <a:r>
              <a:rPr lang="en-US" dirty="0"/>
              <a:t>Storing the package state in the UGA limits the scalability of the application.</a:t>
            </a:r>
          </a:p>
          <a:p>
            <a:endParaRPr lang="en-US" dirty="0"/>
          </a:p>
        </p:txBody>
      </p:sp>
    </p:spTree>
    <p:custDataLst>
      <p:tags r:id="rId1"/>
    </p:custDataLst>
    <p:extLst>
      <p:ext uri="{BB962C8B-B14F-4D97-AF65-F5344CB8AC3E}">
        <p14:creationId xmlns:p14="http://schemas.microsoft.com/office/powerpoint/2010/main" val="4203226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Persistent State of Packages</a:t>
            </a:r>
          </a:p>
        </p:txBody>
      </p:sp>
      <p:sp>
        <p:nvSpPr>
          <p:cNvPr id="2" name="Content Placeholder 1">
            <a:extLst>
              <a:ext uri="{FF2B5EF4-FFF2-40B4-BE49-F238E27FC236}">
                <a16:creationId xmlns:a16="http://schemas.microsoft.com/office/drawing/2014/main" id="{2E16A738-07A1-4F1E-ADD0-680C2A518DEB}"/>
              </a:ext>
            </a:extLst>
          </p:cNvPr>
          <p:cNvSpPr>
            <a:spLocks noGrp="1"/>
          </p:cNvSpPr>
          <p:nvPr>
            <p:ph idx="1"/>
          </p:nvPr>
        </p:nvSpPr>
        <p:spPr>
          <a:xfrm>
            <a:off x="933451" y="2272710"/>
            <a:ext cx="16421100" cy="6737674"/>
          </a:xfrm>
        </p:spPr>
        <p:txBody>
          <a:bodyPr/>
          <a:lstStyle/>
          <a:p>
            <a:r>
              <a:rPr lang="en-US" dirty="0"/>
              <a:t>The collection of package variables and the values define the package state. The package state is:</a:t>
            </a:r>
          </a:p>
          <a:p>
            <a:pPr lvl="1"/>
            <a:r>
              <a:rPr lang="en-US" dirty="0"/>
              <a:t>Initialized when the package is first loaded</a:t>
            </a:r>
          </a:p>
          <a:p>
            <a:pPr lvl="1"/>
            <a:r>
              <a:rPr lang="en-US" dirty="0"/>
              <a:t>Persistent (by default) for the life of the session:</a:t>
            </a:r>
          </a:p>
          <a:p>
            <a:pPr lvl="2"/>
            <a:r>
              <a:rPr lang="en-US" dirty="0"/>
              <a:t>Stored in the User Global Area (UGA)</a:t>
            </a:r>
          </a:p>
          <a:p>
            <a:pPr lvl="2"/>
            <a:r>
              <a:rPr lang="en-US" dirty="0"/>
              <a:t>Unique to each session</a:t>
            </a:r>
          </a:p>
          <a:p>
            <a:pPr lvl="2"/>
            <a:r>
              <a:rPr lang="en-US" dirty="0"/>
              <a:t>Subject to change when package subprograms are called or public variables are modified</a:t>
            </a:r>
          </a:p>
          <a:p>
            <a:pPr lvl="1"/>
            <a:r>
              <a:rPr lang="en-US" dirty="0"/>
              <a:t>Not persistent for the session but persistent for the life of a subprogram call when using </a:t>
            </a:r>
            <a:r>
              <a:rPr lang="en-US" dirty="0">
                <a:latin typeface="Courier New" pitchFamily="49" charset="0"/>
              </a:rPr>
              <a:t>PRAGMA SERIALLY_REUSABLE</a:t>
            </a:r>
            <a:r>
              <a:rPr lang="en-US" dirty="0"/>
              <a:t> in the package specification</a:t>
            </a:r>
          </a:p>
        </p:txBody>
      </p:sp>
    </p:spTree>
    <p:custDataLst>
      <p:tags r:id="rId1"/>
    </p:custDataLst>
    <p:extLst>
      <p:ext uri="{BB962C8B-B14F-4D97-AF65-F5344CB8AC3E}">
        <p14:creationId xmlns:p14="http://schemas.microsoft.com/office/powerpoint/2010/main" val="16147258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dirty="0">
                <a:latin typeface="+mj-lt"/>
                <a:cs typeface="Oracle Sans" panose="020B0503020204020204" pitchFamily="34" charset="0"/>
              </a:rPr>
              <a:t>Persistent State of Package Variables: Example</a:t>
            </a:r>
          </a:p>
        </p:txBody>
      </p:sp>
      <p:graphicFrame>
        <p:nvGraphicFramePr>
          <p:cNvPr id="409659" name="Group 59"/>
          <p:cNvGraphicFramePr>
            <a:graphicFrameLocks noGrp="1"/>
          </p:cNvGraphicFramePr>
          <p:nvPr/>
        </p:nvGraphicFramePr>
        <p:xfrm>
          <a:off x="1221266" y="2576513"/>
          <a:ext cx="15845475" cy="6693408"/>
        </p:xfrm>
        <a:graphic>
          <a:graphicData uri="http://schemas.openxmlformats.org/drawingml/2006/table">
            <a:tbl>
              <a:tblPr firstRow="1" firstCol="1" bandRow="1">
                <a:tableStyleId>{5FD0F851-EC5A-4D38-B0AD-8093EC10F338}</a:tableStyleId>
              </a:tblPr>
              <a:tblGrid>
                <a:gridCol w="1307760">
                  <a:extLst>
                    <a:ext uri="{9D8B030D-6E8A-4147-A177-3AD203B41FA5}">
                      <a16:colId xmlns:a16="http://schemas.microsoft.com/office/drawing/2014/main" val="20000"/>
                    </a:ext>
                  </a:extLst>
                </a:gridCol>
                <a:gridCol w="5853176">
                  <a:extLst>
                    <a:ext uri="{9D8B030D-6E8A-4147-A177-3AD203B41FA5}">
                      <a16:colId xmlns:a16="http://schemas.microsoft.com/office/drawing/2014/main" val="20001"/>
                    </a:ext>
                  </a:extLst>
                </a:gridCol>
                <a:gridCol w="2221922">
                  <a:extLst>
                    <a:ext uri="{9D8B030D-6E8A-4147-A177-3AD203B41FA5}">
                      <a16:colId xmlns:a16="http://schemas.microsoft.com/office/drawing/2014/main" val="20002"/>
                    </a:ext>
                  </a:extLst>
                </a:gridCol>
                <a:gridCol w="2044167">
                  <a:extLst>
                    <a:ext uri="{9D8B030D-6E8A-4147-A177-3AD203B41FA5}">
                      <a16:colId xmlns:a16="http://schemas.microsoft.com/office/drawing/2014/main" val="20003"/>
                    </a:ext>
                  </a:extLst>
                </a:gridCol>
                <a:gridCol w="2285405">
                  <a:extLst>
                    <a:ext uri="{9D8B030D-6E8A-4147-A177-3AD203B41FA5}">
                      <a16:colId xmlns:a16="http://schemas.microsoft.com/office/drawing/2014/main" val="20004"/>
                    </a:ext>
                  </a:extLst>
                </a:gridCol>
                <a:gridCol w="2133045">
                  <a:extLst>
                    <a:ext uri="{9D8B030D-6E8A-4147-A177-3AD203B41FA5}">
                      <a16:colId xmlns:a16="http://schemas.microsoft.com/office/drawing/2014/main" val="20005"/>
                    </a:ext>
                  </a:extLst>
                </a:gridCol>
              </a:tblGrid>
              <a:tr h="148132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chemeClr val="bg1"/>
                          </a:solidFill>
                          <a:effectLst/>
                        </a:rPr>
                        <a:t>Time</a:t>
                      </a:r>
                      <a:endParaRPr kumimoji="0" lang="en-US" sz="2400" b="0" i="0" u="none" strike="noStrike" cap="none" normalizeH="0" baseline="0" dirty="0">
                        <a:ln>
                          <a:noFill/>
                        </a:ln>
                        <a:solidFill>
                          <a:schemeClr val="bg1"/>
                        </a:solidFill>
                        <a:effectLst/>
                        <a:latin typeface="Oracle Sans" panose="020B0503020204020204" pitchFamily="34" charset="0"/>
                      </a:endParaRPr>
                    </a:p>
                  </a:txBody>
                  <a:tcPr marL="182832" marR="182832" marT="137160" marB="137160" horzOverflow="overflow">
                    <a:solidFill>
                      <a:srgbClr val="8DA6B1"/>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chemeClr val="bg1"/>
                          </a:solidFill>
                          <a:effectLst/>
                        </a:rPr>
                        <a:t>Events</a:t>
                      </a:r>
                      <a:endParaRPr kumimoji="0" lang="en-US" sz="2400" b="0" i="0" u="none" strike="noStrike" cap="none" normalizeH="0" baseline="0" dirty="0">
                        <a:ln>
                          <a:noFill/>
                        </a:ln>
                        <a:solidFill>
                          <a:schemeClr val="bg1"/>
                        </a:solidFill>
                        <a:effectLst/>
                        <a:latin typeface="Oracle Sans" panose="020B0503020204020204" pitchFamily="34" charset="0"/>
                      </a:endParaRPr>
                    </a:p>
                  </a:txBody>
                  <a:tcPr marL="182832" marR="182832" marT="137160" marB="137160" horzOverflow="overflow">
                    <a:solidFill>
                      <a:srgbClr val="8DA6B1"/>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v_std_</a:t>
                      </a:r>
                      <a:br>
                        <a:rPr kumimoji="0" lang="en-US" sz="1800" u="none" strike="noStrike" cap="none" normalizeH="0" baseline="0" dirty="0">
                          <a:ln>
                            <a:noFill/>
                          </a:ln>
                          <a:solidFill>
                            <a:schemeClr val="bg1"/>
                          </a:solidFill>
                          <a:effectLst/>
                        </a:rPr>
                      </a:br>
                      <a:r>
                        <a:rPr kumimoji="0" lang="en-US" sz="1800" u="none" strike="noStrike" cap="none" normalizeH="0" baseline="0" dirty="0">
                          <a:ln>
                            <a:noFill/>
                          </a:ln>
                          <a:solidFill>
                            <a:schemeClr val="bg1"/>
                          </a:solidFill>
                          <a:effectLst/>
                        </a:rPr>
                        <a:t>comm</a:t>
                      </a:r>
                    </a:p>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[variable]</a:t>
                      </a:r>
                      <a:endParaRPr kumimoji="0" lang="en-US" sz="1800" b="0" i="0" u="none" strike="noStrike" cap="none" normalizeH="0" baseline="0" dirty="0">
                        <a:ln>
                          <a:noFill/>
                        </a:ln>
                        <a:solidFill>
                          <a:schemeClr val="bg1"/>
                        </a:solidFill>
                        <a:effectLst/>
                        <a:latin typeface="Courier New" pitchFamily="49" charset="0"/>
                      </a:endParaRPr>
                    </a:p>
                  </a:txBody>
                  <a:tcPr marL="182832" marR="182832" marT="137160" marB="137160" horzOverflow="overflow">
                    <a:solidFill>
                      <a:srgbClr val="8DA6B1"/>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MAX</a:t>
                      </a:r>
                      <a:br>
                        <a:rPr kumimoji="0" lang="en-US" sz="1800" u="none" strike="noStrike" cap="none" normalizeH="0" baseline="0" dirty="0">
                          <a:ln>
                            <a:noFill/>
                          </a:ln>
                          <a:solidFill>
                            <a:schemeClr val="bg1"/>
                          </a:solidFill>
                          <a:effectLst/>
                        </a:rPr>
                      </a:br>
                      <a:r>
                        <a:rPr kumimoji="0" lang="en-US" sz="1800" u="none" strike="noStrike" cap="none" normalizeH="0" baseline="0" dirty="0">
                          <a:ln>
                            <a:noFill/>
                          </a:ln>
                          <a:solidFill>
                            <a:schemeClr val="bg1"/>
                          </a:solidFill>
                          <a:effectLst/>
                        </a:rPr>
                        <a:t>(commission_pct)</a:t>
                      </a:r>
                    </a:p>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[column]</a:t>
                      </a:r>
                      <a:endParaRPr kumimoji="0" lang="en-US" sz="1800" b="0" i="0" u="none" strike="noStrike" cap="none" normalizeH="0" baseline="0" dirty="0">
                        <a:ln>
                          <a:noFill/>
                        </a:ln>
                        <a:solidFill>
                          <a:schemeClr val="bg1"/>
                        </a:solidFill>
                        <a:effectLst/>
                        <a:latin typeface="Courier New" pitchFamily="49" charset="0"/>
                      </a:endParaRPr>
                    </a:p>
                  </a:txBody>
                  <a:tcPr marL="182832" marR="182832" marT="137160" marB="137160" horzOverflow="overflow">
                    <a:solidFill>
                      <a:srgbClr val="8DA6B1"/>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v_std_</a:t>
                      </a:r>
                      <a:br>
                        <a:rPr kumimoji="0" lang="en-US" sz="1800" u="none" strike="noStrike" cap="none" normalizeH="0" baseline="0" dirty="0">
                          <a:ln>
                            <a:noFill/>
                          </a:ln>
                          <a:solidFill>
                            <a:schemeClr val="bg1"/>
                          </a:solidFill>
                          <a:effectLst/>
                        </a:rPr>
                      </a:br>
                      <a:r>
                        <a:rPr kumimoji="0" lang="en-US" sz="1800" u="none" strike="noStrike" cap="none" normalizeH="0" baseline="0" dirty="0">
                          <a:ln>
                            <a:noFill/>
                          </a:ln>
                          <a:solidFill>
                            <a:schemeClr val="bg1"/>
                          </a:solidFill>
                          <a:effectLst/>
                        </a:rPr>
                        <a:t>comm</a:t>
                      </a:r>
                    </a:p>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1800" u="none" strike="noStrike" cap="none" normalizeH="0" baseline="0" dirty="0">
                        <a:ln>
                          <a:noFill/>
                        </a:ln>
                        <a:solidFill>
                          <a:schemeClr val="bg1"/>
                        </a:solidFill>
                        <a:effectLst/>
                      </a:endParaRPr>
                    </a:p>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[variable]</a:t>
                      </a:r>
                      <a:endParaRPr kumimoji="0" lang="en-US" sz="1800" b="0" i="0" u="none" strike="noStrike" cap="none" normalizeH="0" baseline="0" dirty="0">
                        <a:ln>
                          <a:noFill/>
                        </a:ln>
                        <a:solidFill>
                          <a:schemeClr val="bg1"/>
                        </a:solidFill>
                        <a:effectLst/>
                        <a:latin typeface="Courier New" pitchFamily="49" charset="0"/>
                      </a:endParaRPr>
                    </a:p>
                  </a:txBody>
                  <a:tcPr marL="182832" marR="182832" marT="137160" marB="137160" horzOverflow="overflow">
                    <a:solidFill>
                      <a:srgbClr val="8DA6B1"/>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MAX</a:t>
                      </a:r>
                    </a:p>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chemeClr val="bg1"/>
                          </a:solidFill>
                          <a:effectLst/>
                        </a:rPr>
                        <a:t>(commission_pct)</a:t>
                      </a:r>
                      <a:br>
                        <a:rPr kumimoji="0" lang="en-US" sz="1800" u="none" strike="noStrike" cap="none" normalizeH="0" baseline="0" dirty="0">
                          <a:ln>
                            <a:noFill/>
                          </a:ln>
                          <a:solidFill>
                            <a:schemeClr val="bg1"/>
                          </a:solidFill>
                          <a:effectLst/>
                        </a:rPr>
                      </a:br>
                      <a:r>
                        <a:rPr kumimoji="0" lang="en-US" sz="1800" u="none" strike="noStrike" cap="none" normalizeH="0" baseline="0" dirty="0">
                          <a:ln>
                            <a:noFill/>
                          </a:ln>
                          <a:solidFill>
                            <a:schemeClr val="bg1"/>
                          </a:solidFill>
                          <a:effectLst/>
                        </a:rPr>
                        <a:t>[Column]</a:t>
                      </a:r>
                      <a:endParaRPr kumimoji="0" lang="en-US" sz="1800" b="0" i="0" u="none" strike="noStrike" cap="none" normalizeH="0" baseline="0" dirty="0">
                        <a:ln>
                          <a:noFill/>
                        </a:ln>
                        <a:solidFill>
                          <a:schemeClr val="bg1"/>
                        </a:solidFill>
                        <a:effectLst/>
                        <a:latin typeface="Courier New" pitchFamily="49" charset="0"/>
                      </a:endParaRPr>
                    </a:p>
                  </a:txBody>
                  <a:tcPr marL="182832" marR="182832" marT="137160" marB="137160" horzOverflow="overflow">
                    <a:solidFill>
                      <a:srgbClr val="8DA6B1"/>
                    </a:solidFill>
                  </a:tcPr>
                </a:tc>
                <a:extLst>
                  <a:ext uri="{0D108BD9-81ED-4DB2-BD59-A6C34878D82A}">
                    <a16:rowId xmlns:a16="http://schemas.microsoft.com/office/drawing/2014/main" val="10000"/>
                  </a:ext>
                </a:extLst>
              </a:tr>
              <a:tr h="82296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effectLst/>
                        </a:rPr>
                        <a:t>9:00</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Scott&gt;  EXECUTE comm_pkg.reset_comm(0.25)</a:t>
                      </a:r>
                      <a:endParaRPr kumimoji="0" lang="en-US" sz="1800" b="0" i="1" u="none" strike="noStrike" cap="none" normalizeH="0" baseline="0" dirty="0">
                        <a:ln>
                          <a:noFill/>
                        </a:ln>
                        <a:solidFill>
                          <a:schemeClr val="tx1"/>
                        </a:solidFill>
                        <a:effectLst/>
                        <a:latin typeface="Courier New" pitchFamily="49"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0.10</a:t>
                      </a:r>
                      <a:br>
                        <a:rPr kumimoji="0" lang="en-US" sz="1800" u="none" strike="noStrike" cap="none" normalizeH="0" baseline="0" dirty="0">
                          <a:ln>
                            <a:noFill/>
                          </a:ln>
                          <a:effectLst/>
                        </a:rPr>
                      </a:br>
                      <a:r>
                        <a:rPr kumimoji="0" lang="en-US" sz="1800" u="none" strike="noStrike" cap="none" normalizeH="0" baseline="0" dirty="0">
                          <a:ln>
                            <a:noFill/>
                          </a:ln>
                          <a:effectLst/>
                        </a:rPr>
                        <a:t>0.25</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a:t>
                      </a: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extLst>
                  <a:ext uri="{0D108BD9-81ED-4DB2-BD59-A6C34878D82A}">
                    <a16:rowId xmlns:a16="http://schemas.microsoft.com/office/drawing/2014/main" val="10001"/>
                  </a:ext>
                </a:extLst>
              </a:tr>
              <a:tr h="137160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effectLst/>
                        </a:rPr>
                        <a:t>9:30</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Jones&gt;  INSERT INTO employees(last_name, commission_pct)</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VALUES('Madonna', 0.8);</a:t>
                      </a:r>
                      <a:endParaRPr kumimoji="0" lang="en-US" sz="1800" b="0" i="1" u="none" strike="noStrike" cap="none" normalizeH="0" baseline="0" dirty="0">
                        <a:ln>
                          <a:noFill/>
                        </a:ln>
                        <a:solidFill>
                          <a:srgbClr val="0000FF"/>
                        </a:solidFill>
                        <a:effectLst/>
                        <a:latin typeface="Courier New" pitchFamily="49"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0.25</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0.8</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extLst>
                  <a:ext uri="{0D108BD9-81ED-4DB2-BD59-A6C34878D82A}">
                    <a16:rowId xmlns:a16="http://schemas.microsoft.com/office/drawing/2014/main" val="10002"/>
                  </a:ext>
                </a:extLst>
              </a:tr>
              <a:tr h="82296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effectLst/>
                        </a:rPr>
                        <a:t>9:35</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Jones&gt;  EXECUTE</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 comm_pkg.reset_comm (0.5)</a:t>
                      </a:r>
                      <a:endParaRPr kumimoji="0" lang="en-US" sz="1800" b="0" i="1" u="none" strike="noStrike" cap="none" normalizeH="0" baseline="0" dirty="0">
                        <a:ln>
                          <a:noFill/>
                        </a:ln>
                        <a:solidFill>
                          <a:srgbClr val="0000FF"/>
                        </a:solidFill>
                        <a:effectLst/>
                        <a:latin typeface="Courier New" pitchFamily="49"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0.25</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0.10</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0.5</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0.8</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extLst>
                  <a:ext uri="{0D108BD9-81ED-4DB2-BD59-A6C34878D82A}">
                    <a16:rowId xmlns:a16="http://schemas.microsoft.com/office/drawing/2014/main" val="10003"/>
                  </a:ext>
                </a:extLst>
              </a:tr>
              <a:tr h="109728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effectLst/>
                        </a:rPr>
                        <a:t>10:00</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Scott&gt;  EXECUTE                </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  comm_pkg.reset_comm(0.6)</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Err –20210 'Bad Commission'</a:t>
                      </a:r>
                      <a:endParaRPr kumimoji="0" lang="en-US" sz="1800" b="0" i="1" u="none" strike="noStrike" cap="none" normalizeH="0" baseline="0" dirty="0">
                        <a:ln>
                          <a:noFill/>
                        </a:ln>
                        <a:solidFill>
                          <a:schemeClr val="accent2"/>
                        </a:solidFill>
                        <a:effectLst/>
                        <a:latin typeface="Courier New" pitchFamily="49"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0.25</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0.5</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endParaRPr kumimoji="0" lang="en-US" sz="1800" u="none" strike="noStrike" cap="none" normalizeH="0" baseline="0" dirty="0">
                        <a:ln>
                          <a:noFill/>
                        </a:ln>
                        <a:effectLst/>
                      </a:endParaRP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0.8</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extLst>
                  <a:ext uri="{0D108BD9-81ED-4DB2-BD59-A6C34878D82A}">
                    <a16:rowId xmlns:a16="http://schemas.microsoft.com/office/drawing/2014/main" val="10004"/>
                  </a:ext>
                </a:extLst>
              </a:tr>
              <a:tr h="109728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effectLst/>
                        </a:rPr>
                        <a:t>11:00</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effectLst/>
                        </a:rPr>
                        <a:t>11:01</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effectLst/>
                        </a:rPr>
                        <a:t>12:00</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Jones&gt; ROLLBACK;</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EXIT ...</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EXEC comm_pkg.reset_comm(0.2)</a:t>
                      </a:r>
                      <a:endParaRPr kumimoji="0" lang="en-US" sz="1800" b="0" i="1" u="none" strike="noStrike" cap="none" normalizeH="0" baseline="0" dirty="0">
                        <a:ln>
                          <a:noFill/>
                        </a:ln>
                        <a:solidFill>
                          <a:srgbClr val="0000FF"/>
                        </a:solidFill>
                        <a:effectLst/>
                        <a:latin typeface="Courier New" pitchFamily="49"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0.25</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0.25</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0.25</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endParaRPr kumimoji="0" lang="en-US" sz="18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0.5</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0.2</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effectLst/>
                        </a:rPr>
                        <a:t>0.4</a:t>
                      </a:r>
                      <a:endParaRPr kumimoji="0" lang="en-US" sz="1800" b="0" i="0" u="none" strike="noStrike" cap="none" normalizeH="0" baseline="0" dirty="0">
                        <a:ln>
                          <a:noFill/>
                        </a:ln>
                        <a:solidFill>
                          <a:srgbClr val="0000FF"/>
                        </a:solidFill>
                        <a:effectLst/>
                        <a:latin typeface="Oracle Sans" panose="020B0503020204020204" pitchFamily="34" charset="0"/>
                      </a:endParaRPr>
                    </a:p>
                  </a:txBody>
                  <a:tcPr marL="182832" marR="182832" marT="137160" marB="137160" horzOverflow="overflow">
                    <a:solidFill>
                      <a:srgbClr val="E8EDEF"/>
                    </a:solidFill>
                  </a:tcPr>
                </a:tc>
                <a:extLst>
                  <a:ext uri="{0D108BD9-81ED-4DB2-BD59-A6C34878D82A}">
                    <a16:rowId xmlns:a16="http://schemas.microsoft.com/office/drawing/2014/main" val="10005"/>
                  </a:ext>
                </a:extLst>
              </a:tr>
            </a:tbl>
          </a:graphicData>
        </a:graphic>
      </p:graphicFrame>
      <p:sp>
        <p:nvSpPr>
          <p:cNvPr id="19511" name="Text Box 56"/>
          <p:cNvSpPr txBox="1">
            <a:spLocks noChangeArrowheads="1"/>
          </p:cNvSpPr>
          <p:nvPr/>
        </p:nvSpPr>
        <p:spPr bwMode="auto">
          <a:xfrm>
            <a:off x="9251236" y="1974057"/>
            <a:ext cx="2469908"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charset="0"/>
              <a:buNone/>
            </a:pPr>
            <a:r>
              <a:rPr lang="en-US" sz="2400" i="1" dirty="0">
                <a:latin typeface="Oracle Sans" panose="020B0503020204020204" pitchFamily="34" charset="0"/>
                <a:cs typeface="Oracle Sans" panose="020B0503020204020204" pitchFamily="34" charset="0"/>
              </a:rPr>
              <a:t>State for Scott</a:t>
            </a:r>
          </a:p>
        </p:txBody>
      </p:sp>
      <p:sp>
        <p:nvSpPr>
          <p:cNvPr id="19512" name="Text Box 57"/>
          <p:cNvSpPr txBox="1">
            <a:spLocks noChangeArrowheads="1"/>
          </p:cNvSpPr>
          <p:nvPr/>
        </p:nvSpPr>
        <p:spPr bwMode="auto">
          <a:xfrm>
            <a:off x="13478566" y="1959770"/>
            <a:ext cx="2604560"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charset="0"/>
              <a:buNone/>
            </a:pPr>
            <a:r>
              <a:rPr lang="en-US" sz="2400" i="1" dirty="0">
                <a:solidFill>
                  <a:srgbClr val="0000FF"/>
                </a:solidFill>
                <a:latin typeface="Oracle Sans" panose="020B0503020204020204" pitchFamily="34" charset="0"/>
                <a:cs typeface="Oracle Sans" panose="020B0503020204020204" pitchFamily="34" charset="0"/>
              </a:rPr>
              <a:t>State for Jones</a:t>
            </a:r>
          </a:p>
        </p:txBody>
      </p:sp>
    </p:spTree>
    <p:custDataLst>
      <p:tags r:id="rId1"/>
    </p:custDataLst>
    <p:extLst>
      <p:ext uri="{BB962C8B-B14F-4D97-AF65-F5344CB8AC3E}">
        <p14:creationId xmlns:p14="http://schemas.microsoft.com/office/powerpoint/2010/main" val="2604490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gray">
          <a:xfrm>
            <a:off x="1068905" y="2438402"/>
            <a:ext cx="16125591" cy="7048498"/>
          </a:xfrm>
          <a:prstGeom prst="round2DiagRect">
            <a:avLst>
              <a:gd name="adj1" fmla="val 7901"/>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048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dirty="0">
                <a:latin typeface="+mj-lt"/>
                <a:cs typeface="Oracle Sans" panose="020B0503020204020204" pitchFamily="34" charset="0"/>
              </a:rPr>
              <a:t>Persistent State of a Package Cursor: Example</a:t>
            </a:r>
          </a:p>
        </p:txBody>
      </p:sp>
      <p:sp>
        <p:nvSpPr>
          <p:cNvPr id="20486" name="Rectangle 3"/>
          <p:cNvSpPr>
            <a:spLocks noChangeArrowheads="1"/>
          </p:cNvSpPr>
          <p:nvPr/>
        </p:nvSpPr>
        <p:spPr bwMode="blackGray">
          <a:xfrm>
            <a:off x="1246658" y="2474122"/>
            <a:ext cx="15820079" cy="7003256"/>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CREATE OR REPLACE PACKAGE curs_pkg IS </a:t>
            </a:r>
            <a:r>
              <a:rPr lang="en-US" sz="2550" dirty="0">
                <a:solidFill>
                  <a:schemeClr val="accent1"/>
                </a:solidFill>
                <a:latin typeface="Courier New" pitchFamily="49" charset="0"/>
                <a:cs typeface="Oracle Sans" panose="020B0503020204020204" pitchFamily="34" charset="0"/>
              </a:rPr>
              <a:t>–- Package spec</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PROCEDURE open;</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FUNCTION next(p_n NUMBER := 1) RETURN BOOLEAN;</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PROCEDURE close;</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END curs_pkg;</a:t>
            </a:r>
          </a:p>
          <a:p>
            <a:pPr marL="685800" indent="-685800" defTabSz="600075" eaLnBrk="0" hangingPunct="0">
              <a:tabLst>
                <a:tab pos="600075" algn="r"/>
                <a:tab pos="1009650" algn="l"/>
              </a:tabLst>
            </a:pPr>
            <a:endParaRPr lang="en-US" sz="2550" dirty="0">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CREATE OR REPLACE PACKAGE BODY curs_pkg IS </a:t>
            </a:r>
          </a:p>
          <a:p>
            <a:pPr marL="685800" indent="-685800" defTabSz="600075" eaLnBrk="0" hangingPunct="0">
              <a:tabLst>
                <a:tab pos="600075" algn="r"/>
                <a:tab pos="1009650" algn="l"/>
              </a:tabLst>
            </a:pPr>
            <a:r>
              <a:rPr lang="en-US" sz="2550" dirty="0">
                <a:solidFill>
                  <a:schemeClr val="accent1"/>
                </a:solidFill>
                <a:latin typeface="Courier New" pitchFamily="49" charset="0"/>
                <a:cs typeface="Oracle Sans" panose="020B0503020204020204" pitchFamily="34" charset="0"/>
              </a:rPr>
              <a:t>–- Package body</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CURSOR cur_c IS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SELECT employee_id FROM employees;</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PROCEDURE open IS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BEGIN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IF NOT cur_c%ISOPEN THEN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OPEN cur_c;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END IF;</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END open;</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 .  -- code continued on next slide</a:t>
            </a:r>
          </a:p>
        </p:txBody>
      </p:sp>
    </p:spTree>
    <p:custDataLst>
      <p:tags r:id="rId1"/>
    </p:custDataLst>
    <p:extLst>
      <p:ext uri="{BB962C8B-B14F-4D97-AF65-F5344CB8AC3E}">
        <p14:creationId xmlns:p14="http://schemas.microsoft.com/office/powerpoint/2010/main" val="22931729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6EB1329-68C0-4A61-BE2E-09063ED2F5DA}"/>
              </a:ext>
            </a:extLst>
          </p:cNvPr>
          <p:cNvSpPr txBox="1">
            <a:spLocks/>
          </p:cNvSpPr>
          <p:nvPr/>
        </p:nvSpPr>
        <p:spPr bwMode="gray">
          <a:xfrm>
            <a:off x="1068905" y="2438402"/>
            <a:ext cx="16125591" cy="7048498"/>
          </a:xfrm>
          <a:prstGeom prst="round2DiagRect">
            <a:avLst>
              <a:gd name="adj1" fmla="val 7901"/>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150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dirty="0">
                <a:latin typeface="+mj-lt"/>
                <a:cs typeface="Oracle Sans" panose="020B0503020204020204" pitchFamily="34" charset="0"/>
              </a:rPr>
              <a:t>Persistent State of a Package Cursor: Example</a:t>
            </a:r>
          </a:p>
        </p:txBody>
      </p:sp>
      <p:sp>
        <p:nvSpPr>
          <p:cNvPr id="21510" name="Rectangle 3"/>
          <p:cNvSpPr>
            <a:spLocks noChangeArrowheads="1"/>
          </p:cNvSpPr>
          <p:nvPr/>
        </p:nvSpPr>
        <p:spPr bwMode="blackGray">
          <a:xfrm>
            <a:off x="1246658" y="2552701"/>
            <a:ext cx="15820079" cy="665605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FUNCTION next(p_n NUMBER := 1) RETURN BOOLEAN IS</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v_emp_id employees.employee_id%TYPE;</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BEGIN</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FOR count IN 1 .. p_n LOOP</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FETCH cur_c INTO v_emp_id;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EXIT WHEN cur_c%NOTFOUND;</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DBMS_OUTPUT.PUT_LINE('Id: ' ||(v_emp_id));</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END LOOP;</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RETURN cur_c%FOUND;</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END next;</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PROCEDURE close IS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BEGIN</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IF cur_c%ISOPEN THEN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CLOSE cur_c;  </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END IF;</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    END close;</a:t>
            </a:r>
          </a:p>
          <a:p>
            <a:pPr marL="685800" indent="-685800" defTabSz="600075" eaLnBrk="0" hangingPunct="0">
              <a:tabLst>
                <a:tab pos="600075" algn="r"/>
                <a:tab pos="1009650" algn="l"/>
              </a:tabLst>
            </a:pPr>
            <a:r>
              <a:rPr lang="en-US" sz="2550" dirty="0">
                <a:latin typeface="Courier New" pitchFamily="49" charset="0"/>
                <a:cs typeface="Oracle Sans" panose="020B0503020204020204" pitchFamily="34" charset="0"/>
              </a:rPr>
              <a:t>END curs_pkg;</a:t>
            </a:r>
          </a:p>
        </p:txBody>
      </p:sp>
    </p:spTree>
    <p:custDataLst>
      <p:tags r:id="rId1"/>
    </p:custDataLst>
    <p:extLst>
      <p:ext uri="{BB962C8B-B14F-4D97-AF65-F5344CB8AC3E}">
        <p14:creationId xmlns:p14="http://schemas.microsoft.com/office/powerpoint/2010/main" val="26922813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dirty="0">
                <a:latin typeface="+mj-lt"/>
                <a:cs typeface="Oracle Sans" panose="020B0503020204020204" pitchFamily="34" charset="0"/>
              </a:rPr>
              <a:t>Executing the </a:t>
            </a:r>
            <a:r>
              <a:rPr lang="en-US" dirty="0">
                <a:latin typeface="Courier New" pitchFamily="49" charset="0"/>
                <a:cs typeface="Oracle Sans" panose="020B0503020204020204" pitchFamily="34" charset="0"/>
              </a:rPr>
              <a:t>CURS_PKG</a:t>
            </a:r>
            <a:r>
              <a:rPr lang="en-US" dirty="0">
                <a:latin typeface="+mj-lt"/>
                <a:cs typeface="Oracle Sans" panose="020B0503020204020204" pitchFamily="34" charset="0"/>
              </a:rPr>
              <a:t> Package</a:t>
            </a:r>
          </a:p>
        </p:txBody>
      </p:sp>
      <p:pic>
        <p:nvPicPr>
          <p:cNvPr id="22531" name="Picture 5"/>
          <p:cNvPicPr>
            <a:picLocks noChangeAspect="1" noChangeArrowheads="1"/>
          </p:cNvPicPr>
          <p:nvPr/>
        </p:nvPicPr>
        <p:blipFill>
          <a:blip r:embed="rId4" cstate="print"/>
          <a:stretch>
            <a:fillRect/>
          </a:stretch>
        </p:blipFill>
        <p:spPr bwMode="auto">
          <a:xfrm>
            <a:off x="5897358" y="2095500"/>
            <a:ext cx="6493285" cy="3345026"/>
          </a:xfrm>
          <a:prstGeom prst="rect">
            <a:avLst/>
          </a:prstGeom>
          <a:noFill/>
          <a:ln w="9525">
            <a:noFill/>
            <a:miter lim="800000"/>
            <a:headEnd/>
            <a:tailEnd/>
          </a:ln>
        </p:spPr>
      </p:pic>
      <p:pic>
        <p:nvPicPr>
          <p:cNvPr id="5" name="Picture 4" descr="les05_04.png"/>
          <p:cNvPicPr>
            <a:picLocks noChangeAspect="1"/>
          </p:cNvPicPr>
          <p:nvPr/>
        </p:nvPicPr>
        <p:blipFill>
          <a:blip r:embed="rId5" cstate="print"/>
          <a:stretch>
            <a:fillRect/>
          </a:stretch>
        </p:blipFill>
        <p:spPr>
          <a:xfrm>
            <a:off x="6601175" y="5676900"/>
            <a:ext cx="5085650" cy="3466112"/>
          </a:xfrm>
          <a:prstGeom prst="rect">
            <a:avLst/>
          </a:prstGeom>
          <a:ln>
            <a:solidFill>
              <a:schemeClr val="tx1"/>
            </a:solidFill>
          </a:ln>
        </p:spPr>
      </p:pic>
    </p:spTree>
    <p:custDataLst>
      <p:tags r:id="rId1"/>
    </p:custDataLst>
    <p:extLst>
      <p:ext uri="{BB962C8B-B14F-4D97-AF65-F5344CB8AC3E}">
        <p14:creationId xmlns:p14="http://schemas.microsoft.com/office/powerpoint/2010/main" val="3621299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700EBA-2743-4988-8F61-18FAC812A510}"/>
              </a:ext>
            </a:extLst>
          </p:cNvPr>
          <p:cNvSpPr>
            <a:spLocks noGrp="1"/>
          </p:cNvSpPr>
          <p:nvPr>
            <p:ph idx="1"/>
          </p:nvPr>
        </p:nvSpPr>
        <p:spPr>
          <a:xfrm>
            <a:off x="932689" y="2267712"/>
            <a:ext cx="16422624" cy="5478740"/>
          </a:xfrm>
        </p:spPr>
        <p:txBody>
          <a:bodyPr/>
          <a:lstStyle/>
          <a:p>
            <a:r>
              <a:rPr lang="en-US" dirty="0"/>
              <a:t>Overloading subprograms in PL/SQL:</a:t>
            </a:r>
          </a:p>
          <a:p>
            <a:pPr lvl="1">
              <a:buFont typeface="Arial" charset="0"/>
              <a:buAutoNum type="alphaLcPeriod"/>
            </a:pPr>
            <a:r>
              <a:rPr lang="en-US" dirty="0"/>
              <a:t>Enables you to create two or more subprograms with the same name</a:t>
            </a:r>
          </a:p>
          <a:p>
            <a:pPr lvl="1">
              <a:buFont typeface="Arial" charset="0"/>
              <a:buAutoNum type="alphaLcPeriod"/>
            </a:pPr>
            <a:r>
              <a:rPr lang="en-US" dirty="0"/>
              <a:t>Requires that the subprogram’s formal parameters differ in number, order, or data type family</a:t>
            </a:r>
          </a:p>
          <a:p>
            <a:pPr lvl="1">
              <a:buFont typeface="Arial" charset="0"/>
              <a:buAutoNum type="alphaLcPeriod"/>
            </a:pPr>
            <a:r>
              <a:rPr lang="en-US" dirty="0"/>
              <a:t>Enables you to build flexible ways for invoking subprograms with different data</a:t>
            </a:r>
          </a:p>
          <a:p>
            <a:pPr lvl="1">
              <a:buFont typeface="Arial" charset="0"/>
              <a:buAutoNum type="alphaLcPeriod"/>
            </a:pPr>
            <a:r>
              <a:rPr lang="en-US" dirty="0"/>
              <a:t>Provides a way to extend functionality without loss of existing code; that is, adding new parameters to existing subprograms</a:t>
            </a:r>
          </a:p>
          <a:p>
            <a:endParaRPr lang="en-US" dirty="0"/>
          </a:p>
        </p:txBody>
      </p:sp>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Quiz</a:t>
            </a:r>
          </a:p>
        </p:txBody>
      </p:sp>
    </p:spTree>
    <p:custDataLst>
      <p:tags r:id="rId1"/>
    </p:custDataLst>
    <p:extLst>
      <p:ext uri="{BB962C8B-B14F-4D97-AF65-F5344CB8AC3E}">
        <p14:creationId xmlns:p14="http://schemas.microsoft.com/office/powerpoint/2010/main" val="286886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Objectives</a:t>
            </a:r>
          </a:p>
        </p:txBody>
      </p:sp>
      <p:sp>
        <p:nvSpPr>
          <p:cNvPr id="2" name="Content Placeholder 1">
            <a:extLst>
              <a:ext uri="{FF2B5EF4-FFF2-40B4-BE49-F238E27FC236}">
                <a16:creationId xmlns:a16="http://schemas.microsoft.com/office/drawing/2014/main" id="{783EEE6E-C0BC-4B9F-B401-C3BEF078E05A}"/>
              </a:ext>
            </a:extLst>
          </p:cNvPr>
          <p:cNvSpPr>
            <a:spLocks noGrp="1"/>
          </p:cNvSpPr>
          <p:nvPr>
            <p:ph idx="1"/>
          </p:nvPr>
        </p:nvSpPr>
        <p:spPr>
          <a:xfrm>
            <a:off x="933451" y="2272710"/>
            <a:ext cx="16421100" cy="4395366"/>
          </a:xfrm>
        </p:spPr>
        <p:txBody>
          <a:bodyPr/>
          <a:lstStyle/>
          <a:p>
            <a:r>
              <a:rPr lang="en-US" dirty="0"/>
              <a:t>After completing this lesson, you should be able to:</a:t>
            </a:r>
          </a:p>
          <a:p>
            <a:pPr lvl="1"/>
            <a:r>
              <a:rPr lang="en-US" dirty="0"/>
              <a:t>Overload package procedures and functions</a:t>
            </a:r>
          </a:p>
          <a:p>
            <a:pPr lvl="1"/>
            <a:r>
              <a:rPr lang="en-US" dirty="0"/>
              <a:t>Use forward declarations</a:t>
            </a:r>
          </a:p>
          <a:p>
            <a:pPr lvl="1"/>
            <a:r>
              <a:rPr lang="en-US" dirty="0"/>
              <a:t>Create an initialization block in a package body</a:t>
            </a:r>
          </a:p>
          <a:p>
            <a:pPr lvl="1"/>
            <a:r>
              <a:rPr lang="en-US" dirty="0"/>
              <a:t>Manage persistent package data states for the life of a session</a:t>
            </a:r>
          </a:p>
          <a:p>
            <a:endParaRPr lang="en-US" dirty="0"/>
          </a:p>
        </p:txBody>
      </p:sp>
    </p:spTree>
    <p:custDataLst>
      <p:tags r:id="rId1"/>
    </p:custDataLst>
    <p:extLst>
      <p:ext uri="{BB962C8B-B14F-4D97-AF65-F5344CB8AC3E}">
        <p14:creationId xmlns:p14="http://schemas.microsoft.com/office/powerpoint/2010/main" val="183389451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Summary</a:t>
            </a:r>
          </a:p>
        </p:txBody>
      </p:sp>
      <p:sp>
        <p:nvSpPr>
          <p:cNvPr id="2" name="Content Placeholder 1">
            <a:extLst>
              <a:ext uri="{FF2B5EF4-FFF2-40B4-BE49-F238E27FC236}">
                <a16:creationId xmlns:a16="http://schemas.microsoft.com/office/drawing/2014/main" id="{CD66C787-CF3E-4CBF-980B-C8AD74B73A4F}"/>
              </a:ext>
            </a:extLst>
          </p:cNvPr>
          <p:cNvSpPr>
            <a:spLocks noGrp="1"/>
          </p:cNvSpPr>
          <p:nvPr>
            <p:ph idx="1"/>
          </p:nvPr>
        </p:nvSpPr>
        <p:spPr>
          <a:xfrm>
            <a:off x="933451" y="2272710"/>
            <a:ext cx="16421100" cy="4395366"/>
          </a:xfrm>
        </p:spPr>
        <p:txBody>
          <a:bodyPr/>
          <a:lstStyle/>
          <a:p>
            <a:r>
              <a:rPr lang="en-US" dirty="0"/>
              <a:t>In this lesson, you should have learned how to: </a:t>
            </a:r>
          </a:p>
          <a:p>
            <a:pPr lvl="1"/>
            <a:r>
              <a:rPr lang="en-US" dirty="0"/>
              <a:t>Overload package procedures and functions</a:t>
            </a:r>
          </a:p>
          <a:p>
            <a:pPr lvl="1"/>
            <a:r>
              <a:rPr lang="en-US" dirty="0"/>
              <a:t>Use forward declarations</a:t>
            </a:r>
          </a:p>
          <a:p>
            <a:pPr lvl="1"/>
            <a:r>
              <a:rPr lang="en-US" dirty="0"/>
              <a:t>Create an initialization block in a package body</a:t>
            </a:r>
          </a:p>
          <a:p>
            <a:pPr lvl="1"/>
            <a:r>
              <a:rPr lang="en-US" dirty="0"/>
              <a:t>Manage persistent package data states for the life of a session</a:t>
            </a:r>
          </a:p>
          <a:p>
            <a:endParaRPr lang="en-US" dirty="0"/>
          </a:p>
        </p:txBody>
      </p:sp>
    </p:spTree>
    <p:custDataLst>
      <p:tags r:id="rId1"/>
    </p:custDataLst>
    <p:extLst>
      <p:ext uri="{BB962C8B-B14F-4D97-AF65-F5344CB8AC3E}">
        <p14:creationId xmlns:p14="http://schemas.microsoft.com/office/powerpoint/2010/main" val="39045033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atin typeface="+mj-lt"/>
              </a:rPr>
              <a:t>Practice 15 </a:t>
            </a:r>
            <a:r>
              <a:rPr lang="en-US" dirty="0">
                <a:latin typeface="+mj-lt"/>
              </a:rPr>
              <a:t>Overview: Working with Packages</a:t>
            </a:r>
          </a:p>
        </p:txBody>
      </p:sp>
      <p:sp>
        <p:nvSpPr>
          <p:cNvPr id="2" name="Content Placeholder 1">
            <a:extLst>
              <a:ext uri="{FF2B5EF4-FFF2-40B4-BE49-F238E27FC236}">
                <a16:creationId xmlns:a16="http://schemas.microsoft.com/office/drawing/2014/main" id="{152729BA-BBC4-42DB-B5B4-855CC1959BC2}"/>
              </a:ext>
            </a:extLst>
          </p:cNvPr>
          <p:cNvSpPr>
            <a:spLocks noGrp="1"/>
          </p:cNvSpPr>
          <p:nvPr>
            <p:ph idx="1"/>
          </p:nvPr>
        </p:nvSpPr>
        <p:spPr>
          <a:xfrm>
            <a:off x="933451" y="2272710"/>
            <a:ext cx="16421100" cy="3622847"/>
          </a:xfrm>
        </p:spPr>
        <p:txBody>
          <a:bodyPr/>
          <a:lstStyle/>
          <a:p>
            <a:r>
              <a:rPr lang="en-US" dirty="0"/>
              <a:t>This practice covers the following topics:</a:t>
            </a:r>
          </a:p>
          <a:p>
            <a:pPr lvl="1"/>
            <a:r>
              <a:rPr lang="en-US" dirty="0"/>
              <a:t>Using overloaded subprograms</a:t>
            </a:r>
          </a:p>
          <a:p>
            <a:pPr lvl="1"/>
            <a:r>
              <a:rPr lang="en-US" dirty="0"/>
              <a:t>Creating a package initialization block</a:t>
            </a:r>
          </a:p>
          <a:p>
            <a:pPr lvl="1"/>
            <a:r>
              <a:rPr lang="en-US" dirty="0"/>
              <a:t>Using a forward declaration</a:t>
            </a:r>
          </a:p>
          <a:p>
            <a:endParaRPr lang="en-US" dirty="0"/>
          </a:p>
        </p:txBody>
      </p:sp>
      <p:sp>
        <p:nvSpPr>
          <p:cNvPr id="4" name="Rectangle 3"/>
          <p:cNvSpPr/>
          <p:nvPr/>
        </p:nvSpPr>
        <p:spPr bwMode="auto">
          <a:xfrm rot="16200000" flipV="1">
            <a:off x="14644235"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132435890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6913159F-D16A-4B8D-908A-5207379CA330}"/>
              </a:ext>
            </a:extLst>
          </p:cNvPr>
          <p:cNvSpPr>
            <a:spLocks noGrp="1"/>
          </p:cNvSpPr>
          <p:nvPr>
            <p:ph idx="1"/>
          </p:nvPr>
        </p:nvSpPr>
        <p:spPr>
          <a:xfrm>
            <a:off x="933451" y="2272710"/>
            <a:ext cx="16421100" cy="2833400"/>
          </a:xfrm>
        </p:spPr>
        <p:txBody>
          <a:bodyPr/>
          <a:lstStyle/>
          <a:p>
            <a:pPr lvl="1">
              <a:buFont typeface="Arial" pitchFamily="34" charset="0"/>
              <a:buChar char="•"/>
            </a:pPr>
            <a:r>
              <a:rPr lang="en-US" dirty="0"/>
              <a:t>Overloading package subprograms</a:t>
            </a:r>
          </a:p>
          <a:p>
            <a:pPr lvl="1">
              <a:buClr>
                <a:schemeClr val="tx1">
                  <a:lumMod val="25000"/>
                  <a:lumOff val="75000"/>
                </a:schemeClr>
              </a:buClr>
              <a:buFont typeface="Arial" pitchFamily="34" charset="0"/>
              <a:buChar char="•"/>
            </a:pPr>
            <a:r>
              <a:rPr lang="en-US" dirty="0">
                <a:solidFill>
                  <a:schemeClr val="tx1">
                    <a:lumMod val="25000"/>
                    <a:lumOff val="75000"/>
                  </a:schemeClr>
                </a:solidFill>
              </a:rPr>
              <a:t>Initializing packages</a:t>
            </a:r>
          </a:p>
          <a:p>
            <a:pPr lvl="1">
              <a:buClr>
                <a:schemeClr val="tx1">
                  <a:lumMod val="25000"/>
                  <a:lumOff val="75000"/>
                </a:schemeClr>
              </a:buClr>
              <a:buFont typeface="Arial" pitchFamily="34" charset="0"/>
              <a:buChar char="•"/>
            </a:pPr>
            <a:r>
              <a:rPr lang="en-US" dirty="0">
                <a:solidFill>
                  <a:schemeClr val="tx1">
                    <a:lumMod val="25000"/>
                    <a:lumOff val="75000"/>
                  </a:schemeClr>
                </a:solidFill>
              </a:rPr>
              <a:t>Managing persistent package state in a session</a:t>
            </a:r>
          </a:p>
          <a:p>
            <a:endParaRPr lang="en-US" dirty="0"/>
          </a:p>
        </p:txBody>
      </p:sp>
      <p:grpSp>
        <p:nvGrpSpPr>
          <p:cNvPr id="4" name="Group 3"/>
          <p:cNvGrpSpPr/>
          <p:nvPr/>
        </p:nvGrpSpPr>
        <p:grpSpPr>
          <a:xfrm>
            <a:off x="12725401" y="6515101"/>
            <a:ext cx="5567363" cy="2500313"/>
            <a:chOff x="5588000" y="4297363"/>
            <a:chExt cx="3711575" cy="1666875"/>
          </a:xfrm>
        </p:grpSpPr>
        <p:sp>
          <p:nvSpPr>
            <p:cNvPr id="5" name="Rectangle 4"/>
            <p:cNvSpPr/>
            <p:nvPr/>
          </p:nvSpPr>
          <p:spPr bwMode="auto">
            <a:xfrm rot="16200000" flipV="1">
              <a:off x="68611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7018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Why Overload Subprograms?</a:t>
            </a:r>
          </a:p>
        </p:txBody>
      </p:sp>
      <p:pic>
        <p:nvPicPr>
          <p:cNvPr id="4" name="Picture 3" descr="cnt2554150.png"/>
          <p:cNvPicPr>
            <a:picLocks noChangeAspect="1"/>
          </p:cNvPicPr>
          <p:nvPr/>
        </p:nvPicPr>
        <p:blipFill>
          <a:blip r:embed="rId4" cstate="print"/>
          <a:stretch>
            <a:fillRect/>
          </a:stretch>
        </p:blipFill>
        <p:spPr>
          <a:xfrm>
            <a:off x="1485900" y="4800600"/>
            <a:ext cx="1520190" cy="1714500"/>
          </a:xfrm>
          <a:prstGeom prst="rect">
            <a:avLst/>
          </a:prstGeom>
        </p:spPr>
      </p:pic>
      <p:sp>
        <p:nvSpPr>
          <p:cNvPr id="5" name="Rounded Rectangular Callout 4"/>
          <p:cNvSpPr/>
          <p:nvPr/>
        </p:nvSpPr>
        <p:spPr bwMode="auto">
          <a:xfrm>
            <a:off x="4114801" y="2514600"/>
            <a:ext cx="7200899" cy="1485900"/>
          </a:xfrm>
          <a:prstGeom prst="wedgeRoundRectCallout">
            <a:avLst>
              <a:gd name="adj1" fmla="val -57517"/>
              <a:gd name="adj2" fmla="val 47685"/>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4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Hey Alice, Can you help me with this task at hand. I want to calculate the tax of all employees in the company ….</a:t>
            </a:r>
            <a:r>
              <a:rPr kumimoji="0" lang="en-US" sz="24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a:t>
            </a:r>
            <a:endParaRPr kumimoji="0" lang="en-US" sz="24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 name="Rounded Rectangular Callout 5"/>
          <p:cNvSpPr/>
          <p:nvPr/>
        </p:nvSpPr>
        <p:spPr bwMode="auto">
          <a:xfrm>
            <a:off x="4114800" y="4457700"/>
            <a:ext cx="7200900" cy="1143000"/>
          </a:xfrm>
          <a:prstGeom prst="wedgeRoundRectCallout">
            <a:avLst>
              <a:gd name="adj1" fmla="val -56106"/>
              <a:gd name="adj2" fmla="val -2685"/>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400" dirty="0">
                <a:latin typeface="Oracle Sans" panose="020B0503020204020204" pitchFamily="34" charset="0"/>
                <a:cs typeface="Oracle Sans" panose="020B0503020204020204" pitchFamily="34" charset="0"/>
              </a:rPr>
              <a:t>……Wait not all employees, but only employees of a single department</a:t>
            </a:r>
            <a:endParaRPr kumimoji="0" lang="en-US" sz="24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 name="Rounded Rectangular Callout 6"/>
          <p:cNvSpPr/>
          <p:nvPr/>
        </p:nvSpPr>
        <p:spPr bwMode="auto">
          <a:xfrm>
            <a:off x="4114800" y="5829300"/>
            <a:ext cx="7315200" cy="1028700"/>
          </a:xfrm>
          <a:prstGeom prst="wedgeRoundRectCallout">
            <a:avLst>
              <a:gd name="adj1" fmla="val -55324"/>
              <a:gd name="adj2" fmla="val -8282"/>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400" dirty="0">
                <a:latin typeface="Oracle Sans" panose="020B0503020204020204" pitchFamily="34" charset="0"/>
                <a:cs typeface="Oracle Sans" panose="020B0503020204020204" pitchFamily="34" charset="0"/>
              </a:rPr>
              <a:t>……or may be a single employee …. Or I think I need all of those options. Can you help… ?</a:t>
            </a:r>
            <a:endParaRPr kumimoji="0" lang="en-US" sz="24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9" name="Picture 8" descr="cnt2554153.png"/>
          <p:cNvPicPr>
            <a:picLocks noChangeAspect="1"/>
          </p:cNvPicPr>
          <p:nvPr/>
        </p:nvPicPr>
        <p:blipFill>
          <a:blip r:embed="rId5" cstate="print"/>
          <a:stretch>
            <a:fillRect/>
          </a:stretch>
        </p:blipFill>
        <p:spPr>
          <a:xfrm>
            <a:off x="15201900" y="6743700"/>
            <a:ext cx="1463040" cy="1714500"/>
          </a:xfrm>
          <a:prstGeom prst="rect">
            <a:avLst/>
          </a:prstGeom>
        </p:spPr>
      </p:pic>
      <p:sp>
        <p:nvSpPr>
          <p:cNvPr id="10" name="Rounded Rectangular Callout 9"/>
          <p:cNvSpPr/>
          <p:nvPr/>
        </p:nvSpPr>
        <p:spPr bwMode="auto">
          <a:xfrm>
            <a:off x="11315700" y="7200900"/>
            <a:ext cx="3314700" cy="800100"/>
          </a:xfrm>
          <a:prstGeom prst="wedgeRoundRectCallout">
            <a:avLst>
              <a:gd name="adj1" fmla="val 61415"/>
              <a:gd name="adj2" fmla="val -7341"/>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Happy to help </a:t>
            </a: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sym typeface="Wingdings" pitchFamily="2" charset="2"/>
              </a:rPr>
              <a:t></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39978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Overloading Subprograms in PL/SQL</a:t>
            </a:r>
          </a:p>
        </p:txBody>
      </p:sp>
      <p:sp>
        <p:nvSpPr>
          <p:cNvPr id="2" name="Content Placeholder 1">
            <a:extLst>
              <a:ext uri="{FF2B5EF4-FFF2-40B4-BE49-F238E27FC236}">
                <a16:creationId xmlns:a16="http://schemas.microsoft.com/office/drawing/2014/main" id="{63414F26-358B-45D5-AA82-4DBD96F44E88}"/>
              </a:ext>
            </a:extLst>
          </p:cNvPr>
          <p:cNvSpPr>
            <a:spLocks noGrp="1"/>
          </p:cNvSpPr>
          <p:nvPr>
            <p:ph idx="1"/>
          </p:nvPr>
        </p:nvSpPr>
        <p:spPr>
          <a:xfrm>
            <a:off x="933451" y="2272710"/>
            <a:ext cx="16421100" cy="6003499"/>
          </a:xfrm>
        </p:spPr>
        <p:txBody>
          <a:bodyPr/>
          <a:lstStyle/>
          <a:p>
            <a:pPr lvl="1"/>
            <a:r>
              <a:rPr lang="en-US" dirty="0"/>
              <a:t>Enables you to create two or more subprograms with the same name</a:t>
            </a:r>
          </a:p>
          <a:p>
            <a:pPr lvl="1"/>
            <a:r>
              <a:rPr lang="en-US" dirty="0"/>
              <a:t>Requires that the subprogram’s formal parameters differ in number, order, or data type family</a:t>
            </a:r>
          </a:p>
          <a:p>
            <a:pPr lvl="1"/>
            <a:r>
              <a:rPr lang="en-US" dirty="0"/>
              <a:t>Enables you to build flexible ways for invoking subprograms with different data</a:t>
            </a:r>
          </a:p>
          <a:p>
            <a:pPr lvl="1"/>
            <a:r>
              <a:rPr lang="en-US" dirty="0"/>
              <a:t>Provides a way to extend functionality without loss of existing code; that is, adding new parameters to existing subprograms</a:t>
            </a:r>
          </a:p>
          <a:p>
            <a:pPr lvl="1"/>
            <a:r>
              <a:rPr lang="en-US" dirty="0"/>
              <a:t>Provides a way to overload local subprograms, package subprograms, and type methods, but not stand-alone subprograms</a:t>
            </a:r>
          </a:p>
          <a:p>
            <a:endParaRPr lang="en-US" dirty="0"/>
          </a:p>
        </p:txBody>
      </p:sp>
    </p:spTree>
    <p:custDataLst>
      <p:tags r:id="rId1"/>
    </p:custDataLst>
    <p:extLst>
      <p:ext uri="{BB962C8B-B14F-4D97-AF65-F5344CB8AC3E}">
        <p14:creationId xmlns:p14="http://schemas.microsoft.com/office/powerpoint/2010/main" val="26843505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6260693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996333" y="2436586"/>
            <a:ext cx="16125591" cy="3581400"/>
          </a:xfrm>
          <a:prstGeom prst="round2DiagRect">
            <a:avLst>
              <a:gd name="adj1" fmla="val 949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8197" name="Rectangle 2"/>
          <p:cNvSpPr>
            <a:spLocks noChangeArrowheads="1"/>
          </p:cNvSpPr>
          <p:nvPr/>
        </p:nvSpPr>
        <p:spPr bwMode="blackGray">
          <a:xfrm>
            <a:off x="1164567" y="2779486"/>
            <a:ext cx="11484634" cy="29337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CREATE OR REPLACE PACKAGE </a:t>
            </a:r>
            <a:r>
              <a:rPr lang="en-US" dirty="0" err="1">
                <a:latin typeface="Courier New" pitchFamily="49" charset="0"/>
                <a:cs typeface="Oracle Sans" panose="020B0503020204020204" pitchFamily="34" charset="0"/>
              </a:rPr>
              <a:t>dept_pkg</a:t>
            </a:r>
            <a:r>
              <a:rPr lang="en-US" dirty="0">
                <a:latin typeface="Courier New" pitchFamily="49" charset="0"/>
                <a:cs typeface="Oracle Sans" panose="020B0503020204020204" pitchFamily="34" charset="0"/>
              </a:rPr>
              <a:t> IS</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PROCEDURE </a:t>
            </a:r>
            <a:r>
              <a:rPr lang="en-US" dirty="0" err="1">
                <a:latin typeface="Courier New" pitchFamily="49" charset="0"/>
                <a:cs typeface="Oracle Sans" panose="020B0503020204020204" pitchFamily="34" charset="0"/>
              </a:rPr>
              <a:t>add_department</a:t>
            </a:r>
            <a:br>
              <a:rPr lang="en-US" dirty="0">
                <a:latin typeface="Courier New" pitchFamily="49" charset="0"/>
                <a:cs typeface="Oracle Sans" panose="020B0503020204020204" pitchFamily="34" charset="0"/>
              </a:rPr>
            </a:br>
            <a:r>
              <a:rPr lang="en-US" dirty="0">
                <a:latin typeface="Courier New" pitchFamily="49" charset="0"/>
                <a:cs typeface="Oracle Sans" panose="020B0503020204020204" pitchFamily="34" charset="0"/>
              </a:rPr>
              <a:t>(</a:t>
            </a:r>
            <a:r>
              <a:rPr lang="en-US" dirty="0" err="1">
                <a:latin typeface="Courier New" pitchFamily="49" charset="0"/>
                <a:cs typeface="Oracle Sans" panose="020B0503020204020204" pitchFamily="34" charset="0"/>
              </a:rPr>
              <a:t>p_deptno</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departments.department_id%TYPE</a:t>
            </a:r>
            <a:r>
              <a:rPr lang="en-US" dirty="0">
                <a:latin typeface="Courier New" pitchFamily="49" charset="0"/>
                <a:cs typeface="Oracle Sans" panose="020B0503020204020204" pitchFamily="34" charset="0"/>
              </a:rPr>
              <a:t>,</a:t>
            </a:r>
            <a:br>
              <a:rPr lang="en-US" dirty="0">
                <a:latin typeface="Courier New" pitchFamily="49" charset="0"/>
                <a:cs typeface="Oracle Sans" panose="020B0503020204020204" pitchFamily="34" charset="0"/>
              </a:rPr>
            </a:b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p_name</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departments.department_name%TYPE</a:t>
            </a:r>
            <a:r>
              <a:rPr lang="en-US" dirty="0">
                <a:latin typeface="Courier New" pitchFamily="49" charset="0"/>
                <a:cs typeface="Oracle Sans" panose="020B0503020204020204" pitchFamily="34" charset="0"/>
              </a:rPr>
              <a:t> :='unknown',</a:t>
            </a:r>
            <a:br>
              <a:rPr lang="en-US" dirty="0">
                <a:latin typeface="Courier New" pitchFamily="49" charset="0"/>
                <a:cs typeface="Oracle Sans" panose="020B0503020204020204" pitchFamily="34" charset="0"/>
              </a:rPr>
            </a:b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p_loc</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departments.location_id%TYPE</a:t>
            </a:r>
            <a:r>
              <a:rPr lang="en-US" dirty="0">
                <a:latin typeface="Courier New" pitchFamily="49" charset="0"/>
                <a:cs typeface="Oracle Sans" panose="020B0503020204020204" pitchFamily="34" charset="0"/>
              </a:rPr>
              <a:t> := 1700);</a:t>
            </a:r>
          </a:p>
          <a:p>
            <a:pPr marL="685800" indent="-685800" defTabSz="600075" eaLnBrk="0" hangingPunct="0">
              <a:tabLst>
                <a:tab pos="600075" algn="r"/>
                <a:tab pos="1009650" algn="l"/>
              </a:tabLst>
            </a:pPr>
            <a:endParaRPr lang="en-US" dirty="0">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PROCEDURE </a:t>
            </a:r>
            <a:r>
              <a:rPr lang="en-US" dirty="0" err="1">
                <a:latin typeface="Courier New" pitchFamily="49" charset="0"/>
                <a:cs typeface="Oracle Sans" panose="020B0503020204020204" pitchFamily="34" charset="0"/>
              </a:rPr>
              <a:t>add_department</a:t>
            </a:r>
            <a:endParaRPr lang="en-US" dirty="0">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p_name</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departments.department_name%TYPE</a:t>
            </a:r>
            <a:r>
              <a:rPr lang="en-US" dirty="0">
                <a:latin typeface="Courier New" pitchFamily="49" charset="0"/>
                <a:cs typeface="Oracle Sans" panose="020B0503020204020204" pitchFamily="34" charset="0"/>
              </a:rPr>
              <a:t> :='unknown',</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p_loc</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departments.location_id%TYPE</a:t>
            </a:r>
            <a:r>
              <a:rPr lang="en-US" dirty="0">
                <a:latin typeface="Courier New" pitchFamily="49" charset="0"/>
                <a:cs typeface="Oracle Sans" panose="020B0503020204020204" pitchFamily="34" charset="0"/>
              </a:rPr>
              <a:t> := 1700);</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END </a:t>
            </a:r>
            <a:r>
              <a:rPr lang="en-US" dirty="0" err="1">
                <a:latin typeface="Courier New" pitchFamily="49" charset="0"/>
                <a:cs typeface="Oracle Sans" panose="020B0503020204020204" pitchFamily="34" charset="0"/>
              </a:rPr>
              <a:t>dept_pkg</a:t>
            </a:r>
            <a:r>
              <a:rPr lang="en-US" dirty="0">
                <a:latin typeface="Courier New" pitchFamily="49" charset="0"/>
                <a:cs typeface="Oracle Sans" panose="020B0503020204020204" pitchFamily="34" charset="0"/>
              </a:rPr>
              <a:t>;</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a:t>
            </a:r>
          </a:p>
        </p:txBody>
      </p:sp>
      <p:sp>
        <p:nvSpPr>
          <p:cNvPr id="8198"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Overloading Procedures Example: Creating the Package Specification</a:t>
            </a:r>
          </a:p>
        </p:txBody>
      </p:sp>
      <p:sp>
        <p:nvSpPr>
          <p:cNvPr id="8199" name="Rectangle 4"/>
          <p:cNvSpPr>
            <a:spLocks noChangeArrowheads="1"/>
          </p:cNvSpPr>
          <p:nvPr/>
        </p:nvSpPr>
        <p:spPr bwMode="gray">
          <a:xfrm>
            <a:off x="2867478" y="3015231"/>
            <a:ext cx="2134394" cy="28813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
        <p:nvSpPr>
          <p:cNvPr id="8200" name="Rectangle 5"/>
          <p:cNvSpPr>
            <a:spLocks noChangeArrowheads="1"/>
          </p:cNvSpPr>
          <p:nvPr/>
        </p:nvSpPr>
        <p:spPr bwMode="gray">
          <a:xfrm>
            <a:off x="2856366" y="4374924"/>
            <a:ext cx="2100262" cy="31432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1936040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68905" y="2419350"/>
            <a:ext cx="16125591" cy="6991349"/>
          </a:xfrm>
          <a:prstGeom prst="round2DiagRect">
            <a:avLst>
              <a:gd name="adj1" fmla="val 623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9221" name="Rectangle 2"/>
          <p:cNvSpPr>
            <a:spLocks noChangeArrowheads="1"/>
          </p:cNvSpPr>
          <p:nvPr/>
        </p:nvSpPr>
        <p:spPr bwMode="blackGray">
          <a:xfrm>
            <a:off x="1268879" y="2419350"/>
            <a:ext cx="15769293" cy="699135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Package body of package defined on previous slide. </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CREATE OR REPLACE PACKAGE BODY dept_pkg  IS</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PROCEDURE add_department </a:t>
            </a:r>
            <a:r>
              <a:rPr lang="en-US" sz="2400" dirty="0">
                <a:solidFill>
                  <a:schemeClr val="accent1"/>
                </a:solidFill>
                <a:latin typeface="Courier New" pitchFamily="49" charset="0"/>
                <a:cs typeface="Oracle Sans" panose="020B0503020204020204" pitchFamily="34" charset="0"/>
              </a:rPr>
              <a:t>–- First procedure's definition</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(p_deptno departments.department_id%TYPE,</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p_name   departments.department_name%TYPE := 'unknown',</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p_loc    departments.location_id%TYPE := 1700) IS</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BEGIN</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INSERT INTO departments(department_id, </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department_name, location_id)</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VALUES  (p_deptno, p_name, p_loc);</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END add_department;</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PROCEDURE add_department </a:t>
            </a:r>
            <a:r>
              <a:rPr lang="en-US" sz="2400" dirty="0">
                <a:solidFill>
                  <a:schemeClr val="accent1"/>
                </a:solidFill>
                <a:latin typeface="Courier New" pitchFamily="49" charset="0"/>
                <a:cs typeface="Oracle Sans" panose="020B0503020204020204" pitchFamily="34" charset="0"/>
              </a:rPr>
              <a:t>–- Second procedure's definition</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(p_name   departments.department_name%TYPE := 'unknown',</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p_loc    departments.location_id%TYPE := 1700) IS</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BEGIN</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INSERT INTO departments (department_id,</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department_name, location_id)</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VALUES (departments_seq.NEXTVAL, p_name, p_loc);</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END add_department;</a:t>
            </a:r>
          </a:p>
          <a:p>
            <a:pPr marL="685800" indent="-685800" defTabSz="600075" eaLnBrk="0" hangingPunct="0">
              <a:lnSpc>
                <a:spcPct val="90000"/>
              </a:lnSpc>
              <a:tabLst>
                <a:tab pos="600075" algn="r"/>
                <a:tab pos="1009650" algn="l"/>
              </a:tabLst>
            </a:pPr>
            <a:r>
              <a:rPr lang="en-US" sz="2400" dirty="0">
                <a:latin typeface="Courier New" pitchFamily="49" charset="0"/>
                <a:cs typeface="Oracle Sans" panose="020B0503020204020204" pitchFamily="34" charset="0"/>
              </a:rPr>
              <a:t> END dept_pkg; /</a:t>
            </a:r>
          </a:p>
        </p:txBody>
      </p:sp>
      <p:sp>
        <p:nvSpPr>
          <p:cNvPr id="922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Overloading Procedures Example: Creating the Package Body</a:t>
            </a:r>
          </a:p>
        </p:txBody>
      </p:sp>
      <p:sp>
        <p:nvSpPr>
          <p:cNvPr id="9223" name="Rectangle 4"/>
          <p:cNvSpPr>
            <a:spLocks noChangeArrowheads="1"/>
          </p:cNvSpPr>
          <p:nvPr/>
        </p:nvSpPr>
        <p:spPr bwMode="gray">
          <a:xfrm>
            <a:off x="3152774" y="3260725"/>
            <a:ext cx="2727325" cy="37465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
        <p:nvSpPr>
          <p:cNvPr id="9224" name="Rectangle 5"/>
          <p:cNvSpPr>
            <a:spLocks noChangeArrowheads="1"/>
          </p:cNvSpPr>
          <p:nvPr/>
        </p:nvSpPr>
        <p:spPr bwMode="gray">
          <a:xfrm>
            <a:off x="3169444" y="6257925"/>
            <a:ext cx="2724150" cy="338138"/>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7811174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2435</TotalTime>
  <Words>5023</Words>
  <Application>Microsoft Office PowerPoint</Application>
  <PresentationFormat>Custom</PresentationFormat>
  <Paragraphs>548</Paragraphs>
  <Slides>31</Slides>
  <Notes>31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Georgia</vt:lpstr>
      <vt:lpstr>Oracle Sans</vt:lpstr>
      <vt:lpstr>Times New Roman</vt:lpstr>
      <vt:lpstr>OU Redwood PowerPoint Template</vt:lpstr>
      <vt:lpstr>Working with Packages</vt:lpstr>
      <vt:lpstr>Course Road Map</vt:lpstr>
      <vt:lpstr>Objectives</vt:lpstr>
      <vt:lpstr>Lesson Agenda</vt:lpstr>
      <vt:lpstr>Why Overload Subprograms?</vt:lpstr>
      <vt:lpstr>Overloading Subprograms in PL/SQL</vt:lpstr>
      <vt:lpstr>PowerPoint Presentation</vt:lpstr>
      <vt:lpstr>Overloading Procedures Example: Creating the Package Specification</vt:lpstr>
      <vt:lpstr>Overloading Procedures Example: Creating the Package Body</vt:lpstr>
      <vt:lpstr>Restrictions on Overloading</vt:lpstr>
      <vt:lpstr>STANDARD package</vt:lpstr>
      <vt:lpstr>Overloading and the STANDARD Package</vt:lpstr>
      <vt:lpstr>Lesson Agenda</vt:lpstr>
      <vt:lpstr>Package Instantiation and Initialization</vt:lpstr>
      <vt:lpstr>Initializing Packages in Package Body</vt:lpstr>
      <vt:lpstr>Using User-Defined Package Functions in SQL</vt:lpstr>
      <vt:lpstr>User-Defined Package Function in SQL: Example</vt:lpstr>
      <vt:lpstr>Lesson Agenda</vt:lpstr>
      <vt:lpstr>Package State</vt:lpstr>
      <vt:lpstr>Serially Reusable Packages</vt:lpstr>
      <vt:lpstr>Memory Architecture</vt:lpstr>
      <vt:lpstr>PowerPoint Presentation</vt:lpstr>
      <vt:lpstr>Serially Reusable Packages</vt:lpstr>
      <vt:lpstr>Persistent State of Packages</vt:lpstr>
      <vt:lpstr>Persistent State of Package Variables: Example</vt:lpstr>
      <vt:lpstr>Persistent State of a Package Cursor: Example</vt:lpstr>
      <vt:lpstr>Persistent State of a Package Cursor: Example</vt:lpstr>
      <vt:lpstr>Executing the CURS_PKG Package</vt:lpstr>
      <vt:lpstr>Quiz</vt:lpstr>
      <vt:lpstr>Summary</vt:lpstr>
      <vt:lpstr>Practice 15 Overview: Working with Packages</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525</cp:revision>
  <cp:lastPrinted>2002-03-28T23:57:22Z</cp:lastPrinted>
  <dcterms:created xsi:type="dcterms:W3CDTF">2020-05-18T09:31:58Z</dcterms:created>
  <dcterms:modified xsi:type="dcterms:W3CDTF">2020-06-30T17:43:58Z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