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6"/>
  </p:notesMasterIdLst>
  <p:handoutMasterIdLst>
    <p:handoutMasterId r:id="rId37"/>
  </p:handoutMasterIdLst>
  <p:sldIdLst>
    <p:sldId id="1078" r:id="rId2"/>
    <p:sldId id="1079" r:id="rId3"/>
    <p:sldId id="1080" r:id="rId4"/>
    <p:sldId id="1081" r:id="rId5"/>
    <p:sldId id="1082" r:id="rId6"/>
    <p:sldId id="1083" r:id="rId7"/>
    <p:sldId id="1084" r:id="rId8"/>
    <p:sldId id="1085" r:id="rId9"/>
    <p:sldId id="1086" r:id="rId10"/>
    <p:sldId id="1087" r:id="rId11"/>
    <p:sldId id="1088" r:id="rId12"/>
    <p:sldId id="1089" r:id="rId13"/>
    <p:sldId id="1090" r:id="rId14"/>
    <p:sldId id="1091" r:id="rId15"/>
    <p:sldId id="1092" r:id="rId16"/>
    <p:sldId id="1093" r:id="rId17"/>
    <p:sldId id="1094" r:id="rId18"/>
    <p:sldId id="1095" r:id="rId19"/>
    <p:sldId id="1096" r:id="rId20"/>
    <p:sldId id="1097" r:id="rId21"/>
    <p:sldId id="1098" r:id="rId22"/>
    <p:sldId id="1099" r:id="rId23"/>
    <p:sldId id="1100" r:id="rId24"/>
    <p:sldId id="1101" r:id="rId25"/>
    <p:sldId id="1102" r:id="rId26"/>
    <p:sldId id="1103" r:id="rId27"/>
    <p:sldId id="1104" r:id="rId28"/>
    <p:sldId id="1105" r:id="rId29"/>
    <p:sldId id="1109" r:id="rId30"/>
    <p:sldId id="1110" r:id="rId31"/>
    <p:sldId id="1111" r:id="rId32"/>
    <p:sldId id="1106" r:id="rId33"/>
    <p:sldId id="1107" r:id="rId34"/>
    <p:sldId id="1108" r:id="rId35"/>
  </p:sldIdLst>
  <p:sldSz cx="18288000" cy="10287000"/>
  <p:notesSz cx="7772400" cy="100584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2" userDrawn="1">
          <p15:clr>
            <a:srgbClr val="A4A3A4"/>
          </p15:clr>
        </p15:guide>
        <p15:guide id="6" pos="894" userDrawn="1">
          <p15:clr>
            <a:srgbClr val="A4A3A4"/>
          </p15:clr>
        </p15:guide>
        <p15:guide id="7" orient="horz" pos="1992" userDrawn="1">
          <p15:clr>
            <a:srgbClr val="A4A3A4"/>
          </p15:clr>
        </p15:guide>
        <p15:guide id="8" orient="horz" pos="3912" userDrawn="1">
          <p15:clr>
            <a:srgbClr val="A4A3A4"/>
          </p15:clr>
        </p15:guide>
        <p15:guide id="9" pos="833" userDrawn="1">
          <p15:clr>
            <a:srgbClr val="A4A3A4"/>
          </p15:clr>
        </p15:guide>
        <p15:guide id="10" pos="5760" userDrawn="1">
          <p15:clr>
            <a:srgbClr val="A4A3A4"/>
          </p15:clr>
        </p15:guide>
        <p15:guide id="11" orient="horz" pos="5688" userDrawn="1">
          <p15:clr>
            <a:srgbClr val="A4A3A4"/>
          </p15:clr>
        </p15:guide>
        <p15:guide id="12" orient="horz" pos="500" userDrawn="1">
          <p15:clr>
            <a:srgbClr val="A4A3A4"/>
          </p15:clr>
        </p15:guide>
        <p15:guide id="13" pos="616" userDrawn="1">
          <p15:clr>
            <a:srgbClr val="A4A3A4"/>
          </p15:clr>
        </p15:guide>
        <p15:guide id="14" orient="horz" pos="5832" userDrawn="1">
          <p15:clr>
            <a:srgbClr val="A4A3A4"/>
          </p15:clr>
        </p15:guide>
        <p15:guide id="15" orient="horz" pos="1320"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132" autoAdjust="0"/>
    <p:restoredTop sz="80106" autoAdjust="0"/>
  </p:normalViewPr>
  <p:slideViewPr>
    <p:cSldViewPr showGuides="1">
      <p:cViewPr varScale="1">
        <p:scale>
          <a:sx n="36" d="100"/>
          <a:sy n="36" d="100"/>
        </p:scale>
        <p:origin x="1794" y="66"/>
      </p:cViewPr>
      <p:guideLst>
        <p:guide orient="horz" pos="1512"/>
        <p:guide pos="894"/>
        <p:guide orient="horz" pos="1992"/>
        <p:guide orient="horz" pos="3912"/>
        <p:guide pos="833"/>
        <p:guide pos="5760"/>
        <p:guide orient="horz" pos="5688"/>
        <p:guide orient="horz" pos="500"/>
        <p:guide pos="616"/>
        <p:guide orient="horz" pos="5832"/>
        <p:guide orient="horz" pos="132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10746"/>
    </p:cViewPr>
  </p:sorterViewPr>
  <p:notesViewPr>
    <p:cSldViewPr showGuides="1">
      <p:cViewPr>
        <p:scale>
          <a:sx n="100" d="100"/>
          <a:sy n="100" d="100"/>
        </p:scale>
        <p:origin x="1518" y="-2580"/>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16 -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24.png"/></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44FCEF-6351-4BC4-859F-54188FF7F5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0D724-3B50-4585-9C9C-5056D10964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2032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C95FAB3B-A6C8-489C-97CF-86A07DF1F546}" type="slidenum">
              <a:rPr lang="en-US" smtClean="0"/>
              <a:pPr/>
              <a:t>10</a:t>
            </a:fld>
            <a:endParaRPr lang="en-US" dirty="0"/>
          </a:p>
        </p:txBody>
      </p:sp>
      <p:sp>
        <p:nvSpPr>
          <p:cNvPr id="3" name="Slide Image Placeholder 2">
            <a:extLst>
              <a:ext uri="{FF2B5EF4-FFF2-40B4-BE49-F238E27FC236}">
                <a16:creationId xmlns:a16="http://schemas.microsoft.com/office/drawing/2014/main" id="{7C2AC9E2-2120-4EE6-ACE7-756BF3285BB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C86A433-9156-4EFF-A133-07F840782A90}"/>
              </a:ext>
            </a:extLst>
          </p:cNvPr>
          <p:cNvSpPr>
            <a:spLocks noGrp="1"/>
          </p:cNvSpPr>
          <p:nvPr>
            <p:ph type="body" idx="1"/>
          </p:nvPr>
        </p:nvSpPr>
        <p:spPr/>
        <p:txBody>
          <a:bodyPr/>
          <a:lstStyle/>
          <a:p>
            <a:pPr lvl="1"/>
            <a:r>
              <a:rPr lang="en-US" altLang="en-US" dirty="0"/>
              <a:t>The table in the slide lists some of the </a:t>
            </a:r>
            <a:r>
              <a:rPr lang="en-US" altLang="en-US" dirty="0">
                <a:latin typeface="Courier New" pitchFamily="49" charset="0"/>
              </a:rPr>
              <a:t>UTL_FILE</a:t>
            </a:r>
            <a:r>
              <a:rPr lang="en-US" altLang="en-US" dirty="0"/>
              <a:t> Package subprograms. For a complete list of the package’s subprograms, see </a:t>
            </a:r>
            <a:r>
              <a:rPr lang="en-US" altLang="en-US" i="1" dirty="0"/>
              <a:t>Oracle Database PL/SQL Packages and Types Reference.</a:t>
            </a:r>
          </a:p>
          <a:p>
            <a:pPr lvl="1"/>
            <a:endParaRPr lang="en-US" dirty="0"/>
          </a:p>
        </p:txBody>
      </p:sp>
    </p:spTree>
    <p:extLst>
      <p:ext uri="{BB962C8B-B14F-4D97-AF65-F5344CB8AC3E}">
        <p14:creationId xmlns:p14="http://schemas.microsoft.com/office/powerpoint/2010/main" val="366633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p:cNvSpPr>
            <a:spLocks noGrp="1"/>
          </p:cNvSpPr>
          <p:nvPr>
            <p:ph type="ftr" sz="quarter" idx="10"/>
          </p:nvPr>
        </p:nvSpPr>
        <p:spPr/>
        <p:txBody>
          <a:bodyPr/>
          <a:lstStyle/>
          <a:p>
            <a:r>
              <a:rPr lang="en-US"/>
              <a:t>Oracle Database 19c: PL/SQL Workshop   16 - </a:t>
            </a:r>
            <a:fld id="{39A88FA4-84D1-43BC-8775-07EE496CD536}" type="slidenum">
              <a:rPr lang="en-US" smtClean="0"/>
              <a:pPr/>
              <a:t>11</a:t>
            </a:fld>
            <a:endParaRPr lang="en-US" dirty="0"/>
          </a:p>
        </p:txBody>
      </p:sp>
      <p:sp>
        <p:nvSpPr>
          <p:cNvPr id="3" name="Slide Image Placeholder 2">
            <a:extLst>
              <a:ext uri="{FF2B5EF4-FFF2-40B4-BE49-F238E27FC236}">
                <a16:creationId xmlns:a16="http://schemas.microsoft.com/office/drawing/2014/main" id="{CC62BFEB-AC61-4354-9232-F740B2C8405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EDEE05A-11EA-4A67-A79D-9E7FC5AA696C}"/>
              </a:ext>
            </a:extLst>
          </p:cNvPr>
          <p:cNvSpPr>
            <a:spLocks noGrp="1"/>
          </p:cNvSpPr>
          <p:nvPr>
            <p:ph type="body" idx="1"/>
          </p:nvPr>
        </p:nvSpPr>
        <p:spPr>
          <a:xfrm>
            <a:off x="457200" y="4617720"/>
            <a:ext cx="6858000" cy="5516880"/>
          </a:xfrm>
        </p:spPr>
        <p:txBody>
          <a:bodyPr/>
          <a:lstStyle/>
          <a:p>
            <a:pPr lvl="1" eaLnBrk="1" hangingPunct="1"/>
            <a:r>
              <a:rPr lang="en-US" altLang="en-US" dirty="0"/>
              <a:t>You can use the procedures and functions in the </a:t>
            </a:r>
            <a:r>
              <a:rPr lang="en-US" altLang="en-US" dirty="0">
                <a:latin typeface="Courier New" pitchFamily="49" charset="0"/>
              </a:rPr>
              <a:t>UTL_FILE</a:t>
            </a:r>
            <a:r>
              <a:rPr lang="en-US" altLang="en-US" dirty="0"/>
              <a:t> package to open files with the </a:t>
            </a:r>
            <a:r>
              <a:rPr lang="en-US" altLang="en-US" dirty="0">
                <a:latin typeface="Courier New" pitchFamily="49" charset="0"/>
              </a:rPr>
              <a:t>FOPEN</a:t>
            </a:r>
            <a:r>
              <a:rPr lang="en-US" altLang="en-US" dirty="0"/>
              <a:t> function. You can then either read from or write or append to the file until processing is done. After you finish processing the file, close the file by using the </a:t>
            </a:r>
            <a:r>
              <a:rPr lang="en-US" altLang="en-US" dirty="0">
                <a:latin typeface="Courier New" pitchFamily="49" charset="0"/>
              </a:rPr>
              <a:t>FCLOSE</a:t>
            </a:r>
            <a:r>
              <a:rPr lang="en-US" altLang="en-US" dirty="0"/>
              <a:t> procedure.</a:t>
            </a:r>
          </a:p>
          <a:p>
            <a:pPr lvl="1" eaLnBrk="1" hangingPunct="1"/>
            <a:r>
              <a:rPr lang="en-US" altLang="en-US" dirty="0">
                <a:cs typeface="Times New Roman" pitchFamily="18" charset="0"/>
              </a:rPr>
              <a:t>The slide demonstrates the process of reading from or writing to a file using the subprograms of </a:t>
            </a:r>
            <a:r>
              <a:rPr lang="en-US" altLang="en-US" dirty="0">
                <a:latin typeface="Courier New" pitchFamily="49" charset="0"/>
              </a:rPr>
              <a:t>UTL_FILE</a:t>
            </a:r>
            <a:r>
              <a:rPr lang="en-US" altLang="en-US" dirty="0">
                <a:cs typeface="Times New Roman" pitchFamily="18" charset="0"/>
              </a:rPr>
              <a:t> package.</a:t>
            </a:r>
          </a:p>
          <a:p>
            <a:pPr lvl="1" eaLnBrk="1" hangingPunct="1">
              <a:spcBef>
                <a:spcPts val="100"/>
              </a:spcBef>
            </a:pPr>
            <a:r>
              <a:rPr lang="en-US" altLang="en-US" dirty="0">
                <a:cs typeface="Times New Roman" pitchFamily="18" charset="0"/>
              </a:rPr>
              <a:t>To read from a file:</a:t>
            </a:r>
          </a:p>
          <a:p>
            <a:pPr marL="628650" lvl="2" indent="-342900" eaLnBrk="1" hangingPunct="1">
              <a:buAutoNum type="arabicPeriod"/>
            </a:pPr>
            <a:r>
              <a:rPr lang="en-US" altLang="en-US" dirty="0">
                <a:cs typeface="Times New Roman" pitchFamily="18" charset="0"/>
              </a:rPr>
              <a:t>You open the file using the </a:t>
            </a:r>
            <a:r>
              <a:rPr lang="en-US" altLang="en-US" dirty="0">
                <a:latin typeface="Courier New" pitchFamily="49" charset="0"/>
              </a:rPr>
              <a:t>FOPEN</a:t>
            </a:r>
            <a:r>
              <a:rPr lang="en-US" altLang="en-US" dirty="0">
                <a:cs typeface="Times New Roman" pitchFamily="18" charset="0"/>
              </a:rPr>
              <a:t> procedure with the required parameters.</a:t>
            </a:r>
          </a:p>
          <a:p>
            <a:pPr marL="628650" lvl="2" indent="-342900" eaLnBrk="1" hangingPunct="1">
              <a:buAutoNum type="arabicPeriod"/>
            </a:pPr>
            <a:r>
              <a:rPr lang="en-US" altLang="en-US" dirty="0">
                <a:cs typeface="Times New Roman" pitchFamily="18" charset="0"/>
              </a:rPr>
              <a:t>After the file is open, you read data from it using </a:t>
            </a:r>
            <a:r>
              <a:rPr lang="en-US" altLang="en-US" dirty="0">
                <a:latin typeface="Courier New" pitchFamily="49" charset="0"/>
              </a:rPr>
              <a:t>GET_LINE</a:t>
            </a:r>
            <a:r>
              <a:rPr lang="en-US" altLang="en-US" dirty="0">
                <a:cs typeface="Times New Roman" pitchFamily="18" charset="0"/>
              </a:rPr>
              <a:t>, </a:t>
            </a:r>
            <a:r>
              <a:rPr lang="en-US" altLang="en-US" dirty="0">
                <a:latin typeface="Courier New" pitchFamily="49" charset="0"/>
              </a:rPr>
              <a:t>GET_LINE_NCHAR,</a:t>
            </a:r>
            <a:r>
              <a:rPr lang="en-US" altLang="en-US" dirty="0">
                <a:cs typeface="Times New Roman" pitchFamily="18" charset="0"/>
              </a:rPr>
              <a:t> or </a:t>
            </a:r>
            <a:r>
              <a:rPr lang="en-US" altLang="en-US" dirty="0">
                <a:latin typeface="Courier New" pitchFamily="49" charset="0"/>
              </a:rPr>
              <a:t>GET_RAW</a:t>
            </a:r>
            <a:r>
              <a:rPr lang="en-US" altLang="en-US" dirty="0">
                <a:cs typeface="Times New Roman" pitchFamily="18" charset="0"/>
              </a:rPr>
              <a:t> procedures. You can check whether a file is open or not by using the </a:t>
            </a:r>
            <a:r>
              <a:rPr lang="en-US" altLang="en-US" dirty="0">
                <a:latin typeface="Courier New" pitchFamily="49" charset="0"/>
              </a:rPr>
              <a:t>ISOPEN</a:t>
            </a:r>
            <a:r>
              <a:rPr lang="en-US" altLang="en-US" dirty="0">
                <a:cs typeface="Times New Roman" pitchFamily="18" charset="0"/>
              </a:rPr>
              <a:t> procedure.</a:t>
            </a:r>
          </a:p>
          <a:p>
            <a:pPr marL="628650" lvl="2" indent="-342900" eaLnBrk="1" hangingPunct="1">
              <a:buAutoNum type="arabicPeriod"/>
            </a:pPr>
            <a:r>
              <a:rPr lang="en-US" altLang="en-US" dirty="0">
                <a:cs typeface="Times New Roman" pitchFamily="18" charset="0"/>
              </a:rPr>
              <a:t>You invoke appropriate subprograms until you complete reading data from the file and close the file.</a:t>
            </a:r>
          </a:p>
          <a:p>
            <a:pPr marL="380973" lvl="1" indent="-228600" eaLnBrk="1" hangingPunct="1"/>
            <a:r>
              <a:rPr lang="en-US" altLang="en-US" dirty="0">
                <a:cs typeface="Times New Roman" pitchFamily="18" charset="0"/>
              </a:rPr>
              <a:t>The process is similar for writing to a file using the </a:t>
            </a:r>
            <a:r>
              <a:rPr lang="en-US" altLang="en-US" dirty="0">
                <a:latin typeface="Courier New" pitchFamily="49" charset="0"/>
              </a:rPr>
              <a:t>UTL_FILE</a:t>
            </a:r>
            <a:r>
              <a:rPr lang="en-US" altLang="en-US" dirty="0">
                <a:cs typeface="Times New Roman" pitchFamily="18" charset="0"/>
              </a:rPr>
              <a:t> package. To write to a file:</a:t>
            </a:r>
          </a:p>
          <a:p>
            <a:pPr marL="628650" lvl="2" indent="-342900" eaLnBrk="1" hangingPunct="1">
              <a:buAutoNum type="arabicPeriod"/>
            </a:pPr>
            <a:r>
              <a:rPr lang="en-US" altLang="en-US" dirty="0">
                <a:cs typeface="Times New Roman" pitchFamily="18" charset="0"/>
              </a:rPr>
              <a:t>You open the file using the </a:t>
            </a:r>
            <a:r>
              <a:rPr lang="en-US" altLang="en-US" dirty="0">
                <a:latin typeface="Courier New" pitchFamily="49" charset="0"/>
              </a:rPr>
              <a:t>FOPEN</a:t>
            </a:r>
            <a:r>
              <a:rPr lang="en-US" altLang="en-US" dirty="0">
                <a:cs typeface="Times New Roman" pitchFamily="18" charset="0"/>
              </a:rPr>
              <a:t> procedure, the difference being the mode in which you open the file. While reading the file you open the file in the read mode </a:t>
            </a:r>
            <a:r>
              <a:rPr lang="en-US" altLang="en-US" b="1" dirty="0">
                <a:latin typeface="Courier New" pitchFamily="49" charset="0"/>
                <a:cs typeface="Courier New" pitchFamily="49" charset="0"/>
              </a:rPr>
              <a:t>‘R’</a:t>
            </a:r>
            <a:r>
              <a:rPr lang="en-US" altLang="en-US" dirty="0">
                <a:cs typeface="Times New Roman" pitchFamily="18" charset="0"/>
              </a:rPr>
              <a:t>, whereas while writing to the file you open the file in write </a:t>
            </a:r>
            <a:r>
              <a:rPr lang="en-US" altLang="en-US" b="1" dirty="0">
                <a:latin typeface="Courier New" pitchFamily="49" charset="0"/>
                <a:cs typeface="Courier New" pitchFamily="49" charset="0"/>
              </a:rPr>
              <a:t>‘W’</a:t>
            </a:r>
            <a:r>
              <a:rPr lang="en-US" altLang="en-US" dirty="0">
                <a:cs typeface="Times New Roman" pitchFamily="18" charset="0"/>
              </a:rPr>
              <a:t> or append </a:t>
            </a:r>
            <a:r>
              <a:rPr lang="en-US" altLang="en-US" b="1" dirty="0">
                <a:latin typeface="Courier New" pitchFamily="49" charset="0"/>
                <a:cs typeface="Courier New" pitchFamily="49" charset="0"/>
              </a:rPr>
              <a:t>‘A’</a:t>
            </a:r>
            <a:r>
              <a:rPr lang="en-US" altLang="en-US" dirty="0">
                <a:cs typeface="Times New Roman" pitchFamily="18" charset="0"/>
              </a:rPr>
              <a:t> mode.</a:t>
            </a:r>
          </a:p>
          <a:p>
            <a:pPr marL="628650" lvl="2" indent="-342900" eaLnBrk="1" hangingPunct="1">
              <a:buAutoNum type="arabicPeriod"/>
            </a:pPr>
            <a:r>
              <a:rPr lang="en-US" altLang="en-US" dirty="0">
                <a:cs typeface="Times New Roman" pitchFamily="18" charset="0"/>
              </a:rPr>
              <a:t>Once the file is open, you can write to the file using </a:t>
            </a:r>
            <a:r>
              <a:rPr lang="en-US" altLang="en-US" dirty="0">
                <a:latin typeface="Courier New" pitchFamily="49" charset="0"/>
              </a:rPr>
              <a:t>PUT</a:t>
            </a:r>
            <a:r>
              <a:rPr lang="en-US" altLang="en-US" dirty="0">
                <a:cs typeface="Times New Roman" pitchFamily="18" charset="0"/>
              </a:rPr>
              <a:t>, </a:t>
            </a:r>
            <a:r>
              <a:rPr lang="en-US" altLang="en-US" dirty="0">
                <a:latin typeface="Courier New" pitchFamily="49" charset="0"/>
              </a:rPr>
              <a:t>PUT_LINE</a:t>
            </a:r>
            <a:r>
              <a:rPr lang="en-US" altLang="en-US" dirty="0">
                <a:cs typeface="Times New Roman" pitchFamily="18" charset="0"/>
              </a:rPr>
              <a:t>, </a:t>
            </a:r>
            <a:r>
              <a:rPr lang="en-US" altLang="en-US" dirty="0">
                <a:latin typeface="Courier New" pitchFamily="49" charset="0"/>
              </a:rPr>
              <a:t>PUT_LINE_NCHAR</a:t>
            </a:r>
            <a:r>
              <a:rPr lang="en-US" altLang="en-US" dirty="0">
                <a:cs typeface="Times New Roman" pitchFamily="18" charset="0"/>
              </a:rPr>
              <a:t>, </a:t>
            </a:r>
            <a:r>
              <a:rPr lang="en-US" altLang="en-US" dirty="0">
                <a:latin typeface="Courier New" pitchFamily="49" charset="0"/>
              </a:rPr>
              <a:t>PUT_NCHAR</a:t>
            </a:r>
            <a:r>
              <a:rPr lang="en-US" altLang="en-US" dirty="0">
                <a:cs typeface="Times New Roman" pitchFamily="18" charset="0"/>
              </a:rPr>
              <a:t>, </a:t>
            </a:r>
            <a:r>
              <a:rPr lang="en-US" altLang="en-US" dirty="0">
                <a:latin typeface="Courier New" pitchFamily="49" charset="0"/>
              </a:rPr>
              <a:t>PUTF</a:t>
            </a:r>
            <a:r>
              <a:rPr lang="en-US" altLang="en-US" dirty="0">
                <a:cs typeface="Times New Roman" pitchFamily="18" charset="0"/>
              </a:rPr>
              <a:t>, </a:t>
            </a:r>
            <a:r>
              <a:rPr lang="en-US" altLang="en-US" dirty="0">
                <a:latin typeface="Courier New" pitchFamily="49" charset="0"/>
              </a:rPr>
              <a:t>PUTF_NCHAR</a:t>
            </a:r>
            <a:r>
              <a:rPr lang="en-US" altLang="en-US" dirty="0">
                <a:cs typeface="Times New Roman" pitchFamily="18" charset="0"/>
              </a:rPr>
              <a:t>, </a:t>
            </a:r>
            <a:r>
              <a:rPr lang="en-US" altLang="en-US" dirty="0">
                <a:latin typeface="Courier New" pitchFamily="49" charset="0"/>
              </a:rPr>
              <a:t>PUT_RAW</a:t>
            </a:r>
            <a:r>
              <a:rPr lang="en-US" altLang="en-US" dirty="0">
                <a:cs typeface="Times New Roman" pitchFamily="18" charset="0"/>
              </a:rPr>
              <a:t> subprograms of the </a:t>
            </a:r>
            <a:r>
              <a:rPr lang="en-US" altLang="en-US" dirty="0">
                <a:latin typeface="Courier New" pitchFamily="49" charset="0"/>
              </a:rPr>
              <a:t>UTL_FILE</a:t>
            </a:r>
            <a:r>
              <a:rPr lang="en-US" altLang="en-US" dirty="0">
                <a:cs typeface="Times New Roman" pitchFamily="18" charset="0"/>
              </a:rPr>
              <a:t> package.</a:t>
            </a:r>
          </a:p>
          <a:p>
            <a:pPr marL="628650" lvl="2" indent="-342900" eaLnBrk="1" hangingPunct="1">
              <a:buAutoNum type="arabicPeriod"/>
            </a:pPr>
            <a:r>
              <a:rPr lang="en-US" altLang="en-US" dirty="0">
                <a:cs typeface="Times New Roman" pitchFamily="18" charset="0"/>
              </a:rPr>
              <a:t>After you complete writing to the file, you close the file.</a:t>
            </a:r>
          </a:p>
        </p:txBody>
      </p:sp>
    </p:spTree>
    <p:extLst>
      <p:ext uri="{BB962C8B-B14F-4D97-AF65-F5344CB8AC3E}">
        <p14:creationId xmlns:p14="http://schemas.microsoft.com/office/powerpoint/2010/main" val="3805417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F38FB83F-DF36-4038-B2C8-E3EF02B49FA8}" type="slidenum">
              <a:rPr lang="en-US" smtClean="0"/>
              <a:pPr/>
              <a:t>12</a:t>
            </a:fld>
            <a:endParaRPr lang="en-US" dirty="0"/>
          </a:p>
        </p:txBody>
      </p:sp>
      <p:sp>
        <p:nvSpPr>
          <p:cNvPr id="3" name="Slide Image Placeholder 2">
            <a:extLst>
              <a:ext uri="{FF2B5EF4-FFF2-40B4-BE49-F238E27FC236}">
                <a16:creationId xmlns:a16="http://schemas.microsoft.com/office/drawing/2014/main" id="{D0BDFB63-41E5-4432-850F-B315CD92B50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1F102B6-0289-4A22-89B2-AECD209E44F6}"/>
              </a:ext>
            </a:extLst>
          </p:cNvPr>
          <p:cNvSpPr>
            <a:spLocks noGrp="1"/>
          </p:cNvSpPr>
          <p:nvPr>
            <p:ph type="body" idx="1"/>
          </p:nvPr>
        </p:nvSpPr>
        <p:spPr/>
        <p:txBody>
          <a:bodyPr/>
          <a:lstStyle/>
          <a:p>
            <a:pPr lvl="1" eaLnBrk="1" hangingPunct="1"/>
            <a:r>
              <a:rPr lang="en-US" altLang="en-US" dirty="0"/>
              <a:t>The </a:t>
            </a:r>
            <a:r>
              <a:rPr lang="en-US" altLang="en-US" dirty="0">
                <a:solidFill>
                  <a:schemeClr val="tx1"/>
                </a:solidFill>
                <a:latin typeface="Courier New" pitchFamily="49" charset="0"/>
              </a:rPr>
              <a:t>UTL_FILE</a:t>
            </a:r>
            <a:r>
              <a:rPr lang="en-US" altLang="en-US" dirty="0">
                <a:solidFill>
                  <a:schemeClr val="tx1"/>
                </a:solidFill>
              </a:rPr>
              <a:t> package declares 15 exceptions</a:t>
            </a:r>
            <a:r>
              <a:rPr lang="en-US" altLang="en-US" dirty="0"/>
              <a:t> that indicate an error condition in the operating system file processing. You may have to handle one of these exceptions when using </a:t>
            </a:r>
            <a:r>
              <a:rPr lang="en-US" altLang="en-US" dirty="0">
                <a:latin typeface="Courier New" pitchFamily="49" charset="0"/>
              </a:rPr>
              <a:t>UTL_FILE</a:t>
            </a:r>
            <a:r>
              <a:rPr lang="en-US" altLang="en-US" dirty="0"/>
              <a:t> subprograms.</a:t>
            </a:r>
          </a:p>
          <a:p>
            <a:pPr lvl="1" eaLnBrk="1" hangingPunct="1"/>
            <a:r>
              <a:rPr lang="en-US" altLang="en-US" dirty="0"/>
              <a:t>A subset of the exceptions are displayed in the slide. For additional information about the remaining exceptions, refer to </a:t>
            </a:r>
            <a:r>
              <a:rPr lang="en-US" altLang="en-US" i="1" dirty="0"/>
              <a:t>Oracle Database PL/SQL Packages and Types Reference</a:t>
            </a:r>
            <a:r>
              <a:rPr lang="en-US" altLang="en-US" dirty="0"/>
              <a:t>.</a:t>
            </a:r>
            <a:endParaRPr lang="en-US" altLang="en-US" b="1" dirty="0"/>
          </a:p>
          <a:p>
            <a:pPr lvl="1" eaLnBrk="1" hangingPunct="1"/>
            <a:r>
              <a:rPr lang="en-US" altLang="en-US" b="1" dirty="0"/>
              <a:t>Note: </a:t>
            </a:r>
            <a:r>
              <a:rPr lang="en-US" altLang="en-US" dirty="0"/>
              <a:t>These exceptions must always be prefixed with the package name. </a:t>
            </a:r>
            <a:r>
              <a:rPr lang="en-US" altLang="en-US" dirty="0">
                <a:latin typeface="Courier New" pitchFamily="49" charset="0"/>
              </a:rPr>
              <a:t>UTL_FILE</a:t>
            </a:r>
            <a:r>
              <a:rPr lang="en-US" altLang="en-US" dirty="0"/>
              <a:t> procedures can also raise predefined PL/SQL exceptions such as </a:t>
            </a:r>
            <a:r>
              <a:rPr lang="en-US" altLang="en-US" dirty="0">
                <a:latin typeface="Courier New" pitchFamily="49" charset="0"/>
              </a:rPr>
              <a:t>NO_DATA_FOUND</a:t>
            </a:r>
            <a:r>
              <a:rPr lang="en-US" altLang="en-US" dirty="0"/>
              <a:t> or </a:t>
            </a:r>
            <a:r>
              <a:rPr lang="en-US" altLang="en-US" dirty="0">
                <a:latin typeface="Courier New" pitchFamily="49" charset="0"/>
              </a:rPr>
              <a:t>VALUE_ERROR</a:t>
            </a:r>
            <a:r>
              <a:rPr lang="en-US" altLang="en-US" dirty="0"/>
              <a:t>.</a:t>
            </a:r>
          </a:p>
          <a:p>
            <a:pPr lvl="1" eaLnBrk="1" hangingPunct="1"/>
            <a:r>
              <a:rPr lang="en-US" altLang="en-US" dirty="0"/>
              <a:t>The </a:t>
            </a:r>
            <a:r>
              <a:rPr lang="en-US" altLang="en-US" dirty="0">
                <a:latin typeface="Courier New" pitchFamily="49" charset="0"/>
              </a:rPr>
              <a:t>NO_DATA_FOUND</a:t>
            </a:r>
            <a:r>
              <a:rPr lang="en-US" altLang="en-US" dirty="0"/>
              <a:t> exception is raised when reading past the end of a file by using </a:t>
            </a:r>
            <a:r>
              <a:rPr lang="en-US" altLang="en-US" dirty="0">
                <a:latin typeface="Courier New" pitchFamily="49" charset="0"/>
              </a:rPr>
              <a:t>UTL_FILE.GET_LINE</a:t>
            </a:r>
            <a:r>
              <a:rPr lang="en-US" altLang="en-US" dirty="0"/>
              <a:t> or </a:t>
            </a:r>
            <a:r>
              <a:rPr lang="en-US" altLang="en-US" dirty="0">
                <a:latin typeface="Courier New" pitchFamily="49" charset="0"/>
              </a:rPr>
              <a:t>UTL_FILE.GET_LINES</a:t>
            </a:r>
            <a:r>
              <a:rPr lang="en-US" altLang="en-US" dirty="0"/>
              <a:t>.</a:t>
            </a:r>
          </a:p>
          <a:p>
            <a:endParaRPr lang="en-US" dirty="0"/>
          </a:p>
        </p:txBody>
      </p:sp>
    </p:spTree>
    <p:extLst>
      <p:ext uri="{BB962C8B-B14F-4D97-AF65-F5344CB8AC3E}">
        <p14:creationId xmlns:p14="http://schemas.microsoft.com/office/powerpoint/2010/main" val="278055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16 - </a:t>
            </a:r>
            <a:fld id="{8B8A228C-2704-4DFB-B1F8-883B1F6D5030}" type="slidenum">
              <a:rPr lang="en-US" smtClean="0"/>
              <a:pPr/>
              <a:t>13</a:t>
            </a:fld>
            <a:endParaRPr lang="en-US" dirty="0"/>
          </a:p>
        </p:txBody>
      </p:sp>
      <p:sp>
        <p:nvSpPr>
          <p:cNvPr id="3" name="Slide Image Placeholder 2">
            <a:extLst>
              <a:ext uri="{FF2B5EF4-FFF2-40B4-BE49-F238E27FC236}">
                <a16:creationId xmlns:a16="http://schemas.microsoft.com/office/drawing/2014/main" id="{1C34BC13-87CC-4DEC-AE4A-D713BD7FA73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6E33AB1-A44E-4017-8469-10D753F35A59}"/>
              </a:ext>
            </a:extLst>
          </p:cNvPr>
          <p:cNvSpPr>
            <a:spLocks noGrp="1"/>
          </p:cNvSpPr>
          <p:nvPr>
            <p:ph type="body" idx="1"/>
          </p:nvPr>
        </p:nvSpPr>
        <p:spPr>
          <a:xfrm>
            <a:off x="457200" y="4617720"/>
            <a:ext cx="6858000" cy="5669280"/>
          </a:xfrm>
        </p:spPr>
        <p:txBody>
          <a:bodyPr/>
          <a:lstStyle/>
          <a:p>
            <a:pPr lvl="1" eaLnBrk="1" hangingPunct="1">
              <a:defRPr/>
            </a:pPr>
            <a:r>
              <a:rPr lang="en-US" dirty="0"/>
              <a:t>The parameters include the following:</a:t>
            </a:r>
          </a:p>
          <a:p>
            <a:pPr lvl="2" eaLnBrk="1" hangingPunct="1">
              <a:buFont typeface="Courier New" pitchFamily="49" charset="0"/>
              <a:buChar char="•"/>
              <a:defRPr/>
            </a:pPr>
            <a:r>
              <a:rPr lang="en-US" dirty="0" err="1">
                <a:latin typeface="Courier New" pitchFamily="49" charset="0"/>
                <a:cs typeface="Courier New" pitchFamily="49" charset="0"/>
              </a:rPr>
              <a:t>p_location</a:t>
            </a:r>
            <a:r>
              <a:rPr lang="en-US" dirty="0">
                <a:cs typeface="Times New Roman" pitchFamily="18" charset="0"/>
              </a:rPr>
              <a:t> parameter: Specifies the name of a directory alias defined by a </a:t>
            </a:r>
            <a:r>
              <a:rPr lang="en-US" dirty="0">
                <a:latin typeface="Courier New" pitchFamily="49" charset="0"/>
                <a:cs typeface="Times New Roman" pitchFamily="18" charset="0"/>
              </a:rPr>
              <a:t>CREATE DIRECTORY</a:t>
            </a:r>
            <a:r>
              <a:rPr lang="en-US" dirty="0">
                <a:cs typeface="Times New Roman" pitchFamily="18" charset="0"/>
              </a:rPr>
              <a:t> statement, or an operating system–specific path specified by using the </a:t>
            </a:r>
            <a:r>
              <a:rPr lang="en-US" dirty="0" err="1">
                <a:latin typeface="Courier New" pitchFamily="49" charset="0"/>
                <a:cs typeface="Times New Roman" pitchFamily="18" charset="0"/>
              </a:rPr>
              <a:t>utl_file_dir</a:t>
            </a:r>
            <a:r>
              <a:rPr lang="en-US" dirty="0">
                <a:cs typeface="Times New Roman" pitchFamily="18" charset="0"/>
              </a:rPr>
              <a:t> database parameter</a:t>
            </a:r>
          </a:p>
          <a:p>
            <a:pPr lvl="2" eaLnBrk="1" hangingPunct="1">
              <a:buFont typeface="Courier New" pitchFamily="49" charset="0"/>
              <a:buChar char="•"/>
              <a:defRPr/>
            </a:pPr>
            <a:r>
              <a:rPr lang="en-US" dirty="0" err="1">
                <a:latin typeface="Courier New" pitchFamily="49" charset="0"/>
                <a:cs typeface="Courier New" pitchFamily="49" charset="0"/>
              </a:rPr>
              <a:t>p_filename</a:t>
            </a:r>
            <a:r>
              <a:rPr lang="en-US" dirty="0">
                <a:cs typeface="Times New Roman" pitchFamily="18" charset="0"/>
              </a:rPr>
              <a:t> parameter: Specifies the name of the file, including the extension, without any path information</a:t>
            </a:r>
          </a:p>
          <a:p>
            <a:pPr lvl="2" eaLnBrk="1" hangingPunct="1">
              <a:buFont typeface="Courier New" pitchFamily="49" charset="0"/>
              <a:buChar char="•"/>
              <a:defRPr/>
            </a:pPr>
            <a:r>
              <a:rPr lang="en-US" dirty="0" err="1">
                <a:latin typeface="Courier New" pitchFamily="49" charset="0"/>
                <a:cs typeface="Courier New" pitchFamily="49" charset="0"/>
              </a:rPr>
              <a:t>open_mode</a:t>
            </a:r>
            <a:r>
              <a:rPr lang="en-US" dirty="0">
                <a:cs typeface="Times New Roman" pitchFamily="18" charset="0"/>
              </a:rPr>
              <a:t> string: Specifies how the file is to be opened. Values are:</a:t>
            </a:r>
          </a:p>
          <a:p>
            <a:pPr lvl="3" eaLnBrk="1" hangingPunct="1">
              <a:buNone/>
              <a:defRPr/>
            </a:pPr>
            <a:r>
              <a:rPr lang="en-US" dirty="0">
                <a:latin typeface="Courier New" pitchFamily="49" charset="0"/>
                <a:cs typeface="Times New Roman" pitchFamily="18" charset="0"/>
              </a:rPr>
              <a:t>	'R'</a:t>
            </a:r>
            <a:r>
              <a:rPr lang="en-US" dirty="0">
                <a:cs typeface="Times New Roman" pitchFamily="18" charset="0"/>
              </a:rPr>
              <a:t> for reading text (use </a:t>
            </a:r>
            <a:r>
              <a:rPr lang="en-US" dirty="0">
                <a:latin typeface="Courier New" pitchFamily="49" charset="0"/>
                <a:cs typeface="Times New Roman" pitchFamily="18" charset="0"/>
              </a:rPr>
              <a:t>GET_LINE</a:t>
            </a:r>
            <a:r>
              <a:rPr lang="en-US" dirty="0">
                <a:cs typeface="Times New Roman" pitchFamily="18" charset="0"/>
              </a:rPr>
              <a:t>)</a:t>
            </a:r>
          </a:p>
          <a:p>
            <a:pPr lvl="3" eaLnBrk="1" hangingPunct="1">
              <a:buNone/>
              <a:defRPr/>
            </a:pPr>
            <a:r>
              <a:rPr lang="en-US" dirty="0">
                <a:latin typeface="Courier New" pitchFamily="49" charset="0"/>
                <a:cs typeface="Times New Roman" pitchFamily="18" charset="0"/>
              </a:rPr>
              <a:t>	'W'</a:t>
            </a:r>
            <a:r>
              <a:rPr lang="en-US" dirty="0">
                <a:cs typeface="Times New Roman" pitchFamily="18" charset="0"/>
              </a:rPr>
              <a:t> for writing text (</a:t>
            </a:r>
            <a:r>
              <a:rPr lang="en-US" dirty="0">
                <a:latin typeface="Courier New" pitchFamily="49" charset="0"/>
                <a:cs typeface="Times New Roman" pitchFamily="18" charset="0"/>
              </a:rPr>
              <a:t>PUT</a:t>
            </a:r>
            <a:r>
              <a:rPr lang="en-US" dirty="0">
                <a:cs typeface="Times New Roman" pitchFamily="18" charset="0"/>
              </a:rPr>
              <a:t>, </a:t>
            </a:r>
            <a:r>
              <a:rPr lang="en-US" dirty="0">
                <a:latin typeface="Courier New" pitchFamily="49" charset="0"/>
                <a:cs typeface="Times New Roman" pitchFamily="18" charset="0"/>
              </a:rPr>
              <a:t>PUT_LINE</a:t>
            </a:r>
            <a:r>
              <a:rPr lang="en-US" dirty="0">
                <a:cs typeface="Times New Roman" pitchFamily="18" charset="0"/>
              </a:rPr>
              <a:t>, </a:t>
            </a:r>
            <a:r>
              <a:rPr lang="en-US" dirty="0">
                <a:latin typeface="Courier New" pitchFamily="49" charset="0"/>
                <a:cs typeface="Times New Roman" pitchFamily="18" charset="0"/>
              </a:rPr>
              <a:t>NEW_LINE</a:t>
            </a:r>
            <a:r>
              <a:rPr lang="en-US" dirty="0">
                <a:cs typeface="Times New Roman" pitchFamily="18" charset="0"/>
              </a:rPr>
              <a:t>, </a:t>
            </a:r>
            <a:r>
              <a:rPr lang="en-US" dirty="0">
                <a:latin typeface="Courier New" pitchFamily="49" charset="0"/>
                <a:cs typeface="Times New Roman" pitchFamily="18" charset="0"/>
              </a:rPr>
              <a:t>PUTF</a:t>
            </a:r>
            <a:r>
              <a:rPr lang="en-US" dirty="0">
                <a:cs typeface="Times New Roman" pitchFamily="18" charset="0"/>
              </a:rPr>
              <a:t>, </a:t>
            </a:r>
            <a:r>
              <a:rPr lang="en-US" dirty="0">
                <a:latin typeface="Courier New" pitchFamily="49" charset="0"/>
                <a:cs typeface="Times New Roman" pitchFamily="18" charset="0"/>
              </a:rPr>
              <a:t>FFLUSH</a:t>
            </a:r>
            <a:r>
              <a:rPr lang="en-US" dirty="0">
                <a:cs typeface="Times New Roman" pitchFamily="18" charset="0"/>
              </a:rPr>
              <a:t>)</a:t>
            </a:r>
          </a:p>
          <a:p>
            <a:pPr lvl="3" eaLnBrk="1" hangingPunct="1">
              <a:buNone/>
              <a:defRPr/>
            </a:pPr>
            <a:r>
              <a:rPr lang="en-US" dirty="0">
                <a:latin typeface="Courier New" pitchFamily="49" charset="0"/>
                <a:cs typeface="Times New Roman" pitchFamily="18" charset="0"/>
              </a:rPr>
              <a:t>	'A'</a:t>
            </a:r>
            <a:r>
              <a:rPr lang="en-US" dirty="0">
                <a:cs typeface="Times New Roman" pitchFamily="18" charset="0"/>
              </a:rPr>
              <a:t> for appending text (</a:t>
            </a:r>
            <a:r>
              <a:rPr lang="en-US" dirty="0">
                <a:latin typeface="Courier New" pitchFamily="49" charset="0"/>
                <a:cs typeface="Times New Roman" pitchFamily="18" charset="0"/>
              </a:rPr>
              <a:t>PUT</a:t>
            </a:r>
            <a:r>
              <a:rPr lang="en-US" dirty="0">
                <a:cs typeface="Times New Roman" pitchFamily="18" charset="0"/>
              </a:rPr>
              <a:t>, </a:t>
            </a:r>
            <a:r>
              <a:rPr lang="en-US" dirty="0">
                <a:latin typeface="Courier New" pitchFamily="49" charset="0"/>
                <a:cs typeface="Times New Roman" pitchFamily="18" charset="0"/>
              </a:rPr>
              <a:t>PUT_LINE</a:t>
            </a:r>
            <a:r>
              <a:rPr lang="en-US" dirty="0">
                <a:cs typeface="Times New Roman" pitchFamily="18" charset="0"/>
              </a:rPr>
              <a:t>, </a:t>
            </a:r>
            <a:r>
              <a:rPr lang="en-US" dirty="0">
                <a:latin typeface="Courier New" pitchFamily="49" charset="0"/>
                <a:cs typeface="Times New Roman" pitchFamily="18" charset="0"/>
              </a:rPr>
              <a:t>NEW_LINE</a:t>
            </a:r>
            <a:r>
              <a:rPr lang="en-US" dirty="0">
                <a:cs typeface="Times New Roman" pitchFamily="18" charset="0"/>
              </a:rPr>
              <a:t>, </a:t>
            </a:r>
            <a:r>
              <a:rPr lang="en-US" dirty="0">
                <a:latin typeface="Courier New" pitchFamily="49" charset="0"/>
                <a:cs typeface="Times New Roman" pitchFamily="18" charset="0"/>
              </a:rPr>
              <a:t>PUTF</a:t>
            </a:r>
            <a:r>
              <a:rPr lang="en-US" dirty="0">
                <a:cs typeface="Times New Roman" pitchFamily="18" charset="0"/>
              </a:rPr>
              <a:t>, </a:t>
            </a:r>
            <a:r>
              <a:rPr lang="en-US" dirty="0">
                <a:latin typeface="Courier New" pitchFamily="49" charset="0"/>
                <a:cs typeface="Times New Roman" pitchFamily="18" charset="0"/>
              </a:rPr>
              <a:t>FFLUSH</a:t>
            </a:r>
            <a:r>
              <a:rPr lang="en-US" dirty="0">
                <a:cs typeface="Times New Roman" pitchFamily="18" charset="0"/>
              </a:rPr>
              <a:t>)</a:t>
            </a:r>
          </a:p>
          <a:p>
            <a:pPr lvl="1" eaLnBrk="1" hangingPunct="1">
              <a:defRPr/>
            </a:pPr>
            <a:r>
              <a:rPr lang="en-US" dirty="0"/>
              <a:t>The return value from </a:t>
            </a:r>
            <a:r>
              <a:rPr lang="en-US" dirty="0">
                <a:latin typeface="Courier New" pitchFamily="49" charset="0"/>
              </a:rPr>
              <a:t>FOPEN</a:t>
            </a:r>
            <a:r>
              <a:rPr lang="en-US" dirty="0"/>
              <a:t> is a file handle whose type is </a:t>
            </a:r>
            <a:r>
              <a:rPr lang="en-US" dirty="0">
                <a:latin typeface="Courier New" pitchFamily="49" charset="0"/>
              </a:rPr>
              <a:t>UTL_FILE.FILE_TYPE</a:t>
            </a:r>
            <a:r>
              <a:rPr lang="en-US" dirty="0"/>
              <a:t>. The handle must be used on subsequent calls to routines that operate on the opened file.</a:t>
            </a:r>
          </a:p>
          <a:p>
            <a:pPr lvl="1" eaLnBrk="1" hangingPunct="1">
              <a:defRPr/>
            </a:pPr>
            <a:r>
              <a:rPr lang="en-US" dirty="0"/>
              <a:t>The </a:t>
            </a:r>
            <a:r>
              <a:rPr lang="en-US" dirty="0">
                <a:latin typeface="Courier New" pitchFamily="49" charset="0"/>
              </a:rPr>
              <a:t>IS_OPEN</a:t>
            </a:r>
            <a:r>
              <a:rPr lang="en-US" dirty="0"/>
              <a:t> function parameter is the file handle. The </a:t>
            </a:r>
            <a:r>
              <a:rPr lang="en-US" dirty="0">
                <a:solidFill>
                  <a:schemeClr val="tx1"/>
                </a:solidFill>
                <a:latin typeface="Courier New" pitchFamily="49" charset="0"/>
              </a:rPr>
              <a:t>IS_OPEN</a:t>
            </a:r>
            <a:r>
              <a:rPr lang="en-US" dirty="0">
                <a:solidFill>
                  <a:srgbClr val="FC0128"/>
                </a:solidFill>
              </a:rPr>
              <a:t> </a:t>
            </a:r>
            <a:r>
              <a:rPr lang="en-US" dirty="0"/>
              <a:t>function tests a file handle to see whether it identifies an opened file. It returns a Boolean value of </a:t>
            </a:r>
            <a:r>
              <a:rPr lang="en-US" dirty="0">
                <a:latin typeface="Courier New" pitchFamily="49" charset="0"/>
              </a:rPr>
              <a:t>TRUE</a:t>
            </a:r>
            <a:r>
              <a:rPr lang="en-US" dirty="0"/>
              <a:t> if the file has been opened; otherwise it returns a value of </a:t>
            </a:r>
            <a:r>
              <a:rPr lang="en-US" dirty="0">
                <a:latin typeface="Courier New" pitchFamily="49" charset="0"/>
              </a:rPr>
              <a:t>FALSE</a:t>
            </a:r>
            <a:r>
              <a:rPr lang="en-US" dirty="0"/>
              <a:t> indicating that the file has not been opened. The example in the slide shows how to combine the use of the two subprograms. For the full syntax, refer to </a:t>
            </a:r>
            <a:r>
              <a:rPr lang="en-US" i="1" dirty="0"/>
              <a:t>Oracle Database PL/SQL Packages and Types Reference</a:t>
            </a:r>
            <a:r>
              <a:rPr lang="en-US" dirty="0"/>
              <a:t>.</a:t>
            </a:r>
          </a:p>
          <a:p>
            <a:endParaRPr lang="en-US" dirty="0"/>
          </a:p>
        </p:txBody>
      </p:sp>
    </p:spTree>
    <p:extLst>
      <p:ext uri="{BB962C8B-B14F-4D97-AF65-F5344CB8AC3E}">
        <p14:creationId xmlns:p14="http://schemas.microsoft.com/office/powerpoint/2010/main" val="2679563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16 - </a:t>
            </a:r>
            <a:fld id="{47D9C502-37BA-48D1-B0AD-36CA9C0D0C2E}" type="slidenum">
              <a:rPr lang="en-US" smtClean="0"/>
              <a:pPr/>
              <a:t>14</a:t>
            </a:fld>
            <a:endParaRPr lang="en-US" dirty="0"/>
          </a:p>
        </p:txBody>
      </p:sp>
      <p:sp>
        <p:nvSpPr>
          <p:cNvPr id="5" name="Notes Placeholder 4">
            <a:extLst>
              <a:ext uri="{FF2B5EF4-FFF2-40B4-BE49-F238E27FC236}">
                <a16:creationId xmlns:a16="http://schemas.microsoft.com/office/drawing/2014/main" id="{6DD4C331-3B48-4031-8E45-20C9C50FC49D}"/>
              </a:ext>
            </a:extLst>
          </p:cNvPr>
          <p:cNvSpPr>
            <a:spLocks noGrp="1"/>
          </p:cNvSpPr>
          <p:nvPr>
            <p:ph type="body" idx="1"/>
          </p:nvPr>
        </p:nvSpPr>
        <p:spPr>
          <a:xfrm>
            <a:off x="457200" y="449263"/>
            <a:ext cx="6858000" cy="9380537"/>
          </a:xfrm>
        </p:spPr>
        <p:txBody>
          <a:bodyPr/>
          <a:lstStyle/>
          <a:p>
            <a:pPr lvl="1">
              <a:spcBef>
                <a:spcPct val="0"/>
              </a:spcBef>
              <a:buFontTx/>
              <a:buNone/>
            </a:pPr>
            <a:r>
              <a:rPr lang="en-US" altLang="en-US" dirty="0"/>
              <a:t>Ensure that the external file and the database are on the same PC.</a:t>
            </a:r>
          </a:p>
          <a:p>
            <a:pPr lvl="3" eaLnBrk="1" hangingPunct="1">
              <a:spcBef>
                <a:spcPct val="25000"/>
              </a:spcBef>
              <a:buNone/>
            </a:pPr>
            <a:r>
              <a:rPr lang="en-US" altLang="en-US" dirty="0">
                <a:latin typeface="Courier New" pitchFamily="49" charset="0"/>
                <a:cs typeface="Courier New" pitchFamily="49" charset="0"/>
              </a:rPr>
              <a:t>CREATE OR REPLACE PROCEDURE </a:t>
            </a:r>
            <a:r>
              <a:rPr lang="en-US" altLang="en-US" dirty="0" err="1">
                <a:latin typeface="Courier New" pitchFamily="49" charset="0"/>
                <a:cs typeface="Courier New" pitchFamily="49" charset="0"/>
              </a:rPr>
              <a:t>read_file</a:t>
            </a:r>
            <a:r>
              <a:rPr lang="en-US" altLang="en-US" dirty="0">
                <a:latin typeface="Courier New" pitchFamily="49" charset="0"/>
                <a:cs typeface="Courier New" pitchFamily="49" charset="0"/>
              </a:rPr>
              <a:t>(</a:t>
            </a:r>
            <a:r>
              <a:rPr lang="en-US" altLang="en-US" dirty="0" err="1">
                <a:latin typeface="Courier New" pitchFamily="49" charset="0"/>
                <a:cs typeface="Courier New" pitchFamily="49" charset="0"/>
              </a:rPr>
              <a:t>p_dir</a:t>
            </a:r>
            <a:r>
              <a:rPr lang="en-US" altLang="en-US" dirty="0">
                <a:latin typeface="Courier New" pitchFamily="49" charset="0"/>
                <a:cs typeface="Courier New" pitchFamily="49" charset="0"/>
              </a:rPr>
              <a:t> VARCHAR2, </a:t>
            </a:r>
            <a:r>
              <a:rPr lang="en-US" altLang="en-US" dirty="0" err="1">
                <a:latin typeface="Courier New" pitchFamily="49" charset="0"/>
                <a:cs typeface="Courier New" pitchFamily="49" charset="0"/>
              </a:rPr>
              <a:t>p_filename</a:t>
            </a:r>
            <a:r>
              <a:rPr lang="en-US" altLang="en-US" dirty="0">
                <a:latin typeface="Courier New" pitchFamily="49" charset="0"/>
                <a:cs typeface="Courier New" pitchFamily="49" charset="0"/>
              </a:rPr>
              <a:t> VARCHAR2) IS</a:t>
            </a:r>
          </a:p>
          <a:p>
            <a:pPr lvl="3" eaLnBrk="1" hangingPunct="1">
              <a:spcBef>
                <a:spcPct val="25000"/>
              </a:spcBef>
              <a:buNone/>
            </a:pP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f_file</a:t>
            </a:r>
            <a:r>
              <a:rPr lang="en-US" altLang="en-US" dirty="0">
                <a:latin typeface="Courier New" pitchFamily="49" charset="0"/>
                <a:cs typeface="Courier New" pitchFamily="49" charset="0"/>
              </a:rPr>
              <a:t> UTL_FILE.FILE_TYPE;</a:t>
            </a:r>
          </a:p>
          <a:p>
            <a:pPr lvl="3" eaLnBrk="1" hangingPunct="1">
              <a:spcBef>
                <a:spcPct val="25000"/>
              </a:spcBef>
              <a:buNone/>
            </a:pPr>
            <a:r>
              <a:rPr lang="en-US" altLang="en-US" dirty="0">
                <a:latin typeface="Courier New" pitchFamily="49" charset="0"/>
                <a:cs typeface="Courier New" pitchFamily="49" charset="0"/>
              </a:rPr>
              <a:t>  buffer VARCHAR2(200);</a:t>
            </a:r>
          </a:p>
          <a:p>
            <a:pPr lvl="3" eaLnBrk="1" hangingPunct="1">
              <a:spcBef>
                <a:spcPct val="25000"/>
              </a:spcBef>
              <a:buNone/>
            </a:pPr>
            <a:r>
              <a:rPr lang="en-US" altLang="en-US" dirty="0">
                <a:latin typeface="Courier New" pitchFamily="49" charset="0"/>
                <a:cs typeface="Courier New" pitchFamily="49" charset="0"/>
              </a:rPr>
              <a:t>  lines  PLS_INTEGER := 0;</a:t>
            </a:r>
          </a:p>
          <a:p>
            <a:pPr lvl="3" eaLnBrk="1" hangingPunct="1">
              <a:spcBef>
                <a:spcPct val="25000"/>
              </a:spcBef>
              <a:buNone/>
            </a:pPr>
            <a:r>
              <a:rPr lang="en-US" altLang="en-US" dirty="0">
                <a:latin typeface="Courier New" pitchFamily="49" charset="0"/>
                <a:cs typeface="Courier New" pitchFamily="49" charset="0"/>
              </a:rPr>
              <a:t>BEGIN</a:t>
            </a:r>
          </a:p>
          <a:p>
            <a:pPr lvl="3" eaLnBrk="1" hangingPunct="1">
              <a:spcBef>
                <a:spcPct val="25000"/>
              </a:spcBef>
              <a:buNone/>
            </a:pPr>
            <a:r>
              <a:rPr lang="en-US" altLang="en-US" dirty="0">
                <a:latin typeface="Courier New" pitchFamily="49" charset="0"/>
                <a:cs typeface="Courier New" pitchFamily="49" charset="0"/>
              </a:rPr>
              <a:t>  DBMS_OUTPUT.PUT_LINE(' Start ');</a:t>
            </a:r>
          </a:p>
          <a:p>
            <a:pPr lvl="3" eaLnBrk="1" hangingPunct="1">
              <a:spcBef>
                <a:spcPct val="25000"/>
              </a:spcBef>
              <a:buNone/>
            </a:pPr>
            <a:r>
              <a:rPr lang="en-US" altLang="en-US" dirty="0">
                <a:latin typeface="Courier New" pitchFamily="49" charset="0"/>
                <a:cs typeface="Courier New" pitchFamily="49" charset="0"/>
              </a:rPr>
              <a:t>  IF NOT UTL_FILE.IS_OPEN(</a:t>
            </a:r>
            <a:r>
              <a:rPr lang="en-US" altLang="en-US" dirty="0" err="1">
                <a:latin typeface="Courier New" pitchFamily="49" charset="0"/>
                <a:cs typeface="Courier New" pitchFamily="49" charset="0"/>
              </a:rPr>
              <a:t>f_file</a:t>
            </a:r>
            <a:r>
              <a:rPr lang="en-US" altLang="en-US" dirty="0">
                <a:latin typeface="Courier New" pitchFamily="49" charset="0"/>
                <a:cs typeface="Courier New" pitchFamily="49" charset="0"/>
              </a:rPr>
              <a:t>) THEN</a:t>
            </a:r>
          </a:p>
          <a:p>
            <a:pPr lvl="3" eaLnBrk="1" hangingPunct="1">
              <a:spcBef>
                <a:spcPct val="25000"/>
              </a:spcBef>
              <a:buNone/>
            </a:pPr>
            <a:r>
              <a:rPr lang="en-US" altLang="en-US" dirty="0">
                <a:latin typeface="Courier New" pitchFamily="49" charset="0"/>
                <a:cs typeface="Courier New" pitchFamily="49" charset="0"/>
              </a:rPr>
              <a:t>    DBMS_OUTPUT.PUT_LINE(' Open ');</a:t>
            </a:r>
          </a:p>
          <a:p>
            <a:pPr lvl="3" eaLnBrk="1" hangingPunct="1">
              <a:spcBef>
                <a:spcPct val="25000"/>
              </a:spcBef>
              <a:buNone/>
            </a:pP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f_file</a:t>
            </a:r>
            <a:r>
              <a:rPr lang="en-US" altLang="en-US" dirty="0">
                <a:latin typeface="Courier New" pitchFamily="49" charset="0"/>
                <a:cs typeface="Courier New" pitchFamily="49" charset="0"/>
              </a:rPr>
              <a:t> := UTL_FILE.FOPEN (</a:t>
            </a:r>
            <a:r>
              <a:rPr lang="en-US" altLang="en-US" dirty="0" err="1">
                <a:latin typeface="Courier New" pitchFamily="49" charset="0"/>
                <a:cs typeface="Courier New" pitchFamily="49" charset="0"/>
              </a:rPr>
              <a:t>p_dir</a:t>
            </a: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p_filename</a:t>
            </a:r>
            <a:r>
              <a:rPr lang="en-US" altLang="en-US" dirty="0">
                <a:latin typeface="Courier New" pitchFamily="49" charset="0"/>
                <a:cs typeface="Courier New" pitchFamily="49" charset="0"/>
              </a:rPr>
              <a:t>, 'R');</a:t>
            </a:r>
          </a:p>
          <a:p>
            <a:pPr lvl="3" eaLnBrk="1" hangingPunct="1">
              <a:spcBef>
                <a:spcPct val="25000"/>
              </a:spcBef>
              <a:buNone/>
            </a:pPr>
            <a:r>
              <a:rPr lang="en-US" altLang="en-US" dirty="0">
                <a:latin typeface="Courier New" pitchFamily="49" charset="0"/>
                <a:cs typeface="Courier New" pitchFamily="49" charset="0"/>
              </a:rPr>
              <a:t>    DBMS_OUTPUT.PUT_LINE(' Opened ');</a:t>
            </a:r>
          </a:p>
          <a:p>
            <a:pPr lvl="3" eaLnBrk="1" hangingPunct="1">
              <a:spcBef>
                <a:spcPct val="25000"/>
              </a:spcBef>
              <a:buNone/>
            </a:pPr>
            <a:r>
              <a:rPr lang="en-US" altLang="en-US" dirty="0">
                <a:latin typeface="Courier New" pitchFamily="49" charset="0"/>
                <a:cs typeface="Courier New" pitchFamily="49" charset="0"/>
              </a:rPr>
              <a:t>    BEGIN</a:t>
            </a:r>
          </a:p>
          <a:p>
            <a:pPr lvl="3" eaLnBrk="1" hangingPunct="1">
              <a:spcBef>
                <a:spcPct val="25000"/>
              </a:spcBef>
              <a:buNone/>
            </a:pPr>
            <a:r>
              <a:rPr lang="en-US" altLang="en-US" dirty="0">
                <a:latin typeface="Courier New" pitchFamily="49" charset="0"/>
                <a:cs typeface="Courier New" pitchFamily="49" charset="0"/>
              </a:rPr>
              <a:t>      LOOP</a:t>
            </a:r>
          </a:p>
          <a:p>
            <a:pPr lvl="3" eaLnBrk="1" hangingPunct="1">
              <a:spcBef>
                <a:spcPct val="25000"/>
              </a:spcBef>
              <a:buNone/>
            </a:pPr>
            <a:r>
              <a:rPr lang="en-US" altLang="en-US" dirty="0">
                <a:latin typeface="Courier New" pitchFamily="49" charset="0"/>
                <a:cs typeface="Courier New" pitchFamily="49" charset="0"/>
              </a:rPr>
              <a:t>        UTL_FILE.GET_LINE(</a:t>
            </a:r>
            <a:r>
              <a:rPr lang="en-US" altLang="en-US" dirty="0" err="1">
                <a:latin typeface="Courier New" pitchFamily="49" charset="0"/>
                <a:cs typeface="Courier New" pitchFamily="49" charset="0"/>
              </a:rPr>
              <a:t>f_file</a:t>
            </a:r>
            <a:r>
              <a:rPr lang="en-US" altLang="en-US" dirty="0">
                <a:latin typeface="Courier New" pitchFamily="49" charset="0"/>
                <a:cs typeface="Courier New" pitchFamily="49" charset="0"/>
              </a:rPr>
              <a:t>, buffer);</a:t>
            </a:r>
          </a:p>
          <a:p>
            <a:pPr lvl="3" eaLnBrk="1" hangingPunct="1">
              <a:spcBef>
                <a:spcPct val="25000"/>
              </a:spcBef>
              <a:buNone/>
            </a:pPr>
            <a:r>
              <a:rPr lang="en-US" altLang="en-US" dirty="0">
                <a:latin typeface="Courier New" pitchFamily="49" charset="0"/>
                <a:cs typeface="Courier New" pitchFamily="49" charset="0"/>
              </a:rPr>
              <a:t>        lines := lines + 1;</a:t>
            </a:r>
          </a:p>
          <a:p>
            <a:pPr lvl="3" eaLnBrk="1" hangingPunct="1">
              <a:spcBef>
                <a:spcPct val="25000"/>
              </a:spcBef>
              <a:buNone/>
            </a:pPr>
            <a:r>
              <a:rPr lang="en-US" altLang="en-US" dirty="0">
                <a:latin typeface="Courier New" pitchFamily="49" charset="0"/>
                <a:cs typeface="Courier New" pitchFamily="49" charset="0"/>
              </a:rPr>
              <a:t>        DBMS_OUTPUT.PUT_LINE(TO_CHAR(lines, '099')||' '||buffer);</a:t>
            </a:r>
          </a:p>
          <a:p>
            <a:pPr lvl="3" eaLnBrk="1" hangingPunct="1">
              <a:spcBef>
                <a:spcPct val="25000"/>
              </a:spcBef>
              <a:buNone/>
            </a:pPr>
            <a:r>
              <a:rPr lang="en-US" altLang="en-US" dirty="0">
                <a:latin typeface="Courier New" pitchFamily="49" charset="0"/>
                <a:cs typeface="Courier New" pitchFamily="49" charset="0"/>
              </a:rPr>
              <a:t>      END LOOP;</a:t>
            </a:r>
          </a:p>
          <a:p>
            <a:pPr lvl="3" eaLnBrk="1" hangingPunct="1">
              <a:spcBef>
                <a:spcPct val="25000"/>
              </a:spcBef>
              <a:buNone/>
            </a:pPr>
            <a:r>
              <a:rPr lang="en-US" altLang="en-US" dirty="0">
                <a:latin typeface="Courier New" pitchFamily="49" charset="0"/>
                <a:cs typeface="Courier New" pitchFamily="49" charset="0"/>
              </a:rPr>
              <a:t>    EXCEPTION</a:t>
            </a:r>
          </a:p>
          <a:p>
            <a:pPr lvl="3" eaLnBrk="1" hangingPunct="1">
              <a:spcBef>
                <a:spcPct val="25000"/>
              </a:spcBef>
              <a:buNone/>
            </a:pPr>
            <a:r>
              <a:rPr lang="en-US" altLang="en-US" dirty="0">
                <a:latin typeface="Courier New" pitchFamily="49" charset="0"/>
                <a:cs typeface="Courier New" pitchFamily="49" charset="0"/>
              </a:rPr>
              <a:t>      WHEN NO_DATA_FOUND THEN</a:t>
            </a:r>
          </a:p>
          <a:p>
            <a:pPr lvl="3" eaLnBrk="1" hangingPunct="1">
              <a:spcBef>
                <a:spcPct val="25000"/>
              </a:spcBef>
              <a:buNone/>
            </a:pPr>
            <a:r>
              <a:rPr lang="en-US" altLang="en-US" dirty="0">
                <a:latin typeface="Courier New" pitchFamily="49" charset="0"/>
                <a:cs typeface="Courier New" pitchFamily="49" charset="0"/>
              </a:rPr>
              <a:t>         DBMS_OUTPUT.PUT_LINE(' ** End of File **');</a:t>
            </a:r>
          </a:p>
          <a:p>
            <a:pPr lvl="3" eaLnBrk="1" hangingPunct="1">
              <a:spcBef>
                <a:spcPct val="25000"/>
              </a:spcBef>
              <a:buNone/>
            </a:pPr>
            <a:r>
              <a:rPr lang="en-US" altLang="en-US" dirty="0">
                <a:latin typeface="Courier New" pitchFamily="49" charset="0"/>
                <a:cs typeface="Courier New" pitchFamily="49" charset="0"/>
              </a:rPr>
              <a:t>    END;</a:t>
            </a:r>
          </a:p>
          <a:p>
            <a:pPr lvl="3" eaLnBrk="1" hangingPunct="1">
              <a:spcBef>
                <a:spcPct val="25000"/>
              </a:spcBef>
              <a:buNone/>
            </a:pPr>
            <a:r>
              <a:rPr lang="en-US" altLang="en-US" dirty="0">
                <a:latin typeface="Courier New" pitchFamily="49" charset="0"/>
                <a:cs typeface="Courier New" pitchFamily="49" charset="0"/>
              </a:rPr>
              <a:t>    DBMS_OUTPUT.PUT_LINE(lines||' lines read from file');</a:t>
            </a:r>
          </a:p>
          <a:p>
            <a:pPr lvl="3" eaLnBrk="1" hangingPunct="1">
              <a:spcBef>
                <a:spcPct val="25000"/>
              </a:spcBef>
              <a:buNone/>
            </a:pPr>
            <a:r>
              <a:rPr lang="en-US" altLang="en-US" dirty="0">
                <a:latin typeface="Courier New" pitchFamily="49" charset="0"/>
                <a:cs typeface="Courier New" pitchFamily="49" charset="0"/>
              </a:rPr>
              <a:t>    UTL_FILE.FCLOSE(</a:t>
            </a:r>
            <a:r>
              <a:rPr lang="en-US" altLang="en-US" dirty="0" err="1">
                <a:latin typeface="Courier New" pitchFamily="49" charset="0"/>
                <a:cs typeface="Courier New" pitchFamily="49" charset="0"/>
              </a:rPr>
              <a:t>f_file</a:t>
            </a:r>
            <a:r>
              <a:rPr lang="en-US" altLang="en-US" dirty="0">
                <a:latin typeface="Courier New" pitchFamily="49" charset="0"/>
                <a:cs typeface="Courier New" pitchFamily="49" charset="0"/>
              </a:rPr>
              <a:t>);</a:t>
            </a:r>
          </a:p>
          <a:p>
            <a:pPr lvl="3" eaLnBrk="1" hangingPunct="1">
              <a:spcBef>
                <a:spcPct val="25000"/>
              </a:spcBef>
              <a:buNone/>
            </a:pPr>
            <a:r>
              <a:rPr lang="en-US" altLang="en-US" dirty="0">
                <a:latin typeface="Courier New" pitchFamily="49" charset="0"/>
                <a:cs typeface="Courier New" pitchFamily="49" charset="0"/>
              </a:rPr>
              <a:t>  END IF;</a:t>
            </a:r>
          </a:p>
          <a:p>
            <a:pPr lvl="3" eaLnBrk="1" hangingPunct="1">
              <a:spcBef>
                <a:spcPct val="25000"/>
              </a:spcBef>
              <a:buNone/>
            </a:pPr>
            <a:r>
              <a:rPr lang="en-US" altLang="en-US" dirty="0">
                <a:latin typeface="Courier New" pitchFamily="49" charset="0"/>
                <a:cs typeface="Courier New" pitchFamily="49" charset="0"/>
              </a:rPr>
              <a:t>END </a:t>
            </a:r>
            <a:r>
              <a:rPr lang="en-US" altLang="en-US" dirty="0" err="1">
                <a:latin typeface="Courier New" pitchFamily="49" charset="0"/>
                <a:cs typeface="Courier New" pitchFamily="49" charset="0"/>
              </a:rPr>
              <a:t>read_file</a:t>
            </a:r>
            <a:r>
              <a:rPr lang="en-US" altLang="en-US" dirty="0">
                <a:latin typeface="Courier New" pitchFamily="49" charset="0"/>
                <a:cs typeface="Courier New" pitchFamily="49" charset="0"/>
              </a:rPr>
              <a:t>;</a:t>
            </a:r>
          </a:p>
          <a:p>
            <a:pPr lvl="3" eaLnBrk="1" hangingPunct="1">
              <a:spcBef>
                <a:spcPct val="25000"/>
              </a:spcBef>
              <a:buNone/>
            </a:pPr>
            <a:r>
              <a:rPr lang="en-US" altLang="en-US" dirty="0">
                <a:latin typeface="Courier New" pitchFamily="49" charset="0"/>
                <a:cs typeface="Courier New" pitchFamily="49" charset="0"/>
              </a:rPr>
              <a:t>/</a:t>
            </a:r>
          </a:p>
          <a:p>
            <a:pPr lvl="3" eaLnBrk="1" hangingPunct="1">
              <a:spcBef>
                <a:spcPct val="25000"/>
              </a:spcBef>
              <a:buNone/>
            </a:pPr>
            <a:r>
              <a:rPr lang="en-US" altLang="en-US" dirty="0">
                <a:latin typeface="Courier New" pitchFamily="49" charset="0"/>
                <a:cs typeface="Courier New" pitchFamily="49" charset="0"/>
              </a:rPr>
              <a:t>SHOW ERRORS</a:t>
            </a:r>
          </a:p>
          <a:p>
            <a:pPr lvl="3" eaLnBrk="1" hangingPunct="1">
              <a:spcBef>
                <a:spcPct val="25000"/>
              </a:spcBef>
              <a:buNone/>
            </a:pPr>
            <a:r>
              <a:rPr lang="en-US" altLang="en-US" dirty="0">
                <a:latin typeface="Courier New" pitchFamily="49" charset="0"/>
                <a:cs typeface="Courier New" pitchFamily="49" charset="0"/>
              </a:rPr>
              <a:t>SET SERVEROUTPUT ON</a:t>
            </a:r>
          </a:p>
          <a:p>
            <a:pPr lvl="3" eaLnBrk="1" hangingPunct="1">
              <a:spcBef>
                <a:spcPct val="25000"/>
              </a:spcBef>
              <a:buNone/>
            </a:pPr>
            <a:r>
              <a:rPr lang="en-US" altLang="en-US" dirty="0">
                <a:latin typeface="Courier New" pitchFamily="49" charset="0"/>
                <a:cs typeface="Courier New" pitchFamily="49" charset="0"/>
              </a:rPr>
              <a:t>EXECUTE </a:t>
            </a:r>
            <a:r>
              <a:rPr lang="en-US" altLang="en-US" dirty="0" err="1">
                <a:latin typeface="Courier New" pitchFamily="49" charset="0"/>
                <a:cs typeface="Courier New" pitchFamily="49" charset="0"/>
              </a:rPr>
              <a:t>read_file</a:t>
            </a:r>
            <a:r>
              <a:rPr lang="en-US" altLang="en-US" dirty="0">
                <a:latin typeface="Courier New" pitchFamily="49" charset="0"/>
                <a:cs typeface="Courier New" pitchFamily="49" charset="0"/>
              </a:rPr>
              <a:t>('REPORTS_DIR', 'instructor.txt')</a:t>
            </a:r>
          </a:p>
          <a:p>
            <a:endParaRPr lang="en-US" dirty="0"/>
          </a:p>
        </p:txBody>
      </p:sp>
    </p:spTree>
    <p:extLst>
      <p:ext uri="{BB962C8B-B14F-4D97-AF65-F5344CB8AC3E}">
        <p14:creationId xmlns:p14="http://schemas.microsoft.com/office/powerpoint/2010/main" val="708442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es06_01.png"/>
          <p:cNvPicPr>
            <a:picLocks noChangeAspect="1"/>
          </p:cNvPicPr>
          <p:nvPr/>
        </p:nvPicPr>
        <p:blipFill>
          <a:blip r:embed="rId3"/>
          <a:stretch>
            <a:fillRect/>
          </a:stretch>
        </p:blipFill>
        <p:spPr>
          <a:xfrm>
            <a:off x="1133475" y="831056"/>
            <a:ext cx="3152381" cy="3819048"/>
          </a:xfrm>
          <a:prstGeom prst="rect">
            <a:avLst/>
          </a:prstGeom>
        </p:spPr>
      </p:pic>
      <p:pic>
        <p:nvPicPr>
          <p:cNvPr id="7" name="Picture 6" descr="les06_02.png"/>
          <p:cNvPicPr>
            <a:picLocks noChangeAspect="1"/>
          </p:cNvPicPr>
          <p:nvPr/>
        </p:nvPicPr>
        <p:blipFill>
          <a:blip r:embed="rId4"/>
          <a:stretch>
            <a:fillRect/>
          </a:stretch>
        </p:blipFill>
        <p:spPr>
          <a:xfrm>
            <a:off x="1133475" y="5174456"/>
            <a:ext cx="3142857" cy="3295238"/>
          </a:xfrm>
          <a:prstGeom prst="rect">
            <a:avLst/>
          </a:prstGeom>
        </p:spPr>
      </p:pic>
      <p:sp>
        <p:nvSpPr>
          <p:cNvPr id="8" name="Footer Placeholder 7"/>
          <p:cNvSpPr>
            <a:spLocks noGrp="1"/>
          </p:cNvSpPr>
          <p:nvPr>
            <p:ph type="ftr" sz="quarter" idx="10"/>
          </p:nvPr>
        </p:nvSpPr>
        <p:spPr/>
        <p:txBody>
          <a:bodyPr/>
          <a:lstStyle/>
          <a:p>
            <a:r>
              <a:rPr lang="en-US"/>
              <a:t>Oracle Database 19c: PL/SQL Workshop   16 - </a:t>
            </a:r>
            <a:fld id="{B77A7505-05F6-4F13-AB6C-CF0745B9C2F5}" type="slidenum">
              <a:rPr lang="en-US" smtClean="0"/>
              <a:pPr/>
              <a:t>15</a:t>
            </a:fld>
            <a:endParaRPr lang="en-US" dirty="0"/>
          </a:p>
        </p:txBody>
      </p:sp>
      <p:sp>
        <p:nvSpPr>
          <p:cNvPr id="4" name="Notes Placeholder 3">
            <a:extLst>
              <a:ext uri="{FF2B5EF4-FFF2-40B4-BE49-F238E27FC236}">
                <a16:creationId xmlns:a16="http://schemas.microsoft.com/office/drawing/2014/main" id="{0E816656-F697-4132-B24D-FAABC217E961}"/>
              </a:ext>
            </a:extLst>
          </p:cNvPr>
          <p:cNvSpPr>
            <a:spLocks noGrp="1"/>
          </p:cNvSpPr>
          <p:nvPr>
            <p:ph type="body" idx="1"/>
          </p:nvPr>
        </p:nvSpPr>
        <p:spPr>
          <a:xfrm>
            <a:off x="457200" y="449263"/>
            <a:ext cx="6858000" cy="9380537"/>
          </a:xfrm>
        </p:spPr>
        <p:txBody>
          <a:bodyPr/>
          <a:lstStyle/>
          <a:p>
            <a:pPr lvl="1" eaLnBrk="1" hangingPunct="1"/>
            <a:r>
              <a:rPr lang="en-US" altLang="en-US" dirty="0"/>
              <a:t>The partial output of the above code is as follows:</a:t>
            </a:r>
          </a:p>
          <a:p>
            <a:pPr lvl="1" eaLnBrk="1" hangingPunct="1"/>
            <a:endParaRPr lang="en-US" altLang="en-US" b="1" dirty="0"/>
          </a:p>
        </p:txBody>
      </p:sp>
    </p:spTree>
    <p:extLst>
      <p:ext uri="{BB962C8B-B14F-4D97-AF65-F5344CB8AC3E}">
        <p14:creationId xmlns:p14="http://schemas.microsoft.com/office/powerpoint/2010/main" val="2499733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16 - </a:t>
            </a:r>
            <a:fld id="{61B8C41E-86E0-4FD1-8A36-C12C70FBEDD8}" type="slidenum">
              <a:rPr lang="en-US" smtClean="0"/>
              <a:pPr/>
              <a:t>16</a:t>
            </a:fld>
            <a:endParaRPr lang="en-US" dirty="0"/>
          </a:p>
        </p:txBody>
      </p:sp>
      <p:sp>
        <p:nvSpPr>
          <p:cNvPr id="3" name="Slide Image Placeholder 2">
            <a:extLst>
              <a:ext uri="{FF2B5EF4-FFF2-40B4-BE49-F238E27FC236}">
                <a16:creationId xmlns:a16="http://schemas.microsoft.com/office/drawing/2014/main" id="{BD823445-BB5C-4969-91DC-A269167D44F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7E7F9CF-B967-4D9F-835B-CABA9E393A8F}"/>
              </a:ext>
            </a:extLst>
          </p:cNvPr>
          <p:cNvSpPr>
            <a:spLocks noGrp="1"/>
          </p:cNvSpPr>
          <p:nvPr>
            <p:ph type="body" idx="1"/>
          </p:nvPr>
        </p:nvSpPr>
        <p:spPr>
          <a:xfrm>
            <a:off x="457200" y="4617720"/>
            <a:ext cx="6858000" cy="5821680"/>
          </a:xfrm>
        </p:spPr>
        <p:txBody>
          <a:bodyPr/>
          <a:lstStyle/>
          <a:p>
            <a:pPr lvl="1" eaLnBrk="1" hangingPunct="1"/>
            <a:r>
              <a:rPr lang="en-US" altLang="en-US" dirty="0"/>
              <a:t>In the slide example, the </a:t>
            </a:r>
            <a:r>
              <a:rPr lang="en-US" altLang="en-US" dirty="0" err="1">
                <a:latin typeface="Courier New" pitchFamily="49" charset="0"/>
              </a:rPr>
              <a:t>sal_status</a:t>
            </a:r>
            <a:r>
              <a:rPr lang="en-US" altLang="en-US" dirty="0"/>
              <a:t> procedure creates a report of employees for each department, along with their salaries. The data is written to a text file by using the </a:t>
            </a:r>
            <a:r>
              <a:rPr lang="en-US" altLang="en-US" dirty="0">
                <a:latin typeface="Courier New" pitchFamily="49" charset="0"/>
              </a:rPr>
              <a:t>UTL_FILE</a:t>
            </a:r>
            <a:r>
              <a:rPr lang="en-US" altLang="en-US" dirty="0"/>
              <a:t> package. </a:t>
            </a:r>
          </a:p>
          <a:p>
            <a:pPr lvl="1" eaLnBrk="1" hangingPunct="1"/>
            <a:r>
              <a:rPr lang="en-US" altLang="en-US" dirty="0"/>
              <a:t>In the code example, the </a:t>
            </a:r>
            <a:r>
              <a:rPr lang="en-US" altLang="en-US" dirty="0">
                <a:latin typeface="Courier New" pitchFamily="49" charset="0"/>
              </a:rPr>
              <a:t>file</a:t>
            </a:r>
            <a:r>
              <a:rPr lang="en-US" altLang="en-US" dirty="0"/>
              <a:t> variable is declared as </a:t>
            </a:r>
            <a:r>
              <a:rPr lang="en-US" altLang="en-US" dirty="0">
                <a:latin typeface="Courier New" pitchFamily="49" charset="0"/>
              </a:rPr>
              <a:t>UTL_FILE.FILE_TYPE</a:t>
            </a:r>
            <a:r>
              <a:rPr lang="en-US" altLang="en-US" dirty="0"/>
              <a:t>, is a record type which is private to the package </a:t>
            </a:r>
            <a:r>
              <a:rPr lang="en-US" altLang="en-US" dirty="0">
                <a:latin typeface="Courier New" pitchFamily="49" charset="0"/>
              </a:rPr>
              <a:t>UTL_FILE</a:t>
            </a:r>
            <a:r>
              <a:rPr lang="en-US" altLang="en-US" dirty="0"/>
              <a:t>. This record has three fields, id, data type and </a:t>
            </a:r>
            <a:r>
              <a:rPr lang="en-US" altLang="en-US" dirty="0" err="1"/>
              <a:t>byte_mode</a:t>
            </a:r>
            <a:r>
              <a:rPr lang="en-US" altLang="en-US" dirty="0"/>
              <a:t>. A variable of </a:t>
            </a:r>
            <a:r>
              <a:rPr lang="en-US" altLang="en-US" dirty="0">
                <a:latin typeface="Courier New" pitchFamily="49" charset="0"/>
              </a:rPr>
              <a:t>FILE_TYPE</a:t>
            </a:r>
            <a:r>
              <a:rPr lang="en-US" altLang="en-US" dirty="0"/>
              <a:t> serves a file handle; you can perform various operations on the file with the help of this handle.</a:t>
            </a:r>
          </a:p>
          <a:p>
            <a:pPr lvl="1" eaLnBrk="1" hangingPunct="1"/>
            <a:r>
              <a:rPr lang="en-US" altLang="en-US" dirty="0"/>
              <a:t>The </a:t>
            </a:r>
            <a:r>
              <a:rPr lang="en-US" altLang="en-US" dirty="0" err="1">
                <a:latin typeface="Courier New" pitchFamily="49" charset="0"/>
              </a:rPr>
              <a:t>sal_status</a:t>
            </a:r>
            <a:r>
              <a:rPr lang="en-US" altLang="en-US" dirty="0"/>
              <a:t> procedure accepts two parameters:</a:t>
            </a:r>
          </a:p>
          <a:p>
            <a:pPr lvl="2" eaLnBrk="1" hangingPunct="1"/>
            <a:r>
              <a:rPr lang="en-US" altLang="en-US" dirty="0"/>
              <a:t>The </a:t>
            </a:r>
            <a:r>
              <a:rPr lang="en-US" altLang="en-US" dirty="0" err="1">
                <a:latin typeface="Courier New" pitchFamily="49" charset="0"/>
              </a:rPr>
              <a:t>p_dir</a:t>
            </a:r>
            <a:r>
              <a:rPr lang="en-US" altLang="en-US" dirty="0"/>
              <a:t> parameter for the name of the directory in which to write the text file</a:t>
            </a:r>
          </a:p>
          <a:p>
            <a:pPr lvl="2" eaLnBrk="1" hangingPunct="1"/>
            <a:r>
              <a:rPr lang="en-US" altLang="en-US" dirty="0"/>
              <a:t>The </a:t>
            </a:r>
            <a:r>
              <a:rPr lang="en-US" altLang="en-US" dirty="0" err="1">
                <a:latin typeface="Courier New" pitchFamily="49" charset="0"/>
              </a:rPr>
              <a:t>p_filename</a:t>
            </a:r>
            <a:r>
              <a:rPr lang="en-US" altLang="en-US" dirty="0"/>
              <a:t> parameter to specify the name of the file</a:t>
            </a:r>
          </a:p>
          <a:p>
            <a:pPr lvl="1" eaLnBrk="1" hangingPunct="1"/>
            <a:r>
              <a:rPr lang="en-US" altLang="en-US" dirty="0"/>
              <a:t>For example, to call the procedure, use the following after ensuring that the external file and the database are on the same PC:</a:t>
            </a:r>
          </a:p>
          <a:p>
            <a:pPr lvl="4" eaLnBrk="1" hangingPunct="1">
              <a:spcBef>
                <a:spcPts val="533"/>
              </a:spcBef>
            </a:pPr>
            <a:r>
              <a:rPr lang="en-US" altLang="en-US" dirty="0"/>
              <a:t>EXECUTE </a:t>
            </a:r>
            <a:r>
              <a:rPr lang="en-US" altLang="en-US" dirty="0" err="1"/>
              <a:t>sal_status</a:t>
            </a:r>
            <a:r>
              <a:rPr lang="en-US" altLang="en-US" dirty="0"/>
              <a:t>('REPORTS_DIR', 'salreport2.txt')</a:t>
            </a:r>
          </a:p>
          <a:p>
            <a:pPr lvl="1" eaLnBrk="1" hangingPunct="1"/>
            <a:r>
              <a:rPr lang="en-US" altLang="en-US" b="1" dirty="0"/>
              <a:t>Note:</a:t>
            </a:r>
            <a:r>
              <a:rPr lang="en-US" altLang="en-US" dirty="0"/>
              <a:t> The directory location used (</a:t>
            </a:r>
            <a:r>
              <a:rPr lang="en-US" altLang="en-US" dirty="0">
                <a:latin typeface="Courier New" pitchFamily="49" charset="0"/>
              </a:rPr>
              <a:t>REPORTS_DIR</a:t>
            </a:r>
            <a:r>
              <a:rPr lang="en-US" altLang="en-US" dirty="0"/>
              <a:t>) must be in uppercase characters if it is a directory alias created by a </a:t>
            </a:r>
            <a:r>
              <a:rPr lang="en-US" altLang="en-US" dirty="0">
                <a:latin typeface="Courier New" pitchFamily="49" charset="0"/>
              </a:rPr>
              <a:t>CREATE</a:t>
            </a:r>
            <a:r>
              <a:rPr lang="en-US" altLang="en-US" dirty="0"/>
              <a:t> </a:t>
            </a:r>
            <a:r>
              <a:rPr lang="en-US" altLang="en-US" dirty="0">
                <a:latin typeface="Courier New" pitchFamily="49" charset="0"/>
              </a:rPr>
              <a:t>DIRECTORY</a:t>
            </a:r>
            <a:r>
              <a:rPr lang="en-US" altLang="en-US" dirty="0"/>
              <a:t> statement. When reading a file in a loop, the loop should exit when it detects the </a:t>
            </a:r>
            <a:r>
              <a:rPr lang="en-US" altLang="en-US" dirty="0">
                <a:latin typeface="Courier New" pitchFamily="49" charset="0"/>
              </a:rPr>
              <a:t>NO_DATA_FOUND</a:t>
            </a:r>
            <a:r>
              <a:rPr lang="en-US" altLang="en-US" dirty="0"/>
              <a:t> exception. The </a:t>
            </a:r>
            <a:r>
              <a:rPr lang="en-US" altLang="en-US" dirty="0">
                <a:latin typeface="Courier New" pitchFamily="49" charset="0"/>
              </a:rPr>
              <a:t>UTL_FILE</a:t>
            </a:r>
            <a:r>
              <a:rPr lang="en-US" altLang="en-US" dirty="0"/>
              <a:t> output is sent synchronously. A </a:t>
            </a:r>
            <a:r>
              <a:rPr lang="en-US" altLang="en-US" dirty="0">
                <a:latin typeface="Courier New" pitchFamily="49" charset="0"/>
              </a:rPr>
              <a:t>DBMS_OUTPUT</a:t>
            </a:r>
            <a:r>
              <a:rPr lang="en-US" altLang="en-US" dirty="0"/>
              <a:t> procedure does not produce an output until the procedure is completed.</a:t>
            </a:r>
          </a:p>
          <a:p>
            <a:endParaRPr lang="en-US" dirty="0"/>
          </a:p>
        </p:txBody>
      </p:sp>
    </p:spTree>
    <p:extLst>
      <p:ext uri="{BB962C8B-B14F-4D97-AF65-F5344CB8AC3E}">
        <p14:creationId xmlns:p14="http://schemas.microsoft.com/office/powerpoint/2010/main" val="243917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es06_03.png"/>
          <p:cNvPicPr>
            <a:picLocks noChangeAspect="1"/>
          </p:cNvPicPr>
          <p:nvPr/>
        </p:nvPicPr>
        <p:blipFill>
          <a:blip r:embed="rId3"/>
          <a:stretch>
            <a:fillRect/>
          </a:stretch>
        </p:blipFill>
        <p:spPr>
          <a:xfrm>
            <a:off x="1590675" y="5591609"/>
            <a:ext cx="3647619" cy="3476191"/>
          </a:xfrm>
          <a:prstGeom prst="rect">
            <a:avLst/>
          </a:prstGeom>
        </p:spPr>
      </p:pic>
      <p:sp>
        <p:nvSpPr>
          <p:cNvPr id="7" name="Footer Placeholder 6"/>
          <p:cNvSpPr>
            <a:spLocks noGrp="1"/>
          </p:cNvSpPr>
          <p:nvPr>
            <p:ph type="ftr" sz="quarter" idx="10"/>
          </p:nvPr>
        </p:nvSpPr>
        <p:spPr/>
        <p:txBody>
          <a:bodyPr/>
          <a:lstStyle/>
          <a:p>
            <a:r>
              <a:rPr lang="en-US"/>
              <a:t>Oracle Database 19c: PL/SQL Workshop   16 - </a:t>
            </a:r>
            <a:fld id="{3B3A6738-5501-4437-8DDB-E5B4772B94FB}" type="slidenum">
              <a:rPr lang="en-US" smtClean="0"/>
              <a:pPr/>
              <a:t>17</a:t>
            </a:fld>
            <a:endParaRPr lang="en-US" dirty="0"/>
          </a:p>
        </p:txBody>
      </p:sp>
      <p:sp>
        <p:nvSpPr>
          <p:cNvPr id="3" name="Slide Image Placeholder 2">
            <a:extLst>
              <a:ext uri="{FF2B5EF4-FFF2-40B4-BE49-F238E27FC236}">
                <a16:creationId xmlns:a16="http://schemas.microsoft.com/office/drawing/2014/main" id="{955933AB-36E8-4782-AD53-70FBB2E31FB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C2EE3A8-A5FF-4474-BEA5-2BD0E7E1B5C7}"/>
              </a:ext>
            </a:extLst>
          </p:cNvPr>
          <p:cNvSpPr>
            <a:spLocks noGrp="1"/>
          </p:cNvSpPr>
          <p:nvPr>
            <p:ph type="body" idx="1"/>
          </p:nvPr>
        </p:nvSpPr>
        <p:spPr/>
        <p:txBody>
          <a:bodyPr/>
          <a:lstStyle/>
          <a:p>
            <a:pPr lvl="1"/>
            <a:r>
              <a:rPr lang="en-US" altLang="en-US" dirty="0"/>
              <a:t>Execute the </a:t>
            </a:r>
            <a:r>
              <a:rPr lang="en-US" altLang="en-US" dirty="0" err="1">
                <a:latin typeface="Courier New" pitchFamily="49" charset="0"/>
                <a:cs typeface="Courier New" pitchFamily="49" charset="0"/>
              </a:rPr>
              <a:t>sal_status</a:t>
            </a:r>
            <a:r>
              <a:rPr lang="en-US" altLang="en-US" dirty="0"/>
              <a:t> procedure:</a:t>
            </a:r>
          </a:p>
          <a:p>
            <a:pPr lvl="1"/>
            <a:r>
              <a:rPr lang="en-US" altLang="en-US" dirty="0">
                <a:latin typeface="Courier New" pitchFamily="49" charset="0"/>
                <a:cs typeface="Courier New" pitchFamily="49" charset="0"/>
              </a:rPr>
              <a:t>EXECUTE </a:t>
            </a:r>
            <a:r>
              <a:rPr lang="en-US" altLang="en-US" dirty="0" err="1">
                <a:latin typeface="Courier New" pitchFamily="49" charset="0"/>
                <a:cs typeface="Courier New" pitchFamily="49" charset="0"/>
              </a:rPr>
              <a:t>sal_status</a:t>
            </a:r>
            <a:r>
              <a:rPr lang="en-US" altLang="en-US" dirty="0">
                <a:latin typeface="Courier New" pitchFamily="49" charset="0"/>
                <a:cs typeface="Courier New" pitchFamily="49" charset="0"/>
              </a:rPr>
              <a:t>('REPORTS_DIR', 'salreport2.txt')</a:t>
            </a:r>
          </a:p>
          <a:p>
            <a:pPr lvl="1"/>
            <a:r>
              <a:rPr lang="en-US" altLang="en-US" dirty="0"/>
              <a:t> The following is a sample of the </a:t>
            </a:r>
            <a:r>
              <a:rPr lang="en-US" altLang="en-US" dirty="0">
                <a:latin typeface="Courier New" pitchFamily="49" charset="0"/>
                <a:cs typeface="Courier New" pitchFamily="49" charset="0"/>
              </a:rPr>
              <a:t>salreport2.txt </a:t>
            </a:r>
            <a:r>
              <a:rPr lang="en-US" altLang="en-US" dirty="0"/>
              <a:t>output file:</a:t>
            </a:r>
          </a:p>
          <a:p>
            <a:endParaRPr lang="en-US" dirty="0"/>
          </a:p>
        </p:txBody>
      </p:sp>
    </p:spTree>
    <p:extLst>
      <p:ext uri="{BB962C8B-B14F-4D97-AF65-F5344CB8AC3E}">
        <p14:creationId xmlns:p14="http://schemas.microsoft.com/office/powerpoint/2010/main" val="33382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4BA14DAB-5182-449D-A850-B64D2259835D}" type="slidenum">
              <a:rPr lang="en-US" smtClean="0"/>
              <a:pPr/>
              <a:t>18</a:t>
            </a:fld>
            <a:endParaRPr lang="en-US" dirty="0"/>
          </a:p>
        </p:txBody>
      </p:sp>
      <p:sp>
        <p:nvSpPr>
          <p:cNvPr id="3" name="Slide Image Placeholder 2">
            <a:extLst>
              <a:ext uri="{FF2B5EF4-FFF2-40B4-BE49-F238E27FC236}">
                <a16:creationId xmlns:a16="http://schemas.microsoft.com/office/drawing/2014/main" id="{403966E2-9DA8-44F6-B8F2-CAD305D72E4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0666A28-F1D1-4227-943C-055EBB9098D3}"/>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UTL_MAIL</a:t>
            </a:r>
            <a:r>
              <a:rPr lang="en-US" altLang="en-US" dirty="0"/>
              <a:t> package is a utility for managing email that includes commonly used email features such as attachments, CC, BCC, and return receipt.</a:t>
            </a:r>
          </a:p>
          <a:p>
            <a:pPr lvl="1" eaLnBrk="1" hangingPunct="1"/>
            <a:r>
              <a:rPr lang="en-US" altLang="en-US" dirty="0"/>
              <a:t>The </a:t>
            </a:r>
            <a:r>
              <a:rPr lang="en-US" altLang="en-US" dirty="0">
                <a:latin typeface="Courier New" pitchFamily="49" charset="0"/>
              </a:rPr>
              <a:t>UTL_MAIL</a:t>
            </a:r>
            <a:r>
              <a:rPr lang="en-US" altLang="en-US" dirty="0"/>
              <a:t> package is not installed by default because of the </a:t>
            </a:r>
            <a:r>
              <a:rPr lang="en-US" altLang="en-US" dirty="0">
                <a:latin typeface="Courier New" pitchFamily="49" charset="0"/>
              </a:rPr>
              <a:t>SMTP_OUT_SERVER</a:t>
            </a:r>
            <a:r>
              <a:rPr lang="en-US" altLang="en-US" dirty="0"/>
              <a:t> configuration requirement and the security exposure this involves. When installing </a:t>
            </a:r>
            <a:r>
              <a:rPr lang="en-US" altLang="en-US" dirty="0">
                <a:latin typeface="Courier New" pitchFamily="49" charset="0"/>
              </a:rPr>
              <a:t>UTL_MAIL</a:t>
            </a:r>
            <a:r>
              <a:rPr lang="en-US" altLang="en-US" dirty="0"/>
              <a:t>, you should take steps to prevent the port defined by </a:t>
            </a:r>
            <a:r>
              <a:rPr lang="en-US" altLang="en-US" dirty="0">
                <a:latin typeface="Courier New" pitchFamily="49" charset="0"/>
              </a:rPr>
              <a:t>SMTP_OUT_SERVER</a:t>
            </a:r>
            <a:r>
              <a:rPr lang="en-US" altLang="en-US" dirty="0"/>
              <a:t> being swamped by data transmissions. To install </a:t>
            </a:r>
            <a:r>
              <a:rPr lang="en-US" altLang="en-US" dirty="0">
                <a:latin typeface="Courier New" pitchFamily="49" charset="0"/>
              </a:rPr>
              <a:t>UTL_MAIL</a:t>
            </a:r>
            <a:r>
              <a:rPr lang="en-US" altLang="en-US" dirty="0"/>
              <a:t>, log in as the </a:t>
            </a:r>
            <a:r>
              <a:rPr lang="en-US" altLang="en-US" dirty="0">
                <a:latin typeface="Courier New" pitchFamily="49" charset="0"/>
                <a:cs typeface="Courier New" pitchFamily="49" charset="0"/>
              </a:rPr>
              <a:t>sys</a:t>
            </a:r>
            <a:r>
              <a:rPr lang="en-US" altLang="en-US" dirty="0"/>
              <a:t> user in SQL*Plus and execute the following scripts:</a:t>
            </a:r>
          </a:p>
          <a:p>
            <a:pPr lvl="4" eaLnBrk="1" hangingPunct="1">
              <a:lnSpc>
                <a:spcPct val="98000"/>
              </a:lnSpc>
            </a:pPr>
            <a:r>
              <a:rPr lang="en-US" altLang="en-US" dirty="0"/>
              <a:t>@$ORACLE_HOME/</a:t>
            </a:r>
            <a:r>
              <a:rPr lang="en-US" altLang="en-US" dirty="0" err="1"/>
              <a:t>rdbms</a:t>
            </a:r>
            <a:r>
              <a:rPr lang="en-US" altLang="en-US" dirty="0"/>
              <a:t>/admin/</a:t>
            </a:r>
            <a:r>
              <a:rPr lang="en-US" altLang="en-US" dirty="0" err="1"/>
              <a:t>utlmail.sql</a:t>
            </a:r>
            <a:endParaRPr lang="en-US" altLang="en-US" dirty="0"/>
          </a:p>
          <a:p>
            <a:pPr lvl="4" eaLnBrk="1" hangingPunct="1">
              <a:lnSpc>
                <a:spcPct val="98000"/>
              </a:lnSpc>
            </a:pPr>
            <a:r>
              <a:rPr lang="en-US" altLang="en-US" dirty="0"/>
              <a:t>@$ORACLE_HOME/</a:t>
            </a:r>
            <a:r>
              <a:rPr lang="en-US" altLang="en-US" dirty="0" err="1"/>
              <a:t>rdbms</a:t>
            </a:r>
            <a:r>
              <a:rPr lang="en-US" altLang="en-US" dirty="0"/>
              <a:t>/admin/</a:t>
            </a:r>
            <a:r>
              <a:rPr lang="en-US" altLang="en-US" dirty="0" err="1"/>
              <a:t>prvtmail.plb</a:t>
            </a:r>
            <a:endParaRPr lang="en-US" altLang="en-US" dirty="0"/>
          </a:p>
          <a:p>
            <a:pPr lvl="1" eaLnBrk="1" hangingPunct="1"/>
            <a:r>
              <a:rPr lang="en-US" altLang="en-US" dirty="0"/>
              <a:t>You should define the </a:t>
            </a:r>
            <a:r>
              <a:rPr lang="en-US" altLang="en-US" dirty="0">
                <a:latin typeface="Courier New" pitchFamily="49" charset="0"/>
              </a:rPr>
              <a:t>SMTP_OUT_SERVER</a:t>
            </a:r>
            <a:r>
              <a:rPr lang="en-US" altLang="en-US" dirty="0"/>
              <a:t> parameter in the </a:t>
            </a:r>
            <a:r>
              <a:rPr lang="en-US" altLang="en-US" dirty="0" err="1">
                <a:latin typeface="Courier New" pitchFamily="49" charset="0"/>
              </a:rPr>
              <a:t>init.ora</a:t>
            </a:r>
            <a:r>
              <a:rPr lang="en-US" altLang="en-US" dirty="0"/>
              <a:t> initialization file. </a:t>
            </a:r>
            <a:r>
              <a:rPr lang="en-US" dirty="0"/>
              <a:t>However, if </a:t>
            </a:r>
            <a:r>
              <a:rPr lang="en-US" dirty="0">
                <a:latin typeface="Courier New" pitchFamily="49" charset="0"/>
                <a:cs typeface="Courier New" pitchFamily="49" charset="0"/>
              </a:rPr>
              <a:t>SMTP_OUT_SERVER</a:t>
            </a:r>
            <a:r>
              <a:rPr lang="en-US" dirty="0"/>
              <a:t> is not defined, this invokes a default of </a:t>
            </a:r>
            <a:r>
              <a:rPr lang="en-US" altLang="en-US" dirty="0">
                <a:latin typeface="Courier New" pitchFamily="49" charset="0"/>
              </a:rPr>
              <a:t>DB_DOMAIN</a:t>
            </a:r>
            <a:r>
              <a:rPr lang="en-US" dirty="0"/>
              <a:t>, which is guaranteed to be defined to perform appropriately.</a:t>
            </a:r>
          </a:p>
          <a:p>
            <a:pPr lvl="1" eaLnBrk="1" hangingPunct="1"/>
            <a:r>
              <a:rPr lang="en-US" altLang="en-US" dirty="0"/>
              <a:t>The </a:t>
            </a:r>
            <a:r>
              <a:rPr lang="en-US" altLang="en-US" dirty="0">
                <a:latin typeface="Courier New" pitchFamily="49" charset="0"/>
              </a:rPr>
              <a:t>SMTP_OUT_SERVER</a:t>
            </a:r>
            <a:r>
              <a:rPr lang="en-US" altLang="en-US" dirty="0"/>
              <a:t> parameter specifies the SMTP host and port to which </a:t>
            </a:r>
            <a:r>
              <a:rPr lang="en-US" altLang="en-US" dirty="0">
                <a:latin typeface="Courier New" pitchFamily="49" charset="0"/>
              </a:rPr>
              <a:t>UTL_MAIL</a:t>
            </a:r>
            <a:r>
              <a:rPr lang="en-US" altLang="en-US" dirty="0"/>
              <a:t> delivers outbound email. Multiple servers can be specified, separated by commas. If the first server in the list is unavailable, then </a:t>
            </a:r>
            <a:r>
              <a:rPr lang="en-US" altLang="en-US" dirty="0">
                <a:latin typeface="Courier New" pitchFamily="49" charset="0"/>
              </a:rPr>
              <a:t>UTL_MAIL</a:t>
            </a:r>
            <a:r>
              <a:rPr lang="en-US" altLang="en-US" dirty="0"/>
              <a:t> tries the second server, and so on.</a:t>
            </a:r>
          </a:p>
          <a:p>
            <a:pPr lvl="1" eaLnBrk="1" hangingPunct="1"/>
            <a:endParaRPr lang="en-US" altLang="en-US" dirty="0"/>
          </a:p>
          <a:p>
            <a:endParaRPr lang="en-US" dirty="0"/>
          </a:p>
        </p:txBody>
      </p:sp>
    </p:spTree>
    <p:extLst>
      <p:ext uri="{BB962C8B-B14F-4D97-AF65-F5344CB8AC3E}">
        <p14:creationId xmlns:p14="http://schemas.microsoft.com/office/powerpoint/2010/main" val="3690652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E6746D51-6E77-42DE-AB31-5AE36D5F866F}" type="slidenum">
              <a:rPr lang="en-US" smtClean="0"/>
              <a:pPr/>
              <a:t>19</a:t>
            </a:fld>
            <a:endParaRPr lang="en-US" dirty="0"/>
          </a:p>
        </p:txBody>
      </p:sp>
      <p:sp>
        <p:nvSpPr>
          <p:cNvPr id="3" name="Slide Image Placeholder 2">
            <a:extLst>
              <a:ext uri="{FF2B5EF4-FFF2-40B4-BE49-F238E27FC236}">
                <a16:creationId xmlns:a16="http://schemas.microsoft.com/office/drawing/2014/main" id="{4F1E9A87-2BC7-4D95-9825-5FEAC640BD2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8450406-CF4A-4627-818A-3D479F57EF6E}"/>
              </a:ext>
            </a:extLst>
          </p:cNvPr>
          <p:cNvSpPr>
            <a:spLocks noGrp="1"/>
          </p:cNvSpPr>
          <p:nvPr>
            <p:ph type="body" idx="1"/>
          </p:nvPr>
        </p:nvSpPr>
        <p:spPr/>
        <p:txBody>
          <a:bodyPr/>
          <a:lstStyle/>
          <a:p>
            <a:pPr lvl="1" eaLnBrk="1" hangingPunct="1"/>
            <a:r>
              <a:rPr lang="en-US" altLang="en-US" dirty="0"/>
              <a:t>In Oracle Database 11</a:t>
            </a:r>
            <a:r>
              <a:rPr lang="en-US" altLang="en-US" i="1" dirty="0"/>
              <a:t>g</a:t>
            </a:r>
            <a:r>
              <a:rPr lang="en-US" altLang="en-US" dirty="0"/>
              <a:t>,</a:t>
            </a:r>
            <a:r>
              <a:rPr lang="en-US" altLang="en-US" i="1" dirty="0"/>
              <a:t> </a:t>
            </a:r>
            <a:r>
              <a:rPr lang="en-US" altLang="en-US" dirty="0"/>
              <a:t>the </a:t>
            </a:r>
            <a:r>
              <a:rPr lang="en-US" altLang="en-US" dirty="0">
                <a:latin typeface="Courier New" pitchFamily="49" charset="0"/>
              </a:rPr>
              <a:t>UTL_MAIL</a:t>
            </a:r>
            <a:r>
              <a:rPr lang="en-US" altLang="en-US" dirty="0"/>
              <a:t> package is now an invoker’s rights package and the invoking user will need the </a:t>
            </a:r>
            <a:r>
              <a:rPr lang="en-US" altLang="en-US" dirty="0">
                <a:latin typeface="Courier New" pitchFamily="49" charset="0"/>
                <a:cs typeface="Courier New" pitchFamily="49" charset="0"/>
              </a:rPr>
              <a:t>CONNECT</a:t>
            </a:r>
            <a:r>
              <a:rPr lang="en-US" altLang="en-US" dirty="0"/>
              <a:t> privilege granted in the access control list assigned to the remote network host to which he wants to connect. The Security Administrator performs this task.</a:t>
            </a:r>
          </a:p>
          <a:p>
            <a:pPr lvl="1" eaLnBrk="1" hangingPunct="1"/>
            <a:r>
              <a:rPr lang="en-US" altLang="en-US" dirty="0"/>
              <a:t>You also require an </a:t>
            </a:r>
            <a:r>
              <a:rPr lang="en-US" altLang="en-US" dirty="0">
                <a:latin typeface="Courier New" pitchFamily="49" charset="0"/>
              </a:rPr>
              <a:t>EXECUTE</a:t>
            </a:r>
            <a:r>
              <a:rPr lang="en-US" altLang="en-US" dirty="0"/>
              <a:t> privilege on </a:t>
            </a:r>
            <a:r>
              <a:rPr lang="en-US" altLang="en-US" dirty="0">
                <a:latin typeface="Courier New" pitchFamily="49" charset="0"/>
              </a:rPr>
              <a:t>UTL_MAIL</a:t>
            </a:r>
            <a:r>
              <a:rPr lang="en-US" altLang="en-US" dirty="0"/>
              <a:t> to send a mail from the PL/SQL program.</a:t>
            </a:r>
          </a:p>
          <a:p>
            <a:pPr lvl="1" eaLnBrk="1" hangingPunct="1"/>
            <a:r>
              <a:rPr lang="en-US" altLang="en-US" b="1" dirty="0"/>
              <a:t>Note</a:t>
            </a:r>
          </a:p>
          <a:p>
            <a:pPr lvl="2" eaLnBrk="1" hangingPunct="1"/>
            <a:r>
              <a:rPr lang="en-US" altLang="en-US" dirty="0"/>
              <a:t>For information about how a user with </a:t>
            </a:r>
            <a:r>
              <a:rPr lang="en-US" altLang="en-US" dirty="0">
                <a:latin typeface="Courier New" pitchFamily="49" charset="0"/>
              </a:rPr>
              <a:t>SYSDBA</a:t>
            </a:r>
            <a:r>
              <a:rPr lang="en-US" altLang="en-US" dirty="0"/>
              <a:t> capabilities grants a user the required fine-grained privileges required for using this package, refer to the “Managing Fine-Grained Access to External Network Services”</a:t>
            </a:r>
            <a:r>
              <a:rPr lang="en-US" altLang="en-US" i="1" dirty="0"/>
              <a:t> </a:t>
            </a:r>
            <a:r>
              <a:rPr lang="en-US" altLang="en-US" dirty="0"/>
              <a:t>topic in </a:t>
            </a:r>
            <a:r>
              <a:rPr lang="en-US" altLang="en-US" i="1" dirty="0"/>
              <a:t>Oracle Database Security Guide</a:t>
            </a:r>
            <a:r>
              <a:rPr lang="en-US" altLang="en-US" dirty="0"/>
              <a:t> and the </a:t>
            </a:r>
            <a:r>
              <a:rPr lang="en-US" altLang="en-US" i="1" dirty="0"/>
              <a:t>Oracle Database Advanced PL/SQL</a:t>
            </a:r>
            <a:r>
              <a:rPr lang="en-US" altLang="en-US" dirty="0"/>
              <a:t> instructor-led training course.</a:t>
            </a:r>
          </a:p>
          <a:p>
            <a:pPr lvl="2" eaLnBrk="1" hangingPunct="1"/>
            <a:r>
              <a:rPr lang="en-US" altLang="en-US" dirty="0"/>
              <a:t>Because of firewall restrictions, the </a:t>
            </a:r>
            <a:r>
              <a:rPr lang="en-US" altLang="en-US" dirty="0">
                <a:latin typeface="Courier New" pitchFamily="49" charset="0"/>
              </a:rPr>
              <a:t>UTL_MAIL</a:t>
            </a:r>
            <a:r>
              <a:rPr lang="en-US" altLang="en-US" dirty="0"/>
              <a:t> examples in this lesson cannot be demonstrated; therefore, no labs were designed to use </a:t>
            </a:r>
            <a:r>
              <a:rPr lang="en-US" altLang="en-US" dirty="0">
                <a:latin typeface="Courier New" pitchFamily="49" charset="0"/>
              </a:rPr>
              <a:t>UTL_MAIL</a:t>
            </a:r>
            <a:r>
              <a:rPr lang="en-US" altLang="en-US" dirty="0"/>
              <a:t>.</a:t>
            </a:r>
          </a:p>
          <a:p>
            <a:endParaRPr lang="en-US" dirty="0"/>
          </a:p>
        </p:txBody>
      </p:sp>
    </p:spTree>
    <p:extLst>
      <p:ext uri="{BB962C8B-B14F-4D97-AF65-F5344CB8AC3E}">
        <p14:creationId xmlns:p14="http://schemas.microsoft.com/office/powerpoint/2010/main" val="132725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Notes Placeholder 2"/>
          <p:cNvSpPr>
            <a:spLocks noGrp="1"/>
          </p:cNvSpPr>
          <p:nvPr>
            <p:ph type="body" idx="1"/>
          </p:nvPr>
        </p:nvSpPr>
        <p:spPr/>
        <p:txBody>
          <a:bodyPr/>
          <a:lstStyle/>
          <a:p>
            <a:pPr lvl="1"/>
            <a:r>
              <a:rPr lang="en-US" dirty="0"/>
              <a:t>In the fourth unit, we have seven lessons – Creating Stored Procedures, Creating Functions, Debugging Subprograms, Creating Packages, Working with Packages, Using Oracle Supplied Packages in Application Development, and Using Dynamic SQL. You will learn to write PL/SQL subprograms, packages, and use them in Application Development. </a:t>
            </a:r>
          </a:p>
          <a:p>
            <a:pPr lvl="1"/>
            <a:endParaRPr lang="en-US" dirty="0"/>
          </a:p>
        </p:txBody>
      </p:sp>
      <p:sp>
        <p:nvSpPr>
          <p:cNvPr id="9" name="Footer Placeholder 8"/>
          <p:cNvSpPr>
            <a:spLocks noGrp="1"/>
          </p:cNvSpPr>
          <p:nvPr>
            <p:ph type="ftr" sz="quarter" idx="10"/>
          </p:nvPr>
        </p:nvSpPr>
        <p:spPr/>
        <p:txBody>
          <a:bodyPr/>
          <a:lstStyle/>
          <a:p>
            <a:r>
              <a:rPr lang="en-US"/>
              <a:t>Oracle Database 19c: PL/SQL Workshop   16 - </a:t>
            </a:r>
            <a:fld id="{65A3AC7F-3EA8-421D-892B-EAB641314284}" type="slidenum">
              <a:rPr lang="en-US" smtClean="0"/>
              <a:pPr/>
              <a:t>2</a:t>
            </a:fld>
            <a:endParaRPr lang="en-US" dirty="0"/>
          </a:p>
        </p:txBody>
      </p:sp>
      <p:sp>
        <p:nvSpPr>
          <p:cNvPr id="4" name="Slide Image Placeholder 3">
            <a:extLst>
              <a:ext uri="{FF2B5EF4-FFF2-40B4-BE49-F238E27FC236}">
                <a16:creationId xmlns:a16="http://schemas.microsoft.com/office/drawing/2014/main" id="{7775E077-990B-4121-ACFD-EFC89F7D0DB5}"/>
              </a:ext>
            </a:extLst>
          </p:cNvPr>
          <p:cNvSpPr>
            <a:spLocks noGrp="1" noRot="1" noChangeAspect="1"/>
          </p:cNvSpPr>
          <p:nvPr>
            <p:ph type="sldImg"/>
          </p:nvPr>
        </p:nvSpPr>
        <p:spPr/>
      </p:sp>
    </p:spTree>
    <p:extLst>
      <p:ext uri="{BB962C8B-B14F-4D97-AF65-F5344CB8AC3E}">
        <p14:creationId xmlns:p14="http://schemas.microsoft.com/office/powerpoint/2010/main" val="18967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16 - </a:t>
            </a:r>
            <a:fld id="{D4F58231-0871-47C5-9BCF-03D61AF9D8C7}" type="slidenum">
              <a:rPr lang="en-US" smtClean="0"/>
              <a:pPr/>
              <a:t>20</a:t>
            </a:fld>
            <a:endParaRPr lang="en-US" dirty="0"/>
          </a:p>
        </p:txBody>
      </p:sp>
      <p:sp>
        <p:nvSpPr>
          <p:cNvPr id="3" name="Slide Image Placeholder 2">
            <a:extLst>
              <a:ext uri="{FF2B5EF4-FFF2-40B4-BE49-F238E27FC236}">
                <a16:creationId xmlns:a16="http://schemas.microsoft.com/office/drawing/2014/main" id="{F8CFCC90-C000-4D3A-AB1C-8C75AFC66B1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3312037-DDBA-4FBC-899F-7D981D381D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225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79C8C5FC-3F3C-471D-A946-11B8CC83D0F0}" type="slidenum">
              <a:rPr lang="en-US" smtClean="0"/>
              <a:pPr/>
              <a:t>21</a:t>
            </a:fld>
            <a:endParaRPr lang="en-US" dirty="0"/>
          </a:p>
        </p:txBody>
      </p:sp>
      <p:sp>
        <p:nvSpPr>
          <p:cNvPr id="3" name="Slide Image Placeholder 2">
            <a:extLst>
              <a:ext uri="{FF2B5EF4-FFF2-40B4-BE49-F238E27FC236}">
                <a16:creationId xmlns:a16="http://schemas.microsoft.com/office/drawing/2014/main" id="{84EF0282-FD45-4514-ABF7-CBC723FF69E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5600886-46D9-4BC4-A7B1-397F473D50D2}"/>
              </a:ext>
            </a:extLst>
          </p:cNvPr>
          <p:cNvSpPr>
            <a:spLocks noGrp="1"/>
          </p:cNvSpPr>
          <p:nvPr>
            <p:ph type="body" idx="1"/>
          </p:nvPr>
        </p:nvSpPr>
        <p:spPr/>
        <p:txBody>
          <a:bodyPr/>
          <a:lstStyle/>
          <a:p>
            <a:pPr lvl="1" eaLnBrk="1" hangingPunct="1"/>
            <a:r>
              <a:rPr lang="en-US" altLang="en-US" dirty="0"/>
              <a:t>The slide shows how to configure the </a:t>
            </a:r>
            <a:r>
              <a:rPr lang="en-US" altLang="en-US" dirty="0">
                <a:latin typeface="Courier New" pitchFamily="49" charset="0"/>
              </a:rPr>
              <a:t>SMTP_OUT_SERVER</a:t>
            </a:r>
            <a:r>
              <a:rPr lang="en-US" altLang="en-US" dirty="0"/>
              <a:t> parameter to the name of the SMTP host in your network, and how to install the </a:t>
            </a:r>
            <a:r>
              <a:rPr lang="en-US" altLang="en-US" dirty="0">
                <a:latin typeface="Courier New" pitchFamily="49" charset="0"/>
              </a:rPr>
              <a:t>UTL_MAIL</a:t>
            </a:r>
            <a:r>
              <a:rPr lang="en-US" altLang="en-US" dirty="0"/>
              <a:t> package that is not installed by default. Changing the </a:t>
            </a:r>
            <a:r>
              <a:rPr lang="en-US" altLang="en-US" dirty="0">
                <a:latin typeface="Courier New" pitchFamily="49" charset="0"/>
              </a:rPr>
              <a:t>SMTP_OUT_SERVER</a:t>
            </a:r>
            <a:r>
              <a:rPr lang="en-US" altLang="en-US" dirty="0"/>
              <a:t> parameter requires restarting the database instance. These tasks are performed by a user with </a:t>
            </a:r>
            <a:r>
              <a:rPr lang="en-US" altLang="en-US" dirty="0">
                <a:latin typeface="Courier New" pitchFamily="49" charset="0"/>
              </a:rPr>
              <a:t>SYSDBA</a:t>
            </a:r>
            <a:r>
              <a:rPr lang="en-US" altLang="en-US" dirty="0"/>
              <a:t> capabilities.</a:t>
            </a:r>
          </a:p>
          <a:p>
            <a:pPr lvl="1" eaLnBrk="1" hangingPunct="1"/>
            <a:r>
              <a:rPr lang="en-US" altLang="en-US" dirty="0"/>
              <a:t>The last example in the slide shows the simplest way to send a text message by using the </a:t>
            </a:r>
            <a:r>
              <a:rPr lang="en-US" altLang="en-US" dirty="0">
                <a:latin typeface="Courier New" pitchFamily="49" charset="0"/>
              </a:rPr>
              <a:t>UTL_MAIL.SEND</a:t>
            </a:r>
            <a:r>
              <a:rPr lang="en-US" altLang="en-US" dirty="0"/>
              <a:t> procedure with at least a subject and a message. The first two required parameters are the following :</a:t>
            </a:r>
          </a:p>
          <a:p>
            <a:pPr lvl="2" eaLnBrk="1" hangingPunct="1"/>
            <a:r>
              <a:rPr lang="en-US" altLang="en-US" dirty="0"/>
              <a:t>The </a:t>
            </a:r>
            <a:r>
              <a:rPr lang="en-US" altLang="en-US" dirty="0">
                <a:latin typeface="Courier New" pitchFamily="49" charset="0"/>
              </a:rPr>
              <a:t>sender</a:t>
            </a:r>
            <a:r>
              <a:rPr lang="en-US" altLang="en-US" dirty="0"/>
              <a:t> email address (in this case, </a:t>
            </a:r>
            <a:r>
              <a:rPr lang="en-US" altLang="en-US" dirty="0">
                <a:latin typeface="Courier New" pitchFamily="49" charset="0"/>
              </a:rPr>
              <a:t>otn@oracle.com</a:t>
            </a:r>
            <a:r>
              <a:rPr lang="en-US" altLang="en-US" dirty="0"/>
              <a:t>)</a:t>
            </a:r>
            <a:endParaRPr lang="en-US" altLang="en-US" dirty="0">
              <a:latin typeface="Courier New" pitchFamily="49" charset="0"/>
            </a:endParaRPr>
          </a:p>
          <a:p>
            <a:pPr lvl="2" eaLnBrk="1" hangingPunct="1"/>
            <a:r>
              <a:rPr lang="en-US" altLang="en-US" dirty="0"/>
              <a:t>The </a:t>
            </a:r>
            <a:r>
              <a:rPr lang="en-US" altLang="en-US" dirty="0">
                <a:latin typeface="Courier New" pitchFamily="49" charset="0"/>
              </a:rPr>
              <a:t>recipients</a:t>
            </a:r>
            <a:r>
              <a:rPr lang="en-US" altLang="en-US" dirty="0"/>
              <a:t> email address (for example, </a:t>
            </a:r>
            <a:r>
              <a:rPr lang="en-US" altLang="en-US" dirty="0">
                <a:latin typeface="Courier New" pitchFamily="49" charset="0"/>
              </a:rPr>
              <a:t>user@oracle.com</a:t>
            </a:r>
            <a:r>
              <a:rPr lang="en-US" altLang="en-US" dirty="0"/>
              <a:t>). The value can be a comma-separated list of addresses. </a:t>
            </a:r>
          </a:p>
          <a:p>
            <a:pPr lvl="1" eaLnBrk="1" hangingPunct="1"/>
            <a:r>
              <a:rPr lang="en-US" altLang="en-US" dirty="0"/>
              <a:t>The </a:t>
            </a:r>
            <a:r>
              <a:rPr lang="en-US" altLang="en-US" dirty="0">
                <a:latin typeface="Courier New" pitchFamily="49" charset="0"/>
              </a:rPr>
              <a:t>UTL_MAIL.SEND</a:t>
            </a:r>
            <a:r>
              <a:rPr lang="en-US" altLang="en-US" dirty="0"/>
              <a:t> procedure provides several other parameters, such as </a:t>
            </a:r>
            <a:r>
              <a:rPr lang="en-US" altLang="en-US" dirty="0">
                <a:latin typeface="Courier New" pitchFamily="49" charset="0"/>
              </a:rPr>
              <a:t>cc</a:t>
            </a:r>
            <a:r>
              <a:rPr lang="en-US" altLang="en-US" dirty="0"/>
              <a:t>, </a:t>
            </a:r>
            <a:r>
              <a:rPr lang="en-US" altLang="en-US" dirty="0">
                <a:latin typeface="Courier New" pitchFamily="49" charset="0"/>
              </a:rPr>
              <a:t>bcc</a:t>
            </a:r>
            <a:r>
              <a:rPr lang="en-US" altLang="en-US" dirty="0"/>
              <a:t>, and </a:t>
            </a:r>
            <a:r>
              <a:rPr lang="en-US" altLang="en-US" dirty="0">
                <a:latin typeface="Courier New" pitchFamily="49" charset="0"/>
              </a:rPr>
              <a:t>priority</a:t>
            </a:r>
            <a:r>
              <a:rPr lang="en-US" altLang="en-US" dirty="0"/>
              <a:t> with default values, if not specified. In the example, the </a:t>
            </a:r>
            <a:r>
              <a:rPr lang="en-US" altLang="en-US" dirty="0">
                <a:latin typeface="Courier New" pitchFamily="49" charset="0"/>
              </a:rPr>
              <a:t>message</a:t>
            </a:r>
            <a:r>
              <a:rPr lang="en-US" altLang="en-US" dirty="0"/>
              <a:t> parameter specifies the text for the email, and the subject parameter contains the text for the subject line. To send an HTML message with HTML tags, add the </a:t>
            </a:r>
            <a:r>
              <a:rPr lang="en-US" altLang="en-US" dirty="0" err="1">
                <a:latin typeface="Courier New" pitchFamily="49" charset="0"/>
              </a:rPr>
              <a:t>mime_type</a:t>
            </a:r>
            <a:r>
              <a:rPr lang="en-US" altLang="en-US" dirty="0"/>
              <a:t> parameter (for example, </a:t>
            </a:r>
            <a:r>
              <a:rPr lang="en-US" altLang="en-US" dirty="0" err="1">
                <a:latin typeface="Courier New" pitchFamily="49" charset="0"/>
              </a:rPr>
              <a:t>mime_type</a:t>
            </a:r>
            <a:r>
              <a:rPr lang="en-US" altLang="en-US" dirty="0">
                <a:latin typeface="Courier New" pitchFamily="49" charset="0"/>
              </a:rPr>
              <a:t>=&gt;'text/html'</a:t>
            </a:r>
            <a:r>
              <a:rPr lang="en-US" altLang="en-US" dirty="0"/>
              <a:t>).</a:t>
            </a:r>
          </a:p>
          <a:p>
            <a:pPr lvl="1" eaLnBrk="1" hangingPunct="1"/>
            <a:r>
              <a:rPr lang="en-US" altLang="en-US" b="1" dirty="0"/>
              <a:t>Note:</a:t>
            </a:r>
            <a:r>
              <a:rPr lang="en-US" altLang="en-US" dirty="0"/>
              <a:t> For details about all the </a:t>
            </a:r>
            <a:r>
              <a:rPr lang="en-US" altLang="en-US" dirty="0">
                <a:latin typeface="Courier New" pitchFamily="49" charset="0"/>
              </a:rPr>
              <a:t>UTL_MAIL</a:t>
            </a:r>
            <a:r>
              <a:rPr lang="en-US" altLang="en-US" dirty="0"/>
              <a:t> procedure parameters, refer to </a:t>
            </a:r>
            <a:r>
              <a:rPr lang="en-US" altLang="en-US" i="1" dirty="0"/>
              <a:t>Oracle Database PL/SQL Packages and Types Reference</a:t>
            </a:r>
            <a:r>
              <a:rPr lang="en-US" altLang="en-US" dirty="0"/>
              <a:t>.</a:t>
            </a:r>
          </a:p>
          <a:p>
            <a:endParaRPr lang="en-US" dirty="0"/>
          </a:p>
        </p:txBody>
      </p:sp>
    </p:spTree>
    <p:extLst>
      <p:ext uri="{BB962C8B-B14F-4D97-AF65-F5344CB8AC3E}">
        <p14:creationId xmlns:p14="http://schemas.microsoft.com/office/powerpoint/2010/main" val="3956492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D3DB1DAB-28D4-404B-94EB-C325769394CF}" type="slidenum">
              <a:rPr lang="en-US" smtClean="0"/>
              <a:pPr/>
              <a:t>22</a:t>
            </a:fld>
            <a:endParaRPr lang="en-US" dirty="0"/>
          </a:p>
        </p:txBody>
      </p:sp>
      <p:sp>
        <p:nvSpPr>
          <p:cNvPr id="3" name="Slide Image Placeholder 2">
            <a:extLst>
              <a:ext uri="{FF2B5EF4-FFF2-40B4-BE49-F238E27FC236}">
                <a16:creationId xmlns:a16="http://schemas.microsoft.com/office/drawing/2014/main" id="{0BA2549D-0B9D-44E5-A40F-26CD76D32DE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287745A-232B-4306-BE19-64D748E08221}"/>
              </a:ext>
            </a:extLst>
          </p:cNvPr>
          <p:cNvSpPr>
            <a:spLocks noGrp="1"/>
          </p:cNvSpPr>
          <p:nvPr>
            <p:ph type="body" idx="1"/>
          </p:nvPr>
        </p:nvSpPr>
        <p:spPr/>
        <p:txBody>
          <a:bodyPr/>
          <a:lstStyle/>
          <a:p>
            <a:pPr lvl="1" eaLnBrk="1" hangingPunct="1"/>
            <a:r>
              <a:rPr lang="en-US" altLang="en-US" dirty="0"/>
              <a:t>This procedure packages an email message into the appropriate format, locates SMTP information, and delivers the message to the SMTP server for forwarding to the recipients. It hides the SMTP API and exposes a one-line email facility for ease of use.</a:t>
            </a:r>
          </a:p>
          <a:p>
            <a:pPr eaLnBrk="1" hangingPunct="1"/>
            <a:r>
              <a:rPr lang="en-US" altLang="en-US" dirty="0"/>
              <a:t>The </a:t>
            </a:r>
            <a:r>
              <a:rPr lang="en-US" altLang="en-US" dirty="0">
                <a:latin typeface="Courier New" pitchFamily="49" charset="0"/>
              </a:rPr>
              <a:t>SEND</a:t>
            </a:r>
            <a:r>
              <a:rPr lang="en-US" altLang="en-US" dirty="0"/>
              <a:t> Procedure Parameters</a:t>
            </a:r>
          </a:p>
          <a:p>
            <a:pPr lvl="2" eaLnBrk="1" hangingPunct="1">
              <a:buSzPct val="70000"/>
              <a:buFont typeface="Courier New" pitchFamily="49" charset="0"/>
              <a:buChar char="•"/>
            </a:pPr>
            <a:r>
              <a:rPr lang="en-US" altLang="en-US" b="1" dirty="0">
                <a:latin typeface="Courier New" pitchFamily="49" charset="0"/>
              </a:rPr>
              <a:t>sender</a:t>
            </a:r>
            <a:r>
              <a:rPr lang="en-US" altLang="en-US" b="1" dirty="0"/>
              <a:t>:</a:t>
            </a:r>
            <a:r>
              <a:rPr lang="en-US" altLang="en-US" dirty="0"/>
              <a:t> The email address of the sender</a:t>
            </a:r>
          </a:p>
          <a:p>
            <a:pPr lvl="2" eaLnBrk="1" hangingPunct="1">
              <a:buSzPct val="70000"/>
              <a:buFont typeface="Courier New" pitchFamily="49" charset="0"/>
              <a:buChar char="•"/>
            </a:pPr>
            <a:r>
              <a:rPr lang="en-US" altLang="en-US" b="1" dirty="0">
                <a:latin typeface="Courier New" pitchFamily="49" charset="0"/>
              </a:rPr>
              <a:t>recipients</a:t>
            </a:r>
            <a:r>
              <a:rPr lang="en-US" altLang="en-US" b="1" dirty="0"/>
              <a:t>:</a:t>
            </a:r>
            <a:r>
              <a:rPr lang="en-US" altLang="en-US" dirty="0"/>
              <a:t> The email addresses of the recipients, separated by commas</a:t>
            </a:r>
          </a:p>
          <a:p>
            <a:pPr lvl="2" eaLnBrk="1" hangingPunct="1">
              <a:buSzPct val="70000"/>
              <a:buFont typeface="Courier New" pitchFamily="49" charset="0"/>
              <a:buChar char="•"/>
            </a:pPr>
            <a:r>
              <a:rPr lang="en-US" altLang="en-US" b="1" dirty="0">
                <a:latin typeface="Courier New" pitchFamily="49" charset="0"/>
              </a:rPr>
              <a:t>cc:</a:t>
            </a:r>
            <a:r>
              <a:rPr lang="en-US" altLang="en-US" dirty="0"/>
              <a:t> The email addresses of the CC recipients, separated by commas. The default is </a:t>
            </a:r>
            <a:r>
              <a:rPr lang="en-US" altLang="en-US" dirty="0">
                <a:latin typeface="Courier New" pitchFamily="49" charset="0"/>
              </a:rPr>
              <a:t>NULL</a:t>
            </a:r>
            <a:r>
              <a:rPr lang="en-US" altLang="en-US" dirty="0"/>
              <a:t>. </a:t>
            </a:r>
          </a:p>
          <a:p>
            <a:pPr lvl="2" eaLnBrk="1" hangingPunct="1">
              <a:buSzPct val="70000"/>
              <a:buFont typeface="Courier New" pitchFamily="49" charset="0"/>
              <a:buChar char="•"/>
            </a:pPr>
            <a:r>
              <a:rPr lang="en-US" altLang="en-US" b="1" dirty="0">
                <a:latin typeface="Courier New" pitchFamily="49" charset="0"/>
              </a:rPr>
              <a:t>bcc</a:t>
            </a:r>
            <a:r>
              <a:rPr lang="en-US" altLang="en-US" b="1" dirty="0"/>
              <a:t>:</a:t>
            </a:r>
            <a:r>
              <a:rPr lang="en-US" altLang="en-US" dirty="0"/>
              <a:t> The email addresses of the BCC recipients, separated by commas. The default is </a:t>
            </a:r>
            <a:r>
              <a:rPr lang="en-US" altLang="en-US" dirty="0">
                <a:latin typeface="Courier New" pitchFamily="49" charset="0"/>
              </a:rPr>
              <a:t>NULL</a:t>
            </a:r>
            <a:r>
              <a:rPr lang="en-US" altLang="en-US" dirty="0"/>
              <a:t>. </a:t>
            </a:r>
          </a:p>
          <a:p>
            <a:pPr lvl="2" eaLnBrk="1" hangingPunct="1">
              <a:buSzPct val="70000"/>
              <a:buFont typeface="Courier New" pitchFamily="49" charset="0"/>
              <a:buChar char="•"/>
            </a:pPr>
            <a:r>
              <a:rPr lang="en-US" altLang="en-US" b="1" dirty="0">
                <a:latin typeface="Courier New" pitchFamily="49" charset="0"/>
              </a:rPr>
              <a:t>subject</a:t>
            </a:r>
            <a:r>
              <a:rPr lang="en-US" altLang="en-US" b="1" dirty="0"/>
              <a:t>:</a:t>
            </a:r>
            <a:r>
              <a:rPr lang="en-US" altLang="en-US" dirty="0"/>
              <a:t> A string to be included as email subject string. The default is </a:t>
            </a:r>
            <a:r>
              <a:rPr lang="en-US" altLang="en-US" dirty="0">
                <a:latin typeface="Courier New" pitchFamily="49" charset="0"/>
              </a:rPr>
              <a:t>NULL</a:t>
            </a:r>
            <a:r>
              <a:rPr lang="en-US" altLang="en-US" dirty="0"/>
              <a:t>. </a:t>
            </a:r>
          </a:p>
          <a:p>
            <a:pPr lvl="2" eaLnBrk="1" hangingPunct="1">
              <a:buSzPct val="70000"/>
              <a:buFont typeface="Courier New" pitchFamily="49" charset="0"/>
              <a:buChar char="•"/>
            </a:pPr>
            <a:r>
              <a:rPr lang="en-US" altLang="en-US" b="1" dirty="0">
                <a:latin typeface="Courier New" pitchFamily="49" charset="0"/>
              </a:rPr>
              <a:t>message</a:t>
            </a:r>
            <a:r>
              <a:rPr lang="en-US" altLang="en-US" b="1" dirty="0"/>
              <a:t>:</a:t>
            </a:r>
            <a:r>
              <a:rPr lang="en-US" altLang="en-US" dirty="0"/>
              <a:t> A text message body</a:t>
            </a:r>
          </a:p>
          <a:p>
            <a:pPr lvl="2" eaLnBrk="1" hangingPunct="1">
              <a:buSzPct val="70000"/>
              <a:buFont typeface="Courier New" pitchFamily="49" charset="0"/>
              <a:buChar char="•"/>
            </a:pPr>
            <a:r>
              <a:rPr lang="en-US" altLang="en-US" b="1" dirty="0" err="1">
                <a:latin typeface="Courier New" pitchFamily="49" charset="0"/>
              </a:rPr>
              <a:t>mime_type</a:t>
            </a:r>
            <a:r>
              <a:rPr lang="en-US" altLang="en-US" b="1" dirty="0"/>
              <a:t>:</a:t>
            </a:r>
            <a:r>
              <a:rPr lang="en-US" altLang="en-US" dirty="0"/>
              <a:t> The mime type of the message, default is </a:t>
            </a:r>
            <a:r>
              <a:rPr lang="en-US" altLang="en-US" dirty="0">
                <a:latin typeface="Courier New" pitchFamily="49" charset="0"/>
              </a:rPr>
              <a:t>'text/plain; charset=us-ascii'</a:t>
            </a:r>
            <a:endParaRPr lang="en-US" altLang="en-US" dirty="0"/>
          </a:p>
          <a:p>
            <a:pPr lvl="2" eaLnBrk="1" hangingPunct="1">
              <a:buSzPct val="70000"/>
              <a:buFont typeface="Courier New" pitchFamily="49" charset="0"/>
              <a:buChar char="•"/>
            </a:pPr>
            <a:r>
              <a:rPr lang="en-US" altLang="en-US" b="1" dirty="0">
                <a:latin typeface="Courier New" pitchFamily="49" charset="0"/>
              </a:rPr>
              <a:t>priority</a:t>
            </a:r>
            <a:r>
              <a:rPr lang="en-US" altLang="en-US" b="1" dirty="0"/>
              <a:t>:</a:t>
            </a:r>
            <a:r>
              <a:rPr lang="en-US" altLang="en-US" dirty="0"/>
              <a:t> The message priority. The default is </a:t>
            </a:r>
            <a:r>
              <a:rPr lang="en-US" altLang="en-US" dirty="0">
                <a:latin typeface="Courier New" pitchFamily="49" charset="0"/>
              </a:rPr>
              <a:t>NULL</a:t>
            </a:r>
            <a:r>
              <a:rPr lang="en-US" altLang="en-US" dirty="0"/>
              <a:t>.</a:t>
            </a:r>
          </a:p>
          <a:p>
            <a:pPr lvl="2" eaLnBrk="1" hangingPunct="1">
              <a:buSzPct val="70000"/>
              <a:buFont typeface="Courier New" pitchFamily="49" charset="0"/>
              <a:buChar char="•"/>
            </a:pPr>
            <a:r>
              <a:rPr lang="en-US" altLang="en-US" b="1" dirty="0" err="1">
                <a:latin typeface="Courier New" pitchFamily="49" charset="0"/>
              </a:rPr>
              <a:t>reply_to</a:t>
            </a:r>
            <a:r>
              <a:rPr lang="en-US" altLang="en-US" dirty="0"/>
              <a:t>: </a:t>
            </a:r>
            <a:r>
              <a:rPr lang="en-US" dirty="0"/>
              <a:t>Defines to whom the reply email is to be sent.</a:t>
            </a:r>
            <a:endParaRPr lang="en-US" altLang="en-US" dirty="0"/>
          </a:p>
        </p:txBody>
      </p:sp>
    </p:spTree>
    <p:extLst>
      <p:ext uri="{BB962C8B-B14F-4D97-AF65-F5344CB8AC3E}">
        <p14:creationId xmlns:p14="http://schemas.microsoft.com/office/powerpoint/2010/main" val="863811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16 - </a:t>
            </a:r>
            <a:fld id="{4E59F534-BA4C-4E3A-A6B3-AA65C4989A73}" type="slidenum">
              <a:rPr lang="en-US" smtClean="0"/>
              <a:pPr/>
              <a:t>23</a:t>
            </a:fld>
            <a:endParaRPr lang="en-US" dirty="0"/>
          </a:p>
        </p:txBody>
      </p:sp>
      <p:sp>
        <p:nvSpPr>
          <p:cNvPr id="3" name="Slide Image Placeholder 2">
            <a:extLst>
              <a:ext uri="{FF2B5EF4-FFF2-40B4-BE49-F238E27FC236}">
                <a16:creationId xmlns:a16="http://schemas.microsoft.com/office/drawing/2014/main" id="{D770D16C-2BB9-4C47-89AB-EBBFE08A64D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D71C4B5-54DC-4E05-950D-BD1A1A74C017}"/>
              </a:ext>
            </a:extLst>
          </p:cNvPr>
          <p:cNvSpPr>
            <a:spLocks noGrp="1"/>
          </p:cNvSpPr>
          <p:nvPr>
            <p:ph type="body" idx="1"/>
          </p:nvPr>
        </p:nvSpPr>
        <p:spPr/>
        <p:txBody>
          <a:bodyPr/>
          <a:lstStyle/>
          <a:p>
            <a:pPr lvl="2" eaLnBrk="1" hangingPunct="1">
              <a:spcBef>
                <a:spcPct val="25000"/>
              </a:spcBef>
              <a:buSzPct val="70000"/>
              <a:buFont typeface="Courier New" pitchFamily="49" charset="0"/>
              <a:buChar char="•"/>
            </a:pPr>
            <a:r>
              <a:rPr lang="en-US" altLang="en-US" b="1" dirty="0">
                <a:latin typeface="Courier New" pitchFamily="49" charset="0"/>
              </a:rPr>
              <a:t>sender</a:t>
            </a:r>
            <a:r>
              <a:rPr lang="en-US" altLang="en-US" b="1" dirty="0"/>
              <a:t>:</a:t>
            </a:r>
            <a:r>
              <a:rPr lang="en-US" altLang="en-US" dirty="0"/>
              <a:t> The email address of the sender </a:t>
            </a:r>
          </a:p>
          <a:p>
            <a:pPr lvl="2" eaLnBrk="1" hangingPunct="1">
              <a:buSzPct val="70000"/>
              <a:buFont typeface="Courier New" pitchFamily="49" charset="0"/>
              <a:buChar char="•"/>
            </a:pPr>
            <a:r>
              <a:rPr lang="en-US" altLang="en-US" b="1" dirty="0">
                <a:latin typeface="Courier New" pitchFamily="49" charset="0"/>
              </a:rPr>
              <a:t>recipients</a:t>
            </a:r>
            <a:r>
              <a:rPr lang="en-US" altLang="en-US" b="1" dirty="0"/>
              <a:t>:</a:t>
            </a:r>
            <a:r>
              <a:rPr lang="en-US" altLang="en-US" dirty="0"/>
              <a:t> The email addresses of the recipients, separated by commas</a:t>
            </a:r>
          </a:p>
          <a:p>
            <a:pPr lvl="2" eaLnBrk="1" hangingPunct="1">
              <a:buSzPct val="70000"/>
              <a:buFont typeface="Courier New" pitchFamily="49" charset="0"/>
              <a:buChar char="•"/>
            </a:pPr>
            <a:r>
              <a:rPr lang="en-US" altLang="en-US" b="1" dirty="0">
                <a:latin typeface="Courier New" pitchFamily="49" charset="0"/>
              </a:rPr>
              <a:t>cc</a:t>
            </a:r>
            <a:r>
              <a:rPr lang="en-US" altLang="en-US" b="1" dirty="0"/>
              <a:t>:</a:t>
            </a:r>
            <a:r>
              <a:rPr lang="en-US" altLang="en-US" dirty="0"/>
              <a:t> The email addresses of the CC recipients, separated by commas. The default is </a:t>
            </a:r>
            <a:r>
              <a:rPr lang="en-US" altLang="en-US" dirty="0">
                <a:latin typeface="Courier New" pitchFamily="49" charset="0"/>
              </a:rPr>
              <a:t>NULL</a:t>
            </a:r>
            <a:r>
              <a:rPr lang="en-US" altLang="en-US" dirty="0"/>
              <a:t>. </a:t>
            </a:r>
          </a:p>
          <a:p>
            <a:pPr lvl="2" eaLnBrk="1" hangingPunct="1">
              <a:buSzPct val="70000"/>
              <a:buFont typeface="Courier New" pitchFamily="49" charset="0"/>
              <a:buChar char="•"/>
            </a:pPr>
            <a:r>
              <a:rPr lang="en-US" altLang="en-US" b="1" dirty="0">
                <a:latin typeface="Courier New" pitchFamily="49" charset="0"/>
              </a:rPr>
              <a:t>bcc</a:t>
            </a:r>
            <a:r>
              <a:rPr lang="en-US" altLang="en-US" b="1" dirty="0"/>
              <a:t>:</a:t>
            </a:r>
            <a:r>
              <a:rPr lang="en-US" altLang="en-US" dirty="0"/>
              <a:t> The email addresses of the BCC recipients, separated by commas. The default is </a:t>
            </a:r>
            <a:r>
              <a:rPr lang="en-US" altLang="en-US" dirty="0">
                <a:latin typeface="Courier New" pitchFamily="49" charset="0"/>
              </a:rPr>
              <a:t>NULL</a:t>
            </a:r>
            <a:r>
              <a:rPr lang="en-US" altLang="en-US" dirty="0"/>
              <a:t>. </a:t>
            </a:r>
          </a:p>
          <a:p>
            <a:pPr lvl="2" eaLnBrk="1" hangingPunct="1">
              <a:buSzPct val="70000"/>
              <a:buFont typeface="Courier New" pitchFamily="49" charset="0"/>
              <a:buChar char="•"/>
            </a:pPr>
            <a:r>
              <a:rPr lang="en-US" altLang="en-US" b="1" dirty="0">
                <a:latin typeface="Courier New" pitchFamily="49" charset="0"/>
              </a:rPr>
              <a:t>subject</a:t>
            </a:r>
            <a:r>
              <a:rPr lang="en-US" altLang="en-US" b="1" dirty="0"/>
              <a:t>:</a:t>
            </a:r>
            <a:r>
              <a:rPr lang="en-US" altLang="en-US" dirty="0"/>
              <a:t> A string to be included as email subject string. The default is </a:t>
            </a:r>
            <a:r>
              <a:rPr lang="en-US" altLang="en-US" dirty="0">
                <a:latin typeface="Courier New" pitchFamily="49" charset="0"/>
              </a:rPr>
              <a:t>NULL</a:t>
            </a:r>
            <a:r>
              <a:rPr lang="en-US" altLang="en-US" dirty="0"/>
              <a:t>. </a:t>
            </a:r>
          </a:p>
          <a:p>
            <a:pPr lvl="2" eaLnBrk="1" hangingPunct="1">
              <a:buSzPct val="70000"/>
              <a:buFont typeface="Courier New" pitchFamily="49" charset="0"/>
              <a:buChar char="•"/>
            </a:pPr>
            <a:r>
              <a:rPr lang="en-US" altLang="en-US" b="1" dirty="0">
                <a:latin typeface="Courier New" pitchFamily="49" charset="0"/>
              </a:rPr>
              <a:t>message</a:t>
            </a:r>
            <a:r>
              <a:rPr lang="en-US" altLang="en-US" b="1" dirty="0"/>
              <a:t>:</a:t>
            </a:r>
            <a:r>
              <a:rPr lang="en-US" altLang="en-US" dirty="0"/>
              <a:t> A text message body</a:t>
            </a:r>
          </a:p>
          <a:p>
            <a:pPr lvl="2" eaLnBrk="1" hangingPunct="1">
              <a:buSzPct val="70000"/>
              <a:buFont typeface="Courier New" pitchFamily="49" charset="0"/>
              <a:buChar char="•"/>
            </a:pPr>
            <a:r>
              <a:rPr lang="en-US" altLang="en-US" b="1" dirty="0" err="1">
                <a:latin typeface="Courier New" pitchFamily="49" charset="0"/>
              </a:rPr>
              <a:t>mime_type</a:t>
            </a:r>
            <a:r>
              <a:rPr lang="en-US" altLang="en-US" b="1" dirty="0"/>
              <a:t>:</a:t>
            </a:r>
            <a:r>
              <a:rPr lang="en-US" altLang="en-US" dirty="0"/>
              <a:t> The mime type of the message, default is </a:t>
            </a:r>
            <a:r>
              <a:rPr lang="en-US" altLang="en-US" dirty="0">
                <a:latin typeface="Courier New" pitchFamily="49" charset="0"/>
              </a:rPr>
              <a:t>'text/plain; charset=us-ascii'</a:t>
            </a:r>
            <a:endParaRPr lang="en-US" altLang="en-US" dirty="0"/>
          </a:p>
          <a:p>
            <a:pPr lvl="2" eaLnBrk="1" hangingPunct="1">
              <a:buSzPct val="70000"/>
              <a:buFont typeface="Courier New" pitchFamily="49" charset="0"/>
              <a:buChar char="•"/>
            </a:pPr>
            <a:r>
              <a:rPr lang="en-US" altLang="en-US" b="1" dirty="0">
                <a:latin typeface="Courier New" pitchFamily="49" charset="0"/>
              </a:rPr>
              <a:t>priority</a:t>
            </a:r>
            <a:r>
              <a:rPr lang="en-US" altLang="en-US" b="1" dirty="0"/>
              <a:t>:</a:t>
            </a:r>
            <a:r>
              <a:rPr lang="en-US" altLang="en-US" dirty="0"/>
              <a:t> The message priority. The default is </a:t>
            </a:r>
            <a:r>
              <a:rPr lang="en-US" altLang="en-US" dirty="0">
                <a:latin typeface="Courier New" pitchFamily="49" charset="0"/>
              </a:rPr>
              <a:t>NULL</a:t>
            </a:r>
            <a:r>
              <a:rPr lang="en-US" altLang="en-US" dirty="0"/>
              <a:t>. </a:t>
            </a:r>
          </a:p>
          <a:p>
            <a:pPr lvl="2" eaLnBrk="1" hangingPunct="1">
              <a:buSzPct val="70000"/>
              <a:buFont typeface="Courier New" pitchFamily="49" charset="0"/>
              <a:buChar char="•"/>
            </a:pPr>
            <a:r>
              <a:rPr lang="en-US" altLang="en-US" b="1" dirty="0">
                <a:latin typeface="Courier New" pitchFamily="49" charset="0"/>
              </a:rPr>
              <a:t>attachment</a:t>
            </a:r>
            <a:r>
              <a:rPr lang="en-US" altLang="en-US" b="1" dirty="0"/>
              <a:t>:</a:t>
            </a:r>
            <a:r>
              <a:rPr lang="en-US" altLang="en-US" dirty="0"/>
              <a:t> A RAW attachment </a:t>
            </a:r>
          </a:p>
          <a:p>
            <a:pPr lvl="2" eaLnBrk="1" hangingPunct="1">
              <a:buSzPct val="70000"/>
              <a:buFont typeface="Courier New" pitchFamily="49" charset="0"/>
              <a:buChar char="•"/>
            </a:pPr>
            <a:r>
              <a:rPr lang="en-US" altLang="en-US" b="1" dirty="0" err="1">
                <a:latin typeface="Courier New" pitchFamily="49" charset="0"/>
              </a:rPr>
              <a:t>att_inline</a:t>
            </a:r>
            <a:r>
              <a:rPr lang="en-US" altLang="en-US" b="1" dirty="0"/>
              <a:t>:</a:t>
            </a:r>
            <a:r>
              <a:rPr lang="en-US" altLang="en-US" dirty="0"/>
              <a:t> Specifies whether the attachment is viewable inline with the message body. The default is </a:t>
            </a:r>
            <a:r>
              <a:rPr lang="en-US" altLang="en-US" dirty="0">
                <a:latin typeface="Courier New" pitchFamily="49" charset="0"/>
              </a:rPr>
              <a:t>TRUE</a:t>
            </a:r>
            <a:r>
              <a:rPr lang="en-US" altLang="en-US" dirty="0"/>
              <a:t>.</a:t>
            </a:r>
          </a:p>
          <a:p>
            <a:pPr lvl="2" eaLnBrk="1" hangingPunct="1">
              <a:buSzPct val="70000"/>
              <a:buFont typeface="Courier New" pitchFamily="49" charset="0"/>
              <a:buChar char="•"/>
            </a:pPr>
            <a:r>
              <a:rPr lang="en-US" altLang="en-US" b="1" dirty="0" err="1">
                <a:latin typeface="Courier New" pitchFamily="49" charset="0"/>
              </a:rPr>
              <a:t>reply_to</a:t>
            </a:r>
            <a:r>
              <a:rPr lang="en-US" altLang="en-US" dirty="0"/>
              <a:t>: </a:t>
            </a:r>
            <a:r>
              <a:rPr lang="en-US" dirty="0"/>
              <a:t>Defines to whom the reply email is to be sent.</a:t>
            </a:r>
            <a:endParaRPr lang="en-US" altLang="en-US" dirty="0"/>
          </a:p>
          <a:p>
            <a:pPr lvl="2" eaLnBrk="1" hangingPunct="1">
              <a:buSzPct val="70000"/>
              <a:buFont typeface="Courier New" pitchFamily="49" charset="0"/>
              <a:buChar char="•"/>
            </a:pPr>
            <a:endParaRPr lang="en-US" altLang="en-US" dirty="0"/>
          </a:p>
          <a:p>
            <a:endParaRPr lang="en-US" dirty="0"/>
          </a:p>
        </p:txBody>
      </p:sp>
    </p:spTree>
    <p:extLst>
      <p:ext uri="{BB962C8B-B14F-4D97-AF65-F5344CB8AC3E}">
        <p14:creationId xmlns:p14="http://schemas.microsoft.com/office/powerpoint/2010/main" val="238489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E97706B9-69B3-412B-9FDF-1ABDCAAB54FB}" type="slidenum">
              <a:rPr lang="en-US" smtClean="0"/>
              <a:pPr/>
              <a:t>24</a:t>
            </a:fld>
            <a:endParaRPr lang="en-US" dirty="0"/>
          </a:p>
        </p:txBody>
      </p:sp>
      <p:sp>
        <p:nvSpPr>
          <p:cNvPr id="3" name="Slide Image Placeholder 2">
            <a:extLst>
              <a:ext uri="{FF2B5EF4-FFF2-40B4-BE49-F238E27FC236}">
                <a16:creationId xmlns:a16="http://schemas.microsoft.com/office/drawing/2014/main" id="{0CD1E317-86DB-4128-A47D-1BED7E58686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C538C1D-1386-4699-9381-AF4EEEE37204}"/>
              </a:ext>
            </a:extLst>
          </p:cNvPr>
          <p:cNvSpPr>
            <a:spLocks noGrp="1"/>
          </p:cNvSpPr>
          <p:nvPr>
            <p:ph type="body" idx="1"/>
          </p:nvPr>
        </p:nvSpPr>
        <p:spPr/>
        <p:txBody>
          <a:bodyPr/>
          <a:lstStyle/>
          <a:p>
            <a:pPr lvl="1" eaLnBrk="1" hangingPunct="1"/>
            <a:r>
              <a:rPr lang="en-US" altLang="en-US" dirty="0"/>
              <a:t>The slide shows a procedure calling the </a:t>
            </a:r>
            <a:r>
              <a:rPr lang="en-US" altLang="en-US" dirty="0">
                <a:latin typeface="Courier New" pitchFamily="49" charset="0"/>
              </a:rPr>
              <a:t>UTL_MAIL.SEND_ATTACH_RAW</a:t>
            </a:r>
            <a:r>
              <a:rPr lang="en-US" altLang="en-US" dirty="0"/>
              <a:t> procedure to send a textual or an HTML message with a binary attachment. In addition to the </a:t>
            </a:r>
            <a:r>
              <a:rPr lang="en-US" altLang="en-US" dirty="0">
                <a:latin typeface="Courier New" pitchFamily="49" charset="0"/>
              </a:rPr>
              <a:t>sender</a:t>
            </a:r>
            <a:r>
              <a:rPr lang="en-US" altLang="en-US" dirty="0"/>
              <a:t>, </a:t>
            </a:r>
            <a:r>
              <a:rPr lang="en-US" altLang="en-US" dirty="0">
                <a:latin typeface="Courier New" pitchFamily="49" charset="0"/>
              </a:rPr>
              <a:t>recipients</a:t>
            </a:r>
            <a:r>
              <a:rPr lang="en-US" altLang="en-US" dirty="0"/>
              <a:t>, </a:t>
            </a:r>
            <a:r>
              <a:rPr lang="en-US" altLang="en-US" dirty="0">
                <a:latin typeface="Courier New" pitchFamily="49" charset="0"/>
              </a:rPr>
              <a:t>message</a:t>
            </a:r>
            <a:r>
              <a:rPr lang="en-US" altLang="en-US" dirty="0"/>
              <a:t>, </a:t>
            </a:r>
            <a:r>
              <a:rPr lang="en-US" altLang="en-US" dirty="0">
                <a:latin typeface="Courier New" pitchFamily="49" charset="0"/>
              </a:rPr>
              <a:t>subject</a:t>
            </a:r>
            <a:r>
              <a:rPr lang="en-US" altLang="en-US" dirty="0"/>
              <a:t>, and </a:t>
            </a:r>
            <a:r>
              <a:rPr lang="en-US" altLang="en-US" dirty="0" err="1">
                <a:latin typeface="Courier New" pitchFamily="49" charset="0"/>
              </a:rPr>
              <a:t>mime_type</a:t>
            </a:r>
            <a:r>
              <a:rPr lang="en-US" altLang="en-US" dirty="0"/>
              <a:t> parameters that provide values for the main part of the email message, the </a:t>
            </a:r>
            <a:r>
              <a:rPr lang="en-US" altLang="en-US" dirty="0">
                <a:latin typeface="Courier New" pitchFamily="49" charset="0"/>
              </a:rPr>
              <a:t>SEND_ATTACH_RAW</a:t>
            </a:r>
            <a:r>
              <a:rPr lang="en-US" altLang="en-US" dirty="0"/>
              <a:t> procedure has the following highlighted parameters:</a:t>
            </a:r>
          </a:p>
          <a:p>
            <a:pPr lvl="2" eaLnBrk="1" hangingPunct="1"/>
            <a:r>
              <a:rPr lang="en-US" altLang="en-US" dirty="0"/>
              <a:t>The </a:t>
            </a:r>
            <a:r>
              <a:rPr lang="en-US" altLang="en-US" dirty="0">
                <a:latin typeface="Courier New" pitchFamily="49" charset="0"/>
              </a:rPr>
              <a:t>attachment</a:t>
            </a:r>
            <a:r>
              <a:rPr lang="en-US" altLang="en-US" dirty="0"/>
              <a:t> parameter (required) accepts a </a:t>
            </a:r>
            <a:r>
              <a:rPr lang="en-US" altLang="en-US" dirty="0">
                <a:latin typeface="Courier New" pitchFamily="49" charset="0"/>
              </a:rPr>
              <a:t>RAW</a:t>
            </a:r>
            <a:r>
              <a:rPr lang="en-US" altLang="en-US" dirty="0"/>
              <a:t> data type, with a maximum size of 32,767 binary characters.</a:t>
            </a:r>
          </a:p>
          <a:p>
            <a:pPr lvl="2" eaLnBrk="1" hangingPunct="1"/>
            <a:r>
              <a:rPr lang="en-US" altLang="en-US" dirty="0"/>
              <a:t>The </a:t>
            </a:r>
            <a:r>
              <a:rPr lang="en-US" altLang="en-US" dirty="0" err="1">
                <a:latin typeface="Courier New" pitchFamily="49" charset="0"/>
              </a:rPr>
              <a:t>att_inline</a:t>
            </a:r>
            <a:r>
              <a:rPr lang="en-US" altLang="en-US" dirty="0"/>
              <a:t> parameter (optional) is Boolean (default </a:t>
            </a:r>
            <a:r>
              <a:rPr lang="en-US" altLang="en-US" dirty="0">
                <a:latin typeface="Courier New" pitchFamily="49" charset="0"/>
              </a:rPr>
              <a:t>TRUE</a:t>
            </a:r>
            <a:r>
              <a:rPr lang="en-US" altLang="en-US" dirty="0"/>
              <a:t>) to indicate that the attachment is viewable with the message body.</a:t>
            </a:r>
          </a:p>
          <a:p>
            <a:pPr lvl="2" eaLnBrk="1" hangingPunct="1"/>
            <a:r>
              <a:rPr lang="en-US" altLang="en-US" dirty="0"/>
              <a:t>The </a:t>
            </a:r>
            <a:r>
              <a:rPr lang="en-US" altLang="en-US" dirty="0" err="1">
                <a:latin typeface="Courier New" pitchFamily="49" charset="0"/>
              </a:rPr>
              <a:t>att_mime_type</a:t>
            </a:r>
            <a:r>
              <a:rPr lang="en-US" altLang="en-US" dirty="0"/>
              <a:t> parameter (optional) specifies the format of the attachment. If not provided, it is set to </a:t>
            </a:r>
            <a:r>
              <a:rPr lang="en-US" altLang="en-US" dirty="0">
                <a:latin typeface="Courier New" pitchFamily="49" charset="0"/>
              </a:rPr>
              <a:t>application/octet</a:t>
            </a:r>
            <a:r>
              <a:rPr lang="en-US" altLang="en-US" dirty="0"/>
              <a:t>.</a:t>
            </a:r>
          </a:p>
          <a:p>
            <a:pPr lvl="2" eaLnBrk="1" hangingPunct="1"/>
            <a:r>
              <a:rPr lang="en-US" altLang="en-US" dirty="0"/>
              <a:t>The </a:t>
            </a:r>
            <a:r>
              <a:rPr lang="en-US" altLang="en-US" dirty="0" err="1">
                <a:latin typeface="Courier New" pitchFamily="49" charset="0"/>
              </a:rPr>
              <a:t>att_filename</a:t>
            </a:r>
            <a:r>
              <a:rPr lang="en-US" altLang="en-US" dirty="0"/>
              <a:t> parameter (optional) assigns any file name to the attachment. It is </a:t>
            </a:r>
            <a:r>
              <a:rPr lang="en-US" altLang="en-US" dirty="0">
                <a:latin typeface="Courier New" pitchFamily="49" charset="0"/>
              </a:rPr>
              <a:t>NULL</a:t>
            </a:r>
            <a:r>
              <a:rPr lang="en-US" altLang="en-US" dirty="0"/>
              <a:t> by default, in which case, the name is assigned a default name.</a:t>
            </a:r>
          </a:p>
          <a:p>
            <a:pPr lvl="1" eaLnBrk="1" hangingPunct="1"/>
            <a:r>
              <a:rPr lang="en-US" altLang="en-US" dirty="0"/>
              <a:t>The </a:t>
            </a:r>
            <a:r>
              <a:rPr lang="en-US" altLang="en-US" dirty="0" err="1">
                <a:latin typeface="Courier New" pitchFamily="49" charset="0"/>
              </a:rPr>
              <a:t>get_image</a:t>
            </a:r>
            <a:r>
              <a:rPr lang="en-US" altLang="en-US" dirty="0"/>
              <a:t> function in the example uses a </a:t>
            </a:r>
            <a:r>
              <a:rPr lang="en-US" altLang="en-US" dirty="0">
                <a:latin typeface="Courier New" pitchFamily="49" charset="0"/>
              </a:rPr>
              <a:t>BFILE</a:t>
            </a:r>
            <a:r>
              <a:rPr lang="en-US" altLang="en-US" dirty="0"/>
              <a:t> to read the image data. Using a </a:t>
            </a:r>
            <a:r>
              <a:rPr lang="en-US" altLang="en-US" dirty="0">
                <a:latin typeface="Courier New" pitchFamily="49" charset="0"/>
              </a:rPr>
              <a:t>BFILE</a:t>
            </a:r>
            <a:r>
              <a:rPr lang="en-US" altLang="en-US" dirty="0"/>
              <a:t> requires creating a logical directory name in the database by using the </a:t>
            </a:r>
            <a:r>
              <a:rPr lang="en-US" altLang="en-US" dirty="0">
                <a:latin typeface="Courier New" pitchFamily="49" charset="0"/>
              </a:rPr>
              <a:t>CREATE DIRECTORY</a:t>
            </a:r>
            <a:r>
              <a:rPr lang="en-US" altLang="en-US" dirty="0"/>
              <a:t> statement. The code for </a:t>
            </a:r>
            <a:r>
              <a:rPr lang="en-US" altLang="en-US" dirty="0" err="1">
                <a:latin typeface="Courier New" pitchFamily="49" charset="0"/>
              </a:rPr>
              <a:t>get_image</a:t>
            </a:r>
            <a:r>
              <a:rPr lang="en-US" altLang="en-US" dirty="0"/>
              <a:t> is shown on the following page.</a:t>
            </a:r>
          </a:p>
          <a:p>
            <a:endParaRPr lang="en-US" dirty="0"/>
          </a:p>
        </p:txBody>
      </p:sp>
    </p:spTree>
    <p:extLst>
      <p:ext uri="{BB962C8B-B14F-4D97-AF65-F5344CB8AC3E}">
        <p14:creationId xmlns:p14="http://schemas.microsoft.com/office/powerpoint/2010/main" val="4210585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547688" y="449263"/>
            <a:ext cx="5942012" cy="8027987"/>
          </a:xfrm>
          <a:noFill/>
          <a:ln/>
        </p:spPr>
        <p:txBody>
          <a:bodyPr/>
          <a:lstStyle/>
          <a:p>
            <a:pPr lvl="1" eaLnBrk="1" hangingPunct="1"/>
            <a:r>
              <a:rPr lang="en-US" altLang="en-US" dirty="0"/>
              <a:t>The </a:t>
            </a:r>
            <a:r>
              <a:rPr lang="en-US" altLang="en-US" dirty="0">
                <a:latin typeface="Courier New" pitchFamily="49" charset="0"/>
              </a:rPr>
              <a:t>get_image</a:t>
            </a:r>
            <a:r>
              <a:rPr lang="en-US" altLang="en-US" dirty="0"/>
              <a:t> function uses the </a:t>
            </a:r>
            <a:r>
              <a:rPr lang="en-US" altLang="en-US" dirty="0">
                <a:latin typeface="Courier New" pitchFamily="49" charset="0"/>
              </a:rPr>
              <a:t>DBMS_LOB</a:t>
            </a:r>
            <a:r>
              <a:rPr lang="en-US" altLang="en-US" dirty="0"/>
              <a:t> package to read a binary file from the operating system:</a:t>
            </a:r>
          </a:p>
          <a:p>
            <a:pPr lvl="4" eaLnBrk="1" hangingPunct="1"/>
            <a:r>
              <a:rPr lang="en-US" altLang="en-US" dirty="0"/>
              <a:t>	CREATE OR REPLACE FUNCTION get_image(</a:t>
            </a:r>
          </a:p>
          <a:p>
            <a:pPr lvl="4" eaLnBrk="1" hangingPunct="1"/>
            <a:r>
              <a:rPr lang="en-US" altLang="en-US" dirty="0"/>
              <a:t>	     filename VARCHAR2, dir VARCHAR2 := 'TEMP')</a:t>
            </a:r>
          </a:p>
          <a:p>
            <a:pPr lvl="4" eaLnBrk="1" hangingPunct="1"/>
            <a:r>
              <a:rPr lang="en-US" altLang="en-US" dirty="0"/>
              <a:t>	RETURN </a:t>
            </a:r>
            <a:r>
              <a:rPr lang="en-US" altLang="en-US" b="1" dirty="0"/>
              <a:t>RAW</a:t>
            </a:r>
            <a:r>
              <a:rPr lang="en-US" altLang="en-US" dirty="0"/>
              <a:t> IS</a:t>
            </a:r>
          </a:p>
          <a:p>
            <a:pPr lvl="4" eaLnBrk="1" hangingPunct="1"/>
            <a:r>
              <a:rPr lang="en-US" altLang="en-US" dirty="0"/>
              <a:t>	  image </a:t>
            </a:r>
            <a:r>
              <a:rPr lang="en-US" altLang="en-US" b="1" dirty="0"/>
              <a:t>RAW</a:t>
            </a:r>
            <a:r>
              <a:rPr lang="en-US" altLang="en-US" dirty="0"/>
              <a:t>(32767);</a:t>
            </a:r>
          </a:p>
          <a:p>
            <a:pPr lvl="4" eaLnBrk="1" hangingPunct="1"/>
            <a:r>
              <a:rPr lang="en-US" altLang="en-US" dirty="0"/>
              <a:t>	  file  BFILE := BFILENAME(dir, filename);</a:t>
            </a:r>
          </a:p>
          <a:p>
            <a:pPr lvl="4" eaLnBrk="1" hangingPunct="1"/>
            <a:r>
              <a:rPr lang="en-US" altLang="en-US" dirty="0"/>
              <a:t>	BEGIN</a:t>
            </a:r>
          </a:p>
          <a:p>
            <a:pPr lvl="4" eaLnBrk="1" hangingPunct="1"/>
            <a:r>
              <a:rPr lang="en-US" altLang="en-US" dirty="0"/>
              <a:t>	  DBMS_LOB.FILEOPEN(file, DBMS_LOB.FILE_READONLY);</a:t>
            </a:r>
          </a:p>
          <a:p>
            <a:pPr lvl="4" eaLnBrk="1" hangingPunct="1"/>
            <a:r>
              <a:rPr lang="en-US" altLang="en-US" dirty="0"/>
              <a:t>	  image := DBMS_LOB.SUBSTR(file);</a:t>
            </a:r>
          </a:p>
          <a:p>
            <a:pPr lvl="4" eaLnBrk="1" hangingPunct="1"/>
            <a:r>
              <a:rPr lang="en-US" altLang="en-US" dirty="0"/>
              <a:t>	  DBMS_LOB.CLOSE(file);</a:t>
            </a:r>
          </a:p>
          <a:p>
            <a:pPr lvl="4" eaLnBrk="1" hangingPunct="1"/>
            <a:r>
              <a:rPr lang="en-US" altLang="en-US" dirty="0"/>
              <a:t>	  RETURN image;</a:t>
            </a:r>
          </a:p>
          <a:p>
            <a:pPr lvl="4" eaLnBrk="1" hangingPunct="1"/>
            <a:r>
              <a:rPr lang="en-US" altLang="en-US" dirty="0"/>
              <a:t>	END;</a:t>
            </a:r>
          </a:p>
          <a:p>
            <a:pPr lvl="4" eaLnBrk="1" hangingPunct="1"/>
            <a:r>
              <a:rPr lang="en-US" altLang="en-US" dirty="0"/>
              <a:t>	/</a:t>
            </a:r>
          </a:p>
          <a:p>
            <a:pPr lvl="1" eaLnBrk="1" hangingPunct="1"/>
            <a:r>
              <a:rPr lang="en-US" altLang="en-US" dirty="0"/>
              <a:t>To create the directory called </a:t>
            </a:r>
            <a:r>
              <a:rPr lang="en-US" altLang="en-US" dirty="0">
                <a:latin typeface="Courier New" pitchFamily="49" charset="0"/>
              </a:rPr>
              <a:t>TEMP</a:t>
            </a:r>
            <a:r>
              <a:rPr lang="en-US" altLang="en-US" dirty="0"/>
              <a:t>, execute the following statement in SQL Developer or SQL*Plus:</a:t>
            </a:r>
          </a:p>
          <a:p>
            <a:pPr lvl="4" eaLnBrk="1" hangingPunct="1"/>
            <a:r>
              <a:rPr lang="en-US" altLang="en-US" dirty="0"/>
              <a:t>	CREATE DIRECTORY temp AS 'd:\temp';</a:t>
            </a:r>
            <a:endParaRPr lang="en-US" altLang="en-US" b="1" dirty="0"/>
          </a:p>
          <a:p>
            <a:pPr lvl="1" eaLnBrk="1" hangingPunct="1"/>
            <a:r>
              <a:rPr lang="en-US" altLang="en-US" b="1" dirty="0"/>
              <a:t>Note</a:t>
            </a:r>
          </a:p>
          <a:p>
            <a:pPr lvl="2" eaLnBrk="1" hangingPunct="1"/>
            <a:r>
              <a:rPr lang="en-US" altLang="en-US" dirty="0"/>
              <a:t>You need the </a:t>
            </a:r>
            <a:r>
              <a:rPr lang="en-US" altLang="en-US" dirty="0">
                <a:latin typeface="Courier New" pitchFamily="49" charset="0"/>
              </a:rPr>
              <a:t>CREATE</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DIRECTORY</a:t>
            </a:r>
            <a:r>
              <a:rPr lang="en-US" altLang="en-US" dirty="0"/>
              <a:t> system privilege to execute this statement.</a:t>
            </a:r>
          </a:p>
          <a:p>
            <a:pPr lvl="2" eaLnBrk="1" hangingPunct="1"/>
            <a:r>
              <a:rPr lang="en-US" altLang="en-US" dirty="0"/>
              <a:t>Because of firewall restrictions at the Oracle Education Center, the examples on this page and the previous page are not available for demonstration.</a:t>
            </a:r>
          </a:p>
        </p:txBody>
      </p:sp>
      <p:sp>
        <p:nvSpPr>
          <p:cNvPr id="4" name="Footer Placeholder 3"/>
          <p:cNvSpPr>
            <a:spLocks noGrp="1"/>
          </p:cNvSpPr>
          <p:nvPr>
            <p:ph type="ftr" sz="quarter" idx="10"/>
          </p:nvPr>
        </p:nvSpPr>
        <p:spPr/>
        <p:txBody>
          <a:bodyPr/>
          <a:lstStyle/>
          <a:p>
            <a:pPr>
              <a:defRPr/>
            </a:pPr>
            <a:r>
              <a:rPr lang="en-US"/>
              <a:t>Oracle Database 19c: PL/SQL Workshop   16 - </a:t>
            </a:r>
            <a:fld id="{B86707EA-0BDB-4238-BAE4-E32E1533A07C}" type="slidenum">
              <a:rPr lang="en-US" smtClean="0"/>
              <a:t>25</a:t>
            </a:fld>
            <a:endParaRPr lang="en-US" dirty="0"/>
          </a:p>
        </p:txBody>
      </p:sp>
    </p:spTree>
    <p:extLst>
      <p:ext uri="{BB962C8B-B14F-4D97-AF65-F5344CB8AC3E}">
        <p14:creationId xmlns:p14="http://schemas.microsoft.com/office/powerpoint/2010/main" val="3478082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16 - </a:t>
            </a:r>
            <a:fld id="{B27E39E3-3E76-4CDD-AAEC-D53009954E74}" type="slidenum">
              <a:rPr lang="en-US" smtClean="0"/>
              <a:pPr/>
              <a:t>26</a:t>
            </a:fld>
            <a:endParaRPr lang="en-US" dirty="0"/>
          </a:p>
        </p:txBody>
      </p:sp>
      <p:sp>
        <p:nvSpPr>
          <p:cNvPr id="3" name="Slide Image Placeholder 2">
            <a:extLst>
              <a:ext uri="{FF2B5EF4-FFF2-40B4-BE49-F238E27FC236}">
                <a16:creationId xmlns:a16="http://schemas.microsoft.com/office/drawing/2014/main" id="{FB34FCE9-B01C-49DD-B605-0AAE575D5F7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8F393F7-B128-46BB-8AAE-300BF653E580}"/>
              </a:ext>
            </a:extLst>
          </p:cNvPr>
          <p:cNvSpPr>
            <a:spLocks noGrp="1"/>
          </p:cNvSpPr>
          <p:nvPr>
            <p:ph type="body" idx="1"/>
          </p:nvPr>
        </p:nvSpPr>
        <p:spPr/>
        <p:txBody>
          <a:bodyPr/>
          <a:lstStyle/>
          <a:p>
            <a:pPr lvl="2" eaLnBrk="1" hangingPunct="1">
              <a:spcBef>
                <a:spcPts val="100"/>
              </a:spcBef>
              <a:buSzPct val="70000"/>
              <a:buFont typeface="Courier New" pitchFamily="49" charset="0"/>
              <a:buChar char="•"/>
            </a:pPr>
            <a:r>
              <a:rPr lang="en-US" altLang="en-US" b="1" dirty="0">
                <a:latin typeface="Courier New" pitchFamily="49" charset="0"/>
              </a:rPr>
              <a:t>sender</a:t>
            </a:r>
            <a:r>
              <a:rPr lang="en-US" altLang="en-US" b="1" dirty="0"/>
              <a:t>:</a:t>
            </a:r>
            <a:r>
              <a:rPr lang="en-US" altLang="en-US" dirty="0"/>
              <a:t> The email address of the sender </a:t>
            </a:r>
          </a:p>
          <a:p>
            <a:pPr lvl="2" eaLnBrk="1" hangingPunct="1">
              <a:spcBef>
                <a:spcPts val="100"/>
              </a:spcBef>
              <a:buSzPct val="70000"/>
              <a:buFont typeface="Courier New" pitchFamily="49" charset="0"/>
              <a:buChar char="•"/>
            </a:pPr>
            <a:r>
              <a:rPr lang="en-US" altLang="en-US" b="1" dirty="0">
                <a:latin typeface="Courier New" pitchFamily="49" charset="0"/>
              </a:rPr>
              <a:t>recipients</a:t>
            </a:r>
            <a:r>
              <a:rPr lang="en-US" altLang="en-US" b="1" dirty="0"/>
              <a:t>:</a:t>
            </a:r>
            <a:r>
              <a:rPr lang="en-US" altLang="en-US" dirty="0"/>
              <a:t> The email addresses of the recipients, separated by commas</a:t>
            </a:r>
          </a:p>
          <a:p>
            <a:pPr lvl="2" eaLnBrk="1" hangingPunct="1">
              <a:spcBef>
                <a:spcPts val="100"/>
              </a:spcBef>
              <a:buSzPct val="70000"/>
              <a:buFont typeface="Courier New" pitchFamily="49" charset="0"/>
              <a:buChar char="•"/>
            </a:pPr>
            <a:r>
              <a:rPr lang="en-US" altLang="en-US" b="1" dirty="0">
                <a:latin typeface="Courier New" pitchFamily="49" charset="0"/>
              </a:rPr>
              <a:t>cc</a:t>
            </a:r>
            <a:r>
              <a:rPr lang="en-US" altLang="en-US" b="1" dirty="0"/>
              <a:t>:</a:t>
            </a:r>
            <a:r>
              <a:rPr lang="en-US" altLang="en-US" dirty="0"/>
              <a:t> The email addresses of the CC recipients, separated by commas. The default is </a:t>
            </a:r>
            <a:r>
              <a:rPr lang="en-US" altLang="en-US" dirty="0">
                <a:latin typeface="Courier New" pitchFamily="49" charset="0"/>
              </a:rPr>
              <a:t>NULL</a:t>
            </a:r>
            <a:r>
              <a:rPr lang="en-US" altLang="en-US" dirty="0"/>
              <a:t>.  </a:t>
            </a:r>
          </a:p>
          <a:p>
            <a:pPr lvl="2" eaLnBrk="1" hangingPunct="1">
              <a:spcBef>
                <a:spcPts val="100"/>
              </a:spcBef>
              <a:buSzPct val="70000"/>
              <a:buFont typeface="Courier New" pitchFamily="49" charset="0"/>
              <a:buChar char="•"/>
            </a:pPr>
            <a:r>
              <a:rPr lang="en-US" altLang="en-US" b="1" dirty="0">
                <a:latin typeface="Courier New" pitchFamily="49" charset="0"/>
              </a:rPr>
              <a:t>bcc</a:t>
            </a:r>
            <a:r>
              <a:rPr lang="en-US" altLang="en-US" b="1" dirty="0"/>
              <a:t>:</a:t>
            </a:r>
            <a:r>
              <a:rPr lang="en-US" altLang="en-US" dirty="0"/>
              <a:t> The email addresses of the BCC recipients, separated by commas. The default is </a:t>
            </a:r>
            <a:r>
              <a:rPr lang="en-US" altLang="en-US" dirty="0">
                <a:latin typeface="Courier New" pitchFamily="49" charset="0"/>
              </a:rPr>
              <a:t>NULL</a:t>
            </a:r>
            <a:r>
              <a:rPr lang="en-US" altLang="en-US" dirty="0"/>
              <a:t>. </a:t>
            </a:r>
          </a:p>
          <a:p>
            <a:pPr lvl="2" eaLnBrk="1" hangingPunct="1">
              <a:spcBef>
                <a:spcPts val="100"/>
              </a:spcBef>
              <a:buSzPct val="70000"/>
              <a:buFont typeface="Courier New" pitchFamily="49" charset="0"/>
              <a:buChar char="•"/>
            </a:pPr>
            <a:r>
              <a:rPr lang="en-US" altLang="en-US" b="1" dirty="0">
                <a:latin typeface="Courier New" pitchFamily="49" charset="0"/>
              </a:rPr>
              <a:t>subject</a:t>
            </a:r>
            <a:r>
              <a:rPr lang="en-US" altLang="en-US" b="1" dirty="0"/>
              <a:t>:</a:t>
            </a:r>
            <a:r>
              <a:rPr lang="en-US" altLang="en-US" dirty="0"/>
              <a:t> A string to be included as email subject string. The default is </a:t>
            </a:r>
            <a:r>
              <a:rPr lang="en-US" altLang="en-US" dirty="0">
                <a:latin typeface="Courier New" pitchFamily="49" charset="0"/>
              </a:rPr>
              <a:t>NULL</a:t>
            </a:r>
            <a:r>
              <a:rPr lang="en-US" altLang="en-US" dirty="0"/>
              <a:t>. </a:t>
            </a:r>
          </a:p>
          <a:p>
            <a:pPr lvl="2" eaLnBrk="1" hangingPunct="1">
              <a:spcBef>
                <a:spcPts val="100"/>
              </a:spcBef>
              <a:buSzPct val="70000"/>
              <a:buFont typeface="Courier New" pitchFamily="49" charset="0"/>
              <a:buChar char="•"/>
            </a:pPr>
            <a:r>
              <a:rPr lang="en-US" altLang="en-US" b="1" dirty="0">
                <a:latin typeface="Courier New" pitchFamily="49" charset="0"/>
              </a:rPr>
              <a:t>Message</a:t>
            </a:r>
            <a:r>
              <a:rPr lang="en-US" altLang="en-US" b="1" dirty="0"/>
              <a:t>:</a:t>
            </a:r>
            <a:r>
              <a:rPr lang="en-US" altLang="en-US" dirty="0"/>
              <a:t> A text message body</a:t>
            </a:r>
          </a:p>
          <a:p>
            <a:pPr lvl="2" eaLnBrk="1" hangingPunct="1">
              <a:spcBef>
                <a:spcPts val="100"/>
              </a:spcBef>
              <a:buSzPct val="70000"/>
              <a:buFont typeface="Courier New" pitchFamily="49" charset="0"/>
              <a:buChar char="•"/>
            </a:pPr>
            <a:r>
              <a:rPr lang="en-US" altLang="en-US" b="1" dirty="0" err="1">
                <a:latin typeface="Courier New" pitchFamily="49" charset="0"/>
              </a:rPr>
              <a:t>mime_type</a:t>
            </a:r>
            <a:r>
              <a:rPr lang="en-US" altLang="en-US" b="1" dirty="0"/>
              <a:t>:</a:t>
            </a:r>
            <a:r>
              <a:rPr lang="en-US" altLang="en-US" dirty="0"/>
              <a:t> The mime type of the message, default is </a:t>
            </a:r>
            <a:r>
              <a:rPr lang="en-US" altLang="en-US" dirty="0">
                <a:latin typeface="Courier New" pitchFamily="49" charset="0"/>
              </a:rPr>
              <a:t>'text/plain; charset=us-ascii'</a:t>
            </a:r>
            <a:endParaRPr lang="en-US" altLang="en-US" dirty="0"/>
          </a:p>
          <a:p>
            <a:pPr lvl="2" eaLnBrk="1" hangingPunct="1">
              <a:spcBef>
                <a:spcPts val="100"/>
              </a:spcBef>
              <a:buSzPct val="70000"/>
              <a:buFont typeface="Courier New" pitchFamily="49" charset="0"/>
              <a:buChar char="•"/>
            </a:pPr>
            <a:r>
              <a:rPr lang="en-US" altLang="en-US" b="1" dirty="0">
                <a:latin typeface="Courier New" pitchFamily="49" charset="0"/>
              </a:rPr>
              <a:t>priority</a:t>
            </a:r>
            <a:r>
              <a:rPr lang="en-US" altLang="en-US" b="1" dirty="0"/>
              <a:t>:</a:t>
            </a:r>
            <a:r>
              <a:rPr lang="en-US" altLang="en-US" dirty="0"/>
              <a:t> The message priority. The default is </a:t>
            </a:r>
            <a:r>
              <a:rPr lang="en-US" altLang="en-US" dirty="0">
                <a:latin typeface="Courier New" pitchFamily="49" charset="0"/>
              </a:rPr>
              <a:t>NULL</a:t>
            </a:r>
            <a:r>
              <a:rPr lang="en-US" altLang="en-US" dirty="0"/>
              <a:t>. </a:t>
            </a:r>
          </a:p>
          <a:p>
            <a:pPr lvl="2" eaLnBrk="1" hangingPunct="1">
              <a:spcBef>
                <a:spcPts val="100"/>
              </a:spcBef>
              <a:buSzPct val="70000"/>
              <a:buFont typeface="Courier New" pitchFamily="49" charset="0"/>
              <a:buChar char="•"/>
            </a:pPr>
            <a:r>
              <a:rPr lang="en-US" altLang="en-US" b="1" dirty="0">
                <a:latin typeface="Courier New" pitchFamily="49" charset="0"/>
              </a:rPr>
              <a:t>attachment</a:t>
            </a:r>
            <a:r>
              <a:rPr lang="en-US" altLang="en-US" b="1" dirty="0"/>
              <a:t>:</a:t>
            </a:r>
            <a:r>
              <a:rPr lang="en-US" altLang="en-US" dirty="0"/>
              <a:t> A text attachment </a:t>
            </a:r>
          </a:p>
          <a:p>
            <a:pPr lvl="2" eaLnBrk="1" hangingPunct="1">
              <a:spcBef>
                <a:spcPts val="100"/>
              </a:spcBef>
              <a:buSzPct val="70000"/>
              <a:buFont typeface="Courier New" pitchFamily="49" charset="0"/>
              <a:buChar char="•"/>
            </a:pPr>
            <a:r>
              <a:rPr lang="en-US" altLang="en-US" b="1" dirty="0" err="1">
                <a:latin typeface="Courier New" pitchFamily="49" charset="0"/>
              </a:rPr>
              <a:t>att_inline</a:t>
            </a:r>
            <a:r>
              <a:rPr lang="en-US" altLang="en-US" b="1" dirty="0"/>
              <a:t>:</a:t>
            </a:r>
            <a:r>
              <a:rPr lang="en-US" altLang="en-US" dirty="0"/>
              <a:t> Specifies whether the attachment is inline. The default is </a:t>
            </a:r>
            <a:r>
              <a:rPr lang="en-US" altLang="en-US" dirty="0">
                <a:latin typeface="Courier New" pitchFamily="49" charset="0"/>
              </a:rPr>
              <a:t>TRUE</a:t>
            </a:r>
            <a:r>
              <a:rPr lang="en-US" altLang="en-US" dirty="0"/>
              <a:t>. </a:t>
            </a:r>
          </a:p>
          <a:p>
            <a:pPr lvl="2" eaLnBrk="1" hangingPunct="1">
              <a:spcBef>
                <a:spcPts val="100"/>
              </a:spcBef>
              <a:buSzPct val="70000"/>
              <a:buFont typeface="Courier New" pitchFamily="49" charset="0"/>
              <a:buChar char="•"/>
            </a:pPr>
            <a:r>
              <a:rPr lang="en-US" altLang="en-US" b="1" dirty="0" err="1">
                <a:latin typeface="Courier New" pitchFamily="49" charset="0"/>
              </a:rPr>
              <a:t>att_mime_type</a:t>
            </a:r>
            <a:r>
              <a:rPr lang="en-US" altLang="en-US" b="1" dirty="0"/>
              <a:t>:</a:t>
            </a:r>
            <a:r>
              <a:rPr lang="en-US" altLang="en-US" dirty="0"/>
              <a:t> The mime type of the attachment, default is </a:t>
            </a:r>
            <a:r>
              <a:rPr lang="en-US" altLang="en-US" dirty="0">
                <a:latin typeface="Courier New" pitchFamily="49" charset="0"/>
              </a:rPr>
              <a:t>'text/plain; charset=us-ascii‘</a:t>
            </a:r>
          </a:p>
          <a:p>
            <a:pPr lvl="2" eaLnBrk="1" hangingPunct="1">
              <a:spcBef>
                <a:spcPts val="100"/>
              </a:spcBef>
              <a:buSzPct val="70000"/>
              <a:buFont typeface="Courier New" pitchFamily="49" charset="0"/>
              <a:buChar char="•"/>
            </a:pPr>
            <a:r>
              <a:rPr lang="en-US" altLang="en-US" b="1" dirty="0" err="1">
                <a:latin typeface="Courier New" pitchFamily="49" charset="0"/>
              </a:rPr>
              <a:t>att_filename</a:t>
            </a:r>
            <a:r>
              <a:rPr lang="en-US" altLang="en-US" b="1" dirty="0"/>
              <a:t>:</a:t>
            </a:r>
            <a:r>
              <a:rPr lang="en-US" altLang="en-US" dirty="0"/>
              <a:t> The string specifying a file name containing the attachment. The default is </a:t>
            </a:r>
            <a:r>
              <a:rPr lang="en-US" altLang="en-US" dirty="0">
                <a:latin typeface="Courier New" pitchFamily="49" charset="0"/>
              </a:rPr>
              <a:t>NULL</a:t>
            </a:r>
            <a:r>
              <a:rPr lang="en-US" altLang="en-US" dirty="0"/>
              <a:t>.</a:t>
            </a:r>
          </a:p>
          <a:p>
            <a:endParaRPr lang="en-US" dirty="0"/>
          </a:p>
        </p:txBody>
      </p:sp>
    </p:spTree>
    <p:extLst>
      <p:ext uri="{BB962C8B-B14F-4D97-AF65-F5344CB8AC3E}">
        <p14:creationId xmlns:p14="http://schemas.microsoft.com/office/powerpoint/2010/main" val="3644988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36DAAD53-E724-4BC9-A56A-EF3FB7008D25}" type="slidenum">
              <a:rPr lang="en-US" smtClean="0"/>
              <a:pPr/>
              <a:t>27</a:t>
            </a:fld>
            <a:endParaRPr lang="en-US" dirty="0"/>
          </a:p>
        </p:txBody>
      </p:sp>
      <p:sp>
        <p:nvSpPr>
          <p:cNvPr id="3" name="Slide Image Placeholder 2">
            <a:extLst>
              <a:ext uri="{FF2B5EF4-FFF2-40B4-BE49-F238E27FC236}">
                <a16:creationId xmlns:a16="http://schemas.microsoft.com/office/drawing/2014/main" id="{F7122350-80F5-45FB-B219-52B0175C781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B220AE5-A849-4412-B36A-D36F97A9EAC0}"/>
              </a:ext>
            </a:extLst>
          </p:cNvPr>
          <p:cNvSpPr>
            <a:spLocks noGrp="1"/>
          </p:cNvSpPr>
          <p:nvPr>
            <p:ph type="body" idx="1"/>
          </p:nvPr>
        </p:nvSpPr>
        <p:spPr/>
        <p:txBody>
          <a:bodyPr/>
          <a:lstStyle/>
          <a:p>
            <a:pPr lvl="1" eaLnBrk="1" hangingPunct="1"/>
            <a:r>
              <a:rPr lang="en-US" altLang="en-US" dirty="0"/>
              <a:t>The slide shows a procedure that calls the </a:t>
            </a:r>
            <a:r>
              <a:rPr lang="en-US" altLang="en-US" dirty="0">
                <a:latin typeface="Courier New" pitchFamily="49" charset="0"/>
              </a:rPr>
              <a:t>UTL_MAIL.SEND_ATTACH_VARCHAR2</a:t>
            </a:r>
            <a:r>
              <a:rPr lang="en-US" altLang="en-US" dirty="0"/>
              <a:t> procedure to send a textual or an HTML message with a text attachment. In addition to the </a:t>
            </a:r>
            <a:r>
              <a:rPr lang="en-US" altLang="en-US" dirty="0">
                <a:latin typeface="Courier New" pitchFamily="49" charset="0"/>
              </a:rPr>
              <a:t>sender</a:t>
            </a:r>
            <a:r>
              <a:rPr lang="en-US" altLang="en-US" dirty="0"/>
              <a:t>, </a:t>
            </a:r>
            <a:r>
              <a:rPr lang="en-US" altLang="en-US" dirty="0">
                <a:latin typeface="Courier New" pitchFamily="49" charset="0"/>
              </a:rPr>
              <a:t>recipients</a:t>
            </a:r>
            <a:r>
              <a:rPr lang="en-US" altLang="en-US" dirty="0"/>
              <a:t>, </a:t>
            </a:r>
            <a:r>
              <a:rPr lang="en-US" altLang="en-US" dirty="0">
                <a:latin typeface="Courier New" pitchFamily="49" charset="0"/>
              </a:rPr>
              <a:t>message</a:t>
            </a:r>
            <a:r>
              <a:rPr lang="en-US" altLang="en-US" dirty="0"/>
              <a:t>, </a:t>
            </a:r>
            <a:r>
              <a:rPr lang="en-US" altLang="en-US" dirty="0">
                <a:latin typeface="Courier New" pitchFamily="49" charset="0"/>
              </a:rPr>
              <a:t>subject</a:t>
            </a:r>
            <a:r>
              <a:rPr lang="en-US" altLang="en-US" dirty="0"/>
              <a:t>, and </a:t>
            </a:r>
            <a:r>
              <a:rPr lang="en-US" altLang="en-US" dirty="0" err="1">
                <a:latin typeface="Courier New" pitchFamily="49" charset="0"/>
              </a:rPr>
              <a:t>mime_type</a:t>
            </a:r>
            <a:r>
              <a:rPr lang="en-US" altLang="en-US" dirty="0"/>
              <a:t> parameters that provide values for the main part of the e-mail message, the </a:t>
            </a:r>
            <a:r>
              <a:rPr lang="en-US" altLang="en-US" dirty="0">
                <a:latin typeface="Courier New" pitchFamily="49" charset="0"/>
              </a:rPr>
              <a:t>SEND_ATTACH_VARCHAR2</a:t>
            </a:r>
            <a:r>
              <a:rPr lang="en-US" altLang="en-US" dirty="0"/>
              <a:t> procedure has the following parameters highlighted:</a:t>
            </a:r>
          </a:p>
          <a:p>
            <a:pPr lvl="2" eaLnBrk="1" hangingPunct="1"/>
            <a:r>
              <a:rPr lang="en-US" altLang="en-US" dirty="0"/>
              <a:t>The </a:t>
            </a:r>
            <a:r>
              <a:rPr lang="en-US" altLang="en-US" dirty="0">
                <a:latin typeface="Courier New" pitchFamily="49" charset="0"/>
              </a:rPr>
              <a:t>attachment</a:t>
            </a:r>
            <a:r>
              <a:rPr lang="en-US" altLang="en-US" dirty="0"/>
              <a:t> parameter (required) accepts a </a:t>
            </a:r>
            <a:r>
              <a:rPr lang="en-US" altLang="en-US" dirty="0">
                <a:latin typeface="Courier New" pitchFamily="49" charset="0"/>
              </a:rPr>
              <a:t>VARCHAR2</a:t>
            </a:r>
            <a:r>
              <a:rPr lang="en-US" altLang="en-US" dirty="0"/>
              <a:t> data type with a maximum size of 32,767 binary characters.</a:t>
            </a:r>
          </a:p>
          <a:p>
            <a:pPr lvl="2" eaLnBrk="1" hangingPunct="1"/>
            <a:r>
              <a:rPr lang="en-US" altLang="en-US" dirty="0"/>
              <a:t>The </a:t>
            </a:r>
            <a:r>
              <a:rPr lang="en-US" altLang="en-US" dirty="0" err="1">
                <a:latin typeface="Courier New" pitchFamily="49" charset="0"/>
              </a:rPr>
              <a:t>att_inline</a:t>
            </a:r>
            <a:r>
              <a:rPr lang="en-US" altLang="en-US" dirty="0"/>
              <a:t> parameter (optional) is a Boolean (default </a:t>
            </a:r>
            <a:r>
              <a:rPr lang="en-US" altLang="en-US" dirty="0">
                <a:latin typeface="Courier New" pitchFamily="49" charset="0"/>
              </a:rPr>
              <a:t>TRUE</a:t>
            </a:r>
            <a:r>
              <a:rPr lang="en-US" altLang="en-US" dirty="0"/>
              <a:t>) to indicate that the attachment is viewable with the message body.</a:t>
            </a:r>
          </a:p>
          <a:p>
            <a:pPr lvl="2" eaLnBrk="1" hangingPunct="1"/>
            <a:r>
              <a:rPr lang="en-US" altLang="en-US" dirty="0"/>
              <a:t>The </a:t>
            </a:r>
            <a:r>
              <a:rPr lang="en-US" altLang="en-US" dirty="0" err="1">
                <a:latin typeface="Courier New" pitchFamily="49" charset="0"/>
              </a:rPr>
              <a:t>att_mime_type</a:t>
            </a:r>
            <a:r>
              <a:rPr lang="en-US" altLang="en-US" dirty="0"/>
              <a:t> parameter (optional) specifies the format of the attachment. If not provided, it is set to </a:t>
            </a:r>
            <a:r>
              <a:rPr lang="en-US" altLang="en-US" dirty="0">
                <a:latin typeface="Courier New" pitchFamily="49" charset="0"/>
              </a:rPr>
              <a:t>application/octet</a:t>
            </a:r>
            <a:r>
              <a:rPr lang="en-US" altLang="en-US" dirty="0"/>
              <a:t>.</a:t>
            </a:r>
          </a:p>
          <a:p>
            <a:pPr lvl="2" eaLnBrk="1" hangingPunct="1"/>
            <a:r>
              <a:rPr lang="en-US" altLang="en-US" dirty="0"/>
              <a:t>The </a:t>
            </a:r>
            <a:r>
              <a:rPr lang="en-US" altLang="en-US" dirty="0" err="1">
                <a:latin typeface="Courier New" pitchFamily="49" charset="0"/>
              </a:rPr>
              <a:t>att_filename</a:t>
            </a:r>
            <a:r>
              <a:rPr lang="en-US" altLang="en-US" dirty="0"/>
              <a:t> parameter (optional) assigns any file name to the attachment. It is </a:t>
            </a:r>
            <a:r>
              <a:rPr lang="en-US" altLang="en-US" dirty="0">
                <a:latin typeface="Courier New" pitchFamily="49" charset="0"/>
              </a:rPr>
              <a:t>NULL</a:t>
            </a:r>
            <a:r>
              <a:rPr lang="en-US" altLang="en-US" dirty="0"/>
              <a:t> by default, in which case, the name is assigned a default name.</a:t>
            </a:r>
          </a:p>
          <a:p>
            <a:pPr lvl="1" eaLnBrk="1" hangingPunct="1"/>
            <a:r>
              <a:rPr lang="en-US" altLang="en-US" dirty="0"/>
              <a:t>The </a:t>
            </a:r>
            <a:r>
              <a:rPr lang="en-US" altLang="en-US" dirty="0" err="1">
                <a:latin typeface="Courier New" pitchFamily="49" charset="0"/>
              </a:rPr>
              <a:t>get_file</a:t>
            </a:r>
            <a:r>
              <a:rPr lang="en-US" altLang="en-US" dirty="0"/>
              <a:t> function in the example uses a </a:t>
            </a:r>
            <a:r>
              <a:rPr lang="en-US" altLang="en-US" dirty="0">
                <a:latin typeface="Courier New" pitchFamily="49" charset="0"/>
              </a:rPr>
              <a:t>BFILE</a:t>
            </a:r>
            <a:r>
              <a:rPr lang="en-US" altLang="en-US" dirty="0"/>
              <a:t> to read a text file from the operating system directories for the value of the </a:t>
            </a:r>
            <a:r>
              <a:rPr lang="en-US" altLang="en-US" dirty="0">
                <a:latin typeface="Courier New" pitchFamily="49" charset="0"/>
              </a:rPr>
              <a:t>attachment</a:t>
            </a:r>
            <a:r>
              <a:rPr lang="en-US" altLang="en-US" dirty="0"/>
              <a:t> parameter, which could simply be populated from a </a:t>
            </a:r>
            <a:r>
              <a:rPr lang="en-US" altLang="en-US" dirty="0">
                <a:latin typeface="Courier New" pitchFamily="49" charset="0"/>
              </a:rPr>
              <a:t>VARCHAR2</a:t>
            </a:r>
            <a:r>
              <a:rPr lang="en-US" altLang="en-US" dirty="0"/>
              <a:t> variable. The code for </a:t>
            </a:r>
            <a:r>
              <a:rPr lang="en-US" altLang="en-US" dirty="0" err="1">
                <a:latin typeface="Courier New" pitchFamily="49" charset="0"/>
              </a:rPr>
              <a:t>get_file</a:t>
            </a:r>
            <a:r>
              <a:rPr lang="en-US" altLang="en-US" dirty="0"/>
              <a:t> is shown on the following page.</a:t>
            </a:r>
          </a:p>
          <a:p>
            <a:endParaRPr lang="en-US" dirty="0"/>
          </a:p>
        </p:txBody>
      </p:sp>
    </p:spTree>
    <p:extLst>
      <p:ext uri="{BB962C8B-B14F-4D97-AF65-F5344CB8AC3E}">
        <p14:creationId xmlns:p14="http://schemas.microsoft.com/office/powerpoint/2010/main" val="1771047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16 - </a:t>
            </a:r>
            <a:fld id="{03E77FA0-23D8-406A-8F90-86E7E6544826}" type="slidenum">
              <a:rPr lang="en-US" smtClean="0"/>
              <a:pPr/>
              <a:t>28</a:t>
            </a:fld>
            <a:endParaRPr lang="en-US" dirty="0"/>
          </a:p>
        </p:txBody>
      </p:sp>
      <p:sp>
        <p:nvSpPr>
          <p:cNvPr id="23" name="Slide Image Placeholder 22">
            <a:extLst>
              <a:ext uri="{FF2B5EF4-FFF2-40B4-BE49-F238E27FC236}">
                <a16:creationId xmlns:a16="http://schemas.microsoft.com/office/drawing/2014/main" id="{C73C8A01-3F8A-4B49-A72A-902795E0C40C}"/>
              </a:ext>
            </a:extLst>
          </p:cNvPr>
          <p:cNvSpPr>
            <a:spLocks noGrp="1" noRot="1" noChangeAspect="1"/>
          </p:cNvSpPr>
          <p:nvPr>
            <p:ph type="sldImg"/>
          </p:nvPr>
        </p:nvSpPr>
        <p:spPr/>
      </p:sp>
      <p:sp>
        <p:nvSpPr>
          <p:cNvPr id="24" name="Notes Placeholder 23">
            <a:extLst>
              <a:ext uri="{FF2B5EF4-FFF2-40B4-BE49-F238E27FC236}">
                <a16:creationId xmlns:a16="http://schemas.microsoft.com/office/drawing/2014/main" id="{C8A6F7B4-879F-420B-98FE-BAD55F70FBDA}"/>
              </a:ext>
            </a:extLst>
          </p:cNvPr>
          <p:cNvSpPr>
            <a:spLocks noGrp="1"/>
          </p:cNvSpPr>
          <p:nvPr>
            <p:ph type="body" idx="1"/>
          </p:nvPr>
        </p:nvSpPr>
        <p:spPr/>
        <p:txBody>
          <a:bodyPr/>
          <a:lstStyle/>
          <a:p>
            <a:pPr lvl="1"/>
            <a:r>
              <a:rPr lang="en-US" b="0" dirty="0"/>
              <a:t>Oracle Database supports JSON natively with relational database features, including transactions, indexing, declarative querying, and views. Unlike relational data, JSON data can be stored in the database, indexed, and queried without any need for a schema that defines the data. </a:t>
            </a:r>
          </a:p>
        </p:txBody>
      </p:sp>
    </p:spTree>
    <p:extLst>
      <p:ext uri="{BB962C8B-B14F-4D97-AF65-F5344CB8AC3E}">
        <p14:creationId xmlns:p14="http://schemas.microsoft.com/office/powerpoint/2010/main" val="365964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16 - </a:t>
            </a:r>
            <a:fld id="{5AB22C28-8FEE-405D-A30C-A268F05EFD05}" type="slidenum">
              <a:rPr lang="en-US" smtClean="0"/>
              <a:pPr/>
              <a:t>29</a:t>
            </a:fld>
            <a:endParaRPr lang="en-US" dirty="0"/>
          </a:p>
        </p:txBody>
      </p:sp>
      <p:sp>
        <p:nvSpPr>
          <p:cNvPr id="6" name="Slide Image Placeholder 5">
            <a:extLst>
              <a:ext uri="{FF2B5EF4-FFF2-40B4-BE49-F238E27FC236}">
                <a16:creationId xmlns:a16="http://schemas.microsoft.com/office/drawing/2014/main" id="{D9EC5A5D-EB52-4925-B4BA-57C3132FA0BB}"/>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080E099-C25D-49D1-AEBF-51B2B2C07592}"/>
              </a:ext>
            </a:extLst>
          </p:cNvPr>
          <p:cNvSpPr>
            <a:spLocks noGrp="1"/>
          </p:cNvSpPr>
          <p:nvPr>
            <p:ph type="body" idx="1"/>
          </p:nvPr>
        </p:nvSpPr>
        <p:spPr/>
        <p:txBody>
          <a:bodyPr/>
          <a:lstStyle/>
          <a:p>
            <a:pPr lvl="1"/>
            <a:r>
              <a:rPr lang="en-US" b="0" dirty="0"/>
              <a:t>In general, you will perform the following tasks when working with JSON data in Oracle Database: (1) create a JSON column with an </a:t>
            </a:r>
            <a:r>
              <a:rPr lang="en-US" b="1" dirty="0"/>
              <a:t>is json </a:t>
            </a:r>
            <a:r>
              <a:rPr lang="en-US" b="0" dirty="0"/>
              <a:t>check constraint, (2) insert JSON data into the column, and (3) query the JSON data.</a:t>
            </a:r>
            <a:br>
              <a:rPr lang="en-US" dirty="0"/>
            </a:br>
            <a:endParaRPr lang="en-US" altLang="en-US" dirty="0"/>
          </a:p>
          <a:p>
            <a:endParaRPr lang="en-US" dirty="0"/>
          </a:p>
        </p:txBody>
      </p:sp>
    </p:spTree>
    <p:extLst>
      <p:ext uri="{BB962C8B-B14F-4D97-AF65-F5344CB8AC3E}">
        <p14:creationId xmlns:p14="http://schemas.microsoft.com/office/powerpoint/2010/main" val="209986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body" idx="1"/>
          </p:nvPr>
        </p:nvSpPr>
        <p:spPr/>
        <p:txBody>
          <a:bodyPr/>
          <a:lstStyle/>
          <a:p>
            <a:pPr lvl="1"/>
            <a:r>
              <a:rPr lang="en-US" altLang="en-US" dirty="0"/>
              <a:t>In this lesson, you learn how to use some of the Oracle-supplied packages and their capabilities. </a:t>
            </a:r>
          </a:p>
        </p:txBody>
      </p:sp>
      <p:sp>
        <p:nvSpPr>
          <p:cNvPr id="5" name="Footer Placeholder 4"/>
          <p:cNvSpPr>
            <a:spLocks noGrp="1"/>
          </p:cNvSpPr>
          <p:nvPr>
            <p:ph type="ftr" sz="quarter" idx="10"/>
          </p:nvPr>
        </p:nvSpPr>
        <p:spPr/>
        <p:txBody>
          <a:bodyPr/>
          <a:lstStyle/>
          <a:p>
            <a:r>
              <a:rPr lang="en-US"/>
              <a:t>Oracle Database 19c: PL/SQL Workshop   16 - </a:t>
            </a:r>
            <a:fld id="{BD7EF691-F176-4E81-A4C5-43B70B1F9E08}" type="slidenum">
              <a:rPr lang="en-US" smtClean="0"/>
              <a:pPr/>
              <a:t>3</a:t>
            </a:fld>
            <a:endParaRPr lang="en-US" dirty="0"/>
          </a:p>
        </p:txBody>
      </p:sp>
      <p:sp>
        <p:nvSpPr>
          <p:cNvPr id="4" name="Slide Image Placeholder 3">
            <a:extLst>
              <a:ext uri="{FF2B5EF4-FFF2-40B4-BE49-F238E27FC236}">
                <a16:creationId xmlns:a16="http://schemas.microsoft.com/office/drawing/2014/main" id="{B0940B89-DA87-4437-B8C6-DDB73116BAB8}"/>
              </a:ext>
            </a:extLst>
          </p:cNvPr>
          <p:cNvSpPr>
            <a:spLocks noGrp="1" noRot="1" noChangeAspect="1"/>
          </p:cNvSpPr>
          <p:nvPr>
            <p:ph type="sldImg"/>
          </p:nvPr>
        </p:nvSpPr>
        <p:spPr/>
      </p:sp>
    </p:spTree>
    <p:extLst>
      <p:ext uri="{BB962C8B-B14F-4D97-AF65-F5344CB8AC3E}">
        <p14:creationId xmlns:p14="http://schemas.microsoft.com/office/powerpoint/2010/main" val="2826650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Oracle Database 19c: PL/SQL Workshop   16 - </a:t>
            </a:r>
            <a:fld id="{085E0DA6-2087-4DAE-96B4-0FDDC3067A9B}" type="slidenum">
              <a:rPr lang="en-US" smtClean="0"/>
              <a:t>30</a:t>
            </a:fld>
            <a:endParaRPr lang="en-US" dirty="0"/>
          </a:p>
        </p:txBody>
      </p:sp>
      <p:sp>
        <p:nvSpPr>
          <p:cNvPr id="2" name="Slide Image Placeholder 1">
            <a:extLst>
              <a:ext uri="{FF2B5EF4-FFF2-40B4-BE49-F238E27FC236}">
                <a16:creationId xmlns:a16="http://schemas.microsoft.com/office/drawing/2014/main" id="{DE701DE0-C9EE-4EAE-A2E2-FB02ADD53E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F528F9-397F-487A-B079-7D507CC67CE2}"/>
              </a:ext>
            </a:extLst>
          </p:cNvPr>
          <p:cNvSpPr>
            <a:spLocks noGrp="1"/>
          </p:cNvSpPr>
          <p:nvPr>
            <p:ph type="body" idx="1"/>
          </p:nvPr>
        </p:nvSpPr>
        <p:spPr/>
        <p:txBody>
          <a:bodyPr/>
          <a:lstStyle/>
          <a:p>
            <a:pPr lvl="1"/>
            <a:r>
              <a:rPr lang="en-US" b="0" dirty="0"/>
              <a:t>Oracle Database supports JSON natively with relational database features, including transactions, indexing, declarative querying, and views. Unlike relational data, JSON data can be stored in the database, indexed, and queried without any need for a schema that defines the data. </a:t>
            </a:r>
          </a:p>
          <a:p>
            <a:br>
              <a:rPr lang="en-US" dirty="0"/>
            </a:br>
            <a:endParaRPr lang="en-US" altLang="en-US" dirty="0"/>
          </a:p>
          <a:p>
            <a:endParaRPr lang="en-US" dirty="0"/>
          </a:p>
        </p:txBody>
      </p:sp>
    </p:spTree>
    <p:extLst>
      <p:ext uri="{BB962C8B-B14F-4D97-AF65-F5344CB8AC3E}">
        <p14:creationId xmlns:p14="http://schemas.microsoft.com/office/powerpoint/2010/main" val="912134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16 - </a:t>
            </a:r>
            <a:fld id="{C0B8515A-458D-42E1-811F-D97DD27A0A07}" type="slidenum">
              <a:rPr lang="en-US" smtClean="0"/>
              <a:pPr/>
              <a:t>31</a:t>
            </a:fld>
            <a:endParaRPr lang="en-US" dirty="0"/>
          </a:p>
        </p:txBody>
      </p:sp>
      <p:sp>
        <p:nvSpPr>
          <p:cNvPr id="6" name="Slide Image Placeholder 5">
            <a:extLst>
              <a:ext uri="{FF2B5EF4-FFF2-40B4-BE49-F238E27FC236}">
                <a16:creationId xmlns:a16="http://schemas.microsoft.com/office/drawing/2014/main" id="{F3D6AEE1-A7A7-4C6B-9617-2693C8CA2E5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919DC54F-D1A6-49E0-A36A-30F329D1E8A4}"/>
              </a:ext>
            </a:extLst>
          </p:cNvPr>
          <p:cNvSpPr>
            <a:spLocks noGrp="1"/>
          </p:cNvSpPr>
          <p:nvPr>
            <p:ph type="body" idx="1"/>
          </p:nvPr>
        </p:nvSpPr>
        <p:spPr/>
        <p:txBody>
          <a:bodyPr/>
          <a:lstStyle/>
          <a:p>
            <a:pPr lvl="1">
              <a:defRPr/>
            </a:pPr>
            <a:r>
              <a:rPr lang="en-US" dirty="0"/>
              <a:t>There are also PL/SQL object types for JSON, which you can use for fine-grained construction and manipulation of In-Memory JSON data. You can introspect it, modify it, and serialize it back to textual JSON data. For more information, see the Oracle Database PL/SQL and Packages Types Reference and the Oracle JSON Developer’s Guide</a:t>
            </a:r>
          </a:p>
          <a:p>
            <a:endParaRPr lang="en-US" altLang="en-US" dirty="0"/>
          </a:p>
          <a:p>
            <a:endParaRPr lang="en-US" dirty="0"/>
          </a:p>
        </p:txBody>
      </p:sp>
    </p:spTree>
    <p:extLst>
      <p:ext uri="{BB962C8B-B14F-4D97-AF65-F5344CB8AC3E}">
        <p14:creationId xmlns:p14="http://schemas.microsoft.com/office/powerpoint/2010/main" val="1805536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16 - </a:t>
            </a:r>
            <a:fld id="{222634F4-20B6-4213-A41F-AD10CAD3B2A2}" type="slidenum">
              <a:rPr lang="en-US" smtClean="0"/>
              <a:pPr/>
              <a:t>32</a:t>
            </a:fld>
            <a:endParaRPr lang="en-US" dirty="0"/>
          </a:p>
        </p:txBody>
      </p:sp>
      <p:sp>
        <p:nvSpPr>
          <p:cNvPr id="3" name="Slide Image Placeholder 2">
            <a:extLst>
              <a:ext uri="{FF2B5EF4-FFF2-40B4-BE49-F238E27FC236}">
                <a16:creationId xmlns:a16="http://schemas.microsoft.com/office/drawing/2014/main" id="{74503221-130C-44B0-A571-CBAC3CE708A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5DDE862-8693-4A2D-841B-9C4D95F736B8}"/>
              </a:ext>
            </a:extLst>
          </p:cNvPr>
          <p:cNvSpPr>
            <a:spLocks noGrp="1"/>
          </p:cNvSpPr>
          <p:nvPr>
            <p:ph type="body" idx="1"/>
          </p:nvPr>
        </p:nvSpPr>
        <p:spPr/>
        <p:txBody>
          <a:bodyPr/>
          <a:lstStyle/>
          <a:p>
            <a:pPr eaLnBrk="1" hangingPunct="1"/>
            <a:r>
              <a:rPr lang="en-US" altLang="en-US" dirty="0"/>
              <a:t>Answer: a</a:t>
            </a:r>
          </a:p>
          <a:p>
            <a:pPr lvl="1" eaLnBrk="1" hangingPunct="1"/>
            <a:r>
              <a:rPr lang="en-US" altLang="en-US" dirty="0"/>
              <a:t>The Oracle-supplied </a:t>
            </a:r>
            <a:r>
              <a:rPr lang="en-US" altLang="en-US" dirty="0">
                <a:latin typeface="Courier New" pitchFamily="49" charset="0"/>
              </a:rPr>
              <a:t>UTL_FILE</a:t>
            </a:r>
            <a:r>
              <a:rPr lang="en-US" altLang="en-US" dirty="0"/>
              <a:t> package is used to access text files in the operating system of the database server. The database provides read and write access to specific operating system directories </a:t>
            </a:r>
            <a:br>
              <a:rPr lang="en-US" altLang="en-US" dirty="0"/>
            </a:br>
            <a:r>
              <a:rPr lang="en-US" altLang="en-US" dirty="0"/>
              <a:t>by using:</a:t>
            </a:r>
          </a:p>
          <a:p>
            <a:pPr lvl="2" eaLnBrk="1" hangingPunct="1"/>
            <a:r>
              <a:rPr lang="en-US" altLang="en-US" dirty="0"/>
              <a:t>A </a:t>
            </a:r>
            <a:r>
              <a:rPr lang="en-US" altLang="en-US" dirty="0">
                <a:latin typeface="Courier New" pitchFamily="49" charset="0"/>
              </a:rPr>
              <a:t>CREATE</a:t>
            </a:r>
            <a:r>
              <a:rPr lang="en-US" altLang="en-US" dirty="0"/>
              <a:t> </a:t>
            </a:r>
            <a:r>
              <a:rPr lang="en-US" altLang="en-US" dirty="0">
                <a:latin typeface="Courier New" pitchFamily="49" charset="0"/>
              </a:rPr>
              <a:t>DIRECTORY</a:t>
            </a:r>
            <a:r>
              <a:rPr lang="en-US" altLang="en-US" dirty="0"/>
              <a:t> statement that associates an alias with an operating system directory. </a:t>
            </a:r>
            <a:br>
              <a:rPr lang="en-US" altLang="en-US" dirty="0"/>
            </a:br>
            <a:r>
              <a:rPr lang="en-US" altLang="en-US" dirty="0"/>
              <a:t>The database directory alias can be granted the </a:t>
            </a:r>
            <a:r>
              <a:rPr lang="en-US" altLang="en-US" dirty="0">
                <a:latin typeface="Courier New" pitchFamily="49" charset="0"/>
              </a:rPr>
              <a:t>READ</a:t>
            </a:r>
            <a:r>
              <a:rPr lang="en-US" altLang="en-US" dirty="0"/>
              <a:t> and </a:t>
            </a:r>
            <a:r>
              <a:rPr lang="en-US" altLang="en-US" dirty="0">
                <a:latin typeface="Courier New" pitchFamily="49" charset="0"/>
              </a:rPr>
              <a:t>WRITE</a:t>
            </a:r>
            <a:r>
              <a:rPr lang="en-US" altLang="en-US" dirty="0"/>
              <a:t> privileges to control the type of access to files in the operating system.</a:t>
            </a:r>
          </a:p>
          <a:p>
            <a:pPr lvl="2" eaLnBrk="1" hangingPunct="1"/>
            <a:r>
              <a:rPr lang="en-US" altLang="en-US" dirty="0"/>
              <a:t>The paths specified in the </a:t>
            </a:r>
            <a:r>
              <a:rPr lang="en-US" altLang="en-US" dirty="0" err="1">
                <a:latin typeface="Courier New" pitchFamily="49" charset="0"/>
              </a:rPr>
              <a:t>utl_file_dir</a:t>
            </a:r>
            <a:r>
              <a:rPr lang="en-US" altLang="en-US" dirty="0"/>
              <a:t> database initialization parameter</a:t>
            </a:r>
          </a:p>
          <a:p>
            <a:endParaRPr lang="en-US" dirty="0"/>
          </a:p>
        </p:txBody>
      </p:sp>
    </p:spTree>
    <p:extLst>
      <p:ext uri="{BB962C8B-B14F-4D97-AF65-F5344CB8AC3E}">
        <p14:creationId xmlns:p14="http://schemas.microsoft.com/office/powerpoint/2010/main" val="3802916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577B5006-B8F7-4D37-BA89-7173C7D257E1}" type="slidenum">
              <a:rPr lang="en-US" smtClean="0"/>
              <a:pPr/>
              <a:t>33</a:t>
            </a:fld>
            <a:endParaRPr lang="en-US" dirty="0"/>
          </a:p>
        </p:txBody>
      </p:sp>
      <p:sp>
        <p:nvSpPr>
          <p:cNvPr id="3" name="Slide Image Placeholder 2">
            <a:extLst>
              <a:ext uri="{FF2B5EF4-FFF2-40B4-BE49-F238E27FC236}">
                <a16:creationId xmlns:a16="http://schemas.microsoft.com/office/drawing/2014/main" id="{96CA28E3-B597-46E2-9B39-4E3557B6A73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29596A3-E8CB-41D2-946F-919403C12FE7}"/>
              </a:ext>
            </a:extLst>
          </p:cNvPr>
          <p:cNvSpPr>
            <a:spLocks noGrp="1"/>
          </p:cNvSpPr>
          <p:nvPr>
            <p:ph type="body" idx="1"/>
          </p:nvPr>
        </p:nvSpPr>
        <p:spPr/>
        <p:txBody>
          <a:bodyPr/>
          <a:lstStyle/>
          <a:p>
            <a:pPr lvl="1" eaLnBrk="1" hangingPunct="1"/>
            <a:r>
              <a:rPr lang="en-US" altLang="en-US" dirty="0"/>
              <a:t>This lesson covers a small subset of packages provided with the Oracle database. You have extensively used </a:t>
            </a:r>
            <a:r>
              <a:rPr lang="en-US" altLang="en-US" dirty="0">
                <a:latin typeface="Courier New" pitchFamily="49" charset="0"/>
              </a:rPr>
              <a:t>DBMS_OUTPUT</a:t>
            </a:r>
            <a:r>
              <a:rPr lang="en-US" altLang="en-US" dirty="0"/>
              <a:t> for debugging purposes and displaying procedurally generated information on the screen in SQL*Plus.</a:t>
            </a:r>
          </a:p>
          <a:p>
            <a:pPr lvl="1" eaLnBrk="1" hangingPunct="1"/>
            <a:r>
              <a:rPr lang="en-US" altLang="en-US" dirty="0"/>
              <a:t>In this lesson, you should have learned how to use the power features provided by the database to create text files in the operating system by using </a:t>
            </a:r>
            <a:r>
              <a:rPr lang="en-US" altLang="en-US" dirty="0">
                <a:latin typeface="Courier New" pitchFamily="49" charset="0"/>
              </a:rPr>
              <a:t>UTL_FILE</a:t>
            </a:r>
            <a:r>
              <a:rPr lang="en-US" altLang="en-US" dirty="0"/>
              <a:t>. You also learned how to send </a:t>
            </a:r>
            <a:br>
              <a:rPr lang="en-US" altLang="en-US" dirty="0"/>
            </a:br>
            <a:r>
              <a:rPr lang="en-US" altLang="en-US" dirty="0"/>
              <a:t>email with or without binary or text attachments by using the </a:t>
            </a:r>
            <a:r>
              <a:rPr lang="en-US" altLang="en-US" dirty="0">
                <a:latin typeface="Courier New" pitchFamily="49" charset="0"/>
              </a:rPr>
              <a:t>UTL_MAIL</a:t>
            </a:r>
            <a:r>
              <a:rPr lang="en-US" altLang="en-US" dirty="0"/>
              <a:t> package.</a:t>
            </a:r>
            <a:endParaRPr lang="en-US" altLang="en-US" b="1" dirty="0"/>
          </a:p>
          <a:p>
            <a:pPr lvl="1" eaLnBrk="1" hangingPunct="1"/>
            <a:r>
              <a:rPr lang="en-US" altLang="en-US" b="1" dirty="0"/>
              <a:t>Note:</a:t>
            </a:r>
            <a:r>
              <a:rPr lang="en-US" altLang="en-US" dirty="0"/>
              <a:t> For more information about all PL/SQL packages and types, refer to </a:t>
            </a:r>
            <a:r>
              <a:rPr lang="en-US" altLang="en-US" i="1" dirty="0"/>
              <a:t>PL/SQL Packages and Types Reference</a:t>
            </a:r>
            <a:r>
              <a:rPr lang="en-US" altLang="en-US" dirty="0"/>
              <a:t>.</a:t>
            </a:r>
          </a:p>
          <a:p>
            <a:endParaRPr lang="en-US" dirty="0"/>
          </a:p>
        </p:txBody>
      </p:sp>
    </p:spTree>
    <p:extLst>
      <p:ext uri="{BB962C8B-B14F-4D97-AF65-F5344CB8AC3E}">
        <p14:creationId xmlns:p14="http://schemas.microsoft.com/office/powerpoint/2010/main" val="1422020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16 - </a:t>
            </a:r>
            <a:fld id="{839DF12B-0A9E-4070-B308-D6285EDA7704}" type="slidenum">
              <a:rPr lang="en-US" smtClean="0"/>
              <a:pPr/>
              <a:t>34</a:t>
            </a:fld>
            <a:endParaRPr lang="en-US" dirty="0"/>
          </a:p>
        </p:txBody>
      </p:sp>
      <p:sp>
        <p:nvSpPr>
          <p:cNvPr id="3" name="Slide Image Placeholder 2">
            <a:extLst>
              <a:ext uri="{FF2B5EF4-FFF2-40B4-BE49-F238E27FC236}">
                <a16:creationId xmlns:a16="http://schemas.microsoft.com/office/drawing/2014/main" id="{7FAD2123-B8B6-49DB-B74C-92719501C6D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9C4D427-1F03-4362-9C48-BB76906DBA39}"/>
              </a:ext>
            </a:extLst>
          </p:cNvPr>
          <p:cNvSpPr>
            <a:spLocks noGrp="1"/>
          </p:cNvSpPr>
          <p:nvPr>
            <p:ph type="body" idx="1"/>
          </p:nvPr>
        </p:nvSpPr>
        <p:spPr/>
        <p:txBody>
          <a:bodyPr/>
          <a:lstStyle/>
          <a:p>
            <a:pPr lvl="1"/>
            <a:r>
              <a:rPr lang="en-US" altLang="en-US" dirty="0"/>
              <a:t>In this practice, you use </a:t>
            </a:r>
            <a:r>
              <a:rPr lang="en-US" altLang="en-US" dirty="0">
                <a:latin typeface="Courier New" pitchFamily="49" charset="0"/>
              </a:rPr>
              <a:t>UTL_FILE</a:t>
            </a:r>
            <a:r>
              <a:rPr lang="en-US" altLang="en-US" dirty="0"/>
              <a:t> to generate a text file report of employees in each department.</a:t>
            </a:r>
          </a:p>
          <a:p>
            <a:pPr lvl="1"/>
            <a:endParaRPr lang="en-US" dirty="0"/>
          </a:p>
        </p:txBody>
      </p:sp>
    </p:spTree>
    <p:extLst>
      <p:ext uri="{BB962C8B-B14F-4D97-AF65-F5344CB8AC3E}">
        <p14:creationId xmlns:p14="http://schemas.microsoft.com/office/powerpoint/2010/main" val="3250116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16 - </a:t>
            </a:r>
            <a:fld id="{07867ACE-B598-4A82-99B1-69EB00632BB9}" type="slidenum">
              <a:rPr lang="en-US" smtClean="0"/>
              <a:pPr/>
              <a:t>4</a:t>
            </a:fld>
            <a:endParaRPr lang="en-US" dirty="0"/>
          </a:p>
        </p:txBody>
      </p:sp>
      <p:sp>
        <p:nvSpPr>
          <p:cNvPr id="3" name="Slide Image Placeholder 2">
            <a:extLst>
              <a:ext uri="{FF2B5EF4-FFF2-40B4-BE49-F238E27FC236}">
                <a16:creationId xmlns:a16="http://schemas.microsoft.com/office/drawing/2014/main" id="{85954C1A-84B7-4E70-B3A5-435BA78F695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43FAD2F-B3FE-497C-A979-12B1891E6D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89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body" idx="1"/>
          </p:nvPr>
        </p:nvSpPr>
        <p:spPr/>
        <p:txBody>
          <a:bodyPr/>
          <a:lstStyle/>
          <a:p>
            <a:pPr lvl="1"/>
            <a:r>
              <a:rPr lang="en-US" altLang="en-US" dirty="0"/>
              <a:t>Packages are provided with the Oracle server to allow either of the following:</a:t>
            </a:r>
          </a:p>
          <a:p>
            <a:pPr lvl="2"/>
            <a:r>
              <a:rPr lang="en-US" altLang="en-US" dirty="0"/>
              <a:t>PL/SQL access to certain SQL features</a:t>
            </a:r>
          </a:p>
          <a:p>
            <a:pPr lvl="2"/>
            <a:r>
              <a:rPr lang="en-US" altLang="en-US" dirty="0"/>
              <a:t>The extension of the functionality of the database</a:t>
            </a:r>
          </a:p>
          <a:p>
            <a:pPr lvl="1"/>
            <a:r>
              <a:rPr lang="en-US" altLang="en-US" dirty="0"/>
              <a:t>The PL/SQL functions defined in the Oracle-supplied packages can be invoked in SQL statements, thus SQL statements can access PL/SQL functions. You can use the functionality provided by these packages when creating your application, or you may simply want to use these packages as ideas when you create your own stored procedures. </a:t>
            </a:r>
          </a:p>
          <a:p>
            <a:pPr lvl="1"/>
            <a:r>
              <a:rPr lang="en-US" altLang="en-US" dirty="0"/>
              <a:t>Most of the standard packages are created while creating the database. </a:t>
            </a:r>
            <a:r>
              <a:rPr lang="en-US" dirty="0"/>
              <a:t>Certain packages are not installed automatically; you have to install them if required by referring to appropriate Oracle documentation.</a:t>
            </a:r>
          </a:p>
          <a:p>
            <a:pPr lvl="1"/>
            <a:r>
              <a:rPr lang="en-US" altLang="en-US" dirty="0"/>
              <a:t>You can use Oracle-supplied packages while creating your own packages or you can refer to them </a:t>
            </a:r>
            <a:r>
              <a:rPr lang="en-US" dirty="0"/>
              <a:t>for ideas in creating your own stored procedures.</a:t>
            </a:r>
            <a:endParaRPr lang="en-US" altLang="en-US" dirty="0"/>
          </a:p>
        </p:txBody>
      </p:sp>
      <p:sp>
        <p:nvSpPr>
          <p:cNvPr id="8" name="Footer Placeholder 7"/>
          <p:cNvSpPr>
            <a:spLocks noGrp="1"/>
          </p:cNvSpPr>
          <p:nvPr>
            <p:ph type="ftr" sz="quarter" idx="10"/>
          </p:nvPr>
        </p:nvSpPr>
        <p:spPr/>
        <p:txBody>
          <a:bodyPr/>
          <a:lstStyle/>
          <a:p>
            <a:r>
              <a:rPr lang="en-US"/>
              <a:t>Oracle Database 19c: PL/SQL Workshop   16 - </a:t>
            </a:r>
            <a:fld id="{609D6519-F1BB-4662-8EA3-F2D2643E71D9}" type="slidenum">
              <a:rPr lang="en-US" smtClean="0"/>
              <a:pPr/>
              <a:t>5</a:t>
            </a:fld>
            <a:endParaRPr lang="en-US" dirty="0"/>
          </a:p>
        </p:txBody>
      </p:sp>
      <p:sp>
        <p:nvSpPr>
          <p:cNvPr id="4" name="Slide Image Placeholder 3">
            <a:extLst>
              <a:ext uri="{FF2B5EF4-FFF2-40B4-BE49-F238E27FC236}">
                <a16:creationId xmlns:a16="http://schemas.microsoft.com/office/drawing/2014/main" id="{9501290D-0DBB-4F1A-9438-E73F7D9EB44E}"/>
              </a:ext>
            </a:extLst>
          </p:cNvPr>
          <p:cNvSpPr>
            <a:spLocks noGrp="1" noRot="1" noChangeAspect="1"/>
          </p:cNvSpPr>
          <p:nvPr>
            <p:ph type="sldImg"/>
          </p:nvPr>
        </p:nvSpPr>
        <p:spPr/>
      </p:sp>
    </p:spTree>
    <p:extLst>
      <p:ext uri="{BB962C8B-B14F-4D97-AF65-F5344CB8AC3E}">
        <p14:creationId xmlns:p14="http://schemas.microsoft.com/office/powerpoint/2010/main" val="382068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p:cNvSpPr>
            <a:spLocks noGrp="1"/>
          </p:cNvSpPr>
          <p:nvPr>
            <p:ph type="ftr" sz="quarter" idx="10"/>
          </p:nvPr>
        </p:nvSpPr>
        <p:spPr/>
        <p:txBody>
          <a:bodyPr/>
          <a:lstStyle/>
          <a:p>
            <a:r>
              <a:rPr lang="en-US"/>
              <a:t>Oracle Database 19c: PL/SQL Workshop   16 - </a:t>
            </a:r>
            <a:fld id="{32E488EF-6029-4C1F-BDF9-39CE29BA6B87}" type="slidenum">
              <a:rPr lang="en-US" smtClean="0"/>
              <a:pPr/>
              <a:t>6</a:t>
            </a:fld>
            <a:endParaRPr lang="en-US" dirty="0"/>
          </a:p>
        </p:txBody>
      </p:sp>
      <p:sp>
        <p:nvSpPr>
          <p:cNvPr id="3" name="Slide Image Placeholder 2">
            <a:extLst>
              <a:ext uri="{FF2B5EF4-FFF2-40B4-BE49-F238E27FC236}">
                <a16:creationId xmlns:a16="http://schemas.microsoft.com/office/drawing/2014/main" id="{F3DE4479-E0D7-4765-84A8-8A9E71B1D00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12854A2-83E6-4187-A25C-A692A5242F60}"/>
              </a:ext>
            </a:extLst>
          </p:cNvPr>
          <p:cNvSpPr>
            <a:spLocks noGrp="1"/>
          </p:cNvSpPr>
          <p:nvPr>
            <p:ph type="body" idx="1"/>
          </p:nvPr>
        </p:nvSpPr>
        <p:spPr>
          <a:xfrm>
            <a:off x="457200" y="4617720"/>
            <a:ext cx="6858000" cy="5593080"/>
          </a:xfrm>
        </p:spPr>
        <p:txBody>
          <a:bodyPr/>
          <a:lstStyle/>
          <a:p>
            <a:pPr lvl="1">
              <a:buFontTx/>
              <a:buNone/>
            </a:pPr>
            <a:r>
              <a:rPr lang="en-US" altLang="en-US" dirty="0"/>
              <a:t>The list of PL/SQL packages provided with an Oracle database grows with the release of new versions. This lesson covers the first three packages in the slide. For more information, refer to the </a:t>
            </a:r>
            <a:r>
              <a:rPr lang="en-US" altLang="en-US" i="1" dirty="0"/>
              <a:t>Oracle Database PL/SQL Packages and Types Reference</a:t>
            </a:r>
            <a:r>
              <a:rPr lang="en-US" altLang="en-US" dirty="0"/>
              <a:t>. The following is a brief description about the remaining listed packages in the slide:</a:t>
            </a:r>
          </a:p>
          <a:p>
            <a:pPr lvl="2">
              <a:buSzPct val="70000"/>
              <a:buFont typeface="Courier New" pitchFamily="49" charset="0"/>
              <a:buChar char="•"/>
            </a:pPr>
            <a:r>
              <a:rPr lang="en-US" altLang="en-US" dirty="0">
                <a:latin typeface="Courier New" pitchFamily="49" charset="0"/>
                <a:cs typeface="Times New Roman" pitchFamily="18" charset="0"/>
              </a:rPr>
              <a:t>DBMS_OUTPUT</a:t>
            </a:r>
            <a:r>
              <a:rPr lang="en-US" altLang="en-US" dirty="0">
                <a:cs typeface="Times New Roman" pitchFamily="18" charset="0"/>
              </a:rPr>
              <a:t> provides debugging and buffering of text data.</a:t>
            </a:r>
          </a:p>
          <a:p>
            <a:pPr lvl="2">
              <a:buSzPct val="70000"/>
              <a:buFont typeface="Courier New" pitchFamily="49" charset="0"/>
              <a:buChar char="•"/>
            </a:pPr>
            <a:r>
              <a:rPr lang="en-US" altLang="en-US" dirty="0">
                <a:latin typeface="Courier New" pitchFamily="49" charset="0"/>
                <a:cs typeface="Times New Roman" pitchFamily="18" charset="0"/>
              </a:rPr>
              <a:t>UTL_FILE</a:t>
            </a:r>
            <a:r>
              <a:rPr lang="en-US" altLang="en-US" dirty="0">
                <a:cs typeface="Times New Roman" pitchFamily="18" charset="0"/>
              </a:rPr>
              <a:t> e</a:t>
            </a:r>
            <a:r>
              <a:rPr lang="en-US" dirty="0"/>
              <a:t>nables your PL/SQL programs to read and write operating system text files and provides a restricted version of standard operating system stream file I/O.</a:t>
            </a:r>
            <a:endParaRPr lang="en-US" altLang="en-US" dirty="0">
              <a:cs typeface="Times New Roman" pitchFamily="18" charset="0"/>
            </a:endParaRPr>
          </a:p>
          <a:p>
            <a:pPr lvl="2">
              <a:buSzPct val="70000"/>
              <a:buFont typeface="Courier New" pitchFamily="49" charset="0"/>
              <a:buChar char="•"/>
            </a:pPr>
            <a:r>
              <a:rPr lang="en-US" altLang="en-US" dirty="0">
                <a:latin typeface="Courier New" pitchFamily="49" charset="0"/>
                <a:cs typeface="Times New Roman" pitchFamily="18" charset="0"/>
              </a:rPr>
              <a:t>UTL_MAIL</a:t>
            </a:r>
            <a:r>
              <a:rPr lang="en-US" altLang="en-US" dirty="0"/>
              <a:t> is a</a:t>
            </a:r>
            <a:r>
              <a:rPr lang="en-US" dirty="0"/>
              <a:t> utility for managing email which includes commonly used email features, such as attachments, </a:t>
            </a:r>
            <a:r>
              <a:rPr lang="en-US" altLang="en-US" dirty="0">
                <a:latin typeface="Courier New" pitchFamily="49" charset="0"/>
                <a:cs typeface="Times New Roman" pitchFamily="18" charset="0"/>
              </a:rPr>
              <a:t>CC</a:t>
            </a:r>
            <a:r>
              <a:rPr lang="en-US" dirty="0"/>
              <a:t>, </a:t>
            </a:r>
            <a:r>
              <a:rPr lang="en-US" altLang="en-US" dirty="0">
                <a:latin typeface="Courier New" pitchFamily="49" charset="0"/>
                <a:cs typeface="Times New Roman" pitchFamily="18" charset="0"/>
              </a:rPr>
              <a:t>BCC</a:t>
            </a:r>
            <a:r>
              <a:rPr lang="en-US" dirty="0"/>
              <a:t>, and return receipt.</a:t>
            </a:r>
            <a:endParaRPr lang="en-US" altLang="en-US" dirty="0">
              <a:cs typeface="Times New Roman" pitchFamily="18" charset="0"/>
            </a:endParaRPr>
          </a:p>
          <a:p>
            <a:pPr lvl="2">
              <a:buSzPct val="70000"/>
              <a:buFont typeface="Courier New" pitchFamily="49" charset="0"/>
              <a:buChar char="•"/>
            </a:pPr>
            <a:r>
              <a:rPr lang="en-US" altLang="en-US" dirty="0">
                <a:latin typeface="Courier New" pitchFamily="49" charset="0"/>
                <a:cs typeface="Times New Roman" pitchFamily="18" charset="0"/>
              </a:rPr>
              <a:t>DBMS_ALERT</a:t>
            </a:r>
            <a:r>
              <a:rPr lang="en-US" altLang="en-US" dirty="0"/>
              <a:t> </a:t>
            </a:r>
            <a:r>
              <a:rPr lang="en-US" altLang="en-US" dirty="0">
                <a:cs typeface="Times New Roman" pitchFamily="18" charset="0"/>
              </a:rPr>
              <a:t>supports asynchronous notification of database events. </a:t>
            </a:r>
          </a:p>
          <a:p>
            <a:pPr lvl="2">
              <a:buSzPct val="70000"/>
              <a:buFont typeface="Courier New" pitchFamily="49" charset="0"/>
              <a:buChar char="•"/>
            </a:pPr>
            <a:r>
              <a:rPr lang="en-US" altLang="en-US" dirty="0">
                <a:latin typeface="Courier New" pitchFamily="49" charset="0"/>
                <a:cs typeface="Times New Roman" pitchFamily="18" charset="0"/>
              </a:rPr>
              <a:t>DBMS_LOCK</a:t>
            </a:r>
            <a:r>
              <a:rPr lang="en-US" altLang="en-US" dirty="0">
                <a:cs typeface="Times New Roman" pitchFamily="18" charset="0"/>
              </a:rPr>
              <a:t> is used to request, convert, and release locks through Oracle Lock Management services.</a:t>
            </a:r>
          </a:p>
          <a:p>
            <a:pPr lvl="2">
              <a:buSzPct val="70000"/>
              <a:buFont typeface="Courier New" pitchFamily="49" charset="0"/>
              <a:buChar char="•"/>
            </a:pPr>
            <a:r>
              <a:rPr lang="en-US" altLang="en-US" dirty="0">
                <a:latin typeface="Courier New" pitchFamily="49" charset="0"/>
                <a:cs typeface="Times New Roman" pitchFamily="18" charset="0"/>
              </a:rPr>
              <a:t>DBMS_SESSION</a:t>
            </a:r>
            <a:r>
              <a:rPr lang="en-US" altLang="en-US" dirty="0">
                <a:cs typeface="Times New Roman" pitchFamily="18" charset="0"/>
              </a:rPr>
              <a:t> </a:t>
            </a:r>
            <a:r>
              <a:rPr lang="en-US" altLang="en-US" dirty="0"/>
              <a:t>p</a:t>
            </a:r>
            <a:r>
              <a:rPr lang="en-US" dirty="0"/>
              <a:t>rovides access to </a:t>
            </a:r>
            <a:r>
              <a:rPr lang="en-US" altLang="en-US" dirty="0">
                <a:latin typeface="Courier New" pitchFamily="49" charset="0"/>
                <a:cs typeface="Times New Roman" pitchFamily="18" charset="0"/>
              </a:rPr>
              <a:t>SQL</a:t>
            </a:r>
            <a:r>
              <a:rPr lang="en-US" dirty="0"/>
              <a:t> </a:t>
            </a:r>
            <a:r>
              <a:rPr lang="en-US" altLang="en-US" dirty="0">
                <a:latin typeface="Courier New" pitchFamily="49" charset="0"/>
                <a:cs typeface="Times New Roman" pitchFamily="18" charset="0"/>
              </a:rPr>
              <a:t>ALTER</a:t>
            </a:r>
            <a:r>
              <a:rPr lang="en-US" dirty="0"/>
              <a:t> </a:t>
            </a:r>
            <a:r>
              <a:rPr lang="en-US" altLang="en-US" dirty="0">
                <a:latin typeface="Courier New" pitchFamily="49" charset="0"/>
                <a:cs typeface="Times New Roman" pitchFamily="18" charset="0"/>
              </a:rPr>
              <a:t>SESSION</a:t>
            </a:r>
            <a:r>
              <a:rPr lang="en-US" dirty="0"/>
              <a:t> statements, and other session information, from stored procedures.</a:t>
            </a:r>
            <a:endParaRPr lang="en-US" altLang="en-US" dirty="0">
              <a:cs typeface="Times New Roman" pitchFamily="18" charset="0"/>
            </a:endParaRPr>
          </a:p>
          <a:p>
            <a:pPr lvl="2">
              <a:buSzPct val="70000"/>
              <a:buFont typeface="Courier New" pitchFamily="49" charset="0"/>
              <a:buChar char="•"/>
            </a:pPr>
            <a:r>
              <a:rPr lang="en-US" altLang="en-US" dirty="0">
                <a:latin typeface="Courier New" pitchFamily="49" charset="0"/>
                <a:cs typeface="Times New Roman" pitchFamily="18" charset="0"/>
              </a:rPr>
              <a:t>DBMS_APPLICATION_INFO </a:t>
            </a:r>
            <a:r>
              <a:rPr lang="en-US" altLang="en-US" dirty="0"/>
              <a:t>l</a:t>
            </a:r>
            <a:r>
              <a:rPr lang="en-US" dirty="0"/>
              <a:t>ets you register an application name with the database for auditing or performance-tracking purposes.</a:t>
            </a:r>
          </a:p>
          <a:p>
            <a:pPr lvl="2">
              <a:buSzPct val="70000"/>
              <a:buFont typeface="Courier New" pitchFamily="49" charset="0"/>
              <a:buChar char="•"/>
            </a:pPr>
            <a:r>
              <a:rPr lang="en-US" altLang="en-US" dirty="0">
                <a:latin typeface="Courier New" pitchFamily="49" charset="0"/>
                <a:cs typeface="Times New Roman" pitchFamily="18" charset="0"/>
              </a:rPr>
              <a:t>HTP</a:t>
            </a:r>
            <a:r>
              <a:rPr lang="en-US" altLang="en-US" dirty="0">
                <a:cs typeface="Times New Roman" pitchFamily="18" charset="0"/>
              </a:rPr>
              <a:t> package has hypertext procedures to generate HTML tags.</a:t>
            </a:r>
          </a:p>
          <a:p>
            <a:pPr lvl="2">
              <a:buSzPct val="70000"/>
              <a:buFont typeface="Courier New" pitchFamily="49" charset="0"/>
              <a:buChar char="•"/>
            </a:pPr>
            <a:r>
              <a:rPr lang="en-US" altLang="en-US" dirty="0">
                <a:latin typeface="Courier New" pitchFamily="49" charset="0"/>
                <a:cs typeface="Times New Roman" pitchFamily="18" charset="0"/>
              </a:rPr>
              <a:t>DBMS_SCHEDULER </a:t>
            </a:r>
            <a:r>
              <a:rPr lang="en-US" altLang="en-US" dirty="0"/>
              <a:t>p</a:t>
            </a:r>
            <a:r>
              <a:rPr lang="en-US" dirty="0"/>
              <a:t>rovides a collection of scheduling functions that are callable from any PL/SQL program.</a:t>
            </a:r>
            <a:endParaRPr lang="en-US" altLang="en-US" dirty="0"/>
          </a:p>
          <a:p>
            <a:endParaRPr lang="en-US" dirty="0"/>
          </a:p>
        </p:txBody>
      </p:sp>
    </p:spTree>
    <p:extLst>
      <p:ext uri="{BB962C8B-B14F-4D97-AF65-F5344CB8AC3E}">
        <p14:creationId xmlns:p14="http://schemas.microsoft.com/office/powerpoint/2010/main" val="2417591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16 - </a:t>
            </a:r>
            <a:fld id="{44B7BC26-EE36-459C-93C7-8020D96D392B}" type="slidenum">
              <a:rPr lang="en-US" smtClean="0"/>
              <a:pPr/>
              <a:t>7</a:t>
            </a:fld>
            <a:endParaRPr lang="en-US" dirty="0"/>
          </a:p>
        </p:txBody>
      </p:sp>
      <p:sp>
        <p:nvSpPr>
          <p:cNvPr id="3" name="Slide Image Placeholder 2">
            <a:extLst>
              <a:ext uri="{FF2B5EF4-FFF2-40B4-BE49-F238E27FC236}">
                <a16:creationId xmlns:a16="http://schemas.microsoft.com/office/drawing/2014/main" id="{6F25DD51-B702-4F48-9D4C-93DE9195E89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FD99311-1CE3-4E29-A6EB-105508F0F9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347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16 - </a:t>
            </a:r>
            <a:fld id="{AD11F222-79ED-4FA0-875B-FF6A5A591805}" type="slidenum">
              <a:rPr lang="en-US" smtClean="0"/>
              <a:pPr/>
              <a:t>8</a:t>
            </a:fld>
            <a:endParaRPr lang="en-US" dirty="0"/>
          </a:p>
        </p:txBody>
      </p:sp>
      <p:sp>
        <p:nvSpPr>
          <p:cNvPr id="3" name="Slide Image Placeholder 2">
            <a:extLst>
              <a:ext uri="{FF2B5EF4-FFF2-40B4-BE49-F238E27FC236}">
                <a16:creationId xmlns:a16="http://schemas.microsoft.com/office/drawing/2014/main" id="{A8C5C131-A2B4-4721-BEFE-14A32BDFB16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C3FEF06-EADB-4522-A293-46D7F2814565}"/>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DBMS_OUTPUT</a:t>
            </a:r>
            <a:r>
              <a:rPr lang="en-US" altLang="en-US" dirty="0"/>
              <a:t> package sends textual messages from any PL/SQL block into a buffer in the database. You can output results to the window for debugging</a:t>
            </a:r>
            <a:r>
              <a:rPr lang="en-US" altLang="en-US" dirty="0">
                <a:solidFill>
                  <a:schemeClr val="hlink"/>
                </a:solidFill>
              </a:rPr>
              <a:t> </a:t>
            </a:r>
            <a:r>
              <a:rPr lang="en-US" altLang="en-US" dirty="0"/>
              <a:t>purposes. You can trace a code execution path for a function or procedure. You can send messages between subprograms and triggers.</a:t>
            </a:r>
          </a:p>
          <a:p>
            <a:pPr lvl="1" eaLnBrk="1" hangingPunct="1"/>
            <a:r>
              <a:rPr lang="en-US" altLang="en-US" dirty="0"/>
              <a:t> Procedures provided by the package include the following:</a:t>
            </a:r>
          </a:p>
          <a:p>
            <a:pPr lvl="2" eaLnBrk="1" hangingPunct="1">
              <a:buSzPct val="70000"/>
              <a:buFont typeface="Courier New" pitchFamily="49" charset="0"/>
              <a:buChar char="•"/>
            </a:pPr>
            <a:r>
              <a:rPr lang="en-US" altLang="en-US" dirty="0">
                <a:latin typeface="Courier New" pitchFamily="49" charset="0"/>
              </a:rPr>
              <a:t>PUT</a:t>
            </a:r>
            <a:r>
              <a:rPr lang="en-US" altLang="en-US" dirty="0"/>
              <a:t> </a:t>
            </a:r>
            <a:r>
              <a:rPr lang="en-US" altLang="en-US" dirty="0">
                <a:cs typeface="Times New Roman" pitchFamily="18" charset="0"/>
              </a:rPr>
              <a:t>appends text from the procedure to the current line of the line output buffer.</a:t>
            </a:r>
          </a:p>
          <a:p>
            <a:pPr lvl="2" eaLnBrk="1" hangingPunct="1">
              <a:buSzPct val="70000"/>
              <a:buFont typeface="Courier New" pitchFamily="49" charset="0"/>
              <a:buChar char="•"/>
            </a:pPr>
            <a:r>
              <a:rPr lang="en-US" altLang="en-US" dirty="0">
                <a:latin typeface="Courier New" pitchFamily="49" charset="0"/>
              </a:rPr>
              <a:t>NEW_LINE</a:t>
            </a:r>
            <a:r>
              <a:rPr lang="en-US" altLang="en-US" dirty="0">
                <a:cs typeface="Times New Roman" pitchFamily="18" charset="0"/>
              </a:rPr>
              <a:t> places an end-of-line marker in the output buffer.</a:t>
            </a:r>
          </a:p>
          <a:p>
            <a:pPr lvl="2" eaLnBrk="1" hangingPunct="1">
              <a:buSzPct val="70000"/>
              <a:buFont typeface="Courier New" pitchFamily="49" charset="0"/>
              <a:buChar char="•"/>
            </a:pPr>
            <a:r>
              <a:rPr lang="en-US" altLang="en-US" dirty="0">
                <a:latin typeface="Courier New" pitchFamily="49" charset="0"/>
              </a:rPr>
              <a:t>PUT_LINE</a:t>
            </a:r>
            <a:r>
              <a:rPr lang="en-US" altLang="en-US" dirty="0">
                <a:cs typeface="Times New Roman" pitchFamily="18" charset="0"/>
              </a:rPr>
              <a:t> combines the action of </a:t>
            </a:r>
            <a:r>
              <a:rPr lang="en-US" altLang="en-US" dirty="0">
                <a:latin typeface="Courier New" pitchFamily="49" charset="0"/>
              </a:rPr>
              <a:t>PUT</a:t>
            </a:r>
            <a:r>
              <a:rPr lang="en-US" altLang="en-US" dirty="0">
                <a:cs typeface="Times New Roman" pitchFamily="18" charset="0"/>
              </a:rPr>
              <a:t> and </a:t>
            </a:r>
            <a:r>
              <a:rPr lang="en-US" altLang="en-US" dirty="0">
                <a:latin typeface="Courier New" pitchFamily="49" charset="0"/>
              </a:rPr>
              <a:t>NEW_LINE</a:t>
            </a:r>
            <a:r>
              <a:rPr lang="en-US" altLang="en-US" dirty="0"/>
              <a:t> (to trim leading spaces).</a:t>
            </a:r>
          </a:p>
          <a:p>
            <a:pPr lvl="2" eaLnBrk="1" hangingPunct="1">
              <a:buSzPct val="70000"/>
              <a:buFont typeface="Courier New" pitchFamily="49" charset="0"/>
              <a:buChar char="•"/>
            </a:pPr>
            <a:r>
              <a:rPr lang="en-US" altLang="en-US" dirty="0">
                <a:latin typeface="Courier New" pitchFamily="49" charset="0"/>
              </a:rPr>
              <a:t>GET_LINE</a:t>
            </a:r>
            <a:r>
              <a:rPr lang="en-US" altLang="en-US" dirty="0">
                <a:cs typeface="Times New Roman" pitchFamily="18" charset="0"/>
              </a:rPr>
              <a:t> retrieves the current line from the buffer into a procedure variable.</a:t>
            </a:r>
          </a:p>
          <a:p>
            <a:pPr lvl="2" eaLnBrk="1" hangingPunct="1">
              <a:buSzPct val="70000"/>
              <a:buFont typeface="Courier New" pitchFamily="49" charset="0"/>
              <a:buChar char="•"/>
            </a:pPr>
            <a:r>
              <a:rPr lang="en-US" altLang="en-US" dirty="0">
                <a:latin typeface="Courier New" pitchFamily="49" charset="0"/>
              </a:rPr>
              <a:t>GET_LINES</a:t>
            </a:r>
            <a:r>
              <a:rPr lang="en-US" altLang="en-US" dirty="0">
                <a:cs typeface="Times New Roman" pitchFamily="18" charset="0"/>
              </a:rPr>
              <a:t> retrieves an array of lines into a procedure-array variable.</a:t>
            </a:r>
          </a:p>
          <a:p>
            <a:pPr lvl="2" eaLnBrk="1" hangingPunct="1">
              <a:buSzPct val="70000"/>
              <a:buFont typeface="Courier New" pitchFamily="49" charset="0"/>
              <a:buChar char="•"/>
            </a:pPr>
            <a:r>
              <a:rPr lang="en-US" altLang="en-US" dirty="0">
                <a:latin typeface="Courier New" pitchFamily="49" charset="0"/>
              </a:rPr>
              <a:t>ENABLE/DISABLE</a:t>
            </a:r>
            <a:r>
              <a:rPr lang="en-US" altLang="en-US" dirty="0"/>
              <a:t> </a:t>
            </a:r>
            <a:r>
              <a:rPr lang="en-US" altLang="en-US" dirty="0">
                <a:cs typeface="Times New Roman" pitchFamily="18" charset="0"/>
              </a:rPr>
              <a:t>enables and disables calls to </a:t>
            </a:r>
            <a:r>
              <a:rPr lang="en-US" altLang="en-US" dirty="0">
                <a:latin typeface="Courier New" pitchFamily="49" charset="0"/>
              </a:rPr>
              <a:t>DBMS_OUTPUT</a:t>
            </a:r>
            <a:r>
              <a:rPr lang="en-US" altLang="en-US" dirty="0">
                <a:cs typeface="Times New Roman" pitchFamily="18" charset="0"/>
              </a:rPr>
              <a:t> procedures.</a:t>
            </a:r>
          </a:p>
          <a:p>
            <a:pPr lvl="1" eaLnBrk="1" hangingPunct="1"/>
            <a:r>
              <a:rPr lang="en-US" altLang="en-US" dirty="0"/>
              <a:t>The buffer size can be set by using:</a:t>
            </a:r>
          </a:p>
          <a:p>
            <a:pPr lvl="2" eaLnBrk="1" hangingPunct="1"/>
            <a:r>
              <a:rPr lang="en-US" altLang="en-US" dirty="0"/>
              <a:t>The </a:t>
            </a:r>
            <a:r>
              <a:rPr lang="en-US" altLang="en-US" dirty="0">
                <a:latin typeface="Courier New" pitchFamily="49" charset="0"/>
              </a:rPr>
              <a:t>SIZE</a:t>
            </a:r>
            <a:r>
              <a:rPr lang="en-US" altLang="en-US" dirty="0"/>
              <a:t> </a:t>
            </a:r>
            <a:r>
              <a:rPr lang="en-US" altLang="en-US" dirty="0">
                <a:latin typeface="Courier New" pitchFamily="49" charset="0"/>
              </a:rPr>
              <a:t>n</a:t>
            </a:r>
            <a:r>
              <a:rPr lang="en-US" altLang="en-US" dirty="0"/>
              <a:t> option appended to the </a:t>
            </a:r>
            <a:r>
              <a:rPr lang="en-US" altLang="en-US" dirty="0">
                <a:latin typeface="Courier New" pitchFamily="49" charset="0"/>
              </a:rPr>
              <a:t>SET</a:t>
            </a:r>
            <a:r>
              <a:rPr lang="en-US" altLang="en-US" dirty="0"/>
              <a:t> </a:t>
            </a:r>
            <a:r>
              <a:rPr lang="en-US" altLang="en-US" dirty="0">
                <a:latin typeface="Courier New" pitchFamily="49" charset="0"/>
              </a:rPr>
              <a:t>SERVEROUTPUT</a:t>
            </a:r>
            <a:r>
              <a:rPr lang="en-US" altLang="en-US" dirty="0"/>
              <a:t> </a:t>
            </a:r>
            <a:r>
              <a:rPr lang="en-US" altLang="en-US" dirty="0">
                <a:latin typeface="Courier New" pitchFamily="49" charset="0"/>
              </a:rPr>
              <a:t>ON</a:t>
            </a:r>
            <a:r>
              <a:rPr lang="en-US" altLang="en-US" dirty="0"/>
              <a:t> command where </a:t>
            </a:r>
            <a:r>
              <a:rPr lang="en-US" altLang="en-US" dirty="0">
                <a:latin typeface="Courier New" pitchFamily="49" charset="0"/>
              </a:rPr>
              <a:t>n</a:t>
            </a:r>
            <a:r>
              <a:rPr lang="en-US" altLang="en-US" dirty="0"/>
              <a:t> is the number of characters. The minimum is 2,000 and the maximum is unlimited. The default is 20,000. </a:t>
            </a:r>
          </a:p>
          <a:p>
            <a:pPr lvl="2" eaLnBrk="1" hangingPunct="1"/>
            <a:r>
              <a:rPr lang="en-US" altLang="en-US" dirty="0"/>
              <a:t>An integer parameter between 2,000 and 1,000,000 in the </a:t>
            </a:r>
            <a:r>
              <a:rPr lang="en-US" altLang="en-US" dirty="0">
                <a:latin typeface="Courier New" pitchFamily="49" charset="0"/>
              </a:rPr>
              <a:t>ENABLE</a:t>
            </a:r>
            <a:r>
              <a:rPr lang="en-US" altLang="en-US" dirty="0"/>
              <a:t> procedure</a:t>
            </a:r>
          </a:p>
          <a:p>
            <a:pPr lvl="1" eaLnBrk="1" hangingPunct="1"/>
            <a:r>
              <a:rPr lang="en-US" altLang="en-US" b="1" dirty="0"/>
              <a:t>Note:</a:t>
            </a:r>
            <a:r>
              <a:rPr lang="en-US" altLang="en-US" dirty="0"/>
              <a:t> There is no mechanism to flush output during the execution of a procedure.</a:t>
            </a:r>
          </a:p>
          <a:p>
            <a:endParaRPr lang="en-US" dirty="0"/>
          </a:p>
        </p:txBody>
      </p:sp>
    </p:spTree>
    <p:extLst>
      <p:ext uri="{BB962C8B-B14F-4D97-AF65-F5344CB8AC3E}">
        <p14:creationId xmlns:p14="http://schemas.microsoft.com/office/powerpoint/2010/main" val="85279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16 - </a:t>
            </a:r>
            <a:fld id="{A9D80AB0-4CFD-49B6-A5BC-C22DAF750D59}" type="slidenum">
              <a:rPr lang="en-US" smtClean="0"/>
              <a:pPr/>
              <a:t>9</a:t>
            </a:fld>
            <a:endParaRPr lang="en-US" dirty="0"/>
          </a:p>
        </p:txBody>
      </p:sp>
      <p:sp>
        <p:nvSpPr>
          <p:cNvPr id="3" name="Slide Image Placeholder 2">
            <a:extLst>
              <a:ext uri="{FF2B5EF4-FFF2-40B4-BE49-F238E27FC236}">
                <a16:creationId xmlns:a16="http://schemas.microsoft.com/office/drawing/2014/main" id="{08B9F063-3295-466F-86F1-AECB57126D6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05A8042-F6D8-45DC-9910-7A637AA9E489}"/>
              </a:ext>
            </a:extLst>
          </p:cNvPr>
          <p:cNvSpPr>
            <a:spLocks noGrp="1"/>
          </p:cNvSpPr>
          <p:nvPr>
            <p:ph type="body" idx="1"/>
          </p:nvPr>
        </p:nvSpPr>
        <p:spPr>
          <a:xfrm>
            <a:off x="457200" y="4617720"/>
            <a:ext cx="6858000" cy="5593080"/>
          </a:xfrm>
        </p:spPr>
        <p:txBody>
          <a:bodyPr/>
          <a:lstStyle/>
          <a:p>
            <a:pPr lvl="1" eaLnBrk="1" hangingPunct="1"/>
            <a:r>
              <a:rPr lang="en-US" dirty="0"/>
              <a:t>With the </a:t>
            </a:r>
            <a:r>
              <a:rPr lang="en-US" altLang="en-US" dirty="0">
                <a:latin typeface="Courier New" pitchFamily="49" charset="0"/>
              </a:rPr>
              <a:t>UTL_FILE</a:t>
            </a:r>
            <a:r>
              <a:rPr lang="en-US" dirty="0"/>
              <a:t> package, you can write PL/SQL programs that can read and write operating system text files. The set of files and directories that are accessible through </a:t>
            </a:r>
            <a:r>
              <a:rPr lang="en-US" altLang="en-US" dirty="0">
                <a:latin typeface="Courier New" pitchFamily="49" charset="0"/>
              </a:rPr>
              <a:t>UTL_FILE</a:t>
            </a:r>
            <a:r>
              <a:rPr lang="en-US" dirty="0"/>
              <a:t> is defined by the database parameters and other factors.</a:t>
            </a:r>
          </a:p>
          <a:p>
            <a:pPr lvl="1" eaLnBrk="1" hangingPunct="1"/>
            <a:r>
              <a:rPr lang="en-US" altLang="en-US" dirty="0"/>
              <a:t>If certain database user say ‘</a:t>
            </a:r>
            <a:r>
              <a:rPr lang="en-US" altLang="en-US" dirty="0">
                <a:latin typeface="Courier New" pitchFamily="49" charset="0"/>
              </a:rPr>
              <a:t>Scott</a:t>
            </a:r>
            <a:r>
              <a:rPr lang="en-US" altLang="en-US" dirty="0"/>
              <a:t>’ has read and write access to an operating system directory </a:t>
            </a:r>
            <a:r>
              <a:rPr lang="en-US" altLang="en-US" dirty="0">
                <a:latin typeface="Courier New" pitchFamily="49" charset="0"/>
              </a:rPr>
              <a:t>dir1</a:t>
            </a:r>
            <a:r>
              <a:rPr lang="en-US" altLang="en-US" dirty="0"/>
              <a:t>, then the user can only access the files in that directory on the disk. The database user cannot access the files in its subdirectories or parent directories.</a:t>
            </a:r>
          </a:p>
          <a:p>
            <a:pPr lvl="1" eaLnBrk="1" hangingPunct="1"/>
            <a:r>
              <a:rPr lang="en-US" dirty="0"/>
              <a:t>In the past, accessible directories for the </a:t>
            </a:r>
            <a:r>
              <a:rPr lang="en-US" altLang="en-US" dirty="0">
                <a:latin typeface="Courier New" pitchFamily="49" charset="0"/>
              </a:rPr>
              <a:t>UTL_FILE</a:t>
            </a:r>
            <a:r>
              <a:rPr lang="en-US" dirty="0"/>
              <a:t> functions were specified in the initialization file using the </a:t>
            </a:r>
            <a:r>
              <a:rPr lang="en-US" altLang="en-US" dirty="0">
                <a:latin typeface="Courier New" pitchFamily="49" charset="0"/>
              </a:rPr>
              <a:t>UTL_FILE_DIR</a:t>
            </a:r>
            <a:r>
              <a:rPr lang="en-US" dirty="0"/>
              <a:t> parameter. However this is no longer recommended. Oracle recommends you use directory object feature. This feature provides more granularity and flexibility with respect to security.</a:t>
            </a:r>
          </a:p>
          <a:p>
            <a:pPr lvl="1" eaLnBrk="1" hangingPunct="1"/>
            <a:r>
              <a:rPr lang="en-US" altLang="en-US" dirty="0"/>
              <a:t>You can use the directory objects by using the </a:t>
            </a:r>
            <a:r>
              <a:rPr lang="en-US" altLang="en-US" dirty="0">
                <a:latin typeface="Courier New" pitchFamily="49" charset="0"/>
              </a:rPr>
              <a:t>CREATE</a:t>
            </a:r>
            <a:r>
              <a:rPr lang="en-US" altLang="en-US" dirty="0"/>
              <a:t> </a:t>
            </a:r>
            <a:r>
              <a:rPr lang="en-US" altLang="en-US" dirty="0">
                <a:latin typeface="Courier New" pitchFamily="49" charset="0"/>
              </a:rPr>
              <a:t>DIRECTORY</a:t>
            </a:r>
            <a:r>
              <a:rPr lang="en-US" altLang="en-US" dirty="0"/>
              <a:t> instead of </a:t>
            </a:r>
            <a:r>
              <a:rPr lang="en-US" altLang="en-US" dirty="0">
                <a:latin typeface="Courier New" pitchFamily="49" charset="0"/>
              </a:rPr>
              <a:t>UTL_FILE_DIR</a:t>
            </a:r>
            <a:r>
              <a:rPr lang="en-US" altLang="en-US" dirty="0"/>
              <a:t> parameter. A </a:t>
            </a:r>
            <a:r>
              <a:rPr lang="en-US" altLang="en-US" dirty="0">
                <a:latin typeface="Courier New" pitchFamily="49" charset="0"/>
              </a:rPr>
              <a:t>CREATE</a:t>
            </a:r>
            <a:r>
              <a:rPr lang="en-US" altLang="en-US" dirty="0"/>
              <a:t> </a:t>
            </a:r>
            <a:r>
              <a:rPr lang="en-US" altLang="en-US" dirty="0">
                <a:latin typeface="Courier New" pitchFamily="49" charset="0"/>
              </a:rPr>
              <a:t>DIRECTORY</a:t>
            </a:r>
            <a:r>
              <a:rPr lang="en-US" altLang="en-US" dirty="0"/>
              <a:t> statement associates an alias with an operating system directory. The database directory alias can be granted the </a:t>
            </a:r>
            <a:r>
              <a:rPr lang="en-US" altLang="en-US" dirty="0">
                <a:latin typeface="Courier New" pitchFamily="49" charset="0"/>
              </a:rPr>
              <a:t>READ</a:t>
            </a:r>
            <a:r>
              <a:rPr lang="en-US" altLang="en-US" dirty="0"/>
              <a:t> and </a:t>
            </a:r>
            <a:r>
              <a:rPr lang="en-US" altLang="en-US" dirty="0">
                <a:latin typeface="Courier New" pitchFamily="49" charset="0"/>
              </a:rPr>
              <a:t>WRITE</a:t>
            </a:r>
            <a:r>
              <a:rPr lang="en-US" altLang="en-US" dirty="0"/>
              <a:t> privileges to control the type of access to files in the operating system. </a:t>
            </a:r>
          </a:p>
          <a:p>
            <a:pPr lvl="2" eaLnBrk="1" hangingPunct="1">
              <a:buNone/>
            </a:pPr>
            <a:r>
              <a:rPr lang="en-US" altLang="en-US" dirty="0"/>
              <a:t>For example:</a:t>
            </a:r>
          </a:p>
          <a:p>
            <a:pPr lvl="4" eaLnBrk="1" hangingPunct="1"/>
            <a:r>
              <a:rPr lang="en-US" altLang="en-US" dirty="0"/>
              <a:t>	CREATE DIRECTORY </a:t>
            </a:r>
            <a:r>
              <a:rPr lang="en-US" altLang="en-US" dirty="0" err="1"/>
              <a:t>my_dir</a:t>
            </a:r>
            <a:r>
              <a:rPr lang="en-US" altLang="en-US" dirty="0"/>
              <a:t> AS '/temp/</a:t>
            </a:r>
            <a:r>
              <a:rPr lang="en-US" altLang="en-US" dirty="0" err="1"/>
              <a:t>my_files</a:t>
            </a:r>
            <a:r>
              <a:rPr lang="en-US" altLang="en-US" dirty="0"/>
              <a:t>';</a:t>
            </a:r>
            <a:br>
              <a:rPr lang="en-US" altLang="en-US" dirty="0"/>
            </a:br>
            <a:r>
              <a:rPr lang="en-US" altLang="en-US" dirty="0"/>
              <a:t>	GRANT READ, WRITE ON DIRECTORY </a:t>
            </a:r>
            <a:r>
              <a:rPr lang="en-US" altLang="en-US" dirty="0" err="1"/>
              <a:t>my_dir</a:t>
            </a:r>
            <a:r>
              <a:rPr lang="en-US" altLang="en-US" dirty="0"/>
              <a:t> TO Scott;</a:t>
            </a:r>
          </a:p>
          <a:p>
            <a:pPr lvl="1" eaLnBrk="1" hangingPunct="1"/>
            <a:r>
              <a:rPr lang="en-US" altLang="en-US" dirty="0"/>
              <a:t>The database user must have the </a:t>
            </a:r>
            <a:r>
              <a:rPr lang="en-US" altLang="en-US" dirty="0">
                <a:latin typeface="Courier New" pitchFamily="49" charset="0"/>
              </a:rPr>
              <a:t>CREATE</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DIRECTORY</a:t>
            </a:r>
            <a:r>
              <a:rPr lang="en-US" altLang="en-US" dirty="0"/>
              <a:t> privilege granted to create a directory object in the operating system file system. The </a:t>
            </a:r>
            <a:r>
              <a:rPr lang="en-US" altLang="en-US" dirty="0">
                <a:latin typeface="Courier New" pitchFamily="49" charset="0"/>
              </a:rPr>
              <a:t>CREATE DIRECTORY</a:t>
            </a:r>
            <a:r>
              <a:rPr lang="en-US" altLang="en-US" dirty="0"/>
              <a:t> privilege is granted only to </a:t>
            </a:r>
            <a:r>
              <a:rPr lang="en-US" altLang="en-US" dirty="0">
                <a:latin typeface="Courier New" pitchFamily="49" charset="0"/>
              </a:rPr>
              <a:t>SYS</a:t>
            </a:r>
            <a:r>
              <a:rPr lang="en-US" altLang="en-US" dirty="0"/>
              <a:t> and </a:t>
            </a:r>
            <a:r>
              <a:rPr lang="en-US" altLang="en-US" dirty="0">
                <a:latin typeface="Courier New" pitchFamily="49" charset="0"/>
              </a:rPr>
              <a:t>SYSTEM</a:t>
            </a:r>
            <a:r>
              <a:rPr lang="en-US" altLang="en-US" dirty="0"/>
              <a:t> by default.</a:t>
            </a:r>
          </a:p>
          <a:p>
            <a:pPr lvl="1" eaLnBrk="1" hangingPunct="1"/>
            <a:endParaRPr lang="en-US" altLang="en-US" dirty="0"/>
          </a:p>
          <a:p>
            <a:endParaRPr lang="en-US" dirty="0"/>
          </a:p>
        </p:txBody>
      </p:sp>
    </p:spTree>
    <p:extLst>
      <p:ext uri="{BB962C8B-B14F-4D97-AF65-F5344CB8AC3E}">
        <p14:creationId xmlns:p14="http://schemas.microsoft.com/office/powerpoint/2010/main" val="1366570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16</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9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9.xml"/><Relationship Id="rId7"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30.png"/><Relationship Id="rId11" Type="http://schemas.openxmlformats.org/officeDocument/2006/relationships/image" Target="../media/image16.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48.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4.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9.xml"/><Relationship Id="rId7" Type="http://schemas.openxmlformats.org/officeDocument/2006/relationships/image" Target="../media/image22.gif"/><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Using Oracle-Supplied Packages in Application Development</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8498D1A0-B530-47DF-8DAA-115F0457D8BC}"/>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99083423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Some of the </a:t>
            </a:r>
            <a:r>
              <a:rPr lang="en-US" altLang="en-US" dirty="0">
                <a:latin typeface="Courier New" panose="02070309020205020404" pitchFamily="49" charset="0"/>
                <a:cs typeface="Courier New" panose="02070309020205020404" pitchFamily="49" charset="0"/>
              </a:rPr>
              <a:t>UTL_FILE </a:t>
            </a:r>
            <a:r>
              <a:rPr lang="en-US" altLang="en-US" dirty="0">
                <a:latin typeface="+mj-lt"/>
                <a:cs typeface="Oracle Sans" panose="020B0503020204020204" pitchFamily="34" charset="0"/>
              </a:rPr>
              <a:t>Procedures and Functions</a:t>
            </a:r>
          </a:p>
        </p:txBody>
      </p:sp>
      <p:graphicFrame>
        <p:nvGraphicFramePr>
          <p:cNvPr id="435289" name="Group 89"/>
          <p:cNvGraphicFramePr>
            <a:graphicFrameLocks noGrp="1"/>
          </p:cNvGraphicFramePr>
          <p:nvPr>
            <p:extLst>
              <p:ext uri="{D42A27DB-BD31-4B8C-83A1-F6EECF244321}">
                <p14:modId xmlns:p14="http://schemas.microsoft.com/office/powerpoint/2010/main" val="1895484972"/>
              </p:ext>
            </p:extLst>
          </p:nvPr>
        </p:nvGraphicFramePr>
        <p:xfrm>
          <a:off x="1303795" y="2146300"/>
          <a:ext cx="15648674" cy="7543800"/>
        </p:xfrm>
        <a:graphic>
          <a:graphicData uri="http://schemas.openxmlformats.org/drawingml/2006/table">
            <a:tbl>
              <a:tblPr firstRow="1" firstCol="1" bandRow="1">
                <a:tableStyleId>{5FD0F851-EC5A-4D38-B0AD-8093EC10F338}</a:tableStyleId>
              </a:tblPr>
              <a:tblGrid>
                <a:gridCol w="4640642">
                  <a:extLst>
                    <a:ext uri="{9D8B030D-6E8A-4147-A177-3AD203B41FA5}">
                      <a16:colId xmlns:a16="http://schemas.microsoft.com/office/drawing/2014/main" val="20000"/>
                    </a:ext>
                  </a:extLst>
                </a:gridCol>
                <a:gridCol w="11008032">
                  <a:extLst>
                    <a:ext uri="{9D8B030D-6E8A-4147-A177-3AD203B41FA5}">
                      <a16:colId xmlns:a16="http://schemas.microsoft.com/office/drawing/2014/main" val="20001"/>
                    </a:ext>
                  </a:extLst>
                </a:gridCol>
              </a:tblGrid>
              <a:tr h="68580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Subprogram</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Description</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00"/>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ISOPEN function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Determines if a file handle refers to an open file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1"/>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FOPEN function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Opens a file for input or output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02"/>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FCLOSE function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Closes all open file handles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3"/>
                  </a:ext>
                </a:extLst>
              </a:tr>
              <a:tr h="73152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FCOPY</a:t>
                      </a:r>
                      <a:r>
                        <a:rPr kumimoji="0" lang="en-US" sz="3000" b="0" u="none" strike="noStrike" cap="none" normalizeH="0" baseline="0" dirty="0">
                          <a:ln>
                            <a:noFill/>
                          </a:ln>
                          <a:effectLst/>
                        </a:rPr>
                        <a:t> </a:t>
                      </a:r>
                      <a:r>
                        <a:rPr kumimoji="0" lang="en-US" sz="2400" b="0" u="none" strike="noStrike" cap="none" normalizeH="0" baseline="0" dirty="0">
                          <a:ln>
                            <a:noFill/>
                          </a:ln>
                          <a:effectLst/>
                        </a:rPr>
                        <a:t>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Copies a contiguous portion of a file to a newly created file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04"/>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FGETATTR 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Reads and returns the attributes of a disk file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5"/>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GET_LINE 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Reads text from an open file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06"/>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FREMOVE 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Deletes a disk file, if you have sufficient privileges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7"/>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FRENAME 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Renames an existing file to a new name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08"/>
                  </a:ext>
                </a:extLst>
              </a:tr>
              <a:tr h="64008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PUT 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Writes a string to a file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9"/>
                  </a:ext>
                </a:extLst>
              </a:tr>
              <a:tr h="100584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PUT_LINE procedure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Writes a line to a file, and so appends an operating system–specific line terminator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10"/>
                  </a:ext>
                </a:extLst>
              </a:tr>
            </a:tbl>
          </a:graphicData>
        </a:graphic>
      </p:graphicFrame>
    </p:spTree>
    <p:custDataLst>
      <p:tags r:id="rId1"/>
    </p:custDataLst>
    <p:extLst>
      <p:ext uri="{BB962C8B-B14F-4D97-AF65-F5344CB8AC3E}">
        <p14:creationId xmlns:p14="http://schemas.microsoft.com/office/powerpoint/2010/main" val="180603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9"/>
          <p:cNvSpPr>
            <a:spLocks noGrp="1" noChangeArrowheads="1"/>
          </p:cNvSpPr>
          <p:nvPr>
            <p:ph type="title"/>
          </p:nvPr>
        </p:nvSpPr>
        <p:spPr>
          <a:xfrm>
            <a:off x="933450" y="616397"/>
            <a:ext cx="17278349"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5100" dirty="0">
                <a:latin typeface="+mj-lt"/>
                <a:cs typeface="Oracle Sans" panose="020B0503020204020204" pitchFamily="34" charset="0"/>
              </a:rPr>
              <a:t>File Processing Using the </a:t>
            </a:r>
            <a:r>
              <a:rPr lang="en-US" altLang="en-US" sz="5100" dirty="0">
                <a:latin typeface="Courier New" panose="02070309020205020404" pitchFamily="49" charset="0"/>
                <a:cs typeface="Courier New" panose="02070309020205020404" pitchFamily="49" charset="0"/>
              </a:rPr>
              <a:t>UTL_FILE </a:t>
            </a:r>
            <a:r>
              <a:rPr lang="en-US" altLang="en-US" sz="5100" dirty="0">
                <a:latin typeface="+mj-lt"/>
                <a:cs typeface="Oracle Sans" panose="020B0503020204020204" pitchFamily="34" charset="0"/>
              </a:rPr>
              <a:t>Package: Overview</a:t>
            </a:r>
          </a:p>
        </p:txBody>
      </p:sp>
      <p:grpSp>
        <p:nvGrpSpPr>
          <p:cNvPr id="2" name="Group 1"/>
          <p:cNvGrpSpPr/>
          <p:nvPr/>
        </p:nvGrpSpPr>
        <p:grpSpPr>
          <a:xfrm>
            <a:off x="1359953" y="2329877"/>
            <a:ext cx="15518322" cy="7119927"/>
            <a:chOff x="821053" y="1484313"/>
            <a:chExt cx="10345548" cy="4746618"/>
          </a:xfrm>
        </p:grpSpPr>
        <p:sp>
          <p:nvSpPr>
            <p:cNvPr id="26641" name="Freeform 17"/>
            <p:cNvSpPr>
              <a:spLocks/>
            </p:cNvSpPr>
            <p:nvPr/>
          </p:nvSpPr>
          <p:spPr bwMode="auto">
            <a:xfrm>
              <a:off x="5281824" y="1776413"/>
              <a:ext cx="2539339" cy="531812"/>
            </a:xfrm>
            <a:custGeom>
              <a:avLst/>
              <a:gdLst>
                <a:gd name="T0" fmla="*/ 2147483646 w 1344"/>
                <a:gd name="T1" fmla="*/ 2147483646 h 384"/>
                <a:gd name="T2" fmla="*/ 2147483646 w 1344"/>
                <a:gd name="T3" fmla="*/ 0 h 384"/>
                <a:gd name="T4" fmla="*/ 0 w 1344"/>
                <a:gd name="T5" fmla="*/ 0 h 384"/>
                <a:gd name="T6" fmla="*/ 0 w 1344"/>
                <a:gd name="T7" fmla="*/ 2147483646 h 384"/>
                <a:gd name="T8" fmla="*/ 0 60000 65536"/>
                <a:gd name="T9" fmla="*/ 0 60000 65536"/>
                <a:gd name="T10" fmla="*/ 0 60000 65536"/>
                <a:gd name="T11" fmla="*/ 0 60000 65536"/>
                <a:gd name="T12" fmla="*/ 0 w 1344"/>
                <a:gd name="T13" fmla="*/ 0 h 384"/>
                <a:gd name="T14" fmla="*/ 1344 w 1344"/>
                <a:gd name="T15" fmla="*/ 384 h 384"/>
              </a:gdLst>
              <a:ahLst/>
              <a:cxnLst>
                <a:cxn ang="T8">
                  <a:pos x="T0" y="T1"/>
                </a:cxn>
                <a:cxn ang="T9">
                  <a:pos x="T2" y="T3"/>
                </a:cxn>
                <a:cxn ang="T10">
                  <a:pos x="T4" y="T5"/>
                </a:cxn>
                <a:cxn ang="T11">
                  <a:pos x="T6" y="T7"/>
                </a:cxn>
              </a:cxnLst>
              <a:rect l="T12" t="T13" r="T14" b="T15"/>
              <a:pathLst>
                <a:path w="1344" h="384">
                  <a:moveTo>
                    <a:pt x="1344" y="240"/>
                  </a:moveTo>
                  <a:lnTo>
                    <a:pt x="1344" y="0"/>
                  </a:lnTo>
                  <a:lnTo>
                    <a:pt x="0" y="0"/>
                  </a:lnTo>
                  <a:lnTo>
                    <a:pt x="0" y="384"/>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26" name="Rectangle 2"/>
            <p:cNvSpPr>
              <a:spLocks noChangeArrowheads="1"/>
            </p:cNvSpPr>
            <p:nvPr/>
          </p:nvSpPr>
          <p:spPr bwMode="auto">
            <a:xfrm>
              <a:off x="7888096" y="1752600"/>
              <a:ext cx="498855" cy="339197"/>
            </a:xfrm>
            <a:prstGeom prst="rect">
              <a:avLst/>
            </a:prstGeom>
            <a:noFill/>
            <a:ln w="2857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400" dirty="0">
                  <a:latin typeface="Oracle Sans" panose="020B0503020204020204" pitchFamily="34" charset="0"/>
                  <a:cs typeface="Oracle Sans" panose="020B0503020204020204" pitchFamily="34" charset="0"/>
                </a:rPr>
                <a:t>Yes</a:t>
              </a:r>
            </a:p>
          </p:txBody>
        </p:sp>
        <p:sp>
          <p:nvSpPr>
            <p:cNvPr id="26627" name="Rectangle 3"/>
            <p:cNvSpPr>
              <a:spLocks noChangeArrowheads="1"/>
            </p:cNvSpPr>
            <p:nvPr/>
          </p:nvSpPr>
          <p:spPr bwMode="auto">
            <a:xfrm>
              <a:off x="9239875" y="2362200"/>
              <a:ext cx="455253" cy="339197"/>
            </a:xfrm>
            <a:prstGeom prst="rect">
              <a:avLst/>
            </a:prstGeom>
            <a:noFill/>
            <a:ln w="2857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400" dirty="0">
                  <a:latin typeface="Oracle Sans" panose="020B0503020204020204" pitchFamily="34" charset="0"/>
                  <a:cs typeface="Oracle Sans" panose="020B0503020204020204" pitchFamily="34" charset="0"/>
                </a:rPr>
                <a:t>No</a:t>
              </a:r>
            </a:p>
          </p:txBody>
        </p:sp>
        <p:sp>
          <p:nvSpPr>
            <p:cNvPr id="26628" name="Rectangle 4"/>
            <p:cNvSpPr>
              <a:spLocks noChangeArrowheads="1"/>
            </p:cNvSpPr>
            <p:nvPr/>
          </p:nvSpPr>
          <p:spPr bwMode="blackWhite">
            <a:xfrm>
              <a:off x="8836898" y="3581400"/>
              <a:ext cx="1726750" cy="685800"/>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100" dirty="0">
                  <a:latin typeface="Oracle Sans" panose="020B0503020204020204" pitchFamily="34" charset="0"/>
                  <a:cs typeface="Oracle Sans" panose="020B0503020204020204" pitchFamily="34" charset="0"/>
                </a:rPr>
                <a:t>Close the</a:t>
              </a:r>
              <a:br>
                <a:rPr lang="en-US" altLang="en-US" sz="2100" dirty="0">
                  <a:latin typeface="Oracle Sans" panose="020B0503020204020204" pitchFamily="34" charset="0"/>
                  <a:cs typeface="Oracle Sans" panose="020B0503020204020204" pitchFamily="34" charset="0"/>
                </a:rPr>
              </a:br>
              <a:r>
                <a:rPr lang="en-US" altLang="en-US" sz="2100" dirty="0">
                  <a:latin typeface="Oracle Sans" panose="020B0503020204020204" pitchFamily="34" charset="0"/>
                  <a:cs typeface="Oracle Sans" panose="020B0503020204020204" pitchFamily="34" charset="0"/>
                </a:rPr>
                <a:t>text file.</a:t>
              </a:r>
            </a:p>
          </p:txBody>
        </p:sp>
        <p:sp>
          <p:nvSpPr>
            <p:cNvPr id="26630" name="Rectangle 6"/>
            <p:cNvSpPr>
              <a:spLocks noChangeArrowheads="1"/>
            </p:cNvSpPr>
            <p:nvPr/>
          </p:nvSpPr>
          <p:spPr bwMode="blackWhite">
            <a:xfrm>
              <a:off x="3859795" y="2324100"/>
              <a:ext cx="2251547" cy="685800"/>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100" dirty="0">
                  <a:latin typeface="Oracle Sans" panose="020B0503020204020204" pitchFamily="34" charset="0"/>
                  <a:cs typeface="Oracle Sans" panose="020B0503020204020204" pitchFamily="34" charset="0"/>
                </a:rPr>
                <a:t>Get lines from</a:t>
              </a:r>
              <a:br>
                <a:rPr lang="en-US" altLang="en-US" sz="2100" dirty="0">
                  <a:latin typeface="Oracle Sans" panose="020B0503020204020204" pitchFamily="34" charset="0"/>
                  <a:cs typeface="Oracle Sans" panose="020B0503020204020204" pitchFamily="34" charset="0"/>
                </a:rPr>
              </a:br>
              <a:r>
                <a:rPr lang="en-US" altLang="en-US" sz="2100" dirty="0">
                  <a:latin typeface="Oracle Sans" panose="020B0503020204020204" pitchFamily="34" charset="0"/>
                  <a:cs typeface="Oracle Sans" panose="020B0503020204020204" pitchFamily="34" charset="0"/>
                </a:rPr>
                <a:t>the text file.</a:t>
              </a:r>
            </a:p>
          </p:txBody>
        </p:sp>
        <p:sp>
          <p:nvSpPr>
            <p:cNvPr id="26631" name="Rectangle 7"/>
            <p:cNvSpPr>
              <a:spLocks noChangeArrowheads="1"/>
            </p:cNvSpPr>
            <p:nvPr/>
          </p:nvSpPr>
          <p:spPr bwMode="blackWhite">
            <a:xfrm>
              <a:off x="3859795" y="4891088"/>
              <a:ext cx="2251547" cy="685800"/>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100" dirty="0">
                  <a:latin typeface="Oracle Sans" panose="020B0503020204020204" pitchFamily="34" charset="0"/>
                  <a:cs typeface="Oracle Sans" panose="020B0503020204020204" pitchFamily="34" charset="0"/>
                </a:rPr>
                <a:t>Put lines into</a:t>
              </a:r>
              <a:br>
                <a:rPr lang="en-US" altLang="en-US" sz="2100" dirty="0">
                  <a:latin typeface="Oracle Sans" panose="020B0503020204020204" pitchFamily="34" charset="0"/>
                  <a:cs typeface="Oracle Sans" panose="020B0503020204020204" pitchFamily="34" charset="0"/>
                </a:rPr>
              </a:br>
              <a:r>
                <a:rPr lang="en-US" altLang="en-US" sz="2100" dirty="0">
                  <a:latin typeface="Oracle Sans" panose="020B0503020204020204" pitchFamily="34" charset="0"/>
                  <a:cs typeface="Oracle Sans" panose="020B0503020204020204" pitchFamily="34" charset="0"/>
                </a:rPr>
                <a:t>the text file.</a:t>
              </a:r>
            </a:p>
          </p:txBody>
        </p:sp>
        <p:sp>
          <p:nvSpPr>
            <p:cNvPr id="26632" name="Rectangle 8"/>
            <p:cNvSpPr>
              <a:spLocks noChangeArrowheads="1"/>
            </p:cNvSpPr>
            <p:nvPr/>
          </p:nvSpPr>
          <p:spPr bwMode="blackWhite">
            <a:xfrm>
              <a:off x="1218883" y="2324100"/>
              <a:ext cx="1929897" cy="685800"/>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100" dirty="0">
                  <a:latin typeface="Oracle Sans" panose="020B0503020204020204" pitchFamily="34" charset="0"/>
                  <a:cs typeface="Oracle Sans" panose="020B0503020204020204" pitchFamily="34" charset="0"/>
                </a:rPr>
                <a:t>Open for</a:t>
              </a:r>
              <a:br>
                <a:rPr lang="en-US" altLang="en-US" sz="2100" dirty="0">
                  <a:latin typeface="Oracle Sans" panose="020B0503020204020204" pitchFamily="34" charset="0"/>
                  <a:cs typeface="Oracle Sans" panose="020B0503020204020204" pitchFamily="34" charset="0"/>
                </a:rPr>
              </a:br>
              <a:r>
                <a:rPr lang="en-US" altLang="en-US" sz="2100" dirty="0">
                  <a:latin typeface="Oracle Sans" panose="020B0503020204020204" pitchFamily="34" charset="0"/>
                  <a:cs typeface="Oracle Sans" panose="020B0503020204020204" pitchFamily="34" charset="0"/>
                </a:rPr>
                <a:t>reading.</a:t>
              </a:r>
            </a:p>
          </p:txBody>
        </p:sp>
        <p:sp>
          <p:nvSpPr>
            <p:cNvPr id="26633" name="Rectangle 9"/>
            <p:cNvSpPr>
              <a:spLocks noChangeArrowheads="1"/>
            </p:cNvSpPr>
            <p:nvPr/>
          </p:nvSpPr>
          <p:spPr bwMode="blackWhite">
            <a:xfrm>
              <a:off x="1218883" y="4891088"/>
              <a:ext cx="1929897" cy="685800"/>
            </a:xfrm>
            <a:prstGeom prst="rect">
              <a:avLst/>
            </a:prstGeom>
            <a:gradFill flip="none" rotWithShape="1">
              <a:gsLst>
                <a:gs pos="36000">
                  <a:srgbClr val="D6F6FE"/>
                </a:gs>
                <a:gs pos="0">
                  <a:schemeClr val="bg1"/>
                </a:gs>
                <a:gs pos="87000">
                  <a:srgbClr val="D6F6FE"/>
                </a:gs>
                <a:gs pos="100000">
                  <a:schemeClr val="bg1"/>
                </a:gs>
              </a:gsLst>
              <a:lin ang="5400000" scaled="1"/>
              <a:tileRect/>
            </a:gradFill>
            <a:ln w="28575" cap="flat" cmpd="sng" algn="ctr">
              <a:solidFill>
                <a:srgbClr val="7CE4FC"/>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100" dirty="0">
                  <a:latin typeface="Oracle Sans" panose="020B0503020204020204" pitchFamily="34" charset="0"/>
                  <a:cs typeface="Oracle Sans" panose="020B0503020204020204" pitchFamily="34" charset="0"/>
                </a:rPr>
                <a:t>Open for</a:t>
              </a:r>
              <a:br>
                <a:rPr lang="en-US" altLang="en-US" sz="2100" dirty="0">
                  <a:latin typeface="Oracle Sans" panose="020B0503020204020204" pitchFamily="34" charset="0"/>
                  <a:cs typeface="Oracle Sans" panose="020B0503020204020204" pitchFamily="34" charset="0"/>
                </a:rPr>
              </a:br>
              <a:r>
                <a:rPr lang="en-US" altLang="en-US" sz="2100" dirty="0">
                  <a:latin typeface="Oracle Sans" panose="020B0503020204020204" pitchFamily="34" charset="0"/>
                  <a:cs typeface="Oracle Sans" panose="020B0503020204020204" pitchFamily="34" charset="0"/>
                </a:rPr>
                <a:t>write/append.</a:t>
              </a:r>
            </a:p>
          </p:txBody>
        </p:sp>
        <p:sp>
          <p:nvSpPr>
            <p:cNvPr id="26634" name="AutoShape 10"/>
            <p:cNvSpPr>
              <a:spLocks noChangeArrowheads="1"/>
            </p:cNvSpPr>
            <p:nvPr/>
          </p:nvSpPr>
          <p:spPr bwMode="auto">
            <a:xfrm>
              <a:off x="6500707" y="2025046"/>
              <a:ext cx="2636680" cy="1283910"/>
            </a:xfrm>
            <a:prstGeom prst="flowChartDecision">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400" dirty="0">
                  <a:latin typeface="Oracle Sans" panose="020B0503020204020204" pitchFamily="34" charset="0"/>
                  <a:cs typeface="Oracle Sans" panose="020B0503020204020204" pitchFamily="34" charset="0"/>
                </a:rPr>
                <a:t>More to read?</a:t>
              </a:r>
            </a:p>
          </p:txBody>
        </p:sp>
        <p:sp>
          <p:nvSpPr>
            <p:cNvPr id="26635" name="Line 11"/>
            <p:cNvSpPr>
              <a:spLocks noChangeShapeType="1"/>
            </p:cNvSpPr>
            <p:nvPr/>
          </p:nvSpPr>
          <p:spPr bwMode="auto">
            <a:xfrm>
              <a:off x="6094413" y="2667000"/>
              <a:ext cx="406294" cy="0"/>
            </a:xfrm>
            <a:prstGeom prst="line">
              <a:avLst/>
            </a:prstGeom>
            <a:noFill/>
            <a:ln w="28575">
              <a:solidFill>
                <a:schemeClr val="accent4"/>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36" name="Rectangle 12"/>
            <p:cNvSpPr>
              <a:spLocks noChangeArrowheads="1"/>
            </p:cNvSpPr>
            <p:nvPr/>
          </p:nvSpPr>
          <p:spPr bwMode="auto">
            <a:xfrm>
              <a:off x="7888096" y="5819775"/>
              <a:ext cx="498855" cy="339197"/>
            </a:xfrm>
            <a:prstGeom prst="rect">
              <a:avLst/>
            </a:prstGeom>
            <a:noFill/>
            <a:ln w="2857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400" dirty="0">
                  <a:latin typeface="Oracle Sans" panose="020B0503020204020204" pitchFamily="34" charset="0"/>
                  <a:cs typeface="Oracle Sans" panose="020B0503020204020204" pitchFamily="34" charset="0"/>
                </a:rPr>
                <a:t>Yes</a:t>
              </a:r>
            </a:p>
          </p:txBody>
        </p:sp>
        <p:sp>
          <p:nvSpPr>
            <p:cNvPr id="26637" name="Rectangle 13"/>
            <p:cNvSpPr>
              <a:spLocks noChangeArrowheads="1"/>
            </p:cNvSpPr>
            <p:nvPr/>
          </p:nvSpPr>
          <p:spPr bwMode="auto">
            <a:xfrm>
              <a:off x="9197553" y="5210175"/>
              <a:ext cx="455253" cy="339197"/>
            </a:xfrm>
            <a:prstGeom prst="rect">
              <a:avLst/>
            </a:prstGeom>
            <a:noFill/>
            <a:ln w="2857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400" dirty="0">
                  <a:latin typeface="Oracle Sans" panose="020B0503020204020204" pitchFamily="34" charset="0"/>
                  <a:cs typeface="Oracle Sans" panose="020B0503020204020204" pitchFamily="34" charset="0"/>
                </a:rPr>
                <a:t>No</a:t>
              </a:r>
            </a:p>
          </p:txBody>
        </p:sp>
        <p:sp>
          <p:nvSpPr>
            <p:cNvPr id="26638" name="Line 14"/>
            <p:cNvSpPr>
              <a:spLocks noChangeShapeType="1"/>
            </p:cNvSpPr>
            <p:nvPr/>
          </p:nvSpPr>
          <p:spPr bwMode="auto">
            <a:xfrm>
              <a:off x="6094413" y="5272088"/>
              <a:ext cx="406294" cy="0"/>
            </a:xfrm>
            <a:prstGeom prst="line">
              <a:avLst/>
            </a:prstGeom>
            <a:noFill/>
            <a:ln w="28575">
              <a:solidFill>
                <a:schemeClr val="accent4"/>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39" name="Line 15"/>
            <p:cNvSpPr>
              <a:spLocks noChangeShapeType="1"/>
            </p:cNvSpPr>
            <p:nvPr/>
          </p:nvSpPr>
          <p:spPr bwMode="auto">
            <a:xfrm>
              <a:off x="3148780" y="2667000"/>
              <a:ext cx="711015" cy="0"/>
            </a:xfrm>
            <a:prstGeom prst="line">
              <a:avLst/>
            </a:pr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0" name="Line 16"/>
            <p:cNvSpPr>
              <a:spLocks noChangeShapeType="1"/>
            </p:cNvSpPr>
            <p:nvPr/>
          </p:nvSpPr>
          <p:spPr bwMode="auto">
            <a:xfrm>
              <a:off x="3148780" y="5195888"/>
              <a:ext cx="711015" cy="0"/>
            </a:xfrm>
            <a:prstGeom prst="line">
              <a:avLst/>
            </a:pr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2" name="Freeform 18"/>
            <p:cNvSpPr>
              <a:spLocks/>
            </p:cNvSpPr>
            <p:nvPr/>
          </p:nvSpPr>
          <p:spPr bwMode="auto">
            <a:xfrm flipV="1">
              <a:off x="5383398" y="5576888"/>
              <a:ext cx="2437765" cy="609600"/>
            </a:xfrm>
            <a:custGeom>
              <a:avLst/>
              <a:gdLst>
                <a:gd name="T0" fmla="*/ 2147483646 w 1344"/>
                <a:gd name="T1" fmla="*/ 2147483646 h 384"/>
                <a:gd name="T2" fmla="*/ 2147483646 w 1344"/>
                <a:gd name="T3" fmla="*/ 0 h 384"/>
                <a:gd name="T4" fmla="*/ 0 w 1344"/>
                <a:gd name="T5" fmla="*/ 0 h 384"/>
                <a:gd name="T6" fmla="*/ 0 w 1344"/>
                <a:gd name="T7" fmla="*/ 2147483646 h 384"/>
                <a:gd name="T8" fmla="*/ 0 60000 65536"/>
                <a:gd name="T9" fmla="*/ 0 60000 65536"/>
                <a:gd name="T10" fmla="*/ 0 60000 65536"/>
                <a:gd name="T11" fmla="*/ 0 60000 65536"/>
                <a:gd name="T12" fmla="*/ 0 w 1344"/>
                <a:gd name="T13" fmla="*/ 0 h 384"/>
                <a:gd name="T14" fmla="*/ 1344 w 1344"/>
                <a:gd name="T15" fmla="*/ 384 h 384"/>
              </a:gdLst>
              <a:ahLst/>
              <a:cxnLst>
                <a:cxn ang="T8">
                  <a:pos x="T0" y="T1"/>
                </a:cxn>
                <a:cxn ang="T9">
                  <a:pos x="T2" y="T3"/>
                </a:cxn>
                <a:cxn ang="T10">
                  <a:pos x="T4" y="T5"/>
                </a:cxn>
                <a:cxn ang="T11">
                  <a:pos x="T6" y="T7"/>
                </a:cxn>
              </a:cxnLst>
              <a:rect l="T12" t="T13" r="T14" b="T15"/>
              <a:pathLst>
                <a:path w="1344" h="384">
                  <a:moveTo>
                    <a:pt x="1344" y="240"/>
                  </a:moveTo>
                  <a:lnTo>
                    <a:pt x="1344" y="0"/>
                  </a:lnTo>
                  <a:lnTo>
                    <a:pt x="0" y="0"/>
                  </a:lnTo>
                  <a:lnTo>
                    <a:pt x="0" y="384"/>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3" name="Freeform 19"/>
            <p:cNvSpPr>
              <a:spLocks/>
            </p:cNvSpPr>
            <p:nvPr/>
          </p:nvSpPr>
          <p:spPr bwMode="auto">
            <a:xfrm>
              <a:off x="9141619" y="2667000"/>
              <a:ext cx="609441" cy="914400"/>
            </a:xfrm>
            <a:custGeom>
              <a:avLst/>
              <a:gdLst>
                <a:gd name="T0" fmla="*/ 0 w 576"/>
                <a:gd name="T1" fmla="*/ 0 h 384"/>
                <a:gd name="T2" fmla="*/ 2147483646 w 576"/>
                <a:gd name="T3" fmla="*/ 0 h 384"/>
                <a:gd name="T4" fmla="*/ 2147483646 w 576"/>
                <a:gd name="T5" fmla="*/ 2147483646 h 384"/>
                <a:gd name="T6" fmla="*/ 0 60000 65536"/>
                <a:gd name="T7" fmla="*/ 0 60000 65536"/>
                <a:gd name="T8" fmla="*/ 0 60000 65536"/>
                <a:gd name="T9" fmla="*/ 0 w 576"/>
                <a:gd name="T10" fmla="*/ 0 h 384"/>
                <a:gd name="T11" fmla="*/ 576 w 576"/>
                <a:gd name="T12" fmla="*/ 384 h 384"/>
              </a:gdLst>
              <a:ahLst/>
              <a:cxnLst>
                <a:cxn ang="T6">
                  <a:pos x="T0" y="T1"/>
                </a:cxn>
                <a:cxn ang="T7">
                  <a:pos x="T2" y="T3"/>
                </a:cxn>
                <a:cxn ang="T8">
                  <a:pos x="T4" y="T5"/>
                </a:cxn>
              </a:cxnLst>
              <a:rect l="T9" t="T10" r="T11" b="T12"/>
              <a:pathLst>
                <a:path w="576" h="384">
                  <a:moveTo>
                    <a:pt x="0" y="0"/>
                  </a:moveTo>
                  <a:lnTo>
                    <a:pt x="576" y="0"/>
                  </a:lnTo>
                  <a:lnTo>
                    <a:pt x="576" y="384"/>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4" name="AutoShape 20"/>
            <p:cNvSpPr>
              <a:spLocks noChangeArrowheads="1"/>
            </p:cNvSpPr>
            <p:nvPr/>
          </p:nvSpPr>
          <p:spPr bwMode="auto">
            <a:xfrm>
              <a:off x="6500707" y="4630134"/>
              <a:ext cx="2636680" cy="1283910"/>
            </a:xfrm>
            <a:prstGeom prst="flowChartDecision">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altLang="en-US" sz="2400" dirty="0">
                  <a:latin typeface="Oracle Sans" panose="020B0503020204020204" pitchFamily="34" charset="0"/>
                  <a:cs typeface="Oracle Sans" panose="020B0503020204020204" pitchFamily="34" charset="0"/>
                </a:rPr>
                <a:t>More to write?</a:t>
              </a:r>
            </a:p>
          </p:txBody>
        </p:sp>
        <p:sp>
          <p:nvSpPr>
            <p:cNvPr id="26645" name="Freeform 21"/>
            <p:cNvSpPr>
              <a:spLocks/>
            </p:cNvSpPr>
            <p:nvPr/>
          </p:nvSpPr>
          <p:spPr bwMode="auto">
            <a:xfrm>
              <a:off x="9141619" y="4267200"/>
              <a:ext cx="609441" cy="990600"/>
            </a:xfrm>
            <a:custGeom>
              <a:avLst/>
              <a:gdLst>
                <a:gd name="T0" fmla="*/ 0 w 624"/>
                <a:gd name="T1" fmla="*/ 2147483646 h 384"/>
                <a:gd name="T2" fmla="*/ 2147483646 w 624"/>
                <a:gd name="T3" fmla="*/ 2147483646 h 384"/>
                <a:gd name="T4" fmla="*/ 2147483646 w 624"/>
                <a:gd name="T5" fmla="*/ 0 h 384"/>
                <a:gd name="T6" fmla="*/ 0 60000 65536"/>
                <a:gd name="T7" fmla="*/ 0 60000 65536"/>
                <a:gd name="T8" fmla="*/ 0 60000 65536"/>
                <a:gd name="T9" fmla="*/ 0 w 624"/>
                <a:gd name="T10" fmla="*/ 0 h 384"/>
                <a:gd name="T11" fmla="*/ 624 w 624"/>
                <a:gd name="T12" fmla="*/ 384 h 384"/>
              </a:gdLst>
              <a:ahLst/>
              <a:cxnLst>
                <a:cxn ang="T6">
                  <a:pos x="T0" y="T1"/>
                </a:cxn>
                <a:cxn ang="T7">
                  <a:pos x="T2" y="T3"/>
                </a:cxn>
                <a:cxn ang="T8">
                  <a:pos x="T4" y="T5"/>
                </a:cxn>
              </a:cxnLst>
              <a:rect l="T9" t="T10" r="T11" b="T12"/>
              <a:pathLst>
                <a:path w="624" h="384">
                  <a:moveTo>
                    <a:pt x="0" y="384"/>
                  </a:moveTo>
                  <a:lnTo>
                    <a:pt x="624" y="384"/>
                  </a:lnTo>
                  <a:lnTo>
                    <a:pt x="624" y="0"/>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6646" name="Rectangle 22"/>
            <p:cNvSpPr>
              <a:spLocks noChangeArrowheads="1"/>
            </p:cNvSpPr>
            <p:nvPr/>
          </p:nvSpPr>
          <p:spPr bwMode="auto">
            <a:xfrm>
              <a:off x="1302532" y="1905000"/>
              <a:ext cx="2949739" cy="307777"/>
            </a:xfrm>
            <a:prstGeom prst="rect">
              <a:avLst/>
            </a:prstGeom>
            <a:noFill/>
            <a:ln w="28575">
              <a:noFill/>
              <a:miter lim="800000"/>
              <a:headEnd/>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solidFill>
                    <a:srgbClr val="0000FF"/>
                  </a:solidFill>
                  <a:latin typeface="Courier New" pitchFamily="49" charset="0"/>
                  <a:cs typeface="Oracle Sans" panose="020B0503020204020204" pitchFamily="34" charset="0"/>
                </a:rPr>
                <a:t>f:=FOPEN(dir,file, 'R')</a:t>
              </a:r>
            </a:p>
          </p:txBody>
        </p:sp>
        <p:sp>
          <p:nvSpPr>
            <p:cNvPr id="26647" name="Rectangle 23"/>
            <p:cNvSpPr>
              <a:spLocks noChangeArrowheads="1"/>
            </p:cNvSpPr>
            <p:nvPr/>
          </p:nvSpPr>
          <p:spPr bwMode="auto">
            <a:xfrm>
              <a:off x="1314252" y="5627689"/>
              <a:ext cx="2826842" cy="603242"/>
            </a:xfrm>
            <a:prstGeom prst="rect">
              <a:avLst/>
            </a:prstGeom>
            <a:noFill/>
            <a:ln w="28575">
              <a:noFill/>
              <a:miter lim="800000"/>
              <a:headEnd/>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solidFill>
                    <a:srgbClr val="0000FF"/>
                  </a:solidFill>
                  <a:latin typeface="Courier New" pitchFamily="49" charset="0"/>
                  <a:cs typeface="Oracle Sans" panose="020B0503020204020204" pitchFamily="34" charset="0"/>
                </a:rPr>
                <a:t>f:=FOPEN(dir,file,'W')</a:t>
              </a:r>
            </a:p>
            <a:p>
              <a:pPr algn="ctr" defTabSz="342900" eaLnBrk="1" hangingPunct="1">
                <a:spcBef>
                  <a:spcPct val="20000"/>
                </a:spcBef>
                <a:buClr>
                  <a:srgbClr val="FF0000"/>
                </a:buClr>
                <a:buFont typeface="Arial" charset="0"/>
                <a:buNone/>
              </a:pPr>
              <a:r>
                <a:rPr lang="en-US" altLang="en-US" sz="2400" dirty="0">
                  <a:solidFill>
                    <a:srgbClr val="0000FF"/>
                  </a:solidFill>
                  <a:latin typeface="Courier New" pitchFamily="49" charset="0"/>
                  <a:cs typeface="Oracle Sans" panose="020B0503020204020204" pitchFamily="34" charset="0"/>
                </a:rPr>
                <a:t>f:=FOPEN(dir,file,'A')</a:t>
              </a:r>
            </a:p>
          </p:txBody>
        </p:sp>
        <p:sp>
          <p:nvSpPr>
            <p:cNvPr id="26648" name="Rectangle 24"/>
            <p:cNvSpPr>
              <a:spLocks noChangeArrowheads="1"/>
            </p:cNvSpPr>
            <p:nvPr/>
          </p:nvSpPr>
          <p:spPr bwMode="auto">
            <a:xfrm>
              <a:off x="3793526" y="3092450"/>
              <a:ext cx="2458151" cy="307777"/>
            </a:xfrm>
            <a:prstGeom prst="rect">
              <a:avLst/>
            </a:prstGeom>
            <a:noFill/>
            <a:ln w="28575">
              <a:noFill/>
              <a:miter lim="800000"/>
              <a:headEnd/>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solidFill>
                    <a:srgbClr val="0000FF"/>
                  </a:solidFill>
                  <a:latin typeface="Courier New" pitchFamily="49" charset="0"/>
                  <a:cs typeface="Oracle Sans" panose="020B0503020204020204" pitchFamily="34" charset="0"/>
                </a:rPr>
                <a:t>GET_LINE(f,buf,len)</a:t>
              </a:r>
            </a:p>
          </p:txBody>
        </p:sp>
        <p:sp>
          <p:nvSpPr>
            <p:cNvPr id="26649" name="Rectangle 25"/>
            <p:cNvSpPr>
              <a:spLocks noChangeArrowheads="1"/>
            </p:cNvSpPr>
            <p:nvPr/>
          </p:nvSpPr>
          <p:spPr bwMode="auto">
            <a:xfrm>
              <a:off x="3758222" y="4273551"/>
              <a:ext cx="1966564" cy="553998"/>
            </a:xfrm>
            <a:prstGeom prst="rect">
              <a:avLst/>
            </a:prstGeom>
            <a:noFill/>
            <a:ln w="28575">
              <a:noFill/>
              <a:miter lim="800000"/>
              <a:headEnd/>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solidFill>
                    <a:srgbClr val="0000FF"/>
                  </a:solidFill>
                  <a:latin typeface="Courier New" pitchFamily="49" charset="0"/>
                  <a:cs typeface="Oracle Sans" panose="020B0503020204020204" pitchFamily="34" charset="0"/>
                </a:rPr>
                <a:t>PUT(f,buf)</a:t>
              </a:r>
              <a:br>
                <a:rPr lang="en-US" altLang="en-US" sz="2400" dirty="0">
                  <a:solidFill>
                    <a:srgbClr val="0000FF"/>
                  </a:solidFill>
                  <a:latin typeface="Courier New" pitchFamily="49" charset="0"/>
                  <a:cs typeface="Oracle Sans" panose="020B0503020204020204" pitchFamily="34" charset="0"/>
                </a:rPr>
              </a:br>
              <a:r>
                <a:rPr lang="en-US" altLang="en-US" sz="2400" dirty="0">
                  <a:solidFill>
                    <a:srgbClr val="0000FF"/>
                  </a:solidFill>
                  <a:latin typeface="Courier New" pitchFamily="49" charset="0"/>
                  <a:cs typeface="Oracle Sans" panose="020B0503020204020204" pitchFamily="34" charset="0"/>
                </a:rPr>
                <a:t>PUT_LINE(f,buf)</a:t>
              </a:r>
            </a:p>
          </p:txBody>
        </p:sp>
        <p:sp>
          <p:nvSpPr>
            <p:cNvPr id="26650" name="Rectangle 26"/>
            <p:cNvSpPr>
              <a:spLocks noChangeArrowheads="1"/>
            </p:cNvSpPr>
            <p:nvPr/>
          </p:nvSpPr>
          <p:spPr bwMode="auto">
            <a:xfrm>
              <a:off x="9937418" y="4572000"/>
              <a:ext cx="1229183" cy="307777"/>
            </a:xfrm>
            <a:prstGeom prst="rect">
              <a:avLst/>
            </a:prstGeom>
            <a:noFill/>
            <a:ln w="28575">
              <a:noFill/>
              <a:miter lim="800000"/>
              <a:headEnd/>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solidFill>
                    <a:srgbClr val="0000FF"/>
                  </a:solidFill>
                  <a:latin typeface="Courier New" pitchFamily="49" charset="0"/>
                  <a:cs typeface="Oracle Sans" panose="020B0503020204020204" pitchFamily="34" charset="0"/>
                </a:rPr>
                <a:t>FCLOSE(f)</a:t>
              </a:r>
            </a:p>
          </p:txBody>
        </p:sp>
        <p:sp>
          <p:nvSpPr>
            <p:cNvPr id="26651" name="Text Box 27"/>
            <p:cNvSpPr txBox="1">
              <a:spLocks noChangeArrowheads="1"/>
            </p:cNvSpPr>
            <p:nvPr/>
          </p:nvSpPr>
          <p:spPr bwMode="auto">
            <a:xfrm>
              <a:off x="1207176" y="1484313"/>
              <a:ext cx="1373496"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solidFill>
                    <a:schemeClr val="accent1"/>
                  </a:solidFill>
                  <a:latin typeface="Oracle Sans" panose="020B0503020204020204" pitchFamily="34" charset="0"/>
                  <a:cs typeface="Oracle Sans" panose="020B0503020204020204" pitchFamily="34" charset="0"/>
                </a:rPr>
                <a:t>Reading a file</a:t>
              </a:r>
            </a:p>
          </p:txBody>
        </p:sp>
        <p:sp>
          <p:nvSpPr>
            <p:cNvPr id="26652" name="Text Box 28"/>
            <p:cNvSpPr txBox="1">
              <a:spLocks noChangeArrowheads="1"/>
            </p:cNvSpPr>
            <p:nvPr/>
          </p:nvSpPr>
          <p:spPr bwMode="auto">
            <a:xfrm>
              <a:off x="821053" y="3886200"/>
              <a:ext cx="2819447"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solidFill>
                    <a:schemeClr val="accent1"/>
                  </a:solidFill>
                  <a:latin typeface="Oracle Sans" panose="020B0503020204020204" pitchFamily="34" charset="0"/>
                  <a:cs typeface="Oracle Sans" panose="020B0503020204020204" pitchFamily="34" charset="0"/>
                </a:rPr>
                <a:t>Writing or appending to a file</a:t>
              </a:r>
            </a:p>
          </p:txBody>
        </p:sp>
      </p:grpSp>
    </p:spTree>
    <p:custDataLst>
      <p:tags r:id="rId1"/>
    </p:custDataLst>
    <p:extLst>
      <p:ext uri="{BB962C8B-B14F-4D97-AF65-F5344CB8AC3E}">
        <p14:creationId xmlns:p14="http://schemas.microsoft.com/office/powerpoint/2010/main" val="33337187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cs typeface="Oracle Sans" panose="020B0503020204020204" pitchFamily="34" charset="0"/>
              </a:rPr>
              <a:t>Using the Available Declared Exceptions in the </a:t>
            </a:r>
            <a:r>
              <a:rPr lang="en-US" altLang="en-US" dirty="0">
                <a:latin typeface="Courier New" panose="02070309020205020404" pitchFamily="49" charset="0"/>
                <a:cs typeface="Courier New" panose="02070309020205020404" pitchFamily="49" charset="0"/>
              </a:rPr>
              <a:t>UTL_FILE </a:t>
            </a:r>
            <a:r>
              <a:rPr lang="en-US" altLang="en-US" dirty="0">
                <a:cs typeface="Oracle Sans" panose="020B0503020204020204" pitchFamily="34" charset="0"/>
              </a:rPr>
              <a:t>Package</a:t>
            </a:r>
            <a:endParaRPr lang="en-US" altLang="en-US" dirty="0"/>
          </a:p>
        </p:txBody>
      </p:sp>
      <p:graphicFrame>
        <p:nvGraphicFramePr>
          <p:cNvPr id="392226" name="Group 34"/>
          <p:cNvGraphicFramePr>
            <a:graphicFrameLocks noGrp="1"/>
          </p:cNvGraphicFramePr>
          <p:nvPr>
            <p:extLst>
              <p:ext uri="{D42A27DB-BD31-4B8C-83A1-F6EECF244321}">
                <p14:modId xmlns:p14="http://schemas.microsoft.com/office/powerpoint/2010/main" val="808153555"/>
              </p:ext>
            </p:extLst>
          </p:nvPr>
        </p:nvGraphicFramePr>
        <p:xfrm>
          <a:off x="1303795" y="2809849"/>
          <a:ext cx="15648674" cy="6219851"/>
        </p:xfrm>
        <a:graphic>
          <a:graphicData uri="http://schemas.openxmlformats.org/drawingml/2006/table">
            <a:tbl>
              <a:tblPr firstRow="1" firstCol="1" bandRow="1">
                <a:tableStyleId>{5FD0F851-EC5A-4D38-B0AD-8093EC10F338}</a:tableStyleId>
              </a:tblPr>
              <a:tblGrid>
                <a:gridCol w="5097722">
                  <a:extLst>
                    <a:ext uri="{9D8B030D-6E8A-4147-A177-3AD203B41FA5}">
                      <a16:colId xmlns:a16="http://schemas.microsoft.com/office/drawing/2014/main" val="20000"/>
                    </a:ext>
                  </a:extLst>
                </a:gridCol>
                <a:gridCol w="10550952">
                  <a:extLst>
                    <a:ext uri="{9D8B030D-6E8A-4147-A177-3AD203B41FA5}">
                      <a16:colId xmlns:a16="http://schemas.microsoft.com/office/drawing/2014/main" val="20001"/>
                    </a:ext>
                  </a:extLst>
                </a:gridCol>
              </a:tblGrid>
              <a:tr h="73925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Exception Name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Description</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tc>
                <a:extLst>
                  <a:ext uri="{0D108BD9-81ED-4DB2-BD59-A6C34878D82A}">
                    <a16:rowId xmlns:a16="http://schemas.microsoft.com/office/drawing/2014/main" val="10000"/>
                  </a:ext>
                </a:extLst>
              </a:tr>
              <a:tr h="69563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INVALID_PATH</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54" marB="137154"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File location invalid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solidFill>
                      <a:srgbClr val="EFF3F4"/>
                    </a:solidFill>
                  </a:tcPr>
                </a:tc>
                <a:extLst>
                  <a:ext uri="{0D108BD9-81ED-4DB2-BD59-A6C34878D82A}">
                    <a16:rowId xmlns:a16="http://schemas.microsoft.com/office/drawing/2014/main" val="10001"/>
                  </a:ext>
                </a:extLst>
              </a:tr>
              <a:tr h="6933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INVALID_MODE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54" marB="137154"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The open_mode parameter in FOPEN invalid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tc>
                <a:extLst>
                  <a:ext uri="{0D108BD9-81ED-4DB2-BD59-A6C34878D82A}">
                    <a16:rowId xmlns:a16="http://schemas.microsoft.com/office/drawing/2014/main" val="10002"/>
                  </a:ext>
                </a:extLst>
              </a:tr>
              <a:tr h="6933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INVALID_FILEHANDLE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54" marB="137154"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File handle invalid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solidFill>
                      <a:srgbClr val="EFF3F4"/>
                    </a:solidFill>
                  </a:tcPr>
                </a:tc>
                <a:extLst>
                  <a:ext uri="{0D108BD9-81ED-4DB2-BD59-A6C34878D82A}">
                    <a16:rowId xmlns:a16="http://schemas.microsoft.com/office/drawing/2014/main" val="10003"/>
                  </a:ext>
                </a:extLst>
              </a:tr>
              <a:tr h="6933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INVALID_OPERATION</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54" marB="137154"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File could not be opened or operated on as requested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tc>
                <a:extLst>
                  <a:ext uri="{0D108BD9-81ED-4DB2-BD59-A6C34878D82A}">
                    <a16:rowId xmlns:a16="http://schemas.microsoft.com/office/drawing/2014/main" val="10004"/>
                  </a:ext>
                </a:extLst>
              </a:tr>
              <a:tr h="100582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READ_ERROR</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54" marB="137154"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lang="en-US" sz="2400" kern="1200" dirty="0"/>
                        <a:t>Destination buffer too small, or operating system error occurred during the read operation</a:t>
                      </a:r>
                      <a:endParaRPr kumimoji="0" lang="en-US" sz="1700" b="0"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solidFill>
                      <a:srgbClr val="EFF3F4"/>
                    </a:solidFill>
                  </a:tcPr>
                </a:tc>
                <a:extLst>
                  <a:ext uri="{0D108BD9-81ED-4DB2-BD59-A6C34878D82A}">
                    <a16:rowId xmlns:a16="http://schemas.microsoft.com/office/drawing/2014/main" val="10005"/>
                  </a:ext>
                </a:extLst>
              </a:tr>
              <a:tr h="100580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WRITE_ERROR</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54" marB="137154"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Operating system error occurred during the write operation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tc>
                <a:extLst>
                  <a:ext uri="{0D108BD9-81ED-4DB2-BD59-A6C34878D82A}">
                    <a16:rowId xmlns:a16="http://schemas.microsoft.com/office/drawing/2014/main" val="10006"/>
                  </a:ext>
                </a:extLst>
              </a:tr>
              <a:tr h="69333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INTERNAL_ERROR </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54" marB="137154"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Unspecified PL/SQL error</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54" marB="137154" horzOverflow="overflow">
                    <a:solidFill>
                      <a:srgbClr val="EFF3F4"/>
                    </a:solidFill>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3063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1" name="Rectangle 5"/>
          <p:cNvSpPr>
            <a:spLocks noGrp="1" noChangeArrowheads="1"/>
          </p:cNvSpPr>
          <p:nvPr>
            <p:ph idx="1"/>
          </p:nvPr>
        </p:nvSpPr>
        <p:spPr>
          <a:xfrm>
            <a:off x="933451" y="2272710"/>
            <a:ext cx="16421100" cy="289970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This </a:t>
            </a:r>
            <a:r>
              <a:rPr lang="en-US" altLang="en-US" dirty="0">
                <a:latin typeface="Courier New" pitchFamily="49" charset="0"/>
                <a:cs typeface="Oracle Sans" panose="020B0503020204020204" pitchFamily="34" charset="0"/>
              </a:rPr>
              <a:t>FOPEN</a:t>
            </a:r>
            <a:r>
              <a:rPr lang="en-US" altLang="en-US" dirty="0">
                <a:latin typeface="Oracle Sans" panose="020B0503020204020204" pitchFamily="34" charset="0"/>
                <a:cs typeface="Oracle Sans" panose="020B0503020204020204" pitchFamily="34" charset="0"/>
              </a:rPr>
              <a:t> function opens a file for input or output. </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marL="341273" lvl="1" indent="0">
              <a:buNone/>
            </a:pPr>
            <a:endParaRPr lang="en-US" altLang="en-US" dirty="0">
              <a:latin typeface="Oracle Sans" panose="020B0503020204020204" pitchFamily="34" charset="0"/>
              <a:cs typeface="Oracle Sans" panose="020B0503020204020204" pitchFamily="34" charset="0"/>
            </a:endParaRPr>
          </a:p>
          <a:p>
            <a:pPr lvl="1">
              <a:spcBef>
                <a:spcPts val="1200"/>
              </a:spcBef>
            </a:pPr>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Oracle Sans" panose="020B0503020204020204" pitchFamily="34" charset="0"/>
              </a:rPr>
              <a:t>IS_OPEN</a:t>
            </a:r>
            <a:r>
              <a:rPr lang="en-US" altLang="en-US" dirty="0">
                <a:latin typeface="Oracle Sans" panose="020B0503020204020204" pitchFamily="34" charset="0"/>
                <a:cs typeface="Oracle Sans" panose="020B0503020204020204" pitchFamily="34" charset="0"/>
              </a:rPr>
              <a:t> function determines whether a file handle refers to an open file.</a:t>
            </a:r>
          </a:p>
        </p:txBody>
      </p:sp>
      <p:sp>
        <p:nvSpPr>
          <p:cNvPr id="7" name="Content Placeholder 2"/>
          <p:cNvSpPr txBox="1">
            <a:spLocks/>
          </p:cNvSpPr>
          <p:nvPr/>
        </p:nvSpPr>
        <p:spPr bwMode="gray">
          <a:xfrm>
            <a:off x="1000125" y="2933700"/>
            <a:ext cx="16125591" cy="141422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8" name="Content Placeholder 2"/>
          <p:cNvSpPr txBox="1">
            <a:spLocks/>
          </p:cNvSpPr>
          <p:nvPr/>
        </p:nvSpPr>
        <p:spPr bwMode="gray">
          <a:xfrm>
            <a:off x="980005" y="5295900"/>
            <a:ext cx="16125591" cy="69799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0728" name="Rectangle 2"/>
          <p:cNvSpPr>
            <a:spLocks noChangeArrowheads="1"/>
          </p:cNvSpPr>
          <p:nvPr/>
        </p:nvSpPr>
        <p:spPr bwMode="blackGray">
          <a:xfrm>
            <a:off x="1155701" y="3009900"/>
            <a:ext cx="13411200" cy="12192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pPr>
            <a:r>
              <a:rPr lang="en-US" altLang="en-US" dirty="0">
                <a:latin typeface="Courier New" pitchFamily="49" charset="0"/>
                <a:cs typeface="Oracle Sans" panose="020B0503020204020204" pitchFamily="34" charset="0"/>
              </a:rPr>
              <a:t>FUNCTION FOPEN (p_location  IN VARCHAR2,</a:t>
            </a:r>
          </a:p>
          <a:p>
            <a:pPr defTabSz="600075">
              <a:tabLst>
                <a:tab pos="600075" algn="r"/>
                <a:tab pos="1009650" algn="l"/>
              </a:tabLst>
            </a:pPr>
            <a:r>
              <a:rPr lang="en-US" altLang="en-US" dirty="0">
                <a:latin typeface="Courier New" pitchFamily="49" charset="0"/>
                <a:cs typeface="Oracle Sans" panose="020B0503020204020204" pitchFamily="34" charset="0"/>
              </a:rPr>
              <a:t>                p_filename  IN VARCHAR2,</a:t>
            </a:r>
          </a:p>
          <a:p>
            <a:pPr defTabSz="600075">
              <a:tabLst>
                <a:tab pos="600075" algn="r"/>
                <a:tab pos="1009650" algn="l"/>
              </a:tabLst>
            </a:pPr>
            <a:r>
              <a:rPr lang="en-US" altLang="en-US" dirty="0">
                <a:latin typeface="Courier New" pitchFamily="49" charset="0"/>
                <a:cs typeface="Oracle Sans" panose="020B0503020204020204" pitchFamily="34" charset="0"/>
              </a:rPr>
              <a:t>                p_open_mode IN VARCHAR2)</a:t>
            </a:r>
          </a:p>
          <a:p>
            <a:pPr defTabSz="600075">
              <a:tabLst>
                <a:tab pos="600075" algn="r"/>
                <a:tab pos="1009650" algn="l"/>
              </a:tabLst>
            </a:pPr>
            <a:r>
              <a:rPr lang="en-US" altLang="en-US" dirty="0">
                <a:latin typeface="Courier New" pitchFamily="49" charset="0"/>
                <a:cs typeface="Oracle Sans" panose="020B0503020204020204" pitchFamily="34" charset="0"/>
              </a:rPr>
              <a:t>RETURN UTL_FILE.FILE_TYPE;</a:t>
            </a:r>
          </a:p>
        </p:txBody>
      </p:sp>
      <p:sp>
        <p:nvSpPr>
          <p:cNvPr id="30729" name="Rectangle 3"/>
          <p:cNvSpPr>
            <a:spLocks noChangeArrowheads="1"/>
          </p:cNvSpPr>
          <p:nvPr/>
        </p:nvSpPr>
        <p:spPr bwMode="blackGray">
          <a:xfrm>
            <a:off x="1164109" y="5326124"/>
            <a:ext cx="13605992" cy="6096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pPr>
            <a:r>
              <a:rPr lang="en-US" altLang="en-US" dirty="0">
                <a:latin typeface="Courier New" pitchFamily="49" charset="0"/>
                <a:cs typeface="Oracle Sans" panose="020B0503020204020204" pitchFamily="34" charset="0"/>
              </a:rPr>
              <a:t>FUNCTION IS_OPEN (p_file IN FILE_TYPE)</a:t>
            </a:r>
          </a:p>
          <a:p>
            <a:pPr defTabSz="600075">
              <a:tabLst>
                <a:tab pos="600075" algn="r"/>
                <a:tab pos="1009650" algn="l"/>
              </a:tabLst>
            </a:pPr>
            <a:r>
              <a:rPr lang="en-US" altLang="en-US" dirty="0">
                <a:latin typeface="Courier New" pitchFamily="49" charset="0"/>
                <a:cs typeface="Oracle Sans" panose="020B0503020204020204" pitchFamily="34" charset="0"/>
              </a:rPr>
              <a:t>RETURN BOOLEAN;</a:t>
            </a:r>
          </a:p>
        </p:txBody>
      </p:sp>
      <p:sp>
        <p:nvSpPr>
          <p:cNvPr id="3073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FOPEN</a:t>
            </a:r>
            <a:r>
              <a:rPr lang="en-US" altLang="en-US" dirty="0">
                <a:latin typeface="+mj-lt"/>
              </a:rPr>
              <a:t> and </a:t>
            </a:r>
            <a:r>
              <a:rPr lang="en-US" altLang="en-US" dirty="0">
                <a:latin typeface="Courier New" panose="02070309020205020404" pitchFamily="49" charset="0"/>
                <a:cs typeface="Courier New" panose="02070309020205020404" pitchFamily="49" charset="0"/>
              </a:rPr>
              <a:t>IS_OPEN </a:t>
            </a:r>
            <a:r>
              <a:rPr lang="en-US" altLang="en-US" dirty="0">
                <a:latin typeface="+mj-lt"/>
              </a:rPr>
              <a:t>Functions: Example</a:t>
            </a:r>
          </a:p>
        </p:txBody>
      </p:sp>
    </p:spTree>
    <p:custDataLst>
      <p:tags r:id="rId1"/>
    </p:custDataLst>
    <p:extLst>
      <p:ext uri="{BB962C8B-B14F-4D97-AF65-F5344CB8AC3E}">
        <p14:creationId xmlns:p14="http://schemas.microsoft.com/office/powerpoint/2010/main" val="18766183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5685532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99561318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068905" y="2400302"/>
            <a:ext cx="16125591" cy="6400798"/>
          </a:xfrm>
          <a:prstGeom prst="round2DiagRect">
            <a:avLst>
              <a:gd name="adj1" fmla="val 7205"/>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6869" name="Rectangle 2"/>
          <p:cNvSpPr>
            <a:spLocks noChangeArrowheads="1"/>
          </p:cNvSpPr>
          <p:nvPr/>
        </p:nvSpPr>
        <p:spPr bwMode="blackGray">
          <a:xfrm>
            <a:off x="1253009" y="2400302"/>
            <a:ext cx="11853392" cy="6348413"/>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CREATE OR REPLACE PROCEDURE sal_status(</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p_dir IN VARCHAR2, p_filename IN VARCHAR2) IS</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f_file UTL_FILE.FILE_TYPE;</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CURSOR cur_emp IS</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SELECT last_name, salary, department_id</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FROM employees ORDER BY department_id;</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v_newdeptno employees.department_id%TYPE;</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v_olddeptno employees.department_id%TYPE := 0;</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BEGIN</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f_file:= UTL_FILE.FOPEN (p_dir, p_filename, 'W');</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UTL_FILE.PUT_LINE(f_file,</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'REPORT: GENERATED ON ' || SYSDATE);</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UTL_FILE.NEW_LINE (f_file);</a:t>
            </a:r>
          </a:p>
          <a:p>
            <a:pPr defTabSz="600075">
              <a:lnSpc>
                <a:spcPct val="120000"/>
              </a:lnSpc>
              <a:tabLst>
                <a:tab pos="600075" algn="r"/>
                <a:tab pos="1009650" algn="l"/>
              </a:tabLst>
            </a:pPr>
            <a:r>
              <a:rPr lang="en-US" altLang="en-US" sz="2400" dirty="0">
                <a:latin typeface="Courier New" pitchFamily="49" charset="0"/>
                <a:cs typeface="Oracle Sans" panose="020B0503020204020204" pitchFamily="34" charset="0"/>
              </a:rPr>
              <a:t>. . .</a:t>
            </a:r>
          </a:p>
        </p:txBody>
      </p:sp>
      <p:sp>
        <p:nvSpPr>
          <p:cNvPr id="36870"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a:t>
            </a:r>
            <a:r>
              <a:rPr lang="en-US" altLang="en-US" dirty="0">
                <a:latin typeface="Courier New" panose="02070309020205020404" pitchFamily="49" charset="0"/>
                <a:cs typeface="Courier New" panose="02070309020205020404" pitchFamily="49" charset="0"/>
              </a:rPr>
              <a:t>UTL_FILE</a:t>
            </a:r>
            <a:r>
              <a:rPr lang="en-US" altLang="en-US" dirty="0">
                <a:latin typeface="+mj-lt"/>
              </a:rPr>
              <a:t>: Example</a:t>
            </a:r>
          </a:p>
        </p:txBody>
      </p:sp>
      <p:sp>
        <p:nvSpPr>
          <p:cNvPr id="36871" name="Rectangle 4"/>
          <p:cNvSpPr>
            <a:spLocks noChangeArrowheads="1"/>
          </p:cNvSpPr>
          <p:nvPr/>
        </p:nvSpPr>
        <p:spPr bwMode="gray">
          <a:xfrm>
            <a:off x="1633908" y="3384550"/>
            <a:ext cx="6545145" cy="444500"/>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36872" name="Rectangle 5"/>
          <p:cNvSpPr>
            <a:spLocks noChangeArrowheads="1"/>
          </p:cNvSpPr>
          <p:nvPr/>
        </p:nvSpPr>
        <p:spPr bwMode="gray">
          <a:xfrm>
            <a:off x="1574800" y="6872288"/>
            <a:ext cx="4794250" cy="457200"/>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36873" name="Rectangle 6"/>
          <p:cNvSpPr>
            <a:spLocks noChangeArrowheads="1"/>
          </p:cNvSpPr>
          <p:nvPr/>
        </p:nvSpPr>
        <p:spPr bwMode="gray">
          <a:xfrm>
            <a:off x="6172200" y="6400800"/>
            <a:ext cx="4572000" cy="495300"/>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36874" name="Rectangle 7"/>
          <p:cNvSpPr>
            <a:spLocks noChangeArrowheads="1"/>
          </p:cNvSpPr>
          <p:nvPr/>
        </p:nvSpPr>
        <p:spPr bwMode="gray">
          <a:xfrm>
            <a:off x="1600200" y="7753352"/>
            <a:ext cx="5149850" cy="490538"/>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76910894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992705" y="2133602"/>
            <a:ext cx="16125591" cy="7734298"/>
          </a:xfrm>
          <a:prstGeom prst="round2DiagRect">
            <a:avLst>
              <a:gd name="adj1" fmla="val 6263"/>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8919" name="Rectangle 3"/>
          <p:cNvSpPr>
            <a:spLocks noChangeArrowheads="1"/>
          </p:cNvSpPr>
          <p:nvPr/>
        </p:nvSpPr>
        <p:spPr bwMode="blackGray">
          <a:xfrm>
            <a:off x="1208568" y="2081213"/>
            <a:ext cx="12812232" cy="76581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 . </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FOR emp_rec IN cur_emp LOOP</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IF emp_rec.department_id &lt;&gt; v_olddeptno THEN</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UTL_FILE.PUT_LINE (f_file, </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'DEPARTMENT: ' || emp_rec.department_id);</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UTL_FILE.NEW_LINE (f_file);</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END IF;</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UTL_FILE.PUT_LINE (f_file,</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  EMPLOYEE: ' || emp_rec.last_name ||</a:t>
            </a:r>
            <a:br>
              <a:rPr lang="en-US" altLang="en-US" sz="2250" dirty="0">
                <a:latin typeface="Courier New" pitchFamily="49" charset="0"/>
                <a:cs typeface="Oracle Sans" panose="020B0503020204020204" pitchFamily="34" charset="0"/>
              </a:rPr>
            </a:br>
            <a:r>
              <a:rPr lang="en-US" altLang="en-US" sz="2250" dirty="0">
                <a:latin typeface="Courier New" pitchFamily="49" charset="0"/>
                <a:cs typeface="Oracle Sans" panose="020B0503020204020204" pitchFamily="34" charset="0"/>
              </a:rPr>
              <a:t>       ' earns: ' || emp_rec.salary);</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v_olddeptno := emp_rec.department_id;</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UTL_FILE.NEW_LINE (f_file);</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END LOOP;</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UTL_FILE.PUT_LINE(f_file,'*** END OF REPORT ***');</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UTL_FILE.FCLOSE (f_file);</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EXCEPTION</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WHEN UTL_FILE.INVALID_FILEHANDLE THEN</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RAISE_APPLICATION_ERROR(-20001,'Invalid File.');</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WHEN UTL_FILE.WRITE_ERROR THEN</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  RAISE_APPLICATION_ERROR (-20002, 'Unable to write to file');</a:t>
            </a:r>
          </a:p>
          <a:p>
            <a:pPr marL="685800" indent="-685800" defTabSz="600075">
              <a:lnSpc>
                <a:spcPct val="105000"/>
              </a:lnSpc>
              <a:tabLst>
                <a:tab pos="600075" algn="r"/>
                <a:tab pos="1009650" algn="l"/>
              </a:tabLst>
            </a:pPr>
            <a:r>
              <a:rPr lang="en-US" altLang="en-US" sz="2250" dirty="0">
                <a:latin typeface="Courier New" pitchFamily="49" charset="0"/>
                <a:cs typeface="Oracle Sans" panose="020B0503020204020204" pitchFamily="34" charset="0"/>
              </a:rPr>
              <a:t>END sal_status;/</a:t>
            </a:r>
          </a:p>
        </p:txBody>
      </p:sp>
      <p:sp>
        <p:nvSpPr>
          <p:cNvPr id="3891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Using </a:t>
            </a:r>
            <a:r>
              <a:rPr lang="en-US" altLang="en-US" dirty="0">
                <a:latin typeface="Courier New" panose="02070309020205020404" pitchFamily="49" charset="0"/>
                <a:cs typeface="Courier New" panose="02070309020205020404" pitchFamily="49" charset="0"/>
              </a:rPr>
              <a:t>UTL_FILE</a:t>
            </a:r>
            <a:r>
              <a:rPr lang="en-US" altLang="en-US" dirty="0">
                <a:latin typeface="+mj-lt"/>
                <a:cs typeface="Oracle Sans" panose="020B0503020204020204" pitchFamily="34" charset="0"/>
              </a:rPr>
              <a:t>: Example</a:t>
            </a:r>
          </a:p>
        </p:txBody>
      </p:sp>
      <p:sp>
        <p:nvSpPr>
          <p:cNvPr id="38920" name="Rectangle 4"/>
          <p:cNvSpPr>
            <a:spLocks noChangeArrowheads="1"/>
          </p:cNvSpPr>
          <p:nvPr/>
        </p:nvSpPr>
        <p:spPr bwMode="gray">
          <a:xfrm>
            <a:off x="1600200" y="7175501"/>
            <a:ext cx="4419600" cy="381000"/>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dirty="0">
                <a:latin typeface="Oracle Sans" panose="020B0503020204020204" pitchFamily="34" charset="0"/>
                <a:cs typeface="Oracle Sans" panose="020B0503020204020204" pitchFamily="34" charset="0"/>
              </a:rPr>
              <a:t>`</a:t>
            </a:r>
          </a:p>
        </p:txBody>
      </p:sp>
      <p:sp>
        <p:nvSpPr>
          <p:cNvPr id="38921" name="Rectangle 5"/>
          <p:cNvSpPr>
            <a:spLocks noChangeArrowheads="1"/>
          </p:cNvSpPr>
          <p:nvPr/>
        </p:nvSpPr>
        <p:spPr bwMode="gray">
          <a:xfrm>
            <a:off x="2285999" y="7886700"/>
            <a:ext cx="5867401" cy="381000"/>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38922" name="Rectangle 6"/>
          <p:cNvSpPr>
            <a:spLocks noChangeArrowheads="1"/>
          </p:cNvSpPr>
          <p:nvPr/>
        </p:nvSpPr>
        <p:spPr bwMode="gray">
          <a:xfrm>
            <a:off x="2285999" y="8658225"/>
            <a:ext cx="5124903" cy="348615"/>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875295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What Is the </a:t>
            </a:r>
            <a:r>
              <a:rPr lang="en-US" altLang="en-US" dirty="0">
                <a:latin typeface="Courier New" panose="02070309020205020404" pitchFamily="49" charset="0"/>
                <a:cs typeface="Courier New" panose="02070309020205020404" pitchFamily="49" charset="0"/>
              </a:rPr>
              <a:t>UTL_MAIL </a:t>
            </a:r>
            <a:r>
              <a:rPr lang="en-US" altLang="en-US" dirty="0">
                <a:latin typeface="+mj-lt"/>
              </a:rPr>
              <a:t>Package?</a:t>
            </a:r>
          </a:p>
        </p:txBody>
      </p:sp>
      <p:sp>
        <p:nvSpPr>
          <p:cNvPr id="2" name="Content Placeholder 1">
            <a:extLst>
              <a:ext uri="{FF2B5EF4-FFF2-40B4-BE49-F238E27FC236}">
                <a16:creationId xmlns:a16="http://schemas.microsoft.com/office/drawing/2014/main" id="{1FDF8A82-617E-43DA-AE7B-8C0462112CC3}"/>
              </a:ext>
            </a:extLst>
          </p:cNvPr>
          <p:cNvSpPr>
            <a:spLocks noGrp="1"/>
          </p:cNvSpPr>
          <p:nvPr>
            <p:ph idx="1"/>
          </p:nvPr>
        </p:nvSpPr>
        <p:spPr>
          <a:xfrm>
            <a:off x="933451" y="2272710"/>
            <a:ext cx="16421100" cy="5049392"/>
          </a:xfrm>
        </p:spPr>
        <p:txBody>
          <a:bodyPr/>
          <a:lstStyle/>
          <a:p>
            <a:pPr lvl="1"/>
            <a:r>
              <a:rPr lang="en-US" altLang="en-US" dirty="0"/>
              <a:t>Is a utility for managing email</a:t>
            </a:r>
          </a:p>
          <a:p>
            <a:pPr lvl="1"/>
            <a:r>
              <a:rPr lang="en-US" altLang="en-US" dirty="0"/>
              <a:t>Requires the setting of the </a:t>
            </a:r>
            <a:r>
              <a:rPr lang="en-US" altLang="en-US" dirty="0">
                <a:latin typeface="Courier New" pitchFamily="49" charset="0"/>
              </a:rPr>
              <a:t>SMTP_OUT_SERVER</a:t>
            </a:r>
            <a:r>
              <a:rPr lang="en-US" altLang="en-US" dirty="0"/>
              <a:t> database initialization parameter</a:t>
            </a:r>
          </a:p>
          <a:p>
            <a:pPr lvl="1"/>
            <a:r>
              <a:rPr lang="en-US" altLang="en-US" dirty="0"/>
              <a:t>Provides the following procedures:</a:t>
            </a:r>
          </a:p>
          <a:p>
            <a:pPr lvl="2"/>
            <a:r>
              <a:rPr lang="en-US" altLang="en-US" dirty="0">
                <a:latin typeface="Courier New" pitchFamily="49" charset="0"/>
              </a:rPr>
              <a:t>SEND</a:t>
            </a:r>
            <a:r>
              <a:rPr lang="en-US" altLang="en-US" dirty="0"/>
              <a:t> for messages without attachments</a:t>
            </a:r>
          </a:p>
          <a:p>
            <a:pPr lvl="2"/>
            <a:r>
              <a:rPr lang="en-US" altLang="en-US" dirty="0">
                <a:latin typeface="Courier New" pitchFamily="49" charset="0"/>
              </a:rPr>
              <a:t>SEND_ATTACH_RAW</a:t>
            </a:r>
            <a:r>
              <a:rPr lang="en-US" altLang="en-US" dirty="0"/>
              <a:t> for messages with binary attachments</a:t>
            </a:r>
          </a:p>
          <a:p>
            <a:pPr lvl="2"/>
            <a:r>
              <a:rPr lang="en-US" altLang="en-US" dirty="0">
                <a:latin typeface="Courier New" pitchFamily="49" charset="0"/>
              </a:rPr>
              <a:t>SEND_ATTACH_VARCHAR2</a:t>
            </a:r>
            <a:r>
              <a:rPr lang="en-US" altLang="en-US" dirty="0"/>
              <a:t> for messages with text attachments</a:t>
            </a:r>
          </a:p>
          <a:p>
            <a:endParaRPr lang="en-US" dirty="0"/>
          </a:p>
        </p:txBody>
      </p:sp>
      <p:pic>
        <p:nvPicPr>
          <p:cNvPr id="10" name="Picture 9" descr="Packages_New-icon.png"/>
          <p:cNvPicPr>
            <a:picLocks noChangeAspect="1"/>
          </p:cNvPicPr>
          <p:nvPr/>
        </p:nvPicPr>
        <p:blipFill>
          <a:blip r:embed="rId4" cstate="print"/>
          <a:stretch>
            <a:fillRect/>
          </a:stretch>
        </p:blipFill>
        <p:spPr>
          <a:xfrm>
            <a:off x="15011400" y="6057900"/>
            <a:ext cx="2609232" cy="2543175"/>
          </a:xfrm>
          <a:prstGeom prst="rect">
            <a:avLst/>
          </a:prstGeom>
        </p:spPr>
      </p:pic>
      <p:pic>
        <p:nvPicPr>
          <p:cNvPr id="11" name="Picture 10" descr="cnt2296400.png"/>
          <p:cNvPicPr>
            <a:picLocks noChangeAspect="1"/>
          </p:cNvPicPr>
          <p:nvPr/>
        </p:nvPicPr>
        <p:blipFill>
          <a:blip r:embed="rId5" cstate="print"/>
          <a:stretch>
            <a:fillRect/>
          </a:stretch>
        </p:blipFill>
        <p:spPr>
          <a:xfrm>
            <a:off x="14782800" y="7315200"/>
            <a:ext cx="1725930" cy="1485900"/>
          </a:xfrm>
          <a:prstGeom prst="rect">
            <a:avLst/>
          </a:prstGeom>
        </p:spPr>
      </p:pic>
    </p:spTree>
    <p:custDataLst>
      <p:tags r:id="rId1"/>
    </p:custDataLst>
    <p:extLst>
      <p:ext uri="{BB962C8B-B14F-4D97-AF65-F5344CB8AC3E}">
        <p14:creationId xmlns:p14="http://schemas.microsoft.com/office/powerpoint/2010/main" val="29655490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Setting Up and Using the </a:t>
            </a:r>
            <a:r>
              <a:rPr lang="en-US" altLang="en-US" dirty="0">
                <a:latin typeface="Courier New" panose="02070309020205020404" pitchFamily="49" charset="0"/>
                <a:cs typeface="Courier New" panose="02070309020205020404" pitchFamily="49" charset="0"/>
              </a:rPr>
              <a:t>UTL_MAIL</a:t>
            </a:r>
            <a:r>
              <a:rPr lang="en-US" altLang="en-US" dirty="0">
                <a:latin typeface="+mj-lt"/>
              </a:rPr>
              <a:t>: Overview</a:t>
            </a:r>
          </a:p>
        </p:txBody>
      </p:sp>
      <p:sp>
        <p:nvSpPr>
          <p:cNvPr id="45070" name="Text Box 14"/>
          <p:cNvSpPr txBox="1">
            <a:spLocks noChangeArrowheads="1"/>
          </p:cNvSpPr>
          <p:nvPr/>
        </p:nvSpPr>
        <p:spPr bwMode="auto">
          <a:xfrm>
            <a:off x="11734127" y="8524877"/>
            <a:ext cx="5180250" cy="83099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solidFill>
                  <a:srgbClr val="FF0000"/>
                </a:solidFill>
                <a:latin typeface="Oracle Sans" panose="020B0503020204020204" pitchFamily="34" charset="0"/>
                <a:cs typeface="Oracle Sans" panose="020B0503020204020204" pitchFamily="34" charset="0"/>
              </a:rPr>
              <a:t>4. </a:t>
            </a:r>
            <a:r>
              <a:rPr lang="en-US" altLang="en-US" sz="2400" dirty="0">
                <a:latin typeface="Oracle Sans" panose="020B0503020204020204" pitchFamily="34" charset="0"/>
                <a:cs typeface="Oracle Sans" panose="020B0503020204020204" pitchFamily="34" charset="0"/>
              </a:rPr>
              <a:t>Invoke a </a:t>
            </a:r>
            <a:r>
              <a:rPr lang="en-US" altLang="en-US" sz="2400" dirty="0">
                <a:latin typeface="Courier New" pitchFamily="49" charset="0"/>
                <a:cs typeface="Oracle Sans" panose="020B0503020204020204" pitchFamily="34" charset="0"/>
              </a:rPr>
              <a:t>UTL_MAIL  </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a:t>
            </a:r>
            <a:r>
              <a:rPr lang="en-US" altLang="en-US" sz="2400" dirty="0">
                <a:latin typeface="Oracle Sans" panose="020B0503020204020204" pitchFamily="34" charset="0"/>
                <a:cs typeface="Oracle Sans" panose="020B0503020204020204" pitchFamily="34" charset="0"/>
              </a:rPr>
              <a:t>subprogram.</a:t>
            </a:r>
          </a:p>
        </p:txBody>
      </p:sp>
      <p:sp>
        <p:nvSpPr>
          <p:cNvPr id="45058" name="Line 15"/>
          <p:cNvSpPr>
            <a:spLocks noChangeShapeType="1"/>
          </p:cNvSpPr>
          <p:nvPr/>
        </p:nvSpPr>
        <p:spPr bwMode="auto">
          <a:xfrm>
            <a:off x="3891786" y="3771900"/>
            <a:ext cx="3589989"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5059" name="Line 18"/>
          <p:cNvSpPr>
            <a:spLocks noChangeShapeType="1"/>
          </p:cNvSpPr>
          <p:nvPr/>
        </p:nvSpPr>
        <p:spPr bwMode="auto">
          <a:xfrm>
            <a:off x="9986198" y="3771900"/>
            <a:ext cx="3529680"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2" name="Group 3"/>
          <p:cNvGrpSpPr>
            <a:grpSpLocks/>
          </p:cNvGrpSpPr>
          <p:nvPr/>
        </p:nvGrpSpPr>
        <p:grpSpPr bwMode="auto">
          <a:xfrm>
            <a:off x="13138151" y="2106698"/>
            <a:ext cx="2371107" cy="2479272"/>
            <a:chOff x="4270" y="2794"/>
            <a:chExt cx="747" cy="1065"/>
          </a:xfrm>
        </p:grpSpPr>
        <p:pic>
          <p:nvPicPr>
            <p:cNvPr id="45079" name="Picture 4" descr="D:\Data\Working Folder 06-JAN-03\Viper PRP\latest\peop010.gif"/>
            <p:cNvPicPr>
              <a:picLocks noChangeAspect="1" noChangeArrowheads="1"/>
            </p:cNvPicPr>
            <p:nvPr/>
          </p:nvPicPr>
          <p:blipFill>
            <a:blip r:embed="rId4" cstate="print"/>
            <a:srcRect/>
            <a:stretch>
              <a:fillRect/>
            </a:stretch>
          </p:blipFill>
          <p:spPr bwMode="gray">
            <a:xfrm>
              <a:off x="4270" y="2794"/>
              <a:ext cx="747" cy="959"/>
            </a:xfrm>
            <a:prstGeom prst="rect">
              <a:avLst/>
            </a:prstGeom>
            <a:noFill/>
            <a:ln w="9525">
              <a:noFill/>
              <a:miter lim="800000"/>
              <a:headEnd/>
              <a:tailEnd/>
            </a:ln>
          </p:spPr>
        </p:pic>
        <p:pic>
          <p:nvPicPr>
            <p:cNvPr id="45080" name="Picture 5" descr="C:\Documents and Settings\lserhal\My Documents\My Pictures\peop046.gif"/>
            <p:cNvPicPr>
              <a:picLocks noChangeAspect="1" noChangeArrowheads="1"/>
            </p:cNvPicPr>
            <p:nvPr/>
          </p:nvPicPr>
          <p:blipFill>
            <a:blip r:embed="rId5" cstate="print"/>
            <a:srcRect/>
            <a:stretch>
              <a:fillRect/>
            </a:stretch>
          </p:blipFill>
          <p:spPr bwMode="gray">
            <a:xfrm>
              <a:off x="4399" y="3357"/>
              <a:ext cx="208" cy="502"/>
            </a:xfrm>
            <a:prstGeom prst="rect">
              <a:avLst/>
            </a:prstGeom>
            <a:noFill/>
            <a:ln w="9525">
              <a:noFill/>
              <a:miter lim="800000"/>
              <a:headEnd/>
              <a:tailEnd/>
            </a:ln>
          </p:spPr>
        </p:pic>
      </p:grpSp>
      <p:pic>
        <p:nvPicPr>
          <p:cNvPr id="45062" name="Picture 6" descr="C:\Documents and Settings\lserhal\Desktop\netwo001.gif"/>
          <p:cNvPicPr>
            <a:picLocks noChangeAspect="1" noChangeArrowheads="1"/>
          </p:cNvPicPr>
          <p:nvPr/>
        </p:nvPicPr>
        <p:blipFill>
          <a:blip r:embed="rId6" cstate="print"/>
          <a:srcRect/>
          <a:stretch>
            <a:fillRect/>
          </a:stretch>
        </p:blipFill>
        <p:spPr bwMode="gray">
          <a:xfrm>
            <a:off x="7513517" y="6126958"/>
            <a:ext cx="2413302" cy="1292162"/>
          </a:xfrm>
          <a:prstGeom prst="rect">
            <a:avLst/>
          </a:prstGeom>
          <a:noFill/>
          <a:ln w="9525">
            <a:noFill/>
            <a:miter lim="800000"/>
            <a:headEnd/>
            <a:tailEnd/>
          </a:ln>
        </p:spPr>
      </p:pic>
      <p:sp>
        <p:nvSpPr>
          <p:cNvPr id="45064" name="Text Box 8"/>
          <p:cNvSpPr txBox="1">
            <a:spLocks noChangeArrowheads="1"/>
          </p:cNvSpPr>
          <p:nvPr/>
        </p:nvSpPr>
        <p:spPr bwMode="auto">
          <a:xfrm>
            <a:off x="1765091" y="4572000"/>
            <a:ext cx="3504287" cy="1238250"/>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solidFill>
                  <a:srgbClr val="FF0000"/>
                </a:solidFill>
                <a:latin typeface="Oracle Sans" panose="020B0503020204020204" pitchFamily="34" charset="0"/>
                <a:cs typeface="Oracle Sans" panose="020B0503020204020204" pitchFamily="34" charset="0"/>
              </a:rPr>
              <a:t>1.</a:t>
            </a:r>
            <a:r>
              <a:rPr lang="en-US" altLang="en-US" sz="2400" dirty="0">
                <a:latin typeface="Oracle Sans" panose="020B0503020204020204" pitchFamily="34" charset="0"/>
                <a:cs typeface="Oracle Sans" panose="020B0503020204020204" pitchFamily="34" charset="0"/>
              </a:rPr>
              <a:t> Install the </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    </a:t>
            </a:r>
            <a:r>
              <a:rPr lang="en-US" altLang="en-US" sz="2400" dirty="0">
                <a:latin typeface="Courier New" pitchFamily="49" charset="0"/>
                <a:cs typeface="Oracle Sans" panose="020B0503020204020204" pitchFamily="34" charset="0"/>
              </a:rPr>
              <a:t>UTL_MAIL</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a:t>
            </a:r>
            <a:r>
              <a:rPr lang="en-US" altLang="en-US" sz="2400" dirty="0">
                <a:latin typeface="Oracle Sans" panose="020B0503020204020204" pitchFamily="34" charset="0"/>
                <a:cs typeface="Oracle Sans" panose="020B0503020204020204" pitchFamily="34" charset="0"/>
              </a:rPr>
              <a:t>package.</a:t>
            </a:r>
          </a:p>
        </p:txBody>
      </p:sp>
      <p:sp>
        <p:nvSpPr>
          <p:cNvPr id="45065" name="Text Box 9"/>
          <p:cNvSpPr txBox="1">
            <a:spLocks noChangeArrowheads="1"/>
          </p:cNvSpPr>
          <p:nvPr/>
        </p:nvSpPr>
        <p:spPr bwMode="auto">
          <a:xfrm>
            <a:off x="6440646" y="4572000"/>
            <a:ext cx="5942052" cy="1238250"/>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solidFill>
                  <a:srgbClr val="FF0000"/>
                </a:solidFill>
                <a:latin typeface="Oracle Sans" panose="020B0503020204020204" pitchFamily="34" charset="0"/>
                <a:cs typeface="Oracle Sans" panose="020B0503020204020204" pitchFamily="34" charset="0"/>
              </a:rPr>
              <a:t>2. </a:t>
            </a:r>
            <a:r>
              <a:rPr lang="en-US" altLang="en-US" sz="2400" dirty="0">
                <a:latin typeface="Oracle Sans" panose="020B0503020204020204" pitchFamily="34" charset="0"/>
                <a:cs typeface="Oracle Sans" panose="020B0503020204020204" pitchFamily="34" charset="0"/>
              </a:rPr>
              <a:t>Define the   </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    </a:t>
            </a:r>
            <a:r>
              <a:rPr lang="en-US" altLang="en-US" sz="2400" dirty="0">
                <a:latin typeface="Courier New" pitchFamily="49" charset="0"/>
                <a:cs typeface="Oracle Sans" panose="020B0503020204020204" pitchFamily="34" charset="0"/>
              </a:rPr>
              <a:t>SMTP_OUT_SERVER</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a:t>
            </a:r>
            <a:r>
              <a:rPr lang="en-US" altLang="en-US" sz="2400" dirty="0">
                <a:latin typeface="Oracle Sans" panose="020B0503020204020204" pitchFamily="34" charset="0"/>
                <a:cs typeface="Oracle Sans" panose="020B0503020204020204" pitchFamily="34" charset="0"/>
              </a:rPr>
              <a:t>Initialization parameter.</a:t>
            </a:r>
          </a:p>
        </p:txBody>
      </p:sp>
      <p:pic>
        <p:nvPicPr>
          <p:cNvPr id="45067" name="Picture 11" descr="C:\Documents and Settings\lserhal\Desktop\Graphics Used in 10g NF\parameters.gif"/>
          <p:cNvPicPr>
            <a:picLocks noChangeAspect="1" noChangeArrowheads="1"/>
          </p:cNvPicPr>
          <p:nvPr/>
        </p:nvPicPr>
        <p:blipFill>
          <a:blip r:embed="rId7" cstate="print"/>
          <a:srcRect/>
          <a:stretch>
            <a:fillRect/>
          </a:stretch>
        </p:blipFill>
        <p:spPr bwMode="gray">
          <a:xfrm>
            <a:off x="7659053" y="2628901"/>
            <a:ext cx="2524031" cy="2109122"/>
          </a:xfrm>
          <a:prstGeom prst="rect">
            <a:avLst/>
          </a:prstGeom>
          <a:noFill/>
          <a:ln w="9525">
            <a:noFill/>
            <a:miter lim="800000"/>
            <a:headEnd/>
            <a:tailEnd/>
          </a:ln>
        </p:spPr>
      </p:pic>
      <p:sp>
        <p:nvSpPr>
          <p:cNvPr id="45068" name="Text Box 12"/>
          <p:cNvSpPr txBox="1">
            <a:spLocks noChangeArrowheads="1"/>
          </p:cNvSpPr>
          <p:nvPr/>
        </p:nvSpPr>
        <p:spPr bwMode="auto">
          <a:xfrm>
            <a:off x="12077978" y="4572002"/>
            <a:ext cx="4723170" cy="830997"/>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solidFill>
                  <a:srgbClr val="FF0000"/>
                </a:solidFill>
                <a:latin typeface="Oracle Sans" panose="020B0503020204020204" pitchFamily="34" charset="0"/>
                <a:cs typeface="Oracle Sans" panose="020B0503020204020204" pitchFamily="34" charset="0"/>
              </a:rPr>
              <a:t>3. </a:t>
            </a:r>
            <a:r>
              <a:rPr lang="en-US" altLang="en-US" sz="2400" dirty="0">
                <a:latin typeface="Oracle Sans" panose="020B0503020204020204" pitchFamily="34" charset="0"/>
                <a:cs typeface="Oracle Sans" panose="020B0503020204020204" pitchFamily="34" charset="0"/>
              </a:rPr>
              <a:t>Grant user the</a:t>
            </a:r>
            <a:br>
              <a:rPr lang="en-US" altLang="en-US" sz="2400" dirty="0">
                <a:latin typeface="Oracle Sans" panose="020B0503020204020204" pitchFamily="34" charset="0"/>
                <a:cs typeface="Oracle Sans" panose="020B0503020204020204" pitchFamily="34" charset="0"/>
              </a:rPr>
            </a:br>
            <a:r>
              <a:rPr lang="en-US" altLang="en-US" sz="2400" dirty="0">
                <a:latin typeface="Oracle Sans" panose="020B0503020204020204" pitchFamily="34" charset="0"/>
                <a:cs typeface="Oracle Sans" panose="020B0503020204020204" pitchFamily="34" charset="0"/>
              </a:rPr>
              <a:t>    required privilege.</a:t>
            </a:r>
          </a:p>
        </p:txBody>
      </p:sp>
      <p:sp>
        <p:nvSpPr>
          <p:cNvPr id="45073" name="Line 19"/>
          <p:cNvSpPr>
            <a:spLocks noChangeShapeType="1"/>
          </p:cNvSpPr>
          <p:nvPr/>
        </p:nvSpPr>
        <p:spPr bwMode="auto">
          <a:xfrm>
            <a:off x="14820462" y="5384007"/>
            <a:ext cx="0" cy="864393"/>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5074" name="Line 20"/>
          <p:cNvSpPr>
            <a:spLocks noChangeShapeType="1"/>
          </p:cNvSpPr>
          <p:nvPr/>
        </p:nvSpPr>
        <p:spPr bwMode="auto">
          <a:xfrm flipH="1">
            <a:off x="10386144" y="7658100"/>
            <a:ext cx="2873607"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45075" name="Picture 21" descr="C:\Documents and Settings\lserhal\Desktop\email2.gif"/>
          <p:cNvPicPr>
            <a:picLocks noChangeAspect="1" noChangeArrowheads="1"/>
          </p:cNvPicPr>
          <p:nvPr/>
        </p:nvPicPr>
        <p:blipFill>
          <a:blip r:embed="rId8" cstate="print"/>
          <a:srcRect/>
          <a:stretch>
            <a:fillRect/>
          </a:stretch>
        </p:blipFill>
        <p:spPr bwMode="gray">
          <a:xfrm>
            <a:off x="8176090" y="6832790"/>
            <a:ext cx="1452182" cy="1746075"/>
          </a:xfrm>
          <a:prstGeom prst="rect">
            <a:avLst/>
          </a:prstGeom>
          <a:noFill/>
          <a:ln w="9525">
            <a:noFill/>
            <a:miter lim="800000"/>
            <a:headEnd/>
            <a:tailEnd/>
          </a:ln>
        </p:spPr>
      </p:pic>
      <p:sp>
        <p:nvSpPr>
          <p:cNvPr id="45076" name="Text Box 22"/>
          <p:cNvSpPr txBox="1">
            <a:spLocks noChangeArrowheads="1"/>
          </p:cNvSpPr>
          <p:nvPr/>
        </p:nvSpPr>
        <p:spPr bwMode="auto">
          <a:xfrm>
            <a:off x="6850115" y="8524875"/>
            <a:ext cx="4723170"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solidFill>
                  <a:srgbClr val="FF0000"/>
                </a:solidFill>
                <a:latin typeface="Oracle Sans" panose="020B0503020204020204" pitchFamily="34" charset="0"/>
                <a:cs typeface="Oracle Sans" panose="020B0503020204020204" pitchFamily="34" charset="0"/>
              </a:rPr>
              <a:t>5. </a:t>
            </a:r>
            <a:r>
              <a:rPr lang="en-US" altLang="en-US" sz="2400" dirty="0">
                <a:latin typeface="Oracle Sans" panose="020B0503020204020204" pitchFamily="34" charset="0"/>
                <a:cs typeface="Oracle Sans" panose="020B0503020204020204" pitchFamily="34" charset="0"/>
              </a:rPr>
              <a:t>Send an email.</a:t>
            </a:r>
          </a:p>
        </p:txBody>
      </p:sp>
      <p:pic>
        <p:nvPicPr>
          <p:cNvPr id="45077" name="Picture 23" descr="C:\Documents and Settings\lserhal\Desktop\peop001.gif"/>
          <p:cNvPicPr>
            <a:picLocks noChangeAspect="1" noChangeArrowheads="1"/>
          </p:cNvPicPr>
          <p:nvPr/>
        </p:nvPicPr>
        <p:blipFill>
          <a:blip r:embed="rId9" cstate="print"/>
          <a:srcRect/>
          <a:stretch>
            <a:fillRect/>
          </a:stretch>
        </p:blipFill>
        <p:spPr bwMode="auto">
          <a:xfrm>
            <a:off x="7753203" y="2097280"/>
            <a:ext cx="1512189" cy="1452182"/>
          </a:xfrm>
          <a:prstGeom prst="rect">
            <a:avLst/>
          </a:prstGeom>
          <a:noFill/>
          <a:ln w="9525">
            <a:noFill/>
            <a:miter lim="800000"/>
            <a:headEnd/>
            <a:tailEnd/>
          </a:ln>
        </p:spPr>
      </p:pic>
      <p:pic>
        <p:nvPicPr>
          <p:cNvPr id="45078" name="Picture 24" descr="C:\My_Data\Jobs\Enterprise\New_slides\icons\EPB_SA.gif"/>
          <p:cNvPicPr>
            <a:picLocks noChangeAspect="1" noChangeArrowheads="1"/>
          </p:cNvPicPr>
          <p:nvPr/>
        </p:nvPicPr>
        <p:blipFill>
          <a:blip r:embed="rId10" cstate="print"/>
          <a:srcRect/>
          <a:stretch>
            <a:fillRect/>
          </a:stretch>
        </p:blipFill>
        <p:spPr bwMode="gray">
          <a:xfrm>
            <a:off x="13374051" y="6629401"/>
            <a:ext cx="1449753" cy="1439324"/>
          </a:xfrm>
          <a:prstGeom prst="rect">
            <a:avLst/>
          </a:prstGeom>
          <a:noFill/>
          <a:ln w="9525">
            <a:noFill/>
            <a:miter lim="800000"/>
            <a:headEnd/>
            <a:tailEnd/>
          </a:ln>
        </p:spPr>
      </p:pic>
      <p:pic>
        <p:nvPicPr>
          <p:cNvPr id="25" name="Picture 24" descr="6_Package_PL-SQL-Block.png"/>
          <p:cNvPicPr>
            <a:picLocks noChangeAspect="1"/>
          </p:cNvPicPr>
          <p:nvPr/>
        </p:nvPicPr>
        <p:blipFill>
          <a:blip r:embed="rId11" cstate="print"/>
          <a:stretch>
            <a:fillRect/>
          </a:stretch>
        </p:blipFill>
        <p:spPr>
          <a:xfrm>
            <a:off x="1486853" y="2497667"/>
            <a:ext cx="2539604" cy="2475309"/>
          </a:xfrm>
          <a:prstGeom prst="rect">
            <a:avLst/>
          </a:prstGeom>
        </p:spPr>
      </p:pic>
    </p:spTree>
    <p:custDataLst>
      <p:tags r:id="rId1"/>
    </p:custDataLst>
    <p:extLst>
      <p:ext uri="{BB962C8B-B14F-4D97-AF65-F5344CB8AC3E}">
        <p14:creationId xmlns:p14="http://schemas.microsoft.com/office/powerpoint/2010/main" val="346341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Course Road Map</a:t>
            </a:r>
          </a:p>
        </p:txBody>
      </p:sp>
      <p:sp>
        <p:nvSpPr>
          <p:cNvPr id="60" name="Rounded Rectangle 59"/>
          <p:cNvSpPr/>
          <p:nvPr/>
        </p:nvSpPr>
        <p:spPr bwMode="auto">
          <a:xfrm>
            <a:off x="4572000" y="1963930"/>
            <a:ext cx="12458700" cy="791848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1" name="Rounded Rectangle 60"/>
          <p:cNvSpPr/>
          <p:nvPr/>
        </p:nvSpPr>
        <p:spPr bwMode="auto">
          <a:xfrm>
            <a:off x="3968340" y="4228800"/>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2" name="Rounded Rectangle 61"/>
          <p:cNvSpPr/>
          <p:nvPr/>
        </p:nvSpPr>
        <p:spPr bwMode="auto">
          <a:xfrm>
            <a:off x="3968340" y="266060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3" name="Rounded Rectangle 62"/>
          <p:cNvSpPr/>
          <p:nvPr/>
        </p:nvSpPr>
        <p:spPr bwMode="auto">
          <a:xfrm>
            <a:off x="3968340" y="581317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4" name="Rounded Rectangle 63"/>
          <p:cNvSpPr/>
          <p:nvPr/>
        </p:nvSpPr>
        <p:spPr bwMode="auto">
          <a:xfrm>
            <a:off x="3968340" y="738009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5" name="Rectangle 64"/>
          <p:cNvSpPr/>
          <p:nvPr/>
        </p:nvSpPr>
        <p:spPr bwMode="auto">
          <a:xfrm>
            <a:off x="228600" y="1943100"/>
            <a:ext cx="5202648" cy="77724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7" name="Freeform 66"/>
          <p:cNvSpPr/>
          <p:nvPr/>
        </p:nvSpPr>
        <p:spPr bwMode="auto">
          <a:xfrm>
            <a:off x="-15045" y="42798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Freeform 67"/>
          <p:cNvSpPr/>
          <p:nvPr/>
        </p:nvSpPr>
        <p:spPr bwMode="auto">
          <a:xfrm>
            <a:off x="-15045" y="586097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9" name="Freeform 68"/>
          <p:cNvSpPr/>
          <p:nvPr/>
        </p:nvSpPr>
        <p:spPr bwMode="auto">
          <a:xfrm>
            <a:off x="-15045" y="742463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1" name="TextBox 70"/>
          <p:cNvSpPr txBox="1"/>
          <p:nvPr/>
        </p:nvSpPr>
        <p:spPr>
          <a:xfrm>
            <a:off x="521178" y="4596276"/>
            <a:ext cx="4584221"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Unit 4: Working with Sub programs</a:t>
            </a:r>
          </a:p>
        </p:txBody>
      </p:sp>
      <p:sp>
        <p:nvSpPr>
          <p:cNvPr id="72" name="TextBox 71"/>
          <p:cNvSpPr txBox="1"/>
          <p:nvPr/>
        </p:nvSpPr>
        <p:spPr>
          <a:xfrm>
            <a:off x="521179" y="6344006"/>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5: Working with Triggers</a:t>
            </a:r>
          </a:p>
        </p:txBody>
      </p:sp>
      <p:sp>
        <p:nvSpPr>
          <p:cNvPr id="73" name="TextBox 72"/>
          <p:cNvSpPr txBox="1"/>
          <p:nvPr/>
        </p:nvSpPr>
        <p:spPr>
          <a:xfrm>
            <a:off x="521179" y="7902686"/>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6: Working with PL/SQL Code</a:t>
            </a:r>
          </a:p>
        </p:txBody>
      </p:sp>
      <p:sp>
        <p:nvSpPr>
          <p:cNvPr id="74" name="Rounded Rectangle 73"/>
          <p:cNvSpPr/>
          <p:nvPr/>
        </p:nvSpPr>
        <p:spPr bwMode="auto">
          <a:xfrm>
            <a:off x="6221549" y="217190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5" name="TextBox 74"/>
          <p:cNvSpPr txBox="1"/>
          <p:nvPr/>
        </p:nvSpPr>
        <p:spPr>
          <a:xfrm>
            <a:off x="7137848" y="2447240"/>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11: Creating Procedures</a:t>
            </a:r>
          </a:p>
        </p:txBody>
      </p:sp>
      <p:sp>
        <p:nvSpPr>
          <p:cNvPr id="76" name="Isosceles Triangle 75"/>
          <p:cNvSpPr>
            <a:spLocks noChangeAspect="1"/>
          </p:cNvSpPr>
          <p:nvPr/>
        </p:nvSpPr>
        <p:spPr bwMode="auto">
          <a:xfrm rot="5400000">
            <a:off x="6484848" y="250809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7" name="Rounded Rectangle 76"/>
          <p:cNvSpPr/>
          <p:nvPr/>
        </p:nvSpPr>
        <p:spPr bwMode="auto">
          <a:xfrm>
            <a:off x="6221549" y="326122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TextBox 77"/>
          <p:cNvSpPr txBox="1"/>
          <p:nvPr/>
        </p:nvSpPr>
        <p:spPr>
          <a:xfrm>
            <a:off x="7137848" y="3536558"/>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12: Creating Functions</a:t>
            </a:r>
          </a:p>
        </p:txBody>
      </p:sp>
      <p:sp>
        <p:nvSpPr>
          <p:cNvPr id="79" name="Isosceles Triangle 78"/>
          <p:cNvSpPr>
            <a:spLocks noChangeAspect="1"/>
          </p:cNvSpPr>
          <p:nvPr/>
        </p:nvSpPr>
        <p:spPr bwMode="auto">
          <a:xfrm rot="5400000">
            <a:off x="6484848" y="359741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0" name="Rounded Rectangle 79"/>
          <p:cNvSpPr/>
          <p:nvPr/>
        </p:nvSpPr>
        <p:spPr bwMode="auto">
          <a:xfrm>
            <a:off x="6221549" y="4344536"/>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1" name="TextBox 80"/>
          <p:cNvSpPr txBox="1"/>
          <p:nvPr/>
        </p:nvSpPr>
        <p:spPr>
          <a:xfrm>
            <a:off x="7137848" y="4619872"/>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13: Debugging Subprograms</a:t>
            </a:r>
          </a:p>
        </p:txBody>
      </p:sp>
      <p:sp>
        <p:nvSpPr>
          <p:cNvPr id="82" name="Isosceles Triangle 81"/>
          <p:cNvSpPr>
            <a:spLocks noChangeAspect="1"/>
          </p:cNvSpPr>
          <p:nvPr/>
        </p:nvSpPr>
        <p:spPr bwMode="auto">
          <a:xfrm rot="5400000">
            <a:off x="6484848" y="468072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3" name="Rounded Rectangle 82"/>
          <p:cNvSpPr/>
          <p:nvPr/>
        </p:nvSpPr>
        <p:spPr bwMode="auto">
          <a:xfrm>
            <a:off x="6221549" y="5435469"/>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4" name="TextBox 83"/>
          <p:cNvSpPr txBox="1"/>
          <p:nvPr/>
        </p:nvSpPr>
        <p:spPr>
          <a:xfrm>
            <a:off x="7137848" y="5710807"/>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14: Creating Packages</a:t>
            </a:r>
          </a:p>
        </p:txBody>
      </p:sp>
      <p:sp>
        <p:nvSpPr>
          <p:cNvPr id="85" name="Isosceles Triangle 84"/>
          <p:cNvSpPr>
            <a:spLocks noChangeAspect="1"/>
          </p:cNvSpPr>
          <p:nvPr/>
        </p:nvSpPr>
        <p:spPr bwMode="auto">
          <a:xfrm rot="5400000">
            <a:off x="6484848" y="577165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6" name="Rounded Rectangle 85"/>
          <p:cNvSpPr/>
          <p:nvPr/>
        </p:nvSpPr>
        <p:spPr bwMode="auto">
          <a:xfrm>
            <a:off x="6221549" y="6526403"/>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7" name="TextBox 86"/>
          <p:cNvSpPr txBox="1"/>
          <p:nvPr/>
        </p:nvSpPr>
        <p:spPr>
          <a:xfrm>
            <a:off x="7137848" y="6801740"/>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15: Working with Packages</a:t>
            </a:r>
          </a:p>
        </p:txBody>
      </p:sp>
      <p:sp>
        <p:nvSpPr>
          <p:cNvPr id="88" name="Isosceles Triangle 87"/>
          <p:cNvSpPr>
            <a:spLocks noChangeAspect="1"/>
          </p:cNvSpPr>
          <p:nvPr/>
        </p:nvSpPr>
        <p:spPr bwMode="auto">
          <a:xfrm rot="5400000">
            <a:off x="6484848" y="686259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9" name="Rounded Rectangle 88"/>
          <p:cNvSpPr/>
          <p:nvPr/>
        </p:nvSpPr>
        <p:spPr bwMode="auto">
          <a:xfrm>
            <a:off x="6221549" y="7617336"/>
            <a:ext cx="8574398" cy="966176"/>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0" name="TextBox 89"/>
          <p:cNvSpPr txBox="1"/>
          <p:nvPr/>
        </p:nvSpPr>
        <p:spPr>
          <a:xfrm>
            <a:off x="7137848" y="7731093"/>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Lesson 16: Using Oracle-Supplied Packages in Application Development</a:t>
            </a:r>
          </a:p>
        </p:txBody>
      </p:sp>
      <p:sp>
        <p:nvSpPr>
          <p:cNvPr id="91" name="Isosceles Triangle 90"/>
          <p:cNvSpPr>
            <a:spLocks noChangeAspect="1"/>
          </p:cNvSpPr>
          <p:nvPr/>
        </p:nvSpPr>
        <p:spPr bwMode="auto">
          <a:xfrm rot="5400000">
            <a:off x="6484848" y="7953525"/>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2" name="Rounded Rectangle 91"/>
          <p:cNvSpPr/>
          <p:nvPr/>
        </p:nvSpPr>
        <p:spPr bwMode="auto">
          <a:xfrm>
            <a:off x="6221549" y="8708270"/>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93" name="TextBox 92"/>
          <p:cNvSpPr txBox="1"/>
          <p:nvPr/>
        </p:nvSpPr>
        <p:spPr>
          <a:xfrm>
            <a:off x="7137848" y="8983607"/>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17: Using Dynamic SQL</a:t>
            </a:r>
          </a:p>
        </p:txBody>
      </p:sp>
      <p:sp>
        <p:nvSpPr>
          <p:cNvPr id="94" name="Isosceles Triangle 93"/>
          <p:cNvSpPr>
            <a:spLocks noChangeAspect="1"/>
          </p:cNvSpPr>
          <p:nvPr/>
        </p:nvSpPr>
        <p:spPr bwMode="auto">
          <a:xfrm rot="5400000">
            <a:off x="6484848" y="9044459"/>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974005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 of </a:t>
            </a:r>
            <a:r>
              <a:rPr lang="en-US" altLang="en-US" dirty="0">
                <a:latin typeface="Courier New" panose="02070309020205020404" pitchFamily="49" charset="0"/>
                <a:cs typeface="Courier New" panose="02070309020205020404" pitchFamily="49" charset="0"/>
              </a:rPr>
              <a:t>UTL_MAIL </a:t>
            </a:r>
            <a:r>
              <a:rPr lang="en-US" altLang="en-US" dirty="0">
                <a:latin typeface="+mj-lt"/>
              </a:rPr>
              <a:t>Subprograms</a:t>
            </a:r>
          </a:p>
        </p:txBody>
      </p:sp>
      <p:graphicFrame>
        <p:nvGraphicFramePr>
          <p:cNvPr id="406531" name="Group 3"/>
          <p:cNvGraphicFramePr>
            <a:graphicFrameLocks noGrp="1"/>
          </p:cNvGraphicFramePr>
          <p:nvPr>
            <p:extLst>
              <p:ext uri="{D42A27DB-BD31-4B8C-83A1-F6EECF244321}">
                <p14:modId xmlns:p14="http://schemas.microsoft.com/office/powerpoint/2010/main" val="91401387"/>
              </p:ext>
            </p:extLst>
          </p:nvPr>
        </p:nvGraphicFramePr>
        <p:xfrm>
          <a:off x="1221266" y="2405065"/>
          <a:ext cx="15845472" cy="4150521"/>
        </p:xfrm>
        <a:graphic>
          <a:graphicData uri="http://schemas.openxmlformats.org/drawingml/2006/table">
            <a:tbl>
              <a:tblPr firstRow="1" firstCol="1" bandRow="1">
                <a:tableStyleId>{D27102A9-8310-4765-A935-A1911B00CA55}</a:tableStyleId>
              </a:tblPr>
              <a:tblGrid>
                <a:gridCol w="5470383">
                  <a:extLst>
                    <a:ext uri="{9D8B030D-6E8A-4147-A177-3AD203B41FA5}">
                      <a16:colId xmlns:a16="http://schemas.microsoft.com/office/drawing/2014/main" val="20000"/>
                    </a:ext>
                  </a:extLst>
                </a:gridCol>
                <a:gridCol w="10375089">
                  <a:extLst>
                    <a:ext uri="{9D8B030D-6E8A-4147-A177-3AD203B41FA5}">
                      <a16:colId xmlns:a16="http://schemas.microsoft.com/office/drawing/2014/main" val="20001"/>
                    </a:ext>
                  </a:extLst>
                </a:gridCol>
              </a:tblGrid>
              <a:tr h="76685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Subprogram</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Description</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lnT w="12700" cap="flat" cmpd="sng" algn="ctr">
                      <a:solidFill>
                        <a:srgbClr val="8DA6B1"/>
                      </a:solidFill>
                      <a:prstDash val="solid"/>
                      <a:round/>
                      <a:headEnd type="none" w="med" len="med"/>
                      <a:tailEnd type="none" w="med" len="med"/>
                    </a:lnT>
                    <a:lnB w="12700" cap="flat" cmpd="sng" algn="ctr">
                      <a:solidFill>
                        <a:srgbClr val="8DA6B1"/>
                      </a:solidFill>
                      <a:prstDash val="solid"/>
                      <a:round/>
                      <a:headEnd type="none" w="med" len="med"/>
                      <a:tailEnd type="none" w="med" len="med"/>
                    </a:lnB>
                  </a:tcPr>
                </a:tc>
                <a:extLst>
                  <a:ext uri="{0D108BD9-81ED-4DB2-BD59-A6C34878D82A}">
                    <a16:rowId xmlns:a16="http://schemas.microsoft.com/office/drawing/2014/main" val="10000"/>
                  </a:ext>
                </a:extLst>
              </a:tr>
              <a:tr h="1371758">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latin typeface="Courier New" pitchFamily="49" charset="0"/>
                          <a:cs typeface="Courier New" pitchFamily="49" charset="0"/>
                        </a:rPr>
                        <a:t>SEND</a:t>
                      </a:r>
                      <a:r>
                        <a:rPr kumimoji="0" lang="en-US" sz="2400" b="0" u="none" strike="noStrike" cap="none" normalizeH="0" baseline="0" dirty="0">
                          <a:ln>
                            <a:noFill/>
                          </a:ln>
                          <a:effectLst/>
                        </a:rPr>
                        <a:t> 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lnT w="12700" cap="flat" cmpd="sng" algn="ctr">
                      <a:solidFill>
                        <a:srgbClr val="8DA6B1"/>
                      </a:solidFill>
                      <a:prstDash val="solid"/>
                      <a:round/>
                      <a:headEnd type="none" w="med" len="med"/>
                      <a:tailEnd type="none" w="med" len="med"/>
                    </a:lnT>
                    <a:solidFill>
                      <a:srgbClr val="EFF3F4"/>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Packages an email message, locates SMTP information, and delivers the message to the SMTP server for forwarding to the recipients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lnT w="12700" cap="flat" cmpd="sng" algn="ctr">
                      <a:solidFill>
                        <a:srgbClr val="8DA6B1"/>
                      </a:solidFill>
                      <a:prstDash val="solid"/>
                      <a:round/>
                      <a:headEnd type="none" w="med" len="med"/>
                      <a:tailEnd type="none" w="med" len="med"/>
                    </a:lnT>
                    <a:solidFill>
                      <a:srgbClr val="EFF3F4"/>
                    </a:solidFill>
                  </a:tcPr>
                </a:tc>
                <a:extLst>
                  <a:ext uri="{0D108BD9-81ED-4DB2-BD59-A6C34878D82A}">
                    <a16:rowId xmlns:a16="http://schemas.microsoft.com/office/drawing/2014/main" val="10001"/>
                  </a:ext>
                </a:extLst>
              </a:tr>
              <a:tr h="100595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latin typeface="Courier New" pitchFamily="49" charset="0"/>
                          <a:cs typeface="Courier New" pitchFamily="49" charset="0"/>
                        </a:rPr>
                        <a:t>SEND_ATTACH_RAW</a:t>
                      </a:r>
                      <a:r>
                        <a:rPr kumimoji="0" lang="en-US" sz="2400" b="0" u="none" strike="noStrike" cap="none" normalizeH="0" baseline="0" dirty="0">
                          <a:ln>
                            <a:noFill/>
                          </a:ln>
                          <a:effectLst/>
                        </a:rPr>
                        <a:t> 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Represents the </a:t>
                      </a:r>
                      <a:r>
                        <a:rPr kumimoji="0" lang="en-US" sz="2400" u="none" strike="noStrike" cap="none" normalizeH="0" baseline="0" dirty="0">
                          <a:ln>
                            <a:noFill/>
                          </a:ln>
                          <a:effectLst/>
                          <a:latin typeface="Courier New" pitchFamily="49" charset="0"/>
                          <a:cs typeface="Courier New" pitchFamily="49" charset="0"/>
                        </a:rPr>
                        <a:t>SEND</a:t>
                      </a:r>
                      <a:r>
                        <a:rPr kumimoji="0" lang="en-US" sz="2400" u="none" strike="noStrike" cap="none" normalizeH="0" baseline="0" dirty="0">
                          <a:ln>
                            <a:noFill/>
                          </a:ln>
                          <a:effectLst/>
                        </a:rPr>
                        <a:t> procedure overloaded for RAW attachments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tc>
                <a:extLst>
                  <a:ext uri="{0D108BD9-81ED-4DB2-BD59-A6C34878D82A}">
                    <a16:rowId xmlns:a16="http://schemas.microsoft.com/office/drawing/2014/main" val="10002"/>
                  </a:ext>
                </a:extLst>
              </a:tr>
              <a:tr h="1005956">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latin typeface="Courier New" pitchFamily="49" charset="0"/>
                          <a:cs typeface="Courier New" pitchFamily="49" charset="0"/>
                        </a:rPr>
                        <a:t>SEND_ATTACH_VARCHAR2 </a:t>
                      </a:r>
                      <a:r>
                        <a:rPr kumimoji="0" lang="en-US" sz="2400" b="0" u="none" strike="noStrike" cap="none" normalizeH="0" baseline="0" dirty="0">
                          <a:ln>
                            <a:noFill/>
                          </a:ln>
                          <a:effectLst/>
                        </a:rPr>
                        <a:t>Procedure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lnB w="12700" cap="flat" cmpd="sng" algn="ctr">
                      <a:solidFill>
                        <a:srgbClr val="8DA6B1"/>
                      </a:solidFill>
                      <a:prstDash val="solid"/>
                      <a:round/>
                      <a:headEnd type="none" w="med" len="med"/>
                      <a:tailEnd type="none" w="med" len="med"/>
                    </a:lnB>
                    <a:solidFill>
                      <a:srgbClr val="EFF3F4"/>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Represents the </a:t>
                      </a:r>
                      <a:r>
                        <a:rPr kumimoji="0" lang="en-US" sz="2400" u="none" strike="noStrike" cap="none" normalizeH="0" baseline="0" dirty="0">
                          <a:ln>
                            <a:noFill/>
                          </a:ln>
                          <a:effectLst/>
                          <a:latin typeface="Courier New" pitchFamily="49" charset="0"/>
                          <a:cs typeface="Courier New" pitchFamily="49" charset="0"/>
                        </a:rPr>
                        <a:t>SEND</a:t>
                      </a:r>
                      <a:r>
                        <a:rPr kumimoji="0" lang="en-US" sz="2400" u="none" strike="noStrike" cap="none" normalizeH="0" baseline="0" dirty="0">
                          <a:ln>
                            <a:noFill/>
                          </a:ln>
                          <a:effectLst/>
                        </a:rPr>
                        <a:t> procedure overloaded for VARCHAR2 attachments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77" marB="137177" horzOverflow="overflow">
                    <a:lnB w="12700" cap="flat" cmpd="sng" algn="ctr">
                      <a:solidFill>
                        <a:srgbClr val="8DA6B1"/>
                      </a:solidFill>
                      <a:prstDash val="solid"/>
                      <a:round/>
                      <a:headEnd type="none" w="med" len="med"/>
                      <a:tailEnd type="none" w="med" len="med"/>
                    </a:lnB>
                    <a:solidFill>
                      <a:srgbClr val="EFF3F4"/>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122229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4" name="Rectangle 8"/>
          <p:cNvSpPr>
            <a:spLocks noGrp="1" noChangeArrowheads="1"/>
          </p:cNvSpPr>
          <p:nvPr>
            <p:ph idx="1"/>
          </p:nvPr>
        </p:nvSpPr>
        <p:spPr>
          <a:xfrm>
            <a:off x="935590" y="2137152"/>
            <a:ext cx="16416824" cy="453707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As </a:t>
            </a:r>
            <a:r>
              <a:rPr lang="en-US" altLang="en-US" dirty="0">
                <a:latin typeface="Courier New" pitchFamily="49" charset="0"/>
                <a:cs typeface="Oracle Sans" panose="020B0503020204020204" pitchFamily="34" charset="0"/>
              </a:rPr>
              <a:t>SYSDBA</a:t>
            </a:r>
            <a:r>
              <a:rPr lang="en-US" altLang="en-US" dirty="0">
                <a:latin typeface="Oracle Sans" panose="020B0503020204020204" pitchFamily="34" charset="0"/>
                <a:cs typeface="Oracle Sans" panose="020B0503020204020204" pitchFamily="34" charset="0"/>
              </a:rPr>
              <a:t>, using SQL Developer or SQL*Plus:</a:t>
            </a:r>
          </a:p>
          <a:p>
            <a:pPr lvl="2" eaLnBrk="1" hangingPunct="1"/>
            <a:r>
              <a:rPr lang="en-US" altLang="en-US" dirty="0">
                <a:latin typeface="Oracle Sans" panose="020B0503020204020204" pitchFamily="34" charset="0"/>
                <a:cs typeface="Oracle Sans" panose="020B0503020204020204" pitchFamily="34" charset="0"/>
              </a:rPr>
              <a:t>Install the </a:t>
            </a:r>
            <a:r>
              <a:rPr lang="en-US" altLang="en-US" dirty="0">
                <a:latin typeface="Courier New" pitchFamily="49" charset="0"/>
                <a:cs typeface="Oracle Sans" panose="020B0503020204020204" pitchFamily="34" charset="0"/>
              </a:rPr>
              <a:t>UTL_MAIL</a:t>
            </a:r>
            <a:r>
              <a:rPr lang="en-US" altLang="en-US" dirty="0">
                <a:latin typeface="Oracle Sans" panose="020B0503020204020204" pitchFamily="34" charset="0"/>
                <a:cs typeface="Oracle Sans" panose="020B0503020204020204" pitchFamily="34" charset="0"/>
              </a:rPr>
              <a:t> package</a:t>
            </a:r>
            <a:br>
              <a:rPr lang="en-US" altLang="en-US" dirty="0">
                <a:latin typeface="Oracle Sans" panose="020B0503020204020204" pitchFamily="34" charset="0"/>
                <a:cs typeface="Oracle Sans" panose="020B0503020204020204" pitchFamily="34" charset="0"/>
              </a:rPr>
            </a:br>
            <a:br>
              <a:rPr lang="en-US" altLang="en-US" dirty="0">
                <a:latin typeface="Oracle Sans" panose="020B0503020204020204" pitchFamily="34" charset="0"/>
                <a:cs typeface="Oracle Sans" panose="020B0503020204020204" pitchFamily="34" charset="0"/>
              </a:rPr>
            </a:br>
            <a:br>
              <a:rPr lang="en-US" altLang="en-US" dirty="0">
                <a:latin typeface="Oracle Sans" panose="020B0503020204020204" pitchFamily="34" charset="0"/>
                <a:cs typeface="Oracle Sans" panose="020B0503020204020204" pitchFamily="34" charset="0"/>
              </a:rPr>
            </a:br>
            <a:endParaRPr lang="en-US" altLang="en-US" dirty="0">
              <a:latin typeface="Oracle Sans" panose="020B0503020204020204" pitchFamily="34" charset="0"/>
              <a:cs typeface="Oracle Sans" panose="020B0503020204020204" pitchFamily="34" charset="0"/>
            </a:endParaRPr>
          </a:p>
          <a:p>
            <a:pPr lvl="2" eaLnBrk="1" hangingPunct="1">
              <a:lnSpc>
                <a:spcPct val="50000"/>
              </a:lnSpc>
            </a:pPr>
            <a:r>
              <a:rPr lang="en-US" altLang="en-US" dirty="0">
                <a:latin typeface="Oracle Sans" panose="020B0503020204020204" pitchFamily="34" charset="0"/>
                <a:cs typeface="Oracle Sans" panose="020B0503020204020204" pitchFamily="34" charset="0"/>
              </a:rPr>
              <a:t>Set the </a:t>
            </a:r>
            <a:r>
              <a:rPr lang="en-US" altLang="en-US" dirty="0">
                <a:latin typeface="Courier New" pitchFamily="49" charset="0"/>
                <a:cs typeface="Oracle Sans" panose="020B0503020204020204" pitchFamily="34" charset="0"/>
              </a:rPr>
              <a:t>SMTP_OUT_SERVER</a:t>
            </a:r>
          </a:p>
          <a:p>
            <a:pPr lvl="2" eaLnBrk="1" hangingPunct="1"/>
            <a:endParaRPr lang="en-US" altLang="en-US" dirty="0">
              <a:latin typeface="Oracle Sans" panose="020B0503020204020204" pitchFamily="34" charset="0"/>
              <a:cs typeface="Oracle Sans" panose="020B0503020204020204" pitchFamily="34" charset="0"/>
            </a:endParaRPr>
          </a:p>
          <a:p>
            <a:pPr lvl="2" eaLnBrk="1" hangingPunct="1"/>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As a developer, invoke a </a:t>
            </a:r>
            <a:r>
              <a:rPr lang="en-US" altLang="en-US" dirty="0">
                <a:latin typeface="Courier New" pitchFamily="49" charset="0"/>
                <a:cs typeface="Oracle Sans" panose="020B0503020204020204" pitchFamily="34" charset="0"/>
              </a:rPr>
              <a:t>UTL_MAIL</a:t>
            </a:r>
            <a:r>
              <a:rPr lang="en-US" altLang="en-US" dirty="0">
                <a:latin typeface="Oracle Sans" panose="020B0503020204020204" pitchFamily="34" charset="0"/>
                <a:cs typeface="Oracle Sans" panose="020B0503020204020204" pitchFamily="34" charset="0"/>
              </a:rPr>
              <a:t> procedure:</a:t>
            </a:r>
          </a:p>
        </p:txBody>
      </p:sp>
      <p:sp>
        <p:nvSpPr>
          <p:cNvPr id="7" name="Content Placeholder 2"/>
          <p:cNvSpPr txBox="1">
            <a:spLocks/>
          </p:cNvSpPr>
          <p:nvPr/>
        </p:nvSpPr>
        <p:spPr bwMode="gray">
          <a:xfrm>
            <a:off x="1015116" y="3364006"/>
            <a:ext cx="16125591" cy="95707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8" name="Content Placeholder 2"/>
          <p:cNvSpPr txBox="1">
            <a:spLocks/>
          </p:cNvSpPr>
          <p:nvPr/>
        </p:nvSpPr>
        <p:spPr bwMode="gray">
          <a:xfrm>
            <a:off x="988222" y="5112124"/>
            <a:ext cx="16125591" cy="5488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9" name="Content Placeholder 2"/>
          <p:cNvSpPr txBox="1">
            <a:spLocks/>
          </p:cNvSpPr>
          <p:nvPr/>
        </p:nvSpPr>
        <p:spPr bwMode="gray">
          <a:xfrm>
            <a:off x="1015117" y="6586186"/>
            <a:ext cx="16125591" cy="175771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49163"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Installing and Using </a:t>
            </a:r>
            <a:r>
              <a:rPr lang="en-US" altLang="en-US" dirty="0">
                <a:latin typeface="Courier New" panose="02070309020205020404" pitchFamily="49" charset="0"/>
                <a:cs typeface="Courier New" panose="02070309020205020404" pitchFamily="49" charset="0"/>
              </a:rPr>
              <a:t>UTL_MAIL</a:t>
            </a:r>
          </a:p>
        </p:txBody>
      </p:sp>
      <p:sp>
        <p:nvSpPr>
          <p:cNvPr id="49165" name="Rectangle 4"/>
          <p:cNvSpPr>
            <a:spLocks noChangeArrowheads="1"/>
          </p:cNvSpPr>
          <p:nvPr/>
        </p:nvSpPr>
        <p:spPr bwMode="blackGray">
          <a:xfrm>
            <a:off x="1153279" y="5207425"/>
            <a:ext cx="12177238" cy="395287"/>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pPr>
            <a:r>
              <a:rPr lang="en-US" altLang="en-US" dirty="0">
                <a:latin typeface="Courier New" pitchFamily="49" charset="0"/>
                <a:cs typeface="Oracle Sans" panose="020B0503020204020204" pitchFamily="34" charset="0"/>
              </a:rPr>
              <a:t>ALTER SYSTEM SET SMTP_OUT_SERVER='smtp.server.com' SCOPE=SPFILE</a:t>
            </a:r>
          </a:p>
        </p:txBody>
      </p:sp>
      <p:sp>
        <p:nvSpPr>
          <p:cNvPr id="49166" name="Rectangle 5"/>
          <p:cNvSpPr>
            <a:spLocks noChangeArrowheads="1"/>
          </p:cNvSpPr>
          <p:nvPr/>
        </p:nvSpPr>
        <p:spPr bwMode="blackGray">
          <a:xfrm>
            <a:off x="1167477" y="3482879"/>
            <a:ext cx="13866334" cy="9144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pPr>
            <a:r>
              <a:rPr lang="en-US" altLang="en-US" dirty="0">
                <a:latin typeface="Courier New" pitchFamily="49" charset="0"/>
                <a:cs typeface="Oracle Sans" panose="020B0503020204020204" pitchFamily="34" charset="0"/>
              </a:rPr>
              <a:t>@?/rdbms/admin/utlmail.sql</a:t>
            </a:r>
          </a:p>
          <a:p>
            <a:pPr defTabSz="600075">
              <a:tabLst>
                <a:tab pos="600075" algn="r"/>
                <a:tab pos="1009650" algn="l"/>
              </a:tabLst>
            </a:pPr>
            <a:r>
              <a:rPr lang="en-US" altLang="en-US" dirty="0">
                <a:latin typeface="Courier New" pitchFamily="49" charset="0"/>
                <a:cs typeface="Oracle Sans" panose="020B0503020204020204" pitchFamily="34" charset="0"/>
              </a:rPr>
              <a:t>@?/rdbms/admin/prvtmail.plb</a:t>
            </a:r>
          </a:p>
        </p:txBody>
      </p:sp>
      <p:sp>
        <p:nvSpPr>
          <p:cNvPr id="49167" name="Rectangle 6"/>
          <p:cNvSpPr>
            <a:spLocks noChangeArrowheads="1"/>
          </p:cNvSpPr>
          <p:nvPr/>
        </p:nvSpPr>
        <p:spPr bwMode="blackGray">
          <a:xfrm>
            <a:off x="1167478" y="6736416"/>
            <a:ext cx="13485334" cy="149542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1009650" algn="l"/>
              </a:tabLst>
            </a:pPr>
            <a:r>
              <a:rPr lang="en-US" altLang="en-US" dirty="0">
                <a:latin typeface="Courier New" pitchFamily="49" charset="0"/>
                <a:cs typeface="Oracle Sans" panose="020B0503020204020204" pitchFamily="34" charset="0"/>
              </a:rPr>
              <a:t>BEGIN</a:t>
            </a:r>
          </a:p>
          <a:p>
            <a:pPr defTabSz="600075">
              <a:tabLst>
                <a:tab pos="600075" algn="r"/>
                <a:tab pos="1009650" algn="l"/>
              </a:tabLst>
            </a:pPr>
            <a:r>
              <a:rPr lang="en-US" altLang="en-US" dirty="0">
                <a:latin typeface="Courier New" pitchFamily="49" charset="0"/>
                <a:cs typeface="Oracle Sans" panose="020B0503020204020204" pitchFamily="34" charset="0"/>
              </a:rPr>
              <a:t> UTL_MAIL.SEND('otn@oracle.com','user@oracle.com',</a:t>
            </a:r>
          </a:p>
          <a:p>
            <a:pPr defTabSz="600075">
              <a:tabLst>
                <a:tab pos="600075" algn="r"/>
                <a:tab pos="1009650" algn="l"/>
              </a:tabLst>
            </a:pPr>
            <a:r>
              <a:rPr lang="en-US" altLang="en-US" dirty="0">
                <a:latin typeface="Courier New" pitchFamily="49" charset="0"/>
                <a:cs typeface="Oracle Sans" panose="020B0503020204020204" pitchFamily="34" charset="0"/>
              </a:rPr>
              <a:t>   message =&gt; 'For latest downloads visit OTN',</a:t>
            </a:r>
          </a:p>
          <a:p>
            <a:pPr defTabSz="600075">
              <a:tabLst>
                <a:tab pos="600075" algn="r"/>
                <a:tab pos="1009650" algn="l"/>
              </a:tabLst>
            </a:pPr>
            <a:r>
              <a:rPr lang="en-US" altLang="en-US" dirty="0">
                <a:latin typeface="Courier New" pitchFamily="49" charset="0"/>
                <a:cs typeface="Oracle Sans" panose="020B0503020204020204" pitchFamily="34" charset="0"/>
              </a:rPr>
              <a:t>   subject =&gt; 'OTN Newsletter');</a:t>
            </a:r>
          </a:p>
          <a:p>
            <a:pPr defTabSz="600075">
              <a:tabLst>
                <a:tab pos="600075" algn="r"/>
                <a:tab pos="1009650" algn="l"/>
              </a:tabLst>
            </a:pPr>
            <a:r>
              <a:rPr lang="en-US" altLang="en-US" dirty="0">
                <a:latin typeface="Courier New" pitchFamily="49" charset="0"/>
                <a:cs typeface="Oracle Sans" panose="020B0503020204020204" pitchFamily="34" charset="0"/>
              </a:rPr>
              <a:t>END;</a:t>
            </a:r>
          </a:p>
        </p:txBody>
      </p:sp>
    </p:spTree>
    <p:custDataLst>
      <p:tags r:id="rId1"/>
    </p:custDataLst>
    <p:extLst>
      <p:ext uri="{BB962C8B-B14F-4D97-AF65-F5344CB8AC3E}">
        <p14:creationId xmlns:p14="http://schemas.microsoft.com/office/powerpoint/2010/main" val="280137941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92705" y="3586838"/>
            <a:ext cx="16125591" cy="5519061"/>
          </a:xfrm>
          <a:prstGeom prst="round2DiagRect">
            <a:avLst>
              <a:gd name="adj1" fmla="val 7621"/>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120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The </a:t>
            </a:r>
            <a:r>
              <a:rPr lang="en-US" altLang="en-US" dirty="0">
                <a:latin typeface="Courier New" panose="02070309020205020404" pitchFamily="49" charset="0"/>
                <a:cs typeface="Courier New" panose="02070309020205020404" pitchFamily="49" charset="0"/>
              </a:rPr>
              <a:t>SEND</a:t>
            </a:r>
            <a:r>
              <a:rPr lang="en-US" altLang="en-US" dirty="0">
                <a:latin typeface="+mj-lt"/>
              </a:rPr>
              <a:t> Procedure Syntax</a:t>
            </a:r>
          </a:p>
        </p:txBody>
      </p:sp>
      <p:sp>
        <p:nvSpPr>
          <p:cNvPr id="51206"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Packages an email message into the appropriate format, locates SMTP information, and delivers the message to the SMTP server for forwarding to the recipients</a:t>
            </a:r>
          </a:p>
        </p:txBody>
      </p:sp>
      <p:sp>
        <p:nvSpPr>
          <p:cNvPr id="51207" name="Rectangle 4"/>
          <p:cNvSpPr>
            <a:spLocks noChangeArrowheads="1"/>
          </p:cNvSpPr>
          <p:nvPr/>
        </p:nvSpPr>
        <p:spPr bwMode="blackGray">
          <a:xfrm>
            <a:off x="1170459" y="3733801"/>
            <a:ext cx="13993342" cy="511254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UTL_MAIL.SEND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sender      IN    VARCHAR2 CHARACTER SET ANY_CS,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recipients  IN    VARCHAR2 CHARACTER SET ANY_CS,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cc          IN    VARCHAR2 CHARACTER SET ANY_CS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DEFAULT NULL,</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bcc         IN    VARCHAR2 CHARACTER SET ANY_CS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DEFAULT NULL,</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subject     IN    VARCHAR2 CHARACTER SET ANY_CS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DEFAULT NULL,</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message     IN    VARCHAR2 CHARACTER SET ANY_CS,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mime_type   IN    VARCHAR2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DEFAULT 'text/plain; charset=us-ascii',</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priority    IN    PLS_INTEGER DEFAULT NULL</a:t>
            </a:r>
          </a:p>
          <a:p>
            <a:pPr marL="685800" indent="-685800" defTabSz="600075">
              <a:tabLst>
                <a:tab pos="600075" algn="r"/>
                <a:tab pos="1009650" algn="l"/>
              </a:tabLst>
            </a:pPr>
            <a:r>
              <a:rPr lang="en-US" sz="2400" dirty="0">
                <a:latin typeface="Oracle Sans" panose="020B0503020204020204" pitchFamily="34" charset="0"/>
                <a:cs typeface="Oracle Sans" panose="020B0503020204020204" pitchFamily="34" charset="0"/>
              </a:rPr>
              <a:t>	      </a:t>
            </a:r>
            <a:r>
              <a:rPr lang="en-US" sz="2400" dirty="0">
                <a:latin typeface="Courier New" pitchFamily="49" charset="0"/>
                <a:cs typeface="Courier New" pitchFamily="49" charset="0"/>
              </a:rPr>
              <a:t>replyto 	  IN 	 VARCHAR2 CHARACTER SET ANY_CS DEFAULT NULL);</a:t>
            </a:r>
            <a:endParaRPr lang="en-US" altLang="en-US" sz="24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525063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92705" y="3162300"/>
            <a:ext cx="16125591" cy="5581650"/>
          </a:xfrm>
          <a:prstGeom prst="round2DiagRect">
            <a:avLst>
              <a:gd name="adj1" fmla="val 6666"/>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325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The </a:t>
            </a:r>
            <a:r>
              <a:rPr lang="en-US" altLang="en-US" dirty="0">
                <a:latin typeface="Courier New" panose="02070309020205020404" pitchFamily="49" charset="0"/>
                <a:cs typeface="Courier New" panose="02070309020205020404" pitchFamily="49" charset="0"/>
              </a:rPr>
              <a:t>SEND_ATTACH_RAW </a:t>
            </a:r>
            <a:r>
              <a:rPr lang="en-US" altLang="en-US" dirty="0">
                <a:latin typeface="+mj-lt"/>
              </a:rPr>
              <a:t>Procedure</a:t>
            </a:r>
          </a:p>
        </p:txBody>
      </p:sp>
      <p:sp>
        <p:nvSpPr>
          <p:cNvPr id="53254" name="Rectangle 3"/>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procedure is the </a:t>
            </a:r>
            <a:r>
              <a:rPr lang="en-US" altLang="en-US" dirty="0">
                <a:latin typeface="Courier New" pitchFamily="49" charset="0"/>
                <a:cs typeface="Oracle Sans" panose="020B0503020204020204" pitchFamily="34" charset="0"/>
              </a:rPr>
              <a:t>SEND</a:t>
            </a:r>
            <a:r>
              <a:rPr lang="en-US" altLang="en-US" dirty="0">
                <a:latin typeface="Oracle Sans" panose="020B0503020204020204" pitchFamily="34" charset="0"/>
                <a:cs typeface="Oracle Sans" panose="020B0503020204020204" pitchFamily="34" charset="0"/>
              </a:rPr>
              <a:t> procedure overloaded for </a:t>
            </a:r>
            <a:r>
              <a:rPr lang="en-US" altLang="en-US" dirty="0">
                <a:latin typeface="Courier New" pitchFamily="49" charset="0"/>
                <a:cs typeface="Oracle Sans" panose="020B0503020204020204" pitchFamily="34" charset="0"/>
              </a:rPr>
              <a:t>RAW</a:t>
            </a:r>
            <a:r>
              <a:rPr lang="en-US" altLang="en-US" dirty="0">
                <a:latin typeface="Oracle Sans" panose="020B0503020204020204" pitchFamily="34" charset="0"/>
                <a:cs typeface="Oracle Sans" panose="020B0503020204020204" pitchFamily="34" charset="0"/>
              </a:rPr>
              <a:t> attachments.</a:t>
            </a:r>
          </a:p>
        </p:txBody>
      </p:sp>
      <p:sp>
        <p:nvSpPr>
          <p:cNvPr id="53255" name="Rectangle 4"/>
          <p:cNvSpPr>
            <a:spLocks noChangeArrowheads="1"/>
          </p:cNvSpPr>
          <p:nvPr/>
        </p:nvSpPr>
        <p:spPr bwMode="blackGray">
          <a:xfrm>
            <a:off x="1170458" y="3314700"/>
            <a:ext cx="15820079" cy="52578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UTL_MAIL.SEND_ATTACH_RAW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sender           IN    VARCHAR2 CHARACTER SET ANY_CS,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recipients       IN    VARCHAR2 CHARACTER SET ANY_CS,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cc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bcc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subject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message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mime_type        IN    VARCHAR2 DEFAULT CHARACTER SET ANY_CS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DEFAULT 'text/plain; charset=us-ascii',</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priority         IN    PLS_INTEGER DEFAULT 3,</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attachment       IN    RAW,</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att_inline       IN    BOOLEAN DEFAULT TRUE,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att_mime_type    IN    VARCHAR2 CHARACTER SET ANY_CS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DEFAULT 'text/plain; charset=us-ascii',</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att_filename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a:latin typeface="Courier New" pitchFamily="49" charset="0"/>
                <a:cs typeface="Courier New" pitchFamily="49" charset="0"/>
              </a:rPr>
              <a:t>	</a:t>
            </a:r>
            <a:r>
              <a:rPr lang="en-US" sz="2100" dirty="0">
                <a:latin typeface="Courier New" pitchFamily="49" charset="0"/>
                <a:cs typeface="Courier New" pitchFamily="49" charset="0"/>
              </a:rPr>
              <a:t>replyto 			 IN 	VARCHAR2 CHARACTER SET ANY_CS DEFAULT NULL</a:t>
            </a:r>
            <a:r>
              <a:rPr lang="en-US" altLang="en-US" sz="2100" dirty="0">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113329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443840"/>
            <a:ext cx="16125591" cy="4125507"/>
          </a:xfrm>
          <a:prstGeom prst="round2DiagRect">
            <a:avLst>
              <a:gd name="adj1" fmla="val 6941"/>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5301"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Sending Email with a Binary Attachment: Example</a:t>
            </a:r>
          </a:p>
        </p:txBody>
      </p:sp>
      <p:sp>
        <p:nvSpPr>
          <p:cNvPr id="55302" name="Rectangle 3"/>
          <p:cNvSpPr>
            <a:spLocks noChangeArrowheads="1"/>
          </p:cNvSpPr>
          <p:nvPr/>
        </p:nvSpPr>
        <p:spPr bwMode="blackGray">
          <a:xfrm>
            <a:off x="1253008" y="2590800"/>
            <a:ext cx="15813731" cy="41148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CREATE OR REPLACE PROCEDURE send_mail_logo IS</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BEGIN</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UTL_MAIL.SEND_ATTACH_RAW(</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sender =&gt; 'me@oracle.com',</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recipients =&gt; 'you@somewhere.net',</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message =&gt;</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'&lt;HTML&gt;&lt;BODY&gt;See attachment&lt;/BODY&gt;&lt;/HTML&gt;',</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subject =&gt; 'Oracle Logo',</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mime_type =&gt; 'text/html'</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attachment =&gt; get_image('oracle.gif'),</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att_inline =&gt; true,</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att_mime_type =&gt; 'image/gif',</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att_filename =&gt; 'oralogo.gif');</a:t>
            </a:r>
          </a:p>
          <a:p>
            <a:pPr defTabSz="600075">
              <a:lnSpc>
                <a:spcPct val="95000"/>
              </a:lnSpc>
              <a:tabLst>
                <a:tab pos="600075" algn="r"/>
                <a:tab pos="1009650" algn="l"/>
              </a:tabLst>
            </a:pPr>
            <a:r>
              <a:rPr lang="en-US" altLang="en-US" dirty="0">
                <a:latin typeface="Courier New" pitchFamily="49" charset="0"/>
                <a:cs typeface="Oracle Sans" panose="020B0503020204020204" pitchFamily="34" charset="0"/>
              </a:rPr>
              <a:t>END;</a:t>
            </a:r>
          </a:p>
          <a:p>
            <a:pPr defTabSz="600075">
              <a:lnSpc>
                <a:spcPct val="95000"/>
              </a:lnSpc>
              <a:tabLst>
                <a:tab pos="600075" algn="r"/>
                <a:tab pos="1009650" algn="l"/>
              </a:tabLst>
            </a:pPr>
            <a:r>
              <a:rPr lang="en-US" altLang="en-US" dirty="0">
                <a:latin typeface="Courier New" pitchFamily="49" charset="0"/>
                <a:cs typeface="Oracle Sans" panose="020B0503020204020204" pitchFamily="34" charset="0"/>
              </a:rPr>
              <a:t>/</a:t>
            </a:r>
          </a:p>
        </p:txBody>
      </p:sp>
      <p:sp>
        <p:nvSpPr>
          <p:cNvPr id="55303" name="Rectangle 4"/>
          <p:cNvSpPr>
            <a:spLocks noChangeArrowheads="1"/>
          </p:cNvSpPr>
          <p:nvPr/>
        </p:nvSpPr>
        <p:spPr bwMode="gray">
          <a:xfrm>
            <a:off x="1666875" y="5054600"/>
            <a:ext cx="6638925" cy="1089025"/>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0581808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6"/>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85039362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11755" y="3200400"/>
            <a:ext cx="16125591" cy="5600700"/>
          </a:xfrm>
          <a:prstGeom prst="round2DiagRect">
            <a:avLst>
              <a:gd name="adj1" fmla="val 8575"/>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939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The </a:t>
            </a:r>
            <a:r>
              <a:rPr lang="en-US" altLang="en-US" dirty="0">
                <a:latin typeface="Courier New" panose="02070309020205020404" pitchFamily="49" charset="0"/>
                <a:cs typeface="Courier New" panose="02070309020205020404" pitchFamily="49" charset="0"/>
              </a:rPr>
              <a:t>SEND_ATTACH_VARCHAR2 </a:t>
            </a:r>
            <a:r>
              <a:rPr lang="en-US" altLang="en-US" dirty="0">
                <a:latin typeface="+mj-lt"/>
              </a:rPr>
              <a:t>Procedure</a:t>
            </a:r>
          </a:p>
        </p:txBody>
      </p:sp>
      <p:sp>
        <p:nvSpPr>
          <p:cNvPr id="59398" name="Rectangle 3"/>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procedure is the </a:t>
            </a:r>
            <a:r>
              <a:rPr lang="en-US" altLang="en-US" dirty="0">
                <a:latin typeface="Courier New" pitchFamily="49" charset="0"/>
                <a:cs typeface="Oracle Sans" panose="020B0503020204020204" pitchFamily="34" charset="0"/>
              </a:rPr>
              <a:t>SEND</a:t>
            </a:r>
            <a:r>
              <a:rPr lang="en-US" altLang="en-US" dirty="0">
                <a:latin typeface="Oracle Sans" panose="020B0503020204020204" pitchFamily="34" charset="0"/>
                <a:cs typeface="Oracle Sans" panose="020B0503020204020204" pitchFamily="34" charset="0"/>
              </a:rPr>
              <a:t> procedure overloaded for </a:t>
            </a:r>
            <a:r>
              <a:rPr lang="en-US" altLang="en-US" dirty="0">
                <a:latin typeface="Courier New" pitchFamily="49" charset="0"/>
                <a:cs typeface="Oracle Sans" panose="020B0503020204020204" pitchFamily="34" charset="0"/>
              </a:rPr>
              <a:t>VARCHAR2</a:t>
            </a:r>
            <a:r>
              <a:rPr lang="en-US" altLang="en-US" dirty="0">
                <a:latin typeface="Oracle Sans" panose="020B0503020204020204" pitchFamily="34" charset="0"/>
                <a:cs typeface="Oracle Sans" panose="020B0503020204020204" pitchFamily="34" charset="0"/>
              </a:rPr>
              <a:t> attachments.</a:t>
            </a:r>
          </a:p>
        </p:txBody>
      </p:sp>
      <p:sp>
        <p:nvSpPr>
          <p:cNvPr id="59399" name="Rectangle 4"/>
          <p:cNvSpPr>
            <a:spLocks noChangeArrowheads="1"/>
          </p:cNvSpPr>
          <p:nvPr/>
        </p:nvSpPr>
        <p:spPr bwMode="blackGray">
          <a:xfrm>
            <a:off x="1189508" y="3302000"/>
            <a:ext cx="15769293" cy="5403057"/>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UTL_MAIL.SEND_ATTACH_VARCHAR2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sender            IN    VARCHAR2 CHARACTER SET ANY_CS,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recipients        IN    VARCHAR2 CHARACTER SET ANY_CS,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cc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bcc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subject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message           IN    VARCHAR2 CHARACTER SET ANY_CS DEFAULT NULL,</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mime_type         IN    VARCHAR2 CHARACTER SET ANY_CS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DEFAULT 'text/plain; charset=us-ascii',</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priority          IN    PLS_INTEGER DEFAULT 3,</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attachment        IN    VARCHAR2 CHARACTER SET ANY_CS,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att_inline        IN    BOOLEAN DEFAULT TRUE,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att_mime_type     IN    VARCHAR2 CHARACTER SET ANY_CS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DEFAULT 'text/plain; charset=us-ascii',</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att_filename      IN    VARCHAR2CHARACTER SET ANY_CS DEFAULT NULL</a:t>
            </a:r>
          </a:p>
          <a:p>
            <a:pPr marL="685800" indent="-685800" defTabSz="600075">
              <a:tabLst>
                <a:tab pos="600075" algn="r"/>
                <a:tab pos="1009650" algn="l"/>
              </a:tabLst>
            </a:pPr>
            <a:r>
              <a:rPr lang="en-US" sz="2100" dirty="0">
                <a:latin typeface="Courier New" pitchFamily="49" charset="0"/>
                <a:cs typeface="Courier New" pitchFamily="49" charset="0"/>
              </a:rPr>
              <a:t>	       replyto       IN    VARCHAR2 CHARACTER SET ANY_CS DEFAULT NULL</a:t>
            </a:r>
            <a:r>
              <a:rPr lang="en-US" altLang="en-US" sz="2100" dirty="0">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69975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427516"/>
            <a:ext cx="16125591" cy="4305299"/>
          </a:xfrm>
          <a:prstGeom prst="round2DiagRect">
            <a:avLst>
              <a:gd name="adj1" fmla="val 6941"/>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1445"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Sending Email with a Text Attachment: Example</a:t>
            </a:r>
          </a:p>
        </p:txBody>
      </p:sp>
      <p:sp>
        <p:nvSpPr>
          <p:cNvPr id="61446" name="Rectangle 3"/>
          <p:cNvSpPr>
            <a:spLocks noChangeArrowheads="1"/>
          </p:cNvSpPr>
          <p:nvPr/>
        </p:nvSpPr>
        <p:spPr bwMode="blackGray">
          <a:xfrm>
            <a:off x="1268879" y="2541815"/>
            <a:ext cx="13818721" cy="404948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CREATE OR REPLACE PROCEDURE send_mail_file IS</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BEGIN</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UTL_MAIL.SEND_ATTACH_VARCHAR2(</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sender =&gt; 'me@oracle.com',</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recipients =&gt; 'you@somewhere.net',</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message =&gt;</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'&lt;HTML&gt;&lt;BODY&gt;See attachment&lt;/BODY&gt;&lt;/HTML&gt;',</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subject =&gt; 'Oracle Notes',</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mime_type =&gt; 'text/html'</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attachment =&gt; get_file('notes.txt'),</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att_inline =&gt; false,</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att_mime_type =&gt; 'text/plain',</a:t>
            </a:r>
          </a:p>
          <a:p>
            <a:pPr defTabSz="600075">
              <a:lnSpc>
                <a:spcPct val="97000"/>
              </a:lnSpc>
              <a:tabLst>
                <a:tab pos="600075" algn="r"/>
                <a:tab pos="1009650" algn="l"/>
              </a:tabLst>
            </a:pPr>
            <a:r>
              <a:rPr lang="en-US" altLang="en-US" dirty="0">
                <a:latin typeface="Courier New" pitchFamily="49" charset="0"/>
                <a:cs typeface="Oracle Sans" panose="020B0503020204020204" pitchFamily="34" charset="0"/>
              </a:rPr>
              <a:t>    att_filename =&gt; 'notes.txt');</a:t>
            </a:r>
          </a:p>
          <a:p>
            <a:pPr defTabSz="600075">
              <a:lnSpc>
                <a:spcPct val="95000"/>
              </a:lnSpc>
              <a:tabLst>
                <a:tab pos="600075" algn="r"/>
                <a:tab pos="1009650" algn="l"/>
              </a:tabLst>
            </a:pPr>
            <a:r>
              <a:rPr lang="en-US" altLang="en-US" dirty="0">
                <a:latin typeface="Courier New" pitchFamily="49" charset="0"/>
                <a:cs typeface="Oracle Sans" panose="020B0503020204020204" pitchFamily="34" charset="0"/>
              </a:rPr>
              <a:t>END;</a:t>
            </a:r>
          </a:p>
          <a:p>
            <a:pPr defTabSz="600075">
              <a:lnSpc>
                <a:spcPct val="95000"/>
              </a:lnSpc>
              <a:tabLst>
                <a:tab pos="600075" algn="r"/>
                <a:tab pos="1009650" algn="l"/>
              </a:tabLst>
            </a:pPr>
            <a:r>
              <a:rPr lang="en-US" altLang="en-US" dirty="0">
                <a:latin typeface="Courier New" pitchFamily="49" charset="0"/>
                <a:cs typeface="Oracle Sans" panose="020B0503020204020204" pitchFamily="34" charset="0"/>
              </a:rPr>
              <a:t>/</a:t>
            </a:r>
          </a:p>
        </p:txBody>
      </p:sp>
      <p:sp>
        <p:nvSpPr>
          <p:cNvPr id="61447" name="Rectangle 4"/>
          <p:cNvSpPr>
            <a:spLocks noChangeArrowheads="1"/>
          </p:cNvSpPr>
          <p:nvPr/>
        </p:nvSpPr>
        <p:spPr bwMode="gray">
          <a:xfrm>
            <a:off x="1746250" y="5011965"/>
            <a:ext cx="5861050" cy="1079500"/>
          </a:xfrm>
          <a:prstGeom prst="rect">
            <a:avLst/>
          </a:prstGeom>
          <a:noFill/>
          <a:ln w="28575">
            <a:solidFill>
              <a:schemeClr val="accent1"/>
            </a:solidFill>
            <a:miter lim="800000"/>
            <a:headEnd/>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91902912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What is JSON?</a:t>
            </a:r>
          </a:p>
        </p:txBody>
      </p:sp>
      <p:sp>
        <p:nvSpPr>
          <p:cNvPr id="2" name="Content Placeholder 1">
            <a:extLst>
              <a:ext uri="{FF2B5EF4-FFF2-40B4-BE49-F238E27FC236}">
                <a16:creationId xmlns:a16="http://schemas.microsoft.com/office/drawing/2014/main" id="{ADF3DA02-0932-4AD6-A51D-6D21F84E1D9D}"/>
              </a:ext>
            </a:extLst>
          </p:cNvPr>
          <p:cNvSpPr>
            <a:spLocks noGrp="1"/>
          </p:cNvSpPr>
          <p:nvPr>
            <p:ph idx="1"/>
          </p:nvPr>
        </p:nvSpPr>
        <p:spPr>
          <a:xfrm>
            <a:off x="933451" y="2272710"/>
            <a:ext cx="16421100" cy="3605919"/>
          </a:xfrm>
        </p:spPr>
        <p:txBody>
          <a:bodyPr/>
          <a:lstStyle/>
          <a:p>
            <a:pPr lvl="1"/>
            <a:r>
              <a:rPr lang="en-US" b="1" dirty="0"/>
              <a:t>JSON </a:t>
            </a:r>
            <a:r>
              <a:rPr lang="en-US" dirty="0"/>
              <a:t>stands for JavaScript Object Notation</a:t>
            </a:r>
          </a:p>
          <a:p>
            <a:pPr lvl="1"/>
            <a:r>
              <a:rPr lang="en-US" b="1" dirty="0"/>
              <a:t>JSON</a:t>
            </a:r>
            <a:r>
              <a:rPr lang="en-US" dirty="0"/>
              <a:t> is a lightweight format for storing and transporting data </a:t>
            </a:r>
          </a:p>
          <a:p>
            <a:pPr lvl="1"/>
            <a:r>
              <a:rPr lang="en-US" b="1" dirty="0"/>
              <a:t>JSON</a:t>
            </a:r>
            <a:r>
              <a:rPr lang="en-US" dirty="0"/>
              <a:t> is often used when data is sent from a server to a web page </a:t>
            </a:r>
          </a:p>
          <a:p>
            <a:pPr lvl="1"/>
            <a:r>
              <a:rPr lang="en-US" b="1" dirty="0"/>
              <a:t>JSON</a:t>
            </a:r>
            <a:r>
              <a:rPr lang="en-US" dirty="0"/>
              <a:t> is easy to understand as it uses name-value pairs</a:t>
            </a:r>
          </a:p>
          <a:p>
            <a:endParaRPr lang="en-US" dirty="0"/>
          </a:p>
        </p:txBody>
      </p:sp>
    </p:spTree>
    <p:custDataLst>
      <p:tags r:id="rId1"/>
    </p:custDataLst>
    <p:extLst>
      <p:ext uri="{BB962C8B-B14F-4D97-AF65-F5344CB8AC3E}">
        <p14:creationId xmlns:p14="http://schemas.microsoft.com/office/powerpoint/2010/main" val="135250761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JSON</a:t>
            </a:r>
          </a:p>
        </p:txBody>
      </p:sp>
      <p:sp>
        <p:nvSpPr>
          <p:cNvPr id="7" name="Content Placeholder 6">
            <a:extLst>
              <a:ext uri="{FF2B5EF4-FFF2-40B4-BE49-F238E27FC236}">
                <a16:creationId xmlns:a16="http://schemas.microsoft.com/office/drawing/2014/main" id="{68EDD482-3DA0-4820-BE20-D2171D1F3B8C}"/>
              </a:ext>
            </a:extLst>
          </p:cNvPr>
          <p:cNvSpPr>
            <a:spLocks noGrp="1"/>
          </p:cNvSpPr>
          <p:nvPr>
            <p:ph idx="1"/>
          </p:nvPr>
        </p:nvSpPr>
        <p:spPr>
          <a:xfrm>
            <a:off x="933451" y="2272710"/>
            <a:ext cx="16421100" cy="3605919"/>
          </a:xfrm>
        </p:spPr>
        <p:txBody>
          <a:bodyPr/>
          <a:lstStyle/>
          <a:p>
            <a:pPr lvl="1"/>
            <a:r>
              <a:rPr lang="en-US" dirty="0"/>
              <a:t>Create a </a:t>
            </a:r>
            <a:r>
              <a:rPr lang="en-US" b="1" dirty="0"/>
              <a:t>JSON</a:t>
            </a:r>
            <a:r>
              <a:rPr lang="en-US" dirty="0"/>
              <a:t> column in a table</a:t>
            </a:r>
          </a:p>
          <a:p>
            <a:pPr lvl="1"/>
            <a:r>
              <a:rPr lang="en-US" dirty="0"/>
              <a:t>Add an </a:t>
            </a:r>
            <a:r>
              <a:rPr lang="en-US" b="1" dirty="0"/>
              <a:t>IS</a:t>
            </a:r>
            <a:r>
              <a:rPr lang="en-US" dirty="0"/>
              <a:t> </a:t>
            </a:r>
            <a:r>
              <a:rPr lang="en-US" b="1" dirty="0"/>
              <a:t>JSON</a:t>
            </a:r>
            <a:r>
              <a:rPr lang="en-US" dirty="0"/>
              <a:t> check constraint</a:t>
            </a:r>
          </a:p>
          <a:p>
            <a:pPr lvl="1"/>
            <a:r>
              <a:rPr lang="en-US" dirty="0"/>
              <a:t>Insert </a:t>
            </a:r>
            <a:r>
              <a:rPr lang="en-US" b="1" dirty="0"/>
              <a:t>JSON</a:t>
            </a:r>
            <a:r>
              <a:rPr lang="en-US" dirty="0"/>
              <a:t> data into the column</a:t>
            </a:r>
          </a:p>
          <a:p>
            <a:pPr lvl="1"/>
            <a:r>
              <a:rPr lang="en-US" dirty="0"/>
              <a:t>Query the </a:t>
            </a:r>
            <a:r>
              <a:rPr lang="en-US" b="1" dirty="0"/>
              <a:t>JSON</a:t>
            </a:r>
            <a:r>
              <a:rPr lang="en-US" dirty="0"/>
              <a:t> data</a:t>
            </a:r>
          </a:p>
          <a:p>
            <a:endParaRPr lang="en-US" dirty="0"/>
          </a:p>
        </p:txBody>
      </p:sp>
    </p:spTree>
    <p:custDataLst>
      <p:tags r:id="rId1"/>
    </p:custDataLst>
    <p:extLst>
      <p:ext uri="{BB962C8B-B14F-4D97-AF65-F5344CB8AC3E}">
        <p14:creationId xmlns:p14="http://schemas.microsoft.com/office/powerpoint/2010/main" val="7257654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Objectives</a:t>
            </a:r>
          </a:p>
        </p:txBody>
      </p:sp>
      <p:sp>
        <p:nvSpPr>
          <p:cNvPr id="3" name="Content Placeholder 2">
            <a:extLst>
              <a:ext uri="{FF2B5EF4-FFF2-40B4-BE49-F238E27FC236}">
                <a16:creationId xmlns:a16="http://schemas.microsoft.com/office/drawing/2014/main" id="{EC8F224C-5C8C-401E-AEEC-0CC5DDBD2CC3}"/>
              </a:ext>
            </a:extLst>
          </p:cNvPr>
          <p:cNvSpPr>
            <a:spLocks noGrp="1"/>
          </p:cNvSpPr>
          <p:nvPr>
            <p:ph idx="1"/>
          </p:nvPr>
        </p:nvSpPr>
        <p:spPr>
          <a:xfrm>
            <a:off x="933451" y="2272710"/>
            <a:ext cx="16421100" cy="3686070"/>
          </a:xfrm>
        </p:spPr>
        <p:txBody>
          <a:bodyPr/>
          <a:lstStyle/>
          <a:p>
            <a:r>
              <a:rPr lang="en-US" altLang="en-US" dirty="0"/>
              <a:t>After completing this lesson, you should be able to:</a:t>
            </a:r>
          </a:p>
          <a:p>
            <a:pPr lvl="1"/>
            <a:r>
              <a:rPr lang="en-US" altLang="en-US" dirty="0"/>
              <a:t>Describe how the </a:t>
            </a:r>
            <a:r>
              <a:rPr lang="en-US" altLang="en-US" dirty="0">
                <a:latin typeface="Courier New" pitchFamily="49" charset="0"/>
              </a:rPr>
              <a:t>DBMS_OUTPUT</a:t>
            </a:r>
            <a:r>
              <a:rPr lang="en-US" altLang="en-US" dirty="0"/>
              <a:t> package works</a:t>
            </a:r>
          </a:p>
          <a:p>
            <a:pPr lvl="1"/>
            <a:r>
              <a:rPr lang="en-US" altLang="en-US" dirty="0"/>
              <a:t>Use </a:t>
            </a:r>
            <a:r>
              <a:rPr lang="en-US" altLang="en-US" dirty="0">
                <a:latin typeface="Courier New" pitchFamily="49" charset="0"/>
              </a:rPr>
              <a:t>UTL_FILE</a:t>
            </a:r>
            <a:r>
              <a:rPr lang="en-US" altLang="en-US" dirty="0"/>
              <a:t> to direct output to operating system files</a:t>
            </a:r>
          </a:p>
          <a:p>
            <a:pPr lvl="1"/>
            <a:r>
              <a:rPr lang="en-US" altLang="en-US" dirty="0"/>
              <a:t>Describe the main features of </a:t>
            </a:r>
            <a:r>
              <a:rPr lang="en-US" altLang="en-US" dirty="0">
                <a:latin typeface="Courier New" pitchFamily="49" charset="0"/>
              </a:rPr>
              <a:t>UTL_MAIL</a:t>
            </a:r>
          </a:p>
          <a:p>
            <a:pPr lvl="1"/>
            <a:r>
              <a:rPr lang="en-US" altLang="en-US" dirty="0"/>
              <a:t>Describe the JSON Data Structures</a:t>
            </a:r>
            <a:endParaRPr lang="en-US" altLang="en-US" dirty="0">
              <a:latin typeface="Courier New" pitchFamily="49" charset="0"/>
            </a:endParaRPr>
          </a:p>
        </p:txBody>
      </p:sp>
    </p:spTree>
    <p:custDataLst>
      <p:tags r:id="rId1"/>
    </p:custDataLst>
    <p:extLst>
      <p:ext uri="{BB962C8B-B14F-4D97-AF65-F5344CB8AC3E}">
        <p14:creationId xmlns:p14="http://schemas.microsoft.com/office/powerpoint/2010/main" val="35376414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PL/SQL and JSON</a:t>
            </a:r>
          </a:p>
        </p:txBody>
      </p:sp>
      <p:sp>
        <p:nvSpPr>
          <p:cNvPr id="6" name="Content Placeholder 5">
            <a:extLst>
              <a:ext uri="{FF2B5EF4-FFF2-40B4-BE49-F238E27FC236}">
                <a16:creationId xmlns:a16="http://schemas.microsoft.com/office/drawing/2014/main" id="{EF09F241-E398-4076-A1E0-FEE7F1F48F9C}"/>
              </a:ext>
            </a:extLst>
          </p:cNvPr>
          <p:cNvSpPr>
            <a:spLocks noGrp="1"/>
          </p:cNvSpPr>
          <p:nvPr>
            <p:ph idx="1"/>
          </p:nvPr>
        </p:nvSpPr>
        <p:spPr>
          <a:xfrm>
            <a:off x="933451" y="2272710"/>
            <a:ext cx="16421100" cy="5133517"/>
          </a:xfrm>
        </p:spPr>
        <p:txBody>
          <a:bodyPr/>
          <a:lstStyle/>
          <a:p>
            <a:r>
              <a:rPr lang="en-US" b="1" dirty="0"/>
              <a:t>Oracle has several predefined PL/SQL Data Structures</a:t>
            </a:r>
          </a:p>
          <a:p>
            <a:pPr lvl="1"/>
            <a:r>
              <a:rPr lang="en-US" dirty="0"/>
              <a:t>JSON_ELEMENT_T Object Type</a:t>
            </a:r>
          </a:p>
          <a:p>
            <a:pPr lvl="1"/>
            <a:r>
              <a:rPr lang="en-US" dirty="0"/>
              <a:t>JSON_OBJECT_T Object Type</a:t>
            </a:r>
          </a:p>
          <a:p>
            <a:pPr lvl="1"/>
            <a:r>
              <a:rPr lang="en-US" dirty="0"/>
              <a:t>JSON_ARRAY_T Object Type</a:t>
            </a:r>
          </a:p>
          <a:p>
            <a:pPr lvl="1"/>
            <a:r>
              <a:rPr lang="en-US" dirty="0"/>
              <a:t>JSON_SCALAR_T Object Type</a:t>
            </a:r>
          </a:p>
          <a:p>
            <a:pPr lvl="1"/>
            <a:r>
              <a:rPr lang="en-US" dirty="0"/>
              <a:t>JSON_KEY_LIST Type</a:t>
            </a:r>
          </a:p>
          <a:p>
            <a:endParaRPr lang="en-US" dirty="0"/>
          </a:p>
        </p:txBody>
      </p:sp>
    </p:spTree>
    <p:custDataLst>
      <p:tags r:id="rId1"/>
    </p:custDataLst>
    <p:extLst>
      <p:ext uri="{BB962C8B-B14F-4D97-AF65-F5344CB8AC3E}">
        <p14:creationId xmlns:p14="http://schemas.microsoft.com/office/powerpoint/2010/main" val="70106362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t>PL/SQL and </a:t>
            </a:r>
            <a:r>
              <a:rPr lang="en-US" altLang="en-US" dirty="0">
                <a:latin typeface="+mj-lt"/>
              </a:rPr>
              <a:t>JSON</a:t>
            </a:r>
          </a:p>
        </p:txBody>
      </p:sp>
      <p:sp>
        <p:nvSpPr>
          <p:cNvPr id="6" name="Content Placeholder 5">
            <a:extLst>
              <a:ext uri="{FF2B5EF4-FFF2-40B4-BE49-F238E27FC236}">
                <a16:creationId xmlns:a16="http://schemas.microsoft.com/office/drawing/2014/main" id="{128F6FCB-E22D-463E-99FD-EF3E680C2023}"/>
              </a:ext>
            </a:extLst>
          </p:cNvPr>
          <p:cNvSpPr>
            <a:spLocks noGrp="1"/>
          </p:cNvSpPr>
          <p:nvPr>
            <p:ph idx="1"/>
          </p:nvPr>
        </p:nvSpPr>
        <p:spPr>
          <a:xfrm>
            <a:off x="933451" y="2272710"/>
            <a:ext cx="16421100" cy="7175871"/>
          </a:xfrm>
        </p:spPr>
        <p:txBody>
          <a:bodyPr/>
          <a:lstStyle/>
          <a:p>
            <a:r>
              <a:rPr lang="en-US" sz="3600" b="1" i="1" u="sng" dirty="0"/>
              <a:t>Use PL/SQL With JSON Data:</a:t>
            </a:r>
          </a:p>
          <a:p>
            <a:r>
              <a:rPr lang="en-US" sz="3600" dirty="0"/>
              <a:t>You can manipulate JSON data within PL/SQL code using SQL code or PL/SQL object types for JSON. (You cannot use an empty JSON field name in any SQL code that you use in PL/SQL.)</a:t>
            </a:r>
          </a:p>
          <a:p>
            <a:r>
              <a:rPr lang="en-US" sz="3600" b="1" i="1" u="sng" dirty="0"/>
              <a:t>Built-in PL/SQL functions:</a:t>
            </a:r>
          </a:p>
          <a:p>
            <a:r>
              <a:rPr lang="en-US" sz="3600" dirty="0" err="1"/>
              <a:t>json_value</a:t>
            </a:r>
            <a:r>
              <a:rPr lang="en-US" sz="3600" dirty="0"/>
              <a:t>, </a:t>
            </a:r>
            <a:r>
              <a:rPr lang="en-US" sz="3600" dirty="0" err="1"/>
              <a:t>json_query</a:t>
            </a:r>
            <a:r>
              <a:rPr lang="en-US" sz="3600" dirty="0"/>
              <a:t>, </a:t>
            </a:r>
            <a:r>
              <a:rPr lang="en-US" sz="3600" dirty="0" err="1"/>
              <a:t>json_object</a:t>
            </a:r>
            <a:r>
              <a:rPr lang="en-US" sz="3600" dirty="0"/>
              <a:t>, </a:t>
            </a:r>
            <a:r>
              <a:rPr lang="en-US" sz="3600" dirty="0" err="1"/>
              <a:t>json_array,json_exists</a:t>
            </a:r>
            <a:r>
              <a:rPr lang="en-US" sz="3600" dirty="0"/>
              <a:t>, is json, is not json, and </a:t>
            </a:r>
            <a:r>
              <a:rPr lang="en-US" sz="3600" dirty="0" err="1"/>
              <a:t>json_equal</a:t>
            </a:r>
            <a:r>
              <a:rPr lang="en-US" sz="3600" dirty="0"/>
              <a:t>.</a:t>
            </a:r>
          </a:p>
          <a:p>
            <a:r>
              <a:rPr lang="en-US" sz="3600" b="1" i="1" u="sng" dirty="0"/>
              <a:t>PL/SQL Boolean Functions</a:t>
            </a:r>
            <a:r>
              <a:rPr lang="en-US" sz="3600" b="1" u="sng" dirty="0"/>
              <a:t>: </a:t>
            </a:r>
          </a:p>
          <a:p>
            <a:r>
              <a:rPr lang="en-US" sz="3600" dirty="0" err="1"/>
              <a:t>json_exists</a:t>
            </a:r>
            <a:r>
              <a:rPr lang="en-US" sz="3600" dirty="0"/>
              <a:t>, is json, is not json, and </a:t>
            </a:r>
            <a:r>
              <a:rPr lang="en-US" sz="3600" dirty="0" err="1"/>
              <a:t>json_equal</a:t>
            </a:r>
            <a:r>
              <a:rPr lang="en-US" sz="3600" dirty="0"/>
              <a:t> </a:t>
            </a:r>
          </a:p>
          <a:p>
            <a:r>
              <a:rPr lang="en-US" sz="3600" dirty="0" err="1"/>
              <a:t>json_value</a:t>
            </a:r>
            <a:r>
              <a:rPr lang="en-US" sz="3600" dirty="0"/>
              <a:t> can return a BOOLEAN value.</a:t>
            </a:r>
          </a:p>
        </p:txBody>
      </p:sp>
    </p:spTree>
    <p:custDataLst>
      <p:tags r:id="rId1"/>
    </p:custDataLst>
    <p:extLst>
      <p:ext uri="{BB962C8B-B14F-4D97-AF65-F5344CB8AC3E}">
        <p14:creationId xmlns:p14="http://schemas.microsoft.com/office/powerpoint/2010/main" val="11701653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1EEC61-2556-4135-9149-DFFBB2466E98}"/>
              </a:ext>
            </a:extLst>
          </p:cNvPr>
          <p:cNvSpPr>
            <a:spLocks noGrp="1"/>
          </p:cNvSpPr>
          <p:nvPr>
            <p:ph idx="1"/>
          </p:nvPr>
        </p:nvSpPr>
        <p:spPr>
          <a:xfrm>
            <a:off x="932689" y="2267712"/>
            <a:ext cx="16422624" cy="5064780"/>
          </a:xfrm>
        </p:spPr>
        <p:txBody>
          <a:bodyPr/>
          <a:lstStyle/>
          <a:p>
            <a:r>
              <a:rPr lang="en-US" altLang="en-US" dirty="0"/>
              <a:t>The Oracle-supplied </a:t>
            </a:r>
            <a:r>
              <a:rPr lang="en-US" altLang="en-US" dirty="0">
                <a:latin typeface="Courier New" pitchFamily="49" charset="0"/>
                <a:cs typeface="Courier New" pitchFamily="49" charset="0"/>
              </a:rPr>
              <a:t>UTL_FILE</a:t>
            </a:r>
            <a:r>
              <a:rPr lang="en-US" altLang="en-US" dirty="0"/>
              <a:t> package is used to access </a:t>
            </a:r>
          </a:p>
          <a:p>
            <a:r>
              <a:rPr lang="en-US" altLang="en-US" dirty="0"/>
              <a:t>text files in the operating system of the database server. </a:t>
            </a:r>
          </a:p>
          <a:p>
            <a:r>
              <a:rPr lang="en-US" altLang="en-US" dirty="0"/>
              <a:t>The database provides functionality through directory objects to  </a:t>
            </a:r>
          </a:p>
          <a:p>
            <a:r>
              <a:rPr lang="en-US" altLang="en-US" dirty="0"/>
              <a:t>allow access to specific operating system directories.</a:t>
            </a:r>
          </a:p>
          <a:p>
            <a:pPr lvl="1">
              <a:buFont typeface="Arial" charset="0"/>
              <a:buAutoNum type="alphaLcPeriod"/>
            </a:pPr>
            <a:r>
              <a:rPr lang="en-US" altLang="en-US" dirty="0"/>
              <a:t>True</a:t>
            </a:r>
          </a:p>
          <a:p>
            <a:pPr lvl="1">
              <a:buFont typeface="Arial" charset="0"/>
              <a:buAutoNum type="alphaLcPeriod"/>
            </a:pPr>
            <a:r>
              <a:rPr lang="en-US" altLang="en-US" dirty="0"/>
              <a:t>False</a:t>
            </a:r>
          </a:p>
          <a:p>
            <a:endParaRPr lang="en-US" dirty="0"/>
          </a:p>
        </p:txBody>
      </p:sp>
      <p:sp>
        <p:nvSpPr>
          <p:cNvPr id="655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Quiz</a:t>
            </a:r>
          </a:p>
        </p:txBody>
      </p:sp>
    </p:spTree>
    <p:custDataLst>
      <p:tags r:id="rId1"/>
    </p:custDataLst>
    <p:extLst>
      <p:ext uri="{BB962C8B-B14F-4D97-AF65-F5344CB8AC3E}">
        <p14:creationId xmlns:p14="http://schemas.microsoft.com/office/powerpoint/2010/main" val="2944493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a:t>
            </a:r>
          </a:p>
        </p:txBody>
      </p:sp>
      <p:sp>
        <p:nvSpPr>
          <p:cNvPr id="2" name="Content Placeholder 1">
            <a:extLst>
              <a:ext uri="{FF2B5EF4-FFF2-40B4-BE49-F238E27FC236}">
                <a16:creationId xmlns:a16="http://schemas.microsoft.com/office/drawing/2014/main" id="{EBA55212-B797-44DE-BE60-95EDD6ED5275}"/>
              </a:ext>
            </a:extLst>
          </p:cNvPr>
          <p:cNvSpPr>
            <a:spLocks noGrp="1"/>
          </p:cNvSpPr>
          <p:nvPr>
            <p:ph idx="1"/>
          </p:nvPr>
        </p:nvSpPr>
        <p:spPr>
          <a:xfrm>
            <a:off x="933451" y="2272710"/>
            <a:ext cx="16421100" cy="3622847"/>
          </a:xfrm>
        </p:spPr>
        <p:txBody>
          <a:bodyPr/>
          <a:lstStyle/>
          <a:p>
            <a:r>
              <a:rPr lang="en-US" altLang="en-US" dirty="0"/>
              <a:t>In this lesson, you should have learned:</a:t>
            </a:r>
          </a:p>
          <a:p>
            <a:pPr lvl="1"/>
            <a:r>
              <a:rPr lang="en-US" altLang="en-US" dirty="0"/>
              <a:t>How the </a:t>
            </a:r>
            <a:r>
              <a:rPr lang="en-US" altLang="en-US" dirty="0">
                <a:latin typeface="Courier New" pitchFamily="49" charset="0"/>
              </a:rPr>
              <a:t>DBMS_OUTPUT</a:t>
            </a:r>
            <a:r>
              <a:rPr lang="en-US" altLang="en-US" dirty="0"/>
              <a:t> package works</a:t>
            </a:r>
          </a:p>
          <a:p>
            <a:pPr lvl="1"/>
            <a:r>
              <a:rPr lang="en-US" altLang="en-US" dirty="0"/>
              <a:t>How to use </a:t>
            </a:r>
            <a:r>
              <a:rPr lang="en-US" altLang="en-US" dirty="0">
                <a:latin typeface="Courier New" pitchFamily="49" charset="0"/>
              </a:rPr>
              <a:t>UTL_FILE</a:t>
            </a:r>
            <a:r>
              <a:rPr lang="en-US" altLang="en-US" dirty="0"/>
              <a:t> to direct output to operating system files</a:t>
            </a:r>
          </a:p>
          <a:p>
            <a:pPr lvl="1"/>
            <a:r>
              <a:rPr lang="en-US" altLang="en-US" dirty="0"/>
              <a:t>About the main features of </a:t>
            </a:r>
            <a:r>
              <a:rPr lang="en-US" altLang="en-US" dirty="0">
                <a:latin typeface="Courier New" pitchFamily="49" charset="0"/>
              </a:rPr>
              <a:t>UTL_MAIL</a:t>
            </a:r>
            <a:endParaRPr lang="en-US" altLang="en-US" dirty="0"/>
          </a:p>
          <a:p>
            <a:endParaRPr lang="en-US" dirty="0"/>
          </a:p>
        </p:txBody>
      </p:sp>
    </p:spTree>
    <p:extLst>
      <p:ext uri="{BB962C8B-B14F-4D97-AF65-F5344CB8AC3E}">
        <p14:creationId xmlns:p14="http://schemas.microsoft.com/office/powerpoint/2010/main" val="135463101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Practice 16 Overview: Using Oracle-Supplied Packages in Application Development</a:t>
            </a:r>
          </a:p>
        </p:txBody>
      </p:sp>
      <p:sp>
        <p:nvSpPr>
          <p:cNvPr id="2" name="Content Placeholder 1">
            <a:extLst>
              <a:ext uri="{FF2B5EF4-FFF2-40B4-BE49-F238E27FC236}">
                <a16:creationId xmlns:a16="http://schemas.microsoft.com/office/drawing/2014/main" id="{B1A186FB-2270-4979-881F-1E52BFB3A7E8}"/>
              </a:ext>
            </a:extLst>
          </p:cNvPr>
          <p:cNvSpPr>
            <a:spLocks noGrp="1"/>
          </p:cNvSpPr>
          <p:nvPr>
            <p:ph idx="1"/>
          </p:nvPr>
        </p:nvSpPr>
        <p:spPr>
          <a:xfrm>
            <a:off x="933451" y="2688032"/>
            <a:ext cx="16421100" cy="595544"/>
          </a:xfrm>
        </p:spPr>
        <p:txBody>
          <a:bodyPr/>
          <a:lstStyle/>
          <a:p>
            <a:r>
              <a:rPr lang="en-US" altLang="en-US" dirty="0"/>
              <a:t>This practice covers how to use </a:t>
            </a:r>
            <a:r>
              <a:rPr lang="en-US" altLang="en-US" dirty="0">
                <a:latin typeface="Courier New" panose="02070309020205020404" pitchFamily="49" charset="0"/>
                <a:cs typeface="Courier New" panose="02070309020205020404" pitchFamily="49" charset="0"/>
              </a:rPr>
              <a:t>UTL_FILE</a:t>
            </a:r>
            <a:r>
              <a:rPr lang="en-US" altLang="en-US" dirty="0"/>
              <a:t> to generate a text report.</a:t>
            </a:r>
          </a:p>
        </p:txBody>
      </p:sp>
      <p:sp>
        <p:nvSpPr>
          <p:cNvPr id="4" name="Rectangle 3"/>
          <p:cNvSpPr/>
          <p:nvPr/>
        </p:nvSpPr>
        <p:spPr bwMode="auto">
          <a:xfrm rot="16200000" flipV="1">
            <a:off x="14644235"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39970821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2" name="Content Placeholder 1">
            <a:extLst>
              <a:ext uri="{FF2B5EF4-FFF2-40B4-BE49-F238E27FC236}">
                <a16:creationId xmlns:a16="http://schemas.microsoft.com/office/drawing/2014/main" id="{80F645BA-F90A-4E66-AF42-612AC6FCBB19}"/>
              </a:ext>
            </a:extLst>
          </p:cNvPr>
          <p:cNvSpPr>
            <a:spLocks noGrp="1"/>
          </p:cNvSpPr>
          <p:nvPr>
            <p:ph idx="1"/>
          </p:nvPr>
        </p:nvSpPr>
        <p:spPr>
          <a:xfrm>
            <a:off x="933451" y="2272710"/>
            <a:ext cx="16421100" cy="4818559"/>
          </a:xfrm>
        </p:spPr>
        <p:txBody>
          <a:bodyPr/>
          <a:lstStyle/>
          <a:p>
            <a:pPr lvl="1"/>
            <a:r>
              <a:rPr lang="en-US" dirty="0"/>
              <a:t>Identifying the benefits of using the Oracle-supplied packages and listing some of those packages</a:t>
            </a:r>
          </a:p>
          <a:p>
            <a:pPr lvl="1">
              <a:buClr>
                <a:schemeClr val="tx1">
                  <a:lumMod val="25000"/>
                  <a:lumOff val="75000"/>
                </a:schemeClr>
              </a:buClr>
            </a:pPr>
            <a:r>
              <a:rPr lang="en-US" dirty="0">
                <a:solidFill>
                  <a:schemeClr val="tx1">
                    <a:lumMod val="25000"/>
                    <a:lumOff val="75000"/>
                  </a:schemeClr>
                </a:solidFill>
              </a:rPr>
              <a:t>Using the following Oracle-supplied packages:</a:t>
            </a:r>
          </a:p>
          <a:p>
            <a:pPr lvl="2">
              <a:buClr>
                <a:schemeClr val="tx1">
                  <a:lumMod val="25000"/>
                  <a:lumOff val="75000"/>
                </a:schemeClr>
              </a:buClr>
            </a:pPr>
            <a:r>
              <a:rPr lang="en-US" dirty="0">
                <a:solidFill>
                  <a:schemeClr val="tx1">
                    <a:lumMod val="25000"/>
                    <a:lumOff val="75000"/>
                  </a:schemeClr>
                </a:solidFill>
              </a:rPr>
              <a:t>DBMS_OUTPUT </a:t>
            </a:r>
          </a:p>
          <a:p>
            <a:pPr lvl="2">
              <a:buClr>
                <a:schemeClr val="tx1">
                  <a:lumMod val="25000"/>
                  <a:lumOff val="75000"/>
                </a:schemeClr>
              </a:buClr>
            </a:pPr>
            <a:r>
              <a:rPr lang="en-US" dirty="0">
                <a:solidFill>
                  <a:schemeClr val="tx1">
                    <a:lumMod val="25000"/>
                    <a:lumOff val="75000"/>
                  </a:schemeClr>
                </a:solidFill>
              </a:rPr>
              <a:t>UTL_FILE </a:t>
            </a:r>
          </a:p>
          <a:p>
            <a:pPr lvl="2">
              <a:buClr>
                <a:schemeClr val="tx1">
                  <a:lumMod val="25000"/>
                  <a:lumOff val="75000"/>
                </a:schemeClr>
              </a:buClr>
            </a:pPr>
            <a:r>
              <a:rPr lang="en-US" dirty="0">
                <a:solidFill>
                  <a:schemeClr val="tx1">
                    <a:lumMod val="25000"/>
                    <a:lumOff val="75000"/>
                  </a:schemeClr>
                </a:solidFill>
              </a:rPr>
              <a:t>UTL_MAIL</a:t>
            </a:r>
          </a:p>
          <a:p>
            <a:endParaRPr lang="en-US" dirty="0"/>
          </a:p>
        </p:txBody>
      </p:sp>
      <p:grpSp>
        <p:nvGrpSpPr>
          <p:cNvPr id="4" name="Group 3"/>
          <p:cNvGrpSpPr/>
          <p:nvPr/>
        </p:nvGrpSpPr>
        <p:grpSpPr>
          <a:xfrm>
            <a:off x="12763501" y="6515101"/>
            <a:ext cx="5567363" cy="2500313"/>
            <a:chOff x="5613400" y="4297363"/>
            <a:chExt cx="3711575" cy="1666875"/>
          </a:xfrm>
        </p:grpSpPr>
        <p:sp>
          <p:nvSpPr>
            <p:cNvPr id="5" name="Rectangle 4"/>
            <p:cNvSpPr/>
            <p:nvPr/>
          </p:nvSpPr>
          <p:spPr bwMode="auto">
            <a:xfrm rot="16200000" flipV="1">
              <a:off x="68865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4136406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Oracle-Supplied Packages</a:t>
            </a:r>
          </a:p>
        </p:txBody>
      </p:sp>
      <p:sp>
        <p:nvSpPr>
          <p:cNvPr id="2" name="Content Placeholder 1">
            <a:extLst>
              <a:ext uri="{FF2B5EF4-FFF2-40B4-BE49-F238E27FC236}">
                <a16:creationId xmlns:a16="http://schemas.microsoft.com/office/drawing/2014/main" id="{32D6DA64-5862-4A14-88EC-7A66CC2F627B}"/>
              </a:ext>
            </a:extLst>
          </p:cNvPr>
          <p:cNvSpPr>
            <a:spLocks noGrp="1"/>
          </p:cNvSpPr>
          <p:nvPr>
            <p:ph idx="1"/>
          </p:nvPr>
        </p:nvSpPr>
        <p:spPr>
          <a:xfrm>
            <a:off x="933451" y="2272710"/>
            <a:ext cx="16421100" cy="4276872"/>
          </a:xfrm>
        </p:spPr>
        <p:txBody>
          <a:bodyPr/>
          <a:lstStyle/>
          <a:p>
            <a:pPr lvl="1"/>
            <a:r>
              <a:rPr lang="en-US" altLang="en-US" dirty="0"/>
              <a:t>The Oracle-supplied packages:</a:t>
            </a:r>
          </a:p>
          <a:p>
            <a:pPr lvl="2"/>
            <a:r>
              <a:rPr lang="en-US" altLang="en-US" dirty="0"/>
              <a:t>Are provided with the Oracle server</a:t>
            </a:r>
          </a:p>
          <a:p>
            <a:pPr lvl="2"/>
            <a:r>
              <a:rPr lang="en-US" altLang="en-US" dirty="0"/>
              <a:t>Extend the functionality of the database</a:t>
            </a:r>
          </a:p>
          <a:p>
            <a:pPr lvl="2"/>
            <a:r>
              <a:rPr lang="en-US" altLang="en-US" dirty="0"/>
              <a:t>Provide PL/SQL access to SQL statements</a:t>
            </a:r>
          </a:p>
          <a:p>
            <a:pPr lvl="1"/>
            <a:r>
              <a:rPr lang="en-US" altLang="en-US" dirty="0"/>
              <a:t>Most of the Oracle-supplied packages are installed during database creation.</a:t>
            </a:r>
          </a:p>
          <a:p>
            <a:endParaRPr lang="en-US" dirty="0"/>
          </a:p>
        </p:txBody>
      </p:sp>
      <p:sp>
        <p:nvSpPr>
          <p:cNvPr id="5" name="Rectangle 4"/>
          <p:cNvSpPr/>
          <p:nvPr/>
        </p:nvSpPr>
        <p:spPr>
          <a:xfrm>
            <a:off x="1485900" y="6156960"/>
            <a:ext cx="13373100" cy="1015663"/>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sz="3000" dirty="0">
                <a:latin typeface="Oracle Sans" panose="020B0503020204020204" pitchFamily="34" charset="0"/>
                <a:cs typeface="Oracle Sans" panose="020B0503020204020204" pitchFamily="34" charset="0"/>
              </a:rPr>
              <a:t>Modifying Oracle-supplied packages can cause internal errors and database security violations. Do not modify supplied packages.</a:t>
            </a:r>
            <a:endParaRPr lang="en-US" altLang="en-US" sz="3000" dirty="0">
              <a:latin typeface="Oracle Sans" panose="020B0503020204020204" pitchFamily="34" charset="0"/>
              <a:cs typeface="Oracle Sans" panose="020B0503020204020204" pitchFamily="34" charset="0"/>
            </a:endParaRPr>
          </a:p>
        </p:txBody>
      </p:sp>
      <p:pic>
        <p:nvPicPr>
          <p:cNvPr id="6" name="Picture 5" descr="cnt205597.gif"/>
          <p:cNvPicPr>
            <a:picLocks noChangeAspect="1"/>
          </p:cNvPicPr>
          <p:nvPr/>
        </p:nvPicPr>
        <p:blipFill>
          <a:blip r:embed="rId4" cstate="print"/>
          <a:stretch>
            <a:fillRect/>
          </a:stretch>
        </p:blipFill>
        <p:spPr>
          <a:xfrm>
            <a:off x="914400" y="5928360"/>
            <a:ext cx="1291590" cy="1577340"/>
          </a:xfrm>
          <a:prstGeom prst="rect">
            <a:avLst/>
          </a:prstGeom>
        </p:spPr>
      </p:pic>
    </p:spTree>
    <p:custDataLst>
      <p:tags r:id="rId1"/>
    </p:custDataLst>
    <p:extLst>
      <p:ext uri="{BB962C8B-B14F-4D97-AF65-F5344CB8AC3E}">
        <p14:creationId xmlns:p14="http://schemas.microsoft.com/office/powerpoint/2010/main" val="17788630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Examples of Some Oracle-Supplied Packages</a:t>
            </a:r>
          </a:p>
        </p:txBody>
      </p:sp>
      <p:sp>
        <p:nvSpPr>
          <p:cNvPr id="2" name="Content Placeholder 1">
            <a:extLst>
              <a:ext uri="{FF2B5EF4-FFF2-40B4-BE49-F238E27FC236}">
                <a16:creationId xmlns:a16="http://schemas.microsoft.com/office/drawing/2014/main" id="{D89626CF-D5E5-40AD-B67F-FEFDCE88E84E}"/>
              </a:ext>
            </a:extLst>
          </p:cNvPr>
          <p:cNvSpPr>
            <a:spLocks noGrp="1"/>
          </p:cNvSpPr>
          <p:nvPr>
            <p:ph idx="1"/>
          </p:nvPr>
        </p:nvSpPr>
        <p:spPr>
          <a:xfrm>
            <a:off x="933451" y="2272710"/>
            <a:ext cx="16421100" cy="7550268"/>
          </a:xfrm>
        </p:spPr>
        <p:txBody>
          <a:bodyPr/>
          <a:lstStyle/>
          <a:p>
            <a:r>
              <a:rPr lang="en-US" altLang="en-US" dirty="0"/>
              <a:t>Here is an abbreviated list of some Oracle-supplied packages:</a:t>
            </a:r>
          </a:p>
          <a:p>
            <a:pPr lvl="1"/>
            <a:r>
              <a:rPr lang="en-US" altLang="en-US" dirty="0">
                <a:latin typeface="Courier New" pitchFamily="49" charset="0"/>
              </a:rPr>
              <a:t>DBMS_OUTPUT</a:t>
            </a:r>
          </a:p>
          <a:p>
            <a:pPr lvl="1"/>
            <a:r>
              <a:rPr lang="en-US" altLang="en-US" dirty="0">
                <a:latin typeface="Courier New" pitchFamily="49" charset="0"/>
              </a:rPr>
              <a:t>UTL_FILE</a:t>
            </a:r>
          </a:p>
          <a:p>
            <a:pPr lvl="1"/>
            <a:r>
              <a:rPr lang="en-US" altLang="en-US" dirty="0">
                <a:latin typeface="Courier New" pitchFamily="49" charset="0"/>
              </a:rPr>
              <a:t>UTL_MAIL</a:t>
            </a:r>
          </a:p>
          <a:p>
            <a:pPr lvl="1"/>
            <a:r>
              <a:rPr lang="en-US" altLang="en-US" dirty="0">
                <a:latin typeface="Courier New" pitchFamily="49" charset="0"/>
              </a:rPr>
              <a:t>DBMS_ALERT</a:t>
            </a:r>
          </a:p>
          <a:p>
            <a:pPr lvl="1"/>
            <a:r>
              <a:rPr lang="en-US" altLang="en-US" dirty="0">
                <a:latin typeface="Courier New" pitchFamily="49" charset="0"/>
              </a:rPr>
              <a:t>DBMS_LOCK</a:t>
            </a:r>
          </a:p>
          <a:p>
            <a:pPr lvl="1"/>
            <a:r>
              <a:rPr lang="en-US" altLang="en-US" dirty="0">
                <a:latin typeface="Courier New" pitchFamily="49" charset="0"/>
              </a:rPr>
              <a:t>DBMS_SESSION</a:t>
            </a:r>
          </a:p>
          <a:p>
            <a:pPr lvl="1"/>
            <a:r>
              <a:rPr lang="en-US" altLang="en-US" dirty="0">
                <a:latin typeface="Courier New" pitchFamily="49" charset="0"/>
              </a:rPr>
              <a:t>DBMS_APPLICATION_INFO</a:t>
            </a:r>
          </a:p>
          <a:p>
            <a:pPr lvl="1"/>
            <a:r>
              <a:rPr lang="en-US" altLang="en-US" dirty="0">
                <a:latin typeface="Courier New" pitchFamily="49" charset="0"/>
              </a:rPr>
              <a:t>HTP</a:t>
            </a:r>
          </a:p>
          <a:p>
            <a:pPr lvl="1"/>
            <a:r>
              <a:rPr lang="en-US" altLang="en-US" dirty="0">
                <a:latin typeface="Courier New" pitchFamily="49" charset="0"/>
              </a:rPr>
              <a:t>DBMS_SCHEDULER</a:t>
            </a:r>
          </a:p>
        </p:txBody>
      </p:sp>
    </p:spTree>
    <p:custDataLst>
      <p:tags r:id="rId1"/>
    </p:custDataLst>
    <p:extLst>
      <p:ext uri="{BB962C8B-B14F-4D97-AF65-F5344CB8AC3E}">
        <p14:creationId xmlns:p14="http://schemas.microsoft.com/office/powerpoint/2010/main" val="22052551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2" name="Content Placeholder 1">
            <a:extLst>
              <a:ext uri="{FF2B5EF4-FFF2-40B4-BE49-F238E27FC236}">
                <a16:creationId xmlns:a16="http://schemas.microsoft.com/office/drawing/2014/main" id="{F5A444F9-8739-4090-A45C-ABAEE7041F6D}"/>
              </a:ext>
            </a:extLst>
          </p:cNvPr>
          <p:cNvSpPr>
            <a:spLocks noGrp="1"/>
          </p:cNvSpPr>
          <p:nvPr>
            <p:ph idx="1"/>
          </p:nvPr>
        </p:nvSpPr>
        <p:spPr>
          <a:xfrm>
            <a:off x="933451" y="2272710"/>
            <a:ext cx="16421100" cy="4818559"/>
          </a:xfrm>
        </p:spPr>
        <p:txBody>
          <a:bodyPr/>
          <a:lstStyle/>
          <a:p>
            <a:pPr lvl="1">
              <a:buClr>
                <a:schemeClr val="tx1">
                  <a:lumMod val="25000"/>
                  <a:lumOff val="75000"/>
                </a:schemeClr>
              </a:buClr>
              <a:defRPr/>
            </a:pPr>
            <a:r>
              <a:rPr lang="en-US" dirty="0">
                <a:solidFill>
                  <a:schemeClr val="tx1">
                    <a:lumMod val="25000"/>
                    <a:lumOff val="75000"/>
                  </a:schemeClr>
                </a:solidFill>
              </a:rPr>
              <a:t>Identifying the benefits of using the Oracle-supplied packages and listing some of those packages</a:t>
            </a:r>
          </a:p>
          <a:p>
            <a:pPr lvl="1">
              <a:defRPr/>
            </a:pPr>
            <a:r>
              <a:rPr lang="en-US" dirty="0"/>
              <a:t>Using the following Oracle-supplied packages:</a:t>
            </a:r>
          </a:p>
          <a:p>
            <a:pPr lvl="2">
              <a:defRPr/>
            </a:pPr>
            <a:r>
              <a:rPr lang="en-US" dirty="0">
                <a:latin typeface="Courier New" pitchFamily="49" charset="0"/>
                <a:cs typeface="Courier New" pitchFamily="49" charset="0"/>
              </a:rPr>
              <a:t>DBMS_OUTPUT </a:t>
            </a:r>
          </a:p>
          <a:p>
            <a:pPr lvl="2">
              <a:defRPr/>
            </a:pPr>
            <a:r>
              <a:rPr lang="en-US" dirty="0">
                <a:latin typeface="Courier New" pitchFamily="49" charset="0"/>
                <a:cs typeface="Courier New" pitchFamily="49" charset="0"/>
              </a:rPr>
              <a:t>UTL_FILE </a:t>
            </a:r>
          </a:p>
          <a:p>
            <a:pPr lvl="2">
              <a:defRPr/>
            </a:pPr>
            <a:r>
              <a:rPr lang="en-US" dirty="0">
                <a:latin typeface="Courier New" pitchFamily="49" charset="0"/>
                <a:cs typeface="Courier New" pitchFamily="49" charset="0"/>
              </a:rPr>
              <a:t>UTL_MAIL</a:t>
            </a:r>
          </a:p>
          <a:p>
            <a:endParaRPr lang="en-US" dirty="0"/>
          </a:p>
        </p:txBody>
      </p:sp>
      <p:grpSp>
        <p:nvGrpSpPr>
          <p:cNvPr id="4" name="Group 3"/>
          <p:cNvGrpSpPr/>
          <p:nvPr/>
        </p:nvGrpSpPr>
        <p:grpSpPr>
          <a:xfrm>
            <a:off x="12729159" y="6515101"/>
            <a:ext cx="5567363" cy="2500313"/>
            <a:chOff x="5590505" y="4297363"/>
            <a:chExt cx="3711575" cy="1666875"/>
          </a:xfrm>
        </p:grpSpPr>
        <p:sp>
          <p:nvSpPr>
            <p:cNvPr id="5" name="Rectangle 4"/>
            <p:cNvSpPr/>
            <p:nvPr/>
          </p:nvSpPr>
          <p:spPr bwMode="auto">
            <a:xfrm rot="16200000" flipV="1">
              <a:off x="6863680"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986191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How the </a:t>
            </a:r>
            <a:r>
              <a:rPr lang="en-US" altLang="en-US" dirty="0">
                <a:latin typeface="Courier New" panose="02070309020205020404" pitchFamily="49" charset="0"/>
                <a:cs typeface="Courier New" panose="02070309020205020404" pitchFamily="49" charset="0"/>
              </a:rPr>
              <a:t>DBMS_OUTPUT </a:t>
            </a:r>
            <a:r>
              <a:rPr lang="en-US" altLang="en-US" dirty="0">
                <a:latin typeface="+mj-lt"/>
              </a:rPr>
              <a:t>Package Works</a:t>
            </a:r>
          </a:p>
        </p:txBody>
      </p:sp>
      <p:sp>
        <p:nvSpPr>
          <p:cNvPr id="4" name="Content Placeholder 3">
            <a:extLst>
              <a:ext uri="{FF2B5EF4-FFF2-40B4-BE49-F238E27FC236}">
                <a16:creationId xmlns:a16="http://schemas.microsoft.com/office/drawing/2014/main" id="{28A74290-C74B-4BFA-8058-C273E5C3CA05}"/>
              </a:ext>
            </a:extLst>
          </p:cNvPr>
          <p:cNvSpPr>
            <a:spLocks noGrp="1"/>
          </p:cNvSpPr>
          <p:nvPr>
            <p:ph idx="1"/>
          </p:nvPr>
        </p:nvSpPr>
        <p:spPr>
          <a:xfrm>
            <a:off x="933451" y="2272710"/>
            <a:ext cx="16421100" cy="3444657"/>
          </a:xfrm>
        </p:spPr>
        <p:txBody>
          <a:bodyPr/>
          <a:lstStyle/>
          <a:p>
            <a:r>
              <a:rPr lang="en-US" altLang="en-US" dirty="0"/>
              <a:t>The </a:t>
            </a:r>
            <a:r>
              <a:rPr lang="en-US" altLang="en-US" dirty="0">
                <a:latin typeface="Courier New" pitchFamily="49" charset="0"/>
              </a:rPr>
              <a:t>DBMS_OUTPUT</a:t>
            </a:r>
            <a:r>
              <a:rPr lang="en-US" altLang="en-US" dirty="0"/>
              <a:t> package enables you to send messages from stored subprograms and triggers to other stored subprograms or buffer.</a:t>
            </a:r>
          </a:p>
          <a:p>
            <a:pPr lvl="1"/>
            <a:r>
              <a:rPr lang="en-US" altLang="en-US" dirty="0">
                <a:latin typeface="Courier New" pitchFamily="49" charset="0"/>
              </a:rPr>
              <a:t>PUT</a:t>
            </a:r>
            <a:r>
              <a:rPr lang="en-US" altLang="en-US" dirty="0"/>
              <a:t> and </a:t>
            </a:r>
            <a:r>
              <a:rPr lang="en-US" altLang="en-US" dirty="0">
                <a:latin typeface="Courier New" pitchFamily="49" charset="0"/>
              </a:rPr>
              <a:t>PUT_LINE</a:t>
            </a:r>
            <a:r>
              <a:rPr lang="en-US" altLang="en-US" dirty="0"/>
              <a:t> place text in the buffer.</a:t>
            </a:r>
          </a:p>
          <a:p>
            <a:pPr lvl="1"/>
            <a:r>
              <a:rPr lang="en-US" altLang="en-US" dirty="0">
                <a:latin typeface="Courier New" pitchFamily="49" charset="0"/>
              </a:rPr>
              <a:t>GET_LINE</a:t>
            </a:r>
            <a:r>
              <a:rPr lang="en-US" altLang="en-US" dirty="0"/>
              <a:t> and </a:t>
            </a:r>
            <a:r>
              <a:rPr lang="en-US" altLang="en-US" dirty="0">
                <a:latin typeface="Courier New" pitchFamily="49" charset="0"/>
              </a:rPr>
              <a:t>GET_LINES</a:t>
            </a:r>
            <a:r>
              <a:rPr lang="en-US" altLang="en-US" dirty="0"/>
              <a:t> read the buffer.</a:t>
            </a:r>
          </a:p>
          <a:p>
            <a:pPr lvl="1"/>
            <a:r>
              <a:rPr lang="en-US" altLang="en-US" dirty="0"/>
              <a:t>Messages are not sent until the sending subprogram or trigger completes.</a:t>
            </a:r>
          </a:p>
        </p:txBody>
      </p:sp>
      <p:grpSp>
        <p:nvGrpSpPr>
          <p:cNvPr id="5" name="Group 4"/>
          <p:cNvGrpSpPr/>
          <p:nvPr/>
        </p:nvGrpSpPr>
        <p:grpSpPr>
          <a:xfrm>
            <a:off x="2271905" y="6191250"/>
            <a:ext cx="13744191" cy="3676650"/>
            <a:chOff x="2188749" y="3682294"/>
            <a:chExt cx="9162794" cy="2451100"/>
          </a:xfrm>
        </p:grpSpPr>
        <p:sp>
          <p:nvSpPr>
            <p:cNvPr id="2" name="Can 1"/>
            <p:cNvSpPr/>
            <p:nvPr/>
          </p:nvSpPr>
          <p:spPr bwMode="auto">
            <a:xfrm>
              <a:off x="6895156" y="3682294"/>
              <a:ext cx="4456387" cy="2451100"/>
            </a:xfrm>
            <a:prstGeom prst="can">
              <a:avLst>
                <a:gd name="adj" fmla="val 32369"/>
              </a:avLst>
            </a:prstGeom>
            <a:solidFill>
              <a:schemeClr val="accent6">
                <a:lumMod val="40000"/>
                <a:lumOff val="60000"/>
              </a:schemeClr>
            </a:solidFill>
            <a:ln w="28575" cap="flat" cmpd="sng" algn="ctr">
              <a:solidFill>
                <a:schemeClr val="accent6"/>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0488" name="Line 7"/>
            <p:cNvSpPr>
              <a:spLocks noChangeShapeType="1"/>
            </p:cNvSpPr>
            <p:nvPr/>
          </p:nvSpPr>
          <p:spPr bwMode="auto">
            <a:xfrm flipV="1">
              <a:off x="7847012" y="4953000"/>
              <a:ext cx="2264243"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0489" name="Text Box 8"/>
            <p:cNvSpPr txBox="1">
              <a:spLocks noChangeArrowheads="1"/>
            </p:cNvSpPr>
            <p:nvPr/>
          </p:nvSpPr>
          <p:spPr bwMode="auto">
            <a:xfrm>
              <a:off x="8337394" y="4648200"/>
              <a:ext cx="1229183"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latin typeface="Courier New" pitchFamily="49" charset="0"/>
                  <a:cs typeface="Oracle Sans" panose="020B0503020204020204" pitchFamily="34" charset="0"/>
                </a:rPr>
                <a:t>GET_LINES</a:t>
              </a:r>
            </a:p>
          </p:txBody>
        </p:sp>
        <p:sp>
          <p:nvSpPr>
            <p:cNvPr id="20490" name="Text Box 9"/>
            <p:cNvSpPr txBox="1">
              <a:spLocks noChangeArrowheads="1"/>
            </p:cNvSpPr>
            <p:nvPr/>
          </p:nvSpPr>
          <p:spPr bwMode="auto">
            <a:xfrm>
              <a:off x="8277408" y="5619751"/>
              <a:ext cx="1106286"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latin typeface="Courier New" pitchFamily="49" charset="0"/>
                  <a:cs typeface="Oracle Sans" panose="020B0503020204020204" pitchFamily="34" charset="0"/>
                </a:rPr>
                <a:t>PUT_LINE</a:t>
              </a:r>
            </a:p>
          </p:txBody>
        </p:sp>
        <p:sp>
          <p:nvSpPr>
            <p:cNvPr id="20493" name="Text Box 12"/>
            <p:cNvSpPr txBox="1">
              <a:spLocks noChangeArrowheads="1"/>
            </p:cNvSpPr>
            <p:nvPr/>
          </p:nvSpPr>
          <p:spPr bwMode="auto">
            <a:xfrm>
              <a:off x="8337128" y="4495800"/>
              <a:ext cx="1106286"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latin typeface="Courier New" pitchFamily="49" charset="0"/>
                  <a:cs typeface="Oracle Sans" panose="020B0503020204020204" pitchFamily="34" charset="0"/>
                </a:rPr>
                <a:t>GET_LINE</a:t>
              </a:r>
            </a:p>
          </p:txBody>
        </p:sp>
        <p:sp>
          <p:nvSpPr>
            <p:cNvPr id="20494" name="Text Box 13"/>
            <p:cNvSpPr txBox="1">
              <a:spLocks noChangeArrowheads="1"/>
            </p:cNvSpPr>
            <p:nvPr/>
          </p:nvSpPr>
          <p:spPr bwMode="auto">
            <a:xfrm>
              <a:off x="8029887" y="5410200"/>
              <a:ext cx="1720771"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latin typeface="Courier New" pitchFamily="49" charset="0"/>
                  <a:cs typeface="Oracle Sans" panose="020B0503020204020204" pitchFamily="34" charset="0"/>
                </a:rPr>
                <a:t>PUT, NEW_LINE</a:t>
              </a:r>
            </a:p>
          </p:txBody>
        </p:sp>
        <p:sp>
          <p:nvSpPr>
            <p:cNvPr id="20496" name="Line 15"/>
            <p:cNvSpPr>
              <a:spLocks noChangeShapeType="1"/>
            </p:cNvSpPr>
            <p:nvPr/>
          </p:nvSpPr>
          <p:spPr bwMode="auto">
            <a:xfrm flipH="1" flipV="1">
              <a:off x="4752328" y="4953000"/>
              <a:ext cx="2332683"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0497" name="Text Box 16"/>
            <p:cNvSpPr txBox="1">
              <a:spLocks noChangeArrowheads="1"/>
            </p:cNvSpPr>
            <p:nvPr/>
          </p:nvSpPr>
          <p:spPr bwMode="auto">
            <a:xfrm>
              <a:off x="9770389" y="5562600"/>
              <a:ext cx="1542410" cy="338554"/>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latin typeface="Courier New" pitchFamily="49" charset="0"/>
                  <a:cs typeface="Courier New" pitchFamily="49" charset="0"/>
                </a:rPr>
                <a:t>DBMS_OUTPUT</a:t>
              </a:r>
            </a:p>
          </p:txBody>
        </p:sp>
        <p:sp>
          <p:nvSpPr>
            <p:cNvPr id="20498" name="Text Box 17"/>
            <p:cNvSpPr txBox="1">
              <a:spLocks noChangeArrowheads="1"/>
            </p:cNvSpPr>
            <p:nvPr/>
          </p:nvSpPr>
          <p:spPr bwMode="auto">
            <a:xfrm>
              <a:off x="5268114" y="4419600"/>
              <a:ext cx="778205"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latin typeface="Oracle Sans" panose="020B0503020204020204" pitchFamily="34" charset="0"/>
                  <a:cs typeface="Oracle Sans" panose="020B0503020204020204" pitchFamily="34" charset="0"/>
                </a:rPr>
                <a:t>Output</a:t>
              </a:r>
            </a:p>
          </p:txBody>
        </p:sp>
        <p:pic>
          <p:nvPicPr>
            <p:cNvPr id="20499" name="Picture 18"/>
            <p:cNvPicPr>
              <a:picLocks noChangeAspect="1" noChangeArrowheads="1"/>
            </p:cNvPicPr>
            <p:nvPr/>
          </p:nvPicPr>
          <p:blipFill>
            <a:blip r:embed="rId4" cstate="print"/>
            <a:srcRect/>
            <a:stretch>
              <a:fillRect/>
            </a:stretch>
          </p:blipFill>
          <p:spPr bwMode="gray">
            <a:xfrm>
              <a:off x="2188749" y="4606720"/>
              <a:ext cx="1375863" cy="421514"/>
            </a:xfrm>
            <a:prstGeom prst="rect">
              <a:avLst/>
            </a:prstGeom>
            <a:noFill/>
            <a:ln w="28575">
              <a:noFill/>
              <a:miter lim="800000"/>
              <a:headEnd type="none" w="sm" len="sm"/>
              <a:tailEnd type="none" w="sm" len="sm"/>
            </a:ln>
          </p:spPr>
        </p:pic>
        <p:pic>
          <p:nvPicPr>
            <p:cNvPr id="24" name="Picture 23" descr="6_Package_PL-SQL-Block.png"/>
            <p:cNvPicPr>
              <a:picLocks noChangeAspect="1"/>
            </p:cNvPicPr>
            <p:nvPr/>
          </p:nvPicPr>
          <p:blipFill>
            <a:blip r:embed="rId5" cstate="print"/>
            <a:stretch>
              <a:fillRect/>
            </a:stretch>
          </p:blipFill>
          <p:spPr>
            <a:xfrm>
              <a:off x="10056812" y="4572000"/>
              <a:ext cx="1172688" cy="1143000"/>
            </a:xfrm>
            <a:prstGeom prst="rect">
              <a:avLst/>
            </a:prstGeom>
          </p:spPr>
        </p:pic>
        <p:sp>
          <p:nvSpPr>
            <p:cNvPr id="26" name="TextBox 25"/>
            <p:cNvSpPr txBox="1"/>
            <p:nvPr/>
          </p:nvSpPr>
          <p:spPr>
            <a:xfrm>
              <a:off x="7008812" y="5486400"/>
              <a:ext cx="13716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Oracle Sans" panose="020B0503020204020204" pitchFamily="34" charset="0"/>
                  <a:cs typeface="Oracle Sans" panose="020B0503020204020204" pitchFamily="34" charset="0"/>
                </a:rPr>
                <a:t>Buffer</a:t>
              </a:r>
            </a:p>
          </p:txBody>
        </p:sp>
        <p:pic>
          <p:nvPicPr>
            <p:cNvPr id="27" name="Picture 26" descr="cnt1662061.gif"/>
            <p:cNvPicPr>
              <a:picLocks noChangeAspect="1"/>
            </p:cNvPicPr>
            <p:nvPr/>
          </p:nvPicPr>
          <p:blipFill>
            <a:blip r:embed="rId6" cstate="print"/>
            <a:stretch>
              <a:fillRect/>
            </a:stretch>
          </p:blipFill>
          <p:spPr>
            <a:xfrm>
              <a:off x="6932612" y="4495800"/>
              <a:ext cx="1066800" cy="1066800"/>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23604" y="4041814"/>
              <a:ext cx="1228725" cy="1401901"/>
            </a:xfrm>
            <a:prstGeom prst="rect">
              <a:avLst/>
            </a:prstGeom>
          </p:spPr>
        </p:pic>
        <p:sp>
          <p:nvSpPr>
            <p:cNvPr id="20501" name="Freeform 22"/>
            <p:cNvSpPr>
              <a:spLocks/>
            </p:cNvSpPr>
            <p:nvPr/>
          </p:nvSpPr>
          <p:spPr bwMode="auto">
            <a:xfrm>
              <a:off x="4309989" y="5219700"/>
              <a:ext cx="2667000" cy="228600"/>
            </a:xfrm>
            <a:custGeom>
              <a:avLst/>
              <a:gdLst>
                <a:gd name="T0" fmla="*/ 0 w 1344"/>
                <a:gd name="T1" fmla="*/ 0 h 144"/>
                <a:gd name="T2" fmla="*/ 0 w 1344"/>
                <a:gd name="T3" fmla="*/ 144 h 144"/>
                <a:gd name="T4" fmla="*/ 1344 w 1344"/>
                <a:gd name="T5" fmla="*/ 144 h 144"/>
                <a:gd name="T6" fmla="*/ 0 60000 65536"/>
                <a:gd name="T7" fmla="*/ 0 60000 65536"/>
                <a:gd name="T8" fmla="*/ 0 60000 65536"/>
                <a:gd name="T9" fmla="*/ 0 w 1344"/>
                <a:gd name="T10" fmla="*/ 0 h 144"/>
                <a:gd name="T11" fmla="*/ 1344 w 1344"/>
                <a:gd name="T12" fmla="*/ 144 h 144"/>
              </a:gdLst>
              <a:ahLst/>
              <a:cxnLst>
                <a:cxn ang="T6">
                  <a:pos x="T0" y="T1"/>
                </a:cxn>
                <a:cxn ang="T7">
                  <a:pos x="T2" y="T3"/>
                </a:cxn>
                <a:cxn ang="T8">
                  <a:pos x="T4" y="T5"/>
                </a:cxn>
              </a:cxnLst>
              <a:rect l="T9" t="T10" r="T11" b="T12"/>
              <a:pathLst>
                <a:path w="1344" h="144">
                  <a:moveTo>
                    <a:pt x="0" y="0"/>
                  </a:moveTo>
                  <a:lnTo>
                    <a:pt x="0" y="144"/>
                  </a:lnTo>
                  <a:lnTo>
                    <a:pt x="1344" y="144"/>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0491" name="Line 10"/>
            <p:cNvSpPr>
              <a:spLocks noChangeShapeType="1"/>
            </p:cNvSpPr>
            <p:nvPr/>
          </p:nvSpPr>
          <p:spPr bwMode="auto">
            <a:xfrm flipH="1" flipV="1">
              <a:off x="7542212" y="5334000"/>
              <a:ext cx="2539418"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419200398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the </a:t>
            </a:r>
            <a:r>
              <a:rPr lang="en-US" altLang="en-US" dirty="0">
                <a:latin typeface="Courier New" panose="02070309020205020404" pitchFamily="49" charset="0"/>
                <a:cs typeface="Courier New" panose="02070309020205020404" pitchFamily="49" charset="0"/>
              </a:rPr>
              <a:t>UTL_FILE </a:t>
            </a:r>
            <a:r>
              <a:rPr lang="en-US" altLang="en-US" dirty="0">
                <a:latin typeface="+mj-lt"/>
              </a:rPr>
              <a:t>Package</a:t>
            </a:r>
          </a:p>
        </p:txBody>
      </p:sp>
      <p:sp>
        <p:nvSpPr>
          <p:cNvPr id="2" name="Content Placeholder 1">
            <a:extLst>
              <a:ext uri="{FF2B5EF4-FFF2-40B4-BE49-F238E27FC236}">
                <a16:creationId xmlns:a16="http://schemas.microsoft.com/office/drawing/2014/main" id="{A0837F36-9755-4D90-B7B7-5AC250008C4F}"/>
              </a:ext>
            </a:extLst>
          </p:cNvPr>
          <p:cNvSpPr>
            <a:spLocks noGrp="1"/>
          </p:cNvSpPr>
          <p:nvPr>
            <p:ph idx="1"/>
          </p:nvPr>
        </p:nvSpPr>
        <p:spPr>
          <a:xfrm>
            <a:off x="933451" y="2272710"/>
            <a:ext cx="16421100" cy="3832392"/>
          </a:xfrm>
        </p:spPr>
        <p:txBody>
          <a:bodyPr/>
          <a:lstStyle/>
          <a:p>
            <a:r>
              <a:rPr lang="en-US" altLang="en-US" dirty="0"/>
              <a:t>The </a:t>
            </a:r>
            <a:r>
              <a:rPr lang="en-US" altLang="en-US" dirty="0">
                <a:latin typeface="Courier New" pitchFamily="49" charset="0"/>
              </a:rPr>
              <a:t>UTL_FILE</a:t>
            </a:r>
            <a:r>
              <a:rPr lang="en-US" altLang="en-US" dirty="0"/>
              <a:t> package extends PL/SQL programs to read and write operating system text files:</a:t>
            </a:r>
          </a:p>
          <a:p>
            <a:pPr lvl="1"/>
            <a:r>
              <a:rPr lang="en-US" altLang="en-US" dirty="0"/>
              <a:t>Provides a restricted version of operating system stream file I/O for text files</a:t>
            </a:r>
          </a:p>
          <a:p>
            <a:pPr lvl="1">
              <a:lnSpc>
                <a:spcPct val="98000"/>
              </a:lnSpc>
            </a:pPr>
            <a:r>
              <a:rPr lang="en-US" altLang="en-US" dirty="0"/>
              <a:t>Enables creating files in operating system directories defined by a </a:t>
            </a:r>
            <a:r>
              <a:rPr lang="en-US" altLang="en-US" dirty="0">
                <a:latin typeface="Courier New" pitchFamily="49" charset="0"/>
              </a:rPr>
              <a:t>CREATE</a:t>
            </a:r>
            <a:r>
              <a:rPr lang="en-US" altLang="en-US" dirty="0"/>
              <a:t> </a:t>
            </a:r>
            <a:r>
              <a:rPr lang="en-US" altLang="en-US" dirty="0">
                <a:latin typeface="Courier New" pitchFamily="49" charset="0"/>
              </a:rPr>
              <a:t>DIRECTORY</a:t>
            </a:r>
            <a:r>
              <a:rPr lang="en-US" altLang="en-US" dirty="0"/>
              <a:t> statement</a:t>
            </a:r>
          </a:p>
          <a:p>
            <a:endParaRPr lang="en-US" dirty="0"/>
          </a:p>
        </p:txBody>
      </p:sp>
      <p:grpSp>
        <p:nvGrpSpPr>
          <p:cNvPr id="4" name="Group 3"/>
          <p:cNvGrpSpPr/>
          <p:nvPr/>
        </p:nvGrpSpPr>
        <p:grpSpPr>
          <a:xfrm>
            <a:off x="2368333" y="5245820"/>
            <a:ext cx="13551338" cy="3843116"/>
            <a:chOff x="1571922" y="3497213"/>
            <a:chExt cx="9034225" cy="2562077"/>
          </a:xfrm>
        </p:grpSpPr>
        <p:sp>
          <p:nvSpPr>
            <p:cNvPr id="24" name="Can 23"/>
            <p:cNvSpPr/>
            <p:nvPr/>
          </p:nvSpPr>
          <p:spPr bwMode="auto">
            <a:xfrm>
              <a:off x="5027204" y="4038600"/>
              <a:ext cx="2601226" cy="1977182"/>
            </a:xfrm>
            <a:prstGeom prst="can">
              <a:avLst>
                <a:gd name="adj" fmla="val 32369"/>
              </a:avLst>
            </a:prstGeom>
            <a:solidFill>
              <a:schemeClr val="bg2">
                <a:lumMod val="75000"/>
              </a:schemeClr>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2534" name="Text Box 6"/>
            <p:cNvSpPr txBox="1">
              <a:spLocks noChangeArrowheads="1"/>
            </p:cNvSpPr>
            <p:nvPr/>
          </p:nvSpPr>
          <p:spPr bwMode="auto">
            <a:xfrm>
              <a:off x="2596474" y="4906963"/>
              <a:ext cx="1817743" cy="307777"/>
            </a:xfrm>
            <a:prstGeom prst="rect">
              <a:avLst/>
            </a:prstGeom>
            <a:noFill/>
            <a:ln w="28575">
              <a:noFill/>
              <a:miter lim="800000"/>
              <a:headEnd type="none" w="sm" len="sm"/>
              <a:tailEnd type="none" w="sm" len="sm"/>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latin typeface="Courier New" pitchFamily="49" charset="0"/>
                  <a:cs typeface="Oracle Sans" panose="020B0503020204020204" pitchFamily="34" charset="0"/>
                </a:rPr>
                <a:t>EXEC proc</a:t>
              </a:r>
            </a:p>
          </p:txBody>
        </p:sp>
        <p:sp>
          <p:nvSpPr>
            <p:cNvPr id="22535" name="Text Box 7"/>
            <p:cNvSpPr txBox="1">
              <a:spLocks noChangeArrowheads="1"/>
            </p:cNvSpPr>
            <p:nvPr/>
          </p:nvSpPr>
          <p:spPr bwMode="auto">
            <a:xfrm>
              <a:off x="8088852" y="5751513"/>
              <a:ext cx="2092837"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dirty="0">
                  <a:latin typeface="Oracle Sans" panose="020B0503020204020204" pitchFamily="34" charset="0"/>
                  <a:cs typeface="Oracle Sans" panose="020B0503020204020204" pitchFamily="34" charset="0"/>
                </a:rPr>
                <a:t>Operating system file</a:t>
              </a:r>
            </a:p>
          </p:txBody>
        </p:sp>
        <p:sp>
          <p:nvSpPr>
            <p:cNvPr id="22538" name="Text Box 10"/>
            <p:cNvSpPr txBox="1">
              <a:spLocks noChangeArrowheads="1"/>
            </p:cNvSpPr>
            <p:nvPr/>
          </p:nvSpPr>
          <p:spPr bwMode="auto">
            <a:xfrm>
              <a:off x="6399212" y="5573889"/>
              <a:ext cx="1106286" cy="307777"/>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latin typeface="Courier New" pitchFamily="49" charset="0"/>
                  <a:cs typeface="Oracle Sans" panose="020B0503020204020204" pitchFamily="34" charset="0"/>
                </a:rPr>
                <a:t>UTL_FILE</a:t>
              </a:r>
            </a:p>
          </p:txBody>
        </p:sp>
        <p:sp>
          <p:nvSpPr>
            <p:cNvPr id="22539" name="Line 11"/>
            <p:cNvSpPr>
              <a:spLocks noChangeShapeType="1"/>
            </p:cNvSpPr>
            <p:nvPr/>
          </p:nvSpPr>
          <p:spPr bwMode="auto">
            <a:xfrm>
              <a:off x="7334457" y="5281613"/>
              <a:ext cx="1462236" cy="0"/>
            </a:xfrm>
            <a:prstGeom prst="line">
              <a:avLst/>
            </a:prstGeom>
            <a:noFill/>
            <a:ln w="28575">
              <a:solidFill>
                <a:schemeClr val="accent4"/>
              </a:solidFill>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2540" name="Text Box 12"/>
            <p:cNvSpPr txBox="1">
              <a:spLocks noChangeArrowheads="1"/>
            </p:cNvSpPr>
            <p:nvPr/>
          </p:nvSpPr>
          <p:spPr bwMode="auto">
            <a:xfrm>
              <a:off x="5767114" y="3497213"/>
              <a:ext cx="4055811" cy="553998"/>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charset="0"/>
                <a:buNone/>
              </a:pPr>
              <a:r>
                <a:rPr lang="en-US" altLang="en-US" sz="2400" dirty="0">
                  <a:latin typeface="Courier New" pitchFamily="49" charset="0"/>
                  <a:cs typeface="Oracle Sans" panose="020B0503020204020204" pitchFamily="34" charset="0"/>
                </a:rPr>
                <a:t>CREATE DIRECTORY reports_dir AS </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'/home/oracle/labs/plpu/reports'</a:t>
              </a:r>
            </a:p>
          </p:txBody>
        </p:sp>
        <p:sp>
          <p:nvSpPr>
            <p:cNvPr id="22543" name="Line 20"/>
            <p:cNvSpPr>
              <a:spLocks noChangeShapeType="1"/>
            </p:cNvSpPr>
            <p:nvPr/>
          </p:nvSpPr>
          <p:spPr bwMode="auto">
            <a:xfrm flipV="1">
              <a:off x="2886381" y="5257800"/>
              <a:ext cx="2369831" cy="2540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22544" name="Picture 13" descr="C:\Documents and Settings\gstokol\My Documents\My Pictures\dirtree.gif"/>
            <p:cNvPicPr>
              <a:picLocks noChangeAspect="1" noChangeArrowheads="1"/>
            </p:cNvPicPr>
            <p:nvPr/>
          </p:nvPicPr>
          <p:blipFill>
            <a:blip r:embed="rId4" cstate="print"/>
            <a:stretch>
              <a:fillRect/>
            </a:stretch>
          </p:blipFill>
          <p:spPr bwMode="gray">
            <a:xfrm>
              <a:off x="9536766" y="4195625"/>
              <a:ext cx="1069381" cy="1276625"/>
            </a:xfrm>
            <a:prstGeom prst="rect">
              <a:avLst/>
            </a:prstGeom>
            <a:noFill/>
            <a:ln w="9525">
              <a:noFill/>
              <a:miter lim="800000"/>
              <a:headEnd/>
              <a:tailEnd/>
            </a:ln>
          </p:spPr>
        </p:pic>
        <p:sp>
          <p:nvSpPr>
            <p:cNvPr id="22545" name="Freeform 23"/>
            <p:cNvSpPr>
              <a:spLocks/>
            </p:cNvSpPr>
            <p:nvPr/>
          </p:nvSpPr>
          <p:spPr bwMode="auto">
            <a:xfrm>
              <a:off x="9220614" y="4083756"/>
              <a:ext cx="507868" cy="609600"/>
            </a:xfrm>
            <a:custGeom>
              <a:avLst/>
              <a:gdLst>
                <a:gd name="T0" fmla="*/ 0 w 336"/>
                <a:gd name="T1" fmla="*/ 0 h 384"/>
                <a:gd name="T2" fmla="*/ 0 w 336"/>
                <a:gd name="T3" fmla="*/ 2147483646 h 384"/>
                <a:gd name="T4" fmla="*/ 2147483646 w 336"/>
                <a:gd name="T5" fmla="*/ 2147483646 h 384"/>
                <a:gd name="T6" fmla="*/ 2147483646 w 336"/>
                <a:gd name="T7" fmla="*/ 2147483646 h 384"/>
                <a:gd name="T8" fmla="*/ 0 60000 65536"/>
                <a:gd name="T9" fmla="*/ 0 60000 65536"/>
                <a:gd name="T10" fmla="*/ 0 60000 65536"/>
                <a:gd name="T11" fmla="*/ 0 60000 65536"/>
                <a:gd name="T12" fmla="*/ 0 w 336"/>
                <a:gd name="T13" fmla="*/ 0 h 384"/>
                <a:gd name="T14" fmla="*/ 336 w 336"/>
                <a:gd name="T15" fmla="*/ 384 h 384"/>
              </a:gdLst>
              <a:ahLst/>
              <a:cxnLst>
                <a:cxn ang="T8">
                  <a:pos x="T0" y="T1"/>
                </a:cxn>
                <a:cxn ang="T9">
                  <a:pos x="T2" y="T3"/>
                </a:cxn>
                <a:cxn ang="T10">
                  <a:pos x="T4" y="T5"/>
                </a:cxn>
                <a:cxn ang="T11">
                  <a:pos x="T6" y="T7"/>
                </a:cxn>
              </a:cxnLst>
              <a:rect l="T12" t="T13" r="T14" b="T15"/>
              <a:pathLst>
                <a:path w="336" h="384">
                  <a:moveTo>
                    <a:pt x="0" y="0"/>
                  </a:moveTo>
                  <a:lnTo>
                    <a:pt x="0" y="144"/>
                  </a:lnTo>
                  <a:lnTo>
                    <a:pt x="336" y="144"/>
                  </a:lnTo>
                  <a:lnTo>
                    <a:pt x="336" y="384"/>
                  </a:lnTo>
                </a:path>
              </a:pathLst>
            </a:cu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20" name="Picture 19" descr="3_PL_SQL-Block.png"/>
            <p:cNvPicPr>
              <a:picLocks noChangeAspect="1"/>
            </p:cNvPicPr>
            <p:nvPr/>
          </p:nvPicPr>
          <p:blipFill>
            <a:blip r:embed="rId5" cstate="print"/>
            <a:stretch>
              <a:fillRect/>
            </a:stretch>
          </p:blipFill>
          <p:spPr>
            <a:xfrm>
              <a:off x="5256212" y="4724400"/>
              <a:ext cx="681990" cy="982980"/>
            </a:xfrm>
            <a:prstGeom prst="rect">
              <a:avLst/>
            </a:prstGeom>
          </p:spPr>
        </p:pic>
        <p:pic>
          <p:nvPicPr>
            <p:cNvPr id="21" name="Picture 20" descr="6_Package_PL-SQL-Block.png"/>
            <p:cNvPicPr>
              <a:picLocks noChangeAspect="1"/>
            </p:cNvPicPr>
            <p:nvPr/>
          </p:nvPicPr>
          <p:blipFill>
            <a:blip r:embed="rId6" cstate="print"/>
            <a:stretch>
              <a:fillRect/>
            </a:stretch>
          </p:blipFill>
          <p:spPr>
            <a:xfrm>
              <a:off x="6399212" y="4724400"/>
              <a:ext cx="1047750" cy="1021224"/>
            </a:xfrm>
            <a:prstGeom prst="rect">
              <a:avLst/>
            </a:prstGeom>
          </p:spPr>
        </p:pic>
        <p:cxnSp>
          <p:nvCxnSpPr>
            <p:cNvPr id="23" name="Straight Arrow Connector 22"/>
            <p:cNvCxnSpPr>
              <a:stCxn id="20" idx="3"/>
              <a:endCxn id="21" idx="1"/>
            </p:cNvCxnSpPr>
            <p:nvPr/>
          </p:nvCxnSpPr>
          <p:spPr bwMode="auto">
            <a:xfrm>
              <a:off x="5938202" y="5215890"/>
              <a:ext cx="461010" cy="0"/>
            </a:xfrm>
            <a:prstGeom prst="straightConnector1">
              <a:avLst/>
            </a:prstGeom>
            <a:noFill/>
            <a:ln w="28575">
              <a:solidFill>
                <a:schemeClr val="accent4"/>
              </a:solidFill>
              <a:round/>
              <a:headEnd/>
              <a:tailEnd type="triangle" w="lg" len="lg"/>
            </a:ln>
          </p:spPr>
        </p:cxnSp>
        <p:pic>
          <p:nvPicPr>
            <p:cNvPr id="27" name="Picture 26" descr="cnt204315.gif"/>
            <p:cNvPicPr>
              <a:picLocks noChangeAspect="1"/>
            </p:cNvPicPr>
            <p:nvPr/>
          </p:nvPicPr>
          <p:blipFill>
            <a:blip r:embed="rId7" cstate="print"/>
            <a:stretch>
              <a:fillRect/>
            </a:stretch>
          </p:blipFill>
          <p:spPr>
            <a:xfrm>
              <a:off x="8685212" y="4769556"/>
              <a:ext cx="822960" cy="960120"/>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71922" y="4534782"/>
              <a:ext cx="1228725" cy="1401901"/>
            </a:xfrm>
            <a:prstGeom prst="rect">
              <a:avLst/>
            </a:prstGeom>
          </p:spPr>
        </p:pic>
      </p:grpSp>
    </p:spTree>
    <p:custDataLst>
      <p:tags r:id="rId1"/>
    </p:custDataLst>
    <p:extLst>
      <p:ext uri="{BB962C8B-B14F-4D97-AF65-F5344CB8AC3E}">
        <p14:creationId xmlns:p14="http://schemas.microsoft.com/office/powerpoint/2010/main" val="254035725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2744</TotalTime>
  <Words>6051</Words>
  <Application>Microsoft Office PowerPoint</Application>
  <PresentationFormat>Custom</PresentationFormat>
  <Paragraphs>636</Paragraphs>
  <Slides>34</Slides>
  <Notes>34</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Courier New</vt:lpstr>
      <vt:lpstr>Georgia</vt:lpstr>
      <vt:lpstr>Oracle Sans</vt:lpstr>
      <vt:lpstr>Times New Roman</vt:lpstr>
      <vt:lpstr>OU Redwood PowerPoint Template</vt:lpstr>
      <vt:lpstr>Using Oracle-Supplied Packages in Application Development</vt:lpstr>
      <vt:lpstr>Course Road Map</vt:lpstr>
      <vt:lpstr>Objectives</vt:lpstr>
      <vt:lpstr>Lesson Agenda</vt:lpstr>
      <vt:lpstr>Using Oracle-Supplied Packages</vt:lpstr>
      <vt:lpstr>Examples of Some Oracle-Supplied Packages</vt:lpstr>
      <vt:lpstr>Lesson Agenda</vt:lpstr>
      <vt:lpstr>How the DBMS_OUTPUT Package Works</vt:lpstr>
      <vt:lpstr>Using the UTL_FILE Package</vt:lpstr>
      <vt:lpstr>Some of the UTL_FILE Procedures and Functions</vt:lpstr>
      <vt:lpstr>File Processing Using the UTL_FILE Package: Overview</vt:lpstr>
      <vt:lpstr>Using the Available Declared Exceptions in the UTL_FILE Package</vt:lpstr>
      <vt:lpstr>FOPEN and IS_OPEN Functions: Example</vt:lpstr>
      <vt:lpstr>PowerPoint Presentation</vt:lpstr>
      <vt:lpstr>PowerPoint Presentation</vt:lpstr>
      <vt:lpstr>Using UTL_FILE: Example</vt:lpstr>
      <vt:lpstr>Using UTL_FILE: Example</vt:lpstr>
      <vt:lpstr>What Is the UTL_MAIL Package?</vt:lpstr>
      <vt:lpstr>Setting Up and Using the UTL_MAIL: Overview</vt:lpstr>
      <vt:lpstr>Summary of UTL_MAIL Subprograms</vt:lpstr>
      <vt:lpstr>Installing and Using UTL_MAIL</vt:lpstr>
      <vt:lpstr>The SEND Procedure Syntax</vt:lpstr>
      <vt:lpstr>The SEND_ATTACH_RAW Procedure</vt:lpstr>
      <vt:lpstr>Sending Email with a Binary Attachment: Example</vt:lpstr>
      <vt:lpstr>PowerPoint Presentation</vt:lpstr>
      <vt:lpstr>The SEND_ATTACH_VARCHAR2 Procedure</vt:lpstr>
      <vt:lpstr>Sending Email with a Text Attachment: Example</vt:lpstr>
      <vt:lpstr>What is JSON?</vt:lpstr>
      <vt:lpstr>Using JSON</vt:lpstr>
      <vt:lpstr>PL/SQL and JSON</vt:lpstr>
      <vt:lpstr>PL/SQL and JSON</vt:lpstr>
      <vt:lpstr>Quiz</vt:lpstr>
      <vt:lpstr>Summary</vt:lpstr>
      <vt:lpstr>Practice 16 Overview: Using Oracle-Supplied Packages in Application Development</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555</cp:revision>
  <cp:lastPrinted>2002-03-28T23:57:22Z</cp:lastPrinted>
  <dcterms:created xsi:type="dcterms:W3CDTF">2020-05-18T09:31:58Z</dcterms:created>
  <dcterms:modified xsi:type="dcterms:W3CDTF">2020-06-30T15:38:02Z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