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4"/>
  </p:notesMasterIdLst>
  <p:handoutMasterIdLst>
    <p:handoutMasterId r:id="rId35"/>
  </p:handoutMasterIdLst>
  <p:sldIdLst>
    <p:sldId id="1109" r:id="rId2"/>
    <p:sldId id="1111" r:id="rId3"/>
    <p:sldId id="1110" r:id="rId4"/>
    <p:sldId id="1112" r:id="rId5"/>
    <p:sldId id="1113" r:id="rId6"/>
    <p:sldId id="1114" r:id="rId7"/>
    <p:sldId id="1115" r:id="rId8"/>
    <p:sldId id="1116" r:id="rId9"/>
    <p:sldId id="1117" r:id="rId10"/>
    <p:sldId id="1118" r:id="rId11"/>
    <p:sldId id="1119" r:id="rId12"/>
    <p:sldId id="1120" r:id="rId13"/>
    <p:sldId id="1121" r:id="rId14"/>
    <p:sldId id="1122" r:id="rId15"/>
    <p:sldId id="1123" r:id="rId16"/>
    <p:sldId id="1124" r:id="rId17"/>
    <p:sldId id="1125" r:id="rId18"/>
    <p:sldId id="1126" r:id="rId19"/>
    <p:sldId id="1127" r:id="rId20"/>
    <p:sldId id="1128" r:id="rId21"/>
    <p:sldId id="1129" r:id="rId22"/>
    <p:sldId id="1130" r:id="rId23"/>
    <p:sldId id="1131" r:id="rId24"/>
    <p:sldId id="1132" r:id="rId25"/>
    <p:sldId id="1133" r:id="rId26"/>
    <p:sldId id="1134" r:id="rId27"/>
    <p:sldId id="1135" r:id="rId28"/>
    <p:sldId id="1136" r:id="rId29"/>
    <p:sldId id="1137" r:id="rId30"/>
    <p:sldId id="1138" r:id="rId31"/>
    <p:sldId id="1139" r:id="rId32"/>
    <p:sldId id="1140" r:id="rId33"/>
  </p:sldIdLst>
  <p:sldSz cx="18288000" cy="10287000"/>
  <p:notesSz cx="7772400" cy="10058400"/>
  <p:custDataLst>
    <p:tags r:id="rId3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1512" userDrawn="1">
          <p15:clr>
            <a:srgbClr val="A4A3A4"/>
          </p15:clr>
        </p15:guide>
        <p15:guide id="6" pos="894" userDrawn="1">
          <p15:clr>
            <a:srgbClr val="A4A3A4"/>
          </p15:clr>
        </p15:guide>
        <p15:guide id="7" orient="horz" pos="1992" userDrawn="1">
          <p15:clr>
            <a:srgbClr val="A4A3A4"/>
          </p15:clr>
        </p15:guide>
        <p15:guide id="8" orient="horz" pos="3912" userDrawn="1">
          <p15:clr>
            <a:srgbClr val="A4A3A4"/>
          </p15:clr>
        </p15:guide>
        <p15:guide id="9" pos="833" userDrawn="1">
          <p15:clr>
            <a:srgbClr val="A4A3A4"/>
          </p15:clr>
        </p15:guide>
        <p15:guide id="10" pos="5760" userDrawn="1">
          <p15:clr>
            <a:srgbClr val="A4A3A4"/>
          </p15:clr>
        </p15:guide>
        <p15:guide id="11" orient="horz" pos="5688" userDrawn="1">
          <p15:clr>
            <a:srgbClr val="A4A3A4"/>
          </p15:clr>
        </p15:guide>
        <p15:guide id="12" orient="horz" pos="500" userDrawn="1">
          <p15:clr>
            <a:srgbClr val="A4A3A4"/>
          </p15:clr>
        </p15:guide>
        <p15:guide id="13" pos="616" userDrawn="1">
          <p15:clr>
            <a:srgbClr val="A4A3A4"/>
          </p15:clr>
        </p15:guide>
        <p15:guide id="14" orient="horz" pos="5832" userDrawn="1">
          <p15:clr>
            <a:srgbClr val="A4A3A4"/>
          </p15:clr>
        </p15:guide>
        <p15:guide id="15" orient="horz" pos="1320"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78" autoAdjust="0"/>
    <p:restoredTop sz="82125" autoAdjust="0"/>
  </p:normalViewPr>
  <p:slideViewPr>
    <p:cSldViewPr showGuides="1">
      <p:cViewPr varScale="1">
        <p:scale>
          <a:sx n="37" d="100"/>
          <a:sy n="37" d="100"/>
        </p:scale>
        <p:origin x="1356" y="66"/>
      </p:cViewPr>
      <p:guideLst>
        <p:guide orient="horz" pos="1512"/>
        <p:guide pos="894"/>
        <p:guide orient="horz" pos="1992"/>
        <p:guide orient="horz" pos="3912"/>
        <p:guide pos="833"/>
        <p:guide pos="5760"/>
        <p:guide orient="horz" pos="5688"/>
        <p:guide orient="horz" pos="500"/>
        <p:guide pos="616"/>
        <p:guide orient="horz" pos="5832"/>
        <p:guide orient="horz" pos="1320"/>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75" d="100"/>
          <a:sy n="75" d="100"/>
        </p:scale>
        <p:origin x="2130" y="-1698"/>
      </p:cViewPr>
      <p:guideLst>
        <p:guide orient="horz" pos="2923"/>
        <p:guide orient="horz" pos="283"/>
        <p:guide pos="24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a:t>Oracle Database 19c: PL/SQL Workshop   17 - &lt;#&gt;</a:t>
            </a:r>
            <a:endParaRPr lang="en-US" dirty="0"/>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14EDD7-1955-471A-8ADA-ACB137966A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3C55B5-D2EF-4B0D-9179-552A37EBAF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4015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17 - </a:t>
            </a:r>
            <a:fld id="{ECAD0071-2104-4261-9BBE-99FF2392D448}" type="slidenum">
              <a:rPr lang="en-US" smtClean="0"/>
              <a:pPr/>
              <a:t>10</a:t>
            </a:fld>
            <a:endParaRPr lang="en-US" dirty="0"/>
          </a:p>
        </p:txBody>
      </p:sp>
      <p:sp>
        <p:nvSpPr>
          <p:cNvPr id="3" name="Slide Image Placeholder 2">
            <a:extLst>
              <a:ext uri="{FF2B5EF4-FFF2-40B4-BE49-F238E27FC236}">
                <a16:creationId xmlns:a16="http://schemas.microsoft.com/office/drawing/2014/main" id="{FFD05C41-2FEA-43DD-B406-7A617DFB25F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EF5C693-DA97-4654-9343-7777B511F57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2885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17 - </a:t>
            </a:r>
            <a:fld id="{87D5EED2-B243-4ED9-B01F-500B93A6478A}" type="slidenum">
              <a:rPr lang="en-US" smtClean="0"/>
              <a:pPr/>
              <a:t>11</a:t>
            </a:fld>
            <a:endParaRPr lang="en-US" dirty="0"/>
          </a:p>
        </p:txBody>
      </p:sp>
      <p:sp>
        <p:nvSpPr>
          <p:cNvPr id="3" name="Slide Image Placeholder 2">
            <a:extLst>
              <a:ext uri="{FF2B5EF4-FFF2-40B4-BE49-F238E27FC236}">
                <a16:creationId xmlns:a16="http://schemas.microsoft.com/office/drawing/2014/main" id="{493DEC97-DA37-4292-8CD1-6FF2131C97F9}"/>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09414D9-B83D-43C4-96C9-8C155403789B}"/>
              </a:ext>
            </a:extLst>
          </p:cNvPr>
          <p:cNvSpPr>
            <a:spLocks noGrp="1"/>
          </p:cNvSpPr>
          <p:nvPr>
            <p:ph type="body" idx="1"/>
          </p:nvPr>
        </p:nvSpPr>
        <p:spPr/>
        <p:txBody>
          <a:bodyPr/>
          <a:lstStyle/>
          <a:p>
            <a:pPr lvl="1" eaLnBrk="1" hangingPunct="1"/>
            <a:r>
              <a:rPr lang="en-US" altLang="en-US" dirty="0"/>
              <a:t>NDS provides the ability to dynamically execute SQL statements whose structure is constructed at execution time. NDS supports it through the following statements:</a:t>
            </a:r>
          </a:p>
          <a:p>
            <a:pPr lvl="2" eaLnBrk="1" hangingPunct="1">
              <a:buSzPct val="70000"/>
              <a:buFont typeface="Courier New" pitchFamily="49" charset="0"/>
              <a:buChar char="•"/>
            </a:pPr>
            <a:r>
              <a:rPr lang="en-US" altLang="en-US" b="1" dirty="0">
                <a:latin typeface="Courier New" pitchFamily="49" charset="0"/>
              </a:rPr>
              <a:t>EXECUTE</a:t>
            </a:r>
            <a:r>
              <a:rPr lang="en-US" altLang="en-US" b="1" dirty="0"/>
              <a:t> </a:t>
            </a:r>
            <a:r>
              <a:rPr lang="en-US" altLang="en-US" b="1" dirty="0">
                <a:latin typeface="Courier New" pitchFamily="49" charset="0"/>
              </a:rPr>
              <a:t>IMMEDIATE</a:t>
            </a:r>
            <a:r>
              <a:rPr lang="en-US" altLang="en-US" b="1" dirty="0"/>
              <a:t>:</a:t>
            </a:r>
            <a:r>
              <a:rPr lang="en-US" altLang="en-US" dirty="0"/>
              <a:t> Prepares a statement from a string, executes it, returns output of execution into variables, and then deallocates resources</a:t>
            </a:r>
          </a:p>
          <a:p>
            <a:pPr lvl="2" eaLnBrk="1" hangingPunct="1">
              <a:buSzPct val="70000"/>
              <a:buFont typeface="Courier New" pitchFamily="49" charset="0"/>
              <a:buChar char="•"/>
            </a:pPr>
            <a:r>
              <a:rPr lang="en-US" altLang="en-US" b="1" dirty="0">
                <a:latin typeface="Courier New" pitchFamily="49" charset="0"/>
              </a:rPr>
              <a:t>OPEN-FOR</a:t>
            </a:r>
            <a:r>
              <a:rPr lang="en-US" altLang="en-US" b="1" dirty="0"/>
              <a:t>:</a:t>
            </a:r>
            <a:r>
              <a:rPr lang="en-US" altLang="en-US" dirty="0"/>
              <a:t> Prepares and executes a statement using a cursor variable</a:t>
            </a:r>
          </a:p>
          <a:p>
            <a:pPr lvl="2" eaLnBrk="1" hangingPunct="1">
              <a:buSzPct val="70000"/>
              <a:buFont typeface="Courier New" pitchFamily="49" charset="0"/>
              <a:buChar char="•"/>
            </a:pPr>
            <a:r>
              <a:rPr lang="en-US" altLang="en-US" b="1" dirty="0">
                <a:latin typeface="Courier New" pitchFamily="49" charset="0"/>
              </a:rPr>
              <a:t>FETCH</a:t>
            </a:r>
            <a:r>
              <a:rPr lang="en-US" altLang="en-US" b="1" dirty="0"/>
              <a:t>:</a:t>
            </a:r>
            <a:r>
              <a:rPr lang="en-US" altLang="en-US" dirty="0"/>
              <a:t> Retrieves the results of an opened statement by using the cursor variable</a:t>
            </a:r>
          </a:p>
          <a:p>
            <a:pPr lvl="2" eaLnBrk="1" hangingPunct="1">
              <a:buSzPct val="70000"/>
              <a:buFont typeface="Courier New" pitchFamily="49" charset="0"/>
              <a:buChar char="•"/>
            </a:pPr>
            <a:r>
              <a:rPr lang="en-US" altLang="en-US" b="1" dirty="0">
                <a:latin typeface="Courier New" pitchFamily="49" charset="0"/>
              </a:rPr>
              <a:t>CLOSE</a:t>
            </a:r>
            <a:r>
              <a:rPr lang="en-US" altLang="en-US" b="1" dirty="0"/>
              <a:t>:</a:t>
            </a:r>
            <a:r>
              <a:rPr lang="en-US" altLang="en-US" dirty="0"/>
              <a:t> Closes the cursor used by the cursor variable and deallocates resources</a:t>
            </a:r>
          </a:p>
          <a:p>
            <a:endParaRPr lang="en-US" dirty="0"/>
          </a:p>
        </p:txBody>
      </p:sp>
    </p:spTree>
    <p:extLst>
      <p:ext uri="{BB962C8B-B14F-4D97-AF65-F5344CB8AC3E}">
        <p14:creationId xmlns:p14="http://schemas.microsoft.com/office/powerpoint/2010/main" val="3365868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0"/>
          </p:nvPr>
        </p:nvSpPr>
        <p:spPr/>
        <p:txBody>
          <a:bodyPr/>
          <a:lstStyle/>
          <a:p>
            <a:r>
              <a:rPr lang="en-US"/>
              <a:t>Oracle Database 19c: PL/SQL Workshop   17 - </a:t>
            </a:r>
            <a:fld id="{05796FD6-6611-4147-9152-245AE04130CF}" type="slidenum">
              <a:rPr lang="en-US" smtClean="0"/>
              <a:pPr/>
              <a:t>12</a:t>
            </a:fld>
            <a:endParaRPr lang="en-US" dirty="0"/>
          </a:p>
        </p:txBody>
      </p:sp>
      <p:sp>
        <p:nvSpPr>
          <p:cNvPr id="3" name="Slide Image Placeholder 2">
            <a:extLst>
              <a:ext uri="{FF2B5EF4-FFF2-40B4-BE49-F238E27FC236}">
                <a16:creationId xmlns:a16="http://schemas.microsoft.com/office/drawing/2014/main" id="{F0C078E7-0375-48F2-9A32-AABBE454C1A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0FE8D542-FD44-4ED4-B965-6A998B985EBB}"/>
              </a:ext>
            </a:extLst>
          </p:cNvPr>
          <p:cNvSpPr>
            <a:spLocks noGrp="1"/>
          </p:cNvSpPr>
          <p:nvPr>
            <p:ph type="body" idx="1"/>
          </p:nvPr>
        </p:nvSpPr>
        <p:spPr>
          <a:xfrm>
            <a:off x="457200" y="4617720"/>
            <a:ext cx="6858000" cy="5516880"/>
          </a:xfrm>
        </p:spPr>
        <p:txBody>
          <a:bodyPr/>
          <a:lstStyle/>
          <a:p>
            <a:pPr lvl="1" eaLnBrk="1" hangingPunct="1"/>
            <a:r>
              <a:rPr lang="en-US" altLang="en-US" dirty="0"/>
              <a:t>The </a:t>
            </a:r>
            <a:r>
              <a:rPr lang="en-US" altLang="en-US" dirty="0">
                <a:latin typeface="Courier New" pitchFamily="49" charset="0"/>
              </a:rPr>
              <a:t>EXECUTE</a:t>
            </a:r>
            <a:r>
              <a:rPr lang="en-US" altLang="en-US" dirty="0"/>
              <a:t> </a:t>
            </a:r>
            <a:r>
              <a:rPr lang="en-US" altLang="en-US" dirty="0">
                <a:latin typeface="Courier New" pitchFamily="49" charset="0"/>
              </a:rPr>
              <a:t>IMMEDIATE</a:t>
            </a:r>
            <a:r>
              <a:rPr lang="en-US" altLang="en-US" dirty="0"/>
              <a:t> statement can be used to execute SQL statements or PL/SQL anonymous blocks. The syntactical elements include the following:</a:t>
            </a:r>
          </a:p>
          <a:p>
            <a:pPr lvl="2" eaLnBrk="1" hangingPunct="1">
              <a:buSzPct val="70000"/>
              <a:buFont typeface="Courier New" pitchFamily="49" charset="0"/>
              <a:buChar char="•"/>
            </a:pPr>
            <a:r>
              <a:rPr lang="en-US" altLang="en-US" dirty="0" err="1">
                <a:latin typeface="Courier New" pitchFamily="49" charset="0"/>
                <a:cs typeface="Courier New" pitchFamily="49" charset="0"/>
              </a:rPr>
              <a:t>dynamic_string</a:t>
            </a:r>
            <a:r>
              <a:rPr lang="en-US" altLang="en-US" dirty="0">
                <a:cs typeface="Times New Roman" pitchFamily="18" charset="0"/>
              </a:rPr>
              <a:t> is a string expression that represents a dynamic SQL statement (without a terminator) or a PL/SQL block (with a terminator). </a:t>
            </a:r>
          </a:p>
          <a:p>
            <a:pPr lvl="2" eaLnBrk="1" hangingPunct="1">
              <a:buFont typeface="Courier New" pitchFamily="49" charset="0"/>
              <a:buChar char="•"/>
            </a:pPr>
            <a:r>
              <a:rPr lang="en-US" altLang="en-US" dirty="0"/>
              <a:t>The </a:t>
            </a:r>
            <a:r>
              <a:rPr lang="en-US" altLang="en-US" dirty="0">
                <a:latin typeface="Courier New" pitchFamily="49" charset="0"/>
              </a:rPr>
              <a:t>INTO</a:t>
            </a:r>
            <a:r>
              <a:rPr lang="en-US" altLang="en-US" dirty="0"/>
              <a:t> clause specifies the variables or record into which column values are retrieved. It is used only for single-row queries. For each value retrieved by the query, there must be a corresponding, type-compatible variable or field in the </a:t>
            </a:r>
            <a:r>
              <a:rPr lang="en-US" altLang="en-US" dirty="0">
                <a:latin typeface="Courier New" pitchFamily="49" charset="0"/>
              </a:rPr>
              <a:t>INTO</a:t>
            </a:r>
            <a:r>
              <a:rPr lang="en-US" altLang="en-US" dirty="0"/>
              <a:t> clause.</a:t>
            </a:r>
            <a:endParaRPr lang="en-US" altLang="en-US" dirty="0">
              <a:cs typeface="Times New Roman" pitchFamily="18" charset="0"/>
            </a:endParaRPr>
          </a:p>
          <a:p>
            <a:pPr lvl="2" eaLnBrk="1" hangingPunct="1">
              <a:buSzPct val="70000"/>
              <a:buFont typeface="Courier New" pitchFamily="49" charset="0"/>
              <a:buChar char="•"/>
            </a:pPr>
            <a:r>
              <a:rPr lang="en-US" altLang="en-US" dirty="0" err="1">
                <a:latin typeface="Courier New" pitchFamily="49" charset="0"/>
                <a:cs typeface="Courier New" pitchFamily="49" charset="0"/>
              </a:rPr>
              <a:t>define_variable</a:t>
            </a:r>
            <a:r>
              <a:rPr lang="en-US" altLang="en-US" dirty="0">
                <a:cs typeface="Times New Roman" pitchFamily="18" charset="0"/>
              </a:rPr>
              <a:t> is a PL/SQL variable that stores the selected column value. </a:t>
            </a:r>
          </a:p>
          <a:p>
            <a:pPr lvl="2" eaLnBrk="1" hangingPunct="1">
              <a:buSzPct val="70000"/>
              <a:buFont typeface="Courier New" pitchFamily="49" charset="0"/>
              <a:buChar char="•"/>
            </a:pPr>
            <a:r>
              <a:rPr lang="en-US" altLang="en-US" dirty="0">
                <a:latin typeface="Courier New" pitchFamily="49" charset="0"/>
                <a:cs typeface="Courier New" pitchFamily="49" charset="0"/>
              </a:rPr>
              <a:t>record</a:t>
            </a:r>
            <a:r>
              <a:rPr lang="en-US" altLang="en-US" dirty="0">
                <a:cs typeface="Times New Roman" pitchFamily="18" charset="0"/>
              </a:rPr>
              <a:t> is a user-defined or </a:t>
            </a:r>
            <a:r>
              <a:rPr lang="en-US" altLang="en-US" dirty="0">
                <a:latin typeface="Courier New" pitchFamily="49" charset="0"/>
                <a:cs typeface="Courier New" pitchFamily="49" charset="0"/>
              </a:rPr>
              <a:t>%ROWTYPE</a:t>
            </a:r>
            <a:r>
              <a:rPr lang="en-US" altLang="en-US" dirty="0">
                <a:cs typeface="Times New Roman" pitchFamily="18" charset="0"/>
              </a:rPr>
              <a:t> record that stores a selected row.</a:t>
            </a:r>
          </a:p>
          <a:p>
            <a:pPr lvl="2" eaLnBrk="1" hangingPunct="1">
              <a:buSzPct val="70000"/>
              <a:buFont typeface="Courier New" pitchFamily="49" charset="0"/>
              <a:buChar char="•"/>
            </a:pPr>
            <a:r>
              <a:rPr lang="en-US" altLang="en-US" dirty="0" err="1">
                <a:latin typeface="Courier New" pitchFamily="49" charset="0"/>
                <a:cs typeface="Courier New" pitchFamily="49" charset="0"/>
              </a:rPr>
              <a:t>bind_argument</a:t>
            </a:r>
            <a:r>
              <a:rPr lang="en-US" altLang="en-US" dirty="0">
                <a:cs typeface="Times New Roman" pitchFamily="18" charset="0"/>
              </a:rPr>
              <a:t> is an expression whose value is passed to the dynamic SQL statement or PL/SQL block</a:t>
            </a:r>
            <a:r>
              <a:rPr lang="en-US" altLang="en-US" dirty="0"/>
              <a:t>.</a:t>
            </a:r>
          </a:p>
          <a:p>
            <a:pPr lvl="2" eaLnBrk="1" hangingPunct="1">
              <a:buSzTx/>
            </a:pPr>
            <a:r>
              <a:rPr lang="en-US" altLang="en-US" dirty="0"/>
              <a:t>The </a:t>
            </a:r>
            <a:r>
              <a:rPr lang="en-US" altLang="en-US" dirty="0">
                <a:latin typeface="Courier New" pitchFamily="49" charset="0"/>
              </a:rPr>
              <a:t>USING</a:t>
            </a:r>
            <a:r>
              <a:rPr lang="en-US" altLang="en-US" dirty="0"/>
              <a:t> clause holds all bind arguments, which are input to the dynamic SQL statement to be executed. The default parameter mode is </a:t>
            </a:r>
            <a:r>
              <a:rPr lang="en-US" altLang="en-US" dirty="0">
                <a:latin typeface="Courier New" pitchFamily="49" charset="0"/>
              </a:rPr>
              <a:t>IN</a:t>
            </a:r>
            <a:r>
              <a:rPr lang="en-US" altLang="en-US" dirty="0"/>
              <a:t>. You cannot pass a </a:t>
            </a:r>
            <a:r>
              <a:rPr lang="en-US" altLang="en-US" dirty="0">
                <a:latin typeface="Courier New" pitchFamily="49" charset="0"/>
                <a:cs typeface="Courier New" pitchFamily="49" charset="0"/>
              </a:rPr>
              <a:t>NULL</a:t>
            </a:r>
            <a:r>
              <a:rPr lang="en-US" altLang="en-US" dirty="0"/>
              <a:t> literal value; instead you can pass an expression that might evaluate to </a:t>
            </a:r>
            <a:r>
              <a:rPr lang="en-US" altLang="en-US" dirty="0">
                <a:latin typeface="Courier New" pitchFamily="49" charset="0"/>
                <a:cs typeface="Courier New" pitchFamily="49" charset="0"/>
              </a:rPr>
              <a:t>NULL</a:t>
            </a:r>
            <a:r>
              <a:rPr lang="en-US" altLang="en-US" dirty="0"/>
              <a:t>.</a:t>
            </a:r>
          </a:p>
          <a:p>
            <a:pPr lvl="1" eaLnBrk="1" hangingPunct="1"/>
            <a:r>
              <a:rPr lang="en-US" altLang="en-US" dirty="0"/>
              <a:t>NDS supports all SQL data types. The input to the dynamic SQL statement through the bind arguments can be strings, numbers, dates, schema-level collections, LOBs, associative arrays, and so on. The </a:t>
            </a:r>
            <a:r>
              <a:rPr lang="en-US" altLang="en-US" dirty="0">
                <a:latin typeface="Courier New" pitchFamily="49" charset="0"/>
                <a:cs typeface="Courier New" pitchFamily="49" charset="0"/>
              </a:rPr>
              <a:t>INTO</a:t>
            </a:r>
            <a:r>
              <a:rPr lang="en-US" altLang="en-US" dirty="0"/>
              <a:t> clause can have PL/SQL variables or records that correspond to the expected output  of the dynamic SQL statement.</a:t>
            </a:r>
          </a:p>
          <a:p>
            <a:pPr lvl="1" eaLnBrk="1" hangingPunct="1"/>
            <a:r>
              <a:rPr lang="en-US" altLang="en-US" b="1" dirty="0"/>
              <a:t>Note:</a:t>
            </a:r>
            <a:r>
              <a:rPr lang="en-US" altLang="en-US" dirty="0"/>
              <a:t> Use </a:t>
            </a:r>
            <a:r>
              <a:rPr lang="en-US" altLang="en-US" dirty="0">
                <a:latin typeface="Courier New" pitchFamily="49" charset="0"/>
              </a:rPr>
              <a:t>OPEN-FOR</a:t>
            </a:r>
            <a:r>
              <a:rPr lang="en-US" altLang="en-US" dirty="0"/>
              <a:t>, </a:t>
            </a:r>
            <a:r>
              <a:rPr lang="en-US" altLang="en-US" dirty="0">
                <a:latin typeface="Courier New" pitchFamily="49" charset="0"/>
              </a:rPr>
              <a:t>FETCH</a:t>
            </a:r>
            <a:r>
              <a:rPr lang="en-US" altLang="en-US" dirty="0"/>
              <a:t>, and </a:t>
            </a:r>
            <a:r>
              <a:rPr lang="en-US" altLang="en-US" dirty="0">
                <a:latin typeface="Courier New" pitchFamily="49" charset="0"/>
              </a:rPr>
              <a:t>CLOSE</a:t>
            </a:r>
            <a:r>
              <a:rPr lang="en-US" altLang="en-US" dirty="0"/>
              <a:t> for a multi row query. </a:t>
            </a:r>
          </a:p>
          <a:p>
            <a:endParaRPr lang="en-US" dirty="0"/>
          </a:p>
        </p:txBody>
      </p:sp>
    </p:spTree>
    <p:extLst>
      <p:ext uri="{BB962C8B-B14F-4D97-AF65-F5344CB8AC3E}">
        <p14:creationId xmlns:p14="http://schemas.microsoft.com/office/powerpoint/2010/main" val="2710595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0"/>
          </p:nvPr>
        </p:nvSpPr>
        <p:spPr/>
        <p:txBody>
          <a:bodyPr/>
          <a:lstStyle/>
          <a:p>
            <a:r>
              <a:rPr lang="en-US"/>
              <a:t>Oracle Database 19c: PL/SQL Workshop   17 - </a:t>
            </a:r>
            <a:fld id="{388D49AC-48E1-4850-A25D-8897DA5402D5}" type="slidenum">
              <a:rPr lang="en-US" smtClean="0"/>
              <a:pPr/>
              <a:t>13</a:t>
            </a:fld>
            <a:endParaRPr lang="en-US" dirty="0"/>
          </a:p>
        </p:txBody>
      </p:sp>
      <p:sp>
        <p:nvSpPr>
          <p:cNvPr id="3" name="Slide Image Placeholder 2">
            <a:extLst>
              <a:ext uri="{FF2B5EF4-FFF2-40B4-BE49-F238E27FC236}">
                <a16:creationId xmlns:a16="http://schemas.microsoft.com/office/drawing/2014/main" id="{EE9D3704-AD5E-43A9-A786-0F7B45DDB93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0196D19-EA17-41A5-B2A0-8446E8F856B5}"/>
              </a:ext>
            </a:extLst>
          </p:cNvPr>
          <p:cNvSpPr>
            <a:spLocks noGrp="1"/>
          </p:cNvSpPr>
          <p:nvPr>
            <p:ph type="body" idx="1"/>
          </p:nvPr>
        </p:nvSpPr>
        <p:spPr>
          <a:xfrm>
            <a:off x="457200" y="4617720"/>
            <a:ext cx="6858000" cy="5669280"/>
          </a:xfrm>
        </p:spPr>
        <p:txBody>
          <a:bodyPr/>
          <a:lstStyle/>
          <a:p>
            <a:pPr lvl="1" eaLnBrk="1" hangingPunct="1"/>
            <a:r>
              <a:rPr lang="en-US" altLang="en-US" dirty="0"/>
              <a:t>The code examples show the creation of a </a:t>
            </a:r>
            <a:r>
              <a:rPr lang="en-US" altLang="en-US" dirty="0" err="1">
                <a:latin typeface="Courier New" pitchFamily="49" charset="0"/>
              </a:rPr>
              <a:t>create_table</a:t>
            </a:r>
            <a:r>
              <a:rPr lang="en-US" altLang="en-US" dirty="0"/>
              <a:t> procedure that accepts the table name and column definitions (specifications) as parameters.</a:t>
            </a:r>
          </a:p>
          <a:p>
            <a:pPr lvl="1" eaLnBrk="1" hangingPunct="1"/>
            <a:r>
              <a:rPr lang="en-US" altLang="en-US" dirty="0"/>
              <a:t>The procedure call shows the creation of a table called </a:t>
            </a:r>
            <a:r>
              <a:rPr lang="en-US" altLang="en-US" dirty="0">
                <a:latin typeface="Courier New" pitchFamily="49" charset="0"/>
              </a:rPr>
              <a:t>EMPLOYEE_NAMES</a:t>
            </a:r>
            <a:r>
              <a:rPr lang="en-US" altLang="en-US" dirty="0"/>
              <a:t> with two columns:</a:t>
            </a:r>
          </a:p>
          <a:p>
            <a:pPr lvl="2" eaLnBrk="1" hangingPunct="1"/>
            <a:r>
              <a:rPr lang="en-US" altLang="en-US" dirty="0"/>
              <a:t>An ID column with a </a:t>
            </a:r>
            <a:r>
              <a:rPr lang="en-US" altLang="en-US" dirty="0">
                <a:latin typeface="Courier New" pitchFamily="49" charset="0"/>
              </a:rPr>
              <a:t>NUMBER</a:t>
            </a:r>
            <a:r>
              <a:rPr lang="en-US" altLang="en-US" dirty="0"/>
              <a:t> data type used as a primary key</a:t>
            </a:r>
          </a:p>
          <a:p>
            <a:pPr lvl="2" eaLnBrk="1" hangingPunct="1"/>
            <a:r>
              <a:rPr lang="en-US" altLang="en-US" dirty="0"/>
              <a:t>A name column of up to 40 characters for the employee name</a:t>
            </a:r>
          </a:p>
          <a:p>
            <a:pPr lvl="1" eaLnBrk="1" hangingPunct="1"/>
            <a:r>
              <a:rPr lang="en-US" altLang="en-US" dirty="0"/>
              <a:t>Any data definition language (DDL) statement can be executed by using the syntax shown in the slide, whether the statement is dynamically constructed or specified as a literal string. You can create and execute a statement that is stored in a PL/SQL string variable, as in the following example:</a:t>
            </a:r>
          </a:p>
          <a:p>
            <a:pPr lvl="4" eaLnBrk="1" hangingPunct="1">
              <a:spcBef>
                <a:spcPts val="533"/>
              </a:spcBef>
            </a:pPr>
            <a:r>
              <a:rPr lang="en-US" altLang="en-US" dirty="0"/>
              <a:t>CREATE OR REPLACE PROCEDURE </a:t>
            </a:r>
            <a:r>
              <a:rPr lang="en-US" altLang="en-US" dirty="0" err="1"/>
              <a:t>add_col</a:t>
            </a:r>
            <a:r>
              <a:rPr lang="en-US" altLang="en-US" dirty="0"/>
              <a:t>(</a:t>
            </a:r>
            <a:r>
              <a:rPr lang="en-US" altLang="en-US" dirty="0" err="1"/>
              <a:t>p_table_name</a:t>
            </a:r>
            <a:r>
              <a:rPr lang="en-US" altLang="en-US" dirty="0"/>
              <a:t> VARCHAR2,</a:t>
            </a:r>
          </a:p>
          <a:p>
            <a:pPr lvl="4" eaLnBrk="1" hangingPunct="1">
              <a:spcBef>
                <a:spcPts val="533"/>
              </a:spcBef>
            </a:pPr>
            <a:r>
              <a:rPr lang="en-US" altLang="en-US" dirty="0"/>
              <a:t>                         </a:t>
            </a:r>
            <a:r>
              <a:rPr lang="en-US" altLang="en-US" dirty="0" err="1"/>
              <a:t>p_col_spec</a:t>
            </a:r>
            <a:r>
              <a:rPr lang="en-US" altLang="en-US" dirty="0"/>
              <a:t>   VARCHAR2) IS</a:t>
            </a:r>
          </a:p>
          <a:p>
            <a:pPr lvl="4" eaLnBrk="1" hangingPunct="1">
              <a:spcBef>
                <a:spcPts val="533"/>
              </a:spcBef>
            </a:pPr>
            <a:r>
              <a:rPr lang="en-US" altLang="en-US" dirty="0"/>
              <a:t>  </a:t>
            </a:r>
            <a:r>
              <a:rPr lang="en-US" altLang="en-US" dirty="0" err="1"/>
              <a:t>v_stmt</a:t>
            </a:r>
            <a:r>
              <a:rPr lang="en-US" altLang="en-US" dirty="0"/>
              <a:t> VARCHAR2(100) := 'ALTER TABLE ' || </a:t>
            </a:r>
            <a:r>
              <a:rPr lang="en-US" altLang="en-US" dirty="0" err="1"/>
              <a:t>p_table_name</a:t>
            </a:r>
            <a:r>
              <a:rPr lang="en-US" altLang="en-US" dirty="0"/>
              <a:t> ||</a:t>
            </a:r>
          </a:p>
          <a:p>
            <a:pPr lvl="4" eaLnBrk="1" hangingPunct="1">
              <a:spcBef>
                <a:spcPts val="533"/>
              </a:spcBef>
            </a:pPr>
            <a:r>
              <a:rPr lang="en-US" altLang="en-US" dirty="0"/>
              <a:t>                          ' ADD '|| </a:t>
            </a:r>
            <a:r>
              <a:rPr lang="en-US" altLang="en-US" dirty="0" err="1"/>
              <a:t>p_col_spec</a:t>
            </a:r>
            <a:r>
              <a:rPr lang="en-US" altLang="en-US" dirty="0"/>
              <a:t>;</a:t>
            </a:r>
          </a:p>
          <a:p>
            <a:pPr lvl="4" eaLnBrk="1" hangingPunct="1">
              <a:spcBef>
                <a:spcPts val="533"/>
              </a:spcBef>
            </a:pPr>
            <a:r>
              <a:rPr lang="en-US" altLang="en-US" dirty="0"/>
              <a:t>BEGIN</a:t>
            </a:r>
          </a:p>
          <a:p>
            <a:pPr lvl="4" eaLnBrk="1" hangingPunct="1">
              <a:spcBef>
                <a:spcPts val="533"/>
              </a:spcBef>
            </a:pPr>
            <a:r>
              <a:rPr lang="en-US" altLang="en-US" dirty="0"/>
              <a:t>  EXECUTE IMMEDIATE </a:t>
            </a:r>
            <a:r>
              <a:rPr lang="en-US" altLang="en-US" dirty="0" err="1"/>
              <a:t>v_stmt</a:t>
            </a:r>
            <a:r>
              <a:rPr lang="en-US" altLang="en-US" dirty="0"/>
              <a:t>;</a:t>
            </a:r>
          </a:p>
          <a:p>
            <a:pPr lvl="4" eaLnBrk="1" hangingPunct="1">
              <a:spcBef>
                <a:spcPts val="533"/>
              </a:spcBef>
            </a:pPr>
            <a:r>
              <a:rPr lang="en-US" altLang="en-US" dirty="0"/>
              <a:t>END;</a:t>
            </a:r>
          </a:p>
          <a:p>
            <a:pPr lvl="4" eaLnBrk="1" hangingPunct="1">
              <a:spcBef>
                <a:spcPts val="533"/>
              </a:spcBef>
            </a:pPr>
            <a:r>
              <a:rPr lang="en-US" altLang="en-US" dirty="0"/>
              <a:t>/</a:t>
            </a:r>
          </a:p>
          <a:p>
            <a:pPr lvl="1" eaLnBrk="1" hangingPunct="1"/>
            <a:r>
              <a:rPr lang="en-US" altLang="en-US" dirty="0"/>
              <a:t>To add a new column to a table, enter the following:</a:t>
            </a:r>
          </a:p>
          <a:p>
            <a:pPr lvl="4" eaLnBrk="1" hangingPunct="1">
              <a:spcBef>
                <a:spcPts val="533"/>
              </a:spcBef>
            </a:pPr>
            <a:r>
              <a:rPr lang="en-US" altLang="en-US" dirty="0"/>
              <a:t>EXECUTE </a:t>
            </a:r>
            <a:r>
              <a:rPr lang="en-US" altLang="en-US" dirty="0" err="1"/>
              <a:t>add_col</a:t>
            </a:r>
            <a:r>
              <a:rPr lang="en-US" altLang="en-US" dirty="0"/>
              <a:t>('</a:t>
            </a:r>
            <a:r>
              <a:rPr lang="en-US" altLang="en-US" dirty="0" err="1"/>
              <a:t>employee_names</a:t>
            </a:r>
            <a:r>
              <a:rPr lang="en-US" altLang="en-US" dirty="0"/>
              <a:t>', 'salary number(8,2)')</a:t>
            </a:r>
          </a:p>
          <a:p>
            <a:endParaRPr lang="en-US" dirty="0"/>
          </a:p>
        </p:txBody>
      </p:sp>
    </p:spTree>
    <p:extLst>
      <p:ext uri="{BB962C8B-B14F-4D97-AF65-F5344CB8AC3E}">
        <p14:creationId xmlns:p14="http://schemas.microsoft.com/office/powerpoint/2010/main" val="3252769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17 - </a:t>
            </a:r>
            <a:fld id="{142FC710-C40D-4F85-A420-AEF03B2672CA}" type="slidenum">
              <a:rPr lang="en-US" smtClean="0"/>
              <a:pPr/>
              <a:t>14</a:t>
            </a:fld>
            <a:endParaRPr lang="en-US" dirty="0"/>
          </a:p>
        </p:txBody>
      </p:sp>
      <p:sp>
        <p:nvSpPr>
          <p:cNvPr id="3" name="Slide Image Placeholder 2">
            <a:extLst>
              <a:ext uri="{FF2B5EF4-FFF2-40B4-BE49-F238E27FC236}">
                <a16:creationId xmlns:a16="http://schemas.microsoft.com/office/drawing/2014/main" id="{A25C8A05-D7CA-4D4C-999F-70ECFADFE4D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B39742D-05C6-47D8-9386-65224A1F4B6A}"/>
              </a:ext>
            </a:extLst>
          </p:cNvPr>
          <p:cNvSpPr>
            <a:spLocks noGrp="1"/>
          </p:cNvSpPr>
          <p:nvPr>
            <p:ph type="body" idx="1"/>
          </p:nvPr>
        </p:nvSpPr>
        <p:spPr>
          <a:xfrm>
            <a:off x="457200" y="4617720"/>
            <a:ext cx="6858000" cy="5669280"/>
          </a:xfrm>
        </p:spPr>
        <p:txBody>
          <a:bodyPr/>
          <a:lstStyle/>
          <a:p>
            <a:pPr lvl="1" eaLnBrk="1" hangingPunct="1">
              <a:lnSpc>
                <a:spcPct val="95000"/>
              </a:lnSpc>
            </a:pPr>
            <a:r>
              <a:rPr lang="en-US" altLang="en-US" dirty="0"/>
              <a:t>The first code example in the slide defines a dynamic SQL statement</a:t>
            </a:r>
            <a:r>
              <a:rPr lang="en-US" altLang="en-US" dirty="0">
                <a:cs typeface="Times New Roman" pitchFamily="18" charset="0"/>
              </a:rPr>
              <a:t>, which isn’t a </a:t>
            </a:r>
            <a:r>
              <a:rPr lang="en-US" altLang="en-US" dirty="0"/>
              <a:t>query and is without host variables. The examples in the slide demonstrate the following:</a:t>
            </a:r>
          </a:p>
          <a:p>
            <a:pPr lvl="2" eaLnBrk="1" hangingPunct="1">
              <a:lnSpc>
                <a:spcPct val="95000"/>
              </a:lnSpc>
            </a:pPr>
            <a:r>
              <a:rPr lang="en-US" altLang="en-US" dirty="0"/>
              <a:t>The </a:t>
            </a:r>
            <a:r>
              <a:rPr lang="en-US" altLang="en-US" dirty="0" err="1">
                <a:latin typeface="Courier New" pitchFamily="49" charset="0"/>
              </a:rPr>
              <a:t>add_row</a:t>
            </a:r>
            <a:r>
              <a:rPr lang="en-US" altLang="en-US" dirty="0"/>
              <a:t> procedure shows how to provide input values to a dynamic SQL statement with the </a:t>
            </a:r>
            <a:r>
              <a:rPr lang="en-US" altLang="en-US" dirty="0">
                <a:latin typeface="Courier New" pitchFamily="49" charset="0"/>
              </a:rPr>
              <a:t>USING</a:t>
            </a:r>
            <a:r>
              <a:rPr lang="en-US" altLang="en-US" dirty="0"/>
              <a:t> clause. The bind variable names </a:t>
            </a:r>
            <a:r>
              <a:rPr lang="en-US" altLang="en-US" dirty="0">
                <a:latin typeface="Courier New" pitchFamily="49" charset="0"/>
              </a:rPr>
              <a:t>:1</a:t>
            </a:r>
            <a:r>
              <a:rPr lang="en-US" altLang="en-US" dirty="0"/>
              <a:t> and </a:t>
            </a:r>
            <a:r>
              <a:rPr lang="en-US" altLang="en-US" dirty="0">
                <a:latin typeface="Courier New" pitchFamily="49" charset="0"/>
              </a:rPr>
              <a:t>:2</a:t>
            </a:r>
            <a:r>
              <a:rPr lang="en-US" altLang="en-US" dirty="0"/>
              <a:t> are not important; however, the order of the parameter names (</a:t>
            </a:r>
            <a:r>
              <a:rPr lang="en-US" altLang="en-US" dirty="0" err="1">
                <a:latin typeface="Courier New" pitchFamily="49" charset="0"/>
              </a:rPr>
              <a:t>p_id</a:t>
            </a:r>
            <a:r>
              <a:rPr lang="en-US" altLang="en-US" dirty="0"/>
              <a:t> and </a:t>
            </a:r>
            <a:r>
              <a:rPr lang="en-US" altLang="en-US" dirty="0" err="1">
                <a:latin typeface="Courier New" pitchFamily="49" charset="0"/>
              </a:rPr>
              <a:t>p_name</a:t>
            </a:r>
            <a:r>
              <a:rPr lang="en-US" altLang="en-US" dirty="0"/>
              <a:t>) in the </a:t>
            </a:r>
            <a:r>
              <a:rPr lang="en-US" altLang="en-US" dirty="0">
                <a:latin typeface="Courier New" pitchFamily="49" charset="0"/>
              </a:rPr>
              <a:t>USING</a:t>
            </a:r>
            <a:r>
              <a:rPr lang="en-US" altLang="en-US" dirty="0"/>
              <a:t> clause is associated with the bind variables by position, in the order of their respective appearance. Therefore, the PL/SQL parameter </a:t>
            </a:r>
            <a:r>
              <a:rPr lang="en-US" altLang="en-US" dirty="0" err="1">
                <a:latin typeface="Courier New" pitchFamily="49" charset="0"/>
              </a:rPr>
              <a:t>p_id</a:t>
            </a:r>
            <a:r>
              <a:rPr lang="en-US" altLang="en-US" dirty="0"/>
              <a:t> is assigned to the </a:t>
            </a:r>
            <a:r>
              <a:rPr lang="en-US" altLang="en-US" dirty="0">
                <a:latin typeface="Courier New" pitchFamily="49" charset="0"/>
              </a:rPr>
              <a:t>:1 </a:t>
            </a:r>
            <a:r>
              <a:rPr lang="en-US" altLang="en-US" dirty="0"/>
              <a:t>placeholder, and the </a:t>
            </a:r>
            <a:r>
              <a:rPr lang="en-US" altLang="en-US" dirty="0" err="1">
                <a:latin typeface="Courier New" pitchFamily="49" charset="0"/>
              </a:rPr>
              <a:t>p_name</a:t>
            </a:r>
            <a:r>
              <a:rPr lang="en-US" altLang="en-US" dirty="0"/>
              <a:t> parameter is assigned to the </a:t>
            </a:r>
            <a:r>
              <a:rPr lang="en-US" altLang="en-US" dirty="0">
                <a:latin typeface="Courier New" pitchFamily="49" charset="0"/>
              </a:rPr>
              <a:t>:2</a:t>
            </a:r>
            <a:r>
              <a:rPr lang="en-US" altLang="en-US" dirty="0"/>
              <a:t> placeholder. Placeholder or bind variable names can be alphanumeric but must be preceded with a colon.</a:t>
            </a:r>
          </a:p>
          <a:p>
            <a:pPr lvl="2" eaLnBrk="1" hangingPunct="1">
              <a:lnSpc>
                <a:spcPct val="95000"/>
              </a:lnSpc>
            </a:pPr>
            <a:r>
              <a:rPr lang="en-US" altLang="en-US" dirty="0"/>
              <a:t>The </a:t>
            </a:r>
            <a:r>
              <a:rPr lang="en-US" altLang="en-US" dirty="0" err="1">
                <a:latin typeface="Courier New" pitchFamily="49" charset="0"/>
              </a:rPr>
              <a:t>del_rows</a:t>
            </a:r>
            <a:r>
              <a:rPr lang="en-US" altLang="en-US" dirty="0"/>
              <a:t> function deletes rows from a specified table and returns the number of rows deleted by using the implicit </a:t>
            </a:r>
            <a:r>
              <a:rPr lang="en-US" altLang="en-US" dirty="0">
                <a:latin typeface="Courier New" pitchFamily="49" charset="0"/>
              </a:rPr>
              <a:t>SQL</a:t>
            </a:r>
            <a:r>
              <a:rPr lang="en-US" altLang="en-US" dirty="0"/>
              <a:t> cursor </a:t>
            </a:r>
            <a:r>
              <a:rPr lang="en-US" altLang="en-US" dirty="0">
                <a:latin typeface="Courier New" pitchFamily="49" charset="0"/>
              </a:rPr>
              <a:t>%ROWCOUNT</a:t>
            </a:r>
            <a:r>
              <a:rPr lang="en-US" altLang="en-US" dirty="0"/>
              <a:t> attribute. Executing the function is shown below the example for creating a function.</a:t>
            </a:r>
          </a:p>
          <a:p>
            <a:pPr lvl="2" eaLnBrk="1" hangingPunct="1">
              <a:lnSpc>
                <a:spcPct val="95000"/>
              </a:lnSpc>
              <a:buNone/>
            </a:pPr>
            <a:r>
              <a:rPr lang="en-US" altLang="en-US" dirty="0"/>
              <a:t>Execute the following code to see the execution of both the procedures:</a:t>
            </a:r>
          </a:p>
          <a:p>
            <a:pPr marL="1066693" lvl="2" indent="-457200" defTabSz="400050">
              <a:lnSpc>
                <a:spcPct val="95000"/>
              </a:lnSpc>
              <a:buNone/>
              <a:tabLst>
                <a:tab pos="400050" algn="r"/>
                <a:tab pos="673100" algn="l"/>
              </a:tabLst>
            </a:pPr>
            <a:r>
              <a:rPr lang="en-US" altLang="en-US" dirty="0">
                <a:latin typeface="Courier New" pitchFamily="49" charset="0"/>
              </a:rPr>
              <a:t>BEGIN</a:t>
            </a:r>
          </a:p>
          <a:p>
            <a:pPr marL="1066693" lvl="2" indent="-457200" defTabSz="400050">
              <a:lnSpc>
                <a:spcPct val="95000"/>
              </a:lnSpc>
              <a:buNone/>
              <a:tabLst>
                <a:tab pos="400050" algn="r"/>
                <a:tab pos="673100" algn="l"/>
              </a:tabLst>
            </a:pPr>
            <a:r>
              <a:rPr lang="en-US" altLang="en-US" dirty="0">
                <a:latin typeface="Courier New" pitchFamily="49" charset="0"/>
              </a:rPr>
              <a:t> </a:t>
            </a:r>
            <a:r>
              <a:rPr lang="en-US" altLang="en-US" dirty="0" err="1">
                <a:latin typeface="Courier New" pitchFamily="49" charset="0"/>
              </a:rPr>
              <a:t>add_row</a:t>
            </a:r>
            <a:r>
              <a:rPr lang="en-US" altLang="en-US" dirty="0">
                <a:latin typeface="Courier New" pitchFamily="49" charset="0"/>
              </a:rPr>
              <a:t>('EMPLOYEE_NAMES',100,'KING');</a:t>
            </a:r>
          </a:p>
          <a:p>
            <a:pPr marL="1066693" lvl="2" indent="-457200" defTabSz="400050">
              <a:lnSpc>
                <a:spcPct val="95000"/>
              </a:lnSpc>
              <a:buNone/>
              <a:tabLst>
                <a:tab pos="400050" algn="r"/>
                <a:tab pos="673100" algn="l"/>
              </a:tabLst>
            </a:pPr>
            <a:r>
              <a:rPr lang="en-US" altLang="en-US" dirty="0">
                <a:latin typeface="Courier New" pitchFamily="49" charset="0"/>
              </a:rPr>
              <a:t> DBMS_OUTPUT.PUT_LINE(</a:t>
            </a:r>
          </a:p>
          <a:p>
            <a:pPr marL="1066693" lvl="2" indent="-457200" defTabSz="400050">
              <a:lnSpc>
                <a:spcPct val="95000"/>
              </a:lnSpc>
              <a:buNone/>
              <a:tabLst>
                <a:tab pos="400050" algn="r"/>
                <a:tab pos="673100" algn="l"/>
              </a:tabLst>
            </a:pPr>
            <a:r>
              <a:rPr lang="en-US" altLang="en-US" dirty="0">
                <a:latin typeface="Courier New" pitchFamily="49" charset="0"/>
              </a:rPr>
              <a:t>  </a:t>
            </a:r>
            <a:r>
              <a:rPr lang="en-US" altLang="en-US" dirty="0" err="1">
                <a:latin typeface="Courier New" pitchFamily="49" charset="0"/>
              </a:rPr>
              <a:t>del_rows</a:t>
            </a:r>
            <a:r>
              <a:rPr lang="en-US" altLang="en-US" dirty="0">
                <a:latin typeface="Courier New" pitchFamily="49" charset="0"/>
              </a:rPr>
              <a:t>('EMPLOYEE_NAMES')|| ' rows deleted.');</a:t>
            </a:r>
          </a:p>
          <a:p>
            <a:pPr marL="1066693" lvl="2" indent="-457200" defTabSz="400050">
              <a:lnSpc>
                <a:spcPct val="95000"/>
              </a:lnSpc>
              <a:buNone/>
              <a:tabLst>
                <a:tab pos="400050" algn="r"/>
                <a:tab pos="673100" algn="l"/>
              </a:tabLst>
            </a:pPr>
            <a:r>
              <a:rPr lang="en-US" altLang="en-US" dirty="0">
                <a:latin typeface="Courier New" pitchFamily="49" charset="0"/>
              </a:rPr>
              <a:t>END;</a:t>
            </a:r>
          </a:p>
          <a:p>
            <a:pPr marL="1066693" lvl="2" indent="-457200" defTabSz="400050">
              <a:lnSpc>
                <a:spcPct val="95000"/>
              </a:lnSpc>
              <a:buNone/>
              <a:tabLst>
                <a:tab pos="400050" algn="r"/>
                <a:tab pos="673100" algn="l"/>
              </a:tabLst>
            </a:pPr>
            <a:r>
              <a:rPr lang="en-US" altLang="en-US" dirty="0">
                <a:latin typeface="Courier New" pitchFamily="49" charset="0"/>
              </a:rPr>
              <a:t>/</a:t>
            </a:r>
          </a:p>
          <a:p>
            <a:pPr lvl="1" eaLnBrk="1" hangingPunct="1">
              <a:lnSpc>
                <a:spcPct val="95000"/>
              </a:lnSpc>
            </a:pPr>
            <a:r>
              <a:rPr lang="en-US" altLang="en-US" b="1" dirty="0"/>
              <a:t>Note:</a:t>
            </a:r>
            <a:r>
              <a:rPr lang="en-US" altLang="en-US" dirty="0"/>
              <a:t> The </a:t>
            </a:r>
            <a:r>
              <a:rPr lang="en-US" altLang="en-US" dirty="0">
                <a:solidFill>
                  <a:schemeClr val="tx1"/>
                </a:solidFill>
                <a:latin typeface="Courier New" pitchFamily="49" charset="0"/>
              </a:rPr>
              <a:t>EXECUTE</a:t>
            </a:r>
            <a:r>
              <a:rPr lang="en-US" altLang="en-US" dirty="0">
                <a:solidFill>
                  <a:schemeClr val="tx1"/>
                </a:solidFill>
              </a:rPr>
              <a:t> </a:t>
            </a:r>
            <a:r>
              <a:rPr lang="en-US" altLang="en-US" dirty="0">
                <a:solidFill>
                  <a:schemeClr val="tx1"/>
                </a:solidFill>
                <a:latin typeface="Courier New" pitchFamily="49" charset="0"/>
              </a:rPr>
              <a:t>IMMEDIATE</a:t>
            </a:r>
            <a:r>
              <a:rPr lang="en-US" altLang="en-US" dirty="0"/>
              <a:t> statement prepares (parses) and immediately executes the dynamic SQL statement. Dynamic SQL statements are always parsed. </a:t>
            </a:r>
          </a:p>
          <a:p>
            <a:pPr lvl="1" eaLnBrk="1" hangingPunct="1">
              <a:lnSpc>
                <a:spcPct val="95000"/>
              </a:lnSpc>
            </a:pPr>
            <a:r>
              <a:rPr lang="en-US" altLang="en-US" dirty="0"/>
              <a:t>Also, note that a </a:t>
            </a:r>
            <a:r>
              <a:rPr lang="en-US" altLang="en-US" dirty="0">
                <a:latin typeface="Courier New" pitchFamily="49" charset="0"/>
              </a:rPr>
              <a:t>COMMIT</a:t>
            </a:r>
            <a:r>
              <a:rPr lang="en-US" altLang="en-US" dirty="0"/>
              <a:t> operation is not performed in either example. Therefore, the operations can be undone with a </a:t>
            </a:r>
            <a:r>
              <a:rPr lang="en-US" altLang="en-US" dirty="0">
                <a:latin typeface="Courier New" pitchFamily="49" charset="0"/>
              </a:rPr>
              <a:t>ROLLBACK</a:t>
            </a:r>
            <a:r>
              <a:rPr lang="en-US" altLang="en-US" dirty="0"/>
              <a:t> statement.</a:t>
            </a:r>
          </a:p>
          <a:p>
            <a:endParaRPr lang="en-US" dirty="0"/>
          </a:p>
        </p:txBody>
      </p:sp>
    </p:spTree>
    <p:extLst>
      <p:ext uri="{BB962C8B-B14F-4D97-AF65-F5344CB8AC3E}">
        <p14:creationId xmlns:p14="http://schemas.microsoft.com/office/powerpoint/2010/main" val="3038271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17 - </a:t>
            </a:r>
            <a:fld id="{84761D8C-4EB4-4A55-BDE6-985A40D14A42}" type="slidenum">
              <a:rPr lang="en-US" smtClean="0"/>
              <a:pPr/>
              <a:t>15</a:t>
            </a:fld>
            <a:endParaRPr lang="en-US" dirty="0"/>
          </a:p>
        </p:txBody>
      </p:sp>
      <p:sp>
        <p:nvSpPr>
          <p:cNvPr id="3" name="Slide Image Placeholder 2">
            <a:extLst>
              <a:ext uri="{FF2B5EF4-FFF2-40B4-BE49-F238E27FC236}">
                <a16:creationId xmlns:a16="http://schemas.microsoft.com/office/drawing/2014/main" id="{AA9D6987-BFA1-4ECD-BE19-F6DF69FE02C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03D504DA-2EE6-41C4-81A1-C1E037A995E5}"/>
              </a:ext>
            </a:extLst>
          </p:cNvPr>
          <p:cNvSpPr>
            <a:spLocks noGrp="1"/>
          </p:cNvSpPr>
          <p:nvPr>
            <p:ph type="body" idx="1"/>
          </p:nvPr>
        </p:nvSpPr>
        <p:spPr>
          <a:xfrm>
            <a:off x="457200" y="4617720"/>
            <a:ext cx="6858000" cy="5669280"/>
          </a:xfrm>
        </p:spPr>
        <p:txBody>
          <a:bodyPr/>
          <a:lstStyle/>
          <a:p>
            <a:pPr lvl="1" eaLnBrk="1" hangingPunct="1"/>
            <a:r>
              <a:rPr lang="en-US" altLang="en-US" dirty="0"/>
              <a:t>The code example in the slide is an example of defining a dynamic SQL statement with a single row queried</a:t>
            </a:r>
            <a:r>
              <a:rPr lang="en-US" altLang="en-US" dirty="0">
                <a:cs typeface="Times New Roman" pitchFamily="18" charset="0"/>
              </a:rPr>
              <a:t>—that is, q</a:t>
            </a:r>
            <a:r>
              <a:rPr lang="en-US" altLang="en-US" dirty="0"/>
              <a:t>uery with a known number of select-list items and input host variables. </a:t>
            </a:r>
          </a:p>
          <a:p>
            <a:pPr lvl="1" eaLnBrk="1" hangingPunct="1"/>
            <a:r>
              <a:rPr lang="en-US" altLang="en-US" dirty="0"/>
              <a:t>The single-row query example demonstrates the </a:t>
            </a:r>
            <a:r>
              <a:rPr lang="en-US" altLang="en-US" dirty="0" err="1">
                <a:latin typeface="Courier New" pitchFamily="49" charset="0"/>
                <a:cs typeface="Times New Roman" pitchFamily="18" charset="0"/>
              </a:rPr>
              <a:t>get_emp</a:t>
            </a:r>
            <a:r>
              <a:rPr lang="en-US" altLang="en-US" dirty="0">
                <a:cs typeface="Times New Roman" pitchFamily="18" charset="0"/>
              </a:rPr>
              <a:t> </a:t>
            </a:r>
            <a:r>
              <a:rPr lang="en-US" altLang="en-US" dirty="0"/>
              <a:t>function that retrieves an </a:t>
            </a:r>
            <a:r>
              <a:rPr lang="en-US" altLang="en-US" dirty="0">
                <a:latin typeface="Courier New" pitchFamily="49" charset="0"/>
              </a:rPr>
              <a:t>EMPLOYEES</a:t>
            </a:r>
            <a:r>
              <a:rPr lang="en-US" altLang="en-US" dirty="0"/>
              <a:t> record into a variable specified in the </a:t>
            </a:r>
            <a:r>
              <a:rPr lang="en-US" altLang="en-US" dirty="0">
                <a:latin typeface="Courier New" pitchFamily="49" charset="0"/>
              </a:rPr>
              <a:t>INTO</a:t>
            </a:r>
            <a:r>
              <a:rPr lang="en-US" altLang="en-US" dirty="0"/>
              <a:t> clause. It also shows how to provide input values for the </a:t>
            </a:r>
            <a:r>
              <a:rPr lang="en-US" altLang="en-US" dirty="0">
                <a:latin typeface="Courier New" pitchFamily="49" charset="0"/>
              </a:rPr>
              <a:t>WHERE</a:t>
            </a:r>
            <a:r>
              <a:rPr lang="en-US" altLang="en-US" dirty="0"/>
              <a:t> clause.</a:t>
            </a:r>
          </a:p>
          <a:p>
            <a:pPr lvl="1" eaLnBrk="1" hangingPunct="1"/>
            <a:r>
              <a:rPr lang="en-US" altLang="en-US" dirty="0"/>
              <a:t>The anonymous block is used to execute the </a:t>
            </a:r>
            <a:r>
              <a:rPr lang="en-US" altLang="en-US" dirty="0" err="1">
                <a:latin typeface="Courier New" pitchFamily="49" charset="0"/>
                <a:cs typeface="Times New Roman" pitchFamily="18" charset="0"/>
              </a:rPr>
              <a:t>get_emp</a:t>
            </a:r>
            <a:r>
              <a:rPr lang="en-US" altLang="en-US" dirty="0">
                <a:cs typeface="Times New Roman" pitchFamily="18" charset="0"/>
              </a:rPr>
              <a:t> </a:t>
            </a:r>
            <a:r>
              <a:rPr lang="en-US" altLang="en-US" dirty="0"/>
              <a:t>function and return the result into a local </a:t>
            </a:r>
            <a:r>
              <a:rPr lang="en-US" altLang="en-US" dirty="0">
                <a:latin typeface="Courier New" pitchFamily="49" charset="0"/>
              </a:rPr>
              <a:t>EMPLOYEES</a:t>
            </a:r>
            <a:r>
              <a:rPr lang="en-US" altLang="en-US" dirty="0"/>
              <a:t> record variable.</a:t>
            </a:r>
          </a:p>
          <a:p>
            <a:pPr lvl="1" eaLnBrk="1" hangingPunct="1"/>
            <a:r>
              <a:rPr lang="en-US" altLang="en-US" dirty="0"/>
              <a:t>The example could be enhanced to provide alternative </a:t>
            </a:r>
            <a:r>
              <a:rPr lang="en-US" altLang="en-US" dirty="0">
                <a:latin typeface="Courier New" pitchFamily="49" charset="0"/>
              </a:rPr>
              <a:t>WHERE</a:t>
            </a:r>
            <a:r>
              <a:rPr lang="en-US" altLang="en-US" dirty="0"/>
              <a:t> clauses depending on input parameter values, making it more suitable for dynamic SQL processing.</a:t>
            </a:r>
          </a:p>
          <a:p>
            <a:pPr lvl="1" eaLnBrk="1" hangingPunct="1">
              <a:spcBef>
                <a:spcPts val="600"/>
              </a:spcBef>
            </a:pPr>
            <a:r>
              <a:rPr lang="en-US" altLang="en-US" b="1" dirty="0"/>
              <a:t>Note</a:t>
            </a:r>
          </a:p>
          <a:p>
            <a:pPr lvl="2" eaLnBrk="1" hangingPunct="1"/>
            <a:r>
              <a:rPr lang="en-US" altLang="en-US" dirty="0"/>
              <a:t>For an example of “Dynamic SQL with a Multirow Query: Example” using </a:t>
            </a:r>
            <a:r>
              <a:rPr lang="en-US" altLang="en-US" dirty="0">
                <a:latin typeface="Courier New" pitchFamily="49" charset="0"/>
              </a:rPr>
              <a:t>REF CURSORS</a:t>
            </a:r>
            <a:r>
              <a:rPr lang="en-US" altLang="en-US" dirty="0"/>
              <a:t>, see the </a:t>
            </a:r>
            <a:r>
              <a:rPr lang="en-US" altLang="en-US" dirty="0">
                <a:latin typeface="Courier New" pitchFamily="49" charset="0"/>
              </a:rPr>
              <a:t>demo_07_13_a</a:t>
            </a:r>
            <a:r>
              <a:rPr lang="en-US" altLang="en-US" dirty="0"/>
              <a:t> in the </a:t>
            </a:r>
            <a:r>
              <a:rPr lang="en-US" altLang="en-US" dirty="0">
                <a:latin typeface="Courier New" pitchFamily="49" charset="0"/>
              </a:rPr>
              <a:t>/home/oracle/labs/</a:t>
            </a:r>
            <a:r>
              <a:rPr lang="en-US" altLang="en-US" dirty="0" err="1">
                <a:latin typeface="Courier New" pitchFamily="49" charset="0"/>
              </a:rPr>
              <a:t>plpu</a:t>
            </a:r>
            <a:r>
              <a:rPr lang="en-US" altLang="en-US" dirty="0">
                <a:latin typeface="Courier New" pitchFamily="49" charset="0"/>
              </a:rPr>
              <a:t>/demo</a:t>
            </a:r>
            <a:r>
              <a:rPr lang="en-US" altLang="en-US" dirty="0"/>
              <a:t> folder. </a:t>
            </a:r>
          </a:p>
          <a:p>
            <a:pPr lvl="2" eaLnBrk="1" hangingPunct="1"/>
            <a:r>
              <a:rPr lang="en-US" altLang="en-US" dirty="0"/>
              <a:t>For an example of using </a:t>
            </a:r>
            <a:r>
              <a:rPr lang="en-US" altLang="en-US" dirty="0">
                <a:latin typeface="Courier New" pitchFamily="49" charset="0"/>
              </a:rPr>
              <a:t>REF CURSORS</a:t>
            </a:r>
            <a:r>
              <a:rPr lang="en-US" altLang="en-US" dirty="0"/>
              <a:t>, see the </a:t>
            </a:r>
            <a:r>
              <a:rPr lang="en-US" altLang="en-US" dirty="0">
                <a:latin typeface="Courier New" pitchFamily="49" charset="0"/>
              </a:rPr>
              <a:t>demo_07_13_b</a:t>
            </a:r>
            <a:r>
              <a:rPr lang="en-US" altLang="en-US" dirty="0"/>
              <a:t> in the </a:t>
            </a:r>
            <a:r>
              <a:rPr lang="en-US" altLang="en-US" dirty="0">
                <a:latin typeface="Courier New" pitchFamily="49" charset="0"/>
              </a:rPr>
              <a:t>/home/oracle/labs/</a:t>
            </a:r>
            <a:r>
              <a:rPr lang="en-US" altLang="en-US" dirty="0" err="1">
                <a:latin typeface="Courier New" pitchFamily="49" charset="0"/>
              </a:rPr>
              <a:t>plpu</a:t>
            </a:r>
            <a:r>
              <a:rPr lang="en-US" altLang="en-US" dirty="0">
                <a:latin typeface="Courier New" pitchFamily="49" charset="0"/>
              </a:rPr>
              <a:t>/demo</a:t>
            </a:r>
            <a:r>
              <a:rPr lang="en-US" altLang="en-US" dirty="0"/>
              <a:t> folder.</a:t>
            </a:r>
          </a:p>
          <a:p>
            <a:pPr lvl="2" eaLnBrk="1" hangingPunct="1">
              <a:buSzPct val="70000"/>
            </a:pPr>
            <a:r>
              <a:rPr lang="en-US" altLang="en-US" dirty="0">
                <a:latin typeface="Courier New" pitchFamily="49" charset="0"/>
              </a:rPr>
              <a:t>REF</a:t>
            </a:r>
            <a:r>
              <a:rPr lang="en-US" altLang="en-US" dirty="0"/>
              <a:t> </a:t>
            </a:r>
            <a:r>
              <a:rPr lang="en-US" altLang="en-US" dirty="0">
                <a:latin typeface="Courier New" pitchFamily="49" charset="0"/>
              </a:rPr>
              <a:t>CURSORS</a:t>
            </a:r>
            <a:r>
              <a:rPr lang="en-US" altLang="en-US" dirty="0"/>
              <a:t> are covered in the </a:t>
            </a:r>
            <a:r>
              <a:rPr lang="en-US" altLang="en-US" i="1" dirty="0"/>
              <a:t>Oracle Database: Advanced PL/SQL </a:t>
            </a:r>
            <a:r>
              <a:rPr lang="en-US" altLang="en-US" dirty="0"/>
              <a:t>course</a:t>
            </a:r>
            <a:r>
              <a:rPr lang="en-US" altLang="en-US" i="1" dirty="0"/>
              <a:t>.</a:t>
            </a:r>
            <a:endParaRPr lang="en-US" altLang="en-US" dirty="0"/>
          </a:p>
          <a:p>
            <a:endParaRPr lang="en-US" dirty="0"/>
          </a:p>
        </p:txBody>
      </p:sp>
    </p:spTree>
    <p:extLst>
      <p:ext uri="{BB962C8B-B14F-4D97-AF65-F5344CB8AC3E}">
        <p14:creationId xmlns:p14="http://schemas.microsoft.com/office/powerpoint/2010/main" val="3933761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es07_03.png"/>
          <p:cNvPicPr>
            <a:picLocks noChangeAspect="1"/>
          </p:cNvPicPr>
          <p:nvPr/>
        </p:nvPicPr>
        <p:blipFill>
          <a:blip r:embed="rId3"/>
          <a:stretch>
            <a:fillRect/>
          </a:stretch>
        </p:blipFill>
        <p:spPr>
          <a:xfrm>
            <a:off x="1971675" y="6877181"/>
            <a:ext cx="3019048" cy="1047619"/>
          </a:xfrm>
          <a:prstGeom prst="rect">
            <a:avLst/>
          </a:prstGeom>
        </p:spPr>
      </p:pic>
      <p:sp>
        <p:nvSpPr>
          <p:cNvPr id="10" name="Footer Placeholder 9"/>
          <p:cNvSpPr>
            <a:spLocks noGrp="1"/>
          </p:cNvSpPr>
          <p:nvPr>
            <p:ph type="ftr" sz="quarter" idx="10"/>
          </p:nvPr>
        </p:nvSpPr>
        <p:spPr/>
        <p:txBody>
          <a:bodyPr/>
          <a:lstStyle/>
          <a:p>
            <a:r>
              <a:rPr lang="en-US"/>
              <a:t>Oracle Database 19c: PL/SQL Workshop   17 - </a:t>
            </a:r>
            <a:fld id="{F9FCD172-C7AE-436D-A17B-37DAA505B8DE}" type="slidenum">
              <a:rPr lang="en-US" smtClean="0"/>
              <a:pPr/>
              <a:t>16</a:t>
            </a:fld>
            <a:endParaRPr lang="en-US" dirty="0"/>
          </a:p>
        </p:txBody>
      </p:sp>
      <p:sp>
        <p:nvSpPr>
          <p:cNvPr id="3" name="Slide Image Placeholder 2">
            <a:extLst>
              <a:ext uri="{FF2B5EF4-FFF2-40B4-BE49-F238E27FC236}">
                <a16:creationId xmlns:a16="http://schemas.microsoft.com/office/drawing/2014/main" id="{D9A495E1-D0F9-4361-B03D-178CE9B66C9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5EC250D-0518-4B08-825F-C037AFC51690}"/>
              </a:ext>
            </a:extLst>
          </p:cNvPr>
          <p:cNvSpPr>
            <a:spLocks noGrp="1"/>
          </p:cNvSpPr>
          <p:nvPr>
            <p:ph type="body" idx="1"/>
          </p:nvPr>
        </p:nvSpPr>
        <p:spPr/>
        <p:txBody>
          <a:bodyPr/>
          <a:lstStyle/>
          <a:p>
            <a:pPr lvl="1"/>
            <a:r>
              <a:rPr lang="en-US" altLang="en-US" dirty="0"/>
              <a:t>The </a:t>
            </a:r>
            <a:r>
              <a:rPr lang="en-US" altLang="en-US" dirty="0" err="1">
                <a:latin typeface="Courier New" pitchFamily="49" charset="0"/>
              </a:rPr>
              <a:t>annual_sal</a:t>
            </a:r>
            <a:r>
              <a:rPr lang="en-US" altLang="en-US" dirty="0"/>
              <a:t> function dynamically constructs an anonymous PL/SQL block. The PL/SQL block contains bind variables for:</a:t>
            </a:r>
          </a:p>
          <a:p>
            <a:pPr lvl="2"/>
            <a:r>
              <a:rPr lang="en-US" altLang="en-US" dirty="0"/>
              <a:t>The input of the employee ID using the </a:t>
            </a:r>
            <a:r>
              <a:rPr lang="en-US" altLang="en-US" dirty="0">
                <a:latin typeface="Courier New" pitchFamily="49" charset="0"/>
              </a:rPr>
              <a:t>:</a:t>
            </a:r>
            <a:r>
              <a:rPr lang="en-US" altLang="en-US" dirty="0" err="1">
                <a:latin typeface="Courier New" pitchFamily="49" charset="0"/>
              </a:rPr>
              <a:t>empid</a:t>
            </a:r>
            <a:r>
              <a:rPr lang="en-US" altLang="en-US" dirty="0"/>
              <a:t> placeholder</a:t>
            </a:r>
          </a:p>
          <a:p>
            <a:pPr lvl="2"/>
            <a:r>
              <a:rPr lang="en-US" altLang="en-US" dirty="0"/>
              <a:t>The output result computing the annual employees’ salary using the placeholder called </a:t>
            </a:r>
            <a:r>
              <a:rPr lang="en-US" altLang="en-US" dirty="0">
                <a:latin typeface="Courier New" pitchFamily="49" charset="0"/>
              </a:rPr>
              <a:t>:res</a:t>
            </a:r>
          </a:p>
          <a:p>
            <a:pPr lvl="1"/>
            <a:r>
              <a:rPr lang="en-US" altLang="en-US" b="1" dirty="0"/>
              <a:t>Note:</a:t>
            </a:r>
            <a:r>
              <a:rPr lang="en-US" altLang="en-US" dirty="0"/>
              <a:t> This example demonstrates how to use the </a:t>
            </a:r>
            <a:r>
              <a:rPr lang="en-US" altLang="en-US" dirty="0">
                <a:latin typeface="Courier New" pitchFamily="49" charset="0"/>
              </a:rPr>
              <a:t>OUT</a:t>
            </a:r>
            <a:r>
              <a:rPr lang="en-US" altLang="en-US" dirty="0"/>
              <a:t> result syntax (in the </a:t>
            </a:r>
            <a:r>
              <a:rPr lang="en-US" altLang="en-US" dirty="0">
                <a:latin typeface="Courier New" pitchFamily="49" charset="0"/>
              </a:rPr>
              <a:t>USING</a:t>
            </a:r>
            <a:r>
              <a:rPr lang="en-US" altLang="en-US" dirty="0"/>
              <a:t> clause of the </a:t>
            </a:r>
            <a:r>
              <a:rPr lang="en-US" altLang="en-US" dirty="0">
                <a:latin typeface="Courier New" pitchFamily="49" charset="0"/>
              </a:rPr>
              <a:t>EXECUTE IMMEDIATE</a:t>
            </a:r>
            <a:r>
              <a:rPr lang="en-US" altLang="en-US" dirty="0"/>
              <a:t> statement) to obtain the result calculated by the PL/SQL block. The procedure output variables and function return values that can be obtained in a similar way from a dynamically executed anonymous PL/SQL block.</a:t>
            </a:r>
          </a:p>
          <a:p>
            <a:pPr lvl="1"/>
            <a:r>
              <a:rPr lang="en-US" altLang="en-US" dirty="0"/>
              <a:t>The output of the slide example is as follows:</a:t>
            </a:r>
          </a:p>
          <a:p>
            <a:endParaRPr lang="en-US" dirty="0"/>
          </a:p>
        </p:txBody>
      </p:sp>
    </p:spTree>
    <p:extLst>
      <p:ext uri="{BB962C8B-B14F-4D97-AF65-F5344CB8AC3E}">
        <p14:creationId xmlns:p14="http://schemas.microsoft.com/office/powerpoint/2010/main" val="772944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17 - </a:t>
            </a:r>
            <a:fld id="{4091D4D3-BC7B-4139-9963-75EAF272D2B6}" type="slidenum">
              <a:rPr lang="en-US" smtClean="0"/>
              <a:pPr/>
              <a:t>17</a:t>
            </a:fld>
            <a:endParaRPr lang="en-US" dirty="0"/>
          </a:p>
        </p:txBody>
      </p:sp>
      <p:sp>
        <p:nvSpPr>
          <p:cNvPr id="5" name="Slide Image Placeholder 4">
            <a:extLst>
              <a:ext uri="{FF2B5EF4-FFF2-40B4-BE49-F238E27FC236}">
                <a16:creationId xmlns:a16="http://schemas.microsoft.com/office/drawing/2014/main" id="{9DB2CF13-E3C6-4CC7-A7D7-EF58A9B8B009}"/>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FC991D81-0221-4AD2-A75A-A44E5BCC2303}"/>
              </a:ext>
            </a:extLst>
          </p:cNvPr>
          <p:cNvSpPr>
            <a:spLocks noGrp="1"/>
          </p:cNvSpPr>
          <p:nvPr>
            <p:ph type="body" idx="1"/>
          </p:nvPr>
        </p:nvSpPr>
        <p:spPr/>
        <p:txBody>
          <a:bodyPr/>
          <a:lstStyle/>
          <a:p>
            <a:pPr lvl="1"/>
            <a:r>
              <a:rPr lang="en-US" dirty="0"/>
              <a:t>You use the </a:t>
            </a:r>
            <a:r>
              <a:rPr lang="en-US" dirty="0">
                <a:latin typeface="Courier New" pitchFamily="49" charset="0"/>
                <a:cs typeface="Courier New" pitchFamily="49" charset="0"/>
              </a:rPr>
              <a:t>BULK COLLECT INTO </a:t>
            </a:r>
            <a:r>
              <a:rPr lang="en-US" dirty="0"/>
              <a:t>clause in </a:t>
            </a:r>
            <a:r>
              <a:rPr lang="en-US" dirty="0">
                <a:latin typeface="Courier New" pitchFamily="49" charset="0"/>
                <a:cs typeface="Courier New" pitchFamily="49" charset="0"/>
              </a:rPr>
              <a:t>SELECT</a:t>
            </a:r>
            <a:r>
              <a:rPr lang="en-US" dirty="0"/>
              <a:t> statements or any other SQL statements that retrieve data in huge volumes. </a:t>
            </a:r>
          </a:p>
          <a:p>
            <a:pPr lvl="1"/>
            <a:r>
              <a:rPr lang="en-US" dirty="0"/>
              <a:t>While executing a PL/SQL block with SQL statements, the SQL engine and PL/SQL engine communicate with each other. The SQL statement execution in the PL/SQL block is handed over to the SQL engine. The SQL engine returns the result to PL/SQL statement as it processes the statement. This exchange of information between the SQL engine and PL/SQL engine results in context switches that further add to the performance overhead.</a:t>
            </a:r>
          </a:p>
          <a:p>
            <a:pPr lvl="1"/>
            <a:r>
              <a:rPr lang="en-US" dirty="0"/>
              <a:t>Executing a </a:t>
            </a:r>
            <a:r>
              <a:rPr lang="en-US" dirty="0">
                <a:latin typeface="Courier New" pitchFamily="49" charset="0"/>
                <a:cs typeface="Courier New" pitchFamily="49" charset="0"/>
              </a:rPr>
              <a:t>SELECT</a:t>
            </a:r>
            <a:r>
              <a:rPr lang="en-US" dirty="0"/>
              <a:t> statement with </a:t>
            </a:r>
            <a:r>
              <a:rPr lang="en-US" dirty="0">
                <a:latin typeface="Courier New" pitchFamily="49" charset="0"/>
                <a:cs typeface="Courier New" pitchFamily="49" charset="0"/>
              </a:rPr>
              <a:t>BULK</a:t>
            </a:r>
            <a:r>
              <a:rPr lang="en-US" dirty="0"/>
              <a:t> </a:t>
            </a:r>
            <a:r>
              <a:rPr lang="en-US" dirty="0">
                <a:latin typeface="Courier New" pitchFamily="49" charset="0"/>
                <a:cs typeface="Courier New" pitchFamily="49" charset="0"/>
              </a:rPr>
              <a:t>COLLECT</a:t>
            </a:r>
            <a:r>
              <a:rPr lang="en-US" dirty="0"/>
              <a:t> </a:t>
            </a:r>
            <a:r>
              <a:rPr lang="en-US" dirty="0">
                <a:latin typeface="Courier New" pitchFamily="49" charset="0"/>
                <a:cs typeface="Courier New" pitchFamily="49" charset="0"/>
              </a:rPr>
              <a:t>INTO</a:t>
            </a:r>
            <a:r>
              <a:rPr lang="en-US" dirty="0"/>
              <a:t> clause results in SQL returning results to PL/SQL in batches instead of one at a time, thus improving the performance of the PL/SQL block.</a:t>
            </a:r>
          </a:p>
          <a:p>
            <a:endParaRPr lang="en-US" dirty="0"/>
          </a:p>
        </p:txBody>
      </p:sp>
    </p:spTree>
    <p:extLst>
      <p:ext uri="{BB962C8B-B14F-4D97-AF65-F5344CB8AC3E}">
        <p14:creationId xmlns:p14="http://schemas.microsoft.com/office/powerpoint/2010/main" val="2632585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17 - </a:t>
            </a:r>
            <a:fld id="{AA20D24D-F1CA-4BBF-A0CC-38008E7EA125}" type="slidenum">
              <a:rPr lang="en-US" smtClean="0"/>
              <a:pPr/>
              <a:t>18</a:t>
            </a:fld>
            <a:endParaRPr lang="en-US" dirty="0"/>
          </a:p>
        </p:txBody>
      </p:sp>
      <p:sp>
        <p:nvSpPr>
          <p:cNvPr id="6" name="Slide Image Placeholder 5">
            <a:extLst>
              <a:ext uri="{FF2B5EF4-FFF2-40B4-BE49-F238E27FC236}">
                <a16:creationId xmlns:a16="http://schemas.microsoft.com/office/drawing/2014/main" id="{0B529192-4C21-419B-A16B-81391A7EED7A}"/>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05B210B4-C2D3-4C9A-9E5A-E4B89626CA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29507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17 - </a:t>
            </a:r>
            <a:fld id="{48E861F4-4484-4DB4-AA6C-DF1DBF1AAB7B}" type="slidenum">
              <a:rPr lang="en-US" smtClean="0"/>
              <a:pPr/>
              <a:t>19</a:t>
            </a:fld>
            <a:endParaRPr lang="en-US" dirty="0"/>
          </a:p>
        </p:txBody>
      </p:sp>
      <p:sp>
        <p:nvSpPr>
          <p:cNvPr id="6" name="Slide Image Placeholder 5">
            <a:extLst>
              <a:ext uri="{FF2B5EF4-FFF2-40B4-BE49-F238E27FC236}">
                <a16:creationId xmlns:a16="http://schemas.microsoft.com/office/drawing/2014/main" id="{933199CC-9577-4974-A531-48CCC1B20810}"/>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CE6FCCB2-923E-40D1-BA3D-D5B58963C7E8}"/>
              </a:ext>
            </a:extLst>
          </p:cNvPr>
          <p:cNvSpPr>
            <a:spLocks noGrp="1"/>
          </p:cNvSpPr>
          <p:nvPr>
            <p:ph type="body" idx="1"/>
          </p:nvPr>
        </p:nvSpPr>
        <p:spPr/>
        <p:txBody>
          <a:bodyPr/>
          <a:lstStyle/>
          <a:p>
            <a:pPr lvl="1"/>
            <a:r>
              <a:rPr lang="en-US" dirty="0"/>
              <a:t>The code in the slide demonstrates the usage of </a:t>
            </a:r>
            <a:r>
              <a:rPr lang="en-US" dirty="0">
                <a:latin typeface="Courier New" pitchFamily="49" charset="0"/>
                <a:cs typeface="Courier New" pitchFamily="49" charset="0"/>
              </a:rPr>
              <a:t>BULK COLLECT </a:t>
            </a:r>
            <a:r>
              <a:rPr lang="en-US" dirty="0"/>
              <a:t>and </a:t>
            </a:r>
            <a:r>
              <a:rPr lang="en-US" dirty="0">
                <a:latin typeface="Courier New" pitchFamily="49" charset="0"/>
                <a:cs typeface="Courier New" pitchFamily="49" charset="0"/>
              </a:rPr>
              <a:t>OPEN FOR </a:t>
            </a:r>
            <a:r>
              <a:rPr lang="en-US" dirty="0"/>
              <a:t>statements.</a:t>
            </a:r>
          </a:p>
          <a:p>
            <a:pPr lvl="1"/>
            <a:r>
              <a:rPr lang="en-US" dirty="0">
                <a:latin typeface="Courier New" pitchFamily="49" charset="0"/>
                <a:cs typeface="Courier New" pitchFamily="49" charset="0"/>
              </a:rPr>
              <a:t>The OPEN FOR </a:t>
            </a:r>
            <a:r>
              <a:rPr lang="en-US" dirty="0"/>
              <a:t>statement in the code opens a </a:t>
            </a:r>
            <a:r>
              <a:rPr lang="en-US" dirty="0">
                <a:latin typeface="Courier New" pitchFamily="49" charset="0"/>
                <a:cs typeface="Courier New" pitchFamily="49" charset="0"/>
              </a:rPr>
              <a:t>REF CURSOR </a:t>
            </a:r>
            <a:r>
              <a:rPr lang="en-US" dirty="0"/>
              <a:t>for the </a:t>
            </a:r>
            <a:r>
              <a:rPr lang="en-US" dirty="0">
                <a:latin typeface="Courier New" pitchFamily="49" charset="0"/>
                <a:cs typeface="Courier New" pitchFamily="49" charset="0"/>
              </a:rPr>
              <a:t>SELECT</a:t>
            </a:r>
            <a:r>
              <a:rPr lang="en-US" dirty="0"/>
              <a:t> statement. To learn more about </a:t>
            </a:r>
            <a:r>
              <a:rPr lang="en-US" dirty="0">
                <a:latin typeface="Courier New" pitchFamily="49" charset="0"/>
                <a:cs typeface="Courier New" pitchFamily="49" charset="0"/>
              </a:rPr>
              <a:t>REF CURSORS</a:t>
            </a:r>
            <a:r>
              <a:rPr lang="en-US" dirty="0"/>
              <a:t>, you can refer to appendix </a:t>
            </a:r>
            <a:r>
              <a:rPr lang="en-US" dirty="0">
                <a:latin typeface="Courier New" pitchFamily="49" charset="0"/>
                <a:cs typeface="Courier New" pitchFamily="49" charset="0"/>
              </a:rPr>
              <a:t>REF CURSORS</a:t>
            </a:r>
            <a:r>
              <a:rPr lang="en-US" dirty="0"/>
              <a:t>.</a:t>
            </a:r>
          </a:p>
          <a:p>
            <a:pPr lvl="1"/>
            <a:endParaRPr lang="en-US" dirty="0"/>
          </a:p>
          <a:p>
            <a:endParaRPr lang="en-US" dirty="0"/>
          </a:p>
        </p:txBody>
      </p:sp>
    </p:spTree>
    <p:extLst>
      <p:ext uri="{BB962C8B-B14F-4D97-AF65-F5344CB8AC3E}">
        <p14:creationId xmlns:p14="http://schemas.microsoft.com/office/powerpoint/2010/main" val="1456757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Notes Placeholder 2"/>
          <p:cNvSpPr>
            <a:spLocks noGrp="1"/>
          </p:cNvSpPr>
          <p:nvPr>
            <p:ph type="body" idx="1"/>
          </p:nvPr>
        </p:nvSpPr>
        <p:spPr/>
        <p:txBody>
          <a:bodyPr/>
          <a:lstStyle/>
          <a:p>
            <a:pPr lvl="1"/>
            <a:r>
              <a:rPr lang="en-US" dirty="0"/>
              <a:t>In the fourth unit, we have seven lessons – Creating Stored Procedures, Creating Functions, Debugging Subprograms, Creating Packages, Working with Packages, Using Oracle Supplied Packages in Application Development, and Using Dynamic SQL. You will learn to write PL/SQL subprograms, packages, and use them in Application Development. </a:t>
            </a:r>
          </a:p>
          <a:p>
            <a:pPr lvl="1"/>
            <a:endParaRPr lang="en-US" dirty="0"/>
          </a:p>
        </p:txBody>
      </p:sp>
      <p:sp>
        <p:nvSpPr>
          <p:cNvPr id="9" name="Footer Placeholder 8"/>
          <p:cNvSpPr>
            <a:spLocks noGrp="1"/>
          </p:cNvSpPr>
          <p:nvPr>
            <p:ph type="ftr" sz="quarter" idx="10"/>
          </p:nvPr>
        </p:nvSpPr>
        <p:spPr/>
        <p:txBody>
          <a:bodyPr/>
          <a:lstStyle/>
          <a:p>
            <a:r>
              <a:rPr lang="en-US"/>
              <a:t>Oracle Database 19c: PL/SQL Workshop   17 - </a:t>
            </a:r>
            <a:fld id="{F6524731-3D48-4F9F-84A1-6238A1ED8065}" type="slidenum">
              <a:rPr lang="en-US" smtClean="0"/>
              <a:pPr/>
              <a:t>2</a:t>
            </a:fld>
            <a:endParaRPr lang="en-US" dirty="0"/>
          </a:p>
        </p:txBody>
      </p:sp>
      <p:sp>
        <p:nvSpPr>
          <p:cNvPr id="4" name="Slide Image Placeholder 3">
            <a:extLst>
              <a:ext uri="{FF2B5EF4-FFF2-40B4-BE49-F238E27FC236}">
                <a16:creationId xmlns:a16="http://schemas.microsoft.com/office/drawing/2014/main" id="{9D515FF0-4DED-40E0-85BE-4ACDB398E8E9}"/>
              </a:ext>
            </a:extLst>
          </p:cNvPr>
          <p:cNvSpPr>
            <a:spLocks noGrp="1" noRot="1" noChangeAspect="1"/>
          </p:cNvSpPr>
          <p:nvPr>
            <p:ph type="sldImg"/>
          </p:nvPr>
        </p:nvSpPr>
        <p:spPr/>
      </p:sp>
    </p:spTree>
    <p:extLst>
      <p:ext uri="{BB962C8B-B14F-4D97-AF65-F5344CB8AC3E}">
        <p14:creationId xmlns:p14="http://schemas.microsoft.com/office/powerpoint/2010/main" val="3082971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17 - </a:t>
            </a:r>
            <a:fld id="{A4EA3962-827C-4DDA-B953-CD0849FE66FD}" type="slidenum">
              <a:rPr lang="en-US" smtClean="0"/>
              <a:pPr/>
              <a:t>20</a:t>
            </a:fld>
            <a:endParaRPr lang="en-US" dirty="0"/>
          </a:p>
        </p:txBody>
      </p:sp>
      <p:sp>
        <p:nvSpPr>
          <p:cNvPr id="3" name="Slide Image Placeholder 2">
            <a:extLst>
              <a:ext uri="{FF2B5EF4-FFF2-40B4-BE49-F238E27FC236}">
                <a16:creationId xmlns:a16="http://schemas.microsoft.com/office/drawing/2014/main" id="{3765C4A6-B356-4D11-A136-6036E272C0C9}"/>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E7DE18E-A362-41EE-8F9B-3745C2565E2C}"/>
              </a:ext>
            </a:extLst>
          </p:cNvPr>
          <p:cNvSpPr>
            <a:spLocks noGrp="1"/>
          </p:cNvSpPr>
          <p:nvPr>
            <p:ph type="body" idx="1"/>
          </p:nvPr>
        </p:nvSpPr>
        <p:spPr>
          <a:xfrm>
            <a:off x="457200" y="4617720"/>
            <a:ext cx="6858000" cy="5593080"/>
          </a:xfrm>
        </p:spPr>
        <p:txBody>
          <a:bodyPr/>
          <a:lstStyle/>
          <a:p>
            <a:pPr lvl="1" eaLnBrk="1" hangingPunct="1"/>
            <a:r>
              <a:rPr lang="en-US" altLang="en-US" dirty="0"/>
              <a:t>In the slide we discuss the four available methods for NDS. That is, Method 2 encompasses Method 1, Method 3 encompasses Methods 1 and 2, and Method 4 encompasses Methods 1, 2, and 3. However, each method is most useful for handling a certain kind of SQL statement, as follows: </a:t>
            </a:r>
          </a:p>
          <a:p>
            <a:pPr lvl="1" eaLnBrk="1" hangingPunct="1"/>
            <a:r>
              <a:rPr lang="en-US" altLang="en-US" b="1" dirty="0"/>
              <a:t>Method 1 </a:t>
            </a:r>
            <a:r>
              <a:rPr lang="en-US" altLang="en-US" dirty="0"/>
              <a:t>applies to those SQL statements that don’t accept host variables as input and those that don’t return any results. They are also known as non-query statements.</a:t>
            </a:r>
          </a:p>
          <a:p>
            <a:pPr lvl="1" eaLnBrk="1" hangingPunct="1"/>
            <a:r>
              <a:rPr lang="en-US" altLang="en-US" dirty="0"/>
              <a:t>You execute them directly with </a:t>
            </a:r>
            <a:r>
              <a:rPr lang="en-US" altLang="en-US" dirty="0">
                <a:latin typeface="Courier New" pitchFamily="49" charset="0"/>
              </a:rPr>
              <a:t>EXECUTE</a:t>
            </a:r>
            <a:r>
              <a:rPr lang="en-US" altLang="en-US" dirty="0"/>
              <a:t> </a:t>
            </a:r>
            <a:r>
              <a:rPr lang="en-US" altLang="en-US" dirty="0">
                <a:latin typeface="Courier New" pitchFamily="49" charset="0"/>
              </a:rPr>
              <a:t>IMMEDIATE</a:t>
            </a:r>
            <a:r>
              <a:rPr lang="en-US" altLang="en-US" dirty="0"/>
              <a:t> as in this example</a:t>
            </a:r>
          </a:p>
          <a:p>
            <a:pPr lvl="1" eaLnBrk="1" hangingPunct="1"/>
            <a:r>
              <a:rPr lang="en-US" altLang="en-US" dirty="0"/>
              <a:t>	</a:t>
            </a:r>
            <a:r>
              <a:rPr lang="en-US" altLang="en-US" dirty="0">
                <a:latin typeface="Courier New" pitchFamily="49" charset="0"/>
                <a:cs typeface="Courier New" pitchFamily="49" charset="0"/>
              </a:rPr>
              <a:t>EXECUTE IMMEDIATE</a:t>
            </a:r>
            <a:r>
              <a:rPr lang="en-US" altLang="en-US" dirty="0"/>
              <a:t> ‘</a:t>
            </a:r>
            <a:r>
              <a:rPr lang="en-US" altLang="en-US" dirty="0">
                <a:latin typeface="Courier New" pitchFamily="49" charset="0"/>
              </a:rPr>
              <a:t>DELETE FROM EMPLOYEES WHERE DEPTNO = 20‘</a:t>
            </a:r>
          </a:p>
          <a:p>
            <a:pPr lvl="1" eaLnBrk="1" hangingPunct="1"/>
            <a:r>
              <a:rPr lang="en-US" altLang="en-US" dirty="0"/>
              <a:t>With Method 1, the SQL statement is parsed every time it is executed. Examples of non-queries include DDL statements, </a:t>
            </a:r>
            <a:r>
              <a:rPr lang="en-US" altLang="en-US" dirty="0">
                <a:latin typeface="Courier New" pitchFamily="49" charset="0"/>
              </a:rPr>
              <a:t>UPDATE</a:t>
            </a:r>
            <a:r>
              <a:rPr lang="en-US" altLang="en-US" dirty="0"/>
              <a:t>s, </a:t>
            </a:r>
            <a:r>
              <a:rPr lang="en-US" altLang="en-US" dirty="0">
                <a:latin typeface="Courier New" pitchFamily="49" charset="0"/>
              </a:rPr>
              <a:t>INSERT</a:t>
            </a:r>
            <a:r>
              <a:rPr lang="en-US" altLang="en-US" dirty="0"/>
              <a:t>s, or </a:t>
            </a:r>
            <a:r>
              <a:rPr lang="en-US" altLang="en-US" dirty="0">
                <a:latin typeface="Courier New" pitchFamily="49" charset="0"/>
              </a:rPr>
              <a:t>DELETE</a:t>
            </a:r>
            <a:r>
              <a:rPr lang="en-US" altLang="en-US" dirty="0"/>
              <a:t>s.</a:t>
            </a:r>
          </a:p>
          <a:p>
            <a:pPr lvl="1">
              <a:buSzTx/>
              <a:buFontTx/>
              <a:buNone/>
            </a:pPr>
            <a:r>
              <a:rPr lang="en-US" altLang="en-US" b="1" dirty="0">
                <a:cs typeface="Times New Roman" pitchFamily="18" charset="0"/>
              </a:rPr>
              <a:t>Method 2 </a:t>
            </a:r>
            <a:r>
              <a:rPr lang="en-US" altLang="en-US" dirty="0">
                <a:cs typeface="Times New Roman" pitchFamily="18" charset="0"/>
              </a:rPr>
              <a:t>applies to those SQL statements that accept from the host environment in the form of host variables. </a:t>
            </a:r>
          </a:p>
          <a:p>
            <a:pPr lvl="1">
              <a:buSzTx/>
              <a:buFontTx/>
              <a:buNone/>
            </a:pPr>
            <a:r>
              <a:rPr lang="en-US" altLang="en-US" dirty="0">
                <a:cs typeface="Times New Roman" pitchFamily="18" charset="0"/>
              </a:rPr>
              <a:t>You execute such statements by using </a:t>
            </a:r>
            <a:r>
              <a:rPr lang="en-US" altLang="en-US" dirty="0">
                <a:latin typeface="Courier New" pitchFamily="49" charset="0"/>
              </a:rPr>
              <a:t>EXECUTE</a:t>
            </a:r>
            <a:r>
              <a:rPr lang="en-US" altLang="en-US" dirty="0">
                <a:cs typeface="Times New Roman" pitchFamily="18" charset="0"/>
              </a:rPr>
              <a:t> </a:t>
            </a:r>
            <a:r>
              <a:rPr lang="en-US" altLang="en-US" dirty="0">
                <a:latin typeface="Courier New" pitchFamily="49" charset="0"/>
              </a:rPr>
              <a:t>IMMEDIATE</a:t>
            </a:r>
            <a:r>
              <a:rPr lang="en-US" altLang="en-US" dirty="0">
                <a:cs typeface="Times New Roman" pitchFamily="18" charset="0"/>
              </a:rPr>
              <a:t> with the  </a:t>
            </a:r>
            <a:r>
              <a:rPr lang="en-US" altLang="en-US" dirty="0">
                <a:latin typeface="Courier New" pitchFamily="49" charset="0"/>
              </a:rPr>
              <a:t>USING</a:t>
            </a:r>
            <a:r>
              <a:rPr lang="en-US" altLang="en-US" dirty="0">
                <a:cs typeface="Times New Roman" pitchFamily="18" charset="0"/>
              </a:rPr>
              <a:t> clause as shown below:</a:t>
            </a:r>
          </a:p>
          <a:p>
            <a:pPr lvl="1">
              <a:buSzTx/>
            </a:pPr>
            <a:r>
              <a:rPr lang="en-US" altLang="en-US" dirty="0">
                <a:latin typeface="Courier New" pitchFamily="49" charset="0"/>
                <a:cs typeface="Times New Roman" pitchFamily="18" charset="0"/>
              </a:rPr>
              <a:t>EXECUTE IMMEDIATE 'INSERT INTO EMPLOYEES (FIRST_NAME, LAST_NAME, JOB_ID) VALUES (:</a:t>
            </a:r>
            <a:r>
              <a:rPr lang="en-US" altLang="en-US" dirty="0" err="1">
                <a:latin typeface="Courier New" pitchFamily="49" charset="0"/>
                <a:cs typeface="Times New Roman" pitchFamily="18" charset="0"/>
              </a:rPr>
              <a:t>emp_first_name</a:t>
            </a:r>
            <a:r>
              <a:rPr lang="en-US" altLang="en-US" dirty="0">
                <a:latin typeface="Courier New" pitchFamily="49" charset="0"/>
                <a:cs typeface="Times New Roman" pitchFamily="18" charset="0"/>
              </a:rPr>
              <a:t>, :emp_last_name,:</a:t>
            </a:r>
            <a:r>
              <a:rPr lang="en-US" altLang="en-US" dirty="0" err="1">
                <a:latin typeface="Courier New" pitchFamily="49" charset="0"/>
                <a:cs typeface="Times New Roman" pitchFamily="18" charset="0"/>
              </a:rPr>
              <a:t>job_id</a:t>
            </a:r>
            <a:r>
              <a:rPr lang="en-US" altLang="en-US" dirty="0">
                <a:latin typeface="Courier New" pitchFamily="49" charset="0"/>
                <a:cs typeface="Times New Roman" pitchFamily="18" charset="0"/>
              </a:rPr>
              <a:t>)' USING 'Stephen', '</a:t>
            </a:r>
            <a:r>
              <a:rPr lang="en-US" altLang="en-US" dirty="0" err="1">
                <a:latin typeface="Courier New" pitchFamily="49" charset="0"/>
                <a:cs typeface="Times New Roman" pitchFamily="18" charset="0"/>
              </a:rPr>
              <a:t>King','AD_VP</a:t>
            </a:r>
            <a:r>
              <a:rPr lang="en-US" altLang="en-US" dirty="0">
                <a:latin typeface="Courier New" pitchFamily="49" charset="0"/>
                <a:cs typeface="Times New Roman" pitchFamily="18" charset="0"/>
              </a:rPr>
              <a:t>'</a:t>
            </a:r>
          </a:p>
          <a:p>
            <a:pPr lvl="1" eaLnBrk="1" hangingPunct="1"/>
            <a:r>
              <a:rPr lang="en-US" altLang="en-US" dirty="0">
                <a:cs typeface="Times New Roman" pitchFamily="18" charset="0"/>
              </a:rPr>
              <a:t>The number of placeholders for input host variables and the data types of the input host variables must be known at precompile time.</a:t>
            </a:r>
            <a:endParaRPr lang="en-US" altLang="en-US" dirty="0"/>
          </a:p>
          <a:p>
            <a:endParaRPr lang="en-US" dirty="0"/>
          </a:p>
        </p:txBody>
      </p:sp>
    </p:spTree>
    <p:extLst>
      <p:ext uri="{BB962C8B-B14F-4D97-AF65-F5344CB8AC3E}">
        <p14:creationId xmlns:p14="http://schemas.microsoft.com/office/powerpoint/2010/main" val="712588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 Database 19c: PL/SQL Workshop   17 - </a:t>
            </a:r>
            <a:fld id="{50542E79-B6EF-478C-B09F-91DEEEAB7C76}" type="slidenum">
              <a:rPr lang="en-US" smtClean="0"/>
              <a:pPr/>
              <a:t>21</a:t>
            </a:fld>
            <a:endParaRPr lang="en-US" dirty="0"/>
          </a:p>
        </p:txBody>
      </p:sp>
      <p:sp>
        <p:nvSpPr>
          <p:cNvPr id="5" name="Notes Placeholder 4">
            <a:extLst>
              <a:ext uri="{FF2B5EF4-FFF2-40B4-BE49-F238E27FC236}">
                <a16:creationId xmlns:a16="http://schemas.microsoft.com/office/drawing/2014/main" id="{4FE97EE7-9C86-4F13-A109-ABE95B02CD6C}"/>
              </a:ext>
            </a:extLst>
          </p:cNvPr>
          <p:cNvSpPr>
            <a:spLocks noGrp="1"/>
          </p:cNvSpPr>
          <p:nvPr>
            <p:ph type="body" idx="1"/>
          </p:nvPr>
        </p:nvSpPr>
        <p:spPr>
          <a:xfrm>
            <a:off x="457200" y="449263"/>
            <a:ext cx="6858000" cy="9380537"/>
          </a:xfrm>
        </p:spPr>
        <p:txBody>
          <a:bodyPr/>
          <a:lstStyle/>
          <a:p>
            <a:pPr lvl="1" eaLnBrk="1" hangingPunct="1"/>
            <a:r>
              <a:rPr lang="en-US" altLang="en-US" b="1" dirty="0">
                <a:cs typeface="Times New Roman" pitchFamily="18" charset="0"/>
              </a:rPr>
              <a:t>Method 3 </a:t>
            </a:r>
            <a:r>
              <a:rPr lang="en-US" altLang="en-US" dirty="0">
                <a:cs typeface="Times New Roman" pitchFamily="18" charset="0"/>
              </a:rPr>
              <a:t>applies to those state SQL statements that accept a known number of variables and return a single row or multiple rows as the result set of the query.</a:t>
            </a:r>
            <a:endParaRPr lang="en-US" altLang="en-US" b="1" dirty="0">
              <a:cs typeface="Times New Roman" pitchFamily="18" charset="0"/>
            </a:endParaRPr>
          </a:p>
          <a:p>
            <a:pPr lvl="1" eaLnBrk="1" hangingPunct="1"/>
            <a:r>
              <a:rPr lang="en-US" altLang="en-US" dirty="0">
                <a:cs typeface="Times New Roman" pitchFamily="18" charset="0"/>
              </a:rPr>
              <a:t>For example, the following host strings qualify: </a:t>
            </a:r>
          </a:p>
          <a:p>
            <a:pPr lvl="2" eaLnBrk="1" hangingPunct="1">
              <a:buSzPct val="70000"/>
              <a:buNone/>
            </a:pPr>
            <a:r>
              <a:rPr lang="en-US" altLang="en-US" dirty="0">
                <a:latin typeface="Courier New" pitchFamily="49" charset="0"/>
                <a:cs typeface="Times New Roman" pitchFamily="18" charset="0"/>
              </a:rPr>
              <a:t>EXECUTE IMMEDIATE SELECT DEPARTMENT_ID, SALARY </a:t>
            </a:r>
          </a:p>
          <a:p>
            <a:pPr lvl="2" eaLnBrk="1" hangingPunct="1">
              <a:buSzPct val="70000"/>
              <a:buNone/>
            </a:pPr>
            <a:r>
              <a:rPr lang="en-US" altLang="en-US" dirty="0">
                <a:latin typeface="Courier New" pitchFamily="49" charset="0"/>
                <a:cs typeface="Times New Roman" pitchFamily="18" charset="0"/>
              </a:rPr>
              <a:t>FROM EMPLOYEES </a:t>
            </a:r>
          </a:p>
          <a:p>
            <a:pPr lvl="2" eaLnBrk="1" hangingPunct="1">
              <a:buSzPct val="70000"/>
              <a:buNone/>
            </a:pPr>
            <a:r>
              <a:rPr lang="en-US" altLang="en-US" dirty="0">
                <a:latin typeface="Courier New" pitchFamily="49" charset="0"/>
                <a:cs typeface="Times New Roman" pitchFamily="18" charset="0"/>
              </a:rPr>
              <a:t>WHERE DEPARTMENT_ID = :</a:t>
            </a:r>
            <a:r>
              <a:rPr lang="en-US" altLang="en-US" dirty="0" err="1">
                <a:latin typeface="Courier New" pitchFamily="49" charset="0"/>
                <a:cs typeface="Times New Roman" pitchFamily="18" charset="0"/>
              </a:rPr>
              <a:t>dep_num</a:t>
            </a:r>
            <a:endParaRPr lang="en-US" altLang="en-US" dirty="0">
              <a:latin typeface="Courier New" pitchFamily="49" charset="0"/>
              <a:cs typeface="Times New Roman" pitchFamily="18" charset="0"/>
            </a:endParaRPr>
          </a:p>
          <a:p>
            <a:pPr lvl="2" eaLnBrk="1" hangingPunct="1">
              <a:buSzPct val="70000"/>
              <a:buNone/>
            </a:pPr>
            <a:r>
              <a:rPr lang="en-US" altLang="en-US" dirty="0">
                <a:latin typeface="Courier New" pitchFamily="49" charset="0"/>
                <a:cs typeface="Times New Roman" pitchFamily="18" charset="0"/>
              </a:rPr>
              <a:t>INTO DEP_ID,SAL;</a:t>
            </a:r>
          </a:p>
          <a:p>
            <a:pPr lvl="1" eaLnBrk="1" hangingPunct="1">
              <a:buSzPct val="70000"/>
            </a:pPr>
            <a:r>
              <a:rPr lang="en-US" altLang="en-US" dirty="0"/>
              <a:t>You may also have queries that accept a known number of input variables and return multiple rows. In such a case, you use </a:t>
            </a:r>
            <a:r>
              <a:rPr lang="en-US" altLang="en-US" dirty="0">
                <a:latin typeface="Courier New" pitchFamily="49" charset="0"/>
                <a:cs typeface="Times New Roman" pitchFamily="18" charset="0"/>
              </a:rPr>
              <a:t>OPEN</a:t>
            </a:r>
            <a:r>
              <a:rPr lang="en-US" altLang="en-US" dirty="0"/>
              <a:t> </a:t>
            </a:r>
            <a:r>
              <a:rPr lang="en-US" altLang="en-US" dirty="0">
                <a:latin typeface="Courier New" pitchFamily="49" charset="0"/>
                <a:cs typeface="Times New Roman" pitchFamily="18" charset="0"/>
              </a:rPr>
              <a:t>FOR</a:t>
            </a:r>
            <a:r>
              <a:rPr lang="en-US" altLang="en-US" dirty="0"/>
              <a:t>, </a:t>
            </a:r>
            <a:r>
              <a:rPr lang="en-US" altLang="en-US" dirty="0">
                <a:latin typeface="Courier New" pitchFamily="49" charset="0"/>
                <a:cs typeface="Times New Roman" pitchFamily="18" charset="0"/>
              </a:rPr>
              <a:t>FETCH</a:t>
            </a:r>
            <a:r>
              <a:rPr lang="en-US" altLang="en-US" dirty="0"/>
              <a:t>, and </a:t>
            </a:r>
            <a:r>
              <a:rPr lang="en-US" altLang="en-US" dirty="0">
                <a:latin typeface="Courier New" pitchFamily="49" charset="0"/>
                <a:cs typeface="Times New Roman" pitchFamily="18" charset="0"/>
              </a:rPr>
              <a:t>CLOSE</a:t>
            </a:r>
            <a:r>
              <a:rPr lang="en-US" altLang="en-US" dirty="0"/>
              <a:t> statements to retrieve the data into a cursor and perform operations on it. </a:t>
            </a:r>
          </a:p>
          <a:p>
            <a:pPr lvl="1" eaLnBrk="1" hangingPunct="1"/>
            <a:r>
              <a:rPr lang="en-US" altLang="en-US" b="1" dirty="0">
                <a:cs typeface="Times New Roman" pitchFamily="18" charset="0"/>
              </a:rPr>
              <a:t>Method 4</a:t>
            </a:r>
            <a:endParaRPr lang="en-US" altLang="en-US" dirty="0">
              <a:cs typeface="Times New Roman" pitchFamily="18" charset="0"/>
            </a:endParaRPr>
          </a:p>
          <a:p>
            <a:pPr lvl="1" eaLnBrk="1" hangingPunct="1"/>
            <a:r>
              <a:rPr lang="en-US" altLang="en-US" dirty="0">
                <a:cs typeface="Times New Roman" pitchFamily="18" charset="0"/>
              </a:rPr>
              <a:t>Method 4 is required for dynamic SQL statements that contain an unknown number of select-list items or input host variables. With this method, you use the </a:t>
            </a:r>
            <a:r>
              <a:rPr lang="en-US" altLang="en-US" dirty="0">
                <a:latin typeface="Courier New" pitchFamily="49" charset="0"/>
              </a:rPr>
              <a:t>DBMS_SQL</a:t>
            </a:r>
            <a:r>
              <a:rPr lang="en-US" altLang="en-US" dirty="0"/>
              <a:t> package, which is covered in the following slides.</a:t>
            </a:r>
          </a:p>
          <a:p>
            <a:pPr lvl="1" eaLnBrk="1" hangingPunct="1"/>
            <a:r>
              <a:rPr lang="en-US" altLang="en-US" b="1" dirty="0"/>
              <a:t>Note</a:t>
            </a:r>
          </a:p>
          <a:p>
            <a:pPr lvl="1" eaLnBrk="1" hangingPunct="1"/>
            <a:r>
              <a:rPr lang="en-US" altLang="en-US" dirty="0"/>
              <a:t>For additional information about the four dynamic SQL methods, see the following lessons in the </a:t>
            </a:r>
            <a:r>
              <a:rPr lang="en-US" altLang="en-US" i="1" dirty="0"/>
              <a:t>Pro*C/C++ Programmer’s Guide</a:t>
            </a:r>
            <a:r>
              <a:rPr lang="en-US" altLang="en-US" dirty="0"/>
              <a:t>. </a:t>
            </a:r>
          </a:p>
          <a:p>
            <a:pPr lvl="2" eaLnBrk="1" hangingPunct="1"/>
            <a:r>
              <a:rPr lang="en-US" altLang="en-US" i="1" dirty="0"/>
              <a:t>Lesson 13, Oracle Dynamic SQL</a:t>
            </a:r>
          </a:p>
          <a:p>
            <a:pPr lvl="2" eaLnBrk="1" hangingPunct="1"/>
            <a:r>
              <a:rPr lang="en-US" altLang="en-US" i="1" dirty="0"/>
              <a:t>Lesson 15</a:t>
            </a:r>
            <a:r>
              <a:rPr lang="en-US" altLang="en-US" dirty="0"/>
              <a:t>, </a:t>
            </a:r>
            <a:r>
              <a:rPr lang="en-US" altLang="en-US" i="1" dirty="0"/>
              <a:t>Oracle Dynamic SQL: Method 4</a:t>
            </a:r>
            <a:endParaRPr lang="en-US" altLang="en-US" dirty="0"/>
          </a:p>
          <a:p>
            <a:endParaRPr lang="en-US" dirty="0"/>
          </a:p>
        </p:txBody>
      </p:sp>
    </p:spTree>
    <p:extLst>
      <p:ext uri="{BB962C8B-B14F-4D97-AF65-F5344CB8AC3E}">
        <p14:creationId xmlns:p14="http://schemas.microsoft.com/office/powerpoint/2010/main" val="4233146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17 - </a:t>
            </a:r>
            <a:fld id="{A9196451-B533-415C-A46A-5F891A6367F2}" type="slidenum">
              <a:rPr lang="en-US" smtClean="0"/>
              <a:pPr/>
              <a:t>22</a:t>
            </a:fld>
            <a:endParaRPr lang="en-US" dirty="0"/>
          </a:p>
        </p:txBody>
      </p:sp>
      <p:sp>
        <p:nvSpPr>
          <p:cNvPr id="3" name="Slide Image Placeholder 2">
            <a:extLst>
              <a:ext uri="{FF2B5EF4-FFF2-40B4-BE49-F238E27FC236}">
                <a16:creationId xmlns:a16="http://schemas.microsoft.com/office/drawing/2014/main" id="{C2779320-3E47-4939-BFAE-66A9486FAA5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F60859F-57E9-42C0-B057-5434A1E304D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768200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17 - </a:t>
            </a:r>
            <a:fld id="{F2303935-1DBE-4896-82B3-C7EDB31C8E57}" type="slidenum">
              <a:rPr lang="en-US" smtClean="0"/>
              <a:pPr/>
              <a:t>23</a:t>
            </a:fld>
            <a:endParaRPr lang="en-US" dirty="0"/>
          </a:p>
        </p:txBody>
      </p:sp>
      <p:sp>
        <p:nvSpPr>
          <p:cNvPr id="6" name="Slide Image Placeholder 5">
            <a:extLst>
              <a:ext uri="{FF2B5EF4-FFF2-40B4-BE49-F238E27FC236}">
                <a16:creationId xmlns:a16="http://schemas.microsoft.com/office/drawing/2014/main" id="{DBCBFD73-6B1A-482E-B508-E747996917AD}"/>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73997F2B-BE52-4552-ADDE-36ED2F91F90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02904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17 - </a:t>
            </a:r>
            <a:fld id="{2CBB46F0-094C-4659-8867-7A2B010F892C}" type="slidenum">
              <a:rPr lang="en-US" smtClean="0"/>
              <a:pPr/>
              <a:t>24</a:t>
            </a:fld>
            <a:endParaRPr lang="en-US" dirty="0"/>
          </a:p>
        </p:txBody>
      </p:sp>
      <p:sp>
        <p:nvSpPr>
          <p:cNvPr id="6" name="Slide Image Placeholder 5">
            <a:extLst>
              <a:ext uri="{FF2B5EF4-FFF2-40B4-BE49-F238E27FC236}">
                <a16:creationId xmlns:a16="http://schemas.microsoft.com/office/drawing/2014/main" id="{781090D4-51AD-4DC5-B976-2C6C58AEB67F}"/>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0275EE24-8783-4A52-960F-C6E044D8FE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08797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17 - </a:t>
            </a:r>
            <a:fld id="{24952D3B-6FF1-4BF8-AB85-D09CADB8A0B0}" type="slidenum">
              <a:rPr lang="en-US" smtClean="0"/>
              <a:pPr/>
              <a:t>25</a:t>
            </a:fld>
            <a:endParaRPr lang="en-US" dirty="0"/>
          </a:p>
        </p:txBody>
      </p:sp>
      <p:sp>
        <p:nvSpPr>
          <p:cNvPr id="3" name="Slide Image Placeholder 2">
            <a:extLst>
              <a:ext uri="{FF2B5EF4-FFF2-40B4-BE49-F238E27FC236}">
                <a16:creationId xmlns:a16="http://schemas.microsoft.com/office/drawing/2014/main" id="{5E418C61-EFF1-4E32-A607-BB34D37D068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2A00C27-0C20-4266-9AD9-45F1A5216ECD}"/>
              </a:ext>
            </a:extLst>
          </p:cNvPr>
          <p:cNvSpPr>
            <a:spLocks noGrp="1"/>
          </p:cNvSpPr>
          <p:nvPr>
            <p:ph type="body" idx="1"/>
          </p:nvPr>
        </p:nvSpPr>
        <p:spPr/>
        <p:txBody>
          <a:bodyPr/>
          <a:lstStyle/>
          <a:p>
            <a:pPr lvl="1">
              <a:buSzTx/>
              <a:buFontTx/>
              <a:buNone/>
            </a:pPr>
            <a:r>
              <a:rPr lang="en-US" altLang="en-US" dirty="0"/>
              <a:t>By using </a:t>
            </a:r>
            <a:r>
              <a:rPr lang="en-US" altLang="en-US" dirty="0">
                <a:latin typeface="Courier New" pitchFamily="49" charset="0"/>
              </a:rPr>
              <a:t>DBMS_SQL</a:t>
            </a:r>
            <a:r>
              <a:rPr lang="en-US" altLang="en-US" dirty="0"/>
              <a:t>, you can write stored procedures and anonymous PL/SQL blocks that use dynamic SQL, such as executing DDL statements in PL/SQL. An example is executing a </a:t>
            </a:r>
            <a:r>
              <a:rPr lang="en-US" altLang="en-US" dirty="0">
                <a:latin typeface="Courier New" pitchFamily="49" charset="0"/>
              </a:rPr>
              <a:t>DROP</a:t>
            </a:r>
            <a:r>
              <a:rPr lang="en-US" altLang="en-US" dirty="0"/>
              <a:t> </a:t>
            </a:r>
            <a:r>
              <a:rPr lang="en-US" altLang="en-US" dirty="0">
                <a:latin typeface="Courier New" pitchFamily="49" charset="0"/>
              </a:rPr>
              <a:t>TABLE</a:t>
            </a:r>
            <a:r>
              <a:rPr lang="en-US" altLang="en-US" dirty="0"/>
              <a:t> statement. The operations provided by this package are performed under the current user, and not under the package owner </a:t>
            </a:r>
            <a:r>
              <a:rPr lang="en-US" altLang="en-US" dirty="0">
                <a:latin typeface="Courier New" pitchFamily="49" charset="0"/>
              </a:rPr>
              <a:t>SYS</a:t>
            </a:r>
            <a:r>
              <a:rPr lang="en-US" altLang="en-US" dirty="0"/>
              <a:t>.</a:t>
            </a:r>
          </a:p>
          <a:p>
            <a:pPr lvl="1">
              <a:buSzTx/>
              <a:buFontTx/>
              <a:buNone/>
            </a:pPr>
            <a:r>
              <a:rPr lang="en-US" altLang="en-US" b="1" dirty="0"/>
              <a:t>Method 4: </a:t>
            </a:r>
            <a:r>
              <a:rPr lang="en-US" altLang="en-US" dirty="0"/>
              <a:t>Method 4 refers to situations where, in a dynamic SQL statement, the number of columns selected for a query or the number of bind variables set is not known until run time. In this case, you should use the </a:t>
            </a:r>
            <a:r>
              <a:rPr lang="en-US" altLang="en-US" dirty="0">
                <a:latin typeface="Courier New" pitchFamily="49" charset="0"/>
              </a:rPr>
              <a:t>DBMS_SQL</a:t>
            </a:r>
            <a:r>
              <a:rPr lang="en-US" altLang="en-US" dirty="0"/>
              <a:t> package. </a:t>
            </a:r>
          </a:p>
          <a:p>
            <a:endParaRPr lang="en-US" dirty="0"/>
          </a:p>
        </p:txBody>
      </p:sp>
    </p:spTree>
    <p:extLst>
      <p:ext uri="{BB962C8B-B14F-4D97-AF65-F5344CB8AC3E}">
        <p14:creationId xmlns:p14="http://schemas.microsoft.com/office/powerpoint/2010/main" val="1536074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17 - </a:t>
            </a:r>
            <a:fld id="{5D4D05D7-31E2-4BBC-BF04-56207F9ECCCE}" type="slidenum">
              <a:rPr lang="en-US" smtClean="0"/>
              <a:pPr/>
              <a:t>26</a:t>
            </a:fld>
            <a:endParaRPr lang="en-US" dirty="0"/>
          </a:p>
        </p:txBody>
      </p:sp>
      <p:sp>
        <p:nvSpPr>
          <p:cNvPr id="3" name="Slide Image Placeholder 2">
            <a:extLst>
              <a:ext uri="{FF2B5EF4-FFF2-40B4-BE49-F238E27FC236}">
                <a16:creationId xmlns:a16="http://schemas.microsoft.com/office/drawing/2014/main" id="{3C973542-FA02-4549-BCE8-5323A473B18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F6CD9D2-501C-4855-BCCD-8A9A29E01631}"/>
              </a:ext>
            </a:extLst>
          </p:cNvPr>
          <p:cNvSpPr>
            <a:spLocks noGrp="1"/>
          </p:cNvSpPr>
          <p:nvPr>
            <p:ph type="body" idx="1"/>
          </p:nvPr>
        </p:nvSpPr>
        <p:spPr>
          <a:xfrm>
            <a:off x="457200" y="4617720"/>
            <a:ext cx="6858000" cy="5669280"/>
          </a:xfrm>
        </p:spPr>
        <p:txBody>
          <a:bodyPr/>
          <a:lstStyle/>
          <a:p>
            <a:pPr lvl="1" eaLnBrk="1" hangingPunct="1"/>
            <a:r>
              <a:rPr lang="en-US" altLang="en-US" dirty="0"/>
              <a:t>The </a:t>
            </a:r>
            <a:r>
              <a:rPr lang="en-US" altLang="en-US" dirty="0">
                <a:latin typeface="Courier New" pitchFamily="49" charset="0"/>
              </a:rPr>
              <a:t>DBMS_SQL</a:t>
            </a:r>
            <a:r>
              <a:rPr lang="en-US" altLang="en-US" dirty="0"/>
              <a:t> package provides the following subprograms to execute dynamic SQL:</a:t>
            </a:r>
          </a:p>
          <a:p>
            <a:pPr lvl="2" eaLnBrk="1" hangingPunct="1">
              <a:lnSpc>
                <a:spcPct val="97000"/>
              </a:lnSpc>
              <a:buSzPct val="70000"/>
              <a:buFont typeface="Courier New" pitchFamily="49" charset="0"/>
              <a:buChar char="•"/>
            </a:pPr>
            <a:r>
              <a:rPr lang="en-US" altLang="en-US" b="1" dirty="0">
                <a:latin typeface="Courier New" pitchFamily="49" charset="0"/>
              </a:rPr>
              <a:t>OPEN_CURSOR: </a:t>
            </a:r>
            <a:r>
              <a:rPr lang="en-US" dirty="0"/>
              <a:t>To process a SQL statement, you must have an open cursor. The DBMS_SQL package provides OPEN_CURSOR functions, which when called return a cursor ID number for a valid cursor. These cursors are used only by the DBMS_SQL package.</a:t>
            </a:r>
            <a:endParaRPr lang="en-US" altLang="en-US" dirty="0"/>
          </a:p>
          <a:p>
            <a:pPr lvl="2" eaLnBrk="1" hangingPunct="1">
              <a:lnSpc>
                <a:spcPct val="97000"/>
              </a:lnSpc>
              <a:buSzPct val="70000"/>
              <a:buFont typeface="Courier New" pitchFamily="49" charset="0"/>
              <a:buChar char="•"/>
            </a:pPr>
            <a:r>
              <a:rPr lang="en-US" altLang="en-US" b="1" dirty="0">
                <a:latin typeface="Courier New" pitchFamily="49" charset="0"/>
              </a:rPr>
              <a:t>PARSE</a:t>
            </a:r>
            <a:r>
              <a:rPr lang="en-US" altLang="en-US" b="1" dirty="0"/>
              <a:t> </a:t>
            </a:r>
            <a:r>
              <a:rPr lang="en-US" altLang="en-US" dirty="0"/>
              <a:t>procedures: Every SQL statement must be parsed by calling the </a:t>
            </a:r>
            <a:r>
              <a:rPr lang="en-US" altLang="en-US" dirty="0">
                <a:latin typeface="Courier New" pitchFamily="49" charset="0"/>
              </a:rPr>
              <a:t>PARSE</a:t>
            </a:r>
            <a:r>
              <a:rPr lang="en-US" altLang="en-US" dirty="0"/>
              <a:t> procedures. Parsing the statement checks the statement’s syntax and associates it with the cursor in your program. DDL statements are immediately executed when parsed.</a:t>
            </a:r>
          </a:p>
          <a:p>
            <a:pPr lvl="2" eaLnBrk="1" hangingPunct="1">
              <a:lnSpc>
                <a:spcPct val="97000"/>
              </a:lnSpc>
              <a:buSzPct val="70000"/>
              <a:buFont typeface="Courier New" pitchFamily="49" charset="0"/>
              <a:buChar char="•"/>
            </a:pPr>
            <a:r>
              <a:rPr lang="en-US" altLang="en-US" b="1" dirty="0">
                <a:latin typeface="Courier New" pitchFamily="49" charset="0"/>
              </a:rPr>
              <a:t>BIND_VARIABLE OR BIND_ARRAY:</a:t>
            </a:r>
            <a:r>
              <a:rPr lang="en-US" altLang="en-US" dirty="0">
                <a:latin typeface="Courier New" pitchFamily="49" charset="0"/>
              </a:rPr>
              <a:t> </a:t>
            </a:r>
            <a:r>
              <a:rPr lang="en-US" altLang="en-US" dirty="0"/>
              <a:t>You have to define bind variables when the SQL statement you execute need input data to be supplied at runtime. The SQL statement should have placeholders to mark where the data has to be supplied. You must invoke a BIND_ARRAY or BIND_VARIABLE procedure for each placeholder.</a:t>
            </a:r>
          </a:p>
          <a:p>
            <a:pPr lvl="2" eaLnBrk="1" hangingPunct="1">
              <a:lnSpc>
                <a:spcPct val="97000"/>
              </a:lnSpc>
              <a:buSzPct val="70000"/>
              <a:buFont typeface="Courier New" pitchFamily="49" charset="0"/>
              <a:buChar char="•"/>
            </a:pPr>
            <a:r>
              <a:rPr lang="en-US" altLang="en-US" b="1" dirty="0">
                <a:latin typeface="Courier New" pitchFamily="49" charset="0"/>
                <a:cs typeface="Courier New" pitchFamily="49" charset="0"/>
              </a:rPr>
              <a:t>DEFINE_COLUMN OR DEFINE ARRAY:</a:t>
            </a:r>
            <a:r>
              <a:rPr lang="en-US" altLang="en-US" dirty="0">
                <a:latin typeface="Courier New" pitchFamily="49" charset="0"/>
                <a:cs typeface="Courier New" pitchFamily="49" charset="0"/>
              </a:rPr>
              <a:t> </a:t>
            </a:r>
            <a:r>
              <a:rPr lang="en-US" altLang="en-US" dirty="0"/>
              <a:t>If the result of the query has to be received in the PL/SQL block, then you must call one of the define procedures of the package. You use the DEFINE_COLUMN procedure when you have to receive a column of values and you use the DEFINE_ARRAY procedure when you have to retrieve a collection of values.</a:t>
            </a:r>
            <a:endParaRPr lang="en-US" altLang="en-US" dirty="0">
              <a:latin typeface="Courier New" pitchFamily="49" charset="0"/>
              <a:cs typeface="Courier New" pitchFamily="49" charset="0"/>
            </a:endParaRPr>
          </a:p>
          <a:p>
            <a:pPr lvl="2" eaLnBrk="1" hangingPunct="1">
              <a:lnSpc>
                <a:spcPct val="97000"/>
              </a:lnSpc>
              <a:buSzPct val="70000"/>
              <a:buFont typeface="Courier New" pitchFamily="49" charset="0"/>
              <a:buChar char="•"/>
            </a:pPr>
            <a:r>
              <a:rPr lang="en-US" altLang="en-US" b="1" dirty="0">
                <a:latin typeface="Courier New" pitchFamily="49" charset="0"/>
              </a:rPr>
              <a:t>EXECUTE: </a:t>
            </a:r>
            <a:r>
              <a:rPr lang="en-US" altLang="en-US" dirty="0">
                <a:latin typeface="Courier New" pitchFamily="49" charset="0"/>
              </a:rPr>
              <a:t>The EXECUTE</a:t>
            </a:r>
            <a:r>
              <a:rPr lang="en-US" altLang="en-US" dirty="0"/>
              <a:t> function is invoked to execute the SQL statement and return the number of rows processed.</a:t>
            </a:r>
          </a:p>
          <a:p>
            <a:pPr lvl="2" eaLnBrk="1" hangingPunct="1">
              <a:lnSpc>
                <a:spcPct val="97000"/>
              </a:lnSpc>
              <a:buSzPct val="70000"/>
              <a:buFont typeface="Courier New" pitchFamily="49" charset="0"/>
              <a:buChar char="•"/>
            </a:pPr>
            <a:r>
              <a:rPr lang="en-US" altLang="en-US" b="1" dirty="0">
                <a:latin typeface="Courier New" pitchFamily="49" charset="0"/>
              </a:rPr>
              <a:t>FETCH: </a:t>
            </a:r>
            <a:r>
              <a:rPr lang="en-US" altLang="en-US" dirty="0">
                <a:latin typeface="Courier New" pitchFamily="49" charset="0"/>
              </a:rPr>
              <a:t>The FETCH_ROWS</a:t>
            </a:r>
            <a:r>
              <a:rPr lang="en-US" altLang="en-US" dirty="0"/>
              <a:t> function is invoked to retrieve the rows from the result set of a query. You execute FETCH_ROWS multiple times to retrieve consequent set of rows.</a:t>
            </a:r>
          </a:p>
          <a:p>
            <a:pPr lvl="2" eaLnBrk="1" hangingPunct="1">
              <a:lnSpc>
                <a:spcPct val="97000"/>
              </a:lnSpc>
              <a:buSzPct val="70000"/>
              <a:buFont typeface="Courier New" pitchFamily="49" charset="0"/>
              <a:buChar char="•"/>
            </a:pPr>
            <a:r>
              <a:rPr lang="en-US" altLang="en-US" b="1" dirty="0">
                <a:latin typeface="Courier New" pitchFamily="49" charset="0"/>
              </a:rPr>
              <a:t>COLUMN_VALUE</a:t>
            </a:r>
            <a:r>
              <a:rPr lang="en-US" altLang="en-US" b="1" dirty="0"/>
              <a:t>:</a:t>
            </a:r>
            <a:r>
              <a:rPr lang="en-US" altLang="en-US" dirty="0"/>
              <a:t> </a:t>
            </a:r>
            <a:r>
              <a:rPr lang="en-US" altLang="en-US" dirty="0">
                <a:latin typeface="Courier New" pitchFamily="49" charset="0"/>
              </a:rPr>
              <a:t>The COLUMN_VALUE</a:t>
            </a:r>
            <a:r>
              <a:rPr lang="en-US" altLang="en-US" dirty="0"/>
              <a:t> procedure is invoked to retrieve the value of the column fetched through </a:t>
            </a:r>
            <a:r>
              <a:rPr lang="en-US" altLang="en-US" dirty="0">
                <a:latin typeface="Courier New" pitchFamily="49" charset="0"/>
              </a:rPr>
              <a:t>FETCH_ROWS</a:t>
            </a:r>
            <a:r>
              <a:rPr lang="en-US" altLang="en-US" dirty="0"/>
              <a:t>.</a:t>
            </a:r>
          </a:p>
          <a:p>
            <a:pPr lvl="2" eaLnBrk="1" hangingPunct="1">
              <a:lnSpc>
                <a:spcPct val="97000"/>
              </a:lnSpc>
              <a:buSzPct val="70000"/>
              <a:buFont typeface="Courier New" pitchFamily="49" charset="0"/>
              <a:buChar char="•"/>
            </a:pPr>
            <a:r>
              <a:rPr lang="en-US" altLang="en-US" b="1" dirty="0">
                <a:latin typeface="Courier New" pitchFamily="49" charset="0"/>
              </a:rPr>
              <a:t>CLOSE_CURSOR:</a:t>
            </a:r>
            <a:r>
              <a:rPr lang="en-US" altLang="en-US" dirty="0">
                <a:latin typeface="Courier New" pitchFamily="49" charset="0"/>
              </a:rPr>
              <a:t> The CLOSE_CURSOR </a:t>
            </a:r>
            <a:r>
              <a:rPr lang="en-US" altLang="en-US" dirty="0"/>
              <a:t>procedure is used to close the specified cursor.</a:t>
            </a:r>
          </a:p>
          <a:p>
            <a:endParaRPr lang="en-US" dirty="0"/>
          </a:p>
        </p:txBody>
      </p:sp>
    </p:spTree>
    <p:extLst>
      <p:ext uri="{BB962C8B-B14F-4D97-AF65-F5344CB8AC3E}">
        <p14:creationId xmlns:p14="http://schemas.microsoft.com/office/powerpoint/2010/main" val="17746686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17 - </a:t>
            </a:r>
            <a:fld id="{7A2E1359-DA7A-48CE-8584-2EC4A452CF81}" type="slidenum">
              <a:rPr lang="en-US" smtClean="0"/>
              <a:pPr/>
              <a:t>27</a:t>
            </a:fld>
            <a:endParaRPr lang="en-US" dirty="0"/>
          </a:p>
        </p:txBody>
      </p:sp>
      <p:sp>
        <p:nvSpPr>
          <p:cNvPr id="3" name="Slide Image Placeholder 2">
            <a:extLst>
              <a:ext uri="{FF2B5EF4-FFF2-40B4-BE49-F238E27FC236}">
                <a16:creationId xmlns:a16="http://schemas.microsoft.com/office/drawing/2014/main" id="{B016A689-3625-42A6-B183-ADC3923E4EF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DE8D781-2A86-4CAA-B9EC-0071654682CD}"/>
              </a:ext>
            </a:extLst>
          </p:cNvPr>
          <p:cNvSpPr>
            <a:spLocks noGrp="1"/>
          </p:cNvSpPr>
          <p:nvPr>
            <p:ph type="body" idx="1"/>
          </p:nvPr>
        </p:nvSpPr>
        <p:spPr/>
        <p:txBody>
          <a:bodyPr/>
          <a:lstStyle/>
          <a:p>
            <a:pPr lvl="1" eaLnBrk="1" hangingPunct="1"/>
            <a:r>
              <a:rPr lang="en-US" altLang="en-US" dirty="0"/>
              <a:t>In the slide, the table name is passed into the </a:t>
            </a:r>
            <a:r>
              <a:rPr lang="en-US" altLang="en-US" dirty="0" err="1">
                <a:latin typeface="Courier New" pitchFamily="49" charset="0"/>
              </a:rPr>
              <a:t>delete_all_rows</a:t>
            </a:r>
            <a:r>
              <a:rPr lang="en-US" altLang="en-US" dirty="0"/>
              <a:t> function. The function uses dynamic SQL to delete rows from the specified table and returns a count representing the number of rows that are deleted after successful execution of the statement.</a:t>
            </a:r>
          </a:p>
          <a:p>
            <a:pPr lvl="1" eaLnBrk="1" hangingPunct="1"/>
            <a:r>
              <a:rPr lang="en-US" altLang="en-US" dirty="0"/>
              <a:t>To process a DML statement dynamically, perform the following steps:</a:t>
            </a:r>
          </a:p>
          <a:p>
            <a:pPr lvl="2" eaLnBrk="1" hangingPunct="1">
              <a:buNone/>
            </a:pPr>
            <a:r>
              <a:rPr lang="en-US" altLang="en-US" dirty="0"/>
              <a:t>1.	Use </a:t>
            </a:r>
            <a:r>
              <a:rPr lang="en-US" altLang="en-US" dirty="0">
                <a:latin typeface="Courier New" pitchFamily="49" charset="0"/>
              </a:rPr>
              <a:t>OPEN_CURSOR</a:t>
            </a:r>
            <a:r>
              <a:rPr lang="en-US" altLang="en-US" dirty="0">
                <a:solidFill>
                  <a:schemeClr val="hlink"/>
                </a:solidFill>
              </a:rPr>
              <a:t> </a:t>
            </a:r>
            <a:r>
              <a:rPr lang="en-US" altLang="en-US" dirty="0"/>
              <a:t>to establish an area in memory to process a SQL statement.</a:t>
            </a:r>
          </a:p>
          <a:p>
            <a:pPr lvl="2" eaLnBrk="1" hangingPunct="1">
              <a:buNone/>
            </a:pPr>
            <a:r>
              <a:rPr lang="en-US" altLang="en-US" dirty="0"/>
              <a:t>2.	Use </a:t>
            </a:r>
            <a:r>
              <a:rPr lang="en-US" altLang="en-US" dirty="0">
                <a:latin typeface="Courier New" pitchFamily="49" charset="0"/>
              </a:rPr>
              <a:t>PARSE</a:t>
            </a:r>
            <a:r>
              <a:rPr lang="en-US" altLang="en-US" dirty="0"/>
              <a:t> to establish the validity of the SQL statement. </a:t>
            </a:r>
            <a:r>
              <a:rPr lang="en-US" altLang="en-US" dirty="0">
                <a:latin typeface="Courier New" pitchFamily="49" charset="0"/>
              </a:rPr>
              <a:t>DBMS_SQL.NATIVE</a:t>
            </a:r>
            <a:r>
              <a:rPr lang="en-US" altLang="en-US" dirty="0"/>
              <a:t> is a constant that is the value for </a:t>
            </a:r>
            <a:r>
              <a:rPr lang="en-US" altLang="en-US" dirty="0" err="1">
                <a:latin typeface="Courier New" pitchFamily="49" charset="0"/>
              </a:rPr>
              <a:t>langauge_flag</a:t>
            </a:r>
            <a:r>
              <a:rPr lang="en-US" altLang="en-US" dirty="0"/>
              <a:t> parameter of </a:t>
            </a:r>
            <a:r>
              <a:rPr lang="en-US" altLang="en-US" dirty="0">
                <a:latin typeface="Courier New" pitchFamily="49" charset="0"/>
              </a:rPr>
              <a:t>PARSE</a:t>
            </a:r>
            <a:r>
              <a:rPr lang="en-US" altLang="en-US" dirty="0"/>
              <a:t> procedure. It implies normal behavior for the connected database.</a:t>
            </a:r>
          </a:p>
          <a:p>
            <a:pPr lvl="2" eaLnBrk="1" hangingPunct="1">
              <a:buNone/>
            </a:pPr>
            <a:r>
              <a:rPr lang="en-US" altLang="en-US" dirty="0"/>
              <a:t>3.	Use the </a:t>
            </a:r>
            <a:r>
              <a:rPr lang="en-US" altLang="en-US" dirty="0">
                <a:latin typeface="Courier New" pitchFamily="49" charset="0"/>
              </a:rPr>
              <a:t>EXECUTE</a:t>
            </a:r>
            <a:r>
              <a:rPr lang="en-US" altLang="en-US" dirty="0"/>
              <a:t> function to run the SQL statement. This function returns the number of rows processed.</a:t>
            </a:r>
          </a:p>
          <a:p>
            <a:pPr lvl="2" eaLnBrk="1" hangingPunct="1">
              <a:buNone/>
            </a:pPr>
            <a:r>
              <a:rPr lang="en-US" altLang="en-US" dirty="0"/>
              <a:t>4.	Use </a:t>
            </a:r>
            <a:r>
              <a:rPr lang="en-US" altLang="en-US" dirty="0">
                <a:latin typeface="Courier New" pitchFamily="49" charset="0"/>
              </a:rPr>
              <a:t>CLOSE_CURSOR</a:t>
            </a:r>
            <a:r>
              <a:rPr lang="en-US" altLang="en-US" dirty="0"/>
              <a:t> to close the cursor.</a:t>
            </a:r>
          </a:p>
          <a:p>
            <a:endParaRPr lang="en-US" dirty="0"/>
          </a:p>
        </p:txBody>
      </p:sp>
    </p:spTree>
    <p:extLst>
      <p:ext uri="{BB962C8B-B14F-4D97-AF65-F5344CB8AC3E}">
        <p14:creationId xmlns:p14="http://schemas.microsoft.com/office/powerpoint/2010/main" val="1151561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es07_05.png"/>
          <p:cNvPicPr>
            <a:picLocks noChangeAspect="1"/>
          </p:cNvPicPr>
          <p:nvPr/>
        </p:nvPicPr>
        <p:blipFill>
          <a:blip r:embed="rId3"/>
          <a:stretch>
            <a:fillRect/>
          </a:stretch>
        </p:blipFill>
        <p:spPr>
          <a:xfrm>
            <a:off x="1285875" y="1524000"/>
            <a:ext cx="2980953" cy="1447619"/>
          </a:xfrm>
          <a:prstGeom prst="rect">
            <a:avLst/>
          </a:prstGeom>
        </p:spPr>
      </p:pic>
      <p:sp>
        <p:nvSpPr>
          <p:cNvPr id="6" name="Footer Placeholder 5"/>
          <p:cNvSpPr>
            <a:spLocks noGrp="1"/>
          </p:cNvSpPr>
          <p:nvPr>
            <p:ph type="ftr" sz="quarter" idx="10"/>
          </p:nvPr>
        </p:nvSpPr>
        <p:spPr/>
        <p:txBody>
          <a:bodyPr/>
          <a:lstStyle/>
          <a:p>
            <a:r>
              <a:rPr lang="en-US"/>
              <a:t>Oracle Database 19c: PL/SQL Workshop   17 - </a:t>
            </a:r>
            <a:fld id="{6910E9BE-86FC-4DB3-999C-F1AA3EDFF191}" type="slidenum">
              <a:rPr lang="en-US" smtClean="0"/>
              <a:pPr/>
              <a:t>28</a:t>
            </a:fld>
            <a:endParaRPr lang="en-US" dirty="0"/>
          </a:p>
        </p:txBody>
      </p:sp>
      <p:sp>
        <p:nvSpPr>
          <p:cNvPr id="4" name="Notes Placeholder 3">
            <a:extLst>
              <a:ext uri="{FF2B5EF4-FFF2-40B4-BE49-F238E27FC236}">
                <a16:creationId xmlns:a16="http://schemas.microsoft.com/office/drawing/2014/main" id="{DBC22085-8B79-44B6-813D-D290FB0AD82E}"/>
              </a:ext>
            </a:extLst>
          </p:cNvPr>
          <p:cNvSpPr>
            <a:spLocks noGrp="1"/>
          </p:cNvSpPr>
          <p:nvPr>
            <p:ph type="body" idx="1"/>
          </p:nvPr>
        </p:nvSpPr>
        <p:spPr>
          <a:xfrm>
            <a:off x="457200" y="449263"/>
            <a:ext cx="6858000" cy="9380537"/>
          </a:xfrm>
        </p:spPr>
        <p:txBody>
          <a:bodyPr/>
          <a:lstStyle/>
          <a:p>
            <a:pPr lvl="1"/>
            <a:r>
              <a:rPr lang="en-US" altLang="en-US" dirty="0"/>
              <a:t>The steps to execute a DDL statement are similar, but step 3 is optional because a DDL statement is immediately executed when the </a:t>
            </a:r>
            <a:r>
              <a:rPr lang="en-US" altLang="en-US" dirty="0">
                <a:latin typeface="Courier New" pitchFamily="49" charset="0"/>
              </a:rPr>
              <a:t>PARSE</a:t>
            </a:r>
            <a:r>
              <a:rPr lang="en-US" altLang="en-US" dirty="0"/>
              <a:t> is successfully done—that is, the statement syntax and semantics are correct. If you use the </a:t>
            </a:r>
            <a:r>
              <a:rPr lang="en-US" altLang="en-US" dirty="0">
                <a:latin typeface="Courier New" pitchFamily="49" charset="0"/>
              </a:rPr>
              <a:t>EXECUTE</a:t>
            </a:r>
            <a:r>
              <a:rPr lang="en-US" altLang="en-US" dirty="0"/>
              <a:t> function with a DDL statement, then it does not do anything and returns a value of </a:t>
            </a:r>
            <a:r>
              <a:rPr lang="en-US" altLang="en-US" dirty="0">
                <a:latin typeface="Courier New" pitchFamily="49" charset="0"/>
              </a:rPr>
              <a:t>0</a:t>
            </a:r>
            <a:r>
              <a:rPr lang="en-US" altLang="en-US" dirty="0"/>
              <a:t> for the number of rows processed because DDL statements do not process rows.</a:t>
            </a:r>
          </a:p>
          <a:p>
            <a:pPr lvl="1"/>
            <a:endParaRPr lang="en-US" dirty="0"/>
          </a:p>
        </p:txBody>
      </p:sp>
    </p:spTree>
    <p:extLst>
      <p:ext uri="{BB962C8B-B14F-4D97-AF65-F5344CB8AC3E}">
        <p14:creationId xmlns:p14="http://schemas.microsoft.com/office/powerpoint/2010/main" val="193521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0"/>
          </p:nvPr>
        </p:nvSpPr>
        <p:spPr/>
        <p:txBody>
          <a:bodyPr/>
          <a:lstStyle/>
          <a:p>
            <a:r>
              <a:rPr lang="en-US"/>
              <a:t>Oracle Database 19c: PL/SQL Workshop   17 - </a:t>
            </a:r>
            <a:fld id="{3E58A9F4-B8FF-4A8F-8A18-BD3EF2AB6B8F}" type="slidenum">
              <a:rPr lang="en-US" smtClean="0"/>
              <a:pPr/>
              <a:t>29</a:t>
            </a:fld>
            <a:endParaRPr lang="en-US" dirty="0"/>
          </a:p>
        </p:txBody>
      </p:sp>
      <p:sp>
        <p:nvSpPr>
          <p:cNvPr id="3" name="Slide Image Placeholder 2">
            <a:extLst>
              <a:ext uri="{FF2B5EF4-FFF2-40B4-BE49-F238E27FC236}">
                <a16:creationId xmlns:a16="http://schemas.microsoft.com/office/drawing/2014/main" id="{4579229E-F8A8-4DEA-9E08-2FD1B919736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93A7A59-8B65-4673-A50E-8B36E7AD8E2D}"/>
              </a:ext>
            </a:extLst>
          </p:cNvPr>
          <p:cNvSpPr>
            <a:spLocks noGrp="1"/>
          </p:cNvSpPr>
          <p:nvPr>
            <p:ph type="body" idx="1"/>
          </p:nvPr>
        </p:nvSpPr>
        <p:spPr>
          <a:xfrm>
            <a:off x="457200" y="4617720"/>
            <a:ext cx="6858000" cy="5593080"/>
          </a:xfrm>
        </p:spPr>
        <p:txBody>
          <a:bodyPr/>
          <a:lstStyle/>
          <a:p>
            <a:pPr lvl="1" eaLnBrk="1" hangingPunct="1"/>
            <a:r>
              <a:rPr lang="en-US" altLang="en-US" dirty="0"/>
              <a:t>The example in the slide performs the DML operation to insert a row into a specified table. The example demonstrates the extra step required to associate values to bind variables that exist in the SQL statement. For example, a call to the procedure shown in the slide is:</a:t>
            </a:r>
          </a:p>
          <a:p>
            <a:pPr lvl="4" eaLnBrk="1" hangingPunct="1">
              <a:spcBef>
                <a:spcPts val="533"/>
              </a:spcBef>
            </a:pPr>
            <a:r>
              <a:rPr lang="en-US" altLang="en-US" dirty="0"/>
              <a:t>	EXECUTE </a:t>
            </a:r>
            <a:r>
              <a:rPr lang="en-US" altLang="en-US" dirty="0" err="1"/>
              <a:t>insert_row</a:t>
            </a:r>
            <a:r>
              <a:rPr lang="en-US" altLang="en-US" dirty="0"/>
              <a:t>('countries', 'LB', 'Lebanon', 4)</a:t>
            </a:r>
          </a:p>
          <a:p>
            <a:pPr lvl="1" eaLnBrk="1" hangingPunct="1"/>
            <a:r>
              <a:rPr lang="en-US" altLang="en-US" dirty="0"/>
              <a:t>After the statement is parsed, you must call the </a:t>
            </a:r>
            <a:r>
              <a:rPr lang="en-US" altLang="en-US" dirty="0">
                <a:latin typeface="Courier New" pitchFamily="49" charset="0"/>
              </a:rPr>
              <a:t>DBMS_SQL.BIND_VARIABLE</a:t>
            </a:r>
            <a:r>
              <a:rPr lang="en-US" altLang="en-US" dirty="0"/>
              <a:t> procedure to assign values for each bind variable that exists in the statement. The binding of values must be done before executing the code. To process a </a:t>
            </a:r>
            <a:r>
              <a:rPr lang="en-US" altLang="en-US" dirty="0">
                <a:latin typeface="Courier New" pitchFamily="49" charset="0"/>
              </a:rPr>
              <a:t>SELECT</a:t>
            </a:r>
            <a:r>
              <a:rPr lang="en-US" altLang="en-US" dirty="0"/>
              <a:t> statement dynamically, perform the following steps after opening and before closing the cursor:</a:t>
            </a:r>
          </a:p>
          <a:p>
            <a:pPr lvl="2" eaLnBrk="1" hangingPunct="1">
              <a:buNone/>
            </a:pPr>
            <a:r>
              <a:rPr lang="en-US" altLang="en-US" dirty="0"/>
              <a:t>1.	Execute </a:t>
            </a:r>
            <a:r>
              <a:rPr lang="en-US" altLang="en-US" dirty="0">
                <a:latin typeface="Courier New" pitchFamily="49" charset="0"/>
              </a:rPr>
              <a:t>DBMS_SQL.DEFINE_COLUMN</a:t>
            </a:r>
            <a:r>
              <a:rPr lang="en-US" altLang="en-US" dirty="0"/>
              <a:t> for each column selected.</a:t>
            </a:r>
          </a:p>
          <a:p>
            <a:pPr lvl="2" eaLnBrk="1" hangingPunct="1">
              <a:buNone/>
            </a:pPr>
            <a:r>
              <a:rPr lang="en-US" altLang="en-US" dirty="0"/>
              <a:t>2.	Execute </a:t>
            </a:r>
            <a:r>
              <a:rPr lang="en-US" altLang="en-US" dirty="0">
                <a:latin typeface="Courier New" pitchFamily="49" charset="0"/>
              </a:rPr>
              <a:t>DBMS_SQL.BIND_VARIABLE</a:t>
            </a:r>
            <a:r>
              <a:rPr lang="en-US" altLang="en-US" dirty="0"/>
              <a:t> for each bind variable in the query.</a:t>
            </a:r>
          </a:p>
          <a:p>
            <a:pPr lvl="2" eaLnBrk="1" hangingPunct="1">
              <a:buNone/>
            </a:pPr>
            <a:r>
              <a:rPr lang="en-US" altLang="en-US" dirty="0"/>
              <a:t>3.	For each row, perform the following steps:</a:t>
            </a:r>
          </a:p>
          <a:p>
            <a:pPr lvl="3" eaLnBrk="1" hangingPunct="1">
              <a:buNone/>
            </a:pPr>
            <a:r>
              <a:rPr lang="en-US" altLang="en-US" dirty="0">
                <a:solidFill>
                  <a:schemeClr val="tx1"/>
                </a:solidFill>
                <a:cs typeface="Times New Roman" pitchFamily="18" charset="0"/>
              </a:rPr>
              <a:t>a.	Execute </a:t>
            </a:r>
            <a:r>
              <a:rPr lang="en-US" altLang="en-US" dirty="0">
                <a:solidFill>
                  <a:schemeClr val="tx1"/>
                </a:solidFill>
                <a:latin typeface="Courier New" pitchFamily="49" charset="0"/>
                <a:cs typeface="Times New Roman" pitchFamily="18" charset="0"/>
              </a:rPr>
              <a:t>DBMS_SQL.FETCH_ROWS</a:t>
            </a:r>
            <a:r>
              <a:rPr lang="en-US" altLang="en-US" dirty="0">
                <a:solidFill>
                  <a:schemeClr val="tx1"/>
                </a:solidFill>
                <a:cs typeface="Times New Roman" pitchFamily="18" charset="0"/>
              </a:rPr>
              <a:t> to retrieve a row and return the number of rows fetched. Stop additional processing when a zero value is returned.</a:t>
            </a:r>
            <a:endParaRPr lang="en-US" altLang="en-US" dirty="0">
              <a:solidFill>
                <a:schemeClr val="tx1"/>
              </a:solidFill>
            </a:endParaRPr>
          </a:p>
          <a:p>
            <a:pPr lvl="3" eaLnBrk="1" hangingPunct="1">
              <a:buNone/>
            </a:pPr>
            <a:r>
              <a:rPr lang="en-US" altLang="en-US" dirty="0"/>
              <a:t>b.	Execute </a:t>
            </a:r>
            <a:r>
              <a:rPr lang="en-US" altLang="en-US" dirty="0">
                <a:latin typeface="Courier New" pitchFamily="49" charset="0"/>
              </a:rPr>
              <a:t>DBMS_SQL.COLUMN_VALUE </a:t>
            </a:r>
            <a:r>
              <a:rPr lang="en-US" altLang="en-US" dirty="0">
                <a:ea typeface="SimSun" pitchFamily="2" charset="-122"/>
              </a:rPr>
              <a:t>to retrieve each selected column value into each PL/SQL variable for processing.</a:t>
            </a:r>
            <a:endParaRPr lang="en-US" altLang="en-US" dirty="0"/>
          </a:p>
          <a:p>
            <a:pPr lvl="1" eaLnBrk="1" hangingPunct="1"/>
            <a:r>
              <a:rPr lang="en-US" altLang="en-US" dirty="0"/>
              <a:t>Although this coding process is not complex, it is more time consuming to write and is prone to error compared to using the Native Dynamic SQL approach.</a:t>
            </a:r>
          </a:p>
          <a:p>
            <a:endParaRPr lang="en-US" dirty="0"/>
          </a:p>
        </p:txBody>
      </p:sp>
    </p:spTree>
    <p:extLst>
      <p:ext uri="{BB962C8B-B14F-4D97-AF65-F5344CB8AC3E}">
        <p14:creationId xmlns:p14="http://schemas.microsoft.com/office/powerpoint/2010/main" val="3291579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body" idx="1"/>
          </p:nvPr>
        </p:nvSpPr>
        <p:spPr/>
        <p:txBody>
          <a:bodyPr/>
          <a:lstStyle/>
          <a:p>
            <a:pPr lvl="1"/>
            <a:r>
              <a:rPr lang="en-US" altLang="en-US" dirty="0"/>
              <a:t>In this lesson, you learn to construct and execute SQL statements dynamically, that is, at run time by using NDS statements in PL/SQL.</a:t>
            </a:r>
          </a:p>
        </p:txBody>
      </p:sp>
      <p:sp>
        <p:nvSpPr>
          <p:cNvPr id="8" name="Footer Placeholder 7"/>
          <p:cNvSpPr>
            <a:spLocks noGrp="1"/>
          </p:cNvSpPr>
          <p:nvPr>
            <p:ph type="ftr" sz="quarter" idx="10"/>
          </p:nvPr>
        </p:nvSpPr>
        <p:spPr/>
        <p:txBody>
          <a:bodyPr/>
          <a:lstStyle/>
          <a:p>
            <a:r>
              <a:rPr lang="en-US"/>
              <a:t>Oracle Database 19c: PL/SQL Workshop   17 - </a:t>
            </a:r>
            <a:fld id="{8CB92201-916C-43A2-83D6-D1A362F6A923}" type="slidenum">
              <a:rPr lang="en-US" smtClean="0"/>
              <a:pPr/>
              <a:t>3</a:t>
            </a:fld>
            <a:endParaRPr lang="en-US" dirty="0"/>
          </a:p>
        </p:txBody>
      </p:sp>
      <p:sp>
        <p:nvSpPr>
          <p:cNvPr id="4" name="Slide Image Placeholder 3">
            <a:extLst>
              <a:ext uri="{FF2B5EF4-FFF2-40B4-BE49-F238E27FC236}">
                <a16:creationId xmlns:a16="http://schemas.microsoft.com/office/drawing/2014/main" id="{8A4AFFD5-0869-4054-9992-04C1DCBD9948}"/>
              </a:ext>
            </a:extLst>
          </p:cNvPr>
          <p:cNvSpPr>
            <a:spLocks noGrp="1" noRot="1" noChangeAspect="1"/>
          </p:cNvSpPr>
          <p:nvPr>
            <p:ph type="sldImg"/>
          </p:nvPr>
        </p:nvSpPr>
        <p:spPr/>
      </p:sp>
    </p:spTree>
    <p:extLst>
      <p:ext uri="{BB962C8B-B14F-4D97-AF65-F5344CB8AC3E}">
        <p14:creationId xmlns:p14="http://schemas.microsoft.com/office/powerpoint/2010/main" val="28412814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body" idx="1"/>
          </p:nvPr>
        </p:nvSpPr>
        <p:spPr/>
        <p:txBody>
          <a:bodyPr/>
          <a:lstStyle/>
          <a:p>
            <a:r>
              <a:rPr lang="en-US" altLang="en-US" dirty="0"/>
              <a:t>Answer: a</a:t>
            </a:r>
          </a:p>
        </p:txBody>
      </p:sp>
      <p:sp>
        <p:nvSpPr>
          <p:cNvPr id="5" name="Footer Placeholder 4"/>
          <p:cNvSpPr>
            <a:spLocks noGrp="1"/>
          </p:cNvSpPr>
          <p:nvPr>
            <p:ph type="ftr" sz="quarter" idx="10"/>
          </p:nvPr>
        </p:nvSpPr>
        <p:spPr/>
        <p:txBody>
          <a:bodyPr/>
          <a:lstStyle/>
          <a:p>
            <a:r>
              <a:rPr lang="en-US"/>
              <a:t>Oracle Database 19c: PL/SQL Workshop   17 - </a:t>
            </a:r>
            <a:fld id="{F9DB38E5-C6BE-457B-836D-7199865A039A}" type="slidenum">
              <a:rPr lang="en-US" smtClean="0"/>
              <a:pPr/>
              <a:t>30</a:t>
            </a:fld>
            <a:endParaRPr lang="en-US" dirty="0"/>
          </a:p>
        </p:txBody>
      </p:sp>
      <p:sp>
        <p:nvSpPr>
          <p:cNvPr id="4" name="Slide Image Placeholder 3">
            <a:extLst>
              <a:ext uri="{FF2B5EF4-FFF2-40B4-BE49-F238E27FC236}">
                <a16:creationId xmlns:a16="http://schemas.microsoft.com/office/drawing/2014/main" id="{55553B07-66C1-4B64-84A0-A94B10715D76}"/>
              </a:ext>
            </a:extLst>
          </p:cNvPr>
          <p:cNvSpPr>
            <a:spLocks noGrp="1" noRot="1" noChangeAspect="1"/>
          </p:cNvSpPr>
          <p:nvPr>
            <p:ph type="sldImg"/>
          </p:nvPr>
        </p:nvSpPr>
        <p:spPr/>
      </p:sp>
    </p:spTree>
    <p:extLst>
      <p:ext uri="{BB962C8B-B14F-4D97-AF65-F5344CB8AC3E}">
        <p14:creationId xmlns:p14="http://schemas.microsoft.com/office/powerpoint/2010/main" val="962519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17 - </a:t>
            </a:r>
            <a:fld id="{F00357D4-2F95-42E2-B18F-6691300D4C68}" type="slidenum">
              <a:rPr lang="en-US" smtClean="0"/>
              <a:pPr/>
              <a:t>31</a:t>
            </a:fld>
            <a:endParaRPr lang="en-US" dirty="0"/>
          </a:p>
        </p:txBody>
      </p:sp>
      <p:sp>
        <p:nvSpPr>
          <p:cNvPr id="3" name="Slide Image Placeholder 2">
            <a:extLst>
              <a:ext uri="{FF2B5EF4-FFF2-40B4-BE49-F238E27FC236}">
                <a16:creationId xmlns:a16="http://schemas.microsoft.com/office/drawing/2014/main" id="{3730EB41-624D-45DF-A4AD-E64C4B64B4B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CB8B256-59C2-419F-A163-B54CEF0C317F}"/>
              </a:ext>
            </a:extLst>
          </p:cNvPr>
          <p:cNvSpPr>
            <a:spLocks noGrp="1"/>
          </p:cNvSpPr>
          <p:nvPr>
            <p:ph type="body" idx="1"/>
          </p:nvPr>
        </p:nvSpPr>
        <p:spPr/>
        <p:txBody>
          <a:bodyPr/>
          <a:lstStyle/>
          <a:p>
            <a:pPr lvl="1"/>
            <a:r>
              <a:rPr lang="en-US" altLang="en-US" dirty="0"/>
              <a:t>In this lesson, you learned how to dynamically create a SQL statement and execute it by using NDS statements. Dynamically executing SQL and PL/SQL code extends the capabilities of PL/SQL beyond query and transactional operations. For earlier releases of the database, you could achieve similar results with the </a:t>
            </a:r>
            <a:r>
              <a:rPr lang="en-US" altLang="en-US" dirty="0">
                <a:latin typeface="Courier New" pitchFamily="49" charset="0"/>
              </a:rPr>
              <a:t>DBMS_SQL</a:t>
            </a:r>
            <a:r>
              <a:rPr lang="en-US" altLang="en-US" dirty="0"/>
              <a:t> package.</a:t>
            </a:r>
          </a:p>
          <a:p>
            <a:pPr lvl="1"/>
            <a:endParaRPr lang="en-US" dirty="0"/>
          </a:p>
        </p:txBody>
      </p:sp>
    </p:spTree>
    <p:extLst>
      <p:ext uri="{BB962C8B-B14F-4D97-AF65-F5344CB8AC3E}">
        <p14:creationId xmlns:p14="http://schemas.microsoft.com/office/powerpoint/2010/main" val="20480057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17 - </a:t>
            </a:r>
            <a:fld id="{BF9BEEDE-7575-4C5B-BE63-B74F4AE46E38}" type="slidenum">
              <a:rPr lang="en-US" smtClean="0"/>
              <a:pPr/>
              <a:t>32</a:t>
            </a:fld>
            <a:endParaRPr lang="en-US" dirty="0"/>
          </a:p>
        </p:txBody>
      </p:sp>
      <p:sp>
        <p:nvSpPr>
          <p:cNvPr id="3" name="Slide Image Placeholder 2">
            <a:extLst>
              <a:ext uri="{FF2B5EF4-FFF2-40B4-BE49-F238E27FC236}">
                <a16:creationId xmlns:a16="http://schemas.microsoft.com/office/drawing/2014/main" id="{86E9C1E8-3550-4E54-B344-018962F5186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E062A97-8C8F-49E6-BFF4-971F0FCAB1E1}"/>
              </a:ext>
            </a:extLst>
          </p:cNvPr>
          <p:cNvSpPr>
            <a:spLocks noGrp="1"/>
          </p:cNvSpPr>
          <p:nvPr>
            <p:ph type="body" idx="1"/>
          </p:nvPr>
        </p:nvSpPr>
        <p:spPr/>
        <p:txBody>
          <a:bodyPr/>
          <a:lstStyle/>
          <a:p>
            <a:pPr lvl="1" eaLnBrk="1" hangingPunct="1"/>
            <a:r>
              <a:rPr lang="en-US" altLang="en-US" dirty="0"/>
              <a:t>In this practice, you write code to perform the following tasks:</a:t>
            </a:r>
          </a:p>
          <a:p>
            <a:pPr lvl="2" eaLnBrk="1" hangingPunct="1"/>
            <a:r>
              <a:rPr lang="en-US" altLang="en-US" dirty="0"/>
              <a:t>Create a package that uses Native Dynamic SQL to create or drop a table, and to populate, modify, and delete rows from the table.</a:t>
            </a:r>
          </a:p>
          <a:p>
            <a:pPr lvl="2" eaLnBrk="1" hangingPunct="1"/>
            <a:r>
              <a:rPr lang="en-US" altLang="en-US" dirty="0"/>
              <a:t>Create a package that compiles the PL/SQL code in your schema, either all the PL/SQL code or only code that has an </a:t>
            </a:r>
            <a:r>
              <a:rPr lang="en-US" altLang="en-US" dirty="0">
                <a:latin typeface="Courier New" pitchFamily="49" charset="0"/>
              </a:rPr>
              <a:t>INVALID</a:t>
            </a:r>
            <a:r>
              <a:rPr lang="en-US" altLang="en-US" dirty="0"/>
              <a:t> status in the </a:t>
            </a:r>
            <a:r>
              <a:rPr lang="en-US" altLang="en-US" dirty="0">
                <a:latin typeface="Courier New" pitchFamily="49" charset="0"/>
              </a:rPr>
              <a:t>USER_OBJECTS</a:t>
            </a:r>
            <a:r>
              <a:rPr lang="en-US" altLang="en-US" dirty="0"/>
              <a:t> table.</a:t>
            </a:r>
          </a:p>
          <a:p>
            <a:endParaRPr lang="en-US" dirty="0"/>
          </a:p>
        </p:txBody>
      </p:sp>
    </p:spTree>
    <p:extLst>
      <p:ext uri="{BB962C8B-B14F-4D97-AF65-F5344CB8AC3E}">
        <p14:creationId xmlns:p14="http://schemas.microsoft.com/office/powerpoint/2010/main" val="841472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17 - </a:t>
            </a:r>
            <a:fld id="{6D93F586-281E-4EC6-91DA-C3F73E1B48D7}" type="slidenum">
              <a:rPr lang="en-US" smtClean="0"/>
              <a:pPr/>
              <a:t>4</a:t>
            </a:fld>
            <a:endParaRPr lang="en-US" dirty="0"/>
          </a:p>
        </p:txBody>
      </p:sp>
      <p:sp>
        <p:nvSpPr>
          <p:cNvPr id="3" name="Slide Image Placeholder 2">
            <a:extLst>
              <a:ext uri="{FF2B5EF4-FFF2-40B4-BE49-F238E27FC236}">
                <a16:creationId xmlns:a16="http://schemas.microsoft.com/office/drawing/2014/main" id="{C04E435C-E549-43A7-B4C4-DFAB71AEB1D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F17DB2F-5DF8-46DA-A98D-21B8E02FAC5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07684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17 - </a:t>
            </a:r>
            <a:fld id="{D2009862-F6E5-4969-B2AF-166CFB413568}" type="slidenum">
              <a:rPr lang="en-US" smtClean="0"/>
              <a:pPr/>
              <a:t>5</a:t>
            </a:fld>
            <a:endParaRPr lang="en-US" dirty="0"/>
          </a:p>
        </p:txBody>
      </p:sp>
      <p:sp>
        <p:nvSpPr>
          <p:cNvPr id="6" name="Slide Image Placeholder 5">
            <a:extLst>
              <a:ext uri="{FF2B5EF4-FFF2-40B4-BE49-F238E27FC236}">
                <a16:creationId xmlns:a16="http://schemas.microsoft.com/office/drawing/2014/main" id="{E9DCFE74-41A8-401A-8713-FB9108ACBC4E}"/>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0A0AE894-BE49-4232-A896-D032F4A0CED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30581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17 - </a:t>
            </a:r>
            <a:fld id="{32B7F7BF-0A02-4348-8ABD-4F3E06AC7A36}" type="slidenum">
              <a:rPr lang="en-US" smtClean="0"/>
              <a:pPr/>
              <a:t>6</a:t>
            </a:fld>
            <a:endParaRPr lang="en-US" dirty="0"/>
          </a:p>
        </p:txBody>
      </p:sp>
      <p:sp>
        <p:nvSpPr>
          <p:cNvPr id="5" name="Slide Image Placeholder 4">
            <a:extLst>
              <a:ext uri="{FF2B5EF4-FFF2-40B4-BE49-F238E27FC236}">
                <a16:creationId xmlns:a16="http://schemas.microsoft.com/office/drawing/2014/main" id="{367C0DE7-D15B-47CD-89BF-422A8D961F9A}"/>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4549453A-34AD-4EB6-916F-F65CA5B46A41}"/>
              </a:ext>
            </a:extLst>
          </p:cNvPr>
          <p:cNvSpPr>
            <a:spLocks noGrp="1"/>
          </p:cNvSpPr>
          <p:nvPr>
            <p:ph type="body" idx="1"/>
          </p:nvPr>
        </p:nvSpPr>
        <p:spPr>
          <a:xfrm>
            <a:off x="457200" y="4617720"/>
            <a:ext cx="6858000" cy="5516880"/>
          </a:xfrm>
        </p:spPr>
        <p:txBody>
          <a:bodyPr/>
          <a:lstStyle/>
          <a:p>
            <a:pPr lvl="1"/>
            <a:r>
              <a:rPr lang="en-US" dirty="0"/>
              <a:t>Consider the requirement of the human resource (HR) manager in this scenario. The HR manager wants a simple user interface in which he/she could enter the values and the values would updated in the database. As a PL/SQL developer, the user interface is not your focus here. You can create a such a user interface by using frontend technologies like HTML.</a:t>
            </a:r>
          </a:p>
          <a:p>
            <a:pPr lvl="1"/>
            <a:r>
              <a:rPr lang="en-US" dirty="0"/>
              <a:t>As a PL/SQL developer, whose job is to reflect the changes onto the database, you have a challenge of handling unknown data. The data is known only at the run time, but not at compile time. When the HR manager enters the values from the front end, the data has to reach the PL/SQL block that updates the database. The values of the </a:t>
            </a:r>
            <a:r>
              <a:rPr lang="en-US" dirty="0" err="1">
                <a:latin typeface="Courier New" pitchFamily="49" charset="0"/>
                <a:cs typeface="Courier New" pitchFamily="49" charset="0"/>
              </a:rPr>
              <a:t>employee_id</a:t>
            </a:r>
            <a:r>
              <a:rPr lang="en-US" dirty="0"/>
              <a:t> and </a:t>
            </a:r>
            <a:r>
              <a:rPr lang="en-US" dirty="0">
                <a:latin typeface="Courier New" pitchFamily="49" charset="0"/>
                <a:cs typeface="Courier New" pitchFamily="49" charset="0"/>
              </a:rPr>
              <a:t>new</a:t>
            </a:r>
            <a:r>
              <a:rPr lang="en-US" dirty="0"/>
              <a:t> </a:t>
            </a:r>
            <a:r>
              <a:rPr lang="en-US" dirty="0">
                <a:latin typeface="Courier New" pitchFamily="49" charset="0"/>
                <a:cs typeface="Courier New" pitchFamily="49" charset="0"/>
              </a:rPr>
              <a:t>salary</a:t>
            </a:r>
            <a:r>
              <a:rPr lang="en-US" dirty="0"/>
              <a:t> are passed onto the PL/SQL block that in turn runs the update.</a:t>
            </a:r>
          </a:p>
          <a:p>
            <a:pPr lvl="1"/>
            <a:r>
              <a:rPr lang="en-US" dirty="0"/>
              <a:t>You can use dynamic SQL in this case, i.e. where the developer has to handle unknown data. Apart from unknown data, you can use dynamic SQL when you don’t know about the data types of the variables and so on. In the following slides, we will look at how you can use dynamic SQL for changing the requirements of SQL statements.</a:t>
            </a:r>
          </a:p>
          <a:p>
            <a:pPr lvl="1"/>
            <a:r>
              <a:rPr lang="en-US" dirty="0"/>
              <a:t>If the HR manager enters </a:t>
            </a:r>
            <a:r>
              <a:rPr lang="en-US" dirty="0">
                <a:latin typeface="Courier New" pitchFamily="49" charset="0"/>
                <a:cs typeface="Courier New" pitchFamily="49" charset="0"/>
              </a:rPr>
              <a:t>100</a:t>
            </a:r>
            <a:r>
              <a:rPr lang="en-US" dirty="0"/>
              <a:t> for </a:t>
            </a:r>
            <a:r>
              <a:rPr lang="en-US" dirty="0" err="1">
                <a:latin typeface="Courier New" pitchFamily="49" charset="0"/>
                <a:cs typeface="Courier New" pitchFamily="49" charset="0"/>
              </a:rPr>
              <a:t>employee_id</a:t>
            </a:r>
            <a:r>
              <a:rPr lang="en-US" dirty="0"/>
              <a:t> and </a:t>
            </a:r>
            <a:r>
              <a:rPr lang="en-US" dirty="0">
                <a:latin typeface="Courier New" pitchFamily="49" charset="0"/>
                <a:cs typeface="Courier New" pitchFamily="49" charset="0"/>
              </a:rPr>
              <a:t>4000</a:t>
            </a:r>
            <a:r>
              <a:rPr lang="en-US" dirty="0"/>
              <a:t> for salary, then the query should be: </a:t>
            </a:r>
          </a:p>
          <a:p>
            <a:pPr lvl="1"/>
            <a:r>
              <a:rPr lang="en-US" dirty="0"/>
              <a:t>	</a:t>
            </a:r>
            <a:r>
              <a:rPr lang="en-US" dirty="0">
                <a:latin typeface="Courier New" pitchFamily="49" charset="0"/>
                <a:cs typeface="Courier New" pitchFamily="49" charset="0"/>
              </a:rPr>
              <a:t>UPDATE</a:t>
            </a:r>
            <a:r>
              <a:rPr lang="en-US" dirty="0"/>
              <a:t> </a:t>
            </a:r>
            <a:r>
              <a:rPr lang="en-US" dirty="0">
                <a:latin typeface="Courier New" pitchFamily="49" charset="0"/>
                <a:cs typeface="Courier New" pitchFamily="49" charset="0"/>
              </a:rPr>
              <a:t>employees </a:t>
            </a:r>
          </a:p>
          <a:p>
            <a:pPr lvl="1"/>
            <a:r>
              <a:rPr lang="en-US" dirty="0">
                <a:latin typeface="Courier New" pitchFamily="49" charset="0"/>
                <a:cs typeface="Courier New" pitchFamily="49" charset="0"/>
              </a:rPr>
              <a:t>	SET salary = 4000</a:t>
            </a:r>
          </a:p>
          <a:p>
            <a:pPr lvl="1"/>
            <a:r>
              <a:rPr lang="en-US" dirty="0">
                <a:latin typeface="Courier New" pitchFamily="49" charset="0"/>
                <a:cs typeface="Courier New" pitchFamily="49" charset="0"/>
              </a:rPr>
              <a:t>	WHERE </a:t>
            </a:r>
            <a:r>
              <a:rPr lang="en-US" dirty="0" err="1">
                <a:latin typeface="Courier New" pitchFamily="49" charset="0"/>
                <a:cs typeface="Courier New" pitchFamily="49" charset="0"/>
              </a:rPr>
              <a:t>employee_id</a:t>
            </a:r>
            <a:r>
              <a:rPr lang="en-US" dirty="0">
                <a:latin typeface="Courier New" pitchFamily="49" charset="0"/>
                <a:cs typeface="Courier New" pitchFamily="49" charset="0"/>
              </a:rPr>
              <a:t> = 100;</a:t>
            </a:r>
          </a:p>
          <a:p>
            <a:pPr lvl="1"/>
            <a:r>
              <a:rPr lang="en-US" dirty="0"/>
              <a:t>If the HR manager enters some other values, like </a:t>
            </a:r>
            <a:r>
              <a:rPr lang="en-US" dirty="0">
                <a:latin typeface="Courier New" pitchFamily="49" charset="0"/>
                <a:cs typeface="Courier New" pitchFamily="49" charset="0"/>
              </a:rPr>
              <a:t>150</a:t>
            </a:r>
            <a:r>
              <a:rPr lang="en-US" dirty="0"/>
              <a:t> for </a:t>
            </a:r>
            <a:r>
              <a:rPr lang="en-US" dirty="0" err="1">
                <a:latin typeface="Courier New" pitchFamily="49" charset="0"/>
                <a:cs typeface="Courier New" pitchFamily="49" charset="0"/>
              </a:rPr>
              <a:t>employee_id</a:t>
            </a:r>
            <a:r>
              <a:rPr lang="en-US" dirty="0"/>
              <a:t> and </a:t>
            </a:r>
            <a:r>
              <a:rPr lang="en-US" dirty="0">
                <a:latin typeface="Courier New" pitchFamily="49" charset="0"/>
                <a:cs typeface="Courier New" pitchFamily="49" charset="0"/>
              </a:rPr>
              <a:t>3000</a:t>
            </a:r>
            <a:r>
              <a:rPr lang="en-US" dirty="0"/>
              <a:t> for salary, then the corresponding SQL statement will change. The actual query is known only at run time. It is ideal to use dynamic SQL in such situations.</a:t>
            </a:r>
          </a:p>
          <a:p>
            <a:endParaRPr lang="en-US" dirty="0"/>
          </a:p>
        </p:txBody>
      </p:sp>
    </p:spTree>
    <p:extLst>
      <p:ext uri="{BB962C8B-B14F-4D97-AF65-F5344CB8AC3E}">
        <p14:creationId xmlns:p14="http://schemas.microsoft.com/office/powerpoint/2010/main" val="2114876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3"/>
          <p:cNvSpPr>
            <a:spLocks noGrp="1"/>
          </p:cNvSpPr>
          <p:nvPr>
            <p:ph type="ftr" sz="quarter" idx="10"/>
          </p:nvPr>
        </p:nvSpPr>
        <p:spPr/>
        <p:txBody>
          <a:bodyPr/>
          <a:lstStyle/>
          <a:p>
            <a:r>
              <a:rPr lang="en-US"/>
              <a:t>Oracle Database 19c: PL/SQL Workshop   17 - </a:t>
            </a:r>
            <a:fld id="{9C7F6159-A6D2-497C-9039-5EEB4345A8D5}" type="slidenum">
              <a:rPr lang="en-US" smtClean="0"/>
              <a:pPr/>
              <a:t>7</a:t>
            </a:fld>
            <a:endParaRPr lang="en-US" dirty="0"/>
          </a:p>
        </p:txBody>
      </p:sp>
      <p:sp>
        <p:nvSpPr>
          <p:cNvPr id="3" name="Slide Image Placeholder 2">
            <a:extLst>
              <a:ext uri="{FF2B5EF4-FFF2-40B4-BE49-F238E27FC236}">
                <a16:creationId xmlns:a16="http://schemas.microsoft.com/office/drawing/2014/main" id="{7A586DA2-4B32-4D2E-8D5C-1E25C65F66B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AF9208E-AE4E-438F-B08E-CFB166F78D61}"/>
              </a:ext>
            </a:extLst>
          </p:cNvPr>
          <p:cNvSpPr>
            <a:spLocks noGrp="1"/>
          </p:cNvSpPr>
          <p:nvPr>
            <p:ph type="body" idx="1"/>
          </p:nvPr>
        </p:nvSpPr>
        <p:spPr>
          <a:xfrm>
            <a:off x="457200" y="4617720"/>
            <a:ext cx="6858000" cy="5516880"/>
          </a:xfrm>
        </p:spPr>
        <p:txBody>
          <a:bodyPr/>
          <a:lstStyle/>
          <a:p>
            <a:pPr lvl="1" eaLnBrk="1" hangingPunct="1"/>
            <a:r>
              <a:rPr lang="en-US" altLang="en-US" dirty="0"/>
              <a:t>In PL/SQL, you need dynamic SQL to execute the following SQL statements where the full text is unknown at compile time, such as:</a:t>
            </a:r>
          </a:p>
          <a:p>
            <a:pPr lvl="2" eaLnBrk="1" hangingPunct="1"/>
            <a:r>
              <a:rPr lang="en-US" altLang="en-US" dirty="0"/>
              <a:t>A </a:t>
            </a:r>
            <a:r>
              <a:rPr lang="en-US" altLang="en-US" dirty="0">
                <a:latin typeface="Courier New" pitchFamily="49" charset="0"/>
              </a:rPr>
              <a:t>SELECT</a:t>
            </a:r>
            <a:r>
              <a:rPr lang="en-US" altLang="en-US" dirty="0"/>
              <a:t> statement that includes an identifier that is unknown at compile time (such as a table name)</a:t>
            </a:r>
          </a:p>
          <a:p>
            <a:pPr lvl="2" eaLnBrk="1" hangingPunct="1"/>
            <a:r>
              <a:rPr lang="en-US" altLang="en-US" dirty="0"/>
              <a:t>A </a:t>
            </a:r>
            <a:r>
              <a:rPr lang="en-US" altLang="en-US" dirty="0">
                <a:latin typeface="Courier New" pitchFamily="49" charset="0"/>
              </a:rPr>
              <a:t>WHERE</a:t>
            </a:r>
            <a:r>
              <a:rPr lang="en-US" altLang="en-US" dirty="0"/>
              <a:t> clause in which the column name is unknown at compile time</a:t>
            </a:r>
          </a:p>
          <a:p>
            <a:pPr lvl="1" eaLnBrk="1" hangingPunct="1"/>
            <a:r>
              <a:rPr lang="en-US" altLang="en-US" b="1" dirty="0"/>
              <a:t>Note</a:t>
            </a:r>
          </a:p>
          <a:p>
            <a:pPr lvl="1" eaLnBrk="1" hangingPunct="1"/>
            <a:r>
              <a:rPr lang="en-US" altLang="en-US" dirty="0"/>
              <a:t>For additional information about dynamic SQL, see the following resources: </a:t>
            </a:r>
          </a:p>
          <a:p>
            <a:pPr lvl="2" eaLnBrk="1" hangingPunct="1"/>
            <a:r>
              <a:rPr lang="en-US" altLang="en-US" i="1" dirty="0"/>
              <a:t>Pro*C/C++ Programmer’s Guide</a:t>
            </a:r>
            <a:endParaRPr lang="en-US" altLang="en-US" dirty="0"/>
          </a:p>
          <a:p>
            <a:pPr lvl="3" eaLnBrk="1" hangingPunct="1"/>
            <a:r>
              <a:rPr lang="en-US" altLang="en-US" i="1" dirty="0"/>
              <a:t>Lesson 13, Oracle Dynamic SQL, </a:t>
            </a:r>
            <a:r>
              <a:rPr lang="en-US" altLang="en-US" dirty="0"/>
              <a:t>covers the four available methods that you can use to define dynamic SQL statements. It briefly describes the capabilities and limitations of each method and then offers guidelines for choosing the right method. Later sections in the guide show you how to use the methods and include example programs that you can study. </a:t>
            </a:r>
          </a:p>
          <a:p>
            <a:pPr marL="1066613" lvl="3" indent="-304747" defTabSz="609493" eaLnBrk="1" hangingPunct="1">
              <a:defRPr/>
            </a:pPr>
            <a:r>
              <a:rPr lang="en-US" altLang="en-US" i="1" dirty="0"/>
              <a:t>Lesson 15</a:t>
            </a:r>
            <a:r>
              <a:rPr lang="en-US" altLang="en-US" dirty="0"/>
              <a:t>, </a:t>
            </a:r>
            <a:r>
              <a:rPr lang="en-US" altLang="en-US" i="1" dirty="0"/>
              <a:t>Oracle Dynamic SQL: Method 4</a:t>
            </a:r>
            <a:r>
              <a:rPr lang="en-US" altLang="en-US" dirty="0"/>
              <a:t>, contains detailed information about Method 4 (</a:t>
            </a:r>
            <a:r>
              <a:rPr lang="en-US" dirty="0"/>
              <a:t>query with unknown number of select-list items or input host variables</a:t>
            </a:r>
            <a:r>
              <a:rPr lang="en-US" dirty="0">
                <a:solidFill>
                  <a:schemeClr val="tx1"/>
                </a:solidFill>
              </a:rPr>
              <a:t>, more on slide 21</a:t>
            </a:r>
            <a:r>
              <a:rPr lang="en-US" altLang="en-US" dirty="0"/>
              <a:t>) when defining dynamic SQL statements. </a:t>
            </a:r>
          </a:p>
          <a:p>
            <a:pPr lvl="2" eaLnBrk="1" hangingPunct="1"/>
            <a:r>
              <a:rPr lang="en-US" altLang="en-US" i="1" dirty="0"/>
              <a:t>Oracle PL/SQL Programming</a:t>
            </a:r>
            <a:r>
              <a:rPr lang="en-US" altLang="en-US" dirty="0"/>
              <a:t> by Steven Feuerstein and Bill </a:t>
            </a:r>
            <a:r>
              <a:rPr lang="en-US" altLang="en-US" dirty="0" err="1"/>
              <a:t>Pribyl</a:t>
            </a:r>
            <a:r>
              <a:rPr lang="en-US" altLang="en-US" i="1" dirty="0"/>
              <a:t> </a:t>
            </a:r>
          </a:p>
          <a:p>
            <a:pPr lvl="2" eaLnBrk="1" hangingPunct="1"/>
            <a:r>
              <a:rPr lang="en-US" altLang="en-US" i="1" dirty="0"/>
              <a:t>Lesson 16</a:t>
            </a:r>
            <a:r>
              <a:rPr lang="en-US" altLang="en-US" dirty="0"/>
              <a:t>, </a:t>
            </a:r>
            <a:r>
              <a:rPr lang="en-US" altLang="en-US" i="1" dirty="0"/>
              <a:t>Dynamic SQL and Dynamic PL/SQL,</a:t>
            </a:r>
            <a:r>
              <a:rPr lang="en-US" altLang="en-US" dirty="0"/>
              <a:t> contains additional information about dynamic SQL. </a:t>
            </a:r>
          </a:p>
          <a:p>
            <a:endParaRPr lang="en-US" dirty="0"/>
          </a:p>
        </p:txBody>
      </p:sp>
    </p:spTree>
    <p:extLst>
      <p:ext uri="{BB962C8B-B14F-4D97-AF65-F5344CB8AC3E}">
        <p14:creationId xmlns:p14="http://schemas.microsoft.com/office/powerpoint/2010/main" val="4160810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17 - </a:t>
            </a:r>
            <a:fld id="{B04B0ADF-13E1-4689-B2CF-59E8496D8F58}" type="slidenum">
              <a:rPr lang="en-US" smtClean="0"/>
              <a:pPr/>
              <a:t>8</a:t>
            </a:fld>
            <a:endParaRPr lang="en-US" dirty="0"/>
          </a:p>
        </p:txBody>
      </p:sp>
      <p:sp>
        <p:nvSpPr>
          <p:cNvPr id="3" name="Slide Image Placeholder 2">
            <a:extLst>
              <a:ext uri="{FF2B5EF4-FFF2-40B4-BE49-F238E27FC236}">
                <a16:creationId xmlns:a16="http://schemas.microsoft.com/office/drawing/2014/main" id="{00768F1D-3559-4F17-9AD9-04CAC779A0B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0799670A-4010-4964-9124-6CFFE690C8E8}"/>
              </a:ext>
            </a:extLst>
          </p:cNvPr>
          <p:cNvSpPr>
            <a:spLocks noGrp="1"/>
          </p:cNvSpPr>
          <p:nvPr>
            <p:ph type="body" idx="1"/>
          </p:nvPr>
        </p:nvSpPr>
        <p:spPr>
          <a:xfrm>
            <a:off x="457200" y="4617720"/>
            <a:ext cx="6858000" cy="5440680"/>
          </a:xfrm>
        </p:spPr>
        <p:txBody>
          <a:bodyPr/>
          <a:lstStyle/>
          <a:p>
            <a:pPr lvl="1" eaLnBrk="1" hangingPunct="1"/>
            <a:r>
              <a:rPr lang="en-US" altLang="en-US" dirty="0"/>
              <a:t>All SQL statements have to go through various stages. Nonetheless, some stages may not be relevant for all statements. The following are the key stages:</a:t>
            </a:r>
          </a:p>
          <a:p>
            <a:pPr lvl="2" eaLnBrk="1" hangingPunct="1"/>
            <a:r>
              <a:rPr lang="en-US" altLang="en-US" b="1" dirty="0"/>
              <a:t>Parse: </a:t>
            </a:r>
            <a:r>
              <a:rPr lang="en-US" altLang="en-US" dirty="0"/>
              <a:t>Every SQL statement must be parsed. </a:t>
            </a:r>
            <a:r>
              <a:rPr lang="en-US" altLang="en-US" dirty="0">
                <a:solidFill>
                  <a:schemeClr val="tx1"/>
                </a:solidFill>
              </a:rPr>
              <a:t>Parsing </a:t>
            </a:r>
            <a:r>
              <a:rPr lang="en-US" altLang="en-US" dirty="0"/>
              <a:t>the statement includes checking the statement’s syntax and validating the statement, and ensuring that all references to objects are correct and relevant privileges to those objects exist.</a:t>
            </a:r>
          </a:p>
          <a:p>
            <a:pPr lvl="2" eaLnBrk="1" hangingPunct="1"/>
            <a:r>
              <a:rPr lang="en-US" altLang="en-US" b="1" dirty="0"/>
              <a:t>Bind:</a:t>
            </a:r>
            <a:r>
              <a:rPr lang="en-US" altLang="en-US" dirty="0"/>
              <a:t> After parsing, the Oracle server may need values from or for any bind variable in the statement. The process of obtaining these values is called </a:t>
            </a:r>
            <a:r>
              <a:rPr lang="en-US" altLang="en-US" dirty="0">
                <a:solidFill>
                  <a:schemeClr val="tx1"/>
                </a:solidFill>
              </a:rPr>
              <a:t>binding</a:t>
            </a:r>
            <a:r>
              <a:rPr lang="en-US" altLang="en-US" dirty="0">
                <a:solidFill>
                  <a:srgbClr val="FC0128"/>
                </a:solidFill>
              </a:rPr>
              <a:t> </a:t>
            </a:r>
            <a:r>
              <a:rPr lang="en-US" altLang="en-US" dirty="0"/>
              <a:t>variables. This stage may be skipped if the statement does not contain bind variables.</a:t>
            </a:r>
          </a:p>
          <a:p>
            <a:pPr lvl="2" eaLnBrk="1" hangingPunct="1"/>
            <a:r>
              <a:rPr lang="en-US" altLang="en-US" b="1" dirty="0"/>
              <a:t>Execute: </a:t>
            </a:r>
            <a:r>
              <a:rPr lang="en-US" altLang="en-US" dirty="0"/>
              <a:t>At this point, the Oracle server has all necessary information and resources, and the statement is executed. For non-query statements, this is the last phase.</a:t>
            </a:r>
          </a:p>
          <a:p>
            <a:pPr lvl="2" eaLnBrk="1" hangingPunct="1"/>
            <a:r>
              <a:rPr lang="en-US" altLang="en-US" b="1" dirty="0"/>
              <a:t>Fetch: </a:t>
            </a:r>
            <a:r>
              <a:rPr lang="en-US" altLang="en-US" dirty="0"/>
              <a:t>In the fetch</a:t>
            </a:r>
            <a:r>
              <a:rPr lang="en-US" altLang="en-US" dirty="0">
                <a:solidFill>
                  <a:schemeClr val="hlink"/>
                </a:solidFill>
              </a:rPr>
              <a:t> </a:t>
            </a:r>
            <a:r>
              <a:rPr lang="en-US" altLang="en-US" dirty="0"/>
              <a:t>stage, which is applicable to queries, the rows are selected and ordered (if requested by the query), and each successive </a:t>
            </a:r>
            <a:r>
              <a:rPr lang="en-US" altLang="en-US" dirty="0">
                <a:solidFill>
                  <a:schemeClr val="tx1"/>
                </a:solidFill>
              </a:rPr>
              <a:t>fetch</a:t>
            </a:r>
            <a:r>
              <a:rPr lang="en-US" altLang="en-US" dirty="0"/>
              <a:t> retrieves another row of the result until the last row has been fetched.</a:t>
            </a:r>
          </a:p>
          <a:p>
            <a:endParaRPr lang="en-US" dirty="0"/>
          </a:p>
        </p:txBody>
      </p:sp>
    </p:spTree>
    <p:extLst>
      <p:ext uri="{BB962C8B-B14F-4D97-AF65-F5344CB8AC3E}">
        <p14:creationId xmlns:p14="http://schemas.microsoft.com/office/powerpoint/2010/main" val="5019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17 - </a:t>
            </a:r>
            <a:fld id="{FFE4163F-4796-4FB0-A029-91C4249E31A9}" type="slidenum">
              <a:rPr lang="en-US" smtClean="0"/>
              <a:pPr/>
              <a:t>9</a:t>
            </a:fld>
            <a:endParaRPr lang="en-US" dirty="0"/>
          </a:p>
        </p:txBody>
      </p:sp>
      <p:sp>
        <p:nvSpPr>
          <p:cNvPr id="4" name="Slide Image Placeholder 3">
            <a:extLst>
              <a:ext uri="{FF2B5EF4-FFF2-40B4-BE49-F238E27FC236}">
                <a16:creationId xmlns:a16="http://schemas.microsoft.com/office/drawing/2014/main" id="{1B26DDE7-51AA-4C32-AEC6-582A94314017}"/>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6A8C8EAE-69E2-4235-92CA-66CF88FE56D6}"/>
              </a:ext>
            </a:extLst>
          </p:cNvPr>
          <p:cNvSpPr>
            <a:spLocks noGrp="1"/>
          </p:cNvSpPr>
          <p:nvPr>
            <p:ph type="body" idx="1"/>
          </p:nvPr>
        </p:nvSpPr>
        <p:spPr/>
        <p:txBody>
          <a:bodyPr/>
          <a:lstStyle/>
          <a:p>
            <a:pPr lvl="1"/>
            <a:r>
              <a:rPr lang="en-US" dirty="0"/>
              <a:t>There are two methods of implementing dynamic SQL in PL/SQL blocks:</a:t>
            </a:r>
          </a:p>
          <a:p>
            <a:pPr lvl="2">
              <a:buNone/>
            </a:pPr>
            <a:r>
              <a:rPr lang="en-US" dirty="0"/>
              <a:t>1.</a:t>
            </a:r>
            <a:r>
              <a:rPr lang="en-US" b="1" dirty="0"/>
              <a:t>	NDS </a:t>
            </a:r>
            <a:r>
              <a:rPr lang="en-US" dirty="0"/>
              <a:t>– It is a PL/SQL language feature for building and running dynamic SQL statements.</a:t>
            </a:r>
          </a:p>
          <a:p>
            <a:pPr lvl="2">
              <a:buNone/>
            </a:pPr>
            <a:r>
              <a:rPr lang="en-US" dirty="0">
                <a:latin typeface="Courier New" pitchFamily="49" charset="0"/>
                <a:cs typeface="Courier New" pitchFamily="49" charset="0"/>
              </a:rPr>
              <a:t>2.</a:t>
            </a:r>
            <a:r>
              <a:rPr lang="en-US" b="1" dirty="0">
                <a:latin typeface="Courier New" pitchFamily="49" charset="0"/>
                <a:cs typeface="Courier New" pitchFamily="49" charset="0"/>
              </a:rPr>
              <a:t>	DBMS_SQL</a:t>
            </a:r>
            <a:r>
              <a:rPr lang="en-US" b="1" dirty="0"/>
              <a:t> package </a:t>
            </a:r>
            <a:r>
              <a:rPr lang="en-US" dirty="0"/>
              <a:t>– It is an API that enables you to build, run, and describe dynamic SQL statements.</a:t>
            </a:r>
          </a:p>
          <a:p>
            <a:pPr lvl="1"/>
            <a:r>
              <a:rPr lang="en-US" dirty="0"/>
              <a:t>To write an NDS code, you must know at compile time the number and data types of the input and output variables of the dynamic SQL statement. If you do not have this information at compile time, you must use the </a:t>
            </a:r>
            <a:r>
              <a:rPr lang="en-US" dirty="0">
                <a:latin typeface="Courier New" pitchFamily="49" charset="0"/>
                <a:cs typeface="Courier New" pitchFamily="49" charset="0"/>
              </a:rPr>
              <a:t>DBMS_SQL</a:t>
            </a:r>
            <a:r>
              <a:rPr lang="en-US" dirty="0"/>
              <a:t> package. </a:t>
            </a:r>
          </a:p>
        </p:txBody>
      </p:sp>
    </p:spTree>
    <p:extLst>
      <p:ext uri="{BB962C8B-B14F-4D97-AF65-F5344CB8AC3E}">
        <p14:creationId xmlns:p14="http://schemas.microsoft.com/office/powerpoint/2010/main" val="3714486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17</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dirty="0"/>
              <a:t>Click to edit Master title style</a:t>
            </a:r>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dirty="0"/>
              <a:t>Click to edit Master subtitle style</a:t>
            </a:r>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996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racle Sans" panose="020B0503020204020204" pitchFamily="34" charset="0"/>
                <a:cs typeface="Oracle Sans" panose="020B0503020204020204" pitchFamily="34" charset="0"/>
              </a:defRPr>
            </a:lvl1p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dirty="0"/>
              <a:t>Click to edit Master title style</a:t>
            </a:r>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8"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30.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34.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0.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6.xml"/><Relationship Id="rId1" Type="http://schemas.openxmlformats.org/officeDocument/2006/relationships/tags" Target="../tags/tag38.xml"/><Relationship Id="rId5" Type="http://schemas.openxmlformats.org/officeDocument/2006/relationships/image" Target="../media/image21.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6.xml"/><Relationship Id="rId1" Type="http://schemas.openxmlformats.org/officeDocument/2006/relationships/tags" Target="../tags/tag39.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0.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7.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 Id="rId6" Type="http://schemas.openxmlformats.org/officeDocument/2006/relationships/image" Target="../media/image16.gif"/><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1.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a:latin typeface="+mj-lt"/>
                <a:cs typeface="Oracle Sans" panose="020B0503020204020204" pitchFamily="34" charset="0"/>
              </a:rPr>
              <a:t>Using Dynamic SQL</a:t>
            </a:r>
            <a:endParaRPr lang="en-US" altLang="en-US" dirty="0">
              <a:latin typeface="+mj-lt"/>
              <a:cs typeface="Oracle Sans" panose="020B0503020204020204" pitchFamily="34" charset="0"/>
            </a:endParaRPr>
          </a:p>
        </p:txBody>
      </p:sp>
      <p:sp>
        <p:nvSpPr>
          <p:cNvPr id="2" name="Subtitle 1">
            <a:extLst>
              <a:ext uri="{FF2B5EF4-FFF2-40B4-BE49-F238E27FC236}">
                <a16:creationId xmlns:a16="http://schemas.microsoft.com/office/drawing/2014/main" id="{9C4ED55D-5843-4A62-8EC6-17D3CE89E688}"/>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204928711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Lesson Agenda</a:t>
            </a:r>
          </a:p>
        </p:txBody>
      </p:sp>
      <p:sp>
        <p:nvSpPr>
          <p:cNvPr id="2" name="Content Placeholder 1">
            <a:extLst>
              <a:ext uri="{FF2B5EF4-FFF2-40B4-BE49-F238E27FC236}">
                <a16:creationId xmlns:a16="http://schemas.microsoft.com/office/drawing/2014/main" id="{D3DED413-F2E7-4248-BEA3-259C2AAD40B1}"/>
              </a:ext>
            </a:extLst>
          </p:cNvPr>
          <p:cNvSpPr>
            <a:spLocks noGrp="1"/>
          </p:cNvSpPr>
          <p:nvPr>
            <p:ph idx="1"/>
          </p:nvPr>
        </p:nvSpPr>
        <p:spPr>
          <a:xfrm>
            <a:off x="933451" y="2272710"/>
            <a:ext cx="16421100" cy="2833400"/>
          </a:xfrm>
        </p:spPr>
        <p:txBody>
          <a:bodyPr/>
          <a:lstStyle/>
          <a:p>
            <a:pPr lvl="1">
              <a:buClr>
                <a:schemeClr val="tx1">
                  <a:lumMod val="25000"/>
                  <a:lumOff val="75000"/>
                </a:schemeClr>
              </a:buClr>
              <a:defRPr/>
            </a:pPr>
            <a:r>
              <a:rPr lang="en-US" dirty="0">
                <a:solidFill>
                  <a:schemeClr val="tx1">
                    <a:lumMod val="25000"/>
                    <a:lumOff val="75000"/>
                  </a:schemeClr>
                </a:solidFill>
              </a:rPr>
              <a:t>Dynamic SQL and its features</a:t>
            </a:r>
          </a:p>
          <a:p>
            <a:pPr lvl="1">
              <a:defRPr/>
            </a:pPr>
            <a:r>
              <a:rPr lang="en-US" dirty="0"/>
              <a:t>NDS</a:t>
            </a:r>
          </a:p>
          <a:p>
            <a:pPr lvl="1">
              <a:buClr>
                <a:schemeClr val="tx1">
                  <a:lumMod val="25000"/>
                  <a:lumOff val="75000"/>
                </a:schemeClr>
              </a:buClr>
              <a:defRPr/>
            </a:pPr>
            <a:r>
              <a:rPr lang="en-US" dirty="0">
                <a:solidFill>
                  <a:schemeClr val="tx1">
                    <a:lumMod val="25000"/>
                    <a:lumOff val="75000"/>
                  </a:schemeClr>
                </a:solidFill>
              </a:rPr>
              <a:t>Using the DBMS_SQL package</a:t>
            </a:r>
          </a:p>
          <a:p>
            <a:endParaRPr lang="en-US" dirty="0"/>
          </a:p>
        </p:txBody>
      </p:sp>
      <p:grpSp>
        <p:nvGrpSpPr>
          <p:cNvPr id="4" name="Group 3"/>
          <p:cNvGrpSpPr/>
          <p:nvPr/>
        </p:nvGrpSpPr>
        <p:grpSpPr>
          <a:xfrm>
            <a:off x="12734473" y="6515101"/>
            <a:ext cx="5567363" cy="2500313"/>
            <a:chOff x="5594048" y="4297363"/>
            <a:chExt cx="3711575" cy="1666875"/>
          </a:xfrm>
        </p:grpSpPr>
        <p:sp>
          <p:nvSpPr>
            <p:cNvPr id="5" name="Rectangle 4"/>
            <p:cNvSpPr/>
            <p:nvPr/>
          </p:nvSpPr>
          <p:spPr bwMode="auto">
            <a:xfrm rot="16200000" flipV="1">
              <a:off x="6867223"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416179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Native Dynamic SQL (NDS)</a:t>
            </a:r>
          </a:p>
        </p:txBody>
      </p:sp>
      <p:sp>
        <p:nvSpPr>
          <p:cNvPr id="2" name="Content Placeholder 1">
            <a:extLst>
              <a:ext uri="{FF2B5EF4-FFF2-40B4-BE49-F238E27FC236}">
                <a16:creationId xmlns:a16="http://schemas.microsoft.com/office/drawing/2014/main" id="{05A4231B-3E36-4FB7-83C8-7AE691828ADC}"/>
              </a:ext>
            </a:extLst>
          </p:cNvPr>
          <p:cNvSpPr>
            <a:spLocks noGrp="1"/>
          </p:cNvSpPr>
          <p:nvPr>
            <p:ph idx="1"/>
          </p:nvPr>
        </p:nvSpPr>
        <p:spPr>
          <a:xfrm>
            <a:off x="933451" y="2272710"/>
            <a:ext cx="16421100" cy="4194606"/>
          </a:xfrm>
        </p:spPr>
        <p:txBody>
          <a:bodyPr/>
          <a:lstStyle/>
          <a:p>
            <a:pPr lvl="1"/>
            <a:r>
              <a:rPr lang="en-US" altLang="en-US" dirty="0"/>
              <a:t>Provides native support for dynamic SQL directly in the PL/SQL language</a:t>
            </a:r>
          </a:p>
          <a:p>
            <a:pPr lvl="1"/>
            <a:r>
              <a:rPr lang="en-US" dirty="0"/>
              <a:t>Processes most dynamic SQL statements with the </a:t>
            </a:r>
            <a:r>
              <a:rPr lang="en-US" dirty="0">
                <a:latin typeface="Courier New" pitchFamily="49" charset="0"/>
                <a:cs typeface="Courier New" pitchFamily="49" charset="0"/>
              </a:rPr>
              <a:t>EXECUTE IMMEDIATE</a:t>
            </a:r>
            <a:r>
              <a:rPr lang="en-US" dirty="0"/>
              <a:t> statement</a:t>
            </a:r>
            <a:endParaRPr lang="en-US" altLang="en-US" dirty="0"/>
          </a:p>
          <a:p>
            <a:pPr lvl="1"/>
            <a:r>
              <a:rPr lang="en-US" altLang="en-US" dirty="0"/>
              <a:t>Gives the following choices if the dynamic SQL statement is a </a:t>
            </a:r>
            <a:r>
              <a:rPr lang="en-US" altLang="en-US" dirty="0">
                <a:latin typeface="Courier New" pitchFamily="49" charset="0"/>
              </a:rPr>
              <a:t>SELECT</a:t>
            </a:r>
            <a:r>
              <a:rPr lang="en-US" altLang="en-US" dirty="0"/>
              <a:t> statement that returns multiple rows:</a:t>
            </a:r>
          </a:p>
          <a:p>
            <a:pPr lvl="2"/>
            <a:r>
              <a:rPr lang="en-US" altLang="en-US" dirty="0"/>
              <a:t>Use the </a:t>
            </a:r>
            <a:r>
              <a:rPr lang="en-US" altLang="en-US" sz="3300" dirty="0">
                <a:latin typeface="Courier New" pitchFamily="49" charset="0"/>
              </a:rPr>
              <a:t>EXECUTE</a:t>
            </a:r>
            <a:r>
              <a:rPr lang="en-US" altLang="en-US" sz="3300" dirty="0"/>
              <a:t> </a:t>
            </a:r>
            <a:r>
              <a:rPr lang="en-US" altLang="en-US" sz="3300" dirty="0">
                <a:latin typeface="Courier New" pitchFamily="49" charset="0"/>
              </a:rPr>
              <a:t>IMMEDIATE</a:t>
            </a:r>
            <a:r>
              <a:rPr lang="en-US" altLang="en-US" dirty="0"/>
              <a:t> statement with the </a:t>
            </a:r>
            <a:r>
              <a:rPr lang="en-US" altLang="en-US" dirty="0">
                <a:latin typeface="Courier New" pitchFamily="49" charset="0"/>
              </a:rPr>
              <a:t>BULK COLLECT INTO</a:t>
            </a:r>
            <a:r>
              <a:rPr lang="en-US" altLang="en-US" dirty="0"/>
              <a:t> clause</a:t>
            </a:r>
          </a:p>
          <a:p>
            <a:pPr lvl="2"/>
            <a:r>
              <a:rPr lang="en-US" altLang="en-US" dirty="0"/>
              <a:t>Use the </a:t>
            </a:r>
            <a:r>
              <a:rPr lang="en-US" altLang="en-US" dirty="0">
                <a:latin typeface="Courier New" pitchFamily="49" charset="0"/>
              </a:rPr>
              <a:t>OPEN-FOR</a:t>
            </a:r>
            <a:r>
              <a:rPr lang="en-US" altLang="en-US" dirty="0"/>
              <a:t>, </a:t>
            </a:r>
            <a:r>
              <a:rPr lang="en-US" altLang="en-US" dirty="0">
                <a:latin typeface="Courier New" pitchFamily="49" charset="0"/>
              </a:rPr>
              <a:t>FETCH</a:t>
            </a:r>
            <a:r>
              <a:rPr lang="en-US" altLang="en-US" dirty="0"/>
              <a:t>, and </a:t>
            </a:r>
            <a:r>
              <a:rPr lang="en-US" altLang="en-US" dirty="0">
                <a:latin typeface="Courier New" pitchFamily="49" charset="0"/>
              </a:rPr>
              <a:t>CLOSE</a:t>
            </a:r>
            <a:r>
              <a:rPr lang="en-US" altLang="en-US" dirty="0"/>
              <a:t> statements</a:t>
            </a:r>
          </a:p>
        </p:txBody>
      </p:sp>
    </p:spTree>
    <p:custDataLst>
      <p:tags r:id="rId1"/>
    </p:custDataLst>
    <p:extLst>
      <p:ext uri="{BB962C8B-B14F-4D97-AF65-F5344CB8AC3E}">
        <p14:creationId xmlns:p14="http://schemas.microsoft.com/office/powerpoint/2010/main" val="267534139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Using the </a:t>
            </a:r>
            <a:r>
              <a:rPr lang="en-US" altLang="en-US" dirty="0">
                <a:latin typeface="Courier New" panose="02070309020205020404" pitchFamily="49" charset="0"/>
                <a:cs typeface="Courier New" panose="02070309020205020404" pitchFamily="49" charset="0"/>
              </a:rPr>
              <a:t>EXECUTE IMMEDIATE </a:t>
            </a:r>
            <a:r>
              <a:rPr lang="en-US" altLang="en-US" dirty="0">
                <a:latin typeface="+mj-lt"/>
              </a:rPr>
              <a:t>Statement</a:t>
            </a:r>
          </a:p>
        </p:txBody>
      </p:sp>
      <p:sp>
        <p:nvSpPr>
          <p:cNvPr id="2" name="Content Placeholder 1">
            <a:extLst>
              <a:ext uri="{FF2B5EF4-FFF2-40B4-BE49-F238E27FC236}">
                <a16:creationId xmlns:a16="http://schemas.microsoft.com/office/drawing/2014/main" id="{EB185812-E60F-433C-930F-6FBCDC26B49A}"/>
              </a:ext>
            </a:extLst>
          </p:cNvPr>
          <p:cNvSpPr>
            <a:spLocks noGrp="1"/>
          </p:cNvSpPr>
          <p:nvPr>
            <p:ph idx="1"/>
          </p:nvPr>
        </p:nvSpPr>
        <p:spPr>
          <a:xfrm>
            <a:off x="933451" y="2272710"/>
            <a:ext cx="16421100" cy="5635065"/>
          </a:xfrm>
        </p:spPr>
        <p:txBody>
          <a:bodyPr/>
          <a:lstStyle/>
          <a:p>
            <a:r>
              <a:rPr lang="en-US" altLang="en-US" dirty="0"/>
              <a:t>Use the </a:t>
            </a:r>
            <a:r>
              <a:rPr lang="en-US" altLang="en-US" dirty="0">
                <a:latin typeface="Courier New" pitchFamily="49" charset="0"/>
              </a:rPr>
              <a:t>EXECUTE</a:t>
            </a:r>
            <a:r>
              <a:rPr lang="en-US" altLang="en-US" dirty="0"/>
              <a:t> </a:t>
            </a:r>
            <a:r>
              <a:rPr lang="en-US" altLang="en-US" dirty="0">
                <a:latin typeface="Courier New" pitchFamily="49" charset="0"/>
              </a:rPr>
              <a:t>IMMEDIATE</a:t>
            </a:r>
            <a:r>
              <a:rPr lang="en-US" altLang="en-US" dirty="0"/>
              <a:t> statement for NDS or PL/SQL anonymous blocks:</a:t>
            </a:r>
          </a:p>
          <a:p>
            <a:endParaRPr lang="en-US" altLang="en-US" dirty="0"/>
          </a:p>
          <a:p>
            <a:endParaRPr lang="en-US" altLang="en-US" dirty="0"/>
          </a:p>
          <a:p>
            <a:endParaRPr lang="en-US" altLang="en-US" dirty="0"/>
          </a:p>
          <a:p>
            <a:endParaRPr lang="en-US" altLang="en-US" dirty="0"/>
          </a:p>
          <a:p>
            <a:pPr lvl="1"/>
            <a:r>
              <a:rPr lang="en-US" altLang="en-US" dirty="0">
                <a:latin typeface="Courier New" pitchFamily="49" charset="0"/>
              </a:rPr>
              <a:t>INTO</a:t>
            </a:r>
            <a:r>
              <a:rPr lang="en-US" altLang="en-US" dirty="0"/>
              <a:t> is used for single-row queries and specifies the variables or records into which column values are retrieved.</a:t>
            </a:r>
          </a:p>
          <a:p>
            <a:pPr lvl="1"/>
            <a:r>
              <a:rPr lang="en-US" altLang="en-US" dirty="0">
                <a:latin typeface="Courier New" pitchFamily="49" charset="0"/>
              </a:rPr>
              <a:t>USING</a:t>
            </a:r>
            <a:r>
              <a:rPr lang="en-US" altLang="en-US" dirty="0"/>
              <a:t> is used to hold all bind arguments. The default parameter mode is </a:t>
            </a:r>
            <a:r>
              <a:rPr lang="en-US" altLang="en-US" dirty="0">
                <a:latin typeface="Courier New" pitchFamily="49" charset="0"/>
              </a:rPr>
              <a:t>IN</a:t>
            </a:r>
            <a:r>
              <a:rPr lang="en-US" altLang="en-US" dirty="0"/>
              <a:t>.</a:t>
            </a:r>
          </a:p>
        </p:txBody>
      </p:sp>
      <p:sp>
        <p:nvSpPr>
          <p:cNvPr id="7" name="Content Placeholder 2"/>
          <p:cNvSpPr txBox="1">
            <a:spLocks/>
          </p:cNvSpPr>
          <p:nvPr/>
        </p:nvSpPr>
        <p:spPr bwMode="gray">
          <a:xfrm>
            <a:off x="985157" y="3162300"/>
            <a:ext cx="16125591" cy="19812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20487" name="Rectangle 4"/>
          <p:cNvSpPr>
            <a:spLocks noChangeArrowheads="1"/>
          </p:cNvSpPr>
          <p:nvPr/>
        </p:nvSpPr>
        <p:spPr bwMode="blackGray">
          <a:xfrm>
            <a:off x="1143001" y="2857501"/>
            <a:ext cx="15813731" cy="2452688"/>
          </a:xfrm>
          <a:prstGeom prst="rect">
            <a:avLst/>
          </a:prstGeom>
          <a:noFill/>
          <a:ln w="2857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5000"/>
              </a:lnSpc>
              <a:tabLst>
                <a:tab pos="1800225" algn="l"/>
              </a:tabLst>
            </a:pPr>
            <a:r>
              <a:rPr lang="en-US" altLang="en-US" dirty="0">
                <a:latin typeface="Courier New" pitchFamily="49" charset="0"/>
                <a:cs typeface="Oracle Sans" panose="020B0503020204020204" pitchFamily="34" charset="0"/>
              </a:rPr>
              <a:t>EXECUTE IMMEDIATE </a:t>
            </a:r>
            <a:r>
              <a:rPr lang="en-US" altLang="en-US" i="1" dirty="0">
                <a:latin typeface="Courier New" pitchFamily="49" charset="0"/>
                <a:cs typeface="Oracle Sans" panose="020B0503020204020204" pitchFamily="34" charset="0"/>
              </a:rPr>
              <a:t>dynamic_string</a:t>
            </a:r>
            <a:endParaRPr lang="en-US" altLang="en-US" dirty="0">
              <a:latin typeface="Courier New" pitchFamily="49" charset="0"/>
              <a:cs typeface="Oracle Sans" panose="020B0503020204020204" pitchFamily="34" charset="0"/>
            </a:endParaRPr>
          </a:p>
          <a:p>
            <a:pPr>
              <a:lnSpc>
                <a:spcPct val="95000"/>
              </a:lnSpc>
              <a:tabLst>
                <a:tab pos="1800225" algn="l"/>
              </a:tabLst>
            </a:pPr>
            <a:r>
              <a:rPr lang="en-US" altLang="en-US" dirty="0">
                <a:latin typeface="Courier New" pitchFamily="49" charset="0"/>
                <a:cs typeface="Oracle Sans" panose="020B0503020204020204" pitchFamily="34" charset="0"/>
              </a:rPr>
              <a:t> [INTO {</a:t>
            </a:r>
            <a:r>
              <a:rPr lang="en-US" altLang="en-US" i="1" dirty="0">
                <a:latin typeface="Courier New" pitchFamily="49" charset="0"/>
                <a:cs typeface="Oracle Sans" panose="020B0503020204020204" pitchFamily="34" charset="0"/>
              </a:rPr>
              <a:t>define_variable</a:t>
            </a:r>
            <a:endParaRPr lang="en-US" altLang="en-US" dirty="0">
              <a:latin typeface="Courier New" pitchFamily="49" charset="0"/>
              <a:cs typeface="Oracle Sans" panose="020B0503020204020204" pitchFamily="34" charset="0"/>
            </a:endParaRPr>
          </a:p>
          <a:p>
            <a:pPr>
              <a:lnSpc>
                <a:spcPct val="95000"/>
              </a:lnSpc>
              <a:tabLst>
                <a:tab pos="1800225" algn="l"/>
              </a:tabLst>
            </a:pPr>
            <a:r>
              <a:rPr lang="en-US" altLang="en-US" dirty="0">
                <a:latin typeface="Courier New" pitchFamily="49" charset="0"/>
                <a:cs typeface="Oracle Sans" panose="020B0503020204020204" pitchFamily="34" charset="0"/>
              </a:rPr>
              <a:t>     [, </a:t>
            </a:r>
            <a:r>
              <a:rPr lang="en-US" altLang="en-US" i="1" dirty="0">
                <a:latin typeface="Courier New" pitchFamily="49" charset="0"/>
                <a:cs typeface="Oracle Sans" panose="020B0503020204020204" pitchFamily="34" charset="0"/>
              </a:rPr>
              <a:t>define_variable</a:t>
            </a:r>
            <a:r>
              <a:rPr lang="en-US" altLang="en-US" dirty="0">
                <a:latin typeface="Courier New" pitchFamily="49" charset="0"/>
                <a:cs typeface="Oracle Sans" panose="020B0503020204020204" pitchFamily="34" charset="0"/>
              </a:rPr>
              <a:t>] ... | </a:t>
            </a:r>
            <a:r>
              <a:rPr lang="en-US" altLang="en-US" i="1" dirty="0">
                <a:latin typeface="Courier New" pitchFamily="49" charset="0"/>
                <a:cs typeface="Oracle Sans" panose="020B0503020204020204" pitchFamily="34" charset="0"/>
              </a:rPr>
              <a:t>record</a:t>
            </a:r>
            <a:r>
              <a:rPr lang="en-US" altLang="en-US" dirty="0">
                <a:latin typeface="Courier New" pitchFamily="49" charset="0"/>
                <a:cs typeface="Oracle Sans" panose="020B0503020204020204" pitchFamily="34" charset="0"/>
              </a:rPr>
              <a:t>}]</a:t>
            </a:r>
          </a:p>
          <a:p>
            <a:pPr>
              <a:lnSpc>
                <a:spcPct val="95000"/>
              </a:lnSpc>
              <a:tabLst>
                <a:tab pos="1800225" algn="l"/>
              </a:tabLst>
            </a:pPr>
            <a:r>
              <a:rPr lang="en-US" altLang="en-US" dirty="0">
                <a:latin typeface="Courier New" pitchFamily="49" charset="0"/>
                <a:cs typeface="Oracle Sans" panose="020B0503020204020204" pitchFamily="34" charset="0"/>
              </a:rPr>
              <a:t> [USING [</a:t>
            </a:r>
            <a:r>
              <a:rPr lang="en-US" altLang="en-US" u="sng" dirty="0">
                <a:latin typeface="Courier New" pitchFamily="49" charset="0"/>
                <a:cs typeface="Oracle Sans" panose="020B0503020204020204" pitchFamily="34" charset="0"/>
              </a:rPr>
              <a:t>IN</a:t>
            </a:r>
            <a:r>
              <a:rPr lang="en-US" altLang="en-US" dirty="0">
                <a:latin typeface="Courier New" pitchFamily="49" charset="0"/>
                <a:cs typeface="Oracle Sans" panose="020B0503020204020204" pitchFamily="34" charset="0"/>
              </a:rPr>
              <a:t>|OUT|IN OUT] </a:t>
            </a:r>
            <a:r>
              <a:rPr lang="en-US" altLang="en-US" i="1" dirty="0">
                <a:latin typeface="Courier New" pitchFamily="49" charset="0"/>
                <a:cs typeface="Oracle Sans" panose="020B0503020204020204" pitchFamily="34" charset="0"/>
              </a:rPr>
              <a:t>bind_argument</a:t>
            </a:r>
            <a:endParaRPr lang="en-US" altLang="en-US" dirty="0">
              <a:latin typeface="Courier New" pitchFamily="49" charset="0"/>
              <a:cs typeface="Oracle Sans" panose="020B0503020204020204" pitchFamily="34" charset="0"/>
            </a:endParaRPr>
          </a:p>
          <a:p>
            <a:pPr>
              <a:lnSpc>
                <a:spcPct val="95000"/>
              </a:lnSpc>
              <a:tabLst>
                <a:tab pos="1800225" algn="l"/>
              </a:tabLst>
            </a:pPr>
            <a:r>
              <a:rPr lang="en-US" altLang="en-US" dirty="0">
                <a:latin typeface="Courier New" pitchFamily="49" charset="0"/>
                <a:cs typeface="Oracle Sans" panose="020B0503020204020204" pitchFamily="34" charset="0"/>
              </a:rPr>
              <a:t>     [, [</a:t>
            </a:r>
            <a:r>
              <a:rPr lang="en-US" altLang="en-US" u="sng" dirty="0">
                <a:latin typeface="Courier New" pitchFamily="49" charset="0"/>
                <a:cs typeface="Oracle Sans" panose="020B0503020204020204" pitchFamily="34" charset="0"/>
              </a:rPr>
              <a:t>IN</a:t>
            </a:r>
            <a:r>
              <a:rPr lang="en-US" altLang="en-US" dirty="0">
                <a:latin typeface="Courier New" pitchFamily="49" charset="0"/>
                <a:cs typeface="Oracle Sans" panose="020B0503020204020204" pitchFamily="34" charset="0"/>
              </a:rPr>
              <a:t>|OUT|IN OUT] </a:t>
            </a:r>
            <a:r>
              <a:rPr lang="en-US" altLang="en-US" i="1" dirty="0">
                <a:latin typeface="Courier New" pitchFamily="49" charset="0"/>
                <a:cs typeface="Oracle Sans" panose="020B0503020204020204" pitchFamily="34" charset="0"/>
              </a:rPr>
              <a:t>bind_argument</a:t>
            </a:r>
            <a:r>
              <a:rPr lang="en-US" altLang="en-US" dirty="0">
                <a:latin typeface="Courier New" pitchFamily="49" charset="0"/>
                <a:cs typeface="Oracle Sans" panose="020B0503020204020204" pitchFamily="34" charset="0"/>
              </a:rPr>
              <a:t>] ... ];</a:t>
            </a:r>
          </a:p>
        </p:txBody>
      </p:sp>
      <p:sp>
        <p:nvSpPr>
          <p:cNvPr id="20488" name="Rectangle 5"/>
          <p:cNvSpPr>
            <a:spLocks noChangeArrowheads="1"/>
          </p:cNvSpPr>
          <p:nvPr/>
        </p:nvSpPr>
        <p:spPr bwMode="gray">
          <a:xfrm>
            <a:off x="1304925" y="3676650"/>
            <a:ext cx="904875" cy="290513"/>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spcBef>
                <a:spcPct val="20000"/>
              </a:spcBef>
              <a:buClr>
                <a:srgbClr val="FF0000"/>
              </a:buClr>
              <a:buFont typeface="Arial" charset="0"/>
              <a:buNone/>
            </a:pPr>
            <a:endParaRPr lang="en-US" altLang="en-US" dirty="0">
              <a:latin typeface="Oracle Sans" panose="020B0503020204020204" pitchFamily="34" charset="0"/>
              <a:cs typeface="Oracle Sans" panose="020B0503020204020204" pitchFamily="34" charset="0"/>
            </a:endParaRPr>
          </a:p>
        </p:txBody>
      </p:sp>
      <p:sp>
        <p:nvSpPr>
          <p:cNvPr id="20489" name="Rectangle 6"/>
          <p:cNvSpPr>
            <a:spLocks noChangeArrowheads="1"/>
          </p:cNvSpPr>
          <p:nvPr/>
        </p:nvSpPr>
        <p:spPr bwMode="gray">
          <a:xfrm>
            <a:off x="1381126" y="4181477"/>
            <a:ext cx="947737" cy="319086"/>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spcBef>
                <a:spcPct val="20000"/>
              </a:spcBef>
              <a:buClr>
                <a:srgbClr val="FF0000"/>
              </a:buClr>
              <a:buFont typeface="Arial" charset="0"/>
              <a:buNone/>
            </a:pPr>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65227677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996333" y="2434771"/>
            <a:ext cx="16125591" cy="2480129"/>
          </a:xfrm>
          <a:prstGeom prst="round2DiagRect">
            <a:avLst>
              <a:gd name="adj1" fmla="val 8010"/>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6" name="Content Placeholder 2"/>
          <p:cNvSpPr txBox="1">
            <a:spLocks/>
          </p:cNvSpPr>
          <p:nvPr/>
        </p:nvSpPr>
        <p:spPr bwMode="gray">
          <a:xfrm>
            <a:off x="996333" y="5237846"/>
            <a:ext cx="16125591" cy="193765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2560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Dynamic SQL with a DDL Statement: Examples</a:t>
            </a:r>
          </a:p>
        </p:txBody>
      </p:sp>
      <p:sp>
        <p:nvSpPr>
          <p:cNvPr id="25609" name="Rectangle 3"/>
          <p:cNvSpPr>
            <a:spLocks noChangeArrowheads="1"/>
          </p:cNvSpPr>
          <p:nvPr/>
        </p:nvSpPr>
        <p:spPr bwMode="blackGray">
          <a:xfrm>
            <a:off x="1148694" y="2552700"/>
            <a:ext cx="10665934" cy="2410854"/>
          </a:xfrm>
          <a:prstGeom prst="rect">
            <a:avLst/>
          </a:prstGeom>
          <a:noFill/>
          <a:ln w="2857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lnSpc>
                <a:spcPct val="90000"/>
              </a:lnSpc>
              <a:tabLst>
                <a:tab pos="600075" algn="r"/>
                <a:tab pos="778670" algn="l"/>
              </a:tabLst>
            </a:pPr>
            <a:r>
              <a:rPr lang="en-US" altLang="en-US" dirty="0">
                <a:latin typeface="Courier New" pitchFamily="49" charset="0"/>
                <a:cs typeface="Oracle Sans" panose="020B0503020204020204" pitchFamily="34" charset="0"/>
              </a:rPr>
              <a:t>-- Create a table using dynamic SQL</a:t>
            </a:r>
          </a:p>
          <a:p>
            <a:pPr defTabSz="600075">
              <a:lnSpc>
                <a:spcPct val="90000"/>
              </a:lnSpc>
              <a:tabLst>
                <a:tab pos="600075" algn="r"/>
                <a:tab pos="778670" algn="l"/>
              </a:tabLst>
            </a:pPr>
            <a:endParaRPr lang="en-US" altLang="en-US" dirty="0">
              <a:latin typeface="Courier New" pitchFamily="49" charset="0"/>
              <a:cs typeface="Oracle Sans" panose="020B0503020204020204" pitchFamily="34" charset="0"/>
            </a:endParaRPr>
          </a:p>
          <a:p>
            <a:pPr defTabSz="600075">
              <a:lnSpc>
                <a:spcPct val="90000"/>
              </a:lnSpc>
              <a:tabLst>
                <a:tab pos="600075" algn="r"/>
                <a:tab pos="778670" algn="l"/>
              </a:tabLst>
            </a:pPr>
            <a:r>
              <a:rPr lang="en-US" altLang="en-US" dirty="0">
                <a:latin typeface="Courier New" pitchFamily="49" charset="0"/>
                <a:cs typeface="Oracle Sans" panose="020B0503020204020204" pitchFamily="34" charset="0"/>
              </a:rPr>
              <a:t>CREATE OR REPLACE PROCEDURE create_table(</a:t>
            </a:r>
          </a:p>
          <a:p>
            <a:pPr defTabSz="600075">
              <a:lnSpc>
                <a:spcPct val="90000"/>
              </a:lnSpc>
              <a:tabLst>
                <a:tab pos="600075" algn="r"/>
                <a:tab pos="778670" algn="l"/>
              </a:tabLst>
            </a:pPr>
            <a:r>
              <a:rPr lang="en-US" altLang="en-US" dirty="0">
                <a:latin typeface="Courier New" pitchFamily="49" charset="0"/>
                <a:cs typeface="Oracle Sans" panose="020B0503020204020204" pitchFamily="34" charset="0"/>
              </a:rPr>
              <a:t>  p_table_name VARCHAR2, p_col_specs  VARCHAR2) IS</a:t>
            </a:r>
          </a:p>
          <a:p>
            <a:pPr defTabSz="600075">
              <a:lnSpc>
                <a:spcPct val="90000"/>
              </a:lnSpc>
              <a:tabLst>
                <a:tab pos="600075" algn="r"/>
                <a:tab pos="778670" algn="l"/>
              </a:tabLst>
            </a:pPr>
            <a:r>
              <a:rPr lang="en-US" altLang="en-US" dirty="0">
                <a:latin typeface="Courier New" pitchFamily="49" charset="0"/>
                <a:cs typeface="Oracle Sans" panose="020B0503020204020204" pitchFamily="34" charset="0"/>
              </a:rPr>
              <a:t>BEGIN</a:t>
            </a:r>
          </a:p>
          <a:p>
            <a:pPr defTabSz="600075">
              <a:lnSpc>
                <a:spcPct val="95000"/>
              </a:lnSpc>
              <a:tabLst>
                <a:tab pos="600075" algn="r"/>
                <a:tab pos="778670" algn="l"/>
              </a:tabLst>
            </a:pPr>
            <a:r>
              <a:rPr lang="en-US" altLang="en-US" dirty="0">
                <a:latin typeface="Courier New" pitchFamily="49" charset="0"/>
                <a:cs typeface="Oracle Sans" panose="020B0503020204020204" pitchFamily="34" charset="0"/>
              </a:rPr>
              <a:t>  EXECUTE IMMEDIATE 'CREATE TABLE ' || p_table_name ||</a:t>
            </a:r>
          </a:p>
          <a:p>
            <a:pPr defTabSz="600075">
              <a:lnSpc>
                <a:spcPct val="95000"/>
              </a:lnSpc>
              <a:tabLst>
                <a:tab pos="600075" algn="r"/>
                <a:tab pos="778670" algn="l"/>
              </a:tabLst>
            </a:pPr>
            <a:r>
              <a:rPr lang="en-US" altLang="en-US" dirty="0">
                <a:latin typeface="Courier New" pitchFamily="49" charset="0"/>
                <a:cs typeface="Oracle Sans" panose="020B0503020204020204" pitchFamily="34" charset="0"/>
              </a:rPr>
              <a:t>                    ' (' || p_col_specs || ')';</a:t>
            </a:r>
          </a:p>
          <a:p>
            <a:pPr defTabSz="600075">
              <a:lnSpc>
                <a:spcPct val="95000"/>
              </a:lnSpc>
              <a:tabLst>
                <a:tab pos="600075" algn="r"/>
                <a:tab pos="778670" algn="l"/>
              </a:tabLst>
            </a:pPr>
            <a:r>
              <a:rPr lang="en-US" altLang="en-US" dirty="0">
                <a:latin typeface="Courier New" pitchFamily="49" charset="0"/>
                <a:cs typeface="Oracle Sans" panose="020B0503020204020204" pitchFamily="34" charset="0"/>
              </a:rPr>
              <a:t>END;</a:t>
            </a:r>
          </a:p>
          <a:p>
            <a:pPr defTabSz="600075">
              <a:lnSpc>
                <a:spcPct val="80000"/>
              </a:lnSpc>
              <a:tabLst>
                <a:tab pos="600075" algn="r"/>
                <a:tab pos="778670" algn="l"/>
              </a:tabLst>
            </a:pPr>
            <a:r>
              <a:rPr lang="en-US" altLang="en-US" dirty="0">
                <a:latin typeface="Courier New" pitchFamily="49" charset="0"/>
                <a:cs typeface="Oracle Sans" panose="020B0503020204020204" pitchFamily="34" charset="0"/>
              </a:rPr>
              <a:t>/</a:t>
            </a:r>
          </a:p>
        </p:txBody>
      </p:sp>
      <p:sp>
        <p:nvSpPr>
          <p:cNvPr id="25610" name="Rectangle 4"/>
          <p:cNvSpPr>
            <a:spLocks noChangeArrowheads="1"/>
          </p:cNvSpPr>
          <p:nvPr/>
        </p:nvSpPr>
        <p:spPr bwMode="blackGray">
          <a:xfrm>
            <a:off x="1148694" y="5309419"/>
            <a:ext cx="10894534" cy="1891481"/>
          </a:xfrm>
          <a:prstGeom prst="rect">
            <a:avLst/>
          </a:prstGeom>
          <a:noFill/>
          <a:ln w="2857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lnSpc>
                <a:spcPct val="90000"/>
              </a:lnSpc>
              <a:tabLst>
                <a:tab pos="600075" algn="r"/>
                <a:tab pos="778670" algn="l"/>
              </a:tabLst>
            </a:pPr>
            <a:r>
              <a:rPr lang="en-US" altLang="en-US" dirty="0">
                <a:latin typeface="Courier New" pitchFamily="49" charset="0"/>
                <a:cs typeface="Oracle Sans" panose="020B0503020204020204" pitchFamily="34" charset="0"/>
              </a:rPr>
              <a:t>-- Call the procedure</a:t>
            </a:r>
          </a:p>
          <a:p>
            <a:pPr defTabSz="600075">
              <a:lnSpc>
                <a:spcPct val="90000"/>
              </a:lnSpc>
              <a:tabLst>
                <a:tab pos="600075" algn="r"/>
                <a:tab pos="778670" algn="l"/>
              </a:tabLst>
            </a:pPr>
            <a:endParaRPr lang="en-US" altLang="en-US" dirty="0">
              <a:latin typeface="Courier New" pitchFamily="49" charset="0"/>
              <a:cs typeface="Oracle Sans" panose="020B0503020204020204" pitchFamily="34" charset="0"/>
            </a:endParaRPr>
          </a:p>
          <a:p>
            <a:pPr defTabSz="600075">
              <a:lnSpc>
                <a:spcPct val="90000"/>
              </a:lnSpc>
              <a:tabLst>
                <a:tab pos="600075" algn="r"/>
                <a:tab pos="778670" algn="l"/>
              </a:tabLst>
            </a:pPr>
            <a:r>
              <a:rPr lang="en-US" altLang="en-US" dirty="0">
                <a:latin typeface="Courier New" pitchFamily="49" charset="0"/>
                <a:cs typeface="Oracle Sans" panose="020B0503020204020204" pitchFamily="34" charset="0"/>
              </a:rPr>
              <a:t>BEGIN</a:t>
            </a:r>
          </a:p>
          <a:p>
            <a:pPr defTabSz="600075">
              <a:lnSpc>
                <a:spcPct val="90000"/>
              </a:lnSpc>
              <a:tabLst>
                <a:tab pos="600075" algn="r"/>
                <a:tab pos="778670" algn="l"/>
              </a:tabLst>
            </a:pPr>
            <a:r>
              <a:rPr lang="en-US" altLang="en-US" dirty="0">
                <a:latin typeface="Courier New" pitchFamily="49" charset="0"/>
                <a:cs typeface="Oracle Sans" panose="020B0503020204020204" pitchFamily="34" charset="0"/>
              </a:rPr>
              <a:t>  create_table('EMPLOYEE_NAMES',</a:t>
            </a:r>
          </a:p>
          <a:p>
            <a:pPr defTabSz="600075">
              <a:lnSpc>
                <a:spcPct val="90000"/>
              </a:lnSpc>
              <a:tabLst>
                <a:tab pos="600075" algn="r"/>
                <a:tab pos="778670" algn="l"/>
              </a:tabLst>
            </a:pPr>
            <a:r>
              <a:rPr lang="en-US" altLang="en-US" dirty="0">
                <a:latin typeface="Courier New" pitchFamily="49" charset="0"/>
                <a:cs typeface="Oracle Sans" panose="020B0503020204020204" pitchFamily="34" charset="0"/>
              </a:rPr>
              <a:t>      'id NUMBER(4) PRIMARY KEY, name VARCHAR2(40)');</a:t>
            </a:r>
          </a:p>
          <a:p>
            <a:pPr defTabSz="600075">
              <a:lnSpc>
                <a:spcPct val="90000"/>
              </a:lnSpc>
              <a:tabLst>
                <a:tab pos="600075" algn="r"/>
                <a:tab pos="778670" algn="l"/>
              </a:tabLst>
            </a:pPr>
            <a:r>
              <a:rPr lang="en-US" altLang="en-US" dirty="0">
                <a:latin typeface="Courier New" pitchFamily="49" charset="0"/>
                <a:cs typeface="Oracle Sans" panose="020B0503020204020204" pitchFamily="34" charset="0"/>
              </a:rPr>
              <a:t>END;</a:t>
            </a:r>
          </a:p>
          <a:p>
            <a:pPr defTabSz="600075">
              <a:lnSpc>
                <a:spcPct val="90000"/>
              </a:lnSpc>
              <a:tabLst>
                <a:tab pos="600075" algn="r"/>
                <a:tab pos="778670" algn="l"/>
              </a:tabLst>
            </a:pPr>
            <a:r>
              <a:rPr lang="en-US" altLang="en-US" dirty="0">
                <a:latin typeface="Courier New"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72323100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cs typeface="Oracle Sans" panose="020B0503020204020204" pitchFamily="34" charset="0"/>
              </a:rPr>
              <a:t>Dynamic SQL with DML Statements</a:t>
            </a:r>
          </a:p>
        </p:txBody>
      </p:sp>
      <p:sp>
        <p:nvSpPr>
          <p:cNvPr id="5" name="Content Placeholder 2"/>
          <p:cNvSpPr txBox="1">
            <a:spLocks/>
          </p:cNvSpPr>
          <p:nvPr/>
        </p:nvSpPr>
        <p:spPr bwMode="gray">
          <a:xfrm>
            <a:off x="1001485" y="5647871"/>
            <a:ext cx="16125591" cy="3429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27657" name="Rectangle 3"/>
          <p:cNvSpPr>
            <a:spLocks noChangeArrowheads="1"/>
          </p:cNvSpPr>
          <p:nvPr/>
        </p:nvSpPr>
        <p:spPr bwMode="blackGray">
          <a:xfrm>
            <a:off x="1141149" y="5845999"/>
            <a:ext cx="11938036" cy="3096616"/>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Delete rows from any table:</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CREATE FUNCTION del_rows(p_table_name VARCHAR2)</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RETURN NUMBER IS</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BEGIN</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EXECUTE IMMEDIATE 'DELETE FROM '|| p_table_name;</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RETURN SQL%ROWCOUNT;</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END;</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a:t>
            </a:r>
          </a:p>
        </p:txBody>
      </p:sp>
      <p:sp>
        <p:nvSpPr>
          <p:cNvPr id="6" name="Content Placeholder 2"/>
          <p:cNvSpPr txBox="1">
            <a:spLocks/>
          </p:cNvSpPr>
          <p:nvPr/>
        </p:nvSpPr>
        <p:spPr bwMode="gray">
          <a:xfrm>
            <a:off x="999671" y="2425792"/>
            <a:ext cx="16125591" cy="295719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27658" name="Rectangle 4"/>
          <p:cNvSpPr>
            <a:spLocks noChangeArrowheads="1"/>
          </p:cNvSpPr>
          <p:nvPr/>
        </p:nvSpPr>
        <p:spPr bwMode="blackGray">
          <a:xfrm>
            <a:off x="1139335" y="2518228"/>
            <a:ext cx="11938036" cy="27432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Insert a row into a table with two columns:</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CREATE PROCEDURE add_row(p_table_name VARCHAR2,</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p_id NUMBER, p_name VARCHAR2) IS</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BEGIN</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EXECUTE IMMEDIATE 'INSERT INTO '|| p_table_name ||</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 VALUES (:1, :2)' USING p_id, p_name;</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END;</a:t>
            </a:r>
          </a:p>
        </p:txBody>
      </p:sp>
    </p:spTree>
    <p:custDataLst>
      <p:tags r:id="rId1"/>
    </p:custDataLst>
    <p:extLst>
      <p:ext uri="{BB962C8B-B14F-4D97-AF65-F5344CB8AC3E}">
        <p14:creationId xmlns:p14="http://schemas.microsoft.com/office/powerpoint/2010/main" val="840310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bwMode="gray">
          <a:xfrm>
            <a:off x="981819" y="2407557"/>
            <a:ext cx="16125591" cy="6850743"/>
          </a:xfrm>
          <a:prstGeom prst="round2DiagRect">
            <a:avLst>
              <a:gd name="adj1" fmla="val 659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29701"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Dynamic SQL with a Single-Row Query: Example</a:t>
            </a:r>
          </a:p>
        </p:txBody>
      </p:sp>
      <p:sp>
        <p:nvSpPr>
          <p:cNvPr id="29702" name="Rectangle 3"/>
          <p:cNvSpPr>
            <a:spLocks noChangeArrowheads="1"/>
          </p:cNvSpPr>
          <p:nvPr/>
        </p:nvSpPr>
        <p:spPr bwMode="blackGray">
          <a:xfrm>
            <a:off x="1170214" y="2664619"/>
            <a:ext cx="11620500" cy="6288881"/>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CREATE FUNCTION get_emp( p_emp_id NUMBER )</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RETURN employees%ROWTYPE IS</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v_stmt VARCHAR2(200);</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v_emprec employees%ROWTYPE;</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BEGIN</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v_stmt := 'SELECT * FROM employees ' ||</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'WHERE employee_id = :p_emp_id';</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EXECUTE IMMEDIATE v_stmt </a:t>
            </a:r>
            <a:r>
              <a:rPr lang="en-US" altLang="en-US" sz="2400" dirty="0">
                <a:solidFill>
                  <a:schemeClr val="accent2"/>
                </a:solidFill>
                <a:latin typeface="Courier New" pitchFamily="49" charset="0"/>
                <a:cs typeface="Oracle Sans" panose="020B0503020204020204" pitchFamily="34" charset="0"/>
              </a:rPr>
              <a:t>INTO v_emprec USING p_emp_id </a:t>
            </a:r>
            <a:r>
              <a:rPr lang="en-US" altLang="en-US" sz="2400" dirty="0">
                <a:latin typeface="Courier New" pitchFamily="49" charset="0"/>
                <a:cs typeface="Oracle Sans" panose="020B0503020204020204" pitchFamily="34" charset="0"/>
              </a:rPr>
              <a:t>;</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RETURN v_emprec;</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END;</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DECLARE</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v_emprec employees%ROWTYPE := get_emp(100);</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BEGIN</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DBMS_OUTPUT.PUT_LINE('Emp: '|| v_emprec.last_name);</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END;</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a:t>
            </a:r>
          </a:p>
        </p:txBody>
      </p:sp>
      <p:pic>
        <p:nvPicPr>
          <p:cNvPr id="17" name="Picture 16" descr="les07_02.png"/>
          <p:cNvPicPr>
            <a:picLocks noChangeAspect="1"/>
          </p:cNvPicPr>
          <p:nvPr/>
        </p:nvPicPr>
        <p:blipFill>
          <a:blip r:embed="rId4" cstate="print"/>
          <a:stretch>
            <a:fillRect/>
          </a:stretch>
        </p:blipFill>
        <p:spPr>
          <a:xfrm>
            <a:off x="11876314" y="6858001"/>
            <a:ext cx="4557143" cy="1285715"/>
          </a:xfrm>
          <a:prstGeom prst="rect">
            <a:avLst/>
          </a:prstGeom>
        </p:spPr>
      </p:pic>
    </p:spTree>
    <p:custDataLst>
      <p:tags r:id="rId1"/>
    </p:custDataLst>
    <p:extLst>
      <p:ext uri="{BB962C8B-B14F-4D97-AF65-F5344CB8AC3E}">
        <p14:creationId xmlns:p14="http://schemas.microsoft.com/office/powerpoint/2010/main" val="214990833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bwMode="gray">
          <a:xfrm>
            <a:off x="996333" y="2411188"/>
            <a:ext cx="16125591" cy="5094512"/>
          </a:xfrm>
          <a:prstGeom prst="round2DiagRect">
            <a:avLst>
              <a:gd name="adj1" fmla="val 6909"/>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31749"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Executing a PL/SQL Anonymous Block Dynamically </a:t>
            </a:r>
          </a:p>
        </p:txBody>
      </p:sp>
      <p:sp>
        <p:nvSpPr>
          <p:cNvPr id="31750" name="Rectangle 3"/>
          <p:cNvSpPr>
            <a:spLocks noChangeArrowheads="1"/>
          </p:cNvSpPr>
          <p:nvPr/>
        </p:nvSpPr>
        <p:spPr bwMode="blackGray">
          <a:xfrm>
            <a:off x="1221266" y="2634233"/>
            <a:ext cx="15845472" cy="4602953"/>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lnSpc>
                <a:spcPct val="95000"/>
              </a:lnSpc>
              <a:tabLst>
                <a:tab pos="600075" algn="r"/>
                <a:tab pos="1009650" algn="l"/>
              </a:tabLst>
            </a:pPr>
            <a:r>
              <a:rPr lang="en-US" altLang="en-US" dirty="0">
                <a:latin typeface="Courier New" pitchFamily="49" charset="0"/>
                <a:cs typeface="Oracle Sans" panose="020B0503020204020204" pitchFamily="34" charset="0"/>
              </a:rPr>
              <a:t>CREATE FUNCTION annual_sal( p_emp_id NUMBER)</a:t>
            </a:r>
          </a:p>
          <a:p>
            <a:pPr marL="685800" indent="-685800" defTabSz="600075">
              <a:lnSpc>
                <a:spcPct val="95000"/>
              </a:lnSpc>
              <a:tabLst>
                <a:tab pos="600075" algn="r"/>
                <a:tab pos="1009650" algn="l"/>
              </a:tabLst>
            </a:pPr>
            <a:r>
              <a:rPr lang="en-US" altLang="en-US" dirty="0">
                <a:latin typeface="Courier New" pitchFamily="49" charset="0"/>
                <a:cs typeface="Oracle Sans" panose="020B0503020204020204" pitchFamily="34" charset="0"/>
              </a:rPr>
              <a:t>RETURN NUMBER IS</a:t>
            </a:r>
          </a:p>
          <a:p>
            <a:pPr marL="685800" indent="-685800" defTabSz="600075">
              <a:lnSpc>
                <a:spcPct val="95000"/>
              </a:lnSpc>
              <a:tabLst>
                <a:tab pos="600075" algn="r"/>
                <a:tab pos="1009650" algn="l"/>
              </a:tabLst>
            </a:pPr>
            <a:r>
              <a:rPr lang="en-US" altLang="en-US" dirty="0">
                <a:latin typeface="Courier New" pitchFamily="49" charset="0"/>
                <a:cs typeface="Oracle Sans" panose="020B0503020204020204" pitchFamily="34" charset="0"/>
              </a:rPr>
              <a:t>  v_plsql varchar2(200) :=</a:t>
            </a:r>
          </a:p>
          <a:p>
            <a:pPr marL="685800" indent="-685800" defTabSz="600075">
              <a:lnSpc>
                <a:spcPct val="95000"/>
              </a:lnSpc>
              <a:tabLst>
                <a:tab pos="600075" algn="r"/>
                <a:tab pos="1009650" algn="l"/>
              </a:tabLst>
            </a:pPr>
            <a:r>
              <a:rPr lang="en-US" altLang="en-US" dirty="0">
                <a:latin typeface="Courier New" pitchFamily="49" charset="0"/>
                <a:cs typeface="Oracle Sans" panose="020B0503020204020204" pitchFamily="34" charset="0"/>
              </a:rPr>
              <a:t>    'DECLARE '||</a:t>
            </a:r>
          </a:p>
          <a:p>
            <a:pPr marL="685800" indent="-685800" defTabSz="600075">
              <a:lnSpc>
                <a:spcPct val="95000"/>
              </a:lnSpc>
              <a:tabLst>
                <a:tab pos="600075" algn="r"/>
                <a:tab pos="1009650" algn="l"/>
              </a:tabLst>
            </a:pPr>
            <a:r>
              <a:rPr lang="en-US" altLang="en-US" dirty="0">
                <a:latin typeface="Courier New" pitchFamily="49" charset="0"/>
                <a:cs typeface="Oracle Sans" panose="020B0503020204020204" pitchFamily="34" charset="0"/>
              </a:rPr>
              <a:t>    ' rec_emp employees%ROWTYPE; '||</a:t>
            </a:r>
          </a:p>
          <a:p>
            <a:pPr marL="685800" indent="-685800" defTabSz="600075">
              <a:lnSpc>
                <a:spcPct val="95000"/>
              </a:lnSpc>
              <a:tabLst>
                <a:tab pos="600075" algn="r"/>
                <a:tab pos="1009650" algn="l"/>
              </a:tabLst>
            </a:pPr>
            <a:r>
              <a:rPr lang="en-US" altLang="en-US" dirty="0">
                <a:latin typeface="Courier New" pitchFamily="49" charset="0"/>
                <a:cs typeface="Oracle Sans" panose="020B0503020204020204" pitchFamily="34" charset="0"/>
              </a:rPr>
              <a:t>    'BEGIN '||</a:t>
            </a:r>
          </a:p>
          <a:p>
            <a:pPr marL="685800" indent="-685800" defTabSz="600075">
              <a:lnSpc>
                <a:spcPct val="95000"/>
              </a:lnSpc>
              <a:tabLst>
                <a:tab pos="600075" algn="r"/>
                <a:tab pos="1009650" algn="l"/>
              </a:tabLst>
            </a:pPr>
            <a:r>
              <a:rPr lang="en-US" altLang="en-US" dirty="0">
                <a:latin typeface="Courier New" pitchFamily="49" charset="0"/>
                <a:cs typeface="Oracle Sans" panose="020B0503020204020204" pitchFamily="34" charset="0"/>
              </a:rPr>
              <a:t>    ' rec_emp := get_emp(:empid); ' ||</a:t>
            </a:r>
          </a:p>
          <a:p>
            <a:pPr marL="685800" indent="-685800" defTabSz="600075">
              <a:lnSpc>
                <a:spcPct val="95000"/>
              </a:lnSpc>
              <a:tabLst>
                <a:tab pos="600075" algn="r"/>
                <a:tab pos="1009650" algn="l"/>
              </a:tabLst>
            </a:pPr>
            <a:r>
              <a:rPr lang="en-US" altLang="en-US" dirty="0">
                <a:latin typeface="Courier New" pitchFamily="49" charset="0"/>
                <a:cs typeface="Oracle Sans" panose="020B0503020204020204" pitchFamily="34" charset="0"/>
              </a:rPr>
              <a:t>    ' :res := rec_emp.salary  * 12; ' ||</a:t>
            </a:r>
          </a:p>
          <a:p>
            <a:pPr marL="685800" indent="-685800" defTabSz="600075">
              <a:lnSpc>
                <a:spcPct val="95000"/>
              </a:lnSpc>
              <a:tabLst>
                <a:tab pos="600075" algn="r"/>
                <a:tab pos="1009650" algn="l"/>
              </a:tabLst>
            </a:pPr>
            <a:r>
              <a:rPr lang="en-US" altLang="en-US" dirty="0">
                <a:latin typeface="Courier New" pitchFamily="49" charset="0"/>
                <a:cs typeface="Oracle Sans" panose="020B0503020204020204" pitchFamily="34" charset="0"/>
              </a:rPr>
              <a:t>    'END;';</a:t>
            </a:r>
          </a:p>
          <a:p>
            <a:pPr marL="685800" indent="-685800" defTabSz="600075">
              <a:lnSpc>
                <a:spcPct val="95000"/>
              </a:lnSpc>
              <a:tabLst>
                <a:tab pos="600075" algn="r"/>
                <a:tab pos="1009650" algn="l"/>
              </a:tabLst>
            </a:pPr>
            <a:r>
              <a:rPr lang="en-US" altLang="en-US" dirty="0">
                <a:latin typeface="Courier New" pitchFamily="49" charset="0"/>
                <a:cs typeface="Oracle Sans" panose="020B0503020204020204" pitchFamily="34" charset="0"/>
              </a:rPr>
              <a:t>  v_result NUMBER;</a:t>
            </a:r>
          </a:p>
          <a:p>
            <a:pPr marL="685800" indent="-685800" defTabSz="600075">
              <a:lnSpc>
                <a:spcPct val="95000"/>
              </a:lnSpc>
              <a:tabLst>
                <a:tab pos="600075" algn="r"/>
                <a:tab pos="1009650" algn="l"/>
              </a:tabLst>
            </a:pPr>
            <a:r>
              <a:rPr lang="en-US" altLang="en-US" dirty="0">
                <a:latin typeface="Courier New" pitchFamily="49" charset="0"/>
                <a:cs typeface="Oracle Sans" panose="020B0503020204020204" pitchFamily="34" charset="0"/>
              </a:rPr>
              <a:t>BEGIN</a:t>
            </a:r>
          </a:p>
          <a:p>
            <a:pPr marL="685800" indent="-685800" defTabSz="600075">
              <a:lnSpc>
                <a:spcPct val="95000"/>
              </a:lnSpc>
              <a:tabLst>
                <a:tab pos="600075" algn="r"/>
                <a:tab pos="1009650" algn="l"/>
              </a:tabLst>
            </a:pPr>
            <a:r>
              <a:rPr lang="en-US" altLang="en-US" dirty="0">
                <a:latin typeface="Courier New" pitchFamily="49" charset="0"/>
                <a:cs typeface="Oracle Sans" panose="020B0503020204020204" pitchFamily="34" charset="0"/>
              </a:rPr>
              <a:t> EXECUTE IMMEDIATE v_plsql</a:t>
            </a:r>
          </a:p>
          <a:p>
            <a:pPr marL="685800" indent="-685800" defTabSz="600075">
              <a:lnSpc>
                <a:spcPct val="95000"/>
              </a:lnSpc>
              <a:tabLst>
                <a:tab pos="600075" algn="r"/>
                <a:tab pos="1009650" algn="l"/>
              </a:tabLst>
            </a:pPr>
            <a:r>
              <a:rPr lang="en-US" altLang="en-US" dirty="0">
                <a:latin typeface="Courier New" pitchFamily="49" charset="0"/>
                <a:cs typeface="Oracle Sans" panose="020B0503020204020204" pitchFamily="34" charset="0"/>
              </a:rPr>
              <a:t>         USING IN p_emp_id, OUT v_result;</a:t>
            </a:r>
          </a:p>
          <a:p>
            <a:pPr marL="685800" indent="-685800" defTabSz="600075">
              <a:lnSpc>
                <a:spcPct val="95000"/>
              </a:lnSpc>
              <a:tabLst>
                <a:tab pos="600075" algn="r"/>
                <a:tab pos="1009650" algn="l"/>
              </a:tabLst>
            </a:pPr>
            <a:r>
              <a:rPr lang="en-US" altLang="en-US" dirty="0">
                <a:latin typeface="Courier New" pitchFamily="49" charset="0"/>
                <a:cs typeface="Oracle Sans" panose="020B0503020204020204" pitchFamily="34" charset="0"/>
              </a:rPr>
              <a:t>  RETURN v_result;</a:t>
            </a:r>
          </a:p>
          <a:p>
            <a:pPr marL="685800" indent="-685800" defTabSz="600075">
              <a:lnSpc>
                <a:spcPct val="95000"/>
              </a:lnSpc>
              <a:tabLst>
                <a:tab pos="600075" algn="r"/>
                <a:tab pos="1009650" algn="l"/>
              </a:tabLst>
            </a:pPr>
            <a:r>
              <a:rPr lang="en-US" altLang="en-US" dirty="0">
                <a:latin typeface="Courier New" pitchFamily="49" charset="0"/>
                <a:cs typeface="Oracle Sans" panose="020B0503020204020204" pitchFamily="34" charset="0"/>
              </a:rPr>
              <a:t>END; </a:t>
            </a:r>
          </a:p>
          <a:p>
            <a:pPr marL="685800" indent="-685800" defTabSz="600075">
              <a:lnSpc>
                <a:spcPct val="95000"/>
              </a:lnSpc>
              <a:tabLst>
                <a:tab pos="600075" algn="r"/>
                <a:tab pos="1009650" algn="l"/>
              </a:tabLst>
            </a:pPr>
            <a:r>
              <a:rPr lang="en-US" altLang="en-US" dirty="0">
                <a:latin typeface="Courier New" pitchFamily="49" charset="0"/>
                <a:cs typeface="Oracle Sans" panose="020B0503020204020204" pitchFamily="34" charset="0"/>
              </a:rPr>
              <a:t>/</a:t>
            </a:r>
          </a:p>
          <a:p>
            <a:pPr marL="685800" indent="-685800" defTabSz="600075">
              <a:lnSpc>
                <a:spcPct val="95000"/>
              </a:lnSpc>
              <a:tabLst>
                <a:tab pos="600075" algn="r"/>
                <a:tab pos="1009650" algn="l"/>
              </a:tabLst>
            </a:pPr>
            <a:r>
              <a:rPr lang="en-US" altLang="en-US" dirty="0">
                <a:latin typeface="Courier New" pitchFamily="49" charset="0"/>
                <a:cs typeface="Oracle Sans" panose="020B0503020204020204" pitchFamily="34" charset="0"/>
              </a:rPr>
              <a:t>EXECUTE DBMS_OUTPUT.PUT_LINE(annual_sal(100))</a:t>
            </a:r>
          </a:p>
        </p:txBody>
      </p:sp>
      <p:sp>
        <p:nvSpPr>
          <p:cNvPr id="20" name="Rectangle 19"/>
          <p:cNvSpPr/>
          <p:nvPr/>
        </p:nvSpPr>
        <p:spPr bwMode="auto">
          <a:xfrm>
            <a:off x="1600200" y="3505200"/>
            <a:ext cx="6096000" cy="1562100"/>
          </a:xfrm>
          <a:prstGeom prst="rect">
            <a:avLst/>
          </a:prstGeom>
          <a:noFill/>
          <a:ln w="28575" cap="flat" cmpd="sng" algn="ctr">
            <a:solidFill>
              <a:schemeClr val="accent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1" name="AutoShape 56"/>
          <p:cNvSpPr>
            <a:spLocks noChangeArrowheads="1"/>
          </p:cNvSpPr>
          <p:nvPr/>
        </p:nvSpPr>
        <p:spPr bwMode="auto">
          <a:xfrm>
            <a:off x="9296400" y="3543300"/>
            <a:ext cx="3351926" cy="1714500"/>
          </a:xfrm>
          <a:prstGeom prst="wedgeRectCallout">
            <a:avLst>
              <a:gd name="adj1" fmla="val -96495"/>
              <a:gd name="adj2" fmla="val 26686"/>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82849" tIns="91424" rIns="182849" bIns="91424"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eaLnBrk="0" hangingPunct="0">
              <a:spcBef>
                <a:spcPct val="20000"/>
              </a:spcBef>
              <a:buClr>
                <a:srgbClr val="FF0000"/>
              </a:buClr>
              <a:defRPr/>
            </a:pPr>
            <a:r>
              <a:rPr lang="en-US" dirty="0">
                <a:latin typeface="Oracle Sans" panose="020B0503020204020204" pitchFamily="34" charset="0"/>
                <a:cs typeface="Oracle Sans" panose="020B0503020204020204" pitchFamily="34" charset="0"/>
              </a:rPr>
              <a:t>Anonymous PL/SQL block initialized to variable </a:t>
            </a:r>
            <a:r>
              <a:rPr lang="en-US" dirty="0">
                <a:latin typeface="Courier New" pitchFamily="49" charset="0"/>
                <a:cs typeface="Courier New" pitchFamily="49" charset="0"/>
              </a:rPr>
              <a:t>v_plsql</a:t>
            </a:r>
          </a:p>
        </p:txBody>
      </p:sp>
    </p:spTree>
    <p:custDataLst>
      <p:tags r:id="rId1"/>
    </p:custDataLst>
    <p:extLst>
      <p:ext uri="{BB962C8B-B14F-4D97-AF65-F5344CB8AC3E}">
        <p14:creationId xmlns:p14="http://schemas.microsoft.com/office/powerpoint/2010/main" val="395646637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BULK COLLECT INTO clause</a:t>
            </a:r>
          </a:p>
        </p:txBody>
      </p:sp>
      <p:sp>
        <p:nvSpPr>
          <p:cNvPr id="4" name="Content Placeholder 3">
            <a:extLst>
              <a:ext uri="{FF2B5EF4-FFF2-40B4-BE49-F238E27FC236}">
                <a16:creationId xmlns:a16="http://schemas.microsoft.com/office/drawing/2014/main" id="{DE50FBBA-0383-475F-A11D-9AEE54CD0F2F}"/>
              </a:ext>
            </a:extLst>
          </p:cNvPr>
          <p:cNvSpPr>
            <a:spLocks noGrp="1"/>
          </p:cNvSpPr>
          <p:nvPr>
            <p:ph idx="1"/>
          </p:nvPr>
        </p:nvSpPr>
        <p:spPr/>
        <p:txBody>
          <a:bodyPr/>
          <a:lstStyle/>
          <a:p>
            <a:pPr lvl="1">
              <a:buFont typeface="Arial" pitchFamily="34" charset="0"/>
              <a:buChar char="•"/>
            </a:pPr>
            <a:r>
              <a:rPr lang="en-US" dirty="0"/>
              <a:t>It is used instead of </a:t>
            </a:r>
            <a:r>
              <a:rPr lang="en-US" dirty="0">
                <a:latin typeface="Courier New" pitchFamily="49" charset="0"/>
                <a:cs typeface="Courier New" pitchFamily="49" charset="0"/>
              </a:rPr>
              <a:t>INTO</a:t>
            </a:r>
            <a:r>
              <a:rPr lang="en-US" dirty="0"/>
              <a:t> in SQL statements retrieving data into PL/SQL block.</a:t>
            </a:r>
          </a:p>
          <a:p>
            <a:pPr lvl="1">
              <a:buFont typeface="Arial" pitchFamily="34" charset="0"/>
              <a:buChar char="•"/>
            </a:pPr>
            <a:r>
              <a:rPr lang="en-US" dirty="0"/>
              <a:t>The variable followed by BULK COLLECT INTO should be capable of holding multiple rows such as a collection or a cursor.</a:t>
            </a:r>
          </a:p>
          <a:p>
            <a:pPr lvl="1">
              <a:buFont typeface="Arial" pitchFamily="34" charset="0"/>
              <a:buChar char="•"/>
            </a:pPr>
            <a:r>
              <a:rPr lang="en-US" dirty="0"/>
              <a:t>Improves the performance of a PL/SQL block with SQL statements retrieving huge volumes of data</a:t>
            </a:r>
          </a:p>
          <a:p>
            <a:pPr lvl="1">
              <a:buFont typeface="Arial" pitchFamily="34" charset="0"/>
              <a:buChar char="•"/>
            </a:pPr>
            <a:r>
              <a:rPr lang="en-US" dirty="0"/>
              <a:t>The presence of </a:t>
            </a:r>
            <a:r>
              <a:rPr lang="en-US" dirty="0">
                <a:latin typeface="Courier New" pitchFamily="49" charset="0"/>
                <a:cs typeface="Courier New" pitchFamily="49" charset="0"/>
              </a:rPr>
              <a:t>BULK</a:t>
            </a:r>
            <a:r>
              <a:rPr lang="en-US" dirty="0"/>
              <a:t> </a:t>
            </a:r>
            <a:r>
              <a:rPr lang="en-US" dirty="0">
                <a:latin typeface="Courier New" pitchFamily="49" charset="0"/>
                <a:cs typeface="Courier New" pitchFamily="49" charset="0"/>
              </a:rPr>
              <a:t>COLLECT</a:t>
            </a:r>
            <a:r>
              <a:rPr lang="en-US" dirty="0"/>
              <a:t> </a:t>
            </a:r>
            <a:r>
              <a:rPr lang="en-US" dirty="0">
                <a:latin typeface="Courier New" pitchFamily="49" charset="0"/>
                <a:cs typeface="Courier New" pitchFamily="49" charset="0"/>
              </a:rPr>
              <a:t>INTO</a:t>
            </a:r>
            <a:r>
              <a:rPr lang="en-US" dirty="0"/>
              <a:t> in the </a:t>
            </a:r>
            <a:r>
              <a:rPr lang="en-US" dirty="0">
                <a:latin typeface="Courier New" pitchFamily="49" charset="0"/>
                <a:cs typeface="Courier New" pitchFamily="49" charset="0"/>
              </a:rPr>
              <a:t>SELECT</a:t>
            </a:r>
            <a:r>
              <a:rPr lang="en-US" dirty="0"/>
              <a:t> statements returns the results from SQL to PL/SQL engine in batches instead of one at a time. </a:t>
            </a:r>
          </a:p>
          <a:p>
            <a:endParaRPr lang="en-US" dirty="0"/>
          </a:p>
        </p:txBody>
      </p:sp>
    </p:spTree>
    <p:custDataLst>
      <p:tags r:id="rId1"/>
    </p:custDataLst>
    <p:extLst>
      <p:ext uri="{BB962C8B-B14F-4D97-AF65-F5344CB8AC3E}">
        <p14:creationId xmlns:p14="http://schemas.microsoft.com/office/powerpoint/2010/main" val="3546947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OPEN FOR clause</a:t>
            </a:r>
          </a:p>
        </p:txBody>
      </p:sp>
      <p:sp>
        <p:nvSpPr>
          <p:cNvPr id="3" name="Content Placeholder 2"/>
          <p:cNvSpPr>
            <a:spLocks noGrp="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Font typeface="Arial" pitchFamily="34" charset="0"/>
              <a:buChar char="•"/>
            </a:pPr>
            <a:r>
              <a:rPr lang="en-US" dirty="0">
                <a:latin typeface="Oracle Sans" panose="020B0503020204020204" pitchFamily="34" charset="0"/>
                <a:cs typeface="Oracle Sans" panose="020B0503020204020204" pitchFamily="34" charset="0"/>
              </a:rPr>
              <a:t>The OPEN FOR clause is used to associate a cursor variable with a query.</a:t>
            </a:r>
          </a:p>
          <a:p>
            <a:pPr lvl="1">
              <a:buFont typeface="Arial" pitchFamily="34" charset="0"/>
              <a:buChar char="•"/>
            </a:pPr>
            <a:endParaRPr lang="en-US" dirty="0">
              <a:latin typeface="Oracle Sans" panose="020B0503020204020204" pitchFamily="34" charset="0"/>
              <a:cs typeface="Oracle Sans" panose="020B0503020204020204" pitchFamily="34" charset="0"/>
            </a:endParaRPr>
          </a:p>
          <a:p>
            <a:pPr lvl="1">
              <a:buFont typeface="Arial" pitchFamily="34" charset="0"/>
              <a:buChar char="•"/>
            </a:pPr>
            <a:endParaRPr lang="en-US" dirty="0">
              <a:latin typeface="Oracle Sans" panose="020B0503020204020204" pitchFamily="34" charset="0"/>
              <a:cs typeface="Oracle Sans" panose="020B0503020204020204" pitchFamily="34" charset="0"/>
            </a:endParaRPr>
          </a:p>
          <a:p>
            <a:pPr lvl="1">
              <a:buFont typeface="Arial" pitchFamily="34" charset="0"/>
              <a:buChar char="•"/>
            </a:pPr>
            <a:endParaRPr lang="en-US" dirty="0">
              <a:latin typeface="Oracle Sans" panose="020B0503020204020204" pitchFamily="34" charset="0"/>
              <a:cs typeface="Oracle Sans" panose="020B0503020204020204" pitchFamily="34" charset="0"/>
            </a:endParaRPr>
          </a:p>
          <a:p>
            <a:pPr lvl="1">
              <a:buFont typeface="Arial" pitchFamily="34" charset="0"/>
              <a:buChar char="•"/>
            </a:pPr>
            <a:r>
              <a:rPr lang="en-US" dirty="0">
                <a:latin typeface="Oracle Sans" panose="020B0503020204020204" pitchFamily="34" charset="0"/>
                <a:cs typeface="Oracle Sans" panose="020B0503020204020204" pitchFamily="34" charset="0"/>
              </a:rPr>
              <a:t>It allocates database resources to process the query.</a:t>
            </a:r>
          </a:p>
          <a:p>
            <a:pPr lvl="1">
              <a:buFont typeface="Arial" pitchFamily="34" charset="0"/>
              <a:buChar char="•"/>
            </a:pPr>
            <a:r>
              <a:rPr lang="en-US" dirty="0">
                <a:latin typeface="Oracle Sans" panose="020B0503020204020204" pitchFamily="34" charset="0"/>
                <a:cs typeface="Oracle Sans" panose="020B0503020204020204" pitchFamily="34" charset="0"/>
              </a:rPr>
              <a:t>It identifies the result set based on the query.</a:t>
            </a:r>
          </a:p>
          <a:p>
            <a:pPr lvl="1">
              <a:buFont typeface="Arial" pitchFamily="34" charset="0"/>
              <a:buChar char="•"/>
            </a:pPr>
            <a:r>
              <a:rPr lang="en-US" dirty="0">
                <a:latin typeface="Oracle Sans" panose="020B0503020204020204" pitchFamily="34" charset="0"/>
                <a:cs typeface="Oracle Sans" panose="020B0503020204020204" pitchFamily="34" charset="0"/>
              </a:rPr>
              <a:t>If the query has a FOR UPDATE clause, then the OPEN FOR statement locks the rows of the result set.</a:t>
            </a:r>
          </a:p>
        </p:txBody>
      </p:sp>
      <p:sp>
        <p:nvSpPr>
          <p:cNvPr id="5" name="Content Placeholder 2"/>
          <p:cNvSpPr txBox="1">
            <a:spLocks/>
          </p:cNvSpPr>
          <p:nvPr/>
        </p:nvSpPr>
        <p:spPr bwMode="gray">
          <a:xfrm>
            <a:off x="1902759" y="3153335"/>
            <a:ext cx="13258800" cy="106680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b="1" dirty="0">
                <a:latin typeface="Courier New" pitchFamily="49" charset="0"/>
                <a:cs typeface="Courier New" pitchFamily="49" charset="0"/>
              </a:rPr>
              <a:t>OPEN { cursor_variable | :host_cursor_variable} </a:t>
            </a:r>
          </a:p>
          <a:p>
            <a:pPr marL="914240" indent="-914240" defTabSz="799961">
              <a:tabLst>
                <a:tab pos="799961" algn="r"/>
                <a:tab pos="1345965" algn="l"/>
              </a:tabLst>
              <a:defRPr/>
            </a:pPr>
            <a:r>
              <a:rPr lang="en-US" b="1" dirty="0">
                <a:latin typeface="Courier New" pitchFamily="49" charset="0"/>
                <a:cs typeface="Courier New" pitchFamily="49" charset="0"/>
              </a:rPr>
              <a:t>FOR select_statement [ using_clause ] ;</a:t>
            </a:r>
          </a:p>
        </p:txBody>
      </p:sp>
    </p:spTree>
    <p:custDataLst>
      <p:tags r:id="rId1"/>
    </p:custDataLst>
    <p:extLst>
      <p:ext uri="{BB962C8B-B14F-4D97-AF65-F5344CB8AC3E}">
        <p14:creationId xmlns:p14="http://schemas.microsoft.com/office/powerpoint/2010/main" val="1354067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Using BULK COLLECT and OPEN FOR clause</a:t>
            </a:r>
            <a:endParaRPr lang="en-US" dirty="0">
              <a:latin typeface="+mj-lt"/>
            </a:endParaRPr>
          </a:p>
        </p:txBody>
      </p:sp>
      <p:sp>
        <p:nvSpPr>
          <p:cNvPr id="5" name="Content Placeholder 2"/>
          <p:cNvSpPr txBox="1">
            <a:spLocks/>
          </p:cNvSpPr>
          <p:nvPr/>
        </p:nvSpPr>
        <p:spPr bwMode="gray">
          <a:xfrm>
            <a:off x="998062" y="2423888"/>
            <a:ext cx="16125591" cy="4603383"/>
          </a:xfrm>
          <a:prstGeom prst="round2DiagRect">
            <a:avLst>
              <a:gd name="adj1" fmla="val 6633"/>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91424">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b="1" dirty="0">
                <a:latin typeface="Courier New" pitchFamily="49" charset="0"/>
                <a:cs typeface="Oracle Sans" panose="020B0503020204020204" pitchFamily="34" charset="0"/>
              </a:rPr>
              <a:t>DECLARE</a:t>
            </a:r>
          </a:p>
          <a:p>
            <a:pPr marL="914240" indent="-914240" defTabSz="799961">
              <a:tabLst>
                <a:tab pos="799961" algn="r"/>
                <a:tab pos="1345965" algn="l"/>
              </a:tabLst>
              <a:defRPr/>
            </a:pPr>
            <a:r>
              <a:rPr lang="en-US" b="1" dirty="0">
                <a:latin typeface="Courier New" pitchFamily="49" charset="0"/>
                <a:cs typeface="Oracle Sans" panose="020B0503020204020204" pitchFamily="34" charset="0"/>
              </a:rPr>
              <a:t>     TYPE EmpCurTyp IS REF CURSOR;</a:t>
            </a:r>
          </a:p>
          <a:p>
            <a:pPr marL="914240" indent="-914240" defTabSz="799961">
              <a:tabLst>
                <a:tab pos="799961" algn="r"/>
                <a:tab pos="1345965" algn="l"/>
              </a:tabLst>
              <a:defRPr/>
            </a:pPr>
            <a:r>
              <a:rPr lang="en-US" b="1" dirty="0">
                <a:latin typeface="Courier New" pitchFamily="49" charset="0"/>
                <a:cs typeface="Oracle Sans" panose="020B0503020204020204" pitchFamily="34" charset="0"/>
              </a:rPr>
              <a:t>     TYPE NumList IS TABLE OF NUMBER;</a:t>
            </a:r>
          </a:p>
          <a:p>
            <a:pPr marL="914240" indent="-914240" defTabSz="799961">
              <a:tabLst>
                <a:tab pos="799961" algn="r"/>
                <a:tab pos="1345965" algn="l"/>
              </a:tabLst>
              <a:defRPr/>
            </a:pPr>
            <a:r>
              <a:rPr lang="en-US" b="1" dirty="0">
                <a:latin typeface="Courier New" pitchFamily="49" charset="0"/>
                <a:cs typeface="Oracle Sans" panose="020B0503020204020204" pitchFamily="34" charset="0"/>
              </a:rPr>
              <a:t>     TYPE NameList IS TABLE OF VARCHAR2(25);</a:t>
            </a:r>
          </a:p>
          <a:p>
            <a:pPr marL="914240" indent="-914240" defTabSz="799961">
              <a:tabLst>
                <a:tab pos="799961" algn="r"/>
                <a:tab pos="1345965" algn="l"/>
              </a:tabLst>
              <a:defRPr/>
            </a:pPr>
            <a:r>
              <a:rPr lang="en-US" b="1" dirty="0">
                <a:latin typeface="Courier New" pitchFamily="49" charset="0"/>
                <a:cs typeface="Oracle Sans" panose="020B0503020204020204" pitchFamily="34" charset="0"/>
              </a:rPr>
              <a:t>     emp_cv EmpCurTyp;</a:t>
            </a:r>
          </a:p>
          <a:p>
            <a:pPr marL="914240" indent="-914240" defTabSz="799961">
              <a:tabLst>
                <a:tab pos="799961" algn="r"/>
                <a:tab pos="1345965" algn="l"/>
              </a:tabLst>
              <a:defRPr/>
            </a:pPr>
            <a:r>
              <a:rPr lang="en-US" b="1" dirty="0">
                <a:latin typeface="Courier New" pitchFamily="49" charset="0"/>
                <a:cs typeface="Oracle Sans" panose="020B0503020204020204" pitchFamily="34" charset="0"/>
              </a:rPr>
              <a:t>     empids NumList;</a:t>
            </a:r>
          </a:p>
          <a:p>
            <a:pPr marL="914240" indent="-914240" defTabSz="799961">
              <a:tabLst>
                <a:tab pos="799961" algn="r"/>
                <a:tab pos="1345965" algn="l"/>
              </a:tabLst>
              <a:defRPr/>
            </a:pPr>
            <a:r>
              <a:rPr lang="en-US" b="1" dirty="0">
                <a:latin typeface="Courier New" pitchFamily="49" charset="0"/>
                <a:cs typeface="Oracle Sans" panose="020B0503020204020204" pitchFamily="34" charset="0"/>
              </a:rPr>
              <a:t>     enames NameList;</a:t>
            </a:r>
          </a:p>
          <a:p>
            <a:pPr marL="914240" indent="-914240" defTabSz="799961">
              <a:tabLst>
                <a:tab pos="799961" algn="r"/>
                <a:tab pos="1345965" algn="l"/>
              </a:tabLst>
              <a:defRPr/>
            </a:pPr>
            <a:r>
              <a:rPr lang="en-US" b="1" dirty="0">
                <a:latin typeface="Courier New" pitchFamily="49" charset="0"/>
                <a:cs typeface="Oracle Sans" panose="020B0503020204020204" pitchFamily="34" charset="0"/>
              </a:rPr>
              <a:t>     sals   NumList;</a:t>
            </a:r>
          </a:p>
          <a:p>
            <a:pPr marL="914240" indent="-914240" defTabSz="799961">
              <a:tabLst>
                <a:tab pos="799961" algn="r"/>
                <a:tab pos="1345965" algn="l"/>
              </a:tabLst>
              <a:defRPr/>
            </a:pPr>
            <a:r>
              <a:rPr lang="en-US" b="1" dirty="0">
                <a:latin typeface="Courier New" pitchFamily="49" charset="0"/>
                <a:cs typeface="Oracle Sans" panose="020B0503020204020204" pitchFamily="34" charset="0"/>
              </a:rPr>
              <a:t>  BEGIN</a:t>
            </a:r>
          </a:p>
          <a:p>
            <a:pPr marL="914240" indent="-914240" defTabSz="799961">
              <a:tabLst>
                <a:tab pos="799961" algn="r"/>
                <a:tab pos="1345965" algn="l"/>
              </a:tabLst>
              <a:defRPr/>
            </a:pPr>
            <a:r>
              <a:rPr lang="en-US" b="1" dirty="0">
                <a:latin typeface="Courier New" pitchFamily="49" charset="0"/>
                <a:cs typeface="Oracle Sans" panose="020B0503020204020204" pitchFamily="34" charset="0"/>
              </a:rPr>
              <a:t>     OPEN emp_cv FOR 'SELECT employee_id, last_name FROM employees';</a:t>
            </a:r>
          </a:p>
          <a:p>
            <a:pPr marL="914240" indent="-914240" defTabSz="799961">
              <a:tabLst>
                <a:tab pos="799961" algn="r"/>
                <a:tab pos="1345965" algn="l"/>
              </a:tabLst>
              <a:defRPr/>
            </a:pPr>
            <a:r>
              <a:rPr lang="en-US" b="1" dirty="0">
                <a:latin typeface="Courier New" pitchFamily="49" charset="0"/>
                <a:cs typeface="Oracle Sans" panose="020B0503020204020204" pitchFamily="34" charset="0"/>
              </a:rPr>
              <a:t>     FETCH emp_cv BULK COLLECT INTO empids, enames;</a:t>
            </a:r>
          </a:p>
          <a:p>
            <a:pPr marL="914240" indent="-914240" defTabSz="799961">
              <a:tabLst>
                <a:tab pos="799961" algn="r"/>
                <a:tab pos="1345965" algn="l"/>
              </a:tabLst>
              <a:defRPr/>
            </a:pPr>
            <a:r>
              <a:rPr lang="en-US" b="1" dirty="0">
                <a:latin typeface="Courier New" pitchFamily="49" charset="0"/>
                <a:cs typeface="Oracle Sans" panose="020B0503020204020204" pitchFamily="34" charset="0"/>
              </a:rPr>
              <a:t>     CLOSE emp_cv;</a:t>
            </a:r>
          </a:p>
          <a:p>
            <a:pPr marL="914240" indent="-914240" defTabSz="799961">
              <a:tabLst>
                <a:tab pos="799961" algn="r"/>
                <a:tab pos="1345965" algn="l"/>
              </a:tabLst>
              <a:defRPr/>
            </a:pPr>
            <a:r>
              <a:rPr lang="en-US" b="1" dirty="0">
                <a:latin typeface="Courier New" pitchFamily="49" charset="0"/>
                <a:cs typeface="Oracle Sans" panose="020B0503020204020204" pitchFamily="34" charset="0"/>
              </a:rPr>
              <a:t>     DBMS_OUTPUT.PUT_LINE(empids.count); </a:t>
            </a:r>
          </a:p>
          <a:p>
            <a:pPr marL="914240" indent="-914240" defTabSz="799961">
              <a:tabLst>
                <a:tab pos="799961" algn="r"/>
                <a:tab pos="1345965" algn="l"/>
              </a:tabLst>
              <a:defRPr/>
            </a:pPr>
            <a:r>
              <a:rPr lang="en-US" b="1" dirty="0">
                <a:latin typeface="Courier New" pitchFamily="49" charset="0"/>
                <a:cs typeface="Oracle Sans" panose="020B0503020204020204" pitchFamily="34" charset="0"/>
              </a:rPr>
              <a:t>     END;   </a:t>
            </a:r>
          </a:p>
          <a:p>
            <a:pPr marL="914240" indent="-914240" defTabSz="799961">
              <a:tabLst>
                <a:tab pos="799961" algn="r"/>
                <a:tab pos="1345965" algn="l"/>
              </a:tabLst>
              <a:defRPr/>
            </a:pPr>
            <a:r>
              <a:rPr lang="en-US" b="1" dirty="0">
                <a:latin typeface="Courier New" pitchFamily="49" charset="0"/>
                <a:cs typeface="Oracle Sans" panose="020B0503020204020204" pitchFamily="34" charset="0"/>
              </a:rPr>
              <a:t>/</a:t>
            </a:r>
          </a:p>
        </p:txBody>
      </p:sp>
      <p:pic>
        <p:nvPicPr>
          <p:cNvPr id="6" name="Picture 5" descr="les07_04.png"/>
          <p:cNvPicPr>
            <a:picLocks noChangeAspect="1"/>
          </p:cNvPicPr>
          <p:nvPr/>
        </p:nvPicPr>
        <p:blipFill>
          <a:blip r:embed="rId4" cstate="print"/>
          <a:stretch>
            <a:fillRect/>
          </a:stretch>
        </p:blipFill>
        <p:spPr>
          <a:xfrm>
            <a:off x="9677400" y="5981700"/>
            <a:ext cx="4328571" cy="914286"/>
          </a:xfrm>
          <a:prstGeom prst="rect">
            <a:avLst/>
          </a:prstGeom>
        </p:spPr>
      </p:pic>
    </p:spTree>
    <p:custDataLst>
      <p:tags r:id="rId1"/>
    </p:custDataLst>
    <p:extLst>
      <p:ext uri="{BB962C8B-B14F-4D97-AF65-F5344CB8AC3E}">
        <p14:creationId xmlns:p14="http://schemas.microsoft.com/office/powerpoint/2010/main" val="2437236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Course Road Map</a:t>
            </a:r>
          </a:p>
        </p:txBody>
      </p:sp>
      <p:sp>
        <p:nvSpPr>
          <p:cNvPr id="25" name="Rounded Rectangle 24"/>
          <p:cNvSpPr/>
          <p:nvPr/>
        </p:nvSpPr>
        <p:spPr bwMode="auto">
          <a:xfrm>
            <a:off x="4572000" y="1949415"/>
            <a:ext cx="12458700" cy="7918485"/>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6" name="Rounded Rectangle 25"/>
          <p:cNvSpPr/>
          <p:nvPr/>
        </p:nvSpPr>
        <p:spPr bwMode="auto">
          <a:xfrm>
            <a:off x="3982854" y="4214285"/>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7" name="Rounded Rectangle 26"/>
          <p:cNvSpPr/>
          <p:nvPr/>
        </p:nvSpPr>
        <p:spPr bwMode="auto">
          <a:xfrm>
            <a:off x="3982854" y="2646089"/>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8" name="Rounded Rectangle 27"/>
          <p:cNvSpPr/>
          <p:nvPr/>
        </p:nvSpPr>
        <p:spPr bwMode="auto">
          <a:xfrm>
            <a:off x="3982854" y="5798663"/>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9" name="Rounded Rectangle 28"/>
          <p:cNvSpPr/>
          <p:nvPr/>
        </p:nvSpPr>
        <p:spPr bwMode="auto">
          <a:xfrm>
            <a:off x="3982854" y="7365579"/>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0" name="Rectangle 29"/>
          <p:cNvSpPr/>
          <p:nvPr/>
        </p:nvSpPr>
        <p:spPr bwMode="auto">
          <a:xfrm>
            <a:off x="152400" y="1943100"/>
            <a:ext cx="5278848" cy="77724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2" name="Freeform 31"/>
          <p:cNvSpPr/>
          <p:nvPr/>
        </p:nvSpPr>
        <p:spPr bwMode="auto">
          <a:xfrm>
            <a:off x="-531" y="4265295"/>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3" name="Freeform 32"/>
          <p:cNvSpPr/>
          <p:nvPr/>
        </p:nvSpPr>
        <p:spPr bwMode="auto">
          <a:xfrm>
            <a:off x="-531" y="5846462"/>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4" name="Freeform 33"/>
          <p:cNvSpPr/>
          <p:nvPr/>
        </p:nvSpPr>
        <p:spPr bwMode="auto">
          <a:xfrm>
            <a:off x="-531" y="7410119"/>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6" name="TextBox 35"/>
          <p:cNvSpPr txBox="1"/>
          <p:nvPr/>
        </p:nvSpPr>
        <p:spPr>
          <a:xfrm>
            <a:off x="457200" y="4743344"/>
            <a:ext cx="4798308"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b="1" dirty="0">
                <a:solidFill>
                  <a:schemeClr val="bg1"/>
                </a:solidFill>
                <a:latin typeface="Oracle Sans" panose="020B0503020204020204" pitchFamily="34" charset="0"/>
                <a:cs typeface="Oracle Sans" panose="020B0503020204020204" pitchFamily="34" charset="0"/>
              </a:rPr>
              <a:t>Unit 4: Working with Subprograms</a:t>
            </a:r>
          </a:p>
        </p:txBody>
      </p:sp>
      <p:sp>
        <p:nvSpPr>
          <p:cNvPr id="37" name="TextBox 36"/>
          <p:cNvSpPr txBox="1"/>
          <p:nvPr/>
        </p:nvSpPr>
        <p:spPr>
          <a:xfrm>
            <a:off x="457201" y="6329491"/>
            <a:ext cx="465595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Unit  5: Working with Triggers</a:t>
            </a:r>
          </a:p>
        </p:txBody>
      </p:sp>
      <p:sp>
        <p:nvSpPr>
          <p:cNvPr id="38" name="TextBox 37"/>
          <p:cNvSpPr txBox="1"/>
          <p:nvPr/>
        </p:nvSpPr>
        <p:spPr>
          <a:xfrm>
            <a:off x="457201" y="7726588"/>
            <a:ext cx="4645907"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Unit  6: Working with the PL/SQL Code</a:t>
            </a:r>
          </a:p>
        </p:txBody>
      </p:sp>
      <p:sp>
        <p:nvSpPr>
          <p:cNvPr id="39" name="Rounded Rectangle 38"/>
          <p:cNvSpPr/>
          <p:nvPr/>
        </p:nvSpPr>
        <p:spPr bwMode="auto">
          <a:xfrm>
            <a:off x="6221549" y="2157386"/>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0" name="TextBox 39"/>
          <p:cNvSpPr txBox="1"/>
          <p:nvPr/>
        </p:nvSpPr>
        <p:spPr>
          <a:xfrm>
            <a:off x="7137848" y="2432725"/>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11: Creating Procedures</a:t>
            </a:r>
          </a:p>
        </p:txBody>
      </p:sp>
      <p:sp>
        <p:nvSpPr>
          <p:cNvPr id="41" name="Isosceles Triangle 40"/>
          <p:cNvSpPr>
            <a:spLocks noChangeAspect="1"/>
          </p:cNvSpPr>
          <p:nvPr/>
        </p:nvSpPr>
        <p:spPr bwMode="auto">
          <a:xfrm rot="5400000">
            <a:off x="6484848" y="2493575"/>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2" name="Rounded Rectangle 41"/>
          <p:cNvSpPr/>
          <p:nvPr/>
        </p:nvSpPr>
        <p:spPr bwMode="auto">
          <a:xfrm>
            <a:off x="6221549" y="3246706"/>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3" name="TextBox 42"/>
          <p:cNvSpPr txBox="1"/>
          <p:nvPr/>
        </p:nvSpPr>
        <p:spPr>
          <a:xfrm>
            <a:off x="7137848" y="3522043"/>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12: Creating Functions</a:t>
            </a:r>
          </a:p>
        </p:txBody>
      </p:sp>
      <p:sp>
        <p:nvSpPr>
          <p:cNvPr id="44" name="Isosceles Triangle 43"/>
          <p:cNvSpPr>
            <a:spLocks noChangeAspect="1"/>
          </p:cNvSpPr>
          <p:nvPr/>
        </p:nvSpPr>
        <p:spPr bwMode="auto">
          <a:xfrm rot="5400000">
            <a:off x="6484848" y="3582895"/>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5" name="Rounded Rectangle 44"/>
          <p:cNvSpPr/>
          <p:nvPr/>
        </p:nvSpPr>
        <p:spPr bwMode="auto">
          <a:xfrm>
            <a:off x="6221549" y="4330021"/>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6" name="TextBox 45"/>
          <p:cNvSpPr txBox="1"/>
          <p:nvPr/>
        </p:nvSpPr>
        <p:spPr>
          <a:xfrm>
            <a:off x="7137848" y="4605357"/>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13: Debugging Subprograms</a:t>
            </a:r>
          </a:p>
        </p:txBody>
      </p:sp>
      <p:sp>
        <p:nvSpPr>
          <p:cNvPr id="47" name="Isosceles Triangle 46"/>
          <p:cNvSpPr>
            <a:spLocks noChangeAspect="1"/>
          </p:cNvSpPr>
          <p:nvPr/>
        </p:nvSpPr>
        <p:spPr bwMode="auto">
          <a:xfrm rot="5400000">
            <a:off x="6484848" y="4666210"/>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8" name="Rounded Rectangle 47"/>
          <p:cNvSpPr/>
          <p:nvPr/>
        </p:nvSpPr>
        <p:spPr bwMode="auto">
          <a:xfrm>
            <a:off x="6221549" y="5420954"/>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9" name="TextBox 48"/>
          <p:cNvSpPr txBox="1"/>
          <p:nvPr/>
        </p:nvSpPr>
        <p:spPr>
          <a:xfrm>
            <a:off x="7137848" y="5696292"/>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14: Creating Packages</a:t>
            </a:r>
          </a:p>
        </p:txBody>
      </p:sp>
      <p:sp>
        <p:nvSpPr>
          <p:cNvPr id="50" name="Isosceles Triangle 49"/>
          <p:cNvSpPr>
            <a:spLocks noChangeAspect="1"/>
          </p:cNvSpPr>
          <p:nvPr/>
        </p:nvSpPr>
        <p:spPr bwMode="auto">
          <a:xfrm rot="5400000">
            <a:off x="6484848" y="5757143"/>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1" name="Rounded Rectangle 50"/>
          <p:cNvSpPr/>
          <p:nvPr/>
        </p:nvSpPr>
        <p:spPr bwMode="auto">
          <a:xfrm>
            <a:off x="6221549" y="6511888"/>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2" name="TextBox 51"/>
          <p:cNvSpPr txBox="1"/>
          <p:nvPr/>
        </p:nvSpPr>
        <p:spPr>
          <a:xfrm>
            <a:off x="7137848" y="6787225"/>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15: Working with Packages</a:t>
            </a:r>
          </a:p>
        </p:txBody>
      </p:sp>
      <p:sp>
        <p:nvSpPr>
          <p:cNvPr id="53" name="Isosceles Triangle 52"/>
          <p:cNvSpPr>
            <a:spLocks noChangeAspect="1"/>
          </p:cNvSpPr>
          <p:nvPr/>
        </p:nvSpPr>
        <p:spPr bwMode="auto">
          <a:xfrm rot="5400000">
            <a:off x="6484848" y="6848077"/>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4" name="Rounded Rectangle 53"/>
          <p:cNvSpPr/>
          <p:nvPr/>
        </p:nvSpPr>
        <p:spPr bwMode="auto">
          <a:xfrm>
            <a:off x="6221549" y="7602821"/>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5" name="TextBox 54"/>
          <p:cNvSpPr txBox="1"/>
          <p:nvPr/>
        </p:nvSpPr>
        <p:spPr>
          <a:xfrm>
            <a:off x="7137848" y="7716578"/>
            <a:ext cx="6737417"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16: Using Oracle-Supplied Packages in Application Development</a:t>
            </a:r>
          </a:p>
        </p:txBody>
      </p:sp>
      <p:sp>
        <p:nvSpPr>
          <p:cNvPr id="56" name="Isosceles Triangle 55"/>
          <p:cNvSpPr>
            <a:spLocks noChangeAspect="1"/>
          </p:cNvSpPr>
          <p:nvPr/>
        </p:nvSpPr>
        <p:spPr bwMode="auto">
          <a:xfrm rot="5400000">
            <a:off x="6484848" y="7939010"/>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7" name="Rounded Rectangle 56"/>
          <p:cNvSpPr/>
          <p:nvPr/>
        </p:nvSpPr>
        <p:spPr bwMode="auto">
          <a:xfrm>
            <a:off x="6221549" y="8693755"/>
            <a:ext cx="8574398" cy="966176"/>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8" name="TextBox 57"/>
          <p:cNvSpPr txBox="1"/>
          <p:nvPr/>
        </p:nvSpPr>
        <p:spPr>
          <a:xfrm>
            <a:off x="7137848" y="8969092"/>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b="1" dirty="0">
                <a:solidFill>
                  <a:schemeClr val="bg1"/>
                </a:solidFill>
                <a:latin typeface="Oracle Sans" panose="020B0503020204020204" pitchFamily="34" charset="0"/>
                <a:cs typeface="Oracle Sans" panose="020B0503020204020204" pitchFamily="34" charset="0"/>
              </a:rPr>
              <a:t>Lesson 17: Using Dynamic SQL</a:t>
            </a:r>
          </a:p>
        </p:txBody>
      </p:sp>
      <p:sp>
        <p:nvSpPr>
          <p:cNvPr id="59" name="Isosceles Triangle 58"/>
          <p:cNvSpPr>
            <a:spLocks noChangeAspect="1"/>
          </p:cNvSpPr>
          <p:nvPr/>
        </p:nvSpPr>
        <p:spPr bwMode="auto">
          <a:xfrm rot="5400000">
            <a:off x="6484848" y="9029944"/>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51260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Summarizing Methods for Using Dynamic SQL</a:t>
            </a:r>
          </a:p>
        </p:txBody>
      </p:sp>
      <p:graphicFrame>
        <p:nvGraphicFramePr>
          <p:cNvPr id="378956" name="Group 1100"/>
          <p:cNvGraphicFramePr>
            <a:graphicFrameLocks noGrp="1"/>
          </p:cNvGraphicFramePr>
          <p:nvPr>
            <p:extLst>
              <p:ext uri="{D42A27DB-BD31-4B8C-83A1-F6EECF244321}">
                <p14:modId xmlns:p14="http://schemas.microsoft.com/office/powerpoint/2010/main" val="3610773705"/>
              </p:ext>
            </p:extLst>
          </p:nvPr>
        </p:nvGraphicFramePr>
        <p:xfrm>
          <a:off x="1323762" y="2415042"/>
          <a:ext cx="15648674" cy="6286501"/>
        </p:xfrm>
        <a:graphic>
          <a:graphicData uri="http://schemas.openxmlformats.org/drawingml/2006/table">
            <a:tbl>
              <a:tblPr firstRow="1" lastRow="1" bandCol="1">
                <a:tableStyleId>{5FD0F851-EC5A-4D38-B0AD-8093EC10F338}</a:tableStyleId>
              </a:tblPr>
              <a:tblGrid>
                <a:gridCol w="2393327">
                  <a:extLst>
                    <a:ext uri="{9D8B030D-6E8A-4147-A177-3AD203B41FA5}">
                      <a16:colId xmlns:a16="http://schemas.microsoft.com/office/drawing/2014/main" val="20000"/>
                    </a:ext>
                  </a:extLst>
                </a:gridCol>
                <a:gridCol w="6703854">
                  <a:extLst>
                    <a:ext uri="{9D8B030D-6E8A-4147-A177-3AD203B41FA5}">
                      <a16:colId xmlns:a16="http://schemas.microsoft.com/office/drawing/2014/main" val="20001"/>
                    </a:ext>
                  </a:extLst>
                </a:gridCol>
                <a:gridCol w="6551493">
                  <a:extLst>
                    <a:ext uri="{9D8B030D-6E8A-4147-A177-3AD203B41FA5}">
                      <a16:colId xmlns:a16="http://schemas.microsoft.com/office/drawing/2014/main" val="20002"/>
                    </a:ext>
                  </a:extLst>
                </a:gridCol>
              </a:tblGrid>
              <a:tr h="76676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solidFill>
                            <a:schemeClr val="bg1"/>
                          </a:solidFill>
                          <a:effectLst/>
                        </a:rPr>
                        <a:t>Method #</a:t>
                      </a:r>
                      <a:endParaRPr kumimoji="0" lang="en-US" sz="2400" b="1" i="0" u="none" strike="noStrike" cap="none" normalizeH="0" baseline="0" dirty="0">
                        <a:ln>
                          <a:noFill/>
                        </a:ln>
                        <a:solidFill>
                          <a:schemeClr val="bg1"/>
                        </a:solidFill>
                        <a:effectLst/>
                        <a:latin typeface="Oracle Sans" panose="020B0503020204020204" pitchFamily="34" charset="0"/>
                      </a:endParaRPr>
                    </a:p>
                  </a:txBody>
                  <a:tcPr marL="182832" marR="182832" marT="137160" marB="137160" horzOverflow="overflow">
                    <a:solidFill>
                      <a:srgbClr val="8DA6B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solidFill>
                            <a:schemeClr val="bg1"/>
                          </a:solidFill>
                          <a:effectLst/>
                        </a:rPr>
                        <a:t>SQL Statement Type </a:t>
                      </a:r>
                      <a:endParaRPr kumimoji="0" lang="en-US" sz="2400" b="1" i="0" u="none" strike="noStrike" cap="none" normalizeH="0" baseline="0" dirty="0">
                        <a:ln>
                          <a:noFill/>
                        </a:ln>
                        <a:solidFill>
                          <a:schemeClr val="bg1"/>
                        </a:solidFill>
                        <a:effectLst/>
                        <a:latin typeface="Oracle Sans" panose="020B0503020204020204" pitchFamily="34" charset="0"/>
                      </a:endParaRPr>
                    </a:p>
                  </a:txBody>
                  <a:tcPr marL="182832" marR="182832" marT="137160" marB="137160" horzOverflow="overflow">
                    <a:solidFill>
                      <a:srgbClr val="8DA6B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solidFill>
                            <a:schemeClr val="bg1"/>
                          </a:solidFill>
                          <a:effectLst/>
                        </a:rPr>
                        <a:t>NDS SQL Statements Used </a:t>
                      </a:r>
                      <a:endParaRPr kumimoji="0" lang="en-US" sz="2400" b="1" i="0" u="none" strike="noStrike" cap="none" normalizeH="0" baseline="0" dirty="0">
                        <a:ln>
                          <a:noFill/>
                        </a:ln>
                        <a:solidFill>
                          <a:schemeClr val="bg1"/>
                        </a:solidFill>
                        <a:effectLst/>
                        <a:latin typeface="Oracle Sans" panose="020B0503020204020204" pitchFamily="34" charset="0"/>
                      </a:endParaRPr>
                    </a:p>
                  </a:txBody>
                  <a:tcPr marL="182832" marR="182832" marT="137160" marB="137160" horzOverflow="overflow">
                    <a:solidFill>
                      <a:srgbClr val="8DA6B1"/>
                    </a:solidFill>
                  </a:tcPr>
                </a:tc>
                <a:extLst>
                  <a:ext uri="{0D108BD9-81ED-4DB2-BD59-A6C34878D82A}">
                    <a16:rowId xmlns:a16="http://schemas.microsoft.com/office/drawing/2014/main" val="10000"/>
                  </a:ext>
                </a:extLst>
              </a:tr>
              <a:tr h="947738">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Method 1</a:t>
                      </a:r>
                      <a:endParaRPr kumimoji="0" lang="en-US" sz="2400" b="1" i="1"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chemeClr val="accent5">
                        <a:lumMod val="40000"/>
                        <a:lumOff val="6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100" u="none" strike="noStrike" cap="none" normalizeH="0" baseline="0" dirty="0">
                          <a:ln>
                            <a:noFill/>
                          </a:ln>
                          <a:effectLst/>
                        </a:rPr>
                        <a:t>Non-query without host variables</a:t>
                      </a:r>
                      <a:endParaRPr kumimoji="0" lang="en-US" sz="21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100" u="none" strike="noStrike" cap="none" normalizeH="0" baseline="0" dirty="0">
                          <a:ln>
                            <a:noFill/>
                          </a:ln>
                          <a:effectLst/>
                        </a:rPr>
                        <a:t>EXECUTE IMMEDIATE without the USING and INTO clauses</a:t>
                      </a:r>
                      <a:endParaRPr kumimoji="0" lang="en-US" sz="21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chemeClr val="bg1">
                        <a:alpha val="20000"/>
                      </a:schemeClr>
                    </a:solidFill>
                  </a:tcPr>
                </a:tc>
                <a:extLst>
                  <a:ext uri="{0D108BD9-81ED-4DB2-BD59-A6C34878D82A}">
                    <a16:rowId xmlns:a16="http://schemas.microsoft.com/office/drawing/2014/main" val="10001"/>
                  </a:ext>
                </a:extLst>
              </a:tr>
              <a:tr h="719138">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Method 2</a:t>
                      </a:r>
                      <a:endParaRPr kumimoji="0" lang="en-US" sz="2400" b="1" i="1"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chemeClr val="accent5">
                        <a:lumMod val="40000"/>
                        <a:lumOff val="6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100" u="none" strike="noStrike" cap="none" normalizeH="0" baseline="0" dirty="0">
                          <a:ln>
                            <a:noFill/>
                          </a:ln>
                          <a:effectLst/>
                        </a:rPr>
                        <a:t>Non-query with known number of input host variables</a:t>
                      </a:r>
                      <a:endParaRPr kumimoji="0" lang="en-US" sz="21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100" u="none" strike="noStrike" cap="none" normalizeH="0" baseline="0" dirty="0">
                          <a:ln>
                            <a:noFill/>
                          </a:ln>
                          <a:effectLst/>
                        </a:rPr>
                        <a:t>EXECUTE IMMEDIATE with a USING clause</a:t>
                      </a:r>
                      <a:endParaRPr kumimoji="0" lang="en-US" sz="21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chemeClr val="bg1">
                        <a:alpha val="20000"/>
                      </a:schemeClr>
                    </a:solidFill>
                  </a:tcPr>
                </a:tc>
                <a:extLst>
                  <a:ext uri="{0D108BD9-81ED-4DB2-BD59-A6C34878D82A}">
                    <a16:rowId xmlns:a16="http://schemas.microsoft.com/office/drawing/2014/main" val="10002"/>
                  </a:ext>
                </a:extLst>
              </a:tr>
              <a:tr h="1371600">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Method 3 (returning a single row)</a:t>
                      </a:r>
                      <a:endParaRPr kumimoji="0" lang="en-US" sz="2400" b="1" i="1"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chemeClr val="accent5">
                        <a:lumMod val="40000"/>
                        <a:lumOff val="6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100" u="none" strike="noStrike" cap="none" normalizeH="0" baseline="0" dirty="0">
                          <a:ln>
                            <a:noFill/>
                          </a:ln>
                          <a:effectLst/>
                        </a:rPr>
                        <a:t>Query with known number of select-list items and input host variables returning a single row as result set</a:t>
                      </a:r>
                      <a:endParaRPr kumimoji="0" lang="en-US" sz="21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100" u="none" strike="noStrike" cap="none" normalizeH="0" baseline="0" dirty="0">
                          <a:ln>
                            <a:noFill/>
                          </a:ln>
                          <a:effectLst/>
                        </a:rPr>
                        <a:t>EXECUTE IMMEDIATE with the USING and INTO clauses</a:t>
                      </a:r>
                      <a:endParaRPr kumimoji="0" lang="en-US" sz="21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chemeClr val="bg1">
                        <a:alpha val="20000"/>
                      </a:schemeClr>
                    </a:solidFill>
                  </a:tcPr>
                </a:tc>
                <a:extLst>
                  <a:ext uri="{0D108BD9-81ED-4DB2-BD59-A6C34878D82A}">
                    <a16:rowId xmlns:a16="http://schemas.microsoft.com/office/drawing/2014/main" val="10003"/>
                  </a:ext>
                </a:extLst>
              </a:tr>
              <a:tr h="1371600">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Method 3 (returning multiple rows)</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lnB w="12700" cap="flat" cmpd="sng" algn="ctr">
                      <a:solidFill>
                        <a:srgbClr val="E8EDEF"/>
                      </a:solidFill>
                      <a:prstDash val="solid"/>
                      <a:round/>
                      <a:headEnd type="none" w="med" len="med"/>
                      <a:tailEnd type="none" w="med" len="med"/>
                    </a:lnB>
                    <a:solidFill>
                      <a:schemeClr val="accent5">
                        <a:lumMod val="40000"/>
                        <a:lumOff val="6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100" u="none" strike="noStrike" cap="none" normalizeH="0" baseline="0" dirty="0">
                          <a:ln>
                            <a:noFill/>
                          </a:ln>
                          <a:effectLst/>
                        </a:rPr>
                        <a:t>Query with known number of select-list items and input host variables returning multiple rows as result set</a:t>
                      </a:r>
                      <a:endParaRPr kumimoji="0" lang="en-US" sz="21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lnB w="12700" cap="flat" cmpd="sng" algn="ctr">
                      <a:solidFill>
                        <a:schemeClr val="bg1"/>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100" u="none" strike="noStrike" cap="none" normalizeH="0" baseline="0" dirty="0">
                          <a:ln>
                            <a:noFill/>
                          </a:ln>
                          <a:effectLst/>
                        </a:rPr>
                        <a:t>EXECUTE IMMEDIATE with cursors using  BULK COLLECT and OPEN FOR clauses</a:t>
                      </a:r>
                      <a:endParaRPr kumimoji="0" lang="en-US" sz="21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lnB w="12700" cap="flat" cmpd="sng" algn="ctr">
                      <a:solidFill>
                        <a:schemeClr val="bg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10004"/>
                  </a:ext>
                </a:extLst>
              </a:tr>
              <a:tr h="914400">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Method 4</a:t>
                      </a:r>
                      <a:endParaRPr kumimoji="0" lang="en-US" sz="2400" b="0" i="1"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lnT w="12700" cap="flat" cmpd="sng" algn="ctr">
                      <a:solidFill>
                        <a:srgbClr val="E8EDEF"/>
                      </a:solidFill>
                      <a:prstDash val="solid"/>
                      <a:round/>
                      <a:headEnd type="none" w="med" len="med"/>
                      <a:tailEnd type="none" w="med" len="med"/>
                    </a:lnT>
                    <a:solidFill>
                      <a:schemeClr val="accent5">
                        <a:lumMod val="40000"/>
                        <a:lumOff val="6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100" b="0" u="none" strike="noStrike" cap="none" normalizeH="0" baseline="0" dirty="0">
                          <a:ln>
                            <a:noFill/>
                          </a:ln>
                          <a:effectLst/>
                        </a:rPr>
                        <a:t>Query with unknown number of select-list items or input host variables</a:t>
                      </a:r>
                      <a:endParaRPr kumimoji="0" lang="en-US" sz="21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lnT w="12700" cap="flat" cmpd="sng" algn="ctr">
                      <a:solidFill>
                        <a:schemeClr val="bg1"/>
                      </a:solidFill>
                      <a:prstDash val="solid"/>
                      <a:round/>
                      <a:headEnd type="none" w="med" len="med"/>
                      <a:tailEnd type="none" w="med" len="med"/>
                    </a:lnT>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100" b="0" u="none" strike="noStrike" cap="none" normalizeH="0" baseline="0" dirty="0">
                          <a:ln>
                            <a:noFill/>
                          </a:ln>
                          <a:effectLst/>
                        </a:rPr>
                        <a:t>Use the DBMS_SQL package</a:t>
                      </a:r>
                      <a:endParaRPr kumimoji="0" lang="en-US" sz="21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2032350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18559374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Lesson Agenda</a:t>
            </a:r>
          </a:p>
        </p:txBody>
      </p:sp>
      <p:sp>
        <p:nvSpPr>
          <p:cNvPr id="2" name="Content Placeholder 1">
            <a:extLst>
              <a:ext uri="{FF2B5EF4-FFF2-40B4-BE49-F238E27FC236}">
                <a16:creationId xmlns:a16="http://schemas.microsoft.com/office/drawing/2014/main" id="{F1F7F587-82BB-4D40-AF1B-ABB30FC06F0F}"/>
              </a:ext>
            </a:extLst>
          </p:cNvPr>
          <p:cNvSpPr>
            <a:spLocks noGrp="1"/>
          </p:cNvSpPr>
          <p:nvPr>
            <p:ph idx="1"/>
          </p:nvPr>
        </p:nvSpPr>
        <p:spPr>
          <a:xfrm>
            <a:off x="933451" y="2272710"/>
            <a:ext cx="16421100" cy="2833400"/>
          </a:xfrm>
        </p:spPr>
        <p:txBody>
          <a:bodyPr/>
          <a:lstStyle/>
          <a:p>
            <a:pPr lvl="1">
              <a:buClr>
                <a:schemeClr val="tx1">
                  <a:lumMod val="25000"/>
                  <a:lumOff val="75000"/>
                </a:schemeClr>
              </a:buClr>
              <a:defRPr/>
            </a:pPr>
            <a:r>
              <a:rPr lang="en-US" dirty="0">
                <a:solidFill>
                  <a:schemeClr val="tx1">
                    <a:lumMod val="25000"/>
                    <a:lumOff val="75000"/>
                  </a:schemeClr>
                </a:solidFill>
              </a:rPr>
              <a:t>Dynamic SQL and its features</a:t>
            </a:r>
          </a:p>
          <a:p>
            <a:pPr lvl="1">
              <a:buClr>
                <a:schemeClr val="tx1">
                  <a:lumMod val="25000"/>
                  <a:lumOff val="75000"/>
                </a:schemeClr>
              </a:buClr>
              <a:defRPr/>
            </a:pPr>
            <a:r>
              <a:rPr lang="en-US" dirty="0">
                <a:solidFill>
                  <a:schemeClr val="tx1">
                    <a:lumMod val="25000"/>
                    <a:lumOff val="75000"/>
                  </a:schemeClr>
                </a:solidFill>
              </a:rPr>
              <a:t>NDS</a:t>
            </a:r>
          </a:p>
          <a:p>
            <a:pPr lvl="1">
              <a:buClr>
                <a:schemeClr val="accent1"/>
              </a:buClr>
              <a:defRPr/>
            </a:pPr>
            <a:r>
              <a:rPr lang="en-US" dirty="0"/>
              <a:t>Using the </a:t>
            </a:r>
            <a:r>
              <a:rPr lang="en-US" dirty="0">
                <a:latin typeface="Courier New" pitchFamily="49" charset="0"/>
                <a:cs typeface="Courier New" pitchFamily="49" charset="0"/>
              </a:rPr>
              <a:t>DBMS_SQL</a:t>
            </a:r>
            <a:r>
              <a:rPr lang="en-US" dirty="0"/>
              <a:t> package</a:t>
            </a:r>
          </a:p>
          <a:p>
            <a:endParaRPr lang="en-US" dirty="0"/>
          </a:p>
        </p:txBody>
      </p:sp>
      <p:grpSp>
        <p:nvGrpSpPr>
          <p:cNvPr id="4" name="Group 3"/>
          <p:cNvGrpSpPr/>
          <p:nvPr/>
        </p:nvGrpSpPr>
        <p:grpSpPr>
          <a:xfrm>
            <a:off x="12719959" y="6515101"/>
            <a:ext cx="5567363" cy="2500313"/>
            <a:chOff x="5584372" y="4297363"/>
            <a:chExt cx="3711575" cy="1666875"/>
          </a:xfrm>
        </p:grpSpPr>
        <p:sp>
          <p:nvSpPr>
            <p:cNvPr id="5" name="Rectangle 4"/>
            <p:cNvSpPr/>
            <p:nvPr/>
          </p:nvSpPr>
          <p:spPr bwMode="auto">
            <a:xfrm rot="16200000" flipV="1">
              <a:off x="6857547"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680032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4D56-792E-4974-B574-DC78C7F65F90}"/>
              </a:ext>
            </a:extLst>
          </p:cNvPr>
          <p:cNvSpPr>
            <a:spLocks noGrp="1"/>
          </p:cNvSpPr>
          <p:nvPr>
            <p:ph type="title"/>
          </p:nvPr>
        </p:nvSpPr>
        <p:spPr/>
        <p:txBody>
          <a:bodyPr/>
          <a:lstStyle/>
          <a:p>
            <a:endParaRPr lang="en-US"/>
          </a:p>
        </p:txBody>
      </p:sp>
      <p:pic>
        <p:nvPicPr>
          <p:cNvPr id="5" name="Picture 4" descr="cnt2554150.png"/>
          <p:cNvPicPr>
            <a:picLocks noChangeAspect="1"/>
          </p:cNvPicPr>
          <p:nvPr/>
        </p:nvPicPr>
        <p:blipFill>
          <a:blip r:embed="rId4" cstate="print"/>
          <a:stretch>
            <a:fillRect/>
          </a:stretch>
        </p:blipFill>
        <p:spPr>
          <a:xfrm>
            <a:off x="1257300" y="2619828"/>
            <a:ext cx="1520190" cy="1714500"/>
          </a:xfrm>
          <a:prstGeom prst="rect">
            <a:avLst/>
          </a:prstGeom>
        </p:spPr>
      </p:pic>
      <p:sp>
        <p:nvSpPr>
          <p:cNvPr id="6" name="Rounded Rectangular Callout 5"/>
          <p:cNvSpPr/>
          <p:nvPr/>
        </p:nvSpPr>
        <p:spPr bwMode="auto">
          <a:xfrm>
            <a:off x="3543300" y="2171700"/>
            <a:ext cx="5600700" cy="3657600"/>
          </a:xfrm>
          <a:prstGeom prst="wedgeRoundRectCallout">
            <a:avLst>
              <a:gd name="adj1" fmla="val -59658"/>
              <a:gd name="adj2" fmla="val -2688"/>
              <a:gd name="adj3" fmla="val 16667"/>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Hey Alice, can</a:t>
            </a:r>
            <a:r>
              <a:rPr kumimoji="0" lang="en-US" sz="2700" b="0" i="0" u="none" strike="noStrike" cap="none" normalizeH="0" dirty="0">
                <a:ln>
                  <a:noFill/>
                </a:ln>
                <a:solidFill>
                  <a:schemeClr val="tx1"/>
                </a:solidFill>
                <a:effectLst/>
                <a:latin typeface="Oracle Sans" panose="020B0503020204020204" pitchFamily="34" charset="0"/>
                <a:cs typeface="Oracle Sans" panose="020B0503020204020204" pitchFamily="34" charset="0"/>
              </a:rPr>
              <a:t> you create </a:t>
            </a:r>
            <a:br>
              <a:rPr kumimoji="0" lang="en-US" sz="2700" b="0" i="0" u="none" strike="noStrike" cap="none" normalizeH="0" dirty="0">
                <a:ln>
                  <a:noFill/>
                </a:ln>
                <a:solidFill>
                  <a:schemeClr val="tx1"/>
                </a:solidFill>
                <a:effectLst/>
                <a:latin typeface="Oracle Sans" panose="020B0503020204020204" pitchFamily="34" charset="0"/>
                <a:cs typeface="Oracle Sans" panose="020B0503020204020204" pitchFamily="34" charset="0"/>
              </a:rPr>
            </a:br>
            <a:r>
              <a:rPr kumimoji="0" lang="en-US" sz="2700" b="0" i="0" u="none" strike="noStrike" cap="none" normalizeH="0" dirty="0">
                <a:ln>
                  <a:noFill/>
                </a:ln>
                <a:solidFill>
                  <a:schemeClr val="tx1"/>
                </a:solidFill>
                <a:effectLst/>
                <a:latin typeface="Oracle Sans" panose="020B0503020204020204" pitchFamily="34" charset="0"/>
                <a:cs typeface="Oracle Sans" panose="020B0503020204020204" pitchFamily="34" charset="0"/>
              </a:rPr>
              <a:t>a simple interface where I can just enter the table name, column names, and output </a:t>
            </a:r>
            <a:br>
              <a:rPr kumimoji="0" lang="en-US" sz="2700" b="0" i="0" u="none" strike="noStrike" cap="none" normalizeH="0" dirty="0">
                <a:ln>
                  <a:noFill/>
                </a:ln>
                <a:solidFill>
                  <a:schemeClr val="tx1"/>
                </a:solidFill>
                <a:effectLst/>
                <a:latin typeface="Oracle Sans" panose="020B0503020204020204" pitchFamily="34" charset="0"/>
                <a:cs typeface="Oracle Sans" panose="020B0503020204020204" pitchFamily="34" charset="0"/>
              </a:rPr>
            </a:br>
            <a:r>
              <a:rPr kumimoji="0" lang="en-US" sz="2700" b="0" i="0" u="none" strike="noStrike" cap="none" normalizeH="0" dirty="0">
                <a:ln>
                  <a:noFill/>
                </a:ln>
                <a:solidFill>
                  <a:schemeClr val="tx1"/>
                </a:solidFill>
                <a:effectLst/>
                <a:latin typeface="Oracle Sans" panose="020B0503020204020204" pitchFamily="34" charset="0"/>
                <a:cs typeface="Oracle Sans" panose="020B0503020204020204" pitchFamily="34" charset="0"/>
              </a:rPr>
              <a:t>I want to see in the user interface, and I get the </a:t>
            </a:r>
            <a:br>
              <a:rPr kumimoji="0" lang="en-US" sz="2700" b="0" i="0" u="none" strike="noStrike" cap="none" normalizeH="0" dirty="0">
                <a:ln>
                  <a:noFill/>
                </a:ln>
                <a:solidFill>
                  <a:schemeClr val="tx1"/>
                </a:solidFill>
                <a:effectLst/>
                <a:latin typeface="Oracle Sans" panose="020B0503020204020204" pitchFamily="34" charset="0"/>
                <a:cs typeface="Oracle Sans" panose="020B0503020204020204" pitchFamily="34" charset="0"/>
              </a:rPr>
            </a:br>
            <a:r>
              <a:rPr kumimoji="0" lang="en-US" sz="2700" b="0" i="0" u="none" strike="noStrike" cap="none" normalizeH="0" dirty="0">
                <a:ln>
                  <a:noFill/>
                </a:ln>
                <a:solidFill>
                  <a:schemeClr val="tx1"/>
                </a:solidFill>
                <a:effectLst/>
                <a:latin typeface="Oracle Sans" panose="020B0503020204020204" pitchFamily="34" charset="0"/>
                <a:cs typeface="Oracle Sans" panose="020B0503020204020204" pitchFamily="34" charset="0"/>
              </a:rPr>
              <a:t>job done on submission </a:t>
            </a:r>
            <a:br>
              <a:rPr kumimoji="0" lang="en-US" sz="2700" b="0" i="0" u="none" strike="noStrike" cap="none" normalizeH="0" dirty="0">
                <a:ln>
                  <a:noFill/>
                </a:ln>
                <a:solidFill>
                  <a:schemeClr val="tx1"/>
                </a:solidFill>
                <a:effectLst/>
                <a:latin typeface="Oracle Sans" panose="020B0503020204020204" pitchFamily="34" charset="0"/>
                <a:cs typeface="Oracle Sans" panose="020B0503020204020204" pitchFamily="34" charset="0"/>
              </a:rPr>
            </a:br>
            <a:r>
              <a:rPr kumimoji="0" lang="en-US" sz="2700" b="0" i="0" u="none" strike="noStrike" cap="none" normalizeH="0" dirty="0">
                <a:ln>
                  <a:noFill/>
                </a:ln>
                <a:solidFill>
                  <a:schemeClr val="tx1"/>
                </a:solidFill>
                <a:effectLst/>
                <a:latin typeface="Oracle Sans" panose="020B0503020204020204" pitchFamily="34" charset="0"/>
                <a:cs typeface="Oracle Sans" panose="020B0503020204020204" pitchFamily="34" charset="0"/>
              </a:rPr>
              <a:t>to the server?</a:t>
            </a: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7" name="Picture 6" descr="cnt2554153.png"/>
          <p:cNvPicPr>
            <a:picLocks noChangeAspect="1"/>
          </p:cNvPicPr>
          <p:nvPr/>
        </p:nvPicPr>
        <p:blipFill>
          <a:blip r:embed="rId5" cstate="print"/>
          <a:stretch>
            <a:fillRect/>
          </a:stretch>
        </p:blipFill>
        <p:spPr>
          <a:xfrm>
            <a:off x="15316200" y="6172200"/>
            <a:ext cx="1463040" cy="1714500"/>
          </a:xfrm>
          <a:prstGeom prst="rect">
            <a:avLst/>
          </a:prstGeom>
        </p:spPr>
      </p:pic>
      <p:sp>
        <p:nvSpPr>
          <p:cNvPr id="8" name="Rounded Rectangular Callout 7"/>
          <p:cNvSpPr/>
          <p:nvPr/>
        </p:nvSpPr>
        <p:spPr bwMode="auto">
          <a:xfrm>
            <a:off x="9829800" y="5372100"/>
            <a:ext cx="5029200" cy="914400"/>
          </a:xfrm>
          <a:prstGeom prst="wedgeRoundRectCallout">
            <a:avLst>
              <a:gd name="adj1" fmla="val 59987"/>
              <a:gd name="adj2" fmla="val 54661"/>
              <a:gd name="adj3" fmla="val 16667"/>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Yes…I’ll be</a:t>
            </a:r>
            <a:r>
              <a:rPr kumimoji="0" lang="en-US" sz="2700" b="0" i="0" u="none" strike="noStrike" cap="none" normalizeH="0" dirty="0">
                <a:ln>
                  <a:noFill/>
                </a:ln>
                <a:solidFill>
                  <a:schemeClr val="tx1"/>
                </a:solidFill>
                <a:effectLst/>
                <a:latin typeface="Oracle Sans" panose="020B0503020204020204" pitchFamily="34" charset="0"/>
                <a:cs typeface="Oracle Sans" panose="020B0503020204020204" pitchFamily="34" charset="0"/>
              </a:rPr>
              <a:t> able to do that.</a:t>
            </a: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9" name="Rounded Rectangular Callout 8"/>
          <p:cNvSpPr/>
          <p:nvPr/>
        </p:nvSpPr>
        <p:spPr bwMode="auto">
          <a:xfrm>
            <a:off x="9944100" y="6743700"/>
            <a:ext cx="4800600" cy="2057400"/>
          </a:xfrm>
          <a:prstGeom prst="wedgeRoundRectCallout">
            <a:avLst>
              <a:gd name="adj1" fmla="val 56519"/>
              <a:gd name="adj2" fmla="val -10671"/>
              <a:gd name="adj3" fmla="val 16667"/>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For the audience that is wondering how we write the query, the DBMS_SQL</a:t>
            </a:r>
            <a:r>
              <a:rPr kumimoji="0" lang="en-US" sz="2700" b="0" i="0" u="none" strike="noStrike" cap="none" normalizeH="0" dirty="0">
                <a:ln>
                  <a:noFill/>
                </a:ln>
                <a:solidFill>
                  <a:schemeClr val="tx1"/>
                </a:solidFill>
                <a:effectLst/>
                <a:latin typeface="Oracle Sans" panose="020B0503020204020204" pitchFamily="34" charset="0"/>
                <a:cs typeface="Oracle Sans" panose="020B0503020204020204" pitchFamily="34" charset="0"/>
              </a:rPr>
              <a:t> package is the answer</a:t>
            </a: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548293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8AB62F-FF7A-4B00-9876-98983492FF6F}"/>
              </a:ext>
            </a:extLst>
          </p:cNvPr>
          <p:cNvSpPr>
            <a:spLocks noGrp="1"/>
          </p:cNvSpPr>
          <p:nvPr>
            <p:ph type="title"/>
          </p:nvPr>
        </p:nvSpPr>
        <p:spPr/>
        <p:txBody>
          <a:bodyPr/>
          <a:lstStyle/>
          <a:p>
            <a:endParaRPr lang="en-US" dirty="0"/>
          </a:p>
        </p:txBody>
      </p:sp>
      <p:pic>
        <p:nvPicPr>
          <p:cNvPr id="3" name="Picture 2" descr="cnt2554153.png"/>
          <p:cNvPicPr>
            <a:picLocks noChangeAspect="1"/>
          </p:cNvPicPr>
          <p:nvPr/>
        </p:nvPicPr>
        <p:blipFill>
          <a:blip r:embed="rId4" cstate="print"/>
          <a:stretch>
            <a:fillRect/>
          </a:stretch>
        </p:blipFill>
        <p:spPr>
          <a:xfrm>
            <a:off x="2628900" y="4229100"/>
            <a:ext cx="1463040" cy="1714500"/>
          </a:xfrm>
          <a:prstGeom prst="rect">
            <a:avLst/>
          </a:prstGeom>
        </p:spPr>
      </p:pic>
      <p:sp>
        <p:nvSpPr>
          <p:cNvPr id="4" name="Rounded Rectangular Callout 3"/>
          <p:cNvSpPr/>
          <p:nvPr/>
        </p:nvSpPr>
        <p:spPr bwMode="auto">
          <a:xfrm>
            <a:off x="4800600" y="2857500"/>
            <a:ext cx="9372600" cy="2628900"/>
          </a:xfrm>
          <a:prstGeom prst="wedgeRoundRectCallout">
            <a:avLst>
              <a:gd name="adj1" fmla="val -56526"/>
              <a:gd name="adj2" fmla="val -8762"/>
              <a:gd name="adj3" fmla="val 16667"/>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In a situation of uncertainty, where you aren’t sure about the table on which the query would execute or </a:t>
            </a:r>
            <a:r>
              <a:rPr kumimoji="0" lang="en-US" sz="2700" b="0" i="0" u="none" strike="noStrike" cap="none" normalizeH="0" dirty="0">
                <a:ln>
                  <a:noFill/>
                </a:ln>
                <a:solidFill>
                  <a:schemeClr val="tx1"/>
                </a:solidFill>
                <a:effectLst/>
                <a:latin typeface="Oracle Sans" panose="020B0503020204020204" pitchFamily="34" charset="0"/>
                <a:cs typeface="Oracle Sans" panose="020B0503020204020204" pitchFamily="34" charset="0"/>
              </a:rPr>
              <a:t>about the number of columns you would retrieve from the table or about the output, you can use the procedures provided by the DBMS_SQL package.</a:t>
            </a: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5" name="Rounded Rectangular Callout 4"/>
          <p:cNvSpPr/>
          <p:nvPr/>
        </p:nvSpPr>
        <p:spPr bwMode="auto">
          <a:xfrm>
            <a:off x="4800600" y="6172200"/>
            <a:ext cx="9372600" cy="2171700"/>
          </a:xfrm>
          <a:prstGeom prst="wedgeRoundRectCallout">
            <a:avLst>
              <a:gd name="adj1" fmla="val -59203"/>
              <a:gd name="adj2" fmla="val -49952"/>
              <a:gd name="adj3" fmla="val 16667"/>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You first construct the query based</a:t>
            </a:r>
            <a:r>
              <a:rPr kumimoji="0" lang="en-US" sz="2700" b="0" i="0" u="none" strike="noStrike" cap="none" normalizeH="0" dirty="0">
                <a:ln>
                  <a:noFill/>
                </a:ln>
                <a:solidFill>
                  <a:schemeClr val="tx1"/>
                </a:solidFill>
                <a:effectLst/>
                <a:latin typeface="Oracle Sans" panose="020B0503020204020204" pitchFamily="34" charset="0"/>
                <a:cs typeface="Oracle Sans" panose="020B0503020204020204" pitchFamily="34" charset="0"/>
              </a:rPr>
              <a:t> </a:t>
            </a:r>
            <a:r>
              <a:rPr lang="en-US" dirty="0">
                <a:latin typeface="Oracle Sans" panose="020B0503020204020204" pitchFamily="34" charset="0"/>
                <a:cs typeface="Oracle Sans" panose="020B0503020204020204" pitchFamily="34" charset="0"/>
              </a:rPr>
              <a:t>on user input with respect to the tables, columns, and so on. Then, you execute the query. The DBMS_SQL package provides various procedures for the purpose.</a:t>
            </a: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490709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Using the </a:t>
            </a:r>
            <a:r>
              <a:rPr lang="en-US" altLang="en-US" dirty="0">
                <a:latin typeface="Courier New" panose="02070309020205020404" pitchFamily="49" charset="0"/>
                <a:cs typeface="Courier New" panose="02070309020205020404" pitchFamily="49" charset="0"/>
              </a:rPr>
              <a:t>DBMS_SQL </a:t>
            </a:r>
            <a:r>
              <a:rPr lang="en-US" altLang="en-US" dirty="0">
                <a:latin typeface="+mj-lt"/>
              </a:rPr>
              <a:t>Package</a:t>
            </a:r>
          </a:p>
        </p:txBody>
      </p:sp>
      <p:sp>
        <p:nvSpPr>
          <p:cNvPr id="2" name="Content Placeholder 1">
            <a:extLst>
              <a:ext uri="{FF2B5EF4-FFF2-40B4-BE49-F238E27FC236}">
                <a16:creationId xmlns:a16="http://schemas.microsoft.com/office/drawing/2014/main" id="{201C3851-EA8F-4BD0-89ED-2BF10CA7C5B3}"/>
              </a:ext>
            </a:extLst>
          </p:cNvPr>
          <p:cNvSpPr>
            <a:spLocks noGrp="1"/>
          </p:cNvSpPr>
          <p:nvPr>
            <p:ph idx="1"/>
          </p:nvPr>
        </p:nvSpPr>
        <p:spPr>
          <a:xfrm>
            <a:off x="933451" y="2272710"/>
            <a:ext cx="16421100" cy="7216139"/>
          </a:xfrm>
        </p:spPr>
        <p:txBody>
          <a:bodyPr/>
          <a:lstStyle/>
          <a:p>
            <a:pPr lvl="1"/>
            <a:r>
              <a:rPr lang="en-US" altLang="en-US" dirty="0"/>
              <a:t>The </a:t>
            </a:r>
            <a:r>
              <a:rPr lang="en-US" altLang="en-US" dirty="0">
                <a:latin typeface="Courier New" pitchFamily="49" charset="0"/>
              </a:rPr>
              <a:t>DBMS_SQL</a:t>
            </a:r>
            <a:r>
              <a:rPr lang="en-US" altLang="en-US" dirty="0"/>
              <a:t> package is used to write dynamic SQL in stored procedures and to parse DDL statements.</a:t>
            </a:r>
          </a:p>
          <a:p>
            <a:pPr lvl="1"/>
            <a:r>
              <a:rPr lang="en-US" altLang="en-US" dirty="0"/>
              <a:t>You must use the </a:t>
            </a:r>
            <a:r>
              <a:rPr lang="en-US" altLang="en-US" dirty="0">
                <a:latin typeface="Courier New" pitchFamily="49" charset="0"/>
              </a:rPr>
              <a:t>DBMS_SQL</a:t>
            </a:r>
            <a:r>
              <a:rPr lang="en-US" altLang="en-US" dirty="0"/>
              <a:t> package to execute a dynamic SQL statement that has an unknown number of input or output variables, also known as Method 4. </a:t>
            </a:r>
          </a:p>
          <a:p>
            <a:pPr lvl="1"/>
            <a:r>
              <a:rPr lang="en-US" altLang="en-US" dirty="0"/>
              <a:t>In most cases, NDS is easier to use and performs better than </a:t>
            </a:r>
            <a:r>
              <a:rPr lang="en-US" altLang="en-US" dirty="0">
                <a:latin typeface="Courier New" pitchFamily="49" charset="0"/>
              </a:rPr>
              <a:t>DBMS_SQL</a:t>
            </a:r>
            <a:r>
              <a:rPr lang="en-US" altLang="en-US" dirty="0"/>
              <a:t>, except when dealing with Method 4. </a:t>
            </a:r>
          </a:p>
          <a:p>
            <a:pPr lvl="1"/>
            <a:r>
              <a:rPr lang="en-US" altLang="en-US" dirty="0"/>
              <a:t>For example, you must use the </a:t>
            </a:r>
            <a:r>
              <a:rPr lang="en-US" altLang="en-US" dirty="0">
                <a:latin typeface="Courier New" pitchFamily="49" charset="0"/>
              </a:rPr>
              <a:t>DBMS_SQL</a:t>
            </a:r>
            <a:r>
              <a:rPr lang="en-US" altLang="en-US" dirty="0"/>
              <a:t> package in the following situations:</a:t>
            </a:r>
          </a:p>
          <a:p>
            <a:pPr lvl="2"/>
            <a:r>
              <a:rPr lang="en-US" altLang="en-US" dirty="0"/>
              <a:t>You do not know the </a:t>
            </a:r>
            <a:r>
              <a:rPr lang="en-US" altLang="en-US" dirty="0">
                <a:latin typeface="Courier New" pitchFamily="49" charset="0"/>
              </a:rPr>
              <a:t>SELECT</a:t>
            </a:r>
            <a:r>
              <a:rPr lang="en-US" altLang="en-US" dirty="0"/>
              <a:t> list at compile time.</a:t>
            </a:r>
          </a:p>
          <a:p>
            <a:pPr lvl="2"/>
            <a:r>
              <a:rPr lang="en-US" altLang="en-US" dirty="0"/>
              <a:t>You do not know how many columns a </a:t>
            </a:r>
            <a:r>
              <a:rPr lang="en-US" altLang="en-US" dirty="0">
                <a:latin typeface="Courier New" pitchFamily="49" charset="0"/>
              </a:rPr>
              <a:t>SELECT</a:t>
            </a:r>
            <a:r>
              <a:rPr lang="en-US" altLang="en-US" dirty="0"/>
              <a:t> statement will return or what their data types will be.</a:t>
            </a:r>
          </a:p>
          <a:p>
            <a:endParaRPr lang="en-US" dirty="0"/>
          </a:p>
        </p:txBody>
      </p:sp>
    </p:spTree>
    <p:custDataLst>
      <p:tags r:id="rId1"/>
    </p:custDataLst>
    <p:extLst>
      <p:ext uri="{BB962C8B-B14F-4D97-AF65-F5344CB8AC3E}">
        <p14:creationId xmlns:p14="http://schemas.microsoft.com/office/powerpoint/2010/main" val="758299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Using the </a:t>
            </a:r>
            <a:r>
              <a:rPr lang="en-US" altLang="en-US" dirty="0">
                <a:latin typeface="Courier New" panose="02070309020205020404" pitchFamily="49" charset="0"/>
                <a:cs typeface="Courier New" panose="02070309020205020404" pitchFamily="49" charset="0"/>
              </a:rPr>
              <a:t>DBMS_SQL </a:t>
            </a:r>
            <a:r>
              <a:rPr lang="en-US" altLang="en-US" dirty="0">
                <a:latin typeface="+mj-lt"/>
              </a:rPr>
              <a:t>Package Subprograms</a:t>
            </a:r>
          </a:p>
        </p:txBody>
      </p:sp>
      <p:sp>
        <p:nvSpPr>
          <p:cNvPr id="2" name="Content Placeholder 1">
            <a:extLst>
              <a:ext uri="{FF2B5EF4-FFF2-40B4-BE49-F238E27FC236}">
                <a16:creationId xmlns:a16="http://schemas.microsoft.com/office/drawing/2014/main" id="{FA479190-ACA0-4D8D-A6D3-D0CB0BB8A3FA}"/>
              </a:ext>
            </a:extLst>
          </p:cNvPr>
          <p:cNvSpPr>
            <a:spLocks noGrp="1"/>
          </p:cNvSpPr>
          <p:nvPr>
            <p:ph idx="1"/>
          </p:nvPr>
        </p:nvSpPr>
        <p:spPr>
          <a:xfrm>
            <a:off x="933451" y="2272710"/>
            <a:ext cx="16421100" cy="7336363"/>
          </a:xfrm>
        </p:spPr>
        <p:txBody>
          <a:bodyPr/>
          <a:lstStyle/>
          <a:p>
            <a:r>
              <a:rPr lang="en-US" altLang="en-US" dirty="0"/>
              <a:t>The procedures used through the execution flow of dynamic SQL statements using DBMS_SQL package:</a:t>
            </a:r>
          </a:p>
          <a:p>
            <a:pPr lvl="1"/>
            <a:r>
              <a:rPr lang="en-US" altLang="en-US" dirty="0">
                <a:latin typeface="Courier New" pitchFamily="49" charset="0"/>
              </a:rPr>
              <a:t>OPEN_CURSOR</a:t>
            </a:r>
          </a:p>
          <a:p>
            <a:pPr lvl="1"/>
            <a:r>
              <a:rPr lang="en-US" altLang="en-US" dirty="0">
                <a:latin typeface="Courier New" pitchFamily="49" charset="0"/>
              </a:rPr>
              <a:t>PARSE</a:t>
            </a:r>
          </a:p>
          <a:p>
            <a:pPr lvl="1"/>
            <a:r>
              <a:rPr lang="en-US" altLang="en-US" dirty="0">
                <a:latin typeface="Courier New" pitchFamily="49" charset="0"/>
              </a:rPr>
              <a:t>BIND_VARIABLE or BIND_ARRAY</a:t>
            </a:r>
          </a:p>
          <a:p>
            <a:pPr lvl="1"/>
            <a:r>
              <a:rPr lang="en-US" altLang="en-US" dirty="0">
                <a:latin typeface="Courier New" pitchFamily="49" charset="0"/>
              </a:rPr>
              <a:t>DEFINE_COLUMN,DEFINE_COLUMN_LONG or DEFINE_ARRAY</a:t>
            </a:r>
          </a:p>
          <a:p>
            <a:pPr lvl="1"/>
            <a:r>
              <a:rPr lang="en-US" altLang="en-US" dirty="0">
                <a:latin typeface="Courier New" pitchFamily="49" charset="0"/>
              </a:rPr>
              <a:t>EXECUTE</a:t>
            </a:r>
          </a:p>
          <a:p>
            <a:pPr lvl="1"/>
            <a:r>
              <a:rPr lang="en-US" altLang="en-US" dirty="0">
                <a:latin typeface="Courier New" pitchFamily="49" charset="0"/>
              </a:rPr>
              <a:t>FETCH_ROWS or EXECUTE_AND_FETCH</a:t>
            </a:r>
          </a:p>
          <a:p>
            <a:pPr lvl="1"/>
            <a:r>
              <a:rPr lang="en-US" altLang="en-US" dirty="0">
                <a:latin typeface="Courier New" pitchFamily="49" charset="0"/>
              </a:rPr>
              <a:t>VARIABLE_VALUE,COLUMN_VALUE or COLUMN_VALUE_LONG</a:t>
            </a:r>
          </a:p>
          <a:p>
            <a:pPr lvl="1"/>
            <a:r>
              <a:rPr lang="en-US" altLang="en-US" dirty="0">
                <a:latin typeface="Courier New" pitchFamily="49" charset="0"/>
              </a:rPr>
              <a:t>CLOSE_CURSOR</a:t>
            </a:r>
          </a:p>
        </p:txBody>
      </p:sp>
    </p:spTree>
    <p:custDataLst>
      <p:tags r:id="rId1"/>
    </p:custDataLst>
    <p:extLst>
      <p:ext uri="{BB962C8B-B14F-4D97-AF65-F5344CB8AC3E}">
        <p14:creationId xmlns:p14="http://schemas.microsoft.com/office/powerpoint/2010/main" val="32074266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996333" y="2412741"/>
            <a:ext cx="16125591" cy="3575315"/>
          </a:xfrm>
          <a:prstGeom prst="round2DiagRect">
            <a:avLst>
              <a:gd name="adj1" fmla="val 6660"/>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6" name="Content Placeholder 2"/>
          <p:cNvSpPr txBox="1">
            <a:spLocks/>
          </p:cNvSpPr>
          <p:nvPr/>
        </p:nvSpPr>
        <p:spPr bwMode="gray">
          <a:xfrm>
            <a:off x="996333" y="6326414"/>
            <a:ext cx="16125591" cy="163648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47112" name="Rectangle 2"/>
          <p:cNvSpPr>
            <a:spLocks noChangeArrowheads="1"/>
          </p:cNvSpPr>
          <p:nvPr/>
        </p:nvSpPr>
        <p:spPr bwMode="blackGray">
          <a:xfrm>
            <a:off x="1151871" y="6516016"/>
            <a:ext cx="10205558" cy="1257300"/>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lnSpc>
                <a:spcPct val="88000"/>
              </a:lnSpc>
              <a:tabLst>
                <a:tab pos="600075" algn="r"/>
                <a:tab pos="778670" algn="l"/>
              </a:tabLst>
            </a:pPr>
            <a:r>
              <a:rPr lang="en-US" altLang="en-US" dirty="0">
                <a:latin typeface="Courier New" pitchFamily="49" charset="0"/>
                <a:cs typeface="Oracle Sans" panose="020B0503020204020204" pitchFamily="34" charset="0"/>
              </a:rPr>
              <a:t>CREATE TABLE temp_emp AS SELECT * FROM employees;</a:t>
            </a:r>
          </a:p>
          <a:p>
            <a:pPr defTabSz="600075">
              <a:lnSpc>
                <a:spcPct val="88000"/>
              </a:lnSpc>
              <a:tabLst>
                <a:tab pos="600075" algn="r"/>
                <a:tab pos="778670" algn="l"/>
              </a:tabLst>
            </a:pPr>
            <a:r>
              <a:rPr lang="en-US" altLang="en-US" dirty="0">
                <a:latin typeface="Courier New" pitchFamily="49" charset="0"/>
                <a:cs typeface="Oracle Sans" panose="020B0503020204020204" pitchFamily="34" charset="0"/>
              </a:rPr>
              <a:t>BEGIN</a:t>
            </a:r>
          </a:p>
          <a:p>
            <a:pPr defTabSz="600075">
              <a:lnSpc>
                <a:spcPct val="88000"/>
              </a:lnSpc>
              <a:tabLst>
                <a:tab pos="600075" algn="r"/>
                <a:tab pos="778670" algn="l"/>
              </a:tabLst>
            </a:pPr>
            <a:r>
              <a:rPr lang="en-US" altLang="en-US" dirty="0">
                <a:latin typeface="Courier New" pitchFamily="49" charset="0"/>
                <a:cs typeface="Oracle Sans" panose="020B0503020204020204" pitchFamily="34" charset="0"/>
              </a:rPr>
              <a:t> DBMS_OUTPUT.PUT_LINE('Rows Deleted: ' || delete_all_rows('temp_emp')); </a:t>
            </a:r>
          </a:p>
          <a:p>
            <a:pPr defTabSz="600075">
              <a:lnSpc>
                <a:spcPct val="88000"/>
              </a:lnSpc>
              <a:tabLst>
                <a:tab pos="600075" algn="r"/>
                <a:tab pos="778670" algn="l"/>
              </a:tabLst>
            </a:pPr>
            <a:r>
              <a:rPr lang="en-US" altLang="en-US" dirty="0">
                <a:latin typeface="Courier New" pitchFamily="49" charset="0"/>
                <a:cs typeface="Oracle Sans" panose="020B0503020204020204" pitchFamily="34" charset="0"/>
              </a:rPr>
              <a:t>END;</a:t>
            </a:r>
          </a:p>
          <a:p>
            <a:pPr defTabSz="600075">
              <a:lnSpc>
                <a:spcPct val="88000"/>
              </a:lnSpc>
              <a:tabLst>
                <a:tab pos="600075" algn="r"/>
                <a:tab pos="778670" algn="l"/>
              </a:tabLst>
            </a:pPr>
            <a:r>
              <a:rPr lang="en-US" altLang="en-US" dirty="0">
                <a:latin typeface="Courier New" pitchFamily="49" charset="0"/>
                <a:cs typeface="Oracle Sans" panose="020B0503020204020204" pitchFamily="34" charset="0"/>
              </a:rPr>
              <a:t>/</a:t>
            </a:r>
          </a:p>
        </p:txBody>
      </p:sp>
      <p:sp>
        <p:nvSpPr>
          <p:cNvPr id="47113" name="Rectangle 3"/>
          <p:cNvSpPr>
            <a:spLocks noChangeArrowheads="1"/>
          </p:cNvSpPr>
          <p:nvPr/>
        </p:nvSpPr>
        <p:spPr bwMode="blackGray">
          <a:xfrm>
            <a:off x="1151871" y="2612915"/>
            <a:ext cx="10891358" cy="3107528"/>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lnSpc>
                <a:spcPct val="88000"/>
              </a:lnSpc>
              <a:tabLst>
                <a:tab pos="600075" algn="r"/>
                <a:tab pos="778670" algn="l"/>
              </a:tabLst>
            </a:pPr>
            <a:r>
              <a:rPr lang="en-US" altLang="en-US" dirty="0">
                <a:latin typeface="Courier New" pitchFamily="49" charset="0"/>
                <a:cs typeface="Oracle Sans" panose="020B0503020204020204" pitchFamily="34" charset="0"/>
              </a:rPr>
              <a:t>CREATE OR REPLACE FUNCTION delete_all_rows</a:t>
            </a:r>
          </a:p>
          <a:p>
            <a:pPr defTabSz="600075">
              <a:lnSpc>
                <a:spcPct val="88000"/>
              </a:lnSpc>
              <a:tabLst>
                <a:tab pos="600075" algn="r"/>
                <a:tab pos="778670" algn="l"/>
              </a:tabLst>
            </a:pPr>
            <a:r>
              <a:rPr lang="en-US" altLang="en-US" dirty="0">
                <a:latin typeface="Courier New" pitchFamily="49" charset="0"/>
                <a:cs typeface="Oracle Sans" panose="020B0503020204020204" pitchFamily="34" charset="0"/>
              </a:rPr>
              <a:t>  (p_table_name  VARCHAR2) RETURN NUMBER IS</a:t>
            </a:r>
          </a:p>
          <a:p>
            <a:pPr defTabSz="600075">
              <a:lnSpc>
                <a:spcPct val="88000"/>
              </a:lnSpc>
              <a:tabLst>
                <a:tab pos="600075" algn="r"/>
                <a:tab pos="778670" algn="l"/>
              </a:tabLst>
            </a:pPr>
            <a:r>
              <a:rPr lang="en-US" altLang="en-US" dirty="0">
                <a:latin typeface="Courier New" pitchFamily="49" charset="0"/>
                <a:cs typeface="Oracle Sans" panose="020B0503020204020204" pitchFamily="34" charset="0"/>
              </a:rPr>
              <a:t>   v_cur_id      INTEGER;</a:t>
            </a:r>
          </a:p>
          <a:p>
            <a:pPr defTabSz="600075">
              <a:lnSpc>
                <a:spcPct val="88000"/>
              </a:lnSpc>
              <a:tabLst>
                <a:tab pos="600075" algn="r"/>
                <a:tab pos="778670" algn="l"/>
              </a:tabLst>
            </a:pPr>
            <a:r>
              <a:rPr lang="en-US" altLang="en-US" dirty="0">
                <a:latin typeface="Courier New" pitchFamily="49" charset="0"/>
                <a:cs typeface="Oracle Sans" panose="020B0503020204020204" pitchFamily="34" charset="0"/>
              </a:rPr>
              <a:t>   v_rows_del    NUMBER;</a:t>
            </a:r>
          </a:p>
          <a:p>
            <a:pPr defTabSz="600075">
              <a:lnSpc>
                <a:spcPct val="88000"/>
              </a:lnSpc>
              <a:tabLst>
                <a:tab pos="600075" algn="r"/>
                <a:tab pos="778670" algn="l"/>
              </a:tabLst>
            </a:pPr>
            <a:r>
              <a:rPr lang="en-US" altLang="en-US" dirty="0">
                <a:latin typeface="Courier New" pitchFamily="49" charset="0"/>
                <a:cs typeface="Oracle Sans" panose="020B0503020204020204" pitchFamily="34" charset="0"/>
              </a:rPr>
              <a:t>BEGIN</a:t>
            </a:r>
          </a:p>
          <a:p>
            <a:pPr defTabSz="600075">
              <a:lnSpc>
                <a:spcPct val="88000"/>
              </a:lnSpc>
              <a:tabLst>
                <a:tab pos="600075" algn="r"/>
                <a:tab pos="778670" algn="l"/>
              </a:tabLst>
            </a:pPr>
            <a:r>
              <a:rPr lang="en-US" altLang="en-US" dirty="0">
                <a:latin typeface="Courier New" pitchFamily="49" charset="0"/>
                <a:cs typeface="Oracle Sans" panose="020B0503020204020204" pitchFamily="34" charset="0"/>
              </a:rPr>
              <a:t>  v_cur_id := DBMS_SQL.OPEN_CURSOR;</a:t>
            </a:r>
          </a:p>
          <a:p>
            <a:pPr defTabSz="600075">
              <a:lnSpc>
                <a:spcPct val="88000"/>
              </a:lnSpc>
              <a:tabLst>
                <a:tab pos="600075" algn="r"/>
                <a:tab pos="778670" algn="l"/>
              </a:tabLst>
            </a:pPr>
            <a:r>
              <a:rPr lang="en-US" altLang="en-US" dirty="0">
                <a:latin typeface="Courier New" pitchFamily="49" charset="0"/>
                <a:cs typeface="Oracle Sans" panose="020B0503020204020204" pitchFamily="34" charset="0"/>
              </a:rPr>
              <a:t>  DBMS_SQL.PARSE(v_cur_id,</a:t>
            </a:r>
            <a:br>
              <a:rPr lang="en-US" altLang="en-US" dirty="0">
                <a:latin typeface="Courier New" pitchFamily="49" charset="0"/>
                <a:cs typeface="Oracle Sans" panose="020B0503020204020204" pitchFamily="34" charset="0"/>
              </a:rPr>
            </a:br>
            <a:r>
              <a:rPr lang="en-US" altLang="en-US" dirty="0">
                <a:latin typeface="Courier New" pitchFamily="49" charset="0"/>
                <a:cs typeface="Oracle Sans" panose="020B0503020204020204" pitchFamily="34" charset="0"/>
              </a:rPr>
              <a:t>    'DELETE FROM '|| p_table_name, DBMS_SQL.NATIVE);</a:t>
            </a:r>
          </a:p>
          <a:p>
            <a:pPr defTabSz="600075">
              <a:lnSpc>
                <a:spcPct val="88000"/>
              </a:lnSpc>
              <a:tabLst>
                <a:tab pos="600075" algn="r"/>
                <a:tab pos="778670" algn="l"/>
              </a:tabLst>
            </a:pPr>
            <a:r>
              <a:rPr lang="en-US" altLang="en-US" dirty="0">
                <a:latin typeface="Courier New" pitchFamily="49" charset="0"/>
                <a:cs typeface="Oracle Sans" panose="020B0503020204020204" pitchFamily="34" charset="0"/>
              </a:rPr>
              <a:t>  v_rows_del := DBMS_SQL.EXECUTE (v_cur_id);</a:t>
            </a:r>
          </a:p>
          <a:p>
            <a:pPr defTabSz="600075">
              <a:lnSpc>
                <a:spcPct val="88000"/>
              </a:lnSpc>
              <a:tabLst>
                <a:tab pos="600075" algn="r"/>
                <a:tab pos="778670" algn="l"/>
              </a:tabLst>
            </a:pPr>
            <a:r>
              <a:rPr lang="en-US" altLang="en-US" dirty="0">
                <a:latin typeface="Courier New" pitchFamily="49" charset="0"/>
                <a:cs typeface="Oracle Sans" panose="020B0503020204020204" pitchFamily="34" charset="0"/>
              </a:rPr>
              <a:t>  DBMS_SQL.CLOSE_CURSOR(v_cur_id);</a:t>
            </a:r>
          </a:p>
          <a:p>
            <a:pPr defTabSz="600075">
              <a:lnSpc>
                <a:spcPct val="88000"/>
              </a:lnSpc>
              <a:tabLst>
                <a:tab pos="600075" algn="r"/>
                <a:tab pos="778670" algn="l"/>
              </a:tabLst>
            </a:pPr>
            <a:r>
              <a:rPr lang="en-US" altLang="en-US" dirty="0">
                <a:latin typeface="Courier New" pitchFamily="49" charset="0"/>
                <a:cs typeface="Oracle Sans" panose="020B0503020204020204" pitchFamily="34" charset="0"/>
              </a:rPr>
              <a:t>  RETURN v_rows_del;</a:t>
            </a:r>
          </a:p>
          <a:p>
            <a:pPr defTabSz="600075">
              <a:lnSpc>
                <a:spcPct val="88000"/>
              </a:lnSpc>
              <a:tabLst>
                <a:tab pos="600075" algn="r"/>
                <a:tab pos="778670" algn="l"/>
              </a:tabLst>
            </a:pPr>
            <a:r>
              <a:rPr lang="en-US" altLang="en-US" dirty="0">
                <a:latin typeface="Courier New" pitchFamily="49" charset="0"/>
                <a:cs typeface="Oracle Sans" panose="020B0503020204020204" pitchFamily="34" charset="0"/>
              </a:rPr>
              <a:t>END;</a:t>
            </a:r>
          </a:p>
          <a:p>
            <a:pPr defTabSz="600075">
              <a:lnSpc>
                <a:spcPct val="88000"/>
              </a:lnSpc>
              <a:tabLst>
                <a:tab pos="600075" algn="r"/>
                <a:tab pos="778670" algn="l"/>
              </a:tabLst>
            </a:pPr>
            <a:r>
              <a:rPr lang="en-US" altLang="en-US" dirty="0">
                <a:latin typeface="Courier New" pitchFamily="49" charset="0"/>
                <a:cs typeface="Oracle Sans" panose="020B0503020204020204" pitchFamily="34" charset="0"/>
              </a:rPr>
              <a:t>/</a:t>
            </a:r>
          </a:p>
        </p:txBody>
      </p:sp>
      <p:sp>
        <p:nvSpPr>
          <p:cNvPr id="47114" name="Rectangle 4"/>
          <p:cNvSpPr>
            <a:spLocks noGrp="1" noChangeArrowheads="1"/>
          </p:cNvSpPr>
          <p:nvPr>
            <p:ph type="title"/>
          </p:nvPr>
        </p:nvSpPr>
        <p:spPr>
          <a:xfrm>
            <a:off x="933450" y="674454"/>
            <a:ext cx="17354549"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5200" dirty="0">
                <a:latin typeface="+mj-lt"/>
              </a:rPr>
              <a:t>Using </a:t>
            </a:r>
            <a:r>
              <a:rPr lang="en-US" altLang="en-US" sz="5200" dirty="0">
                <a:latin typeface="Courier New" panose="02070309020205020404" pitchFamily="49" charset="0"/>
                <a:cs typeface="Courier New" panose="02070309020205020404" pitchFamily="49" charset="0"/>
              </a:rPr>
              <a:t>DBMS_SQL </a:t>
            </a:r>
            <a:r>
              <a:rPr lang="en-US" altLang="en-US" sz="5200" dirty="0">
                <a:latin typeface="+mj-lt"/>
              </a:rPr>
              <a:t>with a DML Statement: Deleting Rows</a:t>
            </a:r>
          </a:p>
        </p:txBody>
      </p:sp>
    </p:spTree>
    <p:custDataLst>
      <p:tags r:id="rId1"/>
    </p:custDataLst>
    <p:extLst>
      <p:ext uri="{BB962C8B-B14F-4D97-AF65-F5344CB8AC3E}">
        <p14:creationId xmlns:p14="http://schemas.microsoft.com/office/powerpoint/2010/main" val="135744751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89000287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gray">
          <a:xfrm>
            <a:off x="996334" y="2418443"/>
            <a:ext cx="16125591" cy="7068457"/>
          </a:xfrm>
          <a:prstGeom prst="round2DiagRect">
            <a:avLst>
              <a:gd name="adj1" fmla="val 6924"/>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50181" name="Rectangle 2"/>
          <p:cNvSpPr>
            <a:spLocks noGrp="1" noChangeArrowheads="1"/>
          </p:cNvSpPr>
          <p:nvPr>
            <p:ph type="title"/>
          </p:nvPr>
        </p:nvSpPr>
        <p:spPr>
          <a:xfrm>
            <a:off x="933450" y="657672"/>
            <a:ext cx="17125949"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sz="5300" dirty="0">
                <a:latin typeface="+mj-lt"/>
                <a:cs typeface="Oracle Sans" panose="020B0503020204020204" pitchFamily="34" charset="0"/>
              </a:rPr>
              <a:t>Using </a:t>
            </a:r>
            <a:r>
              <a:rPr lang="en-US" altLang="en-US" sz="5300" dirty="0">
                <a:latin typeface="Courier New" panose="02070309020205020404" pitchFamily="49" charset="0"/>
                <a:cs typeface="Courier New" panose="02070309020205020404" pitchFamily="49" charset="0"/>
              </a:rPr>
              <a:t>DBMS_SQL </a:t>
            </a:r>
            <a:r>
              <a:rPr lang="en-US" altLang="en-US" sz="5300" dirty="0">
                <a:latin typeface="+mj-lt"/>
                <a:cs typeface="Oracle Sans" panose="020B0503020204020204" pitchFamily="34" charset="0"/>
              </a:rPr>
              <a:t>with a Parameterized DML Statement</a:t>
            </a:r>
          </a:p>
        </p:txBody>
      </p:sp>
      <p:sp>
        <p:nvSpPr>
          <p:cNvPr id="50182" name="Rectangle 3"/>
          <p:cNvSpPr>
            <a:spLocks noChangeArrowheads="1"/>
          </p:cNvSpPr>
          <p:nvPr/>
        </p:nvSpPr>
        <p:spPr bwMode="blackGray">
          <a:xfrm>
            <a:off x="1196308" y="2620282"/>
            <a:ext cx="11913721" cy="6772275"/>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tabLst>
                <a:tab pos="600075" algn="r"/>
                <a:tab pos="778670" algn="l"/>
              </a:tabLst>
            </a:pPr>
            <a:r>
              <a:rPr lang="en-US" altLang="en-US" sz="2400" dirty="0">
                <a:latin typeface="Courier New" pitchFamily="49" charset="0"/>
                <a:cs typeface="Oracle Sans" panose="020B0503020204020204" pitchFamily="34" charset="0"/>
              </a:rPr>
              <a:t>CREATE PROCEDURE insert_row (p_table_name VARCHAR2,</a:t>
            </a:r>
          </a:p>
          <a:p>
            <a:pPr defTabSz="600075">
              <a:tabLst>
                <a:tab pos="600075" algn="r"/>
                <a:tab pos="778670" algn="l"/>
              </a:tabLst>
            </a:pPr>
            <a:r>
              <a:rPr lang="en-US" altLang="en-US" sz="2400" dirty="0">
                <a:latin typeface="Courier New" pitchFamily="49" charset="0"/>
                <a:cs typeface="Oracle Sans" panose="020B0503020204020204" pitchFamily="34" charset="0"/>
              </a:rPr>
              <a:t> p_id VARCHAR2, p_name VARCHAR2, p_region NUMBER) IS</a:t>
            </a:r>
          </a:p>
          <a:p>
            <a:pPr defTabSz="600075">
              <a:tabLst>
                <a:tab pos="600075" algn="r"/>
                <a:tab pos="778670" algn="l"/>
              </a:tabLst>
            </a:pPr>
            <a:r>
              <a:rPr lang="en-US" altLang="en-US" sz="2400" dirty="0">
                <a:latin typeface="Courier New" pitchFamily="49" charset="0"/>
                <a:cs typeface="Oracle Sans" panose="020B0503020204020204" pitchFamily="34" charset="0"/>
              </a:rPr>
              <a:t>  v_cur_id     	INTEGER;</a:t>
            </a:r>
          </a:p>
          <a:p>
            <a:pPr defTabSz="600075">
              <a:tabLst>
                <a:tab pos="600075" algn="r"/>
                <a:tab pos="778670" algn="l"/>
              </a:tabLst>
            </a:pPr>
            <a:r>
              <a:rPr lang="en-US" altLang="en-US" sz="2400" dirty="0">
                <a:latin typeface="Courier New" pitchFamily="49" charset="0"/>
                <a:cs typeface="Oracle Sans" panose="020B0503020204020204" pitchFamily="34" charset="0"/>
              </a:rPr>
              <a:t>  v_stmt       	VARCHAR2(200);</a:t>
            </a:r>
          </a:p>
          <a:p>
            <a:pPr defTabSz="600075">
              <a:tabLst>
                <a:tab pos="600075" algn="r"/>
                <a:tab pos="778670" algn="l"/>
              </a:tabLst>
            </a:pPr>
            <a:r>
              <a:rPr lang="en-US" altLang="en-US" sz="2400" dirty="0">
                <a:latin typeface="Courier New" pitchFamily="49" charset="0"/>
                <a:cs typeface="Oracle Sans" panose="020B0503020204020204" pitchFamily="34" charset="0"/>
              </a:rPr>
              <a:t>  v_rows_added 	NUMBER;</a:t>
            </a:r>
          </a:p>
          <a:p>
            <a:pPr defTabSz="600075">
              <a:tabLst>
                <a:tab pos="600075" algn="r"/>
                <a:tab pos="778670" algn="l"/>
              </a:tabLst>
            </a:pPr>
            <a:r>
              <a:rPr lang="en-US" altLang="en-US" sz="2400" dirty="0">
                <a:latin typeface="Courier New" pitchFamily="49" charset="0"/>
                <a:cs typeface="Oracle Sans" panose="020B0503020204020204" pitchFamily="34" charset="0"/>
              </a:rPr>
              <a:t>BEGIN</a:t>
            </a:r>
          </a:p>
          <a:p>
            <a:pPr defTabSz="600075">
              <a:tabLst>
                <a:tab pos="600075" algn="r"/>
                <a:tab pos="778670" algn="l"/>
              </a:tabLst>
            </a:pPr>
            <a:r>
              <a:rPr lang="en-US" altLang="en-US" sz="2400" dirty="0">
                <a:latin typeface="Courier New" pitchFamily="49" charset="0"/>
                <a:cs typeface="Oracle Sans" panose="020B0503020204020204" pitchFamily="34" charset="0"/>
              </a:rPr>
              <a:t>  v_stmt := 'INSERT INTO '|| p_table_name ||</a:t>
            </a:r>
          </a:p>
          <a:p>
            <a:pPr defTabSz="600075">
              <a:tabLst>
                <a:tab pos="600075" algn="r"/>
                <a:tab pos="778670" algn="l"/>
              </a:tabLst>
            </a:pPr>
            <a:r>
              <a:rPr lang="en-US" altLang="en-US" sz="2400" dirty="0">
                <a:latin typeface="Courier New" pitchFamily="49" charset="0"/>
                <a:cs typeface="Oracle Sans" panose="020B0503020204020204" pitchFamily="34" charset="0"/>
              </a:rPr>
              <a:t>     	    ' VALUES (:cid, :cname, :rid)';</a:t>
            </a:r>
          </a:p>
          <a:p>
            <a:pPr defTabSz="600075">
              <a:tabLst>
                <a:tab pos="600075" algn="r"/>
                <a:tab pos="778670" algn="l"/>
              </a:tabLst>
            </a:pPr>
            <a:r>
              <a:rPr lang="en-US" altLang="en-US" sz="2400" dirty="0">
                <a:latin typeface="Courier New" pitchFamily="49" charset="0"/>
                <a:cs typeface="Oracle Sans" panose="020B0503020204020204" pitchFamily="34" charset="0"/>
              </a:rPr>
              <a:t>  v_cur_id := DBMS_SQL.OPEN_CURSOR;</a:t>
            </a:r>
          </a:p>
          <a:p>
            <a:pPr defTabSz="600075">
              <a:tabLst>
                <a:tab pos="600075" algn="r"/>
                <a:tab pos="778670" algn="l"/>
              </a:tabLst>
            </a:pPr>
            <a:r>
              <a:rPr lang="en-US" altLang="en-US" sz="2400" dirty="0">
                <a:latin typeface="Courier New" pitchFamily="49" charset="0"/>
                <a:cs typeface="Oracle Sans" panose="020B0503020204020204" pitchFamily="34" charset="0"/>
              </a:rPr>
              <a:t>  DBMS_SQL.PARSE(v_cur_id, v_stmt, DBMS_SQL.NATIVE);</a:t>
            </a:r>
          </a:p>
          <a:p>
            <a:pPr defTabSz="600075">
              <a:tabLst>
                <a:tab pos="600075" algn="r"/>
                <a:tab pos="778670" algn="l"/>
              </a:tabLst>
            </a:pPr>
            <a:r>
              <a:rPr lang="en-US" altLang="en-US" sz="2400" dirty="0">
                <a:latin typeface="Courier New" pitchFamily="49" charset="0"/>
                <a:cs typeface="Oracle Sans" panose="020B0503020204020204" pitchFamily="34" charset="0"/>
              </a:rPr>
              <a:t>  DBMS_SQL.BIND_VARIABLE(v_cur_id, ':cid', p_id);</a:t>
            </a:r>
          </a:p>
          <a:p>
            <a:pPr defTabSz="600075">
              <a:tabLst>
                <a:tab pos="600075" algn="r"/>
                <a:tab pos="778670" algn="l"/>
              </a:tabLst>
            </a:pPr>
            <a:r>
              <a:rPr lang="en-US" altLang="en-US" sz="2400" dirty="0">
                <a:latin typeface="Courier New" pitchFamily="49" charset="0"/>
                <a:cs typeface="Oracle Sans" panose="020B0503020204020204" pitchFamily="34" charset="0"/>
              </a:rPr>
              <a:t>  DBMS_SQL.BIND_VARIABLE(v_cur_id, ':cname', p_name);</a:t>
            </a:r>
          </a:p>
          <a:p>
            <a:pPr defTabSz="600075">
              <a:tabLst>
                <a:tab pos="600075" algn="r"/>
                <a:tab pos="778670" algn="l"/>
              </a:tabLst>
            </a:pPr>
            <a:r>
              <a:rPr lang="en-US" altLang="en-US" sz="2400" dirty="0">
                <a:latin typeface="Courier New" pitchFamily="49" charset="0"/>
                <a:cs typeface="Oracle Sans" panose="020B0503020204020204" pitchFamily="34" charset="0"/>
              </a:rPr>
              <a:t>  DBMS_SQL.BIND_VARIABLE(v_cur_id, ':rid', p_region);</a:t>
            </a:r>
          </a:p>
          <a:p>
            <a:pPr defTabSz="600075">
              <a:tabLst>
                <a:tab pos="600075" algn="r"/>
                <a:tab pos="778670" algn="l"/>
              </a:tabLst>
            </a:pPr>
            <a:r>
              <a:rPr lang="en-US" altLang="en-US" sz="2400" dirty="0">
                <a:latin typeface="Courier New" pitchFamily="49" charset="0"/>
                <a:cs typeface="Oracle Sans" panose="020B0503020204020204" pitchFamily="34" charset="0"/>
              </a:rPr>
              <a:t>  v_rows_added := DBMS_SQL.EXECUTE(v_cur_id);</a:t>
            </a:r>
          </a:p>
          <a:p>
            <a:pPr defTabSz="600075">
              <a:tabLst>
                <a:tab pos="600075" algn="r"/>
                <a:tab pos="778670" algn="l"/>
              </a:tabLst>
            </a:pPr>
            <a:r>
              <a:rPr lang="en-US" altLang="en-US" sz="2400" dirty="0">
                <a:latin typeface="Courier New" pitchFamily="49" charset="0"/>
                <a:cs typeface="Oracle Sans" panose="020B0503020204020204" pitchFamily="34" charset="0"/>
              </a:rPr>
              <a:t>  DBMS_SQL.CLOSE_CURSOR(v_cur_id);</a:t>
            </a:r>
          </a:p>
          <a:p>
            <a:pPr defTabSz="600075">
              <a:tabLst>
                <a:tab pos="600075" algn="r"/>
                <a:tab pos="778670" algn="l"/>
              </a:tabLst>
            </a:pPr>
            <a:r>
              <a:rPr lang="en-US" altLang="en-US" sz="2400" dirty="0">
                <a:latin typeface="Courier New" pitchFamily="49" charset="0"/>
                <a:cs typeface="Oracle Sans" panose="020B0503020204020204" pitchFamily="34" charset="0"/>
              </a:rPr>
              <a:t>  DBMS_OUTPUT.PUT_LINE(v_rows_added||' row added');</a:t>
            </a:r>
          </a:p>
          <a:p>
            <a:pPr defTabSz="600075">
              <a:tabLst>
                <a:tab pos="600075" algn="r"/>
                <a:tab pos="778670" algn="l"/>
              </a:tabLst>
            </a:pPr>
            <a:r>
              <a:rPr lang="en-US" altLang="en-US" sz="2400" dirty="0">
                <a:latin typeface="Courier New" pitchFamily="49" charset="0"/>
                <a:cs typeface="Oracle Sans" panose="020B0503020204020204" pitchFamily="34" charset="0"/>
              </a:rPr>
              <a:t>END;</a:t>
            </a:r>
          </a:p>
          <a:p>
            <a:pPr defTabSz="600075">
              <a:tabLst>
                <a:tab pos="600075" algn="r"/>
                <a:tab pos="778670" algn="l"/>
              </a:tabLst>
            </a:pPr>
            <a:r>
              <a:rPr lang="en-US" altLang="en-US" sz="2400" dirty="0">
                <a:latin typeface="Courier New"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97958458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Objectives</a:t>
            </a:r>
          </a:p>
        </p:txBody>
      </p:sp>
      <p:sp>
        <p:nvSpPr>
          <p:cNvPr id="2" name="Content Placeholder 1">
            <a:extLst>
              <a:ext uri="{FF2B5EF4-FFF2-40B4-BE49-F238E27FC236}">
                <a16:creationId xmlns:a16="http://schemas.microsoft.com/office/drawing/2014/main" id="{A39D616C-34FB-427D-B203-2CB174C3FC1D}"/>
              </a:ext>
            </a:extLst>
          </p:cNvPr>
          <p:cNvSpPr>
            <a:spLocks noGrp="1"/>
          </p:cNvSpPr>
          <p:nvPr>
            <p:ph idx="1"/>
          </p:nvPr>
        </p:nvSpPr>
        <p:spPr>
          <a:xfrm>
            <a:off x="933451" y="2272710"/>
            <a:ext cx="16421100" cy="3426640"/>
          </a:xfrm>
        </p:spPr>
        <p:txBody>
          <a:bodyPr/>
          <a:lstStyle/>
          <a:p>
            <a:r>
              <a:rPr lang="en-US" altLang="en-US" dirty="0">
                <a:latin typeface="+mn-lt"/>
              </a:rPr>
              <a:t>After completing this lesson, you should be able to:</a:t>
            </a:r>
          </a:p>
          <a:p>
            <a:pPr lvl="1"/>
            <a:r>
              <a:rPr lang="en-US" altLang="en-US" dirty="0">
                <a:latin typeface="+mn-lt"/>
              </a:rPr>
              <a:t>Describe the execution flow of SQL statements</a:t>
            </a:r>
          </a:p>
          <a:p>
            <a:pPr lvl="1"/>
            <a:r>
              <a:rPr lang="en-US" altLang="en-US" dirty="0">
                <a:latin typeface="+mn-lt"/>
              </a:rPr>
              <a:t>Build and execute SQL statements dynamically by using Native Dynamic SQL (NDS) </a:t>
            </a:r>
          </a:p>
          <a:p>
            <a:pPr lvl="1"/>
            <a:r>
              <a:rPr lang="en-US" altLang="en-US" dirty="0">
                <a:latin typeface="+mn-lt"/>
              </a:rPr>
              <a:t>Identify situations when you must use the DBMS_SQL package instead of NDS to build and execute SQL statements dynamically</a:t>
            </a:r>
          </a:p>
        </p:txBody>
      </p:sp>
    </p:spTree>
    <p:custDataLst>
      <p:tags r:id="rId1"/>
    </p:custDataLst>
    <p:extLst>
      <p:ext uri="{BB962C8B-B14F-4D97-AF65-F5344CB8AC3E}">
        <p14:creationId xmlns:p14="http://schemas.microsoft.com/office/powerpoint/2010/main" val="322391977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F167F7-49B0-4EC4-862E-1EDCFBA3C03E}"/>
              </a:ext>
            </a:extLst>
          </p:cNvPr>
          <p:cNvSpPr>
            <a:spLocks noGrp="1"/>
          </p:cNvSpPr>
          <p:nvPr>
            <p:ph idx="1"/>
          </p:nvPr>
        </p:nvSpPr>
        <p:spPr>
          <a:xfrm>
            <a:off x="932689" y="2267712"/>
            <a:ext cx="16422624" cy="2672138"/>
          </a:xfrm>
        </p:spPr>
        <p:txBody>
          <a:bodyPr/>
          <a:lstStyle/>
          <a:p>
            <a:r>
              <a:rPr lang="en-US" altLang="en-US" dirty="0"/>
              <a:t>The full text of the dynamic SQL statement might be unknown until run time; therefore, its syntax is checked at </a:t>
            </a:r>
            <a:r>
              <a:rPr lang="en-US" altLang="en-US" i="1" dirty="0"/>
              <a:t>run time</a:t>
            </a:r>
            <a:r>
              <a:rPr lang="en-US" altLang="en-US" dirty="0"/>
              <a:t> rather than at </a:t>
            </a:r>
            <a:r>
              <a:rPr lang="en-US" altLang="en-US" i="1" dirty="0"/>
              <a:t>compile time</a:t>
            </a:r>
            <a:r>
              <a:rPr lang="en-US" altLang="en-US" dirty="0"/>
              <a:t>.</a:t>
            </a:r>
          </a:p>
          <a:p>
            <a:pPr lvl="1">
              <a:buFont typeface="Arial" charset="0"/>
              <a:buAutoNum type="alphaLcPeriod"/>
            </a:pPr>
            <a:r>
              <a:rPr lang="en-US" altLang="en-US" dirty="0"/>
              <a:t>True</a:t>
            </a:r>
          </a:p>
          <a:p>
            <a:pPr lvl="1">
              <a:buFont typeface="Arial" charset="0"/>
              <a:buAutoNum type="alphaLcPeriod"/>
            </a:pPr>
            <a:r>
              <a:rPr lang="en-US" altLang="en-US" dirty="0"/>
              <a:t>False</a:t>
            </a:r>
          </a:p>
        </p:txBody>
      </p:sp>
      <p:sp>
        <p:nvSpPr>
          <p:cNvPr id="52226"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Quiz</a:t>
            </a:r>
          </a:p>
        </p:txBody>
      </p:sp>
    </p:spTree>
    <p:custDataLst>
      <p:tags r:id="rId1"/>
    </p:custDataLst>
    <p:extLst>
      <p:ext uri="{BB962C8B-B14F-4D97-AF65-F5344CB8AC3E}">
        <p14:creationId xmlns:p14="http://schemas.microsoft.com/office/powerpoint/2010/main" val="1582629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Summary</a:t>
            </a:r>
          </a:p>
        </p:txBody>
      </p:sp>
      <p:sp>
        <p:nvSpPr>
          <p:cNvPr id="2" name="Content Placeholder 1">
            <a:extLst>
              <a:ext uri="{FF2B5EF4-FFF2-40B4-BE49-F238E27FC236}">
                <a16:creationId xmlns:a16="http://schemas.microsoft.com/office/drawing/2014/main" id="{8127C998-2B3C-4A7F-88A1-F17A4C4608BA}"/>
              </a:ext>
            </a:extLst>
          </p:cNvPr>
          <p:cNvSpPr>
            <a:spLocks noGrp="1"/>
          </p:cNvSpPr>
          <p:nvPr>
            <p:ph idx="1"/>
          </p:nvPr>
        </p:nvSpPr>
        <p:spPr>
          <a:xfrm>
            <a:off x="933451" y="2272710"/>
            <a:ext cx="16421100" cy="4164534"/>
          </a:xfrm>
        </p:spPr>
        <p:txBody>
          <a:bodyPr/>
          <a:lstStyle/>
          <a:p>
            <a:r>
              <a:rPr lang="en-US" altLang="en-US" dirty="0"/>
              <a:t>In this lesson, you should have learned how to:</a:t>
            </a:r>
          </a:p>
          <a:p>
            <a:pPr lvl="1"/>
            <a:r>
              <a:rPr lang="en-US" altLang="en-US" dirty="0"/>
              <a:t>Describe the execution flow of SQL statements</a:t>
            </a:r>
          </a:p>
          <a:p>
            <a:pPr lvl="1"/>
            <a:r>
              <a:rPr lang="en-US" altLang="en-US" dirty="0"/>
              <a:t>Build and execute SQL statements dynamically by using NDS</a:t>
            </a:r>
          </a:p>
          <a:p>
            <a:pPr lvl="1"/>
            <a:r>
              <a:rPr lang="en-US" altLang="en-US" dirty="0"/>
              <a:t>Identify situations when you must use the </a:t>
            </a:r>
            <a:r>
              <a:rPr lang="en-US" altLang="en-US" dirty="0">
                <a:latin typeface="Courier New" pitchFamily="49" charset="0"/>
                <a:cs typeface="Courier New" pitchFamily="49" charset="0"/>
              </a:rPr>
              <a:t>DBMS_SQL</a:t>
            </a:r>
            <a:r>
              <a:rPr lang="en-US" altLang="en-US" dirty="0"/>
              <a:t> package instead of NDS to build and execute SQL statements dynamically</a:t>
            </a:r>
          </a:p>
          <a:p>
            <a:endParaRPr lang="en-US" dirty="0"/>
          </a:p>
        </p:txBody>
      </p:sp>
    </p:spTree>
    <p:custDataLst>
      <p:tags r:id="rId1"/>
    </p:custDataLst>
    <p:extLst>
      <p:ext uri="{BB962C8B-B14F-4D97-AF65-F5344CB8AC3E}">
        <p14:creationId xmlns:p14="http://schemas.microsoft.com/office/powerpoint/2010/main" val="35759334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a:latin typeface="+mj-lt"/>
              </a:rPr>
              <a:t>Practice 17 </a:t>
            </a:r>
            <a:r>
              <a:rPr lang="en-US" altLang="en-US" dirty="0">
                <a:latin typeface="+mj-lt"/>
              </a:rPr>
              <a:t>Overview: Using Dynamic SQL</a:t>
            </a:r>
          </a:p>
        </p:txBody>
      </p:sp>
      <p:sp>
        <p:nvSpPr>
          <p:cNvPr id="2" name="Content Placeholder 1">
            <a:extLst>
              <a:ext uri="{FF2B5EF4-FFF2-40B4-BE49-F238E27FC236}">
                <a16:creationId xmlns:a16="http://schemas.microsoft.com/office/drawing/2014/main" id="{E0024D70-746C-4F11-8359-2DB2F2417F2A}"/>
              </a:ext>
            </a:extLst>
          </p:cNvPr>
          <p:cNvSpPr>
            <a:spLocks noGrp="1"/>
          </p:cNvSpPr>
          <p:nvPr>
            <p:ph idx="1"/>
          </p:nvPr>
        </p:nvSpPr>
        <p:spPr/>
        <p:txBody>
          <a:bodyPr/>
          <a:lstStyle/>
          <a:p>
            <a:r>
              <a:rPr lang="en-US" altLang="en-US" dirty="0"/>
              <a:t>This practice covers the following topics:</a:t>
            </a:r>
          </a:p>
          <a:p>
            <a:pPr lvl="1"/>
            <a:r>
              <a:rPr lang="en-US" altLang="en-US" dirty="0"/>
              <a:t>Creating a package that uses Native Dynamic SQL to create or drop a table and to populate, modify, and delete rows from a table</a:t>
            </a:r>
          </a:p>
          <a:p>
            <a:pPr lvl="1"/>
            <a:r>
              <a:rPr lang="en-US" altLang="en-US" dirty="0"/>
              <a:t>Creating a package that compiles the PL/SQL code in your schema</a:t>
            </a:r>
          </a:p>
          <a:p>
            <a:endParaRPr lang="en-US" dirty="0"/>
          </a:p>
        </p:txBody>
      </p:sp>
      <p:sp>
        <p:nvSpPr>
          <p:cNvPr id="4" name="Rectangle 3"/>
          <p:cNvSpPr/>
          <p:nvPr/>
        </p:nvSpPr>
        <p:spPr bwMode="auto">
          <a:xfrm rot="16200000" flipV="1">
            <a:off x="14629720"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5" name="Group 4"/>
          <p:cNvGrpSpPr/>
          <p:nvPr/>
        </p:nvGrpSpPr>
        <p:grpSpPr>
          <a:xfrm>
            <a:off x="14450994" y="6400800"/>
            <a:ext cx="2579706" cy="2577087"/>
            <a:chOff x="9066212" y="3962400"/>
            <a:chExt cx="1941512" cy="1939542"/>
          </a:xfrm>
        </p:grpSpPr>
        <p:sp>
          <p:nvSpPr>
            <p:cNvPr id="6" name="Oval 5"/>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extLst>
      <p:ext uri="{BB962C8B-B14F-4D97-AF65-F5344CB8AC3E}">
        <p14:creationId xmlns:p14="http://schemas.microsoft.com/office/powerpoint/2010/main" val="173953924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Lesson Agenda</a:t>
            </a:r>
          </a:p>
        </p:txBody>
      </p:sp>
      <p:sp>
        <p:nvSpPr>
          <p:cNvPr id="2" name="Content Placeholder 1">
            <a:extLst>
              <a:ext uri="{FF2B5EF4-FFF2-40B4-BE49-F238E27FC236}">
                <a16:creationId xmlns:a16="http://schemas.microsoft.com/office/drawing/2014/main" id="{6A937210-CFD8-47F2-A0B7-F0B525818D57}"/>
              </a:ext>
            </a:extLst>
          </p:cNvPr>
          <p:cNvSpPr>
            <a:spLocks noGrp="1"/>
          </p:cNvSpPr>
          <p:nvPr>
            <p:ph idx="1"/>
          </p:nvPr>
        </p:nvSpPr>
        <p:spPr>
          <a:xfrm>
            <a:off x="933451" y="2272710"/>
            <a:ext cx="16421100" cy="2123847"/>
          </a:xfrm>
        </p:spPr>
        <p:txBody>
          <a:bodyPr/>
          <a:lstStyle/>
          <a:p>
            <a:pPr lvl="1">
              <a:defRPr/>
            </a:pPr>
            <a:r>
              <a:rPr lang="en-US" dirty="0">
                <a:latin typeface="+mn-lt"/>
              </a:rPr>
              <a:t>Dynamic SQL and its features</a:t>
            </a:r>
          </a:p>
          <a:p>
            <a:pPr lvl="1">
              <a:buClr>
                <a:schemeClr val="tx1">
                  <a:lumMod val="25000"/>
                  <a:lumOff val="75000"/>
                </a:schemeClr>
              </a:buClr>
              <a:defRPr/>
            </a:pPr>
            <a:r>
              <a:rPr lang="en-US" dirty="0">
                <a:solidFill>
                  <a:schemeClr val="tx1">
                    <a:lumMod val="25000"/>
                    <a:lumOff val="75000"/>
                  </a:schemeClr>
                </a:solidFill>
                <a:latin typeface="+mn-lt"/>
              </a:rPr>
              <a:t>Using NDS</a:t>
            </a:r>
          </a:p>
          <a:p>
            <a:pPr lvl="1">
              <a:buClr>
                <a:schemeClr val="tx1">
                  <a:lumMod val="25000"/>
                  <a:lumOff val="75000"/>
                </a:schemeClr>
              </a:buClr>
              <a:defRPr/>
            </a:pPr>
            <a:r>
              <a:rPr lang="en-US" dirty="0">
                <a:solidFill>
                  <a:schemeClr val="tx1">
                    <a:lumMod val="25000"/>
                    <a:lumOff val="75000"/>
                  </a:schemeClr>
                </a:solidFill>
                <a:latin typeface="+mn-lt"/>
              </a:rPr>
              <a:t>Using the </a:t>
            </a:r>
            <a:r>
              <a:rPr lang="en-US" dirty="0">
                <a:solidFill>
                  <a:schemeClr val="tx1">
                    <a:lumMod val="25000"/>
                    <a:lumOff val="75000"/>
                  </a:schemeClr>
                </a:solidFill>
                <a:latin typeface="+mn-lt"/>
                <a:cs typeface="Courier New" pitchFamily="49" charset="0"/>
              </a:rPr>
              <a:t>DBMS_SQL</a:t>
            </a:r>
            <a:r>
              <a:rPr lang="en-US" dirty="0">
                <a:solidFill>
                  <a:schemeClr val="tx1">
                    <a:lumMod val="25000"/>
                    <a:lumOff val="75000"/>
                  </a:schemeClr>
                </a:solidFill>
                <a:latin typeface="+mn-lt"/>
              </a:rPr>
              <a:t> package</a:t>
            </a:r>
          </a:p>
        </p:txBody>
      </p:sp>
      <p:grpSp>
        <p:nvGrpSpPr>
          <p:cNvPr id="4" name="Group 3"/>
          <p:cNvGrpSpPr/>
          <p:nvPr/>
        </p:nvGrpSpPr>
        <p:grpSpPr>
          <a:xfrm>
            <a:off x="12734473" y="6515101"/>
            <a:ext cx="5567363" cy="2500313"/>
            <a:chOff x="5594048" y="4297363"/>
            <a:chExt cx="3711575" cy="1666875"/>
          </a:xfrm>
        </p:grpSpPr>
        <p:sp>
          <p:nvSpPr>
            <p:cNvPr id="5" name="Rectangle 4"/>
            <p:cNvSpPr/>
            <p:nvPr/>
          </p:nvSpPr>
          <p:spPr bwMode="auto">
            <a:xfrm rot="16200000" flipV="1">
              <a:off x="6867223"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651514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What is Dynamic SQL?</a:t>
            </a:r>
          </a:p>
        </p:txBody>
      </p:sp>
      <p:sp>
        <p:nvSpPr>
          <p:cNvPr id="11" name="Content Placeholder 10">
            <a:extLst>
              <a:ext uri="{FF2B5EF4-FFF2-40B4-BE49-F238E27FC236}">
                <a16:creationId xmlns:a16="http://schemas.microsoft.com/office/drawing/2014/main" id="{DACE327F-D81B-4D69-9560-0F821C655D8E}"/>
              </a:ext>
            </a:extLst>
          </p:cNvPr>
          <p:cNvSpPr>
            <a:spLocks noGrp="1"/>
          </p:cNvSpPr>
          <p:nvPr>
            <p:ph idx="1"/>
          </p:nvPr>
        </p:nvSpPr>
        <p:spPr>
          <a:xfrm>
            <a:off x="933451" y="2272710"/>
            <a:ext cx="16421100" cy="4276872"/>
          </a:xfrm>
        </p:spPr>
        <p:txBody>
          <a:bodyPr/>
          <a:lstStyle/>
          <a:p>
            <a:pPr lvl="1"/>
            <a:r>
              <a:rPr lang="en-US" dirty="0"/>
              <a:t>Dynamic SQL enables you to generate and run SQL statements at run time.</a:t>
            </a:r>
          </a:p>
          <a:p>
            <a:pPr lvl="1"/>
            <a:r>
              <a:rPr lang="en-US" dirty="0"/>
              <a:t>You may write a dynamic SQL statement when you :</a:t>
            </a:r>
          </a:p>
          <a:p>
            <a:pPr lvl="2"/>
            <a:r>
              <a:rPr lang="en-US" dirty="0"/>
              <a:t>Don’t know the full text of the SQL statement at compile time</a:t>
            </a:r>
          </a:p>
          <a:p>
            <a:pPr lvl="2"/>
            <a:r>
              <a:rPr lang="en-US" dirty="0"/>
              <a:t>Don’t know the number of variables </a:t>
            </a:r>
          </a:p>
          <a:p>
            <a:pPr lvl="2"/>
            <a:r>
              <a:rPr lang="en-US" dirty="0"/>
              <a:t>Don’t know data types of input variables</a:t>
            </a:r>
          </a:p>
          <a:p>
            <a:endParaRPr lang="en-US" dirty="0"/>
          </a:p>
        </p:txBody>
      </p:sp>
      <p:grpSp>
        <p:nvGrpSpPr>
          <p:cNvPr id="4" name="Group 3"/>
          <p:cNvGrpSpPr/>
          <p:nvPr/>
        </p:nvGrpSpPr>
        <p:grpSpPr>
          <a:xfrm>
            <a:off x="13373105" y="5439030"/>
            <a:ext cx="3050069" cy="3784799"/>
            <a:chOff x="7119918" y="4128062"/>
            <a:chExt cx="1388824" cy="1723378"/>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84937" y="4472180"/>
              <a:ext cx="1323805" cy="137926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306486">
              <a:off x="7119918" y="4128062"/>
              <a:ext cx="695003" cy="739823"/>
            </a:xfrm>
            <a:prstGeom prst="rect">
              <a:avLst/>
            </a:prstGeom>
          </p:spPr>
        </p:pic>
      </p:grpSp>
      <p:pic>
        <p:nvPicPr>
          <p:cNvPr id="8" name="Picture 7" descr="cnt234153.gif"/>
          <p:cNvPicPr>
            <a:picLocks noChangeAspect="1"/>
          </p:cNvPicPr>
          <p:nvPr/>
        </p:nvPicPr>
        <p:blipFill>
          <a:blip r:embed="rId6" cstate="print"/>
          <a:stretch>
            <a:fillRect/>
          </a:stretch>
        </p:blipFill>
        <p:spPr>
          <a:xfrm>
            <a:off x="14516102" y="4067429"/>
            <a:ext cx="571500" cy="1143000"/>
          </a:xfrm>
          <a:prstGeom prst="rect">
            <a:avLst/>
          </a:prstGeom>
        </p:spPr>
      </p:pic>
      <p:sp>
        <p:nvSpPr>
          <p:cNvPr id="9" name="Cloud Callout 8"/>
          <p:cNvSpPr/>
          <p:nvPr/>
        </p:nvSpPr>
        <p:spPr bwMode="auto">
          <a:xfrm>
            <a:off x="13944600" y="3838829"/>
            <a:ext cx="1600200" cy="1485900"/>
          </a:xfrm>
          <a:prstGeom prst="cloudCallout">
            <a:avLst/>
          </a:prstGeom>
          <a:noFill/>
          <a:ln w="28575" cap="flat" cmpd="sng" algn="ctr">
            <a:solidFill>
              <a:schemeClr val="tx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42655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When do you use Dynamic SQL?</a:t>
            </a:r>
          </a:p>
        </p:txBody>
      </p:sp>
      <p:pic>
        <p:nvPicPr>
          <p:cNvPr id="5" name="Picture 4" descr="cnt2554150.png"/>
          <p:cNvPicPr>
            <a:picLocks noChangeAspect="1"/>
          </p:cNvPicPr>
          <p:nvPr/>
        </p:nvPicPr>
        <p:blipFill>
          <a:blip r:embed="rId4" cstate="print"/>
          <a:stretch>
            <a:fillRect/>
          </a:stretch>
        </p:blipFill>
        <p:spPr>
          <a:xfrm>
            <a:off x="4914900" y="6304643"/>
            <a:ext cx="1520190" cy="1714500"/>
          </a:xfrm>
          <a:prstGeom prst="rect">
            <a:avLst/>
          </a:prstGeom>
        </p:spPr>
      </p:pic>
      <p:sp>
        <p:nvSpPr>
          <p:cNvPr id="6" name="Rounded Rectangular Callout 5"/>
          <p:cNvSpPr/>
          <p:nvPr/>
        </p:nvSpPr>
        <p:spPr bwMode="auto">
          <a:xfrm>
            <a:off x="2857500" y="2304143"/>
            <a:ext cx="5486400" cy="3200400"/>
          </a:xfrm>
          <a:prstGeom prst="wedgeRoundRectCallout">
            <a:avLst>
              <a:gd name="adj1" fmla="val -6635"/>
              <a:gd name="adj2" fmla="val 67262"/>
              <a:gd name="adj3" fmla="val 16667"/>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lang="en-US" dirty="0">
                <a:latin typeface="Oracle Sans" panose="020B0503020204020204" pitchFamily="34" charset="0"/>
                <a:cs typeface="Oracle Sans" panose="020B0503020204020204" pitchFamily="34" charset="0"/>
              </a:rPr>
              <a:t>Hey Alice, I’m not quite good at writing codes to get my jobs done. Can you make it simpler, where I click some buttons and enter some values to get the job done? Some thing which will look like this:</a:t>
            </a: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8" name="Rounded Rectangular Callout 7"/>
          <p:cNvSpPr/>
          <p:nvPr/>
        </p:nvSpPr>
        <p:spPr bwMode="auto">
          <a:xfrm>
            <a:off x="7200900" y="6761843"/>
            <a:ext cx="5715000" cy="1600200"/>
          </a:xfrm>
          <a:prstGeom prst="wedgeRoundRectCallout">
            <a:avLst>
              <a:gd name="adj1" fmla="val -58759"/>
              <a:gd name="adj2" fmla="val 2183"/>
              <a:gd name="adj3" fmla="val 16667"/>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I could just enter the values and click submit, and the data</a:t>
            </a:r>
            <a:r>
              <a:rPr kumimoji="0" lang="en-US" sz="2700" b="0" i="0" u="none" strike="noStrike" cap="none" normalizeH="0" dirty="0">
                <a:ln>
                  <a:noFill/>
                </a:ln>
                <a:solidFill>
                  <a:schemeClr val="tx1"/>
                </a:solidFill>
                <a:effectLst/>
                <a:latin typeface="Oracle Sans" panose="020B0503020204020204" pitchFamily="34" charset="0"/>
                <a:cs typeface="Oracle Sans" panose="020B0503020204020204" pitchFamily="34" charset="0"/>
              </a:rPr>
              <a:t> would be updated in the database.</a:t>
            </a: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nvGrpSpPr>
          <p:cNvPr id="2" name="Group 1"/>
          <p:cNvGrpSpPr/>
          <p:nvPr/>
        </p:nvGrpSpPr>
        <p:grpSpPr>
          <a:xfrm>
            <a:off x="10058400" y="2333777"/>
            <a:ext cx="5372100" cy="3600450"/>
            <a:chOff x="2208212" y="2571750"/>
            <a:chExt cx="3581400" cy="2400300"/>
          </a:xfrm>
        </p:grpSpPr>
        <p:grpSp>
          <p:nvGrpSpPr>
            <p:cNvPr id="9" name="Group 8"/>
            <p:cNvGrpSpPr/>
            <p:nvPr/>
          </p:nvGrpSpPr>
          <p:grpSpPr>
            <a:xfrm>
              <a:off x="2208212" y="2571750"/>
              <a:ext cx="3581400" cy="2400300"/>
              <a:chOff x="642215" y="2297397"/>
              <a:chExt cx="3581400" cy="2400300"/>
            </a:xfrm>
          </p:grpSpPr>
          <p:sp>
            <p:nvSpPr>
              <p:cNvPr id="10" name="Rounded Rectangle 9"/>
              <p:cNvSpPr/>
              <p:nvPr/>
            </p:nvSpPr>
            <p:spPr bwMode="auto">
              <a:xfrm>
                <a:off x="642215" y="2297397"/>
                <a:ext cx="3581400" cy="2400300"/>
              </a:xfrm>
              <a:prstGeom prst="roundRect">
                <a:avLst>
                  <a:gd name="adj" fmla="val 9753"/>
                </a:avLst>
              </a:prstGeom>
              <a:gradFill flip="none" rotWithShape="1">
                <a:gsLst>
                  <a:gs pos="0">
                    <a:schemeClr val="bg2">
                      <a:lumMod val="90000"/>
                    </a:schemeClr>
                  </a:gs>
                  <a:gs pos="50000">
                    <a:schemeClr val="accent5">
                      <a:lumMod val="40000"/>
                      <a:lumOff val="60000"/>
                    </a:schemeClr>
                  </a:gs>
                  <a:gs pos="100000">
                    <a:schemeClr val="accent6">
                      <a:lumMod val="20000"/>
                      <a:lumOff val="80000"/>
                    </a:schemeClr>
                  </a:gs>
                </a:gsLst>
                <a:lin ang="5400000" scaled="1"/>
                <a:tileRect/>
              </a:gradFill>
              <a:ln w="38100" cap="flat" cmpd="sng" algn="ctr">
                <a:solidFill>
                  <a:schemeClr val="bg1"/>
                </a:solidFill>
                <a:prstDash val="solid"/>
                <a:round/>
                <a:headEnd type="none" w="sm" len="sm"/>
                <a:tailEnd type="none" w="sm" len="sm"/>
              </a:ln>
              <a:effectLst>
                <a:outerShdw blurRad="63500" sx="102000" sy="102000" algn="ctr" rotWithShape="0">
                  <a:srgbClr val="2FFF2F">
                    <a:alpha val="40000"/>
                  </a:srgbClr>
                </a:outerShdw>
              </a:effectLst>
            </p:spPr>
            <p:txBody>
              <a:bodyPr wrap="square">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grpSp>
            <p:nvGrpSpPr>
              <p:cNvPr id="11" name="Group 10"/>
              <p:cNvGrpSpPr/>
              <p:nvPr/>
            </p:nvGrpSpPr>
            <p:grpSpPr>
              <a:xfrm>
                <a:off x="822325" y="2370069"/>
                <a:ext cx="2782423" cy="1550106"/>
                <a:chOff x="3903662" y="2408169"/>
                <a:chExt cx="2782423" cy="1550106"/>
              </a:xfrm>
            </p:grpSpPr>
            <p:sp>
              <p:nvSpPr>
                <p:cNvPr id="12" name="Rounded Rectangle 11"/>
                <p:cNvSpPr/>
                <p:nvPr/>
              </p:nvSpPr>
              <p:spPr bwMode="auto">
                <a:xfrm>
                  <a:off x="4019085" y="2758830"/>
                  <a:ext cx="2667000" cy="381000"/>
                </a:xfrm>
                <a:prstGeom prst="roundRect">
                  <a:avLst>
                    <a:gd name="adj" fmla="val 0"/>
                  </a:avLst>
                </a:prstGeom>
                <a:solidFill>
                  <a:schemeClr val="bg1"/>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4" name="TextBox 13"/>
                <p:cNvSpPr txBox="1"/>
                <p:nvPr/>
              </p:nvSpPr>
              <p:spPr>
                <a:xfrm>
                  <a:off x="3903662" y="2408169"/>
                  <a:ext cx="1600202" cy="30777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latin typeface="Oracle Sans" panose="020B0503020204020204" pitchFamily="34" charset="0"/>
                      <a:cs typeface="Oracle Sans" panose="020B0503020204020204" pitchFamily="34" charset="0"/>
                    </a:rPr>
                    <a:t>Employee ID:</a:t>
                  </a:r>
                </a:p>
              </p:txBody>
            </p:sp>
            <p:sp>
              <p:nvSpPr>
                <p:cNvPr id="15" name="TextBox 14"/>
                <p:cNvSpPr txBox="1"/>
                <p:nvPr/>
              </p:nvSpPr>
              <p:spPr>
                <a:xfrm>
                  <a:off x="3903662" y="3227319"/>
                  <a:ext cx="2057403" cy="30777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latin typeface="Oracle Sans" panose="020B0503020204020204" pitchFamily="34" charset="0"/>
                      <a:cs typeface="Oracle Sans" panose="020B0503020204020204" pitchFamily="34" charset="0"/>
                    </a:rPr>
                    <a:t>New Salary:</a:t>
                  </a:r>
                </a:p>
              </p:txBody>
            </p:sp>
            <p:sp>
              <p:nvSpPr>
                <p:cNvPr id="25" name="Rounded Rectangle 24"/>
                <p:cNvSpPr/>
                <p:nvPr/>
              </p:nvSpPr>
              <p:spPr bwMode="auto">
                <a:xfrm>
                  <a:off x="4019085" y="3577275"/>
                  <a:ext cx="2667000" cy="381000"/>
                </a:xfrm>
                <a:prstGeom prst="roundRect">
                  <a:avLst>
                    <a:gd name="adj" fmla="val 0"/>
                  </a:avLst>
                </a:prstGeom>
                <a:solidFill>
                  <a:schemeClr val="bg1"/>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grpSp>
        <p:sp>
          <p:nvSpPr>
            <p:cNvPr id="26" name="Rounded Rectangle 25"/>
            <p:cNvSpPr/>
            <p:nvPr/>
          </p:nvSpPr>
          <p:spPr bwMode="auto">
            <a:xfrm>
              <a:off x="2503745" y="4415501"/>
              <a:ext cx="1207689" cy="344233"/>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100" b="1" dirty="0">
                  <a:solidFill>
                    <a:schemeClr val="bg1"/>
                  </a:solidFill>
                  <a:latin typeface="Oracle Sans" panose="020B0503020204020204" pitchFamily="34" charset="0"/>
                  <a:cs typeface="Oracle Sans" panose="020B0503020204020204" pitchFamily="34" charset="0"/>
                </a:rPr>
                <a:t>SUBMIT</a:t>
              </a:r>
              <a:endParaRPr lang="en-US" sz="2250" b="1" dirty="0">
                <a:solidFill>
                  <a:schemeClr val="bg1"/>
                </a:solidFill>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2932933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Using Dynamic SQL</a:t>
            </a:r>
          </a:p>
        </p:txBody>
      </p:sp>
      <p:sp>
        <p:nvSpPr>
          <p:cNvPr id="2" name="Content Placeholder 1">
            <a:extLst>
              <a:ext uri="{FF2B5EF4-FFF2-40B4-BE49-F238E27FC236}">
                <a16:creationId xmlns:a16="http://schemas.microsoft.com/office/drawing/2014/main" id="{AFB42ED2-E056-4963-9C7F-5CC48FA88649}"/>
              </a:ext>
            </a:extLst>
          </p:cNvPr>
          <p:cNvSpPr>
            <a:spLocks noGrp="1"/>
          </p:cNvSpPr>
          <p:nvPr>
            <p:ph idx="1"/>
          </p:nvPr>
        </p:nvSpPr>
        <p:spPr>
          <a:xfrm>
            <a:off x="933451" y="2272710"/>
            <a:ext cx="16421100" cy="6098910"/>
          </a:xfrm>
        </p:spPr>
        <p:txBody>
          <a:bodyPr/>
          <a:lstStyle/>
          <a:p>
            <a:pPr lvl="1"/>
            <a:r>
              <a:rPr lang="en-US" altLang="en-US" dirty="0">
                <a:latin typeface="+mn-lt"/>
              </a:rPr>
              <a:t>Use dynamic SQL when the full text of the dynamic SQL statement is unknown until run time. Therefore, its syntax is checked at </a:t>
            </a:r>
            <a:r>
              <a:rPr lang="en-US" altLang="en-US" i="1" dirty="0">
                <a:latin typeface="+mn-lt"/>
              </a:rPr>
              <a:t>run time</a:t>
            </a:r>
            <a:r>
              <a:rPr lang="en-US" altLang="en-US" dirty="0">
                <a:latin typeface="+mn-lt"/>
              </a:rPr>
              <a:t> rather than at </a:t>
            </a:r>
            <a:r>
              <a:rPr lang="en-US" altLang="en-US" i="1" dirty="0">
                <a:latin typeface="+mn-lt"/>
              </a:rPr>
              <a:t>compile time</a:t>
            </a:r>
            <a:r>
              <a:rPr lang="en-US" altLang="en-US" dirty="0">
                <a:latin typeface="+mn-lt"/>
              </a:rPr>
              <a:t>. </a:t>
            </a:r>
          </a:p>
          <a:p>
            <a:pPr lvl="1"/>
            <a:r>
              <a:rPr lang="en-US" altLang="en-US" dirty="0">
                <a:latin typeface="+mn-lt"/>
              </a:rPr>
              <a:t>Use dynamic SQL when one of the following items is unknown at precompile time:</a:t>
            </a:r>
          </a:p>
          <a:p>
            <a:pPr lvl="2"/>
            <a:r>
              <a:rPr lang="en-US" altLang="en-US" dirty="0">
                <a:latin typeface="+mn-lt"/>
              </a:rPr>
              <a:t>Text of the SQL statement such as commands, clauses, and so on</a:t>
            </a:r>
          </a:p>
          <a:p>
            <a:pPr lvl="2"/>
            <a:r>
              <a:rPr lang="en-US" altLang="en-US" dirty="0">
                <a:latin typeface="+mn-lt"/>
              </a:rPr>
              <a:t>The number and data types of host variables</a:t>
            </a:r>
          </a:p>
          <a:p>
            <a:pPr lvl="2"/>
            <a:r>
              <a:rPr lang="en-US" altLang="en-US" dirty="0">
                <a:latin typeface="+mn-lt"/>
              </a:rPr>
              <a:t>References to database objects such as tables, columns, indexes, sequences, usernames, and views</a:t>
            </a:r>
          </a:p>
          <a:p>
            <a:pPr lvl="1"/>
            <a:r>
              <a:rPr lang="en-US" altLang="en-US" dirty="0">
                <a:latin typeface="+mn-lt"/>
              </a:rPr>
              <a:t>Use dynamic SQL to make your PL/SQL programs more general and flexible.</a:t>
            </a:r>
          </a:p>
          <a:p>
            <a:endParaRPr lang="en-US" dirty="0">
              <a:latin typeface="+mn-lt"/>
            </a:endParaRPr>
          </a:p>
        </p:txBody>
      </p:sp>
    </p:spTree>
    <p:custDataLst>
      <p:tags r:id="rId1"/>
    </p:custDataLst>
    <p:extLst>
      <p:ext uri="{BB962C8B-B14F-4D97-AF65-F5344CB8AC3E}">
        <p14:creationId xmlns:p14="http://schemas.microsoft.com/office/powerpoint/2010/main" val="4208059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Execution Flow of SQL Statements</a:t>
            </a:r>
          </a:p>
        </p:txBody>
      </p:sp>
      <p:sp>
        <p:nvSpPr>
          <p:cNvPr id="4" name="Content Placeholder 3">
            <a:extLst>
              <a:ext uri="{FF2B5EF4-FFF2-40B4-BE49-F238E27FC236}">
                <a16:creationId xmlns:a16="http://schemas.microsoft.com/office/drawing/2014/main" id="{0D218E78-22ED-4BD5-AB0B-B10C56A2B6CB}"/>
              </a:ext>
            </a:extLst>
          </p:cNvPr>
          <p:cNvSpPr>
            <a:spLocks noGrp="1"/>
          </p:cNvSpPr>
          <p:nvPr>
            <p:ph idx="1"/>
          </p:nvPr>
        </p:nvSpPr>
        <p:spPr>
          <a:xfrm>
            <a:off x="933451" y="2272710"/>
            <a:ext cx="16421100" cy="6875853"/>
          </a:xfrm>
        </p:spPr>
        <p:txBody>
          <a:bodyPr/>
          <a:lstStyle/>
          <a:p>
            <a:pPr lvl="1"/>
            <a:r>
              <a:rPr lang="en-US" altLang="en-US" dirty="0">
                <a:latin typeface="+mn-lt"/>
              </a:rPr>
              <a:t>All SQL statements go through some or all of the following stages:</a:t>
            </a:r>
          </a:p>
          <a:p>
            <a:pPr lvl="1"/>
            <a:endParaRPr lang="en-US" altLang="en-US" dirty="0"/>
          </a:p>
          <a:p>
            <a:pPr lvl="1"/>
            <a:endParaRPr lang="en-US" altLang="en-US" dirty="0"/>
          </a:p>
          <a:p>
            <a:pPr lvl="1"/>
            <a:endParaRPr lang="en-US" altLang="en-US" dirty="0"/>
          </a:p>
          <a:p>
            <a:pPr lvl="1"/>
            <a:r>
              <a:rPr lang="en-US" altLang="en-US" dirty="0">
                <a:latin typeface="+mn-lt"/>
              </a:rPr>
              <a:t>Some stages may not be relevant for all statements:</a:t>
            </a:r>
          </a:p>
          <a:p>
            <a:pPr lvl="2"/>
            <a:r>
              <a:rPr lang="en-US" altLang="en-US" dirty="0">
                <a:latin typeface="+mn-lt"/>
              </a:rPr>
              <a:t>The fetch phase is applicable to queries.</a:t>
            </a:r>
          </a:p>
          <a:p>
            <a:pPr lvl="2"/>
            <a:r>
              <a:rPr lang="en-US" altLang="en-US" dirty="0">
                <a:latin typeface="+mn-lt"/>
              </a:rPr>
              <a:t>For embedded SQL statements such as</a:t>
            </a:r>
            <a:r>
              <a:rPr lang="en-US" altLang="en-US" dirty="0"/>
              <a:t> </a:t>
            </a:r>
            <a:r>
              <a:rPr lang="en-US" altLang="en-US" dirty="0">
                <a:latin typeface="Courier New" pitchFamily="49" charset="0"/>
              </a:rPr>
              <a:t>SELECT</a:t>
            </a:r>
            <a:r>
              <a:rPr lang="en-US" altLang="en-US" dirty="0"/>
              <a:t>, </a:t>
            </a:r>
            <a:r>
              <a:rPr lang="en-US" altLang="en-US" dirty="0">
                <a:latin typeface="+mn-lt"/>
              </a:rPr>
              <a:t>DML</a:t>
            </a:r>
            <a:r>
              <a:rPr lang="en-US" altLang="en-US" dirty="0"/>
              <a:t>, </a:t>
            </a:r>
            <a:r>
              <a:rPr lang="en-US" altLang="en-US" dirty="0">
                <a:latin typeface="Courier New" pitchFamily="49" charset="0"/>
              </a:rPr>
              <a:t>MERGE</a:t>
            </a:r>
            <a:r>
              <a:rPr lang="en-US" altLang="en-US" dirty="0"/>
              <a:t>, </a:t>
            </a:r>
            <a:r>
              <a:rPr lang="en-US" altLang="en-US" dirty="0">
                <a:latin typeface="Courier New" pitchFamily="49" charset="0"/>
              </a:rPr>
              <a:t>COMMIT</a:t>
            </a:r>
            <a:r>
              <a:rPr lang="en-US" altLang="en-US" dirty="0"/>
              <a:t>, </a:t>
            </a:r>
            <a:r>
              <a:rPr lang="en-US" altLang="en-US" dirty="0">
                <a:latin typeface="Courier New" pitchFamily="49" charset="0"/>
              </a:rPr>
              <a:t>SAVEPOINT</a:t>
            </a:r>
            <a:r>
              <a:rPr lang="en-US" altLang="en-US" dirty="0"/>
              <a:t>, </a:t>
            </a:r>
            <a:r>
              <a:rPr lang="en-US" altLang="en-US" dirty="0">
                <a:latin typeface="+mn-lt"/>
              </a:rPr>
              <a:t>and</a:t>
            </a:r>
            <a:r>
              <a:rPr lang="en-US" altLang="en-US" dirty="0"/>
              <a:t> </a:t>
            </a:r>
            <a:r>
              <a:rPr lang="en-US" altLang="en-US" dirty="0">
                <a:latin typeface="Courier New" pitchFamily="49" charset="0"/>
              </a:rPr>
              <a:t>ROLLBACK</a:t>
            </a:r>
            <a:r>
              <a:rPr lang="en-US" altLang="en-US" dirty="0"/>
              <a:t>, </a:t>
            </a:r>
            <a:r>
              <a:rPr lang="en-US" altLang="en-US" dirty="0">
                <a:latin typeface="+mn-lt"/>
              </a:rPr>
              <a:t>the parse and bind phases are performed at compile time.</a:t>
            </a:r>
          </a:p>
          <a:p>
            <a:pPr lvl="2"/>
            <a:r>
              <a:rPr lang="en-US" altLang="en-US" dirty="0">
                <a:latin typeface="+mn-lt"/>
              </a:rPr>
              <a:t>For dynamic SQL statements, all phases are performed at run time.</a:t>
            </a:r>
          </a:p>
        </p:txBody>
      </p:sp>
      <p:grpSp>
        <p:nvGrpSpPr>
          <p:cNvPr id="2" name="Group 1"/>
          <p:cNvGrpSpPr/>
          <p:nvPr/>
        </p:nvGrpSpPr>
        <p:grpSpPr>
          <a:xfrm>
            <a:off x="3054946" y="3233057"/>
            <a:ext cx="12178112" cy="1405166"/>
            <a:chOff x="1830782" y="2084311"/>
            <a:chExt cx="8118741" cy="936777"/>
          </a:xfrm>
        </p:grpSpPr>
        <p:sp>
          <p:nvSpPr>
            <p:cNvPr id="3" name="Freeform 2"/>
            <p:cNvSpPr/>
            <p:nvPr/>
          </p:nvSpPr>
          <p:spPr>
            <a:xfrm>
              <a:off x="1830782" y="2084311"/>
              <a:ext cx="1561296" cy="936777"/>
            </a:xfrm>
            <a:custGeom>
              <a:avLst/>
              <a:gdLst>
                <a:gd name="connsiteX0" fmla="*/ 0 w 1561296"/>
                <a:gd name="connsiteY0" fmla="*/ 93678 h 936777"/>
                <a:gd name="connsiteX1" fmla="*/ 93678 w 1561296"/>
                <a:gd name="connsiteY1" fmla="*/ 0 h 936777"/>
                <a:gd name="connsiteX2" fmla="*/ 1467618 w 1561296"/>
                <a:gd name="connsiteY2" fmla="*/ 0 h 936777"/>
                <a:gd name="connsiteX3" fmla="*/ 1561296 w 1561296"/>
                <a:gd name="connsiteY3" fmla="*/ 93678 h 936777"/>
                <a:gd name="connsiteX4" fmla="*/ 1561296 w 1561296"/>
                <a:gd name="connsiteY4" fmla="*/ 843099 h 936777"/>
                <a:gd name="connsiteX5" fmla="*/ 1467618 w 1561296"/>
                <a:gd name="connsiteY5" fmla="*/ 936777 h 936777"/>
                <a:gd name="connsiteX6" fmla="*/ 93678 w 1561296"/>
                <a:gd name="connsiteY6" fmla="*/ 936777 h 936777"/>
                <a:gd name="connsiteX7" fmla="*/ 0 w 1561296"/>
                <a:gd name="connsiteY7" fmla="*/ 843099 h 936777"/>
                <a:gd name="connsiteX8" fmla="*/ 0 w 1561296"/>
                <a:gd name="connsiteY8" fmla="*/ 93678 h 93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296" h="936777">
                  <a:moveTo>
                    <a:pt x="0" y="93678"/>
                  </a:moveTo>
                  <a:cubicBezTo>
                    <a:pt x="0" y="41941"/>
                    <a:pt x="41941" y="0"/>
                    <a:pt x="93678" y="0"/>
                  </a:cubicBezTo>
                  <a:lnTo>
                    <a:pt x="1467618" y="0"/>
                  </a:lnTo>
                  <a:cubicBezTo>
                    <a:pt x="1519355" y="0"/>
                    <a:pt x="1561296" y="41941"/>
                    <a:pt x="1561296" y="93678"/>
                  </a:cubicBezTo>
                  <a:lnTo>
                    <a:pt x="1561296" y="843099"/>
                  </a:lnTo>
                  <a:cubicBezTo>
                    <a:pt x="1561296" y="894836"/>
                    <a:pt x="1519355" y="936777"/>
                    <a:pt x="1467618" y="936777"/>
                  </a:cubicBezTo>
                  <a:lnTo>
                    <a:pt x="93678" y="936777"/>
                  </a:lnTo>
                  <a:cubicBezTo>
                    <a:pt x="41941" y="936777"/>
                    <a:pt x="0" y="894836"/>
                    <a:pt x="0" y="843099"/>
                  </a:cubicBezTo>
                  <a:lnTo>
                    <a:pt x="0" y="93678"/>
                  </a:lnTo>
                  <a:close/>
                </a:path>
              </a:pathLst>
            </a:custGeom>
          </p:spPr>
          <p:style>
            <a:lnRef idx="2">
              <a:schemeClr val="lt1">
                <a:hueOff val="0"/>
                <a:satOff val="0"/>
                <a:lumOff val="0"/>
                <a:alphaOff val="0"/>
              </a:schemeClr>
            </a:lnRef>
            <a:fillRef idx="1">
              <a:schemeClr val="accent1">
                <a:shade val="50000"/>
                <a:hueOff val="0"/>
                <a:satOff val="0"/>
                <a:lumOff val="0"/>
                <a:alphaOff val="0"/>
              </a:schemeClr>
            </a:fillRef>
            <a:effectRef idx="0">
              <a:schemeClr val="accent1">
                <a:shade val="50000"/>
                <a:hueOff val="0"/>
                <a:satOff val="0"/>
                <a:lumOff val="0"/>
                <a:alphaOff val="0"/>
              </a:schemeClr>
            </a:effectRef>
            <a:fontRef idx="minor">
              <a:schemeClr val="lt1"/>
            </a:fontRef>
          </p:style>
          <p:txBody>
            <a:bodyPr spcFirstLastPara="0" vert="horz" wrap="square" lIns="201176" tIns="201176" rIns="201176" bIns="201176" numCol="1" spcCol="127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0" algn="ctr" defTabSz="1866900">
                <a:lnSpc>
                  <a:spcPct val="90000"/>
                </a:lnSpc>
                <a:spcBef>
                  <a:spcPct val="0"/>
                </a:spcBef>
                <a:spcAft>
                  <a:spcPct val="35000"/>
                </a:spcAft>
              </a:pPr>
              <a:r>
                <a:rPr lang="en-US" altLang="en-US" sz="4200" kern="1200" dirty="0">
                  <a:solidFill>
                    <a:schemeClr val="bg1"/>
                  </a:solidFill>
                  <a:latin typeface="Oracle Sans" panose="020B0503020204020204" pitchFamily="34" charset="0"/>
                  <a:cs typeface="Oracle Sans" panose="020B0503020204020204" pitchFamily="34" charset="0"/>
                </a:rPr>
                <a:t>Parse</a:t>
              </a:r>
              <a:endParaRPr lang="en-US" sz="4200" kern="1200" dirty="0">
                <a:solidFill>
                  <a:schemeClr val="bg1"/>
                </a:solidFill>
                <a:latin typeface="Oracle Sans" panose="020B0503020204020204" pitchFamily="34" charset="0"/>
                <a:cs typeface="Oracle Sans" panose="020B0503020204020204" pitchFamily="34" charset="0"/>
              </a:endParaRPr>
            </a:p>
          </p:txBody>
        </p:sp>
        <p:sp>
          <p:nvSpPr>
            <p:cNvPr id="5" name="Freeform 4"/>
            <p:cNvSpPr/>
            <p:nvPr/>
          </p:nvSpPr>
          <p:spPr>
            <a:xfrm>
              <a:off x="3548208" y="2359099"/>
              <a:ext cx="330994" cy="387201"/>
            </a:xfrm>
            <a:custGeom>
              <a:avLst/>
              <a:gdLst>
                <a:gd name="connsiteX0" fmla="*/ 0 w 330994"/>
                <a:gd name="connsiteY0" fmla="*/ 77440 h 387201"/>
                <a:gd name="connsiteX1" fmla="*/ 165497 w 330994"/>
                <a:gd name="connsiteY1" fmla="*/ 77440 h 387201"/>
                <a:gd name="connsiteX2" fmla="*/ 165497 w 330994"/>
                <a:gd name="connsiteY2" fmla="*/ 0 h 387201"/>
                <a:gd name="connsiteX3" fmla="*/ 330994 w 330994"/>
                <a:gd name="connsiteY3" fmla="*/ 193601 h 387201"/>
                <a:gd name="connsiteX4" fmla="*/ 165497 w 330994"/>
                <a:gd name="connsiteY4" fmla="*/ 387201 h 387201"/>
                <a:gd name="connsiteX5" fmla="*/ 165497 w 330994"/>
                <a:gd name="connsiteY5" fmla="*/ 309761 h 387201"/>
                <a:gd name="connsiteX6" fmla="*/ 0 w 330994"/>
                <a:gd name="connsiteY6" fmla="*/ 309761 h 387201"/>
                <a:gd name="connsiteX7" fmla="*/ 0 w 330994"/>
                <a:gd name="connsiteY7" fmla="*/ 77440 h 3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994" h="387201">
                  <a:moveTo>
                    <a:pt x="0" y="77440"/>
                  </a:moveTo>
                  <a:lnTo>
                    <a:pt x="165497" y="77440"/>
                  </a:lnTo>
                  <a:lnTo>
                    <a:pt x="165497" y="0"/>
                  </a:lnTo>
                  <a:lnTo>
                    <a:pt x="330994" y="193601"/>
                  </a:lnTo>
                  <a:lnTo>
                    <a:pt x="165497" y="387201"/>
                  </a:lnTo>
                  <a:lnTo>
                    <a:pt x="165497" y="309761"/>
                  </a:lnTo>
                  <a:lnTo>
                    <a:pt x="0" y="309761"/>
                  </a:lnTo>
                  <a:lnTo>
                    <a:pt x="0" y="77440"/>
                  </a:lnTo>
                  <a:close/>
                </a:path>
              </a:pathLst>
            </a:custGeom>
          </p:spPr>
          <p:style>
            <a:lnRef idx="0">
              <a:schemeClr val="accent1">
                <a:shade val="90000"/>
                <a:hueOff val="0"/>
                <a:satOff val="0"/>
                <a:lumOff val="0"/>
                <a:alphaOff val="0"/>
              </a:schemeClr>
            </a:lnRef>
            <a:fillRef idx="1">
              <a:schemeClr val="accent1">
                <a:shade val="90000"/>
                <a:hueOff val="0"/>
                <a:satOff val="0"/>
                <a:lumOff val="0"/>
                <a:alphaOff val="0"/>
              </a:schemeClr>
            </a:fillRef>
            <a:effectRef idx="0">
              <a:schemeClr val="accent1">
                <a:shade val="90000"/>
                <a:hueOff val="0"/>
                <a:satOff val="0"/>
                <a:lumOff val="0"/>
                <a:alphaOff val="0"/>
              </a:schemeClr>
            </a:effectRef>
            <a:fontRef idx="minor">
              <a:schemeClr val="lt1"/>
            </a:fontRef>
          </p:style>
          <p:txBody>
            <a:bodyPr spcFirstLastPara="0" vert="horz" wrap="square" lIns="0" tIns="116160" rIns="148947" bIns="116160" numCol="1" spcCol="127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0" algn="ctr" defTabSz="1133475">
                <a:lnSpc>
                  <a:spcPct val="90000"/>
                </a:lnSpc>
                <a:spcBef>
                  <a:spcPct val="0"/>
                </a:spcBef>
                <a:spcAft>
                  <a:spcPct val="35000"/>
                </a:spcAft>
              </a:pPr>
              <a:endParaRPr lang="en-US" sz="2550" kern="1200" dirty="0">
                <a:latin typeface="Oracle Sans" panose="020B0503020204020204" pitchFamily="34" charset="0"/>
                <a:cs typeface="Oracle Sans" panose="020B0503020204020204" pitchFamily="34" charset="0"/>
              </a:endParaRPr>
            </a:p>
          </p:txBody>
        </p:sp>
        <p:sp>
          <p:nvSpPr>
            <p:cNvPr id="6" name="Freeform 5"/>
            <p:cNvSpPr/>
            <p:nvPr/>
          </p:nvSpPr>
          <p:spPr>
            <a:xfrm>
              <a:off x="4016597" y="2084311"/>
              <a:ext cx="1561296" cy="936777"/>
            </a:xfrm>
            <a:custGeom>
              <a:avLst/>
              <a:gdLst>
                <a:gd name="connsiteX0" fmla="*/ 0 w 1561296"/>
                <a:gd name="connsiteY0" fmla="*/ 93678 h 936777"/>
                <a:gd name="connsiteX1" fmla="*/ 93678 w 1561296"/>
                <a:gd name="connsiteY1" fmla="*/ 0 h 936777"/>
                <a:gd name="connsiteX2" fmla="*/ 1467618 w 1561296"/>
                <a:gd name="connsiteY2" fmla="*/ 0 h 936777"/>
                <a:gd name="connsiteX3" fmla="*/ 1561296 w 1561296"/>
                <a:gd name="connsiteY3" fmla="*/ 93678 h 936777"/>
                <a:gd name="connsiteX4" fmla="*/ 1561296 w 1561296"/>
                <a:gd name="connsiteY4" fmla="*/ 843099 h 936777"/>
                <a:gd name="connsiteX5" fmla="*/ 1467618 w 1561296"/>
                <a:gd name="connsiteY5" fmla="*/ 936777 h 936777"/>
                <a:gd name="connsiteX6" fmla="*/ 93678 w 1561296"/>
                <a:gd name="connsiteY6" fmla="*/ 936777 h 936777"/>
                <a:gd name="connsiteX7" fmla="*/ 0 w 1561296"/>
                <a:gd name="connsiteY7" fmla="*/ 843099 h 936777"/>
                <a:gd name="connsiteX8" fmla="*/ 0 w 1561296"/>
                <a:gd name="connsiteY8" fmla="*/ 93678 h 93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296" h="936777">
                  <a:moveTo>
                    <a:pt x="0" y="93678"/>
                  </a:moveTo>
                  <a:cubicBezTo>
                    <a:pt x="0" y="41941"/>
                    <a:pt x="41941" y="0"/>
                    <a:pt x="93678" y="0"/>
                  </a:cubicBezTo>
                  <a:lnTo>
                    <a:pt x="1467618" y="0"/>
                  </a:lnTo>
                  <a:cubicBezTo>
                    <a:pt x="1519355" y="0"/>
                    <a:pt x="1561296" y="41941"/>
                    <a:pt x="1561296" y="93678"/>
                  </a:cubicBezTo>
                  <a:lnTo>
                    <a:pt x="1561296" y="843099"/>
                  </a:lnTo>
                  <a:cubicBezTo>
                    <a:pt x="1561296" y="894836"/>
                    <a:pt x="1519355" y="936777"/>
                    <a:pt x="1467618" y="936777"/>
                  </a:cubicBezTo>
                  <a:lnTo>
                    <a:pt x="93678" y="936777"/>
                  </a:lnTo>
                  <a:cubicBezTo>
                    <a:pt x="41941" y="936777"/>
                    <a:pt x="0" y="894836"/>
                    <a:pt x="0" y="843099"/>
                  </a:cubicBezTo>
                  <a:lnTo>
                    <a:pt x="0" y="93678"/>
                  </a:lnTo>
                  <a:close/>
                </a:path>
              </a:pathLst>
            </a:custGeom>
          </p:spPr>
          <p:style>
            <a:lnRef idx="2">
              <a:schemeClr val="lt1">
                <a:hueOff val="0"/>
                <a:satOff val="0"/>
                <a:lumOff val="0"/>
                <a:alphaOff val="0"/>
              </a:schemeClr>
            </a:lnRef>
            <a:fillRef idx="1">
              <a:schemeClr val="accent1">
                <a:shade val="50000"/>
                <a:hueOff val="0"/>
                <a:satOff val="-4774"/>
                <a:lumOff val="24291"/>
                <a:alphaOff val="0"/>
              </a:schemeClr>
            </a:fillRef>
            <a:effectRef idx="0">
              <a:schemeClr val="accent1">
                <a:shade val="50000"/>
                <a:hueOff val="0"/>
                <a:satOff val="-4774"/>
                <a:lumOff val="24291"/>
                <a:alphaOff val="0"/>
              </a:schemeClr>
            </a:effectRef>
            <a:fontRef idx="minor">
              <a:schemeClr val="lt1"/>
            </a:fontRef>
          </p:style>
          <p:txBody>
            <a:bodyPr spcFirstLastPara="0" vert="horz" wrap="square" lIns="201176" tIns="201176" rIns="201176" bIns="201176" numCol="1" spcCol="127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0" algn="ctr" defTabSz="1866900">
                <a:lnSpc>
                  <a:spcPct val="90000"/>
                </a:lnSpc>
                <a:spcBef>
                  <a:spcPct val="0"/>
                </a:spcBef>
                <a:spcAft>
                  <a:spcPct val="35000"/>
                </a:spcAft>
              </a:pPr>
              <a:r>
                <a:rPr lang="en-US" altLang="en-US" sz="4200" kern="1200" dirty="0">
                  <a:solidFill>
                    <a:schemeClr val="bg1"/>
                  </a:solidFill>
                  <a:latin typeface="Oracle Sans" panose="020B0503020204020204" pitchFamily="34" charset="0"/>
                  <a:cs typeface="Oracle Sans" panose="020B0503020204020204" pitchFamily="34" charset="0"/>
                </a:rPr>
                <a:t>Bind</a:t>
              </a:r>
            </a:p>
          </p:txBody>
        </p:sp>
        <p:sp>
          <p:nvSpPr>
            <p:cNvPr id="7" name="Freeform 6"/>
            <p:cNvSpPr/>
            <p:nvPr/>
          </p:nvSpPr>
          <p:spPr>
            <a:xfrm>
              <a:off x="5734023" y="2359099"/>
              <a:ext cx="330994" cy="387201"/>
            </a:xfrm>
            <a:custGeom>
              <a:avLst/>
              <a:gdLst>
                <a:gd name="connsiteX0" fmla="*/ 0 w 330994"/>
                <a:gd name="connsiteY0" fmla="*/ 77440 h 387201"/>
                <a:gd name="connsiteX1" fmla="*/ 165497 w 330994"/>
                <a:gd name="connsiteY1" fmla="*/ 77440 h 387201"/>
                <a:gd name="connsiteX2" fmla="*/ 165497 w 330994"/>
                <a:gd name="connsiteY2" fmla="*/ 0 h 387201"/>
                <a:gd name="connsiteX3" fmla="*/ 330994 w 330994"/>
                <a:gd name="connsiteY3" fmla="*/ 193601 h 387201"/>
                <a:gd name="connsiteX4" fmla="*/ 165497 w 330994"/>
                <a:gd name="connsiteY4" fmla="*/ 387201 h 387201"/>
                <a:gd name="connsiteX5" fmla="*/ 165497 w 330994"/>
                <a:gd name="connsiteY5" fmla="*/ 309761 h 387201"/>
                <a:gd name="connsiteX6" fmla="*/ 0 w 330994"/>
                <a:gd name="connsiteY6" fmla="*/ 309761 h 387201"/>
                <a:gd name="connsiteX7" fmla="*/ 0 w 330994"/>
                <a:gd name="connsiteY7" fmla="*/ 77440 h 3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994" h="387201">
                  <a:moveTo>
                    <a:pt x="0" y="77440"/>
                  </a:moveTo>
                  <a:lnTo>
                    <a:pt x="165497" y="77440"/>
                  </a:lnTo>
                  <a:lnTo>
                    <a:pt x="165497" y="0"/>
                  </a:lnTo>
                  <a:lnTo>
                    <a:pt x="330994" y="193601"/>
                  </a:lnTo>
                  <a:lnTo>
                    <a:pt x="165497" y="387201"/>
                  </a:lnTo>
                  <a:lnTo>
                    <a:pt x="165497" y="309761"/>
                  </a:lnTo>
                  <a:lnTo>
                    <a:pt x="0" y="309761"/>
                  </a:lnTo>
                  <a:lnTo>
                    <a:pt x="0" y="77440"/>
                  </a:lnTo>
                  <a:close/>
                </a:path>
              </a:pathLst>
            </a:custGeom>
          </p:spPr>
          <p:style>
            <a:lnRef idx="0">
              <a:schemeClr val="accent1">
                <a:shade val="90000"/>
                <a:hueOff val="0"/>
                <a:satOff val="-6517"/>
                <a:lumOff val="26445"/>
                <a:alphaOff val="0"/>
              </a:schemeClr>
            </a:lnRef>
            <a:fillRef idx="1">
              <a:schemeClr val="accent1">
                <a:shade val="90000"/>
                <a:hueOff val="0"/>
                <a:satOff val="-6517"/>
                <a:lumOff val="26445"/>
                <a:alphaOff val="0"/>
              </a:schemeClr>
            </a:fillRef>
            <a:effectRef idx="0">
              <a:schemeClr val="accent1">
                <a:shade val="90000"/>
                <a:hueOff val="0"/>
                <a:satOff val="-6517"/>
                <a:lumOff val="26445"/>
                <a:alphaOff val="0"/>
              </a:schemeClr>
            </a:effectRef>
            <a:fontRef idx="minor">
              <a:schemeClr val="lt1"/>
            </a:fontRef>
          </p:style>
          <p:txBody>
            <a:bodyPr spcFirstLastPara="0" vert="horz" wrap="square" lIns="0" tIns="116160" rIns="148947" bIns="116160" numCol="1" spcCol="127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0" algn="ctr" defTabSz="1133475">
                <a:lnSpc>
                  <a:spcPct val="90000"/>
                </a:lnSpc>
                <a:spcBef>
                  <a:spcPct val="0"/>
                </a:spcBef>
                <a:spcAft>
                  <a:spcPct val="35000"/>
                </a:spcAft>
              </a:pPr>
              <a:endParaRPr lang="en-US" sz="2550" kern="1200" dirty="0">
                <a:latin typeface="Oracle Sans" panose="020B0503020204020204" pitchFamily="34" charset="0"/>
                <a:cs typeface="Oracle Sans" panose="020B0503020204020204" pitchFamily="34" charset="0"/>
              </a:endParaRPr>
            </a:p>
          </p:txBody>
        </p:sp>
        <p:sp>
          <p:nvSpPr>
            <p:cNvPr id="8" name="Freeform 7"/>
            <p:cNvSpPr/>
            <p:nvPr/>
          </p:nvSpPr>
          <p:spPr>
            <a:xfrm>
              <a:off x="6196368" y="2084311"/>
              <a:ext cx="1573383" cy="936777"/>
            </a:xfrm>
            <a:custGeom>
              <a:avLst/>
              <a:gdLst>
                <a:gd name="connsiteX0" fmla="*/ 0 w 1561296"/>
                <a:gd name="connsiteY0" fmla="*/ 93678 h 936777"/>
                <a:gd name="connsiteX1" fmla="*/ 93678 w 1561296"/>
                <a:gd name="connsiteY1" fmla="*/ 0 h 936777"/>
                <a:gd name="connsiteX2" fmla="*/ 1467618 w 1561296"/>
                <a:gd name="connsiteY2" fmla="*/ 0 h 936777"/>
                <a:gd name="connsiteX3" fmla="*/ 1561296 w 1561296"/>
                <a:gd name="connsiteY3" fmla="*/ 93678 h 936777"/>
                <a:gd name="connsiteX4" fmla="*/ 1561296 w 1561296"/>
                <a:gd name="connsiteY4" fmla="*/ 843099 h 936777"/>
                <a:gd name="connsiteX5" fmla="*/ 1467618 w 1561296"/>
                <a:gd name="connsiteY5" fmla="*/ 936777 h 936777"/>
                <a:gd name="connsiteX6" fmla="*/ 93678 w 1561296"/>
                <a:gd name="connsiteY6" fmla="*/ 936777 h 936777"/>
                <a:gd name="connsiteX7" fmla="*/ 0 w 1561296"/>
                <a:gd name="connsiteY7" fmla="*/ 843099 h 936777"/>
                <a:gd name="connsiteX8" fmla="*/ 0 w 1561296"/>
                <a:gd name="connsiteY8" fmla="*/ 93678 h 93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296" h="936777">
                  <a:moveTo>
                    <a:pt x="0" y="93678"/>
                  </a:moveTo>
                  <a:cubicBezTo>
                    <a:pt x="0" y="41941"/>
                    <a:pt x="41941" y="0"/>
                    <a:pt x="93678" y="0"/>
                  </a:cubicBezTo>
                  <a:lnTo>
                    <a:pt x="1467618" y="0"/>
                  </a:lnTo>
                  <a:cubicBezTo>
                    <a:pt x="1519355" y="0"/>
                    <a:pt x="1561296" y="41941"/>
                    <a:pt x="1561296" y="93678"/>
                  </a:cubicBezTo>
                  <a:lnTo>
                    <a:pt x="1561296" y="843099"/>
                  </a:lnTo>
                  <a:cubicBezTo>
                    <a:pt x="1561296" y="894836"/>
                    <a:pt x="1519355" y="936777"/>
                    <a:pt x="1467618" y="936777"/>
                  </a:cubicBezTo>
                  <a:lnTo>
                    <a:pt x="93678" y="936777"/>
                  </a:lnTo>
                  <a:cubicBezTo>
                    <a:pt x="41941" y="936777"/>
                    <a:pt x="0" y="894836"/>
                    <a:pt x="0" y="843099"/>
                  </a:cubicBezTo>
                  <a:lnTo>
                    <a:pt x="0" y="93678"/>
                  </a:lnTo>
                  <a:close/>
                </a:path>
              </a:pathLst>
            </a:custGeom>
          </p:spPr>
          <p:style>
            <a:lnRef idx="2">
              <a:schemeClr val="lt1">
                <a:hueOff val="0"/>
                <a:satOff val="0"/>
                <a:lumOff val="0"/>
                <a:alphaOff val="0"/>
              </a:schemeClr>
            </a:lnRef>
            <a:fillRef idx="1">
              <a:schemeClr val="accent1">
                <a:shade val="50000"/>
                <a:hueOff val="0"/>
                <a:satOff val="-9549"/>
                <a:lumOff val="48582"/>
                <a:alphaOff val="0"/>
              </a:schemeClr>
            </a:fillRef>
            <a:effectRef idx="0">
              <a:schemeClr val="accent1">
                <a:shade val="50000"/>
                <a:hueOff val="0"/>
                <a:satOff val="-9549"/>
                <a:lumOff val="48582"/>
                <a:alphaOff val="0"/>
              </a:schemeClr>
            </a:effectRef>
            <a:fontRef idx="minor">
              <a:schemeClr val="lt1"/>
            </a:fontRef>
          </p:style>
          <p:txBody>
            <a:bodyPr spcFirstLastPara="0" vert="horz" wrap="square" lIns="201176" tIns="201176" rIns="201176" bIns="201176" numCol="1" spcCol="127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0" algn="ctr" defTabSz="1866900">
                <a:lnSpc>
                  <a:spcPct val="90000"/>
                </a:lnSpc>
                <a:spcBef>
                  <a:spcPct val="0"/>
                </a:spcBef>
                <a:spcAft>
                  <a:spcPct val="35000"/>
                </a:spcAft>
              </a:pPr>
              <a:r>
                <a:rPr lang="en-US" altLang="en-US" sz="4200" kern="1200" dirty="0">
                  <a:solidFill>
                    <a:schemeClr val="bg1"/>
                  </a:solidFill>
                  <a:latin typeface="Oracle Sans" panose="020B0503020204020204" pitchFamily="34" charset="0"/>
                  <a:cs typeface="Oracle Sans" panose="020B0503020204020204" pitchFamily="34" charset="0"/>
                </a:rPr>
                <a:t>Execute </a:t>
              </a:r>
            </a:p>
          </p:txBody>
        </p:sp>
        <p:sp>
          <p:nvSpPr>
            <p:cNvPr id="9" name="Freeform 8"/>
            <p:cNvSpPr/>
            <p:nvPr/>
          </p:nvSpPr>
          <p:spPr>
            <a:xfrm>
              <a:off x="7919838" y="2359099"/>
              <a:ext cx="330994" cy="387201"/>
            </a:xfrm>
            <a:custGeom>
              <a:avLst/>
              <a:gdLst>
                <a:gd name="connsiteX0" fmla="*/ 0 w 330994"/>
                <a:gd name="connsiteY0" fmla="*/ 77440 h 387201"/>
                <a:gd name="connsiteX1" fmla="*/ 165497 w 330994"/>
                <a:gd name="connsiteY1" fmla="*/ 77440 h 387201"/>
                <a:gd name="connsiteX2" fmla="*/ 165497 w 330994"/>
                <a:gd name="connsiteY2" fmla="*/ 0 h 387201"/>
                <a:gd name="connsiteX3" fmla="*/ 330994 w 330994"/>
                <a:gd name="connsiteY3" fmla="*/ 193601 h 387201"/>
                <a:gd name="connsiteX4" fmla="*/ 165497 w 330994"/>
                <a:gd name="connsiteY4" fmla="*/ 387201 h 387201"/>
                <a:gd name="connsiteX5" fmla="*/ 165497 w 330994"/>
                <a:gd name="connsiteY5" fmla="*/ 309761 h 387201"/>
                <a:gd name="connsiteX6" fmla="*/ 0 w 330994"/>
                <a:gd name="connsiteY6" fmla="*/ 309761 h 387201"/>
                <a:gd name="connsiteX7" fmla="*/ 0 w 330994"/>
                <a:gd name="connsiteY7" fmla="*/ 77440 h 3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994" h="387201">
                  <a:moveTo>
                    <a:pt x="0" y="77440"/>
                  </a:moveTo>
                  <a:lnTo>
                    <a:pt x="165497" y="77440"/>
                  </a:lnTo>
                  <a:lnTo>
                    <a:pt x="165497" y="0"/>
                  </a:lnTo>
                  <a:lnTo>
                    <a:pt x="330994" y="193601"/>
                  </a:lnTo>
                  <a:lnTo>
                    <a:pt x="165497" y="387201"/>
                  </a:lnTo>
                  <a:lnTo>
                    <a:pt x="165497" y="309761"/>
                  </a:lnTo>
                  <a:lnTo>
                    <a:pt x="0" y="309761"/>
                  </a:lnTo>
                  <a:lnTo>
                    <a:pt x="0" y="77440"/>
                  </a:lnTo>
                  <a:close/>
                </a:path>
              </a:pathLst>
            </a:custGeom>
          </p:spPr>
          <p:style>
            <a:lnRef idx="0">
              <a:schemeClr val="accent1">
                <a:shade val="90000"/>
                <a:hueOff val="0"/>
                <a:satOff val="-6517"/>
                <a:lumOff val="26445"/>
                <a:alphaOff val="0"/>
              </a:schemeClr>
            </a:lnRef>
            <a:fillRef idx="1">
              <a:schemeClr val="accent1">
                <a:shade val="90000"/>
                <a:hueOff val="0"/>
                <a:satOff val="-6517"/>
                <a:lumOff val="26445"/>
                <a:alphaOff val="0"/>
              </a:schemeClr>
            </a:fillRef>
            <a:effectRef idx="0">
              <a:schemeClr val="accent1">
                <a:shade val="90000"/>
                <a:hueOff val="0"/>
                <a:satOff val="-6517"/>
                <a:lumOff val="26445"/>
                <a:alphaOff val="0"/>
              </a:schemeClr>
            </a:effectRef>
            <a:fontRef idx="minor">
              <a:schemeClr val="lt1"/>
            </a:fontRef>
          </p:style>
          <p:txBody>
            <a:bodyPr spcFirstLastPara="0" vert="horz" wrap="square" lIns="0" tIns="116160" rIns="148947" bIns="116160" numCol="1" spcCol="127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0" algn="ctr" defTabSz="1133475">
                <a:lnSpc>
                  <a:spcPct val="90000"/>
                </a:lnSpc>
                <a:spcBef>
                  <a:spcPct val="0"/>
                </a:spcBef>
                <a:spcAft>
                  <a:spcPct val="35000"/>
                </a:spcAft>
              </a:pPr>
              <a:endParaRPr lang="en-US" sz="2550" kern="1200" dirty="0">
                <a:latin typeface="Oracle Sans" panose="020B0503020204020204" pitchFamily="34" charset="0"/>
                <a:cs typeface="Oracle Sans" panose="020B0503020204020204" pitchFamily="34" charset="0"/>
              </a:endParaRPr>
            </a:p>
          </p:txBody>
        </p:sp>
        <p:sp>
          <p:nvSpPr>
            <p:cNvPr id="10" name="Freeform 9"/>
            <p:cNvSpPr/>
            <p:nvPr/>
          </p:nvSpPr>
          <p:spPr>
            <a:xfrm>
              <a:off x="8388227" y="2084311"/>
              <a:ext cx="1561296" cy="936777"/>
            </a:xfrm>
            <a:custGeom>
              <a:avLst/>
              <a:gdLst>
                <a:gd name="connsiteX0" fmla="*/ 0 w 1561296"/>
                <a:gd name="connsiteY0" fmla="*/ 93678 h 936777"/>
                <a:gd name="connsiteX1" fmla="*/ 93678 w 1561296"/>
                <a:gd name="connsiteY1" fmla="*/ 0 h 936777"/>
                <a:gd name="connsiteX2" fmla="*/ 1467618 w 1561296"/>
                <a:gd name="connsiteY2" fmla="*/ 0 h 936777"/>
                <a:gd name="connsiteX3" fmla="*/ 1561296 w 1561296"/>
                <a:gd name="connsiteY3" fmla="*/ 93678 h 936777"/>
                <a:gd name="connsiteX4" fmla="*/ 1561296 w 1561296"/>
                <a:gd name="connsiteY4" fmla="*/ 843099 h 936777"/>
                <a:gd name="connsiteX5" fmla="*/ 1467618 w 1561296"/>
                <a:gd name="connsiteY5" fmla="*/ 936777 h 936777"/>
                <a:gd name="connsiteX6" fmla="*/ 93678 w 1561296"/>
                <a:gd name="connsiteY6" fmla="*/ 936777 h 936777"/>
                <a:gd name="connsiteX7" fmla="*/ 0 w 1561296"/>
                <a:gd name="connsiteY7" fmla="*/ 843099 h 936777"/>
                <a:gd name="connsiteX8" fmla="*/ 0 w 1561296"/>
                <a:gd name="connsiteY8" fmla="*/ 93678 h 93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296" h="936777">
                  <a:moveTo>
                    <a:pt x="0" y="93678"/>
                  </a:moveTo>
                  <a:cubicBezTo>
                    <a:pt x="0" y="41941"/>
                    <a:pt x="41941" y="0"/>
                    <a:pt x="93678" y="0"/>
                  </a:cubicBezTo>
                  <a:lnTo>
                    <a:pt x="1467618" y="0"/>
                  </a:lnTo>
                  <a:cubicBezTo>
                    <a:pt x="1519355" y="0"/>
                    <a:pt x="1561296" y="41941"/>
                    <a:pt x="1561296" y="93678"/>
                  </a:cubicBezTo>
                  <a:lnTo>
                    <a:pt x="1561296" y="843099"/>
                  </a:lnTo>
                  <a:cubicBezTo>
                    <a:pt x="1561296" y="894836"/>
                    <a:pt x="1519355" y="936777"/>
                    <a:pt x="1467618" y="936777"/>
                  </a:cubicBezTo>
                  <a:lnTo>
                    <a:pt x="93678" y="936777"/>
                  </a:lnTo>
                  <a:cubicBezTo>
                    <a:pt x="41941" y="936777"/>
                    <a:pt x="0" y="894836"/>
                    <a:pt x="0" y="843099"/>
                  </a:cubicBezTo>
                  <a:lnTo>
                    <a:pt x="0" y="93678"/>
                  </a:lnTo>
                  <a:close/>
                </a:path>
              </a:pathLst>
            </a:custGeom>
          </p:spPr>
          <p:style>
            <a:lnRef idx="2">
              <a:schemeClr val="lt1">
                <a:hueOff val="0"/>
                <a:satOff val="0"/>
                <a:lumOff val="0"/>
                <a:alphaOff val="0"/>
              </a:schemeClr>
            </a:lnRef>
            <a:fillRef idx="1">
              <a:schemeClr val="accent1">
                <a:shade val="50000"/>
                <a:hueOff val="0"/>
                <a:satOff val="-4774"/>
                <a:lumOff val="24291"/>
                <a:alphaOff val="0"/>
              </a:schemeClr>
            </a:fillRef>
            <a:effectRef idx="0">
              <a:schemeClr val="accent1">
                <a:shade val="50000"/>
                <a:hueOff val="0"/>
                <a:satOff val="-4774"/>
                <a:lumOff val="24291"/>
                <a:alphaOff val="0"/>
              </a:schemeClr>
            </a:effectRef>
            <a:fontRef idx="minor">
              <a:schemeClr val="lt1"/>
            </a:fontRef>
          </p:style>
          <p:txBody>
            <a:bodyPr spcFirstLastPara="0" vert="horz" wrap="square" lIns="201176" tIns="201176" rIns="201176" bIns="201176" numCol="1" spcCol="127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0" algn="ctr" defTabSz="1866900">
                <a:lnSpc>
                  <a:spcPct val="90000"/>
                </a:lnSpc>
                <a:spcBef>
                  <a:spcPct val="0"/>
                </a:spcBef>
                <a:spcAft>
                  <a:spcPct val="35000"/>
                </a:spcAft>
              </a:pPr>
              <a:r>
                <a:rPr lang="en-US" altLang="en-US" sz="4200" kern="1200" dirty="0">
                  <a:solidFill>
                    <a:schemeClr val="bg1"/>
                  </a:solidFill>
                  <a:latin typeface="Oracle Sans" panose="020B0503020204020204" pitchFamily="34" charset="0"/>
                  <a:cs typeface="Oracle Sans" panose="020B0503020204020204" pitchFamily="34" charset="0"/>
                </a:rPr>
                <a:t>Fetch </a:t>
              </a:r>
            </a:p>
          </p:txBody>
        </p:sp>
      </p:grpSp>
    </p:spTree>
    <p:custDataLst>
      <p:tags r:id="rId1"/>
    </p:custDataLst>
    <p:extLst>
      <p:ext uri="{BB962C8B-B14F-4D97-AF65-F5344CB8AC3E}">
        <p14:creationId xmlns:p14="http://schemas.microsoft.com/office/powerpoint/2010/main" val="95368948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Dynamic SQL implementation</a:t>
            </a:r>
          </a:p>
        </p:txBody>
      </p:sp>
      <p:sp>
        <p:nvSpPr>
          <p:cNvPr id="4" name="Content Placeholder 3">
            <a:extLst>
              <a:ext uri="{FF2B5EF4-FFF2-40B4-BE49-F238E27FC236}">
                <a16:creationId xmlns:a16="http://schemas.microsoft.com/office/drawing/2014/main" id="{ABBA8AC1-856A-4F44-8E4C-E99D65A77123}"/>
              </a:ext>
            </a:extLst>
          </p:cNvPr>
          <p:cNvSpPr>
            <a:spLocks noGrp="1"/>
          </p:cNvSpPr>
          <p:nvPr>
            <p:ph idx="1"/>
          </p:nvPr>
        </p:nvSpPr>
        <p:spPr>
          <a:xfrm>
            <a:off x="933451" y="2272710"/>
            <a:ext cx="16421100" cy="2850328"/>
          </a:xfrm>
        </p:spPr>
        <p:txBody>
          <a:bodyPr/>
          <a:lstStyle/>
          <a:p>
            <a:r>
              <a:rPr lang="en-US" dirty="0"/>
              <a:t>PL/SQL provides the following two methods to use Dynamic SQL in PL/SQL blocks:</a:t>
            </a:r>
          </a:p>
          <a:p>
            <a:pPr lvl="1"/>
            <a:r>
              <a:rPr lang="en-US" dirty="0"/>
              <a:t>NDS</a:t>
            </a:r>
          </a:p>
          <a:p>
            <a:pPr lvl="1"/>
            <a:r>
              <a:rPr lang="en-US" dirty="0"/>
              <a:t>DBMS_SQL package</a:t>
            </a:r>
          </a:p>
          <a:p>
            <a:endParaRPr lang="en-US" dirty="0"/>
          </a:p>
        </p:txBody>
      </p:sp>
    </p:spTree>
    <p:custDataLst>
      <p:tags r:id="rId1"/>
    </p:custDataLst>
    <p:extLst>
      <p:ext uri="{BB962C8B-B14F-4D97-AF65-F5344CB8AC3E}">
        <p14:creationId xmlns:p14="http://schemas.microsoft.com/office/powerpoint/2010/main" val="7666470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3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2576</TotalTime>
  <Words>5717</Words>
  <Application>Microsoft Office PowerPoint</Application>
  <PresentationFormat>Custom</PresentationFormat>
  <Paragraphs>512</Paragraphs>
  <Slides>32</Slides>
  <Notes>32</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Courier New</vt:lpstr>
      <vt:lpstr>Georgia</vt:lpstr>
      <vt:lpstr>Oracle Sans</vt:lpstr>
      <vt:lpstr>Times New Roman</vt:lpstr>
      <vt:lpstr>OU Redwood PowerPoint Template</vt:lpstr>
      <vt:lpstr>Using Dynamic SQL</vt:lpstr>
      <vt:lpstr>Course Road Map</vt:lpstr>
      <vt:lpstr>Objectives</vt:lpstr>
      <vt:lpstr>Lesson Agenda</vt:lpstr>
      <vt:lpstr>What is Dynamic SQL?</vt:lpstr>
      <vt:lpstr>When do you use Dynamic SQL?</vt:lpstr>
      <vt:lpstr>Using Dynamic SQL</vt:lpstr>
      <vt:lpstr>Execution Flow of SQL Statements</vt:lpstr>
      <vt:lpstr>Dynamic SQL implementation</vt:lpstr>
      <vt:lpstr>Lesson Agenda</vt:lpstr>
      <vt:lpstr>Native Dynamic SQL (NDS)</vt:lpstr>
      <vt:lpstr>Using the EXECUTE IMMEDIATE Statement</vt:lpstr>
      <vt:lpstr>Dynamic SQL with a DDL Statement: Examples</vt:lpstr>
      <vt:lpstr>Dynamic SQL with DML Statements</vt:lpstr>
      <vt:lpstr>Dynamic SQL with a Single-Row Query: Example</vt:lpstr>
      <vt:lpstr>Executing a PL/SQL Anonymous Block Dynamically </vt:lpstr>
      <vt:lpstr>BULK COLLECT INTO clause</vt:lpstr>
      <vt:lpstr>OPEN FOR clause</vt:lpstr>
      <vt:lpstr>Using BULK COLLECT and OPEN FOR clause</vt:lpstr>
      <vt:lpstr>Summarizing Methods for Using Dynamic SQL</vt:lpstr>
      <vt:lpstr>PowerPoint Presentation</vt:lpstr>
      <vt:lpstr>Lesson Agenda</vt:lpstr>
      <vt:lpstr>PowerPoint Presentation</vt:lpstr>
      <vt:lpstr>PowerPoint Presentation</vt:lpstr>
      <vt:lpstr>Using the DBMS_SQL Package</vt:lpstr>
      <vt:lpstr>Using the DBMS_SQL Package Subprograms</vt:lpstr>
      <vt:lpstr>Using DBMS_SQL with a DML Statement: Deleting Rows</vt:lpstr>
      <vt:lpstr>PowerPoint Presentation</vt:lpstr>
      <vt:lpstr>Using DBMS_SQL with a Parameterized DML Statement</vt:lpstr>
      <vt:lpstr>Quiz</vt:lpstr>
      <vt:lpstr>Summary</vt:lpstr>
      <vt:lpstr>Practice 17 Overview: Using Dynamic SQL</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Lakhan Chaudhari</dc:creator>
  <cp:keywords>OU Redwood PowerPoint Template</cp:keywords>
  <dc:description>Oracle University Production Services PowerPoint Template</dc:description>
  <cp:lastModifiedBy>Jayanthy Keshavamurthy</cp:lastModifiedBy>
  <cp:revision>581</cp:revision>
  <cp:lastPrinted>2002-03-28T23:57:22Z</cp:lastPrinted>
  <dcterms:created xsi:type="dcterms:W3CDTF">2020-05-18T09:31:58Z</dcterms:created>
  <dcterms:modified xsi:type="dcterms:W3CDTF">2020-06-30T16:46:21Z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