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notesSlides/notesSlide22.xml" ContentType="application/vnd.openxmlformats-officedocument.presentationml.notesSlide+xml"/>
  <Override PartName="/ppt/tags/tag38.xml" ContentType="application/vnd.openxmlformats-officedocument.presentationml.tags+xml"/>
  <Override PartName="/ppt/notesSlides/notesSlide23.xml" ContentType="application/vnd.openxmlformats-officedocument.presentationml.notesSlide+xml"/>
  <Override PartName="/ppt/tags/tag39.xml" ContentType="application/vnd.openxmlformats-officedocument.presentationml.tags+xml"/>
  <Override PartName="/ppt/notesSlides/notesSlide24.xml" ContentType="application/vnd.openxmlformats-officedocument.presentationml.notesSlide+xml"/>
  <Override PartName="/ppt/tags/tag40.xml" ContentType="application/vnd.openxmlformats-officedocument.presentationml.tags+xml"/>
  <Override PartName="/ppt/notesSlides/notesSlide25.xml" ContentType="application/vnd.openxmlformats-officedocument.presentationml.notesSlide+xml"/>
  <Override PartName="/ppt/tags/tag41.xml" ContentType="application/vnd.openxmlformats-officedocument.presentationml.tags+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2.xml" ContentType="application/vnd.openxmlformats-officedocument.presentationml.tags+xml"/>
  <Override PartName="/ppt/notesSlides/notesSlide27.xml" ContentType="application/vnd.openxmlformats-officedocument.presentationml.notesSlide+xml"/>
  <Override PartName="/ppt/tags/tag43.xml" ContentType="application/vnd.openxmlformats-officedocument.presentationml.tags+xml"/>
  <Override PartName="/ppt/notesSlides/notesSlide28.xml" ContentType="application/vnd.openxmlformats-officedocument.presentationml.notesSlide+xml"/>
  <Override PartName="/ppt/tags/tag44.xml" ContentType="application/vnd.openxmlformats-officedocument.presentationml.tags+xml"/>
  <Override PartName="/ppt/notesSlides/notesSlide29.xml" ContentType="application/vnd.openxmlformats-officedocument.presentationml.notesSlide+xml"/>
  <Override PartName="/ppt/tags/tag45.xml" ContentType="application/vnd.openxmlformats-officedocument.presentationml.tags+xml"/>
  <Override PartName="/ppt/notesSlides/notesSlide30.xml" ContentType="application/vnd.openxmlformats-officedocument.presentationml.notesSlide+xml"/>
  <Override PartName="/ppt/tags/tag46.xml" ContentType="application/vnd.openxmlformats-officedocument.presentationml.tags+xml"/>
  <Override PartName="/ppt/notesSlides/notesSlide31.xml" ContentType="application/vnd.openxmlformats-officedocument.presentationml.notesSlide+xml"/>
  <Override PartName="/ppt/tags/tag47.xml" ContentType="application/vnd.openxmlformats-officedocument.presentationml.tags+xml"/>
  <Override PartName="/ppt/notesSlides/notesSlide32.xml" ContentType="application/vnd.openxmlformats-officedocument.presentationml.notesSlide+xml"/>
  <Override PartName="/ppt/tags/tag48.xml" ContentType="application/vnd.openxmlformats-officedocument.presentationml.tags+xml"/>
  <Override PartName="/ppt/notesSlides/notesSlide33.xml" ContentType="application/vnd.openxmlformats-officedocument.presentationml.notesSlide+xml"/>
  <Override PartName="/ppt/tags/tag49.xml" ContentType="application/vnd.openxmlformats-officedocument.presentationml.tags+xml"/>
  <Override PartName="/ppt/notesSlides/notesSlide34.xml" ContentType="application/vnd.openxmlformats-officedocument.presentationml.notesSlide+xml"/>
  <Override PartName="/ppt/tags/tag50.xml" ContentType="application/vnd.openxmlformats-officedocument.presentationml.tags+xml"/>
  <Override PartName="/ppt/notesSlides/notesSlide35.xml" ContentType="application/vnd.openxmlformats-officedocument.presentationml.notesSlide+xml"/>
  <Override PartName="/ppt/tags/tag51.xml" ContentType="application/vnd.openxmlformats-officedocument.presentationml.tags+xml"/>
  <Override PartName="/ppt/notesSlides/notesSlide36.xml" ContentType="application/vnd.openxmlformats-officedocument.presentationml.notesSlide+xml"/>
  <Override PartName="/ppt/tags/tag52.xml" ContentType="application/vnd.openxmlformats-officedocument.presentationml.tags+xml"/>
  <Override PartName="/ppt/notesSlides/notesSlide37.xml" ContentType="application/vnd.openxmlformats-officedocument.presentationml.notesSlide+xml"/>
  <Override PartName="/ppt/tags/tag53.xml" ContentType="application/vnd.openxmlformats-officedocument.presentationml.tags+xml"/>
  <Override PartName="/ppt/notesSlides/notesSlide38.xml" ContentType="application/vnd.openxmlformats-officedocument.presentationml.notesSlide+xml"/>
  <Override PartName="/ppt/tags/tag54.xml" ContentType="application/vnd.openxmlformats-officedocument.presentationml.tags+xml"/>
  <Override PartName="/ppt/notesSlides/notesSlide39.xml" ContentType="application/vnd.openxmlformats-officedocument.presentationml.notesSlide+xml"/>
  <Override PartName="/ppt/tags/tag55.xml" ContentType="application/vnd.openxmlformats-officedocument.presentationml.tags+xml"/>
  <Override PartName="/ppt/notesSlides/notesSlide40.xml" ContentType="application/vnd.openxmlformats-officedocument.presentationml.notesSlide+xml"/>
  <Override PartName="/ppt/tags/tag56.xml" ContentType="application/vnd.openxmlformats-officedocument.presentationml.tags+xml"/>
  <Override PartName="/ppt/notesSlides/notesSlide41.xml" ContentType="application/vnd.openxmlformats-officedocument.presentationml.notesSlide+xml"/>
  <Override PartName="/ppt/tags/tag57.xml" ContentType="application/vnd.openxmlformats-officedocument.presentationml.tags+xml"/>
  <Override PartName="/ppt/notesSlides/notesSlide42.xml" ContentType="application/vnd.openxmlformats-officedocument.presentationml.notesSlide+xml"/>
  <Override PartName="/ppt/tags/tag58.xml" ContentType="application/vnd.openxmlformats-officedocument.presentationml.tags+xml"/>
  <Override PartName="/ppt/notesSlides/notesSlide43.xml" ContentType="application/vnd.openxmlformats-officedocument.presentationml.notesSlide+xml"/>
  <Override PartName="/ppt/tags/tag59.xml" ContentType="application/vnd.openxmlformats-officedocument.presentationml.tags+xml"/>
  <Override PartName="/ppt/notesSlides/notesSlide44.xml" ContentType="application/vnd.openxmlformats-officedocument.presentationml.notesSlide+xml"/>
  <Override PartName="/ppt/tags/tag60.xml" ContentType="application/vnd.openxmlformats-officedocument.presentationml.tags+xml"/>
  <Override PartName="/ppt/notesSlides/notesSlide45.xml" ContentType="application/vnd.openxmlformats-officedocument.presentationml.notesSlide+xml"/>
  <Override PartName="/ppt/tags/tag61.xml" ContentType="application/vnd.openxmlformats-officedocument.presentationml.tags+xml"/>
  <Override PartName="/ppt/notesSlides/notesSlide46.xml" ContentType="application/vnd.openxmlformats-officedocument.presentationml.notesSlide+xml"/>
  <Override PartName="/ppt/tags/tag62.xml" ContentType="application/vnd.openxmlformats-officedocument.presentationml.tags+xml"/>
  <Override PartName="/ppt/notesSlides/notesSlide47.xml" ContentType="application/vnd.openxmlformats-officedocument.presentationml.notesSlide+xml"/>
  <Override PartName="/ppt/tags/tag63.xml" ContentType="application/vnd.openxmlformats-officedocument.presentationml.tags+xml"/>
  <Override PartName="/ppt/notesSlides/notesSlide48.xml" ContentType="application/vnd.openxmlformats-officedocument.presentationml.notesSlide+xml"/>
  <Override PartName="/ppt/tags/tag64.xml" ContentType="application/vnd.openxmlformats-officedocument.presentationml.tags+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51"/>
  </p:notesMasterIdLst>
  <p:handoutMasterIdLst>
    <p:handoutMasterId r:id="rId52"/>
  </p:handoutMasterIdLst>
  <p:sldIdLst>
    <p:sldId id="1141" r:id="rId2"/>
    <p:sldId id="1143" r:id="rId3"/>
    <p:sldId id="1142" r:id="rId4"/>
    <p:sldId id="1144" r:id="rId5"/>
    <p:sldId id="1145" r:id="rId6"/>
    <p:sldId id="1146" r:id="rId7"/>
    <p:sldId id="1147" r:id="rId8"/>
    <p:sldId id="1148" r:id="rId9"/>
    <p:sldId id="1149" r:id="rId10"/>
    <p:sldId id="1150" r:id="rId11"/>
    <p:sldId id="1151" r:id="rId12"/>
    <p:sldId id="1152" r:id="rId13"/>
    <p:sldId id="1153" r:id="rId14"/>
    <p:sldId id="1154" r:id="rId15"/>
    <p:sldId id="1155" r:id="rId16"/>
    <p:sldId id="1156" r:id="rId17"/>
    <p:sldId id="1157" r:id="rId18"/>
    <p:sldId id="1158" r:id="rId19"/>
    <p:sldId id="1159" r:id="rId20"/>
    <p:sldId id="1160" r:id="rId21"/>
    <p:sldId id="1161" r:id="rId22"/>
    <p:sldId id="1162" r:id="rId23"/>
    <p:sldId id="1163" r:id="rId24"/>
    <p:sldId id="1164" r:id="rId25"/>
    <p:sldId id="1165" r:id="rId26"/>
    <p:sldId id="1166" r:id="rId27"/>
    <p:sldId id="1167" r:id="rId28"/>
    <p:sldId id="1168" r:id="rId29"/>
    <p:sldId id="1169" r:id="rId30"/>
    <p:sldId id="1170" r:id="rId31"/>
    <p:sldId id="1171" r:id="rId32"/>
    <p:sldId id="1172" r:id="rId33"/>
    <p:sldId id="1173" r:id="rId34"/>
    <p:sldId id="1174" r:id="rId35"/>
    <p:sldId id="1175" r:id="rId36"/>
    <p:sldId id="1176" r:id="rId37"/>
    <p:sldId id="1177" r:id="rId38"/>
    <p:sldId id="1178" r:id="rId39"/>
    <p:sldId id="1179" r:id="rId40"/>
    <p:sldId id="1180" r:id="rId41"/>
    <p:sldId id="1181" r:id="rId42"/>
    <p:sldId id="1182" r:id="rId43"/>
    <p:sldId id="1183" r:id="rId44"/>
    <p:sldId id="1184" r:id="rId45"/>
    <p:sldId id="1185" r:id="rId46"/>
    <p:sldId id="1186" r:id="rId47"/>
    <p:sldId id="1187" r:id="rId48"/>
    <p:sldId id="1188" r:id="rId49"/>
    <p:sldId id="1189" r:id="rId50"/>
  </p:sldIdLst>
  <p:sldSz cx="18288000" cy="10287000"/>
  <p:notesSz cx="7772400" cy="10058400"/>
  <p:custDataLst>
    <p:tags r:id="rId53"/>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1464" userDrawn="1">
          <p15:clr>
            <a:srgbClr val="A4A3A4"/>
          </p15:clr>
        </p15:guide>
        <p15:guide id="6" pos="894" userDrawn="1">
          <p15:clr>
            <a:srgbClr val="A4A3A4"/>
          </p15:clr>
        </p15:guide>
        <p15:guide id="7" orient="horz" pos="1896" userDrawn="1">
          <p15:clr>
            <a:srgbClr val="A4A3A4"/>
          </p15:clr>
        </p15:guide>
        <p15:guide id="8" orient="horz" pos="3864" userDrawn="1">
          <p15:clr>
            <a:srgbClr val="A4A3A4"/>
          </p15:clr>
        </p15:guide>
        <p15:guide id="9" pos="833" userDrawn="1">
          <p15:clr>
            <a:srgbClr val="A4A3A4"/>
          </p15:clr>
        </p15:guide>
        <p15:guide id="10" pos="5760" userDrawn="1">
          <p15:clr>
            <a:srgbClr val="A4A3A4"/>
          </p15:clr>
        </p15:guide>
        <p15:guide id="11" orient="horz" pos="5688" userDrawn="1">
          <p15:clr>
            <a:srgbClr val="A4A3A4"/>
          </p15:clr>
        </p15:guide>
        <p15:guide id="12" orient="horz" pos="500" userDrawn="1">
          <p15:clr>
            <a:srgbClr val="A4A3A4"/>
          </p15:clr>
        </p15:guide>
        <p15:guide id="13" pos="624" userDrawn="1">
          <p15:clr>
            <a:srgbClr val="A4A3A4"/>
          </p15:clr>
        </p15:guide>
        <p15:guide id="14" orient="horz" pos="5832" userDrawn="1">
          <p15:clr>
            <a:srgbClr val="A4A3A4"/>
          </p15:clr>
        </p15:guide>
        <p15:guide id="15" orient="horz" pos="1272" userDrawn="1">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634"/>
    <a:srgbClr val="D1350F"/>
    <a:srgbClr val="FFFFFF"/>
    <a:srgbClr val="FDE8E3"/>
    <a:srgbClr val="572B16"/>
    <a:srgbClr val="A6A6A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78" autoAdjust="0"/>
    <p:restoredTop sz="87352" autoAdjust="0"/>
  </p:normalViewPr>
  <p:slideViewPr>
    <p:cSldViewPr showGuides="1">
      <p:cViewPr varScale="1">
        <p:scale>
          <a:sx n="40" d="100"/>
          <a:sy n="40" d="100"/>
        </p:scale>
        <p:origin x="1176" y="48"/>
      </p:cViewPr>
      <p:guideLst>
        <p:guide orient="horz" pos="1464"/>
        <p:guide pos="894"/>
        <p:guide orient="horz" pos="1896"/>
        <p:guide orient="horz" pos="3864"/>
        <p:guide pos="833"/>
        <p:guide pos="5760"/>
        <p:guide orient="horz" pos="5688"/>
        <p:guide orient="horz" pos="500"/>
        <p:guide pos="624"/>
        <p:guide orient="horz" pos="5832"/>
        <p:guide orient="horz" pos="1272"/>
      </p:guideLst>
    </p:cSldViewPr>
  </p:slideViewPr>
  <p:outlineViewPr>
    <p:cViewPr>
      <p:scale>
        <a:sx n="33" d="100"/>
        <a:sy n="33" d="100"/>
      </p:scale>
      <p:origin x="0" y="-2316"/>
    </p:cViewPr>
  </p:outlineViewPr>
  <p:notesTextViewPr>
    <p:cViewPr>
      <p:scale>
        <a:sx n="100" d="100"/>
        <a:sy n="100" d="100"/>
      </p:scale>
      <p:origin x="0" y="0"/>
    </p:cViewPr>
  </p:notesTextViewPr>
  <p:sorterViewPr>
    <p:cViewPr>
      <p:scale>
        <a:sx n="66" d="100"/>
        <a:sy n="66" d="100"/>
      </p:scale>
      <p:origin x="0" y="0"/>
    </p:cViewPr>
  </p:sorterViewPr>
  <p:notesViewPr>
    <p:cSldViewPr showGuides="1">
      <p:cViewPr>
        <p:scale>
          <a:sx n="50" d="100"/>
          <a:sy n="50" d="100"/>
        </p:scale>
        <p:origin x="2742" y="-96"/>
      </p:cViewPr>
      <p:guideLst>
        <p:guide orient="horz" pos="2923"/>
        <p:guide orient="horz" pos="283"/>
        <p:guide pos="244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21A40C-AD6A-4F87-837B-2060AC1352F7}" type="doc">
      <dgm:prSet loTypeId="urn:microsoft.com/office/officeart/2005/8/layout/vList2" loCatId="list" qsTypeId="urn:microsoft.com/office/officeart/2005/8/quickstyle/simple3" qsCatId="simple" csTypeId="urn:microsoft.com/office/officeart/2005/8/colors/colorful3" csCatId="colorful" phldr="1"/>
      <dgm:spPr/>
      <dgm:t>
        <a:bodyPr/>
        <a:lstStyle/>
        <a:p>
          <a:endParaRPr lang="en-US"/>
        </a:p>
      </dgm:t>
    </dgm:pt>
    <dgm:pt modelId="{11711D62-2629-40D6-B13F-3C8F066BD953}">
      <dgm:prSet phldrT="[Text]" custT="1"/>
      <dgm:spPr/>
      <dgm:t>
        <a:bodyPr/>
        <a:lstStyle/>
        <a:p>
          <a:pPr marL="457200" indent="-288925"/>
          <a:r>
            <a:rPr lang="en-US" sz="2000" dirty="0"/>
            <a:t>- 	While logging the update operation, the old value has to be written into the log table </a:t>
          </a:r>
        </a:p>
      </dgm:t>
    </dgm:pt>
    <dgm:pt modelId="{0FB34821-733D-48F8-AEAA-2B4949E8FD06}" type="parTrans" cxnId="{41D30609-BD2C-42CB-8FA9-05FD41FB474E}">
      <dgm:prSet/>
      <dgm:spPr/>
      <dgm:t>
        <a:bodyPr/>
        <a:lstStyle/>
        <a:p>
          <a:endParaRPr lang="en-US"/>
        </a:p>
      </dgm:t>
    </dgm:pt>
    <dgm:pt modelId="{6ECD0E94-0564-4A2A-B7FC-D911A1F080F9}" type="sibTrans" cxnId="{41D30609-BD2C-42CB-8FA9-05FD41FB474E}">
      <dgm:prSet/>
      <dgm:spPr/>
      <dgm:t>
        <a:bodyPr/>
        <a:lstStyle/>
        <a:p>
          <a:endParaRPr lang="en-US"/>
        </a:p>
      </dgm:t>
    </dgm:pt>
    <dgm:pt modelId="{6913DDE5-E3B4-4C51-AFA4-010786688F82}">
      <dgm:prSet phldrT="[Text]" custT="1"/>
      <dgm:spPr/>
      <dgm:t>
        <a:bodyPr/>
        <a:lstStyle/>
        <a:p>
          <a:pPr marL="504825" indent="-336550"/>
          <a:r>
            <a:rPr lang="en-US" sz="2000" dirty="0"/>
            <a:t>- 	When you perform the log operation through a trigger, you have to refer to the value before </a:t>
          </a:r>
          <a:r>
            <a:rPr lang="en-US" sz="2000" b="1" dirty="0">
              <a:latin typeface="Courier New" pitchFamily="49" charset="0"/>
              <a:cs typeface="Courier New" pitchFamily="49" charset="0"/>
            </a:rPr>
            <a:t>UPDATE</a:t>
          </a:r>
          <a:r>
            <a:rPr lang="en-US" sz="2000" dirty="0"/>
            <a:t>. </a:t>
          </a:r>
        </a:p>
      </dgm:t>
    </dgm:pt>
    <dgm:pt modelId="{6EF3AED3-3C8C-4240-A250-EDE114D90F4E}" type="parTrans" cxnId="{0623FFAC-FE2E-42C8-9CA0-AC45DBEA7107}">
      <dgm:prSet/>
      <dgm:spPr/>
      <dgm:t>
        <a:bodyPr/>
        <a:lstStyle/>
        <a:p>
          <a:endParaRPr lang="en-US"/>
        </a:p>
      </dgm:t>
    </dgm:pt>
    <dgm:pt modelId="{BD4B45E4-0272-4C26-971E-5184DEAE8C6B}" type="sibTrans" cxnId="{0623FFAC-FE2E-42C8-9CA0-AC45DBEA7107}">
      <dgm:prSet/>
      <dgm:spPr/>
      <dgm:t>
        <a:bodyPr/>
        <a:lstStyle/>
        <a:p>
          <a:endParaRPr lang="en-US"/>
        </a:p>
      </dgm:t>
    </dgm:pt>
    <dgm:pt modelId="{7E9B55A8-4746-49AE-9137-AC19B6164940}">
      <dgm:prSet phldrT="[Text]" custT="1"/>
      <dgm:spPr/>
      <dgm:t>
        <a:bodyPr/>
        <a:lstStyle/>
        <a:p>
          <a:pPr marL="457200" indent="-336550"/>
          <a:r>
            <a:rPr lang="en-US" sz="2000" dirty="0"/>
            <a:t>-	You can refer to the value before the update with the </a:t>
          </a:r>
          <a:r>
            <a:rPr lang="en-US" sz="2000" b="1" dirty="0">
              <a:latin typeface="Courier New" pitchFamily="49" charset="0"/>
              <a:cs typeface="Courier New" pitchFamily="49" charset="0"/>
            </a:rPr>
            <a:t>OLD</a:t>
          </a:r>
          <a:r>
            <a:rPr lang="en-US" sz="2000" dirty="0"/>
            <a:t> qualifier.</a:t>
          </a:r>
        </a:p>
      </dgm:t>
    </dgm:pt>
    <dgm:pt modelId="{84ACBF3B-4425-449C-B622-072DDB7AC048}" type="parTrans" cxnId="{7B3EB4CA-D113-4866-BD43-04CC55840601}">
      <dgm:prSet/>
      <dgm:spPr/>
      <dgm:t>
        <a:bodyPr/>
        <a:lstStyle/>
        <a:p>
          <a:endParaRPr lang="en-US"/>
        </a:p>
      </dgm:t>
    </dgm:pt>
    <dgm:pt modelId="{B4EB8A49-D0BC-4837-BF91-5FBAE4F0457A}" type="sibTrans" cxnId="{7B3EB4CA-D113-4866-BD43-04CC55840601}">
      <dgm:prSet/>
      <dgm:spPr/>
      <dgm:t>
        <a:bodyPr/>
        <a:lstStyle/>
        <a:p>
          <a:endParaRPr lang="en-US"/>
        </a:p>
      </dgm:t>
    </dgm:pt>
    <dgm:pt modelId="{4465E145-9A48-498D-AADE-F9BF065540B7}">
      <dgm:prSet phldrT="[Text]" custT="1"/>
      <dgm:spPr/>
      <dgm:t>
        <a:bodyPr/>
        <a:lstStyle/>
        <a:p>
          <a:pPr marL="457200" indent="-336550"/>
          <a:r>
            <a:rPr lang="en-US" sz="2000" dirty="0"/>
            <a:t>-	The value after the update is referred with the </a:t>
          </a:r>
          <a:r>
            <a:rPr lang="en-US" sz="2000" b="1" dirty="0">
              <a:latin typeface="Courier New" pitchFamily="49" charset="0"/>
              <a:cs typeface="Courier New" pitchFamily="49" charset="0"/>
            </a:rPr>
            <a:t>NEW</a:t>
          </a:r>
          <a:r>
            <a:rPr lang="en-US" sz="2000" dirty="0"/>
            <a:t> qualifier.</a:t>
          </a:r>
        </a:p>
      </dgm:t>
    </dgm:pt>
    <dgm:pt modelId="{90597910-CD1A-4F6B-8979-BA697E48E061}" type="parTrans" cxnId="{3CB12C85-ED19-4381-B67A-9993FF7C07B3}">
      <dgm:prSet/>
      <dgm:spPr/>
      <dgm:t>
        <a:bodyPr/>
        <a:lstStyle/>
        <a:p>
          <a:endParaRPr lang="en-US"/>
        </a:p>
      </dgm:t>
    </dgm:pt>
    <dgm:pt modelId="{9D8BB10A-C867-42DD-A895-5BE4161E1FEA}" type="sibTrans" cxnId="{3CB12C85-ED19-4381-B67A-9993FF7C07B3}">
      <dgm:prSet/>
      <dgm:spPr/>
      <dgm:t>
        <a:bodyPr/>
        <a:lstStyle/>
        <a:p>
          <a:endParaRPr lang="en-US"/>
        </a:p>
      </dgm:t>
    </dgm:pt>
    <dgm:pt modelId="{BC395892-D311-4C70-BE98-DCD952C76D0B}" type="pres">
      <dgm:prSet presAssocID="{F521A40C-AD6A-4F87-837B-2060AC1352F7}" presName="linear" presStyleCnt="0">
        <dgm:presLayoutVars>
          <dgm:animLvl val="lvl"/>
          <dgm:resizeHandles val="exact"/>
        </dgm:presLayoutVars>
      </dgm:prSet>
      <dgm:spPr/>
    </dgm:pt>
    <dgm:pt modelId="{E63F3FAE-31F3-4F1F-9780-9B9F6F3550E7}" type="pres">
      <dgm:prSet presAssocID="{11711D62-2629-40D6-B13F-3C8F066BD953}" presName="parentText" presStyleLbl="node1" presStyleIdx="0" presStyleCnt="4">
        <dgm:presLayoutVars>
          <dgm:chMax val="0"/>
          <dgm:bulletEnabled val="1"/>
        </dgm:presLayoutVars>
      </dgm:prSet>
      <dgm:spPr/>
    </dgm:pt>
    <dgm:pt modelId="{2AF63325-6203-45FC-AC4D-9164FAC8CB6D}" type="pres">
      <dgm:prSet presAssocID="{6ECD0E94-0564-4A2A-B7FC-D911A1F080F9}" presName="spacer" presStyleCnt="0"/>
      <dgm:spPr/>
    </dgm:pt>
    <dgm:pt modelId="{EE306A84-81A2-4CD8-BED3-5EEBE222E1EE}" type="pres">
      <dgm:prSet presAssocID="{6913DDE5-E3B4-4C51-AFA4-010786688F82}" presName="parentText" presStyleLbl="node1" presStyleIdx="1" presStyleCnt="4">
        <dgm:presLayoutVars>
          <dgm:chMax val="0"/>
          <dgm:bulletEnabled val="1"/>
        </dgm:presLayoutVars>
      </dgm:prSet>
      <dgm:spPr/>
    </dgm:pt>
    <dgm:pt modelId="{AADC0FF8-9065-4574-94FA-41D0A7EDDC8C}" type="pres">
      <dgm:prSet presAssocID="{BD4B45E4-0272-4C26-971E-5184DEAE8C6B}" presName="spacer" presStyleCnt="0"/>
      <dgm:spPr/>
    </dgm:pt>
    <dgm:pt modelId="{FA4A6DEA-9A33-450D-8A71-278FDFC33590}" type="pres">
      <dgm:prSet presAssocID="{7E9B55A8-4746-49AE-9137-AC19B6164940}" presName="parentText" presStyleLbl="node1" presStyleIdx="2" presStyleCnt="4">
        <dgm:presLayoutVars>
          <dgm:chMax val="0"/>
          <dgm:bulletEnabled val="1"/>
        </dgm:presLayoutVars>
      </dgm:prSet>
      <dgm:spPr/>
    </dgm:pt>
    <dgm:pt modelId="{921152A0-BFEF-4380-8409-4818464D3F8E}" type="pres">
      <dgm:prSet presAssocID="{B4EB8A49-D0BC-4837-BF91-5FBAE4F0457A}" presName="spacer" presStyleCnt="0"/>
      <dgm:spPr/>
    </dgm:pt>
    <dgm:pt modelId="{0CC4DA1C-9AA0-4E17-98AB-D653AC69A08D}" type="pres">
      <dgm:prSet presAssocID="{4465E145-9A48-498D-AADE-F9BF065540B7}" presName="parentText" presStyleLbl="node1" presStyleIdx="3" presStyleCnt="4">
        <dgm:presLayoutVars>
          <dgm:chMax val="0"/>
          <dgm:bulletEnabled val="1"/>
        </dgm:presLayoutVars>
      </dgm:prSet>
      <dgm:spPr/>
    </dgm:pt>
  </dgm:ptLst>
  <dgm:cxnLst>
    <dgm:cxn modelId="{41D30609-BD2C-42CB-8FA9-05FD41FB474E}" srcId="{F521A40C-AD6A-4F87-837B-2060AC1352F7}" destId="{11711D62-2629-40D6-B13F-3C8F066BD953}" srcOrd="0" destOrd="0" parTransId="{0FB34821-733D-48F8-AEAA-2B4949E8FD06}" sibTransId="{6ECD0E94-0564-4A2A-B7FC-D911A1F080F9}"/>
    <dgm:cxn modelId="{A2291E25-12A1-4722-ADA8-BBA5BE7A6639}" type="presOf" srcId="{7E9B55A8-4746-49AE-9137-AC19B6164940}" destId="{FA4A6DEA-9A33-450D-8A71-278FDFC33590}" srcOrd="0" destOrd="0" presId="urn:microsoft.com/office/officeart/2005/8/layout/vList2"/>
    <dgm:cxn modelId="{C811393E-7DBB-4E50-AD52-1C4863AF3A5B}" type="presOf" srcId="{4465E145-9A48-498D-AADE-F9BF065540B7}" destId="{0CC4DA1C-9AA0-4E17-98AB-D653AC69A08D}" srcOrd="0" destOrd="0" presId="urn:microsoft.com/office/officeart/2005/8/layout/vList2"/>
    <dgm:cxn modelId="{B7BDEF7B-BF7A-45B8-AB5F-1221AEF8C415}" type="presOf" srcId="{6913DDE5-E3B4-4C51-AFA4-010786688F82}" destId="{EE306A84-81A2-4CD8-BED3-5EEBE222E1EE}" srcOrd="0" destOrd="0" presId="urn:microsoft.com/office/officeart/2005/8/layout/vList2"/>
    <dgm:cxn modelId="{3CB12C85-ED19-4381-B67A-9993FF7C07B3}" srcId="{F521A40C-AD6A-4F87-837B-2060AC1352F7}" destId="{4465E145-9A48-498D-AADE-F9BF065540B7}" srcOrd="3" destOrd="0" parTransId="{90597910-CD1A-4F6B-8979-BA697E48E061}" sibTransId="{9D8BB10A-C867-42DD-A895-5BE4161E1FEA}"/>
    <dgm:cxn modelId="{B35FC3A3-A4A0-4A9A-8B66-3FD5046120DB}" type="presOf" srcId="{F521A40C-AD6A-4F87-837B-2060AC1352F7}" destId="{BC395892-D311-4C70-BE98-DCD952C76D0B}" srcOrd="0" destOrd="0" presId="urn:microsoft.com/office/officeart/2005/8/layout/vList2"/>
    <dgm:cxn modelId="{0623FFAC-FE2E-42C8-9CA0-AC45DBEA7107}" srcId="{F521A40C-AD6A-4F87-837B-2060AC1352F7}" destId="{6913DDE5-E3B4-4C51-AFA4-010786688F82}" srcOrd="1" destOrd="0" parTransId="{6EF3AED3-3C8C-4240-A250-EDE114D90F4E}" sibTransId="{BD4B45E4-0272-4C26-971E-5184DEAE8C6B}"/>
    <dgm:cxn modelId="{7B3EB4CA-D113-4866-BD43-04CC55840601}" srcId="{F521A40C-AD6A-4F87-837B-2060AC1352F7}" destId="{7E9B55A8-4746-49AE-9137-AC19B6164940}" srcOrd="2" destOrd="0" parTransId="{84ACBF3B-4425-449C-B622-072DDB7AC048}" sibTransId="{B4EB8A49-D0BC-4837-BF91-5FBAE4F0457A}"/>
    <dgm:cxn modelId="{57F544D2-FFA8-4B50-BB28-0DD5016FE818}" type="presOf" srcId="{11711D62-2629-40D6-B13F-3C8F066BD953}" destId="{E63F3FAE-31F3-4F1F-9780-9B9F6F3550E7}" srcOrd="0" destOrd="0" presId="urn:microsoft.com/office/officeart/2005/8/layout/vList2"/>
    <dgm:cxn modelId="{1EF2F577-ED06-4953-A349-B64B4537322A}" type="presParOf" srcId="{BC395892-D311-4C70-BE98-DCD952C76D0B}" destId="{E63F3FAE-31F3-4F1F-9780-9B9F6F3550E7}" srcOrd="0" destOrd="0" presId="urn:microsoft.com/office/officeart/2005/8/layout/vList2"/>
    <dgm:cxn modelId="{09407CA6-87E5-4886-89BC-FD90B67EAC0F}" type="presParOf" srcId="{BC395892-D311-4C70-BE98-DCD952C76D0B}" destId="{2AF63325-6203-45FC-AC4D-9164FAC8CB6D}" srcOrd="1" destOrd="0" presId="urn:microsoft.com/office/officeart/2005/8/layout/vList2"/>
    <dgm:cxn modelId="{C3571A6A-5A80-4355-A8EC-71ADED5E4754}" type="presParOf" srcId="{BC395892-D311-4C70-BE98-DCD952C76D0B}" destId="{EE306A84-81A2-4CD8-BED3-5EEBE222E1EE}" srcOrd="2" destOrd="0" presId="urn:microsoft.com/office/officeart/2005/8/layout/vList2"/>
    <dgm:cxn modelId="{CF900979-181F-44F1-BE3A-29C762B13ED8}" type="presParOf" srcId="{BC395892-D311-4C70-BE98-DCD952C76D0B}" destId="{AADC0FF8-9065-4574-94FA-41D0A7EDDC8C}" srcOrd="3" destOrd="0" presId="urn:microsoft.com/office/officeart/2005/8/layout/vList2"/>
    <dgm:cxn modelId="{F5748FD9-401C-40A8-ADFA-C1505B467C2C}" type="presParOf" srcId="{BC395892-D311-4C70-BE98-DCD952C76D0B}" destId="{FA4A6DEA-9A33-450D-8A71-278FDFC33590}" srcOrd="4" destOrd="0" presId="urn:microsoft.com/office/officeart/2005/8/layout/vList2"/>
    <dgm:cxn modelId="{D0991482-DB3E-43A3-8B3B-408D002C5954}" type="presParOf" srcId="{BC395892-D311-4C70-BE98-DCD952C76D0B}" destId="{921152A0-BFEF-4380-8409-4818464D3F8E}" srcOrd="5" destOrd="0" presId="urn:microsoft.com/office/officeart/2005/8/layout/vList2"/>
    <dgm:cxn modelId="{82D2651C-D987-44E0-B158-F2D3A6EC5FE0}" type="presParOf" srcId="{BC395892-D311-4C70-BE98-DCD952C76D0B}" destId="{0CC4DA1C-9AA0-4E17-98AB-D653AC69A08D}" srcOrd="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F3FAE-31F3-4F1F-9780-9B9F6F3550E7}">
      <dsp:nvSpPr>
        <dsp:cNvPr id="0" name=""/>
        <dsp:cNvSpPr/>
      </dsp:nvSpPr>
      <dsp:spPr>
        <a:xfrm>
          <a:off x="0" y="28799"/>
          <a:ext cx="11658600" cy="1216800"/>
        </a:xfrm>
        <a:prstGeom prst="round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457200" lvl="0" indent="-288925" algn="l" defTabSz="889000">
            <a:lnSpc>
              <a:spcPct val="90000"/>
            </a:lnSpc>
            <a:spcBef>
              <a:spcPct val="0"/>
            </a:spcBef>
            <a:spcAft>
              <a:spcPct val="35000"/>
            </a:spcAft>
            <a:buNone/>
          </a:pPr>
          <a:r>
            <a:rPr lang="en-US" sz="2000" kern="1200" dirty="0"/>
            <a:t>- 	While logging the update operation, the old value has to be written into the log table </a:t>
          </a:r>
        </a:p>
      </dsp:txBody>
      <dsp:txXfrm>
        <a:off x="59399" y="88198"/>
        <a:ext cx="11539802" cy="1098002"/>
      </dsp:txXfrm>
    </dsp:sp>
    <dsp:sp modelId="{EE306A84-81A2-4CD8-BED3-5EEBE222E1EE}">
      <dsp:nvSpPr>
        <dsp:cNvPr id="0" name=""/>
        <dsp:cNvSpPr/>
      </dsp:nvSpPr>
      <dsp:spPr>
        <a:xfrm>
          <a:off x="0" y="1432800"/>
          <a:ext cx="11658600" cy="1216800"/>
        </a:xfrm>
        <a:prstGeom prst="roundRect">
          <a:avLst/>
        </a:prstGeom>
        <a:gradFill rotWithShape="0">
          <a:gsLst>
            <a:gs pos="0">
              <a:schemeClr val="accent3">
                <a:hueOff val="-698219"/>
                <a:satOff val="8189"/>
                <a:lumOff val="-11895"/>
                <a:alphaOff val="0"/>
                <a:tint val="50000"/>
                <a:satMod val="300000"/>
              </a:schemeClr>
            </a:gs>
            <a:gs pos="35000">
              <a:schemeClr val="accent3">
                <a:hueOff val="-698219"/>
                <a:satOff val="8189"/>
                <a:lumOff val="-11895"/>
                <a:alphaOff val="0"/>
                <a:tint val="37000"/>
                <a:satMod val="300000"/>
              </a:schemeClr>
            </a:gs>
            <a:gs pos="100000">
              <a:schemeClr val="accent3">
                <a:hueOff val="-698219"/>
                <a:satOff val="8189"/>
                <a:lumOff val="-1189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504825" lvl="0" indent="-336550" algn="l" defTabSz="889000">
            <a:lnSpc>
              <a:spcPct val="90000"/>
            </a:lnSpc>
            <a:spcBef>
              <a:spcPct val="0"/>
            </a:spcBef>
            <a:spcAft>
              <a:spcPct val="35000"/>
            </a:spcAft>
            <a:buNone/>
          </a:pPr>
          <a:r>
            <a:rPr lang="en-US" sz="2000" kern="1200" dirty="0"/>
            <a:t>- 	When you perform the log operation through a trigger, you have to refer to the value before </a:t>
          </a:r>
          <a:r>
            <a:rPr lang="en-US" sz="2000" b="1" kern="1200" dirty="0">
              <a:latin typeface="Courier New" pitchFamily="49" charset="0"/>
              <a:cs typeface="Courier New" pitchFamily="49" charset="0"/>
            </a:rPr>
            <a:t>UPDATE</a:t>
          </a:r>
          <a:r>
            <a:rPr lang="en-US" sz="2000" kern="1200" dirty="0"/>
            <a:t>. </a:t>
          </a:r>
        </a:p>
      </dsp:txBody>
      <dsp:txXfrm>
        <a:off x="59399" y="1492199"/>
        <a:ext cx="11539802" cy="1098002"/>
      </dsp:txXfrm>
    </dsp:sp>
    <dsp:sp modelId="{FA4A6DEA-9A33-450D-8A71-278FDFC33590}">
      <dsp:nvSpPr>
        <dsp:cNvPr id="0" name=""/>
        <dsp:cNvSpPr/>
      </dsp:nvSpPr>
      <dsp:spPr>
        <a:xfrm>
          <a:off x="0" y="2836800"/>
          <a:ext cx="11658600" cy="1216800"/>
        </a:xfrm>
        <a:prstGeom prst="roundRect">
          <a:avLst/>
        </a:prstGeom>
        <a:gradFill rotWithShape="0">
          <a:gsLst>
            <a:gs pos="0">
              <a:schemeClr val="accent3">
                <a:hueOff val="-1396439"/>
                <a:satOff val="16378"/>
                <a:lumOff val="-23790"/>
                <a:alphaOff val="0"/>
                <a:tint val="50000"/>
                <a:satMod val="300000"/>
              </a:schemeClr>
            </a:gs>
            <a:gs pos="35000">
              <a:schemeClr val="accent3">
                <a:hueOff val="-1396439"/>
                <a:satOff val="16378"/>
                <a:lumOff val="-23790"/>
                <a:alphaOff val="0"/>
                <a:tint val="37000"/>
                <a:satMod val="300000"/>
              </a:schemeClr>
            </a:gs>
            <a:gs pos="100000">
              <a:schemeClr val="accent3">
                <a:hueOff val="-1396439"/>
                <a:satOff val="16378"/>
                <a:lumOff val="-2379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457200" lvl="0" indent="-336550" algn="l" defTabSz="889000">
            <a:lnSpc>
              <a:spcPct val="90000"/>
            </a:lnSpc>
            <a:spcBef>
              <a:spcPct val="0"/>
            </a:spcBef>
            <a:spcAft>
              <a:spcPct val="35000"/>
            </a:spcAft>
            <a:buNone/>
          </a:pPr>
          <a:r>
            <a:rPr lang="en-US" sz="2000" kern="1200" dirty="0"/>
            <a:t>-	You can refer to the value before the update with the </a:t>
          </a:r>
          <a:r>
            <a:rPr lang="en-US" sz="2000" b="1" kern="1200" dirty="0">
              <a:latin typeface="Courier New" pitchFamily="49" charset="0"/>
              <a:cs typeface="Courier New" pitchFamily="49" charset="0"/>
            </a:rPr>
            <a:t>OLD</a:t>
          </a:r>
          <a:r>
            <a:rPr lang="en-US" sz="2000" kern="1200" dirty="0"/>
            <a:t> qualifier.</a:t>
          </a:r>
        </a:p>
      </dsp:txBody>
      <dsp:txXfrm>
        <a:off x="59399" y="2896199"/>
        <a:ext cx="11539802" cy="1098002"/>
      </dsp:txXfrm>
    </dsp:sp>
    <dsp:sp modelId="{0CC4DA1C-9AA0-4E17-98AB-D653AC69A08D}">
      <dsp:nvSpPr>
        <dsp:cNvPr id="0" name=""/>
        <dsp:cNvSpPr/>
      </dsp:nvSpPr>
      <dsp:spPr>
        <a:xfrm>
          <a:off x="0" y="4240800"/>
          <a:ext cx="11658600" cy="1216800"/>
        </a:xfrm>
        <a:prstGeom prst="roundRect">
          <a:avLst/>
        </a:prstGeom>
        <a:gradFill rotWithShape="0">
          <a:gsLst>
            <a:gs pos="0">
              <a:schemeClr val="accent3">
                <a:hueOff val="-2094658"/>
                <a:satOff val="24567"/>
                <a:lumOff val="-35685"/>
                <a:alphaOff val="0"/>
                <a:tint val="50000"/>
                <a:satMod val="300000"/>
              </a:schemeClr>
            </a:gs>
            <a:gs pos="35000">
              <a:schemeClr val="accent3">
                <a:hueOff val="-2094658"/>
                <a:satOff val="24567"/>
                <a:lumOff val="-35685"/>
                <a:alphaOff val="0"/>
                <a:tint val="37000"/>
                <a:satMod val="300000"/>
              </a:schemeClr>
            </a:gs>
            <a:gs pos="100000">
              <a:schemeClr val="accent3">
                <a:hueOff val="-2094658"/>
                <a:satOff val="24567"/>
                <a:lumOff val="-3568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457200" lvl="0" indent="-336550" algn="l" defTabSz="889000">
            <a:lnSpc>
              <a:spcPct val="90000"/>
            </a:lnSpc>
            <a:spcBef>
              <a:spcPct val="0"/>
            </a:spcBef>
            <a:spcAft>
              <a:spcPct val="35000"/>
            </a:spcAft>
            <a:buNone/>
          </a:pPr>
          <a:r>
            <a:rPr lang="en-US" sz="2000" kern="1200" dirty="0"/>
            <a:t>-	The value after the update is referred with the </a:t>
          </a:r>
          <a:r>
            <a:rPr lang="en-US" sz="2000" b="1" kern="1200" dirty="0">
              <a:latin typeface="Courier New" pitchFamily="49" charset="0"/>
              <a:cs typeface="Courier New" pitchFamily="49" charset="0"/>
            </a:rPr>
            <a:t>NEW</a:t>
          </a:r>
          <a:r>
            <a:rPr lang="en-US" sz="2000" kern="1200" dirty="0"/>
            <a:t> qualifier.</a:t>
          </a:r>
        </a:p>
      </dsp:txBody>
      <dsp:txXfrm>
        <a:off x="59399" y="4300199"/>
        <a:ext cx="11539802"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a:t>Oracle Database 19c: PL/SQL Workshop   18 - &lt;#&gt;</a:t>
            </a:r>
            <a:endParaRPr lang="en-US" dirty="0"/>
          </a:p>
        </p:txBody>
      </p:sp>
      <p:sp>
        <p:nvSpPr>
          <p:cNvPr id="4108" name="NotesMaster_TextBoxGuide"/>
          <p:cNvSpPr>
            <a:spLocks noChangeShapeType="1"/>
          </p:cNvSpPr>
          <p:nvPr/>
        </p:nvSpPr>
        <p:spPr bwMode="auto">
          <a:xfrm>
            <a:off x="457200" y="9464675"/>
            <a:ext cx="6858000" cy="0"/>
          </a:xfrm>
          <a:prstGeom prst="line">
            <a:avLst/>
          </a:prstGeom>
          <a:noFill/>
          <a:ln w="9525">
            <a:noFill/>
            <a:prstDash val="sysDot"/>
            <a:round/>
            <a:headEnd/>
            <a:tailEnd/>
          </a:ln>
          <a:effectLst/>
        </p:spPr>
        <p:txBody>
          <a:bodyPr wrap="none" anchor="ctr"/>
          <a:lstStyle/>
          <a:p>
            <a:pPr algn="ctr">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767704-47B6-47B9-9C28-E81D384F67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4C9FEB-591C-4E11-BC94-97A8B29A42A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0883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18 - </a:t>
            </a:r>
            <a:fld id="{27D3D526-1183-42F8-AC15-E4CFA682289E}" type="slidenum">
              <a:rPr lang="en-US" smtClean="0"/>
              <a:pPr/>
              <a:t>10</a:t>
            </a:fld>
            <a:endParaRPr lang="en-US" dirty="0"/>
          </a:p>
        </p:txBody>
      </p:sp>
      <p:sp>
        <p:nvSpPr>
          <p:cNvPr id="3" name="Slide Image Placeholder 2">
            <a:extLst>
              <a:ext uri="{FF2B5EF4-FFF2-40B4-BE49-F238E27FC236}">
                <a16:creationId xmlns:a16="http://schemas.microsoft.com/office/drawing/2014/main" id="{AF00EAD4-2298-4460-8177-1A31807A008B}"/>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747B6F52-9328-4D37-BC15-5991DB4C1E88}"/>
              </a:ext>
            </a:extLst>
          </p:cNvPr>
          <p:cNvSpPr>
            <a:spLocks noGrp="1"/>
          </p:cNvSpPr>
          <p:nvPr>
            <p:ph type="body" idx="1"/>
          </p:nvPr>
        </p:nvSpPr>
        <p:spPr/>
        <p:txBody>
          <a:bodyPr/>
          <a:lstStyle/>
          <a:p>
            <a:pPr lvl="1" eaLnBrk="1" hangingPunct="1"/>
            <a:r>
              <a:rPr lang="en-US" altLang="en-US" dirty="0"/>
              <a:t>Triggers are classified based on the time when they are defined to be executed, how they are organized, and for what type of statements they execute.</a:t>
            </a:r>
          </a:p>
          <a:p>
            <a:pPr lvl="1" eaLnBrk="1" hangingPunct="1"/>
            <a:r>
              <a:rPr lang="en-US" altLang="en-US" dirty="0"/>
              <a:t>Simple DML triggers are defined for DML statements. These triggers can execute BEFORE, AFTER, or INSTEAD OF the triggering statement.</a:t>
            </a:r>
          </a:p>
          <a:p>
            <a:pPr lvl="1" eaLnBrk="1" hangingPunct="1"/>
            <a:r>
              <a:rPr lang="en-US" altLang="en-US" dirty="0"/>
              <a:t>Compound triggers are those that have a single trigger defined to execute over multiple events.</a:t>
            </a:r>
          </a:p>
          <a:p>
            <a:pPr lvl="1" eaLnBrk="1" hangingPunct="1"/>
            <a:r>
              <a:rPr lang="en-US" altLang="en-US" dirty="0"/>
              <a:t>System triggers are also known as Schema triggers, which are defined to execute on events pertaining to the database or schema. The triggering event might be either a DDL statement or a database operation.</a:t>
            </a:r>
          </a:p>
          <a:p>
            <a:pPr lvl="1" eaLnBrk="1" hangingPunct="1"/>
            <a:r>
              <a:rPr lang="en-US" altLang="en-US" b="1" dirty="0"/>
              <a:t>Note:</a:t>
            </a:r>
            <a:r>
              <a:rPr lang="en-US" altLang="en-US" dirty="0"/>
              <a:t> In this lesson, you will learn about the </a:t>
            </a:r>
            <a:r>
              <a:rPr lang="en-US" altLang="en-US" dirty="0">
                <a:latin typeface="Courier New" pitchFamily="49" charset="0"/>
              </a:rPr>
              <a:t>BEFORE</a:t>
            </a:r>
            <a:r>
              <a:rPr lang="en-US" altLang="en-US" dirty="0"/>
              <a:t>, </a:t>
            </a:r>
            <a:r>
              <a:rPr lang="en-US" altLang="en-US" dirty="0">
                <a:latin typeface="Courier New" pitchFamily="49" charset="0"/>
              </a:rPr>
              <a:t>AFTER</a:t>
            </a:r>
            <a:r>
              <a:rPr lang="en-US" altLang="en-US" dirty="0"/>
              <a:t>, and </a:t>
            </a:r>
            <a:r>
              <a:rPr lang="en-US" altLang="en-US" dirty="0">
                <a:latin typeface="Courier New" pitchFamily="49" charset="0"/>
              </a:rPr>
              <a:t>INSTEAD</a:t>
            </a:r>
            <a:r>
              <a:rPr lang="en-US" altLang="en-US" dirty="0"/>
              <a:t> </a:t>
            </a:r>
            <a:r>
              <a:rPr lang="en-US" altLang="en-US" dirty="0">
                <a:latin typeface="Courier New" pitchFamily="49" charset="0"/>
              </a:rPr>
              <a:t>OF</a:t>
            </a:r>
            <a:r>
              <a:rPr lang="en-US" altLang="en-US" dirty="0"/>
              <a:t> triggers. The other trigger types are discussed in the lesson titled “Creating Compound, DDL, and Event Database Triggers.” </a:t>
            </a:r>
          </a:p>
        </p:txBody>
      </p:sp>
    </p:spTree>
    <p:extLst>
      <p:ext uri="{BB962C8B-B14F-4D97-AF65-F5344CB8AC3E}">
        <p14:creationId xmlns:p14="http://schemas.microsoft.com/office/powerpoint/2010/main" val="2365801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18 - </a:t>
            </a:r>
            <a:fld id="{E907CC21-25E7-4F47-84CB-BB4896F96717}" type="slidenum">
              <a:rPr lang="en-US" smtClean="0"/>
              <a:pPr/>
              <a:t>11</a:t>
            </a:fld>
            <a:endParaRPr lang="en-US" dirty="0"/>
          </a:p>
        </p:txBody>
      </p:sp>
      <p:sp>
        <p:nvSpPr>
          <p:cNvPr id="3" name="Slide Image Placeholder 2">
            <a:extLst>
              <a:ext uri="{FF2B5EF4-FFF2-40B4-BE49-F238E27FC236}">
                <a16:creationId xmlns:a16="http://schemas.microsoft.com/office/drawing/2014/main" id="{713C06A4-03B8-4C9D-BC33-2DAE606CCD2D}"/>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C161C5A4-CE7F-4B4F-9EEE-AADB8540E5BF}"/>
              </a:ext>
            </a:extLst>
          </p:cNvPr>
          <p:cNvSpPr>
            <a:spLocks noGrp="1"/>
          </p:cNvSpPr>
          <p:nvPr>
            <p:ph type="body" idx="1"/>
          </p:nvPr>
        </p:nvSpPr>
        <p:spPr/>
        <p:txBody>
          <a:bodyPr/>
          <a:lstStyle/>
          <a:p>
            <a:pPr lvl="1" eaLnBrk="1" hangingPunct="1"/>
            <a:r>
              <a:rPr lang="en-US" altLang="en-US" dirty="0"/>
              <a:t>The </a:t>
            </a:r>
            <a:r>
              <a:rPr lang="en-US" altLang="en-US" dirty="0">
                <a:solidFill>
                  <a:schemeClr val="tx1"/>
                </a:solidFill>
              </a:rPr>
              <a:t>triggering event</a:t>
            </a:r>
            <a:r>
              <a:rPr lang="en-US" altLang="en-US" dirty="0"/>
              <a:t> or statement can be an </a:t>
            </a:r>
            <a:r>
              <a:rPr lang="en-US" altLang="en-US" dirty="0">
                <a:latin typeface="Courier New" pitchFamily="49" charset="0"/>
              </a:rPr>
              <a:t>INSERT</a:t>
            </a:r>
            <a:r>
              <a:rPr lang="en-US" altLang="en-US" dirty="0"/>
              <a:t>, </a:t>
            </a:r>
            <a:r>
              <a:rPr lang="en-US" altLang="en-US" dirty="0">
                <a:latin typeface="Courier New" pitchFamily="49" charset="0"/>
              </a:rPr>
              <a:t>UPDATE</a:t>
            </a:r>
            <a:r>
              <a:rPr lang="en-US" altLang="en-US" dirty="0"/>
              <a:t>, or </a:t>
            </a:r>
            <a:r>
              <a:rPr lang="en-US" altLang="en-US" dirty="0">
                <a:latin typeface="Courier New" pitchFamily="49" charset="0"/>
              </a:rPr>
              <a:t>DELETE</a:t>
            </a:r>
            <a:r>
              <a:rPr lang="en-US" altLang="en-US" dirty="0"/>
              <a:t> statement on a table. </a:t>
            </a:r>
          </a:p>
          <a:p>
            <a:pPr lvl="2" eaLnBrk="1" hangingPunct="1"/>
            <a:r>
              <a:rPr lang="en-US" altLang="en-US" dirty="0"/>
              <a:t>When the triggering event is an </a:t>
            </a:r>
            <a:r>
              <a:rPr lang="en-US" altLang="en-US" dirty="0">
                <a:latin typeface="Courier New" pitchFamily="49" charset="0"/>
              </a:rPr>
              <a:t>UPDATE</a:t>
            </a:r>
            <a:r>
              <a:rPr lang="en-US" altLang="en-US" dirty="0"/>
              <a:t> statement, you can include a column list to identify which columns must be changed to fire the trigger. You cannot specify a column list for an </a:t>
            </a:r>
            <a:r>
              <a:rPr lang="en-US" altLang="en-US" dirty="0">
                <a:latin typeface="Courier New" pitchFamily="49" charset="0"/>
              </a:rPr>
              <a:t>INSERT</a:t>
            </a:r>
            <a:r>
              <a:rPr lang="en-US" altLang="en-US" dirty="0"/>
              <a:t> or for a </a:t>
            </a:r>
            <a:r>
              <a:rPr lang="en-US" altLang="en-US" dirty="0">
                <a:latin typeface="Courier New" pitchFamily="49" charset="0"/>
              </a:rPr>
              <a:t>DELETE</a:t>
            </a:r>
            <a:r>
              <a:rPr lang="en-US" altLang="en-US" dirty="0"/>
              <a:t> statement because it always affects entire rows.</a:t>
            </a:r>
          </a:p>
          <a:p>
            <a:pPr lvl="4" eaLnBrk="1" hangingPunct="1"/>
            <a:r>
              <a:rPr lang="en-US" altLang="en-US" dirty="0"/>
              <a:t>		. . . UPDATE OF salary . . .</a:t>
            </a:r>
            <a:endParaRPr lang="en-US" altLang="en-US" b="1" dirty="0"/>
          </a:p>
          <a:p>
            <a:pPr lvl="2" eaLnBrk="1" hangingPunct="1"/>
            <a:r>
              <a:rPr lang="en-US" altLang="en-US" dirty="0"/>
              <a:t>The triggering event can contain one, two, or all three of these DML operations.</a:t>
            </a:r>
          </a:p>
          <a:p>
            <a:pPr lvl="4" eaLnBrk="1" hangingPunct="1"/>
            <a:r>
              <a:rPr lang="en-US" altLang="en-US" sz="1200" dirty="0"/>
              <a:t>		. . . INSERT or UPDATE or DELETE</a:t>
            </a:r>
            <a:endParaRPr lang="en-US" altLang="en-US" sz="1200" b="1" dirty="0"/>
          </a:p>
          <a:p>
            <a:pPr lvl="4" eaLnBrk="1" hangingPunct="1"/>
            <a:r>
              <a:rPr lang="en-US" altLang="en-US" sz="1200" dirty="0"/>
              <a:t>		. . . INSERT or UPDATE OF </a:t>
            </a:r>
            <a:r>
              <a:rPr lang="en-US" altLang="en-US" sz="1200" dirty="0" err="1"/>
              <a:t>job_id</a:t>
            </a:r>
            <a:r>
              <a:rPr lang="en-US" altLang="en-US" sz="1200" dirty="0"/>
              <a:t> . . .</a:t>
            </a:r>
          </a:p>
          <a:p>
            <a:pPr lvl="1" eaLnBrk="1" hangingPunct="1"/>
            <a:r>
              <a:rPr lang="en-US" altLang="en-US" dirty="0"/>
              <a:t>The </a:t>
            </a:r>
            <a:r>
              <a:rPr lang="en-US" altLang="en-US" dirty="0">
                <a:solidFill>
                  <a:schemeClr val="tx1"/>
                </a:solidFill>
              </a:rPr>
              <a:t>trigger body </a:t>
            </a:r>
            <a:r>
              <a:rPr lang="en-US" altLang="en-US" dirty="0"/>
              <a:t>defines the action—that is, what needs to be done when the triggering event is issued. The PL/SQL block can contain SQL and PL/SQL statements, and can define PL/SQL constructs such as variables, cursors, exceptions, and so on. You can also call a PL/SQL procedure or a Java procedure.</a:t>
            </a:r>
          </a:p>
          <a:p>
            <a:pPr lvl="1" eaLnBrk="1" hangingPunct="1"/>
            <a:r>
              <a:rPr lang="en-US" altLang="en-US" b="1" dirty="0"/>
              <a:t>Note:</a:t>
            </a:r>
            <a:r>
              <a:rPr lang="en-US" altLang="en-US" dirty="0"/>
              <a:t> The size of a trigger cannot be greater than 32 KB.</a:t>
            </a:r>
          </a:p>
        </p:txBody>
      </p:sp>
    </p:spTree>
    <p:extLst>
      <p:ext uri="{BB962C8B-B14F-4D97-AF65-F5344CB8AC3E}">
        <p14:creationId xmlns:p14="http://schemas.microsoft.com/office/powerpoint/2010/main" val="1225216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18 - </a:t>
            </a:r>
            <a:fld id="{A16C74EA-E608-4FCD-B4F0-48B6B7AAC4E5}" type="slidenum">
              <a:rPr lang="en-US" smtClean="0"/>
              <a:pPr/>
              <a:t>12</a:t>
            </a:fld>
            <a:endParaRPr lang="en-US" dirty="0"/>
          </a:p>
        </p:txBody>
      </p:sp>
      <p:sp>
        <p:nvSpPr>
          <p:cNvPr id="6" name="Slide Image Placeholder 5">
            <a:extLst>
              <a:ext uri="{FF2B5EF4-FFF2-40B4-BE49-F238E27FC236}">
                <a16:creationId xmlns:a16="http://schemas.microsoft.com/office/drawing/2014/main" id="{DB606945-A618-43FB-8423-4A51CCE160F8}"/>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8560CD9C-55F1-4EB0-B784-287D41F3ED7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88015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18 - </a:t>
            </a:r>
            <a:fld id="{44CC491B-4474-4EBF-9991-83F09272380F}" type="slidenum">
              <a:rPr lang="en-US" smtClean="0"/>
              <a:pPr/>
              <a:t>13</a:t>
            </a:fld>
            <a:endParaRPr lang="en-US" dirty="0"/>
          </a:p>
        </p:txBody>
      </p:sp>
      <p:sp>
        <p:nvSpPr>
          <p:cNvPr id="3" name="Slide Image Placeholder 2">
            <a:extLst>
              <a:ext uri="{FF2B5EF4-FFF2-40B4-BE49-F238E27FC236}">
                <a16:creationId xmlns:a16="http://schemas.microsoft.com/office/drawing/2014/main" id="{DB451AA7-DB04-45AA-9C7C-FA620FA4A734}"/>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3A8E45AD-144A-488D-B22E-CC863090C6B0}"/>
              </a:ext>
            </a:extLst>
          </p:cNvPr>
          <p:cNvSpPr>
            <a:spLocks noGrp="1"/>
          </p:cNvSpPr>
          <p:nvPr>
            <p:ph type="body" idx="1"/>
          </p:nvPr>
        </p:nvSpPr>
        <p:spPr>
          <a:xfrm>
            <a:off x="457200" y="4617720"/>
            <a:ext cx="6858000" cy="5821680"/>
          </a:xfrm>
        </p:spPr>
        <p:txBody>
          <a:bodyPr/>
          <a:lstStyle/>
          <a:p>
            <a:pPr lvl="1" eaLnBrk="1" hangingPunct="1"/>
            <a:r>
              <a:rPr lang="en-US" altLang="en-US" dirty="0"/>
              <a:t>The components of the trigger syntax are:</a:t>
            </a:r>
          </a:p>
          <a:p>
            <a:pPr lvl="2" eaLnBrk="1" hangingPunct="1">
              <a:buSzPct val="70000"/>
              <a:buFont typeface="Courier New" pitchFamily="49" charset="0"/>
              <a:buChar char="•"/>
            </a:pPr>
            <a:r>
              <a:rPr lang="en-US" altLang="en-US" dirty="0" err="1">
                <a:latin typeface="Courier New" pitchFamily="49" charset="0"/>
              </a:rPr>
              <a:t>trigger_name</a:t>
            </a:r>
            <a:r>
              <a:rPr lang="en-US" altLang="en-US" dirty="0"/>
              <a:t>: uniquely identifies the trigger</a:t>
            </a:r>
          </a:p>
          <a:p>
            <a:pPr lvl="2" eaLnBrk="1" hangingPunct="1">
              <a:buSzPct val="70000"/>
              <a:buFont typeface="Courier New" pitchFamily="49" charset="0"/>
              <a:buChar char="•"/>
            </a:pPr>
            <a:r>
              <a:rPr lang="en-US" altLang="en-US" dirty="0">
                <a:latin typeface="Courier New" pitchFamily="49" charset="0"/>
              </a:rPr>
              <a:t>timing</a:t>
            </a:r>
            <a:r>
              <a:rPr lang="en-US" altLang="en-US" dirty="0"/>
              <a:t>: indicates when the trigger fires in relation to the triggering event. Values are </a:t>
            </a:r>
            <a:r>
              <a:rPr lang="en-US" altLang="en-US" dirty="0">
                <a:latin typeface="Courier New" pitchFamily="49" charset="0"/>
              </a:rPr>
              <a:t>BEFORE</a:t>
            </a:r>
            <a:r>
              <a:rPr lang="en-US" altLang="en-US" dirty="0"/>
              <a:t>, </a:t>
            </a:r>
            <a:r>
              <a:rPr lang="en-US" altLang="en-US" dirty="0">
                <a:latin typeface="Courier New" pitchFamily="49" charset="0"/>
              </a:rPr>
              <a:t>AFTER</a:t>
            </a:r>
            <a:r>
              <a:rPr lang="en-US" altLang="en-US" dirty="0"/>
              <a:t>, and </a:t>
            </a:r>
            <a:r>
              <a:rPr lang="en-US" altLang="en-US" dirty="0">
                <a:latin typeface="Courier New" pitchFamily="49" charset="0"/>
              </a:rPr>
              <a:t>INSTEAD</a:t>
            </a:r>
            <a:r>
              <a:rPr lang="en-US" altLang="en-US" dirty="0"/>
              <a:t> </a:t>
            </a:r>
            <a:r>
              <a:rPr lang="en-US" altLang="en-US" dirty="0">
                <a:latin typeface="Courier New" pitchFamily="49" charset="0"/>
              </a:rPr>
              <a:t>OF</a:t>
            </a:r>
            <a:r>
              <a:rPr lang="en-US" altLang="en-US" dirty="0"/>
              <a:t>.</a:t>
            </a:r>
          </a:p>
          <a:p>
            <a:pPr lvl="2" eaLnBrk="1" hangingPunct="1">
              <a:buSzPct val="70000"/>
              <a:buFont typeface="Courier New" pitchFamily="49" charset="0"/>
              <a:buChar char="•"/>
            </a:pPr>
            <a:r>
              <a:rPr lang="en-US" altLang="en-US" dirty="0">
                <a:latin typeface="Courier New" pitchFamily="49" charset="0"/>
              </a:rPr>
              <a:t>event:</a:t>
            </a:r>
            <a:r>
              <a:rPr lang="en-US" altLang="en-US" dirty="0"/>
              <a:t> identifies the DML operation causing the trigger to fire</a:t>
            </a:r>
          </a:p>
          <a:p>
            <a:pPr lvl="2" eaLnBrk="1" hangingPunct="1">
              <a:buFont typeface="Courier New" pitchFamily="49" charset="0"/>
              <a:buChar char="•"/>
            </a:pPr>
            <a:r>
              <a:rPr lang="en-US" altLang="en-US" dirty="0"/>
              <a:t>Values are </a:t>
            </a:r>
            <a:r>
              <a:rPr lang="en-US" altLang="en-US" dirty="0">
                <a:latin typeface="Courier New" pitchFamily="49" charset="0"/>
              </a:rPr>
              <a:t>INSERT</a:t>
            </a:r>
            <a:r>
              <a:rPr lang="en-US" altLang="en-US" dirty="0"/>
              <a:t>, </a:t>
            </a:r>
            <a:r>
              <a:rPr lang="en-US" altLang="en-US" dirty="0">
                <a:latin typeface="Courier New" pitchFamily="49" charset="0"/>
              </a:rPr>
              <a:t>UPDATE</a:t>
            </a:r>
            <a:r>
              <a:rPr lang="en-US" altLang="en-US" dirty="0"/>
              <a:t> </a:t>
            </a:r>
            <a:r>
              <a:rPr lang="en-US" altLang="en-US" dirty="0">
                <a:latin typeface="Courier New" pitchFamily="49" charset="0"/>
              </a:rPr>
              <a:t>[OF</a:t>
            </a:r>
            <a:r>
              <a:rPr lang="en-US" altLang="en-US" dirty="0"/>
              <a:t> </a:t>
            </a:r>
            <a:r>
              <a:rPr lang="en-US" altLang="en-US" dirty="0">
                <a:latin typeface="Courier New" pitchFamily="49" charset="0"/>
              </a:rPr>
              <a:t>column]</a:t>
            </a:r>
            <a:r>
              <a:rPr lang="en-US" altLang="en-US" dirty="0"/>
              <a:t>, and </a:t>
            </a:r>
            <a:r>
              <a:rPr lang="en-US" altLang="en-US" dirty="0">
                <a:latin typeface="Courier New" pitchFamily="49" charset="0"/>
              </a:rPr>
              <a:t>DELETE</a:t>
            </a:r>
            <a:endParaRPr lang="en-US" altLang="en-US" dirty="0"/>
          </a:p>
          <a:p>
            <a:pPr lvl="2" eaLnBrk="1" hangingPunct="1">
              <a:buSzPct val="70000"/>
              <a:buFont typeface="Courier New" pitchFamily="49" charset="0"/>
              <a:buChar char="•"/>
            </a:pPr>
            <a:r>
              <a:rPr lang="en-US" altLang="en-US" dirty="0" err="1">
                <a:latin typeface="Courier New" pitchFamily="49" charset="0"/>
              </a:rPr>
              <a:t>object_name</a:t>
            </a:r>
            <a:r>
              <a:rPr lang="en-US" altLang="en-US" dirty="0">
                <a:latin typeface="Courier New" pitchFamily="49" charset="0"/>
              </a:rPr>
              <a:t>:</a:t>
            </a:r>
            <a:r>
              <a:rPr lang="en-US" altLang="en-US" dirty="0"/>
              <a:t> indicates the table or view associated with the trigger</a:t>
            </a:r>
          </a:p>
          <a:p>
            <a:pPr lvl="2" eaLnBrk="1" hangingPunct="1"/>
            <a:r>
              <a:rPr lang="en-US" altLang="en-US" dirty="0"/>
              <a:t>For row triggers, you can specify:</a:t>
            </a:r>
          </a:p>
          <a:p>
            <a:pPr lvl="3" eaLnBrk="1" hangingPunct="1"/>
            <a:r>
              <a:rPr lang="en-US" altLang="en-US" dirty="0"/>
              <a:t>A </a:t>
            </a:r>
            <a:r>
              <a:rPr lang="en-US" altLang="en-US" dirty="0">
                <a:latin typeface="Courier New" pitchFamily="49" charset="0"/>
              </a:rPr>
              <a:t>REFERENCING</a:t>
            </a:r>
            <a:r>
              <a:rPr lang="en-US" altLang="en-US" dirty="0"/>
              <a:t> clause to choose correlation names for referencing the old and new values of the current row (default values are </a:t>
            </a:r>
            <a:r>
              <a:rPr lang="en-US" altLang="en-US" dirty="0">
                <a:latin typeface="Courier New" pitchFamily="49" charset="0"/>
              </a:rPr>
              <a:t>OLD</a:t>
            </a:r>
            <a:r>
              <a:rPr lang="en-US" altLang="en-US" dirty="0"/>
              <a:t> and </a:t>
            </a:r>
            <a:r>
              <a:rPr lang="en-US" altLang="en-US" dirty="0">
                <a:latin typeface="Courier New" pitchFamily="49" charset="0"/>
              </a:rPr>
              <a:t>NEW</a:t>
            </a:r>
            <a:r>
              <a:rPr lang="en-US" altLang="en-US" dirty="0"/>
              <a:t>)</a:t>
            </a:r>
          </a:p>
          <a:p>
            <a:pPr lvl="3" eaLnBrk="1" hangingPunct="1"/>
            <a:r>
              <a:rPr lang="en-US" altLang="en-US" dirty="0">
                <a:latin typeface="Courier New" pitchFamily="49" charset="0"/>
              </a:rPr>
              <a:t>FOR</a:t>
            </a:r>
            <a:r>
              <a:rPr lang="en-US" altLang="en-US" dirty="0"/>
              <a:t> </a:t>
            </a:r>
            <a:r>
              <a:rPr lang="en-US" altLang="en-US" dirty="0">
                <a:latin typeface="Courier New" pitchFamily="49" charset="0"/>
              </a:rPr>
              <a:t>EACH</a:t>
            </a:r>
            <a:r>
              <a:rPr lang="en-US" altLang="en-US" dirty="0"/>
              <a:t> </a:t>
            </a:r>
            <a:r>
              <a:rPr lang="en-US" altLang="en-US" dirty="0">
                <a:latin typeface="Courier New" pitchFamily="49" charset="0"/>
              </a:rPr>
              <a:t>ROW</a:t>
            </a:r>
            <a:r>
              <a:rPr lang="en-US" altLang="en-US" dirty="0"/>
              <a:t> to designate that the trigger is a row trigger</a:t>
            </a:r>
          </a:p>
          <a:p>
            <a:pPr lvl="3" eaLnBrk="1" hangingPunct="1"/>
            <a:r>
              <a:rPr lang="en-US" altLang="en-US" dirty="0"/>
              <a:t>A </a:t>
            </a:r>
            <a:r>
              <a:rPr lang="en-US" altLang="en-US" dirty="0">
                <a:latin typeface="Courier New" pitchFamily="49" charset="0"/>
              </a:rPr>
              <a:t>WHEN</a:t>
            </a:r>
            <a:r>
              <a:rPr lang="en-US" altLang="en-US" dirty="0"/>
              <a:t> clause to apply a conditional predicate, in parentheses, which is evaluated for each row to determine whether or not to execute the trigger body</a:t>
            </a:r>
          </a:p>
          <a:p>
            <a:pPr lvl="2" eaLnBrk="1" hangingPunct="1">
              <a:buSzPct val="70000"/>
            </a:pPr>
            <a:r>
              <a:rPr lang="en-US" altLang="en-US" dirty="0" err="1">
                <a:latin typeface="Courier New" pitchFamily="49" charset="0"/>
              </a:rPr>
              <a:t>trigger_body</a:t>
            </a:r>
            <a:r>
              <a:rPr lang="en-US" altLang="en-US" dirty="0"/>
              <a:t> is the action performed by the trigger, implemented as either of the following:</a:t>
            </a:r>
          </a:p>
          <a:p>
            <a:pPr lvl="3" eaLnBrk="1" hangingPunct="1"/>
            <a:r>
              <a:rPr lang="en-US" altLang="en-US" dirty="0"/>
              <a:t>An anonymous block with a </a:t>
            </a:r>
            <a:r>
              <a:rPr lang="en-US" altLang="en-US" dirty="0">
                <a:latin typeface="Courier New" pitchFamily="49" charset="0"/>
              </a:rPr>
              <a:t>DECLARE</a:t>
            </a:r>
            <a:r>
              <a:rPr lang="en-US" altLang="en-US" dirty="0"/>
              <a:t> or </a:t>
            </a:r>
            <a:r>
              <a:rPr lang="en-US" altLang="en-US" dirty="0">
                <a:latin typeface="Courier New" pitchFamily="49" charset="0"/>
              </a:rPr>
              <a:t>BEGIN</a:t>
            </a:r>
            <a:r>
              <a:rPr lang="en-US" altLang="en-US" dirty="0"/>
              <a:t>, and an </a:t>
            </a:r>
            <a:r>
              <a:rPr lang="en-US" altLang="en-US" dirty="0">
                <a:latin typeface="Courier New" pitchFamily="49" charset="0"/>
              </a:rPr>
              <a:t>END</a:t>
            </a:r>
            <a:endParaRPr lang="en-US" altLang="en-US" dirty="0"/>
          </a:p>
          <a:p>
            <a:pPr lvl="3" eaLnBrk="1" hangingPunct="1"/>
            <a:r>
              <a:rPr lang="en-US" altLang="en-US" dirty="0"/>
              <a:t>A </a:t>
            </a:r>
            <a:r>
              <a:rPr lang="en-US" altLang="en-US" dirty="0">
                <a:latin typeface="Courier New" pitchFamily="49" charset="0"/>
              </a:rPr>
              <a:t>CALL</a:t>
            </a:r>
            <a:r>
              <a:rPr lang="en-US" altLang="en-US" dirty="0"/>
              <a:t> clause to invoke a standalone or packaged stored procedure, such as:</a:t>
            </a:r>
          </a:p>
          <a:p>
            <a:pPr lvl="4" eaLnBrk="1" hangingPunct="1"/>
            <a:r>
              <a:rPr lang="en-US" altLang="en-US" dirty="0"/>
              <a:t>		CALL </a:t>
            </a:r>
            <a:r>
              <a:rPr lang="en-US" altLang="en-US" dirty="0" err="1"/>
              <a:t>my_procedure</a:t>
            </a:r>
            <a:r>
              <a:rPr lang="en-US" altLang="en-US" dirty="0"/>
              <a:t>;</a:t>
            </a:r>
          </a:p>
        </p:txBody>
      </p:sp>
    </p:spTree>
    <p:extLst>
      <p:ext uri="{BB962C8B-B14F-4D97-AF65-F5344CB8AC3E}">
        <p14:creationId xmlns:p14="http://schemas.microsoft.com/office/powerpoint/2010/main" val="4033429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18 - </a:t>
            </a:r>
            <a:fld id="{03A5B7E8-8288-4081-8869-CC8DE82CE1D1}" type="slidenum">
              <a:rPr lang="en-US" smtClean="0"/>
              <a:pPr/>
              <a:t>14</a:t>
            </a:fld>
            <a:endParaRPr lang="en-US" dirty="0"/>
          </a:p>
        </p:txBody>
      </p:sp>
      <p:sp>
        <p:nvSpPr>
          <p:cNvPr id="3" name="Slide Image Placeholder 2">
            <a:extLst>
              <a:ext uri="{FF2B5EF4-FFF2-40B4-BE49-F238E27FC236}">
                <a16:creationId xmlns:a16="http://schemas.microsoft.com/office/drawing/2014/main" id="{57525BDA-680A-46E6-A196-49AB95A7FED2}"/>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E2B798CD-0190-4FAA-82D8-8EE1C8914746}"/>
              </a:ext>
            </a:extLst>
          </p:cNvPr>
          <p:cNvSpPr>
            <a:spLocks noGrp="1"/>
          </p:cNvSpPr>
          <p:nvPr>
            <p:ph type="body" idx="1"/>
          </p:nvPr>
        </p:nvSpPr>
        <p:spPr/>
        <p:txBody>
          <a:bodyPr/>
          <a:lstStyle/>
          <a:p>
            <a:pPr lvl="1"/>
            <a:r>
              <a:rPr lang="en-US" altLang="en-US" dirty="0"/>
              <a:t>The slide demonstrates how to create a trigger in SQL Developer.</a:t>
            </a:r>
          </a:p>
          <a:p>
            <a:pPr lvl="1" eaLnBrk="1" hangingPunct="1"/>
            <a:r>
              <a:rPr lang="en-US" altLang="en-US" dirty="0"/>
              <a:t>To create DML triggers in SQL Developer, perform the following steps:</a:t>
            </a:r>
          </a:p>
          <a:p>
            <a:pPr lvl="2" eaLnBrk="1" hangingPunct="1">
              <a:buFont typeface="Calibri" pitchFamily="34" charset="0"/>
              <a:buAutoNum type="arabicPeriod"/>
            </a:pPr>
            <a:r>
              <a:rPr lang="en-US" altLang="en-US" dirty="0"/>
              <a:t>Right-click </a:t>
            </a:r>
            <a:r>
              <a:rPr lang="en-US" altLang="en-US" b="1" dirty="0"/>
              <a:t>Triggers</a:t>
            </a:r>
            <a:r>
              <a:rPr lang="en-US" altLang="en-US" dirty="0"/>
              <a:t> under your connection name.</a:t>
            </a:r>
          </a:p>
          <a:p>
            <a:pPr lvl="2" eaLnBrk="1" hangingPunct="1">
              <a:buFont typeface="Calibri" pitchFamily="34" charset="0"/>
              <a:buAutoNum type="arabicPeriod"/>
            </a:pPr>
            <a:r>
              <a:rPr lang="en-US" altLang="en-US" dirty="0"/>
              <a:t>Click </a:t>
            </a:r>
            <a:r>
              <a:rPr lang="en-US" altLang="en-US" b="1" dirty="0"/>
              <a:t>New Trigger</a:t>
            </a:r>
            <a:r>
              <a:rPr lang="en-US" altLang="en-US" dirty="0"/>
              <a:t>. This opens a trigger-creating wizard as shown in the slide.</a:t>
            </a:r>
          </a:p>
          <a:p>
            <a:pPr lvl="2" eaLnBrk="1" hangingPunct="1">
              <a:buFont typeface="Calibri" pitchFamily="34" charset="0"/>
              <a:buAutoNum type="arabicPeriod"/>
            </a:pPr>
            <a:r>
              <a:rPr lang="en-US" altLang="en-US" dirty="0"/>
              <a:t>In the wizard, provide the trigger name, type, the event on which the trigger has to fire, and other details.</a:t>
            </a:r>
          </a:p>
          <a:p>
            <a:pPr lvl="2" eaLnBrk="1" hangingPunct="1">
              <a:buFont typeface="Calibri" pitchFamily="34" charset="0"/>
              <a:buAutoNum type="arabicPeriod"/>
            </a:pPr>
            <a:r>
              <a:rPr lang="en-US" altLang="en-US" dirty="0"/>
              <a:t>Click </a:t>
            </a:r>
            <a:r>
              <a:rPr lang="en-US" altLang="en-US" b="1" dirty="0"/>
              <a:t>OK</a:t>
            </a:r>
            <a:r>
              <a:rPr lang="en-US" altLang="en-US" dirty="0"/>
              <a:t>.</a:t>
            </a:r>
          </a:p>
          <a:p>
            <a:pPr lvl="2" eaLnBrk="1" hangingPunct="1">
              <a:buFont typeface="Calibri" pitchFamily="34" charset="0"/>
              <a:buAutoNum type="arabicPeriod"/>
            </a:pPr>
            <a:r>
              <a:rPr lang="en-US" altLang="en-US" dirty="0"/>
              <a:t>A code editor with the skeletal trigger code opens; define the body of the trigger.</a:t>
            </a:r>
          </a:p>
        </p:txBody>
      </p:sp>
    </p:spTree>
    <p:extLst>
      <p:ext uri="{BB962C8B-B14F-4D97-AF65-F5344CB8AC3E}">
        <p14:creationId xmlns:p14="http://schemas.microsoft.com/office/powerpoint/2010/main" val="1039744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0"/>
          <p:cNvSpPr>
            <a:spLocks noGrp="1"/>
          </p:cNvSpPr>
          <p:nvPr>
            <p:ph type="ftr" sz="quarter" idx="10"/>
          </p:nvPr>
        </p:nvSpPr>
        <p:spPr/>
        <p:txBody>
          <a:bodyPr/>
          <a:lstStyle/>
          <a:p>
            <a:r>
              <a:rPr lang="en-US"/>
              <a:t>Oracle Database 19c: PL/SQL Workshop   18 - </a:t>
            </a:r>
            <a:fld id="{3A2B2A69-5CDC-4690-80A4-76C9B9DC81D9}" type="slidenum">
              <a:rPr lang="en-US" smtClean="0"/>
              <a:pPr/>
              <a:t>15</a:t>
            </a:fld>
            <a:endParaRPr lang="en-US" dirty="0"/>
          </a:p>
        </p:txBody>
      </p:sp>
      <p:sp>
        <p:nvSpPr>
          <p:cNvPr id="3" name="Slide Image Placeholder 2">
            <a:extLst>
              <a:ext uri="{FF2B5EF4-FFF2-40B4-BE49-F238E27FC236}">
                <a16:creationId xmlns:a16="http://schemas.microsoft.com/office/drawing/2014/main" id="{8C6C3459-3855-40A3-97B2-38BD930FE0C1}"/>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68946FFB-1918-4E0E-8B6B-816AEAF701FE}"/>
              </a:ext>
            </a:extLst>
          </p:cNvPr>
          <p:cNvSpPr>
            <a:spLocks noGrp="1"/>
          </p:cNvSpPr>
          <p:nvPr>
            <p:ph type="body" idx="1"/>
          </p:nvPr>
        </p:nvSpPr>
        <p:spPr>
          <a:xfrm>
            <a:off x="457200" y="4617720"/>
            <a:ext cx="6858000" cy="5593080"/>
          </a:xfrm>
        </p:spPr>
        <p:txBody>
          <a:bodyPr/>
          <a:lstStyle/>
          <a:p>
            <a:pPr lvl="1"/>
            <a:r>
              <a:rPr lang="en-US" altLang="en-US" dirty="0"/>
              <a:t>The </a:t>
            </a:r>
            <a:r>
              <a:rPr lang="en-US" altLang="en-US" dirty="0">
                <a:latin typeface="Courier New" pitchFamily="49" charset="0"/>
              </a:rPr>
              <a:t>BEFORE</a:t>
            </a:r>
            <a:r>
              <a:rPr lang="en-US" altLang="en-US" dirty="0"/>
              <a:t> trigger timing is used in the following situations:</a:t>
            </a:r>
          </a:p>
          <a:p>
            <a:pPr lvl="2"/>
            <a:r>
              <a:rPr lang="en-US" altLang="en-US" dirty="0"/>
              <a:t>To determine whether the triggering statement should execute or not. The triggering statement would not execute if an exception raises in the trigger execution.</a:t>
            </a:r>
          </a:p>
          <a:p>
            <a:pPr lvl="2"/>
            <a:r>
              <a:rPr lang="en-US" altLang="en-US" dirty="0"/>
              <a:t>To derive column values before completing an </a:t>
            </a:r>
            <a:r>
              <a:rPr lang="en-US" altLang="en-US" dirty="0">
                <a:latin typeface="Courier New" pitchFamily="49" charset="0"/>
              </a:rPr>
              <a:t>INSERT</a:t>
            </a:r>
            <a:r>
              <a:rPr lang="en-US" altLang="en-US" dirty="0"/>
              <a:t> or </a:t>
            </a:r>
            <a:r>
              <a:rPr lang="en-US" altLang="en-US" dirty="0">
                <a:latin typeface="Courier New" pitchFamily="49" charset="0"/>
              </a:rPr>
              <a:t>UPDATE</a:t>
            </a:r>
            <a:r>
              <a:rPr lang="en-US" altLang="en-US" dirty="0"/>
              <a:t> statement</a:t>
            </a:r>
          </a:p>
          <a:p>
            <a:pPr lvl="2"/>
            <a:r>
              <a:rPr lang="en-US" altLang="en-US" dirty="0"/>
              <a:t>To initialize global variables or flags, and to validate complex business rules</a:t>
            </a:r>
          </a:p>
          <a:p>
            <a:pPr lvl="1"/>
            <a:r>
              <a:rPr lang="en-US" altLang="en-US" dirty="0"/>
              <a:t>The </a:t>
            </a:r>
            <a:r>
              <a:rPr lang="en-US" altLang="en-US" dirty="0">
                <a:latin typeface="Courier New" pitchFamily="49" charset="0"/>
              </a:rPr>
              <a:t>AFTER</a:t>
            </a:r>
            <a:r>
              <a:rPr lang="en-US" altLang="en-US" dirty="0"/>
              <a:t> triggers are used in the following situations:</a:t>
            </a:r>
          </a:p>
          <a:p>
            <a:pPr lvl="2"/>
            <a:r>
              <a:rPr lang="en-US" altLang="en-US" dirty="0"/>
              <a:t>To complete the triggering statement before executing the triggering action</a:t>
            </a:r>
          </a:p>
          <a:p>
            <a:pPr lvl="2"/>
            <a:r>
              <a:rPr lang="en-US" altLang="en-US" dirty="0"/>
              <a:t>To perform different actions on the same triggering statement if a </a:t>
            </a:r>
            <a:r>
              <a:rPr lang="en-US" altLang="en-US" dirty="0">
                <a:latin typeface="Courier New" pitchFamily="49" charset="0"/>
              </a:rPr>
              <a:t>BEFORE</a:t>
            </a:r>
            <a:r>
              <a:rPr lang="en-US" altLang="en-US" dirty="0"/>
              <a:t> trigger is already present</a:t>
            </a:r>
          </a:p>
          <a:p>
            <a:pPr lvl="1"/>
            <a:r>
              <a:rPr lang="en-US" altLang="en-US" dirty="0"/>
              <a:t>The </a:t>
            </a:r>
            <a:r>
              <a:rPr lang="en-US" altLang="en-US" dirty="0">
                <a:latin typeface="Courier New" pitchFamily="49" charset="0"/>
              </a:rPr>
              <a:t>INSTEAD</a:t>
            </a:r>
            <a:r>
              <a:rPr lang="en-US" altLang="en-US" dirty="0"/>
              <a:t> </a:t>
            </a:r>
            <a:r>
              <a:rPr lang="en-US" altLang="en-US" dirty="0">
                <a:latin typeface="Courier New" pitchFamily="49" charset="0"/>
              </a:rPr>
              <a:t>OF</a:t>
            </a:r>
            <a:r>
              <a:rPr lang="en-US" altLang="en-US" dirty="0"/>
              <a:t> triggers provide a transparent way of modifying views that cannot be modified directly through SQL DML statements because a view is not always modifiable. You can write appropriate DML statements inside the body of an </a:t>
            </a:r>
            <a:r>
              <a:rPr lang="en-US" altLang="en-US" dirty="0">
                <a:latin typeface="Courier New" pitchFamily="49" charset="0"/>
              </a:rPr>
              <a:t>INSTEAD</a:t>
            </a:r>
            <a:r>
              <a:rPr lang="en-US" altLang="en-US" dirty="0"/>
              <a:t> </a:t>
            </a:r>
            <a:r>
              <a:rPr lang="en-US" altLang="en-US" dirty="0">
                <a:latin typeface="Courier New" pitchFamily="49" charset="0"/>
              </a:rPr>
              <a:t>OF</a:t>
            </a:r>
            <a:r>
              <a:rPr lang="en-US" altLang="en-US" dirty="0"/>
              <a:t> trigger to perform actions directly on the underlying tables of views.</a:t>
            </a:r>
          </a:p>
          <a:p>
            <a:pPr lvl="1"/>
            <a:r>
              <a:rPr lang="en-US" altLang="en-US" dirty="0"/>
              <a:t>If it is practical, replace the set of individual triggers with different timing points with a single compound trigger that explicitly codes the actions in the order that you intend. If two or more triggers are defined with the same timing point, and the order in which they fire is important, you can control the firing order by using the </a:t>
            </a:r>
            <a:r>
              <a:rPr lang="en-US" altLang="en-US" dirty="0">
                <a:latin typeface="Courier New" pitchFamily="49" charset="0"/>
              </a:rPr>
              <a:t>FOLLOWS</a:t>
            </a:r>
            <a:r>
              <a:rPr lang="en-US" altLang="en-US" dirty="0"/>
              <a:t> and </a:t>
            </a:r>
            <a:r>
              <a:rPr lang="en-US" altLang="en-US" dirty="0">
                <a:latin typeface="Courier New" pitchFamily="49" charset="0"/>
              </a:rPr>
              <a:t>PRECEDES</a:t>
            </a:r>
            <a:r>
              <a:rPr lang="en-US" altLang="en-US" dirty="0"/>
              <a:t> clauses. </a:t>
            </a:r>
          </a:p>
        </p:txBody>
      </p:sp>
    </p:spTree>
    <p:extLst>
      <p:ext uri="{BB962C8B-B14F-4D97-AF65-F5344CB8AC3E}">
        <p14:creationId xmlns:p14="http://schemas.microsoft.com/office/powerpoint/2010/main" val="2985133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18 - </a:t>
            </a:r>
            <a:fld id="{37BAD492-8C6C-47BF-8044-82F8BC406720}" type="slidenum">
              <a:rPr lang="en-US" smtClean="0"/>
              <a:pPr/>
              <a:t>16</a:t>
            </a:fld>
            <a:endParaRPr lang="en-US" dirty="0"/>
          </a:p>
        </p:txBody>
      </p:sp>
      <p:sp>
        <p:nvSpPr>
          <p:cNvPr id="3" name="Slide Image Placeholder 2">
            <a:extLst>
              <a:ext uri="{FF2B5EF4-FFF2-40B4-BE49-F238E27FC236}">
                <a16:creationId xmlns:a16="http://schemas.microsoft.com/office/drawing/2014/main" id="{B2E94253-DDE4-4979-8505-14FB06047EFF}"/>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1E999050-F034-4CF6-844B-AF1C759AD437}"/>
              </a:ext>
            </a:extLst>
          </p:cNvPr>
          <p:cNvSpPr>
            <a:spLocks noGrp="1"/>
          </p:cNvSpPr>
          <p:nvPr>
            <p:ph type="body" idx="1"/>
          </p:nvPr>
        </p:nvSpPr>
        <p:spPr>
          <a:xfrm>
            <a:off x="457200" y="4617720"/>
            <a:ext cx="6858000" cy="5593080"/>
          </a:xfrm>
        </p:spPr>
        <p:txBody>
          <a:bodyPr/>
          <a:lstStyle/>
          <a:p>
            <a:pPr lvl="1" eaLnBrk="1" hangingPunct="1"/>
            <a:r>
              <a:rPr lang="en-US" altLang="en-US" dirty="0"/>
              <a:t>In the example in the slide, the </a:t>
            </a:r>
            <a:r>
              <a:rPr lang="en-US" altLang="en-US" dirty="0">
                <a:latin typeface="Courier New" pitchFamily="49" charset="0"/>
              </a:rPr>
              <a:t>SECURE_EMP</a:t>
            </a:r>
            <a:r>
              <a:rPr lang="en-US" altLang="en-US" dirty="0"/>
              <a:t> database trigger is a </a:t>
            </a:r>
            <a:r>
              <a:rPr lang="en-US" altLang="en-US" dirty="0">
                <a:solidFill>
                  <a:schemeClr val="tx1"/>
                </a:solidFill>
                <a:latin typeface="Courier New" pitchFamily="49" charset="0"/>
              </a:rPr>
              <a:t>BEFORE</a:t>
            </a:r>
            <a:r>
              <a:rPr lang="en-US" altLang="en-US" dirty="0">
                <a:solidFill>
                  <a:schemeClr val="tx1"/>
                </a:solidFill>
              </a:rPr>
              <a:t> statement trigger that prevents the </a:t>
            </a:r>
            <a:r>
              <a:rPr lang="en-US" altLang="en-US" dirty="0">
                <a:solidFill>
                  <a:schemeClr val="tx1"/>
                </a:solidFill>
                <a:latin typeface="Courier New" pitchFamily="49" charset="0"/>
              </a:rPr>
              <a:t>INSERT</a:t>
            </a:r>
            <a:r>
              <a:rPr lang="en-US" altLang="en-US" dirty="0">
                <a:solidFill>
                  <a:schemeClr val="tx1"/>
                </a:solidFill>
              </a:rPr>
              <a:t> operation from succeeding if the business condition is violated</a:t>
            </a:r>
            <a:r>
              <a:rPr lang="en-US" altLang="en-US" dirty="0"/>
              <a:t>. In this case, the trigger restricts inserts into the </a:t>
            </a:r>
            <a:r>
              <a:rPr lang="en-US" altLang="en-US" dirty="0">
                <a:latin typeface="Courier New" pitchFamily="49" charset="0"/>
              </a:rPr>
              <a:t>EMPLOYEES</a:t>
            </a:r>
            <a:r>
              <a:rPr lang="en-US" altLang="en-US" dirty="0"/>
              <a:t> table during certain business hours, Monday through Friday.</a:t>
            </a:r>
          </a:p>
          <a:p>
            <a:pPr lvl="1" eaLnBrk="1" hangingPunct="1"/>
            <a:r>
              <a:rPr lang="en-US" altLang="en-US" dirty="0"/>
              <a:t>If you attempt to insert a row into the </a:t>
            </a:r>
            <a:r>
              <a:rPr lang="en-US" altLang="en-US" dirty="0">
                <a:latin typeface="Courier New" pitchFamily="49" charset="0"/>
              </a:rPr>
              <a:t>EMPLOYEES</a:t>
            </a:r>
            <a:r>
              <a:rPr lang="en-US" altLang="en-US" dirty="0"/>
              <a:t> table on Saturday, then you’ll an error message, the trigger fails, and the triggering statement is rolled back. Remember that the </a:t>
            </a:r>
            <a:r>
              <a:rPr lang="en-US" altLang="en-US" dirty="0">
                <a:latin typeface="Courier New" pitchFamily="49" charset="0"/>
              </a:rPr>
              <a:t>RAISE_APPLICATION_ERROR</a:t>
            </a:r>
            <a:r>
              <a:rPr lang="en-US" altLang="en-US" dirty="0"/>
              <a:t> is a server-side built-in procedure that returns an error to the user and causes the PL/SQL block to fail.</a:t>
            </a:r>
          </a:p>
          <a:p>
            <a:pPr lvl="1" eaLnBrk="1" hangingPunct="1"/>
            <a:r>
              <a:rPr lang="en-US" altLang="en-US" dirty="0"/>
              <a:t>When a database trigger fails, the triggering statement is automatically rolled back by the Oracle server.</a:t>
            </a:r>
          </a:p>
        </p:txBody>
      </p:sp>
    </p:spTree>
    <p:extLst>
      <p:ext uri="{BB962C8B-B14F-4D97-AF65-F5344CB8AC3E}">
        <p14:creationId xmlns:p14="http://schemas.microsoft.com/office/powerpoint/2010/main" val="641406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18 - </a:t>
            </a:r>
            <a:fld id="{1326007A-06F3-4E3B-80A1-FEF5B0A0B4E7}" type="slidenum">
              <a:rPr lang="en-US" smtClean="0"/>
              <a:pPr/>
              <a:t>17</a:t>
            </a:fld>
            <a:endParaRPr lang="en-US" dirty="0"/>
          </a:p>
        </p:txBody>
      </p:sp>
      <p:sp>
        <p:nvSpPr>
          <p:cNvPr id="6" name="Slide Image Placeholder 5">
            <a:extLst>
              <a:ext uri="{FF2B5EF4-FFF2-40B4-BE49-F238E27FC236}">
                <a16:creationId xmlns:a16="http://schemas.microsoft.com/office/drawing/2014/main" id="{E57B2382-729B-4F12-861A-4F43F7924291}"/>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A7063614-1B96-4DD9-9336-E219E04E0215}"/>
              </a:ext>
            </a:extLst>
          </p:cNvPr>
          <p:cNvSpPr>
            <a:spLocks noGrp="1"/>
          </p:cNvSpPr>
          <p:nvPr>
            <p:ph type="body" idx="1"/>
          </p:nvPr>
        </p:nvSpPr>
        <p:spPr/>
        <p:txBody>
          <a:bodyPr/>
          <a:lstStyle/>
          <a:p>
            <a:pPr lvl="1"/>
            <a:r>
              <a:rPr lang="en-US" altLang="en-US" dirty="0"/>
              <a:t>To test the trigger, insert a row into the </a:t>
            </a:r>
            <a:r>
              <a:rPr lang="en-US" altLang="en-US" dirty="0">
                <a:latin typeface="Courier New" pitchFamily="49" charset="0"/>
              </a:rPr>
              <a:t>EMPLOYEES</a:t>
            </a:r>
            <a:r>
              <a:rPr lang="en-US" altLang="en-US" dirty="0"/>
              <a:t> table during nonbusiness hours. When the date and time are out of the business hours specified in the trigger, you receive the error message shown in the slide.</a:t>
            </a:r>
          </a:p>
        </p:txBody>
      </p:sp>
    </p:spTree>
    <p:extLst>
      <p:ext uri="{BB962C8B-B14F-4D97-AF65-F5344CB8AC3E}">
        <p14:creationId xmlns:p14="http://schemas.microsoft.com/office/powerpoint/2010/main" val="1355967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es08_05.png"/>
          <p:cNvPicPr>
            <a:picLocks noChangeAspect="1"/>
          </p:cNvPicPr>
          <p:nvPr/>
        </p:nvPicPr>
        <p:blipFill>
          <a:blip r:embed="rId3"/>
          <a:stretch>
            <a:fillRect/>
          </a:stretch>
        </p:blipFill>
        <p:spPr>
          <a:xfrm>
            <a:off x="828675" y="7153476"/>
            <a:ext cx="5428572" cy="1609524"/>
          </a:xfrm>
          <a:prstGeom prst="rect">
            <a:avLst/>
          </a:prstGeom>
        </p:spPr>
      </p:pic>
      <p:sp>
        <p:nvSpPr>
          <p:cNvPr id="10" name="Footer Placeholder 9"/>
          <p:cNvSpPr>
            <a:spLocks noGrp="1"/>
          </p:cNvSpPr>
          <p:nvPr>
            <p:ph type="ftr" sz="quarter" idx="10"/>
          </p:nvPr>
        </p:nvSpPr>
        <p:spPr/>
        <p:txBody>
          <a:bodyPr/>
          <a:lstStyle/>
          <a:p>
            <a:r>
              <a:rPr lang="en-US"/>
              <a:t>Oracle Database 19c: PL/SQL Workshop   18 - </a:t>
            </a:r>
            <a:fld id="{339A937C-7C0E-4013-9917-43FB19CE6CDE}" type="slidenum">
              <a:rPr lang="en-US" smtClean="0"/>
              <a:pPr/>
              <a:t>18</a:t>
            </a:fld>
            <a:endParaRPr lang="en-US" dirty="0"/>
          </a:p>
        </p:txBody>
      </p:sp>
      <p:sp>
        <p:nvSpPr>
          <p:cNvPr id="3" name="Slide Image Placeholder 2">
            <a:extLst>
              <a:ext uri="{FF2B5EF4-FFF2-40B4-BE49-F238E27FC236}">
                <a16:creationId xmlns:a16="http://schemas.microsoft.com/office/drawing/2014/main" id="{64BE5972-7175-44A3-9949-C6501EBBE3CF}"/>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60F44CDA-FECD-4911-8686-70FF9965A67D}"/>
              </a:ext>
            </a:extLst>
          </p:cNvPr>
          <p:cNvSpPr>
            <a:spLocks noGrp="1"/>
          </p:cNvSpPr>
          <p:nvPr>
            <p:ph type="body" idx="1"/>
          </p:nvPr>
        </p:nvSpPr>
        <p:spPr/>
        <p:txBody>
          <a:bodyPr/>
          <a:lstStyle/>
          <a:p>
            <a:pPr eaLnBrk="1" hangingPunct="1"/>
            <a:r>
              <a:rPr lang="en-US" altLang="en-US" dirty="0"/>
              <a:t>Detecting the DML Operation that Fired a Trigger</a:t>
            </a:r>
          </a:p>
          <a:p>
            <a:pPr lvl="1" eaLnBrk="1" hangingPunct="1"/>
            <a:r>
              <a:rPr lang="en-US" altLang="en-US" dirty="0"/>
              <a:t>If more than one type of DML operation can fire a trigger (for example, </a:t>
            </a:r>
            <a:r>
              <a:rPr lang="en-US" altLang="en-US" dirty="0">
                <a:latin typeface="Courier New" pitchFamily="49" charset="0"/>
              </a:rPr>
              <a:t>ON INSERT OR DELETE OR UPDATE OF </a:t>
            </a:r>
            <a:r>
              <a:rPr lang="en-US" altLang="en-US" dirty="0" err="1">
                <a:latin typeface="Courier New" pitchFamily="49" charset="0"/>
              </a:rPr>
              <a:t>Emp_tab</a:t>
            </a:r>
            <a:r>
              <a:rPr lang="en-US" altLang="en-US" dirty="0"/>
              <a:t>), the trigger body can use the conditional predicates </a:t>
            </a:r>
            <a:r>
              <a:rPr lang="en-US" altLang="en-US" dirty="0">
                <a:latin typeface="Courier New" pitchFamily="49" charset="0"/>
              </a:rPr>
              <a:t>INSERTING</a:t>
            </a:r>
            <a:r>
              <a:rPr lang="en-US" altLang="en-US" dirty="0"/>
              <a:t>, </a:t>
            </a:r>
            <a:r>
              <a:rPr lang="en-US" altLang="en-US" dirty="0">
                <a:latin typeface="Courier New" pitchFamily="49" charset="0"/>
              </a:rPr>
              <a:t>DELETING</a:t>
            </a:r>
            <a:r>
              <a:rPr lang="en-US" altLang="en-US" dirty="0"/>
              <a:t>, and </a:t>
            </a:r>
            <a:r>
              <a:rPr lang="en-US" altLang="en-US" dirty="0">
                <a:latin typeface="Courier New" pitchFamily="49" charset="0"/>
              </a:rPr>
              <a:t>UPDATING</a:t>
            </a:r>
            <a:r>
              <a:rPr lang="en-US" altLang="en-US" dirty="0"/>
              <a:t> to check which type of statement fired the trigger.</a:t>
            </a:r>
          </a:p>
          <a:p>
            <a:pPr lvl="1" eaLnBrk="1" hangingPunct="1"/>
            <a:r>
              <a:rPr lang="en-US" altLang="en-US" dirty="0"/>
              <a:t>You can combine several triggering events into one by taking advantage of the special conditional predicates </a:t>
            </a:r>
            <a:r>
              <a:rPr lang="en-US" altLang="en-US" dirty="0">
                <a:latin typeface="Courier New" pitchFamily="49" charset="0"/>
              </a:rPr>
              <a:t>INSERTING</a:t>
            </a:r>
            <a:r>
              <a:rPr lang="en-US" altLang="en-US" dirty="0"/>
              <a:t>, </a:t>
            </a:r>
            <a:r>
              <a:rPr lang="en-US" altLang="en-US" dirty="0">
                <a:latin typeface="Courier New" pitchFamily="49" charset="0"/>
              </a:rPr>
              <a:t>UPDATING</a:t>
            </a:r>
            <a:r>
              <a:rPr lang="en-US" altLang="en-US" dirty="0"/>
              <a:t>, and </a:t>
            </a:r>
            <a:r>
              <a:rPr lang="en-US" altLang="en-US" dirty="0">
                <a:latin typeface="Courier New" pitchFamily="49" charset="0"/>
              </a:rPr>
              <a:t>DELETING</a:t>
            </a:r>
            <a:r>
              <a:rPr lang="en-US" altLang="en-US" dirty="0">
                <a:solidFill>
                  <a:srgbClr val="FC0128"/>
                </a:solidFill>
              </a:rPr>
              <a:t> </a:t>
            </a:r>
            <a:r>
              <a:rPr lang="en-US" altLang="en-US" dirty="0"/>
              <a:t>within the trigger body.</a:t>
            </a:r>
          </a:p>
          <a:p>
            <a:pPr lvl="1" eaLnBrk="1" hangingPunct="1"/>
            <a:r>
              <a:rPr lang="en-US" altLang="en-US" b="1" dirty="0"/>
              <a:t>Example</a:t>
            </a:r>
            <a:endParaRPr lang="en-US" altLang="en-US" dirty="0"/>
          </a:p>
          <a:p>
            <a:pPr lvl="1" eaLnBrk="1" hangingPunct="1"/>
            <a:r>
              <a:rPr lang="en-US" altLang="en-US" dirty="0"/>
              <a:t>Create one trigger to restrict all data manipulation events on the </a:t>
            </a:r>
            <a:r>
              <a:rPr lang="en-US" altLang="en-US" dirty="0">
                <a:latin typeface="Courier New" pitchFamily="49" charset="0"/>
              </a:rPr>
              <a:t>EMPLOYEES</a:t>
            </a:r>
            <a:r>
              <a:rPr lang="en-US" altLang="en-US" dirty="0"/>
              <a:t> table to certain business hours, 8 AM to 6 PM, Monday through Friday.</a:t>
            </a:r>
          </a:p>
          <a:p>
            <a:pPr lvl="1" eaLnBrk="1" hangingPunct="1"/>
            <a:r>
              <a:rPr lang="en-US" altLang="en-US" dirty="0"/>
              <a:t>The following is the response from the trigger when you perform an insertion on a Saturday evening.</a:t>
            </a:r>
          </a:p>
          <a:p>
            <a:endParaRPr lang="en-US" dirty="0"/>
          </a:p>
        </p:txBody>
      </p:sp>
    </p:spTree>
    <p:extLst>
      <p:ext uri="{BB962C8B-B14F-4D97-AF65-F5344CB8AC3E}">
        <p14:creationId xmlns:p14="http://schemas.microsoft.com/office/powerpoint/2010/main" val="30124689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18 - </a:t>
            </a:r>
            <a:fld id="{E464C655-F66B-40D1-B747-7100F5FEBA0A}" type="slidenum">
              <a:rPr lang="en-US" smtClean="0"/>
              <a:pPr/>
              <a:t>19</a:t>
            </a:fld>
            <a:endParaRPr lang="en-US" dirty="0"/>
          </a:p>
        </p:txBody>
      </p:sp>
      <p:sp>
        <p:nvSpPr>
          <p:cNvPr id="6" name="Slide Image Placeholder 5">
            <a:extLst>
              <a:ext uri="{FF2B5EF4-FFF2-40B4-BE49-F238E27FC236}">
                <a16:creationId xmlns:a16="http://schemas.microsoft.com/office/drawing/2014/main" id="{192681A2-D550-41F3-B44E-A1783AF2F3C0}"/>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C8A2C6D3-2DF0-44A9-B969-DF3D5D3E750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14663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Notes Placeholder 2"/>
          <p:cNvSpPr>
            <a:spLocks noGrp="1"/>
          </p:cNvSpPr>
          <p:nvPr>
            <p:ph type="body" idx="1"/>
          </p:nvPr>
        </p:nvSpPr>
        <p:spPr/>
        <p:txBody>
          <a:bodyPr/>
          <a:lstStyle/>
          <a:p>
            <a:pPr lvl="1"/>
            <a:r>
              <a:rPr lang="en-US"/>
              <a:t>In Unit 5, you learn to create and use triggers in database applications. </a:t>
            </a:r>
            <a:endParaRPr lang="en-US" dirty="0"/>
          </a:p>
        </p:txBody>
      </p:sp>
      <p:sp>
        <p:nvSpPr>
          <p:cNvPr id="9" name="Footer Placeholder 8"/>
          <p:cNvSpPr>
            <a:spLocks noGrp="1"/>
          </p:cNvSpPr>
          <p:nvPr>
            <p:ph type="ftr" sz="quarter" idx="10"/>
          </p:nvPr>
        </p:nvSpPr>
        <p:spPr/>
        <p:txBody>
          <a:bodyPr/>
          <a:lstStyle/>
          <a:p>
            <a:r>
              <a:rPr lang="en-US"/>
              <a:t>Oracle Database 19c: PL/SQL Workshop   18 - </a:t>
            </a:r>
            <a:fld id="{9464DF49-EB8E-4CB0-8522-446B557AF74B}" type="slidenum">
              <a:rPr lang="en-US" smtClean="0"/>
              <a:pPr/>
              <a:t>2</a:t>
            </a:fld>
            <a:endParaRPr lang="en-US" dirty="0"/>
          </a:p>
        </p:txBody>
      </p:sp>
      <p:sp>
        <p:nvSpPr>
          <p:cNvPr id="4" name="Slide Image Placeholder 3">
            <a:extLst>
              <a:ext uri="{FF2B5EF4-FFF2-40B4-BE49-F238E27FC236}">
                <a16:creationId xmlns:a16="http://schemas.microsoft.com/office/drawing/2014/main" id="{A05CC823-E792-4CE1-B111-464C0AE99A56}"/>
              </a:ext>
            </a:extLst>
          </p:cNvPr>
          <p:cNvSpPr>
            <a:spLocks noGrp="1" noRot="1" noChangeAspect="1"/>
          </p:cNvSpPr>
          <p:nvPr>
            <p:ph type="sldImg"/>
          </p:nvPr>
        </p:nvSpPr>
        <p:spPr/>
      </p:sp>
    </p:spTree>
    <p:extLst>
      <p:ext uri="{BB962C8B-B14F-4D97-AF65-F5344CB8AC3E}">
        <p14:creationId xmlns:p14="http://schemas.microsoft.com/office/powerpoint/2010/main" val="25323880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18 - </a:t>
            </a:r>
            <a:fld id="{72198949-5A89-485A-9147-4F353219BDF1}" type="slidenum">
              <a:rPr lang="en-US" smtClean="0"/>
              <a:pPr/>
              <a:t>20</a:t>
            </a:fld>
            <a:endParaRPr lang="en-US" dirty="0"/>
          </a:p>
        </p:txBody>
      </p:sp>
      <p:sp>
        <p:nvSpPr>
          <p:cNvPr id="3" name="Slide Image Placeholder 2">
            <a:extLst>
              <a:ext uri="{FF2B5EF4-FFF2-40B4-BE49-F238E27FC236}">
                <a16:creationId xmlns:a16="http://schemas.microsoft.com/office/drawing/2014/main" id="{135D9CF7-F835-46D7-99D2-EE1052AFEF2A}"/>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046F457A-4FAB-4CA5-A3F8-1D2D956FF0CA}"/>
              </a:ext>
            </a:extLst>
          </p:cNvPr>
          <p:cNvSpPr>
            <a:spLocks noGrp="1"/>
          </p:cNvSpPr>
          <p:nvPr>
            <p:ph type="body" idx="1"/>
          </p:nvPr>
        </p:nvSpPr>
        <p:spPr/>
        <p:txBody>
          <a:bodyPr/>
          <a:lstStyle/>
          <a:p>
            <a:pPr lvl="1" eaLnBrk="1" hangingPunct="1"/>
            <a:r>
              <a:rPr lang="en-US" altLang="en-US" dirty="0"/>
              <a:t>A </a:t>
            </a:r>
            <a:r>
              <a:rPr lang="en-US" altLang="en-US" dirty="0">
                <a:solidFill>
                  <a:schemeClr val="tx1"/>
                </a:solidFill>
                <a:latin typeface="Courier New" pitchFamily="49" charset="0"/>
              </a:rPr>
              <a:t>CALL</a:t>
            </a:r>
            <a:r>
              <a:rPr lang="en-US" altLang="en-US" dirty="0">
                <a:solidFill>
                  <a:schemeClr val="tx1"/>
                </a:solidFill>
              </a:rPr>
              <a:t> statement</a:t>
            </a:r>
            <a:r>
              <a:rPr lang="en-US" altLang="en-US" dirty="0"/>
              <a:t> enables you to call</a:t>
            </a:r>
            <a:r>
              <a:rPr lang="en-US" altLang="en-US" dirty="0">
                <a:solidFill>
                  <a:srgbClr val="FC0128"/>
                </a:solidFill>
              </a:rPr>
              <a:t> </a:t>
            </a:r>
            <a:r>
              <a:rPr lang="en-US" altLang="en-US" dirty="0">
                <a:solidFill>
                  <a:schemeClr val="tx2"/>
                </a:solidFill>
              </a:rPr>
              <a:t>a</a:t>
            </a:r>
            <a:r>
              <a:rPr lang="en-US" altLang="en-US" dirty="0">
                <a:solidFill>
                  <a:srgbClr val="FC0128"/>
                </a:solidFill>
              </a:rPr>
              <a:t> </a:t>
            </a:r>
            <a:r>
              <a:rPr lang="en-US" altLang="en-US" dirty="0"/>
              <a:t>stored procedure, rather than code the PL/SQL body in the trigger itself. The procedure can be implemented in PL/SQL, C, or Java. </a:t>
            </a:r>
          </a:p>
          <a:p>
            <a:pPr lvl="1" eaLnBrk="1" hangingPunct="1"/>
            <a:r>
              <a:rPr lang="en-US" altLang="en-US" dirty="0"/>
              <a:t>The call can reference the trigger attributes :</a:t>
            </a:r>
            <a:r>
              <a:rPr lang="en-US" altLang="en-US" dirty="0">
                <a:latin typeface="Courier New" pitchFamily="49" charset="0"/>
              </a:rPr>
              <a:t>NEW</a:t>
            </a:r>
            <a:r>
              <a:rPr lang="en-US" altLang="en-US" dirty="0"/>
              <a:t> and :</a:t>
            </a:r>
            <a:r>
              <a:rPr lang="en-US" altLang="en-US" dirty="0">
                <a:latin typeface="Courier New" pitchFamily="49" charset="0"/>
              </a:rPr>
              <a:t>OLD</a:t>
            </a:r>
            <a:r>
              <a:rPr lang="en-US" altLang="en-US" dirty="0"/>
              <a:t> as parameters, as in the following example:</a:t>
            </a:r>
          </a:p>
          <a:p>
            <a:pPr lvl="4" eaLnBrk="1" hangingPunct="1">
              <a:lnSpc>
                <a:spcPct val="90000"/>
              </a:lnSpc>
            </a:pPr>
            <a:r>
              <a:rPr lang="en-US" altLang="en-US" dirty="0"/>
              <a:t>CREATE OR REPLACE TRIGGER </a:t>
            </a:r>
            <a:r>
              <a:rPr lang="en-US" altLang="en-US" dirty="0" err="1"/>
              <a:t>salary_check</a:t>
            </a:r>
            <a:endParaRPr lang="en-US" altLang="en-US" dirty="0"/>
          </a:p>
          <a:p>
            <a:pPr lvl="4" eaLnBrk="1" hangingPunct="1">
              <a:lnSpc>
                <a:spcPct val="90000"/>
              </a:lnSpc>
            </a:pPr>
            <a:r>
              <a:rPr lang="en-US" altLang="en-US" dirty="0"/>
              <a:t>	BEFORE UPDATE OF salary, </a:t>
            </a:r>
            <a:r>
              <a:rPr lang="en-US" altLang="en-US" dirty="0" err="1"/>
              <a:t>job_id</a:t>
            </a:r>
            <a:r>
              <a:rPr lang="en-US" altLang="en-US" dirty="0"/>
              <a:t> ON employees</a:t>
            </a:r>
          </a:p>
          <a:p>
            <a:pPr lvl="4" eaLnBrk="1" hangingPunct="1">
              <a:lnSpc>
                <a:spcPct val="90000"/>
              </a:lnSpc>
            </a:pPr>
            <a:r>
              <a:rPr lang="en-US" altLang="en-US" dirty="0"/>
              <a:t>	FOR EACH ROW</a:t>
            </a:r>
          </a:p>
          <a:p>
            <a:pPr lvl="4" eaLnBrk="1" hangingPunct="1">
              <a:lnSpc>
                <a:spcPct val="90000"/>
              </a:lnSpc>
            </a:pPr>
            <a:r>
              <a:rPr lang="en-US" altLang="en-US" dirty="0"/>
              <a:t>	WHEN (</a:t>
            </a:r>
            <a:r>
              <a:rPr lang="en-US" altLang="en-US" dirty="0" err="1"/>
              <a:t>NEW.job_id</a:t>
            </a:r>
            <a:r>
              <a:rPr lang="en-US" altLang="en-US" dirty="0"/>
              <a:t> &lt;&gt; 'AD_PRES')</a:t>
            </a:r>
          </a:p>
          <a:p>
            <a:pPr lvl="4" eaLnBrk="1" hangingPunct="1">
              <a:lnSpc>
                <a:spcPct val="90000"/>
              </a:lnSpc>
            </a:pPr>
            <a:r>
              <a:rPr lang="en-US" altLang="en-US" dirty="0"/>
              <a:t>	CALL </a:t>
            </a:r>
            <a:r>
              <a:rPr lang="en-US" altLang="en-US" dirty="0" err="1"/>
              <a:t>sal_status</a:t>
            </a:r>
            <a:r>
              <a:rPr lang="en-US" altLang="en-US" dirty="0"/>
              <a:t>(:</a:t>
            </a:r>
            <a:r>
              <a:rPr lang="en-US" altLang="en-US" dirty="0" err="1"/>
              <a:t>NEW.job_id</a:t>
            </a:r>
            <a:r>
              <a:rPr lang="en-US" altLang="en-US" dirty="0"/>
              <a:t>, :</a:t>
            </a:r>
            <a:r>
              <a:rPr lang="en-US" altLang="en-US" dirty="0" err="1"/>
              <a:t>NEW.salary</a:t>
            </a:r>
            <a:r>
              <a:rPr lang="en-US" altLang="en-US" dirty="0"/>
              <a:t>)</a:t>
            </a:r>
          </a:p>
          <a:p>
            <a:pPr lvl="1" eaLnBrk="1" hangingPunct="1"/>
            <a:r>
              <a:rPr lang="en-US" altLang="en-US" b="1" dirty="0"/>
              <a:t>Note:</a:t>
            </a:r>
            <a:r>
              <a:rPr lang="en-US" altLang="en-US" dirty="0"/>
              <a:t> There is no semicolon at the end of the </a:t>
            </a:r>
            <a:r>
              <a:rPr lang="en-US" altLang="en-US" dirty="0">
                <a:latin typeface="Courier New" pitchFamily="49" charset="0"/>
              </a:rPr>
              <a:t>CALL</a:t>
            </a:r>
            <a:r>
              <a:rPr lang="en-US" altLang="en-US" dirty="0"/>
              <a:t> statement.</a:t>
            </a:r>
          </a:p>
          <a:p>
            <a:pPr lvl="1" eaLnBrk="1" hangingPunct="1"/>
            <a:r>
              <a:rPr lang="en-US" altLang="en-US" dirty="0"/>
              <a:t>In the preceding example, the trigger calls the </a:t>
            </a:r>
            <a:r>
              <a:rPr lang="en-US" altLang="en-US" dirty="0" err="1">
                <a:latin typeface="Courier New" pitchFamily="49" charset="0"/>
              </a:rPr>
              <a:t>sal_status</a:t>
            </a:r>
            <a:r>
              <a:rPr lang="en-US" altLang="en-US" dirty="0"/>
              <a:t> procedure. The procedure compares the new salary with the salary range for the new job ID from the </a:t>
            </a:r>
            <a:r>
              <a:rPr lang="en-US" altLang="en-US" dirty="0">
                <a:latin typeface="Courier New" pitchFamily="49" charset="0"/>
              </a:rPr>
              <a:t>JOBS</a:t>
            </a:r>
            <a:r>
              <a:rPr lang="en-US" altLang="en-US" dirty="0"/>
              <a:t> table.</a:t>
            </a:r>
          </a:p>
          <a:p>
            <a:endParaRPr lang="en-US" dirty="0"/>
          </a:p>
        </p:txBody>
      </p:sp>
    </p:spTree>
    <p:extLst>
      <p:ext uri="{BB962C8B-B14F-4D97-AF65-F5344CB8AC3E}">
        <p14:creationId xmlns:p14="http://schemas.microsoft.com/office/powerpoint/2010/main" val="358431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18 - </a:t>
            </a:r>
            <a:fld id="{1B2B2F24-24CE-4F2D-A08E-75055F4FD506}" type="slidenum">
              <a:rPr lang="en-US" smtClean="0"/>
              <a:pPr/>
              <a:t>21</a:t>
            </a:fld>
            <a:endParaRPr lang="en-US" dirty="0"/>
          </a:p>
        </p:txBody>
      </p:sp>
      <p:sp>
        <p:nvSpPr>
          <p:cNvPr id="6" name="Slide Image Placeholder 5">
            <a:extLst>
              <a:ext uri="{FF2B5EF4-FFF2-40B4-BE49-F238E27FC236}">
                <a16:creationId xmlns:a16="http://schemas.microsoft.com/office/drawing/2014/main" id="{068EDD4E-6D9E-4E9C-904F-8BA40485B51E}"/>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08461BC7-3DBD-407B-9B39-35A01CCDA5C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513158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18 - </a:t>
            </a:r>
            <a:fld id="{FECE4413-1974-419F-9160-0FD613190B32}" type="slidenum">
              <a:rPr lang="en-US" smtClean="0"/>
              <a:pPr/>
              <a:t>22</a:t>
            </a:fld>
            <a:endParaRPr lang="en-US" dirty="0"/>
          </a:p>
        </p:txBody>
      </p:sp>
      <p:sp>
        <p:nvSpPr>
          <p:cNvPr id="3" name="Slide Image Placeholder 2">
            <a:extLst>
              <a:ext uri="{FF2B5EF4-FFF2-40B4-BE49-F238E27FC236}">
                <a16:creationId xmlns:a16="http://schemas.microsoft.com/office/drawing/2014/main" id="{D0E6B49F-FF8C-4C89-978C-744E74E041DE}"/>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7417D181-1D07-498E-B5A0-8499D4ED6C12}"/>
              </a:ext>
            </a:extLst>
          </p:cNvPr>
          <p:cNvSpPr>
            <a:spLocks noGrp="1"/>
          </p:cNvSpPr>
          <p:nvPr>
            <p:ph type="body" idx="1"/>
          </p:nvPr>
        </p:nvSpPr>
        <p:spPr/>
        <p:txBody>
          <a:bodyPr/>
          <a:lstStyle/>
          <a:p>
            <a:pPr eaLnBrk="1" hangingPunct="1"/>
            <a:r>
              <a:rPr lang="en-US" altLang="en-US" dirty="0"/>
              <a:t>Types of DML Triggers</a:t>
            </a:r>
          </a:p>
          <a:p>
            <a:pPr lvl="1" eaLnBrk="1" hangingPunct="1"/>
            <a:r>
              <a:rPr lang="en-US" altLang="en-US" dirty="0"/>
              <a:t>You can specify that the trigger will be executed once for every row affected by the triggering statement (such as a multiple-row </a:t>
            </a:r>
            <a:r>
              <a:rPr lang="en-US" altLang="en-US" dirty="0">
                <a:latin typeface="Courier New" pitchFamily="49" charset="0"/>
              </a:rPr>
              <a:t>UPDATE</a:t>
            </a:r>
            <a:r>
              <a:rPr lang="en-US" altLang="en-US" dirty="0"/>
              <a:t>) or once for the triggering statement, no matter how many rows it affects.</a:t>
            </a:r>
          </a:p>
          <a:p>
            <a:pPr lvl="1" eaLnBrk="1" hangingPunct="1"/>
            <a:r>
              <a:rPr lang="en-US" altLang="en-US" b="1" dirty="0"/>
              <a:t>Statement Trigger</a:t>
            </a:r>
          </a:p>
          <a:p>
            <a:pPr lvl="1" eaLnBrk="1" hangingPunct="1"/>
            <a:r>
              <a:rPr lang="en-US" altLang="en-US" dirty="0"/>
              <a:t>A statement trigger is fired once on behalf of the triggering event, even if no rows are affected at all. Statement triggers are useful if the trigger action does not depend on the data from rows that are affected or on data provided by the triggering event itself (for example, a trigger that performs a complex security check on the current user).</a:t>
            </a:r>
          </a:p>
          <a:p>
            <a:pPr lvl="1" eaLnBrk="1" hangingPunct="1"/>
            <a:r>
              <a:rPr lang="en-US" altLang="en-US" b="1" dirty="0"/>
              <a:t>Row Trigger</a:t>
            </a:r>
          </a:p>
          <a:p>
            <a:pPr lvl="1" eaLnBrk="1" hangingPunct="1"/>
            <a:r>
              <a:rPr lang="en-US" altLang="en-US" dirty="0"/>
              <a:t>A row trigger fires each time the table is affected by the triggering event. If the triggering event affects no rows, a row trigger is not executed. Row triggers are useful if the trigger action depends on data of the rows that are affected or on data provided by the triggering event itself.</a:t>
            </a:r>
          </a:p>
          <a:p>
            <a:pPr lvl="1" eaLnBrk="1" hangingPunct="1"/>
            <a:r>
              <a:rPr lang="en-US" altLang="en-US" b="1" dirty="0"/>
              <a:t>Note:</a:t>
            </a:r>
            <a:r>
              <a:rPr lang="en-US" altLang="en-US" dirty="0"/>
              <a:t> Row triggers use correlation names to access the old and new column values of the row being processed by the trigger.</a:t>
            </a:r>
          </a:p>
        </p:txBody>
      </p:sp>
    </p:spTree>
    <p:extLst>
      <p:ext uri="{BB962C8B-B14F-4D97-AF65-F5344CB8AC3E}">
        <p14:creationId xmlns:p14="http://schemas.microsoft.com/office/powerpoint/2010/main" val="42047703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18 - </a:t>
            </a:r>
            <a:fld id="{D53FA63B-CA71-4414-B466-7EFBEB35BBFE}" type="slidenum">
              <a:rPr lang="en-US" smtClean="0"/>
              <a:pPr/>
              <a:t>23</a:t>
            </a:fld>
            <a:endParaRPr lang="en-US" dirty="0"/>
          </a:p>
        </p:txBody>
      </p:sp>
      <p:sp>
        <p:nvSpPr>
          <p:cNvPr id="6" name="Slide Image Placeholder 5">
            <a:extLst>
              <a:ext uri="{FF2B5EF4-FFF2-40B4-BE49-F238E27FC236}">
                <a16:creationId xmlns:a16="http://schemas.microsoft.com/office/drawing/2014/main" id="{A0AD8DD5-DE07-46E6-820F-40609240D026}"/>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6DA01064-F7FD-4B0B-B86B-D2553273FADF}"/>
              </a:ext>
            </a:extLst>
          </p:cNvPr>
          <p:cNvSpPr>
            <a:spLocks noGrp="1"/>
          </p:cNvSpPr>
          <p:nvPr>
            <p:ph type="body" idx="1"/>
          </p:nvPr>
        </p:nvSpPr>
        <p:spPr/>
        <p:txBody>
          <a:bodyPr/>
          <a:lstStyle/>
          <a:p>
            <a:pPr lvl="1"/>
            <a:r>
              <a:rPr lang="en-US" dirty="0"/>
              <a:t>Consider a scenario where you have to log every row for backup while inserting a bunch of 100 rows. You may write a trigger with options </a:t>
            </a:r>
            <a:r>
              <a:rPr lang="en-US" dirty="0">
                <a:latin typeface="Courier New" pitchFamily="49" charset="0"/>
                <a:cs typeface="Courier New" pitchFamily="49" charset="0"/>
              </a:rPr>
              <a:t>ON INSERT FOR EACH ROW </a:t>
            </a:r>
            <a:r>
              <a:rPr lang="en-US" dirty="0"/>
              <a:t>and define the trigger to perform insertions into the backup table.</a:t>
            </a:r>
          </a:p>
          <a:p>
            <a:pPr lvl="1"/>
            <a:r>
              <a:rPr lang="en-US" dirty="0"/>
              <a:t>In a situation where you have to check the day and time of insertion before performing an insertion and allow the insertion only if it is on a valid day and in a valid time range, you may write a trigger with the option </a:t>
            </a:r>
            <a:r>
              <a:rPr lang="en-US" dirty="0">
                <a:latin typeface="Courier New" pitchFamily="49" charset="0"/>
                <a:cs typeface="Courier New" pitchFamily="49" charset="0"/>
              </a:rPr>
              <a:t>BEFORE INSERT</a:t>
            </a:r>
            <a:r>
              <a:rPr lang="en-US" dirty="0"/>
              <a:t> and define the trigger body to perform the range checks.</a:t>
            </a:r>
          </a:p>
          <a:p>
            <a:endParaRPr lang="en-US" dirty="0"/>
          </a:p>
        </p:txBody>
      </p:sp>
    </p:spTree>
    <p:extLst>
      <p:ext uri="{BB962C8B-B14F-4D97-AF65-F5344CB8AC3E}">
        <p14:creationId xmlns:p14="http://schemas.microsoft.com/office/powerpoint/2010/main" val="19820902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18 - </a:t>
            </a:r>
            <a:fld id="{76DB6DEB-7AFD-4D68-BB2A-54795DEC2684}" type="slidenum">
              <a:rPr lang="en-US" smtClean="0"/>
              <a:pPr/>
              <a:t>24</a:t>
            </a:fld>
            <a:endParaRPr lang="en-US" dirty="0"/>
          </a:p>
        </p:txBody>
      </p:sp>
      <p:sp>
        <p:nvSpPr>
          <p:cNvPr id="3" name="Slide Image Placeholder 2">
            <a:extLst>
              <a:ext uri="{FF2B5EF4-FFF2-40B4-BE49-F238E27FC236}">
                <a16:creationId xmlns:a16="http://schemas.microsoft.com/office/drawing/2014/main" id="{0CA6119C-2754-4C15-A864-B0A6178E41C9}"/>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FBE493DC-4195-4B8B-BA3D-C2F17CF7506A}"/>
              </a:ext>
            </a:extLst>
          </p:cNvPr>
          <p:cNvSpPr>
            <a:spLocks noGrp="1"/>
          </p:cNvSpPr>
          <p:nvPr>
            <p:ph type="body" idx="1"/>
          </p:nvPr>
        </p:nvSpPr>
        <p:spPr/>
        <p:txBody>
          <a:bodyPr/>
          <a:lstStyle/>
          <a:p>
            <a:pPr lvl="1" eaLnBrk="1" hangingPunct="1"/>
            <a:r>
              <a:rPr lang="en-US" altLang="en-US" dirty="0"/>
              <a:t>You can create a </a:t>
            </a:r>
            <a:r>
              <a:rPr lang="en-US" altLang="en-US" dirty="0">
                <a:solidFill>
                  <a:schemeClr val="tx1"/>
                </a:solidFill>
                <a:latin typeface="Courier New" pitchFamily="49" charset="0"/>
              </a:rPr>
              <a:t>BEFORE</a:t>
            </a:r>
            <a:r>
              <a:rPr lang="en-US" altLang="en-US" dirty="0">
                <a:solidFill>
                  <a:schemeClr val="tx1"/>
                </a:solidFill>
              </a:rPr>
              <a:t> row trigger in order to prevent the triggering operation from succeeding if a certain condition is</a:t>
            </a:r>
            <a:r>
              <a:rPr lang="en-US" altLang="en-US" dirty="0"/>
              <a:t> violated.</a:t>
            </a:r>
          </a:p>
          <a:p>
            <a:pPr lvl="1" eaLnBrk="1" hangingPunct="1"/>
            <a:r>
              <a:rPr lang="en-US" altLang="en-US" dirty="0"/>
              <a:t>In the first example in the slide, a trigger is created to allow only employees whose job IDs are either </a:t>
            </a:r>
            <a:r>
              <a:rPr lang="en-US" altLang="en-US" dirty="0">
                <a:latin typeface="Courier New" pitchFamily="49" charset="0"/>
              </a:rPr>
              <a:t>AD_PRES</a:t>
            </a:r>
            <a:r>
              <a:rPr lang="en-US" altLang="en-US" dirty="0"/>
              <a:t> or </a:t>
            </a:r>
            <a:r>
              <a:rPr lang="en-US" altLang="en-US" dirty="0">
                <a:latin typeface="Courier New" pitchFamily="49" charset="0"/>
              </a:rPr>
              <a:t>AD_VP</a:t>
            </a:r>
            <a:r>
              <a:rPr lang="en-US" altLang="en-US" dirty="0"/>
              <a:t> to earn a salary of more than 15,000. If you try to update the salary of employee </a:t>
            </a:r>
            <a:r>
              <a:rPr lang="en-US" altLang="en-US" dirty="0">
                <a:latin typeface="Courier New" pitchFamily="49" charset="0"/>
              </a:rPr>
              <a:t>Russell</a:t>
            </a:r>
            <a:r>
              <a:rPr lang="en-US" altLang="en-US" dirty="0"/>
              <a:t> whose employee ID is </a:t>
            </a:r>
            <a:r>
              <a:rPr lang="en-US" altLang="en-US" dirty="0">
                <a:latin typeface="Courier New" pitchFamily="49" charset="0"/>
              </a:rPr>
              <a:t>SA_MAN</a:t>
            </a:r>
            <a:r>
              <a:rPr lang="en-US" altLang="en-US" dirty="0"/>
              <a:t>, the trigger raises the exception displayed in the slide. </a:t>
            </a:r>
          </a:p>
          <a:p>
            <a:pPr lvl="1" eaLnBrk="1" hangingPunct="1"/>
            <a:r>
              <a:rPr lang="en-US" altLang="en-US" b="1" dirty="0"/>
              <a:t>Note: </a:t>
            </a:r>
            <a:r>
              <a:rPr lang="en-US" altLang="en-US" dirty="0"/>
              <a:t>Before executing the first code example in the slide, make sure you disable the </a:t>
            </a:r>
            <a:r>
              <a:rPr lang="en-US" altLang="en-US" dirty="0" err="1">
                <a:latin typeface="Courier New" pitchFamily="49" charset="0"/>
              </a:rPr>
              <a:t>secure_emp</a:t>
            </a:r>
            <a:r>
              <a:rPr lang="en-US" altLang="en-US" dirty="0"/>
              <a:t> and </a:t>
            </a:r>
            <a:r>
              <a:rPr lang="en-US" altLang="en-US" dirty="0" err="1">
                <a:latin typeface="Courier New" pitchFamily="49" charset="0"/>
              </a:rPr>
              <a:t>secure_employees</a:t>
            </a:r>
            <a:r>
              <a:rPr lang="en-US" altLang="en-US" dirty="0"/>
              <a:t> triggers.</a:t>
            </a:r>
          </a:p>
        </p:txBody>
      </p:sp>
    </p:spTree>
    <p:extLst>
      <p:ext uri="{BB962C8B-B14F-4D97-AF65-F5344CB8AC3E}">
        <p14:creationId xmlns:p14="http://schemas.microsoft.com/office/powerpoint/2010/main" val="13556044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18 - </a:t>
            </a:r>
            <a:fld id="{50322074-80BA-4E3C-820C-32A36920D4AD}" type="slidenum">
              <a:rPr lang="en-US" smtClean="0"/>
              <a:pPr/>
              <a:t>25</a:t>
            </a:fld>
            <a:endParaRPr lang="en-US" dirty="0"/>
          </a:p>
        </p:txBody>
      </p:sp>
      <p:sp>
        <p:nvSpPr>
          <p:cNvPr id="6" name="Slide Image Placeholder 5">
            <a:extLst>
              <a:ext uri="{FF2B5EF4-FFF2-40B4-BE49-F238E27FC236}">
                <a16:creationId xmlns:a16="http://schemas.microsoft.com/office/drawing/2014/main" id="{C4B7CDCE-5CAB-4523-B905-6CC4D06A1216}"/>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CD7F13C7-CDB8-4E3E-880B-A4A86804D6B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019904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18 - </a:t>
            </a:r>
            <a:fld id="{7590E167-3A0A-48EB-96BA-E4A50F184A42}" type="slidenum">
              <a:rPr lang="en-US" smtClean="0"/>
              <a:pPr/>
              <a:t>26</a:t>
            </a:fld>
            <a:endParaRPr lang="en-US" dirty="0"/>
          </a:p>
        </p:txBody>
      </p:sp>
      <p:sp>
        <p:nvSpPr>
          <p:cNvPr id="6" name="Slide Image Placeholder 5">
            <a:extLst>
              <a:ext uri="{FF2B5EF4-FFF2-40B4-BE49-F238E27FC236}">
                <a16:creationId xmlns:a16="http://schemas.microsoft.com/office/drawing/2014/main" id="{969F6AE5-1BA7-4C5B-BE17-3D6B9D4FD1A0}"/>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85C9D09A-7289-47B9-8F77-A2A550A415B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333544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18 - </a:t>
            </a:r>
            <a:fld id="{24C9A6CB-072A-4F96-9165-DE34A3CD17A4}" type="slidenum">
              <a:rPr lang="en-US" smtClean="0"/>
              <a:pPr/>
              <a:t>27</a:t>
            </a:fld>
            <a:endParaRPr lang="en-US" dirty="0"/>
          </a:p>
        </p:txBody>
      </p:sp>
      <p:sp>
        <p:nvSpPr>
          <p:cNvPr id="3" name="Slide Image Placeholder 2">
            <a:extLst>
              <a:ext uri="{FF2B5EF4-FFF2-40B4-BE49-F238E27FC236}">
                <a16:creationId xmlns:a16="http://schemas.microsoft.com/office/drawing/2014/main" id="{81901C87-13EA-4AE3-90B2-BA54EA72BD5E}"/>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B4B07441-81F6-4AAF-8CA4-0174CDF5E20C}"/>
              </a:ext>
            </a:extLst>
          </p:cNvPr>
          <p:cNvSpPr>
            <a:spLocks noGrp="1"/>
          </p:cNvSpPr>
          <p:nvPr>
            <p:ph type="body" idx="1"/>
          </p:nvPr>
        </p:nvSpPr>
        <p:spPr/>
        <p:txBody>
          <a:bodyPr/>
          <a:lstStyle/>
          <a:p>
            <a:pPr lvl="1" eaLnBrk="1" hangingPunct="1"/>
            <a:r>
              <a:rPr lang="en-US" altLang="en-US" dirty="0"/>
              <a:t>Within a </a:t>
            </a:r>
            <a:r>
              <a:rPr lang="en-US" altLang="en-US" dirty="0">
                <a:latin typeface="Courier New" pitchFamily="49" charset="0"/>
              </a:rPr>
              <a:t>ROW</a:t>
            </a:r>
            <a:r>
              <a:rPr lang="en-US" altLang="en-US" dirty="0"/>
              <a:t> trigger, you can reference the value of a column before and after the data change by prefixing it with the </a:t>
            </a:r>
            <a:r>
              <a:rPr lang="en-US" altLang="en-US" dirty="0">
                <a:solidFill>
                  <a:schemeClr val="tx1"/>
                </a:solidFill>
                <a:latin typeface="Courier New" pitchFamily="49" charset="0"/>
              </a:rPr>
              <a:t>OLD</a:t>
            </a:r>
            <a:r>
              <a:rPr lang="en-US" altLang="en-US" dirty="0">
                <a:solidFill>
                  <a:schemeClr val="tx1"/>
                </a:solidFill>
              </a:rPr>
              <a:t> and </a:t>
            </a:r>
            <a:r>
              <a:rPr lang="en-US" altLang="en-US" dirty="0">
                <a:solidFill>
                  <a:schemeClr val="tx1"/>
                </a:solidFill>
                <a:latin typeface="Courier New" pitchFamily="49" charset="0"/>
              </a:rPr>
              <a:t>NEW</a:t>
            </a:r>
            <a:r>
              <a:rPr lang="en-US" altLang="en-US" dirty="0">
                <a:solidFill>
                  <a:schemeClr val="tx1"/>
                </a:solidFill>
              </a:rPr>
              <a:t> qualifiers.</a:t>
            </a:r>
          </a:p>
          <a:p>
            <a:pPr lvl="1" eaLnBrk="1" hangingPunct="1"/>
            <a:r>
              <a:rPr lang="en-US" altLang="en-US" b="1" dirty="0">
                <a:solidFill>
                  <a:schemeClr val="tx1"/>
                </a:solidFill>
              </a:rPr>
              <a:t>Note</a:t>
            </a:r>
          </a:p>
          <a:p>
            <a:pPr lvl="2" eaLnBrk="1" hangingPunct="1"/>
            <a:r>
              <a:rPr lang="en-US" altLang="en-US" dirty="0"/>
              <a:t>The </a:t>
            </a:r>
            <a:r>
              <a:rPr lang="en-US" altLang="en-US" dirty="0">
                <a:latin typeface="Courier New" pitchFamily="49" charset="0"/>
              </a:rPr>
              <a:t>OLD</a:t>
            </a:r>
            <a:r>
              <a:rPr lang="en-US" altLang="en-US" dirty="0"/>
              <a:t> and </a:t>
            </a:r>
            <a:r>
              <a:rPr lang="en-US" altLang="en-US" dirty="0">
                <a:latin typeface="Courier New" pitchFamily="49" charset="0"/>
              </a:rPr>
              <a:t>NEW</a:t>
            </a:r>
            <a:r>
              <a:rPr lang="en-US" altLang="en-US" dirty="0"/>
              <a:t> qualifiers are available only in </a:t>
            </a:r>
            <a:r>
              <a:rPr lang="en-US" altLang="en-US" dirty="0">
                <a:latin typeface="Courier New" pitchFamily="49" charset="0"/>
              </a:rPr>
              <a:t>ROW</a:t>
            </a:r>
            <a:r>
              <a:rPr lang="en-US" altLang="en-US" dirty="0"/>
              <a:t> triggers.</a:t>
            </a:r>
          </a:p>
          <a:p>
            <a:pPr lvl="2" eaLnBrk="1" hangingPunct="1"/>
            <a:r>
              <a:rPr lang="en-US" altLang="en-US" dirty="0"/>
              <a:t>Prefix these qualifiers with a colon (</a:t>
            </a:r>
            <a:r>
              <a:rPr lang="en-US" altLang="en-US" dirty="0">
                <a:latin typeface="Courier New" pitchFamily="49" charset="0"/>
              </a:rPr>
              <a:t>:</a:t>
            </a:r>
            <a:r>
              <a:rPr lang="en-US" altLang="en-US" dirty="0"/>
              <a:t>) in every SQL and PL/SQL statement.</a:t>
            </a:r>
          </a:p>
          <a:p>
            <a:pPr lvl="2" eaLnBrk="1" hangingPunct="1"/>
            <a:r>
              <a:rPr lang="en-US" altLang="en-US" dirty="0"/>
              <a:t>There is no colon (</a:t>
            </a:r>
            <a:r>
              <a:rPr lang="en-US" altLang="en-US" dirty="0">
                <a:latin typeface="Courier New" pitchFamily="49" charset="0"/>
              </a:rPr>
              <a:t>:</a:t>
            </a:r>
            <a:r>
              <a:rPr lang="en-US" altLang="en-US" dirty="0"/>
              <a:t>) prefix if the qualifiers are referenced in the </a:t>
            </a:r>
            <a:r>
              <a:rPr lang="en-US" altLang="en-US" dirty="0">
                <a:latin typeface="Courier New" pitchFamily="49" charset="0"/>
              </a:rPr>
              <a:t>WHEN</a:t>
            </a:r>
            <a:r>
              <a:rPr lang="en-US" altLang="en-US" dirty="0"/>
              <a:t> restricting condition.</a:t>
            </a:r>
          </a:p>
          <a:p>
            <a:pPr lvl="2" eaLnBrk="1" hangingPunct="1"/>
            <a:r>
              <a:rPr lang="en-US" altLang="en-US" dirty="0"/>
              <a:t>Row triggers can decrease the performance if you perform many updates on larger tables.</a:t>
            </a:r>
          </a:p>
          <a:p>
            <a:endParaRPr lang="en-US" dirty="0"/>
          </a:p>
        </p:txBody>
      </p:sp>
    </p:spTree>
    <p:extLst>
      <p:ext uri="{BB962C8B-B14F-4D97-AF65-F5344CB8AC3E}">
        <p14:creationId xmlns:p14="http://schemas.microsoft.com/office/powerpoint/2010/main" val="26952996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18 - </a:t>
            </a:r>
            <a:fld id="{AA623514-14D1-4B49-850A-347EC124D02E}" type="slidenum">
              <a:rPr lang="en-US" smtClean="0"/>
              <a:pPr/>
              <a:t>28</a:t>
            </a:fld>
            <a:endParaRPr lang="en-US" dirty="0"/>
          </a:p>
        </p:txBody>
      </p:sp>
      <p:sp>
        <p:nvSpPr>
          <p:cNvPr id="3" name="Slide Image Placeholder 2">
            <a:extLst>
              <a:ext uri="{FF2B5EF4-FFF2-40B4-BE49-F238E27FC236}">
                <a16:creationId xmlns:a16="http://schemas.microsoft.com/office/drawing/2014/main" id="{45A5B94E-ED62-4D16-8E21-837ACED430EB}"/>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C4ED6676-3B03-476D-98AA-D9FEECD66BC2}"/>
              </a:ext>
            </a:extLst>
          </p:cNvPr>
          <p:cNvSpPr>
            <a:spLocks noGrp="1"/>
          </p:cNvSpPr>
          <p:nvPr>
            <p:ph type="body" idx="1"/>
          </p:nvPr>
        </p:nvSpPr>
        <p:spPr/>
        <p:txBody>
          <a:bodyPr/>
          <a:lstStyle/>
          <a:p>
            <a:pPr lvl="1"/>
            <a:r>
              <a:rPr lang="en-US" altLang="en-US" dirty="0"/>
              <a:t>In the example in the slide, the </a:t>
            </a:r>
            <a:r>
              <a:rPr lang="en-US" altLang="en-US" dirty="0">
                <a:latin typeface="Courier New" pitchFamily="49" charset="0"/>
              </a:rPr>
              <a:t>AUDIT_EMP_VALUES</a:t>
            </a:r>
            <a:r>
              <a:rPr lang="en-US" altLang="en-US" dirty="0"/>
              <a:t> trigger is created on the </a:t>
            </a:r>
            <a:r>
              <a:rPr lang="en-US" altLang="en-US" dirty="0">
                <a:latin typeface="Courier New" pitchFamily="49" charset="0"/>
              </a:rPr>
              <a:t>EMPLOYEES</a:t>
            </a:r>
            <a:r>
              <a:rPr lang="en-US" altLang="en-US" dirty="0"/>
              <a:t> table. The trigger adds rows to a user table, </a:t>
            </a:r>
            <a:r>
              <a:rPr lang="en-US" altLang="en-US" dirty="0">
                <a:latin typeface="Courier New" pitchFamily="49" charset="0"/>
              </a:rPr>
              <a:t>AUDIT_EMP</a:t>
            </a:r>
            <a:r>
              <a:rPr lang="en-US" altLang="en-US" dirty="0"/>
              <a:t>, logging a user’s activity against the </a:t>
            </a:r>
            <a:r>
              <a:rPr lang="en-US" altLang="en-US" dirty="0">
                <a:latin typeface="Courier New" pitchFamily="49" charset="0"/>
              </a:rPr>
              <a:t>EMPLOYEES</a:t>
            </a:r>
            <a:r>
              <a:rPr lang="en-US" altLang="en-US" dirty="0"/>
              <a:t> table. The trigger records the values of several columns both before and after the data changes by using the </a:t>
            </a:r>
            <a:r>
              <a:rPr lang="en-US" altLang="en-US" dirty="0">
                <a:latin typeface="Courier New" pitchFamily="49" charset="0"/>
              </a:rPr>
              <a:t>OLD</a:t>
            </a:r>
            <a:r>
              <a:rPr lang="en-US" altLang="en-US" dirty="0"/>
              <a:t> and </a:t>
            </a:r>
            <a:r>
              <a:rPr lang="en-US" altLang="en-US" dirty="0">
                <a:latin typeface="Courier New" pitchFamily="49" charset="0"/>
              </a:rPr>
              <a:t>NEW</a:t>
            </a:r>
            <a:r>
              <a:rPr lang="en-US" altLang="en-US" dirty="0"/>
              <a:t> qualifiers with the respective column name.</a:t>
            </a:r>
          </a:p>
          <a:p>
            <a:pPr lvl="1"/>
            <a:endParaRPr lang="en-US" dirty="0"/>
          </a:p>
        </p:txBody>
      </p:sp>
    </p:spTree>
    <p:extLst>
      <p:ext uri="{BB962C8B-B14F-4D97-AF65-F5344CB8AC3E}">
        <p14:creationId xmlns:p14="http://schemas.microsoft.com/office/powerpoint/2010/main" val="9189003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18 - </a:t>
            </a:r>
            <a:fld id="{8D36DD7A-F9B7-439B-8C0B-34EF036800B0}" type="slidenum">
              <a:rPr lang="en-US" smtClean="0"/>
              <a:pPr/>
              <a:t>29</a:t>
            </a:fld>
            <a:endParaRPr lang="en-US" dirty="0"/>
          </a:p>
        </p:txBody>
      </p:sp>
      <p:sp>
        <p:nvSpPr>
          <p:cNvPr id="3" name="Slide Image Placeholder 2">
            <a:extLst>
              <a:ext uri="{FF2B5EF4-FFF2-40B4-BE49-F238E27FC236}">
                <a16:creationId xmlns:a16="http://schemas.microsoft.com/office/drawing/2014/main" id="{68F97CE3-7F5E-49C4-B45F-C6E0AB991941}"/>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5E6793CE-7D0F-4AD8-A63A-C89474457873}"/>
              </a:ext>
            </a:extLst>
          </p:cNvPr>
          <p:cNvSpPr>
            <a:spLocks noGrp="1"/>
          </p:cNvSpPr>
          <p:nvPr>
            <p:ph type="body" idx="1"/>
          </p:nvPr>
        </p:nvSpPr>
        <p:spPr/>
        <p:txBody>
          <a:bodyPr/>
          <a:lstStyle/>
          <a:p>
            <a:pPr lvl="1" eaLnBrk="1" hangingPunct="1"/>
            <a:r>
              <a:rPr lang="en-US" altLang="en-US" dirty="0"/>
              <a:t>The slide demonstrates two instances where the trigger </a:t>
            </a:r>
            <a:r>
              <a:rPr lang="en-US" altLang="en-US" dirty="0">
                <a:latin typeface="Courier New" pitchFamily="49" charset="0"/>
                <a:cs typeface="Courier New" pitchFamily="49" charset="0"/>
              </a:rPr>
              <a:t>AUDIT_EMP_VALUES</a:t>
            </a:r>
            <a:r>
              <a:rPr lang="en-US" altLang="en-US" dirty="0"/>
              <a:t> is fired.</a:t>
            </a:r>
          </a:p>
          <a:p>
            <a:pPr lvl="2" eaLnBrk="1" hangingPunct="1">
              <a:buNone/>
            </a:pPr>
            <a:r>
              <a:rPr lang="en-US" altLang="en-US" dirty="0"/>
              <a:t>1. 	When you insert a row into the </a:t>
            </a:r>
            <a:r>
              <a:rPr lang="en-US" altLang="en-US" dirty="0">
                <a:latin typeface="Courier New" pitchFamily="49" charset="0"/>
                <a:cs typeface="Courier New" pitchFamily="49" charset="0"/>
              </a:rPr>
              <a:t>EMPLOYEES</a:t>
            </a:r>
            <a:r>
              <a:rPr lang="en-US" altLang="en-US" dirty="0"/>
              <a:t> table, the trigger is fired and the first row is inserted into the </a:t>
            </a:r>
            <a:r>
              <a:rPr lang="en-US" altLang="en-US" dirty="0">
                <a:latin typeface="Courier New" pitchFamily="49" charset="0"/>
                <a:cs typeface="Courier New" pitchFamily="49" charset="0"/>
              </a:rPr>
              <a:t>AUDIT_EMP</a:t>
            </a:r>
            <a:r>
              <a:rPr lang="en-US" altLang="en-US" dirty="0"/>
              <a:t> table.</a:t>
            </a:r>
          </a:p>
          <a:p>
            <a:pPr lvl="2" eaLnBrk="1" hangingPunct="1">
              <a:buNone/>
            </a:pPr>
            <a:r>
              <a:rPr lang="en-US" altLang="en-US" dirty="0"/>
              <a:t>2. 	When you update the salary of employee Smith, then the second row is inserted into the </a:t>
            </a:r>
            <a:r>
              <a:rPr lang="en-US" altLang="en-US" dirty="0">
                <a:latin typeface="Courier New" pitchFamily="49" charset="0"/>
                <a:cs typeface="Courier New" pitchFamily="49" charset="0"/>
              </a:rPr>
              <a:t>AUDIT_EMP</a:t>
            </a:r>
            <a:r>
              <a:rPr lang="en-US" altLang="en-US" dirty="0"/>
              <a:t> table.</a:t>
            </a:r>
          </a:p>
        </p:txBody>
      </p:sp>
    </p:spTree>
    <p:extLst>
      <p:ext uri="{BB962C8B-B14F-4D97-AF65-F5344CB8AC3E}">
        <p14:creationId xmlns:p14="http://schemas.microsoft.com/office/powerpoint/2010/main" val="2376962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18 - </a:t>
            </a:r>
            <a:fld id="{97DE84E7-1AC0-483A-B152-D6ADE1A9BC2D}" type="slidenum">
              <a:rPr lang="en-US" smtClean="0"/>
              <a:pPr/>
              <a:t>3</a:t>
            </a:fld>
            <a:endParaRPr lang="en-US" dirty="0"/>
          </a:p>
        </p:txBody>
      </p:sp>
      <p:sp>
        <p:nvSpPr>
          <p:cNvPr id="3" name="Slide Image Placeholder 2">
            <a:extLst>
              <a:ext uri="{FF2B5EF4-FFF2-40B4-BE49-F238E27FC236}">
                <a16:creationId xmlns:a16="http://schemas.microsoft.com/office/drawing/2014/main" id="{130CA5E3-238B-49B7-87D6-70332752C2FD}"/>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7E29D3BC-17B8-4363-86FC-0F8CF138E1D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414706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18 - </a:t>
            </a:r>
            <a:fld id="{3D8B9FA7-A6E8-42CA-AB4D-C39F86E9E477}" type="slidenum">
              <a:rPr lang="en-US" smtClean="0"/>
              <a:pPr/>
              <a:t>30</a:t>
            </a:fld>
            <a:endParaRPr lang="en-US" dirty="0"/>
          </a:p>
        </p:txBody>
      </p:sp>
      <p:sp>
        <p:nvSpPr>
          <p:cNvPr id="3" name="Slide Image Placeholder 2">
            <a:extLst>
              <a:ext uri="{FF2B5EF4-FFF2-40B4-BE49-F238E27FC236}">
                <a16:creationId xmlns:a16="http://schemas.microsoft.com/office/drawing/2014/main" id="{2D70AAEE-49C9-41C2-883A-0F26524D39F5}"/>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E1979785-E99C-4872-928A-F2A933E0340B}"/>
              </a:ext>
            </a:extLst>
          </p:cNvPr>
          <p:cNvSpPr>
            <a:spLocks noGrp="1"/>
          </p:cNvSpPr>
          <p:nvPr>
            <p:ph type="body" idx="1"/>
          </p:nvPr>
        </p:nvSpPr>
        <p:spPr/>
        <p:txBody>
          <a:bodyPr/>
          <a:lstStyle/>
          <a:p>
            <a:pPr lvl="1" eaLnBrk="1" hangingPunct="1"/>
            <a:r>
              <a:rPr lang="en-US" altLang="en-US" dirty="0"/>
              <a:t>Optionally, you can include a trigger restriction in the definition of a row trigger by specifying a Boolean SQL expression in a </a:t>
            </a:r>
            <a:r>
              <a:rPr lang="en-US" altLang="en-US" dirty="0">
                <a:latin typeface="Courier New" pitchFamily="49" charset="0"/>
              </a:rPr>
              <a:t>WHEN</a:t>
            </a:r>
            <a:r>
              <a:rPr lang="en-US" altLang="en-US" dirty="0"/>
              <a:t> clause. If you include a </a:t>
            </a:r>
            <a:r>
              <a:rPr lang="en-US" altLang="en-US" dirty="0">
                <a:latin typeface="Courier New" pitchFamily="49" charset="0"/>
              </a:rPr>
              <a:t>WHEN</a:t>
            </a:r>
            <a:r>
              <a:rPr lang="en-US" altLang="en-US" dirty="0"/>
              <a:t> clause in the trigger, then the expression in the </a:t>
            </a:r>
            <a:r>
              <a:rPr lang="en-US" altLang="en-US" dirty="0">
                <a:latin typeface="Courier New" pitchFamily="49" charset="0"/>
              </a:rPr>
              <a:t>WHEN</a:t>
            </a:r>
            <a:r>
              <a:rPr lang="en-US" altLang="en-US" dirty="0"/>
              <a:t> clause is evaluated for each row that the trigger affects.</a:t>
            </a:r>
          </a:p>
          <a:p>
            <a:pPr lvl="1" eaLnBrk="1" hangingPunct="1"/>
            <a:r>
              <a:rPr lang="en-US" altLang="en-US" dirty="0"/>
              <a:t>If the expression evaluates to </a:t>
            </a:r>
            <a:r>
              <a:rPr lang="en-US" altLang="en-US" dirty="0">
                <a:latin typeface="Courier New" pitchFamily="49" charset="0"/>
              </a:rPr>
              <a:t>TRUE</a:t>
            </a:r>
            <a:r>
              <a:rPr lang="en-US" altLang="en-US" dirty="0"/>
              <a:t> for a row, then the trigger body executes on behalf of that row. However, if the expression evaluates to </a:t>
            </a:r>
            <a:r>
              <a:rPr lang="en-US" altLang="en-US" dirty="0">
                <a:latin typeface="Courier New" pitchFamily="49" charset="0"/>
              </a:rPr>
              <a:t>FALSE</a:t>
            </a:r>
            <a:r>
              <a:rPr lang="en-US" altLang="en-US" dirty="0"/>
              <a:t> or </a:t>
            </a:r>
            <a:r>
              <a:rPr lang="en-US" altLang="en-US" dirty="0">
                <a:latin typeface="Courier New" pitchFamily="49" charset="0"/>
              </a:rPr>
              <a:t>NOT</a:t>
            </a:r>
            <a:r>
              <a:rPr lang="en-US" altLang="en-US" dirty="0"/>
              <a:t> </a:t>
            </a:r>
            <a:r>
              <a:rPr lang="en-US" altLang="en-US" dirty="0">
                <a:latin typeface="Courier New" pitchFamily="49" charset="0"/>
              </a:rPr>
              <a:t>TRUE</a:t>
            </a:r>
            <a:r>
              <a:rPr lang="en-US" altLang="en-US" dirty="0"/>
              <a:t> for a row (unknown, as with nulls), then the trigger body does not execute for that row. The evaluation of the </a:t>
            </a:r>
            <a:r>
              <a:rPr lang="en-US" altLang="en-US" dirty="0">
                <a:latin typeface="Courier New" pitchFamily="49" charset="0"/>
              </a:rPr>
              <a:t>WHEN</a:t>
            </a:r>
            <a:r>
              <a:rPr lang="en-US" altLang="en-US" dirty="0"/>
              <a:t> clause does not have an effect on the execution of the triggering SQL statement (in other words, the triggering statement is not rolled back if the expression in a </a:t>
            </a:r>
            <a:r>
              <a:rPr lang="en-US" altLang="en-US" dirty="0">
                <a:latin typeface="Courier New" pitchFamily="49" charset="0"/>
              </a:rPr>
              <a:t>WHEN</a:t>
            </a:r>
            <a:r>
              <a:rPr lang="en-US" altLang="en-US" dirty="0"/>
              <a:t> clause evaluates to </a:t>
            </a:r>
            <a:r>
              <a:rPr lang="en-US" altLang="en-US" dirty="0">
                <a:latin typeface="Courier New" pitchFamily="49" charset="0"/>
              </a:rPr>
              <a:t>FALSE</a:t>
            </a:r>
            <a:r>
              <a:rPr lang="en-US" altLang="en-US" dirty="0"/>
              <a:t>).</a:t>
            </a:r>
          </a:p>
          <a:p>
            <a:pPr lvl="1" eaLnBrk="1" hangingPunct="1"/>
            <a:r>
              <a:rPr lang="en-US" altLang="en-US" b="1" dirty="0"/>
              <a:t>Note: </a:t>
            </a:r>
            <a:r>
              <a:rPr lang="en-US" altLang="en-US" dirty="0"/>
              <a:t>A </a:t>
            </a:r>
            <a:r>
              <a:rPr lang="en-US" altLang="en-US" dirty="0">
                <a:latin typeface="Courier New" pitchFamily="49" charset="0"/>
              </a:rPr>
              <a:t>WHEN</a:t>
            </a:r>
            <a:r>
              <a:rPr lang="en-US" altLang="en-US" dirty="0"/>
              <a:t> clause cannot be included in the definition of a statement trigger.</a:t>
            </a:r>
          </a:p>
          <a:p>
            <a:pPr lvl="1" eaLnBrk="1" hangingPunct="1"/>
            <a:r>
              <a:rPr lang="en-US" altLang="en-US" dirty="0"/>
              <a:t>In the example in the slide, a trigger is created on the </a:t>
            </a:r>
            <a:r>
              <a:rPr lang="en-US" altLang="en-US" dirty="0">
                <a:latin typeface="Courier New" pitchFamily="49" charset="0"/>
              </a:rPr>
              <a:t>EMPLOYEES</a:t>
            </a:r>
            <a:r>
              <a:rPr lang="en-US" altLang="en-US" dirty="0"/>
              <a:t> table to calculate an employee’s commission when a row is added to the </a:t>
            </a:r>
            <a:r>
              <a:rPr lang="en-US" altLang="en-US" dirty="0">
                <a:latin typeface="Courier New" pitchFamily="49" charset="0"/>
              </a:rPr>
              <a:t>EMPLOYEES</a:t>
            </a:r>
            <a:r>
              <a:rPr lang="en-US" altLang="en-US" dirty="0"/>
              <a:t> table, or when an employee’s salary is modified. </a:t>
            </a:r>
          </a:p>
          <a:p>
            <a:pPr lvl="1" eaLnBrk="1" hangingPunct="1"/>
            <a:r>
              <a:rPr lang="en-US" altLang="en-US" dirty="0"/>
              <a:t>The </a:t>
            </a:r>
            <a:r>
              <a:rPr lang="en-US" altLang="en-US" dirty="0">
                <a:latin typeface="Courier New" pitchFamily="49" charset="0"/>
              </a:rPr>
              <a:t>NEW</a:t>
            </a:r>
            <a:r>
              <a:rPr lang="en-US" altLang="en-US" dirty="0"/>
              <a:t> qualifier cannot be prefixed with a colon in the </a:t>
            </a:r>
            <a:r>
              <a:rPr lang="en-US" altLang="en-US" dirty="0">
                <a:latin typeface="Courier New" pitchFamily="49" charset="0"/>
              </a:rPr>
              <a:t>WHEN</a:t>
            </a:r>
            <a:r>
              <a:rPr lang="en-US" altLang="en-US" dirty="0"/>
              <a:t> clause because the </a:t>
            </a:r>
            <a:r>
              <a:rPr lang="en-US" altLang="en-US" dirty="0">
                <a:latin typeface="Courier New" pitchFamily="49" charset="0"/>
              </a:rPr>
              <a:t>WHEN</a:t>
            </a:r>
            <a:r>
              <a:rPr lang="en-US" altLang="en-US" dirty="0"/>
              <a:t> clause is outside the PL/SQL blocks.</a:t>
            </a:r>
          </a:p>
        </p:txBody>
      </p:sp>
    </p:spTree>
    <p:extLst>
      <p:ext uri="{BB962C8B-B14F-4D97-AF65-F5344CB8AC3E}">
        <p14:creationId xmlns:p14="http://schemas.microsoft.com/office/powerpoint/2010/main" val="37229191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0"/>
          <p:cNvSpPr>
            <a:spLocks noGrp="1"/>
          </p:cNvSpPr>
          <p:nvPr>
            <p:ph type="ftr" sz="quarter" idx="10"/>
          </p:nvPr>
        </p:nvSpPr>
        <p:spPr/>
        <p:txBody>
          <a:bodyPr/>
          <a:lstStyle/>
          <a:p>
            <a:r>
              <a:rPr lang="en-US"/>
              <a:t>Oracle Database 19c: PL/SQL Workshop   18 - </a:t>
            </a:r>
            <a:fld id="{9C046E31-FBE7-42A2-B801-51DA6BFB0696}" type="slidenum">
              <a:rPr lang="en-US" smtClean="0"/>
              <a:pPr/>
              <a:t>31</a:t>
            </a:fld>
            <a:endParaRPr lang="en-US" dirty="0"/>
          </a:p>
        </p:txBody>
      </p:sp>
      <p:sp>
        <p:nvSpPr>
          <p:cNvPr id="3" name="Slide Image Placeholder 2">
            <a:extLst>
              <a:ext uri="{FF2B5EF4-FFF2-40B4-BE49-F238E27FC236}">
                <a16:creationId xmlns:a16="http://schemas.microsoft.com/office/drawing/2014/main" id="{76FC4488-875B-41EB-89D0-BDC210317AFD}"/>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5602B632-98CE-4999-ABA2-CBD130090B0C}"/>
              </a:ext>
            </a:extLst>
          </p:cNvPr>
          <p:cNvSpPr>
            <a:spLocks noGrp="1"/>
          </p:cNvSpPr>
          <p:nvPr>
            <p:ph type="body" idx="1"/>
          </p:nvPr>
        </p:nvSpPr>
        <p:spPr/>
        <p:txBody>
          <a:bodyPr/>
          <a:lstStyle/>
          <a:p>
            <a:pPr lvl="1" eaLnBrk="1" hangingPunct="1"/>
            <a:r>
              <a:rPr lang="en-US" altLang="en-US" dirty="0"/>
              <a:t>You create a statement trigger when the statements in the trigger body have to execute only once for the event. You create a row-level trigger when the statements in the trigger body have to execute once for every row updated due to the trigger event.</a:t>
            </a:r>
          </a:p>
          <a:p>
            <a:pPr lvl="1" eaLnBrk="1" hangingPunct="1"/>
            <a:r>
              <a:rPr lang="en-US" altLang="en-US" dirty="0"/>
              <a:t>The slide shows the sequence of execution of multiple triggers when the triggering event effects only one row in a table. The INSERT statement in the slide inserts a new row into the table departments. Assuming that there are triggers defined on the INSERT event on the departments table for all the four instances(BEFORE , BEFORE with FOR EACH ROW, AFTER with FOR EACH ROW and AFTER). The sequence of execution of these triggers is:</a:t>
            </a:r>
          </a:p>
          <a:p>
            <a:pPr marL="628650" lvl="2" indent="-342900" eaLnBrk="1" hangingPunct="1">
              <a:buFont typeface="+mj-lt"/>
              <a:buAutoNum type="arabicPeriod"/>
            </a:pPr>
            <a:r>
              <a:rPr lang="en-US" altLang="en-US" dirty="0"/>
              <a:t>Trigger defined to execute before the event</a:t>
            </a:r>
          </a:p>
          <a:p>
            <a:pPr marL="628650" lvl="2" indent="-342900" eaLnBrk="1" hangingPunct="1">
              <a:buFont typeface="+mj-lt"/>
              <a:buAutoNum type="arabicPeriod"/>
            </a:pPr>
            <a:r>
              <a:rPr lang="en-US" altLang="en-US" dirty="0"/>
              <a:t>Trigger defined to execute before the modification of the effecting row</a:t>
            </a:r>
          </a:p>
          <a:p>
            <a:pPr marL="628650" lvl="2" indent="-342900" eaLnBrk="1" hangingPunct="1">
              <a:buFont typeface="+mj-lt"/>
              <a:buAutoNum type="arabicPeriod"/>
            </a:pPr>
            <a:r>
              <a:rPr lang="en-US" altLang="en-US" dirty="0"/>
              <a:t>Trigger defined to execute after the modification of the effecting row</a:t>
            </a:r>
          </a:p>
          <a:p>
            <a:pPr marL="628650" lvl="2" indent="-342900" eaLnBrk="1" hangingPunct="1">
              <a:buFont typeface="+mj-lt"/>
              <a:buAutoNum type="arabicPeriod"/>
            </a:pPr>
            <a:r>
              <a:rPr lang="en-US" altLang="en-US" dirty="0"/>
              <a:t>Trigger defined to execute after the event</a:t>
            </a:r>
          </a:p>
        </p:txBody>
      </p:sp>
    </p:spTree>
    <p:extLst>
      <p:ext uri="{BB962C8B-B14F-4D97-AF65-F5344CB8AC3E}">
        <p14:creationId xmlns:p14="http://schemas.microsoft.com/office/powerpoint/2010/main" val="24751750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0"/>
          <p:cNvSpPr>
            <a:spLocks noGrp="1"/>
          </p:cNvSpPr>
          <p:nvPr>
            <p:ph type="ftr" sz="quarter" idx="10"/>
          </p:nvPr>
        </p:nvSpPr>
        <p:spPr/>
        <p:txBody>
          <a:bodyPr/>
          <a:lstStyle/>
          <a:p>
            <a:r>
              <a:rPr lang="en-US"/>
              <a:t>Oracle Database 19c: PL/SQL Workshop   18 - </a:t>
            </a:r>
            <a:fld id="{6ADC1EA1-0EAC-4369-9FE9-A3C0D5B94DDE}" type="slidenum">
              <a:rPr lang="en-US" smtClean="0"/>
              <a:pPr/>
              <a:t>32</a:t>
            </a:fld>
            <a:endParaRPr lang="en-US" dirty="0"/>
          </a:p>
        </p:txBody>
      </p:sp>
      <p:sp>
        <p:nvSpPr>
          <p:cNvPr id="3" name="Slide Image Placeholder 2">
            <a:extLst>
              <a:ext uri="{FF2B5EF4-FFF2-40B4-BE49-F238E27FC236}">
                <a16:creationId xmlns:a16="http://schemas.microsoft.com/office/drawing/2014/main" id="{ECB0997C-6388-407B-B95A-859397CBC5A2}"/>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E10ADA11-3BC5-4DB9-A63F-C545C7D275A6}"/>
              </a:ext>
            </a:extLst>
          </p:cNvPr>
          <p:cNvSpPr>
            <a:spLocks noGrp="1"/>
          </p:cNvSpPr>
          <p:nvPr>
            <p:ph type="body" idx="1"/>
          </p:nvPr>
        </p:nvSpPr>
        <p:spPr/>
        <p:txBody>
          <a:bodyPr/>
          <a:lstStyle/>
          <a:p>
            <a:pPr lvl="1" eaLnBrk="1" hangingPunct="1"/>
            <a:r>
              <a:rPr lang="en-US" altLang="en-US" dirty="0"/>
              <a:t>When the triggering DML statement affects many rows, the statement trigger fires exactly once, and the row trigger fires once for every row affected by the statement.</a:t>
            </a:r>
          </a:p>
          <a:p>
            <a:pPr lvl="1" eaLnBrk="1" hangingPunct="1"/>
            <a:r>
              <a:rPr lang="en-US" altLang="en-US" dirty="0"/>
              <a:t>Consider the SQL statement in the slide causes a row-level trigger to fire a number of times equal to the number of rows that satisfy the </a:t>
            </a:r>
            <a:r>
              <a:rPr lang="en-US" altLang="en-US" dirty="0">
                <a:latin typeface="Courier New" pitchFamily="49" charset="0"/>
              </a:rPr>
              <a:t>WHERE</a:t>
            </a:r>
            <a:r>
              <a:rPr lang="en-US" altLang="en-US" dirty="0"/>
              <a:t> clause (that is, the number of employees reporting to department 30).</a:t>
            </a:r>
          </a:p>
          <a:p>
            <a:pPr lvl="1" eaLnBrk="1" hangingPunct="1"/>
            <a:r>
              <a:rPr lang="en-US" altLang="en-US" dirty="0"/>
              <a:t>Assuming that there are triggers defined to execute on employees table for all the four instances (BEFORE, BEFORE with FOR EACH ROW, AFTER with FOR EACH ROW, AFTER).  Then following is the order in which the triggers will execute:</a:t>
            </a:r>
          </a:p>
          <a:p>
            <a:pPr marL="628650" lvl="2" indent="-342900" eaLnBrk="1" hangingPunct="1">
              <a:buAutoNum type="arabicPeriod"/>
            </a:pPr>
            <a:r>
              <a:rPr lang="en-US" altLang="en-US" dirty="0"/>
              <a:t>The BEFORE trigger </a:t>
            </a:r>
          </a:p>
          <a:p>
            <a:pPr marL="628650" lvl="2" indent="-342900" eaLnBrk="1" hangingPunct="1">
              <a:buAutoNum type="arabicPeriod"/>
            </a:pPr>
            <a:r>
              <a:rPr lang="en-US" altLang="en-US" dirty="0"/>
              <a:t>The BEFORE…FOR EACH ROW trigger before the update of each row </a:t>
            </a:r>
          </a:p>
          <a:p>
            <a:pPr marL="628650" lvl="2" indent="-342900" eaLnBrk="1" hangingPunct="1">
              <a:buAutoNum type="arabicPeriod"/>
            </a:pPr>
            <a:r>
              <a:rPr lang="en-US" altLang="en-US" dirty="0"/>
              <a:t>The AFTER…FOR EACH ROW trigger after the update of each row</a:t>
            </a:r>
          </a:p>
          <a:p>
            <a:pPr marL="628650" lvl="2" indent="-342900" eaLnBrk="1" hangingPunct="1">
              <a:buAutoNum type="arabicPeriod"/>
            </a:pPr>
            <a:r>
              <a:rPr lang="en-US" altLang="en-US" dirty="0"/>
              <a:t>Steps 2 and 3 will repeat for the number of times equal to the number of rows being updated (In case of the query shown in the slide, equal to the number of employees in department number 30.)</a:t>
            </a:r>
          </a:p>
          <a:p>
            <a:pPr marL="628650" lvl="2" indent="-342900" eaLnBrk="1" hangingPunct="1">
              <a:buAutoNum type="arabicPeriod"/>
            </a:pPr>
            <a:r>
              <a:rPr lang="en-US" altLang="en-US" dirty="0"/>
              <a:t>The AFTER trigger </a:t>
            </a:r>
          </a:p>
        </p:txBody>
      </p:sp>
    </p:spTree>
    <p:extLst>
      <p:ext uri="{BB962C8B-B14F-4D97-AF65-F5344CB8AC3E}">
        <p14:creationId xmlns:p14="http://schemas.microsoft.com/office/powerpoint/2010/main" val="41451542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18 - </a:t>
            </a:r>
            <a:fld id="{25747CC2-E7A2-4EFB-99EC-7EAED5534585}" type="slidenum">
              <a:rPr lang="en-US" smtClean="0"/>
              <a:pPr/>
              <a:t>33</a:t>
            </a:fld>
            <a:endParaRPr lang="en-US" dirty="0"/>
          </a:p>
        </p:txBody>
      </p:sp>
      <p:sp>
        <p:nvSpPr>
          <p:cNvPr id="3" name="Slide Image Placeholder 2">
            <a:extLst>
              <a:ext uri="{FF2B5EF4-FFF2-40B4-BE49-F238E27FC236}">
                <a16:creationId xmlns:a16="http://schemas.microsoft.com/office/drawing/2014/main" id="{56CB030E-E106-46E2-8E7D-6247E5238B8D}"/>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8EBAD27F-FCD4-42B5-9349-04672A4932B2}"/>
              </a:ext>
            </a:extLst>
          </p:cNvPr>
          <p:cNvSpPr>
            <a:spLocks noGrp="1"/>
          </p:cNvSpPr>
          <p:nvPr>
            <p:ph type="body" idx="1"/>
          </p:nvPr>
        </p:nvSpPr>
        <p:spPr/>
        <p:txBody>
          <a:bodyPr/>
          <a:lstStyle/>
          <a:p>
            <a:pPr lvl="1" eaLnBrk="1" hangingPunct="1"/>
            <a:r>
              <a:rPr lang="en-US" altLang="en-US" dirty="0"/>
              <a:t>A single DML statement can potentially fire up to four types of triggers:</a:t>
            </a:r>
          </a:p>
          <a:p>
            <a:pPr lvl="2" eaLnBrk="1" hangingPunct="1">
              <a:buSzPct val="70000"/>
              <a:buFont typeface="Courier New" pitchFamily="49" charset="0"/>
              <a:buChar char="•"/>
            </a:pPr>
            <a:r>
              <a:rPr lang="en-US" altLang="en-US" dirty="0">
                <a:latin typeface="Courier New" pitchFamily="49" charset="0"/>
              </a:rPr>
              <a:t>BEFORE</a:t>
            </a:r>
            <a:r>
              <a:rPr lang="en-US" altLang="en-US" dirty="0"/>
              <a:t> and </a:t>
            </a:r>
            <a:r>
              <a:rPr lang="en-US" altLang="en-US" dirty="0">
                <a:latin typeface="Courier New" pitchFamily="49" charset="0"/>
              </a:rPr>
              <a:t>AFTER</a:t>
            </a:r>
            <a:r>
              <a:rPr lang="en-US" altLang="en-US" dirty="0"/>
              <a:t> statement triggers</a:t>
            </a:r>
          </a:p>
          <a:p>
            <a:pPr lvl="2" eaLnBrk="1" hangingPunct="1">
              <a:buSzPct val="70000"/>
              <a:buFont typeface="Courier New" pitchFamily="49" charset="0"/>
              <a:buChar char="•"/>
            </a:pPr>
            <a:r>
              <a:rPr lang="en-US" altLang="en-US" dirty="0">
                <a:latin typeface="Courier New" pitchFamily="49" charset="0"/>
              </a:rPr>
              <a:t>BEFORE</a:t>
            </a:r>
            <a:r>
              <a:rPr lang="en-US" altLang="en-US" dirty="0"/>
              <a:t> and </a:t>
            </a:r>
            <a:r>
              <a:rPr lang="en-US" altLang="en-US" dirty="0">
                <a:latin typeface="Courier New" pitchFamily="49" charset="0"/>
              </a:rPr>
              <a:t>AFTER</a:t>
            </a:r>
            <a:r>
              <a:rPr lang="en-US" altLang="en-US" dirty="0"/>
              <a:t> row triggers</a:t>
            </a:r>
          </a:p>
          <a:p>
            <a:pPr lvl="1" eaLnBrk="1" hangingPunct="1"/>
            <a:r>
              <a:rPr lang="en-US" altLang="en-US" dirty="0"/>
              <a:t>A triggering event or a statement within the trigger can cause one or more integrity constraints to be checked. However, you can defer constraint checking until a </a:t>
            </a:r>
            <a:r>
              <a:rPr lang="en-US" altLang="en-US" dirty="0">
                <a:latin typeface="Courier New" pitchFamily="49" charset="0"/>
              </a:rPr>
              <a:t>COMMIT</a:t>
            </a:r>
            <a:r>
              <a:rPr lang="en-US" altLang="en-US" dirty="0"/>
              <a:t> operation is performed.</a:t>
            </a:r>
          </a:p>
          <a:p>
            <a:pPr lvl="1" eaLnBrk="1" hangingPunct="1"/>
            <a:r>
              <a:rPr lang="en-US" altLang="en-US" dirty="0"/>
              <a:t>Triggers can also cause other triggers</a:t>
            </a:r>
            <a:r>
              <a:rPr lang="en-US" altLang="en-US" dirty="0">
                <a:cs typeface="Times New Roman" pitchFamily="18" charset="0"/>
              </a:rPr>
              <a:t>, </a:t>
            </a:r>
            <a:r>
              <a:rPr lang="en-US" altLang="en-US" dirty="0"/>
              <a:t>known as cascading triggers</a:t>
            </a:r>
            <a:r>
              <a:rPr lang="en-US" altLang="en-US" dirty="0">
                <a:cs typeface="Times New Roman" pitchFamily="18" charset="0"/>
              </a:rPr>
              <a:t>, </a:t>
            </a:r>
            <a:r>
              <a:rPr lang="en-US" altLang="en-US" dirty="0"/>
              <a:t>to fire. </a:t>
            </a:r>
          </a:p>
          <a:p>
            <a:pPr lvl="1" eaLnBrk="1" hangingPunct="1"/>
            <a:r>
              <a:rPr lang="en-US" altLang="en-US" dirty="0"/>
              <a:t>All actions and checks performed as a result of a SQL statement must succeed. If an exception is raised within a trigger and the exception is not explicitly handled, then all actions performed because of the original SQL statement are rolled back (including actions performed by firing triggers). This guarantees that integrity constraints can never be compromised by triggers.</a:t>
            </a:r>
          </a:p>
          <a:p>
            <a:pPr lvl="1" eaLnBrk="1" hangingPunct="1"/>
            <a:r>
              <a:rPr lang="en-US" altLang="en-US" dirty="0"/>
              <a:t>When a trigger fires, the tables referenced in the trigger action may undergo changes by other users’ transactions. In all cases, a read-consistent image is guaranteed for the modified values that the trigger needs to read (query) or write (update).</a:t>
            </a:r>
          </a:p>
          <a:p>
            <a:pPr lvl="1" eaLnBrk="1" hangingPunct="1"/>
            <a:r>
              <a:rPr lang="en-US" altLang="en-US" b="1" dirty="0"/>
              <a:t>Note: </a:t>
            </a:r>
            <a:r>
              <a:rPr lang="en-US" altLang="en-US" dirty="0"/>
              <a:t>Integrity checking can be deferred until the </a:t>
            </a:r>
            <a:r>
              <a:rPr lang="en-US" altLang="en-US" dirty="0">
                <a:latin typeface="Courier New" pitchFamily="49" charset="0"/>
              </a:rPr>
              <a:t>COMMIT</a:t>
            </a:r>
            <a:r>
              <a:rPr lang="en-US" altLang="en-US" dirty="0"/>
              <a:t> operation is performed.</a:t>
            </a:r>
          </a:p>
        </p:txBody>
      </p:sp>
    </p:spTree>
    <p:extLst>
      <p:ext uri="{BB962C8B-B14F-4D97-AF65-F5344CB8AC3E}">
        <p14:creationId xmlns:p14="http://schemas.microsoft.com/office/powerpoint/2010/main" val="29185915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18 - </a:t>
            </a:r>
            <a:fld id="{601D2BC8-2820-456E-87A1-67F4EAAEFC95}" type="slidenum">
              <a:rPr lang="en-US" smtClean="0"/>
              <a:pPr/>
              <a:t>34</a:t>
            </a:fld>
            <a:endParaRPr lang="en-US" dirty="0"/>
          </a:p>
        </p:txBody>
      </p:sp>
      <p:sp>
        <p:nvSpPr>
          <p:cNvPr id="6" name="Slide Image Placeholder 5">
            <a:extLst>
              <a:ext uri="{FF2B5EF4-FFF2-40B4-BE49-F238E27FC236}">
                <a16:creationId xmlns:a16="http://schemas.microsoft.com/office/drawing/2014/main" id="{D6AB19AA-34A1-484C-9AC9-8E13E16A8F35}"/>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A2547110-52AF-4430-B1CC-620F7F85EFF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467428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18 - </a:t>
            </a:r>
            <a:fld id="{466F0092-698C-45BD-9CED-CF931A913643}" type="slidenum">
              <a:rPr lang="en-US" smtClean="0"/>
              <a:pPr/>
              <a:t>35</a:t>
            </a:fld>
            <a:endParaRPr lang="en-US" dirty="0"/>
          </a:p>
        </p:txBody>
      </p:sp>
      <p:sp>
        <p:nvSpPr>
          <p:cNvPr id="3" name="Slide Image Placeholder 2">
            <a:extLst>
              <a:ext uri="{FF2B5EF4-FFF2-40B4-BE49-F238E27FC236}">
                <a16:creationId xmlns:a16="http://schemas.microsoft.com/office/drawing/2014/main" id="{724256F6-36E3-44A1-8FFB-6F3FA20ABAF7}"/>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57BB5215-A4FC-428D-931B-18FD9D973F7D}"/>
              </a:ext>
            </a:extLst>
          </p:cNvPr>
          <p:cNvSpPr>
            <a:spLocks noGrp="1"/>
          </p:cNvSpPr>
          <p:nvPr>
            <p:ph type="body" idx="1"/>
          </p:nvPr>
        </p:nvSpPr>
        <p:spPr/>
        <p:txBody>
          <a:bodyPr/>
          <a:lstStyle/>
          <a:p>
            <a:pPr lvl="1" eaLnBrk="1" hangingPunct="1"/>
            <a:r>
              <a:rPr lang="en-US" altLang="en-US" dirty="0"/>
              <a:t>Use </a:t>
            </a:r>
            <a:r>
              <a:rPr lang="en-US" altLang="en-US" dirty="0">
                <a:solidFill>
                  <a:schemeClr val="tx1"/>
                </a:solidFill>
                <a:latin typeface="Courier New" pitchFamily="49" charset="0"/>
              </a:rPr>
              <a:t>INSTEAD</a:t>
            </a:r>
            <a:r>
              <a:rPr lang="en-US" altLang="en-US" dirty="0">
                <a:solidFill>
                  <a:schemeClr val="tx1"/>
                </a:solidFill>
              </a:rPr>
              <a:t> </a:t>
            </a:r>
            <a:r>
              <a:rPr lang="en-US" altLang="en-US" dirty="0">
                <a:solidFill>
                  <a:schemeClr val="tx1"/>
                </a:solidFill>
                <a:latin typeface="Courier New" pitchFamily="49" charset="0"/>
              </a:rPr>
              <a:t>OF</a:t>
            </a:r>
            <a:r>
              <a:rPr lang="en-US" altLang="en-US" dirty="0">
                <a:solidFill>
                  <a:schemeClr val="tx1"/>
                </a:solidFill>
              </a:rPr>
              <a:t> triggers</a:t>
            </a:r>
            <a:r>
              <a:rPr lang="en-US" altLang="en-US" dirty="0"/>
              <a:t> to modify data in which the DML statement has been issued against an inherently </a:t>
            </a:r>
            <a:r>
              <a:rPr lang="en-US" altLang="en-US" dirty="0" err="1"/>
              <a:t>unupdatable</a:t>
            </a:r>
            <a:r>
              <a:rPr lang="en-US" altLang="en-US" dirty="0"/>
              <a:t> view. These triggers are called </a:t>
            </a:r>
            <a:r>
              <a:rPr lang="en-US" altLang="en-US" dirty="0">
                <a:latin typeface="Courier New" pitchFamily="49" charset="0"/>
              </a:rPr>
              <a:t>INSTEAD</a:t>
            </a:r>
            <a:r>
              <a:rPr lang="en-US" altLang="en-US" dirty="0"/>
              <a:t> </a:t>
            </a:r>
            <a:r>
              <a:rPr lang="en-US" altLang="en-US" dirty="0">
                <a:latin typeface="Courier New" pitchFamily="49" charset="0"/>
              </a:rPr>
              <a:t>OF</a:t>
            </a:r>
            <a:r>
              <a:rPr lang="en-US" altLang="en-US" dirty="0"/>
              <a:t> triggers because, unlike other triggers, the Oracle server fires the trigger instead of executing the triggering statement. These triggers are used to perform </a:t>
            </a:r>
            <a:r>
              <a:rPr lang="en-US" altLang="en-US" dirty="0">
                <a:latin typeface="Courier New" pitchFamily="49" charset="0"/>
              </a:rPr>
              <a:t>INSERT</a:t>
            </a:r>
            <a:r>
              <a:rPr lang="en-US" altLang="en-US" dirty="0"/>
              <a:t>, </a:t>
            </a:r>
            <a:r>
              <a:rPr lang="en-US" altLang="en-US" dirty="0">
                <a:latin typeface="Courier New" pitchFamily="49" charset="0"/>
              </a:rPr>
              <a:t>UPDATE</a:t>
            </a:r>
            <a:r>
              <a:rPr lang="en-US" altLang="en-US" dirty="0"/>
              <a:t>, and </a:t>
            </a:r>
            <a:r>
              <a:rPr lang="en-US" altLang="en-US" dirty="0">
                <a:latin typeface="Courier New" pitchFamily="49" charset="0"/>
              </a:rPr>
              <a:t>DELETE</a:t>
            </a:r>
            <a:r>
              <a:rPr lang="en-US" altLang="en-US" dirty="0"/>
              <a:t> operations directly on the underlying tables. </a:t>
            </a:r>
          </a:p>
          <a:p>
            <a:pPr lvl="1" eaLnBrk="1" hangingPunct="1"/>
            <a:r>
              <a:rPr lang="en-US" altLang="en-US" dirty="0"/>
              <a:t>You can write </a:t>
            </a:r>
            <a:r>
              <a:rPr lang="en-US" altLang="en-US" dirty="0">
                <a:latin typeface="Courier New" pitchFamily="49" charset="0"/>
              </a:rPr>
              <a:t>INSERT</a:t>
            </a:r>
            <a:r>
              <a:rPr lang="en-US" altLang="en-US" dirty="0"/>
              <a:t>, </a:t>
            </a:r>
            <a:r>
              <a:rPr lang="en-US" altLang="en-US" dirty="0">
                <a:latin typeface="Courier New" pitchFamily="49" charset="0"/>
              </a:rPr>
              <a:t>UPDATE</a:t>
            </a:r>
            <a:r>
              <a:rPr lang="en-US" altLang="en-US" dirty="0"/>
              <a:t>, and </a:t>
            </a:r>
            <a:r>
              <a:rPr lang="en-US" altLang="en-US" dirty="0">
                <a:latin typeface="Courier New" pitchFamily="49" charset="0"/>
              </a:rPr>
              <a:t>DELETE</a:t>
            </a:r>
            <a:r>
              <a:rPr lang="en-US" altLang="en-US" dirty="0"/>
              <a:t> statements against a view, and the </a:t>
            </a:r>
            <a:r>
              <a:rPr lang="en-US" altLang="en-US" dirty="0">
                <a:latin typeface="Courier New" pitchFamily="49" charset="0"/>
              </a:rPr>
              <a:t>INSTEAD</a:t>
            </a:r>
            <a:r>
              <a:rPr lang="en-US" altLang="en-US" dirty="0"/>
              <a:t> </a:t>
            </a:r>
            <a:r>
              <a:rPr lang="en-US" altLang="en-US" dirty="0">
                <a:latin typeface="Courier New" pitchFamily="49" charset="0"/>
              </a:rPr>
              <a:t>OF</a:t>
            </a:r>
            <a:r>
              <a:rPr lang="en-US" altLang="en-US" dirty="0"/>
              <a:t> trigger works invisibly in the background to make the right actions take place. A view cannot be modified by normal DML statements if the view query contains set operators, group functions, clauses such as </a:t>
            </a:r>
            <a:r>
              <a:rPr lang="en-US" altLang="en-US" dirty="0">
                <a:latin typeface="Courier New" pitchFamily="49" charset="0"/>
              </a:rPr>
              <a:t>GROUP</a:t>
            </a:r>
            <a:r>
              <a:rPr lang="en-US" altLang="en-US" dirty="0"/>
              <a:t> </a:t>
            </a:r>
            <a:r>
              <a:rPr lang="en-US" altLang="en-US" dirty="0">
                <a:latin typeface="Courier New" pitchFamily="49" charset="0"/>
              </a:rPr>
              <a:t>BY</a:t>
            </a:r>
            <a:r>
              <a:rPr lang="en-US" altLang="en-US" dirty="0"/>
              <a:t>, </a:t>
            </a:r>
            <a:r>
              <a:rPr lang="en-US" altLang="en-US" dirty="0">
                <a:latin typeface="Courier New" pitchFamily="49" charset="0"/>
              </a:rPr>
              <a:t>CONNECT</a:t>
            </a:r>
            <a:r>
              <a:rPr lang="en-US" altLang="en-US" dirty="0"/>
              <a:t> </a:t>
            </a:r>
            <a:r>
              <a:rPr lang="en-US" altLang="en-US" dirty="0">
                <a:latin typeface="Courier New" pitchFamily="49" charset="0"/>
              </a:rPr>
              <a:t>BY</a:t>
            </a:r>
            <a:r>
              <a:rPr lang="en-US" altLang="en-US" dirty="0"/>
              <a:t>, </a:t>
            </a:r>
            <a:r>
              <a:rPr lang="en-US" altLang="en-US" dirty="0">
                <a:latin typeface="Courier New" pitchFamily="49" charset="0"/>
              </a:rPr>
              <a:t>START</a:t>
            </a:r>
            <a:r>
              <a:rPr lang="en-US" altLang="en-US" dirty="0"/>
              <a:t>, the </a:t>
            </a:r>
            <a:r>
              <a:rPr lang="en-US" altLang="en-US" dirty="0">
                <a:latin typeface="Courier New" pitchFamily="49" charset="0"/>
              </a:rPr>
              <a:t>DISTINCT</a:t>
            </a:r>
            <a:r>
              <a:rPr lang="en-US" altLang="en-US" dirty="0"/>
              <a:t> operator, or joins. </a:t>
            </a:r>
          </a:p>
          <a:p>
            <a:pPr lvl="1" eaLnBrk="1" hangingPunct="1"/>
            <a:r>
              <a:rPr lang="en-US" altLang="en-US" dirty="0"/>
              <a:t>For example, if a view consists of more than one table, an insert to the view may entail an insertion into one table and an update to another. So you write an </a:t>
            </a:r>
            <a:r>
              <a:rPr lang="en-US" altLang="en-US" dirty="0">
                <a:latin typeface="Courier New" pitchFamily="49" charset="0"/>
              </a:rPr>
              <a:t>INSTEAD</a:t>
            </a:r>
            <a:r>
              <a:rPr lang="en-US" altLang="en-US" dirty="0"/>
              <a:t> </a:t>
            </a:r>
            <a:r>
              <a:rPr lang="en-US" altLang="en-US" dirty="0">
                <a:latin typeface="Courier New" pitchFamily="49" charset="0"/>
              </a:rPr>
              <a:t>OF</a:t>
            </a:r>
            <a:r>
              <a:rPr lang="en-US" altLang="en-US" dirty="0"/>
              <a:t> trigger that fires when you write an insert against the view. Instead of the original insertion, the trigger body executes, which results in an insertion of data into one table and an update to another table.</a:t>
            </a:r>
          </a:p>
          <a:p>
            <a:pPr lvl="1" eaLnBrk="1" hangingPunct="1"/>
            <a:r>
              <a:rPr lang="en-US" altLang="en-US" b="1" dirty="0"/>
              <a:t>Note:</a:t>
            </a:r>
            <a:r>
              <a:rPr lang="en-US" altLang="en-US" dirty="0"/>
              <a:t> If a view is inherently updatable and has </a:t>
            </a:r>
            <a:r>
              <a:rPr lang="en-US" altLang="en-US" dirty="0">
                <a:latin typeface="Courier New" pitchFamily="49" charset="0"/>
              </a:rPr>
              <a:t>INSTEAD</a:t>
            </a:r>
            <a:r>
              <a:rPr lang="en-US" altLang="en-US" dirty="0"/>
              <a:t> </a:t>
            </a:r>
            <a:r>
              <a:rPr lang="en-US" altLang="en-US" dirty="0">
                <a:latin typeface="Courier New" pitchFamily="49" charset="0"/>
              </a:rPr>
              <a:t>OF</a:t>
            </a:r>
            <a:r>
              <a:rPr lang="en-US" altLang="en-US" dirty="0"/>
              <a:t> triggers, then the triggers take precedence. </a:t>
            </a:r>
            <a:r>
              <a:rPr lang="en-US" altLang="en-US" dirty="0">
                <a:latin typeface="Courier New" pitchFamily="49" charset="0"/>
              </a:rPr>
              <a:t>INSTEAD</a:t>
            </a:r>
            <a:r>
              <a:rPr lang="en-US" altLang="en-US" dirty="0"/>
              <a:t> </a:t>
            </a:r>
            <a:r>
              <a:rPr lang="en-US" altLang="en-US" dirty="0">
                <a:latin typeface="Courier New" pitchFamily="49" charset="0"/>
              </a:rPr>
              <a:t>OF</a:t>
            </a:r>
            <a:r>
              <a:rPr lang="en-US" altLang="en-US" dirty="0"/>
              <a:t> triggers are row triggers. The </a:t>
            </a:r>
            <a:r>
              <a:rPr lang="en-US" altLang="en-US" dirty="0">
                <a:latin typeface="Courier New" pitchFamily="49" charset="0"/>
              </a:rPr>
              <a:t>CHECK</a:t>
            </a:r>
            <a:r>
              <a:rPr lang="en-US" altLang="en-US" dirty="0"/>
              <a:t> option for views is not enforced when insertions or updates to the view are performed by using </a:t>
            </a:r>
            <a:r>
              <a:rPr lang="en-US" altLang="en-US" dirty="0">
                <a:latin typeface="Courier New" pitchFamily="49" charset="0"/>
              </a:rPr>
              <a:t>INSTEAD</a:t>
            </a:r>
            <a:r>
              <a:rPr lang="en-US" altLang="en-US" dirty="0"/>
              <a:t> </a:t>
            </a:r>
            <a:r>
              <a:rPr lang="en-US" altLang="en-US" dirty="0">
                <a:latin typeface="Courier New" pitchFamily="49" charset="0"/>
              </a:rPr>
              <a:t>OF</a:t>
            </a:r>
            <a:r>
              <a:rPr lang="en-US" altLang="en-US" dirty="0"/>
              <a:t> triggers. The </a:t>
            </a:r>
            <a:r>
              <a:rPr lang="en-US" altLang="en-US" dirty="0">
                <a:latin typeface="Courier New" pitchFamily="49" charset="0"/>
              </a:rPr>
              <a:t>INSTEAD</a:t>
            </a:r>
            <a:r>
              <a:rPr lang="en-US" altLang="en-US" dirty="0"/>
              <a:t> </a:t>
            </a:r>
            <a:r>
              <a:rPr lang="en-US" altLang="en-US" dirty="0">
                <a:latin typeface="Courier New" pitchFamily="49" charset="0"/>
              </a:rPr>
              <a:t>OF</a:t>
            </a:r>
            <a:r>
              <a:rPr lang="en-US" altLang="en-US" dirty="0"/>
              <a:t> trigger body must enforce the check.</a:t>
            </a:r>
          </a:p>
        </p:txBody>
      </p:sp>
    </p:spTree>
    <p:extLst>
      <p:ext uri="{BB962C8B-B14F-4D97-AF65-F5344CB8AC3E}">
        <p14:creationId xmlns:p14="http://schemas.microsoft.com/office/powerpoint/2010/main" val="8681218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18 - </a:t>
            </a:r>
            <a:fld id="{E4A46A5B-4F96-430F-8B92-F671409C7C79}" type="slidenum">
              <a:rPr lang="en-US" smtClean="0"/>
              <a:pPr/>
              <a:t>36</a:t>
            </a:fld>
            <a:endParaRPr lang="en-US" dirty="0"/>
          </a:p>
        </p:txBody>
      </p:sp>
      <p:sp>
        <p:nvSpPr>
          <p:cNvPr id="3" name="Slide Image Placeholder 2">
            <a:extLst>
              <a:ext uri="{FF2B5EF4-FFF2-40B4-BE49-F238E27FC236}">
                <a16:creationId xmlns:a16="http://schemas.microsoft.com/office/drawing/2014/main" id="{88E0E5C9-49DA-42A8-9C60-A5631F77FB3A}"/>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AE1618FF-E035-43AF-A269-51C954BE49B6}"/>
              </a:ext>
            </a:extLst>
          </p:cNvPr>
          <p:cNvSpPr>
            <a:spLocks noGrp="1"/>
          </p:cNvSpPr>
          <p:nvPr>
            <p:ph type="body" idx="1"/>
          </p:nvPr>
        </p:nvSpPr>
        <p:spPr/>
        <p:txBody>
          <a:bodyPr/>
          <a:lstStyle/>
          <a:p>
            <a:pPr lvl="1" eaLnBrk="1" hangingPunct="1"/>
            <a:r>
              <a:rPr lang="en-US" altLang="en-US" dirty="0"/>
              <a:t>You can create an </a:t>
            </a:r>
            <a:r>
              <a:rPr lang="en-US" altLang="en-US" dirty="0">
                <a:latin typeface="Courier New" pitchFamily="49" charset="0"/>
              </a:rPr>
              <a:t>INSTEAD</a:t>
            </a:r>
            <a:r>
              <a:rPr lang="en-US" altLang="en-US" dirty="0"/>
              <a:t> </a:t>
            </a:r>
            <a:r>
              <a:rPr lang="en-US" altLang="en-US" dirty="0">
                <a:latin typeface="Courier New" pitchFamily="49" charset="0"/>
              </a:rPr>
              <a:t>OF</a:t>
            </a:r>
            <a:r>
              <a:rPr lang="en-US" altLang="en-US" dirty="0"/>
              <a:t> trigger</a:t>
            </a:r>
            <a:r>
              <a:rPr lang="en-US" altLang="en-US" dirty="0">
                <a:solidFill>
                  <a:srgbClr val="FC0128"/>
                </a:solidFill>
              </a:rPr>
              <a:t> </a:t>
            </a:r>
            <a:r>
              <a:rPr lang="en-US" altLang="en-US" dirty="0"/>
              <a:t>in order to maintain the base tables on which a view is based. </a:t>
            </a:r>
          </a:p>
          <a:p>
            <a:pPr lvl="1" eaLnBrk="1" hangingPunct="1"/>
            <a:r>
              <a:rPr lang="en-US" altLang="en-US" dirty="0"/>
              <a:t>The example in the slide illustrates an employee’s details being inserted into the view </a:t>
            </a:r>
            <a:r>
              <a:rPr lang="en-US" altLang="en-US" dirty="0">
                <a:latin typeface="Courier New" pitchFamily="49" charset="0"/>
              </a:rPr>
              <a:t>EMP_DETAILS</a:t>
            </a:r>
            <a:r>
              <a:rPr lang="en-US" altLang="en-US" dirty="0"/>
              <a:t>, whose query is based on the </a:t>
            </a:r>
            <a:r>
              <a:rPr lang="en-US" altLang="en-US" dirty="0">
                <a:latin typeface="Courier New" pitchFamily="49" charset="0"/>
              </a:rPr>
              <a:t>EMPLOYEES</a:t>
            </a:r>
            <a:r>
              <a:rPr lang="en-US" altLang="en-US" dirty="0"/>
              <a:t> and </a:t>
            </a:r>
            <a:r>
              <a:rPr lang="en-US" altLang="en-US" dirty="0">
                <a:latin typeface="Courier New" pitchFamily="49" charset="0"/>
              </a:rPr>
              <a:t>DEPARTMENTS</a:t>
            </a:r>
            <a:r>
              <a:rPr lang="en-US" altLang="en-US" dirty="0"/>
              <a:t> tables. The </a:t>
            </a:r>
            <a:r>
              <a:rPr lang="en-US" altLang="en-US" dirty="0">
                <a:latin typeface="Courier New" pitchFamily="49" charset="0"/>
              </a:rPr>
              <a:t>NEW_EMP_DEPT</a:t>
            </a:r>
            <a:r>
              <a:rPr lang="en-US" altLang="en-US" dirty="0"/>
              <a:t> (</a:t>
            </a:r>
            <a:r>
              <a:rPr lang="en-US" altLang="en-US" dirty="0">
                <a:latin typeface="Courier New" pitchFamily="49" charset="0"/>
              </a:rPr>
              <a:t>INSTEAD OF</a:t>
            </a:r>
            <a:r>
              <a:rPr lang="en-US" altLang="en-US" dirty="0"/>
              <a:t>) trigger executes in place of the </a:t>
            </a:r>
            <a:r>
              <a:rPr lang="en-US" altLang="en-US" dirty="0">
                <a:latin typeface="Courier New" pitchFamily="49" charset="0"/>
              </a:rPr>
              <a:t>INSERT</a:t>
            </a:r>
            <a:r>
              <a:rPr lang="en-US" altLang="en-US" dirty="0"/>
              <a:t> operation that causes the trigger to fire. The </a:t>
            </a:r>
            <a:r>
              <a:rPr lang="en-US" altLang="en-US" dirty="0">
                <a:latin typeface="Courier New" pitchFamily="49" charset="0"/>
              </a:rPr>
              <a:t>INSTEAD</a:t>
            </a:r>
            <a:r>
              <a:rPr lang="en-US" altLang="en-US" dirty="0"/>
              <a:t> </a:t>
            </a:r>
            <a:r>
              <a:rPr lang="en-US" altLang="en-US" dirty="0">
                <a:latin typeface="Courier New" pitchFamily="49" charset="0"/>
              </a:rPr>
              <a:t>OF</a:t>
            </a:r>
            <a:r>
              <a:rPr lang="en-US" altLang="en-US" dirty="0"/>
              <a:t> trigger then issues the appropriate </a:t>
            </a:r>
            <a:r>
              <a:rPr lang="en-US" altLang="en-US" dirty="0">
                <a:latin typeface="Courier New" pitchFamily="49" charset="0"/>
              </a:rPr>
              <a:t>INSERT</a:t>
            </a:r>
            <a:r>
              <a:rPr lang="en-US" altLang="en-US" dirty="0"/>
              <a:t> and </a:t>
            </a:r>
            <a:r>
              <a:rPr lang="en-US" altLang="en-US" dirty="0">
                <a:latin typeface="Courier New" pitchFamily="49" charset="0"/>
              </a:rPr>
              <a:t>UPDATE</a:t>
            </a:r>
            <a:r>
              <a:rPr lang="en-US" altLang="en-US" dirty="0"/>
              <a:t> to the base tables used by the </a:t>
            </a:r>
            <a:r>
              <a:rPr lang="en-US" altLang="en-US" dirty="0">
                <a:latin typeface="Courier New" pitchFamily="49" charset="0"/>
              </a:rPr>
              <a:t>EMP_DETAILS</a:t>
            </a:r>
            <a:r>
              <a:rPr lang="en-US" altLang="en-US" dirty="0"/>
              <a:t> view. Therefore, instead of inserting the new employee record into the </a:t>
            </a:r>
            <a:r>
              <a:rPr lang="en-US" altLang="en-US" dirty="0">
                <a:latin typeface="Courier New" pitchFamily="49" charset="0"/>
              </a:rPr>
              <a:t>EMPLOYEES</a:t>
            </a:r>
            <a:r>
              <a:rPr lang="en-US" altLang="en-US" dirty="0"/>
              <a:t> table, the following actions take place:</a:t>
            </a:r>
          </a:p>
          <a:p>
            <a:pPr lvl="2" eaLnBrk="1" hangingPunct="1">
              <a:buNone/>
            </a:pPr>
            <a:r>
              <a:rPr lang="en-US" altLang="en-US" dirty="0"/>
              <a:t>1.	The </a:t>
            </a:r>
            <a:r>
              <a:rPr lang="en-US" altLang="en-US" dirty="0">
                <a:latin typeface="Courier New" pitchFamily="49" charset="0"/>
              </a:rPr>
              <a:t>NEW_EMP_DEPT</a:t>
            </a:r>
            <a:r>
              <a:rPr lang="en-US" altLang="en-US" dirty="0"/>
              <a:t> </a:t>
            </a:r>
            <a:r>
              <a:rPr lang="en-US" altLang="en-US" dirty="0">
                <a:latin typeface="Courier New" pitchFamily="49" charset="0"/>
              </a:rPr>
              <a:t>INSTEAD OF</a:t>
            </a:r>
            <a:r>
              <a:rPr lang="en-US" altLang="en-US" dirty="0"/>
              <a:t> trigger fires.</a:t>
            </a:r>
          </a:p>
          <a:p>
            <a:pPr lvl="2" eaLnBrk="1" hangingPunct="1">
              <a:buNone/>
            </a:pPr>
            <a:r>
              <a:rPr lang="en-US" altLang="en-US" dirty="0"/>
              <a:t>2.	A row is inserted into the </a:t>
            </a:r>
            <a:r>
              <a:rPr lang="en-US" altLang="en-US" dirty="0">
                <a:latin typeface="Courier New" pitchFamily="49" charset="0"/>
              </a:rPr>
              <a:t>NEW_EMPS</a:t>
            </a:r>
            <a:r>
              <a:rPr lang="en-US" altLang="en-US" dirty="0"/>
              <a:t> table. </a:t>
            </a:r>
          </a:p>
          <a:p>
            <a:pPr lvl="2" eaLnBrk="1" hangingPunct="1">
              <a:buNone/>
            </a:pPr>
            <a:r>
              <a:rPr lang="en-US" altLang="en-US" dirty="0"/>
              <a:t>3.	The </a:t>
            </a:r>
            <a:r>
              <a:rPr lang="en-US" altLang="en-US" dirty="0">
                <a:latin typeface="Courier New" pitchFamily="49" charset="0"/>
              </a:rPr>
              <a:t>DEPT_SAL</a:t>
            </a:r>
            <a:r>
              <a:rPr lang="en-US" altLang="en-US" dirty="0"/>
              <a:t> column of the </a:t>
            </a:r>
            <a:r>
              <a:rPr lang="en-US" altLang="en-US" dirty="0">
                <a:latin typeface="Courier New" pitchFamily="49" charset="0"/>
              </a:rPr>
              <a:t>NEW_DEPTS</a:t>
            </a:r>
            <a:r>
              <a:rPr lang="en-US" altLang="en-US" dirty="0"/>
              <a:t> table is updated. The salary value supplied for the new employee is added to the existing total salary of the department to which the new employee has been assigned. </a:t>
            </a:r>
          </a:p>
          <a:p>
            <a:pPr lvl="1" eaLnBrk="1" hangingPunct="1"/>
            <a:r>
              <a:rPr lang="en-US" altLang="en-US" b="1" dirty="0"/>
              <a:t>Note:</a:t>
            </a:r>
            <a:r>
              <a:rPr lang="en-US" altLang="en-US" dirty="0"/>
              <a:t> Before you run the example in the slide, you must create the required structures shown in the next two slides.</a:t>
            </a:r>
          </a:p>
        </p:txBody>
      </p:sp>
    </p:spTree>
    <p:extLst>
      <p:ext uri="{BB962C8B-B14F-4D97-AF65-F5344CB8AC3E}">
        <p14:creationId xmlns:p14="http://schemas.microsoft.com/office/powerpoint/2010/main" val="20227265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18 - </a:t>
            </a:r>
            <a:fld id="{1927ACBB-D8CE-4380-9977-85ED71E964D6}" type="slidenum">
              <a:rPr lang="en-US" smtClean="0"/>
              <a:pPr/>
              <a:t>37</a:t>
            </a:fld>
            <a:endParaRPr lang="en-US" dirty="0"/>
          </a:p>
        </p:txBody>
      </p:sp>
      <p:sp>
        <p:nvSpPr>
          <p:cNvPr id="3" name="Slide Image Placeholder 2">
            <a:extLst>
              <a:ext uri="{FF2B5EF4-FFF2-40B4-BE49-F238E27FC236}">
                <a16:creationId xmlns:a16="http://schemas.microsoft.com/office/drawing/2014/main" id="{7485DD6E-E24E-4ED1-9416-1FFBC2B321AB}"/>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4A0608C5-F8C8-421E-B80D-4A8A299BF4AF}"/>
              </a:ext>
            </a:extLst>
          </p:cNvPr>
          <p:cNvSpPr>
            <a:spLocks noGrp="1"/>
          </p:cNvSpPr>
          <p:nvPr>
            <p:ph type="body" idx="1"/>
          </p:nvPr>
        </p:nvSpPr>
        <p:spPr/>
        <p:txBody>
          <a:bodyPr/>
          <a:lstStyle/>
          <a:p>
            <a:pPr lvl="1" eaLnBrk="1" hangingPunct="1"/>
            <a:r>
              <a:rPr lang="en-US" altLang="en-US" dirty="0"/>
              <a:t>The example in the slide creates two new tables, </a:t>
            </a:r>
            <a:r>
              <a:rPr lang="en-US" altLang="en-US" dirty="0">
                <a:latin typeface="Courier New" pitchFamily="49" charset="0"/>
              </a:rPr>
              <a:t>NEW_EMPS</a:t>
            </a:r>
            <a:r>
              <a:rPr lang="en-US" altLang="en-US" dirty="0"/>
              <a:t> and </a:t>
            </a:r>
            <a:r>
              <a:rPr lang="en-US" altLang="en-US" dirty="0">
                <a:latin typeface="Courier New" pitchFamily="49" charset="0"/>
              </a:rPr>
              <a:t>NEW_DEPTS</a:t>
            </a:r>
            <a:r>
              <a:rPr lang="en-US" altLang="en-US" dirty="0"/>
              <a:t>, that are based on the </a:t>
            </a:r>
            <a:r>
              <a:rPr lang="en-US" altLang="en-US" dirty="0">
                <a:latin typeface="Courier New" pitchFamily="49" charset="0"/>
              </a:rPr>
              <a:t>EMPLOYEES</a:t>
            </a:r>
            <a:r>
              <a:rPr lang="en-US" altLang="en-US" dirty="0"/>
              <a:t> and </a:t>
            </a:r>
            <a:r>
              <a:rPr lang="en-US" altLang="en-US" dirty="0">
                <a:latin typeface="Courier New" pitchFamily="49" charset="0"/>
              </a:rPr>
              <a:t>DEPARTMENTS</a:t>
            </a:r>
            <a:r>
              <a:rPr lang="en-US" altLang="en-US" dirty="0"/>
              <a:t> tables, respectively. It also creates an </a:t>
            </a:r>
            <a:r>
              <a:rPr lang="en-US" altLang="en-US" dirty="0">
                <a:latin typeface="Courier New" pitchFamily="49" charset="0"/>
              </a:rPr>
              <a:t>EMP_DETAILS</a:t>
            </a:r>
            <a:r>
              <a:rPr lang="en-US" altLang="en-US" dirty="0"/>
              <a:t> view from the </a:t>
            </a:r>
            <a:r>
              <a:rPr lang="en-US" altLang="en-US" dirty="0">
                <a:latin typeface="Courier New" pitchFamily="49" charset="0"/>
              </a:rPr>
              <a:t>EMPLOYEES</a:t>
            </a:r>
            <a:r>
              <a:rPr lang="en-US" altLang="en-US" dirty="0"/>
              <a:t> and </a:t>
            </a:r>
            <a:r>
              <a:rPr lang="en-US" altLang="en-US" dirty="0">
                <a:latin typeface="Courier New" pitchFamily="49" charset="0"/>
              </a:rPr>
              <a:t>DEPARTMENTS</a:t>
            </a:r>
            <a:r>
              <a:rPr lang="en-US" altLang="en-US" dirty="0"/>
              <a:t> tables. </a:t>
            </a:r>
          </a:p>
          <a:p>
            <a:pPr lvl="1" eaLnBrk="1" hangingPunct="1"/>
            <a:r>
              <a:rPr lang="en-US" altLang="en-US" dirty="0"/>
              <a:t>If a view has a complex query structure, it is not always possible to perform DML directly on the view to affect the underlying tables. The example requires creation of an </a:t>
            </a:r>
            <a:r>
              <a:rPr lang="en-US" altLang="en-US" dirty="0">
                <a:latin typeface="Courier New" pitchFamily="49" charset="0"/>
              </a:rPr>
              <a:t>INSTEAD</a:t>
            </a:r>
            <a:r>
              <a:rPr lang="en-US" altLang="en-US" dirty="0"/>
              <a:t> </a:t>
            </a:r>
            <a:r>
              <a:rPr lang="en-US" altLang="en-US" dirty="0">
                <a:latin typeface="Courier New" pitchFamily="49" charset="0"/>
              </a:rPr>
              <a:t>OF</a:t>
            </a:r>
            <a:r>
              <a:rPr lang="en-US" altLang="en-US" dirty="0"/>
              <a:t> trigger, called </a:t>
            </a:r>
            <a:r>
              <a:rPr lang="en-US" altLang="en-US" dirty="0">
                <a:latin typeface="Courier New" pitchFamily="49" charset="0"/>
              </a:rPr>
              <a:t>NEW_EMP_DEPT</a:t>
            </a:r>
            <a:r>
              <a:rPr lang="en-US" altLang="en-US" dirty="0"/>
              <a:t>, shown on the next page. The </a:t>
            </a:r>
            <a:r>
              <a:rPr lang="en-US" altLang="en-US" dirty="0">
                <a:latin typeface="Courier New" pitchFamily="49" charset="0"/>
              </a:rPr>
              <a:t>NEW_DEPT_EMP</a:t>
            </a:r>
            <a:r>
              <a:rPr lang="en-US" altLang="en-US" dirty="0"/>
              <a:t> trigger handles DML in the following way:</a:t>
            </a:r>
          </a:p>
          <a:p>
            <a:pPr lvl="2" eaLnBrk="1" hangingPunct="1"/>
            <a:r>
              <a:rPr lang="en-US" altLang="en-US" dirty="0"/>
              <a:t>When a row is inserted into the </a:t>
            </a:r>
            <a:r>
              <a:rPr lang="en-US" altLang="en-US" dirty="0">
                <a:latin typeface="Courier New" pitchFamily="49" charset="0"/>
              </a:rPr>
              <a:t>EMP_DETAILS</a:t>
            </a:r>
            <a:r>
              <a:rPr lang="en-US" altLang="en-US" dirty="0"/>
              <a:t> view, instead of inserting the row directly into the view, rows are added into the </a:t>
            </a:r>
            <a:r>
              <a:rPr lang="en-US" altLang="en-US" dirty="0">
                <a:latin typeface="Courier New" pitchFamily="49" charset="0"/>
              </a:rPr>
              <a:t>NEW_EMPS</a:t>
            </a:r>
            <a:r>
              <a:rPr lang="en-US" altLang="en-US" dirty="0"/>
              <a:t> and </a:t>
            </a:r>
            <a:r>
              <a:rPr lang="en-US" altLang="en-US" dirty="0">
                <a:latin typeface="Courier New" pitchFamily="49" charset="0"/>
              </a:rPr>
              <a:t>NEW_DEPTS</a:t>
            </a:r>
            <a:r>
              <a:rPr lang="en-US" altLang="en-US" dirty="0"/>
              <a:t> tables, by using the data values supplied with the </a:t>
            </a:r>
            <a:r>
              <a:rPr lang="en-US" altLang="en-US" dirty="0">
                <a:latin typeface="Courier New" pitchFamily="49" charset="0"/>
              </a:rPr>
              <a:t>INSERT</a:t>
            </a:r>
            <a:r>
              <a:rPr lang="en-US" altLang="en-US" dirty="0"/>
              <a:t> statement.</a:t>
            </a:r>
          </a:p>
          <a:p>
            <a:pPr lvl="2" eaLnBrk="1" hangingPunct="1"/>
            <a:r>
              <a:rPr lang="en-US" altLang="en-US" dirty="0"/>
              <a:t>When a row is modified or deleted through the </a:t>
            </a:r>
            <a:r>
              <a:rPr lang="en-US" altLang="en-US" dirty="0">
                <a:latin typeface="Courier New" pitchFamily="49" charset="0"/>
              </a:rPr>
              <a:t>EMP_DETAILS</a:t>
            </a:r>
            <a:r>
              <a:rPr lang="en-US" altLang="en-US" dirty="0"/>
              <a:t> view, corresponding rows in the </a:t>
            </a:r>
            <a:r>
              <a:rPr lang="en-US" altLang="en-US" dirty="0">
                <a:latin typeface="Courier New" pitchFamily="49" charset="0"/>
              </a:rPr>
              <a:t>NEW_EMPS</a:t>
            </a:r>
            <a:r>
              <a:rPr lang="en-US" altLang="en-US" dirty="0"/>
              <a:t> and </a:t>
            </a:r>
            <a:r>
              <a:rPr lang="en-US" altLang="en-US" dirty="0">
                <a:latin typeface="Courier New" pitchFamily="49" charset="0"/>
              </a:rPr>
              <a:t>NEW_DEPTS</a:t>
            </a:r>
            <a:r>
              <a:rPr lang="en-US" altLang="en-US" dirty="0"/>
              <a:t> tables are affected.</a:t>
            </a:r>
          </a:p>
          <a:p>
            <a:pPr lvl="1" eaLnBrk="1" hangingPunct="1"/>
            <a:r>
              <a:rPr lang="en-US" altLang="en-US" b="1" dirty="0"/>
              <a:t>Note:</a:t>
            </a:r>
            <a:r>
              <a:rPr lang="en-US" altLang="en-US" dirty="0"/>
              <a:t> </a:t>
            </a:r>
            <a:r>
              <a:rPr lang="en-US" altLang="en-US" dirty="0">
                <a:latin typeface="Courier New" pitchFamily="49" charset="0"/>
              </a:rPr>
              <a:t>INSTEAD</a:t>
            </a:r>
            <a:r>
              <a:rPr lang="en-US" altLang="en-US" dirty="0"/>
              <a:t> </a:t>
            </a:r>
            <a:r>
              <a:rPr lang="en-US" altLang="en-US" dirty="0">
                <a:latin typeface="Courier New" pitchFamily="49" charset="0"/>
              </a:rPr>
              <a:t>OF</a:t>
            </a:r>
            <a:r>
              <a:rPr lang="en-US" altLang="en-US" dirty="0"/>
              <a:t> triggers can be written only for views, and the </a:t>
            </a:r>
            <a:r>
              <a:rPr lang="en-US" altLang="en-US" dirty="0">
                <a:latin typeface="Courier New" pitchFamily="49" charset="0"/>
              </a:rPr>
              <a:t>BEFORE</a:t>
            </a:r>
            <a:r>
              <a:rPr lang="en-US" altLang="en-US" dirty="0"/>
              <a:t> and </a:t>
            </a:r>
            <a:r>
              <a:rPr lang="en-US" altLang="en-US" dirty="0">
                <a:latin typeface="Courier New" pitchFamily="49" charset="0"/>
              </a:rPr>
              <a:t>AFTER</a:t>
            </a:r>
            <a:r>
              <a:rPr lang="en-US" altLang="en-US" dirty="0"/>
              <a:t> timing options are not valid.</a:t>
            </a:r>
          </a:p>
        </p:txBody>
      </p:sp>
    </p:spTree>
    <p:extLst>
      <p:ext uri="{BB962C8B-B14F-4D97-AF65-F5344CB8AC3E}">
        <p14:creationId xmlns:p14="http://schemas.microsoft.com/office/powerpoint/2010/main" val="35474742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Oracle Database 19c: PL/SQL Workshop   18 - </a:t>
            </a:r>
            <a:fld id="{641E0499-2480-4A61-BFA1-CBE9728031A4}" type="slidenum">
              <a:rPr lang="en-US" smtClean="0"/>
              <a:pPr/>
              <a:t>38</a:t>
            </a:fld>
            <a:endParaRPr lang="en-US" dirty="0"/>
          </a:p>
        </p:txBody>
      </p:sp>
      <p:sp>
        <p:nvSpPr>
          <p:cNvPr id="5" name="Notes Placeholder 4">
            <a:extLst>
              <a:ext uri="{FF2B5EF4-FFF2-40B4-BE49-F238E27FC236}">
                <a16:creationId xmlns:a16="http://schemas.microsoft.com/office/drawing/2014/main" id="{D3E28164-4482-442E-AC4E-4B5280BADDC8}"/>
              </a:ext>
            </a:extLst>
          </p:cNvPr>
          <p:cNvSpPr>
            <a:spLocks noGrp="1"/>
          </p:cNvSpPr>
          <p:nvPr>
            <p:ph type="body" idx="1"/>
          </p:nvPr>
        </p:nvSpPr>
        <p:spPr>
          <a:xfrm>
            <a:off x="457200" y="449263"/>
            <a:ext cx="6858000" cy="9761537"/>
          </a:xfrm>
        </p:spPr>
        <p:txBody>
          <a:bodyPr/>
          <a:lstStyle/>
          <a:p>
            <a:pPr lvl="4" eaLnBrk="1" hangingPunct="1">
              <a:spcBef>
                <a:spcPts val="50"/>
              </a:spcBef>
            </a:pPr>
            <a:r>
              <a:rPr lang="en-US" altLang="en-US" dirty="0"/>
              <a:t>	CREATE OR REPLACE TRIGGER </a:t>
            </a:r>
            <a:r>
              <a:rPr lang="en-US" altLang="en-US" dirty="0" err="1"/>
              <a:t>new_emp_dept</a:t>
            </a:r>
            <a:endParaRPr lang="en-US" altLang="en-US" dirty="0"/>
          </a:p>
          <a:p>
            <a:pPr lvl="4" eaLnBrk="1" hangingPunct="1">
              <a:spcBef>
                <a:spcPts val="50"/>
              </a:spcBef>
            </a:pPr>
            <a:r>
              <a:rPr lang="en-US" altLang="en-US" dirty="0"/>
              <a:t>	INSTEAD OF INSERT OR UPDATE OR DELETE ON </a:t>
            </a:r>
            <a:r>
              <a:rPr lang="en-US" altLang="en-US" dirty="0" err="1"/>
              <a:t>emp_details</a:t>
            </a:r>
            <a:endParaRPr lang="en-US" altLang="en-US" dirty="0"/>
          </a:p>
          <a:p>
            <a:pPr lvl="4" eaLnBrk="1" hangingPunct="1">
              <a:spcBef>
                <a:spcPts val="50"/>
              </a:spcBef>
            </a:pPr>
            <a:r>
              <a:rPr lang="en-US" altLang="en-US" dirty="0"/>
              <a:t>	FOR EACH ROW</a:t>
            </a:r>
          </a:p>
          <a:p>
            <a:pPr lvl="4" eaLnBrk="1" hangingPunct="1">
              <a:spcBef>
                <a:spcPts val="50"/>
              </a:spcBef>
            </a:pPr>
            <a:r>
              <a:rPr lang="en-US" altLang="en-US" dirty="0"/>
              <a:t>	BEGIN</a:t>
            </a:r>
          </a:p>
          <a:p>
            <a:pPr lvl="4" eaLnBrk="1" hangingPunct="1">
              <a:spcBef>
                <a:spcPts val="50"/>
              </a:spcBef>
            </a:pPr>
            <a:r>
              <a:rPr lang="en-US" altLang="en-US" dirty="0"/>
              <a:t>	  IF INSERTING THEN</a:t>
            </a:r>
          </a:p>
          <a:p>
            <a:pPr lvl="4" eaLnBrk="1" hangingPunct="1">
              <a:spcBef>
                <a:spcPts val="50"/>
              </a:spcBef>
            </a:pPr>
            <a:r>
              <a:rPr lang="en-US" altLang="en-US" dirty="0"/>
              <a:t>	    INSERT INTO </a:t>
            </a:r>
            <a:r>
              <a:rPr lang="en-US" altLang="en-US" dirty="0" err="1"/>
              <a:t>new_emps</a:t>
            </a:r>
            <a:r>
              <a:rPr lang="en-US" altLang="en-US" dirty="0"/>
              <a:t> </a:t>
            </a:r>
          </a:p>
          <a:p>
            <a:pPr lvl="4" eaLnBrk="1" hangingPunct="1">
              <a:spcBef>
                <a:spcPts val="50"/>
              </a:spcBef>
            </a:pPr>
            <a:r>
              <a:rPr lang="en-US" altLang="en-US" dirty="0"/>
              <a:t>	    VALUES (:</a:t>
            </a:r>
            <a:r>
              <a:rPr lang="en-US" altLang="en-US" dirty="0" err="1"/>
              <a:t>NEW.employee_id</a:t>
            </a:r>
            <a:r>
              <a:rPr lang="en-US" altLang="en-US" dirty="0"/>
              <a:t>, :</a:t>
            </a:r>
            <a:r>
              <a:rPr lang="en-US" altLang="en-US" dirty="0" err="1"/>
              <a:t>NEW.last_name</a:t>
            </a:r>
            <a:r>
              <a:rPr lang="en-US" altLang="en-US" dirty="0"/>
              <a:t>,</a:t>
            </a:r>
            <a:br>
              <a:rPr lang="en-US" altLang="en-US" dirty="0"/>
            </a:br>
            <a:r>
              <a:rPr lang="en-US" altLang="en-US" dirty="0"/>
              <a:t>	            :</a:t>
            </a:r>
            <a:r>
              <a:rPr lang="en-US" altLang="en-US" dirty="0" err="1"/>
              <a:t>NEW.salary</a:t>
            </a:r>
            <a:r>
              <a:rPr lang="en-US" altLang="en-US" dirty="0"/>
              <a:t>, :</a:t>
            </a:r>
            <a:r>
              <a:rPr lang="en-US" altLang="en-US" dirty="0" err="1"/>
              <a:t>NEW.department_id</a:t>
            </a:r>
            <a:r>
              <a:rPr lang="en-US" altLang="en-US" dirty="0"/>
              <a:t>);</a:t>
            </a:r>
          </a:p>
          <a:p>
            <a:pPr lvl="4" eaLnBrk="1" hangingPunct="1">
              <a:spcBef>
                <a:spcPts val="50"/>
              </a:spcBef>
            </a:pPr>
            <a:r>
              <a:rPr lang="en-US" altLang="en-US" dirty="0"/>
              <a:t>	    UPDATE </a:t>
            </a:r>
            <a:r>
              <a:rPr lang="en-US" altLang="en-US" dirty="0" err="1"/>
              <a:t>new_depts</a:t>
            </a:r>
            <a:endParaRPr lang="en-US" altLang="en-US" dirty="0"/>
          </a:p>
          <a:p>
            <a:pPr lvl="4" eaLnBrk="1" hangingPunct="1">
              <a:spcBef>
                <a:spcPts val="50"/>
              </a:spcBef>
            </a:pPr>
            <a:r>
              <a:rPr lang="en-US" altLang="en-US" dirty="0"/>
              <a:t>	      SET </a:t>
            </a:r>
            <a:r>
              <a:rPr lang="en-US" altLang="en-US" dirty="0" err="1"/>
              <a:t>dept_sal</a:t>
            </a:r>
            <a:r>
              <a:rPr lang="en-US" altLang="en-US" dirty="0"/>
              <a:t> = </a:t>
            </a:r>
            <a:r>
              <a:rPr lang="en-US" altLang="en-US" dirty="0" err="1"/>
              <a:t>dept_sal</a:t>
            </a:r>
            <a:r>
              <a:rPr lang="en-US" altLang="en-US" dirty="0"/>
              <a:t> + :</a:t>
            </a:r>
            <a:r>
              <a:rPr lang="en-US" altLang="en-US" dirty="0" err="1"/>
              <a:t>NEW.salary</a:t>
            </a:r>
            <a:endParaRPr lang="en-US" altLang="en-US" dirty="0"/>
          </a:p>
          <a:p>
            <a:pPr lvl="4" eaLnBrk="1" hangingPunct="1">
              <a:spcBef>
                <a:spcPts val="50"/>
              </a:spcBef>
            </a:pPr>
            <a:r>
              <a:rPr lang="en-US" altLang="en-US" dirty="0"/>
              <a:t>	      WHERE </a:t>
            </a:r>
            <a:r>
              <a:rPr lang="en-US" altLang="en-US" dirty="0" err="1"/>
              <a:t>department_id</a:t>
            </a:r>
            <a:r>
              <a:rPr lang="en-US" altLang="en-US" dirty="0"/>
              <a:t> = :</a:t>
            </a:r>
            <a:r>
              <a:rPr lang="en-US" altLang="en-US" dirty="0" err="1"/>
              <a:t>NEW.department_id</a:t>
            </a:r>
            <a:r>
              <a:rPr lang="en-US" altLang="en-US" dirty="0"/>
              <a:t>;</a:t>
            </a:r>
          </a:p>
          <a:p>
            <a:pPr lvl="4" eaLnBrk="1" hangingPunct="1">
              <a:spcBef>
                <a:spcPts val="50"/>
              </a:spcBef>
            </a:pPr>
            <a:r>
              <a:rPr lang="en-US" altLang="en-US" dirty="0"/>
              <a:t>	  ELSIF DELETING THEN </a:t>
            </a:r>
          </a:p>
          <a:p>
            <a:pPr lvl="4" eaLnBrk="1" hangingPunct="1">
              <a:spcBef>
                <a:spcPts val="50"/>
              </a:spcBef>
            </a:pPr>
            <a:r>
              <a:rPr lang="en-US" altLang="en-US" dirty="0"/>
              <a:t>	    DELETE FROM </a:t>
            </a:r>
            <a:r>
              <a:rPr lang="en-US" altLang="en-US" dirty="0" err="1"/>
              <a:t>new_emps</a:t>
            </a:r>
            <a:r>
              <a:rPr lang="en-US" altLang="en-US" dirty="0"/>
              <a:t> </a:t>
            </a:r>
          </a:p>
          <a:p>
            <a:pPr lvl="4" eaLnBrk="1" hangingPunct="1">
              <a:spcBef>
                <a:spcPts val="50"/>
              </a:spcBef>
            </a:pPr>
            <a:r>
              <a:rPr lang="en-US" altLang="en-US" dirty="0"/>
              <a:t>	      WHERE </a:t>
            </a:r>
            <a:r>
              <a:rPr lang="en-US" altLang="en-US" dirty="0" err="1"/>
              <a:t>employee_id</a:t>
            </a:r>
            <a:r>
              <a:rPr lang="en-US" altLang="en-US" dirty="0"/>
              <a:t> = :</a:t>
            </a:r>
            <a:r>
              <a:rPr lang="en-US" altLang="en-US" dirty="0" err="1"/>
              <a:t>OLD.employee_id</a:t>
            </a:r>
            <a:r>
              <a:rPr lang="en-US" altLang="en-US" dirty="0"/>
              <a:t>;</a:t>
            </a:r>
          </a:p>
          <a:p>
            <a:pPr lvl="4" eaLnBrk="1" hangingPunct="1">
              <a:spcBef>
                <a:spcPts val="50"/>
              </a:spcBef>
            </a:pPr>
            <a:r>
              <a:rPr lang="en-US" altLang="en-US" dirty="0"/>
              <a:t>	    UPDATE </a:t>
            </a:r>
            <a:r>
              <a:rPr lang="en-US" altLang="en-US" dirty="0" err="1"/>
              <a:t>new_depts</a:t>
            </a:r>
            <a:endParaRPr lang="en-US" altLang="en-US" dirty="0"/>
          </a:p>
          <a:p>
            <a:pPr lvl="4" eaLnBrk="1" hangingPunct="1">
              <a:spcBef>
                <a:spcPts val="50"/>
              </a:spcBef>
            </a:pPr>
            <a:r>
              <a:rPr lang="en-US" altLang="en-US" dirty="0"/>
              <a:t>	      SET </a:t>
            </a:r>
            <a:r>
              <a:rPr lang="en-US" altLang="en-US" dirty="0" err="1"/>
              <a:t>dept_sal</a:t>
            </a:r>
            <a:r>
              <a:rPr lang="en-US" altLang="en-US" dirty="0"/>
              <a:t> = </a:t>
            </a:r>
            <a:r>
              <a:rPr lang="en-US" altLang="en-US" dirty="0" err="1"/>
              <a:t>dept_sal</a:t>
            </a:r>
            <a:r>
              <a:rPr lang="en-US" altLang="en-US" dirty="0"/>
              <a:t> - :</a:t>
            </a:r>
            <a:r>
              <a:rPr lang="en-US" altLang="en-US" dirty="0" err="1"/>
              <a:t>OLD.salary</a:t>
            </a:r>
            <a:endParaRPr lang="en-US" altLang="en-US" dirty="0"/>
          </a:p>
          <a:p>
            <a:pPr lvl="4" eaLnBrk="1" hangingPunct="1">
              <a:spcBef>
                <a:spcPts val="50"/>
              </a:spcBef>
            </a:pPr>
            <a:r>
              <a:rPr lang="en-US" altLang="en-US" dirty="0"/>
              <a:t>	      WHERE </a:t>
            </a:r>
            <a:r>
              <a:rPr lang="en-US" altLang="en-US" dirty="0" err="1"/>
              <a:t>department_id</a:t>
            </a:r>
            <a:r>
              <a:rPr lang="en-US" altLang="en-US" dirty="0"/>
              <a:t> = :</a:t>
            </a:r>
            <a:r>
              <a:rPr lang="en-US" altLang="en-US" dirty="0" err="1"/>
              <a:t>OLD.department_id</a:t>
            </a:r>
            <a:r>
              <a:rPr lang="en-US" altLang="en-US" dirty="0"/>
              <a:t>;</a:t>
            </a:r>
          </a:p>
          <a:p>
            <a:pPr lvl="4" eaLnBrk="1" hangingPunct="1">
              <a:spcBef>
                <a:spcPts val="50"/>
              </a:spcBef>
            </a:pPr>
            <a:r>
              <a:rPr lang="en-US" altLang="en-US" dirty="0"/>
              <a:t>	  ELSIF UPDATING ('salary') THEN</a:t>
            </a:r>
          </a:p>
          <a:p>
            <a:pPr lvl="4" eaLnBrk="1" hangingPunct="1">
              <a:spcBef>
                <a:spcPts val="50"/>
              </a:spcBef>
            </a:pPr>
            <a:r>
              <a:rPr lang="en-US" altLang="en-US" dirty="0"/>
              <a:t>	    UPDATE </a:t>
            </a:r>
            <a:r>
              <a:rPr lang="en-US" altLang="en-US" dirty="0" err="1"/>
              <a:t>new_emps</a:t>
            </a:r>
            <a:endParaRPr lang="en-US" altLang="en-US" dirty="0"/>
          </a:p>
          <a:p>
            <a:pPr lvl="4" eaLnBrk="1" hangingPunct="1">
              <a:spcBef>
                <a:spcPts val="50"/>
              </a:spcBef>
            </a:pPr>
            <a:r>
              <a:rPr lang="en-US" altLang="en-US" dirty="0"/>
              <a:t>	      SET salary = :</a:t>
            </a:r>
            <a:r>
              <a:rPr lang="en-US" altLang="en-US" dirty="0" err="1"/>
              <a:t>NEW.salary</a:t>
            </a:r>
            <a:endParaRPr lang="en-US" altLang="en-US" dirty="0"/>
          </a:p>
          <a:p>
            <a:pPr lvl="4" eaLnBrk="1" hangingPunct="1">
              <a:spcBef>
                <a:spcPts val="50"/>
              </a:spcBef>
            </a:pPr>
            <a:r>
              <a:rPr lang="en-US" altLang="en-US" dirty="0"/>
              <a:t>	      WHERE </a:t>
            </a:r>
            <a:r>
              <a:rPr lang="en-US" altLang="en-US" dirty="0" err="1"/>
              <a:t>employee_id</a:t>
            </a:r>
            <a:r>
              <a:rPr lang="en-US" altLang="en-US" dirty="0"/>
              <a:t> = :</a:t>
            </a:r>
            <a:r>
              <a:rPr lang="en-US" altLang="en-US" dirty="0" err="1"/>
              <a:t>OLD.employee_id</a:t>
            </a:r>
            <a:r>
              <a:rPr lang="en-US" altLang="en-US" dirty="0"/>
              <a:t>;</a:t>
            </a:r>
          </a:p>
          <a:p>
            <a:pPr lvl="4" eaLnBrk="1" hangingPunct="1">
              <a:spcBef>
                <a:spcPts val="50"/>
              </a:spcBef>
            </a:pPr>
            <a:r>
              <a:rPr lang="en-US" altLang="en-US" dirty="0"/>
              <a:t>	    UPDATE </a:t>
            </a:r>
            <a:r>
              <a:rPr lang="en-US" altLang="en-US" dirty="0" err="1"/>
              <a:t>new_depts</a:t>
            </a:r>
            <a:endParaRPr lang="en-US" altLang="en-US" dirty="0"/>
          </a:p>
          <a:p>
            <a:pPr lvl="4" eaLnBrk="1" hangingPunct="1">
              <a:spcBef>
                <a:spcPts val="50"/>
              </a:spcBef>
            </a:pPr>
            <a:r>
              <a:rPr lang="en-US" altLang="en-US" dirty="0"/>
              <a:t>	      SET </a:t>
            </a:r>
            <a:r>
              <a:rPr lang="en-US" altLang="en-US" dirty="0" err="1"/>
              <a:t>dept_sal</a:t>
            </a:r>
            <a:r>
              <a:rPr lang="en-US" altLang="en-US" dirty="0"/>
              <a:t> = </a:t>
            </a:r>
            <a:r>
              <a:rPr lang="en-US" altLang="en-US" dirty="0" err="1"/>
              <a:t>dept_sal</a:t>
            </a:r>
            <a:r>
              <a:rPr lang="en-US" altLang="en-US" dirty="0"/>
              <a:t> + </a:t>
            </a:r>
          </a:p>
          <a:p>
            <a:pPr lvl="4" eaLnBrk="1" hangingPunct="1">
              <a:spcBef>
                <a:spcPts val="50"/>
              </a:spcBef>
            </a:pPr>
            <a:r>
              <a:rPr lang="en-US" altLang="en-US" dirty="0"/>
              <a:t>	                     (:</a:t>
            </a:r>
            <a:r>
              <a:rPr lang="en-US" altLang="en-US" dirty="0" err="1"/>
              <a:t>NEW.salary</a:t>
            </a:r>
            <a:r>
              <a:rPr lang="en-US" altLang="en-US" dirty="0"/>
              <a:t> - :</a:t>
            </a:r>
            <a:r>
              <a:rPr lang="en-US" altLang="en-US" dirty="0" err="1"/>
              <a:t>OLD.salary</a:t>
            </a:r>
            <a:r>
              <a:rPr lang="en-US" altLang="en-US" dirty="0"/>
              <a:t>)</a:t>
            </a:r>
          </a:p>
          <a:p>
            <a:pPr lvl="4" eaLnBrk="1" hangingPunct="1">
              <a:spcBef>
                <a:spcPts val="50"/>
              </a:spcBef>
            </a:pPr>
            <a:r>
              <a:rPr lang="en-US" altLang="en-US" dirty="0"/>
              <a:t>	      WHERE </a:t>
            </a:r>
            <a:r>
              <a:rPr lang="en-US" altLang="en-US" dirty="0" err="1"/>
              <a:t>department_id</a:t>
            </a:r>
            <a:r>
              <a:rPr lang="en-US" altLang="en-US" dirty="0"/>
              <a:t> = :</a:t>
            </a:r>
            <a:r>
              <a:rPr lang="en-US" altLang="en-US" dirty="0" err="1"/>
              <a:t>OLD.department_id</a:t>
            </a:r>
            <a:r>
              <a:rPr lang="en-US" altLang="en-US" dirty="0"/>
              <a:t>;</a:t>
            </a:r>
          </a:p>
          <a:p>
            <a:pPr lvl="4" eaLnBrk="1" hangingPunct="1">
              <a:spcBef>
                <a:spcPts val="50"/>
              </a:spcBef>
            </a:pPr>
            <a:r>
              <a:rPr lang="en-US" altLang="en-US" dirty="0"/>
              <a:t>	  ELSIF UPDATING ('</a:t>
            </a:r>
            <a:r>
              <a:rPr lang="en-US" altLang="en-US" dirty="0" err="1"/>
              <a:t>department_id</a:t>
            </a:r>
            <a:r>
              <a:rPr lang="en-US" altLang="en-US" dirty="0"/>
              <a:t>') THEN</a:t>
            </a:r>
          </a:p>
          <a:p>
            <a:pPr lvl="4" eaLnBrk="1" hangingPunct="1">
              <a:spcBef>
                <a:spcPts val="50"/>
              </a:spcBef>
            </a:pPr>
            <a:r>
              <a:rPr lang="en-US" altLang="en-US" dirty="0"/>
              <a:t>	    UPDATE </a:t>
            </a:r>
            <a:r>
              <a:rPr lang="en-US" altLang="en-US" dirty="0" err="1"/>
              <a:t>new_emps</a:t>
            </a:r>
            <a:endParaRPr lang="en-US" altLang="en-US" dirty="0"/>
          </a:p>
          <a:p>
            <a:pPr lvl="4" eaLnBrk="1" hangingPunct="1">
              <a:spcBef>
                <a:spcPts val="50"/>
              </a:spcBef>
            </a:pPr>
            <a:r>
              <a:rPr lang="en-US" altLang="en-US" dirty="0"/>
              <a:t>	      SET </a:t>
            </a:r>
            <a:r>
              <a:rPr lang="en-US" altLang="en-US" dirty="0" err="1"/>
              <a:t>department_id</a:t>
            </a:r>
            <a:r>
              <a:rPr lang="en-US" altLang="en-US" dirty="0"/>
              <a:t> = :</a:t>
            </a:r>
            <a:r>
              <a:rPr lang="en-US" altLang="en-US" dirty="0" err="1"/>
              <a:t>NEW.department_id</a:t>
            </a:r>
            <a:endParaRPr lang="en-US" altLang="en-US" dirty="0"/>
          </a:p>
          <a:p>
            <a:pPr lvl="4" eaLnBrk="1" hangingPunct="1">
              <a:spcBef>
                <a:spcPts val="50"/>
              </a:spcBef>
            </a:pPr>
            <a:r>
              <a:rPr lang="en-US" altLang="en-US" dirty="0"/>
              <a:t>	      WHERE </a:t>
            </a:r>
            <a:r>
              <a:rPr lang="en-US" altLang="en-US" dirty="0" err="1"/>
              <a:t>employee_id</a:t>
            </a:r>
            <a:r>
              <a:rPr lang="en-US" altLang="en-US" dirty="0"/>
              <a:t> = :</a:t>
            </a:r>
            <a:r>
              <a:rPr lang="en-US" altLang="en-US" dirty="0" err="1"/>
              <a:t>OLD.employee_id</a:t>
            </a:r>
            <a:r>
              <a:rPr lang="en-US" altLang="en-US" dirty="0"/>
              <a:t>;</a:t>
            </a:r>
          </a:p>
          <a:p>
            <a:pPr lvl="4" eaLnBrk="1" hangingPunct="1">
              <a:spcBef>
                <a:spcPts val="50"/>
              </a:spcBef>
            </a:pPr>
            <a:r>
              <a:rPr lang="en-US" altLang="en-US" dirty="0"/>
              <a:t>	    UPDATE </a:t>
            </a:r>
            <a:r>
              <a:rPr lang="en-US" altLang="en-US" dirty="0" err="1"/>
              <a:t>new_depts</a:t>
            </a:r>
            <a:endParaRPr lang="en-US" altLang="en-US" dirty="0"/>
          </a:p>
          <a:p>
            <a:pPr lvl="4" eaLnBrk="1" hangingPunct="1">
              <a:spcBef>
                <a:spcPts val="50"/>
              </a:spcBef>
            </a:pPr>
            <a:r>
              <a:rPr lang="en-US" altLang="en-US" dirty="0"/>
              <a:t>	      SET </a:t>
            </a:r>
            <a:r>
              <a:rPr lang="en-US" altLang="en-US" dirty="0" err="1"/>
              <a:t>dept_sal</a:t>
            </a:r>
            <a:r>
              <a:rPr lang="en-US" altLang="en-US" dirty="0"/>
              <a:t> = </a:t>
            </a:r>
            <a:r>
              <a:rPr lang="en-US" altLang="en-US" dirty="0" err="1"/>
              <a:t>dept_sal</a:t>
            </a:r>
            <a:r>
              <a:rPr lang="en-US" altLang="en-US" dirty="0"/>
              <a:t> - :</a:t>
            </a:r>
            <a:r>
              <a:rPr lang="en-US" altLang="en-US" dirty="0" err="1"/>
              <a:t>OLD.salary</a:t>
            </a:r>
            <a:endParaRPr lang="en-US" altLang="en-US" dirty="0"/>
          </a:p>
          <a:p>
            <a:pPr lvl="4" eaLnBrk="1" hangingPunct="1">
              <a:spcBef>
                <a:spcPts val="50"/>
              </a:spcBef>
            </a:pPr>
            <a:r>
              <a:rPr lang="en-US" altLang="en-US" dirty="0"/>
              <a:t>	      WHERE </a:t>
            </a:r>
            <a:r>
              <a:rPr lang="en-US" altLang="en-US" dirty="0" err="1"/>
              <a:t>department_id</a:t>
            </a:r>
            <a:r>
              <a:rPr lang="en-US" altLang="en-US" dirty="0"/>
              <a:t> = :</a:t>
            </a:r>
            <a:r>
              <a:rPr lang="en-US" altLang="en-US" dirty="0" err="1"/>
              <a:t>OLD.department_id</a:t>
            </a:r>
            <a:r>
              <a:rPr lang="en-US" altLang="en-US" dirty="0"/>
              <a:t>;</a:t>
            </a:r>
          </a:p>
          <a:p>
            <a:pPr lvl="4" eaLnBrk="1" hangingPunct="1">
              <a:spcBef>
                <a:spcPts val="50"/>
              </a:spcBef>
            </a:pPr>
            <a:r>
              <a:rPr lang="en-US" altLang="en-US" dirty="0"/>
              <a:t>	    UPDATE </a:t>
            </a:r>
            <a:r>
              <a:rPr lang="en-US" altLang="en-US" dirty="0" err="1"/>
              <a:t>new_depts</a:t>
            </a:r>
            <a:endParaRPr lang="en-US" altLang="en-US" dirty="0"/>
          </a:p>
          <a:p>
            <a:pPr lvl="4" eaLnBrk="1" hangingPunct="1">
              <a:spcBef>
                <a:spcPts val="50"/>
              </a:spcBef>
            </a:pPr>
            <a:r>
              <a:rPr lang="en-US" altLang="en-US" dirty="0"/>
              <a:t>	      SET </a:t>
            </a:r>
            <a:r>
              <a:rPr lang="en-US" altLang="en-US" dirty="0" err="1"/>
              <a:t>dept_sal</a:t>
            </a:r>
            <a:r>
              <a:rPr lang="en-US" altLang="en-US" dirty="0"/>
              <a:t> = </a:t>
            </a:r>
            <a:r>
              <a:rPr lang="en-US" altLang="en-US" dirty="0" err="1"/>
              <a:t>dept_sal</a:t>
            </a:r>
            <a:r>
              <a:rPr lang="en-US" altLang="en-US" dirty="0"/>
              <a:t> + :</a:t>
            </a:r>
            <a:r>
              <a:rPr lang="en-US" altLang="en-US" dirty="0" err="1"/>
              <a:t>NEW.salary</a:t>
            </a:r>
            <a:endParaRPr lang="en-US" altLang="en-US" dirty="0"/>
          </a:p>
          <a:p>
            <a:pPr lvl="4" eaLnBrk="1" hangingPunct="1">
              <a:spcBef>
                <a:spcPts val="50"/>
              </a:spcBef>
            </a:pPr>
            <a:r>
              <a:rPr lang="en-US" altLang="en-US" dirty="0"/>
              <a:t>	      WHERE </a:t>
            </a:r>
            <a:r>
              <a:rPr lang="en-US" altLang="en-US" dirty="0" err="1"/>
              <a:t>department_id</a:t>
            </a:r>
            <a:r>
              <a:rPr lang="en-US" altLang="en-US" dirty="0"/>
              <a:t> = :</a:t>
            </a:r>
            <a:r>
              <a:rPr lang="en-US" altLang="en-US" dirty="0" err="1"/>
              <a:t>NEW.department_id</a:t>
            </a:r>
            <a:r>
              <a:rPr lang="en-US" altLang="en-US" dirty="0"/>
              <a:t>;</a:t>
            </a:r>
          </a:p>
          <a:p>
            <a:pPr lvl="4" eaLnBrk="1" hangingPunct="1">
              <a:spcBef>
                <a:spcPts val="50"/>
              </a:spcBef>
            </a:pPr>
            <a:r>
              <a:rPr lang="en-US" altLang="en-US" dirty="0"/>
              <a:t>	  END IF;</a:t>
            </a:r>
          </a:p>
          <a:p>
            <a:pPr lvl="4" eaLnBrk="1" hangingPunct="1">
              <a:spcBef>
                <a:spcPts val="50"/>
              </a:spcBef>
            </a:pPr>
            <a:r>
              <a:rPr lang="en-US" altLang="en-US" dirty="0"/>
              <a:t>	END;</a:t>
            </a:r>
          </a:p>
          <a:p>
            <a:pPr lvl="4" eaLnBrk="1" hangingPunct="1">
              <a:spcBef>
                <a:spcPts val="50"/>
              </a:spcBef>
            </a:pPr>
            <a:r>
              <a:rPr lang="en-US" altLang="en-US" dirty="0"/>
              <a:t>	/</a:t>
            </a:r>
          </a:p>
          <a:p>
            <a:pPr lvl="4" eaLnBrk="1" hangingPunct="1">
              <a:spcBef>
                <a:spcPts val="50"/>
              </a:spcBef>
            </a:pPr>
            <a:r>
              <a:rPr lang="en-US" altLang="en-US" dirty="0">
                <a:latin typeface="Oracle Sans" panose="020B0503020204020204" pitchFamily="34" charset="0"/>
                <a:cs typeface="Oracle Sans" panose="020B0503020204020204" pitchFamily="34" charset="0"/>
              </a:rPr>
              <a:t>You can check the execution of the trigger by executing the following statements:</a:t>
            </a:r>
          </a:p>
          <a:p>
            <a:pPr lvl="4" eaLnBrk="1" hangingPunct="1">
              <a:spcBef>
                <a:spcPts val="50"/>
              </a:spcBef>
            </a:pPr>
            <a:endParaRPr lang="en-US" altLang="en-US" dirty="0">
              <a:cs typeface="Courier New" pitchFamily="49" charset="0"/>
            </a:endParaRPr>
          </a:p>
          <a:p>
            <a:pPr lvl="4" eaLnBrk="1" hangingPunct="1">
              <a:spcBef>
                <a:spcPts val="50"/>
              </a:spcBef>
            </a:pPr>
            <a:r>
              <a:rPr lang="en-US" altLang="en-US" dirty="0">
                <a:cs typeface="Courier New" pitchFamily="49" charset="0"/>
              </a:rPr>
              <a:t>insert into </a:t>
            </a:r>
            <a:r>
              <a:rPr lang="en-US" altLang="en-US" dirty="0" err="1">
                <a:cs typeface="Courier New" pitchFamily="49" charset="0"/>
              </a:rPr>
              <a:t>emp_details</a:t>
            </a:r>
            <a:r>
              <a:rPr lang="en-US" altLang="en-US" dirty="0">
                <a:cs typeface="Courier New" pitchFamily="49" charset="0"/>
              </a:rPr>
              <a:t> values(999,'Himuro',3000,10,'Administration');</a:t>
            </a:r>
          </a:p>
          <a:p>
            <a:pPr lvl="4" eaLnBrk="1" hangingPunct="1">
              <a:spcBef>
                <a:spcPts val="50"/>
              </a:spcBef>
            </a:pPr>
            <a:r>
              <a:rPr lang="en-US" altLang="en-US" dirty="0">
                <a:cs typeface="Courier New" pitchFamily="49" charset="0"/>
              </a:rPr>
              <a:t>Select * from </a:t>
            </a:r>
            <a:r>
              <a:rPr lang="en-US" altLang="en-US" dirty="0" err="1">
                <a:cs typeface="Courier New" pitchFamily="49" charset="0"/>
              </a:rPr>
              <a:t>new_emps</a:t>
            </a:r>
            <a:r>
              <a:rPr lang="en-US" altLang="en-US" dirty="0">
                <a:cs typeface="Courier New" pitchFamily="49" charset="0"/>
              </a:rPr>
              <a:t>;</a:t>
            </a:r>
          </a:p>
          <a:p>
            <a:pPr lvl="4" eaLnBrk="1" hangingPunct="1">
              <a:spcBef>
                <a:spcPts val="50"/>
              </a:spcBef>
            </a:pPr>
            <a:r>
              <a:rPr lang="en-US" altLang="en-US" dirty="0">
                <a:cs typeface="Courier New" pitchFamily="49" charset="0"/>
              </a:rPr>
              <a:t>Select  * from </a:t>
            </a:r>
            <a:r>
              <a:rPr lang="en-US" altLang="en-US" dirty="0" err="1">
                <a:cs typeface="Courier New" pitchFamily="49" charset="0"/>
              </a:rPr>
              <a:t>new_depts</a:t>
            </a:r>
            <a:r>
              <a:rPr lang="en-US" altLang="en-US" dirty="0">
                <a:cs typeface="Courier New" pitchFamily="49" charset="0"/>
              </a:rPr>
              <a:t>;</a:t>
            </a:r>
          </a:p>
          <a:p>
            <a:endParaRPr lang="en-US" dirty="0"/>
          </a:p>
        </p:txBody>
      </p:sp>
    </p:spTree>
    <p:extLst>
      <p:ext uri="{BB962C8B-B14F-4D97-AF65-F5344CB8AC3E}">
        <p14:creationId xmlns:p14="http://schemas.microsoft.com/office/powerpoint/2010/main" val="9344123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18 - </a:t>
            </a:r>
            <a:fld id="{53B32AA5-ABB7-43ED-9926-38D722277530}" type="slidenum">
              <a:rPr lang="en-US" smtClean="0"/>
              <a:pPr/>
              <a:t>39</a:t>
            </a:fld>
            <a:endParaRPr lang="en-US" dirty="0"/>
          </a:p>
        </p:txBody>
      </p:sp>
      <p:sp>
        <p:nvSpPr>
          <p:cNvPr id="6" name="Slide Image Placeholder 5">
            <a:extLst>
              <a:ext uri="{FF2B5EF4-FFF2-40B4-BE49-F238E27FC236}">
                <a16:creationId xmlns:a16="http://schemas.microsoft.com/office/drawing/2014/main" id="{FD679478-C55A-4AD3-8909-D736005C2AE9}"/>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2DBA1B6F-7A2D-482A-912E-72C24C5D775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15116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18 - </a:t>
            </a:r>
            <a:fld id="{EF7389E7-A9F9-42A3-AC71-A822BB31219B}" type="slidenum">
              <a:rPr lang="en-US" smtClean="0"/>
              <a:pPr/>
              <a:t>4</a:t>
            </a:fld>
            <a:endParaRPr lang="en-US" dirty="0"/>
          </a:p>
        </p:txBody>
      </p:sp>
      <p:sp>
        <p:nvSpPr>
          <p:cNvPr id="6" name="Slide Image Placeholder 5">
            <a:extLst>
              <a:ext uri="{FF2B5EF4-FFF2-40B4-BE49-F238E27FC236}">
                <a16:creationId xmlns:a16="http://schemas.microsoft.com/office/drawing/2014/main" id="{95C564D5-AEEF-4FA9-A266-9F588DD32A45}"/>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7BC3D0AA-B447-41C4-B1D1-6E0E37A442D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040016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18 - </a:t>
            </a:r>
            <a:fld id="{A49D52F4-D2E8-4E23-B6C9-8DC99FFDBEF6}" type="slidenum">
              <a:rPr lang="en-US" smtClean="0"/>
              <a:pPr/>
              <a:t>40</a:t>
            </a:fld>
            <a:endParaRPr lang="en-US" dirty="0"/>
          </a:p>
        </p:txBody>
      </p:sp>
      <p:sp>
        <p:nvSpPr>
          <p:cNvPr id="3" name="Slide Image Placeholder 2">
            <a:extLst>
              <a:ext uri="{FF2B5EF4-FFF2-40B4-BE49-F238E27FC236}">
                <a16:creationId xmlns:a16="http://schemas.microsoft.com/office/drawing/2014/main" id="{B315BBCA-0C1D-4AEB-B755-B42EC89C16B2}"/>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5D1B0836-1BE2-4DC3-9DBF-DC5FDE18CDFB}"/>
              </a:ext>
            </a:extLst>
          </p:cNvPr>
          <p:cNvSpPr>
            <a:spLocks noGrp="1"/>
          </p:cNvSpPr>
          <p:nvPr>
            <p:ph type="body" idx="1"/>
          </p:nvPr>
        </p:nvSpPr>
        <p:spPr/>
        <p:txBody>
          <a:bodyPr/>
          <a:lstStyle/>
          <a:p>
            <a:pPr lvl="1" eaLnBrk="1" hangingPunct="1"/>
            <a:r>
              <a:rPr lang="en-US" altLang="en-US" dirty="0"/>
              <a:t>A trigger is in either of two distinct modes: </a:t>
            </a:r>
          </a:p>
          <a:p>
            <a:pPr lvl="2" eaLnBrk="1" hangingPunct="1"/>
            <a:r>
              <a:rPr lang="en-US" altLang="en-US" b="1" dirty="0"/>
              <a:t>Enabled: </a:t>
            </a:r>
            <a:r>
              <a:rPr lang="en-US" altLang="en-US" dirty="0"/>
              <a:t>The trigger runs its trigger action if a triggering statement is issued and the trigger restriction (if any) evaluates to true (default).</a:t>
            </a:r>
          </a:p>
          <a:p>
            <a:pPr lvl="2" eaLnBrk="1" hangingPunct="1"/>
            <a:r>
              <a:rPr lang="en-US" altLang="en-US" b="1" dirty="0"/>
              <a:t>Disabled: </a:t>
            </a:r>
            <a:r>
              <a:rPr lang="en-US" altLang="en-US" dirty="0"/>
              <a:t>The trigger does not run its trigger action, even if a triggering statement is issued and the trigger restriction (if any) would evaluate to true.</a:t>
            </a:r>
          </a:p>
          <a:p>
            <a:endParaRPr lang="en-US" altLang="en-US" dirty="0"/>
          </a:p>
          <a:p>
            <a:endParaRPr lang="en-US" dirty="0"/>
          </a:p>
        </p:txBody>
      </p:sp>
    </p:spTree>
    <p:extLst>
      <p:ext uri="{BB962C8B-B14F-4D97-AF65-F5344CB8AC3E}">
        <p14:creationId xmlns:p14="http://schemas.microsoft.com/office/powerpoint/2010/main" val="35251494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18 - </a:t>
            </a:r>
            <a:fld id="{1474DA43-F011-40AD-A095-A9BF9933C6DB}" type="slidenum">
              <a:rPr lang="en-US" smtClean="0"/>
              <a:pPr/>
              <a:t>41</a:t>
            </a:fld>
            <a:endParaRPr lang="en-US" dirty="0"/>
          </a:p>
        </p:txBody>
      </p:sp>
      <p:sp>
        <p:nvSpPr>
          <p:cNvPr id="3" name="Slide Image Placeholder 2">
            <a:extLst>
              <a:ext uri="{FF2B5EF4-FFF2-40B4-BE49-F238E27FC236}">
                <a16:creationId xmlns:a16="http://schemas.microsoft.com/office/drawing/2014/main" id="{4D050C5A-7A0E-43C1-A7A1-9793B7FDD07B}"/>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FF153C3A-CE6D-4448-BFF3-054D9B8E7E60}"/>
              </a:ext>
            </a:extLst>
          </p:cNvPr>
          <p:cNvSpPr>
            <a:spLocks noGrp="1"/>
          </p:cNvSpPr>
          <p:nvPr>
            <p:ph type="body" idx="1"/>
          </p:nvPr>
        </p:nvSpPr>
        <p:spPr/>
        <p:txBody>
          <a:bodyPr/>
          <a:lstStyle/>
          <a:p>
            <a:pPr lvl="1" eaLnBrk="1" hangingPunct="1"/>
            <a:r>
              <a:rPr lang="en-US" altLang="en-US" dirty="0"/>
              <a:t>To create a trigger in your schema, you need the </a:t>
            </a:r>
            <a:r>
              <a:rPr lang="en-US" altLang="en-US" dirty="0">
                <a:latin typeface="Courier New" pitchFamily="49" charset="0"/>
              </a:rPr>
              <a:t>CREATE</a:t>
            </a:r>
            <a:r>
              <a:rPr lang="en-US" altLang="en-US" dirty="0"/>
              <a:t> </a:t>
            </a:r>
            <a:r>
              <a:rPr lang="en-US" altLang="en-US" dirty="0">
                <a:latin typeface="Courier New" pitchFamily="49" charset="0"/>
              </a:rPr>
              <a:t>TRIGGER</a:t>
            </a:r>
            <a:r>
              <a:rPr lang="en-US" altLang="en-US" dirty="0"/>
              <a:t> system privilege, and you must own the table specified in the triggering statement, have the </a:t>
            </a:r>
            <a:r>
              <a:rPr lang="en-US" altLang="en-US" dirty="0">
                <a:latin typeface="Courier New" pitchFamily="49" charset="0"/>
              </a:rPr>
              <a:t>ALTER</a:t>
            </a:r>
            <a:r>
              <a:rPr lang="en-US" altLang="en-US" dirty="0"/>
              <a:t> privilege for the table in the triggering statement, or have the </a:t>
            </a:r>
            <a:r>
              <a:rPr lang="en-US" altLang="en-US" dirty="0">
                <a:latin typeface="Courier New" pitchFamily="49" charset="0"/>
              </a:rPr>
              <a:t>ALTER</a:t>
            </a:r>
            <a:r>
              <a:rPr lang="en-US" altLang="en-US" dirty="0"/>
              <a:t> </a:t>
            </a:r>
            <a:r>
              <a:rPr lang="en-US" altLang="en-US" dirty="0">
                <a:latin typeface="Courier New" pitchFamily="49" charset="0"/>
              </a:rPr>
              <a:t>ANY</a:t>
            </a:r>
            <a:r>
              <a:rPr lang="en-US" altLang="en-US" dirty="0"/>
              <a:t> </a:t>
            </a:r>
            <a:r>
              <a:rPr lang="en-US" altLang="en-US" dirty="0">
                <a:latin typeface="Courier New" pitchFamily="49" charset="0"/>
              </a:rPr>
              <a:t>TABLE</a:t>
            </a:r>
            <a:r>
              <a:rPr lang="en-US" altLang="en-US" dirty="0"/>
              <a:t> system privilege. You can alter or drop your triggers without any further privileges being required.</a:t>
            </a:r>
          </a:p>
          <a:p>
            <a:pPr lvl="1" eaLnBrk="1" hangingPunct="1"/>
            <a:r>
              <a:rPr lang="en-US" altLang="en-US" dirty="0"/>
              <a:t>If the </a:t>
            </a:r>
            <a:r>
              <a:rPr lang="en-US" altLang="en-US" dirty="0">
                <a:latin typeface="Courier New" pitchFamily="49" charset="0"/>
              </a:rPr>
              <a:t>ANY</a:t>
            </a:r>
            <a:r>
              <a:rPr lang="en-US" altLang="en-US" dirty="0"/>
              <a:t> keyword is used, you can create, alter, or drop your own triggers and those in another schema and can be associated with any user’s table.</a:t>
            </a:r>
          </a:p>
          <a:p>
            <a:pPr lvl="1" eaLnBrk="1" hangingPunct="1"/>
            <a:r>
              <a:rPr lang="en-US" altLang="en-US" dirty="0"/>
              <a:t>You do not need any privileges to invoke a trigger in your schema. A trigger is invoked by DML statements that you issue. But if your trigger refers to any objects that are not in your schema, the user creating the trigger must have the </a:t>
            </a:r>
            <a:r>
              <a:rPr lang="en-US" altLang="en-US" dirty="0">
                <a:latin typeface="Courier New" pitchFamily="49" charset="0"/>
              </a:rPr>
              <a:t>EXECUTE</a:t>
            </a:r>
            <a:r>
              <a:rPr lang="en-US" altLang="en-US" dirty="0"/>
              <a:t> privilege on the referenced procedures, functions, or packages, and not through roles. </a:t>
            </a:r>
          </a:p>
          <a:p>
            <a:pPr lvl="1" eaLnBrk="1" hangingPunct="1"/>
            <a:r>
              <a:rPr lang="en-US" altLang="en-US" dirty="0"/>
              <a:t>To create a trigger on </a:t>
            </a:r>
            <a:r>
              <a:rPr lang="en-US" altLang="en-US" dirty="0">
                <a:latin typeface="Courier New" pitchFamily="49" charset="0"/>
              </a:rPr>
              <a:t>DATABASE</a:t>
            </a:r>
            <a:r>
              <a:rPr lang="en-US" altLang="en-US" dirty="0"/>
              <a:t>, you must have the </a:t>
            </a:r>
            <a:r>
              <a:rPr lang="en-US" altLang="en-US" dirty="0">
                <a:latin typeface="Courier New" pitchFamily="49" charset="0"/>
              </a:rPr>
              <a:t>ADMINISTER</a:t>
            </a:r>
            <a:r>
              <a:rPr lang="en-US" altLang="en-US" dirty="0"/>
              <a:t> </a:t>
            </a:r>
            <a:r>
              <a:rPr lang="en-US" altLang="en-US" dirty="0">
                <a:latin typeface="Courier New" pitchFamily="49" charset="0"/>
              </a:rPr>
              <a:t>DATABASE TRIGGER</a:t>
            </a:r>
            <a:r>
              <a:rPr lang="en-US" altLang="en-US" dirty="0"/>
              <a:t> privilege. If this privilege is later revoked, you can drop the trigger but you cannot alter it.</a:t>
            </a:r>
            <a:endParaRPr lang="en-US" altLang="en-US" b="1" dirty="0"/>
          </a:p>
          <a:p>
            <a:pPr lvl="1" eaLnBrk="1" hangingPunct="1"/>
            <a:r>
              <a:rPr lang="en-US" altLang="en-US" b="1" dirty="0"/>
              <a:t>Note:</a:t>
            </a:r>
            <a:r>
              <a:rPr lang="en-US" altLang="en-US" dirty="0"/>
              <a:t> Similar to stored procedures, statements in the trigger body use the privileges of the trigger owner, and not the privileges of the user executing the operation that fires the trigger.</a:t>
            </a:r>
          </a:p>
        </p:txBody>
      </p:sp>
    </p:spTree>
    <p:extLst>
      <p:ext uri="{BB962C8B-B14F-4D97-AF65-F5344CB8AC3E}">
        <p14:creationId xmlns:p14="http://schemas.microsoft.com/office/powerpoint/2010/main" val="40173022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0"/>
          <p:cNvSpPr>
            <a:spLocks noGrp="1"/>
          </p:cNvSpPr>
          <p:nvPr>
            <p:ph type="ftr" sz="quarter" idx="10"/>
          </p:nvPr>
        </p:nvSpPr>
        <p:spPr/>
        <p:txBody>
          <a:bodyPr/>
          <a:lstStyle/>
          <a:p>
            <a:r>
              <a:rPr lang="en-US"/>
              <a:t>Oracle Database 19c: PL/SQL Workshop   18 - </a:t>
            </a:r>
            <a:fld id="{829D5107-A94C-4EBB-90AF-B3BBD83C2BEE}" type="slidenum">
              <a:rPr lang="en-US" smtClean="0"/>
              <a:pPr/>
              <a:t>42</a:t>
            </a:fld>
            <a:endParaRPr lang="en-US" dirty="0"/>
          </a:p>
        </p:txBody>
      </p:sp>
      <p:sp>
        <p:nvSpPr>
          <p:cNvPr id="3" name="Slide Image Placeholder 2">
            <a:extLst>
              <a:ext uri="{FF2B5EF4-FFF2-40B4-BE49-F238E27FC236}">
                <a16:creationId xmlns:a16="http://schemas.microsoft.com/office/drawing/2014/main" id="{57A2F560-C5F2-4FE7-96C9-FF398753CE0C}"/>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67FB1674-3EB6-41F4-AE0D-9394CD08DE18}"/>
              </a:ext>
            </a:extLst>
          </p:cNvPr>
          <p:cNvSpPr>
            <a:spLocks noGrp="1"/>
          </p:cNvSpPr>
          <p:nvPr>
            <p:ph type="body" idx="1"/>
          </p:nvPr>
        </p:nvSpPr>
        <p:spPr/>
        <p:txBody>
          <a:bodyPr/>
          <a:lstStyle/>
          <a:p>
            <a:r>
              <a:rPr lang="en-US" altLang="en-US" dirty="0"/>
              <a:t>Managing Triggers</a:t>
            </a:r>
          </a:p>
          <a:p>
            <a:pPr lvl="1"/>
            <a:r>
              <a:rPr lang="en-US" altLang="en-US" dirty="0"/>
              <a:t>A trigger has two modes or states: </a:t>
            </a:r>
            <a:r>
              <a:rPr lang="en-US" altLang="en-US" dirty="0">
                <a:latin typeface="Courier New" pitchFamily="49" charset="0"/>
              </a:rPr>
              <a:t>ENABLED</a:t>
            </a:r>
            <a:r>
              <a:rPr lang="en-US" altLang="en-US" dirty="0"/>
              <a:t> and </a:t>
            </a:r>
            <a:r>
              <a:rPr lang="en-US" altLang="en-US" dirty="0">
                <a:latin typeface="Courier New" pitchFamily="49" charset="0"/>
              </a:rPr>
              <a:t>DISABLED</a:t>
            </a:r>
            <a:r>
              <a:rPr lang="en-US" altLang="en-US" dirty="0"/>
              <a:t>. When a trigger is first created, it is enabled by default. You can create a disabled  trigger on creation by adding DISABLE, as shown below:</a:t>
            </a:r>
          </a:p>
          <a:p>
            <a:pPr lvl="1"/>
            <a:r>
              <a:rPr lang="en-US" altLang="en-US" dirty="0">
                <a:latin typeface="Courier New" pitchFamily="49" charset="0"/>
                <a:cs typeface="Courier New" pitchFamily="49" charset="0"/>
              </a:rPr>
              <a:t>CREATE OR REPLACE TRIGGER </a:t>
            </a:r>
            <a:r>
              <a:rPr lang="en-US" altLang="en-US" dirty="0" err="1">
                <a:latin typeface="Courier New" pitchFamily="49" charset="0"/>
                <a:cs typeface="Courier New" pitchFamily="49" charset="0"/>
              </a:rPr>
              <a:t>trigger_name</a:t>
            </a:r>
            <a:endParaRPr lang="en-US" altLang="en-US" dirty="0">
              <a:latin typeface="Courier New" pitchFamily="49" charset="0"/>
              <a:cs typeface="Courier New" pitchFamily="49" charset="0"/>
            </a:endParaRPr>
          </a:p>
          <a:p>
            <a:pPr lvl="1"/>
            <a:r>
              <a:rPr lang="en-US" altLang="en-US" dirty="0">
                <a:latin typeface="Courier New" pitchFamily="49" charset="0"/>
                <a:cs typeface="Courier New" pitchFamily="49" charset="0"/>
              </a:rPr>
              <a:t>BEFORE INSERT ON </a:t>
            </a:r>
            <a:r>
              <a:rPr lang="en-US" altLang="en-US" dirty="0" err="1">
                <a:latin typeface="Courier New" pitchFamily="49" charset="0"/>
                <a:cs typeface="Courier New" pitchFamily="49" charset="0"/>
              </a:rPr>
              <a:t>table_name</a:t>
            </a:r>
            <a:r>
              <a:rPr lang="en-US" altLang="en-US" dirty="0">
                <a:latin typeface="Courier New" pitchFamily="49" charset="0"/>
                <a:cs typeface="Courier New" pitchFamily="49" charset="0"/>
              </a:rPr>
              <a:t> FOR EACH ROW  DISABLE</a:t>
            </a:r>
          </a:p>
          <a:p>
            <a:pPr lvl="1"/>
            <a:r>
              <a:rPr lang="en-US" altLang="en-US" dirty="0"/>
              <a:t>A disabled trigger wouldn’t fire even if the triggering event occurs.</a:t>
            </a:r>
          </a:p>
          <a:p>
            <a:pPr lvl="1"/>
            <a:r>
              <a:rPr lang="en-US" altLang="en-US" dirty="0"/>
              <a:t>The Oracle server checks integrity constraints for enabled triggers and guarantees that triggers cannot compromise them. </a:t>
            </a:r>
          </a:p>
          <a:p>
            <a:pPr lvl="1"/>
            <a:r>
              <a:rPr lang="en-US" altLang="en-US" b="1" dirty="0"/>
              <a:t>Disabling a Trigger</a:t>
            </a:r>
          </a:p>
          <a:p>
            <a:pPr lvl="1"/>
            <a:r>
              <a:rPr lang="en-US" altLang="en-US" dirty="0"/>
              <a:t>Use the </a:t>
            </a:r>
            <a:r>
              <a:rPr lang="en-US" altLang="en-US" dirty="0">
                <a:latin typeface="Courier New" pitchFamily="49" charset="0"/>
              </a:rPr>
              <a:t>ALTER</a:t>
            </a:r>
            <a:r>
              <a:rPr lang="en-US" altLang="en-US" dirty="0"/>
              <a:t> </a:t>
            </a:r>
            <a:r>
              <a:rPr lang="en-US" altLang="en-US" dirty="0">
                <a:latin typeface="Courier New" pitchFamily="49" charset="0"/>
              </a:rPr>
              <a:t>TRIGGER</a:t>
            </a:r>
            <a:r>
              <a:rPr lang="en-US" altLang="en-US" dirty="0"/>
              <a:t> command to disable a trigger. You can also disable all triggers on a table by using the </a:t>
            </a:r>
            <a:r>
              <a:rPr lang="en-US" altLang="en-US" dirty="0">
                <a:latin typeface="Courier New" pitchFamily="49" charset="0"/>
              </a:rPr>
              <a:t>ALTER</a:t>
            </a:r>
            <a:r>
              <a:rPr lang="en-US" altLang="en-US" dirty="0"/>
              <a:t> </a:t>
            </a:r>
            <a:r>
              <a:rPr lang="en-US" altLang="en-US" dirty="0">
                <a:latin typeface="Courier New" pitchFamily="49" charset="0"/>
              </a:rPr>
              <a:t>TABLE</a:t>
            </a:r>
            <a:r>
              <a:rPr lang="en-US" altLang="en-US" dirty="0"/>
              <a:t> command. You can disable triggers to improve performance or to avoid data integrity checks when loading massive amounts of data with utilities such as SQL*Loader. </a:t>
            </a:r>
          </a:p>
          <a:p>
            <a:pPr lvl="1"/>
            <a:r>
              <a:rPr lang="en-US" altLang="en-US" b="1" dirty="0"/>
              <a:t>Removing Triggers</a:t>
            </a:r>
          </a:p>
          <a:p>
            <a:pPr lvl="1"/>
            <a:r>
              <a:rPr lang="en-US" altLang="en-US" dirty="0"/>
              <a:t>When a trigger is no longer required, use </a:t>
            </a:r>
            <a:r>
              <a:rPr lang="en-US" altLang="en-US" dirty="0">
                <a:latin typeface="Courier New" pitchFamily="49" charset="0"/>
                <a:cs typeface="Courier New" pitchFamily="49" charset="0"/>
              </a:rPr>
              <a:t>DROP TRIGGER</a:t>
            </a:r>
            <a:r>
              <a:rPr lang="en-US" altLang="en-US" dirty="0"/>
              <a:t> SQL statement in SQL Developer or SQL*Plus to remove</a:t>
            </a:r>
            <a:r>
              <a:rPr lang="en-US" altLang="en-US" dirty="0">
                <a:solidFill>
                  <a:srgbClr val="FC0128"/>
                </a:solidFill>
              </a:rPr>
              <a:t> </a:t>
            </a:r>
            <a:r>
              <a:rPr lang="en-US" altLang="en-US" dirty="0"/>
              <a:t>it. When you remove a table, all triggers on that table are also removed.</a:t>
            </a:r>
          </a:p>
        </p:txBody>
      </p:sp>
    </p:spTree>
    <p:extLst>
      <p:ext uri="{BB962C8B-B14F-4D97-AF65-F5344CB8AC3E}">
        <p14:creationId xmlns:p14="http://schemas.microsoft.com/office/powerpoint/2010/main" val="29463806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5"/>
          <p:cNvSpPr>
            <a:spLocks noGrp="1" noChangeArrowheads="1"/>
          </p:cNvSpPr>
          <p:nvPr>
            <p:ph type="body" idx="1"/>
          </p:nvPr>
        </p:nvSpPr>
        <p:spPr/>
        <p:txBody>
          <a:bodyPr/>
          <a:lstStyle/>
          <a:p>
            <a:pPr lvl="1"/>
            <a:r>
              <a:rPr lang="en-US" altLang="en-US" dirty="0"/>
              <a:t>You can use the Triggers node in the Connections navigation tree to manage triggers. Right-click a trigger name, and then select one of the following options: </a:t>
            </a:r>
          </a:p>
          <a:p>
            <a:pPr lvl="2"/>
            <a:r>
              <a:rPr lang="en-US" altLang="en-US" dirty="0"/>
              <a:t>Edit</a:t>
            </a:r>
          </a:p>
          <a:p>
            <a:pPr lvl="2"/>
            <a:r>
              <a:rPr lang="en-US" altLang="en-US" dirty="0"/>
              <a:t>Compile</a:t>
            </a:r>
          </a:p>
          <a:p>
            <a:pPr lvl="2"/>
            <a:r>
              <a:rPr lang="en-US" altLang="en-US" dirty="0"/>
              <a:t>Compile for Debug</a:t>
            </a:r>
          </a:p>
          <a:p>
            <a:pPr lvl="2"/>
            <a:r>
              <a:rPr lang="en-US" altLang="en-US" dirty="0"/>
              <a:t>Rename</a:t>
            </a:r>
          </a:p>
          <a:p>
            <a:pPr lvl="2"/>
            <a:r>
              <a:rPr lang="en-US" altLang="en-US" dirty="0"/>
              <a:t>Drop Trigger</a:t>
            </a:r>
          </a:p>
          <a:p>
            <a:pPr lvl="2"/>
            <a:r>
              <a:rPr lang="en-US" altLang="en-US" dirty="0"/>
              <a:t>Enable </a:t>
            </a:r>
          </a:p>
          <a:p>
            <a:pPr lvl="2"/>
            <a:r>
              <a:rPr lang="en-US" altLang="en-US" dirty="0"/>
              <a:t>Disable</a:t>
            </a:r>
          </a:p>
        </p:txBody>
      </p:sp>
      <p:sp>
        <p:nvSpPr>
          <p:cNvPr id="8" name="Footer Placeholder 7"/>
          <p:cNvSpPr>
            <a:spLocks noGrp="1"/>
          </p:cNvSpPr>
          <p:nvPr>
            <p:ph type="ftr" sz="quarter" idx="10"/>
          </p:nvPr>
        </p:nvSpPr>
        <p:spPr/>
        <p:txBody>
          <a:bodyPr/>
          <a:lstStyle/>
          <a:p>
            <a:r>
              <a:rPr lang="en-US"/>
              <a:t>Oracle Database 19c: PL/SQL Workshop   18 - </a:t>
            </a:r>
            <a:fld id="{EB7EF83E-7B59-46D4-A7BA-DCDC4111D39D}" type="slidenum">
              <a:rPr lang="en-US" smtClean="0"/>
              <a:pPr/>
              <a:t>43</a:t>
            </a:fld>
            <a:endParaRPr lang="en-US" dirty="0"/>
          </a:p>
        </p:txBody>
      </p:sp>
      <p:sp>
        <p:nvSpPr>
          <p:cNvPr id="4" name="Slide Image Placeholder 3">
            <a:extLst>
              <a:ext uri="{FF2B5EF4-FFF2-40B4-BE49-F238E27FC236}">
                <a16:creationId xmlns:a16="http://schemas.microsoft.com/office/drawing/2014/main" id="{C9BFE9C1-090A-4A3D-B551-FAB28CB319C0}"/>
              </a:ext>
            </a:extLst>
          </p:cNvPr>
          <p:cNvSpPr>
            <a:spLocks noGrp="1" noRot="1" noChangeAspect="1"/>
          </p:cNvSpPr>
          <p:nvPr>
            <p:ph type="sldImg"/>
          </p:nvPr>
        </p:nvSpPr>
        <p:spPr/>
      </p:sp>
    </p:spTree>
    <p:extLst>
      <p:ext uri="{BB962C8B-B14F-4D97-AF65-F5344CB8AC3E}">
        <p14:creationId xmlns:p14="http://schemas.microsoft.com/office/powerpoint/2010/main" val="20515099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18 - </a:t>
            </a:r>
            <a:fld id="{917793A3-6B64-4AFE-8C58-CB144F5F9AAF}" type="slidenum">
              <a:rPr lang="en-US" smtClean="0"/>
              <a:pPr/>
              <a:t>44</a:t>
            </a:fld>
            <a:endParaRPr lang="en-US" dirty="0"/>
          </a:p>
        </p:txBody>
      </p:sp>
      <p:sp>
        <p:nvSpPr>
          <p:cNvPr id="3" name="Slide Image Placeholder 2">
            <a:extLst>
              <a:ext uri="{FF2B5EF4-FFF2-40B4-BE49-F238E27FC236}">
                <a16:creationId xmlns:a16="http://schemas.microsoft.com/office/drawing/2014/main" id="{B6989F6E-4A18-47E6-9FD7-A12456747CE2}"/>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D9BD027D-5680-4650-B2BD-BCBDF0B89128}"/>
              </a:ext>
            </a:extLst>
          </p:cNvPr>
          <p:cNvSpPr>
            <a:spLocks noGrp="1"/>
          </p:cNvSpPr>
          <p:nvPr>
            <p:ph type="body" idx="1"/>
          </p:nvPr>
        </p:nvSpPr>
        <p:spPr/>
        <p:txBody>
          <a:bodyPr/>
          <a:lstStyle/>
          <a:p>
            <a:pPr lvl="1" eaLnBrk="1" hangingPunct="1"/>
            <a:r>
              <a:rPr lang="en-US" altLang="en-US" dirty="0"/>
              <a:t>The slide shows the data dictionary views that you can access to get information regarding the triggers. </a:t>
            </a:r>
          </a:p>
          <a:p>
            <a:pPr lvl="1" eaLnBrk="1" hangingPunct="1"/>
            <a:r>
              <a:rPr lang="en-US" altLang="en-US" dirty="0"/>
              <a:t>The </a:t>
            </a:r>
            <a:r>
              <a:rPr lang="en-US" altLang="en-US" dirty="0">
                <a:latin typeface="Courier New" pitchFamily="49" charset="0"/>
              </a:rPr>
              <a:t>USER_OBJECTS</a:t>
            </a:r>
            <a:r>
              <a:rPr lang="en-US" altLang="en-US" dirty="0"/>
              <a:t> view contains the name and status of the trigger and the date and time when the trigger was created.</a:t>
            </a:r>
          </a:p>
          <a:p>
            <a:pPr lvl="1" eaLnBrk="1" hangingPunct="1"/>
            <a:r>
              <a:rPr lang="en-US" altLang="en-US" dirty="0"/>
              <a:t>The </a:t>
            </a:r>
            <a:r>
              <a:rPr lang="en-US" altLang="en-US" dirty="0">
                <a:latin typeface="Courier New" pitchFamily="49" charset="0"/>
              </a:rPr>
              <a:t>USER_ERRORS</a:t>
            </a:r>
            <a:r>
              <a:rPr lang="en-US" altLang="en-US" dirty="0"/>
              <a:t> view contains the details about the compilation errors that occurred while a trigger was compiling. The contents of these views are similar to those for subprograms.</a:t>
            </a:r>
          </a:p>
          <a:p>
            <a:pPr lvl="1" eaLnBrk="1" hangingPunct="1"/>
            <a:r>
              <a:rPr lang="en-US" altLang="en-US" dirty="0"/>
              <a:t>The </a:t>
            </a:r>
            <a:r>
              <a:rPr lang="en-US" altLang="en-US" dirty="0">
                <a:solidFill>
                  <a:schemeClr val="tx1"/>
                </a:solidFill>
                <a:latin typeface="Courier New" pitchFamily="49" charset="0"/>
              </a:rPr>
              <a:t>USER_TRIGGERS</a:t>
            </a:r>
            <a:r>
              <a:rPr lang="en-US" altLang="en-US" dirty="0"/>
              <a:t> view contains details such as name, type, triggering event, the table on which the trigger is created, and the body of the trigger.</a:t>
            </a:r>
          </a:p>
          <a:p>
            <a:endParaRPr lang="en-US" dirty="0"/>
          </a:p>
        </p:txBody>
      </p:sp>
    </p:spTree>
    <p:extLst>
      <p:ext uri="{BB962C8B-B14F-4D97-AF65-F5344CB8AC3E}">
        <p14:creationId xmlns:p14="http://schemas.microsoft.com/office/powerpoint/2010/main" val="10739232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es08_08.png"/>
          <p:cNvPicPr>
            <a:picLocks noChangeAspect="1"/>
          </p:cNvPicPr>
          <p:nvPr/>
        </p:nvPicPr>
        <p:blipFill>
          <a:blip r:embed="rId3"/>
          <a:stretch>
            <a:fillRect/>
          </a:stretch>
        </p:blipFill>
        <p:spPr>
          <a:xfrm>
            <a:off x="676275" y="5562600"/>
            <a:ext cx="5685991" cy="1257143"/>
          </a:xfrm>
          <a:prstGeom prst="rect">
            <a:avLst/>
          </a:prstGeom>
        </p:spPr>
      </p:pic>
      <p:sp>
        <p:nvSpPr>
          <p:cNvPr id="10" name="Footer Placeholder 9"/>
          <p:cNvSpPr>
            <a:spLocks noGrp="1"/>
          </p:cNvSpPr>
          <p:nvPr>
            <p:ph type="ftr" sz="quarter" idx="10"/>
          </p:nvPr>
        </p:nvSpPr>
        <p:spPr/>
        <p:txBody>
          <a:bodyPr/>
          <a:lstStyle/>
          <a:p>
            <a:r>
              <a:rPr lang="en-US"/>
              <a:t>Oracle Database 19c: PL/SQL Workshop   18 - </a:t>
            </a:r>
            <a:fld id="{EBB401DC-9996-4150-BC96-A0409551EBDD}" type="slidenum">
              <a:rPr lang="en-US" smtClean="0"/>
              <a:pPr/>
              <a:t>45</a:t>
            </a:fld>
            <a:endParaRPr lang="en-US" dirty="0"/>
          </a:p>
        </p:txBody>
      </p:sp>
      <p:sp>
        <p:nvSpPr>
          <p:cNvPr id="3" name="Slide Image Placeholder 2">
            <a:extLst>
              <a:ext uri="{FF2B5EF4-FFF2-40B4-BE49-F238E27FC236}">
                <a16:creationId xmlns:a16="http://schemas.microsoft.com/office/drawing/2014/main" id="{2DBB67E0-562E-4782-8633-9562BC2D835E}"/>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6122D7A7-0E1A-4CEB-A2DB-C6C446CA002E}"/>
              </a:ext>
            </a:extLst>
          </p:cNvPr>
          <p:cNvSpPr>
            <a:spLocks noGrp="1"/>
          </p:cNvSpPr>
          <p:nvPr>
            <p:ph type="body" idx="1"/>
          </p:nvPr>
        </p:nvSpPr>
        <p:spPr/>
        <p:txBody>
          <a:bodyPr/>
          <a:lstStyle/>
          <a:p>
            <a:pPr lvl="1" eaLnBrk="1" hangingPunct="1"/>
            <a:r>
              <a:rPr lang="en-US" altLang="en-US" dirty="0"/>
              <a:t>If the source file is unavailable, you can use the SQL Worksheet in SQL Developer or SQL*Plus to regenerate it from </a:t>
            </a:r>
            <a:r>
              <a:rPr lang="en-US" altLang="en-US" dirty="0">
                <a:latin typeface="Courier New" pitchFamily="49" charset="0"/>
              </a:rPr>
              <a:t>USER_TRIGGERS</a:t>
            </a:r>
            <a:r>
              <a:rPr lang="en-US" altLang="en-US" dirty="0"/>
              <a:t>. You can also examine the </a:t>
            </a:r>
            <a:r>
              <a:rPr lang="en-US" altLang="en-US" dirty="0">
                <a:latin typeface="Courier New" pitchFamily="49" charset="0"/>
              </a:rPr>
              <a:t>ALL_TRIGGERS</a:t>
            </a:r>
            <a:r>
              <a:rPr lang="en-US" altLang="en-US" dirty="0"/>
              <a:t> and </a:t>
            </a:r>
            <a:r>
              <a:rPr lang="en-US" altLang="en-US" dirty="0">
                <a:latin typeface="Courier New" pitchFamily="49" charset="0"/>
              </a:rPr>
              <a:t>DBA_TRIGGERS</a:t>
            </a:r>
            <a:r>
              <a:rPr lang="en-US" altLang="en-US" dirty="0"/>
              <a:t> views, each of which contains the additional column </a:t>
            </a:r>
            <a:r>
              <a:rPr lang="en-US" altLang="en-US" dirty="0">
                <a:latin typeface="Courier New" pitchFamily="49" charset="0"/>
              </a:rPr>
              <a:t>OWNER</a:t>
            </a:r>
            <a:r>
              <a:rPr lang="en-US" altLang="en-US" dirty="0"/>
              <a:t>, for the owner of the object. The result for the second example in the slide is as follows:</a:t>
            </a:r>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endParaRPr lang="en-US" altLang="en-US" dirty="0"/>
          </a:p>
          <a:p>
            <a:pPr lvl="1" eaLnBrk="1" hangingPunct="1"/>
            <a:r>
              <a:rPr lang="en-US" altLang="en-US" dirty="0"/>
              <a:t>The </a:t>
            </a:r>
            <a:r>
              <a:rPr lang="en-US" altLang="en-US" dirty="0">
                <a:latin typeface="Courier New" pitchFamily="49" charset="0"/>
                <a:cs typeface="Courier New" pitchFamily="49" charset="0"/>
              </a:rPr>
              <a:t>TRIGGER_BODY </a:t>
            </a:r>
            <a:r>
              <a:rPr lang="en-US" altLang="en-US" dirty="0"/>
              <a:t>column has the code of the trigger.</a:t>
            </a:r>
          </a:p>
          <a:p>
            <a:endParaRPr lang="en-US" dirty="0"/>
          </a:p>
        </p:txBody>
      </p:sp>
    </p:spTree>
    <p:extLst>
      <p:ext uri="{BB962C8B-B14F-4D97-AF65-F5344CB8AC3E}">
        <p14:creationId xmlns:p14="http://schemas.microsoft.com/office/powerpoint/2010/main" val="13175814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18 - </a:t>
            </a:r>
            <a:fld id="{5561B47E-8149-419A-AC50-209A175447B8}" type="slidenum">
              <a:rPr lang="en-US" smtClean="0"/>
              <a:pPr/>
              <a:t>46</a:t>
            </a:fld>
            <a:endParaRPr lang="en-US" dirty="0"/>
          </a:p>
        </p:txBody>
      </p:sp>
      <p:sp>
        <p:nvSpPr>
          <p:cNvPr id="3" name="Slide Image Placeholder 2">
            <a:extLst>
              <a:ext uri="{FF2B5EF4-FFF2-40B4-BE49-F238E27FC236}">
                <a16:creationId xmlns:a16="http://schemas.microsoft.com/office/drawing/2014/main" id="{22BDC8B7-D737-4844-9076-DF16B7788401}"/>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2B4089EB-9448-4914-A64D-2451EDE41FF7}"/>
              </a:ext>
            </a:extLst>
          </p:cNvPr>
          <p:cNvSpPr>
            <a:spLocks noGrp="1"/>
          </p:cNvSpPr>
          <p:nvPr>
            <p:ph type="body" idx="1"/>
          </p:nvPr>
        </p:nvSpPr>
        <p:spPr/>
        <p:txBody>
          <a:bodyPr/>
          <a:lstStyle/>
          <a:p>
            <a:pPr lvl="1" eaLnBrk="1" hangingPunct="1"/>
            <a:r>
              <a:rPr lang="en-US" altLang="en-US" dirty="0"/>
              <a:t>Testing code can be a time-consuming process. Perform the following when you are testing triggers:</a:t>
            </a:r>
          </a:p>
          <a:p>
            <a:pPr lvl="2" eaLnBrk="1" hangingPunct="1"/>
            <a:r>
              <a:rPr lang="en-US" altLang="en-US" dirty="0"/>
              <a:t>Ensure that the trigger works properly by testing a number of cases separately:</a:t>
            </a:r>
          </a:p>
          <a:p>
            <a:pPr lvl="3" eaLnBrk="1" hangingPunct="1"/>
            <a:r>
              <a:rPr lang="en-US" altLang="en-US" dirty="0"/>
              <a:t>Test the most common success scenarios first.</a:t>
            </a:r>
          </a:p>
          <a:p>
            <a:pPr lvl="3" eaLnBrk="1" hangingPunct="1"/>
            <a:r>
              <a:rPr lang="en-US" altLang="en-US" dirty="0"/>
              <a:t>Test the most common failure conditions to see that they are properly managed.</a:t>
            </a:r>
          </a:p>
          <a:p>
            <a:pPr lvl="2" eaLnBrk="1" hangingPunct="1"/>
            <a:r>
              <a:rPr lang="en-US" altLang="en-US" dirty="0"/>
              <a:t>The more complex the trigger, the more detailed your testing is likely to be. For example, if you have a row trigger with a </a:t>
            </a:r>
            <a:r>
              <a:rPr lang="en-US" altLang="en-US" dirty="0">
                <a:latin typeface="Courier New" pitchFamily="49" charset="0"/>
              </a:rPr>
              <a:t>WHEN</a:t>
            </a:r>
            <a:r>
              <a:rPr lang="en-US" altLang="en-US" dirty="0"/>
              <a:t> clause specified, then you should ensure that the trigger fires when the conditions are satisfied. Or, if you have cascading triggers, you need to test the effect of one trigger on the other and ensure that you end up with the desired results.</a:t>
            </a:r>
          </a:p>
          <a:p>
            <a:pPr lvl="2" eaLnBrk="1" hangingPunct="1"/>
            <a:r>
              <a:rPr lang="en-US" altLang="en-US" dirty="0"/>
              <a:t>Use the </a:t>
            </a:r>
            <a:r>
              <a:rPr lang="en-US" altLang="en-US" dirty="0">
                <a:latin typeface="Courier New" pitchFamily="49" charset="0"/>
              </a:rPr>
              <a:t>DBMS_OUTPUT</a:t>
            </a:r>
            <a:r>
              <a:rPr lang="en-US" altLang="en-US" dirty="0"/>
              <a:t> package to debug triggers.</a:t>
            </a:r>
          </a:p>
        </p:txBody>
      </p:sp>
    </p:spTree>
    <p:extLst>
      <p:ext uri="{BB962C8B-B14F-4D97-AF65-F5344CB8AC3E}">
        <p14:creationId xmlns:p14="http://schemas.microsoft.com/office/powerpoint/2010/main" val="35151721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5"/>
          <p:cNvSpPr>
            <a:spLocks noGrp="1" noChangeArrowheads="1"/>
          </p:cNvSpPr>
          <p:nvPr>
            <p:ph type="body" idx="1"/>
          </p:nvPr>
        </p:nvSpPr>
        <p:spPr/>
        <p:txBody>
          <a:bodyPr/>
          <a:lstStyle/>
          <a:p>
            <a:r>
              <a:rPr lang="en-US" altLang="en-US" dirty="0"/>
              <a:t>Answer: a, b, c, d, e</a:t>
            </a:r>
          </a:p>
        </p:txBody>
      </p:sp>
      <p:sp>
        <p:nvSpPr>
          <p:cNvPr id="5" name="Footer Placeholder 4"/>
          <p:cNvSpPr>
            <a:spLocks noGrp="1"/>
          </p:cNvSpPr>
          <p:nvPr>
            <p:ph type="ftr" sz="quarter" idx="10"/>
          </p:nvPr>
        </p:nvSpPr>
        <p:spPr/>
        <p:txBody>
          <a:bodyPr/>
          <a:lstStyle/>
          <a:p>
            <a:r>
              <a:rPr lang="en-US"/>
              <a:t>Oracle Database 19c: PL/SQL Workshop   18 - </a:t>
            </a:r>
            <a:fld id="{DF020C45-C954-401D-9996-D0625D607081}" type="slidenum">
              <a:rPr lang="en-US" smtClean="0"/>
              <a:pPr/>
              <a:t>47</a:t>
            </a:fld>
            <a:endParaRPr lang="en-US" dirty="0"/>
          </a:p>
        </p:txBody>
      </p:sp>
      <p:sp>
        <p:nvSpPr>
          <p:cNvPr id="4" name="Slide Image Placeholder 3">
            <a:extLst>
              <a:ext uri="{FF2B5EF4-FFF2-40B4-BE49-F238E27FC236}">
                <a16:creationId xmlns:a16="http://schemas.microsoft.com/office/drawing/2014/main" id="{4860248B-8AEB-48EA-BB86-16591E9B38C3}"/>
              </a:ext>
            </a:extLst>
          </p:cNvPr>
          <p:cNvSpPr>
            <a:spLocks noGrp="1" noRot="1" noChangeAspect="1"/>
          </p:cNvSpPr>
          <p:nvPr>
            <p:ph type="sldImg"/>
          </p:nvPr>
        </p:nvSpPr>
        <p:spPr/>
      </p:sp>
    </p:spTree>
    <p:extLst>
      <p:ext uri="{BB962C8B-B14F-4D97-AF65-F5344CB8AC3E}">
        <p14:creationId xmlns:p14="http://schemas.microsoft.com/office/powerpoint/2010/main" val="17722215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0"/>
          </p:nvPr>
        </p:nvSpPr>
        <p:spPr/>
        <p:txBody>
          <a:bodyPr/>
          <a:lstStyle/>
          <a:p>
            <a:r>
              <a:rPr lang="en-US"/>
              <a:t>Oracle Database 19c: PL/SQL Workshop   18 - </a:t>
            </a:r>
            <a:fld id="{BB9B49DB-B4EF-457C-B52A-5D2326806A65}" type="slidenum">
              <a:rPr lang="en-US" smtClean="0"/>
              <a:pPr/>
              <a:t>48</a:t>
            </a:fld>
            <a:endParaRPr lang="en-US" dirty="0"/>
          </a:p>
        </p:txBody>
      </p:sp>
      <p:sp>
        <p:nvSpPr>
          <p:cNvPr id="3" name="Slide Image Placeholder 2">
            <a:extLst>
              <a:ext uri="{FF2B5EF4-FFF2-40B4-BE49-F238E27FC236}">
                <a16:creationId xmlns:a16="http://schemas.microsoft.com/office/drawing/2014/main" id="{94AF5D25-7C68-4AD6-AD40-90C39F91A78C}"/>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81C1A68F-4A53-4D93-8B82-989FD293EC40}"/>
              </a:ext>
            </a:extLst>
          </p:cNvPr>
          <p:cNvSpPr>
            <a:spLocks noGrp="1"/>
          </p:cNvSpPr>
          <p:nvPr>
            <p:ph type="body" idx="1"/>
          </p:nvPr>
        </p:nvSpPr>
        <p:spPr/>
        <p:txBody>
          <a:bodyPr/>
          <a:lstStyle/>
          <a:p>
            <a:pPr lvl="1" eaLnBrk="1" hangingPunct="1"/>
            <a:r>
              <a:rPr lang="en-US" altLang="en-US" dirty="0"/>
              <a:t>This lesson covered creating database triggers that execute before, after, or instead of a specified DML operation. Triggers are associated with database tables or views. The </a:t>
            </a:r>
            <a:r>
              <a:rPr lang="en-US" altLang="en-US" dirty="0">
                <a:latin typeface="Courier New" pitchFamily="49" charset="0"/>
              </a:rPr>
              <a:t>BEFORE</a:t>
            </a:r>
            <a:r>
              <a:rPr lang="en-US" altLang="en-US" dirty="0"/>
              <a:t> and </a:t>
            </a:r>
            <a:r>
              <a:rPr lang="en-US" altLang="en-US" dirty="0">
                <a:latin typeface="Courier New" pitchFamily="49" charset="0"/>
              </a:rPr>
              <a:t>AFTER</a:t>
            </a:r>
            <a:r>
              <a:rPr lang="en-US" altLang="en-US" dirty="0"/>
              <a:t> timings apply to DML operations on tables. The </a:t>
            </a:r>
            <a:r>
              <a:rPr lang="en-US" altLang="en-US" dirty="0">
                <a:latin typeface="Courier New" pitchFamily="49" charset="0"/>
              </a:rPr>
              <a:t>INSTEAD</a:t>
            </a:r>
            <a:r>
              <a:rPr lang="en-US" altLang="en-US" dirty="0"/>
              <a:t> </a:t>
            </a:r>
            <a:r>
              <a:rPr lang="en-US" altLang="en-US" dirty="0">
                <a:latin typeface="Courier New" pitchFamily="49" charset="0"/>
              </a:rPr>
              <a:t>OF</a:t>
            </a:r>
            <a:r>
              <a:rPr lang="en-US" altLang="en-US" dirty="0"/>
              <a:t> trigger is used as a way to replace DML operations on a view with appropriate DML statements against other tables in the database.</a:t>
            </a:r>
          </a:p>
          <a:p>
            <a:pPr lvl="1" eaLnBrk="1" hangingPunct="1"/>
            <a:r>
              <a:rPr lang="en-US" altLang="en-US" dirty="0"/>
              <a:t>Triggers are enabled by default but can be disabled to suppress their operation until enabled again. If business rules change, triggers can be removed or altered as required.</a:t>
            </a:r>
          </a:p>
          <a:p>
            <a:endParaRPr lang="en-US" dirty="0"/>
          </a:p>
        </p:txBody>
      </p:sp>
    </p:spTree>
    <p:extLst>
      <p:ext uri="{BB962C8B-B14F-4D97-AF65-F5344CB8AC3E}">
        <p14:creationId xmlns:p14="http://schemas.microsoft.com/office/powerpoint/2010/main" val="3358339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18 - </a:t>
            </a:r>
            <a:fld id="{C374C9CC-0ADF-440B-BEDD-274EAD4B21FD}" type="slidenum">
              <a:rPr lang="en-US" smtClean="0"/>
              <a:pPr/>
              <a:t>49</a:t>
            </a:fld>
            <a:endParaRPr lang="en-US" dirty="0"/>
          </a:p>
        </p:txBody>
      </p:sp>
      <p:sp>
        <p:nvSpPr>
          <p:cNvPr id="3" name="Slide Image Placeholder 2">
            <a:extLst>
              <a:ext uri="{FF2B5EF4-FFF2-40B4-BE49-F238E27FC236}">
                <a16:creationId xmlns:a16="http://schemas.microsoft.com/office/drawing/2014/main" id="{AEEE2E2A-8326-45A2-BFD3-F1EE2A6C068F}"/>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2F47A27A-D66E-4E1C-9040-677E7A9D410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38680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18 - </a:t>
            </a:r>
            <a:fld id="{92A48D43-108F-4E18-8D7D-C0E397108247}" type="slidenum">
              <a:rPr lang="en-US" smtClean="0"/>
              <a:pPr/>
              <a:t>5</a:t>
            </a:fld>
            <a:endParaRPr lang="en-US" dirty="0"/>
          </a:p>
        </p:txBody>
      </p:sp>
      <p:sp>
        <p:nvSpPr>
          <p:cNvPr id="6" name="Slide Image Placeholder 5">
            <a:extLst>
              <a:ext uri="{FF2B5EF4-FFF2-40B4-BE49-F238E27FC236}">
                <a16:creationId xmlns:a16="http://schemas.microsoft.com/office/drawing/2014/main" id="{8F0A5D38-AEEF-4AC3-BEEF-43A58BAB83F5}"/>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9D17D6D6-ABF9-4E3D-A953-3ED7EE1E95E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14886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Grp="1" noChangeArrowheads="1"/>
          </p:cNvSpPr>
          <p:nvPr>
            <p:ph type="body" idx="1"/>
          </p:nvPr>
        </p:nvSpPr>
        <p:spPr/>
        <p:txBody>
          <a:bodyPr/>
          <a:lstStyle/>
          <a:p>
            <a:pPr lvl="1"/>
            <a:r>
              <a:rPr lang="en-US" altLang="en-US"/>
              <a:t>Triggers are similar to stored procedures. A trigger stored in the database contains PL/SQL in the form of an anonymous block, a call statement, or a compound trigger block. However, procedures and triggers differ in the way that they are invoked. A procedure is explicitly run by a user, application, or trigger. Triggers are implicitly fired by the Oracle database when a triggering event occurs, regardless of which user is connected and which application is being used.</a:t>
            </a:r>
            <a:endParaRPr lang="en-US" altLang="en-US" dirty="0"/>
          </a:p>
        </p:txBody>
      </p:sp>
      <p:sp>
        <p:nvSpPr>
          <p:cNvPr id="8" name="Footer Placeholder 7"/>
          <p:cNvSpPr>
            <a:spLocks noGrp="1"/>
          </p:cNvSpPr>
          <p:nvPr>
            <p:ph type="ftr" sz="quarter" idx="10"/>
          </p:nvPr>
        </p:nvSpPr>
        <p:spPr/>
        <p:txBody>
          <a:bodyPr/>
          <a:lstStyle/>
          <a:p>
            <a:r>
              <a:rPr lang="en-US"/>
              <a:t>Oracle Database 19c: PL/SQL Workshop   18 - </a:t>
            </a:r>
            <a:fld id="{8EAAF0F6-A5DE-45A0-BF2D-6E6FDB1274B7}" type="slidenum">
              <a:rPr lang="en-US" smtClean="0"/>
              <a:pPr/>
              <a:t>6</a:t>
            </a:fld>
            <a:endParaRPr lang="en-US" dirty="0"/>
          </a:p>
        </p:txBody>
      </p:sp>
      <p:sp>
        <p:nvSpPr>
          <p:cNvPr id="4" name="Slide Image Placeholder 3">
            <a:extLst>
              <a:ext uri="{FF2B5EF4-FFF2-40B4-BE49-F238E27FC236}">
                <a16:creationId xmlns:a16="http://schemas.microsoft.com/office/drawing/2014/main" id="{19ADC970-E677-40D9-AEA6-EEE02B569B28}"/>
              </a:ext>
            </a:extLst>
          </p:cNvPr>
          <p:cNvSpPr>
            <a:spLocks noGrp="1" noRot="1" noChangeAspect="1"/>
          </p:cNvSpPr>
          <p:nvPr>
            <p:ph type="sldImg"/>
          </p:nvPr>
        </p:nvSpPr>
        <p:spPr/>
      </p:sp>
    </p:spTree>
    <p:extLst>
      <p:ext uri="{BB962C8B-B14F-4D97-AF65-F5344CB8AC3E}">
        <p14:creationId xmlns:p14="http://schemas.microsoft.com/office/powerpoint/2010/main" val="4011052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Notes Placeholder 6"/>
          <p:cNvSpPr>
            <a:spLocks noGrp="1"/>
          </p:cNvSpPr>
          <p:nvPr>
            <p:ph type="body" idx="1"/>
          </p:nvPr>
        </p:nvSpPr>
        <p:spPr/>
        <p:txBody>
          <a:bodyPr/>
          <a:lstStyle/>
          <a:p>
            <a:pPr lvl="1"/>
            <a:r>
              <a:rPr lang="en-US" altLang="en-US" dirty="0"/>
              <a:t>You can create a trigger on a table, view, schema, or database. You can also specify the time when the trigger is expected to be invoked. You generally define a trigger for an event and define it to be invoked before or after the event.</a:t>
            </a:r>
          </a:p>
          <a:p>
            <a:endParaRPr lang="en-US" altLang="en-US" dirty="0"/>
          </a:p>
        </p:txBody>
      </p:sp>
      <p:sp>
        <p:nvSpPr>
          <p:cNvPr id="5" name="Footer Placeholder 4"/>
          <p:cNvSpPr>
            <a:spLocks noGrp="1"/>
          </p:cNvSpPr>
          <p:nvPr>
            <p:ph type="ftr" sz="quarter" idx="10"/>
          </p:nvPr>
        </p:nvSpPr>
        <p:spPr/>
        <p:txBody>
          <a:bodyPr/>
          <a:lstStyle/>
          <a:p>
            <a:r>
              <a:rPr lang="en-US"/>
              <a:t>Oracle Database 19c: PL/SQL Workshop   18 - </a:t>
            </a:r>
            <a:fld id="{99038F50-D8E7-491C-A740-B0E7955E90DC}" type="slidenum">
              <a:rPr lang="en-US" smtClean="0"/>
              <a:pPr/>
              <a:t>7</a:t>
            </a:fld>
            <a:endParaRPr lang="en-US" dirty="0"/>
          </a:p>
        </p:txBody>
      </p:sp>
      <p:sp>
        <p:nvSpPr>
          <p:cNvPr id="4" name="Slide Image Placeholder 3">
            <a:extLst>
              <a:ext uri="{FF2B5EF4-FFF2-40B4-BE49-F238E27FC236}">
                <a16:creationId xmlns:a16="http://schemas.microsoft.com/office/drawing/2014/main" id="{7FBD58E4-899E-4758-AAC4-C498EFA7E3CD}"/>
              </a:ext>
            </a:extLst>
          </p:cNvPr>
          <p:cNvSpPr>
            <a:spLocks noGrp="1" noRot="1" noChangeAspect="1"/>
          </p:cNvSpPr>
          <p:nvPr>
            <p:ph type="sldImg"/>
          </p:nvPr>
        </p:nvSpPr>
        <p:spPr/>
      </p:sp>
    </p:spTree>
    <p:extLst>
      <p:ext uri="{BB962C8B-B14F-4D97-AF65-F5344CB8AC3E}">
        <p14:creationId xmlns:p14="http://schemas.microsoft.com/office/powerpoint/2010/main" val="1511482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Oracle Database 19c: PL/SQL Workshop   18 - </a:t>
            </a:r>
            <a:fld id="{32B914E0-64FE-4E3D-9E56-DD21C9B3C73A}" type="slidenum">
              <a:rPr lang="en-US" smtClean="0"/>
              <a:pPr/>
              <a:t>8</a:t>
            </a:fld>
            <a:endParaRPr lang="en-US" dirty="0"/>
          </a:p>
        </p:txBody>
      </p:sp>
      <p:sp>
        <p:nvSpPr>
          <p:cNvPr id="6" name="Slide Image Placeholder 5">
            <a:extLst>
              <a:ext uri="{FF2B5EF4-FFF2-40B4-BE49-F238E27FC236}">
                <a16:creationId xmlns:a16="http://schemas.microsoft.com/office/drawing/2014/main" id="{12473EC2-3E0E-420D-8D32-8CE4F91E52A5}"/>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F9958E0E-C5C7-4AC8-99A0-618272D3643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26593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p:cNvSpPr>
            <a:spLocks noGrp="1"/>
          </p:cNvSpPr>
          <p:nvPr>
            <p:ph type="ftr" sz="quarter" idx="10"/>
          </p:nvPr>
        </p:nvSpPr>
        <p:spPr/>
        <p:txBody>
          <a:bodyPr/>
          <a:lstStyle/>
          <a:p>
            <a:r>
              <a:rPr lang="en-US"/>
              <a:t>Oracle Database 19c: PL/SQL Workshop   18 - </a:t>
            </a:r>
            <a:fld id="{E694D658-669C-47C7-8CFF-CBEADB228331}" type="slidenum">
              <a:rPr lang="en-US" smtClean="0"/>
              <a:pPr/>
              <a:t>9</a:t>
            </a:fld>
            <a:endParaRPr lang="en-US" dirty="0"/>
          </a:p>
        </p:txBody>
      </p:sp>
      <p:sp>
        <p:nvSpPr>
          <p:cNvPr id="3" name="Slide Image Placeholder 2">
            <a:extLst>
              <a:ext uri="{FF2B5EF4-FFF2-40B4-BE49-F238E27FC236}">
                <a16:creationId xmlns:a16="http://schemas.microsoft.com/office/drawing/2014/main" id="{9AC97E84-8D45-455A-83EA-00B57084AD3F}"/>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id="{13A5C3FE-95E3-4D5F-9D7F-6A72C72C5EB2}"/>
              </a:ext>
            </a:extLst>
          </p:cNvPr>
          <p:cNvSpPr>
            <a:spLocks noGrp="1"/>
          </p:cNvSpPr>
          <p:nvPr>
            <p:ph type="body" idx="1"/>
          </p:nvPr>
        </p:nvSpPr>
        <p:spPr/>
        <p:txBody>
          <a:bodyPr/>
          <a:lstStyle/>
          <a:p>
            <a:pPr lvl="1" eaLnBrk="1" hangingPunct="1"/>
            <a:r>
              <a:rPr lang="en-US" altLang="en-US" dirty="0"/>
              <a:t>A triggering event or statement is the SQL statement, database event, or user event that causes a trigger to fire. A triggering event can be one or more of the following:</a:t>
            </a:r>
          </a:p>
          <a:p>
            <a:pPr lvl="2" eaLnBrk="1" hangingPunct="1"/>
            <a:r>
              <a:rPr lang="en-US" altLang="en-US" dirty="0"/>
              <a:t>An </a:t>
            </a:r>
            <a:r>
              <a:rPr lang="en-US" altLang="en-US" dirty="0">
                <a:latin typeface="Courier New" pitchFamily="49" charset="0"/>
              </a:rPr>
              <a:t>INSERT</a:t>
            </a:r>
            <a:r>
              <a:rPr lang="en-US" altLang="en-US" dirty="0"/>
              <a:t>, </a:t>
            </a:r>
            <a:r>
              <a:rPr lang="en-US" altLang="en-US" dirty="0">
                <a:latin typeface="Courier New" pitchFamily="49" charset="0"/>
              </a:rPr>
              <a:t>UPDATE</a:t>
            </a:r>
            <a:r>
              <a:rPr lang="en-US" altLang="en-US" dirty="0"/>
              <a:t>, or </a:t>
            </a:r>
            <a:r>
              <a:rPr lang="en-US" altLang="en-US" dirty="0">
                <a:latin typeface="Courier New" pitchFamily="49" charset="0"/>
              </a:rPr>
              <a:t>DELETE</a:t>
            </a:r>
            <a:r>
              <a:rPr lang="en-US" altLang="en-US" dirty="0"/>
              <a:t> statement on a specific table (or view, in some cases)</a:t>
            </a:r>
          </a:p>
          <a:p>
            <a:pPr lvl="2" eaLnBrk="1" hangingPunct="1"/>
            <a:r>
              <a:rPr lang="en-US" altLang="en-US" dirty="0"/>
              <a:t>A </a:t>
            </a:r>
            <a:r>
              <a:rPr lang="en-US" altLang="en-US" dirty="0">
                <a:latin typeface="Courier New" pitchFamily="49" charset="0"/>
              </a:rPr>
              <a:t>CREATE</a:t>
            </a:r>
            <a:r>
              <a:rPr lang="en-US" altLang="en-US" dirty="0"/>
              <a:t>, </a:t>
            </a:r>
            <a:r>
              <a:rPr lang="en-US" altLang="en-US" dirty="0">
                <a:latin typeface="Courier New" pitchFamily="49" charset="0"/>
              </a:rPr>
              <a:t>ALTER</a:t>
            </a:r>
            <a:r>
              <a:rPr lang="en-US" altLang="en-US" dirty="0"/>
              <a:t>, or </a:t>
            </a:r>
            <a:r>
              <a:rPr lang="en-US" altLang="en-US" dirty="0">
                <a:latin typeface="Courier New" pitchFamily="49" charset="0"/>
              </a:rPr>
              <a:t>DROP</a:t>
            </a:r>
            <a:r>
              <a:rPr lang="en-US" altLang="en-US" dirty="0"/>
              <a:t> statement on any schema object</a:t>
            </a:r>
          </a:p>
          <a:p>
            <a:pPr lvl="2" eaLnBrk="1" hangingPunct="1"/>
            <a:r>
              <a:rPr lang="en-US" altLang="en-US" dirty="0"/>
              <a:t>A database startup or instance shutdown</a:t>
            </a:r>
          </a:p>
          <a:p>
            <a:pPr lvl="2" eaLnBrk="1" hangingPunct="1"/>
            <a:r>
              <a:rPr lang="en-US" altLang="en-US" dirty="0"/>
              <a:t>A specific error message or any error message</a:t>
            </a:r>
          </a:p>
          <a:p>
            <a:pPr lvl="2" eaLnBrk="1" hangingPunct="1"/>
            <a:r>
              <a:rPr lang="en-US" altLang="en-US" dirty="0"/>
              <a:t>A user logon or logoff</a:t>
            </a:r>
          </a:p>
        </p:txBody>
      </p:sp>
    </p:spTree>
    <p:extLst>
      <p:ext uri="{BB962C8B-B14F-4D97-AF65-F5344CB8AC3E}">
        <p14:creationId xmlns:p14="http://schemas.microsoft.com/office/powerpoint/2010/main" val="12650870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a:solidFill>
                  <a:srgbClr val="FFFFFF"/>
                </a:solidFill>
                <a:latin typeface="Oracle Sans" panose="020B0503020204020204" pitchFamily="34" charset="0"/>
                <a:cs typeface="Oracle Sans" panose="020B0503020204020204" pitchFamily="34" charset="0"/>
              </a:rPr>
              <a:t>18</a:t>
            </a:r>
            <a:endParaRPr lang="en-US" sz="7200" b="1" baseline="0" dirty="0">
              <a:solidFill>
                <a:srgbClr val="FFFFFF"/>
              </a:solidFill>
              <a:latin typeface="Oracle Sans" panose="020B0503020204020204" pitchFamily="34" charset="0"/>
              <a:cs typeface="Oracle Sans" panose="020B0503020204020204" pitchFamily="34" charset="0"/>
            </a:endParaRP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dirty="0"/>
              <a:t>Click to edit Master title style</a:t>
            </a:r>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dirty="0"/>
              <a:t>Click to edit Master subtitle style</a:t>
            </a:r>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a16="http://schemas.microsoft.com/office/drawing/2014/main"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dirty="0"/>
              <a:t>Click to edit Master title style</a:t>
            </a:r>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9964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Oracle Sans" panose="020B0503020204020204" pitchFamily="34" charset="0"/>
                <a:cs typeface="Oracle Sans" panose="020B0503020204020204" pitchFamily="34" charset="0"/>
              </a:defRPr>
            </a:lvl1pPr>
          </a:lstStyle>
          <a:p>
            <a:r>
              <a:rPr lang="en-US" dirty="0"/>
              <a:t>Click to edit Master title style</a:t>
            </a:r>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FB9E9CD-D1E8-2941-B6E9-04C71E3BFC82}"/>
              </a:ext>
            </a:extLst>
          </p:cNvPr>
          <p:cNvPicPr>
            <a:picLocks noChangeAspect="1"/>
          </p:cNvPicPr>
          <p:nvPr/>
        </p:nvPicPr>
        <p:blipFill>
          <a:blip r:embed="rId2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2"/>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 id="2147484128" r:id="rId20"/>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25.xml"/><Relationship Id="rId6" Type="http://schemas.openxmlformats.org/officeDocument/2006/relationships/image" Target="../media/image18.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6.xml"/><Relationship Id="rId1" Type="http://schemas.openxmlformats.org/officeDocument/2006/relationships/tags" Target="../tags/tag2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tags" Target="../tags/tag29.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6.xml"/><Relationship Id="rId1" Type="http://schemas.openxmlformats.org/officeDocument/2006/relationships/tags" Target="../tags/tag31.xml"/><Relationship Id="rId6" Type="http://schemas.openxmlformats.org/officeDocument/2006/relationships/image" Target="../media/image22.png"/><Relationship Id="rId5" Type="http://schemas.openxmlformats.org/officeDocument/2006/relationships/image" Target="../media/image28.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tags" Target="../tags/tag3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tags" Target="../tags/tag3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3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tags" Target="../tags/tag3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6.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tags" Target="../tags/tag3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tags" Target="../tags/tag38.xml"/><Relationship Id="rId6" Type="http://schemas.openxmlformats.org/officeDocument/2006/relationships/image" Target="../media/image15.png"/><Relationship Id="rId5" Type="http://schemas.openxmlformats.org/officeDocument/2006/relationships/image" Target="../media/image31.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xml"/><Relationship Id="rId1" Type="http://schemas.openxmlformats.org/officeDocument/2006/relationships/tags" Target="../tags/tag39.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40.xml"/></Relationships>
</file>

<file path=ppt/slides/_rels/slide26.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notesSlide" Target="../notesSlides/notesSlide26.xml"/><Relationship Id="rId7" Type="http://schemas.openxmlformats.org/officeDocument/2006/relationships/diagramQuickStyle" Target="../diagrams/quickStyle1.xml"/><Relationship Id="rId2" Type="http://schemas.openxmlformats.org/officeDocument/2006/relationships/slideLayout" Target="../slideLayouts/slideLayout8.xml"/><Relationship Id="rId1" Type="http://schemas.openxmlformats.org/officeDocument/2006/relationships/tags" Target="../tags/tag4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3.png"/><Relationship Id="rId9" Type="http://schemas.microsoft.com/office/2007/relationships/diagramDrawing" Target="../diagrams/drawing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4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8.xml"/><Relationship Id="rId1" Type="http://schemas.openxmlformats.org/officeDocument/2006/relationships/tags" Target="../tags/tag4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8.xml"/><Relationship Id="rId1" Type="http://schemas.openxmlformats.org/officeDocument/2006/relationships/tags" Target="../tags/tag44.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6.xml"/><Relationship Id="rId1" Type="http://schemas.openxmlformats.org/officeDocument/2006/relationships/tags" Target="../tags/tag4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46.xml"/><Relationship Id="rId6" Type="http://schemas.openxmlformats.org/officeDocument/2006/relationships/image" Target="../media/image18.png"/><Relationship Id="rId5" Type="http://schemas.openxmlformats.org/officeDocument/2006/relationships/image" Target="../media/image36.pn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47.xml"/><Relationship Id="rId5" Type="http://schemas.openxmlformats.org/officeDocument/2006/relationships/image" Target="../media/image18.png"/><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48.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49.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35.xml"/><Relationship Id="rId7" Type="http://schemas.openxmlformats.org/officeDocument/2006/relationships/image" Target="../media/image17.png"/><Relationship Id="rId2" Type="http://schemas.openxmlformats.org/officeDocument/2006/relationships/slideLayout" Target="../slideLayouts/slideLayout8.xml"/><Relationship Id="rId1" Type="http://schemas.openxmlformats.org/officeDocument/2006/relationships/tags" Target="../tags/tag50.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22.png"/><Relationship Id="rId9" Type="http://schemas.openxmlformats.org/officeDocument/2006/relationships/image" Target="../media/image40.png"/></Relationships>
</file>

<file path=ppt/slides/_rels/slide3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notesSlide" Target="../notesSlides/notesSlide36.xml"/><Relationship Id="rId7" Type="http://schemas.openxmlformats.org/officeDocument/2006/relationships/image" Target="../media/image22.png"/><Relationship Id="rId2" Type="http://schemas.openxmlformats.org/officeDocument/2006/relationships/slideLayout" Target="../slideLayouts/slideLayout8.xml"/><Relationship Id="rId1" Type="http://schemas.openxmlformats.org/officeDocument/2006/relationships/tags" Target="../tags/tag51.xml"/><Relationship Id="rId6" Type="http://schemas.openxmlformats.org/officeDocument/2006/relationships/image" Target="../media/image40.png"/><Relationship Id="rId5" Type="http://schemas.openxmlformats.org/officeDocument/2006/relationships/image" Target="../media/image18.png"/><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6.xml"/><Relationship Id="rId1" Type="http://schemas.openxmlformats.org/officeDocument/2006/relationships/tags" Target="../tags/tag5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0.xml"/><Relationship Id="rId1" Type="http://schemas.openxmlformats.org/officeDocument/2006/relationships/tags" Target="../tags/tag5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54.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notesSlide" Target="../notesSlides/notesSlide40.xml"/><Relationship Id="rId7" Type="http://schemas.openxmlformats.org/officeDocument/2006/relationships/image" Target="../media/image41.png"/><Relationship Id="rId2" Type="http://schemas.openxmlformats.org/officeDocument/2006/relationships/slideLayout" Target="../slideLayouts/slideLayout4.xml"/><Relationship Id="rId1" Type="http://schemas.openxmlformats.org/officeDocument/2006/relationships/tags" Target="../tags/tag5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xml"/><Relationship Id="rId1" Type="http://schemas.openxmlformats.org/officeDocument/2006/relationships/tags" Target="../tags/tag5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6.xml"/><Relationship Id="rId1" Type="http://schemas.openxmlformats.org/officeDocument/2006/relationships/tags" Target="../tags/tag5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8.xml"/><Relationship Id="rId1" Type="http://schemas.openxmlformats.org/officeDocument/2006/relationships/tags" Target="../tags/tag58.xml"/><Relationship Id="rId5" Type="http://schemas.openxmlformats.org/officeDocument/2006/relationships/image" Target="../media/image43.png"/><Relationship Id="rId4" Type="http://schemas.openxmlformats.org/officeDocument/2006/relationships/image" Target="../media/image42.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tags" Target="../tags/tag59.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8.xml"/><Relationship Id="rId1" Type="http://schemas.openxmlformats.org/officeDocument/2006/relationships/tags" Target="../tags/tag60.xml"/><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xml"/><Relationship Id="rId1" Type="http://schemas.openxmlformats.org/officeDocument/2006/relationships/tags" Target="../tags/tag61.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tags" Target="../tags/tag6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3.xml"/><Relationship Id="rId1" Type="http://schemas.openxmlformats.org/officeDocument/2006/relationships/tags" Target="../tags/tag63.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tags" Target="../tags/tag64.xml"/><Relationship Id="rId4" Type="http://schemas.openxmlformats.org/officeDocument/2006/relationships/image" Target="../media/image4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tags" Target="../tags/tag20.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2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7.xml"/><Relationship Id="rId7" Type="http://schemas.openxmlformats.org/officeDocument/2006/relationships/image" Target="../media/image17.png"/><Relationship Id="rId2" Type="http://schemas.openxmlformats.org/officeDocument/2006/relationships/slideLayout" Target="../slideLayouts/slideLayout4.xml"/><Relationship Id="rId1" Type="http://schemas.openxmlformats.org/officeDocument/2006/relationships/tags" Target="../tags/tag22.xml"/><Relationship Id="rId6" Type="http://schemas.openxmlformats.org/officeDocument/2006/relationships/image" Target="../media/image16.png"/><Relationship Id="rId5" Type="http://schemas.openxmlformats.org/officeDocument/2006/relationships/image" Target="../media/image20.png"/><Relationship Id="rId10" Type="http://schemas.openxmlformats.org/officeDocument/2006/relationships/image" Target="../media/image22.png"/><Relationship Id="rId4" Type="http://schemas.openxmlformats.org/officeDocument/2006/relationships/image" Target="../media/image19.pn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24.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a:latin typeface="+mj-lt"/>
                <a:cs typeface="Oracle Sans" panose="020B0503020204020204" pitchFamily="34" charset="0"/>
              </a:rPr>
              <a:t>Creating Triggers</a:t>
            </a:r>
            <a:endParaRPr lang="en-US" altLang="en-US" dirty="0">
              <a:latin typeface="+mj-lt"/>
              <a:cs typeface="Oracle Sans" panose="020B0503020204020204" pitchFamily="34" charset="0"/>
            </a:endParaRPr>
          </a:p>
        </p:txBody>
      </p:sp>
      <p:sp>
        <p:nvSpPr>
          <p:cNvPr id="2" name="Subtitle 1">
            <a:extLst>
              <a:ext uri="{FF2B5EF4-FFF2-40B4-BE49-F238E27FC236}">
                <a16:creationId xmlns:a16="http://schemas.microsoft.com/office/drawing/2014/main" id="{4421C635-1D39-45E2-98F5-ED77D84DFB17}"/>
              </a:ext>
            </a:extLst>
          </p:cNvPr>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60039955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Available Trigger Types</a:t>
            </a:r>
          </a:p>
        </p:txBody>
      </p:sp>
      <p:sp>
        <p:nvSpPr>
          <p:cNvPr id="2" name="Content Placeholder 1">
            <a:extLst>
              <a:ext uri="{FF2B5EF4-FFF2-40B4-BE49-F238E27FC236}">
                <a16:creationId xmlns:a16="http://schemas.microsoft.com/office/drawing/2014/main" id="{21BB4D91-107C-4E00-9B61-7087814AF3D0}"/>
              </a:ext>
            </a:extLst>
          </p:cNvPr>
          <p:cNvSpPr>
            <a:spLocks noGrp="1"/>
          </p:cNvSpPr>
          <p:nvPr>
            <p:ph idx="1"/>
          </p:nvPr>
        </p:nvSpPr>
        <p:spPr>
          <a:xfrm>
            <a:off x="933451" y="2272710"/>
            <a:ext cx="16421100" cy="5792479"/>
          </a:xfrm>
        </p:spPr>
        <p:txBody>
          <a:bodyPr/>
          <a:lstStyle/>
          <a:p>
            <a:pPr lvl="1"/>
            <a:r>
              <a:rPr lang="en-US" altLang="en-US" dirty="0"/>
              <a:t>Simple DML triggers</a:t>
            </a:r>
          </a:p>
          <a:p>
            <a:pPr lvl="2"/>
            <a:r>
              <a:rPr lang="en-US" altLang="en-US" dirty="0">
                <a:latin typeface="Courier New" pitchFamily="49" charset="0"/>
              </a:rPr>
              <a:t>BEFORE</a:t>
            </a:r>
            <a:r>
              <a:rPr lang="en-US" altLang="en-US" dirty="0"/>
              <a:t> </a:t>
            </a:r>
          </a:p>
          <a:p>
            <a:pPr lvl="2"/>
            <a:r>
              <a:rPr lang="en-US" altLang="en-US" dirty="0">
                <a:latin typeface="Courier New" pitchFamily="49" charset="0"/>
              </a:rPr>
              <a:t>AFTER</a:t>
            </a:r>
            <a:r>
              <a:rPr lang="en-US" altLang="en-US" dirty="0"/>
              <a:t> </a:t>
            </a:r>
          </a:p>
          <a:p>
            <a:pPr lvl="2"/>
            <a:r>
              <a:rPr lang="en-US" altLang="en-US" dirty="0">
                <a:latin typeface="Courier New" pitchFamily="49" charset="0"/>
              </a:rPr>
              <a:t>INSTEAD OF</a:t>
            </a:r>
          </a:p>
          <a:p>
            <a:pPr lvl="1"/>
            <a:r>
              <a:rPr lang="en-US" altLang="en-US" dirty="0"/>
              <a:t>Compound triggers</a:t>
            </a:r>
          </a:p>
          <a:p>
            <a:pPr lvl="1"/>
            <a:r>
              <a:rPr lang="en-US" altLang="en-US" dirty="0"/>
              <a:t>System triggers</a:t>
            </a:r>
          </a:p>
          <a:p>
            <a:pPr lvl="2"/>
            <a:r>
              <a:rPr lang="en-US" altLang="en-US" dirty="0"/>
              <a:t>DDL event triggers</a:t>
            </a:r>
          </a:p>
          <a:p>
            <a:pPr lvl="2"/>
            <a:r>
              <a:rPr lang="en-US" altLang="en-US" dirty="0"/>
              <a:t>Database event triggers</a:t>
            </a:r>
          </a:p>
        </p:txBody>
      </p:sp>
      <p:sp>
        <p:nvSpPr>
          <p:cNvPr id="10" name="TextBox 9"/>
          <p:cNvSpPr txBox="1"/>
          <p:nvPr/>
        </p:nvSpPr>
        <p:spPr>
          <a:xfrm>
            <a:off x="13373100" y="2857500"/>
            <a:ext cx="3543300" cy="43088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200" dirty="0">
                <a:latin typeface="Oracle Sans" panose="020B0503020204020204" pitchFamily="34" charset="0"/>
                <a:cs typeface="Oracle Sans" panose="020B0503020204020204" pitchFamily="34" charset="0"/>
              </a:rPr>
              <a:t>Application triggers</a:t>
            </a:r>
          </a:p>
        </p:txBody>
      </p:sp>
      <p:pic>
        <p:nvPicPr>
          <p:cNvPr id="14" name="Picture 13" descr="cnt2554100.png"/>
          <p:cNvPicPr>
            <a:picLocks noChangeAspect="1"/>
          </p:cNvPicPr>
          <p:nvPr/>
        </p:nvPicPr>
        <p:blipFill>
          <a:blip r:embed="rId4" cstate="print"/>
          <a:stretch>
            <a:fillRect/>
          </a:stretch>
        </p:blipFill>
        <p:spPr>
          <a:xfrm>
            <a:off x="11727544" y="5638800"/>
            <a:ext cx="1757928" cy="2375579"/>
          </a:xfrm>
          <a:prstGeom prst="rect">
            <a:avLst/>
          </a:prstGeom>
        </p:spPr>
      </p:pic>
      <p:pic>
        <p:nvPicPr>
          <p:cNvPr id="12" name="Picture 11" descr="cnt2427930.png"/>
          <p:cNvPicPr>
            <a:picLocks noChangeAspect="1"/>
          </p:cNvPicPr>
          <p:nvPr/>
        </p:nvPicPr>
        <p:blipFill>
          <a:blip r:embed="rId5" cstate="print"/>
          <a:stretch>
            <a:fillRect/>
          </a:stretch>
        </p:blipFill>
        <p:spPr>
          <a:xfrm>
            <a:off x="11544299" y="2057400"/>
            <a:ext cx="2140676" cy="2171700"/>
          </a:xfrm>
          <a:prstGeom prst="rect">
            <a:avLst/>
          </a:prstGeom>
        </p:spPr>
      </p:pic>
      <p:pic>
        <p:nvPicPr>
          <p:cNvPr id="6" name="Picture 9" descr="C:\Documents and Settings\lserhal\Desktop\conce062.gif"/>
          <p:cNvPicPr>
            <a:picLocks noChangeAspect="1" noChangeArrowheads="1"/>
          </p:cNvPicPr>
          <p:nvPr/>
        </p:nvPicPr>
        <p:blipFill>
          <a:blip r:embed="rId6" cstate="print"/>
          <a:srcRect/>
          <a:stretch>
            <a:fillRect/>
          </a:stretch>
        </p:blipFill>
        <p:spPr bwMode="gray">
          <a:xfrm>
            <a:off x="10826004" y="3324774"/>
            <a:ext cx="1252014" cy="1252014"/>
          </a:xfrm>
          <a:prstGeom prst="rect">
            <a:avLst/>
          </a:prstGeom>
          <a:noFill/>
          <a:ln w="9525">
            <a:solidFill>
              <a:schemeClr val="tx1"/>
            </a:solidFill>
            <a:miter lim="800000"/>
            <a:headEnd/>
            <a:tailEnd/>
          </a:ln>
        </p:spPr>
      </p:pic>
      <p:sp>
        <p:nvSpPr>
          <p:cNvPr id="11" name="TextBox 10"/>
          <p:cNvSpPr txBox="1"/>
          <p:nvPr/>
        </p:nvSpPr>
        <p:spPr>
          <a:xfrm>
            <a:off x="13507857" y="6510192"/>
            <a:ext cx="3637143" cy="43088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200" dirty="0">
                <a:latin typeface="Oracle Sans" panose="020B0503020204020204" pitchFamily="34" charset="0"/>
                <a:cs typeface="Oracle Sans" panose="020B0503020204020204" pitchFamily="34" charset="0"/>
              </a:rPr>
              <a:t>Database triggers</a:t>
            </a:r>
          </a:p>
        </p:txBody>
      </p:sp>
      <p:pic>
        <p:nvPicPr>
          <p:cNvPr id="13" name="Picture 9" descr="C:\Documents and Settings\lserhal\Desktop\conce062.gif"/>
          <p:cNvPicPr>
            <a:picLocks noChangeAspect="1" noChangeArrowheads="1"/>
          </p:cNvPicPr>
          <p:nvPr/>
        </p:nvPicPr>
        <p:blipFill>
          <a:blip r:embed="rId6" cstate="print"/>
          <a:srcRect/>
          <a:stretch>
            <a:fillRect/>
          </a:stretch>
        </p:blipFill>
        <p:spPr bwMode="gray">
          <a:xfrm>
            <a:off x="10826004" y="7034972"/>
            <a:ext cx="1252014" cy="1252014"/>
          </a:xfrm>
          <a:prstGeom prst="rect">
            <a:avLst/>
          </a:prstGeom>
          <a:noFill/>
          <a:ln w="9525">
            <a:solidFill>
              <a:schemeClr val="tx1"/>
            </a:solidFill>
            <a:miter lim="800000"/>
            <a:headEnd/>
            <a:tailEnd/>
          </a:ln>
        </p:spPr>
      </p:pic>
    </p:spTree>
    <p:custDataLst>
      <p:tags r:id="rId1"/>
    </p:custDataLst>
    <p:extLst>
      <p:ext uri="{BB962C8B-B14F-4D97-AF65-F5344CB8AC3E}">
        <p14:creationId xmlns:p14="http://schemas.microsoft.com/office/powerpoint/2010/main" val="3595931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Trigger Event Types and Body</a:t>
            </a:r>
          </a:p>
        </p:txBody>
      </p:sp>
      <p:sp>
        <p:nvSpPr>
          <p:cNvPr id="2" name="Content Placeholder 1">
            <a:extLst>
              <a:ext uri="{FF2B5EF4-FFF2-40B4-BE49-F238E27FC236}">
                <a16:creationId xmlns:a16="http://schemas.microsoft.com/office/drawing/2014/main" id="{E5232086-764D-42DE-AE31-8C6693CD88E6}"/>
              </a:ext>
            </a:extLst>
          </p:cNvPr>
          <p:cNvSpPr>
            <a:spLocks noGrp="1"/>
          </p:cNvSpPr>
          <p:nvPr>
            <p:ph idx="1"/>
          </p:nvPr>
        </p:nvSpPr>
        <p:spPr>
          <a:xfrm>
            <a:off x="933451" y="2272710"/>
            <a:ext cx="16421100" cy="5360246"/>
          </a:xfrm>
        </p:spPr>
        <p:txBody>
          <a:bodyPr/>
          <a:lstStyle/>
          <a:p>
            <a:pPr lvl="1"/>
            <a:r>
              <a:rPr lang="en-US" altLang="en-US" dirty="0"/>
              <a:t>A trigger event type determines which DML statement causes the trigger to execute. The possible events are:</a:t>
            </a:r>
          </a:p>
          <a:p>
            <a:pPr lvl="2"/>
            <a:r>
              <a:rPr lang="en-US" altLang="en-US" dirty="0">
                <a:latin typeface="Courier New" pitchFamily="49" charset="0"/>
              </a:rPr>
              <a:t>INSERT</a:t>
            </a:r>
          </a:p>
          <a:p>
            <a:pPr lvl="2"/>
            <a:r>
              <a:rPr lang="en-US" altLang="en-US" dirty="0">
                <a:latin typeface="Courier New" pitchFamily="49" charset="0"/>
              </a:rPr>
              <a:t>UPDATE</a:t>
            </a:r>
            <a:r>
              <a:rPr lang="en-US" altLang="en-US" dirty="0"/>
              <a:t> </a:t>
            </a:r>
            <a:r>
              <a:rPr lang="en-US" altLang="en-US" dirty="0">
                <a:latin typeface="Courier New" pitchFamily="49" charset="0"/>
              </a:rPr>
              <a:t>[OF</a:t>
            </a:r>
            <a:r>
              <a:rPr lang="en-US" altLang="en-US" dirty="0"/>
              <a:t> </a:t>
            </a:r>
            <a:r>
              <a:rPr lang="en-US" altLang="en-US" dirty="0">
                <a:latin typeface="Courier New" pitchFamily="49" charset="0"/>
              </a:rPr>
              <a:t>column]</a:t>
            </a:r>
            <a:endParaRPr lang="en-US" altLang="en-US" dirty="0"/>
          </a:p>
          <a:p>
            <a:pPr lvl="2"/>
            <a:r>
              <a:rPr lang="en-US" altLang="en-US" dirty="0">
                <a:latin typeface="Courier New" pitchFamily="49" charset="0"/>
              </a:rPr>
              <a:t>DELETE</a:t>
            </a:r>
          </a:p>
          <a:p>
            <a:pPr lvl="1"/>
            <a:r>
              <a:rPr lang="en-US" altLang="en-US" dirty="0"/>
              <a:t>A trigger body determines what action is performed and is a PL/SQL block or a </a:t>
            </a:r>
            <a:r>
              <a:rPr lang="en-US" altLang="en-US" dirty="0">
                <a:latin typeface="Courier New" pitchFamily="49" charset="0"/>
              </a:rPr>
              <a:t>CALL</a:t>
            </a:r>
            <a:r>
              <a:rPr lang="en-US" altLang="en-US" dirty="0"/>
              <a:t> to a procedure.</a:t>
            </a:r>
          </a:p>
          <a:p>
            <a:endParaRPr lang="en-US" dirty="0"/>
          </a:p>
        </p:txBody>
      </p:sp>
    </p:spTree>
    <p:custDataLst>
      <p:tags r:id="rId1"/>
    </p:custDataLst>
    <p:extLst>
      <p:ext uri="{BB962C8B-B14F-4D97-AF65-F5344CB8AC3E}">
        <p14:creationId xmlns:p14="http://schemas.microsoft.com/office/powerpoint/2010/main" val="3949995530"/>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Lesson Agenda</a:t>
            </a:r>
          </a:p>
        </p:txBody>
      </p:sp>
      <p:sp>
        <p:nvSpPr>
          <p:cNvPr id="4" name="Content Placeholder 3">
            <a:extLst>
              <a:ext uri="{FF2B5EF4-FFF2-40B4-BE49-F238E27FC236}">
                <a16:creationId xmlns:a16="http://schemas.microsoft.com/office/drawing/2014/main" id="{E830361C-458E-4078-9982-87C6F97F7B9B}"/>
              </a:ext>
            </a:extLst>
          </p:cNvPr>
          <p:cNvSpPr>
            <a:spLocks noGrp="1"/>
          </p:cNvSpPr>
          <p:nvPr>
            <p:ph idx="1"/>
          </p:nvPr>
        </p:nvSpPr>
        <p:spPr>
          <a:xfrm>
            <a:off x="933451" y="2272710"/>
            <a:ext cx="16421100" cy="3641634"/>
          </a:xfrm>
        </p:spPr>
        <p:txBody>
          <a:bodyPr/>
          <a:lstStyle/>
          <a:p>
            <a:pPr lvl="1">
              <a:buClr>
                <a:schemeClr val="tx1">
                  <a:lumMod val="25000"/>
                  <a:lumOff val="75000"/>
                </a:schemeClr>
              </a:buClr>
              <a:buFont typeface="Arial" pitchFamily="34" charset="0"/>
              <a:buChar char="•"/>
            </a:pPr>
            <a:r>
              <a:rPr lang="en-US" dirty="0">
                <a:solidFill>
                  <a:schemeClr val="tx1">
                    <a:lumMod val="25000"/>
                    <a:lumOff val="75000"/>
                  </a:schemeClr>
                </a:solidFill>
              </a:rPr>
              <a:t>Understanding the usage of triggers</a:t>
            </a:r>
          </a:p>
          <a:p>
            <a:pPr lvl="1">
              <a:buFont typeface="Arial" pitchFamily="34" charset="0"/>
              <a:buChar char="•"/>
            </a:pPr>
            <a:r>
              <a:rPr lang="en-US" dirty="0"/>
              <a:t>Creating triggers</a:t>
            </a:r>
          </a:p>
          <a:p>
            <a:pPr lvl="1">
              <a:buClr>
                <a:schemeClr val="tx1">
                  <a:lumMod val="25000"/>
                  <a:lumOff val="75000"/>
                </a:schemeClr>
              </a:buClr>
              <a:buFont typeface="Arial" pitchFamily="34" charset="0"/>
              <a:buChar char="•"/>
            </a:pPr>
            <a:r>
              <a:rPr lang="en-US" dirty="0">
                <a:solidFill>
                  <a:schemeClr val="tx1">
                    <a:lumMod val="25000"/>
                    <a:lumOff val="75000"/>
                  </a:schemeClr>
                </a:solidFill>
              </a:rPr>
              <a:t>Creating row-level triggers</a:t>
            </a:r>
          </a:p>
          <a:p>
            <a:pPr lvl="1">
              <a:buClr>
                <a:schemeClr val="tx1">
                  <a:lumMod val="25000"/>
                  <a:lumOff val="75000"/>
                </a:schemeClr>
              </a:buClr>
              <a:buFont typeface="Arial" pitchFamily="34" charset="0"/>
              <a:buChar char="•"/>
            </a:pPr>
            <a:r>
              <a:rPr lang="en-US" dirty="0">
                <a:solidFill>
                  <a:schemeClr val="tx1">
                    <a:lumMod val="25000"/>
                    <a:lumOff val="75000"/>
                  </a:schemeClr>
                </a:solidFill>
              </a:rPr>
              <a:t>Creating INSTEAD OF triggers</a:t>
            </a:r>
          </a:p>
          <a:p>
            <a:pPr lvl="1">
              <a:buClr>
                <a:schemeClr val="tx1">
                  <a:lumMod val="25000"/>
                  <a:lumOff val="75000"/>
                </a:schemeClr>
              </a:buClr>
              <a:buFont typeface="Arial" pitchFamily="34" charset="0"/>
              <a:buChar char="•"/>
            </a:pPr>
            <a:r>
              <a:rPr lang="en-US" dirty="0">
                <a:solidFill>
                  <a:schemeClr val="tx1">
                    <a:lumMod val="25000"/>
                    <a:lumOff val="75000"/>
                  </a:schemeClr>
                </a:solidFill>
              </a:rPr>
              <a:t>Managing Triggers</a:t>
            </a:r>
          </a:p>
        </p:txBody>
      </p:sp>
      <p:grpSp>
        <p:nvGrpSpPr>
          <p:cNvPr id="6" name="Group 5"/>
          <p:cNvGrpSpPr/>
          <p:nvPr/>
        </p:nvGrpSpPr>
        <p:grpSpPr>
          <a:xfrm>
            <a:off x="12719959" y="6515101"/>
            <a:ext cx="5567363" cy="2500313"/>
            <a:chOff x="5584372" y="4297363"/>
            <a:chExt cx="3711575" cy="1666875"/>
          </a:xfrm>
        </p:grpSpPr>
        <p:sp>
          <p:nvSpPr>
            <p:cNvPr id="7" name="Rectangle 6"/>
            <p:cNvSpPr/>
            <p:nvPr/>
          </p:nvSpPr>
          <p:spPr bwMode="auto">
            <a:xfrm rot="16200000" flipV="1">
              <a:off x="6857547"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8" name="Oval 7"/>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9"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369881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bwMode="gray">
          <a:xfrm>
            <a:off x="1016291" y="2419350"/>
            <a:ext cx="16124799" cy="3466975"/>
          </a:xfrm>
          <a:prstGeom prst="round2DiagRect">
            <a:avLst>
              <a:gd name="adj1" fmla="val 8894"/>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9050" tIns="19050" rIns="19050" bIns="19050" anchor="ctr" anchorCtr="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24584" name="Rectangle 3"/>
          <p:cNvSpPr>
            <a:spLocks noChangeArrowheads="1"/>
          </p:cNvSpPr>
          <p:nvPr/>
        </p:nvSpPr>
        <p:spPr bwMode="blackGray">
          <a:xfrm>
            <a:off x="1183158" y="2419350"/>
            <a:ext cx="10932642" cy="5144285"/>
          </a:xfrm>
          <a:prstGeom prst="rect">
            <a:avLst/>
          </a:prstGeom>
          <a:noFill/>
          <a:ln w="28575">
            <a:noFill/>
            <a:miter lim="800000"/>
            <a:headEnd/>
            <a:tailEnd/>
          </a:ln>
        </p:spPr>
        <p:txBody>
          <a:bodyPr wrap="none" lIns="138113" tIns="69057" rIns="138113" bIns="69057"/>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tabLst>
                <a:tab pos="1800225" algn="l"/>
              </a:tabLst>
            </a:pPr>
            <a:r>
              <a:rPr lang="en-US" altLang="en-US" dirty="0">
                <a:latin typeface="Courier New" pitchFamily="49" charset="0"/>
                <a:cs typeface="Oracle Sans" panose="020B0503020204020204" pitchFamily="34" charset="0"/>
              </a:rPr>
              <a:t>CREATE [OR REPLACE] TRIGGER </a:t>
            </a:r>
            <a:r>
              <a:rPr lang="en-US" altLang="en-US" i="1" dirty="0">
                <a:latin typeface="Courier New" pitchFamily="49" charset="0"/>
                <a:cs typeface="Oracle Sans" panose="020B0503020204020204" pitchFamily="34" charset="0"/>
              </a:rPr>
              <a:t>trigger_name</a:t>
            </a:r>
            <a:endParaRPr lang="en-US" altLang="en-US" dirty="0">
              <a:latin typeface="Courier New" pitchFamily="49" charset="0"/>
              <a:cs typeface="Oracle Sans" panose="020B0503020204020204" pitchFamily="34" charset="0"/>
            </a:endParaRPr>
          </a:p>
          <a:p>
            <a:pPr>
              <a:tabLst>
                <a:tab pos="1800225" algn="l"/>
              </a:tabLst>
            </a:pPr>
            <a:r>
              <a:rPr lang="en-US" altLang="en-US" i="1" dirty="0">
                <a:latin typeface="Courier New" pitchFamily="49" charset="0"/>
                <a:cs typeface="Oracle Sans" panose="020B0503020204020204" pitchFamily="34" charset="0"/>
              </a:rPr>
              <a:t>timing –- when to fire the trigger</a:t>
            </a:r>
          </a:p>
          <a:p>
            <a:pPr>
              <a:tabLst>
                <a:tab pos="1800225" algn="l"/>
              </a:tabLst>
            </a:pPr>
            <a:r>
              <a:rPr lang="en-US" altLang="en-US" i="1" dirty="0">
                <a:latin typeface="Courier New" pitchFamily="49" charset="0"/>
                <a:cs typeface="Oracle Sans" panose="020B0503020204020204" pitchFamily="34" charset="0"/>
              </a:rPr>
              <a:t>event1 </a:t>
            </a:r>
            <a:r>
              <a:rPr lang="en-US" altLang="en-US" dirty="0">
                <a:latin typeface="Courier New" pitchFamily="49" charset="0"/>
                <a:cs typeface="Oracle Sans" panose="020B0503020204020204" pitchFamily="34" charset="0"/>
              </a:rPr>
              <a:t>[OR</a:t>
            </a:r>
            <a:r>
              <a:rPr lang="en-US" altLang="en-US" i="1" dirty="0">
                <a:latin typeface="Courier New" pitchFamily="49" charset="0"/>
                <a:cs typeface="Oracle Sans" panose="020B0503020204020204" pitchFamily="34" charset="0"/>
              </a:rPr>
              <a:t> event2 </a:t>
            </a:r>
            <a:r>
              <a:rPr lang="en-US" altLang="en-US" dirty="0">
                <a:latin typeface="Courier New" pitchFamily="49" charset="0"/>
                <a:cs typeface="Oracle Sans" panose="020B0503020204020204" pitchFamily="34" charset="0"/>
              </a:rPr>
              <a:t>OR</a:t>
            </a:r>
            <a:r>
              <a:rPr lang="en-US" altLang="en-US" i="1" dirty="0">
                <a:latin typeface="Courier New" pitchFamily="49" charset="0"/>
                <a:cs typeface="Oracle Sans" panose="020B0503020204020204" pitchFamily="34" charset="0"/>
              </a:rPr>
              <a:t> event3</a:t>
            </a:r>
            <a:r>
              <a:rPr lang="en-US" altLang="en-US" dirty="0">
                <a:latin typeface="Courier New" pitchFamily="49" charset="0"/>
                <a:cs typeface="Oracle Sans" panose="020B0503020204020204" pitchFamily="34" charset="0"/>
              </a:rPr>
              <a:t>] </a:t>
            </a:r>
            <a:endParaRPr lang="en-US" altLang="en-US" i="1" dirty="0">
              <a:latin typeface="Courier New" pitchFamily="49" charset="0"/>
              <a:cs typeface="Oracle Sans" panose="020B0503020204020204" pitchFamily="34" charset="0"/>
            </a:endParaRPr>
          </a:p>
          <a:p>
            <a:pPr>
              <a:tabLst>
                <a:tab pos="1800225" algn="l"/>
              </a:tabLst>
            </a:pPr>
            <a:r>
              <a:rPr lang="en-US" altLang="en-US" dirty="0">
                <a:latin typeface="Courier New" pitchFamily="49" charset="0"/>
                <a:cs typeface="Oracle Sans" panose="020B0503020204020204" pitchFamily="34" charset="0"/>
              </a:rPr>
              <a:t>ON</a:t>
            </a:r>
            <a:r>
              <a:rPr lang="en-US" altLang="en-US" i="1" dirty="0">
                <a:latin typeface="Courier New" pitchFamily="49" charset="0"/>
                <a:cs typeface="Oracle Sans" panose="020B0503020204020204" pitchFamily="34" charset="0"/>
              </a:rPr>
              <a:t> object_name</a:t>
            </a:r>
          </a:p>
          <a:p>
            <a:pPr>
              <a:tabLst>
                <a:tab pos="1800225" algn="l"/>
              </a:tabLst>
            </a:pPr>
            <a:r>
              <a:rPr lang="en-US" altLang="en-US" dirty="0">
                <a:latin typeface="Courier New" pitchFamily="49" charset="0"/>
                <a:cs typeface="Oracle Sans" panose="020B0503020204020204" pitchFamily="34" charset="0"/>
              </a:rPr>
              <a:t>[REFERENCING OLD AS </a:t>
            </a:r>
            <a:r>
              <a:rPr lang="en-US" altLang="en-US" i="1" dirty="0">
                <a:latin typeface="Courier New" pitchFamily="49" charset="0"/>
                <a:cs typeface="Oracle Sans" panose="020B0503020204020204" pitchFamily="34" charset="0"/>
              </a:rPr>
              <a:t>old | </a:t>
            </a:r>
            <a:r>
              <a:rPr lang="en-US" altLang="en-US" dirty="0">
                <a:latin typeface="Courier New" pitchFamily="49" charset="0"/>
                <a:cs typeface="Oracle Sans" panose="020B0503020204020204" pitchFamily="34" charset="0"/>
              </a:rPr>
              <a:t>NEW AS </a:t>
            </a:r>
            <a:r>
              <a:rPr lang="en-US" altLang="en-US" i="1" dirty="0">
                <a:latin typeface="Courier New" pitchFamily="49" charset="0"/>
                <a:cs typeface="Oracle Sans" panose="020B0503020204020204" pitchFamily="34" charset="0"/>
              </a:rPr>
              <a:t>new</a:t>
            </a:r>
            <a:r>
              <a:rPr lang="en-US" altLang="en-US" dirty="0">
                <a:latin typeface="Courier New" pitchFamily="49" charset="0"/>
                <a:cs typeface="Oracle Sans" panose="020B0503020204020204" pitchFamily="34" charset="0"/>
              </a:rPr>
              <a:t>]</a:t>
            </a:r>
          </a:p>
          <a:p>
            <a:pPr>
              <a:tabLst>
                <a:tab pos="1800225" algn="l"/>
              </a:tabLst>
            </a:pPr>
            <a:r>
              <a:rPr lang="en-US" altLang="en-US" dirty="0">
                <a:latin typeface="Courier New" pitchFamily="49" charset="0"/>
                <a:cs typeface="Oracle Sans" panose="020B0503020204020204" pitchFamily="34" charset="0"/>
              </a:rPr>
              <a:t>FOR EACH ROW –- </a:t>
            </a:r>
            <a:r>
              <a:rPr lang="en-US" altLang="en-US" i="1" dirty="0">
                <a:latin typeface="Courier New" pitchFamily="49" charset="0"/>
                <a:cs typeface="Oracle Sans" panose="020B0503020204020204" pitchFamily="34" charset="0"/>
              </a:rPr>
              <a:t>default is statement level trigger</a:t>
            </a:r>
          </a:p>
          <a:p>
            <a:pPr>
              <a:tabLst>
                <a:tab pos="1800225" algn="l"/>
              </a:tabLst>
            </a:pPr>
            <a:r>
              <a:rPr lang="en-US" altLang="en-US" dirty="0">
                <a:latin typeface="Courier New" pitchFamily="49" charset="0"/>
                <a:cs typeface="Oracle Sans" panose="020B0503020204020204" pitchFamily="34" charset="0"/>
              </a:rPr>
              <a:t>WHEN (</a:t>
            </a:r>
            <a:r>
              <a:rPr lang="en-US" altLang="en-US" i="1" dirty="0">
                <a:latin typeface="Courier New" pitchFamily="49" charset="0"/>
                <a:cs typeface="Oracle Sans" panose="020B0503020204020204" pitchFamily="34" charset="0"/>
              </a:rPr>
              <a:t>condition</a:t>
            </a:r>
            <a:r>
              <a:rPr lang="en-US" altLang="en-US" dirty="0">
                <a:latin typeface="Courier New" pitchFamily="49" charset="0"/>
                <a:cs typeface="Oracle Sans" panose="020B0503020204020204" pitchFamily="34" charset="0"/>
              </a:rPr>
              <a:t>)]]</a:t>
            </a:r>
            <a:endParaRPr lang="en-US" altLang="en-US" i="1" dirty="0">
              <a:latin typeface="Courier New" pitchFamily="49" charset="0"/>
              <a:cs typeface="Oracle Sans" panose="020B0503020204020204" pitchFamily="34" charset="0"/>
            </a:endParaRPr>
          </a:p>
          <a:p>
            <a:pPr>
              <a:tabLst>
                <a:tab pos="1800225" algn="l"/>
              </a:tabLst>
            </a:pPr>
            <a:r>
              <a:rPr lang="en-US" altLang="en-US" dirty="0">
                <a:latin typeface="Courier New" pitchFamily="49" charset="0"/>
                <a:cs typeface="Oracle Sans" panose="020B0503020204020204" pitchFamily="34" charset="0"/>
              </a:rPr>
              <a:t>DECLARE] </a:t>
            </a:r>
          </a:p>
          <a:p>
            <a:pPr>
              <a:tabLst>
                <a:tab pos="1800225" algn="l"/>
              </a:tabLst>
            </a:pPr>
            <a:r>
              <a:rPr lang="en-US" altLang="en-US" dirty="0">
                <a:latin typeface="Courier New" pitchFamily="49" charset="0"/>
                <a:cs typeface="Oracle Sans" panose="020B0503020204020204" pitchFamily="34" charset="0"/>
              </a:rPr>
              <a:t>BEGIN</a:t>
            </a:r>
          </a:p>
          <a:p>
            <a:pPr>
              <a:tabLst>
                <a:tab pos="1800225" algn="l"/>
              </a:tabLst>
            </a:pPr>
            <a:r>
              <a:rPr lang="en-US" altLang="en-US" dirty="0">
                <a:latin typeface="Courier New" pitchFamily="49" charset="0"/>
                <a:cs typeface="Oracle Sans" panose="020B0503020204020204" pitchFamily="34" charset="0"/>
              </a:rPr>
              <a:t>... </a:t>
            </a:r>
            <a:r>
              <a:rPr lang="en-US" altLang="en-US" i="1" dirty="0">
                <a:latin typeface="Courier New" pitchFamily="49" charset="0"/>
                <a:cs typeface="Oracle Sans" panose="020B0503020204020204" pitchFamily="34" charset="0"/>
              </a:rPr>
              <a:t>trigger_body </a:t>
            </a:r>
            <a:r>
              <a:rPr lang="en-US" altLang="en-US" dirty="0">
                <a:latin typeface="Courier New" pitchFamily="49" charset="0"/>
                <a:cs typeface="Oracle Sans" panose="020B0503020204020204" pitchFamily="34" charset="0"/>
              </a:rPr>
              <a:t>–- </a:t>
            </a:r>
            <a:r>
              <a:rPr lang="en-US" altLang="en-US" i="1" dirty="0">
                <a:latin typeface="Courier New" pitchFamily="49" charset="0"/>
                <a:cs typeface="Oracle Sans" panose="020B0503020204020204" pitchFamily="34" charset="0"/>
              </a:rPr>
              <a:t>executable statements</a:t>
            </a:r>
          </a:p>
          <a:p>
            <a:pPr>
              <a:tabLst>
                <a:tab pos="1800225" algn="l"/>
              </a:tabLst>
            </a:pPr>
            <a:r>
              <a:rPr lang="en-US" altLang="en-US" dirty="0">
                <a:latin typeface="Courier New" pitchFamily="49" charset="0"/>
                <a:cs typeface="Oracle Sans" panose="020B0503020204020204" pitchFamily="34" charset="0"/>
              </a:rPr>
              <a:t>[EXCEPTION . . .]</a:t>
            </a:r>
          </a:p>
          <a:p>
            <a:pPr>
              <a:tabLst>
                <a:tab pos="1800225" algn="l"/>
              </a:tabLst>
            </a:pPr>
            <a:r>
              <a:rPr lang="en-US" altLang="en-US" dirty="0">
                <a:latin typeface="Courier New" pitchFamily="49" charset="0"/>
                <a:cs typeface="Oracle Sans" panose="020B0503020204020204" pitchFamily="34" charset="0"/>
              </a:rPr>
              <a:t>END [</a:t>
            </a:r>
            <a:r>
              <a:rPr lang="en-US" altLang="en-US" i="1" dirty="0">
                <a:latin typeface="Courier New" pitchFamily="49" charset="0"/>
                <a:cs typeface="Oracle Sans" panose="020B0503020204020204" pitchFamily="34" charset="0"/>
              </a:rPr>
              <a:t>trigger_name</a:t>
            </a:r>
            <a:r>
              <a:rPr lang="en-US" altLang="en-US" dirty="0">
                <a:latin typeface="Courier New" pitchFamily="49" charset="0"/>
                <a:cs typeface="Oracle Sans" panose="020B0503020204020204" pitchFamily="34" charset="0"/>
              </a:rPr>
              <a:t>];</a:t>
            </a:r>
          </a:p>
        </p:txBody>
      </p:sp>
      <p:sp>
        <p:nvSpPr>
          <p:cNvPr id="24585" name="Rectangle 6"/>
          <p:cNvSpPr>
            <a:spLocks noChangeArrowheads="1"/>
          </p:cNvSpPr>
          <p:nvPr/>
        </p:nvSpPr>
        <p:spPr bwMode="gray">
          <a:xfrm>
            <a:off x="1219201" y="4946720"/>
            <a:ext cx="7162799" cy="304730"/>
          </a:xfrm>
          <a:prstGeom prst="rect">
            <a:avLst/>
          </a:prstGeom>
          <a:noFill/>
          <a:ln w="28575">
            <a:solidFill>
              <a:schemeClr val="hlink"/>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1" hangingPunct="1">
              <a:spcBef>
                <a:spcPct val="20000"/>
              </a:spcBef>
              <a:buClr>
                <a:srgbClr val="FF0000"/>
              </a:buClr>
              <a:buFont typeface="Arial" pitchFamily="34" charset="0"/>
              <a:buNone/>
            </a:pPr>
            <a:endParaRPr lang="en-US" altLang="en-US" dirty="0">
              <a:latin typeface="Oracle Sans" panose="020B0503020204020204" pitchFamily="34" charset="0"/>
              <a:cs typeface="Oracle Sans" panose="020B0503020204020204" pitchFamily="34" charset="0"/>
            </a:endParaRPr>
          </a:p>
        </p:txBody>
      </p:sp>
      <p:sp>
        <p:nvSpPr>
          <p:cNvPr id="24586" name="Rectangle 9"/>
          <p:cNvSpPr>
            <a:spLocks noChangeArrowheads="1"/>
          </p:cNvSpPr>
          <p:nvPr/>
        </p:nvSpPr>
        <p:spPr bwMode="gray">
          <a:xfrm>
            <a:off x="1209675" y="2759075"/>
            <a:ext cx="1028700" cy="307975"/>
          </a:xfrm>
          <a:prstGeom prst="rect">
            <a:avLst/>
          </a:prstGeom>
          <a:noFill/>
          <a:ln w="28575">
            <a:solidFill>
              <a:schemeClr val="hlink"/>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1" hangingPunct="1">
              <a:spcBef>
                <a:spcPct val="20000"/>
              </a:spcBef>
              <a:buClr>
                <a:srgbClr val="FF0000"/>
              </a:buClr>
              <a:buFont typeface="Arial" pitchFamily="34" charset="0"/>
              <a:buNone/>
            </a:pPr>
            <a:endParaRPr lang="en-US" altLang="en-US" dirty="0">
              <a:latin typeface="Oracle Sans" panose="020B0503020204020204" pitchFamily="34" charset="0"/>
              <a:cs typeface="Oracle Sans" panose="020B0503020204020204" pitchFamily="34" charset="0"/>
            </a:endParaRPr>
          </a:p>
        </p:txBody>
      </p:sp>
      <p:sp>
        <p:nvSpPr>
          <p:cNvPr id="24587" name="Rectangle 10"/>
          <p:cNvSpPr>
            <a:spLocks noChangeArrowheads="1"/>
          </p:cNvSpPr>
          <p:nvPr/>
        </p:nvSpPr>
        <p:spPr bwMode="gray">
          <a:xfrm>
            <a:off x="1209675" y="3063898"/>
            <a:ext cx="1028700" cy="250802"/>
          </a:xfrm>
          <a:prstGeom prst="rect">
            <a:avLst/>
          </a:prstGeom>
          <a:noFill/>
          <a:ln w="28575">
            <a:solidFill>
              <a:schemeClr val="hlink"/>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1" hangingPunct="1">
              <a:spcBef>
                <a:spcPct val="20000"/>
              </a:spcBef>
              <a:buClr>
                <a:srgbClr val="FF0000"/>
              </a:buClr>
              <a:buFont typeface="Arial" pitchFamily="34" charset="0"/>
              <a:buNone/>
            </a:pPr>
            <a:endParaRPr lang="en-US" altLang="en-US" dirty="0">
              <a:latin typeface="Oracle Sans" panose="020B0503020204020204" pitchFamily="34" charset="0"/>
              <a:cs typeface="Oracle Sans" panose="020B0503020204020204" pitchFamily="34" charset="0"/>
            </a:endParaRPr>
          </a:p>
        </p:txBody>
      </p:sp>
      <p:sp>
        <p:nvSpPr>
          <p:cNvPr id="12" name="Content Placeholder 2"/>
          <p:cNvSpPr txBox="1">
            <a:spLocks/>
          </p:cNvSpPr>
          <p:nvPr/>
        </p:nvSpPr>
        <p:spPr bwMode="gray">
          <a:xfrm>
            <a:off x="1014547" y="6210300"/>
            <a:ext cx="16124276" cy="697995"/>
          </a:xfrm>
          <a:prstGeom prst="round2DiagRect">
            <a:avLst>
              <a:gd name="adj1" fmla="val 13028"/>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9050" tIns="19050" rIns="19050" bIns="19050" anchor="ctr" anchorCtr="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13" name="Content Placeholder 2"/>
          <p:cNvSpPr txBox="1">
            <a:spLocks/>
          </p:cNvSpPr>
          <p:nvPr/>
        </p:nvSpPr>
        <p:spPr bwMode="gray">
          <a:xfrm>
            <a:off x="1014547" y="7259198"/>
            <a:ext cx="16124276" cy="697995"/>
          </a:xfrm>
          <a:prstGeom prst="round2DiagRect">
            <a:avLst>
              <a:gd name="adj1" fmla="val 13028"/>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9050" tIns="19050" rIns="19050" bIns="19050" anchor="ctr" anchorCtr="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24594" name="Rectangle 4"/>
          <p:cNvSpPr>
            <a:spLocks noChangeArrowheads="1"/>
          </p:cNvSpPr>
          <p:nvPr/>
        </p:nvSpPr>
        <p:spPr bwMode="blackGray">
          <a:xfrm>
            <a:off x="1134673" y="6191253"/>
            <a:ext cx="15844180" cy="752493"/>
          </a:xfrm>
          <a:prstGeom prst="rect">
            <a:avLst/>
          </a:prstGeom>
          <a:noFill/>
          <a:ln w="28575">
            <a:noFill/>
            <a:miter lim="800000"/>
            <a:headEnd/>
            <a:tailEnd/>
          </a:ln>
        </p:spPr>
        <p:txBody>
          <a:bodyPr lIns="138113" tIns="13716" rIns="138113" bIns="13716" anchor="ctr" anchorCtr="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a:tabLst>
                <a:tab pos="600075" algn="r"/>
                <a:tab pos="1009650" algn="l"/>
              </a:tabLst>
            </a:pPr>
            <a:r>
              <a:rPr lang="en-US" altLang="en-US" i="1" dirty="0">
                <a:latin typeface="Courier New" pitchFamily="49" charset="0"/>
                <a:cs typeface="Oracle Sans" panose="020B0503020204020204" pitchFamily="34" charset="0"/>
              </a:rPr>
              <a:t>timing = </a:t>
            </a:r>
            <a:r>
              <a:rPr lang="en-US" altLang="en-US" dirty="0">
                <a:latin typeface="Courier New" pitchFamily="49" charset="0"/>
                <a:cs typeface="Oracle Sans" panose="020B0503020204020204" pitchFamily="34" charset="0"/>
              </a:rPr>
              <a:t> BEFORE | AFTER | INSTEAD OF                </a:t>
            </a:r>
          </a:p>
        </p:txBody>
      </p:sp>
      <p:sp>
        <p:nvSpPr>
          <p:cNvPr id="24595" name="Rectangle 5"/>
          <p:cNvSpPr>
            <a:spLocks noChangeArrowheads="1"/>
          </p:cNvSpPr>
          <p:nvPr/>
        </p:nvSpPr>
        <p:spPr bwMode="blackGray">
          <a:xfrm>
            <a:off x="1134673" y="7239030"/>
            <a:ext cx="15844180" cy="800119"/>
          </a:xfrm>
          <a:prstGeom prst="rect">
            <a:avLst/>
          </a:prstGeom>
          <a:noFill/>
          <a:ln w="28575">
            <a:noFill/>
            <a:miter lim="800000"/>
            <a:headEnd/>
            <a:tailEnd/>
          </a:ln>
        </p:spPr>
        <p:txBody>
          <a:bodyPr lIns="138113" tIns="13716" rIns="138113" bIns="13716" anchor="ctr" anchorCtr="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a:tabLst>
                <a:tab pos="600075" algn="r"/>
                <a:tab pos="1009650" algn="l"/>
              </a:tabLst>
            </a:pPr>
            <a:r>
              <a:rPr lang="en-US" altLang="en-US" i="1" dirty="0">
                <a:latin typeface="Courier New" pitchFamily="49" charset="0"/>
                <a:cs typeface="Oracle Sans" panose="020B0503020204020204" pitchFamily="34" charset="0"/>
              </a:rPr>
              <a:t>event</a:t>
            </a:r>
            <a:r>
              <a:rPr lang="en-US" altLang="en-US" dirty="0">
                <a:latin typeface="Courier New" pitchFamily="49" charset="0"/>
                <a:cs typeface="Oracle Sans" panose="020B0503020204020204" pitchFamily="34" charset="0"/>
              </a:rPr>
              <a:t> = INSERT | DELETE | UPDATE | UPDATE OF column_list</a:t>
            </a:r>
          </a:p>
        </p:txBody>
      </p:sp>
      <p:sp>
        <p:nvSpPr>
          <p:cNvPr id="24596" name="Rectangle 7"/>
          <p:cNvSpPr>
            <a:spLocks noChangeArrowheads="1"/>
          </p:cNvSpPr>
          <p:nvPr/>
        </p:nvSpPr>
        <p:spPr bwMode="gray">
          <a:xfrm>
            <a:off x="1084943" y="6343648"/>
            <a:ext cx="7220857" cy="457211"/>
          </a:xfrm>
          <a:prstGeom prst="rect">
            <a:avLst/>
          </a:prstGeom>
          <a:noFill/>
          <a:ln w="28575">
            <a:solidFill>
              <a:schemeClr val="hlink"/>
            </a:solidFill>
            <a:miter lim="800000"/>
            <a:headEnd/>
            <a:tailEnd/>
          </a:ln>
        </p:spPr>
        <p:txBody>
          <a:bodyPr wrap="none" anchor="ctr" anchorCtr="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1" hangingPunct="1">
              <a:spcBef>
                <a:spcPct val="20000"/>
              </a:spcBef>
              <a:buClr>
                <a:srgbClr val="FF0000"/>
              </a:buClr>
              <a:buFont typeface="Arial" pitchFamily="34" charset="0"/>
              <a:buNone/>
            </a:pPr>
            <a:endParaRPr lang="en-US" altLang="en-US" dirty="0">
              <a:latin typeface="Oracle Sans" panose="020B0503020204020204" pitchFamily="34" charset="0"/>
              <a:cs typeface="Oracle Sans" panose="020B0503020204020204" pitchFamily="34" charset="0"/>
            </a:endParaRPr>
          </a:p>
        </p:txBody>
      </p:sp>
      <p:sp>
        <p:nvSpPr>
          <p:cNvPr id="24597" name="Rectangle 8"/>
          <p:cNvSpPr>
            <a:spLocks noChangeArrowheads="1"/>
          </p:cNvSpPr>
          <p:nvPr/>
        </p:nvSpPr>
        <p:spPr bwMode="gray">
          <a:xfrm>
            <a:off x="1084945" y="7380194"/>
            <a:ext cx="9659255" cy="457211"/>
          </a:xfrm>
          <a:prstGeom prst="rect">
            <a:avLst/>
          </a:prstGeom>
          <a:noFill/>
          <a:ln w="28575">
            <a:solidFill>
              <a:schemeClr val="hlink"/>
            </a:solidFill>
            <a:miter lim="800000"/>
            <a:headEnd/>
            <a:tailEnd/>
          </a:ln>
        </p:spPr>
        <p:txBody>
          <a:bodyPr wrap="none" anchor="ctr" anchorCtr="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1" hangingPunct="1">
              <a:spcBef>
                <a:spcPct val="20000"/>
              </a:spcBef>
              <a:buClr>
                <a:srgbClr val="FF0000"/>
              </a:buClr>
              <a:buFont typeface="Arial" pitchFamily="34" charset="0"/>
              <a:buNone/>
            </a:pPr>
            <a:endParaRPr lang="en-US" altLang="en-US" dirty="0">
              <a:latin typeface="Oracle Sans" panose="020B0503020204020204" pitchFamily="34" charset="0"/>
              <a:cs typeface="Oracle Sans" panose="020B0503020204020204" pitchFamily="34" charset="0"/>
            </a:endParaRPr>
          </a:p>
        </p:txBody>
      </p:sp>
      <p:sp>
        <p:nvSpPr>
          <p:cNvPr id="2" name="Title 1">
            <a:extLst>
              <a:ext uri="{FF2B5EF4-FFF2-40B4-BE49-F238E27FC236}">
                <a16:creationId xmlns:a16="http://schemas.microsoft.com/office/drawing/2014/main" id="{BD4EA3AB-48FB-4917-9375-8D66328BC20E}"/>
              </a:ext>
            </a:extLst>
          </p:cNvPr>
          <p:cNvSpPr>
            <a:spLocks noGrp="1"/>
          </p:cNvSpPr>
          <p:nvPr>
            <p:ph type="title"/>
          </p:nvPr>
        </p:nvSpPr>
        <p:spPr/>
        <p:txBody>
          <a:bodyPr/>
          <a:lstStyle/>
          <a:p>
            <a:r>
              <a:rPr lang="en-US" dirty="0"/>
              <a:t>Creating DML Triggers by Using the </a:t>
            </a:r>
            <a:r>
              <a:rPr lang="en-US" dirty="0">
                <a:latin typeface="Courier New" panose="02070309020205020404" pitchFamily="49" charset="0"/>
                <a:cs typeface="Courier New" panose="02070309020205020404" pitchFamily="49" charset="0"/>
              </a:rPr>
              <a:t>CREATE TRIGGER </a:t>
            </a:r>
            <a:r>
              <a:rPr lang="en-US" dirty="0"/>
              <a:t>Statement</a:t>
            </a:r>
          </a:p>
        </p:txBody>
      </p:sp>
    </p:spTree>
    <p:custDataLst>
      <p:tags r:id="rId1"/>
    </p:custDataLst>
    <p:extLst>
      <p:ext uri="{BB962C8B-B14F-4D97-AF65-F5344CB8AC3E}">
        <p14:creationId xmlns:p14="http://schemas.microsoft.com/office/powerpoint/2010/main" val="3257502211"/>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les08_01.png"/>
          <p:cNvPicPr>
            <a:picLocks noChangeAspect="1"/>
          </p:cNvPicPr>
          <p:nvPr/>
        </p:nvPicPr>
        <p:blipFill>
          <a:blip r:embed="rId4" cstate="print"/>
          <a:stretch>
            <a:fillRect/>
          </a:stretch>
        </p:blipFill>
        <p:spPr>
          <a:xfrm>
            <a:off x="2762250" y="2971799"/>
            <a:ext cx="3400001" cy="4200000"/>
          </a:xfrm>
          <a:prstGeom prst="rect">
            <a:avLst/>
          </a:prstGeom>
        </p:spPr>
      </p:pic>
      <p:pic>
        <p:nvPicPr>
          <p:cNvPr id="8" name="Picture 7" descr="les08_02.png"/>
          <p:cNvPicPr>
            <a:picLocks noChangeAspect="1"/>
          </p:cNvPicPr>
          <p:nvPr/>
        </p:nvPicPr>
        <p:blipFill>
          <a:blip r:embed="rId5" cstate="print"/>
          <a:stretch>
            <a:fillRect/>
          </a:stretch>
        </p:blipFill>
        <p:spPr>
          <a:xfrm>
            <a:off x="4705349" y="6286499"/>
            <a:ext cx="2585715" cy="2271429"/>
          </a:xfrm>
          <a:prstGeom prst="rect">
            <a:avLst/>
          </a:prstGeom>
        </p:spPr>
      </p:pic>
      <p:pic>
        <p:nvPicPr>
          <p:cNvPr id="9" name="Picture 8" descr="les08_03.png"/>
          <p:cNvPicPr>
            <a:picLocks noChangeAspect="1"/>
          </p:cNvPicPr>
          <p:nvPr/>
        </p:nvPicPr>
        <p:blipFill>
          <a:blip r:embed="rId6" cstate="print"/>
          <a:stretch>
            <a:fillRect/>
          </a:stretch>
        </p:blipFill>
        <p:spPr>
          <a:xfrm>
            <a:off x="8934450" y="2400300"/>
            <a:ext cx="7086600" cy="7121915"/>
          </a:xfrm>
          <a:prstGeom prst="rect">
            <a:avLst/>
          </a:prstGeom>
        </p:spPr>
      </p:pic>
      <p:sp>
        <p:nvSpPr>
          <p:cNvPr id="10" name="Right Arrow 9"/>
          <p:cNvSpPr/>
          <p:nvPr/>
        </p:nvSpPr>
        <p:spPr bwMode="auto">
          <a:xfrm>
            <a:off x="6457950" y="4571999"/>
            <a:ext cx="2286000" cy="914400"/>
          </a:xfrm>
          <a:prstGeom prst="rightArrow">
            <a:avLst/>
          </a:prstGeom>
          <a:gradFill flip="none" rotWithShape="1">
            <a:gsLst>
              <a:gs pos="0">
                <a:schemeClr val="accent6">
                  <a:lumMod val="75000"/>
                </a:schemeClr>
              </a:gs>
              <a:gs pos="100000">
                <a:schemeClr val="accent6">
                  <a:lumMod val="20000"/>
                  <a:lumOff val="80000"/>
                </a:schemeClr>
              </a:gs>
            </a:gsLst>
            <a:lin ang="10800000" scaled="1"/>
            <a:tileRect/>
          </a:gradFill>
          <a:ln>
            <a:noFill/>
            <a:headEnd type="none" w="sm" len="sm"/>
            <a:tailEnd type="none" w="sm" len="sm"/>
          </a:ln>
        </p:spPr>
        <p:style>
          <a:lnRef idx="2">
            <a:schemeClr val="accent3"/>
          </a:lnRef>
          <a:fillRef idx="1">
            <a:schemeClr val="lt1"/>
          </a:fillRef>
          <a:effectRef idx="0">
            <a:schemeClr val="accent3"/>
          </a:effectRef>
          <a:fontRef idx="minor">
            <a:schemeClr val="dk1"/>
          </a:fontRef>
        </p:style>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1" i="0" u="none" strike="noStrike" normalizeH="0" baseline="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Oracle Sans" panose="020B0503020204020204" pitchFamily="34" charset="0"/>
              <a:cs typeface="Oracle Sans" panose="020B0503020204020204" pitchFamily="34" charset="0"/>
            </a:endParaRPr>
          </a:p>
        </p:txBody>
      </p:sp>
      <p:sp>
        <p:nvSpPr>
          <p:cNvPr id="4" name="Title 3">
            <a:extLst>
              <a:ext uri="{FF2B5EF4-FFF2-40B4-BE49-F238E27FC236}">
                <a16:creationId xmlns:a16="http://schemas.microsoft.com/office/drawing/2014/main" id="{7BCCFDC4-F512-44D5-97FD-33084795E758}"/>
              </a:ext>
            </a:extLst>
          </p:cNvPr>
          <p:cNvSpPr>
            <a:spLocks noGrp="1"/>
          </p:cNvSpPr>
          <p:nvPr>
            <p:ph type="title"/>
          </p:nvPr>
        </p:nvSpPr>
        <p:spPr/>
        <p:txBody>
          <a:bodyPr/>
          <a:lstStyle/>
          <a:p>
            <a:r>
              <a:rPr lang="en-US" altLang="en-US" dirty="0"/>
              <a:t>Creating DML Triggers by Using SQL Developer</a:t>
            </a:r>
            <a:endParaRPr lang="en-US" dirty="0"/>
          </a:p>
        </p:txBody>
      </p:sp>
    </p:spTree>
    <p:custDataLst>
      <p:tags r:id="rId1"/>
    </p:custDataLst>
    <p:extLst>
      <p:ext uri="{BB962C8B-B14F-4D97-AF65-F5344CB8AC3E}">
        <p14:creationId xmlns:p14="http://schemas.microsoft.com/office/powerpoint/2010/main" val="1171596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Specifying the Trigger Execution Time</a:t>
            </a:r>
          </a:p>
        </p:txBody>
      </p:sp>
      <p:sp>
        <p:nvSpPr>
          <p:cNvPr id="2" name="Content Placeholder 1">
            <a:extLst>
              <a:ext uri="{FF2B5EF4-FFF2-40B4-BE49-F238E27FC236}">
                <a16:creationId xmlns:a16="http://schemas.microsoft.com/office/drawing/2014/main" id="{5F46C88C-D7EB-4D53-B987-2417D347D65C}"/>
              </a:ext>
            </a:extLst>
          </p:cNvPr>
          <p:cNvSpPr>
            <a:spLocks noGrp="1"/>
          </p:cNvSpPr>
          <p:nvPr>
            <p:ph idx="1"/>
          </p:nvPr>
        </p:nvSpPr>
        <p:spPr>
          <a:xfrm>
            <a:off x="933451" y="2272710"/>
            <a:ext cx="16421100" cy="4723148"/>
          </a:xfrm>
        </p:spPr>
        <p:txBody>
          <a:bodyPr/>
          <a:lstStyle/>
          <a:p>
            <a:r>
              <a:rPr lang="en-US" altLang="en-US" dirty="0"/>
              <a:t>You can specify the trigger timing as to whether to run the trigger’s action before or after the triggering statement: </a:t>
            </a:r>
          </a:p>
          <a:p>
            <a:pPr lvl="1"/>
            <a:r>
              <a:rPr lang="en-US" altLang="en-US" dirty="0">
                <a:latin typeface="Courier New" pitchFamily="49" charset="0"/>
              </a:rPr>
              <a:t>BEFORE</a:t>
            </a:r>
            <a:r>
              <a:rPr lang="en-US" altLang="en-US" dirty="0"/>
              <a:t>: Execute the trigger body before the triggering DML event on a table.</a:t>
            </a:r>
          </a:p>
          <a:p>
            <a:pPr lvl="1"/>
            <a:r>
              <a:rPr lang="en-US" altLang="en-US" dirty="0">
                <a:latin typeface="Courier New" pitchFamily="49" charset="0"/>
              </a:rPr>
              <a:t>AFTER</a:t>
            </a:r>
            <a:r>
              <a:rPr lang="en-US" altLang="en-US" dirty="0"/>
              <a:t>: Execute the trigger body after the triggering DML event on a table.</a:t>
            </a:r>
          </a:p>
          <a:p>
            <a:pPr lvl="1"/>
            <a:r>
              <a:rPr lang="en-US" altLang="en-US" dirty="0">
                <a:latin typeface="Courier New" pitchFamily="49" charset="0"/>
              </a:rPr>
              <a:t>INSTEAD</a:t>
            </a:r>
            <a:r>
              <a:rPr lang="en-US" altLang="en-US" dirty="0"/>
              <a:t> </a:t>
            </a:r>
            <a:r>
              <a:rPr lang="en-US" altLang="en-US" dirty="0">
                <a:latin typeface="Courier New" pitchFamily="49" charset="0"/>
              </a:rPr>
              <a:t>OF</a:t>
            </a:r>
            <a:r>
              <a:rPr lang="en-US" altLang="en-US" dirty="0"/>
              <a:t>: Execute the trigger body instead of the triggering statement. This is used for views that are not otherwise modifiable.</a:t>
            </a:r>
          </a:p>
          <a:p>
            <a:endParaRPr lang="en-US" dirty="0"/>
          </a:p>
        </p:txBody>
      </p:sp>
    </p:spTree>
    <p:custDataLst>
      <p:tags r:id="rId1"/>
    </p:custDataLst>
    <p:extLst>
      <p:ext uri="{BB962C8B-B14F-4D97-AF65-F5344CB8AC3E}">
        <p14:creationId xmlns:p14="http://schemas.microsoft.com/office/powerpoint/2010/main" val="1141252429"/>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p:cNvSpPr txBox="1">
            <a:spLocks/>
          </p:cNvSpPr>
          <p:nvPr/>
        </p:nvSpPr>
        <p:spPr bwMode="gray">
          <a:xfrm>
            <a:off x="4268471" y="2948327"/>
            <a:ext cx="5789693" cy="697995"/>
          </a:xfrm>
          <a:prstGeom prst="round2DiagRect">
            <a:avLst>
              <a:gd name="adj1" fmla="val 13028"/>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15" name="Content Placeholder 2"/>
          <p:cNvSpPr txBox="1">
            <a:spLocks/>
          </p:cNvSpPr>
          <p:nvPr/>
        </p:nvSpPr>
        <p:spPr bwMode="gray">
          <a:xfrm>
            <a:off x="1011755" y="6057900"/>
            <a:ext cx="16125591" cy="38100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37896" name="Freeform 2"/>
          <p:cNvSpPr>
            <a:spLocks/>
          </p:cNvSpPr>
          <p:nvPr/>
        </p:nvSpPr>
        <p:spPr bwMode="auto">
          <a:xfrm>
            <a:off x="9029730" y="3243486"/>
            <a:ext cx="2742486" cy="571500"/>
          </a:xfrm>
          <a:custGeom>
            <a:avLst/>
            <a:gdLst>
              <a:gd name="T0" fmla="*/ 0 w 864"/>
              <a:gd name="T1" fmla="*/ 0 h 240"/>
              <a:gd name="T2" fmla="*/ 2147483646 w 864"/>
              <a:gd name="T3" fmla="*/ 0 h 240"/>
              <a:gd name="T4" fmla="*/ 2147483646 w 864"/>
              <a:gd name="T5" fmla="*/ 2147483646 h 240"/>
              <a:gd name="T6" fmla="*/ 0 60000 65536"/>
              <a:gd name="T7" fmla="*/ 0 60000 65536"/>
              <a:gd name="T8" fmla="*/ 0 60000 65536"/>
              <a:gd name="T9" fmla="*/ 0 w 864"/>
              <a:gd name="T10" fmla="*/ 0 h 240"/>
              <a:gd name="T11" fmla="*/ 864 w 864"/>
              <a:gd name="T12" fmla="*/ 240 h 240"/>
            </a:gdLst>
            <a:ahLst/>
            <a:cxnLst>
              <a:cxn ang="T6">
                <a:pos x="T0" y="T1"/>
              </a:cxn>
              <a:cxn ang="T7">
                <a:pos x="T2" y="T3"/>
              </a:cxn>
              <a:cxn ang="T8">
                <a:pos x="T4" y="T5"/>
              </a:cxn>
            </a:cxnLst>
            <a:rect l="T9" t="T10" r="T11" b="T12"/>
            <a:pathLst>
              <a:path w="864" h="240">
                <a:moveTo>
                  <a:pt x="0" y="0"/>
                </a:moveTo>
                <a:lnTo>
                  <a:pt x="864" y="0"/>
                </a:lnTo>
                <a:lnTo>
                  <a:pt x="864" y="240"/>
                </a:lnTo>
              </a:path>
            </a:pathLst>
          </a:custGeom>
          <a:noFill/>
          <a:ln w="28575" cap="flat" cmpd="sng">
            <a:solidFill>
              <a:schemeClr val="accent4"/>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37897" name="Rectangle 3"/>
          <p:cNvSpPr>
            <a:spLocks noChangeArrowheads="1"/>
          </p:cNvSpPr>
          <p:nvPr/>
        </p:nvSpPr>
        <p:spPr bwMode="auto">
          <a:xfrm>
            <a:off x="12875030" y="4092639"/>
            <a:ext cx="2744241" cy="504825"/>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2400" dirty="0">
                <a:latin typeface="Courier New" pitchFamily="49" charset="0"/>
                <a:cs typeface="Oracle Sans" panose="020B0503020204020204" pitchFamily="34" charset="0"/>
              </a:rPr>
              <a:t>EMPLOYEES</a:t>
            </a:r>
            <a:r>
              <a:rPr lang="en-US" altLang="en-US" sz="2400" dirty="0">
                <a:latin typeface="Oracle Sans" panose="020B0503020204020204" pitchFamily="34" charset="0"/>
                <a:cs typeface="Oracle Sans" panose="020B0503020204020204" pitchFamily="34" charset="0"/>
              </a:rPr>
              <a:t> table</a:t>
            </a:r>
          </a:p>
        </p:txBody>
      </p:sp>
      <p:sp>
        <p:nvSpPr>
          <p:cNvPr id="18436" name="Rectangle 4"/>
          <p:cNvSpPr>
            <a:spLocks noChangeArrowheads="1"/>
          </p:cNvSpPr>
          <p:nvPr/>
        </p:nvSpPr>
        <p:spPr bwMode="auto">
          <a:xfrm>
            <a:off x="2913101" y="5024661"/>
            <a:ext cx="4570809" cy="504825"/>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400" dirty="0">
                <a:latin typeface="Courier New" pitchFamily="49" charset="0"/>
                <a:cs typeface="Oracle Sans" panose="020B0503020204020204" pitchFamily="34" charset="0"/>
              </a:rPr>
              <a:t>SECURE_EMP</a:t>
            </a:r>
            <a:r>
              <a:rPr lang="en-US" sz="2400" dirty="0">
                <a:latin typeface="+mn-lt"/>
                <a:cs typeface="Oracle Sans" panose="020B0503020204020204" pitchFamily="34" charset="0"/>
              </a:rPr>
              <a:t> </a:t>
            </a:r>
            <a:r>
              <a:rPr lang="en-US" sz="2400" dirty="0">
                <a:latin typeface="Oracle Sans" panose="020B0503020204020204" pitchFamily="34" charset="0"/>
                <a:cs typeface="Oracle Sans" panose="020B0503020204020204" pitchFamily="34" charset="0"/>
              </a:rPr>
              <a:t>trigger</a:t>
            </a:r>
          </a:p>
        </p:txBody>
      </p:sp>
      <p:sp>
        <p:nvSpPr>
          <p:cNvPr id="37900" name="Rectangle 6"/>
          <p:cNvSpPr>
            <a:spLocks noChangeArrowheads="1"/>
          </p:cNvSpPr>
          <p:nvPr/>
        </p:nvSpPr>
        <p:spPr bwMode="blackGray">
          <a:xfrm>
            <a:off x="1983067" y="6172200"/>
            <a:ext cx="14321870" cy="3612357"/>
          </a:xfrm>
          <a:prstGeom prst="rect">
            <a:avLst/>
          </a:prstGeom>
          <a:noFill/>
          <a:ln w="2857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600075">
              <a:lnSpc>
                <a:spcPct val="85000"/>
              </a:lnSpc>
              <a:tabLst>
                <a:tab pos="600075" algn="r"/>
                <a:tab pos="778670" algn="l"/>
              </a:tabLst>
            </a:pPr>
            <a:r>
              <a:rPr lang="en-US" altLang="en-US" sz="2400" dirty="0">
                <a:latin typeface="Courier New" pitchFamily="49" charset="0"/>
                <a:cs typeface="Oracle Sans" panose="020B0503020204020204" pitchFamily="34" charset="0"/>
              </a:rPr>
              <a:t>CREATE OR REPLACE TRIGGER secure_emp</a:t>
            </a:r>
          </a:p>
          <a:p>
            <a:pPr defTabSz="600075">
              <a:lnSpc>
                <a:spcPct val="85000"/>
              </a:lnSpc>
              <a:tabLst>
                <a:tab pos="600075" algn="r"/>
                <a:tab pos="778670" algn="l"/>
              </a:tabLst>
            </a:pPr>
            <a:r>
              <a:rPr lang="en-US" altLang="en-US" sz="2400" dirty="0">
                <a:latin typeface="Courier New" pitchFamily="49" charset="0"/>
                <a:cs typeface="Oracle Sans" panose="020B0503020204020204" pitchFamily="34" charset="0"/>
              </a:rPr>
              <a:t>BEFORE INSERT ON employees </a:t>
            </a:r>
          </a:p>
          <a:p>
            <a:pPr defTabSz="600075">
              <a:lnSpc>
                <a:spcPct val="85000"/>
              </a:lnSpc>
              <a:tabLst>
                <a:tab pos="600075" algn="r"/>
                <a:tab pos="778670" algn="l"/>
              </a:tabLst>
            </a:pPr>
            <a:r>
              <a:rPr lang="en-US" altLang="en-US" sz="2400" dirty="0">
                <a:latin typeface="Courier New" pitchFamily="49" charset="0"/>
                <a:cs typeface="Oracle Sans" panose="020B0503020204020204" pitchFamily="34" charset="0"/>
              </a:rPr>
              <a:t>  BEGIN</a:t>
            </a:r>
          </a:p>
          <a:p>
            <a:pPr defTabSz="600075">
              <a:lnSpc>
                <a:spcPct val="85000"/>
              </a:lnSpc>
              <a:tabLst>
                <a:tab pos="600075" algn="r"/>
                <a:tab pos="778670" algn="l"/>
              </a:tabLst>
            </a:pPr>
            <a:r>
              <a:rPr lang="en-US" altLang="en-US" sz="2400" dirty="0">
                <a:latin typeface="Courier New" pitchFamily="49" charset="0"/>
                <a:cs typeface="Oracle Sans" panose="020B0503020204020204" pitchFamily="34" charset="0"/>
              </a:rPr>
              <a:t>   IF (TO_CHAR(SYSDATE,'DY') IN ('SAT','SUN')) OR</a:t>
            </a:r>
          </a:p>
          <a:p>
            <a:pPr defTabSz="600075">
              <a:lnSpc>
                <a:spcPct val="85000"/>
              </a:lnSpc>
              <a:tabLst>
                <a:tab pos="600075" algn="r"/>
                <a:tab pos="778670" algn="l"/>
              </a:tabLst>
            </a:pPr>
            <a:r>
              <a:rPr lang="en-US" altLang="en-US" sz="2400" dirty="0">
                <a:latin typeface="Courier New" pitchFamily="49" charset="0"/>
                <a:cs typeface="Oracle Sans" panose="020B0503020204020204" pitchFamily="34" charset="0"/>
              </a:rPr>
              <a:t>      (TO_CHAR(SYSDATE,'HH24:MI') 										NOT BETWEEN '08:00' AND '18:00') THEN</a:t>
            </a:r>
          </a:p>
          <a:p>
            <a:pPr defTabSz="600075">
              <a:lnSpc>
                <a:spcPct val="85000"/>
              </a:lnSpc>
              <a:tabLst>
                <a:tab pos="600075" algn="r"/>
                <a:tab pos="778670" algn="l"/>
              </a:tabLst>
            </a:pPr>
            <a:r>
              <a:rPr lang="en-US" altLang="en-US" sz="2400" dirty="0">
                <a:latin typeface="Courier New" pitchFamily="49" charset="0"/>
                <a:cs typeface="Oracle Sans" panose="020B0503020204020204" pitchFamily="34" charset="0"/>
              </a:rPr>
              <a:t>   RAISE_APPLICATION_ERROR(-20500, 'You may insert'</a:t>
            </a:r>
            <a:br>
              <a:rPr lang="en-US" altLang="en-US" sz="2400" dirty="0">
                <a:latin typeface="Courier New" pitchFamily="49" charset="0"/>
                <a:cs typeface="Oracle Sans" panose="020B0503020204020204" pitchFamily="34" charset="0"/>
              </a:rPr>
            </a:br>
            <a:r>
              <a:rPr lang="en-US" altLang="en-US" sz="2400" dirty="0">
                <a:latin typeface="Courier New" pitchFamily="49" charset="0"/>
                <a:cs typeface="Oracle Sans" panose="020B0503020204020204" pitchFamily="34" charset="0"/>
              </a:rPr>
              <a:t>     ||' into EMPLOYEES table only during ' </a:t>
            </a:r>
            <a:br>
              <a:rPr lang="en-US" altLang="en-US" sz="2400" dirty="0">
                <a:latin typeface="Courier New" pitchFamily="49" charset="0"/>
                <a:cs typeface="Oracle Sans" panose="020B0503020204020204" pitchFamily="34" charset="0"/>
              </a:rPr>
            </a:br>
            <a:r>
              <a:rPr lang="en-US" altLang="en-US" sz="2400" dirty="0">
                <a:latin typeface="Courier New" pitchFamily="49" charset="0"/>
                <a:cs typeface="Oracle Sans" panose="020B0503020204020204" pitchFamily="34" charset="0"/>
              </a:rPr>
              <a:t>     ||' normal business hours.');</a:t>
            </a:r>
          </a:p>
          <a:p>
            <a:pPr defTabSz="600075">
              <a:lnSpc>
                <a:spcPct val="85000"/>
              </a:lnSpc>
              <a:tabLst>
                <a:tab pos="600075" algn="r"/>
                <a:tab pos="778670" algn="l"/>
              </a:tabLst>
            </a:pPr>
            <a:r>
              <a:rPr lang="en-US" altLang="en-US" sz="2400" dirty="0">
                <a:latin typeface="Courier New" pitchFamily="49" charset="0"/>
                <a:cs typeface="Oracle Sans" panose="020B0503020204020204" pitchFamily="34" charset="0"/>
              </a:rPr>
              <a:t>   END IF;</a:t>
            </a:r>
          </a:p>
          <a:p>
            <a:pPr defTabSz="600075">
              <a:lnSpc>
                <a:spcPct val="85000"/>
              </a:lnSpc>
              <a:tabLst>
                <a:tab pos="600075" algn="r"/>
                <a:tab pos="778670" algn="l"/>
              </a:tabLst>
            </a:pPr>
            <a:r>
              <a:rPr lang="en-US" altLang="en-US" sz="2400" dirty="0">
                <a:latin typeface="Courier New" pitchFamily="49" charset="0"/>
                <a:cs typeface="Oracle Sans" panose="020B0503020204020204" pitchFamily="34" charset="0"/>
              </a:rPr>
              <a:t>  END;</a:t>
            </a:r>
          </a:p>
        </p:txBody>
      </p:sp>
      <p:sp>
        <p:nvSpPr>
          <p:cNvPr id="37901" name="Line 7"/>
          <p:cNvSpPr>
            <a:spLocks noChangeShapeType="1"/>
          </p:cNvSpPr>
          <p:nvPr/>
        </p:nvSpPr>
        <p:spPr bwMode="auto">
          <a:xfrm flipH="1">
            <a:off x="8572651" y="5072286"/>
            <a:ext cx="2437766" cy="0"/>
          </a:xfrm>
          <a:prstGeom prst="line">
            <a:avLst/>
          </a:prstGeom>
          <a:noFill/>
          <a:ln w="28575">
            <a:solidFill>
              <a:schemeClr val="accent4"/>
            </a:solidFill>
            <a:round/>
            <a:headEnd/>
            <a:tailEnd type="triangle" w="lg" len="lg"/>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37902" name="Freeform 8"/>
          <p:cNvSpPr>
            <a:spLocks/>
          </p:cNvSpPr>
          <p:nvPr/>
        </p:nvSpPr>
        <p:spPr bwMode="gray">
          <a:xfrm>
            <a:off x="1830706" y="5481861"/>
            <a:ext cx="14321870" cy="416462"/>
          </a:xfrm>
          <a:custGeom>
            <a:avLst/>
            <a:gdLst>
              <a:gd name="T0" fmla="*/ 2147483646 w 4512"/>
              <a:gd name="T1" fmla="*/ 0 h 171"/>
              <a:gd name="T2" fmla="*/ 0 w 4512"/>
              <a:gd name="T3" fmla="*/ 2147483646 h 171"/>
              <a:gd name="T4" fmla="*/ 2147483646 w 4512"/>
              <a:gd name="T5" fmla="*/ 2147483646 h 171"/>
              <a:gd name="T6" fmla="*/ 2147483646 w 4512"/>
              <a:gd name="T7" fmla="*/ 0 h 171"/>
              <a:gd name="T8" fmla="*/ 0 60000 65536"/>
              <a:gd name="T9" fmla="*/ 0 60000 65536"/>
              <a:gd name="T10" fmla="*/ 0 60000 65536"/>
              <a:gd name="T11" fmla="*/ 0 60000 65536"/>
              <a:gd name="T12" fmla="*/ 0 w 4512"/>
              <a:gd name="T13" fmla="*/ 0 h 171"/>
              <a:gd name="T14" fmla="*/ 4512 w 4512"/>
              <a:gd name="T15" fmla="*/ 171 h 171"/>
            </a:gdLst>
            <a:ahLst/>
            <a:cxnLst>
              <a:cxn ang="T8">
                <a:pos x="T0" y="T1"/>
              </a:cxn>
              <a:cxn ang="T9">
                <a:pos x="T2" y="T3"/>
              </a:cxn>
              <a:cxn ang="T10">
                <a:pos x="T4" y="T5"/>
              </a:cxn>
              <a:cxn ang="T11">
                <a:pos x="T6" y="T7"/>
              </a:cxn>
            </a:cxnLst>
            <a:rect l="T12" t="T13" r="T14" b="T15"/>
            <a:pathLst>
              <a:path w="4512" h="171">
                <a:moveTo>
                  <a:pt x="1627" y="0"/>
                </a:moveTo>
                <a:lnTo>
                  <a:pt x="0" y="171"/>
                </a:lnTo>
                <a:lnTo>
                  <a:pt x="4512" y="171"/>
                </a:lnTo>
                <a:lnTo>
                  <a:pt x="1627" y="0"/>
                </a:lnTo>
                <a:close/>
              </a:path>
            </a:pathLst>
          </a:custGeom>
          <a:solidFill>
            <a:srgbClr val="99CCFF">
              <a:alpha val="50195"/>
            </a:srgbClr>
          </a:solidFill>
          <a:ln w="28575" cap="flat" cmpd="sng">
            <a:noFill/>
            <a:prstDash val="solid"/>
            <a:round/>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pic>
        <p:nvPicPr>
          <p:cNvPr id="37904" name="Picture 10" descr="C:\Documents and Settings\lserhal\Desktop\conce062.gif"/>
          <p:cNvPicPr>
            <a:picLocks noChangeAspect="1" noChangeArrowheads="1"/>
          </p:cNvPicPr>
          <p:nvPr/>
        </p:nvPicPr>
        <p:blipFill>
          <a:blip r:embed="rId4" cstate="print"/>
          <a:srcRect/>
          <a:stretch>
            <a:fillRect/>
          </a:stretch>
        </p:blipFill>
        <p:spPr bwMode="gray">
          <a:xfrm>
            <a:off x="7456516" y="4540526"/>
            <a:ext cx="1088708" cy="1088708"/>
          </a:xfrm>
          <a:prstGeom prst="rect">
            <a:avLst/>
          </a:prstGeom>
          <a:noFill/>
          <a:ln w="9525">
            <a:solidFill>
              <a:schemeClr val="tx1"/>
            </a:solidFill>
            <a:miter lim="800000"/>
            <a:headEnd/>
            <a:tailEnd/>
          </a:ln>
        </p:spPr>
      </p:pic>
      <p:sp>
        <p:nvSpPr>
          <p:cNvPr id="37905" name="Text Box 11"/>
          <p:cNvSpPr txBox="1">
            <a:spLocks noChangeArrowheads="1"/>
          </p:cNvSpPr>
          <p:nvPr/>
        </p:nvSpPr>
        <p:spPr bwMode="auto">
          <a:xfrm>
            <a:off x="2656077" y="4564455"/>
            <a:ext cx="1777410" cy="461665"/>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pPr>
            <a:r>
              <a:rPr lang="en-US" altLang="en-US" sz="2400" dirty="0">
                <a:latin typeface="Oracle Sans" panose="020B0503020204020204" pitchFamily="34" charset="0"/>
                <a:cs typeface="Oracle Sans" panose="020B0503020204020204" pitchFamily="34" charset="0"/>
              </a:rPr>
              <a:t>Application</a:t>
            </a:r>
          </a:p>
        </p:txBody>
      </p:sp>
      <p:pic>
        <p:nvPicPr>
          <p:cNvPr id="37906" name="Picture 12" descr="C:\Documents and Settings\lserhal\Desktop\produ031.gif"/>
          <p:cNvPicPr>
            <a:picLocks noChangeAspect="1" noChangeArrowheads="1"/>
          </p:cNvPicPr>
          <p:nvPr/>
        </p:nvPicPr>
        <p:blipFill>
          <a:blip r:embed="rId5" cstate="print"/>
          <a:srcRect/>
          <a:stretch>
            <a:fillRect/>
          </a:stretch>
        </p:blipFill>
        <p:spPr bwMode="gray">
          <a:xfrm>
            <a:off x="2826981" y="2315633"/>
            <a:ext cx="1469469" cy="2333864"/>
          </a:xfrm>
          <a:prstGeom prst="rect">
            <a:avLst/>
          </a:prstGeom>
          <a:noFill/>
          <a:ln w="9525">
            <a:noFill/>
            <a:miter lim="800000"/>
            <a:headEnd/>
            <a:tailEnd/>
          </a:ln>
        </p:spPr>
      </p:pic>
      <p:sp>
        <p:nvSpPr>
          <p:cNvPr id="37907" name="Rectangle 13"/>
          <p:cNvSpPr>
            <a:spLocks noChangeArrowheads="1"/>
          </p:cNvSpPr>
          <p:nvPr/>
        </p:nvSpPr>
        <p:spPr bwMode="blackGray">
          <a:xfrm>
            <a:off x="4306561" y="3014886"/>
            <a:ext cx="5789693" cy="723900"/>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a:tabLst>
                <a:tab pos="600075" algn="r"/>
                <a:tab pos="1009650" algn="l"/>
              </a:tabLst>
            </a:pPr>
            <a:r>
              <a:rPr lang="en-US" altLang="en-US" sz="2100" dirty="0">
                <a:latin typeface="Courier New" pitchFamily="49" charset="0"/>
                <a:cs typeface="Oracle Sans" panose="020B0503020204020204" pitchFamily="34" charset="0"/>
              </a:rPr>
              <a:t>INSERT INTO EMPLOYEES...;</a:t>
            </a:r>
          </a:p>
        </p:txBody>
      </p:sp>
      <p:sp>
        <p:nvSpPr>
          <p:cNvPr id="37908" name="Text Box 14"/>
          <p:cNvSpPr txBox="1">
            <a:spLocks noChangeArrowheads="1"/>
          </p:cNvSpPr>
          <p:nvPr/>
        </p:nvSpPr>
        <p:spPr bwMode="auto">
          <a:xfrm>
            <a:off x="4414482" y="3814986"/>
            <a:ext cx="5691294" cy="461665"/>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eaLnBrk="1" hangingPunct="1">
              <a:spcBef>
                <a:spcPct val="20000"/>
              </a:spcBef>
              <a:buClr>
                <a:srgbClr val="FF0000"/>
              </a:buClr>
              <a:buFont typeface="Arial" pitchFamily="34" charset="0"/>
              <a:buNone/>
            </a:pPr>
            <a:r>
              <a:rPr lang="en-US" altLang="en-US" sz="2400" dirty="0">
                <a:latin typeface="Oracle Sans" panose="020B0503020204020204" pitchFamily="34" charset="0"/>
                <a:cs typeface="Oracle Sans" panose="020B0503020204020204" pitchFamily="34" charset="0"/>
              </a:rPr>
              <a:t>DML statement fires trigger</a:t>
            </a:r>
          </a:p>
        </p:txBody>
      </p:sp>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847158" y="3565695"/>
            <a:ext cx="2027873" cy="2063538"/>
          </a:xfrm>
          <a:prstGeom prst="rect">
            <a:avLst/>
          </a:prstGeom>
        </p:spPr>
      </p:pic>
      <p:sp>
        <p:nvSpPr>
          <p:cNvPr id="2" name="Title 1">
            <a:extLst>
              <a:ext uri="{FF2B5EF4-FFF2-40B4-BE49-F238E27FC236}">
                <a16:creationId xmlns:a16="http://schemas.microsoft.com/office/drawing/2014/main" id="{7E0C27BD-76B0-4AFB-8E2D-261DCA04A70B}"/>
              </a:ext>
            </a:extLst>
          </p:cNvPr>
          <p:cNvSpPr>
            <a:spLocks noGrp="1"/>
          </p:cNvSpPr>
          <p:nvPr>
            <p:ph type="title"/>
          </p:nvPr>
        </p:nvSpPr>
        <p:spPr/>
        <p:txBody>
          <a:bodyPr/>
          <a:lstStyle/>
          <a:p>
            <a:r>
              <a:rPr lang="en-US" altLang="en-US" dirty="0"/>
              <a:t>Creating a DML Statement Trigger Example: </a:t>
            </a:r>
            <a:r>
              <a:rPr lang="en-US" altLang="en-US" dirty="0">
                <a:latin typeface="Courier New" panose="02070309020205020404" pitchFamily="49" charset="0"/>
                <a:cs typeface="Courier New" panose="02070309020205020404" pitchFamily="49" charset="0"/>
              </a:rPr>
              <a:t>SECURE_EMP</a:t>
            </a:r>
            <a:endParaRPr lang="en-US" dirty="0"/>
          </a:p>
        </p:txBody>
      </p:sp>
    </p:spTree>
    <p:custDataLst>
      <p:tags r:id="rId1"/>
    </p:custDataLst>
    <p:extLst>
      <p:ext uri="{BB962C8B-B14F-4D97-AF65-F5344CB8AC3E}">
        <p14:creationId xmlns:p14="http://schemas.microsoft.com/office/powerpoint/2010/main" val="1753381056"/>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gray">
          <a:xfrm>
            <a:off x="1028563" y="2427197"/>
            <a:ext cx="16125591" cy="129539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39942" name="Rectangle 3"/>
          <p:cNvSpPr>
            <a:spLocks noChangeArrowheads="1"/>
          </p:cNvSpPr>
          <p:nvPr/>
        </p:nvSpPr>
        <p:spPr bwMode="blackGray">
          <a:xfrm>
            <a:off x="1180924" y="2710565"/>
            <a:ext cx="15161734" cy="707230"/>
          </a:xfrm>
          <a:prstGeom prst="rect">
            <a:avLst/>
          </a:prstGeom>
          <a:noFill/>
          <a:ln w="28575">
            <a:no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600075">
              <a:tabLst>
                <a:tab pos="600075" algn="r"/>
                <a:tab pos="778670" algn="l"/>
              </a:tabLst>
            </a:pPr>
            <a:r>
              <a:rPr lang="en-US" altLang="en-US" dirty="0">
                <a:latin typeface="Courier New" pitchFamily="49" charset="0"/>
                <a:cs typeface="Oracle Sans" panose="020B0503020204020204" pitchFamily="34" charset="0"/>
              </a:rPr>
              <a:t>INSERT INTO employees (employee_id, last_name,first_name, email, hire_date, job_id, salary, department_id)</a:t>
            </a:r>
          </a:p>
          <a:p>
            <a:pPr defTabSz="600075">
              <a:tabLst>
                <a:tab pos="600075" algn="r"/>
                <a:tab pos="778670" algn="l"/>
              </a:tabLst>
            </a:pPr>
            <a:r>
              <a:rPr lang="en-US" altLang="en-US" dirty="0">
                <a:latin typeface="Courier New" pitchFamily="49" charset="0"/>
                <a:cs typeface="Oracle Sans" panose="020B0503020204020204" pitchFamily="34" charset="0"/>
              </a:rPr>
              <a:t>VALUES (300, 'Smith', 'Rob', 'RSMITH', SYSDATE,'IT_PROG', 4500, 60);</a:t>
            </a:r>
          </a:p>
        </p:txBody>
      </p:sp>
      <p:pic>
        <p:nvPicPr>
          <p:cNvPr id="6" name="Picture 5" descr="les08_04.png"/>
          <p:cNvPicPr>
            <a:picLocks noChangeAspect="1"/>
          </p:cNvPicPr>
          <p:nvPr/>
        </p:nvPicPr>
        <p:blipFill>
          <a:blip r:embed="rId4" cstate="print"/>
          <a:stretch>
            <a:fillRect/>
          </a:stretch>
        </p:blipFill>
        <p:spPr>
          <a:xfrm>
            <a:off x="3908286" y="3993777"/>
            <a:ext cx="10471428" cy="2700000"/>
          </a:xfrm>
          <a:prstGeom prst="rect">
            <a:avLst/>
          </a:prstGeom>
        </p:spPr>
      </p:pic>
      <p:sp>
        <p:nvSpPr>
          <p:cNvPr id="2" name="Title 1">
            <a:extLst>
              <a:ext uri="{FF2B5EF4-FFF2-40B4-BE49-F238E27FC236}">
                <a16:creationId xmlns:a16="http://schemas.microsoft.com/office/drawing/2014/main" id="{28842A49-D9A5-4899-83E9-7FEE6577B210}"/>
              </a:ext>
            </a:extLst>
          </p:cNvPr>
          <p:cNvSpPr>
            <a:spLocks noGrp="1"/>
          </p:cNvSpPr>
          <p:nvPr>
            <p:ph type="title"/>
          </p:nvPr>
        </p:nvSpPr>
        <p:spPr/>
        <p:txBody>
          <a:bodyPr/>
          <a:lstStyle/>
          <a:p>
            <a:r>
              <a:rPr lang="en-US" altLang="en-US" dirty="0"/>
              <a:t>Testing Trigger </a:t>
            </a:r>
            <a:r>
              <a:rPr lang="en-US" altLang="en-US" dirty="0">
                <a:latin typeface="Courier New" pitchFamily="49" charset="0"/>
              </a:rPr>
              <a:t>SECURE_EMP</a:t>
            </a:r>
            <a:endParaRPr lang="en-US" dirty="0"/>
          </a:p>
        </p:txBody>
      </p:sp>
    </p:spTree>
    <p:custDataLst>
      <p:tags r:id="rId1"/>
    </p:custDataLst>
    <p:extLst>
      <p:ext uri="{BB962C8B-B14F-4D97-AF65-F5344CB8AC3E}">
        <p14:creationId xmlns:p14="http://schemas.microsoft.com/office/powerpoint/2010/main" val="1471230491"/>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1068905" y="2209799"/>
            <a:ext cx="16125591" cy="7505701"/>
          </a:xfrm>
          <a:prstGeom prst="round2DiagRect">
            <a:avLst>
              <a:gd name="adj1" fmla="val 6230"/>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41989"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Using Conditional Predicates</a:t>
            </a:r>
          </a:p>
        </p:txBody>
      </p:sp>
      <p:sp>
        <p:nvSpPr>
          <p:cNvPr id="41990" name="Rectangle 3"/>
          <p:cNvSpPr>
            <a:spLocks noChangeArrowheads="1"/>
          </p:cNvSpPr>
          <p:nvPr/>
        </p:nvSpPr>
        <p:spPr bwMode="blackGray">
          <a:xfrm>
            <a:off x="1221266" y="2247900"/>
            <a:ext cx="15845472" cy="7384257"/>
          </a:xfrm>
          <a:prstGeom prst="rect">
            <a:avLst/>
          </a:prstGeom>
          <a:noFill/>
          <a:ln w="28575">
            <a:no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95000"/>
              </a:lnSpc>
            </a:pPr>
            <a:r>
              <a:rPr lang="en-US" altLang="en-US" sz="2400" dirty="0">
                <a:latin typeface="Courier New" pitchFamily="49" charset="0"/>
                <a:cs typeface="Oracle Sans" panose="020B0503020204020204" pitchFamily="34" charset="0"/>
              </a:rPr>
              <a:t>CREATE OR REPLACE TRIGGER secure_emp BEFORE</a:t>
            </a:r>
          </a:p>
          <a:p>
            <a:pPr>
              <a:lnSpc>
                <a:spcPct val="95000"/>
              </a:lnSpc>
            </a:pPr>
            <a:r>
              <a:rPr lang="en-US" altLang="en-US" sz="2400" dirty="0">
                <a:latin typeface="Courier New" pitchFamily="49" charset="0"/>
                <a:cs typeface="Oracle Sans" panose="020B0503020204020204" pitchFamily="34" charset="0"/>
              </a:rPr>
              <a:t>INSERT OR UPDATE OR DELETE ON employees </a:t>
            </a:r>
          </a:p>
          <a:p>
            <a:pPr>
              <a:lnSpc>
                <a:spcPct val="95000"/>
              </a:lnSpc>
            </a:pPr>
            <a:r>
              <a:rPr lang="en-US" altLang="en-US" sz="2400" dirty="0">
                <a:latin typeface="Courier New" pitchFamily="49" charset="0"/>
                <a:cs typeface="Oracle Sans" panose="020B0503020204020204" pitchFamily="34" charset="0"/>
              </a:rPr>
              <a:t>  BEGIN</a:t>
            </a:r>
          </a:p>
          <a:p>
            <a:pPr>
              <a:lnSpc>
                <a:spcPct val="95000"/>
              </a:lnSpc>
            </a:pPr>
            <a:r>
              <a:rPr lang="en-US" altLang="en-US" sz="2400" dirty="0">
                <a:latin typeface="Courier New" pitchFamily="49" charset="0"/>
                <a:cs typeface="Oracle Sans" panose="020B0503020204020204" pitchFamily="34" charset="0"/>
              </a:rPr>
              <a:t>    IF (TO_CHAR(SYSDATE,'DY') IN ('SAT','SUN')) OR</a:t>
            </a:r>
          </a:p>
          <a:p>
            <a:pPr>
              <a:lnSpc>
                <a:spcPct val="95000"/>
              </a:lnSpc>
            </a:pPr>
            <a:r>
              <a:rPr lang="en-US" altLang="en-US" sz="2400" dirty="0">
                <a:latin typeface="Courier New" pitchFamily="49" charset="0"/>
                <a:cs typeface="Oracle Sans" panose="020B0503020204020204" pitchFamily="34" charset="0"/>
              </a:rPr>
              <a:t>       (TO_CHAR(SYSDATE,'HH24') </a:t>
            </a:r>
          </a:p>
          <a:p>
            <a:pPr>
              <a:lnSpc>
                <a:spcPct val="95000"/>
              </a:lnSpc>
            </a:pPr>
            <a:r>
              <a:rPr lang="en-US" altLang="en-US" sz="2400" dirty="0">
                <a:latin typeface="Courier New" pitchFamily="49" charset="0"/>
                <a:cs typeface="Oracle Sans" panose="020B0503020204020204" pitchFamily="34" charset="0"/>
              </a:rPr>
              <a:t>        NOT BETWEEN '08' AND '18') THEN</a:t>
            </a:r>
          </a:p>
          <a:p>
            <a:pPr>
              <a:lnSpc>
                <a:spcPct val="95000"/>
              </a:lnSpc>
            </a:pPr>
            <a:r>
              <a:rPr lang="en-US" altLang="en-US" sz="2400" dirty="0">
                <a:latin typeface="Courier New" pitchFamily="49" charset="0"/>
                <a:cs typeface="Oracle Sans" panose="020B0503020204020204" pitchFamily="34" charset="0"/>
              </a:rPr>
              <a:t>      IF DELETING THEN RAISE_APPLICATION_ERROR(</a:t>
            </a:r>
          </a:p>
          <a:p>
            <a:pPr>
              <a:lnSpc>
                <a:spcPct val="95000"/>
              </a:lnSpc>
            </a:pPr>
            <a:r>
              <a:rPr lang="en-US" altLang="en-US" sz="2400" dirty="0">
                <a:latin typeface="Courier New" pitchFamily="49" charset="0"/>
                <a:cs typeface="Oracle Sans" panose="020B0503020204020204" pitchFamily="34" charset="0"/>
              </a:rPr>
              <a:t>        -20502,'You may delete from EMPLOYEES table'||</a:t>
            </a:r>
          </a:p>
          <a:p>
            <a:pPr>
              <a:lnSpc>
                <a:spcPct val="95000"/>
              </a:lnSpc>
            </a:pPr>
            <a:r>
              <a:rPr lang="en-US" altLang="en-US" sz="2400" dirty="0">
                <a:latin typeface="Courier New" pitchFamily="49" charset="0"/>
                <a:cs typeface="Oracle Sans" panose="020B0503020204020204" pitchFamily="34" charset="0"/>
              </a:rPr>
              <a:t>        'only during normal business hours.');</a:t>
            </a:r>
          </a:p>
          <a:p>
            <a:pPr>
              <a:lnSpc>
                <a:spcPct val="95000"/>
              </a:lnSpc>
            </a:pPr>
            <a:r>
              <a:rPr lang="en-US" altLang="en-US" sz="2400" dirty="0">
                <a:latin typeface="Courier New" pitchFamily="49" charset="0"/>
                <a:cs typeface="Oracle Sans" panose="020B0503020204020204" pitchFamily="34" charset="0"/>
              </a:rPr>
              <a:t>      ELSIF INSERTING  THEN RAISE_APPLICATION_ERROR(</a:t>
            </a:r>
          </a:p>
          <a:p>
            <a:pPr>
              <a:lnSpc>
                <a:spcPct val="95000"/>
              </a:lnSpc>
            </a:pPr>
            <a:r>
              <a:rPr lang="en-US" altLang="en-US" sz="2400" dirty="0">
                <a:latin typeface="Courier New" pitchFamily="49" charset="0"/>
                <a:cs typeface="Oracle Sans" panose="020B0503020204020204" pitchFamily="34" charset="0"/>
              </a:rPr>
              <a:t>        -20500,'You may insert into EMPLOYEES table'|| </a:t>
            </a:r>
          </a:p>
          <a:p>
            <a:pPr>
              <a:lnSpc>
                <a:spcPct val="95000"/>
              </a:lnSpc>
            </a:pPr>
            <a:r>
              <a:rPr lang="en-US" altLang="en-US" sz="2400" dirty="0">
                <a:latin typeface="Courier New" pitchFamily="49" charset="0"/>
                <a:cs typeface="Oracle Sans" panose="020B0503020204020204" pitchFamily="34" charset="0"/>
              </a:rPr>
              <a:t>        'only during normal business hours.');</a:t>
            </a:r>
          </a:p>
          <a:p>
            <a:pPr>
              <a:lnSpc>
                <a:spcPct val="95000"/>
              </a:lnSpc>
            </a:pPr>
            <a:r>
              <a:rPr lang="en-US" altLang="en-US" sz="2400" dirty="0">
                <a:latin typeface="Courier New" pitchFamily="49" charset="0"/>
                <a:cs typeface="Oracle Sans" panose="020B0503020204020204" pitchFamily="34" charset="0"/>
              </a:rPr>
              <a:t>      ELSIF UPDATING  ('SALARY') THEN</a:t>
            </a:r>
          </a:p>
          <a:p>
            <a:pPr>
              <a:lnSpc>
                <a:spcPct val="95000"/>
              </a:lnSpc>
            </a:pPr>
            <a:r>
              <a:rPr lang="en-US" altLang="en-US" sz="2400" dirty="0">
                <a:latin typeface="Courier New" pitchFamily="49" charset="0"/>
                <a:cs typeface="Oracle Sans" panose="020B0503020204020204" pitchFamily="34" charset="0"/>
              </a:rPr>
              <a:t>        RAISE_APPLICATION_ERROR(-20503, 'You may '||</a:t>
            </a:r>
            <a:br>
              <a:rPr lang="en-US" altLang="en-US" sz="2400" dirty="0">
                <a:latin typeface="Courier New" pitchFamily="49" charset="0"/>
                <a:cs typeface="Oracle Sans" panose="020B0503020204020204" pitchFamily="34" charset="0"/>
              </a:rPr>
            </a:br>
            <a:r>
              <a:rPr lang="en-US" altLang="en-US" sz="2400" dirty="0">
                <a:latin typeface="Courier New" pitchFamily="49" charset="0"/>
                <a:cs typeface="Oracle Sans" panose="020B0503020204020204" pitchFamily="34" charset="0"/>
              </a:rPr>
              <a:t>        'update SALARY only normal during business hours.');</a:t>
            </a:r>
          </a:p>
          <a:p>
            <a:pPr>
              <a:lnSpc>
                <a:spcPct val="95000"/>
              </a:lnSpc>
            </a:pPr>
            <a:r>
              <a:rPr lang="en-US" altLang="en-US" sz="2400" dirty="0">
                <a:latin typeface="Courier New" pitchFamily="49" charset="0"/>
                <a:cs typeface="Oracle Sans" panose="020B0503020204020204" pitchFamily="34" charset="0"/>
              </a:rPr>
              <a:t>      ELSE RAISE_APPLICATION_ERROR(-20504,'You may'||</a:t>
            </a:r>
          </a:p>
          <a:p>
            <a:pPr>
              <a:lnSpc>
                <a:spcPct val="95000"/>
              </a:lnSpc>
            </a:pPr>
            <a:r>
              <a:rPr lang="en-US" altLang="en-US" sz="2400" dirty="0">
                <a:latin typeface="Courier New" pitchFamily="49" charset="0"/>
                <a:cs typeface="Oracle Sans" panose="020B0503020204020204" pitchFamily="34" charset="0"/>
              </a:rPr>
              <a:t>        ' update EMPLOYEES table only during'||</a:t>
            </a:r>
          </a:p>
          <a:p>
            <a:pPr>
              <a:lnSpc>
                <a:spcPct val="95000"/>
              </a:lnSpc>
            </a:pPr>
            <a:r>
              <a:rPr lang="en-US" altLang="en-US" sz="2400" dirty="0">
                <a:latin typeface="Courier New" pitchFamily="49" charset="0"/>
                <a:cs typeface="Oracle Sans" panose="020B0503020204020204" pitchFamily="34" charset="0"/>
              </a:rPr>
              <a:t>        ' normal business hours.');</a:t>
            </a:r>
          </a:p>
          <a:p>
            <a:pPr>
              <a:lnSpc>
                <a:spcPct val="95000"/>
              </a:lnSpc>
            </a:pPr>
            <a:r>
              <a:rPr lang="en-US" altLang="en-US" sz="2400" dirty="0">
                <a:latin typeface="Courier New" pitchFamily="49" charset="0"/>
                <a:cs typeface="Oracle Sans" panose="020B0503020204020204" pitchFamily="34" charset="0"/>
              </a:rPr>
              <a:t>      END IF;</a:t>
            </a:r>
          </a:p>
          <a:p>
            <a:pPr>
              <a:lnSpc>
                <a:spcPct val="95000"/>
              </a:lnSpc>
            </a:pPr>
            <a:r>
              <a:rPr lang="en-US" altLang="en-US" sz="2400" dirty="0">
                <a:latin typeface="Courier New" pitchFamily="49" charset="0"/>
                <a:cs typeface="Oracle Sans" panose="020B0503020204020204" pitchFamily="34" charset="0"/>
              </a:rPr>
              <a:t>    END IF;</a:t>
            </a:r>
          </a:p>
          <a:p>
            <a:pPr>
              <a:lnSpc>
                <a:spcPct val="95000"/>
              </a:lnSpc>
            </a:pPr>
            <a:r>
              <a:rPr lang="en-US" altLang="en-US" sz="2400" dirty="0">
                <a:latin typeface="Courier New" pitchFamily="49" charset="0"/>
                <a:cs typeface="Oracle Sans" panose="020B0503020204020204" pitchFamily="34" charset="0"/>
              </a:rPr>
              <a:t>  END;</a:t>
            </a:r>
          </a:p>
        </p:txBody>
      </p:sp>
    </p:spTree>
    <p:custDataLst>
      <p:tags r:id="rId1"/>
    </p:custDataLst>
    <p:extLst>
      <p:ext uri="{BB962C8B-B14F-4D97-AF65-F5344CB8AC3E}">
        <p14:creationId xmlns:p14="http://schemas.microsoft.com/office/powerpoint/2010/main" val="2754076096"/>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Multiple Triggers of the Same Type</a:t>
            </a:r>
          </a:p>
        </p:txBody>
      </p:sp>
      <p:sp>
        <p:nvSpPr>
          <p:cNvPr id="2" name="Content Placeholder 1">
            <a:extLst>
              <a:ext uri="{FF2B5EF4-FFF2-40B4-BE49-F238E27FC236}">
                <a16:creationId xmlns:a16="http://schemas.microsoft.com/office/drawing/2014/main" id="{98EC94DC-8809-4FB7-BBC2-83281E721294}"/>
              </a:ext>
            </a:extLst>
          </p:cNvPr>
          <p:cNvSpPr>
            <a:spLocks noGrp="1"/>
          </p:cNvSpPr>
          <p:nvPr>
            <p:ph idx="1"/>
          </p:nvPr>
        </p:nvSpPr>
        <p:spPr>
          <a:xfrm>
            <a:off x="933451" y="2272710"/>
            <a:ext cx="16421100" cy="4852415"/>
          </a:xfrm>
        </p:spPr>
        <p:txBody>
          <a:bodyPr/>
          <a:lstStyle/>
          <a:p>
            <a:pPr lvl="1"/>
            <a:r>
              <a:rPr lang="en-US" dirty="0"/>
              <a:t>You can have multiple triggers defined for a timing instance.</a:t>
            </a:r>
          </a:p>
          <a:p>
            <a:pPr lvl="1"/>
            <a:r>
              <a:rPr lang="en-US" dirty="0"/>
              <a:t>To resolve the sequence of execution, you can use:</a:t>
            </a:r>
          </a:p>
          <a:p>
            <a:pPr lvl="2"/>
            <a:r>
              <a:rPr lang="en-US" dirty="0">
                <a:latin typeface="Courier New" pitchFamily="49" charset="0"/>
                <a:cs typeface="Courier New" pitchFamily="49" charset="0"/>
              </a:rPr>
              <a:t>PRECEDES</a:t>
            </a:r>
          </a:p>
          <a:p>
            <a:pPr lvl="2"/>
            <a:r>
              <a:rPr lang="en-US" dirty="0">
                <a:latin typeface="Courier New" pitchFamily="49" charset="0"/>
                <a:cs typeface="Courier New" pitchFamily="49" charset="0"/>
              </a:rPr>
              <a:t>FOLLOWS</a:t>
            </a:r>
          </a:p>
          <a:p>
            <a:pPr lvl="1"/>
            <a:r>
              <a:rPr lang="en-US" dirty="0"/>
              <a:t>To </a:t>
            </a:r>
            <a:r>
              <a:rPr lang="en-US" dirty="0">
                <a:cs typeface="Courier New" pitchFamily="49" charset="0"/>
              </a:rPr>
              <a:t>execute </a:t>
            </a:r>
            <a:r>
              <a:rPr lang="en-US" dirty="0">
                <a:latin typeface="Courier New" pitchFamily="49" charset="0"/>
                <a:cs typeface="Courier New" pitchFamily="49" charset="0"/>
              </a:rPr>
              <a:t>trigger2</a:t>
            </a:r>
            <a:r>
              <a:rPr lang="en-US" dirty="0">
                <a:cs typeface="Courier New" pitchFamily="49" charset="0"/>
              </a:rPr>
              <a:t> after </a:t>
            </a:r>
            <a:r>
              <a:rPr lang="en-US" dirty="0">
                <a:latin typeface="Courier New" pitchFamily="49" charset="0"/>
                <a:cs typeface="Courier New" pitchFamily="49" charset="0"/>
              </a:rPr>
              <a:t>trigger1</a:t>
            </a:r>
            <a:r>
              <a:rPr lang="en-US" dirty="0">
                <a:cs typeface="Courier New" pitchFamily="49" charset="0"/>
              </a:rPr>
              <a:t> for a table employees </a:t>
            </a:r>
            <a:r>
              <a:rPr lang="en-US" dirty="0">
                <a:latin typeface="Courier New" pitchFamily="49" charset="0"/>
                <a:cs typeface="Courier New" pitchFamily="49" charset="0"/>
              </a:rPr>
              <a:t>BEFORE</a:t>
            </a:r>
            <a:r>
              <a:rPr lang="en-US" dirty="0">
                <a:cs typeface="Courier New" pitchFamily="49" charset="0"/>
              </a:rPr>
              <a:t> </a:t>
            </a:r>
            <a:r>
              <a:rPr lang="en-US" dirty="0">
                <a:latin typeface="Courier New" pitchFamily="49" charset="0"/>
                <a:cs typeface="Courier New" pitchFamily="49" charset="0"/>
              </a:rPr>
              <a:t>UPDATE</a:t>
            </a:r>
            <a:r>
              <a:rPr lang="en-US" dirty="0">
                <a:cs typeface="Courier New" pitchFamily="49" charset="0"/>
              </a:rPr>
              <a:t>, you may write  it syntactically as:</a:t>
            </a:r>
            <a:endParaRPr lang="en-US" dirty="0"/>
          </a:p>
          <a:p>
            <a:endParaRPr lang="en-US" dirty="0"/>
          </a:p>
        </p:txBody>
      </p:sp>
      <p:sp>
        <p:nvSpPr>
          <p:cNvPr id="5" name="Content Placeholder 2"/>
          <p:cNvSpPr txBox="1">
            <a:spLocks/>
          </p:cNvSpPr>
          <p:nvPr/>
        </p:nvSpPr>
        <p:spPr bwMode="gray">
          <a:xfrm>
            <a:off x="997857" y="6667501"/>
            <a:ext cx="16125591" cy="99059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nchor="ctr" anchorCtr="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defRPr/>
            </a:pPr>
            <a:r>
              <a:rPr lang="en-US" kern="0" dirty="0">
                <a:latin typeface="Courier New" pitchFamily="49" charset="0"/>
                <a:cs typeface="Courier New" pitchFamily="49" charset="0"/>
              </a:rPr>
              <a:t>CREATE OR REPLACE TRIGGER2 ON EMPLOYEES BEFORE UPDATE</a:t>
            </a:r>
          </a:p>
          <a:p>
            <a:pPr marL="862013" lvl="1" indent="-690563" defTabSz="342900" eaLnBrk="1" hangingPunct="1">
              <a:spcBef>
                <a:spcPct val="20000"/>
              </a:spcBef>
              <a:buClr>
                <a:srgbClr val="FF0000"/>
              </a:buClr>
              <a:defRPr/>
            </a:pPr>
            <a:r>
              <a:rPr lang="en-US" kern="0" dirty="0">
                <a:latin typeface="Courier New" pitchFamily="49" charset="0"/>
                <a:cs typeface="Courier New" pitchFamily="49" charset="0"/>
              </a:rPr>
              <a:t>FOLLOWS TRIGGER1...</a:t>
            </a:r>
            <a:endParaRPr lang="en-US" kern="0" dirty="0">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3894328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4572000" y="5092700"/>
            <a:ext cx="12458700" cy="3848787"/>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7" name="Rounded Rectangle 16"/>
          <p:cNvSpPr/>
          <p:nvPr/>
        </p:nvSpPr>
        <p:spPr bwMode="auto">
          <a:xfrm>
            <a:off x="6223448" y="7233358"/>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9" name="TextBox 18"/>
          <p:cNvSpPr txBox="1"/>
          <p:nvPr/>
        </p:nvSpPr>
        <p:spPr>
          <a:xfrm>
            <a:off x="7188648" y="7487479"/>
            <a:ext cx="6984552"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Lesson 19: Creating Compound, DDL, and Event Database Triggers</a:t>
            </a:r>
          </a:p>
        </p:txBody>
      </p:sp>
      <p:grpSp>
        <p:nvGrpSpPr>
          <p:cNvPr id="25" name="Group 24"/>
          <p:cNvGrpSpPr/>
          <p:nvPr/>
        </p:nvGrpSpPr>
        <p:grpSpPr>
          <a:xfrm>
            <a:off x="6057901" y="5867401"/>
            <a:ext cx="8574398" cy="966176"/>
            <a:chOff x="4646612" y="1524000"/>
            <a:chExt cx="5716265" cy="644117"/>
          </a:xfrm>
        </p:grpSpPr>
        <p:sp>
          <p:nvSpPr>
            <p:cNvPr id="24" name="Rounded Rectangle 23"/>
            <p:cNvSpPr/>
            <p:nvPr/>
          </p:nvSpPr>
          <p:spPr bwMode="auto">
            <a:xfrm>
              <a:off x="4646612" y="1524000"/>
              <a:ext cx="5716265" cy="644117"/>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100" dirty="0">
                <a:latin typeface="Oracle Sans" panose="020B0503020204020204" pitchFamily="34" charset="0"/>
                <a:cs typeface="Oracle Sans" panose="020B0503020204020204" pitchFamily="34" charset="0"/>
              </a:endParaRPr>
            </a:p>
          </p:txBody>
        </p:sp>
        <p:sp>
          <p:nvSpPr>
            <p:cNvPr id="18" name="TextBox 17"/>
            <p:cNvSpPr txBox="1"/>
            <p:nvPr/>
          </p:nvSpPr>
          <p:spPr>
            <a:xfrm>
              <a:off x="5408612" y="1699484"/>
              <a:ext cx="4083283" cy="276999"/>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b="1" dirty="0">
                  <a:solidFill>
                    <a:schemeClr val="bg1"/>
                  </a:solidFill>
                  <a:latin typeface="Oracle Sans" panose="020B0503020204020204" pitchFamily="34" charset="0"/>
                  <a:cs typeface="Oracle Sans" panose="020B0503020204020204" pitchFamily="34" charset="0"/>
                </a:rPr>
                <a:t>Lesson 18: Creating Triggers</a:t>
              </a:r>
            </a:p>
          </p:txBody>
        </p:sp>
        <p:sp>
          <p:nvSpPr>
            <p:cNvPr id="23" name="Isosceles Triangle 22"/>
            <p:cNvSpPr>
              <a:spLocks noChangeAspect="1"/>
            </p:cNvSpPr>
            <p:nvPr/>
          </p:nvSpPr>
          <p:spPr bwMode="auto">
            <a:xfrm rot="5400000">
              <a:off x="4978644" y="1725368"/>
              <a:ext cx="293800" cy="195865"/>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sz="2100" dirty="0">
                <a:latin typeface="Oracle Sans" panose="020B0503020204020204" pitchFamily="34" charset="0"/>
                <a:cs typeface="Oracle Sans" panose="020B0503020204020204" pitchFamily="34" charset="0"/>
              </a:endParaRPr>
            </a:p>
          </p:txBody>
        </p:sp>
      </p:grpSp>
      <p:sp>
        <p:nvSpPr>
          <p:cNvPr id="27" name="Isosceles Triangle 26"/>
          <p:cNvSpPr>
            <a:spLocks noChangeAspect="1"/>
          </p:cNvSpPr>
          <p:nvPr/>
        </p:nvSpPr>
        <p:spPr bwMode="auto">
          <a:xfrm rot="5400000">
            <a:off x="6484848" y="7709914"/>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8" name="Rounded Rectangle 27"/>
          <p:cNvSpPr/>
          <p:nvPr/>
        </p:nvSpPr>
        <p:spPr bwMode="auto">
          <a:xfrm>
            <a:off x="4229597" y="4011085"/>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0" name="Rounded Rectangle 29"/>
          <p:cNvSpPr/>
          <p:nvPr/>
        </p:nvSpPr>
        <p:spPr bwMode="auto">
          <a:xfrm>
            <a:off x="4229597" y="5595463"/>
            <a:ext cx="1440264" cy="1473621"/>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1" name="Rounded Rectangle 30"/>
          <p:cNvSpPr/>
          <p:nvPr/>
        </p:nvSpPr>
        <p:spPr bwMode="auto">
          <a:xfrm>
            <a:off x="4229597" y="7162379"/>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2" name="Rectangle 31"/>
          <p:cNvSpPr/>
          <p:nvPr/>
        </p:nvSpPr>
        <p:spPr bwMode="auto">
          <a:xfrm>
            <a:off x="152400" y="2356757"/>
            <a:ext cx="5269058" cy="6595836"/>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34" name="Freeform 33"/>
          <p:cNvSpPr/>
          <p:nvPr/>
        </p:nvSpPr>
        <p:spPr bwMode="auto">
          <a:xfrm>
            <a:off x="-15045" y="4062095"/>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5" name="Freeform 34"/>
          <p:cNvSpPr/>
          <p:nvPr/>
        </p:nvSpPr>
        <p:spPr bwMode="auto">
          <a:xfrm>
            <a:off x="-15045" y="5643262"/>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6" name="Freeform 35"/>
          <p:cNvSpPr/>
          <p:nvPr/>
        </p:nvSpPr>
        <p:spPr bwMode="auto">
          <a:xfrm>
            <a:off x="-15045" y="7206919"/>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8" name="TextBox 37"/>
          <p:cNvSpPr txBox="1"/>
          <p:nvPr/>
        </p:nvSpPr>
        <p:spPr>
          <a:xfrm>
            <a:off x="782436" y="4540144"/>
            <a:ext cx="4399164"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dirty="0">
                <a:latin typeface="Oracle Sans" panose="020B0503020204020204" pitchFamily="34" charset="0"/>
                <a:cs typeface="Oracle Sans" panose="020B0503020204020204" pitchFamily="34" charset="0"/>
              </a:rPr>
              <a:t>Unit 4: Working with Subprograms</a:t>
            </a:r>
          </a:p>
        </p:txBody>
      </p:sp>
      <p:sp>
        <p:nvSpPr>
          <p:cNvPr id="39" name="TextBox 38"/>
          <p:cNvSpPr txBox="1"/>
          <p:nvPr/>
        </p:nvSpPr>
        <p:spPr>
          <a:xfrm>
            <a:off x="782436" y="6126290"/>
            <a:ext cx="4655955"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b="1" dirty="0">
                <a:solidFill>
                  <a:schemeClr val="bg1"/>
                </a:solidFill>
                <a:latin typeface="Oracle Sans" panose="020B0503020204020204" pitchFamily="34" charset="0"/>
                <a:cs typeface="Oracle Sans" panose="020B0503020204020204" pitchFamily="34" charset="0"/>
              </a:rPr>
              <a:t>Unit  5: Working with Triggers</a:t>
            </a:r>
          </a:p>
        </p:txBody>
      </p:sp>
      <p:sp>
        <p:nvSpPr>
          <p:cNvPr id="40" name="TextBox 39"/>
          <p:cNvSpPr txBox="1"/>
          <p:nvPr/>
        </p:nvSpPr>
        <p:spPr>
          <a:xfrm>
            <a:off x="782437" y="7523388"/>
            <a:ext cx="4295774"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b="0" dirty="0">
                <a:solidFill>
                  <a:schemeClr val="tx1">
                    <a:lumMod val="75000"/>
                  </a:schemeClr>
                </a:solidFill>
                <a:latin typeface="Oracle Sans" panose="020B0503020204020204" pitchFamily="34" charset="0"/>
                <a:cs typeface="Oracle Sans" panose="020B0503020204020204" pitchFamily="34" charset="0"/>
              </a:rPr>
              <a:t>Unit  6: Working with the PL/SQL Code</a:t>
            </a:r>
          </a:p>
        </p:txBody>
      </p:sp>
      <p:sp>
        <p:nvSpPr>
          <p:cNvPr id="3" name="Title 2">
            <a:extLst>
              <a:ext uri="{FF2B5EF4-FFF2-40B4-BE49-F238E27FC236}">
                <a16:creationId xmlns:a16="http://schemas.microsoft.com/office/drawing/2014/main" id="{A9453B54-2943-470A-9299-167ADFD37BCA}"/>
              </a:ext>
            </a:extLst>
          </p:cNvPr>
          <p:cNvSpPr>
            <a:spLocks noGrp="1"/>
          </p:cNvSpPr>
          <p:nvPr>
            <p:ph type="title"/>
          </p:nvPr>
        </p:nvSpPr>
        <p:spPr/>
        <p:txBody>
          <a:bodyPr/>
          <a:lstStyle/>
          <a:p>
            <a:r>
              <a:rPr lang="en-US" dirty="0"/>
              <a:t>Course Road Map</a:t>
            </a:r>
          </a:p>
        </p:txBody>
      </p:sp>
    </p:spTree>
    <p:custDataLst>
      <p:tags r:id="rId1"/>
    </p:custDataLst>
    <p:extLst>
      <p:ext uri="{BB962C8B-B14F-4D97-AF65-F5344CB8AC3E}">
        <p14:creationId xmlns:p14="http://schemas.microsoft.com/office/powerpoint/2010/main" val="2828452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1000032" y="2117271"/>
            <a:ext cx="16125591" cy="35814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nchor="ctr" anchorCtr="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8" name="Content Placeholder 2"/>
          <p:cNvSpPr txBox="1">
            <a:spLocks/>
          </p:cNvSpPr>
          <p:nvPr/>
        </p:nvSpPr>
        <p:spPr bwMode="gray">
          <a:xfrm>
            <a:off x="1000032" y="5945305"/>
            <a:ext cx="16125591" cy="346176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nchor="ctr" anchorCtr="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43016" name="Rectangle 2"/>
          <p:cNvSpPr>
            <a:spLocks noChangeArrowheads="1"/>
          </p:cNvSpPr>
          <p:nvPr/>
        </p:nvSpPr>
        <p:spPr bwMode="blackGray">
          <a:xfrm>
            <a:off x="1148694" y="5915139"/>
            <a:ext cx="15845472" cy="3543300"/>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CREATE OR REPLACE PROCEDURE log_execution IS</a:t>
            </a:r>
          </a:p>
          <a:p>
            <a:pPr marL="685800" indent="-685800"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BEGIN</a:t>
            </a:r>
          </a:p>
          <a:p>
            <a:pPr marL="685800" indent="-685800"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  DBMS_OUTPUT.PUT_LINE('log_execution: Employee Inserted');</a:t>
            </a:r>
          </a:p>
          <a:p>
            <a:pPr marL="685800" indent="-685800"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END;</a:t>
            </a:r>
          </a:p>
          <a:p>
            <a:pPr marL="685800" indent="-685800"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a:t>
            </a:r>
          </a:p>
          <a:p>
            <a:pPr marL="685800" indent="-685800"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CREATE OR REPLACE TRIGGER log_employee</a:t>
            </a:r>
          </a:p>
          <a:p>
            <a:pPr marL="685800" indent="-685800"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BEFORE INSERT ON EMPLOYEES</a:t>
            </a:r>
          </a:p>
          <a:p>
            <a:pPr marL="685800" indent="-685800" defTabSz="600075">
              <a:tabLst>
                <a:tab pos="600075" algn="r"/>
                <a:tab pos="1009650" algn="l"/>
              </a:tabLst>
            </a:pPr>
            <a:r>
              <a:rPr lang="en-US" altLang="en-US" sz="2400" dirty="0">
                <a:solidFill>
                  <a:schemeClr val="accent1"/>
                </a:solidFill>
                <a:latin typeface="Courier New" pitchFamily="49" charset="0"/>
                <a:cs typeface="Oracle Sans" panose="020B0503020204020204" pitchFamily="34" charset="0"/>
              </a:rPr>
              <a:t>CALL log_execution  –- no semicolon needed</a:t>
            </a:r>
          </a:p>
          <a:p>
            <a:pPr marL="685800" indent="-685800"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a:t>
            </a:r>
          </a:p>
        </p:txBody>
      </p:sp>
      <p:sp>
        <p:nvSpPr>
          <p:cNvPr id="43018" name="Rectangle 4"/>
          <p:cNvSpPr>
            <a:spLocks noChangeArrowheads="1"/>
          </p:cNvSpPr>
          <p:nvPr/>
        </p:nvSpPr>
        <p:spPr bwMode="blackWhite">
          <a:xfrm>
            <a:off x="1253442" y="8591666"/>
            <a:ext cx="4690158" cy="414338"/>
          </a:xfrm>
          <a:prstGeom prst="rect">
            <a:avLst/>
          </a:prstGeom>
          <a:noFill/>
          <a:ln w="28575">
            <a:solidFill>
              <a:schemeClr val="hlink"/>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1" hangingPunct="1">
              <a:spcBef>
                <a:spcPct val="20000"/>
              </a:spcBef>
              <a:buClr>
                <a:srgbClr val="FF0000"/>
              </a:buClr>
              <a:buFont typeface="Arial" charset="0"/>
              <a:buNone/>
            </a:pPr>
            <a:endParaRPr lang="en-US" altLang="en-US" dirty="0">
              <a:latin typeface="Oracle Sans" panose="020B0503020204020204" pitchFamily="34" charset="0"/>
              <a:cs typeface="Oracle Sans" panose="020B0503020204020204" pitchFamily="34" charset="0"/>
            </a:endParaRPr>
          </a:p>
        </p:txBody>
      </p:sp>
      <p:sp>
        <p:nvSpPr>
          <p:cNvPr id="43019" name="Rectangle 5"/>
          <p:cNvSpPr>
            <a:spLocks noChangeArrowheads="1"/>
          </p:cNvSpPr>
          <p:nvPr/>
        </p:nvSpPr>
        <p:spPr bwMode="blackGray">
          <a:xfrm>
            <a:off x="1148694" y="2231571"/>
            <a:ext cx="15845472" cy="3469482"/>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CREATE [OR REPLACE] TRIGGER </a:t>
            </a:r>
            <a:r>
              <a:rPr lang="en-US" altLang="en-US" sz="2400" i="1" dirty="0">
                <a:solidFill>
                  <a:srgbClr val="000000"/>
                </a:solidFill>
                <a:latin typeface="Courier New" pitchFamily="49" charset="0"/>
                <a:cs typeface="Oracle Sans" panose="020B0503020204020204" pitchFamily="34" charset="0"/>
              </a:rPr>
              <a:t>trigger_name</a:t>
            </a:r>
            <a:endParaRPr lang="en-US" altLang="en-US" sz="2400" dirty="0">
              <a:solidFill>
                <a:srgbClr val="000000"/>
              </a:solidFill>
              <a:latin typeface="Courier New" pitchFamily="49" charset="0"/>
              <a:cs typeface="Oracle Sans" panose="020B0503020204020204" pitchFamily="34" charset="0"/>
            </a:endParaRPr>
          </a:p>
          <a:p>
            <a:pPr marL="685800" indent="-685800" defTabSz="600075">
              <a:tabLst>
                <a:tab pos="600075" algn="r"/>
                <a:tab pos="1009650" algn="l"/>
              </a:tabLst>
            </a:pPr>
            <a:r>
              <a:rPr lang="en-US" altLang="en-US" sz="2400" i="1" dirty="0">
                <a:solidFill>
                  <a:srgbClr val="000000"/>
                </a:solidFill>
                <a:latin typeface="Courier New" pitchFamily="49" charset="0"/>
                <a:cs typeface="Oracle Sans" panose="020B0503020204020204" pitchFamily="34" charset="0"/>
              </a:rPr>
              <a:t>timing </a:t>
            </a:r>
          </a:p>
          <a:p>
            <a:pPr marL="685800" indent="-685800" defTabSz="600075">
              <a:tabLst>
                <a:tab pos="600075" algn="r"/>
                <a:tab pos="1009650" algn="l"/>
              </a:tabLst>
            </a:pPr>
            <a:r>
              <a:rPr lang="en-US" altLang="en-US" sz="2400" i="1" dirty="0">
                <a:solidFill>
                  <a:srgbClr val="000000"/>
                </a:solidFill>
                <a:latin typeface="Courier New" pitchFamily="49" charset="0"/>
                <a:cs typeface="Oracle Sans" panose="020B0503020204020204" pitchFamily="34" charset="0"/>
              </a:rPr>
              <a:t>event1 </a:t>
            </a:r>
            <a:r>
              <a:rPr lang="en-US" altLang="en-US" sz="2400" dirty="0">
                <a:solidFill>
                  <a:srgbClr val="000000"/>
                </a:solidFill>
                <a:latin typeface="Courier New" pitchFamily="49" charset="0"/>
                <a:cs typeface="Oracle Sans" panose="020B0503020204020204" pitchFamily="34" charset="0"/>
              </a:rPr>
              <a:t>[OR</a:t>
            </a:r>
            <a:r>
              <a:rPr lang="en-US" altLang="en-US" sz="2400" i="1" dirty="0">
                <a:solidFill>
                  <a:srgbClr val="000000"/>
                </a:solidFill>
                <a:latin typeface="Courier New" pitchFamily="49" charset="0"/>
                <a:cs typeface="Oracle Sans" panose="020B0503020204020204" pitchFamily="34" charset="0"/>
              </a:rPr>
              <a:t> event2 </a:t>
            </a:r>
            <a:r>
              <a:rPr lang="en-US" altLang="en-US" sz="2400" dirty="0">
                <a:solidFill>
                  <a:srgbClr val="000000"/>
                </a:solidFill>
                <a:latin typeface="Courier New" pitchFamily="49" charset="0"/>
                <a:cs typeface="Oracle Sans" panose="020B0503020204020204" pitchFamily="34" charset="0"/>
              </a:rPr>
              <a:t>OR</a:t>
            </a:r>
            <a:r>
              <a:rPr lang="en-US" altLang="en-US" sz="2400" i="1" dirty="0">
                <a:solidFill>
                  <a:srgbClr val="000000"/>
                </a:solidFill>
                <a:latin typeface="Courier New" pitchFamily="49" charset="0"/>
                <a:cs typeface="Oracle Sans" panose="020B0503020204020204" pitchFamily="34" charset="0"/>
              </a:rPr>
              <a:t> event3</a:t>
            </a:r>
            <a:r>
              <a:rPr lang="en-US" altLang="en-US" sz="2400" dirty="0">
                <a:solidFill>
                  <a:srgbClr val="000000"/>
                </a:solidFill>
                <a:latin typeface="Courier New" pitchFamily="49" charset="0"/>
                <a:cs typeface="Oracle Sans" panose="020B0503020204020204" pitchFamily="34" charset="0"/>
              </a:rPr>
              <a:t>]</a:t>
            </a:r>
            <a:endParaRPr lang="en-US" altLang="en-US" sz="2400" i="1" dirty="0">
              <a:solidFill>
                <a:srgbClr val="000000"/>
              </a:solidFill>
              <a:latin typeface="Courier New" pitchFamily="49" charset="0"/>
              <a:cs typeface="Oracle Sans" panose="020B0503020204020204" pitchFamily="34" charset="0"/>
            </a:endParaRPr>
          </a:p>
          <a:p>
            <a:pPr marL="685800" indent="-685800"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ON</a:t>
            </a:r>
            <a:r>
              <a:rPr lang="en-US" altLang="en-US" sz="2400" i="1" dirty="0">
                <a:solidFill>
                  <a:srgbClr val="000000"/>
                </a:solidFill>
                <a:latin typeface="Courier New" pitchFamily="49" charset="0"/>
                <a:cs typeface="Oracle Sans" panose="020B0503020204020204" pitchFamily="34" charset="0"/>
              </a:rPr>
              <a:t> table_name </a:t>
            </a:r>
          </a:p>
          <a:p>
            <a:pPr marL="685800" indent="-685800"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[REFERENCING OLD AS </a:t>
            </a:r>
            <a:r>
              <a:rPr lang="en-US" altLang="en-US" sz="2400" i="1" dirty="0">
                <a:solidFill>
                  <a:srgbClr val="000000"/>
                </a:solidFill>
                <a:latin typeface="Courier New" pitchFamily="49" charset="0"/>
                <a:cs typeface="Oracle Sans" panose="020B0503020204020204" pitchFamily="34" charset="0"/>
              </a:rPr>
              <a:t>old </a:t>
            </a:r>
            <a:r>
              <a:rPr lang="en-US" altLang="en-US" sz="2400" dirty="0">
                <a:solidFill>
                  <a:srgbClr val="000000"/>
                </a:solidFill>
                <a:latin typeface="Courier New" pitchFamily="49" charset="0"/>
                <a:cs typeface="Oracle Sans" panose="020B0503020204020204" pitchFamily="34" charset="0"/>
              </a:rPr>
              <a:t>|</a:t>
            </a:r>
            <a:r>
              <a:rPr lang="en-US" altLang="en-US" sz="2400" i="1" dirty="0">
                <a:solidFill>
                  <a:srgbClr val="000000"/>
                </a:solidFill>
                <a:latin typeface="Courier New" pitchFamily="49" charset="0"/>
                <a:cs typeface="Oracle Sans" panose="020B0503020204020204" pitchFamily="34" charset="0"/>
              </a:rPr>
              <a:t> </a:t>
            </a:r>
            <a:r>
              <a:rPr lang="en-US" altLang="en-US" sz="2400" dirty="0">
                <a:solidFill>
                  <a:srgbClr val="000000"/>
                </a:solidFill>
                <a:latin typeface="Courier New" pitchFamily="49" charset="0"/>
                <a:cs typeface="Oracle Sans" panose="020B0503020204020204" pitchFamily="34" charset="0"/>
              </a:rPr>
              <a:t>NEW AS </a:t>
            </a:r>
            <a:r>
              <a:rPr lang="en-US" altLang="en-US" sz="2400" i="1" dirty="0">
                <a:solidFill>
                  <a:srgbClr val="000000"/>
                </a:solidFill>
                <a:latin typeface="Courier New" pitchFamily="49" charset="0"/>
                <a:cs typeface="Oracle Sans" panose="020B0503020204020204" pitchFamily="34" charset="0"/>
              </a:rPr>
              <a:t>new</a:t>
            </a:r>
            <a:r>
              <a:rPr lang="en-US" altLang="en-US" sz="2400" dirty="0">
                <a:solidFill>
                  <a:srgbClr val="000000"/>
                </a:solidFill>
                <a:latin typeface="Courier New" pitchFamily="49" charset="0"/>
                <a:cs typeface="Oracle Sans" panose="020B0503020204020204" pitchFamily="34" charset="0"/>
              </a:rPr>
              <a:t>]</a:t>
            </a:r>
          </a:p>
          <a:p>
            <a:pPr marL="685800" indent="-685800"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[FOR EACH ROW]</a:t>
            </a:r>
          </a:p>
          <a:p>
            <a:pPr marL="685800" indent="-685800" defTabSz="600075">
              <a:tabLst>
                <a:tab pos="600075" algn="r"/>
                <a:tab pos="1009650" algn="l"/>
              </a:tabLst>
            </a:pPr>
            <a:r>
              <a:rPr lang="en-US" altLang="en-US" sz="2400" dirty="0">
                <a:solidFill>
                  <a:srgbClr val="000000"/>
                </a:solidFill>
                <a:latin typeface="Courier New" pitchFamily="49" charset="0"/>
                <a:cs typeface="Oracle Sans" panose="020B0503020204020204" pitchFamily="34" charset="0"/>
              </a:rPr>
              <a:t>[WHEN </a:t>
            </a:r>
            <a:r>
              <a:rPr lang="en-US" altLang="en-US" sz="2400" i="1" dirty="0">
                <a:solidFill>
                  <a:srgbClr val="000000"/>
                </a:solidFill>
                <a:latin typeface="Courier New" pitchFamily="49" charset="0"/>
                <a:cs typeface="Oracle Sans" panose="020B0503020204020204" pitchFamily="34" charset="0"/>
              </a:rPr>
              <a:t>condition</a:t>
            </a:r>
            <a:r>
              <a:rPr lang="en-US" altLang="en-US" sz="2400" dirty="0">
                <a:solidFill>
                  <a:srgbClr val="000000"/>
                </a:solidFill>
                <a:latin typeface="Courier New" pitchFamily="49" charset="0"/>
                <a:cs typeface="Oracle Sans" panose="020B0503020204020204" pitchFamily="34" charset="0"/>
              </a:rPr>
              <a:t>]</a:t>
            </a:r>
          </a:p>
          <a:p>
            <a:pPr marL="685800" indent="-685800" defTabSz="600075">
              <a:tabLst>
                <a:tab pos="600075" algn="r"/>
                <a:tab pos="1009650" algn="l"/>
              </a:tabLst>
            </a:pPr>
            <a:r>
              <a:rPr lang="en-US" altLang="en-US" sz="2400" dirty="0">
                <a:solidFill>
                  <a:schemeClr val="accent1"/>
                </a:solidFill>
                <a:latin typeface="Courier New" pitchFamily="49" charset="0"/>
                <a:cs typeface="Oracle Sans" panose="020B0503020204020204" pitchFamily="34" charset="0"/>
              </a:rPr>
              <a:t>CALL </a:t>
            </a:r>
            <a:r>
              <a:rPr lang="en-US" altLang="en-US" sz="2400" i="1" dirty="0">
                <a:solidFill>
                  <a:schemeClr val="accent1"/>
                </a:solidFill>
                <a:latin typeface="Courier New" pitchFamily="49" charset="0"/>
                <a:cs typeface="Oracle Sans" panose="020B0503020204020204" pitchFamily="34" charset="0"/>
              </a:rPr>
              <a:t>procedure_name</a:t>
            </a:r>
          </a:p>
          <a:p>
            <a:pPr marL="685800" indent="-685800" defTabSz="600075">
              <a:tabLst>
                <a:tab pos="600075" algn="r"/>
                <a:tab pos="1009650" algn="l"/>
              </a:tabLst>
            </a:pPr>
            <a:r>
              <a:rPr lang="en-US" altLang="en-US" sz="2400" i="1" dirty="0">
                <a:solidFill>
                  <a:schemeClr val="accent1"/>
                </a:solidFill>
                <a:latin typeface="Courier New" pitchFamily="49" charset="0"/>
                <a:cs typeface="Oracle Sans" panose="020B0503020204020204" pitchFamily="34" charset="0"/>
              </a:rPr>
              <a:t>/</a:t>
            </a:r>
          </a:p>
        </p:txBody>
      </p:sp>
      <p:sp>
        <p:nvSpPr>
          <p:cNvPr id="43020" name="Rectangle 6"/>
          <p:cNvSpPr>
            <a:spLocks noChangeArrowheads="1"/>
          </p:cNvSpPr>
          <p:nvPr/>
        </p:nvSpPr>
        <p:spPr bwMode="gray">
          <a:xfrm>
            <a:off x="1237571" y="4882858"/>
            <a:ext cx="5091374" cy="364331"/>
          </a:xfrm>
          <a:prstGeom prst="rect">
            <a:avLst/>
          </a:prstGeom>
          <a:noFill/>
          <a:ln w="28575">
            <a:solidFill>
              <a:schemeClr val="hlink"/>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1" hangingPunct="1">
              <a:spcBef>
                <a:spcPct val="20000"/>
              </a:spcBef>
              <a:buClr>
                <a:srgbClr val="FF0000"/>
              </a:buClr>
              <a:buFont typeface="Arial" charset="0"/>
              <a:buNone/>
            </a:pPr>
            <a:endParaRPr lang="en-US" altLang="en-US" dirty="0">
              <a:latin typeface="Oracle Sans" panose="020B0503020204020204" pitchFamily="34" charset="0"/>
              <a:cs typeface="Oracle Sans" panose="020B0503020204020204" pitchFamily="34" charset="0"/>
            </a:endParaRPr>
          </a:p>
        </p:txBody>
      </p:sp>
      <p:sp>
        <p:nvSpPr>
          <p:cNvPr id="2" name="Title 1">
            <a:extLst>
              <a:ext uri="{FF2B5EF4-FFF2-40B4-BE49-F238E27FC236}">
                <a16:creationId xmlns:a16="http://schemas.microsoft.com/office/drawing/2014/main" id="{CDE8C1FF-E9F1-443F-AA3F-1E62E18FE35A}"/>
              </a:ext>
            </a:extLst>
          </p:cNvPr>
          <p:cNvSpPr>
            <a:spLocks noGrp="1"/>
          </p:cNvSpPr>
          <p:nvPr>
            <p:ph type="title"/>
          </p:nvPr>
        </p:nvSpPr>
        <p:spPr/>
        <p:txBody>
          <a:bodyPr/>
          <a:lstStyle/>
          <a:p>
            <a:r>
              <a:rPr lang="en-US" altLang="en-US" dirty="0">
                <a:latin typeface="Courier New" panose="02070309020205020404" pitchFamily="49" charset="0"/>
                <a:cs typeface="Courier New" panose="02070309020205020404" pitchFamily="49" charset="0"/>
              </a:rPr>
              <a:t>CALL</a:t>
            </a:r>
            <a:r>
              <a:rPr lang="en-US" altLang="en-US" dirty="0"/>
              <a:t> Statements in Triggers</a:t>
            </a:r>
            <a:endParaRPr lang="en-US" dirty="0"/>
          </a:p>
        </p:txBody>
      </p:sp>
    </p:spTree>
    <p:custDataLst>
      <p:tags r:id="rId1"/>
    </p:custDataLst>
    <p:extLst>
      <p:ext uri="{BB962C8B-B14F-4D97-AF65-F5344CB8AC3E}">
        <p14:creationId xmlns:p14="http://schemas.microsoft.com/office/powerpoint/2010/main" val="377458166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Lesson Agenda</a:t>
            </a:r>
          </a:p>
        </p:txBody>
      </p:sp>
      <p:sp>
        <p:nvSpPr>
          <p:cNvPr id="4" name="Content Placeholder 3">
            <a:extLst>
              <a:ext uri="{FF2B5EF4-FFF2-40B4-BE49-F238E27FC236}">
                <a16:creationId xmlns:a16="http://schemas.microsoft.com/office/drawing/2014/main" id="{B0CF7A58-2173-4BEE-84AE-E40B6AD2B552}"/>
              </a:ext>
            </a:extLst>
          </p:cNvPr>
          <p:cNvSpPr>
            <a:spLocks noGrp="1"/>
          </p:cNvSpPr>
          <p:nvPr>
            <p:ph idx="1"/>
          </p:nvPr>
        </p:nvSpPr>
        <p:spPr>
          <a:xfrm>
            <a:off x="933451" y="2272710"/>
            <a:ext cx="16421100" cy="3641634"/>
          </a:xfrm>
        </p:spPr>
        <p:txBody>
          <a:bodyPr/>
          <a:lstStyle/>
          <a:p>
            <a:pPr lvl="1">
              <a:buClr>
                <a:schemeClr val="tx1">
                  <a:lumMod val="25000"/>
                  <a:lumOff val="75000"/>
                </a:schemeClr>
              </a:buClr>
              <a:buFont typeface="Arial" pitchFamily="34" charset="0"/>
              <a:buChar char="•"/>
            </a:pPr>
            <a:r>
              <a:rPr lang="en-US" dirty="0">
                <a:solidFill>
                  <a:schemeClr val="tx1">
                    <a:lumMod val="25000"/>
                    <a:lumOff val="75000"/>
                  </a:schemeClr>
                </a:solidFill>
              </a:rPr>
              <a:t>Understanding the usage of triggers</a:t>
            </a:r>
          </a:p>
          <a:p>
            <a:pPr lvl="1">
              <a:buClr>
                <a:schemeClr val="tx1">
                  <a:lumMod val="25000"/>
                  <a:lumOff val="75000"/>
                </a:schemeClr>
              </a:buClr>
              <a:buFont typeface="Arial" pitchFamily="34" charset="0"/>
              <a:buChar char="•"/>
            </a:pPr>
            <a:r>
              <a:rPr lang="en-US" dirty="0">
                <a:solidFill>
                  <a:schemeClr val="tx1">
                    <a:lumMod val="25000"/>
                    <a:lumOff val="75000"/>
                  </a:schemeClr>
                </a:solidFill>
              </a:rPr>
              <a:t>Creating triggers</a:t>
            </a:r>
          </a:p>
          <a:p>
            <a:pPr lvl="1">
              <a:buFont typeface="Arial" pitchFamily="34" charset="0"/>
              <a:buChar char="•"/>
            </a:pPr>
            <a:r>
              <a:rPr lang="en-US" dirty="0"/>
              <a:t>Creating row-level triggers</a:t>
            </a:r>
          </a:p>
          <a:p>
            <a:pPr lvl="1">
              <a:buClr>
                <a:schemeClr val="tx1">
                  <a:lumMod val="25000"/>
                  <a:lumOff val="75000"/>
                </a:schemeClr>
              </a:buClr>
              <a:buFont typeface="Arial" pitchFamily="34" charset="0"/>
              <a:buChar char="•"/>
            </a:pPr>
            <a:r>
              <a:rPr lang="en-US" dirty="0">
                <a:solidFill>
                  <a:schemeClr val="tx1">
                    <a:lumMod val="25000"/>
                    <a:lumOff val="75000"/>
                  </a:schemeClr>
                </a:solidFill>
              </a:rPr>
              <a:t>Creating INSTEAD OF triggers</a:t>
            </a:r>
          </a:p>
          <a:p>
            <a:pPr lvl="1">
              <a:buClr>
                <a:schemeClr val="tx1">
                  <a:lumMod val="25000"/>
                  <a:lumOff val="75000"/>
                </a:schemeClr>
              </a:buClr>
              <a:buFont typeface="Arial" pitchFamily="34" charset="0"/>
              <a:buChar char="•"/>
            </a:pPr>
            <a:r>
              <a:rPr lang="en-US" dirty="0">
                <a:solidFill>
                  <a:schemeClr val="tx1">
                    <a:lumMod val="25000"/>
                    <a:lumOff val="75000"/>
                  </a:schemeClr>
                </a:solidFill>
              </a:rPr>
              <a:t>Managing Triggers</a:t>
            </a:r>
          </a:p>
        </p:txBody>
      </p:sp>
      <p:grpSp>
        <p:nvGrpSpPr>
          <p:cNvPr id="5" name="Group 4"/>
          <p:cNvGrpSpPr/>
          <p:nvPr/>
        </p:nvGrpSpPr>
        <p:grpSpPr>
          <a:xfrm>
            <a:off x="12744451" y="6515101"/>
            <a:ext cx="5567363" cy="2500313"/>
            <a:chOff x="5600700" y="4297363"/>
            <a:chExt cx="3711575" cy="1666875"/>
          </a:xfrm>
        </p:grpSpPr>
        <p:sp>
          <p:nvSpPr>
            <p:cNvPr id="6" name="Rectangle 5"/>
            <p:cNvSpPr/>
            <p:nvPr/>
          </p:nvSpPr>
          <p:spPr bwMode="auto">
            <a:xfrm rot="16200000" flipV="1">
              <a:off x="68738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7" name="Oval 6"/>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8"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998550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6310" name="Group 22"/>
          <p:cNvGraphicFramePr>
            <a:graphicFrameLocks noGrp="1"/>
          </p:cNvGraphicFramePr>
          <p:nvPr>
            <p:extLst>
              <p:ext uri="{D42A27DB-BD31-4B8C-83A1-F6EECF244321}">
                <p14:modId xmlns:p14="http://schemas.microsoft.com/office/powerpoint/2010/main" val="2987520140"/>
              </p:ext>
            </p:extLst>
          </p:nvPr>
        </p:nvGraphicFramePr>
        <p:xfrm>
          <a:off x="1221266" y="2438401"/>
          <a:ext cx="15845472" cy="3783903"/>
        </p:xfrm>
        <a:graphic>
          <a:graphicData uri="http://schemas.openxmlformats.org/drawingml/2006/table">
            <a:tbl>
              <a:tblPr firstRow="1" firstCol="1" bandRow="1">
                <a:tableStyleId>{5FD0F851-EC5A-4D38-B0AD-8093EC10F338}</a:tableStyleId>
              </a:tblPr>
              <a:tblGrid>
                <a:gridCol w="7770378">
                  <a:extLst>
                    <a:ext uri="{9D8B030D-6E8A-4147-A177-3AD203B41FA5}">
                      <a16:colId xmlns:a16="http://schemas.microsoft.com/office/drawing/2014/main" val="20000"/>
                    </a:ext>
                  </a:extLst>
                </a:gridCol>
                <a:gridCol w="8075094">
                  <a:extLst>
                    <a:ext uri="{9D8B030D-6E8A-4147-A177-3AD203B41FA5}">
                      <a16:colId xmlns:a16="http://schemas.microsoft.com/office/drawing/2014/main" val="20001"/>
                    </a:ext>
                  </a:extLst>
                </a:gridCol>
              </a:tblGrid>
              <a:tr h="766667">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rPr>
                        <a:t>Statement-Level Triggers</a:t>
                      </a:r>
                      <a:endParaRPr kumimoji="0" lang="en-US" sz="2700" b="1" i="0" u="none" strike="noStrike" cap="none" normalizeH="0" baseline="0" dirty="0">
                        <a:ln>
                          <a:noFill/>
                        </a:ln>
                        <a:solidFill>
                          <a:schemeClr val="tx1"/>
                        </a:solidFill>
                        <a:effectLst/>
                        <a:latin typeface="Oracle Sans" panose="020B0503020204020204" pitchFamily="34" charset="0"/>
                      </a:endParaRPr>
                    </a:p>
                  </a:txBody>
                  <a:tcPr marL="182832" marR="182832" marT="137144" marB="137144" anchor="ctr"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rPr>
                        <a:t>Row-Level Triggers</a:t>
                      </a:r>
                      <a:endParaRPr kumimoji="0" lang="en-US" sz="2700" b="1" i="0" u="none" strike="noStrike" cap="none" normalizeH="0" baseline="0" dirty="0">
                        <a:ln>
                          <a:noFill/>
                        </a:ln>
                        <a:solidFill>
                          <a:schemeClr val="tx1"/>
                        </a:solidFill>
                        <a:effectLst/>
                        <a:latin typeface="Oracle Sans" panose="020B0503020204020204" pitchFamily="34" charset="0"/>
                      </a:endParaRPr>
                    </a:p>
                  </a:txBody>
                  <a:tcPr marL="182832" marR="182832" marT="137144" marB="137144" anchor="ctr" horzOverflow="overflow"/>
                </a:tc>
                <a:extLst>
                  <a:ext uri="{0D108BD9-81ED-4DB2-BD59-A6C34878D82A}">
                    <a16:rowId xmlns:a16="http://schemas.microsoft.com/office/drawing/2014/main" val="10000"/>
                  </a:ext>
                </a:extLst>
              </a:tr>
              <a:tr h="1005714">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b="0" u="none" strike="noStrike" cap="none" normalizeH="0" baseline="0" dirty="0">
                          <a:ln>
                            <a:noFill/>
                          </a:ln>
                          <a:effectLst/>
                        </a:rPr>
                        <a:t>Is the default when creating a trigger</a:t>
                      </a:r>
                      <a:endParaRPr kumimoji="0" lang="en-US" sz="2400" b="0" i="0" u="none" strike="noStrike" cap="none" normalizeH="0" baseline="0" dirty="0">
                        <a:ln>
                          <a:noFill/>
                        </a:ln>
                        <a:solidFill>
                          <a:schemeClr val="tx1"/>
                        </a:solidFill>
                        <a:effectLst/>
                        <a:latin typeface="Courier New" pitchFamily="49" charset="0"/>
                      </a:endParaRPr>
                    </a:p>
                  </a:txBody>
                  <a:tcPr marL="182832" marR="182832" marT="137144" marB="137144" anchor="ctr" horzOverflow="overflow">
                    <a:solidFill>
                      <a:srgbClr val="EFF3F4"/>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Use the FOR EACH ROW clause when creating a trigger</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44" marB="137144" anchor="ctr" horzOverflow="overflow">
                    <a:solidFill>
                      <a:srgbClr val="EFF3F4"/>
                    </a:solidFill>
                  </a:tcPr>
                </a:tc>
                <a:extLst>
                  <a:ext uri="{0D108BD9-81ED-4DB2-BD59-A6C34878D82A}">
                    <a16:rowId xmlns:a16="http://schemas.microsoft.com/office/drawing/2014/main" val="10001"/>
                  </a:ext>
                </a:extLst>
              </a:tr>
              <a:tr h="1005714">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b="0" u="none" strike="noStrike" cap="none" normalizeH="0" baseline="0" dirty="0">
                          <a:ln>
                            <a:noFill/>
                          </a:ln>
                          <a:effectLst/>
                        </a:rPr>
                        <a:t>Fires once for the triggering event</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44" marB="137144" anchor="ctr"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Fires once for each row affected by the triggering event</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44" marB="137144" anchor="ctr" horzOverflow="overflow"/>
                </a:tc>
                <a:extLst>
                  <a:ext uri="{0D108BD9-81ED-4DB2-BD59-A6C34878D82A}">
                    <a16:rowId xmlns:a16="http://schemas.microsoft.com/office/drawing/2014/main" val="10002"/>
                  </a:ext>
                </a:extLst>
              </a:tr>
              <a:tr h="1005807">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b="0" u="none" strike="noStrike" cap="none" normalizeH="0" baseline="0" dirty="0">
                          <a:ln>
                            <a:noFill/>
                          </a:ln>
                          <a:effectLst/>
                        </a:rPr>
                        <a:t>Fires once even if no rows are affected</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44" marB="137144" anchor="ctr" horzOverflow="overflow">
                    <a:solidFill>
                      <a:srgbClr val="EFF3F4"/>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Does not fire if the triggering event does not affect any rows</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44" marB="137144" anchor="ctr" horzOverflow="overflow">
                    <a:solidFill>
                      <a:srgbClr val="EFF3F4"/>
                    </a:solidFill>
                  </a:tcPr>
                </a:tc>
                <a:extLst>
                  <a:ext uri="{0D108BD9-81ED-4DB2-BD59-A6C34878D82A}">
                    <a16:rowId xmlns:a16="http://schemas.microsoft.com/office/drawing/2014/main" val="10003"/>
                  </a:ext>
                </a:extLst>
              </a:tr>
            </a:tbl>
          </a:graphicData>
        </a:graphic>
      </p:graphicFrame>
      <p:sp>
        <p:nvSpPr>
          <p:cNvPr id="2" name="Title 1">
            <a:extLst>
              <a:ext uri="{FF2B5EF4-FFF2-40B4-BE49-F238E27FC236}">
                <a16:creationId xmlns:a16="http://schemas.microsoft.com/office/drawing/2014/main" id="{388C8E51-0ECE-4C63-BC4A-2E923994865E}"/>
              </a:ext>
            </a:extLst>
          </p:cNvPr>
          <p:cNvSpPr>
            <a:spLocks noGrp="1"/>
          </p:cNvSpPr>
          <p:nvPr>
            <p:ph type="title"/>
          </p:nvPr>
        </p:nvSpPr>
        <p:spPr/>
        <p:txBody>
          <a:bodyPr/>
          <a:lstStyle/>
          <a:p>
            <a:r>
              <a:rPr lang="en-US" altLang="en-US" dirty="0"/>
              <a:t>Statement-Level Triggers Versus Row-Level Triggers</a:t>
            </a:r>
            <a:endParaRPr lang="en-US" dirty="0"/>
          </a:p>
        </p:txBody>
      </p:sp>
    </p:spTree>
    <p:custDataLst>
      <p:tags r:id="rId1"/>
    </p:custDataLst>
    <p:extLst>
      <p:ext uri="{BB962C8B-B14F-4D97-AF65-F5344CB8AC3E}">
        <p14:creationId xmlns:p14="http://schemas.microsoft.com/office/powerpoint/2010/main" val="4157557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430251" y="2514600"/>
            <a:ext cx="2027873" cy="2063538"/>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33181" y="2517669"/>
            <a:ext cx="2021841" cy="2057400"/>
          </a:xfrm>
          <a:prstGeom prst="rect">
            <a:avLst/>
          </a:prstGeom>
        </p:spPr>
      </p:pic>
      <p:pic>
        <p:nvPicPr>
          <p:cNvPr id="3" name="Picture 2" descr="cnt2554153.png"/>
          <p:cNvPicPr>
            <a:picLocks noChangeAspect="1"/>
          </p:cNvPicPr>
          <p:nvPr/>
        </p:nvPicPr>
        <p:blipFill>
          <a:blip r:embed="rId6" cstate="print"/>
          <a:stretch>
            <a:fillRect/>
          </a:stretch>
        </p:blipFill>
        <p:spPr>
          <a:xfrm>
            <a:off x="7855322" y="2778292"/>
            <a:ext cx="2000250" cy="2344043"/>
          </a:xfrm>
          <a:prstGeom prst="rect">
            <a:avLst/>
          </a:prstGeom>
        </p:spPr>
      </p:pic>
      <p:sp>
        <p:nvSpPr>
          <p:cNvPr id="5" name="Rounded Rectangular Callout 4"/>
          <p:cNvSpPr/>
          <p:nvPr/>
        </p:nvSpPr>
        <p:spPr bwMode="auto">
          <a:xfrm>
            <a:off x="1428750" y="4686300"/>
            <a:ext cx="6515100" cy="2971800"/>
          </a:xfrm>
          <a:prstGeom prst="wedgeRoundRectCallout">
            <a:avLst>
              <a:gd name="adj1" fmla="val 51311"/>
              <a:gd name="adj2" fmla="val -70333"/>
              <a:gd name="adj3" fmla="val 16667"/>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US" sz="28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In a situation where I have to log insertion of every row while inserting</a:t>
            </a:r>
            <a:r>
              <a:rPr kumimoji="0" lang="en-US" sz="2800" b="0" i="0" u="none" strike="noStrike" cap="none" normalizeH="0" dirty="0">
                <a:ln>
                  <a:noFill/>
                </a:ln>
                <a:solidFill>
                  <a:schemeClr val="tx1"/>
                </a:solidFill>
                <a:effectLst/>
                <a:latin typeface="Oracle Sans" panose="020B0503020204020204" pitchFamily="34" charset="0"/>
                <a:cs typeface="Oracle Sans" panose="020B0503020204020204" pitchFamily="34" charset="0"/>
              </a:rPr>
              <a:t> a bunch of 100 rows, I will use a </a:t>
            </a:r>
            <a:br>
              <a:rPr kumimoji="0" lang="en-US" sz="2800" b="0" i="0" u="none" strike="noStrike" cap="none" normalizeH="0" dirty="0">
                <a:ln>
                  <a:noFill/>
                </a:ln>
                <a:solidFill>
                  <a:schemeClr val="tx1"/>
                </a:solidFill>
                <a:effectLst/>
                <a:latin typeface="Oracle Sans" panose="020B0503020204020204" pitchFamily="34" charset="0"/>
                <a:cs typeface="Oracle Sans" panose="020B0503020204020204" pitchFamily="34" charset="0"/>
              </a:rPr>
            </a:br>
            <a:r>
              <a:rPr kumimoji="0" lang="en-US" sz="2800" b="0" i="0" u="none" strike="noStrike" cap="none" normalizeH="0" dirty="0">
                <a:ln>
                  <a:noFill/>
                </a:ln>
                <a:solidFill>
                  <a:schemeClr val="tx1"/>
                </a:solidFill>
                <a:effectLst/>
                <a:latin typeface="Oracle Sans" panose="020B0503020204020204" pitchFamily="34" charset="0"/>
                <a:cs typeface="Oracle Sans" panose="020B0503020204020204" pitchFamily="34" charset="0"/>
              </a:rPr>
              <a:t>row-level trigger. </a:t>
            </a:r>
            <a:endParaRPr lang="en-US" sz="2800" dirty="0">
              <a:latin typeface="Oracle Sans" panose="020B0503020204020204" pitchFamily="34" charset="0"/>
              <a:cs typeface="Oracle Sans" panose="020B0503020204020204" pitchFamily="34" charset="0"/>
            </a:endParaRPr>
          </a:p>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US" sz="28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While</a:t>
            </a:r>
            <a:r>
              <a:rPr kumimoji="0" lang="en-US" sz="2800" b="0" i="0" u="none" strike="noStrike" cap="none" normalizeH="0" dirty="0">
                <a:ln>
                  <a:noFill/>
                </a:ln>
                <a:solidFill>
                  <a:schemeClr val="tx1"/>
                </a:solidFill>
                <a:effectLst/>
                <a:latin typeface="Oracle Sans" panose="020B0503020204020204" pitchFamily="34" charset="0"/>
                <a:cs typeface="Oracle Sans" panose="020B0503020204020204" pitchFamily="34" charset="0"/>
              </a:rPr>
              <a:t> creating the trigger, I add FOR EACH ROW in the syntax.</a:t>
            </a:r>
            <a:endParaRPr kumimoji="0" lang="en-US" sz="28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6" name="Rounded Rectangular Callout 5"/>
          <p:cNvSpPr/>
          <p:nvPr/>
        </p:nvSpPr>
        <p:spPr bwMode="auto">
          <a:xfrm>
            <a:off x="10344150" y="4800600"/>
            <a:ext cx="6515100" cy="2171700"/>
          </a:xfrm>
          <a:prstGeom prst="wedgeRoundRectCallout">
            <a:avLst>
              <a:gd name="adj1" fmla="val -61655"/>
              <a:gd name="adj2" fmla="val -80660"/>
              <a:gd name="adj3" fmla="val 16667"/>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US" sz="28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In a situation where I have to check the date</a:t>
            </a:r>
            <a:r>
              <a:rPr kumimoji="0" lang="en-US" sz="2800" b="0" i="0" u="none" strike="noStrike" cap="none" normalizeH="0" dirty="0">
                <a:ln>
                  <a:noFill/>
                </a:ln>
                <a:solidFill>
                  <a:schemeClr val="tx1"/>
                </a:solidFill>
                <a:effectLst/>
                <a:latin typeface="Oracle Sans" panose="020B0503020204020204" pitchFamily="34" charset="0"/>
                <a:cs typeface="Oracle Sans" panose="020B0503020204020204" pitchFamily="34" charset="0"/>
              </a:rPr>
              <a:t> and time of insertion and then allow it if it is </a:t>
            </a:r>
            <a:r>
              <a:rPr lang="en-US" sz="2800" dirty="0">
                <a:latin typeface="Oracle Sans" panose="020B0503020204020204" pitchFamily="34" charset="0"/>
                <a:cs typeface="Oracle Sans" panose="020B0503020204020204" pitchFamily="34" charset="0"/>
              </a:rPr>
              <a:t>in a valid range, I will use a statement-level trigger.</a:t>
            </a:r>
            <a:endParaRPr kumimoji="0" lang="en-US" sz="28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1718625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1072604" y="6248400"/>
            <a:ext cx="16125591" cy="1333500"/>
          </a:xfrm>
          <a:prstGeom prst="round2DiagRect">
            <a:avLst>
              <a:gd name="adj1" fmla="val 13028"/>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nchor="ctr" anchorCtr="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sz="1500" kern="0" dirty="0">
              <a:latin typeface="+mn-lt"/>
              <a:cs typeface="Oracle Sans" panose="020B0503020204020204" pitchFamily="34" charset="0"/>
            </a:endParaRPr>
          </a:p>
        </p:txBody>
      </p:sp>
      <p:sp>
        <p:nvSpPr>
          <p:cNvPr id="6" name="Content Placeholder 2"/>
          <p:cNvSpPr txBox="1">
            <a:spLocks/>
          </p:cNvSpPr>
          <p:nvPr/>
        </p:nvSpPr>
        <p:spPr bwMode="gray">
          <a:xfrm>
            <a:off x="1068905" y="2209800"/>
            <a:ext cx="16125591" cy="377190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nchor="ctr" anchorCtr="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4404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Creating a DML Row Trigger</a:t>
            </a:r>
          </a:p>
        </p:txBody>
      </p:sp>
      <p:sp>
        <p:nvSpPr>
          <p:cNvPr id="44041" name="Rectangle 3"/>
          <p:cNvSpPr>
            <a:spLocks noChangeArrowheads="1"/>
          </p:cNvSpPr>
          <p:nvPr/>
        </p:nvSpPr>
        <p:spPr bwMode="blackGray">
          <a:xfrm>
            <a:off x="1221264" y="2243138"/>
            <a:ext cx="15861345" cy="3657600"/>
          </a:xfrm>
          <a:prstGeom prst="rect">
            <a:avLst/>
          </a:prstGeom>
          <a:noFill/>
          <a:ln w="28575">
            <a:no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600075">
              <a:lnSpc>
                <a:spcPct val="95000"/>
              </a:lnSpc>
              <a:tabLst>
                <a:tab pos="600075" algn="r"/>
                <a:tab pos="778670" algn="l"/>
              </a:tabLst>
            </a:pPr>
            <a:r>
              <a:rPr lang="en-US" altLang="en-US" sz="2400" dirty="0">
                <a:latin typeface="Courier New" pitchFamily="49" charset="0"/>
                <a:cs typeface="Oracle Sans" panose="020B0503020204020204" pitchFamily="34" charset="0"/>
              </a:rPr>
              <a:t>CREATE OR REPLACE TRIGGER restrict_salary</a:t>
            </a:r>
          </a:p>
          <a:p>
            <a:pPr defTabSz="600075">
              <a:lnSpc>
                <a:spcPct val="95000"/>
              </a:lnSpc>
              <a:tabLst>
                <a:tab pos="600075" algn="r"/>
                <a:tab pos="778670" algn="l"/>
              </a:tabLst>
            </a:pPr>
            <a:r>
              <a:rPr lang="en-US" altLang="en-US" sz="2400" dirty="0">
                <a:latin typeface="Courier New" pitchFamily="49" charset="0"/>
                <a:cs typeface="Oracle Sans" panose="020B0503020204020204" pitchFamily="34" charset="0"/>
              </a:rPr>
              <a:t>BEFORE INSERT OR UPDATE OF salary ON employees</a:t>
            </a:r>
          </a:p>
          <a:p>
            <a:pPr defTabSz="600075">
              <a:lnSpc>
                <a:spcPct val="95000"/>
              </a:lnSpc>
              <a:tabLst>
                <a:tab pos="600075" algn="r"/>
                <a:tab pos="778670" algn="l"/>
              </a:tabLst>
            </a:pPr>
            <a:r>
              <a:rPr lang="en-US" altLang="en-US" sz="2400" dirty="0">
                <a:latin typeface="Courier New" pitchFamily="49" charset="0"/>
                <a:cs typeface="Oracle Sans" panose="020B0503020204020204" pitchFamily="34" charset="0"/>
              </a:rPr>
              <a:t>FOR EACH ROW</a:t>
            </a:r>
          </a:p>
          <a:p>
            <a:pPr defTabSz="600075">
              <a:lnSpc>
                <a:spcPct val="95000"/>
              </a:lnSpc>
              <a:tabLst>
                <a:tab pos="600075" algn="r"/>
                <a:tab pos="778670" algn="l"/>
              </a:tabLst>
            </a:pPr>
            <a:r>
              <a:rPr lang="en-US" altLang="en-US" sz="2400" dirty="0">
                <a:latin typeface="Courier New" pitchFamily="49" charset="0"/>
                <a:cs typeface="Oracle Sans" panose="020B0503020204020204" pitchFamily="34" charset="0"/>
              </a:rPr>
              <a:t>BEGIN</a:t>
            </a:r>
          </a:p>
          <a:p>
            <a:pPr defTabSz="600075">
              <a:lnSpc>
                <a:spcPct val="95000"/>
              </a:lnSpc>
              <a:tabLst>
                <a:tab pos="600075" algn="r"/>
                <a:tab pos="778670" algn="l"/>
              </a:tabLst>
            </a:pPr>
            <a:r>
              <a:rPr lang="en-US" altLang="en-US" sz="2400" dirty="0">
                <a:latin typeface="Courier New" pitchFamily="49" charset="0"/>
                <a:cs typeface="Oracle Sans" panose="020B0503020204020204" pitchFamily="34" charset="0"/>
              </a:rPr>
              <a:t>  IF NOT (:NEW.job_id IN ('AD_PRES', 'AD_VP'))</a:t>
            </a:r>
          </a:p>
          <a:p>
            <a:pPr defTabSz="600075">
              <a:lnSpc>
                <a:spcPct val="95000"/>
              </a:lnSpc>
              <a:tabLst>
                <a:tab pos="600075" algn="r"/>
                <a:tab pos="778670" algn="l"/>
              </a:tabLst>
            </a:pPr>
            <a:r>
              <a:rPr lang="en-US" altLang="en-US" sz="2400" dirty="0">
                <a:latin typeface="Courier New" pitchFamily="49" charset="0"/>
                <a:cs typeface="Oracle Sans" panose="020B0503020204020204" pitchFamily="34" charset="0"/>
              </a:rPr>
              <a:t>     AND :NEW.salary &gt; 15000 THEN</a:t>
            </a:r>
          </a:p>
          <a:p>
            <a:pPr defTabSz="600075">
              <a:lnSpc>
                <a:spcPct val="95000"/>
              </a:lnSpc>
              <a:tabLst>
                <a:tab pos="600075" algn="r"/>
                <a:tab pos="778670" algn="l"/>
              </a:tabLst>
            </a:pPr>
            <a:r>
              <a:rPr lang="en-US" altLang="en-US" sz="2400" dirty="0">
                <a:latin typeface="Courier New" pitchFamily="49" charset="0"/>
                <a:cs typeface="Oracle Sans" panose="020B0503020204020204" pitchFamily="34" charset="0"/>
              </a:rPr>
              <a:t>    RAISE_APPLICATION_ERROR (-20202,</a:t>
            </a:r>
          </a:p>
          <a:p>
            <a:pPr defTabSz="600075">
              <a:lnSpc>
                <a:spcPct val="95000"/>
              </a:lnSpc>
              <a:tabLst>
                <a:tab pos="600075" algn="r"/>
                <a:tab pos="778670" algn="l"/>
              </a:tabLst>
            </a:pPr>
            <a:r>
              <a:rPr lang="en-US" altLang="en-US" sz="2400" dirty="0">
                <a:latin typeface="Courier New" pitchFamily="49" charset="0"/>
                <a:cs typeface="Oracle Sans" panose="020B0503020204020204" pitchFamily="34" charset="0"/>
              </a:rPr>
              <a:t>      'Employee cannot earn more than $15,000.');</a:t>
            </a:r>
          </a:p>
          <a:p>
            <a:pPr defTabSz="600075">
              <a:lnSpc>
                <a:spcPct val="95000"/>
              </a:lnSpc>
              <a:tabLst>
                <a:tab pos="600075" algn="r"/>
                <a:tab pos="778670" algn="l"/>
              </a:tabLst>
            </a:pPr>
            <a:r>
              <a:rPr lang="en-US" altLang="en-US" sz="2400" dirty="0">
                <a:latin typeface="Courier New" pitchFamily="49" charset="0"/>
                <a:cs typeface="Oracle Sans" panose="020B0503020204020204" pitchFamily="34" charset="0"/>
              </a:rPr>
              <a:t>  END IF;</a:t>
            </a:r>
          </a:p>
          <a:p>
            <a:pPr defTabSz="600075">
              <a:lnSpc>
                <a:spcPct val="95000"/>
              </a:lnSpc>
              <a:tabLst>
                <a:tab pos="600075" algn="r"/>
                <a:tab pos="778670" algn="l"/>
              </a:tabLst>
            </a:pPr>
            <a:r>
              <a:rPr lang="en-US" altLang="en-US" sz="2400" dirty="0">
                <a:latin typeface="Courier New" pitchFamily="49" charset="0"/>
                <a:cs typeface="Oracle Sans" panose="020B0503020204020204" pitchFamily="34" charset="0"/>
              </a:rPr>
              <a:t>END;</a:t>
            </a:r>
          </a:p>
        </p:txBody>
      </p:sp>
      <p:sp>
        <p:nvSpPr>
          <p:cNvPr id="44042" name="Rectangle 4"/>
          <p:cNvSpPr>
            <a:spLocks noChangeArrowheads="1"/>
          </p:cNvSpPr>
          <p:nvPr/>
        </p:nvSpPr>
        <p:spPr bwMode="blackGray">
          <a:xfrm>
            <a:off x="1221265" y="6315075"/>
            <a:ext cx="15899435" cy="1257300"/>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UPDATE employees</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SET salary = 15500</a:t>
            </a:r>
          </a:p>
          <a:p>
            <a:pPr marL="685800" indent="-685800" defTabSz="600075">
              <a:tabLst>
                <a:tab pos="600075" algn="r"/>
                <a:tab pos="1009650" algn="l"/>
              </a:tabLst>
            </a:pPr>
            <a:r>
              <a:rPr lang="en-US" altLang="en-US" sz="2400" dirty="0">
                <a:latin typeface="Courier New" pitchFamily="49" charset="0"/>
                <a:cs typeface="Oracle Sans" panose="020B0503020204020204" pitchFamily="34" charset="0"/>
              </a:rPr>
              <a:t>WHERE last_name = 'Russell';</a:t>
            </a:r>
          </a:p>
        </p:txBody>
      </p:sp>
      <p:pic>
        <p:nvPicPr>
          <p:cNvPr id="8" name="Picture 7" descr="les08_06.png"/>
          <p:cNvPicPr>
            <a:picLocks noChangeAspect="1"/>
          </p:cNvPicPr>
          <p:nvPr/>
        </p:nvPicPr>
        <p:blipFill>
          <a:blip r:embed="rId4" cstate="print"/>
          <a:stretch>
            <a:fillRect/>
          </a:stretch>
        </p:blipFill>
        <p:spPr>
          <a:xfrm>
            <a:off x="5336858" y="7808253"/>
            <a:ext cx="7614285" cy="2157143"/>
          </a:xfrm>
          <a:prstGeom prst="rect">
            <a:avLst/>
          </a:prstGeom>
        </p:spPr>
      </p:pic>
    </p:spTree>
    <p:custDataLst>
      <p:tags r:id="rId1"/>
    </p:custDataLst>
    <p:extLst>
      <p:ext uri="{BB962C8B-B14F-4D97-AF65-F5344CB8AC3E}">
        <p14:creationId xmlns:p14="http://schemas.microsoft.com/office/powerpoint/2010/main" val="161929779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Correlation names and </a:t>
            </a:r>
            <a:r>
              <a:rPr lang="en-US" dirty="0" err="1">
                <a:latin typeface="+mj-lt"/>
              </a:rPr>
              <a:t>Pseudorecords</a:t>
            </a:r>
            <a:endParaRPr lang="en-US" dirty="0">
              <a:latin typeface="+mj-lt"/>
            </a:endParaRPr>
          </a:p>
        </p:txBody>
      </p:sp>
      <p:sp>
        <p:nvSpPr>
          <p:cNvPr id="6" name="Content Placeholder 5">
            <a:extLst>
              <a:ext uri="{FF2B5EF4-FFF2-40B4-BE49-F238E27FC236}">
                <a16:creationId xmlns:a16="http://schemas.microsoft.com/office/drawing/2014/main" id="{055E609C-8B4D-49B6-A916-324631B04F72}"/>
              </a:ext>
            </a:extLst>
          </p:cNvPr>
          <p:cNvSpPr>
            <a:spLocks noGrp="1"/>
          </p:cNvSpPr>
          <p:nvPr>
            <p:ph idx="1"/>
          </p:nvPr>
        </p:nvSpPr>
        <p:spPr>
          <a:xfrm>
            <a:off x="933451" y="2272710"/>
            <a:ext cx="16421100" cy="3952488"/>
          </a:xfrm>
        </p:spPr>
        <p:txBody>
          <a:bodyPr/>
          <a:lstStyle/>
          <a:p>
            <a:pPr lvl="1"/>
            <a:r>
              <a:rPr lang="en-US" dirty="0"/>
              <a:t>Correlation names are used to refer to values of a column before and after the trigger firing event. </a:t>
            </a:r>
          </a:p>
          <a:p>
            <a:pPr lvl="1"/>
            <a:r>
              <a:rPr lang="en-US" dirty="0"/>
              <a:t>There are three different correlation names – OLD, NEW, and PARENT</a:t>
            </a:r>
          </a:p>
          <a:p>
            <a:pPr lvl="1"/>
            <a:r>
              <a:rPr lang="en-US" dirty="0" err="1"/>
              <a:t>Pseudorecords</a:t>
            </a:r>
            <a:r>
              <a:rPr lang="en-US" dirty="0"/>
              <a:t> refer to the values of the rows before and after the trigger-firing event when they are manipulated in the trigger body as a record.</a:t>
            </a:r>
          </a:p>
          <a:p>
            <a:pPr lvl="1"/>
            <a:r>
              <a:rPr lang="en-US" dirty="0" err="1"/>
              <a:t>Pseudorecords</a:t>
            </a:r>
            <a:r>
              <a:rPr lang="en-US" dirty="0"/>
              <a:t> are also referred to with OLD, NEW, and PARENT qualifiers.</a:t>
            </a:r>
          </a:p>
        </p:txBody>
      </p:sp>
    </p:spTree>
    <p:custDataLst>
      <p:tags r:id="rId1"/>
    </p:custDataLst>
    <p:extLst>
      <p:ext uri="{BB962C8B-B14F-4D97-AF65-F5344CB8AC3E}">
        <p14:creationId xmlns:p14="http://schemas.microsoft.com/office/powerpoint/2010/main" val="1857838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Correlation Names and Pseudorecords</a:t>
            </a:r>
          </a:p>
        </p:txBody>
      </p:sp>
      <p:pic>
        <p:nvPicPr>
          <p:cNvPr id="5" name="Picture 4" descr="cnt2427947.png"/>
          <p:cNvPicPr>
            <a:picLocks noChangeAspect="1"/>
          </p:cNvPicPr>
          <p:nvPr/>
        </p:nvPicPr>
        <p:blipFill>
          <a:blip r:embed="rId4" cstate="print"/>
          <a:stretch>
            <a:fillRect/>
          </a:stretch>
        </p:blipFill>
        <p:spPr>
          <a:xfrm>
            <a:off x="1943100" y="4343400"/>
            <a:ext cx="2428875" cy="3108960"/>
          </a:xfrm>
          <a:prstGeom prst="rect">
            <a:avLst/>
          </a:prstGeom>
        </p:spPr>
      </p:pic>
      <p:graphicFrame>
        <p:nvGraphicFramePr>
          <p:cNvPr id="6" name="Diagram 5"/>
          <p:cNvGraphicFramePr/>
          <p:nvPr>
            <p:extLst>
              <p:ext uri="{D42A27DB-BD31-4B8C-83A1-F6EECF244321}">
                <p14:modId xmlns:p14="http://schemas.microsoft.com/office/powerpoint/2010/main" val="1346132357"/>
              </p:ext>
            </p:extLst>
          </p:nvPr>
        </p:nvGraphicFramePr>
        <p:xfrm>
          <a:off x="5600700" y="3429000"/>
          <a:ext cx="11658600" cy="54864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 name="Rounded Rectangle 6"/>
          <p:cNvSpPr/>
          <p:nvPr/>
        </p:nvSpPr>
        <p:spPr bwMode="auto">
          <a:xfrm>
            <a:off x="914400" y="2286000"/>
            <a:ext cx="16230600" cy="685800"/>
          </a:xfrm>
          <a:prstGeom prst="round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0" defTabSz="342900">
              <a:spcBef>
                <a:spcPct val="20000"/>
              </a:spcBef>
              <a:buClr>
                <a:srgbClr val="FF0000"/>
              </a:buClr>
            </a:pPr>
            <a:r>
              <a:rPr lang="en-US" sz="3000" dirty="0">
                <a:latin typeface="Oracle Sans" panose="020B0503020204020204" pitchFamily="34" charset="0"/>
                <a:cs typeface="Oracle Sans" panose="020B0503020204020204" pitchFamily="34" charset="0"/>
              </a:rPr>
              <a:t>Let us consider the logging of update operation by a logging utility in the database.</a:t>
            </a:r>
          </a:p>
          <a:p>
            <a:pPr marL="0" marR="0" indent="0"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30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2843348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Using </a:t>
            </a:r>
            <a:r>
              <a:rPr lang="en-US" altLang="en-US" dirty="0">
                <a:latin typeface="Courier New" panose="02070309020205020404" pitchFamily="49" charset="0"/>
                <a:cs typeface="Courier New" panose="02070309020205020404" pitchFamily="49" charset="0"/>
              </a:rPr>
              <a:t>OLD</a:t>
            </a:r>
            <a:r>
              <a:rPr lang="en-US" altLang="en-US" dirty="0"/>
              <a:t> </a:t>
            </a:r>
            <a:r>
              <a:rPr lang="en-US" altLang="en-US" dirty="0">
                <a:latin typeface="+mj-lt"/>
              </a:rPr>
              <a:t>and</a:t>
            </a:r>
            <a:r>
              <a:rPr lang="en-US" altLang="en-US" dirty="0"/>
              <a:t> </a:t>
            </a:r>
            <a:r>
              <a:rPr lang="en-US" altLang="en-US" dirty="0">
                <a:latin typeface="Courier New" panose="02070309020205020404" pitchFamily="49" charset="0"/>
                <a:cs typeface="Courier New" panose="02070309020205020404" pitchFamily="49" charset="0"/>
              </a:rPr>
              <a:t>NEW</a:t>
            </a:r>
            <a:r>
              <a:rPr lang="en-US" altLang="en-US" dirty="0"/>
              <a:t> </a:t>
            </a:r>
            <a:r>
              <a:rPr lang="en-US" altLang="en-US" dirty="0">
                <a:latin typeface="+mj-lt"/>
              </a:rPr>
              <a:t>Qualifiers</a:t>
            </a:r>
          </a:p>
        </p:txBody>
      </p:sp>
      <p:sp>
        <p:nvSpPr>
          <p:cNvPr id="2" name="Content Placeholder 1">
            <a:extLst>
              <a:ext uri="{FF2B5EF4-FFF2-40B4-BE49-F238E27FC236}">
                <a16:creationId xmlns:a16="http://schemas.microsoft.com/office/drawing/2014/main" id="{A48A1E55-CE08-4FB7-AE5F-85AE99C3FAEF}"/>
              </a:ext>
            </a:extLst>
          </p:cNvPr>
          <p:cNvSpPr>
            <a:spLocks noGrp="1"/>
          </p:cNvSpPr>
          <p:nvPr>
            <p:ph idx="1"/>
          </p:nvPr>
        </p:nvSpPr>
        <p:spPr>
          <a:xfrm>
            <a:off x="933451" y="2272710"/>
            <a:ext cx="16421100" cy="4621582"/>
          </a:xfrm>
        </p:spPr>
        <p:txBody>
          <a:bodyPr/>
          <a:lstStyle/>
          <a:p>
            <a:pPr lvl="1"/>
            <a:r>
              <a:rPr lang="en-US" altLang="en-US" dirty="0"/>
              <a:t>When a row-level trigger fires, the PL/SQL runtime engine creates and populates two data structures:</a:t>
            </a:r>
          </a:p>
          <a:p>
            <a:pPr lvl="2"/>
            <a:r>
              <a:rPr lang="en-US" altLang="en-US" dirty="0">
                <a:latin typeface="Courier New" pitchFamily="49" charset="0"/>
              </a:rPr>
              <a:t>OLD</a:t>
            </a:r>
            <a:r>
              <a:rPr lang="en-US" altLang="en-US" dirty="0"/>
              <a:t>: Stores the original values of the record processed by the trigger</a:t>
            </a:r>
          </a:p>
          <a:p>
            <a:pPr lvl="2"/>
            <a:r>
              <a:rPr lang="en-US" altLang="en-US" dirty="0">
                <a:latin typeface="Courier New" pitchFamily="49" charset="0"/>
              </a:rPr>
              <a:t>NEW</a:t>
            </a:r>
            <a:r>
              <a:rPr lang="en-US" altLang="en-US" dirty="0"/>
              <a:t>: Contains the new values</a:t>
            </a:r>
          </a:p>
          <a:p>
            <a:pPr lvl="1"/>
            <a:r>
              <a:rPr lang="en-US" altLang="en-US" dirty="0">
                <a:latin typeface="Courier New" pitchFamily="49" charset="0"/>
              </a:rPr>
              <a:t>NEW</a:t>
            </a:r>
            <a:r>
              <a:rPr lang="en-US" altLang="en-US" dirty="0"/>
              <a:t> and </a:t>
            </a:r>
            <a:r>
              <a:rPr lang="en-US" altLang="en-US" dirty="0">
                <a:latin typeface="Courier New" pitchFamily="49" charset="0"/>
              </a:rPr>
              <a:t>OLD</a:t>
            </a:r>
            <a:r>
              <a:rPr lang="en-US" altLang="en-US" dirty="0"/>
              <a:t> have the same structure as a record declared by using the </a:t>
            </a:r>
            <a:r>
              <a:rPr lang="en-US" altLang="en-US" sz="3000" dirty="0">
                <a:latin typeface="Courier New" pitchFamily="49" charset="0"/>
              </a:rPr>
              <a:t>%ROWTYPE</a:t>
            </a:r>
            <a:r>
              <a:rPr lang="en-US" altLang="en-US" dirty="0"/>
              <a:t> on the table to which the trigger is attached.</a:t>
            </a:r>
          </a:p>
          <a:p>
            <a:endParaRPr lang="en-US" dirty="0"/>
          </a:p>
        </p:txBody>
      </p:sp>
      <p:graphicFrame>
        <p:nvGraphicFramePr>
          <p:cNvPr id="412700" name="Group 28"/>
          <p:cNvGraphicFramePr>
            <a:graphicFrameLocks noGrp="1"/>
          </p:cNvGraphicFramePr>
          <p:nvPr>
            <p:extLst>
              <p:ext uri="{D42A27DB-BD31-4B8C-83A1-F6EECF244321}">
                <p14:modId xmlns:p14="http://schemas.microsoft.com/office/powerpoint/2010/main" val="1063097031"/>
              </p:ext>
            </p:extLst>
          </p:nvPr>
        </p:nvGraphicFramePr>
        <p:xfrm>
          <a:off x="1221265" y="6576452"/>
          <a:ext cx="15759773" cy="2605648"/>
        </p:xfrm>
        <a:graphic>
          <a:graphicData uri="http://schemas.openxmlformats.org/drawingml/2006/table">
            <a:tbl>
              <a:tblPr firstRow="1" firstCol="1" bandRow="1">
                <a:tableStyleId>{5FD0F851-EC5A-4D38-B0AD-8093EC10F338}</a:tableStyleId>
              </a:tblPr>
              <a:tblGrid>
                <a:gridCol w="4156212">
                  <a:extLst>
                    <a:ext uri="{9D8B030D-6E8A-4147-A177-3AD203B41FA5}">
                      <a16:colId xmlns:a16="http://schemas.microsoft.com/office/drawing/2014/main" val="20000"/>
                    </a:ext>
                  </a:extLst>
                </a:gridCol>
                <a:gridCol w="5487351">
                  <a:extLst>
                    <a:ext uri="{9D8B030D-6E8A-4147-A177-3AD203B41FA5}">
                      <a16:colId xmlns:a16="http://schemas.microsoft.com/office/drawing/2014/main" val="20001"/>
                    </a:ext>
                  </a:extLst>
                </a:gridCol>
                <a:gridCol w="6116210">
                  <a:extLst>
                    <a:ext uri="{9D8B030D-6E8A-4147-A177-3AD203B41FA5}">
                      <a16:colId xmlns:a16="http://schemas.microsoft.com/office/drawing/2014/main" val="20002"/>
                    </a:ext>
                  </a:extLst>
                </a:gridCol>
              </a:tblGrid>
              <a:tr h="685701">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rPr>
                        <a:t>Data </a:t>
                      </a:r>
                      <a:r>
                        <a:rPr kumimoji="0" lang="en-US" sz="2700" u="none" strike="noStrike" cap="none" normalizeH="0" baseline="0" dirty="0" err="1">
                          <a:ln>
                            <a:noFill/>
                          </a:ln>
                          <a:effectLst/>
                        </a:rPr>
                        <a:t>OperationsI</a:t>
                      </a:r>
                      <a:endParaRPr kumimoji="0" lang="en-US" sz="2700" b="1" i="0" u="none" strike="noStrike" cap="none" normalizeH="0" baseline="0" dirty="0">
                        <a:ln>
                          <a:noFill/>
                        </a:ln>
                        <a:solidFill>
                          <a:schemeClr val="tx1"/>
                        </a:solidFill>
                        <a:effectLst/>
                        <a:latin typeface="Oracle Sans" panose="020B0503020204020204" pitchFamily="34" charset="0"/>
                      </a:endParaRPr>
                    </a:p>
                  </a:txBody>
                  <a:tcPr marL="182832" marR="182832" marT="137111" marB="137111"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rPr>
                        <a:t>Old Value</a:t>
                      </a:r>
                      <a:endParaRPr kumimoji="0" lang="en-US" sz="2700" b="1" i="0" u="none" strike="noStrike" cap="none" normalizeH="0" baseline="0" dirty="0">
                        <a:ln>
                          <a:noFill/>
                        </a:ln>
                        <a:solidFill>
                          <a:schemeClr val="tx1"/>
                        </a:solidFill>
                        <a:effectLst/>
                        <a:latin typeface="Oracle Sans" panose="020B0503020204020204" pitchFamily="34" charset="0"/>
                      </a:endParaRPr>
                    </a:p>
                  </a:txBody>
                  <a:tcPr marL="182832" marR="182832" marT="137111" marB="137111"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rPr>
                        <a:t>New Value</a:t>
                      </a:r>
                      <a:endParaRPr kumimoji="0" lang="en-US" sz="2700" b="1" i="0" u="none" strike="noStrike" cap="none" normalizeH="0" baseline="0" dirty="0">
                        <a:ln>
                          <a:noFill/>
                        </a:ln>
                        <a:solidFill>
                          <a:schemeClr val="tx1"/>
                        </a:solidFill>
                        <a:effectLst/>
                        <a:latin typeface="Oracle Sans" panose="020B0503020204020204" pitchFamily="34" charset="0"/>
                      </a:endParaRPr>
                    </a:p>
                  </a:txBody>
                  <a:tcPr marL="182832" marR="182832" marT="137111" marB="137111" horzOverflow="overflow"/>
                </a:tc>
                <a:extLst>
                  <a:ext uri="{0D108BD9-81ED-4DB2-BD59-A6C34878D82A}">
                    <a16:rowId xmlns:a16="http://schemas.microsoft.com/office/drawing/2014/main" val="10000"/>
                  </a:ext>
                </a:extLst>
              </a:tr>
              <a:tr h="639981">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b="0" u="none" strike="noStrike" cap="none" normalizeH="0" baseline="0" dirty="0">
                          <a:ln>
                            <a:noFill/>
                          </a:ln>
                          <a:effectLst/>
                        </a:rPr>
                        <a:t>INSERT</a:t>
                      </a:r>
                      <a:endParaRPr kumimoji="0" lang="en-US" sz="2400" b="0" i="0" u="none" strike="noStrike" cap="none" normalizeH="0" baseline="0" dirty="0">
                        <a:ln>
                          <a:noFill/>
                        </a:ln>
                        <a:solidFill>
                          <a:schemeClr val="tx1"/>
                        </a:solidFill>
                        <a:effectLst/>
                        <a:latin typeface="Courier New" pitchFamily="49" charset="0"/>
                      </a:endParaRPr>
                    </a:p>
                  </a:txBody>
                  <a:tcPr marL="182832" marR="182832" marT="137111" marB="137111" horzOverflow="overflow">
                    <a:solidFill>
                      <a:srgbClr val="EFF3F4"/>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NULL</a:t>
                      </a:r>
                      <a:endParaRPr kumimoji="0" lang="en-US" sz="2400" b="0" i="0" u="none" strike="noStrike" cap="none" normalizeH="0" baseline="0" dirty="0">
                        <a:ln>
                          <a:noFill/>
                        </a:ln>
                        <a:solidFill>
                          <a:schemeClr val="tx1"/>
                        </a:solidFill>
                        <a:effectLst/>
                        <a:latin typeface="Courier New" pitchFamily="49" charset="0"/>
                      </a:endParaRPr>
                    </a:p>
                  </a:txBody>
                  <a:tcPr marL="182832" marR="182832" marT="137111" marB="137111" horzOverflow="overflow">
                    <a:solidFill>
                      <a:srgbClr val="EFF3F4"/>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Inserted value</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11" marB="137111" horzOverflow="overflow">
                    <a:solidFill>
                      <a:srgbClr val="EFF3F4"/>
                    </a:solidFill>
                  </a:tcPr>
                </a:tc>
                <a:extLst>
                  <a:ext uri="{0D108BD9-81ED-4DB2-BD59-A6C34878D82A}">
                    <a16:rowId xmlns:a16="http://schemas.microsoft.com/office/drawing/2014/main" val="10001"/>
                  </a:ext>
                </a:extLst>
              </a:tr>
              <a:tr h="639981">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b="0" u="none" strike="noStrike" cap="none" normalizeH="0" baseline="0" dirty="0">
                          <a:ln>
                            <a:noFill/>
                          </a:ln>
                          <a:effectLst/>
                        </a:rPr>
                        <a:t>UPDATE</a:t>
                      </a:r>
                      <a:endParaRPr kumimoji="0" lang="en-US" sz="2400" b="0" i="0" u="none" strike="noStrike" cap="none" normalizeH="0" baseline="0" dirty="0">
                        <a:ln>
                          <a:noFill/>
                        </a:ln>
                        <a:solidFill>
                          <a:schemeClr val="tx1"/>
                        </a:solidFill>
                        <a:effectLst/>
                        <a:latin typeface="Courier New" pitchFamily="49" charset="0"/>
                      </a:endParaRPr>
                    </a:p>
                  </a:txBody>
                  <a:tcPr marL="182832" marR="182832" marT="137111" marB="137111"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Value before update</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11" marB="137111"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Value after update</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11" marB="137111" horzOverflow="overflow"/>
                </a:tc>
                <a:extLst>
                  <a:ext uri="{0D108BD9-81ED-4DB2-BD59-A6C34878D82A}">
                    <a16:rowId xmlns:a16="http://schemas.microsoft.com/office/drawing/2014/main" val="10002"/>
                  </a:ext>
                </a:extLst>
              </a:tr>
              <a:tr h="639981">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b="0" u="none" strike="noStrike" cap="none" normalizeH="0" baseline="0" dirty="0">
                          <a:ln>
                            <a:noFill/>
                          </a:ln>
                          <a:effectLst/>
                        </a:rPr>
                        <a:t>DELETE</a:t>
                      </a:r>
                      <a:endParaRPr kumimoji="0" lang="en-US" sz="2400" b="0" i="0" u="none" strike="noStrike" cap="none" normalizeH="0" baseline="0" dirty="0">
                        <a:ln>
                          <a:noFill/>
                        </a:ln>
                        <a:solidFill>
                          <a:schemeClr val="tx1"/>
                        </a:solidFill>
                        <a:effectLst/>
                        <a:latin typeface="Courier New" pitchFamily="49" charset="0"/>
                      </a:endParaRPr>
                    </a:p>
                  </a:txBody>
                  <a:tcPr marL="182832" marR="182832" marT="137111" marB="137111" horzOverflow="overflow">
                    <a:solidFill>
                      <a:srgbClr val="EFF3F4"/>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Value before delete</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11" marB="137111" horzOverflow="overflow">
                    <a:solidFill>
                      <a:srgbClr val="EFF3F4"/>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NULL</a:t>
                      </a:r>
                      <a:endParaRPr kumimoji="0" lang="en-US" sz="2400" b="0" i="0" u="none" strike="noStrike" cap="none" normalizeH="0" baseline="0" dirty="0">
                        <a:ln>
                          <a:noFill/>
                        </a:ln>
                        <a:solidFill>
                          <a:schemeClr val="tx1"/>
                        </a:solidFill>
                        <a:effectLst/>
                        <a:latin typeface="Courier New" pitchFamily="49" charset="0"/>
                      </a:endParaRPr>
                    </a:p>
                  </a:txBody>
                  <a:tcPr marL="182832" marR="182832" marT="137111" marB="137111" horzOverflow="overflow">
                    <a:solidFill>
                      <a:srgbClr val="EFF3F4"/>
                    </a:solidFill>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2231462608"/>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gray">
          <a:xfrm>
            <a:off x="1011755" y="2171701"/>
            <a:ext cx="16125591" cy="7467598"/>
          </a:xfrm>
          <a:prstGeom prst="round2DiagRect">
            <a:avLst>
              <a:gd name="adj1" fmla="val 5206"/>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nchor="ctr" anchorCtr="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48134" name="Rectangle 6"/>
          <p:cNvSpPr>
            <a:spLocks noChangeArrowheads="1"/>
          </p:cNvSpPr>
          <p:nvPr/>
        </p:nvSpPr>
        <p:spPr bwMode="blackGray">
          <a:xfrm>
            <a:off x="1164116" y="2314575"/>
            <a:ext cx="13637734" cy="7172325"/>
          </a:xfrm>
          <a:prstGeom prst="rect">
            <a:avLst/>
          </a:prstGeom>
          <a:noFill/>
          <a:ln w="28575">
            <a:no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2100" dirty="0">
                <a:latin typeface="Courier New" pitchFamily="49" charset="0"/>
                <a:cs typeface="Oracle Sans" panose="020B0503020204020204" pitchFamily="34" charset="0"/>
              </a:rPr>
              <a:t>CREATE TABLE audit_emp (</a:t>
            </a:r>
          </a:p>
          <a:p>
            <a:r>
              <a:rPr lang="en-US" altLang="en-US" sz="2100" dirty="0">
                <a:latin typeface="Courier New" pitchFamily="49" charset="0"/>
                <a:cs typeface="Oracle Sans" panose="020B0503020204020204" pitchFamily="34" charset="0"/>
              </a:rPr>
              <a:t>  user_name     VARCHAR2(30),</a:t>
            </a:r>
          </a:p>
          <a:p>
            <a:r>
              <a:rPr lang="en-US" altLang="en-US" sz="2100" dirty="0">
                <a:latin typeface="Courier New" pitchFamily="49" charset="0"/>
                <a:cs typeface="Oracle Sans" panose="020B0503020204020204" pitchFamily="34" charset="0"/>
              </a:rPr>
              <a:t>  time_stamp    date,</a:t>
            </a:r>
          </a:p>
          <a:p>
            <a:r>
              <a:rPr lang="en-US" altLang="en-US" sz="2100" dirty="0">
                <a:latin typeface="Courier New" pitchFamily="49" charset="0"/>
                <a:cs typeface="Oracle Sans" panose="020B0503020204020204" pitchFamily="34" charset="0"/>
              </a:rPr>
              <a:t>  id            NUMBER(6),</a:t>
            </a:r>
          </a:p>
          <a:p>
            <a:r>
              <a:rPr lang="en-US" altLang="en-US" sz="2100" dirty="0">
                <a:latin typeface="Courier New" pitchFamily="49" charset="0"/>
                <a:cs typeface="Oracle Sans" panose="020B0503020204020204" pitchFamily="34" charset="0"/>
              </a:rPr>
              <a:t>  old_last_name VARCHAR2(25),</a:t>
            </a:r>
          </a:p>
          <a:p>
            <a:r>
              <a:rPr lang="en-US" altLang="en-US" sz="2100" dirty="0">
                <a:latin typeface="Courier New" pitchFamily="49" charset="0"/>
                <a:cs typeface="Oracle Sans" panose="020B0503020204020204" pitchFamily="34" charset="0"/>
              </a:rPr>
              <a:t>  new_last_name VARCHAR2(25),</a:t>
            </a:r>
          </a:p>
          <a:p>
            <a:r>
              <a:rPr lang="en-US" altLang="en-US" sz="2100" dirty="0">
                <a:latin typeface="Courier New" pitchFamily="49" charset="0"/>
                <a:cs typeface="Oracle Sans" panose="020B0503020204020204" pitchFamily="34" charset="0"/>
              </a:rPr>
              <a:t>  old_title     VARCHAR2(10),</a:t>
            </a:r>
          </a:p>
          <a:p>
            <a:r>
              <a:rPr lang="en-US" altLang="en-US" sz="2100" dirty="0">
                <a:latin typeface="Courier New" pitchFamily="49" charset="0"/>
                <a:cs typeface="Oracle Sans" panose="020B0503020204020204" pitchFamily="34" charset="0"/>
              </a:rPr>
              <a:t>  new_title     VARCHAR2(10),</a:t>
            </a:r>
          </a:p>
          <a:p>
            <a:r>
              <a:rPr lang="en-US" altLang="en-US" sz="2100" dirty="0">
                <a:latin typeface="Courier New" pitchFamily="49" charset="0"/>
                <a:cs typeface="Oracle Sans" panose="020B0503020204020204" pitchFamily="34" charset="0"/>
              </a:rPr>
              <a:t>  old_salary    NUMBER(8,2),</a:t>
            </a:r>
          </a:p>
          <a:p>
            <a:r>
              <a:rPr lang="en-US" altLang="en-US" sz="2100" dirty="0">
                <a:latin typeface="Courier New" pitchFamily="49" charset="0"/>
                <a:cs typeface="Oracle Sans" panose="020B0503020204020204" pitchFamily="34" charset="0"/>
              </a:rPr>
              <a:t>  new_salary    NUMBER(8,2) )</a:t>
            </a:r>
          </a:p>
          <a:p>
            <a:r>
              <a:rPr lang="en-US" altLang="en-US" sz="2100" dirty="0">
                <a:latin typeface="Courier New" pitchFamily="49" charset="0"/>
                <a:cs typeface="Oracle Sans" panose="020B0503020204020204" pitchFamily="34" charset="0"/>
              </a:rPr>
              <a:t>/</a:t>
            </a:r>
          </a:p>
          <a:p>
            <a:r>
              <a:rPr lang="en-US" altLang="en-US" sz="2100" dirty="0">
                <a:latin typeface="Courier New" pitchFamily="49" charset="0"/>
                <a:cs typeface="Oracle Sans" panose="020B0503020204020204" pitchFamily="34" charset="0"/>
              </a:rPr>
              <a:t>CREATE OR REPLACE TRIGGER audit_emp_values</a:t>
            </a:r>
          </a:p>
          <a:p>
            <a:r>
              <a:rPr lang="en-US" altLang="en-US" sz="2100" dirty="0">
                <a:latin typeface="Courier New" pitchFamily="49" charset="0"/>
                <a:cs typeface="Oracle Sans" panose="020B0503020204020204" pitchFamily="34" charset="0"/>
              </a:rPr>
              <a:t>AFTER DELETE OR INSERT OR UPDATE ON employees</a:t>
            </a:r>
          </a:p>
          <a:p>
            <a:r>
              <a:rPr lang="en-US" altLang="en-US" sz="2100" dirty="0">
                <a:latin typeface="Courier New" pitchFamily="49" charset="0"/>
                <a:cs typeface="Oracle Sans" panose="020B0503020204020204" pitchFamily="34" charset="0"/>
              </a:rPr>
              <a:t>FOR EACH ROW</a:t>
            </a:r>
          </a:p>
          <a:p>
            <a:r>
              <a:rPr lang="en-US" altLang="en-US" sz="2100" dirty="0">
                <a:latin typeface="Courier New" pitchFamily="49" charset="0"/>
                <a:cs typeface="Oracle Sans" panose="020B0503020204020204" pitchFamily="34" charset="0"/>
              </a:rPr>
              <a:t>BEGIN</a:t>
            </a:r>
          </a:p>
          <a:p>
            <a:r>
              <a:rPr lang="en-US" altLang="en-US" sz="2100" dirty="0">
                <a:latin typeface="Courier New" pitchFamily="49" charset="0"/>
                <a:cs typeface="Oracle Sans" panose="020B0503020204020204" pitchFamily="34" charset="0"/>
              </a:rPr>
              <a:t>  INSERT INTO audit_emp(user_name, time_stamp, id,</a:t>
            </a:r>
          </a:p>
          <a:p>
            <a:r>
              <a:rPr lang="en-US" altLang="en-US" sz="2100" dirty="0">
                <a:latin typeface="Courier New" pitchFamily="49" charset="0"/>
                <a:cs typeface="Oracle Sans" panose="020B0503020204020204" pitchFamily="34" charset="0"/>
              </a:rPr>
              <a:t>    old_last_name, new_last_name, old_title,</a:t>
            </a:r>
          </a:p>
          <a:p>
            <a:r>
              <a:rPr lang="en-US" altLang="en-US" sz="2100" dirty="0">
                <a:latin typeface="Courier New" pitchFamily="49" charset="0"/>
                <a:cs typeface="Oracle Sans" panose="020B0503020204020204" pitchFamily="34" charset="0"/>
              </a:rPr>
              <a:t>    new_title, old_salary, new_salary)</a:t>
            </a:r>
          </a:p>
          <a:p>
            <a:r>
              <a:rPr lang="en-US" altLang="en-US" sz="2100" dirty="0">
                <a:latin typeface="Courier New" pitchFamily="49" charset="0"/>
                <a:cs typeface="Oracle Sans" panose="020B0503020204020204" pitchFamily="34" charset="0"/>
              </a:rPr>
              <a:t>  VALUES (USER, SYSDATE, :OLD.employee_id,</a:t>
            </a:r>
          </a:p>
          <a:p>
            <a:r>
              <a:rPr lang="en-US" altLang="en-US" sz="2100" dirty="0">
                <a:latin typeface="Courier New" pitchFamily="49" charset="0"/>
                <a:cs typeface="Oracle Sans" panose="020B0503020204020204" pitchFamily="34" charset="0"/>
              </a:rPr>
              <a:t>    :OLD.last_name, :NEW.last_name, :OLD.job_id,</a:t>
            </a:r>
          </a:p>
          <a:p>
            <a:r>
              <a:rPr lang="en-US" altLang="en-US" sz="2100" dirty="0">
                <a:latin typeface="Courier New" pitchFamily="49" charset="0"/>
                <a:cs typeface="Oracle Sans" panose="020B0503020204020204" pitchFamily="34" charset="0"/>
              </a:rPr>
              <a:t>    :NEW.job_id, :OLD.salary, :NEW.salary);</a:t>
            </a:r>
          </a:p>
          <a:p>
            <a:r>
              <a:rPr lang="en-US" altLang="en-US" sz="2100" dirty="0">
                <a:latin typeface="Courier New" pitchFamily="49" charset="0"/>
                <a:cs typeface="Oracle Sans" panose="020B0503020204020204" pitchFamily="34" charset="0"/>
              </a:rPr>
              <a:t>END;</a:t>
            </a:r>
          </a:p>
        </p:txBody>
      </p:sp>
      <p:sp>
        <p:nvSpPr>
          <p:cNvPr id="2" name="Title 1">
            <a:extLst>
              <a:ext uri="{FF2B5EF4-FFF2-40B4-BE49-F238E27FC236}">
                <a16:creationId xmlns:a16="http://schemas.microsoft.com/office/drawing/2014/main" id="{4F40528C-FFB5-4740-9324-4DED78BE4EC5}"/>
              </a:ext>
            </a:extLst>
          </p:cNvPr>
          <p:cNvSpPr>
            <a:spLocks noGrp="1"/>
          </p:cNvSpPr>
          <p:nvPr>
            <p:ph type="title"/>
          </p:nvPr>
        </p:nvSpPr>
        <p:spPr/>
        <p:txBody>
          <a:bodyPr/>
          <a:lstStyle/>
          <a:p>
            <a:r>
              <a:rPr lang="en-US" altLang="en-US" dirty="0"/>
              <a:t>Using </a:t>
            </a:r>
            <a:r>
              <a:rPr lang="en-US" altLang="en-US" dirty="0">
                <a:latin typeface="Courier New" panose="02070309020205020404" pitchFamily="49" charset="0"/>
                <a:cs typeface="Courier New" panose="02070309020205020404" pitchFamily="49" charset="0"/>
              </a:rPr>
              <a:t>OLD</a:t>
            </a:r>
            <a:r>
              <a:rPr lang="en-US" altLang="en-US" dirty="0"/>
              <a:t> and </a:t>
            </a:r>
            <a:r>
              <a:rPr lang="en-US" altLang="en-US" dirty="0">
                <a:latin typeface="Courier New" panose="02070309020205020404" pitchFamily="49" charset="0"/>
                <a:cs typeface="Courier New" panose="02070309020205020404" pitchFamily="49" charset="0"/>
              </a:rPr>
              <a:t>NEW</a:t>
            </a:r>
            <a:r>
              <a:rPr lang="en-US" altLang="en-US" dirty="0"/>
              <a:t> Qualifiers: Example</a:t>
            </a:r>
            <a:endParaRPr lang="en-US" dirty="0"/>
          </a:p>
        </p:txBody>
      </p:sp>
    </p:spTree>
    <p:custDataLst>
      <p:tags r:id="rId1"/>
    </p:custDataLst>
    <p:extLst>
      <p:ext uri="{BB962C8B-B14F-4D97-AF65-F5344CB8AC3E}">
        <p14:creationId xmlns:p14="http://schemas.microsoft.com/office/powerpoint/2010/main" val="1934478671"/>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gray">
          <a:xfrm>
            <a:off x="1068905" y="2400301"/>
            <a:ext cx="16125591" cy="2933700"/>
          </a:xfrm>
          <a:prstGeom prst="round2DiagRect">
            <a:avLst>
              <a:gd name="adj1" fmla="val 8075"/>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50182" name="Rectangle 1027"/>
          <p:cNvSpPr>
            <a:spLocks noChangeArrowheads="1"/>
          </p:cNvSpPr>
          <p:nvPr/>
        </p:nvSpPr>
        <p:spPr bwMode="blackGray">
          <a:xfrm>
            <a:off x="1221266" y="2552700"/>
            <a:ext cx="13409134" cy="2705100"/>
          </a:xfrm>
          <a:prstGeom prst="rect">
            <a:avLst/>
          </a:prstGeom>
          <a:noFill/>
          <a:ln w="28575">
            <a:no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itchFamily="49" charset="0"/>
                <a:cs typeface="Oracle Sans" panose="020B0503020204020204" pitchFamily="34" charset="0"/>
              </a:rPr>
              <a:t>INSERT INTO employees (employee_id, last_name, job_id, salary, email, hire_date)</a:t>
            </a:r>
          </a:p>
          <a:p>
            <a:r>
              <a:rPr lang="en-US" altLang="en-US" dirty="0">
                <a:latin typeface="Courier New" pitchFamily="49" charset="0"/>
                <a:cs typeface="Oracle Sans" panose="020B0503020204020204" pitchFamily="34" charset="0"/>
              </a:rPr>
              <a:t>VALUES (999, 'Temp emp', 'SA_REP', 6000, 'TEMPEMP', TRUNC(SYSDATE))</a:t>
            </a:r>
          </a:p>
          <a:p>
            <a:r>
              <a:rPr lang="en-US" altLang="en-US" dirty="0">
                <a:latin typeface="Courier New" pitchFamily="49" charset="0"/>
                <a:cs typeface="Oracle Sans" panose="020B0503020204020204" pitchFamily="34" charset="0"/>
              </a:rPr>
              <a:t>/</a:t>
            </a:r>
          </a:p>
          <a:p>
            <a:r>
              <a:rPr lang="en-US" altLang="en-US" dirty="0">
                <a:latin typeface="Courier New" pitchFamily="49" charset="0"/>
                <a:cs typeface="Oracle Sans" panose="020B0503020204020204" pitchFamily="34" charset="0"/>
              </a:rPr>
              <a:t>UPDATE employees</a:t>
            </a:r>
          </a:p>
          <a:p>
            <a:r>
              <a:rPr lang="en-US" altLang="en-US" dirty="0">
                <a:latin typeface="Courier New" pitchFamily="49" charset="0"/>
                <a:cs typeface="Oracle Sans" panose="020B0503020204020204" pitchFamily="34" charset="0"/>
              </a:rPr>
              <a:t> SET salary = 7000, last_name = 'Smith'</a:t>
            </a:r>
          </a:p>
          <a:p>
            <a:r>
              <a:rPr lang="en-US" altLang="en-US" dirty="0">
                <a:latin typeface="Courier New" pitchFamily="49" charset="0"/>
                <a:cs typeface="Oracle Sans" panose="020B0503020204020204" pitchFamily="34" charset="0"/>
              </a:rPr>
              <a:t> WHERE employee_id = 999</a:t>
            </a:r>
          </a:p>
          <a:p>
            <a:r>
              <a:rPr lang="en-US" altLang="en-US" dirty="0">
                <a:latin typeface="Courier New" pitchFamily="49" charset="0"/>
                <a:cs typeface="Oracle Sans" panose="020B0503020204020204" pitchFamily="34" charset="0"/>
              </a:rPr>
              <a:t>/</a:t>
            </a:r>
          </a:p>
          <a:p>
            <a:r>
              <a:rPr lang="en-US" altLang="en-US" dirty="0">
                <a:latin typeface="Courier New" pitchFamily="49" charset="0"/>
                <a:cs typeface="Oracle Sans" panose="020B0503020204020204" pitchFamily="34" charset="0"/>
              </a:rPr>
              <a:t>SELECT</a:t>
            </a:r>
            <a:r>
              <a:rPr lang="en-US" altLang="en-US" dirty="0">
                <a:latin typeface="Times New Roman" pitchFamily="18" charset="0"/>
                <a:cs typeface="Oracle Sans" panose="020B0503020204020204" pitchFamily="34" charset="0"/>
              </a:rPr>
              <a:t>  *</a:t>
            </a:r>
          </a:p>
          <a:p>
            <a:r>
              <a:rPr lang="en-US" altLang="en-US" dirty="0">
                <a:latin typeface="Courier New" pitchFamily="49" charset="0"/>
                <a:cs typeface="Oracle Sans" panose="020B0503020204020204" pitchFamily="34" charset="0"/>
              </a:rPr>
              <a:t>FROM </a:t>
            </a:r>
            <a:r>
              <a:rPr lang="en-US" altLang="en-US" dirty="0">
                <a:latin typeface="Times New Roman" pitchFamily="18" charset="0"/>
                <a:cs typeface="Oracle Sans" panose="020B0503020204020204" pitchFamily="34" charset="0"/>
              </a:rPr>
              <a:t> </a:t>
            </a:r>
            <a:r>
              <a:rPr lang="en-US" altLang="en-US" dirty="0">
                <a:latin typeface="Courier New" pitchFamily="49" charset="0"/>
                <a:cs typeface="Oracle Sans" panose="020B0503020204020204" pitchFamily="34" charset="0"/>
              </a:rPr>
              <a:t>audit_emp;</a:t>
            </a:r>
          </a:p>
        </p:txBody>
      </p:sp>
      <p:pic>
        <p:nvPicPr>
          <p:cNvPr id="6" name="Picture 5" descr="les08_07.png"/>
          <p:cNvPicPr>
            <a:picLocks noChangeAspect="1"/>
          </p:cNvPicPr>
          <p:nvPr/>
        </p:nvPicPr>
        <p:blipFill>
          <a:blip r:embed="rId4" cstate="print"/>
          <a:stretch>
            <a:fillRect/>
          </a:stretch>
        </p:blipFill>
        <p:spPr>
          <a:xfrm>
            <a:off x="3251144" y="5619750"/>
            <a:ext cx="11785715" cy="1657143"/>
          </a:xfrm>
          <a:prstGeom prst="rect">
            <a:avLst/>
          </a:prstGeom>
        </p:spPr>
      </p:pic>
      <p:sp>
        <p:nvSpPr>
          <p:cNvPr id="2" name="Title 1">
            <a:extLst>
              <a:ext uri="{FF2B5EF4-FFF2-40B4-BE49-F238E27FC236}">
                <a16:creationId xmlns:a16="http://schemas.microsoft.com/office/drawing/2014/main" id="{CA11AFBD-8BF4-4259-B535-B7B79F7CA9B0}"/>
              </a:ext>
            </a:extLst>
          </p:cNvPr>
          <p:cNvSpPr>
            <a:spLocks noGrp="1"/>
          </p:cNvSpPr>
          <p:nvPr>
            <p:ph type="title"/>
          </p:nvPr>
        </p:nvSpPr>
        <p:spPr/>
        <p:txBody>
          <a:bodyPr/>
          <a:lstStyle/>
          <a:p>
            <a:r>
              <a:rPr lang="en-US" altLang="en-US" dirty="0"/>
              <a:t>Using </a:t>
            </a:r>
            <a:r>
              <a:rPr lang="en-US" altLang="en-US" dirty="0">
                <a:latin typeface="Courier New" panose="02070309020205020404" pitchFamily="49" charset="0"/>
                <a:cs typeface="Courier New" panose="02070309020205020404" pitchFamily="49" charset="0"/>
              </a:rPr>
              <a:t>OLD</a:t>
            </a:r>
            <a:r>
              <a:rPr lang="en-US" altLang="en-US" dirty="0"/>
              <a:t> and </a:t>
            </a:r>
            <a:r>
              <a:rPr lang="en-US" altLang="en-US" dirty="0">
                <a:latin typeface="Courier New" panose="02070309020205020404" pitchFamily="49" charset="0"/>
                <a:cs typeface="Courier New" panose="02070309020205020404" pitchFamily="49" charset="0"/>
              </a:rPr>
              <a:t>NEW</a:t>
            </a:r>
            <a:r>
              <a:rPr lang="en-US" altLang="en-US" dirty="0"/>
              <a:t> Qualifiers: Example</a:t>
            </a:r>
            <a:endParaRPr lang="en-US" dirty="0"/>
          </a:p>
        </p:txBody>
      </p:sp>
    </p:spTree>
    <p:custDataLst>
      <p:tags r:id="rId1"/>
    </p:custDataLst>
    <p:extLst>
      <p:ext uri="{BB962C8B-B14F-4D97-AF65-F5344CB8AC3E}">
        <p14:creationId xmlns:p14="http://schemas.microsoft.com/office/powerpoint/2010/main" val="377036864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72962-0E85-4C32-8D36-002CA61F2176}"/>
              </a:ext>
            </a:extLst>
          </p:cNvPr>
          <p:cNvSpPr>
            <a:spLocks noGrp="1"/>
          </p:cNvSpPr>
          <p:nvPr>
            <p:ph type="title"/>
          </p:nvPr>
        </p:nvSpPr>
        <p:spPr/>
        <p:txBody>
          <a:bodyPr/>
          <a:lstStyle/>
          <a:p>
            <a:r>
              <a:rPr lang="en-US" altLang="en-US" dirty="0"/>
              <a:t>Objectives</a:t>
            </a:r>
            <a:endParaRPr lang="en-US" dirty="0"/>
          </a:p>
        </p:txBody>
      </p:sp>
      <p:sp>
        <p:nvSpPr>
          <p:cNvPr id="9" name="Content Placeholder 8">
            <a:extLst>
              <a:ext uri="{FF2B5EF4-FFF2-40B4-BE49-F238E27FC236}">
                <a16:creationId xmlns:a16="http://schemas.microsoft.com/office/drawing/2014/main" id="{EFAB9186-B36E-4C3B-B2A8-383624CBF395}"/>
              </a:ext>
            </a:extLst>
          </p:cNvPr>
          <p:cNvSpPr>
            <a:spLocks noGrp="1"/>
          </p:cNvSpPr>
          <p:nvPr>
            <p:ph idx="1"/>
          </p:nvPr>
        </p:nvSpPr>
        <p:spPr/>
        <p:txBody>
          <a:bodyPr/>
          <a:lstStyle/>
          <a:p>
            <a:r>
              <a:rPr lang="en-US" altLang="en-US" dirty="0"/>
              <a:t>After completing this lesson, you should be able to:</a:t>
            </a:r>
          </a:p>
          <a:p>
            <a:pPr lvl="1"/>
            <a:r>
              <a:rPr lang="en-US" altLang="en-US" dirty="0"/>
              <a:t>Describe database triggers and their uses</a:t>
            </a:r>
          </a:p>
          <a:p>
            <a:pPr lvl="1"/>
            <a:r>
              <a:rPr lang="en-US" altLang="en-US" dirty="0"/>
              <a:t>Describe the different types of triggers</a:t>
            </a:r>
          </a:p>
          <a:p>
            <a:pPr lvl="1"/>
            <a:r>
              <a:rPr lang="en-US" altLang="en-US" dirty="0"/>
              <a:t>Create database triggers</a:t>
            </a:r>
          </a:p>
          <a:p>
            <a:pPr lvl="1"/>
            <a:r>
              <a:rPr lang="en-US" altLang="en-US" dirty="0"/>
              <a:t>Describe database trigger-firing rules</a:t>
            </a:r>
          </a:p>
          <a:p>
            <a:pPr lvl="1"/>
            <a:r>
              <a:rPr lang="en-US" altLang="en-US" dirty="0"/>
              <a:t>Remove database triggers</a:t>
            </a:r>
          </a:p>
          <a:p>
            <a:pPr lvl="1"/>
            <a:r>
              <a:rPr lang="en-US" altLang="en-US" dirty="0"/>
              <a:t>Display trigger information</a:t>
            </a:r>
          </a:p>
        </p:txBody>
      </p:sp>
    </p:spTree>
    <p:custDataLst>
      <p:tags r:id="rId1"/>
    </p:custDataLst>
    <p:extLst>
      <p:ext uri="{BB962C8B-B14F-4D97-AF65-F5344CB8AC3E}">
        <p14:creationId xmlns:p14="http://schemas.microsoft.com/office/powerpoint/2010/main" val="2309018445"/>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bwMode="gray">
          <a:xfrm>
            <a:off x="1068905" y="2837471"/>
            <a:ext cx="16125591" cy="4125507"/>
          </a:xfrm>
          <a:prstGeom prst="round2DiagRect">
            <a:avLst>
              <a:gd name="adj1" fmla="val 7205"/>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52230" name="Rectangle 3"/>
          <p:cNvSpPr>
            <a:spLocks noChangeArrowheads="1"/>
          </p:cNvSpPr>
          <p:nvPr/>
        </p:nvSpPr>
        <p:spPr bwMode="blackGray">
          <a:xfrm>
            <a:off x="1221266" y="2954853"/>
            <a:ext cx="15845472" cy="4017447"/>
          </a:xfrm>
          <a:prstGeom prst="rect">
            <a:avLst/>
          </a:prstGeom>
          <a:noFill/>
          <a:ln w="28575">
            <a:noFill/>
            <a:miter lim="800000"/>
            <a:headEnd/>
            <a:tailEnd/>
          </a:ln>
        </p:spPr>
        <p:txBody>
          <a:bodyPr wrap="square" lIns="138113" tIns="69057" rIns="68580"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itchFamily="49" charset="0"/>
                <a:cs typeface="Oracle Sans" panose="020B0503020204020204" pitchFamily="34" charset="0"/>
              </a:rPr>
              <a:t>CREATE OR REPLACE TRIGGER derive_commission_pct</a:t>
            </a:r>
          </a:p>
          <a:p>
            <a:r>
              <a:rPr lang="en-US" altLang="en-US" dirty="0">
                <a:latin typeface="Courier New" pitchFamily="49" charset="0"/>
                <a:cs typeface="Oracle Sans" panose="020B0503020204020204" pitchFamily="34" charset="0"/>
              </a:rPr>
              <a:t>BEFORE INSERT OR UPDATE OF salary ON employees</a:t>
            </a:r>
          </a:p>
          <a:p>
            <a:r>
              <a:rPr lang="en-US" altLang="en-US" dirty="0">
                <a:latin typeface="Courier New" pitchFamily="49" charset="0"/>
                <a:cs typeface="Oracle Sans" panose="020B0503020204020204" pitchFamily="34" charset="0"/>
              </a:rPr>
              <a:t>FOR EACH ROW</a:t>
            </a:r>
          </a:p>
          <a:p>
            <a:r>
              <a:rPr lang="en-US" altLang="en-US" dirty="0">
                <a:latin typeface="Courier New" pitchFamily="49" charset="0"/>
                <a:cs typeface="Oracle Sans" panose="020B0503020204020204" pitchFamily="34" charset="0"/>
              </a:rPr>
              <a:t>WHEN (NEW.job_id = 'SA_REP')</a:t>
            </a:r>
          </a:p>
          <a:p>
            <a:r>
              <a:rPr lang="en-US" altLang="en-US" dirty="0">
                <a:latin typeface="Courier New" pitchFamily="49" charset="0"/>
                <a:cs typeface="Oracle Sans" panose="020B0503020204020204" pitchFamily="34" charset="0"/>
              </a:rPr>
              <a:t>BEGIN</a:t>
            </a:r>
          </a:p>
          <a:p>
            <a:r>
              <a:rPr lang="en-US" altLang="en-US" dirty="0">
                <a:latin typeface="Courier New" pitchFamily="49" charset="0"/>
                <a:cs typeface="Oracle Sans" panose="020B0503020204020204" pitchFamily="34" charset="0"/>
              </a:rPr>
              <a:t> IF INSERTING THEN</a:t>
            </a:r>
          </a:p>
          <a:p>
            <a:r>
              <a:rPr lang="en-US" altLang="en-US" dirty="0">
                <a:latin typeface="Courier New" pitchFamily="49" charset="0"/>
                <a:cs typeface="Oracle Sans" panose="020B0503020204020204" pitchFamily="34" charset="0"/>
              </a:rPr>
              <a:t>   :NEW.commission_pct := 0;</a:t>
            </a:r>
          </a:p>
          <a:p>
            <a:r>
              <a:rPr lang="en-US" altLang="en-US" dirty="0">
                <a:latin typeface="Courier New" pitchFamily="49" charset="0"/>
                <a:cs typeface="Oracle Sans" panose="020B0503020204020204" pitchFamily="34" charset="0"/>
              </a:rPr>
              <a:t> ELSIF :OLD.commission_pct IS NULL THEN</a:t>
            </a:r>
          </a:p>
          <a:p>
            <a:r>
              <a:rPr lang="en-US" altLang="en-US" dirty="0">
                <a:latin typeface="Courier New" pitchFamily="49" charset="0"/>
                <a:cs typeface="Oracle Sans" panose="020B0503020204020204" pitchFamily="34" charset="0"/>
              </a:rPr>
              <a:t>   :NEW.commission_pct := 0;</a:t>
            </a:r>
          </a:p>
          <a:p>
            <a:r>
              <a:rPr lang="en-US" altLang="en-US" dirty="0">
                <a:latin typeface="Courier New" pitchFamily="49" charset="0"/>
                <a:cs typeface="Oracle Sans" panose="020B0503020204020204" pitchFamily="34" charset="0"/>
              </a:rPr>
              <a:t> ELSE </a:t>
            </a:r>
          </a:p>
          <a:p>
            <a:r>
              <a:rPr lang="en-US" altLang="en-US" dirty="0">
                <a:latin typeface="Courier New" pitchFamily="49" charset="0"/>
                <a:cs typeface="Oracle Sans" panose="020B0503020204020204" pitchFamily="34" charset="0"/>
              </a:rPr>
              <a:t>   :NEW.commission_pct := :OLD.commission_pct+0.05;</a:t>
            </a:r>
          </a:p>
          <a:p>
            <a:r>
              <a:rPr lang="en-US" altLang="en-US" dirty="0">
                <a:latin typeface="Courier New" pitchFamily="49" charset="0"/>
                <a:cs typeface="Oracle Sans" panose="020B0503020204020204" pitchFamily="34" charset="0"/>
              </a:rPr>
              <a:t> END IF;</a:t>
            </a:r>
          </a:p>
          <a:p>
            <a:r>
              <a:rPr lang="en-US" altLang="en-US" dirty="0">
                <a:latin typeface="Courier New" pitchFamily="49" charset="0"/>
                <a:cs typeface="Oracle Sans" panose="020B0503020204020204" pitchFamily="34" charset="0"/>
              </a:rPr>
              <a:t>END;</a:t>
            </a:r>
          </a:p>
          <a:p>
            <a:r>
              <a:rPr lang="en-US" altLang="en-US" dirty="0">
                <a:latin typeface="Courier New" pitchFamily="49" charset="0"/>
                <a:cs typeface="Oracle Sans" panose="020B0503020204020204" pitchFamily="34" charset="0"/>
              </a:rPr>
              <a:t>/</a:t>
            </a:r>
          </a:p>
        </p:txBody>
      </p:sp>
      <p:sp>
        <p:nvSpPr>
          <p:cNvPr id="52231" name="Rectangle 4"/>
          <p:cNvSpPr>
            <a:spLocks noChangeArrowheads="1"/>
          </p:cNvSpPr>
          <p:nvPr/>
        </p:nvSpPr>
        <p:spPr bwMode="gray">
          <a:xfrm>
            <a:off x="1981200" y="3826390"/>
            <a:ext cx="3352800" cy="333375"/>
          </a:xfrm>
          <a:prstGeom prst="rect">
            <a:avLst/>
          </a:prstGeom>
          <a:noFill/>
          <a:ln w="28575">
            <a:solidFill>
              <a:schemeClr val="hlink"/>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1" hangingPunct="1">
              <a:spcBef>
                <a:spcPct val="20000"/>
              </a:spcBef>
              <a:buClr>
                <a:srgbClr val="FF0000"/>
              </a:buClr>
              <a:buFont typeface="Arial" pitchFamily="34" charset="0"/>
              <a:buNone/>
            </a:pPr>
            <a:endParaRPr lang="en-US" altLang="en-US" dirty="0">
              <a:latin typeface="Oracle Sans" panose="020B0503020204020204" pitchFamily="34" charset="0"/>
              <a:cs typeface="Oracle Sans" panose="020B0503020204020204" pitchFamily="34" charset="0"/>
            </a:endParaRPr>
          </a:p>
        </p:txBody>
      </p:sp>
      <p:sp>
        <p:nvSpPr>
          <p:cNvPr id="2" name="Title 1">
            <a:extLst>
              <a:ext uri="{FF2B5EF4-FFF2-40B4-BE49-F238E27FC236}">
                <a16:creationId xmlns:a16="http://schemas.microsoft.com/office/drawing/2014/main" id="{DDE6915E-A54F-4CBE-9AAC-D8B071D2C6C0}"/>
              </a:ext>
            </a:extLst>
          </p:cNvPr>
          <p:cNvSpPr>
            <a:spLocks noGrp="1"/>
          </p:cNvSpPr>
          <p:nvPr>
            <p:ph type="title"/>
          </p:nvPr>
        </p:nvSpPr>
        <p:spPr/>
        <p:txBody>
          <a:bodyPr/>
          <a:lstStyle/>
          <a:p>
            <a:r>
              <a:rPr lang="en-US" altLang="en-US" dirty="0"/>
              <a:t>Using the </a:t>
            </a:r>
            <a:r>
              <a:rPr lang="en-US" altLang="en-US" dirty="0">
                <a:latin typeface="Courier New" panose="02070309020205020404" pitchFamily="49" charset="0"/>
                <a:cs typeface="Courier New" panose="02070309020205020404" pitchFamily="49" charset="0"/>
              </a:rPr>
              <a:t>WHEN</a:t>
            </a:r>
            <a:r>
              <a:rPr lang="en-US" altLang="en-US" dirty="0"/>
              <a:t> Clause to Fire a Row Trigger Based on a Condition</a:t>
            </a:r>
            <a:endParaRPr lang="en-US" dirty="0"/>
          </a:p>
        </p:txBody>
      </p:sp>
    </p:spTree>
    <p:custDataLst>
      <p:tags r:id="rId1"/>
    </p:custDataLst>
    <p:extLst>
      <p:ext uri="{BB962C8B-B14F-4D97-AF65-F5344CB8AC3E}">
        <p14:creationId xmlns:p14="http://schemas.microsoft.com/office/powerpoint/2010/main" val="2807933055"/>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p:cNvSpPr txBox="1">
            <a:spLocks/>
          </p:cNvSpPr>
          <p:nvPr/>
        </p:nvSpPr>
        <p:spPr bwMode="gray">
          <a:xfrm>
            <a:off x="1028564" y="3619500"/>
            <a:ext cx="16125591" cy="1056111"/>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33797"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Trigger-Firing Sequence: Single-Row Manipulation</a:t>
            </a:r>
          </a:p>
        </p:txBody>
      </p:sp>
      <p:sp>
        <p:nvSpPr>
          <p:cNvPr id="2" name="Content Placeholder 1">
            <a:extLst>
              <a:ext uri="{FF2B5EF4-FFF2-40B4-BE49-F238E27FC236}">
                <a16:creationId xmlns:a16="http://schemas.microsoft.com/office/drawing/2014/main" id="{CCCDEE0A-293E-4058-89AE-07F8D4CD0A7F}"/>
              </a:ext>
            </a:extLst>
          </p:cNvPr>
          <p:cNvSpPr>
            <a:spLocks noGrp="1"/>
          </p:cNvSpPr>
          <p:nvPr>
            <p:ph idx="1"/>
          </p:nvPr>
        </p:nvSpPr>
        <p:spPr>
          <a:xfrm>
            <a:off x="933451" y="2272710"/>
            <a:ext cx="16421100" cy="1125753"/>
          </a:xfrm>
        </p:spPr>
        <p:txBody>
          <a:bodyPr/>
          <a:lstStyle/>
          <a:p>
            <a:r>
              <a:rPr lang="en-US" altLang="en-US" dirty="0"/>
              <a:t>Use the following firing sequence for a trigger on a table when a single row is manipulated:</a:t>
            </a:r>
          </a:p>
        </p:txBody>
      </p:sp>
      <p:sp>
        <p:nvSpPr>
          <p:cNvPr id="33799" name="Line 4"/>
          <p:cNvSpPr>
            <a:spLocks noChangeShapeType="1"/>
          </p:cNvSpPr>
          <p:nvPr/>
        </p:nvSpPr>
        <p:spPr bwMode="auto">
          <a:xfrm>
            <a:off x="9732434" y="5203032"/>
            <a:ext cx="1222058" cy="0"/>
          </a:xfrm>
          <a:prstGeom prst="line">
            <a:avLst/>
          </a:prstGeom>
          <a:noFill/>
          <a:ln w="28575">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33800" name="Rectangle 5"/>
          <p:cNvSpPr>
            <a:spLocks noChangeArrowheads="1"/>
          </p:cNvSpPr>
          <p:nvPr/>
        </p:nvSpPr>
        <p:spPr bwMode="auto">
          <a:xfrm>
            <a:off x="10897989" y="4933950"/>
            <a:ext cx="5332611" cy="504825"/>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2400" dirty="0">
                <a:latin typeface="Courier New" pitchFamily="49" charset="0"/>
                <a:cs typeface="Oracle Sans" panose="020B0503020204020204" pitchFamily="34" charset="0"/>
              </a:rPr>
              <a:t>BEFORE</a:t>
            </a:r>
            <a:r>
              <a:rPr lang="en-US" altLang="en-US" sz="2400" dirty="0">
                <a:latin typeface="Oracle Sans" panose="020B0503020204020204" pitchFamily="34" charset="0"/>
                <a:cs typeface="Oracle Sans" panose="020B0503020204020204" pitchFamily="34" charset="0"/>
              </a:rPr>
              <a:t> statement trigger</a:t>
            </a:r>
          </a:p>
        </p:txBody>
      </p:sp>
      <p:sp>
        <p:nvSpPr>
          <p:cNvPr id="33801" name="Rectangle 6"/>
          <p:cNvSpPr>
            <a:spLocks noChangeArrowheads="1"/>
          </p:cNvSpPr>
          <p:nvPr/>
        </p:nvSpPr>
        <p:spPr bwMode="auto">
          <a:xfrm>
            <a:off x="10897990" y="6927587"/>
            <a:ext cx="2931092" cy="878127"/>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2400" dirty="0">
                <a:latin typeface="Courier New" pitchFamily="49" charset="0"/>
                <a:cs typeface="Oracle Sans" panose="020B0503020204020204" pitchFamily="34" charset="0"/>
              </a:rPr>
              <a:t>BEFORE</a:t>
            </a:r>
            <a:r>
              <a:rPr lang="en-US" altLang="en-US" sz="2400" dirty="0">
                <a:latin typeface="Oracle Sans" panose="020B0503020204020204" pitchFamily="34" charset="0"/>
                <a:cs typeface="Oracle Sans" panose="020B0503020204020204" pitchFamily="34" charset="0"/>
              </a:rPr>
              <a:t> row trigger</a:t>
            </a:r>
          </a:p>
        </p:txBody>
      </p:sp>
      <p:sp>
        <p:nvSpPr>
          <p:cNvPr id="33802" name="Rectangle 7"/>
          <p:cNvSpPr>
            <a:spLocks noChangeArrowheads="1"/>
          </p:cNvSpPr>
          <p:nvPr/>
        </p:nvSpPr>
        <p:spPr bwMode="auto">
          <a:xfrm>
            <a:off x="10897990" y="8042012"/>
            <a:ext cx="2745944" cy="878127"/>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2400" dirty="0">
                <a:latin typeface="Courier New" pitchFamily="49" charset="0"/>
                <a:cs typeface="Oracle Sans" panose="020B0503020204020204" pitchFamily="34" charset="0"/>
              </a:rPr>
              <a:t>AFTER</a:t>
            </a:r>
            <a:r>
              <a:rPr lang="en-US" altLang="en-US" sz="2400" dirty="0">
                <a:latin typeface="Oracle Sans" panose="020B0503020204020204" pitchFamily="34" charset="0"/>
                <a:cs typeface="Oracle Sans" panose="020B0503020204020204" pitchFamily="34" charset="0"/>
              </a:rPr>
              <a:t> row trigger</a:t>
            </a:r>
          </a:p>
        </p:txBody>
      </p:sp>
      <p:sp>
        <p:nvSpPr>
          <p:cNvPr id="33803" name="Rectangle 8"/>
          <p:cNvSpPr>
            <a:spLocks noChangeArrowheads="1"/>
          </p:cNvSpPr>
          <p:nvPr/>
        </p:nvSpPr>
        <p:spPr bwMode="auto">
          <a:xfrm>
            <a:off x="10897989" y="8763530"/>
            <a:ext cx="3604353" cy="878127"/>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2400" dirty="0">
                <a:latin typeface="Courier New" pitchFamily="49" charset="0"/>
                <a:cs typeface="Oracle Sans" panose="020B0503020204020204" pitchFamily="34" charset="0"/>
              </a:rPr>
              <a:t>AFTER</a:t>
            </a:r>
            <a:r>
              <a:rPr lang="en-US" altLang="en-US" sz="2400" dirty="0">
                <a:latin typeface="Oracle Sans" panose="020B0503020204020204" pitchFamily="34" charset="0"/>
                <a:cs typeface="Oracle Sans" panose="020B0503020204020204" pitchFamily="34" charset="0"/>
              </a:rPr>
              <a:t> statement trigger</a:t>
            </a:r>
          </a:p>
        </p:txBody>
      </p:sp>
      <p:sp>
        <p:nvSpPr>
          <p:cNvPr id="33804" name="Rectangle 9"/>
          <p:cNvSpPr>
            <a:spLocks noChangeArrowheads="1"/>
          </p:cNvSpPr>
          <p:nvPr/>
        </p:nvSpPr>
        <p:spPr bwMode="blackGray">
          <a:xfrm>
            <a:off x="1244408" y="3760694"/>
            <a:ext cx="9840451" cy="800098"/>
          </a:xfrm>
          <a:prstGeom prst="rect">
            <a:avLst/>
          </a:prstGeom>
          <a:noFill/>
          <a:ln w="28575">
            <a:noFill/>
            <a:miter lim="800000"/>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lnSpc>
                <a:spcPct val="85000"/>
              </a:lnSpc>
            </a:pPr>
            <a:r>
              <a:rPr lang="en-US" altLang="en-US" dirty="0">
                <a:latin typeface="Courier New" pitchFamily="49" charset="0"/>
                <a:cs typeface="Oracle Sans" panose="020B0503020204020204" pitchFamily="34" charset="0"/>
              </a:rPr>
              <a:t>INSERT INTO departments </a:t>
            </a:r>
          </a:p>
          <a:p>
            <a:pPr defTabSz="342900">
              <a:lnSpc>
                <a:spcPct val="85000"/>
              </a:lnSpc>
            </a:pPr>
            <a:r>
              <a:rPr lang="en-US" altLang="en-US" dirty="0">
                <a:latin typeface="Courier New" pitchFamily="49" charset="0"/>
                <a:cs typeface="Oracle Sans" panose="020B0503020204020204" pitchFamily="34" charset="0"/>
              </a:rPr>
              <a:t>   (department_id,department_name, location_id)</a:t>
            </a:r>
          </a:p>
          <a:p>
            <a:pPr defTabSz="342900">
              <a:lnSpc>
                <a:spcPct val="85000"/>
              </a:lnSpc>
            </a:pPr>
            <a:r>
              <a:rPr lang="en-US" altLang="en-US" dirty="0">
                <a:latin typeface="Courier New" pitchFamily="49" charset="0"/>
                <a:cs typeface="Oracle Sans" panose="020B0503020204020204" pitchFamily="34" charset="0"/>
              </a:rPr>
              <a:t>VALUES (400, 'CONSULTING', 2400);</a:t>
            </a:r>
            <a:endParaRPr lang="en-US" altLang="en-US" dirty="0">
              <a:solidFill>
                <a:schemeClr val="bg2"/>
              </a:solidFill>
              <a:latin typeface="Courier New" pitchFamily="49" charset="0"/>
              <a:cs typeface="Oracle Sans" panose="020B0503020204020204" pitchFamily="34" charset="0"/>
            </a:endParaRPr>
          </a:p>
        </p:txBody>
      </p:sp>
      <p:pic>
        <p:nvPicPr>
          <p:cNvPr id="33805" name="Picture 10"/>
          <p:cNvPicPr>
            <a:picLocks noChangeAspect="1" noChangeArrowheads="1"/>
          </p:cNvPicPr>
          <p:nvPr/>
        </p:nvPicPr>
        <p:blipFill>
          <a:blip r:embed="rId4" cstate="print"/>
          <a:srcRect b="82317"/>
          <a:stretch>
            <a:fillRect/>
          </a:stretch>
        </p:blipFill>
        <p:spPr bwMode="gray">
          <a:xfrm>
            <a:off x="5490517" y="5600090"/>
            <a:ext cx="5024993" cy="1294163"/>
          </a:xfrm>
          <a:prstGeom prst="rect">
            <a:avLst/>
          </a:prstGeom>
          <a:noFill/>
          <a:ln w="12700">
            <a:solidFill>
              <a:schemeClr val="tx1"/>
            </a:solidFill>
            <a:miter lim="800000"/>
            <a:headEnd type="none" w="sm" len="sm"/>
            <a:tailEnd type="none" w="sm" len="sm"/>
          </a:ln>
        </p:spPr>
      </p:pic>
      <p:sp>
        <p:nvSpPr>
          <p:cNvPr id="33806" name="Text Box 11"/>
          <p:cNvSpPr txBox="1">
            <a:spLocks noChangeArrowheads="1"/>
          </p:cNvSpPr>
          <p:nvPr/>
        </p:nvSpPr>
        <p:spPr bwMode="auto">
          <a:xfrm>
            <a:off x="7245112" y="6743700"/>
            <a:ext cx="757901" cy="369332"/>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pPr>
            <a:r>
              <a:rPr lang="en-US" altLang="en-US" dirty="0">
                <a:latin typeface="Oracle Sans" panose="020B0503020204020204" pitchFamily="34" charset="0"/>
                <a:cs typeface="Oracle Sans" panose="020B0503020204020204" pitchFamily="34" charset="0"/>
              </a:rPr>
              <a:t>. . .</a:t>
            </a:r>
          </a:p>
        </p:txBody>
      </p:sp>
      <p:pic>
        <p:nvPicPr>
          <p:cNvPr id="33807" name="Picture 12"/>
          <p:cNvPicPr>
            <a:picLocks noChangeAspect="1" noChangeArrowheads="1"/>
          </p:cNvPicPr>
          <p:nvPr/>
        </p:nvPicPr>
        <p:blipFill>
          <a:blip r:embed="rId5" cstate="print"/>
          <a:srcRect l="1317"/>
          <a:stretch>
            <a:fillRect/>
          </a:stretch>
        </p:blipFill>
        <p:spPr bwMode="gray">
          <a:xfrm>
            <a:off x="5539954" y="7601393"/>
            <a:ext cx="4973705" cy="345635"/>
          </a:xfrm>
          <a:prstGeom prst="rect">
            <a:avLst/>
          </a:prstGeom>
          <a:noFill/>
          <a:ln w="12700">
            <a:solidFill>
              <a:schemeClr val="tx1"/>
            </a:solidFill>
            <a:miter lim="800000"/>
            <a:headEnd type="none" w="sm" len="sm"/>
            <a:tailEnd type="none" w="sm" len="sm"/>
          </a:ln>
        </p:spPr>
      </p:pic>
      <p:sp>
        <p:nvSpPr>
          <p:cNvPr id="33808" name="Line 13"/>
          <p:cNvSpPr>
            <a:spLocks noChangeShapeType="1"/>
          </p:cNvSpPr>
          <p:nvPr/>
        </p:nvSpPr>
        <p:spPr bwMode="auto">
          <a:xfrm>
            <a:off x="9732434" y="8306330"/>
            <a:ext cx="1222058" cy="0"/>
          </a:xfrm>
          <a:prstGeom prst="line">
            <a:avLst/>
          </a:prstGeom>
          <a:noFill/>
          <a:ln w="28575">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33809" name="Line 14"/>
          <p:cNvSpPr>
            <a:spLocks noChangeShapeType="1"/>
          </p:cNvSpPr>
          <p:nvPr/>
        </p:nvSpPr>
        <p:spPr bwMode="auto">
          <a:xfrm>
            <a:off x="9732434" y="9015942"/>
            <a:ext cx="1222058" cy="0"/>
          </a:xfrm>
          <a:prstGeom prst="line">
            <a:avLst/>
          </a:prstGeom>
          <a:noFill/>
          <a:ln w="28575">
            <a:solidFill>
              <a:schemeClr val="tx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33810" name="Line 15"/>
          <p:cNvSpPr>
            <a:spLocks noChangeShapeType="1"/>
          </p:cNvSpPr>
          <p:nvPr/>
        </p:nvSpPr>
        <p:spPr bwMode="auto">
          <a:xfrm>
            <a:off x="9732435" y="7208574"/>
            <a:ext cx="1222056" cy="0"/>
          </a:xfrm>
          <a:prstGeom prst="line">
            <a:avLst/>
          </a:prstGeom>
          <a:noFill/>
          <a:ln w="28575">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pic>
        <p:nvPicPr>
          <p:cNvPr id="33811" name="Picture 16" descr="C:\Documents and Settings\lserhal\Desktop\conce062.gif"/>
          <p:cNvPicPr>
            <a:picLocks noChangeAspect="1" noChangeArrowheads="1"/>
          </p:cNvPicPr>
          <p:nvPr/>
        </p:nvPicPr>
        <p:blipFill>
          <a:blip r:embed="rId6" cstate="print"/>
          <a:srcRect/>
          <a:stretch>
            <a:fillRect/>
          </a:stretch>
        </p:blipFill>
        <p:spPr bwMode="gray">
          <a:xfrm>
            <a:off x="9401111" y="4981576"/>
            <a:ext cx="544355" cy="544355"/>
          </a:xfrm>
          <a:prstGeom prst="rect">
            <a:avLst/>
          </a:prstGeom>
          <a:noFill/>
          <a:ln w="9525">
            <a:solidFill>
              <a:schemeClr val="tx1"/>
            </a:solidFill>
            <a:miter lim="800000"/>
            <a:headEnd/>
            <a:tailEnd/>
          </a:ln>
        </p:spPr>
      </p:pic>
      <p:pic>
        <p:nvPicPr>
          <p:cNvPr id="33812" name="Picture 17" descr="C:\Documents and Settings\lserhal\Desktop\conce062.gif"/>
          <p:cNvPicPr>
            <a:picLocks noChangeAspect="1" noChangeArrowheads="1"/>
          </p:cNvPicPr>
          <p:nvPr/>
        </p:nvPicPr>
        <p:blipFill>
          <a:blip r:embed="rId6" cstate="print"/>
          <a:srcRect/>
          <a:stretch>
            <a:fillRect/>
          </a:stretch>
        </p:blipFill>
        <p:spPr bwMode="gray">
          <a:xfrm>
            <a:off x="9391588" y="6979975"/>
            <a:ext cx="544355" cy="544355"/>
          </a:xfrm>
          <a:prstGeom prst="rect">
            <a:avLst/>
          </a:prstGeom>
          <a:noFill/>
          <a:ln w="9525">
            <a:solidFill>
              <a:schemeClr val="tx1"/>
            </a:solidFill>
            <a:miter lim="800000"/>
            <a:headEnd/>
            <a:tailEnd/>
          </a:ln>
        </p:spPr>
      </p:pic>
      <p:pic>
        <p:nvPicPr>
          <p:cNvPr id="33813" name="Picture 18" descr="C:\Documents and Settings\lserhal\Desktop\conce062.gif"/>
          <p:cNvPicPr>
            <a:picLocks noChangeAspect="1" noChangeArrowheads="1"/>
          </p:cNvPicPr>
          <p:nvPr/>
        </p:nvPicPr>
        <p:blipFill>
          <a:blip r:embed="rId6" cstate="print"/>
          <a:srcRect/>
          <a:stretch>
            <a:fillRect/>
          </a:stretch>
        </p:blipFill>
        <p:spPr bwMode="gray">
          <a:xfrm>
            <a:off x="9407461" y="8034868"/>
            <a:ext cx="544355" cy="544355"/>
          </a:xfrm>
          <a:prstGeom prst="rect">
            <a:avLst/>
          </a:prstGeom>
          <a:noFill/>
          <a:ln w="9525">
            <a:solidFill>
              <a:schemeClr val="tx1"/>
            </a:solidFill>
            <a:miter lim="800000"/>
            <a:headEnd/>
            <a:tailEnd/>
          </a:ln>
        </p:spPr>
      </p:pic>
      <p:pic>
        <p:nvPicPr>
          <p:cNvPr id="33814" name="Picture 19" descr="C:\Documents and Settings\lserhal\Desktop\conce062.gif"/>
          <p:cNvPicPr>
            <a:picLocks noChangeAspect="1" noChangeArrowheads="1"/>
          </p:cNvPicPr>
          <p:nvPr/>
        </p:nvPicPr>
        <p:blipFill>
          <a:blip r:embed="rId6" cstate="print"/>
          <a:srcRect/>
          <a:stretch>
            <a:fillRect/>
          </a:stretch>
        </p:blipFill>
        <p:spPr bwMode="gray">
          <a:xfrm>
            <a:off x="9391588" y="8744480"/>
            <a:ext cx="544355" cy="544355"/>
          </a:xfrm>
          <a:prstGeom prst="rect">
            <a:avLst/>
          </a:prstGeom>
          <a:noFill/>
          <a:ln w="9525">
            <a:solidFill>
              <a:schemeClr val="tx1"/>
            </a:solidFill>
            <a:miter lim="800000"/>
            <a:headEnd/>
            <a:tailEnd/>
          </a:ln>
        </p:spPr>
      </p:pic>
    </p:spTree>
    <p:custDataLst>
      <p:tags r:id="rId1"/>
    </p:custDataLst>
    <p:extLst>
      <p:ext uri="{BB962C8B-B14F-4D97-AF65-F5344CB8AC3E}">
        <p14:creationId xmlns:p14="http://schemas.microsoft.com/office/powerpoint/2010/main" val="1237846078"/>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8" name="Line 4"/>
          <p:cNvSpPr>
            <a:spLocks noChangeShapeType="1"/>
          </p:cNvSpPr>
          <p:nvPr/>
        </p:nvSpPr>
        <p:spPr bwMode="auto">
          <a:xfrm>
            <a:off x="10287001" y="5103020"/>
            <a:ext cx="1222058" cy="0"/>
          </a:xfrm>
          <a:prstGeom prst="line">
            <a:avLst/>
          </a:prstGeom>
          <a:noFill/>
          <a:ln w="28575">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35851" name="Line 7"/>
          <p:cNvSpPr>
            <a:spLocks noChangeShapeType="1"/>
          </p:cNvSpPr>
          <p:nvPr/>
        </p:nvSpPr>
        <p:spPr bwMode="auto">
          <a:xfrm>
            <a:off x="10287001" y="9365721"/>
            <a:ext cx="1222058" cy="0"/>
          </a:xfrm>
          <a:prstGeom prst="line">
            <a:avLst/>
          </a:prstGeom>
          <a:noFill/>
          <a:ln w="28575">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24" name="Content Placeholder 2"/>
          <p:cNvSpPr txBox="1">
            <a:spLocks/>
          </p:cNvSpPr>
          <p:nvPr/>
        </p:nvSpPr>
        <p:spPr bwMode="gray">
          <a:xfrm>
            <a:off x="1010848" y="3604987"/>
            <a:ext cx="16125591" cy="1056111"/>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35845" name="Rectangle 2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Trigger-Firing Sequence: Multirow Manipulation</a:t>
            </a:r>
          </a:p>
        </p:txBody>
      </p:sp>
      <p:sp>
        <p:nvSpPr>
          <p:cNvPr id="2" name="Content Placeholder 1">
            <a:extLst>
              <a:ext uri="{FF2B5EF4-FFF2-40B4-BE49-F238E27FC236}">
                <a16:creationId xmlns:a16="http://schemas.microsoft.com/office/drawing/2014/main" id="{4FAD8234-91AB-449D-8997-D83EB860B1BF}"/>
              </a:ext>
            </a:extLst>
          </p:cNvPr>
          <p:cNvSpPr>
            <a:spLocks noGrp="1"/>
          </p:cNvSpPr>
          <p:nvPr>
            <p:ph idx="1"/>
          </p:nvPr>
        </p:nvSpPr>
        <p:spPr>
          <a:xfrm>
            <a:off x="933451" y="2272710"/>
            <a:ext cx="16421100" cy="1863904"/>
          </a:xfrm>
        </p:spPr>
        <p:txBody>
          <a:bodyPr/>
          <a:lstStyle/>
          <a:p>
            <a:r>
              <a:rPr lang="en-US" altLang="en-US" dirty="0"/>
              <a:t>Use the following firing sequence for a trigger on a table when many rows are manipulated:</a:t>
            </a:r>
          </a:p>
          <a:p>
            <a:endParaRPr lang="en-US" dirty="0"/>
          </a:p>
        </p:txBody>
      </p:sp>
      <p:pic>
        <p:nvPicPr>
          <p:cNvPr id="35847" name="Picture 3"/>
          <p:cNvPicPr>
            <a:picLocks noChangeAspect="1" noChangeArrowheads="1"/>
          </p:cNvPicPr>
          <p:nvPr/>
        </p:nvPicPr>
        <p:blipFill>
          <a:blip r:embed="rId4" cstate="print"/>
          <a:srcRect/>
          <a:stretch>
            <a:fillRect/>
          </a:stretch>
        </p:blipFill>
        <p:spPr bwMode="gray">
          <a:xfrm>
            <a:off x="3934494" y="5503070"/>
            <a:ext cx="7381206" cy="3514425"/>
          </a:xfrm>
          <a:prstGeom prst="rect">
            <a:avLst/>
          </a:prstGeom>
          <a:noFill/>
          <a:ln w="12700">
            <a:solidFill>
              <a:schemeClr val="tx1"/>
            </a:solidFill>
            <a:miter lim="800000"/>
            <a:headEnd type="none" w="sm" len="sm"/>
            <a:tailEnd type="none" w="sm" len="sm"/>
          </a:ln>
        </p:spPr>
      </p:pic>
      <p:sp>
        <p:nvSpPr>
          <p:cNvPr id="35849" name="Rectangle 5"/>
          <p:cNvSpPr>
            <a:spLocks noChangeArrowheads="1"/>
          </p:cNvSpPr>
          <p:nvPr/>
        </p:nvSpPr>
        <p:spPr bwMode="auto">
          <a:xfrm>
            <a:off x="11537328" y="4833938"/>
            <a:ext cx="5332611" cy="504825"/>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2400" dirty="0">
                <a:latin typeface="Courier New" pitchFamily="49" charset="0"/>
                <a:cs typeface="Oracle Sans" panose="020B0503020204020204" pitchFamily="34" charset="0"/>
              </a:rPr>
              <a:t>BEFORE</a:t>
            </a:r>
            <a:r>
              <a:rPr lang="en-US" altLang="en-US" sz="2400" dirty="0">
                <a:latin typeface="Oracle Sans" panose="020B0503020204020204" pitchFamily="34" charset="0"/>
                <a:cs typeface="Oracle Sans" panose="020B0503020204020204" pitchFamily="34" charset="0"/>
              </a:rPr>
              <a:t> statement trigger</a:t>
            </a:r>
          </a:p>
        </p:txBody>
      </p:sp>
      <p:sp>
        <p:nvSpPr>
          <p:cNvPr id="35850" name="Rectangle 6"/>
          <p:cNvSpPr>
            <a:spLocks noChangeArrowheads="1"/>
          </p:cNvSpPr>
          <p:nvPr/>
        </p:nvSpPr>
        <p:spPr bwMode="auto">
          <a:xfrm>
            <a:off x="11537328" y="9094259"/>
            <a:ext cx="3604353" cy="878127"/>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2400" dirty="0">
                <a:latin typeface="Courier New" pitchFamily="49" charset="0"/>
                <a:cs typeface="Oracle Sans" panose="020B0503020204020204" pitchFamily="34" charset="0"/>
              </a:rPr>
              <a:t>AFTER</a:t>
            </a:r>
            <a:r>
              <a:rPr lang="en-US" altLang="en-US" sz="2400" dirty="0">
                <a:latin typeface="Oracle Sans" panose="020B0503020204020204" pitchFamily="34" charset="0"/>
                <a:cs typeface="Oracle Sans" panose="020B0503020204020204" pitchFamily="34" charset="0"/>
              </a:rPr>
              <a:t> statement trigger</a:t>
            </a:r>
          </a:p>
        </p:txBody>
      </p:sp>
      <p:sp>
        <p:nvSpPr>
          <p:cNvPr id="35852" name="Rectangle 8"/>
          <p:cNvSpPr>
            <a:spLocks noChangeArrowheads="1"/>
          </p:cNvSpPr>
          <p:nvPr/>
        </p:nvSpPr>
        <p:spPr bwMode="auto">
          <a:xfrm>
            <a:off x="12191207" y="5700713"/>
            <a:ext cx="2931092" cy="878127"/>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2400" dirty="0">
                <a:latin typeface="Courier New" pitchFamily="49" charset="0"/>
                <a:cs typeface="Oracle Sans" panose="020B0503020204020204" pitchFamily="34" charset="0"/>
              </a:rPr>
              <a:t>BEFORE</a:t>
            </a:r>
            <a:r>
              <a:rPr lang="en-US" altLang="en-US" sz="2400" dirty="0">
                <a:latin typeface="Oracle Sans" panose="020B0503020204020204" pitchFamily="34" charset="0"/>
                <a:cs typeface="Oracle Sans" panose="020B0503020204020204" pitchFamily="34" charset="0"/>
              </a:rPr>
              <a:t> row trigger</a:t>
            </a:r>
          </a:p>
        </p:txBody>
      </p:sp>
      <p:sp>
        <p:nvSpPr>
          <p:cNvPr id="35853" name="Rectangle 9"/>
          <p:cNvSpPr>
            <a:spLocks noChangeArrowheads="1"/>
          </p:cNvSpPr>
          <p:nvPr/>
        </p:nvSpPr>
        <p:spPr bwMode="auto">
          <a:xfrm>
            <a:off x="12191207" y="6191250"/>
            <a:ext cx="2745944" cy="878127"/>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2400" dirty="0">
                <a:latin typeface="Courier New" pitchFamily="49" charset="0"/>
                <a:cs typeface="Oracle Sans" panose="020B0503020204020204" pitchFamily="34" charset="0"/>
              </a:rPr>
              <a:t>AFTER</a:t>
            </a:r>
            <a:r>
              <a:rPr lang="en-US" altLang="en-US" sz="2400" dirty="0">
                <a:latin typeface="Oracle Sans" panose="020B0503020204020204" pitchFamily="34" charset="0"/>
                <a:cs typeface="Oracle Sans" panose="020B0503020204020204" pitchFamily="34" charset="0"/>
              </a:rPr>
              <a:t> row trigger</a:t>
            </a:r>
          </a:p>
        </p:txBody>
      </p:sp>
      <p:sp>
        <p:nvSpPr>
          <p:cNvPr id="35854" name="Line 10"/>
          <p:cNvSpPr>
            <a:spLocks noChangeShapeType="1"/>
          </p:cNvSpPr>
          <p:nvPr/>
        </p:nvSpPr>
        <p:spPr bwMode="auto">
          <a:xfrm>
            <a:off x="11038984" y="6450807"/>
            <a:ext cx="1222058" cy="0"/>
          </a:xfrm>
          <a:prstGeom prst="line">
            <a:avLst/>
          </a:prstGeom>
          <a:noFill/>
          <a:ln w="28575">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35855" name="Line 11"/>
          <p:cNvSpPr>
            <a:spLocks noChangeShapeType="1"/>
          </p:cNvSpPr>
          <p:nvPr/>
        </p:nvSpPr>
        <p:spPr bwMode="auto">
          <a:xfrm>
            <a:off x="11038984" y="6000750"/>
            <a:ext cx="1222058" cy="0"/>
          </a:xfrm>
          <a:prstGeom prst="line">
            <a:avLst/>
          </a:prstGeom>
          <a:noFill/>
          <a:ln w="28575">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35856" name="Text Box 12"/>
          <p:cNvSpPr txBox="1">
            <a:spLocks noChangeArrowheads="1"/>
          </p:cNvSpPr>
          <p:nvPr/>
        </p:nvSpPr>
        <p:spPr bwMode="auto">
          <a:xfrm>
            <a:off x="11551975" y="6638927"/>
            <a:ext cx="757901" cy="369332"/>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pPr>
            <a:r>
              <a:rPr lang="en-US" altLang="en-US" dirty="0">
                <a:latin typeface="Oracle Sans" panose="020B0503020204020204" pitchFamily="34" charset="0"/>
                <a:cs typeface="Oracle Sans" panose="020B0503020204020204" pitchFamily="34" charset="0"/>
              </a:rPr>
              <a:t>. . .</a:t>
            </a:r>
          </a:p>
        </p:txBody>
      </p:sp>
      <p:sp>
        <p:nvSpPr>
          <p:cNvPr id="35857" name="Rectangle 13"/>
          <p:cNvSpPr>
            <a:spLocks noChangeArrowheads="1"/>
          </p:cNvSpPr>
          <p:nvPr/>
        </p:nvSpPr>
        <p:spPr bwMode="auto">
          <a:xfrm>
            <a:off x="12191207" y="7269957"/>
            <a:ext cx="2931092" cy="878127"/>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2400" dirty="0">
                <a:latin typeface="Courier New" pitchFamily="49" charset="0"/>
                <a:cs typeface="Oracle Sans" panose="020B0503020204020204" pitchFamily="34" charset="0"/>
              </a:rPr>
              <a:t>BEFORE</a:t>
            </a:r>
            <a:r>
              <a:rPr lang="en-US" altLang="en-US" sz="2400" dirty="0">
                <a:latin typeface="Oracle Sans" panose="020B0503020204020204" pitchFamily="34" charset="0"/>
                <a:cs typeface="Oracle Sans" panose="020B0503020204020204" pitchFamily="34" charset="0"/>
              </a:rPr>
              <a:t> row trigger</a:t>
            </a:r>
          </a:p>
        </p:txBody>
      </p:sp>
      <p:sp>
        <p:nvSpPr>
          <p:cNvPr id="35858" name="Rectangle 14"/>
          <p:cNvSpPr>
            <a:spLocks noChangeArrowheads="1"/>
          </p:cNvSpPr>
          <p:nvPr/>
        </p:nvSpPr>
        <p:spPr bwMode="auto">
          <a:xfrm>
            <a:off x="12191207" y="7774782"/>
            <a:ext cx="2745944" cy="878127"/>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2400" dirty="0">
                <a:latin typeface="Courier New" pitchFamily="49" charset="0"/>
                <a:cs typeface="Oracle Sans" panose="020B0503020204020204" pitchFamily="34" charset="0"/>
              </a:rPr>
              <a:t>AFTER</a:t>
            </a:r>
            <a:r>
              <a:rPr lang="en-US" altLang="en-US" sz="2400" dirty="0">
                <a:latin typeface="Oracle Sans" panose="020B0503020204020204" pitchFamily="34" charset="0"/>
                <a:cs typeface="Oracle Sans" panose="020B0503020204020204" pitchFamily="34" charset="0"/>
              </a:rPr>
              <a:t> row trigger</a:t>
            </a:r>
          </a:p>
        </p:txBody>
      </p:sp>
      <p:sp>
        <p:nvSpPr>
          <p:cNvPr id="35859" name="Line 15"/>
          <p:cNvSpPr>
            <a:spLocks noChangeShapeType="1"/>
          </p:cNvSpPr>
          <p:nvPr/>
        </p:nvSpPr>
        <p:spPr bwMode="auto">
          <a:xfrm>
            <a:off x="11038985" y="7984332"/>
            <a:ext cx="1222056" cy="0"/>
          </a:xfrm>
          <a:prstGeom prst="line">
            <a:avLst/>
          </a:prstGeom>
          <a:noFill/>
          <a:ln w="28575">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35860" name="Line 16"/>
          <p:cNvSpPr>
            <a:spLocks noChangeShapeType="1"/>
          </p:cNvSpPr>
          <p:nvPr/>
        </p:nvSpPr>
        <p:spPr bwMode="auto">
          <a:xfrm>
            <a:off x="11038984" y="7529513"/>
            <a:ext cx="1222058" cy="0"/>
          </a:xfrm>
          <a:prstGeom prst="line">
            <a:avLst/>
          </a:prstGeom>
          <a:noFill/>
          <a:ln w="28575">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pic>
        <p:nvPicPr>
          <p:cNvPr id="35861" name="Picture 17" descr="C:\Documents and Settings\lserhal\Desktop\conce062.gif"/>
          <p:cNvPicPr>
            <a:picLocks noChangeAspect="1" noChangeArrowheads="1"/>
          </p:cNvPicPr>
          <p:nvPr/>
        </p:nvPicPr>
        <p:blipFill>
          <a:blip r:embed="rId5" cstate="print"/>
          <a:srcRect/>
          <a:stretch>
            <a:fillRect/>
          </a:stretch>
        </p:blipFill>
        <p:spPr bwMode="gray">
          <a:xfrm>
            <a:off x="9762967" y="4850608"/>
            <a:ext cx="544355" cy="544355"/>
          </a:xfrm>
          <a:prstGeom prst="rect">
            <a:avLst/>
          </a:prstGeom>
          <a:noFill/>
          <a:ln w="9525">
            <a:solidFill>
              <a:schemeClr val="tx1"/>
            </a:solidFill>
            <a:miter lim="800000"/>
            <a:headEnd/>
            <a:tailEnd/>
          </a:ln>
        </p:spPr>
      </p:pic>
      <p:pic>
        <p:nvPicPr>
          <p:cNvPr id="35862" name="Picture 18" descr="C:\Documents and Settings\lserhal\Desktop\conce062.gif"/>
          <p:cNvPicPr>
            <a:picLocks noChangeAspect="1" noChangeArrowheads="1"/>
          </p:cNvPicPr>
          <p:nvPr/>
        </p:nvPicPr>
        <p:blipFill>
          <a:blip r:embed="rId5" cstate="print"/>
          <a:srcRect/>
          <a:stretch>
            <a:fillRect/>
          </a:stretch>
        </p:blipFill>
        <p:spPr bwMode="gray">
          <a:xfrm>
            <a:off x="9870889" y="9125216"/>
            <a:ext cx="544355" cy="544355"/>
          </a:xfrm>
          <a:prstGeom prst="rect">
            <a:avLst/>
          </a:prstGeom>
          <a:noFill/>
          <a:ln w="9525">
            <a:solidFill>
              <a:schemeClr val="tx1"/>
            </a:solidFill>
            <a:miter lim="800000"/>
            <a:headEnd/>
            <a:tailEnd/>
          </a:ln>
        </p:spPr>
      </p:pic>
      <p:sp>
        <p:nvSpPr>
          <p:cNvPr id="35863" name="Text Box 19"/>
          <p:cNvSpPr txBox="1">
            <a:spLocks noChangeArrowheads="1"/>
          </p:cNvSpPr>
          <p:nvPr/>
        </p:nvSpPr>
        <p:spPr bwMode="auto">
          <a:xfrm>
            <a:off x="11551975" y="8055770"/>
            <a:ext cx="757901" cy="369332"/>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pPr>
            <a:r>
              <a:rPr lang="en-US" altLang="en-US" dirty="0">
                <a:latin typeface="Oracle Sans" panose="020B0503020204020204" pitchFamily="34" charset="0"/>
                <a:cs typeface="Oracle Sans" panose="020B0503020204020204" pitchFamily="34" charset="0"/>
              </a:rPr>
              <a:t>. . .</a:t>
            </a:r>
          </a:p>
        </p:txBody>
      </p:sp>
      <p:sp>
        <p:nvSpPr>
          <p:cNvPr id="35864" name="Rectangle 20"/>
          <p:cNvSpPr>
            <a:spLocks noChangeArrowheads="1"/>
          </p:cNvSpPr>
          <p:nvPr/>
        </p:nvSpPr>
        <p:spPr bwMode="gray">
          <a:xfrm>
            <a:off x="3934494" y="7527132"/>
            <a:ext cx="7342551" cy="457200"/>
          </a:xfrm>
          <a:prstGeom prst="rect">
            <a:avLst/>
          </a:prstGeom>
          <a:noFill/>
          <a:ln w="28575">
            <a:solidFill>
              <a:schemeClr val="accent2"/>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1" hangingPunct="1">
              <a:spcBef>
                <a:spcPct val="20000"/>
              </a:spcBef>
              <a:buClr>
                <a:srgbClr val="FF0000"/>
              </a:buClr>
              <a:buFont typeface="Arial" pitchFamily="34" charset="0"/>
              <a:buNone/>
            </a:pPr>
            <a:endParaRPr lang="en-US" altLang="en-US" dirty="0">
              <a:latin typeface="Oracle Sans" panose="020B0503020204020204" pitchFamily="34" charset="0"/>
              <a:cs typeface="Oracle Sans" panose="020B0503020204020204" pitchFamily="34" charset="0"/>
            </a:endParaRPr>
          </a:p>
        </p:txBody>
      </p:sp>
      <p:sp>
        <p:nvSpPr>
          <p:cNvPr id="35865" name="Rectangle 21"/>
          <p:cNvSpPr>
            <a:spLocks noChangeArrowheads="1"/>
          </p:cNvSpPr>
          <p:nvPr/>
        </p:nvSpPr>
        <p:spPr bwMode="gray">
          <a:xfrm>
            <a:off x="3934494" y="5993607"/>
            <a:ext cx="7342551" cy="457200"/>
          </a:xfrm>
          <a:prstGeom prst="rect">
            <a:avLst/>
          </a:prstGeom>
          <a:noFill/>
          <a:ln w="28575">
            <a:solidFill>
              <a:schemeClr val="accent2"/>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1" hangingPunct="1">
              <a:spcBef>
                <a:spcPct val="20000"/>
              </a:spcBef>
              <a:buClr>
                <a:srgbClr val="FF0000"/>
              </a:buClr>
              <a:buFont typeface="Arial" pitchFamily="34" charset="0"/>
              <a:buNone/>
            </a:pPr>
            <a:endParaRPr lang="en-US" altLang="en-US" dirty="0">
              <a:latin typeface="Oracle Sans" panose="020B0503020204020204" pitchFamily="34" charset="0"/>
              <a:cs typeface="Oracle Sans" panose="020B0503020204020204" pitchFamily="34" charset="0"/>
            </a:endParaRPr>
          </a:p>
        </p:txBody>
      </p:sp>
      <p:sp>
        <p:nvSpPr>
          <p:cNvPr id="35866" name="Rectangle 22"/>
          <p:cNvSpPr>
            <a:spLocks noChangeArrowheads="1"/>
          </p:cNvSpPr>
          <p:nvPr/>
        </p:nvSpPr>
        <p:spPr bwMode="blackGray">
          <a:xfrm>
            <a:off x="1210822" y="3729834"/>
            <a:ext cx="8560921" cy="740567"/>
          </a:xfrm>
          <a:prstGeom prst="rect">
            <a:avLst/>
          </a:prstGeom>
          <a:noFill/>
          <a:ln w="28575">
            <a:noFill/>
            <a:miter lim="800000"/>
            <a:headEnd/>
            <a:tailEnd/>
          </a:ln>
        </p:spPr>
        <p:txBody>
          <a:bodyPr lIns="138113" tIns="69057" rIns="138113" bIns="69057"/>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600075">
              <a:lnSpc>
                <a:spcPct val="85000"/>
              </a:lnSpc>
              <a:tabLst>
                <a:tab pos="600075" algn="r"/>
                <a:tab pos="778670" algn="l"/>
              </a:tabLst>
            </a:pPr>
            <a:r>
              <a:rPr lang="en-US" altLang="en-US" dirty="0">
                <a:latin typeface="Courier New" pitchFamily="49" charset="0"/>
                <a:cs typeface="Oracle Sans" panose="020B0503020204020204" pitchFamily="34" charset="0"/>
              </a:rPr>
              <a:t>UPDATE employees</a:t>
            </a:r>
          </a:p>
          <a:p>
            <a:pPr defTabSz="600075">
              <a:lnSpc>
                <a:spcPct val="85000"/>
              </a:lnSpc>
              <a:tabLst>
                <a:tab pos="600075" algn="r"/>
                <a:tab pos="778670" algn="l"/>
              </a:tabLst>
            </a:pPr>
            <a:r>
              <a:rPr lang="en-US" altLang="en-US" dirty="0">
                <a:latin typeface="Courier New" pitchFamily="49" charset="0"/>
                <a:cs typeface="Oracle Sans" panose="020B0503020204020204" pitchFamily="34" charset="0"/>
              </a:rPr>
              <a:t>  SET salary = salary * 1.1</a:t>
            </a:r>
          </a:p>
          <a:p>
            <a:pPr defTabSz="600075">
              <a:lnSpc>
                <a:spcPct val="85000"/>
              </a:lnSpc>
              <a:tabLst>
                <a:tab pos="600075" algn="r"/>
                <a:tab pos="778670" algn="l"/>
              </a:tabLst>
            </a:pPr>
            <a:r>
              <a:rPr lang="en-US" altLang="en-US" dirty="0">
                <a:latin typeface="Courier New" pitchFamily="49" charset="0"/>
                <a:cs typeface="Oracle Sans" panose="020B0503020204020204" pitchFamily="34" charset="0"/>
              </a:rPr>
              <a:t>  WHERE department_id = 30;</a:t>
            </a:r>
          </a:p>
        </p:txBody>
      </p:sp>
    </p:spTree>
    <p:custDataLst>
      <p:tags r:id="rId1"/>
    </p:custDataLst>
    <p:extLst>
      <p:ext uri="{BB962C8B-B14F-4D97-AF65-F5344CB8AC3E}">
        <p14:creationId xmlns:p14="http://schemas.microsoft.com/office/powerpoint/2010/main" val="3827790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Summary of the Trigger Execution Model</a:t>
            </a:r>
          </a:p>
        </p:txBody>
      </p:sp>
      <p:sp>
        <p:nvSpPr>
          <p:cNvPr id="2" name="Content Placeholder 1">
            <a:extLst>
              <a:ext uri="{FF2B5EF4-FFF2-40B4-BE49-F238E27FC236}">
                <a16:creationId xmlns:a16="http://schemas.microsoft.com/office/drawing/2014/main" id="{18789744-0F66-4009-BA20-50787BE46FF4}"/>
              </a:ext>
            </a:extLst>
          </p:cNvPr>
          <p:cNvSpPr>
            <a:spLocks noGrp="1"/>
          </p:cNvSpPr>
          <p:nvPr>
            <p:ph idx="1"/>
          </p:nvPr>
        </p:nvSpPr>
        <p:spPr>
          <a:xfrm>
            <a:off x="932689" y="2265654"/>
            <a:ext cx="16422624" cy="4340095"/>
          </a:xfrm>
        </p:spPr>
        <p:txBody>
          <a:bodyPr/>
          <a:lstStyle/>
          <a:p>
            <a:pPr lvl="1">
              <a:buFont typeface="Arial" pitchFamily="34" charset="0"/>
              <a:buAutoNum type="arabicPeriod"/>
            </a:pPr>
            <a:r>
              <a:rPr lang="en-US" altLang="en-US" dirty="0"/>
              <a:t>Execute all </a:t>
            </a:r>
            <a:r>
              <a:rPr lang="en-US" altLang="en-US" dirty="0">
                <a:latin typeface="Courier New" pitchFamily="49" charset="0"/>
              </a:rPr>
              <a:t>BEFORE</a:t>
            </a:r>
            <a:r>
              <a:rPr lang="en-US" altLang="en-US" dirty="0"/>
              <a:t> </a:t>
            </a:r>
            <a:r>
              <a:rPr lang="en-US" altLang="en-US" dirty="0">
                <a:latin typeface="Courier New" pitchFamily="49" charset="0"/>
              </a:rPr>
              <a:t>STATEMENT</a:t>
            </a:r>
            <a:r>
              <a:rPr lang="en-US" altLang="en-US" dirty="0"/>
              <a:t> triggers.</a:t>
            </a:r>
          </a:p>
          <a:p>
            <a:pPr lvl="1">
              <a:buFont typeface="Arial" pitchFamily="34" charset="0"/>
              <a:buAutoNum type="arabicPeriod"/>
            </a:pPr>
            <a:r>
              <a:rPr lang="en-US" altLang="en-US" dirty="0"/>
              <a:t>Loop for each row affected by the SQL statement:</a:t>
            </a:r>
          </a:p>
          <a:p>
            <a:pPr marL="1719263" lvl="2" indent="-685800">
              <a:buFont typeface="Arial" pitchFamily="34" charset="0"/>
              <a:buAutoNum type="alphaLcPeriod"/>
            </a:pPr>
            <a:r>
              <a:rPr lang="en-US" altLang="en-US" dirty="0"/>
              <a:t>Execute all </a:t>
            </a:r>
            <a:r>
              <a:rPr lang="en-US" altLang="en-US" dirty="0">
                <a:latin typeface="Courier New" pitchFamily="49" charset="0"/>
              </a:rPr>
              <a:t>BEFORE</a:t>
            </a:r>
            <a:r>
              <a:rPr lang="en-US" altLang="en-US" dirty="0"/>
              <a:t> </a:t>
            </a:r>
            <a:r>
              <a:rPr lang="en-US" altLang="en-US" dirty="0">
                <a:latin typeface="Courier New" pitchFamily="49" charset="0"/>
              </a:rPr>
              <a:t>ROW</a:t>
            </a:r>
            <a:r>
              <a:rPr lang="en-US" altLang="en-US" dirty="0"/>
              <a:t> triggers </a:t>
            </a:r>
            <a:r>
              <a:rPr lang="en-US" altLang="en-US" i="1" dirty="0"/>
              <a:t>for that row</a:t>
            </a:r>
            <a:r>
              <a:rPr lang="en-US" altLang="en-US" dirty="0"/>
              <a:t>.</a:t>
            </a:r>
          </a:p>
          <a:p>
            <a:pPr marL="1719263" lvl="2" indent="-685800">
              <a:buFont typeface="Arial" pitchFamily="34" charset="0"/>
              <a:buAutoNum type="alphaLcPeriod"/>
            </a:pPr>
            <a:r>
              <a:rPr lang="en-US" altLang="en-US" dirty="0"/>
              <a:t>Execute the DML statement and perform integrity constraint checking </a:t>
            </a:r>
            <a:r>
              <a:rPr lang="en-US" altLang="en-US" i="1" dirty="0"/>
              <a:t>for that row</a:t>
            </a:r>
            <a:r>
              <a:rPr lang="en-US" altLang="en-US" dirty="0"/>
              <a:t>.</a:t>
            </a:r>
          </a:p>
          <a:p>
            <a:pPr marL="1719263" lvl="2" indent="-685800">
              <a:buFont typeface="Arial" pitchFamily="34" charset="0"/>
              <a:buAutoNum type="alphaLcPeriod"/>
            </a:pPr>
            <a:r>
              <a:rPr lang="en-US" altLang="en-US" dirty="0"/>
              <a:t>Execute all </a:t>
            </a:r>
            <a:r>
              <a:rPr lang="en-US" altLang="en-US" dirty="0">
                <a:latin typeface="Courier New" pitchFamily="49" charset="0"/>
              </a:rPr>
              <a:t>AFTER</a:t>
            </a:r>
            <a:r>
              <a:rPr lang="en-US" altLang="en-US" dirty="0"/>
              <a:t> </a:t>
            </a:r>
            <a:r>
              <a:rPr lang="en-US" altLang="en-US" dirty="0">
                <a:latin typeface="Courier New" pitchFamily="49" charset="0"/>
              </a:rPr>
              <a:t>ROW</a:t>
            </a:r>
            <a:r>
              <a:rPr lang="en-US" altLang="en-US" dirty="0"/>
              <a:t> triggers </a:t>
            </a:r>
            <a:r>
              <a:rPr lang="en-US" altLang="en-US" i="1" dirty="0"/>
              <a:t>for that row</a:t>
            </a:r>
            <a:r>
              <a:rPr lang="en-US" altLang="en-US" dirty="0"/>
              <a:t>.</a:t>
            </a:r>
          </a:p>
          <a:p>
            <a:pPr lvl="1">
              <a:buFont typeface="Arial" pitchFamily="34" charset="0"/>
              <a:buAutoNum type="arabicPeriod"/>
            </a:pPr>
            <a:r>
              <a:rPr lang="en-US" altLang="en-US" dirty="0"/>
              <a:t>Execute all </a:t>
            </a:r>
            <a:r>
              <a:rPr lang="en-US" altLang="en-US" dirty="0">
                <a:latin typeface="Courier New" pitchFamily="49" charset="0"/>
              </a:rPr>
              <a:t>AFTER</a:t>
            </a:r>
            <a:r>
              <a:rPr lang="en-US" altLang="en-US" dirty="0"/>
              <a:t> </a:t>
            </a:r>
            <a:r>
              <a:rPr lang="en-US" altLang="en-US" dirty="0">
                <a:latin typeface="Courier New" pitchFamily="49" charset="0"/>
              </a:rPr>
              <a:t>STATEMENT</a:t>
            </a:r>
            <a:r>
              <a:rPr lang="en-US" altLang="en-US" dirty="0"/>
              <a:t> triggers.</a:t>
            </a:r>
          </a:p>
        </p:txBody>
      </p:sp>
    </p:spTree>
    <p:custDataLst>
      <p:tags r:id="rId1"/>
    </p:custDataLst>
    <p:extLst>
      <p:ext uri="{BB962C8B-B14F-4D97-AF65-F5344CB8AC3E}">
        <p14:creationId xmlns:p14="http://schemas.microsoft.com/office/powerpoint/2010/main" val="1622435158"/>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Lesson Agenda</a:t>
            </a:r>
          </a:p>
        </p:txBody>
      </p:sp>
      <p:sp>
        <p:nvSpPr>
          <p:cNvPr id="4" name="Content Placeholder 3">
            <a:extLst>
              <a:ext uri="{FF2B5EF4-FFF2-40B4-BE49-F238E27FC236}">
                <a16:creationId xmlns:a16="http://schemas.microsoft.com/office/drawing/2014/main" id="{6BFCAAE7-24BB-480C-94AF-607C4CFD1DD9}"/>
              </a:ext>
            </a:extLst>
          </p:cNvPr>
          <p:cNvSpPr>
            <a:spLocks noGrp="1"/>
          </p:cNvSpPr>
          <p:nvPr>
            <p:ph idx="1"/>
          </p:nvPr>
        </p:nvSpPr>
        <p:spPr>
          <a:xfrm>
            <a:off x="933451" y="2272710"/>
            <a:ext cx="16421100" cy="3641634"/>
          </a:xfrm>
        </p:spPr>
        <p:txBody>
          <a:bodyPr/>
          <a:lstStyle/>
          <a:p>
            <a:pPr lvl="1">
              <a:buClr>
                <a:schemeClr val="tx1">
                  <a:lumMod val="25000"/>
                  <a:lumOff val="75000"/>
                </a:schemeClr>
              </a:buClr>
              <a:buFont typeface="Arial" pitchFamily="34" charset="0"/>
              <a:buChar char="•"/>
            </a:pPr>
            <a:r>
              <a:rPr lang="en-US" dirty="0">
                <a:solidFill>
                  <a:schemeClr val="tx1">
                    <a:lumMod val="25000"/>
                    <a:lumOff val="75000"/>
                  </a:schemeClr>
                </a:solidFill>
              </a:rPr>
              <a:t>Understanding the usage of triggers</a:t>
            </a:r>
          </a:p>
          <a:p>
            <a:pPr lvl="1">
              <a:buClr>
                <a:schemeClr val="tx1">
                  <a:lumMod val="25000"/>
                  <a:lumOff val="75000"/>
                </a:schemeClr>
              </a:buClr>
              <a:buFont typeface="Arial" pitchFamily="34" charset="0"/>
              <a:buChar char="•"/>
            </a:pPr>
            <a:r>
              <a:rPr lang="en-US" dirty="0">
                <a:solidFill>
                  <a:schemeClr val="tx1">
                    <a:lumMod val="25000"/>
                    <a:lumOff val="75000"/>
                  </a:schemeClr>
                </a:solidFill>
              </a:rPr>
              <a:t>Creating triggers</a:t>
            </a:r>
          </a:p>
          <a:p>
            <a:pPr lvl="1">
              <a:buClr>
                <a:schemeClr val="tx1">
                  <a:lumMod val="25000"/>
                  <a:lumOff val="75000"/>
                </a:schemeClr>
              </a:buClr>
              <a:buFont typeface="Arial" pitchFamily="34" charset="0"/>
              <a:buChar char="•"/>
            </a:pPr>
            <a:r>
              <a:rPr lang="en-US" dirty="0">
                <a:solidFill>
                  <a:schemeClr val="tx1">
                    <a:lumMod val="25000"/>
                    <a:lumOff val="75000"/>
                  </a:schemeClr>
                </a:solidFill>
              </a:rPr>
              <a:t>Creating row-level triggers</a:t>
            </a:r>
          </a:p>
          <a:p>
            <a:pPr lvl="1">
              <a:buFont typeface="Arial" pitchFamily="34" charset="0"/>
              <a:buChar char="•"/>
            </a:pPr>
            <a:r>
              <a:rPr lang="en-US" dirty="0"/>
              <a:t>Creating INSTEAD OF triggers</a:t>
            </a:r>
          </a:p>
          <a:p>
            <a:pPr lvl="1">
              <a:buClr>
                <a:schemeClr val="tx1">
                  <a:lumMod val="25000"/>
                  <a:lumOff val="75000"/>
                </a:schemeClr>
              </a:buClr>
              <a:buFont typeface="Arial" pitchFamily="34" charset="0"/>
              <a:buChar char="•"/>
            </a:pPr>
            <a:r>
              <a:rPr lang="en-US" dirty="0">
                <a:solidFill>
                  <a:schemeClr val="tx1">
                    <a:lumMod val="25000"/>
                    <a:lumOff val="75000"/>
                  </a:schemeClr>
                </a:solidFill>
              </a:rPr>
              <a:t>Managing Triggers</a:t>
            </a:r>
          </a:p>
        </p:txBody>
      </p:sp>
      <p:grpSp>
        <p:nvGrpSpPr>
          <p:cNvPr id="5" name="Group 4"/>
          <p:cNvGrpSpPr/>
          <p:nvPr/>
        </p:nvGrpSpPr>
        <p:grpSpPr>
          <a:xfrm>
            <a:off x="12744451" y="6515101"/>
            <a:ext cx="5567363" cy="2500313"/>
            <a:chOff x="5600700" y="4297363"/>
            <a:chExt cx="3711575" cy="1666875"/>
          </a:xfrm>
        </p:grpSpPr>
        <p:sp>
          <p:nvSpPr>
            <p:cNvPr id="6" name="Rectangle 5"/>
            <p:cNvSpPr/>
            <p:nvPr/>
          </p:nvSpPr>
          <p:spPr bwMode="auto">
            <a:xfrm rot="16200000" flipV="1">
              <a:off x="68738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7" name="Oval 6"/>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8"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6726534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431021" y="1943100"/>
            <a:ext cx="15425958" cy="7707573"/>
            <a:chOff x="713481" y="1241504"/>
            <a:chExt cx="10283972" cy="5138382"/>
          </a:xfrm>
        </p:grpSpPr>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59694" y="4737771"/>
              <a:ext cx="1351915" cy="1375692"/>
            </a:xfrm>
            <a:prstGeom prst="rect">
              <a:avLst/>
            </a:prstGeom>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59694" y="2773481"/>
              <a:ext cx="1351915" cy="1375692"/>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84683" y="4339308"/>
              <a:ext cx="1351915" cy="1375692"/>
            </a:xfrm>
            <a:prstGeom prst="rect">
              <a:avLst/>
            </a:prstGeom>
          </p:spPr>
        </p:pic>
        <p:sp>
          <p:nvSpPr>
            <p:cNvPr id="23" name="Content Placeholder 2"/>
            <p:cNvSpPr txBox="1">
              <a:spLocks/>
            </p:cNvSpPr>
            <p:nvPr/>
          </p:nvSpPr>
          <p:spPr bwMode="gray">
            <a:xfrm>
              <a:off x="713481" y="2779829"/>
              <a:ext cx="5076211" cy="595275"/>
            </a:xfrm>
            <a:prstGeom prst="round2DiagRect">
              <a:avLst>
                <a:gd name="adj1" fmla="val 13028"/>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lIns="19050" tIns="19050" rIns="19050" bIns="1905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58374" name="Rectangle 3"/>
            <p:cNvSpPr>
              <a:spLocks noChangeArrowheads="1"/>
            </p:cNvSpPr>
            <p:nvPr/>
          </p:nvSpPr>
          <p:spPr bwMode="auto">
            <a:xfrm>
              <a:off x="2966794" y="1770252"/>
              <a:ext cx="975695" cy="277641"/>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Application</a:t>
              </a:r>
            </a:p>
          </p:txBody>
        </p:sp>
        <p:sp>
          <p:nvSpPr>
            <p:cNvPr id="58375" name="Rectangle 4"/>
            <p:cNvSpPr>
              <a:spLocks noChangeArrowheads="1"/>
            </p:cNvSpPr>
            <p:nvPr/>
          </p:nvSpPr>
          <p:spPr bwMode="auto">
            <a:xfrm>
              <a:off x="1773305" y="5715000"/>
              <a:ext cx="1578622" cy="336550"/>
            </a:xfrm>
            <a:prstGeom prst="rect">
              <a:avLst/>
            </a:prstGeom>
            <a:noFill/>
            <a:ln w="952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2400" dirty="0">
                  <a:latin typeface="Courier New" pitchFamily="49" charset="0"/>
                  <a:cs typeface="Oracle Sans" panose="020B0503020204020204" pitchFamily="34" charset="0"/>
                </a:rPr>
                <a:t>MY_VIEW</a:t>
              </a:r>
            </a:p>
          </p:txBody>
        </p:sp>
        <p:sp>
          <p:nvSpPr>
            <p:cNvPr id="58376" name="Rectangle 5"/>
            <p:cNvSpPr>
              <a:spLocks noChangeArrowheads="1"/>
            </p:cNvSpPr>
            <p:nvPr/>
          </p:nvSpPr>
          <p:spPr bwMode="auto">
            <a:xfrm>
              <a:off x="4469236" y="5105400"/>
              <a:ext cx="2844059" cy="336550"/>
            </a:xfrm>
            <a:prstGeom prst="rect">
              <a:avLst/>
            </a:prstGeom>
            <a:noFill/>
            <a:ln w="952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2400" dirty="0">
                  <a:latin typeface="Courier New" pitchFamily="49" charset="0"/>
                  <a:cs typeface="Oracle Sans" panose="020B0503020204020204" pitchFamily="34" charset="0"/>
                </a:rPr>
                <a:t>INSTEAD</a:t>
              </a:r>
              <a:r>
                <a:rPr lang="en-US" altLang="en-US" sz="2400" dirty="0">
                  <a:latin typeface="Oracle Sans" panose="020B0503020204020204" pitchFamily="34" charset="0"/>
                  <a:cs typeface="Oracle Sans" panose="020B0503020204020204" pitchFamily="34" charset="0"/>
                </a:rPr>
                <a:t> </a:t>
              </a:r>
              <a:r>
                <a:rPr lang="en-US" altLang="en-US" sz="2400" dirty="0">
                  <a:latin typeface="Courier New" pitchFamily="49" charset="0"/>
                  <a:cs typeface="Oracle Sans" panose="020B0503020204020204" pitchFamily="34" charset="0"/>
                </a:rPr>
                <a:t>OF</a:t>
              </a:r>
              <a:r>
                <a:rPr lang="en-US" altLang="en-US" sz="2400" dirty="0">
                  <a:latin typeface="Oracle Sans" panose="020B0503020204020204" pitchFamily="34" charset="0"/>
                  <a:cs typeface="Oracle Sans" panose="020B0503020204020204" pitchFamily="34" charset="0"/>
                </a:rPr>
                <a:t> trigger</a:t>
              </a:r>
            </a:p>
          </p:txBody>
        </p:sp>
        <p:sp>
          <p:nvSpPr>
            <p:cNvPr id="58377" name="Rectangle 6"/>
            <p:cNvSpPr>
              <a:spLocks noChangeArrowheads="1"/>
            </p:cNvSpPr>
            <p:nvPr/>
          </p:nvSpPr>
          <p:spPr bwMode="auto">
            <a:xfrm>
              <a:off x="7867718" y="3299178"/>
              <a:ext cx="1477049" cy="336550"/>
            </a:xfrm>
            <a:prstGeom prst="rect">
              <a:avLst/>
            </a:prstGeom>
            <a:noFill/>
            <a:ln w="952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2400" dirty="0">
                  <a:latin typeface="Courier New" pitchFamily="49" charset="0"/>
                  <a:cs typeface="Oracle Sans" panose="020B0503020204020204" pitchFamily="34" charset="0"/>
                </a:rPr>
                <a:t>INSERT</a:t>
              </a:r>
              <a:endParaRPr lang="en-US" altLang="en-US" sz="2400" dirty="0">
                <a:latin typeface="Oracle Sans" panose="020B0503020204020204" pitchFamily="34" charset="0"/>
                <a:cs typeface="Oracle Sans" panose="020B0503020204020204" pitchFamily="34" charset="0"/>
              </a:endParaRPr>
            </a:p>
          </p:txBody>
        </p:sp>
        <p:sp>
          <p:nvSpPr>
            <p:cNvPr id="58378" name="Rectangle 7"/>
            <p:cNvSpPr>
              <a:spLocks noChangeArrowheads="1"/>
            </p:cNvSpPr>
            <p:nvPr/>
          </p:nvSpPr>
          <p:spPr bwMode="auto">
            <a:xfrm>
              <a:off x="7922736" y="5302250"/>
              <a:ext cx="1523603" cy="336550"/>
            </a:xfrm>
            <a:prstGeom prst="rect">
              <a:avLst/>
            </a:prstGeom>
            <a:noFill/>
            <a:ln w="952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2400" dirty="0">
                  <a:latin typeface="Courier New" pitchFamily="49" charset="0"/>
                  <a:cs typeface="Oracle Sans" panose="020B0503020204020204" pitchFamily="34" charset="0"/>
                </a:rPr>
                <a:t>UPDATE</a:t>
              </a:r>
              <a:endParaRPr lang="en-US" altLang="en-US" sz="2400" dirty="0">
                <a:latin typeface="Oracle Sans" panose="020B0503020204020204" pitchFamily="34" charset="0"/>
                <a:cs typeface="Oracle Sans" panose="020B0503020204020204" pitchFamily="34" charset="0"/>
              </a:endParaRPr>
            </a:p>
          </p:txBody>
        </p:sp>
        <p:pic>
          <p:nvPicPr>
            <p:cNvPr id="58393" name="Picture 10" descr="C:\Documents and Settings\lserhal\My Documents\My Pictures\Graphics Library\binocular.gif"/>
            <p:cNvPicPr>
              <a:picLocks noChangeAspect="1" noChangeArrowheads="1"/>
            </p:cNvPicPr>
            <p:nvPr/>
          </p:nvPicPr>
          <p:blipFill>
            <a:blip r:embed="rId5" cstate="print"/>
            <a:stretch>
              <a:fillRect/>
            </a:stretch>
          </p:blipFill>
          <p:spPr bwMode="gray">
            <a:xfrm>
              <a:off x="1323768" y="4545807"/>
              <a:ext cx="1104900" cy="723900"/>
            </a:xfrm>
            <a:prstGeom prst="rect">
              <a:avLst/>
            </a:prstGeom>
            <a:noFill/>
            <a:ln w="9525">
              <a:noFill/>
              <a:miter lim="800000"/>
              <a:headEnd/>
              <a:tailEnd/>
            </a:ln>
          </p:spPr>
        </p:pic>
        <p:pic>
          <p:nvPicPr>
            <p:cNvPr id="58382" name="Picture 13" descr="C:\Documents and Settings\lserhal\Desktop\data entry.gif"/>
            <p:cNvPicPr>
              <a:picLocks noChangeAspect="1" noChangeArrowheads="1"/>
            </p:cNvPicPr>
            <p:nvPr/>
          </p:nvPicPr>
          <p:blipFill>
            <a:blip r:embed="rId6" cstate="print"/>
            <a:stretch>
              <a:fillRect/>
            </a:stretch>
          </p:blipFill>
          <p:spPr bwMode="gray">
            <a:xfrm>
              <a:off x="2051918" y="1241504"/>
              <a:ext cx="914876" cy="1453039"/>
            </a:xfrm>
            <a:prstGeom prst="rect">
              <a:avLst/>
            </a:prstGeom>
            <a:noFill/>
            <a:ln w="9525">
              <a:noFill/>
              <a:miter lim="800000"/>
              <a:headEnd/>
              <a:tailEnd/>
            </a:ln>
          </p:spPr>
        </p:pic>
        <p:sp>
          <p:nvSpPr>
            <p:cNvPr id="58383" name="Line 14"/>
            <p:cNvSpPr>
              <a:spLocks noChangeShapeType="1"/>
            </p:cNvSpPr>
            <p:nvPr/>
          </p:nvSpPr>
          <p:spPr bwMode="auto">
            <a:xfrm>
              <a:off x="2539339" y="3514725"/>
              <a:ext cx="0" cy="979488"/>
            </a:xfrm>
            <a:prstGeom prst="line">
              <a:avLst/>
            </a:prstGeom>
            <a:noFill/>
            <a:ln w="28575">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58384" name="Rectangle 15"/>
            <p:cNvSpPr>
              <a:spLocks noChangeArrowheads="1"/>
            </p:cNvSpPr>
            <p:nvPr/>
          </p:nvSpPr>
          <p:spPr bwMode="blackGray">
            <a:xfrm>
              <a:off x="812588" y="2819400"/>
              <a:ext cx="4977104" cy="685800"/>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a:tabLst>
                  <a:tab pos="600075" algn="r"/>
                  <a:tab pos="1009650" algn="l"/>
                </a:tabLst>
              </a:pPr>
              <a:r>
                <a:rPr lang="en-US" altLang="en-US" dirty="0">
                  <a:latin typeface="Courier New" pitchFamily="49" charset="0"/>
                  <a:cs typeface="Oracle Sans" panose="020B0503020204020204" pitchFamily="34" charset="0"/>
                </a:rPr>
                <a:t>INSERT INTO my_view</a:t>
              </a:r>
            </a:p>
            <a:p>
              <a:pPr marL="685800" indent="-685800" defTabSz="600075">
                <a:tabLst>
                  <a:tab pos="600075" algn="r"/>
                  <a:tab pos="1009650" algn="l"/>
                </a:tabLst>
              </a:pPr>
              <a:r>
                <a:rPr lang="en-US" altLang="en-US" dirty="0">
                  <a:latin typeface="Courier New" pitchFamily="49" charset="0"/>
                  <a:cs typeface="Oracle Sans" panose="020B0503020204020204" pitchFamily="34" charset="0"/>
                </a:rPr>
                <a:t>  . . . ;</a:t>
              </a:r>
            </a:p>
          </p:txBody>
        </p:sp>
        <p:sp>
          <p:nvSpPr>
            <p:cNvPr id="58385" name="Freeform 16"/>
            <p:cNvSpPr>
              <a:spLocks/>
            </p:cNvSpPr>
            <p:nvPr/>
          </p:nvSpPr>
          <p:spPr bwMode="auto">
            <a:xfrm>
              <a:off x="4164515" y="3505200"/>
              <a:ext cx="3453500" cy="1143000"/>
            </a:xfrm>
            <a:custGeom>
              <a:avLst/>
              <a:gdLst>
                <a:gd name="T0" fmla="*/ 0 w 1440"/>
                <a:gd name="T1" fmla="*/ 0 h 1056"/>
                <a:gd name="T2" fmla="*/ 0 w 1440"/>
                <a:gd name="T3" fmla="*/ 2147483646 h 1056"/>
                <a:gd name="T4" fmla="*/ 2147483646 w 1440"/>
                <a:gd name="T5" fmla="*/ 2147483646 h 1056"/>
                <a:gd name="T6" fmla="*/ 0 60000 65536"/>
                <a:gd name="T7" fmla="*/ 0 60000 65536"/>
                <a:gd name="T8" fmla="*/ 0 60000 65536"/>
                <a:gd name="T9" fmla="*/ 0 w 1440"/>
                <a:gd name="T10" fmla="*/ 0 h 1056"/>
                <a:gd name="T11" fmla="*/ 1440 w 1440"/>
                <a:gd name="T12" fmla="*/ 1056 h 1056"/>
              </a:gdLst>
              <a:ahLst/>
              <a:cxnLst>
                <a:cxn ang="T6">
                  <a:pos x="T0" y="T1"/>
                </a:cxn>
                <a:cxn ang="T7">
                  <a:pos x="T2" y="T3"/>
                </a:cxn>
                <a:cxn ang="T8">
                  <a:pos x="T4" y="T5"/>
                </a:cxn>
              </a:cxnLst>
              <a:rect l="T9" t="T10" r="T11" b="T12"/>
              <a:pathLst>
                <a:path w="1440" h="1056">
                  <a:moveTo>
                    <a:pt x="0" y="0"/>
                  </a:moveTo>
                  <a:lnTo>
                    <a:pt x="0" y="1056"/>
                  </a:lnTo>
                  <a:lnTo>
                    <a:pt x="1440" y="1056"/>
                  </a:lnTo>
                </a:path>
              </a:pathLst>
            </a:custGeom>
            <a:noFill/>
            <a:ln w="28575" cap="flat" cmpd="sng">
              <a:solidFill>
                <a:schemeClr val="accent4"/>
              </a:solidFill>
              <a:prstDash val="solid"/>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58386" name="Freeform 17"/>
            <p:cNvSpPr>
              <a:spLocks/>
            </p:cNvSpPr>
            <p:nvPr/>
          </p:nvSpPr>
          <p:spPr bwMode="auto">
            <a:xfrm>
              <a:off x="7618016" y="3657600"/>
              <a:ext cx="1929897" cy="1981200"/>
            </a:xfrm>
            <a:custGeom>
              <a:avLst/>
              <a:gdLst>
                <a:gd name="T0" fmla="*/ 2147483646 w 912"/>
                <a:gd name="T1" fmla="*/ 0 h 960"/>
                <a:gd name="T2" fmla="*/ 0 w 912"/>
                <a:gd name="T3" fmla="*/ 0 h 960"/>
                <a:gd name="T4" fmla="*/ 0 w 912"/>
                <a:gd name="T5" fmla="*/ 2147483646 h 960"/>
                <a:gd name="T6" fmla="*/ 2147483646 w 912"/>
                <a:gd name="T7" fmla="*/ 2147483646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912" y="0"/>
                  </a:moveTo>
                  <a:lnTo>
                    <a:pt x="0" y="0"/>
                  </a:lnTo>
                  <a:lnTo>
                    <a:pt x="0" y="960"/>
                  </a:lnTo>
                  <a:lnTo>
                    <a:pt x="912" y="960"/>
                  </a:lnTo>
                </a:path>
              </a:pathLst>
            </a:custGeom>
            <a:noFill/>
            <a:ln w="28575" cap="flat" cmpd="sng">
              <a:solidFill>
                <a:schemeClr val="accent4"/>
              </a:solidFill>
              <a:prstDash val="solid"/>
              <a:round/>
              <a:headEnd type="triangle" w="lg" len="lg"/>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pic>
          <p:nvPicPr>
            <p:cNvPr id="58387" name="Picture 18" descr="Documents: PL/SQL Program"/>
            <p:cNvPicPr>
              <a:picLocks noChangeAspect="1" noChangeArrowheads="1"/>
            </p:cNvPicPr>
            <p:nvPr/>
          </p:nvPicPr>
          <p:blipFill>
            <a:blip r:embed="rId7" cstate="print"/>
            <a:srcRect/>
            <a:stretch>
              <a:fillRect/>
            </a:stretch>
          </p:blipFill>
          <p:spPr bwMode="gray">
            <a:xfrm>
              <a:off x="5121909" y="3951288"/>
              <a:ext cx="591503" cy="1234440"/>
            </a:xfrm>
            <a:prstGeom prst="rect">
              <a:avLst/>
            </a:prstGeom>
            <a:noFill/>
            <a:ln w="9525">
              <a:noFill/>
              <a:miter lim="800000"/>
              <a:headEnd/>
              <a:tailEnd/>
            </a:ln>
          </p:spPr>
        </p:pic>
        <p:pic>
          <p:nvPicPr>
            <p:cNvPr id="58388" name="Picture 19" descr="C:\Documents and Settings\lserhal\Desktop\conce062.gif"/>
            <p:cNvPicPr>
              <a:picLocks noChangeAspect="1" noChangeArrowheads="1"/>
            </p:cNvPicPr>
            <p:nvPr/>
          </p:nvPicPr>
          <p:blipFill>
            <a:blip r:embed="rId8" cstate="print"/>
            <a:srcRect/>
            <a:stretch>
              <a:fillRect/>
            </a:stretch>
          </p:blipFill>
          <p:spPr bwMode="gray">
            <a:xfrm>
              <a:off x="5635218" y="4378326"/>
              <a:ext cx="653225" cy="653225"/>
            </a:xfrm>
            <a:prstGeom prst="rect">
              <a:avLst/>
            </a:prstGeom>
            <a:noFill/>
            <a:ln w="9525">
              <a:solidFill>
                <a:schemeClr val="tx1"/>
              </a:solidFill>
              <a:miter lim="800000"/>
              <a:headEnd/>
              <a:tailEnd/>
            </a:ln>
          </p:spPr>
        </p:pic>
        <p:pic>
          <p:nvPicPr>
            <p:cNvPr id="58389" name="Picture 20" descr="C:\Documents and Settings\lserhal\Desktop\symbo008.gif"/>
            <p:cNvPicPr>
              <a:picLocks noChangeAspect="1" noChangeArrowheads="1"/>
            </p:cNvPicPr>
            <p:nvPr/>
          </p:nvPicPr>
          <p:blipFill>
            <a:blip r:embed="rId9" cstate="print"/>
            <a:srcRect/>
            <a:stretch>
              <a:fillRect/>
            </a:stretch>
          </p:blipFill>
          <p:spPr bwMode="gray">
            <a:xfrm>
              <a:off x="2235068" y="3616404"/>
              <a:ext cx="606266" cy="606266"/>
            </a:xfrm>
            <a:prstGeom prst="rect">
              <a:avLst/>
            </a:prstGeom>
            <a:noFill/>
            <a:ln w="9525">
              <a:noFill/>
              <a:miter lim="800000"/>
              <a:headEnd/>
              <a:tailEnd/>
            </a:ln>
          </p:spPr>
        </p:pic>
        <p:sp>
          <p:nvSpPr>
            <p:cNvPr id="58390" name="Rectangle 21"/>
            <p:cNvSpPr>
              <a:spLocks noChangeArrowheads="1"/>
            </p:cNvSpPr>
            <p:nvPr/>
          </p:nvSpPr>
          <p:spPr bwMode="auto">
            <a:xfrm>
              <a:off x="9473850" y="6043336"/>
              <a:ext cx="1523603" cy="336550"/>
            </a:xfrm>
            <a:prstGeom prst="rect">
              <a:avLst/>
            </a:prstGeom>
            <a:noFill/>
            <a:ln w="952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altLang="en-US" sz="2400" dirty="0">
                  <a:latin typeface="Oracle Sans" panose="020B0503020204020204" pitchFamily="34" charset="0"/>
                  <a:cs typeface="Oracle Sans" panose="020B0503020204020204" pitchFamily="34" charset="0"/>
                </a:rPr>
                <a:t>TABLE 2 </a:t>
              </a:r>
            </a:p>
          </p:txBody>
        </p:sp>
        <p:sp>
          <p:nvSpPr>
            <p:cNvPr id="58391" name="Rectangle 22"/>
            <p:cNvSpPr>
              <a:spLocks noChangeArrowheads="1"/>
            </p:cNvSpPr>
            <p:nvPr/>
          </p:nvSpPr>
          <p:spPr bwMode="auto">
            <a:xfrm>
              <a:off x="9473850" y="4062136"/>
              <a:ext cx="1523603" cy="336550"/>
            </a:xfrm>
            <a:prstGeom prst="rect">
              <a:avLst/>
            </a:prstGeom>
            <a:noFill/>
            <a:ln w="952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altLang="en-US" sz="2400" dirty="0">
                  <a:latin typeface="Oracle Sans" panose="020B0503020204020204" pitchFamily="34" charset="0"/>
                  <a:cs typeface="Oracle Sans" panose="020B0503020204020204" pitchFamily="34" charset="0"/>
                </a:rPr>
                <a:t>TABLE 1</a:t>
              </a:r>
            </a:p>
          </p:txBody>
        </p:sp>
      </p:grpSp>
      <p:sp>
        <p:nvSpPr>
          <p:cNvPr id="2" name="Title 1">
            <a:extLst>
              <a:ext uri="{FF2B5EF4-FFF2-40B4-BE49-F238E27FC236}">
                <a16:creationId xmlns:a16="http://schemas.microsoft.com/office/drawing/2014/main" id="{F24E4E64-1A3D-417A-8AB5-CF50BA024207}"/>
              </a:ext>
            </a:extLst>
          </p:cNvPr>
          <p:cNvSpPr>
            <a:spLocks noGrp="1"/>
          </p:cNvSpPr>
          <p:nvPr>
            <p:ph type="title"/>
          </p:nvPr>
        </p:nvSpPr>
        <p:spPr/>
        <p:txBody>
          <a:bodyPr/>
          <a:lstStyle/>
          <a:p>
            <a:r>
              <a:rPr lang="en-US" altLang="en-US" dirty="0">
                <a:latin typeface="Courier New" pitchFamily="49" charset="0"/>
              </a:rPr>
              <a:t>INSTEAD</a:t>
            </a:r>
            <a:r>
              <a:rPr lang="en-US" altLang="en-US" dirty="0">
                <a:latin typeface="Oracle Sans" panose="020B0503020204020204" pitchFamily="34" charset="0"/>
              </a:rPr>
              <a:t> </a:t>
            </a:r>
            <a:r>
              <a:rPr lang="en-US" altLang="en-US" dirty="0">
                <a:latin typeface="Courier New" pitchFamily="49" charset="0"/>
              </a:rPr>
              <a:t>OF</a:t>
            </a:r>
            <a:r>
              <a:rPr lang="en-US" altLang="en-US" dirty="0">
                <a:latin typeface="Oracle Sans" panose="020B0503020204020204" pitchFamily="34" charset="0"/>
              </a:rPr>
              <a:t> </a:t>
            </a:r>
            <a:r>
              <a:rPr lang="en-US" altLang="en-US" dirty="0"/>
              <a:t>Triggers</a:t>
            </a:r>
            <a:endParaRPr lang="en-US" dirty="0"/>
          </a:p>
        </p:txBody>
      </p:sp>
    </p:spTree>
    <p:custDataLst>
      <p:tags r:id="rId1"/>
    </p:custDataLst>
    <p:extLst>
      <p:ext uri="{BB962C8B-B14F-4D97-AF65-F5344CB8AC3E}">
        <p14:creationId xmlns:p14="http://schemas.microsoft.com/office/powerpoint/2010/main" val="1359497490"/>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2DE56E-915B-402C-AC30-FF2211309A5C}"/>
              </a:ext>
            </a:extLst>
          </p:cNvPr>
          <p:cNvSpPr>
            <a:spLocks noGrp="1"/>
          </p:cNvSpPr>
          <p:nvPr>
            <p:ph type="title"/>
          </p:nvPr>
        </p:nvSpPr>
        <p:spPr/>
        <p:txBody>
          <a:bodyPr/>
          <a:lstStyle/>
          <a:p>
            <a:r>
              <a:rPr lang="en-US" altLang="en-US" dirty="0"/>
              <a:t>Creating an </a:t>
            </a:r>
            <a:r>
              <a:rPr lang="en-US" altLang="en-US" dirty="0">
                <a:latin typeface="Courier New" panose="02070309020205020404" pitchFamily="49" charset="0"/>
                <a:cs typeface="Courier New" panose="02070309020205020404" pitchFamily="49" charset="0"/>
              </a:rPr>
              <a:t>INSTEAD OF </a:t>
            </a:r>
            <a:r>
              <a:rPr lang="en-US" altLang="en-US" dirty="0"/>
              <a:t>Trigger: Example</a:t>
            </a:r>
            <a:endParaRPr lang="en-US" dirty="0"/>
          </a:p>
        </p:txBody>
      </p:sp>
      <p:sp>
        <p:nvSpPr>
          <p:cNvPr id="24" name="Content Placeholder 2"/>
          <p:cNvSpPr txBox="1">
            <a:spLocks/>
          </p:cNvSpPr>
          <p:nvPr/>
        </p:nvSpPr>
        <p:spPr bwMode="gray">
          <a:xfrm>
            <a:off x="2220072" y="2409372"/>
            <a:ext cx="13120191" cy="1028699"/>
          </a:xfrm>
          <a:prstGeom prst="round2DiagRect">
            <a:avLst>
              <a:gd name="adj1" fmla="val 13028"/>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nchor="ctr" anchorCtr="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60422" name="Rectangle 3"/>
          <p:cNvSpPr>
            <a:spLocks noChangeArrowheads="1"/>
          </p:cNvSpPr>
          <p:nvPr/>
        </p:nvSpPr>
        <p:spPr bwMode="auto">
          <a:xfrm>
            <a:off x="2370527" y="5631329"/>
            <a:ext cx="4904099" cy="384338"/>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lnSpc>
                <a:spcPct val="85000"/>
              </a:lnSpc>
            </a:pPr>
            <a:r>
              <a:rPr lang="en-US" altLang="en-US" dirty="0">
                <a:latin typeface="Courier New" pitchFamily="49" charset="0"/>
                <a:cs typeface="Oracle Sans" panose="020B0503020204020204" pitchFamily="34" charset="0"/>
              </a:rPr>
              <a:t>INSTEAD</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OF INSERT</a:t>
            </a:r>
            <a:r>
              <a:rPr lang="en-US" altLang="en-US" dirty="0">
                <a:latin typeface="Oracle Sans" panose="020B0503020204020204" pitchFamily="34" charset="0"/>
                <a:cs typeface="Oracle Sans" panose="020B0503020204020204" pitchFamily="34" charset="0"/>
              </a:rPr>
              <a:t> into </a:t>
            </a:r>
            <a:r>
              <a:rPr lang="en-US" altLang="en-US" dirty="0">
                <a:latin typeface="Courier New" pitchFamily="49" charset="0"/>
                <a:cs typeface="Oracle Sans" panose="020B0503020204020204" pitchFamily="34" charset="0"/>
              </a:rPr>
              <a:t>EMP_DETAILS</a:t>
            </a:r>
          </a:p>
        </p:txBody>
      </p:sp>
      <p:sp>
        <p:nvSpPr>
          <p:cNvPr id="60423" name="Rectangle 4"/>
          <p:cNvSpPr>
            <a:spLocks noChangeArrowheads="1"/>
          </p:cNvSpPr>
          <p:nvPr/>
        </p:nvSpPr>
        <p:spPr bwMode="auto">
          <a:xfrm>
            <a:off x="11572250" y="5741003"/>
            <a:ext cx="3809009" cy="619787"/>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lnSpc>
                <a:spcPct val="85000"/>
              </a:lnSpc>
            </a:pPr>
            <a:r>
              <a:rPr lang="en-US" altLang="en-US" dirty="0">
                <a:latin typeface="Courier New" pitchFamily="49" charset="0"/>
                <a:cs typeface="Oracle Sans" panose="020B0503020204020204" pitchFamily="34" charset="0"/>
              </a:rPr>
              <a:t>INSERT</a:t>
            </a:r>
            <a:r>
              <a:rPr lang="en-US" altLang="en-US" dirty="0">
                <a:latin typeface="Oracle Sans" panose="020B0503020204020204" pitchFamily="34" charset="0"/>
                <a:cs typeface="Oracle Sans" panose="020B0503020204020204" pitchFamily="34" charset="0"/>
              </a:rPr>
              <a:t> into </a:t>
            </a:r>
            <a:br>
              <a:rPr lang="en-US" altLang="en-US" dirty="0">
                <a:latin typeface="Oracle Sans" panose="020B0503020204020204" pitchFamily="34" charset="0"/>
                <a:cs typeface="Oracle Sans" panose="020B0503020204020204" pitchFamily="34" charset="0"/>
              </a:rPr>
            </a:br>
            <a:r>
              <a:rPr lang="en-US" altLang="en-US" dirty="0">
                <a:latin typeface="Courier New" pitchFamily="49" charset="0"/>
                <a:cs typeface="Oracle Sans" panose="020B0503020204020204" pitchFamily="34" charset="0"/>
              </a:rPr>
              <a:t>NEW_EMPS</a:t>
            </a:r>
            <a:r>
              <a:rPr lang="en-US" altLang="en-US" dirty="0">
                <a:latin typeface="Oracle Sans" panose="020B0503020204020204" pitchFamily="34" charset="0"/>
                <a:cs typeface="Oracle Sans" panose="020B0503020204020204" pitchFamily="34" charset="0"/>
              </a:rPr>
              <a:t> table</a:t>
            </a:r>
          </a:p>
        </p:txBody>
      </p:sp>
      <p:sp>
        <p:nvSpPr>
          <p:cNvPr id="60424" name="Rectangle 5"/>
          <p:cNvSpPr>
            <a:spLocks noChangeArrowheads="1"/>
          </p:cNvSpPr>
          <p:nvPr/>
        </p:nvSpPr>
        <p:spPr bwMode="auto">
          <a:xfrm>
            <a:off x="11300321" y="8857265"/>
            <a:ext cx="4767608" cy="619787"/>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lnSpc>
                <a:spcPct val="85000"/>
              </a:lnSpc>
            </a:pPr>
            <a:r>
              <a:rPr lang="en-US" altLang="en-US" dirty="0">
                <a:latin typeface="Courier New" pitchFamily="49" charset="0"/>
                <a:cs typeface="Oracle Sans" panose="020B0503020204020204" pitchFamily="34" charset="0"/>
              </a:rPr>
              <a:t>UPDATE</a:t>
            </a:r>
            <a:r>
              <a:rPr lang="en-US" altLang="en-US" dirty="0">
                <a:latin typeface="Oracle Sans" panose="020B0503020204020204" pitchFamily="34" charset="0"/>
                <a:cs typeface="Oracle Sans" panose="020B0503020204020204" pitchFamily="34" charset="0"/>
              </a:rPr>
              <a:t> </a:t>
            </a:r>
            <a:br>
              <a:rPr lang="en-US" altLang="en-US" dirty="0">
                <a:latin typeface="Oracle Sans" panose="020B0503020204020204" pitchFamily="34" charset="0"/>
                <a:cs typeface="Oracle Sans" panose="020B0503020204020204" pitchFamily="34" charset="0"/>
              </a:rPr>
            </a:br>
            <a:r>
              <a:rPr lang="en-US" altLang="en-US" dirty="0">
                <a:latin typeface="Courier New" pitchFamily="49" charset="0"/>
                <a:cs typeface="Oracle Sans" panose="020B0503020204020204" pitchFamily="34" charset="0"/>
              </a:rPr>
              <a:t>NEW_DEPTS</a:t>
            </a:r>
            <a:r>
              <a:rPr lang="en-US" altLang="en-US" dirty="0">
                <a:latin typeface="Oracle Sans" panose="020B0503020204020204" pitchFamily="34" charset="0"/>
                <a:cs typeface="Oracle Sans" panose="020B0503020204020204" pitchFamily="34" charset="0"/>
              </a:rPr>
              <a:t> table</a:t>
            </a:r>
          </a:p>
        </p:txBody>
      </p:sp>
      <p:sp>
        <p:nvSpPr>
          <p:cNvPr id="60425" name="Rectangle 6"/>
          <p:cNvSpPr>
            <a:spLocks noChangeArrowheads="1"/>
          </p:cNvSpPr>
          <p:nvPr/>
        </p:nvSpPr>
        <p:spPr bwMode="blackGray">
          <a:xfrm>
            <a:off x="2264511" y="2495096"/>
            <a:ext cx="11756290" cy="866775"/>
          </a:xfrm>
          <a:prstGeom prst="rect">
            <a:avLst/>
          </a:prstGeom>
          <a:noFill/>
          <a:ln w="28575">
            <a:noFill/>
            <a:miter lim="800000"/>
            <a:headEnd/>
            <a:tailEnd/>
          </a:ln>
        </p:spPr>
        <p:txBody>
          <a:bodyPr lIns="138113" tIns="69057" rIns="68580" bIns="69057"/>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600075">
              <a:lnSpc>
                <a:spcPct val="95000"/>
              </a:lnSpc>
              <a:tabLst>
                <a:tab pos="600075" algn="r"/>
                <a:tab pos="778670" algn="l"/>
              </a:tabLst>
            </a:pPr>
            <a:r>
              <a:rPr lang="en-US" altLang="en-US" sz="2400" dirty="0">
                <a:latin typeface="Courier New" pitchFamily="49" charset="0"/>
                <a:cs typeface="Oracle Sans" panose="020B0503020204020204" pitchFamily="34" charset="0"/>
              </a:rPr>
              <a:t>INSERT INTO emp_details</a:t>
            </a:r>
          </a:p>
          <a:p>
            <a:pPr defTabSz="600075">
              <a:lnSpc>
                <a:spcPct val="95000"/>
              </a:lnSpc>
              <a:tabLst>
                <a:tab pos="600075" algn="r"/>
                <a:tab pos="778670" algn="l"/>
              </a:tabLst>
            </a:pPr>
            <a:r>
              <a:rPr lang="en-US" altLang="en-US" sz="2400" dirty="0">
                <a:latin typeface="Courier New" pitchFamily="49" charset="0"/>
                <a:cs typeface="Oracle Sans" panose="020B0503020204020204" pitchFamily="34" charset="0"/>
              </a:rPr>
              <a:t>VALUES (9001,'ABBOTT',3000, 10, 'Administration');</a:t>
            </a:r>
          </a:p>
        </p:txBody>
      </p:sp>
      <p:grpSp>
        <p:nvGrpSpPr>
          <p:cNvPr id="2" name="Group 7"/>
          <p:cNvGrpSpPr>
            <a:grpSpLocks/>
          </p:cNvGrpSpPr>
          <p:nvPr/>
        </p:nvGrpSpPr>
        <p:grpSpPr bwMode="auto">
          <a:xfrm>
            <a:off x="3989355" y="3780970"/>
            <a:ext cx="1666440" cy="1914521"/>
            <a:chOff x="456" y="1535"/>
            <a:chExt cx="525" cy="804"/>
          </a:xfrm>
        </p:grpSpPr>
        <p:pic>
          <p:nvPicPr>
            <p:cNvPr id="60447" name="Picture 8" descr="Documents: PL/SQL Program"/>
            <p:cNvPicPr>
              <a:picLocks noChangeAspect="1" noChangeArrowheads="1"/>
            </p:cNvPicPr>
            <p:nvPr/>
          </p:nvPicPr>
          <p:blipFill>
            <a:blip r:embed="rId4" cstate="print"/>
            <a:srcRect/>
            <a:stretch>
              <a:fillRect/>
            </a:stretch>
          </p:blipFill>
          <p:spPr bwMode="gray">
            <a:xfrm>
              <a:off x="456" y="1535"/>
              <a:ext cx="289" cy="804"/>
            </a:xfrm>
            <a:prstGeom prst="rect">
              <a:avLst/>
            </a:prstGeom>
            <a:noFill/>
            <a:ln w="9525">
              <a:noFill/>
              <a:miter lim="800000"/>
              <a:headEnd/>
              <a:tailEnd/>
            </a:ln>
          </p:spPr>
        </p:pic>
        <p:pic>
          <p:nvPicPr>
            <p:cNvPr id="60448" name="Picture 9" descr="C:\Documents and Settings\lserhal\Desktop\conce062.gif"/>
            <p:cNvPicPr>
              <a:picLocks noChangeAspect="1" noChangeArrowheads="1"/>
            </p:cNvPicPr>
            <p:nvPr/>
          </p:nvPicPr>
          <p:blipFill>
            <a:blip r:embed="rId5" cstate="print"/>
            <a:srcRect/>
            <a:stretch>
              <a:fillRect/>
            </a:stretch>
          </p:blipFill>
          <p:spPr bwMode="gray">
            <a:xfrm>
              <a:off x="672" y="1854"/>
              <a:ext cx="309" cy="411"/>
            </a:xfrm>
            <a:prstGeom prst="rect">
              <a:avLst/>
            </a:prstGeom>
            <a:noFill/>
            <a:ln w="9525">
              <a:solidFill>
                <a:schemeClr val="tx1"/>
              </a:solidFill>
              <a:miter lim="800000"/>
              <a:headEnd/>
              <a:tailEnd/>
            </a:ln>
          </p:spPr>
        </p:pic>
      </p:grpSp>
      <p:sp>
        <p:nvSpPr>
          <p:cNvPr id="60429" name="Rectangle 14"/>
          <p:cNvSpPr>
            <a:spLocks noChangeArrowheads="1"/>
          </p:cNvSpPr>
          <p:nvPr/>
        </p:nvSpPr>
        <p:spPr bwMode="auto">
          <a:xfrm>
            <a:off x="3151822" y="9465013"/>
            <a:ext cx="3341510" cy="384338"/>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85000"/>
              </a:lnSpc>
            </a:pPr>
            <a:r>
              <a:rPr lang="en-US" altLang="en-US" dirty="0">
                <a:latin typeface="Courier New" pitchFamily="49" charset="0"/>
                <a:cs typeface="Oracle Sans" panose="020B0503020204020204" pitchFamily="34" charset="0"/>
              </a:rPr>
              <a:t>EMP_DETAILS</a:t>
            </a:r>
            <a:r>
              <a:rPr lang="en-US" altLang="en-US" dirty="0">
                <a:latin typeface="Oracle Sans" panose="020B0503020204020204" pitchFamily="34" charset="0"/>
                <a:cs typeface="Oracle Sans" panose="020B0503020204020204" pitchFamily="34" charset="0"/>
              </a:rPr>
              <a:t> view</a:t>
            </a:r>
          </a:p>
        </p:txBody>
      </p:sp>
      <p:pic>
        <p:nvPicPr>
          <p:cNvPr id="60431" name="Picture 16" descr="C:\Documents and Settings\lserhal\Desktop\symbo008.gif"/>
          <p:cNvPicPr>
            <a:picLocks noChangeAspect="1" noChangeArrowheads="1"/>
          </p:cNvPicPr>
          <p:nvPr/>
        </p:nvPicPr>
        <p:blipFill>
          <a:blip r:embed="rId6" cstate="print"/>
          <a:srcRect/>
          <a:stretch>
            <a:fillRect/>
          </a:stretch>
        </p:blipFill>
        <p:spPr bwMode="gray">
          <a:xfrm>
            <a:off x="4361090" y="6524436"/>
            <a:ext cx="922973" cy="922973"/>
          </a:xfrm>
          <a:prstGeom prst="rect">
            <a:avLst/>
          </a:prstGeom>
          <a:noFill/>
          <a:ln w="9525">
            <a:noFill/>
            <a:miter lim="800000"/>
            <a:headEnd/>
            <a:tailEnd/>
          </a:ln>
        </p:spPr>
      </p:pic>
      <p:sp>
        <p:nvSpPr>
          <p:cNvPr id="60432" name="Line 17"/>
          <p:cNvSpPr>
            <a:spLocks noChangeShapeType="1"/>
          </p:cNvSpPr>
          <p:nvPr/>
        </p:nvSpPr>
        <p:spPr bwMode="auto">
          <a:xfrm>
            <a:off x="5048261" y="3485135"/>
            <a:ext cx="0" cy="800100"/>
          </a:xfrm>
          <a:prstGeom prst="line">
            <a:avLst/>
          </a:prstGeom>
          <a:noFill/>
          <a:ln w="28575">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60433" name="Line 18"/>
          <p:cNvSpPr>
            <a:spLocks noChangeShapeType="1"/>
          </p:cNvSpPr>
          <p:nvPr/>
        </p:nvSpPr>
        <p:spPr bwMode="auto">
          <a:xfrm>
            <a:off x="4822575" y="6426804"/>
            <a:ext cx="0" cy="1319213"/>
          </a:xfrm>
          <a:prstGeom prst="line">
            <a:avLst/>
          </a:prstGeom>
          <a:noFill/>
          <a:ln w="28575">
            <a:solidFill>
              <a:schemeClr val="accent4"/>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60434" name="Freeform 19"/>
          <p:cNvSpPr>
            <a:spLocks/>
          </p:cNvSpPr>
          <p:nvPr/>
        </p:nvSpPr>
        <p:spPr bwMode="auto">
          <a:xfrm>
            <a:off x="10641155" y="5038270"/>
            <a:ext cx="1675964" cy="3200400"/>
          </a:xfrm>
          <a:custGeom>
            <a:avLst/>
            <a:gdLst>
              <a:gd name="T0" fmla="*/ 2147483646 w 528"/>
              <a:gd name="T1" fmla="*/ 0 h 1488"/>
              <a:gd name="T2" fmla="*/ 0 w 528"/>
              <a:gd name="T3" fmla="*/ 0 h 1488"/>
              <a:gd name="T4" fmla="*/ 0 w 528"/>
              <a:gd name="T5" fmla="*/ 2147483646 h 1488"/>
              <a:gd name="T6" fmla="*/ 2147483646 w 528"/>
              <a:gd name="T7" fmla="*/ 2147483646 h 1488"/>
              <a:gd name="T8" fmla="*/ 0 60000 65536"/>
              <a:gd name="T9" fmla="*/ 0 60000 65536"/>
              <a:gd name="T10" fmla="*/ 0 60000 65536"/>
              <a:gd name="T11" fmla="*/ 0 60000 65536"/>
              <a:gd name="T12" fmla="*/ 0 w 528"/>
              <a:gd name="T13" fmla="*/ 0 h 1488"/>
              <a:gd name="T14" fmla="*/ 528 w 528"/>
              <a:gd name="T15" fmla="*/ 1488 h 1488"/>
            </a:gdLst>
            <a:ahLst/>
            <a:cxnLst>
              <a:cxn ang="T8">
                <a:pos x="T0" y="T1"/>
              </a:cxn>
              <a:cxn ang="T9">
                <a:pos x="T2" y="T3"/>
              </a:cxn>
              <a:cxn ang="T10">
                <a:pos x="T4" y="T5"/>
              </a:cxn>
              <a:cxn ang="T11">
                <a:pos x="T6" y="T7"/>
              </a:cxn>
            </a:cxnLst>
            <a:rect l="T12" t="T13" r="T14" b="T15"/>
            <a:pathLst>
              <a:path w="528" h="1488">
                <a:moveTo>
                  <a:pt x="480" y="0"/>
                </a:moveTo>
                <a:lnTo>
                  <a:pt x="0" y="0"/>
                </a:lnTo>
                <a:lnTo>
                  <a:pt x="0" y="1488"/>
                </a:lnTo>
                <a:lnTo>
                  <a:pt x="528" y="1488"/>
                </a:lnTo>
              </a:path>
            </a:pathLst>
          </a:custGeom>
          <a:noFill/>
          <a:ln w="28575" cap="flat" cmpd="sng">
            <a:solidFill>
              <a:schemeClr val="accent4"/>
            </a:solidFill>
            <a:prstDash val="solid"/>
            <a:round/>
            <a:headEnd type="triangle" w="lg" len="lg"/>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60435" name="Line 20"/>
          <p:cNvSpPr>
            <a:spLocks noChangeShapeType="1"/>
          </p:cNvSpPr>
          <p:nvPr/>
        </p:nvSpPr>
        <p:spPr bwMode="auto">
          <a:xfrm>
            <a:off x="8051030" y="6638470"/>
            <a:ext cx="2590125" cy="0"/>
          </a:xfrm>
          <a:prstGeom prst="line">
            <a:avLst/>
          </a:prstGeom>
          <a:noFill/>
          <a:ln w="28575">
            <a:solidFill>
              <a:schemeClr val="accent4"/>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grpSp>
        <p:nvGrpSpPr>
          <p:cNvPr id="5" name="Group 4"/>
          <p:cNvGrpSpPr/>
          <p:nvPr/>
        </p:nvGrpSpPr>
        <p:grpSpPr>
          <a:xfrm>
            <a:off x="3387953" y="7404703"/>
            <a:ext cx="2869245" cy="2063538"/>
            <a:chOff x="1895896" y="4625622"/>
            <a:chExt cx="1912830" cy="1375692"/>
          </a:xfrm>
        </p:grpSpPr>
        <p:pic>
          <p:nvPicPr>
            <p:cNvPr id="28" name="Picture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56811" y="4625622"/>
              <a:ext cx="1351915" cy="1375692"/>
            </a:xfrm>
            <a:prstGeom prst="rect">
              <a:avLst/>
            </a:prstGeom>
          </p:spPr>
        </p:pic>
        <p:pic>
          <p:nvPicPr>
            <p:cNvPr id="29" name="Picture 10" descr="C:\Documents and Settings\lserhal\My Documents\My Pictures\Graphics Library\binocular.gif"/>
            <p:cNvPicPr>
              <a:picLocks noChangeAspect="1" noChangeArrowheads="1"/>
            </p:cNvPicPr>
            <p:nvPr/>
          </p:nvPicPr>
          <p:blipFill>
            <a:blip r:embed="rId8" cstate="print"/>
            <a:stretch>
              <a:fillRect/>
            </a:stretch>
          </p:blipFill>
          <p:spPr bwMode="gray">
            <a:xfrm>
              <a:off x="1895896" y="4832121"/>
              <a:ext cx="1104900" cy="723900"/>
            </a:xfrm>
            <a:prstGeom prst="rect">
              <a:avLst/>
            </a:prstGeom>
            <a:noFill/>
            <a:ln w="9525">
              <a:noFill/>
              <a:miter lim="800000"/>
              <a:headEnd/>
              <a:tailEnd/>
            </a:ln>
          </p:spPr>
        </p:pic>
      </p:grpSp>
      <p:pic>
        <p:nvPicPr>
          <p:cNvPr id="31" name="Picture 3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165581" y="3780227"/>
            <a:ext cx="2027873" cy="2063538"/>
          </a:xfrm>
          <a:prstGeom prst="rect">
            <a:avLst/>
          </a:prstGeom>
        </p:spPr>
      </p:pic>
      <p:sp>
        <p:nvSpPr>
          <p:cNvPr id="30" name="Oval 33"/>
          <p:cNvSpPr>
            <a:spLocks noChangeAspect="1" noChangeArrowheads="1"/>
          </p:cNvSpPr>
          <p:nvPr/>
        </p:nvSpPr>
        <p:spPr bwMode="auto">
          <a:xfrm>
            <a:off x="3005138" y="6745411"/>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1</a:t>
            </a:r>
          </a:p>
        </p:txBody>
      </p:sp>
      <p:pic>
        <p:nvPicPr>
          <p:cNvPr id="32" name="Picture 3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327221" y="6981370"/>
            <a:ext cx="2027873" cy="2063538"/>
          </a:xfrm>
          <a:prstGeom prst="rect">
            <a:avLst/>
          </a:prstGeom>
        </p:spPr>
      </p:pic>
      <p:sp>
        <p:nvSpPr>
          <p:cNvPr id="33" name="Oval 33"/>
          <p:cNvSpPr>
            <a:spLocks noChangeAspect="1" noChangeArrowheads="1"/>
          </p:cNvSpPr>
          <p:nvPr/>
        </p:nvSpPr>
        <p:spPr bwMode="auto">
          <a:xfrm>
            <a:off x="10976894" y="4195542"/>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2</a:t>
            </a:r>
          </a:p>
        </p:txBody>
      </p:sp>
      <p:sp>
        <p:nvSpPr>
          <p:cNvPr id="34" name="Oval 33"/>
          <p:cNvSpPr>
            <a:spLocks noChangeAspect="1" noChangeArrowheads="1"/>
          </p:cNvSpPr>
          <p:nvPr/>
        </p:nvSpPr>
        <p:spPr bwMode="auto">
          <a:xfrm>
            <a:off x="10976894" y="8391310"/>
            <a:ext cx="689907" cy="690089"/>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92060" tIns="92060" rIns="92060" bIns="9206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644362" eaLnBrk="0" hangingPunct="0">
              <a:lnSpc>
                <a:spcPct val="95000"/>
              </a:lnSpc>
              <a:defRPr/>
            </a:pPr>
            <a:r>
              <a:rPr lang="en-US" b="1" dirty="0">
                <a:solidFill>
                  <a:schemeClr val="bg1"/>
                </a:solidFill>
                <a:latin typeface="Oracle Sans" panose="020B0503020204020204" pitchFamily="34" charset="0"/>
                <a:cs typeface="Oracle Sans" panose="020B0503020204020204" pitchFamily="34" charset="0"/>
              </a:rPr>
              <a:t>3</a:t>
            </a:r>
          </a:p>
        </p:txBody>
      </p:sp>
    </p:spTree>
    <p:custDataLst>
      <p:tags r:id="rId1"/>
    </p:custDataLst>
    <p:extLst>
      <p:ext uri="{BB962C8B-B14F-4D97-AF65-F5344CB8AC3E}">
        <p14:creationId xmlns:p14="http://schemas.microsoft.com/office/powerpoint/2010/main" val="310673723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bwMode="gray">
          <a:xfrm>
            <a:off x="1000033" y="2647950"/>
            <a:ext cx="16125591" cy="5010150"/>
          </a:xfrm>
          <a:prstGeom prst="round2DiagRect">
            <a:avLst>
              <a:gd name="adj1" fmla="val 5215"/>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62470" name="Rectangle 3"/>
          <p:cNvSpPr>
            <a:spLocks noChangeArrowheads="1"/>
          </p:cNvSpPr>
          <p:nvPr/>
        </p:nvSpPr>
        <p:spPr bwMode="auto">
          <a:xfrm>
            <a:off x="1694652" y="2636046"/>
            <a:ext cx="3263051" cy="621903"/>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519113">
              <a:lnSpc>
                <a:spcPct val="95000"/>
              </a:lnSpc>
              <a:spcBef>
                <a:spcPct val="35000"/>
              </a:spcBef>
              <a:tabLst>
                <a:tab pos="857250" algn="l"/>
              </a:tabLst>
            </a:pPr>
            <a:endParaRPr lang="en-US" altLang="en-US" sz="3300" dirty="0">
              <a:latin typeface="Oracle Sans" panose="020B0503020204020204" pitchFamily="34" charset="0"/>
              <a:cs typeface="Oracle Sans" panose="020B0503020204020204" pitchFamily="34" charset="0"/>
            </a:endParaRPr>
          </a:p>
        </p:txBody>
      </p:sp>
      <p:sp>
        <p:nvSpPr>
          <p:cNvPr id="62471" name="Rectangle 4"/>
          <p:cNvSpPr>
            <a:spLocks noChangeArrowheads="1"/>
          </p:cNvSpPr>
          <p:nvPr/>
        </p:nvSpPr>
        <p:spPr bwMode="blackGray">
          <a:xfrm>
            <a:off x="1174087" y="2762250"/>
            <a:ext cx="15820079" cy="4824414"/>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a:tabLst>
                <a:tab pos="600075" algn="r"/>
                <a:tab pos="1009650" algn="l"/>
              </a:tabLst>
            </a:pPr>
            <a:r>
              <a:rPr lang="en-US" altLang="en-US" dirty="0">
                <a:latin typeface="Courier New" pitchFamily="49" charset="0"/>
                <a:cs typeface="Oracle Sans" panose="020B0503020204020204" pitchFamily="34" charset="0"/>
              </a:rPr>
              <a:t>CREATE TABLE new_emps AS </a:t>
            </a:r>
          </a:p>
          <a:p>
            <a:pPr marL="685800" indent="-685800" defTabSz="600075">
              <a:tabLst>
                <a:tab pos="600075" algn="r"/>
                <a:tab pos="1009650" algn="l"/>
              </a:tabLst>
            </a:pPr>
            <a:r>
              <a:rPr lang="en-US" altLang="en-US" dirty="0">
                <a:latin typeface="Courier New" pitchFamily="49" charset="0"/>
                <a:cs typeface="Oracle Sans" panose="020B0503020204020204" pitchFamily="34" charset="0"/>
              </a:rPr>
              <a:t> SELECT employee_id,last_name,salary,department_id</a:t>
            </a:r>
            <a:br>
              <a:rPr lang="en-US" altLang="en-US" dirty="0">
                <a:latin typeface="Courier New" pitchFamily="49" charset="0"/>
                <a:cs typeface="Oracle Sans" panose="020B0503020204020204" pitchFamily="34" charset="0"/>
              </a:rPr>
            </a:br>
            <a:r>
              <a:rPr lang="en-US" altLang="en-US" dirty="0">
                <a:latin typeface="Courier New" pitchFamily="49" charset="0"/>
                <a:cs typeface="Oracle Sans" panose="020B0503020204020204" pitchFamily="34" charset="0"/>
              </a:rPr>
              <a:t> FROM employees;</a:t>
            </a:r>
          </a:p>
          <a:p>
            <a:pPr marL="685800" indent="-685800" defTabSz="600075">
              <a:tabLst>
                <a:tab pos="600075" algn="r"/>
                <a:tab pos="1009650" algn="l"/>
              </a:tabLst>
            </a:pPr>
            <a:endParaRPr lang="en-US" altLang="en-US" dirty="0">
              <a:latin typeface="Courier New" pitchFamily="49" charset="0"/>
              <a:cs typeface="Oracle Sans" panose="020B0503020204020204" pitchFamily="34" charset="0"/>
            </a:endParaRPr>
          </a:p>
          <a:p>
            <a:pPr marL="685800" indent="-685800" defTabSz="600075">
              <a:tabLst>
                <a:tab pos="600075" algn="r"/>
                <a:tab pos="1009650" algn="l"/>
              </a:tabLst>
            </a:pPr>
            <a:r>
              <a:rPr lang="en-US" altLang="en-US" dirty="0">
                <a:latin typeface="Courier New" pitchFamily="49" charset="0"/>
                <a:cs typeface="Oracle Sans" panose="020B0503020204020204" pitchFamily="34" charset="0"/>
              </a:rPr>
              <a:t>CREATE TABLE new_depts AS</a:t>
            </a:r>
          </a:p>
          <a:p>
            <a:pPr marL="685800" indent="-685800" defTabSz="600075">
              <a:tabLst>
                <a:tab pos="600075" algn="r"/>
                <a:tab pos="1009650" algn="l"/>
              </a:tabLst>
            </a:pPr>
            <a:r>
              <a:rPr lang="en-US" altLang="en-US" dirty="0">
                <a:latin typeface="Courier New" pitchFamily="49" charset="0"/>
                <a:cs typeface="Oracle Sans" panose="020B0503020204020204" pitchFamily="34" charset="0"/>
              </a:rPr>
              <a:t> SELECT d.department_id,d.department_name,</a:t>
            </a:r>
          </a:p>
          <a:p>
            <a:pPr marL="685800" indent="-685800" defTabSz="600075">
              <a:tabLst>
                <a:tab pos="600075" algn="r"/>
                <a:tab pos="1009650" algn="l"/>
              </a:tabLst>
            </a:pPr>
            <a:r>
              <a:rPr lang="en-US" altLang="en-US" dirty="0">
                <a:latin typeface="Courier New" pitchFamily="49" charset="0"/>
                <a:cs typeface="Oracle Sans" panose="020B0503020204020204" pitchFamily="34" charset="0"/>
              </a:rPr>
              <a:t>        sum(e.salary) dept_sal</a:t>
            </a:r>
            <a:br>
              <a:rPr lang="en-US" altLang="en-US" dirty="0">
                <a:latin typeface="Courier New" pitchFamily="49" charset="0"/>
                <a:cs typeface="Oracle Sans" panose="020B0503020204020204" pitchFamily="34" charset="0"/>
              </a:rPr>
            </a:br>
            <a:r>
              <a:rPr lang="en-US" altLang="en-US" dirty="0">
                <a:latin typeface="Courier New" pitchFamily="49" charset="0"/>
                <a:cs typeface="Oracle Sans" panose="020B0503020204020204" pitchFamily="34" charset="0"/>
              </a:rPr>
              <a:t> FROM employees e, departments d</a:t>
            </a:r>
          </a:p>
          <a:p>
            <a:pPr marL="685800" indent="-685800" defTabSz="600075">
              <a:tabLst>
                <a:tab pos="600075" algn="r"/>
                <a:tab pos="1009650" algn="l"/>
              </a:tabLst>
            </a:pPr>
            <a:r>
              <a:rPr lang="en-US" altLang="en-US" dirty="0">
                <a:latin typeface="Courier New" pitchFamily="49" charset="0"/>
                <a:cs typeface="Oracle Sans" panose="020B0503020204020204" pitchFamily="34" charset="0"/>
              </a:rPr>
              <a:t> WHERE e.department_id = d.department_id;</a:t>
            </a:r>
          </a:p>
          <a:p>
            <a:pPr marL="685800" indent="-685800" defTabSz="600075">
              <a:tabLst>
                <a:tab pos="600075" algn="r"/>
                <a:tab pos="1009650" algn="l"/>
              </a:tabLst>
            </a:pPr>
            <a:endParaRPr lang="en-US" altLang="en-US" dirty="0">
              <a:latin typeface="Courier New" pitchFamily="49" charset="0"/>
              <a:cs typeface="Oracle Sans" panose="020B0503020204020204" pitchFamily="34" charset="0"/>
            </a:endParaRPr>
          </a:p>
          <a:p>
            <a:pPr marL="685800" indent="-685800" defTabSz="600075">
              <a:tabLst>
                <a:tab pos="600075" algn="r"/>
                <a:tab pos="1009650" algn="l"/>
              </a:tabLst>
            </a:pPr>
            <a:r>
              <a:rPr lang="en-US" altLang="en-US" dirty="0">
                <a:latin typeface="Courier New" pitchFamily="49" charset="0"/>
                <a:cs typeface="Oracle Sans" panose="020B0503020204020204" pitchFamily="34" charset="0"/>
              </a:rPr>
              <a:t>CREATE VIEW emp_details AS</a:t>
            </a:r>
          </a:p>
          <a:p>
            <a:pPr marL="685800" indent="-685800" defTabSz="600075">
              <a:tabLst>
                <a:tab pos="600075" algn="r"/>
                <a:tab pos="1009650" algn="l"/>
              </a:tabLst>
            </a:pPr>
            <a:r>
              <a:rPr lang="en-US" altLang="en-US" dirty="0">
                <a:latin typeface="Courier New" pitchFamily="49" charset="0"/>
                <a:cs typeface="Oracle Sans" panose="020B0503020204020204" pitchFamily="34" charset="0"/>
              </a:rPr>
              <a:t> SELECT e.employee_id, e.last_name, e.salary,</a:t>
            </a:r>
          </a:p>
          <a:p>
            <a:pPr marL="685800" indent="-685800" defTabSz="600075">
              <a:tabLst>
                <a:tab pos="600075" algn="r"/>
                <a:tab pos="1009650" algn="l"/>
              </a:tabLst>
            </a:pPr>
            <a:r>
              <a:rPr lang="en-US" altLang="en-US" dirty="0">
                <a:latin typeface="Courier New" pitchFamily="49" charset="0"/>
                <a:cs typeface="Oracle Sans" panose="020B0503020204020204" pitchFamily="34" charset="0"/>
              </a:rPr>
              <a:t>        e.department_id, d.department_name</a:t>
            </a:r>
          </a:p>
          <a:p>
            <a:pPr marL="685800" indent="-685800" defTabSz="600075">
              <a:tabLst>
                <a:tab pos="600075" algn="r"/>
                <a:tab pos="1009650" algn="l"/>
              </a:tabLst>
            </a:pPr>
            <a:r>
              <a:rPr lang="en-US" altLang="en-US" dirty="0">
                <a:latin typeface="Courier New" pitchFamily="49" charset="0"/>
                <a:cs typeface="Oracle Sans" panose="020B0503020204020204" pitchFamily="34" charset="0"/>
              </a:rPr>
              <a:t> FROM employees e, departments d</a:t>
            </a:r>
          </a:p>
          <a:p>
            <a:pPr marL="685800" indent="-685800" defTabSz="600075">
              <a:tabLst>
                <a:tab pos="600075" algn="r"/>
                <a:tab pos="1009650" algn="l"/>
              </a:tabLst>
            </a:pPr>
            <a:r>
              <a:rPr lang="en-US" altLang="en-US" dirty="0">
                <a:latin typeface="Courier New" pitchFamily="49" charset="0"/>
                <a:cs typeface="Oracle Sans" panose="020B0503020204020204" pitchFamily="34" charset="0"/>
              </a:rPr>
              <a:t> WHERE e.department_id = d.department_id</a:t>
            </a:r>
          </a:p>
          <a:p>
            <a:pPr marL="685800" indent="-685800" defTabSz="600075">
              <a:tabLst>
                <a:tab pos="600075" algn="r"/>
                <a:tab pos="1009650" algn="l"/>
              </a:tabLst>
            </a:pPr>
            <a:r>
              <a:rPr lang="en-US" altLang="en-US" dirty="0">
                <a:latin typeface="Courier New" pitchFamily="49" charset="0"/>
                <a:cs typeface="Oracle Sans" panose="020B0503020204020204" pitchFamily="34" charset="0"/>
              </a:rPr>
              <a:t>GROUP BY d.department_id,d.department_name; </a:t>
            </a:r>
          </a:p>
        </p:txBody>
      </p:sp>
      <p:sp>
        <p:nvSpPr>
          <p:cNvPr id="62472" name="Rectangle 5"/>
          <p:cNvSpPr>
            <a:spLocks noChangeArrowheads="1"/>
          </p:cNvSpPr>
          <p:nvPr/>
        </p:nvSpPr>
        <p:spPr bwMode="gray">
          <a:xfrm>
            <a:off x="3020674" y="2950368"/>
            <a:ext cx="1702594" cy="338137"/>
          </a:xfrm>
          <a:prstGeom prst="rect">
            <a:avLst/>
          </a:prstGeom>
          <a:noFill/>
          <a:ln w="28575">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1" hangingPunct="1">
              <a:spcBef>
                <a:spcPct val="20000"/>
              </a:spcBef>
              <a:buClr>
                <a:srgbClr val="FF0000"/>
              </a:buClr>
              <a:buFont typeface="Arial" pitchFamily="34" charset="0"/>
              <a:buNone/>
            </a:pPr>
            <a:endParaRPr lang="en-US" altLang="en-US" dirty="0">
              <a:latin typeface="Oracle Sans" panose="020B0503020204020204" pitchFamily="34" charset="0"/>
              <a:cs typeface="Oracle Sans" panose="020B0503020204020204" pitchFamily="34" charset="0"/>
            </a:endParaRPr>
          </a:p>
        </p:txBody>
      </p:sp>
      <p:sp>
        <p:nvSpPr>
          <p:cNvPr id="62473" name="Rectangle 6"/>
          <p:cNvSpPr>
            <a:spLocks noChangeArrowheads="1"/>
          </p:cNvSpPr>
          <p:nvPr/>
        </p:nvSpPr>
        <p:spPr bwMode="gray">
          <a:xfrm>
            <a:off x="2975429" y="4050506"/>
            <a:ext cx="1888331" cy="330994"/>
          </a:xfrm>
          <a:prstGeom prst="rect">
            <a:avLst/>
          </a:prstGeom>
          <a:noFill/>
          <a:ln w="28575">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1" hangingPunct="1">
              <a:spcBef>
                <a:spcPct val="20000"/>
              </a:spcBef>
              <a:buClr>
                <a:srgbClr val="FF0000"/>
              </a:buClr>
              <a:buFont typeface="Arial" pitchFamily="34" charset="0"/>
              <a:buNone/>
            </a:pPr>
            <a:endParaRPr lang="en-US" altLang="en-US" dirty="0">
              <a:latin typeface="Oracle Sans" panose="020B0503020204020204" pitchFamily="34" charset="0"/>
              <a:cs typeface="Oracle Sans" panose="020B0503020204020204" pitchFamily="34" charset="0"/>
            </a:endParaRPr>
          </a:p>
        </p:txBody>
      </p:sp>
      <p:sp>
        <p:nvSpPr>
          <p:cNvPr id="62474" name="Rectangle 7"/>
          <p:cNvSpPr>
            <a:spLocks noChangeArrowheads="1"/>
          </p:cNvSpPr>
          <p:nvPr/>
        </p:nvSpPr>
        <p:spPr bwMode="gray">
          <a:xfrm>
            <a:off x="2899229" y="5707856"/>
            <a:ext cx="2057400" cy="319088"/>
          </a:xfrm>
          <a:prstGeom prst="rect">
            <a:avLst/>
          </a:prstGeom>
          <a:noFill/>
          <a:ln w="28575">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1" hangingPunct="1">
              <a:spcBef>
                <a:spcPct val="20000"/>
              </a:spcBef>
              <a:buClr>
                <a:srgbClr val="FF0000"/>
              </a:buClr>
              <a:buFont typeface="Arial" pitchFamily="34" charset="0"/>
              <a:buNone/>
            </a:pPr>
            <a:endParaRPr lang="en-US" altLang="en-US" dirty="0">
              <a:latin typeface="Oracle Sans" panose="020B0503020204020204" pitchFamily="34" charset="0"/>
              <a:cs typeface="Oracle Sans" panose="020B0503020204020204" pitchFamily="34" charset="0"/>
            </a:endParaRPr>
          </a:p>
        </p:txBody>
      </p:sp>
      <p:sp>
        <p:nvSpPr>
          <p:cNvPr id="2" name="Title 1">
            <a:extLst>
              <a:ext uri="{FF2B5EF4-FFF2-40B4-BE49-F238E27FC236}">
                <a16:creationId xmlns:a16="http://schemas.microsoft.com/office/drawing/2014/main" id="{ED3EE2EB-74C5-481B-A874-56C8C996CF76}"/>
              </a:ext>
            </a:extLst>
          </p:cNvPr>
          <p:cNvSpPr>
            <a:spLocks noGrp="1"/>
          </p:cNvSpPr>
          <p:nvPr>
            <p:ph type="title"/>
          </p:nvPr>
        </p:nvSpPr>
        <p:spPr/>
        <p:txBody>
          <a:bodyPr/>
          <a:lstStyle/>
          <a:p>
            <a:r>
              <a:rPr lang="en-US" altLang="en-US" dirty="0"/>
              <a:t>Creating an </a:t>
            </a:r>
            <a:r>
              <a:rPr lang="en-US" altLang="en-US" dirty="0">
                <a:latin typeface="Courier New" panose="02070309020205020404" pitchFamily="49" charset="0"/>
                <a:cs typeface="Courier New" panose="02070309020205020404" pitchFamily="49" charset="0"/>
              </a:rPr>
              <a:t>INSTEAD OF </a:t>
            </a:r>
            <a:r>
              <a:rPr lang="en-US" altLang="en-US" dirty="0"/>
              <a:t>Trigger to Perform DML on Complex Views</a:t>
            </a:r>
            <a:endParaRPr lang="en-US" dirty="0"/>
          </a:p>
        </p:txBody>
      </p:sp>
    </p:spTree>
    <p:custDataLst>
      <p:tags r:id="rId1"/>
    </p:custDataLst>
    <p:extLst>
      <p:ext uri="{BB962C8B-B14F-4D97-AF65-F5344CB8AC3E}">
        <p14:creationId xmlns:p14="http://schemas.microsoft.com/office/powerpoint/2010/main" val="2220928665"/>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00585426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Lesson Agenda</a:t>
            </a:r>
          </a:p>
        </p:txBody>
      </p:sp>
      <p:sp>
        <p:nvSpPr>
          <p:cNvPr id="4" name="Content Placeholder 3">
            <a:extLst>
              <a:ext uri="{FF2B5EF4-FFF2-40B4-BE49-F238E27FC236}">
                <a16:creationId xmlns:a16="http://schemas.microsoft.com/office/drawing/2014/main" id="{CDA82360-7461-4078-9A09-AE710B6D1AA2}"/>
              </a:ext>
            </a:extLst>
          </p:cNvPr>
          <p:cNvSpPr>
            <a:spLocks noGrp="1"/>
          </p:cNvSpPr>
          <p:nvPr>
            <p:ph idx="1"/>
          </p:nvPr>
        </p:nvSpPr>
        <p:spPr>
          <a:xfrm>
            <a:off x="933451" y="2272710"/>
            <a:ext cx="16421100" cy="4378439"/>
          </a:xfrm>
        </p:spPr>
        <p:txBody>
          <a:bodyPr/>
          <a:lstStyle/>
          <a:p>
            <a:pPr lvl="1">
              <a:buClr>
                <a:schemeClr val="tx1">
                  <a:lumMod val="25000"/>
                  <a:lumOff val="75000"/>
                </a:schemeClr>
              </a:buClr>
              <a:buFont typeface="Arial" pitchFamily="34" charset="0"/>
              <a:buChar char="•"/>
            </a:pPr>
            <a:r>
              <a:rPr lang="en-US" dirty="0">
                <a:solidFill>
                  <a:schemeClr val="tx1">
                    <a:lumMod val="25000"/>
                    <a:lumOff val="75000"/>
                  </a:schemeClr>
                </a:solidFill>
              </a:rPr>
              <a:t>Understanding the usage of triggers</a:t>
            </a:r>
          </a:p>
          <a:p>
            <a:pPr lvl="1">
              <a:buClr>
                <a:schemeClr val="tx1">
                  <a:lumMod val="25000"/>
                  <a:lumOff val="75000"/>
                </a:schemeClr>
              </a:buClr>
              <a:buFont typeface="Arial" pitchFamily="34" charset="0"/>
              <a:buChar char="•"/>
            </a:pPr>
            <a:r>
              <a:rPr lang="en-US" dirty="0">
                <a:solidFill>
                  <a:schemeClr val="tx1">
                    <a:lumMod val="25000"/>
                    <a:lumOff val="75000"/>
                  </a:schemeClr>
                </a:solidFill>
              </a:rPr>
              <a:t>Creating triggers</a:t>
            </a:r>
          </a:p>
          <a:p>
            <a:pPr lvl="1">
              <a:buClr>
                <a:schemeClr val="tx1">
                  <a:lumMod val="25000"/>
                  <a:lumOff val="75000"/>
                </a:schemeClr>
              </a:buClr>
              <a:buFont typeface="Arial" pitchFamily="34" charset="0"/>
              <a:buChar char="•"/>
            </a:pPr>
            <a:r>
              <a:rPr lang="en-US" dirty="0">
                <a:solidFill>
                  <a:schemeClr val="tx1">
                    <a:lumMod val="25000"/>
                    <a:lumOff val="75000"/>
                  </a:schemeClr>
                </a:solidFill>
              </a:rPr>
              <a:t>Creating row-level triggers</a:t>
            </a:r>
          </a:p>
          <a:p>
            <a:pPr lvl="1">
              <a:buClr>
                <a:schemeClr val="tx1">
                  <a:lumMod val="25000"/>
                  <a:lumOff val="75000"/>
                </a:schemeClr>
              </a:buClr>
              <a:buFont typeface="Arial" pitchFamily="34" charset="0"/>
              <a:buChar char="•"/>
            </a:pPr>
            <a:r>
              <a:rPr lang="en-US" dirty="0">
                <a:solidFill>
                  <a:schemeClr val="tx1">
                    <a:lumMod val="25000"/>
                    <a:lumOff val="75000"/>
                  </a:schemeClr>
                </a:solidFill>
              </a:rPr>
              <a:t>Creating INSTEAD OF triggers</a:t>
            </a:r>
          </a:p>
          <a:p>
            <a:pPr lvl="1">
              <a:buFont typeface="Arial" pitchFamily="34" charset="0"/>
              <a:buChar char="•"/>
            </a:pPr>
            <a:r>
              <a:rPr lang="en-US" dirty="0"/>
              <a:t>Managing Triggers</a:t>
            </a:r>
          </a:p>
          <a:p>
            <a:endParaRPr lang="en-US" dirty="0"/>
          </a:p>
        </p:txBody>
      </p:sp>
      <p:grpSp>
        <p:nvGrpSpPr>
          <p:cNvPr id="5" name="Group 4"/>
          <p:cNvGrpSpPr/>
          <p:nvPr/>
        </p:nvGrpSpPr>
        <p:grpSpPr>
          <a:xfrm>
            <a:off x="12714196" y="6515101"/>
            <a:ext cx="5567363" cy="2500313"/>
            <a:chOff x="5580530" y="4297363"/>
            <a:chExt cx="3711575" cy="1666875"/>
          </a:xfrm>
        </p:grpSpPr>
        <p:sp>
          <p:nvSpPr>
            <p:cNvPr id="6" name="Rectangle 5"/>
            <p:cNvSpPr/>
            <p:nvPr/>
          </p:nvSpPr>
          <p:spPr bwMode="auto">
            <a:xfrm rot="16200000" flipV="1">
              <a:off x="685370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7" name="Oval 6"/>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8"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2153947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FB15DA24-43E2-4DD2-A570-CD5391CFD553}"/>
              </a:ext>
            </a:extLst>
          </p:cNvPr>
          <p:cNvSpPr>
            <a:spLocks noGrp="1"/>
          </p:cNvSpPr>
          <p:nvPr>
            <p:ph type="title"/>
          </p:nvPr>
        </p:nvSpPr>
        <p:spPr/>
        <p:txBody>
          <a:bodyPr/>
          <a:lstStyle/>
          <a:p>
            <a:r>
              <a:rPr lang="en-US" dirty="0"/>
              <a:t>Lesson Agenda</a:t>
            </a:r>
          </a:p>
        </p:txBody>
      </p:sp>
      <p:sp>
        <p:nvSpPr>
          <p:cNvPr id="15" name="Content Placeholder 14">
            <a:extLst>
              <a:ext uri="{FF2B5EF4-FFF2-40B4-BE49-F238E27FC236}">
                <a16:creationId xmlns:a16="http://schemas.microsoft.com/office/drawing/2014/main" id="{13EBA8C2-5328-49F1-84E9-3EE8FFDAB7BB}"/>
              </a:ext>
            </a:extLst>
          </p:cNvPr>
          <p:cNvSpPr>
            <a:spLocks noGrp="1"/>
          </p:cNvSpPr>
          <p:nvPr>
            <p:ph idx="1"/>
          </p:nvPr>
        </p:nvSpPr>
        <p:spPr/>
        <p:txBody>
          <a:bodyPr/>
          <a:lstStyle/>
          <a:p>
            <a:pPr lvl="1"/>
            <a:r>
              <a:rPr lang="en-US" dirty="0"/>
              <a:t>Understanding the usage of triggers</a:t>
            </a:r>
          </a:p>
          <a:p>
            <a:pPr lvl="1"/>
            <a:r>
              <a:rPr lang="en-US" dirty="0"/>
              <a:t>Creating triggers</a:t>
            </a:r>
          </a:p>
          <a:p>
            <a:pPr lvl="1"/>
            <a:r>
              <a:rPr lang="en-US" dirty="0"/>
              <a:t>Creating row-level triggers</a:t>
            </a:r>
          </a:p>
          <a:p>
            <a:pPr lvl="1"/>
            <a:r>
              <a:rPr lang="en-US" dirty="0"/>
              <a:t>Creating INSTEAD OF triggers</a:t>
            </a:r>
          </a:p>
          <a:p>
            <a:pPr lvl="1"/>
            <a:r>
              <a:rPr lang="en-US" dirty="0"/>
              <a:t>Managing Triggers</a:t>
            </a:r>
          </a:p>
        </p:txBody>
      </p:sp>
      <p:grpSp>
        <p:nvGrpSpPr>
          <p:cNvPr id="4" name="Group 3"/>
          <p:cNvGrpSpPr/>
          <p:nvPr/>
        </p:nvGrpSpPr>
        <p:grpSpPr>
          <a:xfrm>
            <a:off x="12719959" y="6515101"/>
            <a:ext cx="5567363" cy="2500313"/>
            <a:chOff x="5584372" y="4297363"/>
            <a:chExt cx="3711575" cy="1666875"/>
          </a:xfrm>
        </p:grpSpPr>
        <p:sp>
          <p:nvSpPr>
            <p:cNvPr id="5" name="Rectangle 4"/>
            <p:cNvSpPr/>
            <p:nvPr/>
          </p:nvSpPr>
          <p:spPr bwMode="auto">
            <a:xfrm rot="16200000" flipV="1">
              <a:off x="6857547"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23573611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The Status of a Trigger</a:t>
            </a:r>
          </a:p>
        </p:txBody>
      </p:sp>
      <p:sp>
        <p:nvSpPr>
          <p:cNvPr id="2" name="Content Placeholder 1">
            <a:extLst>
              <a:ext uri="{FF2B5EF4-FFF2-40B4-BE49-F238E27FC236}">
                <a16:creationId xmlns:a16="http://schemas.microsoft.com/office/drawing/2014/main" id="{766322E5-09C3-4C95-BEC4-B0DAE7E57FDB}"/>
              </a:ext>
            </a:extLst>
          </p:cNvPr>
          <p:cNvSpPr>
            <a:spLocks noGrp="1"/>
          </p:cNvSpPr>
          <p:nvPr>
            <p:ph idx="1"/>
          </p:nvPr>
        </p:nvSpPr>
        <p:spPr>
          <a:xfrm>
            <a:off x="933451" y="2272710"/>
            <a:ext cx="16421100" cy="3933702"/>
          </a:xfrm>
        </p:spPr>
        <p:txBody>
          <a:bodyPr/>
          <a:lstStyle/>
          <a:p>
            <a:r>
              <a:rPr lang="en-US" altLang="en-US" dirty="0"/>
              <a:t>A trigger can be in either of the following distinct modes: </a:t>
            </a:r>
          </a:p>
          <a:p>
            <a:pPr lvl="1"/>
            <a:r>
              <a:rPr lang="en-US" altLang="en-US" dirty="0"/>
              <a:t>Enabled: The trigger runs its trigger action if a triggering statement is issued and the trigger restriction (if any) evaluates to true (default).</a:t>
            </a:r>
          </a:p>
          <a:p>
            <a:pPr lvl="1"/>
            <a:r>
              <a:rPr lang="en-US" altLang="en-US" dirty="0"/>
              <a:t>Disabled: The trigger does not run its trigger action, even if a triggering statement is issued and the trigger restriction (if any) would evaluate to true.</a:t>
            </a:r>
          </a:p>
          <a:p>
            <a:endParaRPr lang="en-US" dirty="0"/>
          </a:p>
        </p:txBody>
      </p:sp>
      <p:grpSp>
        <p:nvGrpSpPr>
          <p:cNvPr id="6" name="Group 5"/>
          <p:cNvGrpSpPr/>
          <p:nvPr/>
        </p:nvGrpSpPr>
        <p:grpSpPr>
          <a:xfrm>
            <a:off x="4611121" y="5573777"/>
            <a:ext cx="9065762" cy="3074927"/>
            <a:chOff x="2817812" y="3715851"/>
            <a:chExt cx="6043841" cy="2049951"/>
          </a:xfrm>
        </p:grpSpPr>
        <p:grpSp>
          <p:nvGrpSpPr>
            <p:cNvPr id="5" name="Group 4"/>
            <p:cNvGrpSpPr/>
            <p:nvPr/>
          </p:nvGrpSpPr>
          <p:grpSpPr>
            <a:xfrm>
              <a:off x="2817812" y="3715851"/>
              <a:ext cx="1516964" cy="2049951"/>
              <a:chOff x="2748648" y="3640693"/>
              <a:chExt cx="1654812" cy="2236232"/>
            </a:xfrm>
          </p:grpSpPr>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8648" y="3640693"/>
                <a:ext cx="1654812" cy="2236232"/>
              </a:xfrm>
              <a:prstGeom prst="rect">
                <a:avLst/>
              </a:prstGeom>
            </p:spPr>
          </p:pic>
          <p:grpSp>
            <p:nvGrpSpPr>
              <p:cNvPr id="16" name="Group 15"/>
              <p:cNvGrpSpPr/>
              <p:nvPr/>
            </p:nvGrpSpPr>
            <p:grpSpPr>
              <a:xfrm>
                <a:off x="2848705" y="4180443"/>
                <a:ext cx="1454698" cy="1371600"/>
                <a:chOff x="5508249" y="4349750"/>
                <a:chExt cx="1454698" cy="1371600"/>
              </a:xfrm>
            </p:grpSpPr>
            <p:pic>
              <p:nvPicPr>
                <p:cNvPr id="17" name="Picture 6" descr="Documents: PL/SQL Program"/>
                <p:cNvPicPr>
                  <a:picLocks noChangeAspect="1" noChangeArrowheads="1"/>
                </p:cNvPicPr>
                <p:nvPr/>
              </p:nvPicPr>
              <p:blipFill>
                <a:blip r:embed="rId5" cstate="print"/>
                <a:stretch>
                  <a:fillRect/>
                </a:stretch>
              </p:blipFill>
              <p:spPr bwMode="gray">
                <a:xfrm>
                  <a:off x="5508249" y="4349750"/>
                  <a:ext cx="657225" cy="1371600"/>
                </a:xfrm>
                <a:prstGeom prst="rect">
                  <a:avLst/>
                </a:prstGeom>
                <a:noFill/>
                <a:ln w="9525">
                  <a:noFill/>
                  <a:miter lim="800000"/>
                  <a:headEnd/>
                  <a:tailEnd/>
                </a:ln>
              </p:spPr>
            </p:pic>
            <p:pic>
              <p:nvPicPr>
                <p:cNvPr id="18" name="Picture 7" descr="C:\Documents and Settings\lserhal\Desktop\conce062.gif"/>
                <p:cNvPicPr>
                  <a:picLocks noChangeAspect="1" noChangeArrowheads="1"/>
                </p:cNvPicPr>
                <p:nvPr/>
              </p:nvPicPr>
              <p:blipFill>
                <a:blip r:embed="rId6" cstate="print"/>
                <a:srcRect/>
                <a:stretch>
                  <a:fillRect/>
                </a:stretch>
              </p:blipFill>
              <p:spPr bwMode="gray">
                <a:xfrm>
                  <a:off x="6128271" y="4732338"/>
                  <a:ext cx="834676" cy="834676"/>
                </a:xfrm>
                <a:prstGeom prst="rect">
                  <a:avLst/>
                </a:prstGeom>
                <a:noFill/>
                <a:ln w="9525">
                  <a:solidFill>
                    <a:schemeClr val="tx1"/>
                  </a:solidFill>
                  <a:miter lim="800000"/>
                  <a:headEnd/>
                  <a:tailEnd/>
                </a:ln>
              </p:spPr>
            </p:pic>
          </p:grpSp>
        </p:grpSp>
        <p:pic>
          <p:nvPicPr>
            <p:cNvPr id="21" name="Picture 12" descr="C:\Documents and Settings\lserhal\My Documents\My Pictures\Graphics Library\checkmark green.gif"/>
            <p:cNvPicPr>
              <a:picLocks noChangeAspect="1" noChangeArrowheads="1"/>
            </p:cNvPicPr>
            <p:nvPr/>
          </p:nvPicPr>
          <p:blipFill>
            <a:blip r:embed="rId7" cstate="print"/>
            <a:stretch>
              <a:fillRect/>
            </a:stretch>
          </p:blipFill>
          <p:spPr bwMode="gray">
            <a:xfrm>
              <a:off x="3823821" y="4633914"/>
              <a:ext cx="905697" cy="895350"/>
            </a:xfrm>
            <a:prstGeom prst="rect">
              <a:avLst/>
            </a:prstGeom>
            <a:noFill/>
            <a:ln w="9525">
              <a:noFill/>
              <a:miter lim="800000"/>
              <a:headEnd/>
              <a:tailEnd/>
            </a:ln>
          </p:spPr>
        </p:pic>
        <p:grpSp>
          <p:nvGrpSpPr>
            <p:cNvPr id="22" name="Group 21"/>
            <p:cNvGrpSpPr/>
            <p:nvPr/>
          </p:nvGrpSpPr>
          <p:grpSpPr>
            <a:xfrm>
              <a:off x="6932612" y="3715851"/>
              <a:ext cx="1516964" cy="2049951"/>
              <a:chOff x="2748648" y="3640693"/>
              <a:chExt cx="1654812" cy="2236232"/>
            </a:xfrm>
          </p:grpSpPr>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8648" y="3640693"/>
                <a:ext cx="1654812" cy="2236232"/>
              </a:xfrm>
              <a:prstGeom prst="rect">
                <a:avLst/>
              </a:prstGeom>
            </p:spPr>
          </p:pic>
          <p:grpSp>
            <p:nvGrpSpPr>
              <p:cNvPr id="24" name="Group 23"/>
              <p:cNvGrpSpPr/>
              <p:nvPr/>
            </p:nvGrpSpPr>
            <p:grpSpPr>
              <a:xfrm>
                <a:off x="2848705" y="4180443"/>
                <a:ext cx="1454698" cy="1371600"/>
                <a:chOff x="5508249" y="4349750"/>
                <a:chExt cx="1454698" cy="1371600"/>
              </a:xfrm>
            </p:grpSpPr>
            <p:pic>
              <p:nvPicPr>
                <p:cNvPr id="25" name="Picture 6" descr="Documents: PL/SQL Program"/>
                <p:cNvPicPr>
                  <a:picLocks noChangeAspect="1" noChangeArrowheads="1"/>
                </p:cNvPicPr>
                <p:nvPr/>
              </p:nvPicPr>
              <p:blipFill>
                <a:blip r:embed="rId5" cstate="print"/>
                <a:stretch>
                  <a:fillRect/>
                </a:stretch>
              </p:blipFill>
              <p:spPr bwMode="gray">
                <a:xfrm>
                  <a:off x="5508249" y="4349750"/>
                  <a:ext cx="657225" cy="1371600"/>
                </a:xfrm>
                <a:prstGeom prst="rect">
                  <a:avLst/>
                </a:prstGeom>
                <a:noFill/>
                <a:ln w="9525">
                  <a:noFill/>
                  <a:miter lim="800000"/>
                  <a:headEnd/>
                  <a:tailEnd/>
                </a:ln>
              </p:spPr>
            </p:pic>
            <p:pic>
              <p:nvPicPr>
                <p:cNvPr id="26" name="Picture 7" descr="C:\Documents and Settings\lserhal\Desktop\conce062.gif"/>
                <p:cNvPicPr>
                  <a:picLocks noChangeAspect="1" noChangeArrowheads="1"/>
                </p:cNvPicPr>
                <p:nvPr/>
              </p:nvPicPr>
              <p:blipFill>
                <a:blip r:embed="rId6" cstate="print"/>
                <a:srcRect/>
                <a:stretch>
                  <a:fillRect/>
                </a:stretch>
              </p:blipFill>
              <p:spPr bwMode="gray">
                <a:xfrm>
                  <a:off x="6128271" y="4732338"/>
                  <a:ext cx="834676" cy="834676"/>
                </a:xfrm>
                <a:prstGeom prst="rect">
                  <a:avLst/>
                </a:prstGeom>
                <a:noFill/>
                <a:ln w="9525">
                  <a:solidFill>
                    <a:schemeClr val="tx1"/>
                  </a:solidFill>
                  <a:miter lim="800000"/>
                  <a:headEnd/>
                  <a:tailEnd/>
                </a:ln>
              </p:spPr>
            </p:pic>
          </p:grpSp>
        </p:grpSp>
        <p:pic>
          <p:nvPicPr>
            <p:cNvPr id="20" name="Picture 13" descr="C:\Documents and Settings\lserhal\Desktop\symbo008.gif"/>
            <p:cNvPicPr>
              <a:picLocks noChangeAspect="1" noChangeArrowheads="1"/>
            </p:cNvPicPr>
            <p:nvPr/>
          </p:nvPicPr>
          <p:blipFill>
            <a:blip r:embed="rId8" cstate="print"/>
            <a:stretch>
              <a:fillRect/>
            </a:stretch>
          </p:blipFill>
          <p:spPr bwMode="gray">
            <a:xfrm>
              <a:off x="7956778" y="4792102"/>
              <a:ext cx="904875" cy="9048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28732975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System Privileges Required to Manage Triggers</a:t>
            </a:r>
          </a:p>
        </p:txBody>
      </p:sp>
      <p:sp>
        <p:nvSpPr>
          <p:cNvPr id="2" name="Content Placeholder 1">
            <a:extLst>
              <a:ext uri="{FF2B5EF4-FFF2-40B4-BE49-F238E27FC236}">
                <a16:creationId xmlns:a16="http://schemas.microsoft.com/office/drawing/2014/main" id="{D24D9D86-59A1-4997-906F-EE9F4CB55579}"/>
              </a:ext>
            </a:extLst>
          </p:cNvPr>
          <p:cNvSpPr>
            <a:spLocks noGrp="1"/>
          </p:cNvSpPr>
          <p:nvPr>
            <p:ph idx="1"/>
          </p:nvPr>
        </p:nvSpPr>
        <p:spPr>
          <a:xfrm>
            <a:off x="933451" y="2272710"/>
            <a:ext cx="16421100" cy="6382384"/>
          </a:xfrm>
        </p:spPr>
        <p:txBody>
          <a:bodyPr/>
          <a:lstStyle/>
          <a:p>
            <a:r>
              <a:rPr lang="en-US" altLang="en-US" dirty="0"/>
              <a:t>The following system privileges are required to manage triggers:</a:t>
            </a:r>
          </a:p>
          <a:p>
            <a:pPr lvl="1"/>
            <a:r>
              <a:rPr lang="en-US" altLang="en-US" dirty="0"/>
              <a:t>The privileges that enable you to create, alter, and drop triggers in any schema:</a:t>
            </a:r>
          </a:p>
          <a:p>
            <a:pPr lvl="2"/>
            <a:r>
              <a:rPr lang="en-US" altLang="en-US" dirty="0">
                <a:latin typeface="Courier New" pitchFamily="49" charset="0"/>
              </a:rPr>
              <a:t>GRANT</a:t>
            </a:r>
            <a:r>
              <a:rPr lang="en-US" altLang="en-US" dirty="0"/>
              <a:t> </a:t>
            </a:r>
            <a:r>
              <a:rPr lang="en-US" altLang="en-US" dirty="0">
                <a:latin typeface="Courier New" pitchFamily="49" charset="0"/>
              </a:rPr>
              <a:t>CREATE</a:t>
            </a:r>
            <a:r>
              <a:rPr lang="en-US" altLang="en-US" dirty="0"/>
              <a:t> </a:t>
            </a:r>
            <a:r>
              <a:rPr lang="en-US" altLang="en-US" dirty="0">
                <a:latin typeface="Courier New" pitchFamily="49" charset="0"/>
              </a:rPr>
              <a:t>TRIGGER</a:t>
            </a:r>
            <a:r>
              <a:rPr lang="en-US" altLang="en-US" dirty="0"/>
              <a:t> </a:t>
            </a:r>
            <a:r>
              <a:rPr lang="en-US" altLang="en-US" dirty="0">
                <a:latin typeface="Courier New" pitchFamily="49" charset="0"/>
              </a:rPr>
              <a:t>TO</a:t>
            </a:r>
            <a:r>
              <a:rPr lang="en-US" altLang="en-US" dirty="0"/>
              <a:t> </a:t>
            </a:r>
            <a:r>
              <a:rPr lang="en-US" altLang="en-US" dirty="0">
                <a:latin typeface="Courier New" pitchFamily="49" charset="0"/>
              </a:rPr>
              <a:t>ora61</a:t>
            </a:r>
          </a:p>
          <a:p>
            <a:pPr lvl="2"/>
            <a:r>
              <a:rPr lang="en-US" altLang="en-US" dirty="0">
                <a:latin typeface="Courier New" pitchFamily="49" charset="0"/>
              </a:rPr>
              <a:t>GRANT</a:t>
            </a:r>
            <a:r>
              <a:rPr lang="en-US" altLang="en-US" dirty="0"/>
              <a:t> </a:t>
            </a:r>
            <a:r>
              <a:rPr lang="en-US" altLang="en-US" dirty="0">
                <a:latin typeface="Courier New" pitchFamily="49" charset="0"/>
              </a:rPr>
              <a:t>ALTER</a:t>
            </a:r>
            <a:r>
              <a:rPr lang="en-US" altLang="en-US" dirty="0"/>
              <a:t> </a:t>
            </a:r>
            <a:r>
              <a:rPr lang="en-US" altLang="en-US" dirty="0">
                <a:latin typeface="Courier New" pitchFamily="49" charset="0"/>
              </a:rPr>
              <a:t>ANY</a:t>
            </a:r>
            <a:r>
              <a:rPr lang="en-US" altLang="en-US" dirty="0"/>
              <a:t> </a:t>
            </a:r>
            <a:r>
              <a:rPr lang="en-US" altLang="en-US" dirty="0">
                <a:latin typeface="Courier New" pitchFamily="49" charset="0"/>
              </a:rPr>
              <a:t>TRIGGER</a:t>
            </a:r>
            <a:r>
              <a:rPr lang="en-US" altLang="en-US" dirty="0"/>
              <a:t> </a:t>
            </a:r>
            <a:r>
              <a:rPr lang="en-US" altLang="en-US" dirty="0">
                <a:latin typeface="Courier New" pitchFamily="49" charset="0"/>
              </a:rPr>
              <a:t>TO</a:t>
            </a:r>
            <a:r>
              <a:rPr lang="en-US" altLang="en-US" dirty="0"/>
              <a:t> </a:t>
            </a:r>
            <a:r>
              <a:rPr lang="en-US" altLang="en-US" dirty="0">
                <a:latin typeface="Courier New" pitchFamily="49" charset="0"/>
              </a:rPr>
              <a:t>ora61</a:t>
            </a:r>
          </a:p>
          <a:p>
            <a:pPr lvl="2"/>
            <a:r>
              <a:rPr lang="en-US" altLang="en-US" dirty="0">
                <a:latin typeface="Courier New" pitchFamily="49" charset="0"/>
              </a:rPr>
              <a:t>GRANT</a:t>
            </a:r>
            <a:r>
              <a:rPr lang="en-US" altLang="en-US" dirty="0"/>
              <a:t> </a:t>
            </a:r>
            <a:r>
              <a:rPr lang="en-US" altLang="en-US" dirty="0">
                <a:latin typeface="Courier New" pitchFamily="49" charset="0"/>
              </a:rPr>
              <a:t>DROP</a:t>
            </a:r>
            <a:r>
              <a:rPr lang="en-US" altLang="en-US" dirty="0"/>
              <a:t> </a:t>
            </a:r>
            <a:r>
              <a:rPr lang="en-US" altLang="en-US" dirty="0">
                <a:latin typeface="Courier New" pitchFamily="49" charset="0"/>
              </a:rPr>
              <a:t>ANY</a:t>
            </a:r>
            <a:r>
              <a:rPr lang="en-US" altLang="en-US" dirty="0"/>
              <a:t> </a:t>
            </a:r>
            <a:r>
              <a:rPr lang="en-US" altLang="en-US" dirty="0">
                <a:latin typeface="Courier New" pitchFamily="49" charset="0"/>
              </a:rPr>
              <a:t>TRIGGER</a:t>
            </a:r>
            <a:r>
              <a:rPr lang="en-US" altLang="en-US" dirty="0"/>
              <a:t> </a:t>
            </a:r>
            <a:r>
              <a:rPr lang="en-US" altLang="en-US" dirty="0">
                <a:latin typeface="Courier New" pitchFamily="49" charset="0"/>
              </a:rPr>
              <a:t>TO</a:t>
            </a:r>
            <a:r>
              <a:rPr lang="en-US" altLang="en-US" dirty="0"/>
              <a:t> </a:t>
            </a:r>
            <a:r>
              <a:rPr lang="en-US" altLang="en-US" dirty="0">
                <a:latin typeface="Courier New" pitchFamily="49" charset="0"/>
              </a:rPr>
              <a:t>ora61</a:t>
            </a:r>
            <a:endParaRPr lang="en-US" altLang="en-US" dirty="0"/>
          </a:p>
          <a:p>
            <a:pPr lvl="1"/>
            <a:r>
              <a:rPr lang="en-US" altLang="en-US" dirty="0"/>
              <a:t>The privilege that enables you to create a trigger on the database:</a:t>
            </a:r>
            <a:endParaRPr lang="en-US" altLang="en-US" dirty="0">
              <a:latin typeface="Courier New" pitchFamily="49" charset="0"/>
            </a:endParaRPr>
          </a:p>
          <a:p>
            <a:pPr lvl="2"/>
            <a:r>
              <a:rPr lang="en-US" altLang="en-US" dirty="0">
                <a:latin typeface="Courier New" pitchFamily="49" charset="0"/>
              </a:rPr>
              <a:t>GRANT</a:t>
            </a:r>
            <a:r>
              <a:rPr lang="en-US" altLang="en-US" dirty="0"/>
              <a:t> </a:t>
            </a:r>
            <a:r>
              <a:rPr lang="en-US" altLang="en-US" dirty="0">
                <a:latin typeface="Courier New" pitchFamily="49" charset="0"/>
              </a:rPr>
              <a:t>ADMINISTER</a:t>
            </a:r>
            <a:r>
              <a:rPr lang="en-US" altLang="en-US" dirty="0"/>
              <a:t> </a:t>
            </a:r>
            <a:r>
              <a:rPr lang="en-US" altLang="en-US" dirty="0">
                <a:latin typeface="Courier New" pitchFamily="49" charset="0"/>
              </a:rPr>
              <a:t>DATABASE</a:t>
            </a:r>
            <a:r>
              <a:rPr lang="en-US" altLang="en-US" dirty="0"/>
              <a:t> </a:t>
            </a:r>
            <a:r>
              <a:rPr lang="en-US" altLang="en-US" dirty="0">
                <a:latin typeface="Courier New" pitchFamily="49" charset="0"/>
              </a:rPr>
              <a:t>TRIGGER</a:t>
            </a:r>
            <a:r>
              <a:rPr lang="en-US" altLang="en-US" dirty="0"/>
              <a:t> </a:t>
            </a:r>
            <a:r>
              <a:rPr lang="en-US" altLang="en-US" dirty="0">
                <a:latin typeface="Courier New" pitchFamily="49" charset="0"/>
              </a:rPr>
              <a:t>TO</a:t>
            </a:r>
            <a:r>
              <a:rPr lang="en-US" altLang="en-US" dirty="0"/>
              <a:t> </a:t>
            </a:r>
            <a:r>
              <a:rPr lang="en-US" altLang="en-US" dirty="0">
                <a:latin typeface="Courier New" pitchFamily="49" charset="0"/>
              </a:rPr>
              <a:t>ora61</a:t>
            </a:r>
          </a:p>
          <a:p>
            <a:pPr lvl="1"/>
            <a:r>
              <a:rPr lang="en-US" altLang="en-US" dirty="0"/>
              <a:t>The </a:t>
            </a:r>
            <a:r>
              <a:rPr lang="en-US" altLang="en-US" dirty="0">
                <a:latin typeface="Courier New" pitchFamily="49" charset="0"/>
              </a:rPr>
              <a:t>EXECUTE</a:t>
            </a:r>
            <a:r>
              <a:rPr lang="en-US" altLang="en-US" dirty="0"/>
              <a:t> privilege (if your trigger refers to any objects that are not in your schema)</a:t>
            </a:r>
          </a:p>
        </p:txBody>
      </p:sp>
    </p:spTree>
    <p:custDataLst>
      <p:tags r:id="rId1"/>
    </p:custDataLst>
    <p:extLst>
      <p:ext uri="{BB962C8B-B14F-4D97-AF65-F5344CB8AC3E}">
        <p14:creationId xmlns:p14="http://schemas.microsoft.com/office/powerpoint/2010/main" val="2834079781"/>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1018816" y="2701274"/>
            <a:ext cx="16125591" cy="1056111"/>
          </a:xfrm>
          <a:prstGeom prst="round2DiagRect">
            <a:avLst>
              <a:gd name="adj1" fmla="val 13028"/>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5" name="Title 4">
            <a:extLst>
              <a:ext uri="{FF2B5EF4-FFF2-40B4-BE49-F238E27FC236}">
                <a16:creationId xmlns:a16="http://schemas.microsoft.com/office/drawing/2014/main" id="{2A934FFD-161B-4AFE-867D-2905C73B6BCD}"/>
              </a:ext>
            </a:extLst>
          </p:cNvPr>
          <p:cNvSpPr>
            <a:spLocks noGrp="1"/>
          </p:cNvSpPr>
          <p:nvPr>
            <p:ph type="title"/>
          </p:nvPr>
        </p:nvSpPr>
        <p:spPr/>
        <p:txBody>
          <a:bodyPr/>
          <a:lstStyle/>
          <a:p>
            <a:r>
              <a:rPr lang="en-US" altLang="en-US" dirty="0"/>
              <a:t>Managing Triggers by Using the </a:t>
            </a:r>
            <a:r>
              <a:rPr lang="en-US" altLang="en-US" dirty="0">
                <a:latin typeface="Courier New" panose="02070309020205020404" pitchFamily="49" charset="0"/>
                <a:cs typeface="Courier New" panose="02070309020205020404" pitchFamily="49" charset="0"/>
              </a:rPr>
              <a:t>ALTER</a:t>
            </a:r>
            <a:r>
              <a:rPr lang="en-US" altLang="en-US" dirty="0"/>
              <a:t> and </a:t>
            </a:r>
            <a:r>
              <a:rPr lang="en-US" altLang="en-US" dirty="0">
                <a:latin typeface="Courier New" panose="02070309020205020404" pitchFamily="49" charset="0"/>
                <a:cs typeface="Courier New" panose="02070309020205020404" pitchFamily="49" charset="0"/>
              </a:rPr>
              <a:t>DROP</a:t>
            </a:r>
            <a:r>
              <a:rPr lang="en-US" altLang="en-US" dirty="0"/>
              <a:t> SQL Statements</a:t>
            </a:r>
            <a:endParaRPr lang="en-US" dirty="0"/>
          </a:p>
        </p:txBody>
      </p:sp>
      <p:sp>
        <p:nvSpPr>
          <p:cNvPr id="69647" name="Rectangle 3"/>
          <p:cNvSpPr>
            <a:spLocks noChangeArrowheads="1"/>
          </p:cNvSpPr>
          <p:nvPr/>
        </p:nvSpPr>
        <p:spPr bwMode="blackGray">
          <a:xfrm>
            <a:off x="1192870" y="2876083"/>
            <a:ext cx="15037730" cy="755277"/>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a:lnSpc>
                <a:spcPct val="80000"/>
              </a:lnSpc>
              <a:tabLst>
                <a:tab pos="600075" algn="r"/>
                <a:tab pos="1009650" algn="l"/>
              </a:tabLst>
            </a:pPr>
            <a:r>
              <a:rPr lang="en-US" altLang="en-US" dirty="0">
                <a:latin typeface="Courier New" pitchFamily="49" charset="0"/>
                <a:cs typeface="Oracle Sans" panose="020B0503020204020204" pitchFamily="34" charset="0"/>
              </a:rPr>
              <a:t>-- Disable or reenable a database trigger:</a:t>
            </a:r>
          </a:p>
          <a:p>
            <a:pPr marL="685800" indent="-685800" defTabSz="600075">
              <a:lnSpc>
                <a:spcPct val="80000"/>
              </a:lnSpc>
              <a:tabLst>
                <a:tab pos="600075" algn="r"/>
                <a:tab pos="1009650" algn="l"/>
              </a:tabLst>
            </a:pPr>
            <a:endParaRPr lang="en-US" altLang="en-US" dirty="0">
              <a:latin typeface="Courier New" pitchFamily="49" charset="0"/>
              <a:cs typeface="Oracle Sans" panose="020B0503020204020204" pitchFamily="34" charset="0"/>
            </a:endParaRPr>
          </a:p>
          <a:p>
            <a:pPr marL="685800" indent="-685800" defTabSz="600075">
              <a:lnSpc>
                <a:spcPct val="80000"/>
              </a:lnSpc>
              <a:tabLst>
                <a:tab pos="600075" algn="r"/>
                <a:tab pos="1009650" algn="l"/>
              </a:tabLst>
            </a:pPr>
            <a:r>
              <a:rPr lang="en-US" altLang="en-US" dirty="0">
                <a:latin typeface="Courier New" pitchFamily="49" charset="0"/>
                <a:cs typeface="Oracle Sans" panose="020B0503020204020204" pitchFamily="34" charset="0"/>
              </a:rPr>
              <a:t>ALTER TRIGGER trigger_name DISABLE | ENABLE;</a:t>
            </a:r>
          </a:p>
        </p:txBody>
      </p:sp>
      <p:grpSp>
        <p:nvGrpSpPr>
          <p:cNvPr id="4" name="Group 3">
            <a:extLst>
              <a:ext uri="{FF2B5EF4-FFF2-40B4-BE49-F238E27FC236}">
                <a16:creationId xmlns:a16="http://schemas.microsoft.com/office/drawing/2014/main" id="{3ADEA00D-E5CD-4F2C-9492-8877847C4EAB}"/>
              </a:ext>
            </a:extLst>
          </p:cNvPr>
          <p:cNvGrpSpPr/>
          <p:nvPr/>
        </p:nvGrpSpPr>
        <p:grpSpPr>
          <a:xfrm>
            <a:off x="1018816" y="4022074"/>
            <a:ext cx="16125591" cy="1056111"/>
            <a:chOff x="1018816" y="4235825"/>
            <a:chExt cx="16125591" cy="1056111"/>
          </a:xfrm>
        </p:grpSpPr>
        <p:sp>
          <p:nvSpPr>
            <p:cNvPr id="8" name="Content Placeholder 2"/>
            <p:cNvSpPr txBox="1">
              <a:spLocks/>
            </p:cNvSpPr>
            <p:nvPr/>
          </p:nvSpPr>
          <p:spPr bwMode="gray">
            <a:xfrm>
              <a:off x="1018816" y="4235825"/>
              <a:ext cx="16125591" cy="1056111"/>
            </a:xfrm>
            <a:prstGeom prst="round2DiagRect">
              <a:avLst>
                <a:gd name="adj1" fmla="val 13028"/>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69648" name="Rectangle 4"/>
            <p:cNvSpPr>
              <a:spLocks noChangeArrowheads="1"/>
            </p:cNvSpPr>
            <p:nvPr/>
          </p:nvSpPr>
          <p:spPr bwMode="blackGray">
            <a:xfrm>
              <a:off x="1167478" y="4375897"/>
              <a:ext cx="15037730" cy="812427"/>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a:lnSpc>
                  <a:spcPct val="80000"/>
                </a:lnSpc>
                <a:tabLst>
                  <a:tab pos="600075" algn="r"/>
                  <a:tab pos="1009650" algn="l"/>
                </a:tabLst>
              </a:pPr>
              <a:r>
                <a:rPr lang="en-US" altLang="en-US" dirty="0">
                  <a:latin typeface="Courier New" pitchFamily="49" charset="0"/>
                  <a:cs typeface="Oracle Sans" panose="020B0503020204020204" pitchFamily="34" charset="0"/>
                </a:rPr>
                <a:t>-- Disable or reenable all triggers for a table:</a:t>
              </a:r>
            </a:p>
            <a:p>
              <a:pPr marL="685800" indent="-685800" defTabSz="600075">
                <a:lnSpc>
                  <a:spcPct val="80000"/>
                </a:lnSpc>
                <a:tabLst>
                  <a:tab pos="600075" algn="r"/>
                  <a:tab pos="1009650" algn="l"/>
                </a:tabLst>
              </a:pPr>
              <a:endParaRPr lang="en-US" altLang="en-US" dirty="0">
                <a:latin typeface="Courier New" pitchFamily="49" charset="0"/>
                <a:cs typeface="Oracle Sans" panose="020B0503020204020204" pitchFamily="34" charset="0"/>
              </a:endParaRPr>
            </a:p>
            <a:p>
              <a:pPr marL="685800" indent="-685800" defTabSz="600075">
                <a:lnSpc>
                  <a:spcPct val="80000"/>
                </a:lnSpc>
                <a:tabLst>
                  <a:tab pos="600075" algn="r"/>
                  <a:tab pos="1009650" algn="l"/>
                </a:tabLst>
              </a:pPr>
              <a:r>
                <a:rPr lang="en-US" altLang="en-US" dirty="0">
                  <a:latin typeface="Courier New" pitchFamily="49" charset="0"/>
                  <a:cs typeface="Oracle Sans" panose="020B0503020204020204" pitchFamily="34" charset="0"/>
                </a:rPr>
                <a:t>ALTER TABLE table_name DISABLE | ENABLE ALL TRIGGERS;</a:t>
              </a:r>
            </a:p>
          </p:txBody>
        </p:sp>
      </p:grpSp>
      <p:grpSp>
        <p:nvGrpSpPr>
          <p:cNvPr id="3" name="Group 2">
            <a:extLst>
              <a:ext uri="{FF2B5EF4-FFF2-40B4-BE49-F238E27FC236}">
                <a16:creationId xmlns:a16="http://schemas.microsoft.com/office/drawing/2014/main" id="{96B1CF2D-7C86-4592-8FAB-688851EC11B4}"/>
              </a:ext>
            </a:extLst>
          </p:cNvPr>
          <p:cNvGrpSpPr/>
          <p:nvPr/>
        </p:nvGrpSpPr>
        <p:grpSpPr>
          <a:xfrm>
            <a:off x="1018816" y="5357388"/>
            <a:ext cx="16125591" cy="1056111"/>
            <a:chOff x="1018816" y="6064625"/>
            <a:chExt cx="16125591" cy="1056111"/>
          </a:xfrm>
        </p:grpSpPr>
        <p:sp>
          <p:nvSpPr>
            <p:cNvPr id="9" name="Content Placeholder 2"/>
            <p:cNvSpPr txBox="1">
              <a:spLocks/>
            </p:cNvSpPr>
            <p:nvPr/>
          </p:nvSpPr>
          <p:spPr bwMode="gray">
            <a:xfrm>
              <a:off x="1018816" y="6064625"/>
              <a:ext cx="16125591" cy="1056111"/>
            </a:xfrm>
            <a:prstGeom prst="round2DiagRect">
              <a:avLst>
                <a:gd name="adj1" fmla="val 13028"/>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69649" name="Rectangle 5"/>
            <p:cNvSpPr>
              <a:spLocks noChangeArrowheads="1"/>
            </p:cNvSpPr>
            <p:nvPr/>
          </p:nvSpPr>
          <p:spPr bwMode="blackGray">
            <a:xfrm>
              <a:off x="1167478" y="6203158"/>
              <a:ext cx="15037730" cy="800520"/>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a:lnSpc>
                  <a:spcPct val="80000"/>
                </a:lnSpc>
                <a:tabLst>
                  <a:tab pos="600075" algn="r"/>
                  <a:tab pos="1009650" algn="l"/>
                </a:tabLst>
              </a:pPr>
              <a:r>
                <a:rPr lang="en-US" altLang="en-US" dirty="0">
                  <a:latin typeface="Courier New" pitchFamily="49" charset="0"/>
                  <a:cs typeface="Oracle Sans" panose="020B0503020204020204" pitchFamily="34" charset="0"/>
                </a:rPr>
                <a:t>-- Recompile a trigger for a table:</a:t>
              </a:r>
            </a:p>
            <a:p>
              <a:pPr marL="685800" indent="-685800" defTabSz="600075">
                <a:lnSpc>
                  <a:spcPct val="80000"/>
                </a:lnSpc>
                <a:tabLst>
                  <a:tab pos="600075" algn="r"/>
                  <a:tab pos="1009650" algn="l"/>
                </a:tabLst>
              </a:pPr>
              <a:endParaRPr lang="en-US" altLang="en-US" dirty="0">
                <a:latin typeface="Courier New" pitchFamily="49" charset="0"/>
                <a:cs typeface="Oracle Sans" panose="020B0503020204020204" pitchFamily="34" charset="0"/>
              </a:endParaRPr>
            </a:p>
            <a:p>
              <a:pPr marL="685800" indent="-685800" defTabSz="600075">
                <a:lnSpc>
                  <a:spcPct val="80000"/>
                </a:lnSpc>
                <a:tabLst>
                  <a:tab pos="600075" algn="r"/>
                  <a:tab pos="1009650" algn="l"/>
                </a:tabLst>
              </a:pPr>
              <a:r>
                <a:rPr lang="en-US" altLang="en-US" dirty="0">
                  <a:latin typeface="Courier New" pitchFamily="49" charset="0"/>
                  <a:cs typeface="Oracle Sans" panose="020B0503020204020204" pitchFamily="34" charset="0"/>
                </a:rPr>
                <a:t>ALTER TRIGGER trigger_name COMPILE;</a:t>
              </a:r>
            </a:p>
          </p:txBody>
        </p:sp>
      </p:grpSp>
      <p:grpSp>
        <p:nvGrpSpPr>
          <p:cNvPr id="2" name="Group 1">
            <a:extLst>
              <a:ext uri="{FF2B5EF4-FFF2-40B4-BE49-F238E27FC236}">
                <a16:creationId xmlns:a16="http://schemas.microsoft.com/office/drawing/2014/main" id="{65E90414-4556-458C-A223-F2CC020420D1}"/>
              </a:ext>
            </a:extLst>
          </p:cNvPr>
          <p:cNvGrpSpPr/>
          <p:nvPr/>
        </p:nvGrpSpPr>
        <p:grpSpPr>
          <a:xfrm>
            <a:off x="1018816" y="6678189"/>
            <a:ext cx="16125591" cy="1056111"/>
            <a:chOff x="1018816" y="7893425"/>
            <a:chExt cx="16125591" cy="1056111"/>
          </a:xfrm>
        </p:grpSpPr>
        <p:sp>
          <p:nvSpPr>
            <p:cNvPr id="10" name="Content Placeholder 2"/>
            <p:cNvSpPr txBox="1">
              <a:spLocks/>
            </p:cNvSpPr>
            <p:nvPr/>
          </p:nvSpPr>
          <p:spPr bwMode="gray">
            <a:xfrm>
              <a:off x="1018816" y="7893425"/>
              <a:ext cx="16125591" cy="1056111"/>
            </a:xfrm>
            <a:prstGeom prst="round2DiagRect">
              <a:avLst>
                <a:gd name="adj1" fmla="val 13028"/>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69650" name="Rectangle 6"/>
            <p:cNvSpPr>
              <a:spLocks noChangeArrowheads="1"/>
            </p:cNvSpPr>
            <p:nvPr/>
          </p:nvSpPr>
          <p:spPr bwMode="blackGray">
            <a:xfrm>
              <a:off x="1221266" y="8005904"/>
              <a:ext cx="15037730" cy="831055"/>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a:lnSpc>
                  <a:spcPct val="80000"/>
                </a:lnSpc>
                <a:tabLst>
                  <a:tab pos="600075" algn="r"/>
                  <a:tab pos="1009650" algn="l"/>
                </a:tabLst>
              </a:pPr>
              <a:r>
                <a:rPr lang="en-US" altLang="en-US" dirty="0">
                  <a:latin typeface="Courier New" pitchFamily="49" charset="0"/>
                  <a:cs typeface="Oracle Sans" panose="020B0503020204020204" pitchFamily="34" charset="0"/>
                </a:rPr>
                <a:t>-- Remove a trigger from the database:</a:t>
              </a:r>
            </a:p>
            <a:p>
              <a:pPr marL="685800" indent="-685800" defTabSz="600075">
                <a:lnSpc>
                  <a:spcPct val="80000"/>
                </a:lnSpc>
                <a:tabLst>
                  <a:tab pos="600075" algn="r"/>
                  <a:tab pos="1009650" algn="l"/>
                </a:tabLst>
              </a:pPr>
              <a:endParaRPr lang="en-US" altLang="en-US" dirty="0">
                <a:latin typeface="Courier New" pitchFamily="49" charset="0"/>
                <a:cs typeface="Oracle Sans" panose="020B0503020204020204" pitchFamily="34" charset="0"/>
              </a:endParaRPr>
            </a:p>
            <a:p>
              <a:pPr marL="685800" indent="-685800" defTabSz="600075">
                <a:lnSpc>
                  <a:spcPct val="80000"/>
                </a:lnSpc>
                <a:tabLst>
                  <a:tab pos="600075" algn="r"/>
                  <a:tab pos="1009650" algn="l"/>
                </a:tabLst>
              </a:pPr>
              <a:r>
                <a:rPr lang="en-US" altLang="en-US" dirty="0">
                  <a:latin typeface="Courier New" pitchFamily="49" charset="0"/>
                  <a:cs typeface="Oracle Sans" panose="020B0503020204020204" pitchFamily="34" charset="0"/>
                </a:rPr>
                <a:t>DROP TRIGGER trigger_name;</a:t>
              </a:r>
            </a:p>
          </p:txBody>
        </p:sp>
      </p:grpSp>
    </p:spTree>
    <p:custDataLst>
      <p:tags r:id="rId1"/>
    </p:custDataLst>
    <p:extLst>
      <p:ext uri="{BB962C8B-B14F-4D97-AF65-F5344CB8AC3E}">
        <p14:creationId xmlns:p14="http://schemas.microsoft.com/office/powerpoint/2010/main" val="7455242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mj-lt"/>
                <a:cs typeface="Oracle Sans" panose="020B0503020204020204" pitchFamily="34" charset="0"/>
              </a:rPr>
              <a:t>Managing Triggers by Using SQL Developer</a:t>
            </a:r>
          </a:p>
        </p:txBody>
      </p:sp>
      <p:grpSp>
        <p:nvGrpSpPr>
          <p:cNvPr id="2" name="Group 1"/>
          <p:cNvGrpSpPr/>
          <p:nvPr/>
        </p:nvGrpSpPr>
        <p:grpSpPr>
          <a:xfrm>
            <a:off x="4953001" y="2400300"/>
            <a:ext cx="8382000" cy="5742520"/>
            <a:chOff x="2351006" y="2376489"/>
            <a:chExt cx="4552758" cy="3119101"/>
          </a:xfrm>
        </p:grpSpPr>
        <p:pic>
          <p:nvPicPr>
            <p:cNvPr id="71683" name="Picture 3"/>
            <p:cNvPicPr>
              <a:picLocks noChangeAspect="1" noChangeArrowheads="1"/>
            </p:cNvPicPr>
            <p:nvPr/>
          </p:nvPicPr>
          <p:blipFill>
            <a:blip r:embed="rId4" cstate="print"/>
            <a:srcRect/>
            <a:stretch>
              <a:fillRect/>
            </a:stretch>
          </p:blipFill>
          <p:spPr bwMode="gray">
            <a:xfrm>
              <a:off x="2351006" y="2376489"/>
              <a:ext cx="3257289" cy="631350"/>
            </a:xfrm>
            <a:prstGeom prst="rect">
              <a:avLst/>
            </a:prstGeom>
            <a:noFill/>
            <a:ln w="12700">
              <a:solidFill>
                <a:schemeClr val="tx1"/>
              </a:solidFill>
              <a:miter lim="800000"/>
              <a:headEnd type="none" w="sm" len="sm"/>
              <a:tailEnd type="none" w="sm" len="sm"/>
            </a:ln>
          </p:spPr>
        </p:pic>
        <p:pic>
          <p:nvPicPr>
            <p:cNvPr id="71684" name="Picture 6"/>
            <p:cNvPicPr>
              <a:picLocks noChangeAspect="1" noChangeArrowheads="1"/>
            </p:cNvPicPr>
            <p:nvPr/>
          </p:nvPicPr>
          <p:blipFill>
            <a:blip r:embed="rId5" cstate="print"/>
            <a:stretch>
              <a:fillRect/>
            </a:stretch>
          </p:blipFill>
          <p:spPr bwMode="auto">
            <a:xfrm>
              <a:off x="4722812" y="2819400"/>
              <a:ext cx="2180952" cy="2676190"/>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29755525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Viewing Trigger Information</a:t>
            </a:r>
          </a:p>
        </p:txBody>
      </p:sp>
      <p:sp>
        <p:nvSpPr>
          <p:cNvPr id="2" name="Content Placeholder 1">
            <a:extLst>
              <a:ext uri="{FF2B5EF4-FFF2-40B4-BE49-F238E27FC236}">
                <a16:creationId xmlns:a16="http://schemas.microsoft.com/office/drawing/2014/main" id="{EF1BDA34-8A8F-4AE3-A01A-518C458C3163}"/>
              </a:ext>
            </a:extLst>
          </p:cNvPr>
          <p:cNvSpPr>
            <a:spLocks noGrp="1"/>
          </p:cNvSpPr>
          <p:nvPr>
            <p:ph idx="1"/>
          </p:nvPr>
        </p:nvSpPr>
        <p:spPr>
          <a:xfrm>
            <a:off x="933451" y="2272710"/>
            <a:ext cx="16421100" cy="1305290"/>
          </a:xfrm>
        </p:spPr>
        <p:txBody>
          <a:bodyPr/>
          <a:lstStyle/>
          <a:p>
            <a:r>
              <a:rPr lang="en-US" altLang="en-US" dirty="0"/>
              <a:t>You can view the following trigger information:</a:t>
            </a:r>
          </a:p>
          <a:p>
            <a:endParaRPr lang="en-US" dirty="0"/>
          </a:p>
        </p:txBody>
      </p:sp>
      <p:graphicFrame>
        <p:nvGraphicFramePr>
          <p:cNvPr id="443396" name="Group 4"/>
          <p:cNvGraphicFramePr>
            <a:graphicFrameLocks noGrp="1"/>
          </p:cNvGraphicFramePr>
          <p:nvPr/>
        </p:nvGraphicFramePr>
        <p:xfrm>
          <a:off x="1221266" y="3200400"/>
          <a:ext cx="15845472" cy="2926559"/>
        </p:xfrm>
        <a:graphic>
          <a:graphicData uri="http://schemas.openxmlformats.org/drawingml/2006/table">
            <a:tbl>
              <a:tblPr firstRow="1" firstCol="1" bandRow="1">
                <a:tableStyleId>{5FD0F851-EC5A-4D38-B0AD-8093EC10F338}</a:tableStyleId>
              </a:tblPr>
              <a:tblGrid>
                <a:gridCol w="5939643">
                  <a:extLst>
                    <a:ext uri="{9D8B030D-6E8A-4147-A177-3AD203B41FA5}">
                      <a16:colId xmlns:a16="http://schemas.microsoft.com/office/drawing/2014/main" val="20000"/>
                    </a:ext>
                  </a:extLst>
                </a:gridCol>
                <a:gridCol w="9905829">
                  <a:extLst>
                    <a:ext uri="{9D8B030D-6E8A-4147-A177-3AD203B41FA5}">
                      <a16:colId xmlns:a16="http://schemas.microsoft.com/office/drawing/2014/main" val="20001"/>
                    </a:ext>
                  </a:extLst>
                </a:gridCol>
              </a:tblGrid>
              <a:tr h="766763">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rPr>
                        <a:t>Data Dictionary View</a:t>
                      </a:r>
                      <a:endParaRPr kumimoji="0" lang="en-US" sz="2700" b="1"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700" u="none" strike="noStrike" cap="none" normalizeH="0" baseline="0" dirty="0">
                          <a:ln>
                            <a:noFill/>
                          </a:ln>
                          <a:effectLst/>
                        </a:rPr>
                        <a:t>Description</a:t>
                      </a:r>
                      <a:endParaRPr kumimoji="0" lang="en-US" sz="2700" b="1"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tc>
                <a:extLst>
                  <a:ext uri="{0D108BD9-81ED-4DB2-BD59-A6C34878D82A}">
                    <a16:rowId xmlns:a16="http://schemas.microsoft.com/office/drawing/2014/main" val="10000"/>
                  </a:ext>
                </a:extLst>
              </a:tr>
              <a:tr h="72152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b="0" u="none" strike="noStrike" cap="none" normalizeH="0" baseline="0" dirty="0">
                          <a:ln>
                            <a:noFill/>
                          </a:ln>
                          <a:effectLst/>
                        </a:rPr>
                        <a:t>USER_OBJECTS</a:t>
                      </a:r>
                      <a:endParaRPr kumimoji="0" lang="en-US" sz="2400" b="0" i="0" u="none" strike="noStrike" cap="none" normalizeH="0" baseline="0" dirty="0">
                        <a:ln>
                          <a:noFill/>
                        </a:ln>
                        <a:solidFill>
                          <a:schemeClr val="tx1"/>
                        </a:solidFill>
                        <a:effectLst/>
                        <a:latin typeface="Courier New" pitchFamily="49" charset="0"/>
                      </a:endParaRPr>
                    </a:p>
                  </a:txBody>
                  <a:tcPr marL="182832" marR="182832" marT="137160" marB="137160" horzOverflow="overflow">
                    <a:solidFill>
                      <a:srgbClr val="EFF3F4"/>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Displays object information</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solidFill>
                      <a:srgbClr val="EFF3F4"/>
                    </a:solidFill>
                  </a:tcPr>
                </a:tc>
                <a:extLst>
                  <a:ext uri="{0D108BD9-81ED-4DB2-BD59-A6C34878D82A}">
                    <a16:rowId xmlns:a16="http://schemas.microsoft.com/office/drawing/2014/main" val="10001"/>
                  </a:ext>
                </a:extLst>
              </a:tr>
              <a:tr h="719138">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b="0" u="none" strike="noStrike" cap="none" normalizeH="0" baseline="0" dirty="0">
                          <a:ln>
                            <a:noFill/>
                          </a:ln>
                          <a:effectLst/>
                        </a:rPr>
                        <a:t>USER/ALL/DBA_TRIGGERS</a:t>
                      </a:r>
                      <a:endParaRPr kumimoji="0" lang="en-US" sz="2400" b="0" i="0" u="none" strike="noStrike" cap="none" normalizeH="0" baseline="0" dirty="0">
                        <a:ln>
                          <a:noFill/>
                        </a:ln>
                        <a:solidFill>
                          <a:schemeClr val="tx1"/>
                        </a:solidFill>
                        <a:effectLst/>
                        <a:latin typeface="Courier New" pitchFamily="49" charset="0"/>
                      </a:endParaRPr>
                    </a:p>
                  </a:txBody>
                  <a:tcPr marL="182832" marR="182832" marT="137160" marB="137160" horzOverflow="overflow"/>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Displays trigger information</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tc>
                <a:extLst>
                  <a:ext uri="{0D108BD9-81ED-4DB2-BD59-A6C34878D82A}">
                    <a16:rowId xmlns:a16="http://schemas.microsoft.com/office/drawing/2014/main" val="10002"/>
                  </a:ext>
                </a:extLst>
              </a:tr>
              <a:tr h="719138">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b="0" u="none" strike="noStrike" cap="none" normalizeH="0" baseline="0" dirty="0">
                          <a:ln>
                            <a:noFill/>
                          </a:ln>
                          <a:effectLst/>
                        </a:rPr>
                        <a:t>USER_ERRORS</a:t>
                      </a:r>
                      <a:endParaRPr kumimoji="0" lang="en-US" sz="2400" b="0" i="0" u="none" strike="noStrike" cap="none" normalizeH="0" baseline="0" dirty="0">
                        <a:ln>
                          <a:noFill/>
                        </a:ln>
                        <a:solidFill>
                          <a:schemeClr val="tx1"/>
                        </a:solidFill>
                        <a:effectLst/>
                        <a:latin typeface="Courier New" pitchFamily="49" charset="0"/>
                      </a:endParaRPr>
                    </a:p>
                  </a:txBody>
                  <a:tcPr marL="182832" marR="182832" marT="137160" marB="137160" horzOverflow="overflow">
                    <a:solidFill>
                      <a:srgbClr val="EFF3F4"/>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charset="0"/>
                        <a:buNone/>
                        <a:tabLst/>
                      </a:pPr>
                      <a:r>
                        <a:rPr kumimoji="0" lang="en-US" sz="2400" u="none" strike="noStrike" cap="none" normalizeH="0" baseline="0" dirty="0">
                          <a:ln>
                            <a:noFill/>
                          </a:ln>
                          <a:effectLst/>
                        </a:rPr>
                        <a:t>Displays PL/SQL syntax errors for a trigger</a:t>
                      </a:r>
                      <a:endParaRPr kumimoji="0" lang="en-US" sz="2400" b="0" i="0" u="none" strike="noStrike" cap="none" normalizeH="0" baseline="0" dirty="0">
                        <a:ln>
                          <a:noFill/>
                        </a:ln>
                        <a:solidFill>
                          <a:schemeClr val="tx1"/>
                        </a:solidFill>
                        <a:effectLst/>
                        <a:latin typeface="Oracle Sans" panose="020B0503020204020204" pitchFamily="34" charset="0"/>
                      </a:endParaRPr>
                    </a:p>
                  </a:txBody>
                  <a:tcPr marL="182832" marR="182832" marT="137160" marB="137160" horzOverflow="overflow">
                    <a:solidFill>
                      <a:srgbClr val="EFF3F4"/>
                    </a:solidFill>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3249926465"/>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bwMode="gray">
          <a:xfrm>
            <a:off x="1015455" y="8318500"/>
            <a:ext cx="14376946" cy="1219200"/>
          </a:xfrm>
          <a:prstGeom prst="round2DiagRect">
            <a:avLst>
              <a:gd name="adj1" fmla="val 13028"/>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nchor="ctr" anchorCtr="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7" name="Content Placeholder 2"/>
          <p:cNvSpPr txBox="1">
            <a:spLocks/>
          </p:cNvSpPr>
          <p:nvPr/>
        </p:nvSpPr>
        <p:spPr bwMode="gray">
          <a:xfrm>
            <a:off x="1015455" y="2410900"/>
            <a:ext cx="14376946" cy="522800"/>
          </a:xfrm>
          <a:prstGeom prst="round2DiagRect">
            <a:avLst>
              <a:gd name="adj1" fmla="val 13028"/>
              <a:gd name="adj2" fmla="val 0"/>
            </a:avLst>
          </a:prstGeom>
          <a:gradFill>
            <a:gsLst>
              <a:gs pos="0">
                <a:schemeClr val="accent3">
                  <a:lumMod val="20000"/>
                  <a:lumOff val="80000"/>
                </a:schemeClr>
              </a:gs>
              <a:gs pos="50000">
                <a:schemeClr val="accent3">
                  <a:lumMod val="20000"/>
                  <a:lumOff val="80000"/>
                </a:schemeClr>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lIns="19050" tIns="19050" rIns="19050" bIns="19050" anchor="ctr" anchorCtr="0">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862013" lvl="1" indent="-690563" defTabSz="342900" eaLnBrk="1" hangingPunct="1">
              <a:spcBef>
                <a:spcPct val="20000"/>
              </a:spcBef>
              <a:buClr>
                <a:srgbClr val="FF0000"/>
              </a:buClr>
              <a:buFont typeface="Arial" panose="020B0604020202020204" pitchFamily="34" charset="0"/>
              <a:buChar char="•"/>
              <a:defRPr/>
            </a:pPr>
            <a:endParaRPr lang="en-US" kern="0" dirty="0">
              <a:latin typeface="+mn-lt"/>
              <a:cs typeface="Oracle Sans" panose="020B0503020204020204" pitchFamily="34" charset="0"/>
            </a:endParaRPr>
          </a:p>
        </p:txBody>
      </p:sp>
      <p:sp>
        <p:nvSpPr>
          <p:cNvPr id="7783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mj-lt"/>
                <a:cs typeface="Oracle Sans" panose="020B0503020204020204" pitchFamily="34" charset="0"/>
              </a:rPr>
              <a:t>Using </a:t>
            </a:r>
            <a:r>
              <a:rPr lang="en-US" altLang="en-US" dirty="0">
                <a:latin typeface="Courier New" panose="02070309020205020404" pitchFamily="49" charset="0"/>
                <a:cs typeface="Courier New" panose="02070309020205020404" pitchFamily="49" charset="0"/>
              </a:rPr>
              <a:t>USER_TRIGGERS</a:t>
            </a:r>
          </a:p>
        </p:txBody>
      </p:sp>
      <p:sp>
        <p:nvSpPr>
          <p:cNvPr id="77833" name="Rectangle 3"/>
          <p:cNvSpPr>
            <a:spLocks noChangeArrowheads="1"/>
          </p:cNvSpPr>
          <p:nvPr/>
        </p:nvSpPr>
        <p:spPr bwMode="blackGray">
          <a:xfrm>
            <a:off x="1192683" y="2400301"/>
            <a:ext cx="9627717" cy="533400"/>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a:tabLst>
                <a:tab pos="600075" algn="r"/>
                <a:tab pos="1009650" algn="l"/>
              </a:tabLst>
            </a:pPr>
            <a:r>
              <a:rPr lang="en-US" altLang="en-US" dirty="0">
                <a:latin typeface="Courier New" pitchFamily="49" charset="0"/>
                <a:cs typeface="Oracle Sans" panose="020B0503020204020204" pitchFamily="34" charset="0"/>
              </a:rPr>
              <a:t>DESCRIBE user_triggers</a:t>
            </a:r>
          </a:p>
        </p:txBody>
      </p:sp>
      <p:sp>
        <p:nvSpPr>
          <p:cNvPr id="77834" name="Rectangle 4"/>
          <p:cNvSpPr>
            <a:spLocks noChangeArrowheads="1"/>
          </p:cNvSpPr>
          <p:nvPr/>
        </p:nvSpPr>
        <p:spPr bwMode="blackGray">
          <a:xfrm>
            <a:off x="1192683" y="8318500"/>
            <a:ext cx="9703917" cy="1221582"/>
          </a:xfrm>
          <a:prstGeom prst="rect">
            <a:avLst/>
          </a:prstGeom>
          <a:noFill/>
          <a:ln w="28575">
            <a:noFill/>
            <a:miter lim="800000"/>
            <a:headEnd/>
            <a:tailEnd/>
          </a:ln>
        </p:spPr>
        <p:txBody>
          <a:bodyPr lIns="138113" tIns="13716" rIns="138113" bIns="13716"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685800" indent="-685800" defTabSz="600075">
              <a:tabLst>
                <a:tab pos="600075" algn="r"/>
                <a:tab pos="1009650" algn="l"/>
              </a:tabLst>
            </a:pPr>
            <a:r>
              <a:rPr lang="en-US" altLang="en-US" dirty="0">
                <a:latin typeface="Courier New" pitchFamily="49" charset="0"/>
                <a:cs typeface="Oracle Sans" panose="020B0503020204020204" pitchFamily="34" charset="0"/>
              </a:rPr>
              <a:t>SELECT trigger_type, trigger_body</a:t>
            </a:r>
          </a:p>
          <a:p>
            <a:pPr marL="685800" indent="-685800" defTabSz="600075">
              <a:tabLst>
                <a:tab pos="600075" algn="r"/>
                <a:tab pos="1009650" algn="l"/>
              </a:tabLst>
            </a:pPr>
            <a:r>
              <a:rPr lang="en-US" altLang="en-US" dirty="0">
                <a:latin typeface="Courier New" pitchFamily="49" charset="0"/>
                <a:cs typeface="Oracle Sans" panose="020B0503020204020204" pitchFamily="34" charset="0"/>
              </a:rPr>
              <a:t>FROM user_triggers</a:t>
            </a:r>
          </a:p>
          <a:p>
            <a:pPr marL="685800" indent="-685800" defTabSz="600075">
              <a:tabLst>
                <a:tab pos="600075" algn="r"/>
                <a:tab pos="1009650" algn="l"/>
              </a:tabLst>
            </a:pPr>
            <a:r>
              <a:rPr lang="en-US" altLang="en-US" dirty="0">
                <a:latin typeface="Courier New" pitchFamily="49" charset="0"/>
                <a:cs typeface="Oracle Sans" panose="020B0503020204020204" pitchFamily="34" charset="0"/>
              </a:rPr>
              <a:t>WHERE trigger_name = 'SECURE_EMP';</a:t>
            </a:r>
          </a:p>
        </p:txBody>
      </p:sp>
      <p:pic>
        <p:nvPicPr>
          <p:cNvPr id="8" name="Picture 7" descr="les08_09.png"/>
          <p:cNvPicPr>
            <a:picLocks noChangeAspect="1"/>
          </p:cNvPicPr>
          <p:nvPr/>
        </p:nvPicPr>
        <p:blipFill>
          <a:blip r:embed="rId4" cstate="print"/>
          <a:stretch>
            <a:fillRect/>
          </a:stretch>
        </p:blipFill>
        <p:spPr>
          <a:xfrm>
            <a:off x="996950" y="3071283"/>
            <a:ext cx="4144857" cy="5111142"/>
          </a:xfrm>
          <a:prstGeom prst="rect">
            <a:avLst/>
          </a:prstGeom>
          <a:ln>
            <a:solidFill>
              <a:schemeClr val="tx1"/>
            </a:solidFill>
          </a:ln>
        </p:spPr>
      </p:pic>
    </p:spTree>
    <p:custDataLst>
      <p:tags r:id="rId1"/>
    </p:custDataLst>
    <p:extLst>
      <p:ext uri="{BB962C8B-B14F-4D97-AF65-F5344CB8AC3E}">
        <p14:creationId xmlns:p14="http://schemas.microsoft.com/office/powerpoint/2010/main" val="4005977089"/>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Testing Triggers</a:t>
            </a:r>
          </a:p>
        </p:txBody>
      </p:sp>
      <p:sp>
        <p:nvSpPr>
          <p:cNvPr id="2" name="Content Placeholder 1">
            <a:extLst>
              <a:ext uri="{FF2B5EF4-FFF2-40B4-BE49-F238E27FC236}">
                <a16:creationId xmlns:a16="http://schemas.microsoft.com/office/drawing/2014/main" id="{8E08FDBB-8050-4347-AB2B-349413551ADD}"/>
              </a:ext>
            </a:extLst>
          </p:cNvPr>
          <p:cNvSpPr>
            <a:spLocks noGrp="1"/>
          </p:cNvSpPr>
          <p:nvPr>
            <p:ph idx="1"/>
          </p:nvPr>
        </p:nvSpPr>
        <p:spPr>
          <a:xfrm>
            <a:off x="933451" y="2272710"/>
            <a:ext cx="16421100" cy="4183321"/>
          </a:xfrm>
        </p:spPr>
        <p:txBody>
          <a:bodyPr/>
          <a:lstStyle/>
          <a:p>
            <a:pPr lvl="1"/>
            <a:r>
              <a:rPr lang="en-US" altLang="en-US" dirty="0"/>
              <a:t>Test each triggering and non-triggering data operation.</a:t>
            </a:r>
          </a:p>
          <a:p>
            <a:pPr lvl="1"/>
            <a:r>
              <a:rPr lang="en-US" altLang="en-US" dirty="0"/>
              <a:t>Test each case of the </a:t>
            </a:r>
            <a:r>
              <a:rPr lang="en-US" altLang="en-US" dirty="0">
                <a:latin typeface="Courier New" pitchFamily="49" charset="0"/>
              </a:rPr>
              <a:t>WHEN</a:t>
            </a:r>
            <a:r>
              <a:rPr lang="en-US" altLang="en-US" dirty="0"/>
              <a:t> clause.</a:t>
            </a:r>
          </a:p>
          <a:p>
            <a:pPr lvl="1"/>
            <a:r>
              <a:rPr lang="en-US" altLang="en-US" dirty="0"/>
              <a:t>Make the trigger fire directly from a basic data operation as well as indirectly from a procedure.</a:t>
            </a:r>
          </a:p>
          <a:p>
            <a:pPr lvl="1"/>
            <a:r>
              <a:rPr lang="en-US" altLang="en-US" dirty="0"/>
              <a:t>Test the effect of the trigger on other triggers.</a:t>
            </a:r>
          </a:p>
          <a:p>
            <a:pPr lvl="1"/>
            <a:r>
              <a:rPr lang="en-US" altLang="en-US" dirty="0"/>
              <a:t>Test the effect of other triggers on the trigger.</a:t>
            </a:r>
          </a:p>
        </p:txBody>
      </p:sp>
    </p:spTree>
    <p:custDataLst>
      <p:tags r:id="rId1"/>
    </p:custDataLst>
    <p:extLst>
      <p:ext uri="{BB962C8B-B14F-4D97-AF65-F5344CB8AC3E}">
        <p14:creationId xmlns:p14="http://schemas.microsoft.com/office/powerpoint/2010/main" val="2628608916"/>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9FAA1F-A2D1-4032-B2DD-BAECC6B460EA}"/>
              </a:ext>
            </a:extLst>
          </p:cNvPr>
          <p:cNvSpPr>
            <a:spLocks noGrp="1"/>
          </p:cNvSpPr>
          <p:nvPr>
            <p:ph idx="1"/>
          </p:nvPr>
        </p:nvSpPr>
        <p:spPr>
          <a:xfrm>
            <a:off x="932689" y="2267712"/>
            <a:ext cx="16422624" cy="4431081"/>
          </a:xfrm>
        </p:spPr>
        <p:txBody>
          <a:bodyPr/>
          <a:lstStyle/>
          <a:p>
            <a:r>
              <a:rPr lang="en-US" altLang="en-US" dirty="0"/>
              <a:t>A triggering event can be one or more of the following:</a:t>
            </a:r>
          </a:p>
          <a:p>
            <a:pPr lvl="1">
              <a:buFont typeface="Arial" pitchFamily="34" charset="0"/>
              <a:buAutoNum type="alphaLcPeriod"/>
            </a:pPr>
            <a:r>
              <a:rPr lang="en-US" altLang="en-US" dirty="0"/>
              <a:t>An </a:t>
            </a:r>
            <a:r>
              <a:rPr lang="en-US" altLang="en-US" dirty="0">
                <a:latin typeface="Courier New" pitchFamily="49" charset="0"/>
                <a:cs typeface="Courier New" pitchFamily="49" charset="0"/>
              </a:rPr>
              <a:t>INSERT</a:t>
            </a:r>
            <a:r>
              <a:rPr lang="en-US" altLang="en-US" dirty="0"/>
              <a:t>, </a:t>
            </a:r>
            <a:r>
              <a:rPr lang="en-US" altLang="en-US" dirty="0">
                <a:latin typeface="Courier New" pitchFamily="49" charset="0"/>
                <a:cs typeface="Courier New" pitchFamily="49" charset="0"/>
              </a:rPr>
              <a:t>UPDATE</a:t>
            </a:r>
            <a:r>
              <a:rPr lang="en-US" altLang="en-US" dirty="0"/>
              <a:t>, or </a:t>
            </a:r>
            <a:r>
              <a:rPr lang="en-US" altLang="en-US" dirty="0">
                <a:latin typeface="Courier New" pitchFamily="49" charset="0"/>
                <a:cs typeface="Courier New" pitchFamily="49" charset="0"/>
              </a:rPr>
              <a:t>DELETE</a:t>
            </a:r>
            <a:r>
              <a:rPr lang="en-US" altLang="en-US" dirty="0"/>
              <a:t> statement on a specific table (or view, in some cases)</a:t>
            </a:r>
          </a:p>
          <a:p>
            <a:pPr lvl="1">
              <a:buFont typeface="Arial" pitchFamily="34" charset="0"/>
              <a:buAutoNum type="alphaLcPeriod"/>
            </a:pPr>
            <a:r>
              <a:rPr lang="en-US" altLang="en-US" dirty="0"/>
              <a:t>A </a:t>
            </a:r>
            <a:r>
              <a:rPr lang="en-US" altLang="en-US" dirty="0">
                <a:latin typeface="Courier New" pitchFamily="49" charset="0"/>
                <a:cs typeface="Courier New" pitchFamily="49" charset="0"/>
              </a:rPr>
              <a:t>CREATE</a:t>
            </a:r>
            <a:r>
              <a:rPr lang="en-US" altLang="en-US" dirty="0"/>
              <a:t>, </a:t>
            </a:r>
            <a:r>
              <a:rPr lang="en-US" altLang="en-US" dirty="0">
                <a:latin typeface="Courier New" pitchFamily="49" charset="0"/>
                <a:cs typeface="Courier New" pitchFamily="49" charset="0"/>
              </a:rPr>
              <a:t>ALTER</a:t>
            </a:r>
            <a:r>
              <a:rPr lang="en-US" altLang="en-US" dirty="0"/>
              <a:t>, or </a:t>
            </a:r>
            <a:r>
              <a:rPr lang="en-US" altLang="en-US" dirty="0">
                <a:latin typeface="Courier New" pitchFamily="49" charset="0"/>
                <a:cs typeface="Courier New" pitchFamily="49" charset="0"/>
              </a:rPr>
              <a:t>DROP</a:t>
            </a:r>
            <a:r>
              <a:rPr lang="en-US" altLang="en-US" dirty="0"/>
              <a:t> statement on any schema object</a:t>
            </a:r>
          </a:p>
          <a:p>
            <a:pPr lvl="1">
              <a:buFont typeface="Arial" pitchFamily="34" charset="0"/>
              <a:buAutoNum type="alphaLcPeriod"/>
            </a:pPr>
            <a:r>
              <a:rPr lang="en-US" altLang="en-US" dirty="0"/>
              <a:t>A database startup or instance shutdown</a:t>
            </a:r>
          </a:p>
          <a:p>
            <a:pPr lvl="1">
              <a:buFont typeface="Arial" pitchFamily="34" charset="0"/>
              <a:buAutoNum type="alphaLcPeriod"/>
            </a:pPr>
            <a:r>
              <a:rPr lang="en-US" altLang="en-US" dirty="0"/>
              <a:t>A specific error message or any error message</a:t>
            </a:r>
          </a:p>
          <a:p>
            <a:pPr lvl="1">
              <a:buFont typeface="Arial" pitchFamily="34" charset="0"/>
              <a:buAutoNum type="alphaLcPeriod"/>
            </a:pPr>
            <a:r>
              <a:rPr lang="en-US" altLang="en-US" dirty="0"/>
              <a:t>A user logon or logoff</a:t>
            </a:r>
          </a:p>
        </p:txBody>
      </p:sp>
      <p:sp>
        <p:nvSpPr>
          <p:cNvPr id="7987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Quiz</a:t>
            </a:r>
          </a:p>
        </p:txBody>
      </p:sp>
    </p:spTree>
    <p:custDataLst>
      <p:tags r:id="rId1"/>
    </p:custDataLst>
    <p:extLst>
      <p:ext uri="{BB962C8B-B14F-4D97-AF65-F5344CB8AC3E}">
        <p14:creationId xmlns:p14="http://schemas.microsoft.com/office/powerpoint/2010/main" val="25001427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Summary</a:t>
            </a:r>
          </a:p>
        </p:txBody>
      </p:sp>
      <p:sp>
        <p:nvSpPr>
          <p:cNvPr id="2" name="Content Placeholder 1">
            <a:extLst>
              <a:ext uri="{FF2B5EF4-FFF2-40B4-BE49-F238E27FC236}">
                <a16:creationId xmlns:a16="http://schemas.microsoft.com/office/drawing/2014/main" id="{93B11F78-F18A-40AF-95C3-FCEC5DBCE914}"/>
              </a:ext>
            </a:extLst>
          </p:cNvPr>
          <p:cNvSpPr>
            <a:spLocks noGrp="1"/>
          </p:cNvSpPr>
          <p:nvPr>
            <p:ph idx="1"/>
          </p:nvPr>
        </p:nvSpPr>
        <p:spPr>
          <a:xfrm>
            <a:off x="933451" y="2272710"/>
            <a:ext cx="16421100" cy="5203600"/>
          </a:xfrm>
        </p:spPr>
        <p:txBody>
          <a:bodyPr/>
          <a:lstStyle/>
          <a:p>
            <a:r>
              <a:rPr lang="en-US" altLang="en-US" dirty="0"/>
              <a:t>In this lesson, you should have learned how to:</a:t>
            </a:r>
          </a:p>
          <a:p>
            <a:pPr lvl="1"/>
            <a:r>
              <a:rPr lang="en-US" altLang="en-US" dirty="0"/>
              <a:t>Create database triggers that are invoked by DML operations</a:t>
            </a:r>
          </a:p>
          <a:p>
            <a:pPr lvl="1"/>
            <a:r>
              <a:rPr lang="en-US" altLang="en-US" dirty="0"/>
              <a:t>Create statement and row trigger types</a:t>
            </a:r>
          </a:p>
          <a:p>
            <a:pPr lvl="1"/>
            <a:r>
              <a:rPr lang="en-US" altLang="en-US" dirty="0"/>
              <a:t>Use database trigger-firing rules</a:t>
            </a:r>
          </a:p>
          <a:p>
            <a:pPr lvl="1"/>
            <a:r>
              <a:rPr lang="en-US" altLang="en-US" dirty="0"/>
              <a:t>Enable, disable, and manage database triggers</a:t>
            </a:r>
          </a:p>
          <a:p>
            <a:pPr lvl="1"/>
            <a:r>
              <a:rPr lang="en-US" altLang="en-US" dirty="0"/>
              <a:t>Develop a strategy for testing triggers</a:t>
            </a:r>
          </a:p>
          <a:p>
            <a:pPr lvl="1"/>
            <a:r>
              <a:rPr lang="en-US" altLang="en-US" dirty="0"/>
              <a:t>Remove database triggers</a:t>
            </a:r>
          </a:p>
        </p:txBody>
      </p:sp>
    </p:spTree>
    <p:custDataLst>
      <p:tags r:id="rId1"/>
    </p:custDataLst>
    <p:extLst>
      <p:ext uri="{BB962C8B-B14F-4D97-AF65-F5344CB8AC3E}">
        <p14:creationId xmlns:p14="http://schemas.microsoft.com/office/powerpoint/2010/main" val="1983384766"/>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3EB30A-B5F1-4EC0-999E-804F182B65CD}"/>
              </a:ext>
            </a:extLst>
          </p:cNvPr>
          <p:cNvSpPr>
            <a:spLocks noGrp="1"/>
          </p:cNvSpPr>
          <p:nvPr>
            <p:ph type="title"/>
          </p:nvPr>
        </p:nvSpPr>
        <p:spPr/>
        <p:txBody>
          <a:bodyPr/>
          <a:lstStyle/>
          <a:p>
            <a:r>
              <a:rPr lang="en-US" altLang="en-US" dirty="0"/>
              <a:t>Practice 18 Overview: Creating Statement and Row Triggers</a:t>
            </a:r>
            <a:endParaRPr lang="en-US" dirty="0"/>
          </a:p>
        </p:txBody>
      </p:sp>
      <p:sp>
        <p:nvSpPr>
          <p:cNvPr id="2" name="Content Placeholder 1">
            <a:extLst>
              <a:ext uri="{FF2B5EF4-FFF2-40B4-BE49-F238E27FC236}">
                <a16:creationId xmlns:a16="http://schemas.microsoft.com/office/drawing/2014/main" id="{6B110C7F-939C-496C-A9CF-76A554DB99D3}"/>
              </a:ext>
            </a:extLst>
          </p:cNvPr>
          <p:cNvSpPr>
            <a:spLocks noGrp="1"/>
          </p:cNvSpPr>
          <p:nvPr>
            <p:ph idx="1"/>
          </p:nvPr>
        </p:nvSpPr>
        <p:spPr/>
        <p:txBody>
          <a:bodyPr/>
          <a:lstStyle/>
          <a:p>
            <a:r>
              <a:rPr lang="en-US" altLang="en-US" dirty="0"/>
              <a:t>This practice covers the following topics:</a:t>
            </a:r>
          </a:p>
          <a:p>
            <a:pPr lvl="1"/>
            <a:r>
              <a:rPr lang="en-US" altLang="en-US" dirty="0"/>
              <a:t>Creating row triggers</a:t>
            </a:r>
          </a:p>
          <a:p>
            <a:pPr lvl="1"/>
            <a:r>
              <a:rPr lang="en-US" altLang="en-US" dirty="0"/>
              <a:t>Creating a statement trigger</a:t>
            </a:r>
          </a:p>
          <a:p>
            <a:pPr lvl="1"/>
            <a:r>
              <a:rPr lang="en-US" altLang="en-US" dirty="0"/>
              <a:t>Calling procedures from a trigger</a:t>
            </a:r>
          </a:p>
        </p:txBody>
      </p:sp>
      <p:sp>
        <p:nvSpPr>
          <p:cNvPr id="4" name="Rectangle 3"/>
          <p:cNvSpPr/>
          <p:nvPr/>
        </p:nvSpPr>
        <p:spPr bwMode="auto">
          <a:xfrm rot="16200000" flipV="1">
            <a:off x="14644234" y="4902994"/>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5" name="Group 4"/>
          <p:cNvGrpSpPr/>
          <p:nvPr/>
        </p:nvGrpSpPr>
        <p:grpSpPr>
          <a:xfrm>
            <a:off x="14450994" y="6400800"/>
            <a:ext cx="2579706" cy="2577087"/>
            <a:chOff x="9066212" y="3962400"/>
            <a:chExt cx="1941512" cy="1939542"/>
          </a:xfrm>
        </p:grpSpPr>
        <p:sp>
          <p:nvSpPr>
            <p:cNvPr id="6" name="Oval 5"/>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7" name="Oval 6"/>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spTree>
    <p:custDataLst>
      <p:tags r:id="rId1"/>
    </p:custDataLst>
    <p:extLst>
      <p:ext uri="{BB962C8B-B14F-4D97-AF65-F5344CB8AC3E}">
        <p14:creationId xmlns:p14="http://schemas.microsoft.com/office/powerpoint/2010/main" val="3057898977"/>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7E10A-B40D-4AE9-8CA2-5F2384822C4B}"/>
              </a:ext>
            </a:extLst>
          </p:cNvPr>
          <p:cNvSpPr>
            <a:spLocks noGrp="1"/>
          </p:cNvSpPr>
          <p:nvPr>
            <p:ph type="title"/>
          </p:nvPr>
        </p:nvSpPr>
        <p:spPr/>
        <p:txBody>
          <a:bodyPr/>
          <a:lstStyle/>
          <a:p>
            <a:endParaRPr lang="en-US"/>
          </a:p>
        </p:txBody>
      </p:sp>
      <p:pic>
        <p:nvPicPr>
          <p:cNvPr id="5" name="Picture 4" descr="cnt2554150.png"/>
          <p:cNvPicPr>
            <a:picLocks noChangeAspect="1"/>
          </p:cNvPicPr>
          <p:nvPr/>
        </p:nvPicPr>
        <p:blipFill>
          <a:blip r:embed="rId4" cstate="print"/>
          <a:stretch>
            <a:fillRect/>
          </a:stretch>
        </p:blipFill>
        <p:spPr>
          <a:xfrm>
            <a:off x="1299028" y="3543300"/>
            <a:ext cx="1520190" cy="1714500"/>
          </a:xfrm>
          <a:prstGeom prst="rect">
            <a:avLst/>
          </a:prstGeom>
        </p:spPr>
      </p:pic>
      <p:sp>
        <p:nvSpPr>
          <p:cNvPr id="6" name="Rounded Rectangular Callout 5"/>
          <p:cNvSpPr/>
          <p:nvPr/>
        </p:nvSpPr>
        <p:spPr bwMode="auto">
          <a:xfrm>
            <a:off x="3242128" y="2171700"/>
            <a:ext cx="6172200" cy="3505200"/>
          </a:xfrm>
          <a:prstGeom prst="wedgeRoundRectCallout">
            <a:avLst>
              <a:gd name="adj1" fmla="val -61483"/>
              <a:gd name="adj2" fmla="val -5096"/>
              <a:gd name="adj3" fmla="val 16667"/>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r>
              <a:rPr lang="en-US" sz="2400" dirty="0">
                <a:latin typeface="Oracle Sans" panose="020B0503020204020204" pitchFamily="34" charset="0"/>
                <a:cs typeface="Oracle Sans" panose="020B0503020204020204" pitchFamily="34" charset="0"/>
              </a:rPr>
              <a:t>Hey Alice, I have a situation where I have to keep track of the amount of salary increase given to an employee whenever it is given. I can request the managers to update a certain table whenever they give a hike, but usually they forget about this update. Can you automate this?</a:t>
            </a:r>
            <a:endParaRPr kumimoji="0" lang="en-US" sz="24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7" name="Picture 6" descr="cnt2554153.png"/>
          <p:cNvPicPr>
            <a:picLocks noChangeAspect="1"/>
          </p:cNvPicPr>
          <p:nvPr/>
        </p:nvPicPr>
        <p:blipFill>
          <a:blip r:embed="rId5" cstate="print"/>
          <a:stretch>
            <a:fillRect/>
          </a:stretch>
        </p:blipFill>
        <p:spPr>
          <a:xfrm>
            <a:off x="15586528" y="6972300"/>
            <a:ext cx="1463040" cy="1714500"/>
          </a:xfrm>
          <a:prstGeom prst="rect">
            <a:avLst/>
          </a:prstGeom>
        </p:spPr>
      </p:pic>
      <p:sp>
        <p:nvSpPr>
          <p:cNvPr id="8" name="Rounded Rectangular Callout 7"/>
          <p:cNvSpPr/>
          <p:nvPr/>
        </p:nvSpPr>
        <p:spPr bwMode="auto">
          <a:xfrm>
            <a:off x="9757228" y="4457700"/>
            <a:ext cx="5029200" cy="1600200"/>
          </a:xfrm>
          <a:prstGeom prst="wedgeRoundRectCallout">
            <a:avLst>
              <a:gd name="adj1" fmla="val 74622"/>
              <a:gd name="adj2" fmla="val 70630"/>
              <a:gd name="adj3" fmla="val 16667"/>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US" sz="24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I can definitely create something for this requirement. So, friends, let’s get to work!</a:t>
            </a:r>
          </a:p>
        </p:txBody>
      </p:sp>
      <p:sp>
        <p:nvSpPr>
          <p:cNvPr id="9" name="Rounded Rectangular Callout 8"/>
          <p:cNvSpPr/>
          <p:nvPr/>
        </p:nvSpPr>
        <p:spPr bwMode="auto">
          <a:xfrm>
            <a:off x="8499928" y="6743700"/>
            <a:ext cx="6286500" cy="1943100"/>
          </a:xfrm>
          <a:prstGeom prst="wedgeRoundRectCallout">
            <a:avLst>
              <a:gd name="adj1" fmla="val 62714"/>
              <a:gd name="adj2" fmla="val -15836"/>
              <a:gd name="adj3" fmla="val 16667"/>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r>
              <a:rPr lang="en-US" sz="2400" dirty="0">
                <a:latin typeface="Oracle Sans" panose="020B0503020204020204" pitchFamily="34" charset="0"/>
                <a:cs typeface="Oracle Sans" panose="020B0503020204020204" pitchFamily="34" charset="0"/>
              </a:rPr>
              <a:t>We have triggers in PL/SQL that can help us in creating something that the HR manager has asked for. Let’s look at the concept first.</a:t>
            </a:r>
            <a:endParaRPr kumimoji="0" lang="en-US" sz="24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238229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335880" y="5448300"/>
            <a:ext cx="2482218" cy="3354348"/>
          </a:xfrm>
          <a:prstGeom prst="rect">
            <a:avLst/>
          </a:prstGeom>
        </p:spPr>
      </p:pic>
      <p:sp>
        <p:nvSpPr>
          <p:cNvPr id="1024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What are Triggers? </a:t>
            </a:r>
          </a:p>
        </p:txBody>
      </p:sp>
      <p:sp>
        <p:nvSpPr>
          <p:cNvPr id="5" name="Content Placeholder 4">
            <a:extLst>
              <a:ext uri="{FF2B5EF4-FFF2-40B4-BE49-F238E27FC236}">
                <a16:creationId xmlns:a16="http://schemas.microsoft.com/office/drawing/2014/main" id="{2C639731-3739-41F2-92AF-2C855D728467}"/>
              </a:ext>
            </a:extLst>
          </p:cNvPr>
          <p:cNvSpPr>
            <a:spLocks noGrp="1"/>
          </p:cNvSpPr>
          <p:nvPr>
            <p:ph idx="1"/>
          </p:nvPr>
        </p:nvSpPr>
        <p:spPr/>
        <p:txBody>
          <a:bodyPr/>
          <a:lstStyle/>
          <a:p>
            <a:pPr lvl="1"/>
            <a:r>
              <a:rPr lang="en-US" altLang="en-US" dirty="0"/>
              <a:t>A trigger is a PL/SQL block that is stored in the database and fired (executed) in response to a specified event. </a:t>
            </a:r>
          </a:p>
          <a:p>
            <a:pPr lvl="1"/>
            <a:r>
              <a:rPr lang="en-US" altLang="en-US" dirty="0"/>
              <a:t>The Oracle database automatically executes a trigger when specified conditions occur.</a:t>
            </a:r>
          </a:p>
        </p:txBody>
      </p:sp>
      <p:grpSp>
        <p:nvGrpSpPr>
          <p:cNvPr id="7" name="Group 6"/>
          <p:cNvGrpSpPr/>
          <p:nvPr/>
        </p:nvGrpSpPr>
        <p:grpSpPr>
          <a:xfrm>
            <a:off x="14485966" y="6257925"/>
            <a:ext cx="2182047" cy="2057400"/>
            <a:chOff x="5508249" y="4349750"/>
            <a:chExt cx="1454698" cy="1371600"/>
          </a:xfrm>
        </p:grpSpPr>
        <p:pic>
          <p:nvPicPr>
            <p:cNvPr id="10245" name="Picture 6" descr="Documents: PL/SQL Program"/>
            <p:cNvPicPr>
              <a:picLocks noChangeAspect="1" noChangeArrowheads="1"/>
            </p:cNvPicPr>
            <p:nvPr/>
          </p:nvPicPr>
          <p:blipFill>
            <a:blip r:embed="rId5" cstate="print"/>
            <a:stretch>
              <a:fillRect/>
            </a:stretch>
          </p:blipFill>
          <p:spPr bwMode="gray">
            <a:xfrm>
              <a:off x="5508249" y="4349750"/>
              <a:ext cx="657225" cy="1371600"/>
            </a:xfrm>
            <a:prstGeom prst="rect">
              <a:avLst/>
            </a:prstGeom>
            <a:noFill/>
            <a:ln w="9525">
              <a:noFill/>
              <a:miter lim="800000"/>
              <a:headEnd/>
              <a:tailEnd/>
            </a:ln>
          </p:spPr>
        </p:pic>
        <p:pic>
          <p:nvPicPr>
            <p:cNvPr id="10246" name="Picture 7" descr="C:\Documents and Settings\lserhal\Desktop\conce062.gif"/>
            <p:cNvPicPr>
              <a:picLocks noChangeAspect="1" noChangeArrowheads="1"/>
            </p:cNvPicPr>
            <p:nvPr/>
          </p:nvPicPr>
          <p:blipFill>
            <a:blip r:embed="rId6" cstate="print"/>
            <a:srcRect/>
            <a:stretch>
              <a:fillRect/>
            </a:stretch>
          </p:blipFill>
          <p:spPr bwMode="gray">
            <a:xfrm>
              <a:off x="6128271" y="4732338"/>
              <a:ext cx="834676" cy="834676"/>
            </a:xfrm>
            <a:prstGeom prst="rect">
              <a:avLst/>
            </a:prstGeom>
            <a:noFill/>
            <a:ln w="9525">
              <a:solidFill>
                <a:schemeClr val="tx1"/>
              </a:solidFill>
              <a:miter lim="800000"/>
              <a:headEnd/>
              <a:tailEnd/>
            </a:ln>
          </p:spPr>
        </p:pic>
      </p:grpSp>
    </p:spTree>
    <p:custDataLst>
      <p:tags r:id="rId1"/>
    </p:custDataLst>
    <p:extLst>
      <p:ext uri="{BB962C8B-B14F-4D97-AF65-F5344CB8AC3E}">
        <p14:creationId xmlns:p14="http://schemas.microsoft.com/office/powerpoint/2010/main" val="1763663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Defining Triggers</a:t>
            </a:r>
          </a:p>
        </p:txBody>
      </p:sp>
      <p:sp>
        <p:nvSpPr>
          <p:cNvPr id="12292" name="Rectangle 4"/>
          <p:cNvSpPr>
            <a:spLocks noGrp="1" noChangeArrowheads="1"/>
          </p:cNvSpPr>
          <p:nvPr>
            <p:ph idx="1"/>
          </p:nvPr>
        </p:nvSpPr>
        <p:spPr>
          <a:xfrm>
            <a:off x="933451" y="2272710"/>
            <a:ext cx="16421100" cy="112575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rPr>
              <a:t>A trigger can be defined on the table, view, schema (schema owner), or database (all users).</a:t>
            </a:r>
          </a:p>
        </p:txBody>
      </p:sp>
      <p:sp>
        <p:nvSpPr>
          <p:cNvPr id="12298" name="Text Box 10"/>
          <p:cNvSpPr txBox="1">
            <a:spLocks noChangeArrowheads="1"/>
          </p:cNvSpPr>
          <p:nvPr/>
        </p:nvSpPr>
        <p:spPr bwMode="auto">
          <a:xfrm>
            <a:off x="12678719" y="5505867"/>
            <a:ext cx="3000062" cy="369332"/>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pPr>
            <a:r>
              <a:rPr lang="en-US" altLang="en-US" dirty="0">
                <a:latin typeface="Oracle Sans" panose="020B0503020204020204" pitchFamily="34" charset="0"/>
                <a:cs typeface="Oracle Sans" panose="020B0503020204020204" pitchFamily="34" charset="0"/>
              </a:rPr>
              <a:t>Schema (owner)</a:t>
            </a:r>
          </a:p>
        </p:txBody>
      </p:sp>
      <p:grpSp>
        <p:nvGrpSpPr>
          <p:cNvPr id="6" name="Group 5"/>
          <p:cNvGrpSpPr/>
          <p:nvPr/>
        </p:nvGrpSpPr>
        <p:grpSpPr>
          <a:xfrm>
            <a:off x="3086100" y="3086100"/>
            <a:ext cx="12449336" cy="6248399"/>
            <a:chOff x="2055812" y="2057400"/>
            <a:chExt cx="8299557" cy="4165599"/>
          </a:xfrm>
        </p:grpSpPr>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5812" y="4343400"/>
              <a:ext cx="1419225" cy="1619250"/>
            </a:xfrm>
            <a:prstGeom prst="rect">
              <a:avLst/>
            </a:prstGeom>
          </p:spPr>
        </p:pic>
        <p:pic>
          <p:nvPicPr>
            <p:cNvPr id="34" name="Picture 16" descr="C:\Documents and Settings\lserhal\Desktop\bolt.gif"/>
            <p:cNvPicPr>
              <a:picLocks noChangeAspect="1" noChangeArrowheads="1"/>
            </p:cNvPicPr>
            <p:nvPr/>
          </p:nvPicPr>
          <p:blipFill>
            <a:blip r:embed="rId5" cstate="print"/>
            <a:srcRect/>
            <a:stretch>
              <a:fillRect/>
            </a:stretch>
          </p:blipFill>
          <p:spPr bwMode="gray">
            <a:xfrm>
              <a:off x="2067486" y="4793461"/>
              <a:ext cx="1335531" cy="856628"/>
            </a:xfrm>
            <a:prstGeom prst="rect">
              <a:avLst/>
            </a:prstGeom>
            <a:noFill/>
            <a:ln w="9525">
              <a:noFill/>
              <a:miter lim="800000"/>
              <a:headEnd/>
              <a:tailEnd/>
            </a:ln>
          </p:spPr>
        </p:pic>
        <p:pic>
          <p:nvPicPr>
            <p:cNvPr id="31"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28908" y="4546600"/>
              <a:ext cx="1044008" cy="1410821"/>
            </a:xfrm>
            <a:prstGeom prst="rect">
              <a:avLst/>
            </a:prstGeom>
          </p:spPr>
        </p:pic>
        <p:grpSp>
          <p:nvGrpSpPr>
            <p:cNvPr id="5" name="Group 4"/>
            <p:cNvGrpSpPr/>
            <p:nvPr/>
          </p:nvGrpSpPr>
          <p:grpSpPr>
            <a:xfrm>
              <a:off x="5267006" y="2667000"/>
              <a:ext cx="1654812" cy="2236232"/>
              <a:chOff x="5413107" y="3173968"/>
              <a:chExt cx="1654812" cy="2236232"/>
            </a:xfrm>
          </p:grpSpPr>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13107" y="3173968"/>
                <a:ext cx="1654812" cy="2236232"/>
              </a:xfrm>
              <a:prstGeom prst="rect">
                <a:avLst/>
              </a:prstGeom>
            </p:spPr>
          </p:pic>
          <p:grpSp>
            <p:nvGrpSpPr>
              <p:cNvPr id="28" name="Group 27"/>
              <p:cNvGrpSpPr/>
              <p:nvPr/>
            </p:nvGrpSpPr>
            <p:grpSpPr>
              <a:xfrm>
                <a:off x="5513164" y="3713718"/>
                <a:ext cx="1454698" cy="1371600"/>
                <a:chOff x="5508249" y="4349750"/>
                <a:chExt cx="1454698" cy="1371600"/>
              </a:xfrm>
            </p:grpSpPr>
            <p:pic>
              <p:nvPicPr>
                <p:cNvPr id="29" name="Picture 6" descr="Documents: PL/SQL Program"/>
                <p:cNvPicPr>
                  <a:picLocks noChangeAspect="1" noChangeArrowheads="1"/>
                </p:cNvPicPr>
                <p:nvPr/>
              </p:nvPicPr>
              <p:blipFill>
                <a:blip r:embed="rId7" cstate="print"/>
                <a:stretch>
                  <a:fillRect/>
                </a:stretch>
              </p:blipFill>
              <p:spPr bwMode="gray">
                <a:xfrm>
                  <a:off x="5508249" y="4349750"/>
                  <a:ext cx="657225" cy="1371600"/>
                </a:xfrm>
                <a:prstGeom prst="rect">
                  <a:avLst/>
                </a:prstGeom>
                <a:noFill/>
                <a:ln w="9525">
                  <a:noFill/>
                  <a:miter lim="800000"/>
                  <a:headEnd/>
                  <a:tailEnd/>
                </a:ln>
              </p:spPr>
            </p:pic>
            <p:pic>
              <p:nvPicPr>
                <p:cNvPr id="30" name="Picture 7" descr="C:\Documents and Settings\lserhal\Desktop\conce062.gif"/>
                <p:cNvPicPr>
                  <a:picLocks noChangeAspect="1" noChangeArrowheads="1"/>
                </p:cNvPicPr>
                <p:nvPr/>
              </p:nvPicPr>
              <p:blipFill>
                <a:blip r:embed="rId8" cstate="print"/>
                <a:srcRect/>
                <a:stretch>
                  <a:fillRect/>
                </a:stretch>
              </p:blipFill>
              <p:spPr bwMode="gray">
                <a:xfrm>
                  <a:off x="6128271" y="4732338"/>
                  <a:ext cx="834676" cy="834676"/>
                </a:xfrm>
                <a:prstGeom prst="rect">
                  <a:avLst/>
                </a:prstGeom>
                <a:noFill/>
                <a:ln w="9525">
                  <a:solidFill>
                    <a:schemeClr val="tx1"/>
                  </a:solidFill>
                  <a:miter lim="800000"/>
                  <a:headEnd/>
                  <a:tailEnd/>
                </a:ln>
              </p:spPr>
            </p:pic>
          </p:grpSp>
        </p:grpSp>
        <p:sp>
          <p:nvSpPr>
            <p:cNvPr id="12295" name="Text Box 7"/>
            <p:cNvSpPr txBox="1">
              <a:spLocks noChangeArrowheads="1"/>
            </p:cNvSpPr>
            <p:nvPr/>
          </p:nvSpPr>
          <p:spPr bwMode="auto">
            <a:xfrm>
              <a:off x="2281235" y="5976778"/>
              <a:ext cx="968377" cy="246221"/>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pPr>
              <a:r>
                <a:rPr lang="en-US" altLang="en-US" dirty="0">
                  <a:latin typeface="Oracle Sans" panose="020B0503020204020204" pitchFamily="34" charset="0"/>
                  <a:cs typeface="Oracle Sans" panose="020B0503020204020204" pitchFamily="34" charset="0"/>
                </a:rPr>
                <a:t>View</a:t>
              </a:r>
            </a:p>
          </p:txBody>
        </p:sp>
        <p:sp>
          <p:nvSpPr>
            <p:cNvPr id="12301" name="Text Box 13"/>
            <p:cNvSpPr txBox="1">
              <a:spLocks noChangeArrowheads="1"/>
            </p:cNvSpPr>
            <p:nvPr/>
          </p:nvSpPr>
          <p:spPr bwMode="auto">
            <a:xfrm>
              <a:off x="8854873" y="5976778"/>
              <a:ext cx="1500496" cy="246221"/>
            </a:xfrm>
            <a:prstGeom prst="rect">
              <a:avLst/>
            </a:prstGeom>
            <a:noFill/>
            <a:ln w="28575">
              <a:noFill/>
              <a:miter lim="800000"/>
              <a:headEnd type="none" w="sm" len="sm"/>
              <a:tailEnd type="none" w="sm" len="sm"/>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pPr>
              <a:r>
                <a:rPr lang="en-US" altLang="en-US" dirty="0">
                  <a:latin typeface="Oracle Sans" panose="020B0503020204020204" pitchFamily="34" charset="0"/>
                  <a:cs typeface="Oracle Sans" panose="020B0503020204020204" pitchFamily="34" charset="0"/>
                </a:rPr>
                <a:t>Database (All users)</a:t>
              </a:r>
            </a:p>
          </p:txBody>
        </p:sp>
        <p:pic>
          <p:nvPicPr>
            <p:cNvPr id="12302" name="Picture 14" descr="C:\Documents and Settings\lserhal\Desktop\schema.gif"/>
            <p:cNvPicPr>
              <a:picLocks noChangeAspect="1" noChangeArrowheads="1"/>
            </p:cNvPicPr>
            <p:nvPr/>
          </p:nvPicPr>
          <p:blipFill>
            <a:blip r:embed="rId9" cstate="print"/>
            <a:stretch>
              <a:fillRect/>
            </a:stretch>
          </p:blipFill>
          <p:spPr bwMode="gray">
            <a:xfrm>
              <a:off x="8803040" y="2057400"/>
              <a:ext cx="1200150" cy="1685925"/>
            </a:xfrm>
            <a:prstGeom prst="rect">
              <a:avLst/>
            </a:prstGeom>
            <a:noFill/>
            <a:ln w="9525">
              <a:noFill/>
              <a:miter lim="800000"/>
              <a:headEnd/>
              <a:tailEnd/>
            </a:ln>
          </p:spPr>
        </p:pic>
        <p:pic>
          <p:nvPicPr>
            <p:cNvPr id="2" name="Picture 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59294" y="2202772"/>
              <a:ext cx="1351915" cy="1375692"/>
            </a:xfrm>
            <a:prstGeom prst="rect">
              <a:avLst/>
            </a:prstGeom>
          </p:spPr>
        </p:pic>
        <p:sp>
          <p:nvSpPr>
            <p:cNvPr id="12294" name="Text Box 6"/>
            <p:cNvSpPr txBox="1">
              <a:spLocks noChangeArrowheads="1"/>
            </p:cNvSpPr>
            <p:nvPr/>
          </p:nvSpPr>
          <p:spPr bwMode="auto">
            <a:xfrm>
              <a:off x="2490805" y="3669268"/>
              <a:ext cx="488894" cy="246221"/>
            </a:xfrm>
            <a:prstGeom prst="rect">
              <a:avLst/>
            </a:prstGeom>
            <a:noFill/>
            <a:ln w="28575">
              <a:noFill/>
              <a:miter lim="800000"/>
              <a:headEnd type="none" w="sm" len="sm"/>
              <a:tailEnd type="none" w="sm" len="sm"/>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pPr>
              <a:r>
                <a:rPr lang="en-US" altLang="en-US" dirty="0">
                  <a:latin typeface="Oracle Sans" panose="020B0503020204020204" pitchFamily="34" charset="0"/>
                  <a:cs typeface="Oracle Sans" panose="020B0503020204020204" pitchFamily="34" charset="0"/>
                </a:rPr>
                <a:t>Table</a:t>
              </a:r>
            </a:p>
          </p:txBody>
        </p:sp>
        <p:pic>
          <p:nvPicPr>
            <p:cNvPr id="12304" name="Picture 16" descr="C:\Documents and Settings\lserhal\Desktop\bolt.gif"/>
            <p:cNvPicPr>
              <a:picLocks noChangeAspect="1" noChangeArrowheads="1"/>
            </p:cNvPicPr>
            <p:nvPr/>
          </p:nvPicPr>
          <p:blipFill>
            <a:blip r:embed="rId5" cstate="print"/>
            <a:srcRect/>
            <a:stretch>
              <a:fillRect/>
            </a:stretch>
          </p:blipFill>
          <p:spPr bwMode="gray">
            <a:xfrm>
              <a:off x="2067486" y="2389620"/>
              <a:ext cx="1335531" cy="856628"/>
            </a:xfrm>
            <a:prstGeom prst="rect">
              <a:avLst/>
            </a:prstGeom>
            <a:noFill/>
            <a:ln w="9525">
              <a:noFill/>
              <a:miter lim="800000"/>
              <a:headEnd/>
              <a:tailEnd/>
            </a:ln>
          </p:spPr>
        </p:pic>
        <p:pic>
          <p:nvPicPr>
            <p:cNvPr id="32" name="Picture 16" descr="C:\Documents and Settings\lserhal\Desktop\bolt.gif"/>
            <p:cNvPicPr>
              <a:picLocks noChangeAspect="1" noChangeArrowheads="1"/>
            </p:cNvPicPr>
            <p:nvPr/>
          </p:nvPicPr>
          <p:blipFill>
            <a:blip r:embed="rId5" cstate="print"/>
            <a:srcRect/>
            <a:stretch>
              <a:fillRect/>
            </a:stretch>
          </p:blipFill>
          <p:spPr bwMode="gray">
            <a:xfrm>
              <a:off x="8766929" y="4892446"/>
              <a:ext cx="1335531" cy="856628"/>
            </a:xfrm>
            <a:prstGeom prst="rect">
              <a:avLst/>
            </a:prstGeom>
            <a:noFill/>
            <a:ln w="9525">
              <a:noFill/>
              <a:miter lim="800000"/>
              <a:headEnd/>
              <a:tailEnd/>
            </a:ln>
          </p:spPr>
        </p:pic>
        <p:sp>
          <p:nvSpPr>
            <p:cNvPr id="12308" name="Freeform 20"/>
            <p:cNvSpPr>
              <a:spLocks/>
            </p:cNvSpPr>
            <p:nvPr/>
          </p:nvSpPr>
          <p:spPr bwMode="auto">
            <a:xfrm>
              <a:off x="2997253" y="2765778"/>
              <a:ext cx="2640912" cy="609600"/>
            </a:xfrm>
            <a:custGeom>
              <a:avLst/>
              <a:gdLst>
                <a:gd name="T0" fmla="*/ 0 w 1248"/>
                <a:gd name="T1" fmla="*/ 0 h 384"/>
                <a:gd name="T2" fmla="*/ 2147483646 w 1248"/>
                <a:gd name="T3" fmla="*/ 0 h 384"/>
                <a:gd name="T4" fmla="*/ 2147483646 w 1248"/>
                <a:gd name="T5" fmla="*/ 2147483646 h 384"/>
                <a:gd name="T6" fmla="*/ 0 60000 65536"/>
                <a:gd name="T7" fmla="*/ 0 60000 65536"/>
                <a:gd name="T8" fmla="*/ 0 60000 65536"/>
                <a:gd name="T9" fmla="*/ 0 w 1248"/>
                <a:gd name="T10" fmla="*/ 0 h 384"/>
                <a:gd name="T11" fmla="*/ 1248 w 1248"/>
                <a:gd name="T12" fmla="*/ 384 h 384"/>
              </a:gdLst>
              <a:ahLst/>
              <a:cxnLst>
                <a:cxn ang="T6">
                  <a:pos x="T0" y="T1"/>
                </a:cxn>
                <a:cxn ang="T7">
                  <a:pos x="T2" y="T3"/>
                </a:cxn>
                <a:cxn ang="T8">
                  <a:pos x="T4" y="T5"/>
                </a:cxn>
              </a:cxnLst>
              <a:rect l="T9" t="T10" r="T11" b="T12"/>
              <a:pathLst>
                <a:path w="1248" h="384">
                  <a:moveTo>
                    <a:pt x="0" y="0"/>
                  </a:moveTo>
                  <a:lnTo>
                    <a:pt x="1248" y="0"/>
                  </a:lnTo>
                  <a:lnTo>
                    <a:pt x="1248" y="384"/>
                  </a:lnTo>
                </a:path>
              </a:pathLst>
            </a:custGeom>
            <a:noFill/>
            <a:ln w="28575" cap="flat" cmpd="sng">
              <a:solidFill>
                <a:schemeClr val="accent4"/>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12309" name="Freeform 21"/>
            <p:cNvSpPr>
              <a:spLocks/>
            </p:cNvSpPr>
            <p:nvPr/>
          </p:nvSpPr>
          <p:spPr bwMode="auto">
            <a:xfrm flipV="1">
              <a:off x="3148780" y="4656138"/>
              <a:ext cx="2640912" cy="609600"/>
            </a:xfrm>
            <a:custGeom>
              <a:avLst/>
              <a:gdLst>
                <a:gd name="T0" fmla="*/ 0 w 1248"/>
                <a:gd name="T1" fmla="*/ 0 h 384"/>
                <a:gd name="T2" fmla="*/ 2147483646 w 1248"/>
                <a:gd name="T3" fmla="*/ 0 h 384"/>
                <a:gd name="T4" fmla="*/ 2147483646 w 1248"/>
                <a:gd name="T5" fmla="*/ 2147483646 h 384"/>
                <a:gd name="T6" fmla="*/ 0 60000 65536"/>
                <a:gd name="T7" fmla="*/ 0 60000 65536"/>
                <a:gd name="T8" fmla="*/ 0 60000 65536"/>
                <a:gd name="T9" fmla="*/ 0 w 1248"/>
                <a:gd name="T10" fmla="*/ 0 h 384"/>
                <a:gd name="T11" fmla="*/ 1248 w 1248"/>
                <a:gd name="T12" fmla="*/ 384 h 384"/>
              </a:gdLst>
              <a:ahLst/>
              <a:cxnLst>
                <a:cxn ang="T6">
                  <a:pos x="T0" y="T1"/>
                </a:cxn>
                <a:cxn ang="T7">
                  <a:pos x="T2" y="T3"/>
                </a:cxn>
                <a:cxn ang="T8">
                  <a:pos x="T4" y="T5"/>
                </a:cxn>
              </a:cxnLst>
              <a:rect l="T9" t="T10" r="T11" b="T12"/>
              <a:pathLst>
                <a:path w="1248" h="384">
                  <a:moveTo>
                    <a:pt x="0" y="0"/>
                  </a:moveTo>
                  <a:lnTo>
                    <a:pt x="1248" y="0"/>
                  </a:lnTo>
                  <a:lnTo>
                    <a:pt x="1248" y="384"/>
                  </a:lnTo>
                </a:path>
              </a:pathLst>
            </a:custGeom>
            <a:noFill/>
            <a:ln w="28575" cap="flat" cmpd="sng">
              <a:solidFill>
                <a:schemeClr val="accent4"/>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12310" name="Freeform 22"/>
            <p:cNvSpPr>
              <a:spLocks/>
            </p:cNvSpPr>
            <p:nvPr/>
          </p:nvSpPr>
          <p:spPr bwMode="auto">
            <a:xfrm flipH="1">
              <a:off x="6653900" y="2765778"/>
              <a:ext cx="2640912" cy="609600"/>
            </a:xfrm>
            <a:custGeom>
              <a:avLst/>
              <a:gdLst>
                <a:gd name="T0" fmla="*/ 0 w 1248"/>
                <a:gd name="T1" fmla="*/ 0 h 384"/>
                <a:gd name="T2" fmla="*/ 2147483646 w 1248"/>
                <a:gd name="T3" fmla="*/ 0 h 384"/>
                <a:gd name="T4" fmla="*/ 2147483646 w 1248"/>
                <a:gd name="T5" fmla="*/ 2147483646 h 384"/>
                <a:gd name="T6" fmla="*/ 0 60000 65536"/>
                <a:gd name="T7" fmla="*/ 0 60000 65536"/>
                <a:gd name="T8" fmla="*/ 0 60000 65536"/>
                <a:gd name="T9" fmla="*/ 0 w 1248"/>
                <a:gd name="T10" fmla="*/ 0 h 384"/>
                <a:gd name="T11" fmla="*/ 1248 w 1248"/>
                <a:gd name="T12" fmla="*/ 384 h 384"/>
              </a:gdLst>
              <a:ahLst/>
              <a:cxnLst>
                <a:cxn ang="T6">
                  <a:pos x="T0" y="T1"/>
                </a:cxn>
                <a:cxn ang="T7">
                  <a:pos x="T2" y="T3"/>
                </a:cxn>
                <a:cxn ang="T8">
                  <a:pos x="T4" y="T5"/>
                </a:cxn>
              </a:cxnLst>
              <a:rect l="T9" t="T10" r="T11" b="T12"/>
              <a:pathLst>
                <a:path w="1248" h="384">
                  <a:moveTo>
                    <a:pt x="0" y="0"/>
                  </a:moveTo>
                  <a:lnTo>
                    <a:pt x="1248" y="0"/>
                  </a:lnTo>
                  <a:lnTo>
                    <a:pt x="1248" y="384"/>
                  </a:lnTo>
                </a:path>
              </a:pathLst>
            </a:custGeom>
            <a:noFill/>
            <a:ln w="28575" cap="flat" cmpd="sng">
              <a:solidFill>
                <a:schemeClr val="accent4"/>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12311" name="Freeform 23"/>
            <p:cNvSpPr>
              <a:spLocks/>
            </p:cNvSpPr>
            <p:nvPr/>
          </p:nvSpPr>
          <p:spPr bwMode="auto">
            <a:xfrm flipH="1" flipV="1">
              <a:off x="6703854" y="4656138"/>
              <a:ext cx="2640912" cy="609600"/>
            </a:xfrm>
            <a:custGeom>
              <a:avLst/>
              <a:gdLst>
                <a:gd name="T0" fmla="*/ 0 w 1248"/>
                <a:gd name="T1" fmla="*/ 0 h 384"/>
                <a:gd name="T2" fmla="*/ 2147483646 w 1248"/>
                <a:gd name="T3" fmla="*/ 0 h 384"/>
                <a:gd name="T4" fmla="*/ 2147483646 w 1248"/>
                <a:gd name="T5" fmla="*/ 2147483646 h 384"/>
                <a:gd name="T6" fmla="*/ 0 60000 65536"/>
                <a:gd name="T7" fmla="*/ 0 60000 65536"/>
                <a:gd name="T8" fmla="*/ 0 60000 65536"/>
                <a:gd name="T9" fmla="*/ 0 w 1248"/>
                <a:gd name="T10" fmla="*/ 0 h 384"/>
                <a:gd name="T11" fmla="*/ 1248 w 1248"/>
                <a:gd name="T12" fmla="*/ 384 h 384"/>
              </a:gdLst>
              <a:ahLst/>
              <a:cxnLst>
                <a:cxn ang="T6">
                  <a:pos x="T0" y="T1"/>
                </a:cxn>
                <a:cxn ang="T7">
                  <a:pos x="T2" y="T3"/>
                </a:cxn>
                <a:cxn ang="T8">
                  <a:pos x="T4" y="T5"/>
                </a:cxn>
              </a:cxnLst>
              <a:rect l="T9" t="T10" r="T11" b="T12"/>
              <a:pathLst>
                <a:path w="1248" h="384">
                  <a:moveTo>
                    <a:pt x="0" y="0"/>
                  </a:moveTo>
                  <a:lnTo>
                    <a:pt x="1248" y="0"/>
                  </a:lnTo>
                  <a:lnTo>
                    <a:pt x="1248" y="384"/>
                  </a:lnTo>
                </a:path>
              </a:pathLst>
            </a:custGeom>
            <a:noFill/>
            <a:ln w="28575" cap="flat" cmpd="sng">
              <a:solidFill>
                <a:schemeClr val="accent4"/>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pic>
          <p:nvPicPr>
            <p:cNvPr id="35" name="Picture 16" descr="C:\Documents and Settings\lserhal\Desktop\bolt.gif"/>
            <p:cNvPicPr>
              <a:picLocks noChangeAspect="1" noChangeArrowheads="1"/>
            </p:cNvPicPr>
            <p:nvPr/>
          </p:nvPicPr>
          <p:blipFill>
            <a:blip r:embed="rId5" cstate="print"/>
            <a:srcRect/>
            <a:stretch>
              <a:fillRect/>
            </a:stretch>
          </p:blipFill>
          <p:spPr bwMode="gray">
            <a:xfrm>
              <a:off x="8766929" y="2389620"/>
              <a:ext cx="1335531" cy="856628"/>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2920858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Why do you use Triggers?</a:t>
            </a:r>
          </a:p>
        </p:txBody>
      </p:sp>
      <p:sp>
        <p:nvSpPr>
          <p:cNvPr id="6" name="Content Placeholder 5">
            <a:extLst>
              <a:ext uri="{FF2B5EF4-FFF2-40B4-BE49-F238E27FC236}">
                <a16:creationId xmlns:a16="http://schemas.microsoft.com/office/drawing/2014/main" id="{712CFB90-75A6-4B90-B964-63529453EAA2}"/>
              </a:ext>
            </a:extLst>
          </p:cNvPr>
          <p:cNvSpPr>
            <a:spLocks noGrp="1"/>
          </p:cNvSpPr>
          <p:nvPr>
            <p:ph idx="1"/>
          </p:nvPr>
        </p:nvSpPr>
        <p:spPr/>
        <p:txBody>
          <a:bodyPr/>
          <a:lstStyle/>
          <a:p>
            <a:r>
              <a:rPr lang="en-US" dirty="0"/>
              <a:t>You might use a trigger for one of the following purposes:</a:t>
            </a:r>
          </a:p>
          <a:p>
            <a:pPr lvl="1"/>
            <a:r>
              <a:rPr lang="en-US" dirty="0"/>
              <a:t>To log events</a:t>
            </a:r>
          </a:p>
          <a:p>
            <a:pPr lvl="1"/>
            <a:r>
              <a:rPr lang="en-US" dirty="0"/>
              <a:t>To gather statistics on table access</a:t>
            </a:r>
          </a:p>
          <a:p>
            <a:pPr lvl="1"/>
            <a:r>
              <a:rPr lang="en-US" dirty="0"/>
              <a:t>To modify table data when DML statements are issued against views</a:t>
            </a:r>
          </a:p>
          <a:p>
            <a:pPr lvl="1"/>
            <a:r>
              <a:rPr lang="en-US" dirty="0"/>
              <a:t>To enforce referential integrity constraints when child and parent tables are on different nodes</a:t>
            </a:r>
          </a:p>
          <a:p>
            <a:pPr lvl="1"/>
            <a:r>
              <a:rPr lang="en-US" dirty="0"/>
              <a:t>To prevent DML operations on a table based on application requirements</a:t>
            </a:r>
          </a:p>
          <a:p>
            <a:pPr lvl="1"/>
            <a:r>
              <a:rPr lang="en-US" dirty="0"/>
              <a:t>To prevent invalid transactions</a:t>
            </a:r>
          </a:p>
          <a:p>
            <a:pPr lvl="1"/>
            <a:r>
              <a:rPr lang="en-US" dirty="0"/>
              <a:t>To implement complex business rules</a:t>
            </a:r>
          </a:p>
        </p:txBody>
      </p:sp>
    </p:spTree>
    <p:custDataLst>
      <p:tags r:id="rId1"/>
    </p:custDataLst>
    <p:extLst>
      <p:ext uri="{BB962C8B-B14F-4D97-AF65-F5344CB8AC3E}">
        <p14:creationId xmlns:p14="http://schemas.microsoft.com/office/powerpoint/2010/main" val="950878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E8FB645-6343-4529-AB37-9CBC11541B1B}"/>
              </a:ext>
            </a:extLst>
          </p:cNvPr>
          <p:cNvSpPr>
            <a:spLocks noGrp="1"/>
          </p:cNvSpPr>
          <p:nvPr>
            <p:ph type="title"/>
          </p:nvPr>
        </p:nvSpPr>
        <p:spPr/>
        <p:txBody>
          <a:bodyPr/>
          <a:lstStyle/>
          <a:p>
            <a:r>
              <a:rPr lang="en-US" altLang="en-US" dirty="0"/>
              <a:t>Trigger Event Types</a:t>
            </a:r>
            <a:endParaRPr lang="en-US" dirty="0"/>
          </a:p>
        </p:txBody>
      </p:sp>
      <p:sp>
        <p:nvSpPr>
          <p:cNvPr id="6" name="Content Placeholder 5">
            <a:extLst>
              <a:ext uri="{FF2B5EF4-FFF2-40B4-BE49-F238E27FC236}">
                <a16:creationId xmlns:a16="http://schemas.microsoft.com/office/drawing/2014/main" id="{12C3CC18-147A-4708-B027-79D223500D47}"/>
              </a:ext>
            </a:extLst>
          </p:cNvPr>
          <p:cNvSpPr>
            <a:spLocks noGrp="1"/>
          </p:cNvSpPr>
          <p:nvPr>
            <p:ph idx="1"/>
          </p:nvPr>
        </p:nvSpPr>
        <p:spPr/>
        <p:txBody>
          <a:bodyPr/>
          <a:lstStyle/>
          <a:p>
            <a:r>
              <a:rPr lang="en-US" altLang="en-US" dirty="0"/>
              <a:t>You can write triggers that fire whenever one of the following operations occurs in the database:</a:t>
            </a:r>
          </a:p>
        </p:txBody>
      </p:sp>
      <p:grpSp>
        <p:nvGrpSpPr>
          <p:cNvPr id="2" name="Group 1"/>
          <p:cNvGrpSpPr>
            <a:grpSpLocks/>
          </p:cNvGrpSpPr>
          <p:nvPr/>
        </p:nvGrpSpPr>
        <p:grpSpPr bwMode="auto">
          <a:xfrm>
            <a:off x="14625800" y="6669315"/>
            <a:ext cx="2825013" cy="2463800"/>
            <a:chOff x="3739255" y="3005550"/>
            <a:chExt cx="1411344" cy="1231592"/>
          </a:xfrm>
        </p:grpSpPr>
        <p:pic>
          <p:nvPicPr>
            <p:cNvPr id="11276" name="Picture 6" descr="Documents: PL/SQL Program"/>
            <p:cNvPicPr>
              <a:picLocks noChangeAspect="1" noChangeArrowheads="1"/>
            </p:cNvPicPr>
            <p:nvPr/>
          </p:nvPicPr>
          <p:blipFill>
            <a:blip r:embed="rId4" cstate="print"/>
            <a:srcRect/>
            <a:stretch>
              <a:fillRect/>
            </a:stretch>
          </p:blipFill>
          <p:spPr bwMode="gray">
            <a:xfrm>
              <a:off x="4190999" y="3005550"/>
              <a:ext cx="521049" cy="1087406"/>
            </a:xfrm>
            <a:prstGeom prst="rect">
              <a:avLst/>
            </a:prstGeom>
            <a:noFill/>
            <a:ln w="9525">
              <a:noFill/>
              <a:miter lim="800000"/>
              <a:headEnd/>
              <a:tailEnd/>
            </a:ln>
          </p:spPr>
        </p:pic>
        <p:pic>
          <p:nvPicPr>
            <p:cNvPr id="11277" name="Picture 7" descr="C:\Documents and Settings\lserhal\Desktop\conce062.gif"/>
            <p:cNvPicPr>
              <a:picLocks noChangeAspect="1" noChangeArrowheads="1"/>
            </p:cNvPicPr>
            <p:nvPr/>
          </p:nvPicPr>
          <p:blipFill>
            <a:blip r:embed="rId5" cstate="print"/>
            <a:srcRect/>
            <a:stretch>
              <a:fillRect/>
            </a:stretch>
          </p:blipFill>
          <p:spPr bwMode="gray">
            <a:xfrm>
              <a:off x="4591050" y="3360360"/>
              <a:ext cx="559549" cy="559549"/>
            </a:xfrm>
            <a:prstGeom prst="rect">
              <a:avLst/>
            </a:prstGeom>
            <a:noFill/>
            <a:ln w="9525">
              <a:solidFill>
                <a:schemeClr val="tx1"/>
              </a:solidFill>
              <a:miter lim="800000"/>
              <a:headEnd/>
              <a:tailEnd/>
            </a:ln>
          </p:spPr>
        </p:pic>
        <p:pic>
          <p:nvPicPr>
            <p:cNvPr id="11278" name="Picture 7" descr="C:\Documents and Settings\lserhal\Desktop\bolt.gif"/>
            <p:cNvPicPr>
              <a:picLocks noChangeAspect="1" noChangeArrowheads="1"/>
            </p:cNvPicPr>
            <p:nvPr/>
          </p:nvPicPr>
          <p:blipFill>
            <a:blip r:embed="rId6" cstate="print"/>
            <a:srcRect/>
            <a:stretch>
              <a:fillRect/>
            </a:stretch>
          </p:blipFill>
          <p:spPr bwMode="gray">
            <a:xfrm>
              <a:off x="3739255" y="3511337"/>
              <a:ext cx="1131570" cy="725805"/>
            </a:xfrm>
            <a:prstGeom prst="rect">
              <a:avLst/>
            </a:prstGeom>
            <a:noFill/>
            <a:ln w="9525">
              <a:noFill/>
              <a:miter lim="800000"/>
              <a:headEnd/>
              <a:tailEnd/>
            </a:ln>
          </p:spPr>
        </p:pic>
      </p:grpSp>
      <p:grpSp>
        <p:nvGrpSpPr>
          <p:cNvPr id="3" name="Group 8"/>
          <p:cNvGrpSpPr>
            <a:grpSpLocks/>
          </p:cNvGrpSpPr>
          <p:nvPr/>
        </p:nvGrpSpPr>
        <p:grpSpPr bwMode="auto">
          <a:xfrm>
            <a:off x="2443324" y="3946528"/>
            <a:ext cx="12182477" cy="3511550"/>
            <a:chOff x="1221105" y="1973133"/>
            <a:chExt cx="6092188" cy="1756033"/>
          </a:xfrm>
        </p:grpSpPr>
        <p:sp>
          <p:nvSpPr>
            <p:cNvPr id="10" name="Freeform 9"/>
            <p:cNvSpPr/>
            <p:nvPr/>
          </p:nvSpPr>
          <p:spPr>
            <a:xfrm>
              <a:off x="1221105" y="1973133"/>
              <a:ext cx="1857181" cy="431863"/>
            </a:xfrm>
            <a:custGeom>
              <a:avLst/>
              <a:gdLst>
                <a:gd name="connsiteX0" fmla="*/ 0 w 1857374"/>
                <a:gd name="connsiteY0" fmla="*/ 0 h 432000"/>
                <a:gd name="connsiteX1" fmla="*/ 1857374 w 1857374"/>
                <a:gd name="connsiteY1" fmla="*/ 0 h 432000"/>
                <a:gd name="connsiteX2" fmla="*/ 1857374 w 1857374"/>
                <a:gd name="connsiteY2" fmla="*/ 432000 h 432000"/>
                <a:gd name="connsiteX3" fmla="*/ 0 w 1857374"/>
                <a:gd name="connsiteY3" fmla="*/ 432000 h 432000"/>
                <a:gd name="connsiteX4" fmla="*/ 0 w 1857374"/>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74" h="432000">
                  <a:moveTo>
                    <a:pt x="0" y="0"/>
                  </a:moveTo>
                  <a:lnTo>
                    <a:pt x="1857374" y="0"/>
                  </a:lnTo>
                  <a:lnTo>
                    <a:pt x="1857374" y="432000"/>
                  </a:lnTo>
                  <a:lnTo>
                    <a:pt x="0" y="432000"/>
                  </a:lnTo>
                  <a:lnTo>
                    <a:pt x="0" y="0"/>
                  </a:lnTo>
                  <a:close/>
                </a:path>
              </a:pathLst>
            </a:custGeom>
            <a:solidFill>
              <a:srgbClr val="558CCD"/>
            </a:solidFill>
            <a:ln>
              <a:noFill/>
            </a:ln>
          </p:spPr>
          <p:style>
            <a:lnRef idx="2">
              <a:schemeClr val="accent3">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txBody>
            <a:bodyPr lIns="160020" tIns="91440" rIns="160020" bIns="91440" spcCol="127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333266">
                <a:lnSpc>
                  <a:spcPct val="90000"/>
                </a:lnSpc>
                <a:spcAft>
                  <a:spcPct val="35000"/>
                </a:spcAft>
                <a:defRPr/>
              </a:pPr>
              <a:r>
                <a:rPr lang="en-US" sz="3000" b="1" dirty="0">
                  <a:latin typeface="Oracle Sans" panose="020B0503020204020204" pitchFamily="34" charset="0"/>
                  <a:cs typeface="Oracle Sans" panose="020B0503020204020204" pitchFamily="34" charset="0"/>
                </a:rPr>
                <a:t>DML Statements</a:t>
              </a:r>
            </a:p>
          </p:txBody>
        </p:sp>
        <p:sp>
          <p:nvSpPr>
            <p:cNvPr id="11" name="Freeform 10"/>
            <p:cNvSpPr/>
            <p:nvPr/>
          </p:nvSpPr>
          <p:spPr>
            <a:xfrm>
              <a:off x="1221105" y="2404996"/>
              <a:ext cx="1857181" cy="1324170"/>
            </a:xfrm>
            <a:custGeom>
              <a:avLst/>
              <a:gdLst>
                <a:gd name="connsiteX0" fmla="*/ 0 w 1857374"/>
                <a:gd name="connsiteY0" fmla="*/ 0 h 1324033"/>
                <a:gd name="connsiteX1" fmla="*/ 1857374 w 1857374"/>
                <a:gd name="connsiteY1" fmla="*/ 0 h 1324033"/>
                <a:gd name="connsiteX2" fmla="*/ 1857374 w 1857374"/>
                <a:gd name="connsiteY2" fmla="*/ 1324033 h 1324033"/>
                <a:gd name="connsiteX3" fmla="*/ 0 w 1857374"/>
                <a:gd name="connsiteY3" fmla="*/ 1324033 h 1324033"/>
                <a:gd name="connsiteX4" fmla="*/ 0 w 1857374"/>
                <a:gd name="connsiteY4" fmla="*/ 0 h 1324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74" h="1324033">
                  <a:moveTo>
                    <a:pt x="0" y="0"/>
                  </a:moveTo>
                  <a:lnTo>
                    <a:pt x="1857374" y="0"/>
                  </a:lnTo>
                  <a:lnTo>
                    <a:pt x="1857374" y="1324033"/>
                  </a:lnTo>
                  <a:lnTo>
                    <a:pt x="0" y="1324033"/>
                  </a:lnTo>
                  <a:lnTo>
                    <a:pt x="0" y="0"/>
                  </a:lnTo>
                  <a:close/>
                </a:path>
              </a:pathLst>
            </a:custGeom>
            <a:solidFill>
              <a:srgbClr val="E8EDEF">
                <a:alpha val="90000"/>
              </a:srgbClr>
            </a:solidFill>
            <a:ln>
              <a:noFill/>
            </a:ln>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lIns="120015" tIns="120015" rIns="160020" bIns="180023" spcCol="127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342900" lvl="1" indent="-342900" defTabSz="1333266">
                <a:lnSpc>
                  <a:spcPct val="90000"/>
                </a:lnSpc>
                <a:spcAft>
                  <a:spcPct val="15000"/>
                </a:spcAft>
                <a:buClr>
                  <a:schemeClr val="accent1"/>
                </a:buClr>
                <a:buFontTx/>
                <a:buChar char="••"/>
                <a:defRPr/>
              </a:pPr>
              <a:r>
                <a:rPr lang="en-US" sz="2850" dirty="0">
                  <a:latin typeface="Courier New" pitchFamily="49" charset="0"/>
                  <a:cs typeface="Courier New" pitchFamily="49" charset="0"/>
                </a:rPr>
                <a:t>DELETE</a:t>
              </a:r>
            </a:p>
            <a:p>
              <a:pPr marL="342900" lvl="1" indent="-342900" defTabSz="1333266">
                <a:lnSpc>
                  <a:spcPct val="90000"/>
                </a:lnSpc>
                <a:spcAft>
                  <a:spcPct val="15000"/>
                </a:spcAft>
                <a:buClr>
                  <a:schemeClr val="accent1"/>
                </a:buClr>
                <a:buFontTx/>
                <a:buChar char="••"/>
                <a:defRPr/>
              </a:pPr>
              <a:r>
                <a:rPr lang="en-US" sz="2850" dirty="0">
                  <a:latin typeface="Courier New" pitchFamily="49" charset="0"/>
                  <a:cs typeface="Courier New" pitchFamily="49" charset="0"/>
                </a:rPr>
                <a:t>INSERT</a:t>
              </a:r>
            </a:p>
            <a:p>
              <a:pPr marL="342900" lvl="1" indent="-342900" defTabSz="1333266">
                <a:lnSpc>
                  <a:spcPct val="90000"/>
                </a:lnSpc>
                <a:spcAft>
                  <a:spcPct val="15000"/>
                </a:spcAft>
                <a:buClr>
                  <a:schemeClr val="accent1"/>
                </a:buClr>
                <a:buFontTx/>
                <a:buChar char="••"/>
                <a:defRPr/>
              </a:pPr>
              <a:r>
                <a:rPr lang="en-US" sz="2850" dirty="0">
                  <a:latin typeface="Courier New" pitchFamily="49" charset="0"/>
                  <a:cs typeface="Courier New" pitchFamily="49" charset="0"/>
                </a:rPr>
                <a:t>UPDATE</a:t>
              </a:r>
            </a:p>
          </p:txBody>
        </p:sp>
        <p:sp>
          <p:nvSpPr>
            <p:cNvPr id="12" name="Freeform 11"/>
            <p:cNvSpPr/>
            <p:nvPr/>
          </p:nvSpPr>
          <p:spPr>
            <a:xfrm>
              <a:off x="3338609" y="1973133"/>
              <a:ext cx="1857181" cy="431863"/>
            </a:xfrm>
            <a:custGeom>
              <a:avLst/>
              <a:gdLst>
                <a:gd name="connsiteX0" fmla="*/ 0 w 1857374"/>
                <a:gd name="connsiteY0" fmla="*/ 0 h 432000"/>
                <a:gd name="connsiteX1" fmla="*/ 1857374 w 1857374"/>
                <a:gd name="connsiteY1" fmla="*/ 0 h 432000"/>
                <a:gd name="connsiteX2" fmla="*/ 1857374 w 1857374"/>
                <a:gd name="connsiteY2" fmla="*/ 432000 h 432000"/>
                <a:gd name="connsiteX3" fmla="*/ 0 w 1857374"/>
                <a:gd name="connsiteY3" fmla="*/ 432000 h 432000"/>
                <a:gd name="connsiteX4" fmla="*/ 0 w 1857374"/>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74" h="432000">
                  <a:moveTo>
                    <a:pt x="0" y="0"/>
                  </a:moveTo>
                  <a:lnTo>
                    <a:pt x="1857374" y="0"/>
                  </a:lnTo>
                  <a:lnTo>
                    <a:pt x="1857374" y="432000"/>
                  </a:lnTo>
                  <a:lnTo>
                    <a:pt x="0" y="432000"/>
                  </a:lnTo>
                  <a:lnTo>
                    <a:pt x="0" y="0"/>
                  </a:lnTo>
                  <a:close/>
                </a:path>
              </a:pathLst>
            </a:custGeom>
            <a:solidFill>
              <a:srgbClr val="558CCD"/>
            </a:solidFill>
            <a:ln>
              <a:noFill/>
            </a:ln>
          </p:spPr>
          <p:style>
            <a:lnRef idx="2">
              <a:schemeClr val="accent3">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txBody>
            <a:bodyPr lIns="160020" tIns="91440" rIns="160020" bIns="91440" spcCol="127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333266">
                <a:lnSpc>
                  <a:spcPct val="90000"/>
                </a:lnSpc>
                <a:spcAft>
                  <a:spcPct val="35000"/>
                </a:spcAft>
                <a:defRPr/>
              </a:pPr>
              <a:r>
                <a:rPr lang="en-US" sz="3000" b="1" dirty="0">
                  <a:latin typeface="Oracle Sans" panose="020B0503020204020204" pitchFamily="34" charset="0"/>
                  <a:cs typeface="Oracle Sans" panose="020B0503020204020204" pitchFamily="34" charset="0"/>
                </a:rPr>
                <a:t>DDL Statements</a:t>
              </a:r>
            </a:p>
          </p:txBody>
        </p:sp>
        <p:sp>
          <p:nvSpPr>
            <p:cNvPr id="13" name="Freeform 12"/>
            <p:cNvSpPr/>
            <p:nvPr/>
          </p:nvSpPr>
          <p:spPr>
            <a:xfrm>
              <a:off x="3338609" y="2404996"/>
              <a:ext cx="1857181" cy="1324170"/>
            </a:xfrm>
            <a:custGeom>
              <a:avLst/>
              <a:gdLst>
                <a:gd name="connsiteX0" fmla="*/ 0 w 1857374"/>
                <a:gd name="connsiteY0" fmla="*/ 0 h 1324033"/>
                <a:gd name="connsiteX1" fmla="*/ 1857374 w 1857374"/>
                <a:gd name="connsiteY1" fmla="*/ 0 h 1324033"/>
                <a:gd name="connsiteX2" fmla="*/ 1857374 w 1857374"/>
                <a:gd name="connsiteY2" fmla="*/ 1324033 h 1324033"/>
                <a:gd name="connsiteX3" fmla="*/ 0 w 1857374"/>
                <a:gd name="connsiteY3" fmla="*/ 1324033 h 1324033"/>
                <a:gd name="connsiteX4" fmla="*/ 0 w 1857374"/>
                <a:gd name="connsiteY4" fmla="*/ 0 h 1324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74" h="1324033">
                  <a:moveTo>
                    <a:pt x="0" y="0"/>
                  </a:moveTo>
                  <a:lnTo>
                    <a:pt x="1857374" y="0"/>
                  </a:lnTo>
                  <a:lnTo>
                    <a:pt x="1857374" y="1324033"/>
                  </a:lnTo>
                  <a:lnTo>
                    <a:pt x="0" y="1324033"/>
                  </a:lnTo>
                  <a:lnTo>
                    <a:pt x="0" y="0"/>
                  </a:lnTo>
                  <a:close/>
                </a:path>
              </a:pathLst>
            </a:custGeom>
            <a:solidFill>
              <a:srgbClr val="E8EDEF">
                <a:alpha val="90000"/>
              </a:srgbClr>
            </a:solidFill>
            <a:ln>
              <a:noFill/>
            </a:ln>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lIns="120015" tIns="120015" rIns="160020" bIns="180023" spcCol="127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342900" lvl="1" indent="-342900" defTabSz="1333266">
                <a:lnSpc>
                  <a:spcPct val="90000"/>
                </a:lnSpc>
                <a:spcAft>
                  <a:spcPct val="15000"/>
                </a:spcAft>
                <a:buClr>
                  <a:schemeClr val="accent1"/>
                </a:buClr>
                <a:buFontTx/>
                <a:buChar char="••"/>
                <a:defRPr/>
              </a:pPr>
              <a:r>
                <a:rPr lang="en-US" sz="2850" dirty="0">
                  <a:latin typeface="Courier New" pitchFamily="49" charset="0"/>
                  <a:cs typeface="Courier New" pitchFamily="49" charset="0"/>
                </a:rPr>
                <a:t>CREATE</a:t>
              </a:r>
            </a:p>
            <a:p>
              <a:pPr marL="342900" lvl="1" indent="-342900" defTabSz="1333266">
                <a:lnSpc>
                  <a:spcPct val="90000"/>
                </a:lnSpc>
                <a:spcAft>
                  <a:spcPct val="15000"/>
                </a:spcAft>
                <a:buClr>
                  <a:schemeClr val="accent1"/>
                </a:buClr>
                <a:buFontTx/>
                <a:buChar char="••"/>
                <a:defRPr/>
              </a:pPr>
              <a:r>
                <a:rPr lang="en-US" sz="2850" dirty="0">
                  <a:latin typeface="Courier New" pitchFamily="49" charset="0"/>
                  <a:cs typeface="Courier New" pitchFamily="49" charset="0"/>
                </a:rPr>
                <a:t>ALTER</a:t>
              </a:r>
            </a:p>
            <a:p>
              <a:pPr marL="342900" lvl="1" indent="-342900" defTabSz="1333266">
                <a:lnSpc>
                  <a:spcPct val="90000"/>
                </a:lnSpc>
                <a:spcAft>
                  <a:spcPct val="15000"/>
                </a:spcAft>
                <a:buClr>
                  <a:schemeClr val="accent1"/>
                </a:buClr>
                <a:buFontTx/>
                <a:buChar char="••"/>
                <a:defRPr/>
              </a:pPr>
              <a:r>
                <a:rPr lang="en-US" sz="2850" dirty="0">
                  <a:latin typeface="Courier New" pitchFamily="49" charset="0"/>
                  <a:cs typeface="Courier New" pitchFamily="49" charset="0"/>
                </a:rPr>
                <a:t>DROP</a:t>
              </a:r>
            </a:p>
          </p:txBody>
        </p:sp>
        <p:sp>
          <p:nvSpPr>
            <p:cNvPr id="14" name="Freeform 13"/>
            <p:cNvSpPr/>
            <p:nvPr/>
          </p:nvSpPr>
          <p:spPr>
            <a:xfrm>
              <a:off x="5456112" y="1973133"/>
              <a:ext cx="1857181" cy="431863"/>
            </a:xfrm>
            <a:custGeom>
              <a:avLst/>
              <a:gdLst>
                <a:gd name="connsiteX0" fmla="*/ 0 w 1857374"/>
                <a:gd name="connsiteY0" fmla="*/ 0 h 432000"/>
                <a:gd name="connsiteX1" fmla="*/ 1857374 w 1857374"/>
                <a:gd name="connsiteY1" fmla="*/ 0 h 432000"/>
                <a:gd name="connsiteX2" fmla="*/ 1857374 w 1857374"/>
                <a:gd name="connsiteY2" fmla="*/ 432000 h 432000"/>
                <a:gd name="connsiteX3" fmla="*/ 0 w 1857374"/>
                <a:gd name="connsiteY3" fmla="*/ 432000 h 432000"/>
                <a:gd name="connsiteX4" fmla="*/ 0 w 1857374"/>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74" h="432000">
                  <a:moveTo>
                    <a:pt x="0" y="0"/>
                  </a:moveTo>
                  <a:lnTo>
                    <a:pt x="1857374" y="0"/>
                  </a:lnTo>
                  <a:lnTo>
                    <a:pt x="1857374" y="432000"/>
                  </a:lnTo>
                  <a:lnTo>
                    <a:pt x="0" y="432000"/>
                  </a:lnTo>
                  <a:lnTo>
                    <a:pt x="0" y="0"/>
                  </a:lnTo>
                  <a:close/>
                </a:path>
              </a:pathLst>
            </a:custGeom>
            <a:solidFill>
              <a:srgbClr val="558CCD"/>
            </a:solidFill>
            <a:ln>
              <a:noFill/>
            </a:ln>
          </p:spPr>
          <p:style>
            <a:lnRef idx="2">
              <a:schemeClr val="accent3">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txBody>
            <a:bodyPr lIns="160020" tIns="91440" rIns="160020" bIns="91440" spcCol="1270"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333266">
                <a:lnSpc>
                  <a:spcPct val="90000"/>
                </a:lnSpc>
                <a:spcAft>
                  <a:spcPct val="35000"/>
                </a:spcAft>
                <a:defRPr/>
              </a:pPr>
              <a:r>
                <a:rPr lang="en-US" sz="3000" b="1" dirty="0">
                  <a:latin typeface="Oracle Sans" panose="020B0503020204020204" pitchFamily="34" charset="0"/>
                  <a:cs typeface="Oracle Sans" panose="020B0503020204020204" pitchFamily="34" charset="0"/>
                </a:rPr>
                <a:t>Database Events</a:t>
              </a:r>
            </a:p>
          </p:txBody>
        </p:sp>
        <p:sp>
          <p:nvSpPr>
            <p:cNvPr id="15" name="Freeform 14"/>
            <p:cNvSpPr/>
            <p:nvPr/>
          </p:nvSpPr>
          <p:spPr>
            <a:xfrm>
              <a:off x="5456112" y="2404996"/>
              <a:ext cx="1857181" cy="1324170"/>
            </a:xfrm>
            <a:custGeom>
              <a:avLst/>
              <a:gdLst>
                <a:gd name="connsiteX0" fmla="*/ 0 w 1857374"/>
                <a:gd name="connsiteY0" fmla="*/ 0 h 1324033"/>
                <a:gd name="connsiteX1" fmla="*/ 1857374 w 1857374"/>
                <a:gd name="connsiteY1" fmla="*/ 0 h 1324033"/>
                <a:gd name="connsiteX2" fmla="*/ 1857374 w 1857374"/>
                <a:gd name="connsiteY2" fmla="*/ 1324033 h 1324033"/>
                <a:gd name="connsiteX3" fmla="*/ 0 w 1857374"/>
                <a:gd name="connsiteY3" fmla="*/ 1324033 h 1324033"/>
                <a:gd name="connsiteX4" fmla="*/ 0 w 1857374"/>
                <a:gd name="connsiteY4" fmla="*/ 0 h 1324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7374" h="1324033">
                  <a:moveTo>
                    <a:pt x="0" y="0"/>
                  </a:moveTo>
                  <a:lnTo>
                    <a:pt x="1857374" y="0"/>
                  </a:lnTo>
                  <a:lnTo>
                    <a:pt x="1857374" y="1324033"/>
                  </a:lnTo>
                  <a:lnTo>
                    <a:pt x="0" y="1324033"/>
                  </a:lnTo>
                  <a:lnTo>
                    <a:pt x="0" y="0"/>
                  </a:lnTo>
                  <a:close/>
                </a:path>
              </a:pathLst>
            </a:custGeom>
            <a:solidFill>
              <a:srgbClr val="E8EDEF">
                <a:alpha val="90000"/>
              </a:srgbClr>
            </a:solidFill>
            <a:ln>
              <a:noFill/>
            </a:ln>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lIns="120015" tIns="120015" rIns="160020" bIns="180023" spcCol="1270"/>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342900" lvl="1" indent="-342900" defTabSz="1333266">
                <a:lnSpc>
                  <a:spcPct val="90000"/>
                </a:lnSpc>
                <a:spcAft>
                  <a:spcPct val="15000"/>
                </a:spcAft>
                <a:buClr>
                  <a:schemeClr val="accent1"/>
                </a:buClr>
                <a:buFontTx/>
                <a:buChar char="••"/>
                <a:defRPr/>
              </a:pPr>
              <a:r>
                <a:rPr lang="en-US" sz="2850" dirty="0">
                  <a:latin typeface="Courier New" pitchFamily="49" charset="0"/>
                  <a:cs typeface="Courier New" pitchFamily="49" charset="0"/>
                </a:rPr>
                <a:t>SERVERERROR</a:t>
              </a:r>
            </a:p>
            <a:p>
              <a:pPr marL="342900" lvl="1" indent="-342900" defTabSz="1333266">
                <a:lnSpc>
                  <a:spcPct val="90000"/>
                </a:lnSpc>
                <a:spcAft>
                  <a:spcPct val="15000"/>
                </a:spcAft>
                <a:buClr>
                  <a:schemeClr val="accent1"/>
                </a:buClr>
                <a:buFontTx/>
                <a:buChar char="••"/>
                <a:defRPr/>
              </a:pPr>
              <a:r>
                <a:rPr lang="en-US" sz="2850" dirty="0">
                  <a:latin typeface="Courier New" pitchFamily="49" charset="0"/>
                  <a:cs typeface="Courier New" pitchFamily="49" charset="0"/>
                </a:rPr>
                <a:t>LOGON</a:t>
              </a:r>
            </a:p>
            <a:p>
              <a:pPr marL="342900" lvl="1" indent="-342900" defTabSz="1333266">
                <a:lnSpc>
                  <a:spcPct val="90000"/>
                </a:lnSpc>
                <a:spcAft>
                  <a:spcPct val="15000"/>
                </a:spcAft>
                <a:buClr>
                  <a:schemeClr val="accent1"/>
                </a:buClr>
                <a:buFontTx/>
                <a:buChar char="••"/>
                <a:defRPr/>
              </a:pPr>
              <a:r>
                <a:rPr lang="en-US" sz="2850" dirty="0">
                  <a:latin typeface="Courier New" pitchFamily="49" charset="0"/>
                  <a:cs typeface="Courier New" pitchFamily="49" charset="0"/>
                </a:rPr>
                <a:t>LOGOFF</a:t>
              </a:r>
            </a:p>
            <a:p>
              <a:pPr marL="342900" lvl="1" indent="-342900" defTabSz="1333266">
                <a:lnSpc>
                  <a:spcPct val="90000"/>
                </a:lnSpc>
                <a:spcAft>
                  <a:spcPct val="15000"/>
                </a:spcAft>
                <a:buClr>
                  <a:schemeClr val="accent1"/>
                </a:buClr>
                <a:buFontTx/>
                <a:buChar char="••"/>
                <a:defRPr/>
              </a:pPr>
              <a:r>
                <a:rPr lang="en-US" sz="2850" dirty="0">
                  <a:latin typeface="Courier New" pitchFamily="49" charset="0"/>
                  <a:cs typeface="Courier New" pitchFamily="49" charset="0"/>
                </a:rPr>
                <a:t>STARTUP</a:t>
              </a:r>
            </a:p>
            <a:p>
              <a:pPr marL="342900" lvl="1" indent="-342900" defTabSz="1333266">
                <a:lnSpc>
                  <a:spcPct val="90000"/>
                </a:lnSpc>
                <a:spcAft>
                  <a:spcPct val="15000"/>
                </a:spcAft>
                <a:buClr>
                  <a:schemeClr val="accent1"/>
                </a:buClr>
                <a:buFontTx/>
                <a:buChar char="••"/>
                <a:defRPr/>
              </a:pPr>
              <a:r>
                <a:rPr lang="en-US" sz="2850" dirty="0">
                  <a:latin typeface="Courier New" pitchFamily="49" charset="0"/>
                  <a:cs typeface="Courier New" pitchFamily="49" charset="0"/>
                </a:rPr>
                <a:t>SHUTDOWN</a:t>
              </a:r>
            </a:p>
          </p:txBody>
        </p:sp>
      </p:grpSp>
    </p:spTree>
    <p:custDataLst>
      <p:tags r:id="rId1"/>
    </p:custDataLst>
    <p:extLst>
      <p:ext uri="{BB962C8B-B14F-4D97-AF65-F5344CB8AC3E}">
        <p14:creationId xmlns:p14="http://schemas.microsoft.com/office/powerpoint/2010/main" val="9028372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5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2821</TotalTime>
  <Words>7522</Words>
  <Application>Microsoft Office PowerPoint</Application>
  <PresentationFormat>Custom</PresentationFormat>
  <Paragraphs>782</Paragraphs>
  <Slides>49</Slides>
  <Notes>49</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Courier New</vt:lpstr>
      <vt:lpstr>Georgia</vt:lpstr>
      <vt:lpstr>Oracle Sans</vt:lpstr>
      <vt:lpstr>Times New Roman</vt:lpstr>
      <vt:lpstr>OU Redwood PowerPoint Template</vt:lpstr>
      <vt:lpstr>Creating Triggers</vt:lpstr>
      <vt:lpstr>Course Road Map</vt:lpstr>
      <vt:lpstr>Objectives</vt:lpstr>
      <vt:lpstr>Lesson Agenda</vt:lpstr>
      <vt:lpstr>PowerPoint Presentation</vt:lpstr>
      <vt:lpstr>What are Triggers? </vt:lpstr>
      <vt:lpstr>Defining Triggers</vt:lpstr>
      <vt:lpstr>Why do you use Triggers?</vt:lpstr>
      <vt:lpstr>Trigger Event Types</vt:lpstr>
      <vt:lpstr>Available Trigger Types</vt:lpstr>
      <vt:lpstr>Trigger Event Types and Body</vt:lpstr>
      <vt:lpstr>Lesson Agenda</vt:lpstr>
      <vt:lpstr>Creating DML Triggers by Using the CREATE TRIGGER Statement</vt:lpstr>
      <vt:lpstr>Creating DML Triggers by Using SQL Developer</vt:lpstr>
      <vt:lpstr>Specifying the Trigger Execution Time</vt:lpstr>
      <vt:lpstr>Creating a DML Statement Trigger Example: SECURE_EMP</vt:lpstr>
      <vt:lpstr>Testing Trigger SECURE_EMP</vt:lpstr>
      <vt:lpstr>Using Conditional Predicates</vt:lpstr>
      <vt:lpstr>Multiple Triggers of the Same Type</vt:lpstr>
      <vt:lpstr>CALL Statements in Triggers</vt:lpstr>
      <vt:lpstr>Lesson Agenda</vt:lpstr>
      <vt:lpstr>Statement-Level Triggers Versus Row-Level Triggers</vt:lpstr>
      <vt:lpstr>PowerPoint Presentation</vt:lpstr>
      <vt:lpstr>Creating a DML Row Trigger</vt:lpstr>
      <vt:lpstr>Correlation names and Pseudorecords</vt:lpstr>
      <vt:lpstr>Correlation Names and Pseudorecords</vt:lpstr>
      <vt:lpstr>Using OLD and NEW Qualifiers</vt:lpstr>
      <vt:lpstr>Using OLD and NEW Qualifiers: Example</vt:lpstr>
      <vt:lpstr>Using OLD and NEW Qualifiers: Example</vt:lpstr>
      <vt:lpstr>Using the WHEN Clause to Fire a Row Trigger Based on a Condition</vt:lpstr>
      <vt:lpstr>Trigger-Firing Sequence: Single-Row Manipulation</vt:lpstr>
      <vt:lpstr>Trigger-Firing Sequence: Multirow Manipulation</vt:lpstr>
      <vt:lpstr>Summary of the Trigger Execution Model</vt:lpstr>
      <vt:lpstr>Lesson Agenda</vt:lpstr>
      <vt:lpstr>INSTEAD OF Triggers</vt:lpstr>
      <vt:lpstr>Creating an INSTEAD OF Trigger: Example</vt:lpstr>
      <vt:lpstr>Creating an INSTEAD OF Trigger to Perform DML on Complex Views</vt:lpstr>
      <vt:lpstr>PowerPoint Presentation</vt:lpstr>
      <vt:lpstr>Lesson Agenda</vt:lpstr>
      <vt:lpstr>The Status of a Trigger</vt:lpstr>
      <vt:lpstr>System Privileges Required to Manage Triggers</vt:lpstr>
      <vt:lpstr>Managing Triggers by Using the ALTER and DROP SQL Statements</vt:lpstr>
      <vt:lpstr>Managing Triggers by Using SQL Developer</vt:lpstr>
      <vt:lpstr>Viewing Trigger Information</vt:lpstr>
      <vt:lpstr>Using USER_TRIGGERS</vt:lpstr>
      <vt:lpstr>Testing Triggers</vt:lpstr>
      <vt:lpstr>Quiz</vt:lpstr>
      <vt:lpstr>Summary</vt:lpstr>
      <vt:lpstr>Practice 18 Overview: Creating Statement and Row Triggers</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Lakhan Chaudhari</dc:creator>
  <cp:keywords>OU Redwood PowerPoint Template</cp:keywords>
  <dc:description>Oracle University Production Services PowerPoint Template</dc:description>
  <cp:lastModifiedBy>Jayanthy Keshavamurthy</cp:lastModifiedBy>
  <cp:revision>648</cp:revision>
  <cp:lastPrinted>2002-03-28T23:57:22Z</cp:lastPrinted>
  <dcterms:created xsi:type="dcterms:W3CDTF">2020-05-18T09:31:58Z</dcterms:created>
  <dcterms:modified xsi:type="dcterms:W3CDTF">2020-06-29T14:53:30Z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