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1"/>
  </p:notesMasterIdLst>
  <p:handoutMasterIdLst>
    <p:handoutMasterId r:id="rId32"/>
  </p:handoutMasterIdLst>
  <p:sldIdLst>
    <p:sldId id="1190" r:id="rId2"/>
    <p:sldId id="1192" r:id="rId3"/>
    <p:sldId id="1191" r:id="rId4"/>
    <p:sldId id="1193" r:id="rId5"/>
    <p:sldId id="1194" r:id="rId6"/>
    <p:sldId id="1195" r:id="rId7"/>
    <p:sldId id="1196" r:id="rId8"/>
    <p:sldId id="1197" r:id="rId9"/>
    <p:sldId id="1198" r:id="rId10"/>
    <p:sldId id="1199" r:id="rId11"/>
    <p:sldId id="1200" r:id="rId12"/>
    <p:sldId id="1201" r:id="rId13"/>
    <p:sldId id="1202" r:id="rId14"/>
    <p:sldId id="1203" r:id="rId15"/>
    <p:sldId id="1204" r:id="rId16"/>
    <p:sldId id="1205" r:id="rId17"/>
    <p:sldId id="1206" r:id="rId18"/>
    <p:sldId id="1207" r:id="rId19"/>
    <p:sldId id="1208" r:id="rId20"/>
    <p:sldId id="1209" r:id="rId21"/>
    <p:sldId id="1210" r:id="rId22"/>
    <p:sldId id="1211" r:id="rId23"/>
    <p:sldId id="1212" r:id="rId24"/>
    <p:sldId id="1213" r:id="rId25"/>
    <p:sldId id="1214" r:id="rId26"/>
    <p:sldId id="1215" r:id="rId27"/>
    <p:sldId id="1216" r:id="rId28"/>
    <p:sldId id="1217" r:id="rId29"/>
    <p:sldId id="1218" r:id="rId30"/>
  </p:sldIdLst>
  <p:sldSz cx="18288000" cy="10287000"/>
  <p:notesSz cx="7772400" cy="10058400"/>
  <p:custDataLst>
    <p:tags r:id="rId3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2" userDrawn="1">
          <p15:clr>
            <a:srgbClr val="A4A3A4"/>
          </p15:clr>
        </p15:guide>
        <p15:guide id="6" pos="894" userDrawn="1">
          <p15:clr>
            <a:srgbClr val="A4A3A4"/>
          </p15:clr>
        </p15:guide>
        <p15:guide id="7" orient="horz" pos="1992" userDrawn="1">
          <p15:clr>
            <a:srgbClr val="A4A3A4"/>
          </p15:clr>
        </p15:guide>
        <p15:guide id="8" orient="horz" pos="3912" userDrawn="1">
          <p15:clr>
            <a:srgbClr val="A4A3A4"/>
          </p15:clr>
        </p15:guide>
        <p15:guide id="9" pos="833" userDrawn="1">
          <p15:clr>
            <a:srgbClr val="A4A3A4"/>
          </p15:clr>
        </p15:guide>
        <p15:guide id="10" pos="5760" userDrawn="1">
          <p15:clr>
            <a:srgbClr val="A4A3A4"/>
          </p15:clr>
        </p15:guide>
        <p15:guide id="11" orient="horz" pos="5688" userDrawn="1">
          <p15:clr>
            <a:srgbClr val="A4A3A4"/>
          </p15:clr>
        </p15:guide>
        <p15:guide id="12" orient="horz" pos="500" userDrawn="1">
          <p15:clr>
            <a:srgbClr val="A4A3A4"/>
          </p15:clr>
        </p15:guide>
        <p15:guide id="13" pos="624" userDrawn="1">
          <p15:clr>
            <a:srgbClr val="A4A3A4"/>
          </p15:clr>
        </p15:guide>
        <p15:guide id="14" orient="horz" pos="5832" userDrawn="1">
          <p15:clr>
            <a:srgbClr val="A4A3A4"/>
          </p15:clr>
        </p15:guide>
        <p15:guide id="15" orient="horz" pos="1320"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3137" autoAdjust="0"/>
  </p:normalViewPr>
  <p:slideViewPr>
    <p:cSldViewPr showGuides="1">
      <p:cViewPr varScale="1">
        <p:scale>
          <a:sx n="38" d="100"/>
          <a:sy n="38" d="100"/>
        </p:scale>
        <p:origin x="1296" y="48"/>
      </p:cViewPr>
      <p:guideLst>
        <p:guide orient="horz" pos="1512"/>
        <p:guide pos="894"/>
        <p:guide orient="horz" pos="1992"/>
        <p:guide orient="horz" pos="3912"/>
        <p:guide pos="833"/>
        <p:guide pos="5760"/>
        <p:guide orient="horz" pos="5688"/>
        <p:guide orient="horz" pos="500"/>
        <p:guide pos="624"/>
        <p:guide orient="horz" pos="5832"/>
        <p:guide orient="horz" pos="1320"/>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75" d="100"/>
          <a:sy n="75" d="100"/>
        </p:scale>
        <p:origin x="2130" y="-666"/>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19 -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B15D52-F85E-484A-A456-1DE1F7CFD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DCDF64-9D1D-494F-803C-7438933338A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73494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1FA981D0-B737-4525-8101-8D5BD7D3D580}" type="slidenum">
              <a:rPr lang="en-US" smtClean="0"/>
              <a:pPr/>
              <a:t>10</a:t>
            </a:fld>
            <a:endParaRPr lang="en-US" dirty="0"/>
          </a:p>
        </p:txBody>
      </p:sp>
      <p:sp>
        <p:nvSpPr>
          <p:cNvPr id="3" name="Slide Image Placeholder 2">
            <a:extLst>
              <a:ext uri="{FF2B5EF4-FFF2-40B4-BE49-F238E27FC236}">
                <a16:creationId xmlns:a16="http://schemas.microsoft.com/office/drawing/2014/main" id="{98508877-B863-4316-97EE-4C96D167F60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E69EDD0-8C31-4B94-8302-56FF60B80C19}"/>
              </a:ext>
            </a:extLst>
          </p:cNvPr>
          <p:cNvSpPr>
            <a:spLocks noGrp="1"/>
          </p:cNvSpPr>
          <p:nvPr>
            <p:ph type="body" idx="1"/>
          </p:nvPr>
        </p:nvSpPr>
        <p:spPr/>
        <p:txBody>
          <a:bodyPr/>
          <a:lstStyle/>
          <a:p>
            <a:pPr lvl="1" eaLnBrk="1" hangingPunct="1"/>
            <a:r>
              <a:rPr lang="en-US" altLang="en-US" dirty="0"/>
              <a:t>Following are some of the restrictions when working with compound triggers: </a:t>
            </a:r>
          </a:p>
          <a:p>
            <a:pPr lvl="2" eaLnBrk="1" hangingPunct="1"/>
            <a:r>
              <a:rPr lang="en-US" altLang="en-US" dirty="0"/>
              <a:t>A compound trigger must be a DML trigger. </a:t>
            </a:r>
          </a:p>
          <a:p>
            <a:pPr lvl="2" eaLnBrk="1" hangingPunct="1"/>
            <a:r>
              <a:rPr lang="en-US" altLang="en-US" dirty="0"/>
              <a:t>A compound trigger must be defined on either a table or a view.</a:t>
            </a:r>
          </a:p>
          <a:p>
            <a:pPr lvl="2" eaLnBrk="1" hangingPunct="1"/>
            <a:r>
              <a:rPr lang="en-US" altLang="en-US" dirty="0"/>
              <a:t>An exception that occurs in one section must be handled in that section. It cannot transfer control to another section.</a:t>
            </a:r>
          </a:p>
          <a:p>
            <a:pPr lvl="2" eaLnBrk="1" hangingPunct="1">
              <a:buSzPct val="70000"/>
              <a:buFont typeface="Courier New" pitchFamily="49" charset="0"/>
              <a:buChar char="•"/>
            </a:pPr>
            <a:r>
              <a:rPr lang="en-US" altLang="en-US" dirty="0">
                <a:latin typeface="Courier New" pitchFamily="49" charset="0"/>
              </a:rPr>
              <a:t>:OLD</a:t>
            </a:r>
            <a:r>
              <a:rPr lang="en-US" altLang="en-US" dirty="0"/>
              <a:t>, </a:t>
            </a:r>
            <a:r>
              <a:rPr lang="en-US" altLang="en-US" dirty="0">
                <a:latin typeface="Courier New" pitchFamily="49" charset="0"/>
              </a:rPr>
              <a:t>:NEW</a:t>
            </a:r>
            <a:r>
              <a:rPr lang="en-US" altLang="en-US" dirty="0"/>
              <a:t>, and </a:t>
            </a:r>
            <a:r>
              <a:rPr lang="en-US" altLang="en-US" dirty="0">
                <a:latin typeface="Courier New" pitchFamily="49" charset="0"/>
              </a:rPr>
              <a:t>:PARENT</a:t>
            </a:r>
            <a:r>
              <a:rPr lang="en-US" altLang="en-US" dirty="0"/>
              <a:t> cannot appear in the declaration section, the </a:t>
            </a:r>
            <a:r>
              <a:rPr lang="en-US" altLang="en-US" dirty="0">
                <a:latin typeface="Courier New" pitchFamily="49" charset="0"/>
              </a:rPr>
              <a:t>BEFORE</a:t>
            </a:r>
            <a:r>
              <a:rPr lang="en-US" altLang="en-US" dirty="0"/>
              <a:t> </a:t>
            </a:r>
            <a:r>
              <a:rPr lang="en-US" altLang="en-US" dirty="0">
                <a:latin typeface="Courier New" pitchFamily="49" charset="0"/>
              </a:rPr>
              <a:t>STATEMENT</a:t>
            </a:r>
            <a:r>
              <a:rPr lang="en-US" altLang="en-US" dirty="0"/>
              <a:t> section, or the </a:t>
            </a:r>
            <a:r>
              <a:rPr lang="en-US" altLang="en-US" dirty="0">
                <a:latin typeface="Courier New" pitchFamily="49" charset="0"/>
              </a:rPr>
              <a:t>AFTER</a:t>
            </a:r>
            <a:r>
              <a:rPr lang="en-US" altLang="en-US" dirty="0"/>
              <a:t> </a:t>
            </a:r>
            <a:r>
              <a:rPr lang="en-US" altLang="en-US" dirty="0">
                <a:latin typeface="Courier New" pitchFamily="49" charset="0"/>
              </a:rPr>
              <a:t>STATEMENT</a:t>
            </a:r>
            <a:r>
              <a:rPr lang="en-US" altLang="en-US" dirty="0"/>
              <a:t> section.</a:t>
            </a:r>
          </a:p>
          <a:p>
            <a:endParaRPr lang="en-US" dirty="0"/>
          </a:p>
        </p:txBody>
      </p:sp>
    </p:spTree>
    <p:extLst>
      <p:ext uri="{BB962C8B-B14F-4D97-AF65-F5344CB8AC3E}">
        <p14:creationId xmlns:p14="http://schemas.microsoft.com/office/powerpoint/2010/main" val="4200507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5D10374C-60C8-4E15-AB98-DF24EB95AAFF}" type="slidenum">
              <a:rPr lang="en-US" smtClean="0"/>
              <a:pPr/>
              <a:t>11</a:t>
            </a:fld>
            <a:endParaRPr lang="en-US" dirty="0"/>
          </a:p>
        </p:txBody>
      </p:sp>
      <p:sp>
        <p:nvSpPr>
          <p:cNvPr id="6" name="Slide Image Placeholder 5">
            <a:extLst>
              <a:ext uri="{FF2B5EF4-FFF2-40B4-BE49-F238E27FC236}">
                <a16:creationId xmlns:a16="http://schemas.microsoft.com/office/drawing/2014/main" id="{713D9DDC-3815-46E3-9087-A2A39CD7D406}"/>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AE423E8A-E9C1-4C87-9899-D9B078A50A6F}"/>
              </a:ext>
            </a:extLst>
          </p:cNvPr>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C2948FED-0869-44B7-BCC8-AAE0FF1B1F8B}" type="slidenum">
              <a:rPr lang="en-US" smtClean="0"/>
              <a:pPr/>
              <a:t>12</a:t>
            </a:fld>
            <a:endParaRPr lang="en-US" dirty="0"/>
          </a:p>
        </p:txBody>
      </p:sp>
      <p:sp>
        <p:nvSpPr>
          <p:cNvPr id="3" name="Slide Image Placeholder 2">
            <a:extLst>
              <a:ext uri="{FF2B5EF4-FFF2-40B4-BE49-F238E27FC236}">
                <a16:creationId xmlns:a16="http://schemas.microsoft.com/office/drawing/2014/main" id="{8F6A7CFC-5E7A-48AB-875E-0439E5512E8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062C295-0027-49DE-9292-61D413EA2D44}"/>
              </a:ext>
            </a:extLst>
          </p:cNvPr>
          <p:cNvSpPr>
            <a:spLocks noGrp="1"/>
          </p:cNvSpPr>
          <p:nvPr>
            <p:ph type="body" idx="1"/>
          </p:nvPr>
        </p:nvSpPr>
        <p:spPr/>
        <p:txBody>
          <a:bodyPr/>
          <a:lstStyle/>
          <a:p>
            <a:pPr eaLnBrk="1" hangingPunct="1"/>
            <a:r>
              <a:rPr lang="en-US" altLang="en-US" dirty="0"/>
              <a:t>Rules Governing Triggers</a:t>
            </a:r>
          </a:p>
          <a:p>
            <a:pPr lvl="1" eaLnBrk="1" hangingPunct="1"/>
            <a:r>
              <a:rPr lang="en-US" altLang="en-US" dirty="0"/>
              <a:t>Reading and writing data by using triggers is subject to certain rules. The restrictions apply only to row triggers, unless a statement trigger is fired as a result of </a:t>
            </a:r>
            <a:r>
              <a:rPr lang="en-US" altLang="en-US" dirty="0">
                <a:latin typeface="Courier New" pitchFamily="49" charset="0"/>
              </a:rPr>
              <a:t>ON</a:t>
            </a:r>
            <a:r>
              <a:rPr lang="en-US" altLang="en-US" dirty="0"/>
              <a:t> </a:t>
            </a:r>
            <a:r>
              <a:rPr lang="en-US" altLang="en-US" dirty="0">
                <a:latin typeface="Courier New" pitchFamily="49" charset="0"/>
              </a:rPr>
              <a:t>DELETE</a:t>
            </a:r>
            <a:r>
              <a:rPr lang="en-US" altLang="en-US" dirty="0"/>
              <a:t> </a:t>
            </a:r>
            <a:r>
              <a:rPr lang="en-US" altLang="en-US" dirty="0">
                <a:latin typeface="Courier New" pitchFamily="49" charset="0"/>
              </a:rPr>
              <a:t>CASCADE</a:t>
            </a:r>
            <a:r>
              <a:rPr lang="en-US" altLang="en-US" dirty="0"/>
              <a:t>.</a:t>
            </a:r>
          </a:p>
          <a:p>
            <a:pPr lvl="1" eaLnBrk="1" hangingPunct="1"/>
            <a:r>
              <a:rPr lang="en-US" altLang="en-US" b="1" dirty="0"/>
              <a:t>Mutating Tables</a:t>
            </a:r>
          </a:p>
          <a:p>
            <a:pPr lvl="1" eaLnBrk="1" hangingPunct="1"/>
            <a:r>
              <a:rPr lang="en-US" altLang="en-US" dirty="0"/>
              <a:t>A </a:t>
            </a:r>
            <a:r>
              <a:rPr lang="en-US" altLang="en-US" dirty="0">
                <a:solidFill>
                  <a:schemeClr val="tx1"/>
                </a:solidFill>
              </a:rPr>
              <a:t>mutating table</a:t>
            </a:r>
            <a:r>
              <a:rPr lang="en-US" altLang="en-US" dirty="0">
                <a:solidFill>
                  <a:srgbClr val="FC0128"/>
                </a:solidFill>
              </a:rPr>
              <a:t> </a:t>
            </a:r>
            <a:r>
              <a:rPr lang="en-US" altLang="en-US" dirty="0"/>
              <a:t>is a table that is currently being modified by an </a:t>
            </a:r>
            <a:r>
              <a:rPr lang="en-US" altLang="en-US" dirty="0">
                <a:latin typeface="Courier New" pitchFamily="49" charset="0"/>
              </a:rPr>
              <a:t>UPDATE</a:t>
            </a:r>
            <a:r>
              <a:rPr lang="en-US" altLang="en-US" dirty="0"/>
              <a:t>, </a:t>
            </a:r>
            <a:r>
              <a:rPr lang="en-US" altLang="en-US" dirty="0">
                <a:latin typeface="Courier New" pitchFamily="49" charset="0"/>
              </a:rPr>
              <a:t>DELETE</a:t>
            </a:r>
            <a:r>
              <a:rPr lang="en-US" altLang="en-US" dirty="0"/>
              <a:t>, or </a:t>
            </a:r>
            <a:r>
              <a:rPr lang="en-US" altLang="en-US" dirty="0">
                <a:latin typeface="Courier New" pitchFamily="49" charset="0"/>
              </a:rPr>
              <a:t>INSERT</a:t>
            </a:r>
            <a:r>
              <a:rPr lang="en-US" altLang="en-US" dirty="0"/>
              <a:t> statement, or a table that might need to be updated by the effects of a declarative </a:t>
            </a:r>
            <a:r>
              <a:rPr lang="en-US" altLang="en-US" dirty="0">
                <a:latin typeface="Courier New" pitchFamily="49" charset="0"/>
              </a:rPr>
              <a:t>DELETE</a:t>
            </a:r>
            <a:r>
              <a:rPr lang="en-US" altLang="en-US" dirty="0"/>
              <a:t> </a:t>
            </a:r>
            <a:r>
              <a:rPr lang="en-US" altLang="en-US" dirty="0">
                <a:latin typeface="Courier New" pitchFamily="49" charset="0"/>
              </a:rPr>
              <a:t>CASCADE</a:t>
            </a:r>
            <a:r>
              <a:rPr lang="en-US" altLang="en-US" dirty="0"/>
              <a:t> referential integrity action. </a:t>
            </a:r>
            <a:r>
              <a:rPr lang="en-US" altLang="en-US" dirty="0">
                <a:cs typeface="Times New Roman" pitchFamily="18" charset="0"/>
              </a:rPr>
              <a:t>For </a:t>
            </a:r>
            <a:r>
              <a:rPr lang="en-US" altLang="en-US" dirty="0">
                <a:latin typeface="Courier New" pitchFamily="49" charset="0"/>
                <a:cs typeface="Courier New" pitchFamily="49" charset="0"/>
              </a:rPr>
              <a:t>STATEMENT</a:t>
            </a:r>
            <a:r>
              <a:rPr lang="en-US" altLang="en-US" dirty="0">
                <a:cs typeface="Times New Roman" pitchFamily="18" charset="0"/>
              </a:rPr>
              <a:t> triggers, a table is not considered a mutating table.</a:t>
            </a:r>
            <a:endParaRPr lang="en-US" altLang="en-US" dirty="0"/>
          </a:p>
          <a:p>
            <a:pPr lvl="1" eaLnBrk="1" hangingPunct="1"/>
            <a:r>
              <a:rPr lang="en-US" altLang="en-US" dirty="0"/>
              <a:t>A mutating table error (</a:t>
            </a:r>
            <a:r>
              <a:rPr lang="en-US" altLang="en-US" dirty="0">
                <a:latin typeface="Courier New" pitchFamily="49" charset="0"/>
              </a:rPr>
              <a:t>ORA-4091</a:t>
            </a:r>
            <a:r>
              <a:rPr lang="en-US" altLang="en-US" dirty="0"/>
              <a:t>) occurs when a row-level trigger attempts to change or examine a table that is already undergoing change via a DML statement. </a:t>
            </a:r>
          </a:p>
          <a:p>
            <a:pPr lvl="1" eaLnBrk="1" hangingPunct="1"/>
            <a:r>
              <a:rPr lang="en-US" altLang="en-US" dirty="0"/>
              <a:t>The triggered table itself is a mutating table, as well as any table referencing it with the </a:t>
            </a:r>
            <a:r>
              <a:rPr lang="en-US" altLang="en-US" dirty="0">
                <a:latin typeface="Courier New" pitchFamily="49" charset="0"/>
              </a:rPr>
              <a:t>FOREIGN</a:t>
            </a:r>
            <a:r>
              <a:rPr lang="en-US" altLang="en-US" dirty="0"/>
              <a:t> </a:t>
            </a:r>
            <a:r>
              <a:rPr lang="en-US" altLang="en-US" dirty="0">
                <a:latin typeface="Courier New" pitchFamily="49" charset="0"/>
              </a:rPr>
              <a:t>KEY</a:t>
            </a:r>
            <a:r>
              <a:rPr lang="en-US" altLang="en-US" dirty="0"/>
              <a:t> constraint. This restriction prevents a row trigger from seeing an inconsistent set of data.</a:t>
            </a:r>
          </a:p>
          <a:p>
            <a:endParaRPr lang="en-US" dirty="0"/>
          </a:p>
        </p:txBody>
      </p:sp>
    </p:spTree>
    <p:extLst>
      <p:ext uri="{BB962C8B-B14F-4D97-AF65-F5344CB8AC3E}">
        <p14:creationId xmlns:p14="http://schemas.microsoft.com/office/powerpoint/2010/main" val="3059255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585B9A34-6AB2-489F-9C1E-1181F79052D0}" type="slidenum">
              <a:rPr lang="en-US" smtClean="0"/>
              <a:pPr/>
              <a:t>13</a:t>
            </a:fld>
            <a:endParaRPr lang="en-US" dirty="0"/>
          </a:p>
        </p:txBody>
      </p:sp>
      <p:sp>
        <p:nvSpPr>
          <p:cNvPr id="3" name="Slide Image Placeholder 2">
            <a:extLst>
              <a:ext uri="{FF2B5EF4-FFF2-40B4-BE49-F238E27FC236}">
                <a16:creationId xmlns:a16="http://schemas.microsoft.com/office/drawing/2014/main" id="{DB2962C8-1247-47D5-9EBE-007AFE74E6E8}"/>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FD0D99F-2094-48BA-AFDA-4064B23DA0C5}"/>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CHECK_SALARY</a:t>
            </a:r>
            <a:r>
              <a:rPr lang="en-US" altLang="en-US" dirty="0"/>
              <a:t> trigger in the slide example attempts to guarantee that whenever a new employee is added to the </a:t>
            </a:r>
            <a:r>
              <a:rPr lang="en-US" altLang="en-US" dirty="0">
                <a:latin typeface="Courier New" pitchFamily="49" charset="0"/>
              </a:rPr>
              <a:t>EMPLOYEES</a:t>
            </a:r>
            <a:r>
              <a:rPr lang="en-US" altLang="en-US" dirty="0"/>
              <a:t> table or whenever an existing employee’s salary or job ID is changed, the employee’s salary falls within the established salary range for the employee’s job.</a:t>
            </a:r>
          </a:p>
          <a:p>
            <a:pPr lvl="1" eaLnBrk="1" hangingPunct="1"/>
            <a:r>
              <a:rPr lang="en-US" altLang="en-US" dirty="0"/>
              <a:t>When an employee record is updated, the </a:t>
            </a:r>
            <a:r>
              <a:rPr lang="en-US" altLang="en-US" dirty="0">
                <a:latin typeface="Courier New" pitchFamily="49" charset="0"/>
              </a:rPr>
              <a:t>CHECK_SALARY</a:t>
            </a:r>
            <a:r>
              <a:rPr lang="en-US" altLang="en-US" dirty="0"/>
              <a:t> trigger is fired for each row that is updated. The trigger code queries the same table that is being updated. Therefore, it is said that the </a:t>
            </a:r>
            <a:r>
              <a:rPr lang="en-US" altLang="en-US" dirty="0">
                <a:latin typeface="Courier New" pitchFamily="49" charset="0"/>
              </a:rPr>
              <a:t>EMPLOYEES</a:t>
            </a:r>
            <a:r>
              <a:rPr lang="en-US" altLang="en-US" dirty="0"/>
              <a:t> table is a mutating table.</a:t>
            </a:r>
          </a:p>
          <a:p>
            <a:endParaRPr lang="en-US" dirty="0"/>
          </a:p>
        </p:txBody>
      </p:sp>
    </p:spTree>
    <p:extLst>
      <p:ext uri="{BB962C8B-B14F-4D97-AF65-F5344CB8AC3E}">
        <p14:creationId xmlns:p14="http://schemas.microsoft.com/office/powerpoint/2010/main" val="2616655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BF6AAC7A-A738-4CAA-A769-0D67549409F9}" type="slidenum">
              <a:rPr lang="en-US" smtClean="0"/>
              <a:pPr/>
              <a:t>14</a:t>
            </a:fld>
            <a:endParaRPr lang="en-US" dirty="0"/>
          </a:p>
        </p:txBody>
      </p:sp>
      <p:sp>
        <p:nvSpPr>
          <p:cNvPr id="3" name="Slide Image Placeholder 2">
            <a:extLst>
              <a:ext uri="{FF2B5EF4-FFF2-40B4-BE49-F238E27FC236}">
                <a16:creationId xmlns:a16="http://schemas.microsoft.com/office/drawing/2014/main" id="{0CC80A83-4E1D-422F-ACE1-53C0E4B2F98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B8A14FC-F93F-41D6-B92B-9C6DE06E4EC0}"/>
              </a:ext>
            </a:extLst>
          </p:cNvPr>
          <p:cNvSpPr>
            <a:spLocks noGrp="1"/>
          </p:cNvSpPr>
          <p:nvPr>
            <p:ph type="body" idx="1"/>
          </p:nvPr>
        </p:nvSpPr>
        <p:spPr/>
        <p:txBody>
          <a:bodyPr/>
          <a:lstStyle/>
          <a:p>
            <a:pPr lvl="1" eaLnBrk="1" hangingPunct="1"/>
            <a:r>
              <a:rPr lang="en-US" altLang="en-US" dirty="0">
                <a:cs typeface="Times New Roman" pitchFamily="18" charset="0"/>
              </a:rPr>
              <a:t>In the example in the slide, the trigger code tries to read or select data from a mutating table.</a:t>
            </a:r>
            <a:r>
              <a:rPr lang="en-US" altLang="en-US" dirty="0"/>
              <a:t> </a:t>
            </a:r>
          </a:p>
          <a:p>
            <a:pPr lvl="1" eaLnBrk="1" hangingPunct="1"/>
            <a:r>
              <a:rPr lang="en-US" altLang="en-US" dirty="0"/>
              <a:t>If you restrict the salary within a range between the minimum existing value and the maximum existing value, then you get a runtime error. The </a:t>
            </a:r>
            <a:r>
              <a:rPr lang="en-US" altLang="en-US" dirty="0">
                <a:latin typeface="Courier New" pitchFamily="49" charset="0"/>
              </a:rPr>
              <a:t>EMPLOYEES</a:t>
            </a:r>
            <a:r>
              <a:rPr lang="en-US" altLang="en-US" dirty="0"/>
              <a:t> table is mutating or is in a state of change; therefore, the trigger cannot read from it. </a:t>
            </a:r>
          </a:p>
          <a:p>
            <a:pPr lvl="1" eaLnBrk="1" hangingPunct="1"/>
            <a:r>
              <a:rPr lang="en-US" altLang="en-US" dirty="0"/>
              <a:t>Remember that functions can also cause a mutating table error when they are invoked in a DML statement.</a:t>
            </a:r>
          </a:p>
          <a:p>
            <a:pPr lvl="1" eaLnBrk="1" hangingPunct="1"/>
            <a:r>
              <a:rPr lang="en-US" altLang="en-US" b="1" dirty="0"/>
              <a:t>Possible Solutions</a:t>
            </a:r>
          </a:p>
          <a:p>
            <a:pPr lvl="1" eaLnBrk="1" hangingPunct="1"/>
            <a:r>
              <a:rPr lang="en-US" altLang="en-US" dirty="0"/>
              <a:t>Possible solutions to this mutating table problem include the following:</a:t>
            </a:r>
          </a:p>
          <a:p>
            <a:pPr lvl="2" eaLnBrk="1" hangingPunct="1"/>
            <a:r>
              <a:rPr lang="en-US" altLang="en-US" dirty="0"/>
              <a:t>Use a compound trigger as described earlier in this lesson. </a:t>
            </a:r>
          </a:p>
          <a:p>
            <a:pPr lvl="2" eaLnBrk="1" hangingPunct="1"/>
            <a:r>
              <a:rPr lang="en-US" altLang="en-US" dirty="0"/>
              <a:t>Store the summary data (the minimum salaries and the maximum salaries) in another summary table, which is kept up-to-date with other DML triggers.</a:t>
            </a:r>
          </a:p>
          <a:p>
            <a:pPr lvl="2" eaLnBrk="1" hangingPunct="1"/>
            <a:r>
              <a:rPr lang="en-US" altLang="en-US" dirty="0"/>
              <a:t>Store the summary data in a PL/SQL package, and access the data from the package. This can be done in a </a:t>
            </a:r>
            <a:r>
              <a:rPr lang="en-US" altLang="en-US" dirty="0">
                <a:latin typeface="Courier New" pitchFamily="49" charset="0"/>
              </a:rPr>
              <a:t>BEFORE</a:t>
            </a:r>
            <a:r>
              <a:rPr lang="en-US" altLang="en-US" dirty="0"/>
              <a:t> statement trigger.</a:t>
            </a:r>
          </a:p>
          <a:p>
            <a:endParaRPr lang="en-US" dirty="0"/>
          </a:p>
        </p:txBody>
      </p:sp>
    </p:spTree>
    <p:extLst>
      <p:ext uri="{BB962C8B-B14F-4D97-AF65-F5344CB8AC3E}">
        <p14:creationId xmlns:p14="http://schemas.microsoft.com/office/powerpoint/2010/main" val="247878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9A04C9ED-C18D-41EF-897C-CB5D158AED1D}" type="slidenum">
              <a:rPr lang="en-US" smtClean="0"/>
              <a:pPr/>
              <a:t>15</a:t>
            </a:fld>
            <a:endParaRPr lang="en-US" dirty="0"/>
          </a:p>
        </p:txBody>
      </p:sp>
      <p:sp>
        <p:nvSpPr>
          <p:cNvPr id="3" name="Slide Image Placeholder 2">
            <a:extLst>
              <a:ext uri="{FF2B5EF4-FFF2-40B4-BE49-F238E27FC236}">
                <a16:creationId xmlns:a16="http://schemas.microsoft.com/office/drawing/2014/main" id="{20F1D8E4-A4E8-4FE5-931E-C092A9FA715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AF7A1D9-5252-4C3D-9A1D-1D929D224030}"/>
              </a:ext>
            </a:extLst>
          </p:cNvPr>
          <p:cNvSpPr>
            <a:spLocks noGrp="1"/>
          </p:cNvSpPr>
          <p:nvPr>
            <p:ph type="body" idx="1"/>
          </p:nvPr>
        </p:nvSpPr>
        <p:spPr/>
        <p:txBody>
          <a:bodyPr/>
          <a:lstStyle/>
          <a:p>
            <a:pPr lvl="1" eaLnBrk="1" hangingPunct="1"/>
            <a:r>
              <a:rPr lang="en-US" altLang="en-US" dirty="0"/>
              <a:t>The </a:t>
            </a:r>
            <a:r>
              <a:rPr lang="en-US" altLang="en-US" dirty="0">
                <a:latin typeface="Courier New" pitchFamily="49" charset="0"/>
              </a:rPr>
              <a:t>CHECK_SALARY</a:t>
            </a:r>
            <a:r>
              <a:rPr lang="en-US" altLang="en-US" dirty="0"/>
              <a:t> compound trigger resolves the mutating table error in the earlier example. This is achieved by storing the values in PL/SQL collections, and then performing a bulk insert/update in the “before statement” section of the compound trigger. </a:t>
            </a:r>
          </a:p>
          <a:p>
            <a:pPr lvl="1" eaLnBrk="1" hangingPunct="1"/>
            <a:r>
              <a:rPr lang="en-US" altLang="en-US" dirty="0"/>
              <a:t>In the example in the slide, PL/SQL collections are used. The element types used are based on the </a:t>
            </a:r>
            <a:r>
              <a:rPr lang="en-US" altLang="en-US" dirty="0">
                <a:latin typeface="Courier New" pitchFamily="49" charset="0"/>
              </a:rPr>
              <a:t>SALARY</a:t>
            </a:r>
            <a:r>
              <a:rPr lang="en-US" altLang="en-US" dirty="0"/>
              <a:t> and </a:t>
            </a:r>
            <a:r>
              <a:rPr lang="en-US" altLang="en-US" dirty="0">
                <a:latin typeface="Courier New" pitchFamily="49" charset="0"/>
              </a:rPr>
              <a:t>DEPARTMENT_ID</a:t>
            </a:r>
            <a:r>
              <a:rPr lang="en-US" altLang="en-US" dirty="0"/>
              <a:t> columns from the </a:t>
            </a:r>
            <a:r>
              <a:rPr lang="en-US" altLang="en-US" dirty="0">
                <a:latin typeface="Courier New" pitchFamily="49" charset="0"/>
              </a:rPr>
              <a:t>EMPLOYEES</a:t>
            </a:r>
            <a:r>
              <a:rPr lang="en-US" altLang="en-US" dirty="0"/>
              <a:t> table.</a:t>
            </a:r>
          </a:p>
          <a:p>
            <a:pPr lvl="1" eaLnBrk="1" hangingPunct="1"/>
            <a:r>
              <a:rPr lang="en-US" altLang="en-US" dirty="0"/>
              <a:t>To create collections, you define a collection type and then declare variables of that type. Collections are instantiated when you enter a block or subprogram, and cease to exist when you exit. </a:t>
            </a:r>
            <a:r>
              <a:rPr lang="en-US" altLang="en-US" dirty="0" err="1">
                <a:latin typeface="Courier New" pitchFamily="49" charset="0"/>
              </a:rPr>
              <a:t>min_salaries</a:t>
            </a:r>
            <a:r>
              <a:rPr lang="en-US" altLang="en-US" dirty="0"/>
              <a:t> is used to hold the minimum salary for each department and </a:t>
            </a:r>
            <a:r>
              <a:rPr lang="en-US" altLang="en-US" dirty="0" err="1">
                <a:latin typeface="Courier New" pitchFamily="49" charset="0"/>
              </a:rPr>
              <a:t>max_salaries</a:t>
            </a:r>
            <a:r>
              <a:rPr lang="en-US" altLang="en-US" dirty="0"/>
              <a:t> is used to hold the maximum salary for each department. </a:t>
            </a:r>
          </a:p>
          <a:p>
            <a:endParaRPr lang="en-US" dirty="0"/>
          </a:p>
        </p:txBody>
      </p:sp>
    </p:spTree>
    <p:extLst>
      <p:ext uri="{BB962C8B-B14F-4D97-AF65-F5344CB8AC3E}">
        <p14:creationId xmlns:p14="http://schemas.microsoft.com/office/powerpoint/2010/main" val="2907186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es09_02.png"/>
          <p:cNvPicPr>
            <a:picLocks noChangeAspect="1"/>
          </p:cNvPicPr>
          <p:nvPr/>
        </p:nvPicPr>
        <p:blipFill>
          <a:blip r:embed="rId3"/>
          <a:stretch>
            <a:fillRect/>
          </a:stretch>
        </p:blipFill>
        <p:spPr>
          <a:xfrm>
            <a:off x="1514475" y="7934429"/>
            <a:ext cx="3114286" cy="828571"/>
          </a:xfrm>
          <a:prstGeom prst="rect">
            <a:avLst/>
          </a:prstGeom>
        </p:spPr>
      </p:pic>
      <p:sp>
        <p:nvSpPr>
          <p:cNvPr id="10" name="Footer Placeholder 9"/>
          <p:cNvSpPr>
            <a:spLocks noGrp="1"/>
          </p:cNvSpPr>
          <p:nvPr>
            <p:ph type="ftr" sz="quarter" idx="10"/>
          </p:nvPr>
        </p:nvSpPr>
        <p:spPr/>
        <p:txBody>
          <a:bodyPr/>
          <a:lstStyle/>
          <a:p>
            <a:r>
              <a:rPr lang="en-US"/>
              <a:t>Oracle Database 19c: PL/SQL Workshop   19 - </a:t>
            </a:r>
            <a:fld id="{456BEC99-5970-4017-A812-E356DA9448DB}" type="slidenum">
              <a:rPr lang="en-US" smtClean="0"/>
              <a:pPr/>
              <a:t>16</a:t>
            </a:fld>
            <a:endParaRPr lang="en-US" dirty="0"/>
          </a:p>
        </p:txBody>
      </p:sp>
      <p:sp>
        <p:nvSpPr>
          <p:cNvPr id="3" name="Slide Image Placeholder 2">
            <a:extLst>
              <a:ext uri="{FF2B5EF4-FFF2-40B4-BE49-F238E27FC236}">
                <a16:creationId xmlns:a16="http://schemas.microsoft.com/office/drawing/2014/main" id="{9FA318D7-773F-4ABD-8520-7BE732C866E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A5F92D9-1F6E-441E-99F3-3FB922DE86EB}"/>
              </a:ext>
            </a:extLst>
          </p:cNvPr>
          <p:cNvSpPr>
            <a:spLocks noGrp="1"/>
          </p:cNvSpPr>
          <p:nvPr>
            <p:ph type="body" idx="1"/>
          </p:nvPr>
        </p:nvSpPr>
        <p:spPr/>
        <p:txBody>
          <a:bodyPr/>
          <a:lstStyle/>
          <a:p>
            <a:pPr lvl="1" eaLnBrk="1" hangingPunct="1"/>
            <a:r>
              <a:rPr lang="en-US" altLang="en-US" dirty="0" err="1">
                <a:latin typeface="Courier New" pitchFamily="49" charset="0"/>
              </a:rPr>
              <a:t>department_ids</a:t>
            </a:r>
            <a:r>
              <a:rPr lang="en-US" altLang="en-US" dirty="0"/>
              <a:t> is used to hold the department IDs. If the employee who earns the minimum or maximum salary does not have an assigned department, you use the NVL function to store –1 for the department id, instead of </a:t>
            </a:r>
            <a:r>
              <a:rPr lang="en-US" altLang="en-US" dirty="0">
                <a:latin typeface="Courier New" pitchFamily="49" charset="0"/>
              </a:rPr>
              <a:t>NULL</a:t>
            </a:r>
            <a:r>
              <a:rPr lang="en-US" altLang="en-US" dirty="0"/>
              <a:t>. </a:t>
            </a:r>
          </a:p>
          <a:p>
            <a:pPr lvl="1" eaLnBrk="1" hangingPunct="1"/>
            <a:r>
              <a:rPr lang="en-US" altLang="en-US" dirty="0"/>
              <a:t>Next, you collect the minimum salary, maximum salary, and the department ID using a bulk insert into the </a:t>
            </a:r>
            <a:r>
              <a:rPr lang="en-US" altLang="en-US" dirty="0" err="1">
                <a:latin typeface="Courier New" pitchFamily="49" charset="0"/>
              </a:rPr>
              <a:t>min_salaries</a:t>
            </a:r>
            <a:r>
              <a:rPr lang="en-US" altLang="en-US" dirty="0"/>
              <a:t>, </a:t>
            </a:r>
            <a:r>
              <a:rPr lang="en-US" altLang="en-US" dirty="0" err="1">
                <a:latin typeface="Courier New" pitchFamily="49" charset="0"/>
              </a:rPr>
              <a:t>max_salaries</a:t>
            </a:r>
            <a:r>
              <a:rPr lang="en-US" altLang="en-US" dirty="0"/>
              <a:t>, and </a:t>
            </a:r>
            <a:r>
              <a:rPr lang="en-US" altLang="en-US" dirty="0" err="1">
                <a:latin typeface="Courier New" pitchFamily="49" charset="0"/>
              </a:rPr>
              <a:t>department_ids</a:t>
            </a:r>
            <a:r>
              <a:rPr lang="en-US" altLang="en-US" dirty="0"/>
              <a:t> respectively grouped by department ID. The select statement returns 13 rows. The values of the </a:t>
            </a:r>
            <a:r>
              <a:rPr lang="en-US" altLang="en-US" dirty="0" err="1"/>
              <a:t>department_ids</a:t>
            </a:r>
            <a:r>
              <a:rPr lang="en-US" altLang="en-US" dirty="0"/>
              <a:t> are used as an index for the </a:t>
            </a:r>
            <a:r>
              <a:rPr lang="en-US" altLang="en-US" dirty="0" err="1">
                <a:latin typeface="Courier New" pitchFamily="49" charset="0"/>
              </a:rPr>
              <a:t>department_min_salaries</a:t>
            </a:r>
            <a:r>
              <a:rPr lang="en-US" altLang="en-US" dirty="0"/>
              <a:t> and </a:t>
            </a:r>
            <a:r>
              <a:rPr lang="en-US" altLang="en-US" dirty="0" err="1">
                <a:latin typeface="Courier New" pitchFamily="49" charset="0"/>
              </a:rPr>
              <a:t>department_max_salaries</a:t>
            </a:r>
            <a:r>
              <a:rPr lang="en-US" altLang="en-US" dirty="0"/>
              <a:t> tables. Therefore, the index for those two tables (</a:t>
            </a:r>
            <a:r>
              <a:rPr lang="en-US" altLang="en-US" dirty="0">
                <a:latin typeface="Courier New" pitchFamily="49" charset="0"/>
              </a:rPr>
              <a:t>VARCHAR2</a:t>
            </a:r>
            <a:r>
              <a:rPr lang="en-US" altLang="en-US" dirty="0"/>
              <a:t>) represents the actual </a:t>
            </a:r>
            <a:r>
              <a:rPr lang="en-US" altLang="en-US" dirty="0" err="1">
                <a:latin typeface="Courier New" pitchFamily="49" charset="0"/>
              </a:rPr>
              <a:t>department_ids</a:t>
            </a:r>
            <a:r>
              <a:rPr lang="en-US" altLang="en-US" dirty="0"/>
              <a:t>.</a:t>
            </a:r>
          </a:p>
          <a:p>
            <a:pPr lvl="1" eaLnBrk="1" hangingPunct="1"/>
            <a:r>
              <a:rPr lang="en-US" altLang="en-US" dirty="0"/>
              <a:t>After each row is added, if the new salary is less than the minimum salary for that department or greater than the department’s maximum salary, then an error message is displayed. </a:t>
            </a:r>
          </a:p>
          <a:p>
            <a:pPr lvl="1" eaLnBrk="1" hangingPunct="1"/>
            <a:r>
              <a:rPr lang="en-US" altLang="en-US" dirty="0"/>
              <a:t>To test the newly created compound trigger, issue the following statement:</a:t>
            </a:r>
          </a:p>
          <a:p>
            <a:pPr lvl="4"/>
            <a:r>
              <a:rPr lang="en-US" altLang="en-US" dirty="0"/>
              <a:t>		UPDATE employees</a:t>
            </a:r>
          </a:p>
          <a:p>
            <a:pPr lvl="4"/>
            <a:r>
              <a:rPr lang="en-US" altLang="en-US" dirty="0"/>
              <a:t>		SET salary = 3400</a:t>
            </a:r>
          </a:p>
          <a:p>
            <a:pPr lvl="4"/>
            <a:r>
              <a:rPr lang="en-US" altLang="en-US" dirty="0"/>
              <a:t>		WHERE </a:t>
            </a:r>
            <a:r>
              <a:rPr lang="en-US" altLang="en-US" dirty="0" err="1"/>
              <a:t>last_name</a:t>
            </a:r>
            <a:r>
              <a:rPr lang="en-US" altLang="en-US" dirty="0"/>
              <a:t> = 'Stiles';</a:t>
            </a:r>
          </a:p>
          <a:p>
            <a:pPr lvl="4"/>
            <a:endParaRPr lang="en-US" altLang="en-US" dirty="0"/>
          </a:p>
          <a:p>
            <a:pPr lvl="4"/>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endParaRPr lang="en-US" dirty="0"/>
          </a:p>
        </p:txBody>
      </p:sp>
    </p:spTree>
    <p:extLst>
      <p:ext uri="{BB962C8B-B14F-4D97-AF65-F5344CB8AC3E}">
        <p14:creationId xmlns:p14="http://schemas.microsoft.com/office/powerpoint/2010/main" val="4119513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s09_03.png"/>
          <p:cNvPicPr>
            <a:picLocks noChangeAspect="1"/>
          </p:cNvPicPr>
          <p:nvPr/>
        </p:nvPicPr>
        <p:blipFill>
          <a:blip r:embed="rId3"/>
          <a:stretch>
            <a:fillRect/>
          </a:stretch>
        </p:blipFill>
        <p:spPr>
          <a:xfrm>
            <a:off x="904875" y="2209800"/>
            <a:ext cx="5209524" cy="762000"/>
          </a:xfrm>
          <a:prstGeom prst="rect">
            <a:avLst/>
          </a:prstGeom>
        </p:spPr>
      </p:pic>
      <p:sp>
        <p:nvSpPr>
          <p:cNvPr id="6" name="Footer Placeholder 5"/>
          <p:cNvSpPr>
            <a:spLocks noGrp="1"/>
          </p:cNvSpPr>
          <p:nvPr>
            <p:ph type="ftr" sz="quarter" idx="10"/>
          </p:nvPr>
        </p:nvSpPr>
        <p:spPr/>
        <p:txBody>
          <a:bodyPr/>
          <a:lstStyle/>
          <a:p>
            <a:r>
              <a:rPr lang="en-US"/>
              <a:t>Oracle Database 19c: PL/SQL Workshop   19 - </a:t>
            </a:r>
            <a:fld id="{4D0D2CA7-3AD6-4EEF-BE14-9B377AFDF9F8}" type="slidenum">
              <a:rPr lang="en-US" smtClean="0"/>
              <a:pPr/>
              <a:t>17</a:t>
            </a:fld>
            <a:endParaRPr lang="en-US" dirty="0"/>
          </a:p>
        </p:txBody>
      </p:sp>
      <p:sp>
        <p:nvSpPr>
          <p:cNvPr id="7" name="Notes Placeholder 6">
            <a:extLst>
              <a:ext uri="{FF2B5EF4-FFF2-40B4-BE49-F238E27FC236}">
                <a16:creationId xmlns:a16="http://schemas.microsoft.com/office/drawing/2014/main" id="{B5E9BF19-341E-426F-93E5-6F118BA3C89C}"/>
              </a:ext>
            </a:extLst>
          </p:cNvPr>
          <p:cNvSpPr>
            <a:spLocks noGrp="1"/>
          </p:cNvSpPr>
          <p:nvPr>
            <p:ph type="body" idx="1"/>
          </p:nvPr>
        </p:nvSpPr>
        <p:spPr>
          <a:xfrm>
            <a:off x="457200" y="449263"/>
            <a:ext cx="6858000" cy="9380537"/>
          </a:xfrm>
        </p:spPr>
        <p:txBody>
          <a:bodyPr/>
          <a:lstStyle/>
          <a:p>
            <a:pPr lvl="1" eaLnBrk="1" hangingPunct="1"/>
            <a:r>
              <a:rPr lang="en-US" altLang="en-US" dirty="0"/>
              <a:t>To ensure that the salary for employee Stiles was updated, issue the following query by using the F9 key in SQL Developer:</a:t>
            </a:r>
            <a:endParaRPr lang="en-US" altLang="en-US" dirty="0">
              <a:latin typeface="Courier New" pitchFamily="49" charset="0"/>
            </a:endParaRPr>
          </a:p>
          <a:p>
            <a:pPr lvl="4"/>
            <a:r>
              <a:rPr lang="en-US" altLang="en-US" dirty="0"/>
              <a:t>SELECT </a:t>
            </a:r>
            <a:r>
              <a:rPr lang="en-US" altLang="en-US" dirty="0" err="1"/>
              <a:t>employee_id</a:t>
            </a:r>
            <a:r>
              <a:rPr lang="en-US" altLang="en-US" dirty="0"/>
              <a:t>, </a:t>
            </a:r>
            <a:r>
              <a:rPr lang="en-US" altLang="en-US" dirty="0" err="1"/>
              <a:t>first_name</a:t>
            </a:r>
            <a:r>
              <a:rPr lang="en-US" altLang="en-US" dirty="0"/>
              <a:t>, </a:t>
            </a:r>
          </a:p>
          <a:p>
            <a:pPr lvl="4"/>
            <a:r>
              <a:rPr lang="en-US" altLang="en-US" dirty="0" err="1"/>
              <a:t>last_name</a:t>
            </a:r>
            <a:r>
              <a:rPr lang="en-US" altLang="en-US" dirty="0"/>
              <a:t>, </a:t>
            </a:r>
            <a:r>
              <a:rPr lang="en-US" altLang="en-US" dirty="0" err="1"/>
              <a:t>job_id</a:t>
            </a:r>
            <a:r>
              <a:rPr lang="en-US" altLang="en-US" dirty="0"/>
              <a:t>, </a:t>
            </a:r>
            <a:r>
              <a:rPr lang="en-US" altLang="en-US" dirty="0" err="1"/>
              <a:t>department_id,salary</a:t>
            </a:r>
            <a:r>
              <a:rPr lang="en-US" altLang="en-US" dirty="0"/>
              <a:t> </a:t>
            </a:r>
          </a:p>
          <a:p>
            <a:pPr lvl="4"/>
            <a:r>
              <a:rPr lang="en-US" altLang="en-US" dirty="0"/>
              <a:t>FROM employees</a:t>
            </a:r>
          </a:p>
          <a:p>
            <a:pPr lvl="4"/>
            <a:r>
              <a:rPr lang="en-US" altLang="en-US" dirty="0"/>
              <a:t>WHERE </a:t>
            </a:r>
            <a:r>
              <a:rPr lang="en-US" altLang="en-US" dirty="0" err="1"/>
              <a:t>last_name</a:t>
            </a:r>
            <a:r>
              <a:rPr lang="en-US" altLang="en-US" dirty="0"/>
              <a:t> = 'Stiles';</a:t>
            </a:r>
          </a:p>
          <a:p>
            <a:pPr lvl="1"/>
            <a:endParaRPr lang="en-US" dirty="0"/>
          </a:p>
          <a:p>
            <a:endParaRPr lang="en-US" dirty="0"/>
          </a:p>
        </p:txBody>
      </p:sp>
    </p:spTree>
    <p:extLst>
      <p:ext uri="{BB962C8B-B14F-4D97-AF65-F5344CB8AC3E}">
        <p14:creationId xmlns:p14="http://schemas.microsoft.com/office/powerpoint/2010/main" val="3888331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CE3F8FC5-10FA-4D54-BFB9-0A55DCAD9CD2}" type="slidenum">
              <a:rPr lang="en-US" smtClean="0"/>
              <a:pPr/>
              <a:t>18</a:t>
            </a:fld>
            <a:endParaRPr lang="en-US" dirty="0"/>
          </a:p>
        </p:txBody>
      </p:sp>
      <p:sp>
        <p:nvSpPr>
          <p:cNvPr id="6" name="Slide Image Placeholder 5">
            <a:extLst>
              <a:ext uri="{FF2B5EF4-FFF2-40B4-BE49-F238E27FC236}">
                <a16:creationId xmlns:a16="http://schemas.microsoft.com/office/drawing/2014/main" id="{73872BAA-B1BB-4BD8-97A7-B54050B43FD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778DA432-4822-4564-8018-383EC6CE3D54}"/>
              </a:ext>
            </a:extLst>
          </p:cNvPr>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227109E5-A11F-4D94-8FB7-44704EE40565}" type="slidenum">
              <a:rPr lang="en-US" smtClean="0"/>
              <a:pPr/>
              <a:t>19</a:t>
            </a:fld>
            <a:endParaRPr lang="en-US" dirty="0"/>
          </a:p>
        </p:txBody>
      </p:sp>
      <p:sp>
        <p:nvSpPr>
          <p:cNvPr id="3" name="Slide Image Placeholder 2">
            <a:extLst>
              <a:ext uri="{FF2B5EF4-FFF2-40B4-BE49-F238E27FC236}">
                <a16:creationId xmlns:a16="http://schemas.microsoft.com/office/drawing/2014/main" id="{6415DB65-93D2-4A6B-B1BB-C95DB736BD3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0C39158-BD18-482F-87C0-8FCB2ECC35EF}"/>
              </a:ext>
            </a:extLst>
          </p:cNvPr>
          <p:cNvSpPr>
            <a:spLocks noGrp="1"/>
          </p:cNvSpPr>
          <p:nvPr>
            <p:ph type="body" idx="1"/>
          </p:nvPr>
        </p:nvSpPr>
        <p:spPr/>
        <p:txBody>
          <a:bodyPr/>
          <a:lstStyle/>
          <a:p>
            <a:pPr lvl="1" eaLnBrk="1" hangingPunct="1"/>
            <a:r>
              <a:rPr lang="en-US" altLang="en-US" dirty="0"/>
              <a:t>You can specify one or more types of DDL statements that can cause the trigger to fire. You can create triggers for these events on </a:t>
            </a:r>
            <a:r>
              <a:rPr lang="en-US" altLang="en-US" dirty="0">
                <a:latin typeface="Courier New" pitchFamily="49" charset="0"/>
              </a:rPr>
              <a:t>DATABASE</a:t>
            </a:r>
            <a:r>
              <a:rPr lang="en-US" altLang="en-US" dirty="0"/>
              <a:t> or </a:t>
            </a:r>
            <a:r>
              <a:rPr lang="en-US" altLang="en-US" dirty="0">
                <a:latin typeface="Courier New" pitchFamily="49" charset="0"/>
              </a:rPr>
              <a:t>SCHEMA</a:t>
            </a:r>
            <a:r>
              <a:rPr lang="en-US" altLang="en-US" dirty="0"/>
              <a:t> unless otherwise noted. You can also specify </a:t>
            </a:r>
            <a:r>
              <a:rPr lang="en-US" altLang="en-US" dirty="0">
                <a:latin typeface="Courier New" pitchFamily="49" charset="0"/>
              </a:rPr>
              <a:t>BEFORE</a:t>
            </a:r>
            <a:r>
              <a:rPr lang="en-US" altLang="en-US" dirty="0"/>
              <a:t> and </a:t>
            </a:r>
            <a:r>
              <a:rPr lang="en-US" altLang="en-US" dirty="0">
                <a:latin typeface="Courier New" pitchFamily="49" charset="0"/>
              </a:rPr>
              <a:t>AFTER</a:t>
            </a:r>
            <a:r>
              <a:rPr lang="en-US" altLang="en-US" dirty="0"/>
              <a:t> for the timing of the trigger. The Oracle database fires the trigger in the existing user transaction.</a:t>
            </a:r>
          </a:p>
          <a:p>
            <a:pPr lvl="1" eaLnBrk="1" hangingPunct="1"/>
            <a:r>
              <a:rPr lang="en-US" altLang="en-US" dirty="0"/>
              <a:t>You cannot specify as a triggering event any DDL operation performed through a PL/SQL procedure.</a:t>
            </a:r>
          </a:p>
          <a:p>
            <a:pPr lvl="1" eaLnBrk="1" hangingPunct="1"/>
            <a:r>
              <a:rPr lang="en-US" altLang="en-US" dirty="0"/>
              <a:t>The trigger body in the syntax in the slide represents a complete PL/SQL block.	</a:t>
            </a:r>
            <a:endParaRPr lang="en-US" altLang="en-US" b="1" dirty="0"/>
          </a:p>
          <a:p>
            <a:pPr lvl="1" eaLnBrk="1" hangingPunct="1"/>
            <a:r>
              <a:rPr lang="en-US" altLang="en-US" dirty="0"/>
              <a:t>DDL triggers fire only if the object being created is a cluster, function, index, package, procedure, role, sequence, synonym, table, tablespace, trigger, type, view, or user.</a:t>
            </a:r>
          </a:p>
          <a:p>
            <a:endParaRPr lang="en-US" dirty="0"/>
          </a:p>
        </p:txBody>
      </p:sp>
    </p:spTree>
    <p:extLst>
      <p:ext uri="{BB962C8B-B14F-4D97-AF65-F5344CB8AC3E}">
        <p14:creationId xmlns:p14="http://schemas.microsoft.com/office/powerpoint/2010/main" val="87343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Notes Placeholder 2"/>
          <p:cNvSpPr>
            <a:spLocks noGrp="1"/>
          </p:cNvSpPr>
          <p:nvPr>
            <p:ph type="body" idx="1"/>
          </p:nvPr>
        </p:nvSpPr>
        <p:spPr/>
        <p:txBody>
          <a:bodyPr/>
          <a:lstStyle/>
          <a:p>
            <a:pPr lvl="1"/>
            <a:r>
              <a:rPr lang="en-US" dirty="0"/>
              <a:t>In </a:t>
            </a:r>
            <a:r>
              <a:rPr lang="en-US"/>
              <a:t>Unit 5, </a:t>
            </a:r>
            <a:r>
              <a:rPr lang="en-US" dirty="0"/>
              <a:t>you learn to create and use triggers in database applications. </a:t>
            </a:r>
          </a:p>
        </p:txBody>
      </p:sp>
      <p:sp>
        <p:nvSpPr>
          <p:cNvPr id="6" name="Footer Placeholder 5"/>
          <p:cNvSpPr>
            <a:spLocks noGrp="1"/>
          </p:cNvSpPr>
          <p:nvPr>
            <p:ph type="ftr" sz="quarter" idx="10"/>
          </p:nvPr>
        </p:nvSpPr>
        <p:spPr/>
        <p:txBody>
          <a:bodyPr/>
          <a:lstStyle/>
          <a:p>
            <a:r>
              <a:rPr lang="en-US"/>
              <a:t>Oracle Database 19c: PL/SQL Workshop   19 - </a:t>
            </a:r>
            <a:fld id="{0255B342-6405-43FE-BD0E-CA935382DC1D}" type="slidenum">
              <a:rPr lang="en-US" smtClean="0"/>
              <a:pPr/>
              <a:t>2</a:t>
            </a:fld>
            <a:endParaRPr lang="en-US" dirty="0"/>
          </a:p>
        </p:txBody>
      </p:sp>
      <p:sp>
        <p:nvSpPr>
          <p:cNvPr id="4" name="Slide Image Placeholder 3">
            <a:extLst>
              <a:ext uri="{FF2B5EF4-FFF2-40B4-BE49-F238E27FC236}">
                <a16:creationId xmlns:a16="http://schemas.microsoft.com/office/drawing/2014/main" id="{8435B4CC-AB7B-4C99-A8EA-4088536DC4B2}"/>
              </a:ext>
            </a:extLst>
          </p:cNvPr>
          <p:cNvSpPr>
            <a:spLocks noGrp="1" noRot="1" noChangeAspect="1"/>
          </p:cNvSpPr>
          <p:nvPr>
            <p:ph type="sldImg"/>
          </p:nvPr>
        </p:nvSpPr>
        <p:spPr/>
      </p:sp>
    </p:spTree>
    <p:extLst>
      <p:ext uri="{BB962C8B-B14F-4D97-AF65-F5344CB8AC3E}">
        <p14:creationId xmlns:p14="http://schemas.microsoft.com/office/powerpoint/2010/main" val="2532388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5638B561-0BE1-433A-A410-DB76B1E74D42}" type="slidenum">
              <a:rPr lang="en-US" smtClean="0"/>
              <a:pPr/>
              <a:t>20</a:t>
            </a:fld>
            <a:endParaRPr lang="en-US" dirty="0"/>
          </a:p>
        </p:txBody>
      </p:sp>
      <p:sp>
        <p:nvSpPr>
          <p:cNvPr id="6" name="Slide Image Placeholder 5">
            <a:extLst>
              <a:ext uri="{FF2B5EF4-FFF2-40B4-BE49-F238E27FC236}">
                <a16:creationId xmlns:a16="http://schemas.microsoft.com/office/drawing/2014/main" id="{CA708995-3C31-4A0B-832D-20DEF81A7379}"/>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25FE522D-3C5B-442F-B3F5-B016F8DC7FE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39461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7BCA4D17-4715-4AA6-96D2-C8765D54F5C9}" type="slidenum">
              <a:rPr lang="en-US" smtClean="0"/>
              <a:pPr/>
              <a:t>21</a:t>
            </a:fld>
            <a:endParaRPr lang="en-US" dirty="0"/>
          </a:p>
        </p:txBody>
      </p:sp>
      <p:sp>
        <p:nvSpPr>
          <p:cNvPr id="6" name="Slide Image Placeholder 5">
            <a:extLst>
              <a:ext uri="{FF2B5EF4-FFF2-40B4-BE49-F238E27FC236}">
                <a16:creationId xmlns:a16="http://schemas.microsoft.com/office/drawing/2014/main" id="{7F4AFA24-F91D-46CB-BC13-835C2DED1A67}"/>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91766720-EA55-4F85-8628-4BB03DE81585}"/>
              </a:ext>
            </a:extLst>
          </p:cNvPr>
          <p:cNvSpPr>
            <a:spLocks noGrp="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48B34796-0E0E-44B2-9DFA-C9D7D1D83D98}" type="slidenum">
              <a:rPr lang="en-US" smtClean="0"/>
              <a:pPr/>
              <a:t>22</a:t>
            </a:fld>
            <a:endParaRPr lang="en-US" dirty="0"/>
          </a:p>
        </p:txBody>
      </p:sp>
      <p:sp>
        <p:nvSpPr>
          <p:cNvPr id="3" name="Slide Image Placeholder 2">
            <a:extLst>
              <a:ext uri="{FF2B5EF4-FFF2-40B4-BE49-F238E27FC236}">
                <a16:creationId xmlns:a16="http://schemas.microsoft.com/office/drawing/2014/main" id="{721BA021-807B-48C0-9A84-6C4E9E3CC75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0C2EA0E-4FCE-4749-B702-CFBFDDEE5767}"/>
              </a:ext>
            </a:extLst>
          </p:cNvPr>
          <p:cNvSpPr>
            <a:spLocks noGrp="1"/>
          </p:cNvSpPr>
          <p:nvPr>
            <p:ph type="body" idx="1"/>
          </p:nvPr>
        </p:nvSpPr>
        <p:spPr/>
        <p:txBody>
          <a:bodyPr/>
          <a:lstStyle/>
          <a:p>
            <a:pPr lvl="1" eaLnBrk="1" hangingPunct="1"/>
            <a:r>
              <a:rPr lang="en-US" altLang="en-US" dirty="0"/>
              <a:t>Before coding the trigger body, decide on the components of the trigger.</a:t>
            </a:r>
          </a:p>
          <a:p>
            <a:pPr lvl="1" eaLnBrk="1" hangingPunct="1"/>
            <a:r>
              <a:rPr lang="en-US" altLang="en-US" dirty="0"/>
              <a:t>Triggers on system events can be defined at the database or schema level. For example, a database shutdown trigger is defined at the database level. Triggers on DDL statements, or a user logging on or off, can also be defined at either the database level or the schema level. Triggers on DML statements are defined on a specific table or a view.</a:t>
            </a:r>
          </a:p>
          <a:p>
            <a:pPr lvl="1" eaLnBrk="1" hangingPunct="1"/>
            <a:r>
              <a:rPr lang="en-US" altLang="en-US" dirty="0"/>
              <a:t>A trigger defined at the database level fires for all users, whereas a trigger defined at the schema or table level fires only when the triggering event involves that schema or table. </a:t>
            </a:r>
          </a:p>
          <a:p>
            <a:endParaRPr lang="en-US" dirty="0"/>
          </a:p>
        </p:txBody>
      </p:sp>
    </p:spTree>
    <p:extLst>
      <p:ext uri="{BB962C8B-B14F-4D97-AF65-F5344CB8AC3E}">
        <p14:creationId xmlns:p14="http://schemas.microsoft.com/office/powerpoint/2010/main" val="3522803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A86815BF-A275-4417-AD45-4343F244D832}" type="slidenum">
              <a:rPr lang="en-US" smtClean="0"/>
              <a:pPr/>
              <a:t>23</a:t>
            </a:fld>
            <a:endParaRPr lang="en-US" dirty="0"/>
          </a:p>
        </p:txBody>
      </p:sp>
      <p:sp>
        <p:nvSpPr>
          <p:cNvPr id="3" name="Slide Image Placeholder 2">
            <a:extLst>
              <a:ext uri="{FF2B5EF4-FFF2-40B4-BE49-F238E27FC236}">
                <a16:creationId xmlns:a16="http://schemas.microsoft.com/office/drawing/2014/main" id="{207B271D-34CF-4E3A-ACA5-C88C3FEB573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942A91D1-7DBB-4A5D-B001-B36FEBEA4920}"/>
              </a:ext>
            </a:extLst>
          </p:cNvPr>
          <p:cNvSpPr>
            <a:spLocks noGrp="1"/>
          </p:cNvSpPr>
          <p:nvPr>
            <p:ph type="body" idx="1"/>
          </p:nvPr>
        </p:nvSpPr>
        <p:spPr/>
        <p:txBody>
          <a:bodyPr/>
          <a:lstStyle/>
          <a:p>
            <a:pPr lvl="1"/>
            <a:r>
              <a:rPr lang="en-US" altLang="en-US" dirty="0"/>
              <a:t>You can create triggers for the events listed in the table in the slide on </a:t>
            </a:r>
            <a:r>
              <a:rPr lang="en-US" altLang="en-US" dirty="0">
                <a:latin typeface="Courier New" pitchFamily="49" charset="0"/>
              </a:rPr>
              <a:t>DATABASE</a:t>
            </a:r>
            <a:r>
              <a:rPr lang="en-US" altLang="en-US" dirty="0"/>
              <a:t> or </a:t>
            </a:r>
            <a:r>
              <a:rPr lang="en-US" altLang="en-US" dirty="0">
                <a:latin typeface="Courier New" pitchFamily="49" charset="0"/>
              </a:rPr>
              <a:t>SCHEMA</a:t>
            </a:r>
            <a:r>
              <a:rPr lang="en-US" altLang="en-US" dirty="0"/>
              <a:t>, except </a:t>
            </a:r>
            <a:r>
              <a:rPr lang="en-US" altLang="en-US" dirty="0">
                <a:latin typeface="Courier New" pitchFamily="49" charset="0"/>
              </a:rPr>
              <a:t>SHUTDOWN</a:t>
            </a:r>
            <a:r>
              <a:rPr lang="en-US" altLang="en-US" dirty="0"/>
              <a:t> and </a:t>
            </a:r>
            <a:r>
              <a:rPr lang="en-US" altLang="en-US" dirty="0">
                <a:latin typeface="Courier New" pitchFamily="49" charset="0"/>
              </a:rPr>
              <a:t>STARTUP</a:t>
            </a:r>
            <a:r>
              <a:rPr lang="en-US" altLang="en-US" dirty="0"/>
              <a:t>, which apply only to </a:t>
            </a:r>
            <a:r>
              <a:rPr lang="en-US" altLang="en-US" dirty="0">
                <a:latin typeface="Courier New" pitchFamily="49" charset="0"/>
              </a:rPr>
              <a:t>DATABASE</a:t>
            </a:r>
            <a:r>
              <a:rPr lang="en-US" altLang="en-US" dirty="0"/>
              <a:t>.</a:t>
            </a:r>
          </a:p>
          <a:p>
            <a:pPr lvl="1"/>
            <a:endParaRPr lang="en-US" dirty="0"/>
          </a:p>
        </p:txBody>
      </p:sp>
    </p:spTree>
    <p:extLst>
      <p:ext uri="{BB962C8B-B14F-4D97-AF65-F5344CB8AC3E}">
        <p14:creationId xmlns:p14="http://schemas.microsoft.com/office/powerpoint/2010/main" val="558028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s09_05.png"/>
          <p:cNvPicPr>
            <a:picLocks noChangeAspect="1"/>
          </p:cNvPicPr>
          <p:nvPr/>
        </p:nvPicPr>
        <p:blipFill>
          <a:blip r:embed="rId3"/>
          <a:stretch>
            <a:fillRect/>
          </a:stretch>
        </p:blipFill>
        <p:spPr>
          <a:xfrm>
            <a:off x="1362075" y="8067828"/>
            <a:ext cx="4152381" cy="1228572"/>
          </a:xfrm>
          <a:prstGeom prst="rect">
            <a:avLst/>
          </a:prstGeom>
        </p:spPr>
      </p:pic>
      <p:sp>
        <p:nvSpPr>
          <p:cNvPr id="9" name="Footer Placeholder 8"/>
          <p:cNvSpPr>
            <a:spLocks noGrp="1"/>
          </p:cNvSpPr>
          <p:nvPr>
            <p:ph type="ftr" sz="quarter" idx="10"/>
          </p:nvPr>
        </p:nvSpPr>
        <p:spPr/>
        <p:txBody>
          <a:bodyPr/>
          <a:lstStyle/>
          <a:p>
            <a:r>
              <a:rPr lang="en-US"/>
              <a:t>Oracle Database 19c: PL/SQL Workshop   19 - </a:t>
            </a:r>
            <a:fld id="{FCE68C1F-22DB-4292-A386-88FA0A2F65DE}" type="slidenum">
              <a:rPr lang="en-US" smtClean="0"/>
              <a:pPr/>
              <a:t>24</a:t>
            </a:fld>
            <a:endParaRPr lang="en-US" dirty="0"/>
          </a:p>
        </p:txBody>
      </p:sp>
      <p:sp>
        <p:nvSpPr>
          <p:cNvPr id="3" name="Slide Image Placeholder 2">
            <a:extLst>
              <a:ext uri="{FF2B5EF4-FFF2-40B4-BE49-F238E27FC236}">
                <a16:creationId xmlns:a16="http://schemas.microsoft.com/office/drawing/2014/main" id="{0A69EAA2-6E5D-4C7B-9D25-772041C802F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2145020-9F4A-43B8-B03D-8FE41C7C8877}"/>
              </a:ext>
            </a:extLst>
          </p:cNvPr>
          <p:cNvSpPr>
            <a:spLocks noGrp="1"/>
          </p:cNvSpPr>
          <p:nvPr>
            <p:ph type="body" idx="1"/>
          </p:nvPr>
        </p:nvSpPr>
        <p:spPr/>
        <p:txBody>
          <a:bodyPr/>
          <a:lstStyle/>
          <a:p>
            <a:pPr lvl="1" eaLnBrk="1" hangingPunct="1"/>
            <a:r>
              <a:rPr lang="en-US" altLang="en-US" dirty="0"/>
              <a:t>You can create these triggers to monitor how often you log on and off, or you may want to write a report that monitors the length of time for which you are logged on. When you specify </a:t>
            </a:r>
            <a:r>
              <a:rPr lang="en-US" altLang="en-US" dirty="0">
                <a:latin typeface="Courier New" pitchFamily="49" charset="0"/>
              </a:rPr>
              <a:t>ON</a:t>
            </a:r>
            <a:r>
              <a:rPr lang="en-US" altLang="en-US" dirty="0"/>
              <a:t> </a:t>
            </a:r>
            <a:r>
              <a:rPr lang="en-US" altLang="en-US" dirty="0">
                <a:latin typeface="Courier New" pitchFamily="49" charset="0"/>
              </a:rPr>
              <a:t>SCHEMA</a:t>
            </a:r>
            <a:r>
              <a:rPr lang="en-US" altLang="en-US" dirty="0"/>
              <a:t>, the trigger fires for the specific user. If you specify </a:t>
            </a:r>
            <a:r>
              <a:rPr lang="en-US" altLang="en-US" dirty="0">
                <a:latin typeface="Courier New" pitchFamily="49" charset="0"/>
              </a:rPr>
              <a:t>ON</a:t>
            </a:r>
            <a:r>
              <a:rPr lang="en-US" altLang="en-US" dirty="0"/>
              <a:t> </a:t>
            </a:r>
            <a:r>
              <a:rPr lang="en-US" altLang="en-US" dirty="0">
                <a:latin typeface="Courier New" pitchFamily="49" charset="0"/>
              </a:rPr>
              <a:t>DATABASE</a:t>
            </a:r>
            <a:r>
              <a:rPr lang="en-US" altLang="en-US" dirty="0"/>
              <a:t>, the trigger fires for all users.</a:t>
            </a:r>
          </a:p>
          <a:p>
            <a:pPr lvl="1" eaLnBrk="1" hangingPunct="1"/>
            <a:r>
              <a:rPr lang="en-US" altLang="en-US" dirty="0"/>
              <a:t>The definition of the </a:t>
            </a:r>
            <a:r>
              <a:rPr lang="en-US" altLang="en-US" dirty="0" err="1">
                <a:latin typeface="Courier New" pitchFamily="49" charset="0"/>
              </a:rPr>
              <a:t>log_trig_table</a:t>
            </a:r>
            <a:r>
              <a:rPr lang="en-US" altLang="en-US" dirty="0"/>
              <a:t> used in the slide examples is as follows: </a:t>
            </a:r>
          </a:p>
          <a:p>
            <a:pPr lvl="4" eaLnBrk="1" hangingPunct="1"/>
            <a:r>
              <a:rPr lang="en-US" altLang="en-US" dirty="0"/>
              <a:t>CREATE TABLE </a:t>
            </a:r>
            <a:r>
              <a:rPr lang="en-US" altLang="en-US" dirty="0" err="1"/>
              <a:t>log_trig_table</a:t>
            </a:r>
            <a:r>
              <a:rPr lang="en-US" altLang="en-US" dirty="0"/>
              <a:t>(</a:t>
            </a:r>
          </a:p>
          <a:p>
            <a:pPr lvl="4" eaLnBrk="1" hangingPunct="1"/>
            <a:r>
              <a:rPr lang="en-US" altLang="en-US" dirty="0"/>
              <a:t>  </a:t>
            </a:r>
            <a:r>
              <a:rPr lang="en-US" altLang="en-US" dirty="0" err="1"/>
              <a:t>user_id</a:t>
            </a:r>
            <a:r>
              <a:rPr lang="en-US" altLang="en-US" dirty="0"/>
              <a:t>  VARCHAR2(30),</a:t>
            </a:r>
          </a:p>
          <a:p>
            <a:pPr lvl="4" eaLnBrk="1" hangingPunct="1"/>
            <a:r>
              <a:rPr lang="en-US" altLang="en-US" dirty="0"/>
              <a:t>  </a:t>
            </a:r>
            <a:r>
              <a:rPr lang="en-US" altLang="en-US" dirty="0" err="1"/>
              <a:t>log_date</a:t>
            </a:r>
            <a:r>
              <a:rPr lang="en-US" altLang="en-US" dirty="0"/>
              <a:t> TIMESTAMP,</a:t>
            </a:r>
          </a:p>
          <a:p>
            <a:pPr lvl="4" eaLnBrk="1" hangingPunct="1"/>
            <a:r>
              <a:rPr lang="en-US" altLang="en-US" dirty="0"/>
              <a:t>  action  VARCHAR2(40)) </a:t>
            </a:r>
          </a:p>
          <a:p>
            <a:pPr lvl="4" eaLnBrk="1" hangingPunct="1"/>
            <a:r>
              <a:rPr lang="en-US" altLang="en-US" dirty="0"/>
              <a:t>  /</a:t>
            </a:r>
          </a:p>
          <a:p>
            <a:pPr lvl="4" eaLnBrk="1" hangingPunct="1"/>
            <a:r>
              <a:rPr lang="en-US" altLang="en-US" dirty="0">
                <a:latin typeface="Oracle Sans" panose="020B0503020204020204" pitchFamily="34" charset="0"/>
                <a:cs typeface="Oracle Sans" panose="020B0503020204020204" pitchFamily="34" charset="0"/>
              </a:rPr>
              <a:t>To see the execution of these triggers you can disconnect from the database and connect with the database. Then execute </a:t>
            </a:r>
          </a:p>
          <a:p>
            <a:pPr lvl="4" eaLnBrk="1" hangingPunct="1"/>
            <a:r>
              <a:rPr lang="en-US" altLang="en-US" dirty="0">
                <a:cs typeface="Courier New" pitchFamily="49" charset="0"/>
              </a:rPr>
              <a:t>select * from </a:t>
            </a:r>
            <a:r>
              <a:rPr lang="en-US" altLang="en-US" dirty="0" err="1">
                <a:cs typeface="Courier New" pitchFamily="49" charset="0"/>
              </a:rPr>
              <a:t>log_trib_table</a:t>
            </a:r>
            <a:r>
              <a:rPr lang="en-US" altLang="en-US" dirty="0">
                <a:cs typeface="Courier New" pitchFamily="49" charset="0"/>
              </a:rPr>
              <a:t>;</a:t>
            </a:r>
          </a:p>
          <a:p>
            <a:pPr lvl="4" eaLnBrk="1" hangingPunct="1"/>
            <a:r>
              <a:rPr lang="en-US" altLang="en-US" dirty="0">
                <a:latin typeface="Oracle Sans" panose="020B0503020204020204" pitchFamily="34" charset="0"/>
                <a:cs typeface="Oracle Sans" panose="020B0503020204020204" pitchFamily="34" charset="0"/>
              </a:rPr>
              <a:t>You can see the output as:</a:t>
            </a:r>
          </a:p>
          <a:p>
            <a:endParaRPr lang="en-US" dirty="0"/>
          </a:p>
        </p:txBody>
      </p:sp>
    </p:spTree>
    <p:extLst>
      <p:ext uri="{BB962C8B-B14F-4D97-AF65-F5344CB8AC3E}">
        <p14:creationId xmlns:p14="http://schemas.microsoft.com/office/powerpoint/2010/main" val="119983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BE401428-819A-48CE-ACD9-BFD9D4A8D5DC}" type="slidenum">
              <a:rPr lang="en-US" smtClean="0"/>
              <a:pPr/>
              <a:t>25</a:t>
            </a:fld>
            <a:endParaRPr lang="en-US" dirty="0"/>
          </a:p>
        </p:txBody>
      </p:sp>
      <p:sp>
        <p:nvSpPr>
          <p:cNvPr id="6" name="Slide Image Placeholder 5">
            <a:extLst>
              <a:ext uri="{FF2B5EF4-FFF2-40B4-BE49-F238E27FC236}">
                <a16:creationId xmlns:a16="http://schemas.microsoft.com/office/drawing/2014/main" id="{00170BA9-3925-40FD-9D3A-C17398AB5408}"/>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E69BF73F-A5A1-479C-873C-AED3A680E0E9}"/>
              </a:ext>
            </a:extLst>
          </p:cNvPr>
          <p:cNvSpPr>
            <a:spLocks noGrp="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2C02787B-4AC8-4C29-8F3E-4311869A6447}" type="slidenum">
              <a:rPr lang="en-US" smtClean="0"/>
              <a:pPr/>
              <a:t>26</a:t>
            </a:fld>
            <a:endParaRPr lang="en-US" dirty="0"/>
          </a:p>
        </p:txBody>
      </p:sp>
      <p:sp>
        <p:nvSpPr>
          <p:cNvPr id="3" name="Slide Image Placeholder 2">
            <a:extLst>
              <a:ext uri="{FF2B5EF4-FFF2-40B4-BE49-F238E27FC236}">
                <a16:creationId xmlns:a16="http://schemas.microsoft.com/office/drawing/2014/main" id="{A9068F24-3907-4F1D-8E6C-C964F7315480}"/>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6E417E8-9202-4B2D-9B63-F22FDBA79FC1}"/>
              </a:ext>
            </a:extLst>
          </p:cNvPr>
          <p:cNvSpPr>
            <a:spLocks noGrp="1"/>
          </p:cNvSpPr>
          <p:nvPr>
            <p:ph type="body" idx="1"/>
          </p:nvPr>
        </p:nvSpPr>
        <p:spPr/>
        <p:txBody>
          <a:bodyPr/>
          <a:lstStyle/>
          <a:p>
            <a:pPr lvl="2"/>
            <a:r>
              <a:rPr lang="en-US" dirty="0"/>
              <a:t>Use triggers to ensure that whenever a specific event occurs, any necessary actions are done.</a:t>
            </a:r>
          </a:p>
          <a:p>
            <a:pPr lvl="2">
              <a:buNone/>
            </a:pPr>
            <a:r>
              <a:rPr lang="en-US" dirty="0"/>
              <a:t>	For example, use a trigger to ensure that whenever anyone updates a table, its log file is updated.</a:t>
            </a:r>
          </a:p>
          <a:p>
            <a:pPr lvl="2"/>
            <a:r>
              <a:rPr lang="en-US" dirty="0"/>
              <a:t>Don’t create triggers that duplicate database features.</a:t>
            </a:r>
          </a:p>
          <a:p>
            <a:pPr lvl="1"/>
            <a:r>
              <a:rPr lang="en-US" dirty="0"/>
              <a:t>	For example, don’t create a trigger to reject invalid data if you can do the same with 	constraints.</a:t>
            </a:r>
          </a:p>
          <a:p>
            <a:pPr lvl="2"/>
            <a:r>
              <a:rPr lang="en-US" dirty="0"/>
              <a:t>Don’t create recursive triggers.</a:t>
            </a:r>
          </a:p>
          <a:p>
            <a:pPr lvl="2">
              <a:buNone/>
            </a:pPr>
            <a:r>
              <a:rPr lang="en-US" dirty="0"/>
              <a:t>	For example, don’t create an AFTER UPDATE trigger that issues an UPDATE statement on the table on which the trigger is defined. The trigger fires recursively until it runs out of memory.</a:t>
            </a:r>
          </a:p>
          <a:p>
            <a:pPr lvl="1"/>
            <a:endParaRPr lang="en-US" dirty="0"/>
          </a:p>
          <a:p>
            <a:endParaRPr lang="en-US" dirty="0"/>
          </a:p>
          <a:p>
            <a:pPr lvl="1"/>
            <a:endParaRPr lang="en-US" dirty="0"/>
          </a:p>
          <a:p>
            <a:pPr lvl="2"/>
            <a:endParaRPr lang="en-US" altLang="en-US" dirty="0"/>
          </a:p>
          <a:p>
            <a:endParaRPr lang="en-US" dirty="0"/>
          </a:p>
        </p:txBody>
      </p:sp>
    </p:spTree>
    <p:extLst>
      <p:ext uri="{BB962C8B-B14F-4D97-AF65-F5344CB8AC3E}">
        <p14:creationId xmlns:p14="http://schemas.microsoft.com/office/powerpoint/2010/main" val="837531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5"/>
          <p:cNvSpPr>
            <a:spLocks noGrp="1" noChangeArrowheads="1"/>
          </p:cNvSpPr>
          <p:nvPr>
            <p:ph type="body" idx="1"/>
          </p:nvPr>
        </p:nvSpPr>
        <p:spPr/>
        <p:txBody>
          <a:bodyPr/>
          <a:lstStyle/>
          <a:p>
            <a:r>
              <a:rPr lang="en-US" altLang="en-US" dirty="0"/>
              <a:t>Answer: a, b, d, e</a:t>
            </a:r>
          </a:p>
        </p:txBody>
      </p:sp>
      <p:sp>
        <p:nvSpPr>
          <p:cNvPr id="5" name="Footer Placeholder 4"/>
          <p:cNvSpPr>
            <a:spLocks noGrp="1"/>
          </p:cNvSpPr>
          <p:nvPr>
            <p:ph type="ftr" sz="quarter" idx="10"/>
          </p:nvPr>
        </p:nvSpPr>
        <p:spPr/>
        <p:txBody>
          <a:bodyPr/>
          <a:lstStyle/>
          <a:p>
            <a:r>
              <a:rPr lang="en-US"/>
              <a:t>Oracle Database 19c: PL/SQL Workshop   19 - </a:t>
            </a:r>
            <a:fld id="{8295C22E-D73A-4D9E-9CFD-017F2A6F0447}" type="slidenum">
              <a:rPr lang="en-US" smtClean="0"/>
              <a:pPr/>
              <a:t>27</a:t>
            </a:fld>
            <a:endParaRPr lang="en-US" dirty="0"/>
          </a:p>
        </p:txBody>
      </p:sp>
      <p:sp>
        <p:nvSpPr>
          <p:cNvPr id="4" name="Slide Image Placeholder 3">
            <a:extLst>
              <a:ext uri="{FF2B5EF4-FFF2-40B4-BE49-F238E27FC236}">
                <a16:creationId xmlns:a16="http://schemas.microsoft.com/office/drawing/2014/main" id="{16458C60-61D9-431C-BEA9-66F44266DA57}"/>
              </a:ext>
            </a:extLst>
          </p:cNvPr>
          <p:cNvSpPr>
            <a:spLocks noGrp="1" noRot="1" noChangeAspect="1"/>
          </p:cNvSpPr>
          <p:nvPr>
            <p:ph type="sldImg"/>
          </p:nvPr>
        </p:nvSpPr>
        <p:spPr/>
      </p:sp>
    </p:spTree>
    <p:extLst>
      <p:ext uri="{BB962C8B-B14F-4D97-AF65-F5344CB8AC3E}">
        <p14:creationId xmlns:p14="http://schemas.microsoft.com/office/powerpoint/2010/main" val="2965868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00205AC5-4260-4EA8-A815-B26CFD73CCC8}" type="slidenum">
              <a:rPr lang="en-US" smtClean="0"/>
              <a:pPr/>
              <a:t>28</a:t>
            </a:fld>
            <a:endParaRPr lang="en-US" dirty="0"/>
          </a:p>
        </p:txBody>
      </p:sp>
      <p:sp>
        <p:nvSpPr>
          <p:cNvPr id="3" name="Slide Image Placeholder 2">
            <a:extLst>
              <a:ext uri="{FF2B5EF4-FFF2-40B4-BE49-F238E27FC236}">
                <a16:creationId xmlns:a16="http://schemas.microsoft.com/office/drawing/2014/main" id="{57D688F0-CAAF-4188-B02B-FE11386A540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C486758-DB03-4221-BA19-AE6C72D36B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2048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3ED8511C-43C3-43E9-9163-0ACC747C03C6}" type="slidenum">
              <a:rPr lang="en-US" smtClean="0"/>
              <a:pPr/>
              <a:t>29</a:t>
            </a:fld>
            <a:endParaRPr lang="en-US" dirty="0"/>
          </a:p>
        </p:txBody>
      </p:sp>
      <p:sp>
        <p:nvSpPr>
          <p:cNvPr id="3" name="Slide Image Placeholder 2">
            <a:extLst>
              <a:ext uri="{FF2B5EF4-FFF2-40B4-BE49-F238E27FC236}">
                <a16:creationId xmlns:a16="http://schemas.microsoft.com/office/drawing/2014/main" id="{5ABAA6B3-6684-404A-98AB-4F268AED1CD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2DE2575-2AD0-4DF9-9704-23E2EA1BCF35}"/>
              </a:ext>
            </a:extLst>
          </p:cNvPr>
          <p:cNvSpPr>
            <a:spLocks noGrp="1"/>
          </p:cNvSpPr>
          <p:nvPr>
            <p:ph type="body" idx="1"/>
          </p:nvPr>
        </p:nvSpPr>
        <p:spPr/>
        <p:txBody>
          <a:bodyPr/>
          <a:lstStyle/>
          <a:p>
            <a:pPr lvl="1" eaLnBrk="1" hangingPunct="1"/>
            <a:r>
              <a:rPr lang="en-US" altLang="en-US" dirty="0"/>
              <a:t>In this practice, you implement a simple business rule for ensuring data integrity of employees’ salaries with respect to the valid salary range for their job. You create a trigger for this rule. </a:t>
            </a:r>
          </a:p>
          <a:p>
            <a:pPr lvl="1" eaLnBrk="1" hangingPunct="1"/>
            <a:r>
              <a:rPr lang="en-US" altLang="en-US" dirty="0"/>
              <a:t>During this process, your new triggers cause a cascading effect with triggers created in </a:t>
            </a:r>
            <a:r>
              <a:rPr lang="en-US" altLang="en-US" dirty="0">
                <a:ea typeface="SimSun" pitchFamily="2" charset="-122"/>
              </a:rPr>
              <a:t>the practice section of the previous lesson. </a:t>
            </a:r>
            <a:r>
              <a:rPr lang="en-US" altLang="en-US" dirty="0"/>
              <a:t>The cascading effect results in a mutating table exception on the </a:t>
            </a:r>
            <a:r>
              <a:rPr lang="en-US" altLang="en-US" dirty="0">
                <a:latin typeface="Courier New" pitchFamily="49" charset="0"/>
              </a:rPr>
              <a:t>JOBS</a:t>
            </a:r>
            <a:r>
              <a:rPr lang="en-US" altLang="en-US" dirty="0"/>
              <a:t> table. You then create a PL/SQL package and additional triggers to solve the mutating table issue.</a:t>
            </a:r>
          </a:p>
          <a:p>
            <a:endParaRPr lang="en-US" dirty="0"/>
          </a:p>
        </p:txBody>
      </p:sp>
    </p:spTree>
    <p:extLst>
      <p:ext uri="{BB962C8B-B14F-4D97-AF65-F5344CB8AC3E}">
        <p14:creationId xmlns:p14="http://schemas.microsoft.com/office/powerpoint/2010/main" val="133101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FBF44F87-202E-44E7-8F96-4C568C53B2A2}" type="slidenum">
              <a:rPr lang="en-US" smtClean="0"/>
              <a:pPr/>
              <a:t>3</a:t>
            </a:fld>
            <a:endParaRPr lang="en-US" dirty="0"/>
          </a:p>
        </p:txBody>
      </p:sp>
      <p:sp>
        <p:nvSpPr>
          <p:cNvPr id="3" name="Slide Image Placeholder 2">
            <a:extLst>
              <a:ext uri="{FF2B5EF4-FFF2-40B4-BE49-F238E27FC236}">
                <a16:creationId xmlns:a16="http://schemas.microsoft.com/office/drawing/2014/main" id="{C9D10045-7EE6-4BAF-BBB7-B06FA10A3B93}"/>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DF19266-7FC8-4BB3-978D-C114F01349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001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40BB210C-234C-4385-BB85-D276EA85F96B}" type="slidenum">
              <a:rPr lang="en-US" smtClean="0"/>
              <a:pPr/>
              <a:t>4</a:t>
            </a:fld>
            <a:endParaRPr lang="en-US" dirty="0"/>
          </a:p>
        </p:txBody>
      </p:sp>
      <p:sp>
        <p:nvSpPr>
          <p:cNvPr id="6" name="Slide Image Placeholder 5">
            <a:extLst>
              <a:ext uri="{FF2B5EF4-FFF2-40B4-BE49-F238E27FC236}">
                <a16:creationId xmlns:a16="http://schemas.microsoft.com/office/drawing/2014/main" id="{D4F4DC6E-C89A-4EDD-8755-6C48D5B5315D}"/>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C530CAD7-0BDE-4D00-86C5-2024D3B94C0A}"/>
              </a:ext>
            </a:extLst>
          </p:cNvPr>
          <p:cNvSpPr>
            <a:spLocks noGrp="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60879E8D-F97A-42EE-8561-2981D251947C}" type="slidenum">
              <a:rPr lang="en-US" smtClean="0"/>
              <a:pPr/>
              <a:t>5</a:t>
            </a:fld>
            <a:endParaRPr lang="en-US" dirty="0"/>
          </a:p>
        </p:txBody>
      </p:sp>
      <p:sp>
        <p:nvSpPr>
          <p:cNvPr id="3" name="Slide Image Placeholder 2">
            <a:extLst>
              <a:ext uri="{FF2B5EF4-FFF2-40B4-BE49-F238E27FC236}">
                <a16:creationId xmlns:a16="http://schemas.microsoft.com/office/drawing/2014/main" id="{F9FCD1B8-51F0-469B-A197-94A70108C85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11B19B4-668E-4491-B63B-5190AD651DAD}"/>
              </a:ext>
            </a:extLst>
          </p:cNvPr>
          <p:cNvSpPr>
            <a:spLocks noGrp="1"/>
          </p:cNvSpPr>
          <p:nvPr>
            <p:ph type="body" idx="1"/>
          </p:nvPr>
        </p:nvSpPr>
        <p:spPr/>
        <p:txBody>
          <a:bodyPr/>
          <a:lstStyle/>
          <a:p>
            <a:pPr lvl="1" eaLnBrk="1" hangingPunct="1"/>
            <a:r>
              <a:rPr lang="en-US" altLang="en-US" dirty="0"/>
              <a:t>A compound trigger is a single trigger on a table that allows you to specify actions for each of the four triggering timing points: </a:t>
            </a:r>
          </a:p>
          <a:p>
            <a:pPr lvl="2" eaLnBrk="1" hangingPunct="1"/>
            <a:r>
              <a:rPr lang="en-US" altLang="en-US" dirty="0"/>
              <a:t>Before the triggering statement</a:t>
            </a:r>
          </a:p>
          <a:p>
            <a:pPr lvl="2" eaLnBrk="1" hangingPunct="1"/>
            <a:r>
              <a:rPr lang="en-US" altLang="en-US" dirty="0"/>
              <a:t>Before each row that the triggering statement affects</a:t>
            </a:r>
          </a:p>
          <a:p>
            <a:pPr lvl="2" eaLnBrk="1" hangingPunct="1"/>
            <a:r>
              <a:rPr lang="en-US" altLang="en-US" dirty="0"/>
              <a:t>After each row that the triggering statement affects</a:t>
            </a:r>
          </a:p>
          <a:p>
            <a:pPr lvl="2" eaLnBrk="1" hangingPunct="1"/>
            <a:r>
              <a:rPr lang="en-US" altLang="en-US" dirty="0"/>
              <a:t>After the triggering statement</a:t>
            </a:r>
          </a:p>
          <a:p>
            <a:pPr lvl="1" eaLnBrk="1" hangingPunct="1"/>
            <a:r>
              <a:rPr lang="en-US" altLang="en-US" dirty="0"/>
              <a:t>You use a compound trigger when you want all the timing instances to access a common PL/SQL state. The common PL/SQL state is established when the triggering statement starts and is destroyed when the triggering statement completes. </a:t>
            </a:r>
          </a:p>
          <a:p>
            <a:pPr lvl="1"/>
            <a:r>
              <a:rPr lang="en-US" dirty="0"/>
              <a:t>However, in some situations where you may have to write DML statements in the trigger body, you can use compound triggers.</a:t>
            </a:r>
          </a:p>
          <a:p>
            <a:pPr lvl="1" eaLnBrk="1" hangingPunct="1"/>
            <a:endParaRPr lang="en-US" altLang="en-US" dirty="0"/>
          </a:p>
          <a:p>
            <a:endParaRPr lang="en-US" dirty="0"/>
          </a:p>
        </p:txBody>
      </p:sp>
    </p:spTree>
    <p:extLst>
      <p:ext uri="{BB962C8B-B14F-4D97-AF65-F5344CB8AC3E}">
        <p14:creationId xmlns:p14="http://schemas.microsoft.com/office/powerpoint/2010/main" val="2379321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C959965F-2F95-4DB1-B4D7-9EE07CD96A78}" type="slidenum">
              <a:rPr lang="en-US" smtClean="0"/>
              <a:pPr/>
              <a:t>6</a:t>
            </a:fld>
            <a:endParaRPr lang="en-US" dirty="0"/>
          </a:p>
        </p:txBody>
      </p:sp>
      <p:sp>
        <p:nvSpPr>
          <p:cNvPr id="3" name="Slide Image Placeholder 2">
            <a:extLst>
              <a:ext uri="{FF2B5EF4-FFF2-40B4-BE49-F238E27FC236}">
                <a16:creationId xmlns:a16="http://schemas.microsoft.com/office/drawing/2014/main" id="{692117FB-1842-419F-A5D9-709B1AD407C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CC411F4-4A03-4D60-AF43-2D73C128A198}"/>
              </a:ext>
            </a:extLst>
          </p:cNvPr>
          <p:cNvSpPr>
            <a:spLocks noGrp="1"/>
          </p:cNvSpPr>
          <p:nvPr>
            <p:ph type="body" idx="1"/>
          </p:nvPr>
        </p:nvSpPr>
        <p:spPr/>
        <p:txBody>
          <a:bodyPr/>
          <a:lstStyle/>
          <a:p>
            <a:pPr lvl="1" eaLnBrk="1" hangingPunct="1"/>
            <a:r>
              <a:rPr lang="en-US" altLang="en-US" dirty="0"/>
              <a:t>The compound trigger body supports a common PL/SQL state that the code for each timing point can access. The common state is automatically destroyed when the firing statement completes, even when the firing statement causes an error. </a:t>
            </a:r>
          </a:p>
          <a:p>
            <a:pPr lvl="1" eaLnBrk="1" hangingPunct="1"/>
            <a:r>
              <a:rPr lang="en-US" altLang="en-US" dirty="0"/>
              <a:t>Your applications can avoid the mutating table error by allowing rows destined for a second table (such as a history table or an audit table) to accumulate and then bulk-insert them.</a:t>
            </a:r>
          </a:p>
          <a:p>
            <a:pPr lvl="1" eaLnBrk="1" hangingPunct="1"/>
            <a:r>
              <a:rPr lang="en-US" altLang="en-US" dirty="0"/>
              <a:t>Compound triggers make PL/SQL easier for you to use and improve runtime performance and scalability.</a:t>
            </a:r>
          </a:p>
          <a:p>
            <a:endParaRPr lang="en-US" dirty="0"/>
          </a:p>
        </p:txBody>
      </p:sp>
    </p:spTree>
    <p:extLst>
      <p:ext uri="{BB962C8B-B14F-4D97-AF65-F5344CB8AC3E}">
        <p14:creationId xmlns:p14="http://schemas.microsoft.com/office/powerpoint/2010/main" val="1209746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19 - </a:t>
            </a:r>
            <a:fld id="{D1BA3306-4A06-4452-8E36-E7AB0C86B58B}" type="slidenum">
              <a:rPr lang="en-US" smtClean="0"/>
              <a:pPr/>
              <a:t>7</a:t>
            </a:fld>
            <a:endParaRPr lang="en-US" dirty="0"/>
          </a:p>
        </p:txBody>
      </p:sp>
      <p:sp>
        <p:nvSpPr>
          <p:cNvPr id="3" name="Slide Image Placeholder 2">
            <a:extLst>
              <a:ext uri="{FF2B5EF4-FFF2-40B4-BE49-F238E27FC236}">
                <a16:creationId xmlns:a16="http://schemas.microsoft.com/office/drawing/2014/main" id="{00F2B74C-05E5-4C80-901B-C4D7E055C66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2E05F70-B998-49FD-9298-2082F5DEDE17}"/>
              </a:ext>
            </a:extLst>
          </p:cNvPr>
          <p:cNvSpPr>
            <a:spLocks noGrp="1"/>
          </p:cNvSpPr>
          <p:nvPr>
            <p:ph type="body" idx="1"/>
          </p:nvPr>
        </p:nvSpPr>
        <p:spPr/>
        <p:txBody>
          <a:bodyPr/>
          <a:lstStyle/>
          <a:p>
            <a:pPr lvl="1"/>
            <a:r>
              <a:rPr lang="en-US" dirty="0"/>
              <a:t>The current PL/SQL state is stored before starting the execution of the trigger  and destroyed after completing the execution of the trigger. All the trigger timing points can access the same PL/SQL state in such scenario.</a:t>
            </a:r>
          </a:p>
          <a:p>
            <a:pPr lvl="1"/>
            <a:r>
              <a:rPr lang="en-US" dirty="0"/>
              <a:t>If you are inserting values into a second table while executing the trigger body, compound triggers allow you to accumulate all the newly inserted rows and bulk insert them into the table at periodic intervals. Thus improving the performance of the PL/SQL block.</a:t>
            </a:r>
          </a:p>
          <a:p>
            <a:pPr lvl="1"/>
            <a:r>
              <a:rPr lang="en-US" dirty="0"/>
              <a:t>What is ORA-4091?</a:t>
            </a:r>
          </a:p>
          <a:p>
            <a:pPr lvl="1"/>
            <a:r>
              <a:rPr lang="en-US" dirty="0"/>
              <a:t>Consider a trigger, you have defined for event </a:t>
            </a:r>
            <a:r>
              <a:rPr lang="en-US" dirty="0">
                <a:latin typeface="Courier New" pitchFamily="49" charset="0"/>
                <a:cs typeface="Courier New" pitchFamily="49" charset="0"/>
              </a:rPr>
              <a:t>BEFORE</a:t>
            </a:r>
            <a:r>
              <a:rPr lang="en-US" dirty="0"/>
              <a:t> </a:t>
            </a:r>
            <a:r>
              <a:rPr lang="en-US" dirty="0">
                <a:latin typeface="Courier New" pitchFamily="49" charset="0"/>
                <a:cs typeface="Courier New" pitchFamily="49" charset="0"/>
              </a:rPr>
              <a:t>INSERT</a:t>
            </a:r>
            <a:r>
              <a:rPr lang="en-US" dirty="0"/>
              <a:t> on a table </a:t>
            </a:r>
            <a:r>
              <a:rPr lang="en-US" dirty="0">
                <a:latin typeface="Courier New" pitchFamily="49" charset="0"/>
                <a:cs typeface="Courier New" pitchFamily="49" charset="0"/>
              </a:rPr>
              <a:t>T</a:t>
            </a:r>
            <a:r>
              <a:rPr lang="en-US" dirty="0"/>
              <a:t>.  In the trigger body definition, you execute a DML statement on the same table </a:t>
            </a:r>
            <a:r>
              <a:rPr lang="en-US" dirty="0">
                <a:latin typeface="Courier New" pitchFamily="49" charset="0"/>
                <a:cs typeface="Courier New" pitchFamily="49" charset="0"/>
              </a:rPr>
              <a:t>T</a:t>
            </a:r>
            <a:r>
              <a:rPr lang="en-US" dirty="0"/>
              <a:t>, such action would result in </a:t>
            </a:r>
            <a:r>
              <a:rPr lang="en-US" dirty="0">
                <a:latin typeface="Courier New" pitchFamily="49" charset="0"/>
                <a:cs typeface="Courier New" pitchFamily="49" charset="0"/>
              </a:rPr>
              <a:t>ORA-4091:</a:t>
            </a:r>
            <a:r>
              <a:rPr lang="en-US" dirty="0"/>
              <a:t> </a:t>
            </a:r>
            <a:r>
              <a:rPr lang="en-US" dirty="0">
                <a:latin typeface="Courier New" pitchFamily="49" charset="0"/>
                <a:cs typeface="Courier New" pitchFamily="49" charset="0"/>
              </a:rPr>
              <a:t>table</a:t>
            </a:r>
            <a:r>
              <a:rPr lang="en-US" dirty="0"/>
              <a:t> </a:t>
            </a:r>
            <a:r>
              <a:rPr lang="en-US" dirty="0">
                <a:latin typeface="Courier New" pitchFamily="49" charset="0"/>
                <a:cs typeface="Courier New" pitchFamily="49" charset="0"/>
              </a:rPr>
              <a:t>T</a:t>
            </a:r>
            <a:r>
              <a:rPr lang="en-US" dirty="0"/>
              <a:t> </a:t>
            </a:r>
            <a:r>
              <a:rPr lang="en-US" dirty="0">
                <a:latin typeface="Courier New" pitchFamily="49" charset="0"/>
                <a:cs typeface="Courier New" pitchFamily="49" charset="0"/>
              </a:rPr>
              <a:t>mutating</a:t>
            </a:r>
            <a:r>
              <a:rPr lang="en-US" dirty="0"/>
              <a:t>, </a:t>
            </a:r>
            <a:r>
              <a:rPr lang="en-US" dirty="0">
                <a:latin typeface="Courier New" pitchFamily="49" charset="0"/>
                <a:cs typeface="Courier New" pitchFamily="49" charset="0"/>
              </a:rPr>
              <a:t>trigger/function</a:t>
            </a:r>
            <a:r>
              <a:rPr lang="en-US" dirty="0"/>
              <a:t> </a:t>
            </a:r>
            <a:r>
              <a:rPr lang="en-US" dirty="0">
                <a:latin typeface="Courier New" pitchFamily="49" charset="0"/>
                <a:cs typeface="Courier New" pitchFamily="49" charset="0"/>
              </a:rPr>
              <a:t>may</a:t>
            </a:r>
            <a:r>
              <a:rPr lang="en-US" dirty="0"/>
              <a:t> </a:t>
            </a:r>
            <a:r>
              <a:rPr lang="en-US" dirty="0">
                <a:latin typeface="Courier New" pitchFamily="49" charset="0"/>
                <a:cs typeface="Courier New" pitchFamily="49" charset="0"/>
              </a:rPr>
              <a:t>not</a:t>
            </a:r>
            <a:r>
              <a:rPr lang="en-US" dirty="0"/>
              <a:t> </a:t>
            </a:r>
            <a:r>
              <a:rPr lang="en-US" dirty="0">
                <a:latin typeface="Courier New" pitchFamily="49" charset="0"/>
                <a:cs typeface="Courier New" pitchFamily="49" charset="0"/>
              </a:rPr>
              <a:t>see</a:t>
            </a:r>
            <a:r>
              <a:rPr lang="en-US" dirty="0"/>
              <a:t> </a:t>
            </a:r>
            <a:r>
              <a:rPr lang="en-US" dirty="0">
                <a:latin typeface="Courier New" pitchFamily="49" charset="0"/>
                <a:cs typeface="Courier New" pitchFamily="49" charset="0"/>
              </a:rPr>
              <a:t>it</a:t>
            </a:r>
            <a:r>
              <a:rPr lang="en-US" dirty="0"/>
              <a:t>. The trigger execution here is initiated to modify the table. When you try to modify it again in the trigger body, it might lead to an inconsistent state, thereby giving the </a:t>
            </a:r>
            <a:r>
              <a:rPr lang="en-US" dirty="0">
                <a:latin typeface="Courier New" pitchFamily="49" charset="0"/>
                <a:cs typeface="Courier New" pitchFamily="49" charset="0"/>
              </a:rPr>
              <a:t>ORA-4091</a:t>
            </a:r>
            <a:r>
              <a:rPr lang="en-US" dirty="0"/>
              <a:t> error.</a:t>
            </a:r>
          </a:p>
          <a:p>
            <a:pPr lvl="1"/>
            <a:endParaRPr lang="en-US" dirty="0"/>
          </a:p>
          <a:p>
            <a:endParaRPr lang="en-US" dirty="0"/>
          </a:p>
        </p:txBody>
      </p:sp>
    </p:spTree>
    <p:extLst>
      <p:ext uri="{BB962C8B-B14F-4D97-AF65-F5344CB8AC3E}">
        <p14:creationId xmlns:p14="http://schemas.microsoft.com/office/powerpoint/2010/main" val="1922946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2087B1BC-9DE6-4289-83A0-D03AFED64C83}" type="slidenum">
              <a:rPr lang="en-US" smtClean="0"/>
              <a:pPr/>
              <a:t>8</a:t>
            </a:fld>
            <a:endParaRPr lang="en-US" dirty="0"/>
          </a:p>
        </p:txBody>
      </p:sp>
      <p:sp>
        <p:nvSpPr>
          <p:cNvPr id="6" name="Slide Image Placeholder 5">
            <a:extLst>
              <a:ext uri="{FF2B5EF4-FFF2-40B4-BE49-F238E27FC236}">
                <a16:creationId xmlns:a16="http://schemas.microsoft.com/office/drawing/2014/main" id="{6CB9DDE2-A259-4815-A12F-F5F9469D9A39}"/>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743BD1DC-0F9F-4F95-9736-35E855821B36}"/>
              </a:ext>
            </a:extLst>
          </p:cNvPr>
          <p:cNvSpPr>
            <a:spLocks noGrp="1"/>
          </p:cNvSpPr>
          <p:nvPr>
            <p:ph type="body" idx="1"/>
          </p:nvPr>
        </p:nvSpPr>
        <p:spPr/>
        <p:txBody>
          <a:bodyPr/>
          <a:lstStyle/>
          <a:p>
            <a:pPr lvl="1"/>
            <a:r>
              <a:rPr lang="en-US" dirty="0"/>
              <a:t>The slide illustrates the structure of a compound trigger. The difference between a simple trigger and a compound trigger syntax is the </a:t>
            </a:r>
            <a:r>
              <a:rPr lang="en-US" dirty="0">
                <a:latin typeface="Courier New" pitchFamily="49" charset="0"/>
                <a:cs typeface="Courier New" pitchFamily="49" charset="0"/>
              </a:rPr>
              <a:t>COMPOUND TRIGGER</a:t>
            </a:r>
            <a:r>
              <a:rPr lang="en-US" dirty="0"/>
              <a:t> clause.</a:t>
            </a:r>
          </a:p>
          <a:p>
            <a:pPr lvl="1"/>
            <a:r>
              <a:rPr lang="en-US" dirty="0"/>
              <a:t>The optional declarative part of a compound trigger declares variables and subprograms that all of its timing-point sections can use. When the trigger fires, the declarative part runs before any timing-point sections run, thus creating the PL/SQL state of the trigger. The variables and subprograms exist for the duration of the triggering statement.</a:t>
            </a:r>
          </a:p>
          <a:p>
            <a:pPr lvl="1"/>
            <a:r>
              <a:rPr lang="en-US" dirty="0"/>
              <a:t>The compound triggers further have the timing point sections for the timing points – </a:t>
            </a:r>
            <a:r>
              <a:rPr lang="en-US" dirty="0">
                <a:latin typeface="Courier New" pitchFamily="49" charset="0"/>
                <a:cs typeface="Courier New" pitchFamily="49" charset="0"/>
              </a:rPr>
              <a:t>BEFORE, BEFORE  FOR EACH ROW, AFTER, AFTER FOR EACH ROW.</a:t>
            </a:r>
          </a:p>
          <a:p>
            <a:pPr lvl="1"/>
            <a:endParaRPr lang="en-US" dirty="0">
              <a:latin typeface="Courier New" pitchFamily="49" charset="0"/>
              <a:cs typeface="Courier New" pitchFamily="49" charset="0"/>
            </a:endParaRPr>
          </a:p>
          <a:p>
            <a:pPr lvl="1"/>
            <a:endParaRPr lang="en-US" dirty="0"/>
          </a:p>
          <a:p>
            <a:endParaRPr lang="en-US" dirty="0"/>
          </a:p>
        </p:txBody>
      </p:sp>
    </p:spTree>
    <p:extLst>
      <p:ext uri="{BB962C8B-B14F-4D97-AF65-F5344CB8AC3E}">
        <p14:creationId xmlns:p14="http://schemas.microsoft.com/office/powerpoint/2010/main" val="2306416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19 - </a:t>
            </a:r>
            <a:fld id="{DD5DFA83-1900-4AF0-9748-969C06A4EA02}" type="slidenum">
              <a:rPr lang="en-US" smtClean="0"/>
              <a:pPr/>
              <a:t>9</a:t>
            </a:fld>
            <a:endParaRPr lang="en-US" dirty="0"/>
          </a:p>
        </p:txBody>
      </p:sp>
      <p:sp>
        <p:nvSpPr>
          <p:cNvPr id="6" name="Slide Image Placeholder 5">
            <a:extLst>
              <a:ext uri="{FF2B5EF4-FFF2-40B4-BE49-F238E27FC236}">
                <a16:creationId xmlns:a16="http://schemas.microsoft.com/office/drawing/2014/main" id="{F6183D0C-643A-4EEA-86D4-17F505A4A523}"/>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F7B0EC4B-F2FA-4091-8DA2-26FBA7B0E2C5}"/>
              </a:ext>
            </a:extLst>
          </p:cNvPr>
          <p:cNvSpPr>
            <a:spLocks noGrp="1"/>
          </p:cNvSpPr>
          <p:nvPr>
            <p:ph type="body" idx="1"/>
          </p:nvPr>
        </p:nvSpPr>
        <p:spPr/>
        <p:txBody>
          <a:bodyPr/>
          <a:lstStyle/>
          <a:p>
            <a:pPr lvl="1"/>
            <a:r>
              <a:rPr lang="en-US" dirty="0"/>
              <a:t>A compound trigger defined on a view has only an </a:t>
            </a:r>
            <a:r>
              <a:rPr lang="en-US" dirty="0">
                <a:latin typeface="Courier New" pitchFamily="49" charset="0"/>
                <a:cs typeface="Courier New" pitchFamily="49" charset="0"/>
              </a:rPr>
              <a:t>INSTEAD OF </a:t>
            </a:r>
            <a:r>
              <a:rPr lang="en-US" dirty="0"/>
              <a:t>timing point section defined in the trigger body.</a:t>
            </a:r>
          </a:p>
          <a:p>
            <a:endParaRPr lang="en-US" b="0" dirty="0"/>
          </a:p>
          <a:p>
            <a:endParaRPr lang="en-US" dirty="0"/>
          </a:p>
        </p:txBody>
      </p:sp>
    </p:spTree>
    <p:extLst>
      <p:ext uri="{BB962C8B-B14F-4D97-AF65-F5344CB8AC3E}">
        <p14:creationId xmlns:p14="http://schemas.microsoft.com/office/powerpoint/2010/main" val="2800812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19</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96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4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Creating Compound, DDL, and </a:t>
            </a:r>
            <a:br>
              <a:rPr lang="en-US" altLang="en-US">
                <a:latin typeface="+mj-lt"/>
                <a:cs typeface="Oracle Sans" panose="020B0503020204020204" pitchFamily="34" charset="0"/>
              </a:rPr>
            </a:br>
            <a:r>
              <a:rPr lang="en-US" altLang="en-US">
                <a:latin typeface="+mj-lt"/>
                <a:cs typeface="Oracle Sans" panose="020B0503020204020204" pitchFamily="34" charset="0"/>
              </a:rPr>
              <a:t>Event Database Triggers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A73646DC-8156-401C-8DE0-9F20DA873CD6}"/>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141337144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Compound Trigger Restrictions</a:t>
            </a:r>
          </a:p>
        </p:txBody>
      </p:sp>
      <p:sp>
        <p:nvSpPr>
          <p:cNvPr id="2" name="Content Placeholder 1">
            <a:extLst>
              <a:ext uri="{FF2B5EF4-FFF2-40B4-BE49-F238E27FC236}">
                <a16:creationId xmlns:a16="http://schemas.microsoft.com/office/drawing/2014/main" id="{B7175328-4588-4A98-9FE7-E23E9801A2D7}"/>
              </a:ext>
            </a:extLst>
          </p:cNvPr>
          <p:cNvSpPr>
            <a:spLocks noGrp="1"/>
          </p:cNvSpPr>
          <p:nvPr>
            <p:ph idx="1"/>
          </p:nvPr>
        </p:nvSpPr>
        <p:spPr>
          <a:xfrm>
            <a:off x="933451" y="2272710"/>
            <a:ext cx="16421100" cy="6003499"/>
          </a:xfrm>
        </p:spPr>
        <p:txBody>
          <a:bodyPr/>
          <a:lstStyle/>
          <a:p>
            <a:pPr lvl="1"/>
            <a:r>
              <a:rPr lang="en-US" altLang="en-US" dirty="0"/>
              <a:t>A compound trigger must be a DML trigger defined on either a table or a view.</a:t>
            </a:r>
          </a:p>
          <a:p>
            <a:pPr lvl="1"/>
            <a:r>
              <a:rPr lang="en-US" altLang="en-US" dirty="0"/>
              <a:t>An exception that occurs in one section must be handled in that section. It cannot transfer control to another section.</a:t>
            </a:r>
          </a:p>
          <a:p>
            <a:pPr lvl="1"/>
            <a:r>
              <a:rPr lang="en-US" dirty="0"/>
              <a:t>A timing-point section cannot handle exceptions raised in another timing-point section.</a:t>
            </a:r>
            <a:endParaRPr lang="en-US" altLang="en-US" dirty="0"/>
          </a:p>
          <a:p>
            <a:pPr lvl="1"/>
            <a:r>
              <a:rPr lang="en-US" altLang="en-US" dirty="0">
                <a:latin typeface="Courier New" pitchFamily="49" charset="0"/>
              </a:rPr>
              <a:t>:OLD</a:t>
            </a:r>
            <a:r>
              <a:rPr lang="en-US" altLang="en-US" dirty="0"/>
              <a:t> and </a:t>
            </a:r>
            <a:r>
              <a:rPr lang="en-US" altLang="en-US" dirty="0">
                <a:latin typeface="Courier New" pitchFamily="49" charset="0"/>
              </a:rPr>
              <a:t>:NEW</a:t>
            </a:r>
            <a:r>
              <a:rPr lang="en-US" altLang="en-US" dirty="0"/>
              <a:t> cannot appear in the declaration, </a:t>
            </a:r>
            <a:r>
              <a:rPr lang="en-US" altLang="en-US" dirty="0">
                <a:latin typeface="Courier New" pitchFamily="49" charset="0"/>
              </a:rPr>
              <a:t>BEFORE STATEMENT</a:t>
            </a:r>
            <a:r>
              <a:rPr lang="en-US" altLang="en-US" dirty="0"/>
              <a:t>, or the </a:t>
            </a:r>
            <a:r>
              <a:rPr lang="en-US" altLang="en-US" dirty="0">
                <a:latin typeface="Courier New" pitchFamily="49" charset="0"/>
              </a:rPr>
              <a:t>AFTER</a:t>
            </a:r>
            <a:r>
              <a:rPr lang="en-US" altLang="en-US" dirty="0"/>
              <a:t> </a:t>
            </a:r>
            <a:r>
              <a:rPr lang="en-US" altLang="en-US" dirty="0">
                <a:latin typeface="Courier New" pitchFamily="49" charset="0"/>
              </a:rPr>
              <a:t>STATEMENT</a:t>
            </a:r>
            <a:r>
              <a:rPr lang="en-US" altLang="en-US" dirty="0"/>
              <a:t> sections.</a:t>
            </a:r>
          </a:p>
          <a:p>
            <a:pPr lvl="1"/>
            <a:r>
              <a:rPr lang="en-US" altLang="en-US" dirty="0"/>
              <a:t>Only the </a:t>
            </a:r>
            <a:r>
              <a:rPr lang="en-US" altLang="en-US" dirty="0">
                <a:latin typeface="Courier New" pitchFamily="49" charset="0"/>
              </a:rPr>
              <a:t>BEFORE</a:t>
            </a:r>
            <a:r>
              <a:rPr lang="en-US" altLang="en-US" dirty="0"/>
              <a:t> </a:t>
            </a:r>
            <a:r>
              <a:rPr lang="en-US" altLang="en-US" dirty="0">
                <a:latin typeface="Courier New" pitchFamily="49" charset="0"/>
              </a:rPr>
              <a:t>EACH</a:t>
            </a:r>
            <a:r>
              <a:rPr lang="en-US" altLang="en-US" dirty="0"/>
              <a:t> </a:t>
            </a:r>
            <a:r>
              <a:rPr lang="en-US" altLang="en-US" dirty="0">
                <a:latin typeface="Courier New" pitchFamily="49" charset="0"/>
              </a:rPr>
              <a:t>ROW</a:t>
            </a:r>
            <a:r>
              <a:rPr lang="en-US" altLang="en-US" dirty="0"/>
              <a:t> section can change the value of </a:t>
            </a:r>
            <a:r>
              <a:rPr lang="en-US" altLang="en-US" dirty="0">
                <a:latin typeface="Courier New" pitchFamily="49" charset="0"/>
              </a:rPr>
              <a:t>:NEW</a:t>
            </a:r>
            <a:r>
              <a:rPr lang="en-US" altLang="en-US" dirty="0"/>
              <a:t>.</a:t>
            </a:r>
          </a:p>
          <a:p>
            <a:endParaRPr lang="en-US" dirty="0"/>
          </a:p>
        </p:txBody>
      </p:sp>
    </p:spTree>
    <p:custDataLst>
      <p:tags r:id="rId1"/>
    </p:custDataLst>
    <p:extLst>
      <p:ext uri="{BB962C8B-B14F-4D97-AF65-F5344CB8AC3E}">
        <p14:creationId xmlns:p14="http://schemas.microsoft.com/office/powerpoint/2010/main" val="395236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8" name="Content Placeholder 7">
            <a:extLst>
              <a:ext uri="{FF2B5EF4-FFF2-40B4-BE49-F238E27FC236}">
                <a16:creationId xmlns:a16="http://schemas.microsoft.com/office/drawing/2014/main" id="{E6C593C0-6623-4E46-BEE6-086F62D8AF3D}"/>
              </a:ext>
            </a:extLst>
          </p:cNvPr>
          <p:cNvSpPr>
            <a:spLocks noGrp="1"/>
          </p:cNvSpPr>
          <p:nvPr>
            <p:ph idx="1"/>
          </p:nvPr>
        </p:nvSpPr>
        <p:spPr>
          <a:xfrm>
            <a:off x="933451" y="2272710"/>
            <a:ext cx="16421100" cy="4378439"/>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Create compound DML triggers</a:t>
            </a:r>
          </a:p>
          <a:p>
            <a:pPr lvl="1">
              <a:buFont typeface="Arial" pitchFamily="34" charset="0"/>
              <a:buChar char="•"/>
            </a:pPr>
            <a:r>
              <a:rPr lang="en-US" dirty="0"/>
              <a:t>Resolve mutating table errors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Schema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Database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Guidelines for designing triggers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02998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Mutating Tables</a:t>
            </a:r>
          </a:p>
        </p:txBody>
      </p:sp>
      <p:sp>
        <p:nvSpPr>
          <p:cNvPr id="2" name="Content Placeholder 1">
            <a:extLst>
              <a:ext uri="{FF2B5EF4-FFF2-40B4-BE49-F238E27FC236}">
                <a16:creationId xmlns:a16="http://schemas.microsoft.com/office/drawing/2014/main" id="{A0BB5424-0657-482C-9DCF-8340C1BEAFFB}"/>
              </a:ext>
            </a:extLst>
          </p:cNvPr>
          <p:cNvSpPr>
            <a:spLocks noGrp="1"/>
          </p:cNvSpPr>
          <p:nvPr>
            <p:ph idx="1"/>
          </p:nvPr>
        </p:nvSpPr>
        <p:spPr>
          <a:xfrm>
            <a:off x="933451" y="2272710"/>
            <a:ext cx="16421100" cy="7136117"/>
          </a:xfrm>
        </p:spPr>
        <p:txBody>
          <a:bodyPr/>
          <a:lstStyle/>
          <a:p>
            <a:pPr lvl="1"/>
            <a:r>
              <a:rPr lang="en-US" altLang="en-US" dirty="0"/>
              <a:t>A mutating table is:</a:t>
            </a:r>
          </a:p>
          <a:p>
            <a:pPr lvl="2"/>
            <a:r>
              <a:rPr lang="en-US" altLang="en-US" dirty="0"/>
              <a:t>A table that is being modified by an </a:t>
            </a:r>
            <a:r>
              <a:rPr lang="en-US" altLang="en-US" dirty="0">
                <a:latin typeface="Courier New" pitchFamily="49" charset="0"/>
                <a:cs typeface="Courier New" pitchFamily="49" charset="0"/>
              </a:rPr>
              <a:t>UPDATE</a:t>
            </a:r>
            <a:r>
              <a:rPr lang="en-US" altLang="en-US" dirty="0"/>
              <a:t>, </a:t>
            </a:r>
            <a:r>
              <a:rPr lang="en-US" altLang="en-US" dirty="0">
                <a:latin typeface="Courier New" pitchFamily="49" charset="0"/>
                <a:cs typeface="Courier New" pitchFamily="49" charset="0"/>
              </a:rPr>
              <a:t>DELETE</a:t>
            </a:r>
            <a:r>
              <a:rPr lang="en-US" altLang="en-US" dirty="0"/>
              <a:t>, or </a:t>
            </a:r>
            <a:r>
              <a:rPr lang="en-US" altLang="en-US" dirty="0">
                <a:latin typeface="Courier New" pitchFamily="49" charset="0"/>
                <a:cs typeface="Courier New" pitchFamily="49" charset="0"/>
              </a:rPr>
              <a:t>INSERT</a:t>
            </a:r>
            <a:r>
              <a:rPr lang="en-US" altLang="en-US" dirty="0"/>
              <a:t> statement</a:t>
            </a:r>
          </a:p>
          <a:p>
            <a:pPr lvl="2">
              <a:buNone/>
            </a:pPr>
            <a:r>
              <a:rPr lang="en-US" altLang="en-US" dirty="0"/>
              <a:t>or </a:t>
            </a:r>
          </a:p>
          <a:p>
            <a:pPr lvl="2"/>
            <a:r>
              <a:rPr lang="en-US" altLang="en-US" dirty="0"/>
              <a:t>A table that might be updated by the effects of a </a:t>
            </a:r>
            <a:r>
              <a:rPr lang="en-US" altLang="en-US" dirty="0">
                <a:latin typeface="Courier New" pitchFamily="49" charset="0"/>
                <a:cs typeface="Courier New" pitchFamily="49" charset="0"/>
              </a:rPr>
              <a:t>DELETE CASCADE</a:t>
            </a:r>
            <a:r>
              <a:rPr lang="en-US" altLang="en-US" dirty="0"/>
              <a:t> constraint</a:t>
            </a:r>
          </a:p>
          <a:p>
            <a:pPr lvl="1"/>
            <a:r>
              <a:rPr lang="en-US" altLang="en-US" dirty="0"/>
              <a:t>The session that issued the triggering statement cannot query or modify a mutating table. </a:t>
            </a:r>
          </a:p>
          <a:p>
            <a:pPr lvl="1"/>
            <a:r>
              <a:rPr lang="en-US" altLang="en-US" dirty="0"/>
              <a:t>This restriction prevents a trigger from seeing inconsistent data.</a:t>
            </a:r>
          </a:p>
          <a:p>
            <a:pPr lvl="1"/>
            <a:r>
              <a:rPr lang="en-US" altLang="en-US" dirty="0"/>
              <a:t>This restriction applies to all triggers that use the </a:t>
            </a:r>
            <a:r>
              <a:rPr lang="en-US" altLang="en-US" dirty="0">
                <a:latin typeface="Courier New" pitchFamily="49" charset="0"/>
                <a:cs typeface="Courier New" pitchFamily="49" charset="0"/>
              </a:rPr>
              <a:t>FOR EACH</a:t>
            </a:r>
            <a:r>
              <a:rPr lang="en-US" altLang="en-US" dirty="0"/>
              <a:t> </a:t>
            </a:r>
            <a:r>
              <a:rPr lang="en-US" altLang="en-US" dirty="0">
                <a:latin typeface="Courier New" pitchFamily="49" charset="0"/>
                <a:cs typeface="Courier New" pitchFamily="49" charset="0"/>
              </a:rPr>
              <a:t>ROW</a:t>
            </a:r>
            <a:r>
              <a:rPr lang="en-US" altLang="en-US" dirty="0"/>
              <a:t> clause. </a:t>
            </a:r>
          </a:p>
          <a:p>
            <a:pPr lvl="1"/>
            <a:r>
              <a:rPr lang="en-US" altLang="en-US" dirty="0"/>
              <a:t>Views being modified in the </a:t>
            </a:r>
            <a:r>
              <a:rPr lang="en-US" altLang="en-US" dirty="0">
                <a:latin typeface="Courier New" pitchFamily="49" charset="0"/>
                <a:cs typeface="Courier New" pitchFamily="49" charset="0"/>
              </a:rPr>
              <a:t>INSTEAD</a:t>
            </a:r>
            <a:r>
              <a:rPr lang="en-US" altLang="en-US" dirty="0"/>
              <a:t> </a:t>
            </a:r>
            <a:r>
              <a:rPr lang="en-US" altLang="en-US" dirty="0">
                <a:latin typeface="Courier New" pitchFamily="49" charset="0"/>
                <a:cs typeface="Courier New" pitchFamily="49" charset="0"/>
              </a:rPr>
              <a:t>OF</a:t>
            </a:r>
            <a:r>
              <a:rPr lang="en-US" altLang="en-US" dirty="0"/>
              <a:t> triggers are not considered mutating.</a:t>
            </a:r>
          </a:p>
          <a:p>
            <a:endParaRPr lang="en-US" dirty="0"/>
          </a:p>
        </p:txBody>
      </p:sp>
    </p:spTree>
    <p:custDataLst>
      <p:tags r:id="rId1"/>
    </p:custDataLst>
    <p:extLst>
      <p:ext uri="{BB962C8B-B14F-4D97-AF65-F5344CB8AC3E}">
        <p14:creationId xmlns:p14="http://schemas.microsoft.com/office/powerpoint/2010/main" val="211198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14547" y="2313215"/>
            <a:ext cx="16125591" cy="7162799"/>
          </a:xfrm>
          <a:prstGeom prst="round2DiagRect">
            <a:avLst>
              <a:gd name="adj1" fmla="val 5703"/>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662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Mutating Table: Example</a:t>
            </a:r>
          </a:p>
        </p:txBody>
      </p:sp>
      <p:sp>
        <p:nvSpPr>
          <p:cNvPr id="26630" name="Rectangle 4"/>
          <p:cNvSpPr>
            <a:spLocks noChangeArrowheads="1"/>
          </p:cNvSpPr>
          <p:nvPr/>
        </p:nvSpPr>
        <p:spPr bwMode="blackGray">
          <a:xfrm>
            <a:off x="1010848" y="2510859"/>
            <a:ext cx="16150193" cy="6888956"/>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CREATE OR REPLACE TRIGGER check_salary</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BEFORE INSERT OR UPDATE OF salary, job_id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ON employees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FOR EACH ROW</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WHEN (NEW.job_id &lt;&gt; 'AD_PRES')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DECLARE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v_minsalary employees.salary%TYPE;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v_maxsalary employees.salary%TYPE;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SELECT MIN(salary), MAX(salary)</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INTO	v_minsalary, v_maxsalary</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FROM	employees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WHERE job_id = :NEW.job_id;</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IF :NEW.salary &lt; v_minsalary OR :NEW.salary &gt; v_maxsalary THEN</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RAISE_APPLICATION_ERROR(-20505,'Out of range');</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  END IF; 			</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END;</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a:t>
            </a:r>
          </a:p>
        </p:txBody>
      </p:sp>
      <p:sp>
        <p:nvSpPr>
          <p:cNvPr id="26631" name="Rectangle 5"/>
          <p:cNvSpPr>
            <a:spLocks noChangeArrowheads="1"/>
          </p:cNvSpPr>
          <p:nvPr/>
        </p:nvSpPr>
        <p:spPr bwMode="gray">
          <a:xfrm>
            <a:off x="1333500" y="3413352"/>
            <a:ext cx="2547938" cy="358548"/>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70996340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991921" y="2409457"/>
            <a:ext cx="16125591" cy="1331066"/>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867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Mutating Table: Example</a:t>
            </a:r>
          </a:p>
        </p:txBody>
      </p:sp>
      <p:sp>
        <p:nvSpPr>
          <p:cNvPr id="28678" name="Rectangle 3"/>
          <p:cNvSpPr>
            <a:spLocks noChangeArrowheads="1"/>
          </p:cNvSpPr>
          <p:nvPr/>
        </p:nvSpPr>
        <p:spPr bwMode="blackGray">
          <a:xfrm>
            <a:off x="1221266" y="2647390"/>
            <a:ext cx="15816906" cy="90487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dirty="0">
                <a:latin typeface="Courier New" pitchFamily="49" charset="0"/>
                <a:cs typeface="Oracle Sans" panose="020B0503020204020204" pitchFamily="34" charset="0"/>
              </a:rPr>
              <a:t>UPDATE employees</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SET salary = 3400</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WHERE last_name = 'Stiles';</a:t>
            </a:r>
          </a:p>
        </p:txBody>
      </p:sp>
      <p:pic>
        <p:nvPicPr>
          <p:cNvPr id="6" name="Picture 5" descr="les09_01.png"/>
          <p:cNvPicPr>
            <a:picLocks noChangeAspect="1"/>
          </p:cNvPicPr>
          <p:nvPr/>
        </p:nvPicPr>
        <p:blipFill>
          <a:blip r:embed="rId4" cstate="print"/>
          <a:stretch>
            <a:fillRect/>
          </a:stretch>
        </p:blipFill>
        <p:spPr>
          <a:xfrm>
            <a:off x="4615430" y="4040522"/>
            <a:ext cx="9057143" cy="3657143"/>
          </a:xfrm>
          <a:prstGeom prst="rect">
            <a:avLst/>
          </a:prstGeom>
          <a:ln>
            <a:solidFill>
              <a:schemeClr val="tx1"/>
            </a:solidFill>
          </a:ln>
        </p:spPr>
      </p:pic>
    </p:spTree>
    <p:custDataLst>
      <p:tags r:id="rId1"/>
    </p:custDataLst>
    <p:extLst>
      <p:ext uri="{BB962C8B-B14F-4D97-AF65-F5344CB8AC3E}">
        <p14:creationId xmlns:p14="http://schemas.microsoft.com/office/powerpoint/2010/main" val="141682681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14547" y="2427515"/>
            <a:ext cx="16125591" cy="6602185"/>
          </a:xfrm>
          <a:prstGeom prst="round2DiagRect">
            <a:avLst>
              <a:gd name="adj1" fmla="val 7205"/>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defRPr/>
            </a:pPr>
            <a:endParaRPr lang="en-US" kern="0" dirty="0">
              <a:latin typeface="+mn-lt"/>
              <a:cs typeface="Oracle Sans" panose="020B0503020204020204" pitchFamily="34" charset="0"/>
            </a:endParaRPr>
          </a:p>
        </p:txBody>
      </p:sp>
      <p:sp>
        <p:nvSpPr>
          <p:cNvPr id="30725" name="Rectangle 2"/>
          <p:cNvSpPr>
            <a:spLocks noGrp="1" noChangeArrowheads="1"/>
          </p:cNvSpPr>
          <p:nvPr>
            <p:ph type="title"/>
          </p:nvPr>
        </p:nvSpPr>
        <p:spPr>
          <a:xfrm>
            <a:off x="933450" y="638622"/>
            <a:ext cx="16592550"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600" dirty="0">
                <a:latin typeface="+mj-lt"/>
              </a:rPr>
              <a:t>Using a Compound Trigger to Resolve the Mutating Table Error</a:t>
            </a:r>
          </a:p>
        </p:txBody>
      </p:sp>
      <p:sp>
        <p:nvSpPr>
          <p:cNvPr id="30726" name="Rectangle 4"/>
          <p:cNvSpPr>
            <a:spLocks noChangeArrowheads="1"/>
          </p:cNvSpPr>
          <p:nvPr/>
        </p:nvSpPr>
        <p:spPr bwMode="blackGray">
          <a:xfrm>
            <a:off x="1163209" y="2514602"/>
            <a:ext cx="12189934" cy="6472238"/>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CREATE OR REPLACE TRIGGER check_salary</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FOR INSERT OR UPDATE OF salary, job_id</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ON employees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WHEN (NEW.job_id &lt;&gt; 'AD_PRES')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a:t>
            </a:r>
            <a:r>
              <a:rPr lang="en-US" altLang="en-US" sz="2100" dirty="0">
                <a:solidFill>
                  <a:schemeClr val="accent1"/>
                </a:solidFill>
                <a:latin typeface="Courier New" pitchFamily="49" charset="0"/>
                <a:cs typeface="Oracle Sans" panose="020B0503020204020204" pitchFamily="34" charset="0"/>
              </a:rPr>
              <a:t>COMPOUND TRIGGER</a:t>
            </a:r>
          </a:p>
          <a:p>
            <a:pPr marL="685800" indent="-685800" defTabSz="600075">
              <a:tabLst>
                <a:tab pos="600075" algn="r"/>
                <a:tab pos="1009650" algn="l"/>
              </a:tabLst>
            </a:pPr>
            <a:endParaRPr lang="en-US" altLang="en-US" sz="2100" dirty="0">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TYPE salaries_t            IS TABLE OF employees.salary%TYPE;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min_salaries               salaries_t;</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max_salaries               salaries_t;</a:t>
            </a:r>
          </a:p>
          <a:p>
            <a:pPr marL="685800" indent="-685800" defTabSz="600075">
              <a:tabLst>
                <a:tab pos="600075" algn="r"/>
                <a:tab pos="1009650" algn="l"/>
              </a:tabLst>
            </a:pPr>
            <a:endParaRPr lang="en-US" altLang="en-US" sz="2100" dirty="0">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TYPE department_ids_t       IS TABLE OF employees.department_id%TYPE;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department_ids              department_ids_t;</a:t>
            </a:r>
          </a:p>
          <a:p>
            <a:pPr marL="685800" indent="-685800" defTabSz="600075">
              <a:tabLst>
                <a:tab pos="600075" algn="r"/>
                <a:tab pos="1009650" algn="l"/>
              </a:tabLst>
            </a:pPr>
            <a:endParaRPr lang="en-US" altLang="en-US" sz="2100" dirty="0">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TYPE department_salaries_t  IS TABLE OF employees.salary%TYPE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INDEX BY VARCHAR2(80);</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department_min_salaries     department_salaries_t;</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department_max_salaries     department_salaries_t;</a:t>
            </a:r>
          </a:p>
          <a:p>
            <a:pPr marL="685800" indent="-685800" defTabSz="600075">
              <a:tabLst>
                <a:tab pos="600075" algn="r"/>
                <a:tab pos="1009650" algn="l"/>
              </a:tabLst>
            </a:pPr>
            <a:endParaRPr lang="en-US" altLang="en-US" sz="2100" dirty="0">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 example continues on next slide</a:t>
            </a:r>
          </a:p>
        </p:txBody>
      </p:sp>
    </p:spTree>
    <p:custDataLst>
      <p:tags r:id="rId1"/>
    </p:custDataLst>
    <p:extLst>
      <p:ext uri="{BB962C8B-B14F-4D97-AF65-F5344CB8AC3E}">
        <p14:creationId xmlns:p14="http://schemas.microsoft.com/office/powerpoint/2010/main" val="235104820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00033" y="2389418"/>
            <a:ext cx="16125591" cy="6868881"/>
          </a:xfrm>
          <a:prstGeom prst="round2DiagRect">
            <a:avLst>
              <a:gd name="adj1" fmla="val 7613"/>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5F5F5F"/>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solidFill>
                <a:srgbClr val="A6A6A6"/>
              </a:solidFill>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2773" name="Rectangle 2"/>
          <p:cNvSpPr>
            <a:spLocks noGrp="1" noChangeArrowheads="1"/>
          </p:cNvSpPr>
          <p:nvPr>
            <p:ph type="title"/>
          </p:nvPr>
        </p:nvSpPr>
        <p:spPr>
          <a:xfrm>
            <a:off x="933450" y="635447"/>
            <a:ext cx="16592549"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4600" dirty="0">
                <a:latin typeface="+mj-lt"/>
                <a:cs typeface="Oracle Sans" panose="020B0503020204020204" pitchFamily="34" charset="0"/>
              </a:rPr>
              <a:t>Using a Compound Trigger to Resolve the Mutating Table Error</a:t>
            </a:r>
          </a:p>
        </p:txBody>
      </p:sp>
      <p:sp>
        <p:nvSpPr>
          <p:cNvPr id="32774" name="Rectangle 4"/>
          <p:cNvSpPr>
            <a:spLocks noChangeArrowheads="1"/>
          </p:cNvSpPr>
          <p:nvPr/>
        </p:nvSpPr>
        <p:spPr bwMode="blackGray">
          <a:xfrm>
            <a:off x="1221266" y="2171700"/>
            <a:ext cx="15845472" cy="718185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 .</a:t>
            </a:r>
          </a:p>
          <a:p>
            <a:pPr marL="685800" indent="-685800" defTabSz="600075">
              <a:tabLst>
                <a:tab pos="600075" algn="r"/>
                <a:tab pos="1009650" algn="l"/>
              </a:tabLst>
            </a:pPr>
            <a:r>
              <a:rPr lang="en-US" altLang="en-US" sz="2100" dirty="0">
                <a:solidFill>
                  <a:schemeClr val="accent1"/>
                </a:solidFill>
                <a:latin typeface="Courier New" pitchFamily="49" charset="0"/>
                <a:cs typeface="Oracle Sans" panose="020B0503020204020204" pitchFamily="34" charset="0"/>
              </a:rPr>
              <a:t>BEFORE STATEMENT IS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BEGIN</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SELECT MIN(salary), MAX(salary), NVL(department_id, -1)</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BULK COLLECT INTO  min_Salaries, max_salaries, department_ids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FROM    employees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GROUP BY department_id;</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FOR j IN 1..department_ids.COUNT() LOOP</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department_min_salaries(department_ids(j)) := min_salaries(j);</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department_max_salaries(department_ids(j)) := max_salaries(j);</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END LOOP;</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END BEFORE STATEMENT;</a:t>
            </a:r>
          </a:p>
          <a:p>
            <a:pPr marL="685800" indent="-685800" defTabSz="600075">
              <a:tabLst>
                <a:tab pos="600075" algn="r"/>
                <a:tab pos="1009650" algn="l"/>
              </a:tabLst>
            </a:pPr>
            <a:r>
              <a:rPr lang="en-US" altLang="en-US" sz="2100" dirty="0">
                <a:solidFill>
                  <a:schemeClr val="accent1"/>
                </a:solidFill>
                <a:latin typeface="Courier New" pitchFamily="49" charset="0"/>
                <a:cs typeface="Oracle Sans" panose="020B0503020204020204" pitchFamily="34" charset="0"/>
              </a:rPr>
              <a:t>AFTER EACH ROW IS</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BEGIN</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IF :NEW.salary &lt; department_min_salaries(:NEW.department_id)</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OR :NEW.salary &gt; department_max_salaries(:NEW.department_id) THEN</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RAISE_APPLICATION_ERROR(-20505,'New Salary is out of acceptable   </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range');</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END IF;</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  END AFTER EACH ROW;</a:t>
            </a:r>
          </a:p>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END check_salary;</a:t>
            </a:r>
          </a:p>
        </p:txBody>
      </p:sp>
    </p:spTree>
    <p:custDataLst>
      <p:tags r:id="rId1"/>
    </p:custDataLst>
    <p:extLst>
      <p:ext uri="{BB962C8B-B14F-4D97-AF65-F5344CB8AC3E}">
        <p14:creationId xmlns:p14="http://schemas.microsoft.com/office/powerpoint/2010/main" val="164868365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DE744B-8F75-4BCB-A3A2-84C63EDE95D9}"/>
              </a:ext>
            </a:extLst>
          </p:cNvPr>
          <p:cNvSpPr>
            <a:spLocks noGrp="1"/>
          </p:cNvSpPr>
          <p:nvPr>
            <p:ph type="title"/>
          </p:nvPr>
        </p:nvSpPr>
        <p:spPr/>
        <p:txBody>
          <a:bodyPr/>
          <a:lstStyle/>
          <a:p>
            <a:endParaRPr lang="en-US"/>
          </a:p>
        </p:txBody>
      </p:sp>
    </p:spTree>
    <p:custDataLst>
      <p:tags r:id="rId1"/>
    </p:custDataLst>
    <p:extLst>
      <p:ext uri="{BB962C8B-B14F-4D97-AF65-F5344CB8AC3E}">
        <p14:creationId xmlns:p14="http://schemas.microsoft.com/office/powerpoint/2010/main" val="209602013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8" name="Content Placeholder 7">
            <a:extLst>
              <a:ext uri="{FF2B5EF4-FFF2-40B4-BE49-F238E27FC236}">
                <a16:creationId xmlns:a16="http://schemas.microsoft.com/office/drawing/2014/main" id="{AE9D098A-5D23-4715-95CE-0332519D975A}"/>
              </a:ext>
            </a:extLst>
          </p:cNvPr>
          <p:cNvSpPr>
            <a:spLocks noGrp="1"/>
          </p:cNvSpPr>
          <p:nvPr>
            <p:ph idx="1"/>
          </p:nvPr>
        </p:nvSpPr>
        <p:spPr>
          <a:xfrm>
            <a:off x="933451" y="2272710"/>
            <a:ext cx="16421100" cy="4378439"/>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Create compound DML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Resolve mutating table errors</a:t>
            </a:r>
          </a:p>
          <a:p>
            <a:pPr lvl="1">
              <a:buFont typeface="Arial" pitchFamily="34" charset="0"/>
              <a:buChar char="•"/>
            </a:pPr>
            <a:r>
              <a:rPr lang="en-US" dirty="0"/>
              <a:t>Schema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Database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Guidelines for designing triggers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1355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10848" y="2391229"/>
            <a:ext cx="16125591" cy="177234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4821"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Creating Triggers on DDL Statements</a:t>
            </a:r>
          </a:p>
        </p:txBody>
      </p:sp>
      <p:sp>
        <p:nvSpPr>
          <p:cNvPr id="34822" name="Rectangle 3"/>
          <p:cNvSpPr>
            <a:spLocks noChangeArrowheads="1"/>
          </p:cNvSpPr>
          <p:nvPr/>
        </p:nvSpPr>
        <p:spPr bwMode="blackGray">
          <a:xfrm>
            <a:off x="1221266" y="2552700"/>
            <a:ext cx="15845472" cy="1447800"/>
          </a:xfrm>
          <a:prstGeom prst="rect">
            <a:avLst/>
          </a:prstGeom>
          <a:noFill/>
          <a:ln w="28575">
            <a:noFill/>
            <a:miter lim="800000"/>
            <a:headEnd/>
            <a:tailEnd/>
          </a:ln>
        </p:spPr>
        <p:txBody>
          <a:bodyPr wrap="none"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r>
              <a:rPr lang="en-US" altLang="en-US" dirty="0">
                <a:solidFill>
                  <a:srgbClr val="000000"/>
                </a:solidFill>
                <a:latin typeface="Courier New" pitchFamily="49" charset="0"/>
                <a:cs typeface="Oracle Sans" panose="020B0503020204020204" pitchFamily="34" charset="0"/>
              </a:rPr>
              <a:t>CREATE [OR REPLACE] TRIGGER </a:t>
            </a:r>
            <a:r>
              <a:rPr lang="en-US" altLang="en-US" i="1" dirty="0">
                <a:solidFill>
                  <a:srgbClr val="000000"/>
                </a:solidFill>
                <a:latin typeface="Courier New" pitchFamily="49" charset="0"/>
                <a:cs typeface="Oracle Sans" panose="020B0503020204020204" pitchFamily="34" charset="0"/>
              </a:rPr>
              <a:t>trigger_name</a:t>
            </a:r>
            <a:endParaRPr lang="en-US" altLang="en-US" dirty="0">
              <a:solidFill>
                <a:srgbClr val="000000"/>
              </a:solidFill>
              <a:latin typeface="Courier New" pitchFamily="49" charset="0"/>
              <a:cs typeface="Oracle Sans" panose="020B0503020204020204" pitchFamily="34" charset="0"/>
            </a:endParaRPr>
          </a:p>
          <a:p>
            <a:pPr>
              <a:tabLst>
                <a:tab pos="1800225" algn="l"/>
              </a:tabLst>
            </a:pPr>
            <a:r>
              <a:rPr lang="en-US" altLang="en-US" dirty="0">
                <a:solidFill>
                  <a:srgbClr val="000000"/>
                </a:solidFill>
                <a:latin typeface="Courier New" pitchFamily="49" charset="0"/>
                <a:cs typeface="Oracle Sans" panose="020B0503020204020204" pitchFamily="34" charset="0"/>
              </a:rPr>
              <a:t>BEFORE | AFTER -- </a:t>
            </a:r>
            <a:r>
              <a:rPr lang="en-US" altLang="en-US" i="1" dirty="0">
                <a:solidFill>
                  <a:srgbClr val="000000"/>
                </a:solidFill>
                <a:latin typeface="Courier New" pitchFamily="49" charset="0"/>
                <a:cs typeface="Oracle Sans" panose="020B0503020204020204" pitchFamily="34" charset="0"/>
              </a:rPr>
              <a:t>Timing</a:t>
            </a:r>
          </a:p>
          <a:p>
            <a:pPr>
              <a:tabLst>
                <a:tab pos="1800225" algn="l"/>
              </a:tabLst>
            </a:pPr>
            <a:r>
              <a:rPr lang="en-US" altLang="en-US" dirty="0">
                <a:solidFill>
                  <a:srgbClr val="000000"/>
                </a:solidFill>
                <a:latin typeface="Courier New" pitchFamily="49" charset="0"/>
                <a:cs typeface="Oracle Sans" panose="020B0503020204020204" pitchFamily="34" charset="0"/>
              </a:rPr>
              <a:t>[</a:t>
            </a:r>
            <a:r>
              <a:rPr lang="en-US" altLang="en-US" i="1" dirty="0">
                <a:solidFill>
                  <a:srgbClr val="000000"/>
                </a:solidFill>
                <a:latin typeface="Courier New" pitchFamily="49" charset="0"/>
                <a:cs typeface="Oracle Sans" panose="020B0503020204020204" pitchFamily="34" charset="0"/>
              </a:rPr>
              <a:t>ddl_event1 </a:t>
            </a:r>
            <a:r>
              <a:rPr lang="en-US" altLang="en-US" dirty="0">
                <a:solidFill>
                  <a:srgbClr val="000000"/>
                </a:solidFill>
                <a:latin typeface="Courier New" pitchFamily="49" charset="0"/>
                <a:cs typeface="Oracle Sans" panose="020B0503020204020204" pitchFamily="34" charset="0"/>
              </a:rPr>
              <a:t>[OR</a:t>
            </a:r>
            <a:r>
              <a:rPr lang="en-US" altLang="en-US" i="1" dirty="0">
                <a:solidFill>
                  <a:srgbClr val="000000"/>
                </a:solidFill>
                <a:latin typeface="Courier New" pitchFamily="49" charset="0"/>
                <a:cs typeface="Oracle Sans" panose="020B0503020204020204" pitchFamily="34" charset="0"/>
              </a:rPr>
              <a:t> ddl_event2 </a:t>
            </a:r>
            <a:r>
              <a:rPr lang="en-US" altLang="en-US" dirty="0">
                <a:solidFill>
                  <a:srgbClr val="000000"/>
                </a:solidFill>
                <a:latin typeface="Courier New" pitchFamily="49" charset="0"/>
                <a:cs typeface="Oracle Sans" panose="020B0503020204020204" pitchFamily="34" charset="0"/>
              </a:rPr>
              <a:t>OR ...]]</a:t>
            </a:r>
          </a:p>
          <a:p>
            <a:pPr>
              <a:tabLst>
                <a:tab pos="1800225" algn="l"/>
              </a:tabLst>
            </a:pPr>
            <a:r>
              <a:rPr lang="en-US" altLang="en-US" dirty="0">
                <a:solidFill>
                  <a:srgbClr val="000000"/>
                </a:solidFill>
                <a:latin typeface="Courier New" pitchFamily="49" charset="0"/>
                <a:cs typeface="Oracle Sans" panose="020B0503020204020204" pitchFamily="34" charset="0"/>
              </a:rPr>
              <a:t>ON {DATABASE | SCHEMA}</a:t>
            </a:r>
            <a:r>
              <a:rPr lang="en-US" altLang="en-US" i="1" dirty="0">
                <a:solidFill>
                  <a:srgbClr val="000000"/>
                </a:solidFill>
                <a:latin typeface="Courier New" pitchFamily="49" charset="0"/>
                <a:cs typeface="Oracle Sans" panose="020B0503020204020204" pitchFamily="34" charset="0"/>
              </a:rPr>
              <a:t> </a:t>
            </a:r>
          </a:p>
          <a:p>
            <a:pPr>
              <a:tabLst>
                <a:tab pos="1800225" algn="l"/>
              </a:tabLst>
            </a:pPr>
            <a:r>
              <a:rPr lang="en-US" altLang="en-US" i="1" dirty="0">
                <a:solidFill>
                  <a:srgbClr val="000000"/>
                </a:solidFill>
                <a:latin typeface="Courier New" pitchFamily="49" charset="0"/>
                <a:cs typeface="Oracle Sans" panose="020B0503020204020204" pitchFamily="34" charset="0"/>
              </a:rPr>
              <a:t>trigger_body</a:t>
            </a:r>
          </a:p>
        </p:txBody>
      </p:sp>
      <p:graphicFrame>
        <p:nvGraphicFramePr>
          <p:cNvPr id="406555" name="Group 27"/>
          <p:cNvGraphicFramePr>
            <a:graphicFrameLocks noGrp="1"/>
          </p:cNvGraphicFramePr>
          <p:nvPr>
            <p:extLst>
              <p:ext uri="{D42A27DB-BD31-4B8C-83A1-F6EECF244321}">
                <p14:modId xmlns:p14="http://schemas.microsoft.com/office/powerpoint/2010/main" val="1134054035"/>
              </p:ext>
            </p:extLst>
          </p:nvPr>
        </p:nvGraphicFramePr>
        <p:xfrm>
          <a:off x="1001486" y="4484575"/>
          <a:ext cx="16065252" cy="3254450"/>
        </p:xfrm>
        <a:graphic>
          <a:graphicData uri="http://schemas.openxmlformats.org/drawingml/2006/table">
            <a:tbl>
              <a:tblPr firstRow="1" firstCol="1" bandRow="1">
                <a:tableStyleId>{5FD0F851-EC5A-4D38-B0AD-8093EC10F338}</a:tableStyleId>
              </a:tblPr>
              <a:tblGrid>
                <a:gridCol w="4767436">
                  <a:extLst>
                    <a:ext uri="{9D8B030D-6E8A-4147-A177-3AD203B41FA5}">
                      <a16:colId xmlns:a16="http://schemas.microsoft.com/office/drawing/2014/main" val="20000"/>
                    </a:ext>
                  </a:extLst>
                </a:gridCol>
                <a:gridCol w="11297816">
                  <a:extLst>
                    <a:ext uri="{9D8B030D-6E8A-4147-A177-3AD203B41FA5}">
                      <a16:colId xmlns:a16="http://schemas.microsoft.com/office/drawing/2014/main" val="20001"/>
                    </a:ext>
                  </a:extLst>
                </a:gridCol>
              </a:tblGrid>
              <a:tr h="77716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Sample DDL Events</a:t>
                      </a:r>
                      <a:endParaRPr kumimoji="0" lang="en-US" sz="2400" b="1" i="0" u="none" strike="noStrike" cap="none" normalizeH="0" baseline="0" dirty="0">
                        <a:ln>
                          <a:noFill/>
                        </a:ln>
                        <a:solidFill>
                          <a:schemeClr val="tx1"/>
                        </a:solidFill>
                        <a:effectLst/>
                        <a:latin typeface="Oracle Sans" panose="020B0503020204020204" pitchFamily="34" charset="0"/>
                      </a:endParaRPr>
                    </a:p>
                  </a:txBody>
                  <a:tcPr marL="185368" marR="185368" marT="139022" marB="13902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Fires When</a:t>
                      </a:r>
                      <a:endParaRPr kumimoji="0" lang="en-US" sz="2400" b="1" i="0" u="none" strike="noStrike" cap="none" normalizeH="0" baseline="0" dirty="0">
                        <a:ln>
                          <a:noFill/>
                        </a:ln>
                        <a:solidFill>
                          <a:schemeClr val="tx1"/>
                        </a:solidFill>
                        <a:effectLst/>
                        <a:latin typeface="Oracle Sans" panose="020B0503020204020204" pitchFamily="34" charset="0"/>
                      </a:endParaRPr>
                    </a:p>
                  </a:txBody>
                  <a:tcPr marL="185368" marR="185368" marT="139022" marB="139022" horzOverflow="overflow"/>
                </a:tc>
                <a:extLst>
                  <a:ext uri="{0D108BD9-81ED-4DB2-BD59-A6C34878D82A}">
                    <a16:rowId xmlns:a16="http://schemas.microsoft.com/office/drawing/2014/main" val="10000"/>
                  </a:ext>
                </a:extLst>
              </a:tr>
              <a:tr h="101948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CREATE</a:t>
                      </a:r>
                      <a:endParaRPr kumimoji="0" lang="en-US" sz="2400" b="0" i="0" u="none" strike="noStrike" cap="none" normalizeH="0" baseline="0" dirty="0">
                        <a:ln>
                          <a:noFill/>
                        </a:ln>
                        <a:solidFill>
                          <a:schemeClr val="tx1"/>
                        </a:solidFill>
                        <a:effectLst/>
                        <a:latin typeface="Courier New" pitchFamily="49" charset="0"/>
                      </a:endParaRPr>
                    </a:p>
                  </a:txBody>
                  <a:tcPr marL="185368" marR="185368" marT="139022" marB="139022"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Any database object is created using the CREATE command.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5368" marR="185368" marT="139022" marB="139022" horzOverflow="overflow">
                    <a:solidFill>
                      <a:srgbClr val="EFF3F4"/>
                    </a:solidFill>
                  </a:tcPr>
                </a:tc>
                <a:extLst>
                  <a:ext uri="{0D108BD9-81ED-4DB2-BD59-A6C34878D82A}">
                    <a16:rowId xmlns:a16="http://schemas.microsoft.com/office/drawing/2014/main" val="10001"/>
                  </a:ext>
                </a:extLst>
              </a:tr>
              <a:tr h="72889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ALTER</a:t>
                      </a:r>
                      <a:endParaRPr kumimoji="0" lang="en-US" sz="2400" b="0" i="0" u="none" strike="noStrike" cap="none" normalizeH="0" baseline="0" dirty="0">
                        <a:ln>
                          <a:noFill/>
                        </a:ln>
                        <a:solidFill>
                          <a:schemeClr val="tx1"/>
                        </a:solidFill>
                        <a:effectLst/>
                        <a:latin typeface="Courier New" pitchFamily="49" charset="0"/>
                      </a:endParaRPr>
                    </a:p>
                  </a:txBody>
                  <a:tcPr marL="185368" marR="185368" marT="139022" marB="13902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Any database object is altered using the ALTER command.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5368" marR="185368" marT="139022" marB="139022" horzOverflow="overflow"/>
                </a:tc>
                <a:extLst>
                  <a:ext uri="{0D108BD9-81ED-4DB2-BD59-A6C34878D82A}">
                    <a16:rowId xmlns:a16="http://schemas.microsoft.com/office/drawing/2014/main" val="10002"/>
                  </a:ext>
                </a:extLst>
              </a:tr>
              <a:tr h="72889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DROP</a:t>
                      </a:r>
                      <a:endParaRPr kumimoji="0" lang="en-US" sz="2400" b="0" i="0" u="none" strike="noStrike" cap="none" normalizeH="0" baseline="0" dirty="0">
                        <a:ln>
                          <a:noFill/>
                        </a:ln>
                        <a:solidFill>
                          <a:schemeClr val="tx1"/>
                        </a:solidFill>
                        <a:effectLst/>
                        <a:latin typeface="Courier New" pitchFamily="49" charset="0"/>
                      </a:endParaRPr>
                    </a:p>
                  </a:txBody>
                  <a:tcPr marL="185368" marR="185368" marT="139022" marB="139022"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Any database object is dropped using the DROP command.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5368" marR="185368" marT="139022" marB="139022" horzOverflow="overflow">
                    <a:solidFill>
                      <a:srgbClr val="EFF3F4"/>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01879278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Course Road Map</a:t>
            </a:r>
          </a:p>
        </p:txBody>
      </p:sp>
      <p:sp>
        <p:nvSpPr>
          <p:cNvPr id="15" name="Rounded Rectangle 14"/>
          <p:cNvSpPr/>
          <p:nvPr/>
        </p:nvSpPr>
        <p:spPr bwMode="auto">
          <a:xfrm>
            <a:off x="4572000" y="5105400"/>
            <a:ext cx="12458700" cy="3848787"/>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43" name="Group 42"/>
          <p:cNvGrpSpPr/>
          <p:nvPr/>
        </p:nvGrpSpPr>
        <p:grpSpPr>
          <a:xfrm>
            <a:off x="6286501" y="7162801"/>
            <a:ext cx="8574398" cy="1081115"/>
            <a:chOff x="4146111" y="1031857"/>
            <a:chExt cx="5716265" cy="720743"/>
          </a:xfrm>
        </p:grpSpPr>
        <p:sp>
          <p:nvSpPr>
            <p:cNvPr id="42" name="Rounded Rectangle 41"/>
            <p:cNvSpPr/>
            <p:nvPr/>
          </p:nvSpPr>
          <p:spPr bwMode="auto">
            <a:xfrm>
              <a:off x="4146111" y="1031857"/>
              <a:ext cx="5716265" cy="720743"/>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 name="TextBox 18"/>
            <p:cNvSpPr txBox="1"/>
            <p:nvPr/>
          </p:nvSpPr>
          <p:spPr>
            <a:xfrm>
              <a:off x="4646612" y="1156267"/>
              <a:ext cx="4656368" cy="47192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1" dirty="0">
                  <a:solidFill>
                    <a:schemeClr val="bg1"/>
                  </a:solidFill>
                  <a:latin typeface="Oracle Sans" panose="020B0503020204020204" pitchFamily="34" charset="0"/>
                  <a:cs typeface="Oracle Sans" panose="020B0503020204020204" pitchFamily="34" charset="0"/>
                </a:rPr>
                <a:t>Lesson 19: Creating Compound, DDL, and Event Database Triggers</a:t>
              </a:r>
            </a:p>
          </p:txBody>
        </p:sp>
        <p:sp>
          <p:nvSpPr>
            <p:cNvPr id="27" name="Isosceles Triangle 26"/>
            <p:cNvSpPr>
              <a:spLocks noChangeAspect="1"/>
            </p:cNvSpPr>
            <p:nvPr/>
          </p:nvSpPr>
          <p:spPr bwMode="auto">
            <a:xfrm rot="5400000">
              <a:off x="4369044" y="126816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28" name="Rounded Rectangle 27"/>
          <p:cNvSpPr/>
          <p:nvPr/>
        </p:nvSpPr>
        <p:spPr bwMode="auto">
          <a:xfrm>
            <a:off x="3982854" y="402378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9" name="Rounded Rectangle 28"/>
          <p:cNvSpPr/>
          <p:nvPr/>
        </p:nvSpPr>
        <p:spPr bwMode="auto">
          <a:xfrm>
            <a:off x="3982854" y="245558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Rounded Rectangle 29"/>
          <p:cNvSpPr/>
          <p:nvPr/>
        </p:nvSpPr>
        <p:spPr bwMode="auto">
          <a:xfrm>
            <a:off x="3982854" y="560816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Rounded Rectangle 30"/>
          <p:cNvSpPr/>
          <p:nvPr/>
        </p:nvSpPr>
        <p:spPr bwMode="auto">
          <a:xfrm>
            <a:off x="3982854" y="717507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Rectangle 31"/>
          <p:cNvSpPr/>
          <p:nvPr/>
        </p:nvSpPr>
        <p:spPr bwMode="auto">
          <a:xfrm>
            <a:off x="152400" y="2095500"/>
            <a:ext cx="5269058" cy="68580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4" name="Freeform 33"/>
          <p:cNvSpPr/>
          <p:nvPr/>
        </p:nvSpPr>
        <p:spPr bwMode="auto">
          <a:xfrm>
            <a:off x="-531" y="407479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 name="Freeform 34"/>
          <p:cNvSpPr/>
          <p:nvPr/>
        </p:nvSpPr>
        <p:spPr bwMode="auto">
          <a:xfrm>
            <a:off x="-531" y="56559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Freeform 35"/>
          <p:cNvSpPr/>
          <p:nvPr/>
        </p:nvSpPr>
        <p:spPr bwMode="auto">
          <a:xfrm>
            <a:off x="-531" y="721961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TextBox 37"/>
          <p:cNvSpPr txBox="1"/>
          <p:nvPr/>
        </p:nvSpPr>
        <p:spPr>
          <a:xfrm>
            <a:off x="535693" y="4560538"/>
            <a:ext cx="439916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000" dirty="0">
                <a:latin typeface="Oracle Sans" panose="020B0503020204020204" pitchFamily="34" charset="0"/>
                <a:cs typeface="Oracle Sans" panose="020B0503020204020204" pitchFamily="34" charset="0"/>
              </a:rPr>
              <a:t>Unit 4: Working with Subprograms</a:t>
            </a:r>
          </a:p>
        </p:txBody>
      </p:sp>
      <p:sp>
        <p:nvSpPr>
          <p:cNvPr id="39" name="TextBox 38"/>
          <p:cNvSpPr txBox="1"/>
          <p:nvPr/>
        </p:nvSpPr>
        <p:spPr>
          <a:xfrm>
            <a:off x="535693" y="6146684"/>
            <a:ext cx="465595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000" b="1" dirty="0">
                <a:solidFill>
                  <a:schemeClr val="bg1"/>
                </a:solidFill>
                <a:latin typeface="Oracle Sans" panose="020B0503020204020204" pitchFamily="34" charset="0"/>
                <a:cs typeface="Oracle Sans" panose="020B0503020204020204" pitchFamily="34" charset="0"/>
              </a:rPr>
              <a:t>Unit  5: Working with Triggers</a:t>
            </a:r>
          </a:p>
        </p:txBody>
      </p:sp>
      <p:sp>
        <p:nvSpPr>
          <p:cNvPr id="40" name="TextBox 39"/>
          <p:cNvSpPr txBox="1"/>
          <p:nvPr/>
        </p:nvSpPr>
        <p:spPr>
          <a:xfrm>
            <a:off x="535694" y="7705365"/>
            <a:ext cx="4655954"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b="0" dirty="0">
                <a:solidFill>
                  <a:schemeClr val="tx1">
                    <a:lumMod val="75000"/>
                  </a:schemeClr>
                </a:solidFill>
                <a:latin typeface="Oracle Sans" panose="020B0503020204020204" pitchFamily="34" charset="0"/>
                <a:cs typeface="Oracle Sans" panose="020B0503020204020204" pitchFamily="34" charset="0"/>
              </a:rPr>
              <a:t>Unit  6: Working with the PL/SQL Code</a:t>
            </a:r>
          </a:p>
        </p:txBody>
      </p:sp>
      <p:sp>
        <p:nvSpPr>
          <p:cNvPr id="25" name="Rounded Rectangle 24"/>
          <p:cNvSpPr/>
          <p:nvPr/>
        </p:nvSpPr>
        <p:spPr bwMode="auto">
          <a:xfrm>
            <a:off x="6223448" y="5632051"/>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TextBox 25"/>
          <p:cNvSpPr txBox="1"/>
          <p:nvPr/>
        </p:nvSpPr>
        <p:spPr>
          <a:xfrm>
            <a:off x="7188649" y="6055449"/>
            <a:ext cx="6124925" cy="400110"/>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000" dirty="0">
                <a:latin typeface="Oracle Sans" panose="020B0503020204020204" pitchFamily="34" charset="0"/>
                <a:cs typeface="Oracle Sans" panose="020B0503020204020204" pitchFamily="34" charset="0"/>
              </a:rPr>
              <a:t>Lesson 18: Creating Triggers</a:t>
            </a:r>
          </a:p>
        </p:txBody>
      </p:sp>
      <p:sp>
        <p:nvSpPr>
          <p:cNvPr id="41" name="Isosceles Triangle 40"/>
          <p:cNvSpPr>
            <a:spLocks noChangeAspect="1"/>
          </p:cNvSpPr>
          <p:nvPr/>
        </p:nvSpPr>
        <p:spPr bwMode="auto">
          <a:xfrm rot="5400000">
            <a:off x="6484848" y="6108607"/>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729429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Creating Triggers on DDL Statements -Example</a:t>
            </a:r>
          </a:p>
        </p:txBody>
      </p:sp>
      <p:sp>
        <p:nvSpPr>
          <p:cNvPr id="3" name="Content Placeholder 2"/>
          <p:cNvSpPr txBox="1">
            <a:spLocks/>
          </p:cNvSpPr>
          <p:nvPr/>
        </p:nvSpPr>
        <p:spPr bwMode="gray">
          <a:xfrm>
            <a:off x="970643" y="2405743"/>
            <a:ext cx="16125591" cy="213046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CREATE OR REPLACE TRIGGER drop_trigger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BEFORE DROP ON ora61.SCHEMA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BEGIN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RAISE_APPLICATION_ERROR ( num =&gt; -20000, msg =&gt; 'Cannot drop object');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END; </a:t>
            </a:r>
          </a:p>
          <a:p>
            <a:pPr marL="862013" lvl="1" indent="-690563" defTabSz="342900" eaLnBrk="1" hangingPunct="1">
              <a:spcBef>
                <a:spcPct val="20000"/>
              </a:spcBef>
              <a:buClr>
                <a:srgbClr val="FF0000"/>
              </a:buClr>
              <a:defRPr/>
            </a:pPr>
            <a:r>
              <a:rPr lang="en-US" b="1" dirty="0">
                <a:latin typeface="Courier New" pitchFamily="49" charset="0"/>
                <a:cs typeface="Courier New" pitchFamily="49" charset="0"/>
              </a:rPr>
              <a:t>/</a:t>
            </a:r>
            <a:endParaRPr lang="en-US" b="1" kern="0" dirty="0">
              <a:latin typeface="Courier New" pitchFamily="49" charset="0"/>
              <a:cs typeface="Courier New" pitchFamily="49" charset="0"/>
            </a:endParaRPr>
          </a:p>
        </p:txBody>
      </p:sp>
      <p:sp>
        <p:nvSpPr>
          <p:cNvPr id="6" name="TextBox 5"/>
          <p:cNvSpPr txBox="1"/>
          <p:nvPr/>
        </p:nvSpPr>
        <p:spPr>
          <a:xfrm>
            <a:off x="970643" y="4849586"/>
            <a:ext cx="12573000" cy="6001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300" dirty="0">
                <a:latin typeface="Oracle Sans" panose="020B0503020204020204" pitchFamily="34" charset="0"/>
                <a:cs typeface="Oracle Sans" panose="020B0503020204020204" pitchFamily="34" charset="0"/>
              </a:rPr>
              <a:t>To check the execution of this trigger</a:t>
            </a:r>
          </a:p>
        </p:txBody>
      </p:sp>
      <p:sp>
        <p:nvSpPr>
          <p:cNvPr id="7" name="Content Placeholder 2"/>
          <p:cNvSpPr txBox="1">
            <a:spLocks/>
          </p:cNvSpPr>
          <p:nvPr/>
        </p:nvSpPr>
        <p:spPr bwMode="gray">
          <a:xfrm>
            <a:off x="970643" y="5678715"/>
            <a:ext cx="16125591" cy="33987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defRPr/>
            </a:pPr>
            <a:r>
              <a:rPr lang="en-US" b="1" kern="0" dirty="0">
                <a:latin typeface="Courier New" pitchFamily="49" charset="0"/>
                <a:cs typeface="Courier New" pitchFamily="49" charset="0"/>
              </a:rPr>
              <a:t>DROP TABLE employees;</a:t>
            </a:r>
          </a:p>
        </p:txBody>
      </p:sp>
      <p:pic>
        <p:nvPicPr>
          <p:cNvPr id="8" name="Picture 7" descr="les09_04.png"/>
          <p:cNvPicPr>
            <a:picLocks noChangeAspect="1"/>
          </p:cNvPicPr>
          <p:nvPr/>
        </p:nvPicPr>
        <p:blipFill>
          <a:blip r:embed="rId4" cstate="print"/>
          <a:stretch>
            <a:fillRect/>
          </a:stretch>
        </p:blipFill>
        <p:spPr>
          <a:xfrm>
            <a:off x="7772405" y="5832936"/>
            <a:ext cx="7018286" cy="2886143"/>
          </a:xfrm>
          <a:prstGeom prst="rect">
            <a:avLst/>
          </a:prstGeom>
        </p:spPr>
      </p:pic>
    </p:spTree>
    <p:custDataLst>
      <p:tags r:id="rId1"/>
    </p:custDataLst>
    <p:extLst>
      <p:ext uri="{BB962C8B-B14F-4D97-AF65-F5344CB8AC3E}">
        <p14:creationId xmlns:p14="http://schemas.microsoft.com/office/powerpoint/2010/main" val="2119451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8" name="Content Placeholder 7">
            <a:extLst>
              <a:ext uri="{FF2B5EF4-FFF2-40B4-BE49-F238E27FC236}">
                <a16:creationId xmlns:a16="http://schemas.microsoft.com/office/drawing/2014/main" id="{BF541F77-65AC-401B-83BF-30800E2486F7}"/>
              </a:ext>
            </a:extLst>
          </p:cNvPr>
          <p:cNvSpPr>
            <a:spLocks noGrp="1"/>
          </p:cNvSpPr>
          <p:nvPr>
            <p:ph idx="1"/>
          </p:nvPr>
        </p:nvSpPr>
        <p:spPr>
          <a:xfrm>
            <a:off x="933451" y="2272710"/>
            <a:ext cx="16421100" cy="4378439"/>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Create compound DML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Resolve mutating table errors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Schema triggers</a:t>
            </a:r>
          </a:p>
          <a:p>
            <a:pPr lvl="1">
              <a:buFont typeface="Arial" pitchFamily="34" charset="0"/>
              <a:buChar char="•"/>
            </a:pPr>
            <a:r>
              <a:rPr lang="en-US" dirty="0"/>
              <a:t>Database triggers</a:t>
            </a:r>
            <a:endParaRPr lang="en-US" dirty="0">
              <a:solidFill>
                <a:srgbClr val="A6A6A6"/>
              </a:solidFill>
            </a:endParaRPr>
          </a:p>
          <a:p>
            <a:pPr lvl="1">
              <a:buClr>
                <a:schemeClr val="tx1">
                  <a:lumMod val="25000"/>
                  <a:lumOff val="75000"/>
                </a:schemeClr>
              </a:buClr>
              <a:buFont typeface="Arial" pitchFamily="34" charset="0"/>
              <a:buChar char="•"/>
            </a:pPr>
            <a:r>
              <a:rPr lang="en-US" dirty="0">
                <a:solidFill>
                  <a:schemeClr val="tx1">
                    <a:lumMod val="25000"/>
                    <a:lumOff val="75000"/>
                  </a:schemeClr>
                </a:solidFill>
              </a:rPr>
              <a:t>Guidelines for designing triggers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13554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Database Triggers</a:t>
            </a:r>
          </a:p>
        </p:txBody>
      </p:sp>
      <p:sp>
        <p:nvSpPr>
          <p:cNvPr id="2" name="Content Placeholder 1">
            <a:extLst>
              <a:ext uri="{FF2B5EF4-FFF2-40B4-BE49-F238E27FC236}">
                <a16:creationId xmlns:a16="http://schemas.microsoft.com/office/drawing/2014/main" id="{544E4790-100C-4E24-9A30-52B87D069815}"/>
              </a:ext>
            </a:extLst>
          </p:cNvPr>
          <p:cNvSpPr>
            <a:spLocks noGrp="1"/>
          </p:cNvSpPr>
          <p:nvPr>
            <p:ph idx="1"/>
          </p:nvPr>
        </p:nvSpPr>
        <p:spPr>
          <a:xfrm>
            <a:off x="933451" y="2272710"/>
            <a:ext cx="16421100" cy="4276872"/>
          </a:xfrm>
        </p:spPr>
        <p:txBody>
          <a:bodyPr/>
          <a:lstStyle/>
          <a:p>
            <a:pPr lvl="1"/>
            <a:r>
              <a:rPr lang="en-US" altLang="en-US" dirty="0"/>
              <a:t>Triggering user event:</a:t>
            </a:r>
          </a:p>
          <a:p>
            <a:pPr lvl="2"/>
            <a:r>
              <a:rPr lang="en-US" altLang="en-US" dirty="0"/>
              <a:t>Logging on or off</a:t>
            </a:r>
          </a:p>
          <a:p>
            <a:pPr lvl="1"/>
            <a:r>
              <a:rPr lang="en-US" altLang="en-US" dirty="0"/>
              <a:t>Triggering a database event:</a:t>
            </a:r>
          </a:p>
          <a:p>
            <a:pPr lvl="2"/>
            <a:r>
              <a:rPr lang="en-US" altLang="en-US" dirty="0"/>
              <a:t>Shutting down or starting up the database</a:t>
            </a:r>
          </a:p>
          <a:p>
            <a:pPr lvl="2"/>
            <a:r>
              <a:rPr lang="en-US" altLang="en-US" dirty="0"/>
              <a:t>A specific error (or any error) being raised</a:t>
            </a:r>
          </a:p>
          <a:p>
            <a:endParaRPr lang="en-US" dirty="0"/>
          </a:p>
        </p:txBody>
      </p:sp>
    </p:spTree>
    <p:custDataLst>
      <p:tags r:id="rId1"/>
    </p:custDataLst>
    <p:extLst>
      <p:ext uri="{BB962C8B-B14F-4D97-AF65-F5344CB8AC3E}">
        <p14:creationId xmlns:p14="http://schemas.microsoft.com/office/powerpoint/2010/main" val="388496466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10848" y="2405744"/>
            <a:ext cx="16125591" cy="177234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891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Creating Triggers on System Events</a:t>
            </a:r>
          </a:p>
        </p:txBody>
      </p:sp>
      <p:sp>
        <p:nvSpPr>
          <p:cNvPr id="38918" name="Rectangle 3"/>
          <p:cNvSpPr>
            <a:spLocks noChangeArrowheads="1"/>
          </p:cNvSpPr>
          <p:nvPr/>
        </p:nvSpPr>
        <p:spPr bwMode="blackGray">
          <a:xfrm>
            <a:off x="1163209" y="2581003"/>
            <a:ext cx="15845472" cy="1366157"/>
          </a:xfrm>
          <a:prstGeom prst="rect">
            <a:avLst/>
          </a:prstGeom>
          <a:noFill/>
          <a:ln w="28575">
            <a:noFill/>
            <a:miter lim="800000"/>
            <a:headEnd/>
            <a:tailEnd/>
          </a:ln>
        </p:spPr>
        <p:txBody>
          <a:bodyPr wrap="none"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r>
              <a:rPr lang="en-US" altLang="en-US" dirty="0">
                <a:solidFill>
                  <a:srgbClr val="000000"/>
                </a:solidFill>
                <a:latin typeface="Courier New" pitchFamily="49" charset="0"/>
                <a:cs typeface="Oracle Sans" panose="020B0503020204020204" pitchFamily="34" charset="0"/>
              </a:rPr>
              <a:t>CREATE [OR REPLACE] TRIGGER </a:t>
            </a:r>
            <a:r>
              <a:rPr lang="en-US" altLang="en-US" i="1" dirty="0">
                <a:solidFill>
                  <a:srgbClr val="000000"/>
                </a:solidFill>
                <a:latin typeface="Courier New" pitchFamily="49" charset="0"/>
                <a:cs typeface="Oracle Sans" panose="020B0503020204020204" pitchFamily="34" charset="0"/>
              </a:rPr>
              <a:t>trigger_name</a:t>
            </a:r>
            <a:endParaRPr lang="en-US" altLang="en-US" dirty="0">
              <a:solidFill>
                <a:srgbClr val="000000"/>
              </a:solidFill>
              <a:latin typeface="Courier New" pitchFamily="49" charset="0"/>
              <a:cs typeface="Oracle Sans" panose="020B0503020204020204" pitchFamily="34" charset="0"/>
            </a:endParaRPr>
          </a:p>
          <a:p>
            <a:pPr>
              <a:tabLst>
                <a:tab pos="1800225" algn="l"/>
              </a:tabLst>
            </a:pPr>
            <a:r>
              <a:rPr lang="en-US" altLang="en-US" dirty="0">
                <a:solidFill>
                  <a:srgbClr val="000000"/>
                </a:solidFill>
                <a:latin typeface="Courier New" pitchFamily="49" charset="0"/>
                <a:cs typeface="Oracle Sans" panose="020B0503020204020204" pitchFamily="34" charset="0"/>
              </a:rPr>
              <a:t>BEFORE | AFTER -- </a:t>
            </a:r>
            <a:r>
              <a:rPr lang="en-US" altLang="en-US" i="1" dirty="0">
                <a:solidFill>
                  <a:srgbClr val="000000"/>
                </a:solidFill>
                <a:latin typeface="Courier New" pitchFamily="49" charset="0"/>
                <a:cs typeface="Oracle Sans" panose="020B0503020204020204" pitchFamily="34" charset="0"/>
              </a:rPr>
              <a:t>timing</a:t>
            </a:r>
          </a:p>
          <a:p>
            <a:pPr>
              <a:tabLst>
                <a:tab pos="1800225" algn="l"/>
              </a:tabLst>
            </a:pPr>
            <a:r>
              <a:rPr lang="en-US" altLang="en-US" dirty="0">
                <a:solidFill>
                  <a:srgbClr val="000000"/>
                </a:solidFill>
                <a:latin typeface="Courier New" pitchFamily="49" charset="0"/>
                <a:cs typeface="Oracle Sans" panose="020B0503020204020204" pitchFamily="34" charset="0"/>
              </a:rPr>
              <a:t>[</a:t>
            </a:r>
            <a:r>
              <a:rPr lang="en-US" altLang="en-US" i="1" dirty="0">
                <a:solidFill>
                  <a:srgbClr val="000000"/>
                </a:solidFill>
                <a:latin typeface="Courier New" pitchFamily="49" charset="0"/>
                <a:cs typeface="Oracle Sans" panose="020B0503020204020204" pitchFamily="34" charset="0"/>
              </a:rPr>
              <a:t>database_event1 </a:t>
            </a:r>
            <a:r>
              <a:rPr lang="en-US" altLang="en-US" dirty="0">
                <a:solidFill>
                  <a:srgbClr val="000000"/>
                </a:solidFill>
                <a:latin typeface="Courier New" pitchFamily="49" charset="0"/>
                <a:cs typeface="Oracle Sans" panose="020B0503020204020204" pitchFamily="34" charset="0"/>
              </a:rPr>
              <a:t>[OR </a:t>
            </a:r>
            <a:r>
              <a:rPr lang="en-US" altLang="en-US" i="1" dirty="0">
                <a:solidFill>
                  <a:srgbClr val="000000"/>
                </a:solidFill>
                <a:latin typeface="Courier New" pitchFamily="49" charset="0"/>
                <a:cs typeface="Oracle Sans" panose="020B0503020204020204" pitchFamily="34" charset="0"/>
              </a:rPr>
              <a:t>database_event2</a:t>
            </a:r>
            <a:r>
              <a:rPr lang="en-US" altLang="en-US" dirty="0">
                <a:solidFill>
                  <a:srgbClr val="000000"/>
                </a:solidFill>
                <a:latin typeface="Courier New" pitchFamily="49" charset="0"/>
                <a:cs typeface="Oracle Sans" panose="020B0503020204020204" pitchFamily="34" charset="0"/>
              </a:rPr>
              <a:t> OR ...]]</a:t>
            </a:r>
          </a:p>
          <a:p>
            <a:pPr>
              <a:tabLst>
                <a:tab pos="1800225" algn="l"/>
              </a:tabLst>
            </a:pPr>
            <a:r>
              <a:rPr lang="en-US" altLang="en-US" dirty="0">
                <a:solidFill>
                  <a:srgbClr val="000000"/>
                </a:solidFill>
                <a:latin typeface="Courier New" pitchFamily="49" charset="0"/>
                <a:cs typeface="Oracle Sans" panose="020B0503020204020204" pitchFamily="34" charset="0"/>
              </a:rPr>
              <a:t>ON {DATABASE | SCHEMA}</a:t>
            </a:r>
            <a:r>
              <a:rPr lang="en-US" altLang="en-US" i="1" dirty="0">
                <a:solidFill>
                  <a:srgbClr val="000000"/>
                </a:solidFill>
                <a:latin typeface="Courier New" pitchFamily="49" charset="0"/>
                <a:cs typeface="Oracle Sans" panose="020B0503020204020204" pitchFamily="34" charset="0"/>
              </a:rPr>
              <a:t> </a:t>
            </a:r>
          </a:p>
          <a:p>
            <a:pPr>
              <a:tabLst>
                <a:tab pos="1800225" algn="l"/>
              </a:tabLst>
            </a:pPr>
            <a:r>
              <a:rPr lang="en-US" altLang="en-US" i="1" dirty="0">
                <a:solidFill>
                  <a:srgbClr val="000000"/>
                </a:solidFill>
                <a:latin typeface="Courier New" pitchFamily="49" charset="0"/>
                <a:cs typeface="Oracle Sans" panose="020B0503020204020204" pitchFamily="34" charset="0"/>
              </a:rPr>
              <a:t>trigger_body</a:t>
            </a:r>
          </a:p>
        </p:txBody>
      </p:sp>
      <p:graphicFrame>
        <p:nvGraphicFramePr>
          <p:cNvPr id="410628" name="Group 4"/>
          <p:cNvGraphicFramePr>
            <a:graphicFrameLocks noGrp="1"/>
          </p:cNvGraphicFramePr>
          <p:nvPr>
            <p:extLst>
              <p:ext uri="{D42A27DB-BD31-4B8C-83A1-F6EECF244321}">
                <p14:modId xmlns:p14="http://schemas.microsoft.com/office/powerpoint/2010/main" val="809329290"/>
              </p:ext>
            </p:extLst>
          </p:nvPr>
        </p:nvGraphicFramePr>
        <p:xfrm>
          <a:off x="1016000" y="4470174"/>
          <a:ext cx="16050740" cy="4259765"/>
        </p:xfrm>
        <a:graphic>
          <a:graphicData uri="http://schemas.openxmlformats.org/drawingml/2006/table">
            <a:tbl>
              <a:tblPr firstRow="1" firstCol="1" bandRow="1">
                <a:tableStyleId>{5FD0F851-EC5A-4D38-B0AD-8093EC10F338}</a:tableStyleId>
              </a:tblPr>
              <a:tblGrid>
                <a:gridCol w="5411020">
                  <a:extLst>
                    <a:ext uri="{9D8B030D-6E8A-4147-A177-3AD203B41FA5}">
                      <a16:colId xmlns:a16="http://schemas.microsoft.com/office/drawing/2014/main" val="20000"/>
                    </a:ext>
                  </a:extLst>
                </a:gridCol>
                <a:gridCol w="10639720">
                  <a:extLst>
                    <a:ext uri="{9D8B030D-6E8A-4147-A177-3AD203B41FA5}">
                      <a16:colId xmlns:a16="http://schemas.microsoft.com/office/drawing/2014/main" val="20001"/>
                    </a:ext>
                  </a:extLst>
                </a:gridCol>
              </a:tblGrid>
              <a:tr h="648445">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Database Event</a:t>
                      </a:r>
                      <a:endParaRPr kumimoji="0" lang="en-US" sz="2400" b="1" i="0" u="none" strike="noStrike" cap="none" normalizeH="0" baseline="0" dirty="0">
                        <a:ln>
                          <a:noFill/>
                        </a:ln>
                        <a:solidFill>
                          <a:schemeClr val="tx1"/>
                        </a:solidFill>
                        <a:effectLst/>
                        <a:latin typeface="Oracle Sans" panose="020B0503020204020204" pitchFamily="34" charset="0"/>
                      </a:endParaRPr>
                    </a:p>
                  </a:txBody>
                  <a:tcPr marL="185200" marR="185200" marT="138952" marB="1389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Triggers Fires When</a:t>
                      </a:r>
                      <a:endParaRPr kumimoji="0" lang="en-US" sz="2400" b="1" i="0" u="none" strike="noStrike" cap="none" normalizeH="0" baseline="0" dirty="0">
                        <a:ln>
                          <a:noFill/>
                        </a:ln>
                        <a:solidFill>
                          <a:schemeClr val="tx1"/>
                        </a:solidFill>
                        <a:effectLst/>
                        <a:latin typeface="Oracle Sans" panose="020B0503020204020204" pitchFamily="34" charset="0"/>
                      </a:endParaRPr>
                    </a:p>
                  </a:txBody>
                  <a:tcPr marL="185200" marR="185200" marT="138952" marB="138952" horzOverflow="overflow"/>
                </a:tc>
                <a:extLst>
                  <a:ext uri="{0D108BD9-81ED-4DB2-BD59-A6C34878D82A}">
                    <a16:rowId xmlns:a16="http://schemas.microsoft.com/office/drawing/2014/main" val="10000"/>
                  </a:ext>
                </a:extLst>
              </a:tr>
              <a:tr h="730949">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AFTER SERVERERROR</a:t>
                      </a:r>
                      <a:endParaRPr kumimoji="0" lang="en-US" sz="2400" b="0" i="0" u="none" strike="noStrike" cap="none" normalizeH="0" baseline="0" dirty="0">
                        <a:ln>
                          <a:noFill/>
                        </a:ln>
                        <a:solidFill>
                          <a:schemeClr val="tx1"/>
                        </a:solidFill>
                        <a:effectLst/>
                        <a:latin typeface="Courier New" pitchFamily="49" charset="0"/>
                      </a:endParaRPr>
                    </a:p>
                  </a:txBody>
                  <a:tcPr marL="185200" marR="185200" marT="138952" marB="138952"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An Oracle error is raised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5200" marR="185200" marT="138952" marB="138952" horzOverflow="overflow">
                    <a:solidFill>
                      <a:srgbClr val="EFF3F4"/>
                    </a:solidFill>
                  </a:tcPr>
                </a:tc>
                <a:extLst>
                  <a:ext uri="{0D108BD9-81ED-4DB2-BD59-A6C34878D82A}">
                    <a16:rowId xmlns:a16="http://schemas.microsoft.com/office/drawing/2014/main" val="10001"/>
                  </a:ext>
                </a:extLst>
              </a:tr>
              <a:tr h="72853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AFTER LOGON</a:t>
                      </a:r>
                      <a:endParaRPr kumimoji="0" lang="en-US" sz="2400" b="0" i="0" u="none" strike="noStrike" cap="none" normalizeH="0" baseline="0" dirty="0">
                        <a:ln>
                          <a:noFill/>
                        </a:ln>
                        <a:solidFill>
                          <a:schemeClr val="tx1"/>
                        </a:solidFill>
                        <a:effectLst/>
                        <a:latin typeface="Courier New" pitchFamily="49" charset="0"/>
                      </a:endParaRPr>
                    </a:p>
                  </a:txBody>
                  <a:tcPr marL="185200" marR="185200" marT="138952" marB="1389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A user logs on to the database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5200" marR="185200" marT="138952" marB="138952" horzOverflow="overflow"/>
                </a:tc>
                <a:extLst>
                  <a:ext uri="{0D108BD9-81ED-4DB2-BD59-A6C34878D82A}">
                    <a16:rowId xmlns:a16="http://schemas.microsoft.com/office/drawing/2014/main" val="10002"/>
                  </a:ext>
                </a:extLst>
              </a:tr>
              <a:tr h="694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BEFORE LOGOFF</a:t>
                      </a:r>
                      <a:endParaRPr kumimoji="0" lang="en-US" sz="2400" b="0" i="0" u="none" strike="noStrike" cap="none" normalizeH="0" baseline="0" dirty="0">
                        <a:ln>
                          <a:noFill/>
                        </a:ln>
                        <a:solidFill>
                          <a:schemeClr val="tx1"/>
                        </a:solidFill>
                        <a:effectLst/>
                        <a:latin typeface="Courier New" pitchFamily="49" charset="0"/>
                      </a:endParaRPr>
                    </a:p>
                  </a:txBody>
                  <a:tcPr marL="185200" marR="185200" marT="138952" marB="138952"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A user logs off the database </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5200" marR="185200" marT="138952" marB="138952" horzOverflow="overflow">
                    <a:solidFill>
                      <a:srgbClr val="EFF3F4"/>
                    </a:solidFill>
                  </a:tcPr>
                </a:tc>
                <a:extLst>
                  <a:ext uri="{0D108BD9-81ED-4DB2-BD59-A6C34878D82A}">
                    <a16:rowId xmlns:a16="http://schemas.microsoft.com/office/drawing/2014/main" val="10003"/>
                  </a:ext>
                </a:extLst>
              </a:tr>
              <a:tr h="72853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AFTER STARTUP</a:t>
                      </a:r>
                      <a:endParaRPr kumimoji="0" lang="en-US" sz="2400" b="0" i="0" u="none" strike="noStrike" cap="none" normalizeH="0" baseline="0" dirty="0">
                        <a:ln>
                          <a:noFill/>
                        </a:ln>
                        <a:solidFill>
                          <a:schemeClr val="tx1"/>
                        </a:solidFill>
                        <a:effectLst/>
                        <a:latin typeface="Courier New" pitchFamily="49" charset="0"/>
                      </a:endParaRPr>
                    </a:p>
                  </a:txBody>
                  <a:tcPr marL="185200" marR="185200" marT="138952" marB="138952"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The database is opened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5200" marR="185200" marT="138952" marB="138952" horzOverflow="overflow"/>
                </a:tc>
                <a:extLst>
                  <a:ext uri="{0D108BD9-81ED-4DB2-BD59-A6C34878D82A}">
                    <a16:rowId xmlns:a16="http://schemas.microsoft.com/office/drawing/2014/main" val="10004"/>
                  </a:ext>
                </a:extLst>
              </a:tr>
              <a:tr h="728536">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BEFORE SHUTDOWN</a:t>
                      </a:r>
                      <a:endParaRPr kumimoji="0" lang="en-US" sz="2400" b="0" i="0" u="none" strike="noStrike" cap="none" normalizeH="0" baseline="0" dirty="0">
                        <a:ln>
                          <a:noFill/>
                        </a:ln>
                        <a:solidFill>
                          <a:schemeClr val="tx1"/>
                        </a:solidFill>
                        <a:effectLst/>
                        <a:latin typeface="Courier New" pitchFamily="49" charset="0"/>
                      </a:endParaRPr>
                    </a:p>
                  </a:txBody>
                  <a:tcPr marL="185200" marR="185200" marT="138952" marB="138952"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The database is shut down normally</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5200" marR="185200" marT="138952" marB="138952" horzOverflow="overflow">
                    <a:solidFill>
                      <a:srgbClr val="EFF3F4"/>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9944174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00033" y="2409372"/>
            <a:ext cx="16125591" cy="2846692"/>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 name="Content Placeholder 2"/>
          <p:cNvSpPr txBox="1">
            <a:spLocks/>
          </p:cNvSpPr>
          <p:nvPr/>
        </p:nvSpPr>
        <p:spPr bwMode="gray">
          <a:xfrm>
            <a:off x="1012372" y="5509986"/>
            <a:ext cx="16002000" cy="2130460"/>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4096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anose="02070309020205020404" pitchFamily="49" charset="0"/>
                <a:cs typeface="Courier New" panose="02070309020205020404" pitchFamily="49" charset="0"/>
              </a:rPr>
              <a:t>LOGON</a:t>
            </a:r>
            <a:r>
              <a:rPr lang="en-US" altLang="en-US" dirty="0">
                <a:latin typeface="+mj-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LOGOFF</a:t>
            </a:r>
            <a:r>
              <a:rPr lang="en-US" altLang="en-US" dirty="0">
                <a:latin typeface="+mj-lt"/>
                <a:cs typeface="Oracle Sans" panose="020B0503020204020204" pitchFamily="34" charset="0"/>
              </a:rPr>
              <a:t> Triggers: Example</a:t>
            </a:r>
          </a:p>
        </p:txBody>
      </p:sp>
      <p:sp>
        <p:nvSpPr>
          <p:cNvPr id="40969" name="Rectangle 3"/>
          <p:cNvSpPr>
            <a:spLocks noChangeArrowheads="1"/>
          </p:cNvSpPr>
          <p:nvPr/>
        </p:nvSpPr>
        <p:spPr bwMode="blackGray">
          <a:xfrm>
            <a:off x="1148695" y="2745810"/>
            <a:ext cx="15813731" cy="2288833"/>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 Create the log_trig_table shown in the notes page </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 first</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CREATE OR REPLACE TRIGGER logon_trig</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AFTER LOGON  ON  SCHEMA</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BEGIN</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  INSERT</a:t>
            </a:r>
            <a:r>
              <a:rPr lang="en-US" altLang="en-US" dirty="0">
                <a:solidFill>
                  <a:srgbClr val="000000"/>
                </a:solidFill>
                <a:latin typeface="Oracle Sans" panose="020B0503020204020204" pitchFamily="34"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INTO</a:t>
            </a:r>
            <a:r>
              <a:rPr lang="en-US" altLang="en-US" dirty="0">
                <a:solidFill>
                  <a:srgbClr val="000000"/>
                </a:solidFill>
                <a:latin typeface="Oracle Sans" panose="020B0503020204020204" pitchFamily="34"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log_trig_table(user_id,log_date,action)</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  VALUES</a:t>
            </a:r>
            <a:r>
              <a:rPr lang="en-US" altLang="en-US" dirty="0">
                <a:solidFill>
                  <a:srgbClr val="000000"/>
                </a:solidFill>
                <a:latin typeface="Oracle Sans" panose="020B0503020204020204" pitchFamily="34"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(USER,</a:t>
            </a:r>
            <a:r>
              <a:rPr lang="en-US" altLang="en-US" dirty="0">
                <a:solidFill>
                  <a:srgbClr val="000000"/>
                </a:solidFill>
                <a:latin typeface="Oracle Sans" panose="020B0503020204020204" pitchFamily="34"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SYSDATE,</a:t>
            </a:r>
            <a:r>
              <a:rPr lang="en-US" altLang="en-US" dirty="0">
                <a:solidFill>
                  <a:srgbClr val="000000"/>
                </a:solidFill>
                <a:latin typeface="Oracle Sans" panose="020B0503020204020204" pitchFamily="34"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'Logging on');</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END;</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a:t>
            </a:r>
          </a:p>
        </p:txBody>
      </p:sp>
      <p:sp>
        <p:nvSpPr>
          <p:cNvPr id="40970" name="Rectangle 4"/>
          <p:cNvSpPr>
            <a:spLocks noChangeArrowheads="1"/>
          </p:cNvSpPr>
          <p:nvPr/>
        </p:nvSpPr>
        <p:spPr bwMode="blackGray">
          <a:xfrm>
            <a:off x="1126673" y="5925457"/>
            <a:ext cx="15801035" cy="1500414"/>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CREATE OR REPLACE TRIGGER logoff_trig</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BEFORE LOGOFF  ON  SCHEMA</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BEGIN</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  INSERT</a:t>
            </a:r>
            <a:r>
              <a:rPr lang="en-US" altLang="en-US" dirty="0">
                <a:solidFill>
                  <a:srgbClr val="000000"/>
                </a:solidFill>
                <a:latin typeface="Oracle Sans" panose="020B0503020204020204" pitchFamily="34"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INTO</a:t>
            </a:r>
            <a:r>
              <a:rPr lang="en-US" altLang="en-US" dirty="0">
                <a:solidFill>
                  <a:srgbClr val="000000"/>
                </a:solidFill>
                <a:latin typeface="Oracle Sans" panose="020B0503020204020204" pitchFamily="34"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log_trig_table(user_id,log_date,action)</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  VALUES</a:t>
            </a:r>
            <a:r>
              <a:rPr lang="en-US" altLang="en-US" dirty="0">
                <a:solidFill>
                  <a:srgbClr val="000000"/>
                </a:solidFill>
                <a:latin typeface="Oracle Sans" panose="020B0503020204020204" pitchFamily="34" charset="0"/>
                <a:cs typeface="Oracle Sans" panose="020B0503020204020204" pitchFamily="34" charset="0"/>
              </a:rPr>
              <a:t> </a:t>
            </a:r>
            <a:r>
              <a:rPr lang="en-US" altLang="en-US" dirty="0">
                <a:solidFill>
                  <a:srgbClr val="000000"/>
                </a:solidFill>
                <a:latin typeface="Courier New" pitchFamily="49" charset="0"/>
                <a:cs typeface="Oracle Sans" panose="020B0503020204020204" pitchFamily="34" charset="0"/>
              </a:rPr>
              <a:t>(USER, SYSDATE, 'Logging off');</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END;</a:t>
            </a:r>
          </a:p>
          <a:p>
            <a:pPr marL="685800" indent="-685800" defTabSz="600075">
              <a:lnSpc>
                <a:spcPct val="95000"/>
              </a:lnSpc>
              <a:tabLst>
                <a:tab pos="600075" algn="r"/>
                <a:tab pos="1009650" algn="l"/>
              </a:tabLst>
            </a:pPr>
            <a:r>
              <a:rPr lang="en-US" altLang="en-US" dirty="0">
                <a:solidFill>
                  <a:srgbClr val="000000"/>
                </a:solidFill>
                <a:latin typeface="Courier New"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227714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8" name="Content Placeholder 7">
            <a:extLst>
              <a:ext uri="{FF2B5EF4-FFF2-40B4-BE49-F238E27FC236}">
                <a16:creationId xmlns:a16="http://schemas.microsoft.com/office/drawing/2014/main" id="{6A195642-F7FA-45D6-A166-FD4F90953DA8}"/>
              </a:ext>
            </a:extLst>
          </p:cNvPr>
          <p:cNvSpPr>
            <a:spLocks noGrp="1"/>
          </p:cNvSpPr>
          <p:nvPr>
            <p:ph idx="1"/>
          </p:nvPr>
        </p:nvSpPr>
        <p:spPr>
          <a:xfrm>
            <a:off x="933451" y="2272710"/>
            <a:ext cx="16421100" cy="4378439"/>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Create compound DML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Resolve mutating table errors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Schema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Database triggers</a:t>
            </a:r>
          </a:p>
          <a:p>
            <a:pPr lvl="1">
              <a:buFont typeface="Arial" pitchFamily="34" charset="0"/>
              <a:buChar char="•"/>
            </a:pPr>
            <a:r>
              <a:rPr lang="en-US" dirty="0"/>
              <a:t>Guidelines for designing triggers</a:t>
            </a:r>
          </a:p>
          <a:p>
            <a:endParaRPr lang="en-US" dirty="0"/>
          </a:p>
        </p:txBody>
      </p:sp>
      <p:grpSp>
        <p:nvGrpSpPr>
          <p:cNvPr id="4" name="Group 3"/>
          <p:cNvGrpSpPr/>
          <p:nvPr/>
        </p:nvGrpSpPr>
        <p:grpSpPr>
          <a:xfrm>
            <a:off x="12734473" y="6515101"/>
            <a:ext cx="5567363" cy="2500313"/>
            <a:chOff x="5594048" y="4297363"/>
            <a:chExt cx="3711575" cy="1666875"/>
          </a:xfrm>
        </p:grpSpPr>
        <p:sp>
          <p:nvSpPr>
            <p:cNvPr id="5" name="Rectangle 4"/>
            <p:cNvSpPr/>
            <p:nvPr/>
          </p:nvSpPr>
          <p:spPr bwMode="auto">
            <a:xfrm rot="16200000" flipV="1">
              <a:off x="6867223"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13554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Guidelines for Designing Triggers</a:t>
            </a:r>
          </a:p>
        </p:txBody>
      </p:sp>
      <p:sp>
        <p:nvSpPr>
          <p:cNvPr id="2" name="Content Placeholder 1">
            <a:extLst>
              <a:ext uri="{FF2B5EF4-FFF2-40B4-BE49-F238E27FC236}">
                <a16:creationId xmlns:a16="http://schemas.microsoft.com/office/drawing/2014/main" id="{64E302C3-122E-4223-AD09-0F7783DB21E4}"/>
              </a:ext>
            </a:extLst>
          </p:cNvPr>
          <p:cNvSpPr>
            <a:spLocks noGrp="1"/>
          </p:cNvSpPr>
          <p:nvPr>
            <p:ph idx="1"/>
          </p:nvPr>
        </p:nvSpPr>
        <p:spPr>
          <a:xfrm>
            <a:off x="933451" y="2272710"/>
            <a:ext cx="16421100" cy="5591078"/>
          </a:xfrm>
        </p:spPr>
        <p:txBody>
          <a:bodyPr/>
          <a:lstStyle/>
          <a:p>
            <a:pPr lvl="1"/>
            <a:r>
              <a:rPr lang="en-US" altLang="en-US" dirty="0"/>
              <a:t>You can design triggers to:</a:t>
            </a:r>
          </a:p>
          <a:p>
            <a:pPr lvl="2"/>
            <a:r>
              <a:rPr lang="en-US" dirty="0"/>
              <a:t>ensure that whenever a specific event occurs, any necessary actions are done.</a:t>
            </a:r>
            <a:endParaRPr lang="en-US" altLang="en-US" dirty="0"/>
          </a:p>
          <a:p>
            <a:pPr lvl="1"/>
            <a:r>
              <a:rPr lang="en-US" altLang="en-US" dirty="0"/>
              <a:t>Don’t create triggers:</a:t>
            </a:r>
          </a:p>
          <a:p>
            <a:pPr lvl="2"/>
            <a:r>
              <a:rPr lang="en-US" altLang="en-US" dirty="0"/>
              <a:t>which duplicate the function of the database</a:t>
            </a:r>
          </a:p>
          <a:p>
            <a:pPr lvl="2"/>
            <a:r>
              <a:rPr lang="en-US" altLang="en-US" dirty="0"/>
              <a:t>which are recursive</a:t>
            </a:r>
          </a:p>
          <a:p>
            <a:pPr lvl="1"/>
            <a:r>
              <a:rPr lang="en-US" altLang="en-US" dirty="0"/>
              <a:t>You can create stored procedures and invoke them in a trigger, if the PL/SQL code is very lengthy.</a:t>
            </a:r>
          </a:p>
          <a:p>
            <a:endParaRPr lang="en-US" dirty="0"/>
          </a:p>
        </p:txBody>
      </p:sp>
    </p:spTree>
    <p:custDataLst>
      <p:tags r:id="rId1"/>
    </p:custDataLst>
    <p:extLst>
      <p:ext uri="{BB962C8B-B14F-4D97-AF65-F5344CB8AC3E}">
        <p14:creationId xmlns:p14="http://schemas.microsoft.com/office/powerpoint/2010/main" val="388801485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6E806A-4CFD-45BE-85E7-DD29107C1A59}"/>
              </a:ext>
            </a:extLst>
          </p:cNvPr>
          <p:cNvSpPr>
            <a:spLocks noGrp="1"/>
          </p:cNvSpPr>
          <p:nvPr>
            <p:ph idx="1"/>
          </p:nvPr>
        </p:nvSpPr>
        <p:spPr>
          <a:xfrm>
            <a:off x="932689" y="2267712"/>
            <a:ext cx="16422624" cy="5167886"/>
          </a:xfrm>
        </p:spPr>
        <p:txBody>
          <a:bodyPr/>
          <a:lstStyle/>
          <a:p>
            <a:r>
              <a:rPr lang="en-US" altLang="en-US" dirty="0"/>
              <a:t>Which of the following statements are true for a trigger?</a:t>
            </a:r>
          </a:p>
          <a:p>
            <a:pPr lvl="1">
              <a:buFont typeface="Arial" charset="0"/>
              <a:buAutoNum type="alphaLcPeriod"/>
            </a:pPr>
            <a:r>
              <a:rPr lang="en-US" altLang="en-US" dirty="0"/>
              <a:t>A trigger is defined with a </a:t>
            </a:r>
            <a:r>
              <a:rPr lang="en-US" altLang="en-US" dirty="0">
                <a:latin typeface="Courier New" pitchFamily="49" charset="0"/>
                <a:cs typeface="Courier New" pitchFamily="49" charset="0"/>
              </a:rPr>
              <a:t>CREATE</a:t>
            </a:r>
            <a:r>
              <a:rPr lang="en-US" altLang="en-US" dirty="0"/>
              <a:t> </a:t>
            </a:r>
            <a:r>
              <a:rPr lang="en-US" altLang="en-US" dirty="0">
                <a:latin typeface="Courier New" pitchFamily="49" charset="0"/>
                <a:cs typeface="Courier New" pitchFamily="49" charset="0"/>
              </a:rPr>
              <a:t>TRIGGER</a:t>
            </a:r>
            <a:r>
              <a:rPr lang="en-US" altLang="en-US" dirty="0"/>
              <a:t> statement.</a:t>
            </a:r>
          </a:p>
          <a:p>
            <a:pPr lvl="1">
              <a:buFont typeface="Arial" charset="0"/>
              <a:buAutoNum type="alphaLcPeriod"/>
            </a:pPr>
            <a:r>
              <a:rPr lang="en-US" altLang="en-US" dirty="0"/>
              <a:t>A trigger's source code is contained in the </a:t>
            </a:r>
            <a:r>
              <a:rPr lang="en-US" altLang="en-US" dirty="0">
                <a:latin typeface="Courier New" pitchFamily="49" charset="0"/>
                <a:cs typeface="Courier New" pitchFamily="49" charset="0"/>
              </a:rPr>
              <a:t>USER_TRIGGERS</a:t>
            </a:r>
            <a:r>
              <a:rPr lang="en-US" altLang="en-US" dirty="0"/>
              <a:t> data dictionary. </a:t>
            </a:r>
          </a:p>
          <a:p>
            <a:pPr lvl="1">
              <a:buFont typeface="Arial" charset="0"/>
              <a:buAutoNum type="alphaLcPeriod"/>
            </a:pPr>
            <a:r>
              <a:rPr lang="en-US" altLang="en-US" dirty="0"/>
              <a:t>A trigger is explicitly invoked. </a:t>
            </a:r>
          </a:p>
          <a:p>
            <a:pPr lvl="1">
              <a:buFont typeface="Arial" charset="0"/>
              <a:buAutoNum type="alphaLcPeriod"/>
            </a:pPr>
            <a:r>
              <a:rPr lang="en-US" altLang="en-US" dirty="0"/>
              <a:t>A trigger is implicitly invoked by DML.</a:t>
            </a:r>
          </a:p>
          <a:p>
            <a:pPr lvl="1">
              <a:buFont typeface="Arial" charset="0"/>
              <a:buAutoNum type="alphaLcPeriod"/>
            </a:pPr>
            <a:r>
              <a:rPr lang="en-US" altLang="en-US" dirty="0">
                <a:latin typeface="Courier New" pitchFamily="49" charset="0"/>
                <a:cs typeface="Courier New" pitchFamily="49" charset="0"/>
              </a:rPr>
              <a:t>COMMIT</a:t>
            </a:r>
            <a:r>
              <a:rPr lang="en-US" altLang="en-US" dirty="0"/>
              <a:t>, </a:t>
            </a:r>
            <a:r>
              <a:rPr lang="en-US" altLang="en-US" dirty="0">
                <a:latin typeface="Courier New" pitchFamily="49" charset="0"/>
                <a:cs typeface="Courier New" pitchFamily="49" charset="0"/>
              </a:rPr>
              <a:t>SAVEPOINT</a:t>
            </a:r>
            <a:r>
              <a:rPr lang="en-US" altLang="en-US" dirty="0"/>
              <a:t>, and </a:t>
            </a:r>
            <a:r>
              <a:rPr lang="en-US" altLang="en-US" dirty="0">
                <a:latin typeface="Courier New" pitchFamily="49" charset="0"/>
                <a:cs typeface="Courier New" pitchFamily="49" charset="0"/>
              </a:rPr>
              <a:t>ROLLBACK</a:t>
            </a:r>
            <a:r>
              <a:rPr lang="en-US" altLang="en-US" dirty="0"/>
              <a:t> are not allowed when working with a trigger.</a:t>
            </a:r>
          </a:p>
          <a:p>
            <a:endParaRPr lang="en-US" dirty="0"/>
          </a:p>
        </p:txBody>
      </p:sp>
      <p:sp>
        <p:nvSpPr>
          <p:cNvPr id="512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Quiz</a:t>
            </a:r>
          </a:p>
        </p:txBody>
      </p:sp>
    </p:spTree>
    <p:custDataLst>
      <p:tags r:id="rId1"/>
    </p:custDataLst>
    <p:extLst>
      <p:ext uri="{BB962C8B-B14F-4D97-AF65-F5344CB8AC3E}">
        <p14:creationId xmlns:p14="http://schemas.microsoft.com/office/powerpoint/2010/main" val="1226425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Summary</a:t>
            </a:r>
          </a:p>
        </p:txBody>
      </p:sp>
      <p:sp>
        <p:nvSpPr>
          <p:cNvPr id="2" name="Content Placeholder 1">
            <a:extLst>
              <a:ext uri="{FF2B5EF4-FFF2-40B4-BE49-F238E27FC236}">
                <a16:creationId xmlns:a16="http://schemas.microsoft.com/office/drawing/2014/main" id="{CF0C6705-5586-447F-9E71-C9CD3C45477C}"/>
              </a:ext>
            </a:extLst>
          </p:cNvPr>
          <p:cNvSpPr>
            <a:spLocks noGrp="1"/>
          </p:cNvSpPr>
          <p:nvPr>
            <p:ph idx="1"/>
          </p:nvPr>
        </p:nvSpPr>
        <p:spPr>
          <a:xfrm>
            <a:off x="933451" y="2272710"/>
            <a:ext cx="16421100" cy="5167886"/>
          </a:xfrm>
        </p:spPr>
        <p:txBody>
          <a:bodyPr/>
          <a:lstStyle/>
          <a:p>
            <a:r>
              <a:rPr lang="en-US" altLang="en-US" dirty="0"/>
              <a:t>In this lesson, you should have learned how to:</a:t>
            </a:r>
          </a:p>
          <a:p>
            <a:pPr lvl="1"/>
            <a:r>
              <a:rPr lang="en-US" altLang="en-US" dirty="0"/>
              <a:t>Describe compound triggers</a:t>
            </a:r>
          </a:p>
          <a:p>
            <a:pPr lvl="1"/>
            <a:r>
              <a:rPr lang="en-US" altLang="en-US" dirty="0"/>
              <a:t>Describe mutating tables</a:t>
            </a:r>
          </a:p>
          <a:p>
            <a:pPr lvl="1"/>
            <a:r>
              <a:rPr lang="en-US" altLang="en-US" dirty="0"/>
              <a:t>Create triggers on DDL statements</a:t>
            </a:r>
          </a:p>
          <a:p>
            <a:pPr lvl="1"/>
            <a:r>
              <a:rPr lang="en-US" altLang="en-US" dirty="0"/>
              <a:t>Create triggers on system events</a:t>
            </a:r>
          </a:p>
          <a:p>
            <a:pPr lvl="1"/>
            <a:r>
              <a:rPr lang="en-US" altLang="en-US" dirty="0"/>
              <a:t>Display information about triggers</a:t>
            </a:r>
          </a:p>
          <a:p>
            <a:endParaRPr lang="en-US" dirty="0"/>
          </a:p>
        </p:txBody>
      </p:sp>
    </p:spTree>
    <p:custDataLst>
      <p:tags r:id="rId1"/>
    </p:custDataLst>
    <p:extLst>
      <p:ext uri="{BB962C8B-B14F-4D97-AF65-F5344CB8AC3E}">
        <p14:creationId xmlns:p14="http://schemas.microsoft.com/office/powerpoint/2010/main" val="22391276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mj-lt"/>
              </a:rPr>
              <a:t>Practice 19 Overview: Creating Compound, DDL, and Event Database Triggers</a:t>
            </a:r>
          </a:p>
        </p:txBody>
      </p:sp>
      <p:sp>
        <p:nvSpPr>
          <p:cNvPr id="2" name="Content Placeholder 1">
            <a:extLst>
              <a:ext uri="{FF2B5EF4-FFF2-40B4-BE49-F238E27FC236}">
                <a16:creationId xmlns:a16="http://schemas.microsoft.com/office/drawing/2014/main" id="{07A1CF84-D766-4F40-A5E4-258F0EEAF0F6}"/>
              </a:ext>
            </a:extLst>
          </p:cNvPr>
          <p:cNvSpPr>
            <a:spLocks noGrp="1"/>
          </p:cNvSpPr>
          <p:nvPr>
            <p:ph idx="1"/>
          </p:nvPr>
        </p:nvSpPr>
        <p:spPr>
          <a:xfrm>
            <a:off x="933451" y="2688032"/>
            <a:ext cx="16421100" cy="3622847"/>
          </a:xfrm>
        </p:spPr>
        <p:txBody>
          <a:bodyPr/>
          <a:lstStyle/>
          <a:p>
            <a:r>
              <a:rPr lang="en-US" altLang="en-US" dirty="0"/>
              <a:t>This practice covers the following topics:</a:t>
            </a:r>
          </a:p>
          <a:p>
            <a:pPr lvl="1"/>
            <a:r>
              <a:rPr lang="en-US" altLang="en-US" dirty="0"/>
              <a:t>Creating advanced triggers to manage data integrity rules</a:t>
            </a:r>
          </a:p>
          <a:p>
            <a:pPr lvl="1"/>
            <a:r>
              <a:rPr lang="en-US" altLang="en-US" dirty="0"/>
              <a:t>Creating triggers that cause a mutating table exception</a:t>
            </a:r>
          </a:p>
          <a:p>
            <a:pPr lvl="1"/>
            <a:r>
              <a:rPr lang="en-US" altLang="en-US" dirty="0"/>
              <a:t>Creating triggers that use package state to solve the mutating table problem</a:t>
            </a:r>
          </a:p>
          <a:p>
            <a:endParaRPr lang="en-US" dirty="0"/>
          </a:p>
        </p:txBody>
      </p:sp>
      <p:sp>
        <p:nvSpPr>
          <p:cNvPr id="4" name="Rectangle 3"/>
          <p:cNvSpPr/>
          <p:nvPr/>
        </p:nvSpPr>
        <p:spPr bwMode="auto">
          <a:xfrm rot="16200000" flipV="1">
            <a:off x="14629720"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209108527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Objectives</a:t>
            </a:r>
          </a:p>
        </p:txBody>
      </p:sp>
      <p:sp>
        <p:nvSpPr>
          <p:cNvPr id="2" name="Content Placeholder 1">
            <a:extLst>
              <a:ext uri="{FF2B5EF4-FFF2-40B4-BE49-F238E27FC236}">
                <a16:creationId xmlns:a16="http://schemas.microsoft.com/office/drawing/2014/main" id="{BE08A4EF-7539-4569-8254-BD7BB8C2D40D}"/>
              </a:ext>
            </a:extLst>
          </p:cNvPr>
          <p:cNvSpPr>
            <a:spLocks noGrp="1"/>
          </p:cNvSpPr>
          <p:nvPr>
            <p:ph idx="1"/>
          </p:nvPr>
        </p:nvSpPr>
        <p:spPr>
          <a:xfrm>
            <a:off x="933451" y="2272710"/>
            <a:ext cx="16421100" cy="5167886"/>
          </a:xfrm>
        </p:spPr>
        <p:txBody>
          <a:bodyPr/>
          <a:lstStyle/>
          <a:p>
            <a:r>
              <a:rPr lang="en-US" altLang="en-US" dirty="0"/>
              <a:t>After completing this lesson, you should be able to:</a:t>
            </a:r>
          </a:p>
          <a:p>
            <a:pPr lvl="1"/>
            <a:r>
              <a:rPr lang="en-US" altLang="en-US" dirty="0"/>
              <a:t>Describe compound triggers</a:t>
            </a:r>
          </a:p>
          <a:p>
            <a:pPr lvl="1"/>
            <a:r>
              <a:rPr lang="en-US" altLang="en-US" dirty="0"/>
              <a:t>Describe mutating tables</a:t>
            </a:r>
          </a:p>
          <a:p>
            <a:pPr lvl="1"/>
            <a:r>
              <a:rPr lang="en-US" altLang="en-US" dirty="0"/>
              <a:t>Create triggers on DDL statements</a:t>
            </a:r>
          </a:p>
          <a:p>
            <a:pPr lvl="1"/>
            <a:r>
              <a:rPr lang="en-US" altLang="en-US" dirty="0"/>
              <a:t>Create triggers on system events</a:t>
            </a:r>
          </a:p>
          <a:p>
            <a:pPr lvl="1"/>
            <a:r>
              <a:rPr lang="en-US" altLang="en-US" dirty="0"/>
              <a:t>Display information about triggers</a:t>
            </a:r>
          </a:p>
          <a:p>
            <a:endParaRPr lang="en-US" dirty="0"/>
          </a:p>
        </p:txBody>
      </p:sp>
    </p:spTree>
    <p:custDataLst>
      <p:tags r:id="rId1"/>
    </p:custDataLst>
    <p:extLst>
      <p:ext uri="{BB962C8B-B14F-4D97-AF65-F5344CB8AC3E}">
        <p14:creationId xmlns:p14="http://schemas.microsoft.com/office/powerpoint/2010/main" val="414583667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8" name="Content Placeholder 7">
            <a:extLst>
              <a:ext uri="{FF2B5EF4-FFF2-40B4-BE49-F238E27FC236}">
                <a16:creationId xmlns:a16="http://schemas.microsoft.com/office/drawing/2014/main" id="{83CA50B1-4911-498B-A314-F7820C624251}"/>
              </a:ext>
            </a:extLst>
          </p:cNvPr>
          <p:cNvSpPr>
            <a:spLocks noGrp="1"/>
          </p:cNvSpPr>
          <p:nvPr>
            <p:ph idx="1"/>
          </p:nvPr>
        </p:nvSpPr>
        <p:spPr>
          <a:xfrm>
            <a:off x="933451" y="2272710"/>
            <a:ext cx="16421100" cy="4378439"/>
          </a:xfrm>
        </p:spPr>
        <p:txBody>
          <a:bodyPr/>
          <a:lstStyle/>
          <a:p>
            <a:pPr lvl="1">
              <a:buFont typeface="Arial" pitchFamily="34" charset="0"/>
              <a:buChar char="•"/>
            </a:pPr>
            <a:r>
              <a:rPr lang="en-US" dirty="0"/>
              <a:t>Create compound DML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Resolve mutating table errors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Schema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Database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Guidelines for designing triggers</a:t>
            </a:r>
          </a:p>
          <a:p>
            <a:endParaRPr lang="en-US" dirty="0"/>
          </a:p>
        </p:txBody>
      </p:sp>
      <p:grpSp>
        <p:nvGrpSpPr>
          <p:cNvPr id="4" name="Group 3"/>
          <p:cNvGrpSpPr/>
          <p:nvPr/>
        </p:nvGrpSpPr>
        <p:grpSpPr>
          <a:xfrm>
            <a:off x="12725401" y="6515101"/>
            <a:ext cx="5567363" cy="2500313"/>
            <a:chOff x="5588000" y="4297363"/>
            <a:chExt cx="3711575" cy="1666875"/>
          </a:xfrm>
        </p:grpSpPr>
        <p:sp>
          <p:nvSpPr>
            <p:cNvPr id="5" name="Rectangle 4"/>
            <p:cNvSpPr/>
            <p:nvPr/>
          </p:nvSpPr>
          <p:spPr bwMode="auto">
            <a:xfrm rot="16200000" flipV="1">
              <a:off x="68611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89919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What is a Compound Trigger? </a:t>
            </a:r>
          </a:p>
        </p:txBody>
      </p:sp>
      <p:sp>
        <p:nvSpPr>
          <p:cNvPr id="2" name="Content Placeholder 1">
            <a:extLst>
              <a:ext uri="{FF2B5EF4-FFF2-40B4-BE49-F238E27FC236}">
                <a16:creationId xmlns:a16="http://schemas.microsoft.com/office/drawing/2014/main" id="{DAC086F4-7243-4DF5-BAA4-CA1CF3C5BCBB}"/>
              </a:ext>
            </a:extLst>
          </p:cNvPr>
          <p:cNvSpPr>
            <a:spLocks noGrp="1"/>
          </p:cNvSpPr>
          <p:nvPr>
            <p:ph idx="1"/>
          </p:nvPr>
        </p:nvSpPr>
        <p:spPr>
          <a:xfrm>
            <a:off x="933451" y="2272710"/>
            <a:ext cx="16421100" cy="6871429"/>
          </a:xfrm>
        </p:spPr>
        <p:txBody>
          <a:bodyPr/>
          <a:lstStyle/>
          <a:p>
            <a:pPr lvl="1">
              <a:buFont typeface="Arial" pitchFamily="34" charset="0"/>
              <a:buChar char="•"/>
            </a:pPr>
            <a:r>
              <a:rPr lang="en-US" altLang="en-US" dirty="0"/>
              <a:t>A single trigger on a table that allows you to specify actions for each of the following four timing points:</a:t>
            </a:r>
          </a:p>
          <a:p>
            <a:pPr lvl="2"/>
            <a:r>
              <a:rPr lang="en-US" altLang="en-US" b="1" dirty="0">
                <a:latin typeface="Courier New" pitchFamily="49" charset="0"/>
                <a:cs typeface="Courier New" pitchFamily="49" charset="0"/>
              </a:rPr>
              <a:t>BEFORE </a:t>
            </a:r>
          </a:p>
          <a:p>
            <a:pPr lvl="2"/>
            <a:r>
              <a:rPr lang="en-US" altLang="en-US" b="1" dirty="0">
                <a:latin typeface="Courier New" pitchFamily="49" charset="0"/>
                <a:cs typeface="Courier New" pitchFamily="49" charset="0"/>
              </a:rPr>
              <a:t>BEFORE EACH ROW </a:t>
            </a:r>
          </a:p>
          <a:p>
            <a:pPr lvl="2"/>
            <a:r>
              <a:rPr lang="en-US" altLang="en-US" b="1" dirty="0">
                <a:latin typeface="Courier New" pitchFamily="49" charset="0"/>
                <a:cs typeface="Courier New" pitchFamily="49" charset="0"/>
              </a:rPr>
              <a:t>AFTER EACH ROW</a:t>
            </a:r>
          </a:p>
          <a:p>
            <a:pPr lvl="2"/>
            <a:r>
              <a:rPr lang="en-US" altLang="en-US" b="1" dirty="0">
                <a:latin typeface="Courier New" pitchFamily="49" charset="0"/>
                <a:cs typeface="Courier New" pitchFamily="49" charset="0"/>
              </a:rPr>
              <a:t>AFTER</a:t>
            </a:r>
          </a:p>
          <a:p>
            <a:pPr lvl="1"/>
            <a:r>
              <a:rPr lang="en-US" altLang="en-US" dirty="0">
                <a:cs typeface="Courier New" pitchFamily="49" charset="0"/>
              </a:rPr>
              <a:t>Each timing instance has an executable part and an optional exception handling section.</a:t>
            </a:r>
          </a:p>
          <a:p>
            <a:pPr lvl="1"/>
            <a:r>
              <a:rPr lang="en-US" altLang="en-US" dirty="0">
                <a:cs typeface="Courier New" pitchFamily="49" charset="0"/>
              </a:rPr>
              <a:t>All the timing instances access a common PL/SQL state.</a:t>
            </a:r>
          </a:p>
          <a:p>
            <a:endParaRPr lang="en-US" dirty="0"/>
          </a:p>
        </p:txBody>
      </p:sp>
    </p:spTree>
    <p:custDataLst>
      <p:tags r:id="rId1"/>
    </p:custDataLst>
    <p:extLst>
      <p:ext uri="{BB962C8B-B14F-4D97-AF65-F5344CB8AC3E}">
        <p14:creationId xmlns:p14="http://schemas.microsoft.com/office/powerpoint/2010/main" val="152579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Working with Compound Triggers</a:t>
            </a:r>
          </a:p>
        </p:txBody>
      </p:sp>
      <p:sp>
        <p:nvSpPr>
          <p:cNvPr id="2" name="Content Placeholder 1">
            <a:extLst>
              <a:ext uri="{FF2B5EF4-FFF2-40B4-BE49-F238E27FC236}">
                <a16:creationId xmlns:a16="http://schemas.microsoft.com/office/drawing/2014/main" id="{4F734E07-0DFD-4200-8517-6A4F415A3402}"/>
              </a:ext>
            </a:extLst>
          </p:cNvPr>
          <p:cNvSpPr>
            <a:spLocks noGrp="1"/>
          </p:cNvSpPr>
          <p:nvPr>
            <p:ph idx="1"/>
          </p:nvPr>
        </p:nvSpPr>
        <p:spPr>
          <a:xfrm>
            <a:off x="933451" y="2272710"/>
            <a:ext cx="16421100" cy="6166620"/>
          </a:xfrm>
        </p:spPr>
        <p:txBody>
          <a:bodyPr/>
          <a:lstStyle/>
          <a:p>
            <a:pPr lvl="1"/>
            <a:r>
              <a:rPr lang="en-US" altLang="en-US" dirty="0"/>
              <a:t>The compound trigger body supports a common PL/SQL state that the code for each timing point can access.</a:t>
            </a:r>
          </a:p>
          <a:p>
            <a:pPr lvl="1"/>
            <a:r>
              <a:rPr lang="en-US" altLang="en-US" dirty="0"/>
              <a:t>The compound trigger common state is:</a:t>
            </a:r>
          </a:p>
          <a:p>
            <a:pPr lvl="2"/>
            <a:r>
              <a:rPr lang="en-US" altLang="en-US" dirty="0"/>
              <a:t>Established when the triggering statement starts </a:t>
            </a:r>
          </a:p>
          <a:p>
            <a:pPr lvl="2"/>
            <a:r>
              <a:rPr lang="en-US" altLang="en-US" dirty="0"/>
              <a:t>Destroyed when the triggering statement completes</a:t>
            </a:r>
          </a:p>
          <a:p>
            <a:pPr lvl="1"/>
            <a:r>
              <a:rPr lang="en-US" altLang="en-US" dirty="0"/>
              <a:t>A compound trigger has a declaration section and a section for each of its timing points.</a:t>
            </a:r>
          </a:p>
          <a:p>
            <a:pPr lvl="1"/>
            <a:r>
              <a:rPr lang="en-US" altLang="en-US" dirty="0"/>
              <a:t>The section of each timing point may have an optional exception handling section</a:t>
            </a:r>
          </a:p>
          <a:p>
            <a:endParaRPr lang="en-US" dirty="0"/>
          </a:p>
        </p:txBody>
      </p:sp>
    </p:spTree>
    <p:custDataLst>
      <p:tags r:id="rId1"/>
    </p:custDataLst>
    <p:extLst>
      <p:ext uri="{BB962C8B-B14F-4D97-AF65-F5344CB8AC3E}">
        <p14:creationId xmlns:p14="http://schemas.microsoft.com/office/powerpoint/2010/main" val="162595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Why Compound Triggers?</a:t>
            </a:r>
          </a:p>
        </p:txBody>
      </p:sp>
      <p:sp>
        <p:nvSpPr>
          <p:cNvPr id="2" name="Content Placeholder 1">
            <a:extLst>
              <a:ext uri="{FF2B5EF4-FFF2-40B4-BE49-F238E27FC236}">
                <a16:creationId xmlns:a16="http://schemas.microsoft.com/office/drawing/2014/main" id="{F3AF19D0-5CF8-415F-A8BC-F59D011F7CF7}"/>
              </a:ext>
            </a:extLst>
          </p:cNvPr>
          <p:cNvSpPr>
            <a:spLocks noGrp="1"/>
          </p:cNvSpPr>
          <p:nvPr>
            <p:ph idx="1"/>
          </p:nvPr>
        </p:nvSpPr>
        <p:spPr>
          <a:xfrm>
            <a:off x="933451" y="2272710"/>
            <a:ext cx="16421100" cy="4706221"/>
          </a:xfrm>
        </p:spPr>
        <p:txBody>
          <a:bodyPr/>
          <a:lstStyle/>
          <a:p>
            <a:r>
              <a:rPr lang="en-US" altLang="en-US" dirty="0"/>
              <a:t>You can use compound triggers to: </a:t>
            </a:r>
          </a:p>
          <a:p>
            <a:pPr lvl="1"/>
            <a:r>
              <a:rPr lang="en-US" altLang="en-US" dirty="0"/>
              <a:t>Program an approach where you want the actions you implement for the various timing points to share common data</a:t>
            </a:r>
          </a:p>
          <a:p>
            <a:pPr lvl="1"/>
            <a:r>
              <a:rPr lang="en-US" altLang="en-US" dirty="0"/>
              <a:t>Accumulate rows destined for a second table so that you can periodically bulk-insert them</a:t>
            </a:r>
          </a:p>
          <a:p>
            <a:pPr lvl="1"/>
            <a:r>
              <a:rPr lang="en-US" altLang="en-US" dirty="0"/>
              <a:t>Avoid the mutating-table error (</a:t>
            </a:r>
            <a:r>
              <a:rPr lang="en-US" altLang="en-US" dirty="0">
                <a:latin typeface="Courier New" pitchFamily="49" charset="0"/>
                <a:cs typeface="Courier New" pitchFamily="49" charset="0"/>
              </a:rPr>
              <a:t>ORA-04091</a:t>
            </a:r>
            <a:r>
              <a:rPr lang="en-US" altLang="en-US" dirty="0"/>
              <a:t>)</a:t>
            </a:r>
          </a:p>
          <a:p>
            <a:endParaRPr lang="en-US" dirty="0"/>
          </a:p>
        </p:txBody>
      </p:sp>
    </p:spTree>
    <p:custDataLst>
      <p:tags r:id="rId1"/>
    </p:custDataLst>
    <p:extLst>
      <p:ext uri="{BB962C8B-B14F-4D97-AF65-F5344CB8AC3E}">
        <p14:creationId xmlns:p14="http://schemas.microsoft.com/office/powerpoint/2010/main" val="2187913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Compound Trigger Structure</a:t>
            </a:r>
          </a:p>
        </p:txBody>
      </p:sp>
      <p:sp>
        <p:nvSpPr>
          <p:cNvPr id="3" name="Content Placeholder 2"/>
          <p:cNvSpPr txBox="1">
            <a:spLocks/>
          </p:cNvSpPr>
          <p:nvPr/>
        </p:nvSpPr>
        <p:spPr bwMode="gray">
          <a:xfrm>
            <a:off x="1012371" y="2400300"/>
            <a:ext cx="16125591" cy="1981200"/>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b="1" dirty="0">
                <a:solidFill>
                  <a:schemeClr val="tx1">
                    <a:lumMod val="75000"/>
                  </a:schemeClr>
                </a:solidFill>
                <a:latin typeface="Courier New" pitchFamily="49" charset="0"/>
                <a:cs typeface="Times New Roman" pitchFamily="18" charset="0"/>
              </a:rPr>
              <a:t>CREATE OR REPLACE TRIGGER schema.trigger </a:t>
            </a:r>
          </a:p>
          <a:p>
            <a:pPr marL="914240" indent="-914240" defTabSz="799961">
              <a:tabLst>
                <a:tab pos="799961" algn="r"/>
                <a:tab pos="1345965" algn="l"/>
              </a:tabLst>
              <a:defRPr/>
            </a:pPr>
            <a:r>
              <a:rPr lang="en-US" b="1" dirty="0">
                <a:solidFill>
                  <a:schemeClr val="tx1">
                    <a:lumMod val="75000"/>
                  </a:schemeClr>
                </a:solidFill>
                <a:latin typeface="Courier New" pitchFamily="49" charset="0"/>
                <a:cs typeface="Times New Roman" pitchFamily="18" charset="0"/>
              </a:rPr>
              <a:t>FOR dml_event_clause ON schema.table</a:t>
            </a:r>
          </a:p>
          <a:p>
            <a:pPr marL="914240" indent="-914240" defTabSz="799961">
              <a:tabLst>
                <a:tab pos="799961" algn="r"/>
                <a:tab pos="1345965" algn="l"/>
              </a:tabLst>
              <a:defRPr/>
            </a:pPr>
            <a:r>
              <a:rPr lang="en-US" b="1" dirty="0">
                <a:solidFill>
                  <a:schemeClr val="tx1">
                    <a:lumMod val="75000"/>
                  </a:schemeClr>
                </a:solidFill>
                <a:latin typeface="Courier New" pitchFamily="49" charset="0"/>
                <a:cs typeface="Times New Roman" pitchFamily="18" charset="0"/>
              </a:rPr>
              <a:t>COMPOUND TRIGGER</a:t>
            </a:r>
          </a:p>
          <a:p>
            <a:pPr marL="914240" indent="-914240" defTabSz="799961">
              <a:tabLst>
                <a:tab pos="799961" algn="r"/>
                <a:tab pos="1345965" algn="l"/>
              </a:tabLst>
              <a:defRPr/>
            </a:pPr>
            <a:r>
              <a:rPr lang="en-US" b="1" dirty="0">
                <a:solidFill>
                  <a:schemeClr val="tx1">
                    <a:lumMod val="75000"/>
                  </a:schemeClr>
                </a:solidFill>
                <a:latin typeface="Courier New" pitchFamily="49" charset="0"/>
                <a:cs typeface="Courier New" pitchFamily="49" charset="0"/>
              </a:rPr>
              <a:t>[ declare_section ] </a:t>
            </a:r>
          </a:p>
          <a:p>
            <a:pPr marL="914240" indent="-914240" defTabSz="799961">
              <a:tabLst>
                <a:tab pos="799961" algn="r"/>
                <a:tab pos="1345965" algn="l"/>
              </a:tabLst>
              <a:defRPr/>
            </a:pPr>
            <a:r>
              <a:rPr lang="en-US" b="1" dirty="0">
                <a:solidFill>
                  <a:schemeClr val="tx1">
                    <a:lumMod val="75000"/>
                  </a:schemeClr>
                </a:solidFill>
                <a:latin typeface="Courier New" pitchFamily="49" charset="0"/>
                <a:cs typeface="Courier New" pitchFamily="49" charset="0"/>
              </a:rPr>
              <a:t>timing_point_section [ timing_point_section ]... END [ trigger ] ;</a:t>
            </a:r>
          </a:p>
        </p:txBody>
      </p:sp>
    </p:spTree>
    <p:custDataLst>
      <p:tags r:id="rId1"/>
    </p:custDataLst>
    <p:extLst>
      <p:ext uri="{BB962C8B-B14F-4D97-AF65-F5344CB8AC3E}">
        <p14:creationId xmlns:p14="http://schemas.microsoft.com/office/powerpoint/2010/main" val="254358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Compound Trigger Structure for Views</a:t>
            </a:r>
          </a:p>
        </p:txBody>
      </p:sp>
      <p:sp>
        <p:nvSpPr>
          <p:cNvPr id="5" name="Content Placeholder 2"/>
          <p:cNvSpPr txBox="1">
            <a:spLocks/>
          </p:cNvSpPr>
          <p:nvPr/>
        </p:nvSpPr>
        <p:spPr bwMode="gray">
          <a:xfrm>
            <a:off x="986972" y="2413000"/>
            <a:ext cx="16125591" cy="2017128"/>
          </a:xfrm>
          <a:prstGeom prst="round2DiagRect">
            <a:avLst>
              <a:gd name="adj1" fmla="val 13028"/>
              <a:gd name="adj2" fmla="val 0"/>
            </a:avLst>
          </a:prstGeom>
          <a:gradFill>
            <a:gsLst>
              <a:gs pos="0">
                <a:srgbClr val="FFFFCC"/>
              </a:gs>
              <a:gs pos="50000">
                <a:srgbClr val="FFFFCC"/>
              </a:gs>
              <a:gs pos="100000">
                <a:schemeClr val="bg1"/>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82849" tIns="182849" rIns="25395" bIns="25395">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914240" indent="-914240" defTabSz="799961">
              <a:tabLst>
                <a:tab pos="799961" algn="r"/>
                <a:tab pos="1345965" algn="l"/>
              </a:tabLst>
              <a:defRPr/>
            </a:pPr>
            <a:r>
              <a:rPr lang="en-US" b="1" dirty="0">
                <a:latin typeface="Courier New" pitchFamily="49" charset="0"/>
                <a:cs typeface="Courier New" pitchFamily="49" charset="0"/>
              </a:rPr>
              <a:t>CREATE </a:t>
            </a:r>
            <a:r>
              <a:rPr lang="en-US" b="1" i="1" dirty="0">
                <a:latin typeface="Courier New" pitchFamily="49" charset="0"/>
                <a:cs typeface="Courier New" pitchFamily="49" charset="0"/>
              </a:rPr>
              <a:t>trigger</a:t>
            </a:r>
            <a:r>
              <a:rPr lang="en-US" b="1" dirty="0">
                <a:latin typeface="Courier New" pitchFamily="49" charset="0"/>
                <a:cs typeface="Courier New" pitchFamily="49" charset="0"/>
              </a:rPr>
              <a:t> FOR </a:t>
            </a:r>
            <a:r>
              <a:rPr lang="en-US" b="1" i="1" dirty="0">
                <a:latin typeface="Courier New" pitchFamily="49" charset="0"/>
                <a:cs typeface="Courier New" pitchFamily="49" charset="0"/>
              </a:rPr>
              <a:t>dml_event_clause</a:t>
            </a:r>
            <a:r>
              <a:rPr lang="en-US" b="1" dirty="0">
                <a:latin typeface="Courier New" pitchFamily="49" charset="0"/>
                <a:cs typeface="Courier New" pitchFamily="49" charset="0"/>
              </a:rPr>
              <a:t> ON </a:t>
            </a:r>
            <a:r>
              <a:rPr lang="en-US" b="1" i="1" dirty="0">
                <a:latin typeface="Courier New" pitchFamily="49" charset="0"/>
                <a:cs typeface="Courier New" pitchFamily="49" charset="0"/>
              </a:rPr>
              <a:t>view</a:t>
            </a:r>
            <a:r>
              <a:rPr lang="en-US" b="1" dirty="0">
                <a:latin typeface="Courier New" pitchFamily="49" charset="0"/>
                <a:cs typeface="Courier New" pitchFamily="49" charset="0"/>
              </a:rPr>
              <a:t> </a:t>
            </a:r>
          </a:p>
          <a:p>
            <a:pPr marL="914240" indent="-914240" defTabSz="799961">
              <a:tabLst>
                <a:tab pos="799961" algn="r"/>
                <a:tab pos="1345965" algn="l"/>
              </a:tabLst>
              <a:defRPr/>
            </a:pPr>
            <a:r>
              <a:rPr lang="en-US" b="1" dirty="0">
                <a:latin typeface="Courier New" pitchFamily="49" charset="0"/>
                <a:cs typeface="Courier New" pitchFamily="49" charset="0"/>
              </a:rPr>
              <a:t>COMPOUND TRIGGER </a:t>
            </a:r>
          </a:p>
          <a:p>
            <a:pPr marL="914240" indent="-914240" defTabSz="799961">
              <a:tabLst>
                <a:tab pos="799961" algn="r"/>
                <a:tab pos="1345965" algn="l"/>
              </a:tabLst>
              <a:defRPr/>
            </a:pPr>
            <a:r>
              <a:rPr lang="en-US" b="1" dirty="0">
                <a:latin typeface="Courier New" pitchFamily="49" charset="0"/>
                <a:cs typeface="Courier New" pitchFamily="49" charset="0"/>
              </a:rPr>
              <a:t>INSTEAD OF EACH ROW IS </a:t>
            </a:r>
          </a:p>
          <a:p>
            <a:pPr marL="914240" indent="-914240" defTabSz="799961">
              <a:tabLst>
                <a:tab pos="799961" algn="r"/>
                <a:tab pos="1345965" algn="l"/>
              </a:tabLst>
              <a:defRPr/>
            </a:pPr>
            <a:r>
              <a:rPr lang="en-US" b="1" dirty="0">
                <a:latin typeface="Courier New" pitchFamily="49" charset="0"/>
                <a:cs typeface="Courier New" pitchFamily="49" charset="0"/>
              </a:rPr>
              <a:t>BEGIN </a:t>
            </a:r>
          </a:p>
          <a:p>
            <a:pPr marL="914240" indent="-914240" defTabSz="799961">
              <a:tabLst>
                <a:tab pos="799961" algn="r"/>
                <a:tab pos="1345965" algn="l"/>
              </a:tabLst>
              <a:defRPr/>
            </a:pPr>
            <a:r>
              <a:rPr lang="en-US" b="1" i="1" dirty="0">
                <a:latin typeface="Courier New" pitchFamily="49" charset="0"/>
                <a:cs typeface="Courier New" pitchFamily="49" charset="0"/>
              </a:rPr>
              <a:t>statement</a:t>
            </a:r>
            <a:r>
              <a:rPr lang="en-US" b="1" dirty="0">
                <a:latin typeface="Courier New" pitchFamily="49" charset="0"/>
                <a:cs typeface="Courier New" pitchFamily="49" charset="0"/>
              </a:rPr>
              <a:t>; </a:t>
            </a:r>
          </a:p>
          <a:p>
            <a:pPr marL="914240" indent="-914240" defTabSz="799961">
              <a:tabLst>
                <a:tab pos="799961" algn="r"/>
                <a:tab pos="1345965" algn="l"/>
              </a:tabLst>
              <a:defRPr/>
            </a:pPr>
            <a:r>
              <a:rPr lang="en-US" b="1" dirty="0">
                <a:latin typeface="Courier New" pitchFamily="49" charset="0"/>
                <a:cs typeface="Courier New" pitchFamily="49" charset="0"/>
              </a:rPr>
              <a:t>END INSTEAD OF EACH ROW;</a:t>
            </a:r>
            <a:endParaRPr lang="en-US" b="1" dirty="0">
              <a:solidFill>
                <a:schemeClr val="tx1">
                  <a:lumMod val="75000"/>
                </a:schemeClr>
              </a:solidFill>
              <a:latin typeface="Courier New" pitchFamily="49" charset="0"/>
              <a:cs typeface="Courier New" pitchFamily="49" charset="0"/>
            </a:endParaRPr>
          </a:p>
        </p:txBody>
      </p:sp>
    </p:spTree>
    <p:custDataLst>
      <p:tags r:id="rId1"/>
    </p:custDataLst>
    <p:extLst>
      <p:ext uri="{BB962C8B-B14F-4D97-AF65-F5344CB8AC3E}">
        <p14:creationId xmlns:p14="http://schemas.microsoft.com/office/powerpoint/2010/main" val="3043163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2677</TotalTime>
  <Words>3864</Words>
  <Application>Microsoft Office PowerPoint</Application>
  <PresentationFormat>Custom</PresentationFormat>
  <Paragraphs>414</Paragraphs>
  <Slides>29</Slides>
  <Notes>29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Courier New</vt:lpstr>
      <vt:lpstr>Georgia</vt:lpstr>
      <vt:lpstr>Oracle Sans</vt:lpstr>
      <vt:lpstr>Times New Roman</vt:lpstr>
      <vt:lpstr>OU Redwood PowerPoint Template</vt:lpstr>
      <vt:lpstr>Creating Compound, DDL, and  Event Database Triggers</vt:lpstr>
      <vt:lpstr>Course Road Map</vt:lpstr>
      <vt:lpstr>Objectives</vt:lpstr>
      <vt:lpstr>Lesson Agenda</vt:lpstr>
      <vt:lpstr>What is a Compound Trigger? </vt:lpstr>
      <vt:lpstr>Working with Compound Triggers</vt:lpstr>
      <vt:lpstr>Why Compound Triggers?</vt:lpstr>
      <vt:lpstr>Compound Trigger Structure</vt:lpstr>
      <vt:lpstr>Compound Trigger Structure for Views</vt:lpstr>
      <vt:lpstr>Compound Trigger Restrictions</vt:lpstr>
      <vt:lpstr>Lesson Agenda</vt:lpstr>
      <vt:lpstr>Mutating Tables</vt:lpstr>
      <vt:lpstr>Mutating Table: Example</vt:lpstr>
      <vt:lpstr>Mutating Table: Example</vt:lpstr>
      <vt:lpstr>Using a Compound Trigger to Resolve the Mutating Table Error</vt:lpstr>
      <vt:lpstr>Using a Compound Trigger to Resolve the Mutating Table Error</vt:lpstr>
      <vt:lpstr>PowerPoint Presentation</vt:lpstr>
      <vt:lpstr>Lesson Agenda</vt:lpstr>
      <vt:lpstr>Creating Triggers on DDL Statements</vt:lpstr>
      <vt:lpstr>Creating Triggers on DDL Statements -Example</vt:lpstr>
      <vt:lpstr>Lesson Agenda</vt:lpstr>
      <vt:lpstr>Creating Database Triggers</vt:lpstr>
      <vt:lpstr>Creating Triggers on System Events</vt:lpstr>
      <vt:lpstr>LOGON and LOGOFF Triggers: Example</vt:lpstr>
      <vt:lpstr>Lesson Agenda</vt:lpstr>
      <vt:lpstr>Guidelines for Designing Triggers</vt:lpstr>
      <vt:lpstr>Quiz</vt:lpstr>
      <vt:lpstr>Summary</vt:lpstr>
      <vt:lpstr>Practice 19 Overview: Creating Compound, DDL, and Event Database Triggers</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675</cp:revision>
  <cp:lastPrinted>2002-03-28T23:57:22Z</cp:lastPrinted>
  <dcterms:created xsi:type="dcterms:W3CDTF">2020-05-18T09:31:58Z</dcterms:created>
  <dcterms:modified xsi:type="dcterms:W3CDTF">2020-06-30T20:53:45Z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