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6.xml" ContentType="application/vnd.openxmlformats-officedocument.presentationml.tags+xml"/>
  <Override PartName="/ppt/notesSlides/notesSlide1.xml" ContentType="application/vnd.openxmlformats-officedocument.presentationml.notesSlide+xml"/>
  <Override PartName="/ppt/tags/tag17.xml" ContentType="application/vnd.openxmlformats-officedocument.presentationml.tags+xml"/>
  <Override PartName="/ppt/notesSlides/notesSlide2.xml" ContentType="application/vnd.openxmlformats-officedocument.presentationml.notesSlide+xml"/>
  <Override PartName="/ppt/tags/tag18.xml" ContentType="application/vnd.openxmlformats-officedocument.presentationml.tags+xml"/>
  <Override PartName="/ppt/notesSlides/notesSlide3.xml" ContentType="application/vnd.openxmlformats-officedocument.presentationml.notesSlide+xml"/>
  <Override PartName="/ppt/tags/tag19.xml" ContentType="application/vnd.openxmlformats-officedocument.presentationml.tags+xml"/>
  <Override PartName="/ppt/notesSlides/notesSlide4.xml" ContentType="application/vnd.openxmlformats-officedocument.presentationml.notesSlide+xml"/>
  <Override PartName="/ppt/tags/tag20.xml" ContentType="application/vnd.openxmlformats-officedocument.presentationml.tags+xml"/>
  <Override PartName="/ppt/notesSlides/notesSlide5.xml" ContentType="application/vnd.openxmlformats-officedocument.presentationml.notesSlide+xml"/>
  <Override PartName="/ppt/tags/tag21.xml" ContentType="application/vnd.openxmlformats-officedocument.presentationml.tags+xml"/>
  <Override PartName="/ppt/notesSlides/notesSlide6.xml" ContentType="application/vnd.openxmlformats-officedocument.presentationml.notesSlide+xml"/>
  <Override PartName="/ppt/tags/tag22.xml" ContentType="application/vnd.openxmlformats-officedocument.presentationml.tags+xml"/>
  <Override PartName="/ppt/notesSlides/notesSlide7.xml" ContentType="application/vnd.openxmlformats-officedocument.presentationml.notesSlide+xml"/>
  <Override PartName="/ppt/tags/tag23.xml" ContentType="application/vnd.openxmlformats-officedocument.presentationml.tags+xml"/>
  <Override PartName="/ppt/notesSlides/notesSlide8.xml" ContentType="application/vnd.openxmlformats-officedocument.presentationml.notesSlide+xml"/>
  <Override PartName="/ppt/tags/tag24.xml" ContentType="application/vnd.openxmlformats-officedocument.presentationml.tags+xml"/>
  <Override PartName="/ppt/notesSlides/notesSlide9.xml" ContentType="application/vnd.openxmlformats-officedocument.presentationml.notesSlide+xml"/>
  <Override PartName="/ppt/tags/tag25.xml" ContentType="application/vnd.openxmlformats-officedocument.presentationml.tags+xml"/>
  <Override PartName="/ppt/notesSlides/notesSlide10.xml" ContentType="application/vnd.openxmlformats-officedocument.presentationml.notesSlide+xml"/>
  <Override PartName="/ppt/tags/tag26.xml" ContentType="application/vnd.openxmlformats-officedocument.presentationml.tags+xml"/>
  <Override PartName="/ppt/notesSlides/notesSlide11.xml" ContentType="application/vnd.openxmlformats-officedocument.presentationml.notesSlide+xml"/>
  <Override PartName="/ppt/tags/tag27.xml" ContentType="application/vnd.openxmlformats-officedocument.presentationml.tags+xml"/>
  <Override PartName="/ppt/notesSlides/notesSlide12.xml" ContentType="application/vnd.openxmlformats-officedocument.presentationml.notesSlide+xml"/>
  <Override PartName="/ppt/tags/tag28.xml" ContentType="application/vnd.openxmlformats-officedocument.presentationml.tags+xml"/>
  <Override PartName="/ppt/notesSlides/notesSlide13.xml" ContentType="application/vnd.openxmlformats-officedocument.presentationml.notesSlide+xml"/>
  <Override PartName="/ppt/tags/tag29.xml" ContentType="application/vnd.openxmlformats-officedocument.presentationml.tags+xml"/>
  <Override PartName="/ppt/notesSlides/notesSlide14.xml" ContentType="application/vnd.openxmlformats-officedocument.presentationml.notesSlide+xml"/>
  <Override PartName="/ppt/tags/tag30.xml" ContentType="application/vnd.openxmlformats-officedocument.presentationml.tags+xml"/>
  <Override PartName="/ppt/notesSlides/notesSlide15.xml" ContentType="application/vnd.openxmlformats-officedocument.presentationml.notesSlide+xml"/>
  <Override PartName="/ppt/tags/tag31.xml" ContentType="application/vnd.openxmlformats-officedocument.presentationml.tags+xml"/>
  <Override PartName="/ppt/notesSlides/notesSlide16.xml" ContentType="application/vnd.openxmlformats-officedocument.presentationml.notesSlide+xml"/>
  <Override PartName="/ppt/tags/tag32.xml" ContentType="application/vnd.openxmlformats-officedocument.presentationml.tags+xml"/>
  <Override PartName="/ppt/notesSlides/notesSlide17.xml" ContentType="application/vnd.openxmlformats-officedocument.presentationml.notesSlide+xml"/>
  <Override PartName="/ppt/tags/tag33.xml" ContentType="application/vnd.openxmlformats-officedocument.presentationml.tags+xml"/>
  <Override PartName="/ppt/notesSlides/notesSlide18.xml" ContentType="application/vnd.openxmlformats-officedocument.presentationml.notesSlide+xml"/>
  <Override PartName="/ppt/tags/tag34.xml" ContentType="application/vnd.openxmlformats-officedocument.presentationml.tags+xml"/>
  <Override PartName="/ppt/notesSlides/notesSlide19.xml" ContentType="application/vnd.openxmlformats-officedocument.presentationml.notesSlide+xml"/>
  <Override PartName="/ppt/tags/tag35.xml" ContentType="application/vnd.openxmlformats-officedocument.presentationml.tags+xml"/>
  <Override PartName="/ppt/notesSlides/notesSlide20.xml" ContentType="application/vnd.openxmlformats-officedocument.presentationml.notesSlide+xml"/>
  <Override PartName="/ppt/tags/tag36.xml" ContentType="application/vnd.openxmlformats-officedocument.presentationml.tags+xml"/>
  <Override PartName="/ppt/notesSlides/notesSlide21.xml" ContentType="application/vnd.openxmlformats-officedocument.presentationml.notesSlide+xml"/>
  <Override PartName="/ppt/tags/tag37.xml" ContentType="application/vnd.openxmlformats-officedocument.presentationml.tags+xml"/>
  <Override PartName="/ppt/notesSlides/notesSlide22.xml" ContentType="application/vnd.openxmlformats-officedocument.presentationml.notesSlide+xml"/>
  <Override PartName="/ppt/tags/tag38.xml" ContentType="application/vnd.openxmlformats-officedocument.presentationml.tags+xml"/>
  <Override PartName="/ppt/notesSlides/notesSlide23.xml" ContentType="application/vnd.openxmlformats-officedocument.presentationml.notesSlide+xml"/>
  <Override PartName="/ppt/tags/tag39.xml" ContentType="application/vnd.openxmlformats-officedocument.presentationml.tags+xml"/>
  <Override PartName="/ppt/notesSlides/notesSlide24.xml" ContentType="application/vnd.openxmlformats-officedocument.presentationml.notesSlide+xml"/>
  <Override PartName="/ppt/tags/tag40.xml" ContentType="application/vnd.openxmlformats-officedocument.presentationml.tags+xml"/>
  <Override PartName="/ppt/notesSlides/notesSlide25.xml" ContentType="application/vnd.openxmlformats-officedocument.presentationml.notesSlide+xml"/>
  <Override PartName="/ppt/tags/tag41.xml" ContentType="application/vnd.openxmlformats-officedocument.presentationml.tags+xml"/>
  <Override PartName="/ppt/notesSlides/notesSlide26.xml" ContentType="application/vnd.openxmlformats-officedocument.presentationml.notesSlide+xml"/>
  <Override PartName="/ppt/tags/tag42.xml" ContentType="application/vnd.openxmlformats-officedocument.presentationml.tags+xml"/>
  <Override PartName="/ppt/notesSlides/notesSlide27.xml" ContentType="application/vnd.openxmlformats-officedocument.presentationml.notesSlide+xml"/>
  <Override PartName="/ppt/tags/tag43.xml" ContentType="application/vnd.openxmlformats-officedocument.presentationml.tags+xml"/>
  <Override PartName="/ppt/notesSlides/notesSlide28.xml" ContentType="application/vnd.openxmlformats-officedocument.presentationml.notesSlide+xml"/>
  <Override PartName="/ppt/tags/tag44.xml" ContentType="application/vnd.openxmlformats-officedocument.presentationml.tags+xml"/>
  <Override PartName="/ppt/notesSlides/notesSlide29.xml" ContentType="application/vnd.openxmlformats-officedocument.presentationml.notesSlide+xml"/>
  <Override PartName="/ppt/tags/tag45.xml" ContentType="application/vnd.openxmlformats-officedocument.presentationml.tags+xml"/>
  <Override PartName="/ppt/notesSlides/notesSlide30.xml" ContentType="application/vnd.openxmlformats-officedocument.presentationml.notesSlide+xml"/>
  <Override PartName="/ppt/tags/tag46.xml" ContentType="application/vnd.openxmlformats-officedocument.presentationml.tags+xml"/>
  <Override PartName="/ppt/notesSlides/notesSlide31.xml" ContentType="application/vnd.openxmlformats-officedocument.presentationml.notesSlide+xml"/>
  <Override PartName="/ppt/tags/tag47.xml" ContentType="application/vnd.openxmlformats-officedocument.presentationml.tags+xml"/>
  <Override PartName="/ppt/notesSlides/notesSlide32.xml" ContentType="application/vnd.openxmlformats-officedocument.presentationml.notesSlide+xml"/>
  <Override PartName="/ppt/tags/tag48.xml" ContentType="application/vnd.openxmlformats-officedocument.presentationml.tags+xml"/>
  <Override PartName="/ppt/notesSlides/notesSlide33.xml" ContentType="application/vnd.openxmlformats-officedocument.presentationml.notesSlide+xml"/>
  <Override PartName="/ppt/tags/tag49.xml" ContentType="application/vnd.openxmlformats-officedocument.presentationml.tags+xml"/>
  <Override PartName="/ppt/notesSlides/notesSlide34.xml" ContentType="application/vnd.openxmlformats-officedocument.presentationml.notesSlide+xml"/>
  <Override PartName="/ppt/tags/tag50.xml" ContentType="application/vnd.openxmlformats-officedocument.presentationml.tags+xml"/>
  <Override PartName="/ppt/notesSlides/notesSlide35.xml" ContentType="application/vnd.openxmlformats-officedocument.presentationml.notesSlide+xml"/>
  <Override PartName="/ppt/tags/tag51.xml" ContentType="application/vnd.openxmlformats-officedocument.presentationml.tags+xml"/>
  <Override PartName="/ppt/notesSlides/notesSlide36.xml" ContentType="application/vnd.openxmlformats-officedocument.presentationml.notesSlide+xml"/>
  <Override PartName="/ppt/tags/tag52.xml" ContentType="application/vnd.openxmlformats-officedocument.presentationml.tags+xml"/>
  <Override PartName="/ppt/notesSlides/notesSlide37.xml" ContentType="application/vnd.openxmlformats-officedocument.presentationml.notesSlide+xml"/>
  <Override PartName="/ppt/tags/tag53.xml" ContentType="application/vnd.openxmlformats-officedocument.presentationml.tags+xml"/>
  <Override PartName="/ppt/notesSlides/notesSlide38.xml" ContentType="application/vnd.openxmlformats-officedocument.presentationml.notesSlide+xml"/>
  <Override PartName="/ppt/tags/tag54.xml" ContentType="application/vnd.openxmlformats-officedocument.presentationml.tags+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41"/>
  </p:notesMasterIdLst>
  <p:handoutMasterIdLst>
    <p:handoutMasterId r:id="rId42"/>
  </p:handoutMasterIdLst>
  <p:sldIdLst>
    <p:sldId id="285" r:id="rId2"/>
    <p:sldId id="287" r:id="rId3"/>
    <p:sldId id="286" r:id="rId4"/>
    <p:sldId id="288" r:id="rId5"/>
    <p:sldId id="289" r:id="rId6"/>
    <p:sldId id="290" r:id="rId7"/>
    <p:sldId id="291" r:id="rId8"/>
    <p:sldId id="292" r:id="rId9"/>
    <p:sldId id="293" r:id="rId10"/>
    <p:sldId id="294" r:id="rId11"/>
    <p:sldId id="295" r:id="rId12"/>
    <p:sldId id="296" r:id="rId13"/>
    <p:sldId id="297" r:id="rId14"/>
    <p:sldId id="298" r:id="rId15"/>
    <p:sldId id="299" r:id="rId16"/>
    <p:sldId id="300" r:id="rId17"/>
    <p:sldId id="301" r:id="rId18"/>
    <p:sldId id="302" r:id="rId19"/>
    <p:sldId id="303" r:id="rId20"/>
    <p:sldId id="304" r:id="rId21"/>
    <p:sldId id="305" r:id="rId22"/>
    <p:sldId id="306" r:id="rId23"/>
    <p:sldId id="307" r:id="rId24"/>
    <p:sldId id="308" r:id="rId25"/>
    <p:sldId id="309" r:id="rId26"/>
    <p:sldId id="310" r:id="rId27"/>
    <p:sldId id="311" r:id="rId28"/>
    <p:sldId id="312" r:id="rId29"/>
    <p:sldId id="313" r:id="rId30"/>
    <p:sldId id="314" r:id="rId31"/>
    <p:sldId id="315" r:id="rId32"/>
    <p:sldId id="316" r:id="rId33"/>
    <p:sldId id="317" r:id="rId34"/>
    <p:sldId id="318" r:id="rId35"/>
    <p:sldId id="319" r:id="rId36"/>
    <p:sldId id="320" r:id="rId37"/>
    <p:sldId id="321" r:id="rId38"/>
    <p:sldId id="322" r:id="rId39"/>
    <p:sldId id="323" r:id="rId40"/>
  </p:sldIdLst>
  <p:sldSz cx="18288000" cy="10287000"/>
  <p:notesSz cx="7772400" cy="10058400"/>
  <p:custDataLst>
    <p:tags r:id="rId43"/>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4" orient="horz" pos="3285" userDrawn="1">
          <p15:clr>
            <a:srgbClr val="A4A3A4"/>
          </p15:clr>
        </p15:guide>
        <p15:guide id="6" pos="5760">
          <p15:clr>
            <a:srgbClr val="A4A3A4"/>
          </p15:clr>
        </p15:guide>
      </p15:sldGuideLst>
    </p:ext>
    <p:ext uri="{2D200454-40CA-4A62-9FC3-DE9A4176ACB9}">
      <p15:notesGuideLst xmlns:p15="http://schemas.microsoft.com/office/powerpoint/2012/main">
        <p15:guide id="1" orient="horz" pos="2923">
          <p15:clr>
            <a:srgbClr val="A4A3A4"/>
          </p15:clr>
        </p15:guide>
        <p15:guide id="2" orient="horz" pos="283">
          <p15:clr>
            <a:srgbClr val="A4A3A4"/>
          </p15:clr>
        </p15:guide>
        <p15:guide id="3" pos="244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4634"/>
    <a:srgbClr val="D1350F"/>
    <a:srgbClr val="FFFFFF"/>
    <a:srgbClr val="FDE8E3"/>
    <a:srgbClr val="572B16"/>
    <a:srgbClr val="A6A6A6"/>
    <a:srgbClr val="E0E2E1"/>
    <a:srgbClr val="D8E1E6"/>
    <a:srgbClr val="5A869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0" autoAdjust="0"/>
    <p:restoredTop sz="77909" autoAdjust="0"/>
  </p:normalViewPr>
  <p:slideViewPr>
    <p:cSldViewPr showGuides="1">
      <p:cViewPr varScale="1">
        <p:scale>
          <a:sx n="35" d="100"/>
          <a:sy n="35" d="100"/>
        </p:scale>
        <p:origin x="1356" y="66"/>
      </p:cViewPr>
      <p:guideLst>
        <p:guide orient="horz" pos="3285"/>
        <p:guide pos="5760"/>
      </p:guideLst>
    </p:cSldViewPr>
  </p:slideViewPr>
  <p:outlineViewPr>
    <p:cViewPr>
      <p:scale>
        <a:sx n="33" d="100"/>
        <a:sy n="33" d="100"/>
      </p:scale>
      <p:origin x="0" y="-2316"/>
    </p:cViewPr>
  </p:outlineViewPr>
  <p:notesTextViewPr>
    <p:cViewPr>
      <p:scale>
        <a:sx n="100" d="100"/>
        <a:sy n="100" d="100"/>
      </p:scale>
      <p:origin x="0" y="0"/>
    </p:cViewPr>
  </p:notesTextViewPr>
  <p:sorterViewPr>
    <p:cViewPr>
      <p:scale>
        <a:sx n="66" d="100"/>
        <a:sy n="66" d="100"/>
      </p:scale>
      <p:origin x="0" y="0"/>
    </p:cViewPr>
  </p:sorterViewPr>
  <p:notesViewPr>
    <p:cSldViewPr showGuides="1">
      <p:cViewPr>
        <p:scale>
          <a:sx n="75" d="100"/>
          <a:sy n="75" d="100"/>
        </p:scale>
        <p:origin x="2130" y="-870"/>
      </p:cViewPr>
      <p:guideLst>
        <p:guide orient="horz" pos="2923"/>
        <p:guide orient="horz" pos="283"/>
        <p:guide pos="244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latin typeface="Oracle Sans" panose="020B0503020204020204" pitchFamily="34" charset="0"/>
            </a:endParaRPr>
          </a:p>
        </p:txBody>
      </p:sp>
      <p:sp>
        <p:nvSpPr>
          <p:cNvPr id="115715" name="Rectangle 3"/>
          <p:cNvSpPr>
            <a:spLocks noGrp="1" noChangeArrowheads="1"/>
          </p:cNvSpPr>
          <p:nvPr>
            <p:ph type="dt" sz="quarter" idx="1"/>
          </p:nvPr>
        </p:nvSpPr>
        <p:spPr bwMode="auto">
          <a:xfrm>
            <a:off x="396240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latin typeface="Oracle Sans" panose="020B0503020204020204" pitchFamily="34" charset="0"/>
            </a:endParaRPr>
          </a:p>
        </p:txBody>
      </p:sp>
      <p:sp>
        <p:nvSpPr>
          <p:cNvPr id="115716" name="Rectangle 4"/>
          <p:cNvSpPr>
            <a:spLocks noGrp="1" noChangeArrowheads="1"/>
          </p:cNvSpPr>
          <p:nvPr>
            <p:ph type="ftr" sz="quarter" idx="2"/>
          </p:nvPr>
        </p:nvSpPr>
        <p:spPr bwMode="auto">
          <a:xfrm>
            <a:off x="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latin typeface="Oracle Sans" panose="020B0503020204020204" pitchFamily="34" charset="0"/>
            </a:endParaRPr>
          </a:p>
        </p:txBody>
      </p:sp>
      <p:sp>
        <p:nvSpPr>
          <p:cNvPr id="115717" name="Rectangle 5"/>
          <p:cNvSpPr>
            <a:spLocks noGrp="1" noChangeArrowheads="1"/>
          </p:cNvSpPr>
          <p:nvPr>
            <p:ph type="sldNum" sz="quarter" idx="3"/>
          </p:nvPr>
        </p:nvSpPr>
        <p:spPr bwMode="auto">
          <a:xfrm>
            <a:off x="396240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fld id="{E017113E-EE52-418C-876D-51A57B740EFE}" type="slidenum">
              <a:rPr lang="en-US">
                <a:latin typeface="Oracle Sans" panose="020B0503020204020204" pitchFamily="34" charset="0"/>
              </a:rPr>
              <a:pPr>
                <a:defRPr/>
              </a:pPr>
              <a:t>‹#›</a:t>
            </a:fld>
            <a:endParaRPr lang="en-US" dirty="0">
              <a:latin typeface="Oracle Sans" panose="020B0503020204020204" pitchFamily="34" charset="0"/>
            </a:endParaRPr>
          </a:p>
        </p:txBody>
      </p:sp>
    </p:spTree>
    <p:extLst>
      <p:ext uri="{BB962C8B-B14F-4D97-AF65-F5344CB8AC3E}">
        <p14:creationId xmlns:p14="http://schemas.microsoft.com/office/powerpoint/2010/main" val="161633198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Slide_Image_Placeholder"/>
          <p:cNvSpPr>
            <a:spLocks noGrp="1" noRot="1" noChangeAspect="1" noChangeArrowheads="1" noTextEdit="1"/>
          </p:cNvSpPr>
          <p:nvPr>
            <p:ph type="sldImg" idx="2"/>
          </p:nvPr>
        </p:nvSpPr>
        <p:spPr bwMode="auto">
          <a:xfrm>
            <a:off x="457200" y="457200"/>
            <a:ext cx="6858000" cy="3859213"/>
          </a:xfrm>
          <a:prstGeom prst="rect">
            <a:avLst/>
          </a:prstGeom>
          <a:noFill/>
          <a:ln w="9525">
            <a:solidFill>
              <a:srgbClr val="000000"/>
            </a:solidFill>
            <a:miter lim="800000"/>
            <a:headEnd/>
            <a:tailEnd/>
          </a:ln>
        </p:spPr>
      </p:sp>
      <p:sp>
        <p:nvSpPr>
          <p:cNvPr id="4101" name="Notes_TextBox_Placeholder"/>
          <p:cNvSpPr>
            <a:spLocks noGrp="1" noChangeArrowheads="1"/>
          </p:cNvSpPr>
          <p:nvPr>
            <p:ph type="body" sz="quarter" idx="3"/>
          </p:nvPr>
        </p:nvSpPr>
        <p:spPr bwMode="auto">
          <a:xfrm>
            <a:off x="457200" y="4617720"/>
            <a:ext cx="6858000" cy="5212080"/>
          </a:xfrm>
          <a:prstGeom prst="rect">
            <a:avLst/>
          </a:prstGeom>
          <a:noFill/>
          <a:ln w="9525">
            <a:noFill/>
            <a:miter lim="800000"/>
            <a:headEnd/>
            <a:tailEnd/>
          </a:ln>
          <a:effectLst/>
        </p:spPr>
        <p:txBody>
          <a:bodyPr vert="horz" wrap="square" lIns="12915" tIns="12915" rIns="12915" bIns="12915"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7" name="Rectangle 11"/>
          <p:cNvSpPr>
            <a:spLocks noGrp="1" noChangeArrowheads="1"/>
          </p:cNvSpPr>
          <p:nvPr>
            <p:ph type="ftr" sz="quarter" idx="4"/>
          </p:nvPr>
        </p:nvSpPr>
        <p:spPr bwMode="auto">
          <a:xfrm>
            <a:off x="457200" y="9555480"/>
            <a:ext cx="6858000" cy="228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FontTx/>
              <a:buNone/>
              <a:defRPr sz="1100" b="1">
                <a:latin typeface="Oracle Sans" panose="020B0503020204020204" pitchFamily="34" charset="0"/>
                <a:cs typeface="Oracle Sans" panose="020B0503020204020204" pitchFamily="34" charset="0"/>
              </a:defRPr>
            </a:lvl1pPr>
          </a:lstStyle>
          <a:p>
            <a:pPr>
              <a:defRPr/>
            </a:pPr>
            <a:r>
              <a:rPr lang="en-US"/>
              <a:t>Oracle Database 19c: PL/SQL Workshop   20 - &lt;#&gt;</a:t>
            </a:r>
            <a:endParaRPr lang="en-US" dirty="0"/>
          </a:p>
        </p:txBody>
      </p:sp>
      <p:sp>
        <p:nvSpPr>
          <p:cNvPr id="4108" name="NotesMaster_TextBoxGuide"/>
          <p:cNvSpPr>
            <a:spLocks noChangeShapeType="1"/>
          </p:cNvSpPr>
          <p:nvPr/>
        </p:nvSpPr>
        <p:spPr bwMode="auto">
          <a:xfrm>
            <a:off x="457200" y="9464675"/>
            <a:ext cx="6858000" cy="0"/>
          </a:xfrm>
          <a:prstGeom prst="line">
            <a:avLst/>
          </a:prstGeom>
          <a:noFill/>
          <a:ln w="9525">
            <a:noFill/>
            <a:prstDash val="sysDot"/>
            <a:round/>
            <a:headEnd/>
            <a:tailEnd/>
          </a:ln>
          <a:effectLst/>
        </p:spPr>
        <p:txBody>
          <a:bodyPr wrap="none" anchor="ctr"/>
          <a:lstStyle/>
          <a:p>
            <a:pPr algn="ctr">
              <a:spcBef>
                <a:spcPct val="20000"/>
              </a:spcBef>
              <a:buClr>
                <a:srgbClr val="FF0000"/>
              </a:buClr>
              <a:buFont typeface="Arial" pitchFamily="34" charset="0"/>
              <a:buNone/>
              <a:defRPr/>
            </a:pPr>
            <a:endParaRPr lang="en-US" dirty="0">
              <a:latin typeface="Oracle Sans" panose="020B0503020204020204" pitchFamily="34" charset="0"/>
              <a:cs typeface="Oracle Sans" panose="020B0503020204020204" pitchFamily="34" charset="0"/>
            </a:endParaRPr>
          </a:p>
        </p:txBody>
      </p:sp>
    </p:spTree>
    <p:extLst>
      <p:ext uri="{BB962C8B-B14F-4D97-AF65-F5344CB8AC3E}">
        <p14:creationId xmlns:p14="http://schemas.microsoft.com/office/powerpoint/2010/main" val="3279555828"/>
      </p:ext>
    </p:extLst>
  </p:cSld>
  <p:clrMap bg1="lt1" tx1="dk1" bg2="lt2" tx2="dk2" accent1="accent1" accent2="accent2" accent3="accent3" accent4="accent4" accent5="accent5" accent6="accent6" hlink="hlink" folHlink="folHlink"/>
  <p:hf hdr="0" dt="0"/>
  <p:notesStyle>
    <a:lvl1pPr algn="l" defTabSz="914361" rtl="0" eaLnBrk="0" fontAlgn="base" hangingPunct="0">
      <a:lnSpc>
        <a:spcPct val="110000"/>
      </a:lnSpc>
      <a:spcBef>
        <a:spcPts val="800"/>
      </a:spcBef>
      <a:spcAft>
        <a:spcPct val="0"/>
      </a:spcAft>
      <a:buSzPct val="100000"/>
      <a:buFont typeface="Arial" charset="0"/>
      <a:defRPr sz="1200" b="1" kern="1200">
        <a:solidFill>
          <a:schemeClr val="tx1"/>
        </a:solidFill>
        <a:latin typeface="Oracle Sans" panose="020B0503020204020204" pitchFamily="34" charset="0"/>
        <a:ea typeface="+mn-ea"/>
        <a:cs typeface="Oracle Sans" panose="020B0503020204020204" pitchFamily="34" charset="0"/>
      </a:defRPr>
    </a:lvl1pPr>
    <a:lvl2pPr marL="225425" indent="0" algn="l" defTabSz="914361" rtl="0" eaLnBrk="0" fontAlgn="base" hangingPunct="0">
      <a:lnSpc>
        <a:spcPct val="110000"/>
      </a:lnSpc>
      <a:spcBef>
        <a:spcPts val="800"/>
      </a:spcBef>
      <a:spcAft>
        <a:spcPct val="0"/>
      </a:spcAft>
      <a:buSzPct val="100000"/>
      <a:buFont typeface="Times New Roman" pitchFamily="18" charset="0"/>
      <a:defRPr sz="1100" kern="1200">
        <a:solidFill>
          <a:srgbClr val="000000"/>
        </a:solidFill>
        <a:latin typeface="Oracle Sans" panose="020B0503020204020204" pitchFamily="34" charset="0"/>
        <a:ea typeface="+mn-ea"/>
        <a:cs typeface="Oracle Sans" panose="020B0503020204020204" pitchFamily="34" charset="0"/>
      </a:defRPr>
    </a:lvl2pPr>
    <a:lvl3pPr marL="688975" indent="-225425" algn="l" defTabSz="914361" rtl="0" eaLnBrk="0" fontAlgn="base" hangingPunct="0">
      <a:lnSpc>
        <a:spcPct val="110000"/>
      </a:lnSpc>
      <a:spcBef>
        <a:spcPts val="600"/>
      </a:spcBef>
      <a:spcAft>
        <a:spcPct val="0"/>
      </a:spcAft>
      <a:buSzPct val="100000"/>
      <a:buFont typeface="Times New Roman" pitchFamily="18" charset="0"/>
      <a:buChar char="•"/>
      <a:defRPr sz="1100" kern="1200">
        <a:solidFill>
          <a:srgbClr val="000000"/>
        </a:solidFill>
        <a:latin typeface="Oracle Sans" panose="020B0503020204020204" pitchFamily="34" charset="0"/>
        <a:ea typeface="+mn-ea"/>
        <a:cs typeface="Oracle Sans" panose="020B0503020204020204" pitchFamily="34" charset="0"/>
      </a:defRPr>
    </a:lvl3pPr>
    <a:lvl4pPr marL="1027113" indent="-225425" algn="l" defTabSz="914361" rtl="0" eaLnBrk="0" fontAlgn="base" hangingPunct="0">
      <a:lnSpc>
        <a:spcPct val="110000"/>
      </a:lnSpc>
      <a:spcBef>
        <a:spcPts val="600"/>
      </a:spcBef>
      <a:spcAft>
        <a:spcPct val="0"/>
      </a:spcAft>
      <a:buSzPct val="100000"/>
      <a:buFont typeface="Times New Roman" pitchFamily="18" charset="0"/>
      <a:buChar char="-"/>
      <a:defRPr sz="1100" kern="1200">
        <a:solidFill>
          <a:srgbClr val="000000"/>
        </a:solidFill>
        <a:latin typeface="Oracle Sans" panose="020B0503020204020204" pitchFamily="34" charset="0"/>
        <a:ea typeface="+mn-ea"/>
        <a:cs typeface="Oracle Sans" panose="020B0503020204020204" pitchFamily="34" charset="0"/>
      </a:defRPr>
    </a:lvl4pPr>
    <a:lvl5pPr marL="225425" indent="0" algn="l" defTabSz="914361" rtl="0" eaLnBrk="0" fontAlgn="base" hangingPunct="0">
      <a:lnSpc>
        <a:spcPct val="110000"/>
      </a:lnSpc>
      <a:spcBef>
        <a:spcPts val="80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4571810" algn="l" defTabSz="1828724" rtl="0" eaLnBrk="1" latinLnBrk="0" hangingPunct="1">
      <a:defRPr sz="2400" kern="1200">
        <a:solidFill>
          <a:schemeClr val="tx1"/>
        </a:solidFill>
        <a:latin typeface="+mn-lt"/>
        <a:ea typeface="+mn-ea"/>
        <a:cs typeface="+mn-cs"/>
      </a:defRPr>
    </a:lvl6pPr>
    <a:lvl7pPr marL="5486171" algn="l" defTabSz="1828724" rtl="0" eaLnBrk="1" latinLnBrk="0" hangingPunct="1">
      <a:defRPr sz="2400" kern="1200">
        <a:solidFill>
          <a:schemeClr val="tx1"/>
        </a:solidFill>
        <a:latin typeface="+mn-lt"/>
        <a:ea typeface="+mn-ea"/>
        <a:cs typeface="+mn-cs"/>
      </a:defRPr>
    </a:lvl7pPr>
    <a:lvl8pPr marL="6400533" algn="l" defTabSz="1828724" rtl="0" eaLnBrk="1" latinLnBrk="0" hangingPunct="1">
      <a:defRPr sz="2400" kern="1200">
        <a:solidFill>
          <a:schemeClr val="tx1"/>
        </a:solidFill>
        <a:latin typeface="+mn-lt"/>
        <a:ea typeface="+mn-ea"/>
        <a:cs typeface="+mn-cs"/>
      </a:defRPr>
    </a:lvl8pPr>
    <a:lvl9pPr marL="7314896" algn="l" defTabSz="1828724"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 Target="../slides/slide18.xml"/><Relationship Id="rId1" Type="http://schemas.openxmlformats.org/officeDocument/2006/relationships/notesMaster" Target="../notesMasters/notesMaster1.xml"/><Relationship Id="rId5" Type="http://schemas.openxmlformats.org/officeDocument/2006/relationships/image" Target="../media/image18.png"/><Relationship Id="rId4" Type="http://schemas.openxmlformats.org/officeDocument/2006/relationships/image" Target="../media/image17.png"/></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 Target="../slides/slide27.xml"/><Relationship Id="rId1" Type="http://schemas.openxmlformats.org/officeDocument/2006/relationships/notesMaster" Target="../notesMasters/notesMaster1.xml"/><Relationship Id="rId4" Type="http://schemas.openxmlformats.org/officeDocument/2006/relationships/image" Target="../media/image20.png"/></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F8E6C2B-58A9-42DB-8918-F3307D7B598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6450F2B-7C34-4E16-8C52-8FB89A0680F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8036933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a:t>Oracle Database 19c: PL/SQL Workshop   20 - </a:t>
            </a:r>
            <a:fld id="{7468D39E-28EA-40C3-A7C5-5A47C1526B52}" type="slidenum">
              <a:rPr lang="en-US" smtClean="0"/>
              <a:pPr/>
              <a:t>10</a:t>
            </a:fld>
            <a:endParaRPr lang="en-US" dirty="0"/>
          </a:p>
        </p:txBody>
      </p:sp>
      <p:sp>
        <p:nvSpPr>
          <p:cNvPr id="6" name="Slide Image Placeholder 5">
            <a:extLst>
              <a:ext uri="{FF2B5EF4-FFF2-40B4-BE49-F238E27FC236}">
                <a16:creationId xmlns:a16="http://schemas.microsoft.com/office/drawing/2014/main" id="{5BAEC757-8024-4314-96F1-D134F58EA3BB}"/>
              </a:ext>
            </a:extLst>
          </p:cNvPr>
          <p:cNvSpPr>
            <a:spLocks noGrp="1" noRot="1" noChangeAspect="1"/>
          </p:cNvSpPr>
          <p:nvPr>
            <p:ph type="sldImg"/>
          </p:nvPr>
        </p:nvSpPr>
        <p:spPr/>
      </p:sp>
      <p:sp>
        <p:nvSpPr>
          <p:cNvPr id="7" name="Notes Placeholder 6">
            <a:extLst>
              <a:ext uri="{FF2B5EF4-FFF2-40B4-BE49-F238E27FC236}">
                <a16:creationId xmlns:a16="http://schemas.microsoft.com/office/drawing/2014/main" id="{672C59A8-B53F-48EF-9F0A-C6D9B90055F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7507730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p:txBody>
          <a:bodyPr/>
          <a:lstStyle/>
          <a:p>
            <a:r>
              <a:rPr lang="en-US"/>
              <a:t>Oracle Database 19c: PL/SQL Workshop   20 - </a:t>
            </a:r>
            <a:fld id="{2BFCA438-A03B-4088-9EF9-B2D912203137}" type="slidenum">
              <a:rPr lang="en-US" smtClean="0"/>
              <a:pPr/>
              <a:t>11</a:t>
            </a:fld>
            <a:endParaRPr lang="en-US" dirty="0"/>
          </a:p>
        </p:txBody>
      </p:sp>
      <p:sp>
        <p:nvSpPr>
          <p:cNvPr id="3" name="Slide Image Placeholder 2">
            <a:extLst>
              <a:ext uri="{FF2B5EF4-FFF2-40B4-BE49-F238E27FC236}">
                <a16:creationId xmlns:a16="http://schemas.microsoft.com/office/drawing/2014/main" id="{947AA527-6D66-4AF8-B2B7-356A23BB31ED}"/>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DAEEB491-2C84-478A-BEFA-124C2BA0D6A2}"/>
              </a:ext>
            </a:extLst>
          </p:cNvPr>
          <p:cNvSpPr>
            <a:spLocks noGrp="1"/>
          </p:cNvSpPr>
          <p:nvPr>
            <p:ph type="body" idx="1"/>
          </p:nvPr>
        </p:nvSpPr>
        <p:spPr/>
        <p:txBody>
          <a:bodyPr/>
          <a:lstStyle/>
          <a:p>
            <a:pPr lvl="1" eaLnBrk="1" hangingPunct="1"/>
            <a:r>
              <a:rPr lang="en-US" dirty="0"/>
              <a:t>Suppose user </a:t>
            </a:r>
            <a:r>
              <a:rPr lang="en-US" altLang="en-US" b="1" dirty="0" err="1">
                <a:latin typeface="Courier New" pitchFamily="49" charset="0"/>
              </a:rPr>
              <a:t>bixby</a:t>
            </a:r>
            <a:r>
              <a:rPr lang="en-US" dirty="0"/>
              <a:t> creates a procedure that is designed to modify table </a:t>
            </a:r>
            <a:r>
              <a:rPr lang="en-US" altLang="en-US" dirty="0" err="1">
                <a:latin typeface="Courier New" pitchFamily="49" charset="0"/>
              </a:rPr>
              <a:t>cust_records</a:t>
            </a:r>
            <a:r>
              <a:rPr lang="en-US" dirty="0"/>
              <a:t> and then he/she grants the </a:t>
            </a:r>
            <a:r>
              <a:rPr lang="en-US" altLang="en-US" dirty="0">
                <a:latin typeface="Courier New" pitchFamily="49" charset="0"/>
              </a:rPr>
              <a:t>EXECUTE</a:t>
            </a:r>
            <a:r>
              <a:rPr lang="en-US" dirty="0"/>
              <a:t> privilege on this procedure to user </a:t>
            </a:r>
            <a:r>
              <a:rPr lang="en-US" altLang="en-US" b="1" dirty="0" err="1">
                <a:latin typeface="Courier New" pitchFamily="49" charset="0"/>
              </a:rPr>
              <a:t>rlayton</a:t>
            </a:r>
            <a:r>
              <a:rPr lang="en-US" dirty="0"/>
              <a:t>. If </a:t>
            </a:r>
            <a:r>
              <a:rPr lang="en-US" altLang="en-US" b="1" dirty="0" err="1">
                <a:latin typeface="Courier New" pitchFamily="49" charset="0"/>
              </a:rPr>
              <a:t>bixby</a:t>
            </a:r>
            <a:r>
              <a:rPr lang="en-US" dirty="0"/>
              <a:t> had created the procedure with definer's rights, then the procedure looks for table </a:t>
            </a:r>
            <a:r>
              <a:rPr lang="en-US" altLang="en-US" dirty="0" err="1">
                <a:latin typeface="Courier New" pitchFamily="49" charset="0"/>
              </a:rPr>
              <a:t>cust_records</a:t>
            </a:r>
            <a:r>
              <a:rPr lang="en-US" dirty="0"/>
              <a:t> in </a:t>
            </a:r>
            <a:r>
              <a:rPr lang="en-US" altLang="en-US" b="1" dirty="0" err="1">
                <a:latin typeface="Courier New" pitchFamily="49" charset="0"/>
              </a:rPr>
              <a:t>bixby's</a:t>
            </a:r>
            <a:r>
              <a:rPr lang="en-US" dirty="0"/>
              <a:t> schema. Had the procedure been created with invoker's rights, then when </a:t>
            </a:r>
            <a:r>
              <a:rPr lang="en-US" altLang="en-US" b="1" dirty="0" err="1">
                <a:latin typeface="Courier New" pitchFamily="49" charset="0"/>
              </a:rPr>
              <a:t>rlayton</a:t>
            </a:r>
            <a:r>
              <a:rPr lang="en-US" dirty="0"/>
              <a:t> runs it, the procedure looks for table </a:t>
            </a:r>
            <a:r>
              <a:rPr lang="en-US" altLang="en-US" dirty="0" err="1">
                <a:latin typeface="Courier New" pitchFamily="49" charset="0"/>
              </a:rPr>
              <a:t>cust_records</a:t>
            </a:r>
            <a:r>
              <a:rPr lang="en-US" dirty="0"/>
              <a:t> in </a:t>
            </a:r>
            <a:r>
              <a:rPr lang="en-US" altLang="en-US" b="1" dirty="0" err="1">
                <a:latin typeface="Courier New" pitchFamily="49" charset="0"/>
              </a:rPr>
              <a:t>rlayton's</a:t>
            </a:r>
            <a:r>
              <a:rPr lang="en-US" dirty="0"/>
              <a:t> schema.</a:t>
            </a:r>
          </a:p>
          <a:p>
            <a:pPr lvl="1" eaLnBrk="1" hangingPunct="1"/>
            <a:r>
              <a:rPr lang="en-US" dirty="0"/>
              <a:t>By default, all procedures are considered definer's rights procedures. You can designate a procedure to be an invoker's rights procedure by using the </a:t>
            </a:r>
            <a:r>
              <a:rPr lang="en-US" altLang="en-US" dirty="0">
                <a:latin typeface="Courier New" pitchFamily="49" charset="0"/>
              </a:rPr>
              <a:t>AUTHID</a:t>
            </a:r>
            <a:r>
              <a:rPr lang="en-US" dirty="0"/>
              <a:t> </a:t>
            </a:r>
            <a:r>
              <a:rPr lang="en-US" altLang="en-US" dirty="0">
                <a:latin typeface="Courier New" pitchFamily="49" charset="0"/>
              </a:rPr>
              <a:t>CURRENT_USER</a:t>
            </a:r>
            <a:r>
              <a:rPr lang="en-US" dirty="0"/>
              <a:t> clause when you create or modify it, or you can use the </a:t>
            </a:r>
            <a:r>
              <a:rPr lang="en-US" altLang="en-US" dirty="0">
                <a:latin typeface="Courier New" pitchFamily="49" charset="0"/>
              </a:rPr>
              <a:t>AUTHID</a:t>
            </a:r>
            <a:r>
              <a:rPr lang="en-US" dirty="0"/>
              <a:t> </a:t>
            </a:r>
            <a:r>
              <a:rPr lang="en-US" altLang="en-US" dirty="0">
                <a:latin typeface="Courier New" pitchFamily="49" charset="0"/>
              </a:rPr>
              <a:t>DEFINER</a:t>
            </a:r>
            <a:r>
              <a:rPr lang="en-US" dirty="0"/>
              <a:t> clause to make it a definer's rights procedure.</a:t>
            </a:r>
            <a:endParaRPr lang="en-US" altLang="en-US" dirty="0"/>
          </a:p>
          <a:p>
            <a:endParaRPr lang="en-US" dirty="0"/>
          </a:p>
        </p:txBody>
      </p:sp>
    </p:spTree>
    <p:extLst>
      <p:ext uri="{BB962C8B-B14F-4D97-AF65-F5344CB8AC3E}">
        <p14:creationId xmlns:p14="http://schemas.microsoft.com/office/powerpoint/2010/main" val="36168817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a:t>Oracle Database 19c: PL/SQL Workshop   20 - </a:t>
            </a:r>
            <a:fld id="{300477E2-D2EF-451E-B330-4EEB37172974}" type="slidenum">
              <a:rPr lang="en-US" smtClean="0"/>
              <a:pPr/>
              <a:t>12</a:t>
            </a:fld>
            <a:endParaRPr lang="en-US" dirty="0"/>
          </a:p>
        </p:txBody>
      </p:sp>
      <p:sp>
        <p:nvSpPr>
          <p:cNvPr id="3" name="Slide Image Placeholder 2">
            <a:extLst>
              <a:ext uri="{FF2B5EF4-FFF2-40B4-BE49-F238E27FC236}">
                <a16:creationId xmlns:a16="http://schemas.microsoft.com/office/drawing/2014/main" id="{D64E57D6-0DBB-453D-BAD2-048F744F187B}"/>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682B7E2D-1184-4ACF-8812-7FBCA46831E1}"/>
              </a:ext>
            </a:extLst>
          </p:cNvPr>
          <p:cNvSpPr>
            <a:spLocks noGrp="1"/>
          </p:cNvSpPr>
          <p:nvPr>
            <p:ph type="body" idx="1"/>
          </p:nvPr>
        </p:nvSpPr>
        <p:spPr/>
        <p:txBody>
          <a:bodyPr/>
          <a:lstStyle/>
          <a:p>
            <a:pPr eaLnBrk="1" hangingPunct="1">
              <a:spcBef>
                <a:spcPts val="200"/>
              </a:spcBef>
            </a:pPr>
            <a:r>
              <a:rPr lang="en-US" altLang="en-US" dirty="0"/>
              <a:t>Specifying Invoker’s Rights</a:t>
            </a:r>
          </a:p>
          <a:p>
            <a:pPr lvl="1" eaLnBrk="1" hangingPunct="1"/>
            <a:r>
              <a:rPr lang="en-US" altLang="en-US" dirty="0"/>
              <a:t>You can set the invoker’s rights for different PL/SQL subprogram constructs as follows:</a:t>
            </a:r>
          </a:p>
          <a:p>
            <a:pPr lvl="4" eaLnBrk="1" hangingPunct="1">
              <a:spcBef>
                <a:spcPts val="533"/>
              </a:spcBef>
            </a:pPr>
            <a:r>
              <a:rPr lang="en-US" altLang="en-US" dirty="0"/>
              <a:t>	CREATE FUNCTION name RETURN type AUTHID CURRENT_USER IS...</a:t>
            </a:r>
          </a:p>
          <a:p>
            <a:pPr lvl="4" eaLnBrk="1" hangingPunct="1">
              <a:spcBef>
                <a:spcPts val="533"/>
              </a:spcBef>
            </a:pPr>
            <a:r>
              <a:rPr lang="en-US" altLang="en-US" dirty="0"/>
              <a:t>	CREATE PROCEDURE name AUTHID CURRENT_USER IS…</a:t>
            </a:r>
          </a:p>
          <a:p>
            <a:pPr lvl="4" eaLnBrk="1" hangingPunct="1">
              <a:spcBef>
                <a:spcPts val="533"/>
              </a:spcBef>
            </a:pPr>
            <a:r>
              <a:rPr lang="en-US" altLang="en-US" dirty="0"/>
              <a:t>	CREATE PACKAGE name AUTHID CURRENT_USER IS…</a:t>
            </a:r>
          </a:p>
          <a:p>
            <a:pPr lvl="4" eaLnBrk="1" hangingPunct="1">
              <a:spcBef>
                <a:spcPts val="533"/>
              </a:spcBef>
            </a:pPr>
            <a:r>
              <a:rPr lang="en-US" altLang="en-US" dirty="0"/>
              <a:t>	CREATE TYPE name AUTHID CURRENT_USER IS OBJECT…</a:t>
            </a:r>
          </a:p>
          <a:p>
            <a:pPr lvl="1" eaLnBrk="1" hangingPunct="1"/>
            <a:r>
              <a:rPr lang="en-US" altLang="en-US" dirty="0"/>
              <a:t>The default is </a:t>
            </a:r>
            <a:r>
              <a:rPr lang="en-US" altLang="en-US" dirty="0">
                <a:latin typeface="Courier New" pitchFamily="49" charset="0"/>
              </a:rPr>
              <a:t>AUTHID DEFINER</a:t>
            </a:r>
            <a:r>
              <a:rPr lang="en-US" altLang="en-US" dirty="0"/>
              <a:t>, which specifies that the subprogram executes with the privileges of its owner. Most supplied PL/SQL packages such as </a:t>
            </a:r>
            <a:r>
              <a:rPr lang="en-US" altLang="en-US" dirty="0">
                <a:latin typeface="Courier New" pitchFamily="49" charset="0"/>
              </a:rPr>
              <a:t>DBMS_LOB</a:t>
            </a:r>
            <a:r>
              <a:rPr lang="en-US" altLang="en-US" dirty="0"/>
              <a:t>, </a:t>
            </a:r>
            <a:r>
              <a:rPr lang="en-US" altLang="en-US" dirty="0">
                <a:latin typeface="Courier New" pitchFamily="49" charset="0"/>
              </a:rPr>
              <a:t>DBMS_ROWID</a:t>
            </a:r>
            <a:r>
              <a:rPr lang="en-US" altLang="en-US" dirty="0"/>
              <a:t>, and so on, are invoker-rights packages.</a:t>
            </a:r>
          </a:p>
          <a:p>
            <a:pPr lvl="1" eaLnBrk="1" hangingPunct="1"/>
            <a:r>
              <a:rPr lang="en-US" altLang="en-US" b="1" dirty="0"/>
              <a:t>Name Resolution</a:t>
            </a:r>
          </a:p>
          <a:p>
            <a:pPr lvl="1" eaLnBrk="1" hangingPunct="1"/>
            <a:r>
              <a:rPr lang="en-US" altLang="en-US" dirty="0"/>
              <a:t>For a definer’s rights procedure, all external references are resolved in the definer’s schema. For an invoker’s rights procedure, the resolution of external references depends on the kind of statement in which they appear: </a:t>
            </a:r>
          </a:p>
          <a:p>
            <a:pPr lvl="2" eaLnBrk="1" hangingPunct="1"/>
            <a:r>
              <a:rPr lang="en-US" altLang="en-US" dirty="0"/>
              <a:t>Names used in queries, DML statements, dynamic SQL, and </a:t>
            </a:r>
            <a:r>
              <a:rPr lang="en-US" altLang="en-US" dirty="0">
                <a:latin typeface="Courier New" pitchFamily="49" charset="0"/>
              </a:rPr>
              <a:t>DBMS_SQL</a:t>
            </a:r>
            <a:r>
              <a:rPr lang="en-US" altLang="en-US" dirty="0"/>
              <a:t> are resolved in the invoker’s schema.</a:t>
            </a:r>
          </a:p>
          <a:p>
            <a:pPr lvl="2" eaLnBrk="1" hangingPunct="1"/>
            <a:r>
              <a:rPr lang="en-US" altLang="en-US" dirty="0"/>
              <a:t>All other statements, such as calls to packages, functions, and procedures, are resolved in the definer’s schema.</a:t>
            </a:r>
          </a:p>
          <a:p>
            <a:endParaRPr lang="en-US" dirty="0"/>
          </a:p>
        </p:txBody>
      </p:sp>
    </p:spTree>
    <p:extLst>
      <p:ext uri="{BB962C8B-B14F-4D97-AF65-F5344CB8AC3E}">
        <p14:creationId xmlns:p14="http://schemas.microsoft.com/office/powerpoint/2010/main" val="1551825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p:txBody>
          <a:bodyPr/>
          <a:lstStyle/>
          <a:p>
            <a:r>
              <a:rPr lang="en-US"/>
              <a:t>Oracle Database 19c: PL/SQL Workshop   20 - </a:t>
            </a:r>
            <a:fld id="{C0D74B92-F01D-4923-8CA4-FF8093BB68E5}" type="slidenum">
              <a:rPr lang="en-US" smtClean="0"/>
              <a:pPr/>
              <a:t>13</a:t>
            </a:fld>
            <a:endParaRPr lang="en-US" dirty="0"/>
          </a:p>
        </p:txBody>
      </p:sp>
      <p:sp>
        <p:nvSpPr>
          <p:cNvPr id="3" name="Slide Image Placeholder 2">
            <a:extLst>
              <a:ext uri="{FF2B5EF4-FFF2-40B4-BE49-F238E27FC236}">
                <a16:creationId xmlns:a16="http://schemas.microsoft.com/office/drawing/2014/main" id="{BAB83F7A-E1F5-4D27-A421-CAA129B3237C}"/>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C3FD8817-B881-4D13-9205-F0A3ECEB6441}"/>
              </a:ext>
            </a:extLst>
          </p:cNvPr>
          <p:cNvSpPr>
            <a:spLocks noGrp="1"/>
          </p:cNvSpPr>
          <p:nvPr>
            <p:ph type="body" idx="1"/>
          </p:nvPr>
        </p:nvSpPr>
        <p:spPr/>
        <p:txBody>
          <a:bodyPr/>
          <a:lstStyle/>
          <a:p>
            <a:pPr lvl="1"/>
            <a:r>
              <a:rPr lang="en-US" altLang="en-US" dirty="0"/>
              <a:t>Before Oracle Database 12</a:t>
            </a:r>
            <a:r>
              <a:rPr lang="en-US" altLang="en-US" i="1" dirty="0"/>
              <a:t>c</a:t>
            </a:r>
            <a:r>
              <a:rPr lang="en-US" altLang="en-US" dirty="0"/>
              <a:t>, a definer’s rights unit always ran with the privileges of the definer and an invoker's rights unit always ran with the privileges of the invoker. If you wanted to create a PL/SQL unit that all users could invoke, even if their privileges were lower than yours, it had to be a definer’s rights unit. The unit always ran with all the definer privileges, regardless of which user invoked it.</a:t>
            </a:r>
          </a:p>
          <a:p>
            <a:pPr lvl="1"/>
            <a:r>
              <a:rPr lang="en-US" altLang="en-US" dirty="0"/>
              <a:t>As of Oracle Database 12</a:t>
            </a:r>
            <a:r>
              <a:rPr lang="en-US" altLang="en-US" i="1" dirty="0"/>
              <a:t>c</a:t>
            </a:r>
            <a:r>
              <a:rPr lang="en-US" altLang="en-US" dirty="0"/>
              <a:t>, you can grant roles to individual PL/SQL packages and standalone subprograms. Instead of a designer's rights unit, you can create an invoker's rights unit and then grant it roles. The invoker's rights unit runs with the privileges of both the invoker and the roles, but without any additional privileges that you have.</a:t>
            </a:r>
          </a:p>
          <a:p>
            <a:pPr lvl="1"/>
            <a:r>
              <a:rPr lang="en-US" altLang="en-US" dirty="0"/>
              <a:t>You grant roles to an invoker's rights unit so that users with lower privileges than yours can run the unit with only the privileges needed to do so. There is no reason to grant roles to a designer's rights unit, because its invokers run it with all your privileges.</a:t>
            </a:r>
          </a:p>
          <a:p>
            <a:pPr lvl="1"/>
            <a:r>
              <a:rPr lang="en-US" altLang="en-US" dirty="0"/>
              <a:t>Using the SQL </a:t>
            </a:r>
            <a:r>
              <a:rPr lang="en-US" altLang="en-US" dirty="0">
                <a:latin typeface="Courier New" pitchFamily="49" charset="0"/>
                <a:cs typeface="Courier New" pitchFamily="49" charset="0"/>
              </a:rPr>
              <a:t>GRANT</a:t>
            </a:r>
            <a:r>
              <a:rPr lang="en-US" altLang="en-US" dirty="0"/>
              <a:t> command, you can grant roles to PL/SQL packages and standalone stored subprograms. Roles granted to a PL/SQL unit do not affect compilation. They affect the privilege checking of SQL statements that the unit issues at run time; the unit runs with the privileges of both its own roles and any other currently enabled roles.</a:t>
            </a:r>
          </a:p>
          <a:p>
            <a:endParaRPr lang="en-US" dirty="0"/>
          </a:p>
        </p:txBody>
      </p:sp>
    </p:spTree>
    <p:extLst>
      <p:ext uri="{BB962C8B-B14F-4D97-AF65-F5344CB8AC3E}">
        <p14:creationId xmlns:p14="http://schemas.microsoft.com/office/powerpoint/2010/main" val="29489972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a:t>Oracle Database 19c: PL/SQL Workshop   20 - </a:t>
            </a:r>
            <a:fld id="{9D1FC7AF-C357-4405-8089-CE66615F7FCA}" type="slidenum">
              <a:rPr lang="en-US" smtClean="0"/>
              <a:pPr/>
              <a:t>14</a:t>
            </a:fld>
            <a:endParaRPr lang="en-US" dirty="0"/>
          </a:p>
        </p:txBody>
      </p:sp>
      <p:sp>
        <p:nvSpPr>
          <p:cNvPr id="6" name="Slide Image Placeholder 5">
            <a:extLst>
              <a:ext uri="{FF2B5EF4-FFF2-40B4-BE49-F238E27FC236}">
                <a16:creationId xmlns:a16="http://schemas.microsoft.com/office/drawing/2014/main" id="{2029AEC9-1056-4B00-8CCA-763AD2A1AFB9}"/>
              </a:ext>
            </a:extLst>
          </p:cNvPr>
          <p:cNvSpPr>
            <a:spLocks noGrp="1" noRot="1" noChangeAspect="1"/>
          </p:cNvSpPr>
          <p:nvPr>
            <p:ph type="sldImg"/>
          </p:nvPr>
        </p:nvSpPr>
        <p:spPr/>
      </p:sp>
      <p:sp>
        <p:nvSpPr>
          <p:cNvPr id="7" name="Notes Placeholder 6">
            <a:extLst>
              <a:ext uri="{FF2B5EF4-FFF2-40B4-BE49-F238E27FC236}">
                <a16:creationId xmlns:a16="http://schemas.microsoft.com/office/drawing/2014/main" id="{C2BB5F83-65F6-40B0-8E65-39ABAE105F4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1656038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p:txBody>
          <a:bodyPr/>
          <a:lstStyle/>
          <a:p>
            <a:r>
              <a:rPr lang="en-US"/>
              <a:t>Oracle Database 19c: PL/SQL Workshop   20 - </a:t>
            </a:r>
            <a:fld id="{98691012-03A7-4408-87F8-E6002E3FA5C9}" type="slidenum">
              <a:rPr lang="en-US" smtClean="0"/>
              <a:pPr/>
              <a:t>15</a:t>
            </a:fld>
            <a:endParaRPr lang="en-US" dirty="0"/>
          </a:p>
        </p:txBody>
      </p:sp>
      <p:sp>
        <p:nvSpPr>
          <p:cNvPr id="3" name="Slide Image Placeholder 2">
            <a:extLst>
              <a:ext uri="{FF2B5EF4-FFF2-40B4-BE49-F238E27FC236}">
                <a16:creationId xmlns:a16="http://schemas.microsoft.com/office/drawing/2014/main" id="{770FEE70-F20F-48A7-8A2C-256B012801AF}"/>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13934F3A-04CC-410C-8E90-126A87F94E11}"/>
              </a:ext>
            </a:extLst>
          </p:cNvPr>
          <p:cNvSpPr>
            <a:spLocks noGrp="1"/>
          </p:cNvSpPr>
          <p:nvPr>
            <p:ph type="body" idx="1"/>
          </p:nvPr>
        </p:nvSpPr>
        <p:spPr/>
        <p:txBody>
          <a:bodyPr/>
          <a:lstStyle/>
          <a:p>
            <a:pPr lvl="1" eaLnBrk="1" hangingPunct="1"/>
            <a:r>
              <a:rPr lang="en-US" altLang="en-US" dirty="0"/>
              <a:t>A transaction is a series of statements doing a logical unit of work that completes or fails as an integrated unit. Often, one transaction starts another that may need to operate outside the scope of the transaction that started it. That is, in an existing transaction, a required independent transaction may need to commit or roll back changes without affecting the outcome of the starting transaction. For example, in a stock-purchase transaction, the customer’s information must be committed regardless of whether the overall stock purchase completes. Or, while running that same transaction, you want to log messages to a table even if the overall transaction rolls back.</a:t>
            </a:r>
          </a:p>
          <a:p>
            <a:pPr lvl="1" eaLnBrk="1" hangingPunct="1"/>
            <a:r>
              <a:rPr lang="en-US" altLang="en-US" dirty="0"/>
              <a:t>The slide depicts the behavior of an autonomous transaction:</a:t>
            </a:r>
          </a:p>
          <a:p>
            <a:pPr lvl="2" eaLnBrk="1" hangingPunct="1">
              <a:buNone/>
            </a:pPr>
            <a:r>
              <a:rPr lang="en-US" altLang="en-US" dirty="0"/>
              <a:t>1.	The main transaction begins.</a:t>
            </a:r>
          </a:p>
          <a:p>
            <a:pPr lvl="2" eaLnBrk="1" hangingPunct="1">
              <a:buNone/>
            </a:pPr>
            <a:r>
              <a:rPr lang="en-US" altLang="en-US" dirty="0"/>
              <a:t>2.	A </a:t>
            </a:r>
            <a:r>
              <a:rPr lang="en-US" altLang="en-US" dirty="0">
                <a:latin typeface="Courier New" pitchFamily="49" charset="0"/>
              </a:rPr>
              <a:t>proc2</a:t>
            </a:r>
            <a:r>
              <a:rPr lang="en-US" altLang="en-US" dirty="0"/>
              <a:t> procedure is called to start the autonomous transaction.</a:t>
            </a:r>
          </a:p>
          <a:p>
            <a:pPr lvl="2" eaLnBrk="1" hangingPunct="1">
              <a:buNone/>
            </a:pPr>
            <a:r>
              <a:rPr lang="en-US" altLang="en-US" dirty="0"/>
              <a:t>3.	The main transaction is suspended.</a:t>
            </a:r>
          </a:p>
          <a:p>
            <a:pPr lvl="2" eaLnBrk="1" hangingPunct="1">
              <a:buNone/>
            </a:pPr>
            <a:r>
              <a:rPr lang="en-US" altLang="en-US" dirty="0"/>
              <a:t>4.	The autonomous transactional operation begins.</a:t>
            </a:r>
          </a:p>
          <a:p>
            <a:pPr lvl="2" eaLnBrk="1" hangingPunct="1">
              <a:buNone/>
            </a:pPr>
            <a:r>
              <a:rPr lang="en-US" altLang="en-US" dirty="0"/>
              <a:t>5.	The autonomous transaction ends with a commit or rollback operation.</a:t>
            </a:r>
          </a:p>
          <a:p>
            <a:pPr lvl="2" eaLnBrk="1" hangingPunct="1">
              <a:buNone/>
            </a:pPr>
            <a:r>
              <a:rPr lang="en-US" altLang="en-US" dirty="0"/>
              <a:t>6.	The main transaction is resumed.</a:t>
            </a:r>
          </a:p>
          <a:p>
            <a:pPr lvl="2" eaLnBrk="1" hangingPunct="1">
              <a:buNone/>
            </a:pPr>
            <a:r>
              <a:rPr lang="en-US" altLang="en-US" dirty="0"/>
              <a:t>7.	The main transaction ends.</a:t>
            </a:r>
          </a:p>
          <a:p>
            <a:endParaRPr lang="en-US" dirty="0"/>
          </a:p>
        </p:txBody>
      </p:sp>
    </p:spTree>
    <p:extLst>
      <p:ext uri="{BB962C8B-B14F-4D97-AF65-F5344CB8AC3E}">
        <p14:creationId xmlns:p14="http://schemas.microsoft.com/office/powerpoint/2010/main" val="7826006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p:txBody>
          <a:bodyPr/>
          <a:lstStyle/>
          <a:p>
            <a:r>
              <a:rPr lang="en-US"/>
              <a:t>Oracle Database 19c: PL/SQL Workshop   20 - </a:t>
            </a:r>
            <a:fld id="{6CB93671-F19E-4BC8-89B7-6C2C582E4EDE}" type="slidenum">
              <a:rPr lang="en-US" smtClean="0"/>
              <a:pPr/>
              <a:t>16</a:t>
            </a:fld>
            <a:endParaRPr lang="en-US" dirty="0"/>
          </a:p>
        </p:txBody>
      </p:sp>
      <p:sp>
        <p:nvSpPr>
          <p:cNvPr id="3" name="Slide Image Placeholder 2">
            <a:extLst>
              <a:ext uri="{FF2B5EF4-FFF2-40B4-BE49-F238E27FC236}">
                <a16:creationId xmlns:a16="http://schemas.microsoft.com/office/drawing/2014/main" id="{1AC87784-9956-40AF-8A08-BD7E08C3DBFC}"/>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66046C5F-C4F1-49A9-BCB7-59B5ABB15C3E}"/>
              </a:ext>
            </a:extLst>
          </p:cNvPr>
          <p:cNvSpPr>
            <a:spLocks noGrp="1"/>
          </p:cNvSpPr>
          <p:nvPr>
            <p:ph type="body" idx="1"/>
          </p:nvPr>
        </p:nvSpPr>
        <p:spPr/>
        <p:txBody>
          <a:bodyPr/>
          <a:lstStyle/>
          <a:p>
            <a:pPr lvl="1" eaLnBrk="1" hangingPunct="1"/>
            <a:r>
              <a:rPr lang="en-US" altLang="en-US" dirty="0"/>
              <a:t>Autonomous transactions exhibit the following features:</a:t>
            </a:r>
          </a:p>
          <a:p>
            <a:pPr lvl="2" eaLnBrk="1" hangingPunct="1"/>
            <a:r>
              <a:rPr lang="en-US" altLang="en-US" dirty="0"/>
              <a:t>Although called within a transaction, autonomous transactions are independent of that transaction; that is, they aren’t nested transactions.</a:t>
            </a:r>
          </a:p>
          <a:p>
            <a:pPr lvl="2" eaLnBrk="1" hangingPunct="1"/>
            <a:r>
              <a:rPr lang="en-US" altLang="en-US" dirty="0"/>
              <a:t>If the main transaction rolls back, autonomous transactions don’t.</a:t>
            </a:r>
          </a:p>
          <a:p>
            <a:pPr lvl="2" eaLnBrk="1" hangingPunct="1"/>
            <a:r>
              <a:rPr lang="en-US" altLang="en-US" dirty="0"/>
              <a:t>Changes made by an autonomous transaction become visible to other transactions when the autonomous transaction commits. </a:t>
            </a:r>
          </a:p>
          <a:p>
            <a:pPr lvl="2" eaLnBrk="1" hangingPunct="1"/>
            <a:r>
              <a:rPr lang="en-US" altLang="en-US" dirty="0"/>
              <a:t>With their stack-like functionality, only the “top” transaction is accessible at any given time. After completion, the autonomous transaction is popped and the calling transaction is resumed.</a:t>
            </a:r>
          </a:p>
          <a:p>
            <a:pPr lvl="2" eaLnBrk="1" hangingPunct="1"/>
            <a:r>
              <a:rPr lang="en-US" altLang="en-US" dirty="0"/>
              <a:t>There are no limits other than resource limits on how many autonomous transactions can be recursively called.</a:t>
            </a:r>
          </a:p>
          <a:p>
            <a:pPr lvl="2" eaLnBrk="1" hangingPunct="1"/>
            <a:r>
              <a:rPr lang="en-US" altLang="en-US" dirty="0"/>
              <a:t>Autonomous transactions must be explicitly committed or rolled back; otherwise, an error is returned when attempting to return from the autonomous block.</a:t>
            </a:r>
          </a:p>
          <a:p>
            <a:pPr lvl="2" eaLnBrk="1" hangingPunct="1"/>
            <a:r>
              <a:rPr lang="en-US" altLang="en-US" dirty="0"/>
              <a:t>You can’t use </a:t>
            </a:r>
            <a:r>
              <a:rPr lang="en-US" altLang="en-US" dirty="0">
                <a:latin typeface="Courier New" pitchFamily="49" charset="0"/>
              </a:rPr>
              <a:t>PRAGMA</a:t>
            </a:r>
            <a:r>
              <a:rPr lang="en-US" altLang="en-US" dirty="0"/>
              <a:t> to mark all subprograms in a package as autonomous. Only individual routines can be marked autonomous. </a:t>
            </a:r>
          </a:p>
          <a:p>
            <a:pPr lvl="2" eaLnBrk="1" hangingPunct="1"/>
            <a:r>
              <a:rPr lang="en-US" altLang="en-US" dirty="0"/>
              <a:t>You can’t mark a nested or anonymous PL/SQL block as autonomous.</a:t>
            </a:r>
          </a:p>
          <a:p>
            <a:endParaRPr lang="en-US" dirty="0"/>
          </a:p>
        </p:txBody>
      </p:sp>
    </p:spTree>
    <p:extLst>
      <p:ext uri="{BB962C8B-B14F-4D97-AF65-F5344CB8AC3E}">
        <p14:creationId xmlns:p14="http://schemas.microsoft.com/office/powerpoint/2010/main" val="21209911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p:txBody>
          <a:bodyPr/>
          <a:lstStyle/>
          <a:p>
            <a:r>
              <a:rPr lang="en-US"/>
              <a:t>Oracle Database 19c: PL/SQL Workshop   20 - </a:t>
            </a:r>
            <a:fld id="{1ADDD5FE-F8D5-46B7-9295-FC2D73A55B12}" type="slidenum">
              <a:rPr lang="en-US" smtClean="0"/>
              <a:pPr/>
              <a:t>17</a:t>
            </a:fld>
            <a:endParaRPr lang="en-US" dirty="0"/>
          </a:p>
        </p:txBody>
      </p:sp>
      <p:sp>
        <p:nvSpPr>
          <p:cNvPr id="3" name="Slide Image Placeholder 2">
            <a:extLst>
              <a:ext uri="{FF2B5EF4-FFF2-40B4-BE49-F238E27FC236}">
                <a16:creationId xmlns:a16="http://schemas.microsoft.com/office/drawing/2014/main" id="{EC9A2DF0-1512-4E57-8D41-643F264DDC78}"/>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3C16A45E-8FC7-4DC1-A511-A78067AE666B}"/>
              </a:ext>
            </a:extLst>
          </p:cNvPr>
          <p:cNvSpPr>
            <a:spLocks noGrp="1"/>
          </p:cNvSpPr>
          <p:nvPr>
            <p:ph type="body" idx="1"/>
          </p:nvPr>
        </p:nvSpPr>
        <p:spPr/>
        <p:txBody>
          <a:bodyPr/>
          <a:lstStyle/>
          <a:p>
            <a:pPr lvl="1" eaLnBrk="1" hangingPunct="1"/>
            <a:r>
              <a:rPr lang="en-US" altLang="en-US" dirty="0"/>
              <a:t>To define autonomous transactions, you use </a:t>
            </a:r>
            <a:r>
              <a:rPr lang="en-US" altLang="en-US" dirty="0">
                <a:latin typeface="Courier New" pitchFamily="49" charset="0"/>
              </a:rPr>
              <a:t>PRAGMA AUTONOMOUS_TRANSACTION</a:t>
            </a:r>
            <a:r>
              <a:rPr lang="en-US" altLang="en-US" dirty="0"/>
              <a:t>. </a:t>
            </a:r>
            <a:r>
              <a:rPr lang="en-US" altLang="en-US" dirty="0">
                <a:latin typeface="Courier New" pitchFamily="49" charset="0"/>
              </a:rPr>
              <a:t>PRAGMA</a:t>
            </a:r>
            <a:r>
              <a:rPr lang="en-US" altLang="en-US" dirty="0"/>
              <a:t> instructs the PL/SQL compiler to mark a routine as autonomous (independent). In this context, the term “routine” includes top-level (not nested) anonymous PL/SQL blocks; local, standalone, and packaged functions and procedures; methods of a SQL object type; and database triggers. You can code </a:t>
            </a:r>
            <a:r>
              <a:rPr lang="en-US" altLang="en-US" dirty="0">
                <a:latin typeface="Courier New" pitchFamily="49" charset="0"/>
              </a:rPr>
              <a:t>PRAGMA</a:t>
            </a:r>
            <a:r>
              <a:rPr lang="en-US" altLang="en-US" dirty="0"/>
              <a:t> anywhere in the declarative section of a routine. However, for readability, it is best placed at the top of the </a:t>
            </a:r>
            <a:r>
              <a:rPr lang="en-US" altLang="en-US" dirty="0">
                <a:latin typeface="Courier New" pitchFamily="49" charset="0"/>
              </a:rPr>
              <a:t>Declaration</a:t>
            </a:r>
            <a:r>
              <a:rPr lang="en-US" altLang="en-US" dirty="0"/>
              <a:t> section.</a:t>
            </a:r>
          </a:p>
          <a:p>
            <a:pPr lvl="1" eaLnBrk="1" hangingPunct="1"/>
            <a:r>
              <a:rPr lang="en-US" altLang="en-US" dirty="0"/>
              <a:t>In the example in the slide, you track where the bankcard is used, regardless of whether the transaction is successful. The following are the benefits of autonomous transactions:</a:t>
            </a:r>
          </a:p>
          <a:p>
            <a:pPr lvl="2" eaLnBrk="1" hangingPunct="1"/>
            <a:r>
              <a:rPr lang="en-US" altLang="en-US" dirty="0"/>
              <a:t>After starting, an autonomous transaction is fully independent. It shares no locks, resources, or commit dependencies with the main transaction, so you can log events, increment retry counters, and so on even if the main transaction rolls back. </a:t>
            </a:r>
          </a:p>
          <a:p>
            <a:pPr lvl="2" eaLnBrk="1" hangingPunct="1"/>
            <a:r>
              <a:rPr lang="en-US" altLang="en-US" dirty="0"/>
              <a:t>Autonomous transactions help you build modular, reusable software components. For example, stored procedures can start and finish autonomous transactions on their own. A calling application need not know about a procedure’s autonomous operations and the procedure need not know about the application’s transaction context. That makes autonomous transactions less error-prone than regular transactions and easier to use.</a:t>
            </a:r>
          </a:p>
          <a:p>
            <a:endParaRPr lang="en-US" dirty="0"/>
          </a:p>
        </p:txBody>
      </p:sp>
    </p:spTree>
    <p:extLst>
      <p:ext uri="{BB962C8B-B14F-4D97-AF65-F5344CB8AC3E}">
        <p14:creationId xmlns:p14="http://schemas.microsoft.com/office/powerpoint/2010/main" val="20801806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les10_02.png"/>
          <p:cNvPicPr>
            <a:picLocks noChangeAspect="1"/>
          </p:cNvPicPr>
          <p:nvPr/>
        </p:nvPicPr>
        <p:blipFill>
          <a:blip r:embed="rId3"/>
          <a:stretch>
            <a:fillRect/>
          </a:stretch>
        </p:blipFill>
        <p:spPr>
          <a:xfrm>
            <a:off x="1285875" y="754856"/>
            <a:ext cx="3733800" cy="1676400"/>
          </a:xfrm>
          <a:prstGeom prst="rect">
            <a:avLst/>
          </a:prstGeom>
        </p:spPr>
      </p:pic>
      <p:pic>
        <p:nvPicPr>
          <p:cNvPr id="8" name="Picture 7" descr="les10_03.png"/>
          <p:cNvPicPr>
            <a:picLocks noChangeAspect="1"/>
          </p:cNvPicPr>
          <p:nvPr/>
        </p:nvPicPr>
        <p:blipFill>
          <a:blip r:embed="rId4"/>
          <a:stretch>
            <a:fillRect/>
          </a:stretch>
        </p:blipFill>
        <p:spPr>
          <a:xfrm>
            <a:off x="828675" y="3831084"/>
            <a:ext cx="5466962" cy="1142857"/>
          </a:xfrm>
          <a:prstGeom prst="rect">
            <a:avLst/>
          </a:prstGeom>
        </p:spPr>
      </p:pic>
      <p:pic>
        <p:nvPicPr>
          <p:cNvPr id="9" name="Picture 8" descr="les10_04.png"/>
          <p:cNvPicPr>
            <a:picLocks noChangeAspect="1"/>
          </p:cNvPicPr>
          <p:nvPr/>
        </p:nvPicPr>
        <p:blipFill>
          <a:blip r:embed="rId5"/>
          <a:stretch>
            <a:fillRect/>
          </a:stretch>
        </p:blipFill>
        <p:spPr>
          <a:xfrm>
            <a:off x="828675" y="5278884"/>
            <a:ext cx="5486400" cy="1190476"/>
          </a:xfrm>
          <a:prstGeom prst="rect">
            <a:avLst/>
          </a:prstGeom>
        </p:spPr>
      </p:pic>
      <p:sp>
        <p:nvSpPr>
          <p:cNvPr id="10" name="Footer Placeholder 9"/>
          <p:cNvSpPr>
            <a:spLocks noGrp="1"/>
          </p:cNvSpPr>
          <p:nvPr>
            <p:ph type="ftr" sz="quarter" idx="10"/>
          </p:nvPr>
        </p:nvSpPr>
        <p:spPr/>
        <p:txBody>
          <a:bodyPr/>
          <a:lstStyle/>
          <a:p>
            <a:r>
              <a:rPr lang="en-US"/>
              <a:t>Oracle Database 19c: PL/SQL Workshop   20 - </a:t>
            </a:r>
            <a:fld id="{21D8FDC7-45CE-4DC7-BF93-346AB26CEC68}" type="slidenum">
              <a:rPr lang="en-US" smtClean="0"/>
              <a:pPr/>
              <a:t>18</a:t>
            </a:fld>
            <a:endParaRPr lang="en-US" dirty="0"/>
          </a:p>
        </p:txBody>
      </p:sp>
      <p:sp>
        <p:nvSpPr>
          <p:cNvPr id="4" name="Notes Placeholder 3">
            <a:extLst>
              <a:ext uri="{FF2B5EF4-FFF2-40B4-BE49-F238E27FC236}">
                <a16:creationId xmlns:a16="http://schemas.microsoft.com/office/drawing/2014/main" id="{83A696E2-5CC1-4C9C-ABC3-7152B4D2154E}"/>
              </a:ext>
            </a:extLst>
          </p:cNvPr>
          <p:cNvSpPr>
            <a:spLocks noGrp="1"/>
          </p:cNvSpPr>
          <p:nvPr>
            <p:ph type="body" idx="1"/>
          </p:nvPr>
        </p:nvSpPr>
        <p:spPr>
          <a:xfrm>
            <a:off x="457200" y="449263"/>
            <a:ext cx="6858000" cy="9380537"/>
          </a:xfrm>
        </p:spPr>
        <p:txBody>
          <a:bodyPr/>
          <a:lstStyle/>
          <a:p>
            <a:pPr lvl="2" eaLnBrk="1" hangingPunct="1">
              <a:spcBef>
                <a:spcPct val="25000"/>
              </a:spcBef>
              <a:buNone/>
            </a:pPr>
            <a:r>
              <a:rPr lang="en-US" altLang="en-US" dirty="0"/>
              <a:t>The output of the previous slide examples, the </a:t>
            </a:r>
            <a:r>
              <a:rPr lang="en-US" altLang="en-US" dirty="0">
                <a:latin typeface="Courier New" pitchFamily="49" charset="0"/>
              </a:rPr>
              <a:t>TXN</a:t>
            </a:r>
            <a:r>
              <a:rPr lang="en-US" altLang="en-US" dirty="0"/>
              <a:t> and </a:t>
            </a:r>
            <a:r>
              <a:rPr lang="en-US" altLang="en-US" dirty="0">
                <a:latin typeface="Courier New" pitchFamily="49" charset="0"/>
              </a:rPr>
              <a:t>USAGE</a:t>
            </a:r>
            <a:r>
              <a:rPr lang="en-US" altLang="en-US" dirty="0"/>
              <a:t> tables, are as follows:</a:t>
            </a:r>
          </a:p>
          <a:p>
            <a:pPr lvl="2" eaLnBrk="1" hangingPunct="1">
              <a:spcBef>
                <a:spcPct val="25000"/>
              </a:spcBef>
              <a:buNone/>
            </a:pPr>
            <a:endParaRPr lang="en-US" altLang="en-US" dirty="0"/>
          </a:p>
          <a:p>
            <a:pPr lvl="2" eaLnBrk="1" hangingPunct="1">
              <a:spcBef>
                <a:spcPct val="25000"/>
              </a:spcBef>
              <a:buNone/>
            </a:pPr>
            <a:endParaRPr lang="en-US" altLang="en-US" dirty="0"/>
          </a:p>
          <a:p>
            <a:pPr lvl="2" eaLnBrk="1" hangingPunct="1">
              <a:spcBef>
                <a:spcPct val="25000"/>
              </a:spcBef>
              <a:buNone/>
            </a:pPr>
            <a:endParaRPr lang="en-US" altLang="en-US" dirty="0"/>
          </a:p>
          <a:p>
            <a:pPr lvl="2" eaLnBrk="1" hangingPunct="1">
              <a:spcBef>
                <a:spcPct val="25000"/>
              </a:spcBef>
              <a:buNone/>
            </a:pPr>
            <a:endParaRPr lang="en-US" altLang="en-US" dirty="0"/>
          </a:p>
          <a:p>
            <a:pPr lvl="2" eaLnBrk="1" hangingPunct="1">
              <a:spcBef>
                <a:spcPct val="25000"/>
              </a:spcBef>
              <a:buNone/>
            </a:pPr>
            <a:endParaRPr lang="en-US" altLang="en-US" dirty="0"/>
          </a:p>
          <a:p>
            <a:pPr lvl="2" eaLnBrk="1" hangingPunct="1">
              <a:spcBef>
                <a:spcPct val="25000"/>
              </a:spcBef>
              <a:buNone/>
            </a:pPr>
            <a:endParaRPr lang="en-US" altLang="en-US" dirty="0"/>
          </a:p>
          <a:p>
            <a:pPr lvl="2" eaLnBrk="1" hangingPunct="1">
              <a:spcBef>
                <a:spcPct val="25000"/>
              </a:spcBef>
              <a:buNone/>
            </a:pPr>
            <a:endParaRPr lang="en-US" altLang="en-US" dirty="0"/>
          </a:p>
          <a:p>
            <a:pPr lvl="2" eaLnBrk="1" hangingPunct="1">
              <a:spcBef>
                <a:spcPct val="25000"/>
              </a:spcBef>
              <a:buNone/>
            </a:pPr>
            <a:endParaRPr lang="en-US" altLang="en-US" dirty="0"/>
          </a:p>
          <a:p>
            <a:pPr lvl="2" eaLnBrk="1" hangingPunct="1">
              <a:spcBef>
                <a:spcPct val="25000"/>
              </a:spcBef>
              <a:buNone/>
            </a:pPr>
            <a:endParaRPr lang="en-US" altLang="en-US" dirty="0"/>
          </a:p>
          <a:p>
            <a:pPr lvl="2" eaLnBrk="1" hangingPunct="1">
              <a:spcBef>
                <a:spcPct val="25000"/>
              </a:spcBef>
              <a:buNone/>
            </a:pPr>
            <a:r>
              <a:rPr lang="en-US" altLang="en-US" dirty="0"/>
              <a:t>To run the code on the previous page, enter the following code: </a:t>
            </a:r>
          </a:p>
          <a:p>
            <a:pPr lvl="2" eaLnBrk="1" hangingPunct="1">
              <a:spcBef>
                <a:spcPct val="25000"/>
              </a:spcBef>
              <a:buNone/>
            </a:pPr>
            <a:r>
              <a:rPr lang="en-US" altLang="en-US" dirty="0">
                <a:latin typeface="Courier New" pitchFamily="49" charset="0"/>
              </a:rPr>
              <a:t>EXECUTE </a:t>
            </a:r>
            <a:r>
              <a:rPr lang="en-US" altLang="en-US" dirty="0" err="1">
                <a:latin typeface="Courier New" pitchFamily="49" charset="0"/>
              </a:rPr>
              <a:t>bank_trans</a:t>
            </a:r>
            <a:r>
              <a:rPr lang="en-US" altLang="en-US" dirty="0">
                <a:latin typeface="Courier New" pitchFamily="49" charset="0"/>
              </a:rPr>
              <a:t>(50, 2000)</a:t>
            </a:r>
          </a:p>
          <a:p>
            <a:pPr lvl="2" eaLnBrk="1" hangingPunct="1">
              <a:buNone/>
            </a:pPr>
            <a:r>
              <a:rPr lang="en-US" altLang="en-US" dirty="0"/>
              <a:t>Use the Data tab in the Tables node of the Object Navigator tree to display the </a:t>
            </a:r>
          </a:p>
          <a:p>
            <a:pPr lvl="2" eaLnBrk="1" hangingPunct="1">
              <a:buNone/>
            </a:pPr>
            <a:r>
              <a:rPr lang="en-US" altLang="en-US" dirty="0"/>
              <a:t>values in the </a:t>
            </a:r>
            <a:r>
              <a:rPr lang="en-US" altLang="en-US" dirty="0">
                <a:latin typeface="Courier New" pitchFamily="49" charset="0"/>
              </a:rPr>
              <a:t>TXN</a:t>
            </a:r>
            <a:r>
              <a:rPr lang="en-US" altLang="en-US" dirty="0"/>
              <a:t> and </a:t>
            </a:r>
            <a:r>
              <a:rPr lang="en-US" altLang="en-US" dirty="0">
                <a:latin typeface="Courier New" pitchFamily="49" charset="0"/>
              </a:rPr>
              <a:t>USAGE</a:t>
            </a:r>
            <a:r>
              <a:rPr lang="en-US" altLang="en-US" dirty="0"/>
              <a:t> tables as follows:</a:t>
            </a:r>
          </a:p>
          <a:p>
            <a:endParaRPr lang="en-US" dirty="0"/>
          </a:p>
        </p:txBody>
      </p:sp>
    </p:spTree>
    <p:extLst>
      <p:ext uri="{BB962C8B-B14F-4D97-AF65-F5344CB8AC3E}">
        <p14:creationId xmlns:p14="http://schemas.microsoft.com/office/powerpoint/2010/main" val="1026518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a:t>Oracle Database 19c: PL/SQL Workshop   20 - </a:t>
            </a:r>
            <a:fld id="{3370E5BE-11B2-4DE3-80BF-33A400B2BA43}" type="slidenum">
              <a:rPr lang="en-US" smtClean="0"/>
              <a:pPr/>
              <a:t>19</a:t>
            </a:fld>
            <a:endParaRPr lang="en-US" dirty="0"/>
          </a:p>
        </p:txBody>
      </p:sp>
      <p:sp>
        <p:nvSpPr>
          <p:cNvPr id="6" name="Slide Image Placeholder 5">
            <a:extLst>
              <a:ext uri="{FF2B5EF4-FFF2-40B4-BE49-F238E27FC236}">
                <a16:creationId xmlns:a16="http://schemas.microsoft.com/office/drawing/2014/main" id="{E9D8D70D-343C-4920-AAE4-D707B24F1DF0}"/>
              </a:ext>
            </a:extLst>
          </p:cNvPr>
          <p:cNvSpPr>
            <a:spLocks noGrp="1" noRot="1" noChangeAspect="1"/>
          </p:cNvSpPr>
          <p:nvPr>
            <p:ph type="sldImg"/>
          </p:nvPr>
        </p:nvSpPr>
        <p:spPr/>
      </p:sp>
      <p:sp>
        <p:nvSpPr>
          <p:cNvPr id="7" name="Notes Placeholder 6">
            <a:extLst>
              <a:ext uri="{FF2B5EF4-FFF2-40B4-BE49-F238E27FC236}">
                <a16:creationId xmlns:a16="http://schemas.microsoft.com/office/drawing/2014/main" id="{35017979-0E16-40D6-A0F6-5164A1B7B72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3969087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Notes Placeholder 2"/>
          <p:cNvSpPr>
            <a:spLocks noGrp="1"/>
          </p:cNvSpPr>
          <p:nvPr>
            <p:ph type="body" idx="1"/>
          </p:nvPr>
        </p:nvSpPr>
        <p:spPr/>
        <p:txBody>
          <a:bodyPr/>
          <a:lstStyle/>
          <a:p>
            <a:pPr lvl="1"/>
            <a:r>
              <a:rPr lang="en-US" dirty="0"/>
              <a:t>In Unit 6, you will learn the design aspects of the PL/SQL code. You will also learn how to use the PL/SQL compiler and how to manage dependencies among different objects in the database application.</a:t>
            </a:r>
          </a:p>
        </p:txBody>
      </p:sp>
      <p:sp>
        <p:nvSpPr>
          <p:cNvPr id="9" name="Footer Placeholder 8"/>
          <p:cNvSpPr>
            <a:spLocks noGrp="1"/>
          </p:cNvSpPr>
          <p:nvPr>
            <p:ph type="ftr" sz="quarter" idx="10"/>
          </p:nvPr>
        </p:nvSpPr>
        <p:spPr/>
        <p:txBody>
          <a:bodyPr/>
          <a:lstStyle/>
          <a:p>
            <a:r>
              <a:rPr lang="en-US"/>
              <a:t>Oracle Database 19c: PL/SQL Workshop   20 - </a:t>
            </a:r>
            <a:fld id="{6F0923F9-8CB1-458C-896A-FABCC0A9943A}" type="slidenum">
              <a:rPr lang="en-US" smtClean="0"/>
              <a:pPr/>
              <a:t>2</a:t>
            </a:fld>
            <a:endParaRPr lang="en-US" dirty="0"/>
          </a:p>
        </p:txBody>
      </p:sp>
      <p:sp>
        <p:nvSpPr>
          <p:cNvPr id="4" name="Slide Image Placeholder 3">
            <a:extLst>
              <a:ext uri="{FF2B5EF4-FFF2-40B4-BE49-F238E27FC236}">
                <a16:creationId xmlns:a16="http://schemas.microsoft.com/office/drawing/2014/main" id="{79698953-9648-4378-828B-FE723C0D48C4}"/>
              </a:ext>
            </a:extLst>
          </p:cNvPr>
          <p:cNvSpPr>
            <a:spLocks noGrp="1" noRot="1" noChangeAspect="1"/>
          </p:cNvSpPr>
          <p:nvPr>
            <p:ph type="sldImg"/>
          </p:nvPr>
        </p:nvSpPr>
        <p:spPr/>
      </p:sp>
    </p:spTree>
    <p:extLst>
      <p:ext uri="{BB962C8B-B14F-4D97-AF65-F5344CB8AC3E}">
        <p14:creationId xmlns:p14="http://schemas.microsoft.com/office/powerpoint/2010/main" val="25191628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p:txBody>
          <a:bodyPr/>
          <a:lstStyle/>
          <a:p>
            <a:r>
              <a:rPr lang="en-US"/>
              <a:t>Oracle Database 19c: PL/SQL Workshop   20 - </a:t>
            </a:r>
            <a:fld id="{C2331878-827A-4055-9A32-FE617A233A71}" type="slidenum">
              <a:rPr lang="en-US" smtClean="0"/>
              <a:pPr/>
              <a:t>20</a:t>
            </a:fld>
            <a:endParaRPr lang="en-US" dirty="0"/>
          </a:p>
        </p:txBody>
      </p:sp>
      <p:sp>
        <p:nvSpPr>
          <p:cNvPr id="3" name="Slide Image Placeholder 2">
            <a:extLst>
              <a:ext uri="{FF2B5EF4-FFF2-40B4-BE49-F238E27FC236}">
                <a16:creationId xmlns:a16="http://schemas.microsoft.com/office/drawing/2014/main" id="{88E974E9-AF34-4D80-B8E5-7FF19A7010DA}"/>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7892D36F-1A10-47A6-A09F-9C756DC502A1}"/>
              </a:ext>
            </a:extLst>
          </p:cNvPr>
          <p:cNvSpPr>
            <a:spLocks noGrp="1"/>
          </p:cNvSpPr>
          <p:nvPr>
            <p:ph type="body" idx="1"/>
          </p:nvPr>
        </p:nvSpPr>
        <p:spPr/>
        <p:txBody>
          <a:bodyPr/>
          <a:lstStyle/>
          <a:p>
            <a:pPr lvl="1" eaLnBrk="1" hangingPunct="1"/>
            <a:r>
              <a:rPr lang="en-US" altLang="en-US" dirty="0"/>
              <a:t>Note that PL/SQL subprograms support three parameter-passing modes: </a:t>
            </a:r>
            <a:r>
              <a:rPr lang="en-US" altLang="en-US" dirty="0">
                <a:latin typeface="Courier New" pitchFamily="49" charset="0"/>
              </a:rPr>
              <a:t>IN</a:t>
            </a:r>
            <a:r>
              <a:rPr lang="en-US" altLang="en-US" dirty="0"/>
              <a:t>, </a:t>
            </a:r>
            <a:r>
              <a:rPr lang="en-US" altLang="en-US" dirty="0">
                <a:latin typeface="Courier New" pitchFamily="49" charset="0"/>
              </a:rPr>
              <a:t>OUT</a:t>
            </a:r>
            <a:r>
              <a:rPr lang="en-US" altLang="en-US" dirty="0"/>
              <a:t>, and </a:t>
            </a:r>
            <a:r>
              <a:rPr lang="en-US" altLang="en-US" dirty="0">
                <a:latin typeface="Courier New" pitchFamily="49" charset="0"/>
              </a:rPr>
              <a:t>IN OUT</a:t>
            </a:r>
            <a:r>
              <a:rPr lang="en-US" altLang="en-US" dirty="0"/>
              <a:t>. By default:</a:t>
            </a:r>
          </a:p>
          <a:p>
            <a:pPr lvl="2" eaLnBrk="1" hangingPunct="1"/>
            <a:r>
              <a:rPr lang="en-US" altLang="en-US" dirty="0"/>
              <a:t>The </a:t>
            </a:r>
            <a:r>
              <a:rPr lang="en-US" altLang="en-US" dirty="0">
                <a:latin typeface="Courier New" pitchFamily="49" charset="0"/>
              </a:rPr>
              <a:t>IN</a:t>
            </a:r>
            <a:r>
              <a:rPr lang="en-US" altLang="en-US" dirty="0"/>
              <a:t> parameter is passed by reference. A pointer to the </a:t>
            </a:r>
            <a:r>
              <a:rPr lang="en-US" altLang="en-US" dirty="0">
                <a:latin typeface="Courier New" pitchFamily="49" charset="0"/>
              </a:rPr>
              <a:t>IN</a:t>
            </a:r>
            <a:r>
              <a:rPr lang="en-US" altLang="en-US" dirty="0"/>
              <a:t> actual parameter is passed to the corresponding formal parameter. So, both the parameters reference the same memory location, which holds the value of the actual parameter. </a:t>
            </a:r>
          </a:p>
          <a:p>
            <a:pPr lvl="2" eaLnBrk="1" hangingPunct="1"/>
            <a:r>
              <a:rPr lang="en-US" altLang="en-US" dirty="0"/>
              <a:t>The </a:t>
            </a:r>
            <a:r>
              <a:rPr lang="en-US" altLang="en-US" dirty="0">
                <a:latin typeface="Courier New" pitchFamily="49" charset="0"/>
              </a:rPr>
              <a:t>OUT</a:t>
            </a:r>
            <a:r>
              <a:rPr lang="en-US" altLang="en-US" dirty="0"/>
              <a:t> and </a:t>
            </a:r>
            <a:r>
              <a:rPr lang="en-US" altLang="en-US" dirty="0">
                <a:latin typeface="Courier New" pitchFamily="49" charset="0"/>
              </a:rPr>
              <a:t>IN</a:t>
            </a:r>
            <a:r>
              <a:rPr lang="en-US" altLang="en-US" dirty="0"/>
              <a:t> </a:t>
            </a:r>
            <a:r>
              <a:rPr lang="en-US" altLang="en-US" dirty="0">
                <a:latin typeface="Courier New" pitchFamily="49" charset="0"/>
              </a:rPr>
              <a:t>OUT</a:t>
            </a:r>
            <a:r>
              <a:rPr lang="en-US" altLang="en-US" dirty="0"/>
              <a:t> parameters are passed by value. The value of the </a:t>
            </a:r>
            <a:r>
              <a:rPr lang="en-US" altLang="en-US" dirty="0">
                <a:latin typeface="Courier New" pitchFamily="49" charset="0"/>
              </a:rPr>
              <a:t>OUT</a:t>
            </a:r>
            <a:r>
              <a:rPr lang="en-US" altLang="en-US" dirty="0"/>
              <a:t> or </a:t>
            </a:r>
            <a:r>
              <a:rPr lang="en-US" altLang="en-US" dirty="0">
                <a:latin typeface="Courier New" pitchFamily="49" charset="0"/>
              </a:rPr>
              <a:t>IN</a:t>
            </a:r>
            <a:r>
              <a:rPr lang="en-US" altLang="en-US" dirty="0"/>
              <a:t> </a:t>
            </a:r>
            <a:r>
              <a:rPr lang="en-US" altLang="en-US" dirty="0">
                <a:latin typeface="Courier New" pitchFamily="49" charset="0"/>
              </a:rPr>
              <a:t>OUT</a:t>
            </a:r>
            <a:r>
              <a:rPr lang="en-US" altLang="en-US" dirty="0"/>
              <a:t> actual parameter is copied into the corresponding formal parameter. Then, if the subprogram exits normally, the values assigned to the </a:t>
            </a:r>
            <a:r>
              <a:rPr lang="en-US" altLang="en-US" dirty="0">
                <a:latin typeface="Courier New" pitchFamily="49" charset="0"/>
              </a:rPr>
              <a:t>OUT</a:t>
            </a:r>
            <a:r>
              <a:rPr lang="en-US" altLang="en-US" dirty="0"/>
              <a:t> and </a:t>
            </a:r>
            <a:r>
              <a:rPr lang="en-US" altLang="en-US" dirty="0">
                <a:latin typeface="Courier New" pitchFamily="49" charset="0"/>
              </a:rPr>
              <a:t>IN</a:t>
            </a:r>
            <a:r>
              <a:rPr lang="en-US" altLang="en-US" dirty="0"/>
              <a:t> </a:t>
            </a:r>
            <a:r>
              <a:rPr lang="en-US" altLang="en-US" dirty="0">
                <a:latin typeface="Courier New" pitchFamily="49" charset="0"/>
              </a:rPr>
              <a:t>OUT</a:t>
            </a:r>
            <a:r>
              <a:rPr lang="en-US" altLang="en-US" dirty="0"/>
              <a:t> formal parameters are copied into the corresponding actual parameters. </a:t>
            </a:r>
          </a:p>
          <a:p>
            <a:pPr lvl="1" eaLnBrk="1" hangingPunct="1"/>
            <a:r>
              <a:rPr lang="en-US" altLang="en-US" dirty="0"/>
              <a:t>Copying parameters that represent large data structures (such as collections, records, and instances of object types) with </a:t>
            </a:r>
            <a:r>
              <a:rPr lang="en-US" altLang="en-US" dirty="0">
                <a:latin typeface="Courier New" pitchFamily="49" charset="0"/>
              </a:rPr>
              <a:t>OUT</a:t>
            </a:r>
            <a:r>
              <a:rPr lang="en-US" altLang="en-US" dirty="0"/>
              <a:t> and </a:t>
            </a:r>
            <a:r>
              <a:rPr lang="en-US" altLang="en-US" dirty="0">
                <a:latin typeface="Courier New" pitchFamily="49" charset="0"/>
              </a:rPr>
              <a:t>IN</a:t>
            </a:r>
            <a:r>
              <a:rPr lang="en-US" altLang="en-US" dirty="0"/>
              <a:t> </a:t>
            </a:r>
            <a:r>
              <a:rPr lang="en-US" altLang="en-US" dirty="0">
                <a:latin typeface="Courier New" pitchFamily="49" charset="0"/>
              </a:rPr>
              <a:t>OUT</a:t>
            </a:r>
            <a:r>
              <a:rPr lang="en-US" altLang="en-US" dirty="0"/>
              <a:t> parameters slows down execution and uses up memory. To prevent this overhead, you can specify the </a:t>
            </a:r>
            <a:r>
              <a:rPr lang="en-US" altLang="en-US" dirty="0">
                <a:latin typeface="Courier New" pitchFamily="49" charset="0"/>
              </a:rPr>
              <a:t>NOCOPY</a:t>
            </a:r>
            <a:r>
              <a:rPr lang="en-US" altLang="en-US" dirty="0"/>
              <a:t> hint, which enables the PL/SQL compiler to pass the </a:t>
            </a:r>
            <a:r>
              <a:rPr lang="en-US" altLang="en-US" dirty="0">
                <a:latin typeface="Courier New" pitchFamily="49" charset="0"/>
              </a:rPr>
              <a:t>OUT</a:t>
            </a:r>
            <a:r>
              <a:rPr lang="en-US" altLang="en-US" dirty="0"/>
              <a:t> and </a:t>
            </a:r>
            <a:r>
              <a:rPr lang="en-US" altLang="en-US" dirty="0">
                <a:latin typeface="Courier New" pitchFamily="49" charset="0"/>
              </a:rPr>
              <a:t>IN</a:t>
            </a:r>
            <a:r>
              <a:rPr lang="en-US" altLang="en-US" dirty="0"/>
              <a:t> </a:t>
            </a:r>
            <a:r>
              <a:rPr lang="en-US" altLang="en-US" dirty="0">
                <a:latin typeface="Courier New" pitchFamily="49" charset="0"/>
              </a:rPr>
              <a:t>OUT</a:t>
            </a:r>
            <a:r>
              <a:rPr lang="en-US" altLang="en-US" dirty="0"/>
              <a:t> parameters by reference.</a:t>
            </a:r>
          </a:p>
          <a:p>
            <a:pPr lvl="1" eaLnBrk="1" hangingPunct="1"/>
            <a:r>
              <a:rPr lang="en-US" altLang="en-US" dirty="0"/>
              <a:t>The slide shows an example of declaring an </a:t>
            </a:r>
            <a:r>
              <a:rPr lang="en-US" altLang="en-US" dirty="0">
                <a:latin typeface="Courier New" pitchFamily="49" charset="0"/>
              </a:rPr>
              <a:t>IN</a:t>
            </a:r>
            <a:r>
              <a:rPr lang="en-US" altLang="en-US" dirty="0"/>
              <a:t> </a:t>
            </a:r>
            <a:r>
              <a:rPr lang="en-US" altLang="en-US" dirty="0">
                <a:latin typeface="Courier New" pitchFamily="49" charset="0"/>
              </a:rPr>
              <a:t>OUT</a:t>
            </a:r>
            <a:r>
              <a:rPr lang="en-US" altLang="en-US" dirty="0"/>
              <a:t> parameter with the </a:t>
            </a:r>
            <a:r>
              <a:rPr lang="en-US" altLang="en-US" dirty="0">
                <a:latin typeface="Courier New" pitchFamily="49" charset="0"/>
              </a:rPr>
              <a:t>NOCOPY</a:t>
            </a:r>
            <a:r>
              <a:rPr lang="en-US" altLang="en-US" dirty="0"/>
              <a:t> hint.</a:t>
            </a:r>
          </a:p>
          <a:p>
            <a:endParaRPr lang="en-US" dirty="0"/>
          </a:p>
        </p:txBody>
      </p:sp>
    </p:spTree>
    <p:extLst>
      <p:ext uri="{BB962C8B-B14F-4D97-AF65-F5344CB8AC3E}">
        <p14:creationId xmlns:p14="http://schemas.microsoft.com/office/powerpoint/2010/main" val="13720415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p:txBody>
          <a:bodyPr/>
          <a:lstStyle/>
          <a:p>
            <a:r>
              <a:rPr lang="en-US"/>
              <a:t>Oracle Database 19c: PL/SQL Workshop   20 - </a:t>
            </a:r>
            <a:fld id="{E0DBE0F9-FD7C-4B82-88B9-F40A806D3BCB}" type="slidenum">
              <a:rPr lang="en-US" smtClean="0"/>
              <a:pPr/>
              <a:t>21</a:t>
            </a:fld>
            <a:endParaRPr lang="en-US" dirty="0"/>
          </a:p>
        </p:txBody>
      </p:sp>
      <p:sp>
        <p:nvSpPr>
          <p:cNvPr id="3" name="Slide Image Placeholder 2">
            <a:extLst>
              <a:ext uri="{FF2B5EF4-FFF2-40B4-BE49-F238E27FC236}">
                <a16:creationId xmlns:a16="http://schemas.microsoft.com/office/drawing/2014/main" id="{4D77AAC8-9B3E-44EE-A9DD-082F861318DC}"/>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8071CEF9-5199-4496-B57D-D6B4738F7007}"/>
              </a:ext>
            </a:extLst>
          </p:cNvPr>
          <p:cNvSpPr>
            <a:spLocks noGrp="1"/>
          </p:cNvSpPr>
          <p:nvPr>
            <p:ph type="body" idx="1"/>
          </p:nvPr>
        </p:nvSpPr>
        <p:spPr/>
        <p:txBody>
          <a:bodyPr/>
          <a:lstStyle/>
          <a:p>
            <a:pPr lvl="1" eaLnBrk="1" hangingPunct="1"/>
            <a:r>
              <a:rPr lang="en-US" altLang="en-US" dirty="0"/>
              <a:t>As a trade-off for better performance, the </a:t>
            </a:r>
            <a:r>
              <a:rPr lang="en-US" altLang="en-US" dirty="0">
                <a:latin typeface="Courier New" pitchFamily="49" charset="0"/>
              </a:rPr>
              <a:t>NOCOPY</a:t>
            </a:r>
            <a:r>
              <a:rPr lang="en-US" altLang="en-US" dirty="0"/>
              <a:t> hint enables you to trade well-defined exception semantics for better performance. Its use affects exception handling in the following ways: </a:t>
            </a:r>
          </a:p>
          <a:p>
            <a:pPr lvl="2" eaLnBrk="1" hangingPunct="1"/>
            <a:r>
              <a:rPr lang="en-US" altLang="en-US" dirty="0"/>
              <a:t>Because </a:t>
            </a:r>
            <a:r>
              <a:rPr lang="en-US" altLang="en-US" dirty="0">
                <a:latin typeface="Courier New" pitchFamily="49" charset="0"/>
              </a:rPr>
              <a:t>NOCOPY</a:t>
            </a:r>
            <a:r>
              <a:rPr lang="en-US" altLang="en-US" dirty="0"/>
              <a:t> is a hint and not a directive, the compiler can pass </a:t>
            </a:r>
            <a:r>
              <a:rPr lang="en-US" altLang="en-US" dirty="0">
                <a:latin typeface="Courier New" pitchFamily="49" charset="0"/>
              </a:rPr>
              <a:t>NOCOPY</a:t>
            </a:r>
            <a:r>
              <a:rPr lang="en-US" altLang="en-US" dirty="0"/>
              <a:t> parameters to a subprogram by value or by reference. So, if the subprogram exits with an unhandled exception, you cannot rely on the values of the </a:t>
            </a:r>
            <a:r>
              <a:rPr lang="en-US" altLang="en-US" dirty="0">
                <a:latin typeface="Courier New" pitchFamily="49" charset="0"/>
              </a:rPr>
              <a:t>NOCOPY</a:t>
            </a:r>
            <a:r>
              <a:rPr lang="en-US" altLang="en-US" dirty="0"/>
              <a:t> actual parameters. </a:t>
            </a:r>
          </a:p>
          <a:p>
            <a:pPr lvl="2" eaLnBrk="1" hangingPunct="1"/>
            <a:r>
              <a:rPr lang="en-US" altLang="en-US" dirty="0"/>
              <a:t>By default, if a subprogram exits with an unhandled exception, the values assigned to its </a:t>
            </a:r>
            <a:r>
              <a:rPr lang="en-US" altLang="en-US" dirty="0">
                <a:latin typeface="Courier New" pitchFamily="49" charset="0"/>
              </a:rPr>
              <a:t>OUT</a:t>
            </a:r>
            <a:r>
              <a:rPr lang="en-US" altLang="en-US" dirty="0"/>
              <a:t> and </a:t>
            </a:r>
            <a:r>
              <a:rPr lang="en-US" altLang="en-US" dirty="0">
                <a:latin typeface="Courier New" pitchFamily="49" charset="0"/>
              </a:rPr>
              <a:t>IN</a:t>
            </a:r>
            <a:r>
              <a:rPr lang="en-US" altLang="en-US" dirty="0"/>
              <a:t> </a:t>
            </a:r>
            <a:r>
              <a:rPr lang="en-US" altLang="en-US" dirty="0">
                <a:latin typeface="Courier New" pitchFamily="49" charset="0"/>
              </a:rPr>
              <a:t>OUT</a:t>
            </a:r>
            <a:r>
              <a:rPr lang="en-US" altLang="en-US" dirty="0"/>
              <a:t> formal parameters are not copied to the corresponding actual parameters, and the changes appear to roll back. However, when you specify </a:t>
            </a:r>
            <a:r>
              <a:rPr lang="en-US" altLang="en-US" dirty="0">
                <a:latin typeface="Courier New" pitchFamily="49" charset="0"/>
              </a:rPr>
              <a:t>NOCOPY</a:t>
            </a:r>
            <a:r>
              <a:rPr lang="en-US" altLang="en-US" dirty="0"/>
              <a:t>, assignments to the formal parameters immediately affect the actual parameters as well. So, if the subprogram exits with an unhandled exception, the (possibly unfinished) changes are not “rolled back.” </a:t>
            </a:r>
          </a:p>
          <a:p>
            <a:pPr lvl="2" eaLnBrk="1" hangingPunct="1"/>
            <a:r>
              <a:rPr lang="en-US" altLang="en-US" dirty="0"/>
              <a:t>Currently, the RPC protocol enables you to pass parameters only by value. So, exception </a:t>
            </a:r>
            <a:r>
              <a:rPr lang="en-US" altLang="en-US" dirty="0">
                <a:cs typeface="Times New Roman" pitchFamily="18" charset="0"/>
              </a:rPr>
              <a:t>semantics can change without notification when you partition applications.</a:t>
            </a:r>
            <a:r>
              <a:rPr lang="en-US" altLang="en-US" dirty="0"/>
              <a:t> For example, if you move a local procedure with </a:t>
            </a:r>
            <a:r>
              <a:rPr lang="en-US" altLang="en-US" dirty="0">
                <a:latin typeface="Courier New" pitchFamily="49" charset="0"/>
              </a:rPr>
              <a:t>NOCOPY</a:t>
            </a:r>
            <a:r>
              <a:rPr lang="en-US" altLang="en-US" dirty="0"/>
              <a:t> parameters to a remote site, those parameters are no longer passed by reference.</a:t>
            </a:r>
          </a:p>
          <a:p>
            <a:endParaRPr lang="en-US" dirty="0"/>
          </a:p>
        </p:txBody>
      </p:sp>
    </p:spTree>
    <p:extLst>
      <p:ext uri="{BB962C8B-B14F-4D97-AF65-F5344CB8AC3E}">
        <p14:creationId xmlns:p14="http://schemas.microsoft.com/office/powerpoint/2010/main" val="13068956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p:txBody>
          <a:bodyPr/>
          <a:lstStyle/>
          <a:p>
            <a:r>
              <a:rPr lang="en-US"/>
              <a:t>Oracle Database 19c: PL/SQL Workshop   20 - </a:t>
            </a:r>
            <a:fld id="{555BC975-6F0D-45BE-B8C7-04BFE23CEA1C}" type="slidenum">
              <a:rPr lang="en-US" smtClean="0"/>
              <a:pPr/>
              <a:t>22</a:t>
            </a:fld>
            <a:endParaRPr lang="en-US" dirty="0"/>
          </a:p>
        </p:txBody>
      </p:sp>
      <p:sp>
        <p:nvSpPr>
          <p:cNvPr id="3" name="Slide Image Placeholder 2">
            <a:extLst>
              <a:ext uri="{FF2B5EF4-FFF2-40B4-BE49-F238E27FC236}">
                <a16:creationId xmlns:a16="http://schemas.microsoft.com/office/drawing/2014/main" id="{C99AFE01-40D1-439B-9857-49ABAC7849B9}"/>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D2434898-DAD1-4C86-A34D-E2E3275F28C8}"/>
              </a:ext>
            </a:extLst>
          </p:cNvPr>
          <p:cNvSpPr>
            <a:spLocks noGrp="1"/>
          </p:cNvSpPr>
          <p:nvPr>
            <p:ph type="body" idx="1"/>
          </p:nvPr>
        </p:nvSpPr>
        <p:spPr/>
        <p:txBody>
          <a:bodyPr/>
          <a:lstStyle/>
          <a:p>
            <a:pPr lvl="1">
              <a:buFontTx/>
              <a:buNone/>
            </a:pPr>
            <a:r>
              <a:rPr lang="en-US" altLang="en-US" dirty="0"/>
              <a:t>In the following cases, the PL/SQL compiler ignores the </a:t>
            </a:r>
            <a:r>
              <a:rPr lang="en-US" altLang="en-US" dirty="0">
                <a:latin typeface="Courier New" pitchFamily="49" charset="0"/>
              </a:rPr>
              <a:t>NOCOPY</a:t>
            </a:r>
            <a:r>
              <a:rPr lang="en-US" altLang="en-US" dirty="0"/>
              <a:t> hint and uses the by-value parameter-passing method (with no error generated): </a:t>
            </a:r>
          </a:p>
          <a:p>
            <a:pPr lvl="2" eaLnBrk="1" hangingPunct="1"/>
            <a:r>
              <a:rPr lang="en-US" altLang="en-US" dirty="0"/>
              <a:t>The actual parameter is an element of associative arrays (index-by tables). This restriction does not apply to entire associative arrays. </a:t>
            </a:r>
          </a:p>
          <a:p>
            <a:pPr lvl="2" eaLnBrk="1" hangingPunct="1"/>
            <a:r>
              <a:rPr lang="en-US" altLang="en-US" dirty="0"/>
              <a:t>The actual parameter is constrained (by scale or </a:t>
            </a:r>
            <a:r>
              <a:rPr lang="en-US" altLang="en-US" dirty="0">
                <a:latin typeface="Courier New" pitchFamily="49" charset="0"/>
              </a:rPr>
              <a:t>NOT</a:t>
            </a:r>
            <a:r>
              <a:rPr lang="en-US" altLang="en-US" dirty="0"/>
              <a:t> </a:t>
            </a:r>
            <a:r>
              <a:rPr lang="en-US" altLang="en-US" dirty="0">
                <a:latin typeface="Courier New" pitchFamily="49" charset="0"/>
              </a:rPr>
              <a:t>NULL</a:t>
            </a:r>
            <a:r>
              <a:rPr lang="en-US" altLang="en-US" dirty="0"/>
              <a:t>). This restriction does not extend to constrained elements or attributes. Also, it does not apply to size-constrained character strings. </a:t>
            </a:r>
          </a:p>
          <a:p>
            <a:pPr lvl="2" eaLnBrk="1" hangingPunct="1"/>
            <a:r>
              <a:rPr lang="en-US" altLang="en-US" dirty="0"/>
              <a:t>The actual and formal parameters are records; one or both records were declared by using </a:t>
            </a:r>
            <a:r>
              <a:rPr lang="en-US" altLang="en-US" dirty="0">
                <a:latin typeface="Courier New" pitchFamily="49" charset="0"/>
              </a:rPr>
              <a:t>%ROWTYPE</a:t>
            </a:r>
            <a:r>
              <a:rPr lang="en-US" altLang="en-US" dirty="0"/>
              <a:t> or </a:t>
            </a:r>
            <a:r>
              <a:rPr lang="en-US" altLang="en-US" dirty="0">
                <a:latin typeface="Courier New" pitchFamily="49" charset="0"/>
              </a:rPr>
              <a:t>%TYPE</a:t>
            </a:r>
            <a:r>
              <a:rPr lang="en-US" altLang="en-US" dirty="0"/>
              <a:t>, and constraints on corresponding fields in the records differ. </a:t>
            </a:r>
          </a:p>
          <a:p>
            <a:pPr lvl="2" eaLnBrk="1" hangingPunct="1"/>
            <a:r>
              <a:rPr lang="en-US" altLang="en-US" dirty="0"/>
              <a:t>The actual and formal parameters are records; the actual parameter was declared (implicitly) as the index of a cursor </a:t>
            </a:r>
            <a:r>
              <a:rPr lang="en-US" altLang="en-US" dirty="0">
                <a:latin typeface="Courier New" pitchFamily="49" charset="0"/>
              </a:rPr>
              <a:t>FOR</a:t>
            </a:r>
            <a:r>
              <a:rPr lang="en-US" altLang="en-US" dirty="0"/>
              <a:t> loop, and constraints on corresponding fields in the records differ. </a:t>
            </a:r>
          </a:p>
          <a:p>
            <a:pPr lvl="2" eaLnBrk="1" hangingPunct="1"/>
            <a:r>
              <a:rPr lang="en-US" altLang="en-US" dirty="0"/>
              <a:t>Passing the actual parameter requires an implicit data-type conversion. </a:t>
            </a:r>
          </a:p>
          <a:p>
            <a:pPr lvl="2" eaLnBrk="1" hangingPunct="1"/>
            <a:r>
              <a:rPr lang="en-US" altLang="en-US" dirty="0"/>
              <a:t>The subprogram is involved in an external or RPC.</a:t>
            </a:r>
          </a:p>
          <a:p>
            <a:endParaRPr lang="en-US" dirty="0"/>
          </a:p>
        </p:txBody>
      </p:sp>
    </p:spTree>
    <p:extLst>
      <p:ext uri="{BB962C8B-B14F-4D97-AF65-F5344CB8AC3E}">
        <p14:creationId xmlns:p14="http://schemas.microsoft.com/office/powerpoint/2010/main" val="30577466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p:txBody>
          <a:bodyPr/>
          <a:lstStyle/>
          <a:p>
            <a:r>
              <a:rPr lang="en-US"/>
              <a:t>Oracle Database 19c: PL/SQL Workshop   20 - </a:t>
            </a:r>
            <a:fld id="{4CF3EA40-1BC4-460F-9867-3CDCD28DB358}" type="slidenum">
              <a:rPr lang="en-US" smtClean="0"/>
              <a:pPr/>
              <a:t>23</a:t>
            </a:fld>
            <a:endParaRPr lang="en-US" dirty="0"/>
          </a:p>
        </p:txBody>
      </p:sp>
      <p:sp>
        <p:nvSpPr>
          <p:cNvPr id="3" name="Slide Image Placeholder 2">
            <a:extLst>
              <a:ext uri="{FF2B5EF4-FFF2-40B4-BE49-F238E27FC236}">
                <a16:creationId xmlns:a16="http://schemas.microsoft.com/office/drawing/2014/main" id="{9B0C25FB-EE9F-4C99-B36D-FECF2A9C98EB}"/>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95567616-941B-4229-B263-654741364717}"/>
              </a:ext>
            </a:extLst>
          </p:cNvPr>
          <p:cNvSpPr>
            <a:spLocks noGrp="1"/>
          </p:cNvSpPr>
          <p:nvPr>
            <p:ph type="body" idx="1"/>
          </p:nvPr>
        </p:nvSpPr>
        <p:spPr/>
        <p:txBody>
          <a:bodyPr/>
          <a:lstStyle/>
          <a:p>
            <a:pPr lvl="1" eaLnBrk="1" hangingPunct="1"/>
            <a:r>
              <a:rPr lang="en-US" altLang="en-US" dirty="0"/>
              <a:t>The </a:t>
            </a:r>
            <a:r>
              <a:rPr lang="en-US" altLang="en-US" dirty="0">
                <a:latin typeface="Courier New" pitchFamily="49" charset="0"/>
              </a:rPr>
              <a:t>PARALLEL_ENABLE</a:t>
            </a:r>
            <a:r>
              <a:rPr lang="en-US" altLang="en-US" dirty="0"/>
              <a:t> keyword can be used in the syntax for declaring a function. It is an optimization hint that indicates that the function can be used in a parallelized query or parallelized DML statement. Oracle’s parallel execution feature divides the work of executing a SQL statement across multiple processes. Functions called from a SQL statement that is run in parallel can have a separate copy run in each of these processes, with each copy called for only the subset of rows that are handled by that process. </a:t>
            </a:r>
          </a:p>
          <a:p>
            <a:pPr lvl="1" eaLnBrk="1" hangingPunct="1"/>
            <a:r>
              <a:rPr lang="en-US" altLang="en-US" dirty="0"/>
              <a:t>For DML statements, before Oracle 8</a:t>
            </a:r>
            <a:r>
              <a:rPr lang="en-US" altLang="en-US" i="1" dirty="0"/>
              <a:t>i</a:t>
            </a:r>
            <a:r>
              <a:rPr lang="en-US" altLang="en-US" dirty="0"/>
              <a:t>, the parallelization optimization looked to see whether a function was noted as having all four of </a:t>
            </a:r>
            <a:r>
              <a:rPr lang="en-US" altLang="en-US" dirty="0">
                <a:latin typeface="Courier New" pitchFamily="49" charset="0"/>
              </a:rPr>
              <a:t>RNDS</a:t>
            </a:r>
            <a:r>
              <a:rPr lang="en-US" altLang="en-US" dirty="0"/>
              <a:t>, </a:t>
            </a:r>
            <a:r>
              <a:rPr lang="en-US" altLang="en-US" dirty="0">
                <a:latin typeface="Courier New" pitchFamily="49" charset="0"/>
              </a:rPr>
              <a:t>WNDS</a:t>
            </a:r>
            <a:r>
              <a:rPr lang="en-US" altLang="en-US" dirty="0"/>
              <a:t>, </a:t>
            </a:r>
            <a:r>
              <a:rPr lang="en-US" altLang="en-US" dirty="0">
                <a:latin typeface="Courier New" pitchFamily="49" charset="0"/>
              </a:rPr>
              <a:t>RNPS</a:t>
            </a:r>
            <a:r>
              <a:rPr lang="en-US" altLang="en-US" dirty="0"/>
              <a:t>, and </a:t>
            </a:r>
            <a:r>
              <a:rPr lang="en-US" altLang="en-US" dirty="0">
                <a:latin typeface="Courier New" pitchFamily="49" charset="0"/>
              </a:rPr>
              <a:t>WNPS</a:t>
            </a:r>
            <a:r>
              <a:rPr lang="en-US" altLang="en-US" dirty="0"/>
              <a:t> specified in a </a:t>
            </a:r>
            <a:r>
              <a:rPr lang="en-US" altLang="en-US" dirty="0">
                <a:latin typeface="Courier New" pitchFamily="49" charset="0"/>
              </a:rPr>
              <a:t>PRAGMA RESTRICT_REFERENCES</a:t>
            </a:r>
            <a:r>
              <a:rPr lang="en-US" altLang="en-US" dirty="0"/>
              <a:t> declaration; those functions that were marked as neither reading nor writing to either the database or package variables could run in parallel. Again, those functions defined with a </a:t>
            </a:r>
            <a:r>
              <a:rPr lang="en-US" altLang="en-US" dirty="0">
                <a:latin typeface="Courier New" pitchFamily="49" charset="0"/>
              </a:rPr>
              <a:t>CREATE</a:t>
            </a:r>
            <a:r>
              <a:rPr lang="en-US" altLang="en-US" dirty="0"/>
              <a:t> </a:t>
            </a:r>
            <a:r>
              <a:rPr lang="en-US" altLang="en-US" dirty="0">
                <a:latin typeface="Courier New" pitchFamily="49" charset="0"/>
              </a:rPr>
              <a:t>FUNCTION</a:t>
            </a:r>
            <a:r>
              <a:rPr lang="en-US" altLang="en-US" dirty="0"/>
              <a:t> statement had their code implicitly examined to determine whether they were actually pure enough; parallelized execution might occur even though a </a:t>
            </a:r>
            <a:r>
              <a:rPr lang="en-US" altLang="en-US" dirty="0">
                <a:latin typeface="Courier New" pitchFamily="49" charset="0"/>
              </a:rPr>
              <a:t>PRAGMA</a:t>
            </a:r>
            <a:r>
              <a:rPr lang="en-US" altLang="en-US" dirty="0"/>
              <a:t> cannot be specified on these functions. </a:t>
            </a:r>
          </a:p>
          <a:p>
            <a:pPr lvl="1" eaLnBrk="1" hangingPunct="1"/>
            <a:r>
              <a:rPr lang="en-US" altLang="en-US" dirty="0"/>
              <a:t>The </a:t>
            </a:r>
            <a:r>
              <a:rPr lang="en-US" altLang="en-US" dirty="0">
                <a:latin typeface="Courier New" pitchFamily="49" charset="0"/>
              </a:rPr>
              <a:t>PARALLEL_ENABLE</a:t>
            </a:r>
            <a:r>
              <a:rPr lang="en-US" altLang="en-US" dirty="0"/>
              <a:t> keyword is placed after the return value type in the declaration of the function, as shown in the example in the slide. </a:t>
            </a:r>
          </a:p>
          <a:p>
            <a:pPr lvl="1" eaLnBrk="1" hangingPunct="1"/>
            <a:r>
              <a:rPr lang="en-US" altLang="en-US" b="1" dirty="0"/>
              <a:t>Note:</a:t>
            </a:r>
            <a:r>
              <a:rPr lang="en-US" altLang="en-US" dirty="0"/>
              <a:t> The function should not use session state, such as package variables, because those variables may not be shared among the parallel execution servers.</a:t>
            </a:r>
          </a:p>
          <a:p>
            <a:endParaRPr lang="en-US" dirty="0"/>
          </a:p>
        </p:txBody>
      </p:sp>
    </p:spTree>
    <p:extLst>
      <p:ext uri="{BB962C8B-B14F-4D97-AF65-F5344CB8AC3E}">
        <p14:creationId xmlns:p14="http://schemas.microsoft.com/office/powerpoint/2010/main" val="1553825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p:txBody>
          <a:bodyPr/>
          <a:lstStyle/>
          <a:p>
            <a:r>
              <a:rPr lang="en-US"/>
              <a:t>Oracle Database 19c: PL/SQL Workshop   20 - </a:t>
            </a:r>
            <a:fld id="{EF7B3445-C9C9-4234-BDF4-32E3A87A939C}" type="slidenum">
              <a:rPr lang="en-US" smtClean="0"/>
              <a:pPr/>
              <a:t>24</a:t>
            </a:fld>
            <a:endParaRPr lang="en-US" dirty="0"/>
          </a:p>
        </p:txBody>
      </p:sp>
      <p:sp>
        <p:nvSpPr>
          <p:cNvPr id="3" name="Slide Image Placeholder 2">
            <a:extLst>
              <a:ext uri="{FF2B5EF4-FFF2-40B4-BE49-F238E27FC236}">
                <a16:creationId xmlns:a16="http://schemas.microsoft.com/office/drawing/2014/main" id="{6B6FE66F-A666-4925-B61C-4CB755BB912E}"/>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3528BBC3-C08A-40B9-9B63-803DE45C8144}"/>
              </a:ext>
            </a:extLst>
          </p:cNvPr>
          <p:cNvSpPr>
            <a:spLocks noGrp="1"/>
          </p:cNvSpPr>
          <p:nvPr>
            <p:ph type="body" idx="1"/>
          </p:nvPr>
        </p:nvSpPr>
        <p:spPr/>
        <p:txBody>
          <a:bodyPr/>
          <a:lstStyle/>
          <a:p>
            <a:pPr lvl="1" eaLnBrk="1" hangingPunct="1"/>
            <a:r>
              <a:rPr lang="en-US" altLang="en-US" dirty="0"/>
              <a:t>This caching mechanism provides you with a language-supported and system-managed means for storing the results of PL/SQL functions in a SGA, which is available to every session that runs your application. The caching mechanism is both efficient and easy to use, and it relieves you of the burden of designing and developing your own caches and cache-management policies. </a:t>
            </a:r>
          </a:p>
          <a:p>
            <a:pPr lvl="1" eaLnBrk="1" hangingPunct="1"/>
            <a:r>
              <a:rPr lang="en-US" altLang="en-US" dirty="0"/>
              <a:t>Each time a result-cached PL/SQL function is called with different parameter values, those parameters and their results are stored in the cache. Subsequently, when the same function is called with the same parameter values, the result is retrieved from the cache, instead of being recomputed. If a database object that was used to compute a cached result is updated, the cached result becomes invalid and must be recomputed.</a:t>
            </a:r>
          </a:p>
          <a:p>
            <a:pPr lvl="1" eaLnBrk="1" hangingPunct="1"/>
            <a:r>
              <a:rPr lang="en-US" altLang="en-US" dirty="0"/>
              <a:t>Use the result-caching feature with functions that are called frequently and are dependent on information that never changes or changes infrequently.</a:t>
            </a:r>
          </a:p>
          <a:p>
            <a:pPr lvl="1" eaLnBrk="1" hangingPunct="1"/>
            <a:r>
              <a:rPr lang="en-US" altLang="en-US" b="1" dirty="0"/>
              <a:t>Note: </a:t>
            </a:r>
            <a:r>
              <a:rPr lang="en-US" altLang="en-US" dirty="0"/>
              <a:t>For additional information about Cross-Session PL/SQL Function Result Cache, refer to the </a:t>
            </a:r>
            <a:r>
              <a:rPr lang="en-US" altLang="en-US" i="1" dirty="0"/>
              <a:t>Oracle Database Advanced PL/SQL</a:t>
            </a:r>
            <a:r>
              <a:rPr lang="en-US" altLang="en-US" dirty="0"/>
              <a:t> course, the </a:t>
            </a:r>
            <a:r>
              <a:rPr lang="en-US" altLang="en-US" i="1" dirty="0"/>
              <a:t>Oracle Database SQL and PL/SQL New Features</a:t>
            </a:r>
            <a:r>
              <a:rPr lang="en-US" altLang="en-US" dirty="0"/>
              <a:t> course, or </a:t>
            </a:r>
            <a:r>
              <a:rPr lang="en-US" altLang="en-US" i="1" dirty="0"/>
              <a:t>Oracle Database PL/SQL Language Reference</a:t>
            </a:r>
            <a:r>
              <a:rPr lang="en-US" altLang="en-US" dirty="0"/>
              <a:t>.</a:t>
            </a:r>
          </a:p>
          <a:p>
            <a:pPr lvl="1" eaLnBrk="1" hangingPunct="1"/>
            <a:endParaRPr lang="en-US" altLang="en-US" dirty="0"/>
          </a:p>
          <a:p>
            <a:endParaRPr lang="en-US" dirty="0"/>
          </a:p>
        </p:txBody>
      </p:sp>
    </p:spTree>
    <p:extLst>
      <p:ext uri="{BB962C8B-B14F-4D97-AF65-F5344CB8AC3E}">
        <p14:creationId xmlns:p14="http://schemas.microsoft.com/office/powerpoint/2010/main" val="24754964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p:txBody>
          <a:bodyPr/>
          <a:lstStyle/>
          <a:p>
            <a:r>
              <a:rPr lang="en-US"/>
              <a:t>Oracle Database 19c: PL/SQL Workshop   20 - </a:t>
            </a:r>
            <a:fld id="{CC2F2708-3AC2-47D6-A0EA-B9B78C869B3F}" type="slidenum">
              <a:rPr lang="en-US" smtClean="0"/>
              <a:pPr/>
              <a:t>25</a:t>
            </a:fld>
            <a:endParaRPr lang="en-US" dirty="0"/>
          </a:p>
        </p:txBody>
      </p:sp>
      <p:sp>
        <p:nvSpPr>
          <p:cNvPr id="3" name="Slide Image Placeholder 2">
            <a:extLst>
              <a:ext uri="{FF2B5EF4-FFF2-40B4-BE49-F238E27FC236}">
                <a16:creationId xmlns:a16="http://schemas.microsoft.com/office/drawing/2014/main" id="{6DB81931-2EE7-4F08-BED2-C425244D7BBB}"/>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240762B9-72DE-4BBB-A36B-964B351CA3C8}"/>
              </a:ext>
            </a:extLst>
          </p:cNvPr>
          <p:cNvSpPr>
            <a:spLocks noGrp="1"/>
          </p:cNvSpPr>
          <p:nvPr>
            <p:ph type="body" idx="1"/>
          </p:nvPr>
        </p:nvSpPr>
        <p:spPr/>
        <p:txBody>
          <a:bodyPr/>
          <a:lstStyle/>
          <a:p>
            <a:pPr lvl="1"/>
            <a:r>
              <a:rPr lang="en-US" altLang="en-US" dirty="0"/>
              <a:t>Before Oracle Database 12</a:t>
            </a:r>
            <a:r>
              <a:rPr lang="en-US" altLang="en-US" i="1" dirty="0"/>
              <a:t>c</a:t>
            </a:r>
            <a:r>
              <a:rPr lang="en-US" altLang="en-US" dirty="0"/>
              <a:t>, an invoker’s rights function could not be result-cached. As of 12</a:t>
            </a:r>
            <a:r>
              <a:rPr lang="en-US" altLang="en-US" i="1" dirty="0"/>
              <a:t>c</a:t>
            </a:r>
            <a:r>
              <a:rPr lang="en-US" altLang="en-US" dirty="0"/>
              <a:t>, the invoker’s rights function can be result-cached. </a:t>
            </a:r>
          </a:p>
          <a:p>
            <a:pPr lvl="1"/>
            <a:r>
              <a:rPr lang="en-US" altLang="en-US" dirty="0"/>
              <a:t>To enable result-caching for a function, use the </a:t>
            </a:r>
            <a:r>
              <a:rPr lang="en-US" altLang="en-US" dirty="0">
                <a:latin typeface="Courier New" pitchFamily="49" charset="0"/>
                <a:cs typeface="Courier New" pitchFamily="49" charset="0"/>
              </a:rPr>
              <a:t>RESULT_CACHE</a:t>
            </a:r>
            <a:r>
              <a:rPr lang="en-US" altLang="en-US" dirty="0"/>
              <a:t> clause. When a result-cached function is invoked, the system checks the cache. If the cache contains the result from a previous invocation of the function with the same parameter values, the system returns the cached result to the invoker and doesn’t execute the function body again. If the cache does not contain the result, the system runs the function body and adds the result (for these parameter values) to the cache before returning control to the invoker.</a:t>
            </a:r>
          </a:p>
          <a:p>
            <a:pPr lvl="1"/>
            <a:r>
              <a:rPr lang="en-US" altLang="en-US" b="1" dirty="0"/>
              <a:t>Note: </a:t>
            </a:r>
            <a:r>
              <a:rPr lang="en-US" altLang="en-US" dirty="0"/>
              <a:t>If function execution results in an unhandled exception, the exception result is not stored in the cache.</a:t>
            </a:r>
          </a:p>
          <a:p>
            <a:pPr lvl="1"/>
            <a:r>
              <a:rPr lang="en-US" altLang="en-US" dirty="0"/>
              <a:t>The code example in the slide depicts the creation of a function </a:t>
            </a:r>
            <a:r>
              <a:rPr lang="en-US" altLang="en-US" dirty="0" err="1">
                <a:latin typeface="Courier New" pitchFamily="49" charset="0"/>
                <a:cs typeface="Courier New" pitchFamily="49" charset="0"/>
              </a:rPr>
              <a:t>get_hire_date</a:t>
            </a:r>
            <a:r>
              <a:rPr lang="en-US" altLang="en-US" dirty="0"/>
              <a:t> that takes the </a:t>
            </a:r>
            <a:r>
              <a:rPr lang="en-US" altLang="en-US" dirty="0" err="1">
                <a:latin typeface="Courier New" pitchFamily="49" charset="0"/>
                <a:cs typeface="Courier New" pitchFamily="49" charset="0"/>
              </a:rPr>
              <a:t>employe_id</a:t>
            </a:r>
            <a:r>
              <a:rPr lang="en-US" altLang="en-US" dirty="0"/>
              <a:t> as a parameter and returns the </a:t>
            </a:r>
            <a:r>
              <a:rPr lang="en-US" altLang="en-US" dirty="0" err="1">
                <a:latin typeface="Courier New" pitchFamily="49" charset="0"/>
                <a:cs typeface="Courier New" pitchFamily="49" charset="0"/>
              </a:rPr>
              <a:t>hire_date</a:t>
            </a:r>
            <a:r>
              <a:rPr lang="en-US" altLang="en-US" dirty="0"/>
              <a:t>. </a:t>
            </a:r>
          </a:p>
          <a:p>
            <a:pPr lvl="1"/>
            <a:r>
              <a:rPr lang="en-US" altLang="en-US" dirty="0"/>
              <a:t>To enable result caching in a package function, you have to include the RESULT_CACHE clause in both function declaration and function definition. </a:t>
            </a:r>
          </a:p>
          <a:p>
            <a:endParaRPr lang="en-US" dirty="0"/>
          </a:p>
        </p:txBody>
      </p:sp>
    </p:spTree>
    <p:extLst>
      <p:ext uri="{BB962C8B-B14F-4D97-AF65-F5344CB8AC3E}">
        <p14:creationId xmlns:p14="http://schemas.microsoft.com/office/powerpoint/2010/main" val="28597023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p:txBody>
          <a:bodyPr/>
          <a:lstStyle/>
          <a:p>
            <a:r>
              <a:rPr lang="en-US"/>
              <a:t>Oracle Database 19c: PL/SQL Workshop   20 - </a:t>
            </a:r>
            <a:fld id="{DF4B8B16-EB15-4C98-AEAD-655CAFF2A64F}" type="slidenum">
              <a:rPr lang="en-US" smtClean="0"/>
              <a:pPr/>
              <a:t>26</a:t>
            </a:fld>
            <a:endParaRPr lang="en-US" dirty="0"/>
          </a:p>
        </p:txBody>
      </p:sp>
      <p:sp>
        <p:nvSpPr>
          <p:cNvPr id="3" name="Slide Image Placeholder 2">
            <a:extLst>
              <a:ext uri="{FF2B5EF4-FFF2-40B4-BE49-F238E27FC236}">
                <a16:creationId xmlns:a16="http://schemas.microsoft.com/office/drawing/2014/main" id="{ADFCB689-2137-4274-8C25-EC4B688E391D}"/>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24180351-4F3A-49DE-8590-CED37B3D9D0E}"/>
              </a:ext>
            </a:extLst>
          </p:cNvPr>
          <p:cNvSpPr>
            <a:spLocks noGrp="1"/>
          </p:cNvSpPr>
          <p:nvPr>
            <p:ph type="body" idx="1"/>
          </p:nvPr>
        </p:nvSpPr>
        <p:spPr/>
        <p:txBody>
          <a:bodyPr/>
          <a:lstStyle/>
          <a:p>
            <a:pPr lvl="1" eaLnBrk="1" hangingPunct="1"/>
            <a:r>
              <a:rPr lang="en-US" altLang="en-US" dirty="0"/>
              <a:t>You can use the </a:t>
            </a:r>
            <a:r>
              <a:rPr lang="en-US" altLang="en-US" dirty="0">
                <a:latin typeface="Courier New" pitchFamily="49" charset="0"/>
              </a:rPr>
              <a:t>DETERMINISTIC</a:t>
            </a:r>
            <a:r>
              <a:rPr lang="en-US" altLang="en-US" dirty="0"/>
              <a:t> function clause to indicate that the function returns the same result value whenever it is called with the same values for its arguments.</a:t>
            </a:r>
          </a:p>
          <a:p>
            <a:pPr lvl="1" eaLnBrk="1" hangingPunct="1"/>
            <a:r>
              <a:rPr lang="en-US" altLang="en-US" dirty="0"/>
              <a:t>When Oracle Database encounters a deterministic function, it attempts to use previously calculated results when possible rather than execute the function again. If you subsequently change the semantics of the function, you must manually rebuild all dependent function-based indexes and materialized views.</a:t>
            </a:r>
          </a:p>
          <a:p>
            <a:pPr lvl="1" eaLnBrk="1" hangingPunct="1"/>
            <a:r>
              <a:rPr lang="en-US" altLang="en-US" dirty="0"/>
              <a:t>Don’t specify this clause to define a function that uses package variables or that accesses the database in any way that might affect the return result of the function. The results of doing so will not be captured if Oracle Database chooses not to re-execute the function.</a:t>
            </a:r>
          </a:p>
          <a:p>
            <a:pPr lvl="1" eaLnBrk="1" hangingPunct="1"/>
            <a:r>
              <a:rPr lang="en-US" altLang="en-US" b="1" dirty="0"/>
              <a:t>Note</a:t>
            </a:r>
          </a:p>
          <a:p>
            <a:pPr lvl="2" eaLnBrk="1" hangingPunct="1"/>
            <a:r>
              <a:rPr lang="en-US" altLang="en-US" dirty="0"/>
              <a:t>Don’t specify </a:t>
            </a:r>
            <a:r>
              <a:rPr lang="en-US" altLang="en-US" dirty="0">
                <a:latin typeface="Courier New" pitchFamily="49" charset="0"/>
              </a:rPr>
              <a:t>DETERMINISTIC</a:t>
            </a:r>
            <a:r>
              <a:rPr lang="en-US" altLang="en-US" dirty="0"/>
              <a:t> for a function whose result depends on the state of session variables or schema objects because results might vary across calls. Instead, consider making the function result-cached.</a:t>
            </a:r>
          </a:p>
          <a:p>
            <a:pPr lvl="2" eaLnBrk="1" hangingPunct="1"/>
            <a:r>
              <a:rPr lang="en-US" altLang="en-US" dirty="0"/>
              <a:t>For more information about the </a:t>
            </a:r>
            <a:r>
              <a:rPr lang="en-US" altLang="en-US" dirty="0">
                <a:latin typeface="Courier New" pitchFamily="49" charset="0"/>
              </a:rPr>
              <a:t>DETERMINISTIC</a:t>
            </a:r>
            <a:r>
              <a:rPr lang="en-US" altLang="en-US" dirty="0"/>
              <a:t> clause, refer to </a:t>
            </a:r>
            <a:r>
              <a:rPr lang="en-US" altLang="en-US" i="1" dirty="0"/>
              <a:t>Oracle Database SQL Language Reference</a:t>
            </a:r>
            <a:r>
              <a:rPr lang="en-US" altLang="en-US" dirty="0"/>
              <a:t>.</a:t>
            </a:r>
          </a:p>
          <a:p>
            <a:endParaRPr lang="en-US" dirty="0"/>
          </a:p>
        </p:txBody>
      </p:sp>
    </p:spTree>
    <p:extLst>
      <p:ext uri="{BB962C8B-B14F-4D97-AF65-F5344CB8AC3E}">
        <p14:creationId xmlns:p14="http://schemas.microsoft.com/office/powerpoint/2010/main" val="32341405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les10_05.png"/>
          <p:cNvPicPr>
            <a:picLocks noChangeAspect="1"/>
          </p:cNvPicPr>
          <p:nvPr/>
        </p:nvPicPr>
        <p:blipFill>
          <a:blip r:embed="rId3"/>
          <a:stretch>
            <a:fillRect/>
          </a:stretch>
        </p:blipFill>
        <p:spPr>
          <a:xfrm>
            <a:off x="717848" y="7481401"/>
            <a:ext cx="2762038" cy="1076191"/>
          </a:xfrm>
          <a:prstGeom prst="rect">
            <a:avLst/>
          </a:prstGeom>
        </p:spPr>
      </p:pic>
      <p:pic>
        <p:nvPicPr>
          <p:cNvPr id="8" name="Picture 7" descr="les10_06.png"/>
          <p:cNvPicPr>
            <a:picLocks noChangeAspect="1"/>
          </p:cNvPicPr>
          <p:nvPr/>
        </p:nvPicPr>
        <p:blipFill>
          <a:blip r:embed="rId4"/>
          <a:stretch>
            <a:fillRect/>
          </a:stretch>
        </p:blipFill>
        <p:spPr>
          <a:xfrm>
            <a:off x="3461048" y="7481401"/>
            <a:ext cx="3161905" cy="1066800"/>
          </a:xfrm>
          <a:prstGeom prst="rect">
            <a:avLst/>
          </a:prstGeom>
        </p:spPr>
      </p:pic>
      <p:sp>
        <p:nvSpPr>
          <p:cNvPr id="12" name="Footer Placeholder 11"/>
          <p:cNvSpPr>
            <a:spLocks noGrp="1"/>
          </p:cNvSpPr>
          <p:nvPr>
            <p:ph type="ftr" sz="quarter" idx="10"/>
          </p:nvPr>
        </p:nvSpPr>
        <p:spPr/>
        <p:txBody>
          <a:bodyPr/>
          <a:lstStyle/>
          <a:p>
            <a:r>
              <a:rPr lang="en-US"/>
              <a:t>Oracle Database 19c: PL/SQL Workshop   20 - </a:t>
            </a:r>
            <a:fld id="{80C49C25-5474-493D-87DD-CE38F22F1ECF}" type="slidenum">
              <a:rPr lang="en-US" smtClean="0"/>
              <a:pPr/>
              <a:t>27</a:t>
            </a:fld>
            <a:endParaRPr lang="en-US" dirty="0"/>
          </a:p>
        </p:txBody>
      </p:sp>
      <p:sp>
        <p:nvSpPr>
          <p:cNvPr id="3" name="Slide Image Placeholder 2">
            <a:extLst>
              <a:ext uri="{FF2B5EF4-FFF2-40B4-BE49-F238E27FC236}">
                <a16:creationId xmlns:a16="http://schemas.microsoft.com/office/drawing/2014/main" id="{20D665E9-624C-49E5-BFEA-A64A2AAFF682}"/>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9E640796-77E8-475A-A7ED-8C8DF7B4D9D1}"/>
              </a:ext>
            </a:extLst>
          </p:cNvPr>
          <p:cNvSpPr>
            <a:spLocks noGrp="1"/>
          </p:cNvSpPr>
          <p:nvPr>
            <p:ph type="body" idx="1"/>
          </p:nvPr>
        </p:nvSpPr>
        <p:spPr/>
        <p:txBody>
          <a:bodyPr/>
          <a:lstStyle/>
          <a:p>
            <a:pPr lvl="1" eaLnBrk="1" hangingPunct="1">
              <a:spcBef>
                <a:spcPts val="100"/>
              </a:spcBef>
            </a:pPr>
            <a:r>
              <a:rPr lang="en-US" altLang="en-US" dirty="0"/>
              <a:t>Often, applications need information about the row affected by a SQL operation; for example, to generate a report or to take a subsequent action. The </a:t>
            </a:r>
            <a:r>
              <a:rPr lang="en-US" altLang="en-US" dirty="0">
                <a:latin typeface="Courier New" pitchFamily="49" charset="0"/>
              </a:rPr>
              <a:t>INSERT</a:t>
            </a:r>
            <a:r>
              <a:rPr lang="en-US" altLang="en-US" dirty="0"/>
              <a:t>, </a:t>
            </a:r>
            <a:r>
              <a:rPr lang="en-US" altLang="en-US" dirty="0">
                <a:latin typeface="Courier New" pitchFamily="49" charset="0"/>
              </a:rPr>
              <a:t>UPDATE</a:t>
            </a:r>
            <a:r>
              <a:rPr lang="en-US" altLang="en-US" dirty="0"/>
              <a:t>, and </a:t>
            </a:r>
            <a:r>
              <a:rPr lang="en-US" altLang="en-US" dirty="0">
                <a:latin typeface="Courier New" pitchFamily="49" charset="0"/>
              </a:rPr>
              <a:t>DELETE</a:t>
            </a:r>
            <a:r>
              <a:rPr lang="en-US" altLang="en-US" dirty="0"/>
              <a:t> statements can include a </a:t>
            </a:r>
            <a:r>
              <a:rPr lang="en-US" altLang="en-US" dirty="0">
                <a:latin typeface="Courier New" pitchFamily="49" charset="0"/>
              </a:rPr>
              <a:t>RETURNING</a:t>
            </a:r>
            <a:r>
              <a:rPr lang="en-US" altLang="en-US" dirty="0"/>
              <a:t> clause, which returns column values from the affected row into PL/SQL variables or host variables. This eliminates the need to </a:t>
            </a:r>
            <a:r>
              <a:rPr lang="en-US" altLang="en-US" dirty="0">
                <a:latin typeface="Courier New" pitchFamily="49" charset="0"/>
              </a:rPr>
              <a:t>SELECT</a:t>
            </a:r>
            <a:r>
              <a:rPr lang="en-US" altLang="en-US" dirty="0"/>
              <a:t> the row after an </a:t>
            </a:r>
            <a:r>
              <a:rPr lang="en-US" altLang="en-US" dirty="0">
                <a:latin typeface="Courier New" pitchFamily="49" charset="0"/>
              </a:rPr>
              <a:t>INSERT</a:t>
            </a:r>
            <a:r>
              <a:rPr lang="en-US" altLang="en-US" dirty="0"/>
              <a:t> or </a:t>
            </a:r>
            <a:r>
              <a:rPr lang="en-US" altLang="en-US" dirty="0">
                <a:latin typeface="Courier New" pitchFamily="49" charset="0"/>
              </a:rPr>
              <a:t>UPDATE</a:t>
            </a:r>
            <a:r>
              <a:rPr lang="en-US" altLang="en-US" dirty="0"/>
              <a:t>, or before a </a:t>
            </a:r>
            <a:r>
              <a:rPr lang="en-US" altLang="en-US" dirty="0">
                <a:latin typeface="Courier New" pitchFamily="49" charset="0"/>
              </a:rPr>
              <a:t>DELETE</a:t>
            </a:r>
            <a:r>
              <a:rPr lang="en-US" altLang="en-US" dirty="0"/>
              <a:t>. As a result, fewer network round trips, less server CPU time, fewer cursors, and less server memory are required. </a:t>
            </a:r>
          </a:p>
          <a:p>
            <a:pPr lvl="1" eaLnBrk="1" hangingPunct="1">
              <a:spcBef>
                <a:spcPts val="100"/>
              </a:spcBef>
            </a:pPr>
            <a:r>
              <a:rPr lang="en-US" altLang="en-US" dirty="0"/>
              <a:t>The example in the slide shows how to update the salary of an employee and, at the same time, retrieve the employee’s last name and new salary into a local PL/SQL variable. To test the code example, issue the following commands that check the salary of </a:t>
            </a:r>
            <a:r>
              <a:rPr lang="en-US" altLang="en-US" dirty="0" err="1">
                <a:latin typeface="Courier New" pitchFamily="49" charset="0"/>
              </a:rPr>
              <a:t>employee_id</a:t>
            </a:r>
            <a:r>
              <a:rPr lang="en-US" altLang="en-US" dirty="0"/>
              <a:t> 108 before updating it. Next, the procedure is invoked with the </a:t>
            </a:r>
            <a:r>
              <a:rPr lang="en-US" altLang="en-US" dirty="0" err="1">
                <a:latin typeface="Courier New" pitchFamily="49" charset="0"/>
              </a:rPr>
              <a:t>employee_id</a:t>
            </a:r>
            <a:r>
              <a:rPr lang="en-US" altLang="en-US" dirty="0"/>
              <a:t> 108 as the parameter.</a:t>
            </a:r>
          </a:p>
          <a:p>
            <a:pPr lvl="1" eaLnBrk="1" hangingPunct="1">
              <a:spcBef>
                <a:spcPts val="100"/>
              </a:spcBef>
            </a:pPr>
            <a:endParaRPr lang="en-US" altLang="en-US" dirty="0"/>
          </a:p>
          <a:p>
            <a:pPr lvl="1" eaLnBrk="1" hangingPunct="1">
              <a:spcBef>
                <a:spcPts val="100"/>
              </a:spcBef>
            </a:pPr>
            <a:r>
              <a:rPr lang="en-US" altLang="en-US" dirty="0"/>
              <a:t>	</a:t>
            </a:r>
            <a:r>
              <a:rPr lang="en-US" altLang="en-US" dirty="0">
                <a:latin typeface="Courier New" pitchFamily="49" charset="0"/>
                <a:cs typeface="Courier New" pitchFamily="49" charset="0"/>
              </a:rPr>
              <a:t>select </a:t>
            </a:r>
            <a:r>
              <a:rPr lang="en-US" altLang="en-US" dirty="0" err="1">
                <a:latin typeface="Courier New" pitchFamily="49" charset="0"/>
                <a:cs typeface="Courier New" pitchFamily="49" charset="0"/>
              </a:rPr>
              <a:t>last_name</a:t>
            </a:r>
            <a:r>
              <a:rPr lang="en-US" altLang="en-US" dirty="0">
                <a:latin typeface="Courier New" pitchFamily="49" charset="0"/>
                <a:cs typeface="Courier New" pitchFamily="49" charset="0"/>
              </a:rPr>
              <a:t>, salary from employees where </a:t>
            </a:r>
            <a:r>
              <a:rPr lang="en-US" altLang="en-US" dirty="0" err="1">
                <a:latin typeface="Courier New" pitchFamily="49" charset="0"/>
                <a:cs typeface="Courier New" pitchFamily="49" charset="0"/>
              </a:rPr>
              <a:t>employee_id</a:t>
            </a:r>
            <a:r>
              <a:rPr lang="en-US" altLang="en-US" dirty="0">
                <a:latin typeface="Courier New" pitchFamily="49" charset="0"/>
                <a:cs typeface="Courier New" pitchFamily="49" charset="0"/>
              </a:rPr>
              <a:t>=108;</a:t>
            </a:r>
          </a:p>
          <a:p>
            <a:pPr lvl="1" eaLnBrk="1" hangingPunct="1">
              <a:spcBef>
                <a:spcPts val="100"/>
              </a:spcBef>
            </a:pPr>
            <a:r>
              <a:rPr lang="en-US" altLang="en-US" dirty="0">
                <a:latin typeface="Courier New" pitchFamily="49" charset="0"/>
                <a:cs typeface="Courier New" pitchFamily="49" charset="0"/>
              </a:rPr>
              <a:t>	/</a:t>
            </a:r>
          </a:p>
          <a:p>
            <a:pPr lvl="1" eaLnBrk="1" hangingPunct="1">
              <a:spcBef>
                <a:spcPts val="100"/>
              </a:spcBef>
            </a:pPr>
            <a:r>
              <a:rPr lang="en-US" altLang="en-US" dirty="0">
                <a:latin typeface="Courier New" pitchFamily="49" charset="0"/>
                <a:cs typeface="Courier New" pitchFamily="49" charset="0"/>
              </a:rPr>
              <a:t>	EXECUTE </a:t>
            </a:r>
            <a:r>
              <a:rPr lang="en-US" altLang="en-US" dirty="0" err="1">
                <a:latin typeface="Courier New" pitchFamily="49" charset="0"/>
                <a:cs typeface="Courier New" pitchFamily="49" charset="0"/>
              </a:rPr>
              <a:t>update_salary</a:t>
            </a:r>
            <a:r>
              <a:rPr lang="en-US" altLang="en-US" dirty="0">
                <a:latin typeface="Courier New" pitchFamily="49" charset="0"/>
                <a:cs typeface="Courier New" pitchFamily="49" charset="0"/>
              </a:rPr>
              <a:t>(108)</a:t>
            </a:r>
          </a:p>
          <a:p>
            <a:endParaRPr lang="en-US" dirty="0"/>
          </a:p>
        </p:txBody>
      </p:sp>
    </p:spTree>
    <p:extLst>
      <p:ext uri="{BB962C8B-B14F-4D97-AF65-F5344CB8AC3E}">
        <p14:creationId xmlns:p14="http://schemas.microsoft.com/office/powerpoint/2010/main" val="3766182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a:t>Oracle Database 19c: PL/SQL Workshop   20 - </a:t>
            </a:r>
            <a:fld id="{2187F3EC-B2C2-4B1C-A9D8-E57B656247E4}" type="slidenum">
              <a:rPr lang="en-US" smtClean="0"/>
              <a:pPr/>
              <a:t>28</a:t>
            </a:fld>
            <a:endParaRPr lang="en-US" dirty="0"/>
          </a:p>
        </p:txBody>
      </p:sp>
      <p:sp>
        <p:nvSpPr>
          <p:cNvPr id="6" name="Slide Image Placeholder 5">
            <a:extLst>
              <a:ext uri="{FF2B5EF4-FFF2-40B4-BE49-F238E27FC236}">
                <a16:creationId xmlns:a16="http://schemas.microsoft.com/office/drawing/2014/main" id="{C72CAD2D-78F2-4972-9A20-E03A074C5829}"/>
              </a:ext>
            </a:extLst>
          </p:cNvPr>
          <p:cNvSpPr>
            <a:spLocks noGrp="1" noRot="1" noChangeAspect="1"/>
          </p:cNvSpPr>
          <p:nvPr>
            <p:ph type="sldImg"/>
          </p:nvPr>
        </p:nvSpPr>
        <p:spPr/>
      </p:sp>
      <p:sp>
        <p:nvSpPr>
          <p:cNvPr id="7" name="Notes Placeholder 6">
            <a:extLst>
              <a:ext uri="{FF2B5EF4-FFF2-40B4-BE49-F238E27FC236}">
                <a16:creationId xmlns:a16="http://schemas.microsoft.com/office/drawing/2014/main" id="{017E8E68-B87E-4239-BC4A-CC171CDBB5A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1660146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p:txBody>
          <a:bodyPr/>
          <a:lstStyle/>
          <a:p>
            <a:r>
              <a:rPr lang="en-US"/>
              <a:t>Oracle Database 19c: PL/SQL Workshop   20 - </a:t>
            </a:r>
            <a:fld id="{29B73425-ABE0-4C82-A89F-B4FB689B1AA8}" type="slidenum">
              <a:rPr lang="en-US" smtClean="0"/>
              <a:pPr/>
              <a:t>29</a:t>
            </a:fld>
            <a:endParaRPr lang="en-US" dirty="0"/>
          </a:p>
        </p:txBody>
      </p:sp>
      <p:sp>
        <p:nvSpPr>
          <p:cNvPr id="3" name="Slide Image Placeholder 2">
            <a:extLst>
              <a:ext uri="{FF2B5EF4-FFF2-40B4-BE49-F238E27FC236}">
                <a16:creationId xmlns:a16="http://schemas.microsoft.com/office/drawing/2014/main" id="{566E679B-95BB-4594-BAA8-2037A021EEFA}"/>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94BDAC97-BF3B-4C8F-A0FD-16542D5C6156}"/>
              </a:ext>
            </a:extLst>
          </p:cNvPr>
          <p:cNvSpPr>
            <a:spLocks noGrp="1"/>
          </p:cNvSpPr>
          <p:nvPr>
            <p:ph type="body" idx="1"/>
          </p:nvPr>
        </p:nvSpPr>
        <p:spPr/>
        <p:txBody>
          <a:bodyPr/>
          <a:lstStyle/>
          <a:p>
            <a:pPr lvl="1" eaLnBrk="1" hangingPunct="1"/>
            <a:r>
              <a:rPr lang="en-US" altLang="en-US" dirty="0"/>
              <a:t>The Oracle server uses two engines to run PL/SQL blocks and subprograms:</a:t>
            </a:r>
          </a:p>
          <a:p>
            <a:pPr lvl="2" eaLnBrk="1" hangingPunct="1"/>
            <a:r>
              <a:rPr lang="en-US" altLang="en-US" dirty="0"/>
              <a:t>The PL/SQL runtime engine, which runs procedural statements, but passes the SQL statements to the SQL engine</a:t>
            </a:r>
          </a:p>
          <a:p>
            <a:pPr lvl="2" eaLnBrk="1" hangingPunct="1"/>
            <a:r>
              <a:rPr lang="en-US" altLang="en-US" dirty="0"/>
              <a:t>The SQL engine, which parses and executes the SQL statement and, in some cases, returns data to the PL/SQL engine</a:t>
            </a:r>
          </a:p>
          <a:p>
            <a:pPr lvl="1" eaLnBrk="1" hangingPunct="1"/>
            <a:r>
              <a:rPr lang="en-US" altLang="en-US" dirty="0"/>
              <a:t>During execution, every SQL statement causes a context switch between the two engines, which results in a performance penalty for excessive amounts of SQL processing. This is typical of applications that have a SQL statement in a loop that uses values from indexed collections. Collections include nested tables, varying arrays, index-by tables, and host arrays. </a:t>
            </a:r>
          </a:p>
          <a:p>
            <a:pPr lvl="1" eaLnBrk="1" hangingPunct="1"/>
            <a:r>
              <a:rPr lang="en-US" altLang="en-US" dirty="0"/>
              <a:t>Performance can be substantially improved by minimizing the number of context switches through the use of bulk binding. Bulk binding causes an entire collection to be bound in one call, a context switch, to the SQL engine. That is, a bulk bind process passes the entire collection of values back and forth between the two engines in a single context switch, compared with incurring a context switch for each collection element in an iteration of a loop. The more rows affected by a SQL statement, the greater the performance gain with bulk binding.</a:t>
            </a:r>
          </a:p>
        </p:txBody>
      </p:sp>
    </p:spTree>
    <p:extLst>
      <p:ext uri="{BB962C8B-B14F-4D97-AF65-F5344CB8AC3E}">
        <p14:creationId xmlns:p14="http://schemas.microsoft.com/office/powerpoint/2010/main" val="3625976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a:t>Oracle Database 19c: PL/SQL Workshop   20 - </a:t>
            </a:r>
            <a:fld id="{A8467C13-DD6F-45B2-9CDA-F28B52DCE346}" type="slidenum">
              <a:rPr lang="en-US" smtClean="0"/>
              <a:pPr/>
              <a:t>3</a:t>
            </a:fld>
            <a:endParaRPr lang="en-US" dirty="0"/>
          </a:p>
        </p:txBody>
      </p:sp>
      <p:sp>
        <p:nvSpPr>
          <p:cNvPr id="6" name="Slide Image Placeholder 5">
            <a:extLst>
              <a:ext uri="{FF2B5EF4-FFF2-40B4-BE49-F238E27FC236}">
                <a16:creationId xmlns:a16="http://schemas.microsoft.com/office/drawing/2014/main" id="{549CF46B-BDBD-4800-A33B-A69EF5125602}"/>
              </a:ext>
            </a:extLst>
          </p:cNvPr>
          <p:cNvSpPr>
            <a:spLocks noGrp="1" noRot="1" noChangeAspect="1"/>
          </p:cNvSpPr>
          <p:nvPr>
            <p:ph type="sldImg"/>
          </p:nvPr>
        </p:nvSpPr>
        <p:spPr/>
      </p:sp>
      <p:sp>
        <p:nvSpPr>
          <p:cNvPr id="7" name="Notes Placeholder 6">
            <a:extLst>
              <a:ext uri="{FF2B5EF4-FFF2-40B4-BE49-F238E27FC236}">
                <a16:creationId xmlns:a16="http://schemas.microsoft.com/office/drawing/2014/main" id="{7EC3D274-C41A-4560-95E1-C834E3B382B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5721151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a:t>Oracle Database 19c: PL/SQL Workshop   20 - </a:t>
            </a:r>
            <a:fld id="{5449CE80-36BD-49B0-A8DD-6BE92C75E0AE}" type="slidenum">
              <a:rPr lang="en-US" smtClean="0"/>
              <a:pPr/>
              <a:t>30</a:t>
            </a:fld>
            <a:endParaRPr lang="en-US" dirty="0"/>
          </a:p>
        </p:txBody>
      </p:sp>
      <p:sp>
        <p:nvSpPr>
          <p:cNvPr id="3" name="Slide Image Placeholder 2">
            <a:extLst>
              <a:ext uri="{FF2B5EF4-FFF2-40B4-BE49-F238E27FC236}">
                <a16:creationId xmlns:a16="http://schemas.microsoft.com/office/drawing/2014/main" id="{BA92E22D-84E1-48CE-9AFB-58D2B61F11C2}"/>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B65573BF-F7A3-4EB5-AB46-06E0836A2DE6}"/>
              </a:ext>
            </a:extLst>
          </p:cNvPr>
          <p:cNvSpPr>
            <a:spLocks noGrp="1"/>
          </p:cNvSpPr>
          <p:nvPr>
            <p:ph type="body" idx="1"/>
          </p:nvPr>
        </p:nvSpPr>
        <p:spPr/>
        <p:txBody>
          <a:bodyPr/>
          <a:lstStyle/>
          <a:p>
            <a:pPr lvl="1" eaLnBrk="1" hangingPunct="1"/>
            <a:r>
              <a:rPr lang="en-US" altLang="en-US" dirty="0"/>
              <a:t>Use bulk binds to improve the performance of:</a:t>
            </a:r>
          </a:p>
          <a:p>
            <a:pPr lvl="2" eaLnBrk="1" hangingPunct="1"/>
            <a:r>
              <a:rPr lang="en-US" altLang="en-US" dirty="0"/>
              <a:t>DML statements that reference collection elements</a:t>
            </a:r>
          </a:p>
          <a:p>
            <a:pPr lvl="2" eaLnBrk="1" hangingPunct="1">
              <a:buSzPct val="70000"/>
              <a:buFont typeface="Courier New" pitchFamily="49" charset="0"/>
              <a:buChar char="•"/>
            </a:pPr>
            <a:r>
              <a:rPr lang="en-US" altLang="en-US" dirty="0">
                <a:latin typeface="Courier New" pitchFamily="49" charset="0"/>
              </a:rPr>
              <a:t>SELECT</a:t>
            </a:r>
            <a:r>
              <a:rPr lang="en-US" altLang="en-US" dirty="0"/>
              <a:t> statements that reference collection elements</a:t>
            </a:r>
          </a:p>
          <a:p>
            <a:pPr lvl="2" eaLnBrk="1" hangingPunct="1"/>
            <a:r>
              <a:rPr lang="en-US" altLang="en-US" dirty="0"/>
              <a:t>Cursor </a:t>
            </a:r>
            <a:r>
              <a:rPr lang="en-US" altLang="en-US" dirty="0">
                <a:latin typeface="Courier New" pitchFamily="49" charset="0"/>
              </a:rPr>
              <a:t>FOR</a:t>
            </a:r>
            <a:r>
              <a:rPr lang="en-US" altLang="en-US" dirty="0"/>
              <a:t> loops that reference collections and the </a:t>
            </a:r>
            <a:r>
              <a:rPr lang="en-US" altLang="en-US" dirty="0">
                <a:latin typeface="Courier New" pitchFamily="49" charset="0"/>
              </a:rPr>
              <a:t>RETURNING INTO</a:t>
            </a:r>
            <a:r>
              <a:rPr lang="en-US" altLang="en-US" dirty="0"/>
              <a:t> clause</a:t>
            </a:r>
          </a:p>
          <a:p>
            <a:pPr lvl="1" eaLnBrk="1" hangingPunct="1"/>
            <a:r>
              <a:rPr lang="en-US" altLang="en-US" dirty="0"/>
              <a:t>The </a:t>
            </a:r>
            <a:r>
              <a:rPr lang="en-US" altLang="en-US" dirty="0">
                <a:latin typeface="Courier New" pitchFamily="49" charset="0"/>
              </a:rPr>
              <a:t>FORALL</a:t>
            </a:r>
            <a:r>
              <a:rPr lang="en-US" altLang="en-US" dirty="0"/>
              <a:t> keyword instructs the PL/SQL engine to bulk bind input collections before sending them to the SQL engine. Although the </a:t>
            </a:r>
            <a:r>
              <a:rPr lang="en-US" altLang="en-US" dirty="0">
                <a:latin typeface="Courier New" pitchFamily="49" charset="0"/>
              </a:rPr>
              <a:t>FORALL</a:t>
            </a:r>
            <a:r>
              <a:rPr lang="en-US" altLang="en-US" dirty="0"/>
              <a:t> statement contains an iteration scheme, it is not a </a:t>
            </a:r>
            <a:r>
              <a:rPr lang="en-US" altLang="en-US" dirty="0">
                <a:latin typeface="Courier New" pitchFamily="49" charset="0"/>
              </a:rPr>
              <a:t>FOR</a:t>
            </a:r>
            <a:r>
              <a:rPr lang="en-US" altLang="en-US" dirty="0"/>
              <a:t> loop.</a:t>
            </a:r>
          </a:p>
          <a:p>
            <a:pPr lvl="1" eaLnBrk="1" hangingPunct="1"/>
            <a:r>
              <a:rPr lang="en-US" altLang="en-US" dirty="0"/>
              <a:t>The </a:t>
            </a:r>
            <a:r>
              <a:rPr lang="en-US" altLang="en-US" dirty="0">
                <a:latin typeface="Courier New" pitchFamily="49" charset="0"/>
              </a:rPr>
              <a:t>BULK</a:t>
            </a:r>
            <a:r>
              <a:rPr lang="en-US" altLang="en-US" dirty="0">
                <a:cs typeface="Times New Roman" pitchFamily="18" charset="0"/>
              </a:rPr>
              <a:t> </a:t>
            </a:r>
            <a:r>
              <a:rPr lang="en-US" altLang="en-US" dirty="0">
                <a:latin typeface="Courier New" pitchFamily="49" charset="0"/>
              </a:rPr>
              <a:t>COLLECT</a:t>
            </a:r>
            <a:r>
              <a:rPr lang="en-US" altLang="en-US" dirty="0"/>
              <a:t> keyword instructs the SQL engine to bulk bind output collections, before returning them to the PL/SQL engine. This enables you to bind locations into which SQL can return the retrieved values in bulk. Thus, you can use these keywords in the </a:t>
            </a:r>
            <a:r>
              <a:rPr lang="en-US" altLang="en-US" dirty="0">
                <a:latin typeface="Courier New" pitchFamily="49" charset="0"/>
              </a:rPr>
              <a:t>SELECT</a:t>
            </a:r>
            <a:r>
              <a:rPr lang="en-US" altLang="en-US" dirty="0">
                <a:cs typeface="Times New Roman" pitchFamily="18" charset="0"/>
              </a:rPr>
              <a:t> </a:t>
            </a:r>
            <a:r>
              <a:rPr lang="en-US" altLang="en-US" dirty="0">
                <a:latin typeface="Courier New" pitchFamily="49" charset="0"/>
              </a:rPr>
              <a:t>INTO</a:t>
            </a:r>
            <a:r>
              <a:rPr lang="en-US" altLang="en-US" dirty="0"/>
              <a:t>,</a:t>
            </a:r>
            <a:r>
              <a:rPr lang="en-US" altLang="en-US" dirty="0">
                <a:latin typeface="Courier New" pitchFamily="49" charset="0"/>
              </a:rPr>
              <a:t> FETCH</a:t>
            </a:r>
            <a:r>
              <a:rPr lang="en-US" altLang="en-US" dirty="0">
                <a:cs typeface="Times New Roman" pitchFamily="18" charset="0"/>
              </a:rPr>
              <a:t> </a:t>
            </a:r>
            <a:r>
              <a:rPr lang="en-US" altLang="en-US" dirty="0">
                <a:latin typeface="Courier New" pitchFamily="49" charset="0"/>
              </a:rPr>
              <a:t>INTO</a:t>
            </a:r>
            <a:r>
              <a:rPr lang="en-US" altLang="en-US" dirty="0"/>
              <a:t>, and</a:t>
            </a:r>
            <a:r>
              <a:rPr lang="en-US" altLang="en-US" dirty="0">
                <a:cs typeface="Times New Roman" pitchFamily="18" charset="0"/>
              </a:rPr>
              <a:t> </a:t>
            </a:r>
            <a:r>
              <a:rPr lang="en-US" altLang="en-US" dirty="0">
                <a:latin typeface="Courier New" pitchFamily="49" charset="0"/>
              </a:rPr>
              <a:t>RETURNING</a:t>
            </a:r>
            <a:r>
              <a:rPr lang="en-US" altLang="en-US" dirty="0">
                <a:cs typeface="Times New Roman" pitchFamily="18" charset="0"/>
              </a:rPr>
              <a:t> </a:t>
            </a:r>
            <a:r>
              <a:rPr lang="en-US" altLang="en-US" dirty="0">
                <a:latin typeface="Courier New" pitchFamily="49" charset="0"/>
              </a:rPr>
              <a:t>INTO</a:t>
            </a:r>
            <a:r>
              <a:rPr lang="en-US" altLang="en-US" dirty="0"/>
              <a:t> clauses.</a:t>
            </a:r>
          </a:p>
          <a:p>
            <a:pPr lvl="1" eaLnBrk="1" hangingPunct="1"/>
            <a:endParaRPr lang="en-US" altLang="en-US" dirty="0"/>
          </a:p>
          <a:p>
            <a:endParaRPr lang="en-US" dirty="0"/>
          </a:p>
        </p:txBody>
      </p:sp>
    </p:spTree>
    <p:extLst>
      <p:ext uri="{BB962C8B-B14F-4D97-AF65-F5344CB8AC3E}">
        <p14:creationId xmlns:p14="http://schemas.microsoft.com/office/powerpoint/2010/main" val="23454202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a:t>Oracle Database 19c: PL/SQL Workshop   20 - </a:t>
            </a:r>
            <a:fld id="{A404FBD2-1CA8-4434-8845-A22649827646}" type="slidenum">
              <a:rPr lang="en-US" smtClean="0"/>
              <a:pPr/>
              <a:t>31</a:t>
            </a:fld>
            <a:endParaRPr lang="en-US" dirty="0"/>
          </a:p>
        </p:txBody>
      </p:sp>
      <p:sp>
        <p:nvSpPr>
          <p:cNvPr id="6" name="Slide Image Placeholder 5">
            <a:extLst>
              <a:ext uri="{FF2B5EF4-FFF2-40B4-BE49-F238E27FC236}">
                <a16:creationId xmlns:a16="http://schemas.microsoft.com/office/drawing/2014/main" id="{64B800FD-774B-4460-8A88-D1629B69D76B}"/>
              </a:ext>
            </a:extLst>
          </p:cNvPr>
          <p:cNvSpPr>
            <a:spLocks noGrp="1" noRot="1" noChangeAspect="1"/>
          </p:cNvSpPr>
          <p:nvPr>
            <p:ph type="sldImg"/>
          </p:nvPr>
        </p:nvSpPr>
        <p:spPr/>
      </p:sp>
      <p:sp>
        <p:nvSpPr>
          <p:cNvPr id="7" name="Notes Placeholder 6">
            <a:extLst>
              <a:ext uri="{FF2B5EF4-FFF2-40B4-BE49-F238E27FC236}">
                <a16:creationId xmlns:a16="http://schemas.microsoft.com/office/drawing/2014/main" id="{B7FEBDFA-3E54-4498-86A8-0C7F02FFF7D7}"/>
              </a:ext>
            </a:extLst>
          </p:cNvPr>
          <p:cNvSpPr>
            <a:spLocks noGrp="1"/>
          </p:cNvSpPr>
          <p:nvPr>
            <p:ph type="body" idx="1"/>
          </p:nvPr>
        </p:nvSpPr>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a:t>Oracle Database 19c: PL/SQL Workshop   20 - </a:t>
            </a:r>
            <a:fld id="{1A930C81-0A04-49B2-BE23-2CE846CEDDAF}" type="slidenum">
              <a:rPr lang="en-US" smtClean="0"/>
              <a:pPr/>
              <a:t>32</a:t>
            </a:fld>
            <a:endParaRPr lang="en-US" dirty="0"/>
          </a:p>
        </p:txBody>
      </p:sp>
      <p:sp>
        <p:nvSpPr>
          <p:cNvPr id="6" name="Slide Image Placeholder 5">
            <a:extLst>
              <a:ext uri="{FF2B5EF4-FFF2-40B4-BE49-F238E27FC236}">
                <a16:creationId xmlns:a16="http://schemas.microsoft.com/office/drawing/2014/main" id="{1464D3EA-98DC-49E2-AE6D-8E0B17709ED4}"/>
              </a:ext>
            </a:extLst>
          </p:cNvPr>
          <p:cNvSpPr>
            <a:spLocks noGrp="1" noRot="1" noChangeAspect="1"/>
          </p:cNvSpPr>
          <p:nvPr>
            <p:ph type="sldImg"/>
          </p:nvPr>
        </p:nvSpPr>
        <p:spPr/>
      </p:sp>
      <p:sp>
        <p:nvSpPr>
          <p:cNvPr id="7" name="Notes Placeholder 6">
            <a:extLst>
              <a:ext uri="{FF2B5EF4-FFF2-40B4-BE49-F238E27FC236}">
                <a16:creationId xmlns:a16="http://schemas.microsoft.com/office/drawing/2014/main" id="{BD205289-EB98-4004-B62F-262E1D471C51}"/>
              </a:ext>
            </a:extLst>
          </p:cNvPr>
          <p:cNvSpPr>
            <a:spLocks noGrp="1"/>
          </p:cNvSpPr>
          <p:nvPr>
            <p:ph type="body" idx="1"/>
          </p:nvPr>
        </p:nvSpPr>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a:t>Oracle Database 19c: PL/SQL Workshop   20 - </a:t>
            </a:r>
            <a:fld id="{9353070E-2F40-4E17-A738-876CF60FAAC7}" type="slidenum">
              <a:rPr lang="en-US" smtClean="0"/>
              <a:pPr/>
              <a:t>33</a:t>
            </a:fld>
            <a:endParaRPr lang="en-US" dirty="0"/>
          </a:p>
        </p:txBody>
      </p:sp>
      <p:sp>
        <p:nvSpPr>
          <p:cNvPr id="6" name="Slide Image Placeholder 5">
            <a:extLst>
              <a:ext uri="{FF2B5EF4-FFF2-40B4-BE49-F238E27FC236}">
                <a16:creationId xmlns:a16="http://schemas.microsoft.com/office/drawing/2014/main" id="{0E33BA4A-8605-496D-97C8-ED73C106E528}"/>
              </a:ext>
            </a:extLst>
          </p:cNvPr>
          <p:cNvSpPr>
            <a:spLocks noGrp="1" noRot="1" noChangeAspect="1"/>
          </p:cNvSpPr>
          <p:nvPr>
            <p:ph type="sldImg"/>
          </p:nvPr>
        </p:nvSpPr>
        <p:spPr/>
      </p:sp>
      <p:sp>
        <p:nvSpPr>
          <p:cNvPr id="7" name="Notes Placeholder 6">
            <a:extLst>
              <a:ext uri="{FF2B5EF4-FFF2-40B4-BE49-F238E27FC236}">
                <a16:creationId xmlns:a16="http://schemas.microsoft.com/office/drawing/2014/main" id="{2BD4E7E1-2881-4FA8-8967-D5FB882642A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0518508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p:txBody>
          <a:bodyPr/>
          <a:lstStyle/>
          <a:p>
            <a:r>
              <a:rPr lang="en-US"/>
              <a:t>Oracle Database 19c: PL/SQL Workshop   20 - </a:t>
            </a:r>
            <a:fld id="{E191C16D-B731-40BA-BE40-9FF34BFB7467}" type="slidenum">
              <a:rPr lang="en-US" smtClean="0"/>
              <a:pPr/>
              <a:t>34</a:t>
            </a:fld>
            <a:endParaRPr lang="en-US" dirty="0"/>
          </a:p>
        </p:txBody>
      </p:sp>
      <p:sp>
        <p:nvSpPr>
          <p:cNvPr id="3" name="Slide Image Placeholder 2">
            <a:extLst>
              <a:ext uri="{FF2B5EF4-FFF2-40B4-BE49-F238E27FC236}">
                <a16:creationId xmlns:a16="http://schemas.microsoft.com/office/drawing/2014/main" id="{4C14535C-9629-4421-AD49-11781127A949}"/>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159D58F4-E2DD-44A1-9AA9-B088201E8F98}"/>
              </a:ext>
            </a:extLst>
          </p:cNvPr>
          <p:cNvSpPr>
            <a:spLocks noGrp="1"/>
          </p:cNvSpPr>
          <p:nvPr>
            <p:ph type="body" idx="1"/>
          </p:nvPr>
        </p:nvSpPr>
        <p:spPr/>
        <p:txBody>
          <a:bodyPr/>
          <a:lstStyle/>
          <a:p>
            <a:pPr lvl="1" eaLnBrk="1" hangingPunct="1"/>
            <a:r>
              <a:rPr lang="en-US" altLang="en-US" dirty="0"/>
              <a:t>By using </a:t>
            </a:r>
            <a:r>
              <a:rPr lang="en-US" altLang="en-US" dirty="0">
                <a:latin typeface="Courier New" pitchFamily="49" charset="0"/>
                <a:cs typeface="Courier New" pitchFamily="49" charset="0"/>
              </a:rPr>
              <a:t>BULK COLLECT INTO</a:t>
            </a:r>
            <a:r>
              <a:rPr lang="en-US" altLang="en-US" dirty="0"/>
              <a:t>, you can quickly obtain a set of rows without using a cursor mechanism.</a:t>
            </a:r>
          </a:p>
          <a:p>
            <a:pPr lvl="1" eaLnBrk="1" hangingPunct="1"/>
            <a:r>
              <a:rPr lang="en-US" altLang="en-US" dirty="0"/>
              <a:t>The example reads all the department rows for a specified region into a PL/SQL table, whose contents are displayed with the </a:t>
            </a:r>
            <a:r>
              <a:rPr lang="en-US" altLang="en-US" dirty="0">
                <a:latin typeface="Courier New" pitchFamily="49" charset="0"/>
              </a:rPr>
              <a:t>FOR</a:t>
            </a:r>
            <a:r>
              <a:rPr lang="en-US" altLang="en-US" dirty="0"/>
              <a:t> loop that follows the </a:t>
            </a:r>
            <a:r>
              <a:rPr lang="en-US" altLang="en-US" dirty="0">
                <a:latin typeface="Courier New" pitchFamily="49" charset="0"/>
              </a:rPr>
              <a:t>SELECT</a:t>
            </a:r>
            <a:r>
              <a:rPr lang="en-US" altLang="en-US" dirty="0"/>
              <a:t> statement.</a:t>
            </a:r>
          </a:p>
          <a:p>
            <a:endParaRPr lang="en-US" dirty="0"/>
          </a:p>
        </p:txBody>
      </p:sp>
    </p:spTree>
    <p:extLst>
      <p:ext uri="{BB962C8B-B14F-4D97-AF65-F5344CB8AC3E}">
        <p14:creationId xmlns:p14="http://schemas.microsoft.com/office/powerpoint/2010/main" val="17171396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a:t>Oracle Database 19c: PL/SQL Workshop   20 - </a:t>
            </a:r>
            <a:fld id="{23E29432-E1E0-482E-B8E0-FF543EC9EAA0}" type="slidenum">
              <a:rPr lang="en-US" smtClean="0"/>
              <a:pPr/>
              <a:t>35</a:t>
            </a:fld>
            <a:endParaRPr lang="en-US" dirty="0"/>
          </a:p>
        </p:txBody>
      </p:sp>
      <p:sp>
        <p:nvSpPr>
          <p:cNvPr id="3" name="Slide Image Placeholder 2">
            <a:extLst>
              <a:ext uri="{FF2B5EF4-FFF2-40B4-BE49-F238E27FC236}">
                <a16:creationId xmlns:a16="http://schemas.microsoft.com/office/drawing/2014/main" id="{1E59136A-5AD1-41D1-8838-3FD0E85EF47F}"/>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B9527A66-BDE1-438B-8638-89379EC62E27}"/>
              </a:ext>
            </a:extLst>
          </p:cNvPr>
          <p:cNvSpPr>
            <a:spLocks noGrp="1"/>
          </p:cNvSpPr>
          <p:nvPr>
            <p:ph type="body" idx="1"/>
          </p:nvPr>
        </p:nvSpPr>
        <p:spPr/>
        <p:txBody>
          <a:bodyPr/>
          <a:lstStyle/>
          <a:p>
            <a:pPr lvl="1" eaLnBrk="1" hangingPunct="1">
              <a:spcBef>
                <a:spcPts val="50"/>
              </a:spcBef>
            </a:pPr>
            <a:r>
              <a:rPr lang="en-US" altLang="en-US" dirty="0"/>
              <a:t>The example in the slide shows how </a:t>
            </a:r>
            <a:r>
              <a:rPr lang="en-US" altLang="en-US" dirty="0">
                <a:latin typeface="Courier New" pitchFamily="49" charset="0"/>
              </a:rPr>
              <a:t>BULK</a:t>
            </a:r>
            <a:r>
              <a:rPr lang="en-US" altLang="en-US" dirty="0"/>
              <a:t> </a:t>
            </a:r>
            <a:r>
              <a:rPr lang="en-US" altLang="en-US" dirty="0">
                <a:latin typeface="Courier New" pitchFamily="49" charset="0"/>
              </a:rPr>
              <a:t>COLLECT</a:t>
            </a:r>
            <a:r>
              <a:rPr lang="en-US" altLang="en-US" dirty="0"/>
              <a:t> </a:t>
            </a:r>
            <a:r>
              <a:rPr lang="en-US" altLang="en-US" dirty="0">
                <a:latin typeface="Courier New" pitchFamily="49" charset="0"/>
              </a:rPr>
              <a:t>INTO</a:t>
            </a:r>
            <a:r>
              <a:rPr lang="en-US" altLang="en-US" dirty="0"/>
              <a:t> can be used with cursors.</a:t>
            </a:r>
          </a:p>
          <a:p>
            <a:pPr lvl="1" eaLnBrk="1" hangingPunct="1">
              <a:spcBef>
                <a:spcPts val="50"/>
              </a:spcBef>
            </a:pPr>
            <a:r>
              <a:rPr lang="en-US" altLang="en-US" dirty="0"/>
              <a:t>You can also add a </a:t>
            </a:r>
            <a:r>
              <a:rPr lang="en-US" altLang="en-US" dirty="0">
                <a:latin typeface="Courier New" pitchFamily="49" charset="0"/>
              </a:rPr>
              <a:t>LIMIT</a:t>
            </a:r>
            <a:r>
              <a:rPr lang="en-US" altLang="en-US" dirty="0"/>
              <a:t> clause to control the number of rows fetched in each operation. The code example in the slide could be modified as follows:</a:t>
            </a:r>
          </a:p>
          <a:p>
            <a:pPr lvl="4" eaLnBrk="1" hangingPunct="1">
              <a:spcBef>
                <a:spcPts val="50"/>
              </a:spcBef>
            </a:pPr>
            <a:r>
              <a:rPr lang="en-US" altLang="en-US" dirty="0"/>
              <a:t>	CREATE OR REPLACE PROCEDURE </a:t>
            </a:r>
            <a:r>
              <a:rPr lang="en-US" altLang="en-US" dirty="0" err="1"/>
              <a:t>get_departments</a:t>
            </a:r>
            <a:r>
              <a:rPr lang="en-US" altLang="en-US" dirty="0"/>
              <a:t>(</a:t>
            </a:r>
            <a:r>
              <a:rPr lang="en-US" altLang="en-US" dirty="0" err="1"/>
              <a:t>p_loc</a:t>
            </a:r>
            <a:r>
              <a:rPr lang="en-US" altLang="en-US" dirty="0"/>
              <a:t> NUMBER,</a:t>
            </a:r>
            <a:br>
              <a:rPr lang="en-US" altLang="en-US" dirty="0"/>
            </a:br>
            <a:r>
              <a:rPr lang="en-US" altLang="en-US" dirty="0"/>
              <a:t>	  </a:t>
            </a:r>
            <a:r>
              <a:rPr lang="en-US" altLang="en-US" b="1" dirty="0" err="1"/>
              <a:t>p_nrows</a:t>
            </a:r>
            <a:r>
              <a:rPr lang="en-US" altLang="en-US" b="1" dirty="0"/>
              <a:t> NUMBER</a:t>
            </a:r>
            <a:r>
              <a:rPr lang="en-US" altLang="en-US" dirty="0"/>
              <a:t>) IS</a:t>
            </a:r>
          </a:p>
          <a:p>
            <a:pPr lvl="4" eaLnBrk="1" hangingPunct="1">
              <a:spcBef>
                <a:spcPts val="50"/>
              </a:spcBef>
            </a:pPr>
            <a:r>
              <a:rPr lang="en-US" altLang="en-US" dirty="0"/>
              <a:t>	  CURSOR </a:t>
            </a:r>
            <a:r>
              <a:rPr lang="en-US" altLang="en-US" dirty="0" err="1"/>
              <a:t>dept_csr</a:t>
            </a:r>
            <a:r>
              <a:rPr lang="en-US" altLang="en-US" dirty="0"/>
              <a:t> IS SELECT * </a:t>
            </a:r>
          </a:p>
          <a:p>
            <a:pPr lvl="4" eaLnBrk="1" hangingPunct="1">
              <a:spcBef>
                <a:spcPts val="50"/>
              </a:spcBef>
            </a:pPr>
            <a:r>
              <a:rPr lang="en-US" altLang="en-US" dirty="0"/>
              <a:t>	  FROM departments</a:t>
            </a:r>
          </a:p>
          <a:p>
            <a:pPr lvl="4" eaLnBrk="1" hangingPunct="1">
              <a:spcBef>
                <a:spcPts val="50"/>
              </a:spcBef>
            </a:pPr>
            <a:r>
              <a:rPr lang="en-US" altLang="en-US" dirty="0"/>
              <a:t>	  WHERE </a:t>
            </a:r>
            <a:r>
              <a:rPr lang="en-US" altLang="en-US" dirty="0" err="1"/>
              <a:t>location_id</a:t>
            </a:r>
            <a:r>
              <a:rPr lang="en-US" altLang="en-US" dirty="0"/>
              <a:t> = </a:t>
            </a:r>
            <a:r>
              <a:rPr lang="en-US" altLang="en-US" dirty="0" err="1"/>
              <a:t>p_loc</a:t>
            </a:r>
            <a:r>
              <a:rPr lang="en-US" altLang="en-US" dirty="0"/>
              <a:t>;                         </a:t>
            </a:r>
          </a:p>
          <a:p>
            <a:pPr lvl="4" eaLnBrk="1" hangingPunct="1">
              <a:spcBef>
                <a:spcPts val="50"/>
              </a:spcBef>
            </a:pPr>
            <a:r>
              <a:rPr lang="en-US" altLang="en-US" dirty="0"/>
              <a:t>	  TYPE </a:t>
            </a:r>
            <a:r>
              <a:rPr lang="en-US" altLang="en-US" dirty="0" err="1"/>
              <a:t>dept_tabtype</a:t>
            </a:r>
            <a:r>
              <a:rPr lang="en-US" altLang="en-US" dirty="0"/>
              <a:t> IS TABLE OF </a:t>
            </a:r>
            <a:r>
              <a:rPr lang="en-US" altLang="en-US" dirty="0" err="1"/>
              <a:t>dept_csr%ROWTYPE</a:t>
            </a:r>
            <a:r>
              <a:rPr lang="en-US" altLang="en-US" dirty="0"/>
              <a:t>;</a:t>
            </a:r>
          </a:p>
          <a:p>
            <a:pPr lvl="4" eaLnBrk="1" hangingPunct="1">
              <a:spcBef>
                <a:spcPts val="50"/>
              </a:spcBef>
            </a:pPr>
            <a:r>
              <a:rPr lang="en-US" altLang="en-US" dirty="0"/>
              <a:t>	  depts </a:t>
            </a:r>
            <a:r>
              <a:rPr lang="en-US" altLang="en-US" dirty="0" err="1"/>
              <a:t>dept_tabtype</a:t>
            </a:r>
            <a:r>
              <a:rPr lang="en-US" altLang="en-US" dirty="0"/>
              <a:t>;</a:t>
            </a:r>
          </a:p>
          <a:p>
            <a:pPr lvl="4" eaLnBrk="1" hangingPunct="1">
              <a:spcBef>
                <a:spcPts val="50"/>
              </a:spcBef>
            </a:pPr>
            <a:r>
              <a:rPr lang="en-US" altLang="en-US" dirty="0"/>
              <a:t>	BEGIN</a:t>
            </a:r>
          </a:p>
          <a:p>
            <a:pPr lvl="4" eaLnBrk="1" hangingPunct="1">
              <a:spcBef>
                <a:spcPts val="50"/>
              </a:spcBef>
            </a:pPr>
            <a:r>
              <a:rPr lang="en-US" altLang="en-US" dirty="0"/>
              <a:t>	  OPEN </a:t>
            </a:r>
            <a:r>
              <a:rPr lang="en-US" altLang="en-US" dirty="0" err="1"/>
              <a:t>dept_csr</a:t>
            </a:r>
            <a:r>
              <a:rPr lang="en-US" altLang="en-US" dirty="0"/>
              <a:t>;</a:t>
            </a:r>
          </a:p>
          <a:p>
            <a:pPr lvl="4" eaLnBrk="1" hangingPunct="1">
              <a:spcBef>
                <a:spcPts val="50"/>
              </a:spcBef>
            </a:pPr>
            <a:r>
              <a:rPr lang="en-US" altLang="en-US" dirty="0"/>
              <a:t>	  FETCH </a:t>
            </a:r>
            <a:r>
              <a:rPr lang="en-US" altLang="en-US" dirty="0" err="1"/>
              <a:t>dept_csr</a:t>
            </a:r>
            <a:r>
              <a:rPr lang="en-US" altLang="en-US" dirty="0"/>
              <a:t> BULK COLLECT INTO depts </a:t>
            </a:r>
            <a:r>
              <a:rPr lang="en-US" altLang="en-US" b="1" dirty="0"/>
              <a:t>LIMIT </a:t>
            </a:r>
            <a:r>
              <a:rPr lang="en-US" altLang="en-US" b="1" dirty="0" err="1"/>
              <a:t>p_nrows</a:t>
            </a:r>
            <a:r>
              <a:rPr lang="en-US" altLang="en-US" dirty="0"/>
              <a:t>;</a:t>
            </a:r>
          </a:p>
          <a:p>
            <a:pPr lvl="4" eaLnBrk="1" hangingPunct="1">
              <a:spcBef>
                <a:spcPts val="50"/>
              </a:spcBef>
            </a:pPr>
            <a:r>
              <a:rPr lang="en-US" altLang="en-US" dirty="0"/>
              <a:t>	  CLOSE </a:t>
            </a:r>
            <a:r>
              <a:rPr lang="en-US" altLang="en-US" dirty="0" err="1"/>
              <a:t>dept_csr</a:t>
            </a:r>
            <a:r>
              <a:rPr lang="en-US" altLang="en-US" dirty="0"/>
              <a:t>;</a:t>
            </a:r>
          </a:p>
          <a:p>
            <a:pPr lvl="4" eaLnBrk="1" hangingPunct="1">
              <a:spcBef>
                <a:spcPts val="50"/>
              </a:spcBef>
            </a:pPr>
            <a:r>
              <a:rPr lang="en-US" altLang="en-US" dirty="0"/>
              <a:t>	  DBMS_OUTPUT.PUT_LINE(</a:t>
            </a:r>
            <a:r>
              <a:rPr lang="en-US" altLang="en-US" dirty="0" err="1"/>
              <a:t>depts.COUNT</a:t>
            </a:r>
            <a:r>
              <a:rPr lang="en-US" altLang="en-US" dirty="0"/>
              <a:t>||' rows read');</a:t>
            </a:r>
          </a:p>
          <a:p>
            <a:pPr lvl="4" eaLnBrk="1" hangingPunct="1">
              <a:spcBef>
                <a:spcPts val="50"/>
              </a:spcBef>
            </a:pPr>
            <a:r>
              <a:rPr lang="en-US" altLang="en-US" dirty="0"/>
              <a:t>	END;</a:t>
            </a:r>
          </a:p>
          <a:p>
            <a:endParaRPr lang="en-US" dirty="0"/>
          </a:p>
        </p:txBody>
      </p:sp>
    </p:spTree>
    <p:extLst>
      <p:ext uri="{BB962C8B-B14F-4D97-AF65-F5344CB8AC3E}">
        <p14:creationId xmlns:p14="http://schemas.microsoft.com/office/powerpoint/2010/main" val="246412737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a:t>Oracle Database 19c: PL/SQL Workshop   20 - </a:t>
            </a:r>
            <a:fld id="{9E663641-4BE2-4F12-BDAB-0B4F6AE7B94E}" type="slidenum">
              <a:rPr lang="en-US" smtClean="0"/>
              <a:pPr/>
              <a:t>36</a:t>
            </a:fld>
            <a:endParaRPr lang="en-US" dirty="0"/>
          </a:p>
        </p:txBody>
      </p:sp>
      <p:sp>
        <p:nvSpPr>
          <p:cNvPr id="3" name="Slide Image Placeholder 2">
            <a:extLst>
              <a:ext uri="{FF2B5EF4-FFF2-40B4-BE49-F238E27FC236}">
                <a16:creationId xmlns:a16="http://schemas.microsoft.com/office/drawing/2014/main" id="{8299C89A-0942-4935-BA6D-A1E706B8C709}"/>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B02851D7-7336-48C7-ABD5-1998174518A9}"/>
              </a:ext>
            </a:extLst>
          </p:cNvPr>
          <p:cNvSpPr>
            <a:spLocks noGrp="1"/>
          </p:cNvSpPr>
          <p:nvPr>
            <p:ph type="body" idx="1"/>
          </p:nvPr>
        </p:nvSpPr>
        <p:spPr/>
        <p:txBody>
          <a:bodyPr/>
          <a:lstStyle/>
          <a:p>
            <a:pPr lvl="1" eaLnBrk="1" hangingPunct="1"/>
            <a:r>
              <a:rPr lang="en-US" altLang="en-US" dirty="0"/>
              <a:t>Bulk binds can be used to improve the performance of </a:t>
            </a:r>
            <a:r>
              <a:rPr lang="en-US" altLang="en-US" dirty="0">
                <a:latin typeface="Courier New" pitchFamily="49" charset="0"/>
              </a:rPr>
              <a:t>FOR</a:t>
            </a:r>
            <a:r>
              <a:rPr lang="en-US" altLang="en-US" dirty="0"/>
              <a:t> loops that reference collections and return DML. If you have, or plan to have, PL/SQL code that does this, then you can use the </a:t>
            </a:r>
            <a:r>
              <a:rPr lang="en-US" altLang="en-US" dirty="0">
                <a:latin typeface="Courier New" pitchFamily="49" charset="0"/>
              </a:rPr>
              <a:t>FORALL</a:t>
            </a:r>
            <a:r>
              <a:rPr lang="en-US" altLang="en-US" dirty="0"/>
              <a:t> keyword, along with the </a:t>
            </a:r>
            <a:r>
              <a:rPr lang="en-US" altLang="en-US" dirty="0">
                <a:latin typeface="Courier New" pitchFamily="49" charset="0"/>
              </a:rPr>
              <a:t>RETURNING</a:t>
            </a:r>
            <a:r>
              <a:rPr lang="en-US" altLang="en-US" dirty="0"/>
              <a:t> and </a:t>
            </a:r>
            <a:r>
              <a:rPr lang="en-US" altLang="en-US" dirty="0">
                <a:latin typeface="Courier New" pitchFamily="49" charset="0"/>
              </a:rPr>
              <a:t>BULK</a:t>
            </a:r>
            <a:r>
              <a:rPr lang="en-US" altLang="en-US" dirty="0"/>
              <a:t> </a:t>
            </a:r>
            <a:r>
              <a:rPr lang="en-US" altLang="en-US" dirty="0">
                <a:latin typeface="Courier New" pitchFamily="49" charset="0"/>
              </a:rPr>
              <a:t>COLLECT</a:t>
            </a:r>
            <a:r>
              <a:rPr lang="en-US" altLang="en-US" dirty="0"/>
              <a:t> </a:t>
            </a:r>
            <a:r>
              <a:rPr lang="en-US" altLang="en-US" dirty="0">
                <a:latin typeface="Courier New" pitchFamily="49" charset="0"/>
              </a:rPr>
              <a:t>INTO</a:t>
            </a:r>
            <a:r>
              <a:rPr lang="en-US" altLang="en-US" dirty="0"/>
              <a:t> keywords, to improve performance. </a:t>
            </a:r>
          </a:p>
          <a:p>
            <a:pPr lvl="1" eaLnBrk="1" hangingPunct="1"/>
            <a:r>
              <a:rPr lang="en-US" altLang="en-US" dirty="0"/>
              <a:t>In the slide, the </a:t>
            </a:r>
            <a:r>
              <a:rPr lang="en-US" altLang="en-US" dirty="0">
                <a:latin typeface="Courier New" pitchFamily="49" charset="0"/>
              </a:rPr>
              <a:t>salary</a:t>
            </a:r>
            <a:r>
              <a:rPr lang="en-US" altLang="en-US" dirty="0"/>
              <a:t> information is retrieved from the </a:t>
            </a:r>
            <a:r>
              <a:rPr lang="en-US" altLang="en-US" dirty="0">
                <a:latin typeface="Courier New" pitchFamily="49" charset="0"/>
              </a:rPr>
              <a:t>EMPLOYEES</a:t>
            </a:r>
            <a:r>
              <a:rPr lang="en-US" altLang="en-US" dirty="0"/>
              <a:t> table and collected into the </a:t>
            </a:r>
            <a:r>
              <a:rPr lang="en-US" altLang="en-US" dirty="0" err="1">
                <a:latin typeface="Courier New" pitchFamily="49" charset="0"/>
              </a:rPr>
              <a:t>new_sals</a:t>
            </a:r>
            <a:r>
              <a:rPr lang="en-US" altLang="en-US" dirty="0"/>
              <a:t> array. The </a:t>
            </a:r>
            <a:r>
              <a:rPr lang="en-US" altLang="en-US" dirty="0" err="1">
                <a:latin typeface="Courier New" pitchFamily="49" charset="0"/>
              </a:rPr>
              <a:t>new_sals</a:t>
            </a:r>
            <a:r>
              <a:rPr lang="en-US" altLang="en-US" dirty="0"/>
              <a:t> collection is returned in bulk to the PL/SQL engine.</a:t>
            </a:r>
          </a:p>
          <a:p>
            <a:pPr lvl="1" eaLnBrk="1" hangingPunct="1"/>
            <a:r>
              <a:rPr lang="en-US" altLang="en-US" dirty="0"/>
              <a:t>The example in the slide shows a </a:t>
            </a:r>
            <a:r>
              <a:rPr lang="en-US" altLang="en-US" dirty="0">
                <a:latin typeface="Courier New" pitchFamily="49" charset="0"/>
              </a:rPr>
              <a:t>FOR</a:t>
            </a:r>
            <a:r>
              <a:rPr lang="en-US" altLang="en-US" dirty="0"/>
              <a:t> loop that is used to iterate through the new salary data received from the </a:t>
            </a:r>
            <a:r>
              <a:rPr lang="en-US" altLang="en-US" dirty="0">
                <a:latin typeface="Courier New" pitchFamily="49" charset="0"/>
              </a:rPr>
              <a:t>UPDATE</a:t>
            </a:r>
            <a:r>
              <a:rPr lang="en-US" altLang="en-US" dirty="0"/>
              <a:t> operation and then process the results.</a:t>
            </a:r>
          </a:p>
          <a:p>
            <a:endParaRPr lang="en-US" dirty="0"/>
          </a:p>
        </p:txBody>
      </p:sp>
    </p:spTree>
    <p:extLst>
      <p:ext uri="{BB962C8B-B14F-4D97-AF65-F5344CB8AC3E}">
        <p14:creationId xmlns:p14="http://schemas.microsoft.com/office/powerpoint/2010/main" val="23251399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p:txBody>
          <a:bodyPr/>
          <a:lstStyle/>
          <a:p>
            <a:r>
              <a:rPr lang="en-US"/>
              <a:t>Oracle Database 19c: PL/SQL Workshop   20 - </a:t>
            </a:r>
            <a:fld id="{A87948C6-D10D-44B7-9889-BAB8F2DE6763}" type="slidenum">
              <a:rPr lang="en-US" smtClean="0"/>
              <a:pPr/>
              <a:t>37</a:t>
            </a:fld>
            <a:endParaRPr lang="en-US" dirty="0"/>
          </a:p>
        </p:txBody>
      </p:sp>
      <p:sp>
        <p:nvSpPr>
          <p:cNvPr id="3" name="Slide Image Placeholder 2">
            <a:extLst>
              <a:ext uri="{FF2B5EF4-FFF2-40B4-BE49-F238E27FC236}">
                <a16:creationId xmlns:a16="http://schemas.microsoft.com/office/drawing/2014/main" id="{E5BFD013-F2DF-446A-B181-27DDC56F23C8}"/>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334A76BA-3687-4CF8-A180-523CDF32CED3}"/>
              </a:ext>
            </a:extLst>
          </p:cNvPr>
          <p:cNvSpPr>
            <a:spLocks noGrp="1"/>
          </p:cNvSpPr>
          <p:nvPr>
            <p:ph type="body" idx="1"/>
          </p:nvPr>
        </p:nvSpPr>
        <p:spPr/>
        <p:txBody>
          <a:bodyPr/>
          <a:lstStyle/>
          <a:p>
            <a:pPr eaLnBrk="1" hangingPunct="1"/>
            <a:r>
              <a:rPr lang="en-US" altLang="en-US" dirty="0"/>
              <a:t>Answer: a</a:t>
            </a:r>
          </a:p>
          <a:p>
            <a:pPr lvl="1" eaLnBrk="1" hangingPunct="1"/>
            <a:r>
              <a:rPr lang="en-US" altLang="en-US" dirty="0"/>
              <a:t>PL/SQL subprograms support three parameter-passing modes: </a:t>
            </a:r>
            <a:r>
              <a:rPr lang="en-US" altLang="en-US" dirty="0">
                <a:latin typeface="Courier New" pitchFamily="49" charset="0"/>
              </a:rPr>
              <a:t>IN</a:t>
            </a:r>
            <a:r>
              <a:rPr lang="en-US" altLang="en-US" dirty="0"/>
              <a:t>, </a:t>
            </a:r>
            <a:r>
              <a:rPr lang="en-US" altLang="en-US" dirty="0">
                <a:latin typeface="Courier New" pitchFamily="49" charset="0"/>
              </a:rPr>
              <a:t>OUT</a:t>
            </a:r>
            <a:r>
              <a:rPr lang="en-US" altLang="en-US" dirty="0"/>
              <a:t>, and </a:t>
            </a:r>
            <a:r>
              <a:rPr lang="en-US" altLang="en-US" dirty="0">
                <a:latin typeface="Courier New" pitchFamily="49" charset="0"/>
              </a:rPr>
              <a:t>IN OUT</a:t>
            </a:r>
            <a:r>
              <a:rPr lang="en-US" altLang="en-US" dirty="0"/>
              <a:t>. </a:t>
            </a:r>
          </a:p>
          <a:p>
            <a:pPr lvl="1" eaLnBrk="1" hangingPunct="1"/>
            <a:r>
              <a:rPr lang="en-US" altLang="en-US" dirty="0"/>
              <a:t>By default:</a:t>
            </a:r>
          </a:p>
          <a:p>
            <a:pPr lvl="2" eaLnBrk="1" hangingPunct="1"/>
            <a:r>
              <a:rPr lang="en-US" altLang="en-US" dirty="0"/>
              <a:t>The </a:t>
            </a:r>
            <a:r>
              <a:rPr lang="en-US" altLang="en-US" dirty="0">
                <a:latin typeface="Courier New" pitchFamily="49" charset="0"/>
              </a:rPr>
              <a:t>IN</a:t>
            </a:r>
            <a:r>
              <a:rPr lang="en-US" altLang="en-US" dirty="0"/>
              <a:t> parameter is passed by reference. A pointer to the </a:t>
            </a:r>
            <a:r>
              <a:rPr lang="en-US" altLang="en-US" dirty="0">
                <a:latin typeface="Courier New" pitchFamily="49" charset="0"/>
              </a:rPr>
              <a:t>IN</a:t>
            </a:r>
            <a:r>
              <a:rPr lang="en-US" altLang="en-US" dirty="0"/>
              <a:t> actual parameter is passed to the corresponding formal parameter. So, both the parameters reference the same memory location, which holds the value of the actual parameter. </a:t>
            </a:r>
          </a:p>
          <a:p>
            <a:pPr lvl="2" eaLnBrk="1" hangingPunct="1"/>
            <a:r>
              <a:rPr lang="en-US" altLang="en-US" dirty="0"/>
              <a:t>The </a:t>
            </a:r>
            <a:r>
              <a:rPr lang="en-US" altLang="en-US" dirty="0">
                <a:latin typeface="Courier New" pitchFamily="49" charset="0"/>
              </a:rPr>
              <a:t>OUT</a:t>
            </a:r>
            <a:r>
              <a:rPr lang="en-US" altLang="en-US" dirty="0"/>
              <a:t> and </a:t>
            </a:r>
            <a:r>
              <a:rPr lang="en-US" altLang="en-US" dirty="0">
                <a:latin typeface="Courier New" pitchFamily="49" charset="0"/>
              </a:rPr>
              <a:t>IN</a:t>
            </a:r>
            <a:r>
              <a:rPr lang="en-US" altLang="en-US" dirty="0"/>
              <a:t> </a:t>
            </a:r>
            <a:r>
              <a:rPr lang="en-US" altLang="en-US" dirty="0">
                <a:latin typeface="Courier New" pitchFamily="49" charset="0"/>
              </a:rPr>
              <a:t>OUT</a:t>
            </a:r>
            <a:r>
              <a:rPr lang="en-US" altLang="en-US" dirty="0"/>
              <a:t> parameters are passed by value. The value of the </a:t>
            </a:r>
            <a:r>
              <a:rPr lang="en-US" altLang="en-US" dirty="0">
                <a:latin typeface="Courier New" pitchFamily="49" charset="0"/>
              </a:rPr>
              <a:t>OUT</a:t>
            </a:r>
            <a:r>
              <a:rPr lang="en-US" altLang="en-US" dirty="0"/>
              <a:t> or </a:t>
            </a:r>
            <a:r>
              <a:rPr lang="en-US" altLang="en-US" dirty="0">
                <a:latin typeface="Courier New" pitchFamily="49" charset="0"/>
              </a:rPr>
              <a:t>IN</a:t>
            </a:r>
            <a:r>
              <a:rPr lang="en-US" altLang="en-US" dirty="0"/>
              <a:t> </a:t>
            </a:r>
            <a:r>
              <a:rPr lang="en-US" altLang="en-US" dirty="0">
                <a:latin typeface="Courier New" pitchFamily="49" charset="0"/>
              </a:rPr>
              <a:t>OUT</a:t>
            </a:r>
            <a:r>
              <a:rPr lang="en-US" altLang="en-US" dirty="0"/>
              <a:t> actual parameter is copied into the corresponding formal parameter. Then, if the subprogram exits normally, the values assigned to the </a:t>
            </a:r>
            <a:r>
              <a:rPr lang="en-US" altLang="en-US" dirty="0">
                <a:latin typeface="Courier New" pitchFamily="49" charset="0"/>
              </a:rPr>
              <a:t>OUT</a:t>
            </a:r>
            <a:r>
              <a:rPr lang="en-US" altLang="en-US" dirty="0"/>
              <a:t> and </a:t>
            </a:r>
            <a:r>
              <a:rPr lang="en-US" altLang="en-US" dirty="0">
                <a:latin typeface="Courier New" pitchFamily="49" charset="0"/>
              </a:rPr>
              <a:t>IN</a:t>
            </a:r>
            <a:r>
              <a:rPr lang="en-US" altLang="en-US" dirty="0"/>
              <a:t> </a:t>
            </a:r>
            <a:r>
              <a:rPr lang="en-US" altLang="en-US" dirty="0">
                <a:latin typeface="Courier New" pitchFamily="49" charset="0"/>
              </a:rPr>
              <a:t>OUT</a:t>
            </a:r>
            <a:r>
              <a:rPr lang="en-US" altLang="en-US" dirty="0"/>
              <a:t> formal parameters are copied into the corresponding actual parameters. </a:t>
            </a:r>
          </a:p>
          <a:p>
            <a:pPr lvl="1" eaLnBrk="1" hangingPunct="1"/>
            <a:r>
              <a:rPr lang="en-US" altLang="en-US" dirty="0"/>
              <a:t>Copying parameters that represent large data structures (such as collections, records, and instances of object types) with </a:t>
            </a:r>
            <a:r>
              <a:rPr lang="en-US" altLang="en-US" dirty="0">
                <a:latin typeface="Courier New" pitchFamily="49" charset="0"/>
              </a:rPr>
              <a:t>OUT</a:t>
            </a:r>
            <a:r>
              <a:rPr lang="en-US" altLang="en-US" dirty="0"/>
              <a:t> and </a:t>
            </a:r>
            <a:r>
              <a:rPr lang="en-US" altLang="en-US" dirty="0">
                <a:latin typeface="Courier New" pitchFamily="49" charset="0"/>
              </a:rPr>
              <a:t>IN</a:t>
            </a:r>
            <a:r>
              <a:rPr lang="en-US" altLang="en-US" dirty="0"/>
              <a:t> </a:t>
            </a:r>
            <a:r>
              <a:rPr lang="en-US" altLang="en-US" dirty="0">
                <a:latin typeface="Courier New" pitchFamily="49" charset="0"/>
              </a:rPr>
              <a:t>OUT</a:t>
            </a:r>
            <a:r>
              <a:rPr lang="en-US" altLang="en-US" dirty="0"/>
              <a:t> parameters slows down execution and uses up memory. To prevent this overhead, you can specify the </a:t>
            </a:r>
            <a:r>
              <a:rPr lang="en-US" altLang="en-US" dirty="0">
                <a:latin typeface="Courier New" pitchFamily="49" charset="0"/>
              </a:rPr>
              <a:t>NOCOPY</a:t>
            </a:r>
            <a:r>
              <a:rPr lang="en-US" altLang="en-US" dirty="0"/>
              <a:t> hint, which enables the PL/SQL compiler to pass </a:t>
            </a:r>
            <a:r>
              <a:rPr lang="en-US" altLang="en-US" dirty="0">
                <a:latin typeface="Courier New" pitchFamily="49" charset="0"/>
              </a:rPr>
              <a:t>OUT</a:t>
            </a:r>
            <a:r>
              <a:rPr lang="en-US" altLang="en-US" dirty="0"/>
              <a:t> and </a:t>
            </a:r>
            <a:r>
              <a:rPr lang="en-US" altLang="en-US" dirty="0">
                <a:latin typeface="Courier New" pitchFamily="49" charset="0"/>
              </a:rPr>
              <a:t>IN</a:t>
            </a:r>
            <a:r>
              <a:rPr lang="en-US" altLang="en-US" dirty="0"/>
              <a:t> </a:t>
            </a:r>
            <a:r>
              <a:rPr lang="en-US" altLang="en-US" dirty="0">
                <a:latin typeface="Courier New" pitchFamily="49" charset="0"/>
              </a:rPr>
              <a:t>OUT</a:t>
            </a:r>
            <a:r>
              <a:rPr lang="en-US" altLang="en-US" dirty="0"/>
              <a:t> parameters by reference.</a:t>
            </a:r>
          </a:p>
          <a:p>
            <a:endParaRPr lang="en-US" dirty="0"/>
          </a:p>
        </p:txBody>
      </p:sp>
    </p:spTree>
    <p:extLst>
      <p:ext uri="{BB962C8B-B14F-4D97-AF65-F5344CB8AC3E}">
        <p14:creationId xmlns:p14="http://schemas.microsoft.com/office/powerpoint/2010/main" val="427235931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a:t>Oracle Database 19c: PL/SQL Workshop   20 - </a:t>
            </a:r>
            <a:fld id="{541DC813-E649-4A65-9148-7C3A896342C5}" type="slidenum">
              <a:rPr lang="en-US" smtClean="0"/>
              <a:pPr/>
              <a:t>38</a:t>
            </a:fld>
            <a:endParaRPr lang="en-US" dirty="0"/>
          </a:p>
        </p:txBody>
      </p:sp>
      <p:sp>
        <p:nvSpPr>
          <p:cNvPr id="3" name="Slide Image Placeholder 2">
            <a:extLst>
              <a:ext uri="{FF2B5EF4-FFF2-40B4-BE49-F238E27FC236}">
                <a16:creationId xmlns:a16="http://schemas.microsoft.com/office/drawing/2014/main" id="{5CF065CC-D8AA-4745-B6F4-97F4A4C2B235}"/>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B0EE397F-C5B5-4EF5-BE5D-97CBD08E6A19}"/>
              </a:ext>
            </a:extLst>
          </p:cNvPr>
          <p:cNvSpPr>
            <a:spLocks noGrp="1"/>
          </p:cNvSpPr>
          <p:nvPr>
            <p:ph type="body" idx="1"/>
          </p:nvPr>
        </p:nvSpPr>
        <p:spPr/>
        <p:txBody>
          <a:bodyPr/>
          <a:lstStyle/>
          <a:p>
            <a:pPr lvl="1" eaLnBrk="1" hangingPunct="1"/>
            <a:r>
              <a:rPr lang="en-US" altLang="en-US" dirty="0"/>
              <a:t>The lesson provides insights into managing your PL/SQL code by defining constants and exceptions in a package specification. This enables a high degree of reuse and standardization of code.</a:t>
            </a:r>
          </a:p>
          <a:p>
            <a:pPr lvl="1" eaLnBrk="1" hangingPunct="1"/>
            <a:r>
              <a:rPr lang="en-US" altLang="en-US" dirty="0"/>
              <a:t>Local subprograms can be used to simplify and modularize a block of code where the subprogram functionality is repeatedly used in the local block.</a:t>
            </a:r>
          </a:p>
          <a:p>
            <a:pPr lvl="1" eaLnBrk="1" hangingPunct="1"/>
            <a:r>
              <a:rPr lang="en-US" altLang="en-US" dirty="0"/>
              <a:t>The runtime security privileges of a subprogram can be altered by using definer’s or invoker’s rights.</a:t>
            </a:r>
          </a:p>
          <a:p>
            <a:pPr lvl="1" eaLnBrk="1" hangingPunct="1"/>
            <a:r>
              <a:rPr lang="en-US" altLang="en-US" dirty="0"/>
              <a:t>Autonomous transactions can be executed without affecting an existing main transaction.</a:t>
            </a:r>
          </a:p>
          <a:p>
            <a:pPr lvl="1" eaLnBrk="1" hangingPunct="1"/>
            <a:r>
              <a:rPr lang="en-US" altLang="en-US" dirty="0"/>
              <a:t>You should understand how to obtain performance gains by using the </a:t>
            </a:r>
            <a:r>
              <a:rPr lang="en-US" altLang="en-US" dirty="0">
                <a:latin typeface="Courier New" pitchFamily="49" charset="0"/>
              </a:rPr>
              <a:t>NOCOPY</a:t>
            </a:r>
            <a:r>
              <a:rPr lang="en-US" altLang="en-US" dirty="0"/>
              <a:t> hint, bulk binding and the </a:t>
            </a:r>
            <a:r>
              <a:rPr lang="en-US" altLang="en-US" dirty="0">
                <a:latin typeface="Courier New" pitchFamily="49" charset="0"/>
              </a:rPr>
              <a:t>RETURNING</a:t>
            </a:r>
            <a:r>
              <a:rPr lang="en-US" altLang="en-US" dirty="0"/>
              <a:t> clauses in SQL statements, and the </a:t>
            </a:r>
            <a:r>
              <a:rPr lang="en-US" altLang="en-US" dirty="0">
                <a:latin typeface="Courier New" pitchFamily="49" charset="0"/>
              </a:rPr>
              <a:t>PARALLEL_ENABLE</a:t>
            </a:r>
            <a:r>
              <a:rPr lang="en-US" altLang="en-US" dirty="0"/>
              <a:t> hint for optimization of functions.</a:t>
            </a:r>
          </a:p>
          <a:p>
            <a:endParaRPr lang="en-US" dirty="0"/>
          </a:p>
        </p:txBody>
      </p:sp>
    </p:spTree>
    <p:extLst>
      <p:ext uri="{BB962C8B-B14F-4D97-AF65-F5344CB8AC3E}">
        <p14:creationId xmlns:p14="http://schemas.microsoft.com/office/powerpoint/2010/main" val="34367233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a:t>Oracle Database 19c: PL/SQL Workshop   20 - </a:t>
            </a:r>
            <a:fld id="{73B842D7-9C93-421D-BECC-9E28538E2488}" type="slidenum">
              <a:rPr lang="en-US" smtClean="0"/>
              <a:pPr/>
              <a:t>39</a:t>
            </a:fld>
            <a:endParaRPr lang="en-US" dirty="0"/>
          </a:p>
        </p:txBody>
      </p:sp>
      <p:sp>
        <p:nvSpPr>
          <p:cNvPr id="3" name="Slide Image Placeholder 2">
            <a:extLst>
              <a:ext uri="{FF2B5EF4-FFF2-40B4-BE49-F238E27FC236}">
                <a16:creationId xmlns:a16="http://schemas.microsoft.com/office/drawing/2014/main" id="{E02D8EEC-850B-4691-AAF3-0D6149EFD418}"/>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2CCBF3B2-6055-4AD7-8DFC-5F6A82D2BEA1}"/>
              </a:ext>
            </a:extLst>
          </p:cNvPr>
          <p:cNvSpPr>
            <a:spLocks noGrp="1"/>
          </p:cNvSpPr>
          <p:nvPr>
            <p:ph type="body" idx="1"/>
          </p:nvPr>
        </p:nvSpPr>
        <p:spPr/>
        <p:txBody>
          <a:bodyPr/>
          <a:lstStyle/>
          <a:p>
            <a:pPr lvl="1" eaLnBrk="1" hangingPunct="1"/>
            <a:r>
              <a:rPr lang="en-US" altLang="en-US" dirty="0"/>
              <a:t>In this practice, you create a package that performs a bulk fetch of employees in a specified department. The data is stored in a PL/SQL table in the package. You also provide a procedure to display the contents of the table.</a:t>
            </a:r>
          </a:p>
          <a:p>
            <a:pPr lvl="1" eaLnBrk="1" hangingPunct="1"/>
            <a:r>
              <a:rPr lang="en-US" altLang="en-US" dirty="0"/>
              <a:t>You add an </a:t>
            </a:r>
            <a:r>
              <a:rPr lang="en-US" altLang="en-US" dirty="0" err="1">
                <a:latin typeface="Courier New" pitchFamily="49" charset="0"/>
              </a:rPr>
              <a:t>add_employee</a:t>
            </a:r>
            <a:r>
              <a:rPr lang="en-US" altLang="en-US" dirty="0"/>
              <a:t> procedure to the package that inserts new employees. The procedure uses a local autonomous subprogram to write a log record each time the </a:t>
            </a:r>
            <a:r>
              <a:rPr lang="en-US" altLang="en-US" dirty="0" err="1">
                <a:latin typeface="Courier New" pitchFamily="49" charset="0"/>
              </a:rPr>
              <a:t>add_employee</a:t>
            </a:r>
            <a:r>
              <a:rPr lang="en-US" altLang="en-US" dirty="0"/>
              <a:t> procedure is called, whether it successfully adds a record or not.</a:t>
            </a:r>
          </a:p>
          <a:p>
            <a:endParaRPr lang="en-US" dirty="0"/>
          </a:p>
        </p:txBody>
      </p:sp>
    </p:spTree>
    <p:extLst>
      <p:ext uri="{BB962C8B-B14F-4D97-AF65-F5344CB8AC3E}">
        <p14:creationId xmlns:p14="http://schemas.microsoft.com/office/powerpoint/2010/main" val="36478366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a:t>Oracle Database 19c: PL/SQL Workshop   20 - </a:t>
            </a:r>
            <a:fld id="{B6481EA7-B422-401B-8C87-8F6913EC5031}" type="slidenum">
              <a:rPr lang="en-US" smtClean="0"/>
              <a:pPr/>
              <a:t>4</a:t>
            </a:fld>
            <a:endParaRPr lang="en-US" dirty="0"/>
          </a:p>
        </p:txBody>
      </p:sp>
      <p:sp>
        <p:nvSpPr>
          <p:cNvPr id="6" name="Slide Image Placeholder 5">
            <a:extLst>
              <a:ext uri="{FF2B5EF4-FFF2-40B4-BE49-F238E27FC236}">
                <a16:creationId xmlns:a16="http://schemas.microsoft.com/office/drawing/2014/main" id="{1CE99C8D-A9E7-4911-8F91-7A8BB29049FA}"/>
              </a:ext>
            </a:extLst>
          </p:cNvPr>
          <p:cNvSpPr>
            <a:spLocks noGrp="1" noRot="1" noChangeAspect="1"/>
          </p:cNvSpPr>
          <p:nvPr>
            <p:ph type="sldImg"/>
          </p:nvPr>
        </p:nvSpPr>
        <p:spPr/>
      </p:sp>
      <p:sp>
        <p:nvSpPr>
          <p:cNvPr id="7" name="Notes Placeholder 6">
            <a:extLst>
              <a:ext uri="{FF2B5EF4-FFF2-40B4-BE49-F238E27FC236}">
                <a16:creationId xmlns:a16="http://schemas.microsoft.com/office/drawing/2014/main" id="{0C4ECCA2-FFF4-42A6-9E15-0602D08F892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9786782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p:txBody>
          <a:bodyPr/>
          <a:lstStyle/>
          <a:p>
            <a:r>
              <a:rPr lang="en-US"/>
              <a:t>Oracle Database 19c: PL/SQL Workshop   20 - </a:t>
            </a:r>
            <a:fld id="{9B1CD8C8-B5F8-4F56-B36A-652B90A69917}" type="slidenum">
              <a:rPr lang="en-US" smtClean="0"/>
              <a:pPr/>
              <a:t>5</a:t>
            </a:fld>
            <a:endParaRPr lang="en-US" dirty="0"/>
          </a:p>
        </p:txBody>
      </p:sp>
      <p:sp>
        <p:nvSpPr>
          <p:cNvPr id="3" name="Slide Image Placeholder 2">
            <a:extLst>
              <a:ext uri="{FF2B5EF4-FFF2-40B4-BE49-F238E27FC236}">
                <a16:creationId xmlns:a16="http://schemas.microsoft.com/office/drawing/2014/main" id="{6A01AF60-B756-4242-BFEB-745716A88416}"/>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1A8A3040-154C-4B75-AC47-74574024A58D}"/>
              </a:ext>
            </a:extLst>
          </p:cNvPr>
          <p:cNvSpPr>
            <a:spLocks noGrp="1"/>
          </p:cNvSpPr>
          <p:nvPr>
            <p:ph type="body" idx="1"/>
          </p:nvPr>
        </p:nvSpPr>
        <p:spPr/>
        <p:txBody>
          <a:bodyPr/>
          <a:lstStyle/>
          <a:p>
            <a:pPr lvl="1" eaLnBrk="1" hangingPunct="1"/>
            <a:r>
              <a:rPr lang="en-US" altLang="en-US" dirty="0">
                <a:cs typeface="Times New Roman" pitchFamily="18" charset="0"/>
              </a:rPr>
              <a:t>When several developers are writing their own exception handlers in an application, there could be inconsistencies in the handling of error situations. Unless certain standards are adhered to, the situation can become confusing because of the different approaches followed in handling the same error or because of the display of conflicting error messages that confuse users. To overcome these, you can:</a:t>
            </a:r>
            <a:endParaRPr lang="en-US" altLang="en-US" dirty="0"/>
          </a:p>
          <a:p>
            <a:pPr lvl="2" eaLnBrk="1" hangingPunct="1"/>
            <a:r>
              <a:rPr lang="en-US" altLang="en-US" dirty="0"/>
              <a:t>Implement company standards that use a consistent approach to error handling across the entire application</a:t>
            </a:r>
          </a:p>
          <a:p>
            <a:pPr lvl="2" eaLnBrk="1" hangingPunct="1"/>
            <a:r>
              <a:rPr lang="en-US" altLang="en-US" dirty="0"/>
              <a:t>Create predefined, generic exception handlers that produce consistency in the application</a:t>
            </a:r>
          </a:p>
          <a:p>
            <a:pPr lvl="2" eaLnBrk="1" hangingPunct="1"/>
            <a:r>
              <a:rPr lang="en-US" altLang="en-US" dirty="0"/>
              <a:t>Write and call programs that produce consistent error messages</a:t>
            </a:r>
          </a:p>
          <a:p>
            <a:pPr lvl="1" eaLnBrk="1" hangingPunct="1"/>
            <a:r>
              <a:rPr lang="en-US" altLang="en-US" dirty="0"/>
              <a:t>Good programming environments promote naming and coding standards. In PL/SQL, a good place to start implementing naming and coding standards is with commonly used constants and exceptions that occur in the application domain.</a:t>
            </a:r>
          </a:p>
          <a:p>
            <a:pPr lvl="1" eaLnBrk="1" hangingPunct="1"/>
            <a:r>
              <a:rPr lang="en-US" altLang="en-US" dirty="0"/>
              <a:t>The PL/SQL package specification construct is an excellent component to support standardization because all identifiers declared in the package specification are public. They are visible to the subprograms that are developed by the owner of the package and all code with </a:t>
            </a:r>
            <a:r>
              <a:rPr lang="en-US" altLang="en-US" dirty="0">
                <a:latin typeface="Courier New" pitchFamily="49" charset="0"/>
              </a:rPr>
              <a:t>EXECUTE</a:t>
            </a:r>
            <a:r>
              <a:rPr lang="en-US" altLang="en-US" dirty="0"/>
              <a:t> rights to the package specification.</a:t>
            </a:r>
          </a:p>
          <a:p>
            <a:endParaRPr lang="en-US" dirty="0"/>
          </a:p>
        </p:txBody>
      </p:sp>
    </p:spTree>
    <p:extLst>
      <p:ext uri="{BB962C8B-B14F-4D97-AF65-F5344CB8AC3E}">
        <p14:creationId xmlns:p14="http://schemas.microsoft.com/office/powerpoint/2010/main" val="20810132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p:txBody>
          <a:bodyPr/>
          <a:lstStyle/>
          <a:p>
            <a:r>
              <a:rPr lang="en-US"/>
              <a:t>Oracle Database 19c: PL/SQL Workshop   20 - </a:t>
            </a:r>
            <a:fld id="{F3356035-C345-4080-8006-6B252C3C47F4}" type="slidenum">
              <a:rPr lang="en-US" smtClean="0"/>
              <a:pPr/>
              <a:t>6</a:t>
            </a:fld>
            <a:endParaRPr lang="en-US" dirty="0"/>
          </a:p>
        </p:txBody>
      </p:sp>
      <p:sp>
        <p:nvSpPr>
          <p:cNvPr id="3" name="Slide Image Placeholder 2">
            <a:extLst>
              <a:ext uri="{FF2B5EF4-FFF2-40B4-BE49-F238E27FC236}">
                <a16:creationId xmlns:a16="http://schemas.microsoft.com/office/drawing/2014/main" id="{A0A16486-44CE-42C1-A1A2-AF886154C6C8}"/>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35EE6B44-4C49-40BF-8FD3-F7910A0D518F}"/>
              </a:ext>
            </a:extLst>
          </p:cNvPr>
          <p:cNvSpPr>
            <a:spLocks noGrp="1"/>
          </p:cNvSpPr>
          <p:nvPr>
            <p:ph type="body" idx="1"/>
          </p:nvPr>
        </p:nvSpPr>
        <p:spPr/>
        <p:txBody>
          <a:bodyPr/>
          <a:lstStyle/>
          <a:p>
            <a:pPr lvl="1" eaLnBrk="1" hangingPunct="1">
              <a:spcBef>
                <a:spcPts val="200"/>
              </a:spcBef>
            </a:pPr>
            <a:r>
              <a:rPr lang="en-US" altLang="en-US" dirty="0"/>
              <a:t>In the slide, the </a:t>
            </a:r>
            <a:r>
              <a:rPr lang="en-US" altLang="en-US" dirty="0" err="1">
                <a:latin typeface="Courier New" pitchFamily="49" charset="0"/>
              </a:rPr>
              <a:t>error_pkg</a:t>
            </a:r>
            <a:r>
              <a:rPr lang="en-US" altLang="en-US" dirty="0"/>
              <a:t> package is a standardized exception package. It declares a set of programmer-defined exception identifiers. </a:t>
            </a:r>
            <a:r>
              <a:rPr lang="en-US" dirty="0"/>
              <a:t>An internally defined exception does not have a name unless either PL/SQL or you give it one. </a:t>
            </a:r>
            <a:r>
              <a:rPr lang="en-US" altLang="en-US" dirty="0"/>
              <a:t>The example shown in the slide uses the </a:t>
            </a:r>
            <a:r>
              <a:rPr lang="en-US" altLang="en-US" dirty="0">
                <a:latin typeface="Courier New" pitchFamily="49" charset="0"/>
              </a:rPr>
              <a:t>PRAGMA EXCEPTION_INIT</a:t>
            </a:r>
            <a:r>
              <a:rPr lang="en-US" altLang="en-US" dirty="0"/>
              <a:t> directive to associate selected exception names with an Oracle database error number. This enables you to refer to any of the exceptions in a standard way in your applications, as in the following example:</a:t>
            </a:r>
          </a:p>
          <a:p>
            <a:pPr lvl="4" eaLnBrk="1" hangingPunct="1">
              <a:spcBef>
                <a:spcPts val="200"/>
              </a:spcBef>
            </a:pPr>
            <a:r>
              <a:rPr lang="en-US" altLang="en-US" dirty="0"/>
              <a:t>	BEGIN</a:t>
            </a:r>
          </a:p>
          <a:p>
            <a:pPr lvl="4" eaLnBrk="1" hangingPunct="1">
              <a:spcBef>
                <a:spcPts val="200"/>
              </a:spcBef>
            </a:pPr>
            <a:r>
              <a:rPr lang="en-US" altLang="en-US" dirty="0"/>
              <a:t>	  </a:t>
            </a:r>
            <a:r>
              <a:rPr lang="en-US" altLang="en-US" dirty="0">
                <a:cs typeface="Courier New" pitchFamily="49" charset="0"/>
              </a:rPr>
              <a:t>DELETE FROM departments</a:t>
            </a:r>
            <a:endParaRPr lang="en-US" altLang="en-US" dirty="0">
              <a:cs typeface="Times New Roman" pitchFamily="18" charset="0"/>
            </a:endParaRPr>
          </a:p>
          <a:p>
            <a:pPr lvl="4" eaLnBrk="1" hangingPunct="1">
              <a:spcBef>
                <a:spcPts val="200"/>
              </a:spcBef>
            </a:pPr>
            <a:r>
              <a:rPr lang="en-US" altLang="en-US" dirty="0">
                <a:cs typeface="Times New Roman" pitchFamily="18" charset="0"/>
              </a:rPr>
              <a:t>	WHERE </a:t>
            </a:r>
            <a:r>
              <a:rPr lang="en-US" altLang="en-US" dirty="0" err="1">
                <a:cs typeface="Times New Roman" pitchFamily="18" charset="0"/>
              </a:rPr>
              <a:t>department_id</a:t>
            </a:r>
            <a:r>
              <a:rPr lang="en-US" altLang="en-US" dirty="0">
                <a:cs typeface="Times New Roman" pitchFamily="18" charset="0"/>
              </a:rPr>
              <a:t> = </a:t>
            </a:r>
            <a:r>
              <a:rPr lang="en-US" altLang="en-US" dirty="0" err="1">
                <a:cs typeface="Times New Roman" pitchFamily="18" charset="0"/>
              </a:rPr>
              <a:t>deptno</a:t>
            </a:r>
            <a:r>
              <a:rPr lang="en-US" altLang="en-US" dirty="0">
                <a:cs typeface="Times New Roman" pitchFamily="18" charset="0"/>
              </a:rPr>
              <a:t>;</a:t>
            </a:r>
            <a:r>
              <a:rPr lang="en-US" altLang="en-US" dirty="0"/>
              <a:t> </a:t>
            </a:r>
          </a:p>
          <a:p>
            <a:pPr lvl="4" eaLnBrk="1" hangingPunct="1">
              <a:spcBef>
                <a:spcPts val="200"/>
              </a:spcBef>
            </a:pPr>
            <a:r>
              <a:rPr lang="en-US" altLang="en-US" dirty="0"/>
              <a:t>	  ...</a:t>
            </a:r>
          </a:p>
          <a:p>
            <a:pPr lvl="4" eaLnBrk="1" hangingPunct="1">
              <a:spcBef>
                <a:spcPts val="200"/>
              </a:spcBef>
            </a:pPr>
            <a:r>
              <a:rPr lang="en-US" altLang="en-US" dirty="0"/>
              <a:t>	EXCEPTION</a:t>
            </a:r>
          </a:p>
          <a:p>
            <a:pPr lvl="4" eaLnBrk="1" hangingPunct="1">
              <a:spcBef>
                <a:spcPts val="200"/>
              </a:spcBef>
            </a:pPr>
            <a:r>
              <a:rPr lang="en-US" altLang="en-US" dirty="0"/>
              <a:t>	  WHEN </a:t>
            </a:r>
            <a:r>
              <a:rPr lang="en-US" altLang="en-US" b="1" dirty="0" err="1"/>
              <a:t>error_pkg.e_fk_err</a:t>
            </a:r>
            <a:r>
              <a:rPr lang="en-US" altLang="en-US" dirty="0"/>
              <a:t> THEN</a:t>
            </a:r>
          </a:p>
          <a:p>
            <a:pPr lvl="4" eaLnBrk="1" hangingPunct="1">
              <a:spcBef>
                <a:spcPts val="200"/>
              </a:spcBef>
            </a:pPr>
            <a:r>
              <a:rPr lang="en-US" altLang="en-US" dirty="0"/>
              <a:t>	  ...</a:t>
            </a:r>
          </a:p>
          <a:p>
            <a:pPr lvl="4" eaLnBrk="1" hangingPunct="1">
              <a:spcBef>
                <a:spcPts val="200"/>
              </a:spcBef>
            </a:pPr>
            <a:r>
              <a:rPr lang="en-US" altLang="en-US" dirty="0"/>
              <a:t>	  WHEN OTHERS THEN</a:t>
            </a:r>
          </a:p>
          <a:p>
            <a:pPr lvl="4" eaLnBrk="1" hangingPunct="1">
              <a:spcBef>
                <a:spcPts val="200"/>
              </a:spcBef>
            </a:pPr>
            <a:r>
              <a:rPr lang="en-US" altLang="en-US" dirty="0"/>
              <a:t>	  ... </a:t>
            </a:r>
          </a:p>
          <a:p>
            <a:pPr lvl="4" eaLnBrk="1" hangingPunct="1">
              <a:spcBef>
                <a:spcPts val="200"/>
              </a:spcBef>
            </a:pPr>
            <a:r>
              <a:rPr lang="en-US" altLang="en-US" dirty="0"/>
              <a:t>	END;</a:t>
            </a:r>
          </a:p>
          <a:p>
            <a:pPr lvl="4" eaLnBrk="1" hangingPunct="1">
              <a:spcBef>
                <a:spcPts val="200"/>
              </a:spcBef>
            </a:pPr>
            <a:r>
              <a:rPr lang="en-US" altLang="en-US" dirty="0"/>
              <a:t>	/</a:t>
            </a:r>
          </a:p>
          <a:p>
            <a:pPr lvl="4" eaLnBrk="1" hangingPunct="1">
              <a:spcBef>
                <a:spcPts val="200"/>
              </a:spcBef>
            </a:pPr>
            <a:r>
              <a:rPr lang="en-US" altLang="en-US" dirty="0">
                <a:latin typeface="Oracle Sans" panose="020B0503020204020204" pitchFamily="34" charset="0"/>
                <a:cs typeface="Oracle Sans" panose="020B0503020204020204" pitchFamily="34" charset="0"/>
              </a:rPr>
              <a:t>The PL/SQL block here refers to </a:t>
            </a:r>
            <a:r>
              <a:rPr lang="en-US" altLang="en-US" dirty="0" err="1">
                <a:cs typeface="Times New Roman" pitchFamily="18" charset="0"/>
              </a:rPr>
              <a:t>e_fk_err</a:t>
            </a:r>
            <a:r>
              <a:rPr lang="en-US" altLang="en-US" dirty="0">
                <a:latin typeface="Oracle Sans" panose="020B0503020204020204" pitchFamily="34" charset="0"/>
                <a:cs typeface="Oracle Sans" panose="020B0503020204020204" pitchFamily="34" charset="0"/>
              </a:rPr>
              <a:t> mapped onto error number </a:t>
            </a:r>
            <a:r>
              <a:rPr lang="en-US" altLang="en-US" dirty="0">
                <a:cs typeface="Times New Roman" pitchFamily="18" charset="0"/>
              </a:rPr>
              <a:t>ORA-2292</a:t>
            </a:r>
            <a:r>
              <a:rPr lang="en-US" altLang="en-US" dirty="0">
                <a:latin typeface="Oracle Sans" panose="020B0503020204020204" pitchFamily="34" charset="0"/>
                <a:cs typeface="Oracle Sans" panose="020B0503020204020204" pitchFamily="34" charset="0"/>
              </a:rPr>
              <a:t>, which is a constraint violation error.</a:t>
            </a:r>
          </a:p>
          <a:p>
            <a:endParaRPr lang="en-US" dirty="0"/>
          </a:p>
        </p:txBody>
      </p:sp>
    </p:spTree>
    <p:extLst>
      <p:ext uri="{BB962C8B-B14F-4D97-AF65-F5344CB8AC3E}">
        <p14:creationId xmlns:p14="http://schemas.microsoft.com/office/powerpoint/2010/main" val="33681365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p:txBody>
          <a:bodyPr/>
          <a:lstStyle/>
          <a:p>
            <a:r>
              <a:rPr lang="en-US"/>
              <a:t>Oracle Database 19c: PL/SQL Workshop   20 - </a:t>
            </a:r>
            <a:fld id="{9EF5D2FE-27E3-44C5-945D-A35AC2ED3299}" type="slidenum">
              <a:rPr lang="en-US" smtClean="0"/>
              <a:pPr/>
              <a:t>7</a:t>
            </a:fld>
            <a:endParaRPr lang="en-US" dirty="0"/>
          </a:p>
        </p:txBody>
      </p:sp>
      <p:sp>
        <p:nvSpPr>
          <p:cNvPr id="3" name="Slide Image Placeholder 2">
            <a:extLst>
              <a:ext uri="{FF2B5EF4-FFF2-40B4-BE49-F238E27FC236}">
                <a16:creationId xmlns:a16="http://schemas.microsoft.com/office/drawing/2014/main" id="{F8DED0B5-EF0B-4A35-8A12-DDF5365BDCEA}"/>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543FFE07-551A-45C0-B6E9-6B6FE4878706}"/>
              </a:ext>
            </a:extLst>
          </p:cNvPr>
          <p:cNvSpPr>
            <a:spLocks noGrp="1"/>
          </p:cNvSpPr>
          <p:nvPr>
            <p:ph type="body" idx="1"/>
          </p:nvPr>
        </p:nvSpPr>
        <p:spPr/>
        <p:txBody>
          <a:bodyPr/>
          <a:lstStyle/>
          <a:p>
            <a:pPr lvl="1" eaLnBrk="1" hangingPunct="1"/>
            <a:r>
              <a:rPr lang="en-US" altLang="en-US" dirty="0"/>
              <a:t>Standardized exception handling can be implemented either as a standalone subprogram or a subprogram added to the package that defines the standard exceptions. </a:t>
            </a:r>
          </a:p>
          <a:p>
            <a:pPr lvl="1" eaLnBrk="1" hangingPunct="1"/>
            <a:r>
              <a:rPr lang="en-US" altLang="en-US" dirty="0"/>
              <a:t>Consider creating a package for exception handling in your application with the following:</a:t>
            </a:r>
          </a:p>
          <a:p>
            <a:pPr lvl="2" eaLnBrk="1" hangingPunct="1"/>
            <a:r>
              <a:rPr lang="en-US" altLang="en-US" dirty="0"/>
              <a:t>Every named exception that is to be used in the application</a:t>
            </a:r>
          </a:p>
          <a:p>
            <a:pPr lvl="2" eaLnBrk="1" hangingPunct="1"/>
            <a:r>
              <a:rPr lang="en-US" altLang="en-US" dirty="0"/>
              <a:t>All unnamed, programmer-defined exceptions that are used in the application. These are error numbers </a:t>
            </a:r>
            <a:r>
              <a:rPr lang="en-US" altLang="en-US" dirty="0">
                <a:cs typeface="Times New Roman" pitchFamily="18" charset="0"/>
              </a:rPr>
              <a:t>–</a:t>
            </a:r>
            <a:r>
              <a:rPr lang="en-US" altLang="en-US" dirty="0"/>
              <a:t>20000 through </a:t>
            </a:r>
            <a:r>
              <a:rPr lang="en-US" altLang="en-US" dirty="0">
                <a:cs typeface="Times New Roman" pitchFamily="18" charset="0"/>
              </a:rPr>
              <a:t>–</a:t>
            </a:r>
            <a:r>
              <a:rPr lang="en-US" altLang="en-US" dirty="0"/>
              <a:t>20999.</a:t>
            </a:r>
          </a:p>
          <a:p>
            <a:pPr lvl="2" eaLnBrk="1" hangingPunct="1"/>
            <a:r>
              <a:rPr lang="en-US" altLang="en-US" dirty="0"/>
              <a:t>A program to call </a:t>
            </a:r>
            <a:r>
              <a:rPr lang="en-US" altLang="en-US" dirty="0">
                <a:latin typeface="Courier New" pitchFamily="49" charset="0"/>
              </a:rPr>
              <a:t>RAISE_APPLICATION_ERROR</a:t>
            </a:r>
            <a:r>
              <a:rPr lang="en-US" altLang="en-US" dirty="0"/>
              <a:t> based on package exceptions</a:t>
            </a:r>
          </a:p>
          <a:p>
            <a:pPr lvl="2" eaLnBrk="1" hangingPunct="1"/>
            <a:r>
              <a:rPr lang="en-US" altLang="en-US" dirty="0"/>
              <a:t>A program to display an error based on the values of </a:t>
            </a:r>
            <a:r>
              <a:rPr lang="en-US" altLang="en-US" dirty="0">
                <a:latin typeface="Courier New" pitchFamily="49" charset="0"/>
              </a:rPr>
              <a:t>SQLCODE</a:t>
            </a:r>
            <a:r>
              <a:rPr lang="en-US" altLang="en-US" dirty="0"/>
              <a:t> and </a:t>
            </a:r>
            <a:r>
              <a:rPr lang="en-US" altLang="en-US" dirty="0">
                <a:latin typeface="Courier New" pitchFamily="49" charset="0"/>
              </a:rPr>
              <a:t>SQLERRM</a:t>
            </a:r>
          </a:p>
          <a:p>
            <a:pPr lvl="2" eaLnBrk="1" hangingPunct="1"/>
            <a:r>
              <a:rPr lang="en-US" altLang="en-US" dirty="0"/>
              <a:t>Additional objects, such as error log tables, and programs to access the tables</a:t>
            </a:r>
          </a:p>
          <a:p>
            <a:pPr lvl="1" eaLnBrk="1" hangingPunct="1"/>
            <a:r>
              <a:rPr lang="en-US" altLang="en-US" dirty="0"/>
              <a:t>A common practice is to use parameters that identify the name of the procedure and the location in which the error has occurred. This enables you to keep track of runtime errors more easily. An alternative is to use the </a:t>
            </a:r>
            <a:r>
              <a:rPr lang="en-US" altLang="en-US" dirty="0">
                <a:latin typeface="Courier New" pitchFamily="49" charset="0"/>
              </a:rPr>
              <a:t>RAISE_APPLICATION_ERROR</a:t>
            </a:r>
            <a:r>
              <a:rPr lang="en-US" altLang="en-US" dirty="0"/>
              <a:t> built-in procedure to keep a stack trace of exceptions that can be used to track the call sequence leading to the error. To do this, set the third optional argument to </a:t>
            </a:r>
            <a:r>
              <a:rPr lang="en-US" altLang="en-US" dirty="0">
                <a:latin typeface="Courier New" pitchFamily="49" charset="0"/>
              </a:rPr>
              <a:t>TRUE</a:t>
            </a:r>
            <a:r>
              <a:rPr lang="en-US" altLang="en-US" dirty="0"/>
              <a:t>.</a:t>
            </a:r>
            <a:r>
              <a:rPr lang="en-US" dirty="0"/>
              <a:t> If you specify TRUE for the third parameter, PL/SQL puts </a:t>
            </a:r>
            <a:r>
              <a:rPr lang="en-US" dirty="0" err="1"/>
              <a:t>error_code</a:t>
            </a:r>
            <a:r>
              <a:rPr lang="en-US" dirty="0"/>
              <a:t> on top of the error stack. Otherwise, PL/SQL replaces the error stack with </a:t>
            </a:r>
            <a:r>
              <a:rPr lang="en-US" dirty="0" err="1"/>
              <a:t>error_code</a:t>
            </a:r>
            <a:r>
              <a:rPr lang="en-US" dirty="0"/>
              <a:t>.</a:t>
            </a:r>
            <a:endParaRPr lang="en-US" altLang="en-US" dirty="0"/>
          </a:p>
          <a:p>
            <a:pPr lvl="1" eaLnBrk="1" hangingPunct="1"/>
            <a:r>
              <a:rPr lang="en-US" altLang="en-US" dirty="0"/>
              <a:t> For example:</a:t>
            </a:r>
          </a:p>
          <a:p>
            <a:pPr lvl="4" eaLnBrk="1" hangingPunct="1"/>
            <a:r>
              <a:rPr lang="en-US" altLang="en-US" dirty="0"/>
              <a:t>	RAISE_APPLICATION_ERROR(-20001, 'My first error', TRUE);</a:t>
            </a:r>
          </a:p>
          <a:p>
            <a:endParaRPr lang="en-US" dirty="0"/>
          </a:p>
        </p:txBody>
      </p:sp>
    </p:spTree>
    <p:extLst>
      <p:ext uri="{BB962C8B-B14F-4D97-AF65-F5344CB8AC3E}">
        <p14:creationId xmlns:p14="http://schemas.microsoft.com/office/powerpoint/2010/main" val="549906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p:txBody>
          <a:bodyPr/>
          <a:lstStyle/>
          <a:p>
            <a:r>
              <a:rPr lang="en-US"/>
              <a:t>Oracle Database 19c: PL/SQL Workshop   20 - </a:t>
            </a:r>
            <a:fld id="{24F05649-FDA9-459C-B371-C16259C11A59}" type="slidenum">
              <a:rPr lang="en-US" smtClean="0"/>
              <a:pPr/>
              <a:t>8</a:t>
            </a:fld>
            <a:endParaRPr lang="en-US" dirty="0"/>
          </a:p>
        </p:txBody>
      </p:sp>
      <p:sp>
        <p:nvSpPr>
          <p:cNvPr id="3" name="Slide Image Placeholder 2">
            <a:extLst>
              <a:ext uri="{FF2B5EF4-FFF2-40B4-BE49-F238E27FC236}">
                <a16:creationId xmlns:a16="http://schemas.microsoft.com/office/drawing/2014/main" id="{31AC1571-606D-44A6-984A-285881324182}"/>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B7D1DDB0-E60A-4018-A02E-6C53270089AD}"/>
              </a:ext>
            </a:extLst>
          </p:cNvPr>
          <p:cNvSpPr>
            <a:spLocks noGrp="1"/>
          </p:cNvSpPr>
          <p:nvPr>
            <p:ph type="body" idx="1"/>
          </p:nvPr>
        </p:nvSpPr>
        <p:spPr/>
        <p:txBody>
          <a:bodyPr/>
          <a:lstStyle/>
          <a:p>
            <a:pPr lvl="1" eaLnBrk="1" hangingPunct="1"/>
            <a:r>
              <a:rPr lang="en-US" altLang="en-US" dirty="0"/>
              <a:t>By definition, a variable’s value changes, whereas a constant’s value cannot be changed. If you have programs that use local variables whose values should not and do not change, then convert those variables to constants. This can help with the maintenance and debugging of your code.</a:t>
            </a:r>
          </a:p>
          <a:p>
            <a:pPr lvl="1" eaLnBrk="1" hangingPunct="1"/>
            <a:r>
              <a:rPr lang="en-US" altLang="en-US" dirty="0"/>
              <a:t>Consider creating a single shared package with all your constants in it. This makes maintenance and change of the constants much easier. This procedure or package can be loaded on system startup for better performance.</a:t>
            </a:r>
          </a:p>
          <a:p>
            <a:pPr lvl="1" eaLnBrk="1" hangingPunct="1"/>
            <a:r>
              <a:rPr lang="en-US" altLang="en-US" dirty="0"/>
              <a:t>The example in the slide shows the </a:t>
            </a:r>
            <a:r>
              <a:rPr lang="en-US" altLang="en-US" dirty="0" err="1">
                <a:latin typeface="Courier New" pitchFamily="49" charset="0"/>
              </a:rPr>
              <a:t>constant_pkg</a:t>
            </a:r>
            <a:r>
              <a:rPr lang="en-US" altLang="en-US" dirty="0"/>
              <a:t> package containing a few constants. Refer to any of the package constants in your application as required. Here is an example:</a:t>
            </a:r>
          </a:p>
          <a:p>
            <a:pPr lvl="4" eaLnBrk="1" hangingPunct="1"/>
            <a:r>
              <a:rPr lang="en-US" altLang="en-US" dirty="0"/>
              <a:t>	BEGIN</a:t>
            </a:r>
          </a:p>
          <a:p>
            <a:pPr lvl="4" eaLnBrk="1" hangingPunct="1"/>
            <a:r>
              <a:rPr lang="en-US" altLang="en-US" dirty="0"/>
              <a:t>	  UPDATE employees</a:t>
            </a:r>
          </a:p>
          <a:p>
            <a:pPr lvl="4" eaLnBrk="1" hangingPunct="1"/>
            <a:r>
              <a:rPr lang="en-US" altLang="en-US" dirty="0"/>
              <a:t>	     SET salary  = salary + 200</a:t>
            </a:r>
          </a:p>
          <a:p>
            <a:pPr lvl="4" eaLnBrk="1" hangingPunct="1"/>
            <a:r>
              <a:rPr lang="en-US" altLang="en-US" dirty="0"/>
              <a:t>	  WHERE salary &lt;= </a:t>
            </a:r>
            <a:r>
              <a:rPr lang="en-US" altLang="en-US" b="1" dirty="0" err="1"/>
              <a:t>constant_pkg.c_min_sal</a:t>
            </a:r>
            <a:r>
              <a:rPr lang="en-US" altLang="en-US" dirty="0"/>
              <a:t>;</a:t>
            </a:r>
          </a:p>
          <a:p>
            <a:pPr lvl="4" eaLnBrk="1" hangingPunct="1"/>
            <a:r>
              <a:rPr lang="en-US" altLang="en-US" dirty="0"/>
              <a:t>	END;</a:t>
            </a:r>
          </a:p>
          <a:p>
            <a:pPr lvl="4" eaLnBrk="1" hangingPunct="1"/>
            <a:r>
              <a:rPr lang="en-US" altLang="en-US" dirty="0"/>
              <a:t>	/</a:t>
            </a:r>
          </a:p>
          <a:p>
            <a:endParaRPr lang="en-US" dirty="0"/>
          </a:p>
        </p:txBody>
      </p:sp>
    </p:spTree>
    <p:extLst>
      <p:ext uri="{BB962C8B-B14F-4D97-AF65-F5344CB8AC3E}">
        <p14:creationId xmlns:p14="http://schemas.microsoft.com/office/powerpoint/2010/main" val="9620493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p:txBody>
          <a:bodyPr/>
          <a:lstStyle/>
          <a:p>
            <a:r>
              <a:rPr lang="en-US"/>
              <a:t>Oracle Database 19c: PL/SQL Workshop   20 - </a:t>
            </a:r>
            <a:fld id="{C45AC44A-D157-4AD6-91A4-CBFF3F0B118F}" type="slidenum">
              <a:rPr lang="en-US" smtClean="0"/>
              <a:pPr/>
              <a:t>9</a:t>
            </a:fld>
            <a:endParaRPr lang="en-US" dirty="0"/>
          </a:p>
        </p:txBody>
      </p:sp>
      <p:sp>
        <p:nvSpPr>
          <p:cNvPr id="3" name="Slide Image Placeholder 2">
            <a:extLst>
              <a:ext uri="{FF2B5EF4-FFF2-40B4-BE49-F238E27FC236}">
                <a16:creationId xmlns:a16="http://schemas.microsoft.com/office/drawing/2014/main" id="{8A45BA13-3D15-47AF-BE35-C88EDC1A25E2}"/>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6D6BCE4D-3679-4959-892F-C885B09292D6}"/>
              </a:ext>
            </a:extLst>
          </p:cNvPr>
          <p:cNvSpPr>
            <a:spLocks noGrp="1"/>
          </p:cNvSpPr>
          <p:nvPr>
            <p:ph type="body" idx="1"/>
          </p:nvPr>
        </p:nvSpPr>
        <p:spPr/>
        <p:txBody>
          <a:bodyPr/>
          <a:lstStyle/>
          <a:p>
            <a:pPr lvl="1" eaLnBrk="1" hangingPunct="1"/>
            <a:r>
              <a:rPr lang="en-US" altLang="en-US" dirty="0"/>
              <a:t>Local subprograms reduce the size of a module by removing redundant code. This is one of the main reasons for creating a local subprogram. If a module needs the same routine several times and only this module needs the routine, then define it as a local subprogram.</a:t>
            </a:r>
          </a:p>
          <a:p>
            <a:pPr lvl="1" eaLnBrk="1" hangingPunct="1"/>
            <a:r>
              <a:rPr lang="en-US" altLang="en-US" dirty="0"/>
              <a:t>You can define a named PL/SQL block in the declarative section of any PL/SQL program, procedure or function. Local subprograms have the following characteristics:</a:t>
            </a:r>
          </a:p>
          <a:p>
            <a:pPr lvl="2" eaLnBrk="1" hangingPunct="1"/>
            <a:r>
              <a:rPr lang="en-US" altLang="en-US" dirty="0"/>
              <a:t>They are accessible to only the block in which they are defined.</a:t>
            </a:r>
          </a:p>
          <a:p>
            <a:pPr lvl="2" eaLnBrk="1" hangingPunct="1"/>
            <a:r>
              <a:rPr lang="en-US" altLang="en-US" dirty="0"/>
              <a:t>They are compiled as part of their enclosing blocks.</a:t>
            </a:r>
          </a:p>
          <a:p>
            <a:pPr lvl="1" eaLnBrk="1" hangingPunct="1"/>
            <a:r>
              <a:rPr lang="en-US" altLang="en-US" dirty="0"/>
              <a:t>The benefits of local subprograms are:</a:t>
            </a:r>
          </a:p>
          <a:p>
            <a:pPr lvl="2" eaLnBrk="1" hangingPunct="1"/>
            <a:r>
              <a:rPr lang="en-US" altLang="en-US" dirty="0"/>
              <a:t>Reduction of repetitive code</a:t>
            </a:r>
          </a:p>
          <a:p>
            <a:pPr lvl="2" eaLnBrk="1" hangingPunct="1"/>
            <a:r>
              <a:rPr lang="en-US" altLang="en-US" dirty="0"/>
              <a:t>Improved code readability and ease of maintenance</a:t>
            </a:r>
          </a:p>
          <a:p>
            <a:pPr lvl="2" eaLnBrk="1" hangingPunct="1"/>
            <a:r>
              <a:rPr lang="en-US" altLang="en-US" dirty="0"/>
              <a:t>Less administration because there is one program to maintain instead of two</a:t>
            </a:r>
          </a:p>
          <a:p>
            <a:pPr lvl="1" eaLnBrk="1" hangingPunct="1"/>
            <a:r>
              <a:rPr lang="en-US" altLang="en-US" dirty="0"/>
              <a:t>The concept is simple. The example shown in the slide illustrates this with a basic example of an income tax calculation of an employee’s salary.</a:t>
            </a:r>
          </a:p>
          <a:p>
            <a:endParaRPr lang="en-US" dirty="0"/>
          </a:p>
        </p:txBody>
      </p:sp>
    </p:spTree>
    <p:extLst>
      <p:ext uri="{BB962C8B-B14F-4D97-AF65-F5344CB8AC3E}">
        <p14:creationId xmlns:p14="http://schemas.microsoft.com/office/powerpoint/2010/main" val="22612804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3.xml"/><Relationship Id="rId5" Type="http://schemas.openxmlformats.org/officeDocument/2006/relationships/image" Target="../media/image5.emf"/><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11.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12.png"/></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 Id="rId6" Type="http://schemas.openxmlformats.org/officeDocument/2006/relationships/image" Target="../media/image10.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5" name="Notched Right Arrow 1"/>
          <p:cNvSpPr/>
          <p:nvPr userDrawn="1"/>
        </p:nvSpPr>
        <p:spPr>
          <a:xfrm rot="16200000">
            <a:off x="14672427" y="986616"/>
            <a:ext cx="2127655" cy="1907022"/>
          </a:xfrm>
          <a:custGeom>
            <a:avLst/>
            <a:gdLst>
              <a:gd name="connsiteX0" fmla="*/ 0 w 2691828"/>
              <a:gd name="connsiteY0" fmla="*/ 619018 h 2476072"/>
              <a:gd name="connsiteX1" fmla="*/ 1453792 w 2691828"/>
              <a:gd name="connsiteY1" fmla="*/ 619018 h 2476072"/>
              <a:gd name="connsiteX2" fmla="*/ 1453792 w 2691828"/>
              <a:gd name="connsiteY2" fmla="*/ 0 h 2476072"/>
              <a:gd name="connsiteX3" fmla="*/ 2691828 w 2691828"/>
              <a:gd name="connsiteY3" fmla="*/ 1238036 h 2476072"/>
              <a:gd name="connsiteX4" fmla="*/ 1453792 w 2691828"/>
              <a:gd name="connsiteY4" fmla="*/ 2476072 h 2476072"/>
              <a:gd name="connsiteX5" fmla="*/ 1453792 w 2691828"/>
              <a:gd name="connsiteY5" fmla="*/ 1857054 h 2476072"/>
              <a:gd name="connsiteX6" fmla="*/ 0 w 2691828"/>
              <a:gd name="connsiteY6" fmla="*/ 1857054 h 2476072"/>
              <a:gd name="connsiteX7" fmla="*/ 619018 w 2691828"/>
              <a:gd name="connsiteY7" fmla="*/ 1238036 h 2476072"/>
              <a:gd name="connsiteX8" fmla="*/ 0 w 2691828"/>
              <a:gd name="connsiteY8" fmla="*/ 619018 h 2476072"/>
              <a:gd name="connsiteX0" fmla="*/ 0 w 2691828"/>
              <a:gd name="connsiteY0" fmla="*/ 0 h 1857054"/>
              <a:gd name="connsiteX1" fmla="*/ 1453792 w 2691828"/>
              <a:gd name="connsiteY1" fmla="*/ 0 h 1857054"/>
              <a:gd name="connsiteX2" fmla="*/ 2691828 w 2691828"/>
              <a:gd name="connsiteY2" fmla="*/ 619018 h 1857054"/>
              <a:gd name="connsiteX3" fmla="*/ 1453792 w 2691828"/>
              <a:gd name="connsiteY3" fmla="*/ 1857054 h 1857054"/>
              <a:gd name="connsiteX4" fmla="*/ 1453792 w 2691828"/>
              <a:gd name="connsiteY4" fmla="*/ 1238036 h 1857054"/>
              <a:gd name="connsiteX5" fmla="*/ 0 w 2691828"/>
              <a:gd name="connsiteY5" fmla="*/ 1238036 h 1857054"/>
              <a:gd name="connsiteX6" fmla="*/ 619018 w 2691828"/>
              <a:gd name="connsiteY6" fmla="*/ 619018 h 1857054"/>
              <a:gd name="connsiteX7" fmla="*/ 0 w 2691828"/>
              <a:gd name="connsiteY7" fmla="*/ 0 h 1857054"/>
              <a:gd name="connsiteX0" fmla="*/ 0 w 2691828"/>
              <a:gd name="connsiteY0" fmla="*/ 0 h 1238036"/>
              <a:gd name="connsiteX1" fmla="*/ 1453792 w 2691828"/>
              <a:gd name="connsiteY1" fmla="*/ 0 h 1238036"/>
              <a:gd name="connsiteX2" fmla="*/ 2691828 w 2691828"/>
              <a:gd name="connsiteY2" fmla="*/ 619018 h 1238036"/>
              <a:gd name="connsiteX3" fmla="*/ 1453792 w 2691828"/>
              <a:gd name="connsiteY3" fmla="*/ 1238036 h 1238036"/>
              <a:gd name="connsiteX4" fmla="*/ 0 w 2691828"/>
              <a:gd name="connsiteY4" fmla="*/ 1238036 h 1238036"/>
              <a:gd name="connsiteX5" fmla="*/ 619018 w 2691828"/>
              <a:gd name="connsiteY5" fmla="*/ 619018 h 1238036"/>
              <a:gd name="connsiteX6" fmla="*/ 0 w 2691828"/>
              <a:gd name="connsiteY6"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619018 w 1453792"/>
              <a:gd name="connsiteY4" fmla="*/ 619018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51238 w 1453792"/>
              <a:gd name="connsiteY4" fmla="*/ 610852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350629 w 1453792"/>
              <a:gd name="connsiteY4" fmla="*/ 632631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08204 w 1453792"/>
              <a:gd name="connsiteY4" fmla="*/ 626554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80705 w 1453792"/>
              <a:gd name="connsiteY4" fmla="*/ 626556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42322 w 1453792"/>
              <a:gd name="connsiteY4" fmla="*/ 620480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40189 w 1453792"/>
              <a:gd name="connsiteY4" fmla="*/ 622508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59380 w 1453792"/>
              <a:gd name="connsiteY4" fmla="*/ 610354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35923 w 1453792"/>
              <a:gd name="connsiteY4" fmla="*/ 618459 h 1238036"/>
              <a:gd name="connsiteX5" fmla="*/ 0 w 1453792"/>
              <a:gd name="connsiteY5" fmla="*/ 0 h 1238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3792" h="1238036">
                <a:moveTo>
                  <a:pt x="0" y="0"/>
                </a:moveTo>
                <a:lnTo>
                  <a:pt x="1453792" y="0"/>
                </a:lnTo>
                <a:lnTo>
                  <a:pt x="1453792" y="1238036"/>
                </a:lnTo>
                <a:lnTo>
                  <a:pt x="0" y="1238036"/>
                </a:lnTo>
                <a:lnTo>
                  <a:pt x="435923" y="618459"/>
                </a:lnTo>
                <a:lnTo>
                  <a:pt x="0" y="0"/>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a:endParaRPr lang="en-US" dirty="0"/>
          </a:p>
        </p:txBody>
      </p:sp>
      <p:pic>
        <p:nvPicPr>
          <p:cNvPr id="22" name="Picture 2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4" name="Title_Gray_Number"/>
          <p:cNvSpPr>
            <a:spLocks noChangeArrowheads="1"/>
          </p:cNvSpPr>
          <p:nvPr userDrawn="1"/>
        </p:nvSpPr>
        <p:spPr bwMode="gray">
          <a:xfrm>
            <a:off x="14870996" y="993444"/>
            <a:ext cx="1740604" cy="1159288"/>
          </a:xfrm>
          <a:prstGeom prst="rect">
            <a:avLst/>
          </a:prstGeom>
          <a:noFill/>
          <a:ln w="9525">
            <a:noFill/>
            <a:miter lim="800000"/>
            <a:headEnd/>
            <a:tailEnd/>
          </a:ln>
        </p:spPr>
        <p:txBody>
          <a:bodyPr wrap="square" lIns="25398" tIns="25398" rIns="25398" bIns="25398" anchor="b">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rgbClr val="000000"/>
              </a:buClr>
              <a:buFont typeface="Arial" panose="020B0604020202020204" pitchFamily="34" charset="0"/>
              <a:buNone/>
              <a:defRPr/>
            </a:pPr>
            <a:r>
              <a:rPr lang="en-US" sz="7200" b="1" baseline="0">
                <a:solidFill>
                  <a:srgbClr val="FFFFFF"/>
                </a:solidFill>
                <a:latin typeface="Oracle Sans" panose="020B0503020204020204" pitchFamily="34" charset="0"/>
                <a:cs typeface="Oracle Sans" panose="020B0503020204020204" pitchFamily="34" charset="0"/>
              </a:rPr>
              <a:t>20</a:t>
            </a:r>
            <a:endParaRPr lang="en-US" sz="7200" b="1" baseline="0" dirty="0">
              <a:solidFill>
                <a:srgbClr val="FFFFFF"/>
              </a:solidFill>
              <a:latin typeface="Oracle Sans" panose="020B0503020204020204" pitchFamily="34" charset="0"/>
              <a:cs typeface="Oracle Sans" panose="020B0503020204020204" pitchFamily="34" charset="0"/>
            </a:endParaRPr>
          </a:p>
        </p:txBody>
      </p:sp>
      <p:sp>
        <p:nvSpPr>
          <p:cNvPr id="276483" name="Default_Title"/>
          <p:cNvSpPr>
            <a:spLocks noGrp="1" noChangeArrowheads="1"/>
          </p:cNvSpPr>
          <p:nvPr>
            <p:ph type="ctrTitle"/>
          </p:nvPr>
        </p:nvSpPr>
        <p:spPr>
          <a:xfrm>
            <a:off x="1408177" y="4152900"/>
            <a:ext cx="15471648" cy="1042416"/>
          </a:xfrm>
        </p:spPr>
        <p:txBody>
          <a:bodyPr anchor="b"/>
          <a:lstStyle>
            <a:lvl1pPr>
              <a:spcBef>
                <a:spcPct val="0"/>
              </a:spcBef>
              <a:defRPr sz="6000" b="0" baseline="0">
                <a:solidFill>
                  <a:schemeClr val="tx1"/>
                </a:solidFill>
                <a:latin typeface="Georgia" panose="02040502050405020303" pitchFamily="18" charset="0"/>
              </a:defRPr>
            </a:lvl1pPr>
          </a:lstStyle>
          <a:p>
            <a:r>
              <a:rPr lang="en-US"/>
              <a:t>Click to edit Master title style</a:t>
            </a:r>
            <a:endParaRPr lang="en-US" dirty="0"/>
          </a:p>
        </p:txBody>
      </p:sp>
      <p:sp>
        <p:nvSpPr>
          <p:cNvPr id="276484" name="Title_PlaceholderSubtitle"/>
          <p:cNvSpPr>
            <a:spLocks noGrp="1" noChangeArrowheads="1"/>
          </p:cNvSpPr>
          <p:nvPr>
            <p:ph type="subTitle" idx="1"/>
          </p:nvPr>
        </p:nvSpPr>
        <p:spPr bwMode="auto">
          <a:xfrm>
            <a:off x="1426465" y="5483353"/>
            <a:ext cx="15435072" cy="660690"/>
          </a:xfrm>
        </p:spPr>
        <p:txBody>
          <a:bodyPr/>
          <a:lstStyle>
            <a:lvl1pPr algn="l">
              <a:defRPr sz="3600" b="0" i="0" baseline="0">
                <a:solidFill>
                  <a:schemeClr val="tx1"/>
                </a:solidFill>
              </a:defRPr>
            </a:lvl1pPr>
          </a:lstStyle>
          <a:p>
            <a:r>
              <a:rPr lang="en-US"/>
              <a:t>Click to edit Master subtitle style</a:t>
            </a:r>
            <a:endParaRPr lang="en-US" dirty="0"/>
          </a:p>
        </p:txBody>
      </p:sp>
      <p:pic>
        <p:nvPicPr>
          <p:cNvPr id="23" name="Picture 2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11" name="Picture 10"/>
          <p:cNvPicPr>
            <a:picLocks noChangeAspect="1"/>
          </p:cNvPicPr>
          <p:nvPr userDrawn="1"/>
        </p:nvPicPr>
        <p:blipFill>
          <a:blip r:embed="rId5"/>
          <a:stretch>
            <a:fillRect/>
          </a:stretch>
        </p:blipFill>
        <p:spPr>
          <a:xfrm>
            <a:off x="1527048" y="1252728"/>
            <a:ext cx="2103120" cy="276427"/>
          </a:xfrm>
          <a:prstGeom prst="rect">
            <a:avLst/>
          </a:prstGeom>
        </p:spPr>
      </p:pic>
    </p:spTree>
    <p:custDataLst>
      <p:tags r:id="rId1"/>
    </p:custData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311724"/>
            <a:ext cx="5315712" cy="3107513"/>
          </a:xfrm>
        </p:spPr>
        <p:txBody>
          <a:bodyPr/>
          <a:lstStyle>
            <a:lvl1pPr>
              <a:defRPr sz="2700"/>
            </a:lvl1pPr>
            <a:lvl2pPr marL="692122" indent="-463530">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6777156" y="2314673"/>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12611085" y="2317621"/>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10">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7"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840432"/>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FFFD898F-103C-F14D-85A5-5DFDF32D1E06}"/>
              </a:ext>
            </a:extLst>
          </p:cNvPr>
          <p:cNvSpPr/>
          <p:nvPr userDrawn="1"/>
        </p:nvSpPr>
        <p:spPr>
          <a:xfrm>
            <a:off x="1036320" y="24216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8" name="Text Placeholder 5"/>
          <p:cNvSpPr>
            <a:spLocks noGrp="1"/>
          </p:cNvSpPr>
          <p:nvPr>
            <p:ph type="body" sz="quarter" idx="13" hasCustomPrompt="1"/>
          </p:nvPr>
        </p:nvSpPr>
        <p:spPr>
          <a:xfrm>
            <a:off x="914402" y="1790700"/>
            <a:ext cx="16459201" cy="609907"/>
          </a:xfrm>
        </p:spPr>
        <p:txBody>
          <a:bodyPr/>
          <a:lstStyle>
            <a:lvl1pPr>
              <a:defRPr baseline="0">
                <a:solidFill>
                  <a:srgbClr val="312D2A"/>
                </a:solidFill>
              </a:defRPr>
            </a:lvl1pPr>
          </a:lstStyle>
          <a:p>
            <a:pPr lvl="0"/>
            <a:r>
              <a:rPr lang="en-US" dirty="0"/>
              <a:t>Click to add subtitle</a:t>
            </a:r>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9344606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ection Title">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34292"/>
          <a:stretch/>
        </p:blipFill>
        <p:spPr>
          <a:xfrm>
            <a:off x="0" y="1676400"/>
            <a:ext cx="4368582" cy="2476500"/>
          </a:xfrm>
          <a:prstGeom prst="rect">
            <a:avLst/>
          </a:prstGeom>
        </p:spPr>
      </p:pic>
      <p:pic>
        <p:nvPicPr>
          <p:cNvPr id="12" name="Picture 11" descr="A picture containing music, black&#10;&#10;Description automatically generated">
            <a:extLst>
              <a:ext uri="{FF2B5EF4-FFF2-40B4-BE49-F238E27FC236}">
                <a16:creationId xmlns:a16="http://schemas.microsoft.com/office/drawing/2014/main" id="{5F7F53D4-47BD-9145-A247-BCC9EDCB7984}"/>
              </a:ext>
            </a:extLst>
          </p:cNvPr>
          <p:cNvPicPr>
            <a:picLocks noChangeAspect="1"/>
          </p:cNvPicPr>
          <p:nvPr userDrawn="1"/>
        </p:nvPicPr>
        <p:blipFill rotWithShape="1">
          <a:blip r:embed="rId4" cstate="email">
            <a:alphaModFix amt="15000"/>
            <a:extLst>
              <a:ext uri="{28A0092B-C50C-407E-A947-70E740481C1C}">
                <a14:useLocalDpi xmlns:a14="http://schemas.microsoft.com/office/drawing/2010/main"/>
              </a:ext>
            </a:extLst>
          </a:blip>
          <a:srcRect l="-912" r="12497" b="27845"/>
          <a:stretch/>
        </p:blipFill>
        <p:spPr>
          <a:xfrm>
            <a:off x="10771300" y="8039101"/>
            <a:ext cx="7516700" cy="2286000"/>
          </a:xfrm>
          <a:prstGeom prst="rect">
            <a:avLst/>
          </a:prstGeom>
        </p:spPr>
      </p:pic>
      <p:sp>
        <p:nvSpPr>
          <p:cNvPr id="2" name="Title 1"/>
          <p:cNvSpPr>
            <a:spLocks noGrp="1"/>
          </p:cNvSpPr>
          <p:nvPr>
            <p:ph type="title"/>
          </p:nvPr>
        </p:nvSpPr>
        <p:spPr>
          <a:xfrm>
            <a:off x="933451" y="4121597"/>
            <a:ext cx="16421100" cy="1174304"/>
          </a:xfrm>
        </p:spPr>
        <p:txBody>
          <a:bodyPr/>
          <a:lstStyle/>
          <a:p>
            <a:r>
              <a:rPr lang="en-US"/>
              <a:t>Click to edit Master title style</a:t>
            </a:r>
            <a:endParaRPr lang="en-US" dirty="0"/>
          </a:p>
        </p:txBody>
      </p:sp>
      <p:sp>
        <p:nvSpPr>
          <p:cNvPr id="8" name="Text Placeholder 5"/>
          <p:cNvSpPr>
            <a:spLocks noGrp="1"/>
          </p:cNvSpPr>
          <p:nvPr>
            <p:ph type="body" sz="quarter" idx="13" hasCustomPrompt="1"/>
          </p:nvPr>
        </p:nvSpPr>
        <p:spPr>
          <a:xfrm>
            <a:off x="914402" y="5295900"/>
            <a:ext cx="16459201" cy="609907"/>
          </a:xfrm>
        </p:spPr>
        <p:txBody>
          <a:bodyPr/>
          <a:lstStyle>
            <a:lvl1pPr>
              <a:defRPr b="1" baseline="0">
                <a:solidFill>
                  <a:srgbClr val="312D2A"/>
                </a:solidFill>
              </a:defRPr>
            </a:lvl1pPr>
          </a:lstStyle>
          <a:p>
            <a:pPr lvl="0"/>
            <a:r>
              <a:rPr lang="en-US" dirty="0"/>
              <a:t>Click to add subtitle</a:t>
            </a:r>
          </a:p>
        </p:txBody>
      </p:sp>
      <p:pic>
        <p:nvPicPr>
          <p:cNvPr id="14" name="Picture 1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7" name="Picture 6"/>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sp>
        <p:nvSpPr>
          <p:cNvPr id="10"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13779464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688032"/>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4186325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Numbered Layou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932689" y="2688032"/>
            <a:ext cx="16422624" cy="3446068"/>
          </a:xfrm>
        </p:spPr>
        <p:txBody>
          <a:bodyPr/>
          <a:lstStyle>
            <a:lvl2pPr>
              <a:buFont typeface="+mj-lt"/>
              <a:buAutoNum type="arabicPeriod"/>
              <a:defRPr/>
            </a:lvl2pPr>
            <a:lvl3pPr marL="1943100" indent="-571500">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extLst>
      <p:ext uri="{BB962C8B-B14F-4D97-AF65-F5344CB8AC3E}">
        <p14:creationId xmlns:p14="http://schemas.microsoft.com/office/powerpoint/2010/main" val="37679883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umber and Alpha Layou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2689" y="2688032"/>
            <a:ext cx="16422624" cy="3446068"/>
          </a:xfrm>
        </p:spPr>
        <p:txBody>
          <a:bodyPr/>
          <a:lstStyle>
            <a:lvl2pPr>
              <a:buFont typeface="+mj-lt"/>
              <a:buAutoNum type="arabicPeriod"/>
              <a:defRPr/>
            </a:lvl2pPr>
            <a:lvl3pPr marL="1943100" indent="-571500">
              <a:buFont typeface="+mj-lt"/>
              <a:buAutoNum type="alphaLcPeriod"/>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extLst>
      <p:ext uri="{BB962C8B-B14F-4D97-AF65-F5344CB8AC3E}">
        <p14:creationId xmlns:p14="http://schemas.microsoft.com/office/powerpoint/2010/main" val="22781952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4E3629"/>
                </a:solidFill>
              </a:defRPr>
            </a:lvl1pPr>
          </a:lstStyle>
          <a:p>
            <a:r>
              <a:rPr lang="en-US"/>
              <a:t>Click to edit Master title style</a:t>
            </a:r>
            <a:endParaRPr lang="en-US" dirty="0"/>
          </a:p>
        </p:txBody>
      </p:sp>
      <p:sp>
        <p:nvSpPr>
          <p:cNvPr id="3"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extLst>
      <p:ext uri="{BB962C8B-B14F-4D97-AF65-F5344CB8AC3E}">
        <p14:creationId xmlns:p14="http://schemas.microsoft.com/office/powerpoint/2010/main" val="1392251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736058"/>
            <a:ext cx="7906511" cy="3206002"/>
          </a:xfrm>
        </p:spPr>
        <p:txBody>
          <a:bodyPr/>
          <a:lstStyle>
            <a:lvl1pPr>
              <a:defRPr sz="3200"/>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p:cNvSpPr>
            <a:spLocks noGrp="1"/>
          </p:cNvSpPr>
          <p:nvPr>
            <p:ph sz="half" idx="2"/>
          </p:nvPr>
        </p:nvSpPr>
        <p:spPr>
          <a:xfrm>
            <a:off x="9448799" y="2736058"/>
            <a:ext cx="8077200" cy="3398042"/>
          </a:xfrm>
        </p:spPr>
        <p:txBody>
          <a:bodyPr/>
          <a:lstStyle>
            <a:lvl1pPr>
              <a:defRPr sz="3200" baseline="0">
                <a:solidFill>
                  <a:srgbClr val="312D2A"/>
                </a:solidFill>
              </a:defRPr>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1467301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ree Content for Three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715890"/>
            <a:ext cx="5315712" cy="3107513"/>
          </a:xfrm>
        </p:spPr>
        <p:txBody>
          <a:bodyPr/>
          <a:lstStyle>
            <a:lvl1pPr>
              <a:defRPr sz="2700"/>
            </a:lvl1pPr>
            <a:lvl2pPr marL="692122" indent="-463530">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6777156" y="2718839"/>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12611085" y="2721787"/>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3730036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Slide without Border">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pic>
        <p:nvPicPr>
          <p:cNvPr id="3" name="Picture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158704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Objectives">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rcRect/>
          <a:stretch/>
        </p:blipFill>
        <p:spPr>
          <a:xfrm>
            <a:off x="11201400" y="7416403"/>
            <a:ext cx="7086600" cy="2842022"/>
          </a:xfrm>
          <a:prstGeom prst="rect">
            <a:avLst/>
          </a:prstGeom>
        </p:spPr>
      </p:pic>
      <p:sp>
        <p:nvSpPr>
          <p:cNvPr id="2" name="Title 1"/>
          <p:cNvSpPr>
            <a:spLocks noGrp="1"/>
          </p:cNvSpPr>
          <p:nvPr>
            <p:ph type="title"/>
          </p:nvPr>
        </p:nvSpPr>
        <p:spPr>
          <a:xfrm>
            <a:off x="933451" y="616397"/>
            <a:ext cx="16421100" cy="1314450"/>
          </a:xfrm>
        </p:spPr>
        <p:txBody>
          <a:bodyPr/>
          <a:lstStyle/>
          <a:p>
            <a:r>
              <a:rPr lang="en-US"/>
              <a:t>Click to edit Master title style</a:t>
            </a:r>
            <a:endParaRPr lang="en-US" dirty="0"/>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10">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pic>
        <p:nvPicPr>
          <p:cNvPr id="14" name="Picture 1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5" name="Picture 1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17" name="Picture 16"/>
          <p:cNvPicPr>
            <a:picLocks noChangeAspect="1"/>
          </p:cNvPicPr>
          <p:nvPr userDrawn="1"/>
        </p:nvPicPr>
        <p:blipFill rotWithShape="1">
          <a:blip r:embed="rId6" cstate="print">
            <a:extLst>
              <a:ext uri="{28A0092B-C50C-407E-A947-70E740481C1C}">
                <a14:useLocalDpi xmlns:a14="http://schemas.microsoft.com/office/drawing/2010/main" val="0"/>
              </a:ext>
            </a:extLst>
          </a:blip>
          <a:srcRect l="-2890" t="-6389" r="-9348" b="-2544"/>
          <a:stretch/>
        </p:blipFill>
        <p:spPr>
          <a:xfrm>
            <a:off x="14324875" y="5986906"/>
            <a:ext cx="3576274" cy="3601882"/>
          </a:xfrm>
          <a:prstGeom prst="ellipse">
            <a:avLst/>
          </a:prstGeom>
        </p:spPr>
      </p:pic>
      <p:sp>
        <p:nvSpPr>
          <p:cNvPr id="1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9887582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49305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Summary">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rcRect/>
          <a:stretch/>
        </p:blipFill>
        <p:spPr>
          <a:xfrm>
            <a:off x="11201400" y="7457968"/>
            <a:ext cx="7086600" cy="2842022"/>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21" name="Picture 2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22" name="Picture 2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23" name="Rectangle 22">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grpSp>
        <p:nvGrpSpPr>
          <p:cNvPr id="38" name="Group 37"/>
          <p:cNvGrpSpPr/>
          <p:nvPr userDrawn="1"/>
        </p:nvGrpSpPr>
        <p:grpSpPr>
          <a:xfrm>
            <a:off x="14497049" y="6407578"/>
            <a:ext cx="3257551" cy="3126948"/>
            <a:chOff x="351303" y="1475626"/>
            <a:chExt cx="4296904" cy="4124630"/>
          </a:xfrm>
        </p:grpSpPr>
        <p:grpSp>
          <p:nvGrpSpPr>
            <p:cNvPr id="39" name="Group 38"/>
            <p:cNvGrpSpPr/>
            <p:nvPr/>
          </p:nvGrpSpPr>
          <p:grpSpPr>
            <a:xfrm>
              <a:off x="744570" y="1475626"/>
              <a:ext cx="3074258" cy="4124630"/>
              <a:chOff x="241618" y="1591738"/>
              <a:chExt cx="3577210" cy="4799424"/>
            </a:xfrm>
          </p:grpSpPr>
          <p:pic>
            <p:nvPicPr>
              <p:cNvPr id="43" name="Picture 4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1618" y="1591738"/>
                <a:ext cx="3577210" cy="4799424"/>
              </a:xfrm>
              <a:prstGeom prst="rect">
                <a:avLst/>
              </a:prstGeom>
            </p:spPr>
          </p:pic>
          <p:grpSp>
            <p:nvGrpSpPr>
              <p:cNvPr id="44" name="Group 43"/>
              <p:cNvGrpSpPr/>
              <p:nvPr/>
            </p:nvGrpSpPr>
            <p:grpSpPr>
              <a:xfrm>
                <a:off x="1076326" y="2968176"/>
                <a:ext cx="1943100" cy="2077207"/>
                <a:chOff x="1076326" y="2968176"/>
                <a:chExt cx="1943100" cy="2077207"/>
              </a:xfrm>
            </p:grpSpPr>
            <p:sp>
              <p:nvSpPr>
                <p:cNvPr id="45" name="Rectangle 44"/>
                <p:cNvSpPr/>
                <p:nvPr/>
              </p:nvSpPr>
              <p:spPr>
                <a:xfrm>
                  <a:off x="1076326" y="2968176"/>
                  <a:ext cx="1943100" cy="2900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1076326" y="3676909"/>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1076326" y="4216103"/>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1076326" y="4755295"/>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40" name="Picture 39"/>
            <p:cNvPicPr preferRelativeResize="0">
              <a:picLocks noChangeAspect="1"/>
            </p:cNvPicPr>
            <p:nvPr/>
          </p:nvPicPr>
          <p:blipFill rotWithShape="1">
            <a:blip r:embed="rId7" cstate="print">
              <a:extLst>
                <a:ext uri="{28A0092B-C50C-407E-A947-70E740481C1C}">
                  <a14:useLocalDpi xmlns:a14="http://schemas.microsoft.com/office/drawing/2010/main" val="0"/>
                </a:ext>
              </a:extLst>
            </a:blip>
            <a:srcRect l="11141" t="11895" r="11141" b="11895"/>
            <a:stretch/>
          </p:blipFill>
          <p:spPr>
            <a:xfrm>
              <a:off x="2186372" y="1978845"/>
              <a:ext cx="2461835" cy="1408205"/>
            </a:xfrm>
            <a:prstGeom prst="rect">
              <a:avLst/>
            </a:prstGeom>
          </p:spPr>
        </p:pic>
        <p:pic>
          <p:nvPicPr>
            <p:cNvPr id="41" name="Picture 40"/>
            <p:cNvPicPr>
              <a:picLocks noChangeAspect="1"/>
            </p:cNvPicPr>
            <p:nvPr/>
          </p:nvPicPr>
          <p:blipFill rotWithShape="1">
            <a:blip r:embed="rId8" cstate="print">
              <a:extLst>
                <a:ext uri="{28A0092B-C50C-407E-A947-70E740481C1C}">
                  <a14:useLocalDpi xmlns:a14="http://schemas.microsoft.com/office/drawing/2010/main" val="0"/>
                </a:ext>
              </a:extLst>
            </a:blip>
            <a:srcRect l="14022" t="14110" r="46190" b="46243"/>
            <a:stretch/>
          </p:blipFill>
          <p:spPr>
            <a:xfrm>
              <a:off x="351303" y="3065038"/>
              <a:ext cx="1578041" cy="1572444"/>
            </a:xfrm>
            <a:prstGeom prst="ellipse">
              <a:avLst/>
            </a:prstGeom>
          </p:spPr>
        </p:pic>
        <p:sp>
          <p:nvSpPr>
            <p:cNvPr id="42" name="Freeform 8"/>
            <p:cNvSpPr>
              <a:spLocks noChangeAspect="1" noChangeArrowheads="1"/>
            </p:cNvSpPr>
            <p:nvPr/>
          </p:nvSpPr>
          <p:spPr bwMode="auto">
            <a:xfrm>
              <a:off x="559739" y="3413895"/>
              <a:ext cx="1106424" cy="842373"/>
            </a:xfrm>
            <a:custGeom>
              <a:avLst/>
              <a:gdLst>
                <a:gd name="T0" fmla="*/ 717 w 3011"/>
                <a:gd name="T1" fmla="*/ 1817 h 2293"/>
                <a:gd name="T2" fmla="*/ 81 w 3011"/>
                <a:gd name="T3" fmla="*/ 1192 h 2293"/>
                <a:gd name="T4" fmla="*/ 81 w 3011"/>
                <a:gd name="T5" fmla="*/ 880 h 2293"/>
                <a:gd name="T6" fmla="*/ 242 w 3011"/>
                <a:gd name="T7" fmla="*/ 718 h 2293"/>
                <a:gd name="T8" fmla="*/ 555 w 3011"/>
                <a:gd name="T9" fmla="*/ 718 h 2293"/>
                <a:gd name="T10" fmla="*/ 1192 w 3011"/>
                <a:gd name="T11" fmla="*/ 1342 h 2293"/>
                <a:gd name="T12" fmla="*/ 2454 w 3011"/>
                <a:gd name="T13" fmla="*/ 81 h 2293"/>
                <a:gd name="T14" fmla="*/ 2766 w 3011"/>
                <a:gd name="T15" fmla="*/ 81 h 2293"/>
                <a:gd name="T16" fmla="*/ 2928 w 3011"/>
                <a:gd name="T17" fmla="*/ 243 h 2293"/>
                <a:gd name="T18" fmla="*/ 2928 w 3011"/>
                <a:gd name="T19" fmla="*/ 556 h 2293"/>
                <a:gd name="T20" fmla="*/ 1667 w 3011"/>
                <a:gd name="T21" fmla="*/ 1817 h 2293"/>
                <a:gd name="T22" fmla="*/ 1192 w 3011"/>
                <a:gd name="T23" fmla="*/ 2292 h 2293"/>
                <a:gd name="T24" fmla="*/ 717 w 3011"/>
                <a:gd name="T25" fmla="*/ 1817 h 2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11" h="2293">
                  <a:moveTo>
                    <a:pt x="717" y="1817"/>
                  </a:moveTo>
                  <a:cubicBezTo>
                    <a:pt x="81" y="1192"/>
                    <a:pt x="81" y="1192"/>
                    <a:pt x="81" y="1192"/>
                  </a:cubicBezTo>
                  <a:cubicBezTo>
                    <a:pt x="0" y="1100"/>
                    <a:pt x="0" y="961"/>
                    <a:pt x="81" y="880"/>
                  </a:cubicBezTo>
                  <a:cubicBezTo>
                    <a:pt x="242" y="718"/>
                    <a:pt x="242" y="718"/>
                    <a:pt x="242" y="718"/>
                  </a:cubicBezTo>
                  <a:cubicBezTo>
                    <a:pt x="324" y="625"/>
                    <a:pt x="474" y="625"/>
                    <a:pt x="555" y="718"/>
                  </a:cubicBezTo>
                  <a:cubicBezTo>
                    <a:pt x="1192" y="1342"/>
                    <a:pt x="1192" y="1342"/>
                    <a:pt x="1192" y="1342"/>
                  </a:cubicBezTo>
                  <a:cubicBezTo>
                    <a:pt x="2454" y="81"/>
                    <a:pt x="2454" y="81"/>
                    <a:pt x="2454" y="81"/>
                  </a:cubicBezTo>
                  <a:cubicBezTo>
                    <a:pt x="2535" y="0"/>
                    <a:pt x="2685" y="0"/>
                    <a:pt x="2766" y="81"/>
                  </a:cubicBezTo>
                  <a:cubicBezTo>
                    <a:pt x="2928" y="243"/>
                    <a:pt x="2928" y="243"/>
                    <a:pt x="2928" y="243"/>
                  </a:cubicBezTo>
                  <a:cubicBezTo>
                    <a:pt x="3010" y="324"/>
                    <a:pt x="3010" y="475"/>
                    <a:pt x="2928" y="556"/>
                  </a:cubicBezTo>
                  <a:cubicBezTo>
                    <a:pt x="1667" y="1817"/>
                    <a:pt x="1667" y="1817"/>
                    <a:pt x="1667" y="1817"/>
                  </a:cubicBezTo>
                  <a:cubicBezTo>
                    <a:pt x="1192" y="2292"/>
                    <a:pt x="1192" y="2292"/>
                    <a:pt x="1192" y="2292"/>
                  </a:cubicBezTo>
                  <a:lnTo>
                    <a:pt x="717" y="1817"/>
                  </a:lnTo>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Oracle Sans" panose="020B0503020204020204" pitchFamily="34" charset="0"/>
                <a:cs typeface="Oracle Sans" panose="020B0503020204020204" pitchFamily="34" charset="0"/>
              </a:endParaRPr>
            </a:p>
          </p:txBody>
        </p:sp>
      </p:grpSp>
      <p:sp>
        <p:nvSpPr>
          <p:cNvPr id="20"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1635496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buClr>
                <a:schemeClr val="accent1"/>
              </a:buClr>
              <a:defRPr/>
            </a:lvl2pPr>
            <a:lvl3pPr marL="1943100" indent="-571500">
              <a:spcBef>
                <a:spcPts val="1800"/>
              </a:spcBef>
              <a:buClr>
                <a:schemeClr val="accent1"/>
              </a:buClr>
              <a:defRPr/>
            </a:lvl3pPr>
            <a:lvl4pPr>
              <a:spcBef>
                <a:spcPts val="1800"/>
              </a:spcBef>
              <a:buClr>
                <a:schemeClr val="accent1"/>
              </a:buClr>
              <a:defRPr/>
            </a:lvl4pPr>
            <a:lvl5pPr>
              <a:spcBef>
                <a:spcPts val="1800"/>
              </a:spcBef>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umber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932689" y="2265654"/>
            <a:ext cx="16422624" cy="3446068"/>
          </a:xfrm>
        </p:spPr>
        <p:txBody>
          <a:bodyPr/>
          <a:lstStyle>
            <a:lvl2pPr>
              <a:buFont typeface="+mj-lt"/>
              <a:buAutoNum type="arabicPeriod"/>
              <a:defRPr/>
            </a:lvl2pPr>
            <a:lvl3pPr marL="1943100" indent="-571500">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umber and Alph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2689" y="2265654"/>
            <a:ext cx="16422624" cy="3446068"/>
          </a:xfrm>
        </p:spPr>
        <p:txBody>
          <a:bodyPr/>
          <a:lstStyle>
            <a:lvl2pPr>
              <a:buClr>
                <a:schemeClr val="accent1"/>
              </a:buClr>
              <a:buFont typeface="+mj-lt"/>
              <a:buAutoNum type="arabicPeriod"/>
              <a:defRPr/>
            </a:lvl2pPr>
            <a:lvl3pPr marL="1943100" indent="-571500">
              <a:buClr>
                <a:schemeClr val="accent1"/>
              </a:buClr>
              <a:buFont typeface="+mj-lt"/>
              <a:buAutoNum type="alphaLcPeriod"/>
              <a:defRPr/>
            </a:lvl3pPr>
            <a:lvl4pPr>
              <a:buClr>
                <a:schemeClr val="accent1"/>
              </a:buClr>
              <a:defRPr/>
            </a:lvl4pPr>
            <a:lvl5pPr>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 preserve="1">
  <p:cSld name="Quiz">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sp>
        <p:nvSpPr>
          <p:cNvPr id="3" name="Content Placeholder 2"/>
          <p:cNvSpPr>
            <a:spLocks noGrp="1"/>
          </p:cNvSpPr>
          <p:nvPr>
            <p:ph idx="1"/>
          </p:nvPr>
        </p:nvSpPr>
        <p:spPr>
          <a:xfrm>
            <a:off x="932689" y="2267712"/>
            <a:ext cx="16422624" cy="1382426"/>
          </a:xfrm>
        </p:spPr>
        <p:txBody>
          <a:bodyPr/>
          <a:lstStyle>
            <a:lvl1pPr marL="0" indent="-14289">
              <a:defRPr/>
            </a:lvl1pPr>
            <a:lvl2pPr marL="685800" indent="-571500">
              <a:buFont typeface="+mj-lt"/>
              <a:buAutoNum type="alphaLcPeriod"/>
              <a:defRPr/>
            </a:lvl2pPr>
            <a:lvl3pPr>
              <a:buNone/>
              <a:defRPr/>
            </a:lvl3pPr>
          </a:lstStyle>
          <a:p>
            <a:pPr lvl="0"/>
            <a:r>
              <a:rPr lang="en-US"/>
              <a:t>Click to edit Master text styles</a:t>
            </a:r>
          </a:p>
          <a:p>
            <a:pPr lvl="1"/>
            <a:r>
              <a:rPr lang="en-US"/>
              <a:t>Second level</a:t>
            </a:r>
          </a:p>
        </p:txBody>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4" name="Picture 1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13" name="Rectangle 12">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pic>
        <p:nvPicPr>
          <p:cNvPr id="16" name="Picture 15"/>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6760860" y="355291"/>
            <a:ext cx="1141751" cy="1719305"/>
          </a:xfrm>
          <a:prstGeom prst="rect">
            <a:avLst/>
          </a:prstGeom>
        </p:spPr>
      </p:pic>
      <p:sp>
        <p:nvSpPr>
          <p:cNvPr id="22" name="Title_Gray_Number"/>
          <p:cNvSpPr>
            <a:spLocks noChangeArrowheads="1"/>
          </p:cNvSpPr>
          <p:nvPr userDrawn="1"/>
        </p:nvSpPr>
        <p:spPr bwMode="gray">
          <a:xfrm>
            <a:off x="16840200" y="352865"/>
            <a:ext cx="968250" cy="1159281"/>
          </a:xfrm>
          <a:prstGeom prst="rect">
            <a:avLst/>
          </a:prstGeom>
          <a:noFill/>
          <a:ln w="9525">
            <a:noFill/>
            <a:miter lim="800000"/>
            <a:headEnd/>
            <a:tailEnd/>
          </a:ln>
          <a:effectLst>
            <a:outerShdw blurRad="50800" dist="38100" dir="5400000" algn="t" rotWithShape="0">
              <a:prstClr val="black">
                <a:alpha val="40000"/>
              </a:prstClr>
            </a:outerShdw>
          </a:effectLst>
        </p:spPr>
        <p:txBody>
          <a:bodyPr wrap="square" lIns="25395" tIns="25395" rIns="25395" bIns="25395" anchor="b">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rgbClr val="000000"/>
              </a:buClr>
              <a:buFont typeface="Arial" panose="020B0604020202020204" pitchFamily="34" charset="0"/>
              <a:buNone/>
              <a:defRPr/>
            </a:pPr>
            <a:r>
              <a:rPr lang="en-US" sz="7200" b="1" dirty="0">
                <a:solidFill>
                  <a:schemeClr val="bg1"/>
                </a:solidFill>
                <a:latin typeface="+mn-lt"/>
                <a:cs typeface="Calibri" pitchFamily="34" charset="0"/>
              </a:rPr>
              <a:t>Q</a:t>
            </a:r>
          </a:p>
        </p:txBody>
      </p:sp>
      <p:sp>
        <p:nvSpPr>
          <p:cNvPr id="11"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533159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4E3629"/>
                </a:solidFill>
              </a:defRPr>
            </a:lvl1pPr>
          </a:lstStyle>
          <a:p>
            <a:r>
              <a:rPr lang="en-US"/>
              <a:t>Click to edit Master title style</a:t>
            </a:r>
            <a:endParaRPr lang="en-US" dirty="0"/>
          </a:p>
        </p:txBody>
      </p:sp>
      <p:sp>
        <p:nvSpPr>
          <p:cNvPr id="6" name="Rectangle 5">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312991"/>
            <a:ext cx="7906511" cy="3206002"/>
          </a:xfrm>
        </p:spPr>
        <p:txBody>
          <a:bodyPr/>
          <a:lstStyle>
            <a:lvl1pPr>
              <a:defRPr sz="3200"/>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p:cNvSpPr>
            <a:spLocks noGrp="1"/>
          </p:cNvSpPr>
          <p:nvPr>
            <p:ph sz="half" idx="2"/>
          </p:nvPr>
        </p:nvSpPr>
        <p:spPr>
          <a:xfrm>
            <a:off x="9448799" y="2312991"/>
            <a:ext cx="8077200" cy="3398042"/>
          </a:xfrm>
        </p:spPr>
        <p:txBody>
          <a:bodyPr/>
          <a:lstStyle>
            <a:lvl1pPr>
              <a:defRPr sz="3200" baseline="0">
                <a:solidFill>
                  <a:srgbClr val="312D2A"/>
                </a:solidFill>
              </a:defRPr>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EFB9E9CD-D1E8-2941-B6E9-04C71E3BFC82}"/>
              </a:ext>
            </a:extLst>
          </p:cNvPr>
          <p:cNvPicPr>
            <a:picLocks noChangeAspect="1"/>
          </p:cNvPicPr>
          <p:nvPr/>
        </p:nvPicPr>
        <p:blipFill>
          <a:blip r:embed="rId23">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sp>
        <p:nvSpPr>
          <p:cNvPr id="1031" name="Slide_PlaceholderText"/>
          <p:cNvSpPr>
            <a:spLocks noGrp="1" noChangeArrowheads="1"/>
          </p:cNvSpPr>
          <p:nvPr>
            <p:ph type="body" idx="1"/>
          </p:nvPr>
        </p:nvSpPr>
        <p:spPr bwMode="gray">
          <a:xfrm>
            <a:off x="933451" y="2272710"/>
            <a:ext cx="16421100" cy="3446068"/>
          </a:xfrm>
          <a:prstGeom prst="rect">
            <a:avLst/>
          </a:prstGeom>
          <a:noFill/>
          <a:ln w="9525">
            <a:noFill/>
            <a:miter lim="800000"/>
            <a:headEnd/>
            <a:tailEnd/>
          </a:ln>
        </p:spPr>
        <p:txBody>
          <a:bodyPr vert="horz" wrap="square" lIns="25398" tIns="25398" rIns="25398" bIns="25398" numCol="1" anchor="t" anchorCtr="0" compatLnSpc="1">
            <a:prstTxWarp prst="textNoShape">
              <a:avLst/>
            </a:prstTxWarp>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32" name="Slide_PlaceholderTitle"/>
          <p:cNvSpPr>
            <a:spLocks noGrp="1" noChangeArrowheads="1"/>
          </p:cNvSpPr>
          <p:nvPr>
            <p:ph type="title"/>
          </p:nvPr>
        </p:nvSpPr>
        <p:spPr bwMode="auto">
          <a:xfrm>
            <a:off x="933451" y="616397"/>
            <a:ext cx="16421100" cy="1174304"/>
          </a:xfrm>
          <a:prstGeom prst="rect">
            <a:avLst/>
          </a:prstGeom>
          <a:noFill/>
          <a:ln w="9525">
            <a:noFill/>
            <a:miter lim="800000"/>
            <a:headEnd/>
            <a:tailEnd/>
          </a:ln>
        </p:spPr>
        <p:txBody>
          <a:bodyPr vert="horz" wrap="square" lIns="25398" tIns="25398" rIns="25398" bIns="25398" numCol="1" anchor="t" anchorCtr="0" compatLnSpc="1">
            <a:prstTxWarp prst="textNoShape">
              <a:avLst/>
            </a:prstTxWarp>
          </a:bodyPr>
          <a:lstStyle/>
          <a:p>
            <a:pPr lvl="0"/>
            <a:r>
              <a:rPr lang="en-US"/>
              <a:t>Click to edit Master title style</a:t>
            </a:r>
            <a:endParaRPr lang="en-US" dirty="0"/>
          </a:p>
        </p:txBody>
      </p:sp>
      <p:pic>
        <p:nvPicPr>
          <p:cNvPr id="16" name="Picture 15"/>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7" name="Picture 16"/>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Tree>
    <p:custDataLst>
      <p:tags r:id="rId22"/>
    </p:custDataLst>
  </p:cSld>
  <p:clrMap bg1="lt1" tx1="dk1" bg2="lt2" tx2="dk2" accent1="accent1" accent2="accent2" accent3="accent3" accent4="accent4" accent5="accent5" accent6="accent6" hlink="hlink" folHlink="folHlink"/>
  <p:sldLayoutIdLst>
    <p:sldLayoutId id="2147484111" r:id="rId1"/>
    <p:sldLayoutId id="2147484115" r:id="rId2"/>
    <p:sldLayoutId id="2147484116" r:id="rId3"/>
    <p:sldLayoutId id="2147484105" r:id="rId4"/>
    <p:sldLayoutId id="2147484106" r:id="rId5"/>
    <p:sldLayoutId id="2147484107" r:id="rId6"/>
    <p:sldLayoutId id="2147484117" r:id="rId7"/>
    <p:sldLayoutId id="2147484108" r:id="rId8"/>
    <p:sldLayoutId id="2147484114" r:id="rId9"/>
    <p:sldLayoutId id="2147484113" r:id="rId10"/>
    <p:sldLayoutId id="2147484124" r:id="rId11"/>
    <p:sldLayoutId id="2147484125" r:id="rId12"/>
    <p:sldLayoutId id="2147484118" r:id="rId13"/>
    <p:sldLayoutId id="2147484119" r:id="rId14"/>
    <p:sldLayoutId id="2147484120" r:id="rId15"/>
    <p:sldLayoutId id="2147484121" r:id="rId16"/>
    <p:sldLayoutId id="2147484122" r:id="rId17"/>
    <p:sldLayoutId id="2147484123" r:id="rId18"/>
    <p:sldLayoutId id="2147484126" r:id="rId19"/>
    <p:sldLayoutId id="2147484129" r:id="rId20"/>
  </p:sldLayoutIdLst>
  <p:hf sldNum="0" hdr="0" ftr="0" dt="0"/>
  <p:txStyles>
    <p:titleStyle>
      <a:lvl1pPr algn="l" defTabSz="457181" rtl="0" eaLnBrk="1" fontAlgn="base" hangingPunct="1">
        <a:spcBef>
          <a:spcPct val="20000"/>
        </a:spcBef>
        <a:spcAft>
          <a:spcPct val="0"/>
        </a:spcAft>
        <a:buClr>
          <a:srgbClr val="000000"/>
        </a:buClr>
        <a:buFont typeface="Arial" charset="0"/>
        <a:defRPr sz="5400" b="0" baseline="0">
          <a:solidFill>
            <a:schemeClr val="tx1"/>
          </a:solidFill>
          <a:latin typeface="+mj-lt"/>
          <a:ea typeface="+mj-ea"/>
          <a:cs typeface="Oracle Sans" panose="020B0503020204020204" pitchFamily="34" charset="0"/>
        </a:defRPr>
      </a:lvl1pPr>
      <a:lvl2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2pPr>
      <a:lvl3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3pPr>
      <a:lvl4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4pPr>
      <a:lvl5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5pPr>
      <a:lvl6pPr marL="914361"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6pPr>
      <a:lvl7pPr marL="1828724"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7pPr>
      <a:lvl8pPr marL="2743086"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8pPr>
      <a:lvl9pPr marL="3657447"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9pPr>
    </p:titleStyle>
    <p:bodyStyle>
      <a:lvl1pPr marL="0" indent="0" algn="l" defTabSz="457181" rtl="0" eaLnBrk="1" fontAlgn="base" hangingPunct="1">
        <a:lnSpc>
          <a:spcPct val="110000"/>
        </a:lnSpc>
        <a:spcBef>
          <a:spcPts val="1350"/>
        </a:spcBef>
        <a:spcAft>
          <a:spcPct val="0"/>
        </a:spcAft>
        <a:buClr>
          <a:srgbClr val="000000"/>
        </a:buClr>
        <a:buFont typeface="Arial" charset="0"/>
        <a:defRPr sz="3300" baseline="0">
          <a:solidFill>
            <a:schemeClr val="tx1"/>
          </a:solidFill>
          <a:latin typeface="Oracle Sans" panose="020B0503020204020204" pitchFamily="34" charset="0"/>
          <a:ea typeface="+mn-ea"/>
          <a:cs typeface="Oracle Sans" panose="020B0503020204020204" pitchFamily="34" charset="0"/>
        </a:defRPr>
      </a:lvl1pPr>
      <a:lvl2pPr marL="685800" indent="-573088" algn="l" defTabSz="457181" rtl="0" eaLnBrk="1" fontAlgn="base" hangingPunct="1">
        <a:lnSpc>
          <a:spcPct val="110000"/>
        </a:lnSpc>
        <a:spcBef>
          <a:spcPts val="1800"/>
        </a:spcBef>
        <a:spcAft>
          <a:spcPct val="0"/>
        </a:spcAft>
        <a:buClr>
          <a:srgbClr val="D1350F"/>
        </a:buClr>
        <a:buFont typeface="Arial" charset="0"/>
        <a:buChar char="•"/>
        <a:defRPr sz="3200" baseline="0">
          <a:solidFill>
            <a:schemeClr val="tx1"/>
          </a:solidFill>
          <a:latin typeface="Oracle Sans" panose="020B0503020204020204" pitchFamily="34" charset="0"/>
          <a:cs typeface="Oracle Sans" panose="020B0503020204020204" pitchFamily="34" charset="0"/>
        </a:defRPr>
      </a:lvl2pPr>
      <a:lvl3pPr marL="1941513" indent="-569913" algn="l" defTabSz="457181" rtl="0" eaLnBrk="1" fontAlgn="base" hangingPunct="1">
        <a:lnSpc>
          <a:spcPct val="110000"/>
        </a:lnSpc>
        <a:spcBef>
          <a:spcPts val="1800"/>
        </a:spcBef>
        <a:spcAft>
          <a:spcPct val="0"/>
        </a:spcAft>
        <a:buClr>
          <a:srgbClr val="D1350F"/>
        </a:buClr>
        <a:buFont typeface="Arial" charset="0"/>
        <a:buChar char="–"/>
        <a:defRPr sz="3000" baseline="0">
          <a:solidFill>
            <a:schemeClr val="tx1"/>
          </a:solidFill>
          <a:latin typeface="Oracle Sans" panose="020B0503020204020204" pitchFamily="34" charset="0"/>
          <a:cs typeface="Oracle Sans" panose="020B0503020204020204" pitchFamily="34" charset="0"/>
        </a:defRPr>
      </a:lvl3pPr>
      <a:lvl4pPr marL="2743200" indent="-577850" algn="l" defTabSz="457181" rtl="0" eaLnBrk="1" fontAlgn="base" hangingPunct="1">
        <a:lnSpc>
          <a:spcPct val="110000"/>
        </a:lnSpc>
        <a:spcBef>
          <a:spcPts val="1800"/>
        </a:spcBef>
        <a:spcAft>
          <a:spcPct val="0"/>
        </a:spcAft>
        <a:buClr>
          <a:srgbClr val="D1350F"/>
        </a:buClr>
        <a:buSzPct val="45000"/>
        <a:buFont typeface="Arial" charset="0"/>
        <a:buChar char="—"/>
        <a:defRPr sz="2700" baseline="0">
          <a:solidFill>
            <a:schemeClr val="tx1"/>
          </a:solidFill>
          <a:latin typeface="Oracle Sans" panose="020B0503020204020204" pitchFamily="34" charset="0"/>
          <a:cs typeface="Oracle Sans" panose="020B0503020204020204" pitchFamily="34" charset="0"/>
        </a:defRPr>
      </a:lvl4pPr>
      <a:lvl5pPr marL="3429000" indent="-571500" algn="l" defTabSz="457181" rtl="0" eaLnBrk="1" fontAlgn="base" hangingPunct="1">
        <a:lnSpc>
          <a:spcPct val="110000"/>
        </a:lnSpc>
        <a:spcBef>
          <a:spcPts val="1800"/>
        </a:spcBef>
        <a:spcAft>
          <a:spcPct val="0"/>
        </a:spcAft>
        <a:buClr>
          <a:srgbClr val="D1350F"/>
        </a:buClr>
        <a:buSzPct val="55000"/>
        <a:buFont typeface="Arial" charset="0"/>
        <a:buChar char="—"/>
        <a:defRPr sz="2400" baseline="0">
          <a:solidFill>
            <a:schemeClr val="tx1"/>
          </a:solidFill>
          <a:latin typeface="Oracle Sans" panose="020B0503020204020204" pitchFamily="34" charset="0"/>
          <a:cs typeface="Oracle Sans" panose="020B0503020204020204" pitchFamily="34" charset="0"/>
        </a:defRPr>
      </a:lvl5pPr>
      <a:lvl6pPr marL="4336870"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6pPr>
      <a:lvl7pPr marL="5251231"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7pPr>
      <a:lvl8pPr marL="6165592"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8pPr>
      <a:lvl9pPr marL="7079955"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9pPr>
    </p:bodyStyle>
    <p:otherStyle>
      <a:defPPr>
        <a:defRPr lang="en-US"/>
      </a:defPPr>
      <a:lvl1pPr marL="0" algn="l" defTabSz="1828724" rtl="0" eaLnBrk="1" latinLnBrk="0" hangingPunct="1">
        <a:defRPr sz="3600" kern="1200">
          <a:solidFill>
            <a:schemeClr val="tx1"/>
          </a:solidFill>
          <a:latin typeface="+mn-lt"/>
          <a:ea typeface="+mn-ea"/>
          <a:cs typeface="+mn-cs"/>
        </a:defRPr>
      </a:lvl1pPr>
      <a:lvl2pPr marL="914361" algn="l" defTabSz="1828724" rtl="0" eaLnBrk="1" latinLnBrk="0" hangingPunct="1">
        <a:defRPr sz="3600" kern="1200">
          <a:solidFill>
            <a:schemeClr val="tx1"/>
          </a:solidFill>
          <a:latin typeface="+mn-lt"/>
          <a:ea typeface="+mn-ea"/>
          <a:cs typeface="+mn-cs"/>
        </a:defRPr>
      </a:lvl2pPr>
      <a:lvl3pPr marL="1828724" algn="l" defTabSz="1828724" rtl="0" eaLnBrk="1" latinLnBrk="0" hangingPunct="1">
        <a:defRPr sz="3600" kern="1200">
          <a:solidFill>
            <a:schemeClr val="tx1"/>
          </a:solidFill>
          <a:latin typeface="+mn-lt"/>
          <a:ea typeface="+mn-ea"/>
          <a:cs typeface="+mn-cs"/>
        </a:defRPr>
      </a:lvl3pPr>
      <a:lvl4pPr marL="2743086" algn="l" defTabSz="1828724" rtl="0" eaLnBrk="1" latinLnBrk="0" hangingPunct="1">
        <a:defRPr sz="3600" kern="1200">
          <a:solidFill>
            <a:schemeClr val="tx1"/>
          </a:solidFill>
          <a:latin typeface="+mn-lt"/>
          <a:ea typeface="+mn-ea"/>
          <a:cs typeface="+mn-cs"/>
        </a:defRPr>
      </a:lvl4pPr>
      <a:lvl5pPr marL="3657447" algn="l" defTabSz="1828724" rtl="0" eaLnBrk="1" latinLnBrk="0" hangingPunct="1">
        <a:defRPr sz="3600" kern="1200">
          <a:solidFill>
            <a:schemeClr val="tx1"/>
          </a:solidFill>
          <a:latin typeface="+mn-lt"/>
          <a:ea typeface="+mn-ea"/>
          <a:cs typeface="+mn-cs"/>
        </a:defRPr>
      </a:lvl5pPr>
      <a:lvl6pPr marL="4571810" algn="l" defTabSz="1828724" rtl="0" eaLnBrk="1" latinLnBrk="0" hangingPunct="1">
        <a:defRPr sz="3600" kern="1200">
          <a:solidFill>
            <a:schemeClr val="tx1"/>
          </a:solidFill>
          <a:latin typeface="+mn-lt"/>
          <a:ea typeface="+mn-ea"/>
          <a:cs typeface="+mn-cs"/>
        </a:defRPr>
      </a:lvl6pPr>
      <a:lvl7pPr marL="5486171" algn="l" defTabSz="1828724" rtl="0" eaLnBrk="1" latinLnBrk="0" hangingPunct="1">
        <a:defRPr sz="3600" kern="1200">
          <a:solidFill>
            <a:schemeClr val="tx1"/>
          </a:solidFill>
          <a:latin typeface="+mn-lt"/>
          <a:ea typeface="+mn-ea"/>
          <a:cs typeface="+mn-cs"/>
        </a:defRPr>
      </a:lvl7pPr>
      <a:lvl8pPr marL="6400533" algn="l" defTabSz="1828724" rtl="0" eaLnBrk="1" latinLnBrk="0" hangingPunct="1">
        <a:defRPr sz="3600" kern="1200">
          <a:solidFill>
            <a:schemeClr val="tx1"/>
          </a:solidFill>
          <a:latin typeface="+mn-lt"/>
          <a:ea typeface="+mn-ea"/>
          <a:cs typeface="+mn-cs"/>
        </a:defRPr>
      </a:lvl8pPr>
      <a:lvl9pPr marL="7314896" algn="l" defTabSz="1828724"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25.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26.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tags" Target="../tags/tag2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28.xml"/><Relationship Id="rId4" Type="http://schemas.openxmlformats.org/officeDocument/2006/relationships/image" Target="../media/image15.gif"/></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29.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tags" Target="../tags/tag30.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3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8.xml"/><Relationship Id="rId1" Type="http://schemas.openxmlformats.org/officeDocument/2006/relationships/tags" Target="../tags/tag3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0.xml"/><Relationship Id="rId1" Type="http://schemas.openxmlformats.org/officeDocument/2006/relationships/tags" Target="../tags/tag33.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tags" Target="../tags/tag34.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8.xml"/><Relationship Id="rId1" Type="http://schemas.openxmlformats.org/officeDocument/2006/relationships/tags" Target="../tags/tag1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tags" Target="../tags/tag35.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tags" Target="../tags/tag36.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3.xml"/><Relationship Id="rId1" Type="http://schemas.openxmlformats.org/officeDocument/2006/relationships/tags" Target="../tags/tag37.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xml"/><Relationship Id="rId1" Type="http://schemas.openxmlformats.org/officeDocument/2006/relationships/tags" Target="../tags/tag38.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xml"/><Relationship Id="rId1" Type="http://schemas.openxmlformats.org/officeDocument/2006/relationships/tags" Target="../tags/tag39.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3.xml"/><Relationship Id="rId1" Type="http://schemas.openxmlformats.org/officeDocument/2006/relationships/tags" Target="../tags/tag40.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xml"/><Relationship Id="rId1" Type="http://schemas.openxmlformats.org/officeDocument/2006/relationships/tags" Target="../tags/tag41.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4.xml"/><Relationship Id="rId1" Type="http://schemas.openxmlformats.org/officeDocument/2006/relationships/tags" Target="../tags/tag4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4.xml"/><Relationship Id="rId1" Type="http://schemas.openxmlformats.org/officeDocument/2006/relationships/tags" Target="../tags/tag43.xml"/><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4.xml"/><Relationship Id="rId1" Type="http://schemas.openxmlformats.org/officeDocument/2006/relationships/tags" Target="../tags/tag44.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4.xml"/><Relationship Id="rId1" Type="http://schemas.openxmlformats.org/officeDocument/2006/relationships/tags" Target="../tags/tag45.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8.xml"/><Relationship Id="rId1" Type="http://schemas.openxmlformats.org/officeDocument/2006/relationships/tags" Target="../tags/tag46.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8.xml"/><Relationship Id="rId1" Type="http://schemas.openxmlformats.org/officeDocument/2006/relationships/tags" Target="../tags/tag47.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8.xml"/><Relationship Id="rId1" Type="http://schemas.openxmlformats.org/officeDocument/2006/relationships/tags" Target="../tags/tag48.xml"/><Relationship Id="rId4" Type="http://schemas.openxmlformats.org/officeDocument/2006/relationships/image" Target="../media/image21.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4.xml"/><Relationship Id="rId1" Type="http://schemas.openxmlformats.org/officeDocument/2006/relationships/tags" Target="../tags/tag49.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4.xml"/><Relationship Id="rId1" Type="http://schemas.openxmlformats.org/officeDocument/2006/relationships/tags" Target="../tags/tag50.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8.xml"/><Relationship Id="rId1" Type="http://schemas.openxmlformats.org/officeDocument/2006/relationships/tags" Target="../tags/tag51.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7.xml"/><Relationship Id="rId1" Type="http://schemas.openxmlformats.org/officeDocument/2006/relationships/tags" Target="../tags/tag5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3.xml"/><Relationship Id="rId1" Type="http://schemas.openxmlformats.org/officeDocument/2006/relationships/tags" Target="../tags/tag53.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3.xml"/><Relationship Id="rId1" Type="http://schemas.openxmlformats.org/officeDocument/2006/relationships/tags" Target="../tags/tag54.xml"/><Relationship Id="rId4" Type="http://schemas.openxmlformats.org/officeDocument/2006/relationships/image" Target="../media/image2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19.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ags" Target="../tags/tag20.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tags" Target="../tags/tag2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2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ags" Target="../tags/tag2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24.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a:latin typeface="+mj-lt"/>
                <a:cs typeface="Oracle Sans" panose="020B0503020204020204" pitchFamily="34" charset="0"/>
              </a:rPr>
              <a:t>Design Considerations for the PL/SQL Code</a:t>
            </a:r>
            <a:endParaRPr lang="en-US" altLang="en-US" dirty="0">
              <a:latin typeface="+mj-lt"/>
              <a:cs typeface="Oracle Sans" panose="020B0503020204020204" pitchFamily="34" charset="0"/>
            </a:endParaRPr>
          </a:p>
        </p:txBody>
      </p:sp>
      <p:sp>
        <p:nvSpPr>
          <p:cNvPr id="2" name="Subtitle 1">
            <a:extLst>
              <a:ext uri="{FF2B5EF4-FFF2-40B4-BE49-F238E27FC236}">
                <a16:creationId xmlns:a16="http://schemas.microsoft.com/office/drawing/2014/main" id="{4AE120A9-AF47-4C37-9E2C-B2A34A9DDDB3}"/>
              </a:ext>
            </a:extLst>
          </p:cNvPr>
          <p:cNvSpPr>
            <a:spLocks noGrp="1"/>
          </p:cNvSpPr>
          <p:nvPr>
            <p:ph type="subTitle" idx="1"/>
          </p:nvPr>
        </p:nvSpPr>
        <p:spPr/>
        <p:txBody>
          <a:bodyPr/>
          <a:lstStyle/>
          <a:p>
            <a:endParaRPr lang="en-US"/>
          </a:p>
        </p:txBody>
      </p:sp>
    </p:spTree>
    <p:custDataLst>
      <p:tags r:id="rId1"/>
    </p:custDataLst>
    <p:extLst>
      <p:ext uri="{BB962C8B-B14F-4D97-AF65-F5344CB8AC3E}">
        <p14:creationId xmlns:p14="http://schemas.microsoft.com/office/powerpoint/2010/main" val="1064171789"/>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Lesson Agenda</a:t>
            </a:r>
          </a:p>
        </p:txBody>
      </p:sp>
      <p:sp>
        <p:nvSpPr>
          <p:cNvPr id="4" name="Content Placeholder 3">
            <a:extLst>
              <a:ext uri="{FF2B5EF4-FFF2-40B4-BE49-F238E27FC236}">
                <a16:creationId xmlns:a16="http://schemas.microsoft.com/office/drawing/2014/main" id="{CF77FC82-E8B8-46D0-954A-E61EBE07765D}"/>
              </a:ext>
            </a:extLst>
          </p:cNvPr>
          <p:cNvSpPr>
            <a:spLocks noGrp="1"/>
          </p:cNvSpPr>
          <p:nvPr>
            <p:ph idx="1"/>
          </p:nvPr>
        </p:nvSpPr>
        <p:spPr>
          <a:xfrm>
            <a:off x="933451" y="2272710"/>
            <a:ext cx="16421100" cy="7334953"/>
          </a:xfrm>
        </p:spPr>
        <p:txBody>
          <a:bodyPr/>
          <a:lstStyle/>
          <a:p>
            <a:pPr lvl="1">
              <a:buClr>
                <a:schemeClr val="tx1">
                  <a:lumMod val="25000"/>
                  <a:lumOff val="75000"/>
                </a:schemeClr>
              </a:buClr>
            </a:pPr>
            <a:r>
              <a:rPr lang="en-US" dirty="0">
                <a:solidFill>
                  <a:schemeClr val="tx1">
                    <a:lumMod val="25000"/>
                    <a:lumOff val="75000"/>
                  </a:schemeClr>
                </a:solidFill>
              </a:rPr>
              <a:t>Standardization of the code</a:t>
            </a:r>
          </a:p>
          <a:p>
            <a:pPr lvl="1"/>
            <a:r>
              <a:rPr lang="en-US" dirty="0"/>
              <a:t>Managing security for PL/SQL packages and subprograms</a:t>
            </a:r>
          </a:p>
          <a:p>
            <a:pPr lvl="1">
              <a:buClr>
                <a:schemeClr val="tx1">
                  <a:lumMod val="25000"/>
                  <a:lumOff val="75000"/>
                </a:schemeClr>
              </a:buClr>
            </a:pPr>
            <a:r>
              <a:rPr lang="en-US" dirty="0">
                <a:solidFill>
                  <a:schemeClr val="tx1">
                    <a:lumMod val="25000"/>
                    <a:lumOff val="75000"/>
                  </a:schemeClr>
                </a:solidFill>
              </a:rPr>
              <a:t>Design considerations for autonomous transactions</a:t>
            </a:r>
          </a:p>
          <a:p>
            <a:pPr lvl="1">
              <a:buClr>
                <a:schemeClr val="tx1">
                  <a:lumMod val="25000"/>
                  <a:lumOff val="75000"/>
                </a:schemeClr>
              </a:buClr>
            </a:pPr>
            <a:r>
              <a:rPr lang="en-US" dirty="0">
                <a:solidFill>
                  <a:schemeClr val="tx1">
                    <a:lumMod val="25000"/>
                    <a:lumOff val="75000"/>
                  </a:schemeClr>
                </a:solidFill>
              </a:rPr>
              <a:t>Performance optimization in PL/SQL blocks</a:t>
            </a:r>
          </a:p>
          <a:p>
            <a:pPr lvl="2">
              <a:buClr>
                <a:schemeClr val="tx1">
                  <a:lumMod val="25000"/>
                  <a:lumOff val="75000"/>
                </a:schemeClr>
              </a:buClr>
            </a:pPr>
            <a:r>
              <a:rPr lang="en-US" dirty="0">
                <a:solidFill>
                  <a:schemeClr val="tx1">
                    <a:lumMod val="25000"/>
                    <a:lumOff val="75000"/>
                  </a:schemeClr>
                </a:solidFill>
              </a:rPr>
              <a:t>NO COPY clause</a:t>
            </a:r>
          </a:p>
          <a:p>
            <a:pPr lvl="2">
              <a:buClr>
                <a:schemeClr val="tx1">
                  <a:lumMod val="25000"/>
                  <a:lumOff val="75000"/>
                </a:schemeClr>
              </a:buClr>
            </a:pPr>
            <a:r>
              <a:rPr lang="en-US" dirty="0">
                <a:solidFill>
                  <a:schemeClr val="tx1">
                    <a:lumMod val="25000"/>
                    <a:lumOff val="75000"/>
                  </a:schemeClr>
                </a:solidFill>
              </a:rPr>
              <a:t>PARALLEL_ENABLE clause</a:t>
            </a:r>
          </a:p>
          <a:p>
            <a:pPr lvl="2">
              <a:buClr>
                <a:schemeClr val="tx1">
                  <a:lumMod val="25000"/>
                  <a:lumOff val="75000"/>
                </a:schemeClr>
              </a:buClr>
            </a:pPr>
            <a:r>
              <a:rPr lang="en-US" dirty="0">
                <a:solidFill>
                  <a:schemeClr val="tx1">
                    <a:lumMod val="25000"/>
                    <a:lumOff val="75000"/>
                  </a:schemeClr>
                </a:solidFill>
              </a:rPr>
              <a:t>RESULT_CACHE clause</a:t>
            </a:r>
          </a:p>
          <a:p>
            <a:pPr lvl="2">
              <a:buClr>
                <a:schemeClr val="tx1">
                  <a:lumMod val="25000"/>
                  <a:lumOff val="75000"/>
                </a:schemeClr>
              </a:buClr>
            </a:pPr>
            <a:r>
              <a:rPr lang="en-US" dirty="0">
                <a:solidFill>
                  <a:schemeClr val="tx1">
                    <a:lumMod val="25000"/>
                    <a:lumOff val="75000"/>
                  </a:schemeClr>
                </a:solidFill>
              </a:rPr>
              <a:t>DETERMINISTIC clause</a:t>
            </a:r>
          </a:p>
          <a:p>
            <a:pPr lvl="2">
              <a:buClr>
                <a:schemeClr val="tx1">
                  <a:lumMod val="25000"/>
                  <a:lumOff val="75000"/>
                </a:schemeClr>
              </a:buClr>
            </a:pPr>
            <a:r>
              <a:rPr lang="en-US" dirty="0">
                <a:solidFill>
                  <a:schemeClr val="tx1">
                    <a:lumMod val="25000"/>
                    <a:lumOff val="75000"/>
                  </a:schemeClr>
                </a:solidFill>
              </a:rPr>
              <a:t>RETURNING clause</a:t>
            </a:r>
          </a:p>
          <a:p>
            <a:pPr lvl="1">
              <a:buClr>
                <a:schemeClr val="tx1">
                  <a:lumMod val="25000"/>
                  <a:lumOff val="75000"/>
                </a:schemeClr>
              </a:buClr>
            </a:pPr>
            <a:r>
              <a:rPr lang="en-US" dirty="0">
                <a:solidFill>
                  <a:schemeClr val="tx1">
                    <a:lumMod val="25000"/>
                    <a:lumOff val="75000"/>
                  </a:schemeClr>
                </a:solidFill>
              </a:rPr>
              <a:t>Bulk Binding</a:t>
            </a:r>
          </a:p>
        </p:txBody>
      </p:sp>
      <p:grpSp>
        <p:nvGrpSpPr>
          <p:cNvPr id="11" name="Group 10"/>
          <p:cNvGrpSpPr/>
          <p:nvPr/>
        </p:nvGrpSpPr>
        <p:grpSpPr>
          <a:xfrm>
            <a:off x="13366375" y="6367636"/>
            <a:ext cx="4921625" cy="2500313"/>
            <a:chOff x="5840692" y="4297363"/>
            <a:chExt cx="3281083" cy="1666875"/>
          </a:xfrm>
        </p:grpSpPr>
        <p:sp>
          <p:nvSpPr>
            <p:cNvPr id="12" name="Rectangle 11"/>
            <p:cNvSpPr/>
            <p:nvPr/>
          </p:nvSpPr>
          <p:spPr bwMode="auto">
            <a:xfrm rot="16200000" flipV="1">
              <a:off x="6898621" y="3437871"/>
              <a:ext cx="1165225" cy="3281083"/>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13" name="Oval 12"/>
            <p:cNvSpPr>
              <a:spLocks noChangeAspect="1"/>
            </p:cNvSpPr>
            <p:nvPr/>
          </p:nvSpPr>
          <p:spPr bwMode="auto">
            <a:xfrm>
              <a:off x="6752794"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14" name="Picture 5"/>
            <p:cNvPicPr>
              <a:picLocks noChangeAspect="1"/>
            </p:cNvPicPr>
            <p:nvPr/>
          </p:nvPicPr>
          <p:blipFill>
            <a:blip r:embed="rId4" cstate="print"/>
            <a:srcRect/>
            <a:stretch>
              <a:fillRect/>
            </a:stretch>
          </p:blipFill>
          <p:spPr bwMode="auto">
            <a:xfrm>
              <a:off x="6914719" y="4449763"/>
              <a:ext cx="1219200" cy="1514475"/>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2198943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Definer’s and Invoker’s Rights</a:t>
            </a:r>
          </a:p>
        </p:txBody>
      </p:sp>
      <p:sp>
        <p:nvSpPr>
          <p:cNvPr id="2" name="Content Placeholder 1">
            <a:extLst>
              <a:ext uri="{FF2B5EF4-FFF2-40B4-BE49-F238E27FC236}">
                <a16:creationId xmlns:a16="http://schemas.microsoft.com/office/drawing/2014/main" id="{5B72FC05-2BAD-438B-9609-6AB4B9D82253}"/>
              </a:ext>
            </a:extLst>
          </p:cNvPr>
          <p:cNvSpPr>
            <a:spLocks noGrp="1"/>
          </p:cNvSpPr>
          <p:nvPr>
            <p:ph idx="1"/>
          </p:nvPr>
        </p:nvSpPr>
        <p:spPr>
          <a:xfrm>
            <a:off x="933451" y="2272710"/>
            <a:ext cx="16421100" cy="3721656"/>
          </a:xfrm>
        </p:spPr>
        <p:txBody>
          <a:bodyPr/>
          <a:lstStyle/>
          <a:p>
            <a:pPr lvl="1"/>
            <a:r>
              <a:rPr lang="en-US" dirty="0"/>
              <a:t>You can control access to privileges required to execute a PL/SQL subprogram by using Definer’s or Invoker’s rights</a:t>
            </a:r>
          </a:p>
          <a:p>
            <a:pPr lvl="1"/>
            <a:r>
              <a:rPr lang="en-US" dirty="0"/>
              <a:t>With Definer’s rights, the subprogram executes with the access privileges of the owner of the procedure.</a:t>
            </a:r>
          </a:p>
          <a:p>
            <a:pPr lvl="1"/>
            <a:r>
              <a:rPr lang="en-US" dirty="0"/>
              <a:t>With Invoker’s rights, the subprogram executes with the privileges of the user who invokes the procedures</a:t>
            </a:r>
          </a:p>
        </p:txBody>
      </p:sp>
    </p:spTree>
    <p:custDataLst>
      <p:tags r:id="rId1"/>
    </p:custDataLst>
    <p:extLst>
      <p:ext uri="{BB962C8B-B14F-4D97-AF65-F5344CB8AC3E}">
        <p14:creationId xmlns:p14="http://schemas.microsoft.com/office/powerpoint/2010/main" val="3303648191"/>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DE21E51-70D9-42AB-91FA-8D6024C61187}"/>
              </a:ext>
            </a:extLst>
          </p:cNvPr>
          <p:cNvSpPr>
            <a:spLocks noGrp="1"/>
          </p:cNvSpPr>
          <p:nvPr>
            <p:ph type="title"/>
          </p:nvPr>
        </p:nvSpPr>
        <p:spPr/>
        <p:txBody>
          <a:bodyPr/>
          <a:lstStyle/>
          <a:p>
            <a:r>
              <a:rPr lang="en-US" altLang="en-US" dirty="0"/>
              <a:t>Specifying Invoker’s Rights: Setting </a:t>
            </a:r>
            <a:r>
              <a:rPr lang="en-US" altLang="en-US" dirty="0">
                <a:latin typeface="Courier New" panose="02070309020205020404" pitchFamily="49" charset="0"/>
                <a:cs typeface="Courier New" panose="02070309020205020404" pitchFamily="49" charset="0"/>
              </a:rPr>
              <a:t>AUTHID</a:t>
            </a:r>
            <a:r>
              <a:rPr lang="en-US" altLang="en-US" dirty="0"/>
              <a:t> to </a:t>
            </a:r>
            <a:r>
              <a:rPr lang="en-US" altLang="en-US" dirty="0">
                <a:latin typeface="Courier New" panose="02070309020205020404" pitchFamily="49" charset="0"/>
                <a:cs typeface="Courier New" panose="02070309020205020404" pitchFamily="49" charset="0"/>
              </a:rPr>
              <a:t>CURRENT_USER	</a:t>
            </a:r>
            <a:endParaRPr lang="en-US" dirty="0"/>
          </a:p>
        </p:txBody>
      </p:sp>
      <p:sp>
        <p:nvSpPr>
          <p:cNvPr id="2" name="Content Placeholder 1">
            <a:extLst>
              <a:ext uri="{FF2B5EF4-FFF2-40B4-BE49-F238E27FC236}">
                <a16:creationId xmlns:a16="http://schemas.microsoft.com/office/drawing/2014/main" id="{BAAD77F6-B717-436F-8B80-94F6A25B0670}"/>
              </a:ext>
            </a:extLst>
          </p:cNvPr>
          <p:cNvSpPr>
            <a:spLocks noGrp="1"/>
          </p:cNvSpPr>
          <p:nvPr>
            <p:ph idx="1"/>
          </p:nvPr>
        </p:nvSpPr>
        <p:spPr>
          <a:xfrm>
            <a:off x="933451" y="4649760"/>
            <a:ext cx="16421100" cy="3446068"/>
          </a:xfrm>
        </p:spPr>
        <p:txBody>
          <a:bodyPr/>
          <a:lstStyle/>
          <a:p>
            <a:r>
              <a:rPr lang="en-US" altLang="en-US" dirty="0"/>
              <a:t>When used with standalone functions, procedures, or packages:</a:t>
            </a:r>
          </a:p>
          <a:p>
            <a:pPr lvl="1">
              <a:lnSpc>
                <a:spcPct val="95000"/>
              </a:lnSpc>
            </a:pPr>
            <a:r>
              <a:rPr lang="en-US" altLang="en-US" dirty="0"/>
              <a:t>Names used in queries, DML, Native Dynamic SQL, and </a:t>
            </a:r>
            <a:r>
              <a:rPr lang="en-US" altLang="en-US" dirty="0">
                <a:latin typeface="Courier New" pitchFamily="49" charset="0"/>
              </a:rPr>
              <a:t>DBMS_SQL</a:t>
            </a:r>
            <a:r>
              <a:rPr lang="en-US" altLang="en-US" dirty="0"/>
              <a:t> package are resolved in the invoker’s schema</a:t>
            </a:r>
          </a:p>
          <a:p>
            <a:pPr lvl="1"/>
            <a:r>
              <a:rPr lang="en-US" altLang="en-US" dirty="0"/>
              <a:t>Calls to other packages, functions, and procedures are resolved in the definer’s schema</a:t>
            </a:r>
          </a:p>
        </p:txBody>
      </p:sp>
      <p:sp>
        <p:nvSpPr>
          <p:cNvPr id="6" name="Content Placeholder 2"/>
          <p:cNvSpPr txBox="1">
            <a:spLocks/>
          </p:cNvSpPr>
          <p:nvPr/>
        </p:nvSpPr>
        <p:spPr bwMode="gray">
          <a:xfrm>
            <a:off x="1068905" y="2481246"/>
            <a:ext cx="16125591" cy="1832030"/>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685800" indent="-685800" defTabSz="600075">
              <a:tabLst>
                <a:tab pos="600075" algn="r"/>
                <a:tab pos="1009650" algn="l"/>
              </a:tabLst>
            </a:pPr>
            <a:r>
              <a:rPr lang="en-US" altLang="en-US">
                <a:latin typeface="Courier New" pitchFamily="49" charset="0"/>
                <a:cs typeface="Oracle Sans" panose="020B0503020204020204" pitchFamily="34" charset="0"/>
              </a:rPr>
              <a:t>CREATE OR REPLACE PROCEDURE add_dept(</a:t>
            </a:r>
          </a:p>
          <a:p>
            <a:pPr marL="685800" indent="-685800" defTabSz="600075">
              <a:tabLst>
                <a:tab pos="600075" algn="r"/>
                <a:tab pos="1009650" algn="l"/>
              </a:tabLst>
            </a:pPr>
            <a:r>
              <a:rPr lang="en-US" altLang="en-US">
                <a:latin typeface="Courier New" pitchFamily="49" charset="0"/>
                <a:cs typeface="Oracle Sans" panose="020B0503020204020204" pitchFamily="34" charset="0"/>
              </a:rPr>
              <a:t>  p_id NUMBER, p_name VARCHAR2) </a:t>
            </a:r>
            <a:r>
              <a:rPr lang="en-US" altLang="en-US" b="1">
                <a:solidFill>
                  <a:schemeClr val="accent2"/>
                </a:solidFill>
                <a:latin typeface="Courier New" pitchFamily="49" charset="0"/>
                <a:cs typeface="Oracle Sans" panose="020B0503020204020204" pitchFamily="34" charset="0"/>
              </a:rPr>
              <a:t>AUTHID CURRENT_USER</a:t>
            </a:r>
            <a:r>
              <a:rPr lang="en-US" altLang="en-US">
                <a:latin typeface="Courier New" pitchFamily="49" charset="0"/>
                <a:cs typeface="Oracle Sans" panose="020B0503020204020204" pitchFamily="34" charset="0"/>
              </a:rPr>
              <a:t> IS</a:t>
            </a:r>
          </a:p>
          <a:p>
            <a:pPr marL="685800" indent="-685800" defTabSz="600075">
              <a:tabLst>
                <a:tab pos="600075" algn="r"/>
                <a:tab pos="1009650" algn="l"/>
              </a:tabLst>
            </a:pPr>
            <a:r>
              <a:rPr lang="en-US" altLang="en-US">
                <a:latin typeface="Courier New" pitchFamily="49" charset="0"/>
                <a:cs typeface="Oracle Sans" panose="020B0503020204020204" pitchFamily="34" charset="0"/>
              </a:rPr>
              <a:t>BEGIN</a:t>
            </a:r>
          </a:p>
          <a:p>
            <a:pPr marL="685800" indent="-685800" defTabSz="600075">
              <a:tabLst>
                <a:tab pos="600075" algn="r"/>
                <a:tab pos="1009650" algn="l"/>
              </a:tabLst>
            </a:pPr>
            <a:r>
              <a:rPr lang="en-US" altLang="en-US">
                <a:latin typeface="Courier New" pitchFamily="49" charset="0"/>
                <a:cs typeface="Oracle Sans" panose="020B0503020204020204" pitchFamily="34" charset="0"/>
              </a:rPr>
              <a:t>  INSERT INTO departments</a:t>
            </a:r>
          </a:p>
          <a:p>
            <a:pPr marL="685800" indent="-685800" defTabSz="600075">
              <a:tabLst>
                <a:tab pos="600075" algn="r"/>
                <a:tab pos="1009650" algn="l"/>
              </a:tabLst>
            </a:pPr>
            <a:r>
              <a:rPr lang="en-US" altLang="en-US">
                <a:latin typeface="Courier New" pitchFamily="49" charset="0"/>
                <a:cs typeface="Oracle Sans" panose="020B0503020204020204" pitchFamily="34" charset="0"/>
              </a:rPr>
              <a:t>  VALUES (p_id, p_name, NULL, NULL);</a:t>
            </a:r>
          </a:p>
          <a:p>
            <a:pPr marL="685800" indent="-685800" defTabSz="600075">
              <a:tabLst>
                <a:tab pos="600075" algn="r"/>
                <a:tab pos="1009650" algn="l"/>
              </a:tabLst>
            </a:pPr>
            <a:r>
              <a:rPr lang="en-US" altLang="en-US">
                <a:latin typeface="Courier New" pitchFamily="49" charset="0"/>
                <a:cs typeface="Oracle Sans" panose="020B0503020204020204" pitchFamily="34" charset="0"/>
              </a:rPr>
              <a:t>END;</a:t>
            </a:r>
            <a:endParaRPr lang="en-US" altLang="en-US" dirty="0">
              <a:latin typeface="Courier New" pitchFamily="49" charset="0"/>
              <a:cs typeface="Oracle Sans" panose="020B0503020204020204" pitchFamily="34" charset="0"/>
            </a:endParaRPr>
          </a:p>
        </p:txBody>
      </p:sp>
    </p:spTree>
    <p:custDataLst>
      <p:tags r:id="rId1"/>
    </p:custDataLst>
    <p:extLst>
      <p:ext uri="{BB962C8B-B14F-4D97-AF65-F5344CB8AC3E}">
        <p14:creationId xmlns:p14="http://schemas.microsoft.com/office/powerpoint/2010/main" val="605218012"/>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Granting Privileges to Invoker’s Rights Unit</a:t>
            </a:r>
          </a:p>
        </p:txBody>
      </p:sp>
      <p:sp>
        <p:nvSpPr>
          <p:cNvPr id="3" name="Content Placeholder 2">
            <a:extLst>
              <a:ext uri="{FF2B5EF4-FFF2-40B4-BE49-F238E27FC236}">
                <a16:creationId xmlns:a16="http://schemas.microsoft.com/office/drawing/2014/main" id="{BFC0F2F1-044A-470C-B37A-DC242DA4F6C3}"/>
              </a:ext>
            </a:extLst>
          </p:cNvPr>
          <p:cNvSpPr>
            <a:spLocks noGrp="1"/>
          </p:cNvSpPr>
          <p:nvPr>
            <p:ph idx="1"/>
          </p:nvPr>
        </p:nvSpPr>
        <p:spPr>
          <a:xfrm>
            <a:off x="933451" y="2272710"/>
            <a:ext cx="16421100" cy="5935788"/>
          </a:xfrm>
        </p:spPr>
        <p:txBody>
          <a:bodyPr/>
          <a:lstStyle/>
          <a:p>
            <a:pPr lvl="1"/>
            <a:r>
              <a:rPr lang="en-US" altLang="en-US" dirty="0"/>
              <a:t>When the invoker is a lower-privilege user, then the definer can grant privileges to execute a subprogram or a PL/SQL package to the invoking user.</a:t>
            </a:r>
          </a:p>
          <a:p>
            <a:pPr lvl="1"/>
            <a:r>
              <a:rPr lang="en-US" altLang="en-US" dirty="0"/>
              <a:t>The SQL </a:t>
            </a:r>
            <a:r>
              <a:rPr lang="en-US" altLang="en-US" dirty="0">
                <a:latin typeface="Courier New" pitchFamily="49" charset="0"/>
                <a:cs typeface="Courier New" pitchFamily="49" charset="0"/>
              </a:rPr>
              <a:t>GRANT</a:t>
            </a:r>
            <a:r>
              <a:rPr lang="en-US" altLang="en-US" dirty="0"/>
              <a:t> command grants roles to PL/SQL packages and standalone subprograms:</a:t>
            </a:r>
          </a:p>
          <a:p>
            <a:pPr lvl="2"/>
            <a:r>
              <a:rPr lang="en-US" altLang="en-US" dirty="0"/>
              <a:t>Create an IR unit.</a:t>
            </a:r>
          </a:p>
          <a:p>
            <a:pPr lvl="2"/>
            <a:r>
              <a:rPr lang="en-US" altLang="en-US" dirty="0"/>
              <a:t>Grant roles using the IR unit.</a:t>
            </a:r>
          </a:p>
          <a:p>
            <a:pPr lvl="1"/>
            <a:r>
              <a:rPr lang="en-US" dirty="0"/>
              <a:t>The following command grants the read and execute roles to the </a:t>
            </a:r>
            <a:r>
              <a:rPr lang="en-US" altLang="en-US" dirty="0" err="1">
                <a:latin typeface="Courier New" pitchFamily="49" charset="0"/>
                <a:cs typeface="Courier New" pitchFamily="49" charset="0"/>
              </a:rPr>
              <a:t>scott.func</a:t>
            </a:r>
            <a:r>
              <a:rPr lang="en-US" dirty="0"/>
              <a:t>  function and the </a:t>
            </a:r>
            <a:r>
              <a:rPr lang="en-US" altLang="en-US" dirty="0" err="1">
                <a:latin typeface="Courier New" pitchFamily="49" charset="0"/>
                <a:cs typeface="Courier New" pitchFamily="49" charset="0"/>
              </a:rPr>
              <a:t>sys.pkg</a:t>
            </a:r>
            <a:r>
              <a:rPr lang="en-US" altLang="en-US" dirty="0">
                <a:latin typeface="Courier New" pitchFamily="49" charset="0"/>
                <a:cs typeface="Courier New" pitchFamily="49" charset="0"/>
              </a:rPr>
              <a:t> </a:t>
            </a:r>
            <a:r>
              <a:rPr lang="en-US" dirty="0"/>
              <a:t>package:</a:t>
            </a:r>
            <a:endParaRPr lang="en-US" altLang="en-US" dirty="0"/>
          </a:p>
          <a:p>
            <a:endParaRPr lang="en-US" dirty="0"/>
          </a:p>
        </p:txBody>
      </p:sp>
      <p:sp>
        <p:nvSpPr>
          <p:cNvPr id="5" name="Content Placeholder 2"/>
          <p:cNvSpPr txBox="1">
            <a:spLocks/>
          </p:cNvSpPr>
          <p:nvPr/>
        </p:nvSpPr>
        <p:spPr bwMode="gray">
          <a:xfrm>
            <a:off x="1257300" y="7100079"/>
            <a:ext cx="13716000" cy="563701"/>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862013" lvl="1" indent="-690563" defTabSz="342900" eaLnBrk="1" hangingPunct="1">
              <a:spcBef>
                <a:spcPct val="20000"/>
              </a:spcBef>
              <a:buClr>
                <a:srgbClr val="FF0000"/>
              </a:buClr>
              <a:defRPr/>
            </a:pPr>
            <a:r>
              <a:rPr lang="en-US" altLang="en-US" sz="3150" b="1" dirty="0">
                <a:solidFill>
                  <a:srgbClr val="5F5F5F"/>
                </a:solidFill>
                <a:latin typeface="Courier New" pitchFamily="49" charset="0"/>
                <a:cs typeface="Courier New" pitchFamily="49" charset="0"/>
              </a:rPr>
              <a:t>GRANT</a:t>
            </a:r>
            <a:r>
              <a:rPr lang="en-US" b="1" dirty="0">
                <a:latin typeface="Oracle Sans" panose="020B0503020204020204" pitchFamily="34" charset="0"/>
                <a:cs typeface="Oracle Sans" panose="020B0503020204020204" pitchFamily="34" charset="0"/>
              </a:rPr>
              <a:t> </a:t>
            </a:r>
            <a:r>
              <a:rPr lang="en-US" altLang="en-US" sz="3150" b="1" dirty="0">
                <a:solidFill>
                  <a:srgbClr val="5F5F5F"/>
                </a:solidFill>
                <a:latin typeface="Courier New" pitchFamily="49" charset="0"/>
                <a:cs typeface="Courier New" pitchFamily="49" charset="0"/>
              </a:rPr>
              <a:t>read</a:t>
            </a:r>
            <a:r>
              <a:rPr lang="en-US" b="1" dirty="0">
                <a:latin typeface="Oracle Sans" panose="020B0503020204020204" pitchFamily="34" charset="0"/>
                <a:cs typeface="Oracle Sans" panose="020B0503020204020204" pitchFamily="34" charset="0"/>
              </a:rPr>
              <a:t>, </a:t>
            </a:r>
            <a:r>
              <a:rPr lang="en-US" altLang="en-US" sz="3150" b="1" dirty="0">
                <a:solidFill>
                  <a:srgbClr val="5F5F5F"/>
                </a:solidFill>
                <a:latin typeface="Courier New" pitchFamily="49" charset="0"/>
                <a:cs typeface="Courier New" pitchFamily="49" charset="0"/>
              </a:rPr>
              <a:t>execute</a:t>
            </a:r>
            <a:r>
              <a:rPr lang="en-US" b="1" dirty="0">
                <a:latin typeface="Oracle Sans" panose="020B0503020204020204" pitchFamily="34" charset="0"/>
                <a:cs typeface="Oracle Sans" panose="020B0503020204020204" pitchFamily="34" charset="0"/>
              </a:rPr>
              <a:t> </a:t>
            </a:r>
            <a:r>
              <a:rPr lang="en-US" altLang="en-US" sz="3150" b="1" dirty="0">
                <a:solidFill>
                  <a:srgbClr val="5F5F5F"/>
                </a:solidFill>
                <a:latin typeface="Courier New" pitchFamily="49" charset="0"/>
                <a:cs typeface="Courier New" pitchFamily="49" charset="0"/>
              </a:rPr>
              <a:t>TO</a:t>
            </a:r>
            <a:r>
              <a:rPr lang="en-US" b="1" dirty="0">
                <a:latin typeface="Oracle Sans" panose="020B0503020204020204" pitchFamily="34" charset="0"/>
                <a:cs typeface="Oracle Sans" panose="020B0503020204020204" pitchFamily="34" charset="0"/>
              </a:rPr>
              <a:t> </a:t>
            </a:r>
            <a:r>
              <a:rPr lang="en-US" altLang="en-US" sz="3150" b="1" dirty="0">
                <a:solidFill>
                  <a:srgbClr val="5F5F5F"/>
                </a:solidFill>
                <a:latin typeface="Courier New" pitchFamily="49" charset="0"/>
                <a:cs typeface="Courier New" pitchFamily="49" charset="0"/>
              </a:rPr>
              <a:t>FUNCTION</a:t>
            </a:r>
            <a:r>
              <a:rPr lang="en-US" b="1" dirty="0">
                <a:latin typeface="Oracle Sans" panose="020B0503020204020204" pitchFamily="34" charset="0"/>
                <a:cs typeface="Oracle Sans" panose="020B0503020204020204" pitchFamily="34" charset="0"/>
              </a:rPr>
              <a:t> </a:t>
            </a:r>
            <a:r>
              <a:rPr lang="en-US" altLang="en-US" sz="3150" b="1" dirty="0">
                <a:solidFill>
                  <a:srgbClr val="5F5F5F"/>
                </a:solidFill>
                <a:latin typeface="Courier New" pitchFamily="49" charset="0"/>
                <a:cs typeface="Courier New" pitchFamily="49" charset="0"/>
              </a:rPr>
              <a:t>scott.func</a:t>
            </a:r>
            <a:r>
              <a:rPr lang="en-US" b="1" dirty="0">
                <a:latin typeface="Oracle Sans" panose="020B0503020204020204" pitchFamily="34" charset="0"/>
                <a:cs typeface="Oracle Sans" panose="020B0503020204020204" pitchFamily="34" charset="0"/>
              </a:rPr>
              <a:t>, </a:t>
            </a:r>
            <a:r>
              <a:rPr lang="en-US" altLang="en-US" sz="3150" b="1" dirty="0">
                <a:solidFill>
                  <a:srgbClr val="5F5F5F"/>
                </a:solidFill>
                <a:latin typeface="Courier New" pitchFamily="49" charset="0"/>
                <a:cs typeface="Courier New" pitchFamily="49" charset="0"/>
              </a:rPr>
              <a:t>PACKAGE</a:t>
            </a:r>
            <a:r>
              <a:rPr lang="en-US" b="1" dirty="0">
                <a:latin typeface="Oracle Sans" panose="020B0503020204020204" pitchFamily="34" charset="0"/>
                <a:cs typeface="Oracle Sans" panose="020B0503020204020204" pitchFamily="34" charset="0"/>
              </a:rPr>
              <a:t> </a:t>
            </a:r>
            <a:r>
              <a:rPr lang="en-US" altLang="en-US" sz="3150" b="1" dirty="0">
                <a:solidFill>
                  <a:srgbClr val="5F5F5F"/>
                </a:solidFill>
                <a:latin typeface="Courier New" pitchFamily="49" charset="0"/>
                <a:cs typeface="Courier New" pitchFamily="49" charset="0"/>
              </a:rPr>
              <a:t>sys.pkg</a:t>
            </a: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416456" y="6452129"/>
            <a:ext cx="1935957" cy="2812233"/>
          </a:xfrm>
          <a:prstGeom prst="rect">
            <a:avLst/>
          </a:prstGeom>
        </p:spPr>
      </p:pic>
    </p:spTree>
    <p:custDataLst>
      <p:tags r:id="rId1"/>
    </p:custDataLst>
    <p:extLst>
      <p:ext uri="{BB962C8B-B14F-4D97-AF65-F5344CB8AC3E}">
        <p14:creationId xmlns:p14="http://schemas.microsoft.com/office/powerpoint/2010/main" val="30277150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Lesson Agenda</a:t>
            </a:r>
          </a:p>
        </p:txBody>
      </p:sp>
      <p:sp>
        <p:nvSpPr>
          <p:cNvPr id="4" name="Content Placeholder 3">
            <a:extLst>
              <a:ext uri="{FF2B5EF4-FFF2-40B4-BE49-F238E27FC236}">
                <a16:creationId xmlns:a16="http://schemas.microsoft.com/office/drawing/2014/main" id="{A2036ABD-4428-4ED2-BAB5-4560ABFB0044}"/>
              </a:ext>
            </a:extLst>
          </p:cNvPr>
          <p:cNvSpPr>
            <a:spLocks noGrp="1"/>
          </p:cNvSpPr>
          <p:nvPr>
            <p:ph idx="1"/>
          </p:nvPr>
        </p:nvSpPr>
        <p:spPr>
          <a:xfrm>
            <a:off x="933451" y="2272710"/>
            <a:ext cx="16421100" cy="7334953"/>
          </a:xfrm>
        </p:spPr>
        <p:txBody>
          <a:bodyPr/>
          <a:lstStyle/>
          <a:p>
            <a:pPr lvl="1">
              <a:buClr>
                <a:schemeClr val="tx1">
                  <a:lumMod val="25000"/>
                  <a:lumOff val="75000"/>
                </a:schemeClr>
              </a:buClr>
            </a:pPr>
            <a:r>
              <a:rPr lang="en-US" dirty="0">
                <a:solidFill>
                  <a:schemeClr val="tx1">
                    <a:lumMod val="25000"/>
                    <a:lumOff val="75000"/>
                  </a:schemeClr>
                </a:solidFill>
              </a:rPr>
              <a:t>Standardization of the code</a:t>
            </a:r>
          </a:p>
          <a:p>
            <a:pPr lvl="1">
              <a:buClr>
                <a:schemeClr val="tx1">
                  <a:lumMod val="25000"/>
                  <a:lumOff val="75000"/>
                </a:schemeClr>
              </a:buClr>
            </a:pPr>
            <a:r>
              <a:rPr lang="en-US" dirty="0">
                <a:solidFill>
                  <a:schemeClr val="tx1">
                    <a:lumMod val="25000"/>
                    <a:lumOff val="75000"/>
                  </a:schemeClr>
                </a:solidFill>
              </a:rPr>
              <a:t>Managing security for PL/SQL packages and subprograms</a:t>
            </a:r>
          </a:p>
          <a:p>
            <a:pPr lvl="1"/>
            <a:r>
              <a:rPr lang="en-US" dirty="0"/>
              <a:t>Design considerations for autonomous transactions</a:t>
            </a:r>
          </a:p>
          <a:p>
            <a:pPr lvl="1">
              <a:buClr>
                <a:schemeClr val="tx1">
                  <a:lumMod val="25000"/>
                  <a:lumOff val="75000"/>
                </a:schemeClr>
              </a:buClr>
            </a:pPr>
            <a:r>
              <a:rPr lang="en-US" dirty="0">
                <a:solidFill>
                  <a:schemeClr val="tx1">
                    <a:lumMod val="25000"/>
                    <a:lumOff val="75000"/>
                  </a:schemeClr>
                </a:solidFill>
              </a:rPr>
              <a:t>Performance optimization in PL/SQL blocks</a:t>
            </a:r>
          </a:p>
          <a:p>
            <a:pPr lvl="2">
              <a:buClr>
                <a:schemeClr val="tx1">
                  <a:lumMod val="25000"/>
                  <a:lumOff val="75000"/>
                </a:schemeClr>
              </a:buClr>
            </a:pPr>
            <a:r>
              <a:rPr lang="en-US" dirty="0">
                <a:solidFill>
                  <a:schemeClr val="tx1">
                    <a:lumMod val="25000"/>
                    <a:lumOff val="75000"/>
                  </a:schemeClr>
                </a:solidFill>
              </a:rPr>
              <a:t>NO COPY clause</a:t>
            </a:r>
          </a:p>
          <a:p>
            <a:pPr lvl="2">
              <a:buClr>
                <a:schemeClr val="tx1">
                  <a:lumMod val="25000"/>
                  <a:lumOff val="75000"/>
                </a:schemeClr>
              </a:buClr>
            </a:pPr>
            <a:r>
              <a:rPr lang="en-US" dirty="0">
                <a:solidFill>
                  <a:schemeClr val="tx1">
                    <a:lumMod val="25000"/>
                    <a:lumOff val="75000"/>
                  </a:schemeClr>
                </a:solidFill>
              </a:rPr>
              <a:t>PARALLEL_ENABLE clause</a:t>
            </a:r>
          </a:p>
          <a:p>
            <a:pPr lvl="2">
              <a:buClr>
                <a:schemeClr val="tx1">
                  <a:lumMod val="25000"/>
                  <a:lumOff val="75000"/>
                </a:schemeClr>
              </a:buClr>
            </a:pPr>
            <a:r>
              <a:rPr lang="en-US" dirty="0">
                <a:solidFill>
                  <a:schemeClr val="tx1">
                    <a:lumMod val="25000"/>
                    <a:lumOff val="75000"/>
                  </a:schemeClr>
                </a:solidFill>
              </a:rPr>
              <a:t>RESULT_CACHE clause</a:t>
            </a:r>
          </a:p>
          <a:p>
            <a:pPr lvl="2">
              <a:buClr>
                <a:schemeClr val="tx1">
                  <a:lumMod val="25000"/>
                  <a:lumOff val="75000"/>
                </a:schemeClr>
              </a:buClr>
            </a:pPr>
            <a:r>
              <a:rPr lang="en-US" dirty="0">
                <a:solidFill>
                  <a:schemeClr val="tx1">
                    <a:lumMod val="25000"/>
                    <a:lumOff val="75000"/>
                  </a:schemeClr>
                </a:solidFill>
              </a:rPr>
              <a:t>DETERMINISTIC clause</a:t>
            </a:r>
          </a:p>
          <a:p>
            <a:pPr lvl="2">
              <a:buClr>
                <a:schemeClr val="tx1">
                  <a:lumMod val="25000"/>
                  <a:lumOff val="75000"/>
                </a:schemeClr>
              </a:buClr>
            </a:pPr>
            <a:r>
              <a:rPr lang="en-US" dirty="0">
                <a:solidFill>
                  <a:schemeClr val="tx1">
                    <a:lumMod val="25000"/>
                    <a:lumOff val="75000"/>
                  </a:schemeClr>
                </a:solidFill>
              </a:rPr>
              <a:t>RETURNING clause</a:t>
            </a:r>
          </a:p>
          <a:p>
            <a:pPr lvl="1">
              <a:buClr>
                <a:schemeClr val="tx1">
                  <a:lumMod val="25000"/>
                  <a:lumOff val="75000"/>
                </a:schemeClr>
              </a:buClr>
            </a:pPr>
            <a:r>
              <a:rPr lang="en-US" dirty="0">
                <a:solidFill>
                  <a:schemeClr val="tx1">
                    <a:lumMod val="25000"/>
                    <a:lumOff val="75000"/>
                  </a:schemeClr>
                </a:solidFill>
              </a:rPr>
              <a:t>Bulk Binding</a:t>
            </a:r>
          </a:p>
        </p:txBody>
      </p:sp>
      <p:grpSp>
        <p:nvGrpSpPr>
          <p:cNvPr id="20" name="Group 19">
            <a:extLst>
              <a:ext uri="{FF2B5EF4-FFF2-40B4-BE49-F238E27FC236}">
                <a16:creationId xmlns:a16="http://schemas.microsoft.com/office/drawing/2014/main" id="{6AF6A048-5C3F-4797-8244-5C85E74A2854}"/>
              </a:ext>
            </a:extLst>
          </p:cNvPr>
          <p:cNvGrpSpPr/>
          <p:nvPr/>
        </p:nvGrpSpPr>
        <p:grpSpPr>
          <a:xfrm>
            <a:off x="13518775" y="6520036"/>
            <a:ext cx="4921625" cy="2500313"/>
            <a:chOff x="5840692" y="4297363"/>
            <a:chExt cx="3281083" cy="1666875"/>
          </a:xfrm>
        </p:grpSpPr>
        <p:sp>
          <p:nvSpPr>
            <p:cNvPr id="21" name="Rectangle 20">
              <a:extLst>
                <a:ext uri="{FF2B5EF4-FFF2-40B4-BE49-F238E27FC236}">
                  <a16:creationId xmlns:a16="http://schemas.microsoft.com/office/drawing/2014/main" id="{8F51A41C-0CFA-4C12-98BB-74253DED999B}"/>
                </a:ext>
              </a:extLst>
            </p:cNvPr>
            <p:cNvSpPr/>
            <p:nvPr/>
          </p:nvSpPr>
          <p:spPr bwMode="auto">
            <a:xfrm rot="16200000" flipV="1">
              <a:off x="6898621" y="3437871"/>
              <a:ext cx="1165225" cy="3281083"/>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22" name="Oval 21">
              <a:extLst>
                <a:ext uri="{FF2B5EF4-FFF2-40B4-BE49-F238E27FC236}">
                  <a16:creationId xmlns:a16="http://schemas.microsoft.com/office/drawing/2014/main" id="{5D947133-2FF6-4012-A9CF-30A1366A35CD}"/>
                </a:ext>
              </a:extLst>
            </p:cNvPr>
            <p:cNvSpPr>
              <a:spLocks noChangeAspect="1"/>
            </p:cNvSpPr>
            <p:nvPr/>
          </p:nvSpPr>
          <p:spPr bwMode="auto">
            <a:xfrm>
              <a:off x="6752794"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23" name="Picture 5">
              <a:extLst>
                <a:ext uri="{FF2B5EF4-FFF2-40B4-BE49-F238E27FC236}">
                  <a16:creationId xmlns:a16="http://schemas.microsoft.com/office/drawing/2014/main" id="{C3D977BE-0A7B-44E3-9EE0-9AF30DDD65F4}"/>
                </a:ext>
              </a:extLst>
            </p:cNvPr>
            <p:cNvPicPr>
              <a:picLocks noChangeAspect="1"/>
            </p:cNvPicPr>
            <p:nvPr/>
          </p:nvPicPr>
          <p:blipFill>
            <a:blip r:embed="rId4" cstate="print"/>
            <a:srcRect/>
            <a:stretch>
              <a:fillRect/>
            </a:stretch>
          </p:blipFill>
          <p:spPr bwMode="auto">
            <a:xfrm>
              <a:off x="6914719" y="4449763"/>
              <a:ext cx="1219200" cy="1514475"/>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25655839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4"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Autonomous Transactions</a:t>
            </a:r>
          </a:p>
        </p:txBody>
      </p:sp>
      <p:sp>
        <p:nvSpPr>
          <p:cNvPr id="2" name="Content Placeholder 1">
            <a:extLst>
              <a:ext uri="{FF2B5EF4-FFF2-40B4-BE49-F238E27FC236}">
                <a16:creationId xmlns:a16="http://schemas.microsoft.com/office/drawing/2014/main" id="{7FF2E146-56CB-4281-BBAD-C8D3F12BFE25}"/>
              </a:ext>
            </a:extLst>
          </p:cNvPr>
          <p:cNvSpPr>
            <a:spLocks noGrp="1"/>
          </p:cNvSpPr>
          <p:nvPr>
            <p:ph idx="1"/>
          </p:nvPr>
        </p:nvSpPr>
        <p:spPr>
          <a:xfrm>
            <a:off x="933451" y="2272710"/>
            <a:ext cx="16421100" cy="2060881"/>
          </a:xfrm>
        </p:spPr>
        <p:txBody>
          <a:bodyPr/>
          <a:lstStyle/>
          <a:p>
            <a:pPr lvl="1"/>
            <a:r>
              <a:rPr lang="en-US" altLang="en-US" dirty="0"/>
              <a:t>Are independent transactions started by another main transaction</a:t>
            </a:r>
          </a:p>
          <a:p>
            <a:pPr lvl="1"/>
            <a:r>
              <a:rPr lang="en-US" altLang="en-US" dirty="0"/>
              <a:t>Are defined with </a:t>
            </a:r>
            <a:r>
              <a:rPr lang="en-US" altLang="en-US" dirty="0">
                <a:latin typeface="Courier New" pitchFamily="49" charset="0"/>
              </a:rPr>
              <a:t>PRAGMA</a:t>
            </a:r>
            <a:r>
              <a:rPr lang="en-US" altLang="en-US" dirty="0"/>
              <a:t> </a:t>
            </a:r>
            <a:r>
              <a:rPr lang="en-US" altLang="en-US" dirty="0">
                <a:latin typeface="Courier New" pitchFamily="49" charset="0"/>
              </a:rPr>
              <a:t>AUTONOMOUS_TRANSACTION</a:t>
            </a:r>
          </a:p>
          <a:p>
            <a:endParaRPr lang="en-US" dirty="0"/>
          </a:p>
        </p:txBody>
      </p:sp>
      <p:grpSp>
        <p:nvGrpSpPr>
          <p:cNvPr id="5" name="Group 4">
            <a:extLst>
              <a:ext uri="{FF2B5EF4-FFF2-40B4-BE49-F238E27FC236}">
                <a16:creationId xmlns:a16="http://schemas.microsoft.com/office/drawing/2014/main" id="{D7524C8D-14FD-4EFF-8355-F9657EB84154}"/>
              </a:ext>
            </a:extLst>
          </p:cNvPr>
          <p:cNvGrpSpPr/>
          <p:nvPr/>
        </p:nvGrpSpPr>
        <p:grpSpPr>
          <a:xfrm>
            <a:off x="985438" y="3781046"/>
            <a:ext cx="16317125" cy="4026750"/>
            <a:chOff x="287016" y="3657601"/>
            <a:chExt cx="16317125" cy="4026750"/>
          </a:xfrm>
        </p:grpSpPr>
        <p:sp>
          <p:nvSpPr>
            <p:cNvPr id="29" name="Content Placeholder 2"/>
            <p:cNvSpPr txBox="1">
              <a:spLocks/>
            </p:cNvSpPr>
            <p:nvPr/>
          </p:nvSpPr>
          <p:spPr bwMode="gray">
            <a:xfrm>
              <a:off x="1951948" y="4245769"/>
              <a:ext cx="5637332" cy="2944267"/>
            </a:xfrm>
            <a:prstGeom prst="round2DiagRect">
              <a:avLst>
                <a:gd name="adj1" fmla="val 9043"/>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607220" indent="-607220" defTabSz="519113">
                <a:tabLst>
                  <a:tab pos="857250" algn="l"/>
                </a:tabLst>
              </a:pPr>
              <a:r>
                <a:rPr lang="en-US" altLang="en-US">
                  <a:latin typeface="Courier New" pitchFamily="49" charset="0"/>
                  <a:cs typeface="Times New Roman" pitchFamily="18" charset="0"/>
                </a:rPr>
                <a:t>PROCEDURE proc1 IS</a:t>
              </a:r>
            </a:p>
            <a:p>
              <a:pPr marL="607220" indent="-607220" defTabSz="519113">
                <a:tabLst>
                  <a:tab pos="857250" algn="l"/>
                </a:tabLst>
              </a:pPr>
              <a:r>
                <a:rPr lang="en-US" altLang="en-US">
                  <a:latin typeface="Courier New" pitchFamily="49" charset="0"/>
                  <a:cs typeface="Times New Roman" pitchFamily="18" charset="0"/>
                </a:rPr>
                <a:t>  emp_id  NUMBER;</a:t>
              </a:r>
            </a:p>
            <a:p>
              <a:pPr marL="607220" indent="-607220" defTabSz="519113">
                <a:tabLst>
                  <a:tab pos="857250" algn="l"/>
                </a:tabLst>
              </a:pPr>
              <a:r>
                <a:rPr lang="en-US" altLang="en-US">
                  <a:latin typeface="Courier New" pitchFamily="49" charset="0"/>
                  <a:cs typeface="Times New Roman" pitchFamily="18" charset="0"/>
                </a:rPr>
                <a:t>BEGIN</a:t>
              </a:r>
            </a:p>
            <a:p>
              <a:pPr marL="607220" indent="-607220" defTabSz="519113">
                <a:tabLst>
                  <a:tab pos="857250" algn="l"/>
                </a:tabLst>
              </a:pPr>
              <a:r>
                <a:rPr lang="en-US" altLang="en-US">
                  <a:latin typeface="Courier New" pitchFamily="49" charset="0"/>
                  <a:cs typeface="Times New Roman" pitchFamily="18" charset="0"/>
                </a:rPr>
                <a:t>  emp_id := 1234;</a:t>
              </a:r>
            </a:p>
            <a:p>
              <a:pPr marL="607220" indent="-607220" defTabSz="519113">
                <a:tabLst>
                  <a:tab pos="857250" algn="l"/>
                </a:tabLst>
              </a:pPr>
              <a:r>
                <a:rPr lang="en-US" altLang="en-US">
                  <a:latin typeface="Courier New" pitchFamily="49" charset="0"/>
                  <a:cs typeface="Times New Roman" pitchFamily="18" charset="0"/>
                </a:rPr>
                <a:t>  COMMIT;</a:t>
              </a:r>
            </a:p>
            <a:p>
              <a:pPr marL="607220" indent="-607220" defTabSz="519113">
                <a:tabLst>
                  <a:tab pos="857250" algn="l"/>
                </a:tabLst>
              </a:pPr>
              <a:r>
                <a:rPr lang="en-US" altLang="en-US">
                  <a:latin typeface="Courier New" pitchFamily="49" charset="0"/>
                  <a:cs typeface="Times New Roman" pitchFamily="18" charset="0"/>
                </a:rPr>
                <a:t>  INSERT ...</a:t>
              </a:r>
            </a:p>
            <a:p>
              <a:pPr marL="607220" indent="-607220" defTabSz="519113">
                <a:tabLst>
                  <a:tab pos="857250" algn="l"/>
                </a:tabLst>
              </a:pPr>
              <a:r>
                <a:rPr lang="en-US" altLang="en-US">
                  <a:latin typeface="Courier New" pitchFamily="49" charset="0"/>
                  <a:cs typeface="Times New Roman" pitchFamily="18" charset="0"/>
                </a:rPr>
                <a:t>  proc2;</a:t>
              </a:r>
            </a:p>
            <a:p>
              <a:pPr marL="607220" indent="-607220" defTabSz="519113">
                <a:tabLst>
                  <a:tab pos="857250" algn="l"/>
                </a:tabLst>
              </a:pPr>
              <a:r>
                <a:rPr lang="en-US" altLang="en-US">
                  <a:latin typeface="Courier New" pitchFamily="49" charset="0"/>
                  <a:cs typeface="Times New Roman" pitchFamily="18" charset="0"/>
                </a:rPr>
                <a:t>  DELETE ...</a:t>
              </a:r>
            </a:p>
            <a:p>
              <a:pPr marL="607220" indent="-607220" defTabSz="519113">
                <a:tabLst>
                  <a:tab pos="857250" algn="l"/>
                </a:tabLst>
              </a:pPr>
              <a:r>
                <a:rPr lang="en-US" altLang="en-US">
                  <a:latin typeface="Courier New" pitchFamily="49" charset="0"/>
                  <a:cs typeface="Times New Roman" pitchFamily="18" charset="0"/>
                </a:rPr>
                <a:t>  COMMIT;</a:t>
              </a:r>
            </a:p>
            <a:p>
              <a:pPr marL="607220" indent="-607220" defTabSz="519113">
                <a:tabLst>
                  <a:tab pos="857250" algn="l"/>
                </a:tabLst>
              </a:pPr>
              <a:r>
                <a:rPr lang="en-US" altLang="en-US">
                  <a:latin typeface="Courier New" pitchFamily="49" charset="0"/>
                  <a:cs typeface="Times New Roman" pitchFamily="18" charset="0"/>
                </a:rPr>
                <a:t>END proc1;</a:t>
              </a:r>
              <a:endParaRPr lang="en-US" altLang="en-US" dirty="0">
                <a:latin typeface="Courier New" pitchFamily="49" charset="0"/>
                <a:cs typeface="Times New Roman" pitchFamily="18" charset="0"/>
              </a:endParaRPr>
            </a:p>
          </p:txBody>
        </p:sp>
        <p:sp>
          <p:nvSpPr>
            <p:cNvPr id="30" name="Content Placeholder 2"/>
            <p:cNvSpPr txBox="1">
              <a:spLocks/>
            </p:cNvSpPr>
            <p:nvPr/>
          </p:nvSpPr>
          <p:spPr bwMode="gray">
            <a:xfrm>
              <a:off x="9443207" y="4245769"/>
              <a:ext cx="7160934" cy="3312080"/>
            </a:xfrm>
            <a:prstGeom prst="round2DiagRect">
              <a:avLst>
                <a:gd name="adj1" fmla="val 7013"/>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9050" tIns="19050" rIns="19050" bIns="19050"/>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607220" indent="-607220" defTabSz="519113">
                <a:lnSpc>
                  <a:spcPct val="90000"/>
                </a:lnSpc>
                <a:tabLst>
                  <a:tab pos="857250" algn="l"/>
                </a:tabLst>
              </a:pPr>
              <a:r>
                <a:rPr lang="en-US" altLang="en-US" dirty="0">
                  <a:latin typeface="Courier New" pitchFamily="49" charset="0"/>
                  <a:cs typeface="Times New Roman" pitchFamily="18" charset="0"/>
                </a:rPr>
                <a:t>PROCEDURE proc2 IS</a:t>
              </a:r>
            </a:p>
            <a:p>
              <a:pPr marL="607220" indent="-607220" defTabSz="519113">
                <a:lnSpc>
                  <a:spcPct val="95000"/>
                </a:lnSpc>
                <a:spcBef>
                  <a:spcPct val="35000"/>
                </a:spcBef>
                <a:tabLst>
                  <a:tab pos="857250" algn="l"/>
                </a:tabLst>
              </a:pPr>
              <a:r>
                <a:rPr lang="en-US" altLang="en-US" dirty="0">
                  <a:latin typeface="Courier New" pitchFamily="49" charset="0"/>
                  <a:cs typeface="Times New Roman" pitchFamily="18" charset="0"/>
                </a:rPr>
                <a:t> PRAGMA</a:t>
              </a:r>
            </a:p>
            <a:p>
              <a:pPr marL="607220" indent="-607220" defTabSz="519113">
                <a:lnSpc>
                  <a:spcPct val="95000"/>
                </a:lnSpc>
                <a:spcBef>
                  <a:spcPct val="35000"/>
                </a:spcBef>
                <a:tabLst>
                  <a:tab pos="857250" algn="l"/>
                </a:tabLst>
              </a:pPr>
              <a:r>
                <a:rPr lang="en-US" altLang="en-US" dirty="0">
                  <a:latin typeface="Courier New" pitchFamily="49" charset="0"/>
                  <a:cs typeface="Times New Roman" pitchFamily="18" charset="0"/>
                </a:rPr>
                <a:t> AUTONOMOUS_TRANSACTION;</a:t>
              </a:r>
            </a:p>
            <a:p>
              <a:pPr marL="607220" indent="-607220" defTabSz="519113">
                <a:lnSpc>
                  <a:spcPct val="95000"/>
                </a:lnSpc>
                <a:spcBef>
                  <a:spcPct val="35000"/>
                </a:spcBef>
                <a:tabLst>
                  <a:tab pos="857250" algn="l"/>
                </a:tabLst>
              </a:pPr>
              <a:r>
                <a:rPr lang="en-US" altLang="en-US" dirty="0">
                  <a:latin typeface="Courier New" pitchFamily="49" charset="0"/>
                  <a:cs typeface="Times New Roman" pitchFamily="18" charset="0"/>
                </a:rPr>
                <a:t>  </a:t>
              </a:r>
              <a:r>
                <a:rPr lang="en-US" altLang="en-US" dirty="0" err="1">
                  <a:latin typeface="Courier New" pitchFamily="49" charset="0"/>
                  <a:cs typeface="Times New Roman" pitchFamily="18" charset="0"/>
                </a:rPr>
                <a:t>dept_id</a:t>
              </a:r>
              <a:r>
                <a:rPr lang="en-US" altLang="en-US" dirty="0">
                  <a:latin typeface="Courier New" pitchFamily="49" charset="0"/>
                  <a:cs typeface="Times New Roman" pitchFamily="18" charset="0"/>
                </a:rPr>
                <a:t>  NUMBER := 90; </a:t>
              </a:r>
            </a:p>
            <a:p>
              <a:pPr marL="607220" indent="-607220" defTabSz="519113">
                <a:lnSpc>
                  <a:spcPct val="95000"/>
                </a:lnSpc>
                <a:spcBef>
                  <a:spcPct val="35000"/>
                </a:spcBef>
                <a:tabLst>
                  <a:tab pos="857250" algn="l"/>
                </a:tabLst>
              </a:pPr>
              <a:r>
                <a:rPr lang="en-US" altLang="en-US" dirty="0">
                  <a:latin typeface="Courier New" pitchFamily="49" charset="0"/>
                  <a:cs typeface="Times New Roman" pitchFamily="18" charset="0"/>
                </a:rPr>
                <a:t> BEGIN</a:t>
              </a:r>
            </a:p>
            <a:p>
              <a:pPr marL="607220" indent="-607220" defTabSz="519113">
                <a:lnSpc>
                  <a:spcPct val="95000"/>
                </a:lnSpc>
                <a:spcBef>
                  <a:spcPct val="35000"/>
                </a:spcBef>
                <a:tabLst>
                  <a:tab pos="857250" algn="l"/>
                </a:tabLst>
              </a:pPr>
              <a:r>
                <a:rPr lang="en-US" altLang="en-US" dirty="0">
                  <a:latin typeface="Courier New" pitchFamily="49" charset="0"/>
                  <a:cs typeface="Times New Roman" pitchFamily="18" charset="0"/>
                </a:rPr>
                <a:t>   UPDATE ...</a:t>
              </a:r>
            </a:p>
            <a:p>
              <a:pPr marL="607220" indent="-607220" defTabSz="519113">
                <a:lnSpc>
                  <a:spcPct val="95000"/>
                </a:lnSpc>
                <a:spcBef>
                  <a:spcPct val="35000"/>
                </a:spcBef>
                <a:tabLst>
                  <a:tab pos="857250" algn="l"/>
                </a:tabLst>
              </a:pPr>
              <a:r>
                <a:rPr lang="en-US" altLang="en-US" dirty="0">
                  <a:latin typeface="Courier New" pitchFamily="49" charset="0"/>
                  <a:cs typeface="Times New Roman" pitchFamily="18" charset="0"/>
                </a:rPr>
                <a:t>   INSERT ...</a:t>
              </a:r>
            </a:p>
            <a:p>
              <a:pPr marL="607220" indent="-607220" defTabSz="519113">
                <a:lnSpc>
                  <a:spcPct val="95000"/>
                </a:lnSpc>
                <a:spcBef>
                  <a:spcPct val="35000"/>
                </a:spcBef>
                <a:tabLst>
                  <a:tab pos="857250" algn="l"/>
                </a:tabLst>
              </a:pPr>
              <a:r>
                <a:rPr lang="en-US" altLang="en-US" dirty="0">
                  <a:latin typeface="Courier New" pitchFamily="49" charset="0"/>
                  <a:cs typeface="Times New Roman" pitchFamily="18" charset="0"/>
                </a:rPr>
                <a:t>   COMMIT;   -- Required</a:t>
              </a:r>
            </a:p>
            <a:p>
              <a:pPr marL="607220" indent="-607220" defTabSz="519113">
                <a:lnSpc>
                  <a:spcPct val="95000"/>
                </a:lnSpc>
                <a:spcBef>
                  <a:spcPct val="35000"/>
                </a:spcBef>
                <a:tabLst>
                  <a:tab pos="857250" algn="l"/>
                </a:tabLst>
              </a:pPr>
              <a:r>
                <a:rPr lang="en-US" altLang="en-US" dirty="0">
                  <a:latin typeface="Courier New" pitchFamily="49" charset="0"/>
                  <a:cs typeface="Times New Roman" pitchFamily="18" charset="0"/>
                </a:rPr>
                <a:t> END proc2;</a:t>
              </a:r>
            </a:p>
          </p:txBody>
        </p:sp>
        <p:sp>
          <p:nvSpPr>
            <p:cNvPr id="26636" name="Line 11"/>
            <p:cNvSpPr>
              <a:spLocks noChangeShapeType="1"/>
            </p:cNvSpPr>
            <p:nvPr/>
          </p:nvSpPr>
          <p:spPr bwMode="auto">
            <a:xfrm>
              <a:off x="948914" y="5845969"/>
              <a:ext cx="1371243" cy="0"/>
            </a:xfrm>
            <a:prstGeom prst="line">
              <a:avLst/>
            </a:prstGeom>
            <a:noFill/>
            <a:ln w="28575">
              <a:solidFill>
                <a:schemeClr val="accent4"/>
              </a:solidFill>
              <a:round/>
              <a:headEn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26637" name="Line 12"/>
            <p:cNvSpPr>
              <a:spLocks noChangeShapeType="1"/>
            </p:cNvSpPr>
            <p:nvPr/>
          </p:nvSpPr>
          <p:spPr bwMode="auto">
            <a:xfrm>
              <a:off x="933041" y="6696727"/>
              <a:ext cx="1371243" cy="0"/>
            </a:xfrm>
            <a:prstGeom prst="line">
              <a:avLst/>
            </a:prstGeom>
            <a:noFill/>
            <a:ln w="28575">
              <a:solidFill>
                <a:schemeClr val="accent4"/>
              </a:solidFill>
              <a:round/>
              <a:headEn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26638" name="Line 13"/>
            <p:cNvSpPr>
              <a:spLocks noChangeShapeType="1"/>
            </p:cNvSpPr>
            <p:nvPr/>
          </p:nvSpPr>
          <p:spPr bwMode="auto">
            <a:xfrm flipH="1">
              <a:off x="3396388" y="6136617"/>
              <a:ext cx="1371243" cy="0"/>
            </a:xfrm>
            <a:prstGeom prst="line">
              <a:avLst/>
            </a:prstGeom>
            <a:noFill/>
            <a:ln w="28575">
              <a:solidFill>
                <a:schemeClr val="accent4"/>
              </a:solidFill>
              <a:round/>
              <a:headEn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26639" name="Line 14"/>
            <p:cNvSpPr>
              <a:spLocks noChangeShapeType="1"/>
            </p:cNvSpPr>
            <p:nvPr/>
          </p:nvSpPr>
          <p:spPr bwMode="auto">
            <a:xfrm flipH="1">
              <a:off x="10584160" y="5840942"/>
              <a:ext cx="2549311" cy="0"/>
            </a:xfrm>
            <a:prstGeom prst="line">
              <a:avLst/>
            </a:prstGeom>
            <a:noFill/>
            <a:ln w="28575">
              <a:solidFill>
                <a:schemeClr val="accent4"/>
              </a:solidFill>
              <a:round/>
              <a:headEn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26640" name="Line 15"/>
            <p:cNvSpPr>
              <a:spLocks noChangeShapeType="1"/>
            </p:cNvSpPr>
            <p:nvPr/>
          </p:nvSpPr>
          <p:spPr bwMode="auto">
            <a:xfrm>
              <a:off x="8481618" y="6225925"/>
              <a:ext cx="1371243" cy="0"/>
            </a:xfrm>
            <a:prstGeom prst="line">
              <a:avLst/>
            </a:prstGeom>
            <a:noFill/>
            <a:ln w="28575">
              <a:solidFill>
                <a:schemeClr val="accent4"/>
              </a:solidFill>
              <a:round/>
              <a:headEn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26641" name="Line 17"/>
            <p:cNvSpPr>
              <a:spLocks noChangeShapeType="1"/>
            </p:cNvSpPr>
            <p:nvPr/>
          </p:nvSpPr>
          <p:spPr bwMode="auto">
            <a:xfrm>
              <a:off x="8456225" y="6979208"/>
              <a:ext cx="1371243" cy="0"/>
            </a:xfrm>
            <a:prstGeom prst="line">
              <a:avLst/>
            </a:prstGeom>
            <a:noFill/>
            <a:ln w="28575">
              <a:solidFill>
                <a:schemeClr val="accent4"/>
              </a:solidFill>
              <a:round/>
              <a:headEn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26642" name="Line 19"/>
            <p:cNvSpPr>
              <a:spLocks noChangeShapeType="1"/>
            </p:cNvSpPr>
            <p:nvPr/>
          </p:nvSpPr>
          <p:spPr bwMode="auto">
            <a:xfrm flipH="1">
              <a:off x="11304239" y="7339306"/>
              <a:ext cx="1850769" cy="0"/>
            </a:xfrm>
            <a:prstGeom prst="line">
              <a:avLst/>
            </a:prstGeom>
            <a:noFill/>
            <a:ln w="28575">
              <a:solidFill>
                <a:schemeClr val="accent4"/>
              </a:solidFill>
              <a:round/>
              <a:headEn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26643" name="Text Box 20"/>
            <p:cNvSpPr txBox="1">
              <a:spLocks noChangeArrowheads="1"/>
            </p:cNvSpPr>
            <p:nvPr/>
          </p:nvSpPr>
          <p:spPr bwMode="auto">
            <a:xfrm>
              <a:off x="3729562" y="3671889"/>
              <a:ext cx="2593146" cy="461666"/>
            </a:xfrm>
            <a:prstGeom prst="rect">
              <a:avLst/>
            </a:prstGeom>
            <a:noFill/>
            <a:ln w="28575">
              <a:noFill/>
              <a:miter lim="800000"/>
              <a:headEnd type="none" w="sm" len="sm"/>
              <a:tailEnd type="none" w="sm" len="sm"/>
            </a:ln>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eaLnBrk="1" hangingPunct="1">
                <a:spcBef>
                  <a:spcPct val="20000"/>
                </a:spcBef>
                <a:buClr>
                  <a:srgbClr val="FF0000"/>
                </a:buClr>
                <a:buFont typeface="Arial" pitchFamily="34" charset="0"/>
                <a:buNone/>
              </a:pPr>
              <a:r>
                <a:rPr lang="en-US" altLang="en-US" sz="2400" dirty="0">
                  <a:solidFill>
                    <a:srgbClr val="C00000"/>
                  </a:solidFill>
                  <a:latin typeface="Oracle Sans" panose="020B0503020204020204" pitchFamily="34" charset="0"/>
                  <a:cs typeface="Oracle Sans" panose="020B0503020204020204" pitchFamily="34" charset="0"/>
                </a:rPr>
                <a:t>Main Transaction</a:t>
              </a:r>
            </a:p>
          </p:txBody>
        </p:sp>
        <p:sp>
          <p:nvSpPr>
            <p:cNvPr id="26644" name="Text Box 21"/>
            <p:cNvSpPr txBox="1">
              <a:spLocks noChangeArrowheads="1"/>
            </p:cNvSpPr>
            <p:nvPr/>
          </p:nvSpPr>
          <p:spPr bwMode="auto">
            <a:xfrm>
              <a:off x="10329759" y="3657601"/>
              <a:ext cx="5746511" cy="461666"/>
            </a:xfrm>
            <a:prstGeom prst="rect">
              <a:avLst/>
            </a:prstGeom>
            <a:noFill/>
            <a:ln w="28575">
              <a:noFill/>
              <a:miter lim="800000"/>
              <a:headEnd type="none" w="sm" len="sm"/>
              <a:tailEnd type="none" w="sm" len="sm"/>
            </a:ln>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eaLnBrk="1" hangingPunct="1">
                <a:spcBef>
                  <a:spcPct val="20000"/>
                </a:spcBef>
                <a:buClr>
                  <a:srgbClr val="FF0000"/>
                </a:buClr>
                <a:buFont typeface="Arial" pitchFamily="34" charset="0"/>
                <a:buNone/>
              </a:pPr>
              <a:r>
                <a:rPr lang="en-US" altLang="en-US" sz="2400" dirty="0">
                  <a:solidFill>
                    <a:srgbClr val="C00000"/>
                  </a:solidFill>
                  <a:latin typeface="Oracle Sans" panose="020B0503020204020204" pitchFamily="34" charset="0"/>
                  <a:cs typeface="Oracle Sans" panose="020B0503020204020204" pitchFamily="34" charset="0"/>
                </a:rPr>
                <a:t>Autonomous (Independent) Transaction</a:t>
              </a:r>
            </a:p>
          </p:txBody>
        </p:sp>
        <p:sp>
          <p:nvSpPr>
            <p:cNvPr id="31" name="Oval 33"/>
            <p:cNvSpPr>
              <a:spLocks noChangeAspect="1" noChangeArrowheads="1"/>
            </p:cNvSpPr>
            <p:nvPr/>
          </p:nvSpPr>
          <p:spPr bwMode="auto">
            <a:xfrm>
              <a:off x="287016" y="5495897"/>
              <a:ext cx="689907" cy="690089"/>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92060" tIns="92060" rIns="92060" bIns="9206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1644362" eaLnBrk="0" hangingPunct="0">
                <a:lnSpc>
                  <a:spcPct val="95000"/>
                </a:lnSpc>
                <a:defRPr/>
              </a:pPr>
              <a:r>
                <a:rPr lang="en-US" b="1" dirty="0">
                  <a:solidFill>
                    <a:schemeClr val="bg1"/>
                  </a:solidFill>
                  <a:latin typeface="Oracle Sans" panose="020B0503020204020204" pitchFamily="34" charset="0"/>
                  <a:cs typeface="Oracle Sans" panose="020B0503020204020204" pitchFamily="34" charset="0"/>
                </a:rPr>
                <a:t>1</a:t>
              </a:r>
            </a:p>
          </p:txBody>
        </p:sp>
        <p:sp>
          <p:nvSpPr>
            <p:cNvPr id="32" name="Oval 33"/>
            <p:cNvSpPr>
              <a:spLocks noChangeAspect="1" noChangeArrowheads="1"/>
            </p:cNvSpPr>
            <p:nvPr/>
          </p:nvSpPr>
          <p:spPr bwMode="auto">
            <a:xfrm>
              <a:off x="287016" y="6367636"/>
              <a:ext cx="689907" cy="690089"/>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92060" tIns="92060" rIns="92060" bIns="9206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1644362" eaLnBrk="0" hangingPunct="0">
                <a:lnSpc>
                  <a:spcPct val="95000"/>
                </a:lnSpc>
                <a:defRPr/>
              </a:pPr>
              <a:r>
                <a:rPr lang="en-US" b="1" dirty="0">
                  <a:solidFill>
                    <a:schemeClr val="bg1"/>
                  </a:solidFill>
                  <a:latin typeface="Oracle Sans" panose="020B0503020204020204" pitchFamily="34" charset="0"/>
                  <a:cs typeface="Oracle Sans" panose="020B0503020204020204" pitchFamily="34" charset="0"/>
                </a:rPr>
                <a:t>7</a:t>
              </a:r>
            </a:p>
          </p:txBody>
        </p:sp>
        <p:sp>
          <p:nvSpPr>
            <p:cNvPr id="33" name="Oval 33"/>
            <p:cNvSpPr>
              <a:spLocks noChangeAspect="1" noChangeArrowheads="1"/>
            </p:cNvSpPr>
            <p:nvPr/>
          </p:nvSpPr>
          <p:spPr bwMode="auto">
            <a:xfrm>
              <a:off x="4759219" y="5791572"/>
              <a:ext cx="689907" cy="690089"/>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92060" tIns="92060" rIns="92060" bIns="9206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1644362" eaLnBrk="0" hangingPunct="0">
                <a:lnSpc>
                  <a:spcPct val="95000"/>
                </a:lnSpc>
                <a:defRPr/>
              </a:pPr>
              <a:r>
                <a:rPr lang="en-US" b="1" dirty="0">
                  <a:solidFill>
                    <a:schemeClr val="bg1"/>
                  </a:solidFill>
                  <a:latin typeface="Oracle Sans" panose="020B0503020204020204" pitchFamily="34" charset="0"/>
                  <a:cs typeface="Oracle Sans" panose="020B0503020204020204" pitchFamily="34" charset="0"/>
                </a:rPr>
                <a:t>2</a:t>
              </a:r>
            </a:p>
          </p:txBody>
        </p:sp>
        <p:sp>
          <p:nvSpPr>
            <p:cNvPr id="34" name="Oval 33"/>
            <p:cNvSpPr>
              <a:spLocks noChangeAspect="1" noChangeArrowheads="1"/>
            </p:cNvSpPr>
            <p:nvPr/>
          </p:nvSpPr>
          <p:spPr bwMode="auto">
            <a:xfrm>
              <a:off x="7896203" y="5880880"/>
              <a:ext cx="689907" cy="690089"/>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92060" tIns="92060" rIns="92060" bIns="9206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1644362" eaLnBrk="0" hangingPunct="0">
                <a:lnSpc>
                  <a:spcPct val="95000"/>
                </a:lnSpc>
                <a:defRPr/>
              </a:pPr>
              <a:r>
                <a:rPr lang="en-US" b="1" dirty="0">
                  <a:solidFill>
                    <a:schemeClr val="bg1"/>
                  </a:solidFill>
                  <a:latin typeface="Oracle Sans" panose="020B0503020204020204" pitchFamily="34" charset="0"/>
                  <a:cs typeface="Oracle Sans" panose="020B0503020204020204" pitchFamily="34" charset="0"/>
                </a:rPr>
                <a:t>4</a:t>
              </a:r>
            </a:p>
          </p:txBody>
        </p:sp>
        <p:sp>
          <p:nvSpPr>
            <p:cNvPr id="35" name="Oval 34"/>
            <p:cNvSpPr>
              <a:spLocks noChangeAspect="1" noChangeArrowheads="1"/>
            </p:cNvSpPr>
            <p:nvPr/>
          </p:nvSpPr>
          <p:spPr bwMode="auto">
            <a:xfrm>
              <a:off x="7896203" y="6634163"/>
              <a:ext cx="689907" cy="690089"/>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92060" tIns="92060" rIns="92060" bIns="9206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1644362" eaLnBrk="0" hangingPunct="0">
                <a:lnSpc>
                  <a:spcPct val="95000"/>
                </a:lnSpc>
                <a:defRPr/>
              </a:pPr>
              <a:r>
                <a:rPr lang="en-US" b="1" dirty="0">
                  <a:solidFill>
                    <a:schemeClr val="bg1"/>
                  </a:solidFill>
                  <a:latin typeface="Oracle Sans" panose="020B0503020204020204" pitchFamily="34" charset="0"/>
                  <a:cs typeface="Oracle Sans" panose="020B0503020204020204" pitchFamily="34" charset="0"/>
                </a:rPr>
                <a:t>5</a:t>
              </a:r>
            </a:p>
          </p:txBody>
        </p:sp>
        <p:sp>
          <p:nvSpPr>
            <p:cNvPr id="36" name="Oval 35"/>
            <p:cNvSpPr>
              <a:spLocks noChangeAspect="1" noChangeArrowheads="1"/>
            </p:cNvSpPr>
            <p:nvPr/>
          </p:nvSpPr>
          <p:spPr bwMode="auto">
            <a:xfrm>
              <a:off x="13104440" y="5495897"/>
              <a:ext cx="689907" cy="690089"/>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92060" tIns="92060" rIns="92060" bIns="9206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1644362" eaLnBrk="0" hangingPunct="0">
                <a:lnSpc>
                  <a:spcPct val="95000"/>
                </a:lnSpc>
                <a:defRPr/>
              </a:pPr>
              <a:r>
                <a:rPr lang="en-US" b="1" dirty="0">
                  <a:solidFill>
                    <a:schemeClr val="bg1"/>
                  </a:solidFill>
                  <a:latin typeface="Oracle Sans" panose="020B0503020204020204" pitchFamily="34" charset="0"/>
                  <a:cs typeface="Oracle Sans" panose="020B0503020204020204" pitchFamily="34" charset="0"/>
                </a:rPr>
                <a:t>3</a:t>
              </a:r>
            </a:p>
          </p:txBody>
        </p:sp>
        <p:sp>
          <p:nvSpPr>
            <p:cNvPr id="37" name="Oval 36"/>
            <p:cNvSpPr>
              <a:spLocks noChangeAspect="1" noChangeArrowheads="1"/>
            </p:cNvSpPr>
            <p:nvPr/>
          </p:nvSpPr>
          <p:spPr bwMode="auto">
            <a:xfrm>
              <a:off x="12960424" y="6994262"/>
              <a:ext cx="689907" cy="690089"/>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92060" tIns="92060" rIns="92060" bIns="9206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1644362" eaLnBrk="0" hangingPunct="0">
                <a:lnSpc>
                  <a:spcPct val="95000"/>
                </a:lnSpc>
                <a:defRPr/>
              </a:pPr>
              <a:r>
                <a:rPr lang="en-US" b="1" dirty="0">
                  <a:solidFill>
                    <a:schemeClr val="bg1"/>
                  </a:solidFill>
                  <a:latin typeface="Oracle Sans" panose="020B0503020204020204" pitchFamily="34" charset="0"/>
                  <a:cs typeface="Oracle Sans" panose="020B0503020204020204" pitchFamily="34" charset="0"/>
                </a:rPr>
                <a:t>6</a:t>
              </a:r>
            </a:p>
          </p:txBody>
        </p:sp>
      </p:grpSp>
    </p:spTree>
    <p:custDataLst>
      <p:tags r:id="rId1"/>
    </p:custDataLst>
    <p:extLst>
      <p:ext uri="{BB962C8B-B14F-4D97-AF65-F5344CB8AC3E}">
        <p14:creationId xmlns:p14="http://schemas.microsoft.com/office/powerpoint/2010/main" val="16883985"/>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Features of Autonomous Transactions</a:t>
            </a:r>
          </a:p>
        </p:txBody>
      </p:sp>
      <p:sp>
        <p:nvSpPr>
          <p:cNvPr id="3" name="Content Placeholder 2">
            <a:extLst>
              <a:ext uri="{FF2B5EF4-FFF2-40B4-BE49-F238E27FC236}">
                <a16:creationId xmlns:a16="http://schemas.microsoft.com/office/drawing/2014/main" id="{0F3EC3E8-413C-499A-AB3D-8762CF1C297D}"/>
              </a:ext>
            </a:extLst>
          </p:cNvPr>
          <p:cNvSpPr>
            <a:spLocks noGrp="1"/>
          </p:cNvSpPr>
          <p:nvPr>
            <p:ph idx="1"/>
          </p:nvPr>
        </p:nvSpPr>
        <p:spPr>
          <a:xfrm>
            <a:off x="933451" y="2272710"/>
            <a:ext cx="16421100" cy="6430795"/>
          </a:xfrm>
        </p:spPr>
        <p:txBody>
          <a:bodyPr/>
          <a:lstStyle/>
          <a:p>
            <a:pPr lvl="1"/>
            <a:r>
              <a:rPr lang="en-US" altLang="en-US" dirty="0"/>
              <a:t>Are independent of the main transaction</a:t>
            </a:r>
          </a:p>
          <a:p>
            <a:pPr lvl="1"/>
            <a:r>
              <a:rPr lang="en-US" altLang="en-US" dirty="0"/>
              <a:t>Suspend the calling transaction until the autonomous transactions are completed</a:t>
            </a:r>
          </a:p>
          <a:p>
            <a:pPr lvl="1"/>
            <a:r>
              <a:rPr lang="en-US" altLang="en-US" dirty="0"/>
              <a:t>Are not nested transactions</a:t>
            </a:r>
          </a:p>
          <a:p>
            <a:pPr lvl="1"/>
            <a:r>
              <a:rPr lang="en-US" altLang="en-US" dirty="0"/>
              <a:t>Don’t roll back if the main transaction rolls back</a:t>
            </a:r>
          </a:p>
          <a:p>
            <a:pPr lvl="1"/>
            <a:r>
              <a:rPr lang="en-US" altLang="en-US" dirty="0"/>
              <a:t>Enable the changes to become visible to other transactions upon a commit</a:t>
            </a:r>
          </a:p>
          <a:p>
            <a:pPr lvl="1"/>
            <a:r>
              <a:rPr lang="en-US" altLang="en-US" dirty="0"/>
              <a:t>Are started and ended by individual subprograms and not by nested or anonymous PL/SQL blocks</a:t>
            </a:r>
          </a:p>
          <a:p>
            <a:endParaRPr lang="en-US" dirty="0"/>
          </a:p>
          <a:p>
            <a:endParaRPr lang="en-US" dirty="0"/>
          </a:p>
        </p:txBody>
      </p:sp>
    </p:spTree>
    <p:custDataLst>
      <p:tags r:id="rId1"/>
    </p:custDataLst>
    <p:extLst>
      <p:ext uri="{BB962C8B-B14F-4D97-AF65-F5344CB8AC3E}">
        <p14:creationId xmlns:p14="http://schemas.microsoft.com/office/powerpoint/2010/main" val="4155872365"/>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bwMode="gray">
          <a:xfrm>
            <a:off x="1068905" y="2398276"/>
            <a:ext cx="16125591" cy="6417632"/>
          </a:xfrm>
          <a:prstGeom prst="round2DiagRect">
            <a:avLst>
              <a:gd name="adj1" fmla="val 716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685800" indent="-685800" defTabSz="600075">
              <a:tabLst>
                <a:tab pos="600075" algn="r"/>
                <a:tab pos="1009650" algn="l"/>
              </a:tabLst>
            </a:pPr>
            <a:r>
              <a:rPr lang="en-US" altLang="en-US" sz="2100">
                <a:latin typeface="Courier New" pitchFamily="49" charset="0"/>
                <a:cs typeface="Oracle Sans" panose="020B0503020204020204" pitchFamily="34" charset="0"/>
              </a:rPr>
              <a:t>CREATE TABLE usage (card_id NUMBER, loc NUMBER)</a:t>
            </a:r>
          </a:p>
          <a:p>
            <a:pPr marL="685800" indent="-685800" defTabSz="600075">
              <a:tabLst>
                <a:tab pos="600075" algn="r"/>
                <a:tab pos="1009650" algn="l"/>
              </a:tabLst>
            </a:pPr>
            <a:r>
              <a:rPr lang="en-US" altLang="en-US" sz="2100">
                <a:latin typeface="Courier New" pitchFamily="49" charset="0"/>
                <a:cs typeface="Oracle Sans" panose="020B0503020204020204" pitchFamily="34" charset="0"/>
              </a:rPr>
              <a:t>/</a:t>
            </a:r>
          </a:p>
          <a:p>
            <a:pPr marL="685800" indent="-685800" defTabSz="600075">
              <a:tabLst>
                <a:tab pos="600075" algn="r"/>
                <a:tab pos="1009650" algn="l"/>
              </a:tabLst>
            </a:pPr>
            <a:r>
              <a:rPr lang="en-US" altLang="en-US" sz="2100">
                <a:latin typeface="Courier New" pitchFamily="49" charset="0"/>
                <a:cs typeface="Oracle Sans" panose="020B0503020204020204" pitchFamily="34" charset="0"/>
              </a:rPr>
              <a:t>CREATE TABLE txn (acc_id NUMBER, amount NUMBER)</a:t>
            </a:r>
          </a:p>
          <a:p>
            <a:pPr marL="685800" indent="-685800" defTabSz="600075">
              <a:tabLst>
                <a:tab pos="600075" algn="r"/>
                <a:tab pos="1009650" algn="l"/>
              </a:tabLst>
            </a:pPr>
            <a:r>
              <a:rPr lang="en-US" altLang="en-US" sz="2100">
                <a:latin typeface="Courier New" pitchFamily="49" charset="0"/>
                <a:cs typeface="Oracle Sans" panose="020B0503020204020204" pitchFamily="34" charset="0"/>
              </a:rPr>
              <a:t>/</a:t>
            </a:r>
          </a:p>
          <a:p>
            <a:pPr marL="685800" indent="-685800" defTabSz="600075">
              <a:tabLst>
                <a:tab pos="600075" algn="r"/>
                <a:tab pos="1009650" algn="l"/>
              </a:tabLst>
            </a:pPr>
            <a:r>
              <a:rPr lang="en-US" altLang="en-US" sz="2100">
                <a:latin typeface="Courier New" pitchFamily="49" charset="0"/>
                <a:cs typeface="Oracle Sans" panose="020B0503020204020204" pitchFamily="34" charset="0"/>
              </a:rPr>
              <a:t>CREATE OR REPLACE PROCEDURE log_usage (p_card_id NUMBER, p_loc NUMBER) IS</a:t>
            </a:r>
          </a:p>
          <a:p>
            <a:pPr marL="685800" indent="-685800" defTabSz="600075">
              <a:tabLst>
                <a:tab pos="600075" algn="r"/>
                <a:tab pos="1009650" algn="l"/>
              </a:tabLst>
            </a:pPr>
            <a:r>
              <a:rPr lang="en-US" altLang="en-US" sz="2100">
                <a:solidFill>
                  <a:schemeClr val="accent2"/>
                </a:solidFill>
                <a:latin typeface="Courier New" pitchFamily="49" charset="0"/>
                <a:cs typeface="Oracle Sans" panose="020B0503020204020204" pitchFamily="34" charset="0"/>
              </a:rPr>
              <a:t>  PRAGMA AUTONOMOUS_TRANSACTION;</a:t>
            </a:r>
          </a:p>
          <a:p>
            <a:pPr marL="685800" indent="-685800" defTabSz="600075">
              <a:tabLst>
                <a:tab pos="600075" algn="r"/>
                <a:tab pos="1009650" algn="l"/>
              </a:tabLst>
            </a:pPr>
            <a:r>
              <a:rPr lang="en-US" altLang="en-US" sz="2100">
                <a:latin typeface="Courier New" pitchFamily="49" charset="0"/>
                <a:cs typeface="Oracle Sans" panose="020B0503020204020204" pitchFamily="34" charset="0"/>
              </a:rPr>
              <a:t>BEGIN</a:t>
            </a:r>
          </a:p>
          <a:p>
            <a:pPr marL="685800" indent="-685800" defTabSz="600075">
              <a:tabLst>
                <a:tab pos="600075" algn="r"/>
                <a:tab pos="1009650" algn="l"/>
              </a:tabLst>
            </a:pPr>
            <a:r>
              <a:rPr lang="en-US" altLang="en-US" sz="2100">
                <a:latin typeface="Courier New" pitchFamily="49" charset="0"/>
                <a:cs typeface="Oracle Sans" panose="020B0503020204020204" pitchFamily="34" charset="0"/>
              </a:rPr>
              <a:t>  INSERT INTO usage</a:t>
            </a:r>
          </a:p>
          <a:p>
            <a:pPr marL="685800" indent="-685800" defTabSz="600075">
              <a:tabLst>
                <a:tab pos="600075" algn="r"/>
                <a:tab pos="1009650" algn="l"/>
              </a:tabLst>
            </a:pPr>
            <a:r>
              <a:rPr lang="en-US" altLang="en-US" sz="2100">
                <a:latin typeface="Courier New" pitchFamily="49" charset="0"/>
                <a:cs typeface="Oracle Sans" panose="020B0503020204020204" pitchFamily="34" charset="0"/>
              </a:rPr>
              <a:t>  VALUES (p_card_id, p_loc);</a:t>
            </a:r>
          </a:p>
          <a:p>
            <a:pPr marL="685800" indent="-685800" defTabSz="600075">
              <a:tabLst>
                <a:tab pos="600075" algn="r"/>
                <a:tab pos="1009650" algn="l"/>
              </a:tabLst>
            </a:pPr>
            <a:r>
              <a:rPr lang="en-US" altLang="en-US" sz="2100">
                <a:latin typeface="Courier New" pitchFamily="49" charset="0"/>
                <a:cs typeface="Oracle Sans" panose="020B0503020204020204" pitchFamily="34" charset="0"/>
              </a:rPr>
              <a:t>  COMMIT;</a:t>
            </a:r>
          </a:p>
          <a:p>
            <a:pPr marL="685800" indent="-685800" defTabSz="600075">
              <a:tabLst>
                <a:tab pos="600075" algn="r"/>
                <a:tab pos="1009650" algn="l"/>
              </a:tabLst>
            </a:pPr>
            <a:r>
              <a:rPr lang="en-US" altLang="en-US" sz="2100">
                <a:latin typeface="Courier New" pitchFamily="49" charset="0"/>
                <a:cs typeface="Oracle Sans" panose="020B0503020204020204" pitchFamily="34" charset="0"/>
              </a:rPr>
              <a:t>END log_usage;</a:t>
            </a:r>
          </a:p>
          <a:p>
            <a:pPr marL="685800" indent="-685800" defTabSz="600075">
              <a:tabLst>
                <a:tab pos="600075" algn="r"/>
                <a:tab pos="1009650" algn="l"/>
              </a:tabLst>
            </a:pPr>
            <a:r>
              <a:rPr lang="en-US" altLang="en-US" sz="2100">
                <a:latin typeface="Courier New" pitchFamily="49" charset="0"/>
                <a:cs typeface="Oracle Sans" panose="020B0503020204020204" pitchFamily="34" charset="0"/>
              </a:rPr>
              <a:t>/</a:t>
            </a:r>
          </a:p>
          <a:p>
            <a:pPr marL="685800" indent="-685800" defTabSz="600075">
              <a:tabLst>
                <a:tab pos="600075" algn="r"/>
                <a:tab pos="1009650" algn="l"/>
              </a:tabLst>
            </a:pPr>
            <a:r>
              <a:rPr lang="en-US" altLang="en-US" sz="2100">
                <a:latin typeface="Courier New" pitchFamily="49" charset="0"/>
                <a:cs typeface="Oracle Sans" panose="020B0503020204020204" pitchFamily="34" charset="0"/>
              </a:rPr>
              <a:t>CREATE OR REPLACE PROCEDURE bank_trans(p_cardnbr NUMBER,p_loc NUMBER) IS</a:t>
            </a:r>
          </a:p>
          <a:p>
            <a:pPr marL="685800" indent="-685800" defTabSz="600075">
              <a:tabLst>
                <a:tab pos="600075" algn="r"/>
                <a:tab pos="1009650" algn="l"/>
              </a:tabLst>
            </a:pPr>
            <a:r>
              <a:rPr lang="en-US" altLang="en-US" sz="2100">
                <a:latin typeface="Courier New" pitchFamily="49" charset="0"/>
                <a:cs typeface="Oracle Sans" panose="020B0503020204020204" pitchFamily="34" charset="0"/>
              </a:rPr>
              <a:t>BEGIN</a:t>
            </a:r>
          </a:p>
          <a:p>
            <a:pPr marL="685800" indent="-685800" defTabSz="600075">
              <a:tabLst>
                <a:tab pos="600075" algn="r"/>
                <a:tab pos="1009650" algn="l"/>
              </a:tabLst>
            </a:pPr>
            <a:r>
              <a:rPr lang="en-US" altLang="en-US" sz="2100">
                <a:latin typeface="Courier New" pitchFamily="49" charset="0"/>
                <a:cs typeface="Oracle Sans" panose="020B0503020204020204" pitchFamily="34" charset="0"/>
              </a:rPr>
              <a:t>   INSERT INTO txn VALUES (9001, 1000);</a:t>
            </a:r>
          </a:p>
          <a:p>
            <a:pPr marL="685800" indent="-685800" defTabSz="600075">
              <a:tabLst>
                <a:tab pos="600075" algn="r"/>
                <a:tab pos="1009650" algn="l"/>
              </a:tabLst>
            </a:pPr>
            <a:r>
              <a:rPr lang="en-US" altLang="en-US" sz="2100">
                <a:latin typeface="Courier New" pitchFamily="49" charset="0"/>
                <a:cs typeface="Oracle Sans" panose="020B0503020204020204" pitchFamily="34" charset="0"/>
              </a:rPr>
              <a:t>   log_usage (p_cardnbr, p_loc);</a:t>
            </a:r>
          </a:p>
          <a:p>
            <a:pPr marL="685800" indent="-685800" defTabSz="600075">
              <a:tabLst>
                <a:tab pos="600075" algn="r"/>
                <a:tab pos="1009650" algn="l"/>
              </a:tabLst>
            </a:pPr>
            <a:r>
              <a:rPr lang="en-US" altLang="en-US" sz="2100">
                <a:latin typeface="Courier New" pitchFamily="49" charset="0"/>
                <a:cs typeface="Oracle Sans" panose="020B0503020204020204" pitchFamily="34" charset="0"/>
              </a:rPr>
              <a:t>END bank_trans;</a:t>
            </a:r>
          </a:p>
          <a:p>
            <a:pPr marL="685800" indent="-685800" defTabSz="600075">
              <a:tabLst>
                <a:tab pos="600075" algn="r"/>
                <a:tab pos="1009650" algn="l"/>
              </a:tabLst>
            </a:pPr>
            <a:r>
              <a:rPr lang="en-US" altLang="en-US" sz="2100">
                <a:latin typeface="Courier New" pitchFamily="49" charset="0"/>
                <a:cs typeface="Oracle Sans" panose="020B0503020204020204" pitchFamily="34" charset="0"/>
              </a:rPr>
              <a:t>/</a:t>
            </a:r>
          </a:p>
          <a:p>
            <a:pPr marL="685800" indent="-685800" defTabSz="600075">
              <a:tabLst>
                <a:tab pos="600075" algn="r"/>
                <a:tab pos="1009650" algn="l"/>
              </a:tabLst>
            </a:pPr>
            <a:r>
              <a:rPr lang="en-US" altLang="en-US" sz="2100">
                <a:latin typeface="Courier New" pitchFamily="49" charset="0"/>
                <a:cs typeface="Oracle Sans" panose="020B0503020204020204" pitchFamily="34" charset="0"/>
              </a:rPr>
              <a:t>EXECUTE bank_trans(50, 2000)</a:t>
            </a:r>
            <a:endParaRPr lang="en-US" altLang="en-US" sz="2100" dirty="0">
              <a:latin typeface="Courier New" pitchFamily="49" charset="0"/>
              <a:cs typeface="Oracle Sans" panose="020B0503020204020204" pitchFamily="34" charset="0"/>
            </a:endParaRPr>
          </a:p>
        </p:txBody>
      </p:sp>
      <p:sp>
        <p:nvSpPr>
          <p:cNvPr id="30725"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Using Autonomous Transactions: Example</a:t>
            </a:r>
          </a:p>
        </p:txBody>
      </p:sp>
    </p:spTree>
    <p:custDataLst>
      <p:tags r:id="rId1"/>
    </p:custDataLst>
    <p:extLst>
      <p:ext uri="{BB962C8B-B14F-4D97-AF65-F5344CB8AC3E}">
        <p14:creationId xmlns:p14="http://schemas.microsoft.com/office/powerpoint/2010/main" val="2312512634"/>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3413182133"/>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Lesson Agenda</a:t>
            </a:r>
          </a:p>
        </p:txBody>
      </p:sp>
      <p:sp>
        <p:nvSpPr>
          <p:cNvPr id="4" name="Content Placeholder 3">
            <a:extLst>
              <a:ext uri="{FF2B5EF4-FFF2-40B4-BE49-F238E27FC236}">
                <a16:creationId xmlns:a16="http://schemas.microsoft.com/office/drawing/2014/main" id="{D1B20574-9B95-4D75-85CB-B4BEA064B48C}"/>
              </a:ext>
            </a:extLst>
          </p:cNvPr>
          <p:cNvSpPr>
            <a:spLocks noGrp="1"/>
          </p:cNvSpPr>
          <p:nvPr>
            <p:ph idx="1"/>
          </p:nvPr>
        </p:nvSpPr>
        <p:spPr>
          <a:xfrm>
            <a:off x="933451" y="2272710"/>
            <a:ext cx="16421100" cy="7334953"/>
          </a:xfrm>
        </p:spPr>
        <p:txBody>
          <a:bodyPr/>
          <a:lstStyle/>
          <a:p>
            <a:pPr lvl="1">
              <a:buClr>
                <a:schemeClr val="tx1">
                  <a:lumMod val="25000"/>
                  <a:lumOff val="75000"/>
                </a:schemeClr>
              </a:buClr>
            </a:pPr>
            <a:r>
              <a:rPr lang="en-US" dirty="0">
                <a:solidFill>
                  <a:schemeClr val="tx1">
                    <a:lumMod val="25000"/>
                    <a:lumOff val="75000"/>
                  </a:schemeClr>
                </a:solidFill>
              </a:rPr>
              <a:t>Standardization of the code</a:t>
            </a:r>
          </a:p>
          <a:p>
            <a:pPr lvl="1">
              <a:buClr>
                <a:schemeClr val="tx1">
                  <a:lumMod val="25000"/>
                  <a:lumOff val="75000"/>
                </a:schemeClr>
              </a:buClr>
            </a:pPr>
            <a:r>
              <a:rPr lang="en-US" dirty="0">
                <a:solidFill>
                  <a:schemeClr val="tx1">
                    <a:lumMod val="25000"/>
                    <a:lumOff val="75000"/>
                  </a:schemeClr>
                </a:solidFill>
              </a:rPr>
              <a:t>Managing security for PL/SQL packages and subprograms</a:t>
            </a:r>
          </a:p>
          <a:p>
            <a:pPr lvl="1">
              <a:buClr>
                <a:schemeClr val="tx1">
                  <a:lumMod val="25000"/>
                  <a:lumOff val="75000"/>
                </a:schemeClr>
              </a:buClr>
            </a:pPr>
            <a:r>
              <a:rPr lang="en-US" dirty="0">
                <a:solidFill>
                  <a:schemeClr val="tx1">
                    <a:lumMod val="25000"/>
                    <a:lumOff val="75000"/>
                  </a:schemeClr>
                </a:solidFill>
              </a:rPr>
              <a:t>Design considerations for autonomous transactions</a:t>
            </a:r>
          </a:p>
          <a:p>
            <a:pPr lvl="1"/>
            <a:r>
              <a:rPr lang="en-US" dirty="0"/>
              <a:t>Performance optimization in PL/SQL blocks</a:t>
            </a:r>
          </a:p>
          <a:p>
            <a:pPr lvl="2"/>
            <a:r>
              <a:rPr lang="en-US" dirty="0"/>
              <a:t>NO COPY clause</a:t>
            </a:r>
          </a:p>
          <a:p>
            <a:pPr lvl="2"/>
            <a:r>
              <a:rPr lang="en-US" dirty="0"/>
              <a:t>PARALLEL_ENABLE clause</a:t>
            </a:r>
          </a:p>
          <a:p>
            <a:pPr lvl="2"/>
            <a:r>
              <a:rPr lang="en-US" dirty="0"/>
              <a:t>RESULT_CACHE clause</a:t>
            </a:r>
          </a:p>
          <a:p>
            <a:pPr lvl="2"/>
            <a:r>
              <a:rPr lang="en-US" dirty="0"/>
              <a:t>DETERMINISTIC clause</a:t>
            </a:r>
          </a:p>
          <a:p>
            <a:pPr lvl="2"/>
            <a:r>
              <a:rPr lang="en-US" dirty="0"/>
              <a:t>RETURNING clause</a:t>
            </a:r>
          </a:p>
          <a:p>
            <a:pPr lvl="1">
              <a:buClr>
                <a:schemeClr val="tx1">
                  <a:lumMod val="25000"/>
                  <a:lumOff val="75000"/>
                </a:schemeClr>
              </a:buClr>
            </a:pPr>
            <a:r>
              <a:rPr lang="en-US" dirty="0">
                <a:solidFill>
                  <a:schemeClr val="tx1">
                    <a:lumMod val="25000"/>
                    <a:lumOff val="75000"/>
                  </a:schemeClr>
                </a:solidFill>
              </a:rPr>
              <a:t>Bulk Binding</a:t>
            </a:r>
          </a:p>
        </p:txBody>
      </p:sp>
      <p:grpSp>
        <p:nvGrpSpPr>
          <p:cNvPr id="8" name="Group 7">
            <a:extLst>
              <a:ext uri="{FF2B5EF4-FFF2-40B4-BE49-F238E27FC236}">
                <a16:creationId xmlns:a16="http://schemas.microsoft.com/office/drawing/2014/main" id="{8B03F23D-8708-4C01-807B-249F830832B4}"/>
              </a:ext>
            </a:extLst>
          </p:cNvPr>
          <p:cNvGrpSpPr/>
          <p:nvPr/>
        </p:nvGrpSpPr>
        <p:grpSpPr>
          <a:xfrm>
            <a:off x="13518775" y="6520036"/>
            <a:ext cx="4921625" cy="2500313"/>
            <a:chOff x="5840692" y="4297363"/>
            <a:chExt cx="3281083" cy="1666875"/>
          </a:xfrm>
        </p:grpSpPr>
        <p:sp>
          <p:nvSpPr>
            <p:cNvPr id="9" name="Rectangle 8">
              <a:extLst>
                <a:ext uri="{FF2B5EF4-FFF2-40B4-BE49-F238E27FC236}">
                  <a16:creationId xmlns:a16="http://schemas.microsoft.com/office/drawing/2014/main" id="{8115FAF1-C0BD-4BB6-9CB2-8B6F23094F3D}"/>
                </a:ext>
              </a:extLst>
            </p:cNvPr>
            <p:cNvSpPr/>
            <p:nvPr/>
          </p:nvSpPr>
          <p:spPr bwMode="auto">
            <a:xfrm rot="16200000" flipV="1">
              <a:off x="6898621" y="3437871"/>
              <a:ext cx="1165225" cy="3281083"/>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10" name="Oval 9">
              <a:extLst>
                <a:ext uri="{FF2B5EF4-FFF2-40B4-BE49-F238E27FC236}">
                  <a16:creationId xmlns:a16="http://schemas.microsoft.com/office/drawing/2014/main" id="{0A07EE5F-34B5-47AE-A129-4F8580B9D36C}"/>
                </a:ext>
              </a:extLst>
            </p:cNvPr>
            <p:cNvSpPr>
              <a:spLocks noChangeAspect="1"/>
            </p:cNvSpPr>
            <p:nvPr/>
          </p:nvSpPr>
          <p:spPr bwMode="auto">
            <a:xfrm>
              <a:off x="6752794"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11" name="Picture 5">
              <a:extLst>
                <a:ext uri="{FF2B5EF4-FFF2-40B4-BE49-F238E27FC236}">
                  <a16:creationId xmlns:a16="http://schemas.microsoft.com/office/drawing/2014/main" id="{DA31C675-1050-417D-8F69-15A7CA525DEE}"/>
                </a:ext>
              </a:extLst>
            </p:cNvPr>
            <p:cNvPicPr>
              <a:picLocks noChangeAspect="1"/>
            </p:cNvPicPr>
            <p:nvPr/>
          </p:nvPicPr>
          <p:blipFill>
            <a:blip r:embed="rId4" cstate="print"/>
            <a:srcRect/>
            <a:stretch>
              <a:fillRect/>
            </a:stretch>
          </p:blipFill>
          <p:spPr bwMode="auto">
            <a:xfrm>
              <a:off x="6914719" y="4449763"/>
              <a:ext cx="1219200" cy="1514475"/>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1072636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Course Road Map</a:t>
            </a:r>
          </a:p>
        </p:txBody>
      </p:sp>
      <p:sp>
        <p:nvSpPr>
          <p:cNvPr id="16" name="Rounded Rectangle 15"/>
          <p:cNvSpPr/>
          <p:nvPr/>
        </p:nvSpPr>
        <p:spPr bwMode="auto">
          <a:xfrm>
            <a:off x="-73024" y="2316973"/>
            <a:ext cx="16784489" cy="6783173"/>
          </a:xfrm>
          <a:prstGeom prst="roundRect">
            <a:avLst>
              <a:gd name="adj" fmla="val 9260"/>
            </a:avLst>
          </a:prstGeom>
          <a:gradFill flip="none" rotWithShape="1">
            <a:gsLst>
              <a:gs pos="26000">
                <a:srgbClr val="EAEEEF"/>
              </a:gs>
              <a:gs pos="0">
                <a:schemeClr val="bg1"/>
              </a:gs>
              <a:gs pos="100000">
                <a:srgbClr val="DCE3E4"/>
              </a:gs>
            </a:gsLst>
            <a:lin ang="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17" name="Rounded Rectangle 16"/>
          <p:cNvSpPr/>
          <p:nvPr/>
        </p:nvSpPr>
        <p:spPr bwMode="auto">
          <a:xfrm>
            <a:off x="5904212" y="5101394"/>
            <a:ext cx="8570214" cy="1246910"/>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18" name="Rounded Rectangle 17"/>
          <p:cNvSpPr/>
          <p:nvPr/>
        </p:nvSpPr>
        <p:spPr bwMode="auto">
          <a:xfrm>
            <a:off x="5904212" y="7025236"/>
            <a:ext cx="8570214" cy="1246910"/>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27" name="TextBox 26"/>
          <p:cNvSpPr txBox="1"/>
          <p:nvPr/>
        </p:nvSpPr>
        <p:spPr>
          <a:xfrm>
            <a:off x="6869413" y="5517098"/>
            <a:ext cx="6527352" cy="415498"/>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defRPr/>
            </a:pPr>
            <a:r>
              <a:rPr lang="en-US" sz="2100" dirty="0">
                <a:latin typeface="Oracle Sans" panose="020B0503020204020204" pitchFamily="34" charset="0"/>
                <a:cs typeface="Oracle Sans" panose="020B0503020204020204" pitchFamily="34" charset="0"/>
              </a:rPr>
              <a:t>Lesson 21: Tuning the PL/SQL Compiler</a:t>
            </a:r>
          </a:p>
        </p:txBody>
      </p:sp>
      <p:sp>
        <p:nvSpPr>
          <p:cNvPr id="28" name="TextBox 27"/>
          <p:cNvSpPr txBox="1"/>
          <p:nvPr/>
        </p:nvSpPr>
        <p:spPr>
          <a:xfrm>
            <a:off x="6869413" y="7440939"/>
            <a:ext cx="6124925" cy="415498"/>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defRPr/>
            </a:pPr>
            <a:r>
              <a:rPr lang="en-US" sz="2100" dirty="0">
                <a:latin typeface="Oracle Sans" panose="020B0503020204020204" pitchFamily="34" charset="0"/>
                <a:cs typeface="Oracle Sans" panose="020B0503020204020204" pitchFamily="34" charset="0"/>
              </a:rPr>
              <a:t>Lesson 22: Managing Dependencies</a:t>
            </a:r>
          </a:p>
        </p:txBody>
      </p:sp>
      <p:sp>
        <p:nvSpPr>
          <p:cNvPr id="30" name="Isosceles Triangle 29"/>
          <p:cNvSpPr>
            <a:spLocks noChangeAspect="1"/>
          </p:cNvSpPr>
          <p:nvPr/>
        </p:nvSpPr>
        <p:spPr bwMode="auto">
          <a:xfrm rot="5400000">
            <a:off x="6165613" y="5577950"/>
            <a:ext cx="440700" cy="293798"/>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1" name="Isosceles Triangle 30"/>
          <p:cNvSpPr>
            <a:spLocks noChangeAspect="1"/>
          </p:cNvSpPr>
          <p:nvPr/>
        </p:nvSpPr>
        <p:spPr bwMode="auto">
          <a:xfrm rot="5400000">
            <a:off x="6165613" y="7501791"/>
            <a:ext cx="440700" cy="293798"/>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2" name="Rounded Rectangle 31"/>
          <p:cNvSpPr/>
          <p:nvPr/>
        </p:nvSpPr>
        <p:spPr bwMode="auto">
          <a:xfrm>
            <a:off x="3910361" y="4169743"/>
            <a:ext cx="1440264" cy="1473621"/>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4" name="Rounded Rectangle 33"/>
          <p:cNvSpPr/>
          <p:nvPr/>
        </p:nvSpPr>
        <p:spPr bwMode="auto">
          <a:xfrm>
            <a:off x="3910361" y="5754121"/>
            <a:ext cx="1440264" cy="1473621"/>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5" name="Rounded Rectangle 34"/>
          <p:cNvSpPr/>
          <p:nvPr/>
        </p:nvSpPr>
        <p:spPr bwMode="auto">
          <a:xfrm>
            <a:off x="3910361" y="7321037"/>
            <a:ext cx="1440264" cy="1473621"/>
          </a:xfrm>
          <a:prstGeom prst="roundRect">
            <a:avLst>
              <a:gd name="adj" fmla="val 12643"/>
            </a:avLst>
          </a:prstGeom>
          <a:gradFill>
            <a:gsLst>
              <a:gs pos="92000">
                <a:schemeClr val="accent1">
                  <a:lumMod val="75000"/>
                </a:schemeClr>
              </a:gs>
              <a:gs pos="73000">
                <a:schemeClr val="accent1"/>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6" name="Rectangle 35"/>
          <p:cNvSpPr/>
          <p:nvPr/>
        </p:nvSpPr>
        <p:spPr bwMode="auto">
          <a:xfrm>
            <a:off x="67234" y="2313176"/>
            <a:ext cx="5034987" cy="6790764"/>
          </a:xfrm>
          <a:prstGeom prst="rect">
            <a:avLst/>
          </a:prstGeom>
          <a:gradFill flip="none" rotWithShape="1">
            <a:gsLst>
              <a:gs pos="0">
                <a:schemeClr val="bg1"/>
              </a:gs>
              <a:gs pos="17000">
                <a:srgbClr val="DCE3E4"/>
              </a:gs>
              <a:gs pos="87000">
                <a:srgbClr val="DCE3E4"/>
              </a:gs>
              <a:gs pos="100000">
                <a:schemeClr val="bg1"/>
              </a:gs>
            </a:gsLst>
            <a:lin ang="54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38" name="Freeform 37"/>
          <p:cNvSpPr/>
          <p:nvPr/>
        </p:nvSpPr>
        <p:spPr bwMode="auto">
          <a:xfrm>
            <a:off x="-73024" y="4220753"/>
            <a:ext cx="5439813" cy="13716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9" name="Freeform 38"/>
          <p:cNvSpPr/>
          <p:nvPr/>
        </p:nvSpPr>
        <p:spPr bwMode="auto">
          <a:xfrm>
            <a:off x="-73024" y="5801920"/>
            <a:ext cx="5439813" cy="13716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40" name="Freeform 39"/>
          <p:cNvSpPr/>
          <p:nvPr/>
        </p:nvSpPr>
        <p:spPr bwMode="auto">
          <a:xfrm>
            <a:off x="-73024" y="7365577"/>
            <a:ext cx="5439813" cy="13716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4000">
                <a:schemeClr val="accent1"/>
              </a:gs>
              <a:gs pos="100000">
                <a:schemeClr val="accent1">
                  <a:lumMod val="20000"/>
                  <a:lumOff val="80000"/>
                </a:schemeClr>
              </a:gs>
              <a:gs pos="0">
                <a:srgbClr val="DCE3E4"/>
              </a:gs>
              <a:gs pos="31000">
                <a:srgbClr val="DC0000"/>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42" name="TextBox 41"/>
          <p:cNvSpPr txBox="1"/>
          <p:nvPr/>
        </p:nvSpPr>
        <p:spPr>
          <a:xfrm>
            <a:off x="463201" y="4698804"/>
            <a:ext cx="4399164" cy="415498"/>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defRPr/>
            </a:pPr>
            <a:r>
              <a:rPr lang="en-US" sz="2100" dirty="0">
                <a:latin typeface="Oracle Sans" panose="020B0503020204020204" pitchFamily="34" charset="0"/>
                <a:cs typeface="Oracle Sans" panose="020B0503020204020204" pitchFamily="34" charset="0"/>
              </a:rPr>
              <a:t>Unit 4: Working with Subprograms</a:t>
            </a:r>
          </a:p>
        </p:txBody>
      </p:sp>
      <p:sp>
        <p:nvSpPr>
          <p:cNvPr id="43" name="TextBox 42"/>
          <p:cNvSpPr txBox="1"/>
          <p:nvPr/>
        </p:nvSpPr>
        <p:spPr>
          <a:xfrm>
            <a:off x="463201" y="6284949"/>
            <a:ext cx="4655955" cy="415498"/>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defRPr/>
            </a:pPr>
            <a:r>
              <a:rPr lang="en-US" sz="2100" b="0" dirty="0">
                <a:solidFill>
                  <a:schemeClr val="tx1">
                    <a:lumMod val="75000"/>
                  </a:schemeClr>
                </a:solidFill>
                <a:latin typeface="Oracle Sans" panose="020B0503020204020204" pitchFamily="34" charset="0"/>
                <a:cs typeface="Oracle Sans" panose="020B0503020204020204" pitchFamily="34" charset="0"/>
              </a:rPr>
              <a:t>Unit  5: Working with Triggers</a:t>
            </a:r>
          </a:p>
        </p:txBody>
      </p:sp>
      <p:sp>
        <p:nvSpPr>
          <p:cNvPr id="46" name="Rounded Rectangle 39">
            <a:extLst>
              <a:ext uri="{FF2B5EF4-FFF2-40B4-BE49-F238E27FC236}">
                <a16:creationId xmlns:a16="http://schemas.microsoft.com/office/drawing/2014/main" id="{949B1408-82C1-4F6E-BD86-1F1BD49A8833}"/>
              </a:ext>
            </a:extLst>
          </p:cNvPr>
          <p:cNvSpPr/>
          <p:nvPr/>
        </p:nvSpPr>
        <p:spPr bwMode="auto">
          <a:xfrm>
            <a:off x="5876628" y="3184676"/>
            <a:ext cx="8574398" cy="1246910"/>
          </a:xfrm>
          <a:prstGeom prst="roundRect">
            <a:avLst>
              <a:gd name="adj" fmla="val 28911"/>
            </a:avLst>
          </a:prstGeom>
          <a:gradFill>
            <a:gsLst>
              <a:gs pos="3000">
                <a:schemeClr val="bg2">
                  <a:lumMod val="90000"/>
                </a:schemeClr>
              </a:gs>
              <a:gs pos="24000">
                <a:schemeClr val="bg2">
                  <a:lumMod val="75000"/>
                </a:schemeClr>
              </a:gs>
              <a:gs pos="100000">
                <a:schemeClr val="bg2">
                  <a:lumMod val="50000"/>
                </a:schemeClr>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44" name="TextBox 43"/>
          <p:cNvSpPr txBox="1"/>
          <p:nvPr/>
        </p:nvSpPr>
        <p:spPr>
          <a:xfrm>
            <a:off x="463201" y="7682048"/>
            <a:ext cx="4061364" cy="738664"/>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100" b="1" dirty="0">
                <a:solidFill>
                  <a:schemeClr val="bg1"/>
                </a:solidFill>
                <a:latin typeface="Oracle Sans" panose="020B0503020204020204" pitchFamily="34" charset="0"/>
                <a:cs typeface="Oracle Sans" panose="020B0503020204020204" pitchFamily="34" charset="0"/>
              </a:rPr>
              <a:t>Unit  6: Working with the PL/SQL Code</a:t>
            </a:r>
          </a:p>
        </p:txBody>
      </p:sp>
      <p:sp>
        <p:nvSpPr>
          <p:cNvPr id="22" name="TextBox 21"/>
          <p:cNvSpPr txBox="1"/>
          <p:nvPr/>
        </p:nvSpPr>
        <p:spPr>
          <a:xfrm>
            <a:off x="6869413" y="3442635"/>
            <a:ext cx="7099123" cy="738664"/>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defRPr/>
            </a:pPr>
            <a:r>
              <a:rPr lang="en-US" sz="2100" b="1" dirty="0">
                <a:solidFill>
                  <a:schemeClr val="bg1"/>
                </a:solidFill>
                <a:latin typeface="Oracle Sans" panose="020B0503020204020204" pitchFamily="34" charset="0"/>
                <a:cs typeface="Oracle Sans" panose="020B0503020204020204" pitchFamily="34" charset="0"/>
              </a:rPr>
              <a:t>Lesson 20: Design Considerations for the PL/SQL Code</a:t>
            </a:r>
          </a:p>
        </p:txBody>
      </p:sp>
      <p:sp>
        <p:nvSpPr>
          <p:cNvPr id="29" name="Isosceles Triangle 28"/>
          <p:cNvSpPr>
            <a:spLocks noChangeAspect="1"/>
          </p:cNvSpPr>
          <p:nvPr/>
        </p:nvSpPr>
        <p:spPr bwMode="auto">
          <a:xfrm rot="5400000">
            <a:off x="6165613" y="3665069"/>
            <a:ext cx="440700" cy="293798"/>
          </a:xfrm>
          <a:prstGeom prst="triangle">
            <a:avLst/>
          </a:prstGeom>
          <a:solidFill>
            <a:schemeClr val="accent1"/>
          </a:solidFill>
          <a:ln w="28575" cap="flat" cmpd="sng" algn="ctr">
            <a:solidFill>
              <a:schemeClr val="bg1"/>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Tree>
    <p:custDataLst>
      <p:tags r:id="rId1"/>
    </p:custDataLst>
    <p:extLst>
      <p:ext uri="{BB962C8B-B14F-4D97-AF65-F5344CB8AC3E}">
        <p14:creationId xmlns:p14="http://schemas.microsoft.com/office/powerpoint/2010/main" val="7688378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bwMode="gray">
          <a:xfrm>
            <a:off x="1081205" y="4385215"/>
            <a:ext cx="16125591" cy="3003368"/>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607220" indent="-607220" defTabSz="519113">
              <a:lnSpc>
                <a:spcPct val="90000"/>
              </a:lnSpc>
              <a:tabLst>
                <a:tab pos="857250" algn="l"/>
              </a:tabLst>
            </a:pPr>
            <a:r>
              <a:rPr lang="en-US" altLang="en-US" dirty="0">
                <a:latin typeface="Courier New" pitchFamily="49" charset="0"/>
                <a:cs typeface="Times New Roman" pitchFamily="18" charset="0"/>
              </a:rPr>
              <a:t>DECLARE</a:t>
            </a:r>
          </a:p>
          <a:p>
            <a:pPr marL="607220" indent="-607220" defTabSz="519113">
              <a:lnSpc>
                <a:spcPct val="90000"/>
              </a:lnSpc>
              <a:tabLst>
                <a:tab pos="857250" algn="l"/>
              </a:tabLst>
            </a:pPr>
            <a:r>
              <a:rPr lang="en-US" altLang="en-US" dirty="0">
                <a:latin typeface="Courier New" pitchFamily="49" charset="0"/>
                <a:cs typeface="Times New Roman" pitchFamily="18" charset="0"/>
              </a:rPr>
              <a:t>  TYPE 		 </a:t>
            </a:r>
            <a:r>
              <a:rPr lang="en-US" altLang="en-US" dirty="0" err="1">
                <a:latin typeface="Courier New" pitchFamily="49" charset="0"/>
                <a:cs typeface="Times New Roman" pitchFamily="18" charset="0"/>
              </a:rPr>
              <a:t>rec_emp_type</a:t>
            </a:r>
            <a:r>
              <a:rPr lang="en-US" altLang="en-US" dirty="0">
                <a:latin typeface="Courier New" pitchFamily="49" charset="0"/>
                <a:cs typeface="Times New Roman" pitchFamily="18" charset="0"/>
              </a:rPr>
              <a:t> IS TABLE OF </a:t>
            </a:r>
            <a:r>
              <a:rPr lang="en-US" altLang="en-US" dirty="0" err="1">
                <a:latin typeface="Courier New" pitchFamily="49" charset="0"/>
                <a:cs typeface="Times New Roman" pitchFamily="18" charset="0"/>
              </a:rPr>
              <a:t>employees%ROWTYPE</a:t>
            </a:r>
            <a:r>
              <a:rPr lang="en-US" altLang="en-US" dirty="0">
                <a:latin typeface="Courier New" pitchFamily="49" charset="0"/>
                <a:cs typeface="Times New Roman" pitchFamily="18" charset="0"/>
              </a:rPr>
              <a:t>;</a:t>
            </a:r>
          </a:p>
          <a:p>
            <a:pPr marL="607220" indent="-607220" defTabSz="519113">
              <a:lnSpc>
                <a:spcPct val="90000"/>
              </a:lnSpc>
              <a:tabLst>
                <a:tab pos="857250" algn="l"/>
              </a:tabLst>
            </a:pPr>
            <a:r>
              <a:rPr lang="en-US" altLang="en-US" dirty="0">
                <a:latin typeface="Courier New" pitchFamily="49" charset="0"/>
                <a:cs typeface="Times New Roman" pitchFamily="18" charset="0"/>
              </a:rPr>
              <a:t>  </a:t>
            </a:r>
            <a:r>
              <a:rPr lang="en-US" altLang="en-US" dirty="0" err="1">
                <a:latin typeface="Courier New" pitchFamily="49" charset="0"/>
                <a:cs typeface="Times New Roman" pitchFamily="18" charset="0"/>
              </a:rPr>
              <a:t>rec_emp</a:t>
            </a:r>
            <a:r>
              <a:rPr lang="en-US" altLang="en-US" dirty="0">
                <a:latin typeface="Courier New" pitchFamily="49" charset="0"/>
                <a:cs typeface="Times New Roman" pitchFamily="18" charset="0"/>
              </a:rPr>
              <a:t>  </a:t>
            </a:r>
            <a:r>
              <a:rPr lang="en-US" altLang="en-US" dirty="0" err="1">
                <a:latin typeface="Courier New" pitchFamily="49" charset="0"/>
                <a:cs typeface="Times New Roman" pitchFamily="18" charset="0"/>
              </a:rPr>
              <a:t>rec_emp_type</a:t>
            </a:r>
            <a:r>
              <a:rPr lang="en-US" altLang="en-US" dirty="0">
                <a:latin typeface="Courier New" pitchFamily="49" charset="0"/>
                <a:cs typeface="Times New Roman" pitchFamily="18" charset="0"/>
              </a:rPr>
              <a:t>;</a:t>
            </a:r>
          </a:p>
          <a:p>
            <a:pPr marL="607220" indent="-607220" defTabSz="519113">
              <a:lnSpc>
                <a:spcPct val="90000"/>
              </a:lnSpc>
              <a:tabLst>
                <a:tab pos="857250" algn="l"/>
              </a:tabLst>
            </a:pPr>
            <a:r>
              <a:rPr lang="en-US" altLang="en-US" dirty="0">
                <a:latin typeface="Courier New" pitchFamily="49" charset="0"/>
                <a:cs typeface="Times New Roman" pitchFamily="18" charset="0"/>
              </a:rPr>
              <a:t>  PROCEDURE populate(</a:t>
            </a:r>
            <a:r>
              <a:rPr lang="en-US" altLang="en-US" dirty="0" err="1">
                <a:latin typeface="Courier New" pitchFamily="49" charset="0"/>
                <a:cs typeface="Times New Roman" pitchFamily="18" charset="0"/>
              </a:rPr>
              <a:t>p_tab</a:t>
            </a:r>
            <a:r>
              <a:rPr lang="en-US" altLang="en-US" dirty="0">
                <a:latin typeface="Courier New" pitchFamily="49" charset="0"/>
                <a:cs typeface="Times New Roman" pitchFamily="18" charset="0"/>
              </a:rPr>
              <a:t> IN OUT NOCOPY </a:t>
            </a:r>
            <a:r>
              <a:rPr lang="en-US" altLang="en-US" dirty="0" err="1">
                <a:latin typeface="Courier New" pitchFamily="49" charset="0"/>
                <a:cs typeface="Times New Roman" pitchFamily="18" charset="0"/>
              </a:rPr>
              <a:t>emptabtype</a:t>
            </a:r>
            <a:r>
              <a:rPr lang="en-US" altLang="en-US" dirty="0">
                <a:latin typeface="Courier New" pitchFamily="49" charset="0"/>
                <a:cs typeface="Times New Roman" pitchFamily="18" charset="0"/>
              </a:rPr>
              <a:t>)IS</a:t>
            </a:r>
          </a:p>
          <a:p>
            <a:pPr marL="607220" indent="-607220" defTabSz="519113">
              <a:lnSpc>
                <a:spcPct val="90000"/>
              </a:lnSpc>
              <a:tabLst>
                <a:tab pos="857250" algn="l"/>
              </a:tabLst>
            </a:pPr>
            <a:r>
              <a:rPr lang="en-US" altLang="en-US" dirty="0">
                <a:latin typeface="Courier New" pitchFamily="49" charset="0"/>
                <a:cs typeface="Times New Roman" pitchFamily="18" charset="0"/>
              </a:rPr>
              <a:t>    BEGIN</a:t>
            </a:r>
          </a:p>
          <a:p>
            <a:pPr marL="607220" indent="-607220" defTabSz="519113">
              <a:lnSpc>
                <a:spcPct val="90000"/>
              </a:lnSpc>
              <a:tabLst>
                <a:tab pos="857250" algn="l"/>
              </a:tabLst>
            </a:pPr>
            <a:r>
              <a:rPr lang="en-US" altLang="en-US" dirty="0">
                <a:latin typeface="Courier New" pitchFamily="49" charset="0"/>
                <a:cs typeface="Times New Roman" pitchFamily="18" charset="0"/>
              </a:rPr>
              <a:t>	 . . .</a:t>
            </a:r>
          </a:p>
          <a:p>
            <a:pPr marL="607220" indent="-607220" defTabSz="519113">
              <a:lnSpc>
                <a:spcPct val="90000"/>
              </a:lnSpc>
              <a:tabLst>
                <a:tab pos="857250" algn="l"/>
              </a:tabLst>
            </a:pPr>
            <a:r>
              <a:rPr lang="en-US" altLang="en-US" dirty="0">
                <a:latin typeface="Courier New" pitchFamily="49" charset="0"/>
                <a:cs typeface="Times New Roman" pitchFamily="18" charset="0"/>
              </a:rPr>
              <a:t>    END;</a:t>
            </a:r>
          </a:p>
          <a:p>
            <a:pPr marL="607220" indent="-607220" defTabSz="519113">
              <a:lnSpc>
                <a:spcPct val="90000"/>
              </a:lnSpc>
              <a:tabLst>
                <a:tab pos="857250" algn="l"/>
              </a:tabLst>
            </a:pPr>
            <a:r>
              <a:rPr lang="en-US" altLang="en-US" dirty="0">
                <a:latin typeface="Courier New" pitchFamily="49" charset="0"/>
                <a:cs typeface="Times New Roman" pitchFamily="18" charset="0"/>
              </a:rPr>
              <a:t>BEGIN</a:t>
            </a:r>
          </a:p>
          <a:p>
            <a:pPr marL="607220" indent="-607220" defTabSz="519113">
              <a:lnSpc>
                <a:spcPct val="90000"/>
              </a:lnSpc>
              <a:tabLst>
                <a:tab pos="857250" algn="l"/>
              </a:tabLst>
            </a:pPr>
            <a:r>
              <a:rPr lang="en-US" altLang="en-US" dirty="0">
                <a:latin typeface="Courier New" pitchFamily="49" charset="0"/>
                <a:cs typeface="Times New Roman" pitchFamily="18" charset="0"/>
              </a:rPr>
              <a:t>  populate(</a:t>
            </a:r>
            <a:r>
              <a:rPr lang="en-US" altLang="en-US" dirty="0" err="1">
                <a:latin typeface="Courier New" pitchFamily="49" charset="0"/>
                <a:cs typeface="Times New Roman" pitchFamily="18" charset="0"/>
              </a:rPr>
              <a:t>rec_emp</a:t>
            </a:r>
            <a:r>
              <a:rPr lang="en-US" altLang="en-US" dirty="0">
                <a:latin typeface="Courier New" pitchFamily="49" charset="0"/>
                <a:cs typeface="Times New Roman" pitchFamily="18" charset="0"/>
              </a:rPr>
              <a:t>);</a:t>
            </a:r>
          </a:p>
          <a:p>
            <a:pPr marL="607220" indent="-607220" defTabSz="519113">
              <a:lnSpc>
                <a:spcPct val="90000"/>
              </a:lnSpc>
              <a:tabLst>
                <a:tab pos="857250" algn="l"/>
              </a:tabLst>
            </a:pPr>
            <a:r>
              <a:rPr lang="en-US" altLang="en-US" dirty="0">
                <a:latin typeface="Courier New" pitchFamily="49" charset="0"/>
                <a:cs typeface="Times New Roman" pitchFamily="18" charset="0"/>
              </a:rPr>
              <a:t>END;</a:t>
            </a:r>
          </a:p>
          <a:p>
            <a:pPr marL="607220" indent="-607220" defTabSz="519113">
              <a:lnSpc>
                <a:spcPct val="90000"/>
              </a:lnSpc>
              <a:tabLst>
                <a:tab pos="857250" algn="l"/>
              </a:tabLst>
            </a:pPr>
            <a:r>
              <a:rPr lang="en-US" altLang="en-US" dirty="0">
                <a:latin typeface="Courier New" pitchFamily="49" charset="0"/>
                <a:cs typeface="Times New Roman" pitchFamily="18" charset="0"/>
              </a:rPr>
              <a:t>/</a:t>
            </a:r>
          </a:p>
        </p:txBody>
      </p:sp>
      <p:sp>
        <p:nvSpPr>
          <p:cNvPr id="39941"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Using the </a:t>
            </a:r>
            <a:r>
              <a:rPr lang="en-US" altLang="en-US" dirty="0">
                <a:latin typeface="Courier New" panose="02070309020205020404" pitchFamily="49" charset="0"/>
                <a:cs typeface="Courier New" panose="02070309020205020404" pitchFamily="49" charset="0"/>
              </a:rPr>
              <a:t>NOCOPY</a:t>
            </a:r>
            <a:r>
              <a:rPr lang="en-US" altLang="en-US" dirty="0">
                <a:latin typeface="+mj-lt"/>
                <a:cs typeface="Oracle Sans" panose="020B0503020204020204" pitchFamily="34" charset="0"/>
              </a:rPr>
              <a:t> Hint</a:t>
            </a:r>
          </a:p>
        </p:txBody>
      </p:sp>
      <p:sp>
        <p:nvSpPr>
          <p:cNvPr id="2" name="Content Placeholder 1">
            <a:extLst>
              <a:ext uri="{FF2B5EF4-FFF2-40B4-BE49-F238E27FC236}">
                <a16:creationId xmlns:a16="http://schemas.microsoft.com/office/drawing/2014/main" id="{1E5A734A-CFF1-4BB9-A340-73AB74C81933}"/>
              </a:ext>
            </a:extLst>
          </p:cNvPr>
          <p:cNvSpPr>
            <a:spLocks noGrp="1"/>
          </p:cNvSpPr>
          <p:nvPr>
            <p:ph idx="1"/>
          </p:nvPr>
        </p:nvSpPr>
        <p:spPr>
          <a:xfrm>
            <a:off x="933451" y="2272710"/>
            <a:ext cx="16421100" cy="2528702"/>
          </a:xfrm>
        </p:spPr>
        <p:txBody>
          <a:bodyPr/>
          <a:lstStyle/>
          <a:p>
            <a:pPr lvl="1"/>
            <a:r>
              <a:rPr lang="en-US" altLang="en-US" dirty="0"/>
              <a:t>Allows the PL/SQL compiler to pass </a:t>
            </a:r>
            <a:r>
              <a:rPr lang="en-US" altLang="en-US" dirty="0">
                <a:latin typeface="Courier New" pitchFamily="49" charset="0"/>
              </a:rPr>
              <a:t>OUT</a:t>
            </a:r>
            <a:r>
              <a:rPr lang="en-US" altLang="en-US" dirty="0">
                <a:latin typeface="Times New Roman" pitchFamily="18" charset="0"/>
                <a:cs typeface="Times New Roman" pitchFamily="18" charset="0"/>
              </a:rPr>
              <a:t> </a:t>
            </a:r>
            <a:r>
              <a:rPr lang="en-US" altLang="en-US" dirty="0"/>
              <a:t>and</a:t>
            </a:r>
            <a:r>
              <a:rPr lang="en-US" altLang="en-US" dirty="0">
                <a:latin typeface="Times New Roman" pitchFamily="18" charset="0"/>
                <a:cs typeface="Times New Roman" pitchFamily="18" charset="0"/>
              </a:rPr>
              <a:t> </a:t>
            </a:r>
            <a:r>
              <a:rPr lang="en-US" altLang="en-US" dirty="0">
                <a:latin typeface="Courier New" pitchFamily="49" charset="0"/>
              </a:rPr>
              <a:t>IN</a:t>
            </a:r>
            <a:r>
              <a:rPr lang="en-US" altLang="en-US" dirty="0">
                <a:latin typeface="Times New Roman" pitchFamily="18" charset="0"/>
                <a:cs typeface="Times New Roman" pitchFamily="18" charset="0"/>
              </a:rPr>
              <a:t> </a:t>
            </a:r>
            <a:r>
              <a:rPr lang="en-US" altLang="en-US" dirty="0">
                <a:latin typeface="Courier New" pitchFamily="49" charset="0"/>
              </a:rPr>
              <a:t>OUT</a:t>
            </a:r>
            <a:r>
              <a:rPr lang="en-US" altLang="en-US" dirty="0"/>
              <a:t> parameters by reference rather than by value</a:t>
            </a:r>
          </a:p>
          <a:p>
            <a:pPr lvl="1">
              <a:lnSpc>
                <a:spcPct val="95000"/>
              </a:lnSpc>
            </a:pPr>
            <a:r>
              <a:rPr lang="en-US" altLang="en-US" dirty="0"/>
              <a:t>Enhances performance by reducing overhead when passing parameters</a:t>
            </a:r>
          </a:p>
          <a:p>
            <a:endParaRPr lang="en-US" dirty="0"/>
          </a:p>
        </p:txBody>
      </p:sp>
    </p:spTree>
    <p:custDataLst>
      <p:tags r:id="rId1"/>
    </p:custDataLst>
    <p:extLst>
      <p:ext uri="{BB962C8B-B14F-4D97-AF65-F5344CB8AC3E}">
        <p14:creationId xmlns:p14="http://schemas.microsoft.com/office/powerpoint/2010/main" val="4287201476"/>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Effects of the </a:t>
            </a:r>
            <a:r>
              <a:rPr lang="en-US" altLang="en-US" dirty="0">
                <a:latin typeface="Courier New" panose="02070309020205020404" pitchFamily="49" charset="0"/>
                <a:cs typeface="Courier New" panose="02070309020205020404" pitchFamily="49" charset="0"/>
              </a:rPr>
              <a:t>NOCOPY</a:t>
            </a:r>
            <a:r>
              <a:rPr lang="en-US" altLang="en-US" dirty="0">
                <a:latin typeface="+mj-lt"/>
                <a:cs typeface="Oracle Sans" panose="020B0503020204020204" pitchFamily="34" charset="0"/>
              </a:rPr>
              <a:t> Hint</a:t>
            </a:r>
          </a:p>
        </p:txBody>
      </p:sp>
      <p:sp>
        <p:nvSpPr>
          <p:cNvPr id="2" name="Content Placeholder 1">
            <a:extLst>
              <a:ext uri="{FF2B5EF4-FFF2-40B4-BE49-F238E27FC236}">
                <a16:creationId xmlns:a16="http://schemas.microsoft.com/office/drawing/2014/main" id="{19CB5162-EF0D-4683-8DE2-F77EA15BDC1D}"/>
              </a:ext>
            </a:extLst>
          </p:cNvPr>
          <p:cNvSpPr>
            <a:spLocks noGrp="1"/>
          </p:cNvSpPr>
          <p:nvPr>
            <p:ph idx="1"/>
          </p:nvPr>
        </p:nvSpPr>
        <p:spPr>
          <a:xfrm>
            <a:off x="933451" y="2272710"/>
            <a:ext cx="16421100" cy="4587727"/>
          </a:xfrm>
        </p:spPr>
        <p:txBody>
          <a:bodyPr/>
          <a:lstStyle/>
          <a:p>
            <a:pPr lvl="1"/>
            <a:r>
              <a:rPr lang="en-US" altLang="en-US" dirty="0"/>
              <a:t>If the subprogram exits with an exception that is not handled:</a:t>
            </a:r>
          </a:p>
          <a:p>
            <a:pPr lvl="2"/>
            <a:r>
              <a:rPr lang="en-US" altLang="en-US" dirty="0"/>
              <a:t>You cannot rely on the values of the actual parameters passed to a </a:t>
            </a:r>
            <a:r>
              <a:rPr lang="en-US" altLang="en-US" dirty="0">
                <a:latin typeface="Courier New" pitchFamily="49" charset="0"/>
              </a:rPr>
              <a:t>NOCOPY</a:t>
            </a:r>
            <a:r>
              <a:rPr lang="en-US" altLang="en-US" dirty="0"/>
              <a:t> parameter</a:t>
            </a:r>
          </a:p>
          <a:p>
            <a:pPr lvl="2"/>
            <a:r>
              <a:rPr lang="en-US" altLang="en-US" dirty="0"/>
              <a:t>Any incomplete modifications are not “rolled back”</a:t>
            </a:r>
          </a:p>
          <a:p>
            <a:pPr lvl="1"/>
            <a:r>
              <a:rPr lang="en-US" altLang="en-US" dirty="0"/>
              <a:t>The remote procedure call (RPC) protocol enables you to pass parameters only by value.</a:t>
            </a:r>
          </a:p>
          <a:p>
            <a:endParaRPr lang="en-US" dirty="0"/>
          </a:p>
        </p:txBody>
      </p:sp>
    </p:spTree>
    <p:custDataLst>
      <p:tags r:id="rId1"/>
    </p:custDataLst>
    <p:extLst>
      <p:ext uri="{BB962C8B-B14F-4D97-AF65-F5344CB8AC3E}">
        <p14:creationId xmlns:p14="http://schemas.microsoft.com/office/powerpoint/2010/main" val="3070245500"/>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sz="5000" dirty="0">
                <a:latin typeface="+mj-lt"/>
                <a:cs typeface="Oracle Sans" panose="020B0503020204020204" pitchFamily="34" charset="0"/>
              </a:rPr>
              <a:t>When Does the PL/SQL Compiler Ignore the </a:t>
            </a:r>
            <a:r>
              <a:rPr lang="en-US" altLang="en-US" sz="5000" dirty="0">
                <a:latin typeface="Courier New" panose="02070309020205020404" pitchFamily="49" charset="0"/>
                <a:cs typeface="Courier New" panose="02070309020205020404" pitchFamily="49" charset="0"/>
              </a:rPr>
              <a:t>NOCOPY</a:t>
            </a:r>
            <a:r>
              <a:rPr lang="en-US" altLang="en-US" sz="5000" dirty="0">
                <a:latin typeface="+mj-lt"/>
                <a:cs typeface="Oracle Sans" panose="020B0503020204020204" pitchFamily="34" charset="0"/>
              </a:rPr>
              <a:t> Hint?</a:t>
            </a:r>
          </a:p>
        </p:txBody>
      </p:sp>
      <p:sp>
        <p:nvSpPr>
          <p:cNvPr id="3" name="Content Placeholder 2">
            <a:extLst>
              <a:ext uri="{FF2B5EF4-FFF2-40B4-BE49-F238E27FC236}">
                <a16:creationId xmlns:a16="http://schemas.microsoft.com/office/drawing/2014/main" id="{4647539D-95BF-43D3-9011-91AAD8281DDD}"/>
              </a:ext>
            </a:extLst>
          </p:cNvPr>
          <p:cNvSpPr>
            <a:spLocks noGrp="1"/>
          </p:cNvSpPr>
          <p:nvPr>
            <p:ph idx="1"/>
          </p:nvPr>
        </p:nvSpPr>
        <p:spPr>
          <a:xfrm>
            <a:off x="933451" y="2688032"/>
            <a:ext cx="16421100" cy="6083841"/>
          </a:xfrm>
        </p:spPr>
        <p:txBody>
          <a:bodyPr/>
          <a:lstStyle/>
          <a:p>
            <a:r>
              <a:rPr lang="en-US" altLang="en-US" dirty="0"/>
              <a:t>The </a:t>
            </a:r>
            <a:r>
              <a:rPr lang="en-US" altLang="en-US" dirty="0">
                <a:latin typeface="Courier New" pitchFamily="49" charset="0"/>
              </a:rPr>
              <a:t>NOCOPY</a:t>
            </a:r>
            <a:r>
              <a:rPr lang="en-US" altLang="en-US" dirty="0"/>
              <a:t> hint has no effect if:</a:t>
            </a:r>
          </a:p>
          <a:p>
            <a:pPr lvl="1"/>
            <a:r>
              <a:rPr lang="en-US" altLang="en-US" dirty="0"/>
              <a:t>The actual parameter:</a:t>
            </a:r>
          </a:p>
          <a:p>
            <a:pPr lvl="2"/>
            <a:r>
              <a:rPr lang="en-US" altLang="en-US" dirty="0"/>
              <a:t>Is an element of associative arrays (index-by tables)</a:t>
            </a:r>
          </a:p>
          <a:p>
            <a:pPr lvl="2"/>
            <a:r>
              <a:rPr lang="en-US" altLang="en-US" dirty="0"/>
              <a:t>Is constrained (for example, by scale or </a:t>
            </a:r>
            <a:r>
              <a:rPr lang="en-US" altLang="en-US" dirty="0">
                <a:latin typeface="Courier New" pitchFamily="49" charset="0"/>
              </a:rPr>
              <a:t>NOT</a:t>
            </a:r>
            <a:r>
              <a:rPr lang="en-US" altLang="en-US" dirty="0"/>
              <a:t> </a:t>
            </a:r>
            <a:r>
              <a:rPr lang="en-US" altLang="en-US" dirty="0">
                <a:latin typeface="Courier New" pitchFamily="49" charset="0"/>
              </a:rPr>
              <a:t>NULL</a:t>
            </a:r>
            <a:r>
              <a:rPr lang="en-US" altLang="en-US" dirty="0"/>
              <a:t>)</a:t>
            </a:r>
          </a:p>
          <a:p>
            <a:pPr lvl="2"/>
            <a:r>
              <a:rPr lang="en-US" altLang="en-US" dirty="0"/>
              <a:t>And formal parameter are records, where one or both records were declared by using </a:t>
            </a:r>
            <a:r>
              <a:rPr lang="en-US" altLang="en-US" dirty="0">
                <a:latin typeface="Courier New" pitchFamily="49" charset="0"/>
              </a:rPr>
              <a:t>%ROWTYPE</a:t>
            </a:r>
            <a:r>
              <a:rPr lang="en-US" altLang="en-US" dirty="0"/>
              <a:t> or </a:t>
            </a:r>
            <a:r>
              <a:rPr lang="en-US" altLang="en-US" dirty="0">
                <a:latin typeface="Courier New" pitchFamily="49" charset="0"/>
              </a:rPr>
              <a:t>%TYPE</a:t>
            </a:r>
            <a:r>
              <a:rPr lang="en-US" altLang="en-US" dirty="0"/>
              <a:t>, and constraints on corresponding fields in the records differ</a:t>
            </a:r>
          </a:p>
          <a:p>
            <a:pPr lvl="2"/>
            <a:r>
              <a:rPr lang="en-US" altLang="en-US" dirty="0"/>
              <a:t>Requires an implicit data type conversion </a:t>
            </a:r>
          </a:p>
          <a:p>
            <a:pPr lvl="1"/>
            <a:r>
              <a:rPr lang="en-US" altLang="en-US" dirty="0"/>
              <a:t>The subprogram is involved in an external or RPC</a:t>
            </a:r>
          </a:p>
        </p:txBody>
      </p:sp>
    </p:spTree>
    <p:custDataLst>
      <p:tags r:id="rId1"/>
    </p:custDataLst>
    <p:extLst>
      <p:ext uri="{BB962C8B-B14F-4D97-AF65-F5344CB8AC3E}">
        <p14:creationId xmlns:p14="http://schemas.microsoft.com/office/powerpoint/2010/main" val="686202327"/>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bwMode="gray">
          <a:xfrm>
            <a:off x="1068905" y="4376700"/>
            <a:ext cx="16125591" cy="1533599"/>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607220" indent="-607220" defTabSz="519113">
              <a:tabLst>
                <a:tab pos="857250" algn="l"/>
              </a:tabLst>
            </a:pPr>
            <a:r>
              <a:rPr lang="en-US" altLang="en-US">
                <a:latin typeface="Courier New" pitchFamily="49" charset="0"/>
                <a:cs typeface="Times New Roman" pitchFamily="18" charset="0"/>
              </a:rPr>
              <a:t>CREATE OR REPLACE FUNCTION f2 (p_p1 NUMBER) </a:t>
            </a:r>
          </a:p>
          <a:p>
            <a:pPr marL="607220" indent="-607220" defTabSz="519113">
              <a:tabLst>
                <a:tab pos="857250" algn="l"/>
              </a:tabLst>
            </a:pPr>
            <a:r>
              <a:rPr lang="en-US" altLang="en-US">
                <a:latin typeface="Courier New" pitchFamily="49" charset="0"/>
                <a:cs typeface="Times New Roman" pitchFamily="18" charset="0"/>
              </a:rPr>
              <a:t>  RETURN NUMBER PARALLEL_ENABLE IS </a:t>
            </a:r>
          </a:p>
          <a:p>
            <a:pPr marL="607220" indent="-607220" defTabSz="519113">
              <a:tabLst>
                <a:tab pos="857250" algn="l"/>
              </a:tabLst>
            </a:pPr>
            <a:r>
              <a:rPr lang="en-US" altLang="en-US">
                <a:latin typeface="Courier New" pitchFamily="49" charset="0"/>
                <a:cs typeface="Times New Roman" pitchFamily="18" charset="0"/>
              </a:rPr>
              <a:t>BEGIN </a:t>
            </a:r>
          </a:p>
          <a:p>
            <a:pPr marL="607220" indent="-607220" defTabSz="519113">
              <a:tabLst>
                <a:tab pos="857250" algn="l"/>
              </a:tabLst>
            </a:pPr>
            <a:r>
              <a:rPr lang="en-US" altLang="en-US">
                <a:latin typeface="Courier New" pitchFamily="49" charset="0"/>
                <a:cs typeface="Times New Roman" pitchFamily="18" charset="0"/>
              </a:rPr>
              <a:t>  RETURN p_p1 * 2; </a:t>
            </a:r>
          </a:p>
          <a:p>
            <a:pPr marL="607220" indent="-607220" defTabSz="519113">
              <a:tabLst>
                <a:tab pos="857250" algn="l"/>
              </a:tabLst>
            </a:pPr>
            <a:r>
              <a:rPr lang="en-US" altLang="en-US">
                <a:latin typeface="Courier New" pitchFamily="49" charset="0"/>
                <a:cs typeface="Times New Roman" pitchFamily="18" charset="0"/>
              </a:rPr>
              <a:t>END f2; </a:t>
            </a:r>
            <a:endParaRPr lang="en-US" altLang="en-US" dirty="0">
              <a:latin typeface="Courier New" pitchFamily="49" charset="0"/>
              <a:cs typeface="Times New Roman" pitchFamily="18" charset="0"/>
            </a:endParaRPr>
          </a:p>
        </p:txBody>
      </p:sp>
      <p:sp>
        <p:nvSpPr>
          <p:cNvPr id="46085"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Using the </a:t>
            </a:r>
            <a:r>
              <a:rPr lang="en-US" altLang="en-US" dirty="0">
                <a:latin typeface="Courier New" panose="02070309020205020404" pitchFamily="49" charset="0"/>
                <a:cs typeface="Courier New" panose="02070309020205020404" pitchFamily="49" charset="0"/>
              </a:rPr>
              <a:t>PARALLEL_ENABLE</a:t>
            </a:r>
            <a:r>
              <a:rPr lang="en-US" altLang="en-US" dirty="0">
                <a:latin typeface="+mj-lt"/>
                <a:cs typeface="Oracle Sans" panose="020B0503020204020204" pitchFamily="34" charset="0"/>
              </a:rPr>
              <a:t> Hint</a:t>
            </a:r>
          </a:p>
        </p:txBody>
      </p:sp>
      <p:sp>
        <p:nvSpPr>
          <p:cNvPr id="2" name="Content Placeholder 1">
            <a:extLst>
              <a:ext uri="{FF2B5EF4-FFF2-40B4-BE49-F238E27FC236}">
                <a16:creationId xmlns:a16="http://schemas.microsoft.com/office/drawing/2014/main" id="{64236360-117A-46F3-8D8A-5DFA7DC8D316}"/>
              </a:ext>
            </a:extLst>
          </p:cNvPr>
          <p:cNvSpPr>
            <a:spLocks noGrp="1"/>
          </p:cNvSpPr>
          <p:nvPr>
            <p:ph idx="1"/>
          </p:nvPr>
        </p:nvSpPr>
        <p:spPr>
          <a:xfrm>
            <a:off x="933451" y="2272710"/>
            <a:ext cx="16421100" cy="2602568"/>
          </a:xfrm>
        </p:spPr>
        <p:txBody>
          <a:bodyPr/>
          <a:lstStyle/>
          <a:p>
            <a:pPr lvl="1"/>
            <a:r>
              <a:rPr lang="en-US" altLang="en-US" dirty="0"/>
              <a:t>Can be used in functions as an optimization hint</a:t>
            </a:r>
          </a:p>
          <a:p>
            <a:pPr lvl="1"/>
            <a:r>
              <a:rPr lang="en-US" altLang="en-US" dirty="0"/>
              <a:t>Indicates that a function can be used in a parallelized query or parallelized DML statement</a:t>
            </a:r>
          </a:p>
          <a:p>
            <a:endParaRPr lang="en-US" dirty="0"/>
          </a:p>
        </p:txBody>
      </p:sp>
    </p:spTree>
    <p:custDataLst>
      <p:tags r:id="rId1"/>
    </p:custDataLst>
    <p:extLst>
      <p:ext uri="{BB962C8B-B14F-4D97-AF65-F5344CB8AC3E}">
        <p14:creationId xmlns:p14="http://schemas.microsoft.com/office/powerpoint/2010/main" val="2922433318"/>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sz="5100" dirty="0">
                <a:latin typeface="+mj-lt"/>
                <a:cs typeface="Oracle Sans" panose="020B0503020204020204" pitchFamily="34" charset="0"/>
              </a:rPr>
              <a:t>Using the Cross-Session PL/SQL Function Result Cache</a:t>
            </a:r>
          </a:p>
        </p:txBody>
      </p:sp>
      <p:sp>
        <p:nvSpPr>
          <p:cNvPr id="2" name="Content Placeholder 1">
            <a:extLst>
              <a:ext uri="{FF2B5EF4-FFF2-40B4-BE49-F238E27FC236}">
                <a16:creationId xmlns:a16="http://schemas.microsoft.com/office/drawing/2014/main" id="{7EF23FFD-0B5D-4E5A-AE97-90C567C07BA3}"/>
              </a:ext>
            </a:extLst>
          </p:cNvPr>
          <p:cNvSpPr>
            <a:spLocks noGrp="1"/>
          </p:cNvSpPr>
          <p:nvPr>
            <p:ph idx="1"/>
          </p:nvPr>
        </p:nvSpPr>
        <p:spPr>
          <a:xfrm>
            <a:off x="933451" y="2272710"/>
            <a:ext cx="16421100" cy="6545186"/>
          </a:xfrm>
        </p:spPr>
        <p:txBody>
          <a:bodyPr/>
          <a:lstStyle/>
          <a:p>
            <a:pPr lvl="1"/>
            <a:r>
              <a:rPr lang="en-US" altLang="en-US" dirty="0"/>
              <a:t>Each time a result-cached PL/SQL function is called with different parameter values, those parameters and their results are stored in cache. </a:t>
            </a:r>
          </a:p>
          <a:p>
            <a:pPr lvl="1"/>
            <a:r>
              <a:rPr lang="en-US" altLang="en-US" dirty="0"/>
              <a:t>The function result cache is stored in a shared global area (SGA), making it available to any session that runs your application. </a:t>
            </a:r>
          </a:p>
          <a:p>
            <a:pPr lvl="1"/>
            <a:r>
              <a:rPr lang="en-US" altLang="en-US" dirty="0"/>
              <a:t>Subsequent calls to the same function with the same parameters uses the result from cache.</a:t>
            </a:r>
          </a:p>
          <a:p>
            <a:pPr lvl="1"/>
            <a:r>
              <a:rPr lang="en-US" altLang="en-US" dirty="0"/>
              <a:t>Performance and scalability are improved.</a:t>
            </a:r>
          </a:p>
          <a:p>
            <a:pPr lvl="1"/>
            <a:r>
              <a:rPr lang="en-US" altLang="en-US" dirty="0"/>
              <a:t>This feature is used with functions that are called frequently and dependent on information that changes infrequently.</a:t>
            </a:r>
          </a:p>
          <a:p>
            <a:endParaRPr lang="en-US" dirty="0"/>
          </a:p>
        </p:txBody>
      </p:sp>
    </p:spTree>
    <p:custDataLst>
      <p:tags r:id="rId1"/>
    </p:custDataLst>
    <p:extLst>
      <p:ext uri="{BB962C8B-B14F-4D97-AF65-F5344CB8AC3E}">
        <p14:creationId xmlns:p14="http://schemas.microsoft.com/office/powerpoint/2010/main" val="7442783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bwMode="gray">
          <a:xfrm>
            <a:off x="1068905" y="4269060"/>
            <a:ext cx="16125591" cy="5511388"/>
          </a:xfrm>
          <a:prstGeom prst="round2DiagRect">
            <a:avLst>
              <a:gd name="adj1" fmla="val 10801"/>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1233488"/>
            <a:r>
              <a:rPr lang="en-US" altLang="en-US" sz="2400" dirty="0">
                <a:solidFill>
                  <a:srgbClr val="000000"/>
                </a:solidFill>
                <a:latin typeface="Courier New" pitchFamily="49" charset="0"/>
                <a:cs typeface="Times New Roman" pitchFamily="18" charset="0"/>
              </a:rPr>
              <a:t>CREATE OR REPLACE FUNCTION </a:t>
            </a:r>
            <a:r>
              <a:rPr lang="en-US" altLang="en-US" sz="2400" dirty="0" err="1">
                <a:solidFill>
                  <a:srgbClr val="000000"/>
                </a:solidFill>
                <a:latin typeface="Courier New" pitchFamily="49" charset="0"/>
                <a:cs typeface="Times New Roman" pitchFamily="18" charset="0"/>
              </a:rPr>
              <a:t>get_hire_date</a:t>
            </a:r>
            <a:r>
              <a:rPr lang="en-US" altLang="en-US" sz="2400" dirty="0">
                <a:solidFill>
                  <a:srgbClr val="000000"/>
                </a:solidFill>
                <a:latin typeface="Courier New" pitchFamily="49" charset="0"/>
                <a:cs typeface="Times New Roman" pitchFamily="18" charset="0"/>
              </a:rPr>
              <a:t> (</a:t>
            </a:r>
            <a:r>
              <a:rPr lang="en-US" altLang="en-US" sz="2400" dirty="0" err="1">
                <a:solidFill>
                  <a:srgbClr val="000000"/>
                </a:solidFill>
                <a:latin typeface="Courier New" pitchFamily="49" charset="0"/>
                <a:cs typeface="Times New Roman" pitchFamily="18" charset="0"/>
              </a:rPr>
              <a:t>emp_id</a:t>
            </a:r>
            <a:r>
              <a:rPr lang="en-US" altLang="en-US" sz="2400" dirty="0">
                <a:solidFill>
                  <a:srgbClr val="000000"/>
                </a:solidFill>
                <a:latin typeface="Courier New" pitchFamily="49" charset="0"/>
                <a:cs typeface="Times New Roman" pitchFamily="18" charset="0"/>
              </a:rPr>
              <a:t> NUMBER)</a:t>
            </a:r>
          </a:p>
          <a:p>
            <a:pPr defTabSz="1233488"/>
            <a:r>
              <a:rPr lang="en-US" altLang="en-US" sz="2400" dirty="0">
                <a:solidFill>
                  <a:srgbClr val="000000"/>
                </a:solidFill>
                <a:latin typeface="Courier New" pitchFamily="49" charset="0"/>
                <a:cs typeface="Times New Roman" pitchFamily="18" charset="0"/>
              </a:rPr>
              <a:t> RETURN VARCHAR</a:t>
            </a:r>
          </a:p>
          <a:p>
            <a:pPr defTabSz="1233488"/>
            <a:r>
              <a:rPr lang="en-US" altLang="en-US" sz="2400" dirty="0">
                <a:solidFill>
                  <a:srgbClr val="000000"/>
                </a:solidFill>
                <a:latin typeface="Courier New" pitchFamily="49" charset="0"/>
                <a:cs typeface="Times New Roman" pitchFamily="18" charset="0"/>
              </a:rPr>
              <a:t> </a:t>
            </a:r>
            <a:r>
              <a:rPr lang="en-US" altLang="en-US" sz="2400" b="1" dirty="0">
                <a:solidFill>
                  <a:srgbClr val="000000"/>
                </a:solidFill>
                <a:latin typeface="Courier New" pitchFamily="49" charset="0"/>
                <a:cs typeface="Times New Roman" pitchFamily="18" charset="0"/>
              </a:rPr>
              <a:t>RESULT_CACHE</a:t>
            </a:r>
          </a:p>
          <a:p>
            <a:pPr defTabSz="1233488"/>
            <a:r>
              <a:rPr lang="en-US" altLang="en-US" sz="2400" dirty="0">
                <a:solidFill>
                  <a:srgbClr val="000000"/>
                </a:solidFill>
                <a:latin typeface="Courier New" pitchFamily="49" charset="0"/>
                <a:cs typeface="Times New Roman" pitchFamily="18" charset="0"/>
              </a:rPr>
              <a:t> AUTHID CURRENT_USER</a:t>
            </a:r>
          </a:p>
          <a:p>
            <a:pPr defTabSz="1233488"/>
            <a:r>
              <a:rPr lang="en-US" altLang="en-US" sz="2400" dirty="0">
                <a:solidFill>
                  <a:srgbClr val="000000"/>
                </a:solidFill>
                <a:latin typeface="Courier New" pitchFamily="49" charset="0"/>
                <a:cs typeface="Times New Roman" pitchFamily="18" charset="0"/>
              </a:rPr>
              <a:t>IS</a:t>
            </a:r>
          </a:p>
          <a:p>
            <a:pPr defTabSz="1233488"/>
            <a:r>
              <a:rPr lang="en-US" altLang="en-US" sz="2400" dirty="0">
                <a:solidFill>
                  <a:srgbClr val="000000"/>
                </a:solidFill>
                <a:latin typeface="Courier New" pitchFamily="49" charset="0"/>
                <a:cs typeface="Times New Roman" pitchFamily="18" charset="0"/>
              </a:rPr>
              <a:t>  </a:t>
            </a:r>
            <a:r>
              <a:rPr lang="en-US" altLang="en-US" sz="2400" dirty="0" err="1">
                <a:solidFill>
                  <a:srgbClr val="000000"/>
                </a:solidFill>
                <a:latin typeface="Courier New" pitchFamily="49" charset="0"/>
                <a:cs typeface="Times New Roman" pitchFamily="18" charset="0"/>
              </a:rPr>
              <a:t>date_hired</a:t>
            </a:r>
            <a:r>
              <a:rPr lang="en-US" altLang="en-US" sz="2400" dirty="0">
                <a:solidFill>
                  <a:srgbClr val="000000"/>
                </a:solidFill>
                <a:latin typeface="Courier New" pitchFamily="49" charset="0"/>
                <a:cs typeface="Times New Roman" pitchFamily="18" charset="0"/>
              </a:rPr>
              <a:t> DATE;</a:t>
            </a:r>
          </a:p>
          <a:p>
            <a:pPr defTabSz="1233488"/>
            <a:r>
              <a:rPr lang="en-US" altLang="en-US" sz="2400" dirty="0">
                <a:solidFill>
                  <a:srgbClr val="000000"/>
                </a:solidFill>
                <a:latin typeface="Courier New" pitchFamily="49" charset="0"/>
                <a:cs typeface="Times New Roman" pitchFamily="18" charset="0"/>
              </a:rPr>
              <a:t>BEGIN</a:t>
            </a:r>
          </a:p>
          <a:p>
            <a:pPr defTabSz="1233488"/>
            <a:r>
              <a:rPr lang="en-US" altLang="en-US" sz="2400" dirty="0">
                <a:solidFill>
                  <a:srgbClr val="000000"/>
                </a:solidFill>
                <a:latin typeface="Courier New" pitchFamily="49" charset="0"/>
                <a:cs typeface="Times New Roman" pitchFamily="18" charset="0"/>
              </a:rPr>
              <a:t>  SELECT </a:t>
            </a:r>
            <a:r>
              <a:rPr lang="en-US" altLang="en-US" sz="2400" dirty="0" err="1">
                <a:solidFill>
                  <a:srgbClr val="000000"/>
                </a:solidFill>
                <a:latin typeface="Courier New" pitchFamily="49" charset="0"/>
                <a:cs typeface="Times New Roman" pitchFamily="18" charset="0"/>
              </a:rPr>
              <a:t>hire_date</a:t>
            </a:r>
            <a:r>
              <a:rPr lang="en-US" altLang="en-US" sz="2400" dirty="0">
                <a:solidFill>
                  <a:srgbClr val="000000"/>
                </a:solidFill>
                <a:latin typeface="Courier New" pitchFamily="49" charset="0"/>
                <a:cs typeface="Times New Roman" pitchFamily="18" charset="0"/>
              </a:rPr>
              <a:t> INTO </a:t>
            </a:r>
            <a:r>
              <a:rPr lang="en-US" altLang="en-US" sz="2400" dirty="0" err="1">
                <a:solidFill>
                  <a:srgbClr val="000000"/>
                </a:solidFill>
                <a:latin typeface="Courier New" pitchFamily="49" charset="0"/>
                <a:cs typeface="Times New Roman" pitchFamily="18" charset="0"/>
              </a:rPr>
              <a:t>date_hired</a:t>
            </a:r>
            <a:endParaRPr lang="en-US" altLang="en-US" sz="2400" dirty="0">
              <a:solidFill>
                <a:srgbClr val="000000"/>
              </a:solidFill>
              <a:latin typeface="Courier New" pitchFamily="49" charset="0"/>
              <a:cs typeface="Times New Roman" pitchFamily="18" charset="0"/>
            </a:endParaRPr>
          </a:p>
          <a:p>
            <a:pPr defTabSz="1233488"/>
            <a:r>
              <a:rPr lang="en-US" altLang="en-US" sz="2400" dirty="0">
                <a:solidFill>
                  <a:srgbClr val="000000"/>
                </a:solidFill>
                <a:latin typeface="Courier New" pitchFamily="49" charset="0"/>
                <a:cs typeface="Times New Roman" pitchFamily="18" charset="0"/>
              </a:rPr>
              <a:t>  from employees</a:t>
            </a:r>
          </a:p>
          <a:p>
            <a:pPr defTabSz="1233488"/>
            <a:r>
              <a:rPr lang="en-US" altLang="en-US" sz="2400" dirty="0">
                <a:solidFill>
                  <a:srgbClr val="000000"/>
                </a:solidFill>
                <a:latin typeface="Courier New" pitchFamily="49" charset="0"/>
                <a:cs typeface="Times New Roman" pitchFamily="18" charset="0"/>
              </a:rPr>
              <a:t>  WHERE </a:t>
            </a:r>
            <a:r>
              <a:rPr lang="en-US" altLang="en-US" sz="2400" dirty="0" err="1">
                <a:solidFill>
                  <a:srgbClr val="000000"/>
                </a:solidFill>
                <a:latin typeface="Courier New" pitchFamily="49" charset="0"/>
                <a:cs typeface="Times New Roman" pitchFamily="18" charset="0"/>
              </a:rPr>
              <a:t>employee_id</a:t>
            </a:r>
            <a:r>
              <a:rPr lang="en-US" altLang="en-US" sz="2400" dirty="0">
                <a:solidFill>
                  <a:srgbClr val="000000"/>
                </a:solidFill>
                <a:latin typeface="Courier New" pitchFamily="49" charset="0"/>
                <a:cs typeface="Times New Roman" pitchFamily="18" charset="0"/>
              </a:rPr>
              <a:t> = </a:t>
            </a:r>
            <a:r>
              <a:rPr lang="en-US" altLang="en-US" sz="2400" dirty="0" err="1">
                <a:solidFill>
                  <a:srgbClr val="000000"/>
                </a:solidFill>
                <a:latin typeface="Courier New" pitchFamily="49" charset="0"/>
                <a:cs typeface="Times New Roman" pitchFamily="18" charset="0"/>
              </a:rPr>
              <a:t>emp_id</a:t>
            </a:r>
            <a:r>
              <a:rPr lang="en-US" altLang="en-US" sz="2400" dirty="0">
                <a:solidFill>
                  <a:srgbClr val="000000"/>
                </a:solidFill>
                <a:latin typeface="Courier New" pitchFamily="49" charset="0"/>
                <a:cs typeface="Times New Roman" pitchFamily="18" charset="0"/>
              </a:rPr>
              <a:t>;</a:t>
            </a:r>
          </a:p>
          <a:p>
            <a:pPr defTabSz="1233488"/>
            <a:r>
              <a:rPr lang="en-US" altLang="en-US" sz="2400" dirty="0">
                <a:solidFill>
                  <a:srgbClr val="000000"/>
                </a:solidFill>
                <a:latin typeface="Courier New" pitchFamily="49" charset="0"/>
                <a:cs typeface="Times New Roman" pitchFamily="18" charset="0"/>
              </a:rPr>
              <a:t>  RETURN TO_CHAR(</a:t>
            </a:r>
            <a:r>
              <a:rPr lang="en-US" altLang="en-US" sz="2400" dirty="0" err="1">
                <a:solidFill>
                  <a:srgbClr val="000000"/>
                </a:solidFill>
                <a:latin typeface="Courier New" pitchFamily="49" charset="0"/>
                <a:cs typeface="Times New Roman" pitchFamily="18" charset="0"/>
              </a:rPr>
              <a:t>date_hired</a:t>
            </a:r>
            <a:r>
              <a:rPr lang="en-US" altLang="en-US" sz="2400" dirty="0">
                <a:solidFill>
                  <a:srgbClr val="000000"/>
                </a:solidFill>
                <a:latin typeface="Courier New" pitchFamily="49" charset="0"/>
                <a:cs typeface="Times New Roman" pitchFamily="18" charset="0"/>
              </a:rPr>
              <a:t>);</a:t>
            </a:r>
          </a:p>
          <a:p>
            <a:pPr defTabSz="1233488"/>
            <a:r>
              <a:rPr lang="en-US" altLang="en-US" sz="2400" dirty="0">
                <a:solidFill>
                  <a:srgbClr val="000000"/>
                </a:solidFill>
                <a:latin typeface="Courier New" pitchFamily="49" charset="0"/>
                <a:cs typeface="Times New Roman" pitchFamily="18" charset="0"/>
              </a:rPr>
              <a:t>END;</a:t>
            </a:r>
          </a:p>
          <a:p>
            <a:pPr defTabSz="1233488"/>
            <a:r>
              <a:rPr lang="en-US" altLang="en-US" sz="2400" dirty="0">
                <a:solidFill>
                  <a:srgbClr val="000000"/>
                </a:solidFill>
                <a:latin typeface="Courier New" pitchFamily="49" charset="0"/>
                <a:cs typeface="Times New Roman" pitchFamily="18" charset="0"/>
              </a:rPr>
              <a:t>/</a:t>
            </a:r>
          </a:p>
          <a:p>
            <a:pPr defTabSz="1233488"/>
            <a:r>
              <a:rPr lang="en-US" altLang="en-US" sz="2400" dirty="0">
                <a:solidFill>
                  <a:srgbClr val="000000"/>
                </a:solidFill>
                <a:latin typeface="Courier New" pitchFamily="49" charset="0"/>
                <a:cs typeface="Times New Roman" pitchFamily="18" charset="0"/>
              </a:rPr>
              <a:t>SELECT </a:t>
            </a:r>
            <a:r>
              <a:rPr lang="en-US" altLang="en-US" sz="2400" dirty="0" err="1">
                <a:solidFill>
                  <a:srgbClr val="000000"/>
                </a:solidFill>
                <a:latin typeface="Courier New" pitchFamily="49" charset="0"/>
                <a:cs typeface="Times New Roman" pitchFamily="18" charset="0"/>
              </a:rPr>
              <a:t>get_hire_date</a:t>
            </a:r>
            <a:r>
              <a:rPr lang="en-US" altLang="en-US" sz="2400" dirty="0">
                <a:solidFill>
                  <a:srgbClr val="000000"/>
                </a:solidFill>
                <a:latin typeface="Courier New" pitchFamily="49" charset="0"/>
                <a:cs typeface="Times New Roman" pitchFamily="18" charset="0"/>
              </a:rPr>
              <a:t>(206) from DUAL;</a:t>
            </a:r>
            <a:r>
              <a:rPr lang="en-US" altLang="en-US" sz="2400" dirty="0">
                <a:solidFill>
                  <a:schemeClr val="bg2"/>
                </a:solidFill>
                <a:latin typeface="Courier New" pitchFamily="49" charset="0"/>
                <a:cs typeface="Times New Roman" pitchFamily="18" charset="0"/>
              </a:rPr>
              <a:t>   </a:t>
            </a:r>
            <a:endParaRPr lang="en-US" altLang="en-US" sz="2400" dirty="0">
              <a:latin typeface="Courier New" pitchFamily="49" charset="0"/>
              <a:cs typeface="Oracle Sans" panose="020B0503020204020204" pitchFamily="34" charset="0"/>
            </a:endParaRPr>
          </a:p>
        </p:txBody>
      </p:sp>
      <p:sp>
        <p:nvSpPr>
          <p:cNvPr id="52229" name="Title 1"/>
          <p:cNvSpPr>
            <a:spLocks noGrp="1"/>
          </p:cNvSpPr>
          <p:nvPr>
            <p:ph type="title"/>
          </p:nvPr>
        </p:nvSpPr>
        <p:spPr>
          <a:xfrm>
            <a:off x="933451" y="616397"/>
            <a:ext cx="16421100" cy="1174304"/>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sz="5000" dirty="0">
                <a:latin typeface="+mj-lt"/>
                <a:cs typeface="Oracle Sans" panose="020B0503020204020204" pitchFamily="34" charset="0"/>
              </a:rPr>
              <a:t>Declaring and Defining a Result-Cached Function: Example</a:t>
            </a:r>
            <a:br>
              <a:rPr lang="en-US" altLang="en-US" sz="5000" dirty="0">
                <a:latin typeface="+mj-lt"/>
                <a:cs typeface="Oracle Sans" panose="020B0503020204020204" pitchFamily="34" charset="0"/>
              </a:rPr>
            </a:br>
            <a:endParaRPr lang="en-US" altLang="en-US" sz="5000" dirty="0">
              <a:latin typeface="+mj-lt"/>
              <a:cs typeface="Oracle Sans" panose="020B0503020204020204" pitchFamily="34" charset="0"/>
            </a:endParaRPr>
          </a:p>
        </p:txBody>
      </p:sp>
      <p:sp>
        <p:nvSpPr>
          <p:cNvPr id="3" name="Content Placeholder 2">
            <a:extLst>
              <a:ext uri="{FF2B5EF4-FFF2-40B4-BE49-F238E27FC236}">
                <a16:creationId xmlns:a16="http://schemas.microsoft.com/office/drawing/2014/main" id="{7D97A65D-B968-46D1-8EB5-A6C9527006DB}"/>
              </a:ext>
            </a:extLst>
          </p:cNvPr>
          <p:cNvSpPr>
            <a:spLocks noGrp="1"/>
          </p:cNvSpPr>
          <p:nvPr>
            <p:ph idx="1"/>
          </p:nvPr>
        </p:nvSpPr>
        <p:spPr>
          <a:xfrm>
            <a:off x="933451" y="2688032"/>
            <a:ext cx="16421100" cy="2060881"/>
          </a:xfrm>
        </p:spPr>
        <p:txBody>
          <a:bodyPr/>
          <a:lstStyle/>
          <a:p>
            <a:pPr lvl="1"/>
            <a:r>
              <a:rPr lang="en-US" altLang="en-US" dirty="0"/>
              <a:t>Use the </a:t>
            </a:r>
            <a:r>
              <a:rPr lang="en-US" altLang="en-US" dirty="0">
                <a:latin typeface="Courier New" pitchFamily="49" charset="0"/>
                <a:cs typeface="Courier New" pitchFamily="49" charset="0"/>
              </a:rPr>
              <a:t>RESULT_CACHE</a:t>
            </a:r>
            <a:r>
              <a:rPr lang="en-US" altLang="en-US" dirty="0"/>
              <a:t> clause to enable result-caching for a function.</a:t>
            </a:r>
          </a:p>
          <a:p>
            <a:pPr lvl="1"/>
            <a:r>
              <a:rPr lang="en-US" altLang="en-US" dirty="0"/>
              <a:t>Example:</a:t>
            </a:r>
          </a:p>
          <a:p>
            <a:endParaRPr lang="en-US" dirty="0"/>
          </a:p>
        </p:txBody>
      </p:sp>
      <p:sp>
        <p:nvSpPr>
          <p:cNvPr id="52231" name="Rectangle 4"/>
          <p:cNvSpPr>
            <a:spLocks noChangeArrowheads="1"/>
          </p:cNvSpPr>
          <p:nvPr/>
        </p:nvSpPr>
        <p:spPr bwMode="blackGray">
          <a:xfrm>
            <a:off x="2440148" y="4595936"/>
            <a:ext cx="14474229" cy="5372100"/>
          </a:xfrm>
          <a:prstGeom prst="rect">
            <a:avLst/>
          </a:prstGeom>
          <a:noFill/>
          <a:ln w="28575">
            <a:noFill/>
            <a:miter lim="800000"/>
            <a:headEnd/>
            <a:tailEnd/>
          </a:ln>
        </p:spPr>
        <p:txBody>
          <a:bodyPr lIns="138113" tIns="69057" rIns="138113" bIns="69057"/>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1233488"/>
            <a:endParaRPr lang="en-US" altLang="en-US" sz="2400" dirty="0">
              <a:latin typeface="Courier New" pitchFamily="49" charset="0"/>
              <a:cs typeface="Oracle Sans" panose="020B0503020204020204" pitchFamily="34" charset="0"/>
            </a:endParaRPr>
          </a:p>
        </p:txBody>
      </p:sp>
    </p:spTree>
    <p:custDataLst>
      <p:tags r:id="rId1"/>
    </p:custDataLst>
    <p:extLst>
      <p:ext uri="{BB962C8B-B14F-4D97-AF65-F5344CB8AC3E}">
        <p14:creationId xmlns:p14="http://schemas.microsoft.com/office/powerpoint/2010/main" val="14725867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Using the </a:t>
            </a:r>
            <a:r>
              <a:rPr lang="en-US" altLang="en-US" dirty="0">
                <a:latin typeface="Courier New" panose="02070309020205020404" pitchFamily="49" charset="0"/>
                <a:cs typeface="Courier New" panose="02070309020205020404" pitchFamily="49" charset="0"/>
              </a:rPr>
              <a:t>DETERMINISTIC</a:t>
            </a:r>
            <a:r>
              <a:rPr lang="en-US" altLang="en-US" dirty="0">
                <a:latin typeface="+mj-lt"/>
                <a:cs typeface="Oracle Sans" panose="020B0503020204020204" pitchFamily="34" charset="0"/>
              </a:rPr>
              <a:t> Clause with Functions</a:t>
            </a:r>
          </a:p>
        </p:txBody>
      </p:sp>
      <p:sp>
        <p:nvSpPr>
          <p:cNvPr id="2" name="Content Placeholder 1">
            <a:extLst>
              <a:ext uri="{FF2B5EF4-FFF2-40B4-BE49-F238E27FC236}">
                <a16:creationId xmlns:a16="http://schemas.microsoft.com/office/drawing/2014/main" id="{CEEAD3E7-3AD7-4556-B873-0A0EAFCFC4BC}"/>
              </a:ext>
            </a:extLst>
          </p:cNvPr>
          <p:cNvSpPr>
            <a:spLocks noGrp="1"/>
          </p:cNvSpPr>
          <p:nvPr>
            <p:ph idx="1"/>
          </p:nvPr>
        </p:nvSpPr>
        <p:spPr>
          <a:xfrm>
            <a:off x="933451" y="2272710"/>
            <a:ext cx="16421100" cy="6003499"/>
          </a:xfrm>
        </p:spPr>
        <p:txBody>
          <a:bodyPr/>
          <a:lstStyle/>
          <a:p>
            <a:pPr lvl="1"/>
            <a:r>
              <a:rPr lang="en-US" altLang="en-US" dirty="0"/>
              <a:t>Specify</a:t>
            </a:r>
            <a:r>
              <a:rPr lang="en-US" altLang="en-US" dirty="0">
                <a:latin typeface="Times New Roman" pitchFamily="18" charset="0"/>
                <a:cs typeface="Times New Roman" pitchFamily="18" charset="0"/>
              </a:rPr>
              <a:t> </a:t>
            </a:r>
            <a:r>
              <a:rPr lang="en-US" altLang="en-US" dirty="0">
                <a:latin typeface="Courier New" pitchFamily="49" charset="0"/>
              </a:rPr>
              <a:t>DETERMINISTIC</a:t>
            </a:r>
            <a:r>
              <a:rPr lang="en-US" altLang="en-US" dirty="0"/>
              <a:t> to indicate that the function returns the same result value whenever it is called with the same values for its arguments.</a:t>
            </a:r>
          </a:p>
          <a:p>
            <a:pPr lvl="1"/>
            <a:r>
              <a:rPr lang="en-US" altLang="en-US" dirty="0"/>
              <a:t>Add the DETETMINISTIC clause in function declaration and definition.</a:t>
            </a:r>
          </a:p>
          <a:p>
            <a:pPr lvl="1"/>
            <a:r>
              <a:rPr lang="en-US" altLang="en-US" dirty="0"/>
              <a:t>This helps the optimizer avoid redundant function calls. </a:t>
            </a:r>
          </a:p>
          <a:p>
            <a:pPr lvl="1"/>
            <a:r>
              <a:rPr lang="en-US" altLang="en-US" dirty="0"/>
              <a:t>If a function was called previously with the same arguments, the optimizer can elect to use the previous result.</a:t>
            </a:r>
          </a:p>
          <a:p>
            <a:pPr lvl="1"/>
            <a:r>
              <a:rPr lang="en-US" altLang="en-US" dirty="0"/>
              <a:t>Do not specify</a:t>
            </a:r>
            <a:r>
              <a:rPr lang="en-US" altLang="en-US" dirty="0">
                <a:latin typeface="Times New Roman" pitchFamily="18" charset="0"/>
                <a:cs typeface="Times New Roman" pitchFamily="18" charset="0"/>
              </a:rPr>
              <a:t> </a:t>
            </a:r>
            <a:r>
              <a:rPr lang="en-US" altLang="en-US" dirty="0">
                <a:latin typeface="Courier New" pitchFamily="49" charset="0"/>
              </a:rPr>
              <a:t>DETERMINISTIC</a:t>
            </a:r>
            <a:r>
              <a:rPr lang="en-US" altLang="en-US" dirty="0"/>
              <a:t> for a function whose result depends on the state of session variables or schema objects.</a:t>
            </a:r>
          </a:p>
          <a:p>
            <a:endParaRPr lang="en-US" dirty="0"/>
          </a:p>
        </p:txBody>
      </p:sp>
    </p:spTree>
    <p:custDataLst>
      <p:tags r:id="rId1"/>
    </p:custDataLst>
    <p:extLst>
      <p:ext uri="{BB962C8B-B14F-4D97-AF65-F5344CB8AC3E}">
        <p14:creationId xmlns:p14="http://schemas.microsoft.com/office/powerpoint/2010/main" val="11065158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bwMode="gray">
          <a:xfrm>
            <a:off x="1028700" y="4585359"/>
            <a:ext cx="16125591" cy="4158541"/>
          </a:xfrm>
          <a:prstGeom prst="round2DiagRect">
            <a:avLst>
              <a:gd name="adj1" fmla="val 7149"/>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607220" indent="-607220" defTabSz="519113">
              <a:spcBef>
                <a:spcPts val="450"/>
              </a:spcBef>
              <a:tabLst>
                <a:tab pos="857250" algn="l"/>
              </a:tabLst>
            </a:pPr>
            <a:r>
              <a:rPr lang="en-US" altLang="en-US">
                <a:latin typeface="Courier New" pitchFamily="49" charset="0"/>
                <a:cs typeface="Times New Roman" pitchFamily="18" charset="0"/>
              </a:rPr>
              <a:t>CREATE OR REPLACE PROCEDURE update_salary(p_emp_id NUMBER) IS</a:t>
            </a:r>
          </a:p>
          <a:p>
            <a:pPr marL="607220" indent="-607220" defTabSz="519113">
              <a:spcBef>
                <a:spcPts val="450"/>
              </a:spcBef>
              <a:tabLst>
                <a:tab pos="857250" algn="l"/>
              </a:tabLst>
            </a:pPr>
            <a:r>
              <a:rPr lang="en-US" altLang="en-US">
                <a:latin typeface="Courier New" pitchFamily="49" charset="0"/>
                <a:cs typeface="Times New Roman" pitchFamily="18" charset="0"/>
              </a:rPr>
              <a:t>  v_name    employees.last_name%TYPE;</a:t>
            </a:r>
          </a:p>
          <a:p>
            <a:pPr marL="607220" indent="-607220" defTabSz="519113">
              <a:spcBef>
                <a:spcPts val="450"/>
              </a:spcBef>
              <a:tabLst>
                <a:tab pos="857250" algn="l"/>
              </a:tabLst>
            </a:pPr>
            <a:r>
              <a:rPr lang="en-US" altLang="en-US">
                <a:latin typeface="Courier New" pitchFamily="49" charset="0"/>
                <a:cs typeface="Times New Roman" pitchFamily="18" charset="0"/>
              </a:rPr>
              <a:t>  v_new_sal employees.salary%TYPE;</a:t>
            </a:r>
          </a:p>
          <a:p>
            <a:pPr marL="607220" indent="-607220" defTabSz="519113">
              <a:spcBef>
                <a:spcPts val="450"/>
              </a:spcBef>
              <a:tabLst>
                <a:tab pos="857250" algn="l"/>
              </a:tabLst>
            </a:pPr>
            <a:r>
              <a:rPr lang="en-US" altLang="en-US">
                <a:latin typeface="Courier New" pitchFamily="49" charset="0"/>
                <a:cs typeface="Times New Roman" pitchFamily="18" charset="0"/>
              </a:rPr>
              <a:t>BEGIN</a:t>
            </a:r>
          </a:p>
          <a:p>
            <a:pPr marL="607220" indent="-607220" defTabSz="519113">
              <a:spcBef>
                <a:spcPts val="450"/>
              </a:spcBef>
              <a:tabLst>
                <a:tab pos="857250" algn="l"/>
              </a:tabLst>
            </a:pPr>
            <a:r>
              <a:rPr lang="en-US" altLang="en-US">
                <a:latin typeface="Courier New" pitchFamily="49" charset="0"/>
                <a:cs typeface="Times New Roman" pitchFamily="18" charset="0"/>
              </a:rPr>
              <a:t>  UPDATE employees </a:t>
            </a:r>
          </a:p>
          <a:p>
            <a:pPr marL="607220" indent="-607220" defTabSz="519113">
              <a:spcBef>
                <a:spcPts val="450"/>
              </a:spcBef>
              <a:tabLst>
                <a:tab pos="857250" algn="l"/>
              </a:tabLst>
            </a:pPr>
            <a:r>
              <a:rPr lang="en-US" altLang="en-US">
                <a:latin typeface="Courier New" pitchFamily="49" charset="0"/>
                <a:cs typeface="Times New Roman" pitchFamily="18" charset="0"/>
              </a:rPr>
              <a:t>    SET salary = salary * 1.1</a:t>
            </a:r>
          </a:p>
          <a:p>
            <a:pPr marL="607220" indent="-607220" defTabSz="519113">
              <a:spcBef>
                <a:spcPts val="450"/>
              </a:spcBef>
              <a:tabLst>
                <a:tab pos="857250" algn="l"/>
              </a:tabLst>
            </a:pPr>
            <a:r>
              <a:rPr lang="en-US" altLang="en-US">
                <a:latin typeface="Courier New" pitchFamily="49" charset="0"/>
                <a:cs typeface="Times New Roman" pitchFamily="18" charset="0"/>
              </a:rPr>
              <a:t>  WHERE employee_id = p_emp_id</a:t>
            </a:r>
          </a:p>
          <a:p>
            <a:pPr marL="607220" indent="-607220" defTabSz="519113">
              <a:spcBef>
                <a:spcPts val="450"/>
              </a:spcBef>
              <a:tabLst>
                <a:tab pos="857250" algn="l"/>
              </a:tabLst>
            </a:pPr>
            <a:r>
              <a:rPr lang="en-US" altLang="en-US">
                <a:latin typeface="Courier New" pitchFamily="49" charset="0"/>
                <a:cs typeface="Times New Roman" pitchFamily="18" charset="0"/>
              </a:rPr>
              <a:t>  RETURNING last_name, salary INTO v_name, v_new_sal;</a:t>
            </a:r>
          </a:p>
          <a:p>
            <a:pPr marL="607220" indent="-607220" defTabSz="519113">
              <a:spcBef>
                <a:spcPts val="450"/>
              </a:spcBef>
              <a:tabLst>
                <a:tab pos="857250" algn="l"/>
              </a:tabLst>
            </a:pPr>
            <a:r>
              <a:rPr lang="en-US" altLang="en-US">
                <a:latin typeface="Courier New" pitchFamily="49" charset="0"/>
                <a:cs typeface="Times New Roman" pitchFamily="18" charset="0"/>
              </a:rPr>
              <a:t>  DBMS_OUTPUT.PUT_LINE(v_name || ' new salary is ' ||     </a:t>
            </a:r>
            <a:br>
              <a:rPr lang="en-US" altLang="en-US">
                <a:latin typeface="Courier New" pitchFamily="49" charset="0"/>
                <a:cs typeface="Times New Roman" pitchFamily="18" charset="0"/>
              </a:rPr>
            </a:br>
            <a:r>
              <a:rPr lang="en-US" altLang="en-US">
                <a:latin typeface="Courier New" pitchFamily="49" charset="0"/>
                <a:cs typeface="Times New Roman" pitchFamily="18" charset="0"/>
              </a:rPr>
              <a:t> v_new_sal);</a:t>
            </a:r>
          </a:p>
          <a:p>
            <a:pPr marL="607220" indent="-607220" defTabSz="519113">
              <a:spcBef>
                <a:spcPts val="450"/>
              </a:spcBef>
              <a:tabLst>
                <a:tab pos="857250" algn="l"/>
              </a:tabLst>
            </a:pPr>
            <a:r>
              <a:rPr lang="en-US" altLang="en-US">
                <a:latin typeface="Courier New" pitchFamily="49" charset="0"/>
                <a:cs typeface="Times New Roman" pitchFamily="18" charset="0"/>
              </a:rPr>
              <a:t>END update_salary;</a:t>
            </a:r>
          </a:p>
          <a:p>
            <a:pPr marL="607220" indent="-607220" defTabSz="519113">
              <a:spcBef>
                <a:spcPts val="450"/>
              </a:spcBef>
              <a:tabLst>
                <a:tab pos="857250" algn="l"/>
              </a:tabLst>
            </a:pPr>
            <a:r>
              <a:rPr lang="en-US" altLang="en-US">
                <a:latin typeface="Courier New" pitchFamily="49" charset="0"/>
                <a:cs typeface="Times New Roman" pitchFamily="18" charset="0"/>
              </a:rPr>
              <a:t>/</a:t>
            </a:r>
            <a:endParaRPr lang="en-US" altLang="en-US" dirty="0">
              <a:latin typeface="Courier New" pitchFamily="49" charset="0"/>
              <a:cs typeface="Times New Roman" pitchFamily="18" charset="0"/>
            </a:endParaRPr>
          </a:p>
        </p:txBody>
      </p:sp>
      <p:sp>
        <p:nvSpPr>
          <p:cNvPr id="59398" name="Rectangle 3"/>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Using the </a:t>
            </a:r>
            <a:r>
              <a:rPr lang="en-US" altLang="en-US" dirty="0">
                <a:latin typeface="Courier New" panose="02070309020205020404" pitchFamily="49" charset="0"/>
                <a:cs typeface="Courier New" panose="02070309020205020404" pitchFamily="49" charset="0"/>
              </a:rPr>
              <a:t>RETURNING</a:t>
            </a:r>
            <a:r>
              <a:rPr lang="en-US" altLang="en-US" dirty="0">
                <a:latin typeface="+mj-lt"/>
                <a:cs typeface="Oracle Sans" panose="020B0503020204020204" pitchFamily="34" charset="0"/>
              </a:rPr>
              <a:t> Clause</a:t>
            </a:r>
          </a:p>
        </p:txBody>
      </p:sp>
      <p:sp>
        <p:nvSpPr>
          <p:cNvPr id="2" name="Content Placeholder 1">
            <a:extLst>
              <a:ext uri="{FF2B5EF4-FFF2-40B4-BE49-F238E27FC236}">
                <a16:creationId xmlns:a16="http://schemas.microsoft.com/office/drawing/2014/main" id="{3DC25889-D78B-412B-ADB8-F16C7DF5C7C1}"/>
              </a:ext>
            </a:extLst>
          </p:cNvPr>
          <p:cNvSpPr>
            <a:spLocks noGrp="1"/>
          </p:cNvSpPr>
          <p:nvPr>
            <p:ph idx="1"/>
          </p:nvPr>
        </p:nvSpPr>
        <p:spPr>
          <a:xfrm>
            <a:off x="933451" y="2272710"/>
            <a:ext cx="16421100" cy="2602568"/>
          </a:xfrm>
        </p:spPr>
        <p:txBody>
          <a:bodyPr/>
          <a:lstStyle/>
          <a:p>
            <a:pPr lvl="1"/>
            <a:r>
              <a:rPr lang="en-US" altLang="en-US" dirty="0"/>
              <a:t>Improves performance by returning column values with </a:t>
            </a:r>
            <a:r>
              <a:rPr lang="en-US" altLang="en-US" dirty="0">
                <a:latin typeface="Courier New" pitchFamily="49" charset="0"/>
              </a:rPr>
              <a:t>INSERT</a:t>
            </a:r>
            <a:r>
              <a:rPr lang="en-US" altLang="en-US" dirty="0"/>
              <a:t>, </a:t>
            </a:r>
            <a:r>
              <a:rPr lang="en-US" altLang="en-US" dirty="0">
                <a:latin typeface="Courier New" pitchFamily="49" charset="0"/>
              </a:rPr>
              <a:t>UPDATE</a:t>
            </a:r>
            <a:r>
              <a:rPr lang="en-US" altLang="en-US" dirty="0"/>
              <a:t>, and </a:t>
            </a:r>
            <a:r>
              <a:rPr lang="en-US" altLang="en-US" dirty="0">
                <a:latin typeface="Courier New" pitchFamily="49" charset="0"/>
              </a:rPr>
              <a:t>DELETE</a:t>
            </a:r>
            <a:r>
              <a:rPr lang="en-US" altLang="en-US" dirty="0"/>
              <a:t> statements</a:t>
            </a:r>
          </a:p>
          <a:p>
            <a:pPr lvl="1"/>
            <a:r>
              <a:rPr lang="en-US" altLang="en-US" dirty="0"/>
              <a:t>Eliminates the need for a </a:t>
            </a:r>
            <a:r>
              <a:rPr lang="en-US" altLang="en-US" dirty="0">
                <a:latin typeface="Courier New" pitchFamily="49" charset="0"/>
              </a:rPr>
              <a:t>SELECT</a:t>
            </a:r>
            <a:r>
              <a:rPr lang="en-US" altLang="en-US" dirty="0"/>
              <a:t> statement</a:t>
            </a:r>
          </a:p>
          <a:p>
            <a:endParaRPr lang="en-US" dirty="0"/>
          </a:p>
        </p:txBody>
      </p:sp>
    </p:spTree>
    <p:custDataLst>
      <p:tags r:id="rId1"/>
    </p:custDataLst>
    <p:extLst>
      <p:ext uri="{BB962C8B-B14F-4D97-AF65-F5344CB8AC3E}">
        <p14:creationId xmlns:p14="http://schemas.microsoft.com/office/powerpoint/2010/main" val="1215669477"/>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Lesson Agenda</a:t>
            </a:r>
          </a:p>
        </p:txBody>
      </p:sp>
      <p:sp>
        <p:nvSpPr>
          <p:cNvPr id="4" name="Content Placeholder 3">
            <a:extLst>
              <a:ext uri="{FF2B5EF4-FFF2-40B4-BE49-F238E27FC236}">
                <a16:creationId xmlns:a16="http://schemas.microsoft.com/office/drawing/2014/main" id="{2C777E7A-5073-462B-B92B-AE6E988FD345}"/>
              </a:ext>
            </a:extLst>
          </p:cNvPr>
          <p:cNvSpPr>
            <a:spLocks noGrp="1"/>
          </p:cNvSpPr>
          <p:nvPr>
            <p:ph idx="1"/>
          </p:nvPr>
        </p:nvSpPr>
        <p:spPr>
          <a:xfrm>
            <a:off x="933451" y="2272710"/>
            <a:ext cx="16421100" cy="7334953"/>
          </a:xfrm>
        </p:spPr>
        <p:txBody>
          <a:bodyPr/>
          <a:lstStyle/>
          <a:p>
            <a:pPr lvl="1">
              <a:buClr>
                <a:schemeClr val="tx1">
                  <a:lumMod val="25000"/>
                  <a:lumOff val="75000"/>
                </a:schemeClr>
              </a:buClr>
            </a:pPr>
            <a:r>
              <a:rPr lang="en-US" dirty="0">
                <a:solidFill>
                  <a:schemeClr val="tx1">
                    <a:lumMod val="25000"/>
                    <a:lumOff val="75000"/>
                  </a:schemeClr>
                </a:solidFill>
              </a:rPr>
              <a:t>Standardization of code</a:t>
            </a:r>
          </a:p>
          <a:p>
            <a:pPr lvl="1">
              <a:buClr>
                <a:schemeClr val="tx1">
                  <a:lumMod val="25000"/>
                  <a:lumOff val="75000"/>
                </a:schemeClr>
              </a:buClr>
            </a:pPr>
            <a:r>
              <a:rPr lang="en-US" dirty="0">
                <a:solidFill>
                  <a:schemeClr val="tx1">
                    <a:lumMod val="25000"/>
                    <a:lumOff val="75000"/>
                  </a:schemeClr>
                </a:solidFill>
              </a:rPr>
              <a:t>Managing security for PL/SQL packages and subprograms</a:t>
            </a:r>
          </a:p>
          <a:p>
            <a:pPr lvl="1">
              <a:buClr>
                <a:schemeClr val="tx1">
                  <a:lumMod val="25000"/>
                  <a:lumOff val="75000"/>
                </a:schemeClr>
              </a:buClr>
            </a:pPr>
            <a:r>
              <a:rPr lang="en-US" dirty="0">
                <a:solidFill>
                  <a:schemeClr val="tx1">
                    <a:lumMod val="25000"/>
                    <a:lumOff val="75000"/>
                  </a:schemeClr>
                </a:solidFill>
              </a:rPr>
              <a:t>Design considerations for autonomous transactions</a:t>
            </a:r>
          </a:p>
          <a:p>
            <a:pPr lvl="1">
              <a:buClr>
                <a:schemeClr val="tx1">
                  <a:lumMod val="25000"/>
                  <a:lumOff val="75000"/>
                </a:schemeClr>
              </a:buClr>
            </a:pPr>
            <a:r>
              <a:rPr lang="en-US" dirty="0">
                <a:solidFill>
                  <a:schemeClr val="tx1">
                    <a:lumMod val="25000"/>
                    <a:lumOff val="75000"/>
                  </a:schemeClr>
                </a:solidFill>
              </a:rPr>
              <a:t>Performance optimization in PL/SQL blocks</a:t>
            </a:r>
          </a:p>
          <a:p>
            <a:pPr lvl="2">
              <a:buClr>
                <a:schemeClr val="tx1">
                  <a:lumMod val="25000"/>
                  <a:lumOff val="75000"/>
                </a:schemeClr>
              </a:buClr>
            </a:pPr>
            <a:r>
              <a:rPr lang="en-US" dirty="0">
                <a:solidFill>
                  <a:schemeClr val="tx1">
                    <a:lumMod val="25000"/>
                    <a:lumOff val="75000"/>
                  </a:schemeClr>
                </a:solidFill>
              </a:rPr>
              <a:t>NO COPY clause</a:t>
            </a:r>
          </a:p>
          <a:p>
            <a:pPr lvl="2">
              <a:buClr>
                <a:schemeClr val="tx1">
                  <a:lumMod val="25000"/>
                  <a:lumOff val="75000"/>
                </a:schemeClr>
              </a:buClr>
            </a:pPr>
            <a:r>
              <a:rPr lang="en-US" dirty="0">
                <a:solidFill>
                  <a:schemeClr val="tx1">
                    <a:lumMod val="25000"/>
                    <a:lumOff val="75000"/>
                  </a:schemeClr>
                </a:solidFill>
              </a:rPr>
              <a:t>PARALLEL_ENABLE clause</a:t>
            </a:r>
          </a:p>
          <a:p>
            <a:pPr lvl="2">
              <a:buClr>
                <a:schemeClr val="tx1">
                  <a:lumMod val="25000"/>
                  <a:lumOff val="75000"/>
                </a:schemeClr>
              </a:buClr>
            </a:pPr>
            <a:r>
              <a:rPr lang="en-US" dirty="0">
                <a:solidFill>
                  <a:schemeClr val="tx1">
                    <a:lumMod val="25000"/>
                    <a:lumOff val="75000"/>
                  </a:schemeClr>
                </a:solidFill>
              </a:rPr>
              <a:t>RESULT_CACHE clause</a:t>
            </a:r>
          </a:p>
          <a:p>
            <a:pPr lvl="2">
              <a:buClr>
                <a:schemeClr val="tx1">
                  <a:lumMod val="25000"/>
                  <a:lumOff val="75000"/>
                </a:schemeClr>
              </a:buClr>
            </a:pPr>
            <a:r>
              <a:rPr lang="en-US" dirty="0">
                <a:solidFill>
                  <a:schemeClr val="tx1">
                    <a:lumMod val="25000"/>
                    <a:lumOff val="75000"/>
                  </a:schemeClr>
                </a:solidFill>
              </a:rPr>
              <a:t>DETERMINISTIC clause</a:t>
            </a:r>
          </a:p>
          <a:p>
            <a:pPr lvl="2">
              <a:buClr>
                <a:schemeClr val="tx1">
                  <a:lumMod val="25000"/>
                  <a:lumOff val="75000"/>
                </a:schemeClr>
              </a:buClr>
            </a:pPr>
            <a:r>
              <a:rPr lang="en-US" dirty="0">
                <a:solidFill>
                  <a:schemeClr val="tx1">
                    <a:lumMod val="25000"/>
                    <a:lumOff val="75000"/>
                  </a:schemeClr>
                </a:solidFill>
              </a:rPr>
              <a:t>RETURNING clause</a:t>
            </a:r>
          </a:p>
          <a:p>
            <a:pPr lvl="1"/>
            <a:r>
              <a:rPr lang="en-US" dirty="0"/>
              <a:t>Bulk Binding</a:t>
            </a:r>
          </a:p>
        </p:txBody>
      </p:sp>
      <p:grpSp>
        <p:nvGrpSpPr>
          <p:cNvPr id="8" name="Group 7">
            <a:extLst>
              <a:ext uri="{FF2B5EF4-FFF2-40B4-BE49-F238E27FC236}">
                <a16:creationId xmlns:a16="http://schemas.microsoft.com/office/drawing/2014/main" id="{BF15A4CB-658A-40EF-BB6F-49711B030683}"/>
              </a:ext>
            </a:extLst>
          </p:cNvPr>
          <p:cNvGrpSpPr/>
          <p:nvPr/>
        </p:nvGrpSpPr>
        <p:grpSpPr>
          <a:xfrm>
            <a:off x="13518775" y="6520036"/>
            <a:ext cx="4921625" cy="2500313"/>
            <a:chOff x="5840692" y="4297363"/>
            <a:chExt cx="3281083" cy="1666875"/>
          </a:xfrm>
        </p:grpSpPr>
        <p:sp>
          <p:nvSpPr>
            <p:cNvPr id="9" name="Rectangle 8">
              <a:extLst>
                <a:ext uri="{FF2B5EF4-FFF2-40B4-BE49-F238E27FC236}">
                  <a16:creationId xmlns:a16="http://schemas.microsoft.com/office/drawing/2014/main" id="{823312DA-35F1-4B29-80CA-D930E6D07056}"/>
                </a:ext>
              </a:extLst>
            </p:cNvPr>
            <p:cNvSpPr/>
            <p:nvPr/>
          </p:nvSpPr>
          <p:spPr bwMode="auto">
            <a:xfrm rot="16200000" flipV="1">
              <a:off x="6898621" y="3437871"/>
              <a:ext cx="1165225" cy="3281083"/>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10" name="Oval 9">
              <a:extLst>
                <a:ext uri="{FF2B5EF4-FFF2-40B4-BE49-F238E27FC236}">
                  <a16:creationId xmlns:a16="http://schemas.microsoft.com/office/drawing/2014/main" id="{EFBC661B-9AE3-41B4-976F-32405CED5A91}"/>
                </a:ext>
              </a:extLst>
            </p:cNvPr>
            <p:cNvSpPr>
              <a:spLocks noChangeAspect="1"/>
            </p:cNvSpPr>
            <p:nvPr/>
          </p:nvSpPr>
          <p:spPr bwMode="auto">
            <a:xfrm>
              <a:off x="6752794"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15" name="Picture 5">
              <a:extLst>
                <a:ext uri="{FF2B5EF4-FFF2-40B4-BE49-F238E27FC236}">
                  <a16:creationId xmlns:a16="http://schemas.microsoft.com/office/drawing/2014/main" id="{569E5C75-7B53-40A1-AD31-B3E5752FDCF9}"/>
                </a:ext>
              </a:extLst>
            </p:cNvPr>
            <p:cNvPicPr>
              <a:picLocks noChangeAspect="1"/>
            </p:cNvPicPr>
            <p:nvPr/>
          </p:nvPicPr>
          <p:blipFill>
            <a:blip r:embed="rId4" cstate="print"/>
            <a:srcRect/>
            <a:stretch>
              <a:fillRect/>
            </a:stretch>
          </p:blipFill>
          <p:spPr bwMode="auto">
            <a:xfrm>
              <a:off x="6914719" y="4449763"/>
              <a:ext cx="1219200" cy="1514475"/>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15679067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3"/>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Using Bulk Binding</a:t>
            </a:r>
          </a:p>
        </p:txBody>
      </p:sp>
      <p:sp>
        <p:nvSpPr>
          <p:cNvPr id="61444" name="Rectangle 4"/>
          <p:cNvSpPr>
            <a:spLocks noGrp="1" noChangeArrowheads="1"/>
          </p:cNvSpPr>
          <p:nvPr>
            <p:ph idx="1"/>
          </p:nvPr>
        </p:nvSpPr>
        <p:spPr>
          <a:xfrm>
            <a:off x="933451" y="2272710"/>
            <a:ext cx="16421100" cy="1154158"/>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Oracle Sans" panose="020B0503020204020204" pitchFamily="34" charset="0"/>
                <a:cs typeface="Oracle Sans" panose="020B0503020204020204" pitchFamily="34" charset="0"/>
              </a:rPr>
              <a:t>Binds whole arrays of values in a single operation, rather than using a loop to perform a </a:t>
            </a:r>
            <a:r>
              <a:rPr lang="en-US" altLang="en-US" dirty="0">
                <a:latin typeface="Courier New" pitchFamily="49" charset="0"/>
                <a:cs typeface="Courier New" pitchFamily="49" charset="0"/>
              </a:rPr>
              <a:t>FETCH</a:t>
            </a:r>
            <a:r>
              <a:rPr lang="en-US" altLang="en-US" dirty="0">
                <a:latin typeface="Oracle Sans" panose="020B0503020204020204" pitchFamily="34" charset="0"/>
                <a:cs typeface="Oracle Sans" panose="020B0503020204020204" pitchFamily="34" charset="0"/>
              </a:rPr>
              <a:t>, </a:t>
            </a:r>
            <a:r>
              <a:rPr lang="en-US" altLang="en-US" dirty="0">
                <a:latin typeface="Courier New" pitchFamily="49" charset="0"/>
                <a:cs typeface="Courier New" pitchFamily="49" charset="0"/>
              </a:rPr>
              <a:t>INSERT</a:t>
            </a:r>
            <a:r>
              <a:rPr lang="en-US" altLang="en-US" dirty="0">
                <a:latin typeface="Oracle Sans" panose="020B0503020204020204" pitchFamily="34" charset="0"/>
                <a:cs typeface="Oracle Sans" panose="020B0503020204020204" pitchFamily="34" charset="0"/>
              </a:rPr>
              <a:t>, </a:t>
            </a:r>
            <a:r>
              <a:rPr lang="en-US" altLang="en-US" dirty="0">
                <a:latin typeface="Courier New" pitchFamily="49" charset="0"/>
                <a:cs typeface="Courier New" pitchFamily="49" charset="0"/>
              </a:rPr>
              <a:t>UPDATE</a:t>
            </a:r>
            <a:r>
              <a:rPr lang="en-US" altLang="en-US" dirty="0">
                <a:latin typeface="Oracle Sans" panose="020B0503020204020204" pitchFamily="34" charset="0"/>
                <a:cs typeface="Oracle Sans" panose="020B0503020204020204" pitchFamily="34" charset="0"/>
              </a:rPr>
              <a:t>, and </a:t>
            </a:r>
            <a:r>
              <a:rPr lang="en-US" altLang="en-US" dirty="0">
                <a:latin typeface="Courier New" pitchFamily="49" charset="0"/>
                <a:cs typeface="Courier New" pitchFamily="49" charset="0"/>
              </a:rPr>
              <a:t>DELETE</a:t>
            </a:r>
            <a:r>
              <a:rPr lang="en-US" altLang="en-US" dirty="0">
                <a:latin typeface="Oracle Sans" panose="020B0503020204020204" pitchFamily="34" charset="0"/>
                <a:cs typeface="Oracle Sans" panose="020B0503020204020204" pitchFamily="34" charset="0"/>
              </a:rPr>
              <a:t> operation multiple times</a:t>
            </a:r>
          </a:p>
        </p:txBody>
      </p:sp>
      <p:grpSp>
        <p:nvGrpSpPr>
          <p:cNvPr id="4" name="Group 3">
            <a:extLst>
              <a:ext uri="{FF2B5EF4-FFF2-40B4-BE49-F238E27FC236}">
                <a16:creationId xmlns:a16="http://schemas.microsoft.com/office/drawing/2014/main" id="{DB2C1640-643E-4E75-82FA-D98B9C1CECEE}"/>
              </a:ext>
            </a:extLst>
          </p:cNvPr>
          <p:cNvGrpSpPr/>
          <p:nvPr/>
        </p:nvGrpSpPr>
        <p:grpSpPr>
          <a:xfrm>
            <a:off x="1830705" y="4000500"/>
            <a:ext cx="14626590" cy="4841082"/>
            <a:chOff x="1830705" y="4000500"/>
            <a:chExt cx="14626590" cy="4841082"/>
          </a:xfrm>
        </p:grpSpPr>
        <p:sp>
          <p:nvSpPr>
            <p:cNvPr id="61442" name="Rectangle 2"/>
            <p:cNvSpPr>
              <a:spLocks noChangeArrowheads="1"/>
            </p:cNvSpPr>
            <p:nvPr/>
          </p:nvSpPr>
          <p:spPr bwMode="blackWhite">
            <a:xfrm>
              <a:off x="11886486" y="4000500"/>
              <a:ext cx="4570809" cy="3429000"/>
            </a:xfrm>
            <a:prstGeom prst="rect">
              <a:avLst/>
            </a:prstGeom>
            <a:solidFill>
              <a:srgbClr val="99CCFF"/>
            </a:solidFill>
            <a:ln w="28575">
              <a:solidFill>
                <a:schemeClr val="bg2"/>
              </a:solidFill>
              <a:miter lim="800000"/>
              <a:headEnd/>
              <a:tailEnd/>
            </a:ln>
          </p:spPr>
          <p:txBody>
            <a:bodyPr wrap="none" anchorCtr="1"/>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eaLnBrk="1" hangingPunct="1">
                <a:spcBef>
                  <a:spcPct val="20000"/>
                </a:spcBef>
                <a:buClr>
                  <a:srgbClr val="FF0000"/>
                </a:buClr>
                <a:buFont typeface="Arial" pitchFamily="34" charset="0"/>
                <a:buNone/>
              </a:pPr>
              <a:r>
                <a:rPr lang="en-US" altLang="en-US" sz="3000" dirty="0">
                  <a:latin typeface="Oracle Sans" panose="020B0503020204020204" pitchFamily="34" charset="0"/>
                  <a:cs typeface="Times New Roman" pitchFamily="18" charset="0"/>
                </a:rPr>
                <a:t>SQL engine</a:t>
              </a:r>
            </a:p>
          </p:txBody>
        </p:sp>
        <p:sp>
          <p:nvSpPr>
            <p:cNvPr id="61445" name="Rectangle 5"/>
            <p:cNvSpPr>
              <a:spLocks noChangeArrowheads="1"/>
            </p:cNvSpPr>
            <p:nvPr/>
          </p:nvSpPr>
          <p:spPr bwMode="blackWhite">
            <a:xfrm>
              <a:off x="1830705" y="4000500"/>
              <a:ext cx="9446340" cy="4841082"/>
            </a:xfrm>
            <a:prstGeom prst="rect">
              <a:avLst/>
            </a:prstGeom>
            <a:solidFill>
              <a:srgbClr val="99CCFF"/>
            </a:solidFill>
            <a:ln w="28575">
              <a:solidFill>
                <a:schemeClr val="bg2"/>
              </a:solidFill>
              <a:miter lim="800000"/>
              <a:headEnd/>
              <a:tailEnd/>
            </a:ln>
          </p:spPr>
          <p:txBody>
            <a:bodyPr wrap="none" anchorCtr="1"/>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eaLnBrk="1" hangingPunct="1">
                <a:spcBef>
                  <a:spcPct val="20000"/>
                </a:spcBef>
                <a:buClr>
                  <a:srgbClr val="FF0000"/>
                </a:buClr>
                <a:buFont typeface="Arial" pitchFamily="34" charset="0"/>
                <a:buNone/>
              </a:pPr>
              <a:r>
                <a:rPr lang="en-US" altLang="en-US" sz="3000" dirty="0">
                  <a:latin typeface="Oracle Sans" panose="020B0503020204020204" pitchFamily="34" charset="0"/>
                  <a:cs typeface="Times New Roman" pitchFamily="18" charset="0"/>
                </a:rPr>
                <a:t>PL/SQL runtime engine</a:t>
              </a:r>
            </a:p>
          </p:txBody>
        </p:sp>
        <p:sp>
          <p:nvSpPr>
            <p:cNvPr id="61446" name="AutoShape 6"/>
            <p:cNvSpPr>
              <a:spLocks noChangeArrowheads="1"/>
            </p:cNvSpPr>
            <p:nvPr/>
          </p:nvSpPr>
          <p:spPr bwMode="blackWhite">
            <a:xfrm>
              <a:off x="12340395" y="4886325"/>
              <a:ext cx="3574119" cy="2314575"/>
            </a:xfrm>
            <a:prstGeom prst="cube">
              <a:avLst>
                <a:gd name="adj" fmla="val 12218"/>
              </a:avLst>
            </a:prstGeom>
            <a:solidFill>
              <a:schemeClr val="accent1"/>
            </a:solidFill>
            <a:ln w="28575">
              <a:solidFill>
                <a:schemeClr val="bg2"/>
              </a:solidFill>
              <a:miter lim="800000"/>
              <a:headEnd/>
              <a:tailEnd/>
            </a:ln>
          </p:spPr>
          <p:txBody>
            <a:bodyPr lIns="138113" tIns="69057" rIns="138113" bIns="69057"/>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a:spcBef>
                  <a:spcPct val="50000"/>
                </a:spcBef>
              </a:pPr>
              <a:r>
                <a:rPr lang="en-US" altLang="en-US" dirty="0">
                  <a:solidFill>
                    <a:schemeClr val="bg1"/>
                  </a:solidFill>
                  <a:latin typeface="Oracle Sans" panose="020B0503020204020204" pitchFamily="34" charset="0"/>
                  <a:cs typeface="Times New Roman" pitchFamily="18" charset="0"/>
                </a:rPr>
                <a:t>SQL statement executor</a:t>
              </a:r>
            </a:p>
          </p:txBody>
        </p:sp>
        <p:sp>
          <p:nvSpPr>
            <p:cNvPr id="61447" name="AutoShape 7"/>
            <p:cNvSpPr>
              <a:spLocks noChangeArrowheads="1"/>
            </p:cNvSpPr>
            <p:nvPr/>
          </p:nvSpPr>
          <p:spPr bwMode="blackWhite">
            <a:xfrm>
              <a:off x="7807676" y="4638675"/>
              <a:ext cx="3317010" cy="2562225"/>
            </a:xfrm>
            <a:prstGeom prst="cube">
              <a:avLst>
                <a:gd name="adj" fmla="val 12218"/>
              </a:avLst>
            </a:prstGeom>
            <a:solidFill>
              <a:schemeClr val="accent1"/>
            </a:solidFill>
            <a:ln w="28575">
              <a:solidFill>
                <a:schemeClr val="bg2"/>
              </a:solidFill>
              <a:miter lim="800000"/>
              <a:headEnd/>
              <a:tailEnd/>
            </a:ln>
          </p:spPr>
          <p:txBody>
            <a:bodyPr lIns="138113" tIns="69057" rIns="138113" bIns="69057"/>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a:spcBef>
                  <a:spcPct val="50000"/>
                </a:spcBef>
              </a:pPr>
              <a:r>
                <a:rPr lang="en-US" altLang="en-US" dirty="0">
                  <a:solidFill>
                    <a:schemeClr val="bg1"/>
                  </a:solidFill>
                  <a:latin typeface="Oracle Sans" panose="020B0503020204020204" pitchFamily="34" charset="0"/>
                  <a:cs typeface="Times New Roman" pitchFamily="18" charset="0"/>
                </a:rPr>
                <a:t>Procedural statement executor</a:t>
              </a:r>
            </a:p>
          </p:txBody>
        </p:sp>
        <p:sp>
          <p:nvSpPr>
            <p:cNvPr id="61448" name="Rectangle 8"/>
            <p:cNvSpPr>
              <a:spLocks noChangeArrowheads="1"/>
            </p:cNvSpPr>
            <p:nvPr/>
          </p:nvSpPr>
          <p:spPr bwMode="blackWhite">
            <a:xfrm>
              <a:off x="1983067" y="4800601"/>
              <a:ext cx="5637332" cy="3862388"/>
            </a:xfrm>
            <a:prstGeom prst="rect">
              <a:avLst/>
            </a:prstGeom>
            <a:solidFill>
              <a:schemeClr val="bg1"/>
            </a:solidFill>
            <a:ln w="28575">
              <a:solidFill>
                <a:schemeClr val="bg2"/>
              </a:solidFill>
              <a:miter lim="800000"/>
              <a:headEnd/>
              <a:tailEnd/>
            </a:ln>
          </p:spPr>
          <p:txBody>
            <a:bodyPr lIns="138113" tIns="69057" rIns="138113" bIns="69057"/>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a:spcBef>
                  <a:spcPct val="50000"/>
                </a:spcBef>
              </a:pPr>
              <a:r>
                <a:rPr lang="en-US" altLang="en-US" dirty="0">
                  <a:latin typeface="Oracle Sans" panose="020B0503020204020204" pitchFamily="34" charset="0"/>
                  <a:cs typeface="Times New Roman" pitchFamily="18" charset="0"/>
                </a:rPr>
                <a:t>PL/SQL block</a:t>
              </a:r>
              <a:endParaRPr lang="en-US" altLang="en-US" dirty="0">
                <a:latin typeface="Courier New" pitchFamily="49" charset="0"/>
                <a:cs typeface="Times New Roman" pitchFamily="18" charset="0"/>
              </a:endParaRPr>
            </a:p>
            <a:p>
              <a:endParaRPr lang="en-US" altLang="en-US" dirty="0">
                <a:latin typeface="Courier New" pitchFamily="49" charset="0"/>
                <a:cs typeface="Times New Roman" pitchFamily="18" charset="0"/>
              </a:endParaRPr>
            </a:p>
            <a:p>
              <a:r>
                <a:rPr lang="en-US" altLang="en-US" dirty="0">
                  <a:latin typeface="Courier New" pitchFamily="49" charset="0"/>
                  <a:cs typeface="Times New Roman" pitchFamily="18" charset="0"/>
                </a:rPr>
                <a:t>FORALL j IN 1..1000</a:t>
              </a:r>
            </a:p>
            <a:p>
              <a:r>
                <a:rPr lang="en-US" altLang="en-US" dirty="0">
                  <a:latin typeface="Courier New" pitchFamily="49" charset="0"/>
                  <a:cs typeface="Times New Roman" pitchFamily="18" charset="0"/>
                </a:rPr>
                <a:t> INSERT (id,</a:t>
              </a:r>
            </a:p>
            <a:p>
              <a:r>
                <a:rPr lang="en-US" altLang="en-US" dirty="0">
                  <a:latin typeface="Courier New" pitchFamily="49" charset="0"/>
                  <a:cs typeface="Times New Roman" pitchFamily="18" charset="0"/>
                </a:rPr>
                <a:t>         dates)</a:t>
              </a:r>
            </a:p>
            <a:p>
              <a:r>
                <a:rPr lang="en-US" altLang="en-US" dirty="0">
                  <a:latin typeface="Courier New" pitchFamily="49" charset="0"/>
                  <a:cs typeface="Times New Roman" pitchFamily="18" charset="0"/>
                </a:rPr>
                <a:t> VALUES (ids(j),</a:t>
              </a:r>
            </a:p>
            <a:p>
              <a:r>
                <a:rPr lang="en-US" altLang="en-US" dirty="0">
                  <a:latin typeface="Courier New" pitchFamily="49" charset="0"/>
                  <a:cs typeface="Times New Roman" pitchFamily="18" charset="0"/>
                </a:rPr>
                <a:t>         dates(j));</a:t>
              </a:r>
            </a:p>
            <a:p>
              <a:r>
                <a:rPr lang="en-US" altLang="en-US" dirty="0">
                  <a:latin typeface="Courier New" pitchFamily="49" charset="0"/>
                  <a:cs typeface="Times New Roman" pitchFamily="18" charset="0"/>
                </a:rPr>
                <a:t>...</a:t>
              </a:r>
            </a:p>
          </p:txBody>
        </p:sp>
        <p:sp>
          <p:nvSpPr>
            <p:cNvPr id="61449" name="Line 9"/>
            <p:cNvSpPr>
              <a:spLocks noChangeShapeType="1"/>
            </p:cNvSpPr>
            <p:nvPr/>
          </p:nvSpPr>
          <p:spPr bwMode="blackWhite">
            <a:xfrm>
              <a:off x="10362884" y="6743700"/>
              <a:ext cx="2590125" cy="0"/>
            </a:xfrm>
            <a:prstGeom prst="line">
              <a:avLst/>
            </a:prstGeom>
            <a:noFill/>
            <a:ln w="28575">
              <a:solidFill>
                <a:schemeClr val="tx1">
                  <a:lumMod val="25000"/>
                  <a:lumOff val="75000"/>
                </a:schemeClr>
              </a:solidFill>
              <a:round/>
              <a:headEn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61450" name="Line 10"/>
            <p:cNvSpPr>
              <a:spLocks noChangeShapeType="1"/>
            </p:cNvSpPr>
            <p:nvPr/>
          </p:nvSpPr>
          <p:spPr bwMode="blackWhite">
            <a:xfrm flipH="1" flipV="1">
              <a:off x="10210523" y="6972300"/>
              <a:ext cx="2742486" cy="0"/>
            </a:xfrm>
            <a:prstGeom prst="line">
              <a:avLst/>
            </a:prstGeom>
            <a:noFill/>
            <a:ln w="28575">
              <a:solidFill>
                <a:schemeClr val="tx1">
                  <a:lumMod val="25000"/>
                  <a:lumOff val="75000"/>
                </a:schemeClr>
              </a:solidFill>
              <a:round/>
              <a:headEn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grpSp>
    </p:spTree>
    <p:custDataLst>
      <p:tags r:id="rId1"/>
    </p:custDataLst>
    <p:extLst>
      <p:ext uri="{BB962C8B-B14F-4D97-AF65-F5344CB8AC3E}">
        <p14:creationId xmlns:p14="http://schemas.microsoft.com/office/powerpoint/2010/main" val="1339979588"/>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Objectives</a:t>
            </a:r>
          </a:p>
        </p:txBody>
      </p:sp>
      <p:sp>
        <p:nvSpPr>
          <p:cNvPr id="4" name="Content Placeholder 3">
            <a:extLst>
              <a:ext uri="{FF2B5EF4-FFF2-40B4-BE49-F238E27FC236}">
                <a16:creationId xmlns:a16="http://schemas.microsoft.com/office/drawing/2014/main" id="{D0D8ACC7-FA69-4D26-91F0-67B397BC24DA}"/>
              </a:ext>
            </a:extLst>
          </p:cNvPr>
          <p:cNvSpPr>
            <a:spLocks noGrp="1"/>
          </p:cNvSpPr>
          <p:nvPr>
            <p:ph idx="1"/>
          </p:nvPr>
        </p:nvSpPr>
        <p:spPr>
          <a:xfrm>
            <a:off x="933451" y="2272710"/>
            <a:ext cx="16421100" cy="6695996"/>
          </a:xfrm>
        </p:spPr>
        <p:txBody>
          <a:bodyPr/>
          <a:lstStyle/>
          <a:p>
            <a:pPr marL="135732" lvl="1" indent="-135732">
              <a:buNone/>
            </a:pPr>
            <a:r>
              <a:rPr lang="en-US" altLang="en-US" dirty="0"/>
              <a:t>After completing this lesson, you should be able to:</a:t>
            </a:r>
          </a:p>
          <a:p>
            <a:pPr lvl="1">
              <a:buFont typeface="Arial" pitchFamily="34" charset="0"/>
              <a:buChar char="•"/>
            </a:pPr>
            <a:r>
              <a:rPr lang="en-US" dirty="0"/>
              <a:t>Write standard PL/SQL code</a:t>
            </a:r>
          </a:p>
          <a:p>
            <a:pPr lvl="1">
              <a:buFont typeface="Arial" pitchFamily="34" charset="0"/>
              <a:buChar char="•"/>
            </a:pPr>
            <a:r>
              <a:rPr lang="en-US" dirty="0"/>
              <a:t>Grant and control runtime privileges of subprograms</a:t>
            </a:r>
          </a:p>
          <a:p>
            <a:pPr lvl="1">
              <a:buFont typeface="Arial" pitchFamily="34" charset="0"/>
              <a:buChar char="•"/>
            </a:pPr>
            <a:r>
              <a:rPr lang="en-US" dirty="0"/>
              <a:t>Create and use autonomous transactions</a:t>
            </a:r>
          </a:p>
          <a:p>
            <a:pPr lvl="1">
              <a:buFont typeface="Arial" pitchFamily="34" charset="0"/>
              <a:buChar char="•"/>
            </a:pPr>
            <a:r>
              <a:rPr lang="en-US" dirty="0"/>
              <a:t>Use </a:t>
            </a:r>
            <a:r>
              <a:rPr lang="en-US" altLang="en-US" sz="3000" dirty="0">
                <a:latin typeface="Courier New" pitchFamily="49" charset="0"/>
              </a:rPr>
              <a:t>NOCOPY</a:t>
            </a:r>
            <a:r>
              <a:rPr lang="en-US" dirty="0"/>
              <a:t>, </a:t>
            </a:r>
            <a:r>
              <a:rPr lang="en-US" altLang="en-US" sz="3000" dirty="0">
                <a:latin typeface="Courier New" pitchFamily="49" charset="0"/>
              </a:rPr>
              <a:t>PARALLEL_ENABLE,</a:t>
            </a:r>
            <a:r>
              <a:rPr lang="en-US" dirty="0"/>
              <a:t> and </a:t>
            </a:r>
            <a:r>
              <a:rPr lang="en-US" altLang="en-US" sz="3000" dirty="0">
                <a:latin typeface="Courier New" pitchFamily="49" charset="0"/>
              </a:rPr>
              <a:t>DETERMINISTIC</a:t>
            </a:r>
            <a:r>
              <a:rPr lang="en-US" dirty="0"/>
              <a:t> clauses for optimization</a:t>
            </a:r>
          </a:p>
          <a:p>
            <a:pPr lvl="1">
              <a:buFont typeface="Arial" pitchFamily="34" charset="0"/>
              <a:buChar char="•"/>
            </a:pPr>
            <a:r>
              <a:rPr lang="en-US" dirty="0"/>
              <a:t>Use result caching for optimization</a:t>
            </a:r>
          </a:p>
          <a:p>
            <a:pPr lvl="1">
              <a:buFont typeface="Arial" pitchFamily="34" charset="0"/>
              <a:buChar char="•"/>
            </a:pPr>
            <a:r>
              <a:rPr lang="en-US" dirty="0"/>
              <a:t>Use bulk binding for optimization</a:t>
            </a:r>
          </a:p>
          <a:p>
            <a:pPr lvl="1">
              <a:buFont typeface="Arial" pitchFamily="34" charset="0"/>
              <a:buChar char="•"/>
            </a:pPr>
            <a:endParaRPr lang="en-US" dirty="0"/>
          </a:p>
          <a:p>
            <a:endParaRPr lang="en-US" dirty="0"/>
          </a:p>
        </p:txBody>
      </p:sp>
    </p:spTree>
    <p:custDataLst>
      <p:tags r:id="rId1"/>
    </p:custDataLst>
    <p:extLst>
      <p:ext uri="{BB962C8B-B14F-4D97-AF65-F5344CB8AC3E}">
        <p14:creationId xmlns:p14="http://schemas.microsoft.com/office/powerpoint/2010/main" val="10663287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7" name="Rectangle 3"/>
          <p:cNvSpPr>
            <a:spLocks noGrp="1" noChangeArrowheads="1"/>
          </p:cNvSpPr>
          <p:nvPr>
            <p:ph idx="1"/>
          </p:nvPr>
        </p:nvSpPr>
        <p:spPr>
          <a:xfrm>
            <a:off x="933451" y="2272710"/>
            <a:ext cx="16421100" cy="3459020"/>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spcBef>
                <a:spcPts val="12000"/>
              </a:spcBef>
            </a:pPr>
            <a:r>
              <a:rPr lang="en-US" altLang="en-US" dirty="0">
                <a:latin typeface="Oracle Sans" panose="020B0503020204020204" pitchFamily="34" charset="0"/>
                <a:cs typeface="Oracle Sans" panose="020B0503020204020204" pitchFamily="34" charset="0"/>
              </a:rPr>
              <a:t>The </a:t>
            </a:r>
            <a:r>
              <a:rPr lang="en-US" altLang="en-US" dirty="0">
                <a:latin typeface="Courier New" pitchFamily="49" charset="0"/>
                <a:cs typeface="Oracle Sans" panose="020B0503020204020204" pitchFamily="34" charset="0"/>
              </a:rPr>
              <a:t>FORALL</a:t>
            </a:r>
            <a:r>
              <a:rPr lang="en-US" altLang="en-US" dirty="0">
                <a:latin typeface="Oracle Sans" panose="020B0503020204020204" pitchFamily="34" charset="0"/>
                <a:cs typeface="Oracle Sans" panose="020B0503020204020204" pitchFamily="34" charset="0"/>
              </a:rPr>
              <a:t> keyword instructs the PL/SQL engine to bulk bind input collections before sending them to the SQL engine. </a:t>
            </a:r>
          </a:p>
          <a:p>
            <a:pPr lvl="1">
              <a:spcBef>
                <a:spcPts val="10000"/>
              </a:spcBef>
            </a:pPr>
            <a:r>
              <a:rPr lang="en-US" altLang="en-US" dirty="0">
                <a:latin typeface="Oracle Sans" panose="020B0503020204020204" pitchFamily="34" charset="0"/>
                <a:cs typeface="Oracle Sans" panose="020B0503020204020204" pitchFamily="34" charset="0"/>
              </a:rPr>
              <a:t>The </a:t>
            </a:r>
            <a:r>
              <a:rPr lang="en-US" altLang="en-US" dirty="0">
                <a:latin typeface="Courier New" pitchFamily="49" charset="0"/>
                <a:cs typeface="Oracle Sans" panose="020B0503020204020204" pitchFamily="34" charset="0"/>
              </a:rPr>
              <a:t>BULK</a:t>
            </a:r>
            <a:r>
              <a:rPr lang="en-US" altLang="en-US" dirty="0">
                <a:latin typeface="Oracle Sans" panose="020B0503020204020204" pitchFamily="34" charset="0"/>
                <a:cs typeface="Oracle Sans" panose="020B0503020204020204" pitchFamily="34" charset="0"/>
              </a:rPr>
              <a:t> </a:t>
            </a:r>
            <a:r>
              <a:rPr lang="en-US" altLang="en-US" dirty="0">
                <a:latin typeface="Courier New" pitchFamily="49" charset="0"/>
                <a:cs typeface="Oracle Sans" panose="020B0503020204020204" pitchFamily="34" charset="0"/>
              </a:rPr>
              <a:t>COLLECT</a:t>
            </a:r>
            <a:r>
              <a:rPr lang="en-US" altLang="en-US" dirty="0">
                <a:latin typeface="Oracle Sans" panose="020B0503020204020204" pitchFamily="34" charset="0"/>
                <a:cs typeface="Oracle Sans" panose="020B0503020204020204" pitchFamily="34" charset="0"/>
              </a:rPr>
              <a:t> keyword instructs the SQL engine to bulk bind output collections before returning them to the PL/SQL engine.</a:t>
            </a:r>
          </a:p>
        </p:txBody>
      </p:sp>
      <p:sp>
        <p:nvSpPr>
          <p:cNvPr id="6" name="Content Placeholder 2"/>
          <p:cNvSpPr txBox="1">
            <a:spLocks/>
          </p:cNvSpPr>
          <p:nvPr/>
        </p:nvSpPr>
        <p:spPr bwMode="gray">
          <a:xfrm>
            <a:off x="1068905" y="3558689"/>
            <a:ext cx="16125591" cy="936739"/>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1233488"/>
            <a:r>
              <a:rPr lang="en-US" altLang="en-US" dirty="0">
                <a:latin typeface="Courier New" pitchFamily="49" charset="0"/>
                <a:cs typeface="Times New Roman" pitchFamily="18" charset="0"/>
              </a:rPr>
              <a:t>FORALL index IN </a:t>
            </a:r>
            <a:r>
              <a:rPr lang="en-US" altLang="en-US" dirty="0" err="1">
                <a:latin typeface="Courier New" pitchFamily="49" charset="0"/>
                <a:cs typeface="Times New Roman" pitchFamily="18" charset="0"/>
              </a:rPr>
              <a:t>lower_bound</a:t>
            </a:r>
            <a:r>
              <a:rPr lang="en-US" altLang="en-US" dirty="0">
                <a:latin typeface="Courier New" pitchFamily="49" charset="0"/>
                <a:cs typeface="Times New Roman" pitchFamily="18" charset="0"/>
              </a:rPr>
              <a:t> .. </a:t>
            </a:r>
            <a:r>
              <a:rPr lang="en-US" altLang="en-US" dirty="0" err="1">
                <a:latin typeface="Courier New" pitchFamily="49" charset="0"/>
                <a:cs typeface="Times New Roman" pitchFamily="18" charset="0"/>
              </a:rPr>
              <a:t>upper_bound</a:t>
            </a:r>
            <a:br>
              <a:rPr lang="en-US" altLang="en-US" dirty="0">
                <a:latin typeface="Courier New" pitchFamily="49" charset="0"/>
                <a:cs typeface="Times New Roman" pitchFamily="18" charset="0"/>
              </a:rPr>
            </a:br>
            <a:r>
              <a:rPr lang="en-US" altLang="en-US" dirty="0">
                <a:latin typeface="Courier New" pitchFamily="49" charset="0"/>
                <a:cs typeface="Times New Roman" pitchFamily="18" charset="0"/>
              </a:rPr>
              <a:t>  [SAVE EXCEPTIONS]</a:t>
            </a:r>
          </a:p>
          <a:p>
            <a:pPr defTabSz="1233488"/>
            <a:r>
              <a:rPr lang="en-US" altLang="en-US" dirty="0">
                <a:latin typeface="Courier New" pitchFamily="49" charset="0"/>
                <a:cs typeface="Times New Roman" pitchFamily="18" charset="0"/>
              </a:rPr>
              <a:t>  </a:t>
            </a:r>
            <a:r>
              <a:rPr lang="en-US" altLang="en-US" dirty="0" err="1">
                <a:latin typeface="Courier New" pitchFamily="49" charset="0"/>
                <a:cs typeface="Times New Roman" pitchFamily="18" charset="0"/>
              </a:rPr>
              <a:t>sql_statement</a:t>
            </a:r>
            <a:r>
              <a:rPr lang="en-US" altLang="en-US" dirty="0">
                <a:latin typeface="Courier New" pitchFamily="49" charset="0"/>
                <a:cs typeface="Times New Roman" pitchFamily="18" charset="0"/>
              </a:rPr>
              <a:t>;</a:t>
            </a:r>
          </a:p>
        </p:txBody>
      </p:sp>
      <p:sp>
        <p:nvSpPr>
          <p:cNvPr id="7" name="Content Placeholder 2"/>
          <p:cNvSpPr txBox="1">
            <a:spLocks/>
          </p:cNvSpPr>
          <p:nvPr/>
        </p:nvSpPr>
        <p:spPr bwMode="gray">
          <a:xfrm>
            <a:off x="1068905" y="5894584"/>
            <a:ext cx="16125591" cy="638309"/>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1233488"/>
            <a:r>
              <a:rPr lang="en-US" altLang="en-US">
                <a:latin typeface="Courier New" pitchFamily="49" charset="0"/>
                <a:cs typeface="Times New Roman" pitchFamily="18" charset="0"/>
              </a:rPr>
              <a:t>... BULK COLLECT INTO 					    </a:t>
            </a:r>
          </a:p>
          <a:p>
            <a:pPr defTabSz="1233488"/>
            <a:r>
              <a:rPr lang="en-US" altLang="en-US">
                <a:latin typeface="Courier New" pitchFamily="49" charset="0"/>
                <a:cs typeface="Times New Roman" pitchFamily="18" charset="0"/>
              </a:rPr>
              <a:t>      collection_name[,collection_name] ...</a:t>
            </a:r>
            <a:endParaRPr lang="en-US" altLang="en-US" dirty="0">
              <a:latin typeface="Courier New" pitchFamily="49" charset="0"/>
              <a:cs typeface="Times New Roman" pitchFamily="18" charset="0"/>
            </a:endParaRPr>
          </a:p>
        </p:txBody>
      </p:sp>
      <p:sp>
        <p:nvSpPr>
          <p:cNvPr id="63496"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Bulk Binding: Syntax and Keywords</a:t>
            </a:r>
          </a:p>
        </p:txBody>
      </p:sp>
    </p:spTree>
    <p:custDataLst>
      <p:tags r:id="rId1"/>
    </p:custDataLst>
    <p:extLst>
      <p:ext uri="{BB962C8B-B14F-4D97-AF65-F5344CB8AC3E}">
        <p14:creationId xmlns:p14="http://schemas.microsoft.com/office/powerpoint/2010/main" val="2122847147"/>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Bulk Binding </a:t>
            </a:r>
            <a:r>
              <a:rPr lang="en-US" altLang="en-US" dirty="0">
                <a:latin typeface="Courier New" panose="02070309020205020404" pitchFamily="49" charset="0"/>
                <a:cs typeface="Courier New" panose="02070309020205020404" pitchFamily="49" charset="0"/>
              </a:rPr>
              <a:t>FORALL:</a:t>
            </a:r>
            <a:r>
              <a:rPr lang="en-US" altLang="en-US" dirty="0">
                <a:latin typeface="+mj-lt"/>
                <a:cs typeface="Oracle Sans" panose="020B0503020204020204" pitchFamily="34" charset="0"/>
              </a:rPr>
              <a:t> Example</a:t>
            </a:r>
            <a:endParaRPr lang="en-US" dirty="0">
              <a:latin typeface="+mj-lt"/>
              <a:cs typeface="Oracle Sans" panose="020B0503020204020204" pitchFamily="34" charset="0"/>
            </a:endParaRPr>
          </a:p>
        </p:txBody>
      </p:sp>
      <p:sp>
        <p:nvSpPr>
          <p:cNvPr id="5" name="Content Placeholder 2"/>
          <p:cNvSpPr txBox="1">
            <a:spLocks/>
          </p:cNvSpPr>
          <p:nvPr/>
        </p:nvSpPr>
        <p:spPr bwMode="gray">
          <a:xfrm>
            <a:off x="1143000" y="2407196"/>
            <a:ext cx="16125591" cy="4470764"/>
          </a:xfrm>
          <a:prstGeom prst="round2DiagRect">
            <a:avLst>
              <a:gd name="adj1" fmla="val 716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862013" lvl="1" indent="-690563" defTabSz="342900" eaLnBrk="1" hangingPunct="1">
              <a:spcBef>
                <a:spcPct val="20000"/>
              </a:spcBef>
              <a:buClr>
                <a:srgbClr val="FF0000"/>
              </a:buClr>
              <a:defRPr/>
            </a:pPr>
            <a:r>
              <a:rPr lang="en-US">
                <a:latin typeface="Courier New" pitchFamily="49" charset="0"/>
                <a:cs typeface="Courier New" pitchFamily="49" charset="0"/>
              </a:rPr>
              <a:t>CREATE TABLE parts1 ( pnum INTEGER, pname VARCHAR2(15) );</a:t>
            </a:r>
          </a:p>
          <a:p>
            <a:pPr marL="862013" lvl="1" indent="-690563" defTabSz="342900" eaLnBrk="1" hangingPunct="1">
              <a:spcBef>
                <a:spcPct val="20000"/>
              </a:spcBef>
              <a:buClr>
                <a:srgbClr val="FF0000"/>
              </a:buClr>
              <a:defRPr/>
            </a:pPr>
            <a:r>
              <a:rPr lang="en-US">
                <a:latin typeface="Courier New" pitchFamily="49" charset="0"/>
                <a:cs typeface="Courier New" pitchFamily="49" charset="0"/>
              </a:rPr>
              <a:t>/</a:t>
            </a:r>
          </a:p>
          <a:p>
            <a:pPr marL="862013" lvl="1" indent="-690563" defTabSz="342900" eaLnBrk="1" hangingPunct="1">
              <a:spcBef>
                <a:spcPct val="20000"/>
              </a:spcBef>
              <a:buClr>
                <a:srgbClr val="FF0000"/>
              </a:buClr>
              <a:defRPr/>
            </a:pPr>
            <a:r>
              <a:rPr lang="en-US">
                <a:latin typeface="Courier New" pitchFamily="49" charset="0"/>
                <a:cs typeface="Courier New" pitchFamily="49" charset="0"/>
              </a:rPr>
              <a:t>CREATE TABLE parts2 ( pnum INTEGER, pname VARCHAR2(15) );</a:t>
            </a:r>
          </a:p>
          <a:p>
            <a:pPr marL="862013" lvl="1" indent="-690563" defTabSz="342900" eaLnBrk="1" hangingPunct="1">
              <a:spcBef>
                <a:spcPct val="20000"/>
              </a:spcBef>
              <a:buClr>
                <a:srgbClr val="FF0000"/>
              </a:buClr>
              <a:defRPr/>
            </a:pPr>
            <a:r>
              <a:rPr lang="en-US">
                <a:latin typeface="Courier New" pitchFamily="49" charset="0"/>
                <a:cs typeface="Courier New" pitchFamily="49" charset="0"/>
              </a:rPr>
              <a:t>/</a:t>
            </a:r>
          </a:p>
          <a:p>
            <a:pPr marL="862013" lvl="1" indent="-690563" defTabSz="342900" eaLnBrk="1" hangingPunct="1">
              <a:spcBef>
                <a:spcPct val="20000"/>
              </a:spcBef>
              <a:buClr>
                <a:srgbClr val="FF0000"/>
              </a:buClr>
              <a:defRPr/>
            </a:pPr>
            <a:r>
              <a:rPr lang="en-US">
                <a:latin typeface="Courier New" pitchFamily="49" charset="0"/>
                <a:cs typeface="Courier New" pitchFamily="49" charset="0"/>
              </a:rPr>
              <a:t>DECLARE </a:t>
            </a:r>
          </a:p>
          <a:p>
            <a:pPr marL="862013" lvl="1" indent="-690563" defTabSz="342900" eaLnBrk="1" hangingPunct="1">
              <a:spcBef>
                <a:spcPct val="20000"/>
              </a:spcBef>
              <a:buClr>
                <a:srgbClr val="FF0000"/>
              </a:buClr>
              <a:defRPr/>
            </a:pPr>
            <a:r>
              <a:rPr lang="en-US">
                <a:latin typeface="Courier New" pitchFamily="49" charset="0"/>
                <a:cs typeface="Courier New" pitchFamily="49" charset="0"/>
              </a:rPr>
              <a:t>TYPE NumTab IS TABLE OF parts1.pnum%TYPE INDEX BY PLS_INTEGER; </a:t>
            </a:r>
          </a:p>
          <a:p>
            <a:pPr marL="862013" lvl="1" indent="-690563" defTabSz="342900" eaLnBrk="1" hangingPunct="1">
              <a:spcBef>
                <a:spcPct val="20000"/>
              </a:spcBef>
              <a:buClr>
                <a:srgbClr val="FF0000"/>
              </a:buClr>
              <a:defRPr/>
            </a:pPr>
            <a:r>
              <a:rPr lang="en-US">
                <a:latin typeface="Courier New" pitchFamily="49" charset="0"/>
                <a:cs typeface="Courier New" pitchFamily="49" charset="0"/>
              </a:rPr>
              <a:t>TYPE NameTab IS TABLE OF parts1.pname%TYPE INDEX BY PLS_INTEGER; </a:t>
            </a:r>
          </a:p>
          <a:p>
            <a:pPr marL="862013" lvl="1" indent="-690563" defTabSz="342900" eaLnBrk="1" hangingPunct="1">
              <a:spcBef>
                <a:spcPct val="20000"/>
              </a:spcBef>
              <a:buClr>
                <a:srgbClr val="FF0000"/>
              </a:buClr>
              <a:defRPr/>
            </a:pPr>
            <a:r>
              <a:rPr lang="en-US">
                <a:latin typeface="Courier New" pitchFamily="49" charset="0"/>
                <a:cs typeface="Courier New" pitchFamily="49" charset="0"/>
              </a:rPr>
              <a:t>pnums NumTab; </a:t>
            </a:r>
          </a:p>
          <a:p>
            <a:pPr marL="862013" lvl="1" indent="-690563" defTabSz="342900" eaLnBrk="1" hangingPunct="1">
              <a:spcBef>
                <a:spcPct val="20000"/>
              </a:spcBef>
              <a:buClr>
                <a:srgbClr val="FF0000"/>
              </a:buClr>
              <a:defRPr/>
            </a:pPr>
            <a:r>
              <a:rPr lang="en-US">
                <a:latin typeface="Courier New" pitchFamily="49" charset="0"/>
                <a:cs typeface="Courier New" pitchFamily="49" charset="0"/>
              </a:rPr>
              <a:t>pnames NameTab; </a:t>
            </a:r>
          </a:p>
          <a:p>
            <a:pPr marL="862013" lvl="1" indent="-690563" defTabSz="342900" eaLnBrk="1" hangingPunct="1">
              <a:spcBef>
                <a:spcPct val="20000"/>
              </a:spcBef>
              <a:buClr>
                <a:srgbClr val="FF0000"/>
              </a:buClr>
              <a:defRPr/>
            </a:pPr>
            <a:r>
              <a:rPr lang="en-US">
                <a:latin typeface="Courier New" pitchFamily="49" charset="0"/>
                <a:cs typeface="Courier New" pitchFamily="49" charset="0"/>
              </a:rPr>
              <a:t>iterations CONSTANT PLS_INTEGER := 50000; </a:t>
            </a:r>
          </a:p>
          <a:p>
            <a:pPr marL="862013" lvl="1" indent="-690563" defTabSz="342900" eaLnBrk="1" hangingPunct="1">
              <a:spcBef>
                <a:spcPct val="20000"/>
              </a:spcBef>
              <a:buClr>
                <a:srgbClr val="FF0000"/>
              </a:buClr>
              <a:defRPr/>
            </a:pPr>
            <a:r>
              <a:rPr lang="en-US">
                <a:latin typeface="Courier New" pitchFamily="49" charset="0"/>
                <a:cs typeface="Courier New" pitchFamily="49" charset="0"/>
              </a:rPr>
              <a:t>t1 INTEGER; </a:t>
            </a:r>
          </a:p>
          <a:p>
            <a:pPr marL="862013" lvl="1" indent="-690563" defTabSz="342900" eaLnBrk="1" hangingPunct="1">
              <a:spcBef>
                <a:spcPct val="20000"/>
              </a:spcBef>
              <a:buClr>
                <a:srgbClr val="FF0000"/>
              </a:buClr>
              <a:defRPr/>
            </a:pPr>
            <a:r>
              <a:rPr lang="en-US">
                <a:latin typeface="Courier New" pitchFamily="49" charset="0"/>
                <a:cs typeface="Courier New" pitchFamily="49" charset="0"/>
              </a:rPr>
              <a:t>t2 INTEGER; </a:t>
            </a:r>
          </a:p>
          <a:p>
            <a:pPr marL="862013" lvl="1" indent="-690563" defTabSz="342900" eaLnBrk="1" hangingPunct="1">
              <a:spcBef>
                <a:spcPct val="20000"/>
              </a:spcBef>
              <a:buClr>
                <a:srgbClr val="FF0000"/>
              </a:buClr>
              <a:defRPr/>
            </a:pPr>
            <a:r>
              <a:rPr lang="en-US">
                <a:latin typeface="Courier New" pitchFamily="49" charset="0"/>
                <a:cs typeface="Courier New" pitchFamily="49" charset="0"/>
              </a:rPr>
              <a:t>t3 INTEGER; </a:t>
            </a:r>
            <a:endParaRPr lang="en-US" kern="0" dirty="0">
              <a:latin typeface="Courier New" pitchFamily="49" charset="0"/>
              <a:cs typeface="Courier New" pitchFamily="49" charset="0"/>
            </a:endParaRPr>
          </a:p>
        </p:txBody>
      </p:sp>
    </p:spTree>
    <p:custDataLst>
      <p:tags r:id="rId1"/>
    </p:custDataLst>
    <p:extLst>
      <p:ext uri="{BB962C8B-B14F-4D97-AF65-F5344CB8AC3E}">
        <p14:creationId xmlns:p14="http://schemas.microsoft.com/office/powerpoint/2010/main" val="7667305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Bulk Binding </a:t>
            </a:r>
            <a:r>
              <a:rPr lang="en-US" altLang="en-US" dirty="0">
                <a:latin typeface="Courier New" panose="02070309020205020404" pitchFamily="49" charset="0"/>
                <a:cs typeface="Courier New" panose="02070309020205020404" pitchFamily="49" charset="0"/>
              </a:rPr>
              <a:t>FORALL:</a:t>
            </a:r>
            <a:r>
              <a:rPr lang="en-US" altLang="en-US" dirty="0">
                <a:latin typeface="+mj-lt"/>
                <a:cs typeface="Oracle Sans" panose="020B0503020204020204" pitchFamily="34" charset="0"/>
              </a:rPr>
              <a:t> Example</a:t>
            </a:r>
            <a:endParaRPr lang="en-US" dirty="0">
              <a:latin typeface="+mj-lt"/>
              <a:cs typeface="Oracle Sans" panose="020B0503020204020204" pitchFamily="34" charset="0"/>
            </a:endParaRPr>
          </a:p>
        </p:txBody>
      </p:sp>
      <p:sp>
        <p:nvSpPr>
          <p:cNvPr id="3" name="Content Placeholder 2"/>
          <p:cNvSpPr txBox="1">
            <a:spLocks/>
          </p:cNvSpPr>
          <p:nvPr/>
        </p:nvSpPr>
        <p:spPr bwMode="gray">
          <a:xfrm>
            <a:off x="1143000" y="2407196"/>
            <a:ext cx="16125591" cy="4470764"/>
          </a:xfrm>
          <a:prstGeom prst="round2DiagRect">
            <a:avLst>
              <a:gd name="adj1" fmla="val 7412"/>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862013" lvl="1" indent="-690563" defTabSz="342900" eaLnBrk="1" hangingPunct="1">
              <a:spcBef>
                <a:spcPct val="20000"/>
              </a:spcBef>
              <a:buClr>
                <a:srgbClr val="FF0000"/>
              </a:buClr>
              <a:defRPr/>
            </a:pPr>
            <a:r>
              <a:rPr lang="en-US" dirty="0">
                <a:latin typeface="Courier New" pitchFamily="49" charset="0"/>
                <a:cs typeface="Courier New" pitchFamily="49" charset="0"/>
              </a:rPr>
              <a:t>BEGIN</a:t>
            </a:r>
          </a:p>
          <a:p>
            <a:pPr marL="862013" lvl="1" indent="-690563" defTabSz="342900" eaLnBrk="1" hangingPunct="1">
              <a:spcBef>
                <a:spcPct val="20000"/>
              </a:spcBef>
              <a:buClr>
                <a:srgbClr val="FF0000"/>
              </a:buClr>
              <a:defRPr/>
            </a:pPr>
            <a:r>
              <a:rPr lang="en-US" dirty="0">
                <a:latin typeface="Courier New" pitchFamily="49" charset="0"/>
                <a:cs typeface="Courier New" pitchFamily="49" charset="0"/>
              </a:rPr>
              <a:t> FOR j IN 1..iterations LOOP -- populate collections </a:t>
            </a:r>
          </a:p>
          <a:p>
            <a:pPr marL="862013" lvl="1" indent="-690563" defTabSz="342900" eaLnBrk="1" hangingPunct="1">
              <a:spcBef>
                <a:spcPct val="20000"/>
              </a:spcBef>
              <a:buClr>
                <a:srgbClr val="FF0000"/>
              </a:buClr>
              <a:defRPr/>
            </a:pPr>
            <a:r>
              <a:rPr lang="en-US" dirty="0">
                <a:latin typeface="Courier New" pitchFamily="49" charset="0"/>
                <a:cs typeface="Courier New" pitchFamily="49" charset="0"/>
              </a:rPr>
              <a:t>pnums(j) := j;</a:t>
            </a:r>
          </a:p>
          <a:p>
            <a:pPr marL="862013" lvl="1" indent="-690563" defTabSz="342900" eaLnBrk="1" hangingPunct="1">
              <a:spcBef>
                <a:spcPct val="20000"/>
              </a:spcBef>
              <a:buClr>
                <a:srgbClr val="FF0000"/>
              </a:buClr>
              <a:defRPr/>
            </a:pPr>
            <a:r>
              <a:rPr lang="en-US" dirty="0">
                <a:latin typeface="Courier New" pitchFamily="49" charset="0"/>
                <a:cs typeface="Courier New" pitchFamily="49" charset="0"/>
              </a:rPr>
              <a:t> pnames(j) := 'Part No. ' || TO_CHAR(j); </a:t>
            </a:r>
          </a:p>
          <a:p>
            <a:pPr marL="862013" lvl="1" indent="-690563" defTabSz="342900" eaLnBrk="1" hangingPunct="1">
              <a:spcBef>
                <a:spcPct val="20000"/>
              </a:spcBef>
              <a:buClr>
                <a:srgbClr val="FF0000"/>
              </a:buClr>
              <a:defRPr/>
            </a:pPr>
            <a:r>
              <a:rPr lang="en-US" dirty="0">
                <a:latin typeface="Courier New" pitchFamily="49" charset="0"/>
                <a:cs typeface="Courier New" pitchFamily="49" charset="0"/>
              </a:rPr>
              <a:t>END LOOP; </a:t>
            </a:r>
          </a:p>
          <a:p>
            <a:pPr marL="862013" lvl="1" indent="-690563" defTabSz="342900" eaLnBrk="1" hangingPunct="1">
              <a:spcBef>
                <a:spcPct val="20000"/>
              </a:spcBef>
              <a:buClr>
                <a:srgbClr val="FF0000"/>
              </a:buClr>
              <a:defRPr/>
            </a:pPr>
            <a:r>
              <a:rPr lang="en-US" dirty="0">
                <a:latin typeface="Courier New" pitchFamily="49" charset="0"/>
                <a:cs typeface="Courier New" pitchFamily="49" charset="0"/>
              </a:rPr>
              <a:t>t1 := DBMS_UTILITY.get_time; </a:t>
            </a:r>
          </a:p>
          <a:p>
            <a:pPr marL="862013" lvl="1" indent="-690563" defTabSz="342900" eaLnBrk="1" hangingPunct="1">
              <a:spcBef>
                <a:spcPct val="20000"/>
              </a:spcBef>
              <a:buClr>
                <a:srgbClr val="FF0000"/>
              </a:buClr>
              <a:defRPr/>
            </a:pPr>
            <a:r>
              <a:rPr lang="en-US" b="1" dirty="0">
                <a:latin typeface="Courier New" pitchFamily="49" charset="0"/>
                <a:cs typeface="Courier New" pitchFamily="49" charset="0"/>
              </a:rPr>
              <a:t>FOR i IN 1..iterations LOOP</a:t>
            </a:r>
            <a:r>
              <a:rPr lang="en-US" dirty="0">
                <a:latin typeface="Courier New" pitchFamily="49" charset="0"/>
                <a:cs typeface="Courier New" pitchFamily="49" charset="0"/>
              </a:rPr>
              <a:t> </a:t>
            </a:r>
          </a:p>
          <a:p>
            <a:pPr marL="862013" lvl="1" indent="-690563" defTabSz="342900" eaLnBrk="1" hangingPunct="1">
              <a:spcBef>
                <a:spcPct val="20000"/>
              </a:spcBef>
              <a:buClr>
                <a:srgbClr val="FF0000"/>
              </a:buClr>
              <a:defRPr/>
            </a:pPr>
            <a:r>
              <a:rPr lang="en-US" b="1" dirty="0">
                <a:latin typeface="Courier New" pitchFamily="49" charset="0"/>
                <a:cs typeface="Courier New" pitchFamily="49" charset="0"/>
              </a:rPr>
              <a:t>INSERT INTO parts1 (pnum, pname)</a:t>
            </a:r>
            <a:r>
              <a:rPr lang="en-US" dirty="0">
                <a:latin typeface="Courier New" pitchFamily="49" charset="0"/>
                <a:cs typeface="Courier New" pitchFamily="49" charset="0"/>
              </a:rPr>
              <a:t> </a:t>
            </a:r>
            <a:r>
              <a:rPr lang="en-US" b="1" dirty="0">
                <a:latin typeface="Courier New" pitchFamily="49" charset="0"/>
                <a:cs typeface="Courier New" pitchFamily="49" charset="0"/>
              </a:rPr>
              <a:t>VALUES (pnums(i), pnames(i));</a:t>
            </a:r>
            <a:r>
              <a:rPr lang="en-US" dirty="0">
                <a:latin typeface="Courier New" pitchFamily="49" charset="0"/>
                <a:cs typeface="Courier New" pitchFamily="49" charset="0"/>
              </a:rPr>
              <a:t> </a:t>
            </a:r>
          </a:p>
          <a:p>
            <a:pPr marL="862013" lvl="1" indent="-690563" defTabSz="342900" eaLnBrk="1" hangingPunct="1">
              <a:spcBef>
                <a:spcPct val="20000"/>
              </a:spcBef>
              <a:buClr>
                <a:srgbClr val="FF0000"/>
              </a:buClr>
              <a:defRPr/>
            </a:pPr>
            <a:r>
              <a:rPr lang="en-US" b="1" dirty="0">
                <a:latin typeface="Courier New" pitchFamily="49" charset="0"/>
                <a:cs typeface="Courier New" pitchFamily="49" charset="0"/>
              </a:rPr>
              <a:t>END LOOP;</a:t>
            </a:r>
            <a:r>
              <a:rPr lang="en-US" dirty="0">
                <a:latin typeface="Courier New" pitchFamily="49" charset="0"/>
                <a:cs typeface="Courier New" pitchFamily="49" charset="0"/>
              </a:rPr>
              <a:t> </a:t>
            </a:r>
          </a:p>
          <a:p>
            <a:pPr marL="862013" lvl="1" indent="-690563" defTabSz="342900" eaLnBrk="1" hangingPunct="1">
              <a:spcBef>
                <a:spcPct val="20000"/>
              </a:spcBef>
              <a:buClr>
                <a:srgbClr val="FF0000"/>
              </a:buClr>
              <a:defRPr/>
            </a:pPr>
            <a:r>
              <a:rPr lang="en-US" dirty="0">
                <a:latin typeface="Courier New" pitchFamily="49" charset="0"/>
                <a:cs typeface="Courier New" pitchFamily="49" charset="0"/>
              </a:rPr>
              <a:t>t2 := DBMS_UTILITY.get_time; </a:t>
            </a:r>
          </a:p>
          <a:p>
            <a:pPr marL="862013" lvl="1" indent="-690563" defTabSz="342900" eaLnBrk="1" hangingPunct="1">
              <a:spcBef>
                <a:spcPct val="20000"/>
              </a:spcBef>
              <a:buClr>
                <a:srgbClr val="FF0000"/>
              </a:buClr>
              <a:defRPr/>
            </a:pPr>
            <a:r>
              <a:rPr lang="en-US" b="1" dirty="0">
                <a:latin typeface="Courier New" pitchFamily="49" charset="0"/>
                <a:cs typeface="Courier New" pitchFamily="49" charset="0"/>
              </a:rPr>
              <a:t>FORALL i IN 1..iterations</a:t>
            </a:r>
            <a:r>
              <a:rPr lang="en-US" dirty="0">
                <a:latin typeface="Courier New" pitchFamily="49" charset="0"/>
                <a:cs typeface="Courier New" pitchFamily="49" charset="0"/>
              </a:rPr>
              <a:t> </a:t>
            </a:r>
          </a:p>
          <a:p>
            <a:pPr marL="862013" lvl="1" indent="-690563" defTabSz="342900" eaLnBrk="1" hangingPunct="1">
              <a:spcBef>
                <a:spcPct val="20000"/>
              </a:spcBef>
              <a:buClr>
                <a:srgbClr val="FF0000"/>
              </a:buClr>
              <a:defRPr/>
            </a:pPr>
            <a:r>
              <a:rPr lang="en-US" b="1" dirty="0">
                <a:latin typeface="Courier New" pitchFamily="49" charset="0"/>
                <a:cs typeface="Courier New" pitchFamily="49" charset="0"/>
              </a:rPr>
              <a:t>INSERT INTO parts2 (pnum, pname)</a:t>
            </a:r>
            <a:r>
              <a:rPr lang="en-US" dirty="0">
                <a:latin typeface="Courier New" pitchFamily="49" charset="0"/>
                <a:cs typeface="Courier New" pitchFamily="49" charset="0"/>
              </a:rPr>
              <a:t> </a:t>
            </a:r>
            <a:r>
              <a:rPr lang="en-US" b="1" dirty="0">
                <a:latin typeface="Courier New" pitchFamily="49" charset="0"/>
                <a:cs typeface="Courier New" pitchFamily="49" charset="0"/>
              </a:rPr>
              <a:t>VALUES (pnums(i), pnames(i));</a:t>
            </a:r>
            <a:r>
              <a:rPr lang="en-US" dirty="0">
                <a:latin typeface="Courier New" pitchFamily="49" charset="0"/>
                <a:cs typeface="Courier New" pitchFamily="49" charset="0"/>
              </a:rPr>
              <a:t> </a:t>
            </a:r>
          </a:p>
          <a:p>
            <a:pPr marL="862013" lvl="1" indent="-690563" defTabSz="342900" eaLnBrk="1" hangingPunct="1">
              <a:spcBef>
                <a:spcPct val="20000"/>
              </a:spcBef>
              <a:buClr>
                <a:srgbClr val="FF0000"/>
              </a:buClr>
              <a:defRPr/>
            </a:pPr>
            <a:r>
              <a:rPr lang="en-US" dirty="0">
                <a:latin typeface="Courier New" pitchFamily="49" charset="0"/>
                <a:cs typeface="Courier New" pitchFamily="49" charset="0"/>
              </a:rPr>
              <a:t>t3 := DBMS_UTILITY.get_time;</a:t>
            </a:r>
          </a:p>
        </p:txBody>
      </p:sp>
    </p:spTree>
    <p:custDataLst>
      <p:tags r:id="rId1"/>
    </p:custDataLst>
    <p:extLst>
      <p:ext uri="{BB962C8B-B14F-4D97-AF65-F5344CB8AC3E}">
        <p14:creationId xmlns:p14="http://schemas.microsoft.com/office/powerpoint/2010/main" val="11112699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Bulk Binding </a:t>
            </a:r>
            <a:r>
              <a:rPr lang="en-US" altLang="en-US" dirty="0">
                <a:latin typeface="Courier New" panose="02070309020205020404" pitchFamily="49" charset="0"/>
                <a:cs typeface="Courier New" panose="02070309020205020404" pitchFamily="49" charset="0"/>
              </a:rPr>
              <a:t>FORALL:</a:t>
            </a:r>
            <a:r>
              <a:rPr lang="en-US" altLang="en-US" dirty="0">
                <a:latin typeface="+mj-lt"/>
                <a:cs typeface="Oracle Sans" panose="020B0503020204020204" pitchFamily="34" charset="0"/>
              </a:rPr>
              <a:t> Example</a:t>
            </a:r>
            <a:endParaRPr lang="en-US" dirty="0">
              <a:latin typeface="+mj-lt"/>
              <a:cs typeface="Oracle Sans" panose="020B0503020204020204" pitchFamily="34" charset="0"/>
            </a:endParaRPr>
          </a:p>
        </p:txBody>
      </p:sp>
      <p:sp>
        <p:nvSpPr>
          <p:cNvPr id="3" name="Content Placeholder 2"/>
          <p:cNvSpPr txBox="1">
            <a:spLocks/>
          </p:cNvSpPr>
          <p:nvPr/>
        </p:nvSpPr>
        <p:spPr bwMode="gray">
          <a:xfrm>
            <a:off x="1143000" y="2479204"/>
            <a:ext cx="16125591" cy="2488576"/>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862013" lvl="1" indent="-690563" defTabSz="342900" eaLnBrk="1" hangingPunct="1">
              <a:spcBef>
                <a:spcPct val="20000"/>
              </a:spcBef>
              <a:buClr>
                <a:srgbClr val="FF0000"/>
              </a:buClr>
              <a:defRPr/>
            </a:pPr>
            <a:r>
              <a:rPr lang="en-US" dirty="0">
                <a:latin typeface="Courier New" pitchFamily="49" charset="0"/>
                <a:cs typeface="Courier New" pitchFamily="49" charset="0"/>
              </a:rPr>
              <a:t>DBMS_OUTPUT.PUT_LINE('Execution Time (secs)'); </a:t>
            </a:r>
          </a:p>
          <a:p>
            <a:pPr marL="862013" lvl="1" indent="-690563" defTabSz="342900" eaLnBrk="1" hangingPunct="1">
              <a:spcBef>
                <a:spcPct val="20000"/>
              </a:spcBef>
              <a:buClr>
                <a:srgbClr val="FF0000"/>
              </a:buClr>
              <a:defRPr/>
            </a:pPr>
            <a:r>
              <a:rPr lang="en-US" dirty="0">
                <a:latin typeface="Courier New" pitchFamily="49" charset="0"/>
                <a:cs typeface="Courier New" pitchFamily="49" charset="0"/>
              </a:rPr>
              <a:t>DBMS_OUTPUT.PUT_LINE('---------------------'); </a:t>
            </a:r>
          </a:p>
          <a:p>
            <a:pPr marL="862013" lvl="1" indent="-690563" defTabSz="342900" eaLnBrk="1" hangingPunct="1">
              <a:spcBef>
                <a:spcPct val="20000"/>
              </a:spcBef>
              <a:buClr>
                <a:srgbClr val="FF0000"/>
              </a:buClr>
              <a:defRPr/>
            </a:pPr>
            <a:r>
              <a:rPr lang="en-US" dirty="0">
                <a:latin typeface="Courier New" pitchFamily="49" charset="0"/>
                <a:cs typeface="Courier New" pitchFamily="49" charset="0"/>
              </a:rPr>
              <a:t>DBMS_OUTPUT.PUT_LINE('FOR LOOP: ' || TO_CHAR((t2 - t1)/100));</a:t>
            </a:r>
          </a:p>
          <a:p>
            <a:pPr marL="862013" lvl="1" indent="-690563" defTabSz="342900" eaLnBrk="1" hangingPunct="1">
              <a:spcBef>
                <a:spcPct val="20000"/>
              </a:spcBef>
              <a:buClr>
                <a:srgbClr val="FF0000"/>
              </a:buClr>
              <a:defRPr/>
            </a:pPr>
            <a:r>
              <a:rPr lang="en-US" dirty="0">
                <a:latin typeface="Courier New" pitchFamily="49" charset="0"/>
                <a:cs typeface="Courier New" pitchFamily="49" charset="0"/>
              </a:rPr>
              <a:t>DBMS_OUTPUT.PUT_LINE('FORALL: ' || TO_CHAR((t3 - t2)/100)); </a:t>
            </a:r>
          </a:p>
          <a:p>
            <a:pPr marL="862013" lvl="1" indent="-690563" defTabSz="342900" eaLnBrk="1" hangingPunct="1">
              <a:spcBef>
                <a:spcPct val="20000"/>
              </a:spcBef>
              <a:buClr>
                <a:srgbClr val="FF0000"/>
              </a:buClr>
              <a:defRPr/>
            </a:pPr>
            <a:r>
              <a:rPr lang="en-US" dirty="0">
                <a:latin typeface="Courier New" pitchFamily="49" charset="0"/>
                <a:cs typeface="Courier New" pitchFamily="49" charset="0"/>
              </a:rPr>
              <a:t>COMMIT; </a:t>
            </a:r>
          </a:p>
          <a:p>
            <a:pPr marL="862013" lvl="1" indent="-690563" defTabSz="342900" eaLnBrk="1" hangingPunct="1">
              <a:spcBef>
                <a:spcPct val="20000"/>
              </a:spcBef>
              <a:buClr>
                <a:srgbClr val="FF0000"/>
              </a:buClr>
              <a:defRPr/>
            </a:pPr>
            <a:r>
              <a:rPr lang="en-US" dirty="0">
                <a:latin typeface="Courier New" pitchFamily="49" charset="0"/>
                <a:cs typeface="Courier New" pitchFamily="49" charset="0"/>
              </a:rPr>
              <a:t>END; </a:t>
            </a:r>
          </a:p>
          <a:p>
            <a:pPr marL="862013" lvl="1" indent="-690563" defTabSz="342900" eaLnBrk="1" hangingPunct="1">
              <a:spcBef>
                <a:spcPct val="20000"/>
              </a:spcBef>
              <a:buClr>
                <a:srgbClr val="FF0000"/>
              </a:buClr>
              <a:defRPr/>
            </a:pPr>
            <a:r>
              <a:rPr lang="en-US" dirty="0">
                <a:latin typeface="Courier New" pitchFamily="49" charset="0"/>
                <a:cs typeface="Courier New" pitchFamily="49" charset="0"/>
              </a:rPr>
              <a:t>/</a:t>
            </a:r>
            <a:endParaRPr lang="en-US" kern="0" dirty="0">
              <a:latin typeface="Courier New" pitchFamily="49" charset="0"/>
              <a:cs typeface="Courier New" pitchFamily="49" charset="0"/>
            </a:endParaRPr>
          </a:p>
        </p:txBody>
      </p:sp>
      <p:pic>
        <p:nvPicPr>
          <p:cNvPr id="4" name="Picture 3" descr="les10_07.png"/>
          <p:cNvPicPr>
            <a:picLocks noChangeAspect="1"/>
          </p:cNvPicPr>
          <p:nvPr/>
        </p:nvPicPr>
        <p:blipFill>
          <a:blip r:embed="rId4" cstate="print"/>
          <a:stretch>
            <a:fillRect/>
          </a:stretch>
        </p:blipFill>
        <p:spPr>
          <a:xfrm>
            <a:off x="9829801" y="5503540"/>
            <a:ext cx="4585715" cy="1571429"/>
          </a:xfrm>
          <a:prstGeom prst="rect">
            <a:avLst/>
          </a:prstGeom>
        </p:spPr>
      </p:pic>
    </p:spTree>
    <p:custDataLst>
      <p:tags r:id="rId1"/>
    </p:custDataLst>
    <p:extLst>
      <p:ext uri="{BB962C8B-B14F-4D97-AF65-F5344CB8AC3E}">
        <p14:creationId xmlns:p14="http://schemas.microsoft.com/office/powerpoint/2010/main" val="26918618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bwMode="gray">
          <a:xfrm>
            <a:off x="1143000" y="3199284"/>
            <a:ext cx="16125591" cy="3780249"/>
          </a:xfrm>
          <a:prstGeom prst="round2DiagRect">
            <a:avLst>
              <a:gd name="adj1" fmla="val 7737"/>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607220" indent="-607220" defTabSz="519113">
              <a:tabLst>
                <a:tab pos="857250" algn="l"/>
              </a:tabLst>
            </a:pPr>
            <a:r>
              <a:rPr lang="en-US" altLang="en-US">
                <a:latin typeface="Courier New" pitchFamily="49" charset="0"/>
                <a:cs typeface="Times New Roman" pitchFamily="18" charset="0"/>
              </a:rPr>
              <a:t>CREATE PROCEDURE get_departments(p_loc NUMBER) IS</a:t>
            </a:r>
          </a:p>
          <a:p>
            <a:pPr marL="607220" indent="-607220" defTabSz="519113">
              <a:tabLst>
                <a:tab pos="857250" algn="l"/>
              </a:tabLst>
            </a:pPr>
            <a:r>
              <a:rPr lang="en-US" altLang="en-US">
                <a:latin typeface="Courier New" pitchFamily="49" charset="0"/>
                <a:cs typeface="Times New Roman" pitchFamily="18" charset="0"/>
              </a:rPr>
              <a:t>  TYPE dept_tab_type IS</a:t>
            </a:r>
          </a:p>
          <a:p>
            <a:pPr marL="607220" indent="-607220" defTabSz="519113">
              <a:tabLst>
                <a:tab pos="857250" algn="l"/>
              </a:tabLst>
            </a:pPr>
            <a:r>
              <a:rPr lang="en-US" altLang="en-US">
                <a:latin typeface="Courier New" pitchFamily="49" charset="0"/>
                <a:cs typeface="Times New Roman" pitchFamily="18" charset="0"/>
              </a:rPr>
              <a:t>    TABLE OF departments%ROWTYPE;</a:t>
            </a:r>
          </a:p>
          <a:p>
            <a:pPr marL="607220" indent="-607220" defTabSz="519113">
              <a:tabLst>
                <a:tab pos="857250" algn="l"/>
              </a:tabLst>
            </a:pPr>
            <a:r>
              <a:rPr lang="en-US" altLang="en-US">
                <a:latin typeface="Courier New" pitchFamily="49" charset="0"/>
                <a:cs typeface="Times New Roman" pitchFamily="18" charset="0"/>
              </a:rPr>
              <a:t>  v_depts dept_tab_type;</a:t>
            </a:r>
          </a:p>
          <a:p>
            <a:pPr marL="607220" indent="-607220" defTabSz="519113">
              <a:tabLst>
                <a:tab pos="857250" algn="l"/>
              </a:tabLst>
            </a:pPr>
            <a:r>
              <a:rPr lang="en-US" altLang="en-US">
                <a:latin typeface="Courier New" pitchFamily="49" charset="0"/>
                <a:cs typeface="Times New Roman" pitchFamily="18" charset="0"/>
              </a:rPr>
              <a:t>BEGIN</a:t>
            </a:r>
          </a:p>
          <a:p>
            <a:pPr marL="607220" indent="-607220" defTabSz="519113">
              <a:tabLst>
                <a:tab pos="857250" algn="l"/>
              </a:tabLst>
            </a:pPr>
            <a:r>
              <a:rPr lang="en-US" altLang="en-US">
                <a:latin typeface="Courier New" pitchFamily="49" charset="0"/>
                <a:cs typeface="Times New Roman" pitchFamily="18" charset="0"/>
              </a:rPr>
              <a:t>  </a:t>
            </a:r>
            <a:r>
              <a:rPr lang="en-US" altLang="en-US" b="1">
                <a:latin typeface="Courier New" pitchFamily="49" charset="0"/>
                <a:cs typeface="Times New Roman" pitchFamily="18" charset="0"/>
              </a:rPr>
              <a:t>SELECT * BULK COLLECT INTO v_depts</a:t>
            </a:r>
          </a:p>
          <a:p>
            <a:pPr marL="607220" indent="-607220" defTabSz="519113">
              <a:tabLst>
                <a:tab pos="857250" algn="l"/>
              </a:tabLst>
            </a:pPr>
            <a:r>
              <a:rPr lang="en-US" altLang="en-US">
                <a:latin typeface="Courier New" pitchFamily="49" charset="0"/>
                <a:cs typeface="Times New Roman" pitchFamily="18" charset="0"/>
              </a:rPr>
              <a:t>  FROM departments</a:t>
            </a:r>
          </a:p>
          <a:p>
            <a:pPr marL="607220" indent="-607220" defTabSz="519113">
              <a:tabLst>
                <a:tab pos="857250" algn="l"/>
              </a:tabLst>
            </a:pPr>
            <a:r>
              <a:rPr lang="en-US" altLang="en-US">
                <a:latin typeface="Courier New" pitchFamily="49" charset="0"/>
                <a:cs typeface="Times New Roman" pitchFamily="18" charset="0"/>
              </a:rPr>
              <a:t>  WHERE location_id = p_loc;                         </a:t>
            </a:r>
          </a:p>
          <a:p>
            <a:pPr marL="607220" indent="-607220" defTabSz="519113">
              <a:tabLst>
                <a:tab pos="857250" algn="l"/>
              </a:tabLst>
            </a:pPr>
            <a:r>
              <a:rPr lang="en-US" altLang="en-US">
                <a:latin typeface="Courier New" pitchFamily="49" charset="0"/>
                <a:cs typeface="Times New Roman" pitchFamily="18" charset="0"/>
              </a:rPr>
              <a:t>  FOR i IN 1 .. v_depts.COUNT LOOP</a:t>
            </a:r>
          </a:p>
          <a:p>
            <a:pPr marL="607220" indent="-607220" defTabSz="519113">
              <a:tabLst>
                <a:tab pos="857250" algn="l"/>
              </a:tabLst>
            </a:pPr>
            <a:r>
              <a:rPr lang="en-US" altLang="en-US">
                <a:latin typeface="Courier New" pitchFamily="49" charset="0"/>
                <a:cs typeface="Times New Roman" pitchFamily="18" charset="0"/>
              </a:rPr>
              <a:t>    DBMS_OUTPUT.PUT_LINE(v_depts(i).department_id</a:t>
            </a:r>
          </a:p>
          <a:p>
            <a:pPr marL="607220" indent="-607220" defTabSz="519113">
              <a:tabLst>
                <a:tab pos="857250" algn="l"/>
              </a:tabLst>
            </a:pPr>
            <a:r>
              <a:rPr lang="en-US" altLang="en-US">
                <a:latin typeface="Courier New" pitchFamily="49" charset="0"/>
                <a:cs typeface="Times New Roman" pitchFamily="18" charset="0"/>
              </a:rPr>
              <a:t>     ||' '|| v_depts(i).department_name);</a:t>
            </a:r>
          </a:p>
          <a:p>
            <a:pPr marL="607220" indent="-607220" defTabSz="519113">
              <a:tabLst>
                <a:tab pos="857250" algn="l"/>
              </a:tabLst>
            </a:pPr>
            <a:r>
              <a:rPr lang="en-US" altLang="en-US">
                <a:latin typeface="Courier New" pitchFamily="49" charset="0"/>
                <a:cs typeface="Times New Roman" pitchFamily="18" charset="0"/>
              </a:rPr>
              <a:t>  END LOOP;</a:t>
            </a:r>
          </a:p>
          <a:p>
            <a:pPr marL="607220" indent="-607220" defTabSz="519113">
              <a:tabLst>
                <a:tab pos="857250" algn="l"/>
              </a:tabLst>
            </a:pPr>
            <a:r>
              <a:rPr lang="en-US" altLang="en-US">
                <a:latin typeface="Courier New" pitchFamily="49" charset="0"/>
                <a:cs typeface="Times New Roman" pitchFamily="18" charset="0"/>
              </a:rPr>
              <a:t>END;</a:t>
            </a:r>
            <a:endParaRPr lang="en-US" altLang="en-US" dirty="0">
              <a:latin typeface="Courier New" pitchFamily="49" charset="0"/>
              <a:cs typeface="Times New Roman" pitchFamily="18" charset="0"/>
            </a:endParaRPr>
          </a:p>
        </p:txBody>
      </p:sp>
      <p:sp>
        <p:nvSpPr>
          <p:cNvPr id="69638" name="Rectangle 3"/>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Using </a:t>
            </a:r>
            <a:r>
              <a:rPr lang="en-US" altLang="en-US" dirty="0">
                <a:latin typeface="Courier New" panose="02070309020205020404" pitchFamily="49" charset="0"/>
                <a:cs typeface="Courier New" panose="02070309020205020404" pitchFamily="49" charset="0"/>
              </a:rPr>
              <a:t>BULK COLLECT INTO</a:t>
            </a:r>
            <a:r>
              <a:rPr lang="en-US" altLang="en-US" dirty="0">
                <a:latin typeface="+mj-lt"/>
                <a:cs typeface="Oracle Sans" panose="020B0503020204020204" pitchFamily="34" charset="0"/>
              </a:rPr>
              <a:t> with Queries</a:t>
            </a:r>
          </a:p>
        </p:txBody>
      </p:sp>
      <p:sp>
        <p:nvSpPr>
          <p:cNvPr id="69639" name="Rectangle 4"/>
          <p:cNvSpPr>
            <a:spLocks noGrp="1" noChangeArrowheads="1"/>
          </p:cNvSpPr>
          <p:nvPr>
            <p:ph idx="1"/>
          </p:nvPr>
        </p:nvSpPr>
        <p:spPr>
          <a:xfrm>
            <a:off x="933451" y="2272710"/>
            <a:ext cx="16421100" cy="595544"/>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Oracle Sans" panose="020B0503020204020204" pitchFamily="34" charset="0"/>
                <a:cs typeface="Oracle Sans" panose="020B0503020204020204" pitchFamily="34" charset="0"/>
              </a:rPr>
              <a:t>The </a:t>
            </a:r>
            <a:r>
              <a:rPr lang="en-US" altLang="en-US" dirty="0">
                <a:latin typeface="Courier New" pitchFamily="49" charset="0"/>
                <a:cs typeface="Oracle Sans" panose="020B0503020204020204" pitchFamily="34" charset="0"/>
              </a:rPr>
              <a:t>SELECT</a:t>
            </a:r>
            <a:r>
              <a:rPr lang="en-US" altLang="en-US" dirty="0">
                <a:latin typeface="Oracle Sans" panose="020B0503020204020204" pitchFamily="34" charset="0"/>
                <a:cs typeface="Oracle Sans" panose="020B0503020204020204" pitchFamily="34" charset="0"/>
              </a:rPr>
              <a:t> statement supports the </a:t>
            </a:r>
            <a:r>
              <a:rPr lang="en-US" altLang="en-US" dirty="0">
                <a:latin typeface="Courier New" pitchFamily="49" charset="0"/>
                <a:cs typeface="Oracle Sans" panose="020B0503020204020204" pitchFamily="34" charset="0"/>
              </a:rPr>
              <a:t>BULK</a:t>
            </a:r>
            <a:r>
              <a:rPr lang="en-US" altLang="en-US" dirty="0">
                <a:latin typeface="Times New Roman" pitchFamily="18" charset="0"/>
                <a:cs typeface="Times New Roman" pitchFamily="18" charset="0"/>
              </a:rPr>
              <a:t> </a:t>
            </a:r>
            <a:r>
              <a:rPr lang="en-US" altLang="en-US" dirty="0">
                <a:latin typeface="Courier New" pitchFamily="49" charset="0"/>
                <a:cs typeface="Oracle Sans" panose="020B0503020204020204" pitchFamily="34" charset="0"/>
              </a:rPr>
              <a:t>COLLECT</a:t>
            </a:r>
            <a:r>
              <a:rPr lang="en-US" altLang="en-US" dirty="0">
                <a:latin typeface="Times New Roman" pitchFamily="18" charset="0"/>
                <a:cs typeface="Times New Roman" pitchFamily="18" charset="0"/>
              </a:rPr>
              <a:t> </a:t>
            </a:r>
            <a:r>
              <a:rPr lang="en-US" altLang="en-US" dirty="0">
                <a:latin typeface="Courier New" pitchFamily="49" charset="0"/>
                <a:cs typeface="Oracle Sans" panose="020B0503020204020204" pitchFamily="34" charset="0"/>
              </a:rPr>
              <a:t>INTO</a:t>
            </a:r>
            <a:r>
              <a:rPr lang="en-US" altLang="en-US" dirty="0">
                <a:latin typeface="Oracle Sans" panose="020B0503020204020204" pitchFamily="34" charset="0"/>
                <a:cs typeface="Oracle Sans" panose="020B0503020204020204" pitchFamily="34" charset="0"/>
              </a:rPr>
              <a:t> syntax.</a:t>
            </a:r>
          </a:p>
        </p:txBody>
      </p:sp>
    </p:spTree>
    <p:custDataLst>
      <p:tags r:id="rId1"/>
    </p:custDataLst>
    <p:extLst>
      <p:ext uri="{BB962C8B-B14F-4D97-AF65-F5344CB8AC3E}">
        <p14:creationId xmlns:p14="http://schemas.microsoft.com/office/powerpoint/2010/main" val="2865608136"/>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bwMode="gray">
          <a:xfrm>
            <a:off x="1143000" y="3199284"/>
            <a:ext cx="16125591" cy="5562648"/>
          </a:xfrm>
          <a:prstGeom prst="round2DiagRect">
            <a:avLst>
              <a:gd name="adj1" fmla="val 8031"/>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607220" indent="-607220" defTabSz="519113">
              <a:lnSpc>
                <a:spcPct val="95000"/>
              </a:lnSpc>
              <a:tabLst>
                <a:tab pos="857250" algn="l"/>
              </a:tabLst>
            </a:pPr>
            <a:r>
              <a:rPr lang="en-US" altLang="en-US" sz="2400">
                <a:latin typeface="Courier New" pitchFamily="49" charset="0"/>
                <a:cs typeface="Times New Roman" pitchFamily="18" charset="0"/>
              </a:rPr>
              <a:t>CREATE OR REPLACE PROCEDURE get_departments(p_loc NUMBER) IS</a:t>
            </a:r>
          </a:p>
          <a:p>
            <a:pPr marL="607220" indent="-607220" defTabSz="519113">
              <a:lnSpc>
                <a:spcPct val="95000"/>
              </a:lnSpc>
              <a:tabLst>
                <a:tab pos="857250" algn="l"/>
              </a:tabLst>
            </a:pPr>
            <a:r>
              <a:rPr lang="en-US" altLang="en-US" sz="2400">
                <a:latin typeface="Courier New" pitchFamily="49" charset="0"/>
                <a:cs typeface="Times New Roman" pitchFamily="18" charset="0"/>
              </a:rPr>
              <a:t>  CURSOR cur_dept IS </a:t>
            </a:r>
          </a:p>
          <a:p>
            <a:pPr marL="607220" indent="-607220" defTabSz="519113">
              <a:lnSpc>
                <a:spcPct val="95000"/>
              </a:lnSpc>
              <a:tabLst>
                <a:tab pos="857250" algn="l"/>
              </a:tabLst>
            </a:pPr>
            <a:r>
              <a:rPr lang="en-US" altLang="en-US" sz="2400">
                <a:latin typeface="Courier New" pitchFamily="49" charset="0"/>
                <a:cs typeface="Times New Roman" pitchFamily="18" charset="0"/>
              </a:rPr>
              <a:t>    SELECT * FROM departments</a:t>
            </a:r>
          </a:p>
          <a:p>
            <a:pPr marL="607220" indent="-607220" defTabSz="519113">
              <a:lnSpc>
                <a:spcPct val="95000"/>
              </a:lnSpc>
              <a:tabLst>
                <a:tab pos="857250" algn="l"/>
              </a:tabLst>
            </a:pPr>
            <a:r>
              <a:rPr lang="en-US" altLang="en-US" sz="2400">
                <a:latin typeface="Courier New" pitchFamily="49" charset="0"/>
                <a:cs typeface="Times New Roman" pitchFamily="18" charset="0"/>
              </a:rPr>
              <a:t>    WHERE location_id = p_loc;                         </a:t>
            </a:r>
          </a:p>
          <a:p>
            <a:pPr marL="607220" indent="-607220" defTabSz="519113">
              <a:lnSpc>
                <a:spcPct val="95000"/>
              </a:lnSpc>
              <a:tabLst>
                <a:tab pos="857250" algn="l"/>
              </a:tabLst>
            </a:pPr>
            <a:r>
              <a:rPr lang="en-US" altLang="en-US" sz="2400">
                <a:latin typeface="Courier New" pitchFamily="49" charset="0"/>
                <a:cs typeface="Times New Roman" pitchFamily="18" charset="0"/>
              </a:rPr>
              <a:t>  TYPE dept_tab_type IS TABLE OF cur_dept%ROWTYPE;</a:t>
            </a:r>
          </a:p>
          <a:p>
            <a:pPr marL="607220" indent="-607220" defTabSz="519113">
              <a:lnSpc>
                <a:spcPct val="95000"/>
              </a:lnSpc>
              <a:tabLst>
                <a:tab pos="857250" algn="l"/>
              </a:tabLst>
            </a:pPr>
            <a:r>
              <a:rPr lang="en-US" altLang="en-US" sz="2400">
                <a:latin typeface="Courier New" pitchFamily="49" charset="0"/>
                <a:cs typeface="Times New Roman" pitchFamily="18" charset="0"/>
              </a:rPr>
              <a:t>  v_depts dept_tab_type;</a:t>
            </a:r>
          </a:p>
          <a:p>
            <a:pPr marL="607220" indent="-607220" defTabSz="519113">
              <a:lnSpc>
                <a:spcPct val="95000"/>
              </a:lnSpc>
              <a:tabLst>
                <a:tab pos="857250" algn="l"/>
              </a:tabLst>
            </a:pPr>
            <a:r>
              <a:rPr lang="en-US" altLang="en-US" sz="2400">
                <a:latin typeface="Courier New" pitchFamily="49" charset="0"/>
                <a:cs typeface="Times New Roman" pitchFamily="18" charset="0"/>
              </a:rPr>
              <a:t>BEGIN</a:t>
            </a:r>
          </a:p>
          <a:p>
            <a:pPr marL="607220" indent="-607220" defTabSz="519113">
              <a:lnSpc>
                <a:spcPct val="95000"/>
              </a:lnSpc>
              <a:tabLst>
                <a:tab pos="857250" algn="l"/>
              </a:tabLst>
            </a:pPr>
            <a:r>
              <a:rPr lang="en-US" altLang="en-US" sz="2400">
                <a:latin typeface="Courier New" pitchFamily="49" charset="0"/>
                <a:cs typeface="Times New Roman" pitchFamily="18" charset="0"/>
              </a:rPr>
              <a:t>  OPEN cur_dept;</a:t>
            </a:r>
          </a:p>
          <a:p>
            <a:pPr marL="607220" indent="-607220" defTabSz="519113">
              <a:lnSpc>
                <a:spcPct val="95000"/>
              </a:lnSpc>
              <a:tabLst>
                <a:tab pos="857250" algn="l"/>
              </a:tabLst>
            </a:pPr>
            <a:r>
              <a:rPr lang="en-US" altLang="en-US" sz="2400">
                <a:latin typeface="Courier New" pitchFamily="49" charset="0"/>
                <a:cs typeface="Times New Roman" pitchFamily="18" charset="0"/>
              </a:rPr>
              <a:t>  FETCH cur_dept </a:t>
            </a:r>
            <a:r>
              <a:rPr lang="en-US" altLang="en-US" sz="2400">
                <a:solidFill>
                  <a:srgbClr val="FF0000"/>
                </a:solidFill>
                <a:latin typeface="Courier New" pitchFamily="49" charset="0"/>
                <a:cs typeface="Times New Roman" pitchFamily="18" charset="0"/>
              </a:rPr>
              <a:t>BULK COLLECT </a:t>
            </a:r>
            <a:r>
              <a:rPr lang="en-US" altLang="en-US" sz="2400">
                <a:latin typeface="Courier New" pitchFamily="49" charset="0"/>
                <a:cs typeface="Times New Roman" pitchFamily="18" charset="0"/>
              </a:rPr>
              <a:t>INTO v_depts;</a:t>
            </a:r>
          </a:p>
          <a:p>
            <a:pPr marL="607220" indent="-607220" defTabSz="519113">
              <a:lnSpc>
                <a:spcPct val="95000"/>
              </a:lnSpc>
              <a:tabLst>
                <a:tab pos="857250" algn="l"/>
              </a:tabLst>
            </a:pPr>
            <a:r>
              <a:rPr lang="en-US" altLang="en-US" sz="2400">
                <a:latin typeface="Courier New" pitchFamily="49" charset="0"/>
                <a:cs typeface="Times New Roman" pitchFamily="18" charset="0"/>
              </a:rPr>
              <a:t>  CLOSE cur_dept;</a:t>
            </a:r>
          </a:p>
          <a:p>
            <a:pPr marL="607220" indent="-607220" defTabSz="519113">
              <a:lnSpc>
                <a:spcPct val="95000"/>
              </a:lnSpc>
              <a:tabLst>
                <a:tab pos="857250" algn="l"/>
              </a:tabLst>
            </a:pPr>
            <a:r>
              <a:rPr lang="en-US" altLang="en-US" sz="2400">
                <a:latin typeface="Courier New" pitchFamily="49" charset="0"/>
                <a:cs typeface="Times New Roman" pitchFamily="18" charset="0"/>
              </a:rPr>
              <a:t> FOR i IN 1 .. v_depts.COUNT LOOP</a:t>
            </a:r>
          </a:p>
          <a:p>
            <a:pPr marL="607220" indent="-607220" defTabSz="519113">
              <a:lnSpc>
                <a:spcPct val="95000"/>
              </a:lnSpc>
              <a:tabLst>
                <a:tab pos="857250" algn="l"/>
              </a:tabLst>
            </a:pPr>
            <a:r>
              <a:rPr lang="en-US" altLang="en-US" sz="2400">
                <a:latin typeface="Courier New" pitchFamily="49" charset="0"/>
                <a:cs typeface="Times New Roman" pitchFamily="18" charset="0"/>
              </a:rPr>
              <a:t>    DBMS_OUTPUT.PUT_LINE(v_depts(i).department_id</a:t>
            </a:r>
          </a:p>
          <a:p>
            <a:pPr marL="607220" indent="-607220" defTabSz="519113">
              <a:lnSpc>
                <a:spcPct val="95000"/>
              </a:lnSpc>
              <a:tabLst>
                <a:tab pos="857250" algn="l"/>
              </a:tabLst>
            </a:pPr>
            <a:r>
              <a:rPr lang="en-US" altLang="en-US" sz="2400">
                <a:latin typeface="Courier New" pitchFamily="49" charset="0"/>
                <a:cs typeface="Times New Roman" pitchFamily="18" charset="0"/>
              </a:rPr>
              <a:t>     ||' '|| v_depts(i).department_name);</a:t>
            </a:r>
          </a:p>
          <a:p>
            <a:pPr marL="607220" indent="-607220" defTabSz="519113">
              <a:lnSpc>
                <a:spcPct val="95000"/>
              </a:lnSpc>
              <a:tabLst>
                <a:tab pos="857250" algn="l"/>
              </a:tabLst>
            </a:pPr>
            <a:r>
              <a:rPr lang="en-US" altLang="en-US" sz="2400">
                <a:latin typeface="Courier New" pitchFamily="49" charset="0"/>
                <a:cs typeface="Times New Roman" pitchFamily="18" charset="0"/>
              </a:rPr>
              <a:t>  END LOOP;</a:t>
            </a:r>
          </a:p>
          <a:p>
            <a:pPr marL="607220" indent="-607220" defTabSz="519113">
              <a:lnSpc>
                <a:spcPct val="95000"/>
              </a:lnSpc>
              <a:tabLst>
                <a:tab pos="857250" algn="l"/>
              </a:tabLst>
            </a:pPr>
            <a:r>
              <a:rPr lang="en-US" altLang="en-US" sz="2400">
                <a:latin typeface="Courier New" pitchFamily="49" charset="0"/>
                <a:cs typeface="Times New Roman" pitchFamily="18" charset="0"/>
              </a:rPr>
              <a:t>END;</a:t>
            </a:r>
            <a:endParaRPr lang="en-US" altLang="en-US" sz="2400" dirty="0">
              <a:latin typeface="Courier New" pitchFamily="49" charset="0"/>
              <a:cs typeface="Times New Roman" pitchFamily="18" charset="0"/>
            </a:endParaRPr>
          </a:p>
        </p:txBody>
      </p:sp>
      <p:sp>
        <p:nvSpPr>
          <p:cNvPr id="71685"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Using </a:t>
            </a:r>
            <a:r>
              <a:rPr lang="en-US" altLang="en-US" dirty="0">
                <a:latin typeface="Courier New" panose="02070309020205020404" pitchFamily="49" charset="0"/>
                <a:cs typeface="Courier New" panose="02070309020205020404" pitchFamily="49" charset="0"/>
              </a:rPr>
              <a:t>BULK COLLECT INTO</a:t>
            </a:r>
            <a:r>
              <a:rPr lang="en-US" altLang="en-US" dirty="0">
                <a:latin typeface="+mj-lt"/>
                <a:cs typeface="Oracle Sans" panose="020B0503020204020204" pitchFamily="34" charset="0"/>
              </a:rPr>
              <a:t> with Cursors</a:t>
            </a:r>
          </a:p>
        </p:txBody>
      </p:sp>
      <p:sp>
        <p:nvSpPr>
          <p:cNvPr id="71686" name="Rectangle 3"/>
          <p:cNvSpPr>
            <a:spLocks noGrp="1" noChangeArrowheads="1"/>
          </p:cNvSpPr>
          <p:nvPr>
            <p:ph idx="1"/>
          </p:nvPr>
        </p:nvSpPr>
        <p:spPr>
          <a:xfrm>
            <a:off x="933451" y="2272710"/>
            <a:ext cx="16421100" cy="595544"/>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Oracle Sans" panose="020B0503020204020204" pitchFamily="34" charset="0"/>
                <a:cs typeface="Oracle Sans" panose="020B0503020204020204" pitchFamily="34" charset="0"/>
              </a:rPr>
              <a:t>The </a:t>
            </a:r>
            <a:r>
              <a:rPr lang="en-US" altLang="en-US" dirty="0">
                <a:latin typeface="Courier New" pitchFamily="49" charset="0"/>
                <a:cs typeface="Oracle Sans" panose="020B0503020204020204" pitchFamily="34" charset="0"/>
              </a:rPr>
              <a:t>FETCH</a:t>
            </a:r>
            <a:r>
              <a:rPr lang="en-US" altLang="en-US" dirty="0">
                <a:latin typeface="Oracle Sans" panose="020B0503020204020204" pitchFamily="34" charset="0"/>
                <a:cs typeface="Oracle Sans" panose="020B0503020204020204" pitchFamily="34" charset="0"/>
              </a:rPr>
              <a:t> statement has been enhanced to support the </a:t>
            </a:r>
            <a:r>
              <a:rPr lang="en-US" altLang="en-US" dirty="0">
                <a:latin typeface="Courier New" pitchFamily="49" charset="0"/>
                <a:cs typeface="Oracle Sans" panose="020B0503020204020204" pitchFamily="34" charset="0"/>
              </a:rPr>
              <a:t>BULK</a:t>
            </a:r>
            <a:r>
              <a:rPr lang="en-US" altLang="en-US" dirty="0">
                <a:latin typeface="Oracle Sans" panose="020B0503020204020204" pitchFamily="34" charset="0"/>
                <a:cs typeface="Oracle Sans" panose="020B0503020204020204" pitchFamily="34" charset="0"/>
              </a:rPr>
              <a:t> </a:t>
            </a:r>
            <a:r>
              <a:rPr lang="en-US" altLang="en-US" dirty="0">
                <a:latin typeface="Courier New" pitchFamily="49" charset="0"/>
                <a:cs typeface="Oracle Sans" panose="020B0503020204020204" pitchFamily="34" charset="0"/>
              </a:rPr>
              <a:t>COLLECT</a:t>
            </a:r>
            <a:r>
              <a:rPr lang="en-US" altLang="en-US" dirty="0">
                <a:latin typeface="Oracle Sans" panose="020B0503020204020204" pitchFamily="34" charset="0"/>
                <a:cs typeface="Oracle Sans" panose="020B0503020204020204" pitchFamily="34" charset="0"/>
              </a:rPr>
              <a:t> </a:t>
            </a:r>
            <a:r>
              <a:rPr lang="en-US" altLang="en-US" dirty="0">
                <a:latin typeface="Courier New" pitchFamily="49" charset="0"/>
                <a:cs typeface="Oracle Sans" panose="020B0503020204020204" pitchFamily="34" charset="0"/>
              </a:rPr>
              <a:t>INTO</a:t>
            </a:r>
            <a:r>
              <a:rPr lang="en-US" altLang="en-US" dirty="0">
                <a:latin typeface="Oracle Sans" panose="020B0503020204020204" pitchFamily="34" charset="0"/>
                <a:cs typeface="Oracle Sans" panose="020B0503020204020204" pitchFamily="34" charset="0"/>
              </a:rPr>
              <a:t> syntax.</a:t>
            </a:r>
          </a:p>
        </p:txBody>
      </p:sp>
    </p:spTree>
    <p:custDataLst>
      <p:tags r:id="rId1"/>
    </p:custDataLst>
    <p:extLst>
      <p:ext uri="{BB962C8B-B14F-4D97-AF65-F5344CB8AC3E}">
        <p14:creationId xmlns:p14="http://schemas.microsoft.com/office/powerpoint/2010/main" val="2849497067"/>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gray">
          <a:xfrm>
            <a:off x="914401" y="2407196"/>
            <a:ext cx="15358392" cy="4682852"/>
          </a:xfrm>
          <a:prstGeom prst="round2DiagRect">
            <a:avLst>
              <a:gd name="adj1" fmla="val 6909"/>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9050" tIns="19050" rIns="19050" bIns="19050">
            <a:no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607220" indent="-607220" defTabSz="519113">
              <a:tabLst>
                <a:tab pos="857250" algn="l"/>
              </a:tabLst>
            </a:pPr>
            <a:r>
              <a:rPr lang="en-US" altLang="en-US" dirty="0">
                <a:latin typeface="Courier New" pitchFamily="49" charset="0"/>
                <a:cs typeface="Times New Roman" pitchFamily="18" charset="0"/>
              </a:rPr>
              <a:t>CREATE OR REPLACE PROCEDURE </a:t>
            </a:r>
            <a:r>
              <a:rPr lang="en-US" altLang="en-US" dirty="0" err="1">
                <a:latin typeface="Courier New" pitchFamily="49" charset="0"/>
                <a:cs typeface="Times New Roman" pitchFamily="18" charset="0"/>
              </a:rPr>
              <a:t>raise_salary</a:t>
            </a:r>
            <a:r>
              <a:rPr lang="en-US" altLang="en-US" dirty="0">
                <a:latin typeface="Courier New" pitchFamily="49" charset="0"/>
                <a:cs typeface="Times New Roman" pitchFamily="18" charset="0"/>
              </a:rPr>
              <a:t>(</a:t>
            </a:r>
            <a:r>
              <a:rPr lang="en-US" altLang="en-US" dirty="0" err="1">
                <a:latin typeface="Courier New" pitchFamily="49" charset="0"/>
                <a:cs typeface="Times New Roman" pitchFamily="18" charset="0"/>
              </a:rPr>
              <a:t>p_rate</a:t>
            </a:r>
            <a:r>
              <a:rPr lang="en-US" altLang="en-US" dirty="0">
                <a:latin typeface="Courier New" pitchFamily="49" charset="0"/>
                <a:cs typeface="Times New Roman" pitchFamily="18" charset="0"/>
              </a:rPr>
              <a:t> NUMBER) IS</a:t>
            </a:r>
          </a:p>
          <a:p>
            <a:pPr marL="607220" indent="-607220" defTabSz="519113">
              <a:tabLst>
                <a:tab pos="857250" algn="l"/>
              </a:tabLst>
            </a:pPr>
            <a:r>
              <a:rPr lang="en-US" altLang="en-US" dirty="0">
                <a:latin typeface="Courier New" pitchFamily="49" charset="0"/>
                <a:cs typeface="Times New Roman" pitchFamily="18" charset="0"/>
              </a:rPr>
              <a:t>   TYPE </a:t>
            </a:r>
            <a:r>
              <a:rPr lang="en-US" altLang="en-US" dirty="0" err="1">
                <a:latin typeface="Courier New" pitchFamily="49" charset="0"/>
                <a:cs typeface="Times New Roman" pitchFamily="18" charset="0"/>
              </a:rPr>
              <a:t>emplist_type</a:t>
            </a:r>
            <a:r>
              <a:rPr lang="en-US" altLang="en-US" dirty="0">
                <a:latin typeface="Courier New" pitchFamily="49" charset="0"/>
                <a:cs typeface="Times New Roman" pitchFamily="18" charset="0"/>
              </a:rPr>
              <a:t> IS TABLE OF NUMBER;</a:t>
            </a:r>
          </a:p>
          <a:p>
            <a:pPr marL="607220" indent="-607220" defTabSz="519113">
              <a:tabLst>
                <a:tab pos="857250" algn="l"/>
              </a:tabLst>
            </a:pPr>
            <a:r>
              <a:rPr lang="en-US" altLang="en-US" dirty="0">
                <a:latin typeface="Courier New" pitchFamily="49" charset="0"/>
                <a:cs typeface="Times New Roman" pitchFamily="18" charset="0"/>
              </a:rPr>
              <a:t>   TYPE </a:t>
            </a:r>
            <a:r>
              <a:rPr lang="en-US" altLang="en-US" dirty="0" err="1">
                <a:latin typeface="Courier New" pitchFamily="49" charset="0"/>
                <a:cs typeface="Times New Roman" pitchFamily="18" charset="0"/>
              </a:rPr>
              <a:t>numlist_type</a:t>
            </a:r>
            <a:r>
              <a:rPr lang="en-US" altLang="en-US" dirty="0">
                <a:latin typeface="Courier New" pitchFamily="49" charset="0"/>
                <a:cs typeface="Times New Roman" pitchFamily="18" charset="0"/>
              </a:rPr>
              <a:t> IS TABLE OF </a:t>
            </a:r>
            <a:r>
              <a:rPr lang="en-US" altLang="en-US" dirty="0" err="1">
                <a:latin typeface="Courier New" pitchFamily="49" charset="0"/>
                <a:cs typeface="Times New Roman" pitchFamily="18" charset="0"/>
              </a:rPr>
              <a:t>employees.salary%TYPE</a:t>
            </a:r>
            <a:endParaRPr lang="en-US" altLang="en-US" dirty="0">
              <a:latin typeface="Courier New" pitchFamily="49" charset="0"/>
              <a:cs typeface="Times New Roman" pitchFamily="18" charset="0"/>
            </a:endParaRPr>
          </a:p>
          <a:p>
            <a:pPr marL="607220" indent="-607220" defTabSz="519113">
              <a:tabLst>
                <a:tab pos="857250" algn="l"/>
              </a:tabLst>
            </a:pPr>
            <a:r>
              <a:rPr lang="en-US" altLang="en-US" dirty="0">
                <a:latin typeface="Courier New" pitchFamily="49" charset="0"/>
                <a:cs typeface="Times New Roman" pitchFamily="18" charset="0"/>
              </a:rPr>
              <a:t>     INDEX BY BINARY_INTEGER;</a:t>
            </a:r>
          </a:p>
          <a:p>
            <a:pPr marL="607220" indent="-607220" defTabSz="519113">
              <a:tabLst>
                <a:tab pos="857250" algn="l"/>
              </a:tabLst>
            </a:pPr>
            <a:r>
              <a:rPr lang="en-US" altLang="en-US" dirty="0">
                <a:latin typeface="Courier New" pitchFamily="49" charset="0"/>
                <a:cs typeface="Times New Roman" pitchFamily="18" charset="0"/>
              </a:rPr>
              <a:t>   </a:t>
            </a:r>
            <a:r>
              <a:rPr lang="en-US" altLang="en-US" dirty="0" err="1">
                <a:latin typeface="Courier New" pitchFamily="49" charset="0"/>
                <a:cs typeface="Times New Roman" pitchFamily="18" charset="0"/>
              </a:rPr>
              <a:t>v_emp_ids</a:t>
            </a:r>
            <a:r>
              <a:rPr lang="en-US" altLang="en-US" dirty="0">
                <a:latin typeface="Courier New" pitchFamily="49" charset="0"/>
                <a:cs typeface="Times New Roman" pitchFamily="18" charset="0"/>
              </a:rPr>
              <a:t>  </a:t>
            </a:r>
            <a:r>
              <a:rPr lang="en-US" altLang="en-US" dirty="0" err="1">
                <a:latin typeface="Courier New" pitchFamily="49" charset="0"/>
                <a:cs typeface="Times New Roman" pitchFamily="18" charset="0"/>
              </a:rPr>
              <a:t>emplist_type</a:t>
            </a:r>
            <a:r>
              <a:rPr lang="en-US" altLang="en-US" dirty="0">
                <a:latin typeface="Courier New" pitchFamily="49" charset="0"/>
                <a:cs typeface="Times New Roman" pitchFamily="18" charset="0"/>
              </a:rPr>
              <a:t> := </a:t>
            </a:r>
            <a:r>
              <a:rPr lang="en-US" altLang="en-US" dirty="0" err="1">
                <a:latin typeface="Courier New" pitchFamily="49" charset="0"/>
                <a:cs typeface="Times New Roman" pitchFamily="18" charset="0"/>
              </a:rPr>
              <a:t>emplist_type</a:t>
            </a:r>
            <a:r>
              <a:rPr lang="en-US" altLang="en-US" dirty="0">
                <a:latin typeface="Courier New" pitchFamily="49" charset="0"/>
                <a:cs typeface="Times New Roman" pitchFamily="18" charset="0"/>
              </a:rPr>
              <a:t>(100,101,102,104);</a:t>
            </a:r>
          </a:p>
          <a:p>
            <a:pPr marL="607220" indent="-607220" defTabSz="519113">
              <a:tabLst>
                <a:tab pos="857250" algn="l"/>
              </a:tabLst>
            </a:pPr>
            <a:r>
              <a:rPr lang="en-US" altLang="en-US" dirty="0">
                <a:latin typeface="Courier New" pitchFamily="49" charset="0"/>
                <a:cs typeface="Times New Roman" pitchFamily="18" charset="0"/>
              </a:rPr>
              <a:t>   </a:t>
            </a:r>
            <a:r>
              <a:rPr lang="en-US" altLang="en-US" dirty="0" err="1">
                <a:latin typeface="Courier New" pitchFamily="49" charset="0"/>
                <a:cs typeface="Times New Roman" pitchFamily="18" charset="0"/>
              </a:rPr>
              <a:t>v_new_sals</a:t>
            </a:r>
            <a:r>
              <a:rPr lang="en-US" altLang="en-US" dirty="0">
                <a:latin typeface="Courier New" pitchFamily="49" charset="0"/>
                <a:cs typeface="Times New Roman" pitchFamily="18" charset="0"/>
              </a:rPr>
              <a:t> </a:t>
            </a:r>
            <a:r>
              <a:rPr lang="en-US" altLang="en-US" dirty="0" err="1">
                <a:latin typeface="Courier New" pitchFamily="49" charset="0"/>
                <a:cs typeface="Times New Roman" pitchFamily="18" charset="0"/>
              </a:rPr>
              <a:t>numlist_type</a:t>
            </a:r>
            <a:r>
              <a:rPr lang="en-US" altLang="en-US" dirty="0">
                <a:latin typeface="Courier New" pitchFamily="49" charset="0"/>
                <a:cs typeface="Times New Roman" pitchFamily="18" charset="0"/>
              </a:rPr>
              <a:t>;</a:t>
            </a:r>
          </a:p>
          <a:p>
            <a:pPr marL="607220" indent="-607220" defTabSz="519113">
              <a:tabLst>
                <a:tab pos="857250" algn="l"/>
              </a:tabLst>
            </a:pPr>
            <a:r>
              <a:rPr lang="en-US" altLang="en-US" dirty="0">
                <a:latin typeface="Courier New" pitchFamily="49" charset="0"/>
                <a:cs typeface="Times New Roman" pitchFamily="18" charset="0"/>
              </a:rPr>
              <a:t>BEGIN</a:t>
            </a:r>
          </a:p>
          <a:p>
            <a:pPr marL="607220" indent="-607220" defTabSz="519113">
              <a:tabLst>
                <a:tab pos="857250" algn="l"/>
              </a:tabLst>
            </a:pPr>
            <a:r>
              <a:rPr lang="en-US" altLang="en-US" dirty="0">
                <a:latin typeface="Courier New" pitchFamily="49" charset="0"/>
                <a:cs typeface="Times New Roman" pitchFamily="18" charset="0"/>
              </a:rPr>
              <a:t>  FORALL </a:t>
            </a:r>
            <a:r>
              <a:rPr lang="en-US" altLang="en-US" dirty="0" err="1">
                <a:latin typeface="Courier New" pitchFamily="49" charset="0"/>
                <a:cs typeface="Times New Roman" pitchFamily="18" charset="0"/>
              </a:rPr>
              <a:t>i</a:t>
            </a:r>
            <a:r>
              <a:rPr lang="en-US" altLang="en-US" dirty="0">
                <a:latin typeface="Courier New" pitchFamily="49" charset="0"/>
                <a:cs typeface="Times New Roman" pitchFamily="18" charset="0"/>
              </a:rPr>
              <a:t> IN </a:t>
            </a:r>
            <a:r>
              <a:rPr lang="en-US" altLang="en-US" dirty="0" err="1">
                <a:latin typeface="Courier New" pitchFamily="49" charset="0"/>
                <a:cs typeface="Times New Roman" pitchFamily="18" charset="0"/>
              </a:rPr>
              <a:t>v_emp_ids.FIRST</a:t>
            </a:r>
            <a:r>
              <a:rPr lang="en-US" altLang="en-US" dirty="0">
                <a:latin typeface="Courier New" pitchFamily="49" charset="0"/>
                <a:cs typeface="Times New Roman" pitchFamily="18" charset="0"/>
              </a:rPr>
              <a:t> .. </a:t>
            </a:r>
            <a:r>
              <a:rPr lang="en-US" altLang="en-US" dirty="0" err="1">
                <a:latin typeface="Courier New" pitchFamily="49" charset="0"/>
                <a:cs typeface="Times New Roman" pitchFamily="18" charset="0"/>
              </a:rPr>
              <a:t>v_emp_ids.LAST</a:t>
            </a:r>
            <a:endParaRPr lang="en-US" altLang="en-US" dirty="0">
              <a:latin typeface="Courier New" pitchFamily="49" charset="0"/>
              <a:cs typeface="Times New Roman" pitchFamily="18" charset="0"/>
            </a:endParaRPr>
          </a:p>
          <a:p>
            <a:pPr marL="607220" indent="-607220" defTabSz="519113">
              <a:tabLst>
                <a:tab pos="857250" algn="l"/>
              </a:tabLst>
            </a:pPr>
            <a:r>
              <a:rPr lang="en-US" altLang="en-US" dirty="0">
                <a:latin typeface="Courier New" pitchFamily="49" charset="0"/>
                <a:cs typeface="Times New Roman" pitchFamily="18" charset="0"/>
              </a:rPr>
              <a:t>    UPDATE employees</a:t>
            </a:r>
          </a:p>
          <a:p>
            <a:pPr marL="607220" indent="-607220" defTabSz="519113">
              <a:tabLst>
                <a:tab pos="857250" algn="l"/>
              </a:tabLst>
            </a:pPr>
            <a:r>
              <a:rPr lang="en-US" altLang="en-US" dirty="0">
                <a:latin typeface="Courier New" pitchFamily="49" charset="0"/>
                <a:cs typeface="Times New Roman" pitchFamily="18" charset="0"/>
              </a:rPr>
              <a:t>      SET </a:t>
            </a:r>
            <a:r>
              <a:rPr lang="en-US" altLang="en-US" dirty="0" err="1">
                <a:latin typeface="Courier New" pitchFamily="49" charset="0"/>
                <a:cs typeface="Times New Roman" pitchFamily="18" charset="0"/>
              </a:rPr>
              <a:t>commission_pct</a:t>
            </a:r>
            <a:r>
              <a:rPr lang="en-US" altLang="en-US" dirty="0">
                <a:latin typeface="Courier New" pitchFamily="49" charset="0"/>
                <a:cs typeface="Times New Roman" pitchFamily="18" charset="0"/>
              </a:rPr>
              <a:t> = </a:t>
            </a:r>
            <a:r>
              <a:rPr lang="en-US" altLang="en-US" dirty="0" err="1">
                <a:latin typeface="Courier New" pitchFamily="49" charset="0"/>
                <a:cs typeface="Times New Roman" pitchFamily="18" charset="0"/>
              </a:rPr>
              <a:t>p_rate</a:t>
            </a:r>
            <a:r>
              <a:rPr lang="en-US" altLang="en-US" dirty="0">
                <a:latin typeface="Courier New" pitchFamily="49" charset="0"/>
                <a:cs typeface="Times New Roman" pitchFamily="18" charset="0"/>
              </a:rPr>
              <a:t> * salary</a:t>
            </a:r>
          </a:p>
          <a:p>
            <a:pPr marL="607220" indent="-607220" defTabSz="519113">
              <a:tabLst>
                <a:tab pos="857250" algn="l"/>
              </a:tabLst>
            </a:pPr>
            <a:r>
              <a:rPr lang="en-US" altLang="en-US" dirty="0">
                <a:latin typeface="Courier New" pitchFamily="49" charset="0"/>
                <a:cs typeface="Times New Roman" pitchFamily="18" charset="0"/>
              </a:rPr>
              <a:t>    WHERE </a:t>
            </a:r>
            <a:r>
              <a:rPr lang="en-US" altLang="en-US" dirty="0" err="1">
                <a:latin typeface="Courier New" pitchFamily="49" charset="0"/>
                <a:cs typeface="Times New Roman" pitchFamily="18" charset="0"/>
              </a:rPr>
              <a:t>employee_id</a:t>
            </a:r>
            <a:r>
              <a:rPr lang="en-US" altLang="en-US" dirty="0">
                <a:latin typeface="Courier New" pitchFamily="49" charset="0"/>
                <a:cs typeface="Times New Roman" pitchFamily="18" charset="0"/>
              </a:rPr>
              <a:t> = </a:t>
            </a:r>
            <a:r>
              <a:rPr lang="en-US" altLang="en-US" dirty="0" err="1">
                <a:latin typeface="Courier New" pitchFamily="49" charset="0"/>
                <a:cs typeface="Times New Roman" pitchFamily="18" charset="0"/>
              </a:rPr>
              <a:t>v_emp_ids</a:t>
            </a:r>
            <a:r>
              <a:rPr lang="en-US" altLang="en-US" dirty="0">
                <a:latin typeface="Courier New" pitchFamily="49" charset="0"/>
                <a:cs typeface="Times New Roman" pitchFamily="18" charset="0"/>
              </a:rPr>
              <a:t>(</a:t>
            </a:r>
            <a:r>
              <a:rPr lang="en-US" altLang="en-US" dirty="0" err="1">
                <a:latin typeface="Courier New" pitchFamily="49" charset="0"/>
                <a:cs typeface="Times New Roman" pitchFamily="18" charset="0"/>
              </a:rPr>
              <a:t>i</a:t>
            </a:r>
            <a:r>
              <a:rPr lang="en-US" altLang="en-US" dirty="0">
                <a:latin typeface="Courier New" pitchFamily="49" charset="0"/>
                <a:cs typeface="Times New Roman" pitchFamily="18" charset="0"/>
              </a:rPr>
              <a:t>)                         </a:t>
            </a:r>
          </a:p>
          <a:p>
            <a:pPr marL="607220" indent="-607220" defTabSz="519113">
              <a:tabLst>
                <a:tab pos="857250" algn="l"/>
              </a:tabLst>
            </a:pPr>
            <a:r>
              <a:rPr lang="en-US" altLang="en-US" dirty="0">
                <a:latin typeface="Courier New" pitchFamily="49" charset="0"/>
                <a:cs typeface="Times New Roman" pitchFamily="18" charset="0"/>
              </a:rPr>
              <a:t>    </a:t>
            </a:r>
            <a:r>
              <a:rPr lang="en-US" altLang="en-US" dirty="0">
                <a:solidFill>
                  <a:srgbClr val="FF0000"/>
                </a:solidFill>
                <a:latin typeface="Courier New" pitchFamily="49" charset="0"/>
                <a:cs typeface="Times New Roman" pitchFamily="18" charset="0"/>
              </a:rPr>
              <a:t>RETURNING</a:t>
            </a:r>
            <a:r>
              <a:rPr lang="en-US" altLang="en-US" dirty="0">
                <a:latin typeface="Courier New" pitchFamily="49" charset="0"/>
                <a:cs typeface="Times New Roman" pitchFamily="18" charset="0"/>
              </a:rPr>
              <a:t> salary </a:t>
            </a:r>
            <a:r>
              <a:rPr lang="en-US" altLang="en-US" dirty="0">
                <a:solidFill>
                  <a:srgbClr val="FF0000"/>
                </a:solidFill>
                <a:latin typeface="Courier New" pitchFamily="49" charset="0"/>
                <a:cs typeface="Times New Roman" pitchFamily="18" charset="0"/>
              </a:rPr>
              <a:t>BULK COLLECT INTO </a:t>
            </a:r>
            <a:r>
              <a:rPr lang="en-US" altLang="en-US" dirty="0" err="1">
                <a:latin typeface="Courier New" pitchFamily="49" charset="0"/>
                <a:cs typeface="Times New Roman" pitchFamily="18" charset="0"/>
              </a:rPr>
              <a:t>v_new_sals</a:t>
            </a:r>
            <a:r>
              <a:rPr lang="en-US" altLang="en-US" dirty="0">
                <a:latin typeface="Courier New" pitchFamily="49" charset="0"/>
                <a:cs typeface="Times New Roman" pitchFamily="18" charset="0"/>
              </a:rPr>
              <a:t>;</a:t>
            </a:r>
          </a:p>
          <a:p>
            <a:pPr marL="607220" indent="-607220" defTabSz="519113">
              <a:tabLst>
                <a:tab pos="857250" algn="l"/>
              </a:tabLst>
            </a:pPr>
            <a:r>
              <a:rPr lang="en-US" altLang="en-US" dirty="0">
                <a:latin typeface="Courier New" pitchFamily="49" charset="0"/>
                <a:cs typeface="Times New Roman" pitchFamily="18" charset="0"/>
              </a:rPr>
              <a:t>  FOR </a:t>
            </a:r>
            <a:r>
              <a:rPr lang="en-US" altLang="en-US" dirty="0" err="1">
                <a:latin typeface="Courier New" pitchFamily="49" charset="0"/>
                <a:cs typeface="Times New Roman" pitchFamily="18" charset="0"/>
              </a:rPr>
              <a:t>i</a:t>
            </a:r>
            <a:r>
              <a:rPr lang="en-US" altLang="en-US" dirty="0">
                <a:latin typeface="Courier New" pitchFamily="49" charset="0"/>
                <a:cs typeface="Times New Roman" pitchFamily="18" charset="0"/>
              </a:rPr>
              <a:t> IN 1 .. 	</a:t>
            </a:r>
            <a:r>
              <a:rPr lang="en-US" altLang="en-US" dirty="0" err="1">
                <a:latin typeface="Courier New" pitchFamily="49" charset="0"/>
                <a:cs typeface="Times New Roman" pitchFamily="18" charset="0"/>
              </a:rPr>
              <a:t>v_new_sals.COUNT</a:t>
            </a:r>
            <a:r>
              <a:rPr lang="en-US" altLang="en-US" dirty="0">
                <a:latin typeface="Courier New" pitchFamily="49" charset="0"/>
                <a:cs typeface="Times New Roman" pitchFamily="18" charset="0"/>
              </a:rPr>
              <a:t> LOOP</a:t>
            </a:r>
          </a:p>
          <a:p>
            <a:pPr marL="607220" indent="-607220" defTabSz="519113">
              <a:tabLst>
                <a:tab pos="857250" algn="l"/>
              </a:tabLst>
            </a:pPr>
            <a:r>
              <a:rPr lang="en-US" altLang="en-US" dirty="0">
                <a:latin typeface="Courier New" pitchFamily="49" charset="0"/>
                <a:cs typeface="Times New Roman" pitchFamily="18" charset="0"/>
              </a:rPr>
              <a:t>    DBMS_OUTPUT.PUT_LINE(</a:t>
            </a:r>
            <a:r>
              <a:rPr lang="en-US" altLang="en-US" dirty="0" err="1">
                <a:latin typeface="Courier New" pitchFamily="49" charset="0"/>
                <a:cs typeface="Times New Roman" pitchFamily="18" charset="0"/>
              </a:rPr>
              <a:t>v_new_sals</a:t>
            </a:r>
            <a:r>
              <a:rPr lang="en-US" altLang="en-US" dirty="0">
                <a:latin typeface="Courier New" pitchFamily="49" charset="0"/>
                <a:cs typeface="Times New Roman" pitchFamily="18" charset="0"/>
              </a:rPr>
              <a:t>(</a:t>
            </a:r>
            <a:r>
              <a:rPr lang="en-US" altLang="en-US" dirty="0" err="1">
                <a:latin typeface="Courier New" pitchFamily="49" charset="0"/>
                <a:cs typeface="Times New Roman" pitchFamily="18" charset="0"/>
              </a:rPr>
              <a:t>i</a:t>
            </a:r>
            <a:r>
              <a:rPr lang="en-US" altLang="en-US" dirty="0">
                <a:latin typeface="Courier New" pitchFamily="49" charset="0"/>
                <a:cs typeface="Times New Roman" pitchFamily="18" charset="0"/>
              </a:rPr>
              <a:t>));</a:t>
            </a:r>
          </a:p>
          <a:p>
            <a:pPr marL="607220" indent="-607220" defTabSz="519113">
              <a:tabLst>
                <a:tab pos="857250" algn="l"/>
              </a:tabLst>
            </a:pPr>
            <a:r>
              <a:rPr lang="en-US" altLang="en-US" dirty="0">
                <a:latin typeface="Courier New" pitchFamily="49" charset="0"/>
                <a:cs typeface="Times New Roman" pitchFamily="18" charset="0"/>
              </a:rPr>
              <a:t>  END LOOP;</a:t>
            </a:r>
          </a:p>
          <a:p>
            <a:pPr marL="607220" indent="-607220" defTabSz="519113">
              <a:tabLst>
                <a:tab pos="857250" algn="l"/>
              </a:tabLst>
            </a:pPr>
            <a:r>
              <a:rPr lang="en-US" altLang="en-US" dirty="0">
                <a:latin typeface="Courier New" pitchFamily="49" charset="0"/>
                <a:cs typeface="Times New Roman" pitchFamily="18" charset="0"/>
              </a:rPr>
              <a:t>END;</a:t>
            </a:r>
          </a:p>
        </p:txBody>
      </p:sp>
      <p:sp>
        <p:nvSpPr>
          <p:cNvPr id="73734" name="Rectangle 3"/>
          <p:cNvSpPr>
            <a:spLocks noGrp="1" noChangeArrowheads="1"/>
          </p:cNvSpPr>
          <p:nvPr>
            <p:ph type="title"/>
          </p:nvPr>
        </p:nvSpPr>
        <p:spPr>
          <a:xfrm>
            <a:off x="933450" y="616397"/>
            <a:ext cx="17427573" cy="1174304"/>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sz="5100" dirty="0">
                <a:latin typeface="+mj-lt"/>
                <a:cs typeface="Oracle Sans" panose="020B0503020204020204" pitchFamily="34" charset="0"/>
              </a:rPr>
              <a:t>Using </a:t>
            </a:r>
            <a:r>
              <a:rPr lang="en-US" altLang="en-US" sz="5100" dirty="0">
                <a:latin typeface="Courier New" panose="02070309020205020404" pitchFamily="49" charset="0"/>
                <a:cs typeface="Courier New" panose="02070309020205020404" pitchFamily="49" charset="0"/>
              </a:rPr>
              <a:t>BULK COLLECT INTO</a:t>
            </a:r>
            <a:r>
              <a:rPr lang="en-US" altLang="en-US" sz="5100" dirty="0">
                <a:latin typeface="+mj-lt"/>
                <a:cs typeface="Oracle Sans" panose="020B0503020204020204" pitchFamily="34" charset="0"/>
              </a:rPr>
              <a:t> with a </a:t>
            </a:r>
            <a:r>
              <a:rPr lang="en-US" altLang="en-US" sz="5100" dirty="0">
                <a:latin typeface="Courier New" panose="02070309020205020404" pitchFamily="49" charset="0"/>
                <a:cs typeface="Courier New" panose="02070309020205020404" pitchFamily="49" charset="0"/>
              </a:rPr>
              <a:t>RETURNING</a:t>
            </a:r>
            <a:r>
              <a:rPr lang="en-US" altLang="en-US" sz="5100" dirty="0">
                <a:latin typeface="+mj-lt"/>
                <a:cs typeface="Oracle Sans" panose="020B0503020204020204" pitchFamily="34" charset="0"/>
              </a:rPr>
              <a:t> Clause</a:t>
            </a:r>
          </a:p>
        </p:txBody>
      </p:sp>
    </p:spTree>
    <p:custDataLst>
      <p:tags r:id="rId1"/>
    </p:custDataLst>
    <p:extLst>
      <p:ext uri="{BB962C8B-B14F-4D97-AF65-F5344CB8AC3E}">
        <p14:creationId xmlns:p14="http://schemas.microsoft.com/office/powerpoint/2010/main" val="2965853092"/>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9E558D0-9A3D-4843-A673-83CE6F7DF26B}"/>
              </a:ext>
            </a:extLst>
          </p:cNvPr>
          <p:cNvSpPr>
            <a:spLocks noGrp="1"/>
          </p:cNvSpPr>
          <p:nvPr>
            <p:ph idx="1"/>
          </p:nvPr>
        </p:nvSpPr>
        <p:spPr>
          <a:xfrm>
            <a:off x="932689" y="2267712"/>
            <a:ext cx="16422624" cy="3967557"/>
          </a:xfrm>
        </p:spPr>
        <p:txBody>
          <a:bodyPr/>
          <a:lstStyle/>
          <a:p>
            <a:r>
              <a:rPr lang="en-US" altLang="en-US" dirty="0"/>
              <a:t>The </a:t>
            </a:r>
            <a:r>
              <a:rPr lang="en-US" altLang="en-US" dirty="0">
                <a:latin typeface="Courier New" pitchFamily="49" charset="0"/>
                <a:cs typeface="Courier New" pitchFamily="49" charset="0"/>
              </a:rPr>
              <a:t>NOCOPY</a:t>
            </a:r>
            <a:r>
              <a:rPr lang="en-US" altLang="en-US" dirty="0"/>
              <a:t> hint allows the PL/SQL compiler to pass </a:t>
            </a:r>
            <a:r>
              <a:rPr lang="en-US" altLang="en-US" dirty="0">
                <a:latin typeface="Courier New" pitchFamily="49" charset="0"/>
                <a:cs typeface="Courier New" pitchFamily="49" charset="0"/>
              </a:rPr>
              <a:t>OUT</a:t>
            </a:r>
            <a:r>
              <a:rPr lang="en-US" altLang="en-US" dirty="0"/>
              <a:t> and </a:t>
            </a:r>
            <a:r>
              <a:rPr lang="en-US" altLang="en-US" dirty="0">
                <a:latin typeface="Courier New" pitchFamily="49" charset="0"/>
                <a:cs typeface="Courier New" pitchFamily="49" charset="0"/>
              </a:rPr>
              <a:t>IN OUT</a:t>
            </a:r>
            <a:r>
              <a:rPr lang="en-US" altLang="en-US" dirty="0"/>
              <a:t> parameters by reference rather than by value. This enhances performance by reducing overhead when passing parameters.</a:t>
            </a:r>
          </a:p>
          <a:p>
            <a:pPr lvl="1">
              <a:buFont typeface="Arial" pitchFamily="34" charset="0"/>
              <a:buAutoNum type="alphaLcPeriod"/>
            </a:pPr>
            <a:r>
              <a:rPr lang="en-US" altLang="en-US" dirty="0"/>
              <a:t>True</a:t>
            </a:r>
          </a:p>
          <a:p>
            <a:pPr lvl="1">
              <a:buFont typeface="Arial" pitchFamily="34" charset="0"/>
              <a:buAutoNum type="alphaLcPeriod"/>
            </a:pPr>
            <a:r>
              <a:rPr lang="en-US" altLang="en-US" dirty="0"/>
              <a:t>False</a:t>
            </a:r>
          </a:p>
          <a:p>
            <a:endParaRPr lang="en-US" dirty="0"/>
          </a:p>
        </p:txBody>
      </p:sp>
      <p:sp>
        <p:nvSpPr>
          <p:cNvPr id="83970"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Quiz</a:t>
            </a:r>
          </a:p>
        </p:txBody>
      </p:sp>
    </p:spTree>
    <p:custDataLst>
      <p:tags r:id="rId1"/>
    </p:custDataLst>
    <p:extLst>
      <p:ext uri="{BB962C8B-B14F-4D97-AF65-F5344CB8AC3E}">
        <p14:creationId xmlns:p14="http://schemas.microsoft.com/office/powerpoint/2010/main" val="35379927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0"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Summary</a:t>
            </a:r>
          </a:p>
        </p:txBody>
      </p:sp>
      <p:sp>
        <p:nvSpPr>
          <p:cNvPr id="2" name="Content Placeholder 1">
            <a:extLst>
              <a:ext uri="{FF2B5EF4-FFF2-40B4-BE49-F238E27FC236}">
                <a16:creationId xmlns:a16="http://schemas.microsoft.com/office/drawing/2014/main" id="{B1DAA555-AE90-4995-871F-A0823F403B5E}"/>
              </a:ext>
            </a:extLst>
          </p:cNvPr>
          <p:cNvSpPr>
            <a:spLocks noGrp="1"/>
          </p:cNvSpPr>
          <p:nvPr>
            <p:ph idx="1"/>
          </p:nvPr>
        </p:nvSpPr>
        <p:spPr>
          <a:xfrm>
            <a:off x="933451" y="1975148"/>
            <a:ext cx="16421100" cy="8321185"/>
          </a:xfrm>
        </p:spPr>
        <p:txBody>
          <a:bodyPr/>
          <a:lstStyle/>
          <a:p>
            <a:r>
              <a:rPr lang="en-US" altLang="en-US" dirty="0"/>
              <a:t>In this lesson, you should have learned how to:</a:t>
            </a:r>
          </a:p>
          <a:p>
            <a:pPr lvl="1"/>
            <a:r>
              <a:rPr lang="en-US" altLang="en-US" dirty="0"/>
              <a:t>Create standard constants and exceptions</a:t>
            </a:r>
          </a:p>
          <a:p>
            <a:pPr lvl="1"/>
            <a:r>
              <a:rPr lang="en-US" altLang="en-US" dirty="0"/>
              <a:t>Write and call local subprograms</a:t>
            </a:r>
          </a:p>
          <a:p>
            <a:pPr lvl="1"/>
            <a:r>
              <a:rPr lang="en-US" altLang="en-US" dirty="0"/>
              <a:t>Control the runtime privileges of a subprogram</a:t>
            </a:r>
          </a:p>
          <a:p>
            <a:pPr lvl="1"/>
            <a:r>
              <a:rPr lang="en-US" altLang="en-US" dirty="0"/>
              <a:t>Perform autonomous transactions</a:t>
            </a:r>
          </a:p>
          <a:p>
            <a:pPr lvl="1"/>
            <a:r>
              <a:rPr lang="en-US" altLang="en-US" dirty="0"/>
              <a:t>Grant roles to PL/SQL packages and stored subprograms </a:t>
            </a:r>
          </a:p>
          <a:p>
            <a:pPr lvl="1"/>
            <a:r>
              <a:rPr lang="en-US" altLang="en-US" dirty="0"/>
              <a:t>Pass parameters by reference using a </a:t>
            </a:r>
            <a:r>
              <a:rPr lang="en-US" altLang="en-US" dirty="0">
                <a:latin typeface="Courier New" pitchFamily="49" charset="0"/>
              </a:rPr>
              <a:t>NOCOPY</a:t>
            </a:r>
            <a:r>
              <a:rPr lang="en-US" altLang="en-US" dirty="0"/>
              <a:t> hint</a:t>
            </a:r>
          </a:p>
          <a:p>
            <a:pPr lvl="1"/>
            <a:r>
              <a:rPr lang="en-US" altLang="en-US" dirty="0"/>
              <a:t>Use the</a:t>
            </a:r>
            <a:r>
              <a:rPr lang="en-US" altLang="en-US" dirty="0">
                <a:latin typeface="Times New Roman" pitchFamily="18" charset="0"/>
                <a:cs typeface="Times New Roman" pitchFamily="18" charset="0"/>
              </a:rPr>
              <a:t> </a:t>
            </a:r>
            <a:r>
              <a:rPr lang="en-US" altLang="en-US" dirty="0">
                <a:latin typeface="Courier New" pitchFamily="49" charset="0"/>
              </a:rPr>
              <a:t>PARALLEL</a:t>
            </a:r>
            <a:r>
              <a:rPr lang="en-US" altLang="en-US" dirty="0">
                <a:latin typeface="Times New Roman" pitchFamily="18" charset="0"/>
                <a:cs typeface="Times New Roman" pitchFamily="18" charset="0"/>
              </a:rPr>
              <a:t> </a:t>
            </a:r>
            <a:r>
              <a:rPr lang="en-US" altLang="en-US" dirty="0">
                <a:latin typeface="Courier New" pitchFamily="49" charset="0"/>
              </a:rPr>
              <a:t>ENABLE</a:t>
            </a:r>
            <a:r>
              <a:rPr lang="en-US" altLang="en-US" dirty="0"/>
              <a:t> hint for optimization</a:t>
            </a:r>
          </a:p>
          <a:p>
            <a:pPr lvl="1"/>
            <a:r>
              <a:rPr lang="en-US" altLang="en-US" dirty="0"/>
              <a:t>Use the cross-session PL/SQL function result cache</a:t>
            </a:r>
          </a:p>
          <a:p>
            <a:pPr lvl="1"/>
            <a:r>
              <a:rPr lang="en-US" altLang="en-US" dirty="0"/>
              <a:t>Use the</a:t>
            </a:r>
            <a:r>
              <a:rPr lang="en-US" altLang="en-US" dirty="0">
                <a:latin typeface="Times New Roman" pitchFamily="18" charset="0"/>
                <a:cs typeface="Times New Roman" pitchFamily="18" charset="0"/>
              </a:rPr>
              <a:t> </a:t>
            </a:r>
            <a:r>
              <a:rPr lang="en-US" altLang="en-US" dirty="0">
                <a:latin typeface="Courier New" pitchFamily="49" charset="0"/>
              </a:rPr>
              <a:t>DETERMINISTIC</a:t>
            </a:r>
            <a:r>
              <a:rPr lang="en-US" altLang="en-US" dirty="0"/>
              <a:t> clause with functions</a:t>
            </a:r>
          </a:p>
          <a:p>
            <a:pPr lvl="1"/>
            <a:r>
              <a:rPr lang="en-US" altLang="en-US" dirty="0"/>
              <a:t>Use the</a:t>
            </a:r>
            <a:r>
              <a:rPr lang="en-US" altLang="en-US" dirty="0">
                <a:latin typeface="Times New Roman" pitchFamily="18" charset="0"/>
                <a:cs typeface="Times New Roman" pitchFamily="18" charset="0"/>
              </a:rPr>
              <a:t> </a:t>
            </a:r>
            <a:r>
              <a:rPr lang="en-US" altLang="en-US" dirty="0">
                <a:latin typeface="Courier New" pitchFamily="49" charset="0"/>
              </a:rPr>
              <a:t>RETURNING</a:t>
            </a:r>
            <a:r>
              <a:rPr lang="en-US" altLang="en-US" dirty="0"/>
              <a:t> clause and bulk binding with DML</a:t>
            </a:r>
            <a:endParaRPr lang="en-US" dirty="0"/>
          </a:p>
        </p:txBody>
      </p:sp>
    </p:spTree>
    <p:custDataLst>
      <p:tags r:id="rId1"/>
    </p:custDataLst>
    <p:extLst>
      <p:ext uri="{BB962C8B-B14F-4D97-AF65-F5344CB8AC3E}">
        <p14:creationId xmlns:p14="http://schemas.microsoft.com/office/powerpoint/2010/main" val="1884178287"/>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DD61558-F5E1-43A4-A896-78BBAE96437B}"/>
              </a:ext>
            </a:extLst>
          </p:cNvPr>
          <p:cNvSpPr>
            <a:spLocks noGrp="1"/>
          </p:cNvSpPr>
          <p:nvPr>
            <p:ph type="title"/>
          </p:nvPr>
        </p:nvSpPr>
        <p:spPr/>
        <p:txBody>
          <a:bodyPr/>
          <a:lstStyle/>
          <a:p>
            <a:r>
              <a:rPr lang="en-US" altLang="en-US" dirty="0"/>
              <a:t>Practice 20 Overview: Design Considerations for PL/SQL Code</a:t>
            </a:r>
            <a:endParaRPr lang="en-US" dirty="0"/>
          </a:p>
        </p:txBody>
      </p:sp>
      <p:sp>
        <p:nvSpPr>
          <p:cNvPr id="2" name="Content Placeholder 1">
            <a:extLst>
              <a:ext uri="{FF2B5EF4-FFF2-40B4-BE49-F238E27FC236}">
                <a16:creationId xmlns:a16="http://schemas.microsoft.com/office/drawing/2014/main" id="{5678A4CB-A7C5-4BCE-AD11-1DAE2B3976A4}"/>
              </a:ext>
            </a:extLst>
          </p:cNvPr>
          <p:cNvSpPr>
            <a:spLocks noGrp="1"/>
          </p:cNvSpPr>
          <p:nvPr>
            <p:ph idx="1"/>
          </p:nvPr>
        </p:nvSpPr>
        <p:spPr/>
        <p:txBody>
          <a:bodyPr/>
          <a:lstStyle/>
          <a:p>
            <a:r>
              <a:rPr lang="en-US" altLang="en-US" dirty="0"/>
              <a:t>This practice covers the following topics:</a:t>
            </a:r>
          </a:p>
          <a:p>
            <a:pPr lvl="1"/>
            <a:r>
              <a:rPr lang="en-US" altLang="en-US" dirty="0"/>
              <a:t>Creating a package that uses bulk fetch operations</a:t>
            </a:r>
          </a:p>
          <a:p>
            <a:pPr lvl="1"/>
            <a:r>
              <a:rPr lang="en-US" altLang="en-US" dirty="0"/>
              <a:t>Creating a local subprogram to perform an autonomous transaction to audit a business operation</a:t>
            </a:r>
          </a:p>
        </p:txBody>
      </p:sp>
      <p:grpSp>
        <p:nvGrpSpPr>
          <p:cNvPr id="9" name="Group 8">
            <a:extLst>
              <a:ext uri="{FF2B5EF4-FFF2-40B4-BE49-F238E27FC236}">
                <a16:creationId xmlns:a16="http://schemas.microsoft.com/office/drawing/2014/main" id="{5C6B1CB7-C2C9-4352-9B04-0F094F08A0A5}"/>
              </a:ext>
            </a:extLst>
          </p:cNvPr>
          <p:cNvGrpSpPr/>
          <p:nvPr/>
        </p:nvGrpSpPr>
        <p:grpSpPr>
          <a:xfrm>
            <a:off x="13510392" y="6294759"/>
            <a:ext cx="4777608" cy="2577087"/>
            <a:chOff x="13248455" y="6400800"/>
            <a:chExt cx="4777608" cy="2577087"/>
          </a:xfrm>
        </p:grpSpPr>
        <p:sp>
          <p:nvSpPr>
            <p:cNvPr id="4" name="Rectangle 3"/>
            <p:cNvSpPr/>
            <p:nvPr/>
          </p:nvSpPr>
          <p:spPr bwMode="auto">
            <a:xfrm rot="16200000" flipV="1">
              <a:off x="14763340" y="5297872"/>
              <a:ext cx="1747838" cy="4777608"/>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grpSp>
          <p:nvGrpSpPr>
            <p:cNvPr id="5" name="Group 4"/>
            <p:cNvGrpSpPr/>
            <p:nvPr/>
          </p:nvGrpSpPr>
          <p:grpSpPr>
            <a:xfrm>
              <a:off x="14450994" y="6400800"/>
              <a:ext cx="2579706" cy="2577087"/>
              <a:chOff x="9066212" y="3962400"/>
              <a:chExt cx="1941512" cy="1939542"/>
            </a:xfrm>
          </p:grpSpPr>
          <p:sp>
            <p:nvSpPr>
              <p:cNvPr id="6" name="Oval 5"/>
              <p:cNvSpPr>
                <a:spLocks noChangeAspect="1"/>
              </p:cNvSpPr>
              <p:nvPr/>
            </p:nvSpPr>
            <p:spPr bwMode="auto">
              <a:xfrm>
                <a:off x="9066212" y="3962400"/>
                <a:ext cx="1941512" cy="1939542"/>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7" name="Oval 6"/>
              <p:cNvSpPr>
                <a:spLocks noChangeAspect="1"/>
              </p:cNvSpPr>
              <p:nvPr/>
            </p:nvSpPr>
            <p:spPr bwMode="auto">
              <a:xfrm>
                <a:off x="9153676" y="4049775"/>
                <a:ext cx="1766585" cy="1764792"/>
              </a:xfrm>
              <a:prstGeom prst="ellipse">
                <a:avLst/>
              </a:prstGeom>
              <a:solidFill>
                <a:schemeClr val="bg1"/>
              </a:solidFill>
              <a:ln w="28575" cap="flat" cmpd="sng" algn="ctr">
                <a:solidFill>
                  <a:srgbClr val="C1E0FF"/>
                </a:solidFill>
                <a:prstDash val="solid"/>
                <a:round/>
                <a:headEnd type="none" w="sm" len="sm"/>
                <a:tailEnd type="none" w="sm" len="sm"/>
              </a:ln>
              <a:effectLst>
                <a:innerShdw blurRad="368300">
                  <a:srgbClr val="CCECFF"/>
                </a:innerShdw>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76085" y="4324778"/>
                <a:ext cx="1208860" cy="1440933"/>
              </a:xfrm>
              <a:prstGeom prst="rect">
                <a:avLst/>
              </a:prstGeom>
            </p:spPr>
          </p:pic>
        </p:grpSp>
      </p:grpSp>
    </p:spTree>
    <p:custDataLst>
      <p:tags r:id="rId1"/>
    </p:custDataLst>
    <p:extLst>
      <p:ext uri="{BB962C8B-B14F-4D97-AF65-F5344CB8AC3E}">
        <p14:creationId xmlns:p14="http://schemas.microsoft.com/office/powerpoint/2010/main" val="3571262861"/>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Lesson Agenda</a:t>
            </a:r>
          </a:p>
        </p:txBody>
      </p:sp>
      <p:sp>
        <p:nvSpPr>
          <p:cNvPr id="4" name="Content Placeholder 3">
            <a:extLst>
              <a:ext uri="{FF2B5EF4-FFF2-40B4-BE49-F238E27FC236}">
                <a16:creationId xmlns:a16="http://schemas.microsoft.com/office/drawing/2014/main" id="{EC998146-6735-4EBE-9467-13391EA21909}"/>
              </a:ext>
            </a:extLst>
          </p:cNvPr>
          <p:cNvSpPr>
            <a:spLocks noGrp="1"/>
          </p:cNvSpPr>
          <p:nvPr>
            <p:ph idx="1"/>
          </p:nvPr>
        </p:nvSpPr>
        <p:spPr>
          <a:xfrm>
            <a:off x="933451" y="2272710"/>
            <a:ext cx="16421100" cy="7334953"/>
          </a:xfrm>
        </p:spPr>
        <p:txBody>
          <a:bodyPr/>
          <a:lstStyle/>
          <a:p>
            <a:pPr lvl="1"/>
            <a:r>
              <a:rPr lang="en-US" dirty="0"/>
              <a:t>Standardization of the code</a:t>
            </a:r>
          </a:p>
          <a:p>
            <a:pPr lvl="1">
              <a:buClr>
                <a:schemeClr val="tx1">
                  <a:lumMod val="25000"/>
                  <a:lumOff val="75000"/>
                </a:schemeClr>
              </a:buClr>
            </a:pPr>
            <a:r>
              <a:rPr lang="en-US" dirty="0">
                <a:solidFill>
                  <a:schemeClr val="tx1">
                    <a:lumMod val="25000"/>
                    <a:lumOff val="75000"/>
                  </a:schemeClr>
                </a:solidFill>
              </a:rPr>
              <a:t>Managing security for PL/SQL packages and subprograms</a:t>
            </a:r>
          </a:p>
          <a:p>
            <a:pPr lvl="1">
              <a:buClr>
                <a:schemeClr val="tx1">
                  <a:lumMod val="25000"/>
                  <a:lumOff val="75000"/>
                </a:schemeClr>
              </a:buClr>
            </a:pPr>
            <a:r>
              <a:rPr lang="en-US" dirty="0">
                <a:solidFill>
                  <a:schemeClr val="tx1">
                    <a:lumMod val="25000"/>
                    <a:lumOff val="75000"/>
                  </a:schemeClr>
                </a:solidFill>
              </a:rPr>
              <a:t>Design considerations for autonomous transactions</a:t>
            </a:r>
          </a:p>
          <a:p>
            <a:pPr lvl="1">
              <a:buClr>
                <a:schemeClr val="tx1">
                  <a:lumMod val="25000"/>
                  <a:lumOff val="75000"/>
                </a:schemeClr>
              </a:buClr>
            </a:pPr>
            <a:r>
              <a:rPr lang="en-US" dirty="0">
                <a:solidFill>
                  <a:schemeClr val="tx1">
                    <a:lumMod val="25000"/>
                    <a:lumOff val="75000"/>
                  </a:schemeClr>
                </a:solidFill>
              </a:rPr>
              <a:t>Performance optimization in PL/SQL blocks</a:t>
            </a:r>
          </a:p>
          <a:p>
            <a:pPr lvl="2">
              <a:buClr>
                <a:schemeClr val="tx1">
                  <a:lumMod val="25000"/>
                  <a:lumOff val="75000"/>
                </a:schemeClr>
              </a:buClr>
            </a:pPr>
            <a:r>
              <a:rPr lang="en-US" dirty="0">
                <a:solidFill>
                  <a:schemeClr val="tx1">
                    <a:lumMod val="25000"/>
                    <a:lumOff val="75000"/>
                  </a:schemeClr>
                </a:solidFill>
              </a:rPr>
              <a:t>NO COPY clause</a:t>
            </a:r>
          </a:p>
          <a:p>
            <a:pPr lvl="2">
              <a:buClr>
                <a:schemeClr val="tx1">
                  <a:lumMod val="25000"/>
                  <a:lumOff val="75000"/>
                </a:schemeClr>
              </a:buClr>
            </a:pPr>
            <a:r>
              <a:rPr lang="en-US" dirty="0">
                <a:solidFill>
                  <a:schemeClr val="tx1">
                    <a:lumMod val="25000"/>
                    <a:lumOff val="75000"/>
                  </a:schemeClr>
                </a:solidFill>
              </a:rPr>
              <a:t>PARALLEL_ENABLE clause</a:t>
            </a:r>
          </a:p>
          <a:p>
            <a:pPr lvl="2">
              <a:buClr>
                <a:schemeClr val="tx1">
                  <a:lumMod val="25000"/>
                  <a:lumOff val="75000"/>
                </a:schemeClr>
              </a:buClr>
            </a:pPr>
            <a:r>
              <a:rPr lang="en-US" dirty="0">
                <a:solidFill>
                  <a:schemeClr val="tx1">
                    <a:lumMod val="25000"/>
                    <a:lumOff val="75000"/>
                  </a:schemeClr>
                </a:solidFill>
              </a:rPr>
              <a:t>RESULT_CACHE clause</a:t>
            </a:r>
          </a:p>
          <a:p>
            <a:pPr lvl="2">
              <a:buClr>
                <a:schemeClr val="tx1">
                  <a:lumMod val="25000"/>
                  <a:lumOff val="75000"/>
                </a:schemeClr>
              </a:buClr>
            </a:pPr>
            <a:r>
              <a:rPr lang="en-US" dirty="0">
                <a:solidFill>
                  <a:schemeClr val="tx1">
                    <a:lumMod val="25000"/>
                    <a:lumOff val="75000"/>
                  </a:schemeClr>
                </a:solidFill>
              </a:rPr>
              <a:t>DETERMINISTIC clause</a:t>
            </a:r>
          </a:p>
          <a:p>
            <a:pPr lvl="2">
              <a:buClr>
                <a:schemeClr val="tx1">
                  <a:lumMod val="25000"/>
                  <a:lumOff val="75000"/>
                </a:schemeClr>
              </a:buClr>
            </a:pPr>
            <a:r>
              <a:rPr lang="en-US" dirty="0">
                <a:solidFill>
                  <a:schemeClr val="tx1">
                    <a:lumMod val="25000"/>
                    <a:lumOff val="75000"/>
                  </a:schemeClr>
                </a:solidFill>
              </a:rPr>
              <a:t>RETURNING clause</a:t>
            </a:r>
          </a:p>
          <a:p>
            <a:pPr lvl="1">
              <a:buClr>
                <a:schemeClr val="tx1">
                  <a:lumMod val="25000"/>
                  <a:lumOff val="75000"/>
                </a:schemeClr>
              </a:buClr>
            </a:pPr>
            <a:r>
              <a:rPr lang="en-US" dirty="0">
                <a:solidFill>
                  <a:schemeClr val="tx1">
                    <a:lumMod val="25000"/>
                    <a:lumOff val="75000"/>
                  </a:schemeClr>
                </a:solidFill>
              </a:rPr>
              <a:t>Bulk Binding</a:t>
            </a:r>
          </a:p>
        </p:txBody>
      </p:sp>
      <p:grpSp>
        <p:nvGrpSpPr>
          <p:cNvPr id="11" name="Group 10"/>
          <p:cNvGrpSpPr/>
          <p:nvPr/>
        </p:nvGrpSpPr>
        <p:grpSpPr>
          <a:xfrm>
            <a:off x="13464480" y="6511652"/>
            <a:ext cx="4823520" cy="2500313"/>
            <a:chOff x="5906096" y="4297363"/>
            <a:chExt cx="3215680" cy="1666875"/>
          </a:xfrm>
        </p:grpSpPr>
        <p:sp>
          <p:nvSpPr>
            <p:cNvPr id="12" name="Rectangle 11"/>
            <p:cNvSpPr/>
            <p:nvPr/>
          </p:nvSpPr>
          <p:spPr bwMode="auto">
            <a:xfrm rot="16200000" flipV="1">
              <a:off x="6931323" y="3470572"/>
              <a:ext cx="1165225" cy="3215680"/>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13" name="Oval 12"/>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14"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4169322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Standardizing Constants and Exceptions</a:t>
            </a:r>
          </a:p>
        </p:txBody>
      </p:sp>
      <p:sp>
        <p:nvSpPr>
          <p:cNvPr id="2" name="Content Placeholder 1">
            <a:extLst>
              <a:ext uri="{FF2B5EF4-FFF2-40B4-BE49-F238E27FC236}">
                <a16:creationId xmlns:a16="http://schemas.microsoft.com/office/drawing/2014/main" id="{AA8F4019-F436-43EC-95C5-9113625FA51C}"/>
              </a:ext>
            </a:extLst>
          </p:cNvPr>
          <p:cNvSpPr>
            <a:spLocks noGrp="1"/>
          </p:cNvSpPr>
          <p:nvPr>
            <p:ph idx="1"/>
          </p:nvPr>
        </p:nvSpPr>
        <p:spPr>
          <a:xfrm>
            <a:off x="933451" y="2272710"/>
            <a:ext cx="16421100" cy="7072830"/>
          </a:xfrm>
        </p:spPr>
        <p:txBody>
          <a:bodyPr/>
          <a:lstStyle/>
          <a:p>
            <a:pPr lvl="1"/>
            <a:r>
              <a:rPr lang="en-US" altLang="en-US" dirty="0"/>
              <a:t>Standardizing helps to:</a:t>
            </a:r>
          </a:p>
          <a:p>
            <a:pPr lvl="2"/>
            <a:r>
              <a:rPr lang="en-US" altLang="en-US" dirty="0"/>
              <a:t>Develop programs that are consistent </a:t>
            </a:r>
          </a:p>
          <a:p>
            <a:pPr lvl="2"/>
            <a:r>
              <a:rPr lang="en-US" altLang="en-US" dirty="0"/>
              <a:t>Promote a higher degree of code reuse</a:t>
            </a:r>
          </a:p>
          <a:p>
            <a:pPr lvl="2"/>
            <a:r>
              <a:rPr lang="en-US" altLang="en-US" dirty="0"/>
              <a:t>Ease code maintenance</a:t>
            </a:r>
          </a:p>
          <a:p>
            <a:pPr lvl="2"/>
            <a:r>
              <a:rPr lang="en-US" altLang="en-US" dirty="0"/>
              <a:t>Implement company standards across entire applications</a:t>
            </a:r>
          </a:p>
          <a:p>
            <a:pPr lvl="1"/>
            <a:r>
              <a:rPr lang="en-US" altLang="en-US" dirty="0"/>
              <a:t>Constants and exceptions are typically implemented by using a bodiless package (that is, a package specification). </a:t>
            </a:r>
          </a:p>
          <a:p>
            <a:pPr lvl="1"/>
            <a:r>
              <a:rPr lang="en-US" altLang="en-US" dirty="0"/>
              <a:t>Start with standardization of:</a:t>
            </a:r>
          </a:p>
          <a:p>
            <a:pPr lvl="2"/>
            <a:r>
              <a:rPr lang="en-US" altLang="en-US" dirty="0"/>
              <a:t>Exception names</a:t>
            </a:r>
          </a:p>
          <a:p>
            <a:pPr lvl="2"/>
            <a:r>
              <a:rPr lang="en-US" altLang="en-US" dirty="0"/>
              <a:t>Constant definitions</a:t>
            </a:r>
          </a:p>
        </p:txBody>
      </p:sp>
    </p:spTree>
    <p:custDataLst>
      <p:tags r:id="rId1"/>
    </p:custDataLst>
    <p:extLst>
      <p:ext uri="{BB962C8B-B14F-4D97-AF65-F5344CB8AC3E}">
        <p14:creationId xmlns:p14="http://schemas.microsoft.com/office/powerpoint/2010/main" val="176835845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bwMode="gray">
          <a:xfrm>
            <a:off x="1068905" y="3775348"/>
            <a:ext cx="16125591" cy="2989745"/>
          </a:xfrm>
          <a:prstGeom prst="round2DiagRect">
            <a:avLst>
              <a:gd name="adj1" fmla="val 10239"/>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607220" indent="-607220" defTabSz="519113">
              <a:lnSpc>
                <a:spcPct val="95000"/>
              </a:lnSpc>
              <a:spcBef>
                <a:spcPct val="35000"/>
              </a:spcBef>
              <a:tabLst>
                <a:tab pos="857250" algn="l"/>
              </a:tabLst>
            </a:pPr>
            <a:r>
              <a:rPr lang="en-US" altLang="en-US">
                <a:latin typeface="Courier New" pitchFamily="49" charset="0"/>
                <a:cs typeface="Times New Roman" pitchFamily="18" charset="0"/>
              </a:rPr>
              <a:t>CREATE OR REPLACE PACKAGE error_pkg IS</a:t>
            </a:r>
          </a:p>
          <a:p>
            <a:pPr marL="607220" indent="-607220" defTabSz="519113">
              <a:lnSpc>
                <a:spcPct val="95000"/>
              </a:lnSpc>
              <a:spcBef>
                <a:spcPct val="35000"/>
              </a:spcBef>
              <a:tabLst>
                <a:tab pos="857250" algn="l"/>
              </a:tabLst>
            </a:pPr>
            <a:r>
              <a:rPr lang="en-US" altLang="en-US">
                <a:latin typeface="Courier New" pitchFamily="49" charset="0"/>
                <a:cs typeface="Times New Roman" pitchFamily="18" charset="0"/>
              </a:rPr>
              <a:t>  e_fk_err	      EXCEPTION;</a:t>
            </a:r>
          </a:p>
          <a:p>
            <a:pPr marL="607220" indent="-607220" defTabSz="519113">
              <a:lnSpc>
                <a:spcPct val="95000"/>
              </a:lnSpc>
              <a:spcBef>
                <a:spcPct val="35000"/>
              </a:spcBef>
              <a:tabLst>
                <a:tab pos="857250" algn="l"/>
              </a:tabLst>
            </a:pPr>
            <a:r>
              <a:rPr lang="en-US" altLang="en-US">
                <a:latin typeface="Courier New" pitchFamily="49" charset="0"/>
                <a:cs typeface="Times New Roman" pitchFamily="18" charset="0"/>
              </a:rPr>
              <a:t>  e_seq_nbr_err	 EXCEPTION;</a:t>
            </a:r>
          </a:p>
          <a:p>
            <a:pPr marL="607220" indent="-607220" defTabSz="519113">
              <a:lnSpc>
                <a:spcPct val="95000"/>
              </a:lnSpc>
              <a:spcBef>
                <a:spcPct val="35000"/>
              </a:spcBef>
              <a:tabLst>
                <a:tab pos="857250" algn="l"/>
              </a:tabLst>
            </a:pPr>
            <a:r>
              <a:rPr lang="en-US" altLang="en-US">
                <a:latin typeface="Courier New" pitchFamily="49" charset="0"/>
                <a:cs typeface="Times New Roman" pitchFamily="18" charset="0"/>
              </a:rPr>
              <a:t>  PRAGMA EXCEPTION_INIT (e_fk_err, -2292);</a:t>
            </a:r>
          </a:p>
          <a:p>
            <a:pPr marL="607220" indent="-607220" defTabSz="519113">
              <a:lnSpc>
                <a:spcPct val="95000"/>
              </a:lnSpc>
              <a:spcBef>
                <a:spcPct val="35000"/>
              </a:spcBef>
              <a:tabLst>
                <a:tab pos="857250" algn="l"/>
              </a:tabLst>
            </a:pPr>
            <a:r>
              <a:rPr lang="en-US" altLang="en-US">
                <a:latin typeface="Courier New" pitchFamily="49" charset="0"/>
                <a:cs typeface="Times New Roman" pitchFamily="18" charset="0"/>
              </a:rPr>
              <a:t>  PRAGMA EXCEPTION_INIT (e_seq_nbr_err, -2277);</a:t>
            </a:r>
          </a:p>
          <a:p>
            <a:pPr marL="607220" indent="-607220" defTabSz="519113">
              <a:lnSpc>
                <a:spcPct val="95000"/>
              </a:lnSpc>
              <a:spcBef>
                <a:spcPct val="35000"/>
              </a:spcBef>
              <a:tabLst>
                <a:tab pos="857250" algn="l"/>
              </a:tabLst>
            </a:pPr>
            <a:r>
              <a:rPr lang="en-US" altLang="en-US">
                <a:latin typeface="Courier New" pitchFamily="49" charset="0"/>
                <a:cs typeface="Times New Roman" pitchFamily="18" charset="0"/>
              </a:rPr>
              <a:t>  ...</a:t>
            </a:r>
          </a:p>
          <a:p>
            <a:pPr marL="607220" indent="-607220" defTabSz="519113">
              <a:lnSpc>
                <a:spcPct val="95000"/>
              </a:lnSpc>
              <a:spcBef>
                <a:spcPct val="35000"/>
              </a:spcBef>
              <a:tabLst>
                <a:tab pos="857250" algn="l"/>
              </a:tabLst>
            </a:pPr>
            <a:r>
              <a:rPr lang="en-US" altLang="en-US">
                <a:latin typeface="Courier New" pitchFamily="49" charset="0"/>
                <a:cs typeface="Times New Roman" pitchFamily="18" charset="0"/>
              </a:rPr>
              <a:t>END error_pkg;</a:t>
            </a:r>
          </a:p>
          <a:p>
            <a:pPr marL="607220" indent="-607220" defTabSz="519113">
              <a:lnSpc>
                <a:spcPct val="95000"/>
              </a:lnSpc>
              <a:spcBef>
                <a:spcPct val="35000"/>
              </a:spcBef>
              <a:tabLst>
                <a:tab pos="857250" algn="l"/>
              </a:tabLst>
            </a:pPr>
            <a:r>
              <a:rPr lang="en-US" altLang="en-US">
                <a:latin typeface="Courier New" pitchFamily="49" charset="0"/>
                <a:cs typeface="Times New Roman" pitchFamily="18" charset="0"/>
              </a:rPr>
              <a:t>/</a:t>
            </a:r>
            <a:endParaRPr lang="en-US" altLang="en-US" dirty="0">
              <a:latin typeface="Courier New" pitchFamily="49" charset="0"/>
              <a:cs typeface="Times New Roman" pitchFamily="18" charset="0"/>
            </a:endParaRPr>
          </a:p>
        </p:txBody>
      </p:sp>
      <p:sp>
        <p:nvSpPr>
          <p:cNvPr id="14341"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Standardizing Exceptions</a:t>
            </a:r>
          </a:p>
        </p:txBody>
      </p:sp>
      <p:sp>
        <p:nvSpPr>
          <p:cNvPr id="2" name="Content Placeholder 1">
            <a:extLst>
              <a:ext uri="{FF2B5EF4-FFF2-40B4-BE49-F238E27FC236}">
                <a16:creationId xmlns:a16="http://schemas.microsoft.com/office/drawing/2014/main" id="{4CF2555A-2202-4560-8534-62715CA85DC7}"/>
              </a:ext>
            </a:extLst>
          </p:cNvPr>
          <p:cNvSpPr>
            <a:spLocks noGrp="1"/>
          </p:cNvSpPr>
          <p:nvPr>
            <p:ph idx="1"/>
          </p:nvPr>
        </p:nvSpPr>
        <p:spPr>
          <a:xfrm>
            <a:off x="933451" y="2272710"/>
            <a:ext cx="16421100" cy="1863904"/>
          </a:xfrm>
        </p:spPr>
        <p:txBody>
          <a:bodyPr/>
          <a:lstStyle/>
          <a:p>
            <a:r>
              <a:rPr lang="en-US" altLang="en-US" dirty="0"/>
              <a:t>Create a standardized error-handling package that includes all named and programmer-defined exceptions to be used in the application.</a:t>
            </a:r>
          </a:p>
          <a:p>
            <a:endParaRPr lang="en-US" dirty="0"/>
          </a:p>
        </p:txBody>
      </p:sp>
    </p:spTree>
    <p:custDataLst>
      <p:tags r:id="rId1"/>
    </p:custDataLst>
    <p:extLst>
      <p:ext uri="{BB962C8B-B14F-4D97-AF65-F5344CB8AC3E}">
        <p14:creationId xmlns:p14="http://schemas.microsoft.com/office/powerpoint/2010/main" val="2857785493"/>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Standardizing Exception Handling</a:t>
            </a:r>
          </a:p>
        </p:txBody>
      </p:sp>
      <p:sp>
        <p:nvSpPr>
          <p:cNvPr id="2" name="Content Placeholder 1">
            <a:extLst>
              <a:ext uri="{FF2B5EF4-FFF2-40B4-BE49-F238E27FC236}">
                <a16:creationId xmlns:a16="http://schemas.microsoft.com/office/drawing/2014/main" id="{797F802C-B4D1-4644-A894-1D7BA3FA8ECC}"/>
              </a:ext>
            </a:extLst>
          </p:cNvPr>
          <p:cNvSpPr>
            <a:spLocks noGrp="1"/>
          </p:cNvSpPr>
          <p:nvPr>
            <p:ph idx="1"/>
          </p:nvPr>
        </p:nvSpPr>
        <p:spPr>
          <a:xfrm>
            <a:off x="933451" y="2272710"/>
            <a:ext cx="16421100" cy="5624934"/>
          </a:xfrm>
        </p:spPr>
        <p:txBody>
          <a:bodyPr/>
          <a:lstStyle/>
          <a:p>
            <a:r>
              <a:rPr lang="en-US" altLang="en-US" dirty="0"/>
              <a:t>Consider writing a subprogram with common exception handling. The exception-handling code should:</a:t>
            </a:r>
          </a:p>
          <a:p>
            <a:pPr lvl="1"/>
            <a:r>
              <a:rPr lang="en-US" altLang="en-US" dirty="0"/>
              <a:t>Display errors based on </a:t>
            </a:r>
            <a:r>
              <a:rPr lang="en-US" altLang="en-US" dirty="0">
                <a:latin typeface="Courier New" pitchFamily="49" charset="0"/>
              </a:rPr>
              <a:t>SQLCODE</a:t>
            </a:r>
            <a:r>
              <a:rPr lang="en-US" altLang="en-US" dirty="0"/>
              <a:t> and </a:t>
            </a:r>
            <a:r>
              <a:rPr lang="en-US" altLang="en-US" dirty="0">
                <a:latin typeface="Courier New" pitchFamily="49" charset="0"/>
              </a:rPr>
              <a:t>SQLERRM</a:t>
            </a:r>
            <a:r>
              <a:rPr lang="en-US" altLang="en-US" dirty="0"/>
              <a:t> values for exceptions</a:t>
            </a:r>
          </a:p>
          <a:p>
            <a:pPr lvl="1"/>
            <a:r>
              <a:rPr lang="en-US" altLang="en-US" dirty="0"/>
              <a:t>Track runtime errors by using parameters in your code to identify:</a:t>
            </a:r>
          </a:p>
          <a:p>
            <a:pPr lvl="2"/>
            <a:r>
              <a:rPr lang="en-US" altLang="en-US" dirty="0"/>
              <a:t>The procedure in which the error occurred</a:t>
            </a:r>
          </a:p>
          <a:p>
            <a:pPr lvl="2"/>
            <a:r>
              <a:rPr lang="en-US" altLang="en-US" dirty="0"/>
              <a:t>The location (line number) of the error</a:t>
            </a:r>
          </a:p>
          <a:p>
            <a:pPr lvl="2"/>
            <a:r>
              <a:rPr lang="en-US" altLang="en-US" dirty="0">
                <a:latin typeface="Courier New" pitchFamily="49" charset="0"/>
              </a:rPr>
              <a:t>RAISE_APPLICATION_ERROR </a:t>
            </a:r>
            <a:r>
              <a:rPr lang="en-US" altLang="en-US" dirty="0">
                <a:latin typeface="Arial "/>
              </a:rPr>
              <a:t>with appropriate error code and message</a:t>
            </a:r>
            <a:endParaRPr lang="en-US" altLang="en-US" dirty="0">
              <a:latin typeface="Courier New" pitchFamily="49" charset="0"/>
            </a:endParaRPr>
          </a:p>
          <a:p>
            <a:endParaRPr lang="en-US" dirty="0"/>
          </a:p>
        </p:txBody>
      </p:sp>
      <p:sp>
        <p:nvSpPr>
          <p:cNvPr id="4" name="Content Placeholder 2"/>
          <p:cNvSpPr txBox="1">
            <a:spLocks/>
          </p:cNvSpPr>
          <p:nvPr/>
        </p:nvSpPr>
        <p:spPr bwMode="gray">
          <a:xfrm>
            <a:off x="1143000" y="7539925"/>
            <a:ext cx="15773400" cy="339879"/>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862013" lvl="1" indent="-690563" defTabSz="342900" eaLnBrk="1" hangingPunct="1">
              <a:spcBef>
                <a:spcPct val="20000"/>
              </a:spcBef>
              <a:buClr>
                <a:srgbClr val="FF0000"/>
              </a:buClr>
              <a:defRPr/>
            </a:pPr>
            <a:r>
              <a:rPr lang="en-US" altLang="en-US" b="1" dirty="0">
                <a:latin typeface="Courier New" pitchFamily="49" charset="0"/>
                <a:cs typeface="Courier New" pitchFamily="49" charset="0"/>
              </a:rPr>
              <a:t>RAISE_APPLICATION_ERROR(-20001, 'My first error', TRUE);</a:t>
            </a:r>
            <a:endParaRPr lang="en-US" b="1" kern="0" dirty="0">
              <a:latin typeface="Courier New" pitchFamily="49" charset="0"/>
              <a:cs typeface="Courier New" pitchFamily="49" charset="0"/>
            </a:endParaRPr>
          </a:p>
        </p:txBody>
      </p:sp>
    </p:spTree>
    <p:custDataLst>
      <p:tags r:id="rId1"/>
    </p:custDataLst>
    <p:extLst>
      <p:ext uri="{BB962C8B-B14F-4D97-AF65-F5344CB8AC3E}">
        <p14:creationId xmlns:p14="http://schemas.microsoft.com/office/powerpoint/2010/main" val="227722189"/>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gray">
          <a:xfrm>
            <a:off x="914400" y="4703136"/>
            <a:ext cx="16125591" cy="1880524"/>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607220" indent="-607220" defTabSz="519113">
              <a:lnSpc>
                <a:spcPct val="95000"/>
              </a:lnSpc>
              <a:spcBef>
                <a:spcPct val="35000"/>
              </a:spcBef>
              <a:tabLst>
                <a:tab pos="857250" algn="l"/>
              </a:tabLst>
            </a:pPr>
            <a:r>
              <a:rPr lang="en-US" altLang="en-US">
                <a:latin typeface="Courier New" pitchFamily="49" charset="0"/>
                <a:cs typeface="Times New Roman" pitchFamily="18" charset="0"/>
              </a:rPr>
              <a:t>CREATE OR REPLACE PACKAGE constant_pkg IS</a:t>
            </a:r>
          </a:p>
          <a:p>
            <a:pPr marL="607220" indent="-607220" defTabSz="519113">
              <a:lnSpc>
                <a:spcPct val="95000"/>
              </a:lnSpc>
              <a:spcBef>
                <a:spcPct val="35000"/>
              </a:spcBef>
              <a:tabLst>
                <a:tab pos="857250" algn="l"/>
              </a:tabLst>
            </a:pPr>
            <a:r>
              <a:rPr lang="en-US" altLang="en-US">
                <a:latin typeface="Courier New" pitchFamily="49" charset="0"/>
                <a:cs typeface="Times New Roman" pitchFamily="18" charset="0"/>
              </a:rPr>
              <a:t>  c_order_received CONSTANT VARCHAR(2) := 'OR';</a:t>
            </a:r>
          </a:p>
          <a:p>
            <a:pPr marL="607220" indent="-607220" defTabSz="519113">
              <a:lnSpc>
                <a:spcPct val="95000"/>
              </a:lnSpc>
              <a:spcBef>
                <a:spcPct val="35000"/>
              </a:spcBef>
              <a:tabLst>
                <a:tab pos="857250" algn="l"/>
              </a:tabLst>
            </a:pPr>
            <a:r>
              <a:rPr lang="en-US" altLang="en-US">
                <a:latin typeface="Courier New" pitchFamily="49" charset="0"/>
                <a:cs typeface="Times New Roman" pitchFamily="18" charset="0"/>
              </a:rPr>
              <a:t>  c_order_shipped  CONSTANT VARCHAR(2) := 'OS';</a:t>
            </a:r>
          </a:p>
          <a:p>
            <a:pPr marL="607220" indent="-607220" defTabSz="519113">
              <a:lnSpc>
                <a:spcPct val="95000"/>
              </a:lnSpc>
              <a:spcBef>
                <a:spcPct val="35000"/>
              </a:spcBef>
              <a:tabLst>
                <a:tab pos="857250" algn="l"/>
              </a:tabLst>
            </a:pPr>
            <a:r>
              <a:rPr lang="en-US" altLang="en-US">
                <a:latin typeface="Courier New" pitchFamily="49" charset="0"/>
                <a:cs typeface="Times New Roman" pitchFamily="18" charset="0"/>
              </a:rPr>
              <a:t>  c_min_sal        CONSTANT NUMBER(3)  := 900;</a:t>
            </a:r>
          </a:p>
          <a:p>
            <a:pPr marL="607220" indent="-607220" defTabSz="519113">
              <a:lnSpc>
                <a:spcPct val="95000"/>
              </a:lnSpc>
              <a:spcBef>
                <a:spcPct val="35000"/>
              </a:spcBef>
              <a:tabLst>
                <a:tab pos="857250" algn="l"/>
              </a:tabLst>
            </a:pPr>
            <a:r>
              <a:rPr lang="en-US" altLang="en-US">
                <a:latin typeface="Courier New" pitchFamily="49" charset="0"/>
                <a:cs typeface="Times New Roman" pitchFamily="18" charset="0"/>
              </a:rPr>
              <a:t>END constant_pkg;</a:t>
            </a:r>
            <a:endParaRPr lang="en-US" altLang="en-US" dirty="0">
              <a:latin typeface="Courier New" pitchFamily="49" charset="0"/>
              <a:cs typeface="Times New Roman" pitchFamily="18" charset="0"/>
            </a:endParaRPr>
          </a:p>
        </p:txBody>
      </p:sp>
      <p:sp>
        <p:nvSpPr>
          <p:cNvPr id="18437"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Standardizing Constants</a:t>
            </a:r>
          </a:p>
        </p:txBody>
      </p:sp>
      <p:sp>
        <p:nvSpPr>
          <p:cNvPr id="2" name="Content Placeholder 1">
            <a:extLst>
              <a:ext uri="{FF2B5EF4-FFF2-40B4-BE49-F238E27FC236}">
                <a16:creationId xmlns:a16="http://schemas.microsoft.com/office/drawing/2014/main" id="{A8E4A0E9-EF5A-408B-8D27-2544C7575DD2}"/>
              </a:ext>
            </a:extLst>
          </p:cNvPr>
          <p:cNvSpPr>
            <a:spLocks noGrp="1"/>
          </p:cNvSpPr>
          <p:nvPr>
            <p:ph idx="1"/>
          </p:nvPr>
        </p:nvSpPr>
        <p:spPr>
          <a:xfrm>
            <a:off x="933451" y="2272710"/>
            <a:ext cx="16421100" cy="2850328"/>
          </a:xfrm>
        </p:spPr>
        <p:txBody>
          <a:bodyPr/>
          <a:lstStyle/>
          <a:p>
            <a:r>
              <a:rPr lang="en-US" altLang="en-US" dirty="0"/>
              <a:t>For programs that use local variables whose values should not change:</a:t>
            </a:r>
          </a:p>
          <a:p>
            <a:pPr lvl="1"/>
            <a:r>
              <a:rPr lang="en-US" altLang="en-US" dirty="0"/>
              <a:t>Convert the variables to constants to reduce maintenance and debugging</a:t>
            </a:r>
          </a:p>
          <a:p>
            <a:pPr lvl="1"/>
            <a:r>
              <a:rPr lang="en-US" altLang="en-US" dirty="0"/>
              <a:t>Create one central package specification and place all constants in it</a:t>
            </a:r>
          </a:p>
          <a:p>
            <a:endParaRPr lang="en-US" dirty="0"/>
          </a:p>
        </p:txBody>
      </p:sp>
    </p:spTree>
    <p:custDataLst>
      <p:tags r:id="rId1"/>
    </p:custDataLst>
    <p:extLst>
      <p:ext uri="{BB962C8B-B14F-4D97-AF65-F5344CB8AC3E}">
        <p14:creationId xmlns:p14="http://schemas.microsoft.com/office/powerpoint/2010/main" val="2951607758"/>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a:spLocks/>
          </p:cNvSpPr>
          <p:nvPr/>
        </p:nvSpPr>
        <p:spPr bwMode="gray">
          <a:xfrm>
            <a:off x="1081205" y="3703340"/>
            <a:ext cx="16125591" cy="5120625"/>
          </a:xfrm>
          <a:prstGeom prst="round2DiagRect">
            <a:avLst>
              <a:gd name="adj1" fmla="val 9529"/>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1233488"/>
            <a:r>
              <a:rPr lang="en-US" altLang="en-US" sz="2400">
                <a:latin typeface="Courier New" pitchFamily="49" charset="0"/>
                <a:cs typeface="Times New Roman" pitchFamily="18" charset="0"/>
              </a:rPr>
              <a:t>CREATE PROCEDURE employee_sal(p_id NUMBER) IS </a:t>
            </a:r>
          </a:p>
          <a:p>
            <a:pPr defTabSz="1233488"/>
            <a:r>
              <a:rPr lang="en-US" altLang="en-US" sz="2400">
                <a:latin typeface="Courier New" pitchFamily="49" charset="0"/>
                <a:cs typeface="Times New Roman" pitchFamily="18" charset="0"/>
              </a:rPr>
              <a:t>   v_emp employees%ROWTYPE;</a:t>
            </a:r>
          </a:p>
          <a:p>
            <a:pPr defTabSz="1233488"/>
            <a:r>
              <a:rPr lang="en-US" altLang="en-US" sz="2400">
                <a:latin typeface="Courier New" pitchFamily="49" charset="0"/>
                <a:cs typeface="Times New Roman" pitchFamily="18" charset="0"/>
              </a:rPr>
              <a:t>   FUNCTION tax(p_salary VARCHAR2) RETURN NUMBER IS</a:t>
            </a:r>
          </a:p>
          <a:p>
            <a:pPr defTabSz="1233488"/>
            <a:r>
              <a:rPr lang="en-US" altLang="en-US" sz="2400">
                <a:latin typeface="Courier New" pitchFamily="49" charset="0"/>
                <a:cs typeface="Times New Roman" pitchFamily="18" charset="0"/>
              </a:rPr>
              <a:t>   BEGIN</a:t>
            </a:r>
          </a:p>
          <a:p>
            <a:pPr defTabSz="1233488"/>
            <a:r>
              <a:rPr lang="en-US" altLang="en-US" sz="2400">
                <a:latin typeface="Courier New" pitchFamily="49" charset="0"/>
                <a:cs typeface="Times New Roman" pitchFamily="18" charset="0"/>
              </a:rPr>
              <a:t>     RETURN p_salary * 0.825;</a:t>
            </a:r>
          </a:p>
          <a:p>
            <a:pPr defTabSz="1233488"/>
            <a:r>
              <a:rPr lang="en-US" altLang="en-US" sz="2400">
                <a:latin typeface="Courier New" pitchFamily="49" charset="0"/>
                <a:cs typeface="Times New Roman" pitchFamily="18" charset="0"/>
              </a:rPr>
              <a:t>   END tax;</a:t>
            </a:r>
          </a:p>
          <a:p>
            <a:pPr defTabSz="1233488"/>
            <a:r>
              <a:rPr lang="en-US" altLang="en-US" sz="2400">
                <a:latin typeface="Courier New" pitchFamily="49" charset="0"/>
                <a:cs typeface="Times New Roman" pitchFamily="18" charset="0"/>
              </a:rPr>
              <a:t>BEGIN</a:t>
            </a:r>
          </a:p>
          <a:p>
            <a:pPr defTabSz="1233488"/>
            <a:r>
              <a:rPr lang="en-US" altLang="en-US" sz="2400">
                <a:latin typeface="Courier New" pitchFamily="49" charset="0"/>
                <a:cs typeface="Times New Roman" pitchFamily="18" charset="0"/>
              </a:rPr>
              <a:t>   SELECT * INTO v_emp</a:t>
            </a:r>
          </a:p>
          <a:p>
            <a:pPr defTabSz="1233488"/>
            <a:r>
              <a:rPr lang="en-US" altLang="en-US" sz="2400">
                <a:latin typeface="Courier New" pitchFamily="49" charset="0"/>
                <a:cs typeface="Times New Roman" pitchFamily="18" charset="0"/>
              </a:rPr>
              <a:t>   FROM EMPLOYEES WHERE employee_id = p_id;</a:t>
            </a:r>
          </a:p>
          <a:p>
            <a:pPr defTabSz="1233488"/>
            <a:r>
              <a:rPr lang="en-US" altLang="en-US" sz="2400">
                <a:latin typeface="Courier New" pitchFamily="49" charset="0"/>
                <a:cs typeface="Times New Roman" pitchFamily="18" charset="0"/>
              </a:rPr>
              <a:t>   DBMS_OUTPUT.PUT_LINE('Tax: '|| tax(v_emp.salary));</a:t>
            </a:r>
          </a:p>
          <a:p>
            <a:pPr defTabSz="1233488"/>
            <a:r>
              <a:rPr lang="en-US" altLang="en-US" sz="2400">
                <a:latin typeface="Courier New" pitchFamily="49" charset="0"/>
                <a:cs typeface="Times New Roman" pitchFamily="18" charset="0"/>
              </a:rPr>
              <a:t>END;</a:t>
            </a:r>
          </a:p>
          <a:p>
            <a:pPr defTabSz="1233488"/>
            <a:r>
              <a:rPr lang="en-US" altLang="en-US" sz="2400">
                <a:latin typeface="Courier New" pitchFamily="49" charset="0"/>
                <a:cs typeface="Times New Roman" pitchFamily="18" charset="0"/>
              </a:rPr>
              <a:t>/</a:t>
            </a:r>
          </a:p>
          <a:p>
            <a:pPr defTabSz="1233488"/>
            <a:r>
              <a:rPr lang="en-US" altLang="en-US" sz="2400">
                <a:latin typeface="Courier New" pitchFamily="49" charset="0"/>
                <a:cs typeface="Oracle Sans" panose="020B0503020204020204" pitchFamily="34" charset="0"/>
              </a:rPr>
              <a:t>EXECUTE employee_sal(100)</a:t>
            </a:r>
            <a:endParaRPr lang="en-US" altLang="en-US" sz="2400" dirty="0">
              <a:latin typeface="Courier New" pitchFamily="49" charset="0"/>
              <a:cs typeface="Oracle Sans" panose="020B0503020204020204" pitchFamily="34" charset="0"/>
            </a:endParaRPr>
          </a:p>
        </p:txBody>
      </p:sp>
      <p:sp>
        <p:nvSpPr>
          <p:cNvPr id="20485"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Local Subprograms</a:t>
            </a:r>
          </a:p>
        </p:txBody>
      </p:sp>
      <p:sp>
        <p:nvSpPr>
          <p:cNvPr id="20486" name="Rectangle 3"/>
          <p:cNvSpPr>
            <a:spLocks noGrp="1" noChangeArrowheads="1"/>
          </p:cNvSpPr>
          <p:nvPr>
            <p:ph idx="1"/>
          </p:nvPr>
        </p:nvSpPr>
        <p:spPr>
          <a:xfrm>
            <a:off x="933451" y="2272710"/>
            <a:ext cx="16421100" cy="1125753"/>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Oracle Sans" panose="020B0503020204020204" pitchFamily="34" charset="0"/>
                <a:cs typeface="Oracle Sans" panose="020B0503020204020204" pitchFamily="34" charset="0"/>
              </a:rPr>
              <a:t>A local subprogram is a </a:t>
            </a:r>
            <a:r>
              <a:rPr lang="en-US" altLang="en-US" dirty="0">
                <a:latin typeface="Courier New" pitchFamily="49" charset="0"/>
                <a:cs typeface="Oracle Sans" panose="020B0503020204020204" pitchFamily="34" charset="0"/>
              </a:rPr>
              <a:t>PROCEDURE</a:t>
            </a:r>
            <a:r>
              <a:rPr lang="en-US" altLang="en-US" dirty="0">
                <a:latin typeface="Oracle Sans" panose="020B0503020204020204" pitchFamily="34" charset="0"/>
                <a:cs typeface="Oracle Sans" panose="020B0503020204020204" pitchFamily="34" charset="0"/>
              </a:rPr>
              <a:t> or </a:t>
            </a:r>
            <a:r>
              <a:rPr lang="en-US" altLang="en-US" dirty="0">
                <a:latin typeface="Courier New" pitchFamily="49" charset="0"/>
                <a:cs typeface="Oracle Sans" panose="020B0503020204020204" pitchFamily="34" charset="0"/>
              </a:rPr>
              <a:t>FUNCTION</a:t>
            </a:r>
            <a:r>
              <a:rPr lang="en-US" altLang="en-US" dirty="0">
                <a:latin typeface="Oracle Sans" panose="020B0503020204020204" pitchFamily="34" charset="0"/>
                <a:cs typeface="Oracle Sans" panose="020B0503020204020204" pitchFamily="34" charset="0"/>
              </a:rPr>
              <a:t> defined at the end of the declarative section in a subprogram.</a:t>
            </a:r>
          </a:p>
        </p:txBody>
      </p:sp>
      <p:pic>
        <p:nvPicPr>
          <p:cNvPr id="9" name="Picture 8" descr="les10_01.png"/>
          <p:cNvPicPr>
            <a:picLocks noChangeAspect="1"/>
          </p:cNvPicPr>
          <p:nvPr/>
        </p:nvPicPr>
        <p:blipFill>
          <a:blip r:embed="rId4" cstate="print"/>
          <a:stretch>
            <a:fillRect/>
          </a:stretch>
        </p:blipFill>
        <p:spPr>
          <a:xfrm>
            <a:off x="11304240" y="7663780"/>
            <a:ext cx="4671429" cy="1657143"/>
          </a:xfrm>
          <a:prstGeom prst="rect">
            <a:avLst/>
          </a:prstGeom>
        </p:spPr>
      </p:pic>
    </p:spTree>
    <p:custDataLst>
      <p:tags r:id="rId1"/>
    </p:custDataLst>
    <p:extLst>
      <p:ext uri="{BB962C8B-B14F-4D97-AF65-F5344CB8AC3E}">
        <p14:creationId xmlns:p14="http://schemas.microsoft.com/office/powerpoint/2010/main" val="3425403315"/>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8e5b71d97abbf78e6157b6cb7b590e0393b44c6"/>
  <p:tag name="ARTICULATE_SLIDE_COUNT" val="40"/>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U Redwood PowerPoint Template">
  <a:themeElements>
    <a:clrScheme name="Redwood Theme">
      <a:dk1>
        <a:srgbClr val="312D2A"/>
      </a:dk1>
      <a:lt1>
        <a:srgbClr val="FCFBFA"/>
      </a:lt1>
      <a:dk2>
        <a:srgbClr val="312D2A"/>
      </a:dk2>
      <a:lt2>
        <a:srgbClr val="FCFBFA"/>
      </a:lt2>
      <a:accent1>
        <a:srgbClr val="C74634"/>
      </a:accent1>
      <a:accent2>
        <a:srgbClr val="FACD62"/>
      </a:accent2>
      <a:accent3>
        <a:srgbClr val="94AFAF"/>
      </a:accent3>
      <a:accent4>
        <a:srgbClr val="2B6242"/>
      </a:accent4>
      <a:accent5>
        <a:srgbClr val="AE562C"/>
      </a:accent5>
      <a:accent6>
        <a:srgbClr val="759C6C"/>
      </a:accent6>
      <a:hlink>
        <a:srgbClr val="2C5967"/>
      </a:hlink>
      <a:folHlink>
        <a:srgbClr val="FACD62"/>
      </a:folHlink>
    </a:clrScheme>
    <a:fontScheme name="Redwood Fonts">
      <a:majorFont>
        <a:latin typeface="Georgia"/>
        <a:ea typeface=""/>
        <a:cs typeface=""/>
      </a:majorFont>
      <a:minorFont>
        <a:latin typeface="Oracle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U Redwood PowerPoint Template.potx" id="{E268B603-5D0A-4A64-89C3-10B088DC216C}" vid="{A85A9E7E-81CB-495B-98B2-24FED83F9CAE}"/>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OU Redwood PowerPoint Template</Template>
  <TotalTime>80</TotalTime>
  <Words>7631</Words>
  <Application>Microsoft Office PowerPoint</Application>
  <PresentationFormat>Custom</PresentationFormat>
  <Paragraphs>629</Paragraphs>
  <Slides>39</Slides>
  <Notes>39</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Arial</vt:lpstr>
      <vt:lpstr>Arial </vt:lpstr>
      <vt:lpstr>Courier New</vt:lpstr>
      <vt:lpstr>Georgia</vt:lpstr>
      <vt:lpstr>Oracle Sans</vt:lpstr>
      <vt:lpstr>Times New Roman</vt:lpstr>
      <vt:lpstr>OU Redwood PowerPoint Template</vt:lpstr>
      <vt:lpstr>Design Considerations for the PL/SQL Code</vt:lpstr>
      <vt:lpstr>Course Road Map</vt:lpstr>
      <vt:lpstr>Objectives</vt:lpstr>
      <vt:lpstr>Lesson Agenda</vt:lpstr>
      <vt:lpstr>Standardizing Constants and Exceptions</vt:lpstr>
      <vt:lpstr>Standardizing Exceptions</vt:lpstr>
      <vt:lpstr>Standardizing Exception Handling</vt:lpstr>
      <vt:lpstr>Standardizing Constants</vt:lpstr>
      <vt:lpstr>Local Subprograms</vt:lpstr>
      <vt:lpstr>Lesson Agenda</vt:lpstr>
      <vt:lpstr>Definer’s and Invoker’s Rights</vt:lpstr>
      <vt:lpstr>Specifying Invoker’s Rights: Setting AUTHID to CURRENT_USER </vt:lpstr>
      <vt:lpstr>Granting Privileges to Invoker’s Rights Unit</vt:lpstr>
      <vt:lpstr>Lesson Agenda</vt:lpstr>
      <vt:lpstr>Autonomous Transactions</vt:lpstr>
      <vt:lpstr>Features of Autonomous Transactions</vt:lpstr>
      <vt:lpstr>Using Autonomous Transactions: Example</vt:lpstr>
      <vt:lpstr>PowerPoint Presentation</vt:lpstr>
      <vt:lpstr>Lesson Agenda</vt:lpstr>
      <vt:lpstr>Using the NOCOPY Hint</vt:lpstr>
      <vt:lpstr>Effects of the NOCOPY Hint</vt:lpstr>
      <vt:lpstr>When Does the PL/SQL Compiler Ignore the NOCOPY Hint?</vt:lpstr>
      <vt:lpstr>Using the PARALLEL_ENABLE Hint</vt:lpstr>
      <vt:lpstr>Using the Cross-Session PL/SQL Function Result Cache</vt:lpstr>
      <vt:lpstr>Declaring and Defining a Result-Cached Function: Example </vt:lpstr>
      <vt:lpstr>Using the DETERMINISTIC Clause with Functions</vt:lpstr>
      <vt:lpstr>Using the RETURNING Clause</vt:lpstr>
      <vt:lpstr>Lesson Agenda</vt:lpstr>
      <vt:lpstr>Using Bulk Binding</vt:lpstr>
      <vt:lpstr>Bulk Binding: Syntax and Keywords</vt:lpstr>
      <vt:lpstr>Bulk Binding FORALL: Example</vt:lpstr>
      <vt:lpstr>Bulk Binding FORALL: Example</vt:lpstr>
      <vt:lpstr>Bulk Binding FORALL: Example</vt:lpstr>
      <vt:lpstr>Using BULK COLLECT INTO with Queries</vt:lpstr>
      <vt:lpstr>Using BULK COLLECT INTO with Cursors</vt:lpstr>
      <vt:lpstr>Using BULK COLLECT INTO with a RETURNING Clause</vt:lpstr>
      <vt:lpstr>Quiz</vt:lpstr>
      <vt:lpstr>Summary</vt:lpstr>
      <vt:lpstr>Practice 20 Overview: Design Considerations for PL/SQL Code</vt:lpstr>
    </vt:vector>
  </TitlesOfParts>
  <Company>Oracle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OU Redwood 2020</dc:subject>
  <dc:creator>Amol Bagve</dc:creator>
  <cp:keywords>OU Redwood PowerPoint Template</cp:keywords>
  <dc:description>Oracle University Production Services PowerPoint Template</dc:description>
  <cp:lastModifiedBy>Jayanthy Keshavamurthy</cp:lastModifiedBy>
  <cp:revision>46</cp:revision>
  <cp:lastPrinted>2002-03-28T23:57:22Z</cp:lastPrinted>
  <dcterms:created xsi:type="dcterms:W3CDTF">2020-05-28T00:28:33Z</dcterms:created>
  <dcterms:modified xsi:type="dcterms:W3CDTF">2020-07-01T07:56:37Z</dcterms:modified>
  <cp:category>Oracle University 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y fmtid="{D5CDD505-2E9C-101B-9397-08002B2CF9AE}" pid="8" name="ArticulateGUID">
    <vt:lpwstr>54608960-AEB5-4F2A-B622-CD7CD84DD473</vt:lpwstr>
  </property>
  <property fmtid="{D5CDD505-2E9C-101B-9397-08002B2CF9AE}" pid="9" name="ArticulatePath">
    <vt:lpwstr>OU7_July2016</vt:lpwstr>
  </property>
</Properties>
</file>