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ppt/tags/tag49.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6"/>
  </p:notesMasterIdLst>
  <p:handoutMasterIdLst>
    <p:handoutMasterId r:id="rId37"/>
  </p:handoutMasterIdLst>
  <p:sldIdLst>
    <p:sldId id="285" r:id="rId2"/>
    <p:sldId id="287" r:id="rId3"/>
    <p:sldId id="286"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Lst>
  <p:sldSz cx="18288000" cy="10287000"/>
  <p:notesSz cx="7772400" cy="10058400"/>
  <p:custDataLst>
    <p:tags r:id="rId3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5760">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73019" autoAdjust="0"/>
  </p:normalViewPr>
  <p:slideViewPr>
    <p:cSldViewPr showGuides="1">
      <p:cViewPr varScale="1">
        <p:scale>
          <a:sx n="33" d="100"/>
          <a:sy n="33" d="100"/>
        </p:scale>
        <p:origin x="1476" y="54"/>
      </p:cViewPr>
      <p:guideLst>
        <p:guide orient="horz" pos="3240"/>
        <p:guide pos="5760"/>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90" d="100"/>
          <a:sy n="90" d="100"/>
        </p:scale>
        <p:origin x="1776" y="-1914"/>
      </p:cViewPr>
      <p:guideLst>
        <p:guide orient="horz" pos="2923"/>
        <p:guide orient="horz" pos="283"/>
        <p:guide pos="244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t>Oracle Database 19c: PL/SQL Workshop   21 -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B6AC60-6F36-43BC-B089-42706534D6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346220-6AAC-4A25-8CFA-E16EA6EF53D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80944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21 - </a:t>
            </a:r>
            <a:fld id="{F32C7146-F85B-4505-BC3E-AEC550DCB1AB}" type="slidenum">
              <a:rPr lang="en-US" smtClean="0"/>
              <a:pPr/>
              <a:t>10</a:t>
            </a:fld>
            <a:endParaRPr lang="en-US" dirty="0"/>
          </a:p>
        </p:txBody>
      </p:sp>
      <p:sp>
        <p:nvSpPr>
          <p:cNvPr id="3" name="Slide Image Placeholder 2">
            <a:extLst>
              <a:ext uri="{FF2B5EF4-FFF2-40B4-BE49-F238E27FC236}">
                <a16:creationId xmlns:a16="http://schemas.microsoft.com/office/drawing/2014/main" id="{EBD84543-3F97-4D6E-99B3-5CA21DA2221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E51605F-AD6F-4C61-BB03-AC4364B3B2EC}"/>
              </a:ext>
            </a:extLst>
          </p:cNvPr>
          <p:cNvSpPr>
            <a:spLocks noGrp="1"/>
          </p:cNvSpPr>
          <p:nvPr>
            <p:ph type="body" idx="1"/>
          </p:nvPr>
        </p:nvSpPr>
        <p:spPr/>
        <p:txBody>
          <a:bodyPr/>
          <a:lstStyle/>
          <a:p>
            <a:pPr lvl="1" eaLnBrk="1" hangingPunct="1"/>
            <a:r>
              <a:rPr lang="en-US" dirty="0"/>
              <a:t>You can set the value of the compilation parameter through ALTER SESSION as follows:</a:t>
            </a:r>
          </a:p>
          <a:p>
            <a:pPr lvl="1" eaLnBrk="1" hangingPunct="1"/>
            <a:r>
              <a:rPr lang="en-US" dirty="0">
                <a:latin typeface="Courier New" pitchFamily="49" charset="0"/>
                <a:cs typeface="Courier New" pitchFamily="49" charset="0"/>
              </a:rPr>
              <a:t>	ALTER SESSION SET PLSQL_OPTIMIZE_LEVEL=1;</a:t>
            </a:r>
          </a:p>
          <a:p>
            <a:endParaRPr lang="en-US" dirty="0"/>
          </a:p>
        </p:txBody>
      </p:sp>
    </p:spTree>
    <p:extLst>
      <p:ext uri="{BB962C8B-B14F-4D97-AF65-F5344CB8AC3E}">
        <p14:creationId xmlns:p14="http://schemas.microsoft.com/office/powerpoint/2010/main" val="762634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21 - </a:t>
            </a:r>
            <a:fld id="{CDB8A1B1-BED0-4A40-B09B-77011D4FAF47}" type="slidenum">
              <a:rPr lang="en-US" smtClean="0"/>
              <a:pPr/>
              <a:t>11</a:t>
            </a:fld>
            <a:endParaRPr lang="en-US" dirty="0"/>
          </a:p>
        </p:txBody>
      </p:sp>
      <p:sp>
        <p:nvSpPr>
          <p:cNvPr id="3" name="Slide Image Placeholder 2">
            <a:extLst>
              <a:ext uri="{FF2B5EF4-FFF2-40B4-BE49-F238E27FC236}">
                <a16:creationId xmlns:a16="http://schemas.microsoft.com/office/drawing/2014/main" id="{2D03053D-4177-4C56-A654-BE18758EC45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A1BC402-A1C5-4FA6-914C-EFD5F7C42A36}"/>
              </a:ext>
            </a:extLst>
          </p:cNvPr>
          <p:cNvSpPr>
            <a:spLocks noGrp="1"/>
          </p:cNvSpPr>
          <p:nvPr>
            <p:ph type="body" idx="1"/>
          </p:nvPr>
        </p:nvSpPr>
        <p:spPr>
          <a:xfrm>
            <a:off x="457200" y="4617720"/>
            <a:ext cx="6858000" cy="5524048"/>
          </a:xfrm>
        </p:spPr>
        <p:txBody>
          <a:bodyPr/>
          <a:lstStyle/>
          <a:p>
            <a:pPr lvl="1" eaLnBrk="1" hangingPunct="1"/>
            <a:r>
              <a:rPr lang="en-US" dirty="0"/>
              <a:t>To change a compiled PL/SQL object from the interpreted code type to the native code type, you must first set the </a:t>
            </a:r>
            <a:r>
              <a:rPr lang="en-US" dirty="0">
                <a:latin typeface="Courier New" pitchFamily="49" charset="0"/>
              </a:rPr>
              <a:t>PLSQL_CODE_TYPE</a:t>
            </a:r>
            <a:r>
              <a:rPr lang="en-US" dirty="0"/>
              <a:t> parameter to </a:t>
            </a:r>
            <a:r>
              <a:rPr lang="en-US" dirty="0">
                <a:latin typeface="Courier New" pitchFamily="49" charset="0"/>
              </a:rPr>
              <a:t>NATIVE</a:t>
            </a:r>
            <a:r>
              <a:rPr lang="en-US" dirty="0"/>
              <a:t> (optionally set the other parameters) and then recompile the program. </a:t>
            </a:r>
          </a:p>
          <a:p>
            <a:pPr lvl="1" eaLnBrk="1" hangingPunct="1"/>
            <a:r>
              <a:rPr lang="en-US" dirty="0"/>
              <a:t>To enforce native compilation to all PL/SQL code, you must recompile each one. Scripts (in the </a:t>
            </a:r>
            <a:r>
              <a:rPr lang="en-US" dirty="0" err="1">
                <a:latin typeface="Courier New" pitchFamily="49" charset="0"/>
              </a:rPr>
              <a:t>rdmbs</a:t>
            </a:r>
            <a:r>
              <a:rPr lang="en-US" dirty="0">
                <a:latin typeface="Courier New" pitchFamily="49" charset="0"/>
              </a:rPr>
              <a:t>/admin</a:t>
            </a:r>
            <a:r>
              <a:rPr lang="en-US" dirty="0"/>
              <a:t> directory) are provided for you to achieve conversion to full native compilation (</a:t>
            </a:r>
            <a:r>
              <a:rPr lang="en-US" dirty="0" err="1">
                <a:latin typeface="Courier New" pitchFamily="49" charset="0"/>
              </a:rPr>
              <a:t>dbmsupgnv.sql</a:t>
            </a:r>
            <a:r>
              <a:rPr lang="en-US" dirty="0"/>
              <a:t>) or full interpreted compilation (</a:t>
            </a:r>
            <a:r>
              <a:rPr lang="en-US" dirty="0" err="1">
                <a:latin typeface="Courier New" pitchFamily="49" charset="0"/>
              </a:rPr>
              <a:t>dbmsupgin.sql</a:t>
            </a:r>
            <a:r>
              <a:rPr lang="en-US" dirty="0"/>
              <a:t>). The </a:t>
            </a:r>
            <a:r>
              <a:rPr lang="en-US" dirty="0" err="1">
                <a:latin typeface="Courier New" pitchFamily="49" charset="0"/>
              </a:rPr>
              <a:t>add_job_history</a:t>
            </a:r>
            <a:r>
              <a:rPr lang="en-US" dirty="0">
                <a:latin typeface="Courier New" pitchFamily="49" charset="0"/>
              </a:rPr>
              <a:t> </a:t>
            </a:r>
            <a:r>
              <a:rPr lang="en-US" dirty="0"/>
              <a:t>procedure is created as follows:</a:t>
            </a:r>
          </a:p>
          <a:p>
            <a:pPr lvl="4" eaLnBrk="1" hangingPunct="1">
              <a:spcBef>
                <a:spcPts val="533"/>
              </a:spcBef>
            </a:pPr>
            <a:r>
              <a:rPr lang="en-US" dirty="0"/>
              <a:t> CREATE OR REPLACE PROCEDURE </a:t>
            </a:r>
            <a:r>
              <a:rPr lang="en-US" dirty="0" err="1"/>
              <a:t>add_job_history</a:t>
            </a:r>
            <a:br>
              <a:rPr lang="en-US" dirty="0"/>
            </a:br>
            <a:r>
              <a:rPr lang="en-US" dirty="0"/>
              <a:t>    (  </a:t>
            </a:r>
            <a:r>
              <a:rPr lang="en-US" dirty="0" err="1"/>
              <a:t>p_emp_id</a:t>
            </a:r>
            <a:r>
              <a:rPr lang="en-US" dirty="0"/>
              <a:t>          </a:t>
            </a:r>
            <a:r>
              <a:rPr lang="en-US" dirty="0" err="1"/>
              <a:t>job_history.employee_id%type</a:t>
            </a:r>
            <a:br>
              <a:rPr lang="en-US" dirty="0"/>
            </a:br>
            <a:r>
              <a:rPr lang="en-US" dirty="0"/>
              <a:t>     , </a:t>
            </a:r>
            <a:r>
              <a:rPr lang="en-US" dirty="0" err="1"/>
              <a:t>p_start_date</a:t>
            </a:r>
            <a:r>
              <a:rPr lang="en-US" dirty="0"/>
              <a:t>      </a:t>
            </a:r>
            <a:r>
              <a:rPr lang="en-US" dirty="0" err="1"/>
              <a:t>job_history.start_date%type</a:t>
            </a:r>
            <a:br>
              <a:rPr lang="en-US" dirty="0"/>
            </a:br>
            <a:r>
              <a:rPr lang="en-US" dirty="0"/>
              <a:t>     , </a:t>
            </a:r>
            <a:r>
              <a:rPr lang="en-US" dirty="0" err="1"/>
              <a:t>p_end_date</a:t>
            </a:r>
            <a:r>
              <a:rPr lang="en-US" dirty="0"/>
              <a:t>        </a:t>
            </a:r>
            <a:r>
              <a:rPr lang="en-US" dirty="0" err="1"/>
              <a:t>job_history.end_date%type</a:t>
            </a:r>
            <a:br>
              <a:rPr lang="en-US" dirty="0"/>
            </a:br>
            <a:r>
              <a:rPr lang="en-US" dirty="0"/>
              <a:t>     , </a:t>
            </a:r>
            <a:r>
              <a:rPr lang="en-US" dirty="0" err="1"/>
              <a:t>p_job_id</a:t>
            </a:r>
            <a:r>
              <a:rPr lang="en-US" dirty="0"/>
              <a:t>          </a:t>
            </a:r>
            <a:r>
              <a:rPr lang="en-US" dirty="0" err="1"/>
              <a:t>job_history.job_id%type</a:t>
            </a:r>
            <a:br>
              <a:rPr lang="en-US" dirty="0"/>
            </a:br>
            <a:r>
              <a:rPr lang="en-US" dirty="0"/>
              <a:t>     , </a:t>
            </a:r>
            <a:r>
              <a:rPr lang="en-US" dirty="0" err="1"/>
              <a:t>p_department_id</a:t>
            </a:r>
            <a:r>
              <a:rPr lang="en-US" dirty="0"/>
              <a:t>   </a:t>
            </a:r>
            <a:r>
              <a:rPr lang="en-US" dirty="0" err="1"/>
              <a:t>job_history.department_id%type</a:t>
            </a:r>
            <a:r>
              <a:rPr lang="en-US" dirty="0"/>
              <a:t> )</a:t>
            </a:r>
            <a:br>
              <a:rPr lang="en-US" dirty="0"/>
            </a:br>
            <a:r>
              <a:rPr lang="en-US" dirty="0"/>
              <a:t>  IS</a:t>
            </a:r>
            <a:br>
              <a:rPr lang="en-US" dirty="0"/>
            </a:br>
            <a:r>
              <a:rPr lang="en-US" dirty="0"/>
              <a:t>  BEGIN</a:t>
            </a:r>
            <a:br>
              <a:rPr lang="en-US" dirty="0"/>
            </a:br>
            <a:r>
              <a:rPr lang="en-US" dirty="0"/>
              <a:t>    INSERT INTO </a:t>
            </a:r>
            <a:r>
              <a:rPr lang="en-US" dirty="0" err="1"/>
              <a:t>job_history</a:t>
            </a:r>
            <a:r>
              <a:rPr lang="en-US" dirty="0"/>
              <a:t> (</a:t>
            </a:r>
            <a:r>
              <a:rPr lang="en-US" dirty="0" err="1"/>
              <a:t>employee_id</a:t>
            </a:r>
            <a:r>
              <a:rPr lang="en-US" dirty="0"/>
              <a:t>, </a:t>
            </a:r>
            <a:r>
              <a:rPr lang="en-US" dirty="0" err="1"/>
              <a:t>start_date</a:t>
            </a:r>
            <a:r>
              <a:rPr lang="en-US" dirty="0"/>
              <a:t>, </a:t>
            </a:r>
            <a:br>
              <a:rPr lang="en-US" dirty="0"/>
            </a:br>
            <a:r>
              <a:rPr lang="en-US" dirty="0"/>
              <a:t>                     </a:t>
            </a:r>
            <a:r>
              <a:rPr lang="en-US" dirty="0" err="1"/>
              <a:t>end_date</a:t>
            </a:r>
            <a:r>
              <a:rPr lang="en-US" dirty="0"/>
              <a:t>, </a:t>
            </a:r>
            <a:r>
              <a:rPr lang="en-US" dirty="0" err="1"/>
              <a:t>job_id</a:t>
            </a:r>
            <a:r>
              <a:rPr lang="en-US" dirty="0"/>
              <a:t>, </a:t>
            </a:r>
            <a:r>
              <a:rPr lang="en-US" dirty="0" err="1"/>
              <a:t>department_id</a:t>
            </a:r>
            <a:r>
              <a:rPr lang="en-US" dirty="0"/>
              <a:t>)</a:t>
            </a:r>
            <a:br>
              <a:rPr lang="en-US" dirty="0"/>
            </a:br>
            <a:r>
              <a:rPr lang="en-US" dirty="0"/>
              <a:t>       VALUES(</a:t>
            </a:r>
            <a:r>
              <a:rPr lang="en-US" dirty="0" err="1"/>
              <a:t>p_emp_id</a:t>
            </a:r>
            <a:r>
              <a:rPr lang="en-US" dirty="0"/>
              <a:t>, </a:t>
            </a:r>
            <a:r>
              <a:rPr lang="en-US" dirty="0" err="1"/>
              <a:t>p_start_date</a:t>
            </a:r>
            <a:r>
              <a:rPr lang="en-US" dirty="0"/>
              <a:t>, </a:t>
            </a:r>
            <a:r>
              <a:rPr lang="en-US" dirty="0" err="1"/>
              <a:t>p_end_date</a:t>
            </a:r>
            <a:r>
              <a:rPr lang="en-US" dirty="0"/>
              <a:t>, </a:t>
            </a:r>
            <a:br>
              <a:rPr lang="en-US" dirty="0"/>
            </a:br>
            <a:r>
              <a:rPr lang="en-US" dirty="0"/>
              <a:t>              </a:t>
            </a:r>
            <a:r>
              <a:rPr lang="en-US" dirty="0" err="1"/>
              <a:t>p_job_id</a:t>
            </a:r>
            <a:r>
              <a:rPr lang="en-US" dirty="0"/>
              <a:t>, </a:t>
            </a:r>
            <a:r>
              <a:rPr lang="en-US" dirty="0" err="1"/>
              <a:t>p_department_id</a:t>
            </a:r>
            <a:r>
              <a:rPr lang="en-US" dirty="0"/>
              <a:t>);</a:t>
            </a:r>
            <a:br>
              <a:rPr lang="en-US" dirty="0"/>
            </a:br>
            <a:r>
              <a:rPr lang="en-US" dirty="0"/>
              <a:t>  END </a:t>
            </a:r>
            <a:r>
              <a:rPr lang="en-US" dirty="0" err="1"/>
              <a:t>add_job_history</a:t>
            </a:r>
            <a:r>
              <a:rPr lang="en-US" dirty="0"/>
              <a:t>; </a:t>
            </a:r>
          </a:p>
          <a:p>
            <a:pPr lvl="4" eaLnBrk="1" hangingPunct="1">
              <a:spcBef>
                <a:spcPts val="533"/>
              </a:spcBef>
            </a:pPr>
            <a:r>
              <a:rPr lang="en-US" dirty="0"/>
              <a:t>/</a:t>
            </a:r>
          </a:p>
          <a:p>
            <a:endParaRPr lang="en-US" dirty="0"/>
          </a:p>
        </p:txBody>
      </p:sp>
    </p:spTree>
    <p:extLst>
      <p:ext uri="{BB962C8B-B14F-4D97-AF65-F5344CB8AC3E}">
        <p14:creationId xmlns:p14="http://schemas.microsoft.com/office/powerpoint/2010/main" val="3569389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21 - </a:t>
            </a:r>
            <a:fld id="{A2B99D84-4AF2-4C25-8376-D7FFB76B43BF}" type="slidenum">
              <a:rPr lang="en-US" smtClean="0"/>
              <a:pPr/>
              <a:t>12</a:t>
            </a:fld>
            <a:endParaRPr lang="en-US" dirty="0"/>
          </a:p>
        </p:txBody>
      </p:sp>
      <p:sp>
        <p:nvSpPr>
          <p:cNvPr id="3" name="Slide Image Placeholder 2">
            <a:extLst>
              <a:ext uri="{FF2B5EF4-FFF2-40B4-BE49-F238E27FC236}">
                <a16:creationId xmlns:a16="http://schemas.microsoft.com/office/drawing/2014/main" id="{7A433DB2-42AE-45CA-93AD-ABF193C1152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CF353350-8747-435A-9CFF-B4E95B6F036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93432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21 - </a:t>
            </a:r>
            <a:fld id="{56D48AC8-901F-493A-9AFA-4BBF9C3C0779}" type="slidenum">
              <a:rPr lang="en-US" smtClean="0"/>
              <a:pPr/>
              <a:t>13</a:t>
            </a:fld>
            <a:endParaRPr lang="en-US" dirty="0"/>
          </a:p>
        </p:txBody>
      </p:sp>
      <p:sp>
        <p:nvSpPr>
          <p:cNvPr id="3" name="Slide Image Placeholder 2">
            <a:extLst>
              <a:ext uri="{FF2B5EF4-FFF2-40B4-BE49-F238E27FC236}">
                <a16:creationId xmlns:a16="http://schemas.microsoft.com/office/drawing/2014/main" id="{7CC024F6-FCCF-4B89-863B-DAE7EE9C62E9}"/>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7F499994-86DD-4228-9468-E91DEE2F461E}"/>
              </a:ext>
            </a:extLst>
          </p:cNvPr>
          <p:cNvSpPr>
            <a:spLocks noGrp="1"/>
          </p:cNvSpPr>
          <p:nvPr>
            <p:ph type="body" idx="1"/>
          </p:nvPr>
        </p:nvSpPr>
        <p:spPr>
          <a:xfrm>
            <a:off x="457200" y="4617720"/>
            <a:ext cx="6858000" cy="5440680"/>
          </a:xfrm>
        </p:spPr>
        <p:txBody>
          <a:bodyPr/>
          <a:lstStyle/>
          <a:p>
            <a:pPr lvl="1" eaLnBrk="1" hangingPunct="1"/>
            <a:r>
              <a:rPr lang="en-US" dirty="0"/>
              <a:t>To make your programs more robust and avoid problems at run time, you can turn on checking for certain warning conditions. These conditions are not serious enough to produce an error and keep you from compiling a subprogram. They may point out something in the subprogram that produces an undefined result or might create a performance problem.</a:t>
            </a:r>
          </a:p>
          <a:p>
            <a:pPr lvl="1" eaLnBrk="1" hangingPunct="1"/>
            <a:r>
              <a:rPr lang="en-US" dirty="0"/>
              <a:t>With the PL/SQL compiler-warning feature, compiling a PL/SQL program could have the following two possible outcomes:</a:t>
            </a:r>
          </a:p>
          <a:p>
            <a:pPr lvl="2" eaLnBrk="1" hangingPunct="1"/>
            <a:r>
              <a:rPr lang="en-US" dirty="0"/>
              <a:t>Success with compilation warnings</a:t>
            </a:r>
          </a:p>
          <a:p>
            <a:pPr lvl="2" eaLnBrk="1" hangingPunct="1"/>
            <a:r>
              <a:rPr lang="en-US" dirty="0"/>
              <a:t>Failure with compilation errors and compilation warnings</a:t>
            </a:r>
          </a:p>
          <a:p>
            <a:pPr lvl="1" eaLnBrk="1" hangingPunct="1"/>
            <a:r>
              <a:rPr lang="en-US" dirty="0"/>
              <a:t>Note that the compiler may issue warning messages even on a successful compile. A compilation error must be corrected to be able to use the stored procedure, whereas a warning is for informational purposes.</a:t>
            </a:r>
          </a:p>
          <a:p>
            <a:pPr lvl="1" eaLnBrk="1" hangingPunct="1">
              <a:lnSpc>
                <a:spcPct val="95000"/>
              </a:lnSpc>
            </a:pPr>
            <a:r>
              <a:rPr lang="en-US" b="1" dirty="0"/>
              <a:t>Examples of warning messages</a:t>
            </a:r>
          </a:p>
          <a:p>
            <a:pPr lvl="1" eaLnBrk="1" hangingPunct="1"/>
            <a:r>
              <a:rPr lang="en-US" b="1" dirty="0"/>
              <a:t>SP2-0804:</a:t>
            </a:r>
            <a:r>
              <a:rPr lang="en-US" dirty="0"/>
              <a:t> Procedure created with compilation warnings</a:t>
            </a:r>
          </a:p>
          <a:p>
            <a:pPr lvl="1" eaLnBrk="1" hangingPunct="1"/>
            <a:r>
              <a:rPr lang="en-US" b="1" dirty="0"/>
              <a:t>PLW-07203:</a:t>
            </a:r>
            <a:r>
              <a:rPr lang="en-US" dirty="0"/>
              <a:t> Parameter </a:t>
            </a:r>
            <a:r>
              <a:rPr lang="en-US" dirty="0">
                <a:latin typeface="Courier New" pitchFamily="49" charset="0"/>
              </a:rPr>
              <a:t>“IO_TBL”</a:t>
            </a:r>
            <a:r>
              <a:rPr lang="en-US" dirty="0"/>
              <a:t> may benefit from use of the </a:t>
            </a:r>
            <a:r>
              <a:rPr lang="en-US" dirty="0">
                <a:latin typeface="Courier New" pitchFamily="49" charset="0"/>
              </a:rPr>
              <a:t>NOCOPY</a:t>
            </a:r>
            <a:r>
              <a:rPr lang="en-US" dirty="0"/>
              <a:t> compiler hint.</a:t>
            </a:r>
          </a:p>
          <a:p>
            <a:endParaRPr lang="en-US" dirty="0"/>
          </a:p>
        </p:txBody>
      </p:sp>
    </p:spTree>
    <p:extLst>
      <p:ext uri="{BB962C8B-B14F-4D97-AF65-F5344CB8AC3E}">
        <p14:creationId xmlns:p14="http://schemas.microsoft.com/office/powerpoint/2010/main" val="689043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21 - </a:t>
            </a:r>
            <a:fld id="{DE4FB7C0-94EF-4A08-A763-F375B41CB383}" type="slidenum">
              <a:rPr lang="en-US" smtClean="0"/>
              <a:pPr/>
              <a:t>14</a:t>
            </a:fld>
            <a:endParaRPr lang="en-US" dirty="0"/>
          </a:p>
        </p:txBody>
      </p:sp>
      <p:sp>
        <p:nvSpPr>
          <p:cNvPr id="3" name="Slide Image Placeholder 2">
            <a:extLst>
              <a:ext uri="{FF2B5EF4-FFF2-40B4-BE49-F238E27FC236}">
                <a16:creationId xmlns:a16="http://schemas.microsoft.com/office/drawing/2014/main" id="{802D4656-7E90-4DA7-9352-4288B4C3DD5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BE8CD17-FEBE-4AD4-A80B-6F1E2AD4EDEE}"/>
              </a:ext>
            </a:extLst>
          </p:cNvPr>
          <p:cNvSpPr>
            <a:spLocks noGrp="1"/>
          </p:cNvSpPr>
          <p:nvPr>
            <p:ph type="body" idx="1"/>
          </p:nvPr>
        </p:nvSpPr>
        <p:spPr/>
        <p:txBody>
          <a:bodyPr/>
          <a:lstStyle/>
          <a:p>
            <a:pPr lvl="1" eaLnBrk="1" hangingPunct="1"/>
            <a:r>
              <a:rPr lang="en-US" dirty="0"/>
              <a:t>Using compiler warnings can help you to:</a:t>
            </a:r>
          </a:p>
          <a:p>
            <a:pPr lvl="2" eaLnBrk="1" hangingPunct="1"/>
            <a:r>
              <a:rPr lang="en-US" dirty="0"/>
              <a:t>Make your programs more robust and avoid problems at run time</a:t>
            </a:r>
          </a:p>
          <a:p>
            <a:pPr lvl="2" eaLnBrk="1" hangingPunct="1"/>
            <a:r>
              <a:rPr lang="en-US" dirty="0"/>
              <a:t>Identify potential performance problems</a:t>
            </a:r>
          </a:p>
          <a:p>
            <a:pPr lvl="2" eaLnBrk="1" hangingPunct="1"/>
            <a:r>
              <a:rPr lang="en-US" dirty="0"/>
              <a:t>Identify factors that produce undefined results</a:t>
            </a:r>
          </a:p>
          <a:p>
            <a:pPr marL="304746" lvl="2" indent="0" eaLnBrk="1" hangingPunct="1">
              <a:buNone/>
            </a:pPr>
            <a:r>
              <a:rPr lang="en-US" dirty="0"/>
              <a:t>All PL/SQL warning messages use the prefix </a:t>
            </a:r>
            <a:r>
              <a:rPr lang="en-US" dirty="0">
                <a:latin typeface="Courier New" pitchFamily="49" charset="0"/>
              </a:rPr>
              <a:t>PLW</a:t>
            </a:r>
            <a:r>
              <a:rPr lang="en-US" dirty="0"/>
              <a:t>.</a:t>
            </a:r>
          </a:p>
          <a:p>
            <a:endParaRPr lang="en-US" dirty="0"/>
          </a:p>
        </p:txBody>
      </p:sp>
    </p:spTree>
    <p:extLst>
      <p:ext uri="{BB962C8B-B14F-4D97-AF65-F5344CB8AC3E}">
        <p14:creationId xmlns:p14="http://schemas.microsoft.com/office/powerpoint/2010/main" val="2026302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21 - </a:t>
            </a:r>
            <a:fld id="{2F35E58A-E026-417E-AFA5-D1B79F45213F}" type="slidenum">
              <a:rPr lang="en-US" smtClean="0"/>
              <a:pPr/>
              <a:t>15</a:t>
            </a:fld>
            <a:endParaRPr lang="en-US" dirty="0"/>
          </a:p>
        </p:txBody>
      </p:sp>
      <p:sp>
        <p:nvSpPr>
          <p:cNvPr id="3" name="Slide Image Placeholder 2">
            <a:extLst>
              <a:ext uri="{FF2B5EF4-FFF2-40B4-BE49-F238E27FC236}">
                <a16:creationId xmlns:a16="http://schemas.microsoft.com/office/drawing/2014/main" id="{65BC99EA-A4A8-4C65-840B-19A25F2AA4C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9417E78-EFF4-493C-A09B-C782D1ACF3BD}"/>
              </a:ext>
            </a:extLst>
          </p:cNvPr>
          <p:cNvSpPr>
            <a:spLocks noGrp="1"/>
          </p:cNvSpPr>
          <p:nvPr>
            <p:ph type="body" idx="1"/>
          </p:nvPr>
        </p:nvSpPr>
        <p:spPr/>
        <p:txBody>
          <a:bodyPr/>
          <a:lstStyle/>
          <a:p>
            <a:pPr lvl="1" eaLnBrk="1" hangingPunct="1"/>
            <a:r>
              <a:rPr lang="en-US" dirty="0"/>
              <a:t>PL/SQL warning messages are divided into categories, so that you can suppress or display groups of similar warnings during compilation. The categories are:</a:t>
            </a:r>
          </a:p>
          <a:p>
            <a:pPr lvl="2" eaLnBrk="1" hangingPunct="1">
              <a:buSzPct val="70000"/>
              <a:buFont typeface="Courier New" pitchFamily="49" charset="0"/>
              <a:buChar char="•"/>
            </a:pPr>
            <a:r>
              <a:rPr lang="en-US" dirty="0">
                <a:latin typeface="Courier New" pitchFamily="49" charset="0"/>
              </a:rPr>
              <a:t>SEVERE</a:t>
            </a:r>
            <a:r>
              <a:rPr lang="en-US" dirty="0"/>
              <a:t>: Messages for conditions that may cause unexpected behavior or wrong results, such as aliasing problems with parameters</a:t>
            </a:r>
          </a:p>
          <a:p>
            <a:pPr lvl="2" eaLnBrk="1" hangingPunct="1">
              <a:buSzPct val="70000"/>
              <a:buFont typeface="Courier New" pitchFamily="49" charset="0"/>
              <a:buChar char="•"/>
            </a:pPr>
            <a:r>
              <a:rPr lang="en-US" dirty="0">
                <a:latin typeface="Courier New" pitchFamily="49" charset="0"/>
              </a:rPr>
              <a:t>PERFORMANCE</a:t>
            </a:r>
            <a:r>
              <a:rPr lang="en-US" dirty="0"/>
              <a:t>: Messages for conditions that may cause performance problems, such as passing a </a:t>
            </a:r>
            <a:r>
              <a:rPr lang="en-US" dirty="0">
                <a:latin typeface="Courier New" pitchFamily="49" charset="0"/>
              </a:rPr>
              <a:t>VARCHAR2</a:t>
            </a:r>
            <a:r>
              <a:rPr lang="en-US" dirty="0"/>
              <a:t> value to a </a:t>
            </a:r>
            <a:r>
              <a:rPr lang="en-US" dirty="0">
                <a:latin typeface="Courier New" pitchFamily="49" charset="0"/>
              </a:rPr>
              <a:t>NUMBER</a:t>
            </a:r>
            <a:r>
              <a:rPr lang="en-US" dirty="0"/>
              <a:t> column in an </a:t>
            </a:r>
            <a:r>
              <a:rPr lang="en-US" dirty="0">
                <a:latin typeface="Courier New" pitchFamily="49" charset="0"/>
              </a:rPr>
              <a:t>INSERT</a:t>
            </a:r>
            <a:r>
              <a:rPr lang="en-US" dirty="0"/>
              <a:t> statement</a:t>
            </a:r>
          </a:p>
          <a:p>
            <a:pPr lvl="2" eaLnBrk="1" hangingPunct="1">
              <a:buSzPct val="70000"/>
              <a:buFont typeface="Courier New" pitchFamily="49" charset="0"/>
              <a:buChar char="•"/>
            </a:pPr>
            <a:r>
              <a:rPr lang="en-US" dirty="0">
                <a:latin typeface="Courier New" pitchFamily="49" charset="0"/>
              </a:rPr>
              <a:t>INFORMATIONAL</a:t>
            </a:r>
            <a:r>
              <a:rPr lang="en-US" dirty="0"/>
              <a:t>: Messages for conditions that do not have an effect on performance or correctness, but that you may want to change to make the code more maintainable, such as unreachable code that can never be executed</a:t>
            </a:r>
          </a:p>
          <a:p>
            <a:endParaRPr lang="en-US" dirty="0"/>
          </a:p>
        </p:txBody>
      </p:sp>
    </p:spTree>
    <p:extLst>
      <p:ext uri="{BB962C8B-B14F-4D97-AF65-F5344CB8AC3E}">
        <p14:creationId xmlns:p14="http://schemas.microsoft.com/office/powerpoint/2010/main" val="2810810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0"/>
          </p:nvPr>
        </p:nvSpPr>
        <p:spPr/>
        <p:txBody>
          <a:bodyPr/>
          <a:lstStyle/>
          <a:p>
            <a:r>
              <a:rPr lang="en-US"/>
              <a:t>Oracle Database 19c: PL/SQL Workshop   21 - </a:t>
            </a:r>
            <a:fld id="{8D5B4E6A-7A95-49CA-B161-7AD4EDE12038}" type="slidenum">
              <a:rPr lang="en-US" smtClean="0"/>
              <a:pPr/>
              <a:t>16</a:t>
            </a:fld>
            <a:endParaRPr lang="en-US" dirty="0"/>
          </a:p>
        </p:txBody>
      </p:sp>
      <p:sp>
        <p:nvSpPr>
          <p:cNvPr id="3" name="Slide Image Placeholder 2">
            <a:extLst>
              <a:ext uri="{FF2B5EF4-FFF2-40B4-BE49-F238E27FC236}">
                <a16:creationId xmlns:a16="http://schemas.microsoft.com/office/drawing/2014/main" id="{66088D72-07CF-412A-92BC-D788235E006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745D138-9BB9-4C2C-832D-B610FDA04AC0}"/>
              </a:ext>
            </a:extLst>
          </p:cNvPr>
          <p:cNvSpPr>
            <a:spLocks noGrp="1"/>
          </p:cNvSpPr>
          <p:nvPr>
            <p:ph type="body" idx="1"/>
          </p:nvPr>
        </p:nvSpPr>
        <p:spPr>
          <a:xfrm>
            <a:off x="457200" y="4617720"/>
            <a:ext cx="6858000" cy="5524048"/>
          </a:xfrm>
        </p:spPr>
        <p:txBody>
          <a:bodyPr/>
          <a:lstStyle/>
          <a:p>
            <a:pPr lvl="1" eaLnBrk="1" hangingPunct="1"/>
            <a:r>
              <a:rPr lang="en-US" dirty="0"/>
              <a:t>You can enable the display of compiler warning messages by using one of the following methods: </a:t>
            </a:r>
          </a:p>
          <a:p>
            <a:pPr lvl="1" eaLnBrk="1" hangingPunct="1"/>
            <a:r>
              <a:rPr lang="en-US" b="1" dirty="0"/>
              <a:t>The </a:t>
            </a:r>
            <a:r>
              <a:rPr lang="en-US" b="1" dirty="0">
                <a:latin typeface="Courier New" pitchFamily="49" charset="0"/>
              </a:rPr>
              <a:t>PLSQL_WARNINGS</a:t>
            </a:r>
            <a:r>
              <a:rPr lang="en-US" b="1" dirty="0"/>
              <a:t> Initialization Parameter</a:t>
            </a:r>
          </a:p>
          <a:p>
            <a:pPr lvl="1" eaLnBrk="1" hangingPunct="1"/>
            <a:r>
              <a:rPr lang="en-US" dirty="0"/>
              <a:t>The </a:t>
            </a:r>
            <a:r>
              <a:rPr lang="en-US" dirty="0">
                <a:latin typeface="Courier New" pitchFamily="49" charset="0"/>
              </a:rPr>
              <a:t>PLSQL_WARNINGS</a:t>
            </a:r>
            <a:r>
              <a:rPr lang="en-US" dirty="0"/>
              <a:t> parameter enables or disables warning messages being reported by the PL/SQL compiler and specifies which warning messages to show as errors. The settings for the </a:t>
            </a:r>
            <a:r>
              <a:rPr lang="en-US" dirty="0">
                <a:latin typeface="Courier New" pitchFamily="49" charset="0"/>
              </a:rPr>
              <a:t>PLSQL_WARNINGS</a:t>
            </a:r>
            <a:r>
              <a:rPr lang="en-US" dirty="0"/>
              <a:t> parameter are stored along with each compiled subprogram. You can use the </a:t>
            </a:r>
            <a:r>
              <a:rPr lang="en-US" dirty="0">
                <a:latin typeface="Courier New" pitchFamily="49" charset="0"/>
              </a:rPr>
              <a:t>PLSQL_WARNINGS</a:t>
            </a:r>
            <a:r>
              <a:rPr lang="en-US" dirty="0"/>
              <a:t> initialization parameter to do the following: </a:t>
            </a:r>
          </a:p>
          <a:p>
            <a:pPr lvl="2" eaLnBrk="1" hangingPunct="1">
              <a:spcBef>
                <a:spcPct val="0"/>
              </a:spcBef>
            </a:pPr>
            <a:r>
              <a:rPr lang="en-US" dirty="0"/>
              <a:t>Enable or disable the reporting of all warnings, warnings of a selected category, or specific warning messages. </a:t>
            </a:r>
          </a:p>
          <a:p>
            <a:pPr lvl="2" eaLnBrk="1" hangingPunct="1">
              <a:spcBef>
                <a:spcPct val="0"/>
              </a:spcBef>
            </a:pPr>
            <a:r>
              <a:rPr lang="en-US" dirty="0"/>
              <a:t>Treat all warnings, a selected category of warning, or specific warning messages as errors.</a:t>
            </a:r>
          </a:p>
          <a:p>
            <a:pPr lvl="2" eaLnBrk="1" hangingPunct="1">
              <a:spcBef>
                <a:spcPct val="0"/>
              </a:spcBef>
            </a:pPr>
            <a:r>
              <a:rPr lang="en-US" dirty="0"/>
              <a:t>Following is the syntax to do so:</a:t>
            </a:r>
          </a:p>
          <a:p>
            <a:pPr lvl="2" eaLnBrk="1" hangingPunct="1">
              <a:spcBef>
                <a:spcPct val="0"/>
              </a:spcBef>
              <a:buNone/>
            </a:pPr>
            <a:r>
              <a:rPr lang="en-US" dirty="0"/>
              <a:t>	 </a:t>
            </a:r>
            <a:r>
              <a:rPr lang="en-US" dirty="0">
                <a:latin typeface="Courier New" pitchFamily="49" charset="0"/>
                <a:cs typeface="Courier New" pitchFamily="49" charset="0"/>
              </a:rPr>
              <a:t>PLSQL_WARNINGS = '&lt;DISABLE | ENABLE | ERROR&gt;:&lt;ALL | INFORMATIONAL | PERFORMANCE | SEVERE&gt;'</a:t>
            </a:r>
            <a:br>
              <a:rPr lang="en-US" dirty="0">
                <a:latin typeface="Courier New" pitchFamily="49" charset="0"/>
                <a:cs typeface="Courier New" pitchFamily="49" charset="0"/>
              </a:rPr>
            </a:br>
            <a:br>
              <a:rPr lang="en-US" sz="200" dirty="0">
                <a:latin typeface="Courier New" pitchFamily="49" charset="0"/>
                <a:cs typeface="Courier New" pitchFamily="49" charset="0"/>
              </a:rPr>
            </a:br>
            <a:r>
              <a:rPr lang="en-US" dirty="0">
                <a:latin typeface="Courier New" pitchFamily="49" charset="0"/>
                <a:cs typeface="Courier New" pitchFamily="49" charset="0"/>
              </a:rPr>
              <a:t>PLSQL_WARNINGS = 'DISABLE:&lt;warning#&gt;'ENABLE:&lt;warning#&gt;', 'ERROR:&lt;warning#&gt;'</a:t>
            </a:r>
          </a:p>
          <a:p>
            <a:pPr lvl="2" eaLnBrk="1" hangingPunct="1">
              <a:spcBef>
                <a:spcPct val="0"/>
              </a:spcBef>
              <a:buNone/>
            </a:pPr>
            <a:r>
              <a:rPr lang="en-US" dirty="0"/>
              <a:t>	You can disable or enable certain category of warnings. You can also configure the compiler to report certain category of warnings as errors.</a:t>
            </a:r>
          </a:p>
          <a:p>
            <a:pPr lvl="2" eaLnBrk="1" hangingPunct="1">
              <a:spcBef>
                <a:spcPct val="0"/>
              </a:spcBef>
              <a:buNone/>
            </a:pPr>
            <a:r>
              <a:rPr lang="en-US" dirty="0"/>
              <a:t>	Through the </a:t>
            </a:r>
            <a:r>
              <a:rPr lang="en-US" dirty="0">
                <a:latin typeface="Courier New" pitchFamily="49" charset="0"/>
                <a:cs typeface="Courier New" pitchFamily="49" charset="0"/>
              </a:rPr>
              <a:t>PLSQL_WARNINGS</a:t>
            </a:r>
            <a:r>
              <a:rPr lang="en-US" dirty="0"/>
              <a:t> parameter you can enable, disable, or report specific warnings as errors.</a:t>
            </a:r>
          </a:p>
          <a:p>
            <a:pPr lvl="1" eaLnBrk="1" hangingPunct="1"/>
            <a:r>
              <a:rPr lang="en-US" b="1" dirty="0"/>
              <a:t>The </a:t>
            </a:r>
            <a:r>
              <a:rPr lang="en-US" b="1" dirty="0">
                <a:latin typeface="Courier New" pitchFamily="49" charset="0"/>
              </a:rPr>
              <a:t>DBMS_WARNING</a:t>
            </a:r>
            <a:r>
              <a:rPr lang="en-US" b="1" dirty="0"/>
              <a:t> Package</a:t>
            </a:r>
          </a:p>
          <a:p>
            <a:pPr lvl="1" eaLnBrk="1" hangingPunct="1"/>
            <a:r>
              <a:rPr lang="en-US" dirty="0"/>
              <a:t>The </a:t>
            </a:r>
            <a:r>
              <a:rPr lang="en-US" dirty="0">
                <a:latin typeface="Courier New" pitchFamily="49" charset="0"/>
              </a:rPr>
              <a:t>DBMS_WARNING</a:t>
            </a:r>
            <a:r>
              <a:rPr lang="en-US" dirty="0"/>
              <a:t> package provides a way to manipulate the behavior of PL/SQL warning messages, in particular by reading and changing the setting of the </a:t>
            </a:r>
            <a:r>
              <a:rPr lang="en-US" dirty="0">
                <a:latin typeface="Courier New" pitchFamily="49" charset="0"/>
              </a:rPr>
              <a:t>PLSQL_WARNINGS</a:t>
            </a:r>
            <a:r>
              <a:rPr lang="en-US" dirty="0"/>
              <a:t> initialization parameter, to control what kinds of warnings are suppressed, displayed, or treated as errors. This package provides the interface to query, modify, and delete current system or session settings. </a:t>
            </a:r>
          </a:p>
          <a:p>
            <a:endParaRPr lang="en-US" dirty="0"/>
          </a:p>
          <a:p>
            <a:endParaRPr lang="en-US" dirty="0"/>
          </a:p>
        </p:txBody>
      </p:sp>
    </p:spTree>
    <p:extLst>
      <p:ext uri="{BB962C8B-B14F-4D97-AF65-F5344CB8AC3E}">
        <p14:creationId xmlns:p14="http://schemas.microsoft.com/office/powerpoint/2010/main" val="3935886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21 - </a:t>
            </a:r>
            <a:fld id="{13215960-AF40-4EAF-A006-FF4B4820EF97}" type="slidenum">
              <a:rPr lang="en-US" smtClean="0"/>
              <a:pPr/>
              <a:t>17</a:t>
            </a:fld>
            <a:endParaRPr lang="en-US" dirty="0"/>
          </a:p>
        </p:txBody>
      </p:sp>
      <p:sp>
        <p:nvSpPr>
          <p:cNvPr id="3" name="Slide Image Placeholder 2">
            <a:extLst>
              <a:ext uri="{FF2B5EF4-FFF2-40B4-BE49-F238E27FC236}">
                <a16:creationId xmlns:a16="http://schemas.microsoft.com/office/drawing/2014/main" id="{39E7A0F0-16C9-40D1-948E-E3B89841F8A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43489A3-0164-4F7B-AE13-906BA0951839}"/>
              </a:ext>
            </a:extLst>
          </p:cNvPr>
          <p:cNvSpPr>
            <a:spLocks noGrp="1"/>
          </p:cNvSpPr>
          <p:nvPr>
            <p:ph type="body" idx="1"/>
          </p:nvPr>
        </p:nvSpPr>
        <p:spPr/>
        <p:txBody>
          <a:bodyPr/>
          <a:lstStyle/>
          <a:p>
            <a:pPr lvl="1" eaLnBrk="1" hangingPunct="1"/>
            <a:r>
              <a:rPr lang="en-US" dirty="0"/>
              <a:t>You can use the </a:t>
            </a:r>
            <a:r>
              <a:rPr lang="en-US" dirty="0">
                <a:latin typeface="Courier New" pitchFamily="49" charset="0"/>
              </a:rPr>
              <a:t>ALTER SESSION</a:t>
            </a:r>
            <a:r>
              <a:rPr lang="en-US" dirty="0"/>
              <a:t> or </a:t>
            </a:r>
            <a:r>
              <a:rPr lang="en-US" dirty="0">
                <a:latin typeface="Courier New" pitchFamily="49" charset="0"/>
              </a:rPr>
              <a:t>ALTER SYSTEM</a:t>
            </a:r>
            <a:r>
              <a:rPr lang="en-US" dirty="0"/>
              <a:t> command to change the </a:t>
            </a:r>
            <a:r>
              <a:rPr lang="en-US" dirty="0">
                <a:latin typeface="Courier New" pitchFamily="49" charset="0"/>
              </a:rPr>
              <a:t>PLSQL_WARNINGS</a:t>
            </a:r>
            <a:r>
              <a:rPr lang="en-US" dirty="0"/>
              <a:t> initialization parameter. The graphic in the slide shows the various examples of enabling and disabling compiler warnings.</a:t>
            </a:r>
          </a:p>
          <a:p>
            <a:pPr lvl="1" eaLnBrk="1" hangingPunct="1"/>
            <a:r>
              <a:rPr lang="en-US" b="1" dirty="0"/>
              <a:t>Example 1</a:t>
            </a:r>
            <a:r>
              <a:rPr lang="en-US" dirty="0"/>
              <a:t> </a:t>
            </a:r>
          </a:p>
          <a:p>
            <a:pPr lvl="1" eaLnBrk="1" hangingPunct="1"/>
            <a:r>
              <a:rPr lang="en-US" dirty="0"/>
              <a:t>In this example, you are enabling </a:t>
            </a:r>
            <a:r>
              <a:rPr lang="en-US" dirty="0">
                <a:latin typeface="Courier New" pitchFamily="49" charset="0"/>
              </a:rPr>
              <a:t>SEVERE</a:t>
            </a:r>
            <a:r>
              <a:rPr lang="en-US" dirty="0"/>
              <a:t> and </a:t>
            </a:r>
            <a:r>
              <a:rPr lang="en-US" dirty="0">
                <a:latin typeface="Courier New" pitchFamily="49" charset="0"/>
              </a:rPr>
              <a:t>PERFORMANCE</a:t>
            </a:r>
            <a:r>
              <a:rPr lang="en-US" dirty="0"/>
              <a:t> warnings and disabling </a:t>
            </a:r>
            <a:r>
              <a:rPr lang="en-US" dirty="0">
                <a:latin typeface="Courier New" pitchFamily="49" charset="0"/>
              </a:rPr>
              <a:t>INFORMATIONAL</a:t>
            </a:r>
            <a:r>
              <a:rPr lang="en-US" dirty="0"/>
              <a:t> warnings.</a:t>
            </a:r>
          </a:p>
          <a:p>
            <a:pPr lvl="1" eaLnBrk="1" hangingPunct="1"/>
            <a:r>
              <a:rPr lang="en-US" b="1" dirty="0"/>
              <a:t>Example 2</a:t>
            </a:r>
            <a:r>
              <a:rPr lang="en-US" dirty="0"/>
              <a:t> </a:t>
            </a:r>
          </a:p>
          <a:p>
            <a:pPr lvl="1" eaLnBrk="1" hangingPunct="1"/>
            <a:r>
              <a:rPr lang="en-US" dirty="0"/>
              <a:t>In the second example, you are enabling only </a:t>
            </a:r>
            <a:r>
              <a:rPr lang="en-US" dirty="0">
                <a:latin typeface="Courier New" pitchFamily="49" charset="0"/>
              </a:rPr>
              <a:t>SEVERE</a:t>
            </a:r>
            <a:r>
              <a:rPr lang="en-US" dirty="0"/>
              <a:t> warnings.</a:t>
            </a:r>
          </a:p>
          <a:p>
            <a:pPr lvl="1" eaLnBrk="1" hangingPunct="1"/>
            <a:r>
              <a:rPr lang="en-US" b="1" dirty="0"/>
              <a:t>Example 3</a:t>
            </a:r>
            <a:r>
              <a:rPr lang="en-US" dirty="0"/>
              <a:t> </a:t>
            </a:r>
          </a:p>
          <a:p>
            <a:pPr lvl="1" eaLnBrk="1" hangingPunct="1"/>
            <a:r>
              <a:rPr lang="en-US" dirty="0"/>
              <a:t>You can treat particular messages as errors, instead of warnings. In this example, if you know that the warning message </a:t>
            </a:r>
            <a:r>
              <a:rPr lang="en-US" dirty="0">
                <a:latin typeface="Courier New" pitchFamily="49" charset="0"/>
              </a:rPr>
              <a:t>PLW-05003</a:t>
            </a:r>
            <a:r>
              <a:rPr lang="en-US" dirty="0"/>
              <a:t> represents a serious problem in your code; </a:t>
            </a:r>
            <a:r>
              <a:rPr lang="en-US" dirty="0">
                <a:latin typeface="Courier New" pitchFamily="49" charset="0"/>
              </a:rPr>
              <a:t>ERROR:05003</a:t>
            </a:r>
            <a:r>
              <a:rPr lang="en-US" dirty="0"/>
              <a:t> in the </a:t>
            </a:r>
            <a:r>
              <a:rPr lang="en-US" dirty="0">
                <a:latin typeface="Courier New" pitchFamily="49" charset="0"/>
              </a:rPr>
              <a:t>PLSQL_WARNINGS</a:t>
            </a:r>
            <a:r>
              <a:rPr lang="en-US" dirty="0"/>
              <a:t> setting makes that condition trigger an error message (</a:t>
            </a:r>
            <a:r>
              <a:rPr lang="en-US" dirty="0">
                <a:latin typeface="Courier New" pitchFamily="49" charset="0"/>
              </a:rPr>
              <a:t>PLS_05003</a:t>
            </a:r>
            <a:r>
              <a:rPr lang="en-US" dirty="0"/>
              <a:t>) instead of a warning message. An error message causes the compilation to fail. In this example, you are also disabling </a:t>
            </a:r>
            <a:r>
              <a:rPr lang="en-US" dirty="0">
                <a:latin typeface="Courier New" pitchFamily="49" charset="0"/>
              </a:rPr>
              <a:t>PERFORMANCE</a:t>
            </a:r>
            <a:r>
              <a:rPr lang="en-US" dirty="0"/>
              <a:t> warnings.</a:t>
            </a:r>
          </a:p>
          <a:p>
            <a:endParaRPr lang="en-US" dirty="0"/>
          </a:p>
        </p:txBody>
      </p:sp>
    </p:spTree>
    <p:extLst>
      <p:ext uri="{BB962C8B-B14F-4D97-AF65-F5344CB8AC3E}">
        <p14:creationId xmlns:p14="http://schemas.microsoft.com/office/powerpoint/2010/main" val="2781745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21 - </a:t>
            </a:r>
            <a:fld id="{D73A852A-B771-4276-A799-7E1F38E769FA}" type="slidenum">
              <a:rPr lang="en-US" smtClean="0"/>
              <a:pPr/>
              <a:t>18</a:t>
            </a:fld>
            <a:endParaRPr lang="en-US" dirty="0"/>
          </a:p>
        </p:txBody>
      </p:sp>
      <p:sp>
        <p:nvSpPr>
          <p:cNvPr id="3" name="Slide Image Placeholder 2">
            <a:extLst>
              <a:ext uri="{FF2B5EF4-FFF2-40B4-BE49-F238E27FC236}">
                <a16:creationId xmlns:a16="http://schemas.microsoft.com/office/drawing/2014/main" id="{3E31FAD4-F922-4B10-A945-1EACCAB20BC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9ACC6D3-C5A7-4876-89A8-9F765FD5CDFE}"/>
              </a:ext>
            </a:extLst>
          </p:cNvPr>
          <p:cNvSpPr>
            <a:spLocks noGrp="1"/>
          </p:cNvSpPr>
          <p:nvPr>
            <p:ph type="body" idx="1"/>
          </p:nvPr>
        </p:nvSpPr>
        <p:spPr/>
        <p:txBody>
          <a:bodyPr/>
          <a:lstStyle/>
          <a:p>
            <a:pPr lvl="1" eaLnBrk="1" hangingPunct="1"/>
            <a:r>
              <a:rPr lang="en-US" dirty="0"/>
              <a:t>The PL/SQL Compiler pane specifies options for compilation of PL/SQL subprograms. </a:t>
            </a:r>
          </a:p>
          <a:p>
            <a:pPr lvl="1" eaLnBrk="1" hangingPunct="1"/>
            <a:r>
              <a:rPr lang="en-US" b="1" dirty="0"/>
              <a:t>Setting and Viewing the PL/SQL Compile-Time Warning Messages Categories in SQL Developer</a:t>
            </a:r>
          </a:p>
          <a:p>
            <a:pPr lvl="1" eaLnBrk="1" hangingPunct="1"/>
            <a:r>
              <a:rPr lang="en-US" dirty="0"/>
              <a:t>You can control the display of informational, severe, and performance-related messages. The </a:t>
            </a:r>
            <a:r>
              <a:rPr lang="en-US" b="1" dirty="0">
                <a:latin typeface="Courier New" pitchFamily="49" charset="0"/>
              </a:rPr>
              <a:t>ALL</a:t>
            </a:r>
            <a:r>
              <a:rPr lang="en-US" dirty="0"/>
              <a:t> type overrides any individual specifications for the other types of messages. For each type of message, you can specify any of the following: </a:t>
            </a:r>
          </a:p>
          <a:p>
            <a:pPr lvl="2" eaLnBrk="1" hangingPunct="1"/>
            <a:r>
              <a:rPr lang="en-US" b="1" dirty="0"/>
              <a:t>No entry (blank):</a:t>
            </a:r>
            <a:r>
              <a:rPr lang="en-US" dirty="0"/>
              <a:t> Use any value specified for </a:t>
            </a:r>
            <a:r>
              <a:rPr lang="en-US" b="1" dirty="0">
                <a:latin typeface="Courier New" pitchFamily="49" charset="0"/>
              </a:rPr>
              <a:t>ALL</a:t>
            </a:r>
            <a:r>
              <a:rPr lang="en-US" dirty="0"/>
              <a:t>; and if no value is specified, use the Oracle default. </a:t>
            </a:r>
          </a:p>
          <a:p>
            <a:pPr lvl="2" eaLnBrk="1" hangingPunct="1">
              <a:buSzPct val="70000"/>
              <a:buFont typeface="Courier New" pitchFamily="49" charset="0"/>
              <a:buChar char="•"/>
            </a:pPr>
            <a:r>
              <a:rPr lang="en-US" b="1" dirty="0">
                <a:latin typeface="Courier New" pitchFamily="49" charset="0"/>
              </a:rPr>
              <a:t>Enable</a:t>
            </a:r>
            <a:r>
              <a:rPr lang="en-US" b="1" dirty="0"/>
              <a:t>:</a:t>
            </a:r>
            <a:r>
              <a:rPr lang="en-US" dirty="0"/>
              <a:t> Enable the display of all messages of this category. </a:t>
            </a:r>
          </a:p>
          <a:p>
            <a:pPr lvl="2" eaLnBrk="1" hangingPunct="1">
              <a:buSzPct val="70000"/>
              <a:buFont typeface="Courier New" pitchFamily="49" charset="0"/>
              <a:buChar char="•"/>
            </a:pPr>
            <a:r>
              <a:rPr lang="en-US" b="1" dirty="0">
                <a:latin typeface="Courier New" pitchFamily="49" charset="0"/>
              </a:rPr>
              <a:t>Disable</a:t>
            </a:r>
            <a:r>
              <a:rPr lang="en-US" b="1" dirty="0"/>
              <a:t>:</a:t>
            </a:r>
            <a:r>
              <a:rPr lang="en-US" dirty="0"/>
              <a:t> Disable the display of all messages of this category. </a:t>
            </a:r>
          </a:p>
          <a:p>
            <a:pPr lvl="2" eaLnBrk="1" hangingPunct="1">
              <a:buSzPct val="70000"/>
              <a:buFont typeface="Courier New" pitchFamily="49" charset="0"/>
              <a:buChar char="•"/>
            </a:pPr>
            <a:r>
              <a:rPr lang="en-US" b="1" dirty="0">
                <a:latin typeface="Courier New" pitchFamily="49" charset="0"/>
              </a:rPr>
              <a:t>Error</a:t>
            </a:r>
            <a:r>
              <a:rPr lang="en-US" b="1" dirty="0"/>
              <a:t>:</a:t>
            </a:r>
            <a:r>
              <a:rPr lang="en-US" dirty="0"/>
              <a:t> Enable the display of only error messages of this category.</a:t>
            </a:r>
          </a:p>
          <a:p>
            <a:endParaRPr lang="en-US" dirty="0"/>
          </a:p>
        </p:txBody>
      </p:sp>
    </p:spTree>
    <p:extLst>
      <p:ext uri="{BB962C8B-B14F-4D97-AF65-F5344CB8AC3E}">
        <p14:creationId xmlns:p14="http://schemas.microsoft.com/office/powerpoint/2010/main" val="3241489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es11_07.png"/>
          <p:cNvPicPr>
            <a:picLocks noChangeAspect="1"/>
          </p:cNvPicPr>
          <p:nvPr/>
        </p:nvPicPr>
        <p:blipFill>
          <a:blip r:embed="rId3"/>
          <a:stretch>
            <a:fillRect/>
          </a:stretch>
        </p:blipFill>
        <p:spPr>
          <a:xfrm>
            <a:off x="1438275" y="6012656"/>
            <a:ext cx="3066667" cy="1200000"/>
          </a:xfrm>
          <a:prstGeom prst="rect">
            <a:avLst/>
          </a:prstGeom>
        </p:spPr>
      </p:pic>
      <p:sp>
        <p:nvSpPr>
          <p:cNvPr id="9" name="Footer Placeholder 8"/>
          <p:cNvSpPr>
            <a:spLocks noGrp="1"/>
          </p:cNvSpPr>
          <p:nvPr>
            <p:ph type="ftr" sz="quarter" idx="10"/>
          </p:nvPr>
        </p:nvSpPr>
        <p:spPr/>
        <p:txBody>
          <a:bodyPr/>
          <a:lstStyle/>
          <a:p>
            <a:r>
              <a:rPr lang="en-US"/>
              <a:t>Oracle Database 19c: PL/SQL Workshop   21 - </a:t>
            </a:r>
            <a:fld id="{AA390280-59C3-480C-9085-F205898D94D3}" type="slidenum">
              <a:rPr lang="en-US" smtClean="0"/>
              <a:pPr/>
              <a:t>19</a:t>
            </a:fld>
            <a:endParaRPr lang="en-US" dirty="0"/>
          </a:p>
        </p:txBody>
      </p:sp>
      <p:sp>
        <p:nvSpPr>
          <p:cNvPr id="3" name="Slide Image Placeholder 2">
            <a:extLst>
              <a:ext uri="{FF2B5EF4-FFF2-40B4-BE49-F238E27FC236}">
                <a16:creationId xmlns:a16="http://schemas.microsoft.com/office/drawing/2014/main" id="{12485B5D-4842-4A03-B01C-6A4AE1FC3EE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1327DA6-839F-4003-B862-92A3FF5299D4}"/>
              </a:ext>
            </a:extLst>
          </p:cNvPr>
          <p:cNvSpPr>
            <a:spLocks noGrp="1"/>
          </p:cNvSpPr>
          <p:nvPr>
            <p:ph type="body" idx="1"/>
          </p:nvPr>
        </p:nvSpPr>
        <p:spPr/>
        <p:txBody>
          <a:bodyPr/>
          <a:lstStyle/>
          <a:p>
            <a:pPr lvl="1" eaLnBrk="1" hangingPunct="1"/>
            <a:r>
              <a:rPr lang="en-US" dirty="0"/>
              <a:t>Alternatively, you can use the </a:t>
            </a:r>
            <a:r>
              <a:rPr lang="en-US" dirty="0">
                <a:latin typeface="Courier New" pitchFamily="49" charset="0"/>
              </a:rPr>
              <a:t>DBMS_WARNING.GET_WARNING_SETTING_STRING</a:t>
            </a:r>
            <a:r>
              <a:rPr lang="en-US" dirty="0"/>
              <a:t> package and procedure to retrieve the current settings for the </a:t>
            </a:r>
            <a:r>
              <a:rPr lang="en-US" dirty="0">
                <a:latin typeface="Courier New" pitchFamily="49" charset="0"/>
              </a:rPr>
              <a:t>PLSQL_WARNINGS</a:t>
            </a:r>
            <a:r>
              <a:rPr lang="en-US" dirty="0"/>
              <a:t> parameter:</a:t>
            </a:r>
          </a:p>
          <a:p>
            <a:pPr lvl="4" eaLnBrk="1" hangingPunct="1">
              <a:spcBef>
                <a:spcPct val="0"/>
              </a:spcBef>
            </a:pPr>
            <a:r>
              <a:rPr lang="en-US" dirty="0"/>
              <a:t>DECLARE s VARCHAR2(1000);</a:t>
            </a:r>
            <a:br>
              <a:rPr lang="en-US" dirty="0"/>
            </a:br>
            <a:r>
              <a:rPr lang="en-US" dirty="0"/>
              <a:t>BEGIN</a:t>
            </a:r>
            <a:br>
              <a:rPr lang="en-US" dirty="0"/>
            </a:br>
            <a:r>
              <a:rPr lang="en-US" dirty="0"/>
              <a:t>  s := </a:t>
            </a:r>
            <a:r>
              <a:rPr lang="en-US" dirty="0" err="1"/>
              <a:t>dbms_warning.get_warning_setting_string</a:t>
            </a:r>
            <a:r>
              <a:rPr lang="en-US" dirty="0"/>
              <a:t>();</a:t>
            </a:r>
            <a:br>
              <a:rPr lang="en-US" dirty="0"/>
            </a:br>
            <a:r>
              <a:rPr lang="en-US" dirty="0"/>
              <a:t>  </a:t>
            </a:r>
            <a:r>
              <a:rPr lang="en-US" dirty="0" err="1"/>
              <a:t>dbms_output.put_line</a:t>
            </a:r>
            <a:r>
              <a:rPr lang="en-US" dirty="0"/>
              <a:t> (s);</a:t>
            </a:r>
            <a:br>
              <a:rPr lang="en-US" dirty="0"/>
            </a:br>
            <a:r>
              <a:rPr lang="en-US" dirty="0"/>
              <a:t>END;</a:t>
            </a:r>
            <a:br>
              <a:rPr lang="en-US" dirty="0"/>
            </a:br>
            <a:r>
              <a:rPr lang="en-US" dirty="0"/>
              <a:t>/</a:t>
            </a:r>
          </a:p>
          <a:p>
            <a:pPr lvl="4" eaLnBrk="1" hangingPunct="1">
              <a:spcBef>
                <a:spcPct val="0"/>
              </a:spcBef>
            </a:pPr>
            <a:endParaRPr lang="en-US" dirty="0"/>
          </a:p>
          <a:p>
            <a:pPr lvl="4" eaLnBrk="1" hangingPunct="1">
              <a:spcBef>
                <a:spcPct val="0"/>
              </a:spcBef>
            </a:pPr>
            <a:endParaRPr lang="en-US" dirty="0"/>
          </a:p>
          <a:p>
            <a:pPr lvl="1" eaLnBrk="1" hangingPunct="1"/>
            <a:endParaRPr lang="en-US" dirty="0"/>
          </a:p>
          <a:p>
            <a:endParaRPr lang="en-US" dirty="0"/>
          </a:p>
        </p:txBody>
      </p:sp>
    </p:spTree>
    <p:extLst>
      <p:ext uri="{BB962C8B-B14F-4D97-AF65-F5344CB8AC3E}">
        <p14:creationId xmlns:p14="http://schemas.microsoft.com/office/powerpoint/2010/main" val="230680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lstStyle/>
          <a:p>
            <a:pPr lvl="1"/>
            <a:r>
              <a:rPr lang="en-US" dirty="0"/>
              <a:t>In </a:t>
            </a:r>
            <a:r>
              <a:rPr lang="en-US"/>
              <a:t>Unit 6, </a:t>
            </a:r>
            <a:r>
              <a:rPr lang="en-US" dirty="0"/>
              <a:t>you will learn the design aspects of the PL/SQL code. You will also learn how to use PL/SQL compiler and how to manage dependencies among different objects in the database application.</a:t>
            </a:r>
          </a:p>
        </p:txBody>
      </p:sp>
      <p:sp>
        <p:nvSpPr>
          <p:cNvPr id="6" name="Footer Placeholder 5"/>
          <p:cNvSpPr>
            <a:spLocks noGrp="1"/>
          </p:cNvSpPr>
          <p:nvPr>
            <p:ph type="ftr" sz="quarter" idx="10"/>
          </p:nvPr>
        </p:nvSpPr>
        <p:spPr/>
        <p:txBody>
          <a:bodyPr/>
          <a:lstStyle/>
          <a:p>
            <a:r>
              <a:rPr lang="en-US"/>
              <a:t>Oracle Database 19c: PL/SQL Workshop   21 - </a:t>
            </a:r>
            <a:fld id="{9BA40E48-0653-4597-A2E4-C6E167C217B2}" type="slidenum">
              <a:rPr lang="en-US" smtClean="0"/>
              <a:pPr/>
              <a:t>2</a:t>
            </a:fld>
            <a:endParaRPr lang="en-US" dirty="0"/>
          </a:p>
        </p:txBody>
      </p:sp>
      <p:sp>
        <p:nvSpPr>
          <p:cNvPr id="4" name="Slide Image Placeholder 3">
            <a:extLst>
              <a:ext uri="{FF2B5EF4-FFF2-40B4-BE49-F238E27FC236}">
                <a16:creationId xmlns:a16="http://schemas.microsoft.com/office/drawing/2014/main" id="{7604A909-A493-4FC0-92AD-A4D27A3C6784}"/>
              </a:ext>
            </a:extLst>
          </p:cNvPr>
          <p:cNvSpPr>
            <a:spLocks noGrp="1" noRot="1" noChangeAspect="1"/>
          </p:cNvSpPr>
          <p:nvPr>
            <p:ph type="sldImg"/>
          </p:nvPr>
        </p:nvSpPr>
        <p:spPr/>
      </p:sp>
    </p:spTree>
    <p:extLst>
      <p:ext uri="{BB962C8B-B14F-4D97-AF65-F5344CB8AC3E}">
        <p14:creationId xmlns:p14="http://schemas.microsoft.com/office/powerpoint/2010/main" val="2519162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21 - </a:t>
            </a:r>
            <a:fld id="{AE90A75C-B844-4717-9098-504DBCE5625A}" type="slidenum">
              <a:rPr lang="en-US" smtClean="0"/>
              <a:pPr/>
              <a:t>20</a:t>
            </a:fld>
            <a:endParaRPr lang="en-US" dirty="0"/>
          </a:p>
        </p:txBody>
      </p:sp>
      <p:sp>
        <p:nvSpPr>
          <p:cNvPr id="3" name="Slide Image Placeholder 2">
            <a:extLst>
              <a:ext uri="{FF2B5EF4-FFF2-40B4-BE49-F238E27FC236}">
                <a16:creationId xmlns:a16="http://schemas.microsoft.com/office/drawing/2014/main" id="{FC89DDC8-5A0F-4E59-BE42-066A1C2E4339}"/>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18576C1-3F45-4520-90DF-44B118FACBA7}"/>
              </a:ext>
            </a:extLst>
          </p:cNvPr>
          <p:cNvSpPr>
            <a:spLocks noGrp="1"/>
          </p:cNvSpPr>
          <p:nvPr>
            <p:ph type="body" idx="1"/>
          </p:nvPr>
        </p:nvSpPr>
        <p:spPr>
          <a:xfrm>
            <a:off x="457200" y="4617720"/>
            <a:ext cx="6858000" cy="5440680"/>
          </a:xfrm>
        </p:spPr>
        <p:txBody>
          <a:bodyPr/>
          <a:lstStyle/>
          <a:p>
            <a:pPr lvl="1" eaLnBrk="1" hangingPunct="1"/>
            <a:r>
              <a:rPr lang="en-US" dirty="0"/>
              <a:t>You can use SQL*Plus to see any warnings raised as a result of the compilation of a PL/SQL block. SQL*Plus indicates that a compilation warning has occurred. The </a:t>
            </a:r>
            <a:r>
              <a:rPr lang="en-US" b="1" i="1" dirty="0"/>
              <a:t>“SP2-08xx: &lt;object&gt; created with compilation warnings.”</a:t>
            </a:r>
            <a:r>
              <a:rPr lang="en-US" dirty="0"/>
              <a:t> message is displayed for objects compiled .You must enable the compiler warnings before compiling the program. You can display the compiler warning messages by using any of the following methods:</a:t>
            </a:r>
          </a:p>
          <a:p>
            <a:pPr lvl="1" eaLnBrk="1" hangingPunct="1"/>
            <a:r>
              <a:rPr lang="en-US" b="1" dirty="0"/>
              <a:t>Using the SQL*Plus </a:t>
            </a:r>
            <a:r>
              <a:rPr lang="en-US" b="1" dirty="0">
                <a:latin typeface="Courier New" pitchFamily="49" charset="0"/>
              </a:rPr>
              <a:t>SHOW ERRORS</a:t>
            </a:r>
            <a:r>
              <a:rPr lang="en-US" b="1" dirty="0"/>
              <a:t> Command</a:t>
            </a:r>
          </a:p>
          <a:p>
            <a:pPr lvl="1" eaLnBrk="1" hangingPunct="1"/>
            <a:r>
              <a:rPr lang="en-US" dirty="0"/>
              <a:t>This command displays any compiler errors including the new compiler warnings and informational messages. This command is invoked immediately after a </a:t>
            </a:r>
            <a:r>
              <a:rPr lang="en-US" dirty="0">
                <a:latin typeface="Courier New" pitchFamily="49" charset="0"/>
              </a:rPr>
              <a:t>CREATE</a:t>
            </a:r>
            <a:r>
              <a:rPr lang="en-US" dirty="0"/>
              <a:t> </a:t>
            </a:r>
            <a:r>
              <a:rPr lang="en-US" dirty="0">
                <a:latin typeface="Courier New" pitchFamily="49" charset="0"/>
              </a:rPr>
              <a:t>[PROGEDURE|FUNCTION|PACKAGE]</a:t>
            </a:r>
            <a:r>
              <a:rPr lang="en-US" dirty="0"/>
              <a:t> command is used. The </a:t>
            </a:r>
            <a:r>
              <a:rPr lang="en-US" dirty="0">
                <a:latin typeface="Courier New" pitchFamily="49" charset="0"/>
              </a:rPr>
              <a:t>SHOW</a:t>
            </a:r>
            <a:r>
              <a:rPr lang="en-US" dirty="0"/>
              <a:t> </a:t>
            </a:r>
            <a:r>
              <a:rPr lang="en-US" dirty="0">
                <a:latin typeface="Courier New" pitchFamily="49" charset="0"/>
              </a:rPr>
              <a:t>ERRORS</a:t>
            </a:r>
            <a:r>
              <a:rPr lang="en-US" b="1" dirty="0"/>
              <a:t> </a:t>
            </a:r>
            <a:r>
              <a:rPr lang="en-US" dirty="0"/>
              <a:t>command displays warnings and compiler errors. New compiler warnings and informational messages are “interleaved” with compiler errors when </a:t>
            </a:r>
            <a:r>
              <a:rPr lang="en-US" dirty="0">
                <a:latin typeface="Courier New" pitchFamily="49" charset="0"/>
              </a:rPr>
              <a:t>SHOW</a:t>
            </a:r>
            <a:r>
              <a:rPr lang="en-US" dirty="0"/>
              <a:t> </a:t>
            </a:r>
            <a:r>
              <a:rPr lang="en-US" dirty="0">
                <a:latin typeface="Courier New" pitchFamily="49" charset="0"/>
              </a:rPr>
              <a:t>ERRORS</a:t>
            </a:r>
            <a:r>
              <a:rPr lang="en-US" dirty="0"/>
              <a:t> is invoked.</a:t>
            </a:r>
          </a:p>
          <a:p>
            <a:pPr lvl="1" eaLnBrk="1" hangingPunct="1"/>
            <a:r>
              <a:rPr lang="en-US" b="1" dirty="0"/>
              <a:t>Using Data Dictionary Views</a:t>
            </a:r>
          </a:p>
          <a:p>
            <a:pPr lvl="1" eaLnBrk="1" hangingPunct="1"/>
            <a:r>
              <a:rPr lang="en-US" dirty="0"/>
              <a:t>You can select from the </a:t>
            </a:r>
            <a:r>
              <a:rPr lang="en-US" dirty="0">
                <a:latin typeface="Courier New" pitchFamily="49" charset="0"/>
              </a:rPr>
              <a:t>USER_|ALL_|DBA_ERRORS</a:t>
            </a:r>
            <a:r>
              <a:rPr lang="en-US" dirty="0"/>
              <a:t> data dictionary views to display PL/SQL compiler warnings. The </a:t>
            </a:r>
            <a:r>
              <a:rPr lang="en-US" dirty="0">
                <a:latin typeface="Courier New" pitchFamily="49" charset="0"/>
              </a:rPr>
              <a:t>ATTRIBUTES</a:t>
            </a:r>
            <a:r>
              <a:rPr lang="en-US" dirty="0"/>
              <a:t> column of these views has a new attribute called </a:t>
            </a:r>
            <a:r>
              <a:rPr lang="en-US" dirty="0">
                <a:latin typeface="Courier New" pitchFamily="49" charset="0"/>
              </a:rPr>
              <a:t>WARNING</a:t>
            </a:r>
            <a:r>
              <a:rPr lang="en-US" dirty="0"/>
              <a:t> and the warning message displays in the </a:t>
            </a:r>
            <a:r>
              <a:rPr lang="en-US" dirty="0">
                <a:latin typeface="Courier New" pitchFamily="49" charset="0"/>
              </a:rPr>
              <a:t>TEXT</a:t>
            </a:r>
            <a:r>
              <a:rPr lang="en-US" dirty="0"/>
              <a:t> column.</a:t>
            </a:r>
          </a:p>
          <a:p>
            <a:endParaRPr lang="en-US" dirty="0"/>
          </a:p>
        </p:txBody>
      </p:sp>
    </p:spTree>
    <p:extLst>
      <p:ext uri="{BB962C8B-B14F-4D97-AF65-F5344CB8AC3E}">
        <p14:creationId xmlns:p14="http://schemas.microsoft.com/office/powerpoint/2010/main" val="3752008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21 - </a:t>
            </a:r>
            <a:fld id="{605C3950-B9BA-4705-BFC8-D12295DAA1B9}" type="slidenum">
              <a:rPr lang="en-US" smtClean="0"/>
              <a:pPr/>
              <a:t>21</a:t>
            </a:fld>
            <a:endParaRPr lang="en-US" dirty="0"/>
          </a:p>
        </p:txBody>
      </p:sp>
      <p:sp>
        <p:nvSpPr>
          <p:cNvPr id="3" name="Slide Image Placeholder 2">
            <a:extLst>
              <a:ext uri="{FF2B5EF4-FFF2-40B4-BE49-F238E27FC236}">
                <a16:creationId xmlns:a16="http://schemas.microsoft.com/office/drawing/2014/main" id="{A80099FB-4308-4741-9311-0B965844D46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F76C289-2D60-41DE-9E4C-B7EF95D01F45}"/>
              </a:ext>
            </a:extLst>
          </p:cNvPr>
          <p:cNvSpPr>
            <a:spLocks noGrp="1"/>
          </p:cNvSpPr>
          <p:nvPr>
            <p:ph type="body" idx="1"/>
          </p:nvPr>
        </p:nvSpPr>
        <p:spPr>
          <a:xfrm>
            <a:off x="457200" y="4617720"/>
            <a:ext cx="6858000" cy="5440680"/>
          </a:xfrm>
        </p:spPr>
        <p:txBody>
          <a:bodyPr/>
          <a:lstStyle/>
          <a:p>
            <a:pPr lvl="1" eaLnBrk="1" hangingPunct="1"/>
            <a:r>
              <a:rPr lang="en-US" dirty="0"/>
              <a:t>Use the </a:t>
            </a:r>
            <a:r>
              <a:rPr lang="en-US" dirty="0">
                <a:latin typeface="Courier New" pitchFamily="49" charset="0"/>
              </a:rPr>
              <a:t>SHOW ERRORS</a:t>
            </a:r>
            <a:r>
              <a:rPr lang="en-US" dirty="0"/>
              <a:t> command in SQL*Plus to display the compilation errors of a stored procedure. When you specify this option with no arguments, SQL*Plus displays the compilation errors for the most recently created or altered stored procedure. If SQL*Plus displays a compilation warnings message after you create or alter a stored procedure, you can use </a:t>
            </a:r>
            <a:r>
              <a:rPr lang="en-US" dirty="0">
                <a:latin typeface="Courier New" pitchFamily="49" charset="0"/>
              </a:rPr>
              <a:t>SHOW ERRORS</a:t>
            </a:r>
            <a:r>
              <a:rPr lang="en-US" dirty="0"/>
              <a:t> commands to obtain more information. </a:t>
            </a:r>
          </a:p>
          <a:p>
            <a:pPr lvl="1" eaLnBrk="1" hangingPunct="1"/>
            <a:r>
              <a:rPr lang="en-US" dirty="0"/>
              <a:t>With the introduction of support for PL/SQL warnings, the range of feedback messages is expanded to include a third message as follows: </a:t>
            </a:r>
          </a:p>
          <a:p>
            <a:pPr lvl="4" eaLnBrk="1" hangingPunct="1"/>
            <a:r>
              <a:rPr lang="en-US" dirty="0"/>
              <a:t>    SP2-08xx: &lt;object&gt; created with compilation warnings. </a:t>
            </a:r>
          </a:p>
          <a:p>
            <a:pPr lvl="1" eaLnBrk="1" hangingPunct="1"/>
            <a:r>
              <a:rPr lang="en-US" dirty="0"/>
              <a:t>This enables you to differentiate between the occurrence of a compilation warning and a compilation error. You must correct an error if you want to use the stored procedure, whereas a warning is for informational purposes only.</a:t>
            </a:r>
          </a:p>
          <a:p>
            <a:pPr lvl="1" eaLnBrk="1" hangingPunct="1"/>
            <a:r>
              <a:rPr lang="en-US" dirty="0"/>
              <a:t>The </a:t>
            </a:r>
            <a:r>
              <a:rPr lang="en-US" dirty="0">
                <a:latin typeface="Courier New" pitchFamily="49" charset="0"/>
              </a:rPr>
              <a:t>SP2</a:t>
            </a:r>
            <a:r>
              <a:rPr lang="en-US" dirty="0"/>
              <a:t> prefix is included with the warning message because this provides you with the ability to look up the corresponding message number in the </a:t>
            </a:r>
            <a:r>
              <a:rPr lang="en-US" i="1" dirty="0"/>
              <a:t>SQL*Plus User’s Guide and Reference</a:t>
            </a:r>
            <a:r>
              <a:rPr lang="en-US" dirty="0"/>
              <a:t> to determine the cause and action for the particular message.</a:t>
            </a:r>
          </a:p>
          <a:p>
            <a:pPr lvl="1" eaLnBrk="1" hangingPunct="1"/>
            <a:r>
              <a:rPr lang="en-US" b="1" dirty="0"/>
              <a:t>Note: </a:t>
            </a:r>
            <a:r>
              <a:rPr lang="en-US" dirty="0"/>
              <a:t>You can also view the compiler errors and warnings by using the </a:t>
            </a:r>
            <a:r>
              <a:rPr lang="en-US" dirty="0">
                <a:latin typeface="Courier New" pitchFamily="49" charset="0"/>
              </a:rPr>
              <a:t>USER_|ALL_|DBA_ERRORS</a:t>
            </a:r>
            <a:r>
              <a:rPr lang="en-US" dirty="0"/>
              <a:t> data dictionary views.</a:t>
            </a:r>
          </a:p>
          <a:p>
            <a:endParaRPr lang="en-US" dirty="0"/>
          </a:p>
        </p:txBody>
      </p:sp>
    </p:spTree>
    <p:extLst>
      <p:ext uri="{BB962C8B-B14F-4D97-AF65-F5344CB8AC3E}">
        <p14:creationId xmlns:p14="http://schemas.microsoft.com/office/powerpoint/2010/main" val="918749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21 - </a:t>
            </a:r>
            <a:fld id="{579891FF-E9AC-4F58-BEBB-275F1BE53E4A}" type="slidenum">
              <a:rPr lang="en-US" smtClean="0"/>
              <a:pPr/>
              <a:t>22</a:t>
            </a:fld>
            <a:endParaRPr lang="en-US" dirty="0"/>
          </a:p>
        </p:txBody>
      </p:sp>
      <p:sp>
        <p:nvSpPr>
          <p:cNvPr id="6" name="Slide Image Placeholder 5">
            <a:extLst>
              <a:ext uri="{FF2B5EF4-FFF2-40B4-BE49-F238E27FC236}">
                <a16:creationId xmlns:a16="http://schemas.microsoft.com/office/drawing/2014/main" id="{C4197AE2-5C2A-4206-B8AF-C18812431127}"/>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062C5CE0-DC32-4E44-B117-01C68B128C58}"/>
              </a:ext>
            </a:extLst>
          </p:cNvPr>
          <p:cNvSpPr>
            <a:spLocks noGrp="1"/>
          </p:cNvSpPr>
          <p:nvPr>
            <p:ph type="body" idx="1"/>
          </p:nvPr>
        </p:nvSpPr>
        <p:spPr/>
        <p:txBody>
          <a:bodyPr/>
          <a:lstStyle/>
          <a:p>
            <a:pPr lvl="1" eaLnBrk="1" hangingPunct="1"/>
            <a:r>
              <a:rPr lang="en-US" dirty="0"/>
              <a:t>As already stated, the </a:t>
            </a:r>
            <a:r>
              <a:rPr lang="en-US" dirty="0">
                <a:latin typeface="Courier New" pitchFamily="49" charset="0"/>
              </a:rPr>
              <a:t>PLSQL_WARNINGS</a:t>
            </a:r>
            <a:r>
              <a:rPr lang="en-US" dirty="0"/>
              <a:t> parameter can be set at the session level or at the system level. </a:t>
            </a:r>
          </a:p>
          <a:p>
            <a:pPr lvl="1" eaLnBrk="1" hangingPunct="1"/>
            <a:r>
              <a:rPr lang="en-US" dirty="0"/>
              <a:t>The settings for the </a:t>
            </a:r>
            <a:r>
              <a:rPr lang="en-US" dirty="0">
                <a:latin typeface="Courier New" pitchFamily="49" charset="0"/>
              </a:rPr>
              <a:t>PLSQL_WARNINGS</a:t>
            </a:r>
            <a:r>
              <a:rPr lang="en-US" dirty="0"/>
              <a:t> parameter are stored along with each compiled subprogram. If you recompile the subprogram with a </a:t>
            </a:r>
            <a:r>
              <a:rPr lang="en-US" dirty="0">
                <a:latin typeface="Courier New" pitchFamily="49" charset="0"/>
              </a:rPr>
              <a:t>CREATE OR REPLACE</a:t>
            </a:r>
            <a:r>
              <a:rPr lang="en-US" dirty="0"/>
              <a:t> statement, the current settings for that session are used. If you recompile the subprogram with an </a:t>
            </a:r>
            <a:r>
              <a:rPr lang="en-US" dirty="0">
                <a:latin typeface="Courier New" pitchFamily="49" charset="0"/>
              </a:rPr>
              <a:t>ALTER...COMPILE</a:t>
            </a:r>
            <a:r>
              <a:rPr lang="en-US" dirty="0"/>
              <a:t> statement, then the current session setting is used unless you specify the </a:t>
            </a:r>
            <a:r>
              <a:rPr lang="en-US" dirty="0">
                <a:latin typeface="Courier New" pitchFamily="49" charset="0"/>
              </a:rPr>
              <a:t>REUSE SETTINGS</a:t>
            </a:r>
            <a:r>
              <a:rPr lang="en-US" dirty="0"/>
              <a:t> clause in the statement, which uses the original setting that is stored with the subprogram.</a:t>
            </a:r>
          </a:p>
          <a:p>
            <a:endParaRPr lang="en-US" dirty="0"/>
          </a:p>
        </p:txBody>
      </p:sp>
    </p:spTree>
    <p:extLst>
      <p:ext uri="{BB962C8B-B14F-4D97-AF65-F5344CB8AC3E}">
        <p14:creationId xmlns:p14="http://schemas.microsoft.com/office/powerpoint/2010/main" val="2172196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21 - </a:t>
            </a:r>
            <a:fld id="{CD97AEAF-6B34-4E92-9A70-00B6853716DD}" type="slidenum">
              <a:rPr lang="en-US" smtClean="0"/>
              <a:pPr/>
              <a:t>23</a:t>
            </a:fld>
            <a:endParaRPr lang="en-US" dirty="0"/>
          </a:p>
        </p:txBody>
      </p:sp>
      <p:sp>
        <p:nvSpPr>
          <p:cNvPr id="7" name="Slide Image Placeholder 6">
            <a:extLst>
              <a:ext uri="{FF2B5EF4-FFF2-40B4-BE49-F238E27FC236}">
                <a16:creationId xmlns:a16="http://schemas.microsoft.com/office/drawing/2014/main" id="{9E6A32A9-1423-4965-AF9F-9271C1E7BFF2}"/>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FAF54FCA-5E70-462F-8B8F-3D734C913B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80996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21 - </a:t>
            </a:r>
            <a:fld id="{33ECCAF5-193B-464A-8DD1-F7CB0439336F}" type="slidenum">
              <a:rPr lang="en-US" smtClean="0"/>
              <a:pPr/>
              <a:t>24</a:t>
            </a:fld>
            <a:endParaRPr lang="en-US" dirty="0"/>
          </a:p>
        </p:txBody>
      </p:sp>
      <p:sp>
        <p:nvSpPr>
          <p:cNvPr id="5" name="Slide Image Placeholder 4">
            <a:extLst>
              <a:ext uri="{FF2B5EF4-FFF2-40B4-BE49-F238E27FC236}">
                <a16:creationId xmlns:a16="http://schemas.microsoft.com/office/drawing/2014/main" id="{20A94018-F024-4A38-859F-D7730E023A47}"/>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47CE4FD8-1CC2-4528-AC81-6490D53DC18A}"/>
              </a:ext>
            </a:extLst>
          </p:cNvPr>
          <p:cNvSpPr>
            <a:spLocks noGrp="1"/>
          </p:cNvSpPr>
          <p:nvPr>
            <p:ph type="body" idx="1"/>
          </p:nvPr>
        </p:nvSpPr>
        <p:spPr/>
        <p:txBody>
          <a:bodyPr/>
          <a:lstStyle/>
          <a:p>
            <a:pPr lvl="1" eaLnBrk="1" hangingPunct="1"/>
            <a:r>
              <a:rPr lang="en-US" dirty="0"/>
              <a:t>Use the </a:t>
            </a:r>
            <a:r>
              <a:rPr lang="en-US" dirty="0">
                <a:latin typeface="Courier New" pitchFamily="49" charset="0"/>
              </a:rPr>
              <a:t>DBMS_WARNING</a:t>
            </a:r>
            <a:r>
              <a:rPr lang="en-US" dirty="0"/>
              <a:t> package to programmatically manipulate the behavior of PL/SQL warning settings for the current system or session. The </a:t>
            </a:r>
            <a:r>
              <a:rPr lang="en-US" dirty="0">
                <a:latin typeface="Courier New" pitchFamily="49" charset="0"/>
              </a:rPr>
              <a:t>DBMS_WARNING</a:t>
            </a:r>
            <a:r>
              <a:rPr lang="en-US" dirty="0"/>
              <a:t> package provides a way to manipulate the behavior of PL/SQL warning messages, in particular by reading and changing the setting of the </a:t>
            </a:r>
            <a:r>
              <a:rPr lang="en-US" dirty="0">
                <a:latin typeface="Courier New" pitchFamily="49" charset="0"/>
              </a:rPr>
              <a:t>PLSQL_WARNINGS</a:t>
            </a:r>
            <a:r>
              <a:rPr lang="en-US" dirty="0"/>
              <a:t> initialization parameter, to control the types of warnings suppressed, displayed, or treated as errors. This package provides the interface to query, modify, and delete current system or session settings.</a:t>
            </a:r>
          </a:p>
          <a:p>
            <a:pPr lvl="1" eaLnBrk="1" hangingPunct="1"/>
            <a:r>
              <a:rPr lang="en-US" dirty="0"/>
              <a:t>The </a:t>
            </a:r>
            <a:r>
              <a:rPr lang="en-US" dirty="0">
                <a:latin typeface="Courier New" pitchFamily="49" charset="0"/>
              </a:rPr>
              <a:t>DBMS_WARNING</a:t>
            </a:r>
            <a:r>
              <a:rPr lang="en-US" dirty="0"/>
              <a:t> package is valuable if you are writing a development environment that compiles PL/SQL subprograms. By using the package interface routines, you can control PL/SQL warning messages programmatically to suit your requirements.</a:t>
            </a:r>
          </a:p>
          <a:p>
            <a:endParaRPr lang="en-US" dirty="0"/>
          </a:p>
        </p:txBody>
      </p:sp>
    </p:spTree>
    <p:extLst>
      <p:ext uri="{BB962C8B-B14F-4D97-AF65-F5344CB8AC3E}">
        <p14:creationId xmlns:p14="http://schemas.microsoft.com/office/powerpoint/2010/main" val="409036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21 - </a:t>
            </a:r>
            <a:fld id="{762FE0EF-65ED-4B31-91DC-76E10FE1D5E6}" type="slidenum">
              <a:rPr lang="en-US" smtClean="0"/>
              <a:pPr/>
              <a:t>25</a:t>
            </a:fld>
            <a:endParaRPr lang="en-US" dirty="0"/>
          </a:p>
        </p:txBody>
      </p:sp>
      <p:sp>
        <p:nvSpPr>
          <p:cNvPr id="3" name="Slide Image Placeholder 2">
            <a:extLst>
              <a:ext uri="{FF2B5EF4-FFF2-40B4-BE49-F238E27FC236}">
                <a16:creationId xmlns:a16="http://schemas.microsoft.com/office/drawing/2014/main" id="{5FDDEB14-06D1-4243-990D-C4DDB237CF8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42D74C1-D076-4F65-9695-A28C80D2841D}"/>
              </a:ext>
            </a:extLst>
          </p:cNvPr>
          <p:cNvSpPr>
            <a:spLocks noGrp="1"/>
          </p:cNvSpPr>
          <p:nvPr>
            <p:ph type="body" idx="1"/>
          </p:nvPr>
        </p:nvSpPr>
        <p:spPr>
          <a:xfrm>
            <a:off x="457200" y="4617720"/>
            <a:ext cx="6858000" cy="5440680"/>
          </a:xfrm>
        </p:spPr>
        <p:txBody>
          <a:bodyPr/>
          <a:lstStyle/>
          <a:p>
            <a:pPr lvl="1" eaLnBrk="1" hangingPunct="1"/>
            <a:r>
              <a:rPr lang="en-US" dirty="0"/>
              <a:t>The following is a list of the </a:t>
            </a:r>
            <a:r>
              <a:rPr lang="en-US" dirty="0">
                <a:latin typeface="Courier New" pitchFamily="49" charset="0"/>
              </a:rPr>
              <a:t>DBMS_WARNING</a:t>
            </a:r>
            <a:r>
              <a:rPr lang="en-US" dirty="0"/>
              <a:t> subprograms:</a:t>
            </a:r>
          </a:p>
          <a:p>
            <a:pPr lvl="2" eaLnBrk="1" hangingPunct="1">
              <a:buSzPct val="70000"/>
              <a:buFont typeface="Courier New" pitchFamily="49" charset="0"/>
              <a:buChar char="•"/>
            </a:pPr>
            <a:r>
              <a:rPr lang="en-US" dirty="0">
                <a:latin typeface="Courier New" pitchFamily="49" charset="0"/>
              </a:rPr>
              <a:t>ADD_WARNING_SETTING_CAT:</a:t>
            </a:r>
            <a:r>
              <a:rPr lang="en-US" dirty="0"/>
              <a:t> Modifies the current session or system warning settings of the </a:t>
            </a:r>
            <a:r>
              <a:rPr lang="en-US" dirty="0" err="1">
                <a:latin typeface="Courier New" pitchFamily="49" charset="0"/>
              </a:rPr>
              <a:t>warning_category</a:t>
            </a:r>
            <a:r>
              <a:rPr lang="en-US" dirty="0"/>
              <a:t> previously supplied  </a:t>
            </a:r>
          </a:p>
          <a:p>
            <a:pPr lvl="2" eaLnBrk="1" hangingPunct="1">
              <a:buSzPct val="70000"/>
              <a:buFont typeface="Courier New" pitchFamily="49" charset="0"/>
              <a:buChar char="•"/>
            </a:pPr>
            <a:r>
              <a:rPr lang="en-US" dirty="0">
                <a:latin typeface="Courier New" pitchFamily="49" charset="0"/>
              </a:rPr>
              <a:t>ADD_WARNING_SETTING_NUM:</a:t>
            </a:r>
            <a:r>
              <a:rPr lang="en-US" dirty="0"/>
              <a:t> Modifies the current session or system warning settings of the </a:t>
            </a:r>
            <a:r>
              <a:rPr lang="en-US" dirty="0" err="1">
                <a:latin typeface="Courier New" pitchFamily="49" charset="0"/>
              </a:rPr>
              <a:t>warning_number</a:t>
            </a:r>
            <a:r>
              <a:rPr lang="en-US" dirty="0"/>
              <a:t> previously supplied</a:t>
            </a:r>
          </a:p>
          <a:p>
            <a:pPr lvl="2" eaLnBrk="1" hangingPunct="1">
              <a:buSzPct val="70000"/>
              <a:buFont typeface="Courier New" pitchFamily="49" charset="0"/>
              <a:buChar char="•"/>
            </a:pPr>
            <a:r>
              <a:rPr lang="en-US" dirty="0">
                <a:latin typeface="Courier New" pitchFamily="49" charset="0"/>
              </a:rPr>
              <a:t>GET_CATEGORY:</a:t>
            </a:r>
            <a:r>
              <a:rPr lang="en-US" dirty="0"/>
              <a:t> Returns the category name, given the message number </a:t>
            </a:r>
          </a:p>
          <a:p>
            <a:pPr lvl="2" eaLnBrk="1" hangingPunct="1">
              <a:buSzPct val="70000"/>
              <a:buFont typeface="Courier New" pitchFamily="49" charset="0"/>
              <a:buChar char="•"/>
            </a:pPr>
            <a:r>
              <a:rPr lang="en-US" dirty="0">
                <a:latin typeface="Courier New" pitchFamily="49" charset="0"/>
              </a:rPr>
              <a:t>GET_WARNING_SETTING_CAT:</a:t>
            </a:r>
            <a:r>
              <a:rPr lang="en-US" dirty="0"/>
              <a:t> Returns the specific warning category in the session</a:t>
            </a:r>
          </a:p>
          <a:p>
            <a:pPr lvl="2" eaLnBrk="1" hangingPunct="1">
              <a:buSzPct val="70000"/>
              <a:buFont typeface="Courier New" pitchFamily="49" charset="0"/>
              <a:buChar char="•"/>
            </a:pPr>
            <a:r>
              <a:rPr lang="en-US" dirty="0">
                <a:latin typeface="Courier New" pitchFamily="49" charset="0"/>
              </a:rPr>
              <a:t>GET_WARNING_SETTING_NUM:</a:t>
            </a:r>
            <a:r>
              <a:rPr lang="en-US" dirty="0"/>
              <a:t> Returns the specific warning number in the session</a:t>
            </a:r>
          </a:p>
          <a:p>
            <a:pPr lvl="2" eaLnBrk="1" hangingPunct="1">
              <a:buSzPct val="70000"/>
              <a:buFont typeface="Courier New" pitchFamily="49" charset="0"/>
              <a:buChar char="•"/>
            </a:pPr>
            <a:r>
              <a:rPr lang="en-US" dirty="0">
                <a:latin typeface="Courier New" pitchFamily="49" charset="0"/>
              </a:rPr>
              <a:t>GET_WARNING_SETTING_STRING:</a:t>
            </a:r>
            <a:r>
              <a:rPr lang="en-US" dirty="0"/>
              <a:t> Returns the entire warning string for the current session</a:t>
            </a:r>
          </a:p>
          <a:p>
            <a:pPr lvl="2" eaLnBrk="1" hangingPunct="1">
              <a:buSzPct val="70000"/>
              <a:buFont typeface="Courier New" pitchFamily="49" charset="0"/>
              <a:buChar char="•"/>
            </a:pPr>
            <a:r>
              <a:rPr lang="en-US" dirty="0">
                <a:latin typeface="Courier New" pitchFamily="49" charset="0"/>
              </a:rPr>
              <a:t>SET_WARNING_SETTING_STRING:</a:t>
            </a:r>
            <a:r>
              <a:rPr lang="en-US" dirty="0"/>
              <a:t> Replaces previous settings with the new value</a:t>
            </a:r>
            <a:endParaRPr lang="en-US" b="1" dirty="0"/>
          </a:p>
          <a:p>
            <a:pPr lvl="1" eaLnBrk="1" hangingPunct="1"/>
            <a:r>
              <a:rPr lang="en-US" b="1" dirty="0"/>
              <a:t>Note:</a:t>
            </a:r>
            <a:r>
              <a:rPr lang="en-US" dirty="0"/>
              <a:t> For additional information about the preceding subprograms, refer to </a:t>
            </a:r>
            <a:r>
              <a:rPr lang="en-US" i="1" dirty="0"/>
              <a:t>Oracle Database PL/SQL Packages and Types Reference or Oracle Database PL/SQL Packages and Types Reference</a:t>
            </a:r>
            <a:r>
              <a:rPr lang="en-US" dirty="0"/>
              <a:t> (as applicable to the version you are using).</a:t>
            </a:r>
          </a:p>
          <a:p>
            <a:endParaRPr lang="en-US" dirty="0"/>
          </a:p>
        </p:txBody>
      </p:sp>
    </p:spTree>
    <p:extLst>
      <p:ext uri="{BB962C8B-B14F-4D97-AF65-F5344CB8AC3E}">
        <p14:creationId xmlns:p14="http://schemas.microsoft.com/office/powerpoint/2010/main" val="3446415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21 - </a:t>
            </a:r>
            <a:fld id="{6F7A5020-BD78-481B-9455-5D73F35A323E}" type="slidenum">
              <a:rPr lang="en-US" smtClean="0"/>
              <a:pPr/>
              <a:t>26</a:t>
            </a:fld>
            <a:endParaRPr lang="en-US" dirty="0"/>
          </a:p>
        </p:txBody>
      </p:sp>
      <p:sp>
        <p:nvSpPr>
          <p:cNvPr id="3" name="Slide Image Placeholder 2">
            <a:extLst>
              <a:ext uri="{FF2B5EF4-FFF2-40B4-BE49-F238E27FC236}">
                <a16:creationId xmlns:a16="http://schemas.microsoft.com/office/drawing/2014/main" id="{C4BDB684-8230-4DC3-B368-0AFA08F0FBF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79118D3C-875D-48E5-BF97-4A8FC35817D1}"/>
              </a:ext>
            </a:extLst>
          </p:cNvPr>
          <p:cNvSpPr>
            <a:spLocks noGrp="1"/>
          </p:cNvSpPr>
          <p:nvPr>
            <p:ph type="body" idx="1"/>
          </p:nvPr>
        </p:nvSpPr>
        <p:spPr/>
        <p:txBody>
          <a:bodyPr/>
          <a:lstStyle/>
          <a:p>
            <a:pPr lvl="1" eaLnBrk="1" hangingPunct="1"/>
            <a:r>
              <a:rPr lang="en-US" dirty="0"/>
              <a:t>The </a:t>
            </a:r>
            <a:r>
              <a:rPr lang="en-US" dirty="0" err="1">
                <a:latin typeface="Courier New" pitchFamily="49" charset="0"/>
              </a:rPr>
              <a:t>warning_category</a:t>
            </a:r>
            <a:r>
              <a:rPr lang="en-US" dirty="0"/>
              <a:t> is the name of the category. The allowed values are: </a:t>
            </a:r>
          </a:p>
          <a:p>
            <a:pPr lvl="2" eaLnBrk="1" hangingPunct="1">
              <a:buSzPct val="70000"/>
              <a:buFont typeface="Courier New" pitchFamily="49" charset="0"/>
              <a:buChar char="•"/>
            </a:pPr>
            <a:r>
              <a:rPr lang="en-US" dirty="0">
                <a:latin typeface="Courier New" pitchFamily="49" charset="0"/>
              </a:rPr>
              <a:t>ALL</a:t>
            </a:r>
            <a:endParaRPr lang="en-US" dirty="0"/>
          </a:p>
          <a:p>
            <a:pPr lvl="2" eaLnBrk="1" hangingPunct="1">
              <a:buSzPct val="70000"/>
              <a:buFont typeface="Courier New" pitchFamily="49" charset="0"/>
              <a:buChar char="•"/>
            </a:pPr>
            <a:r>
              <a:rPr lang="en-US" dirty="0">
                <a:latin typeface="Courier New" pitchFamily="49" charset="0"/>
              </a:rPr>
              <a:t>INFORMATIONAL</a:t>
            </a:r>
            <a:endParaRPr lang="en-US" dirty="0"/>
          </a:p>
          <a:p>
            <a:pPr lvl="2" eaLnBrk="1" hangingPunct="1">
              <a:buSzPct val="70000"/>
              <a:buFont typeface="Courier New" pitchFamily="49" charset="0"/>
              <a:buChar char="•"/>
            </a:pPr>
            <a:r>
              <a:rPr lang="en-US" dirty="0">
                <a:latin typeface="Courier New" pitchFamily="49" charset="0"/>
              </a:rPr>
              <a:t>SEVERE</a:t>
            </a:r>
            <a:endParaRPr lang="en-US" dirty="0"/>
          </a:p>
          <a:p>
            <a:pPr lvl="2" eaLnBrk="1" hangingPunct="1">
              <a:buSzPct val="70000"/>
              <a:buFont typeface="Courier New" pitchFamily="49" charset="0"/>
              <a:buChar char="•"/>
            </a:pPr>
            <a:r>
              <a:rPr lang="en-US" dirty="0">
                <a:latin typeface="Courier New" pitchFamily="49" charset="0"/>
              </a:rPr>
              <a:t>PERFORMANCE</a:t>
            </a:r>
            <a:r>
              <a:rPr lang="en-US" dirty="0"/>
              <a:t>.</a:t>
            </a:r>
            <a:endParaRPr lang="en-US" dirty="0">
              <a:latin typeface="Courier New" pitchFamily="49" charset="0"/>
            </a:endParaRPr>
          </a:p>
          <a:p>
            <a:pPr lvl="1" eaLnBrk="1" hangingPunct="1"/>
            <a:r>
              <a:rPr lang="en-US" dirty="0"/>
              <a:t>The </a:t>
            </a:r>
            <a:r>
              <a:rPr lang="en-US" dirty="0" err="1">
                <a:latin typeface="Courier New" pitchFamily="49" charset="0"/>
              </a:rPr>
              <a:t>warning_value</a:t>
            </a:r>
            <a:r>
              <a:rPr lang="en-US" dirty="0"/>
              <a:t> is the value for the category. The allowed values are: </a:t>
            </a:r>
          </a:p>
          <a:p>
            <a:pPr lvl="2" eaLnBrk="1" hangingPunct="1">
              <a:buSzPct val="70000"/>
              <a:buFont typeface="Courier New" pitchFamily="49" charset="0"/>
              <a:buChar char="•"/>
            </a:pPr>
            <a:r>
              <a:rPr lang="en-US" dirty="0">
                <a:latin typeface="Courier New" pitchFamily="49" charset="0"/>
              </a:rPr>
              <a:t>ENABLE</a:t>
            </a:r>
            <a:endParaRPr lang="en-US" dirty="0"/>
          </a:p>
          <a:p>
            <a:pPr lvl="2" eaLnBrk="1" hangingPunct="1">
              <a:buSzPct val="70000"/>
              <a:buFont typeface="Courier New" pitchFamily="49" charset="0"/>
              <a:buChar char="•"/>
            </a:pPr>
            <a:r>
              <a:rPr lang="en-US" dirty="0">
                <a:latin typeface="Courier New" pitchFamily="49" charset="0"/>
              </a:rPr>
              <a:t>DISABLE</a:t>
            </a:r>
            <a:endParaRPr lang="en-US" dirty="0"/>
          </a:p>
          <a:p>
            <a:pPr lvl="2" eaLnBrk="1" hangingPunct="1">
              <a:buSzPct val="70000"/>
              <a:buFont typeface="Courier New" pitchFamily="49" charset="0"/>
              <a:buChar char="•"/>
            </a:pPr>
            <a:r>
              <a:rPr lang="en-US" dirty="0">
                <a:latin typeface="Courier New" pitchFamily="49" charset="0"/>
              </a:rPr>
              <a:t>ERROR </a:t>
            </a:r>
          </a:p>
          <a:p>
            <a:pPr lvl="1" eaLnBrk="1" hangingPunct="1"/>
            <a:r>
              <a:rPr lang="en-US" dirty="0"/>
              <a:t>The </a:t>
            </a:r>
            <a:r>
              <a:rPr lang="en-US" dirty="0" err="1">
                <a:latin typeface="Courier New" pitchFamily="49" charset="0"/>
              </a:rPr>
              <a:t>warning_number</a:t>
            </a:r>
            <a:r>
              <a:rPr lang="en-US" dirty="0"/>
              <a:t> is the warning message number. The allowed values are all valid warning numbers. </a:t>
            </a:r>
          </a:p>
          <a:p>
            <a:pPr lvl="1" eaLnBrk="1" hangingPunct="1"/>
            <a:r>
              <a:rPr lang="en-US" dirty="0"/>
              <a:t>The </a:t>
            </a:r>
            <a:r>
              <a:rPr lang="en-US" dirty="0">
                <a:latin typeface="Courier New" pitchFamily="49" charset="0"/>
              </a:rPr>
              <a:t>scope</a:t>
            </a:r>
            <a:r>
              <a:rPr lang="en-US" dirty="0"/>
              <a:t> specifies whether the changes are being performed in the session context or the system context. The allowed values are </a:t>
            </a:r>
            <a:r>
              <a:rPr lang="en-US" dirty="0">
                <a:latin typeface="Courier New" pitchFamily="49" charset="0"/>
              </a:rPr>
              <a:t>SESSION</a:t>
            </a:r>
            <a:r>
              <a:rPr lang="en-US" dirty="0"/>
              <a:t> or </a:t>
            </a:r>
            <a:r>
              <a:rPr lang="en-US" dirty="0">
                <a:latin typeface="Courier New" pitchFamily="49" charset="0"/>
              </a:rPr>
              <a:t>SYSTEM</a:t>
            </a:r>
            <a:r>
              <a:rPr lang="en-US" dirty="0"/>
              <a:t>. Using </a:t>
            </a:r>
            <a:r>
              <a:rPr lang="en-US" dirty="0">
                <a:latin typeface="Courier New" pitchFamily="49" charset="0"/>
              </a:rPr>
              <a:t>SYSTEM</a:t>
            </a:r>
            <a:r>
              <a:rPr lang="en-US" dirty="0"/>
              <a:t> requires the </a:t>
            </a:r>
            <a:r>
              <a:rPr lang="en-US" dirty="0">
                <a:latin typeface="Courier New" pitchFamily="49" charset="0"/>
              </a:rPr>
              <a:t>ALTER SYSTEM</a:t>
            </a:r>
            <a:r>
              <a:rPr lang="en-US" dirty="0"/>
              <a:t> privilege.</a:t>
            </a:r>
          </a:p>
          <a:p>
            <a:endParaRPr lang="en-US" dirty="0"/>
          </a:p>
        </p:txBody>
      </p:sp>
    </p:spTree>
    <p:extLst>
      <p:ext uri="{BB962C8B-B14F-4D97-AF65-F5344CB8AC3E}">
        <p14:creationId xmlns:p14="http://schemas.microsoft.com/office/powerpoint/2010/main" val="2894351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21 - </a:t>
            </a:r>
            <a:fld id="{59E4D0B0-8878-4E35-8226-CF774B7B65D2}" type="slidenum">
              <a:rPr lang="en-US" smtClean="0"/>
              <a:pPr/>
              <a:t>27</a:t>
            </a:fld>
            <a:endParaRPr lang="en-US" dirty="0"/>
          </a:p>
        </p:txBody>
      </p:sp>
      <p:sp>
        <p:nvSpPr>
          <p:cNvPr id="3" name="Slide Image Placeholder 2">
            <a:extLst>
              <a:ext uri="{FF2B5EF4-FFF2-40B4-BE49-F238E27FC236}">
                <a16:creationId xmlns:a16="http://schemas.microsoft.com/office/drawing/2014/main" id="{A18206F4-7F89-41C7-B084-D140F28705B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556F2A8-2E3B-46EB-994E-29D52EA157A7}"/>
              </a:ext>
            </a:extLst>
          </p:cNvPr>
          <p:cNvSpPr>
            <a:spLocks noGrp="1"/>
          </p:cNvSpPr>
          <p:nvPr>
            <p:ph type="body" idx="1"/>
          </p:nvPr>
        </p:nvSpPr>
        <p:spPr/>
        <p:txBody>
          <a:bodyPr/>
          <a:lstStyle/>
          <a:p>
            <a:pPr lvl="1" eaLnBrk="1" hangingPunct="1"/>
            <a:r>
              <a:rPr lang="en-US" dirty="0"/>
              <a:t>By using the </a:t>
            </a:r>
            <a:r>
              <a:rPr lang="en-US" dirty="0">
                <a:latin typeface="Courier New" pitchFamily="49" charset="0"/>
              </a:rPr>
              <a:t>SET_WARNING_SETTING_STRING</a:t>
            </a:r>
            <a:r>
              <a:rPr lang="en-US" dirty="0"/>
              <a:t> procedure, you can set one warning setting. If  you have multiple warning settings, you should perform the following steps:</a:t>
            </a:r>
          </a:p>
          <a:p>
            <a:pPr lvl="2" eaLnBrk="1" hangingPunct="1">
              <a:buNone/>
            </a:pPr>
            <a:r>
              <a:rPr lang="en-US" dirty="0"/>
              <a:t>1.	Call </a:t>
            </a:r>
            <a:r>
              <a:rPr lang="en-US" dirty="0">
                <a:latin typeface="Courier New" pitchFamily="49" charset="0"/>
              </a:rPr>
              <a:t>SET_WARNING_SETTING_STRING</a:t>
            </a:r>
            <a:r>
              <a:rPr lang="en-US" dirty="0"/>
              <a:t> to set the initial warning setting string.</a:t>
            </a:r>
          </a:p>
          <a:p>
            <a:pPr lvl="2" eaLnBrk="1" hangingPunct="1">
              <a:buNone/>
            </a:pPr>
            <a:r>
              <a:rPr lang="en-US" dirty="0"/>
              <a:t>2.	Call </a:t>
            </a:r>
            <a:r>
              <a:rPr lang="en-US" dirty="0">
                <a:latin typeface="Courier New" pitchFamily="49" charset="0"/>
              </a:rPr>
              <a:t>ADD_WARNING_SETTING_CAT</a:t>
            </a:r>
            <a:r>
              <a:rPr lang="en-US" dirty="0"/>
              <a:t> (or </a:t>
            </a:r>
            <a:r>
              <a:rPr lang="en-US" dirty="0">
                <a:latin typeface="Courier New" pitchFamily="49" charset="0"/>
              </a:rPr>
              <a:t>ADD_WARNING_SETTING_NUM</a:t>
            </a:r>
            <a:r>
              <a:rPr lang="en-US" dirty="0"/>
              <a:t>) repeatedly to add more settings to the initial string.</a:t>
            </a:r>
          </a:p>
          <a:p>
            <a:pPr lvl="1" eaLnBrk="1" hangingPunct="1"/>
            <a:r>
              <a:rPr lang="en-US" dirty="0"/>
              <a:t>The example in the slide establishes the following warning setting string in the current session:</a:t>
            </a:r>
          </a:p>
          <a:p>
            <a:pPr lvl="4" eaLnBrk="1" hangingPunct="1"/>
            <a:r>
              <a:rPr lang="en-US" dirty="0"/>
              <a:t>ENABLE:INFORMATIONAL,DISABLE:PERFORMANCE,ENABLE:SEVERE</a:t>
            </a:r>
          </a:p>
          <a:p>
            <a:endParaRPr lang="en-US" dirty="0"/>
          </a:p>
        </p:txBody>
      </p:sp>
    </p:spTree>
    <p:extLst>
      <p:ext uri="{BB962C8B-B14F-4D97-AF65-F5344CB8AC3E}">
        <p14:creationId xmlns:p14="http://schemas.microsoft.com/office/powerpoint/2010/main" val="11009319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21 - </a:t>
            </a:r>
            <a:fld id="{5CA3114A-2B38-49F4-A519-497798A49082}" type="slidenum">
              <a:rPr lang="en-US" smtClean="0"/>
              <a:pPr/>
              <a:t>28</a:t>
            </a:fld>
            <a:endParaRPr lang="en-US" dirty="0"/>
          </a:p>
        </p:txBody>
      </p:sp>
      <p:sp>
        <p:nvSpPr>
          <p:cNvPr id="3" name="Slide Image Placeholder 2">
            <a:extLst>
              <a:ext uri="{FF2B5EF4-FFF2-40B4-BE49-F238E27FC236}">
                <a16:creationId xmlns:a16="http://schemas.microsoft.com/office/drawing/2014/main" id="{F1C8B2C0-C81A-49DA-9A4A-325D2E7DCA3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AB5020E-0254-46C8-B4A2-7010F808B954}"/>
              </a:ext>
            </a:extLst>
          </p:cNvPr>
          <p:cNvSpPr>
            <a:spLocks noGrp="1"/>
          </p:cNvSpPr>
          <p:nvPr>
            <p:ph type="body" idx="1"/>
          </p:nvPr>
        </p:nvSpPr>
        <p:spPr/>
        <p:txBody>
          <a:bodyPr/>
          <a:lstStyle/>
          <a:p>
            <a:pPr lvl="1" eaLnBrk="1" hangingPunct="1"/>
            <a:r>
              <a:rPr lang="en-US" dirty="0"/>
              <a:t>The </a:t>
            </a:r>
            <a:r>
              <a:rPr lang="en-US" dirty="0" err="1">
                <a:latin typeface="Courier New" pitchFamily="49" charset="0"/>
              </a:rPr>
              <a:t>warning_category</a:t>
            </a:r>
            <a:r>
              <a:rPr lang="en-US" dirty="0"/>
              <a:t> is the name of the category. The allowed values are: </a:t>
            </a:r>
          </a:p>
          <a:p>
            <a:pPr lvl="2" eaLnBrk="1" hangingPunct="1">
              <a:buSzPct val="70000"/>
              <a:buFont typeface="Courier New" pitchFamily="49" charset="0"/>
              <a:buChar char="•"/>
            </a:pPr>
            <a:r>
              <a:rPr lang="en-US" dirty="0">
                <a:latin typeface="Courier New" pitchFamily="49" charset="0"/>
              </a:rPr>
              <a:t>ALL</a:t>
            </a:r>
            <a:endParaRPr lang="en-US" dirty="0"/>
          </a:p>
          <a:p>
            <a:pPr lvl="2" eaLnBrk="1" hangingPunct="1">
              <a:buSzPct val="70000"/>
              <a:buFont typeface="Courier New" pitchFamily="49" charset="0"/>
              <a:buChar char="•"/>
            </a:pPr>
            <a:r>
              <a:rPr lang="en-US" dirty="0">
                <a:latin typeface="Courier New" pitchFamily="49" charset="0"/>
              </a:rPr>
              <a:t>INFORMATIONAL</a:t>
            </a:r>
            <a:endParaRPr lang="en-US" dirty="0"/>
          </a:p>
          <a:p>
            <a:pPr lvl="2" eaLnBrk="1" hangingPunct="1">
              <a:buSzPct val="70000"/>
              <a:buFont typeface="Courier New" pitchFamily="49" charset="0"/>
              <a:buChar char="•"/>
            </a:pPr>
            <a:r>
              <a:rPr lang="en-US" dirty="0">
                <a:latin typeface="Courier New" pitchFamily="49" charset="0"/>
              </a:rPr>
              <a:t>SEVERE</a:t>
            </a:r>
            <a:endParaRPr lang="en-US" dirty="0"/>
          </a:p>
          <a:p>
            <a:pPr lvl="2" eaLnBrk="1" hangingPunct="1">
              <a:buSzPct val="70000"/>
              <a:buFont typeface="Courier New" pitchFamily="49" charset="0"/>
              <a:buChar char="•"/>
            </a:pPr>
            <a:r>
              <a:rPr lang="en-US" dirty="0">
                <a:latin typeface="Courier New" pitchFamily="49" charset="0"/>
              </a:rPr>
              <a:t>PERFORMANCE</a:t>
            </a:r>
            <a:endParaRPr lang="en-US" dirty="0"/>
          </a:p>
          <a:p>
            <a:pPr lvl="1" eaLnBrk="1" hangingPunct="1"/>
            <a:r>
              <a:rPr lang="en-US" dirty="0"/>
              <a:t>The </a:t>
            </a:r>
            <a:r>
              <a:rPr lang="en-US" dirty="0" err="1">
                <a:latin typeface="Courier New" pitchFamily="49" charset="0"/>
              </a:rPr>
              <a:t>warning_number</a:t>
            </a:r>
            <a:r>
              <a:rPr lang="en-US" dirty="0"/>
              <a:t> is the warning message number. The allowed values are all valid warning numbers. </a:t>
            </a:r>
          </a:p>
          <a:p>
            <a:pPr lvl="1" eaLnBrk="1" hangingPunct="1"/>
            <a:r>
              <a:rPr lang="en-US" dirty="0"/>
              <a:t>The </a:t>
            </a:r>
            <a:r>
              <a:rPr lang="en-US" dirty="0">
                <a:latin typeface="Courier New" pitchFamily="49" charset="0"/>
              </a:rPr>
              <a:t>scope</a:t>
            </a:r>
            <a:r>
              <a:rPr lang="en-US" dirty="0"/>
              <a:t> specifies whether the changes are being performed in the session context or the system context. The allowed values are </a:t>
            </a:r>
            <a:r>
              <a:rPr lang="en-US" dirty="0">
                <a:latin typeface="Courier New" pitchFamily="49" charset="0"/>
              </a:rPr>
              <a:t>SESSION</a:t>
            </a:r>
            <a:r>
              <a:rPr lang="en-US" dirty="0"/>
              <a:t> or </a:t>
            </a:r>
            <a:r>
              <a:rPr lang="en-US" dirty="0">
                <a:latin typeface="Courier New" pitchFamily="49" charset="0"/>
              </a:rPr>
              <a:t>SYSTEM</a:t>
            </a:r>
            <a:r>
              <a:rPr lang="en-US" dirty="0"/>
              <a:t>. Using </a:t>
            </a:r>
            <a:r>
              <a:rPr lang="en-US" dirty="0">
                <a:latin typeface="Courier New" pitchFamily="49" charset="0"/>
              </a:rPr>
              <a:t>SYSTEM</a:t>
            </a:r>
            <a:r>
              <a:rPr lang="en-US" dirty="0"/>
              <a:t> requires the </a:t>
            </a:r>
            <a:r>
              <a:rPr lang="en-US" dirty="0">
                <a:latin typeface="Courier New" pitchFamily="49" charset="0"/>
              </a:rPr>
              <a:t>ALTER SYSTEM</a:t>
            </a:r>
            <a:r>
              <a:rPr lang="en-US" dirty="0"/>
              <a:t> privilege.</a:t>
            </a:r>
          </a:p>
          <a:p>
            <a:pPr lvl="1" eaLnBrk="1" hangingPunct="1"/>
            <a:r>
              <a:rPr lang="en-US" b="1" dirty="0"/>
              <a:t>Note: </a:t>
            </a:r>
            <a:r>
              <a:rPr lang="en-US" dirty="0"/>
              <a:t>Use the </a:t>
            </a:r>
            <a:r>
              <a:rPr lang="en-US" dirty="0">
                <a:latin typeface="Courier New" pitchFamily="49" charset="0"/>
              </a:rPr>
              <a:t>GET_WARNING_SETTING_STRING</a:t>
            </a:r>
            <a:r>
              <a:rPr lang="en-US" dirty="0"/>
              <a:t> function when you do not have the </a:t>
            </a:r>
            <a:r>
              <a:rPr lang="en-US" dirty="0">
                <a:latin typeface="Courier New" pitchFamily="49" charset="0"/>
              </a:rPr>
              <a:t>SELECT</a:t>
            </a:r>
            <a:r>
              <a:rPr lang="en-US" dirty="0"/>
              <a:t> privilege on the </a:t>
            </a:r>
            <a:r>
              <a:rPr lang="en-US" dirty="0" err="1">
                <a:latin typeface="Courier New" pitchFamily="49" charset="0"/>
              </a:rPr>
              <a:t>v$parameter</a:t>
            </a:r>
            <a:r>
              <a:rPr lang="en-US" dirty="0"/>
              <a:t> or </a:t>
            </a:r>
            <a:r>
              <a:rPr lang="en-US" dirty="0">
                <a:latin typeface="Courier New" pitchFamily="49" charset="0"/>
              </a:rPr>
              <a:t>v$parameter2</a:t>
            </a:r>
            <a:r>
              <a:rPr lang="en-US" dirty="0"/>
              <a:t> fixed tables, or if you want to parse the warning string yourself, and then modify and set the new value by using </a:t>
            </a:r>
            <a:r>
              <a:rPr lang="en-US" dirty="0">
                <a:latin typeface="Courier New" pitchFamily="49" charset="0"/>
              </a:rPr>
              <a:t>SET_WARNING_SETTING_STRING</a:t>
            </a:r>
            <a:r>
              <a:rPr lang="en-US" dirty="0"/>
              <a:t>.</a:t>
            </a:r>
          </a:p>
          <a:p>
            <a:endParaRPr lang="en-US" dirty="0"/>
          </a:p>
        </p:txBody>
      </p:sp>
    </p:spTree>
    <p:extLst>
      <p:ext uri="{BB962C8B-B14F-4D97-AF65-F5344CB8AC3E}">
        <p14:creationId xmlns:p14="http://schemas.microsoft.com/office/powerpoint/2010/main" val="36481581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21 - </a:t>
            </a:r>
            <a:fld id="{EFD9D83F-9B36-439E-B995-4E9B1EE718E3}" type="slidenum">
              <a:rPr lang="en-US" smtClean="0"/>
              <a:pPr/>
              <a:t>29</a:t>
            </a:fld>
            <a:endParaRPr lang="en-US" dirty="0"/>
          </a:p>
        </p:txBody>
      </p:sp>
      <p:sp>
        <p:nvSpPr>
          <p:cNvPr id="3" name="Slide Image Placeholder 2">
            <a:extLst>
              <a:ext uri="{FF2B5EF4-FFF2-40B4-BE49-F238E27FC236}">
                <a16:creationId xmlns:a16="http://schemas.microsoft.com/office/drawing/2014/main" id="{D0C7BC5A-837A-413A-93C1-AAD29D7A1F7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EEF3460-2426-4EE6-98F7-AED6880BB29F}"/>
              </a:ext>
            </a:extLst>
          </p:cNvPr>
          <p:cNvSpPr>
            <a:spLocks noGrp="1"/>
          </p:cNvSpPr>
          <p:nvPr>
            <p:ph type="body" idx="1"/>
          </p:nvPr>
        </p:nvSpPr>
        <p:spPr/>
        <p:txBody>
          <a:bodyPr/>
          <a:lstStyle/>
          <a:p>
            <a:pPr lvl="1"/>
            <a:r>
              <a:rPr lang="en-US" b="1" dirty="0"/>
              <a:t>Note: </a:t>
            </a:r>
            <a:r>
              <a:rPr lang="en-US" dirty="0"/>
              <a:t>The message numbers must be specified as positive integers because the data type for the </a:t>
            </a:r>
            <a:r>
              <a:rPr lang="en-US" dirty="0">
                <a:latin typeface="Courier New" pitchFamily="49" charset="0"/>
              </a:rPr>
              <a:t>GET_CATEGORY</a:t>
            </a:r>
            <a:r>
              <a:rPr lang="en-US" dirty="0"/>
              <a:t> parameter is </a:t>
            </a:r>
            <a:r>
              <a:rPr lang="en-US" dirty="0">
                <a:latin typeface="Courier New" pitchFamily="49" charset="0"/>
              </a:rPr>
              <a:t>PLS_INTEGER</a:t>
            </a:r>
            <a:r>
              <a:rPr lang="en-US" dirty="0"/>
              <a:t> (allowing positive integer values).</a:t>
            </a:r>
          </a:p>
          <a:p>
            <a:pPr lvl="1"/>
            <a:endParaRPr lang="en-US" dirty="0"/>
          </a:p>
        </p:txBody>
      </p:sp>
    </p:spTree>
    <p:extLst>
      <p:ext uri="{BB962C8B-B14F-4D97-AF65-F5344CB8AC3E}">
        <p14:creationId xmlns:p14="http://schemas.microsoft.com/office/powerpoint/2010/main" val="3761462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21 - </a:t>
            </a:r>
            <a:fld id="{D79F187A-26DB-4E4E-9655-52F24C566FC5}" type="slidenum">
              <a:rPr lang="en-US" smtClean="0"/>
              <a:pPr/>
              <a:t>3</a:t>
            </a:fld>
            <a:endParaRPr lang="en-US" dirty="0"/>
          </a:p>
        </p:txBody>
      </p:sp>
      <p:sp>
        <p:nvSpPr>
          <p:cNvPr id="3" name="Slide Image Placeholder 2">
            <a:extLst>
              <a:ext uri="{FF2B5EF4-FFF2-40B4-BE49-F238E27FC236}">
                <a16:creationId xmlns:a16="http://schemas.microsoft.com/office/drawing/2014/main" id="{4A9CF5CC-A9B3-4504-BEB5-62363818B9E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545578C-454F-46B4-827B-E87B3886A7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145503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21 - </a:t>
            </a:r>
            <a:fld id="{5BE3E990-6DCD-404D-BB62-DD3F8B6A38A3}" type="slidenum">
              <a:rPr lang="en-US" smtClean="0"/>
              <a:pPr/>
              <a:t>30</a:t>
            </a:fld>
            <a:endParaRPr lang="en-US" dirty="0"/>
          </a:p>
        </p:txBody>
      </p:sp>
      <p:sp>
        <p:nvSpPr>
          <p:cNvPr id="3" name="Slide Image Placeholder 2">
            <a:extLst>
              <a:ext uri="{FF2B5EF4-FFF2-40B4-BE49-F238E27FC236}">
                <a16:creationId xmlns:a16="http://schemas.microsoft.com/office/drawing/2014/main" id="{4BE177EB-3D70-4C80-B843-8F8C166385E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E11C49F-2552-4398-B12B-5576826C9337}"/>
              </a:ext>
            </a:extLst>
          </p:cNvPr>
          <p:cNvSpPr>
            <a:spLocks noGrp="1"/>
          </p:cNvSpPr>
          <p:nvPr>
            <p:ph type="body" idx="1"/>
          </p:nvPr>
        </p:nvSpPr>
        <p:spPr/>
        <p:txBody>
          <a:bodyPr/>
          <a:lstStyle/>
          <a:p>
            <a:pPr lvl="1"/>
            <a:r>
              <a:rPr lang="en-US" dirty="0"/>
              <a:t>In the example in the slide, the </a:t>
            </a:r>
            <a:r>
              <a:rPr lang="en-US" dirty="0" err="1">
                <a:latin typeface="Courier New" pitchFamily="49" charset="0"/>
              </a:rPr>
              <a:t>compile_code</a:t>
            </a:r>
            <a:r>
              <a:rPr lang="en-US" dirty="0"/>
              <a:t> procedure is designed to compile a named PL/SQL package. The code suppresses the </a:t>
            </a:r>
            <a:r>
              <a:rPr lang="en-US" dirty="0">
                <a:latin typeface="Courier New" pitchFamily="49" charset="0"/>
              </a:rPr>
              <a:t>PERFORMANCE</a:t>
            </a:r>
            <a:r>
              <a:rPr lang="en-US" dirty="0"/>
              <a:t> category warnings. The calling environment’s warning settings must be restored after the compilation is performed. The code does not know what the calling environment warning settings are; it uses the </a:t>
            </a:r>
            <a:r>
              <a:rPr lang="en-US" dirty="0">
                <a:latin typeface="Courier New" pitchFamily="49" charset="0"/>
              </a:rPr>
              <a:t>GET_WARNING_SETTING_STRING</a:t>
            </a:r>
            <a:r>
              <a:rPr lang="en-US" dirty="0"/>
              <a:t> function to save the current setting. This value is used to restore the calling environment setting using the </a:t>
            </a:r>
            <a:r>
              <a:rPr lang="en-US" dirty="0">
                <a:latin typeface="Courier New" pitchFamily="49" charset="0"/>
              </a:rPr>
              <a:t>DBMS_WARNING.SET_WARNING_SETTING_STRING</a:t>
            </a:r>
            <a:r>
              <a:rPr lang="en-US" dirty="0"/>
              <a:t> procedure in the last line of the example code. Before compiling the package using Native Dynamic SQL, the </a:t>
            </a:r>
            <a:r>
              <a:rPr lang="en-US" dirty="0" err="1">
                <a:latin typeface="Courier New" pitchFamily="49" charset="0"/>
              </a:rPr>
              <a:t>compile_code</a:t>
            </a:r>
            <a:r>
              <a:rPr lang="en-US" dirty="0"/>
              <a:t> procedure alters the current session warning level by disabling warnings for the </a:t>
            </a:r>
            <a:r>
              <a:rPr lang="en-US" dirty="0">
                <a:latin typeface="Courier New" pitchFamily="49" charset="0"/>
              </a:rPr>
              <a:t>PERFORMANCE</a:t>
            </a:r>
            <a:r>
              <a:rPr lang="en-US" dirty="0"/>
              <a:t> category. The code also prints the original, modified, and the restored warning settings.</a:t>
            </a:r>
          </a:p>
          <a:p>
            <a:pPr lvl="1"/>
            <a:endParaRPr lang="en-US" dirty="0"/>
          </a:p>
        </p:txBody>
      </p:sp>
    </p:spTree>
    <p:extLst>
      <p:ext uri="{BB962C8B-B14F-4D97-AF65-F5344CB8AC3E}">
        <p14:creationId xmlns:p14="http://schemas.microsoft.com/office/powerpoint/2010/main" val="12833461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21 - </a:t>
            </a:r>
            <a:fld id="{FC949E05-D023-4B07-A92A-2F98E1D6868D}" type="slidenum">
              <a:rPr lang="en-US" smtClean="0"/>
              <a:pPr/>
              <a:t>31</a:t>
            </a:fld>
            <a:endParaRPr lang="en-US" dirty="0"/>
          </a:p>
        </p:txBody>
      </p:sp>
      <p:sp>
        <p:nvSpPr>
          <p:cNvPr id="3" name="Slide Image Placeholder 2">
            <a:extLst>
              <a:ext uri="{FF2B5EF4-FFF2-40B4-BE49-F238E27FC236}">
                <a16:creationId xmlns:a16="http://schemas.microsoft.com/office/drawing/2014/main" id="{092A45BE-DB0C-4F5A-BD30-24EB26743A2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9C6758C-6682-4379-A5EE-441D02284503}"/>
              </a:ext>
            </a:extLst>
          </p:cNvPr>
          <p:cNvSpPr>
            <a:spLocks noGrp="1"/>
          </p:cNvSpPr>
          <p:nvPr>
            <p:ph type="body" idx="1"/>
          </p:nvPr>
        </p:nvSpPr>
        <p:spPr/>
        <p:txBody>
          <a:bodyPr/>
          <a:lstStyle/>
          <a:p>
            <a:pPr lvl="1"/>
            <a:r>
              <a:rPr lang="en-US" dirty="0"/>
              <a:t>The example in the slide tests the example provided in the previous slide. First, enable all compiler warnings. Next, run the script on the previous page. Finally, call the </a:t>
            </a:r>
            <a:r>
              <a:rPr lang="en-US" dirty="0" err="1">
                <a:latin typeface="Courier New" pitchFamily="49" charset="0"/>
              </a:rPr>
              <a:t>compile_code</a:t>
            </a:r>
            <a:r>
              <a:rPr lang="en-US" dirty="0"/>
              <a:t> procedure and pass it an existing package name, </a:t>
            </a:r>
            <a:r>
              <a:rPr lang="en-US" dirty="0">
                <a:latin typeface="Courier New" pitchFamily="49" charset="0"/>
              </a:rPr>
              <a:t>MY_PKG</a:t>
            </a:r>
            <a:r>
              <a:rPr lang="en-US" dirty="0"/>
              <a:t>, as a parameter.</a:t>
            </a:r>
          </a:p>
          <a:p>
            <a:pPr lvl="1"/>
            <a:endParaRPr lang="en-US" dirty="0"/>
          </a:p>
        </p:txBody>
      </p:sp>
    </p:spTree>
    <p:extLst>
      <p:ext uri="{BB962C8B-B14F-4D97-AF65-F5344CB8AC3E}">
        <p14:creationId xmlns:p14="http://schemas.microsoft.com/office/powerpoint/2010/main" val="28898052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21 - </a:t>
            </a:r>
            <a:fld id="{F9BB3357-9FDE-420C-B594-7DDA50F043F6}" type="slidenum">
              <a:rPr lang="en-US" smtClean="0"/>
              <a:pPr/>
              <a:t>32</a:t>
            </a:fld>
            <a:endParaRPr lang="en-US" dirty="0"/>
          </a:p>
        </p:txBody>
      </p:sp>
      <p:sp>
        <p:nvSpPr>
          <p:cNvPr id="3" name="Slide Image Placeholder 2">
            <a:extLst>
              <a:ext uri="{FF2B5EF4-FFF2-40B4-BE49-F238E27FC236}">
                <a16:creationId xmlns:a16="http://schemas.microsoft.com/office/drawing/2014/main" id="{671A9D5A-093A-4317-839A-3AEBC221E859}"/>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1C24B1E-BF86-425E-BDBA-DDE43E1B655B}"/>
              </a:ext>
            </a:extLst>
          </p:cNvPr>
          <p:cNvSpPr>
            <a:spLocks noGrp="1"/>
          </p:cNvSpPr>
          <p:nvPr>
            <p:ph type="body" idx="1"/>
          </p:nvPr>
        </p:nvSpPr>
        <p:spPr/>
        <p:txBody>
          <a:bodyPr/>
          <a:lstStyle/>
          <a:p>
            <a:pPr eaLnBrk="1" hangingPunct="1"/>
            <a:r>
              <a:rPr lang="en-US" dirty="0"/>
              <a:t>Answer: a, b, c, d</a:t>
            </a:r>
          </a:p>
          <a:p>
            <a:pPr lvl="1" eaLnBrk="1" hangingPunct="1"/>
            <a:r>
              <a:rPr lang="en-US" dirty="0"/>
              <a:t>PL/SQL warning messages are divided into categories, so that you can suppress or display groups of similar warnings during compilation. The categories are:</a:t>
            </a:r>
          </a:p>
          <a:p>
            <a:pPr lvl="2" eaLnBrk="1" hangingPunct="1"/>
            <a:r>
              <a:rPr lang="en-US" dirty="0">
                <a:latin typeface="Courier New" pitchFamily="49" charset="0"/>
              </a:rPr>
              <a:t>SEVERE</a:t>
            </a:r>
            <a:r>
              <a:rPr lang="en-US" dirty="0"/>
              <a:t>: Messages for conditions that may cause unexpected behavior or wrong results, such as aliasing problems with parameters</a:t>
            </a:r>
          </a:p>
          <a:p>
            <a:pPr lvl="2" eaLnBrk="1" hangingPunct="1"/>
            <a:r>
              <a:rPr lang="en-US" dirty="0">
                <a:latin typeface="Courier New" pitchFamily="49" charset="0"/>
              </a:rPr>
              <a:t>PERFORMANCE</a:t>
            </a:r>
            <a:r>
              <a:rPr lang="en-US" dirty="0"/>
              <a:t>: Messages for conditions that may cause performance problems, such as passing a </a:t>
            </a:r>
            <a:r>
              <a:rPr lang="en-US" dirty="0">
                <a:latin typeface="Courier New" pitchFamily="49" charset="0"/>
              </a:rPr>
              <a:t>VARCHAR2</a:t>
            </a:r>
            <a:r>
              <a:rPr lang="en-US" dirty="0"/>
              <a:t> value to a </a:t>
            </a:r>
            <a:r>
              <a:rPr lang="en-US" dirty="0">
                <a:latin typeface="Courier New" pitchFamily="49" charset="0"/>
              </a:rPr>
              <a:t>NUMBER</a:t>
            </a:r>
            <a:r>
              <a:rPr lang="en-US" dirty="0"/>
              <a:t> column in an </a:t>
            </a:r>
            <a:r>
              <a:rPr lang="en-US" dirty="0">
                <a:latin typeface="Courier New" pitchFamily="49" charset="0"/>
              </a:rPr>
              <a:t>INSERT</a:t>
            </a:r>
            <a:r>
              <a:rPr lang="en-US" dirty="0"/>
              <a:t> statement</a:t>
            </a:r>
          </a:p>
          <a:p>
            <a:pPr lvl="2" eaLnBrk="1" hangingPunct="1"/>
            <a:r>
              <a:rPr lang="en-US" dirty="0">
                <a:latin typeface="Courier New" pitchFamily="49" charset="0"/>
              </a:rPr>
              <a:t>INFORMATIONAL</a:t>
            </a:r>
            <a:r>
              <a:rPr lang="en-US" dirty="0"/>
              <a:t>: Messages for conditions that do not have an effect on performance or correctness, but that you may want to change to make the code more maintainable, such as unreachable code that can never be executed</a:t>
            </a:r>
          </a:p>
          <a:p>
            <a:pPr lvl="2" eaLnBrk="1" hangingPunct="1"/>
            <a:r>
              <a:rPr lang="en-US" dirty="0">
                <a:latin typeface="Courier New" pitchFamily="49" charset="0"/>
              </a:rPr>
              <a:t>ALL</a:t>
            </a:r>
            <a:r>
              <a:rPr lang="en-US" dirty="0"/>
              <a:t>: Displays all categories</a:t>
            </a:r>
          </a:p>
          <a:p>
            <a:endParaRPr lang="en-US" dirty="0"/>
          </a:p>
        </p:txBody>
      </p:sp>
    </p:spTree>
    <p:extLst>
      <p:ext uri="{BB962C8B-B14F-4D97-AF65-F5344CB8AC3E}">
        <p14:creationId xmlns:p14="http://schemas.microsoft.com/office/powerpoint/2010/main" val="32088517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21 - </a:t>
            </a:r>
            <a:fld id="{C32C22F9-19F2-400A-B12D-FCD8ED8DB926}" type="slidenum">
              <a:rPr lang="en-US" smtClean="0"/>
              <a:pPr/>
              <a:t>33</a:t>
            </a:fld>
            <a:endParaRPr lang="en-US" dirty="0"/>
          </a:p>
        </p:txBody>
      </p:sp>
      <p:sp>
        <p:nvSpPr>
          <p:cNvPr id="3" name="Slide Image Placeholder 2">
            <a:extLst>
              <a:ext uri="{FF2B5EF4-FFF2-40B4-BE49-F238E27FC236}">
                <a16:creationId xmlns:a16="http://schemas.microsoft.com/office/drawing/2014/main" id="{AEA40421-8164-4EF2-8F82-F073683C523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16E0CB1-556E-4017-862B-9061110120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597952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21 - </a:t>
            </a:r>
            <a:fld id="{536B9C05-F6A1-4B3D-AE31-32DAF53E8EBA}" type="slidenum">
              <a:rPr lang="en-US" smtClean="0"/>
              <a:pPr/>
              <a:t>34</a:t>
            </a:fld>
            <a:endParaRPr lang="en-US" dirty="0"/>
          </a:p>
        </p:txBody>
      </p:sp>
      <p:sp>
        <p:nvSpPr>
          <p:cNvPr id="3" name="Slide Image Placeholder 2">
            <a:extLst>
              <a:ext uri="{FF2B5EF4-FFF2-40B4-BE49-F238E27FC236}">
                <a16:creationId xmlns:a16="http://schemas.microsoft.com/office/drawing/2014/main" id="{6B6047E7-3B68-4274-914C-643196E435B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4BB8C11F-68C3-4E45-BE52-622C979C3D6D}"/>
              </a:ext>
            </a:extLst>
          </p:cNvPr>
          <p:cNvSpPr>
            <a:spLocks noGrp="1"/>
          </p:cNvSpPr>
          <p:nvPr>
            <p:ph type="body" idx="1"/>
          </p:nvPr>
        </p:nvSpPr>
        <p:spPr/>
        <p:txBody>
          <a:bodyPr/>
          <a:lstStyle/>
          <a:p>
            <a:pPr lvl="1"/>
            <a:r>
              <a:rPr lang="en-US" dirty="0"/>
              <a:t>In this practice, you display the compiler initialization parameters. You then enable native compilation for your session and compile a procedure. You then suppress all compiler warnings categories and then restore the original session-warning settings. Finally, you identify the categories for some compiler-warning message numbers.</a:t>
            </a:r>
          </a:p>
          <a:p>
            <a:pPr lvl="1"/>
            <a:endParaRPr lang="en-US" dirty="0"/>
          </a:p>
        </p:txBody>
      </p:sp>
    </p:spTree>
    <p:extLst>
      <p:ext uri="{BB962C8B-B14F-4D97-AF65-F5344CB8AC3E}">
        <p14:creationId xmlns:p14="http://schemas.microsoft.com/office/powerpoint/2010/main" val="1235428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21 - </a:t>
            </a:r>
            <a:fld id="{FC9FE66D-65D0-4A0A-9228-298F2896F29F}" type="slidenum">
              <a:rPr lang="en-US" smtClean="0"/>
              <a:pPr/>
              <a:t>4</a:t>
            </a:fld>
            <a:endParaRPr lang="en-US" dirty="0"/>
          </a:p>
        </p:txBody>
      </p:sp>
      <p:sp>
        <p:nvSpPr>
          <p:cNvPr id="3" name="Slide Image Placeholder 2">
            <a:extLst>
              <a:ext uri="{FF2B5EF4-FFF2-40B4-BE49-F238E27FC236}">
                <a16:creationId xmlns:a16="http://schemas.microsoft.com/office/drawing/2014/main" id="{FCD89A17-60B6-4C41-9BDD-83E13B89AC1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E065BC4-38D4-42CA-8231-D280EF8A11F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34479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21 - </a:t>
            </a:r>
            <a:fld id="{89F44DE3-20A6-46E3-B975-F74C9CD7CE5C}" type="slidenum">
              <a:rPr lang="en-US" smtClean="0"/>
              <a:pPr/>
              <a:t>5</a:t>
            </a:fld>
            <a:endParaRPr lang="en-US" dirty="0"/>
          </a:p>
        </p:txBody>
      </p:sp>
      <p:sp>
        <p:nvSpPr>
          <p:cNvPr id="6" name="Slide Image Placeholder 5">
            <a:extLst>
              <a:ext uri="{FF2B5EF4-FFF2-40B4-BE49-F238E27FC236}">
                <a16:creationId xmlns:a16="http://schemas.microsoft.com/office/drawing/2014/main" id="{311B0DDF-62DB-4289-9E49-814F23CFDA97}"/>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5711EFE3-F4D7-46A5-951E-DCA37FF76E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51647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21 - </a:t>
            </a:r>
            <a:fld id="{75ED1562-8038-488B-87D9-A7A013E0F3BC}" type="slidenum">
              <a:rPr lang="en-US" smtClean="0"/>
              <a:pPr/>
              <a:t>6</a:t>
            </a:fld>
            <a:endParaRPr lang="en-US" dirty="0"/>
          </a:p>
        </p:txBody>
      </p:sp>
      <p:sp>
        <p:nvSpPr>
          <p:cNvPr id="3" name="Slide Image Placeholder 2">
            <a:extLst>
              <a:ext uri="{FF2B5EF4-FFF2-40B4-BE49-F238E27FC236}">
                <a16:creationId xmlns:a16="http://schemas.microsoft.com/office/drawing/2014/main" id="{AF6B4D84-B65B-4784-B3D7-5F78028767F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6C085BD-5B91-4B26-BF07-727FCC02A28D}"/>
              </a:ext>
            </a:extLst>
          </p:cNvPr>
          <p:cNvSpPr>
            <a:spLocks noGrp="1"/>
          </p:cNvSpPr>
          <p:nvPr>
            <p:ph type="body" idx="1"/>
          </p:nvPr>
        </p:nvSpPr>
        <p:spPr>
          <a:xfrm>
            <a:off x="457200" y="4617720"/>
            <a:ext cx="6858000" cy="5524048"/>
          </a:xfrm>
        </p:spPr>
        <p:txBody>
          <a:bodyPr/>
          <a:lstStyle/>
          <a:p>
            <a:pPr lvl="2" eaLnBrk="1" hangingPunct="1">
              <a:buFont typeface="Arial" pitchFamily="34" charset="0"/>
              <a:buChar char="•"/>
            </a:pPr>
            <a:r>
              <a:rPr lang="en-US" dirty="0">
                <a:latin typeface="Courier New" pitchFamily="49" charset="0"/>
                <a:cs typeface="Courier New" pitchFamily="49" charset="0"/>
              </a:rPr>
              <a:t>PLSCOPE_SETTINGS</a:t>
            </a:r>
            <a:r>
              <a:rPr lang="en-US" dirty="0"/>
              <a:t> determines whether the compiler should collect data about the identifiers in the PL/SQL program unit and provide it to the static data dictionary views. The collected data includes information about identifier types, usages, and location of each usage in the source code. </a:t>
            </a:r>
          </a:p>
          <a:p>
            <a:pPr lvl="2" eaLnBrk="1" hangingPunct="1">
              <a:buNone/>
            </a:pPr>
            <a:r>
              <a:rPr lang="en-US" dirty="0">
                <a:latin typeface="Courier New" pitchFamily="49" charset="0"/>
                <a:cs typeface="Courier New" pitchFamily="49" charset="0"/>
              </a:rPr>
              <a:t>	The PLSCOPE_SETTINGS</a:t>
            </a:r>
            <a:r>
              <a:rPr lang="en-US" dirty="0"/>
              <a:t> parameter can assume either ‘</a:t>
            </a:r>
            <a:r>
              <a:rPr lang="en-US" dirty="0">
                <a:latin typeface="Courier New" pitchFamily="49" charset="0"/>
                <a:cs typeface="Courier New" pitchFamily="49" charset="0"/>
              </a:rPr>
              <a:t>IDENTIFIERS:ALL</a:t>
            </a:r>
            <a:r>
              <a:rPr lang="en-US" dirty="0"/>
              <a:t>’ or ‘</a:t>
            </a:r>
            <a:r>
              <a:rPr lang="en-US" dirty="0">
                <a:latin typeface="Courier New" pitchFamily="49" charset="0"/>
                <a:cs typeface="Courier New" pitchFamily="49" charset="0"/>
              </a:rPr>
              <a:t>IDENTIFIERS:NONE</a:t>
            </a:r>
            <a:r>
              <a:rPr lang="en-US" dirty="0"/>
              <a:t>’.</a:t>
            </a:r>
          </a:p>
          <a:p>
            <a:pPr lvl="2" eaLnBrk="1" hangingPunct="1"/>
            <a:r>
              <a:rPr lang="en-US" dirty="0">
                <a:latin typeface="Courier New" pitchFamily="49" charset="0"/>
                <a:cs typeface="Courier New" pitchFamily="49" charset="0"/>
              </a:rPr>
              <a:t>PLSQL_CCFLAGS</a:t>
            </a:r>
            <a:r>
              <a:rPr lang="en-US" dirty="0"/>
              <a:t> lets you control the conditional compilation of each program unit. Conditional compilation lets you customize the functionality of a PL/SQL application without removing the source text. For example:</a:t>
            </a:r>
          </a:p>
          <a:p>
            <a:pPr lvl="3" eaLnBrk="1" hangingPunct="1"/>
            <a:r>
              <a:rPr lang="en-US" dirty="0"/>
              <a:t>Using new features with the latest database release and disabling them when running the application in an older database release.</a:t>
            </a:r>
          </a:p>
          <a:p>
            <a:pPr lvl="3" eaLnBrk="1" hangingPunct="1"/>
            <a:r>
              <a:rPr lang="en-US" dirty="0"/>
              <a:t>Activate debugging or tracing statements in the development environment and hide them when running the application at a production site.</a:t>
            </a:r>
          </a:p>
          <a:p>
            <a:pPr lvl="2" eaLnBrk="1" hangingPunct="1"/>
            <a:r>
              <a:rPr lang="en-US" dirty="0">
                <a:latin typeface="Courier New" pitchFamily="49" charset="0"/>
                <a:cs typeface="Courier New" pitchFamily="49" charset="0"/>
              </a:rPr>
              <a:t>The PLSQL_CODE_TYPE</a:t>
            </a:r>
            <a:r>
              <a:rPr lang="en-US" dirty="0"/>
              <a:t> parameter can have either </a:t>
            </a:r>
            <a:r>
              <a:rPr lang="en-US" dirty="0">
                <a:latin typeface="Courier New" pitchFamily="49" charset="0"/>
                <a:cs typeface="Courier New" pitchFamily="49" charset="0"/>
              </a:rPr>
              <a:t>INTERPRETED</a:t>
            </a:r>
            <a:r>
              <a:rPr lang="en-US" dirty="0"/>
              <a:t> or </a:t>
            </a:r>
            <a:r>
              <a:rPr lang="en-US" dirty="0">
                <a:latin typeface="Courier New" pitchFamily="49" charset="0"/>
                <a:cs typeface="Courier New" pitchFamily="49" charset="0"/>
              </a:rPr>
              <a:t>NATIVE</a:t>
            </a:r>
            <a:r>
              <a:rPr lang="en-US" dirty="0"/>
              <a:t> as its value. It determines the mode of compilation.</a:t>
            </a:r>
          </a:p>
          <a:p>
            <a:pPr lvl="2" eaLnBrk="1" hangingPunct="1">
              <a:buNone/>
            </a:pPr>
            <a:r>
              <a:rPr lang="en-US" dirty="0"/>
              <a:t>	The PL/SQL statements in a PL/SQL unit are compiled into an intermediate form, system code, which is stored in the catalog and interpreted at run time. This is the default behavior when the </a:t>
            </a:r>
            <a:r>
              <a:rPr lang="en-US" dirty="0">
                <a:latin typeface="Courier New" pitchFamily="49" charset="0"/>
                <a:cs typeface="Courier New" pitchFamily="49" charset="0"/>
              </a:rPr>
              <a:t>PLSQL_CODE_TYPE</a:t>
            </a:r>
            <a:r>
              <a:rPr lang="en-US" dirty="0"/>
              <a:t> parameter is set to </a:t>
            </a:r>
            <a:r>
              <a:rPr lang="en-US" dirty="0">
                <a:latin typeface="Courier New" pitchFamily="49" charset="0"/>
                <a:cs typeface="Courier New" pitchFamily="49" charset="0"/>
              </a:rPr>
              <a:t>INTERPRETED</a:t>
            </a:r>
            <a:r>
              <a:rPr lang="en-US" dirty="0"/>
              <a:t> value.</a:t>
            </a:r>
          </a:p>
          <a:p>
            <a:pPr lvl="2" eaLnBrk="1" hangingPunct="1">
              <a:buNone/>
            </a:pPr>
            <a:r>
              <a:rPr lang="en-US" dirty="0"/>
              <a:t>	When the </a:t>
            </a:r>
            <a:r>
              <a:rPr lang="en-US" dirty="0">
                <a:latin typeface="Courier New" pitchFamily="49" charset="0"/>
                <a:cs typeface="Courier New" pitchFamily="49" charset="0"/>
              </a:rPr>
              <a:t>PLSQL_CODE_TYPE</a:t>
            </a:r>
            <a:r>
              <a:rPr lang="en-US" dirty="0"/>
              <a:t>  value is set to </a:t>
            </a:r>
            <a:r>
              <a:rPr lang="en-US" dirty="0">
                <a:latin typeface="Courier New" pitchFamily="49" charset="0"/>
                <a:cs typeface="Courier New" pitchFamily="49" charset="0"/>
              </a:rPr>
              <a:t>NATIVE,</a:t>
            </a:r>
            <a:r>
              <a:rPr lang="en-US" dirty="0"/>
              <a:t> the PL/SQL statements in a PL/SQL unit are compiled into native code and stored in the catalog. The native code need not be interpreted at run time, so it runs faster.</a:t>
            </a:r>
          </a:p>
          <a:p>
            <a:pPr lvl="2" eaLnBrk="1" hangingPunct="1"/>
            <a:endParaRPr lang="en-US" dirty="0"/>
          </a:p>
          <a:p>
            <a:pPr lvl="2" eaLnBrk="1" hangingPunct="1">
              <a:buNone/>
            </a:pPr>
            <a:r>
              <a:rPr lang="en-US" dirty="0"/>
              <a:t>	</a:t>
            </a:r>
          </a:p>
          <a:p>
            <a:pPr lvl="1" eaLnBrk="1" hangingPunct="1"/>
            <a:endParaRPr lang="en-US" dirty="0"/>
          </a:p>
          <a:p>
            <a:pPr lvl="1" eaLnBrk="1" hangingPunct="1"/>
            <a:endParaRPr lang="en-US" b="1" dirty="0"/>
          </a:p>
          <a:p>
            <a:endParaRPr lang="en-US" dirty="0"/>
          </a:p>
        </p:txBody>
      </p:sp>
    </p:spTree>
    <p:extLst>
      <p:ext uri="{BB962C8B-B14F-4D97-AF65-F5344CB8AC3E}">
        <p14:creationId xmlns:p14="http://schemas.microsoft.com/office/powerpoint/2010/main" val="2147295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21 - </a:t>
            </a:r>
            <a:fld id="{6F9AEA77-112E-4B33-87BB-355F79CA8DFB}" type="slidenum">
              <a:rPr lang="en-US" smtClean="0"/>
              <a:pPr/>
              <a:t>7</a:t>
            </a:fld>
            <a:endParaRPr lang="en-US" dirty="0"/>
          </a:p>
        </p:txBody>
      </p:sp>
      <p:sp>
        <p:nvSpPr>
          <p:cNvPr id="8" name="Notes Placeholder 7">
            <a:extLst>
              <a:ext uri="{FF2B5EF4-FFF2-40B4-BE49-F238E27FC236}">
                <a16:creationId xmlns:a16="http://schemas.microsoft.com/office/drawing/2014/main" id="{41561BE0-A06C-4100-BF18-4C6C12D4EB9D}"/>
              </a:ext>
            </a:extLst>
          </p:cNvPr>
          <p:cNvSpPr>
            <a:spLocks noGrp="1"/>
          </p:cNvSpPr>
          <p:nvPr>
            <p:ph type="body" idx="1"/>
          </p:nvPr>
        </p:nvSpPr>
        <p:spPr>
          <a:xfrm>
            <a:off x="457200" y="449263"/>
            <a:ext cx="6858000" cy="9380537"/>
          </a:xfrm>
        </p:spPr>
        <p:txBody>
          <a:bodyPr/>
          <a:lstStyle/>
          <a:p>
            <a:pPr lvl="2">
              <a:buFont typeface="Arial" pitchFamily="34" charset="0"/>
              <a:buChar char="•"/>
            </a:pPr>
            <a:r>
              <a:rPr lang="en-US" dirty="0">
                <a:latin typeface="Courier New" pitchFamily="49" charset="0"/>
                <a:cs typeface="Courier New" pitchFamily="49" charset="0"/>
              </a:rPr>
              <a:t>The PLSQL_OPTIMIZE_LEVEL</a:t>
            </a:r>
            <a:r>
              <a:rPr lang="en-US" dirty="0"/>
              <a:t> parameter can have a value in the 0-3 range. A higher value of the parameter implies a greater level of optimization.</a:t>
            </a:r>
          </a:p>
          <a:p>
            <a:pPr lvl="2">
              <a:buFont typeface="Arial" pitchFamily="34" charset="0"/>
              <a:buChar char="•"/>
            </a:pPr>
            <a:r>
              <a:rPr lang="en-US" dirty="0">
                <a:latin typeface="Courier New" pitchFamily="49" charset="0"/>
                <a:cs typeface="Courier New" pitchFamily="49" charset="0"/>
              </a:rPr>
              <a:t>The PLSQL_WARNINGS</a:t>
            </a:r>
            <a:r>
              <a:rPr lang="en-US" dirty="0"/>
              <a:t> parameter  configures the response of the application to various PL/SQL warnings in the application.</a:t>
            </a:r>
          </a:p>
          <a:p>
            <a:pPr lvl="2">
              <a:buFont typeface="Arial" pitchFamily="34" charset="0"/>
              <a:buChar char="•"/>
            </a:pPr>
            <a:r>
              <a:rPr lang="en-US" dirty="0">
                <a:latin typeface="Courier New" pitchFamily="49" charset="0"/>
                <a:cs typeface="Courier New" pitchFamily="49" charset="0"/>
              </a:rPr>
              <a:t>The NLS_LENGTH_SEMANTICS</a:t>
            </a:r>
            <a:r>
              <a:rPr lang="en-US" dirty="0"/>
              <a:t> parameter determines whether the compiler should use byte-length or character-length semantics for the </a:t>
            </a:r>
            <a:r>
              <a:rPr lang="en-US" dirty="0">
                <a:latin typeface="Courier New" pitchFamily="49" charset="0"/>
                <a:cs typeface="Courier New" pitchFamily="49" charset="0"/>
              </a:rPr>
              <a:t>VARCHAR2</a:t>
            </a:r>
            <a:r>
              <a:rPr lang="en-US" dirty="0"/>
              <a:t> and </a:t>
            </a:r>
            <a:r>
              <a:rPr lang="en-US" dirty="0">
                <a:latin typeface="Courier New" pitchFamily="49" charset="0"/>
                <a:cs typeface="Courier New" pitchFamily="49" charset="0"/>
              </a:rPr>
              <a:t>CHAR</a:t>
            </a:r>
            <a:r>
              <a:rPr lang="en-US" dirty="0"/>
              <a:t> variables in the PL/SQL program unit. </a:t>
            </a:r>
          </a:p>
          <a:p>
            <a:pPr lvl="1"/>
            <a:r>
              <a:rPr lang="en-US" dirty="0"/>
              <a:t>The values at the time of compilation of  </a:t>
            </a:r>
            <a:r>
              <a:rPr lang="en-US" dirty="0">
                <a:latin typeface="Courier New" pitchFamily="49" charset="0"/>
                <a:cs typeface="Courier New" pitchFamily="49" charset="0"/>
              </a:rPr>
              <a:t>PLSQL_CCFLAGS,PLSQL_CODE_TYPE, PLSQL_OPTIMIZE_LEVEL, PLSQL_WARNINGS, </a:t>
            </a:r>
            <a:r>
              <a:rPr lang="en-US" dirty="0"/>
              <a:t>and </a:t>
            </a:r>
            <a:r>
              <a:rPr lang="en-US" dirty="0">
                <a:latin typeface="Courier New" pitchFamily="49" charset="0"/>
                <a:cs typeface="Courier New" pitchFamily="49" charset="0"/>
              </a:rPr>
              <a:t>NLS_LENGTH_SEMANTICS</a:t>
            </a:r>
            <a:r>
              <a:rPr lang="en-US" dirty="0"/>
              <a:t> initialization parameters are stored with the unit's metadata. You can view information about the settings of these parameters with the </a:t>
            </a:r>
            <a:r>
              <a:rPr lang="en-US" dirty="0">
                <a:latin typeface="Courier New" pitchFamily="49" charset="0"/>
                <a:cs typeface="Courier New" pitchFamily="49" charset="0"/>
              </a:rPr>
              <a:t>ALL_PLSQL_OBJECT_SETTINGS</a:t>
            </a:r>
            <a:r>
              <a:rPr lang="en-US" dirty="0"/>
              <a:t> view.</a:t>
            </a:r>
          </a:p>
        </p:txBody>
      </p:sp>
    </p:spTree>
    <p:extLst>
      <p:ext uri="{BB962C8B-B14F-4D97-AF65-F5344CB8AC3E}">
        <p14:creationId xmlns:p14="http://schemas.microsoft.com/office/powerpoint/2010/main" val="1068320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21 - </a:t>
            </a:r>
            <a:fld id="{1D33BA72-58F6-42D5-9E21-B86D0A416E5F}" type="slidenum">
              <a:rPr lang="en-US" smtClean="0"/>
              <a:pPr/>
              <a:t>8</a:t>
            </a:fld>
            <a:endParaRPr lang="en-US" dirty="0"/>
          </a:p>
        </p:txBody>
      </p:sp>
      <p:sp>
        <p:nvSpPr>
          <p:cNvPr id="3" name="Slide Image Placeholder 2">
            <a:extLst>
              <a:ext uri="{FF2B5EF4-FFF2-40B4-BE49-F238E27FC236}">
                <a16:creationId xmlns:a16="http://schemas.microsoft.com/office/drawing/2014/main" id="{C47C60AC-8680-46F2-AA79-9C7166358FD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046FC14-26AF-4795-AEF4-09F6485CF635}"/>
              </a:ext>
            </a:extLst>
          </p:cNvPr>
          <p:cNvSpPr>
            <a:spLocks noGrp="1"/>
          </p:cNvSpPr>
          <p:nvPr>
            <p:ph type="body" idx="1"/>
          </p:nvPr>
        </p:nvSpPr>
        <p:spPr/>
        <p:txBody>
          <a:bodyPr/>
          <a:lstStyle/>
          <a:p>
            <a:pPr lvl="1" eaLnBrk="1" hangingPunct="1"/>
            <a:r>
              <a:rPr lang="en-US" dirty="0">
                <a:latin typeface="Courier New" pitchFamily="49" charset="0"/>
                <a:cs typeface="Courier New" pitchFamily="49" charset="0"/>
              </a:rPr>
              <a:t>PLSQL_CODE_TYPE</a:t>
            </a:r>
            <a:r>
              <a:rPr lang="en-US" dirty="0"/>
              <a:t> determines the compilation mode for the PL/SQL program unit. When the value of this parameter is changed, it has no effect on PL/SQL library units that have already been compiled. The value of this parameter is stored persistently with each library unit. If a PL/SQL library unit is compiled natively, all subsequent automatic recompilations of that library unit will use native compilation. </a:t>
            </a:r>
          </a:p>
          <a:p>
            <a:pPr lvl="1" eaLnBrk="1" hangingPunct="1"/>
            <a:r>
              <a:rPr lang="en-US" dirty="0">
                <a:latin typeface="Courier New" pitchFamily="49" charset="0"/>
                <a:cs typeface="Courier New" pitchFamily="49" charset="0"/>
              </a:rPr>
              <a:t>PLSQL_OPTIMIZE_LEVEL</a:t>
            </a:r>
            <a:r>
              <a:rPr lang="en-US" dirty="0"/>
              <a:t> defines the extent of optimization applicable to the compilation of the program unit.</a:t>
            </a:r>
          </a:p>
          <a:p>
            <a:pPr lvl="1" eaLnBrk="1" hangingPunct="1"/>
            <a:r>
              <a:rPr lang="en-US" dirty="0">
                <a:latin typeface="Courier New" pitchFamily="49" charset="0"/>
                <a:cs typeface="Courier New" pitchFamily="49" charset="0"/>
              </a:rPr>
              <a:t>PLSQL_OPTIMIZE_LEVEL, </a:t>
            </a:r>
            <a:r>
              <a:rPr lang="en-US" dirty="0"/>
              <a:t>when set to 0: the compiler would not reorder the code for better performance.</a:t>
            </a:r>
          </a:p>
          <a:p>
            <a:pPr lvl="1" eaLnBrk="1" hangingPunct="1"/>
            <a:r>
              <a:rPr lang="en-US" dirty="0">
                <a:latin typeface="Courier New" pitchFamily="49" charset="0"/>
                <a:cs typeface="Courier New" pitchFamily="49" charset="0"/>
              </a:rPr>
              <a:t>PLSQL_OPTIMIZE_LEVEL, </a:t>
            </a:r>
            <a:r>
              <a:rPr lang="en-US" dirty="0"/>
              <a:t>when set to 1: applies a wide range of optimizations to PL/SQL programs, including the elimination of unnecessary computations and exceptions, but generally does not move the source code out of its original source order</a:t>
            </a:r>
          </a:p>
          <a:p>
            <a:pPr lvl="1" eaLnBrk="1" hangingPunct="1"/>
            <a:r>
              <a:rPr lang="en-US" dirty="0">
                <a:latin typeface="Courier New" pitchFamily="49" charset="0"/>
                <a:cs typeface="Courier New" pitchFamily="49" charset="0"/>
              </a:rPr>
              <a:t>PLSQL_OPTIMIZE_LEVEL, </a:t>
            </a:r>
            <a:r>
              <a:rPr lang="en-US" dirty="0"/>
              <a:t>when set to 2: applies a wide range of modern optimization techniques beyond those of level 1, including changes that may move the source code relatively far from its original location.</a:t>
            </a:r>
          </a:p>
          <a:p>
            <a:pPr lvl="1" eaLnBrk="1" hangingPunct="1"/>
            <a:r>
              <a:rPr lang="en-US" dirty="0">
                <a:latin typeface="Courier New" pitchFamily="49" charset="0"/>
                <a:cs typeface="Courier New" pitchFamily="49" charset="0"/>
              </a:rPr>
              <a:t>PLSQL_OPTIMIZE_LEVEL, </a:t>
            </a:r>
            <a:r>
              <a:rPr lang="en-US" dirty="0"/>
              <a:t>when set to 3: applies a wide range of optimization techniques beyond those of level 2, automatically including techniques not specifically requested</a:t>
            </a:r>
          </a:p>
          <a:p>
            <a:pPr lvl="1" eaLnBrk="1" hangingPunct="1"/>
            <a:r>
              <a:rPr lang="en-US" dirty="0"/>
              <a:t>New for 19c: to compile PL/SQL units for debugging, specify PLSQL_OPTIMIZE_LEVEL=1 </a:t>
            </a:r>
          </a:p>
          <a:p>
            <a:pPr lvl="1" eaLnBrk="1" hangingPunct="1"/>
            <a:endParaRPr lang="en-US" dirty="0"/>
          </a:p>
          <a:p>
            <a:pPr lvl="1" eaLnBrk="1" hangingPunct="1"/>
            <a:endParaRPr lang="en-US" dirty="0"/>
          </a:p>
          <a:p>
            <a:endParaRPr lang="en-US" dirty="0"/>
          </a:p>
        </p:txBody>
      </p:sp>
    </p:spTree>
    <p:extLst>
      <p:ext uri="{BB962C8B-B14F-4D97-AF65-F5344CB8AC3E}">
        <p14:creationId xmlns:p14="http://schemas.microsoft.com/office/powerpoint/2010/main" val="3838796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21 - </a:t>
            </a:r>
            <a:fld id="{22197EDA-2EF1-4AA0-9E12-BDA1E64EA804}" type="slidenum">
              <a:rPr lang="en-US" smtClean="0"/>
              <a:pPr/>
              <a:t>9</a:t>
            </a:fld>
            <a:endParaRPr lang="en-US" dirty="0"/>
          </a:p>
        </p:txBody>
      </p:sp>
      <p:sp>
        <p:nvSpPr>
          <p:cNvPr id="3" name="Slide Image Placeholder 2">
            <a:extLst>
              <a:ext uri="{FF2B5EF4-FFF2-40B4-BE49-F238E27FC236}">
                <a16:creationId xmlns:a16="http://schemas.microsoft.com/office/drawing/2014/main" id="{C114FAD1-E90D-4584-A9A0-CC3F7E78FBF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E6F3F87-31F6-478A-B827-DB0F89D7B450}"/>
              </a:ext>
            </a:extLst>
          </p:cNvPr>
          <p:cNvSpPr>
            <a:spLocks noGrp="1"/>
          </p:cNvSpPr>
          <p:nvPr>
            <p:ph type="body" idx="1"/>
          </p:nvPr>
        </p:nvSpPr>
        <p:spPr>
          <a:xfrm>
            <a:off x="457200" y="4617720"/>
            <a:ext cx="6858000" cy="5440680"/>
          </a:xfrm>
        </p:spPr>
        <p:txBody>
          <a:bodyPr/>
          <a:lstStyle/>
          <a:p>
            <a:pPr lvl="1" eaLnBrk="1" hangingPunct="1"/>
            <a:r>
              <a:rPr lang="en-US" dirty="0"/>
              <a:t>The columns of the </a:t>
            </a:r>
            <a:r>
              <a:rPr lang="en-US" dirty="0">
                <a:latin typeface="Courier New" pitchFamily="49" charset="0"/>
              </a:rPr>
              <a:t>USER_PLSQL_OBJECTS_SETTINGS</a:t>
            </a:r>
            <a:r>
              <a:rPr lang="en-US" dirty="0"/>
              <a:t> data dictionary view are: </a:t>
            </a:r>
          </a:p>
          <a:p>
            <a:pPr lvl="2" eaLnBrk="1" hangingPunct="1"/>
            <a:r>
              <a:rPr lang="en-US" b="1" dirty="0"/>
              <a:t>Owner: </a:t>
            </a:r>
            <a:r>
              <a:rPr lang="en-US" dirty="0"/>
              <a:t>The</a:t>
            </a:r>
            <a:r>
              <a:rPr lang="en-US" b="1" dirty="0"/>
              <a:t> </a:t>
            </a:r>
            <a:r>
              <a:rPr lang="en-US" dirty="0">
                <a:solidFill>
                  <a:schemeClr val="tx1"/>
                </a:solidFill>
              </a:rPr>
              <a:t>owner of the object. This column is not displayed in the </a:t>
            </a:r>
            <a:r>
              <a:rPr lang="en-US" dirty="0">
                <a:solidFill>
                  <a:schemeClr val="tx1"/>
                </a:solidFill>
                <a:latin typeface="Courier New" pitchFamily="49" charset="0"/>
              </a:rPr>
              <a:t>USER_PLSQL_OBJECTS_SETTINGS</a:t>
            </a:r>
            <a:r>
              <a:rPr lang="en-US" dirty="0">
                <a:solidFill>
                  <a:schemeClr val="tx1"/>
                </a:solidFill>
              </a:rPr>
              <a:t> view.</a:t>
            </a:r>
          </a:p>
          <a:p>
            <a:pPr lvl="2" eaLnBrk="1" hangingPunct="1"/>
            <a:r>
              <a:rPr lang="en-US" b="1" dirty="0">
                <a:solidFill>
                  <a:schemeClr val="tx1"/>
                </a:solidFill>
              </a:rPr>
              <a:t>Name: </a:t>
            </a:r>
            <a:r>
              <a:rPr lang="en-US" dirty="0">
                <a:solidFill>
                  <a:schemeClr val="tx1"/>
                </a:solidFill>
              </a:rPr>
              <a:t>The</a:t>
            </a:r>
            <a:r>
              <a:rPr lang="en-US" b="1" dirty="0">
                <a:solidFill>
                  <a:schemeClr val="tx1"/>
                </a:solidFill>
              </a:rPr>
              <a:t> </a:t>
            </a:r>
            <a:r>
              <a:rPr lang="en-US" dirty="0">
                <a:solidFill>
                  <a:schemeClr val="tx1"/>
                </a:solidFill>
              </a:rPr>
              <a:t>name of the object</a:t>
            </a:r>
          </a:p>
          <a:p>
            <a:pPr lvl="2" eaLnBrk="1" hangingPunct="1"/>
            <a:r>
              <a:rPr lang="en-US" b="1" dirty="0">
                <a:solidFill>
                  <a:schemeClr val="tx1"/>
                </a:solidFill>
              </a:rPr>
              <a:t>Type: </a:t>
            </a:r>
            <a:r>
              <a:rPr lang="en-US" dirty="0">
                <a:solidFill>
                  <a:schemeClr val="tx1"/>
                </a:solidFill>
              </a:rPr>
              <a:t>The available choices are </a:t>
            </a:r>
            <a:r>
              <a:rPr lang="en-US" dirty="0">
                <a:solidFill>
                  <a:schemeClr val="tx1"/>
                </a:solidFill>
                <a:latin typeface="Courier New" pitchFamily="49" charset="0"/>
              </a:rPr>
              <a:t>PROCEDURE</a:t>
            </a:r>
            <a:r>
              <a:rPr lang="en-US" dirty="0">
                <a:solidFill>
                  <a:schemeClr val="tx1"/>
                </a:solidFill>
              </a:rPr>
              <a:t>,</a:t>
            </a:r>
            <a:r>
              <a:rPr lang="en-US" dirty="0">
                <a:solidFill>
                  <a:schemeClr val="tx1"/>
                </a:solidFill>
                <a:cs typeface="Times New Roman" pitchFamily="18" charset="0"/>
              </a:rPr>
              <a:t> </a:t>
            </a:r>
            <a:r>
              <a:rPr lang="en-US" dirty="0">
                <a:solidFill>
                  <a:schemeClr val="tx1"/>
                </a:solidFill>
                <a:latin typeface="Courier New" pitchFamily="49" charset="0"/>
              </a:rPr>
              <a:t>FUNCTION</a:t>
            </a:r>
            <a:r>
              <a:rPr lang="en-US" dirty="0">
                <a:solidFill>
                  <a:schemeClr val="tx1"/>
                </a:solidFill>
              </a:rPr>
              <a:t>,</a:t>
            </a:r>
            <a:r>
              <a:rPr lang="en-US" dirty="0">
                <a:solidFill>
                  <a:schemeClr val="tx1"/>
                </a:solidFill>
                <a:cs typeface="Times New Roman" pitchFamily="18" charset="0"/>
              </a:rPr>
              <a:t> </a:t>
            </a:r>
            <a:r>
              <a:rPr lang="en-US" dirty="0">
                <a:solidFill>
                  <a:schemeClr val="tx1"/>
                </a:solidFill>
                <a:latin typeface="Courier New" pitchFamily="49" charset="0"/>
              </a:rPr>
              <a:t>PACKAGE</a:t>
            </a:r>
            <a:r>
              <a:rPr lang="en-US" dirty="0">
                <a:solidFill>
                  <a:schemeClr val="tx1"/>
                </a:solidFill>
              </a:rPr>
              <a:t>,</a:t>
            </a:r>
            <a:r>
              <a:rPr lang="en-US" dirty="0">
                <a:solidFill>
                  <a:schemeClr val="tx1"/>
                </a:solidFill>
                <a:cs typeface="Times New Roman" pitchFamily="18" charset="0"/>
              </a:rPr>
              <a:t> </a:t>
            </a:r>
            <a:r>
              <a:rPr lang="en-US" dirty="0">
                <a:solidFill>
                  <a:schemeClr val="tx1"/>
                </a:solidFill>
                <a:latin typeface="Courier New" pitchFamily="49" charset="0"/>
              </a:rPr>
              <a:t>PACKAGE</a:t>
            </a:r>
            <a:r>
              <a:rPr lang="en-US" dirty="0">
                <a:solidFill>
                  <a:schemeClr val="tx1"/>
                </a:solidFill>
                <a:cs typeface="Times New Roman" pitchFamily="18" charset="0"/>
              </a:rPr>
              <a:t> </a:t>
            </a:r>
            <a:r>
              <a:rPr lang="en-US" dirty="0">
                <a:solidFill>
                  <a:schemeClr val="tx1"/>
                </a:solidFill>
                <a:latin typeface="Courier New" pitchFamily="49" charset="0"/>
              </a:rPr>
              <a:t>BODY</a:t>
            </a:r>
            <a:r>
              <a:rPr lang="en-US" dirty="0">
                <a:solidFill>
                  <a:schemeClr val="tx1"/>
                </a:solidFill>
              </a:rPr>
              <a:t>,</a:t>
            </a:r>
            <a:r>
              <a:rPr lang="en-US" dirty="0">
                <a:solidFill>
                  <a:schemeClr val="tx1"/>
                </a:solidFill>
                <a:latin typeface="Courier New" pitchFamily="49" charset="0"/>
              </a:rPr>
              <a:t> TRIGGER</a:t>
            </a:r>
            <a:r>
              <a:rPr lang="en-US" dirty="0">
                <a:solidFill>
                  <a:schemeClr val="tx1"/>
                </a:solidFill>
              </a:rPr>
              <a:t>,</a:t>
            </a:r>
            <a:r>
              <a:rPr lang="en-US" dirty="0">
                <a:solidFill>
                  <a:schemeClr val="tx1"/>
                </a:solidFill>
                <a:cs typeface="Times New Roman" pitchFamily="18" charset="0"/>
              </a:rPr>
              <a:t> </a:t>
            </a:r>
            <a:r>
              <a:rPr lang="en-US" dirty="0">
                <a:solidFill>
                  <a:schemeClr val="tx1"/>
                </a:solidFill>
                <a:latin typeface="Courier New" pitchFamily="49" charset="0"/>
              </a:rPr>
              <a:t>TYPE</a:t>
            </a:r>
            <a:r>
              <a:rPr lang="en-US" dirty="0">
                <a:solidFill>
                  <a:schemeClr val="tx1"/>
                </a:solidFill>
              </a:rPr>
              <a:t>, </a:t>
            </a:r>
            <a:r>
              <a:rPr lang="en-US" dirty="0">
                <a:solidFill>
                  <a:schemeClr val="tx1"/>
                </a:solidFill>
                <a:cs typeface="Times New Roman" pitchFamily="18" charset="0"/>
              </a:rPr>
              <a:t> </a:t>
            </a:r>
            <a:r>
              <a:rPr lang="en-US" dirty="0">
                <a:solidFill>
                  <a:schemeClr val="tx1"/>
                </a:solidFill>
                <a:latin typeface="Courier New" pitchFamily="49" charset="0"/>
              </a:rPr>
              <a:t>TYPE</a:t>
            </a:r>
            <a:r>
              <a:rPr lang="en-US" dirty="0">
                <a:solidFill>
                  <a:schemeClr val="tx1"/>
                </a:solidFill>
                <a:cs typeface="Times New Roman" pitchFamily="18" charset="0"/>
              </a:rPr>
              <a:t> </a:t>
            </a:r>
            <a:r>
              <a:rPr lang="en-US" dirty="0">
                <a:solidFill>
                  <a:schemeClr val="tx1"/>
                </a:solidFill>
                <a:latin typeface="Courier New" pitchFamily="49" charset="0"/>
              </a:rPr>
              <a:t>BODY,</a:t>
            </a:r>
            <a:r>
              <a:rPr lang="en-US" dirty="0">
                <a:solidFill>
                  <a:schemeClr val="tx1"/>
                </a:solidFill>
              </a:rPr>
              <a:t> or any other user-defined objects.</a:t>
            </a:r>
          </a:p>
          <a:p>
            <a:pPr lvl="2" eaLnBrk="1" hangingPunct="1"/>
            <a:r>
              <a:rPr lang="en-US" b="1" dirty="0">
                <a:solidFill>
                  <a:schemeClr val="tx1"/>
                </a:solidFill>
                <a:latin typeface="Courier New" pitchFamily="49" charset="0"/>
              </a:rPr>
              <a:t>PLSQL_OPTIMIZE_LEVEL</a:t>
            </a:r>
            <a:r>
              <a:rPr lang="en-US" b="1" dirty="0">
                <a:solidFill>
                  <a:schemeClr val="tx1"/>
                </a:solidFill>
              </a:rPr>
              <a:t>: </a:t>
            </a:r>
            <a:r>
              <a:rPr lang="en-US" dirty="0">
                <a:solidFill>
                  <a:schemeClr val="tx1"/>
                </a:solidFill>
              </a:rPr>
              <a:t>The optimization level that was used to compile the object</a:t>
            </a:r>
          </a:p>
          <a:p>
            <a:pPr lvl="2" eaLnBrk="1" hangingPunct="1"/>
            <a:r>
              <a:rPr lang="en-US" b="1" dirty="0">
                <a:solidFill>
                  <a:schemeClr val="tx1"/>
                </a:solidFill>
                <a:latin typeface="Courier New" pitchFamily="49" charset="0"/>
              </a:rPr>
              <a:t>PLSQL_CODE_TYPE</a:t>
            </a:r>
            <a:r>
              <a:rPr lang="en-US" b="1" dirty="0">
                <a:solidFill>
                  <a:schemeClr val="tx1"/>
                </a:solidFill>
              </a:rPr>
              <a:t>:</a:t>
            </a:r>
            <a:r>
              <a:rPr lang="en-US" dirty="0">
                <a:solidFill>
                  <a:schemeClr val="tx1"/>
                </a:solidFill>
              </a:rPr>
              <a:t> The compilation mode for the object</a:t>
            </a:r>
          </a:p>
          <a:p>
            <a:pPr lvl="2" eaLnBrk="1" hangingPunct="1"/>
            <a:r>
              <a:rPr lang="en-US" b="1" dirty="0">
                <a:solidFill>
                  <a:schemeClr val="tx1"/>
                </a:solidFill>
                <a:latin typeface="Courier New" pitchFamily="49" charset="0"/>
              </a:rPr>
              <a:t>PLSQL_DEBUG</a:t>
            </a:r>
            <a:r>
              <a:rPr lang="en-US" b="1" dirty="0">
                <a:solidFill>
                  <a:schemeClr val="tx1"/>
                </a:solidFill>
              </a:rPr>
              <a:t>:</a:t>
            </a:r>
            <a:r>
              <a:rPr lang="en-US" dirty="0">
                <a:solidFill>
                  <a:schemeClr val="tx1"/>
                </a:solidFill>
              </a:rPr>
              <a:t> Specifies whether or not the object was compiled for debugging (deprecated in version 12.1)</a:t>
            </a:r>
          </a:p>
          <a:p>
            <a:pPr lvl="2" eaLnBrk="1" hangingPunct="1"/>
            <a:r>
              <a:rPr lang="en-US" b="1" dirty="0">
                <a:solidFill>
                  <a:schemeClr val="tx1"/>
                </a:solidFill>
                <a:latin typeface="Courier New" pitchFamily="49" charset="0"/>
              </a:rPr>
              <a:t>PLSQL_WARNINGS</a:t>
            </a:r>
            <a:r>
              <a:rPr lang="en-US" b="1" dirty="0">
                <a:solidFill>
                  <a:schemeClr val="tx1"/>
                </a:solidFill>
              </a:rPr>
              <a:t>: </a:t>
            </a:r>
            <a:r>
              <a:rPr lang="en-US" dirty="0">
                <a:solidFill>
                  <a:schemeClr val="tx1"/>
                </a:solidFill>
              </a:rPr>
              <a:t>The compiler warning settings used to compile the object</a:t>
            </a:r>
          </a:p>
          <a:p>
            <a:pPr lvl="2" eaLnBrk="1" hangingPunct="1"/>
            <a:r>
              <a:rPr lang="en-US" b="1" dirty="0">
                <a:solidFill>
                  <a:schemeClr val="tx1"/>
                </a:solidFill>
                <a:latin typeface="Courier New" pitchFamily="49" charset="0"/>
              </a:rPr>
              <a:t>NLS_LENGTH_SEMANTICS</a:t>
            </a:r>
            <a:r>
              <a:rPr lang="en-US" b="1" dirty="0">
                <a:solidFill>
                  <a:schemeClr val="tx1"/>
                </a:solidFill>
              </a:rPr>
              <a:t>: </a:t>
            </a:r>
            <a:r>
              <a:rPr lang="en-US" dirty="0">
                <a:solidFill>
                  <a:schemeClr val="tx1"/>
                </a:solidFill>
              </a:rPr>
              <a:t>The NLS </a:t>
            </a:r>
            <a:r>
              <a:rPr lang="en-US" dirty="0"/>
              <a:t>length semantics used to compile the object</a:t>
            </a:r>
          </a:p>
          <a:p>
            <a:pPr lvl="2" eaLnBrk="1" hangingPunct="1"/>
            <a:r>
              <a:rPr lang="en-US" b="1" dirty="0">
                <a:solidFill>
                  <a:schemeClr val="tx1"/>
                </a:solidFill>
                <a:latin typeface="Courier New" pitchFamily="49" charset="0"/>
              </a:rPr>
              <a:t>PLSQL_CCFLAGS</a:t>
            </a:r>
            <a:r>
              <a:rPr lang="en-US" b="1" dirty="0"/>
              <a:t>:</a:t>
            </a:r>
            <a:r>
              <a:rPr lang="en-US" dirty="0"/>
              <a:t> The conditional compilation flag used to compile the object</a:t>
            </a:r>
          </a:p>
          <a:p>
            <a:pPr lvl="2" eaLnBrk="1" hangingPunct="1"/>
            <a:r>
              <a:rPr lang="en-US" b="1" dirty="0">
                <a:latin typeface="Courier New" pitchFamily="49" charset="0"/>
              </a:rPr>
              <a:t>PLSCOPE_SETTINGS:</a:t>
            </a:r>
            <a:r>
              <a:rPr lang="en-US" b="1" dirty="0"/>
              <a:t> </a:t>
            </a:r>
            <a:r>
              <a:rPr lang="en-US" dirty="0"/>
              <a:t>Controls the compile-time collection, cross reference, and storage of PL/SQL source code identifier data</a:t>
            </a:r>
          </a:p>
          <a:p>
            <a:pPr lvl="2" eaLnBrk="1" hangingPunct="1"/>
            <a:r>
              <a:rPr lang="en-US" b="1" dirty="0">
                <a:latin typeface="Courier New" pitchFamily="49" charset="0"/>
              </a:rPr>
              <a:t>ORIGIN_CON_ID</a:t>
            </a:r>
            <a:r>
              <a:rPr lang="en-US" dirty="0"/>
              <a:t>: The identifier of the container where the data originates. This value is 0 for non-container databases.</a:t>
            </a:r>
          </a:p>
          <a:p>
            <a:endParaRPr lang="en-US" dirty="0"/>
          </a:p>
        </p:txBody>
      </p:sp>
    </p:spTree>
    <p:extLst>
      <p:ext uri="{BB962C8B-B14F-4D97-AF65-F5344CB8AC3E}">
        <p14:creationId xmlns:p14="http://schemas.microsoft.com/office/powerpoint/2010/main" val="16038541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21</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25.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26.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 Id="rId4" Type="http://schemas.openxmlformats.org/officeDocument/2006/relationships/image" Target="../media/image19.gi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19.gi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6.xml"/><Relationship Id="rId1" Type="http://schemas.openxmlformats.org/officeDocument/2006/relationships/tags" Target="../tags/tag3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6.xml"/><Relationship Id="rId1" Type="http://schemas.openxmlformats.org/officeDocument/2006/relationships/tags" Target="../tags/tag33.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4.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ags" Target="../tags/tag36.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9.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tags" Target="../tags/tag4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ags" Target="../tags/tag4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6.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tags" Target="../tags/tag44.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8.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8.xml"/><Relationship Id="rId1" Type="http://schemas.openxmlformats.org/officeDocument/2006/relationships/tags" Target="../tags/tag4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4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9.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atin typeface="+mj-lt"/>
                <a:cs typeface="Oracle Sans" panose="020B0503020204020204" pitchFamily="34" charset="0"/>
              </a:rPr>
              <a:t>Tuning the PL/SQL Compiler</a:t>
            </a:r>
            <a:endParaRPr lang="en-US" dirty="0">
              <a:latin typeface="+mj-lt"/>
              <a:cs typeface="Oracle Sans" panose="020B0503020204020204" pitchFamily="34" charset="0"/>
            </a:endParaRPr>
          </a:p>
        </p:txBody>
      </p:sp>
      <p:sp>
        <p:nvSpPr>
          <p:cNvPr id="2" name="Subtitle 1">
            <a:extLst>
              <a:ext uri="{FF2B5EF4-FFF2-40B4-BE49-F238E27FC236}">
                <a16:creationId xmlns:a16="http://schemas.microsoft.com/office/drawing/2014/main" id="{590C267E-81DF-4345-AD14-86165FFD3359}"/>
              </a:ext>
            </a:extLst>
          </p:cNvPr>
          <p:cNvSpPr>
            <a:spLocks noGrp="1"/>
          </p:cNvSpPr>
          <p:nvPr>
            <p:ph type="subTitle" idx="1"/>
          </p:nvPr>
        </p:nvSpPr>
        <p:spPr/>
        <p:txBody>
          <a:bodyPr/>
          <a:lstStyle/>
          <a:p>
            <a:endParaRPr lang="en-US"/>
          </a:p>
        </p:txBody>
      </p:sp>
      <p:sp>
        <p:nvSpPr>
          <p:cNvPr id="5124" name="Line 3" hidden="1"/>
          <p:cNvSpPr>
            <a:spLocks noChangeShapeType="1"/>
          </p:cNvSpPr>
          <p:nvPr/>
        </p:nvSpPr>
        <p:spPr bwMode="auto">
          <a:xfrm>
            <a:off x="3659030" y="6743700"/>
            <a:ext cx="1980684" cy="0"/>
          </a:xfrm>
          <a:prstGeom prst="line">
            <a:avLst/>
          </a:prstGeom>
          <a:noFill/>
          <a:ln w="9525">
            <a:noFill/>
            <a:round/>
            <a:headEnd/>
            <a:tailEnd type="triangle" w="med" len="me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37449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1068905" y="2396163"/>
            <a:ext cx="16125591" cy="123516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buSzPct val="100000"/>
              <a:buFont typeface="Courier New" pitchFamily="49" charset="0"/>
              <a:buNone/>
              <a:tabLst>
                <a:tab pos="600075" algn="r"/>
                <a:tab pos="1009650" algn="l"/>
              </a:tabLst>
            </a:pPr>
            <a:r>
              <a:rPr lang="en-US" sz="2400" dirty="0">
                <a:latin typeface="Courier New" pitchFamily="49" charset="0"/>
                <a:cs typeface="Oracle Sans" panose="020B0503020204020204" pitchFamily="34" charset="0"/>
              </a:rPr>
              <a:t>SELECT name, type, </a:t>
            </a:r>
            <a:r>
              <a:rPr lang="en-US" sz="2400" dirty="0" err="1">
                <a:latin typeface="Courier New" pitchFamily="49" charset="0"/>
                <a:cs typeface="Oracle Sans" panose="020B0503020204020204" pitchFamily="34" charset="0"/>
              </a:rPr>
              <a:t>plsql_code_type</a:t>
            </a:r>
            <a:r>
              <a:rPr lang="en-US" sz="2400" dirty="0">
                <a:latin typeface="Courier New" pitchFamily="49" charset="0"/>
                <a:cs typeface="Oracle Sans" panose="020B0503020204020204" pitchFamily="34" charset="0"/>
              </a:rPr>
              <a:t>, </a:t>
            </a:r>
          </a:p>
          <a:p>
            <a:pPr marL="685800" indent="-685800" defTabSz="600075">
              <a:buSzPct val="100000"/>
              <a:buFont typeface="Courier New" pitchFamily="49" charset="0"/>
              <a:buNone/>
              <a:tabLst>
                <a:tab pos="600075" algn="r"/>
                <a:tab pos="1009650" algn="l"/>
              </a:tabLst>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plsql_optimize_level</a:t>
            </a:r>
            <a:endParaRPr lang="en-US" sz="2400" dirty="0">
              <a:latin typeface="Courier New" pitchFamily="49" charset="0"/>
              <a:cs typeface="Oracle Sans" panose="020B0503020204020204" pitchFamily="34" charset="0"/>
            </a:endParaRPr>
          </a:p>
          <a:p>
            <a:pPr marL="685800" indent="-685800" defTabSz="600075">
              <a:buSzPct val="100000"/>
              <a:buFont typeface="Courier New" pitchFamily="49" charset="0"/>
              <a:buNone/>
              <a:tabLst>
                <a:tab pos="600075" algn="r"/>
                <a:tab pos="1009650" algn="l"/>
              </a:tabLst>
            </a:pPr>
            <a:r>
              <a:rPr lang="en-US" sz="2400" dirty="0">
                <a:latin typeface="Courier New" pitchFamily="49" charset="0"/>
                <a:cs typeface="Oracle Sans" panose="020B0503020204020204" pitchFamily="34" charset="0"/>
              </a:rPr>
              <a:t>FROM   </a:t>
            </a:r>
            <a:r>
              <a:rPr lang="en-US" sz="2400" dirty="0" err="1">
                <a:latin typeface="Courier New" pitchFamily="49" charset="0"/>
                <a:cs typeface="Oracle Sans" panose="020B0503020204020204" pitchFamily="34" charset="0"/>
              </a:rPr>
              <a:t>user_plsql_object_settings</a:t>
            </a:r>
            <a:r>
              <a:rPr lang="en-US" sz="2400" dirty="0">
                <a:latin typeface="Courier New" pitchFamily="49" charset="0"/>
                <a:cs typeface="Oracle Sans" panose="020B0503020204020204" pitchFamily="34" charset="0"/>
              </a:rPr>
              <a:t>;</a:t>
            </a:r>
            <a:endParaRPr lang="en-US" sz="2400" dirty="0">
              <a:solidFill>
                <a:srgbClr val="0000C8"/>
              </a:solidFill>
              <a:latin typeface="Courier New" pitchFamily="49" charset="0"/>
              <a:cs typeface="Oracle Sans" panose="020B0503020204020204" pitchFamily="34" charset="0"/>
            </a:endParaRPr>
          </a:p>
        </p:txBody>
      </p:sp>
      <p:sp>
        <p:nvSpPr>
          <p:cNvPr id="11269"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Displaying and Setting PL/SQL Initialization Parameters </a:t>
            </a:r>
          </a:p>
        </p:txBody>
      </p:sp>
      <p:sp>
        <p:nvSpPr>
          <p:cNvPr id="4" name="Content Placeholder 3">
            <a:extLst>
              <a:ext uri="{FF2B5EF4-FFF2-40B4-BE49-F238E27FC236}">
                <a16:creationId xmlns:a16="http://schemas.microsoft.com/office/drawing/2014/main" id="{5E86E3CA-12B9-415B-B098-C6524CE3D964}"/>
              </a:ext>
            </a:extLst>
          </p:cNvPr>
          <p:cNvSpPr>
            <a:spLocks noGrp="1"/>
          </p:cNvSpPr>
          <p:nvPr>
            <p:ph idx="1"/>
          </p:nvPr>
        </p:nvSpPr>
        <p:spPr>
          <a:xfrm>
            <a:off x="933451" y="7087716"/>
            <a:ext cx="16421100" cy="2407450"/>
          </a:xfrm>
        </p:spPr>
        <p:txBody>
          <a:bodyPr/>
          <a:lstStyle/>
          <a:p>
            <a:pPr lvl="1"/>
            <a:r>
              <a:rPr lang="en-US" dirty="0"/>
              <a:t>Set the compiler initialization parameter’s value by using the </a:t>
            </a:r>
            <a:r>
              <a:rPr lang="en-US" dirty="0">
                <a:latin typeface="Courier New" pitchFamily="49" charset="0"/>
              </a:rPr>
              <a:t>ALTER</a:t>
            </a:r>
            <a:r>
              <a:rPr lang="en-US" dirty="0"/>
              <a:t> </a:t>
            </a:r>
            <a:r>
              <a:rPr lang="en-US" dirty="0">
                <a:latin typeface="Courier New" pitchFamily="49" charset="0"/>
              </a:rPr>
              <a:t>SYSTEM</a:t>
            </a:r>
            <a:r>
              <a:rPr lang="en-US" dirty="0"/>
              <a:t> or </a:t>
            </a:r>
            <a:r>
              <a:rPr lang="en-US" dirty="0">
                <a:latin typeface="Courier New" pitchFamily="49" charset="0"/>
              </a:rPr>
              <a:t>ALTER</a:t>
            </a:r>
            <a:r>
              <a:rPr lang="en-US" dirty="0"/>
              <a:t> </a:t>
            </a:r>
            <a:r>
              <a:rPr lang="en-US" dirty="0">
                <a:latin typeface="Courier New" pitchFamily="49" charset="0"/>
              </a:rPr>
              <a:t>SESSION</a:t>
            </a:r>
            <a:r>
              <a:rPr lang="en-US" dirty="0"/>
              <a:t> statements.</a:t>
            </a:r>
          </a:p>
          <a:p>
            <a:pPr lvl="1"/>
            <a:r>
              <a:rPr lang="en-US" dirty="0"/>
              <a:t>The parameters’ values are accessed when the </a:t>
            </a:r>
            <a:r>
              <a:rPr lang="en-US" dirty="0">
                <a:latin typeface="Courier New" pitchFamily="49" charset="0"/>
              </a:rPr>
              <a:t>CREATE</a:t>
            </a:r>
            <a:r>
              <a:rPr lang="en-US" dirty="0"/>
              <a:t> </a:t>
            </a:r>
            <a:r>
              <a:rPr lang="en-US" dirty="0">
                <a:latin typeface="Courier New" pitchFamily="49" charset="0"/>
              </a:rPr>
              <a:t>OR</a:t>
            </a:r>
            <a:r>
              <a:rPr lang="en-US" dirty="0"/>
              <a:t> </a:t>
            </a:r>
            <a:r>
              <a:rPr lang="en-US" dirty="0">
                <a:latin typeface="Courier New" pitchFamily="49" charset="0"/>
              </a:rPr>
              <a:t>REPLACE</a:t>
            </a:r>
            <a:r>
              <a:rPr lang="en-US" dirty="0"/>
              <a:t> statement is executed.</a:t>
            </a:r>
          </a:p>
        </p:txBody>
      </p:sp>
      <p:pic>
        <p:nvPicPr>
          <p:cNvPr id="7" name="Picture 6" descr="les11_02.png"/>
          <p:cNvPicPr>
            <a:picLocks noChangeAspect="1"/>
          </p:cNvPicPr>
          <p:nvPr/>
        </p:nvPicPr>
        <p:blipFill>
          <a:blip r:embed="rId4" cstate="print"/>
          <a:stretch>
            <a:fillRect/>
          </a:stretch>
        </p:blipFill>
        <p:spPr>
          <a:xfrm>
            <a:off x="8495928" y="3013747"/>
            <a:ext cx="6938682" cy="3446567"/>
          </a:xfrm>
          <a:prstGeom prst="rect">
            <a:avLst/>
          </a:prstGeom>
        </p:spPr>
      </p:pic>
    </p:spTree>
    <p:custDataLst>
      <p:tags r:id="rId1"/>
    </p:custDataLst>
    <p:extLst>
      <p:ext uri="{BB962C8B-B14F-4D97-AF65-F5344CB8AC3E}">
        <p14:creationId xmlns:p14="http://schemas.microsoft.com/office/powerpoint/2010/main" val="213543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9"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Changing PL/SQL Initialization Parameters: Example</a:t>
            </a:r>
          </a:p>
        </p:txBody>
      </p:sp>
      <p:grpSp>
        <p:nvGrpSpPr>
          <p:cNvPr id="3" name="Group 2">
            <a:extLst>
              <a:ext uri="{FF2B5EF4-FFF2-40B4-BE49-F238E27FC236}">
                <a16:creationId xmlns:a16="http://schemas.microsoft.com/office/drawing/2014/main" id="{326A25F6-B6A7-419A-A64B-CDC8FA76D8D1}"/>
              </a:ext>
            </a:extLst>
          </p:cNvPr>
          <p:cNvGrpSpPr/>
          <p:nvPr/>
        </p:nvGrpSpPr>
        <p:grpSpPr>
          <a:xfrm>
            <a:off x="1081205" y="2335160"/>
            <a:ext cx="16125591" cy="6984804"/>
            <a:chOff x="1068905" y="2335160"/>
            <a:chExt cx="16125591" cy="6984804"/>
          </a:xfrm>
        </p:grpSpPr>
        <p:sp>
          <p:nvSpPr>
            <p:cNvPr id="9" name="Content Placeholder 2"/>
            <p:cNvSpPr txBox="1">
              <a:spLocks/>
            </p:cNvSpPr>
            <p:nvPr/>
          </p:nvSpPr>
          <p:spPr bwMode="gray">
            <a:xfrm>
              <a:off x="1068905" y="2335160"/>
              <a:ext cx="16125591" cy="8372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sz="2400" dirty="0">
                  <a:latin typeface="Courier New" pitchFamily="49" charset="0"/>
                  <a:cs typeface="Oracle Sans" panose="020B0503020204020204" pitchFamily="34" charset="0"/>
                </a:rPr>
                <a:t>ALTER SESSION SET PLSQL_OPTIMIZE_LEVEL = 1;</a:t>
              </a:r>
            </a:p>
            <a:p>
              <a:pPr marL="685800" indent="-685800" defTabSz="600075" eaLnBrk="0" hangingPunct="0">
                <a:tabLst>
                  <a:tab pos="600075" algn="r"/>
                  <a:tab pos="1009650" algn="l"/>
                </a:tabLst>
              </a:pPr>
              <a:r>
                <a:rPr lang="en-US" sz="2400" dirty="0">
                  <a:latin typeface="Courier New" pitchFamily="49" charset="0"/>
                  <a:cs typeface="Oracle Sans" panose="020B0503020204020204" pitchFamily="34" charset="0"/>
                </a:rPr>
                <a:t>ALTER SESSION SET PLSQL_CODE_TYPE = 'NATIVE';</a:t>
              </a:r>
            </a:p>
          </p:txBody>
        </p:sp>
        <p:sp>
          <p:nvSpPr>
            <p:cNvPr id="10" name="Content Placeholder 2"/>
            <p:cNvSpPr txBox="1">
              <a:spLocks/>
            </p:cNvSpPr>
            <p:nvPr/>
          </p:nvSpPr>
          <p:spPr bwMode="gray">
            <a:xfrm>
              <a:off x="1068905" y="3794224"/>
              <a:ext cx="16125591" cy="113569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sz="2400">
                  <a:latin typeface="Courier New" pitchFamily="49" charset="0"/>
                  <a:cs typeface="Oracle Sans" panose="020B0503020204020204" pitchFamily="34" charset="0"/>
                </a:rPr>
                <a:t>-- code displayed in the notes page</a:t>
              </a:r>
            </a:p>
            <a:p>
              <a:pPr marL="685800" indent="-685800" defTabSz="600075" eaLnBrk="0" hangingPunct="0">
                <a:tabLst>
                  <a:tab pos="600075" algn="r"/>
                  <a:tab pos="1009650" algn="l"/>
                </a:tabLst>
              </a:pPr>
              <a:r>
                <a:rPr lang="en-US" sz="2400">
                  <a:latin typeface="Courier New" pitchFamily="49" charset="0"/>
                  <a:cs typeface="Oracle Sans" panose="020B0503020204020204" pitchFamily="34" charset="0"/>
                </a:rPr>
                <a:t>CREATE OR REPLACE PROCEDURE </a:t>
              </a:r>
              <a:r>
                <a:rPr lang="en-US" sz="2400" i="1">
                  <a:latin typeface="Courier New" pitchFamily="49" charset="0"/>
                  <a:cs typeface="Oracle Sans" panose="020B0503020204020204" pitchFamily="34" charset="0"/>
                </a:rPr>
                <a:t>add_job_history</a:t>
              </a: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 . . </a:t>
              </a:r>
              <a:endParaRPr lang="en-US" dirty="0">
                <a:latin typeface="Courier New" pitchFamily="49" charset="0"/>
                <a:cs typeface="Oracle Sans" panose="020B0503020204020204" pitchFamily="34" charset="0"/>
              </a:endParaRPr>
            </a:p>
          </p:txBody>
        </p:sp>
        <p:sp>
          <p:nvSpPr>
            <p:cNvPr id="11" name="Content Placeholder 2"/>
            <p:cNvSpPr txBox="1">
              <a:spLocks/>
            </p:cNvSpPr>
            <p:nvPr/>
          </p:nvSpPr>
          <p:spPr bwMode="gray">
            <a:xfrm>
              <a:off x="1068905" y="5551718"/>
              <a:ext cx="16125591" cy="43935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buSzPct val="100000"/>
                <a:buFont typeface="Courier New" pitchFamily="49" charset="0"/>
                <a:buNone/>
                <a:tabLst>
                  <a:tab pos="600075" algn="r"/>
                  <a:tab pos="1009650" algn="l"/>
                </a:tabLst>
              </a:pPr>
              <a:r>
                <a:rPr lang="en-US" sz="2400">
                  <a:latin typeface="Courier New" pitchFamily="49" charset="0"/>
                  <a:cs typeface="Oracle Sans" panose="020B0503020204020204" pitchFamily="34" charset="0"/>
                </a:rPr>
                <a:t>@code_11_09_sa.sql</a:t>
              </a:r>
              <a:endParaRPr lang="en-US" sz="2400" dirty="0">
                <a:solidFill>
                  <a:srgbClr val="0000C8"/>
                </a:solidFill>
                <a:latin typeface="Courier New" pitchFamily="49" charset="0"/>
                <a:cs typeface="Oracle Sans" panose="020B0503020204020204" pitchFamily="34" charset="0"/>
              </a:endParaRPr>
            </a:p>
          </p:txBody>
        </p:sp>
        <p:sp>
          <p:nvSpPr>
            <p:cNvPr id="12302" name="Text Box 8"/>
            <p:cNvSpPr txBox="1">
              <a:spLocks noChangeArrowheads="1"/>
            </p:cNvSpPr>
            <p:nvPr/>
          </p:nvSpPr>
          <p:spPr bwMode="auto">
            <a:xfrm>
              <a:off x="3933959" y="8477252"/>
              <a:ext cx="757901" cy="369332"/>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dirty="0">
                  <a:latin typeface="Oracle Sans" panose="020B0503020204020204" pitchFamily="34" charset="0"/>
                  <a:cs typeface="Oracle Sans" panose="020B0503020204020204" pitchFamily="34" charset="0"/>
                </a:rPr>
                <a:t>. . .</a:t>
              </a:r>
            </a:p>
          </p:txBody>
        </p:sp>
        <p:pic>
          <p:nvPicPr>
            <p:cNvPr id="12305" name="Picture 10"/>
            <p:cNvPicPr>
              <a:picLocks noChangeAspect="1" noChangeArrowheads="1"/>
            </p:cNvPicPr>
            <p:nvPr/>
          </p:nvPicPr>
          <p:blipFill>
            <a:blip r:embed="rId4" cstate="print"/>
            <a:stretch>
              <a:fillRect/>
            </a:stretch>
          </p:blipFill>
          <p:spPr bwMode="auto">
            <a:xfrm>
              <a:off x="3506669" y="6519963"/>
              <a:ext cx="6657143" cy="2800001"/>
            </a:xfrm>
            <a:prstGeom prst="rect">
              <a:avLst/>
            </a:prstGeom>
            <a:noFill/>
            <a:ln w="9525">
              <a:noFill/>
              <a:miter lim="800000"/>
              <a:headEnd/>
              <a:tailEnd/>
            </a:ln>
          </p:spPr>
        </p:pic>
        <p:pic>
          <p:nvPicPr>
            <p:cNvPr id="12" name="Picture 11" descr="bug_fix6.png"/>
            <p:cNvPicPr>
              <a:picLocks noChangeAspect="1"/>
            </p:cNvPicPr>
            <p:nvPr/>
          </p:nvPicPr>
          <p:blipFill>
            <a:blip r:embed="rId5" cstate="print"/>
            <a:stretch>
              <a:fillRect/>
            </a:stretch>
          </p:blipFill>
          <p:spPr>
            <a:xfrm>
              <a:off x="11880304" y="2354751"/>
              <a:ext cx="3728571" cy="1128572"/>
            </a:xfrm>
            <a:prstGeom prst="rect">
              <a:avLst/>
            </a:prstGeom>
          </p:spPr>
        </p:pic>
      </p:grpSp>
    </p:spTree>
    <p:custDataLst>
      <p:tags r:id="rId1"/>
    </p:custDataLst>
    <p:extLst>
      <p:ext uri="{BB962C8B-B14F-4D97-AF65-F5344CB8AC3E}">
        <p14:creationId xmlns:p14="http://schemas.microsoft.com/office/powerpoint/2010/main" val="91059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Lesson Agenda</a:t>
            </a:r>
          </a:p>
        </p:txBody>
      </p:sp>
      <p:sp>
        <p:nvSpPr>
          <p:cNvPr id="2" name="Content Placeholder 1">
            <a:extLst>
              <a:ext uri="{FF2B5EF4-FFF2-40B4-BE49-F238E27FC236}">
                <a16:creationId xmlns:a16="http://schemas.microsoft.com/office/drawing/2014/main" id="{5679284C-0F9C-4756-9885-A69F0057D4CB}"/>
              </a:ext>
            </a:extLst>
          </p:cNvPr>
          <p:cNvSpPr>
            <a:spLocks noGrp="1"/>
          </p:cNvSpPr>
          <p:nvPr>
            <p:ph idx="1"/>
          </p:nvPr>
        </p:nvSpPr>
        <p:spPr>
          <a:xfrm>
            <a:off x="933451" y="2272710"/>
            <a:ext cx="16421100" cy="3538209"/>
          </a:xfrm>
        </p:spPr>
        <p:txBody>
          <a:bodyPr/>
          <a:lstStyle/>
          <a:p>
            <a:pPr lvl="1">
              <a:buClr>
                <a:schemeClr val="tx1">
                  <a:lumMod val="25000"/>
                  <a:lumOff val="75000"/>
                </a:schemeClr>
              </a:buClr>
            </a:pPr>
            <a:r>
              <a:rPr lang="en-US" dirty="0">
                <a:solidFill>
                  <a:schemeClr val="tx1">
                    <a:lumMod val="25000"/>
                    <a:lumOff val="75000"/>
                  </a:schemeClr>
                </a:solidFill>
              </a:rPr>
              <a:t>Using PL/SQL initialization parameters </a:t>
            </a:r>
          </a:p>
          <a:p>
            <a:pPr lvl="1"/>
            <a:r>
              <a:rPr lang="en-US" dirty="0"/>
              <a:t>Using the PL/SQL compile-time warnings:</a:t>
            </a:r>
          </a:p>
          <a:p>
            <a:pPr lvl="2"/>
            <a:r>
              <a:rPr lang="en-US" dirty="0"/>
              <a:t>Using the </a:t>
            </a:r>
            <a:r>
              <a:rPr lang="en-US" dirty="0">
                <a:latin typeface="Courier New" pitchFamily="49" charset="0"/>
              </a:rPr>
              <a:t>PLSQL_WARNING</a:t>
            </a:r>
            <a:r>
              <a:rPr lang="en-US" dirty="0"/>
              <a:t> initialization parameter</a:t>
            </a:r>
          </a:p>
          <a:p>
            <a:pPr lvl="2">
              <a:buClr>
                <a:schemeClr val="tx1">
                  <a:lumMod val="25000"/>
                  <a:lumOff val="75000"/>
                </a:schemeClr>
              </a:buClr>
            </a:pPr>
            <a:r>
              <a:rPr lang="en-US" dirty="0">
                <a:solidFill>
                  <a:schemeClr val="tx1">
                    <a:lumMod val="25000"/>
                    <a:lumOff val="75000"/>
                  </a:schemeClr>
                </a:solidFill>
              </a:rPr>
              <a:t>Using the </a:t>
            </a:r>
            <a:r>
              <a:rPr lang="en-US" dirty="0">
                <a:solidFill>
                  <a:schemeClr val="tx1">
                    <a:lumMod val="25000"/>
                    <a:lumOff val="75000"/>
                  </a:schemeClr>
                </a:solidFill>
                <a:latin typeface="Courier New" pitchFamily="49" charset="0"/>
              </a:rPr>
              <a:t>DBMS_WARNING</a:t>
            </a:r>
            <a:r>
              <a:rPr lang="en-US" dirty="0">
                <a:solidFill>
                  <a:schemeClr val="tx1">
                    <a:lumMod val="25000"/>
                    <a:lumOff val="75000"/>
                  </a:schemeClr>
                </a:solidFill>
              </a:rPr>
              <a:t> package subprograms</a:t>
            </a:r>
          </a:p>
          <a:p>
            <a:endParaRPr lang="en-US" dirty="0"/>
          </a:p>
        </p:txBody>
      </p:sp>
      <p:grpSp>
        <p:nvGrpSpPr>
          <p:cNvPr id="10" name="Group 9">
            <a:extLst>
              <a:ext uri="{FF2B5EF4-FFF2-40B4-BE49-F238E27FC236}">
                <a16:creationId xmlns:a16="http://schemas.microsoft.com/office/drawing/2014/main" id="{17E095CF-1690-466E-97F1-18B21B37D643}"/>
              </a:ext>
            </a:extLst>
          </p:cNvPr>
          <p:cNvGrpSpPr/>
          <p:nvPr/>
        </p:nvGrpSpPr>
        <p:grpSpPr>
          <a:xfrm>
            <a:off x="13726416" y="6263001"/>
            <a:ext cx="4561584" cy="2500313"/>
            <a:chOff x="6080720" y="4297363"/>
            <a:chExt cx="3041056" cy="1666875"/>
          </a:xfrm>
        </p:grpSpPr>
        <p:sp>
          <p:nvSpPr>
            <p:cNvPr id="11" name="Rectangle 10">
              <a:extLst>
                <a:ext uri="{FF2B5EF4-FFF2-40B4-BE49-F238E27FC236}">
                  <a16:creationId xmlns:a16="http://schemas.microsoft.com/office/drawing/2014/main" id="{848FAB37-FF63-4567-8D9D-4C422D38C3ED}"/>
                </a:ext>
              </a:extLst>
            </p:cNvPr>
            <p:cNvSpPr/>
            <p:nvPr/>
          </p:nvSpPr>
          <p:spPr bwMode="auto">
            <a:xfrm rot="16200000" flipV="1">
              <a:off x="7018635" y="3557884"/>
              <a:ext cx="1165225" cy="3041056"/>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2" name="Oval 11">
              <a:extLst>
                <a:ext uri="{FF2B5EF4-FFF2-40B4-BE49-F238E27FC236}">
                  <a16:creationId xmlns:a16="http://schemas.microsoft.com/office/drawing/2014/main" id="{35A3EFF8-CAF1-4D58-B43B-9C2FFFFD218A}"/>
                </a:ext>
              </a:extLst>
            </p:cNvPr>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3" name="Picture 5">
              <a:extLst>
                <a:ext uri="{FF2B5EF4-FFF2-40B4-BE49-F238E27FC236}">
                  <a16:creationId xmlns:a16="http://schemas.microsoft.com/office/drawing/2014/main" id="{5956B1BB-A49E-42EF-AFAF-BCAA0C28E00B}"/>
                </a:ext>
              </a:extLst>
            </p:cNvPr>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412962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PL/SQL Compile-Time Warnings</a:t>
            </a:r>
          </a:p>
        </p:txBody>
      </p:sp>
      <p:sp>
        <p:nvSpPr>
          <p:cNvPr id="2" name="Content Placeholder 1">
            <a:extLst>
              <a:ext uri="{FF2B5EF4-FFF2-40B4-BE49-F238E27FC236}">
                <a16:creationId xmlns:a16="http://schemas.microsoft.com/office/drawing/2014/main" id="{5C116D7B-CA2E-4575-A807-8C2CEF514A2B}"/>
              </a:ext>
            </a:extLst>
          </p:cNvPr>
          <p:cNvSpPr>
            <a:spLocks noGrp="1"/>
          </p:cNvSpPr>
          <p:nvPr>
            <p:ph idx="1"/>
          </p:nvPr>
        </p:nvSpPr>
        <p:spPr>
          <a:xfrm>
            <a:off x="933451" y="2272710"/>
            <a:ext cx="16421100" cy="4689293"/>
          </a:xfrm>
        </p:spPr>
        <p:txBody>
          <a:bodyPr/>
          <a:lstStyle/>
          <a:p>
            <a:pPr lvl="1">
              <a:buFont typeface="Arial" pitchFamily="34" charset="0"/>
              <a:buChar char="•"/>
            </a:pPr>
            <a:r>
              <a:rPr lang="en-US" dirty="0"/>
              <a:t>Messages from compiler that help in improving code maintainability</a:t>
            </a:r>
          </a:p>
          <a:p>
            <a:pPr lvl="1">
              <a:buFont typeface="Arial" pitchFamily="34" charset="0"/>
              <a:buChar char="•"/>
            </a:pPr>
            <a:r>
              <a:rPr lang="en-US" dirty="0"/>
              <a:t>Developers can use them to reduce the chances of bugs creeping in to the application.</a:t>
            </a:r>
          </a:p>
          <a:p>
            <a:pPr lvl="1">
              <a:buFont typeface="Arial" pitchFamily="34" charset="0"/>
              <a:buChar char="•"/>
            </a:pPr>
            <a:r>
              <a:rPr lang="en-US" dirty="0"/>
              <a:t>A PL/SQL unit flagged with warnings may execute successfully, but might exhibit unexpected behavior or inefficient performance.</a:t>
            </a:r>
          </a:p>
          <a:p>
            <a:pPr lvl="1">
              <a:buFont typeface="Arial" pitchFamily="34" charset="0"/>
              <a:buChar char="•"/>
            </a:pPr>
            <a:r>
              <a:rPr lang="en-US" dirty="0"/>
              <a:t>All PL/SQL warning messages use the prefix </a:t>
            </a:r>
            <a:r>
              <a:rPr lang="en-US" dirty="0">
                <a:latin typeface="Courier New" pitchFamily="49" charset="0"/>
              </a:rPr>
              <a:t>PLW</a:t>
            </a:r>
            <a:r>
              <a:rPr lang="en-US" dirty="0"/>
              <a:t>.</a:t>
            </a:r>
          </a:p>
          <a:p>
            <a:endParaRPr lang="en-US" dirty="0"/>
          </a:p>
        </p:txBody>
      </p:sp>
      <p:pic>
        <p:nvPicPr>
          <p:cNvPr id="19" name="Picture 18" descr="cnt205386.gif"/>
          <p:cNvPicPr>
            <a:picLocks noChangeAspect="1"/>
          </p:cNvPicPr>
          <p:nvPr/>
        </p:nvPicPr>
        <p:blipFill>
          <a:blip r:embed="rId4" cstate="print"/>
          <a:stretch>
            <a:fillRect/>
          </a:stretch>
        </p:blipFill>
        <p:spPr>
          <a:xfrm>
            <a:off x="13608496" y="5557423"/>
            <a:ext cx="2643188" cy="2786063"/>
          </a:xfrm>
          <a:prstGeom prst="rect">
            <a:avLst/>
          </a:prstGeom>
        </p:spPr>
      </p:pic>
    </p:spTree>
    <p:custDataLst>
      <p:tags r:id="rId1"/>
    </p:custDataLst>
    <p:extLst>
      <p:ext uri="{BB962C8B-B14F-4D97-AF65-F5344CB8AC3E}">
        <p14:creationId xmlns:p14="http://schemas.microsoft.com/office/powerpoint/2010/main" val="1164984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Benefits of Compiler Warnings	</a:t>
            </a:r>
          </a:p>
        </p:txBody>
      </p:sp>
      <p:sp>
        <p:nvSpPr>
          <p:cNvPr id="2" name="Content Placeholder 1">
            <a:extLst>
              <a:ext uri="{FF2B5EF4-FFF2-40B4-BE49-F238E27FC236}">
                <a16:creationId xmlns:a16="http://schemas.microsoft.com/office/drawing/2014/main" id="{F5707708-787B-4466-B3DF-EABBE3493F5B}"/>
              </a:ext>
            </a:extLst>
          </p:cNvPr>
          <p:cNvSpPr>
            <a:spLocks noGrp="1"/>
          </p:cNvSpPr>
          <p:nvPr>
            <p:ph idx="1"/>
          </p:nvPr>
        </p:nvSpPr>
        <p:spPr>
          <a:xfrm>
            <a:off x="933451" y="2272710"/>
            <a:ext cx="16421100" cy="2833400"/>
          </a:xfrm>
        </p:spPr>
        <p:txBody>
          <a:bodyPr/>
          <a:lstStyle/>
          <a:p>
            <a:pPr lvl="1"/>
            <a:r>
              <a:rPr lang="en-US" dirty="0"/>
              <a:t>Make programs more robust and avoid problems at run time</a:t>
            </a:r>
          </a:p>
          <a:p>
            <a:pPr lvl="1"/>
            <a:r>
              <a:rPr lang="en-US" dirty="0"/>
              <a:t>Identify potential performance problems</a:t>
            </a:r>
          </a:p>
          <a:p>
            <a:pPr lvl="1"/>
            <a:r>
              <a:rPr lang="en-US" dirty="0"/>
              <a:t>Identify factors that produce undefined results</a:t>
            </a:r>
          </a:p>
          <a:p>
            <a:endParaRPr lang="en-US" dirty="0"/>
          </a:p>
        </p:txBody>
      </p:sp>
      <p:pic>
        <p:nvPicPr>
          <p:cNvPr id="7" name="Picture 6" descr="cnt205386.gif">
            <a:extLst>
              <a:ext uri="{FF2B5EF4-FFF2-40B4-BE49-F238E27FC236}">
                <a16:creationId xmlns:a16="http://schemas.microsoft.com/office/drawing/2014/main" id="{F391CA1A-769E-4533-BC62-421588CEC128}"/>
              </a:ext>
            </a:extLst>
          </p:cNvPr>
          <p:cNvPicPr>
            <a:picLocks noChangeAspect="1"/>
          </p:cNvPicPr>
          <p:nvPr/>
        </p:nvPicPr>
        <p:blipFill>
          <a:blip r:embed="rId4" cstate="print"/>
          <a:stretch>
            <a:fillRect/>
          </a:stretch>
        </p:blipFill>
        <p:spPr>
          <a:xfrm>
            <a:off x="13608496" y="5557423"/>
            <a:ext cx="2643188" cy="2786063"/>
          </a:xfrm>
          <a:prstGeom prst="rect">
            <a:avLst/>
          </a:prstGeom>
        </p:spPr>
      </p:pic>
    </p:spTree>
    <p:custDataLst>
      <p:tags r:id="rId1"/>
    </p:custDataLst>
    <p:extLst>
      <p:ext uri="{BB962C8B-B14F-4D97-AF65-F5344CB8AC3E}">
        <p14:creationId xmlns:p14="http://schemas.microsoft.com/office/powerpoint/2010/main" val="3540262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5100" dirty="0">
                <a:latin typeface="+mj-lt"/>
                <a:cs typeface="Oracle Sans" panose="020B0503020204020204" pitchFamily="34" charset="0"/>
              </a:rPr>
              <a:t>Categories of PL/SQL Compile-Time Warning Messages</a:t>
            </a:r>
          </a:p>
        </p:txBody>
      </p:sp>
      <p:grpSp>
        <p:nvGrpSpPr>
          <p:cNvPr id="2" name="Group 1"/>
          <p:cNvGrpSpPr/>
          <p:nvPr/>
        </p:nvGrpSpPr>
        <p:grpSpPr>
          <a:xfrm>
            <a:off x="2176058" y="2911252"/>
            <a:ext cx="13935884" cy="5335470"/>
            <a:chOff x="1449117" y="2014223"/>
            <a:chExt cx="9290589" cy="3556980"/>
          </a:xfrm>
        </p:grpSpPr>
        <p:sp>
          <p:nvSpPr>
            <p:cNvPr id="3" name="Freeform 2"/>
            <p:cNvSpPr/>
            <p:nvPr/>
          </p:nvSpPr>
          <p:spPr>
            <a:xfrm>
              <a:off x="1449117" y="2014223"/>
              <a:ext cx="2832496" cy="691200"/>
            </a:xfrm>
            <a:custGeom>
              <a:avLst/>
              <a:gdLst>
                <a:gd name="connsiteX0" fmla="*/ 0 w 2832496"/>
                <a:gd name="connsiteY0" fmla="*/ 0 h 691200"/>
                <a:gd name="connsiteX1" fmla="*/ 2832496 w 2832496"/>
                <a:gd name="connsiteY1" fmla="*/ 0 h 691200"/>
                <a:gd name="connsiteX2" fmla="*/ 2832496 w 2832496"/>
                <a:gd name="connsiteY2" fmla="*/ 691200 h 691200"/>
                <a:gd name="connsiteX3" fmla="*/ 0 w 2832496"/>
                <a:gd name="connsiteY3" fmla="*/ 691200 h 691200"/>
                <a:gd name="connsiteX4" fmla="*/ 0 w 2832496"/>
                <a:gd name="connsiteY4" fmla="*/ 0 h 69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2496" h="691200">
                  <a:moveTo>
                    <a:pt x="0" y="0"/>
                  </a:moveTo>
                  <a:lnTo>
                    <a:pt x="2832496" y="0"/>
                  </a:lnTo>
                  <a:lnTo>
                    <a:pt x="2832496" y="691200"/>
                  </a:lnTo>
                  <a:lnTo>
                    <a:pt x="0" y="691200"/>
                  </a:lnTo>
                  <a:lnTo>
                    <a:pt x="0" y="0"/>
                  </a:lnTo>
                  <a:close/>
                </a:path>
              </a:pathLst>
            </a:custGeom>
          </p:spPr>
          <p:style>
            <a:lnRef idx="1">
              <a:schemeClr val="accent3">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txBody>
            <a:bodyPr spcFirstLastPara="0" vert="horz" wrap="square" lIns="256032" tIns="146304" rIns="256032" bIns="146304" numCol="1" spcCol="127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0" algn="ctr" defTabSz="1600200">
                <a:lnSpc>
                  <a:spcPct val="90000"/>
                </a:lnSpc>
                <a:spcBef>
                  <a:spcPct val="0"/>
                </a:spcBef>
                <a:spcAft>
                  <a:spcPct val="35000"/>
                </a:spcAft>
              </a:pPr>
              <a:r>
                <a:rPr lang="en-US" sz="3000" kern="1200" dirty="0">
                  <a:latin typeface="Oracle Sans" panose="020B0503020204020204" pitchFamily="34" charset="0"/>
                  <a:cs typeface="Oracle Sans" panose="020B0503020204020204" pitchFamily="34" charset="0"/>
                </a:rPr>
                <a:t>SEVERE</a:t>
              </a:r>
              <a:endParaRPr lang="en-US" sz="3600" kern="1200" dirty="0">
                <a:latin typeface="Oracle Sans" panose="020B0503020204020204" pitchFamily="34" charset="0"/>
                <a:cs typeface="Oracle Sans" panose="020B0503020204020204" pitchFamily="34" charset="0"/>
              </a:endParaRPr>
            </a:p>
          </p:txBody>
        </p:sp>
        <p:sp>
          <p:nvSpPr>
            <p:cNvPr id="4" name="Freeform 3"/>
            <p:cNvSpPr/>
            <p:nvPr/>
          </p:nvSpPr>
          <p:spPr>
            <a:xfrm>
              <a:off x="1449117" y="2705423"/>
              <a:ext cx="2832496" cy="2865780"/>
            </a:xfrm>
            <a:custGeom>
              <a:avLst/>
              <a:gdLst>
                <a:gd name="connsiteX0" fmla="*/ 0 w 2832496"/>
                <a:gd name="connsiteY0" fmla="*/ 0 h 2865780"/>
                <a:gd name="connsiteX1" fmla="*/ 2832496 w 2832496"/>
                <a:gd name="connsiteY1" fmla="*/ 0 h 2865780"/>
                <a:gd name="connsiteX2" fmla="*/ 2832496 w 2832496"/>
                <a:gd name="connsiteY2" fmla="*/ 2865780 h 2865780"/>
                <a:gd name="connsiteX3" fmla="*/ 0 w 2832496"/>
                <a:gd name="connsiteY3" fmla="*/ 2865780 h 2865780"/>
                <a:gd name="connsiteX4" fmla="*/ 0 w 2832496"/>
                <a:gd name="connsiteY4" fmla="*/ 0 h 286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2496" h="2865780">
                  <a:moveTo>
                    <a:pt x="0" y="0"/>
                  </a:moveTo>
                  <a:lnTo>
                    <a:pt x="2832496" y="0"/>
                  </a:lnTo>
                  <a:lnTo>
                    <a:pt x="2832496" y="2865780"/>
                  </a:lnTo>
                  <a:lnTo>
                    <a:pt x="0" y="2865780"/>
                  </a:lnTo>
                  <a:lnTo>
                    <a:pt x="0" y="0"/>
                  </a:lnTo>
                  <a:close/>
                </a:path>
              </a:pathLst>
            </a:custGeom>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92024" tIns="192024" rIns="256032" bIns="288036" numCol="1" spcCol="1270" anchor="t"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lvl="1" algn="l" defTabSz="1600200">
                <a:lnSpc>
                  <a:spcPct val="90000"/>
                </a:lnSpc>
                <a:spcBef>
                  <a:spcPct val="0"/>
                </a:spcBef>
                <a:spcAft>
                  <a:spcPct val="15000"/>
                </a:spcAft>
              </a:pPr>
              <a:r>
                <a:rPr lang="en-US" sz="3000" b="0" i="0" kern="1200" dirty="0">
                  <a:latin typeface="Oracle Sans" panose="020B0503020204020204" pitchFamily="34" charset="0"/>
                  <a:cs typeface="Oracle Sans" panose="020B0503020204020204" pitchFamily="34" charset="0"/>
                </a:rPr>
                <a:t>Condition might cause unexpected action or wrong results.</a:t>
              </a:r>
              <a:endParaRPr lang="en-US" sz="3000" kern="1200" dirty="0">
                <a:latin typeface="Oracle Sans" panose="020B0503020204020204" pitchFamily="34" charset="0"/>
                <a:cs typeface="Oracle Sans" panose="020B0503020204020204" pitchFamily="34" charset="0"/>
              </a:endParaRPr>
            </a:p>
          </p:txBody>
        </p:sp>
        <p:sp>
          <p:nvSpPr>
            <p:cNvPr id="5" name="Freeform 4"/>
            <p:cNvSpPr/>
            <p:nvPr/>
          </p:nvSpPr>
          <p:spPr>
            <a:xfrm>
              <a:off x="4678163" y="2014223"/>
              <a:ext cx="2832496" cy="691200"/>
            </a:xfrm>
            <a:custGeom>
              <a:avLst/>
              <a:gdLst>
                <a:gd name="connsiteX0" fmla="*/ 0 w 2832496"/>
                <a:gd name="connsiteY0" fmla="*/ 0 h 691200"/>
                <a:gd name="connsiteX1" fmla="*/ 2832496 w 2832496"/>
                <a:gd name="connsiteY1" fmla="*/ 0 h 691200"/>
                <a:gd name="connsiteX2" fmla="*/ 2832496 w 2832496"/>
                <a:gd name="connsiteY2" fmla="*/ 691200 h 691200"/>
                <a:gd name="connsiteX3" fmla="*/ 0 w 2832496"/>
                <a:gd name="connsiteY3" fmla="*/ 691200 h 691200"/>
                <a:gd name="connsiteX4" fmla="*/ 0 w 2832496"/>
                <a:gd name="connsiteY4" fmla="*/ 0 h 69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2496" h="691200">
                  <a:moveTo>
                    <a:pt x="0" y="0"/>
                  </a:moveTo>
                  <a:lnTo>
                    <a:pt x="2832496" y="0"/>
                  </a:lnTo>
                  <a:lnTo>
                    <a:pt x="2832496" y="691200"/>
                  </a:lnTo>
                  <a:lnTo>
                    <a:pt x="0" y="691200"/>
                  </a:lnTo>
                  <a:lnTo>
                    <a:pt x="0" y="0"/>
                  </a:lnTo>
                  <a:close/>
                </a:path>
              </a:pathLst>
            </a:custGeom>
          </p:spPr>
          <p:style>
            <a:lnRef idx="1">
              <a:schemeClr val="accent3">
                <a:hueOff val="5084924"/>
                <a:satOff val="-42684"/>
                <a:lumOff val="-8921"/>
                <a:alphaOff val="0"/>
              </a:schemeClr>
            </a:lnRef>
            <a:fillRef idx="2">
              <a:schemeClr val="accent3">
                <a:hueOff val="5084924"/>
                <a:satOff val="-42684"/>
                <a:lumOff val="-8921"/>
                <a:alphaOff val="0"/>
              </a:schemeClr>
            </a:fillRef>
            <a:effectRef idx="1">
              <a:schemeClr val="accent3">
                <a:hueOff val="5084924"/>
                <a:satOff val="-42684"/>
                <a:lumOff val="-8921"/>
                <a:alphaOff val="0"/>
              </a:schemeClr>
            </a:effectRef>
            <a:fontRef idx="minor">
              <a:schemeClr val="dk1"/>
            </a:fontRef>
          </p:style>
          <p:txBody>
            <a:bodyPr spcFirstLastPara="0" vert="horz" wrap="square" lIns="256032" tIns="146304" rIns="256032" bIns="146304" numCol="1" spcCol="127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0" algn="ctr" defTabSz="1600200">
                <a:lnSpc>
                  <a:spcPct val="90000"/>
                </a:lnSpc>
                <a:spcBef>
                  <a:spcPct val="0"/>
                </a:spcBef>
                <a:spcAft>
                  <a:spcPct val="35000"/>
                </a:spcAft>
              </a:pPr>
              <a:r>
                <a:rPr lang="en-US" sz="3000" kern="1200" dirty="0">
                  <a:latin typeface="Oracle Sans" panose="020B0503020204020204" pitchFamily="34" charset="0"/>
                  <a:cs typeface="Oracle Sans" panose="020B0503020204020204" pitchFamily="34" charset="0"/>
                </a:rPr>
                <a:t>PERFORMANCE</a:t>
              </a:r>
              <a:endParaRPr lang="en-US" sz="3600" kern="1200" dirty="0">
                <a:latin typeface="Oracle Sans" panose="020B0503020204020204" pitchFamily="34" charset="0"/>
                <a:cs typeface="Oracle Sans" panose="020B0503020204020204" pitchFamily="34" charset="0"/>
              </a:endParaRPr>
            </a:p>
          </p:txBody>
        </p:sp>
        <p:sp>
          <p:nvSpPr>
            <p:cNvPr id="6" name="Freeform 5"/>
            <p:cNvSpPr/>
            <p:nvPr/>
          </p:nvSpPr>
          <p:spPr>
            <a:xfrm>
              <a:off x="4678163" y="2705423"/>
              <a:ext cx="2832496" cy="2865780"/>
            </a:xfrm>
            <a:custGeom>
              <a:avLst/>
              <a:gdLst>
                <a:gd name="connsiteX0" fmla="*/ 0 w 2832496"/>
                <a:gd name="connsiteY0" fmla="*/ 0 h 2865780"/>
                <a:gd name="connsiteX1" fmla="*/ 2832496 w 2832496"/>
                <a:gd name="connsiteY1" fmla="*/ 0 h 2865780"/>
                <a:gd name="connsiteX2" fmla="*/ 2832496 w 2832496"/>
                <a:gd name="connsiteY2" fmla="*/ 2865780 h 2865780"/>
                <a:gd name="connsiteX3" fmla="*/ 0 w 2832496"/>
                <a:gd name="connsiteY3" fmla="*/ 2865780 h 2865780"/>
                <a:gd name="connsiteX4" fmla="*/ 0 w 2832496"/>
                <a:gd name="connsiteY4" fmla="*/ 0 h 286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2496" h="2865780">
                  <a:moveTo>
                    <a:pt x="0" y="0"/>
                  </a:moveTo>
                  <a:lnTo>
                    <a:pt x="2832496" y="0"/>
                  </a:lnTo>
                  <a:lnTo>
                    <a:pt x="2832496" y="2865780"/>
                  </a:lnTo>
                  <a:lnTo>
                    <a:pt x="0" y="2865780"/>
                  </a:lnTo>
                  <a:lnTo>
                    <a:pt x="0" y="0"/>
                  </a:lnTo>
                  <a:close/>
                </a:path>
              </a:pathLst>
            </a:custGeom>
          </p:spPr>
          <p:style>
            <a:lnRef idx="1">
              <a:schemeClr val="accent3">
                <a:tint val="40000"/>
                <a:alpha val="90000"/>
                <a:hueOff val="5611085"/>
                <a:satOff val="-48405"/>
                <a:lumOff val="-4049"/>
                <a:alphaOff val="0"/>
              </a:schemeClr>
            </a:lnRef>
            <a:fillRef idx="1">
              <a:schemeClr val="accent3">
                <a:tint val="40000"/>
                <a:alpha val="90000"/>
                <a:hueOff val="5611085"/>
                <a:satOff val="-48405"/>
                <a:lumOff val="-4049"/>
                <a:alphaOff val="0"/>
              </a:schemeClr>
            </a:fillRef>
            <a:effectRef idx="0">
              <a:schemeClr val="accent3">
                <a:tint val="40000"/>
                <a:alpha val="90000"/>
                <a:hueOff val="5611085"/>
                <a:satOff val="-48405"/>
                <a:lumOff val="-4049"/>
                <a:alphaOff val="0"/>
              </a:schemeClr>
            </a:effectRef>
            <a:fontRef idx="minor">
              <a:schemeClr val="dk1">
                <a:hueOff val="0"/>
                <a:satOff val="0"/>
                <a:lumOff val="0"/>
                <a:alphaOff val="0"/>
              </a:schemeClr>
            </a:fontRef>
          </p:style>
          <p:txBody>
            <a:bodyPr spcFirstLastPara="0" vert="horz" wrap="square" lIns="192024" tIns="192024" rIns="256032" bIns="288036" numCol="1" spcCol="1270" anchor="t"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lvl="1" algn="l" defTabSz="1600200">
                <a:lnSpc>
                  <a:spcPct val="90000"/>
                </a:lnSpc>
                <a:spcBef>
                  <a:spcPct val="0"/>
                </a:spcBef>
                <a:spcAft>
                  <a:spcPct val="15000"/>
                </a:spcAft>
              </a:pPr>
              <a:r>
                <a:rPr lang="en-US" sz="3000" b="0" i="0" kern="1200" dirty="0">
                  <a:latin typeface="Oracle Sans" panose="020B0503020204020204" pitchFamily="34" charset="0"/>
                  <a:cs typeface="Oracle Sans" panose="020B0503020204020204" pitchFamily="34" charset="0"/>
                </a:rPr>
                <a:t>Condition might cause performance problems.</a:t>
              </a:r>
              <a:endParaRPr lang="en-US" sz="3000" kern="1200" dirty="0">
                <a:latin typeface="Oracle Sans" panose="020B0503020204020204" pitchFamily="34" charset="0"/>
                <a:cs typeface="Oracle Sans" panose="020B0503020204020204" pitchFamily="34" charset="0"/>
              </a:endParaRPr>
            </a:p>
          </p:txBody>
        </p:sp>
        <p:sp>
          <p:nvSpPr>
            <p:cNvPr id="7" name="Freeform 6"/>
            <p:cNvSpPr/>
            <p:nvPr/>
          </p:nvSpPr>
          <p:spPr>
            <a:xfrm>
              <a:off x="7907210" y="2014223"/>
              <a:ext cx="2832496" cy="691200"/>
            </a:xfrm>
            <a:custGeom>
              <a:avLst/>
              <a:gdLst>
                <a:gd name="connsiteX0" fmla="*/ 0 w 2832496"/>
                <a:gd name="connsiteY0" fmla="*/ 0 h 691200"/>
                <a:gd name="connsiteX1" fmla="*/ 2832496 w 2832496"/>
                <a:gd name="connsiteY1" fmla="*/ 0 h 691200"/>
                <a:gd name="connsiteX2" fmla="*/ 2832496 w 2832496"/>
                <a:gd name="connsiteY2" fmla="*/ 691200 h 691200"/>
                <a:gd name="connsiteX3" fmla="*/ 0 w 2832496"/>
                <a:gd name="connsiteY3" fmla="*/ 691200 h 691200"/>
                <a:gd name="connsiteX4" fmla="*/ 0 w 2832496"/>
                <a:gd name="connsiteY4" fmla="*/ 0 h 69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2496" h="691200">
                  <a:moveTo>
                    <a:pt x="0" y="0"/>
                  </a:moveTo>
                  <a:lnTo>
                    <a:pt x="2832496" y="0"/>
                  </a:lnTo>
                  <a:lnTo>
                    <a:pt x="2832496" y="691200"/>
                  </a:lnTo>
                  <a:lnTo>
                    <a:pt x="0" y="691200"/>
                  </a:lnTo>
                  <a:lnTo>
                    <a:pt x="0" y="0"/>
                  </a:lnTo>
                  <a:close/>
                </a:path>
              </a:pathLst>
            </a:custGeom>
          </p:spPr>
          <p:style>
            <a:lnRef idx="1">
              <a:schemeClr val="accent3">
                <a:hueOff val="10169848"/>
                <a:satOff val="-85368"/>
                <a:lumOff val="-17843"/>
                <a:alphaOff val="0"/>
              </a:schemeClr>
            </a:lnRef>
            <a:fillRef idx="2">
              <a:schemeClr val="accent3">
                <a:hueOff val="10169848"/>
                <a:satOff val="-85368"/>
                <a:lumOff val="-17843"/>
                <a:alphaOff val="0"/>
              </a:schemeClr>
            </a:fillRef>
            <a:effectRef idx="1">
              <a:schemeClr val="accent3">
                <a:hueOff val="10169848"/>
                <a:satOff val="-85368"/>
                <a:lumOff val="-17843"/>
                <a:alphaOff val="0"/>
              </a:schemeClr>
            </a:effectRef>
            <a:fontRef idx="minor">
              <a:schemeClr val="dk1"/>
            </a:fontRef>
          </p:style>
          <p:txBody>
            <a:bodyPr spcFirstLastPara="0" vert="horz" wrap="square" lIns="256032" tIns="146304" rIns="256032" bIns="146304" numCol="1" spcCol="127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0" algn="ctr" defTabSz="1600200">
                <a:lnSpc>
                  <a:spcPct val="90000"/>
                </a:lnSpc>
                <a:spcBef>
                  <a:spcPct val="0"/>
                </a:spcBef>
                <a:spcAft>
                  <a:spcPct val="35000"/>
                </a:spcAft>
              </a:pPr>
              <a:r>
                <a:rPr lang="en-US" sz="3000" kern="1200" dirty="0">
                  <a:latin typeface="Oracle Sans" panose="020B0503020204020204" pitchFamily="34" charset="0"/>
                  <a:cs typeface="Oracle Sans" panose="020B0503020204020204" pitchFamily="34" charset="0"/>
                </a:rPr>
                <a:t>INFORMATIONAL</a:t>
              </a:r>
              <a:endParaRPr lang="en-US" sz="3600" kern="1200" dirty="0">
                <a:latin typeface="Oracle Sans" panose="020B0503020204020204" pitchFamily="34" charset="0"/>
                <a:cs typeface="Oracle Sans" panose="020B0503020204020204" pitchFamily="34" charset="0"/>
              </a:endParaRPr>
            </a:p>
          </p:txBody>
        </p:sp>
        <p:sp>
          <p:nvSpPr>
            <p:cNvPr id="8" name="Freeform 7"/>
            <p:cNvSpPr/>
            <p:nvPr/>
          </p:nvSpPr>
          <p:spPr>
            <a:xfrm>
              <a:off x="7907210" y="2705423"/>
              <a:ext cx="2832496" cy="2865780"/>
            </a:xfrm>
            <a:custGeom>
              <a:avLst/>
              <a:gdLst>
                <a:gd name="connsiteX0" fmla="*/ 0 w 2832496"/>
                <a:gd name="connsiteY0" fmla="*/ 0 h 2865780"/>
                <a:gd name="connsiteX1" fmla="*/ 2832496 w 2832496"/>
                <a:gd name="connsiteY1" fmla="*/ 0 h 2865780"/>
                <a:gd name="connsiteX2" fmla="*/ 2832496 w 2832496"/>
                <a:gd name="connsiteY2" fmla="*/ 2865780 h 2865780"/>
                <a:gd name="connsiteX3" fmla="*/ 0 w 2832496"/>
                <a:gd name="connsiteY3" fmla="*/ 2865780 h 2865780"/>
                <a:gd name="connsiteX4" fmla="*/ 0 w 2832496"/>
                <a:gd name="connsiteY4" fmla="*/ 0 h 2865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2496" h="2865780">
                  <a:moveTo>
                    <a:pt x="0" y="0"/>
                  </a:moveTo>
                  <a:lnTo>
                    <a:pt x="2832496" y="0"/>
                  </a:lnTo>
                  <a:lnTo>
                    <a:pt x="2832496" y="2865780"/>
                  </a:lnTo>
                  <a:lnTo>
                    <a:pt x="0" y="2865780"/>
                  </a:lnTo>
                  <a:lnTo>
                    <a:pt x="0" y="0"/>
                  </a:lnTo>
                  <a:close/>
                </a:path>
              </a:pathLst>
            </a:custGeom>
          </p:spPr>
          <p:style>
            <a:lnRef idx="1">
              <a:schemeClr val="accent3">
                <a:tint val="40000"/>
                <a:alpha val="90000"/>
                <a:hueOff val="11222171"/>
                <a:satOff val="-96810"/>
                <a:lumOff val="-8098"/>
                <a:alphaOff val="0"/>
              </a:schemeClr>
            </a:lnRef>
            <a:fillRef idx="1">
              <a:schemeClr val="accent3">
                <a:tint val="40000"/>
                <a:alpha val="90000"/>
                <a:hueOff val="11222171"/>
                <a:satOff val="-96810"/>
                <a:lumOff val="-8098"/>
                <a:alphaOff val="0"/>
              </a:schemeClr>
            </a:fillRef>
            <a:effectRef idx="0">
              <a:schemeClr val="accent3">
                <a:tint val="40000"/>
                <a:alpha val="90000"/>
                <a:hueOff val="11222171"/>
                <a:satOff val="-96810"/>
                <a:lumOff val="-8098"/>
                <a:alphaOff val="0"/>
              </a:schemeClr>
            </a:effectRef>
            <a:fontRef idx="minor">
              <a:schemeClr val="dk1">
                <a:hueOff val="0"/>
                <a:satOff val="0"/>
                <a:lumOff val="0"/>
                <a:alphaOff val="0"/>
              </a:schemeClr>
            </a:fontRef>
          </p:style>
          <p:txBody>
            <a:bodyPr spcFirstLastPara="0" vert="horz" wrap="square" lIns="192024" tIns="192024" rIns="256032" bIns="288036" numCol="1" spcCol="1270" anchor="t"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lvl="1" algn="l" defTabSz="1600200">
                <a:lnSpc>
                  <a:spcPct val="90000"/>
                </a:lnSpc>
                <a:spcBef>
                  <a:spcPct val="0"/>
                </a:spcBef>
                <a:spcAft>
                  <a:spcPct val="15000"/>
                </a:spcAft>
              </a:pPr>
              <a:r>
                <a:rPr lang="en-US" sz="3000" b="0" i="0" kern="1200" dirty="0">
                  <a:latin typeface="Oracle Sans" panose="020B0503020204020204" pitchFamily="34" charset="0"/>
                  <a:cs typeface="Oracle Sans" panose="020B0503020204020204" pitchFamily="34" charset="0"/>
                </a:rPr>
                <a:t>Condition does not affect performance or correctness, but you might want to change it for better maintainability.</a:t>
              </a:r>
              <a:endParaRPr lang="en-US" sz="3000" kern="1200"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2938683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Enabling Warning Messages </a:t>
            </a:r>
          </a:p>
        </p:txBody>
      </p:sp>
      <p:sp>
        <p:nvSpPr>
          <p:cNvPr id="2" name="Content Placeholder 1">
            <a:extLst>
              <a:ext uri="{FF2B5EF4-FFF2-40B4-BE49-F238E27FC236}">
                <a16:creationId xmlns:a16="http://schemas.microsoft.com/office/drawing/2014/main" id="{6E98959B-A54A-45AB-94D3-6B0A5EA201B3}"/>
              </a:ext>
            </a:extLst>
          </p:cNvPr>
          <p:cNvSpPr>
            <a:spLocks noGrp="1"/>
          </p:cNvSpPr>
          <p:nvPr>
            <p:ph idx="1"/>
          </p:nvPr>
        </p:nvSpPr>
        <p:spPr>
          <a:xfrm>
            <a:off x="933451" y="2272710"/>
            <a:ext cx="16421100" cy="2850328"/>
          </a:xfrm>
        </p:spPr>
        <p:txBody>
          <a:bodyPr/>
          <a:lstStyle/>
          <a:p>
            <a:r>
              <a:rPr lang="en-US" dirty="0"/>
              <a:t>You can enable displaying warning messages by using one of the following methods:</a:t>
            </a:r>
          </a:p>
          <a:p>
            <a:pPr lvl="1"/>
            <a:r>
              <a:rPr lang="en-US" dirty="0"/>
              <a:t>The </a:t>
            </a:r>
            <a:r>
              <a:rPr lang="en-US" dirty="0">
                <a:latin typeface="Courier New" pitchFamily="49" charset="0"/>
                <a:cs typeface="Courier New" pitchFamily="49" charset="0"/>
              </a:rPr>
              <a:t>PLSQL_WARNINGS</a:t>
            </a:r>
            <a:r>
              <a:rPr lang="en-US" dirty="0"/>
              <a:t> initialization parameter</a:t>
            </a:r>
          </a:p>
          <a:p>
            <a:pPr lvl="1"/>
            <a:r>
              <a:rPr lang="en-US" dirty="0"/>
              <a:t>The </a:t>
            </a:r>
            <a:r>
              <a:rPr lang="en-US" dirty="0">
                <a:latin typeface="Courier New" pitchFamily="49" charset="0"/>
                <a:cs typeface="Courier New" pitchFamily="49" charset="0"/>
              </a:rPr>
              <a:t>DBMS_WARNING </a:t>
            </a:r>
            <a:r>
              <a:rPr lang="en-US" dirty="0"/>
              <a:t>package</a:t>
            </a:r>
          </a:p>
          <a:p>
            <a:endParaRPr lang="en-US" dirty="0"/>
          </a:p>
        </p:txBody>
      </p:sp>
    </p:spTree>
    <p:custDataLst>
      <p:tags r:id="rId1"/>
    </p:custDataLst>
    <p:extLst>
      <p:ext uri="{BB962C8B-B14F-4D97-AF65-F5344CB8AC3E}">
        <p14:creationId xmlns:p14="http://schemas.microsoft.com/office/powerpoint/2010/main" val="2835631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D5A8-F06C-43D8-964C-C033131CD1B2}"/>
              </a:ext>
            </a:extLst>
          </p:cNvPr>
          <p:cNvSpPr>
            <a:spLocks noGrp="1"/>
          </p:cNvSpPr>
          <p:nvPr>
            <p:ph type="title"/>
          </p:nvPr>
        </p:nvSpPr>
        <p:spPr/>
        <p:txBody>
          <a:bodyPr/>
          <a:lstStyle/>
          <a:p>
            <a:r>
              <a:rPr lang="en-US" dirty="0"/>
              <a:t>Setting Compiler Warning Levels: Using </a:t>
            </a:r>
            <a:r>
              <a:rPr lang="en-US" dirty="0">
                <a:latin typeface="Courier New" panose="02070309020205020404" pitchFamily="49" charset="0"/>
                <a:cs typeface="Courier New" panose="02070309020205020404" pitchFamily="49" charset="0"/>
              </a:rPr>
              <a:t>PLSQL_WARNINGS,</a:t>
            </a:r>
            <a:r>
              <a:rPr lang="en-US" dirty="0"/>
              <a:t> Examples</a:t>
            </a:r>
          </a:p>
        </p:txBody>
      </p:sp>
      <p:grpSp>
        <p:nvGrpSpPr>
          <p:cNvPr id="3" name="Group 2">
            <a:extLst>
              <a:ext uri="{FF2B5EF4-FFF2-40B4-BE49-F238E27FC236}">
                <a16:creationId xmlns:a16="http://schemas.microsoft.com/office/drawing/2014/main" id="{A70AD2E6-E85D-48C2-A13C-00CA4A84B9B2}"/>
              </a:ext>
            </a:extLst>
          </p:cNvPr>
          <p:cNvGrpSpPr/>
          <p:nvPr/>
        </p:nvGrpSpPr>
        <p:grpSpPr>
          <a:xfrm>
            <a:off x="1068905" y="2383543"/>
            <a:ext cx="16125591" cy="6432365"/>
            <a:chOff x="1068905" y="2189662"/>
            <a:chExt cx="16125591" cy="6432365"/>
          </a:xfrm>
        </p:grpSpPr>
        <p:sp>
          <p:nvSpPr>
            <p:cNvPr id="9" name="Content Placeholder 2"/>
            <p:cNvSpPr txBox="1">
              <a:spLocks/>
            </p:cNvSpPr>
            <p:nvPr/>
          </p:nvSpPr>
          <p:spPr bwMode="gray">
            <a:xfrm>
              <a:off x="1068905" y="2189662"/>
              <a:ext cx="7355015" cy="153359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ALTER SESSION </a:t>
              </a: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SET </a:t>
              </a:r>
              <a:r>
                <a:rPr lang="en-US" dirty="0" err="1">
                  <a:latin typeface="Courier New" pitchFamily="49" charset="0"/>
                  <a:cs typeface="Oracle Sans" panose="020B0503020204020204" pitchFamily="34" charset="0"/>
                </a:rPr>
                <a:t>plsql_warnings</a:t>
              </a:r>
              <a:r>
                <a:rPr lang="en-US" dirty="0">
                  <a:latin typeface="Courier New" pitchFamily="49" charset="0"/>
                  <a:cs typeface="Oracle Sans" panose="020B0503020204020204" pitchFamily="34" charset="0"/>
                </a:rPr>
                <a:t> = '</a:t>
              </a:r>
              <a:r>
                <a:rPr lang="en-US" dirty="0" err="1">
                  <a:latin typeface="Courier New" pitchFamily="49" charset="0"/>
                  <a:cs typeface="Oracle Sans" panose="020B0503020204020204" pitchFamily="34" charset="0"/>
                </a:rPr>
                <a:t>enable:severe</a:t>
              </a:r>
              <a:r>
                <a:rPr lang="en-US" dirty="0">
                  <a:latin typeface="Courier New" pitchFamily="49" charset="0"/>
                  <a:cs typeface="Oracle Sans" panose="020B0503020204020204" pitchFamily="34" charset="0"/>
                </a:rPr>
                <a:t>', 								               	'</a:t>
              </a:r>
              <a:r>
                <a:rPr lang="en-US" dirty="0" err="1">
                  <a:latin typeface="Courier New" pitchFamily="49" charset="0"/>
                  <a:cs typeface="Oracle Sans" panose="020B0503020204020204" pitchFamily="34" charset="0"/>
                </a:rPr>
                <a:t>enable:performance</a:t>
              </a:r>
              <a:r>
                <a:rPr lang="en-US" dirty="0">
                  <a:latin typeface="Courier New" pitchFamily="49" charset="0"/>
                  <a:cs typeface="Oracle Sans" panose="020B0503020204020204" pitchFamily="34" charset="0"/>
                </a:rPr>
                <a:t>',                '</a:t>
              </a:r>
              <a:r>
                <a:rPr lang="en-US" dirty="0" err="1">
                  <a:latin typeface="Courier New" pitchFamily="49" charset="0"/>
                  <a:cs typeface="Oracle Sans" panose="020B0503020204020204" pitchFamily="34" charset="0"/>
                </a:rPr>
                <a:t>disable:informational</a:t>
              </a:r>
              <a:r>
                <a:rPr lang="en-US" dirty="0">
                  <a:latin typeface="Courier New" pitchFamily="49" charset="0"/>
                  <a:cs typeface="Oracle Sans" panose="020B0503020204020204" pitchFamily="34" charset="0"/>
                </a:rPr>
                <a:t>';</a:t>
              </a:r>
            </a:p>
          </p:txBody>
        </p:sp>
        <p:sp>
          <p:nvSpPr>
            <p:cNvPr id="10" name="Content Placeholder 2"/>
            <p:cNvSpPr txBox="1">
              <a:spLocks/>
            </p:cNvSpPr>
            <p:nvPr/>
          </p:nvSpPr>
          <p:spPr bwMode="gray">
            <a:xfrm>
              <a:off x="1068905" y="5037834"/>
              <a:ext cx="16125591" cy="63830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ALTER SESSION </a:t>
              </a: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SET plsql_warnings = 'enable:severe';</a:t>
              </a:r>
              <a:endParaRPr lang="en-US" dirty="0">
                <a:latin typeface="Courier New" pitchFamily="49" charset="0"/>
                <a:cs typeface="Oracle Sans" panose="020B0503020204020204" pitchFamily="34" charset="0"/>
              </a:endParaRPr>
            </a:p>
          </p:txBody>
        </p:sp>
        <p:sp>
          <p:nvSpPr>
            <p:cNvPr id="11" name="Content Placeholder 2"/>
            <p:cNvSpPr txBox="1">
              <a:spLocks/>
            </p:cNvSpPr>
            <p:nvPr/>
          </p:nvSpPr>
          <p:spPr bwMode="gray">
            <a:xfrm>
              <a:off x="1068905" y="6990716"/>
              <a:ext cx="16125591" cy="63830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ALTER SESSION SET PLSQL_WARNINGS='ENABLE:SEVERE',      </a:t>
              </a: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       'DISABLE:PERFORMANCE' , 'ERROR:05003';</a:t>
              </a:r>
              <a:endParaRPr lang="en-US" dirty="0">
                <a:latin typeface="Courier New" pitchFamily="49" charset="0"/>
                <a:cs typeface="Oracle Sans" panose="020B0503020204020204" pitchFamily="34" charset="0"/>
              </a:endParaRPr>
            </a:p>
          </p:txBody>
        </p:sp>
        <p:pic>
          <p:nvPicPr>
            <p:cNvPr id="12" name="Picture 11" descr="bug_fix5.png"/>
            <p:cNvPicPr>
              <a:picLocks noChangeAspect="1"/>
            </p:cNvPicPr>
            <p:nvPr/>
          </p:nvPicPr>
          <p:blipFill>
            <a:blip r:embed="rId4" cstate="print"/>
            <a:stretch>
              <a:fillRect/>
            </a:stretch>
          </p:blipFill>
          <p:spPr>
            <a:xfrm>
              <a:off x="2057400" y="4044833"/>
              <a:ext cx="2885715" cy="671429"/>
            </a:xfrm>
            <a:prstGeom prst="rect">
              <a:avLst/>
            </a:prstGeom>
          </p:spPr>
        </p:pic>
        <p:pic>
          <p:nvPicPr>
            <p:cNvPr id="13" name="Picture 12" descr="bug_fix5.png"/>
            <p:cNvPicPr>
              <a:picLocks noChangeAspect="1"/>
            </p:cNvPicPr>
            <p:nvPr/>
          </p:nvPicPr>
          <p:blipFill>
            <a:blip r:embed="rId4" cstate="print"/>
            <a:stretch>
              <a:fillRect/>
            </a:stretch>
          </p:blipFill>
          <p:spPr>
            <a:xfrm>
              <a:off x="2057400" y="5997715"/>
              <a:ext cx="2885715" cy="671429"/>
            </a:xfrm>
            <a:prstGeom prst="rect">
              <a:avLst/>
            </a:prstGeom>
          </p:spPr>
        </p:pic>
        <p:pic>
          <p:nvPicPr>
            <p:cNvPr id="14" name="Picture 13" descr="bug_fix5.png"/>
            <p:cNvPicPr>
              <a:picLocks noChangeAspect="1"/>
            </p:cNvPicPr>
            <p:nvPr/>
          </p:nvPicPr>
          <p:blipFill>
            <a:blip r:embed="rId4" cstate="print"/>
            <a:stretch>
              <a:fillRect/>
            </a:stretch>
          </p:blipFill>
          <p:spPr>
            <a:xfrm>
              <a:off x="2057400" y="7950598"/>
              <a:ext cx="2885715" cy="671429"/>
            </a:xfrm>
            <a:prstGeom prst="rect">
              <a:avLst/>
            </a:prstGeom>
          </p:spPr>
        </p:pic>
      </p:grpSp>
    </p:spTree>
    <p:custDataLst>
      <p:tags r:id="rId1"/>
    </p:custDataLst>
    <p:extLst>
      <p:ext uri="{BB962C8B-B14F-4D97-AF65-F5344CB8AC3E}">
        <p14:creationId xmlns:p14="http://schemas.microsoft.com/office/powerpoint/2010/main" val="4021790906"/>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F0299-7111-4A96-8FE6-941657A04292}"/>
              </a:ext>
            </a:extLst>
          </p:cNvPr>
          <p:cNvSpPr>
            <a:spLocks noGrp="1"/>
          </p:cNvSpPr>
          <p:nvPr>
            <p:ph type="title"/>
          </p:nvPr>
        </p:nvSpPr>
        <p:spPr/>
        <p:txBody>
          <a:bodyPr/>
          <a:lstStyle/>
          <a:p>
            <a:r>
              <a:rPr lang="en-US" dirty="0"/>
              <a:t>Enabling Compiler Warnings: Using </a:t>
            </a:r>
            <a:r>
              <a:rPr lang="en-US" dirty="0">
                <a:latin typeface="Courier New" panose="02070309020205020404" pitchFamily="49" charset="0"/>
                <a:cs typeface="Courier New" panose="02070309020205020404" pitchFamily="49" charset="0"/>
              </a:rPr>
              <a:t>PLSQL_WARNINGS</a:t>
            </a:r>
            <a:r>
              <a:rPr lang="en-US" dirty="0"/>
              <a:t> in SQL Developer</a:t>
            </a:r>
          </a:p>
        </p:txBody>
      </p:sp>
      <p:grpSp>
        <p:nvGrpSpPr>
          <p:cNvPr id="3" name="Group 2">
            <a:extLst>
              <a:ext uri="{FF2B5EF4-FFF2-40B4-BE49-F238E27FC236}">
                <a16:creationId xmlns:a16="http://schemas.microsoft.com/office/drawing/2014/main" id="{6296AD00-0D5D-4B2A-89E3-6C280FF6F446}"/>
              </a:ext>
            </a:extLst>
          </p:cNvPr>
          <p:cNvGrpSpPr/>
          <p:nvPr/>
        </p:nvGrpSpPr>
        <p:grpSpPr>
          <a:xfrm>
            <a:off x="1143000" y="2705472"/>
            <a:ext cx="15619641" cy="7046540"/>
            <a:chOff x="1143000" y="2057400"/>
            <a:chExt cx="16086474" cy="7257144"/>
          </a:xfrm>
        </p:grpSpPr>
        <p:pic>
          <p:nvPicPr>
            <p:cNvPr id="6" name="Picture 5" descr="les11_03.png"/>
            <p:cNvPicPr>
              <a:picLocks noChangeAspect="1"/>
            </p:cNvPicPr>
            <p:nvPr/>
          </p:nvPicPr>
          <p:blipFill>
            <a:blip r:embed="rId4" cstate="print"/>
            <a:stretch>
              <a:fillRect/>
            </a:stretch>
          </p:blipFill>
          <p:spPr>
            <a:xfrm>
              <a:off x="1143000" y="2057402"/>
              <a:ext cx="4972857" cy="5529143"/>
            </a:xfrm>
            <a:prstGeom prst="rect">
              <a:avLst/>
            </a:prstGeom>
          </p:spPr>
        </p:pic>
        <p:pic>
          <p:nvPicPr>
            <p:cNvPr id="7" name="Picture 6" descr="les11_04.png"/>
            <p:cNvPicPr>
              <a:picLocks noChangeAspect="1"/>
            </p:cNvPicPr>
            <p:nvPr/>
          </p:nvPicPr>
          <p:blipFill>
            <a:blip r:embed="rId5" cstate="print"/>
            <a:stretch>
              <a:fillRect/>
            </a:stretch>
          </p:blipFill>
          <p:spPr>
            <a:xfrm>
              <a:off x="7200901" y="2057400"/>
              <a:ext cx="10028573" cy="7257144"/>
            </a:xfrm>
            <a:prstGeom prst="rect">
              <a:avLst/>
            </a:prstGeom>
          </p:spPr>
        </p:pic>
        <p:sp>
          <p:nvSpPr>
            <p:cNvPr id="8" name="Right Arrow 7"/>
            <p:cNvSpPr/>
            <p:nvPr/>
          </p:nvSpPr>
          <p:spPr bwMode="auto">
            <a:xfrm>
              <a:off x="6286500" y="4800600"/>
              <a:ext cx="800100" cy="685800"/>
            </a:xfrm>
            <a:prstGeom prst="rightArrow">
              <a:avLst/>
            </a:prstGeom>
            <a:gradFill flip="none" rotWithShape="1">
              <a:gsLst>
                <a:gs pos="8000">
                  <a:schemeClr val="accent6">
                    <a:lumMod val="75000"/>
                  </a:schemeClr>
                </a:gs>
                <a:gs pos="100000">
                  <a:schemeClr val="accent6">
                    <a:lumMod val="20000"/>
                    <a:lumOff val="80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2456794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Viewing the Current Setting of </a:t>
            </a:r>
            <a:r>
              <a:rPr lang="en-US" dirty="0">
                <a:latin typeface="Courier New" panose="02070309020205020404" pitchFamily="49" charset="0"/>
                <a:cs typeface="Courier New" panose="02070309020205020404" pitchFamily="49" charset="0"/>
              </a:rPr>
              <a:t>PLSQL_WARNINGS </a:t>
            </a:r>
          </a:p>
        </p:txBody>
      </p:sp>
      <p:sp>
        <p:nvSpPr>
          <p:cNvPr id="30" name="Content Placeholder 29"/>
          <p:cNvSpPr>
            <a:spLocks noGrp="1"/>
          </p:cNvSpPr>
          <p:nvPr>
            <p:ph idx="1"/>
          </p:nvPr>
        </p:nvSpPr>
        <p:spPr>
          <a:xfrm>
            <a:off x="933451" y="2272710"/>
            <a:ext cx="16421100" cy="112075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lvl="1" indent="15873">
              <a:buClr>
                <a:srgbClr val="000000"/>
              </a:buClr>
              <a:buNone/>
            </a:pPr>
            <a:r>
              <a:rPr lang="en-US" dirty="0">
                <a:latin typeface="Oracle Sans" panose="020B0503020204020204" pitchFamily="34" charset="0"/>
                <a:cs typeface="Oracle Sans" panose="020B0503020204020204" pitchFamily="34" charset="0"/>
              </a:rPr>
              <a:t>You can examine the current setting for the </a:t>
            </a:r>
            <a:r>
              <a:rPr lang="en-US" dirty="0">
                <a:latin typeface="Courier New" pitchFamily="49" charset="0"/>
                <a:cs typeface="Oracle Sans" panose="020B0503020204020204" pitchFamily="34" charset="0"/>
              </a:rPr>
              <a:t>PLSQL_WARNINGS</a:t>
            </a:r>
            <a:r>
              <a:rPr lang="en-US" dirty="0">
                <a:latin typeface="Oracle Sans" panose="020B0503020204020204" pitchFamily="34" charset="0"/>
                <a:cs typeface="Oracle Sans" panose="020B0503020204020204" pitchFamily="34" charset="0"/>
              </a:rPr>
              <a:t> parameter by issuing a </a:t>
            </a:r>
            <a:r>
              <a:rPr lang="en-US" dirty="0">
                <a:latin typeface="Courier New" pitchFamily="49" charset="0"/>
                <a:cs typeface="Oracle Sans" panose="020B0503020204020204" pitchFamily="34" charset="0"/>
              </a:rPr>
              <a:t>SELECT</a:t>
            </a:r>
            <a:r>
              <a:rPr lang="en-US" dirty="0">
                <a:latin typeface="Oracle Sans" panose="020B0503020204020204" pitchFamily="34" charset="0"/>
                <a:cs typeface="Oracle Sans" panose="020B0503020204020204" pitchFamily="34" charset="0"/>
              </a:rPr>
              <a:t> statement on the </a:t>
            </a:r>
            <a:r>
              <a:rPr lang="en-US" dirty="0">
                <a:latin typeface="Courier New" pitchFamily="49" charset="0"/>
                <a:cs typeface="Oracle Sans" panose="020B0503020204020204" pitchFamily="34" charset="0"/>
              </a:rPr>
              <a:t>V$PARAMETER</a:t>
            </a:r>
            <a:r>
              <a:rPr lang="en-US" dirty="0">
                <a:latin typeface="Oracle Sans" panose="020B0503020204020204" pitchFamily="34" charset="0"/>
                <a:cs typeface="Oracle Sans" panose="020B0503020204020204" pitchFamily="34" charset="0"/>
              </a:rPr>
              <a:t> view.</a:t>
            </a:r>
          </a:p>
        </p:txBody>
      </p:sp>
      <p:sp>
        <p:nvSpPr>
          <p:cNvPr id="33" name="Content Placeholder 2"/>
          <p:cNvSpPr txBox="1">
            <a:spLocks/>
          </p:cNvSpPr>
          <p:nvPr/>
        </p:nvSpPr>
        <p:spPr bwMode="gray">
          <a:xfrm>
            <a:off x="1081205" y="3870072"/>
            <a:ext cx="16125591" cy="123516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lvl="4"/>
            <a:r>
              <a:rPr lang="en-US" dirty="0">
                <a:latin typeface="Courier New" pitchFamily="49" charset="0"/>
                <a:cs typeface="Courier New" pitchFamily="49" charset="0"/>
              </a:rPr>
              <a:t>ALTER SESSION SET </a:t>
            </a:r>
            <a:r>
              <a:rPr lang="en-US" dirty="0" err="1">
                <a:latin typeface="Courier New" pitchFamily="49" charset="0"/>
                <a:cs typeface="Courier New" pitchFamily="49" charset="0"/>
              </a:rPr>
              <a:t>plsql_warnings</a:t>
            </a:r>
            <a:r>
              <a:rPr lang="en-US" dirty="0">
                <a:latin typeface="Courier New" pitchFamily="49" charset="0"/>
                <a:cs typeface="Courier New" pitchFamily="49" charset="0"/>
              </a:rPr>
              <a:t> = '</a:t>
            </a:r>
            <a:r>
              <a:rPr lang="en-US" dirty="0" err="1">
                <a:latin typeface="Courier New" pitchFamily="49" charset="0"/>
                <a:cs typeface="Courier New" pitchFamily="49" charset="0"/>
              </a:rPr>
              <a:t>enable:severe</a:t>
            </a:r>
            <a:r>
              <a:rPr lang="en-US" dirty="0">
                <a:latin typeface="Courier New" pitchFamily="49" charset="0"/>
                <a:cs typeface="Courier New" pitchFamily="49" charset="0"/>
              </a:rPr>
              <a:t>', '</a:t>
            </a:r>
            <a:r>
              <a:rPr lang="en-US" dirty="0" err="1">
                <a:latin typeface="Courier New" pitchFamily="49" charset="0"/>
                <a:cs typeface="Courier New" pitchFamily="49" charset="0"/>
              </a:rPr>
              <a:t>enable:performance</a:t>
            </a:r>
            <a:r>
              <a:rPr lang="en-US" dirty="0">
                <a:latin typeface="Courier New" pitchFamily="49" charset="0"/>
                <a:cs typeface="Courier New" pitchFamily="49" charset="0"/>
              </a:rPr>
              <a:t>','</a:t>
            </a:r>
            <a:r>
              <a:rPr lang="en-US" dirty="0" err="1">
                <a:latin typeface="Courier New" pitchFamily="49" charset="0"/>
                <a:cs typeface="Courier New" pitchFamily="49" charset="0"/>
              </a:rPr>
              <a:t>enable:informational</a:t>
            </a:r>
            <a:r>
              <a:rPr lang="en-US" dirty="0">
                <a:latin typeface="Courier New" pitchFamily="49" charset="0"/>
                <a:cs typeface="Courier New" pitchFamily="49" charset="0"/>
              </a:rPr>
              <a:t>';</a:t>
            </a:r>
          </a:p>
          <a:p>
            <a:pPr marL="0" lvl="4"/>
            <a:r>
              <a:rPr lang="en-US" dirty="0">
                <a:latin typeface="Courier New" pitchFamily="49" charset="0"/>
                <a:cs typeface="Courier New" pitchFamily="49" charset="0"/>
              </a:rPr>
              <a:t>/</a:t>
            </a:r>
          </a:p>
          <a:p>
            <a:pPr marL="0" lvl="4"/>
            <a:r>
              <a:rPr lang="en-US" dirty="0">
                <a:latin typeface="Courier New" pitchFamily="49" charset="0"/>
                <a:cs typeface="Courier New" pitchFamily="49" charset="0"/>
              </a:rPr>
              <a:t>SELECT value FROM </a:t>
            </a:r>
            <a:r>
              <a:rPr lang="en-US" dirty="0" err="1">
                <a:latin typeface="Courier New" pitchFamily="49" charset="0"/>
                <a:cs typeface="Courier New" pitchFamily="49" charset="0"/>
              </a:rPr>
              <a:t>v$parameter</a:t>
            </a:r>
            <a:r>
              <a:rPr lang="en-US" dirty="0">
                <a:latin typeface="Courier New" pitchFamily="49" charset="0"/>
                <a:cs typeface="Courier New" pitchFamily="49" charset="0"/>
              </a:rPr>
              <a:t> WHERE name='</a:t>
            </a:r>
            <a:r>
              <a:rPr lang="en-US" dirty="0" err="1">
                <a:latin typeface="Courier New" pitchFamily="49" charset="0"/>
                <a:cs typeface="Courier New" pitchFamily="49" charset="0"/>
              </a:rPr>
              <a:t>plsql_warnings</a:t>
            </a:r>
            <a:r>
              <a:rPr lang="en-US" dirty="0">
                <a:latin typeface="Courier New" pitchFamily="49" charset="0"/>
                <a:cs typeface="Courier New" pitchFamily="49" charset="0"/>
              </a:rPr>
              <a:t>';</a:t>
            </a:r>
          </a:p>
          <a:p>
            <a:r>
              <a:rPr lang="en-US" dirty="0">
                <a:latin typeface="Courier New" pitchFamily="49" charset="0"/>
                <a:cs typeface="Courier New" pitchFamily="49" charset="0"/>
              </a:rPr>
              <a:t>/</a:t>
            </a:r>
          </a:p>
        </p:txBody>
      </p:sp>
      <p:grpSp>
        <p:nvGrpSpPr>
          <p:cNvPr id="4" name="Group 3">
            <a:extLst>
              <a:ext uri="{FF2B5EF4-FFF2-40B4-BE49-F238E27FC236}">
                <a16:creationId xmlns:a16="http://schemas.microsoft.com/office/drawing/2014/main" id="{DBEBD223-DC5E-4E44-9100-06A4002D1106}"/>
              </a:ext>
            </a:extLst>
          </p:cNvPr>
          <p:cNvGrpSpPr/>
          <p:nvPr/>
        </p:nvGrpSpPr>
        <p:grpSpPr>
          <a:xfrm>
            <a:off x="3165435" y="5581851"/>
            <a:ext cx="11957131" cy="2185886"/>
            <a:chOff x="3311352" y="6057901"/>
            <a:chExt cx="11957131" cy="2185886"/>
          </a:xfrm>
        </p:grpSpPr>
        <p:pic>
          <p:nvPicPr>
            <p:cNvPr id="35" name="Picture 34" descr="les11_05.png"/>
            <p:cNvPicPr>
              <a:picLocks noChangeAspect="1"/>
            </p:cNvPicPr>
            <p:nvPr/>
          </p:nvPicPr>
          <p:blipFill>
            <a:blip r:embed="rId4" cstate="print"/>
            <a:stretch>
              <a:fillRect/>
            </a:stretch>
          </p:blipFill>
          <p:spPr>
            <a:xfrm>
              <a:off x="3311352" y="6057901"/>
              <a:ext cx="4736085" cy="2185886"/>
            </a:xfrm>
            <a:prstGeom prst="rect">
              <a:avLst/>
            </a:prstGeom>
          </p:spPr>
        </p:pic>
        <p:pic>
          <p:nvPicPr>
            <p:cNvPr id="36" name="Picture 35" descr="les11_06.png"/>
            <p:cNvPicPr>
              <a:picLocks noChangeAspect="1"/>
            </p:cNvPicPr>
            <p:nvPr/>
          </p:nvPicPr>
          <p:blipFill>
            <a:blip r:embed="rId5" cstate="print"/>
            <a:stretch>
              <a:fillRect/>
            </a:stretch>
          </p:blipFill>
          <p:spPr>
            <a:xfrm>
              <a:off x="8351912" y="6057901"/>
              <a:ext cx="6916571" cy="2176001"/>
            </a:xfrm>
            <a:prstGeom prst="rect">
              <a:avLst/>
            </a:prstGeom>
          </p:spPr>
        </p:pic>
      </p:grpSp>
    </p:spTree>
    <p:custDataLst>
      <p:tags r:id="rId1"/>
    </p:custDataLst>
    <p:extLst>
      <p:ext uri="{BB962C8B-B14F-4D97-AF65-F5344CB8AC3E}">
        <p14:creationId xmlns:p14="http://schemas.microsoft.com/office/powerpoint/2010/main" val="403674944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Course Road Map</a:t>
            </a:r>
          </a:p>
        </p:txBody>
      </p:sp>
      <p:sp>
        <p:nvSpPr>
          <p:cNvPr id="16" name="Rounded Rectangle 15"/>
          <p:cNvSpPr/>
          <p:nvPr/>
        </p:nvSpPr>
        <p:spPr bwMode="auto">
          <a:xfrm>
            <a:off x="-7641" y="2191172"/>
            <a:ext cx="16784489" cy="6783173"/>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8" name="Rounded Rectangle 17"/>
          <p:cNvSpPr/>
          <p:nvPr/>
        </p:nvSpPr>
        <p:spPr bwMode="auto">
          <a:xfrm>
            <a:off x="5969595" y="6899435"/>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9" name="Rounded Rectangle 18"/>
          <p:cNvSpPr/>
          <p:nvPr/>
        </p:nvSpPr>
        <p:spPr bwMode="auto">
          <a:xfrm>
            <a:off x="5969595" y="3062712"/>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22" name="TextBox 21"/>
          <p:cNvSpPr txBox="1"/>
          <p:nvPr/>
        </p:nvSpPr>
        <p:spPr>
          <a:xfrm>
            <a:off x="6934796" y="3316834"/>
            <a:ext cx="6124925"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20: Design Considerations for the PL/SQL Code</a:t>
            </a:r>
          </a:p>
        </p:txBody>
      </p:sp>
      <p:sp>
        <p:nvSpPr>
          <p:cNvPr id="28" name="TextBox 27"/>
          <p:cNvSpPr txBox="1"/>
          <p:nvPr/>
        </p:nvSpPr>
        <p:spPr>
          <a:xfrm>
            <a:off x="6934796" y="7315138"/>
            <a:ext cx="612492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22: Managing Dependencies</a:t>
            </a:r>
          </a:p>
        </p:txBody>
      </p:sp>
      <p:sp>
        <p:nvSpPr>
          <p:cNvPr id="29" name="Isosceles Triangle 28"/>
          <p:cNvSpPr>
            <a:spLocks noChangeAspect="1"/>
          </p:cNvSpPr>
          <p:nvPr/>
        </p:nvSpPr>
        <p:spPr bwMode="auto">
          <a:xfrm rot="5400000">
            <a:off x="6230996" y="3539268"/>
            <a:ext cx="440700" cy="293798"/>
          </a:xfrm>
          <a:prstGeom prst="triangle">
            <a:avLst/>
          </a:prstGeom>
          <a:solidFill>
            <a:schemeClr val="bg1"/>
          </a:solidFill>
          <a:ln w="28575" cap="flat" cmpd="sng" algn="ctr">
            <a:solidFill>
              <a:schemeClr val="accent5"/>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1" name="Isosceles Triangle 30"/>
          <p:cNvSpPr>
            <a:spLocks noChangeAspect="1"/>
          </p:cNvSpPr>
          <p:nvPr/>
        </p:nvSpPr>
        <p:spPr bwMode="auto">
          <a:xfrm rot="5400000">
            <a:off x="6230996" y="7375990"/>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2" name="Rounded Rectangle 31"/>
          <p:cNvSpPr/>
          <p:nvPr/>
        </p:nvSpPr>
        <p:spPr bwMode="auto">
          <a:xfrm>
            <a:off x="3975744" y="4043942"/>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4" name="Rounded Rectangle 33"/>
          <p:cNvSpPr/>
          <p:nvPr/>
        </p:nvSpPr>
        <p:spPr bwMode="auto">
          <a:xfrm>
            <a:off x="3975744" y="5628320"/>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5" name="Rounded Rectangle 34"/>
          <p:cNvSpPr/>
          <p:nvPr/>
        </p:nvSpPr>
        <p:spPr bwMode="auto">
          <a:xfrm>
            <a:off x="3975744" y="7195236"/>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6" name="Rectangle 35"/>
          <p:cNvSpPr/>
          <p:nvPr/>
        </p:nvSpPr>
        <p:spPr bwMode="auto">
          <a:xfrm>
            <a:off x="94129" y="2160481"/>
            <a:ext cx="5073476" cy="6826039"/>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8" name="Freeform 37"/>
          <p:cNvSpPr/>
          <p:nvPr/>
        </p:nvSpPr>
        <p:spPr bwMode="auto">
          <a:xfrm>
            <a:off x="-7641" y="4094952"/>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9" name="Freeform 38"/>
          <p:cNvSpPr/>
          <p:nvPr/>
        </p:nvSpPr>
        <p:spPr bwMode="auto">
          <a:xfrm>
            <a:off x="-7641" y="5676119"/>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0" name="Freeform 39"/>
          <p:cNvSpPr/>
          <p:nvPr/>
        </p:nvSpPr>
        <p:spPr bwMode="auto">
          <a:xfrm>
            <a:off x="-7641" y="7239776"/>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2" name="TextBox 41"/>
          <p:cNvSpPr txBox="1"/>
          <p:nvPr/>
        </p:nvSpPr>
        <p:spPr>
          <a:xfrm>
            <a:off x="528584" y="4573003"/>
            <a:ext cx="4399164"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Unit 4: Working with Subprograms</a:t>
            </a:r>
          </a:p>
        </p:txBody>
      </p:sp>
      <p:sp>
        <p:nvSpPr>
          <p:cNvPr id="43" name="TextBox 42"/>
          <p:cNvSpPr txBox="1"/>
          <p:nvPr/>
        </p:nvSpPr>
        <p:spPr>
          <a:xfrm>
            <a:off x="528584" y="6159148"/>
            <a:ext cx="465595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b="0" dirty="0">
                <a:solidFill>
                  <a:schemeClr val="tx1">
                    <a:lumMod val="75000"/>
                  </a:schemeClr>
                </a:solidFill>
                <a:latin typeface="Oracle Sans" panose="020B0503020204020204" pitchFamily="34" charset="0"/>
                <a:cs typeface="Oracle Sans" panose="020B0503020204020204" pitchFamily="34" charset="0"/>
              </a:rPr>
              <a:t>Unit  5: Working with Triggers</a:t>
            </a:r>
          </a:p>
        </p:txBody>
      </p:sp>
      <p:sp>
        <p:nvSpPr>
          <p:cNvPr id="44" name="TextBox 43"/>
          <p:cNvSpPr txBox="1"/>
          <p:nvPr/>
        </p:nvSpPr>
        <p:spPr>
          <a:xfrm>
            <a:off x="528584" y="7556247"/>
            <a:ext cx="40613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Oracle Sans" panose="020B0503020204020204" pitchFamily="34" charset="0"/>
                <a:cs typeface="Oracle Sans" panose="020B0503020204020204" pitchFamily="34" charset="0"/>
              </a:rPr>
              <a:t>Unit  6: Working with the PL/SQL Code</a:t>
            </a:r>
          </a:p>
        </p:txBody>
      </p:sp>
      <p:sp>
        <p:nvSpPr>
          <p:cNvPr id="48" name="Rounded Rectangle 39">
            <a:extLst>
              <a:ext uri="{FF2B5EF4-FFF2-40B4-BE49-F238E27FC236}">
                <a16:creationId xmlns:a16="http://schemas.microsoft.com/office/drawing/2014/main" id="{ED6B3DFF-F984-4E37-847F-0C233AD5BB88}"/>
              </a:ext>
            </a:extLst>
          </p:cNvPr>
          <p:cNvSpPr/>
          <p:nvPr/>
        </p:nvSpPr>
        <p:spPr bwMode="auto">
          <a:xfrm>
            <a:off x="5953431" y="4982041"/>
            <a:ext cx="8574398"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7" name="TextBox 26"/>
          <p:cNvSpPr txBox="1"/>
          <p:nvPr/>
        </p:nvSpPr>
        <p:spPr>
          <a:xfrm>
            <a:off x="6934796" y="5391297"/>
            <a:ext cx="6527352"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b="1" dirty="0">
                <a:solidFill>
                  <a:schemeClr val="bg1"/>
                </a:solidFill>
                <a:latin typeface="Oracle Sans" panose="020B0503020204020204" pitchFamily="34" charset="0"/>
                <a:cs typeface="Oracle Sans" panose="020B0503020204020204" pitchFamily="34" charset="0"/>
              </a:rPr>
              <a:t>Lesson 21: Tuning the PL/SQL Compiler</a:t>
            </a:r>
          </a:p>
        </p:txBody>
      </p:sp>
      <p:sp>
        <p:nvSpPr>
          <p:cNvPr id="30" name="Isosceles Triangle 29"/>
          <p:cNvSpPr>
            <a:spLocks noChangeAspect="1"/>
          </p:cNvSpPr>
          <p:nvPr/>
        </p:nvSpPr>
        <p:spPr bwMode="auto">
          <a:xfrm rot="5400000">
            <a:off x="6230996" y="5452149"/>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443283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Viewing Compiler Warnings</a:t>
            </a:r>
          </a:p>
        </p:txBody>
      </p:sp>
      <p:sp>
        <p:nvSpPr>
          <p:cNvPr id="2" name="Content Placeholder 1">
            <a:extLst>
              <a:ext uri="{FF2B5EF4-FFF2-40B4-BE49-F238E27FC236}">
                <a16:creationId xmlns:a16="http://schemas.microsoft.com/office/drawing/2014/main" id="{B7238D28-D285-47A1-844B-9EA4C8135671}"/>
              </a:ext>
            </a:extLst>
          </p:cNvPr>
          <p:cNvSpPr>
            <a:spLocks noGrp="1"/>
          </p:cNvSpPr>
          <p:nvPr>
            <p:ph idx="1"/>
          </p:nvPr>
        </p:nvSpPr>
        <p:spPr>
          <a:xfrm>
            <a:off x="933451" y="2272710"/>
            <a:ext cx="16421100" cy="2765689"/>
          </a:xfrm>
        </p:spPr>
        <p:txBody>
          <a:bodyPr/>
          <a:lstStyle/>
          <a:p>
            <a:pPr lvl="1"/>
            <a:r>
              <a:rPr lang="en-US" dirty="0"/>
              <a:t>You can view compiler warnings through:</a:t>
            </a:r>
          </a:p>
          <a:p>
            <a:pPr lvl="2"/>
            <a:r>
              <a:rPr lang="en-US" dirty="0"/>
              <a:t>SQL*Plus with SHOW ERRORS command</a:t>
            </a:r>
          </a:p>
          <a:p>
            <a:pPr lvl="2"/>
            <a:r>
              <a:rPr lang="en-US" dirty="0"/>
              <a:t>Data Dictionary views</a:t>
            </a:r>
          </a:p>
          <a:p>
            <a:endParaRPr lang="en-US" dirty="0"/>
          </a:p>
        </p:txBody>
      </p:sp>
    </p:spTree>
    <p:custDataLst>
      <p:tags r:id="rId1"/>
    </p:custDataLst>
    <p:extLst>
      <p:ext uri="{BB962C8B-B14F-4D97-AF65-F5344CB8AC3E}">
        <p14:creationId xmlns:p14="http://schemas.microsoft.com/office/powerpoint/2010/main" val="4037165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068905" y="2516171"/>
            <a:ext cx="16125591" cy="213046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CREATE OR REPLACE PROCEDURE bad_proc(p_out …) IS </a:t>
            </a: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   BEGIN </a:t>
            </a: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   . . .; </a:t>
            </a: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   END;</a:t>
            </a: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   /</a:t>
            </a:r>
          </a:p>
          <a:p>
            <a:pPr marL="685800" indent="-685800" defTabSz="600075" eaLnBrk="0" hangingPunct="0">
              <a:tabLst>
                <a:tab pos="600075" algn="r"/>
                <a:tab pos="1009650" algn="l"/>
              </a:tabLst>
            </a:pPr>
            <a:endParaRPr lang="en-US">
              <a:latin typeface="Courier New" pitchFamily="49" charset="0"/>
              <a:cs typeface="Oracle Sans" panose="020B0503020204020204" pitchFamily="34" charset="0"/>
            </a:endParaRP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SP2-0804: Procedure created with compilation warnings.</a:t>
            </a:r>
            <a:endParaRPr lang="en-US" dirty="0">
              <a:latin typeface="Courier New" pitchFamily="49" charset="0"/>
              <a:cs typeface="Oracle Sans" panose="020B0503020204020204" pitchFamily="34" charset="0"/>
            </a:endParaRPr>
          </a:p>
        </p:txBody>
      </p:sp>
      <p:sp>
        <p:nvSpPr>
          <p:cNvPr id="2458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SQL*Plus Warning Messages: Example</a:t>
            </a:r>
          </a:p>
        </p:txBody>
      </p:sp>
      <p:pic>
        <p:nvPicPr>
          <p:cNvPr id="7" name="Picture 6" descr="bug_fix7.png"/>
          <p:cNvPicPr>
            <a:picLocks noChangeAspect="1"/>
          </p:cNvPicPr>
          <p:nvPr/>
        </p:nvPicPr>
        <p:blipFill>
          <a:blip r:embed="rId4" cstate="print"/>
          <a:stretch>
            <a:fillRect/>
          </a:stretch>
        </p:blipFill>
        <p:spPr>
          <a:xfrm>
            <a:off x="3543300" y="5143500"/>
            <a:ext cx="8414286" cy="2957144"/>
          </a:xfrm>
          <a:prstGeom prst="rect">
            <a:avLst/>
          </a:prstGeom>
        </p:spPr>
      </p:pic>
    </p:spTree>
    <p:custDataLst>
      <p:tags r:id="rId1"/>
    </p:custDataLst>
    <p:extLst>
      <p:ext uri="{BB962C8B-B14F-4D97-AF65-F5344CB8AC3E}">
        <p14:creationId xmlns:p14="http://schemas.microsoft.com/office/powerpoint/2010/main" val="982226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Defining </a:t>
            </a:r>
            <a:r>
              <a:rPr lang="en-US" dirty="0">
                <a:latin typeface="Courier New" panose="02070309020205020404" pitchFamily="49" charset="0"/>
                <a:cs typeface="Courier New" panose="02070309020205020404" pitchFamily="49" charset="0"/>
              </a:rPr>
              <a:t>PLSQL_WARNINGS</a:t>
            </a:r>
            <a:r>
              <a:rPr lang="en-US" dirty="0">
                <a:latin typeface="+mj-lt"/>
                <a:cs typeface="Oracle Sans" panose="020B0503020204020204" pitchFamily="34" charset="0"/>
              </a:rPr>
              <a:t> for Program Units</a:t>
            </a:r>
          </a:p>
        </p:txBody>
      </p:sp>
      <p:sp>
        <p:nvSpPr>
          <p:cNvPr id="2" name="Content Placeholder 1">
            <a:extLst>
              <a:ext uri="{FF2B5EF4-FFF2-40B4-BE49-F238E27FC236}">
                <a16:creationId xmlns:a16="http://schemas.microsoft.com/office/drawing/2014/main" id="{A35CA49B-4161-4137-B043-AAF3351BF536}"/>
              </a:ext>
            </a:extLst>
          </p:cNvPr>
          <p:cNvSpPr>
            <a:spLocks noGrp="1"/>
          </p:cNvSpPr>
          <p:nvPr>
            <p:ph idx="1"/>
          </p:nvPr>
        </p:nvSpPr>
        <p:spPr>
          <a:xfrm>
            <a:off x="933451" y="2272710"/>
            <a:ext cx="16421100" cy="5935788"/>
          </a:xfrm>
        </p:spPr>
        <p:txBody>
          <a:bodyPr/>
          <a:lstStyle/>
          <a:p>
            <a:pPr lvl="1"/>
            <a:r>
              <a:rPr lang="en-US" dirty="0"/>
              <a:t>The settings for the </a:t>
            </a:r>
            <a:r>
              <a:rPr lang="en-US" dirty="0">
                <a:latin typeface="Courier New" pitchFamily="49" charset="0"/>
              </a:rPr>
              <a:t>PLSQL_WARNINGS</a:t>
            </a:r>
            <a:r>
              <a:rPr lang="en-US" dirty="0"/>
              <a:t> parameter are stored along with each compiled subprogram. </a:t>
            </a:r>
          </a:p>
          <a:p>
            <a:pPr lvl="1"/>
            <a:r>
              <a:rPr lang="en-US" dirty="0"/>
              <a:t>If you recompile the subprogram using one of the following statements, the current settings for that session are used:</a:t>
            </a:r>
          </a:p>
          <a:p>
            <a:pPr lvl="2"/>
            <a:r>
              <a:rPr lang="en-US" dirty="0">
                <a:latin typeface="Courier New" pitchFamily="49" charset="0"/>
              </a:rPr>
              <a:t>CREATE</a:t>
            </a:r>
            <a:r>
              <a:rPr lang="en-US" dirty="0"/>
              <a:t> </a:t>
            </a:r>
            <a:r>
              <a:rPr lang="en-US" dirty="0">
                <a:latin typeface="Courier New" pitchFamily="49" charset="0"/>
              </a:rPr>
              <a:t>OR</a:t>
            </a:r>
            <a:r>
              <a:rPr lang="en-US" dirty="0"/>
              <a:t> </a:t>
            </a:r>
            <a:r>
              <a:rPr lang="en-US" dirty="0">
                <a:latin typeface="Courier New" pitchFamily="49" charset="0"/>
              </a:rPr>
              <a:t>REPLACE </a:t>
            </a:r>
          </a:p>
          <a:p>
            <a:pPr lvl="2"/>
            <a:r>
              <a:rPr lang="en-US" dirty="0">
                <a:latin typeface="Courier New" pitchFamily="49" charset="0"/>
              </a:rPr>
              <a:t>ALTER</a:t>
            </a:r>
            <a:r>
              <a:rPr lang="en-US" dirty="0"/>
              <a:t> </a:t>
            </a:r>
            <a:r>
              <a:rPr lang="en-US" dirty="0">
                <a:latin typeface="Courier New" pitchFamily="49" charset="0"/>
              </a:rPr>
              <a:t>...</a:t>
            </a:r>
            <a:r>
              <a:rPr lang="en-US" dirty="0"/>
              <a:t> </a:t>
            </a:r>
            <a:r>
              <a:rPr lang="en-US" dirty="0">
                <a:latin typeface="Courier New" pitchFamily="49" charset="0"/>
              </a:rPr>
              <a:t>COMPILE</a:t>
            </a:r>
            <a:r>
              <a:rPr lang="en-US" dirty="0"/>
              <a:t> </a:t>
            </a:r>
          </a:p>
          <a:p>
            <a:pPr lvl="1"/>
            <a:r>
              <a:rPr lang="en-US" dirty="0"/>
              <a:t>If you recompile the subprogram using the </a:t>
            </a:r>
            <a:r>
              <a:rPr lang="en-US" dirty="0">
                <a:latin typeface="Courier New" pitchFamily="49" charset="0"/>
              </a:rPr>
              <a:t>ALTER</a:t>
            </a:r>
            <a:r>
              <a:rPr lang="en-US" dirty="0"/>
              <a:t> </a:t>
            </a:r>
            <a:r>
              <a:rPr lang="en-US" dirty="0">
                <a:latin typeface="Courier New" pitchFamily="49" charset="0"/>
              </a:rPr>
              <a:t>...</a:t>
            </a:r>
            <a:r>
              <a:rPr lang="en-US" dirty="0"/>
              <a:t> </a:t>
            </a:r>
            <a:r>
              <a:rPr lang="en-US" dirty="0">
                <a:latin typeface="Courier New" pitchFamily="49" charset="0"/>
              </a:rPr>
              <a:t>COMPILE </a:t>
            </a:r>
            <a:r>
              <a:rPr lang="en-US" dirty="0"/>
              <a:t>statement with the </a:t>
            </a:r>
            <a:r>
              <a:rPr lang="en-US" dirty="0">
                <a:latin typeface="Courier New" pitchFamily="49" charset="0"/>
              </a:rPr>
              <a:t>REUSE</a:t>
            </a:r>
            <a:r>
              <a:rPr lang="en-US" dirty="0"/>
              <a:t> </a:t>
            </a:r>
            <a:r>
              <a:rPr lang="en-US" dirty="0">
                <a:latin typeface="Courier New" pitchFamily="49" charset="0"/>
              </a:rPr>
              <a:t>SETTINGS</a:t>
            </a:r>
            <a:r>
              <a:rPr lang="en-US" dirty="0"/>
              <a:t> clause, the original setting stored with the program is used.</a:t>
            </a:r>
          </a:p>
          <a:p>
            <a:endParaRPr lang="en-US" dirty="0"/>
          </a:p>
        </p:txBody>
      </p:sp>
    </p:spTree>
    <p:custDataLst>
      <p:tags r:id="rId1"/>
    </p:custDataLst>
    <p:extLst>
      <p:ext uri="{BB962C8B-B14F-4D97-AF65-F5344CB8AC3E}">
        <p14:creationId xmlns:p14="http://schemas.microsoft.com/office/powerpoint/2010/main" val="241653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Lesson Agenda</a:t>
            </a:r>
          </a:p>
        </p:txBody>
      </p:sp>
      <p:sp>
        <p:nvSpPr>
          <p:cNvPr id="2" name="Content Placeholder 1">
            <a:extLst>
              <a:ext uri="{FF2B5EF4-FFF2-40B4-BE49-F238E27FC236}">
                <a16:creationId xmlns:a16="http://schemas.microsoft.com/office/drawing/2014/main" id="{74E04656-005B-4E79-98CA-E33F09C0205B}"/>
              </a:ext>
            </a:extLst>
          </p:cNvPr>
          <p:cNvSpPr>
            <a:spLocks noGrp="1"/>
          </p:cNvSpPr>
          <p:nvPr>
            <p:ph idx="1"/>
          </p:nvPr>
        </p:nvSpPr>
        <p:spPr>
          <a:xfrm>
            <a:off x="933451" y="2272710"/>
            <a:ext cx="16421100" cy="3538209"/>
          </a:xfrm>
        </p:spPr>
        <p:txBody>
          <a:bodyPr/>
          <a:lstStyle/>
          <a:p>
            <a:pPr lvl="1">
              <a:buClr>
                <a:schemeClr val="tx1">
                  <a:lumMod val="25000"/>
                  <a:lumOff val="75000"/>
                </a:schemeClr>
              </a:buClr>
            </a:pPr>
            <a:r>
              <a:rPr lang="en-US" dirty="0">
                <a:solidFill>
                  <a:schemeClr val="tx1">
                    <a:lumMod val="25000"/>
                    <a:lumOff val="75000"/>
                  </a:schemeClr>
                </a:solidFill>
              </a:rPr>
              <a:t>Using the PL/SQL initialization parameters </a:t>
            </a:r>
          </a:p>
          <a:p>
            <a:pPr lvl="1"/>
            <a:r>
              <a:rPr lang="en-US" dirty="0"/>
              <a:t>Using the PL/SQL compile-time warnings:</a:t>
            </a:r>
          </a:p>
          <a:p>
            <a:pPr lvl="2">
              <a:buClr>
                <a:schemeClr val="tx1">
                  <a:lumMod val="25000"/>
                  <a:lumOff val="75000"/>
                </a:schemeClr>
              </a:buClr>
            </a:pPr>
            <a:r>
              <a:rPr lang="en-US" dirty="0">
                <a:solidFill>
                  <a:schemeClr val="tx1">
                    <a:lumMod val="25000"/>
                    <a:lumOff val="75000"/>
                  </a:schemeClr>
                </a:solidFill>
              </a:rPr>
              <a:t>Using the </a:t>
            </a:r>
            <a:r>
              <a:rPr lang="en-US" dirty="0">
                <a:solidFill>
                  <a:schemeClr val="tx1">
                    <a:lumMod val="25000"/>
                    <a:lumOff val="75000"/>
                  </a:schemeClr>
                </a:solidFill>
                <a:latin typeface="Courier New" pitchFamily="49" charset="0"/>
              </a:rPr>
              <a:t>PLSQL_WARNING</a:t>
            </a:r>
            <a:r>
              <a:rPr lang="en-US" dirty="0">
                <a:solidFill>
                  <a:schemeClr val="tx1">
                    <a:lumMod val="25000"/>
                    <a:lumOff val="75000"/>
                  </a:schemeClr>
                </a:solidFill>
              </a:rPr>
              <a:t> initialization parameter</a:t>
            </a:r>
          </a:p>
          <a:p>
            <a:pPr lvl="2"/>
            <a:r>
              <a:rPr lang="en-US" dirty="0"/>
              <a:t>Using the </a:t>
            </a:r>
            <a:r>
              <a:rPr lang="en-US" dirty="0">
                <a:latin typeface="Courier New" pitchFamily="49" charset="0"/>
              </a:rPr>
              <a:t>DBMS_WARNING</a:t>
            </a:r>
            <a:r>
              <a:rPr lang="en-US" dirty="0"/>
              <a:t> package subprograms</a:t>
            </a:r>
          </a:p>
          <a:p>
            <a:endParaRPr lang="en-US" dirty="0"/>
          </a:p>
        </p:txBody>
      </p:sp>
      <p:grpSp>
        <p:nvGrpSpPr>
          <p:cNvPr id="10" name="Group 9">
            <a:extLst>
              <a:ext uri="{FF2B5EF4-FFF2-40B4-BE49-F238E27FC236}">
                <a16:creationId xmlns:a16="http://schemas.microsoft.com/office/drawing/2014/main" id="{0DB470FE-E638-4450-866F-657BEF844504}"/>
              </a:ext>
            </a:extLst>
          </p:cNvPr>
          <p:cNvGrpSpPr/>
          <p:nvPr/>
        </p:nvGrpSpPr>
        <p:grpSpPr>
          <a:xfrm>
            <a:off x="13726416" y="6263001"/>
            <a:ext cx="4561584" cy="2500313"/>
            <a:chOff x="6080720" y="4297363"/>
            <a:chExt cx="3041056" cy="1666875"/>
          </a:xfrm>
        </p:grpSpPr>
        <p:sp>
          <p:nvSpPr>
            <p:cNvPr id="11" name="Rectangle 10">
              <a:extLst>
                <a:ext uri="{FF2B5EF4-FFF2-40B4-BE49-F238E27FC236}">
                  <a16:creationId xmlns:a16="http://schemas.microsoft.com/office/drawing/2014/main" id="{F4EF7017-4D22-4E56-A249-E4FE7C1D1C88}"/>
                </a:ext>
              </a:extLst>
            </p:cNvPr>
            <p:cNvSpPr/>
            <p:nvPr/>
          </p:nvSpPr>
          <p:spPr bwMode="auto">
            <a:xfrm rot="16200000" flipV="1">
              <a:off x="7018635" y="3557884"/>
              <a:ext cx="1165225" cy="3041056"/>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2" name="Oval 11">
              <a:extLst>
                <a:ext uri="{FF2B5EF4-FFF2-40B4-BE49-F238E27FC236}">
                  <a16:creationId xmlns:a16="http://schemas.microsoft.com/office/drawing/2014/main" id="{E2533B96-08CA-4D7E-A8B8-E06E67AE40EB}"/>
                </a:ext>
              </a:extLst>
            </p:cNvPr>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3" name="Picture 5">
              <a:extLst>
                <a:ext uri="{FF2B5EF4-FFF2-40B4-BE49-F238E27FC236}">
                  <a16:creationId xmlns:a16="http://schemas.microsoft.com/office/drawing/2014/main" id="{3292AC2B-755C-46FB-A14E-DB8C95E4D70F}"/>
                </a:ext>
              </a:extLst>
            </p:cNvPr>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27456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Using the </a:t>
            </a:r>
            <a:r>
              <a:rPr lang="en-US" dirty="0">
                <a:latin typeface="Courier New" panose="02070309020205020404" pitchFamily="49" charset="0"/>
                <a:cs typeface="Courier New" panose="02070309020205020404" pitchFamily="49" charset="0"/>
              </a:rPr>
              <a:t>DBMS_WARNINGS</a:t>
            </a:r>
            <a:r>
              <a:rPr lang="en-US" dirty="0">
                <a:latin typeface="+mj-lt"/>
                <a:cs typeface="Oracle Sans" panose="020B0503020204020204" pitchFamily="34" charset="0"/>
              </a:rPr>
              <a:t> Package</a:t>
            </a:r>
          </a:p>
        </p:txBody>
      </p:sp>
      <p:sp>
        <p:nvSpPr>
          <p:cNvPr id="6" name="Content Placeholder 5">
            <a:extLst>
              <a:ext uri="{FF2B5EF4-FFF2-40B4-BE49-F238E27FC236}">
                <a16:creationId xmlns:a16="http://schemas.microsoft.com/office/drawing/2014/main" id="{C8342E51-8226-41DE-A153-DE9F2A49DF99}"/>
              </a:ext>
            </a:extLst>
          </p:cNvPr>
          <p:cNvSpPr>
            <a:spLocks noGrp="1"/>
          </p:cNvSpPr>
          <p:nvPr>
            <p:ph idx="1"/>
          </p:nvPr>
        </p:nvSpPr>
        <p:spPr>
          <a:xfrm>
            <a:off x="933451" y="2272710"/>
            <a:ext cx="16421100" cy="3622847"/>
          </a:xfrm>
        </p:spPr>
        <p:txBody>
          <a:bodyPr/>
          <a:lstStyle/>
          <a:p>
            <a:r>
              <a:rPr lang="en-US" dirty="0"/>
              <a:t>You can use the </a:t>
            </a:r>
            <a:r>
              <a:rPr lang="en-US" dirty="0">
                <a:latin typeface="Courier New" pitchFamily="49" charset="0"/>
                <a:cs typeface="Courier New" pitchFamily="49" charset="0"/>
              </a:rPr>
              <a:t>DBMS_WARNINGS </a:t>
            </a:r>
            <a:r>
              <a:rPr lang="en-US" dirty="0"/>
              <a:t>package to:</a:t>
            </a:r>
          </a:p>
          <a:p>
            <a:pPr lvl="1"/>
            <a:r>
              <a:rPr lang="en-US" dirty="0"/>
              <a:t>Manipulate the behavior of PL/SQL warning messages</a:t>
            </a:r>
          </a:p>
          <a:p>
            <a:pPr lvl="1"/>
            <a:r>
              <a:rPr lang="en-US" dirty="0"/>
              <a:t>Change the definition of PLSQL_WARNINGS parameter</a:t>
            </a:r>
          </a:p>
          <a:p>
            <a:pPr lvl="1"/>
            <a:r>
              <a:rPr lang="en-US" dirty="0"/>
              <a:t>Query, modify, and delete current system or session settings</a:t>
            </a:r>
          </a:p>
          <a:p>
            <a:endParaRPr lang="en-US" dirty="0"/>
          </a:p>
        </p:txBody>
      </p:sp>
      <p:pic>
        <p:nvPicPr>
          <p:cNvPr id="4" name="Picture 3" descr="Packages_New-icon.png"/>
          <p:cNvPicPr>
            <a:picLocks noChangeAspect="1"/>
          </p:cNvPicPr>
          <p:nvPr/>
        </p:nvPicPr>
        <p:blipFill>
          <a:blip r:embed="rId4" cstate="print"/>
          <a:stretch>
            <a:fillRect/>
          </a:stretch>
        </p:blipFill>
        <p:spPr>
          <a:xfrm>
            <a:off x="12458700" y="5130800"/>
            <a:ext cx="4514850" cy="4400550"/>
          </a:xfrm>
          <a:prstGeom prst="rect">
            <a:avLst/>
          </a:prstGeom>
        </p:spPr>
      </p:pic>
      <p:pic>
        <p:nvPicPr>
          <p:cNvPr id="5" name="Picture 4" descr="cnt2495867.png"/>
          <p:cNvPicPr>
            <a:picLocks noChangeAspect="1"/>
          </p:cNvPicPr>
          <p:nvPr/>
        </p:nvPicPr>
        <p:blipFill>
          <a:blip r:embed="rId5" cstate="print"/>
          <a:stretch>
            <a:fillRect/>
          </a:stretch>
        </p:blipFill>
        <p:spPr>
          <a:xfrm>
            <a:off x="12915900" y="6731000"/>
            <a:ext cx="1668780" cy="1714500"/>
          </a:xfrm>
          <a:prstGeom prst="rect">
            <a:avLst/>
          </a:prstGeom>
        </p:spPr>
      </p:pic>
    </p:spTree>
    <p:custDataLst>
      <p:tags r:id="rId1"/>
    </p:custDataLst>
    <p:extLst>
      <p:ext uri="{BB962C8B-B14F-4D97-AF65-F5344CB8AC3E}">
        <p14:creationId xmlns:p14="http://schemas.microsoft.com/office/powerpoint/2010/main" val="228387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Using the </a:t>
            </a:r>
            <a:r>
              <a:rPr lang="en-US" dirty="0">
                <a:latin typeface="Courier New" panose="02070309020205020404" pitchFamily="49" charset="0"/>
                <a:cs typeface="Courier New" panose="02070309020205020404" pitchFamily="49" charset="0"/>
              </a:rPr>
              <a:t>DBMS_WARNING</a:t>
            </a:r>
            <a:r>
              <a:rPr lang="en-US" dirty="0">
                <a:latin typeface="+mj-lt"/>
                <a:cs typeface="Oracle Sans" panose="020B0503020204020204" pitchFamily="34" charset="0"/>
              </a:rPr>
              <a:t> Package Subprograms</a:t>
            </a:r>
          </a:p>
        </p:txBody>
      </p:sp>
      <p:graphicFrame>
        <p:nvGraphicFramePr>
          <p:cNvPr id="435203" name="Group 3"/>
          <p:cNvGraphicFramePr>
            <a:graphicFrameLocks noGrp="1"/>
          </p:cNvGraphicFramePr>
          <p:nvPr/>
        </p:nvGraphicFramePr>
        <p:xfrm>
          <a:off x="1221266" y="2514600"/>
          <a:ext cx="15845472" cy="5436109"/>
        </p:xfrm>
        <a:graphic>
          <a:graphicData uri="http://schemas.openxmlformats.org/drawingml/2006/table">
            <a:tbl>
              <a:tblPr>
                <a:tableStyleId>{5FD0F851-EC5A-4D38-B0AD-8093EC10F338}</a:tableStyleId>
              </a:tblPr>
              <a:tblGrid>
                <a:gridCol w="5188878">
                  <a:extLst>
                    <a:ext uri="{9D8B030D-6E8A-4147-A177-3AD203B41FA5}">
                      <a16:colId xmlns:a16="http://schemas.microsoft.com/office/drawing/2014/main" val="20000"/>
                    </a:ext>
                  </a:extLst>
                </a:gridCol>
                <a:gridCol w="10656594">
                  <a:extLst>
                    <a:ext uri="{9D8B030D-6E8A-4147-A177-3AD203B41FA5}">
                      <a16:colId xmlns:a16="http://schemas.microsoft.com/office/drawing/2014/main" val="20001"/>
                    </a:ext>
                  </a:extLst>
                </a:gridCol>
              </a:tblGrid>
              <a:tr h="76676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solidFill>
                            <a:schemeClr val="bg1"/>
                          </a:solidFill>
                          <a:effectLst/>
                        </a:rPr>
                        <a:t>Scenario</a:t>
                      </a:r>
                      <a:endParaRPr kumimoji="0" lang="en-US" sz="2700" b="1" i="0" u="none" strike="noStrike" cap="none" normalizeH="0" baseline="0" dirty="0">
                        <a:ln>
                          <a:noFill/>
                        </a:ln>
                        <a:solidFill>
                          <a:schemeClr val="bg1"/>
                        </a:solidFill>
                        <a:effectLst/>
                        <a:latin typeface="Oracle Sans" panose="020B0503020204020204" pitchFamily="34" charset="0"/>
                      </a:endParaRPr>
                    </a:p>
                  </a:txBody>
                  <a:tcPr marL="182832" marR="182832" marT="137160" marB="137160" horzOverflow="overflow">
                    <a:lnB w="12700" cap="flat" cmpd="sng" algn="ctr">
                      <a:solidFill>
                        <a:schemeClr val="bg1"/>
                      </a:solidFill>
                      <a:prstDash val="solid"/>
                      <a:round/>
                      <a:headEnd type="none" w="med" len="med"/>
                      <a:tailEnd type="none" w="med" len="med"/>
                    </a:lnB>
                    <a:solidFill>
                      <a:srgbClr val="8DA6B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solidFill>
                            <a:schemeClr val="bg1"/>
                          </a:solidFill>
                          <a:effectLst/>
                        </a:rPr>
                        <a:t>Subprograms to Use</a:t>
                      </a:r>
                      <a:endParaRPr kumimoji="0" lang="en-US" sz="2700" b="1" i="0" u="none" strike="noStrike" cap="none" normalizeH="0" baseline="0" dirty="0">
                        <a:ln>
                          <a:noFill/>
                        </a:ln>
                        <a:solidFill>
                          <a:schemeClr val="bg1"/>
                        </a:solidFill>
                        <a:effectLst/>
                        <a:latin typeface="Oracle Sans" panose="020B0503020204020204" pitchFamily="34" charset="0"/>
                      </a:endParaRPr>
                    </a:p>
                  </a:txBody>
                  <a:tcPr marL="182832" marR="182832" marT="137160" marB="137160" horzOverflow="overflow">
                    <a:solidFill>
                      <a:srgbClr val="8DA6B1"/>
                    </a:solidFill>
                  </a:tcPr>
                </a:tc>
                <a:extLst>
                  <a:ext uri="{0D108BD9-81ED-4DB2-BD59-A6C34878D82A}">
                    <a16:rowId xmlns:a16="http://schemas.microsoft.com/office/drawing/2014/main" val="10000"/>
                  </a:ext>
                </a:extLst>
              </a:tr>
              <a:tr h="117957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Set warnings</a:t>
                      </a:r>
                    </a:p>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Courier New" pitchFamily="49" charset="0"/>
                          <a:cs typeface="Courier New" pitchFamily="49" charset="0"/>
                        </a:rPr>
                        <a:t>ADD_WARNING_SETTING_CAT (procedure)</a:t>
                      </a:r>
                    </a:p>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Courier New" pitchFamily="49" charset="0"/>
                          <a:cs typeface="Courier New" pitchFamily="49" charset="0"/>
                        </a:rPr>
                        <a:t>ADD_WARNING_SETTING_NUM (procedure)</a:t>
                      </a:r>
                      <a:endParaRPr kumimoji="0" lang="en-US" sz="2700" b="0" i="0" u="none" strike="noStrike" cap="none" normalizeH="0" baseline="0" dirty="0">
                        <a:ln>
                          <a:noFill/>
                        </a:ln>
                        <a:solidFill>
                          <a:schemeClr val="tx1"/>
                        </a:solidFill>
                        <a:effectLst/>
                        <a:latin typeface="Courier New" pitchFamily="49" charset="0"/>
                        <a:cs typeface="Courier New" pitchFamily="49" charset="0"/>
                      </a:endParaRPr>
                    </a:p>
                  </a:txBody>
                  <a:tcPr marL="182832" marR="182832" marT="137160" marB="137160" horzOverflow="overflow"/>
                </a:tc>
                <a:extLst>
                  <a:ext uri="{0D108BD9-81ED-4DB2-BD59-A6C34878D82A}">
                    <a16:rowId xmlns:a16="http://schemas.microsoft.com/office/drawing/2014/main" val="10001"/>
                  </a:ext>
                </a:extLst>
              </a:tr>
              <a:tr h="167335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Query warnings</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Courier New" pitchFamily="49" charset="0"/>
                          <a:cs typeface="Courier New" pitchFamily="49" charset="0"/>
                        </a:rPr>
                        <a:t>GET_WARNING_SETTING_CAT (function)</a:t>
                      </a:r>
                    </a:p>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Courier New" pitchFamily="49" charset="0"/>
                          <a:cs typeface="Courier New" pitchFamily="49" charset="0"/>
                        </a:rPr>
                        <a:t>GET_WARNING_SETTING_NUM (function)</a:t>
                      </a:r>
                    </a:p>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Courier New" pitchFamily="49" charset="0"/>
                          <a:cs typeface="Courier New" pitchFamily="49" charset="0"/>
                        </a:rPr>
                        <a:t>GET_WARNING_SETTING_STRING (function)</a:t>
                      </a:r>
                      <a:endParaRPr kumimoji="0" lang="en-US" sz="2700" b="0" i="0" u="none" strike="noStrike" cap="none" normalizeH="0" baseline="0" dirty="0">
                        <a:ln>
                          <a:noFill/>
                        </a:ln>
                        <a:solidFill>
                          <a:schemeClr val="tx1"/>
                        </a:solidFill>
                        <a:effectLst/>
                        <a:latin typeface="Courier New" pitchFamily="49" charset="0"/>
                        <a:cs typeface="Courier New" pitchFamily="49" charset="0"/>
                      </a:endParaRPr>
                    </a:p>
                  </a:txBody>
                  <a:tcPr marL="182832" marR="182832" marT="137160" marB="137160" horzOverflow="overflow"/>
                </a:tc>
                <a:extLst>
                  <a:ext uri="{0D108BD9-81ED-4DB2-BD59-A6C34878D82A}">
                    <a16:rowId xmlns:a16="http://schemas.microsoft.com/office/drawing/2014/main" val="10002"/>
                  </a:ext>
                </a:extLst>
              </a:tr>
              <a:tr h="71913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Replace warnings</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Courier New" pitchFamily="49" charset="0"/>
                          <a:cs typeface="Courier New" pitchFamily="49" charset="0"/>
                        </a:rPr>
                        <a:t>SET_WARNING_SETTING_STRING (procedure)</a:t>
                      </a:r>
                      <a:endParaRPr kumimoji="0" lang="en-US" sz="2700" b="0" i="0" u="none" strike="noStrike" cap="none" normalizeH="0" baseline="0" dirty="0">
                        <a:ln>
                          <a:noFill/>
                        </a:ln>
                        <a:solidFill>
                          <a:schemeClr val="tx1"/>
                        </a:solidFill>
                        <a:effectLst/>
                        <a:latin typeface="Courier New" pitchFamily="49" charset="0"/>
                        <a:cs typeface="Courier New" pitchFamily="49" charset="0"/>
                      </a:endParaRPr>
                    </a:p>
                  </a:txBody>
                  <a:tcPr marL="182832" marR="182832" marT="137160" marB="137160" horzOverflow="overflow"/>
                </a:tc>
                <a:extLst>
                  <a:ext uri="{0D108BD9-81ED-4DB2-BD59-A6C34878D82A}">
                    <a16:rowId xmlns:a16="http://schemas.microsoft.com/office/drawing/2014/main" val="10003"/>
                  </a:ext>
                </a:extLst>
              </a:tr>
              <a:tr h="109728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Get the warnings’ categories names</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lnT w="12700" cap="flat" cmpd="sng" algn="ctr">
                      <a:solidFill>
                        <a:schemeClr val="bg1"/>
                      </a:solidFill>
                      <a:prstDash val="solid"/>
                      <a:round/>
                      <a:headEnd type="none" w="med" len="med"/>
                      <a:tailEnd type="none" w="med" len="med"/>
                    </a:lnT>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Courier New" pitchFamily="49" charset="0"/>
                          <a:cs typeface="Courier New" pitchFamily="49" charset="0"/>
                        </a:rPr>
                        <a:t>GET_CATEGORY (function)</a:t>
                      </a:r>
                      <a:endParaRPr kumimoji="0" lang="en-US" sz="2700" b="0" i="0" u="none" strike="noStrike" cap="none" normalizeH="0" baseline="0" dirty="0">
                        <a:ln>
                          <a:noFill/>
                        </a:ln>
                        <a:solidFill>
                          <a:schemeClr val="tx1"/>
                        </a:solidFill>
                        <a:effectLst/>
                        <a:latin typeface="Courier New" pitchFamily="49" charset="0"/>
                        <a:cs typeface="Courier New" pitchFamily="49" charset="0"/>
                      </a:endParaRPr>
                    </a:p>
                  </a:txBody>
                  <a:tcPr marL="182832" marR="182832" marT="137160" marB="137160" horzOverflow="overflow"/>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413449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EF6C898-5B56-4BC7-889E-5795D79C39C3}"/>
              </a:ext>
            </a:extLst>
          </p:cNvPr>
          <p:cNvGrpSpPr/>
          <p:nvPr/>
        </p:nvGrpSpPr>
        <p:grpSpPr>
          <a:xfrm>
            <a:off x="1068905" y="2551212"/>
            <a:ext cx="16125591" cy="5000671"/>
            <a:chOff x="1068905" y="1854236"/>
            <a:chExt cx="16125591" cy="5000671"/>
          </a:xfrm>
        </p:grpSpPr>
        <p:sp>
          <p:nvSpPr>
            <p:cNvPr id="6" name="Content Placeholder 2"/>
            <p:cNvSpPr txBox="1">
              <a:spLocks/>
            </p:cNvSpPr>
            <p:nvPr/>
          </p:nvSpPr>
          <p:spPr bwMode="gray">
            <a:xfrm>
              <a:off x="1068905" y="1854236"/>
              <a:ext cx="16125591" cy="123516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EXECUTE DBMS_WARNING.ADD_WARNING_SETTING_CAT (-</a:t>
              </a: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  warning_category 		IN 		VARCHAR2, </a:t>
              </a: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	  warning_value 			IN 		VARCHAR2,</a:t>
              </a: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  scope 						IN 		VARCAHR2);</a:t>
              </a:r>
              <a:endParaRPr lang="en-US" dirty="0">
                <a:latin typeface="Courier New" pitchFamily="49" charset="0"/>
                <a:cs typeface="Oracle Sans" panose="020B0503020204020204" pitchFamily="34" charset="0"/>
              </a:endParaRPr>
            </a:p>
          </p:txBody>
        </p:sp>
        <p:sp>
          <p:nvSpPr>
            <p:cNvPr id="7" name="Content Placeholder 2"/>
            <p:cNvSpPr txBox="1">
              <a:spLocks/>
            </p:cNvSpPr>
            <p:nvPr/>
          </p:nvSpPr>
          <p:spPr bwMode="gray">
            <a:xfrm>
              <a:off x="1068905" y="3886202"/>
              <a:ext cx="16125591" cy="123516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EXECUTE </a:t>
              </a:r>
              <a:r>
                <a:rPr lang="en-US" dirty="0">
                  <a:latin typeface="Courier New" pitchFamily="49" charset="0"/>
                  <a:cs typeface="Courier New" pitchFamily="49" charset="0"/>
                </a:rPr>
                <a:t>DBMS_WARNING.ADD_WARNING_SETTING_NUM (- </a:t>
              </a:r>
            </a:p>
            <a:p>
              <a:pPr marL="685800" indent="-685800" defTabSz="600075" eaLnBrk="0" hangingPunct="0">
                <a:tabLst>
                  <a:tab pos="600075" algn="r"/>
                  <a:tab pos="1009650" algn="l"/>
                </a:tabLst>
              </a:pPr>
              <a:r>
                <a:rPr lang="en-US" dirty="0">
                  <a:latin typeface="Courier New" pitchFamily="49" charset="0"/>
                  <a:cs typeface="Courier New" pitchFamily="49" charset="0"/>
                </a:rPr>
                <a:t>	  </a:t>
              </a:r>
              <a:r>
                <a:rPr lang="en-US" dirty="0" err="1">
                  <a:latin typeface="Courier New" pitchFamily="49" charset="0"/>
                  <a:cs typeface="Courier New" pitchFamily="49" charset="0"/>
                </a:rPr>
                <a:t>warning_number</a:t>
              </a:r>
              <a:r>
                <a:rPr lang="en-US" dirty="0">
                  <a:latin typeface="Courier New" pitchFamily="49" charset="0"/>
                  <a:cs typeface="Courier New" pitchFamily="49" charset="0"/>
                </a:rPr>
                <a:t> 			IN 		NUMBER, </a:t>
              </a:r>
            </a:p>
            <a:p>
              <a:pPr marL="685800" indent="-685800" defTabSz="600075" eaLnBrk="0" hangingPunct="0">
                <a:tabLst>
                  <a:tab pos="600075" algn="r"/>
                  <a:tab pos="1009650" algn="l"/>
                </a:tabLst>
              </a:pPr>
              <a:r>
                <a:rPr lang="en-US" dirty="0">
                  <a:latin typeface="Courier New" pitchFamily="49" charset="0"/>
                  <a:cs typeface="Courier New" pitchFamily="49" charset="0"/>
                </a:rPr>
                <a:t>	  </a:t>
              </a:r>
              <a:r>
                <a:rPr lang="en-US" dirty="0" err="1">
                  <a:latin typeface="Courier New" pitchFamily="49" charset="0"/>
                  <a:cs typeface="Courier New" pitchFamily="49" charset="0"/>
                </a:rPr>
                <a:t>warning_value</a:t>
              </a:r>
              <a:r>
                <a:rPr lang="en-US" dirty="0">
                  <a:latin typeface="Courier New" pitchFamily="49" charset="0"/>
                  <a:cs typeface="Courier New" pitchFamily="49" charset="0"/>
                </a:rPr>
                <a:t> 			IN 		VARCHAR2, </a:t>
              </a:r>
            </a:p>
            <a:p>
              <a:pPr marL="685800" indent="-685800" defTabSz="600075" eaLnBrk="0" hangingPunct="0">
                <a:tabLst>
                  <a:tab pos="600075" algn="r"/>
                  <a:tab pos="1009650" algn="l"/>
                </a:tabLst>
              </a:pPr>
              <a:r>
                <a:rPr lang="en-US" dirty="0">
                  <a:latin typeface="Courier New" pitchFamily="49" charset="0"/>
                  <a:cs typeface="Courier New" pitchFamily="49" charset="0"/>
                </a:rPr>
                <a:t>  scope 						IN 		VARCAHR2); </a:t>
              </a:r>
            </a:p>
          </p:txBody>
        </p:sp>
        <p:sp>
          <p:nvSpPr>
            <p:cNvPr id="8" name="Content Placeholder 2"/>
            <p:cNvSpPr txBox="1">
              <a:spLocks/>
            </p:cNvSpPr>
            <p:nvPr/>
          </p:nvSpPr>
          <p:spPr bwMode="gray">
            <a:xfrm>
              <a:off x="1068905" y="5918168"/>
              <a:ext cx="16125591" cy="93673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EXECUTE </a:t>
              </a:r>
              <a:r>
                <a:rPr lang="en-US">
                  <a:latin typeface="Courier New" pitchFamily="49" charset="0"/>
                  <a:cs typeface="Courier New" pitchFamily="49" charset="0"/>
                </a:rPr>
                <a:t>DBMS_WARNING.SET_WARNING_SETTING_STRING (-</a:t>
              </a:r>
            </a:p>
            <a:p>
              <a:pPr marL="685800" indent="-685800" defTabSz="600075" eaLnBrk="0" hangingPunct="0">
                <a:tabLst>
                  <a:tab pos="600075" algn="r"/>
                  <a:tab pos="1009650" algn="l"/>
                </a:tabLst>
              </a:pPr>
              <a:r>
                <a:rPr lang="en-US">
                  <a:latin typeface="Courier New" pitchFamily="49" charset="0"/>
                  <a:cs typeface="Courier New" pitchFamily="49" charset="0"/>
                </a:rPr>
                <a:t>   warning_value   		IN   		VARCHAR2,</a:t>
              </a:r>
            </a:p>
            <a:p>
              <a:pPr marL="685800" indent="-685800" defTabSz="600075" eaLnBrk="0" hangingPunct="0">
                <a:tabLst>
                  <a:tab pos="600075" algn="r"/>
                  <a:tab pos="1009650" algn="l"/>
                </a:tabLst>
              </a:pPr>
              <a:r>
                <a:rPr lang="en-US">
                  <a:latin typeface="Courier New" pitchFamily="49" charset="0"/>
                  <a:cs typeface="Courier New" pitchFamily="49" charset="0"/>
                </a:rPr>
                <a:t>   scope           		IN   		VARCHAR2);</a:t>
              </a:r>
              <a:endParaRPr lang="en-US" dirty="0">
                <a:latin typeface="Courier New" pitchFamily="49" charset="0"/>
                <a:cs typeface="Courier New" pitchFamily="49" charset="0"/>
              </a:endParaRPr>
            </a:p>
          </p:txBody>
        </p:sp>
      </p:grpSp>
      <p:sp>
        <p:nvSpPr>
          <p:cNvPr id="2" name="Title 1">
            <a:extLst>
              <a:ext uri="{FF2B5EF4-FFF2-40B4-BE49-F238E27FC236}">
                <a16:creationId xmlns:a16="http://schemas.microsoft.com/office/drawing/2014/main" id="{F5DC6A66-A675-4431-8996-DF7191384664}"/>
              </a:ext>
            </a:extLst>
          </p:cNvPr>
          <p:cNvSpPr>
            <a:spLocks noGrp="1"/>
          </p:cNvSpPr>
          <p:nvPr>
            <p:ph type="title"/>
          </p:nvPr>
        </p:nvSpPr>
        <p:spPr/>
        <p:txBody>
          <a:bodyPr/>
          <a:lstStyle/>
          <a:p>
            <a:r>
              <a:rPr lang="en-US" dirty="0"/>
              <a:t>The </a:t>
            </a:r>
            <a:r>
              <a:rPr lang="en-US" dirty="0">
                <a:latin typeface="Courier New" panose="02070309020205020404" pitchFamily="49" charset="0"/>
                <a:cs typeface="Courier New" panose="02070309020205020404" pitchFamily="49" charset="0"/>
              </a:rPr>
              <a:t>DBMS_WARNING</a:t>
            </a:r>
            <a:r>
              <a:rPr lang="en-US" dirty="0"/>
              <a:t> Procedures: Syntax, Parameters, and Allowed Values</a:t>
            </a:r>
          </a:p>
        </p:txBody>
      </p:sp>
    </p:spTree>
    <p:custDataLst>
      <p:tags r:id="rId1"/>
    </p:custDataLst>
    <p:extLst>
      <p:ext uri="{BB962C8B-B14F-4D97-AF65-F5344CB8AC3E}">
        <p14:creationId xmlns:p14="http://schemas.microsoft.com/office/powerpoint/2010/main" val="2256436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068905" y="2579052"/>
            <a:ext cx="16125591" cy="332418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 Establish the following warning setting string in the</a:t>
            </a: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 current session:</a:t>
            </a: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 ENABLE:INFORMATIONAL,</a:t>
            </a: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 DISABLE:PERFORMANCE,</a:t>
            </a: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 ENABLE:SEVERE</a:t>
            </a:r>
          </a:p>
          <a:p>
            <a:pPr marL="685800" indent="-685800" defTabSz="600075" eaLnBrk="0" hangingPunct="0">
              <a:tabLst>
                <a:tab pos="600075" algn="r"/>
                <a:tab pos="1009650" algn="l"/>
              </a:tabLst>
            </a:pPr>
            <a:endParaRPr lang="en-US">
              <a:latin typeface="Courier New" pitchFamily="49" charset="0"/>
              <a:cs typeface="Oracle Sans" panose="020B0503020204020204" pitchFamily="34" charset="0"/>
            </a:endParaRP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EXECUTE DBMS_WARNING.SET_WARNING_SETTING_STRING(-</a:t>
            </a: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  'ENABLE:ALL', 'SESSION');</a:t>
            </a:r>
          </a:p>
          <a:p>
            <a:pPr marL="685800" indent="-685800" defTabSz="600075" eaLnBrk="0" hangingPunct="0">
              <a:tabLst>
                <a:tab pos="600075" algn="r"/>
                <a:tab pos="1009650" algn="l"/>
              </a:tabLst>
            </a:pPr>
            <a:endParaRPr lang="en-US">
              <a:latin typeface="Courier New" pitchFamily="49" charset="0"/>
              <a:cs typeface="Oracle Sans" panose="020B0503020204020204" pitchFamily="34" charset="0"/>
            </a:endParaRP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EXECUTE DBMS_WARNING.ADD_WARNING_SETTING_CAT(-</a:t>
            </a: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  'PERFORMANCE','DISABLE', 'SESSION');</a:t>
            </a:r>
            <a:endParaRPr lang="en-US" dirty="0">
              <a:latin typeface="Courier New" pitchFamily="49" charset="0"/>
              <a:cs typeface="Oracle Sans" panose="020B0503020204020204" pitchFamily="34" charset="0"/>
            </a:endParaRPr>
          </a:p>
        </p:txBody>
      </p:sp>
      <p:sp>
        <p:nvSpPr>
          <p:cNvPr id="30725"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The </a:t>
            </a:r>
            <a:r>
              <a:rPr lang="en-US" dirty="0">
                <a:latin typeface="Courier New" panose="02070309020205020404" pitchFamily="49" charset="0"/>
                <a:cs typeface="Courier New" panose="02070309020205020404" pitchFamily="49" charset="0"/>
              </a:rPr>
              <a:t>DBMS_WARNING</a:t>
            </a:r>
            <a:r>
              <a:rPr lang="en-US" dirty="0">
                <a:latin typeface="+mj-lt"/>
                <a:cs typeface="Oracle Sans" panose="020B0503020204020204" pitchFamily="34" charset="0"/>
              </a:rPr>
              <a:t> Procedures: Example</a:t>
            </a:r>
          </a:p>
        </p:txBody>
      </p:sp>
      <p:sp>
        <p:nvSpPr>
          <p:cNvPr id="30726" name="Rectangle 3"/>
          <p:cNvSpPr>
            <a:spLocks noChangeArrowheads="1"/>
          </p:cNvSpPr>
          <p:nvPr/>
        </p:nvSpPr>
        <p:spPr bwMode="blackGray">
          <a:xfrm>
            <a:off x="1221266" y="1714500"/>
            <a:ext cx="15845472" cy="5172075"/>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endParaRPr lang="en-US" dirty="0">
              <a:latin typeface="Courier New" pitchFamily="49" charset="0"/>
              <a:cs typeface="Oracle Sans" panose="020B0503020204020204" pitchFamily="34" charset="0"/>
            </a:endParaRPr>
          </a:p>
        </p:txBody>
      </p:sp>
      <p:pic>
        <p:nvPicPr>
          <p:cNvPr id="6" name="Picture 5" descr="les11_08.png"/>
          <p:cNvPicPr>
            <a:picLocks noChangeAspect="1"/>
          </p:cNvPicPr>
          <p:nvPr/>
        </p:nvPicPr>
        <p:blipFill>
          <a:blip r:embed="rId4" cstate="print"/>
          <a:stretch>
            <a:fillRect/>
          </a:stretch>
        </p:blipFill>
        <p:spPr>
          <a:xfrm>
            <a:off x="2400300" y="6471104"/>
            <a:ext cx="4814286" cy="1814286"/>
          </a:xfrm>
          <a:prstGeom prst="rect">
            <a:avLst/>
          </a:prstGeom>
        </p:spPr>
      </p:pic>
    </p:spTree>
    <p:custDataLst>
      <p:tags r:id="rId1"/>
    </p:custDataLst>
    <p:extLst>
      <p:ext uri="{BB962C8B-B14F-4D97-AF65-F5344CB8AC3E}">
        <p14:creationId xmlns:p14="http://schemas.microsoft.com/office/powerpoint/2010/main" val="3162723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739F97-6F10-4A42-84F8-795BB3E0A854}"/>
              </a:ext>
            </a:extLst>
          </p:cNvPr>
          <p:cNvGrpSpPr/>
          <p:nvPr/>
        </p:nvGrpSpPr>
        <p:grpSpPr>
          <a:xfrm>
            <a:off x="1068905" y="2736210"/>
            <a:ext cx="16125591" cy="4063474"/>
            <a:chOff x="1068905" y="2777009"/>
            <a:chExt cx="16125591" cy="4063474"/>
          </a:xfrm>
        </p:grpSpPr>
        <p:sp>
          <p:nvSpPr>
            <p:cNvPr id="7" name="Content Placeholder 2"/>
            <p:cNvSpPr txBox="1">
              <a:spLocks/>
            </p:cNvSpPr>
            <p:nvPr/>
          </p:nvSpPr>
          <p:spPr bwMode="gray">
            <a:xfrm>
              <a:off x="1068905" y="2777009"/>
              <a:ext cx="16125591" cy="63830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a:latin typeface="Courier New" pitchFamily="49" charset="0"/>
                  <a:cs typeface="Courier New" pitchFamily="49" charset="0"/>
                </a:rPr>
                <a:t>DBMS_WARNING.GET_WARNING_SETTING_CAT (-</a:t>
              </a:r>
            </a:p>
            <a:p>
              <a:pPr marL="685800" indent="-685800" defTabSz="600075" eaLnBrk="0" hangingPunct="0">
                <a:tabLst>
                  <a:tab pos="600075" algn="r"/>
                  <a:tab pos="1009650" algn="l"/>
                </a:tabLst>
              </a:pPr>
              <a:r>
                <a:rPr lang="en-US">
                  <a:latin typeface="Courier New" pitchFamily="49" charset="0"/>
                  <a:cs typeface="Courier New" pitchFamily="49" charset="0"/>
                </a:rPr>
                <a:t>   warning_category IN  VARCHAR2) RETURN warning_value;</a:t>
              </a:r>
              <a:endParaRPr lang="en-US" dirty="0">
                <a:latin typeface="Courier New" pitchFamily="49" charset="0"/>
                <a:cs typeface="Courier New" pitchFamily="49" charset="0"/>
              </a:endParaRPr>
            </a:p>
          </p:txBody>
        </p:sp>
        <p:sp>
          <p:nvSpPr>
            <p:cNvPr id="8" name="Content Placeholder 2"/>
            <p:cNvSpPr txBox="1">
              <a:spLocks/>
            </p:cNvSpPr>
            <p:nvPr/>
          </p:nvSpPr>
          <p:spPr bwMode="gray">
            <a:xfrm>
              <a:off x="1068905" y="3918731"/>
              <a:ext cx="16125591" cy="63830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DBMS_WARNING.GET_WARNING_SETTING_NUM (-</a:t>
              </a:r>
            </a:p>
            <a:p>
              <a:pPr marL="685800" indent="-685800" defTabSz="600075" eaLnBrk="0" hangingPunct="0">
                <a:tabLst>
                  <a:tab pos="600075" algn="r"/>
                  <a:tab pos="1009650" algn="l"/>
                </a:tabLst>
              </a:pPr>
              <a:r>
                <a:rPr lang="en-US" dirty="0">
                  <a:latin typeface="Courier New" pitchFamily="49" charset="0"/>
                  <a:cs typeface="Oracle Sans" panose="020B0503020204020204" pitchFamily="34" charset="0"/>
                </a:rPr>
                <a:t>   </a:t>
              </a:r>
              <a:r>
                <a:rPr lang="en-US" dirty="0" err="1">
                  <a:latin typeface="Courier New" pitchFamily="49" charset="0"/>
                  <a:cs typeface="Oracle Sans" panose="020B0503020204020204" pitchFamily="34" charset="0"/>
                </a:rPr>
                <a:t>warning_number</a:t>
              </a:r>
              <a:r>
                <a:rPr lang="en-US" dirty="0">
                  <a:latin typeface="Courier New" pitchFamily="49" charset="0"/>
                  <a:cs typeface="Oracle Sans" panose="020B0503020204020204" pitchFamily="34" charset="0"/>
                </a:rPr>
                <a:t> IN NUMBER) RETURN </a:t>
              </a:r>
              <a:r>
                <a:rPr lang="en-US" dirty="0" err="1">
                  <a:latin typeface="Courier New" pitchFamily="49" charset="0"/>
                  <a:cs typeface="Oracle Sans" panose="020B0503020204020204" pitchFamily="34" charset="0"/>
                </a:rPr>
                <a:t>warning_value</a:t>
              </a:r>
              <a:r>
                <a:rPr lang="en-US" dirty="0">
                  <a:latin typeface="Courier New" pitchFamily="49" charset="0"/>
                  <a:cs typeface="Oracle Sans" panose="020B0503020204020204" pitchFamily="34" charset="0"/>
                </a:rPr>
                <a:t>;</a:t>
              </a:r>
            </a:p>
          </p:txBody>
        </p:sp>
        <p:sp>
          <p:nvSpPr>
            <p:cNvPr id="9" name="Content Placeholder 2"/>
            <p:cNvSpPr txBox="1">
              <a:spLocks/>
            </p:cNvSpPr>
            <p:nvPr/>
          </p:nvSpPr>
          <p:spPr bwMode="gray">
            <a:xfrm>
              <a:off x="1068905" y="5060453"/>
              <a:ext cx="16125591" cy="63830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a:latin typeface="Courier New" pitchFamily="49" charset="0"/>
                  <a:cs typeface="Courier New" pitchFamily="49" charset="0"/>
                </a:rPr>
                <a:t>DBMS_WARNING.GET_WARNING_SETTING_STRING</a:t>
              </a:r>
            </a:p>
            <a:p>
              <a:pPr marL="685800" indent="-685800" defTabSz="600075" eaLnBrk="0" hangingPunct="0">
                <a:tabLst>
                  <a:tab pos="600075" algn="r"/>
                  <a:tab pos="1009650" algn="l"/>
                </a:tabLst>
              </a:pPr>
              <a:r>
                <a:rPr lang="en-US">
                  <a:latin typeface="Courier New" pitchFamily="49" charset="0"/>
                  <a:cs typeface="Courier New" pitchFamily="49" charset="0"/>
                </a:rPr>
                <a:t>  RETURN pls_integer;</a:t>
              </a:r>
              <a:endParaRPr lang="en-US" dirty="0">
                <a:latin typeface="Courier New" pitchFamily="49" charset="0"/>
                <a:cs typeface="Courier New" pitchFamily="49" charset="0"/>
              </a:endParaRPr>
            </a:p>
          </p:txBody>
        </p:sp>
        <p:sp>
          <p:nvSpPr>
            <p:cNvPr id="10" name="Content Placeholder 2"/>
            <p:cNvSpPr txBox="1">
              <a:spLocks/>
            </p:cNvSpPr>
            <p:nvPr/>
          </p:nvSpPr>
          <p:spPr bwMode="gray">
            <a:xfrm>
              <a:off x="1068905" y="6202174"/>
              <a:ext cx="16125591" cy="63830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dirty="0">
                  <a:latin typeface="Courier New" pitchFamily="49" charset="0"/>
                  <a:cs typeface="Courier New" pitchFamily="49" charset="0"/>
                </a:rPr>
                <a:t>DBMS_WARNING.GET_CATEGORY (-</a:t>
              </a:r>
            </a:p>
            <a:p>
              <a:pPr marL="685800" indent="-685800" defTabSz="600075" eaLnBrk="0" hangingPunct="0">
                <a:tabLst>
                  <a:tab pos="600075" algn="r"/>
                  <a:tab pos="1009650" algn="l"/>
                </a:tabLst>
              </a:pPr>
              <a:r>
                <a:rPr lang="en-US" dirty="0">
                  <a:latin typeface="Courier New" pitchFamily="49" charset="0"/>
                  <a:cs typeface="Courier New" pitchFamily="49" charset="0"/>
                </a:rPr>
                <a:t>  </a:t>
              </a:r>
              <a:r>
                <a:rPr lang="en-US" dirty="0" err="1">
                  <a:latin typeface="Courier New" pitchFamily="49" charset="0"/>
                  <a:cs typeface="Courier New" pitchFamily="49" charset="0"/>
                </a:rPr>
                <a:t>warning_number</a:t>
              </a:r>
              <a:r>
                <a:rPr lang="en-US" dirty="0">
                  <a:latin typeface="Courier New" pitchFamily="49" charset="0"/>
                  <a:cs typeface="Courier New" pitchFamily="49" charset="0"/>
                </a:rPr>
                <a:t>  IN   </a:t>
              </a:r>
              <a:r>
                <a:rPr lang="en-US" dirty="0" err="1">
                  <a:latin typeface="Courier New" pitchFamily="49" charset="0"/>
                  <a:cs typeface="Courier New" pitchFamily="49" charset="0"/>
                </a:rPr>
                <a:t>pls_integer</a:t>
              </a:r>
              <a:r>
                <a:rPr lang="en-US" dirty="0">
                  <a:latin typeface="Courier New" pitchFamily="49" charset="0"/>
                  <a:cs typeface="Courier New" pitchFamily="49" charset="0"/>
                </a:rPr>
                <a:t>) RETURN VARCHAR2;</a:t>
              </a:r>
            </a:p>
          </p:txBody>
        </p:sp>
      </p:grpSp>
      <p:sp>
        <p:nvSpPr>
          <p:cNvPr id="2" name="Title 1">
            <a:extLst>
              <a:ext uri="{FF2B5EF4-FFF2-40B4-BE49-F238E27FC236}">
                <a16:creationId xmlns:a16="http://schemas.microsoft.com/office/drawing/2014/main" id="{3CF6E2EF-445D-4BBC-8D9A-D97C00AEADD1}"/>
              </a:ext>
            </a:extLst>
          </p:cNvPr>
          <p:cNvSpPr>
            <a:spLocks noGrp="1"/>
          </p:cNvSpPr>
          <p:nvPr>
            <p:ph type="title"/>
          </p:nvPr>
        </p:nvSpPr>
        <p:spPr/>
        <p:txBody>
          <a:bodyPr/>
          <a:lstStyle/>
          <a:p>
            <a:r>
              <a:rPr lang="en-US" dirty="0"/>
              <a:t>The </a:t>
            </a:r>
            <a:r>
              <a:rPr lang="en-US" dirty="0">
                <a:latin typeface="Courier New" panose="02070309020205020404" pitchFamily="49" charset="0"/>
                <a:cs typeface="Courier New" panose="02070309020205020404" pitchFamily="49" charset="0"/>
              </a:rPr>
              <a:t>DBMS_WARNING</a:t>
            </a:r>
            <a:r>
              <a:rPr lang="en-US" dirty="0"/>
              <a:t> Functions: Syntax, Parameters, and Allowed Values </a:t>
            </a:r>
          </a:p>
        </p:txBody>
      </p:sp>
    </p:spTree>
    <p:custDataLst>
      <p:tags r:id="rId1"/>
    </p:custDataLst>
    <p:extLst>
      <p:ext uri="{BB962C8B-B14F-4D97-AF65-F5344CB8AC3E}">
        <p14:creationId xmlns:p14="http://schemas.microsoft.com/office/powerpoint/2010/main" val="838958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gray">
          <a:xfrm>
            <a:off x="1028700" y="5562282"/>
            <a:ext cx="16125591" cy="153359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 Determine the category for warning message number </a:t>
            </a: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 PLW-07203</a:t>
            </a: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SET SERVEROUTPUT ON</a:t>
            </a: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EXECUTE DBMS_OUTPUT.PUT_LINE( -</a:t>
            </a: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	DBMS_WARNING.GET_CATEGORY(7203));</a:t>
            </a:r>
            <a:endParaRPr lang="en-US" dirty="0">
              <a:latin typeface="Courier New" pitchFamily="49" charset="0"/>
              <a:cs typeface="Oracle Sans" panose="020B0503020204020204" pitchFamily="34" charset="0"/>
            </a:endParaRPr>
          </a:p>
        </p:txBody>
      </p:sp>
      <p:sp>
        <p:nvSpPr>
          <p:cNvPr id="7" name="Content Placeholder 2"/>
          <p:cNvSpPr txBox="1">
            <a:spLocks/>
          </p:cNvSpPr>
          <p:nvPr/>
        </p:nvSpPr>
        <p:spPr bwMode="gray">
          <a:xfrm>
            <a:off x="1068905" y="2333906"/>
            <a:ext cx="16125591" cy="123516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 Determine the current session warning settings</a:t>
            </a: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SET SERVEROUTPUT ON</a:t>
            </a: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EXECUTE DBMS_OUTPUT.PUT_LINE( -</a:t>
            </a:r>
          </a:p>
          <a:p>
            <a:pPr marL="685800" indent="-685800" defTabSz="600075" eaLnBrk="0" hangingPunct="0">
              <a:tabLst>
                <a:tab pos="600075" algn="r"/>
                <a:tab pos="1009650" algn="l"/>
              </a:tabLst>
            </a:pPr>
            <a:r>
              <a:rPr lang="en-US">
                <a:latin typeface="Courier New" pitchFamily="49" charset="0"/>
                <a:cs typeface="Oracle Sans" panose="020B0503020204020204" pitchFamily="34" charset="0"/>
              </a:rPr>
              <a:t>	DBMS_WARNING.GET_WARNING_SETTING_STRING);</a:t>
            </a:r>
            <a:endParaRPr lang="en-US" dirty="0">
              <a:latin typeface="Courier New" pitchFamily="49" charset="0"/>
              <a:cs typeface="Oracle Sans" panose="020B0503020204020204" pitchFamily="34" charset="0"/>
            </a:endParaRPr>
          </a:p>
        </p:txBody>
      </p:sp>
      <p:sp>
        <p:nvSpPr>
          <p:cNvPr id="3277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The </a:t>
            </a:r>
            <a:r>
              <a:rPr lang="en-US" dirty="0">
                <a:latin typeface="Courier New" panose="02070309020205020404" pitchFamily="49" charset="0"/>
                <a:cs typeface="Courier New" panose="02070309020205020404" pitchFamily="49" charset="0"/>
              </a:rPr>
              <a:t>DBMS_WARNING</a:t>
            </a:r>
            <a:r>
              <a:rPr lang="en-US" dirty="0">
                <a:latin typeface="+mj-lt"/>
                <a:cs typeface="Oracle Sans" panose="020B0503020204020204" pitchFamily="34" charset="0"/>
              </a:rPr>
              <a:t> Functions: Example</a:t>
            </a:r>
          </a:p>
        </p:txBody>
      </p:sp>
      <p:pic>
        <p:nvPicPr>
          <p:cNvPr id="9" name="Picture 8" descr="les11_09.png"/>
          <p:cNvPicPr>
            <a:picLocks noChangeAspect="1"/>
          </p:cNvPicPr>
          <p:nvPr/>
        </p:nvPicPr>
        <p:blipFill>
          <a:blip r:embed="rId4" cstate="print"/>
          <a:stretch>
            <a:fillRect/>
          </a:stretch>
        </p:blipFill>
        <p:spPr>
          <a:xfrm>
            <a:off x="2628901" y="4044250"/>
            <a:ext cx="5757143" cy="1042857"/>
          </a:xfrm>
          <a:prstGeom prst="rect">
            <a:avLst/>
          </a:prstGeom>
        </p:spPr>
      </p:pic>
      <p:pic>
        <p:nvPicPr>
          <p:cNvPr id="10" name="Picture 9" descr="les11_10.png"/>
          <p:cNvPicPr>
            <a:picLocks noChangeAspect="1"/>
          </p:cNvPicPr>
          <p:nvPr/>
        </p:nvPicPr>
        <p:blipFill>
          <a:blip r:embed="rId5" cstate="print"/>
          <a:stretch>
            <a:fillRect/>
          </a:stretch>
        </p:blipFill>
        <p:spPr>
          <a:xfrm>
            <a:off x="2628900" y="7571056"/>
            <a:ext cx="4471428" cy="971429"/>
          </a:xfrm>
          <a:prstGeom prst="rect">
            <a:avLst/>
          </a:prstGeom>
        </p:spPr>
      </p:pic>
    </p:spTree>
    <p:custDataLst>
      <p:tags r:id="rId1"/>
    </p:custDataLst>
    <p:extLst>
      <p:ext uri="{BB962C8B-B14F-4D97-AF65-F5344CB8AC3E}">
        <p14:creationId xmlns:p14="http://schemas.microsoft.com/office/powerpoint/2010/main" val="349465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Objectives</a:t>
            </a:r>
          </a:p>
        </p:txBody>
      </p:sp>
      <p:sp>
        <p:nvSpPr>
          <p:cNvPr id="2" name="Content Placeholder 1">
            <a:extLst>
              <a:ext uri="{FF2B5EF4-FFF2-40B4-BE49-F238E27FC236}">
                <a16:creationId xmlns:a16="http://schemas.microsoft.com/office/drawing/2014/main" id="{9C4727A3-6A0A-4A28-923C-DC5209B9E25D}"/>
              </a:ext>
            </a:extLst>
          </p:cNvPr>
          <p:cNvSpPr>
            <a:spLocks noGrp="1"/>
          </p:cNvSpPr>
          <p:nvPr>
            <p:ph idx="1"/>
          </p:nvPr>
        </p:nvSpPr>
        <p:spPr>
          <a:xfrm>
            <a:off x="933451" y="2272710"/>
            <a:ext cx="16421100" cy="2113523"/>
          </a:xfrm>
        </p:spPr>
        <p:txBody>
          <a:bodyPr/>
          <a:lstStyle/>
          <a:p>
            <a:r>
              <a:rPr lang="en-US" dirty="0"/>
              <a:t>After completing this lesson, you should be able to:			</a:t>
            </a:r>
          </a:p>
          <a:p>
            <a:pPr lvl="1"/>
            <a:r>
              <a:rPr lang="en-US" dirty="0"/>
              <a:t>Use the PL/SQL compiler initialization parameters</a:t>
            </a:r>
          </a:p>
          <a:p>
            <a:pPr lvl="1"/>
            <a:r>
              <a:rPr lang="en-US" dirty="0"/>
              <a:t>Use the PL/SQL compile-time warnings</a:t>
            </a:r>
          </a:p>
        </p:txBody>
      </p:sp>
    </p:spTree>
    <p:custDataLst>
      <p:tags r:id="rId1"/>
    </p:custDataLst>
    <p:extLst>
      <p:ext uri="{BB962C8B-B14F-4D97-AF65-F5344CB8AC3E}">
        <p14:creationId xmlns:p14="http://schemas.microsoft.com/office/powerpoint/2010/main" val="2706910284"/>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gray">
          <a:xfrm>
            <a:off x="1028700" y="2263180"/>
            <a:ext cx="16125591" cy="6941681"/>
          </a:xfrm>
          <a:prstGeom prst="round2DiagRect">
            <a:avLst>
              <a:gd name="adj1" fmla="val 8145"/>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lnSpc>
                <a:spcPct val="95000"/>
              </a:lnSpc>
              <a:tabLst>
                <a:tab pos="600075" algn="r"/>
                <a:tab pos="1009650" algn="l"/>
              </a:tabLst>
            </a:pPr>
            <a:r>
              <a:rPr lang="en-US" sz="2250" dirty="0">
                <a:latin typeface="Courier New" pitchFamily="49" charset="0"/>
                <a:cs typeface="Oracle Sans" panose="020B0503020204020204" pitchFamily="34" charset="0"/>
              </a:rPr>
              <a:t>CREATE OR REPLACE PROCEDURE </a:t>
            </a:r>
            <a:r>
              <a:rPr lang="en-US" sz="2250" dirty="0" err="1">
                <a:latin typeface="Courier New" pitchFamily="49" charset="0"/>
                <a:cs typeface="Oracle Sans" panose="020B0503020204020204" pitchFamily="34" charset="0"/>
              </a:rPr>
              <a:t>compile_code</a:t>
            </a:r>
            <a:r>
              <a:rPr lang="en-US" sz="2250" dirty="0">
                <a:latin typeface="Courier New" pitchFamily="49" charset="0"/>
                <a:cs typeface="Oracle Sans" panose="020B0503020204020204" pitchFamily="34" charset="0"/>
              </a:rPr>
              <a:t>(</a:t>
            </a:r>
            <a:r>
              <a:rPr lang="en-US" sz="2250" dirty="0" err="1">
                <a:latin typeface="Courier New" pitchFamily="49" charset="0"/>
                <a:cs typeface="Oracle Sans" panose="020B0503020204020204" pitchFamily="34" charset="0"/>
              </a:rPr>
              <a:t>p_pkg_name</a:t>
            </a:r>
            <a:r>
              <a:rPr lang="en-US" sz="2250" dirty="0">
                <a:latin typeface="Courier New" pitchFamily="49" charset="0"/>
                <a:cs typeface="Oracle Sans" panose="020B0503020204020204" pitchFamily="34" charset="0"/>
              </a:rPr>
              <a:t> VARCHAR2) IS</a:t>
            </a:r>
          </a:p>
          <a:p>
            <a:pPr marL="685800" indent="-685800" defTabSz="600075" eaLnBrk="0" hangingPunct="0">
              <a:lnSpc>
                <a:spcPct val="95000"/>
              </a:lnSpc>
              <a:tabLst>
                <a:tab pos="600075" algn="r"/>
                <a:tab pos="1009650" algn="l"/>
              </a:tabLst>
            </a:pPr>
            <a:r>
              <a:rPr lang="en-US" sz="2250" dirty="0">
                <a:latin typeface="Courier New" pitchFamily="49" charset="0"/>
                <a:cs typeface="Oracle Sans" panose="020B0503020204020204" pitchFamily="34" charset="0"/>
              </a:rPr>
              <a:t>  </a:t>
            </a:r>
            <a:r>
              <a:rPr lang="en-US" sz="2250" dirty="0" err="1">
                <a:latin typeface="Courier New" pitchFamily="49" charset="0"/>
                <a:cs typeface="Oracle Sans" panose="020B0503020204020204" pitchFamily="34" charset="0"/>
              </a:rPr>
              <a:t>v_warn_value</a:t>
            </a:r>
            <a:r>
              <a:rPr lang="en-US" sz="2250" dirty="0">
                <a:latin typeface="Courier New" pitchFamily="49" charset="0"/>
                <a:cs typeface="Oracle Sans" panose="020B0503020204020204" pitchFamily="34" charset="0"/>
              </a:rPr>
              <a:t>   VARCHAR2(200);</a:t>
            </a:r>
          </a:p>
          <a:p>
            <a:pPr marL="685800" indent="-685800" defTabSz="600075" eaLnBrk="0" hangingPunct="0">
              <a:lnSpc>
                <a:spcPct val="95000"/>
              </a:lnSpc>
              <a:tabLst>
                <a:tab pos="600075" algn="r"/>
                <a:tab pos="1009650" algn="l"/>
              </a:tabLst>
            </a:pPr>
            <a:r>
              <a:rPr lang="en-US" sz="2250" dirty="0">
                <a:latin typeface="Courier New" pitchFamily="49" charset="0"/>
                <a:cs typeface="Oracle Sans" panose="020B0503020204020204" pitchFamily="34" charset="0"/>
              </a:rPr>
              <a:t>  </a:t>
            </a:r>
            <a:r>
              <a:rPr lang="en-US" sz="2250" dirty="0" err="1">
                <a:latin typeface="Courier New" pitchFamily="49" charset="0"/>
                <a:cs typeface="Oracle Sans" panose="020B0503020204020204" pitchFamily="34" charset="0"/>
              </a:rPr>
              <a:t>v_compile_stmt</a:t>
            </a:r>
            <a:r>
              <a:rPr lang="en-US" sz="2250" dirty="0">
                <a:latin typeface="Courier New" pitchFamily="49" charset="0"/>
                <a:cs typeface="Oracle Sans" panose="020B0503020204020204" pitchFamily="34" charset="0"/>
              </a:rPr>
              <a:t> VARCHAR2(200) := </a:t>
            </a:r>
          </a:p>
          <a:p>
            <a:pPr marL="685800" indent="-685800" defTabSz="600075" eaLnBrk="0" hangingPunct="0">
              <a:lnSpc>
                <a:spcPct val="95000"/>
              </a:lnSpc>
              <a:tabLst>
                <a:tab pos="600075" algn="r"/>
                <a:tab pos="1009650" algn="l"/>
              </a:tabLst>
            </a:pPr>
            <a:r>
              <a:rPr lang="en-US" sz="2250" dirty="0">
                <a:latin typeface="Courier New" pitchFamily="49" charset="0"/>
                <a:cs typeface="Oracle Sans" panose="020B0503020204020204" pitchFamily="34" charset="0"/>
              </a:rPr>
              <a:t>    'ALTER PACKAGE '|| </a:t>
            </a:r>
            <a:r>
              <a:rPr lang="en-US" sz="2250" dirty="0" err="1">
                <a:latin typeface="Courier New" pitchFamily="49" charset="0"/>
                <a:cs typeface="Oracle Sans" panose="020B0503020204020204" pitchFamily="34" charset="0"/>
              </a:rPr>
              <a:t>p_pkg_name</a:t>
            </a:r>
            <a:r>
              <a:rPr lang="en-US" sz="2250" dirty="0">
                <a:latin typeface="Courier New" pitchFamily="49" charset="0"/>
                <a:cs typeface="Oracle Sans" panose="020B0503020204020204" pitchFamily="34" charset="0"/>
              </a:rPr>
              <a:t> ||' COMPILE';</a:t>
            </a:r>
          </a:p>
          <a:p>
            <a:pPr marL="685800" indent="-685800" defTabSz="600075" eaLnBrk="0" hangingPunct="0">
              <a:lnSpc>
                <a:spcPct val="95000"/>
              </a:lnSpc>
              <a:tabLst>
                <a:tab pos="600075" algn="r"/>
                <a:tab pos="1009650" algn="l"/>
              </a:tabLst>
            </a:pPr>
            <a:endParaRPr lang="en-US" sz="2250" dirty="0">
              <a:latin typeface="Courier New" pitchFamily="49" charset="0"/>
              <a:cs typeface="Oracle Sans" panose="020B0503020204020204" pitchFamily="34" charset="0"/>
            </a:endParaRPr>
          </a:p>
          <a:p>
            <a:pPr marL="685800" indent="-685800" defTabSz="600075" eaLnBrk="0" hangingPunct="0">
              <a:lnSpc>
                <a:spcPct val="95000"/>
              </a:lnSpc>
              <a:tabLst>
                <a:tab pos="600075" algn="r"/>
                <a:tab pos="1009650" algn="l"/>
              </a:tabLst>
            </a:pPr>
            <a:r>
              <a:rPr lang="en-US" sz="2250" dirty="0">
                <a:latin typeface="Courier New" pitchFamily="49" charset="0"/>
                <a:cs typeface="Oracle Sans" panose="020B0503020204020204" pitchFamily="34" charset="0"/>
              </a:rPr>
              <a:t>BEGIN</a:t>
            </a:r>
          </a:p>
          <a:p>
            <a:pPr marL="685800" indent="-685800" defTabSz="600075" eaLnBrk="0" hangingPunct="0">
              <a:lnSpc>
                <a:spcPct val="95000"/>
              </a:lnSpc>
              <a:tabLst>
                <a:tab pos="600075" algn="r"/>
                <a:tab pos="1009650" algn="l"/>
              </a:tabLst>
            </a:pPr>
            <a:r>
              <a:rPr lang="en-US" sz="2250" dirty="0">
                <a:latin typeface="Courier New" pitchFamily="49" charset="0"/>
                <a:cs typeface="Oracle Sans" panose="020B0503020204020204" pitchFamily="34" charset="0"/>
              </a:rPr>
              <a:t>   </a:t>
            </a:r>
            <a:r>
              <a:rPr lang="en-US" sz="2250" dirty="0" err="1">
                <a:latin typeface="Courier New" pitchFamily="49" charset="0"/>
                <a:cs typeface="Oracle Sans" panose="020B0503020204020204" pitchFamily="34" charset="0"/>
              </a:rPr>
              <a:t>v_warn_value</a:t>
            </a:r>
            <a:r>
              <a:rPr lang="en-US" sz="2250" dirty="0">
                <a:latin typeface="Courier New" pitchFamily="49" charset="0"/>
                <a:cs typeface="Oracle Sans" panose="020B0503020204020204" pitchFamily="34" charset="0"/>
              </a:rPr>
              <a:t> := DBMS_WARNING.GET_WARNING_SETTING_STRING; </a:t>
            </a:r>
          </a:p>
          <a:p>
            <a:pPr marL="685800" indent="-685800" defTabSz="600075" eaLnBrk="0" hangingPunct="0">
              <a:lnSpc>
                <a:spcPct val="95000"/>
              </a:lnSpc>
              <a:tabLst>
                <a:tab pos="600075" algn="r"/>
                <a:tab pos="1009650" algn="l"/>
              </a:tabLst>
            </a:pPr>
            <a:r>
              <a:rPr lang="en-US" sz="2250" dirty="0">
                <a:latin typeface="Courier New" pitchFamily="49" charset="0"/>
                <a:cs typeface="Oracle Sans" panose="020B0503020204020204" pitchFamily="34" charset="0"/>
              </a:rPr>
              <a:t>   DBMS_OUTPUT.PUT_LINE('Current warning settings: '|| </a:t>
            </a:r>
          </a:p>
          <a:p>
            <a:pPr marL="685800" indent="-685800" defTabSz="600075" eaLnBrk="0" hangingPunct="0">
              <a:lnSpc>
                <a:spcPct val="95000"/>
              </a:lnSpc>
              <a:tabLst>
                <a:tab pos="600075" algn="r"/>
                <a:tab pos="1009650" algn="l"/>
              </a:tabLst>
            </a:pPr>
            <a:r>
              <a:rPr lang="en-US" sz="2250" dirty="0">
                <a:latin typeface="Courier New" pitchFamily="49" charset="0"/>
                <a:cs typeface="Oracle Sans" panose="020B0503020204020204" pitchFamily="34" charset="0"/>
              </a:rPr>
              <a:t>      </a:t>
            </a:r>
            <a:r>
              <a:rPr lang="en-US" sz="2250" dirty="0" err="1">
                <a:latin typeface="Courier New" pitchFamily="49" charset="0"/>
                <a:cs typeface="Oracle Sans" panose="020B0503020204020204" pitchFamily="34" charset="0"/>
              </a:rPr>
              <a:t>v_warn_value</a:t>
            </a:r>
            <a:r>
              <a:rPr lang="en-US" sz="2250" dirty="0">
                <a:latin typeface="Courier New" pitchFamily="49" charset="0"/>
                <a:cs typeface="Oracle Sans" panose="020B0503020204020204" pitchFamily="34" charset="0"/>
              </a:rPr>
              <a:t>); </a:t>
            </a:r>
          </a:p>
          <a:p>
            <a:pPr marL="685800" indent="-685800" defTabSz="600075" eaLnBrk="0" hangingPunct="0">
              <a:lnSpc>
                <a:spcPct val="95000"/>
              </a:lnSpc>
              <a:tabLst>
                <a:tab pos="600075" algn="r"/>
                <a:tab pos="1009650" algn="l"/>
              </a:tabLst>
            </a:pPr>
            <a:r>
              <a:rPr lang="en-US" sz="2250" dirty="0">
                <a:latin typeface="Courier New" pitchFamily="49" charset="0"/>
                <a:cs typeface="Oracle Sans" panose="020B0503020204020204" pitchFamily="34" charset="0"/>
              </a:rPr>
              <a:t>   DBMS_WARNING.ADD_WARNING_SETTING_CAT(</a:t>
            </a:r>
          </a:p>
          <a:p>
            <a:pPr marL="685800" indent="-685800" defTabSz="600075" eaLnBrk="0" hangingPunct="0">
              <a:lnSpc>
                <a:spcPct val="95000"/>
              </a:lnSpc>
              <a:tabLst>
                <a:tab pos="600075" algn="r"/>
                <a:tab pos="1009650" algn="l"/>
              </a:tabLst>
            </a:pPr>
            <a:r>
              <a:rPr lang="en-US" sz="2250" dirty="0">
                <a:latin typeface="Courier New" pitchFamily="49" charset="0"/>
                <a:cs typeface="Oracle Sans" panose="020B0503020204020204" pitchFamily="34" charset="0"/>
              </a:rPr>
              <a:t>      'PERFORMANCE', 'DISABLE', 'SESSION');</a:t>
            </a:r>
          </a:p>
          <a:p>
            <a:pPr marL="685800" indent="-685800" defTabSz="600075" eaLnBrk="0" hangingPunct="0">
              <a:lnSpc>
                <a:spcPct val="95000"/>
              </a:lnSpc>
              <a:tabLst>
                <a:tab pos="600075" algn="r"/>
                <a:tab pos="1009650" algn="l"/>
              </a:tabLst>
            </a:pPr>
            <a:r>
              <a:rPr lang="en-US" sz="2250" dirty="0">
                <a:latin typeface="Courier New" pitchFamily="49" charset="0"/>
                <a:cs typeface="Oracle Sans" panose="020B0503020204020204" pitchFamily="34" charset="0"/>
              </a:rPr>
              <a:t>   DBMS_OUTPUT.PUT_LINE('Modified warning settings: '|| </a:t>
            </a:r>
          </a:p>
          <a:p>
            <a:pPr marL="685800" indent="-685800" defTabSz="600075" eaLnBrk="0" hangingPunct="0">
              <a:lnSpc>
                <a:spcPct val="95000"/>
              </a:lnSpc>
              <a:tabLst>
                <a:tab pos="600075" algn="r"/>
                <a:tab pos="1009650" algn="l"/>
              </a:tabLst>
            </a:pPr>
            <a:r>
              <a:rPr lang="en-US" sz="2250" dirty="0">
                <a:latin typeface="Courier New" pitchFamily="49" charset="0"/>
                <a:cs typeface="Oracle Sans" panose="020B0503020204020204" pitchFamily="34" charset="0"/>
              </a:rPr>
              <a:t>      DBMS_WARNING.GET_WARNING_SETTING_STRING); </a:t>
            </a:r>
          </a:p>
          <a:p>
            <a:pPr marL="685800" indent="-685800" defTabSz="600075" eaLnBrk="0" hangingPunct="0">
              <a:lnSpc>
                <a:spcPct val="95000"/>
              </a:lnSpc>
              <a:tabLst>
                <a:tab pos="600075" algn="r"/>
                <a:tab pos="1009650" algn="l"/>
              </a:tabLst>
            </a:pPr>
            <a:r>
              <a:rPr lang="en-US" sz="2250" dirty="0">
                <a:latin typeface="Courier New" pitchFamily="49" charset="0"/>
                <a:cs typeface="Oracle Sans" panose="020B0503020204020204" pitchFamily="34" charset="0"/>
              </a:rPr>
              <a:t>   EXECUTE IMMEDIATE </a:t>
            </a:r>
            <a:r>
              <a:rPr lang="en-US" sz="2250" dirty="0" err="1">
                <a:latin typeface="Courier New" pitchFamily="49" charset="0"/>
                <a:cs typeface="Oracle Sans" panose="020B0503020204020204" pitchFamily="34" charset="0"/>
              </a:rPr>
              <a:t>v_compile_stmt</a:t>
            </a:r>
            <a:r>
              <a:rPr lang="en-US" sz="2250" dirty="0">
                <a:latin typeface="Courier New" pitchFamily="49" charset="0"/>
                <a:cs typeface="Oracle Sans" panose="020B0503020204020204" pitchFamily="34" charset="0"/>
              </a:rPr>
              <a:t>;</a:t>
            </a:r>
          </a:p>
          <a:p>
            <a:pPr marL="685800" indent="-685800" defTabSz="600075" eaLnBrk="0" hangingPunct="0">
              <a:lnSpc>
                <a:spcPct val="95000"/>
              </a:lnSpc>
              <a:tabLst>
                <a:tab pos="600075" algn="r"/>
                <a:tab pos="1009650" algn="l"/>
              </a:tabLst>
            </a:pPr>
            <a:r>
              <a:rPr lang="en-US" sz="2250" dirty="0">
                <a:latin typeface="Courier New" pitchFamily="49" charset="0"/>
                <a:cs typeface="Oracle Sans" panose="020B0503020204020204" pitchFamily="34" charset="0"/>
              </a:rPr>
              <a:t>   DBMS_WARNING.SET_WARNING_SETTING_STRING(</a:t>
            </a:r>
            <a:r>
              <a:rPr lang="en-US" sz="2250" dirty="0" err="1">
                <a:latin typeface="Courier New" pitchFamily="49" charset="0"/>
                <a:cs typeface="Oracle Sans" panose="020B0503020204020204" pitchFamily="34" charset="0"/>
              </a:rPr>
              <a:t>v_warn_value</a:t>
            </a:r>
            <a:r>
              <a:rPr lang="en-US" sz="2250" dirty="0">
                <a:latin typeface="Courier New" pitchFamily="49" charset="0"/>
                <a:cs typeface="Oracle Sans" panose="020B0503020204020204" pitchFamily="34" charset="0"/>
              </a:rPr>
              <a:t>,     </a:t>
            </a:r>
          </a:p>
          <a:p>
            <a:pPr marL="685800" indent="-685800" defTabSz="600075" eaLnBrk="0" hangingPunct="0">
              <a:lnSpc>
                <a:spcPct val="95000"/>
              </a:lnSpc>
              <a:tabLst>
                <a:tab pos="600075" algn="r"/>
                <a:tab pos="1009650" algn="l"/>
              </a:tabLst>
            </a:pPr>
            <a:r>
              <a:rPr lang="en-US" sz="2250" dirty="0">
                <a:latin typeface="Courier New" pitchFamily="49" charset="0"/>
                <a:cs typeface="Oracle Sans" panose="020B0503020204020204" pitchFamily="34" charset="0"/>
              </a:rPr>
              <a:t>      'SESSION'); </a:t>
            </a:r>
          </a:p>
          <a:p>
            <a:pPr marL="685800" indent="-685800" defTabSz="600075" eaLnBrk="0" hangingPunct="0">
              <a:lnSpc>
                <a:spcPct val="95000"/>
              </a:lnSpc>
              <a:tabLst>
                <a:tab pos="600075" algn="r"/>
                <a:tab pos="1009650" algn="l"/>
              </a:tabLst>
            </a:pPr>
            <a:r>
              <a:rPr lang="en-US" sz="2250" dirty="0">
                <a:latin typeface="Courier New" pitchFamily="49" charset="0"/>
                <a:cs typeface="Oracle Sans" panose="020B0503020204020204" pitchFamily="34" charset="0"/>
              </a:rPr>
              <a:t>   DBMS_OUTPUT.PUT_LINE('Restored warning settings: '|| </a:t>
            </a:r>
          </a:p>
          <a:p>
            <a:pPr marL="685800" indent="-685800" defTabSz="600075" eaLnBrk="0" hangingPunct="0">
              <a:lnSpc>
                <a:spcPct val="95000"/>
              </a:lnSpc>
              <a:tabLst>
                <a:tab pos="600075" algn="r"/>
                <a:tab pos="1009650" algn="l"/>
              </a:tabLst>
            </a:pPr>
            <a:r>
              <a:rPr lang="en-US" sz="2250" dirty="0">
                <a:latin typeface="Courier New" pitchFamily="49" charset="0"/>
                <a:cs typeface="Oracle Sans" panose="020B0503020204020204" pitchFamily="34" charset="0"/>
              </a:rPr>
              <a:t>      DBMS_WARNING.GET_WARNING_SETTING_STRING);</a:t>
            </a:r>
          </a:p>
          <a:p>
            <a:pPr marL="685800" indent="-685800" defTabSz="600075" eaLnBrk="0" hangingPunct="0">
              <a:lnSpc>
                <a:spcPct val="95000"/>
              </a:lnSpc>
              <a:tabLst>
                <a:tab pos="600075" algn="r"/>
                <a:tab pos="1009650" algn="l"/>
              </a:tabLst>
            </a:pPr>
            <a:r>
              <a:rPr lang="en-US" sz="2250" dirty="0">
                <a:latin typeface="Courier New" pitchFamily="49" charset="0"/>
                <a:cs typeface="Oracle Sans" panose="020B0503020204020204" pitchFamily="34" charset="0"/>
              </a:rPr>
              <a:t>END;</a:t>
            </a:r>
          </a:p>
          <a:p>
            <a:pPr marL="685800" indent="-685800" defTabSz="600075" eaLnBrk="0" hangingPunct="0">
              <a:lnSpc>
                <a:spcPct val="95000"/>
              </a:lnSpc>
              <a:tabLst>
                <a:tab pos="600075" algn="r"/>
                <a:tab pos="1009650" algn="l"/>
              </a:tabLst>
            </a:pPr>
            <a:r>
              <a:rPr lang="en-US" sz="2250" dirty="0">
                <a:latin typeface="Courier New" pitchFamily="49" charset="0"/>
                <a:cs typeface="Oracle Sans" panose="020B0503020204020204" pitchFamily="34" charset="0"/>
              </a:rPr>
              <a:t>/</a:t>
            </a:r>
          </a:p>
        </p:txBody>
      </p:sp>
      <p:sp>
        <p:nvSpPr>
          <p:cNvPr id="33797"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Using </a:t>
            </a:r>
            <a:r>
              <a:rPr lang="en-US" dirty="0">
                <a:latin typeface="Courier New" panose="02070309020205020404" pitchFamily="49" charset="0"/>
                <a:cs typeface="Courier New" panose="02070309020205020404" pitchFamily="49" charset="0"/>
              </a:rPr>
              <a:t>DBMS_WARNING:</a:t>
            </a:r>
            <a:r>
              <a:rPr lang="en-US" dirty="0">
                <a:latin typeface="+mj-lt"/>
                <a:cs typeface="Oracle Sans" panose="020B0503020204020204" pitchFamily="34" charset="0"/>
              </a:rPr>
              <a:t> Example</a:t>
            </a:r>
          </a:p>
        </p:txBody>
      </p:sp>
    </p:spTree>
    <p:custDataLst>
      <p:tags r:id="rId1"/>
    </p:custDataLst>
    <p:extLst>
      <p:ext uri="{BB962C8B-B14F-4D97-AF65-F5344CB8AC3E}">
        <p14:creationId xmlns:p14="http://schemas.microsoft.com/office/powerpoint/2010/main" val="1879582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7"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Using </a:t>
            </a:r>
            <a:r>
              <a:rPr lang="en-US" dirty="0">
                <a:latin typeface="Courier New" panose="02070309020205020404" pitchFamily="49" charset="0"/>
                <a:cs typeface="Courier New" panose="02070309020205020404" pitchFamily="49" charset="0"/>
              </a:rPr>
              <a:t>DBMS_WARNING:</a:t>
            </a:r>
            <a:r>
              <a:rPr lang="en-US" dirty="0">
                <a:latin typeface="+mj-lt"/>
                <a:cs typeface="Oracle Sans" panose="020B0503020204020204" pitchFamily="34" charset="0"/>
              </a:rPr>
              <a:t> Example</a:t>
            </a:r>
          </a:p>
        </p:txBody>
      </p:sp>
      <p:sp>
        <p:nvSpPr>
          <p:cNvPr id="9" name="Content Placeholder 2"/>
          <p:cNvSpPr txBox="1">
            <a:spLocks/>
          </p:cNvSpPr>
          <p:nvPr/>
        </p:nvSpPr>
        <p:spPr bwMode="gray">
          <a:xfrm>
            <a:off x="1044157" y="2335188"/>
            <a:ext cx="16125591" cy="80244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lnSpc>
                <a:spcPct val="95000"/>
              </a:lnSpc>
              <a:tabLst>
                <a:tab pos="600075" algn="r"/>
                <a:tab pos="1009650" algn="l"/>
              </a:tabLst>
            </a:pPr>
            <a:r>
              <a:rPr lang="en-US" sz="2400">
                <a:latin typeface="Courier New" pitchFamily="49" charset="0"/>
                <a:cs typeface="Oracle Sans" panose="020B0503020204020204" pitchFamily="34" charset="0"/>
              </a:rPr>
              <a:t>EXECUTE DBMS_WARNING.SET_WARNING_SETTING_STRING(-</a:t>
            </a:r>
          </a:p>
          <a:p>
            <a:pPr marL="685800" indent="-685800" defTabSz="600075" eaLnBrk="0" hangingPunct="0">
              <a:lnSpc>
                <a:spcPct val="95000"/>
              </a:lnSpc>
              <a:tabLst>
                <a:tab pos="600075" algn="r"/>
                <a:tab pos="1009650" algn="l"/>
              </a:tabLst>
            </a:pPr>
            <a:r>
              <a:rPr lang="en-US" sz="2400">
                <a:latin typeface="Courier New" pitchFamily="49" charset="0"/>
                <a:cs typeface="Oracle Sans" panose="020B0503020204020204" pitchFamily="34" charset="0"/>
              </a:rPr>
              <a:t>  'ENABLE:ALL', 'SESSION');</a:t>
            </a:r>
            <a:endParaRPr lang="en-US" sz="2400" dirty="0">
              <a:latin typeface="Courier New" pitchFamily="49" charset="0"/>
              <a:cs typeface="Oracle Sans" panose="020B0503020204020204" pitchFamily="34" charset="0"/>
            </a:endParaRPr>
          </a:p>
        </p:txBody>
      </p:sp>
      <p:sp>
        <p:nvSpPr>
          <p:cNvPr id="10" name="Content Placeholder 2"/>
          <p:cNvSpPr txBox="1">
            <a:spLocks/>
          </p:cNvSpPr>
          <p:nvPr/>
        </p:nvSpPr>
        <p:spPr bwMode="gray">
          <a:xfrm>
            <a:off x="1118252" y="4729495"/>
            <a:ext cx="16125591" cy="42443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lnSpc>
                <a:spcPct val="95000"/>
              </a:lnSpc>
              <a:tabLst>
                <a:tab pos="600075" algn="r"/>
                <a:tab pos="1009650" algn="l"/>
              </a:tabLst>
            </a:pPr>
            <a:r>
              <a:rPr lang="en-US" sz="2400">
                <a:latin typeface="Courier New" pitchFamily="49" charset="0"/>
                <a:cs typeface="Oracle Sans" panose="020B0503020204020204" pitchFamily="34" charset="0"/>
              </a:rPr>
              <a:t>@/home/oracle/labs/plpu/code_ex/code_ex_scripts/code_12_33_s.sql</a:t>
            </a:r>
            <a:endParaRPr lang="en-US" sz="2400" dirty="0">
              <a:latin typeface="Courier New" pitchFamily="49" charset="0"/>
              <a:cs typeface="Oracle Sans" panose="020B0503020204020204" pitchFamily="34" charset="0"/>
            </a:endParaRPr>
          </a:p>
        </p:txBody>
      </p:sp>
      <p:sp>
        <p:nvSpPr>
          <p:cNvPr id="11" name="Content Placeholder 2"/>
          <p:cNvSpPr txBox="1">
            <a:spLocks/>
          </p:cNvSpPr>
          <p:nvPr/>
        </p:nvSpPr>
        <p:spPr bwMode="gray">
          <a:xfrm>
            <a:off x="1118252" y="6799684"/>
            <a:ext cx="16125591" cy="42443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0" hangingPunct="0">
              <a:lnSpc>
                <a:spcPct val="95000"/>
              </a:lnSpc>
              <a:tabLst>
                <a:tab pos="600075" algn="r"/>
                <a:tab pos="1009650" algn="l"/>
              </a:tabLst>
            </a:pPr>
            <a:r>
              <a:rPr lang="en-US" sz="2400" dirty="0">
                <a:latin typeface="Courier New" pitchFamily="49" charset="0"/>
                <a:cs typeface="Oracle Sans" panose="020B0503020204020204" pitchFamily="34" charset="0"/>
              </a:rPr>
              <a:t>EXECUTE </a:t>
            </a:r>
            <a:r>
              <a:rPr lang="en-US" sz="2400" dirty="0" err="1">
                <a:latin typeface="Courier New" pitchFamily="49" charset="0"/>
                <a:cs typeface="Oracle Sans" panose="020B0503020204020204" pitchFamily="34" charset="0"/>
              </a:rPr>
              <a:t>compile_code</a:t>
            </a:r>
            <a:r>
              <a:rPr lang="en-US" sz="2400" dirty="0">
                <a:latin typeface="Courier New" pitchFamily="49" charset="0"/>
                <a:cs typeface="Oracle Sans" panose="020B0503020204020204" pitchFamily="34" charset="0"/>
              </a:rPr>
              <a:t>('EMP_PKG');</a:t>
            </a:r>
          </a:p>
        </p:txBody>
      </p:sp>
      <p:pic>
        <p:nvPicPr>
          <p:cNvPr id="12" name="Picture 11" descr="les11_11.png"/>
          <p:cNvPicPr>
            <a:picLocks noChangeAspect="1"/>
          </p:cNvPicPr>
          <p:nvPr/>
        </p:nvPicPr>
        <p:blipFill>
          <a:blip r:embed="rId4" cstate="print"/>
          <a:stretch>
            <a:fillRect/>
          </a:stretch>
        </p:blipFill>
        <p:spPr>
          <a:xfrm>
            <a:off x="8776781" y="7224118"/>
            <a:ext cx="8271429" cy="1971429"/>
          </a:xfrm>
          <a:prstGeom prst="rect">
            <a:avLst/>
          </a:prstGeom>
        </p:spPr>
      </p:pic>
      <p:pic>
        <p:nvPicPr>
          <p:cNvPr id="13" name="Picture 12" descr="les11_12.png"/>
          <p:cNvPicPr>
            <a:picLocks noChangeAspect="1"/>
          </p:cNvPicPr>
          <p:nvPr/>
        </p:nvPicPr>
        <p:blipFill>
          <a:blip r:embed="rId5" cstate="print"/>
          <a:stretch>
            <a:fillRect/>
          </a:stretch>
        </p:blipFill>
        <p:spPr>
          <a:xfrm>
            <a:off x="12348209" y="5153929"/>
            <a:ext cx="4700001" cy="1285715"/>
          </a:xfrm>
          <a:prstGeom prst="rect">
            <a:avLst/>
          </a:prstGeom>
        </p:spPr>
      </p:pic>
      <p:pic>
        <p:nvPicPr>
          <p:cNvPr id="14" name="Picture 13" descr="les11_13.png"/>
          <p:cNvPicPr>
            <a:picLocks noChangeAspect="1"/>
          </p:cNvPicPr>
          <p:nvPr/>
        </p:nvPicPr>
        <p:blipFill>
          <a:blip r:embed="rId6" cstate="print"/>
          <a:stretch>
            <a:fillRect/>
          </a:stretch>
        </p:blipFill>
        <p:spPr>
          <a:xfrm>
            <a:off x="12205352" y="3105121"/>
            <a:ext cx="4842858" cy="1285715"/>
          </a:xfrm>
          <a:prstGeom prst="rect">
            <a:avLst/>
          </a:prstGeom>
        </p:spPr>
      </p:pic>
    </p:spTree>
    <p:custDataLst>
      <p:tags r:id="rId1"/>
    </p:custDataLst>
    <p:extLst>
      <p:ext uri="{BB962C8B-B14F-4D97-AF65-F5344CB8AC3E}">
        <p14:creationId xmlns:p14="http://schemas.microsoft.com/office/powerpoint/2010/main" val="1226190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5F0275-A2B4-4286-A4E0-AE33E176565A}"/>
              </a:ext>
            </a:extLst>
          </p:cNvPr>
          <p:cNvSpPr>
            <a:spLocks noGrp="1"/>
          </p:cNvSpPr>
          <p:nvPr>
            <p:ph idx="1"/>
          </p:nvPr>
        </p:nvSpPr>
        <p:spPr>
          <a:xfrm>
            <a:off x="932689" y="2267712"/>
            <a:ext cx="16422624" cy="4460191"/>
          </a:xfrm>
        </p:spPr>
        <p:txBody>
          <a:bodyPr/>
          <a:lstStyle/>
          <a:p>
            <a:r>
              <a:rPr lang="en-US" dirty="0"/>
              <a:t>The categories of PL/SQL compile-time warning messages are:</a:t>
            </a:r>
          </a:p>
          <a:p>
            <a:pPr lvl="1">
              <a:buFont typeface="Arial" pitchFamily="34" charset="0"/>
              <a:buAutoNum type="alphaLcPeriod"/>
            </a:pPr>
            <a:r>
              <a:rPr lang="en-US" dirty="0">
                <a:latin typeface="Courier New" pitchFamily="49" charset="0"/>
                <a:cs typeface="Courier New" pitchFamily="49" charset="0"/>
              </a:rPr>
              <a:t>SEVERE</a:t>
            </a:r>
          </a:p>
          <a:p>
            <a:pPr lvl="1">
              <a:buFont typeface="Arial" pitchFamily="34" charset="0"/>
              <a:buAutoNum type="alphaLcPeriod"/>
            </a:pPr>
            <a:r>
              <a:rPr lang="en-US" dirty="0">
                <a:latin typeface="Courier New" pitchFamily="49" charset="0"/>
                <a:cs typeface="Courier New" pitchFamily="49" charset="0"/>
              </a:rPr>
              <a:t>PERFORMANCE</a:t>
            </a:r>
          </a:p>
          <a:p>
            <a:pPr lvl="1">
              <a:buFont typeface="Arial" pitchFamily="34" charset="0"/>
              <a:buAutoNum type="alphaLcPeriod"/>
            </a:pPr>
            <a:r>
              <a:rPr lang="en-US" dirty="0">
                <a:latin typeface="Courier New" pitchFamily="49" charset="0"/>
                <a:cs typeface="Courier New" pitchFamily="49" charset="0"/>
              </a:rPr>
              <a:t>INFORMATIONAL</a:t>
            </a:r>
          </a:p>
          <a:p>
            <a:pPr lvl="1">
              <a:buFont typeface="Arial" pitchFamily="34" charset="0"/>
              <a:buAutoNum type="alphaLcPeriod"/>
            </a:pPr>
            <a:r>
              <a:rPr lang="en-US" dirty="0">
                <a:latin typeface="Courier New" pitchFamily="49" charset="0"/>
                <a:cs typeface="Courier New" pitchFamily="49" charset="0"/>
              </a:rPr>
              <a:t>All</a:t>
            </a:r>
          </a:p>
          <a:p>
            <a:pPr lvl="1">
              <a:buFont typeface="Arial" pitchFamily="34" charset="0"/>
              <a:buAutoNum type="alphaLcPeriod"/>
            </a:pPr>
            <a:r>
              <a:rPr lang="en-US" dirty="0">
                <a:latin typeface="Courier New" pitchFamily="49" charset="0"/>
                <a:cs typeface="Courier New" pitchFamily="49" charset="0"/>
              </a:rPr>
              <a:t>CRITICAL</a:t>
            </a:r>
          </a:p>
        </p:txBody>
      </p:sp>
      <p:sp>
        <p:nvSpPr>
          <p:cNvPr id="3789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Quiz</a:t>
            </a:r>
          </a:p>
        </p:txBody>
      </p:sp>
    </p:spTree>
    <p:custDataLst>
      <p:tags r:id="rId1"/>
    </p:custDataLst>
    <p:extLst>
      <p:ext uri="{BB962C8B-B14F-4D97-AF65-F5344CB8AC3E}">
        <p14:creationId xmlns:p14="http://schemas.microsoft.com/office/powerpoint/2010/main" val="441125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Summary</a:t>
            </a:r>
          </a:p>
        </p:txBody>
      </p:sp>
      <p:sp>
        <p:nvSpPr>
          <p:cNvPr id="2" name="Content Placeholder 1">
            <a:extLst>
              <a:ext uri="{FF2B5EF4-FFF2-40B4-BE49-F238E27FC236}">
                <a16:creationId xmlns:a16="http://schemas.microsoft.com/office/drawing/2014/main" id="{0E9F892B-49D6-470B-B9F4-7903730A2DAF}"/>
              </a:ext>
            </a:extLst>
          </p:cNvPr>
          <p:cNvSpPr>
            <a:spLocks noGrp="1"/>
          </p:cNvSpPr>
          <p:nvPr>
            <p:ph idx="1"/>
          </p:nvPr>
        </p:nvSpPr>
        <p:spPr>
          <a:xfrm>
            <a:off x="933451" y="2272710"/>
            <a:ext cx="16421100" cy="2850328"/>
          </a:xfrm>
        </p:spPr>
        <p:txBody>
          <a:bodyPr/>
          <a:lstStyle/>
          <a:p>
            <a:r>
              <a:rPr lang="en-US" dirty="0"/>
              <a:t>In this lesson, you should have learned how to:</a:t>
            </a:r>
          </a:p>
          <a:p>
            <a:pPr lvl="1"/>
            <a:r>
              <a:rPr lang="en-US" dirty="0"/>
              <a:t>Use the PL/SQL compiler initialization parameters</a:t>
            </a:r>
          </a:p>
          <a:p>
            <a:pPr lvl="1"/>
            <a:r>
              <a:rPr lang="en-US" dirty="0"/>
              <a:t>Use the PL/SQL compile-time warnings</a:t>
            </a:r>
          </a:p>
          <a:p>
            <a:endParaRPr lang="en-US" dirty="0"/>
          </a:p>
        </p:txBody>
      </p:sp>
    </p:spTree>
    <p:custDataLst>
      <p:tags r:id="rId1"/>
    </p:custDataLst>
    <p:extLst>
      <p:ext uri="{BB962C8B-B14F-4D97-AF65-F5344CB8AC3E}">
        <p14:creationId xmlns:p14="http://schemas.microsoft.com/office/powerpoint/2010/main" val="3622274230"/>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Practice 21 Overview: Tuning PL/SQL Compiler</a:t>
            </a:r>
          </a:p>
        </p:txBody>
      </p:sp>
      <p:sp>
        <p:nvSpPr>
          <p:cNvPr id="2" name="Content Placeholder 1">
            <a:extLst>
              <a:ext uri="{FF2B5EF4-FFF2-40B4-BE49-F238E27FC236}">
                <a16:creationId xmlns:a16="http://schemas.microsoft.com/office/drawing/2014/main" id="{FB192A4E-5EB1-4F77-9155-0FB0F70FB038}"/>
              </a:ext>
            </a:extLst>
          </p:cNvPr>
          <p:cNvSpPr>
            <a:spLocks noGrp="1"/>
          </p:cNvSpPr>
          <p:nvPr>
            <p:ph idx="1"/>
          </p:nvPr>
        </p:nvSpPr>
        <p:spPr>
          <a:xfrm>
            <a:off x="933451" y="2272710"/>
            <a:ext cx="16421100" cy="5709572"/>
          </a:xfrm>
        </p:spPr>
        <p:txBody>
          <a:bodyPr/>
          <a:lstStyle/>
          <a:p>
            <a:r>
              <a:rPr lang="en-US" dirty="0"/>
              <a:t>This practice covers the following topics:</a:t>
            </a:r>
          </a:p>
          <a:p>
            <a:pPr lvl="1"/>
            <a:r>
              <a:rPr lang="en-US" dirty="0"/>
              <a:t>Displaying the compiler initialization parameters</a:t>
            </a:r>
          </a:p>
          <a:p>
            <a:pPr lvl="1"/>
            <a:r>
              <a:rPr lang="en-US" dirty="0"/>
              <a:t>Enabling native compilation for your session and compiling a procedure</a:t>
            </a:r>
          </a:p>
          <a:p>
            <a:pPr lvl="1"/>
            <a:r>
              <a:rPr lang="en-US" dirty="0"/>
              <a:t>Disabling the compiler warnings, and then restoring the original session-warning settings</a:t>
            </a:r>
          </a:p>
          <a:p>
            <a:pPr lvl="1"/>
            <a:r>
              <a:rPr lang="en-US" dirty="0"/>
              <a:t>Identifying the categories for some compiler-warning message numbers</a:t>
            </a:r>
          </a:p>
          <a:p>
            <a:pPr lvl="1"/>
            <a:endParaRPr lang="en-US" dirty="0"/>
          </a:p>
          <a:p>
            <a:endParaRPr lang="en-US" dirty="0"/>
          </a:p>
        </p:txBody>
      </p:sp>
      <p:grpSp>
        <p:nvGrpSpPr>
          <p:cNvPr id="9" name="Group 8">
            <a:extLst>
              <a:ext uri="{FF2B5EF4-FFF2-40B4-BE49-F238E27FC236}">
                <a16:creationId xmlns:a16="http://schemas.microsoft.com/office/drawing/2014/main" id="{1D3BA6CF-CE65-40F6-B8BF-2722ECE24849}"/>
              </a:ext>
            </a:extLst>
          </p:cNvPr>
          <p:cNvGrpSpPr/>
          <p:nvPr/>
        </p:nvGrpSpPr>
        <p:grpSpPr>
          <a:xfrm>
            <a:off x="13654408" y="6286560"/>
            <a:ext cx="4633592" cy="2577087"/>
            <a:chOff x="13392471" y="6400800"/>
            <a:chExt cx="4633592" cy="2577087"/>
          </a:xfrm>
        </p:grpSpPr>
        <p:sp>
          <p:nvSpPr>
            <p:cNvPr id="4" name="Rectangle 3"/>
            <p:cNvSpPr/>
            <p:nvPr/>
          </p:nvSpPr>
          <p:spPr bwMode="auto">
            <a:xfrm rot="16200000" flipV="1">
              <a:off x="14835348" y="5369880"/>
              <a:ext cx="1747838" cy="4633592"/>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5" name="Group 4"/>
            <p:cNvGrpSpPr/>
            <p:nvPr/>
          </p:nvGrpSpPr>
          <p:grpSpPr>
            <a:xfrm>
              <a:off x="14450994" y="6400800"/>
              <a:ext cx="2579706" cy="2577087"/>
              <a:chOff x="9066212" y="3962400"/>
              <a:chExt cx="1941512" cy="1939542"/>
            </a:xfrm>
          </p:grpSpPr>
          <p:sp>
            <p:nvSpPr>
              <p:cNvPr id="6" name="Oval 5"/>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grpSp>
    </p:spTree>
    <p:custDataLst>
      <p:tags r:id="rId1"/>
    </p:custDataLst>
    <p:extLst>
      <p:ext uri="{BB962C8B-B14F-4D97-AF65-F5344CB8AC3E}">
        <p14:creationId xmlns:p14="http://schemas.microsoft.com/office/powerpoint/2010/main" val="1281063010"/>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Lesson Agenda</a:t>
            </a:r>
          </a:p>
        </p:txBody>
      </p:sp>
      <p:sp>
        <p:nvSpPr>
          <p:cNvPr id="2" name="Content Placeholder 1">
            <a:extLst>
              <a:ext uri="{FF2B5EF4-FFF2-40B4-BE49-F238E27FC236}">
                <a16:creationId xmlns:a16="http://schemas.microsoft.com/office/drawing/2014/main" id="{FE8D2C74-49E6-481B-AE42-1462FFFAF77E}"/>
              </a:ext>
            </a:extLst>
          </p:cNvPr>
          <p:cNvSpPr>
            <a:spLocks noGrp="1"/>
          </p:cNvSpPr>
          <p:nvPr>
            <p:ph idx="1"/>
          </p:nvPr>
        </p:nvSpPr>
        <p:spPr>
          <a:xfrm>
            <a:off x="933451" y="2272710"/>
            <a:ext cx="16421100" cy="3538209"/>
          </a:xfrm>
        </p:spPr>
        <p:txBody>
          <a:bodyPr/>
          <a:lstStyle/>
          <a:p>
            <a:pPr lvl="1"/>
            <a:r>
              <a:rPr lang="en-US" dirty="0"/>
              <a:t>Using PL/SQL initialization parameters</a:t>
            </a:r>
            <a:r>
              <a:rPr lang="en-US" dirty="0">
                <a:solidFill>
                  <a:schemeClr val="folHlink"/>
                </a:solidFill>
              </a:rPr>
              <a:t> </a:t>
            </a:r>
          </a:p>
          <a:p>
            <a:pPr lvl="1">
              <a:buClr>
                <a:schemeClr val="tx1">
                  <a:lumMod val="25000"/>
                  <a:lumOff val="75000"/>
                </a:schemeClr>
              </a:buClr>
            </a:pPr>
            <a:r>
              <a:rPr lang="en-US" dirty="0">
                <a:solidFill>
                  <a:schemeClr val="tx1">
                    <a:lumMod val="25000"/>
                    <a:lumOff val="75000"/>
                  </a:schemeClr>
                </a:solidFill>
              </a:rPr>
              <a:t>Using the PL/SQL compile-time warnings:</a:t>
            </a:r>
          </a:p>
          <a:p>
            <a:pPr lvl="2">
              <a:buClr>
                <a:schemeClr val="tx1">
                  <a:lumMod val="25000"/>
                  <a:lumOff val="75000"/>
                </a:schemeClr>
              </a:buClr>
            </a:pPr>
            <a:r>
              <a:rPr lang="en-US" dirty="0">
                <a:solidFill>
                  <a:schemeClr val="tx1">
                    <a:lumMod val="25000"/>
                    <a:lumOff val="75000"/>
                  </a:schemeClr>
                </a:solidFill>
              </a:rPr>
              <a:t>Using the </a:t>
            </a:r>
            <a:r>
              <a:rPr lang="en-US" dirty="0">
                <a:solidFill>
                  <a:schemeClr val="tx1">
                    <a:lumMod val="25000"/>
                    <a:lumOff val="75000"/>
                  </a:schemeClr>
                </a:solidFill>
                <a:latin typeface="Courier New" pitchFamily="49" charset="0"/>
              </a:rPr>
              <a:t>PLSQL_WARNING</a:t>
            </a:r>
            <a:r>
              <a:rPr lang="en-US" dirty="0">
                <a:solidFill>
                  <a:schemeClr val="tx1">
                    <a:lumMod val="25000"/>
                    <a:lumOff val="75000"/>
                  </a:schemeClr>
                </a:solidFill>
              </a:rPr>
              <a:t> initialization parameter</a:t>
            </a:r>
          </a:p>
          <a:p>
            <a:pPr lvl="2">
              <a:buClr>
                <a:schemeClr val="tx1">
                  <a:lumMod val="25000"/>
                  <a:lumOff val="75000"/>
                </a:schemeClr>
              </a:buClr>
            </a:pPr>
            <a:r>
              <a:rPr lang="en-US" dirty="0">
                <a:solidFill>
                  <a:schemeClr val="tx1">
                    <a:lumMod val="25000"/>
                    <a:lumOff val="75000"/>
                  </a:schemeClr>
                </a:solidFill>
              </a:rPr>
              <a:t>Using the </a:t>
            </a:r>
            <a:r>
              <a:rPr lang="en-US" dirty="0">
                <a:solidFill>
                  <a:schemeClr val="tx1">
                    <a:lumMod val="25000"/>
                    <a:lumOff val="75000"/>
                  </a:schemeClr>
                </a:solidFill>
                <a:latin typeface="Courier New" pitchFamily="49" charset="0"/>
              </a:rPr>
              <a:t>DBMS_WARNING</a:t>
            </a:r>
            <a:r>
              <a:rPr lang="en-US" dirty="0">
                <a:solidFill>
                  <a:schemeClr val="tx1">
                    <a:lumMod val="25000"/>
                    <a:lumOff val="75000"/>
                  </a:schemeClr>
                </a:solidFill>
              </a:rPr>
              <a:t> package subprograms</a:t>
            </a:r>
          </a:p>
          <a:p>
            <a:endParaRPr lang="en-US" dirty="0"/>
          </a:p>
        </p:txBody>
      </p:sp>
      <p:grpSp>
        <p:nvGrpSpPr>
          <p:cNvPr id="4" name="Group 3"/>
          <p:cNvGrpSpPr/>
          <p:nvPr/>
        </p:nvGrpSpPr>
        <p:grpSpPr>
          <a:xfrm>
            <a:off x="13726416" y="6263001"/>
            <a:ext cx="4561584" cy="2500313"/>
            <a:chOff x="6080720" y="4297363"/>
            <a:chExt cx="3041056" cy="1666875"/>
          </a:xfrm>
        </p:grpSpPr>
        <p:sp>
          <p:nvSpPr>
            <p:cNvPr id="5" name="Rectangle 4"/>
            <p:cNvSpPr/>
            <p:nvPr/>
          </p:nvSpPr>
          <p:spPr bwMode="auto">
            <a:xfrm rot="16200000" flipV="1">
              <a:off x="7018635" y="3557884"/>
              <a:ext cx="1165225" cy="3041056"/>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93233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Optimizing PL/SQL Compiler Performance</a:t>
            </a:r>
          </a:p>
        </p:txBody>
      </p:sp>
      <p:sp>
        <p:nvSpPr>
          <p:cNvPr id="5" name="Content Placeholder 4">
            <a:extLst>
              <a:ext uri="{FF2B5EF4-FFF2-40B4-BE49-F238E27FC236}">
                <a16:creationId xmlns:a16="http://schemas.microsoft.com/office/drawing/2014/main" id="{5DF86B33-BE5C-4FFD-9BE2-A5B49E4AEF46}"/>
              </a:ext>
            </a:extLst>
          </p:cNvPr>
          <p:cNvSpPr>
            <a:spLocks noGrp="1"/>
          </p:cNvSpPr>
          <p:nvPr>
            <p:ph idx="1"/>
          </p:nvPr>
        </p:nvSpPr>
        <p:spPr/>
        <p:txBody>
          <a:bodyPr/>
          <a:lstStyle/>
          <a:p>
            <a:pPr lvl="1"/>
            <a:r>
              <a:rPr lang="en-US" dirty="0"/>
              <a:t>The PL/SQL compiler implicitly rearranges the code for better performance.</a:t>
            </a:r>
          </a:p>
          <a:p>
            <a:pPr lvl="1"/>
            <a:r>
              <a:rPr lang="en-US" dirty="0"/>
              <a:t>The compiler behavior is defined by its initialization parameters.</a:t>
            </a:r>
          </a:p>
          <a:p>
            <a:pPr lvl="1"/>
            <a:r>
              <a:rPr lang="en-US" dirty="0"/>
              <a:t>You can use initialization parameters to tune the performance of the compiler according to the application requirement.</a:t>
            </a:r>
          </a:p>
          <a:p>
            <a:endParaRPr lang="en-US" dirty="0"/>
          </a:p>
        </p:txBody>
      </p:sp>
      <p:pic>
        <p:nvPicPr>
          <p:cNvPr id="4" name="Picture 3" descr="cnt2296433.png"/>
          <p:cNvPicPr>
            <a:picLocks noChangeAspect="1"/>
          </p:cNvPicPr>
          <p:nvPr/>
        </p:nvPicPr>
        <p:blipFill>
          <a:blip r:embed="rId4" cstate="print"/>
          <a:stretch>
            <a:fillRect/>
          </a:stretch>
        </p:blipFill>
        <p:spPr>
          <a:xfrm>
            <a:off x="13144501" y="6057900"/>
            <a:ext cx="3351347" cy="2628900"/>
          </a:xfrm>
          <a:prstGeom prst="rect">
            <a:avLst/>
          </a:prstGeom>
        </p:spPr>
      </p:pic>
    </p:spTree>
    <p:custDataLst>
      <p:tags r:id="rId1"/>
    </p:custDataLst>
    <p:extLst>
      <p:ext uri="{BB962C8B-B14F-4D97-AF65-F5344CB8AC3E}">
        <p14:creationId xmlns:p14="http://schemas.microsoft.com/office/powerpoint/2010/main" val="410186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Initialization Parameters for PL/SQL Compilation </a:t>
            </a:r>
          </a:p>
        </p:txBody>
      </p:sp>
      <p:graphicFrame>
        <p:nvGraphicFramePr>
          <p:cNvPr id="13" name="Content Placeholder 12"/>
          <p:cNvGraphicFramePr>
            <a:graphicFrameLocks noGrp="1"/>
          </p:cNvGraphicFramePr>
          <p:nvPr>
            <p:ph idx="1"/>
          </p:nvPr>
        </p:nvGraphicFramePr>
        <p:xfrm>
          <a:off x="933450" y="2273300"/>
          <a:ext cx="15980568" cy="6461760"/>
        </p:xfrm>
        <a:graphic>
          <a:graphicData uri="http://schemas.openxmlformats.org/drawingml/2006/table">
            <a:tbl>
              <a:tblPr firstRow="1" firstCol="1" bandRow="1">
                <a:tableStyleId>{5FD0F851-EC5A-4D38-B0AD-8093EC10F338}</a:tableStyleId>
              </a:tblPr>
              <a:tblGrid>
                <a:gridCol w="5464968">
                  <a:extLst>
                    <a:ext uri="{9D8B030D-6E8A-4147-A177-3AD203B41FA5}">
                      <a16:colId xmlns:a16="http://schemas.microsoft.com/office/drawing/2014/main" val="20000"/>
                    </a:ext>
                  </a:extLst>
                </a:gridCol>
                <a:gridCol w="10515600">
                  <a:extLst>
                    <a:ext uri="{9D8B030D-6E8A-4147-A177-3AD203B41FA5}">
                      <a16:colId xmlns:a16="http://schemas.microsoft.com/office/drawing/2014/main" val="20001"/>
                    </a:ext>
                  </a:extLst>
                </a:gridCol>
              </a:tblGrid>
              <a:tr h="617220">
                <a:tc>
                  <a:txBody>
                    <a:bodyPr/>
                    <a:lstStyle/>
                    <a:p>
                      <a:r>
                        <a:rPr lang="en-US" sz="3200" dirty="0"/>
                        <a:t>Compilation</a:t>
                      </a:r>
                      <a:r>
                        <a:rPr lang="en-US" sz="3200" baseline="0" dirty="0"/>
                        <a:t> Parameter</a:t>
                      </a:r>
                      <a:endParaRPr lang="en-US" sz="3200" dirty="0">
                        <a:latin typeface="Oracle Sans" panose="020B0503020204020204" pitchFamily="34" charset="0"/>
                        <a:cs typeface="Oracle Sans" panose="020B0503020204020204" pitchFamily="34" charset="0"/>
                      </a:endParaRPr>
                    </a:p>
                  </a:txBody>
                  <a:tcPr marL="137160" marR="137160" marT="68580" marB="68580"/>
                </a:tc>
                <a:tc>
                  <a:txBody>
                    <a:bodyPr/>
                    <a:lstStyle/>
                    <a:p>
                      <a:r>
                        <a:rPr lang="en-US" sz="3200" dirty="0"/>
                        <a:t>Description</a:t>
                      </a:r>
                      <a:endParaRPr lang="en-US" sz="3200" dirty="0">
                        <a:latin typeface="Oracle Sans" panose="020B0503020204020204" pitchFamily="34" charset="0"/>
                        <a:cs typeface="Oracle Sans" panose="020B0503020204020204" pitchFamily="34" charset="0"/>
                      </a:endParaRPr>
                    </a:p>
                  </a:txBody>
                  <a:tcPr marL="137160" marR="137160" marT="68580" marB="68580"/>
                </a:tc>
                <a:extLst>
                  <a:ext uri="{0D108BD9-81ED-4DB2-BD59-A6C34878D82A}">
                    <a16:rowId xmlns:a16="http://schemas.microsoft.com/office/drawing/2014/main" val="10000"/>
                  </a:ext>
                </a:extLst>
              </a:tr>
              <a:tr h="960120">
                <a:tc>
                  <a:txBody>
                    <a:bodyPr/>
                    <a:lstStyle/>
                    <a:p>
                      <a:r>
                        <a:rPr lang="en-US" sz="3200" b="0" dirty="0">
                          <a:latin typeface="Courier New" panose="02070309020205020404" pitchFamily="49" charset="0"/>
                          <a:cs typeface="Courier New" panose="02070309020205020404" pitchFamily="49" charset="0"/>
                        </a:rPr>
                        <a:t>PLSCOPE_SETTINGS</a:t>
                      </a:r>
                    </a:p>
                  </a:txBody>
                  <a:tcPr marL="137160" marR="137160" marT="68580" marB="68580">
                    <a:solidFill>
                      <a:srgbClr val="EFF3F4"/>
                    </a:solidFill>
                  </a:tcPr>
                </a:tc>
                <a:tc>
                  <a:txBody>
                    <a:bodyPr/>
                    <a:lstStyle/>
                    <a:p>
                      <a:r>
                        <a:rPr lang="en-US" sz="2700" kern="1200" dirty="0"/>
                        <a:t>Controls the compile-time collection, cross-reference, and storage of the PL/SQL source text identifier data</a:t>
                      </a:r>
                      <a:endParaRPr lang="en-US" sz="2700" dirty="0">
                        <a:latin typeface="Oracle Sans" panose="020B0503020204020204" pitchFamily="34" charset="0"/>
                        <a:cs typeface="Oracle Sans" panose="020B0503020204020204" pitchFamily="34" charset="0"/>
                      </a:endParaRPr>
                    </a:p>
                  </a:txBody>
                  <a:tcPr marL="137160" marR="137160" marT="68580" marB="68580">
                    <a:solidFill>
                      <a:srgbClr val="EFF3F4"/>
                    </a:solidFill>
                  </a:tcPr>
                </a:tc>
                <a:extLst>
                  <a:ext uri="{0D108BD9-81ED-4DB2-BD59-A6C34878D82A}">
                    <a16:rowId xmlns:a16="http://schemas.microsoft.com/office/drawing/2014/main" val="10001"/>
                  </a:ext>
                </a:extLst>
              </a:tr>
              <a:tr h="960120">
                <a:tc>
                  <a:txBody>
                    <a:bodyPr/>
                    <a:lstStyle/>
                    <a:p>
                      <a:r>
                        <a:rPr lang="en-US" sz="3200" b="0" dirty="0">
                          <a:latin typeface="Courier New" panose="02070309020205020404" pitchFamily="49" charset="0"/>
                          <a:cs typeface="Courier New" panose="02070309020205020404" pitchFamily="49" charset="0"/>
                        </a:rPr>
                        <a:t>PLSQL_CCFLAGS</a:t>
                      </a:r>
                    </a:p>
                  </a:txBody>
                  <a:tcPr marL="137160" marR="137160" marT="68580" marB="68580"/>
                </a:tc>
                <a:tc>
                  <a:txBody>
                    <a:bodyPr/>
                    <a:lstStyle/>
                    <a:p>
                      <a:r>
                        <a:rPr lang="en-US" sz="2700" kern="1200" dirty="0"/>
                        <a:t>Lets you control conditional compilation of each PL/SQL unit independently</a:t>
                      </a:r>
                      <a:endParaRPr lang="en-US" sz="2700" dirty="0"/>
                    </a:p>
                  </a:txBody>
                  <a:tcPr marL="137160" marR="137160" marT="68580" marB="68580"/>
                </a:tc>
                <a:extLst>
                  <a:ext uri="{0D108BD9-81ED-4DB2-BD59-A6C34878D82A}">
                    <a16:rowId xmlns:a16="http://schemas.microsoft.com/office/drawing/2014/main" val="10002"/>
                  </a:ext>
                </a:extLst>
              </a:tr>
              <a:tr h="960120">
                <a:tc>
                  <a:txBody>
                    <a:bodyPr/>
                    <a:lstStyle/>
                    <a:p>
                      <a:r>
                        <a:rPr lang="en-US" sz="3200" b="0" dirty="0">
                          <a:latin typeface="Courier New" panose="02070309020205020404" pitchFamily="49" charset="0"/>
                          <a:cs typeface="Courier New" panose="02070309020205020404" pitchFamily="49" charset="0"/>
                        </a:rPr>
                        <a:t>PLSQL_CODE_TYPE</a:t>
                      </a:r>
                    </a:p>
                  </a:txBody>
                  <a:tcPr marL="137160" marR="137160" marT="68580" marB="68580">
                    <a:solidFill>
                      <a:srgbClr val="EFF3F4"/>
                    </a:solidFill>
                  </a:tcPr>
                </a:tc>
                <a:tc>
                  <a:txBody>
                    <a:bodyPr/>
                    <a:lstStyle/>
                    <a:p>
                      <a:r>
                        <a:rPr lang="en-US" sz="2700" kern="1200" dirty="0"/>
                        <a:t>Specifies the compilation mode for PL/SQL units</a:t>
                      </a:r>
                      <a:r>
                        <a:rPr lang="en-US" sz="2700" kern="1200" baseline="0" dirty="0"/>
                        <a:t> -  </a:t>
                      </a:r>
                      <a:r>
                        <a:rPr lang="en-US" sz="2700" kern="1200" dirty="0">
                          <a:latin typeface="Courier New" panose="02070309020205020404" pitchFamily="49" charset="0"/>
                          <a:cs typeface="Courier New" panose="02070309020205020404" pitchFamily="49" charset="0"/>
                        </a:rPr>
                        <a:t>INTERPRETED</a:t>
                      </a:r>
                      <a:r>
                        <a:rPr lang="en-US" sz="2700" kern="1200" dirty="0"/>
                        <a:t> (the default) or </a:t>
                      </a:r>
                      <a:r>
                        <a:rPr lang="en-US" sz="2700" dirty="0">
                          <a:latin typeface="Courier New" panose="02070309020205020404" pitchFamily="49" charset="0"/>
                          <a:cs typeface="Courier New" panose="02070309020205020404" pitchFamily="49" charset="0"/>
                        </a:rPr>
                        <a:t>NATIVE</a:t>
                      </a:r>
                      <a:endParaRPr lang="en-US" sz="2700" dirty="0"/>
                    </a:p>
                  </a:txBody>
                  <a:tcPr marL="137160" marR="137160" marT="68580" marB="68580">
                    <a:solidFill>
                      <a:srgbClr val="EFF3F4"/>
                    </a:solidFill>
                  </a:tcPr>
                </a:tc>
                <a:extLst>
                  <a:ext uri="{0D108BD9-81ED-4DB2-BD59-A6C34878D82A}">
                    <a16:rowId xmlns:a16="http://schemas.microsoft.com/office/drawing/2014/main" val="10003"/>
                  </a:ext>
                </a:extLst>
              </a:tr>
              <a:tr h="617220">
                <a:tc>
                  <a:txBody>
                    <a:bodyPr/>
                    <a:lstStyle/>
                    <a:p>
                      <a:r>
                        <a:rPr lang="en-US" sz="3200" b="0" dirty="0">
                          <a:latin typeface="Courier New" panose="02070309020205020404" pitchFamily="49" charset="0"/>
                          <a:cs typeface="Courier New" panose="02070309020205020404" pitchFamily="49" charset="0"/>
                        </a:rPr>
                        <a:t>PLSQL_OPTIMIZE_LEVEL</a:t>
                      </a:r>
                    </a:p>
                  </a:txBody>
                  <a:tcPr marL="137160" marR="137160" marT="68580" marB="68580"/>
                </a:tc>
                <a:tc>
                  <a:txBody>
                    <a:bodyPr/>
                    <a:lstStyle/>
                    <a:p>
                      <a:r>
                        <a:rPr lang="en-US" sz="2700" kern="1200" dirty="0"/>
                        <a:t>Specifies the optimization level at which to compile PL/SQL units</a:t>
                      </a:r>
                      <a:endParaRPr lang="en-US" sz="2700" dirty="0"/>
                    </a:p>
                  </a:txBody>
                  <a:tcPr marL="137160" marR="137160" marT="68580" marB="68580"/>
                </a:tc>
                <a:extLst>
                  <a:ext uri="{0D108BD9-81ED-4DB2-BD59-A6C34878D82A}">
                    <a16:rowId xmlns:a16="http://schemas.microsoft.com/office/drawing/2014/main" val="10004"/>
                  </a:ext>
                </a:extLst>
              </a:tr>
              <a:tr h="1371600">
                <a:tc>
                  <a:txBody>
                    <a:bodyPr/>
                    <a:lstStyle/>
                    <a:p>
                      <a:r>
                        <a:rPr lang="en-US" sz="3200" b="0" dirty="0">
                          <a:latin typeface="Courier New" panose="02070309020205020404" pitchFamily="49" charset="0"/>
                          <a:cs typeface="Courier New" panose="02070309020205020404" pitchFamily="49" charset="0"/>
                        </a:rPr>
                        <a:t>PLSQL_WARNINGS</a:t>
                      </a:r>
                    </a:p>
                  </a:txBody>
                  <a:tcPr marL="137160" marR="137160" marT="68580" marB="68580">
                    <a:solidFill>
                      <a:srgbClr val="EFF3F4"/>
                    </a:solidFill>
                  </a:tcPr>
                </a:tc>
                <a:tc>
                  <a:txBody>
                    <a:bodyPr/>
                    <a:lstStyle/>
                    <a:p>
                      <a:r>
                        <a:rPr lang="en-US" sz="2700" kern="1200" dirty="0"/>
                        <a:t>Enables or disables the reporting of warning messages by the PL/SQL compiler, and specifies which warning messages to show as errors</a:t>
                      </a:r>
                      <a:endParaRPr lang="en-US" sz="2700" dirty="0"/>
                    </a:p>
                  </a:txBody>
                  <a:tcPr marL="137160" marR="137160" marT="68580" marB="68580">
                    <a:solidFill>
                      <a:srgbClr val="EFF3F4"/>
                    </a:solidFill>
                  </a:tcPr>
                </a:tc>
                <a:extLst>
                  <a:ext uri="{0D108BD9-81ED-4DB2-BD59-A6C34878D82A}">
                    <a16:rowId xmlns:a16="http://schemas.microsoft.com/office/drawing/2014/main" val="10005"/>
                  </a:ext>
                </a:extLst>
              </a:tr>
              <a:tr h="960120">
                <a:tc>
                  <a:txBody>
                    <a:bodyPr/>
                    <a:lstStyle/>
                    <a:p>
                      <a:r>
                        <a:rPr lang="en-US" sz="3200" b="0" dirty="0">
                          <a:latin typeface="Courier New" panose="02070309020205020404" pitchFamily="49" charset="0"/>
                          <a:cs typeface="Courier New" panose="02070309020205020404" pitchFamily="49" charset="0"/>
                        </a:rPr>
                        <a:t>NLS_LENGTH_SEMANTICS</a:t>
                      </a:r>
                    </a:p>
                  </a:txBody>
                  <a:tcPr marL="137160" marR="137160" marT="68580" marB="68580"/>
                </a:tc>
                <a:tc>
                  <a:txBody>
                    <a:bodyPr/>
                    <a:lstStyle/>
                    <a:p>
                      <a:r>
                        <a:rPr lang="en-US" sz="2700" kern="1200" dirty="0"/>
                        <a:t>Lets you create </a:t>
                      </a:r>
                      <a:r>
                        <a:rPr lang="en-US" sz="2700" kern="1200" dirty="0">
                          <a:latin typeface="Courier New" panose="02070309020205020404" pitchFamily="49" charset="0"/>
                          <a:cs typeface="Courier New" panose="02070309020205020404" pitchFamily="49" charset="0"/>
                        </a:rPr>
                        <a:t>CHAR</a:t>
                      </a:r>
                      <a:r>
                        <a:rPr lang="en-US" sz="2700" kern="1200" dirty="0"/>
                        <a:t> and </a:t>
                      </a:r>
                      <a:r>
                        <a:rPr lang="en-US" sz="2700" kern="1200" dirty="0">
                          <a:latin typeface="Courier New" panose="02070309020205020404" pitchFamily="49" charset="0"/>
                          <a:cs typeface="Courier New" panose="02070309020205020404" pitchFamily="49" charset="0"/>
                        </a:rPr>
                        <a:t>VARCHAR2</a:t>
                      </a:r>
                      <a:r>
                        <a:rPr lang="en-US" sz="2700" kern="1200" dirty="0"/>
                        <a:t> columns by using either byte-length or character-length semantics</a:t>
                      </a:r>
                      <a:endParaRPr lang="en-US" sz="2700" dirty="0"/>
                    </a:p>
                  </a:txBody>
                  <a:tcPr marL="137160" marR="137160" marT="68580" marB="68580"/>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319114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9ED76A-3AB2-478D-939E-5580E5251BED}"/>
              </a:ext>
            </a:extLst>
          </p:cNvPr>
          <p:cNvSpPr>
            <a:spLocks noGrp="1"/>
          </p:cNvSpPr>
          <p:nvPr>
            <p:ph type="title"/>
          </p:nvPr>
        </p:nvSpPr>
        <p:spPr/>
        <p:txBody>
          <a:bodyPr/>
          <a:lstStyle/>
          <a:p>
            <a:endParaRPr lang="en-US"/>
          </a:p>
        </p:txBody>
      </p:sp>
    </p:spTree>
    <p:custDataLst>
      <p:tags r:id="rId1"/>
    </p:custDataLst>
    <p:extLst>
      <p:ext uri="{BB962C8B-B14F-4D97-AF65-F5344CB8AC3E}">
        <p14:creationId xmlns:p14="http://schemas.microsoft.com/office/powerpoint/2010/main" val="352356727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Using the Initialization Parameters for PL/SQL Compilation</a:t>
            </a:r>
          </a:p>
        </p:txBody>
      </p:sp>
      <p:sp>
        <p:nvSpPr>
          <p:cNvPr id="4" name="Content Placeholder 3">
            <a:extLst>
              <a:ext uri="{FF2B5EF4-FFF2-40B4-BE49-F238E27FC236}">
                <a16:creationId xmlns:a16="http://schemas.microsoft.com/office/drawing/2014/main" id="{B8E514B5-4581-4625-BFD6-4D94F1E1D487}"/>
              </a:ext>
            </a:extLst>
          </p:cNvPr>
          <p:cNvSpPr>
            <a:spLocks noGrp="1"/>
          </p:cNvSpPr>
          <p:nvPr>
            <p:ph idx="1"/>
          </p:nvPr>
        </p:nvSpPr>
        <p:spPr>
          <a:xfrm>
            <a:off x="933451" y="2688032"/>
            <a:ext cx="16421100" cy="4195825"/>
          </a:xfrm>
        </p:spPr>
        <p:txBody>
          <a:bodyPr/>
          <a:lstStyle/>
          <a:p>
            <a:pPr lvl="1"/>
            <a:r>
              <a:rPr lang="en-US" dirty="0">
                <a:latin typeface="Courier New" pitchFamily="49" charset="0"/>
              </a:rPr>
              <a:t>PLSQL_CODE_TYPE</a:t>
            </a:r>
            <a:r>
              <a:rPr lang="en-US" dirty="0"/>
              <a:t>: Specifies the compilation mode for PL/SQL library units</a:t>
            </a:r>
          </a:p>
          <a:p>
            <a:pPr lvl="1">
              <a:spcBef>
                <a:spcPts val="5000"/>
              </a:spcBef>
            </a:pPr>
            <a:r>
              <a:rPr lang="en-US" dirty="0">
                <a:latin typeface="Courier New" pitchFamily="49" charset="0"/>
              </a:rPr>
              <a:t>PLSQL_OPTIMIZE_LEVEL</a:t>
            </a:r>
            <a:r>
              <a:rPr lang="en-US" dirty="0"/>
              <a:t>: Specifies the optimization level to be used to compile PL/SQL library units</a:t>
            </a:r>
          </a:p>
          <a:p>
            <a:pPr lvl="1">
              <a:spcBef>
                <a:spcPts val="5000"/>
              </a:spcBef>
            </a:pPr>
            <a:r>
              <a:rPr lang="en-US" dirty="0">
                <a:solidFill>
                  <a:srgbClr val="000000"/>
                </a:solidFill>
              </a:rPr>
              <a:t>19c: to compile PL/SQL units for debugging, specify PLSQL_OPTIMIZE_LEVEL=1</a:t>
            </a:r>
            <a:endParaRPr lang="en-US" dirty="0"/>
          </a:p>
          <a:p>
            <a:endParaRPr lang="en-US" dirty="0"/>
          </a:p>
        </p:txBody>
      </p:sp>
      <p:sp>
        <p:nvSpPr>
          <p:cNvPr id="6" name="Content Placeholder 2"/>
          <p:cNvSpPr txBox="1">
            <a:spLocks/>
          </p:cNvSpPr>
          <p:nvPr/>
        </p:nvSpPr>
        <p:spPr bwMode="gray">
          <a:xfrm>
            <a:off x="1881994" y="5143500"/>
            <a:ext cx="14524012" cy="33987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a:spcBef>
                <a:spcPct val="20000"/>
              </a:spcBef>
              <a:buClr>
                <a:srgbClr val="FF0000"/>
              </a:buClr>
              <a:defRPr/>
            </a:pPr>
            <a:r>
              <a:rPr lang="en-US" dirty="0">
                <a:latin typeface="Courier New" pitchFamily="49" charset="0"/>
                <a:cs typeface="Oracle Sans" panose="020B0503020204020204" pitchFamily="34" charset="0"/>
              </a:rPr>
              <a:t>PLSQL_OPTIMIZE_LEVEL = { 0 | 1 | </a:t>
            </a:r>
            <a:r>
              <a:rPr lang="en-US" u="sng" dirty="0">
                <a:latin typeface="Courier New" pitchFamily="49" charset="0"/>
                <a:cs typeface="Oracle Sans" panose="020B0503020204020204" pitchFamily="34" charset="0"/>
              </a:rPr>
              <a:t>2</a:t>
            </a:r>
            <a:r>
              <a:rPr lang="en-US" dirty="0">
                <a:latin typeface="Courier New" pitchFamily="49" charset="0"/>
                <a:cs typeface="Oracle Sans" panose="020B0503020204020204" pitchFamily="34" charset="0"/>
              </a:rPr>
              <a:t> | 3}</a:t>
            </a:r>
          </a:p>
        </p:txBody>
      </p:sp>
      <p:sp>
        <p:nvSpPr>
          <p:cNvPr id="7" name="Content Placeholder 2"/>
          <p:cNvSpPr txBox="1">
            <a:spLocks/>
          </p:cNvSpPr>
          <p:nvPr/>
        </p:nvSpPr>
        <p:spPr bwMode="gray">
          <a:xfrm>
            <a:off x="1881994" y="3415308"/>
            <a:ext cx="14524012" cy="33987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a:spcBef>
                <a:spcPct val="20000"/>
              </a:spcBef>
              <a:buClr>
                <a:srgbClr val="FF0000"/>
              </a:buClr>
              <a:defRPr/>
            </a:pPr>
            <a:r>
              <a:rPr lang="en-US" dirty="0">
                <a:latin typeface="Courier New" pitchFamily="49" charset="0"/>
                <a:cs typeface="Oracle Sans" panose="020B0503020204020204" pitchFamily="34" charset="0"/>
              </a:rPr>
              <a:t>PLSQL_CODE_TYPE = { </a:t>
            </a:r>
            <a:r>
              <a:rPr lang="en-US" u="sng" dirty="0">
                <a:latin typeface="Courier New" pitchFamily="49" charset="0"/>
                <a:cs typeface="Oracle Sans" panose="020B0503020204020204" pitchFamily="34" charset="0"/>
              </a:rPr>
              <a:t>INTERPRETED</a:t>
            </a:r>
            <a:r>
              <a:rPr lang="en-US" dirty="0">
                <a:latin typeface="Courier New" pitchFamily="49" charset="0"/>
                <a:cs typeface="Oracle Sans" panose="020B0503020204020204" pitchFamily="34" charset="0"/>
              </a:rPr>
              <a:t> | NATIVE }</a:t>
            </a:r>
          </a:p>
        </p:txBody>
      </p:sp>
    </p:spTree>
    <p:custDataLst>
      <p:tags r:id="rId1"/>
    </p:custDataLst>
    <p:extLst>
      <p:ext uri="{BB962C8B-B14F-4D97-AF65-F5344CB8AC3E}">
        <p14:creationId xmlns:p14="http://schemas.microsoft.com/office/powerpoint/2010/main" val="3343138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1068905" y="3579485"/>
            <a:ext cx="16125591" cy="33987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a:spcBef>
                <a:spcPct val="20000"/>
              </a:spcBef>
              <a:buClr>
                <a:srgbClr val="FF0000"/>
              </a:buClr>
              <a:defRPr/>
            </a:pPr>
            <a:r>
              <a:rPr lang="en-US" dirty="0">
                <a:solidFill>
                  <a:srgbClr val="000000"/>
                </a:solidFill>
                <a:latin typeface="Courier New" pitchFamily="49" charset="0"/>
                <a:cs typeface="Oracle Sans" panose="020B0503020204020204" pitchFamily="34" charset="0"/>
              </a:rPr>
              <a:t>DESCRIBE </a:t>
            </a:r>
            <a:r>
              <a:rPr lang="en-US" dirty="0">
                <a:latin typeface="Courier New" pitchFamily="49" charset="0"/>
                <a:cs typeface="Oracle Sans" panose="020B0503020204020204" pitchFamily="34" charset="0"/>
              </a:rPr>
              <a:t>USER_PLSQL_OBJECT_SETTINGS</a:t>
            </a:r>
            <a:r>
              <a:rPr lang="en-US" kern="0" dirty="0">
                <a:latin typeface="+mn-lt"/>
                <a:cs typeface="Oracle Sans" panose="020B0503020204020204" pitchFamily="34" charset="0"/>
              </a:rPr>
              <a:t>;</a:t>
            </a:r>
            <a:endParaRPr lang="en-US" dirty="0">
              <a:latin typeface="Courier New" pitchFamily="49" charset="0"/>
              <a:cs typeface="Oracle Sans" panose="020B0503020204020204" pitchFamily="34" charset="0"/>
            </a:endParaRPr>
          </a:p>
        </p:txBody>
      </p:sp>
      <p:sp>
        <p:nvSpPr>
          <p:cNvPr id="10245"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Displaying the PL/SQL Initialization Parameters </a:t>
            </a:r>
          </a:p>
        </p:txBody>
      </p:sp>
      <p:sp>
        <p:nvSpPr>
          <p:cNvPr id="10246" name="Rectangle 3"/>
          <p:cNvSpPr>
            <a:spLocks noGrp="1" noChangeArrowheads="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Use the </a:t>
            </a:r>
            <a:r>
              <a:rPr lang="en-US" dirty="0">
                <a:latin typeface="Courier New" pitchFamily="49" charset="0"/>
                <a:cs typeface="Oracle Sans" panose="020B0503020204020204" pitchFamily="34" charset="0"/>
              </a:rPr>
              <a:t>USER|ALL|DBA_PLSQL_OBJECT_SETTINGS</a:t>
            </a:r>
            <a:r>
              <a:rPr lang="en-US" dirty="0">
                <a:latin typeface="Oracle Sans" panose="020B0503020204020204" pitchFamily="34" charset="0"/>
                <a:cs typeface="Oracle Sans" panose="020B0503020204020204" pitchFamily="34" charset="0"/>
              </a:rPr>
              <a:t> data dictionary views to display the settings for a PL/SQL object:</a:t>
            </a:r>
          </a:p>
        </p:txBody>
      </p:sp>
      <p:pic>
        <p:nvPicPr>
          <p:cNvPr id="7" name="Picture 6" descr="les11_01.png"/>
          <p:cNvPicPr>
            <a:picLocks noChangeAspect="1"/>
          </p:cNvPicPr>
          <p:nvPr/>
        </p:nvPicPr>
        <p:blipFill>
          <a:blip r:embed="rId4" cstate="print"/>
          <a:stretch>
            <a:fillRect/>
          </a:stretch>
        </p:blipFill>
        <p:spPr>
          <a:xfrm>
            <a:off x="1600200" y="4351412"/>
            <a:ext cx="6505713" cy="3903429"/>
          </a:xfrm>
          <a:prstGeom prst="rect">
            <a:avLst/>
          </a:prstGeom>
        </p:spPr>
      </p:pic>
    </p:spTree>
    <p:custDataLst>
      <p:tags r:id="rId1"/>
    </p:custDataLst>
    <p:extLst>
      <p:ext uri="{BB962C8B-B14F-4D97-AF65-F5344CB8AC3E}">
        <p14:creationId xmlns:p14="http://schemas.microsoft.com/office/powerpoint/2010/main" val="34713902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3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86</TotalTime>
  <Words>5169</Words>
  <Application>Microsoft Office PowerPoint</Application>
  <PresentationFormat>Custom</PresentationFormat>
  <Paragraphs>405</Paragraphs>
  <Slides>34</Slides>
  <Notes>34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Courier New</vt:lpstr>
      <vt:lpstr>Georgia</vt:lpstr>
      <vt:lpstr>Oracle Sans</vt:lpstr>
      <vt:lpstr>Times New Roman</vt:lpstr>
      <vt:lpstr>OU Redwood PowerPoint Template</vt:lpstr>
      <vt:lpstr>Tuning the PL/SQL Compiler</vt:lpstr>
      <vt:lpstr>Course Road Map</vt:lpstr>
      <vt:lpstr>Objectives</vt:lpstr>
      <vt:lpstr>Lesson Agenda</vt:lpstr>
      <vt:lpstr>Optimizing PL/SQL Compiler Performance</vt:lpstr>
      <vt:lpstr>Initialization Parameters for PL/SQL Compilation </vt:lpstr>
      <vt:lpstr>PowerPoint Presentation</vt:lpstr>
      <vt:lpstr>Using the Initialization Parameters for PL/SQL Compilation</vt:lpstr>
      <vt:lpstr>Displaying the PL/SQL Initialization Parameters </vt:lpstr>
      <vt:lpstr>Displaying and Setting PL/SQL Initialization Parameters </vt:lpstr>
      <vt:lpstr>Changing PL/SQL Initialization Parameters: Example</vt:lpstr>
      <vt:lpstr>Lesson Agenda</vt:lpstr>
      <vt:lpstr>PL/SQL Compile-Time Warnings</vt:lpstr>
      <vt:lpstr>Benefits of Compiler Warnings </vt:lpstr>
      <vt:lpstr>Categories of PL/SQL Compile-Time Warning Messages</vt:lpstr>
      <vt:lpstr>Enabling Warning Messages </vt:lpstr>
      <vt:lpstr>Setting Compiler Warning Levels: Using PLSQL_WARNINGS, Examples</vt:lpstr>
      <vt:lpstr>Enabling Compiler Warnings: Using PLSQL_WARNINGS in SQL Developer</vt:lpstr>
      <vt:lpstr>Viewing the Current Setting of PLSQL_WARNINGS </vt:lpstr>
      <vt:lpstr>Viewing Compiler Warnings</vt:lpstr>
      <vt:lpstr>SQL*Plus Warning Messages: Example</vt:lpstr>
      <vt:lpstr>Defining PLSQL_WARNINGS for Program Units</vt:lpstr>
      <vt:lpstr>Lesson Agenda</vt:lpstr>
      <vt:lpstr>Using the DBMS_WARNINGS Package</vt:lpstr>
      <vt:lpstr>Using the DBMS_WARNING Package Subprograms</vt:lpstr>
      <vt:lpstr>The DBMS_WARNING Procedures: Syntax, Parameters, and Allowed Values</vt:lpstr>
      <vt:lpstr>The DBMS_WARNING Procedures: Example</vt:lpstr>
      <vt:lpstr>The DBMS_WARNING Functions: Syntax, Parameters, and Allowed Values </vt:lpstr>
      <vt:lpstr>The DBMS_WARNING Functions: Example</vt:lpstr>
      <vt:lpstr>Using DBMS_WARNING: Example</vt:lpstr>
      <vt:lpstr>Using DBMS_WARNING: Example</vt:lpstr>
      <vt:lpstr>Quiz</vt:lpstr>
      <vt:lpstr>Summary</vt:lpstr>
      <vt:lpstr>Practice 21 Overview: Tuning PL/SQL Compiler</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Amol Bagve</dc:creator>
  <cp:keywords>OU Redwood PowerPoint Template</cp:keywords>
  <dc:description>Oracle University Production Services PowerPoint Template</dc:description>
  <cp:lastModifiedBy>Jayanthy Keshavamurthy</cp:lastModifiedBy>
  <cp:revision>34</cp:revision>
  <cp:lastPrinted>2002-03-28T23:57:22Z</cp:lastPrinted>
  <dcterms:created xsi:type="dcterms:W3CDTF">2020-05-28T01:01:41Z</dcterms:created>
  <dcterms:modified xsi:type="dcterms:W3CDTF">2020-06-30T16:01:52Z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