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notesSlides/notesSlide19.xml" ContentType="application/vnd.openxmlformats-officedocument.presentationml.notesSlide+xml"/>
  <Override PartName="/ppt/tags/tag35.xml" ContentType="application/vnd.openxmlformats-officedocument.presentationml.tags+xml"/>
  <Override PartName="/ppt/notesSlides/notesSlide20.xml" ContentType="application/vnd.openxmlformats-officedocument.presentationml.notesSlide+xml"/>
  <Override PartName="/ppt/tags/tag36.xml" ContentType="application/vnd.openxmlformats-officedocument.presentationml.tags+xml"/>
  <Override PartName="/ppt/notesSlides/notesSlide21.xml" ContentType="application/vnd.openxmlformats-officedocument.presentationml.notesSlide+xml"/>
  <Override PartName="/ppt/tags/tag37.xml" ContentType="application/vnd.openxmlformats-officedocument.presentationml.tags+xml"/>
  <Override PartName="/ppt/notesSlides/notesSlide22.xml" ContentType="application/vnd.openxmlformats-officedocument.presentationml.notesSlide+xml"/>
  <Override PartName="/ppt/tags/tag38.xml" ContentType="application/vnd.openxmlformats-officedocument.presentationml.tags+xml"/>
  <Override PartName="/ppt/notesSlides/notesSlide23.xml" ContentType="application/vnd.openxmlformats-officedocument.presentationml.notesSlide+xml"/>
  <Override PartName="/ppt/tags/tag39.xml" ContentType="application/vnd.openxmlformats-officedocument.presentationml.tags+xml"/>
  <Override PartName="/ppt/notesSlides/notesSlide24.xml" ContentType="application/vnd.openxmlformats-officedocument.presentationml.notesSlide+xml"/>
  <Override PartName="/ppt/tags/tag40.xml" ContentType="application/vnd.openxmlformats-officedocument.presentationml.tags+xml"/>
  <Override PartName="/ppt/notesSlides/notesSlide25.xml" ContentType="application/vnd.openxmlformats-officedocument.presentationml.notesSlide+xml"/>
  <Override PartName="/ppt/tags/tag41.xml" ContentType="application/vnd.openxmlformats-officedocument.presentationml.tags+xml"/>
  <Override PartName="/ppt/notesSlides/notesSlide26.xml" ContentType="application/vnd.openxmlformats-officedocument.presentationml.notesSlide+xml"/>
  <Override PartName="/ppt/tags/tag42.xml" ContentType="application/vnd.openxmlformats-officedocument.presentationml.tags+xml"/>
  <Override PartName="/ppt/notesSlides/notesSlide27.xml" ContentType="application/vnd.openxmlformats-officedocument.presentationml.notesSlide+xml"/>
  <Override PartName="/ppt/tags/tag43.xml" ContentType="application/vnd.openxmlformats-officedocument.presentationml.tags+xml"/>
  <Override PartName="/ppt/notesSlides/notesSlide28.xml" ContentType="application/vnd.openxmlformats-officedocument.presentationml.notesSlide+xml"/>
  <Override PartName="/ppt/tags/tag44.xml" ContentType="application/vnd.openxmlformats-officedocument.presentationml.tags+xml"/>
  <Override PartName="/ppt/notesSlides/notesSlide29.xml" ContentType="application/vnd.openxmlformats-officedocument.presentationml.notesSlide+xml"/>
  <Override PartName="/ppt/tags/tag45.xml" ContentType="application/vnd.openxmlformats-officedocument.presentationml.tags+xml"/>
  <Override PartName="/ppt/notesSlides/notesSlide30.xml" ContentType="application/vnd.openxmlformats-officedocument.presentationml.notesSlide+xml"/>
  <Override PartName="/ppt/tags/tag46.xml" ContentType="application/vnd.openxmlformats-officedocument.presentationml.tags+xml"/>
  <Override PartName="/ppt/notesSlides/notesSlide31.xml" ContentType="application/vnd.openxmlformats-officedocument.presentationml.notesSlide+xml"/>
  <Override PartName="/ppt/tags/tag47.xml" ContentType="application/vnd.openxmlformats-officedocument.presentationml.tags+xml"/>
  <Override PartName="/ppt/notesSlides/notesSlide32.xml" ContentType="application/vnd.openxmlformats-officedocument.presentationml.notesSlide+xml"/>
  <Override PartName="/ppt/tags/tag48.xml" ContentType="application/vnd.openxmlformats-officedocument.presentationml.tags+xml"/>
  <Override PartName="/ppt/notesSlides/notesSlide33.xml" ContentType="application/vnd.openxmlformats-officedocument.presentationml.notesSlide+xml"/>
  <Override PartName="/ppt/tags/tag49.xml" ContentType="application/vnd.openxmlformats-officedocument.presentationml.tags+xml"/>
  <Override PartName="/ppt/notesSlides/notesSlide34.xml" ContentType="application/vnd.openxmlformats-officedocument.presentationml.notesSlide+xml"/>
  <Override PartName="/ppt/tags/tag50.xml" ContentType="application/vnd.openxmlformats-officedocument.presentationml.tags+xml"/>
  <Override PartName="/ppt/notesSlides/notesSlide35.xml" ContentType="application/vnd.openxmlformats-officedocument.presentationml.notesSlide+xml"/>
  <Override PartName="/ppt/tags/tag51.xml" ContentType="application/vnd.openxmlformats-officedocument.presentationml.tags+xml"/>
  <Override PartName="/ppt/notesSlides/notesSlide36.xml" ContentType="application/vnd.openxmlformats-officedocument.presentationml.notesSlide+xml"/>
  <Override PartName="/ppt/tags/tag52.xml" ContentType="application/vnd.openxmlformats-officedocument.presentationml.tags+xml"/>
  <Override PartName="/ppt/notesSlides/notesSlide37.xml" ContentType="application/vnd.openxmlformats-officedocument.presentationml.notesSlide+xml"/>
  <Override PartName="/ppt/tags/tag53.xml" ContentType="application/vnd.openxmlformats-officedocument.presentationml.tags+xml"/>
  <Override PartName="/ppt/notesSlides/notesSlide38.xml" ContentType="application/vnd.openxmlformats-officedocument.presentationml.notesSlide+xml"/>
  <Override PartName="/ppt/tags/tag54.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48"/>
  </p:notesMasterIdLst>
  <p:handoutMasterIdLst>
    <p:handoutMasterId r:id="rId49"/>
  </p:handoutMasterIdLst>
  <p:sldIdLst>
    <p:sldId id="285" r:id="rId2"/>
    <p:sldId id="287" r:id="rId3"/>
    <p:sldId id="286"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24" r:id="rId41"/>
    <p:sldId id="325" r:id="rId42"/>
    <p:sldId id="326" r:id="rId43"/>
    <p:sldId id="327" r:id="rId44"/>
    <p:sldId id="328" r:id="rId45"/>
    <p:sldId id="329" r:id="rId46"/>
    <p:sldId id="330" r:id="rId47"/>
  </p:sldIdLst>
  <p:sldSz cx="18288000" cy="10287000"/>
  <p:notesSz cx="7772400" cy="10058400"/>
  <p:custDataLst>
    <p:tags r:id="rId50"/>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3240">
          <p15:clr>
            <a:srgbClr val="A4A3A4"/>
          </p15:clr>
        </p15:guide>
        <p15:guide id="6" pos="5760">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634"/>
    <a:srgbClr val="D1350F"/>
    <a:srgbClr val="FFFFFF"/>
    <a:srgbClr val="FDE8E3"/>
    <a:srgbClr val="572B16"/>
    <a:srgbClr val="A6A6A6"/>
    <a:srgbClr val="E0E2E1"/>
    <a:srgbClr val="D8E1E6"/>
    <a:srgbClr val="5A869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80101" autoAdjust="0"/>
  </p:normalViewPr>
  <p:slideViewPr>
    <p:cSldViewPr showGuides="1">
      <p:cViewPr varScale="1">
        <p:scale>
          <a:sx n="36" d="100"/>
          <a:sy n="36" d="100"/>
        </p:scale>
        <p:origin x="1296" y="66"/>
      </p:cViewPr>
      <p:guideLst>
        <p:guide orient="horz" pos="3240"/>
        <p:guide pos="5760"/>
      </p:guideLst>
    </p:cSldViewPr>
  </p:slideViewPr>
  <p:outlineViewPr>
    <p:cViewPr>
      <p:scale>
        <a:sx n="33" d="100"/>
        <a:sy n="33" d="100"/>
      </p:scale>
      <p:origin x="0" y="-2316"/>
    </p:cViewPr>
  </p:outlineViewPr>
  <p:notesTextViewPr>
    <p:cViewPr>
      <p:scale>
        <a:sx n="100" d="100"/>
        <a:sy n="100" d="100"/>
      </p:scale>
      <p:origin x="0" y="0"/>
    </p:cViewPr>
  </p:notesTextViewPr>
  <p:sorterViewPr>
    <p:cViewPr>
      <p:scale>
        <a:sx n="66" d="100"/>
        <a:sy n="66" d="100"/>
      </p:scale>
      <p:origin x="0" y="0"/>
    </p:cViewPr>
  </p:sorterViewPr>
  <p:notesViewPr>
    <p:cSldViewPr showGuides="1">
      <p:cViewPr>
        <p:scale>
          <a:sx n="100" d="100"/>
          <a:sy n="100" d="100"/>
        </p:scale>
        <p:origin x="1518" y="-3300"/>
      </p:cViewPr>
      <p:guideLst>
        <p:guide orient="horz" pos="2923"/>
        <p:guide orient="horz" pos="283"/>
        <p:guide pos="244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Abadi" panose="020B06040201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Abadi" panose="020B06040201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Abadi" panose="020B0604020104020204"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Abadi" panose="020B0604020104020204" pitchFamily="34" charset="0"/>
              </a:rPr>
              <a:pPr>
                <a:defRPr/>
              </a:pPr>
              <a:t>‹#›</a:t>
            </a:fld>
            <a:endParaRPr lang="en-US" dirty="0">
              <a:latin typeface="Abadi" panose="020B06040201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badi" panose="020B0604020104020204" pitchFamily="34" charset="0"/>
                <a:cs typeface="Oracle Sans" panose="020B0503020204020204" pitchFamily="34" charset="0"/>
              </a:defRPr>
            </a:lvl1pPr>
          </a:lstStyle>
          <a:p>
            <a:pPr>
              <a:defRPr/>
            </a:pPr>
            <a:r>
              <a:rPr lang="en-US" dirty="0"/>
              <a:t>Oracle Database 19c: PL/SQL Workshop   22 - &lt;#&gt;</a:t>
            </a:r>
          </a:p>
        </p:txBody>
      </p:sp>
      <p:sp>
        <p:nvSpPr>
          <p:cNvPr id="4108" name="NotesMaster_TextBoxGuide"/>
          <p:cNvSpPr>
            <a:spLocks noChangeShapeType="1"/>
          </p:cNvSpPr>
          <p:nvPr/>
        </p:nvSpPr>
        <p:spPr bwMode="auto">
          <a:xfrm>
            <a:off x="457200" y="9464675"/>
            <a:ext cx="6858000" cy="0"/>
          </a:xfrm>
          <a:prstGeom prst="line">
            <a:avLst/>
          </a:prstGeom>
          <a:noFill/>
          <a:ln w="9525">
            <a:no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badi" panose="020B0604020104020204" pitchFamily="34" charset="0"/>
              <a:cs typeface="Oracle Sans" panose="020B0503020204020204" pitchFamily="34" charset="0"/>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Abadi" panose="020B06040201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Abadi" panose="020B06040201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Abadi" panose="020B06040201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Abadi" panose="020B06040201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05D8F5-FF78-4070-BB02-BC43AC1361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780D69-1351-4429-BB11-BF4F25BF21C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39292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dirty="0"/>
              <a:t>Oracle Database 19c: PL/SQL Workshop   22 - </a:t>
            </a:r>
            <a:fld id="{F034765E-D572-4671-8F26-655276A4F979}" type="slidenum">
              <a:rPr lang="en-US" smtClean="0"/>
              <a:pPr/>
              <a:t>10</a:t>
            </a:fld>
            <a:endParaRPr lang="en-US" dirty="0"/>
          </a:p>
        </p:txBody>
      </p:sp>
      <p:sp>
        <p:nvSpPr>
          <p:cNvPr id="3" name="Slide Image Placeholder 2">
            <a:extLst>
              <a:ext uri="{FF2B5EF4-FFF2-40B4-BE49-F238E27FC236}">
                <a16:creationId xmlns:a16="http://schemas.microsoft.com/office/drawing/2014/main" id="{EB6F115C-133D-4F78-A986-6F49626F6BDE}"/>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FB6E18E3-9350-4C57-91E3-87E0989CCB8C}"/>
              </a:ext>
            </a:extLst>
          </p:cNvPr>
          <p:cNvSpPr>
            <a:spLocks noGrp="1"/>
          </p:cNvSpPr>
          <p:nvPr>
            <p:ph type="body" idx="1"/>
          </p:nvPr>
        </p:nvSpPr>
        <p:spPr>
          <a:xfrm>
            <a:off x="457200" y="4617720"/>
            <a:ext cx="6858000" cy="5212080"/>
          </a:xfrm>
        </p:spPr>
        <p:txBody>
          <a:bodyPr/>
          <a:lstStyle/>
          <a:p>
            <a:pPr lvl="1" eaLnBrk="1" hangingPunct="1"/>
            <a:r>
              <a:rPr lang="en-US" dirty="0"/>
              <a:t>You can determine dependencies in the schema from the </a:t>
            </a:r>
            <a:r>
              <a:rPr lang="en-US" dirty="0">
                <a:latin typeface="Courier New" pitchFamily="49" charset="0"/>
              </a:rPr>
              <a:t>USER_DEPENDENCIES</a:t>
            </a:r>
            <a:r>
              <a:rPr lang="en-US" dirty="0"/>
              <a:t> data dictionary view. </a:t>
            </a:r>
          </a:p>
          <a:p>
            <a:pPr lvl="1" eaLnBrk="1" hangingPunct="1"/>
            <a:r>
              <a:rPr lang="en-US" dirty="0"/>
              <a:t>The </a:t>
            </a:r>
            <a:r>
              <a:rPr lang="en-US" dirty="0">
                <a:latin typeface="Courier New" pitchFamily="49" charset="0"/>
              </a:rPr>
              <a:t>ALL_DEPENDENCIES</a:t>
            </a:r>
            <a:r>
              <a:rPr lang="en-US" dirty="0"/>
              <a:t> and </a:t>
            </a:r>
            <a:r>
              <a:rPr lang="en-US" dirty="0">
                <a:latin typeface="Courier New" pitchFamily="49" charset="0"/>
              </a:rPr>
              <a:t>DBA_DEPENDENCIES</a:t>
            </a:r>
            <a:r>
              <a:rPr lang="en-US" dirty="0"/>
              <a:t> views contain the additional </a:t>
            </a:r>
            <a:r>
              <a:rPr lang="en-US" dirty="0">
                <a:latin typeface="Courier New" pitchFamily="49" charset="0"/>
              </a:rPr>
              <a:t>OWNER</a:t>
            </a:r>
            <a:r>
              <a:rPr lang="en-US" dirty="0"/>
              <a:t> column, which references the owner of the object.</a:t>
            </a:r>
            <a:endParaRPr lang="en-US" b="1" dirty="0">
              <a:latin typeface="Courier New" pitchFamily="49" charset="0"/>
            </a:endParaRPr>
          </a:p>
          <a:p>
            <a:pPr lvl="1" eaLnBrk="1" hangingPunct="1"/>
            <a:r>
              <a:rPr lang="en-US" b="1" dirty="0"/>
              <a:t>The </a:t>
            </a:r>
            <a:r>
              <a:rPr lang="en-US" b="1" dirty="0">
                <a:latin typeface="Courier New" pitchFamily="49" charset="0"/>
              </a:rPr>
              <a:t>USER_DEPENDENCIES</a:t>
            </a:r>
            <a:r>
              <a:rPr lang="en-US" b="1" dirty="0"/>
              <a:t> Data Dictionary View Columns</a:t>
            </a:r>
          </a:p>
          <a:p>
            <a:pPr lvl="1" eaLnBrk="1" hangingPunct="1"/>
            <a:r>
              <a:rPr lang="en-US" dirty="0"/>
              <a:t>The columns of the </a:t>
            </a:r>
            <a:r>
              <a:rPr lang="en-US" dirty="0">
                <a:latin typeface="Courier New" pitchFamily="49" charset="0"/>
              </a:rPr>
              <a:t>USER_DEPENDENCIES</a:t>
            </a:r>
            <a:r>
              <a:rPr lang="en-US" dirty="0"/>
              <a:t> data dictionary view are as follows: </a:t>
            </a:r>
          </a:p>
          <a:p>
            <a:pPr lvl="2" eaLnBrk="1" hangingPunct="1">
              <a:buSzPct val="70000"/>
              <a:buFont typeface="Courier New" pitchFamily="49" charset="0"/>
              <a:buChar char="•"/>
            </a:pPr>
            <a:r>
              <a:rPr lang="en-US" dirty="0">
                <a:latin typeface="Courier New" pitchFamily="49" charset="0"/>
              </a:rPr>
              <a:t>NAME</a:t>
            </a:r>
            <a:r>
              <a:rPr lang="en-US" dirty="0"/>
              <a:t>: The name of the dependent object</a:t>
            </a:r>
          </a:p>
          <a:p>
            <a:pPr lvl="2" eaLnBrk="1" hangingPunct="1">
              <a:buSzPct val="70000"/>
              <a:buFont typeface="Courier New" pitchFamily="49" charset="0"/>
              <a:buChar char="•"/>
            </a:pPr>
            <a:r>
              <a:rPr lang="en-US" dirty="0">
                <a:latin typeface="Courier New" pitchFamily="49" charset="0"/>
              </a:rPr>
              <a:t>TYPE</a:t>
            </a:r>
            <a:r>
              <a:rPr lang="en-US" dirty="0"/>
              <a:t>: The type of the dependent object (</a:t>
            </a:r>
            <a:r>
              <a:rPr lang="en-US" dirty="0">
                <a:latin typeface="Courier New" pitchFamily="49" charset="0"/>
              </a:rPr>
              <a:t>PROCEDURE</a:t>
            </a:r>
            <a:r>
              <a:rPr lang="en-US" dirty="0"/>
              <a:t>, </a:t>
            </a:r>
            <a:r>
              <a:rPr lang="en-US" dirty="0">
                <a:latin typeface="Courier New" pitchFamily="49" charset="0"/>
              </a:rPr>
              <a:t>FUNCTION</a:t>
            </a:r>
            <a:r>
              <a:rPr lang="en-US" dirty="0"/>
              <a:t>, </a:t>
            </a:r>
            <a:r>
              <a:rPr lang="en-US" dirty="0">
                <a:latin typeface="Courier New" pitchFamily="49" charset="0"/>
              </a:rPr>
              <a:t>PACKAGE</a:t>
            </a:r>
            <a:r>
              <a:rPr lang="en-US" dirty="0"/>
              <a:t>, </a:t>
            </a:r>
            <a:r>
              <a:rPr lang="en-US" dirty="0">
                <a:latin typeface="Courier New" pitchFamily="49" charset="0"/>
              </a:rPr>
              <a:t>PACKAGE BODY</a:t>
            </a:r>
            <a:r>
              <a:rPr lang="en-US" dirty="0"/>
              <a:t>, </a:t>
            </a:r>
            <a:r>
              <a:rPr lang="en-US" dirty="0">
                <a:latin typeface="Courier New" pitchFamily="49" charset="0"/>
              </a:rPr>
              <a:t>TRIGGER</a:t>
            </a:r>
            <a:r>
              <a:rPr lang="en-US" dirty="0"/>
              <a:t>, or </a:t>
            </a:r>
            <a:r>
              <a:rPr lang="en-US" dirty="0">
                <a:latin typeface="Courier New" pitchFamily="49" charset="0"/>
              </a:rPr>
              <a:t>VIEW</a:t>
            </a:r>
            <a:r>
              <a:rPr lang="en-US" dirty="0"/>
              <a:t>)</a:t>
            </a:r>
          </a:p>
          <a:p>
            <a:pPr lvl="2" eaLnBrk="1" hangingPunct="1">
              <a:buSzPct val="70000"/>
              <a:buFont typeface="Courier New" pitchFamily="49" charset="0"/>
              <a:buChar char="•"/>
            </a:pPr>
            <a:r>
              <a:rPr lang="en-US" dirty="0">
                <a:latin typeface="Courier New" pitchFamily="49" charset="0"/>
              </a:rPr>
              <a:t>REFERENCED_OWNER</a:t>
            </a:r>
            <a:r>
              <a:rPr lang="en-US" dirty="0"/>
              <a:t>: The schema of the referenced object</a:t>
            </a:r>
          </a:p>
          <a:p>
            <a:pPr lvl="2" eaLnBrk="1" hangingPunct="1">
              <a:buSzPct val="70000"/>
              <a:buFont typeface="Courier New" pitchFamily="49" charset="0"/>
              <a:buChar char="•"/>
            </a:pPr>
            <a:r>
              <a:rPr lang="en-US" dirty="0">
                <a:latin typeface="Courier New" pitchFamily="49" charset="0"/>
              </a:rPr>
              <a:t>REFERENCED_NAME</a:t>
            </a:r>
            <a:r>
              <a:rPr lang="en-US" dirty="0"/>
              <a:t>: The name of the referenced object</a:t>
            </a:r>
          </a:p>
          <a:p>
            <a:pPr lvl="2" eaLnBrk="1" hangingPunct="1">
              <a:buSzPct val="70000"/>
              <a:buFont typeface="Courier New" pitchFamily="49" charset="0"/>
              <a:buChar char="•"/>
            </a:pPr>
            <a:r>
              <a:rPr lang="en-US" dirty="0">
                <a:latin typeface="Courier New" pitchFamily="49" charset="0"/>
              </a:rPr>
              <a:t>REFERENCED_TYPE</a:t>
            </a:r>
            <a:r>
              <a:rPr lang="en-US" dirty="0"/>
              <a:t>: The type of the referenced object</a:t>
            </a:r>
          </a:p>
          <a:p>
            <a:pPr lvl="2" eaLnBrk="1" hangingPunct="1">
              <a:buSzPct val="70000"/>
              <a:buFont typeface="Courier New" pitchFamily="49" charset="0"/>
              <a:buChar char="•"/>
            </a:pPr>
            <a:r>
              <a:rPr lang="en-US" dirty="0">
                <a:latin typeface="Courier New" pitchFamily="49" charset="0"/>
              </a:rPr>
              <a:t>REFERENCED_LINK_NAME</a:t>
            </a:r>
            <a:r>
              <a:rPr lang="en-US" dirty="0"/>
              <a:t>: The database link used to access the referenced object</a:t>
            </a:r>
          </a:p>
          <a:p>
            <a:pPr lvl="2" eaLnBrk="1" hangingPunct="1">
              <a:buSzPct val="70000"/>
              <a:buFont typeface="Courier New" pitchFamily="49" charset="0"/>
              <a:buChar char="•"/>
            </a:pPr>
            <a:r>
              <a:rPr lang="en-US" dirty="0">
                <a:latin typeface="Courier New" pitchFamily="49" charset="0"/>
              </a:rPr>
              <a:t>SCHEMA_ID</a:t>
            </a:r>
            <a:r>
              <a:rPr lang="en-US" dirty="0"/>
              <a:t>: Opaque schema identifier (16 bytes)</a:t>
            </a:r>
          </a:p>
          <a:p>
            <a:pPr lvl="2" eaLnBrk="1" hangingPunct="1">
              <a:buSzPct val="70000"/>
              <a:buFont typeface="Courier New" pitchFamily="49" charset="0"/>
              <a:buChar char="•"/>
            </a:pPr>
            <a:r>
              <a:rPr lang="en-US" dirty="0">
                <a:latin typeface="Courier New" pitchFamily="49" charset="0"/>
              </a:rPr>
              <a:t>DEPENDENCY_TYPE</a:t>
            </a:r>
            <a:r>
              <a:rPr lang="en-US" dirty="0"/>
              <a:t>: Indicates whether the dependency is a REF dependency </a:t>
            </a:r>
          </a:p>
        </p:txBody>
      </p:sp>
    </p:spTree>
    <p:extLst>
      <p:ext uri="{BB962C8B-B14F-4D97-AF65-F5344CB8AC3E}">
        <p14:creationId xmlns:p14="http://schemas.microsoft.com/office/powerpoint/2010/main" val="3717656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dirty="0"/>
              <a:t>Oracle Database 19c: PL/SQL Workshop   22 - </a:t>
            </a:r>
            <a:fld id="{88CB1940-C5F5-44F5-9798-80AC285A70C4}" type="slidenum">
              <a:rPr lang="en-US" smtClean="0"/>
              <a:pPr/>
              <a:t>11</a:t>
            </a:fld>
            <a:endParaRPr lang="en-US" dirty="0"/>
          </a:p>
        </p:txBody>
      </p:sp>
      <p:sp>
        <p:nvSpPr>
          <p:cNvPr id="3" name="Slide Image Placeholder 2">
            <a:extLst>
              <a:ext uri="{FF2B5EF4-FFF2-40B4-BE49-F238E27FC236}">
                <a16:creationId xmlns:a16="http://schemas.microsoft.com/office/drawing/2014/main" id="{DF799335-9270-4DB6-96AE-4BE8A7118A70}"/>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11A0835E-B180-4786-9249-985DBBA555E6}"/>
              </a:ext>
            </a:extLst>
          </p:cNvPr>
          <p:cNvSpPr>
            <a:spLocks noGrp="1"/>
          </p:cNvSpPr>
          <p:nvPr>
            <p:ph type="body" idx="1"/>
          </p:nvPr>
        </p:nvSpPr>
        <p:spPr/>
        <p:txBody>
          <a:bodyPr/>
          <a:lstStyle/>
          <a:p>
            <a:pPr lvl="1" eaLnBrk="1" hangingPunct="1"/>
            <a:r>
              <a:rPr lang="en-US" dirty="0"/>
              <a:t>Every database object has one of the status values shown in the table in the slide.</a:t>
            </a:r>
            <a:endParaRPr lang="en-US" b="1" dirty="0"/>
          </a:p>
          <a:p>
            <a:pPr lvl="1" eaLnBrk="1" hangingPunct="1"/>
            <a:r>
              <a:rPr lang="en-US" b="1" dirty="0"/>
              <a:t>Note: </a:t>
            </a:r>
            <a:r>
              <a:rPr lang="en-US" dirty="0"/>
              <a:t>The </a:t>
            </a:r>
            <a:r>
              <a:rPr lang="en-US" dirty="0">
                <a:latin typeface="Courier New" pitchFamily="49" charset="0"/>
              </a:rPr>
              <a:t>USER_OBJECTS</a:t>
            </a:r>
            <a:r>
              <a:rPr lang="en-US" dirty="0"/>
              <a:t>, </a:t>
            </a:r>
            <a:r>
              <a:rPr lang="en-US" dirty="0">
                <a:latin typeface="Courier New" pitchFamily="49" charset="0"/>
              </a:rPr>
              <a:t>ALL_OBJECTS</a:t>
            </a:r>
            <a:r>
              <a:rPr lang="en-US" dirty="0"/>
              <a:t>, and </a:t>
            </a:r>
            <a:r>
              <a:rPr lang="en-US" dirty="0">
                <a:latin typeface="Courier New" pitchFamily="49" charset="0"/>
              </a:rPr>
              <a:t>DBA_OBJECTS</a:t>
            </a:r>
            <a:r>
              <a:rPr lang="en-US" dirty="0">
                <a:cs typeface="Times New Roman" pitchFamily="18" charset="0"/>
              </a:rPr>
              <a:t> </a:t>
            </a:r>
            <a:r>
              <a:rPr lang="en-US" dirty="0"/>
              <a:t>static data dictionary views</a:t>
            </a:r>
            <a:r>
              <a:rPr lang="en-US" dirty="0">
                <a:cs typeface="Times New Roman" pitchFamily="18" charset="0"/>
              </a:rPr>
              <a:t> </a:t>
            </a:r>
            <a:r>
              <a:rPr lang="en-US" dirty="0"/>
              <a:t>do not distinguish between </a:t>
            </a:r>
            <a:r>
              <a:rPr lang="en-US" dirty="0">
                <a:latin typeface="Courier New" pitchFamily="49" charset="0"/>
              </a:rPr>
              <a:t>Compiled with errors</a:t>
            </a:r>
            <a:r>
              <a:rPr lang="en-US" dirty="0"/>
              <a:t>, </a:t>
            </a:r>
            <a:r>
              <a:rPr lang="en-US" dirty="0">
                <a:latin typeface="Courier New" pitchFamily="49" charset="0"/>
              </a:rPr>
              <a:t>Invalid</a:t>
            </a:r>
            <a:r>
              <a:rPr lang="en-US" dirty="0"/>
              <a:t>, and </a:t>
            </a:r>
            <a:r>
              <a:rPr lang="en-US" dirty="0">
                <a:latin typeface="Courier New" pitchFamily="49" charset="0"/>
              </a:rPr>
              <a:t>Unauthorized</a:t>
            </a:r>
            <a:r>
              <a:rPr lang="en-US" dirty="0"/>
              <a:t>; instead, they describe all these as </a:t>
            </a:r>
            <a:r>
              <a:rPr lang="en-US" dirty="0">
                <a:latin typeface="Courier New" pitchFamily="49" charset="0"/>
              </a:rPr>
              <a:t>INVALID</a:t>
            </a:r>
            <a:r>
              <a:rPr lang="en-US" dirty="0"/>
              <a:t>.</a:t>
            </a:r>
          </a:p>
        </p:txBody>
      </p:sp>
    </p:spTree>
    <p:extLst>
      <p:ext uri="{BB962C8B-B14F-4D97-AF65-F5344CB8AC3E}">
        <p14:creationId xmlns:p14="http://schemas.microsoft.com/office/powerpoint/2010/main" val="2330302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dirty="0"/>
              <a:t>Oracle Database 19c: PL/SQL Workshop   22 - </a:t>
            </a:r>
            <a:fld id="{A929F16C-8097-44C1-B540-E7643B611E9F}" type="slidenum">
              <a:rPr lang="en-US" smtClean="0"/>
              <a:pPr/>
              <a:t>12</a:t>
            </a:fld>
            <a:endParaRPr lang="en-US" dirty="0"/>
          </a:p>
        </p:txBody>
      </p:sp>
      <p:sp>
        <p:nvSpPr>
          <p:cNvPr id="6" name="Slide Image Placeholder 5">
            <a:extLst>
              <a:ext uri="{FF2B5EF4-FFF2-40B4-BE49-F238E27FC236}">
                <a16:creationId xmlns:a16="http://schemas.microsoft.com/office/drawing/2014/main" id="{BC065999-D101-4C59-9692-7350CE0F42FE}"/>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29A48144-CD20-4C13-8246-097E4CC6A6D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63836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dirty="0"/>
              <a:t>Oracle Database 19c: PL/SQL Workshop   22 - </a:t>
            </a:r>
            <a:fld id="{FBA8437A-06F3-4CAC-868A-3D6328AC3D38}" type="slidenum">
              <a:rPr lang="en-US" smtClean="0"/>
              <a:pPr/>
              <a:t>13</a:t>
            </a:fld>
            <a:endParaRPr lang="en-US" dirty="0"/>
          </a:p>
        </p:txBody>
      </p:sp>
      <p:sp>
        <p:nvSpPr>
          <p:cNvPr id="6" name="Slide Image Placeholder 5">
            <a:extLst>
              <a:ext uri="{FF2B5EF4-FFF2-40B4-BE49-F238E27FC236}">
                <a16:creationId xmlns:a16="http://schemas.microsoft.com/office/drawing/2014/main" id="{2DFB4DB2-ED25-4913-93D4-F122627CE291}"/>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DFAF6F41-568A-401E-A865-B6DC6491C21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4431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1"/>
            <a:r>
              <a:rPr lang="en-US" dirty="0"/>
              <a:t>The slide shows a direct dependency between the table and the view defined on that table. A modification to the table structure might invalidate the view, as we have seen in the case of view earlier.</a:t>
            </a:r>
          </a:p>
        </p:txBody>
      </p:sp>
      <p:sp>
        <p:nvSpPr>
          <p:cNvPr id="11" name="Footer Placeholder 10"/>
          <p:cNvSpPr>
            <a:spLocks noGrp="1"/>
          </p:cNvSpPr>
          <p:nvPr>
            <p:ph type="ftr" sz="quarter" idx="10"/>
          </p:nvPr>
        </p:nvSpPr>
        <p:spPr/>
        <p:txBody>
          <a:bodyPr/>
          <a:lstStyle/>
          <a:p>
            <a:r>
              <a:rPr lang="en-US" dirty="0"/>
              <a:t>Oracle Database 19c: PL/SQL Workshop   22 - </a:t>
            </a:r>
            <a:fld id="{7BE3E9AC-BB57-4775-AB01-D09DED1380CD}" type="slidenum">
              <a:rPr lang="en-US" smtClean="0"/>
              <a:pPr/>
              <a:t>14</a:t>
            </a:fld>
            <a:endParaRPr lang="en-US" dirty="0"/>
          </a:p>
        </p:txBody>
      </p:sp>
      <p:sp>
        <p:nvSpPr>
          <p:cNvPr id="5" name="Slide Image Placeholder 4">
            <a:extLst>
              <a:ext uri="{FF2B5EF4-FFF2-40B4-BE49-F238E27FC236}">
                <a16:creationId xmlns:a16="http://schemas.microsoft.com/office/drawing/2014/main" id="{C3FB6637-59C0-4937-9B43-7D625FD82A76}"/>
              </a:ext>
            </a:extLst>
          </p:cNvPr>
          <p:cNvSpPr>
            <a:spLocks noGrp="1" noRot="1" noChangeAspect="1"/>
          </p:cNvSpPr>
          <p:nvPr>
            <p:ph type="sldImg"/>
          </p:nvPr>
        </p:nvSpPr>
        <p:spPr/>
      </p:sp>
    </p:spTree>
    <p:extLst>
      <p:ext uri="{BB962C8B-B14F-4D97-AF65-F5344CB8AC3E}">
        <p14:creationId xmlns:p14="http://schemas.microsoft.com/office/powerpoint/2010/main" val="2978821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1"/>
            <a:r>
              <a:rPr lang="en-US" dirty="0"/>
              <a:t>The slide shows an indirect dependency between the PL/SQL unit and the table. So, the PL/SQL unit is an indirect dependent on the table.</a:t>
            </a:r>
          </a:p>
          <a:p>
            <a:pPr lvl="1"/>
            <a:r>
              <a:rPr lang="en-US" dirty="0"/>
              <a:t>Indirect dependents can be invalidated by changes to the reference object that do not affect them. A modification to the table may invalidate the PL/SQL unit. This is called cascading invalidation.</a:t>
            </a:r>
          </a:p>
          <a:p>
            <a:pPr lvl="1"/>
            <a:endParaRPr lang="en-US" dirty="0"/>
          </a:p>
        </p:txBody>
      </p:sp>
      <p:sp>
        <p:nvSpPr>
          <p:cNvPr id="5" name="Footer Placeholder 4"/>
          <p:cNvSpPr>
            <a:spLocks noGrp="1"/>
          </p:cNvSpPr>
          <p:nvPr>
            <p:ph type="ftr" sz="quarter" idx="10"/>
          </p:nvPr>
        </p:nvSpPr>
        <p:spPr/>
        <p:txBody>
          <a:bodyPr/>
          <a:lstStyle/>
          <a:p>
            <a:r>
              <a:rPr lang="en-US" dirty="0"/>
              <a:t>Oracle Database 19c: PL/SQL Workshop   22 - </a:t>
            </a:r>
            <a:fld id="{6B717C79-B324-4D8D-9E16-512490491A17}" type="slidenum">
              <a:rPr lang="en-US" smtClean="0"/>
              <a:pPr/>
              <a:t>15</a:t>
            </a:fld>
            <a:endParaRPr lang="en-US" dirty="0"/>
          </a:p>
        </p:txBody>
      </p:sp>
      <p:sp>
        <p:nvSpPr>
          <p:cNvPr id="7" name="Slide Image Placeholder 6">
            <a:extLst>
              <a:ext uri="{FF2B5EF4-FFF2-40B4-BE49-F238E27FC236}">
                <a16:creationId xmlns:a16="http://schemas.microsoft.com/office/drawing/2014/main" id="{ADCB4819-688C-467F-A014-622A3E602A8A}"/>
              </a:ext>
            </a:extLst>
          </p:cNvPr>
          <p:cNvSpPr>
            <a:spLocks noGrp="1" noRot="1" noChangeAspect="1"/>
          </p:cNvSpPr>
          <p:nvPr>
            <p:ph type="sldImg"/>
          </p:nvPr>
        </p:nvSpPr>
        <p:spPr/>
      </p:sp>
    </p:spTree>
    <p:extLst>
      <p:ext uri="{BB962C8B-B14F-4D97-AF65-F5344CB8AC3E}">
        <p14:creationId xmlns:p14="http://schemas.microsoft.com/office/powerpoint/2010/main" val="1606248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dirty="0"/>
              <a:t>Oracle Database 19c: PL/SQL Workshop   22 - </a:t>
            </a:r>
            <a:fld id="{4E349DF5-5B86-401C-817D-00412C7E4DF9}" type="slidenum">
              <a:rPr lang="en-US" smtClean="0"/>
              <a:pPr/>
              <a:t>16</a:t>
            </a:fld>
            <a:endParaRPr lang="en-US" dirty="0"/>
          </a:p>
        </p:txBody>
      </p:sp>
      <p:sp>
        <p:nvSpPr>
          <p:cNvPr id="3" name="Slide Image Placeholder 2">
            <a:extLst>
              <a:ext uri="{FF2B5EF4-FFF2-40B4-BE49-F238E27FC236}">
                <a16:creationId xmlns:a16="http://schemas.microsoft.com/office/drawing/2014/main" id="{93443B34-2ADA-4644-B8CF-CB3A567A2F9E}"/>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E3D97107-FD04-4666-973C-0FF148C9A2BA}"/>
              </a:ext>
            </a:extLst>
          </p:cNvPr>
          <p:cNvSpPr>
            <a:spLocks noGrp="1"/>
          </p:cNvSpPr>
          <p:nvPr>
            <p:ph type="body" idx="1"/>
          </p:nvPr>
        </p:nvSpPr>
        <p:spPr/>
        <p:txBody>
          <a:bodyPr/>
          <a:lstStyle/>
          <a:p>
            <a:pPr eaLnBrk="1" hangingPunct="1"/>
            <a:r>
              <a:rPr lang="en-US" dirty="0"/>
              <a:t>Displaying Direct and Indirect Dependencies by Using Views Provided by Oracle</a:t>
            </a:r>
          </a:p>
          <a:p>
            <a:pPr lvl="1" eaLnBrk="1" hangingPunct="1"/>
            <a:r>
              <a:rPr lang="en-US" dirty="0"/>
              <a:t>You can display direct and indirect dependencies from additional user views, called </a:t>
            </a:r>
            <a:r>
              <a:rPr lang="en-US" dirty="0">
                <a:latin typeface="Courier New" pitchFamily="49" charset="0"/>
              </a:rPr>
              <a:t>DEPTREE</a:t>
            </a:r>
            <a:r>
              <a:rPr lang="en-US" dirty="0"/>
              <a:t> and </a:t>
            </a:r>
            <a:r>
              <a:rPr lang="en-US" dirty="0">
                <a:latin typeface="Courier New" pitchFamily="49" charset="0"/>
              </a:rPr>
              <a:t>IDEPTREE</a:t>
            </a:r>
            <a:r>
              <a:rPr lang="en-US" dirty="0"/>
              <a:t>; these views are provided by Oracle.</a:t>
            </a:r>
          </a:p>
          <a:p>
            <a:pPr lvl="1" eaLnBrk="1" hangingPunct="1"/>
            <a:r>
              <a:rPr lang="en-US" b="1" dirty="0"/>
              <a:t>Example</a:t>
            </a:r>
            <a:endParaRPr lang="en-US" dirty="0"/>
          </a:p>
          <a:p>
            <a:pPr lvl="2" eaLnBrk="1" hangingPunct="1">
              <a:spcBef>
                <a:spcPct val="25000"/>
              </a:spcBef>
              <a:buNone/>
            </a:pPr>
            <a:r>
              <a:rPr lang="en-US" dirty="0"/>
              <a:t>1.	Make sure that the </a:t>
            </a:r>
            <a:r>
              <a:rPr lang="en-US" dirty="0" err="1">
                <a:latin typeface="Courier New" pitchFamily="49" charset="0"/>
              </a:rPr>
              <a:t>utldtree.sql</a:t>
            </a:r>
            <a:r>
              <a:rPr lang="en-US" dirty="0"/>
              <a:t> script has been executed. This script is located in the </a:t>
            </a:r>
            <a:r>
              <a:rPr lang="en-US" dirty="0">
                <a:latin typeface="Courier New" pitchFamily="49" charset="0"/>
              </a:rPr>
              <a:t>$ORACLE_HOME/labs/</a:t>
            </a:r>
            <a:r>
              <a:rPr lang="en-US" dirty="0" err="1">
                <a:latin typeface="Courier New" pitchFamily="49" charset="0"/>
              </a:rPr>
              <a:t>plpu</a:t>
            </a:r>
            <a:r>
              <a:rPr lang="en-US" dirty="0">
                <a:latin typeface="Courier New" pitchFamily="49" charset="0"/>
              </a:rPr>
              <a:t>/labs</a:t>
            </a:r>
            <a:r>
              <a:rPr lang="en-US" dirty="0"/>
              <a:t> folder. You can run the script as follows: </a:t>
            </a:r>
          </a:p>
          <a:p>
            <a:pPr marL="1123950" lvl="4" indent="-209550" eaLnBrk="1" hangingPunct="1"/>
            <a:r>
              <a:rPr lang="en-US" dirty="0"/>
              <a:t>@?/labs/</a:t>
            </a:r>
            <a:r>
              <a:rPr lang="en-US" dirty="0" err="1"/>
              <a:t>plpu</a:t>
            </a:r>
            <a:r>
              <a:rPr lang="en-US" dirty="0"/>
              <a:t>/labs/</a:t>
            </a:r>
            <a:r>
              <a:rPr lang="en-US" dirty="0" err="1"/>
              <a:t>utldtree.sql</a:t>
            </a:r>
            <a:r>
              <a:rPr lang="en-US" dirty="0"/>
              <a:t>  </a:t>
            </a:r>
          </a:p>
          <a:p>
            <a:pPr lvl="2" eaLnBrk="1" hangingPunct="1">
              <a:buNone/>
            </a:pPr>
            <a:r>
              <a:rPr lang="en-US" b="1" dirty="0"/>
              <a:t>	Note: </a:t>
            </a:r>
            <a:r>
              <a:rPr lang="en-US" dirty="0"/>
              <a:t>In this class, this script is supplied in the </a:t>
            </a:r>
            <a:r>
              <a:rPr lang="en-US" dirty="0">
                <a:latin typeface="Courier New" pitchFamily="49" charset="0"/>
              </a:rPr>
              <a:t>labs</a:t>
            </a:r>
            <a:r>
              <a:rPr lang="en-US" dirty="0"/>
              <a:t> folder of your class files. The code example above uses the student account </a:t>
            </a:r>
            <a:r>
              <a:rPr lang="en-US" dirty="0">
                <a:latin typeface="Courier New" pitchFamily="49" charset="0"/>
              </a:rPr>
              <a:t>ORA61</a:t>
            </a:r>
            <a:r>
              <a:rPr lang="en-US" dirty="0"/>
              <a:t>. (This applies to a Linux environment. If the file is not found, locate the file in your labs subdirectory.)</a:t>
            </a:r>
          </a:p>
          <a:p>
            <a:pPr lvl="2" eaLnBrk="1" hangingPunct="1">
              <a:buNone/>
            </a:pPr>
            <a:r>
              <a:rPr lang="en-US" dirty="0"/>
              <a:t>2.	Populate the </a:t>
            </a:r>
            <a:r>
              <a:rPr lang="en-US" dirty="0">
                <a:latin typeface="Courier New" pitchFamily="49" charset="0"/>
              </a:rPr>
              <a:t>DEPTREE_TEMPTAB</a:t>
            </a:r>
            <a:r>
              <a:rPr lang="en-US" dirty="0"/>
              <a:t> table with information for a particular referenced object by invoking the </a:t>
            </a:r>
            <a:r>
              <a:rPr lang="en-US" dirty="0">
                <a:latin typeface="Courier New" pitchFamily="49" charset="0"/>
              </a:rPr>
              <a:t>DEPTREE_FILL</a:t>
            </a:r>
            <a:r>
              <a:rPr lang="en-US" dirty="0"/>
              <a:t> procedure. There are three parameters for this procedure:</a:t>
            </a:r>
          </a:p>
          <a:p>
            <a:pPr lvl="2" eaLnBrk="1" hangingPunct="1">
              <a:buNone/>
            </a:pPr>
            <a:r>
              <a:rPr lang="en-US" dirty="0"/>
              <a:t>	</a:t>
            </a:r>
            <a:r>
              <a:rPr lang="en-US" i="1" dirty="0" err="1">
                <a:latin typeface="Courier New" pitchFamily="49" charset="0"/>
              </a:rPr>
              <a:t>object_type</a:t>
            </a:r>
            <a:r>
              <a:rPr lang="en-US" dirty="0"/>
              <a:t>	Type of the referenced object</a:t>
            </a:r>
          </a:p>
          <a:p>
            <a:pPr lvl="2" eaLnBrk="1" hangingPunct="1">
              <a:buNone/>
            </a:pPr>
            <a:r>
              <a:rPr lang="en-US" dirty="0"/>
              <a:t>	</a:t>
            </a:r>
            <a:r>
              <a:rPr lang="en-US" i="1" dirty="0" err="1">
                <a:latin typeface="Courier New" pitchFamily="49" charset="0"/>
              </a:rPr>
              <a:t>object_owner</a:t>
            </a:r>
            <a:r>
              <a:rPr lang="en-US" dirty="0"/>
              <a:t>	Schema of the referenced object</a:t>
            </a:r>
          </a:p>
          <a:p>
            <a:pPr lvl="2" eaLnBrk="1" hangingPunct="1">
              <a:buNone/>
            </a:pPr>
            <a:r>
              <a:rPr lang="en-US" dirty="0"/>
              <a:t>	</a:t>
            </a:r>
            <a:r>
              <a:rPr lang="en-US" i="1" dirty="0" err="1">
                <a:latin typeface="Courier New" pitchFamily="49" charset="0"/>
              </a:rPr>
              <a:t>object_name</a:t>
            </a:r>
            <a:r>
              <a:rPr lang="en-US" dirty="0"/>
              <a:t>	Name of the referenced object</a:t>
            </a:r>
          </a:p>
          <a:p>
            <a:endParaRPr lang="en-US" dirty="0"/>
          </a:p>
        </p:txBody>
      </p:sp>
    </p:spTree>
    <p:extLst>
      <p:ext uri="{BB962C8B-B14F-4D97-AF65-F5344CB8AC3E}">
        <p14:creationId xmlns:p14="http://schemas.microsoft.com/office/powerpoint/2010/main" val="38783940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es12_06.png"/>
          <p:cNvPicPr>
            <a:picLocks noChangeAspect="1"/>
          </p:cNvPicPr>
          <p:nvPr/>
        </p:nvPicPr>
        <p:blipFill>
          <a:blip r:embed="rId3"/>
          <a:stretch>
            <a:fillRect/>
          </a:stretch>
        </p:blipFill>
        <p:spPr>
          <a:xfrm>
            <a:off x="1514475" y="5821288"/>
            <a:ext cx="2857143" cy="1752381"/>
          </a:xfrm>
          <a:prstGeom prst="rect">
            <a:avLst/>
          </a:prstGeom>
        </p:spPr>
      </p:pic>
      <p:sp>
        <p:nvSpPr>
          <p:cNvPr id="6" name="Text Box 5"/>
          <p:cNvSpPr txBox="1">
            <a:spLocks noChangeArrowheads="1"/>
          </p:cNvSpPr>
          <p:nvPr/>
        </p:nvSpPr>
        <p:spPr bwMode="auto">
          <a:xfrm>
            <a:off x="1524689" y="7726288"/>
            <a:ext cx="481222" cy="369332"/>
          </a:xfrm>
          <a:prstGeom prst="rect">
            <a:avLst/>
          </a:prstGeom>
          <a:noFill/>
          <a:ln w="28575">
            <a:noFill/>
            <a:miter lim="800000"/>
            <a:headEnd type="none" w="sm" len="sm"/>
            <a:tailEnd type="none" w="sm" len="sm"/>
          </a:ln>
        </p:spPr>
        <p:txBody>
          <a:bodyPr wrap="none">
            <a:spAutoFit/>
          </a:bodyPr>
          <a:lstStyle/>
          <a:p>
            <a:pPr algn="ctr" defTabSz="228600">
              <a:spcBef>
                <a:spcPct val="20000"/>
              </a:spcBef>
              <a:buClr>
                <a:srgbClr val="FF0000"/>
              </a:buClr>
              <a:buFont typeface="Arial" pitchFamily="34" charset="0"/>
              <a:buNone/>
            </a:pPr>
            <a:r>
              <a:rPr lang="en-US" dirty="0">
                <a:latin typeface="Abadi" panose="020B0604020104020204" pitchFamily="34" charset="0"/>
                <a:cs typeface="Oracle Sans" panose="020B0503020204020204" pitchFamily="34" charset="0"/>
              </a:rPr>
              <a:t>. . .</a:t>
            </a:r>
          </a:p>
        </p:txBody>
      </p:sp>
      <p:sp>
        <p:nvSpPr>
          <p:cNvPr id="7" name="Footer Placeholder 6"/>
          <p:cNvSpPr>
            <a:spLocks noGrp="1"/>
          </p:cNvSpPr>
          <p:nvPr>
            <p:ph type="ftr" sz="quarter" idx="10"/>
          </p:nvPr>
        </p:nvSpPr>
        <p:spPr>
          <a:xfrm>
            <a:off x="457200" y="9897512"/>
            <a:ext cx="6858000" cy="228600"/>
          </a:xfrm>
        </p:spPr>
        <p:txBody>
          <a:bodyPr/>
          <a:lstStyle/>
          <a:p>
            <a:r>
              <a:rPr lang="en-US" dirty="0"/>
              <a:t>Oracle Database 19c: PL/SQL Workshop   22 - </a:t>
            </a:r>
            <a:fld id="{675E7625-34CC-424E-B977-C5CBBB8B6F7B}" type="slidenum">
              <a:rPr lang="en-US" smtClean="0"/>
              <a:pPr/>
              <a:t>17</a:t>
            </a:fld>
            <a:endParaRPr lang="en-US" dirty="0"/>
          </a:p>
        </p:txBody>
      </p:sp>
      <p:sp>
        <p:nvSpPr>
          <p:cNvPr id="8" name="Slide Image Placeholder 7">
            <a:extLst>
              <a:ext uri="{FF2B5EF4-FFF2-40B4-BE49-F238E27FC236}">
                <a16:creationId xmlns:a16="http://schemas.microsoft.com/office/drawing/2014/main" id="{1959E846-CE89-4791-AA66-D9EFF8FCB6C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EF721180-40E5-4E12-8162-6D9888064751}"/>
              </a:ext>
            </a:extLst>
          </p:cNvPr>
          <p:cNvSpPr>
            <a:spLocks noGrp="1"/>
          </p:cNvSpPr>
          <p:nvPr>
            <p:ph type="body" idx="1"/>
          </p:nvPr>
        </p:nvSpPr>
        <p:spPr/>
        <p:txBody>
          <a:bodyPr/>
          <a:lstStyle/>
          <a:p>
            <a:pPr lvl="1" eaLnBrk="1" hangingPunct="1"/>
            <a:r>
              <a:rPr lang="en-US" dirty="0"/>
              <a:t>You can display a tabular representation of all dependent objects by querying the </a:t>
            </a:r>
            <a:r>
              <a:rPr lang="en-US" dirty="0">
                <a:latin typeface="Courier New" pitchFamily="49" charset="0"/>
              </a:rPr>
              <a:t>DEPTREE</a:t>
            </a:r>
            <a:r>
              <a:rPr lang="en-US" dirty="0"/>
              <a:t> view. You can display an indented representation of the same information by querying the </a:t>
            </a:r>
            <a:r>
              <a:rPr lang="en-US" dirty="0">
                <a:latin typeface="Courier New" pitchFamily="49" charset="0"/>
              </a:rPr>
              <a:t>IDEPTREE</a:t>
            </a:r>
            <a:r>
              <a:rPr lang="en-US" dirty="0"/>
              <a:t> view, which consists of a single column named </a:t>
            </a:r>
            <a:r>
              <a:rPr lang="en-US" dirty="0">
                <a:latin typeface="Courier New" pitchFamily="49" charset="0"/>
              </a:rPr>
              <a:t>DEPENDENCIES</a:t>
            </a:r>
            <a:r>
              <a:rPr lang="en-US" dirty="0"/>
              <a:t> as follows:</a:t>
            </a:r>
          </a:p>
          <a:p>
            <a:pPr lvl="4" eaLnBrk="1" hangingPunct="1">
              <a:spcBef>
                <a:spcPts val="100"/>
              </a:spcBef>
            </a:pPr>
            <a:r>
              <a:rPr lang="en-US" dirty="0"/>
              <a:t>SELECT * </a:t>
            </a:r>
          </a:p>
          <a:p>
            <a:pPr lvl="4" eaLnBrk="1" hangingPunct="1">
              <a:lnSpc>
                <a:spcPct val="90000"/>
              </a:lnSpc>
              <a:spcBef>
                <a:spcPts val="100"/>
              </a:spcBef>
            </a:pPr>
            <a:r>
              <a:rPr lang="en-US" dirty="0"/>
              <a:t>FROM   </a:t>
            </a:r>
            <a:r>
              <a:rPr lang="en-US" dirty="0" err="1"/>
              <a:t>ideptree</a:t>
            </a:r>
            <a:r>
              <a:rPr lang="en-US" dirty="0"/>
              <a:t>;</a:t>
            </a:r>
          </a:p>
          <a:p>
            <a:endParaRPr lang="en-US" dirty="0"/>
          </a:p>
          <a:p>
            <a:endParaRPr lang="en-US" dirty="0"/>
          </a:p>
        </p:txBody>
      </p:sp>
    </p:spTree>
    <p:extLst>
      <p:ext uri="{BB962C8B-B14F-4D97-AF65-F5344CB8AC3E}">
        <p14:creationId xmlns:p14="http://schemas.microsoft.com/office/powerpoint/2010/main" val="2462885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dirty="0"/>
              <a:t>Oracle Database 19c: PL/SQL Workshop   22 - </a:t>
            </a:r>
            <a:fld id="{87B22F66-55FE-4A17-8177-A235FF6A2D13}" type="slidenum">
              <a:rPr lang="en-US" smtClean="0"/>
              <a:pPr/>
              <a:t>18</a:t>
            </a:fld>
            <a:endParaRPr lang="en-US" dirty="0"/>
          </a:p>
        </p:txBody>
      </p:sp>
      <p:sp>
        <p:nvSpPr>
          <p:cNvPr id="6" name="Slide Image Placeholder 5">
            <a:extLst>
              <a:ext uri="{FF2B5EF4-FFF2-40B4-BE49-F238E27FC236}">
                <a16:creationId xmlns:a16="http://schemas.microsoft.com/office/drawing/2014/main" id="{6DFE5A30-F217-4897-8422-43ACCE77FC7D}"/>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94A66825-891D-4EA5-A110-609A7B76EC8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09189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dirty="0"/>
              <a:t>Oracle Database 19c: PL/SQL Workshop   22 - </a:t>
            </a:r>
            <a:fld id="{444B1E21-2704-4FC0-A18F-B134E34BC37A}" type="slidenum">
              <a:rPr lang="en-US" smtClean="0"/>
              <a:pPr/>
              <a:t>19</a:t>
            </a:fld>
            <a:endParaRPr lang="en-US" dirty="0"/>
          </a:p>
        </p:txBody>
      </p:sp>
      <p:sp>
        <p:nvSpPr>
          <p:cNvPr id="5" name="Slide Image Placeholder 4">
            <a:extLst>
              <a:ext uri="{FF2B5EF4-FFF2-40B4-BE49-F238E27FC236}">
                <a16:creationId xmlns:a16="http://schemas.microsoft.com/office/drawing/2014/main" id="{2FC9BD8D-CB3B-4728-8283-76A57241BCDD}"/>
              </a:ext>
            </a:extLst>
          </p:cNvPr>
          <p:cNvSpPr>
            <a:spLocks noGrp="1" noRot="1" noChangeAspect="1"/>
          </p:cNvSpPr>
          <p:nvPr>
            <p:ph type="sldImg"/>
          </p:nvPr>
        </p:nvSpPr>
        <p:spPr/>
      </p:sp>
      <p:sp>
        <p:nvSpPr>
          <p:cNvPr id="6" name="Notes Placeholder 5">
            <a:extLst>
              <a:ext uri="{FF2B5EF4-FFF2-40B4-BE49-F238E27FC236}">
                <a16:creationId xmlns:a16="http://schemas.microsoft.com/office/drawing/2014/main" id="{231A9CAE-66C4-434C-B643-46F42DDA5C8F}"/>
              </a:ext>
            </a:extLst>
          </p:cNvPr>
          <p:cNvSpPr>
            <a:spLocks noGrp="1"/>
          </p:cNvSpPr>
          <p:nvPr>
            <p:ph type="body" idx="1"/>
          </p:nvPr>
        </p:nvSpPr>
        <p:spPr/>
        <p:txBody>
          <a:bodyPr/>
          <a:lstStyle/>
          <a:p>
            <a:pPr lvl="1"/>
            <a:r>
              <a:rPr lang="en-US" dirty="0"/>
              <a:t>Let us reconsider the scenario that we discussed earlier. We created two views, </a:t>
            </a:r>
            <a:r>
              <a:rPr lang="en-US" dirty="0">
                <a:latin typeface="Courier New" pitchFamily="49" charset="0"/>
                <a:cs typeface="Courier New" pitchFamily="49" charset="0"/>
              </a:rPr>
              <a:t>commissioned</a:t>
            </a:r>
            <a:r>
              <a:rPr lang="en-US" dirty="0"/>
              <a:t> and </a:t>
            </a:r>
            <a:r>
              <a:rPr lang="en-US" dirty="0" err="1">
                <a:latin typeface="Courier New" pitchFamily="49" charset="0"/>
                <a:cs typeface="Courier New" pitchFamily="49" charset="0"/>
              </a:rPr>
              <a:t>emp_mails</a:t>
            </a:r>
            <a:r>
              <a:rPr lang="en-US" dirty="0">
                <a:latin typeface="Courier New" pitchFamily="49" charset="0"/>
                <a:cs typeface="Courier New" pitchFamily="49" charset="0"/>
              </a:rPr>
              <a:t>, </a:t>
            </a:r>
            <a:r>
              <a:rPr lang="en-US" dirty="0"/>
              <a:t>on the employees table.</a:t>
            </a:r>
          </a:p>
          <a:p>
            <a:pPr lvl="1"/>
            <a:r>
              <a:rPr lang="en-US" dirty="0"/>
              <a:t>The </a:t>
            </a:r>
            <a:r>
              <a:rPr lang="en-US" dirty="0">
                <a:latin typeface="Courier New" pitchFamily="49" charset="0"/>
                <a:cs typeface="Courier New" pitchFamily="49" charset="0"/>
              </a:rPr>
              <a:t>commissioned</a:t>
            </a:r>
            <a:r>
              <a:rPr lang="en-US" dirty="0"/>
              <a:t> view has the </a:t>
            </a:r>
            <a:r>
              <a:rPr lang="en-US" dirty="0" err="1">
                <a:latin typeface="Courier New" pitchFamily="49" charset="0"/>
                <a:cs typeface="Courier New" pitchFamily="49" charset="0"/>
              </a:rPr>
              <a:t>first_name</a:t>
            </a:r>
            <a:r>
              <a:rPr lang="en-US" dirty="0">
                <a:latin typeface="Courier New" pitchFamily="49" charset="0"/>
                <a:cs typeface="Courier New" pitchFamily="49" charset="0"/>
              </a:rPr>
              <a:t>, </a:t>
            </a:r>
            <a:r>
              <a:rPr lang="en-US" dirty="0" err="1">
                <a:latin typeface="Courier New" pitchFamily="49" charset="0"/>
                <a:cs typeface="Courier New" pitchFamily="49" charset="0"/>
              </a:rPr>
              <a:t>last_name</a:t>
            </a:r>
            <a:r>
              <a:rPr lang="en-US" dirty="0">
                <a:latin typeface="Courier New" pitchFamily="49" charset="0"/>
                <a:cs typeface="Courier New" pitchFamily="49" charset="0"/>
              </a:rPr>
              <a:t>,</a:t>
            </a:r>
            <a:r>
              <a:rPr lang="en-US" dirty="0"/>
              <a:t> and </a:t>
            </a:r>
            <a:r>
              <a:rPr lang="en-US" dirty="0" err="1">
                <a:latin typeface="Courier New" pitchFamily="49" charset="0"/>
                <a:cs typeface="Courier New" pitchFamily="49" charset="0"/>
              </a:rPr>
              <a:t>commission_pct</a:t>
            </a:r>
            <a:r>
              <a:rPr lang="en-US" dirty="0"/>
              <a:t> columns of the </a:t>
            </a:r>
            <a:r>
              <a:rPr lang="en-US" dirty="0">
                <a:latin typeface="Courier New" pitchFamily="49" charset="0"/>
                <a:cs typeface="Courier New" pitchFamily="49" charset="0"/>
              </a:rPr>
              <a:t>employees</a:t>
            </a:r>
            <a:r>
              <a:rPr lang="en-US" dirty="0"/>
              <a:t> table.</a:t>
            </a:r>
          </a:p>
          <a:p>
            <a:pPr lvl="1"/>
            <a:r>
              <a:rPr lang="en-US" dirty="0"/>
              <a:t>The </a:t>
            </a:r>
            <a:r>
              <a:rPr lang="en-US" dirty="0" err="1">
                <a:latin typeface="Courier New" pitchFamily="49" charset="0"/>
                <a:cs typeface="Courier New" pitchFamily="49" charset="0"/>
              </a:rPr>
              <a:t>emp_mails</a:t>
            </a:r>
            <a:r>
              <a:rPr lang="en-US" dirty="0"/>
              <a:t> view has the </a:t>
            </a:r>
            <a:r>
              <a:rPr lang="en-US" dirty="0" err="1">
                <a:latin typeface="Courier New" pitchFamily="49" charset="0"/>
                <a:cs typeface="Courier New" pitchFamily="49" charset="0"/>
              </a:rPr>
              <a:t>first_name</a:t>
            </a:r>
            <a:r>
              <a:rPr lang="en-US" dirty="0"/>
              <a:t>, </a:t>
            </a:r>
            <a:r>
              <a:rPr lang="en-US" dirty="0" err="1">
                <a:latin typeface="Courier New" pitchFamily="49" charset="0"/>
                <a:cs typeface="Courier New" pitchFamily="49" charset="0"/>
              </a:rPr>
              <a:t>last_name</a:t>
            </a:r>
            <a:r>
              <a:rPr lang="en-US" dirty="0">
                <a:latin typeface="Courier New" pitchFamily="49" charset="0"/>
                <a:cs typeface="Courier New" pitchFamily="49" charset="0"/>
              </a:rPr>
              <a:t>,</a:t>
            </a:r>
            <a:r>
              <a:rPr lang="en-US" dirty="0"/>
              <a:t> and </a:t>
            </a:r>
            <a:r>
              <a:rPr lang="en-US" dirty="0">
                <a:latin typeface="Courier New" pitchFamily="49" charset="0"/>
                <a:cs typeface="Courier New" pitchFamily="49" charset="0"/>
              </a:rPr>
              <a:t>email</a:t>
            </a:r>
            <a:r>
              <a:rPr lang="en-US" dirty="0"/>
              <a:t> columns of the </a:t>
            </a:r>
            <a:r>
              <a:rPr lang="en-US" dirty="0">
                <a:latin typeface="Courier New" pitchFamily="49" charset="0"/>
                <a:cs typeface="Courier New" pitchFamily="49" charset="0"/>
              </a:rPr>
              <a:t>employees</a:t>
            </a:r>
            <a:r>
              <a:rPr lang="en-US" dirty="0"/>
              <a:t> table.</a:t>
            </a:r>
          </a:p>
          <a:p>
            <a:pPr lvl="1"/>
            <a:r>
              <a:rPr lang="en-US" dirty="0"/>
              <a:t>When we altered the definition of the </a:t>
            </a:r>
            <a:r>
              <a:rPr lang="en-US" dirty="0">
                <a:latin typeface="Courier New" pitchFamily="49" charset="0"/>
                <a:cs typeface="Courier New" pitchFamily="49" charset="0"/>
              </a:rPr>
              <a:t>email</a:t>
            </a:r>
            <a:r>
              <a:rPr lang="en-US" dirty="0"/>
              <a:t> column of the </a:t>
            </a:r>
            <a:r>
              <a:rPr lang="en-US" dirty="0">
                <a:latin typeface="Courier New" pitchFamily="49" charset="0"/>
                <a:cs typeface="Courier New" pitchFamily="49" charset="0"/>
              </a:rPr>
              <a:t>employees</a:t>
            </a:r>
            <a:r>
              <a:rPr lang="en-US" dirty="0"/>
              <a:t> table, only the </a:t>
            </a:r>
            <a:r>
              <a:rPr lang="en-US" dirty="0" err="1">
                <a:latin typeface="Courier New" pitchFamily="49" charset="0"/>
                <a:cs typeface="Courier New" pitchFamily="49" charset="0"/>
              </a:rPr>
              <a:t>emp_mails</a:t>
            </a:r>
            <a:r>
              <a:rPr lang="en-US" dirty="0"/>
              <a:t> view is invalidated. The commissioned view is still valid. </a:t>
            </a:r>
          </a:p>
          <a:p>
            <a:pPr lvl="1"/>
            <a:r>
              <a:rPr lang="en-US" dirty="0"/>
              <a:t>This process of invalidating specific objects based on their definition is fine-grained dependency management. Whenever a referenced object is modified, only those dependent objects are invalidated that are effected by the modification, and not all the dependent objects.</a:t>
            </a:r>
          </a:p>
        </p:txBody>
      </p:sp>
    </p:spTree>
    <p:extLst>
      <p:ext uri="{BB962C8B-B14F-4D97-AF65-F5344CB8AC3E}">
        <p14:creationId xmlns:p14="http://schemas.microsoft.com/office/powerpoint/2010/main" val="3319339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lstStyle/>
          <a:p>
            <a:pPr lvl="1"/>
            <a:r>
              <a:rPr lang="en-US" dirty="0"/>
              <a:t>In Unit 6, you will learn the design aspects of the PL/SQL code. You will also learn how to use PL/SQL compiler and how to manage dependencies among different objects in the database application.</a:t>
            </a:r>
          </a:p>
        </p:txBody>
      </p:sp>
      <p:sp>
        <p:nvSpPr>
          <p:cNvPr id="6" name="Footer Placeholder 5"/>
          <p:cNvSpPr>
            <a:spLocks noGrp="1"/>
          </p:cNvSpPr>
          <p:nvPr>
            <p:ph type="ftr" sz="quarter" idx="10"/>
          </p:nvPr>
        </p:nvSpPr>
        <p:spPr/>
        <p:txBody>
          <a:bodyPr/>
          <a:lstStyle/>
          <a:p>
            <a:r>
              <a:rPr lang="en-US" dirty="0"/>
              <a:t>Oracle Database 19c: PL/SQL Workshop   22 - </a:t>
            </a:r>
            <a:fld id="{9C5CE772-4D07-4235-B09F-E3A8A11C500D}" type="slidenum">
              <a:rPr lang="en-US" smtClean="0"/>
              <a:pPr/>
              <a:t>2</a:t>
            </a:fld>
            <a:endParaRPr lang="en-US" dirty="0"/>
          </a:p>
        </p:txBody>
      </p:sp>
      <p:sp>
        <p:nvSpPr>
          <p:cNvPr id="4" name="Slide Image Placeholder 3">
            <a:extLst>
              <a:ext uri="{FF2B5EF4-FFF2-40B4-BE49-F238E27FC236}">
                <a16:creationId xmlns:a16="http://schemas.microsoft.com/office/drawing/2014/main" id="{5D87937F-FBA2-48D3-B666-852CE82D810A}"/>
              </a:ext>
            </a:extLst>
          </p:cNvPr>
          <p:cNvSpPr>
            <a:spLocks noGrp="1" noRot="1" noChangeAspect="1"/>
          </p:cNvSpPr>
          <p:nvPr>
            <p:ph type="sldImg"/>
          </p:nvPr>
        </p:nvSpPr>
        <p:spPr/>
      </p:sp>
    </p:spTree>
    <p:extLst>
      <p:ext uri="{BB962C8B-B14F-4D97-AF65-F5344CB8AC3E}">
        <p14:creationId xmlns:p14="http://schemas.microsoft.com/office/powerpoint/2010/main" val="25191628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dirty="0"/>
              <a:t>Oracle Database 19c: PL/SQL Workshop   22 - </a:t>
            </a:r>
            <a:fld id="{288ECF83-5161-4DD0-8F5E-0FFE673F5185}" type="slidenum">
              <a:rPr lang="en-US" smtClean="0"/>
              <a:pPr/>
              <a:t>20</a:t>
            </a:fld>
            <a:endParaRPr lang="en-US" dirty="0"/>
          </a:p>
        </p:txBody>
      </p:sp>
      <p:sp>
        <p:nvSpPr>
          <p:cNvPr id="3" name="Slide Image Placeholder 2">
            <a:extLst>
              <a:ext uri="{FF2B5EF4-FFF2-40B4-BE49-F238E27FC236}">
                <a16:creationId xmlns:a16="http://schemas.microsoft.com/office/drawing/2014/main" id="{DCDC0237-5A65-4F75-8EDB-98EDC4EABDB7}"/>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29CFB993-DAFE-4358-864F-B33024965AC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533862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dirty="0"/>
              <a:t>Oracle Database 19c: PL/SQL Workshop   22 - </a:t>
            </a:r>
            <a:fld id="{3596CC12-733B-479F-877F-69429DCBC49D}" type="slidenum">
              <a:rPr lang="en-US" smtClean="0"/>
              <a:pPr/>
              <a:t>21</a:t>
            </a:fld>
            <a:endParaRPr lang="en-US" dirty="0"/>
          </a:p>
        </p:txBody>
      </p:sp>
      <p:sp>
        <p:nvSpPr>
          <p:cNvPr id="3" name="Slide Image Placeholder 2">
            <a:extLst>
              <a:ext uri="{FF2B5EF4-FFF2-40B4-BE49-F238E27FC236}">
                <a16:creationId xmlns:a16="http://schemas.microsoft.com/office/drawing/2014/main" id="{667F8168-FF40-46F7-82ED-46E84BA10ACD}"/>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CA1751BE-6019-4063-A3EF-0CEB4F0B4FDB}"/>
              </a:ext>
            </a:extLst>
          </p:cNvPr>
          <p:cNvSpPr>
            <a:spLocks noGrp="1"/>
          </p:cNvSpPr>
          <p:nvPr>
            <p:ph type="body" idx="1"/>
          </p:nvPr>
        </p:nvSpPr>
        <p:spPr/>
        <p:txBody>
          <a:bodyPr/>
          <a:lstStyle/>
          <a:p>
            <a:pPr lvl="1" eaLnBrk="1" hangingPunct="1"/>
            <a:r>
              <a:rPr lang="en-US" b="1" dirty="0"/>
              <a:t>Example of Dependency of a Single-Table View on Its Base Table</a:t>
            </a:r>
          </a:p>
          <a:p>
            <a:pPr lvl="1" eaLnBrk="1" hangingPunct="1"/>
            <a:r>
              <a:rPr lang="en-US" dirty="0"/>
              <a:t>In the first example in the slide, table </a:t>
            </a:r>
            <a:r>
              <a:rPr lang="en-US" dirty="0">
                <a:latin typeface="Courier New" pitchFamily="49" charset="0"/>
              </a:rPr>
              <a:t>T2</a:t>
            </a:r>
            <a:r>
              <a:rPr lang="en-US" dirty="0"/>
              <a:t> is created with three columns: </a:t>
            </a:r>
            <a:r>
              <a:rPr lang="en-US" dirty="0">
                <a:latin typeface="Courier New" pitchFamily="49" charset="0"/>
              </a:rPr>
              <a:t>COL_A</a:t>
            </a:r>
            <a:r>
              <a:rPr lang="en-US" dirty="0"/>
              <a:t>, </a:t>
            </a:r>
            <a:r>
              <a:rPr lang="en-US" dirty="0">
                <a:latin typeface="Courier New" pitchFamily="49" charset="0"/>
              </a:rPr>
              <a:t>COL_B</a:t>
            </a:r>
            <a:r>
              <a:rPr lang="en-US" dirty="0"/>
              <a:t>, and </a:t>
            </a:r>
            <a:r>
              <a:rPr lang="en-US" dirty="0">
                <a:latin typeface="Courier New" pitchFamily="49" charset="0"/>
              </a:rPr>
              <a:t>COL_C</a:t>
            </a:r>
            <a:r>
              <a:rPr lang="en-US" dirty="0"/>
              <a:t>. A view named </a:t>
            </a:r>
            <a:r>
              <a:rPr lang="en-US" dirty="0">
                <a:latin typeface="Courier New" pitchFamily="49" charset="0"/>
              </a:rPr>
              <a:t>V</a:t>
            </a:r>
            <a:r>
              <a:rPr lang="en-US" dirty="0"/>
              <a:t> is created based on columns </a:t>
            </a:r>
            <a:r>
              <a:rPr lang="en-US" dirty="0">
                <a:latin typeface="Courier New" pitchFamily="49" charset="0"/>
              </a:rPr>
              <a:t>COL_A</a:t>
            </a:r>
            <a:r>
              <a:rPr lang="en-US" dirty="0"/>
              <a:t> and </a:t>
            </a:r>
            <a:r>
              <a:rPr lang="en-US" dirty="0">
                <a:latin typeface="Courier New" pitchFamily="49" charset="0"/>
              </a:rPr>
              <a:t>COL_B</a:t>
            </a:r>
            <a:r>
              <a:rPr lang="en-US" dirty="0"/>
              <a:t> of table </a:t>
            </a:r>
            <a:r>
              <a:rPr lang="en-US" dirty="0">
                <a:latin typeface="Courier New" pitchFamily="49" charset="0"/>
              </a:rPr>
              <a:t>T2</a:t>
            </a:r>
            <a:r>
              <a:rPr lang="en-US" dirty="0"/>
              <a:t>. The dictionary views are queried and view </a:t>
            </a:r>
            <a:r>
              <a:rPr lang="en-US" dirty="0">
                <a:latin typeface="Courier New" pitchFamily="49" charset="0"/>
              </a:rPr>
              <a:t>V</a:t>
            </a:r>
            <a:r>
              <a:rPr lang="en-US" dirty="0"/>
              <a:t> is dependent on table </a:t>
            </a:r>
            <a:r>
              <a:rPr lang="en-US" dirty="0">
                <a:latin typeface="Courier New" pitchFamily="49" charset="0"/>
              </a:rPr>
              <a:t>T</a:t>
            </a:r>
            <a:r>
              <a:rPr lang="en-US" dirty="0"/>
              <a:t> and its status is valid.</a:t>
            </a:r>
          </a:p>
          <a:p>
            <a:pPr lvl="1" eaLnBrk="1" hangingPunct="1"/>
            <a:r>
              <a:rPr lang="en-US" dirty="0"/>
              <a:t>In the third example, table </a:t>
            </a:r>
            <a:r>
              <a:rPr lang="en-US" dirty="0">
                <a:latin typeface="Courier New" pitchFamily="49" charset="0"/>
              </a:rPr>
              <a:t>T2</a:t>
            </a:r>
            <a:r>
              <a:rPr lang="en-US" dirty="0"/>
              <a:t> is altered. A new column named </a:t>
            </a:r>
            <a:r>
              <a:rPr lang="en-US" dirty="0">
                <a:latin typeface="Courier New" pitchFamily="49" charset="0"/>
              </a:rPr>
              <a:t>COL_D</a:t>
            </a:r>
            <a:r>
              <a:rPr lang="en-US" dirty="0"/>
              <a:t> is added. The dictionary views still report that view </a:t>
            </a:r>
            <a:r>
              <a:rPr lang="en-US" dirty="0">
                <a:latin typeface="Courier New" pitchFamily="49" charset="0"/>
              </a:rPr>
              <a:t>V</a:t>
            </a:r>
            <a:r>
              <a:rPr lang="en-US" dirty="0"/>
              <a:t> is dependent because element-based dependency tracking grasps that columns </a:t>
            </a:r>
            <a:r>
              <a:rPr lang="en-US" dirty="0">
                <a:latin typeface="Courier New" pitchFamily="49" charset="0"/>
              </a:rPr>
              <a:t>COL_A</a:t>
            </a:r>
            <a:r>
              <a:rPr lang="en-US" dirty="0"/>
              <a:t> and </a:t>
            </a:r>
            <a:r>
              <a:rPr lang="en-US" dirty="0">
                <a:latin typeface="Courier New" pitchFamily="49" charset="0"/>
              </a:rPr>
              <a:t>COL_B</a:t>
            </a:r>
            <a:r>
              <a:rPr lang="en-US" dirty="0"/>
              <a:t> are not modified and, therefore, the view does not need to be invalidated.</a:t>
            </a:r>
          </a:p>
          <a:p>
            <a:endParaRPr lang="en-US" dirty="0"/>
          </a:p>
        </p:txBody>
      </p:sp>
    </p:spTree>
    <p:extLst>
      <p:ext uri="{BB962C8B-B14F-4D97-AF65-F5344CB8AC3E}">
        <p14:creationId xmlns:p14="http://schemas.microsoft.com/office/powerpoint/2010/main" val="2695543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dirty="0"/>
              <a:t>Oracle Database 19c: PL/SQL Workshop   22 - </a:t>
            </a:r>
            <a:fld id="{C062A336-4987-43F6-AE70-C818B0972C36}" type="slidenum">
              <a:rPr lang="en-US" smtClean="0"/>
              <a:pPr/>
              <a:t>22</a:t>
            </a:fld>
            <a:endParaRPr lang="en-US" dirty="0"/>
          </a:p>
        </p:txBody>
      </p:sp>
      <p:sp>
        <p:nvSpPr>
          <p:cNvPr id="3" name="Slide Image Placeholder 2">
            <a:extLst>
              <a:ext uri="{FF2B5EF4-FFF2-40B4-BE49-F238E27FC236}">
                <a16:creationId xmlns:a16="http://schemas.microsoft.com/office/drawing/2014/main" id="{2B107CE7-ACE3-4CB6-BDAE-C430370D04DA}"/>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CD4BCFDD-F5AE-4E48-B066-3C605A379E66}"/>
              </a:ext>
            </a:extLst>
          </p:cNvPr>
          <p:cNvSpPr>
            <a:spLocks noGrp="1"/>
          </p:cNvSpPr>
          <p:nvPr>
            <p:ph type="body" idx="1"/>
          </p:nvPr>
        </p:nvSpPr>
        <p:spPr/>
        <p:txBody>
          <a:bodyPr/>
          <a:lstStyle/>
          <a:p>
            <a:pPr lvl="1"/>
            <a:r>
              <a:rPr lang="en-US" dirty="0"/>
              <a:t>In the example in the slide, the view is invalidated because its element (</a:t>
            </a:r>
            <a:r>
              <a:rPr lang="en-US" dirty="0">
                <a:latin typeface="Courier New" pitchFamily="49" charset="0"/>
              </a:rPr>
              <a:t>COL_A</a:t>
            </a:r>
            <a:r>
              <a:rPr lang="en-US" dirty="0"/>
              <a:t>) is modified in the table on which the view is dependent.</a:t>
            </a:r>
          </a:p>
        </p:txBody>
      </p:sp>
    </p:spTree>
    <p:extLst>
      <p:ext uri="{BB962C8B-B14F-4D97-AF65-F5344CB8AC3E}">
        <p14:creationId xmlns:p14="http://schemas.microsoft.com/office/powerpoint/2010/main" val="6365443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8" name="Picture 4"/>
          <p:cNvPicPr>
            <a:picLocks noChangeAspect="1" noChangeArrowheads="1"/>
          </p:cNvPicPr>
          <p:nvPr/>
        </p:nvPicPr>
        <p:blipFill>
          <a:blip r:embed="rId3"/>
          <a:srcRect r="40218"/>
          <a:stretch>
            <a:fillRect/>
          </a:stretch>
        </p:blipFill>
        <p:spPr bwMode="auto">
          <a:xfrm>
            <a:off x="1438275" y="6770911"/>
            <a:ext cx="3657600" cy="490537"/>
          </a:xfrm>
          <a:prstGeom prst="rect">
            <a:avLst/>
          </a:prstGeom>
          <a:noFill/>
          <a:ln w="9525">
            <a:solidFill>
              <a:schemeClr val="tx1"/>
            </a:solidFill>
            <a:miter lim="800000"/>
            <a:headEnd type="none" w="sm" len="sm"/>
            <a:tailEnd type="none" w="sm" len="sm"/>
          </a:ln>
        </p:spPr>
      </p:pic>
      <p:sp>
        <p:nvSpPr>
          <p:cNvPr id="9" name="Footer Placeholder 8"/>
          <p:cNvSpPr>
            <a:spLocks noGrp="1"/>
          </p:cNvSpPr>
          <p:nvPr>
            <p:ph type="ftr" sz="quarter" idx="10"/>
          </p:nvPr>
        </p:nvSpPr>
        <p:spPr/>
        <p:txBody>
          <a:bodyPr/>
          <a:lstStyle/>
          <a:p>
            <a:r>
              <a:rPr lang="en-US" dirty="0"/>
              <a:t>Oracle Database 19c: PL/SQL Workshop   22 - </a:t>
            </a:r>
            <a:fld id="{C8064D47-733E-416F-8231-7A3BF0E5CDD0}" type="slidenum">
              <a:rPr lang="en-US" smtClean="0"/>
              <a:pPr/>
              <a:t>23</a:t>
            </a:fld>
            <a:endParaRPr lang="en-US" dirty="0"/>
          </a:p>
        </p:txBody>
      </p:sp>
      <p:sp>
        <p:nvSpPr>
          <p:cNvPr id="3" name="Slide Image Placeholder 2">
            <a:extLst>
              <a:ext uri="{FF2B5EF4-FFF2-40B4-BE49-F238E27FC236}">
                <a16:creationId xmlns:a16="http://schemas.microsoft.com/office/drawing/2014/main" id="{0168A109-4D7A-4E96-8FA1-4E58473EAEF6}"/>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9ABBCF41-E818-4BE3-AF7D-D53FEAAB2096}"/>
              </a:ext>
            </a:extLst>
          </p:cNvPr>
          <p:cNvSpPr>
            <a:spLocks noGrp="1"/>
          </p:cNvSpPr>
          <p:nvPr>
            <p:ph type="body" idx="1"/>
          </p:nvPr>
        </p:nvSpPr>
        <p:spPr/>
        <p:txBody>
          <a:bodyPr/>
          <a:lstStyle/>
          <a:p>
            <a:pPr lvl="1" eaLnBrk="1" hangingPunct="1"/>
            <a:r>
              <a:rPr lang="en-US" dirty="0"/>
              <a:t>In the example in the slide, you create a package named </a:t>
            </a:r>
            <a:r>
              <a:rPr lang="en-US" dirty="0">
                <a:latin typeface="Courier New" pitchFamily="49" charset="0"/>
              </a:rPr>
              <a:t>PKG</a:t>
            </a:r>
            <a:r>
              <a:rPr lang="en-US" dirty="0"/>
              <a:t> that has procedure </a:t>
            </a:r>
            <a:r>
              <a:rPr lang="en-US" dirty="0">
                <a:latin typeface="Courier New" pitchFamily="49" charset="0"/>
              </a:rPr>
              <a:t>PROC_1</a:t>
            </a:r>
            <a:r>
              <a:rPr lang="en-US" dirty="0"/>
              <a:t> declared. </a:t>
            </a:r>
          </a:p>
          <a:p>
            <a:pPr lvl="1" eaLnBrk="1" hangingPunct="1"/>
            <a:r>
              <a:rPr lang="en-US" dirty="0"/>
              <a:t>A procedure named </a:t>
            </a:r>
            <a:r>
              <a:rPr lang="en-US" dirty="0">
                <a:latin typeface="Courier New" pitchFamily="49" charset="0"/>
              </a:rPr>
              <a:t>P</a:t>
            </a:r>
            <a:r>
              <a:rPr lang="en-US" dirty="0"/>
              <a:t> invokes </a:t>
            </a:r>
            <a:r>
              <a:rPr lang="en-US" dirty="0">
                <a:latin typeface="Courier New" pitchFamily="49" charset="0"/>
              </a:rPr>
              <a:t>PKG.PROC_1</a:t>
            </a:r>
            <a:r>
              <a:rPr lang="en-US" dirty="0"/>
              <a:t>. </a:t>
            </a:r>
          </a:p>
          <a:p>
            <a:pPr lvl="1" eaLnBrk="1" hangingPunct="1"/>
            <a:r>
              <a:rPr lang="en-US" dirty="0"/>
              <a:t>The definition of the </a:t>
            </a:r>
            <a:r>
              <a:rPr lang="en-US" dirty="0">
                <a:latin typeface="Courier New" pitchFamily="49" charset="0"/>
              </a:rPr>
              <a:t>PKG</a:t>
            </a:r>
            <a:r>
              <a:rPr lang="en-US" dirty="0"/>
              <a:t> package is modified and another subroutine is added to the package declaration.</a:t>
            </a:r>
          </a:p>
          <a:p>
            <a:pPr lvl="1" eaLnBrk="1" hangingPunct="1"/>
            <a:r>
              <a:rPr lang="en-US" dirty="0"/>
              <a:t>When you query the </a:t>
            </a:r>
            <a:r>
              <a:rPr lang="en-US" dirty="0">
                <a:latin typeface="Courier New" pitchFamily="49" charset="0"/>
              </a:rPr>
              <a:t>USER_OBJECTS</a:t>
            </a:r>
            <a:r>
              <a:rPr lang="en-US" dirty="0"/>
              <a:t> dictionary view for the status of the </a:t>
            </a:r>
            <a:r>
              <a:rPr lang="en-US" dirty="0">
                <a:latin typeface="Courier New" pitchFamily="49" charset="0"/>
              </a:rPr>
              <a:t>P</a:t>
            </a:r>
            <a:r>
              <a:rPr lang="en-US" dirty="0"/>
              <a:t> procedure, it is still valid as shown because the element you added to the definition of </a:t>
            </a:r>
            <a:r>
              <a:rPr lang="en-US" dirty="0">
                <a:latin typeface="Courier New" pitchFamily="49" charset="0"/>
              </a:rPr>
              <a:t>PKG</a:t>
            </a:r>
            <a:r>
              <a:rPr lang="en-US" dirty="0"/>
              <a:t> is not referenced through procedure </a:t>
            </a:r>
            <a:r>
              <a:rPr lang="en-US" dirty="0">
                <a:latin typeface="Courier New" pitchFamily="49" charset="0"/>
              </a:rPr>
              <a:t>P</a:t>
            </a:r>
            <a:r>
              <a:rPr lang="en-US" dirty="0"/>
              <a:t>.</a:t>
            </a:r>
          </a:p>
          <a:p>
            <a:pPr lvl="4" eaLnBrk="1" hangingPunct="1"/>
            <a:r>
              <a:rPr lang="en-US" dirty="0"/>
              <a:t>SELECT status FROM </a:t>
            </a:r>
            <a:r>
              <a:rPr lang="en-US" dirty="0" err="1"/>
              <a:t>user_objects</a:t>
            </a:r>
            <a:endParaRPr lang="en-US" dirty="0"/>
          </a:p>
          <a:p>
            <a:pPr lvl="4" eaLnBrk="1" hangingPunct="1"/>
            <a:r>
              <a:rPr lang="en-US" dirty="0"/>
              <a:t>WHERE </a:t>
            </a:r>
            <a:r>
              <a:rPr lang="en-US" dirty="0" err="1"/>
              <a:t>object_name</a:t>
            </a:r>
            <a:r>
              <a:rPr lang="en-US" dirty="0"/>
              <a:t> = 'P';</a:t>
            </a:r>
          </a:p>
          <a:p>
            <a:endParaRPr lang="en-US" dirty="0"/>
          </a:p>
        </p:txBody>
      </p:sp>
    </p:spTree>
    <p:extLst>
      <p:ext uri="{BB962C8B-B14F-4D97-AF65-F5344CB8AC3E}">
        <p14:creationId xmlns:p14="http://schemas.microsoft.com/office/powerpoint/2010/main" val="22733683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0"/>
          <p:cNvSpPr>
            <a:spLocks noGrp="1"/>
          </p:cNvSpPr>
          <p:nvPr>
            <p:ph type="ftr" sz="quarter" idx="10"/>
          </p:nvPr>
        </p:nvSpPr>
        <p:spPr/>
        <p:txBody>
          <a:bodyPr/>
          <a:lstStyle/>
          <a:p>
            <a:r>
              <a:rPr lang="en-US" dirty="0"/>
              <a:t>Oracle Database 19c: PL/SQL Workshop   22 - </a:t>
            </a:r>
            <a:fld id="{00E4E88E-C168-406C-8DD1-C9617435C6FF}" type="slidenum">
              <a:rPr lang="en-US" smtClean="0"/>
              <a:pPr/>
              <a:t>24</a:t>
            </a:fld>
            <a:endParaRPr lang="en-US" dirty="0"/>
          </a:p>
        </p:txBody>
      </p:sp>
      <p:sp>
        <p:nvSpPr>
          <p:cNvPr id="3" name="Slide Image Placeholder 2">
            <a:extLst>
              <a:ext uri="{FF2B5EF4-FFF2-40B4-BE49-F238E27FC236}">
                <a16:creationId xmlns:a16="http://schemas.microsoft.com/office/drawing/2014/main" id="{4CB1BD32-B12E-472B-9327-57B49B130FE1}"/>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5D90B193-FEB9-46BA-B32A-75EF3CA88DE2}"/>
              </a:ext>
            </a:extLst>
          </p:cNvPr>
          <p:cNvSpPr>
            <a:spLocks noGrp="1"/>
          </p:cNvSpPr>
          <p:nvPr>
            <p:ph type="body" idx="1"/>
          </p:nvPr>
        </p:nvSpPr>
        <p:spPr>
          <a:xfrm>
            <a:off x="457200" y="4617720"/>
            <a:ext cx="6858000" cy="5440680"/>
          </a:xfrm>
        </p:spPr>
        <p:txBody>
          <a:bodyPr/>
          <a:lstStyle/>
          <a:p>
            <a:pPr lvl="1"/>
            <a:r>
              <a:rPr lang="en-US" b="1" dirty="0"/>
              <a:t>Add New Items to the End of the Package</a:t>
            </a:r>
          </a:p>
          <a:p>
            <a:pPr lvl="1"/>
            <a:r>
              <a:rPr lang="en-US" dirty="0"/>
              <a:t>When adding new items to a package, add them to the end of the package. This preserves the slot numbers and entry-point numbers of existing top-level package items, thereby preventing their invalidation. For example, consider the following package:</a:t>
            </a:r>
          </a:p>
          <a:p>
            <a:pPr lvl="4"/>
            <a:r>
              <a:rPr lang="en-US" dirty="0"/>
              <a:t>CREATE OR REPLACE PACKAGE pkg1 IS</a:t>
            </a:r>
            <a:br>
              <a:rPr lang="en-US" dirty="0"/>
            </a:br>
            <a:r>
              <a:rPr lang="en-US" dirty="0"/>
              <a:t>FUNCTION </a:t>
            </a:r>
            <a:r>
              <a:rPr lang="en-US" dirty="0" err="1"/>
              <a:t>get_var</a:t>
            </a:r>
            <a:r>
              <a:rPr lang="en-US" dirty="0"/>
              <a:t> RETURN VARCHAR2;</a:t>
            </a:r>
            <a:br>
              <a:rPr lang="en-US" dirty="0"/>
            </a:br>
            <a:r>
              <a:rPr lang="en-GB" dirty="0"/>
              <a:t>PROCEDURE </a:t>
            </a:r>
            <a:r>
              <a:rPr lang="en-GB" dirty="0" err="1"/>
              <a:t>set_var</a:t>
            </a:r>
            <a:r>
              <a:rPr lang="en-GB" dirty="0"/>
              <a:t> (v VARCHAR2);</a:t>
            </a:r>
            <a:r>
              <a:rPr lang="en-US" dirty="0"/>
              <a:t> </a:t>
            </a:r>
          </a:p>
          <a:p>
            <a:pPr lvl="4"/>
            <a:r>
              <a:rPr lang="en-US" dirty="0"/>
              <a:t>END;</a:t>
            </a:r>
          </a:p>
          <a:p>
            <a:pPr lvl="1" eaLnBrk="1" hangingPunct="1"/>
            <a:r>
              <a:rPr lang="en-US" dirty="0"/>
              <a:t>Adding an item to the end of </a:t>
            </a:r>
            <a:r>
              <a:rPr lang="en-US" dirty="0">
                <a:latin typeface="Courier New" pitchFamily="49" charset="0"/>
              </a:rPr>
              <a:t>pkg1</a:t>
            </a:r>
            <a:r>
              <a:rPr lang="en-US" dirty="0"/>
              <a:t> does not invalidate dependents that reference </a:t>
            </a:r>
            <a:r>
              <a:rPr lang="en-US" dirty="0" err="1">
                <a:latin typeface="Courier New" pitchFamily="49" charset="0"/>
              </a:rPr>
              <a:t>get_var</a:t>
            </a:r>
            <a:r>
              <a:rPr lang="en-US" dirty="0"/>
              <a:t>. Inserting an item between the </a:t>
            </a:r>
            <a:r>
              <a:rPr lang="en-US" dirty="0" err="1">
                <a:latin typeface="Courier New" pitchFamily="49" charset="0"/>
              </a:rPr>
              <a:t>get_var</a:t>
            </a:r>
            <a:r>
              <a:rPr lang="en-US" dirty="0"/>
              <a:t> function and the </a:t>
            </a:r>
            <a:r>
              <a:rPr lang="en-US" dirty="0" err="1">
                <a:latin typeface="Courier New" pitchFamily="49" charset="0"/>
              </a:rPr>
              <a:t>set_var</a:t>
            </a:r>
            <a:r>
              <a:rPr lang="en-US" dirty="0"/>
              <a:t> procedure invalidates dependents that reference the </a:t>
            </a:r>
            <a:r>
              <a:rPr lang="en-US" dirty="0" err="1">
                <a:latin typeface="Courier New" pitchFamily="49" charset="0"/>
              </a:rPr>
              <a:t>set_var</a:t>
            </a:r>
            <a:r>
              <a:rPr lang="en-US" dirty="0"/>
              <a:t> function.</a:t>
            </a:r>
          </a:p>
          <a:p>
            <a:pPr lvl="1" eaLnBrk="1" hangingPunct="1"/>
            <a:r>
              <a:rPr lang="en-US" b="1" dirty="0"/>
              <a:t>Reference Each Table Through a View</a:t>
            </a:r>
          </a:p>
          <a:p>
            <a:pPr lvl="1" eaLnBrk="1" hangingPunct="1"/>
            <a:r>
              <a:rPr lang="en-US" dirty="0"/>
              <a:t>Reference tables indirectly by using views. This allows you to do the following:</a:t>
            </a:r>
          </a:p>
          <a:p>
            <a:pPr lvl="2" eaLnBrk="1" hangingPunct="1"/>
            <a:r>
              <a:rPr lang="en-US" dirty="0"/>
              <a:t>Add columns to the table without invalidating dependent views or dependent PL/SQL objects</a:t>
            </a:r>
          </a:p>
          <a:p>
            <a:pPr lvl="2" eaLnBrk="1" hangingPunct="1"/>
            <a:r>
              <a:rPr lang="en-US" dirty="0"/>
              <a:t>Modify or delete columns not referenced by the view without invalidating dependent objects</a:t>
            </a:r>
          </a:p>
          <a:p>
            <a:endParaRPr lang="en-US" dirty="0"/>
          </a:p>
        </p:txBody>
      </p:sp>
    </p:spTree>
    <p:extLst>
      <p:ext uri="{BB962C8B-B14F-4D97-AF65-F5344CB8AC3E}">
        <p14:creationId xmlns:p14="http://schemas.microsoft.com/office/powerpoint/2010/main" val="9096923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dirty="0"/>
              <a:t>Oracle Database 19c: PL/SQL Workshop   22 - </a:t>
            </a:r>
            <a:fld id="{DC67A0E0-6228-4DD5-8F7D-99E93EA5700D}" type="slidenum">
              <a:rPr lang="en-US" smtClean="0"/>
              <a:pPr/>
              <a:t>25</a:t>
            </a:fld>
            <a:endParaRPr lang="en-US" dirty="0"/>
          </a:p>
        </p:txBody>
      </p:sp>
      <p:sp>
        <p:nvSpPr>
          <p:cNvPr id="3" name="Slide Image Placeholder 2">
            <a:extLst>
              <a:ext uri="{FF2B5EF4-FFF2-40B4-BE49-F238E27FC236}">
                <a16:creationId xmlns:a16="http://schemas.microsoft.com/office/drawing/2014/main" id="{E3C8BC03-51B4-4565-970B-7BC1E2B3BBCD}"/>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E53157E0-6D1D-4716-BDD5-5C7CBAC61BEF}"/>
              </a:ext>
            </a:extLst>
          </p:cNvPr>
          <p:cNvSpPr>
            <a:spLocks noGrp="1"/>
          </p:cNvSpPr>
          <p:nvPr>
            <p:ph type="body" idx="1"/>
          </p:nvPr>
        </p:nvSpPr>
        <p:spPr/>
        <p:txBody>
          <a:bodyPr/>
          <a:lstStyle/>
          <a:p>
            <a:pPr lvl="1" eaLnBrk="1" hangingPunct="1"/>
            <a:r>
              <a:rPr lang="en-US" dirty="0"/>
              <a:t>The compiler cannot automatically revalidate an object that compiled with errors. The compiler recompiles the object, and if it recompiles without errors, it is revalidated; otherwise, it remains invalid.</a:t>
            </a:r>
          </a:p>
          <a:p>
            <a:pPr lvl="1" eaLnBrk="1" hangingPunct="1"/>
            <a:r>
              <a:rPr lang="en-US" dirty="0"/>
              <a:t>The compiler checks whether the unauthorized object has access privileges to all of its referenced objects. If so, the compiler revalidates the unauthorized object without recompiling it. If not, the compiler issues appropriate error messages.</a:t>
            </a:r>
          </a:p>
          <a:p>
            <a:pPr lvl="1" eaLnBrk="1" hangingPunct="1"/>
            <a:r>
              <a:rPr lang="en-US" dirty="0"/>
              <a:t>The SQL compiler recompiles the invalid object. If the object recompiles without errors, it is revalidated; otherwise, it remains invalid.</a:t>
            </a:r>
          </a:p>
          <a:p>
            <a:pPr lvl="1" eaLnBrk="1" hangingPunct="1"/>
            <a:r>
              <a:rPr lang="en-US" dirty="0"/>
              <a:t>For an invalid PL/SQL program unit (procedure, function, or package), the PL/SQL compiler checks whether any referenced object is an invalid object. </a:t>
            </a:r>
          </a:p>
          <a:p>
            <a:pPr lvl="2" eaLnBrk="1" hangingPunct="1"/>
            <a:r>
              <a:rPr lang="en-US" dirty="0"/>
              <a:t>If so, the compiler recompiles the invalid object. If the object recompiles without errors, it is revalidated; otherwise, it remains invalid. </a:t>
            </a:r>
          </a:p>
          <a:p>
            <a:pPr lvl="2" eaLnBrk="1" hangingPunct="1"/>
            <a:r>
              <a:rPr lang="en-US" dirty="0"/>
              <a:t>If not, the compiler revalidates the invalid object without recompiling it. Fast revalidation is usually performed on objects that were invalidated due to cascading invalidation.</a:t>
            </a:r>
          </a:p>
        </p:txBody>
      </p:sp>
    </p:spTree>
    <p:extLst>
      <p:ext uri="{BB962C8B-B14F-4D97-AF65-F5344CB8AC3E}">
        <p14:creationId xmlns:p14="http://schemas.microsoft.com/office/powerpoint/2010/main" val="31525801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dirty="0"/>
              <a:t>Oracle Database 19c: PL/SQL Workshop   22 - </a:t>
            </a:r>
            <a:fld id="{898EB8EB-F8C3-4492-8AF2-9F7D6549B9B7}" type="slidenum">
              <a:rPr lang="en-US" smtClean="0"/>
              <a:pPr/>
              <a:t>26</a:t>
            </a:fld>
            <a:endParaRPr lang="en-US" dirty="0"/>
          </a:p>
        </p:txBody>
      </p:sp>
      <p:sp>
        <p:nvSpPr>
          <p:cNvPr id="6" name="Slide Image Placeholder 5">
            <a:extLst>
              <a:ext uri="{FF2B5EF4-FFF2-40B4-BE49-F238E27FC236}">
                <a16:creationId xmlns:a16="http://schemas.microsoft.com/office/drawing/2014/main" id="{5405A02A-B3F1-475C-BEF4-2110ADA3FBBF}"/>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1BA50D1C-D191-4847-8F4C-60FD489DB56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27860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0"/>
          <p:cNvSpPr>
            <a:spLocks noGrp="1"/>
          </p:cNvSpPr>
          <p:nvPr>
            <p:ph type="ftr" sz="quarter" idx="10"/>
          </p:nvPr>
        </p:nvSpPr>
        <p:spPr/>
        <p:txBody>
          <a:bodyPr/>
          <a:lstStyle/>
          <a:p>
            <a:r>
              <a:rPr lang="en-US" dirty="0"/>
              <a:t>Oracle Database 19c: PL/SQL Workshop   22 - </a:t>
            </a:r>
            <a:fld id="{348C9D14-0BE0-49F5-9AC6-B3B2A9820040}" type="slidenum">
              <a:rPr lang="en-US" smtClean="0"/>
              <a:pPr/>
              <a:t>27</a:t>
            </a:fld>
            <a:endParaRPr lang="en-US" dirty="0"/>
          </a:p>
        </p:txBody>
      </p:sp>
      <p:sp>
        <p:nvSpPr>
          <p:cNvPr id="4" name="Slide Image Placeholder 3">
            <a:extLst>
              <a:ext uri="{FF2B5EF4-FFF2-40B4-BE49-F238E27FC236}">
                <a16:creationId xmlns:a16="http://schemas.microsoft.com/office/drawing/2014/main" id="{CF4784E7-D15E-48EB-A800-61814468BCE9}"/>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CBD93C1C-5B76-4476-BE98-6CC3A4C0C574}"/>
              </a:ext>
            </a:extLst>
          </p:cNvPr>
          <p:cNvSpPr>
            <a:spLocks noGrp="1"/>
          </p:cNvSpPr>
          <p:nvPr>
            <p:ph type="body" idx="1"/>
          </p:nvPr>
        </p:nvSpPr>
        <p:spPr/>
        <p:txBody>
          <a:bodyPr/>
          <a:lstStyle/>
          <a:p>
            <a:pPr lvl="1"/>
            <a:r>
              <a:rPr lang="en-US" dirty="0"/>
              <a:t>In the case of remote dependencies, the objects are on separate nodes. The local stored procedure and all its dependent objects are invalidated, but are automatically recompile when called for the first time. Oracle Database does not manage dependencies among remote schema objects other than local-procedure-to-remote-procedure dependencies.</a:t>
            </a:r>
          </a:p>
          <a:p>
            <a:pPr lvl="1"/>
            <a:r>
              <a:rPr lang="en-US" dirty="0"/>
              <a:t>For example, assume that a local view is created and defined by a query that references a remote table. Also assume that a local procedure includes a SQL statement that references the same remote table. Later, the definition of the table is altered.</a:t>
            </a:r>
          </a:p>
          <a:p>
            <a:pPr lvl="1" eaLnBrk="1" hangingPunct="1"/>
            <a:r>
              <a:rPr lang="en-US" dirty="0"/>
              <a:t>As a result, the local view and procedure are never invalidated, even if the view or procedure is used after the table is altered and even if the view or procedure now returns errors when used. In this case, the view or procedure must be altered manually so that errors are not returned. In such cases, lack of dependency management is preferable to unnecessary recompilations of dependent objects.</a:t>
            </a:r>
          </a:p>
          <a:p>
            <a:pPr lvl="1" eaLnBrk="1" hangingPunct="1"/>
            <a:r>
              <a:rPr lang="en-US" b="1" dirty="0"/>
              <a:t>Recompilation of Dependent Objects: Local and Remote</a:t>
            </a:r>
            <a:r>
              <a:rPr lang="en-US" dirty="0"/>
              <a:t> </a:t>
            </a:r>
          </a:p>
          <a:p>
            <a:pPr lvl="2" eaLnBrk="1" hangingPunct="1">
              <a:spcBef>
                <a:spcPct val="25000"/>
              </a:spcBef>
            </a:pPr>
            <a:r>
              <a:rPr lang="en-US" dirty="0"/>
              <a:t>Verify successful explicit recompilation of the dependent remote procedures and implicit recompilation of the dependent local procedures by checking the status of these procedures within the </a:t>
            </a:r>
            <a:r>
              <a:rPr lang="en-US" dirty="0">
                <a:latin typeface="Courier New" pitchFamily="49" charset="0"/>
              </a:rPr>
              <a:t>USER_OBJECTS</a:t>
            </a:r>
            <a:r>
              <a:rPr lang="en-US" dirty="0"/>
              <a:t> view.</a:t>
            </a:r>
          </a:p>
          <a:p>
            <a:pPr lvl="2" eaLnBrk="1" hangingPunct="1"/>
            <a:r>
              <a:rPr lang="en-US" dirty="0"/>
              <a:t>If an automatic implicit recompilation of the dependent local procedures fails, the status remains invalid and the Oracle server issues a runtime error. Therefore, to avoid disrupting production, it is strongly recommended that you recompile local dependent objects manually, rather than rely on an automatic mechanism.</a:t>
            </a:r>
          </a:p>
        </p:txBody>
      </p:sp>
    </p:spTree>
    <p:extLst>
      <p:ext uri="{BB962C8B-B14F-4D97-AF65-F5344CB8AC3E}">
        <p14:creationId xmlns:p14="http://schemas.microsoft.com/office/powerpoint/2010/main" val="18727434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p:cNvSpPr>
            <a:spLocks noGrp="1" noRot="1" noChangeAspect="1" noChangeArrowheads="1" noTextEdit="1"/>
          </p:cNvSpPr>
          <p:nvPr>
            <p:ph type="sldImg"/>
          </p:nvPr>
        </p:nvSpPr>
        <p:spPr>
          <a:xfrm>
            <a:off x="219075" y="441325"/>
            <a:ext cx="6553200" cy="3686175"/>
          </a:xfrm>
          <a:ln/>
        </p:spPr>
      </p:sp>
      <p:sp>
        <p:nvSpPr>
          <p:cNvPr id="69635" name="Rectangle 5"/>
          <p:cNvSpPr>
            <a:spLocks noGrp="1" noChangeArrowheads="1"/>
          </p:cNvSpPr>
          <p:nvPr>
            <p:ph type="body" idx="1"/>
          </p:nvPr>
        </p:nvSpPr>
        <p:spPr>
          <a:noFill/>
          <a:ln/>
        </p:spPr>
        <p:txBody>
          <a:bodyPr/>
          <a:lstStyle/>
          <a:p>
            <a:pPr lvl="1" eaLnBrk="1" hangingPunct="1"/>
            <a:r>
              <a:rPr lang="en-US" b="1" dirty="0">
                <a:latin typeface="Courier New" pitchFamily="49" charset="0"/>
              </a:rPr>
              <a:t>TIMESTAMP</a:t>
            </a:r>
            <a:r>
              <a:rPr lang="en-US" b="1" dirty="0"/>
              <a:t> Checking</a:t>
            </a:r>
          </a:p>
          <a:p>
            <a:pPr lvl="1" eaLnBrk="1" hangingPunct="1"/>
            <a:r>
              <a:rPr lang="en-US" dirty="0"/>
              <a:t>Each PL/SQL program unit carries a time stamp</a:t>
            </a:r>
            <a:r>
              <a:rPr lang="en-US" dirty="0">
                <a:solidFill>
                  <a:schemeClr val="hlink"/>
                </a:solidFill>
              </a:rPr>
              <a:t> </a:t>
            </a:r>
            <a:r>
              <a:rPr lang="en-US" dirty="0"/>
              <a:t>that is set when it is created or recompiled. Whenever you alter a PL/SQL program unit or a relevant schema object, all its dependent program units are marked as invalid and must be recompiled before they can execute. The actual </a:t>
            </a:r>
            <a:r>
              <a:rPr lang="en-US" dirty="0">
                <a:solidFill>
                  <a:schemeClr val="tx1"/>
                </a:solidFill>
              </a:rPr>
              <a:t>time stamp comparison</a:t>
            </a:r>
            <a:r>
              <a:rPr lang="en-US" dirty="0"/>
              <a:t> occurs when a statement in the body of a local procedure calls a remote procedure.</a:t>
            </a:r>
          </a:p>
          <a:p>
            <a:pPr lvl="1" eaLnBrk="1" hangingPunct="1"/>
            <a:r>
              <a:rPr lang="en-US" b="1" dirty="0">
                <a:latin typeface="Courier New" pitchFamily="49" charset="0"/>
              </a:rPr>
              <a:t>SIGNATURE</a:t>
            </a:r>
            <a:r>
              <a:rPr lang="en-US" b="1" dirty="0"/>
              <a:t> Checking</a:t>
            </a:r>
          </a:p>
          <a:p>
            <a:pPr lvl="1" eaLnBrk="1" hangingPunct="1">
              <a:lnSpc>
                <a:spcPct val="95000"/>
              </a:lnSpc>
              <a:spcBef>
                <a:spcPct val="20000"/>
              </a:spcBef>
            </a:pPr>
            <a:r>
              <a:rPr lang="en-US" dirty="0"/>
              <a:t>For each PL/SQL program unit, both the time stamp and the signature</a:t>
            </a:r>
            <a:r>
              <a:rPr lang="en-US" dirty="0">
                <a:solidFill>
                  <a:schemeClr val="hlink"/>
                </a:solidFill>
              </a:rPr>
              <a:t> </a:t>
            </a:r>
            <a:r>
              <a:rPr lang="en-US" dirty="0"/>
              <a:t>are recorded. The </a:t>
            </a:r>
            <a:r>
              <a:rPr lang="en-US" dirty="0">
                <a:solidFill>
                  <a:schemeClr val="tx1"/>
                </a:solidFill>
              </a:rPr>
              <a:t>signature</a:t>
            </a:r>
            <a:r>
              <a:rPr lang="en-US" dirty="0"/>
              <a:t> of a PL/SQL construct contains information about the following:</a:t>
            </a:r>
          </a:p>
          <a:p>
            <a:pPr lvl="2" eaLnBrk="1" hangingPunct="1"/>
            <a:r>
              <a:rPr lang="en-US" dirty="0"/>
              <a:t>The name of the construct (procedure, function, or package)</a:t>
            </a:r>
          </a:p>
          <a:p>
            <a:pPr lvl="2" eaLnBrk="1" hangingPunct="1"/>
            <a:r>
              <a:rPr lang="en-US" dirty="0"/>
              <a:t>The base types of the parameters of the construct</a:t>
            </a:r>
          </a:p>
          <a:p>
            <a:pPr lvl="2" eaLnBrk="1" hangingPunct="1"/>
            <a:r>
              <a:rPr lang="en-US" dirty="0"/>
              <a:t>The modes of the parameters (</a:t>
            </a:r>
            <a:r>
              <a:rPr lang="en-US" dirty="0">
                <a:latin typeface="Courier New" pitchFamily="49" charset="0"/>
              </a:rPr>
              <a:t>IN</a:t>
            </a:r>
            <a:r>
              <a:rPr lang="en-US" dirty="0"/>
              <a:t>, </a:t>
            </a:r>
            <a:r>
              <a:rPr lang="en-US" dirty="0">
                <a:latin typeface="Courier New" pitchFamily="49" charset="0"/>
              </a:rPr>
              <a:t>OUT</a:t>
            </a:r>
            <a:r>
              <a:rPr lang="en-US" dirty="0"/>
              <a:t>, or </a:t>
            </a:r>
            <a:r>
              <a:rPr lang="en-US" dirty="0">
                <a:latin typeface="Courier New" pitchFamily="49" charset="0"/>
              </a:rPr>
              <a:t>IN</a:t>
            </a:r>
            <a:r>
              <a:rPr lang="en-US" dirty="0"/>
              <a:t> </a:t>
            </a:r>
            <a:r>
              <a:rPr lang="en-US" dirty="0">
                <a:latin typeface="Courier New" pitchFamily="49" charset="0"/>
              </a:rPr>
              <a:t>OUT</a:t>
            </a:r>
            <a:r>
              <a:rPr lang="en-US" dirty="0"/>
              <a:t>)</a:t>
            </a:r>
          </a:p>
          <a:p>
            <a:pPr lvl="2" eaLnBrk="1" hangingPunct="1"/>
            <a:r>
              <a:rPr lang="en-US" dirty="0"/>
              <a:t>The number of the parameters</a:t>
            </a:r>
          </a:p>
          <a:p>
            <a:pPr lvl="1" eaLnBrk="1" hangingPunct="1"/>
            <a:r>
              <a:rPr lang="en-US" dirty="0"/>
              <a:t>The recorded time stamp in the calling program unit is compared with the current time stamp in the called remote program unit. If the time stamps match, the call proceeds. If they do not match, the remote procedure call layer performs a simple comparison of the signature to determine whether the call is safe or not. If the signature has not been changed in an incompatible manner, execution continues; otherwise, an error is returned.</a:t>
            </a:r>
          </a:p>
        </p:txBody>
      </p:sp>
      <p:sp>
        <p:nvSpPr>
          <p:cNvPr id="8" name="Footer Placeholder 7"/>
          <p:cNvSpPr>
            <a:spLocks noGrp="1"/>
          </p:cNvSpPr>
          <p:nvPr>
            <p:ph type="ftr" sz="quarter" idx="10"/>
          </p:nvPr>
        </p:nvSpPr>
        <p:spPr/>
        <p:txBody>
          <a:bodyPr/>
          <a:lstStyle/>
          <a:p>
            <a:pPr>
              <a:defRPr/>
            </a:pPr>
            <a:r>
              <a:rPr lang="en-US" dirty="0"/>
              <a:t>Oracle Database 19c: PL/SQL Workshop   22 - </a:t>
            </a:r>
            <a:fld id="{AA939596-5A32-4EEF-9FE0-C59B41AF188B}" type="slidenum">
              <a:rPr lang="en-US" smtClean="0"/>
              <a:t>28</a:t>
            </a:fld>
            <a:endParaRPr lang="en-US" dirty="0"/>
          </a:p>
        </p:txBody>
      </p:sp>
    </p:spTree>
    <p:extLst>
      <p:ext uri="{BB962C8B-B14F-4D97-AF65-F5344CB8AC3E}">
        <p14:creationId xmlns:p14="http://schemas.microsoft.com/office/powerpoint/2010/main" val="16422919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dirty="0"/>
              <a:t>Oracle Database 19c: PL/SQL Workshop   22 - </a:t>
            </a:r>
            <a:fld id="{BD2A39CD-2E10-4EED-8EB7-24F6FEF333E9}" type="slidenum">
              <a:rPr lang="en-US" smtClean="0"/>
              <a:pPr/>
              <a:t>29</a:t>
            </a:fld>
            <a:endParaRPr lang="en-US" dirty="0"/>
          </a:p>
        </p:txBody>
      </p:sp>
      <p:sp>
        <p:nvSpPr>
          <p:cNvPr id="3" name="Slide Image Placeholder 2">
            <a:extLst>
              <a:ext uri="{FF2B5EF4-FFF2-40B4-BE49-F238E27FC236}">
                <a16:creationId xmlns:a16="http://schemas.microsoft.com/office/drawing/2014/main" id="{30CFFCE9-2EFE-44DD-A458-DC7876861003}"/>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0D14DF99-0124-4CE7-A8F5-4DEED2865B1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23001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5"/>
          <p:cNvSpPr>
            <a:spLocks noGrp="1" noChangeArrowheads="1"/>
          </p:cNvSpPr>
          <p:nvPr>
            <p:ph type="body" idx="1"/>
          </p:nvPr>
        </p:nvSpPr>
        <p:spPr/>
        <p:txBody>
          <a:bodyPr/>
          <a:lstStyle/>
          <a:p>
            <a:pPr lvl="1"/>
            <a:r>
              <a:rPr lang="en-US" dirty="0"/>
              <a:t>This lesson introduces you to object dependencies, and implicit and explicit recompilation of invalid objects.</a:t>
            </a:r>
          </a:p>
        </p:txBody>
      </p:sp>
      <p:sp>
        <p:nvSpPr>
          <p:cNvPr id="5" name="Footer Placeholder 4"/>
          <p:cNvSpPr>
            <a:spLocks noGrp="1"/>
          </p:cNvSpPr>
          <p:nvPr>
            <p:ph type="ftr" sz="quarter" idx="10"/>
          </p:nvPr>
        </p:nvSpPr>
        <p:spPr/>
        <p:txBody>
          <a:bodyPr/>
          <a:lstStyle/>
          <a:p>
            <a:r>
              <a:rPr lang="en-US" dirty="0"/>
              <a:t>Oracle Database 19c: PL/SQL Workshop   22 - </a:t>
            </a:r>
            <a:fld id="{FBF96B6E-5BCB-4631-9065-0672BD3FDCF7}" type="slidenum">
              <a:rPr lang="en-US" smtClean="0"/>
              <a:pPr/>
              <a:t>3</a:t>
            </a:fld>
            <a:endParaRPr lang="en-US" dirty="0"/>
          </a:p>
        </p:txBody>
      </p:sp>
      <p:sp>
        <p:nvSpPr>
          <p:cNvPr id="4" name="Slide Image Placeholder 3">
            <a:extLst>
              <a:ext uri="{FF2B5EF4-FFF2-40B4-BE49-F238E27FC236}">
                <a16:creationId xmlns:a16="http://schemas.microsoft.com/office/drawing/2014/main" id="{2D33BE99-266B-4452-9A38-AFB5E206B793}"/>
              </a:ext>
            </a:extLst>
          </p:cNvPr>
          <p:cNvSpPr>
            <a:spLocks noGrp="1" noRot="1" noChangeAspect="1"/>
          </p:cNvSpPr>
          <p:nvPr>
            <p:ph type="sldImg"/>
          </p:nvPr>
        </p:nvSpPr>
        <p:spPr/>
      </p:sp>
    </p:spTree>
    <p:extLst>
      <p:ext uri="{BB962C8B-B14F-4D97-AF65-F5344CB8AC3E}">
        <p14:creationId xmlns:p14="http://schemas.microsoft.com/office/powerpoint/2010/main" val="25579308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dirty="0"/>
              <a:t>Oracle Database 19c: PL/SQL Workshop   22 - </a:t>
            </a:r>
            <a:fld id="{D23A41A0-89DE-46FE-8D23-EFBD8517E280}" type="slidenum">
              <a:rPr lang="en-US" smtClean="0"/>
              <a:pPr/>
              <a:t>30</a:t>
            </a:fld>
            <a:endParaRPr lang="en-US" dirty="0"/>
          </a:p>
        </p:txBody>
      </p:sp>
      <p:sp>
        <p:nvSpPr>
          <p:cNvPr id="3" name="Slide Image Placeholder 2">
            <a:extLst>
              <a:ext uri="{FF2B5EF4-FFF2-40B4-BE49-F238E27FC236}">
                <a16:creationId xmlns:a16="http://schemas.microsoft.com/office/drawing/2014/main" id="{83AB2E3C-EAD8-4FC0-A05E-4FECF8A5C742}"/>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54193C6E-DC95-4109-AF19-C81A518EF4FE}"/>
              </a:ext>
            </a:extLst>
          </p:cNvPr>
          <p:cNvSpPr>
            <a:spLocks noGrp="1"/>
          </p:cNvSpPr>
          <p:nvPr>
            <p:ph type="body" idx="1"/>
          </p:nvPr>
        </p:nvSpPr>
        <p:spPr/>
        <p:txBody>
          <a:bodyPr/>
          <a:lstStyle/>
          <a:p>
            <a:pPr eaLnBrk="1" hangingPunct="1"/>
            <a:r>
              <a:rPr lang="en-US" dirty="0"/>
              <a:t>Local Procedures Referencing Remote Procedures</a:t>
            </a:r>
          </a:p>
          <a:p>
            <a:pPr lvl="1" eaLnBrk="1" hangingPunct="1"/>
            <a:r>
              <a:rPr lang="en-US" dirty="0"/>
              <a:t>A local procedure that references a remote procedure is invalidated by the Oracle server if the remote procedure is recompiled after the local procedure is compiled. </a:t>
            </a:r>
          </a:p>
          <a:p>
            <a:pPr lvl="1" eaLnBrk="1" hangingPunct="1"/>
            <a:r>
              <a:rPr lang="en-US" b="1" dirty="0"/>
              <a:t>Automatic Remote Dependency Mechanism</a:t>
            </a:r>
            <a:r>
              <a:rPr lang="en-US" dirty="0"/>
              <a:t> </a:t>
            </a:r>
          </a:p>
          <a:p>
            <a:pPr lvl="1" eaLnBrk="1" hangingPunct="1"/>
            <a:r>
              <a:rPr lang="en-US" dirty="0"/>
              <a:t>When a procedure compiles, the Oracle server records the time stamp</a:t>
            </a:r>
            <a:r>
              <a:rPr lang="en-US" dirty="0">
                <a:solidFill>
                  <a:schemeClr val="hlink"/>
                </a:solidFill>
              </a:rPr>
              <a:t> </a:t>
            </a:r>
            <a:r>
              <a:rPr lang="en-US" dirty="0"/>
              <a:t>of that compilation within the </a:t>
            </a:r>
            <a:r>
              <a:rPr lang="en-US" dirty="0">
                <a:latin typeface="Courier New" pitchFamily="49" charset="0"/>
              </a:rPr>
              <a:t>P</a:t>
            </a:r>
            <a:r>
              <a:rPr lang="en-US" dirty="0"/>
              <a:t> code of the procedure. </a:t>
            </a:r>
          </a:p>
          <a:p>
            <a:pPr lvl="1" eaLnBrk="1" hangingPunct="1"/>
            <a:r>
              <a:rPr lang="en-US" dirty="0"/>
              <a:t>In the slide, when the remote procedure B is successfully compiled at 8:00 AM, this time is recorded as its time stamp.</a:t>
            </a:r>
          </a:p>
          <a:p>
            <a:endParaRPr lang="en-US" dirty="0"/>
          </a:p>
        </p:txBody>
      </p:sp>
    </p:spTree>
    <p:extLst>
      <p:ext uri="{BB962C8B-B14F-4D97-AF65-F5344CB8AC3E}">
        <p14:creationId xmlns:p14="http://schemas.microsoft.com/office/powerpoint/2010/main" val="4618764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dirty="0"/>
              <a:t>Oracle Database 19c: PL/SQL Workshop   22 - </a:t>
            </a:r>
            <a:fld id="{2C666F70-C11B-4A20-A4F9-E328EE3124BE}" type="slidenum">
              <a:rPr lang="en-US" smtClean="0"/>
              <a:pPr/>
              <a:t>31</a:t>
            </a:fld>
            <a:endParaRPr lang="en-US" dirty="0"/>
          </a:p>
        </p:txBody>
      </p:sp>
      <p:sp>
        <p:nvSpPr>
          <p:cNvPr id="3" name="Slide Image Placeholder 2">
            <a:extLst>
              <a:ext uri="{FF2B5EF4-FFF2-40B4-BE49-F238E27FC236}">
                <a16:creationId xmlns:a16="http://schemas.microsoft.com/office/drawing/2014/main" id="{3F8CBC5B-0734-4E3E-B81A-35D112DE7B0D}"/>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D77149C8-0E48-42B5-8CB7-9E0A9529090D}"/>
              </a:ext>
            </a:extLst>
          </p:cNvPr>
          <p:cNvSpPr>
            <a:spLocks noGrp="1"/>
          </p:cNvSpPr>
          <p:nvPr>
            <p:ph type="body" idx="1"/>
          </p:nvPr>
        </p:nvSpPr>
        <p:spPr/>
        <p:txBody>
          <a:bodyPr/>
          <a:lstStyle/>
          <a:p>
            <a:pPr eaLnBrk="1" hangingPunct="1"/>
            <a:r>
              <a:rPr lang="en-US" dirty="0"/>
              <a:t>Local Procedures Referencing Remote Procedures </a:t>
            </a:r>
          </a:p>
          <a:p>
            <a:pPr lvl="1" eaLnBrk="1" hangingPunct="1"/>
            <a:r>
              <a:rPr lang="en-US" b="1" dirty="0"/>
              <a:t>Automatic Remote Dependency Mechanism</a:t>
            </a:r>
          </a:p>
          <a:p>
            <a:pPr lvl="1" eaLnBrk="1" hangingPunct="1"/>
            <a:r>
              <a:rPr lang="en-US" dirty="0"/>
              <a:t>When a local procedure referencing a remote procedure compiles, the Oracle server also records the time stamp of the remote procedure in the P code of the local procedure.</a:t>
            </a:r>
          </a:p>
          <a:p>
            <a:pPr lvl="1" eaLnBrk="1" hangingPunct="1"/>
            <a:r>
              <a:rPr lang="en-US" dirty="0"/>
              <a:t>In the slide, local procedure A (which is dependent on remote procedure B) is compiled at 9:00 AM. The time stamps of both procedure A and remote procedure B are recorded in the P code of procedure A.</a:t>
            </a:r>
          </a:p>
          <a:p>
            <a:endParaRPr lang="en-US" dirty="0"/>
          </a:p>
        </p:txBody>
      </p:sp>
    </p:spTree>
    <p:extLst>
      <p:ext uri="{BB962C8B-B14F-4D97-AF65-F5344CB8AC3E}">
        <p14:creationId xmlns:p14="http://schemas.microsoft.com/office/powerpoint/2010/main" val="24283889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dirty="0"/>
              <a:t>Oracle Database 19c: PL/SQL Workshop   22 - </a:t>
            </a:r>
            <a:fld id="{38A1ED43-821B-47C5-886C-AD3BCCB342B7}" type="slidenum">
              <a:rPr lang="en-US" smtClean="0"/>
              <a:pPr/>
              <a:t>32</a:t>
            </a:fld>
            <a:endParaRPr lang="en-US" dirty="0"/>
          </a:p>
        </p:txBody>
      </p:sp>
      <p:sp>
        <p:nvSpPr>
          <p:cNvPr id="3" name="Slide Image Placeholder 2">
            <a:extLst>
              <a:ext uri="{FF2B5EF4-FFF2-40B4-BE49-F238E27FC236}">
                <a16:creationId xmlns:a16="http://schemas.microsoft.com/office/drawing/2014/main" id="{DAABEBA4-482C-4DA8-B934-96848D8054AF}"/>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CC72A6B3-6DB1-4901-89D1-77E65360B75A}"/>
              </a:ext>
            </a:extLst>
          </p:cNvPr>
          <p:cNvSpPr>
            <a:spLocks noGrp="1"/>
          </p:cNvSpPr>
          <p:nvPr>
            <p:ph type="body" idx="1"/>
          </p:nvPr>
        </p:nvSpPr>
        <p:spPr/>
        <p:txBody>
          <a:bodyPr/>
          <a:lstStyle/>
          <a:p>
            <a:pPr eaLnBrk="1" hangingPunct="1"/>
            <a:r>
              <a:rPr lang="en-US" dirty="0"/>
              <a:t>Automatic Remote Dependency</a:t>
            </a:r>
          </a:p>
          <a:p>
            <a:pPr lvl="1" eaLnBrk="1" hangingPunct="1"/>
            <a:r>
              <a:rPr lang="en-US" dirty="0"/>
              <a:t>When the local procedure is invoked at run time, the Oracle server compares the two time stamps of the referenced remote procedure. </a:t>
            </a:r>
          </a:p>
          <a:p>
            <a:pPr lvl="1" eaLnBrk="1" hangingPunct="1"/>
            <a:r>
              <a:rPr lang="en-US" dirty="0"/>
              <a:t>If the time stamps are equal (indicating that the remote procedure has not recompiled), then the Oracle server executes the local procedure.</a:t>
            </a:r>
          </a:p>
          <a:p>
            <a:pPr lvl="1" eaLnBrk="1" hangingPunct="1"/>
            <a:r>
              <a:rPr lang="en-US" dirty="0"/>
              <a:t>In the example in the slide, the time stamp recorded with the </a:t>
            </a:r>
            <a:r>
              <a:rPr lang="en-US" dirty="0">
                <a:latin typeface="Courier New" pitchFamily="49" charset="0"/>
              </a:rPr>
              <a:t>P</a:t>
            </a:r>
            <a:r>
              <a:rPr lang="en-US" dirty="0"/>
              <a:t> code of remote procedure B is the same as that recorded with local procedure A. Therefore, local procedure A is valid.</a:t>
            </a:r>
          </a:p>
        </p:txBody>
      </p:sp>
    </p:spTree>
    <p:extLst>
      <p:ext uri="{BB962C8B-B14F-4D97-AF65-F5344CB8AC3E}">
        <p14:creationId xmlns:p14="http://schemas.microsoft.com/office/powerpoint/2010/main" val="2777962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dirty="0"/>
              <a:t>Oracle Database 19c: PL/SQL Workshop   22 - </a:t>
            </a:r>
            <a:fld id="{FBD0ECEF-C5B2-4441-BFE5-429C68DA298D}" type="slidenum">
              <a:rPr lang="en-US" smtClean="0"/>
              <a:pPr/>
              <a:t>33</a:t>
            </a:fld>
            <a:endParaRPr lang="en-US" dirty="0"/>
          </a:p>
        </p:txBody>
      </p:sp>
      <p:sp>
        <p:nvSpPr>
          <p:cNvPr id="3" name="Slide Image Placeholder 2">
            <a:extLst>
              <a:ext uri="{FF2B5EF4-FFF2-40B4-BE49-F238E27FC236}">
                <a16:creationId xmlns:a16="http://schemas.microsoft.com/office/drawing/2014/main" id="{A81419EE-B8D7-4B63-A045-582DA31AB041}"/>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4AC07066-BD2C-4914-891F-A37715CD6332}"/>
              </a:ext>
            </a:extLst>
          </p:cNvPr>
          <p:cNvSpPr>
            <a:spLocks noGrp="1"/>
          </p:cNvSpPr>
          <p:nvPr>
            <p:ph type="body" idx="1"/>
          </p:nvPr>
        </p:nvSpPr>
        <p:spPr/>
        <p:txBody>
          <a:bodyPr/>
          <a:lstStyle/>
          <a:p>
            <a:pPr eaLnBrk="1" hangingPunct="1"/>
            <a:r>
              <a:rPr lang="en-US" dirty="0"/>
              <a:t>Local Procedures Referencing Remote Procedures</a:t>
            </a:r>
          </a:p>
          <a:p>
            <a:pPr lvl="1" eaLnBrk="1" hangingPunct="1"/>
            <a:r>
              <a:rPr lang="en-US" dirty="0"/>
              <a:t>Assume that remote procedure B is successfully recompiled at 11:00 AM. The new time stamp is recorded along with its </a:t>
            </a:r>
            <a:r>
              <a:rPr lang="en-US" dirty="0">
                <a:latin typeface="Courier New" pitchFamily="49" charset="0"/>
              </a:rPr>
              <a:t>P</a:t>
            </a:r>
            <a:r>
              <a:rPr lang="en-US" dirty="0"/>
              <a:t> code.</a:t>
            </a:r>
          </a:p>
        </p:txBody>
      </p:sp>
    </p:spTree>
    <p:extLst>
      <p:ext uri="{BB962C8B-B14F-4D97-AF65-F5344CB8AC3E}">
        <p14:creationId xmlns:p14="http://schemas.microsoft.com/office/powerpoint/2010/main" val="7383192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dirty="0"/>
              <a:t>Oracle Database 19c: PL/SQL Workshop   22 - </a:t>
            </a:r>
            <a:fld id="{12A877EC-44CC-469F-8DA3-B7335F327C1E}" type="slidenum">
              <a:rPr lang="en-US" smtClean="0"/>
              <a:pPr/>
              <a:t>34</a:t>
            </a:fld>
            <a:endParaRPr lang="en-US" dirty="0"/>
          </a:p>
        </p:txBody>
      </p:sp>
      <p:sp>
        <p:nvSpPr>
          <p:cNvPr id="3" name="Slide Image Placeholder 2">
            <a:extLst>
              <a:ext uri="{FF2B5EF4-FFF2-40B4-BE49-F238E27FC236}">
                <a16:creationId xmlns:a16="http://schemas.microsoft.com/office/drawing/2014/main" id="{C2B30017-C394-400F-8074-576F6236E28E}"/>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209F08C0-694F-4E8A-A118-0C4BF4D5E54B}"/>
              </a:ext>
            </a:extLst>
          </p:cNvPr>
          <p:cNvSpPr>
            <a:spLocks noGrp="1"/>
          </p:cNvSpPr>
          <p:nvPr>
            <p:ph type="body" idx="1"/>
          </p:nvPr>
        </p:nvSpPr>
        <p:spPr/>
        <p:txBody>
          <a:bodyPr/>
          <a:lstStyle/>
          <a:p>
            <a:pPr eaLnBrk="1" hangingPunct="1"/>
            <a:r>
              <a:rPr lang="en-US" dirty="0"/>
              <a:t>Automatic Remote Dependency</a:t>
            </a:r>
            <a:endParaRPr lang="en-US" dirty="0">
              <a:solidFill>
                <a:srgbClr val="3333CC"/>
              </a:solidFill>
            </a:endParaRPr>
          </a:p>
          <a:p>
            <a:pPr lvl="1" eaLnBrk="1" hangingPunct="1"/>
            <a:r>
              <a:rPr lang="en-US" dirty="0"/>
              <a:t>If the </a:t>
            </a:r>
            <a:r>
              <a:rPr lang="en-US" dirty="0">
                <a:solidFill>
                  <a:schemeClr val="tx1"/>
                </a:solidFill>
              </a:rPr>
              <a:t>time stamps</a:t>
            </a:r>
            <a:r>
              <a:rPr lang="en-US" dirty="0"/>
              <a:t> are not equal (indicating that the remote procedure has recompiled), then the Oracle server invalidates the local procedure and returns a runtime error. If the local procedure (which is now tagged as invalid) is invoked a second time, then the Oracle server recompiles it before executing, in accordance with the automatic local dependency mechanism.</a:t>
            </a:r>
          </a:p>
          <a:p>
            <a:pPr lvl="1" eaLnBrk="1" hangingPunct="1"/>
            <a:r>
              <a:rPr lang="en-US" b="1" dirty="0"/>
              <a:t>Note: </a:t>
            </a:r>
            <a:r>
              <a:rPr lang="en-US" dirty="0"/>
              <a:t>If a local procedure returns a runtime error the first time it is invoked (indicating that the remote procedure’s time stamp has changed), then you should develop a strategy to reinvoke the local procedure.</a:t>
            </a:r>
          </a:p>
          <a:p>
            <a:pPr lvl="1" eaLnBrk="1" hangingPunct="1"/>
            <a:r>
              <a:rPr lang="en-US" dirty="0"/>
              <a:t>In the example in the slide, the remote procedure is recompiled at 11:00 AM and this time is recorded as its time stamp in the </a:t>
            </a:r>
            <a:r>
              <a:rPr lang="en-US" dirty="0">
                <a:latin typeface="Courier New" pitchFamily="49" charset="0"/>
              </a:rPr>
              <a:t>P</a:t>
            </a:r>
            <a:r>
              <a:rPr lang="en-US" dirty="0"/>
              <a:t> code. The </a:t>
            </a:r>
            <a:r>
              <a:rPr lang="en-US" dirty="0">
                <a:latin typeface="Courier New" pitchFamily="49" charset="0"/>
              </a:rPr>
              <a:t>P</a:t>
            </a:r>
            <a:r>
              <a:rPr lang="en-US" dirty="0"/>
              <a:t> code of local procedure A still has 8:00 AM as the time stamp for remote procedure B. Because the time stamp recorded with the </a:t>
            </a:r>
            <a:r>
              <a:rPr lang="en-US" dirty="0">
                <a:latin typeface="Courier New" pitchFamily="49" charset="0"/>
              </a:rPr>
              <a:t>P</a:t>
            </a:r>
            <a:r>
              <a:rPr lang="en-US" dirty="0"/>
              <a:t> code of local procedure A is different from that recorded with the remote procedure B, the local procedure is marked invalid. When the local procedure is invoked for the second time, it can be successfully compiled and marked valid.</a:t>
            </a:r>
          </a:p>
          <a:p>
            <a:pPr lvl="1" eaLnBrk="1" hangingPunct="1"/>
            <a:r>
              <a:rPr lang="en-US" dirty="0"/>
              <a:t>A disadvantage of the time stamp mode is that it is unnecessarily restrictive. Recompilation of dependent objects across the network is often performed when not strictly necessary, leading to performance degradation.</a:t>
            </a:r>
          </a:p>
          <a:p>
            <a:endParaRPr lang="en-US" dirty="0"/>
          </a:p>
        </p:txBody>
      </p:sp>
    </p:spTree>
    <p:extLst>
      <p:ext uri="{BB962C8B-B14F-4D97-AF65-F5344CB8AC3E}">
        <p14:creationId xmlns:p14="http://schemas.microsoft.com/office/powerpoint/2010/main" val="42768861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dirty="0"/>
              <a:t>Oracle Database 19c: PL/SQL Workshop   22 - </a:t>
            </a:r>
            <a:fld id="{D8911695-EAD2-44D4-B368-F77D164F0E9A}" type="slidenum">
              <a:rPr lang="en-US" smtClean="0"/>
              <a:pPr/>
              <a:t>35</a:t>
            </a:fld>
            <a:endParaRPr lang="en-US" dirty="0"/>
          </a:p>
        </p:txBody>
      </p:sp>
      <p:sp>
        <p:nvSpPr>
          <p:cNvPr id="3" name="Slide Image Placeholder 2">
            <a:extLst>
              <a:ext uri="{FF2B5EF4-FFF2-40B4-BE49-F238E27FC236}">
                <a16:creationId xmlns:a16="http://schemas.microsoft.com/office/drawing/2014/main" id="{1E2212F5-1825-42C1-82D3-693A5573C113}"/>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07BE65DD-E735-4662-8DDE-82611FF60A93}"/>
              </a:ext>
            </a:extLst>
          </p:cNvPr>
          <p:cNvSpPr>
            <a:spLocks noGrp="1"/>
          </p:cNvSpPr>
          <p:nvPr>
            <p:ph type="body" idx="1"/>
          </p:nvPr>
        </p:nvSpPr>
        <p:spPr/>
        <p:txBody>
          <a:bodyPr/>
          <a:lstStyle/>
          <a:p>
            <a:pPr lvl="1" eaLnBrk="1" hangingPunct="1"/>
            <a:r>
              <a:rPr lang="en-US" dirty="0"/>
              <a:t>To alleviate some of the problems with the time stamp</a:t>
            </a:r>
            <a:r>
              <a:rPr lang="en-US" dirty="0">
                <a:cs typeface="Times New Roman" pitchFamily="18" charset="0"/>
              </a:rPr>
              <a:t>-</a:t>
            </a:r>
            <a:r>
              <a:rPr lang="en-US" dirty="0"/>
              <a:t>only dependency model, you can use the signature model. This allows the remote procedure to be recompiled without affecting the local procedures. This is important if the database is distributed.</a:t>
            </a:r>
          </a:p>
          <a:p>
            <a:pPr lvl="1" eaLnBrk="1" hangingPunct="1"/>
            <a:r>
              <a:rPr lang="en-US" dirty="0"/>
              <a:t>The </a:t>
            </a:r>
            <a:r>
              <a:rPr lang="en-US" dirty="0">
                <a:solidFill>
                  <a:schemeClr val="tx1"/>
                </a:solidFill>
              </a:rPr>
              <a:t>signature</a:t>
            </a:r>
            <a:r>
              <a:rPr lang="en-US" dirty="0"/>
              <a:t> of a subprogram contains the following information:</a:t>
            </a:r>
          </a:p>
          <a:p>
            <a:pPr lvl="2" eaLnBrk="1" hangingPunct="1"/>
            <a:r>
              <a:rPr lang="en-US" dirty="0"/>
              <a:t>The name of the subprogram</a:t>
            </a:r>
          </a:p>
          <a:p>
            <a:pPr lvl="2" eaLnBrk="1" hangingPunct="1"/>
            <a:r>
              <a:rPr lang="en-US" dirty="0"/>
              <a:t>The data types of the parameters</a:t>
            </a:r>
          </a:p>
          <a:p>
            <a:pPr lvl="2" eaLnBrk="1" hangingPunct="1"/>
            <a:r>
              <a:rPr lang="en-US" dirty="0"/>
              <a:t>The modes of the parameters</a:t>
            </a:r>
          </a:p>
          <a:p>
            <a:pPr lvl="2" eaLnBrk="1" hangingPunct="1"/>
            <a:r>
              <a:rPr lang="en-US" dirty="0"/>
              <a:t>The number of parameters</a:t>
            </a:r>
          </a:p>
          <a:p>
            <a:pPr lvl="2" eaLnBrk="1" hangingPunct="1"/>
            <a:r>
              <a:rPr lang="en-US" dirty="0"/>
              <a:t>The data type of the return value for a function</a:t>
            </a:r>
          </a:p>
          <a:p>
            <a:pPr lvl="1" eaLnBrk="1" hangingPunct="1"/>
            <a:r>
              <a:rPr lang="en-US" dirty="0"/>
              <a:t>If a remote program is changed and recompiled but the signature does not change, then the local procedure can execute the remote procedure. With the time stamp method, an error would have been raised because the time stamps would not have matched.</a:t>
            </a:r>
          </a:p>
        </p:txBody>
      </p:sp>
    </p:spTree>
    <p:extLst>
      <p:ext uri="{BB962C8B-B14F-4D97-AF65-F5344CB8AC3E}">
        <p14:creationId xmlns:p14="http://schemas.microsoft.com/office/powerpoint/2010/main" val="23450297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dirty="0"/>
              <a:t>Oracle Database 19c: PL/SQL Workshop   22 - </a:t>
            </a:r>
            <a:fld id="{95F9E345-7A9B-41BA-B067-3160478579BF}" type="slidenum">
              <a:rPr lang="en-US" smtClean="0"/>
              <a:pPr/>
              <a:t>36</a:t>
            </a:fld>
            <a:endParaRPr lang="en-US" dirty="0"/>
          </a:p>
        </p:txBody>
      </p:sp>
      <p:sp>
        <p:nvSpPr>
          <p:cNvPr id="6" name="Slide Image Placeholder 5">
            <a:extLst>
              <a:ext uri="{FF2B5EF4-FFF2-40B4-BE49-F238E27FC236}">
                <a16:creationId xmlns:a16="http://schemas.microsoft.com/office/drawing/2014/main" id="{E0EAE5E8-526A-4FBC-9DA8-45953FB5019A}"/>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64754544-44E4-4421-BDA7-2EE6E297EF4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957348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dirty="0"/>
              <a:t>Oracle Database 19c: PL/SQL Workshop   22 - </a:t>
            </a:r>
            <a:fld id="{446123F9-AB5B-40C1-B6EB-E4357DC81644}" type="slidenum">
              <a:rPr lang="en-US" smtClean="0"/>
              <a:pPr/>
              <a:t>37</a:t>
            </a:fld>
            <a:endParaRPr lang="en-US" dirty="0"/>
          </a:p>
        </p:txBody>
      </p:sp>
      <p:sp>
        <p:nvSpPr>
          <p:cNvPr id="3" name="Slide Image Placeholder 2">
            <a:extLst>
              <a:ext uri="{FF2B5EF4-FFF2-40B4-BE49-F238E27FC236}">
                <a16:creationId xmlns:a16="http://schemas.microsoft.com/office/drawing/2014/main" id="{00732390-5537-455B-A475-F7978CACF1BC}"/>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EB559EF4-2F1F-4F00-9693-EB251B9A60A1}"/>
              </a:ext>
            </a:extLst>
          </p:cNvPr>
          <p:cNvSpPr>
            <a:spLocks noGrp="1"/>
          </p:cNvSpPr>
          <p:nvPr>
            <p:ph type="body" idx="1"/>
          </p:nvPr>
        </p:nvSpPr>
        <p:spPr/>
        <p:txBody>
          <a:bodyPr/>
          <a:lstStyle/>
          <a:p>
            <a:pPr eaLnBrk="1" hangingPunct="1"/>
            <a:r>
              <a:rPr lang="en-US" dirty="0"/>
              <a:t>Recompiling PL/SQL Objects</a:t>
            </a:r>
          </a:p>
          <a:p>
            <a:pPr lvl="1" eaLnBrk="1" hangingPunct="1"/>
            <a:r>
              <a:rPr lang="en-US" dirty="0"/>
              <a:t>If the recompilation is successful, the object becomes valid. If not, the Oracle server returns an error and the object remains invalid. When you </a:t>
            </a:r>
            <a:r>
              <a:rPr lang="en-US" dirty="0">
                <a:solidFill>
                  <a:schemeClr val="tx1"/>
                </a:solidFill>
              </a:rPr>
              <a:t>recompile a PL/SQL object,</a:t>
            </a:r>
            <a:r>
              <a:rPr lang="en-US" dirty="0"/>
              <a:t> the Oracle server first recompiles any invalid object on which it depends. This is implicit recompilation or revalidation of the objects. Local dependencies are generally resolved implicitly.</a:t>
            </a:r>
          </a:p>
          <a:p>
            <a:pPr lvl="1" eaLnBrk="1" hangingPunct="1"/>
            <a:r>
              <a:rPr lang="en-US" dirty="0"/>
              <a:t>You explicitly resolve dependencies by using the ALTER statement. You may have to explicitly recompile the PL/SQL program units if the implicit recompilation is unsuccessful. You have to resolve such dependencies by using the ALTER statement.</a:t>
            </a:r>
          </a:p>
          <a:p>
            <a:pPr lvl="1" eaLnBrk="1" hangingPunct="1"/>
            <a:endParaRPr lang="en-US" dirty="0"/>
          </a:p>
          <a:p>
            <a:endParaRPr lang="en-US" dirty="0"/>
          </a:p>
        </p:txBody>
      </p:sp>
    </p:spTree>
    <p:extLst>
      <p:ext uri="{BB962C8B-B14F-4D97-AF65-F5344CB8AC3E}">
        <p14:creationId xmlns:p14="http://schemas.microsoft.com/office/powerpoint/2010/main" val="3295775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5"/>
          <p:cNvSpPr>
            <a:spLocks noGrp="1" noChangeArrowheads="1"/>
          </p:cNvSpPr>
          <p:nvPr>
            <p:ph type="body" idx="1"/>
          </p:nvPr>
        </p:nvSpPr>
        <p:spPr/>
        <p:txBody>
          <a:bodyPr/>
          <a:lstStyle/>
          <a:p>
            <a:pPr lvl="1"/>
            <a:r>
              <a:rPr lang="en-US" dirty="0"/>
              <a:t>Sometimes, a recompilation of dependent procedures is unsuccessful (for example, when a referenced table is dropped or renamed).</a:t>
            </a:r>
          </a:p>
          <a:p>
            <a:pPr lvl="1"/>
            <a:r>
              <a:rPr lang="en-US" dirty="0"/>
              <a:t>The success of any recompilation is based on the exact dependency. If a referenced view is recreated, any object that is dependent on the view needs to be recompiled. The success of the recompilation depends on the columns that the view now contains, as well as the columns that the dependent objects require for their execution. If the required columns are not part of the new view, then the object remains invalid.</a:t>
            </a:r>
          </a:p>
        </p:txBody>
      </p:sp>
      <p:sp>
        <p:nvSpPr>
          <p:cNvPr id="8" name="Footer Placeholder 7"/>
          <p:cNvSpPr>
            <a:spLocks noGrp="1"/>
          </p:cNvSpPr>
          <p:nvPr>
            <p:ph type="ftr" sz="quarter" idx="10"/>
          </p:nvPr>
        </p:nvSpPr>
        <p:spPr/>
        <p:txBody>
          <a:bodyPr/>
          <a:lstStyle/>
          <a:p>
            <a:r>
              <a:rPr lang="en-US" dirty="0"/>
              <a:t>Oracle Database 19c: PL/SQL Workshop   22 - </a:t>
            </a:r>
            <a:fld id="{162A7ABE-F22E-416B-BD75-853346BC3419}" type="slidenum">
              <a:rPr lang="en-US" smtClean="0"/>
              <a:pPr/>
              <a:t>38</a:t>
            </a:fld>
            <a:endParaRPr lang="en-US" dirty="0"/>
          </a:p>
        </p:txBody>
      </p:sp>
      <p:sp>
        <p:nvSpPr>
          <p:cNvPr id="4" name="Slide Image Placeholder 3">
            <a:extLst>
              <a:ext uri="{FF2B5EF4-FFF2-40B4-BE49-F238E27FC236}">
                <a16:creationId xmlns:a16="http://schemas.microsoft.com/office/drawing/2014/main" id="{AC5E897D-F01B-42E7-A99B-4DEF9EC91293}"/>
              </a:ext>
            </a:extLst>
          </p:cNvPr>
          <p:cNvSpPr>
            <a:spLocks noGrp="1" noRot="1" noChangeAspect="1"/>
          </p:cNvSpPr>
          <p:nvPr>
            <p:ph type="sldImg"/>
          </p:nvPr>
        </p:nvSpPr>
        <p:spPr/>
      </p:sp>
    </p:spTree>
    <p:extLst>
      <p:ext uri="{BB962C8B-B14F-4D97-AF65-F5344CB8AC3E}">
        <p14:creationId xmlns:p14="http://schemas.microsoft.com/office/powerpoint/2010/main" val="6553222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dirty="0"/>
              <a:t>Oracle Database 19c: PL/SQL Workshop   22 - </a:t>
            </a:r>
            <a:fld id="{17CECBD4-AE1C-4CBD-B5DA-5171D62E15AD}" type="slidenum">
              <a:rPr lang="en-US" smtClean="0"/>
              <a:pPr/>
              <a:t>39</a:t>
            </a:fld>
            <a:endParaRPr lang="en-US" dirty="0"/>
          </a:p>
        </p:txBody>
      </p:sp>
      <p:sp>
        <p:nvSpPr>
          <p:cNvPr id="3" name="Slide Image Placeholder 2">
            <a:extLst>
              <a:ext uri="{FF2B5EF4-FFF2-40B4-BE49-F238E27FC236}">
                <a16:creationId xmlns:a16="http://schemas.microsoft.com/office/drawing/2014/main" id="{3FC51EDE-F0AC-4D3D-BD4C-50BED9D8A6E6}"/>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331A8BCB-0FF7-4018-AD84-2B78EB1B717B}"/>
              </a:ext>
            </a:extLst>
          </p:cNvPr>
          <p:cNvSpPr>
            <a:spLocks noGrp="1"/>
          </p:cNvSpPr>
          <p:nvPr>
            <p:ph type="body" idx="1"/>
          </p:nvPr>
        </p:nvSpPr>
        <p:spPr/>
        <p:txBody>
          <a:bodyPr/>
          <a:lstStyle/>
          <a:p>
            <a:pPr lvl="1" eaLnBrk="1" hangingPunct="1"/>
            <a:r>
              <a:rPr lang="en-US" dirty="0"/>
              <a:t>The recompilation of dependent objects is successful if: </a:t>
            </a:r>
          </a:p>
          <a:p>
            <a:pPr lvl="2" eaLnBrk="1" hangingPunct="1"/>
            <a:r>
              <a:rPr lang="en-US" dirty="0"/>
              <a:t>New columns are added to a referenced table</a:t>
            </a:r>
          </a:p>
          <a:p>
            <a:pPr lvl="2" eaLnBrk="1" hangingPunct="1"/>
            <a:r>
              <a:rPr lang="en-US" dirty="0"/>
              <a:t>All </a:t>
            </a:r>
            <a:r>
              <a:rPr lang="en-US" dirty="0">
                <a:latin typeface="Courier New" pitchFamily="49" charset="0"/>
              </a:rPr>
              <a:t>INSERT</a:t>
            </a:r>
            <a:r>
              <a:rPr lang="en-US" dirty="0"/>
              <a:t> statements include a column list</a:t>
            </a:r>
          </a:p>
          <a:p>
            <a:pPr lvl="2" eaLnBrk="1" hangingPunct="1"/>
            <a:r>
              <a:rPr lang="en-US" dirty="0"/>
              <a:t>No new column is defined as </a:t>
            </a:r>
            <a:r>
              <a:rPr lang="en-US" dirty="0">
                <a:latin typeface="Courier New" pitchFamily="49" charset="0"/>
              </a:rPr>
              <a:t>NOT</a:t>
            </a:r>
            <a:r>
              <a:rPr lang="en-US" dirty="0"/>
              <a:t> </a:t>
            </a:r>
            <a:r>
              <a:rPr lang="en-US" dirty="0">
                <a:latin typeface="Courier New" pitchFamily="49" charset="0"/>
              </a:rPr>
              <a:t>NULL</a:t>
            </a:r>
            <a:endParaRPr lang="en-US" dirty="0"/>
          </a:p>
          <a:p>
            <a:pPr lvl="1" eaLnBrk="1" hangingPunct="1"/>
            <a:r>
              <a:rPr lang="en-US" dirty="0"/>
              <a:t>When a private table is referenced by a dependent procedure and the private table is dropped, the status of the dependent procedure would become invalid. When the procedure is recompiled (either explicitly or implicitly) and a public table exists, the procedure can recompile successfully but is now dependent on the public table. The recompilation is successful only if the public table contains the columns that the procedure requires; otherwise, the status of the procedure remains invalid.</a:t>
            </a:r>
          </a:p>
          <a:p>
            <a:endParaRPr lang="en-US" dirty="0"/>
          </a:p>
        </p:txBody>
      </p:sp>
    </p:spTree>
    <p:extLst>
      <p:ext uri="{BB962C8B-B14F-4D97-AF65-F5344CB8AC3E}">
        <p14:creationId xmlns:p14="http://schemas.microsoft.com/office/powerpoint/2010/main" val="2080449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dirty="0"/>
              <a:t>Oracle Database 19c: PL/SQL Workshop   22 - </a:t>
            </a:r>
            <a:fld id="{99A55DB1-3D12-4ECA-881D-E4B4D3B8302E}" type="slidenum">
              <a:rPr lang="en-US" smtClean="0"/>
              <a:pPr/>
              <a:t>4</a:t>
            </a:fld>
            <a:endParaRPr lang="en-US" dirty="0"/>
          </a:p>
        </p:txBody>
      </p:sp>
      <p:sp>
        <p:nvSpPr>
          <p:cNvPr id="6" name="Slide Image Placeholder 5">
            <a:extLst>
              <a:ext uri="{FF2B5EF4-FFF2-40B4-BE49-F238E27FC236}">
                <a16:creationId xmlns:a16="http://schemas.microsoft.com/office/drawing/2014/main" id="{C0F6EF56-F166-4539-9EAA-FA7721064C3A}"/>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4038F2D2-F86E-412B-8438-233EAAB58D9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079189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5"/>
          <p:cNvSpPr>
            <a:spLocks noGrp="1" noChangeArrowheads="1"/>
          </p:cNvSpPr>
          <p:nvPr>
            <p:ph type="body" idx="1"/>
          </p:nvPr>
        </p:nvSpPr>
        <p:spPr/>
        <p:txBody>
          <a:bodyPr/>
          <a:lstStyle/>
          <a:p>
            <a:pPr lvl="1"/>
            <a:r>
              <a:rPr lang="en-US" dirty="0"/>
              <a:t>You can minimize recompilation failure by following the guidelines that are shown in the slide.</a:t>
            </a:r>
          </a:p>
        </p:txBody>
      </p:sp>
      <p:sp>
        <p:nvSpPr>
          <p:cNvPr id="8" name="Footer Placeholder 7"/>
          <p:cNvSpPr>
            <a:spLocks noGrp="1"/>
          </p:cNvSpPr>
          <p:nvPr>
            <p:ph type="ftr" sz="quarter" idx="10"/>
          </p:nvPr>
        </p:nvSpPr>
        <p:spPr/>
        <p:txBody>
          <a:bodyPr/>
          <a:lstStyle/>
          <a:p>
            <a:r>
              <a:rPr lang="en-US" dirty="0"/>
              <a:t>Oracle Database 19c: PL/SQL Workshop   22 - </a:t>
            </a:r>
            <a:fld id="{34AC5101-A056-4C0C-A063-21EE738C4658}" type="slidenum">
              <a:rPr lang="en-US" smtClean="0"/>
              <a:pPr/>
              <a:t>40</a:t>
            </a:fld>
            <a:endParaRPr lang="en-US" dirty="0"/>
          </a:p>
        </p:txBody>
      </p:sp>
      <p:sp>
        <p:nvSpPr>
          <p:cNvPr id="4" name="Slide Image Placeholder 3">
            <a:extLst>
              <a:ext uri="{FF2B5EF4-FFF2-40B4-BE49-F238E27FC236}">
                <a16:creationId xmlns:a16="http://schemas.microsoft.com/office/drawing/2014/main" id="{97B16B55-862D-4C17-85E5-DFEE14F54916}"/>
              </a:ext>
            </a:extLst>
          </p:cNvPr>
          <p:cNvSpPr>
            <a:spLocks noGrp="1" noRot="1" noChangeAspect="1"/>
          </p:cNvSpPr>
          <p:nvPr>
            <p:ph type="sldImg"/>
          </p:nvPr>
        </p:nvSpPr>
        <p:spPr/>
      </p:sp>
    </p:spTree>
    <p:extLst>
      <p:ext uri="{BB962C8B-B14F-4D97-AF65-F5344CB8AC3E}">
        <p14:creationId xmlns:p14="http://schemas.microsoft.com/office/powerpoint/2010/main" val="36127116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dirty="0"/>
              <a:t>Oracle Database 19c: PL/SQL Workshop   22 - </a:t>
            </a:r>
            <a:fld id="{3089E025-68DA-4437-A704-2C41D0CBBDB8}" type="slidenum">
              <a:rPr lang="en-US" smtClean="0"/>
              <a:pPr/>
              <a:t>41</a:t>
            </a:fld>
            <a:endParaRPr lang="en-US" dirty="0"/>
          </a:p>
        </p:txBody>
      </p:sp>
      <p:sp>
        <p:nvSpPr>
          <p:cNvPr id="6" name="Slide Image Placeholder 5">
            <a:extLst>
              <a:ext uri="{FF2B5EF4-FFF2-40B4-BE49-F238E27FC236}">
                <a16:creationId xmlns:a16="http://schemas.microsoft.com/office/drawing/2014/main" id="{85861CA9-C7CF-46E8-AF9C-014EE5B9E93A}"/>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40E24611-9B12-4D29-BC3C-B461E9A2682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58415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5"/>
          <p:cNvSpPr>
            <a:spLocks noGrp="1" noChangeArrowheads="1"/>
          </p:cNvSpPr>
          <p:nvPr>
            <p:ph type="body" idx="1"/>
          </p:nvPr>
        </p:nvSpPr>
        <p:spPr/>
        <p:txBody>
          <a:bodyPr/>
          <a:lstStyle/>
          <a:p>
            <a:pPr lvl="1"/>
            <a:r>
              <a:rPr lang="en-US" dirty="0"/>
              <a:t>You can simplify dependency management with packages when referencing a package procedure or function from a standalone procedure or function.</a:t>
            </a:r>
          </a:p>
          <a:p>
            <a:pPr lvl="2"/>
            <a:r>
              <a:rPr lang="en-US" dirty="0"/>
              <a:t>If the package body changes and the package specification does not change, then the standalone procedure that references a package construct remains valid.</a:t>
            </a:r>
          </a:p>
          <a:p>
            <a:pPr lvl="2"/>
            <a:r>
              <a:rPr lang="en-US" dirty="0"/>
              <a:t>If the package specification changes, then the outside procedure referencing a package construct is invalidated.</a:t>
            </a:r>
          </a:p>
        </p:txBody>
      </p:sp>
      <p:sp>
        <p:nvSpPr>
          <p:cNvPr id="8" name="Footer Placeholder 7"/>
          <p:cNvSpPr>
            <a:spLocks noGrp="1"/>
          </p:cNvSpPr>
          <p:nvPr>
            <p:ph type="ftr" sz="quarter" idx="10"/>
          </p:nvPr>
        </p:nvSpPr>
        <p:spPr/>
        <p:txBody>
          <a:bodyPr/>
          <a:lstStyle/>
          <a:p>
            <a:r>
              <a:rPr lang="en-US" dirty="0"/>
              <a:t>Oracle Database 19c: PL/SQL Workshop   22 - </a:t>
            </a:r>
            <a:fld id="{CC5CEE3B-9481-4F56-A130-2E00737DBC72}" type="slidenum">
              <a:rPr lang="en-US" smtClean="0"/>
              <a:pPr/>
              <a:t>42</a:t>
            </a:fld>
            <a:endParaRPr lang="en-US" dirty="0"/>
          </a:p>
        </p:txBody>
      </p:sp>
      <p:sp>
        <p:nvSpPr>
          <p:cNvPr id="4" name="Slide Image Placeholder 3">
            <a:extLst>
              <a:ext uri="{FF2B5EF4-FFF2-40B4-BE49-F238E27FC236}">
                <a16:creationId xmlns:a16="http://schemas.microsoft.com/office/drawing/2014/main" id="{60F996B1-8F18-4775-A762-F57474E86534}"/>
              </a:ext>
            </a:extLst>
          </p:cNvPr>
          <p:cNvSpPr>
            <a:spLocks noGrp="1" noRot="1" noChangeAspect="1"/>
          </p:cNvSpPr>
          <p:nvPr>
            <p:ph type="sldImg"/>
          </p:nvPr>
        </p:nvSpPr>
        <p:spPr/>
      </p:sp>
    </p:spTree>
    <p:extLst>
      <p:ext uri="{BB962C8B-B14F-4D97-AF65-F5344CB8AC3E}">
        <p14:creationId xmlns:p14="http://schemas.microsoft.com/office/powerpoint/2010/main" val="14309275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5"/>
          <p:cNvSpPr>
            <a:spLocks noGrp="1" noChangeArrowheads="1"/>
          </p:cNvSpPr>
          <p:nvPr>
            <p:ph type="body" idx="1"/>
          </p:nvPr>
        </p:nvSpPr>
        <p:spPr/>
        <p:txBody>
          <a:bodyPr/>
          <a:lstStyle/>
          <a:p>
            <a:pPr lvl="1"/>
            <a:r>
              <a:rPr lang="en-US" dirty="0"/>
              <a:t>If a standalone procedure that is referenced within the package changes, then the entire package body is invalidated, but the package specification remains valid. Therefore, it is recommended that all the procedures referenced by the procedures in a package body should be in the package body.</a:t>
            </a:r>
          </a:p>
        </p:txBody>
      </p:sp>
      <p:sp>
        <p:nvSpPr>
          <p:cNvPr id="8" name="Footer Placeholder 7"/>
          <p:cNvSpPr>
            <a:spLocks noGrp="1"/>
          </p:cNvSpPr>
          <p:nvPr>
            <p:ph type="ftr" sz="quarter" idx="10"/>
          </p:nvPr>
        </p:nvSpPr>
        <p:spPr/>
        <p:txBody>
          <a:bodyPr/>
          <a:lstStyle/>
          <a:p>
            <a:r>
              <a:rPr lang="en-US" dirty="0"/>
              <a:t>Oracle Database 19c: PL/SQL Workshop   22 - </a:t>
            </a:r>
            <a:fld id="{4F7192A3-E60E-452E-9484-1985BD9CFF54}" type="slidenum">
              <a:rPr lang="en-US" smtClean="0"/>
              <a:pPr/>
              <a:t>43</a:t>
            </a:fld>
            <a:endParaRPr lang="en-US" dirty="0"/>
          </a:p>
        </p:txBody>
      </p:sp>
      <p:sp>
        <p:nvSpPr>
          <p:cNvPr id="4" name="Slide Image Placeholder 3">
            <a:extLst>
              <a:ext uri="{FF2B5EF4-FFF2-40B4-BE49-F238E27FC236}">
                <a16:creationId xmlns:a16="http://schemas.microsoft.com/office/drawing/2014/main" id="{4785B4E2-0598-43A1-8A40-B437C1F93183}"/>
              </a:ext>
            </a:extLst>
          </p:cNvPr>
          <p:cNvSpPr>
            <a:spLocks noGrp="1" noRot="1" noChangeAspect="1"/>
          </p:cNvSpPr>
          <p:nvPr>
            <p:ph type="sldImg"/>
          </p:nvPr>
        </p:nvSpPr>
        <p:spPr/>
      </p:sp>
    </p:spTree>
    <p:extLst>
      <p:ext uri="{BB962C8B-B14F-4D97-AF65-F5344CB8AC3E}">
        <p14:creationId xmlns:p14="http://schemas.microsoft.com/office/powerpoint/2010/main" val="17413448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dirty="0"/>
              <a:t>Oracle Database 19c: PL/SQL Workshop   22 - </a:t>
            </a:r>
            <a:fld id="{DADD21C0-02F1-44C1-BFFB-16ABD959386D}" type="slidenum">
              <a:rPr lang="en-US" smtClean="0"/>
              <a:pPr/>
              <a:t>44</a:t>
            </a:fld>
            <a:endParaRPr lang="en-US" dirty="0"/>
          </a:p>
        </p:txBody>
      </p:sp>
      <p:sp>
        <p:nvSpPr>
          <p:cNvPr id="3" name="Slide Image Placeholder 2">
            <a:extLst>
              <a:ext uri="{FF2B5EF4-FFF2-40B4-BE49-F238E27FC236}">
                <a16:creationId xmlns:a16="http://schemas.microsoft.com/office/drawing/2014/main" id="{E9EFE264-653B-444C-A237-4728DB2BF66E}"/>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E45A4578-5FDB-4223-8587-FD654083BA14}"/>
              </a:ext>
            </a:extLst>
          </p:cNvPr>
          <p:cNvSpPr>
            <a:spLocks noGrp="1"/>
          </p:cNvSpPr>
          <p:nvPr>
            <p:ph type="body" idx="1"/>
          </p:nvPr>
        </p:nvSpPr>
        <p:spPr/>
        <p:txBody>
          <a:bodyPr/>
          <a:lstStyle/>
          <a:p>
            <a:pPr eaLnBrk="1" hangingPunct="1"/>
            <a:r>
              <a:rPr lang="en-US" dirty="0"/>
              <a:t>Answer: a</a:t>
            </a:r>
          </a:p>
          <a:p>
            <a:pPr lvl="1" eaLnBrk="1" hangingPunct="1"/>
            <a:r>
              <a:rPr lang="en-US" b="1" dirty="0"/>
              <a:t>Displaying Direct and Indirect Dependencies</a:t>
            </a:r>
          </a:p>
          <a:p>
            <a:pPr lvl="1" eaLnBrk="1" hangingPunct="1"/>
            <a:r>
              <a:rPr lang="en-US" dirty="0"/>
              <a:t>You can display direct and indirect dependencies as follows:</a:t>
            </a:r>
          </a:p>
          <a:p>
            <a:pPr lvl="2" eaLnBrk="1" hangingPunct="1">
              <a:buNone/>
            </a:pPr>
            <a:r>
              <a:rPr lang="en-US" dirty="0"/>
              <a:t>1.	Run the </a:t>
            </a:r>
            <a:r>
              <a:rPr lang="en-US" dirty="0" err="1">
                <a:latin typeface="Courier New" pitchFamily="49" charset="0"/>
              </a:rPr>
              <a:t>utldtree.sql</a:t>
            </a:r>
            <a:r>
              <a:rPr lang="en-US" dirty="0"/>
              <a:t> script, which creates the objects that enable you to display the direct and indirect dependencies.</a:t>
            </a:r>
          </a:p>
          <a:p>
            <a:pPr lvl="2" eaLnBrk="1" hangingPunct="1">
              <a:buNone/>
            </a:pPr>
            <a:r>
              <a:rPr lang="en-US" dirty="0"/>
              <a:t>2.	Populate the </a:t>
            </a:r>
            <a:r>
              <a:rPr lang="en-US" dirty="0">
                <a:latin typeface="Courier New" pitchFamily="49" charset="0"/>
              </a:rPr>
              <a:t>DEPTREE_TEMPTAB</a:t>
            </a:r>
            <a:r>
              <a:rPr lang="en-US" dirty="0"/>
              <a:t> table with information for a particular referenced object by executing the </a:t>
            </a:r>
            <a:r>
              <a:rPr lang="en-US" dirty="0">
                <a:latin typeface="Courier New" pitchFamily="49" charset="0"/>
              </a:rPr>
              <a:t>DEPTREE_FILL</a:t>
            </a:r>
            <a:r>
              <a:rPr lang="en-US" dirty="0"/>
              <a:t> procedure.</a:t>
            </a:r>
          </a:p>
          <a:p>
            <a:pPr lvl="2" eaLnBrk="1" hangingPunct="1">
              <a:buNone/>
            </a:pPr>
            <a:r>
              <a:rPr lang="en-US" dirty="0"/>
              <a:t>3.	Query the </a:t>
            </a:r>
            <a:r>
              <a:rPr lang="en-US" dirty="0">
                <a:latin typeface="Courier New" pitchFamily="49" charset="0"/>
              </a:rPr>
              <a:t>DEPTREE</a:t>
            </a:r>
            <a:r>
              <a:rPr lang="en-US" dirty="0"/>
              <a:t> or </a:t>
            </a:r>
            <a:r>
              <a:rPr lang="en-US" dirty="0">
                <a:latin typeface="Courier New" pitchFamily="49" charset="0"/>
              </a:rPr>
              <a:t>IDEPTREE</a:t>
            </a:r>
            <a:r>
              <a:rPr lang="en-US" dirty="0"/>
              <a:t> views.</a:t>
            </a:r>
          </a:p>
          <a:p>
            <a:endParaRPr lang="en-US" dirty="0"/>
          </a:p>
        </p:txBody>
      </p:sp>
    </p:spTree>
    <p:extLst>
      <p:ext uri="{BB962C8B-B14F-4D97-AF65-F5344CB8AC3E}">
        <p14:creationId xmlns:p14="http://schemas.microsoft.com/office/powerpoint/2010/main" val="2207299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5"/>
          <p:cNvSpPr>
            <a:spLocks noGrp="1" noChangeArrowheads="1"/>
          </p:cNvSpPr>
          <p:nvPr>
            <p:ph type="body" idx="1"/>
          </p:nvPr>
        </p:nvSpPr>
        <p:spPr/>
        <p:txBody>
          <a:bodyPr/>
          <a:lstStyle/>
          <a:p>
            <a:pPr lvl="1"/>
            <a:r>
              <a:rPr lang="en-US" dirty="0"/>
              <a:t>Avoid disrupting production by keeping a track of dependent procedures and recompiling them manually as soon as possible after the definition of a database object changes.</a:t>
            </a:r>
          </a:p>
        </p:txBody>
      </p:sp>
      <p:sp>
        <p:nvSpPr>
          <p:cNvPr id="8" name="Footer Placeholder 7"/>
          <p:cNvSpPr>
            <a:spLocks noGrp="1"/>
          </p:cNvSpPr>
          <p:nvPr>
            <p:ph type="ftr" sz="quarter" idx="10"/>
          </p:nvPr>
        </p:nvSpPr>
        <p:spPr/>
        <p:txBody>
          <a:bodyPr/>
          <a:lstStyle/>
          <a:p>
            <a:r>
              <a:rPr lang="en-US" dirty="0"/>
              <a:t>Oracle Database 19c: PL/SQL Workshop   22 - </a:t>
            </a:r>
            <a:fld id="{88CD7B66-9C75-4D92-A7AF-FCCB9E788078}" type="slidenum">
              <a:rPr lang="en-US" smtClean="0"/>
              <a:pPr/>
              <a:t>45</a:t>
            </a:fld>
            <a:endParaRPr lang="en-US" dirty="0"/>
          </a:p>
        </p:txBody>
      </p:sp>
      <p:sp>
        <p:nvSpPr>
          <p:cNvPr id="4" name="Slide Image Placeholder 3">
            <a:extLst>
              <a:ext uri="{FF2B5EF4-FFF2-40B4-BE49-F238E27FC236}">
                <a16:creationId xmlns:a16="http://schemas.microsoft.com/office/drawing/2014/main" id="{DC69D175-3BA1-4CF4-88E7-98330947FE32}"/>
              </a:ext>
            </a:extLst>
          </p:cNvPr>
          <p:cNvSpPr>
            <a:spLocks noGrp="1" noRot="1" noChangeAspect="1"/>
          </p:cNvSpPr>
          <p:nvPr>
            <p:ph type="sldImg"/>
          </p:nvPr>
        </p:nvSpPr>
        <p:spPr/>
      </p:sp>
    </p:spTree>
    <p:extLst>
      <p:ext uri="{BB962C8B-B14F-4D97-AF65-F5344CB8AC3E}">
        <p14:creationId xmlns:p14="http://schemas.microsoft.com/office/powerpoint/2010/main" val="24457223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dirty="0"/>
              <a:t>Oracle Database 19c: PL/SQL Workshop   22 - </a:t>
            </a:r>
            <a:fld id="{D371EB6D-C56C-461E-B401-C5B5B8426E47}" type="slidenum">
              <a:rPr lang="en-US" smtClean="0"/>
              <a:pPr/>
              <a:t>46</a:t>
            </a:fld>
            <a:endParaRPr lang="en-US" dirty="0"/>
          </a:p>
        </p:txBody>
      </p:sp>
      <p:sp>
        <p:nvSpPr>
          <p:cNvPr id="3" name="Slide Image Placeholder 2">
            <a:extLst>
              <a:ext uri="{FF2B5EF4-FFF2-40B4-BE49-F238E27FC236}">
                <a16:creationId xmlns:a16="http://schemas.microsoft.com/office/drawing/2014/main" id="{5808580B-99FF-4692-9154-0E26BFB4072F}"/>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8D76B779-9AA8-467D-AE6A-E939E30CB32A}"/>
              </a:ext>
            </a:extLst>
          </p:cNvPr>
          <p:cNvSpPr>
            <a:spLocks noGrp="1"/>
          </p:cNvSpPr>
          <p:nvPr>
            <p:ph type="body" idx="1"/>
          </p:nvPr>
        </p:nvSpPr>
        <p:spPr/>
        <p:txBody>
          <a:bodyPr/>
          <a:lstStyle/>
          <a:p>
            <a:pPr lvl="1"/>
            <a:r>
              <a:rPr lang="en-US" dirty="0"/>
              <a:t>In this practice, you use the </a:t>
            </a:r>
            <a:r>
              <a:rPr lang="en-US" dirty="0">
                <a:latin typeface="Courier New" pitchFamily="49" charset="0"/>
              </a:rPr>
              <a:t>DEPTREE_FILL</a:t>
            </a:r>
            <a:r>
              <a:rPr lang="en-US" dirty="0"/>
              <a:t> procedure and the </a:t>
            </a:r>
            <a:r>
              <a:rPr lang="en-US" dirty="0">
                <a:latin typeface="Courier New" pitchFamily="49" charset="0"/>
              </a:rPr>
              <a:t>IDEPTREE</a:t>
            </a:r>
            <a:r>
              <a:rPr lang="en-US" dirty="0"/>
              <a:t> view to investigate dependencies in your schema. In addition, you recompile invalid procedures, functions, packages, and views.</a:t>
            </a:r>
          </a:p>
        </p:txBody>
      </p:sp>
    </p:spTree>
    <p:extLst>
      <p:ext uri="{BB962C8B-B14F-4D97-AF65-F5344CB8AC3E}">
        <p14:creationId xmlns:p14="http://schemas.microsoft.com/office/powerpoint/2010/main" val="407662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dirty="0"/>
              <a:t>Oracle Database 19c: PL/SQL Workshop   22 - </a:t>
            </a:r>
            <a:fld id="{BC53F9A8-64EE-4E39-9941-E49A28E9F27D}" type="slidenum">
              <a:rPr lang="en-US" smtClean="0"/>
              <a:pPr/>
              <a:t>5</a:t>
            </a:fld>
            <a:endParaRPr lang="en-US" dirty="0"/>
          </a:p>
        </p:txBody>
      </p:sp>
      <p:sp>
        <p:nvSpPr>
          <p:cNvPr id="6" name="Slide Image Placeholder 5">
            <a:extLst>
              <a:ext uri="{FF2B5EF4-FFF2-40B4-BE49-F238E27FC236}">
                <a16:creationId xmlns:a16="http://schemas.microsoft.com/office/drawing/2014/main" id="{A38AD8C8-3A69-404F-B804-513728BC2B17}"/>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40FB7960-2172-4223-A07E-AAD79D55DC6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5159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dirty="0"/>
              <a:t>Oracle Database 19c: PL/SQL Workshop   22 - </a:t>
            </a:r>
            <a:fld id="{1E61D5B1-787C-44A3-A123-853943B064EC}" type="slidenum">
              <a:rPr lang="en-US" smtClean="0"/>
              <a:pPr/>
              <a:t>6</a:t>
            </a:fld>
            <a:endParaRPr lang="en-US" dirty="0"/>
          </a:p>
        </p:txBody>
      </p:sp>
      <p:sp>
        <p:nvSpPr>
          <p:cNvPr id="6" name="Slide Image Placeholder 5">
            <a:extLst>
              <a:ext uri="{FF2B5EF4-FFF2-40B4-BE49-F238E27FC236}">
                <a16:creationId xmlns:a16="http://schemas.microsoft.com/office/drawing/2014/main" id="{8E1B059B-F803-439E-A592-E02711FD6DDF}"/>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0482B4D7-3592-4292-AE98-910337445A77}"/>
              </a:ext>
            </a:extLst>
          </p:cNvPr>
          <p:cNvSpPr>
            <a:spLocks noGrp="1"/>
          </p:cNvSpPr>
          <p:nvPr>
            <p:ph type="body" idx="1"/>
          </p:nvPr>
        </p:nvSpPr>
        <p:spPr/>
        <p:txBody>
          <a:bodyPr/>
          <a:lstStyle/>
          <a:p>
            <a:pPr lvl="1"/>
            <a:r>
              <a:rPr lang="en-US" dirty="0"/>
              <a:t>In the slide, we create two views – </a:t>
            </a:r>
            <a:r>
              <a:rPr lang="en-US" dirty="0">
                <a:latin typeface="Courier New" pitchFamily="49" charset="0"/>
                <a:cs typeface="Courier New" pitchFamily="49" charset="0"/>
              </a:rPr>
              <a:t>commissioned</a:t>
            </a:r>
            <a:r>
              <a:rPr lang="en-US" dirty="0"/>
              <a:t> and </a:t>
            </a:r>
            <a:r>
              <a:rPr lang="en-US" dirty="0" err="1">
                <a:latin typeface="Courier New" pitchFamily="49" charset="0"/>
                <a:cs typeface="Courier New" pitchFamily="49" charset="0"/>
              </a:rPr>
              <a:t>emp_mails</a:t>
            </a:r>
            <a:r>
              <a:rPr lang="en-US" dirty="0"/>
              <a:t> – on the table employees. Both the views are dependent on the schema object </a:t>
            </a:r>
            <a:r>
              <a:rPr lang="en-US" dirty="0">
                <a:latin typeface="Courier New" pitchFamily="49" charset="0"/>
                <a:cs typeface="Courier New" pitchFamily="49" charset="0"/>
              </a:rPr>
              <a:t>employees</a:t>
            </a:r>
            <a:r>
              <a:rPr lang="en-US" dirty="0"/>
              <a:t> table. </a:t>
            </a:r>
          </a:p>
          <a:p>
            <a:pPr lvl="1"/>
            <a:r>
              <a:rPr lang="en-US" dirty="0"/>
              <a:t>There is a dependency between the table </a:t>
            </a:r>
            <a:r>
              <a:rPr lang="en-US" dirty="0">
                <a:latin typeface="Courier New" pitchFamily="49" charset="0"/>
                <a:cs typeface="Courier New" pitchFamily="49" charset="0"/>
              </a:rPr>
              <a:t>employees,</a:t>
            </a:r>
            <a:r>
              <a:rPr lang="en-US" dirty="0"/>
              <a:t> and views </a:t>
            </a:r>
            <a:r>
              <a:rPr lang="en-US" dirty="0">
                <a:latin typeface="Courier New" pitchFamily="49" charset="0"/>
                <a:cs typeface="Courier New" pitchFamily="49" charset="0"/>
              </a:rPr>
              <a:t>commissioned</a:t>
            </a:r>
            <a:r>
              <a:rPr lang="en-US" dirty="0"/>
              <a:t> and </a:t>
            </a:r>
            <a:r>
              <a:rPr lang="en-US" dirty="0" err="1">
                <a:latin typeface="Courier New" pitchFamily="49" charset="0"/>
                <a:cs typeface="Courier New" pitchFamily="49" charset="0"/>
              </a:rPr>
              <a:t>emp_mails</a:t>
            </a:r>
            <a:r>
              <a:rPr lang="en-US" dirty="0"/>
              <a:t>. The views are dependent on the table employees.</a:t>
            </a:r>
          </a:p>
          <a:p>
            <a:pPr lvl="1"/>
            <a:r>
              <a:rPr lang="en-US" dirty="0"/>
              <a:t>The view </a:t>
            </a:r>
            <a:r>
              <a:rPr lang="en-US" dirty="0">
                <a:latin typeface="Courier New" pitchFamily="49" charset="0"/>
                <a:cs typeface="Courier New" pitchFamily="49" charset="0"/>
              </a:rPr>
              <a:t>commissioned</a:t>
            </a:r>
            <a:r>
              <a:rPr lang="en-US" dirty="0"/>
              <a:t> uses columns </a:t>
            </a:r>
            <a:r>
              <a:rPr lang="en-US" dirty="0" err="1">
                <a:latin typeface="Courier New" pitchFamily="49" charset="0"/>
                <a:cs typeface="Courier New" pitchFamily="49" charset="0"/>
              </a:rPr>
              <a:t>first_name</a:t>
            </a:r>
            <a:r>
              <a:rPr lang="en-US" dirty="0"/>
              <a:t>, </a:t>
            </a:r>
            <a:r>
              <a:rPr lang="en-US" dirty="0" err="1">
                <a:latin typeface="Courier New" pitchFamily="49" charset="0"/>
                <a:cs typeface="Courier New" pitchFamily="49" charset="0"/>
              </a:rPr>
              <a:t>last_name</a:t>
            </a:r>
            <a:r>
              <a:rPr lang="en-US" dirty="0">
                <a:latin typeface="Courier New" pitchFamily="49" charset="0"/>
                <a:cs typeface="Courier New" pitchFamily="49" charset="0"/>
              </a:rPr>
              <a:t>,</a:t>
            </a:r>
            <a:r>
              <a:rPr lang="en-US" dirty="0"/>
              <a:t> and </a:t>
            </a:r>
            <a:r>
              <a:rPr lang="en-US" dirty="0" err="1">
                <a:latin typeface="Courier New" pitchFamily="49" charset="0"/>
                <a:cs typeface="Courier New" pitchFamily="49" charset="0"/>
              </a:rPr>
              <a:t>commission_pct</a:t>
            </a:r>
            <a:r>
              <a:rPr lang="en-US" dirty="0"/>
              <a:t> columns of the </a:t>
            </a:r>
            <a:r>
              <a:rPr lang="en-US" dirty="0">
                <a:latin typeface="Courier New" pitchFamily="49" charset="0"/>
                <a:cs typeface="Courier New" pitchFamily="49" charset="0"/>
              </a:rPr>
              <a:t>employees</a:t>
            </a:r>
            <a:r>
              <a:rPr lang="en-US" dirty="0"/>
              <a:t> table.</a:t>
            </a:r>
          </a:p>
          <a:p>
            <a:pPr lvl="1"/>
            <a:r>
              <a:rPr lang="en-US" dirty="0"/>
              <a:t>The view </a:t>
            </a:r>
            <a:r>
              <a:rPr lang="en-US" dirty="0" err="1">
                <a:latin typeface="Courier New" pitchFamily="49" charset="0"/>
                <a:cs typeface="Courier New" pitchFamily="49" charset="0"/>
              </a:rPr>
              <a:t>emp_mails</a:t>
            </a:r>
            <a:r>
              <a:rPr lang="en-US" dirty="0"/>
              <a:t> uses columns </a:t>
            </a:r>
            <a:r>
              <a:rPr lang="en-US" dirty="0" err="1">
                <a:latin typeface="Courier New" pitchFamily="49" charset="0"/>
                <a:cs typeface="Courier New" pitchFamily="49" charset="0"/>
              </a:rPr>
              <a:t>first_name</a:t>
            </a:r>
            <a:r>
              <a:rPr lang="en-US" dirty="0"/>
              <a:t>, </a:t>
            </a:r>
            <a:r>
              <a:rPr lang="en-US" dirty="0" err="1">
                <a:latin typeface="Courier New" pitchFamily="49" charset="0"/>
                <a:cs typeface="Courier New" pitchFamily="49" charset="0"/>
              </a:rPr>
              <a:t>last_name</a:t>
            </a:r>
            <a:r>
              <a:rPr lang="en-US" dirty="0">
                <a:latin typeface="Courier New" pitchFamily="49" charset="0"/>
                <a:cs typeface="Courier New" pitchFamily="49" charset="0"/>
              </a:rPr>
              <a:t>,</a:t>
            </a:r>
            <a:r>
              <a:rPr lang="en-US" dirty="0"/>
              <a:t> and </a:t>
            </a:r>
            <a:r>
              <a:rPr lang="en-US" dirty="0">
                <a:latin typeface="Courier New" pitchFamily="49" charset="0"/>
                <a:cs typeface="Courier New" pitchFamily="49" charset="0"/>
              </a:rPr>
              <a:t>email</a:t>
            </a:r>
            <a:r>
              <a:rPr lang="en-US" dirty="0"/>
              <a:t> columns of the </a:t>
            </a:r>
            <a:r>
              <a:rPr lang="en-US" dirty="0">
                <a:latin typeface="Courier New" pitchFamily="49" charset="0"/>
                <a:cs typeface="Courier New" pitchFamily="49" charset="0"/>
              </a:rPr>
              <a:t>employees</a:t>
            </a:r>
            <a:r>
              <a:rPr lang="en-US" dirty="0"/>
              <a:t> table.</a:t>
            </a:r>
          </a:p>
          <a:p>
            <a:endParaRPr lang="en-US" dirty="0"/>
          </a:p>
        </p:txBody>
      </p:sp>
    </p:spTree>
    <p:extLst>
      <p:ext uri="{BB962C8B-B14F-4D97-AF65-F5344CB8AC3E}">
        <p14:creationId xmlns:p14="http://schemas.microsoft.com/office/powerpoint/2010/main" val="4244196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dirty="0"/>
              <a:t>Oracle Database 19c: PL/SQL Workshop   22 - </a:t>
            </a:r>
            <a:fld id="{EBCBCF0B-8E5C-4F1A-A9AD-F9F7CB2A8E22}" type="slidenum">
              <a:rPr lang="en-US" smtClean="0"/>
              <a:pPr/>
              <a:t>7</a:t>
            </a:fld>
            <a:endParaRPr lang="en-US" dirty="0"/>
          </a:p>
        </p:txBody>
      </p:sp>
      <p:sp>
        <p:nvSpPr>
          <p:cNvPr id="6" name="Slide Image Placeholder 5">
            <a:extLst>
              <a:ext uri="{FF2B5EF4-FFF2-40B4-BE49-F238E27FC236}">
                <a16:creationId xmlns:a16="http://schemas.microsoft.com/office/drawing/2014/main" id="{F587EB40-C946-4A8F-8047-92E42A45403F}"/>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4EE86D45-DE71-4480-9CE5-EF86BF7856E6}"/>
              </a:ext>
            </a:extLst>
          </p:cNvPr>
          <p:cNvSpPr>
            <a:spLocks noGrp="1"/>
          </p:cNvSpPr>
          <p:nvPr>
            <p:ph type="body" idx="1"/>
          </p:nvPr>
        </p:nvSpPr>
        <p:spPr/>
        <p:txBody>
          <a:bodyPr/>
          <a:lstStyle/>
          <a:p>
            <a:pPr lvl="1"/>
            <a:r>
              <a:rPr lang="en-US" dirty="0"/>
              <a:t>When we modify the definition of the </a:t>
            </a:r>
            <a:r>
              <a:rPr lang="en-US" dirty="0">
                <a:latin typeface="Courier New" pitchFamily="49" charset="0"/>
                <a:cs typeface="Courier New" pitchFamily="49" charset="0"/>
              </a:rPr>
              <a:t>email</a:t>
            </a:r>
            <a:r>
              <a:rPr lang="en-US" dirty="0"/>
              <a:t> column in the </a:t>
            </a:r>
            <a:r>
              <a:rPr lang="en-US" dirty="0">
                <a:latin typeface="Courier New" pitchFamily="49" charset="0"/>
                <a:cs typeface="Courier New" pitchFamily="49" charset="0"/>
              </a:rPr>
              <a:t>employees</a:t>
            </a:r>
            <a:r>
              <a:rPr lang="en-US" dirty="0"/>
              <a:t> table, the view </a:t>
            </a:r>
            <a:r>
              <a:rPr lang="en-US" dirty="0" err="1">
                <a:latin typeface="Courier New" pitchFamily="49" charset="0"/>
                <a:cs typeface="Courier New" pitchFamily="49" charset="0"/>
              </a:rPr>
              <a:t>emp_mails</a:t>
            </a:r>
            <a:r>
              <a:rPr lang="en-US" dirty="0">
                <a:latin typeface="Courier New" pitchFamily="49" charset="0"/>
                <a:cs typeface="Courier New" pitchFamily="49" charset="0"/>
              </a:rPr>
              <a:t>,</a:t>
            </a:r>
            <a:r>
              <a:rPr lang="en-US" dirty="0"/>
              <a:t> which uses the </a:t>
            </a:r>
            <a:r>
              <a:rPr lang="en-US" dirty="0">
                <a:latin typeface="Courier New" pitchFamily="49" charset="0"/>
                <a:cs typeface="Courier New" pitchFamily="49" charset="0"/>
              </a:rPr>
              <a:t>email</a:t>
            </a:r>
            <a:r>
              <a:rPr lang="en-US" dirty="0"/>
              <a:t> column, has been invalidated because of the dependency between the view and the table.</a:t>
            </a:r>
          </a:p>
          <a:p>
            <a:pPr lvl="1"/>
            <a:r>
              <a:rPr lang="en-US" dirty="0"/>
              <a:t>The view was defined on a different version of the </a:t>
            </a:r>
            <a:r>
              <a:rPr lang="en-US" dirty="0">
                <a:latin typeface="Courier New" pitchFamily="49" charset="0"/>
                <a:cs typeface="Courier New" pitchFamily="49" charset="0"/>
              </a:rPr>
              <a:t>email</a:t>
            </a:r>
            <a:r>
              <a:rPr lang="en-US" dirty="0"/>
              <a:t> column, which has now changed. Therefore, the </a:t>
            </a:r>
            <a:r>
              <a:rPr lang="en-US" dirty="0" err="1">
                <a:latin typeface="Courier New" pitchFamily="49" charset="0"/>
                <a:cs typeface="Courier New" pitchFamily="49" charset="0"/>
              </a:rPr>
              <a:t>emp_mails</a:t>
            </a:r>
            <a:r>
              <a:rPr lang="en-US" dirty="0"/>
              <a:t> view is invalidated.</a:t>
            </a:r>
          </a:p>
        </p:txBody>
      </p:sp>
    </p:spTree>
    <p:extLst>
      <p:ext uri="{BB962C8B-B14F-4D97-AF65-F5344CB8AC3E}">
        <p14:creationId xmlns:p14="http://schemas.microsoft.com/office/powerpoint/2010/main" val="2679695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dirty="0"/>
              <a:t>Oracle Database 19c: PL/SQL Workshop   22 - </a:t>
            </a:r>
            <a:fld id="{069949A7-BAEA-4B42-8255-74250C3DA9DD}" type="slidenum">
              <a:rPr lang="en-US" smtClean="0"/>
              <a:pPr/>
              <a:t>8</a:t>
            </a:fld>
            <a:endParaRPr lang="en-US" dirty="0"/>
          </a:p>
        </p:txBody>
      </p:sp>
      <p:sp>
        <p:nvSpPr>
          <p:cNvPr id="6" name="Slide Image Placeholder 5">
            <a:extLst>
              <a:ext uri="{FF2B5EF4-FFF2-40B4-BE49-F238E27FC236}">
                <a16:creationId xmlns:a16="http://schemas.microsoft.com/office/drawing/2014/main" id="{7CCA8720-F70A-4ACF-B08F-868EAAB07382}"/>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478DD11F-B645-469D-ACEA-326B15A8EDFD}"/>
              </a:ext>
            </a:extLst>
          </p:cNvPr>
          <p:cNvSpPr>
            <a:spLocks noGrp="1"/>
          </p:cNvSpPr>
          <p:nvPr>
            <p:ph type="body" idx="1"/>
          </p:nvPr>
        </p:nvSpPr>
        <p:spPr/>
        <p:txBody>
          <a:bodyPr/>
          <a:lstStyle/>
          <a:p>
            <a:pPr lvl="1" eaLnBrk="1" hangingPunct="1"/>
            <a:r>
              <a:rPr lang="en-US" dirty="0"/>
              <a:t>Some types of schema objects can reference other objects in their definitions. For example, a view is defined by a query that references tables or other views, and the body of a subprogram can include SQL statements that reference other objects. If the definition of object A references object B, then A is a dependent object (with respect to B) and B is a referenced object (with respect to A). </a:t>
            </a:r>
          </a:p>
          <a:p>
            <a:pPr lvl="1" eaLnBrk="1" hangingPunct="1"/>
            <a:r>
              <a:rPr lang="en-US" b="1" dirty="0"/>
              <a:t>Dependency Issues</a:t>
            </a:r>
          </a:p>
          <a:p>
            <a:pPr lvl="2" eaLnBrk="1" hangingPunct="1"/>
            <a:r>
              <a:rPr lang="en-US" dirty="0"/>
              <a:t>If you alter the definition of a referenced object, dependent objects may or may not continue to work properly. For example, if the table definition is changed, the procedure may or may not continue to work without error.</a:t>
            </a:r>
          </a:p>
          <a:p>
            <a:pPr lvl="2" eaLnBrk="1" hangingPunct="1"/>
            <a:r>
              <a:rPr lang="en-US" dirty="0"/>
              <a:t>The Oracle server automatically records dependencies among objects. To manage dependencies, all schema objects have a status (valid or invalid) that is recorded in the data dictionary and you can view the status in the </a:t>
            </a:r>
            <a:r>
              <a:rPr lang="en-US" dirty="0">
                <a:latin typeface="Courier New" pitchFamily="49" charset="0"/>
              </a:rPr>
              <a:t>USER_OBJECTS</a:t>
            </a:r>
            <a:r>
              <a:rPr lang="en-US" dirty="0"/>
              <a:t> data dictionary view.</a:t>
            </a:r>
          </a:p>
          <a:p>
            <a:pPr lvl="2" eaLnBrk="1" hangingPunct="1"/>
            <a:r>
              <a:rPr lang="en-US" dirty="0"/>
              <a:t>If the status of a schema object is </a:t>
            </a:r>
            <a:r>
              <a:rPr lang="en-US" dirty="0">
                <a:latin typeface="Courier New" pitchFamily="49" charset="0"/>
              </a:rPr>
              <a:t>VALID</a:t>
            </a:r>
            <a:r>
              <a:rPr lang="en-US" dirty="0"/>
              <a:t>, then the object has been compiled and can be immediately used when referenced. </a:t>
            </a:r>
          </a:p>
          <a:p>
            <a:pPr lvl="2" eaLnBrk="1" hangingPunct="1"/>
            <a:r>
              <a:rPr lang="en-US" dirty="0"/>
              <a:t>If the status of a schema object is </a:t>
            </a:r>
            <a:r>
              <a:rPr lang="en-US" dirty="0">
                <a:latin typeface="Courier New" pitchFamily="49" charset="0"/>
              </a:rPr>
              <a:t>INVALID</a:t>
            </a:r>
            <a:r>
              <a:rPr lang="en-US" dirty="0"/>
              <a:t>, then the schema object must be compiled before it can be used.</a:t>
            </a:r>
          </a:p>
          <a:p>
            <a:endParaRPr lang="en-US" dirty="0"/>
          </a:p>
        </p:txBody>
      </p:sp>
    </p:spTree>
    <p:extLst>
      <p:ext uri="{BB962C8B-B14F-4D97-AF65-F5344CB8AC3E}">
        <p14:creationId xmlns:p14="http://schemas.microsoft.com/office/powerpoint/2010/main" val="236715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1133475" y="917416"/>
          <a:ext cx="4660900" cy="4257040"/>
        </p:xfrm>
        <a:graphic>
          <a:graphicData uri="http://schemas.openxmlformats.org/drawingml/2006/table">
            <a:tbl>
              <a:tblPr firstRow="1" bandRow="1">
                <a:tableStyleId>{5C22544A-7EE6-4342-B048-85BDC9FD1C3A}</a:tableStyleId>
              </a:tblPr>
              <a:tblGrid>
                <a:gridCol w="2330450">
                  <a:extLst>
                    <a:ext uri="{9D8B030D-6E8A-4147-A177-3AD203B41FA5}">
                      <a16:colId xmlns:a16="http://schemas.microsoft.com/office/drawing/2014/main" val="20000"/>
                    </a:ext>
                  </a:extLst>
                </a:gridCol>
                <a:gridCol w="2330450">
                  <a:extLst>
                    <a:ext uri="{9D8B030D-6E8A-4147-A177-3AD203B41FA5}">
                      <a16:colId xmlns:a16="http://schemas.microsoft.com/office/drawing/2014/main" val="20001"/>
                    </a:ext>
                  </a:extLst>
                </a:gridCol>
              </a:tblGrid>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200" u="none" strike="noStrike" cap="none" normalizeH="0" baseline="0" dirty="0">
                          <a:ln>
                            <a:noFill/>
                          </a:ln>
                          <a:effectLst/>
                        </a:rPr>
                        <a:t>Object Type</a:t>
                      </a:r>
                      <a:endParaRPr kumimoji="0" lang="en-US" sz="1200" b="1" i="0" u="none" strike="noStrike" cap="none" normalizeH="0" baseline="0" dirty="0">
                        <a:ln>
                          <a:noFill/>
                        </a:ln>
                        <a:solidFill>
                          <a:schemeClr val="tx1"/>
                        </a:solidFill>
                        <a:effectLst/>
                        <a:latin typeface="Abadi" panose="020B0604020104020204" pitchFamily="34" charset="0"/>
                      </a:endParaRPr>
                    </a:p>
                  </a:txBody>
                  <a:tcPr marL="121888" marR="121888" marT="91440" marB="91440"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200" u="none" strike="noStrike" cap="none" normalizeH="0" baseline="0" dirty="0">
                          <a:ln>
                            <a:noFill/>
                          </a:ln>
                          <a:effectLst/>
                        </a:rPr>
                        <a:t>Can Be Dependent or Referenced </a:t>
                      </a:r>
                      <a:endParaRPr kumimoji="0" lang="en-US" sz="1200" b="1" i="0" u="none" strike="noStrike" cap="none" normalizeH="0" baseline="0" dirty="0">
                        <a:ln>
                          <a:noFill/>
                        </a:ln>
                        <a:solidFill>
                          <a:schemeClr val="tx1"/>
                        </a:solidFill>
                        <a:effectLst/>
                        <a:latin typeface="Abadi" panose="020B0604020104020204" pitchFamily="34" charset="0"/>
                      </a:endParaRPr>
                    </a:p>
                  </a:txBody>
                  <a:tcPr marL="121888" marR="121888" marT="91440" marB="91440" horzOverflow="overflow"/>
                </a:tc>
                <a:extLst>
                  <a:ext uri="{0D108BD9-81ED-4DB2-BD59-A6C34878D82A}">
                    <a16:rowId xmlns:a16="http://schemas.microsoft.com/office/drawing/2014/main" val="10000"/>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200" u="none" strike="noStrike" cap="none" normalizeH="0" baseline="0" dirty="0">
                          <a:ln>
                            <a:noFill/>
                          </a:ln>
                          <a:effectLst/>
                        </a:rPr>
                        <a:t>Package body</a:t>
                      </a:r>
                      <a:endParaRPr kumimoji="0" lang="en-US" sz="1200" b="0" i="0" u="none" strike="noStrike" cap="none" normalizeH="0" baseline="0" dirty="0">
                        <a:ln>
                          <a:noFill/>
                        </a:ln>
                        <a:solidFill>
                          <a:schemeClr val="tx1"/>
                        </a:solidFill>
                        <a:effectLst/>
                        <a:latin typeface="Abadi" panose="020B0604020104020204" pitchFamily="34" charset="0"/>
                      </a:endParaRPr>
                    </a:p>
                  </a:txBody>
                  <a:tcPr marL="121888" marR="121888" marT="91440" marB="91440"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200" u="none" strike="noStrike" cap="none" normalizeH="0" baseline="0" dirty="0">
                          <a:ln>
                            <a:noFill/>
                          </a:ln>
                          <a:effectLst/>
                        </a:rPr>
                        <a:t>Dependent only</a:t>
                      </a:r>
                      <a:endParaRPr kumimoji="0" lang="en-US" sz="1200" b="0" i="0" u="none" strike="noStrike" cap="none" normalizeH="0" baseline="0" dirty="0">
                        <a:ln>
                          <a:noFill/>
                        </a:ln>
                        <a:solidFill>
                          <a:schemeClr val="tx1"/>
                        </a:solidFill>
                        <a:effectLst/>
                        <a:latin typeface="Abadi" panose="020B0604020104020204" pitchFamily="34" charset="0"/>
                      </a:endParaRPr>
                    </a:p>
                  </a:txBody>
                  <a:tcPr marL="121888" marR="121888" marT="91440" marB="91440" horzOverflow="overflow"/>
                </a:tc>
                <a:extLst>
                  <a:ext uri="{0D108BD9-81ED-4DB2-BD59-A6C34878D82A}">
                    <a16:rowId xmlns:a16="http://schemas.microsoft.com/office/drawing/2014/main" val="10001"/>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200" u="none" strike="noStrike" cap="none" normalizeH="0" baseline="0" dirty="0">
                          <a:ln>
                            <a:noFill/>
                          </a:ln>
                          <a:effectLst/>
                        </a:rPr>
                        <a:t>Package specification</a:t>
                      </a:r>
                      <a:endParaRPr kumimoji="0" lang="en-US" sz="1200" b="0" i="0" u="none" strike="noStrike" cap="none" normalizeH="0" baseline="0" dirty="0">
                        <a:ln>
                          <a:noFill/>
                        </a:ln>
                        <a:solidFill>
                          <a:schemeClr val="tx1"/>
                        </a:solidFill>
                        <a:effectLst/>
                        <a:latin typeface="Abadi" panose="020B0604020104020204" pitchFamily="34" charset="0"/>
                      </a:endParaRPr>
                    </a:p>
                  </a:txBody>
                  <a:tcPr marL="121888" marR="121888" marT="91440" marB="91440"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200" u="none" strike="noStrike" cap="none" normalizeH="0" baseline="0" dirty="0">
                          <a:ln>
                            <a:noFill/>
                          </a:ln>
                          <a:effectLst/>
                        </a:rPr>
                        <a:t>Both</a:t>
                      </a:r>
                      <a:endParaRPr kumimoji="0" lang="en-US" sz="1200" b="0" i="0" u="none" strike="noStrike" cap="none" normalizeH="0" baseline="0" dirty="0">
                        <a:ln>
                          <a:noFill/>
                        </a:ln>
                        <a:solidFill>
                          <a:schemeClr val="tx1"/>
                        </a:solidFill>
                        <a:effectLst/>
                        <a:latin typeface="Abadi" panose="020B0604020104020204" pitchFamily="34" charset="0"/>
                      </a:endParaRPr>
                    </a:p>
                  </a:txBody>
                  <a:tcPr marL="121888" marR="121888" marT="91440" marB="91440" horzOverflow="overflow"/>
                </a:tc>
                <a:extLst>
                  <a:ext uri="{0D108BD9-81ED-4DB2-BD59-A6C34878D82A}">
                    <a16:rowId xmlns:a16="http://schemas.microsoft.com/office/drawing/2014/main" val="10002"/>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200" u="none" strike="noStrike" cap="none" normalizeH="0" baseline="0" dirty="0">
                          <a:ln>
                            <a:noFill/>
                          </a:ln>
                          <a:effectLst/>
                        </a:rPr>
                        <a:t>Sequence </a:t>
                      </a:r>
                      <a:endParaRPr kumimoji="0" lang="en-US" sz="1200" b="0" i="0" u="none" strike="noStrike" cap="none" normalizeH="0" baseline="0" dirty="0">
                        <a:ln>
                          <a:noFill/>
                        </a:ln>
                        <a:solidFill>
                          <a:schemeClr val="tx1"/>
                        </a:solidFill>
                        <a:effectLst/>
                        <a:latin typeface="Abadi" panose="020B0604020104020204" pitchFamily="34" charset="0"/>
                      </a:endParaRPr>
                    </a:p>
                  </a:txBody>
                  <a:tcPr marL="121888" marR="121888" marT="91440" marB="91440"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200" u="none" strike="noStrike" cap="none" normalizeH="0" baseline="0" dirty="0">
                          <a:ln>
                            <a:noFill/>
                          </a:ln>
                          <a:effectLst/>
                        </a:rPr>
                        <a:t>Referenced only</a:t>
                      </a:r>
                      <a:endParaRPr kumimoji="0" lang="en-US" sz="1200" b="0" i="0" u="none" strike="noStrike" cap="none" normalizeH="0" baseline="0" dirty="0">
                        <a:ln>
                          <a:noFill/>
                        </a:ln>
                        <a:solidFill>
                          <a:schemeClr val="tx1"/>
                        </a:solidFill>
                        <a:effectLst/>
                        <a:latin typeface="Abadi" panose="020B0604020104020204" pitchFamily="34" charset="0"/>
                      </a:endParaRPr>
                    </a:p>
                  </a:txBody>
                  <a:tcPr marL="121888" marR="121888" marT="91440" marB="91440" horzOverflow="overflow"/>
                </a:tc>
                <a:extLst>
                  <a:ext uri="{0D108BD9-81ED-4DB2-BD59-A6C34878D82A}">
                    <a16:rowId xmlns:a16="http://schemas.microsoft.com/office/drawing/2014/main" val="10003"/>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200" u="none" strike="noStrike" cap="none" normalizeH="0" baseline="0" dirty="0">
                          <a:ln>
                            <a:noFill/>
                          </a:ln>
                          <a:effectLst/>
                        </a:rPr>
                        <a:t>Subprogram</a:t>
                      </a:r>
                      <a:endParaRPr kumimoji="0" lang="en-US" sz="1200" b="0" i="0" u="none" strike="noStrike" cap="none" normalizeH="0" baseline="0" dirty="0">
                        <a:ln>
                          <a:noFill/>
                        </a:ln>
                        <a:solidFill>
                          <a:schemeClr val="tx1"/>
                        </a:solidFill>
                        <a:effectLst/>
                        <a:latin typeface="Abadi" panose="020B0604020104020204" pitchFamily="34" charset="0"/>
                      </a:endParaRPr>
                    </a:p>
                  </a:txBody>
                  <a:tcPr marL="121888" marR="121888" marT="91440" marB="91440"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200" u="none" strike="noStrike" cap="none" normalizeH="0" baseline="0" dirty="0">
                          <a:ln>
                            <a:noFill/>
                          </a:ln>
                          <a:effectLst/>
                        </a:rPr>
                        <a:t>Both</a:t>
                      </a:r>
                      <a:endParaRPr kumimoji="0" lang="en-US" sz="1200" b="0" i="0" u="none" strike="noStrike" cap="none" normalizeH="0" baseline="0" dirty="0">
                        <a:ln>
                          <a:noFill/>
                        </a:ln>
                        <a:solidFill>
                          <a:schemeClr val="tx1"/>
                        </a:solidFill>
                        <a:effectLst/>
                        <a:latin typeface="Abadi" panose="020B0604020104020204" pitchFamily="34" charset="0"/>
                      </a:endParaRPr>
                    </a:p>
                  </a:txBody>
                  <a:tcPr marL="121888" marR="121888" marT="91440" marB="91440" horzOverflow="overflow"/>
                </a:tc>
                <a:extLst>
                  <a:ext uri="{0D108BD9-81ED-4DB2-BD59-A6C34878D82A}">
                    <a16:rowId xmlns:a16="http://schemas.microsoft.com/office/drawing/2014/main" val="10004"/>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200" u="none" strike="noStrike" cap="none" normalizeH="0" baseline="0" dirty="0">
                          <a:ln>
                            <a:noFill/>
                          </a:ln>
                          <a:effectLst/>
                        </a:rPr>
                        <a:t>Synonym</a:t>
                      </a:r>
                      <a:endParaRPr kumimoji="0" lang="en-US" sz="1200" b="0" i="0" u="none" strike="noStrike" cap="none" normalizeH="0" baseline="0" dirty="0">
                        <a:ln>
                          <a:noFill/>
                        </a:ln>
                        <a:solidFill>
                          <a:schemeClr val="tx1"/>
                        </a:solidFill>
                        <a:effectLst/>
                        <a:latin typeface="Abadi" panose="020B0604020104020204" pitchFamily="34" charset="0"/>
                      </a:endParaRPr>
                    </a:p>
                  </a:txBody>
                  <a:tcPr marL="121888" marR="121888" marT="91440" marB="91440"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200" u="none" strike="noStrike" cap="none" normalizeH="0" baseline="0" dirty="0">
                          <a:ln>
                            <a:noFill/>
                          </a:ln>
                          <a:effectLst/>
                        </a:rPr>
                        <a:t>Both</a:t>
                      </a:r>
                      <a:endParaRPr kumimoji="0" lang="en-US" sz="1200" b="0" i="0" u="none" strike="noStrike" cap="none" normalizeH="0" baseline="0" dirty="0">
                        <a:ln>
                          <a:noFill/>
                        </a:ln>
                        <a:solidFill>
                          <a:schemeClr val="tx1"/>
                        </a:solidFill>
                        <a:effectLst/>
                        <a:latin typeface="Abadi" panose="020B0604020104020204" pitchFamily="34" charset="0"/>
                      </a:endParaRPr>
                    </a:p>
                  </a:txBody>
                  <a:tcPr marL="121888" marR="121888" marT="91440" marB="91440" horzOverflow="overflow"/>
                </a:tc>
                <a:extLst>
                  <a:ext uri="{0D108BD9-81ED-4DB2-BD59-A6C34878D82A}">
                    <a16:rowId xmlns:a16="http://schemas.microsoft.com/office/drawing/2014/main" val="10005"/>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200" u="none" strike="noStrike" cap="none" normalizeH="0" baseline="0" dirty="0">
                          <a:ln>
                            <a:noFill/>
                          </a:ln>
                          <a:effectLst/>
                        </a:rPr>
                        <a:t>Table</a:t>
                      </a:r>
                      <a:endParaRPr kumimoji="0" lang="en-US" sz="1200" b="0" i="0" u="none" strike="noStrike" cap="none" normalizeH="0" baseline="0" dirty="0">
                        <a:ln>
                          <a:noFill/>
                        </a:ln>
                        <a:solidFill>
                          <a:schemeClr val="tx1"/>
                        </a:solidFill>
                        <a:effectLst/>
                        <a:latin typeface="Abadi" panose="020B0604020104020204" pitchFamily="34" charset="0"/>
                      </a:endParaRPr>
                    </a:p>
                  </a:txBody>
                  <a:tcPr marL="121888" marR="121888" marT="91440" marB="91440"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200" u="none" strike="noStrike" cap="none" normalizeH="0" baseline="0" dirty="0">
                          <a:ln>
                            <a:noFill/>
                          </a:ln>
                          <a:effectLst/>
                        </a:rPr>
                        <a:t>Both</a:t>
                      </a:r>
                      <a:endParaRPr kumimoji="0" lang="en-US" sz="1200" b="0" i="0" u="none" strike="noStrike" cap="none" normalizeH="0" baseline="0" dirty="0">
                        <a:ln>
                          <a:noFill/>
                        </a:ln>
                        <a:solidFill>
                          <a:schemeClr val="tx1"/>
                        </a:solidFill>
                        <a:effectLst/>
                        <a:latin typeface="Abadi" panose="020B0604020104020204" pitchFamily="34" charset="0"/>
                      </a:endParaRPr>
                    </a:p>
                  </a:txBody>
                  <a:tcPr marL="121888" marR="121888" marT="91440" marB="91440" horzOverflow="overflow"/>
                </a:tc>
                <a:extLst>
                  <a:ext uri="{0D108BD9-81ED-4DB2-BD59-A6C34878D82A}">
                    <a16:rowId xmlns:a16="http://schemas.microsoft.com/office/drawing/2014/main" val="10006"/>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200" u="none" strike="noStrike" cap="none" normalizeH="0" baseline="0" dirty="0">
                          <a:ln>
                            <a:noFill/>
                          </a:ln>
                          <a:effectLst/>
                        </a:rPr>
                        <a:t>Trigger</a:t>
                      </a:r>
                      <a:endParaRPr kumimoji="0" lang="en-US" sz="1200" b="0" i="0" u="none" strike="noStrike" cap="none" normalizeH="0" baseline="0" dirty="0">
                        <a:ln>
                          <a:noFill/>
                        </a:ln>
                        <a:solidFill>
                          <a:schemeClr val="tx1"/>
                        </a:solidFill>
                        <a:effectLst/>
                        <a:latin typeface="Abadi" panose="020B0604020104020204" pitchFamily="34" charset="0"/>
                      </a:endParaRPr>
                    </a:p>
                  </a:txBody>
                  <a:tcPr marL="121888" marR="121888" marT="91440" marB="91440"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200" u="none" strike="noStrike" cap="none" normalizeH="0" baseline="0" dirty="0">
                          <a:ln>
                            <a:noFill/>
                          </a:ln>
                          <a:effectLst/>
                        </a:rPr>
                        <a:t>Both</a:t>
                      </a:r>
                      <a:endParaRPr kumimoji="0" lang="en-US" sz="1200" b="0" i="0" u="none" strike="noStrike" cap="none" normalizeH="0" baseline="0" dirty="0">
                        <a:ln>
                          <a:noFill/>
                        </a:ln>
                        <a:solidFill>
                          <a:schemeClr val="tx1"/>
                        </a:solidFill>
                        <a:effectLst/>
                        <a:latin typeface="Abadi" panose="020B0604020104020204" pitchFamily="34" charset="0"/>
                      </a:endParaRPr>
                    </a:p>
                  </a:txBody>
                  <a:tcPr marL="121888" marR="121888" marT="91440" marB="91440" horzOverflow="overflow"/>
                </a:tc>
                <a:extLst>
                  <a:ext uri="{0D108BD9-81ED-4DB2-BD59-A6C34878D82A}">
                    <a16:rowId xmlns:a16="http://schemas.microsoft.com/office/drawing/2014/main" val="10007"/>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200" u="none" strike="noStrike" cap="none" normalizeH="0" baseline="0" dirty="0">
                          <a:ln>
                            <a:noFill/>
                          </a:ln>
                          <a:effectLst/>
                        </a:rPr>
                        <a:t>User-defined object</a:t>
                      </a:r>
                      <a:endParaRPr kumimoji="0" lang="en-US" sz="1200" b="0" i="0" u="none" strike="noStrike" cap="none" normalizeH="0" baseline="0" dirty="0">
                        <a:ln>
                          <a:noFill/>
                        </a:ln>
                        <a:solidFill>
                          <a:schemeClr val="tx1"/>
                        </a:solidFill>
                        <a:effectLst/>
                        <a:latin typeface="Abadi" panose="020B0604020104020204" pitchFamily="34" charset="0"/>
                      </a:endParaRPr>
                    </a:p>
                  </a:txBody>
                  <a:tcPr marL="121888" marR="121888" marT="91440" marB="91440"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200" u="none" strike="noStrike" cap="none" normalizeH="0" baseline="0" dirty="0">
                          <a:ln>
                            <a:noFill/>
                          </a:ln>
                          <a:effectLst/>
                        </a:rPr>
                        <a:t>Both</a:t>
                      </a:r>
                      <a:endParaRPr kumimoji="0" lang="en-US" sz="1200" b="0" i="0" u="none" strike="noStrike" cap="none" normalizeH="0" baseline="0" dirty="0">
                        <a:ln>
                          <a:noFill/>
                        </a:ln>
                        <a:solidFill>
                          <a:schemeClr val="tx1"/>
                        </a:solidFill>
                        <a:effectLst/>
                        <a:latin typeface="Abadi" panose="020B0604020104020204" pitchFamily="34" charset="0"/>
                      </a:endParaRPr>
                    </a:p>
                  </a:txBody>
                  <a:tcPr marL="121888" marR="121888" marT="91440" marB="91440" horzOverflow="overflow"/>
                </a:tc>
                <a:extLst>
                  <a:ext uri="{0D108BD9-81ED-4DB2-BD59-A6C34878D82A}">
                    <a16:rowId xmlns:a16="http://schemas.microsoft.com/office/drawing/2014/main" val="10008"/>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200" u="none" strike="noStrike" cap="none" normalizeH="0" baseline="0" dirty="0">
                          <a:ln>
                            <a:noFill/>
                          </a:ln>
                          <a:effectLst/>
                        </a:rPr>
                        <a:t>User-defined collection</a:t>
                      </a:r>
                      <a:endParaRPr kumimoji="0" lang="en-US" sz="1200" b="0" i="0" u="none" strike="noStrike" cap="none" normalizeH="0" baseline="0" dirty="0">
                        <a:ln>
                          <a:noFill/>
                        </a:ln>
                        <a:solidFill>
                          <a:schemeClr val="tx1"/>
                        </a:solidFill>
                        <a:effectLst/>
                        <a:latin typeface="Abadi" panose="020B0604020104020204" pitchFamily="34" charset="0"/>
                      </a:endParaRPr>
                    </a:p>
                  </a:txBody>
                  <a:tcPr marL="121888" marR="121888" marT="91440" marB="91440"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200" u="none" strike="noStrike" cap="none" normalizeH="0" baseline="0" dirty="0">
                          <a:ln>
                            <a:noFill/>
                          </a:ln>
                          <a:effectLst/>
                        </a:rPr>
                        <a:t>Both</a:t>
                      </a:r>
                      <a:endParaRPr kumimoji="0" lang="en-US" sz="1200" b="0" i="0" u="none" strike="noStrike" cap="none" normalizeH="0" baseline="0" dirty="0">
                        <a:ln>
                          <a:noFill/>
                        </a:ln>
                        <a:solidFill>
                          <a:schemeClr val="tx1"/>
                        </a:solidFill>
                        <a:effectLst/>
                        <a:latin typeface="Abadi" panose="020B0604020104020204" pitchFamily="34" charset="0"/>
                      </a:endParaRPr>
                    </a:p>
                  </a:txBody>
                  <a:tcPr marL="121888" marR="121888" marT="91440" marB="91440" horzOverflow="overflow"/>
                </a:tc>
                <a:extLst>
                  <a:ext uri="{0D108BD9-81ED-4DB2-BD59-A6C34878D82A}">
                    <a16:rowId xmlns:a16="http://schemas.microsoft.com/office/drawing/2014/main" val="10009"/>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200" u="none" strike="noStrike" cap="none" normalizeH="0" baseline="0" dirty="0">
                          <a:ln>
                            <a:noFill/>
                          </a:ln>
                          <a:effectLst/>
                        </a:rPr>
                        <a:t>View</a:t>
                      </a:r>
                      <a:endParaRPr kumimoji="0" lang="en-US" sz="1200" b="0" i="0" u="none" strike="noStrike" cap="none" normalizeH="0" baseline="0" dirty="0">
                        <a:ln>
                          <a:noFill/>
                        </a:ln>
                        <a:solidFill>
                          <a:schemeClr val="tx1"/>
                        </a:solidFill>
                        <a:effectLst/>
                        <a:latin typeface="Abadi" panose="020B0604020104020204" pitchFamily="34" charset="0"/>
                      </a:endParaRPr>
                    </a:p>
                  </a:txBody>
                  <a:tcPr marL="121888" marR="121888" marT="91440" marB="91440"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200" u="none" strike="noStrike" cap="none" normalizeH="0" baseline="0" dirty="0">
                          <a:ln>
                            <a:noFill/>
                          </a:ln>
                          <a:effectLst/>
                        </a:rPr>
                        <a:t>Both</a:t>
                      </a:r>
                      <a:endParaRPr kumimoji="0" lang="en-US" sz="1200" b="0" i="0" u="none" strike="noStrike" cap="none" normalizeH="0" baseline="0" dirty="0">
                        <a:ln>
                          <a:noFill/>
                        </a:ln>
                        <a:solidFill>
                          <a:schemeClr val="tx1"/>
                        </a:solidFill>
                        <a:effectLst/>
                        <a:latin typeface="Abadi" panose="020B0604020104020204" pitchFamily="34" charset="0"/>
                      </a:endParaRPr>
                    </a:p>
                  </a:txBody>
                  <a:tcPr marL="121888" marR="121888" marT="91440" marB="91440" horzOverflow="overflow"/>
                </a:tc>
                <a:extLst>
                  <a:ext uri="{0D108BD9-81ED-4DB2-BD59-A6C34878D82A}">
                    <a16:rowId xmlns:a16="http://schemas.microsoft.com/office/drawing/2014/main" val="10010"/>
                  </a:ext>
                </a:extLst>
              </a:tr>
            </a:tbl>
          </a:graphicData>
        </a:graphic>
      </p:graphicFrame>
      <p:sp>
        <p:nvSpPr>
          <p:cNvPr id="5" name="Footer Placeholder 4"/>
          <p:cNvSpPr>
            <a:spLocks noGrp="1"/>
          </p:cNvSpPr>
          <p:nvPr>
            <p:ph type="ftr" sz="quarter" idx="10"/>
          </p:nvPr>
        </p:nvSpPr>
        <p:spPr/>
        <p:txBody>
          <a:bodyPr/>
          <a:lstStyle/>
          <a:p>
            <a:r>
              <a:rPr lang="en-US" dirty="0"/>
              <a:t>Oracle Database 19c: PL/SQL Workshop   22 - </a:t>
            </a:r>
            <a:fld id="{E9E6A9D8-F5F5-40D5-81AA-70F51E08B636}" type="slidenum">
              <a:rPr lang="en-US" smtClean="0"/>
              <a:pPr/>
              <a:t>9</a:t>
            </a:fld>
            <a:endParaRPr lang="en-US" dirty="0"/>
          </a:p>
        </p:txBody>
      </p:sp>
      <p:sp>
        <p:nvSpPr>
          <p:cNvPr id="7" name="Notes Placeholder 6">
            <a:extLst>
              <a:ext uri="{FF2B5EF4-FFF2-40B4-BE49-F238E27FC236}">
                <a16:creationId xmlns:a16="http://schemas.microsoft.com/office/drawing/2014/main" id="{07DCF041-FBEB-4308-8C95-821E449A52D7}"/>
              </a:ext>
            </a:extLst>
          </p:cNvPr>
          <p:cNvSpPr>
            <a:spLocks noGrp="1"/>
          </p:cNvSpPr>
          <p:nvPr>
            <p:ph type="body" idx="1"/>
          </p:nvPr>
        </p:nvSpPr>
        <p:spPr>
          <a:xfrm>
            <a:off x="457200" y="449263"/>
            <a:ext cx="6858000" cy="9380537"/>
          </a:xfrm>
        </p:spPr>
        <p:txBody>
          <a:bodyPr/>
          <a:lstStyle/>
          <a:p>
            <a:pPr lvl="1"/>
            <a:r>
              <a:rPr lang="en-US" b="0" dirty="0"/>
              <a:t>The following table shows schema objects can be dependent, referenced, or both</a:t>
            </a:r>
          </a:p>
        </p:txBody>
      </p:sp>
    </p:spTree>
    <p:extLst>
      <p:ext uri="{BB962C8B-B14F-4D97-AF65-F5344CB8AC3E}">
        <p14:creationId xmlns:p14="http://schemas.microsoft.com/office/powerpoint/2010/main" val="13298218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latin typeface="Abadi" panose="020B0604020104020204" pitchFamily="34" charset="0"/>
            </a:endParaRPr>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1076"/>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dirty="0">
                <a:solidFill>
                  <a:srgbClr val="FFFFFF"/>
                </a:solidFill>
                <a:latin typeface="Abadi" panose="020B0604020104020204" pitchFamily="34" charset="0"/>
                <a:cs typeface="Oracle Sans" panose="020B0503020204020204" pitchFamily="34" charset="0"/>
              </a:rPr>
              <a:t>22</a:t>
            </a: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dirty="0"/>
              <a:t>Click to edit Master title style</a:t>
            </a:r>
          </a:p>
        </p:txBody>
      </p:sp>
      <p:sp>
        <p:nvSpPr>
          <p:cNvPr id="276484" name="Title_PlaceholderSubtitle"/>
          <p:cNvSpPr>
            <a:spLocks noGrp="1" noChangeArrowheads="1"/>
          </p:cNvSpPr>
          <p:nvPr>
            <p:ph type="subTitle" idx="1"/>
          </p:nvPr>
        </p:nvSpPr>
        <p:spPr bwMode="auto">
          <a:xfrm>
            <a:off x="1426465" y="5483353"/>
            <a:ext cx="15435072" cy="628630"/>
          </a:xfrm>
        </p:spPr>
        <p:txBody>
          <a:bodyPr/>
          <a:lstStyle>
            <a:lvl1pPr algn="l">
              <a:defRPr sz="3600" b="0" i="0" baseline="0">
                <a:solidFill>
                  <a:schemeClr val="tx1"/>
                </a:solidFill>
              </a:defRPr>
            </a:lvl1pPr>
          </a:lstStyle>
          <a:p>
            <a:r>
              <a:rPr lang="en-US" dirty="0"/>
              <a:t>Click to edit Master subtitle style</a:t>
            </a:r>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Abadi" panose="020B0604020104020204" pitchFamily="34" charset="0"/>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Abadi" panose="020B0604020104020204" pitchFamily="34" charset="0"/>
                <a:cs typeface="Oracle Sans" panose="020B0503020204020204" pitchFamily="34" charset="0"/>
              </a:rPr>
              <a:t>‹#›</a:t>
            </a:fld>
            <a:endParaRPr lang="en-US" altLang="en-US" sz="1500" baseline="0" dirty="0">
              <a:solidFill>
                <a:srgbClr val="8B8078"/>
              </a:solidFill>
              <a:latin typeface="Abadi" panose="020B0604020104020204" pitchFamily="34" charset="0"/>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Abadi" panose="020B0604020104020204" pitchFamily="34" charset="0"/>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580540"/>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Abadi" panose="020B0604020104020204" pitchFamily="34" charset="0"/>
                <a:cs typeface="Oracle Sans" panose="020B0503020204020204" pitchFamily="34" charset="0"/>
              </a:rPr>
              <a:t>‹#›</a:t>
            </a:fld>
            <a:endParaRPr lang="en-US" altLang="en-US" sz="1500" baseline="0" dirty="0">
              <a:solidFill>
                <a:srgbClr val="8B8078"/>
              </a:solidFill>
              <a:latin typeface="Abadi" panose="020B06040201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a16="http://schemas.microsoft.com/office/drawing/2014/main"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lvl1pPr>
              <a:defRPr/>
            </a:lvl1pPr>
          </a:lstStyle>
          <a:p>
            <a:r>
              <a:rPr lang="en-US" dirty="0"/>
              <a:t>Click to edit Master title style</a:t>
            </a:r>
          </a:p>
        </p:txBody>
      </p:sp>
      <p:sp>
        <p:nvSpPr>
          <p:cNvPr id="8" name="Text Placeholder 5"/>
          <p:cNvSpPr>
            <a:spLocks noGrp="1"/>
          </p:cNvSpPr>
          <p:nvPr>
            <p:ph type="body" sz="quarter" idx="13" hasCustomPrompt="1"/>
          </p:nvPr>
        </p:nvSpPr>
        <p:spPr>
          <a:xfrm>
            <a:off x="914402" y="5295900"/>
            <a:ext cx="16459201" cy="580540"/>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Abadi" panose="020B0604020104020204" pitchFamily="34" charset="0"/>
                <a:cs typeface="Oracle Sans" panose="020B0503020204020204" pitchFamily="34" charset="0"/>
              </a:rPr>
              <a:t>‹#›</a:t>
            </a:fld>
            <a:endParaRPr lang="en-US" altLang="en-US" sz="1500" baseline="0" dirty="0">
              <a:solidFill>
                <a:srgbClr val="8B8078"/>
              </a:solidFill>
              <a:latin typeface="Abadi" panose="020B06040201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Abadi" panose="020B0604020104020204" pitchFamily="34" charset="0"/>
                <a:cs typeface="Oracle Sans" panose="020B0503020204020204" pitchFamily="34" charset="0"/>
              </a:rPr>
              <a:t>‹#›</a:t>
            </a:fld>
            <a:endParaRPr lang="en-US" altLang="en-US" sz="1500" baseline="0" dirty="0">
              <a:solidFill>
                <a:srgbClr val="8B8078"/>
              </a:solidFill>
              <a:latin typeface="Abadi" panose="020B06040201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932689" y="2688032"/>
            <a:ext cx="16422624" cy="3446068"/>
          </a:xfrm>
        </p:spPr>
        <p:txBody>
          <a:bodyPr/>
          <a:lstStyle>
            <a:lvl1pPr>
              <a:defRPr/>
            </a:lvl1pPr>
            <a:lvl2pPr>
              <a:buFont typeface="+mj-lt"/>
              <a:buAutoNum type="arabicPeriod"/>
              <a:defRPr/>
            </a:lvl2pPr>
            <a:lvl3pPr marL="1943100" indent="-571500">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Abadi" panose="020B0604020104020204" pitchFamily="34" charset="0"/>
                <a:cs typeface="Oracle Sans" panose="020B0503020204020204" pitchFamily="34" charset="0"/>
              </a:rPr>
              <a:t>‹#›</a:t>
            </a:fld>
            <a:endParaRPr lang="en-US" altLang="en-US" sz="1500" baseline="0" dirty="0">
              <a:solidFill>
                <a:srgbClr val="8B8078"/>
              </a:solidFill>
              <a:latin typeface="Abadi" panose="020B0604020104020204" pitchFamily="34" charset="0"/>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932689" y="2688032"/>
            <a:ext cx="16422624" cy="3446068"/>
          </a:xfrm>
        </p:spPr>
        <p:txBody>
          <a:bodyPr/>
          <a:lstStyle>
            <a:lvl1pPr>
              <a:defRPr/>
            </a:lvl1pPr>
            <a:lvl2pPr>
              <a:buFont typeface="+mj-lt"/>
              <a:buAutoNum type="arabicPeriod"/>
              <a:defRPr/>
            </a:lvl2pPr>
            <a:lvl3pPr marL="1943100" indent="-571500">
              <a:buFont typeface="+mj-lt"/>
              <a:buAutoNum type="alphaLcPeriod"/>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Abadi" panose="020B0604020104020204" pitchFamily="34" charset="0"/>
                <a:cs typeface="Oracle Sans" panose="020B0503020204020204" pitchFamily="34" charset="0"/>
              </a:rPr>
              <a:t>‹#›</a:t>
            </a:fld>
            <a:endParaRPr lang="en-US" altLang="en-US" sz="1500" baseline="0" dirty="0">
              <a:solidFill>
                <a:srgbClr val="8B8078"/>
              </a:solidFill>
              <a:latin typeface="Abadi" panose="020B0604020104020204" pitchFamily="34" charset="0"/>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dirty="0"/>
              <a:t>Click to edit Master title style</a:t>
            </a:r>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Abadi" panose="020B0604020104020204" pitchFamily="34" charset="0"/>
                <a:cs typeface="Oracle Sans" panose="020B0503020204020204" pitchFamily="34" charset="0"/>
              </a:rPr>
              <a:t>‹#›</a:t>
            </a:fld>
            <a:endParaRPr lang="en-US" altLang="en-US" sz="1500" baseline="0" dirty="0">
              <a:solidFill>
                <a:srgbClr val="8B8078"/>
              </a:solidFill>
              <a:latin typeface="Abadi" panose="020B0604020104020204" pitchFamily="34" charset="0"/>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1"/>
          <p:cNvSpPr>
            <a:spLocks noGrp="1"/>
          </p:cNvSpPr>
          <p:nvPr>
            <p:ph sz="half" idx="1"/>
          </p:nvPr>
        </p:nvSpPr>
        <p:spPr>
          <a:xfrm>
            <a:off x="932689" y="2736058"/>
            <a:ext cx="7906511" cy="3407724"/>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Abadi" panose="020B0604020104020204" pitchFamily="34" charset="0"/>
                <a:cs typeface="Oracle Sans" panose="020B0503020204020204" pitchFamily="34" charset="0"/>
              </a:rPr>
              <a:t>‹#›</a:t>
            </a:fld>
            <a:endParaRPr lang="en-US" altLang="en-US" sz="1500" baseline="0" dirty="0">
              <a:solidFill>
                <a:srgbClr val="8B8078"/>
              </a:solidFill>
              <a:latin typeface="Abadi" panose="020B06040201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Abadi" panose="020B0604020104020204" pitchFamily="34" charset="0"/>
                <a:cs typeface="Oracle Sans" panose="020B0503020204020204" pitchFamily="34" charset="0"/>
              </a:rPr>
              <a:t>‹#›</a:t>
            </a:fld>
            <a:endParaRPr lang="en-US" altLang="en-US" sz="1500" baseline="0" dirty="0">
              <a:solidFill>
                <a:srgbClr val="8B8078"/>
              </a:solidFill>
              <a:latin typeface="Abadi" panose="020B06040201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Abadi" panose="020B0604020104020204" pitchFamily="34" charset="0"/>
                <a:cs typeface="Oracle Sans" panose="020B0503020204020204" pitchFamily="34" charset="0"/>
              </a:rPr>
              <a:t>‹#›</a:t>
            </a:fld>
            <a:endParaRPr lang="en-US" altLang="en-US" sz="1500" baseline="0" dirty="0">
              <a:solidFill>
                <a:srgbClr val="8B8078"/>
              </a:solidFill>
              <a:latin typeface="Abadi" panose="020B06040201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Abadi" panose="020B0604020104020204" pitchFamily="34" charset="0"/>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Abadi" panose="020B0604020104020204" pitchFamily="34" charset="0"/>
                <a:cs typeface="Oracle Sans" panose="020B0503020204020204" pitchFamily="34" charset="0"/>
              </a:rPr>
              <a:t>‹#›</a:t>
            </a:fld>
            <a:endParaRPr lang="en-US" altLang="en-US" sz="1500" baseline="0" dirty="0">
              <a:solidFill>
                <a:srgbClr val="8B8078"/>
              </a:solidFill>
              <a:latin typeface="Abadi" panose="020B06040201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Abadi" panose="020B0604020104020204" pitchFamily="34" charset="0"/>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badi" panose="020B0604020104020204" pitchFamily="34" charset="0"/>
                  </a:endParaRPr>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badi" panose="020B0604020104020204" pitchFamily="34" charset="0"/>
                  </a:endParaRPr>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badi" panose="020B0604020104020204" pitchFamily="34" charset="0"/>
                  </a:endParaRPr>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badi" panose="020B0604020104020204" pitchFamily="34" charset="0"/>
                  </a:endParaRPr>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Abadi" panose="020B06040201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Abadi" panose="020B0604020104020204" pitchFamily="34" charset="0"/>
                <a:cs typeface="Oracle Sans" panose="020B0503020204020204" pitchFamily="34" charset="0"/>
              </a:rPr>
              <a:t>‹#›</a:t>
            </a:fld>
            <a:endParaRPr lang="en-US" altLang="en-US" sz="1500" baseline="0" dirty="0">
              <a:solidFill>
                <a:srgbClr val="8B8078"/>
              </a:solidFill>
              <a:latin typeface="Abadi" panose="020B06040201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Abadi" panose="020B0604020104020204" pitchFamily="34" charset="0"/>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Abadi" panose="020B0604020104020204" pitchFamily="34" charset="0"/>
                <a:cs typeface="Oracle Sans" panose="020B0503020204020204" pitchFamily="34" charset="0"/>
              </a:rPr>
              <a:t>‹#›</a:t>
            </a:fld>
            <a:endParaRPr lang="en-US" altLang="en-US" sz="1500" baseline="0" dirty="0">
              <a:solidFill>
                <a:srgbClr val="8B8078"/>
              </a:solidFill>
              <a:latin typeface="Abadi" panose="020B0604020104020204" pitchFamily="34" charset="0"/>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932689" y="2265654"/>
            <a:ext cx="16422624" cy="3446068"/>
          </a:xfrm>
        </p:spPr>
        <p:txBody>
          <a:bodyPr/>
          <a:lstStyle>
            <a:lvl1pPr>
              <a:defRPr/>
            </a:lvl1pPr>
            <a:lvl2pPr>
              <a:buFont typeface="+mj-lt"/>
              <a:buAutoNum type="arabicPeriod"/>
              <a:defRPr/>
            </a:lvl2pPr>
            <a:lvl3pPr marL="1943100" indent="-571500">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Abadi" panose="020B0604020104020204" pitchFamily="34" charset="0"/>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Abadi" panose="020B0604020104020204" pitchFamily="34" charset="0"/>
                <a:cs typeface="Oracle Sans" panose="020B0503020204020204" pitchFamily="34" charset="0"/>
              </a:rPr>
              <a:t>‹#›</a:t>
            </a:fld>
            <a:endParaRPr lang="en-US" altLang="en-US" sz="1500" baseline="0" dirty="0">
              <a:solidFill>
                <a:srgbClr val="8B8078"/>
              </a:solidFill>
              <a:latin typeface="Abadi" panose="020B0604020104020204" pitchFamily="34" charset="0"/>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932689" y="2265654"/>
            <a:ext cx="16422624" cy="3446068"/>
          </a:xfrm>
        </p:spPr>
        <p:txBody>
          <a:bodyPr/>
          <a:lstStyle>
            <a:lvl1pPr>
              <a:defRPr/>
            </a:lvl1pPr>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Abadi" panose="020B0604020104020204" pitchFamily="34" charset="0"/>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Abadi" panose="020B0604020104020204" pitchFamily="34" charset="0"/>
                <a:cs typeface="Oracle Sans" panose="020B0503020204020204" pitchFamily="34" charset="0"/>
              </a:rPr>
              <a:t>‹#›</a:t>
            </a:fld>
            <a:endParaRPr lang="en-US" altLang="en-US" sz="1500" baseline="0" dirty="0">
              <a:solidFill>
                <a:srgbClr val="8B8078"/>
              </a:solidFill>
              <a:latin typeface="Abadi" panose="020B0604020104020204" pitchFamily="34" charset="0"/>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dirty="0"/>
              <a:t>Click to edit Master text styles</a:t>
            </a:r>
          </a:p>
          <a:p>
            <a:pPr lvl="1"/>
            <a:r>
              <a:rPr lang="en-US" dirty="0"/>
              <a:t>Second level</a:t>
            </a:r>
          </a:p>
        </p:txBody>
      </p:sp>
      <p:sp>
        <p:nvSpPr>
          <p:cNvPr id="2" name="Title 1"/>
          <p:cNvSpPr>
            <a:spLocks noGrp="1"/>
          </p:cNvSpPr>
          <p:nvPr>
            <p:ph type="title"/>
          </p:nvPr>
        </p:nvSpPr>
        <p:spPr/>
        <p:txBody>
          <a:bodyPr/>
          <a:lstStyle>
            <a:lvl1pPr>
              <a:defRPr/>
            </a:lvl1pPr>
          </a:lstStyle>
          <a:p>
            <a:r>
              <a:rPr lang="en-US" dirty="0"/>
              <a:t>Click to edit Master title style</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Abadi" panose="020B0604020104020204" pitchFamily="34" charset="0"/>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Abadi" panose="020B0604020104020204" pitchFamily="34" charset="0"/>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Abadi" panose="020B0604020104020204" pitchFamily="34" charset="0"/>
                <a:cs typeface="Oracle Sans" panose="020B0503020204020204" pitchFamily="34" charset="0"/>
              </a:rPr>
              <a:t>‹#›</a:t>
            </a:fld>
            <a:endParaRPr lang="en-US" altLang="en-US" sz="1500" baseline="0" dirty="0">
              <a:solidFill>
                <a:srgbClr val="8B8078"/>
              </a:solidFill>
              <a:latin typeface="Abadi" panose="020B06040201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dirty="0"/>
              <a:t>Click to edit Master title style</a:t>
            </a:r>
          </a:p>
        </p:txBody>
      </p:sp>
      <p:sp>
        <p:nvSpPr>
          <p:cNvPr id="6" name="Rectangle 5">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Abadi" panose="020B0604020104020204" pitchFamily="34" charset="0"/>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Abadi" panose="020B0604020104020204" pitchFamily="34" charset="0"/>
                <a:cs typeface="Oracle Sans" panose="020B0503020204020204" pitchFamily="34" charset="0"/>
              </a:rPr>
              <a:t>‹#›</a:t>
            </a:fld>
            <a:endParaRPr lang="en-US" altLang="en-US" sz="1500" baseline="0" dirty="0">
              <a:solidFill>
                <a:srgbClr val="8B8078"/>
              </a:solidFill>
              <a:latin typeface="Abadi" panose="020B0604020104020204" pitchFamily="34" charset="0"/>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1"/>
          <p:cNvSpPr>
            <a:spLocks noGrp="1"/>
          </p:cNvSpPr>
          <p:nvPr>
            <p:ph sz="half" idx="1"/>
          </p:nvPr>
        </p:nvSpPr>
        <p:spPr>
          <a:xfrm>
            <a:off x="932689" y="2312991"/>
            <a:ext cx="7906511" cy="3407724"/>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Abadi" panose="020B0604020104020204" pitchFamily="34" charset="0"/>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Abadi" panose="020B0604020104020204" pitchFamily="34" charset="0"/>
                <a:cs typeface="Oracle Sans" panose="020B0503020204020204" pitchFamily="34" charset="0"/>
              </a:rPr>
              <a:t>‹#›</a:t>
            </a:fld>
            <a:endParaRPr lang="en-US" altLang="en-US" sz="1500" baseline="0" dirty="0">
              <a:solidFill>
                <a:srgbClr val="8B8078"/>
              </a:solidFill>
              <a:latin typeface="Abadi" panose="020B0604020104020204" pitchFamily="34" charset="0"/>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FB9E9CD-D1E8-2941-B6E9-04C71E3BFC82}"/>
              </a:ext>
            </a:extLst>
          </p:cNvPr>
          <p:cNvPicPr>
            <a:picLocks noChangeAspect="1"/>
          </p:cNvPicPr>
          <p:nvPr/>
        </p:nvPicPr>
        <p:blipFill>
          <a:blip r:embed="rId22">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dirty="0"/>
              <a:t>Click to edit Master title style</a:t>
            </a:r>
          </a:p>
        </p:txBody>
      </p:sp>
      <p:pic>
        <p:nvPicPr>
          <p:cNvPr id="16" name="Picture 15"/>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1"/>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Abadi" panose="020B06040201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Abadi" panose="020B06040201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Abadi" panose="020B06040201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Abadi" panose="020B06040201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Abadi" panose="020B06040201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6.xml"/><Relationship Id="rId1" Type="http://schemas.openxmlformats.org/officeDocument/2006/relationships/tags" Target="../tags/tag25.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8.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9.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30.xml"/><Relationship Id="rId6" Type="http://schemas.openxmlformats.org/officeDocument/2006/relationships/image" Target="../media/image22.png"/><Relationship Id="rId5" Type="http://schemas.openxmlformats.org/officeDocument/2006/relationships/image" Target="../media/image19.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3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3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33.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tags" Target="../tags/tag34.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3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xml"/><Relationship Id="rId1" Type="http://schemas.openxmlformats.org/officeDocument/2006/relationships/tags" Target="../tags/tag36.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tags" Target="../tags/tag37.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xml"/><Relationship Id="rId1" Type="http://schemas.openxmlformats.org/officeDocument/2006/relationships/tags" Target="../tags/tag38.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3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40.xml"/><Relationship Id="rId6" Type="http://schemas.openxmlformats.org/officeDocument/2006/relationships/image" Target="../media/image32.gif"/><Relationship Id="rId5" Type="http://schemas.openxmlformats.org/officeDocument/2006/relationships/image" Target="../media/image31.gif"/><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41.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42.xml"/><Relationship Id="rId5" Type="http://schemas.openxmlformats.org/officeDocument/2006/relationships/image" Target="../media/image34.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43.xml"/><Relationship Id="rId6" Type="http://schemas.openxmlformats.org/officeDocument/2006/relationships/image" Target="../media/image36.gif"/><Relationship Id="rId5" Type="http://schemas.openxmlformats.org/officeDocument/2006/relationships/image" Target="../media/image22.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4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0.xml.rels><?xml version="1.0" encoding="UTF-8" standalone="yes"?>
<Relationships xmlns="http://schemas.openxmlformats.org/package/2006/relationships"><Relationship Id="rId8" Type="http://schemas.openxmlformats.org/officeDocument/2006/relationships/image" Target="../media/image41.gif"/><Relationship Id="rId3" Type="http://schemas.openxmlformats.org/officeDocument/2006/relationships/notesSlide" Target="../notesSlides/notesSlide30.xml"/><Relationship Id="rId7" Type="http://schemas.openxmlformats.org/officeDocument/2006/relationships/image" Target="../media/image40.png"/><Relationship Id="rId2" Type="http://schemas.openxmlformats.org/officeDocument/2006/relationships/slideLayout" Target="../slideLayouts/slideLayout8.xml"/><Relationship Id="rId1" Type="http://schemas.openxmlformats.org/officeDocument/2006/relationships/tags" Target="../tags/tag45.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notesSlide" Target="../notesSlides/notesSlide31.xml"/><Relationship Id="rId7" Type="http://schemas.openxmlformats.org/officeDocument/2006/relationships/image" Target="../media/image40.png"/><Relationship Id="rId2" Type="http://schemas.openxmlformats.org/officeDocument/2006/relationships/slideLayout" Target="../slideLayouts/slideLayout8.xml"/><Relationship Id="rId1" Type="http://schemas.openxmlformats.org/officeDocument/2006/relationships/tags" Target="../tags/tag46.xml"/><Relationship Id="rId6" Type="http://schemas.openxmlformats.org/officeDocument/2006/relationships/image" Target="../media/image42.png"/><Relationship Id="rId5" Type="http://schemas.openxmlformats.org/officeDocument/2006/relationships/image" Target="../media/image39.png"/><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notesSlide" Target="../notesSlides/notesSlide32.xml"/><Relationship Id="rId7" Type="http://schemas.openxmlformats.org/officeDocument/2006/relationships/image" Target="../media/image40.png"/><Relationship Id="rId2" Type="http://schemas.openxmlformats.org/officeDocument/2006/relationships/slideLayout" Target="../slideLayouts/slideLayout8.xml"/><Relationship Id="rId1" Type="http://schemas.openxmlformats.org/officeDocument/2006/relationships/tags" Target="../tags/tag47.xml"/><Relationship Id="rId6" Type="http://schemas.openxmlformats.org/officeDocument/2006/relationships/image" Target="../media/image42.png"/><Relationship Id="rId5" Type="http://schemas.openxmlformats.org/officeDocument/2006/relationships/image" Target="../media/image39.png"/><Relationship Id="rId10" Type="http://schemas.openxmlformats.org/officeDocument/2006/relationships/image" Target="../media/image45.png"/><Relationship Id="rId4" Type="http://schemas.openxmlformats.org/officeDocument/2006/relationships/image" Target="../media/image37.png"/><Relationship Id="rId9" Type="http://schemas.openxmlformats.org/officeDocument/2006/relationships/image" Target="../media/image44.png"/></Relationships>
</file>

<file path=ppt/slides/_rels/slide33.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notesSlide" Target="../notesSlides/notesSlide33.xml"/><Relationship Id="rId7" Type="http://schemas.openxmlformats.org/officeDocument/2006/relationships/image" Target="../media/image41.gif"/><Relationship Id="rId2" Type="http://schemas.openxmlformats.org/officeDocument/2006/relationships/slideLayout" Target="../slideLayouts/slideLayout8.xml"/><Relationship Id="rId1" Type="http://schemas.openxmlformats.org/officeDocument/2006/relationships/tags" Target="../tags/tag48.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notesSlide" Target="../notesSlides/notesSlide34.xml"/><Relationship Id="rId7" Type="http://schemas.openxmlformats.org/officeDocument/2006/relationships/image" Target="../media/image40.png"/><Relationship Id="rId12" Type="http://schemas.openxmlformats.org/officeDocument/2006/relationships/image" Target="../media/image46.png"/><Relationship Id="rId2" Type="http://schemas.openxmlformats.org/officeDocument/2006/relationships/slideLayout" Target="../slideLayouts/slideLayout8.xml"/><Relationship Id="rId1" Type="http://schemas.openxmlformats.org/officeDocument/2006/relationships/tags" Target="../tags/tag49.xml"/><Relationship Id="rId6" Type="http://schemas.openxmlformats.org/officeDocument/2006/relationships/image" Target="../media/image42.png"/><Relationship Id="rId11" Type="http://schemas.openxmlformats.org/officeDocument/2006/relationships/image" Target="../media/image39.png"/><Relationship Id="rId5" Type="http://schemas.openxmlformats.org/officeDocument/2006/relationships/image" Target="../media/image37.png"/><Relationship Id="rId10"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44.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50.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51.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5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tags" Target="../tags/tag5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tags" Target="../tags/tag5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1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5.png"/><Relationship Id="rId2" Type="http://schemas.openxmlformats.org/officeDocument/2006/relationships/notesSlide" Target="../notesSlides/notesSlide42.xml"/><Relationship Id="rId1" Type="http://schemas.openxmlformats.org/officeDocument/2006/relationships/slideLayout" Target="../slideLayouts/slideLayout16.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43.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37.png"/><Relationship Id="rId7" Type="http://schemas.openxmlformats.org/officeDocument/2006/relationships/image" Target="../media/image45.png"/><Relationship Id="rId2" Type="http://schemas.openxmlformats.org/officeDocument/2006/relationships/notesSlide" Target="../notesSlides/notesSlide43.xml"/><Relationship Id="rId1" Type="http://schemas.openxmlformats.org/officeDocument/2006/relationships/slideLayout" Target="../slideLayouts/slideLayout16.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21.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2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23.xml"/><Relationship Id="rId4" Type="http://schemas.openxmlformats.org/officeDocument/2006/relationships/image" Target="../media/image16.gi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ags" Target="../tags/tag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Managing Dependencies</a:t>
            </a:r>
          </a:p>
        </p:txBody>
      </p:sp>
      <p:sp>
        <p:nvSpPr>
          <p:cNvPr id="2" name="Subtitle 1">
            <a:extLst>
              <a:ext uri="{FF2B5EF4-FFF2-40B4-BE49-F238E27FC236}">
                <a16:creationId xmlns:a16="http://schemas.microsoft.com/office/drawing/2014/main" id="{7450E7CA-C8F3-4027-B50A-6DC7EF13C901}"/>
              </a:ext>
            </a:extLst>
          </p:cNvPr>
          <p:cNvSpPr>
            <a:spLocks noGrp="1"/>
          </p:cNvSpPr>
          <p:nvPr>
            <p:ph type="subTitle" idx="1"/>
          </p:nvPr>
        </p:nvSpPr>
        <p:spPr/>
        <p:txBody>
          <a:bodyPr/>
          <a:lstStyle/>
          <a:p>
            <a:endParaRPr lang="en-US" dirty="0"/>
          </a:p>
        </p:txBody>
      </p:sp>
    </p:spTree>
    <p:custDataLst>
      <p:tags r:id="rId1"/>
    </p:custDataLst>
    <p:extLst>
      <p:ext uri="{BB962C8B-B14F-4D97-AF65-F5344CB8AC3E}">
        <p14:creationId xmlns:p14="http://schemas.microsoft.com/office/powerpoint/2010/main" val="2968626491"/>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gray">
          <a:xfrm>
            <a:off x="719064" y="5738677"/>
            <a:ext cx="10012680" cy="1235169"/>
          </a:xfrm>
          <a:prstGeom prst="round2DiagRect">
            <a:avLst>
              <a:gd name="adj1" fmla="val 13028"/>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0" hangingPunct="0">
              <a:tabLst>
                <a:tab pos="1800225" algn="l"/>
              </a:tabLst>
            </a:pPr>
            <a:r>
              <a:rPr lang="en-US" sz="2400" dirty="0">
                <a:solidFill>
                  <a:srgbClr val="000000"/>
                </a:solidFill>
                <a:latin typeface="Courier New" pitchFamily="49" charset="0"/>
                <a:cs typeface="Oracle Sans" panose="020B0503020204020204" pitchFamily="34" charset="0"/>
              </a:rPr>
              <a:t>SELECT name, type, </a:t>
            </a:r>
            <a:r>
              <a:rPr lang="en-US" sz="2400" dirty="0" err="1">
                <a:solidFill>
                  <a:srgbClr val="000000"/>
                </a:solidFill>
                <a:latin typeface="Courier New" pitchFamily="49" charset="0"/>
                <a:cs typeface="Oracle Sans" panose="020B0503020204020204" pitchFamily="34" charset="0"/>
              </a:rPr>
              <a:t>referenced_name</a:t>
            </a:r>
            <a:r>
              <a:rPr lang="en-US" sz="2400" dirty="0">
                <a:solidFill>
                  <a:srgbClr val="000000"/>
                </a:solidFill>
                <a:latin typeface="Courier New" pitchFamily="49" charset="0"/>
                <a:cs typeface="Oracle Sans" panose="020B0503020204020204" pitchFamily="34" charset="0"/>
              </a:rPr>
              <a:t>, </a:t>
            </a:r>
            <a:r>
              <a:rPr lang="en-US" sz="2400" dirty="0" err="1">
                <a:solidFill>
                  <a:srgbClr val="000000"/>
                </a:solidFill>
                <a:latin typeface="Courier New" pitchFamily="49" charset="0"/>
                <a:cs typeface="Oracle Sans" panose="020B0503020204020204" pitchFamily="34" charset="0"/>
              </a:rPr>
              <a:t>referenced_type</a:t>
            </a:r>
            <a:endParaRPr lang="en-US" sz="2400" dirty="0">
              <a:solidFill>
                <a:srgbClr val="000000"/>
              </a:solidFill>
              <a:latin typeface="Courier New" pitchFamily="49" charset="0"/>
              <a:cs typeface="Oracle Sans" panose="020B0503020204020204" pitchFamily="34" charset="0"/>
            </a:endParaRPr>
          </a:p>
          <a:p>
            <a:pPr eaLnBrk="0" hangingPunct="0">
              <a:tabLst>
                <a:tab pos="1800225" algn="l"/>
              </a:tabLst>
            </a:pPr>
            <a:r>
              <a:rPr lang="en-US" sz="2400" dirty="0">
                <a:solidFill>
                  <a:srgbClr val="000000"/>
                </a:solidFill>
                <a:latin typeface="Courier New" pitchFamily="49" charset="0"/>
                <a:cs typeface="Oracle Sans" panose="020B0503020204020204" pitchFamily="34" charset="0"/>
              </a:rPr>
              <a:t>FROM   </a:t>
            </a:r>
            <a:r>
              <a:rPr lang="en-US" sz="2400" dirty="0" err="1">
                <a:solidFill>
                  <a:srgbClr val="000000"/>
                </a:solidFill>
                <a:latin typeface="Courier New" pitchFamily="49" charset="0"/>
                <a:cs typeface="Oracle Sans" panose="020B0503020204020204" pitchFamily="34" charset="0"/>
              </a:rPr>
              <a:t>user_dependencies</a:t>
            </a:r>
            <a:endParaRPr lang="en-US" sz="2400" dirty="0">
              <a:solidFill>
                <a:srgbClr val="000000"/>
              </a:solidFill>
              <a:latin typeface="Courier New" pitchFamily="49" charset="0"/>
              <a:cs typeface="Oracle Sans" panose="020B0503020204020204" pitchFamily="34" charset="0"/>
            </a:endParaRPr>
          </a:p>
          <a:p>
            <a:pPr eaLnBrk="0" hangingPunct="0">
              <a:tabLst>
                <a:tab pos="1800225" algn="l"/>
              </a:tabLst>
            </a:pPr>
            <a:r>
              <a:rPr lang="en-US" sz="2400" dirty="0">
                <a:solidFill>
                  <a:srgbClr val="000000"/>
                </a:solidFill>
                <a:latin typeface="Courier New" pitchFamily="49" charset="0"/>
                <a:cs typeface="Oracle Sans" panose="020B0503020204020204" pitchFamily="34" charset="0"/>
              </a:rPr>
              <a:t>WHERE  </a:t>
            </a:r>
            <a:r>
              <a:rPr lang="en-US" sz="2400" dirty="0" err="1">
                <a:solidFill>
                  <a:srgbClr val="000000"/>
                </a:solidFill>
                <a:latin typeface="Courier New" pitchFamily="49" charset="0"/>
                <a:cs typeface="Oracle Sans" panose="020B0503020204020204" pitchFamily="34" charset="0"/>
              </a:rPr>
              <a:t>referenced_name</a:t>
            </a:r>
            <a:r>
              <a:rPr lang="en-US" sz="2400" dirty="0">
                <a:solidFill>
                  <a:srgbClr val="000000"/>
                </a:solidFill>
                <a:latin typeface="Courier New" pitchFamily="49" charset="0"/>
                <a:cs typeface="Oracle Sans" panose="020B0503020204020204" pitchFamily="34" charset="0"/>
              </a:rPr>
              <a:t> IN ('EMPLOYEES','EMP_VW' ); </a:t>
            </a:r>
          </a:p>
        </p:txBody>
      </p:sp>
      <p:sp>
        <p:nvSpPr>
          <p:cNvPr id="10247" name="Text Box 6"/>
          <p:cNvSpPr txBox="1">
            <a:spLocks noChangeArrowheads="1"/>
          </p:cNvSpPr>
          <p:nvPr/>
        </p:nvSpPr>
        <p:spPr bwMode="auto">
          <a:xfrm>
            <a:off x="1648555" y="8686802"/>
            <a:ext cx="757901" cy="369332"/>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dirty="0">
                <a:latin typeface="Abadi" panose="020B0604020104020204" pitchFamily="34" charset="0"/>
                <a:cs typeface="Oracle Sans" panose="020B0503020204020204" pitchFamily="34" charset="0"/>
              </a:rPr>
              <a:t>. . .</a:t>
            </a:r>
          </a:p>
        </p:txBody>
      </p:sp>
      <p:pic>
        <p:nvPicPr>
          <p:cNvPr id="9" name="Picture 8" descr="les12_03.png"/>
          <p:cNvPicPr>
            <a:picLocks noChangeAspect="1"/>
          </p:cNvPicPr>
          <p:nvPr/>
        </p:nvPicPr>
        <p:blipFill>
          <a:blip r:embed="rId4" cstate="print"/>
          <a:stretch>
            <a:fillRect/>
          </a:stretch>
        </p:blipFill>
        <p:spPr>
          <a:xfrm>
            <a:off x="9720064" y="2217803"/>
            <a:ext cx="4700000" cy="3214286"/>
          </a:xfrm>
          <a:prstGeom prst="rect">
            <a:avLst/>
          </a:prstGeom>
        </p:spPr>
      </p:pic>
      <p:sp>
        <p:nvSpPr>
          <p:cNvPr id="10" name="Content Placeholder 2"/>
          <p:cNvSpPr txBox="1">
            <a:spLocks/>
          </p:cNvSpPr>
          <p:nvPr/>
        </p:nvSpPr>
        <p:spPr bwMode="gray">
          <a:xfrm>
            <a:off x="1943100" y="2399655"/>
            <a:ext cx="6446520" cy="550924"/>
          </a:xfrm>
          <a:prstGeom prst="round2DiagRect">
            <a:avLst>
              <a:gd name="adj1" fmla="val 28742"/>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r>
              <a:rPr lang="en-US">
                <a:latin typeface="Courier New" pitchFamily="49" charset="0"/>
                <a:cs typeface="Courier New" pitchFamily="49" charset="0"/>
              </a:rPr>
              <a:t>desc user_dependencies;</a:t>
            </a:r>
            <a:endParaRPr lang="en-US" dirty="0">
              <a:latin typeface="Courier New" pitchFamily="49" charset="0"/>
              <a:cs typeface="Courier New" pitchFamily="49" charset="0"/>
            </a:endParaRPr>
          </a:p>
        </p:txBody>
      </p:sp>
      <p:pic>
        <p:nvPicPr>
          <p:cNvPr id="13" name="Picture 12" descr="les12_04.png"/>
          <p:cNvPicPr>
            <a:picLocks noChangeAspect="1"/>
          </p:cNvPicPr>
          <p:nvPr/>
        </p:nvPicPr>
        <p:blipFill>
          <a:blip r:embed="rId5" cstate="print"/>
          <a:stretch>
            <a:fillRect/>
          </a:stretch>
        </p:blipFill>
        <p:spPr>
          <a:xfrm>
            <a:off x="9720064" y="6431704"/>
            <a:ext cx="7328573" cy="2642858"/>
          </a:xfrm>
          <a:prstGeom prst="rect">
            <a:avLst/>
          </a:prstGeom>
        </p:spPr>
      </p:pic>
      <p:sp>
        <p:nvSpPr>
          <p:cNvPr id="2" name="Title 1">
            <a:extLst>
              <a:ext uri="{FF2B5EF4-FFF2-40B4-BE49-F238E27FC236}">
                <a16:creationId xmlns:a16="http://schemas.microsoft.com/office/drawing/2014/main" id="{78F14655-7782-421D-8A2E-00FA0F69D9F6}"/>
              </a:ext>
            </a:extLst>
          </p:cNvPr>
          <p:cNvSpPr>
            <a:spLocks noGrp="1"/>
          </p:cNvSpPr>
          <p:nvPr>
            <p:ph type="title"/>
          </p:nvPr>
        </p:nvSpPr>
        <p:spPr/>
        <p:txBody>
          <a:bodyPr/>
          <a:lstStyle/>
          <a:p>
            <a:r>
              <a:rPr lang="en-US" dirty="0"/>
              <a:t>Querying Object Dependencies: Using the </a:t>
            </a:r>
            <a:r>
              <a:rPr lang="en-US" dirty="0">
                <a:latin typeface="Courier New" panose="02070309020205020404" pitchFamily="49" charset="0"/>
                <a:cs typeface="Courier New" panose="02070309020205020404" pitchFamily="49" charset="0"/>
              </a:rPr>
              <a:t>USER_DEPENDENCIES</a:t>
            </a:r>
            <a:r>
              <a:rPr lang="en-US" dirty="0"/>
              <a:t> View</a:t>
            </a:r>
          </a:p>
        </p:txBody>
      </p:sp>
    </p:spTree>
    <p:custDataLst>
      <p:tags r:id="rId1"/>
    </p:custDataLst>
    <p:extLst>
      <p:ext uri="{BB962C8B-B14F-4D97-AF65-F5344CB8AC3E}">
        <p14:creationId xmlns:p14="http://schemas.microsoft.com/office/powerpoint/2010/main" val="666710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Querying an Object’s Status</a:t>
            </a:r>
          </a:p>
        </p:txBody>
      </p:sp>
      <p:sp>
        <p:nvSpPr>
          <p:cNvPr id="2" name="Content Placeholder 1">
            <a:extLst>
              <a:ext uri="{FF2B5EF4-FFF2-40B4-BE49-F238E27FC236}">
                <a16:creationId xmlns:a16="http://schemas.microsoft.com/office/drawing/2014/main" id="{4A0BC4B5-0052-44F5-ABB1-92360B2EC4AE}"/>
              </a:ext>
            </a:extLst>
          </p:cNvPr>
          <p:cNvSpPr>
            <a:spLocks noGrp="1"/>
          </p:cNvSpPr>
          <p:nvPr>
            <p:ph idx="1"/>
          </p:nvPr>
        </p:nvSpPr>
        <p:spPr>
          <a:xfrm>
            <a:off x="933451" y="2272710"/>
            <a:ext cx="16421100" cy="580540"/>
          </a:xfrm>
        </p:spPr>
        <p:txBody>
          <a:bodyPr/>
          <a:lstStyle/>
          <a:p>
            <a:r>
              <a:rPr lang="en-US" dirty="0"/>
              <a:t>Every database object has one of the following status values:</a:t>
            </a:r>
          </a:p>
        </p:txBody>
      </p:sp>
      <p:graphicFrame>
        <p:nvGraphicFramePr>
          <p:cNvPr id="386074" name="Group 26"/>
          <p:cNvGraphicFramePr>
            <a:graphicFrameLocks noGrp="1"/>
          </p:cNvGraphicFramePr>
          <p:nvPr>
            <p:extLst>
              <p:ext uri="{D42A27DB-BD31-4B8C-83A1-F6EECF244321}">
                <p14:modId xmlns:p14="http://schemas.microsoft.com/office/powerpoint/2010/main" val="363587247"/>
              </p:ext>
            </p:extLst>
          </p:nvPr>
        </p:nvGraphicFramePr>
        <p:xfrm>
          <a:off x="1221264" y="3343300"/>
          <a:ext cx="15845473" cy="4412457"/>
        </p:xfrm>
        <a:graphic>
          <a:graphicData uri="http://schemas.openxmlformats.org/drawingml/2006/table">
            <a:tbl>
              <a:tblPr firstRow="1" firstCol="1" bandRow="1">
                <a:tableStyleId>{5FD0F851-EC5A-4D38-B0AD-8093EC10F338}</a:tableStyleId>
              </a:tblPr>
              <a:tblGrid>
                <a:gridCol w="4396877">
                  <a:extLst>
                    <a:ext uri="{9D8B030D-6E8A-4147-A177-3AD203B41FA5}">
                      <a16:colId xmlns:a16="http://schemas.microsoft.com/office/drawing/2014/main" val="20000"/>
                    </a:ext>
                  </a:extLst>
                </a:gridCol>
                <a:gridCol w="11448596">
                  <a:extLst>
                    <a:ext uri="{9D8B030D-6E8A-4147-A177-3AD203B41FA5}">
                      <a16:colId xmlns:a16="http://schemas.microsoft.com/office/drawing/2014/main" val="20001"/>
                    </a:ext>
                  </a:extLst>
                </a:gridCol>
              </a:tblGrid>
              <a:tr h="754857">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700" u="none" strike="noStrike" cap="none" normalizeH="0" baseline="0" dirty="0">
                          <a:ln>
                            <a:noFill/>
                          </a:ln>
                          <a:effectLst/>
                          <a:latin typeface="Abadi" panose="020B0604020104020204" pitchFamily="34" charset="0"/>
                        </a:rPr>
                        <a:t>Status</a:t>
                      </a:r>
                      <a:endParaRPr kumimoji="0" lang="en-US" sz="2700" b="1" i="0" u="none" strike="noStrike" cap="none" normalizeH="0" baseline="0" dirty="0">
                        <a:ln>
                          <a:noFill/>
                        </a:ln>
                        <a:solidFill>
                          <a:schemeClr val="tx1"/>
                        </a:solidFill>
                        <a:effectLst/>
                        <a:latin typeface="Abadi" panose="020B0604020104020204" pitchFamily="34" charset="0"/>
                      </a:endParaRPr>
                    </a:p>
                  </a:txBody>
                  <a:tcPr marL="182832" marR="182832" marT="137160" marB="137160"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700" u="none" strike="noStrike" cap="none" normalizeH="0" baseline="0" dirty="0">
                          <a:ln>
                            <a:noFill/>
                          </a:ln>
                          <a:effectLst/>
                          <a:latin typeface="Abadi" panose="020B0604020104020204" pitchFamily="34" charset="0"/>
                        </a:rPr>
                        <a:t>Description</a:t>
                      </a:r>
                      <a:endParaRPr kumimoji="0" lang="en-US" sz="2700" b="1" i="0" u="none" strike="noStrike" cap="none" normalizeH="0" baseline="0" dirty="0">
                        <a:ln>
                          <a:noFill/>
                        </a:ln>
                        <a:solidFill>
                          <a:schemeClr val="tx1"/>
                        </a:solidFill>
                        <a:effectLst/>
                        <a:latin typeface="Abadi" panose="020B0604020104020204" pitchFamily="34" charset="0"/>
                      </a:endParaRPr>
                    </a:p>
                  </a:txBody>
                  <a:tcPr marL="182832" marR="182832" marT="137160" marB="137160" horzOverflow="overflow"/>
                </a:tc>
                <a:extLst>
                  <a:ext uri="{0D108BD9-81ED-4DB2-BD59-A6C34878D82A}">
                    <a16:rowId xmlns:a16="http://schemas.microsoft.com/office/drawing/2014/main" val="10000"/>
                  </a:ext>
                </a:extLst>
              </a:tr>
              <a:tr h="1005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400" b="0" u="none" strike="noStrike" cap="none" normalizeH="0" baseline="0" dirty="0">
                          <a:ln>
                            <a:noFill/>
                          </a:ln>
                          <a:effectLst/>
                          <a:latin typeface="Abadi" panose="020B0604020104020204" pitchFamily="34" charset="0"/>
                        </a:rPr>
                        <a:t>VALID</a:t>
                      </a:r>
                      <a:endParaRPr kumimoji="0" lang="en-US" sz="2400" b="0" i="0" u="none" strike="noStrike" cap="none" normalizeH="0" baseline="0" dirty="0">
                        <a:ln>
                          <a:noFill/>
                        </a:ln>
                        <a:solidFill>
                          <a:schemeClr val="tx1"/>
                        </a:solidFill>
                        <a:effectLst/>
                        <a:latin typeface="Courier New" pitchFamily="49" charset="0"/>
                      </a:endParaRPr>
                    </a:p>
                  </a:txBody>
                  <a:tcPr marL="182832" marR="182832" marT="137160" marB="137160" horzOverflow="overflow">
                    <a:solidFill>
                      <a:srgbClr val="EFF3F4"/>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400" u="none" strike="noStrike" cap="none" normalizeH="0" baseline="0" dirty="0">
                          <a:ln>
                            <a:noFill/>
                          </a:ln>
                          <a:effectLst/>
                          <a:latin typeface="Abadi" panose="020B0604020104020204" pitchFamily="34" charset="0"/>
                        </a:rPr>
                        <a:t>The object was successfully compiled by using the current definition in the data dictionary.</a:t>
                      </a:r>
                      <a:endParaRPr kumimoji="0" lang="en-US" sz="2400" b="0" i="0" u="none" strike="noStrike" cap="none" normalizeH="0" baseline="0" dirty="0">
                        <a:ln>
                          <a:noFill/>
                        </a:ln>
                        <a:solidFill>
                          <a:schemeClr val="tx1"/>
                        </a:solidFill>
                        <a:effectLst/>
                        <a:latin typeface="Abadi" panose="020B0604020104020204" pitchFamily="34" charset="0"/>
                      </a:endParaRPr>
                    </a:p>
                  </a:txBody>
                  <a:tcPr marL="182832" marR="182832" marT="137160" marB="137160" horzOverflow="overflow">
                    <a:solidFill>
                      <a:srgbClr val="EFF3F4"/>
                    </a:solidFill>
                  </a:tcPr>
                </a:tc>
                <a:extLst>
                  <a:ext uri="{0D108BD9-81ED-4DB2-BD59-A6C34878D82A}">
                    <a16:rowId xmlns:a16="http://schemas.microsoft.com/office/drawing/2014/main" val="10001"/>
                  </a:ext>
                </a:extLst>
              </a:tr>
              <a:tr h="640080">
                <a:tc>
                  <a:txBody>
                    <a:bodyPr/>
                    <a:lstStyle/>
                    <a:p>
                      <a:pPr marL="0" marR="0" lvl="0" indent="0" algn="l" defTabSz="228600" rtl="0" eaLnBrk="1" fontAlgn="t" latinLnBrk="0" hangingPunct="1">
                        <a:lnSpc>
                          <a:spcPct val="100000"/>
                        </a:lnSpc>
                        <a:spcBef>
                          <a:spcPct val="20000"/>
                        </a:spcBef>
                        <a:spcAft>
                          <a:spcPct val="0"/>
                        </a:spcAft>
                        <a:buClr>
                          <a:srgbClr val="000000"/>
                        </a:buClr>
                        <a:buSzTx/>
                        <a:buFont typeface="Arial" pitchFamily="34" charset="0"/>
                        <a:buNone/>
                        <a:tabLst/>
                      </a:pPr>
                      <a:r>
                        <a:rPr kumimoji="0" lang="en-US" sz="2400" b="0" u="none" strike="noStrike" cap="none" normalizeH="0" baseline="0" dirty="0">
                          <a:ln>
                            <a:noFill/>
                          </a:ln>
                          <a:effectLst/>
                          <a:latin typeface="Abadi" panose="020B0604020104020204" pitchFamily="34" charset="0"/>
                        </a:rPr>
                        <a:t>COMPILED WITH ERRORS</a:t>
                      </a:r>
                      <a:endParaRPr kumimoji="0" lang="en-US" sz="2400" b="0" i="0" u="none" strike="noStrike" cap="none" normalizeH="0" baseline="0" dirty="0">
                        <a:ln>
                          <a:noFill/>
                        </a:ln>
                        <a:solidFill>
                          <a:schemeClr val="tx1"/>
                        </a:solidFill>
                        <a:effectLst/>
                        <a:latin typeface="Courier New" pitchFamily="49" charset="0"/>
                      </a:endParaRPr>
                    </a:p>
                  </a:txBody>
                  <a:tcPr marL="182832" marR="182832" marT="137160" marB="137160"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400" u="none" strike="noStrike" cap="none" normalizeH="0" baseline="0" dirty="0">
                          <a:ln>
                            <a:noFill/>
                          </a:ln>
                          <a:effectLst/>
                          <a:latin typeface="Abadi" panose="020B0604020104020204" pitchFamily="34" charset="0"/>
                        </a:rPr>
                        <a:t>The most recent attempt to compile the object produced errors.</a:t>
                      </a:r>
                      <a:endParaRPr kumimoji="0" lang="en-US" sz="2400" b="0" i="0" u="none" strike="noStrike" cap="none" normalizeH="0" baseline="0" dirty="0">
                        <a:ln>
                          <a:noFill/>
                        </a:ln>
                        <a:solidFill>
                          <a:schemeClr val="tx1"/>
                        </a:solidFill>
                        <a:effectLst/>
                        <a:latin typeface="Abadi" panose="020B0604020104020204" pitchFamily="34" charset="0"/>
                      </a:endParaRPr>
                    </a:p>
                  </a:txBody>
                  <a:tcPr marL="182832" marR="182832" marT="137160" marB="137160" horzOverflow="overflow"/>
                </a:tc>
                <a:extLst>
                  <a:ext uri="{0D108BD9-81ED-4DB2-BD59-A6C34878D82A}">
                    <a16:rowId xmlns:a16="http://schemas.microsoft.com/office/drawing/2014/main" val="10002"/>
                  </a:ext>
                </a:extLst>
              </a:tr>
              <a:tr h="1005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400" b="0" u="none" strike="noStrike" cap="none" normalizeH="0" baseline="0" dirty="0">
                          <a:ln>
                            <a:noFill/>
                          </a:ln>
                          <a:effectLst/>
                          <a:latin typeface="Abadi" panose="020B0604020104020204" pitchFamily="34" charset="0"/>
                        </a:rPr>
                        <a:t>INVALID</a:t>
                      </a:r>
                      <a:endParaRPr kumimoji="0" lang="en-US" sz="2400" b="0" i="0" u="none" strike="noStrike" cap="none" normalizeH="0" baseline="0" dirty="0">
                        <a:ln>
                          <a:noFill/>
                        </a:ln>
                        <a:solidFill>
                          <a:schemeClr val="tx1"/>
                        </a:solidFill>
                        <a:effectLst/>
                        <a:latin typeface="Courier New" pitchFamily="49" charset="0"/>
                      </a:endParaRPr>
                    </a:p>
                  </a:txBody>
                  <a:tcPr marL="182832" marR="182832" marT="137160" marB="137160" horzOverflow="overflow">
                    <a:solidFill>
                      <a:srgbClr val="EFF3F4"/>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400" u="none" strike="noStrike" cap="none" normalizeH="0" baseline="0" dirty="0">
                          <a:ln>
                            <a:noFill/>
                          </a:ln>
                          <a:effectLst/>
                          <a:latin typeface="Abadi" panose="020B0604020104020204" pitchFamily="34" charset="0"/>
                        </a:rPr>
                        <a:t>The object is marked invalid because an object that it references has changed. (Only a dependent object can be invalid.)</a:t>
                      </a:r>
                      <a:endParaRPr kumimoji="0" lang="en-US" sz="2400" b="0" i="0" u="none" strike="noStrike" cap="none" normalizeH="0" baseline="0" dirty="0">
                        <a:ln>
                          <a:noFill/>
                        </a:ln>
                        <a:solidFill>
                          <a:schemeClr val="tx1"/>
                        </a:solidFill>
                        <a:effectLst/>
                        <a:latin typeface="Abadi" panose="020B0604020104020204" pitchFamily="34" charset="0"/>
                      </a:endParaRPr>
                    </a:p>
                  </a:txBody>
                  <a:tcPr marL="182832" marR="182832" marT="137160" marB="137160" horzOverflow="overflow">
                    <a:solidFill>
                      <a:srgbClr val="EFF3F4"/>
                    </a:solidFill>
                  </a:tcPr>
                </a:tc>
                <a:extLst>
                  <a:ext uri="{0D108BD9-81ED-4DB2-BD59-A6C34878D82A}">
                    <a16:rowId xmlns:a16="http://schemas.microsoft.com/office/drawing/2014/main" val="10003"/>
                  </a:ext>
                </a:extLst>
              </a:tr>
              <a:tr h="1005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400" b="0" u="none" strike="noStrike" cap="none" normalizeH="0" baseline="0" dirty="0">
                          <a:ln>
                            <a:noFill/>
                          </a:ln>
                          <a:effectLst/>
                          <a:latin typeface="Abadi" panose="020B0604020104020204" pitchFamily="34" charset="0"/>
                        </a:rPr>
                        <a:t>UNAUTHORIZED</a:t>
                      </a:r>
                      <a:endParaRPr kumimoji="0" lang="en-US" sz="2400" b="0" i="0" u="none" strike="noStrike" cap="none" normalizeH="0" baseline="0" dirty="0">
                        <a:ln>
                          <a:noFill/>
                        </a:ln>
                        <a:solidFill>
                          <a:schemeClr val="tx1"/>
                        </a:solidFill>
                        <a:effectLst/>
                        <a:latin typeface="Courier New" pitchFamily="49" charset="0"/>
                      </a:endParaRPr>
                    </a:p>
                  </a:txBody>
                  <a:tcPr marL="182832" marR="182832" marT="137160" marB="137160"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400" u="none" strike="noStrike" cap="none" normalizeH="0" baseline="0" dirty="0">
                          <a:ln>
                            <a:noFill/>
                          </a:ln>
                          <a:effectLst/>
                          <a:latin typeface="Abadi" panose="020B0604020104020204" pitchFamily="34" charset="0"/>
                        </a:rPr>
                        <a:t>An access privilege on a referenced object was revoked. (Only a dependent object can be unauthorized.)</a:t>
                      </a:r>
                      <a:endParaRPr kumimoji="0" lang="en-US" sz="2400" b="0" i="0" u="none" strike="noStrike" cap="none" normalizeH="0" baseline="0" dirty="0">
                        <a:ln>
                          <a:noFill/>
                        </a:ln>
                        <a:solidFill>
                          <a:schemeClr val="tx1"/>
                        </a:solidFill>
                        <a:effectLst/>
                        <a:latin typeface="Abadi" panose="020B0604020104020204" pitchFamily="34" charset="0"/>
                      </a:endParaRPr>
                    </a:p>
                  </a:txBody>
                  <a:tcPr marL="182832" marR="182832" marT="137160" marB="137160" horzOverflow="overflow"/>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602909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Categorizing Dependencies</a:t>
            </a:r>
          </a:p>
        </p:txBody>
      </p:sp>
      <p:sp>
        <p:nvSpPr>
          <p:cNvPr id="4" name="Content Placeholder 3">
            <a:extLst>
              <a:ext uri="{FF2B5EF4-FFF2-40B4-BE49-F238E27FC236}">
                <a16:creationId xmlns:a16="http://schemas.microsoft.com/office/drawing/2014/main" id="{13A52D53-7532-44FD-841D-C677CC2BB5C7}"/>
              </a:ext>
            </a:extLst>
          </p:cNvPr>
          <p:cNvSpPr>
            <a:spLocks noGrp="1"/>
          </p:cNvSpPr>
          <p:nvPr>
            <p:ph idx="1"/>
          </p:nvPr>
        </p:nvSpPr>
        <p:spPr>
          <a:xfrm>
            <a:off x="933451" y="2272710"/>
            <a:ext cx="16421100" cy="4968151"/>
          </a:xfrm>
        </p:spPr>
        <p:txBody>
          <a:bodyPr/>
          <a:lstStyle/>
          <a:p>
            <a:pPr lvl="1"/>
            <a:r>
              <a:rPr lang="en-US" dirty="0"/>
              <a:t>Local dependencies – Both the referenced and dependent objects are on the same database. Oracle Database manages them implicitly. There are two types of dependencies in local dependencies using the internal tables.</a:t>
            </a:r>
          </a:p>
          <a:p>
            <a:pPr lvl="2"/>
            <a:r>
              <a:rPr lang="en-US" dirty="0"/>
              <a:t>Direct dependencies</a:t>
            </a:r>
          </a:p>
          <a:p>
            <a:pPr lvl="2"/>
            <a:r>
              <a:rPr lang="en-US" dirty="0"/>
              <a:t>Indirect dependencies</a:t>
            </a:r>
          </a:p>
          <a:p>
            <a:pPr lvl="1"/>
            <a:r>
              <a:rPr lang="en-US" dirty="0"/>
              <a:t>Remote dependencies – The referenced and dependent objects are on different nodes across the network. Oracle Database uses different mechanisms to manage remote dependencies, depending on the objects involved.</a:t>
            </a:r>
          </a:p>
        </p:txBody>
      </p:sp>
    </p:spTree>
    <p:custDataLst>
      <p:tags r:id="rId1"/>
    </p:custDataLst>
    <p:extLst>
      <p:ext uri="{BB962C8B-B14F-4D97-AF65-F5344CB8AC3E}">
        <p14:creationId xmlns:p14="http://schemas.microsoft.com/office/powerpoint/2010/main" val="962683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Lesson Agenda</a:t>
            </a:r>
          </a:p>
        </p:txBody>
      </p:sp>
      <p:sp>
        <p:nvSpPr>
          <p:cNvPr id="4" name="Content Placeholder 3">
            <a:extLst>
              <a:ext uri="{FF2B5EF4-FFF2-40B4-BE49-F238E27FC236}">
                <a16:creationId xmlns:a16="http://schemas.microsoft.com/office/drawing/2014/main" id="{FCFD95C9-5E70-46A9-98C9-3823537BAA29}"/>
              </a:ext>
            </a:extLst>
          </p:cNvPr>
          <p:cNvSpPr>
            <a:spLocks noGrp="1"/>
          </p:cNvSpPr>
          <p:nvPr>
            <p:ph idx="1"/>
          </p:nvPr>
        </p:nvSpPr>
        <p:spPr>
          <a:xfrm>
            <a:off x="933451" y="2272710"/>
            <a:ext cx="16421100" cy="4414153"/>
          </a:xfrm>
        </p:spPr>
        <p:txBody>
          <a:bodyPr/>
          <a:lstStyle/>
          <a:p>
            <a:pPr lvl="1">
              <a:buClr>
                <a:schemeClr val="tx1">
                  <a:lumMod val="25000"/>
                  <a:lumOff val="75000"/>
                </a:schemeClr>
              </a:buClr>
            </a:pPr>
            <a:r>
              <a:rPr lang="en-US" dirty="0">
                <a:solidFill>
                  <a:schemeClr val="tx1">
                    <a:lumMod val="25000"/>
                    <a:lumOff val="75000"/>
                  </a:schemeClr>
                </a:solidFill>
              </a:rPr>
              <a:t>Schema object dependencies</a:t>
            </a:r>
          </a:p>
          <a:p>
            <a:pPr lvl="1"/>
            <a:r>
              <a:rPr lang="en-US" dirty="0"/>
              <a:t>Direct and indirect dependencies</a:t>
            </a:r>
          </a:p>
          <a:p>
            <a:pPr lvl="1">
              <a:buClr>
                <a:schemeClr val="tx1">
                  <a:lumMod val="25000"/>
                  <a:lumOff val="75000"/>
                </a:schemeClr>
              </a:buClr>
            </a:pPr>
            <a:r>
              <a:rPr lang="en-US" dirty="0">
                <a:solidFill>
                  <a:schemeClr val="tx1">
                    <a:lumMod val="25000"/>
                    <a:lumOff val="75000"/>
                  </a:schemeClr>
                </a:solidFill>
              </a:rPr>
              <a:t>Fine-grained dependency management</a:t>
            </a:r>
          </a:p>
          <a:p>
            <a:pPr lvl="1">
              <a:buClr>
                <a:schemeClr val="tx1">
                  <a:lumMod val="25000"/>
                  <a:lumOff val="75000"/>
                </a:schemeClr>
              </a:buClr>
            </a:pPr>
            <a:r>
              <a:rPr lang="en-US" dirty="0">
                <a:solidFill>
                  <a:schemeClr val="tx1">
                    <a:lumMod val="25000"/>
                    <a:lumOff val="75000"/>
                  </a:schemeClr>
                </a:solidFill>
              </a:rPr>
              <a:t>Managing remote dependencies</a:t>
            </a:r>
          </a:p>
          <a:p>
            <a:pPr lvl="1">
              <a:buClr>
                <a:schemeClr val="tx1">
                  <a:lumMod val="25000"/>
                  <a:lumOff val="75000"/>
                </a:schemeClr>
              </a:buClr>
            </a:pPr>
            <a:r>
              <a:rPr lang="en-US" dirty="0">
                <a:solidFill>
                  <a:schemeClr val="tx1">
                    <a:lumMod val="25000"/>
                    <a:lumOff val="75000"/>
                  </a:schemeClr>
                </a:solidFill>
              </a:rPr>
              <a:t>Revalidating PL/SQL program units</a:t>
            </a:r>
          </a:p>
          <a:p>
            <a:pPr lvl="1">
              <a:buClr>
                <a:schemeClr val="tx1">
                  <a:lumMod val="25000"/>
                  <a:lumOff val="75000"/>
                </a:schemeClr>
              </a:buClr>
            </a:pPr>
            <a:r>
              <a:rPr lang="en-US" dirty="0">
                <a:solidFill>
                  <a:schemeClr val="tx1">
                    <a:lumMod val="25000"/>
                    <a:lumOff val="75000"/>
                  </a:schemeClr>
                </a:solidFill>
              </a:rPr>
              <a:t>Package dependency management</a:t>
            </a:r>
          </a:p>
        </p:txBody>
      </p:sp>
      <p:grpSp>
        <p:nvGrpSpPr>
          <p:cNvPr id="10" name="Group 9">
            <a:extLst>
              <a:ext uri="{FF2B5EF4-FFF2-40B4-BE49-F238E27FC236}">
                <a16:creationId xmlns:a16="http://schemas.microsoft.com/office/drawing/2014/main" id="{28FB1164-52B7-4D25-9580-FC5E1ED1BAB1}"/>
              </a:ext>
            </a:extLst>
          </p:cNvPr>
          <p:cNvGrpSpPr/>
          <p:nvPr/>
        </p:nvGrpSpPr>
        <p:grpSpPr>
          <a:xfrm>
            <a:off x="13510392" y="6439248"/>
            <a:ext cx="4777608" cy="2500313"/>
            <a:chOff x="5936704" y="4297363"/>
            <a:chExt cx="3185072" cy="1666875"/>
          </a:xfrm>
        </p:grpSpPr>
        <p:sp>
          <p:nvSpPr>
            <p:cNvPr id="11" name="Rectangle 10">
              <a:extLst>
                <a:ext uri="{FF2B5EF4-FFF2-40B4-BE49-F238E27FC236}">
                  <a16:creationId xmlns:a16="http://schemas.microsoft.com/office/drawing/2014/main" id="{32C95F44-0427-4A5B-BA87-3807970F84C3}"/>
                </a:ext>
              </a:extLst>
            </p:cNvPr>
            <p:cNvSpPr/>
            <p:nvPr/>
          </p:nvSpPr>
          <p:spPr bwMode="auto">
            <a:xfrm rot="16200000" flipV="1">
              <a:off x="6946627" y="3485876"/>
              <a:ext cx="1165225" cy="3185072"/>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Abadi" panose="020B0604020104020204" pitchFamily="34" charset="0"/>
                <a:cs typeface="Oracle Sans" panose="020B0503020204020204" pitchFamily="34" charset="0"/>
              </a:endParaRPr>
            </a:p>
          </p:txBody>
        </p:sp>
        <p:sp>
          <p:nvSpPr>
            <p:cNvPr id="12" name="Oval 11">
              <a:extLst>
                <a:ext uri="{FF2B5EF4-FFF2-40B4-BE49-F238E27FC236}">
                  <a16:creationId xmlns:a16="http://schemas.microsoft.com/office/drawing/2014/main" id="{6E41DE1D-E6FF-4E66-8137-9F98CAD99449}"/>
                </a:ext>
              </a:extLst>
            </p:cNvPr>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Abadi" panose="020B0604020104020204" pitchFamily="34" charset="0"/>
                <a:cs typeface="Oracle Sans" panose="020B0503020204020204" pitchFamily="34" charset="0"/>
              </a:endParaRPr>
            </a:p>
          </p:txBody>
        </p:sp>
        <p:pic>
          <p:nvPicPr>
            <p:cNvPr id="13" name="Picture 5">
              <a:extLst>
                <a:ext uri="{FF2B5EF4-FFF2-40B4-BE49-F238E27FC236}">
                  <a16:creationId xmlns:a16="http://schemas.microsoft.com/office/drawing/2014/main" id="{771679BB-E2E2-4ACD-9054-49DC1396F152}"/>
                </a:ext>
              </a:extLst>
            </p:cNvPr>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2280678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Direct Dependencies</a:t>
            </a:r>
          </a:p>
        </p:txBody>
      </p:sp>
      <p:sp>
        <p:nvSpPr>
          <p:cNvPr id="6" name="Content Placeholder 5">
            <a:extLst>
              <a:ext uri="{FF2B5EF4-FFF2-40B4-BE49-F238E27FC236}">
                <a16:creationId xmlns:a16="http://schemas.microsoft.com/office/drawing/2014/main" id="{E97E3369-80C3-45B1-971F-BC2B01C47DC0}"/>
              </a:ext>
            </a:extLst>
          </p:cNvPr>
          <p:cNvSpPr>
            <a:spLocks noGrp="1"/>
          </p:cNvSpPr>
          <p:nvPr>
            <p:ph idx="1"/>
          </p:nvPr>
        </p:nvSpPr>
        <p:spPr>
          <a:xfrm>
            <a:off x="933451" y="2272710"/>
            <a:ext cx="16421100" cy="2407450"/>
          </a:xfrm>
        </p:spPr>
        <p:txBody>
          <a:bodyPr/>
          <a:lstStyle/>
          <a:p>
            <a:pPr lvl="1"/>
            <a:r>
              <a:rPr lang="en-US" dirty="0"/>
              <a:t>When a view V is defined on a table T, there is a direct dependency of the view V on the table T.</a:t>
            </a:r>
          </a:p>
          <a:p>
            <a:pPr lvl="1"/>
            <a:r>
              <a:rPr lang="en-US" dirty="0"/>
              <a:t>Direct dependents are invalidated only by changes to the referenced objects that affect them. </a:t>
            </a:r>
          </a:p>
        </p:txBody>
      </p:sp>
      <p:grpSp>
        <p:nvGrpSpPr>
          <p:cNvPr id="4" name="Group 3"/>
          <p:cNvGrpSpPr/>
          <p:nvPr/>
        </p:nvGrpSpPr>
        <p:grpSpPr>
          <a:xfrm>
            <a:off x="4336598" y="4927476"/>
            <a:ext cx="9614804" cy="3264890"/>
            <a:chOff x="2208212" y="3288867"/>
            <a:chExt cx="6409869" cy="2176593"/>
          </a:xfrm>
        </p:grpSpPr>
        <p:pic>
          <p:nvPicPr>
            <p:cNvPr id="5" name="Picture 4" descr="Table_View.png"/>
            <p:cNvPicPr>
              <a:picLocks noChangeAspect="1"/>
            </p:cNvPicPr>
            <p:nvPr/>
          </p:nvPicPr>
          <p:blipFill>
            <a:blip r:embed="rId4" cstate="print"/>
            <a:stretch>
              <a:fillRect/>
            </a:stretch>
          </p:blipFill>
          <p:spPr>
            <a:xfrm>
              <a:off x="2208212" y="3288867"/>
              <a:ext cx="1558290" cy="1866900"/>
            </a:xfrm>
            <a:prstGeom prst="rect">
              <a:avLst/>
            </a:prstGeom>
          </p:spPr>
        </p:pic>
        <p:cxnSp>
          <p:nvCxnSpPr>
            <p:cNvPr id="7" name="Straight Arrow Connector 6"/>
            <p:cNvCxnSpPr/>
            <p:nvPr/>
          </p:nvCxnSpPr>
          <p:spPr bwMode="auto">
            <a:xfrm flipH="1" flipV="1">
              <a:off x="3766502" y="4199876"/>
              <a:ext cx="3242310" cy="0"/>
            </a:xfrm>
            <a:prstGeom prst="straightConnector1">
              <a:avLst/>
            </a:prstGeom>
            <a:noFill/>
            <a:ln w="28575" cap="flat" cmpd="sng" algn="ctr">
              <a:solidFill>
                <a:schemeClr val="accent4"/>
              </a:solidFill>
              <a:prstDash val="solid"/>
              <a:round/>
              <a:headEnd type="none" w="sm" len="sm"/>
              <a:tailEnd type="triangle" w="lg" len="lg"/>
            </a:ln>
            <a:effectLst/>
          </p:spPr>
        </p:cxnSp>
        <p:sp>
          <p:nvSpPr>
            <p:cNvPr id="10" name="TextBox 9"/>
            <p:cNvSpPr txBox="1"/>
            <p:nvPr/>
          </p:nvSpPr>
          <p:spPr>
            <a:xfrm>
              <a:off x="7551281" y="5219239"/>
              <a:ext cx="1066800" cy="24622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Abadi" panose="020B0604020104020204" pitchFamily="34" charset="0"/>
                  <a:cs typeface="Oracle Sans" panose="020B0503020204020204" pitchFamily="34" charset="0"/>
                </a:rPr>
                <a:t>Table(T)</a:t>
              </a:r>
            </a:p>
          </p:txBody>
        </p:sp>
        <p:sp>
          <p:nvSpPr>
            <p:cNvPr id="11" name="TextBox 10"/>
            <p:cNvSpPr txBox="1"/>
            <p:nvPr/>
          </p:nvSpPr>
          <p:spPr>
            <a:xfrm>
              <a:off x="2687229" y="5219239"/>
              <a:ext cx="1066800" cy="24622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Abadi" panose="020B0604020104020204" pitchFamily="34" charset="0"/>
                  <a:cs typeface="Oracle Sans" panose="020B0503020204020204" pitchFamily="34" charset="0"/>
                </a:rPr>
                <a:t>View (V)</a:t>
              </a:r>
            </a:p>
          </p:txBody>
        </p:sp>
        <p:sp>
          <p:nvSpPr>
            <p:cNvPr id="12" name="TextBox 11"/>
            <p:cNvSpPr txBox="1"/>
            <p:nvPr/>
          </p:nvSpPr>
          <p:spPr>
            <a:xfrm>
              <a:off x="4431074" y="3875144"/>
              <a:ext cx="2895600" cy="24622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Abadi" panose="020B0604020104020204" pitchFamily="34" charset="0"/>
                  <a:cs typeface="Oracle Sans" panose="020B0503020204020204" pitchFamily="34" charset="0"/>
                </a:rPr>
                <a:t>View dependent on Table</a:t>
              </a: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50722" y="3434275"/>
              <a:ext cx="1567359" cy="1594925"/>
            </a:xfrm>
            <a:prstGeom prst="rect">
              <a:avLst/>
            </a:prstGeom>
          </p:spPr>
        </p:pic>
      </p:grpSp>
    </p:spTree>
    <p:custDataLst>
      <p:tags r:id="rId1"/>
    </p:custDataLst>
    <p:extLst>
      <p:ext uri="{BB962C8B-B14F-4D97-AF65-F5344CB8AC3E}">
        <p14:creationId xmlns:p14="http://schemas.microsoft.com/office/powerpoint/2010/main" val="3638327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Indirect Dependencies</a:t>
            </a:r>
          </a:p>
        </p:txBody>
      </p:sp>
      <p:sp>
        <p:nvSpPr>
          <p:cNvPr id="3" name="Content Placeholder 2">
            <a:extLst>
              <a:ext uri="{FF2B5EF4-FFF2-40B4-BE49-F238E27FC236}">
                <a16:creationId xmlns:a16="http://schemas.microsoft.com/office/drawing/2014/main" id="{8EE03138-3064-4872-8617-B1C2394D234D}"/>
              </a:ext>
            </a:extLst>
          </p:cNvPr>
          <p:cNvSpPr>
            <a:spLocks noGrp="1"/>
          </p:cNvSpPr>
          <p:nvPr>
            <p:ph idx="1"/>
          </p:nvPr>
        </p:nvSpPr>
        <p:spPr>
          <a:xfrm>
            <a:off x="933451" y="2272710"/>
            <a:ext cx="16421100" cy="3192921"/>
          </a:xfrm>
        </p:spPr>
        <p:txBody>
          <a:bodyPr/>
          <a:lstStyle/>
          <a:p>
            <a:pPr lvl="1"/>
            <a:r>
              <a:rPr lang="en-US" dirty="0"/>
              <a:t>Consider a PL/SQL program unit dependent on the view V, which in turn is dependent on the table T. The PL/SQL program unit is indirectly dependent on the table T.</a:t>
            </a:r>
          </a:p>
          <a:p>
            <a:pPr lvl="1"/>
            <a:r>
              <a:rPr lang="en-US" dirty="0"/>
              <a:t>Indirect dependents can be invalidated by changes to the referenced object that do not affect them. </a:t>
            </a:r>
          </a:p>
          <a:p>
            <a:pPr lvl="1"/>
            <a:r>
              <a:rPr lang="en-US" dirty="0"/>
              <a:t>The PL/SQL unit may be invalidated if there is a modification to the table.</a:t>
            </a:r>
          </a:p>
        </p:txBody>
      </p:sp>
      <p:grpSp>
        <p:nvGrpSpPr>
          <p:cNvPr id="11" name="Group 10"/>
          <p:cNvGrpSpPr/>
          <p:nvPr/>
        </p:nvGrpSpPr>
        <p:grpSpPr>
          <a:xfrm>
            <a:off x="1295128" y="6527849"/>
            <a:ext cx="15544928" cy="3512195"/>
            <a:chOff x="1293190" y="3352800"/>
            <a:chExt cx="10363285" cy="2341463"/>
          </a:xfrm>
        </p:grpSpPr>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177" y="3767301"/>
              <a:ext cx="1468347" cy="1494172"/>
            </a:xfrm>
            <a:prstGeom prst="rect">
              <a:avLst/>
            </a:prstGeom>
          </p:spPr>
        </p:pic>
        <p:sp>
          <p:nvSpPr>
            <p:cNvPr id="7" name="TextBox 6"/>
            <p:cNvSpPr txBox="1"/>
            <p:nvPr/>
          </p:nvSpPr>
          <p:spPr>
            <a:xfrm>
              <a:off x="10589675" y="5448042"/>
              <a:ext cx="1066800" cy="24622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Abadi" panose="020B0604020104020204" pitchFamily="34" charset="0"/>
                  <a:cs typeface="Oracle Sans" panose="020B0503020204020204" pitchFamily="34" charset="0"/>
                </a:rPr>
                <a:t>Table(T)</a:t>
              </a:r>
            </a:p>
          </p:txBody>
        </p:sp>
        <p:pic>
          <p:nvPicPr>
            <p:cNvPr id="5" name="Picture 4" descr="Table_View.png"/>
            <p:cNvPicPr>
              <a:picLocks noChangeAspect="1"/>
            </p:cNvPicPr>
            <p:nvPr/>
          </p:nvPicPr>
          <p:blipFill>
            <a:blip r:embed="rId5" cstate="print"/>
            <a:stretch>
              <a:fillRect/>
            </a:stretch>
          </p:blipFill>
          <p:spPr>
            <a:xfrm>
              <a:off x="5652672" y="3609174"/>
              <a:ext cx="1584739" cy="1810427"/>
            </a:xfrm>
            <a:prstGeom prst="rect">
              <a:avLst/>
            </a:prstGeom>
          </p:spPr>
        </p:pic>
        <p:cxnSp>
          <p:nvCxnSpPr>
            <p:cNvPr id="6" name="Straight Arrow Connector 5"/>
            <p:cNvCxnSpPr/>
            <p:nvPr/>
          </p:nvCxnSpPr>
          <p:spPr bwMode="auto">
            <a:xfrm flipH="1">
              <a:off x="7237411" y="4462760"/>
              <a:ext cx="2632766" cy="0"/>
            </a:xfrm>
            <a:prstGeom prst="straightConnector1">
              <a:avLst/>
            </a:prstGeom>
            <a:noFill/>
            <a:ln w="28575" cap="flat" cmpd="sng" algn="ctr">
              <a:solidFill>
                <a:schemeClr val="accent4"/>
              </a:solidFill>
              <a:prstDash val="solid"/>
              <a:round/>
              <a:headEnd type="none" w="sm" len="sm"/>
              <a:tailEnd type="triangle" w="lg" len="lg"/>
            </a:ln>
            <a:effectLst/>
          </p:spPr>
        </p:cxnSp>
        <p:sp>
          <p:nvSpPr>
            <p:cNvPr id="8" name="TextBox 7"/>
            <p:cNvSpPr txBox="1"/>
            <p:nvPr/>
          </p:nvSpPr>
          <p:spPr>
            <a:xfrm>
              <a:off x="7467984" y="4083344"/>
              <a:ext cx="2811669" cy="24622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Abadi" panose="020B0604020104020204" pitchFamily="34" charset="0"/>
                  <a:cs typeface="Oracle Sans" panose="020B0503020204020204" pitchFamily="34" charset="0"/>
                </a:rPr>
                <a:t>View dependent on table</a:t>
              </a:r>
            </a:p>
          </p:txBody>
        </p:sp>
        <p:sp>
          <p:nvSpPr>
            <p:cNvPr id="9" name="TextBox 8"/>
            <p:cNvSpPr txBox="1"/>
            <p:nvPr/>
          </p:nvSpPr>
          <p:spPr>
            <a:xfrm>
              <a:off x="6210349" y="5448042"/>
              <a:ext cx="1101231" cy="24622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Abadi" panose="020B0604020104020204" pitchFamily="34" charset="0"/>
                  <a:cs typeface="Oracle Sans" panose="020B0503020204020204" pitchFamily="34" charset="0"/>
                </a:rPr>
                <a:t>View (V)</a:t>
              </a:r>
            </a:p>
          </p:txBody>
        </p:sp>
        <p:pic>
          <p:nvPicPr>
            <p:cNvPr id="13" name="Picture 12" descr="3_PL_SQL-Block_modified.png"/>
            <p:cNvPicPr>
              <a:picLocks noChangeAspect="1"/>
            </p:cNvPicPr>
            <p:nvPr/>
          </p:nvPicPr>
          <p:blipFill>
            <a:blip r:embed="rId6" cstate="print"/>
            <a:stretch>
              <a:fillRect/>
            </a:stretch>
          </p:blipFill>
          <p:spPr>
            <a:xfrm>
              <a:off x="1293190" y="3352800"/>
              <a:ext cx="1540413" cy="2323174"/>
            </a:xfrm>
            <a:prstGeom prst="rect">
              <a:avLst/>
            </a:prstGeom>
          </p:spPr>
        </p:pic>
        <p:cxnSp>
          <p:nvCxnSpPr>
            <p:cNvPr id="15" name="Straight Arrow Connector 14"/>
            <p:cNvCxnSpPr/>
            <p:nvPr/>
          </p:nvCxnSpPr>
          <p:spPr bwMode="auto">
            <a:xfrm flipH="1" flipV="1">
              <a:off x="2841004" y="4485114"/>
              <a:ext cx="2811668" cy="0"/>
            </a:xfrm>
            <a:prstGeom prst="straightConnector1">
              <a:avLst/>
            </a:prstGeom>
            <a:noFill/>
            <a:ln w="28575" cap="flat" cmpd="sng" algn="ctr">
              <a:solidFill>
                <a:schemeClr val="accent4"/>
              </a:solidFill>
              <a:prstDash val="solid"/>
              <a:round/>
              <a:headEnd type="none" w="sm" len="sm"/>
              <a:tailEnd type="triangle" w="lg" len="lg"/>
            </a:ln>
            <a:effectLst/>
          </p:spPr>
        </p:cxnSp>
        <p:sp>
          <p:nvSpPr>
            <p:cNvPr id="17" name="TextBox 16"/>
            <p:cNvSpPr txBox="1"/>
            <p:nvPr/>
          </p:nvSpPr>
          <p:spPr>
            <a:xfrm>
              <a:off x="3156747" y="4083344"/>
              <a:ext cx="2737678" cy="24622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Abadi" panose="020B0604020104020204" pitchFamily="34" charset="0"/>
                  <a:cs typeface="Oracle Sans" panose="020B0503020204020204" pitchFamily="34" charset="0"/>
                </a:rPr>
                <a:t>PL/SQL unit dependent on view</a:t>
              </a:r>
            </a:p>
          </p:txBody>
        </p:sp>
      </p:grpSp>
    </p:spTree>
    <p:custDataLst>
      <p:tags r:id="rId1"/>
    </p:custDataLst>
    <p:extLst>
      <p:ext uri="{BB962C8B-B14F-4D97-AF65-F5344CB8AC3E}">
        <p14:creationId xmlns:p14="http://schemas.microsoft.com/office/powerpoint/2010/main" val="2468054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gray">
          <a:xfrm>
            <a:off x="1583160" y="3559324"/>
            <a:ext cx="13979751" cy="33987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eaLnBrk="0" hangingPunct="0">
              <a:tabLst>
                <a:tab pos="600075" algn="r"/>
                <a:tab pos="1009650" algn="l"/>
              </a:tabLst>
            </a:pPr>
            <a:r>
              <a:rPr lang="en-US" dirty="0">
                <a:solidFill>
                  <a:srgbClr val="000000"/>
                </a:solidFill>
                <a:latin typeface="Courier New" pitchFamily="49" charset="0"/>
                <a:cs typeface="Oracle Sans" panose="020B0503020204020204" pitchFamily="34" charset="0"/>
              </a:rPr>
              <a:t>@/home/oracle/labs/</a:t>
            </a:r>
            <a:r>
              <a:rPr lang="en-US" dirty="0" err="1">
                <a:solidFill>
                  <a:srgbClr val="000000"/>
                </a:solidFill>
                <a:latin typeface="Courier New" pitchFamily="49" charset="0"/>
                <a:cs typeface="Oracle Sans" panose="020B0503020204020204" pitchFamily="34" charset="0"/>
              </a:rPr>
              <a:t>plpu</a:t>
            </a:r>
            <a:r>
              <a:rPr lang="en-US" dirty="0">
                <a:solidFill>
                  <a:srgbClr val="000000"/>
                </a:solidFill>
                <a:latin typeface="Courier New" pitchFamily="49" charset="0"/>
                <a:cs typeface="Oracle Sans" panose="020B0503020204020204" pitchFamily="34" charset="0"/>
              </a:rPr>
              <a:t>/labs/</a:t>
            </a:r>
            <a:r>
              <a:rPr lang="en-US" dirty="0" err="1">
                <a:solidFill>
                  <a:srgbClr val="000000"/>
                </a:solidFill>
                <a:latin typeface="Courier New" pitchFamily="49" charset="0"/>
                <a:cs typeface="Oracle Sans" panose="020B0503020204020204" pitchFamily="34" charset="0"/>
              </a:rPr>
              <a:t>utldtree.sql</a:t>
            </a:r>
            <a:r>
              <a:rPr lang="en-US" dirty="0">
                <a:solidFill>
                  <a:srgbClr val="000000"/>
                </a:solidFill>
                <a:latin typeface="Courier New" pitchFamily="49" charset="0"/>
                <a:cs typeface="Oracle Sans" panose="020B0503020204020204" pitchFamily="34" charset="0"/>
              </a:rPr>
              <a:t>  </a:t>
            </a:r>
          </a:p>
        </p:txBody>
      </p:sp>
      <p:sp>
        <p:nvSpPr>
          <p:cNvPr id="15368"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Displaying Direct and Indirect Dependencies</a:t>
            </a:r>
          </a:p>
        </p:txBody>
      </p:sp>
      <p:sp>
        <p:nvSpPr>
          <p:cNvPr id="2" name="Content Placeholder 1">
            <a:extLst>
              <a:ext uri="{FF2B5EF4-FFF2-40B4-BE49-F238E27FC236}">
                <a16:creationId xmlns:a16="http://schemas.microsoft.com/office/drawing/2014/main" id="{F372D069-61AF-4FFD-88E3-124FDEEBF472}"/>
              </a:ext>
            </a:extLst>
          </p:cNvPr>
          <p:cNvSpPr>
            <a:spLocks noGrp="1"/>
          </p:cNvSpPr>
          <p:nvPr>
            <p:ph idx="1"/>
          </p:nvPr>
        </p:nvSpPr>
        <p:spPr>
          <a:xfrm>
            <a:off x="932689" y="2265654"/>
            <a:ext cx="16422624" cy="5206934"/>
          </a:xfrm>
        </p:spPr>
        <p:txBody>
          <a:bodyPr/>
          <a:lstStyle/>
          <a:p>
            <a:pPr lvl="1">
              <a:buFont typeface="Arial" pitchFamily="34" charset="0"/>
              <a:buChar char="•"/>
            </a:pPr>
            <a:r>
              <a:rPr lang="en-US" dirty="0"/>
              <a:t>Run the </a:t>
            </a:r>
            <a:r>
              <a:rPr lang="en-US" dirty="0" err="1">
                <a:latin typeface="Courier New" pitchFamily="49" charset="0"/>
              </a:rPr>
              <a:t>utldtree.sql</a:t>
            </a:r>
            <a:r>
              <a:rPr lang="en-US" dirty="0"/>
              <a:t> script that creates the objects that enable you to display the direct and indirect dependencies.</a:t>
            </a:r>
          </a:p>
          <a:p>
            <a:pPr lvl="1">
              <a:spcBef>
                <a:spcPts val="6000"/>
              </a:spcBef>
              <a:buFont typeface="Arial" pitchFamily="34" charset="0"/>
              <a:buChar char="•"/>
            </a:pPr>
            <a:r>
              <a:rPr lang="en-US" dirty="0"/>
              <a:t>This script creates four objects, as given below:</a:t>
            </a:r>
          </a:p>
          <a:p>
            <a:pPr lvl="2">
              <a:buFontTx/>
              <a:buChar char="–"/>
            </a:pPr>
            <a:r>
              <a:rPr lang="en-US" dirty="0"/>
              <a:t>A table </a:t>
            </a:r>
            <a:r>
              <a:rPr lang="en-US" sz="3150" dirty="0" err="1">
                <a:latin typeface="Courier New" pitchFamily="49" charset="0"/>
              </a:rPr>
              <a:t>deptree_temptab</a:t>
            </a:r>
            <a:r>
              <a:rPr lang="en-US" dirty="0"/>
              <a:t> to hold dependency data</a:t>
            </a:r>
          </a:p>
          <a:p>
            <a:pPr lvl="2">
              <a:buFontTx/>
              <a:buChar char="–"/>
            </a:pPr>
            <a:r>
              <a:rPr lang="en-US" dirty="0"/>
              <a:t>A procedure </a:t>
            </a:r>
            <a:r>
              <a:rPr lang="en-US" sz="3150" dirty="0" err="1">
                <a:latin typeface="Courier New" pitchFamily="49" charset="0"/>
              </a:rPr>
              <a:t>deptree_fill</a:t>
            </a:r>
            <a:r>
              <a:rPr lang="en-US" dirty="0"/>
              <a:t> to populate the table</a:t>
            </a:r>
          </a:p>
          <a:p>
            <a:pPr lvl="2">
              <a:buFontTx/>
              <a:buChar char="–"/>
            </a:pPr>
            <a:r>
              <a:rPr lang="en-US" dirty="0"/>
              <a:t>Two views – </a:t>
            </a:r>
            <a:r>
              <a:rPr lang="en-US" sz="3150" dirty="0" err="1">
                <a:latin typeface="Courier New" pitchFamily="49" charset="0"/>
              </a:rPr>
              <a:t>deptree</a:t>
            </a:r>
            <a:r>
              <a:rPr lang="en-US" dirty="0"/>
              <a:t> and </a:t>
            </a:r>
            <a:r>
              <a:rPr lang="en-US" sz="3150" dirty="0" err="1">
                <a:latin typeface="Courier New" pitchFamily="49" charset="0"/>
              </a:rPr>
              <a:t>ideptree</a:t>
            </a:r>
            <a:r>
              <a:rPr lang="en-US" dirty="0"/>
              <a:t> – to select and format dependency data from the populated table</a:t>
            </a:r>
          </a:p>
        </p:txBody>
      </p:sp>
    </p:spTree>
    <p:custDataLst>
      <p:tags r:id="rId1"/>
    </p:custDataLst>
    <p:extLst>
      <p:ext uri="{BB962C8B-B14F-4D97-AF65-F5344CB8AC3E}">
        <p14:creationId xmlns:p14="http://schemas.microsoft.com/office/powerpoint/2010/main" val="3492839750"/>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rPr>
              <a:t>Displaying Direct and Indirect Dependencies</a:t>
            </a:r>
          </a:p>
        </p:txBody>
      </p:sp>
      <p:sp>
        <p:nvSpPr>
          <p:cNvPr id="9" name="Content Placeholder 8">
            <a:extLst>
              <a:ext uri="{FF2B5EF4-FFF2-40B4-BE49-F238E27FC236}">
                <a16:creationId xmlns:a16="http://schemas.microsoft.com/office/drawing/2014/main" id="{1D24E16B-74E4-499F-AF33-C91E913C0813}"/>
              </a:ext>
            </a:extLst>
          </p:cNvPr>
          <p:cNvSpPr>
            <a:spLocks noGrp="1"/>
          </p:cNvSpPr>
          <p:nvPr>
            <p:ph idx="1"/>
          </p:nvPr>
        </p:nvSpPr>
        <p:spPr>
          <a:xfrm>
            <a:off x="933451" y="2272710"/>
            <a:ext cx="16421100" cy="1862685"/>
          </a:xfrm>
        </p:spPr>
        <p:txBody>
          <a:bodyPr/>
          <a:lstStyle/>
          <a:p>
            <a:pPr lvl="1">
              <a:buFont typeface="Arial" pitchFamily="34" charset="0"/>
              <a:buChar char="•"/>
            </a:pPr>
            <a:r>
              <a:rPr lang="en-US" dirty="0"/>
              <a:t>Execute the </a:t>
            </a:r>
            <a:r>
              <a:rPr lang="en-US" dirty="0">
                <a:latin typeface="Courier New" pitchFamily="49" charset="0"/>
              </a:rPr>
              <a:t>DEPTREE_FILL</a:t>
            </a:r>
            <a:r>
              <a:rPr lang="en-US" dirty="0"/>
              <a:t> procedure.</a:t>
            </a:r>
          </a:p>
          <a:p>
            <a:pPr lvl="1">
              <a:spcBef>
                <a:spcPts val="6000"/>
              </a:spcBef>
              <a:buFont typeface="Arial" pitchFamily="34" charset="0"/>
              <a:buChar char="•"/>
            </a:pPr>
            <a:r>
              <a:rPr lang="en-US" dirty="0"/>
              <a:t>Display the dependencies</a:t>
            </a:r>
          </a:p>
        </p:txBody>
      </p:sp>
      <p:sp>
        <p:nvSpPr>
          <p:cNvPr id="4" name="Content Placeholder 2"/>
          <p:cNvSpPr txBox="1">
            <a:spLocks/>
          </p:cNvSpPr>
          <p:nvPr/>
        </p:nvSpPr>
        <p:spPr bwMode="gray">
          <a:xfrm>
            <a:off x="1257300" y="3078948"/>
            <a:ext cx="16125591" cy="33987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eaLnBrk="0" hangingPunct="0">
              <a:tabLst>
                <a:tab pos="600075" algn="r"/>
                <a:tab pos="1009650" algn="l"/>
              </a:tabLst>
            </a:pPr>
            <a:r>
              <a:rPr lang="en-US" dirty="0">
                <a:solidFill>
                  <a:srgbClr val="000000"/>
                </a:solidFill>
                <a:latin typeface="Courier New" pitchFamily="49" charset="0"/>
                <a:cs typeface="Oracle Sans" panose="020B0503020204020204" pitchFamily="34" charset="0"/>
              </a:rPr>
              <a:t>EXECUTE </a:t>
            </a:r>
            <a:r>
              <a:rPr lang="en-US" dirty="0" err="1">
                <a:solidFill>
                  <a:srgbClr val="000000"/>
                </a:solidFill>
                <a:latin typeface="Courier New" pitchFamily="49" charset="0"/>
                <a:cs typeface="Oracle Sans" panose="020B0503020204020204" pitchFamily="34" charset="0"/>
              </a:rPr>
              <a:t>deptree_fill</a:t>
            </a:r>
            <a:r>
              <a:rPr lang="en-US" dirty="0">
                <a:solidFill>
                  <a:srgbClr val="000000"/>
                </a:solidFill>
                <a:latin typeface="Courier New" pitchFamily="49" charset="0"/>
                <a:cs typeface="Oracle Sans" panose="020B0503020204020204" pitchFamily="34" charset="0"/>
              </a:rPr>
              <a:t>('TABLE', 'ORA61', 'EMPLOYEES')</a:t>
            </a:r>
          </a:p>
        </p:txBody>
      </p:sp>
      <p:sp>
        <p:nvSpPr>
          <p:cNvPr id="8" name="Content Placeholder 2"/>
          <p:cNvSpPr txBox="1">
            <a:spLocks/>
          </p:cNvSpPr>
          <p:nvPr/>
        </p:nvSpPr>
        <p:spPr bwMode="gray">
          <a:xfrm>
            <a:off x="1143000" y="4368052"/>
            <a:ext cx="16125591" cy="93673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eaLnBrk="0" hangingPunct="0">
              <a:tabLst>
                <a:tab pos="600075" algn="r"/>
                <a:tab pos="1009650" algn="l"/>
              </a:tabLst>
            </a:pPr>
            <a:r>
              <a:rPr lang="en-US" dirty="0">
                <a:latin typeface="Courier New" pitchFamily="49" charset="0"/>
                <a:cs typeface="Oracle Sans" panose="020B0503020204020204" pitchFamily="34" charset="0"/>
              </a:rPr>
              <a:t>SELECT   </a:t>
            </a:r>
            <a:r>
              <a:rPr lang="en-US" dirty="0" err="1">
                <a:latin typeface="Courier New" pitchFamily="49" charset="0"/>
                <a:cs typeface="Oracle Sans" panose="020B0503020204020204" pitchFamily="34" charset="0"/>
              </a:rPr>
              <a:t>nested_level</a:t>
            </a:r>
            <a:r>
              <a:rPr lang="en-US" dirty="0">
                <a:latin typeface="Courier New" pitchFamily="49" charset="0"/>
                <a:cs typeface="Oracle Sans" panose="020B0503020204020204" pitchFamily="34" charset="0"/>
              </a:rPr>
              <a:t>, type, name</a:t>
            </a:r>
          </a:p>
          <a:p>
            <a:pPr marL="685800" indent="-685800" defTabSz="600075" eaLnBrk="0" hangingPunct="0">
              <a:tabLst>
                <a:tab pos="600075" algn="r"/>
                <a:tab pos="1009650" algn="l"/>
              </a:tabLst>
            </a:pPr>
            <a:r>
              <a:rPr lang="en-US" dirty="0">
                <a:latin typeface="Courier New" pitchFamily="49" charset="0"/>
                <a:cs typeface="Oracle Sans" panose="020B0503020204020204" pitchFamily="34" charset="0"/>
              </a:rPr>
              <a:t>FROM     </a:t>
            </a:r>
            <a:r>
              <a:rPr lang="en-US" dirty="0" err="1">
                <a:latin typeface="Courier New" pitchFamily="49" charset="0"/>
                <a:cs typeface="Oracle Sans" panose="020B0503020204020204" pitchFamily="34" charset="0"/>
              </a:rPr>
              <a:t>deptree</a:t>
            </a:r>
            <a:endParaRPr lang="en-US" dirty="0">
              <a:latin typeface="Courier New" pitchFamily="49" charset="0"/>
              <a:cs typeface="Oracle Sans" panose="020B0503020204020204" pitchFamily="34" charset="0"/>
            </a:endParaRPr>
          </a:p>
          <a:p>
            <a:pPr marL="685800" indent="-685800" defTabSz="600075" eaLnBrk="0" hangingPunct="0">
              <a:tabLst>
                <a:tab pos="600075" algn="r"/>
                <a:tab pos="1009650" algn="l"/>
              </a:tabLst>
            </a:pPr>
            <a:r>
              <a:rPr lang="en-US" dirty="0">
                <a:latin typeface="Courier New" pitchFamily="49" charset="0"/>
                <a:cs typeface="Oracle Sans" panose="020B0503020204020204" pitchFamily="34" charset="0"/>
              </a:rPr>
              <a:t>ORDER BY seq#;</a:t>
            </a:r>
            <a:endParaRPr lang="en-US" kern="0" dirty="0">
              <a:latin typeface="Abadi" panose="020B0604020104020204" pitchFamily="34" charset="0"/>
              <a:cs typeface="Oracle Sans" panose="020B0503020204020204" pitchFamily="34" charset="0"/>
            </a:endParaRPr>
          </a:p>
        </p:txBody>
      </p:sp>
      <p:pic>
        <p:nvPicPr>
          <p:cNvPr id="10" name="Picture 9" descr="les12_05.png"/>
          <p:cNvPicPr>
            <a:picLocks noChangeAspect="1"/>
          </p:cNvPicPr>
          <p:nvPr/>
        </p:nvPicPr>
        <p:blipFill>
          <a:blip r:embed="rId4" cstate="print"/>
          <a:stretch>
            <a:fillRect/>
          </a:stretch>
        </p:blipFill>
        <p:spPr>
          <a:xfrm>
            <a:off x="9486902" y="4821388"/>
            <a:ext cx="5300000" cy="3357143"/>
          </a:xfrm>
          <a:prstGeom prst="rect">
            <a:avLst/>
          </a:prstGeom>
        </p:spPr>
      </p:pic>
      <p:sp>
        <p:nvSpPr>
          <p:cNvPr id="11" name="Text Box 5"/>
          <p:cNvSpPr txBox="1">
            <a:spLocks noChangeArrowheads="1"/>
          </p:cNvSpPr>
          <p:nvPr/>
        </p:nvSpPr>
        <p:spPr bwMode="auto">
          <a:xfrm>
            <a:off x="9601201" y="8686800"/>
            <a:ext cx="757901" cy="369332"/>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dirty="0">
                <a:latin typeface="Abadi" panose="020B0604020104020204" pitchFamily="34" charset="0"/>
                <a:cs typeface="Oracle Sans" panose="020B0503020204020204" pitchFamily="34" charset="0"/>
              </a:rPr>
              <a:t>. . .</a:t>
            </a:r>
          </a:p>
        </p:txBody>
      </p:sp>
    </p:spTree>
    <p:custDataLst>
      <p:tags r:id="rId1"/>
    </p:custDataLst>
    <p:extLst>
      <p:ext uri="{BB962C8B-B14F-4D97-AF65-F5344CB8AC3E}">
        <p14:creationId xmlns:p14="http://schemas.microsoft.com/office/powerpoint/2010/main" val="3614827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Lesson Agenda</a:t>
            </a:r>
          </a:p>
        </p:txBody>
      </p:sp>
      <p:sp>
        <p:nvSpPr>
          <p:cNvPr id="4" name="Content Placeholder 3">
            <a:extLst>
              <a:ext uri="{FF2B5EF4-FFF2-40B4-BE49-F238E27FC236}">
                <a16:creationId xmlns:a16="http://schemas.microsoft.com/office/drawing/2014/main" id="{FC00566D-B8BC-456A-B7D4-04164EF02401}"/>
              </a:ext>
            </a:extLst>
          </p:cNvPr>
          <p:cNvSpPr>
            <a:spLocks noGrp="1"/>
          </p:cNvSpPr>
          <p:nvPr>
            <p:ph idx="1"/>
          </p:nvPr>
        </p:nvSpPr>
        <p:spPr>
          <a:xfrm>
            <a:off x="933451" y="2272710"/>
            <a:ext cx="16421100" cy="4414153"/>
          </a:xfrm>
        </p:spPr>
        <p:txBody>
          <a:bodyPr/>
          <a:lstStyle/>
          <a:p>
            <a:pPr lvl="1">
              <a:buClr>
                <a:schemeClr val="tx1">
                  <a:lumMod val="25000"/>
                  <a:lumOff val="75000"/>
                </a:schemeClr>
              </a:buClr>
            </a:pPr>
            <a:r>
              <a:rPr lang="en-US" dirty="0">
                <a:solidFill>
                  <a:schemeClr val="tx1">
                    <a:lumMod val="25000"/>
                    <a:lumOff val="75000"/>
                  </a:schemeClr>
                </a:solidFill>
              </a:rPr>
              <a:t>Schema object dependencies</a:t>
            </a:r>
          </a:p>
          <a:p>
            <a:pPr lvl="1">
              <a:buClr>
                <a:schemeClr val="tx1">
                  <a:lumMod val="25000"/>
                  <a:lumOff val="75000"/>
                </a:schemeClr>
              </a:buClr>
            </a:pPr>
            <a:r>
              <a:rPr lang="en-US" dirty="0">
                <a:solidFill>
                  <a:schemeClr val="tx1">
                    <a:lumMod val="25000"/>
                    <a:lumOff val="75000"/>
                  </a:schemeClr>
                </a:solidFill>
              </a:rPr>
              <a:t>Direct and indirect dependencies</a:t>
            </a:r>
          </a:p>
          <a:p>
            <a:pPr lvl="1"/>
            <a:r>
              <a:rPr lang="en-US" dirty="0"/>
              <a:t>Fine-grained dependency management</a:t>
            </a:r>
          </a:p>
          <a:p>
            <a:pPr lvl="1">
              <a:buClr>
                <a:schemeClr val="tx1">
                  <a:lumMod val="25000"/>
                  <a:lumOff val="75000"/>
                </a:schemeClr>
              </a:buClr>
            </a:pPr>
            <a:r>
              <a:rPr lang="en-US" dirty="0">
                <a:solidFill>
                  <a:schemeClr val="tx1">
                    <a:lumMod val="25000"/>
                    <a:lumOff val="75000"/>
                  </a:schemeClr>
                </a:solidFill>
              </a:rPr>
              <a:t>Managing remote dependencies</a:t>
            </a:r>
          </a:p>
          <a:p>
            <a:pPr lvl="1">
              <a:buClr>
                <a:schemeClr val="tx1">
                  <a:lumMod val="25000"/>
                  <a:lumOff val="75000"/>
                </a:schemeClr>
              </a:buClr>
            </a:pPr>
            <a:r>
              <a:rPr lang="en-US" dirty="0">
                <a:solidFill>
                  <a:schemeClr val="tx1">
                    <a:lumMod val="25000"/>
                    <a:lumOff val="75000"/>
                  </a:schemeClr>
                </a:solidFill>
              </a:rPr>
              <a:t>Revalidating PL/SQL program units</a:t>
            </a:r>
          </a:p>
          <a:p>
            <a:pPr lvl="1">
              <a:buClr>
                <a:schemeClr val="tx1">
                  <a:lumMod val="25000"/>
                  <a:lumOff val="75000"/>
                </a:schemeClr>
              </a:buClr>
            </a:pPr>
            <a:r>
              <a:rPr lang="en-US" dirty="0">
                <a:solidFill>
                  <a:schemeClr val="tx1">
                    <a:lumMod val="25000"/>
                    <a:lumOff val="75000"/>
                  </a:schemeClr>
                </a:solidFill>
              </a:rPr>
              <a:t>Package dependency management</a:t>
            </a:r>
          </a:p>
        </p:txBody>
      </p:sp>
      <p:grpSp>
        <p:nvGrpSpPr>
          <p:cNvPr id="8" name="Group 7">
            <a:extLst>
              <a:ext uri="{FF2B5EF4-FFF2-40B4-BE49-F238E27FC236}">
                <a16:creationId xmlns:a16="http://schemas.microsoft.com/office/drawing/2014/main" id="{FA0C0BDF-6F33-4CE2-ABD3-BFCD0D3CE2FE}"/>
              </a:ext>
            </a:extLst>
          </p:cNvPr>
          <p:cNvGrpSpPr/>
          <p:nvPr/>
        </p:nvGrpSpPr>
        <p:grpSpPr>
          <a:xfrm>
            <a:off x="13510392" y="6439248"/>
            <a:ext cx="4777608" cy="2500313"/>
            <a:chOff x="5936704" y="4297363"/>
            <a:chExt cx="3185072" cy="1666875"/>
          </a:xfrm>
        </p:grpSpPr>
        <p:sp>
          <p:nvSpPr>
            <p:cNvPr id="9" name="Rectangle 8">
              <a:extLst>
                <a:ext uri="{FF2B5EF4-FFF2-40B4-BE49-F238E27FC236}">
                  <a16:creationId xmlns:a16="http://schemas.microsoft.com/office/drawing/2014/main" id="{B3C2DAAA-FF4C-4DF0-B0D9-752B5172C41E}"/>
                </a:ext>
              </a:extLst>
            </p:cNvPr>
            <p:cNvSpPr/>
            <p:nvPr/>
          </p:nvSpPr>
          <p:spPr bwMode="auto">
            <a:xfrm rot="16200000" flipV="1">
              <a:off x="6946627" y="3485876"/>
              <a:ext cx="1165225" cy="3185072"/>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Abadi" panose="020B0604020104020204" pitchFamily="34" charset="0"/>
                <a:cs typeface="Oracle Sans" panose="020B0503020204020204" pitchFamily="34" charset="0"/>
              </a:endParaRPr>
            </a:p>
          </p:txBody>
        </p:sp>
        <p:sp>
          <p:nvSpPr>
            <p:cNvPr id="10" name="Oval 9">
              <a:extLst>
                <a:ext uri="{FF2B5EF4-FFF2-40B4-BE49-F238E27FC236}">
                  <a16:creationId xmlns:a16="http://schemas.microsoft.com/office/drawing/2014/main" id="{7196181B-7DDD-42C0-A017-CCE619C0986F}"/>
                </a:ext>
              </a:extLst>
            </p:cNvPr>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Abadi" panose="020B0604020104020204" pitchFamily="34" charset="0"/>
                <a:cs typeface="Oracle Sans" panose="020B0503020204020204" pitchFamily="34" charset="0"/>
              </a:endParaRPr>
            </a:p>
          </p:txBody>
        </p:sp>
        <p:pic>
          <p:nvPicPr>
            <p:cNvPr id="11" name="Picture 5">
              <a:extLst>
                <a:ext uri="{FF2B5EF4-FFF2-40B4-BE49-F238E27FC236}">
                  <a16:creationId xmlns:a16="http://schemas.microsoft.com/office/drawing/2014/main" id="{C5773F25-9C92-443C-9373-CCF8EA106475}"/>
                </a:ext>
              </a:extLst>
            </p:cNvPr>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1249282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Fine-Grained Dependency Management</a:t>
            </a:r>
          </a:p>
        </p:txBody>
      </p:sp>
      <p:grpSp>
        <p:nvGrpSpPr>
          <p:cNvPr id="12" name="Group 11">
            <a:extLst>
              <a:ext uri="{FF2B5EF4-FFF2-40B4-BE49-F238E27FC236}">
                <a16:creationId xmlns:a16="http://schemas.microsoft.com/office/drawing/2014/main" id="{186E7840-A925-4A12-A7C3-54563C18846C}"/>
              </a:ext>
            </a:extLst>
          </p:cNvPr>
          <p:cNvGrpSpPr/>
          <p:nvPr/>
        </p:nvGrpSpPr>
        <p:grpSpPr>
          <a:xfrm>
            <a:off x="1085850" y="2226968"/>
            <a:ext cx="16116300" cy="6725921"/>
            <a:chOff x="1143000" y="2226968"/>
            <a:chExt cx="16116300" cy="6725921"/>
          </a:xfrm>
        </p:grpSpPr>
        <p:sp>
          <p:nvSpPr>
            <p:cNvPr id="4" name="Content Placeholder 2"/>
            <p:cNvSpPr txBox="1">
              <a:spLocks/>
            </p:cNvSpPr>
            <p:nvPr/>
          </p:nvSpPr>
          <p:spPr bwMode="gray">
            <a:xfrm>
              <a:off x="1143000" y="2226968"/>
              <a:ext cx="16047720" cy="109421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r>
                <a:rPr lang="en-US" dirty="0">
                  <a:latin typeface="Courier New" pitchFamily="49" charset="0"/>
                  <a:cs typeface="Courier New" pitchFamily="49" charset="0"/>
                </a:rPr>
                <a:t>CREATE OR REPLACE VIEW commissioned AS SELECT first_name, last_name, commission_pct FROM employees WHERE commission_pct &gt; 0.00;</a:t>
              </a:r>
            </a:p>
            <a:p>
              <a:pPr marL="914240" indent="-914240" defTabSz="799961">
                <a:tabLst>
                  <a:tab pos="799961" algn="r"/>
                  <a:tab pos="1345965" algn="l"/>
                </a:tabLst>
                <a:defRPr/>
              </a:pPr>
              <a:r>
                <a:rPr lang="en-US" dirty="0">
                  <a:latin typeface="Courier New" pitchFamily="49" charset="0"/>
                  <a:cs typeface="Courier New" pitchFamily="49" charset="0"/>
                </a:rPr>
                <a:t>CREATE OR REPLACE VIEW emp_mails AS SELECT first_name, last_name, email FROM employees;</a:t>
              </a:r>
            </a:p>
          </p:txBody>
        </p:sp>
        <p:grpSp>
          <p:nvGrpSpPr>
            <p:cNvPr id="10" name="Group 9">
              <a:extLst>
                <a:ext uri="{FF2B5EF4-FFF2-40B4-BE49-F238E27FC236}">
                  <a16:creationId xmlns:a16="http://schemas.microsoft.com/office/drawing/2014/main" id="{16E9727C-31A7-4F70-B5F1-E923F9091CDB}"/>
                </a:ext>
              </a:extLst>
            </p:cNvPr>
            <p:cNvGrpSpPr/>
            <p:nvPr/>
          </p:nvGrpSpPr>
          <p:grpSpPr>
            <a:xfrm>
              <a:off x="1257300" y="3718656"/>
              <a:ext cx="14201157" cy="2014286"/>
              <a:chOff x="1257300" y="3796696"/>
              <a:chExt cx="14201157" cy="2014286"/>
            </a:xfrm>
          </p:grpSpPr>
          <p:sp>
            <p:nvSpPr>
              <p:cNvPr id="5" name="Content Placeholder 2"/>
              <p:cNvSpPr txBox="1">
                <a:spLocks/>
              </p:cNvSpPr>
              <p:nvPr/>
            </p:nvSpPr>
            <p:spPr bwMode="gray">
              <a:xfrm>
                <a:off x="1257300" y="3796696"/>
                <a:ext cx="6446520" cy="139264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r>
                  <a:rPr lang="en-US" dirty="0">
                    <a:latin typeface="Courier New" pitchFamily="49" charset="0"/>
                    <a:cs typeface="Courier New" pitchFamily="49" charset="0"/>
                  </a:rPr>
                  <a:t>SELECT object_name, status</a:t>
                </a:r>
              </a:p>
              <a:p>
                <a:pPr marL="914240" indent="-914240" defTabSz="799961">
                  <a:tabLst>
                    <a:tab pos="799961" algn="r"/>
                    <a:tab pos="1345965" algn="l"/>
                  </a:tabLst>
                  <a:defRPr/>
                </a:pPr>
                <a:r>
                  <a:rPr lang="en-US" dirty="0">
                    <a:latin typeface="Courier New" pitchFamily="49" charset="0"/>
                    <a:cs typeface="Courier New" pitchFamily="49" charset="0"/>
                  </a:rPr>
                  <a:t>FROM user_objects</a:t>
                </a:r>
              </a:p>
              <a:p>
                <a:pPr marL="914240" indent="-914240" defTabSz="799961">
                  <a:tabLst>
                    <a:tab pos="799961" algn="r"/>
                    <a:tab pos="1345965" algn="l"/>
                  </a:tabLst>
                  <a:defRPr/>
                </a:pPr>
                <a:r>
                  <a:rPr lang="en-US" dirty="0">
                    <a:latin typeface="Courier New" pitchFamily="49" charset="0"/>
                    <a:cs typeface="Courier New" pitchFamily="49" charset="0"/>
                  </a:rPr>
                  <a:t>WHERE object_type = 'VIEW'</a:t>
                </a:r>
              </a:p>
              <a:p>
                <a:pPr marL="914240" indent="-914240" defTabSz="799961">
                  <a:tabLst>
                    <a:tab pos="799961" algn="r"/>
                    <a:tab pos="1345965" algn="l"/>
                  </a:tabLst>
                  <a:defRPr/>
                </a:pPr>
                <a:r>
                  <a:rPr lang="en-US" dirty="0">
                    <a:latin typeface="Courier New" pitchFamily="49" charset="0"/>
                    <a:cs typeface="Courier New" pitchFamily="49" charset="0"/>
                  </a:rPr>
                  <a:t>ORDER BY object_name;</a:t>
                </a:r>
              </a:p>
            </p:txBody>
          </p:sp>
          <p:pic>
            <p:nvPicPr>
              <p:cNvPr id="6" name="Picture 5" descr="les12_01.png"/>
              <p:cNvPicPr>
                <a:picLocks noChangeAspect="1"/>
              </p:cNvPicPr>
              <p:nvPr/>
            </p:nvPicPr>
            <p:blipFill>
              <a:blip r:embed="rId4" cstate="print"/>
              <a:stretch>
                <a:fillRect/>
              </a:stretch>
            </p:blipFill>
            <p:spPr>
              <a:xfrm>
                <a:off x="10515600" y="3796696"/>
                <a:ext cx="4942857" cy="2014286"/>
              </a:xfrm>
              <a:prstGeom prst="rect">
                <a:avLst/>
              </a:prstGeom>
            </p:spPr>
          </p:pic>
        </p:grpSp>
        <p:sp>
          <p:nvSpPr>
            <p:cNvPr id="7" name="Content Placeholder 2"/>
            <p:cNvSpPr txBox="1">
              <a:spLocks/>
            </p:cNvSpPr>
            <p:nvPr/>
          </p:nvSpPr>
          <p:spPr bwMode="gray">
            <a:xfrm>
              <a:off x="1257300" y="6130420"/>
              <a:ext cx="16002000" cy="524977"/>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r>
                <a:rPr lang="en-US" dirty="0">
                  <a:latin typeface="Courier New" pitchFamily="49" charset="0"/>
                  <a:cs typeface="Courier New" pitchFamily="49" charset="0"/>
                </a:rPr>
                <a:t>ALTER TABLE employees MODIFY email VARCHAR2(</a:t>
              </a:r>
              <a:r>
                <a:rPr lang="en-US" b="1" dirty="0">
                  <a:latin typeface="Courier New" pitchFamily="49" charset="0"/>
                  <a:cs typeface="Courier New" pitchFamily="49" charset="0"/>
                </a:rPr>
                <a:t>100</a:t>
              </a:r>
              <a:r>
                <a:rPr lang="en-US" dirty="0">
                  <a:latin typeface="Courier New" pitchFamily="49" charset="0"/>
                  <a:cs typeface="Courier New" pitchFamily="49" charset="0"/>
                </a:rPr>
                <a:t>);</a:t>
              </a:r>
              <a:endParaRPr lang="en-US" b="1" dirty="0">
                <a:latin typeface="Courier New" pitchFamily="49" charset="0"/>
                <a:cs typeface="Courier New" pitchFamily="49" charset="0"/>
              </a:endParaRPr>
            </a:p>
          </p:txBody>
        </p:sp>
        <p:grpSp>
          <p:nvGrpSpPr>
            <p:cNvPr id="11" name="Group 10">
              <a:extLst>
                <a:ext uri="{FF2B5EF4-FFF2-40B4-BE49-F238E27FC236}">
                  <a16:creationId xmlns:a16="http://schemas.microsoft.com/office/drawing/2014/main" id="{3F94ED54-1BA0-4AC5-BF54-30C4882BA963}"/>
                </a:ext>
              </a:extLst>
            </p:cNvPr>
            <p:cNvGrpSpPr/>
            <p:nvPr/>
          </p:nvGrpSpPr>
          <p:grpSpPr>
            <a:xfrm>
              <a:off x="1371600" y="7052876"/>
              <a:ext cx="14158287" cy="1900013"/>
              <a:chOff x="1371600" y="7052876"/>
              <a:chExt cx="14158287" cy="1900013"/>
            </a:xfrm>
          </p:grpSpPr>
          <p:sp>
            <p:nvSpPr>
              <p:cNvPr id="8" name="Content Placeholder 2"/>
              <p:cNvSpPr txBox="1">
                <a:spLocks/>
              </p:cNvSpPr>
              <p:nvPr/>
            </p:nvSpPr>
            <p:spPr bwMode="gray">
              <a:xfrm>
                <a:off x="1371600" y="7052876"/>
                <a:ext cx="6446520" cy="139264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r>
                  <a:rPr lang="en-US" dirty="0">
                    <a:latin typeface="Courier New" pitchFamily="49" charset="0"/>
                    <a:cs typeface="Courier New" pitchFamily="49" charset="0"/>
                  </a:rPr>
                  <a:t>SELECT object_name, status</a:t>
                </a:r>
              </a:p>
              <a:p>
                <a:pPr marL="914240" indent="-914240" defTabSz="799961">
                  <a:tabLst>
                    <a:tab pos="799961" algn="r"/>
                    <a:tab pos="1345965" algn="l"/>
                  </a:tabLst>
                  <a:defRPr/>
                </a:pPr>
                <a:r>
                  <a:rPr lang="en-US" dirty="0">
                    <a:latin typeface="Courier New" pitchFamily="49" charset="0"/>
                    <a:cs typeface="Courier New" pitchFamily="49" charset="0"/>
                  </a:rPr>
                  <a:t>FROM user_objects</a:t>
                </a:r>
              </a:p>
              <a:p>
                <a:pPr marL="914240" indent="-914240" defTabSz="799961">
                  <a:tabLst>
                    <a:tab pos="799961" algn="r"/>
                    <a:tab pos="1345965" algn="l"/>
                  </a:tabLst>
                  <a:defRPr/>
                </a:pPr>
                <a:r>
                  <a:rPr lang="en-US" dirty="0">
                    <a:latin typeface="Courier New" pitchFamily="49" charset="0"/>
                    <a:cs typeface="Courier New" pitchFamily="49" charset="0"/>
                  </a:rPr>
                  <a:t>WHERE object_type = 'VIEW'</a:t>
                </a:r>
              </a:p>
              <a:p>
                <a:pPr marL="914240" indent="-914240" defTabSz="799961">
                  <a:tabLst>
                    <a:tab pos="799961" algn="r"/>
                    <a:tab pos="1345965" algn="l"/>
                  </a:tabLst>
                  <a:defRPr/>
                </a:pPr>
                <a:r>
                  <a:rPr lang="en-US" dirty="0">
                    <a:latin typeface="Courier New" pitchFamily="49" charset="0"/>
                    <a:cs typeface="Courier New" pitchFamily="49" charset="0"/>
                  </a:rPr>
                  <a:t>ORDER BY object_name;</a:t>
                </a:r>
              </a:p>
            </p:txBody>
          </p:sp>
          <p:pic>
            <p:nvPicPr>
              <p:cNvPr id="9" name="Picture 8" descr="les12_02.png"/>
              <p:cNvPicPr>
                <a:picLocks noChangeAspect="1"/>
              </p:cNvPicPr>
              <p:nvPr/>
            </p:nvPicPr>
            <p:blipFill>
              <a:blip r:embed="rId5" cstate="print"/>
              <a:stretch>
                <a:fillRect/>
              </a:stretch>
            </p:blipFill>
            <p:spPr>
              <a:xfrm>
                <a:off x="10515601" y="7167175"/>
                <a:ext cx="5014286" cy="1785714"/>
              </a:xfrm>
              <a:prstGeom prst="rect">
                <a:avLst/>
              </a:prstGeom>
            </p:spPr>
          </p:pic>
        </p:grpSp>
      </p:grpSp>
    </p:spTree>
    <p:custDataLst>
      <p:tags r:id="rId1"/>
    </p:custDataLst>
    <p:extLst>
      <p:ext uri="{BB962C8B-B14F-4D97-AF65-F5344CB8AC3E}">
        <p14:creationId xmlns:p14="http://schemas.microsoft.com/office/powerpoint/2010/main" val="3483014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Course Road Map</a:t>
            </a:r>
          </a:p>
        </p:txBody>
      </p:sp>
      <p:sp>
        <p:nvSpPr>
          <p:cNvPr id="16" name="Rounded Rectangle 15"/>
          <p:cNvSpPr/>
          <p:nvPr/>
        </p:nvSpPr>
        <p:spPr bwMode="auto">
          <a:xfrm>
            <a:off x="0" y="2263180"/>
            <a:ext cx="17138204" cy="6783173"/>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badi" panose="020B0604020104020204" pitchFamily="34" charset="0"/>
              <a:cs typeface="Oracle Sans" panose="020B0503020204020204" pitchFamily="34" charset="0"/>
            </a:endParaRPr>
          </a:p>
        </p:txBody>
      </p:sp>
      <p:sp>
        <p:nvSpPr>
          <p:cNvPr id="17" name="Rounded Rectangle 16"/>
          <p:cNvSpPr/>
          <p:nvPr/>
        </p:nvSpPr>
        <p:spPr bwMode="auto">
          <a:xfrm>
            <a:off x="5957800" y="5047601"/>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badi" panose="020B0604020104020204" pitchFamily="34" charset="0"/>
              <a:cs typeface="Oracle Sans" panose="020B0503020204020204" pitchFamily="34" charset="0"/>
            </a:endParaRPr>
          </a:p>
        </p:txBody>
      </p:sp>
      <p:sp>
        <p:nvSpPr>
          <p:cNvPr id="27" name="TextBox 26"/>
          <p:cNvSpPr txBox="1"/>
          <p:nvPr/>
        </p:nvSpPr>
        <p:spPr>
          <a:xfrm>
            <a:off x="6923001" y="5463305"/>
            <a:ext cx="6527352"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dirty="0">
                <a:latin typeface="Abadi" panose="020B0604020104020204" pitchFamily="34" charset="0"/>
                <a:cs typeface="Oracle Sans" panose="020B0503020204020204" pitchFamily="34" charset="0"/>
              </a:rPr>
              <a:t>Lesson 21: Tuning the PL/SQL Compiler</a:t>
            </a:r>
          </a:p>
        </p:txBody>
      </p:sp>
      <p:sp>
        <p:nvSpPr>
          <p:cNvPr id="30" name="Isosceles Triangle 29"/>
          <p:cNvSpPr>
            <a:spLocks noChangeAspect="1"/>
          </p:cNvSpPr>
          <p:nvPr/>
        </p:nvSpPr>
        <p:spPr bwMode="auto">
          <a:xfrm rot="5400000">
            <a:off x="6219201" y="5524157"/>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badi" panose="020B0604020104020204" pitchFamily="34" charset="0"/>
              <a:cs typeface="Oracle Sans" panose="020B0503020204020204" pitchFamily="34" charset="0"/>
            </a:endParaRPr>
          </a:p>
        </p:txBody>
      </p:sp>
      <p:sp>
        <p:nvSpPr>
          <p:cNvPr id="32" name="Rounded Rectangle 31"/>
          <p:cNvSpPr/>
          <p:nvPr/>
        </p:nvSpPr>
        <p:spPr bwMode="auto">
          <a:xfrm>
            <a:off x="3963949" y="4115950"/>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badi" panose="020B0604020104020204" pitchFamily="34" charset="0"/>
              <a:cs typeface="Oracle Sans" panose="020B0503020204020204" pitchFamily="34" charset="0"/>
            </a:endParaRPr>
          </a:p>
        </p:txBody>
      </p:sp>
      <p:sp>
        <p:nvSpPr>
          <p:cNvPr id="34" name="Rounded Rectangle 33"/>
          <p:cNvSpPr/>
          <p:nvPr/>
        </p:nvSpPr>
        <p:spPr bwMode="auto">
          <a:xfrm>
            <a:off x="3963949" y="5700328"/>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badi" panose="020B0604020104020204" pitchFamily="34" charset="0"/>
              <a:cs typeface="Oracle Sans" panose="020B0503020204020204" pitchFamily="34" charset="0"/>
            </a:endParaRPr>
          </a:p>
        </p:txBody>
      </p:sp>
      <p:sp>
        <p:nvSpPr>
          <p:cNvPr id="35" name="Rounded Rectangle 34"/>
          <p:cNvSpPr/>
          <p:nvPr/>
        </p:nvSpPr>
        <p:spPr bwMode="auto">
          <a:xfrm>
            <a:off x="3963949" y="7267244"/>
            <a:ext cx="1440264" cy="1473621"/>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badi" panose="020B0604020104020204" pitchFamily="34" charset="0"/>
              <a:cs typeface="Oracle Sans" panose="020B0503020204020204" pitchFamily="34" charset="0"/>
            </a:endParaRPr>
          </a:p>
        </p:txBody>
      </p:sp>
      <p:sp>
        <p:nvSpPr>
          <p:cNvPr id="36" name="Rectangle 35"/>
          <p:cNvSpPr/>
          <p:nvPr/>
        </p:nvSpPr>
        <p:spPr bwMode="auto">
          <a:xfrm>
            <a:off x="121023" y="2218765"/>
            <a:ext cx="5028165" cy="6858000"/>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Abadi" panose="020B0604020104020204" pitchFamily="34" charset="0"/>
              <a:cs typeface="Oracle Sans" panose="020B0503020204020204" pitchFamily="34" charset="0"/>
            </a:endParaRPr>
          </a:p>
        </p:txBody>
      </p:sp>
      <p:sp>
        <p:nvSpPr>
          <p:cNvPr id="38" name="Freeform 37"/>
          <p:cNvSpPr/>
          <p:nvPr/>
        </p:nvSpPr>
        <p:spPr bwMode="auto">
          <a:xfrm>
            <a:off x="-19436" y="4166960"/>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badi" panose="020B0604020104020204" pitchFamily="34" charset="0"/>
              <a:cs typeface="Oracle Sans" panose="020B0503020204020204" pitchFamily="34" charset="0"/>
            </a:endParaRPr>
          </a:p>
        </p:txBody>
      </p:sp>
      <p:sp>
        <p:nvSpPr>
          <p:cNvPr id="39" name="Freeform 38"/>
          <p:cNvSpPr/>
          <p:nvPr/>
        </p:nvSpPr>
        <p:spPr bwMode="auto">
          <a:xfrm>
            <a:off x="-19436" y="5748127"/>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badi" panose="020B0604020104020204" pitchFamily="34" charset="0"/>
              <a:cs typeface="Oracle Sans" panose="020B0503020204020204" pitchFamily="34" charset="0"/>
            </a:endParaRPr>
          </a:p>
        </p:txBody>
      </p:sp>
      <p:sp>
        <p:nvSpPr>
          <p:cNvPr id="40" name="Freeform 39"/>
          <p:cNvSpPr/>
          <p:nvPr/>
        </p:nvSpPr>
        <p:spPr bwMode="auto">
          <a:xfrm>
            <a:off x="-19436" y="7311784"/>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badi" panose="020B0604020104020204" pitchFamily="34" charset="0"/>
              <a:cs typeface="Oracle Sans" panose="020B0503020204020204" pitchFamily="34" charset="0"/>
            </a:endParaRPr>
          </a:p>
        </p:txBody>
      </p:sp>
      <p:sp>
        <p:nvSpPr>
          <p:cNvPr id="42" name="TextBox 41"/>
          <p:cNvSpPr txBox="1"/>
          <p:nvPr/>
        </p:nvSpPr>
        <p:spPr>
          <a:xfrm>
            <a:off x="516789" y="4645011"/>
            <a:ext cx="4399164"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dirty="0">
                <a:latin typeface="Abadi" panose="020B0604020104020204" pitchFamily="34" charset="0"/>
                <a:cs typeface="Oracle Sans" panose="020B0503020204020204" pitchFamily="34" charset="0"/>
              </a:rPr>
              <a:t>Unit 4: Working with Subprograms</a:t>
            </a:r>
          </a:p>
        </p:txBody>
      </p:sp>
      <p:sp>
        <p:nvSpPr>
          <p:cNvPr id="43" name="TextBox 42"/>
          <p:cNvSpPr txBox="1"/>
          <p:nvPr/>
        </p:nvSpPr>
        <p:spPr>
          <a:xfrm>
            <a:off x="516789" y="6231156"/>
            <a:ext cx="4655955"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b="0" dirty="0">
                <a:solidFill>
                  <a:schemeClr val="tx1">
                    <a:lumMod val="75000"/>
                  </a:schemeClr>
                </a:solidFill>
                <a:latin typeface="Abadi" panose="020B0604020104020204" pitchFamily="34" charset="0"/>
                <a:cs typeface="Oracle Sans" panose="020B0503020204020204" pitchFamily="34" charset="0"/>
              </a:rPr>
              <a:t>Unit  5: Working with Triggers</a:t>
            </a:r>
          </a:p>
        </p:txBody>
      </p:sp>
      <p:sp>
        <p:nvSpPr>
          <p:cNvPr id="44" name="TextBox 43"/>
          <p:cNvSpPr txBox="1"/>
          <p:nvPr/>
        </p:nvSpPr>
        <p:spPr>
          <a:xfrm>
            <a:off x="516789" y="7628255"/>
            <a:ext cx="4061364"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b="1" dirty="0">
                <a:solidFill>
                  <a:schemeClr val="bg1"/>
                </a:solidFill>
                <a:latin typeface="Abadi" panose="020B0604020104020204" pitchFamily="34" charset="0"/>
                <a:cs typeface="Oracle Sans" panose="020B0503020204020204" pitchFamily="34" charset="0"/>
              </a:rPr>
              <a:t>Unit  6: Working the with PL/SQL Code</a:t>
            </a:r>
          </a:p>
        </p:txBody>
      </p:sp>
      <p:sp>
        <p:nvSpPr>
          <p:cNvPr id="49" name="Rounded Rectangle 18">
            <a:extLst>
              <a:ext uri="{FF2B5EF4-FFF2-40B4-BE49-F238E27FC236}">
                <a16:creationId xmlns:a16="http://schemas.microsoft.com/office/drawing/2014/main" id="{AB595FFF-CF4F-499C-8659-6F79B23E116E}"/>
              </a:ext>
            </a:extLst>
          </p:cNvPr>
          <p:cNvSpPr/>
          <p:nvPr/>
        </p:nvSpPr>
        <p:spPr bwMode="auto">
          <a:xfrm>
            <a:off x="5973466" y="3087551"/>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Abadi" panose="020B0604020104020204" pitchFamily="34" charset="0"/>
              <a:cs typeface="Oracle Sans" panose="020B0503020204020204" pitchFamily="34" charset="0"/>
            </a:endParaRPr>
          </a:p>
        </p:txBody>
      </p:sp>
      <p:sp>
        <p:nvSpPr>
          <p:cNvPr id="50" name="Rounded Rectangle 39">
            <a:extLst>
              <a:ext uri="{FF2B5EF4-FFF2-40B4-BE49-F238E27FC236}">
                <a16:creationId xmlns:a16="http://schemas.microsoft.com/office/drawing/2014/main" id="{E976E342-34C8-439D-A9AD-50085FBFC5F2}"/>
              </a:ext>
            </a:extLst>
          </p:cNvPr>
          <p:cNvSpPr/>
          <p:nvPr/>
        </p:nvSpPr>
        <p:spPr bwMode="auto">
          <a:xfrm>
            <a:off x="5982288" y="6931821"/>
            <a:ext cx="8574398" cy="1246910"/>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badi" panose="020B0604020104020204" pitchFamily="34" charset="0"/>
              <a:cs typeface="Oracle Sans" panose="020B0503020204020204" pitchFamily="34" charset="0"/>
            </a:endParaRPr>
          </a:p>
        </p:txBody>
      </p:sp>
      <p:sp>
        <p:nvSpPr>
          <p:cNvPr id="28" name="TextBox 27"/>
          <p:cNvSpPr txBox="1"/>
          <p:nvPr/>
        </p:nvSpPr>
        <p:spPr>
          <a:xfrm>
            <a:off x="6923001" y="7387146"/>
            <a:ext cx="6124925"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b="1" dirty="0">
                <a:solidFill>
                  <a:schemeClr val="bg1"/>
                </a:solidFill>
                <a:latin typeface="Abadi" panose="020B0604020104020204" pitchFamily="34" charset="0"/>
                <a:cs typeface="Oracle Sans" panose="020B0503020204020204" pitchFamily="34" charset="0"/>
              </a:rPr>
              <a:t>Lesson 22: Managing Dependencies</a:t>
            </a:r>
          </a:p>
        </p:txBody>
      </p:sp>
      <p:sp>
        <p:nvSpPr>
          <p:cNvPr id="31" name="Isosceles Triangle 30"/>
          <p:cNvSpPr>
            <a:spLocks noChangeAspect="1"/>
          </p:cNvSpPr>
          <p:nvPr/>
        </p:nvSpPr>
        <p:spPr bwMode="auto">
          <a:xfrm rot="5400000">
            <a:off x="6219201" y="7447998"/>
            <a:ext cx="440700" cy="293798"/>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badi" panose="020B0604020104020204" pitchFamily="34" charset="0"/>
              <a:cs typeface="Oracle Sans" panose="020B0503020204020204" pitchFamily="34" charset="0"/>
            </a:endParaRPr>
          </a:p>
        </p:txBody>
      </p:sp>
      <p:sp>
        <p:nvSpPr>
          <p:cNvPr id="22" name="TextBox 21"/>
          <p:cNvSpPr txBox="1"/>
          <p:nvPr/>
        </p:nvSpPr>
        <p:spPr>
          <a:xfrm>
            <a:off x="6923001" y="3388842"/>
            <a:ext cx="6124925"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dirty="0">
                <a:latin typeface="Abadi" panose="020B0604020104020204" pitchFamily="34" charset="0"/>
                <a:cs typeface="Oracle Sans" panose="020B0503020204020204" pitchFamily="34" charset="0"/>
              </a:rPr>
              <a:t>Lesson 20: Design Considerations for the PL/SQL Code</a:t>
            </a:r>
          </a:p>
        </p:txBody>
      </p:sp>
      <p:sp>
        <p:nvSpPr>
          <p:cNvPr id="29" name="Isosceles Triangle 28"/>
          <p:cNvSpPr>
            <a:spLocks noChangeAspect="1"/>
          </p:cNvSpPr>
          <p:nvPr/>
        </p:nvSpPr>
        <p:spPr bwMode="auto">
          <a:xfrm rot="5400000">
            <a:off x="6219201" y="3611276"/>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Abadi" panose="020B06040201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3349414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Fine-Grained Dependency Management</a:t>
            </a:r>
          </a:p>
        </p:txBody>
      </p:sp>
      <p:sp>
        <p:nvSpPr>
          <p:cNvPr id="2" name="Content Placeholder 1">
            <a:extLst>
              <a:ext uri="{FF2B5EF4-FFF2-40B4-BE49-F238E27FC236}">
                <a16:creationId xmlns:a16="http://schemas.microsoft.com/office/drawing/2014/main" id="{689F9F0B-2369-44AE-864D-DAFA35839DA2}"/>
              </a:ext>
            </a:extLst>
          </p:cNvPr>
          <p:cNvSpPr>
            <a:spLocks noGrp="1"/>
          </p:cNvSpPr>
          <p:nvPr>
            <p:ph idx="1"/>
          </p:nvPr>
        </p:nvSpPr>
        <p:spPr>
          <a:xfrm>
            <a:off x="933451" y="2272710"/>
            <a:ext cx="16421100" cy="5921040"/>
          </a:xfrm>
        </p:spPr>
        <p:txBody>
          <a:bodyPr/>
          <a:lstStyle/>
          <a:p>
            <a:pPr lvl="1"/>
            <a:r>
              <a:rPr lang="en-US" dirty="0"/>
              <a:t>Starting with Oracle Database 11</a:t>
            </a:r>
            <a:r>
              <a:rPr lang="en-US" i="1" dirty="0"/>
              <a:t>g</a:t>
            </a:r>
            <a:r>
              <a:rPr lang="en-US" dirty="0"/>
              <a:t>, dependencies are now tracked at the level of element within unit. </a:t>
            </a:r>
          </a:p>
          <a:p>
            <a:pPr lvl="1"/>
            <a:r>
              <a:rPr lang="en-US" dirty="0"/>
              <a:t>Element-based dependency tracking covers the following:</a:t>
            </a:r>
          </a:p>
          <a:p>
            <a:pPr lvl="2"/>
            <a:r>
              <a:rPr lang="en-US" dirty="0"/>
              <a:t>Dependency of a single-table view on its base table</a:t>
            </a:r>
          </a:p>
          <a:p>
            <a:pPr lvl="2"/>
            <a:r>
              <a:rPr lang="en-US" dirty="0"/>
              <a:t>Dependency of a PL/SQL program unit (package specification, package body, or subprogram) on the following:</a:t>
            </a:r>
          </a:p>
          <a:p>
            <a:pPr lvl="3"/>
            <a:r>
              <a:rPr lang="en-US" dirty="0"/>
              <a:t>Other PL/SQL program units</a:t>
            </a:r>
          </a:p>
          <a:p>
            <a:pPr lvl="3"/>
            <a:r>
              <a:rPr lang="en-US" dirty="0"/>
              <a:t>Tables</a:t>
            </a:r>
          </a:p>
          <a:p>
            <a:pPr lvl="3"/>
            <a:r>
              <a:rPr lang="en-US" dirty="0"/>
              <a:t>Views</a:t>
            </a:r>
          </a:p>
        </p:txBody>
      </p:sp>
    </p:spTree>
    <p:custDataLst>
      <p:tags r:id="rId1"/>
    </p:custDataLst>
    <p:extLst>
      <p:ext uri="{BB962C8B-B14F-4D97-AF65-F5344CB8AC3E}">
        <p14:creationId xmlns:p14="http://schemas.microsoft.com/office/powerpoint/2010/main" val="3278209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Fine-Grained Dependency Management: Example 1</a:t>
            </a:r>
          </a:p>
        </p:txBody>
      </p:sp>
      <p:sp>
        <p:nvSpPr>
          <p:cNvPr id="12" name="Content Placeholder 2"/>
          <p:cNvSpPr txBox="1">
            <a:spLocks/>
          </p:cNvSpPr>
          <p:nvPr/>
        </p:nvSpPr>
        <p:spPr bwMode="gray">
          <a:xfrm>
            <a:off x="1081205" y="2996157"/>
            <a:ext cx="16125591" cy="169276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eaLnBrk="0" hangingPunct="0">
              <a:spcBef>
                <a:spcPct val="5000"/>
              </a:spcBef>
              <a:buClr>
                <a:srgbClr val="CC0000"/>
              </a:buClr>
              <a:buFont typeface="Wingdings" pitchFamily="2" charset="2"/>
              <a:buNone/>
              <a:tabLst>
                <a:tab pos="600075" algn="r"/>
                <a:tab pos="1009650" algn="l"/>
              </a:tabLst>
            </a:pPr>
            <a:r>
              <a:rPr lang="en-US" sz="2400" dirty="0">
                <a:solidFill>
                  <a:srgbClr val="000000"/>
                </a:solidFill>
                <a:latin typeface="Courier New" pitchFamily="49" charset="0"/>
                <a:cs typeface="Oracle Sans" panose="020B0503020204020204" pitchFamily="34" charset="0"/>
              </a:rPr>
              <a:t>SELECT ud.name, </a:t>
            </a:r>
            <a:r>
              <a:rPr lang="en-US" sz="2400" dirty="0" err="1">
                <a:solidFill>
                  <a:srgbClr val="000000"/>
                </a:solidFill>
                <a:latin typeface="Courier New" pitchFamily="49" charset="0"/>
                <a:cs typeface="Oracle Sans" panose="020B0503020204020204" pitchFamily="34" charset="0"/>
              </a:rPr>
              <a:t>ud.type</a:t>
            </a:r>
            <a:r>
              <a:rPr lang="en-US" sz="2400" dirty="0">
                <a:solidFill>
                  <a:srgbClr val="000000"/>
                </a:solidFill>
                <a:latin typeface="Courier New" pitchFamily="49" charset="0"/>
                <a:cs typeface="Oracle Sans" panose="020B0503020204020204" pitchFamily="34" charset="0"/>
              </a:rPr>
              <a:t>, </a:t>
            </a:r>
            <a:r>
              <a:rPr lang="en-US" sz="2400" dirty="0" err="1">
                <a:solidFill>
                  <a:srgbClr val="000000"/>
                </a:solidFill>
                <a:latin typeface="Courier New" pitchFamily="49" charset="0"/>
                <a:cs typeface="Oracle Sans" panose="020B0503020204020204" pitchFamily="34" charset="0"/>
              </a:rPr>
              <a:t>ud.referenced_name</a:t>
            </a:r>
            <a:r>
              <a:rPr lang="en-US" sz="2400" dirty="0">
                <a:solidFill>
                  <a:srgbClr val="000000"/>
                </a:solidFill>
                <a:latin typeface="Courier New" pitchFamily="49" charset="0"/>
                <a:cs typeface="Oracle Sans" panose="020B0503020204020204" pitchFamily="34" charset="0"/>
              </a:rPr>
              <a:t>, </a:t>
            </a:r>
          </a:p>
          <a:p>
            <a:pPr marL="685800" indent="-685800" defTabSz="600075" eaLnBrk="0" hangingPunct="0">
              <a:spcBef>
                <a:spcPct val="5000"/>
              </a:spcBef>
              <a:buClr>
                <a:srgbClr val="CC0000"/>
              </a:buClr>
              <a:buFont typeface="Wingdings" pitchFamily="2" charset="2"/>
              <a:buNone/>
              <a:tabLst>
                <a:tab pos="600075" algn="r"/>
                <a:tab pos="1009650" algn="l"/>
              </a:tabLst>
            </a:pPr>
            <a:r>
              <a:rPr lang="en-US" sz="2400" dirty="0">
                <a:solidFill>
                  <a:srgbClr val="000000"/>
                </a:solidFill>
                <a:latin typeface="Courier New" pitchFamily="49" charset="0"/>
                <a:cs typeface="Oracle Sans" panose="020B0503020204020204" pitchFamily="34" charset="0"/>
              </a:rPr>
              <a:t>       </a:t>
            </a:r>
            <a:r>
              <a:rPr lang="en-US" sz="2400" dirty="0" err="1">
                <a:solidFill>
                  <a:srgbClr val="000000"/>
                </a:solidFill>
                <a:latin typeface="Courier New" pitchFamily="49" charset="0"/>
                <a:cs typeface="Oracle Sans" panose="020B0503020204020204" pitchFamily="34" charset="0"/>
              </a:rPr>
              <a:t>ud.referenced_type</a:t>
            </a:r>
            <a:r>
              <a:rPr lang="en-US" sz="2400" dirty="0">
                <a:solidFill>
                  <a:srgbClr val="000000"/>
                </a:solidFill>
                <a:latin typeface="Courier New" pitchFamily="49" charset="0"/>
                <a:cs typeface="Oracle Sans" panose="020B0503020204020204" pitchFamily="34" charset="0"/>
              </a:rPr>
              <a:t>, </a:t>
            </a:r>
            <a:r>
              <a:rPr lang="en-US" sz="2400" dirty="0" err="1">
                <a:solidFill>
                  <a:srgbClr val="000000"/>
                </a:solidFill>
                <a:latin typeface="Courier New" pitchFamily="49" charset="0"/>
                <a:cs typeface="Oracle Sans" panose="020B0503020204020204" pitchFamily="34" charset="0"/>
              </a:rPr>
              <a:t>uo.status</a:t>
            </a:r>
            <a:endParaRPr lang="en-US" sz="2400" dirty="0">
              <a:solidFill>
                <a:srgbClr val="000000"/>
              </a:solidFill>
              <a:latin typeface="Courier New" pitchFamily="49" charset="0"/>
              <a:cs typeface="Oracle Sans" panose="020B0503020204020204" pitchFamily="34" charset="0"/>
            </a:endParaRPr>
          </a:p>
          <a:p>
            <a:pPr marL="685800" indent="-685800" defTabSz="600075" eaLnBrk="0" hangingPunct="0">
              <a:spcBef>
                <a:spcPct val="5000"/>
              </a:spcBef>
              <a:buClr>
                <a:srgbClr val="CC0000"/>
              </a:buClr>
              <a:buFont typeface="Wingdings" pitchFamily="2" charset="2"/>
              <a:buNone/>
              <a:tabLst>
                <a:tab pos="600075" algn="r"/>
                <a:tab pos="1009650" algn="l"/>
              </a:tabLst>
            </a:pPr>
            <a:r>
              <a:rPr lang="en-US" sz="2400" dirty="0">
                <a:solidFill>
                  <a:srgbClr val="000000"/>
                </a:solidFill>
                <a:latin typeface="Courier New" pitchFamily="49" charset="0"/>
                <a:cs typeface="Oracle Sans" panose="020B0503020204020204" pitchFamily="34" charset="0"/>
              </a:rPr>
              <a:t>FROM </a:t>
            </a:r>
            <a:r>
              <a:rPr lang="en-US" sz="2400" dirty="0" err="1">
                <a:solidFill>
                  <a:srgbClr val="000000"/>
                </a:solidFill>
                <a:latin typeface="Courier New" pitchFamily="49" charset="0"/>
                <a:cs typeface="Oracle Sans" panose="020B0503020204020204" pitchFamily="34" charset="0"/>
              </a:rPr>
              <a:t>user_dependencies</a:t>
            </a:r>
            <a:r>
              <a:rPr lang="en-US" sz="2400" dirty="0">
                <a:solidFill>
                  <a:srgbClr val="000000"/>
                </a:solidFill>
                <a:latin typeface="Courier New" pitchFamily="49" charset="0"/>
                <a:cs typeface="Oracle Sans" panose="020B0503020204020204" pitchFamily="34" charset="0"/>
              </a:rPr>
              <a:t> </a:t>
            </a:r>
            <a:r>
              <a:rPr lang="en-US" sz="2400" dirty="0" err="1">
                <a:solidFill>
                  <a:srgbClr val="000000"/>
                </a:solidFill>
                <a:latin typeface="Courier New" pitchFamily="49" charset="0"/>
                <a:cs typeface="Oracle Sans" panose="020B0503020204020204" pitchFamily="34" charset="0"/>
              </a:rPr>
              <a:t>ud</a:t>
            </a:r>
            <a:r>
              <a:rPr lang="en-US" sz="2400" dirty="0">
                <a:solidFill>
                  <a:srgbClr val="000000"/>
                </a:solidFill>
                <a:latin typeface="Courier New" pitchFamily="49" charset="0"/>
                <a:cs typeface="Oracle Sans" panose="020B0503020204020204" pitchFamily="34" charset="0"/>
              </a:rPr>
              <a:t>, </a:t>
            </a:r>
            <a:r>
              <a:rPr lang="en-US" sz="2400" dirty="0" err="1">
                <a:solidFill>
                  <a:srgbClr val="000000"/>
                </a:solidFill>
                <a:latin typeface="Courier New" pitchFamily="49" charset="0"/>
                <a:cs typeface="Oracle Sans" panose="020B0503020204020204" pitchFamily="34" charset="0"/>
              </a:rPr>
              <a:t>user_objects</a:t>
            </a:r>
            <a:r>
              <a:rPr lang="en-US" sz="2400" dirty="0">
                <a:solidFill>
                  <a:srgbClr val="000000"/>
                </a:solidFill>
                <a:latin typeface="Courier New" pitchFamily="49" charset="0"/>
                <a:cs typeface="Oracle Sans" panose="020B0503020204020204" pitchFamily="34" charset="0"/>
              </a:rPr>
              <a:t> </a:t>
            </a:r>
            <a:r>
              <a:rPr lang="en-US" sz="2400" dirty="0" err="1">
                <a:solidFill>
                  <a:srgbClr val="000000"/>
                </a:solidFill>
                <a:latin typeface="Courier New" pitchFamily="49" charset="0"/>
                <a:cs typeface="Oracle Sans" panose="020B0503020204020204" pitchFamily="34" charset="0"/>
              </a:rPr>
              <a:t>uo</a:t>
            </a:r>
            <a:endParaRPr lang="en-US" sz="2400" dirty="0">
              <a:solidFill>
                <a:srgbClr val="000000"/>
              </a:solidFill>
              <a:latin typeface="Courier New" pitchFamily="49" charset="0"/>
              <a:cs typeface="Oracle Sans" panose="020B0503020204020204" pitchFamily="34" charset="0"/>
            </a:endParaRPr>
          </a:p>
          <a:p>
            <a:pPr marL="685800" indent="-685800" defTabSz="600075" eaLnBrk="0" hangingPunct="0">
              <a:spcBef>
                <a:spcPct val="5000"/>
              </a:spcBef>
              <a:buClr>
                <a:srgbClr val="CC0000"/>
              </a:buClr>
              <a:buFont typeface="Wingdings" pitchFamily="2" charset="2"/>
              <a:buNone/>
              <a:tabLst>
                <a:tab pos="600075" algn="r"/>
                <a:tab pos="1009650" algn="l"/>
              </a:tabLst>
            </a:pPr>
            <a:r>
              <a:rPr lang="en-US" sz="2400" dirty="0">
                <a:solidFill>
                  <a:srgbClr val="000000"/>
                </a:solidFill>
                <a:latin typeface="Courier New" pitchFamily="49" charset="0"/>
                <a:cs typeface="Oracle Sans" panose="020B0503020204020204" pitchFamily="34" charset="0"/>
              </a:rPr>
              <a:t>WHERE ud.name = </a:t>
            </a:r>
            <a:r>
              <a:rPr lang="en-US" sz="2400" dirty="0" err="1">
                <a:solidFill>
                  <a:srgbClr val="000000"/>
                </a:solidFill>
                <a:latin typeface="Courier New" pitchFamily="49" charset="0"/>
                <a:cs typeface="Oracle Sans" panose="020B0503020204020204" pitchFamily="34" charset="0"/>
              </a:rPr>
              <a:t>uo.object_name</a:t>
            </a:r>
            <a:r>
              <a:rPr lang="en-US" sz="2400" dirty="0">
                <a:solidFill>
                  <a:srgbClr val="000000"/>
                </a:solidFill>
                <a:latin typeface="Courier New" pitchFamily="49" charset="0"/>
                <a:cs typeface="Oracle Sans" panose="020B0503020204020204" pitchFamily="34" charset="0"/>
              </a:rPr>
              <a:t> AND ud.name = 'V';</a:t>
            </a:r>
          </a:p>
        </p:txBody>
      </p:sp>
      <p:sp>
        <p:nvSpPr>
          <p:cNvPr id="9" name="Content Placeholder 2"/>
          <p:cNvSpPr txBox="1">
            <a:spLocks/>
          </p:cNvSpPr>
          <p:nvPr/>
        </p:nvSpPr>
        <p:spPr bwMode="gray">
          <a:xfrm>
            <a:off x="1081205" y="1831234"/>
            <a:ext cx="16125591" cy="85715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eaLnBrk="0" hangingPunct="0">
              <a:spcBef>
                <a:spcPct val="5000"/>
              </a:spcBef>
              <a:buClr>
                <a:srgbClr val="CC0000"/>
              </a:buClr>
              <a:buFont typeface="Wingdings" pitchFamily="2" charset="2"/>
              <a:buNone/>
              <a:tabLst>
                <a:tab pos="600075" algn="r"/>
                <a:tab pos="1009650" algn="l"/>
              </a:tabLst>
            </a:pPr>
            <a:r>
              <a:rPr lang="en-US" sz="2400" dirty="0">
                <a:solidFill>
                  <a:srgbClr val="000000"/>
                </a:solidFill>
                <a:latin typeface="Courier New" pitchFamily="49" charset="0"/>
                <a:cs typeface="Oracle Sans" panose="020B0503020204020204" pitchFamily="34" charset="0"/>
              </a:rPr>
              <a:t>CREATE TABLE t2 (</a:t>
            </a:r>
            <a:r>
              <a:rPr lang="en-US" sz="2400" dirty="0" err="1">
                <a:solidFill>
                  <a:srgbClr val="000000"/>
                </a:solidFill>
                <a:latin typeface="Courier New" pitchFamily="49" charset="0"/>
                <a:cs typeface="Oracle Sans" panose="020B0503020204020204" pitchFamily="34" charset="0"/>
              </a:rPr>
              <a:t>col_a</a:t>
            </a:r>
            <a:r>
              <a:rPr lang="en-US" sz="2400" dirty="0">
                <a:solidFill>
                  <a:srgbClr val="000000"/>
                </a:solidFill>
                <a:latin typeface="Courier New" pitchFamily="49" charset="0"/>
                <a:cs typeface="Oracle Sans" panose="020B0503020204020204" pitchFamily="34" charset="0"/>
              </a:rPr>
              <a:t> NUMBER, </a:t>
            </a:r>
            <a:r>
              <a:rPr lang="en-US" sz="2400" dirty="0" err="1">
                <a:solidFill>
                  <a:srgbClr val="000000"/>
                </a:solidFill>
                <a:latin typeface="Courier New" pitchFamily="49" charset="0"/>
                <a:cs typeface="Oracle Sans" panose="020B0503020204020204" pitchFamily="34" charset="0"/>
              </a:rPr>
              <a:t>col_b</a:t>
            </a:r>
            <a:r>
              <a:rPr lang="en-US" sz="2400" dirty="0">
                <a:solidFill>
                  <a:srgbClr val="000000"/>
                </a:solidFill>
                <a:latin typeface="Courier New" pitchFamily="49" charset="0"/>
                <a:cs typeface="Oracle Sans" panose="020B0503020204020204" pitchFamily="34" charset="0"/>
              </a:rPr>
              <a:t> NUMBER, </a:t>
            </a:r>
            <a:r>
              <a:rPr lang="en-US" sz="2400" dirty="0" err="1">
                <a:solidFill>
                  <a:srgbClr val="000000"/>
                </a:solidFill>
                <a:latin typeface="Courier New" pitchFamily="49" charset="0"/>
                <a:cs typeface="Oracle Sans" panose="020B0503020204020204" pitchFamily="34" charset="0"/>
              </a:rPr>
              <a:t>col_c</a:t>
            </a:r>
            <a:r>
              <a:rPr lang="en-US" sz="2400" dirty="0">
                <a:solidFill>
                  <a:srgbClr val="000000"/>
                </a:solidFill>
                <a:latin typeface="Courier New" pitchFamily="49" charset="0"/>
                <a:cs typeface="Oracle Sans" panose="020B0503020204020204" pitchFamily="34" charset="0"/>
              </a:rPr>
              <a:t> NUMBER);</a:t>
            </a:r>
          </a:p>
          <a:p>
            <a:pPr marL="685800" indent="-685800" defTabSz="600075" eaLnBrk="0" hangingPunct="0">
              <a:spcBef>
                <a:spcPct val="5000"/>
              </a:spcBef>
              <a:buClr>
                <a:srgbClr val="CC0000"/>
              </a:buClr>
              <a:buFont typeface="Wingdings" pitchFamily="2" charset="2"/>
              <a:buNone/>
              <a:tabLst>
                <a:tab pos="600075" algn="r"/>
                <a:tab pos="1009650" algn="l"/>
              </a:tabLst>
            </a:pPr>
            <a:r>
              <a:rPr lang="en-US" sz="2400" dirty="0">
                <a:solidFill>
                  <a:srgbClr val="000000"/>
                </a:solidFill>
                <a:latin typeface="Courier New" pitchFamily="49" charset="0"/>
                <a:cs typeface="Oracle Sans" panose="020B0503020204020204" pitchFamily="34" charset="0"/>
              </a:rPr>
              <a:t>CREATE VIEW v AS SELECT </a:t>
            </a:r>
            <a:r>
              <a:rPr lang="en-US" sz="2400" dirty="0" err="1">
                <a:solidFill>
                  <a:srgbClr val="000000"/>
                </a:solidFill>
                <a:latin typeface="Courier New" pitchFamily="49" charset="0"/>
                <a:cs typeface="Oracle Sans" panose="020B0503020204020204" pitchFamily="34" charset="0"/>
              </a:rPr>
              <a:t>col_a</a:t>
            </a:r>
            <a:r>
              <a:rPr lang="en-US" sz="2400" dirty="0">
                <a:solidFill>
                  <a:srgbClr val="000000"/>
                </a:solidFill>
                <a:latin typeface="Courier New" pitchFamily="49" charset="0"/>
                <a:cs typeface="Oracle Sans" panose="020B0503020204020204" pitchFamily="34" charset="0"/>
              </a:rPr>
              <a:t>, </a:t>
            </a:r>
            <a:r>
              <a:rPr lang="en-US" sz="2400" dirty="0" err="1">
                <a:solidFill>
                  <a:srgbClr val="000000"/>
                </a:solidFill>
                <a:latin typeface="Courier New" pitchFamily="49" charset="0"/>
                <a:cs typeface="Oracle Sans" panose="020B0503020204020204" pitchFamily="34" charset="0"/>
              </a:rPr>
              <a:t>col_b</a:t>
            </a:r>
            <a:r>
              <a:rPr lang="en-US" sz="2400" dirty="0">
                <a:solidFill>
                  <a:srgbClr val="000000"/>
                </a:solidFill>
                <a:latin typeface="Courier New" pitchFamily="49" charset="0"/>
                <a:cs typeface="Oracle Sans" panose="020B0503020204020204" pitchFamily="34" charset="0"/>
              </a:rPr>
              <a:t> FROM t2;</a:t>
            </a:r>
          </a:p>
        </p:txBody>
      </p:sp>
      <p:sp>
        <p:nvSpPr>
          <p:cNvPr id="10" name="Content Placeholder 2"/>
          <p:cNvSpPr txBox="1">
            <a:spLocks/>
          </p:cNvSpPr>
          <p:nvPr/>
        </p:nvSpPr>
        <p:spPr bwMode="gray">
          <a:xfrm>
            <a:off x="1081205" y="6040417"/>
            <a:ext cx="16125591" cy="43935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eaLnBrk="0" hangingPunct="0">
              <a:spcBef>
                <a:spcPct val="5000"/>
              </a:spcBef>
              <a:buClr>
                <a:srgbClr val="CC0000"/>
              </a:buClr>
              <a:buFont typeface="Wingdings" pitchFamily="2" charset="2"/>
              <a:buNone/>
              <a:tabLst>
                <a:tab pos="600075" algn="r"/>
                <a:tab pos="1009650" algn="l"/>
              </a:tabLst>
            </a:pPr>
            <a:r>
              <a:rPr lang="en-US" sz="2400" dirty="0">
                <a:solidFill>
                  <a:srgbClr val="000000"/>
                </a:solidFill>
                <a:latin typeface="Courier New" pitchFamily="49" charset="0"/>
                <a:cs typeface="Oracle Sans" panose="020B0503020204020204" pitchFamily="34" charset="0"/>
              </a:rPr>
              <a:t>ALTER TABLE t2 ADD (</a:t>
            </a:r>
            <a:r>
              <a:rPr lang="en-US" sz="2400" dirty="0" err="1">
                <a:solidFill>
                  <a:srgbClr val="000000"/>
                </a:solidFill>
                <a:latin typeface="Courier New" pitchFamily="49" charset="0"/>
                <a:cs typeface="Oracle Sans" panose="020B0503020204020204" pitchFamily="34" charset="0"/>
              </a:rPr>
              <a:t>col_d</a:t>
            </a:r>
            <a:r>
              <a:rPr lang="en-US" sz="2400" dirty="0">
                <a:solidFill>
                  <a:srgbClr val="000000"/>
                </a:solidFill>
                <a:latin typeface="Courier New" pitchFamily="49" charset="0"/>
                <a:cs typeface="Oracle Sans" panose="020B0503020204020204" pitchFamily="34" charset="0"/>
              </a:rPr>
              <a:t> VARCHAR2(20));</a:t>
            </a:r>
          </a:p>
        </p:txBody>
      </p:sp>
      <p:sp>
        <p:nvSpPr>
          <p:cNvPr id="11" name="Content Placeholder 2"/>
          <p:cNvSpPr txBox="1">
            <a:spLocks/>
          </p:cNvSpPr>
          <p:nvPr/>
        </p:nvSpPr>
        <p:spPr bwMode="gray">
          <a:xfrm>
            <a:off x="1081205" y="6787538"/>
            <a:ext cx="16125591" cy="169276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eaLnBrk="0" hangingPunct="0">
              <a:spcBef>
                <a:spcPct val="5000"/>
              </a:spcBef>
              <a:buClr>
                <a:srgbClr val="CC0000"/>
              </a:buClr>
              <a:buFont typeface="Wingdings" pitchFamily="2" charset="2"/>
              <a:buNone/>
              <a:tabLst>
                <a:tab pos="600075" algn="r"/>
                <a:tab pos="1009650" algn="l"/>
              </a:tabLst>
            </a:pPr>
            <a:r>
              <a:rPr lang="en-US" sz="2400" dirty="0">
                <a:solidFill>
                  <a:srgbClr val="000000"/>
                </a:solidFill>
                <a:latin typeface="Courier New" pitchFamily="49" charset="0"/>
                <a:cs typeface="Oracle Sans" panose="020B0503020204020204" pitchFamily="34" charset="0"/>
              </a:rPr>
              <a:t>SELECT ud.name, </a:t>
            </a:r>
            <a:r>
              <a:rPr lang="en-US" sz="2400" dirty="0" err="1">
                <a:solidFill>
                  <a:srgbClr val="000000"/>
                </a:solidFill>
                <a:latin typeface="Courier New" pitchFamily="49" charset="0"/>
                <a:cs typeface="Oracle Sans" panose="020B0503020204020204" pitchFamily="34" charset="0"/>
              </a:rPr>
              <a:t>ud.type</a:t>
            </a:r>
            <a:r>
              <a:rPr lang="en-US" sz="2400" dirty="0">
                <a:solidFill>
                  <a:srgbClr val="000000"/>
                </a:solidFill>
                <a:latin typeface="Courier New" pitchFamily="49" charset="0"/>
                <a:cs typeface="Oracle Sans" panose="020B0503020204020204" pitchFamily="34" charset="0"/>
              </a:rPr>
              <a:t>, </a:t>
            </a:r>
            <a:r>
              <a:rPr lang="en-US" sz="2400" dirty="0" err="1">
                <a:solidFill>
                  <a:srgbClr val="000000"/>
                </a:solidFill>
                <a:latin typeface="Courier New" pitchFamily="49" charset="0"/>
                <a:cs typeface="Oracle Sans" panose="020B0503020204020204" pitchFamily="34" charset="0"/>
              </a:rPr>
              <a:t>ud.referenced_name</a:t>
            </a:r>
            <a:r>
              <a:rPr lang="en-US" sz="2400" dirty="0">
                <a:solidFill>
                  <a:srgbClr val="000000"/>
                </a:solidFill>
                <a:latin typeface="Courier New" pitchFamily="49" charset="0"/>
                <a:cs typeface="Oracle Sans" panose="020B0503020204020204" pitchFamily="34" charset="0"/>
              </a:rPr>
              <a:t>, </a:t>
            </a:r>
          </a:p>
          <a:p>
            <a:pPr marL="685800" indent="-685800" defTabSz="600075" eaLnBrk="0" hangingPunct="0">
              <a:spcBef>
                <a:spcPct val="5000"/>
              </a:spcBef>
              <a:buClr>
                <a:srgbClr val="CC0000"/>
              </a:buClr>
              <a:buFont typeface="Wingdings" pitchFamily="2" charset="2"/>
              <a:buNone/>
              <a:tabLst>
                <a:tab pos="600075" algn="r"/>
                <a:tab pos="1009650" algn="l"/>
              </a:tabLst>
            </a:pPr>
            <a:r>
              <a:rPr lang="en-US" sz="2400" dirty="0">
                <a:solidFill>
                  <a:srgbClr val="000000"/>
                </a:solidFill>
                <a:latin typeface="Courier New" pitchFamily="49" charset="0"/>
                <a:cs typeface="Oracle Sans" panose="020B0503020204020204" pitchFamily="34" charset="0"/>
              </a:rPr>
              <a:t>       </a:t>
            </a:r>
            <a:r>
              <a:rPr lang="en-US" sz="2400" dirty="0" err="1">
                <a:solidFill>
                  <a:srgbClr val="000000"/>
                </a:solidFill>
                <a:latin typeface="Courier New" pitchFamily="49" charset="0"/>
                <a:cs typeface="Oracle Sans" panose="020B0503020204020204" pitchFamily="34" charset="0"/>
              </a:rPr>
              <a:t>ud.referenced_type</a:t>
            </a:r>
            <a:r>
              <a:rPr lang="en-US" sz="2400" dirty="0">
                <a:solidFill>
                  <a:srgbClr val="000000"/>
                </a:solidFill>
                <a:latin typeface="Courier New" pitchFamily="49" charset="0"/>
                <a:cs typeface="Oracle Sans" panose="020B0503020204020204" pitchFamily="34" charset="0"/>
              </a:rPr>
              <a:t>, </a:t>
            </a:r>
            <a:r>
              <a:rPr lang="en-US" sz="2400" dirty="0" err="1">
                <a:solidFill>
                  <a:srgbClr val="000000"/>
                </a:solidFill>
                <a:latin typeface="Courier New" pitchFamily="49" charset="0"/>
                <a:cs typeface="Oracle Sans" panose="020B0503020204020204" pitchFamily="34" charset="0"/>
              </a:rPr>
              <a:t>uo.status</a:t>
            </a:r>
            <a:endParaRPr lang="en-US" sz="2400" dirty="0">
              <a:solidFill>
                <a:srgbClr val="000000"/>
              </a:solidFill>
              <a:latin typeface="Courier New" pitchFamily="49" charset="0"/>
              <a:cs typeface="Oracle Sans" panose="020B0503020204020204" pitchFamily="34" charset="0"/>
            </a:endParaRPr>
          </a:p>
          <a:p>
            <a:pPr marL="685800" indent="-685800" defTabSz="600075" eaLnBrk="0" hangingPunct="0">
              <a:spcBef>
                <a:spcPct val="5000"/>
              </a:spcBef>
              <a:buClr>
                <a:srgbClr val="CC0000"/>
              </a:buClr>
              <a:buFont typeface="Wingdings" pitchFamily="2" charset="2"/>
              <a:buNone/>
              <a:tabLst>
                <a:tab pos="600075" algn="r"/>
                <a:tab pos="1009650" algn="l"/>
              </a:tabLst>
            </a:pPr>
            <a:r>
              <a:rPr lang="en-US" sz="2400" dirty="0">
                <a:solidFill>
                  <a:srgbClr val="000000"/>
                </a:solidFill>
                <a:latin typeface="Courier New" pitchFamily="49" charset="0"/>
                <a:cs typeface="Oracle Sans" panose="020B0503020204020204" pitchFamily="34" charset="0"/>
              </a:rPr>
              <a:t>FROM </a:t>
            </a:r>
            <a:r>
              <a:rPr lang="en-US" sz="2400" dirty="0" err="1">
                <a:solidFill>
                  <a:srgbClr val="000000"/>
                </a:solidFill>
                <a:latin typeface="Courier New" pitchFamily="49" charset="0"/>
                <a:cs typeface="Oracle Sans" panose="020B0503020204020204" pitchFamily="34" charset="0"/>
              </a:rPr>
              <a:t>user_dependencies</a:t>
            </a:r>
            <a:r>
              <a:rPr lang="en-US" sz="2400" dirty="0">
                <a:solidFill>
                  <a:srgbClr val="000000"/>
                </a:solidFill>
                <a:latin typeface="Courier New" pitchFamily="49" charset="0"/>
                <a:cs typeface="Oracle Sans" panose="020B0503020204020204" pitchFamily="34" charset="0"/>
              </a:rPr>
              <a:t> </a:t>
            </a:r>
            <a:r>
              <a:rPr lang="en-US" sz="2400" dirty="0" err="1">
                <a:solidFill>
                  <a:srgbClr val="000000"/>
                </a:solidFill>
                <a:latin typeface="Courier New" pitchFamily="49" charset="0"/>
                <a:cs typeface="Oracle Sans" panose="020B0503020204020204" pitchFamily="34" charset="0"/>
              </a:rPr>
              <a:t>ud</a:t>
            </a:r>
            <a:r>
              <a:rPr lang="en-US" sz="2400" dirty="0">
                <a:solidFill>
                  <a:srgbClr val="000000"/>
                </a:solidFill>
                <a:latin typeface="Courier New" pitchFamily="49" charset="0"/>
                <a:cs typeface="Oracle Sans" panose="020B0503020204020204" pitchFamily="34" charset="0"/>
              </a:rPr>
              <a:t>, </a:t>
            </a:r>
            <a:r>
              <a:rPr lang="en-US" sz="2400" dirty="0" err="1">
                <a:solidFill>
                  <a:srgbClr val="000000"/>
                </a:solidFill>
                <a:latin typeface="Courier New" pitchFamily="49" charset="0"/>
                <a:cs typeface="Oracle Sans" panose="020B0503020204020204" pitchFamily="34" charset="0"/>
              </a:rPr>
              <a:t>user_objects</a:t>
            </a:r>
            <a:r>
              <a:rPr lang="en-US" sz="2400" dirty="0">
                <a:solidFill>
                  <a:srgbClr val="000000"/>
                </a:solidFill>
                <a:latin typeface="Courier New" pitchFamily="49" charset="0"/>
                <a:cs typeface="Oracle Sans" panose="020B0503020204020204" pitchFamily="34" charset="0"/>
              </a:rPr>
              <a:t> </a:t>
            </a:r>
            <a:r>
              <a:rPr lang="en-US" sz="2400" dirty="0" err="1">
                <a:solidFill>
                  <a:srgbClr val="000000"/>
                </a:solidFill>
                <a:latin typeface="Courier New" pitchFamily="49" charset="0"/>
                <a:cs typeface="Oracle Sans" panose="020B0503020204020204" pitchFamily="34" charset="0"/>
              </a:rPr>
              <a:t>uo</a:t>
            </a:r>
            <a:endParaRPr lang="en-US" sz="2400" dirty="0">
              <a:solidFill>
                <a:srgbClr val="000000"/>
              </a:solidFill>
              <a:latin typeface="Courier New" pitchFamily="49" charset="0"/>
              <a:cs typeface="Oracle Sans" panose="020B0503020204020204" pitchFamily="34" charset="0"/>
            </a:endParaRPr>
          </a:p>
          <a:p>
            <a:pPr marL="685800" indent="-685800" defTabSz="600075" eaLnBrk="0" hangingPunct="0">
              <a:spcBef>
                <a:spcPct val="5000"/>
              </a:spcBef>
              <a:buClr>
                <a:srgbClr val="CC0000"/>
              </a:buClr>
              <a:buFont typeface="Wingdings" pitchFamily="2" charset="2"/>
              <a:buNone/>
              <a:tabLst>
                <a:tab pos="600075" algn="r"/>
                <a:tab pos="1009650" algn="l"/>
              </a:tabLst>
            </a:pPr>
            <a:r>
              <a:rPr lang="en-US" sz="2400" dirty="0">
                <a:solidFill>
                  <a:srgbClr val="000000"/>
                </a:solidFill>
                <a:latin typeface="Courier New" pitchFamily="49" charset="0"/>
                <a:cs typeface="Oracle Sans" panose="020B0503020204020204" pitchFamily="34" charset="0"/>
              </a:rPr>
              <a:t>WHERE ud.name = </a:t>
            </a:r>
            <a:r>
              <a:rPr lang="en-US" sz="2400" dirty="0" err="1">
                <a:solidFill>
                  <a:srgbClr val="000000"/>
                </a:solidFill>
                <a:latin typeface="Courier New" pitchFamily="49" charset="0"/>
                <a:cs typeface="Oracle Sans" panose="020B0503020204020204" pitchFamily="34" charset="0"/>
              </a:rPr>
              <a:t>uo.object_name</a:t>
            </a:r>
            <a:r>
              <a:rPr lang="en-US" sz="2400" dirty="0">
                <a:solidFill>
                  <a:srgbClr val="000000"/>
                </a:solidFill>
                <a:latin typeface="Courier New" pitchFamily="49" charset="0"/>
                <a:cs typeface="Oracle Sans" panose="020B0503020204020204" pitchFamily="34" charset="0"/>
              </a:rPr>
              <a:t> AND ud.name = 'V';</a:t>
            </a:r>
          </a:p>
        </p:txBody>
      </p:sp>
      <p:pic>
        <p:nvPicPr>
          <p:cNvPr id="19473" name="Picture 5"/>
          <p:cNvPicPr>
            <a:picLocks noChangeAspect="1" noChangeArrowheads="1"/>
          </p:cNvPicPr>
          <p:nvPr/>
        </p:nvPicPr>
        <p:blipFill>
          <a:blip r:embed="rId4" cstate="print"/>
          <a:stretch>
            <a:fillRect/>
          </a:stretch>
        </p:blipFill>
        <p:spPr bwMode="gray">
          <a:xfrm>
            <a:off x="3801471" y="4996684"/>
            <a:ext cx="8017086" cy="735968"/>
          </a:xfrm>
          <a:prstGeom prst="rect">
            <a:avLst/>
          </a:prstGeom>
          <a:noFill/>
          <a:ln w="9525">
            <a:solidFill>
              <a:schemeClr val="tx1"/>
            </a:solidFill>
            <a:miter lim="800000"/>
            <a:headEnd type="none" w="sm" len="sm"/>
            <a:tailEnd type="none" w="sm" len="sm"/>
          </a:ln>
        </p:spPr>
      </p:pic>
      <p:pic>
        <p:nvPicPr>
          <p:cNvPr id="19474" name="Picture 6"/>
          <p:cNvPicPr>
            <a:picLocks noChangeAspect="1" noChangeArrowheads="1"/>
          </p:cNvPicPr>
          <p:nvPr/>
        </p:nvPicPr>
        <p:blipFill>
          <a:blip r:embed="rId5" cstate="print"/>
          <a:stretch>
            <a:fillRect/>
          </a:stretch>
        </p:blipFill>
        <p:spPr bwMode="gray">
          <a:xfrm>
            <a:off x="3801471" y="8788065"/>
            <a:ext cx="8004618" cy="747923"/>
          </a:xfrm>
          <a:prstGeom prst="rect">
            <a:avLst/>
          </a:prstGeom>
          <a:noFill/>
          <a:ln w="9525">
            <a:solidFill>
              <a:schemeClr val="tx1"/>
            </a:solidFill>
            <a:miter lim="800000"/>
            <a:headEnd type="none" w="sm" len="sm"/>
            <a:tailEnd type="none" w="sm" len="sm"/>
          </a:ln>
        </p:spPr>
      </p:pic>
    </p:spTree>
    <p:custDataLst>
      <p:tags r:id="rId1"/>
    </p:custDataLst>
    <p:extLst>
      <p:ext uri="{BB962C8B-B14F-4D97-AF65-F5344CB8AC3E}">
        <p14:creationId xmlns:p14="http://schemas.microsoft.com/office/powerpoint/2010/main" val="2395628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gray">
          <a:xfrm>
            <a:off x="1068905" y="2407196"/>
            <a:ext cx="16125591" cy="169276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eaLnBrk="0" hangingPunct="0">
              <a:spcBef>
                <a:spcPct val="5000"/>
              </a:spcBef>
              <a:buClr>
                <a:srgbClr val="CC0000"/>
              </a:buClr>
              <a:buFont typeface="Wingdings" pitchFamily="2" charset="2"/>
              <a:buNone/>
              <a:tabLst>
                <a:tab pos="600075" algn="r"/>
                <a:tab pos="1009650" algn="l"/>
              </a:tabLst>
            </a:pPr>
            <a:r>
              <a:rPr lang="en-US" sz="2400" dirty="0">
                <a:solidFill>
                  <a:srgbClr val="000000"/>
                </a:solidFill>
                <a:latin typeface="Courier New" pitchFamily="49" charset="0"/>
                <a:cs typeface="Oracle Sans" panose="020B0503020204020204" pitchFamily="34" charset="0"/>
              </a:rPr>
              <a:t>ALTER TABLE t2 MODIFY (</a:t>
            </a:r>
            <a:r>
              <a:rPr lang="en-US" sz="2400" dirty="0" err="1">
                <a:solidFill>
                  <a:srgbClr val="000000"/>
                </a:solidFill>
                <a:latin typeface="Courier New" pitchFamily="49" charset="0"/>
                <a:cs typeface="Oracle Sans" panose="020B0503020204020204" pitchFamily="34" charset="0"/>
              </a:rPr>
              <a:t>col_a</a:t>
            </a:r>
            <a:r>
              <a:rPr lang="en-US" sz="2400" dirty="0">
                <a:solidFill>
                  <a:srgbClr val="000000"/>
                </a:solidFill>
                <a:latin typeface="Courier New" pitchFamily="49" charset="0"/>
                <a:cs typeface="Oracle Sans" panose="020B0503020204020204" pitchFamily="34" charset="0"/>
              </a:rPr>
              <a:t> VARCHAR2(20));</a:t>
            </a:r>
          </a:p>
          <a:p>
            <a:pPr marL="685800" indent="-685800" defTabSz="600075" eaLnBrk="0" hangingPunct="0">
              <a:spcBef>
                <a:spcPct val="5000"/>
              </a:spcBef>
              <a:buClr>
                <a:srgbClr val="CC0000"/>
              </a:buClr>
              <a:buFont typeface="Wingdings" pitchFamily="2" charset="2"/>
              <a:buNone/>
              <a:tabLst>
                <a:tab pos="600075" algn="r"/>
                <a:tab pos="1009650" algn="l"/>
              </a:tabLst>
            </a:pPr>
            <a:r>
              <a:rPr lang="en-US" sz="2400" dirty="0">
                <a:solidFill>
                  <a:srgbClr val="000000"/>
                </a:solidFill>
                <a:latin typeface="Courier New" pitchFamily="49" charset="0"/>
                <a:cs typeface="Oracle Sans" panose="020B0503020204020204" pitchFamily="34" charset="0"/>
              </a:rPr>
              <a:t>SELECT ud.name, </a:t>
            </a:r>
            <a:r>
              <a:rPr lang="en-US" sz="2400" dirty="0" err="1">
                <a:solidFill>
                  <a:srgbClr val="000000"/>
                </a:solidFill>
                <a:latin typeface="Courier New" pitchFamily="49" charset="0"/>
                <a:cs typeface="Oracle Sans" panose="020B0503020204020204" pitchFamily="34" charset="0"/>
              </a:rPr>
              <a:t>ud.referenced_name</a:t>
            </a:r>
            <a:r>
              <a:rPr lang="en-US" sz="2400" dirty="0">
                <a:solidFill>
                  <a:srgbClr val="000000"/>
                </a:solidFill>
                <a:latin typeface="Courier New" pitchFamily="49" charset="0"/>
                <a:cs typeface="Oracle Sans" panose="020B0503020204020204" pitchFamily="34" charset="0"/>
              </a:rPr>
              <a:t>, </a:t>
            </a:r>
            <a:r>
              <a:rPr lang="en-US" sz="2400" dirty="0" err="1">
                <a:solidFill>
                  <a:srgbClr val="000000"/>
                </a:solidFill>
                <a:latin typeface="Courier New" pitchFamily="49" charset="0"/>
                <a:cs typeface="Oracle Sans" panose="020B0503020204020204" pitchFamily="34" charset="0"/>
              </a:rPr>
              <a:t>ud.referenced_type</a:t>
            </a:r>
            <a:r>
              <a:rPr lang="en-US" sz="2400" dirty="0">
                <a:solidFill>
                  <a:srgbClr val="000000"/>
                </a:solidFill>
                <a:latin typeface="Courier New" pitchFamily="49" charset="0"/>
                <a:cs typeface="Oracle Sans" panose="020B0503020204020204" pitchFamily="34" charset="0"/>
              </a:rPr>
              <a:t>, </a:t>
            </a:r>
            <a:r>
              <a:rPr lang="en-US" sz="2400" dirty="0" err="1">
                <a:solidFill>
                  <a:srgbClr val="000000"/>
                </a:solidFill>
                <a:latin typeface="Courier New" pitchFamily="49" charset="0"/>
                <a:cs typeface="Oracle Sans" panose="020B0503020204020204" pitchFamily="34" charset="0"/>
              </a:rPr>
              <a:t>uo.status</a:t>
            </a:r>
            <a:endParaRPr lang="en-US" sz="2400" dirty="0">
              <a:solidFill>
                <a:srgbClr val="000000"/>
              </a:solidFill>
              <a:latin typeface="Courier New" pitchFamily="49" charset="0"/>
              <a:cs typeface="Oracle Sans" panose="020B0503020204020204" pitchFamily="34" charset="0"/>
            </a:endParaRPr>
          </a:p>
          <a:p>
            <a:pPr marL="685800" indent="-685800" defTabSz="600075" eaLnBrk="0" hangingPunct="0">
              <a:spcBef>
                <a:spcPct val="5000"/>
              </a:spcBef>
              <a:buClr>
                <a:srgbClr val="CC0000"/>
              </a:buClr>
              <a:buFont typeface="Wingdings" pitchFamily="2" charset="2"/>
              <a:buNone/>
              <a:tabLst>
                <a:tab pos="600075" algn="r"/>
                <a:tab pos="1009650" algn="l"/>
              </a:tabLst>
            </a:pPr>
            <a:r>
              <a:rPr lang="en-US" sz="2400" dirty="0">
                <a:solidFill>
                  <a:srgbClr val="000000"/>
                </a:solidFill>
                <a:latin typeface="Courier New" pitchFamily="49" charset="0"/>
                <a:cs typeface="Oracle Sans" panose="020B0503020204020204" pitchFamily="34" charset="0"/>
              </a:rPr>
              <a:t>FROM </a:t>
            </a:r>
            <a:r>
              <a:rPr lang="en-US" sz="2400" dirty="0" err="1">
                <a:solidFill>
                  <a:srgbClr val="000000"/>
                </a:solidFill>
                <a:latin typeface="Courier New" pitchFamily="49" charset="0"/>
                <a:cs typeface="Oracle Sans" panose="020B0503020204020204" pitchFamily="34" charset="0"/>
              </a:rPr>
              <a:t>user_dependencies</a:t>
            </a:r>
            <a:r>
              <a:rPr lang="en-US" sz="2400" dirty="0">
                <a:solidFill>
                  <a:srgbClr val="000000"/>
                </a:solidFill>
                <a:latin typeface="Courier New" pitchFamily="49" charset="0"/>
                <a:cs typeface="Oracle Sans" panose="020B0503020204020204" pitchFamily="34" charset="0"/>
              </a:rPr>
              <a:t> </a:t>
            </a:r>
            <a:r>
              <a:rPr lang="en-US" sz="2400" dirty="0" err="1">
                <a:solidFill>
                  <a:srgbClr val="000000"/>
                </a:solidFill>
                <a:latin typeface="Courier New" pitchFamily="49" charset="0"/>
                <a:cs typeface="Oracle Sans" panose="020B0503020204020204" pitchFamily="34" charset="0"/>
              </a:rPr>
              <a:t>ud</a:t>
            </a:r>
            <a:r>
              <a:rPr lang="en-US" sz="2400" dirty="0">
                <a:solidFill>
                  <a:srgbClr val="000000"/>
                </a:solidFill>
                <a:latin typeface="Courier New" pitchFamily="49" charset="0"/>
                <a:cs typeface="Oracle Sans" panose="020B0503020204020204" pitchFamily="34" charset="0"/>
              </a:rPr>
              <a:t>, </a:t>
            </a:r>
            <a:r>
              <a:rPr lang="en-US" sz="2400" dirty="0" err="1">
                <a:solidFill>
                  <a:srgbClr val="000000"/>
                </a:solidFill>
                <a:latin typeface="Courier New" pitchFamily="49" charset="0"/>
                <a:cs typeface="Oracle Sans" panose="020B0503020204020204" pitchFamily="34" charset="0"/>
              </a:rPr>
              <a:t>user_objects</a:t>
            </a:r>
            <a:r>
              <a:rPr lang="en-US" sz="2400" dirty="0">
                <a:solidFill>
                  <a:srgbClr val="000000"/>
                </a:solidFill>
                <a:latin typeface="Courier New" pitchFamily="49" charset="0"/>
                <a:cs typeface="Oracle Sans" panose="020B0503020204020204" pitchFamily="34" charset="0"/>
              </a:rPr>
              <a:t> </a:t>
            </a:r>
            <a:r>
              <a:rPr lang="en-US" sz="2400" dirty="0" err="1">
                <a:solidFill>
                  <a:srgbClr val="000000"/>
                </a:solidFill>
                <a:latin typeface="Courier New" pitchFamily="49" charset="0"/>
                <a:cs typeface="Oracle Sans" panose="020B0503020204020204" pitchFamily="34" charset="0"/>
              </a:rPr>
              <a:t>uo</a:t>
            </a:r>
            <a:endParaRPr lang="en-US" sz="2400" dirty="0">
              <a:solidFill>
                <a:srgbClr val="000000"/>
              </a:solidFill>
              <a:latin typeface="Courier New" pitchFamily="49" charset="0"/>
              <a:cs typeface="Oracle Sans" panose="020B0503020204020204" pitchFamily="34" charset="0"/>
            </a:endParaRPr>
          </a:p>
          <a:p>
            <a:pPr marL="685800" indent="-685800" defTabSz="600075" eaLnBrk="0" hangingPunct="0">
              <a:spcBef>
                <a:spcPct val="5000"/>
              </a:spcBef>
              <a:buClr>
                <a:srgbClr val="CC0000"/>
              </a:buClr>
              <a:buFont typeface="Wingdings" pitchFamily="2" charset="2"/>
              <a:buNone/>
              <a:tabLst>
                <a:tab pos="600075" algn="r"/>
                <a:tab pos="1009650" algn="l"/>
              </a:tabLst>
            </a:pPr>
            <a:r>
              <a:rPr lang="en-US" sz="2400" dirty="0">
                <a:solidFill>
                  <a:srgbClr val="000000"/>
                </a:solidFill>
                <a:latin typeface="Courier New" pitchFamily="49" charset="0"/>
                <a:cs typeface="Oracle Sans" panose="020B0503020204020204" pitchFamily="34" charset="0"/>
              </a:rPr>
              <a:t>WHERE ud.name = </a:t>
            </a:r>
            <a:r>
              <a:rPr lang="en-US" sz="2400" dirty="0" err="1">
                <a:solidFill>
                  <a:srgbClr val="000000"/>
                </a:solidFill>
                <a:latin typeface="Courier New" pitchFamily="49" charset="0"/>
                <a:cs typeface="Oracle Sans" panose="020B0503020204020204" pitchFamily="34" charset="0"/>
              </a:rPr>
              <a:t>uo.object_name</a:t>
            </a:r>
            <a:r>
              <a:rPr lang="en-US" sz="2400" dirty="0">
                <a:solidFill>
                  <a:srgbClr val="000000"/>
                </a:solidFill>
                <a:latin typeface="Courier New" pitchFamily="49" charset="0"/>
                <a:cs typeface="Oracle Sans" panose="020B0503020204020204" pitchFamily="34" charset="0"/>
              </a:rPr>
              <a:t> AND ud.name = 'V';</a:t>
            </a:r>
          </a:p>
        </p:txBody>
      </p:sp>
      <p:sp>
        <p:nvSpPr>
          <p:cNvPr id="20485"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Fine-Grained Dependency Management: Example 1</a:t>
            </a:r>
          </a:p>
        </p:txBody>
      </p:sp>
      <p:pic>
        <p:nvPicPr>
          <p:cNvPr id="20487" name="Picture 4"/>
          <p:cNvPicPr>
            <a:picLocks noChangeAspect="1" noChangeArrowheads="1"/>
          </p:cNvPicPr>
          <p:nvPr/>
        </p:nvPicPr>
        <p:blipFill>
          <a:blip r:embed="rId4" cstate="print"/>
          <a:srcRect/>
          <a:stretch>
            <a:fillRect/>
          </a:stretch>
        </p:blipFill>
        <p:spPr bwMode="gray">
          <a:xfrm>
            <a:off x="1096180" y="4687479"/>
            <a:ext cx="11806937" cy="1100727"/>
          </a:xfrm>
          <a:prstGeom prst="rect">
            <a:avLst/>
          </a:prstGeom>
          <a:noFill/>
          <a:ln w="9525">
            <a:solidFill>
              <a:schemeClr val="tx1"/>
            </a:solidFill>
            <a:miter lim="800000"/>
            <a:headEnd type="none" w="sm" len="sm"/>
            <a:tailEnd type="none" w="sm" len="sm"/>
          </a:ln>
        </p:spPr>
      </p:pic>
    </p:spTree>
    <p:custDataLst>
      <p:tags r:id="rId1"/>
    </p:custDataLst>
    <p:extLst>
      <p:ext uri="{BB962C8B-B14F-4D97-AF65-F5344CB8AC3E}">
        <p14:creationId xmlns:p14="http://schemas.microsoft.com/office/powerpoint/2010/main" val="3257437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gray">
          <a:xfrm>
            <a:off x="1068905" y="2335188"/>
            <a:ext cx="16125591" cy="4315123"/>
          </a:xfrm>
          <a:prstGeom prst="round2DiagRect">
            <a:avLst>
              <a:gd name="adj1" fmla="val 6147"/>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eaLnBrk="0" hangingPunct="0">
              <a:buClr>
                <a:srgbClr val="CC0000"/>
              </a:buClr>
              <a:buFont typeface="Wingdings" pitchFamily="2" charset="2"/>
              <a:buNone/>
              <a:tabLst>
                <a:tab pos="600075" algn="r"/>
                <a:tab pos="1009650" algn="l"/>
              </a:tabLst>
            </a:pPr>
            <a:r>
              <a:rPr lang="en-US">
                <a:latin typeface="Courier New" pitchFamily="49" charset="0"/>
                <a:cs typeface="Times New Roman" pitchFamily="18" charset="0"/>
              </a:rPr>
              <a:t>CREATE OR REPLACE PACKAGE pkg IS</a:t>
            </a:r>
          </a:p>
          <a:p>
            <a:pPr marL="685800" indent="-685800" defTabSz="600075" eaLnBrk="0" hangingPunct="0">
              <a:buClr>
                <a:srgbClr val="CC0000"/>
              </a:buClr>
              <a:buFont typeface="Wingdings" pitchFamily="2" charset="2"/>
              <a:buNone/>
              <a:tabLst>
                <a:tab pos="600075" algn="r"/>
                <a:tab pos="1009650" algn="l"/>
              </a:tabLst>
            </a:pPr>
            <a:r>
              <a:rPr lang="en-US">
                <a:latin typeface="Courier New" pitchFamily="49" charset="0"/>
                <a:cs typeface="Times New Roman" pitchFamily="18" charset="0"/>
              </a:rPr>
              <a:t>  PROCEDURE proc_1;</a:t>
            </a:r>
          </a:p>
          <a:p>
            <a:pPr marL="685800" indent="-685800" defTabSz="600075" eaLnBrk="0" hangingPunct="0">
              <a:buClr>
                <a:srgbClr val="CC0000"/>
              </a:buClr>
              <a:buFont typeface="Wingdings" pitchFamily="2" charset="2"/>
              <a:buNone/>
              <a:tabLst>
                <a:tab pos="600075" algn="r"/>
                <a:tab pos="1009650" algn="l"/>
              </a:tabLst>
            </a:pPr>
            <a:r>
              <a:rPr lang="en-US">
                <a:latin typeface="Courier New" pitchFamily="49" charset="0"/>
                <a:cs typeface="Times New Roman" pitchFamily="18" charset="0"/>
              </a:rPr>
              <a:t>END pkg; </a:t>
            </a:r>
          </a:p>
          <a:p>
            <a:pPr marL="685800" indent="-685800" defTabSz="600075" eaLnBrk="0" hangingPunct="0">
              <a:buClr>
                <a:srgbClr val="CC0000"/>
              </a:buClr>
              <a:buFont typeface="Wingdings" pitchFamily="2" charset="2"/>
              <a:buNone/>
              <a:tabLst>
                <a:tab pos="600075" algn="r"/>
                <a:tab pos="1009650" algn="l"/>
              </a:tabLst>
            </a:pPr>
            <a:r>
              <a:rPr lang="en-US">
                <a:latin typeface="Courier New" pitchFamily="49" charset="0"/>
                <a:cs typeface="Times New Roman" pitchFamily="18" charset="0"/>
              </a:rPr>
              <a:t>/</a:t>
            </a:r>
          </a:p>
          <a:p>
            <a:pPr marL="685800" indent="-685800" defTabSz="600075" eaLnBrk="0" hangingPunct="0">
              <a:buClr>
                <a:srgbClr val="CC0000"/>
              </a:buClr>
              <a:buFont typeface="Wingdings" pitchFamily="2" charset="2"/>
              <a:buNone/>
              <a:tabLst>
                <a:tab pos="600075" algn="r"/>
                <a:tab pos="1009650" algn="l"/>
              </a:tabLst>
            </a:pPr>
            <a:r>
              <a:rPr lang="en-US">
                <a:latin typeface="Courier New" pitchFamily="49" charset="0"/>
                <a:cs typeface="Times New Roman" pitchFamily="18" charset="0"/>
              </a:rPr>
              <a:t>CREATE OR REPLACE PROCEDURE p IS </a:t>
            </a:r>
          </a:p>
          <a:p>
            <a:pPr marL="685800" indent="-685800" defTabSz="600075" eaLnBrk="0" hangingPunct="0">
              <a:buClr>
                <a:srgbClr val="CC0000"/>
              </a:buClr>
              <a:buFont typeface="Wingdings" pitchFamily="2" charset="2"/>
              <a:buNone/>
              <a:tabLst>
                <a:tab pos="600075" algn="r"/>
                <a:tab pos="1009650" algn="l"/>
              </a:tabLst>
            </a:pPr>
            <a:r>
              <a:rPr lang="en-US">
                <a:latin typeface="Courier New" pitchFamily="49" charset="0"/>
                <a:cs typeface="Times New Roman" pitchFamily="18" charset="0"/>
              </a:rPr>
              <a:t>BEGIN </a:t>
            </a:r>
          </a:p>
          <a:p>
            <a:pPr marL="685800" indent="-685800" defTabSz="600075" eaLnBrk="0" hangingPunct="0">
              <a:buClr>
                <a:srgbClr val="CC0000"/>
              </a:buClr>
              <a:buFont typeface="Wingdings" pitchFamily="2" charset="2"/>
              <a:buNone/>
              <a:tabLst>
                <a:tab pos="600075" algn="r"/>
                <a:tab pos="1009650" algn="l"/>
              </a:tabLst>
            </a:pPr>
            <a:r>
              <a:rPr lang="en-US">
                <a:latin typeface="Courier New" pitchFamily="49" charset="0"/>
                <a:cs typeface="Times New Roman" pitchFamily="18" charset="0"/>
              </a:rPr>
              <a:t>  pkg.proc_1(); </a:t>
            </a:r>
          </a:p>
          <a:p>
            <a:pPr marL="685800" indent="-685800" defTabSz="600075" eaLnBrk="0" hangingPunct="0">
              <a:buClr>
                <a:srgbClr val="CC0000"/>
              </a:buClr>
              <a:buFont typeface="Wingdings" pitchFamily="2" charset="2"/>
              <a:buNone/>
              <a:tabLst>
                <a:tab pos="600075" algn="r"/>
                <a:tab pos="1009650" algn="l"/>
              </a:tabLst>
            </a:pPr>
            <a:r>
              <a:rPr lang="en-US">
                <a:latin typeface="Courier New" pitchFamily="49" charset="0"/>
                <a:cs typeface="Times New Roman" pitchFamily="18" charset="0"/>
              </a:rPr>
              <a:t>END p;</a:t>
            </a:r>
          </a:p>
          <a:p>
            <a:pPr marL="685800" indent="-685800" defTabSz="600075" eaLnBrk="0" hangingPunct="0">
              <a:buClr>
                <a:srgbClr val="CC0000"/>
              </a:buClr>
              <a:buFont typeface="Wingdings" pitchFamily="2" charset="2"/>
              <a:buNone/>
              <a:tabLst>
                <a:tab pos="600075" algn="r"/>
                <a:tab pos="1009650" algn="l"/>
              </a:tabLst>
            </a:pPr>
            <a:r>
              <a:rPr lang="en-US">
                <a:latin typeface="Courier New" pitchFamily="49" charset="0"/>
                <a:cs typeface="Times New Roman" pitchFamily="18" charset="0"/>
              </a:rPr>
              <a:t>/</a:t>
            </a:r>
          </a:p>
          <a:p>
            <a:pPr marL="685800" indent="-685800" defTabSz="600075" eaLnBrk="0" hangingPunct="0">
              <a:buClr>
                <a:srgbClr val="CC0000"/>
              </a:buClr>
              <a:buFont typeface="Wingdings" pitchFamily="2" charset="2"/>
              <a:buNone/>
              <a:tabLst>
                <a:tab pos="600075" algn="r"/>
                <a:tab pos="1009650" algn="l"/>
              </a:tabLst>
            </a:pPr>
            <a:r>
              <a:rPr lang="en-US">
                <a:latin typeface="Courier New" pitchFamily="49" charset="0"/>
                <a:cs typeface="Times New Roman" pitchFamily="18" charset="0"/>
              </a:rPr>
              <a:t>CREATE OR REPLACE PACKAGE pkg </a:t>
            </a:r>
          </a:p>
          <a:p>
            <a:pPr marL="685800" indent="-685800" defTabSz="600075" eaLnBrk="0" hangingPunct="0">
              <a:buClr>
                <a:srgbClr val="CC0000"/>
              </a:buClr>
              <a:buFont typeface="Wingdings" pitchFamily="2" charset="2"/>
              <a:buNone/>
              <a:tabLst>
                <a:tab pos="600075" algn="r"/>
                <a:tab pos="1009650" algn="l"/>
              </a:tabLst>
            </a:pPr>
            <a:r>
              <a:rPr lang="en-US">
                <a:latin typeface="Courier New" pitchFamily="49" charset="0"/>
                <a:cs typeface="Times New Roman" pitchFamily="18" charset="0"/>
              </a:rPr>
              <a:t>IS</a:t>
            </a:r>
          </a:p>
          <a:p>
            <a:pPr marL="685800" indent="-685800" defTabSz="600075" eaLnBrk="0" hangingPunct="0">
              <a:buClr>
                <a:srgbClr val="CC0000"/>
              </a:buClr>
              <a:buFont typeface="Wingdings" pitchFamily="2" charset="2"/>
              <a:buNone/>
              <a:tabLst>
                <a:tab pos="600075" algn="r"/>
                <a:tab pos="1009650" algn="l"/>
              </a:tabLst>
            </a:pPr>
            <a:r>
              <a:rPr lang="en-US">
                <a:latin typeface="Courier New" pitchFamily="49" charset="0"/>
                <a:cs typeface="Times New Roman" pitchFamily="18" charset="0"/>
              </a:rPr>
              <a:t>  PROCEDURE proc_1;</a:t>
            </a:r>
          </a:p>
          <a:p>
            <a:pPr marL="685800" indent="-685800" defTabSz="600075" eaLnBrk="0" hangingPunct="0">
              <a:buClr>
                <a:srgbClr val="CC0000"/>
              </a:buClr>
              <a:buFont typeface="Wingdings" pitchFamily="2" charset="2"/>
              <a:buNone/>
              <a:tabLst>
                <a:tab pos="600075" algn="r"/>
                <a:tab pos="1009650" algn="l"/>
              </a:tabLst>
            </a:pPr>
            <a:r>
              <a:rPr lang="en-US">
                <a:latin typeface="Courier New" pitchFamily="49" charset="0"/>
                <a:cs typeface="Times New Roman" pitchFamily="18" charset="0"/>
              </a:rPr>
              <a:t>  PROCEDURE unheard_of;</a:t>
            </a:r>
          </a:p>
          <a:p>
            <a:pPr marL="685800" indent="-685800" defTabSz="600075" eaLnBrk="0" hangingPunct="0">
              <a:buClr>
                <a:srgbClr val="CC0000"/>
              </a:buClr>
              <a:buFont typeface="Wingdings" pitchFamily="2" charset="2"/>
              <a:buNone/>
              <a:tabLst>
                <a:tab pos="600075" algn="r"/>
                <a:tab pos="1009650" algn="l"/>
              </a:tabLst>
            </a:pPr>
            <a:r>
              <a:rPr lang="en-US">
                <a:latin typeface="Courier New" pitchFamily="49" charset="0"/>
                <a:cs typeface="Times New Roman" pitchFamily="18" charset="0"/>
              </a:rPr>
              <a:t>END pkg; </a:t>
            </a:r>
          </a:p>
          <a:p>
            <a:pPr marL="685800" indent="-685800" defTabSz="600075" eaLnBrk="0" hangingPunct="0">
              <a:buClr>
                <a:srgbClr val="CC0000"/>
              </a:buClr>
              <a:buFont typeface="Wingdings" pitchFamily="2" charset="2"/>
              <a:buNone/>
              <a:tabLst>
                <a:tab pos="600075" algn="r"/>
                <a:tab pos="1009650" algn="l"/>
              </a:tabLst>
            </a:pPr>
            <a:r>
              <a:rPr lang="en-US">
                <a:latin typeface="Courier New" pitchFamily="49" charset="0"/>
                <a:cs typeface="Times New Roman" pitchFamily="18" charset="0"/>
              </a:rPr>
              <a:t>/</a:t>
            </a:r>
            <a:endParaRPr lang="en-US" dirty="0">
              <a:latin typeface="Courier New" pitchFamily="49" charset="0"/>
              <a:cs typeface="Times New Roman" pitchFamily="18" charset="0"/>
            </a:endParaRPr>
          </a:p>
        </p:txBody>
      </p:sp>
      <p:sp>
        <p:nvSpPr>
          <p:cNvPr id="21509"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Fine-Grained Dependency Management: Example 2</a:t>
            </a:r>
          </a:p>
        </p:txBody>
      </p:sp>
      <p:pic>
        <p:nvPicPr>
          <p:cNvPr id="21511" name="Picture 5"/>
          <p:cNvPicPr>
            <a:picLocks noChangeAspect="1" noChangeArrowheads="1"/>
          </p:cNvPicPr>
          <p:nvPr/>
        </p:nvPicPr>
        <p:blipFill>
          <a:blip r:embed="rId4" cstate="print"/>
          <a:stretch>
            <a:fillRect/>
          </a:stretch>
        </p:blipFill>
        <p:spPr bwMode="auto">
          <a:xfrm>
            <a:off x="1051103" y="7234063"/>
            <a:ext cx="7842857" cy="814286"/>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132079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Guidelines for Reducing Invalidation</a:t>
            </a:r>
          </a:p>
        </p:txBody>
      </p:sp>
      <p:sp>
        <p:nvSpPr>
          <p:cNvPr id="2" name="Content Placeholder 1">
            <a:extLst>
              <a:ext uri="{FF2B5EF4-FFF2-40B4-BE49-F238E27FC236}">
                <a16:creationId xmlns:a16="http://schemas.microsoft.com/office/drawing/2014/main" id="{9E649EF5-5B1B-42C8-A6A2-93F56B5A4DF0}"/>
              </a:ext>
            </a:extLst>
          </p:cNvPr>
          <p:cNvSpPr>
            <a:spLocks noGrp="1"/>
          </p:cNvSpPr>
          <p:nvPr>
            <p:ph idx="1"/>
          </p:nvPr>
        </p:nvSpPr>
        <p:spPr>
          <a:xfrm>
            <a:off x="933451" y="2272710"/>
            <a:ext cx="16421100" cy="2113523"/>
          </a:xfrm>
        </p:spPr>
        <p:txBody>
          <a:bodyPr/>
          <a:lstStyle/>
          <a:p>
            <a:r>
              <a:rPr lang="en-US" dirty="0"/>
              <a:t>To reduce invalidation of dependent objects:</a:t>
            </a:r>
          </a:p>
          <a:p>
            <a:pPr lvl="1"/>
            <a:r>
              <a:rPr lang="en-US" dirty="0"/>
              <a:t> Add new items to the end of the package</a:t>
            </a:r>
          </a:p>
          <a:p>
            <a:pPr lvl="1"/>
            <a:r>
              <a:rPr lang="en-US" dirty="0"/>
              <a:t> Reference each table through a view</a:t>
            </a:r>
          </a:p>
        </p:txBody>
      </p:sp>
    </p:spTree>
    <p:custDataLst>
      <p:tags r:id="rId1"/>
    </p:custDataLst>
    <p:extLst>
      <p:ext uri="{BB962C8B-B14F-4D97-AF65-F5344CB8AC3E}">
        <p14:creationId xmlns:p14="http://schemas.microsoft.com/office/powerpoint/2010/main" val="3575890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rot="16200000" flipV="1">
            <a:off x="14630399" y="4601889"/>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Abadi" panose="020B0604020104020204" pitchFamily="34" charset="0"/>
              <a:cs typeface="Oracle Sans" panose="020B0503020204020204" pitchFamily="34" charset="0"/>
            </a:endParaRPr>
          </a:p>
        </p:txBody>
      </p:sp>
      <p:sp>
        <p:nvSpPr>
          <p:cNvPr id="2662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Object Revalidation</a:t>
            </a:r>
          </a:p>
        </p:txBody>
      </p:sp>
      <p:sp>
        <p:nvSpPr>
          <p:cNvPr id="8" name="Content Placeholder 7">
            <a:extLst>
              <a:ext uri="{FF2B5EF4-FFF2-40B4-BE49-F238E27FC236}">
                <a16:creationId xmlns:a16="http://schemas.microsoft.com/office/drawing/2014/main" id="{9B29BB03-759B-4474-9181-12224D13F4CE}"/>
              </a:ext>
            </a:extLst>
          </p:cNvPr>
          <p:cNvSpPr>
            <a:spLocks noGrp="1"/>
          </p:cNvSpPr>
          <p:nvPr>
            <p:ph idx="1"/>
          </p:nvPr>
        </p:nvSpPr>
        <p:spPr>
          <a:xfrm>
            <a:off x="933451" y="2272710"/>
            <a:ext cx="16421100" cy="4869021"/>
          </a:xfrm>
        </p:spPr>
        <p:txBody>
          <a:bodyPr/>
          <a:lstStyle/>
          <a:p>
            <a:pPr lvl="1"/>
            <a:r>
              <a:rPr lang="en-US" dirty="0"/>
              <a:t>An object that is not valid when it is referenced must be validated before it can be used. </a:t>
            </a:r>
          </a:p>
          <a:p>
            <a:pPr lvl="1"/>
            <a:r>
              <a:rPr lang="en-US" dirty="0"/>
              <a:t>Validation occurs automatically when an object is referenced; it does not require explicit user action.</a:t>
            </a:r>
          </a:p>
          <a:p>
            <a:pPr lvl="1"/>
            <a:r>
              <a:rPr lang="en-US" dirty="0"/>
              <a:t>Revalidation may not happen automatically if:</a:t>
            </a:r>
          </a:p>
          <a:p>
            <a:pPr lvl="2"/>
            <a:r>
              <a:rPr lang="en-US" dirty="0"/>
              <a:t>The object is compiled with errors</a:t>
            </a:r>
          </a:p>
          <a:p>
            <a:pPr lvl="2"/>
            <a:r>
              <a:rPr lang="en-US" dirty="0"/>
              <a:t>The object is an unauthorized object</a:t>
            </a:r>
          </a:p>
          <a:p>
            <a:pPr lvl="2"/>
            <a:r>
              <a:rPr lang="en-US" dirty="0"/>
              <a:t>The object is an invalid object</a:t>
            </a:r>
          </a:p>
        </p:txBody>
      </p:sp>
      <p:grpSp>
        <p:nvGrpSpPr>
          <p:cNvPr id="13" name="Group 12"/>
          <p:cNvGrpSpPr/>
          <p:nvPr/>
        </p:nvGrpSpPr>
        <p:grpSpPr>
          <a:xfrm>
            <a:off x="13341399" y="5042155"/>
            <a:ext cx="3621009" cy="4019127"/>
            <a:chOff x="8694568" y="3165072"/>
            <a:chExt cx="2651790" cy="2943346"/>
          </a:xfrm>
        </p:grpSpPr>
        <p:sp>
          <p:nvSpPr>
            <p:cNvPr id="3" name="Rounded Rectangle 2"/>
            <p:cNvSpPr/>
            <p:nvPr/>
          </p:nvSpPr>
          <p:spPr bwMode="auto">
            <a:xfrm>
              <a:off x="9212758" y="3670018"/>
              <a:ext cx="2133600" cy="2438400"/>
            </a:xfrm>
            <a:prstGeom prst="roundRect">
              <a:avLst/>
            </a:prstGeom>
            <a:solidFill>
              <a:schemeClr val="bg1"/>
            </a:solidFill>
            <a:ln w="57150" cap="flat" cmpd="sng" algn="ctr">
              <a:solidFill>
                <a:schemeClr val="accent3">
                  <a:lumMod val="20000"/>
                  <a:lumOff val="8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Abadi" panose="020B0604020104020204" pitchFamily="34" charset="0"/>
                <a:cs typeface="Oracle Sans" panose="020B0503020204020204" pitchFamily="34" charset="0"/>
              </a:endParaRPr>
            </a:p>
          </p:txBody>
        </p:sp>
        <p:sp>
          <p:nvSpPr>
            <p:cNvPr id="5" name="Rounded Rectangle 4"/>
            <p:cNvSpPr/>
            <p:nvPr/>
          </p:nvSpPr>
          <p:spPr bwMode="auto">
            <a:xfrm>
              <a:off x="8694568" y="4631158"/>
              <a:ext cx="1088840" cy="818074"/>
            </a:xfrm>
            <a:prstGeom prst="roundRect">
              <a:avLst/>
            </a:prstGeom>
            <a:solidFill>
              <a:srgbClr val="FFF2E7"/>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Abadi" panose="020B0604020104020204" pitchFamily="34" charset="0"/>
                <a:cs typeface="Oracle Sans" panose="020B0503020204020204" pitchFamily="34" charset="0"/>
              </a:endParaRPr>
            </a:p>
          </p:txBody>
        </p:sp>
        <p:pic>
          <p:nvPicPr>
            <p:cNvPr id="4" name="Picture 3" descr="cnt2427947 (1).png"/>
            <p:cNvPicPr>
              <a:picLocks noChangeAspect="1"/>
            </p:cNvPicPr>
            <p:nvPr/>
          </p:nvPicPr>
          <p:blipFill>
            <a:blip r:embed="rId4" cstate="print"/>
            <a:stretch>
              <a:fillRect/>
            </a:stretch>
          </p:blipFill>
          <p:spPr>
            <a:xfrm>
              <a:off x="9438585" y="3879326"/>
              <a:ext cx="1681947" cy="2152892"/>
            </a:xfrm>
            <a:prstGeom prst="rect">
              <a:avLst/>
            </a:prstGeom>
          </p:spPr>
        </p:pic>
        <p:pic>
          <p:nvPicPr>
            <p:cNvPr id="6" name="Picture 5" descr="cnt205585.gif"/>
            <p:cNvPicPr>
              <a:picLocks noChangeAspect="1"/>
            </p:cNvPicPr>
            <p:nvPr/>
          </p:nvPicPr>
          <p:blipFill>
            <a:blip r:embed="rId5" cstate="print"/>
            <a:stretch>
              <a:fillRect/>
            </a:stretch>
          </p:blipFill>
          <p:spPr>
            <a:xfrm>
              <a:off x="8953747" y="4721784"/>
              <a:ext cx="556381" cy="636822"/>
            </a:xfrm>
            <a:prstGeom prst="rect">
              <a:avLst/>
            </a:prstGeom>
          </p:spPr>
        </p:pic>
        <p:sp>
          <p:nvSpPr>
            <p:cNvPr id="2" name="Oval 1"/>
            <p:cNvSpPr/>
            <p:nvPr/>
          </p:nvSpPr>
          <p:spPr bwMode="auto">
            <a:xfrm>
              <a:off x="8694568" y="3165072"/>
              <a:ext cx="1219200" cy="1219200"/>
            </a:xfrm>
            <a:prstGeom prst="ellipse">
              <a:avLst/>
            </a:prstGeom>
            <a:solidFill>
              <a:schemeClr val="bg1">
                <a:lumMod val="95000"/>
              </a:schemeClr>
            </a:solidFill>
            <a:ln w="38100" cap="flat" cmpd="sng" algn="ctr">
              <a:solidFill>
                <a:schemeClr val="bg1"/>
              </a:solidFill>
              <a:prstDash val="solid"/>
              <a:round/>
              <a:headEnd type="none" w="sm" len="sm"/>
              <a:tailEnd type="none" w="sm" len="sm"/>
            </a:ln>
            <a:effectLst>
              <a:outerShdw blurRad="63500" algn="ctr" rotWithShape="0">
                <a:prstClr val="black">
                  <a:alpha val="40000"/>
                </a:prstClr>
              </a:out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Abadi" panose="020B0604020104020204" pitchFamily="34" charset="0"/>
                <a:cs typeface="Oracle Sans" panose="020B0503020204020204" pitchFamily="34" charset="0"/>
              </a:endParaRPr>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73235" y="3429000"/>
              <a:ext cx="808304" cy="799796"/>
            </a:xfrm>
            <a:prstGeom prst="rect">
              <a:avLst/>
            </a:prstGeom>
          </p:spPr>
        </p:pic>
      </p:grpSp>
    </p:spTree>
    <p:custDataLst>
      <p:tags r:id="rId1"/>
    </p:custDataLst>
    <p:extLst>
      <p:ext uri="{BB962C8B-B14F-4D97-AF65-F5344CB8AC3E}">
        <p14:creationId xmlns:p14="http://schemas.microsoft.com/office/powerpoint/2010/main" val="2115871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Lesson Agenda</a:t>
            </a:r>
          </a:p>
        </p:txBody>
      </p:sp>
      <p:sp>
        <p:nvSpPr>
          <p:cNvPr id="4" name="Content Placeholder 3">
            <a:extLst>
              <a:ext uri="{FF2B5EF4-FFF2-40B4-BE49-F238E27FC236}">
                <a16:creationId xmlns:a16="http://schemas.microsoft.com/office/drawing/2014/main" id="{AFCF3726-881B-4F68-A5B4-8085A11B820C}"/>
              </a:ext>
            </a:extLst>
          </p:cNvPr>
          <p:cNvSpPr>
            <a:spLocks noGrp="1"/>
          </p:cNvSpPr>
          <p:nvPr>
            <p:ph idx="1"/>
          </p:nvPr>
        </p:nvSpPr>
        <p:spPr>
          <a:xfrm>
            <a:off x="933451" y="2272710"/>
            <a:ext cx="16421100" cy="4414153"/>
          </a:xfrm>
        </p:spPr>
        <p:txBody>
          <a:bodyPr/>
          <a:lstStyle/>
          <a:p>
            <a:pPr lvl="1">
              <a:buClr>
                <a:schemeClr val="tx1">
                  <a:lumMod val="25000"/>
                  <a:lumOff val="75000"/>
                </a:schemeClr>
              </a:buClr>
            </a:pPr>
            <a:r>
              <a:rPr lang="en-US" dirty="0">
                <a:solidFill>
                  <a:schemeClr val="tx1">
                    <a:lumMod val="25000"/>
                    <a:lumOff val="75000"/>
                  </a:schemeClr>
                </a:solidFill>
              </a:rPr>
              <a:t>Schema object dependencies</a:t>
            </a:r>
          </a:p>
          <a:p>
            <a:pPr lvl="1">
              <a:buClr>
                <a:schemeClr val="tx1">
                  <a:lumMod val="25000"/>
                  <a:lumOff val="75000"/>
                </a:schemeClr>
              </a:buClr>
            </a:pPr>
            <a:r>
              <a:rPr lang="en-US" dirty="0">
                <a:solidFill>
                  <a:schemeClr val="tx1">
                    <a:lumMod val="25000"/>
                    <a:lumOff val="75000"/>
                  </a:schemeClr>
                </a:solidFill>
              </a:rPr>
              <a:t>Direct and indirect dependencies</a:t>
            </a:r>
          </a:p>
          <a:p>
            <a:pPr lvl="1">
              <a:buClr>
                <a:schemeClr val="tx1">
                  <a:lumMod val="25000"/>
                  <a:lumOff val="75000"/>
                </a:schemeClr>
              </a:buClr>
            </a:pPr>
            <a:r>
              <a:rPr lang="en-US" dirty="0">
                <a:solidFill>
                  <a:schemeClr val="tx1">
                    <a:lumMod val="25000"/>
                    <a:lumOff val="75000"/>
                  </a:schemeClr>
                </a:solidFill>
              </a:rPr>
              <a:t>Fine-grained dependency management</a:t>
            </a:r>
          </a:p>
          <a:p>
            <a:pPr lvl="1">
              <a:buClr>
                <a:srgbClr val="C74634"/>
              </a:buClr>
            </a:pPr>
            <a:r>
              <a:rPr lang="en-US" dirty="0"/>
              <a:t>Managing remote dependencies</a:t>
            </a:r>
          </a:p>
          <a:p>
            <a:pPr lvl="1">
              <a:buClr>
                <a:schemeClr val="tx1">
                  <a:lumMod val="25000"/>
                  <a:lumOff val="75000"/>
                </a:schemeClr>
              </a:buClr>
            </a:pPr>
            <a:r>
              <a:rPr lang="en-US" dirty="0">
                <a:solidFill>
                  <a:schemeClr val="tx1">
                    <a:lumMod val="25000"/>
                    <a:lumOff val="75000"/>
                  </a:schemeClr>
                </a:solidFill>
              </a:rPr>
              <a:t>Revalidating PL/SQL program units</a:t>
            </a:r>
          </a:p>
          <a:p>
            <a:pPr lvl="1">
              <a:buClr>
                <a:schemeClr val="tx1">
                  <a:lumMod val="25000"/>
                  <a:lumOff val="75000"/>
                </a:schemeClr>
              </a:buClr>
            </a:pPr>
            <a:r>
              <a:rPr lang="en-US" dirty="0">
                <a:solidFill>
                  <a:schemeClr val="tx1">
                    <a:lumMod val="25000"/>
                    <a:lumOff val="75000"/>
                  </a:schemeClr>
                </a:solidFill>
              </a:rPr>
              <a:t>Package dependency management</a:t>
            </a:r>
          </a:p>
        </p:txBody>
      </p:sp>
      <p:grpSp>
        <p:nvGrpSpPr>
          <p:cNvPr id="10" name="Group 9">
            <a:extLst>
              <a:ext uri="{FF2B5EF4-FFF2-40B4-BE49-F238E27FC236}">
                <a16:creationId xmlns:a16="http://schemas.microsoft.com/office/drawing/2014/main" id="{1BC192B9-B622-4F9A-83D4-C429EA5BB71E}"/>
              </a:ext>
            </a:extLst>
          </p:cNvPr>
          <p:cNvGrpSpPr/>
          <p:nvPr/>
        </p:nvGrpSpPr>
        <p:grpSpPr>
          <a:xfrm>
            <a:off x="13510392" y="6439248"/>
            <a:ext cx="4777608" cy="2500313"/>
            <a:chOff x="5936704" y="4297363"/>
            <a:chExt cx="3185072" cy="1666875"/>
          </a:xfrm>
        </p:grpSpPr>
        <p:sp>
          <p:nvSpPr>
            <p:cNvPr id="11" name="Rectangle 10">
              <a:extLst>
                <a:ext uri="{FF2B5EF4-FFF2-40B4-BE49-F238E27FC236}">
                  <a16:creationId xmlns:a16="http://schemas.microsoft.com/office/drawing/2014/main" id="{0FA1C902-3B69-4545-AC1B-DB64D8E22E41}"/>
                </a:ext>
              </a:extLst>
            </p:cNvPr>
            <p:cNvSpPr/>
            <p:nvPr/>
          </p:nvSpPr>
          <p:spPr bwMode="auto">
            <a:xfrm rot="16200000" flipV="1">
              <a:off x="6946627" y="3485876"/>
              <a:ext cx="1165225" cy="3185072"/>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Abadi" panose="020B0604020104020204" pitchFamily="34" charset="0"/>
                <a:cs typeface="Oracle Sans" panose="020B0503020204020204" pitchFamily="34" charset="0"/>
              </a:endParaRPr>
            </a:p>
          </p:txBody>
        </p:sp>
        <p:sp>
          <p:nvSpPr>
            <p:cNvPr id="12" name="Oval 11">
              <a:extLst>
                <a:ext uri="{FF2B5EF4-FFF2-40B4-BE49-F238E27FC236}">
                  <a16:creationId xmlns:a16="http://schemas.microsoft.com/office/drawing/2014/main" id="{E8B269B1-05AB-4E62-AB74-30487A892A18}"/>
                </a:ext>
              </a:extLst>
            </p:cNvPr>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Abadi" panose="020B0604020104020204" pitchFamily="34" charset="0"/>
                <a:cs typeface="Oracle Sans" panose="020B0503020204020204" pitchFamily="34" charset="0"/>
              </a:endParaRPr>
            </a:p>
          </p:txBody>
        </p:sp>
        <p:pic>
          <p:nvPicPr>
            <p:cNvPr id="13" name="Picture 5">
              <a:extLst>
                <a:ext uri="{FF2B5EF4-FFF2-40B4-BE49-F238E27FC236}">
                  <a16:creationId xmlns:a16="http://schemas.microsoft.com/office/drawing/2014/main" id="{7D7FADA8-E3EF-4D06-AC82-F668908916F9}"/>
                </a:ext>
              </a:extLst>
            </p:cNvPr>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3428936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Remote Dependencies</a:t>
            </a:r>
          </a:p>
        </p:txBody>
      </p:sp>
      <p:sp>
        <p:nvSpPr>
          <p:cNvPr id="2" name="Content Placeholder 1">
            <a:extLst>
              <a:ext uri="{FF2B5EF4-FFF2-40B4-BE49-F238E27FC236}">
                <a16:creationId xmlns:a16="http://schemas.microsoft.com/office/drawing/2014/main" id="{CA1E60C4-BFF9-4463-8F38-CAFA5CB53B01}"/>
              </a:ext>
            </a:extLst>
          </p:cNvPr>
          <p:cNvSpPr>
            <a:spLocks noGrp="1"/>
          </p:cNvSpPr>
          <p:nvPr>
            <p:ph idx="1"/>
          </p:nvPr>
        </p:nvSpPr>
        <p:spPr>
          <a:xfrm>
            <a:off x="933451" y="2272710"/>
            <a:ext cx="8210549" cy="3503776"/>
          </a:xfrm>
        </p:spPr>
        <p:txBody>
          <a:bodyPr/>
          <a:lstStyle/>
          <a:p>
            <a:pPr lvl="1"/>
            <a:r>
              <a:rPr lang="en-US" dirty="0"/>
              <a:t>The referenced and dependent objects are on different nodes across the network.</a:t>
            </a:r>
          </a:p>
          <a:p>
            <a:pPr lvl="1"/>
            <a:r>
              <a:rPr lang="en-US" dirty="0"/>
              <a:t>Oracle Database does not manage dependencies among remote schema objects other than local-procedure-to-remote-procedure dependencies.</a:t>
            </a:r>
          </a:p>
        </p:txBody>
      </p:sp>
      <p:grpSp>
        <p:nvGrpSpPr>
          <p:cNvPr id="5" name="Group 4">
            <a:extLst>
              <a:ext uri="{FF2B5EF4-FFF2-40B4-BE49-F238E27FC236}">
                <a16:creationId xmlns:a16="http://schemas.microsoft.com/office/drawing/2014/main" id="{288AAE21-FE86-454A-BCDA-8AE06805FF68}"/>
              </a:ext>
            </a:extLst>
          </p:cNvPr>
          <p:cNvGrpSpPr/>
          <p:nvPr/>
        </p:nvGrpSpPr>
        <p:grpSpPr>
          <a:xfrm>
            <a:off x="9469739" y="2268636"/>
            <a:ext cx="7876662" cy="6480177"/>
            <a:chOff x="8737707" y="1828800"/>
            <a:chExt cx="7876662" cy="6480177"/>
          </a:xfrm>
        </p:grpSpPr>
        <p:cxnSp>
          <p:nvCxnSpPr>
            <p:cNvPr id="7" name="Elbow Connector 6"/>
            <p:cNvCxnSpPr/>
            <p:nvPr/>
          </p:nvCxnSpPr>
          <p:spPr bwMode="auto">
            <a:xfrm flipV="1">
              <a:off x="10972326" y="3044828"/>
              <a:ext cx="2748834" cy="1184274"/>
            </a:xfrm>
            <a:prstGeom prst="bentConnector3">
              <a:avLst>
                <a:gd name="adj1" fmla="val 50000"/>
              </a:avLst>
            </a:prstGeom>
            <a:noFill/>
            <a:ln w="28575" cap="flat" cmpd="sng" algn="ctr">
              <a:solidFill>
                <a:schemeClr val="accent4"/>
              </a:solidFill>
              <a:prstDash val="solid"/>
              <a:round/>
              <a:headEnd type="none" w="sm" len="sm"/>
              <a:tailEnd type="triangle" w="lg" len="lg"/>
            </a:ln>
            <a:effectLst/>
          </p:spPr>
        </p:cxnSp>
        <p:cxnSp>
          <p:nvCxnSpPr>
            <p:cNvPr id="8" name="Elbow Connector 7"/>
            <p:cNvCxnSpPr/>
            <p:nvPr/>
          </p:nvCxnSpPr>
          <p:spPr bwMode="auto">
            <a:xfrm>
              <a:off x="10972326" y="5600702"/>
              <a:ext cx="2857974" cy="1485899"/>
            </a:xfrm>
            <a:prstGeom prst="bentConnector3">
              <a:avLst>
                <a:gd name="adj1" fmla="val 50000"/>
              </a:avLst>
            </a:prstGeom>
            <a:noFill/>
            <a:ln w="28575" cap="flat" cmpd="sng" algn="ctr">
              <a:solidFill>
                <a:schemeClr val="accent4"/>
              </a:solidFill>
              <a:prstDash val="solid"/>
              <a:round/>
              <a:headEnd type="none" w="sm" len="sm"/>
              <a:tailEnd type="triangle" w="lg" len="lg"/>
            </a:ln>
            <a:effectLst/>
          </p:spPr>
        </p:cxnSp>
        <p:cxnSp>
          <p:nvCxnSpPr>
            <p:cNvPr id="9" name="Elbow Connector 8"/>
            <p:cNvCxnSpPr/>
            <p:nvPr/>
          </p:nvCxnSpPr>
          <p:spPr bwMode="auto">
            <a:xfrm flipV="1">
              <a:off x="11079675" y="3368676"/>
              <a:ext cx="2606040" cy="1165224"/>
            </a:xfrm>
            <a:prstGeom prst="bentConnector3">
              <a:avLst>
                <a:gd name="adj1" fmla="val 64576"/>
              </a:avLst>
            </a:prstGeom>
            <a:noFill/>
            <a:ln w="28575" cap="flat" cmpd="sng" algn="ctr">
              <a:solidFill>
                <a:schemeClr val="accent4"/>
              </a:solidFill>
              <a:prstDash val="solid"/>
              <a:round/>
              <a:headEnd type="triangle" w="lg" len="lg"/>
              <a:tailEnd type="none" w="lg" len="lg"/>
            </a:ln>
            <a:effectLst/>
          </p:spPr>
        </p:cxnSp>
        <p:cxnSp>
          <p:nvCxnSpPr>
            <p:cNvPr id="10" name="Elbow Connector 9"/>
            <p:cNvCxnSpPr/>
            <p:nvPr/>
          </p:nvCxnSpPr>
          <p:spPr bwMode="auto">
            <a:xfrm>
              <a:off x="11079675" y="5143502"/>
              <a:ext cx="2750625" cy="1485899"/>
            </a:xfrm>
            <a:prstGeom prst="bentConnector3">
              <a:avLst>
                <a:gd name="adj1" fmla="val 65811"/>
              </a:avLst>
            </a:prstGeom>
            <a:noFill/>
            <a:ln w="28575" cap="flat" cmpd="sng" algn="ctr">
              <a:solidFill>
                <a:schemeClr val="accent4"/>
              </a:solidFill>
              <a:prstDash val="solid"/>
              <a:round/>
              <a:headEnd type="triangle" w="lg" len="lg"/>
              <a:tailEnd type="none" w="lg" len="lg"/>
            </a:ln>
            <a:effectLst/>
          </p:spPr>
        </p:cxnSp>
        <p:pic>
          <p:nvPicPr>
            <p:cNvPr id="12" name="Picture 21" descr="web_server.png"/>
            <p:cNvPicPr>
              <a:picLocks noChangeAspect="1"/>
            </p:cNvPicPr>
            <p:nvPr/>
          </p:nvPicPr>
          <p:blipFill>
            <a:blip r:embed="rId4" cstate="print"/>
            <a:srcRect/>
            <a:stretch>
              <a:fillRect/>
            </a:stretch>
          </p:blipFill>
          <p:spPr bwMode="auto">
            <a:xfrm>
              <a:off x="8737707" y="3162300"/>
              <a:ext cx="2310798" cy="3581400"/>
            </a:xfrm>
            <a:prstGeom prst="rect">
              <a:avLst/>
            </a:prstGeom>
            <a:noFill/>
            <a:ln w="9525">
              <a:noFill/>
              <a:miter lim="800000"/>
              <a:headEnd/>
              <a:tailEnd/>
            </a:ln>
          </p:spPr>
        </p:pic>
        <p:sp>
          <p:nvSpPr>
            <p:cNvPr id="13" name="Oval 12"/>
            <p:cNvSpPr>
              <a:spLocks noChangeAspect="1"/>
            </p:cNvSpPr>
            <p:nvPr/>
          </p:nvSpPr>
          <p:spPr bwMode="auto">
            <a:xfrm>
              <a:off x="8993850" y="5895866"/>
              <a:ext cx="127983" cy="96012"/>
            </a:xfrm>
            <a:prstGeom prst="ellipse">
              <a:avLst/>
            </a:prstGeom>
            <a:gradFill flip="none" rotWithShape="1">
              <a:gsLst>
                <a:gs pos="0">
                  <a:schemeClr val="accent2">
                    <a:lumMod val="20000"/>
                    <a:lumOff val="80000"/>
                  </a:schemeClr>
                </a:gs>
                <a:gs pos="50000">
                  <a:schemeClr val="accent2"/>
                </a:gs>
                <a:gs pos="100000">
                  <a:schemeClr val="accent2">
                    <a:lumMod val="50000"/>
                  </a:schemeClr>
                </a:gs>
              </a:gsLst>
              <a:path path="circle">
                <a:fillToRect l="50000" t="50000" r="50000" b="50000"/>
              </a:path>
              <a:tileRect/>
            </a:gradFill>
            <a:ln w="28575" cap="flat" cmpd="sng" algn="ctr">
              <a:no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defRPr/>
              </a:pPr>
              <a:endParaRPr lang="en-US" dirty="0">
                <a:latin typeface="Abadi" panose="020B0604020104020204" pitchFamily="34" charset="0"/>
                <a:cs typeface="Oracle Sans" panose="020B0503020204020204" pitchFamily="34" charset="0"/>
              </a:endParaRPr>
            </a:p>
          </p:txBody>
        </p:sp>
        <p:sp>
          <p:nvSpPr>
            <p:cNvPr id="14" name="Pie 13"/>
            <p:cNvSpPr>
              <a:spLocks noChangeAspect="1"/>
            </p:cNvSpPr>
            <p:nvPr/>
          </p:nvSpPr>
          <p:spPr bwMode="auto">
            <a:xfrm>
              <a:off x="10291366" y="2443136"/>
              <a:ext cx="1083188" cy="1083564"/>
            </a:xfrm>
            <a:prstGeom prst="pie">
              <a:avLst>
                <a:gd name="adj1" fmla="val 16242097"/>
                <a:gd name="adj2" fmla="val 2673816"/>
              </a:avLst>
            </a:prstGeom>
            <a:solidFill>
              <a:schemeClr val="accent1">
                <a:lumMod val="75000"/>
              </a:schemeClr>
            </a:solidFill>
            <a:ln w="63500" cap="flat" cmpd="sng" algn="ctr">
              <a:gradFill flip="none" rotWithShape="1">
                <a:gsLst>
                  <a:gs pos="0">
                    <a:schemeClr val="accent2">
                      <a:lumMod val="50000"/>
                    </a:schemeClr>
                  </a:gs>
                  <a:gs pos="50000">
                    <a:schemeClr val="accent2">
                      <a:lumMod val="75000"/>
                    </a:schemeClr>
                  </a:gs>
                  <a:gs pos="100000">
                    <a:schemeClr val="accent2"/>
                  </a:gs>
                </a:gsLst>
                <a:lin ang="5400000" scaled="1"/>
                <a:tileRect/>
              </a:grad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defRPr/>
              </a:pPr>
              <a:endParaRPr lang="en-US" dirty="0">
                <a:latin typeface="Abadi" panose="020B0604020104020204" pitchFamily="34" charset="0"/>
                <a:cs typeface="Oracle Sans" panose="020B0503020204020204" pitchFamily="34" charset="0"/>
              </a:endParaRPr>
            </a:p>
          </p:txBody>
        </p:sp>
        <p:sp>
          <p:nvSpPr>
            <p:cNvPr id="15" name="Pie 14"/>
            <p:cNvSpPr>
              <a:spLocks noChangeAspect="1"/>
            </p:cNvSpPr>
            <p:nvPr/>
          </p:nvSpPr>
          <p:spPr bwMode="auto">
            <a:xfrm>
              <a:off x="10291366" y="2434175"/>
              <a:ext cx="1083188" cy="1083564"/>
            </a:xfrm>
            <a:prstGeom prst="pie">
              <a:avLst>
                <a:gd name="adj1" fmla="val 2746125"/>
                <a:gd name="adj2" fmla="val 16239896"/>
              </a:avLst>
            </a:prstGeom>
            <a:solidFill>
              <a:schemeClr val="accent1">
                <a:lumMod val="75000"/>
              </a:schemeClr>
            </a:solidFill>
            <a:ln w="63500" cap="flat" cmpd="sng" algn="ctr">
              <a:gradFill>
                <a:gsLst>
                  <a:gs pos="0">
                    <a:schemeClr val="accent2">
                      <a:lumMod val="50000"/>
                    </a:schemeClr>
                  </a:gs>
                  <a:gs pos="50000">
                    <a:schemeClr val="accent2">
                      <a:lumMod val="75000"/>
                    </a:schemeClr>
                  </a:gs>
                  <a:gs pos="100000">
                    <a:schemeClr val="accent2"/>
                  </a:gs>
                </a:gsLst>
                <a:lin ang="5400000" scaled="0"/>
              </a:grad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defRPr/>
              </a:pPr>
              <a:endParaRPr lang="en-US" dirty="0">
                <a:latin typeface="Abadi" panose="020B0604020104020204" pitchFamily="34" charset="0"/>
                <a:cs typeface="Oracle Sans" panose="020B0503020204020204" pitchFamily="34" charset="0"/>
              </a:endParaRPr>
            </a:p>
          </p:txBody>
        </p:sp>
        <p:pic>
          <p:nvPicPr>
            <p:cNvPr id="16" name="Picture 12" descr="database_big.png"/>
            <p:cNvPicPr>
              <a:picLocks noChangeAspect="1"/>
            </p:cNvPicPr>
            <p:nvPr/>
          </p:nvPicPr>
          <p:blipFill>
            <a:blip r:embed="rId5" cstate="print"/>
            <a:srcRect/>
            <a:stretch>
              <a:fillRect/>
            </a:stretch>
          </p:blipFill>
          <p:spPr bwMode="auto">
            <a:xfrm>
              <a:off x="13830301" y="5600701"/>
              <a:ext cx="1996556" cy="2708276"/>
            </a:xfrm>
            <a:prstGeom prst="rect">
              <a:avLst/>
            </a:prstGeom>
            <a:noFill/>
            <a:ln w="9525">
              <a:noFill/>
              <a:miter lim="800000"/>
              <a:headEnd/>
              <a:tailEnd/>
            </a:ln>
          </p:spPr>
        </p:pic>
        <p:sp>
          <p:nvSpPr>
            <p:cNvPr id="17" name="Oval 16"/>
            <p:cNvSpPr>
              <a:spLocks/>
            </p:cNvSpPr>
            <p:nvPr/>
          </p:nvSpPr>
          <p:spPr bwMode="auto">
            <a:xfrm>
              <a:off x="15544800" y="5372100"/>
              <a:ext cx="1069569" cy="1069848"/>
            </a:xfrm>
            <a:prstGeom prst="ellipse">
              <a:avLst/>
            </a:prstGeom>
            <a:solidFill>
              <a:schemeClr val="accent1">
                <a:lumMod val="75000"/>
              </a:schemeClr>
            </a:solidFill>
            <a:ln w="63500" cap="flat" cmpd="sng" algn="ctr">
              <a:gradFill>
                <a:gsLst>
                  <a:gs pos="0">
                    <a:schemeClr val="accent2">
                      <a:lumMod val="50000"/>
                    </a:schemeClr>
                  </a:gs>
                  <a:gs pos="50000">
                    <a:schemeClr val="accent2">
                      <a:lumMod val="75000"/>
                    </a:schemeClr>
                  </a:gs>
                  <a:gs pos="100000">
                    <a:schemeClr val="accent2"/>
                  </a:gs>
                </a:gsLst>
                <a:lin ang="5400000" scaled="0"/>
              </a:grad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defRPr/>
              </a:pPr>
              <a:endParaRPr lang="en-US" dirty="0">
                <a:solidFill>
                  <a:srgbClr val="FF0000"/>
                </a:solidFill>
                <a:latin typeface="Abadi" panose="020B0604020104020204" pitchFamily="34" charset="0"/>
                <a:cs typeface="Oracle Sans" panose="020B0503020204020204" pitchFamily="34" charset="0"/>
              </a:endParaRPr>
            </a:p>
          </p:txBody>
        </p:sp>
        <p:pic>
          <p:nvPicPr>
            <p:cNvPr id="18" name="Picture 12" descr="database_big.png"/>
            <p:cNvPicPr>
              <a:picLocks noChangeAspect="1"/>
            </p:cNvPicPr>
            <p:nvPr/>
          </p:nvPicPr>
          <p:blipFill>
            <a:blip r:embed="rId5" cstate="print"/>
            <a:srcRect/>
            <a:stretch>
              <a:fillRect/>
            </a:stretch>
          </p:blipFill>
          <p:spPr bwMode="auto">
            <a:xfrm>
              <a:off x="13716001" y="1828801"/>
              <a:ext cx="1996556" cy="2708276"/>
            </a:xfrm>
            <a:prstGeom prst="rect">
              <a:avLst/>
            </a:prstGeom>
            <a:noFill/>
            <a:ln w="9525">
              <a:noFill/>
              <a:miter lim="800000"/>
              <a:headEnd/>
              <a:tailEnd/>
            </a:ln>
          </p:spPr>
        </p:pic>
        <p:sp>
          <p:nvSpPr>
            <p:cNvPr id="19" name="Oval 18"/>
            <p:cNvSpPr>
              <a:spLocks/>
            </p:cNvSpPr>
            <p:nvPr/>
          </p:nvSpPr>
          <p:spPr bwMode="auto">
            <a:xfrm>
              <a:off x="15316200" y="1828800"/>
              <a:ext cx="1069569" cy="1069848"/>
            </a:xfrm>
            <a:prstGeom prst="ellipse">
              <a:avLst/>
            </a:prstGeom>
            <a:solidFill>
              <a:schemeClr val="accent1">
                <a:lumMod val="75000"/>
              </a:schemeClr>
            </a:solidFill>
            <a:ln w="63500" cap="flat" cmpd="sng" algn="ctr">
              <a:gradFill>
                <a:gsLst>
                  <a:gs pos="0">
                    <a:schemeClr val="accent2">
                      <a:lumMod val="50000"/>
                    </a:schemeClr>
                  </a:gs>
                  <a:gs pos="50000">
                    <a:schemeClr val="accent2">
                      <a:lumMod val="75000"/>
                    </a:schemeClr>
                  </a:gs>
                  <a:gs pos="100000">
                    <a:schemeClr val="accent2"/>
                  </a:gs>
                </a:gsLst>
                <a:lin ang="5400000" scaled="0"/>
              </a:grad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defRPr/>
              </a:pPr>
              <a:endParaRPr lang="en-US" dirty="0">
                <a:solidFill>
                  <a:srgbClr val="FF0000"/>
                </a:solidFill>
                <a:latin typeface="Abadi" panose="020B0604020104020204" pitchFamily="34" charset="0"/>
                <a:cs typeface="Oracle Sans" panose="020B0503020204020204" pitchFamily="34" charset="0"/>
              </a:endParaRPr>
            </a:p>
          </p:txBody>
        </p:sp>
        <p:cxnSp>
          <p:nvCxnSpPr>
            <p:cNvPr id="26" name="Straight Arrow Connector 25"/>
            <p:cNvCxnSpPr/>
            <p:nvPr/>
          </p:nvCxnSpPr>
          <p:spPr bwMode="auto">
            <a:xfrm flipV="1">
              <a:off x="14401800" y="4572000"/>
              <a:ext cx="0" cy="1028700"/>
            </a:xfrm>
            <a:prstGeom prst="straightConnector1">
              <a:avLst/>
            </a:prstGeom>
            <a:noFill/>
            <a:ln w="28575" cap="flat" cmpd="sng" algn="ctr">
              <a:solidFill>
                <a:schemeClr val="accent4"/>
              </a:solidFill>
              <a:prstDash val="solid"/>
              <a:round/>
              <a:headEnd type="none" w="sm" len="sm"/>
              <a:tailEnd type="triangle" w="lg" len="lg"/>
            </a:ln>
            <a:effectLst/>
          </p:spPr>
        </p:cxnSp>
        <p:cxnSp>
          <p:nvCxnSpPr>
            <p:cNvPr id="28" name="Straight Arrow Connector 27"/>
            <p:cNvCxnSpPr/>
            <p:nvPr/>
          </p:nvCxnSpPr>
          <p:spPr bwMode="auto">
            <a:xfrm>
              <a:off x="15087600" y="4572000"/>
              <a:ext cx="0" cy="1028700"/>
            </a:xfrm>
            <a:prstGeom prst="straightConnector1">
              <a:avLst/>
            </a:prstGeom>
            <a:noFill/>
            <a:ln w="28575" cap="flat" cmpd="sng" algn="ctr">
              <a:solidFill>
                <a:schemeClr val="accent4"/>
              </a:solidFill>
              <a:prstDash val="solid"/>
              <a:round/>
              <a:headEnd type="none" w="sm" len="sm"/>
              <a:tailEnd type="triangle" w="lg" len="lg"/>
            </a:ln>
            <a:effectLst/>
          </p:spPr>
        </p:cxnSp>
      </p:grpSp>
    </p:spTree>
    <p:custDataLst>
      <p:tags r:id="rId1"/>
    </p:custDataLst>
    <p:extLst>
      <p:ext uri="{BB962C8B-B14F-4D97-AF65-F5344CB8AC3E}">
        <p14:creationId xmlns:p14="http://schemas.microsoft.com/office/powerpoint/2010/main" val="4130122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Managing Remote Procedure Dependencies</a:t>
            </a:r>
          </a:p>
        </p:txBody>
      </p:sp>
      <p:sp>
        <p:nvSpPr>
          <p:cNvPr id="3" name="Content Placeholder 2">
            <a:extLst>
              <a:ext uri="{FF2B5EF4-FFF2-40B4-BE49-F238E27FC236}">
                <a16:creationId xmlns:a16="http://schemas.microsoft.com/office/drawing/2014/main" id="{20A8FADD-73B1-4CD8-A688-E3119349F01F}"/>
              </a:ext>
            </a:extLst>
          </p:cNvPr>
          <p:cNvSpPr>
            <a:spLocks noGrp="1"/>
          </p:cNvSpPr>
          <p:nvPr>
            <p:ph idx="1"/>
          </p:nvPr>
        </p:nvSpPr>
        <p:spPr>
          <a:xfrm>
            <a:off x="933451" y="2272710"/>
            <a:ext cx="16421100" cy="5244830"/>
          </a:xfrm>
        </p:spPr>
        <p:txBody>
          <a:bodyPr/>
          <a:lstStyle/>
          <a:p>
            <a:r>
              <a:rPr lang="en-US" dirty="0"/>
              <a:t>Mechanisms used for managing remote procedure dependencies are:</a:t>
            </a:r>
          </a:p>
          <a:p>
            <a:pPr lvl="1">
              <a:spcBef>
                <a:spcPts val="2400"/>
              </a:spcBef>
            </a:pPr>
            <a:r>
              <a:rPr lang="en-US" dirty="0"/>
              <a:t>Timestamp checking </a:t>
            </a:r>
          </a:p>
          <a:p>
            <a:pPr lvl="1"/>
            <a:endParaRPr lang="en-US" dirty="0"/>
          </a:p>
          <a:p>
            <a:pPr lvl="1"/>
            <a:endParaRPr lang="en-US" dirty="0"/>
          </a:p>
          <a:p>
            <a:pPr lvl="1"/>
            <a:endParaRPr lang="en-US" dirty="0"/>
          </a:p>
          <a:p>
            <a:pPr lvl="1"/>
            <a:r>
              <a:rPr lang="en-US" dirty="0"/>
              <a:t>Signature checking</a:t>
            </a:r>
          </a:p>
          <a:p>
            <a:endParaRPr lang="en-US" dirty="0"/>
          </a:p>
        </p:txBody>
      </p:sp>
      <p:pic>
        <p:nvPicPr>
          <p:cNvPr id="15" name="Picture 14" descr="cnt1827122.png"/>
          <p:cNvPicPr>
            <a:picLocks noChangeAspect="1"/>
          </p:cNvPicPr>
          <p:nvPr/>
        </p:nvPicPr>
        <p:blipFill>
          <a:blip r:embed="rId4" cstate="print"/>
          <a:stretch>
            <a:fillRect/>
          </a:stretch>
        </p:blipFill>
        <p:spPr>
          <a:xfrm>
            <a:off x="9486900" y="2983260"/>
            <a:ext cx="2143125" cy="1971675"/>
          </a:xfrm>
          <a:prstGeom prst="rect">
            <a:avLst/>
          </a:prstGeom>
        </p:spPr>
      </p:pic>
      <p:grpSp>
        <p:nvGrpSpPr>
          <p:cNvPr id="2" name="Group 1"/>
          <p:cNvGrpSpPr/>
          <p:nvPr/>
        </p:nvGrpSpPr>
        <p:grpSpPr>
          <a:xfrm>
            <a:off x="9486900" y="5791572"/>
            <a:ext cx="1686104" cy="2321276"/>
            <a:chOff x="6475413" y="3962400"/>
            <a:chExt cx="1253771" cy="1726079"/>
          </a:xfrm>
        </p:grpSpPr>
        <p:pic>
          <p:nvPicPr>
            <p:cNvPr id="16" name="Picture 15" descr="3_PL_SQL-Block_modified.png"/>
            <p:cNvPicPr>
              <a:picLocks noChangeAspect="1"/>
            </p:cNvPicPr>
            <p:nvPr/>
          </p:nvPicPr>
          <p:blipFill>
            <a:blip r:embed="rId5" cstate="print"/>
            <a:stretch>
              <a:fillRect/>
            </a:stretch>
          </p:blipFill>
          <p:spPr>
            <a:xfrm>
              <a:off x="6475413" y="3962400"/>
              <a:ext cx="1069943" cy="1692212"/>
            </a:xfrm>
            <a:prstGeom prst="rect">
              <a:avLst/>
            </a:prstGeom>
          </p:spPr>
        </p:pic>
        <p:pic>
          <p:nvPicPr>
            <p:cNvPr id="17" name="Picture 16" descr="cnt205595.gif"/>
            <p:cNvPicPr>
              <a:picLocks noChangeAspect="1"/>
            </p:cNvPicPr>
            <p:nvPr/>
          </p:nvPicPr>
          <p:blipFill>
            <a:blip r:embed="rId6" cstate="print"/>
            <a:stretch>
              <a:fillRect/>
            </a:stretch>
          </p:blipFill>
          <p:spPr>
            <a:xfrm>
              <a:off x="6906224" y="4423559"/>
              <a:ext cx="822960" cy="1264920"/>
            </a:xfrm>
            <a:prstGeom prst="rect">
              <a:avLst/>
            </a:prstGeom>
          </p:spPr>
        </p:pic>
      </p:grpSp>
    </p:spTree>
    <p:custDataLst>
      <p:tags r:id="rId1"/>
    </p:custDataLst>
    <p:extLst>
      <p:ext uri="{BB962C8B-B14F-4D97-AF65-F5344CB8AC3E}">
        <p14:creationId xmlns:p14="http://schemas.microsoft.com/office/powerpoint/2010/main" val="2538192287"/>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5100" dirty="0">
                <a:latin typeface="+mj-lt"/>
                <a:cs typeface="Oracle Sans" panose="020B0503020204020204" pitchFamily="34" charset="0"/>
              </a:rPr>
              <a:t>Setting the </a:t>
            </a:r>
            <a:r>
              <a:rPr lang="en-US" sz="5100" dirty="0">
                <a:latin typeface="Courier New" panose="02070309020205020404" pitchFamily="49" charset="0"/>
                <a:cs typeface="Courier New" panose="02070309020205020404" pitchFamily="49" charset="0"/>
              </a:rPr>
              <a:t>REMOTE_DEPENDENCIES_MODE </a:t>
            </a:r>
            <a:r>
              <a:rPr lang="en-US" sz="5100" dirty="0">
                <a:latin typeface="+mj-lt"/>
                <a:cs typeface="Oracle Sans" panose="020B0503020204020204" pitchFamily="34" charset="0"/>
              </a:rPr>
              <a:t>Parameter</a:t>
            </a:r>
          </a:p>
        </p:txBody>
      </p:sp>
      <p:sp>
        <p:nvSpPr>
          <p:cNvPr id="2" name="Content Placeholder 1">
            <a:extLst>
              <a:ext uri="{FF2B5EF4-FFF2-40B4-BE49-F238E27FC236}">
                <a16:creationId xmlns:a16="http://schemas.microsoft.com/office/drawing/2014/main" id="{FAA3A608-9946-41B4-A9DD-C70E8E4CD81F}"/>
              </a:ext>
            </a:extLst>
          </p:cNvPr>
          <p:cNvSpPr>
            <a:spLocks noGrp="1"/>
          </p:cNvSpPr>
          <p:nvPr>
            <p:ph idx="1"/>
          </p:nvPr>
        </p:nvSpPr>
        <p:spPr>
          <a:xfrm>
            <a:off x="933451" y="2272710"/>
            <a:ext cx="16421100" cy="7394841"/>
          </a:xfrm>
        </p:spPr>
        <p:txBody>
          <a:bodyPr/>
          <a:lstStyle/>
          <a:p>
            <a:pPr lvl="1"/>
            <a:r>
              <a:rPr lang="en-US" dirty="0"/>
              <a:t>You can define whether a remote procedure call should undergo Timestamp checking or Signature checking by setting the </a:t>
            </a:r>
            <a:r>
              <a:rPr lang="en-US" sz="4200" dirty="0">
                <a:latin typeface="Courier New" pitchFamily="49" charset="0"/>
              </a:rPr>
              <a:t>REMOTE_DEPENDENCIES_MODE</a:t>
            </a:r>
            <a:r>
              <a:rPr lang="en-US" dirty="0"/>
              <a:t> parameter.</a:t>
            </a:r>
          </a:p>
          <a:p>
            <a:pPr lvl="2"/>
            <a:r>
              <a:rPr lang="en-US" dirty="0"/>
              <a:t>At the system level:</a:t>
            </a:r>
            <a:br>
              <a:rPr lang="en-US" dirty="0"/>
            </a:br>
            <a:r>
              <a:rPr lang="en-US" dirty="0">
                <a:latin typeface="Courier New" pitchFamily="49" charset="0"/>
              </a:rPr>
              <a:t>ALTER</a:t>
            </a:r>
            <a:r>
              <a:rPr lang="en-US" dirty="0"/>
              <a:t> </a:t>
            </a:r>
            <a:r>
              <a:rPr lang="en-US" dirty="0">
                <a:latin typeface="Courier New" pitchFamily="49" charset="0"/>
              </a:rPr>
              <a:t>SYSTEM</a:t>
            </a:r>
            <a:r>
              <a:rPr lang="en-US" dirty="0"/>
              <a:t> </a:t>
            </a:r>
            <a:r>
              <a:rPr lang="en-US" dirty="0">
                <a:latin typeface="Courier New" pitchFamily="49" charset="0"/>
              </a:rPr>
              <a:t>SET</a:t>
            </a:r>
            <a:r>
              <a:rPr lang="en-US" dirty="0"/>
              <a:t> </a:t>
            </a:r>
            <a:r>
              <a:rPr lang="en-US" dirty="0">
                <a:latin typeface="Courier New" pitchFamily="49" charset="0"/>
              </a:rPr>
              <a:t>REMOTE_DEPENDENCIES_MODE</a:t>
            </a:r>
            <a:r>
              <a:rPr lang="en-US" dirty="0"/>
              <a:t> </a:t>
            </a:r>
            <a:r>
              <a:rPr lang="en-US" dirty="0">
                <a:latin typeface="Courier New" pitchFamily="49" charset="0"/>
              </a:rPr>
              <a:t>=</a:t>
            </a:r>
            <a:r>
              <a:rPr lang="en-US" dirty="0"/>
              <a:t> </a:t>
            </a:r>
            <a:r>
              <a:rPr lang="en-US" dirty="0">
                <a:latin typeface="Courier New" pitchFamily="49" charset="0"/>
              </a:rPr>
              <a:t>TIMESTAMP</a:t>
            </a:r>
            <a:r>
              <a:rPr lang="en-US" dirty="0"/>
              <a:t> |	</a:t>
            </a:r>
            <a:r>
              <a:rPr lang="en-US" dirty="0">
                <a:latin typeface="Courier New" pitchFamily="49" charset="0"/>
              </a:rPr>
              <a:t>SIGNATURE</a:t>
            </a:r>
            <a:endParaRPr lang="en-US" i="1" dirty="0">
              <a:latin typeface="Courier New" pitchFamily="49" charset="0"/>
            </a:endParaRPr>
          </a:p>
          <a:p>
            <a:pPr lvl="2"/>
            <a:r>
              <a:rPr lang="en-US" dirty="0"/>
              <a:t>At the session level:</a:t>
            </a:r>
            <a:br>
              <a:rPr lang="en-US" dirty="0"/>
            </a:br>
            <a:r>
              <a:rPr lang="en-US" dirty="0">
                <a:latin typeface="Courier New" pitchFamily="49" charset="0"/>
              </a:rPr>
              <a:t>ALTER</a:t>
            </a:r>
            <a:r>
              <a:rPr lang="en-US" dirty="0"/>
              <a:t> </a:t>
            </a:r>
            <a:r>
              <a:rPr lang="en-US" dirty="0">
                <a:latin typeface="Courier New" pitchFamily="49" charset="0"/>
              </a:rPr>
              <a:t>SESSION</a:t>
            </a:r>
            <a:r>
              <a:rPr lang="en-US" dirty="0"/>
              <a:t> </a:t>
            </a:r>
            <a:r>
              <a:rPr lang="en-US" dirty="0">
                <a:latin typeface="Courier New" pitchFamily="49" charset="0"/>
              </a:rPr>
              <a:t>SET</a:t>
            </a:r>
            <a:r>
              <a:rPr lang="en-US" dirty="0"/>
              <a:t> </a:t>
            </a:r>
            <a:r>
              <a:rPr lang="en-US" dirty="0">
                <a:latin typeface="Courier New" pitchFamily="49" charset="0"/>
              </a:rPr>
              <a:t>REMOTE_DEPENDENCIES_MODE</a:t>
            </a:r>
            <a:r>
              <a:rPr lang="en-US" dirty="0"/>
              <a:t> </a:t>
            </a:r>
            <a:r>
              <a:rPr lang="en-US" dirty="0">
                <a:latin typeface="Courier New" pitchFamily="49" charset="0"/>
              </a:rPr>
              <a:t>=</a:t>
            </a:r>
            <a:r>
              <a:rPr lang="en-US" dirty="0"/>
              <a:t> </a:t>
            </a:r>
            <a:r>
              <a:rPr lang="en-US" dirty="0">
                <a:latin typeface="Courier New" pitchFamily="49" charset="0"/>
              </a:rPr>
              <a:t>TIMESTAMP</a:t>
            </a:r>
            <a:r>
              <a:rPr lang="en-US" dirty="0"/>
              <a:t> </a:t>
            </a:r>
            <a:r>
              <a:rPr lang="en-US" dirty="0">
                <a:latin typeface="Courier New" pitchFamily="49" charset="0"/>
              </a:rPr>
              <a:t>|</a:t>
            </a:r>
            <a:r>
              <a:rPr lang="en-US" dirty="0"/>
              <a:t> </a:t>
            </a:r>
            <a:r>
              <a:rPr lang="en-US" dirty="0">
                <a:latin typeface="Courier New" pitchFamily="49" charset="0"/>
              </a:rPr>
              <a:t>SIGNATURE</a:t>
            </a:r>
          </a:p>
          <a:p>
            <a:pPr lvl="2"/>
            <a:r>
              <a:rPr lang="en-US" dirty="0"/>
              <a:t>As an </a:t>
            </a:r>
            <a:r>
              <a:rPr lang="en-US" dirty="0" err="1">
                <a:latin typeface="Courier New" pitchFamily="49" charset="0"/>
              </a:rPr>
              <a:t>init.ora</a:t>
            </a:r>
            <a:r>
              <a:rPr lang="en-US" dirty="0"/>
              <a:t> parameter:</a:t>
            </a:r>
            <a:br>
              <a:rPr lang="en-US" dirty="0"/>
            </a:br>
            <a:r>
              <a:rPr lang="en-US" dirty="0">
                <a:latin typeface="Courier New" pitchFamily="49" charset="0"/>
              </a:rPr>
              <a:t>REMOTE_DEPENDENCIES_MODE</a:t>
            </a:r>
            <a:r>
              <a:rPr lang="en-US" dirty="0"/>
              <a:t> </a:t>
            </a:r>
            <a:r>
              <a:rPr lang="en-US" dirty="0">
                <a:latin typeface="Courier New" pitchFamily="49" charset="0"/>
              </a:rPr>
              <a:t>=</a:t>
            </a:r>
            <a:r>
              <a:rPr lang="en-US" dirty="0"/>
              <a:t> </a:t>
            </a:r>
            <a:r>
              <a:rPr lang="en-US" i="1" dirty="0">
                <a:latin typeface="Courier New" pitchFamily="49" charset="0"/>
              </a:rPr>
              <a:t>TIMESTAMP |</a:t>
            </a:r>
            <a:br>
              <a:rPr lang="en-US" i="1" dirty="0">
                <a:latin typeface="Courier New" pitchFamily="49" charset="0"/>
              </a:rPr>
            </a:br>
            <a:r>
              <a:rPr lang="en-US" i="1" dirty="0">
                <a:latin typeface="Courier New" pitchFamily="49" charset="0"/>
              </a:rPr>
              <a:t>SIGNATURE</a:t>
            </a:r>
          </a:p>
          <a:p>
            <a:pPr lvl="1"/>
            <a:r>
              <a:rPr lang="en-US" dirty="0"/>
              <a:t>If the </a:t>
            </a:r>
            <a:r>
              <a:rPr lang="en-US" sz="3000" dirty="0">
                <a:latin typeface="Courier New" pitchFamily="49" charset="0"/>
              </a:rPr>
              <a:t>REMOTE_DEPENDENCIES_MODE</a:t>
            </a:r>
            <a:r>
              <a:rPr lang="en-US" dirty="0"/>
              <a:t> parameter is not specified, either in the </a:t>
            </a:r>
            <a:r>
              <a:rPr lang="en-US" sz="3000" dirty="0" err="1">
                <a:latin typeface="Courier New" pitchFamily="49" charset="0"/>
              </a:rPr>
              <a:t>init.ora</a:t>
            </a:r>
            <a:r>
              <a:rPr lang="en-US" dirty="0"/>
              <a:t> parameter file or by using the </a:t>
            </a:r>
            <a:r>
              <a:rPr lang="en-US" sz="3000" dirty="0">
                <a:latin typeface="Courier New" pitchFamily="49" charset="0"/>
              </a:rPr>
              <a:t>ALTER</a:t>
            </a:r>
            <a:r>
              <a:rPr lang="en-US" dirty="0"/>
              <a:t> </a:t>
            </a:r>
            <a:r>
              <a:rPr lang="en-US" sz="3000" dirty="0">
                <a:latin typeface="Courier New" pitchFamily="49" charset="0"/>
              </a:rPr>
              <a:t>SESSION</a:t>
            </a:r>
            <a:r>
              <a:rPr lang="en-US" dirty="0"/>
              <a:t> or </a:t>
            </a:r>
            <a:r>
              <a:rPr lang="en-US" sz="3000" dirty="0">
                <a:latin typeface="Courier New" pitchFamily="49" charset="0"/>
              </a:rPr>
              <a:t>ALTER</a:t>
            </a:r>
            <a:r>
              <a:rPr lang="en-US" dirty="0"/>
              <a:t> </a:t>
            </a:r>
            <a:r>
              <a:rPr lang="en-US" sz="3000" dirty="0">
                <a:latin typeface="Courier New" pitchFamily="49" charset="0"/>
              </a:rPr>
              <a:t>SYSTEM</a:t>
            </a:r>
            <a:r>
              <a:rPr lang="en-US" dirty="0"/>
              <a:t> DDL statements, </a:t>
            </a:r>
            <a:r>
              <a:rPr lang="en-US" sz="3000" dirty="0">
                <a:latin typeface="Courier New" pitchFamily="49" charset="0"/>
              </a:rPr>
              <a:t>TIMESTAMP</a:t>
            </a:r>
            <a:r>
              <a:rPr lang="en-US" dirty="0"/>
              <a:t> is the default value.</a:t>
            </a:r>
            <a:endParaRPr lang="en-US" dirty="0">
              <a:latin typeface="Courier New" pitchFamily="49" charset="0"/>
            </a:endParaRPr>
          </a:p>
        </p:txBody>
      </p:sp>
    </p:spTree>
    <p:custDataLst>
      <p:tags r:id="rId1"/>
    </p:custDataLst>
    <p:extLst>
      <p:ext uri="{BB962C8B-B14F-4D97-AF65-F5344CB8AC3E}">
        <p14:creationId xmlns:p14="http://schemas.microsoft.com/office/powerpoint/2010/main" val="214809549"/>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Objectives</a:t>
            </a:r>
          </a:p>
        </p:txBody>
      </p:sp>
      <p:sp>
        <p:nvSpPr>
          <p:cNvPr id="2" name="Content Placeholder 1">
            <a:extLst>
              <a:ext uri="{FF2B5EF4-FFF2-40B4-BE49-F238E27FC236}">
                <a16:creationId xmlns:a16="http://schemas.microsoft.com/office/drawing/2014/main" id="{212D412C-750E-4C9C-A02C-85295A9BCADE}"/>
              </a:ext>
            </a:extLst>
          </p:cNvPr>
          <p:cNvSpPr>
            <a:spLocks noGrp="1"/>
          </p:cNvSpPr>
          <p:nvPr>
            <p:ph idx="1"/>
          </p:nvPr>
        </p:nvSpPr>
        <p:spPr>
          <a:xfrm>
            <a:off x="933451" y="2272710"/>
            <a:ext cx="16421100" cy="3658562"/>
          </a:xfrm>
        </p:spPr>
        <p:txBody>
          <a:bodyPr/>
          <a:lstStyle/>
          <a:p>
            <a:r>
              <a:rPr lang="en-US" dirty="0"/>
              <a:t>After completing this lesson, you should be able to:</a:t>
            </a:r>
          </a:p>
          <a:p>
            <a:pPr lvl="1"/>
            <a:r>
              <a:rPr lang="en-US" dirty="0"/>
              <a:t>Track procedural dependencies</a:t>
            </a:r>
          </a:p>
          <a:p>
            <a:pPr lvl="1"/>
            <a:r>
              <a:rPr lang="en-US" dirty="0"/>
              <a:t>Predict the effect of changing a database object on procedures and functions</a:t>
            </a:r>
          </a:p>
          <a:p>
            <a:pPr lvl="1"/>
            <a:r>
              <a:rPr lang="en-US" dirty="0"/>
              <a:t>Manage procedural dependencies</a:t>
            </a:r>
          </a:p>
          <a:p>
            <a:pPr lvl="1"/>
            <a:r>
              <a:rPr lang="en-US" dirty="0"/>
              <a:t>Manage local and remote dependencies</a:t>
            </a:r>
          </a:p>
        </p:txBody>
      </p:sp>
    </p:spTree>
    <p:custDataLst>
      <p:tags r:id="rId1"/>
    </p:custDataLst>
    <p:extLst>
      <p:ext uri="{BB962C8B-B14F-4D97-AF65-F5344CB8AC3E}">
        <p14:creationId xmlns:p14="http://schemas.microsoft.com/office/powerpoint/2010/main" val="1722892828"/>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Timestamp Checking</a:t>
            </a:r>
          </a:p>
        </p:txBody>
      </p:sp>
      <p:grpSp>
        <p:nvGrpSpPr>
          <p:cNvPr id="6" name="Group 5">
            <a:extLst>
              <a:ext uri="{FF2B5EF4-FFF2-40B4-BE49-F238E27FC236}">
                <a16:creationId xmlns:a16="http://schemas.microsoft.com/office/drawing/2014/main" id="{77A1811D-6665-417A-9393-9723E480454C}"/>
              </a:ext>
            </a:extLst>
          </p:cNvPr>
          <p:cNvGrpSpPr/>
          <p:nvPr/>
        </p:nvGrpSpPr>
        <p:grpSpPr>
          <a:xfrm>
            <a:off x="5701886" y="2857500"/>
            <a:ext cx="6884228" cy="5543235"/>
            <a:chOff x="4114800" y="2857500"/>
            <a:chExt cx="6884228" cy="5543235"/>
          </a:xfrm>
        </p:grpSpPr>
        <p:sp>
          <p:nvSpPr>
            <p:cNvPr id="3" name="Rounded Rectangle 2"/>
            <p:cNvSpPr/>
            <p:nvPr/>
          </p:nvSpPr>
          <p:spPr bwMode="auto">
            <a:xfrm>
              <a:off x="4114800" y="3436665"/>
              <a:ext cx="4586385" cy="3080295"/>
            </a:xfrm>
            <a:prstGeom prst="roundRect">
              <a:avLst/>
            </a:prstGeom>
            <a:solidFill>
              <a:srgbClr val="FFF7EF"/>
            </a:solidFill>
            <a:ln w="28575">
              <a:no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spcBef>
                  <a:spcPct val="20000"/>
                </a:spcBef>
                <a:buClr>
                  <a:srgbClr val="FF0000"/>
                </a:buClr>
                <a:buFont typeface="Arial" pitchFamily="34" charset="0"/>
                <a:buNone/>
              </a:pPr>
              <a:endParaRPr lang="en-US" dirty="0">
                <a:latin typeface="Abadi" panose="020B0604020104020204" pitchFamily="34" charset="0"/>
                <a:cs typeface="Oracle Sans" panose="020B0503020204020204" pitchFamily="34" charset="0"/>
              </a:endParaRPr>
            </a:p>
          </p:txBody>
        </p:sp>
        <p:sp>
          <p:nvSpPr>
            <p:cNvPr id="29699" name="Rectangle 3"/>
            <p:cNvSpPr>
              <a:spLocks noChangeArrowheads="1"/>
            </p:cNvSpPr>
            <p:nvPr/>
          </p:nvSpPr>
          <p:spPr bwMode="blackWhite">
            <a:xfrm>
              <a:off x="7290998" y="2857500"/>
              <a:ext cx="3708030" cy="4238625"/>
            </a:xfrm>
            <a:prstGeom prst="roundRect">
              <a:avLst/>
            </a:prstGeom>
            <a:gradFill flip="none" rotWithShape="1">
              <a:gsLst>
                <a:gs pos="0">
                  <a:srgbClr val="E5F8FF"/>
                </a:gs>
                <a:gs pos="100000">
                  <a:schemeClr val="bg1"/>
                </a:gs>
              </a:gsLst>
              <a:lin ang="16200000" scaled="1"/>
              <a:tileRect/>
            </a:gradFill>
            <a:ln w="28575">
              <a:solidFill>
                <a:srgbClr val="E5F8FF"/>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spcBef>
                  <a:spcPct val="20000"/>
                </a:spcBef>
                <a:buClr>
                  <a:srgbClr val="FF0000"/>
                </a:buClr>
                <a:buFont typeface="Arial" pitchFamily="34" charset="0"/>
                <a:buNone/>
              </a:pPr>
              <a:endParaRPr lang="en-US" dirty="0">
                <a:latin typeface="Abadi" panose="020B0604020104020204" pitchFamily="34" charset="0"/>
                <a:cs typeface="Oracle Sans" panose="020B0503020204020204" pitchFamily="34" charset="0"/>
              </a:endParaRPr>
            </a:p>
          </p:txBody>
        </p:sp>
        <p:sp>
          <p:nvSpPr>
            <p:cNvPr id="29700" name="Rectangle 4"/>
            <p:cNvSpPr>
              <a:spLocks noChangeArrowheads="1"/>
            </p:cNvSpPr>
            <p:nvPr/>
          </p:nvSpPr>
          <p:spPr bwMode="auto">
            <a:xfrm>
              <a:off x="7440220" y="7153276"/>
              <a:ext cx="3409589" cy="1247459"/>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0" hangingPunct="0"/>
              <a:r>
                <a:rPr lang="en-US" sz="2400" dirty="0">
                  <a:latin typeface="Abadi" panose="020B0604020104020204" pitchFamily="34" charset="0"/>
                  <a:cs typeface="Oracle Sans" panose="020B0503020204020204" pitchFamily="34" charset="0"/>
                </a:rPr>
                <a:t>Remote procedure B:</a:t>
              </a:r>
            </a:p>
            <a:p>
              <a:pPr algn="ctr" eaLnBrk="0" hangingPunct="0"/>
              <a:r>
                <a:rPr lang="en-US" sz="2400" dirty="0">
                  <a:latin typeface="Abadi" panose="020B0604020104020204" pitchFamily="34" charset="0"/>
                  <a:cs typeface="Oracle Sans" panose="020B0503020204020204" pitchFamily="34" charset="0"/>
                </a:rPr>
                <a:t>compiles and is </a:t>
              </a:r>
              <a:r>
                <a:rPr lang="en-US" sz="2400" dirty="0">
                  <a:latin typeface="Courier New" pitchFamily="49" charset="0"/>
                  <a:cs typeface="Oracle Sans" panose="020B0503020204020204" pitchFamily="34" charset="0"/>
                </a:rPr>
                <a:t>VALID</a:t>
              </a:r>
            </a:p>
            <a:p>
              <a:pPr algn="ctr" eaLnBrk="0" hangingPunct="0"/>
              <a:r>
                <a:rPr lang="en-US" sz="2400" dirty="0">
                  <a:latin typeface="Abadi" panose="020B0604020104020204" pitchFamily="34" charset="0"/>
                  <a:cs typeface="Oracle Sans" panose="020B0503020204020204" pitchFamily="34" charset="0"/>
                </a:rPr>
                <a:t>at 8:00 AM</a:t>
              </a:r>
            </a:p>
          </p:txBody>
        </p:sp>
        <p:grpSp>
          <p:nvGrpSpPr>
            <p:cNvPr id="2" name="Group 1"/>
            <p:cNvGrpSpPr/>
            <p:nvPr/>
          </p:nvGrpSpPr>
          <p:grpSpPr>
            <a:xfrm>
              <a:off x="7771076" y="3335468"/>
              <a:ext cx="2882745" cy="3488666"/>
              <a:chOff x="5218341" y="2297113"/>
              <a:chExt cx="1675141" cy="2027237"/>
            </a:xfrm>
          </p:grpSpPr>
          <p:pic>
            <p:nvPicPr>
              <p:cNvPr id="29701" name="Picture 5" descr="C:\Documents and Settings\lserhal\Desktop\Graphics Used in 10g NF\PLSQL_Program_docum064.gif"/>
              <p:cNvPicPr>
                <a:picLocks noChangeAspect="1" noChangeArrowheads="1"/>
              </p:cNvPicPr>
              <p:nvPr/>
            </p:nvPicPr>
            <p:blipFill>
              <a:blip r:embed="rId4" cstate="print"/>
              <a:stretch>
                <a:fillRect/>
              </a:stretch>
            </p:blipFill>
            <p:spPr bwMode="gray">
              <a:xfrm>
                <a:off x="5218341" y="2438400"/>
                <a:ext cx="657225" cy="1371600"/>
              </a:xfrm>
              <a:prstGeom prst="rect">
                <a:avLst/>
              </a:prstGeom>
              <a:noFill/>
              <a:ln w="9525">
                <a:noFill/>
                <a:miter lim="800000"/>
                <a:headEnd/>
                <a:tailEnd/>
              </a:ln>
            </p:spPr>
          </p:pic>
          <p:pic>
            <p:nvPicPr>
              <p:cNvPr id="29702" name="Picture 6" descr="C:\Documents and Settings\lserhal\Desktop\Graphics Used in 10g NF\Compiling Code_docum005.gif"/>
              <p:cNvPicPr>
                <a:picLocks noChangeAspect="1" noChangeArrowheads="1"/>
              </p:cNvPicPr>
              <p:nvPr/>
            </p:nvPicPr>
            <p:blipFill>
              <a:blip r:embed="rId5" cstate="print"/>
              <a:stretch>
                <a:fillRect/>
              </a:stretch>
            </p:blipFill>
            <p:spPr bwMode="gray">
              <a:xfrm>
                <a:off x="5548456" y="3048000"/>
                <a:ext cx="790575" cy="1276350"/>
              </a:xfrm>
              <a:prstGeom prst="rect">
                <a:avLst/>
              </a:prstGeom>
              <a:noFill/>
              <a:ln w="9525">
                <a:noFill/>
                <a:miter lim="800000"/>
                <a:headEnd/>
                <a:tailEnd/>
              </a:ln>
            </p:spPr>
          </p:pic>
          <p:pic>
            <p:nvPicPr>
              <p:cNvPr id="29703" name="Picture 7" descr="C:\Documents and Settings\lserhal\My Documents\My Pictures\Graphics Library\checkmark green.gif"/>
              <p:cNvPicPr>
                <a:picLocks noChangeAspect="1" noChangeArrowheads="1"/>
              </p:cNvPicPr>
              <p:nvPr/>
            </p:nvPicPr>
            <p:blipFill>
              <a:blip r:embed="rId6" cstate="print"/>
              <a:stretch>
                <a:fillRect/>
              </a:stretch>
            </p:blipFill>
            <p:spPr bwMode="gray">
              <a:xfrm>
                <a:off x="5988607" y="2297113"/>
                <a:ext cx="904875" cy="895350"/>
              </a:xfrm>
              <a:prstGeom prst="rect">
                <a:avLst/>
              </a:prstGeom>
              <a:noFill/>
              <a:ln w="9525">
                <a:noFill/>
                <a:miter lim="800000"/>
                <a:headEnd/>
                <a:tailEnd/>
              </a:ln>
            </p:spPr>
          </p:pic>
        </p:grpSp>
        <p:pic>
          <p:nvPicPr>
            <p:cNvPr id="29705" name="Picture 9" descr="C:\Documents and Settings\lserhal\Desktop\final\time_08.gif"/>
            <p:cNvPicPr>
              <a:picLocks noChangeAspect="1" noChangeArrowheads="1"/>
            </p:cNvPicPr>
            <p:nvPr/>
          </p:nvPicPr>
          <p:blipFill>
            <a:blip r:embed="rId7" cstate="print"/>
            <a:stretch>
              <a:fillRect/>
            </a:stretch>
          </p:blipFill>
          <p:spPr bwMode="gray">
            <a:xfrm>
              <a:off x="5529601" y="4150519"/>
              <a:ext cx="1614488" cy="1985963"/>
            </a:xfrm>
            <a:prstGeom prst="rect">
              <a:avLst/>
            </a:prstGeom>
            <a:noFill/>
            <a:ln w="9525">
              <a:noFill/>
              <a:miter lim="800000"/>
              <a:headEnd/>
              <a:tailEnd/>
            </a:ln>
          </p:spPr>
        </p:pic>
        <p:pic>
          <p:nvPicPr>
            <p:cNvPr id="5" name="Picture 4"/>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446497" y="3627525"/>
              <a:ext cx="985838" cy="1971675"/>
            </a:xfrm>
            <a:prstGeom prst="rect">
              <a:avLst/>
            </a:prstGeom>
          </p:spPr>
        </p:pic>
      </p:grpSp>
    </p:spTree>
    <p:custDataLst>
      <p:tags r:id="rId1"/>
    </p:custDataLst>
    <p:extLst>
      <p:ext uri="{BB962C8B-B14F-4D97-AF65-F5344CB8AC3E}">
        <p14:creationId xmlns:p14="http://schemas.microsoft.com/office/powerpoint/2010/main" val="35726"/>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Timestamp Checking</a:t>
            </a:r>
          </a:p>
        </p:txBody>
      </p:sp>
      <p:grpSp>
        <p:nvGrpSpPr>
          <p:cNvPr id="3" name="Group 2">
            <a:extLst>
              <a:ext uri="{FF2B5EF4-FFF2-40B4-BE49-F238E27FC236}">
                <a16:creationId xmlns:a16="http://schemas.microsoft.com/office/drawing/2014/main" id="{CD261082-F0DC-43E2-8272-18074D805870}"/>
              </a:ext>
            </a:extLst>
          </p:cNvPr>
          <p:cNvGrpSpPr/>
          <p:nvPr/>
        </p:nvGrpSpPr>
        <p:grpSpPr>
          <a:xfrm>
            <a:off x="1306966" y="2695228"/>
            <a:ext cx="15674068" cy="6172200"/>
            <a:chOff x="1306967" y="2057400"/>
            <a:chExt cx="15674068" cy="6172200"/>
          </a:xfrm>
        </p:grpSpPr>
        <p:sp>
          <p:nvSpPr>
            <p:cNvPr id="30723" name="Rectangle 3"/>
            <p:cNvSpPr>
              <a:spLocks noChangeArrowheads="1"/>
            </p:cNvSpPr>
            <p:nvPr/>
          </p:nvSpPr>
          <p:spPr bwMode="blackWhite">
            <a:xfrm>
              <a:off x="12653048" y="2057400"/>
              <a:ext cx="4237523" cy="5381625"/>
            </a:xfrm>
            <a:prstGeom prst="roundRect">
              <a:avLst>
                <a:gd name="adj" fmla="val 13470"/>
              </a:avLst>
            </a:prstGeom>
            <a:gradFill flip="none" rotWithShape="1">
              <a:gsLst>
                <a:gs pos="0">
                  <a:srgbClr val="E5F8FF"/>
                </a:gs>
                <a:gs pos="100000">
                  <a:schemeClr val="bg1"/>
                </a:gs>
              </a:gsLst>
              <a:lin ang="16200000" scaled="1"/>
              <a:tileRect/>
            </a:gradFill>
            <a:ln w="28575">
              <a:solidFill>
                <a:srgbClr val="E5F8FF"/>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spcBef>
                  <a:spcPct val="20000"/>
                </a:spcBef>
                <a:buClr>
                  <a:srgbClr val="FF0000"/>
                </a:buClr>
                <a:buFont typeface="Arial" pitchFamily="34" charset="0"/>
                <a:buNone/>
              </a:pPr>
              <a:endParaRPr lang="en-US" dirty="0">
                <a:latin typeface="Abadi" panose="020B0604020104020204" pitchFamily="34" charset="0"/>
                <a:cs typeface="Oracle Sans" panose="020B0503020204020204" pitchFamily="34" charset="0"/>
              </a:endParaRPr>
            </a:p>
          </p:txBody>
        </p:sp>
        <p:sp>
          <p:nvSpPr>
            <p:cNvPr id="30724" name="Rectangle 4"/>
            <p:cNvSpPr>
              <a:spLocks noChangeArrowheads="1"/>
            </p:cNvSpPr>
            <p:nvPr/>
          </p:nvSpPr>
          <p:spPr bwMode="auto">
            <a:xfrm>
              <a:off x="12562585" y="7686677"/>
              <a:ext cx="4418450" cy="508794"/>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0" hangingPunct="0"/>
              <a:r>
                <a:rPr lang="en-US" sz="2400" dirty="0">
                  <a:latin typeface="Abadi" panose="020B0604020104020204" pitchFamily="34" charset="0"/>
                  <a:cs typeface="Oracle Sans" panose="020B0503020204020204" pitchFamily="34" charset="0"/>
                </a:rPr>
                <a:t>Remote procedure B: </a:t>
              </a:r>
              <a:r>
                <a:rPr lang="en-US" sz="2400" dirty="0">
                  <a:latin typeface="Courier New" pitchFamily="49" charset="0"/>
                  <a:cs typeface="Oracle Sans" panose="020B0503020204020204" pitchFamily="34" charset="0"/>
                </a:rPr>
                <a:t>VALID</a:t>
              </a:r>
              <a:endParaRPr lang="en-US" sz="2400" dirty="0">
                <a:latin typeface="Abadi" panose="020B0604020104020204" pitchFamily="34" charset="0"/>
                <a:cs typeface="Oracle Sans" panose="020B0503020204020204" pitchFamily="34" charset="0"/>
              </a:endParaRPr>
            </a:p>
          </p:txBody>
        </p:sp>
        <p:sp>
          <p:nvSpPr>
            <p:cNvPr id="30725" name="Rectangle 7"/>
            <p:cNvSpPr>
              <a:spLocks noChangeArrowheads="1"/>
            </p:cNvSpPr>
            <p:nvPr/>
          </p:nvSpPr>
          <p:spPr bwMode="blackWhite">
            <a:xfrm>
              <a:off x="1306967" y="2057400"/>
              <a:ext cx="9046394" cy="5372100"/>
            </a:xfrm>
            <a:prstGeom prst="roundRect">
              <a:avLst>
                <a:gd name="adj" fmla="val 10363"/>
              </a:avLst>
            </a:prstGeom>
            <a:gradFill flip="none" rotWithShape="1">
              <a:gsLst>
                <a:gs pos="0">
                  <a:srgbClr val="E5F8FF"/>
                </a:gs>
                <a:gs pos="100000">
                  <a:schemeClr val="bg1"/>
                </a:gs>
              </a:gsLst>
              <a:lin ang="16200000" scaled="1"/>
              <a:tileRect/>
            </a:gradFill>
            <a:ln w="28575">
              <a:solidFill>
                <a:srgbClr val="E5F8FF"/>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spcBef>
                  <a:spcPct val="20000"/>
                </a:spcBef>
                <a:buClr>
                  <a:srgbClr val="FF0000"/>
                </a:buClr>
                <a:buFont typeface="Arial" pitchFamily="34" charset="0"/>
                <a:buNone/>
              </a:pPr>
              <a:endParaRPr lang="en-US" dirty="0">
                <a:latin typeface="Abadi" panose="020B0604020104020204" pitchFamily="34" charset="0"/>
                <a:cs typeface="Oracle Sans" panose="020B0503020204020204" pitchFamily="34" charset="0"/>
              </a:endParaRPr>
            </a:p>
          </p:txBody>
        </p:sp>
        <p:sp>
          <p:nvSpPr>
            <p:cNvPr id="30726" name="Rectangle 8"/>
            <p:cNvSpPr>
              <a:spLocks noChangeArrowheads="1"/>
            </p:cNvSpPr>
            <p:nvPr/>
          </p:nvSpPr>
          <p:spPr bwMode="auto">
            <a:xfrm>
              <a:off x="2967059" y="7724775"/>
              <a:ext cx="5726208" cy="504825"/>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0" hangingPunct="0"/>
              <a:r>
                <a:rPr lang="en-US" sz="2400" dirty="0">
                  <a:latin typeface="Abadi" panose="020B0604020104020204" pitchFamily="34" charset="0"/>
                  <a:cs typeface="Oracle Sans" panose="020B0503020204020204" pitchFamily="34" charset="0"/>
                </a:rPr>
                <a:t>Local procedure A: </a:t>
              </a:r>
              <a:r>
                <a:rPr lang="en-US" sz="2400" dirty="0">
                  <a:latin typeface="Courier New" pitchFamily="49" charset="0"/>
                  <a:cs typeface="Oracle Sans" panose="020B0503020204020204" pitchFamily="34" charset="0"/>
                </a:rPr>
                <a:t>VALID</a:t>
              </a:r>
              <a:endParaRPr lang="en-US" sz="2400" dirty="0">
                <a:latin typeface="Abadi" panose="020B0604020104020204" pitchFamily="34" charset="0"/>
                <a:cs typeface="Oracle Sans" panose="020B0503020204020204" pitchFamily="34" charset="0"/>
              </a:endParaRPr>
            </a:p>
          </p:txBody>
        </p:sp>
        <p:sp>
          <p:nvSpPr>
            <p:cNvPr id="30728" name="Rectangle 10"/>
            <p:cNvSpPr>
              <a:spLocks noChangeArrowheads="1"/>
            </p:cNvSpPr>
            <p:nvPr/>
          </p:nvSpPr>
          <p:spPr bwMode="auto">
            <a:xfrm>
              <a:off x="13403596" y="6796088"/>
              <a:ext cx="2666597" cy="508794"/>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0" hangingPunct="0"/>
              <a:r>
                <a:rPr lang="en-US" sz="2400" dirty="0">
                  <a:latin typeface="Courier New" pitchFamily="49" charset="0"/>
                  <a:cs typeface="Oracle Sans" panose="020B0503020204020204" pitchFamily="34" charset="0"/>
                </a:rPr>
                <a:t>TIMESTAMP</a:t>
              </a:r>
              <a:r>
                <a:rPr lang="en-US" sz="2400" dirty="0">
                  <a:latin typeface="Abadi" panose="020B0604020104020204" pitchFamily="34" charset="0"/>
                  <a:cs typeface="Oracle Sans" panose="020B0503020204020204" pitchFamily="34" charset="0"/>
                </a:rPr>
                <a:t> of B </a:t>
              </a:r>
            </a:p>
          </p:txBody>
        </p:sp>
        <p:sp>
          <p:nvSpPr>
            <p:cNvPr id="30729" name="Rectangle 11"/>
            <p:cNvSpPr>
              <a:spLocks noChangeArrowheads="1"/>
            </p:cNvSpPr>
            <p:nvPr/>
          </p:nvSpPr>
          <p:spPr bwMode="auto">
            <a:xfrm>
              <a:off x="1841237" y="6629400"/>
              <a:ext cx="2632547" cy="508794"/>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0" hangingPunct="0"/>
              <a:r>
                <a:rPr lang="en-US" sz="2400" dirty="0">
                  <a:latin typeface="Courier New" pitchFamily="49" charset="0"/>
                  <a:cs typeface="Oracle Sans" panose="020B0503020204020204" pitchFamily="34" charset="0"/>
                </a:rPr>
                <a:t>TIMESTAMP</a:t>
              </a:r>
              <a:r>
                <a:rPr lang="en-US" sz="2400" dirty="0">
                  <a:latin typeface="Abadi" panose="020B0604020104020204" pitchFamily="34" charset="0"/>
                  <a:cs typeface="Oracle Sans" panose="020B0503020204020204" pitchFamily="34" charset="0"/>
                </a:rPr>
                <a:t> of A </a:t>
              </a:r>
            </a:p>
          </p:txBody>
        </p:sp>
        <p:sp>
          <p:nvSpPr>
            <p:cNvPr id="30730" name="Rectangle 13"/>
            <p:cNvSpPr>
              <a:spLocks noChangeArrowheads="1"/>
            </p:cNvSpPr>
            <p:nvPr/>
          </p:nvSpPr>
          <p:spPr bwMode="auto">
            <a:xfrm>
              <a:off x="6779098" y="6515102"/>
              <a:ext cx="2666597" cy="878127"/>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0" hangingPunct="0"/>
              <a:r>
                <a:rPr lang="en-US" sz="2400" dirty="0">
                  <a:latin typeface="Abadi" panose="020B0604020104020204" pitchFamily="34" charset="0"/>
                  <a:cs typeface="Oracle Sans" panose="020B0503020204020204" pitchFamily="34" charset="0"/>
                </a:rPr>
                <a:t>Record</a:t>
              </a:r>
              <a:br>
                <a:rPr lang="en-US" sz="2400" dirty="0">
                  <a:latin typeface="Times New Roman" pitchFamily="18" charset="0"/>
                  <a:cs typeface="Oracle Sans" panose="020B0503020204020204" pitchFamily="34" charset="0"/>
                </a:rPr>
              </a:br>
              <a:r>
                <a:rPr lang="en-US" sz="2400" dirty="0">
                  <a:latin typeface="Courier New" pitchFamily="49" charset="0"/>
                  <a:cs typeface="Oracle Sans" panose="020B0503020204020204" pitchFamily="34" charset="0"/>
                </a:rPr>
                <a:t>TIMESTAMP</a:t>
              </a:r>
              <a:r>
                <a:rPr lang="en-US" sz="2400" dirty="0">
                  <a:latin typeface="Abadi" panose="020B0604020104020204" pitchFamily="34" charset="0"/>
                  <a:cs typeface="Oracle Sans" panose="020B0503020204020204" pitchFamily="34" charset="0"/>
                </a:rPr>
                <a:t> of B </a:t>
              </a:r>
            </a:p>
          </p:txBody>
        </p:sp>
        <p:sp>
          <p:nvSpPr>
            <p:cNvPr id="30731" name="Freeform 14"/>
            <p:cNvSpPr>
              <a:spLocks/>
            </p:cNvSpPr>
            <p:nvPr/>
          </p:nvSpPr>
          <p:spPr bwMode="gray">
            <a:xfrm>
              <a:off x="10410496" y="4321972"/>
              <a:ext cx="2285405" cy="821531"/>
            </a:xfrm>
            <a:custGeom>
              <a:avLst/>
              <a:gdLst>
                <a:gd name="T0" fmla="*/ 0 w 864"/>
                <a:gd name="T1" fmla="*/ 2147483647 h 420"/>
                <a:gd name="T2" fmla="*/ 2147483647 w 864"/>
                <a:gd name="T3" fmla="*/ 2147483647 h 420"/>
                <a:gd name="T4" fmla="*/ 2147483647 w 864"/>
                <a:gd name="T5" fmla="*/ 0 h 420"/>
                <a:gd name="T6" fmla="*/ 2147483647 w 864"/>
                <a:gd name="T7" fmla="*/ 2147483647 h 420"/>
                <a:gd name="T8" fmla="*/ 2147483647 w 864"/>
                <a:gd name="T9" fmla="*/ 2147483647 h 420"/>
                <a:gd name="T10" fmla="*/ 2147483647 w 864"/>
                <a:gd name="T11" fmla="*/ 2147483647 h 420"/>
                <a:gd name="T12" fmla="*/ 0 60000 65536"/>
                <a:gd name="T13" fmla="*/ 0 60000 65536"/>
                <a:gd name="T14" fmla="*/ 0 60000 65536"/>
                <a:gd name="T15" fmla="*/ 0 60000 65536"/>
                <a:gd name="T16" fmla="*/ 0 60000 65536"/>
                <a:gd name="T17" fmla="*/ 0 60000 65536"/>
                <a:gd name="T18" fmla="*/ 0 w 864"/>
                <a:gd name="T19" fmla="*/ 0 h 420"/>
                <a:gd name="T20" fmla="*/ 864 w 864"/>
                <a:gd name="T21" fmla="*/ 420 h 420"/>
              </a:gdLst>
              <a:ahLst/>
              <a:cxnLst>
                <a:cxn ang="T12">
                  <a:pos x="T0" y="T1"/>
                </a:cxn>
                <a:cxn ang="T13">
                  <a:pos x="T2" y="T3"/>
                </a:cxn>
                <a:cxn ang="T14">
                  <a:pos x="T4" y="T5"/>
                </a:cxn>
                <a:cxn ang="T15">
                  <a:pos x="T6" y="T7"/>
                </a:cxn>
                <a:cxn ang="T16">
                  <a:pos x="T8" y="T9"/>
                </a:cxn>
                <a:cxn ang="T17">
                  <a:pos x="T10" y="T11"/>
                </a:cxn>
              </a:cxnLst>
              <a:rect l="T18" t="T19" r="T20" b="T21"/>
              <a:pathLst>
                <a:path w="864" h="420">
                  <a:moveTo>
                    <a:pt x="0" y="225"/>
                  </a:moveTo>
                  <a:lnTo>
                    <a:pt x="185" y="225"/>
                  </a:lnTo>
                  <a:lnTo>
                    <a:pt x="311" y="0"/>
                  </a:lnTo>
                  <a:lnTo>
                    <a:pt x="494" y="420"/>
                  </a:lnTo>
                  <a:lnTo>
                    <a:pt x="617" y="225"/>
                  </a:lnTo>
                  <a:lnTo>
                    <a:pt x="864" y="225"/>
                  </a:lnTo>
                </a:path>
              </a:pathLst>
            </a:custGeom>
            <a:noFill/>
            <a:ln w="28575" cap="flat" cmpd="sng">
              <a:solidFill>
                <a:schemeClr val="tx1"/>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Abadi" panose="020B0604020104020204" pitchFamily="34" charset="0"/>
                <a:cs typeface="Oracle Sans" panose="020B0503020204020204" pitchFamily="34" charset="0"/>
              </a:endParaRPr>
            </a:p>
          </p:txBody>
        </p:sp>
        <p:grpSp>
          <p:nvGrpSpPr>
            <p:cNvPr id="5" name="Group 4"/>
            <p:cNvGrpSpPr/>
            <p:nvPr/>
          </p:nvGrpSpPr>
          <p:grpSpPr>
            <a:xfrm>
              <a:off x="3300092" y="2338076"/>
              <a:ext cx="1787061" cy="2057400"/>
              <a:chOff x="2204822" y="1895475"/>
              <a:chExt cx="1191374" cy="1371600"/>
            </a:xfrm>
          </p:grpSpPr>
          <p:pic>
            <p:nvPicPr>
              <p:cNvPr id="30727" name="Picture 9" descr="C:\Documents and Settings\lserhal\Desktop\Graphics Used in 10g NF\PLSQL_Program_docum064.gif"/>
              <p:cNvPicPr>
                <a:picLocks noChangeAspect="1" noChangeArrowheads="1"/>
              </p:cNvPicPr>
              <p:nvPr/>
            </p:nvPicPr>
            <p:blipFill>
              <a:blip r:embed="rId4" cstate="print"/>
              <a:stretch>
                <a:fillRect/>
              </a:stretch>
            </p:blipFill>
            <p:spPr bwMode="gray">
              <a:xfrm>
                <a:off x="2204822" y="1895475"/>
                <a:ext cx="657225" cy="1371600"/>
              </a:xfrm>
              <a:prstGeom prst="rect">
                <a:avLst/>
              </a:prstGeom>
              <a:noFill/>
              <a:ln w="9525">
                <a:noFill/>
                <a:miter lim="800000"/>
                <a:headEnd/>
                <a:tailEnd/>
              </a:ln>
            </p:spPr>
          </p:pic>
          <p:pic>
            <p:nvPicPr>
              <p:cNvPr id="30732" name="Picture 15" descr="C:\Documents and Settings\lserhal\My Documents\My Pictures\Graphics Library\checkmark green.gif"/>
              <p:cNvPicPr>
                <a:picLocks noChangeAspect="1" noChangeArrowheads="1"/>
              </p:cNvPicPr>
              <p:nvPr/>
            </p:nvPicPr>
            <p:blipFill>
              <a:blip r:embed="rId5" cstate="print"/>
              <a:stretch>
                <a:fillRect/>
              </a:stretch>
            </p:blipFill>
            <p:spPr bwMode="gray">
              <a:xfrm>
                <a:off x="2649206" y="2268657"/>
                <a:ext cx="746990" cy="739127"/>
              </a:xfrm>
              <a:prstGeom prst="rect">
                <a:avLst/>
              </a:prstGeom>
              <a:noFill/>
              <a:ln w="9525">
                <a:noFill/>
                <a:miter lim="800000"/>
                <a:headEnd/>
                <a:tailEnd/>
              </a:ln>
            </p:spPr>
          </p:pic>
        </p:grpSp>
        <p:pic>
          <p:nvPicPr>
            <p:cNvPr id="30742" name="Picture 12" descr="C:\Documents and Settings\lserhal\Desktop\Graphics Used in 10g NF\PLSQL_Program_docum064.gif"/>
            <p:cNvPicPr>
              <a:picLocks noChangeAspect="1" noChangeArrowheads="1"/>
            </p:cNvPicPr>
            <p:nvPr/>
          </p:nvPicPr>
          <p:blipFill>
            <a:blip r:embed="rId4" cstate="print"/>
            <a:stretch>
              <a:fillRect/>
            </a:stretch>
          </p:blipFill>
          <p:spPr bwMode="gray">
            <a:xfrm>
              <a:off x="7814383" y="2338076"/>
              <a:ext cx="985838" cy="2057400"/>
            </a:xfrm>
            <a:prstGeom prst="rect">
              <a:avLst/>
            </a:prstGeom>
            <a:noFill/>
            <a:ln w="9525">
              <a:noFill/>
              <a:miter lim="800000"/>
              <a:headEnd/>
              <a:tailEnd/>
            </a:ln>
          </p:spPr>
        </p:pic>
        <p:pic>
          <p:nvPicPr>
            <p:cNvPr id="30743" name="Picture 17" descr="C:\Documents and Settings\lserhal\Desktop\offic023.gif"/>
            <p:cNvPicPr>
              <a:picLocks noChangeAspect="1" noChangeArrowheads="1"/>
            </p:cNvPicPr>
            <p:nvPr/>
          </p:nvPicPr>
          <p:blipFill>
            <a:blip r:embed="rId6" cstate="print">
              <a:clrChange>
                <a:clrFrom>
                  <a:srgbClr val="FFFFFF"/>
                </a:clrFrom>
                <a:clrTo>
                  <a:srgbClr val="FFFFFF">
                    <a:alpha val="0"/>
                  </a:srgbClr>
                </a:clrTo>
              </a:clrChange>
            </a:blip>
            <a:stretch>
              <a:fillRect/>
            </a:stretch>
          </p:blipFill>
          <p:spPr bwMode="gray">
            <a:xfrm>
              <a:off x="6257870" y="3286125"/>
              <a:ext cx="985838" cy="1971675"/>
            </a:xfrm>
            <a:prstGeom prst="rect">
              <a:avLst/>
            </a:prstGeom>
            <a:noFill/>
            <a:ln w="9525">
              <a:noFill/>
              <a:miter lim="800000"/>
              <a:headEnd/>
              <a:tailEnd/>
            </a:ln>
          </p:spPr>
        </p:pic>
        <p:pic>
          <p:nvPicPr>
            <p:cNvPr id="30744" name="Picture 18" descr="C:\Documents and Settings\lserhal\Desktop\final\time_08.gif"/>
            <p:cNvPicPr>
              <a:picLocks noChangeAspect="1" noChangeArrowheads="1"/>
            </p:cNvPicPr>
            <p:nvPr/>
          </p:nvPicPr>
          <p:blipFill>
            <a:blip r:embed="rId7" cstate="print"/>
            <a:stretch>
              <a:fillRect/>
            </a:stretch>
          </p:blipFill>
          <p:spPr bwMode="gray">
            <a:xfrm>
              <a:off x="7182361" y="4357993"/>
              <a:ext cx="1614488" cy="1985963"/>
            </a:xfrm>
            <a:prstGeom prst="rect">
              <a:avLst/>
            </a:prstGeom>
            <a:noFill/>
            <a:ln w="9525">
              <a:noFill/>
              <a:miter lim="800000"/>
              <a:headEnd/>
              <a:tailEnd/>
            </a:ln>
          </p:spPr>
        </p:pic>
        <p:pic>
          <p:nvPicPr>
            <p:cNvPr id="30740" name="Picture 20" descr="C:\Documents and Settings\lserhal\Desktop\offic023.gif"/>
            <p:cNvPicPr>
              <a:picLocks noChangeAspect="1" noChangeArrowheads="1"/>
            </p:cNvPicPr>
            <p:nvPr/>
          </p:nvPicPr>
          <p:blipFill>
            <a:blip r:embed="rId6" cstate="print">
              <a:clrChange>
                <a:clrFrom>
                  <a:srgbClr val="FFFFFF"/>
                </a:clrFrom>
                <a:clrTo>
                  <a:srgbClr val="FFFFFF">
                    <a:alpha val="0"/>
                  </a:srgbClr>
                </a:clrTo>
              </a:clrChange>
            </a:blip>
            <a:stretch>
              <a:fillRect/>
            </a:stretch>
          </p:blipFill>
          <p:spPr bwMode="gray">
            <a:xfrm>
              <a:off x="1636310" y="3286125"/>
              <a:ext cx="985838" cy="1971675"/>
            </a:xfrm>
            <a:prstGeom prst="rect">
              <a:avLst/>
            </a:prstGeom>
            <a:noFill/>
            <a:ln w="9525">
              <a:noFill/>
              <a:miter lim="800000"/>
              <a:headEnd/>
              <a:tailEnd/>
            </a:ln>
          </p:spPr>
        </p:pic>
        <p:pic>
          <p:nvPicPr>
            <p:cNvPr id="30741" name="Picture 21" descr="C:\Documents and Settings\lserhal\Desktop\final\time_09.gif"/>
            <p:cNvPicPr>
              <a:picLocks noChangeAspect="1" noChangeArrowheads="1"/>
            </p:cNvPicPr>
            <p:nvPr/>
          </p:nvPicPr>
          <p:blipFill>
            <a:blip r:embed="rId8" cstate="print"/>
            <a:stretch>
              <a:fillRect/>
            </a:stretch>
          </p:blipFill>
          <p:spPr bwMode="gray">
            <a:xfrm>
              <a:off x="2481412" y="4443413"/>
              <a:ext cx="1614488" cy="1985963"/>
            </a:xfrm>
            <a:prstGeom prst="rect">
              <a:avLst/>
            </a:prstGeom>
            <a:noFill/>
            <a:ln w="9525">
              <a:noFill/>
              <a:miter lim="800000"/>
              <a:headEnd/>
              <a:tailEnd/>
            </a:ln>
          </p:spPr>
        </p:pic>
        <p:pic>
          <p:nvPicPr>
            <p:cNvPr id="30738" name="Picture 23" descr="C:\Documents and Settings\lserhal\Desktop\offic023.gif"/>
            <p:cNvPicPr>
              <a:picLocks noChangeAspect="1" noChangeArrowheads="1"/>
            </p:cNvPicPr>
            <p:nvPr/>
          </p:nvPicPr>
          <p:blipFill>
            <a:blip r:embed="rId6" cstate="print">
              <a:clrChange>
                <a:clrFrom>
                  <a:srgbClr val="FFFFFF"/>
                </a:clrFrom>
                <a:clrTo>
                  <a:srgbClr val="FFFFFF">
                    <a:alpha val="0"/>
                  </a:srgbClr>
                </a:clrTo>
              </a:clrChange>
            </a:blip>
            <a:stretch>
              <a:fillRect/>
            </a:stretch>
          </p:blipFill>
          <p:spPr bwMode="gray">
            <a:xfrm>
              <a:off x="12946903" y="3286125"/>
              <a:ext cx="985838" cy="1971675"/>
            </a:xfrm>
            <a:prstGeom prst="rect">
              <a:avLst/>
            </a:prstGeom>
            <a:noFill/>
            <a:ln w="9525">
              <a:noFill/>
              <a:miter lim="800000"/>
              <a:headEnd/>
              <a:tailEnd/>
            </a:ln>
          </p:spPr>
        </p:pic>
        <p:pic>
          <p:nvPicPr>
            <p:cNvPr id="30739" name="Picture 24" descr="C:\Documents and Settings\lserhal\Desktop\final\time_08.gif"/>
            <p:cNvPicPr>
              <a:picLocks noChangeAspect="1" noChangeArrowheads="1"/>
            </p:cNvPicPr>
            <p:nvPr/>
          </p:nvPicPr>
          <p:blipFill>
            <a:blip r:embed="rId7" cstate="print"/>
            <a:stretch>
              <a:fillRect/>
            </a:stretch>
          </p:blipFill>
          <p:spPr bwMode="gray">
            <a:xfrm>
              <a:off x="13866763" y="4329115"/>
              <a:ext cx="1614488" cy="1985963"/>
            </a:xfrm>
            <a:prstGeom prst="rect">
              <a:avLst/>
            </a:prstGeom>
            <a:noFill/>
            <a:ln w="9525">
              <a:noFill/>
              <a:miter lim="800000"/>
              <a:headEnd/>
              <a:tailEnd/>
            </a:ln>
          </p:spPr>
        </p:pic>
        <p:grpSp>
          <p:nvGrpSpPr>
            <p:cNvPr id="6" name="Group 5"/>
            <p:cNvGrpSpPr/>
            <p:nvPr/>
          </p:nvGrpSpPr>
          <p:grpSpPr>
            <a:xfrm>
              <a:off x="14469341" y="2338076"/>
              <a:ext cx="1787061" cy="2057400"/>
              <a:chOff x="9650988" y="1867811"/>
              <a:chExt cx="1191374" cy="1371600"/>
            </a:xfrm>
          </p:grpSpPr>
          <p:pic>
            <p:nvPicPr>
              <p:cNvPr id="25" name="Picture 9" descr="C:\Documents and Settings\lserhal\Desktop\Graphics Used in 10g NF\PLSQL_Program_docum064.gif"/>
              <p:cNvPicPr>
                <a:picLocks noChangeAspect="1" noChangeArrowheads="1"/>
              </p:cNvPicPr>
              <p:nvPr/>
            </p:nvPicPr>
            <p:blipFill>
              <a:blip r:embed="rId4" cstate="print"/>
              <a:stretch>
                <a:fillRect/>
              </a:stretch>
            </p:blipFill>
            <p:spPr bwMode="gray">
              <a:xfrm>
                <a:off x="9650988" y="1867811"/>
                <a:ext cx="657225" cy="1371600"/>
              </a:xfrm>
              <a:prstGeom prst="rect">
                <a:avLst/>
              </a:prstGeom>
              <a:noFill/>
              <a:ln w="9525">
                <a:noFill/>
                <a:miter lim="800000"/>
                <a:headEnd/>
                <a:tailEnd/>
              </a:ln>
            </p:spPr>
          </p:pic>
          <p:pic>
            <p:nvPicPr>
              <p:cNvPr id="26" name="Picture 15" descr="C:\Documents and Settings\lserhal\My Documents\My Pictures\Graphics Library\checkmark green.gif"/>
              <p:cNvPicPr>
                <a:picLocks noChangeAspect="1" noChangeArrowheads="1"/>
              </p:cNvPicPr>
              <p:nvPr/>
            </p:nvPicPr>
            <p:blipFill>
              <a:blip r:embed="rId5" cstate="print"/>
              <a:stretch>
                <a:fillRect/>
              </a:stretch>
            </p:blipFill>
            <p:spPr bwMode="gray">
              <a:xfrm>
                <a:off x="10095372" y="2240993"/>
                <a:ext cx="746990" cy="739127"/>
              </a:xfrm>
              <a:prstGeom prst="rect">
                <a:avLst/>
              </a:prstGeom>
              <a:noFill/>
              <a:ln w="9525">
                <a:noFill/>
                <a:miter lim="800000"/>
                <a:headEnd/>
                <a:tailEnd/>
              </a:ln>
            </p:spPr>
          </p:pic>
        </p:grpSp>
      </p:grpSp>
    </p:spTree>
    <p:custDataLst>
      <p:tags r:id="rId1"/>
    </p:custDataLst>
    <p:extLst>
      <p:ext uri="{BB962C8B-B14F-4D97-AF65-F5344CB8AC3E}">
        <p14:creationId xmlns:p14="http://schemas.microsoft.com/office/powerpoint/2010/main" val="37246176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Timestamp Checking</a:t>
            </a:r>
          </a:p>
        </p:txBody>
      </p:sp>
      <p:grpSp>
        <p:nvGrpSpPr>
          <p:cNvPr id="3" name="Group 2">
            <a:extLst>
              <a:ext uri="{FF2B5EF4-FFF2-40B4-BE49-F238E27FC236}">
                <a16:creationId xmlns:a16="http://schemas.microsoft.com/office/drawing/2014/main" id="{0EAA3CCA-252F-4AF9-9FAA-F5C43E382599}"/>
              </a:ext>
            </a:extLst>
          </p:cNvPr>
          <p:cNvGrpSpPr/>
          <p:nvPr/>
        </p:nvGrpSpPr>
        <p:grpSpPr>
          <a:xfrm>
            <a:off x="1306966" y="2643708"/>
            <a:ext cx="15674068" cy="6172200"/>
            <a:chOff x="1306967" y="2057400"/>
            <a:chExt cx="15674068" cy="6172200"/>
          </a:xfrm>
        </p:grpSpPr>
        <p:sp>
          <p:nvSpPr>
            <p:cNvPr id="29" name="Rectangle 3"/>
            <p:cNvSpPr>
              <a:spLocks noChangeArrowheads="1"/>
            </p:cNvSpPr>
            <p:nvPr/>
          </p:nvSpPr>
          <p:spPr bwMode="blackWhite">
            <a:xfrm>
              <a:off x="12653048" y="2057400"/>
              <a:ext cx="4237523" cy="5381625"/>
            </a:xfrm>
            <a:prstGeom prst="roundRect">
              <a:avLst>
                <a:gd name="adj" fmla="val 13470"/>
              </a:avLst>
            </a:prstGeom>
            <a:gradFill flip="none" rotWithShape="1">
              <a:gsLst>
                <a:gs pos="0">
                  <a:srgbClr val="E5F8FF"/>
                </a:gs>
                <a:gs pos="100000">
                  <a:schemeClr val="bg1"/>
                </a:gs>
              </a:gsLst>
              <a:lin ang="16200000" scaled="1"/>
              <a:tileRect/>
            </a:gradFill>
            <a:ln w="28575">
              <a:solidFill>
                <a:srgbClr val="E5F8FF"/>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spcBef>
                  <a:spcPct val="20000"/>
                </a:spcBef>
                <a:buClr>
                  <a:srgbClr val="FF0000"/>
                </a:buClr>
                <a:buFont typeface="Arial" pitchFamily="34" charset="0"/>
                <a:buNone/>
              </a:pPr>
              <a:endParaRPr lang="en-US" dirty="0">
                <a:latin typeface="Abadi" panose="020B0604020104020204" pitchFamily="34" charset="0"/>
                <a:cs typeface="Oracle Sans" panose="020B0503020204020204" pitchFamily="34" charset="0"/>
              </a:endParaRPr>
            </a:p>
          </p:txBody>
        </p:sp>
        <p:sp>
          <p:nvSpPr>
            <p:cNvPr id="30" name="Rectangle 4"/>
            <p:cNvSpPr>
              <a:spLocks noChangeArrowheads="1"/>
            </p:cNvSpPr>
            <p:nvPr/>
          </p:nvSpPr>
          <p:spPr bwMode="auto">
            <a:xfrm>
              <a:off x="12562585" y="7720806"/>
              <a:ext cx="4418450" cy="508794"/>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0" hangingPunct="0"/>
              <a:r>
                <a:rPr lang="en-US" sz="2400" dirty="0">
                  <a:latin typeface="Abadi" panose="020B0604020104020204" pitchFamily="34" charset="0"/>
                  <a:cs typeface="Oracle Sans" panose="020B0503020204020204" pitchFamily="34" charset="0"/>
                </a:rPr>
                <a:t>Remote procedure B: </a:t>
              </a:r>
              <a:r>
                <a:rPr lang="en-US" sz="2400" dirty="0">
                  <a:latin typeface="Courier New" pitchFamily="49" charset="0"/>
                  <a:cs typeface="Oracle Sans" panose="020B0503020204020204" pitchFamily="34" charset="0"/>
                </a:rPr>
                <a:t>VALID</a:t>
              </a:r>
              <a:endParaRPr lang="en-US" sz="2400" dirty="0">
                <a:latin typeface="Abadi" panose="020B0604020104020204" pitchFamily="34" charset="0"/>
                <a:cs typeface="Oracle Sans" panose="020B0503020204020204" pitchFamily="34" charset="0"/>
              </a:endParaRPr>
            </a:p>
          </p:txBody>
        </p:sp>
        <p:sp>
          <p:nvSpPr>
            <p:cNvPr id="31" name="Rectangle 7"/>
            <p:cNvSpPr>
              <a:spLocks noChangeArrowheads="1"/>
            </p:cNvSpPr>
            <p:nvPr/>
          </p:nvSpPr>
          <p:spPr bwMode="blackWhite">
            <a:xfrm>
              <a:off x="1306967" y="2057400"/>
              <a:ext cx="9046394" cy="5372100"/>
            </a:xfrm>
            <a:prstGeom prst="roundRect">
              <a:avLst>
                <a:gd name="adj" fmla="val 10363"/>
              </a:avLst>
            </a:prstGeom>
            <a:gradFill flip="none" rotWithShape="1">
              <a:gsLst>
                <a:gs pos="0">
                  <a:srgbClr val="E5F8FF"/>
                </a:gs>
                <a:gs pos="100000">
                  <a:schemeClr val="bg1"/>
                </a:gs>
              </a:gsLst>
              <a:lin ang="16200000" scaled="1"/>
              <a:tileRect/>
            </a:gradFill>
            <a:ln w="28575">
              <a:solidFill>
                <a:srgbClr val="E5F8FF"/>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spcBef>
                  <a:spcPct val="20000"/>
                </a:spcBef>
                <a:buClr>
                  <a:srgbClr val="FF0000"/>
                </a:buClr>
                <a:buFont typeface="Arial" pitchFamily="34" charset="0"/>
                <a:buNone/>
              </a:pPr>
              <a:endParaRPr lang="en-US" dirty="0">
                <a:latin typeface="Abadi" panose="020B0604020104020204" pitchFamily="34" charset="0"/>
                <a:cs typeface="Oracle Sans" panose="020B0503020204020204" pitchFamily="34" charset="0"/>
              </a:endParaRPr>
            </a:p>
          </p:txBody>
        </p:sp>
        <p:sp>
          <p:nvSpPr>
            <p:cNvPr id="32" name="Rectangle 8"/>
            <p:cNvSpPr>
              <a:spLocks noChangeArrowheads="1"/>
            </p:cNvSpPr>
            <p:nvPr/>
          </p:nvSpPr>
          <p:spPr bwMode="auto">
            <a:xfrm>
              <a:off x="2967059" y="7724775"/>
              <a:ext cx="5726208" cy="504825"/>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0" hangingPunct="0"/>
              <a:r>
                <a:rPr lang="en-US" sz="2400" dirty="0">
                  <a:latin typeface="Abadi" panose="020B0604020104020204" pitchFamily="34" charset="0"/>
                  <a:cs typeface="Oracle Sans" panose="020B0503020204020204" pitchFamily="34" charset="0"/>
                </a:rPr>
                <a:t>Local procedure A: </a:t>
              </a:r>
              <a:r>
                <a:rPr lang="en-US" sz="2400" dirty="0">
                  <a:latin typeface="Courier New" pitchFamily="49" charset="0"/>
                  <a:cs typeface="Oracle Sans" panose="020B0503020204020204" pitchFamily="34" charset="0"/>
                </a:rPr>
                <a:t>VALID</a:t>
              </a:r>
              <a:endParaRPr lang="en-US" sz="2400" dirty="0">
                <a:latin typeface="Abadi" panose="020B0604020104020204" pitchFamily="34" charset="0"/>
                <a:cs typeface="Oracle Sans" panose="020B0503020204020204" pitchFamily="34" charset="0"/>
              </a:endParaRPr>
            </a:p>
          </p:txBody>
        </p:sp>
        <p:sp>
          <p:nvSpPr>
            <p:cNvPr id="33" name="Rectangle 10"/>
            <p:cNvSpPr>
              <a:spLocks noChangeArrowheads="1"/>
            </p:cNvSpPr>
            <p:nvPr/>
          </p:nvSpPr>
          <p:spPr bwMode="auto">
            <a:xfrm>
              <a:off x="13403596" y="6655595"/>
              <a:ext cx="2666597" cy="508794"/>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0" hangingPunct="0"/>
              <a:r>
                <a:rPr lang="en-US" sz="2400" dirty="0">
                  <a:latin typeface="Courier New" pitchFamily="49" charset="0"/>
                  <a:cs typeface="Oracle Sans" panose="020B0503020204020204" pitchFamily="34" charset="0"/>
                </a:rPr>
                <a:t>TIMESTAMP</a:t>
              </a:r>
              <a:r>
                <a:rPr lang="en-US" sz="2400" dirty="0">
                  <a:latin typeface="Abadi" panose="020B0604020104020204" pitchFamily="34" charset="0"/>
                  <a:cs typeface="Oracle Sans" panose="020B0503020204020204" pitchFamily="34" charset="0"/>
                </a:rPr>
                <a:t> of B </a:t>
              </a:r>
            </a:p>
          </p:txBody>
        </p:sp>
        <p:sp>
          <p:nvSpPr>
            <p:cNvPr id="34" name="Rectangle 11"/>
            <p:cNvSpPr>
              <a:spLocks noChangeArrowheads="1"/>
            </p:cNvSpPr>
            <p:nvPr/>
          </p:nvSpPr>
          <p:spPr bwMode="auto">
            <a:xfrm>
              <a:off x="1841237" y="6655595"/>
              <a:ext cx="2632547" cy="508794"/>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0" hangingPunct="0"/>
              <a:r>
                <a:rPr lang="en-US" sz="2400" dirty="0">
                  <a:latin typeface="Courier New" pitchFamily="49" charset="0"/>
                  <a:cs typeface="Oracle Sans" panose="020B0503020204020204" pitchFamily="34" charset="0"/>
                </a:rPr>
                <a:t>TIMESTAMP</a:t>
              </a:r>
              <a:r>
                <a:rPr lang="en-US" sz="2400" dirty="0">
                  <a:latin typeface="Abadi" panose="020B0604020104020204" pitchFamily="34" charset="0"/>
                  <a:cs typeface="Oracle Sans" panose="020B0503020204020204" pitchFamily="34" charset="0"/>
                </a:rPr>
                <a:t> of A </a:t>
              </a:r>
            </a:p>
          </p:txBody>
        </p:sp>
        <p:sp>
          <p:nvSpPr>
            <p:cNvPr id="35" name="Rectangle 13"/>
            <p:cNvSpPr>
              <a:spLocks noChangeArrowheads="1"/>
            </p:cNvSpPr>
            <p:nvPr/>
          </p:nvSpPr>
          <p:spPr bwMode="auto">
            <a:xfrm>
              <a:off x="6779097" y="6655595"/>
              <a:ext cx="2666595" cy="508794"/>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0" hangingPunct="0"/>
              <a:r>
                <a:rPr lang="en-US" sz="2400" dirty="0">
                  <a:latin typeface="Courier New" pitchFamily="49" charset="0"/>
                  <a:cs typeface="Oracle Sans" panose="020B0503020204020204" pitchFamily="34" charset="0"/>
                </a:rPr>
                <a:t>TIMESTAMP</a:t>
              </a:r>
              <a:r>
                <a:rPr lang="en-US" sz="2400" dirty="0">
                  <a:latin typeface="Abadi" panose="020B0604020104020204" pitchFamily="34" charset="0"/>
                  <a:cs typeface="Oracle Sans" panose="020B0503020204020204" pitchFamily="34" charset="0"/>
                </a:rPr>
                <a:t> of B </a:t>
              </a:r>
            </a:p>
          </p:txBody>
        </p:sp>
        <p:sp>
          <p:nvSpPr>
            <p:cNvPr id="36" name="Freeform 14"/>
            <p:cNvSpPr>
              <a:spLocks/>
            </p:cNvSpPr>
            <p:nvPr/>
          </p:nvSpPr>
          <p:spPr bwMode="gray">
            <a:xfrm>
              <a:off x="10359695" y="4321972"/>
              <a:ext cx="2285405" cy="821531"/>
            </a:xfrm>
            <a:custGeom>
              <a:avLst/>
              <a:gdLst>
                <a:gd name="T0" fmla="*/ 0 w 864"/>
                <a:gd name="T1" fmla="*/ 2147483647 h 420"/>
                <a:gd name="T2" fmla="*/ 2147483647 w 864"/>
                <a:gd name="T3" fmla="*/ 2147483647 h 420"/>
                <a:gd name="T4" fmla="*/ 2147483647 w 864"/>
                <a:gd name="T5" fmla="*/ 0 h 420"/>
                <a:gd name="T6" fmla="*/ 2147483647 w 864"/>
                <a:gd name="T7" fmla="*/ 2147483647 h 420"/>
                <a:gd name="T8" fmla="*/ 2147483647 w 864"/>
                <a:gd name="T9" fmla="*/ 2147483647 h 420"/>
                <a:gd name="T10" fmla="*/ 2147483647 w 864"/>
                <a:gd name="T11" fmla="*/ 2147483647 h 420"/>
                <a:gd name="T12" fmla="*/ 0 60000 65536"/>
                <a:gd name="T13" fmla="*/ 0 60000 65536"/>
                <a:gd name="T14" fmla="*/ 0 60000 65536"/>
                <a:gd name="T15" fmla="*/ 0 60000 65536"/>
                <a:gd name="T16" fmla="*/ 0 60000 65536"/>
                <a:gd name="T17" fmla="*/ 0 60000 65536"/>
                <a:gd name="T18" fmla="*/ 0 w 864"/>
                <a:gd name="T19" fmla="*/ 0 h 420"/>
                <a:gd name="T20" fmla="*/ 864 w 864"/>
                <a:gd name="T21" fmla="*/ 420 h 420"/>
              </a:gdLst>
              <a:ahLst/>
              <a:cxnLst>
                <a:cxn ang="T12">
                  <a:pos x="T0" y="T1"/>
                </a:cxn>
                <a:cxn ang="T13">
                  <a:pos x="T2" y="T3"/>
                </a:cxn>
                <a:cxn ang="T14">
                  <a:pos x="T4" y="T5"/>
                </a:cxn>
                <a:cxn ang="T15">
                  <a:pos x="T6" y="T7"/>
                </a:cxn>
                <a:cxn ang="T16">
                  <a:pos x="T8" y="T9"/>
                </a:cxn>
                <a:cxn ang="T17">
                  <a:pos x="T10" y="T11"/>
                </a:cxn>
              </a:cxnLst>
              <a:rect l="T18" t="T19" r="T20" b="T21"/>
              <a:pathLst>
                <a:path w="864" h="420">
                  <a:moveTo>
                    <a:pt x="0" y="225"/>
                  </a:moveTo>
                  <a:lnTo>
                    <a:pt x="185" y="225"/>
                  </a:lnTo>
                  <a:lnTo>
                    <a:pt x="311" y="0"/>
                  </a:lnTo>
                  <a:lnTo>
                    <a:pt x="494" y="420"/>
                  </a:lnTo>
                  <a:lnTo>
                    <a:pt x="617" y="225"/>
                  </a:lnTo>
                  <a:lnTo>
                    <a:pt x="864" y="225"/>
                  </a:lnTo>
                </a:path>
              </a:pathLst>
            </a:custGeom>
            <a:noFill/>
            <a:ln w="28575" cap="flat" cmpd="sng">
              <a:solidFill>
                <a:schemeClr val="tx1"/>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Abadi" panose="020B0604020104020204" pitchFamily="34" charset="0"/>
                <a:cs typeface="Oracle Sans" panose="020B0503020204020204" pitchFamily="34" charset="0"/>
              </a:endParaRPr>
            </a:p>
          </p:txBody>
        </p:sp>
        <p:grpSp>
          <p:nvGrpSpPr>
            <p:cNvPr id="37" name="Group 36"/>
            <p:cNvGrpSpPr/>
            <p:nvPr/>
          </p:nvGrpSpPr>
          <p:grpSpPr>
            <a:xfrm>
              <a:off x="3300092" y="2338076"/>
              <a:ext cx="1787061" cy="2057400"/>
              <a:chOff x="2204822" y="1895475"/>
              <a:chExt cx="1191374" cy="1371600"/>
            </a:xfrm>
          </p:grpSpPr>
          <p:pic>
            <p:nvPicPr>
              <p:cNvPr id="48" name="Picture 9" descr="C:\Documents and Settings\lserhal\Desktop\Graphics Used in 10g NF\PLSQL_Program_docum064.gif"/>
              <p:cNvPicPr>
                <a:picLocks noChangeAspect="1" noChangeArrowheads="1"/>
              </p:cNvPicPr>
              <p:nvPr/>
            </p:nvPicPr>
            <p:blipFill>
              <a:blip r:embed="rId4" cstate="print"/>
              <a:stretch>
                <a:fillRect/>
              </a:stretch>
            </p:blipFill>
            <p:spPr bwMode="gray">
              <a:xfrm>
                <a:off x="2204822" y="1895475"/>
                <a:ext cx="657225" cy="1371600"/>
              </a:xfrm>
              <a:prstGeom prst="rect">
                <a:avLst/>
              </a:prstGeom>
              <a:noFill/>
              <a:ln w="9525">
                <a:noFill/>
                <a:miter lim="800000"/>
                <a:headEnd/>
                <a:tailEnd/>
              </a:ln>
            </p:spPr>
          </p:pic>
          <p:pic>
            <p:nvPicPr>
              <p:cNvPr id="49" name="Picture 15" descr="C:\Documents and Settings\lserhal\My Documents\My Pictures\Graphics Library\checkmark green.gif"/>
              <p:cNvPicPr>
                <a:picLocks noChangeAspect="1" noChangeArrowheads="1"/>
              </p:cNvPicPr>
              <p:nvPr/>
            </p:nvPicPr>
            <p:blipFill>
              <a:blip r:embed="rId5" cstate="print"/>
              <a:stretch>
                <a:fillRect/>
              </a:stretch>
            </p:blipFill>
            <p:spPr bwMode="gray">
              <a:xfrm>
                <a:off x="2649206" y="2268657"/>
                <a:ext cx="746990" cy="739127"/>
              </a:xfrm>
              <a:prstGeom prst="rect">
                <a:avLst/>
              </a:prstGeom>
              <a:noFill/>
              <a:ln w="9525">
                <a:noFill/>
                <a:miter lim="800000"/>
                <a:headEnd/>
                <a:tailEnd/>
              </a:ln>
            </p:spPr>
          </p:pic>
        </p:grpSp>
        <p:pic>
          <p:nvPicPr>
            <p:cNvPr id="38" name="Picture 12" descr="C:\Documents and Settings\lserhal\Desktop\Graphics Used in 10g NF\PLSQL_Program_docum064.gif"/>
            <p:cNvPicPr>
              <a:picLocks noChangeAspect="1" noChangeArrowheads="1"/>
            </p:cNvPicPr>
            <p:nvPr/>
          </p:nvPicPr>
          <p:blipFill>
            <a:blip r:embed="rId4" cstate="print"/>
            <a:stretch>
              <a:fillRect/>
            </a:stretch>
          </p:blipFill>
          <p:spPr bwMode="gray">
            <a:xfrm>
              <a:off x="7814383" y="2338076"/>
              <a:ext cx="985838" cy="2057400"/>
            </a:xfrm>
            <a:prstGeom prst="rect">
              <a:avLst/>
            </a:prstGeom>
            <a:noFill/>
            <a:ln w="9525">
              <a:noFill/>
              <a:miter lim="800000"/>
              <a:headEnd/>
              <a:tailEnd/>
            </a:ln>
          </p:spPr>
        </p:pic>
        <p:pic>
          <p:nvPicPr>
            <p:cNvPr id="39" name="Picture 17" descr="C:\Documents and Settings\lserhal\Desktop\offic023.gif"/>
            <p:cNvPicPr>
              <a:picLocks noChangeAspect="1" noChangeArrowheads="1"/>
            </p:cNvPicPr>
            <p:nvPr/>
          </p:nvPicPr>
          <p:blipFill>
            <a:blip r:embed="rId6" cstate="print">
              <a:clrChange>
                <a:clrFrom>
                  <a:srgbClr val="FFFFFF"/>
                </a:clrFrom>
                <a:clrTo>
                  <a:srgbClr val="FFFFFF">
                    <a:alpha val="0"/>
                  </a:srgbClr>
                </a:clrTo>
              </a:clrChange>
            </a:blip>
            <a:stretch>
              <a:fillRect/>
            </a:stretch>
          </p:blipFill>
          <p:spPr bwMode="gray">
            <a:xfrm>
              <a:off x="6257870" y="3286125"/>
              <a:ext cx="985838" cy="1971675"/>
            </a:xfrm>
            <a:prstGeom prst="rect">
              <a:avLst/>
            </a:prstGeom>
            <a:noFill/>
            <a:ln w="9525">
              <a:noFill/>
              <a:miter lim="800000"/>
              <a:headEnd/>
              <a:tailEnd/>
            </a:ln>
          </p:spPr>
        </p:pic>
        <p:pic>
          <p:nvPicPr>
            <p:cNvPr id="40" name="Picture 18" descr="C:\Documents and Settings\lserhal\Desktop\final\time_08.gif"/>
            <p:cNvPicPr>
              <a:picLocks noChangeAspect="1" noChangeArrowheads="1"/>
            </p:cNvPicPr>
            <p:nvPr/>
          </p:nvPicPr>
          <p:blipFill>
            <a:blip r:embed="rId7" cstate="print"/>
            <a:stretch>
              <a:fillRect/>
            </a:stretch>
          </p:blipFill>
          <p:spPr bwMode="gray">
            <a:xfrm>
              <a:off x="7182361" y="4357993"/>
              <a:ext cx="1614488" cy="1985963"/>
            </a:xfrm>
            <a:prstGeom prst="rect">
              <a:avLst/>
            </a:prstGeom>
            <a:noFill/>
            <a:ln w="9525">
              <a:noFill/>
              <a:miter lim="800000"/>
              <a:headEnd/>
              <a:tailEnd/>
            </a:ln>
          </p:spPr>
        </p:pic>
        <p:pic>
          <p:nvPicPr>
            <p:cNvPr id="41" name="Picture 20" descr="C:\Documents and Settings\lserhal\Desktop\offic023.gif"/>
            <p:cNvPicPr>
              <a:picLocks noChangeAspect="1" noChangeArrowheads="1"/>
            </p:cNvPicPr>
            <p:nvPr/>
          </p:nvPicPr>
          <p:blipFill>
            <a:blip r:embed="rId6" cstate="print">
              <a:clrChange>
                <a:clrFrom>
                  <a:srgbClr val="FFFFFF"/>
                </a:clrFrom>
                <a:clrTo>
                  <a:srgbClr val="FFFFFF">
                    <a:alpha val="0"/>
                  </a:srgbClr>
                </a:clrTo>
              </a:clrChange>
            </a:blip>
            <a:stretch>
              <a:fillRect/>
            </a:stretch>
          </p:blipFill>
          <p:spPr bwMode="gray">
            <a:xfrm>
              <a:off x="1636310" y="3286125"/>
              <a:ext cx="985838" cy="1971675"/>
            </a:xfrm>
            <a:prstGeom prst="rect">
              <a:avLst/>
            </a:prstGeom>
            <a:noFill/>
            <a:ln w="9525">
              <a:noFill/>
              <a:miter lim="800000"/>
              <a:headEnd/>
              <a:tailEnd/>
            </a:ln>
          </p:spPr>
        </p:pic>
        <p:pic>
          <p:nvPicPr>
            <p:cNvPr id="42" name="Picture 21" descr="C:\Documents and Settings\lserhal\Desktop\final\time_09.gif"/>
            <p:cNvPicPr>
              <a:picLocks noChangeAspect="1" noChangeArrowheads="1"/>
            </p:cNvPicPr>
            <p:nvPr/>
          </p:nvPicPr>
          <p:blipFill>
            <a:blip r:embed="rId8" cstate="print"/>
            <a:stretch>
              <a:fillRect/>
            </a:stretch>
          </p:blipFill>
          <p:spPr bwMode="gray">
            <a:xfrm>
              <a:off x="2481412" y="4443413"/>
              <a:ext cx="1614488" cy="1985963"/>
            </a:xfrm>
            <a:prstGeom prst="rect">
              <a:avLst/>
            </a:prstGeom>
            <a:noFill/>
            <a:ln w="9525">
              <a:noFill/>
              <a:miter lim="800000"/>
              <a:headEnd/>
              <a:tailEnd/>
            </a:ln>
          </p:spPr>
        </p:pic>
        <p:pic>
          <p:nvPicPr>
            <p:cNvPr id="43" name="Picture 23" descr="C:\Documents and Settings\lserhal\Desktop\offic023.gif"/>
            <p:cNvPicPr>
              <a:picLocks noChangeAspect="1" noChangeArrowheads="1"/>
            </p:cNvPicPr>
            <p:nvPr/>
          </p:nvPicPr>
          <p:blipFill>
            <a:blip r:embed="rId6" cstate="print">
              <a:clrChange>
                <a:clrFrom>
                  <a:srgbClr val="FFFFFF"/>
                </a:clrFrom>
                <a:clrTo>
                  <a:srgbClr val="FFFFFF">
                    <a:alpha val="0"/>
                  </a:srgbClr>
                </a:clrTo>
              </a:clrChange>
            </a:blip>
            <a:stretch>
              <a:fillRect/>
            </a:stretch>
          </p:blipFill>
          <p:spPr bwMode="gray">
            <a:xfrm>
              <a:off x="12946903" y="3286125"/>
              <a:ext cx="985838" cy="1971675"/>
            </a:xfrm>
            <a:prstGeom prst="rect">
              <a:avLst/>
            </a:prstGeom>
            <a:noFill/>
            <a:ln w="9525">
              <a:noFill/>
              <a:miter lim="800000"/>
              <a:headEnd/>
              <a:tailEnd/>
            </a:ln>
          </p:spPr>
        </p:pic>
        <p:pic>
          <p:nvPicPr>
            <p:cNvPr id="44" name="Picture 24" descr="C:\Documents and Settings\lserhal\Desktop\final\time_08.gif"/>
            <p:cNvPicPr>
              <a:picLocks noChangeAspect="1" noChangeArrowheads="1"/>
            </p:cNvPicPr>
            <p:nvPr/>
          </p:nvPicPr>
          <p:blipFill>
            <a:blip r:embed="rId7" cstate="print"/>
            <a:stretch>
              <a:fillRect/>
            </a:stretch>
          </p:blipFill>
          <p:spPr bwMode="gray">
            <a:xfrm>
              <a:off x="13866763" y="4329115"/>
              <a:ext cx="1614488" cy="1985963"/>
            </a:xfrm>
            <a:prstGeom prst="rect">
              <a:avLst/>
            </a:prstGeom>
            <a:noFill/>
            <a:ln w="9525">
              <a:noFill/>
              <a:miter lim="800000"/>
              <a:headEnd/>
              <a:tailEnd/>
            </a:ln>
          </p:spPr>
        </p:pic>
        <p:grpSp>
          <p:nvGrpSpPr>
            <p:cNvPr id="45" name="Group 44"/>
            <p:cNvGrpSpPr/>
            <p:nvPr/>
          </p:nvGrpSpPr>
          <p:grpSpPr>
            <a:xfrm>
              <a:off x="14469341" y="2338076"/>
              <a:ext cx="1787061" cy="2057400"/>
              <a:chOff x="9650988" y="1867811"/>
              <a:chExt cx="1191374" cy="1371600"/>
            </a:xfrm>
          </p:grpSpPr>
          <p:pic>
            <p:nvPicPr>
              <p:cNvPr id="46" name="Picture 9" descr="C:\Documents and Settings\lserhal\Desktop\Graphics Used in 10g NF\PLSQL_Program_docum064.gif"/>
              <p:cNvPicPr>
                <a:picLocks noChangeAspect="1" noChangeArrowheads="1"/>
              </p:cNvPicPr>
              <p:nvPr/>
            </p:nvPicPr>
            <p:blipFill>
              <a:blip r:embed="rId4" cstate="print"/>
              <a:stretch>
                <a:fillRect/>
              </a:stretch>
            </p:blipFill>
            <p:spPr bwMode="gray">
              <a:xfrm>
                <a:off x="9650988" y="1867811"/>
                <a:ext cx="657225" cy="1371600"/>
              </a:xfrm>
              <a:prstGeom prst="rect">
                <a:avLst/>
              </a:prstGeom>
              <a:noFill/>
              <a:ln w="9525">
                <a:noFill/>
                <a:miter lim="800000"/>
                <a:headEnd/>
                <a:tailEnd/>
              </a:ln>
            </p:spPr>
          </p:pic>
          <p:pic>
            <p:nvPicPr>
              <p:cNvPr id="47" name="Picture 15" descr="C:\Documents and Settings\lserhal\My Documents\My Pictures\Graphics Library\checkmark green.gif"/>
              <p:cNvPicPr>
                <a:picLocks noChangeAspect="1" noChangeArrowheads="1"/>
              </p:cNvPicPr>
              <p:nvPr/>
            </p:nvPicPr>
            <p:blipFill>
              <a:blip r:embed="rId5" cstate="print"/>
              <a:stretch>
                <a:fillRect/>
              </a:stretch>
            </p:blipFill>
            <p:spPr bwMode="gray">
              <a:xfrm>
                <a:off x="10095372" y="2240993"/>
                <a:ext cx="746990" cy="739127"/>
              </a:xfrm>
              <a:prstGeom prst="rect">
                <a:avLst/>
              </a:prstGeom>
              <a:noFill/>
              <a:ln w="9525">
                <a:noFill/>
                <a:miter lim="800000"/>
                <a:headEnd/>
                <a:tailEnd/>
              </a:ln>
            </p:spPr>
          </p:pic>
        </p:grpSp>
        <p:pic>
          <p:nvPicPr>
            <p:cNvPr id="31759" name="Picture 15" descr="C:\Documents and Settings\lserhal\Desktop\docum092.gif"/>
            <p:cNvPicPr>
              <a:picLocks noChangeAspect="1" noChangeArrowheads="1"/>
            </p:cNvPicPr>
            <p:nvPr/>
          </p:nvPicPr>
          <p:blipFill>
            <a:blip r:embed="rId9" cstate="print"/>
            <a:stretch>
              <a:fillRect/>
            </a:stretch>
          </p:blipFill>
          <p:spPr bwMode="gray">
            <a:xfrm>
              <a:off x="10530836" y="5475915"/>
              <a:ext cx="1985963" cy="1485900"/>
            </a:xfrm>
            <a:prstGeom prst="rect">
              <a:avLst/>
            </a:prstGeom>
            <a:noFill/>
            <a:ln w="9525">
              <a:noFill/>
              <a:miter lim="800000"/>
              <a:headEnd/>
              <a:tailEnd/>
            </a:ln>
          </p:spPr>
        </p:pic>
        <p:sp>
          <p:nvSpPr>
            <p:cNvPr id="31760" name="Rectangle 16"/>
            <p:cNvSpPr>
              <a:spLocks noChangeArrowheads="1"/>
            </p:cNvSpPr>
            <p:nvPr/>
          </p:nvSpPr>
          <p:spPr bwMode="auto">
            <a:xfrm>
              <a:off x="10105774" y="3410915"/>
              <a:ext cx="2894846" cy="871538"/>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0" hangingPunct="0"/>
              <a:r>
                <a:rPr lang="en-US" sz="2400" dirty="0">
                  <a:latin typeface="Abadi" panose="020B0604020104020204" pitchFamily="34" charset="0"/>
                  <a:cs typeface="Oracle Sans" panose="020B0503020204020204" pitchFamily="34" charset="0"/>
                </a:rPr>
                <a:t>TIMESTAMP </a:t>
              </a:r>
              <a:br>
                <a:rPr lang="en-US" sz="2400" dirty="0">
                  <a:latin typeface="Abadi" panose="020B0604020104020204" pitchFamily="34" charset="0"/>
                  <a:cs typeface="Oracle Sans" panose="020B0503020204020204" pitchFamily="34" charset="0"/>
                </a:rPr>
              </a:br>
              <a:r>
                <a:rPr lang="en-US" sz="2400" dirty="0">
                  <a:latin typeface="Abadi" panose="020B0604020104020204" pitchFamily="34" charset="0"/>
                  <a:cs typeface="Oracle Sans" panose="020B0503020204020204" pitchFamily="34" charset="0"/>
                </a:rPr>
                <a:t>comparison</a:t>
              </a:r>
            </a:p>
          </p:txBody>
        </p:sp>
        <p:pic>
          <p:nvPicPr>
            <p:cNvPr id="51" name="Picture 5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77032" y="5843589"/>
              <a:ext cx="1357313" cy="1343025"/>
            </a:xfrm>
            <a:prstGeom prst="rect">
              <a:avLst/>
            </a:prstGeom>
          </p:spPr>
        </p:pic>
      </p:grpSp>
    </p:spTree>
    <p:custDataLst>
      <p:tags r:id="rId1"/>
    </p:custDataLst>
    <p:extLst>
      <p:ext uri="{BB962C8B-B14F-4D97-AF65-F5344CB8AC3E}">
        <p14:creationId xmlns:p14="http://schemas.microsoft.com/office/powerpoint/2010/main" val="9029845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Timestamp Checking</a:t>
            </a:r>
          </a:p>
        </p:txBody>
      </p:sp>
      <p:grpSp>
        <p:nvGrpSpPr>
          <p:cNvPr id="3" name="Group 2">
            <a:extLst>
              <a:ext uri="{FF2B5EF4-FFF2-40B4-BE49-F238E27FC236}">
                <a16:creationId xmlns:a16="http://schemas.microsoft.com/office/drawing/2014/main" id="{04DA41A9-CBD3-492F-B4AB-A3A9F8BA07E3}"/>
              </a:ext>
            </a:extLst>
          </p:cNvPr>
          <p:cNvGrpSpPr/>
          <p:nvPr/>
        </p:nvGrpSpPr>
        <p:grpSpPr>
          <a:xfrm>
            <a:off x="5679020" y="2857500"/>
            <a:ext cx="6929961" cy="5575389"/>
            <a:chOff x="4114800" y="2857500"/>
            <a:chExt cx="6929961" cy="5575389"/>
          </a:xfrm>
        </p:grpSpPr>
        <p:sp>
          <p:nvSpPr>
            <p:cNvPr id="12" name="Rounded Rectangle 11"/>
            <p:cNvSpPr/>
            <p:nvPr/>
          </p:nvSpPr>
          <p:spPr bwMode="auto">
            <a:xfrm>
              <a:off x="4114800" y="3436665"/>
              <a:ext cx="4586385" cy="3080295"/>
            </a:xfrm>
            <a:prstGeom prst="roundRect">
              <a:avLst/>
            </a:prstGeom>
            <a:solidFill>
              <a:srgbClr val="FFF7EF"/>
            </a:solidFill>
            <a:ln w="28575">
              <a:no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spcBef>
                  <a:spcPct val="20000"/>
                </a:spcBef>
                <a:buClr>
                  <a:srgbClr val="FF0000"/>
                </a:buClr>
                <a:buFont typeface="Arial" pitchFamily="34" charset="0"/>
                <a:buNone/>
              </a:pPr>
              <a:endParaRPr lang="en-US" dirty="0">
                <a:latin typeface="Abadi" panose="020B0604020104020204" pitchFamily="34" charset="0"/>
                <a:cs typeface="Oracle Sans" panose="020B0503020204020204" pitchFamily="34" charset="0"/>
              </a:endParaRPr>
            </a:p>
          </p:txBody>
        </p:sp>
        <p:sp>
          <p:nvSpPr>
            <p:cNvPr id="13" name="Rectangle 3"/>
            <p:cNvSpPr>
              <a:spLocks noChangeArrowheads="1"/>
            </p:cNvSpPr>
            <p:nvPr/>
          </p:nvSpPr>
          <p:spPr bwMode="blackWhite">
            <a:xfrm>
              <a:off x="7290998" y="2857500"/>
              <a:ext cx="3708030" cy="4238625"/>
            </a:xfrm>
            <a:prstGeom prst="roundRect">
              <a:avLst/>
            </a:prstGeom>
            <a:gradFill flip="none" rotWithShape="1">
              <a:gsLst>
                <a:gs pos="0">
                  <a:srgbClr val="E5F8FF"/>
                </a:gs>
                <a:gs pos="100000">
                  <a:schemeClr val="bg1"/>
                </a:gs>
              </a:gsLst>
              <a:lin ang="16200000" scaled="1"/>
              <a:tileRect/>
            </a:gradFill>
            <a:ln w="28575">
              <a:solidFill>
                <a:srgbClr val="E5F8FF"/>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spcBef>
                  <a:spcPct val="20000"/>
                </a:spcBef>
                <a:buClr>
                  <a:srgbClr val="FF0000"/>
                </a:buClr>
                <a:buFont typeface="Arial" pitchFamily="34" charset="0"/>
                <a:buNone/>
              </a:pPr>
              <a:endParaRPr lang="en-US" dirty="0">
                <a:latin typeface="Abadi" panose="020B0604020104020204" pitchFamily="34" charset="0"/>
                <a:cs typeface="Oracle Sans" panose="020B0503020204020204" pitchFamily="34" charset="0"/>
              </a:endParaRPr>
            </a:p>
          </p:txBody>
        </p:sp>
        <p:grpSp>
          <p:nvGrpSpPr>
            <p:cNvPr id="15" name="Group 14"/>
            <p:cNvGrpSpPr/>
            <p:nvPr/>
          </p:nvGrpSpPr>
          <p:grpSpPr>
            <a:xfrm>
              <a:off x="7771076" y="3335468"/>
              <a:ext cx="2882745" cy="3488666"/>
              <a:chOff x="5218341" y="2297113"/>
              <a:chExt cx="1675141" cy="2027237"/>
            </a:xfrm>
          </p:grpSpPr>
          <p:pic>
            <p:nvPicPr>
              <p:cNvPr id="18" name="Picture 5" descr="C:\Documents and Settings\lserhal\Desktop\Graphics Used in 10g NF\PLSQL_Program_docum064.gif"/>
              <p:cNvPicPr>
                <a:picLocks noChangeAspect="1" noChangeArrowheads="1"/>
              </p:cNvPicPr>
              <p:nvPr/>
            </p:nvPicPr>
            <p:blipFill>
              <a:blip r:embed="rId4" cstate="print"/>
              <a:stretch>
                <a:fillRect/>
              </a:stretch>
            </p:blipFill>
            <p:spPr bwMode="gray">
              <a:xfrm>
                <a:off x="5218341" y="2438400"/>
                <a:ext cx="657225" cy="1371600"/>
              </a:xfrm>
              <a:prstGeom prst="rect">
                <a:avLst/>
              </a:prstGeom>
              <a:noFill/>
              <a:ln w="9525">
                <a:noFill/>
                <a:miter lim="800000"/>
                <a:headEnd/>
                <a:tailEnd/>
              </a:ln>
            </p:spPr>
          </p:pic>
          <p:pic>
            <p:nvPicPr>
              <p:cNvPr id="19" name="Picture 6" descr="C:\Documents and Settings\lserhal\Desktop\Graphics Used in 10g NF\Compiling Code_docum005.gif"/>
              <p:cNvPicPr>
                <a:picLocks noChangeAspect="1" noChangeArrowheads="1"/>
              </p:cNvPicPr>
              <p:nvPr/>
            </p:nvPicPr>
            <p:blipFill>
              <a:blip r:embed="rId5" cstate="print"/>
              <a:stretch>
                <a:fillRect/>
              </a:stretch>
            </p:blipFill>
            <p:spPr bwMode="gray">
              <a:xfrm>
                <a:off x="5548456" y="3048000"/>
                <a:ext cx="790575" cy="1276350"/>
              </a:xfrm>
              <a:prstGeom prst="rect">
                <a:avLst/>
              </a:prstGeom>
              <a:noFill/>
              <a:ln w="9525">
                <a:noFill/>
                <a:miter lim="800000"/>
                <a:headEnd/>
                <a:tailEnd/>
              </a:ln>
            </p:spPr>
          </p:pic>
          <p:pic>
            <p:nvPicPr>
              <p:cNvPr id="20" name="Picture 7" descr="C:\Documents and Settings\lserhal\My Documents\My Pictures\Graphics Library\checkmark green.gif"/>
              <p:cNvPicPr>
                <a:picLocks noChangeAspect="1" noChangeArrowheads="1"/>
              </p:cNvPicPr>
              <p:nvPr/>
            </p:nvPicPr>
            <p:blipFill>
              <a:blip r:embed="rId6" cstate="print"/>
              <a:stretch>
                <a:fillRect/>
              </a:stretch>
            </p:blipFill>
            <p:spPr bwMode="gray">
              <a:xfrm>
                <a:off x="5988607" y="2297113"/>
                <a:ext cx="904875" cy="895350"/>
              </a:xfrm>
              <a:prstGeom prst="rect">
                <a:avLst/>
              </a:prstGeom>
              <a:noFill/>
              <a:ln w="9525">
                <a:noFill/>
                <a:miter lim="800000"/>
                <a:headEnd/>
                <a:tailEnd/>
              </a:ln>
            </p:spPr>
          </p:pic>
        </p:grpSp>
        <p:pic>
          <p:nvPicPr>
            <p:cNvPr id="17" name="Picture 16"/>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446497" y="3627525"/>
              <a:ext cx="985838" cy="1971675"/>
            </a:xfrm>
            <a:prstGeom prst="rect">
              <a:avLst/>
            </a:prstGeom>
          </p:spPr>
        </p:pic>
        <p:sp>
          <p:nvSpPr>
            <p:cNvPr id="32772" name="Rectangle 4"/>
            <p:cNvSpPr>
              <a:spLocks noChangeArrowheads="1"/>
            </p:cNvSpPr>
            <p:nvPr/>
          </p:nvSpPr>
          <p:spPr bwMode="auto">
            <a:xfrm>
              <a:off x="7243239" y="7185430"/>
              <a:ext cx="3801522" cy="1247459"/>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0" hangingPunct="0"/>
              <a:r>
                <a:rPr lang="en-US" sz="2400" dirty="0">
                  <a:latin typeface="Abadi" panose="020B0604020104020204" pitchFamily="34" charset="0"/>
                  <a:cs typeface="Oracle Sans" panose="020B0503020204020204" pitchFamily="34" charset="0"/>
                </a:rPr>
                <a:t>Remote procedure B:</a:t>
              </a:r>
            </a:p>
            <a:p>
              <a:pPr algn="ctr" eaLnBrk="0" hangingPunct="0"/>
              <a:r>
                <a:rPr lang="en-US" sz="2400" dirty="0">
                  <a:latin typeface="Abadi" panose="020B0604020104020204" pitchFamily="34" charset="0"/>
                  <a:cs typeface="Oracle Sans" panose="020B0503020204020204" pitchFamily="34" charset="0"/>
                </a:rPr>
                <a:t>Recompiles and is </a:t>
              </a:r>
              <a:r>
                <a:rPr lang="en-US" sz="2400" dirty="0">
                  <a:latin typeface="Courier New" pitchFamily="49" charset="0"/>
                  <a:cs typeface="Oracle Sans" panose="020B0503020204020204" pitchFamily="34" charset="0"/>
                </a:rPr>
                <a:t>VALID</a:t>
              </a:r>
            </a:p>
            <a:p>
              <a:pPr algn="ctr" eaLnBrk="0" hangingPunct="0"/>
              <a:r>
                <a:rPr lang="en-US" sz="2400" dirty="0">
                  <a:latin typeface="Abadi" panose="020B0604020104020204" pitchFamily="34" charset="0"/>
                  <a:cs typeface="Oracle Sans" panose="020B0503020204020204" pitchFamily="34" charset="0"/>
                </a:rPr>
                <a:t>at 11:00 AM</a:t>
              </a:r>
            </a:p>
          </p:txBody>
        </p:sp>
        <p:pic>
          <p:nvPicPr>
            <p:cNvPr id="21" name="Picture 10" descr="C:\Documents and Settings\lserhal\Desktop\final\time_11.gif"/>
            <p:cNvPicPr>
              <a:picLocks noChangeAspect="1" noChangeArrowheads="1"/>
            </p:cNvPicPr>
            <p:nvPr/>
          </p:nvPicPr>
          <p:blipFill>
            <a:blip r:embed="rId8" cstate="print"/>
            <a:stretch>
              <a:fillRect/>
            </a:stretch>
          </p:blipFill>
          <p:spPr bwMode="gray">
            <a:xfrm>
              <a:off x="5529599" y="4152304"/>
              <a:ext cx="1614488" cy="1985963"/>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2112615729"/>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Timestamp Checking</a:t>
            </a:r>
          </a:p>
        </p:txBody>
      </p:sp>
      <p:grpSp>
        <p:nvGrpSpPr>
          <p:cNvPr id="3" name="Group 2">
            <a:extLst>
              <a:ext uri="{FF2B5EF4-FFF2-40B4-BE49-F238E27FC236}">
                <a16:creationId xmlns:a16="http://schemas.microsoft.com/office/drawing/2014/main" id="{FE4BE39E-F762-4007-8A42-A62E371DB30B}"/>
              </a:ext>
            </a:extLst>
          </p:cNvPr>
          <p:cNvGrpSpPr/>
          <p:nvPr/>
        </p:nvGrpSpPr>
        <p:grpSpPr>
          <a:xfrm>
            <a:off x="1302205" y="2119164"/>
            <a:ext cx="15683591" cy="6969520"/>
            <a:chOff x="1306967" y="1828802"/>
            <a:chExt cx="15683591" cy="6969520"/>
          </a:xfrm>
        </p:grpSpPr>
        <p:sp>
          <p:nvSpPr>
            <p:cNvPr id="33811" name="Text Box 19"/>
            <p:cNvSpPr txBox="1">
              <a:spLocks noChangeArrowheads="1"/>
            </p:cNvSpPr>
            <p:nvPr/>
          </p:nvSpPr>
          <p:spPr bwMode="auto">
            <a:xfrm>
              <a:off x="5993303" y="1828802"/>
              <a:ext cx="8205900" cy="430887"/>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sz="2200" dirty="0">
                  <a:latin typeface="Abadi" panose="020B0604020104020204" pitchFamily="34" charset="0"/>
                  <a:cs typeface="Oracle Sans" panose="020B0503020204020204" pitchFamily="34" charset="0"/>
                </a:rPr>
                <a:t>Saved TIMESTAMP of  B !=     COMPILE TIME of B</a:t>
              </a:r>
            </a:p>
          </p:txBody>
        </p:sp>
        <p:pic>
          <p:nvPicPr>
            <p:cNvPr id="33812" name="Picture 20" descr="Symbols: Red Xmark, No, Cancel"/>
            <p:cNvPicPr>
              <a:picLocks noChangeAspect="1" noChangeArrowheads="1"/>
            </p:cNvPicPr>
            <p:nvPr/>
          </p:nvPicPr>
          <p:blipFill>
            <a:blip r:embed="rId4" cstate="print"/>
            <a:srcRect/>
            <a:stretch>
              <a:fillRect/>
            </a:stretch>
          </p:blipFill>
          <p:spPr bwMode="gray">
            <a:xfrm>
              <a:off x="10515600" y="2367322"/>
              <a:ext cx="850107" cy="1235870"/>
            </a:xfrm>
            <a:prstGeom prst="rect">
              <a:avLst/>
            </a:prstGeom>
            <a:noFill/>
            <a:ln w="9525">
              <a:noFill/>
              <a:miter lim="800000"/>
              <a:headEnd/>
              <a:tailEnd/>
            </a:ln>
          </p:spPr>
        </p:pic>
        <p:sp>
          <p:nvSpPr>
            <p:cNvPr id="31" name="Rectangle 3"/>
            <p:cNvSpPr>
              <a:spLocks noChangeArrowheads="1"/>
            </p:cNvSpPr>
            <p:nvPr/>
          </p:nvSpPr>
          <p:spPr bwMode="blackWhite">
            <a:xfrm>
              <a:off x="12653048" y="2628900"/>
              <a:ext cx="4237523" cy="5381625"/>
            </a:xfrm>
            <a:prstGeom prst="roundRect">
              <a:avLst>
                <a:gd name="adj" fmla="val 13470"/>
              </a:avLst>
            </a:prstGeom>
            <a:gradFill flip="none" rotWithShape="1">
              <a:gsLst>
                <a:gs pos="0">
                  <a:srgbClr val="E5F8FF"/>
                </a:gs>
                <a:gs pos="100000">
                  <a:schemeClr val="bg1"/>
                </a:gs>
              </a:gsLst>
              <a:lin ang="16200000" scaled="1"/>
              <a:tileRect/>
            </a:gradFill>
            <a:ln w="28575">
              <a:solidFill>
                <a:srgbClr val="E5F8FF"/>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spcBef>
                  <a:spcPct val="20000"/>
                </a:spcBef>
                <a:buClr>
                  <a:srgbClr val="FF0000"/>
                </a:buClr>
                <a:buFont typeface="Arial" pitchFamily="34" charset="0"/>
                <a:buNone/>
              </a:pPr>
              <a:endParaRPr lang="en-US" dirty="0">
                <a:latin typeface="Abadi" panose="020B0604020104020204" pitchFamily="34" charset="0"/>
                <a:cs typeface="Oracle Sans" panose="020B0503020204020204" pitchFamily="34" charset="0"/>
              </a:endParaRPr>
            </a:p>
          </p:txBody>
        </p:sp>
        <p:sp>
          <p:nvSpPr>
            <p:cNvPr id="33" name="Rectangle 7"/>
            <p:cNvSpPr>
              <a:spLocks noChangeArrowheads="1"/>
            </p:cNvSpPr>
            <p:nvPr/>
          </p:nvSpPr>
          <p:spPr bwMode="blackWhite">
            <a:xfrm>
              <a:off x="1306967" y="2628900"/>
              <a:ext cx="9046394" cy="5372100"/>
            </a:xfrm>
            <a:prstGeom prst="roundRect">
              <a:avLst>
                <a:gd name="adj" fmla="val 10363"/>
              </a:avLst>
            </a:prstGeom>
            <a:gradFill flip="none" rotWithShape="1">
              <a:gsLst>
                <a:gs pos="0">
                  <a:srgbClr val="E5F8FF"/>
                </a:gs>
                <a:gs pos="100000">
                  <a:schemeClr val="bg1"/>
                </a:gs>
              </a:gsLst>
              <a:lin ang="16200000" scaled="1"/>
              <a:tileRect/>
            </a:gradFill>
            <a:ln w="28575">
              <a:solidFill>
                <a:srgbClr val="E5F8FF"/>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spcBef>
                  <a:spcPct val="20000"/>
                </a:spcBef>
                <a:buClr>
                  <a:srgbClr val="FF0000"/>
                </a:buClr>
                <a:buFont typeface="Arial" pitchFamily="34" charset="0"/>
                <a:buNone/>
              </a:pPr>
              <a:endParaRPr lang="en-US" dirty="0">
                <a:latin typeface="Abadi" panose="020B0604020104020204" pitchFamily="34" charset="0"/>
                <a:cs typeface="Oracle Sans" panose="020B0503020204020204" pitchFamily="34" charset="0"/>
              </a:endParaRPr>
            </a:p>
          </p:txBody>
        </p:sp>
        <p:sp>
          <p:nvSpPr>
            <p:cNvPr id="35" name="Rectangle 10"/>
            <p:cNvSpPr>
              <a:spLocks noChangeArrowheads="1"/>
            </p:cNvSpPr>
            <p:nvPr/>
          </p:nvSpPr>
          <p:spPr bwMode="auto">
            <a:xfrm>
              <a:off x="13403596" y="7227095"/>
              <a:ext cx="2666597" cy="508794"/>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0" hangingPunct="0"/>
              <a:r>
                <a:rPr lang="en-US" sz="2400" dirty="0">
                  <a:latin typeface="Courier New" pitchFamily="49" charset="0"/>
                  <a:cs typeface="Oracle Sans" panose="020B0503020204020204" pitchFamily="34" charset="0"/>
                </a:rPr>
                <a:t>TIMESTAMP</a:t>
              </a:r>
              <a:r>
                <a:rPr lang="en-US" sz="2400" dirty="0">
                  <a:latin typeface="Abadi" panose="020B0604020104020204" pitchFamily="34" charset="0"/>
                  <a:cs typeface="Oracle Sans" panose="020B0503020204020204" pitchFamily="34" charset="0"/>
                </a:rPr>
                <a:t> of B </a:t>
              </a:r>
            </a:p>
          </p:txBody>
        </p:sp>
        <p:sp>
          <p:nvSpPr>
            <p:cNvPr id="36" name="Rectangle 11"/>
            <p:cNvSpPr>
              <a:spLocks noChangeArrowheads="1"/>
            </p:cNvSpPr>
            <p:nvPr/>
          </p:nvSpPr>
          <p:spPr bwMode="auto">
            <a:xfrm>
              <a:off x="1841237" y="7227095"/>
              <a:ext cx="2632547" cy="508794"/>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0" hangingPunct="0"/>
              <a:r>
                <a:rPr lang="en-US" sz="2400" dirty="0">
                  <a:latin typeface="Courier New" pitchFamily="49" charset="0"/>
                  <a:cs typeface="Oracle Sans" panose="020B0503020204020204" pitchFamily="34" charset="0"/>
                </a:rPr>
                <a:t>TIMESTAMP</a:t>
              </a:r>
              <a:r>
                <a:rPr lang="en-US" sz="2400" dirty="0">
                  <a:latin typeface="Abadi" panose="020B0604020104020204" pitchFamily="34" charset="0"/>
                  <a:cs typeface="Oracle Sans" panose="020B0503020204020204" pitchFamily="34" charset="0"/>
                </a:rPr>
                <a:t> of A </a:t>
              </a:r>
            </a:p>
          </p:txBody>
        </p:sp>
        <p:sp>
          <p:nvSpPr>
            <p:cNvPr id="37" name="Rectangle 13"/>
            <p:cNvSpPr>
              <a:spLocks noChangeArrowheads="1"/>
            </p:cNvSpPr>
            <p:nvPr/>
          </p:nvSpPr>
          <p:spPr bwMode="auto">
            <a:xfrm>
              <a:off x="6779097" y="7227095"/>
              <a:ext cx="2666595" cy="508794"/>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0" hangingPunct="0"/>
              <a:r>
                <a:rPr lang="en-US" sz="2400" dirty="0">
                  <a:latin typeface="Courier New" pitchFamily="49" charset="0"/>
                  <a:cs typeface="Oracle Sans" panose="020B0503020204020204" pitchFamily="34" charset="0"/>
                </a:rPr>
                <a:t>TIMESTAMP</a:t>
              </a:r>
              <a:r>
                <a:rPr lang="en-US" sz="2400" dirty="0">
                  <a:latin typeface="Abadi" panose="020B0604020104020204" pitchFamily="34" charset="0"/>
                  <a:cs typeface="Oracle Sans" panose="020B0503020204020204" pitchFamily="34" charset="0"/>
                </a:rPr>
                <a:t> of B </a:t>
              </a:r>
            </a:p>
          </p:txBody>
        </p:sp>
        <p:sp>
          <p:nvSpPr>
            <p:cNvPr id="38" name="Freeform 14"/>
            <p:cNvSpPr>
              <a:spLocks/>
            </p:cNvSpPr>
            <p:nvPr/>
          </p:nvSpPr>
          <p:spPr bwMode="gray">
            <a:xfrm>
              <a:off x="10359695" y="4893472"/>
              <a:ext cx="2285405" cy="821531"/>
            </a:xfrm>
            <a:custGeom>
              <a:avLst/>
              <a:gdLst>
                <a:gd name="T0" fmla="*/ 0 w 864"/>
                <a:gd name="T1" fmla="*/ 2147483647 h 420"/>
                <a:gd name="T2" fmla="*/ 2147483647 w 864"/>
                <a:gd name="T3" fmla="*/ 2147483647 h 420"/>
                <a:gd name="T4" fmla="*/ 2147483647 w 864"/>
                <a:gd name="T5" fmla="*/ 0 h 420"/>
                <a:gd name="T6" fmla="*/ 2147483647 w 864"/>
                <a:gd name="T7" fmla="*/ 2147483647 h 420"/>
                <a:gd name="T8" fmla="*/ 2147483647 w 864"/>
                <a:gd name="T9" fmla="*/ 2147483647 h 420"/>
                <a:gd name="T10" fmla="*/ 2147483647 w 864"/>
                <a:gd name="T11" fmla="*/ 2147483647 h 420"/>
                <a:gd name="T12" fmla="*/ 0 60000 65536"/>
                <a:gd name="T13" fmla="*/ 0 60000 65536"/>
                <a:gd name="T14" fmla="*/ 0 60000 65536"/>
                <a:gd name="T15" fmla="*/ 0 60000 65536"/>
                <a:gd name="T16" fmla="*/ 0 60000 65536"/>
                <a:gd name="T17" fmla="*/ 0 60000 65536"/>
                <a:gd name="T18" fmla="*/ 0 w 864"/>
                <a:gd name="T19" fmla="*/ 0 h 420"/>
                <a:gd name="T20" fmla="*/ 864 w 864"/>
                <a:gd name="T21" fmla="*/ 420 h 420"/>
              </a:gdLst>
              <a:ahLst/>
              <a:cxnLst>
                <a:cxn ang="T12">
                  <a:pos x="T0" y="T1"/>
                </a:cxn>
                <a:cxn ang="T13">
                  <a:pos x="T2" y="T3"/>
                </a:cxn>
                <a:cxn ang="T14">
                  <a:pos x="T4" y="T5"/>
                </a:cxn>
                <a:cxn ang="T15">
                  <a:pos x="T6" y="T7"/>
                </a:cxn>
                <a:cxn ang="T16">
                  <a:pos x="T8" y="T9"/>
                </a:cxn>
                <a:cxn ang="T17">
                  <a:pos x="T10" y="T11"/>
                </a:cxn>
              </a:cxnLst>
              <a:rect l="T18" t="T19" r="T20" b="T21"/>
              <a:pathLst>
                <a:path w="864" h="420">
                  <a:moveTo>
                    <a:pt x="0" y="225"/>
                  </a:moveTo>
                  <a:lnTo>
                    <a:pt x="185" y="225"/>
                  </a:lnTo>
                  <a:lnTo>
                    <a:pt x="311" y="0"/>
                  </a:lnTo>
                  <a:lnTo>
                    <a:pt x="494" y="420"/>
                  </a:lnTo>
                  <a:lnTo>
                    <a:pt x="617" y="225"/>
                  </a:lnTo>
                  <a:lnTo>
                    <a:pt x="864" y="225"/>
                  </a:lnTo>
                </a:path>
              </a:pathLst>
            </a:custGeom>
            <a:noFill/>
            <a:ln w="28575" cap="flat" cmpd="sng">
              <a:solidFill>
                <a:schemeClr val="tx1"/>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Abadi" panose="020B0604020104020204" pitchFamily="34" charset="0"/>
                <a:cs typeface="Oracle Sans" panose="020B0503020204020204" pitchFamily="34" charset="0"/>
              </a:endParaRPr>
            </a:p>
          </p:txBody>
        </p:sp>
        <p:pic>
          <p:nvPicPr>
            <p:cNvPr id="40" name="Picture 12" descr="C:\Documents and Settings\lserhal\Desktop\Graphics Used in 10g NF\PLSQL_Program_docum064.gif"/>
            <p:cNvPicPr>
              <a:picLocks noChangeAspect="1" noChangeArrowheads="1"/>
            </p:cNvPicPr>
            <p:nvPr/>
          </p:nvPicPr>
          <p:blipFill>
            <a:blip r:embed="rId5" cstate="print"/>
            <a:stretch>
              <a:fillRect/>
            </a:stretch>
          </p:blipFill>
          <p:spPr bwMode="gray">
            <a:xfrm>
              <a:off x="7814383" y="2859726"/>
              <a:ext cx="985838" cy="2057400"/>
            </a:xfrm>
            <a:prstGeom prst="rect">
              <a:avLst/>
            </a:prstGeom>
            <a:noFill/>
            <a:ln w="9525">
              <a:noFill/>
              <a:miter lim="800000"/>
              <a:headEnd/>
              <a:tailEnd/>
            </a:ln>
          </p:spPr>
        </p:pic>
        <p:pic>
          <p:nvPicPr>
            <p:cNvPr id="41" name="Picture 17" descr="C:\Documents and Settings\lserhal\Desktop\offic023.gif"/>
            <p:cNvPicPr>
              <a:picLocks noChangeAspect="1" noChangeArrowheads="1"/>
            </p:cNvPicPr>
            <p:nvPr/>
          </p:nvPicPr>
          <p:blipFill>
            <a:blip r:embed="rId6" cstate="print">
              <a:clrChange>
                <a:clrFrom>
                  <a:srgbClr val="FFFFFF"/>
                </a:clrFrom>
                <a:clrTo>
                  <a:srgbClr val="FFFFFF">
                    <a:alpha val="0"/>
                  </a:srgbClr>
                </a:clrTo>
              </a:clrChange>
            </a:blip>
            <a:stretch>
              <a:fillRect/>
            </a:stretch>
          </p:blipFill>
          <p:spPr bwMode="gray">
            <a:xfrm>
              <a:off x="6257870" y="3857625"/>
              <a:ext cx="985838" cy="1971675"/>
            </a:xfrm>
            <a:prstGeom prst="rect">
              <a:avLst/>
            </a:prstGeom>
            <a:noFill/>
            <a:ln w="9525">
              <a:noFill/>
              <a:miter lim="800000"/>
              <a:headEnd/>
              <a:tailEnd/>
            </a:ln>
          </p:spPr>
        </p:pic>
        <p:pic>
          <p:nvPicPr>
            <p:cNvPr id="42" name="Picture 18" descr="C:\Documents and Settings\lserhal\Desktop\final\time_08.gif"/>
            <p:cNvPicPr>
              <a:picLocks noChangeAspect="1" noChangeArrowheads="1"/>
            </p:cNvPicPr>
            <p:nvPr/>
          </p:nvPicPr>
          <p:blipFill>
            <a:blip r:embed="rId7" cstate="print"/>
            <a:stretch>
              <a:fillRect/>
            </a:stretch>
          </p:blipFill>
          <p:spPr bwMode="gray">
            <a:xfrm>
              <a:off x="7182361" y="4929493"/>
              <a:ext cx="1614488" cy="1985963"/>
            </a:xfrm>
            <a:prstGeom prst="rect">
              <a:avLst/>
            </a:prstGeom>
            <a:noFill/>
            <a:ln w="9525">
              <a:noFill/>
              <a:miter lim="800000"/>
              <a:headEnd/>
              <a:tailEnd/>
            </a:ln>
          </p:spPr>
        </p:pic>
        <p:pic>
          <p:nvPicPr>
            <p:cNvPr id="43" name="Picture 20" descr="C:\Documents and Settings\lserhal\Desktop\offic023.gif"/>
            <p:cNvPicPr>
              <a:picLocks noChangeAspect="1" noChangeArrowheads="1"/>
            </p:cNvPicPr>
            <p:nvPr/>
          </p:nvPicPr>
          <p:blipFill>
            <a:blip r:embed="rId6" cstate="print">
              <a:clrChange>
                <a:clrFrom>
                  <a:srgbClr val="FFFFFF"/>
                </a:clrFrom>
                <a:clrTo>
                  <a:srgbClr val="FFFFFF">
                    <a:alpha val="0"/>
                  </a:srgbClr>
                </a:clrTo>
              </a:clrChange>
            </a:blip>
            <a:stretch>
              <a:fillRect/>
            </a:stretch>
          </p:blipFill>
          <p:spPr bwMode="gray">
            <a:xfrm>
              <a:off x="1636310" y="3857625"/>
              <a:ext cx="985838" cy="1971675"/>
            </a:xfrm>
            <a:prstGeom prst="rect">
              <a:avLst/>
            </a:prstGeom>
            <a:noFill/>
            <a:ln w="9525">
              <a:noFill/>
              <a:miter lim="800000"/>
              <a:headEnd/>
              <a:tailEnd/>
            </a:ln>
          </p:spPr>
        </p:pic>
        <p:pic>
          <p:nvPicPr>
            <p:cNvPr id="44" name="Picture 21" descr="C:\Documents and Settings\lserhal\Desktop\final\time_09.gif"/>
            <p:cNvPicPr>
              <a:picLocks noChangeAspect="1" noChangeArrowheads="1"/>
            </p:cNvPicPr>
            <p:nvPr/>
          </p:nvPicPr>
          <p:blipFill>
            <a:blip r:embed="rId8" cstate="print"/>
            <a:stretch>
              <a:fillRect/>
            </a:stretch>
          </p:blipFill>
          <p:spPr bwMode="gray">
            <a:xfrm>
              <a:off x="2481412" y="5014913"/>
              <a:ext cx="1614488" cy="1985963"/>
            </a:xfrm>
            <a:prstGeom prst="rect">
              <a:avLst/>
            </a:prstGeom>
            <a:noFill/>
            <a:ln w="9525">
              <a:noFill/>
              <a:miter lim="800000"/>
              <a:headEnd/>
              <a:tailEnd/>
            </a:ln>
          </p:spPr>
        </p:pic>
        <p:pic>
          <p:nvPicPr>
            <p:cNvPr id="45" name="Picture 23" descr="C:\Documents and Settings\lserhal\Desktop\offic023.gif"/>
            <p:cNvPicPr>
              <a:picLocks noChangeAspect="1" noChangeArrowheads="1"/>
            </p:cNvPicPr>
            <p:nvPr/>
          </p:nvPicPr>
          <p:blipFill>
            <a:blip r:embed="rId6" cstate="print">
              <a:clrChange>
                <a:clrFrom>
                  <a:srgbClr val="FFFFFF"/>
                </a:clrFrom>
                <a:clrTo>
                  <a:srgbClr val="FFFFFF">
                    <a:alpha val="0"/>
                  </a:srgbClr>
                </a:clrTo>
              </a:clrChange>
            </a:blip>
            <a:stretch>
              <a:fillRect/>
            </a:stretch>
          </p:blipFill>
          <p:spPr bwMode="gray">
            <a:xfrm>
              <a:off x="12946903" y="3857625"/>
              <a:ext cx="985838" cy="1971675"/>
            </a:xfrm>
            <a:prstGeom prst="rect">
              <a:avLst/>
            </a:prstGeom>
            <a:noFill/>
            <a:ln w="9525">
              <a:noFill/>
              <a:miter lim="800000"/>
              <a:headEnd/>
              <a:tailEnd/>
            </a:ln>
          </p:spPr>
        </p:pic>
        <p:pic>
          <p:nvPicPr>
            <p:cNvPr id="52" name="Picture 15" descr="C:\Documents and Settings\lserhal\Desktop\docum092.gif"/>
            <p:cNvPicPr>
              <a:picLocks noChangeAspect="1" noChangeArrowheads="1"/>
            </p:cNvPicPr>
            <p:nvPr/>
          </p:nvPicPr>
          <p:blipFill>
            <a:blip r:embed="rId9" cstate="print"/>
            <a:stretch>
              <a:fillRect/>
            </a:stretch>
          </p:blipFill>
          <p:spPr bwMode="gray">
            <a:xfrm>
              <a:off x="10534823" y="6524625"/>
              <a:ext cx="1985963" cy="1485900"/>
            </a:xfrm>
            <a:prstGeom prst="rect">
              <a:avLst/>
            </a:prstGeom>
            <a:noFill/>
            <a:ln w="9525">
              <a:noFill/>
              <a:miter lim="800000"/>
              <a:headEnd/>
              <a:tailEnd/>
            </a:ln>
          </p:spPr>
        </p:pic>
        <p:sp>
          <p:nvSpPr>
            <p:cNvPr id="53" name="Rectangle 16"/>
            <p:cNvSpPr>
              <a:spLocks noChangeArrowheads="1"/>
            </p:cNvSpPr>
            <p:nvPr/>
          </p:nvSpPr>
          <p:spPr bwMode="auto">
            <a:xfrm>
              <a:off x="10105774" y="3982415"/>
              <a:ext cx="2894846" cy="871538"/>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0" hangingPunct="0"/>
              <a:r>
                <a:rPr lang="en-US" sz="2400" dirty="0">
                  <a:latin typeface="Abadi" panose="020B0604020104020204" pitchFamily="34" charset="0"/>
                  <a:cs typeface="Oracle Sans" panose="020B0503020204020204" pitchFamily="34" charset="0"/>
                </a:rPr>
                <a:t>TIMESTAMP </a:t>
              </a:r>
              <a:br>
                <a:rPr lang="en-US" sz="2400" dirty="0">
                  <a:latin typeface="Abadi" panose="020B0604020104020204" pitchFamily="34" charset="0"/>
                  <a:cs typeface="Oracle Sans" panose="020B0503020204020204" pitchFamily="34" charset="0"/>
                </a:rPr>
              </a:br>
              <a:r>
                <a:rPr lang="en-US" sz="2400" dirty="0">
                  <a:latin typeface="Abadi" panose="020B0604020104020204" pitchFamily="34" charset="0"/>
                  <a:cs typeface="Oracle Sans" panose="020B0503020204020204" pitchFamily="34" charset="0"/>
                </a:rPr>
                <a:t>comparison</a:t>
              </a:r>
            </a:p>
          </p:txBody>
        </p:sp>
        <p:grpSp>
          <p:nvGrpSpPr>
            <p:cNvPr id="5" name="Group 4"/>
            <p:cNvGrpSpPr/>
            <p:nvPr/>
          </p:nvGrpSpPr>
          <p:grpSpPr>
            <a:xfrm>
              <a:off x="3300092" y="2859726"/>
              <a:ext cx="1382882" cy="2057400"/>
              <a:chOff x="2198473" y="1939717"/>
              <a:chExt cx="921921" cy="1371600"/>
            </a:xfrm>
          </p:grpSpPr>
          <p:pic>
            <p:nvPicPr>
              <p:cNvPr id="50" name="Picture 9" descr="C:\Documents and Settings\lserhal\Desktop\Graphics Used in 10g NF\PLSQL_Program_docum064.gif"/>
              <p:cNvPicPr>
                <a:picLocks noChangeAspect="1" noChangeArrowheads="1"/>
              </p:cNvPicPr>
              <p:nvPr/>
            </p:nvPicPr>
            <p:blipFill>
              <a:blip r:embed="rId5" cstate="print"/>
              <a:stretch>
                <a:fillRect/>
              </a:stretch>
            </p:blipFill>
            <p:spPr bwMode="gray">
              <a:xfrm>
                <a:off x="2198473" y="1939717"/>
                <a:ext cx="657225" cy="1371600"/>
              </a:xfrm>
              <a:prstGeom prst="rect">
                <a:avLst/>
              </a:prstGeom>
              <a:noFill/>
              <a:ln w="9525">
                <a:noFill/>
                <a:miter lim="800000"/>
                <a:headEnd/>
                <a:tailEnd/>
              </a:ln>
            </p:spPr>
          </p:pic>
          <p:pic>
            <p:nvPicPr>
              <p:cNvPr id="55" name="Picture 20" descr="Symbols: Red Xmark, No, Cancel"/>
              <p:cNvPicPr>
                <a:picLocks noChangeAspect="1" noChangeArrowheads="1"/>
              </p:cNvPicPr>
              <p:nvPr/>
            </p:nvPicPr>
            <p:blipFill>
              <a:blip r:embed="rId4" cstate="print"/>
              <a:srcRect/>
              <a:stretch>
                <a:fillRect/>
              </a:stretch>
            </p:blipFill>
            <p:spPr bwMode="gray">
              <a:xfrm>
                <a:off x="2553656" y="2213504"/>
                <a:ext cx="566738" cy="823913"/>
              </a:xfrm>
              <a:prstGeom prst="rect">
                <a:avLst/>
              </a:prstGeom>
              <a:noFill/>
              <a:ln w="9525">
                <a:noFill/>
                <a:miter lim="800000"/>
                <a:headEnd/>
                <a:tailEnd/>
              </a:ln>
            </p:spPr>
          </p:pic>
        </p:grpSp>
        <p:sp>
          <p:nvSpPr>
            <p:cNvPr id="63" name="Rectangle 4"/>
            <p:cNvSpPr>
              <a:spLocks noChangeArrowheads="1"/>
            </p:cNvSpPr>
            <p:nvPr/>
          </p:nvSpPr>
          <p:spPr bwMode="auto">
            <a:xfrm>
              <a:off x="12572108" y="8289528"/>
              <a:ext cx="4418450" cy="508794"/>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0" hangingPunct="0"/>
              <a:r>
                <a:rPr lang="en-US" sz="2400" dirty="0">
                  <a:latin typeface="Abadi" panose="020B0604020104020204" pitchFamily="34" charset="0"/>
                  <a:cs typeface="Oracle Sans" panose="020B0503020204020204" pitchFamily="34" charset="0"/>
                </a:rPr>
                <a:t>Remote procedure B: </a:t>
              </a:r>
              <a:r>
                <a:rPr lang="en-US" sz="2400" dirty="0">
                  <a:latin typeface="Courier New" pitchFamily="49" charset="0"/>
                  <a:cs typeface="Oracle Sans" panose="020B0503020204020204" pitchFamily="34" charset="0"/>
                </a:rPr>
                <a:t>VALID</a:t>
              </a:r>
              <a:endParaRPr lang="en-US" sz="2400" dirty="0">
                <a:latin typeface="Abadi" panose="020B0604020104020204" pitchFamily="34" charset="0"/>
                <a:cs typeface="Oracle Sans" panose="020B0503020204020204" pitchFamily="34" charset="0"/>
              </a:endParaRPr>
            </a:p>
          </p:txBody>
        </p:sp>
        <p:sp>
          <p:nvSpPr>
            <p:cNvPr id="64" name="Rectangle 8"/>
            <p:cNvSpPr>
              <a:spLocks noChangeArrowheads="1"/>
            </p:cNvSpPr>
            <p:nvPr/>
          </p:nvSpPr>
          <p:spPr bwMode="auto">
            <a:xfrm>
              <a:off x="2744868" y="8291513"/>
              <a:ext cx="6094413" cy="504825"/>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0" hangingPunct="0"/>
              <a:r>
                <a:rPr lang="en-US" sz="2400" dirty="0">
                  <a:latin typeface="Abadi" panose="020B0604020104020204" pitchFamily="34" charset="0"/>
                  <a:cs typeface="Oracle Sans" panose="020B0503020204020204" pitchFamily="34" charset="0"/>
                </a:rPr>
                <a:t>Local procedure A: </a:t>
              </a:r>
              <a:r>
                <a:rPr lang="en-US" sz="2400" dirty="0">
                  <a:latin typeface="Courier New" pitchFamily="49" charset="0"/>
                  <a:cs typeface="Oracle Sans" panose="020B0503020204020204" pitchFamily="34" charset="0"/>
                </a:rPr>
                <a:t>INVALID</a:t>
              </a:r>
              <a:endParaRPr lang="en-US" sz="2400" dirty="0">
                <a:latin typeface="Abadi" panose="020B0604020104020204" pitchFamily="34" charset="0"/>
                <a:cs typeface="Oracle Sans" panose="020B0503020204020204" pitchFamily="34" charset="0"/>
              </a:endParaRPr>
            </a:p>
          </p:txBody>
        </p:sp>
        <p:pic>
          <p:nvPicPr>
            <p:cNvPr id="65" name="Picture 18" descr="C:\Documents and Settings\lserhal\My Documents\My Pictures\Graphics Library\exception.gif"/>
            <p:cNvPicPr>
              <a:picLocks noChangeAspect="1" noChangeArrowheads="1"/>
            </p:cNvPicPr>
            <p:nvPr/>
          </p:nvPicPr>
          <p:blipFill>
            <a:blip r:embed="rId10" cstate="print"/>
            <a:stretch>
              <a:fillRect/>
            </a:stretch>
          </p:blipFill>
          <p:spPr bwMode="gray">
            <a:xfrm>
              <a:off x="10704728" y="5526071"/>
              <a:ext cx="823077" cy="1854992"/>
            </a:xfrm>
            <a:prstGeom prst="rect">
              <a:avLst/>
            </a:prstGeom>
            <a:noFill/>
            <a:ln w="9525">
              <a:noFill/>
              <a:miter lim="800000"/>
              <a:headEnd/>
              <a:tailEnd/>
            </a:ln>
          </p:spPr>
        </p:pic>
        <p:grpSp>
          <p:nvGrpSpPr>
            <p:cNvPr id="6" name="Group 5"/>
            <p:cNvGrpSpPr/>
            <p:nvPr/>
          </p:nvGrpSpPr>
          <p:grpSpPr>
            <a:xfrm>
              <a:off x="14495412" y="2859726"/>
              <a:ext cx="1787061" cy="2057400"/>
              <a:chOff x="9662020" y="1873251"/>
              <a:chExt cx="1191374" cy="1371600"/>
            </a:xfrm>
          </p:grpSpPr>
          <p:pic>
            <p:nvPicPr>
              <p:cNvPr id="66" name="Picture 9" descr="C:\Documents and Settings\lserhal\Desktop\Graphics Used in 10g NF\PLSQL_Program_docum064.gif"/>
              <p:cNvPicPr>
                <a:picLocks noChangeAspect="1" noChangeArrowheads="1"/>
              </p:cNvPicPr>
              <p:nvPr/>
            </p:nvPicPr>
            <p:blipFill>
              <a:blip r:embed="rId5" cstate="print"/>
              <a:stretch>
                <a:fillRect/>
              </a:stretch>
            </p:blipFill>
            <p:spPr bwMode="gray">
              <a:xfrm>
                <a:off x="9662020" y="1873251"/>
                <a:ext cx="657225" cy="1371600"/>
              </a:xfrm>
              <a:prstGeom prst="rect">
                <a:avLst/>
              </a:prstGeom>
              <a:noFill/>
              <a:ln w="9525">
                <a:noFill/>
                <a:miter lim="800000"/>
                <a:headEnd/>
                <a:tailEnd/>
              </a:ln>
            </p:spPr>
          </p:pic>
          <p:pic>
            <p:nvPicPr>
              <p:cNvPr id="67" name="Picture 15" descr="C:\Documents and Settings\lserhal\My Documents\My Pictures\Graphics Library\checkmark green.gif"/>
              <p:cNvPicPr>
                <a:picLocks noChangeAspect="1" noChangeArrowheads="1"/>
              </p:cNvPicPr>
              <p:nvPr/>
            </p:nvPicPr>
            <p:blipFill>
              <a:blip r:embed="rId11" cstate="print"/>
              <a:stretch>
                <a:fillRect/>
              </a:stretch>
            </p:blipFill>
            <p:spPr bwMode="gray">
              <a:xfrm>
                <a:off x="10106404" y="2246433"/>
                <a:ext cx="746990" cy="739127"/>
              </a:xfrm>
              <a:prstGeom prst="rect">
                <a:avLst/>
              </a:prstGeom>
              <a:noFill/>
              <a:ln w="9525">
                <a:noFill/>
                <a:miter lim="800000"/>
                <a:headEnd/>
                <a:tailEnd/>
              </a:ln>
            </p:spPr>
          </p:pic>
        </p:grpSp>
        <p:pic>
          <p:nvPicPr>
            <p:cNvPr id="30" name="Picture 10" descr="C:\Documents and Settings\lserhal\Desktop\final\time_11.gif"/>
            <p:cNvPicPr>
              <a:picLocks noChangeAspect="1" noChangeArrowheads="1"/>
            </p:cNvPicPr>
            <p:nvPr/>
          </p:nvPicPr>
          <p:blipFill>
            <a:blip r:embed="rId12" cstate="print"/>
            <a:stretch>
              <a:fillRect/>
            </a:stretch>
          </p:blipFill>
          <p:spPr bwMode="gray">
            <a:xfrm>
              <a:off x="13879234" y="4896448"/>
              <a:ext cx="1614488" cy="1985963"/>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26929679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Signature Checking</a:t>
            </a:r>
          </a:p>
        </p:txBody>
      </p:sp>
      <p:sp>
        <p:nvSpPr>
          <p:cNvPr id="2" name="Content Placeholder 1">
            <a:extLst>
              <a:ext uri="{FF2B5EF4-FFF2-40B4-BE49-F238E27FC236}">
                <a16:creationId xmlns:a16="http://schemas.microsoft.com/office/drawing/2014/main" id="{A75A7C2B-DE0B-4B94-8A02-C7804F26A03D}"/>
              </a:ext>
            </a:extLst>
          </p:cNvPr>
          <p:cNvSpPr>
            <a:spLocks noGrp="1"/>
          </p:cNvSpPr>
          <p:nvPr>
            <p:ph idx="1"/>
          </p:nvPr>
        </p:nvSpPr>
        <p:spPr>
          <a:xfrm>
            <a:off x="933451" y="2272710"/>
            <a:ext cx="16421100" cy="4854274"/>
          </a:xfrm>
        </p:spPr>
        <p:txBody>
          <a:bodyPr/>
          <a:lstStyle/>
          <a:p>
            <a:pPr lvl="1"/>
            <a:r>
              <a:rPr lang="en-US" dirty="0"/>
              <a:t>The signature of a procedure is:</a:t>
            </a:r>
          </a:p>
          <a:p>
            <a:pPr lvl="2"/>
            <a:r>
              <a:rPr lang="en-US" dirty="0"/>
              <a:t>The name of the procedure</a:t>
            </a:r>
          </a:p>
          <a:p>
            <a:pPr lvl="2"/>
            <a:r>
              <a:rPr lang="en-US" dirty="0"/>
              <a:t>The data types of the parameters</a:t>
            </a:r>
          </a:p>
          <a:p>
            <a:pPr lvl="2"/>
            <a:r>
              <a:rPr lang="en-US" dirty="0"/>
              <a:t>The modes of the parameters</a:t>
            </a:r>
          </a:p>
          <a:p>
            <a:pPr lvl="1"/>
            <a:r>
              <a:rPr lang="en-US" dirty="0"/>
              <a:t>The signature of the remote procedure is saved in the local procedure.</a:t>
            </a:r>
          </a:p>
          <a:p>
            <a:pPr lvl="1"/>
            <a:r>
              <a:rPr lang="en-US" dirty="0"/>
              <a:t>When executing a dependent procedure, the signature of the referenced remote procedure is compared.</a:t>
            </a:r>
          </a:p>
        </p:txBody>
      </p:sp>
    </p:spTree>
    <p:custDataLst>
      <p:tags r:id="rId1"/>
    </p:custDataLst>
    <p:extLst>
      <p:ext uri="{BB962C8B-B14F-4D97-AF65-F5344CB8AC3E}">
        <p14:creationId xmlns:p14="http://schemas.microsoft.com/office/powerpoint/2010/main" val="109599647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Lesson Agenda</a:t>
            </a:r>
          </a:p>
        </p:txBody>
      </p:sp>
      <p:sp>
        <p:nvSpPr>
          <p:cNvPr id="4" name="Content Placeholder 3">
            <a:extLst>
              <a:ext uri="{FF2B5EF4-FFF2-40B4-BE49-F238E27FC236}">
                <a16:creationId xmlns:a16="http://schemas.microsoft.com/office/drawing/2014/main" id="{FBCC8D6D-5250-4837-B7ED-7D50867CA605}"/>
              </a:ext>
            </a:extLst>
          </p:cNvPr>
          <p:cNvSpPr>
            <a:spLocks noGrp="1"/>
          </p:cNvSpPr>
          <p:nvPr>
            <p:ph idx="1"/>
          </p:nvPr>
        </p:nvSpPr>
        <p:spPr>
          <a:xfrm>
            <a:off x="933451" y="2272710"/>
            <a:ext cx="16421100" cy="4414153"/>
          </a:xfrm>
        </p:spPr>
        <p:txBody>
          <a:bodyPr/>
          <a:lstStyle/>
          <a:p>
            <a:pPr lvl="1">
              <a:buClr>
                <a:schemeClr val="tx1">
                  <a:lumMod val="25000"/>
                  <a:lumOff val="75000"/>
                </a:schemeClr>
              </a:buClr>
            </a:pPr>
            <a:r>
              <a:rPr lang="en-US" dirty="0">
                <a:solidFill>
                  <a:schemeClr val="tx1">
                    <a:lumMod val="25000"/>
                    <a:lumOff val="75000"/>
                  </a:schemeClr>
                </a:solidFill>
              </a:rPr>
              <a:t>Schema object dependencies</a:t>
            </a:r>
          </a:p>
          <a:p>
            <a:pPr lvl="1">
              <a:buClr>
                <a:schemeClr val="tx1">
                  <a:lumMod val="25000"/>
                  <a:lumOff val="75000"/>
                </a:schemeClr>
              </a:buClr>
            </a:pPr>
            <a:r>
              <a:rPr lang="en-US" dirty="0">
                <a:solidFill>
                  <a:schemeClr val="tx1">
                    <a:lumMod val="25000"/>
                    <a:lumOff val="75000"/>
                  </a:schemeClr>
                </a:solidFill>
              </a:rPr>
              <a:t>Direct and indirect dependencies</a:t>
            </a:r>
          </a:p>
          <a:p>
            <a:pPr lvl="1">
              <a:buClr>
                <a:schemeClr val="tx1">
                  <a:lumMod val="25000"/>
                  <a:lumOff val="75000"/>
                </a:schemeClr>
              </a:buClr>
            </a:pPr>
            <a:r>
              <a:rPr lang="en-US" dirty="0">
                <a:solidFill>
                  <a:schemeClr val="tx1">
                    <a:lumMod val="25000"/>
                    <a:lumOff val="75000"/>
                  </a:schemeClr>
                </a:solidFill>
              </a:rPr>
              <a:t>Fine-grained dependency management</a:t>
            </a:r>
          </a:p>
          <a:p>
            <a:pPr lvl="1">
              <a:buClr>
                <a:schemeClr val="tx1">
                  <a:lumMod val="25000"/>
                  <a:lumOff val="75000"/>
                </a:schemeClr>
              </a:buClr>
            </a:pPr>
            <a:r>
              <a:rPr lang="en-US" dirty="0">
                <a:solidFill>
                  <a:schemeClr val="tx1">
                    <a:lumMod val="25000"/>
                    <a:lumOff val="75000"/>
                  </a:schemeClr>
                </a:solidFill>
              </a:rPr>
              <a:t>Managing remote dependencies</a:t>
            </a:r>
          </a:p>
          <a:p>
            <a:pPr lvl="1"/>
            <a:r>
              <a:rPr lang="en-US" dirty="0"/>
              <a:t>Revalidating PL/SQL program units</a:t>
            </a:r>
          </a:p>
          <a:p>
            <a:pPr lvl="1">
              <a:buClr>
                <a:schemeClr val="tx1">
                  <a:lumMod val="25000"/>
                  <a:lumOff val="75000"/>
                </a:schemeClr>
              </a:buClr>
            </a:pPr>
            <a:r>
              <a:rPr lang="en-US" dirty="0">
                <a:solidFill>
                  <a:schemeClr val="tx1">
                    <a:lumMod val="25000"/>
                    <a:lumOff val="75000"/>
                  </a:schemeClr>
                </a:solidFill>
              </a:rPr>
              <a:t>Package dependency management</a:t>
            </a:r>
          </a:p>
        </p:txBody>
      </p:sp>
      <p:grpSp>
        <p:nvGrpSpPr>
          <p:cNvPr id="10" name="Group 9">
            <a:extLst>
              <a:ext uri="{FF2B5EF4-FFF2-40B4-BE49-F238E27FC236}">
                <a16:creationId xmlns:a16="http://schemas.microsoft.com/office/drawing/2014/main" id="{9A0C6C8A-46DE-44E7-B56C-C9D119751BF9}"/>
              </a:ext>
            </a:extLst>
          </p:cNvPr>
          <p:cNvGrpSpPr/>
          <p:nvPr/>
        </p:nvGrpSpPr>
        <p:grpSpPr>
          <a:xfrm>
            <a:off x="13510392" y="6439248"/>
            <a:ext cx="4777608" cy="2500313"/>
            <a:chOff x="5936704" y="4297363"/>
            <a:chExt cx="3185072" cy="1666875"/>
          </a:xfrm>
        </p:grpSpPr>
        <p:sp>
          <p:nvSpPr>
            <p:cNvPr id="11" name="Rectangle 10">
              <a:extLst>
                <a:ext uri="{FF2B5EF4-FFF2-40B4-BE49-F238E27FC236}">
                  <a16:creationId xmlns:a16="http://schemas.microsoft.com/office/drawing/2014/main" id="{811A5188-D331-42F9-BEE1-CD34FC063A8F}"/>
                </a:ext>
              </a:extLst>
            </p:cNvPr>
            <p:cNvSpPr/>
            <p:nvPr/>
          </p:nvSpPr>
          <p:spPr bwMode="auto">
            <a:xfrm rot="16200000" flipV="1">
              <a:off x="6946627" y="3485876"/>
              <a:ext cx="1165225" cy="3185072"/>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Abadi" panose="020B0604020104020204" pitchFamily="34" charset="0"/>
                <a:cs typeface="Oracle Sans" panose="020B0503020204020204" pitchFamily="34" charset="0"/>
              </a:endParaRPr>
            </a:p>
          </p:txBody>
        </p:sp>
        <p:sp>
          <p:nvSpPr>
            <p:cNvPr id="12" name="Oval 11">
              <a:extLst>
                <a:ext uri="{FF2B5EF4-FFF2-40B4-BE49-F238E27FC236}">
                  <a16:creationId xmlns:a16="http://schemas.microsoft.com/office/drawing/2014/main" id="{54388583-3CA2-4CF3-9A5B-C8FCD01CC48B}"/>
                </a:ext>
              </a:extLst>
            </p:cNvPr>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Abadi" panose="020B0604020104020204" pitchFamily="34" charset="0"/>
                <a:cs typeface="Oracle Sans" panose="020B0503020204020204" pitchFamily="34" charset="0"/>
              </a:endParaRPr>
            </a:p>
          </p:txBody>
        </p:sp>
        <p:pic>
          <p:nvPicPr>
            <p:cNvPr id="13" name="Picture 5">
              <a:extLst>
                <a:ext uri="{FF2B5EF4-FFF2-40B4-BE49-F238E27FC236}">
                  <a16:creationId xmlns:a16="http://schemas.microsoft.com/office/drawing/2014/main" id="{137CC306-7B2C-4E42-AB94-9E7AFB84EE8C}"/>
                </a:ext>
              </a:extLst>
            </p:cNvPr>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28990403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Revalidating PL/SQL Program Units</a:t>
            </a:r>
          </a:p>
        </p:txBody>
      </p:sp>
      <p:sp>
        <p:nvSpPr>
          <p:cNvPr id="2" name="Content Placeholder 1">
            <a:extLst>
              <a:ext uri="{FF2B5EF4-FFF2-40B4-BE49-F238E27FC236}">
                <a16:creationId xmlns:a16="http://schemas.microsoft.com/office/drawing/2014/main" id="{1EC13966-CD92-4105-8DE8-DD203CB63BA4}"/>
              </a:ext>
            </a:extLst>
          </p:cNvPr>
          <p:cNvSpPr>
            <a:spLocks noGrp="1"/>
          </p:cNvSpPr>
          <p:nvPr>
            <p:ph idx="1"/>
          </p:nvPr>
        </p:nvSpPr>
        <p:spPr>
          <a:xfrm>
            <a:off x="933451" y="2272710"/>
            <a:ext cx="16421100" cy="4204160"/>
          </a:xfrm>
        </p:spPr>
        <p:txBody>
          <a:bodyPr/>
          <a:lstStyle/>
          <a:p>
            <a:r>
              <a:rPr lang="en-US" dirty="0"/>
              <a:t>You revalidate a PL/SQL program unit by recompiling it. There are two ways of recompiling:</a:t>
            </a:r>
          </a:p>
          <a:p>
            <a:pPr lvl="1"/>
            <a:r>
              <a:rPr lang="en-US" dirty="0"/>
              <a:t>Implicit runtime recompilation </a:t>
            </a:r>
          </a:p>
          <a:p>
            <a:pPr lvl="2"/>
            <a:r>
              <a:rPr lang="en-US" dirty="0"/>
              <a:t>Local dependencies are resolved implicitly</a:t>
            </a:r>
          </a:p>
          <a:p>
            <a:pPr lvl="1"/>
            <a:r>
              <a:rPr lang="en-US" dirty="0"/>
              <a:t>Explicit recompilation with the </a:t>
            </a:r>
            <a:r>
              <a:rPr lang="en-US" dirty="0">
                <a:latin typeface="Courier New" pitchFamily="49" charset="0"/>
                <a:cs typeface="Courier New" pitchFamily="49" charset="0"/>
              </a:rPr>
              <a:t>ALTER</a:t>
            </a:r>
            <a:r>
              <a:rPr lang="en-US" dirty="0"/>
              <a:t> statement</a:t>
            </a:r>
          </a:p>
          <a:p>
            <a:pPr lvl="2"/>
            <a:r>
              <a:rPr lang="en-US" dirty="0"/>
              <a:t>Here is the syntax for using the </a:t>
            </a:r>
            <a:r>
              <a:rPr lang="en-US" sz="3150" dirty="0">
                <a:latin typeface="Courier New" pitchFamily="49" charset="0"/>
                <a:cs typeface="Courier New" pitchFamily="49" charset="0"/>
              </a:rPr>
              <a:t>ALTER</a:t>
            </a:r>
            <a:r>
              <a:rPr lang="en-US" dirty="0"/>
              <a:t> statement.</a:t>
            </a:r>
          </a:p>
        </p:txBody>
      </p:sp>
      <p:sp>
        <p:nvSpPr>
          <p:cNvPr id="12" name="Content Placeholder 2"/>
          <p:cNvSpPr txBox="1">
            <a:spLocks/>
          </p:cNvSpPr>
          <p:nvPr/>
        </p:nvSpPr>
        <p:spPr bwMode="gray">
          <a:xfrm>
            <a:off x="2743200" y="6789335"/>
            <a:ext cx="10744200" cy="370389"/>
          </a:xfrm>
          <a:prstGeom prst="round2DiagRect">
            <a:avLst>
              <a:gd name="adj1" fmla="val 26686"/>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a:spcBef>
                <a:spcPct val="20000"/>
              </a:spcBef>
              <a:buClr>
                <a:srgbClr val="FF0000"/>
              </a:buClr>
              <a:defRPr/>
            </a:pPr>
            <a:r>
              <a:rPr lang="en-US" dirty="0">
                <a:latin typeface="Courier New" pitchFamily="49" charset="0"/>
                <a:cs typeface="Oracle Sans" panose="020B0503020204020204" pitchFamily="34" charset="0"/>
              </a:rPr>
              <a:t>ALTER PROCEDURE|FUNCTION | TRIGGER|PACKAGE [SCHEMA.]</a:t>
            </a:r>
            <a:r>
              <a:rPr lang="en-US" i="1" dirty="0">
                <a:latin typeface="Courier New" pitchFamily="49" charset="0"/>
                <a:cs typeface="Oracle Sans" panose="020B0503020204020204" pitchFamily="34" charset="0"/>
              </a:rPr>
              <a:t>object_name</a:t>
            </a:r>
            <a:r>
              <a:rPr lang="en-US" dirty="0">
                <a:latin typeface="Courier New" pitchFamily="49" charset="0"/>
                <a:cs typeface="Oracle Sans" panose="020B0503020204020204" pitchFamily="34" charset="0"/>
              </a:rPr>
              <a:t> COMPILE;</a:t>
            </a:r>
          </a:p>
        </p:txBody>
      </p:sp>
    </p:spTree>
    <p:custDataLst>
      <p:tags r:id="rId1"/>
    </p:custDataLst>
    <p:extLst>
      <p:ext uri="{BB962C8B-B14F-4D97-AF65-F5344CB8AC3E}">
        <p14:creationId xmlns:p14="http://schemas.microsoft.com/office/powerpoint/2010/main" val="3876199112"/>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Unsuccessful Recompilation</a:t>
            </a:r>
          </a:p>
        </p:txBody>
      </p:sp>
      <p:sp>
        <p:nvSpPr>
          <p:cNvPr id="2" name="Content Placeholder 1">
            <a:extLst>
              <a:ext uri="{FF2B5EF4-FFF2-40B4-BE49-F238E27FC236}">
                <a16:creationId xmlns:a16="http://schemas.microsoft.com/office/drawing/2014/main" id="{363B429B-D86E-4A02-A554-BA8D924F4C3E}"/>
              </a:ext>
            </a:extLst>
          </p:cNvPr>
          <p:cNvSpPr>
            <a:spLocks noGrp="1"/>
          </p:cNvSpPr>
          <p:nvPr>
            <p:ph idx="1"/>
          </p:nvPr>
        </p:nvSpPr>
        <p:spPr>
          <a:xfrm>
            <a:off x="933451" y="2272710"/>
            <a:ext cx="16421100" cy="5940405"/>
          </a:xfrm>
        </p:spPr>
        <p:txBody>
          <a:bodyPr/>
          <a:lstStyle/>
          <a:p>
            <a:r>
              <a:rPr lang="en-US" dirty="0"/>
              <a:t>Recompiling-dependent procedures and functions are unsuccessful when:</a:t>
            </a:r>
          </a:p>
          <a:p>
            <a:pPr lvl="1"/>
            <a:r>
              <a:rPr lang="en-US" dirty="0"/>
              <a:t>The referenced objects are compiled with errors</a:t>
            </a:r>
          </a:p>
          <a:p>
            <a:pPr lvl="1"/>
            <a:r>
              <a:rPr lang="en-US" dirty="0"/>
              <a:t>The referenced objects are dropped or renamed</a:t>
            </a:r>
          </a:p>
          <a:p>
            <a:pPr lvl="1"/>
            <a:r>
              <a:rPr lang="en-US" dirty="0"/>
              <a:t>The data type of the referenced column is changed</a:t>
            </a:r>
          </a:p>
          <a:p>
            <a:pPr lvl="1"/>
            <a:r>
              <a:rPr lang="en-US" dirty="0"/>
              <a:t>The referenced column is dropped</a:t>
            </a:r>
          </a:p>
          <a:p>
            <a:pPr lvl="1"/>
            <a:r>
              <a:rPr lang="en-US" dirty="0"/>
              <a:t>A referenced view is replaced by a view with different columns</a:t>
            </a:r>
          </a:p>
          <a:p>
            <a:pPr lvl="1"/>
            <a:r>
              <a:rPr lang="en-US" dirty="0"/>
              <a:t>The parameter list of a referenced procedure is modified</a:t>
            </a:r>
          </a:p>
          <a:p>
            <a:endParaRPr lang="en-US" dirty="0"/>
          </a:p>
        </p:txBody>
      </p:sp>
    </p:spTree>
    <p:custDataLst>
      <p:tags r:id="rId1"/>
    </p:custDataLst>
    <p:extLst>
      <p:ext uri="{BB962C8B-B14F-4D97-AF65-F5344CB8AC3E}">
        <p14:creationId xmlns:p14="http://schemas.microsoft.com/office/powerpoint/2010/main" val="1904451441"/>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Successful Recompilation</a:t>
            </a:r>
          </a:p>
        </p:txBody>
      </p:sp>
      <p:sp>
        <p:nvSpPr>
          <p:cNvPr id="2" name="Content Placeholder 1">
            <a:extLst>
              <a:ext uri="{FF2B5EF4-FFF2-40B4-BE49-F238E27FC236}">
                <a16:creationId xmlns:a16="http://schemas.microsoft.com/office/drawing/2014/main" id="{5814F3FC-6601-4EF2-BC1D-0B6951E2A56F}"/>
              </a:ext>
            </a:extLst>
          </p:cNvPr>
          <p:cNvSpPr>
            <a:spLocks noGrp="1"/>
          </p:cNvSpPr>
          <p:nvPr>
            <p:ph idx="1"/>
          </p:nvPr>
        </p:nvSpPr>
        <p:spPr>
          <a:xfrm>
            <a:off x="933451" y="2272710"/>
            <a:ext cx="16421100" cy="4950454"/>
          </a:xfrm>
        </p:spPr>
        <p:txBody>
          <a:bodyPr/>
          <a:lstStyle/>
          <a:p>
            <a:r>
              <a:rPr lang="en-US" dirty="0"/>
              <a:t>Recompiling-dependent procedures and functions are successful if:</a:t>
            </a:r>
          </a:p>
          <a:p>
            <a:pPr lvl="1"/>
            <a:r>
              <a:rPr lang="en-US" dirty="0"/>
              <a:t>The referenced table has new columns</a:t>
            </a:r>
          </a:p>
          <a:p>
            <a:pPr lvl="1"/>
            <a:r>
              <a:rPr lang="en-US" dirty="0"/>
              <a:t>The data type of referenced columns has not changed</a:t>
            </a:r>
          </a:p>
          <a:p>
            <a:pPr lvl="1"/>
            <a:r>
              <a:rPr lang="en-US" dirty="0"/>
              <a:t>A private table is dropped, but a public table that has the same name and structure exists</a:t>
            </a:r>
          </a:p>
          <a:p>
            <a:pPr lvl="1"/>
            <a:r>
              <a:rPr lang="en-US" dirty="0"/>
              <a:t>The PL/SQL body of a referenced procedure has been modified and recompiled successfully</a:t>
            </a:r>
          </a:p>
          <a:p>
            <a:endParaRPr lang="en-US" dirty="0"/>
          </a:p>
        </p:txBody>
      </p:sp>
    </p:spTree>
    <p:custDataLst>
      <p:tags r:id="rId1"/>
    </p:custDataLst>
    <p:extLst>
      <p:ext uri="{BB962C8B-B14F-4D97-AF65-F5344CB8AC3E}">
        <p14:creationId xmlns:p14="http://schemas.microsoft.com/office/powerpoint/2010/main" val="2380702830"/>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Lesson Agenda</a:t>
            </a:r>
          </a:p>
        </p:txBody>
      </p:sp>
      <p:sp>
        <p:nvSpPr>
          <p:cNvPr id="8" name="Content Placeholder 7">
            <a:extLst>
              <a:ext uri="{FF2B5EF4-FFF2-40B4-BE49-F238E27FC236}">
                <a16:creationId xmlns:a16="http://schemas.microsoft.com/office/drawing/2014/main" id="{95447560-4A98-460B-B7A1-C27A4795B554}"/>
              </a:ext>
            </a:extLst>
          </p:cNvPr>
          <p:cNvSpPr>
            <a:spLocks noGrp="1"/>
          </p:cNvSpPr>
          <p:nvPr>
            <p:ph idx="1"/>
          </p:nvPr>
        </p:nvSpPr>
        <p:spPr>
          <a:xfrm>
            <a:off x="933451" y="2272710"/>
            <a:ext cx="16421100" cy="4414153"/>
          </a:xfrm>
        </p:spPr>
        <p:txBody>
          <a:bodyPr/>
          <a:lstStyle/>
          <a:p>
            <a:pPr lvl="1"/>
            <a:r>
              <a:rPr lang="en-US" dirty="0"/>
              <a:t>Schema object dependencies</a:t>
            </a:r>
          </a:p>
          <a:p>
            <a:pPr lvl="1">
              <a:buClr>
                <a:schemeClr val="tx1">
                  <a:lumMod val="25000"/>
                  <a:lumOff val="75000"/>
                </a:schemeClr>
              </a:buClr>
            </a:pPr>
            <a:r>
              <a:rPr lang="en-US" dirty="0">
                <a:solidFill>
                  <a:schemeClr val="tx1">
                    <a:lumMod val="25000"/>
                    <a:lumOff val="75000"/>
                  </a:schemeClr>
                </a:solidFill>
              </a:rPr>
              <a:t>Direct and indirect dependencies</a:t>
            </a:r>
          </a:p>
          <a:p>
            <a:pPr lvl="1">
              <a:buClr>
                <a:schemeClr val="tx1">
                  <a:lumMod val="25000"/>
                  <a:lumOff val="75000"/>
                </a:schemeClr>
              </a:buClr>
            </a:pPr>
            <a:r>
              <a:rPr lang="en-US" dirty="0">
                <a:solidFill>
                  <a:schemeClr val="tx1">
                    <a:lumMod val="25000"/>
                    <a:lumOff val="75000"/>
                  </a:schemeClr>
                </a:solidFill>
              </a:rPr>
              <a:t>Fine-grained dependency management</a:t>
            </a:r>
          </a:p>
          <a:p>
            <a:pPr lvl="1">
              <a:buClr>
                <a:schemeClr val="tx1">
                  <a:lumMod val="25000"/>
                  <a:lumOff val="75000"/>
                </a:schemeClr>
              </a:buClr>
            </a:pPr>
            <a:r>
              <a:rPr lang="en-US" dirty="0">
                <a:solidFill>
                  <a:schemeClr val="tx1">
                    <a:lumMod val="25000"/>
                    <a:lumOff val="75000"/>
                  </a:schemeClr>
                </a:solidFill>
              </a:rPr>
              <a:t>Managing remote dependencies</a:t>
            </a:r>
          </a:p>
          <a:p>
            <a:pPr lvl="1">
              <a:buClr>
                <a:schemeClr val="tx1">
                  <a:lumMod val="25000"/>
                  <a:lumOff val="75000"/>
                </a:schemeClr>
              </a:buClr>
            </a:pPr>
            <a:r>
              <a:rPr lang="en-US" dirty="0">
                <a:solidFill>
                  <a:schemeClr val="tx1">
                    <a:lumMod val="25000"/>
                    <a:lumOff val="75000"/>
                  </a:schemeClr>
                </a:solidFill>
              </a:rPr>
              <a:t>Revalidating PL/SQL program units</a:t>
            </a:r>
          </a:p>
          <a:p>
            <a:pPr lvl="1">
              <a:buClr>
                <a:schemeClr val="tx1">
                  <a:lumMod val="25000"/>
                  <a:lumOff val="75000"/>
                </a:schemeClr>
              </a:buClr>
            </a:pPr>
            <a:r>
              <a:rPr lang="en-US" dirty="0">
                <a:solidFill>
                  <a:schemeClr val="tx1">
                    <a:lumMod val="25000"/>
                    <a:lumOff val="75000"/>
                  </a:schemeClr>
                </a:solidFill>
              </a:rPr>
              <a:t>Package dependency management</a:t>
            </a:r>
          </a:p>
        </p:txBody>
      </p:sp>
      <p:grpSp>
        <p:nvGrpSpPr>
          <p:cNvPr id="4" name="Group 3"/>
          <p:cNvGrpSpPr/>
          <p:nvPr/>
        </p:nvGrpSpPr>
        <p:grpSpPr>
          <a:xfrm>
            <a:off x="13510392" y="6439248"/>
            <a:ext cx="4777608" cy="2500313"/>
            <a:chOff x="5936704" y="4297363"/>
            <a:chExt cx="3185072" cy="1666875"/>
          </a:xfrm>
        </p:grpSpPr>
        <p:sp>
          <p:nvSpPr>
            <p:cNvPr id="5" name="Rectangle 4"/>
            <p:cNvSpPr/>
            <p:nvPr/>
          </p:nvSpPr>
          <p:spPr bwMode="auto">
            <a:xfrm rot="16200000" flipV="1">
              <a:off x="6946627" y="3485876"/>
              <a:ext cx="1165225" cy="3185072"/>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Abadi" panose="020B06040201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Abadi" panose="020B06040201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30025416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Recompiling Procedures</a:t>
            </a:r>
          </a:p>
        </p:txBody>
      </p:sp>
      <p:sp>
        <p:nvSpPr>
          <p:cNvPr id="2" name="Content Placeholder 1">
            <a:extLst>
              <a:ext uri="{FF2B5EF4-FFF2-40B4-BE49-F238E27FC236}">
                <a16:creationId xmlns:a16="http://schemas.microsoft.com/office/drawing/2014/main" id="{4C0F7783-61BF-4414-AE82-CE29EAD81E82}"/>
              </a:ext>
            </a:extLst>
          </p:cNvPr>
          <p:cNvSpPr>
            <a:spLocks noGrp="1"/>
          </p:cNvSpPr>
          <p:nvPr>
            <p:ph idx="1"/>
          </p:nvPr>
        </p:nvSpPr>
        <p:spPr>
          <a:xfrm>
            <a:off x="933451" y="2272710"/>
            <a:ext cx="16421100" cy="4395366"/>
          </a:xfrm>
        </p:spPr>
        <p:txBody>
          <a:bodyPr/>
          <a:lstStyle/>
          <a:p>
            <a:r>
              <a:rPr lang="en-US" dirty="0"/>
              <a:t>Minimize dependency failures by:</a:t>
            </a:r>
          </a:p>
          <a:p>
            <a:pPr lvl="1"/>
            <a:r>
              <a:rPr lang="en-US" dirty="0"/>
              <a:t>Declaring records with the </a:t>
            </a:r>
            <a:r>
              <a:rPr lang="en-US" dirty="0">
                <a:latin typeface="Courier New" pitchFamily="49" charset="0"/>
                <a:cs typeface="Courier New" pitchFamily="49" charset="0"/>
              </a:rPr>
              <a:t>%ROWTYPE </a:t>
            </a:r>
            <a:r>
              <a:rPr lang="en-US" dirty="0"/>
              <a:t>attribute</a:t>
            </a:r>
          </a:p>
          <a:p>
            <a:pPr lvl="1"/>
            <a:r>
              <a:rPr lang="en-US" dirty="0"/>
              <a:t>Declaring variables with the </a:t>
            </a:r>
            <a:r>
              <a:rPr lang="en-US" dirty="0">
                <a:latin typeface="Courier New" pitchFamily="49" charset="0"/>
                <a:cs typeface="Courier New" pitchFamily="49" charset="0"/>
              </a:rPr>
              <a:t>%TYPE </a:t>
            </a:r>
            <a:r>
              <a:rPr lang="en-US" dirty="0"/>
              <a:t>attribute</a:t>
            </a:r>
          </a:p>
          <a:p>
            <a:pPr lvl="1"/>
            <a:r>
              <a:rPr lang="en-US" dirty="0"/>
              <a:t>Querying with the </a:t>
            </a:r>
            <a:r>
              <a:rPr lang="en-US" dirty="0">
                <a:latin typeface="Courier New" pitchFamily="49" charset="0"/>
                <a:cs typeface="Courier New" pitchFamily="49" charset="0"/>
              </a:rPr>
              <a:t>SELECT</a:t>
            </a:r>
            <a:r>
              <a:rPr lang="en-US" dirty="0"/>
              <a:t> </a:t>
            </a:r>
            <a:r>
              <a:rPr lang="en-US" dirty="0">
                <a:latin typeface="Courier New" pitchFamily="49" charset="0"/>
                <a:cs typeface="Courier New" pitchFamily="49" charset="0"/>
              </a:rPr>
              <a:t>*</a:t>
            </a:r>
            <a:r>
              <a:rPr lang="en-US" dirty="0"/>
              <a:t> notation</a:t>
            </a:r>
          </a:p>
          <a:p>
            <a:pPr lvl="1"/>
            <a:r>
              <a:rPr lang="en-US" dirty="0"/>
              <a:t>Including a column list with </a:t>
            </a:r>
            <a:r>
              <a:rPr lang="en-US" dirty="0">
                <a:latin typeface="Courier New" pitchFamily="49" charset="0"/>
                <a:cs typeface="Courier New" pitchFamily="49" charset="0"/>
              </a:rPr>
              <a:t>INSERT</a:t>
            </a:r>
            <a:r>
              <a:rPr lang="en-US" dirty="0"/>
              <a:t> statements</a:t>
            </a:r>
          </a:p>
          <a:p>
            <a:endParaRPr lang="en-US" dirty="0"/>
          </a:p>
        </p:txBody>
      </p:sp>
    </p:spTree>
    <p:extLst>
      <p:ext uri="{BB962C8B-B14F-4D97-AF65-F5344CB8AC3E}">
        <p14:creationId xmlns:p14="http://schemas.microsoft.com/office/powerpoint/2010/main" val="1085385013"/>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Lesson Agenda</a:t>
            </a:r>
          </a:p>
        </p:txBody>
      </p:sp>
      <p:sp>
        <p:nvSpPr>
          <p:cNvPr id="4" name="Content Placeholder 3">
            <a:extLst>
              <a:ext uri="{FF2B5EF4-FFF2-40B4-BE49-F238E27FC236}">
                <a16:creationId xmlns:a16="http://schemas.microsoft.com/office/drawing/2014/main" id="{36494640-65A6-4484-BCF6-D7FA7C97FE3B}"/>
              </a:ext>
            </a:extLst>
          </p:cNvPr>
          <p:cNvSpPr>
            <a:spLocks noGrp="1"/>
          </p:cNvSpPr>
          <p:nvPr>
            <p:ph idx="1"/>
          </p:nvPr>
        </p:nvSpPr>
        <p:spPr>
          <a:xfrm>
            <a:off x="933451" y="2272710"/>
            <a:ext cx="16421100" cy="5923477"/>
          </a:xfrm>
        </p:spPr>
        <p:txBody>
          <a:bodyPr/>
          <a:lstStyle/>
          <a:p>
            <a:pPr lvl="1">
              <a:buClr>
                <a:schemeClr val="tx1">
                  <a:lumMod val="25000"/>
                  <a:lumOff val="75000"/>
                </a:schemeClr>
              </a:buClr>
            </a:pPr>
            <a:r>
              <a:rPr lang="en-US" dirty="0">
                <a:solidFill>
                  <a:schemeClr val="tx1">
                    <a:lumMod val="25000"/>
                    <a:lumOff val="75000"/>
                  </a:schemeClr>
                </a:solidFill>
              </a:rPr>
              <a:t>Schema object dependencies</a:t>
            </a:r>
          </a:p>
          <a:p>
            <a:pPr lvl="1">
              <a:buClr>
                <a:schemeClr val="tx1">
                  <a:lumMod val="25000"/>
                  <a:lumOff val="75000"/>
                </a:schemeClr>
              </a:buClr>
            </a:pPr>
            <a:r>
              <a:rPr lang="en-US" dirty="0">
                <a:solidFill>
                  <a:schemeClr val="tx1">
                    <a:lumMod val="25000"/>
                    <a:lumOff val="75000"/>
                  </a:schemeClr>
                </a:solidFill>
              </a:rPr>
              <a:t>Direct and indirect dependencies</a:t>
            </a:r>
          </a:p>
          <a:p>
            <a:pPr lvl="1">
              <a:buClr>
                <a:schemeClr val="tx1">
                  <a:lumMod val="25000"/>
                  <a:lumOff val="75000"/>
                </a:schemeClr>
              </a:buClr>
            </a:pPr>
            <a:r>
              <a:rPr lang="en-US" dirty="0">
                <a:solidFill>
                  <a:schemeClr val="tx1">
                    <a:lumMod val="25000"/>
                    <a:lumOff val="75000"/>
                  </a:schemeClr>
                </a:solidFill>
              </a:rPr>
              <a:t>Fine-grained dependency management</a:t>
            </a:r>
          </a:p>
          <a:p>
            <a:pPr lvl="1">
              <a:buClr>
                <a:schemeClr val="tx1">
                  <a:lumMod val="25000"/>
                  <a:lumOff val="75000"/>
                </a:schemeClr>
              </a:buClr>
            </a:pPr>
            <a:r>
              <a:rPr lang="en-US" dirty="0">
                <a:solidFill>
                  <a:schemeClr val="tx1">
                    <a:lumMod val="25000"/>
                    <a:lumOff val="75000"/>
                  </a:schemeClr>
                </a:solidFill>
              </a:rPr>
              <a:t>Managing remote dependencies</a:t>
            </a:r>
          </a:p>
          <a:p>
            <a:pPr lvl="1">
              <a:buClr>
                <a:schemeClr val="tx1">
                  <a:lumMod val="25000"/>
                  <a:lumOff val="75000"/>
                </a:schemeClr>
              </a:buClr>
            </a:pPr>
            <a:r>
              <a:rPr lang="en-US" dirty="0">
                <a:solidFill>
                  <a:schemeClr val="tx1">
                    <a:lumMod val="25000"/>
                    <a:lumOff val="75000"/>
                  </a:schemeClr>
                </a:solidFill>
              </a:rPr>
              <a:t>Revalidating PL/SQL program units</a:t>
            </a:r>
          </a:p>
          <a:p>
            <a:pPr lvl="1"/>
            <a:r>
              <a:rPr lang="en-US" dirty="0"/>
              <a:t>Package dependency management</a:t>
            </a:r>
          </a:p>
          <a:p>
            <a:pPr lvl="1"/>
            <a:endParaRPr lang="en-US" dirty="0"/>
          </a:p>
          <a:p>
            <a:endParaRPr lang="en-US" dirty="0"/>
          </a:p>
        </p:txBody>
      </p:sp>
      <p:grpSp>
        <p:nvGrpSpPr>
          <p:cNvPr id="10" name="Group 9">
            <a:extLst>
              <a:ext uri="{FF2B5EF4-FFF2-40B4-BE49-F238E27FC236}">
                <a16:creationId xmlns:a16="http://schemas.microsoft.com/office/drawing/2014/main" id="{AE9CE3A1-E764-44A6-878C-B806EFF7A574}"/>
              </a:ext>
            </a:extLst>
          </p:cNvPr>
          <p:cNvGrpSpPr/>
          <p:nvPr/>
        </p:nvGrpSpPr>
        <p:grpSpPr>
          <a:xfrm>
            <a:off x="13510392" y="6439248"/>
            <a:ext cx="4777608" cy="2500313"/>
            <a:chOff x="5936704" y="4297363"/>
            <a:chExt cx="3185072" cy="1666875"/>
          </a:xfrm>
        </p:grpSpPr>
        <p:sp>
          <p:nvSpPr>
            <p:cNvPr id="11" name="Rectangle 10">
              <a:extLst>
                <a:ext uri="{FF2B5EF4-FFF2-40B4-BE49-F238E27FC236}">
                  <a16:creationId xmlns:a16="http://schemas.microsoft.com/office/drawing/2014/main" id="{33E334CB-20EB-4662-AC22-83E58F58C7B0}"/>
                </a:ext>
              </a:extLst>
            </p:cNvPr>
            <p:cNvSpPr/>
            <p:nvPr/>
          </p:nvSpPr>
          <p:spPr bwMode="auto">
            <a:xfrm rot="16200000" flipV="1">
              <a:off x="6946627" y="3485876"/>
              <a:ext cx="1165225" cy="3185072"/>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Abadi" panose="020B0604020104020204" pitchFamily="34" charset="0"/>
                <a:cs typeface="Oracle Sans" panose="020B0503020204020204" pitchFamily="34" charset="0"/>
              </a:endParaRPr>
            </a:p>
          </p:txBody>
        </p:sp>
        <p:sp>
          <p:nvSpPr>
            <p:cNvPr id="12" name="Oval 11">
              <a:extLst>
                <a:ext uri="{FF2B5EF4-FFF2-40B4-BE49-F238E27FC236}">
                  <a16:creationId xmlns:a16="http://schemas.microsoft.com/office/drawing/2014/main" id="{CFD6D168-3BE0-4317-8F2B-C341DB0C1231}"/>
                </a:ext>
              </a:extLst>
            </p:cNvPr>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Abadi" panose="020B0604020104020204" pitchFamily="34" charset="0"/>
                <a:cs typeface="Oracle Sans" panose="020B0503020204020204" pitchFamily="34" charset="0"/>
              </a:endParaRPr>
            </a:p>
          </p:txBody>
        </p:sp>
        <p:pic>
          <p:nvPicPr>
            <p:cNvPr id="13" name="Picture 5">
              <a:extLst>
                <a:ext uri="{FF2B5EF4-FFF2-40B4-BE49-F238E27FC236}">
                  <a16:creationId xmlns:a16="http://schemas.microsoft.com/office/drawing/2014/main" id="{94389938-8FF0-4A92-B185-29D6A470C0CF}"/>
                </a:ext>
              </a:extLst>
            </p:cNvPr>
            <p:cNvPicPr>
              <a:picLocks noChangeAspect="1"/>
            </p:cNvPicPr>
            <p:nvPr/>
          </p:nvPicPr>
          <p:blipFill>
            <a:blip r:embed="rId3" cstate="print"/>
            <a:srcRect/>
            <a:stretch>
              <a:fillRect/>
            </a:stretch>
          </p:blipFill>
          <p:spPr bwMode="auto">
            <a:xfrm>
              <a:off x="7091363" y="4449763"/>
              <a:ext cx="1219200" cy="1514475"/>
            </a:xfrm>
            <a:prstGeom prst="rect">
              <a:avLst/>
            </a:prstGeom>
            <a:noFill/>
            <a:ln w="9525">
              <a:noFill/>
              <a:miter lim="800000"/>
              <a:headEnd/>
              <a:tailEnd/>
            </a:ln>
          </p:spPr>
        </p:pic>
      </p:grpSp>
    </p:spTree>
    <p:extLst>
      <p:ext uri="{BB962C8B-B14F-4D97-AF65-F5344CB8AC3E}">
        <p14:creationId xmlns:p14="http://schemas.microsoft.com/office/powerpoint/2010/main" val="8798484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t>Packages and Dependencies: Subprogram References the Package</a:t>
            </a:r>
          </a:p>
        </p:txBody>
      </p:sp>
      <p:grpSp>
        <p:nvGrpSpPr>
          <p:cNvPr id="5" name="Group 4">
            <a:extLst>
              <a:ext uri="{FF2B5EF4-FFF2-40B4-BE49-F238E27FC236}">
                <a16:creationId xmlns:a16="http://schemas.microsoft.com/office/drawing/2014/main" id="{CAA33FED-5462-43E5-B5B5-92F120D8497C}"/>
              </a:ext>
            </a:extLst>
          </p:cNvPr>
          <p:cNvGrpSpPr/>
          <p:nvPr/>
        </p:nvGrpSpPr>
        <p:grpSpPr>
          <a:xfrm>
            <a:off x="2324755" y="2479204"/>
            <a:ext cx="13627332" cy="6858000"/>
            <a:chOff x="2037277" y="2286000"/>
            <a:chExt cx="13627332" cy="6858000"/>
          </a:xfrm>
        </p:grpSpPr>
        <p:grpSp>
          <p:nvGrpSpPr>
            <p:cNvPr id="3" name="Group 2"/>
            <p:cNvGrpSpPr/>
            <p:nvPr/>
          </p:nvGrpSpPr>
          <p:grpSpPr>
            <a:xfrm>
              <a:off x="2037277" y="4012408"/>
              <a:ext cx="4070693" cy="3405188"/>
              <a:chOff x="1814692" y="3140075"/>
              <a:chExt cx="2713795" cy="2270125"/>
            </a:xfrm>
          </p:grpSpPr>
          <p:sp>
            <p:nvSpPr>
              <p:cNvPr id="39940" name="Line 14"/>
              <p:cNvSpPr>
                <a:spLocks noChangeShapeType="1"/>
              </p:cNvSpPr>
              <p:nvPr/>
            </p:nvSpPr>
            <p:spPr bwMode="auto">
              <a:xfrm>
                <a:off x="2903310" y="3962400"/>
                <a:ext cx="1625177" cy="0"/>
              </a:xfrm>
              <a:prstGeom prst="line">
                <a:avLst/>
              </a:prstGeom>
              <a:noFill/>
              <a:ln w="28575">
                <a:solidFill>
                  <a:schemeClr val="accent4"/>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Abadi" panose="020B0604020104020204" pitchFamily="34" charset="0"/>
                  <a:cs typeface="Oracle Sans" panose="020B0503020204020204" pitchFamily="34" charset="0"/>
                </a:endParaRPr>
              </a:p>
            </p:txBody>
          </p:sp>
          <p:pic>
            <p:nvPicPr>
              <p:cNvPr id="39957" name="Picture 11" descr="C:\Documents and Settings\lserhal\Desktop\Graphics Used in 10g NF\PLSQL_Program_docum064.gif"/>
              <p:cNvPicPr>
                <a:picLocks noChangeAspect="1" noChangeArrowheads="1"/>
              </p:cNvPicPr>
              <p:nvPr/>
            </p:nvPicPr>
            <p:blipFill>
              <a:blip r:embed="rId3" cstate="print"/>
              <a:stretch>
                <a:fillRect/>
              </a:stretch>
            </p:blipFill>
            <p:spPr bwMode="gray">
              <a:xfrm>
                <a:off x="2142869" y="3140075"/>
                <a:ext cx="814861" cy="1700579"/>
              </a:xfrm>
              <a:prstGeom prst="rect">
                <a:avLst/>
              </a:prstGeom>
              <a:noFill/>
              <a:ln w="9525">
                <a:noFill/>
                <a:miter lim="800000"/>
                <a:headEnd/>
                <a:tailEnd/>
              </a:ln>
            </p:spPr>
          </p:pic>
          <p:sp>
            <p:nvSpPr>
              <p:cNvPr id="39946" name="Rectangle 15"/>
              <p:cNvSpPr>
                <a:spLocks noChangeArrowheads="1"/>
              </p:cNvSpPr>
              <p:nvPr/>
            </p:nvSpPr>
            <p:spPr bwMode="auto">
              <a:xfrm>
                <a:off x="1814692" y="4874027"/>
                <a:ext cx="1222557" cy="536173"/>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0" hangingPunct="0">
                  <a:lnSpc>
                    <a:spcPct val="90000"/>
                  </a:lnSpc>
                </a:pPr>
                <a:r>
                  <a:rPr lang="en-US" sz="2400" dirty="0">
                    <a:latin typeface="Abadi" panose="020B0604020104020204" pitchFamily="34" charset="0"/>
                    <a:cs typeface="Oracle Sans" panose="020B0503020204020204" pitchFamily="34" charset="0"/>
                  </a:rPr>
                  <a:t>Standalone </a:t>
                </a:r>
                <a:br>
                  <a:rPr lang="en-US" sz="2400" dirty="0">
                    <a:latin typeface="Abadi" panose="020B0604020104020204" pitchFamily="34" charset="0"/>
                    <a:cs typeface="Oracle Sans" panose="020B0503020204020204" pitchFamily="34" charset="0"/>
                  </a:rPr>
                </a:br>
                <a:r>
                  <a:rPr lang="en-US" sz="2400" dirty="0">
                    <a:latin typeface="Abadi" panose="020B0604020104020204" pitchFamily="34" charset="0"/>
                    <a:cs typeface="Oracle Sans" panose="020B0503020204020204" pitchFamily="34" charset="0"/>
                  </a:rPr>
                  <a:t>procedure</a:t>
                </a:r>
              </a:p>
            </p:txBody>
          </p:sp>
        </p:grpSp>
        <p:grpSp>
          <p:nvGrpSpPr>
            <p:cNvPr id="4" name="Group 3"/>
            <p:cNvGrpSpPr/>
            <p:nvPr/>
          </p:nvGrpSpPr>
          <p:grpSpPr>
            <a:xfrm>
              <a:off x="5791664" y="2286000"/>
              <a:ext cx="9872945" cy="6858000"/>
              <a:chOff x="3859521" y="1524000"/>
              <a:chExt cx="6581963" cy="4572000"/>
            </a:xfrm>
          </p:grpSpPr>
          <p:sp>
            <p:nvSpPr>
              <p:cNvPr id="39938" name="AutoShape 3"/>
              <p:cNvSpPr>
                <a:spLocks noChangeArrowheads="1"/>
              </p:cNvSpPr>
              <p:nvPr/>
            </p:nvSpPr>
            <p:spPr bwMode="auto">
              <a:xfrm rot="16200000" flipV="1">
                <a:off x="5140062" y="4388658"/>
                <a:ext cx="2492375" cy="70641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6600 w 21600"/>
                  <a:gd name="T13" fmla="*/ 6600 h 21600"/>
                  <a:gd name="T14" fmla="*/ 15000 w 21600"/>
                  <a:gd name="T15" fmla="*/ 15000 h 21600"/>
                </a:gdLst>
                <a:ahLst/>
                <a:cxnLst>
                  <a:cxn ang="T8">
                    <a:pos x="T0" y="T1"/>
                  </a:cxn>
                  <a:cxn ang="T9">
                    <a:pos x="T2" y="T3"/>
                  </a:cxn>
                  <a:cxn ang="T10">
                    <a:pos x="T4" y="T5"/>
                  </a:cxn>
                  <a:cxn ang="T11">
                    <a:pos x="T6" y="T7"/>
                  </a:cxn>
                </a:cxnLst>
                <a:rect l="T12" t="T13" r="T14" b="T15"/>
                <a:pathLst>
                  <a:path w="21600" h="21600">
                    <a:moveTo>
                      <a:pt x="0" y="0"/>
                    </a:moveTo>
                    <a:lnTo>
                      <a:pt x="9600" y="21600"/>
                    </a:lnTo>
                    <a:lnTo>
                      <a:pt x="12000" y="21600"/>
                    </a:lnTo>
                    <a:lnTo>
                      <a:pt x="21600" y="0"/>
                    </a:lnTo>
                    <a:close/>
                  </a:path>
                </a:pathLst>
              </a:custGeom>
              <a:gradFill rotWithShape="1">
                <a:gsLst>
                  <a:gs pos="0">
                    <a:srgbClr val="FFEBEB"/>
                  </a:gs>
                  <a:gs pos="100000">
                    <a:srgbClr val="FFFBFB"/>
                  </a:gs>
                </a:gsLst>
                <a:lin ang="5400000" scaled="1"/>
              </a:gradFill>
              <a:ln w="28575">
                <a:no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Abadi" panose="020B0604020104020204" pitchFamily="34" charset="0"/>
                  <a:cs typeface="Oracle Sans" panose="020B0503020204020204" pitchFamily="34" charset="0"/>
                </a:endParaRPr>
              </a:p>
            </p:txBody>
          </p:sp>
          <p:sp>
            <p:nvSpPr>
              <p:cNvPr id="39939" name="AutoShape 10"/>
              <p:cNvSpPr>
                <a:spLocks noChangeArrowheads="1"/>
              </p:cNvSpPr>
              <p:nvPr/>
            </p:nvSpPr>
            <p:spPr bwMode="auto">
              <a:xfrm rot="16200000" flipV="1">
                <a:off x="5663089" y="1998743"/>
                <a:ext cx="1273175" cy="60944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5780 w 21600"/>
                  <a:gd name="T13" fmla="*/ 5780 h 21600"/>
                  <a:gd name="T14" fmla="*/ 15820 w 21600"/>
                  <a:gd name="T15" fmla="*/ 15820 h 21600"/>
                </a:gdLst>
                <a:ahLst/>
                <a:cxnLst>
                  <a:cxn ang="T8">
                    <a:pos x="T0" y="T1"/>
                  </a:cxn>
                  <a:cxn ang="T9">
                    <a:pos x="T2" y="T3"/>
                  </a:cxn>
                  <a:cxn ang="T10">
                    <a:pos x="T4" y="T5"/>
                  </a:cxn>
                  <a:cxn ang="T11">
                    <a:pos x="T6" y="T7"/>
                  </a:cxn>
                </a:cxnLst>
                <a:rect l="T12" t="T13" r="T14" b="T15"/>
                <a:pathLst>
                  <a:path w="21600" h="21600">
                    <a:moveTo>
                      <a:pt x="0" y="0"/>
                    </a:moveTo>
                    <a:lnTo>
                      <a:pt x="7959" y="21600"/>
                    </a:lnTo>
                    <a:lnTo>
                      <a:pt x="13641" y="21600"/>
                    </a:lnTo>
                    <a:lnTo>
                      <a:pt x="21600" y="0"/>
                    </a:lnTo>
                    <a:close/>
                  </a:path>
                </a:pathLst>
              </a:custGeom>
              <a:gradFill rotWithShape="1">
                <a:gsLst>
                  <a:gs pos="0">
                    <a:srgbClr val="FFEBEB"/>
                  </a:gs>
                  <a:gs pos="100000">
                    <a:srgbClr val="FFFBFB"/>
                  </a:gs>
                </a:gsLst>
                <a:lin ang="5400000" scaled="1"/>
              </a:gradFill>
              <a:ln w="28575">
                <a:no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Abadi" panose="020B0604020104020204" pitchFamily="34" charset="0"/>
                  <a:cs typeface="Oracle Sans" panose="020B0503020204020204" pitchFamily="34" charset="0"/>
                </a:endParaRPr>
              </a:p>
            </p:txBody>
          </p:sp>
          <p:sp>
            <p:nvSpPr>
              <p:cNvPr id="39942" name="Rectangle 5"/>
              <p:cNvSpPr>
                <a:spLocks noChangeArrowheads="1"/>
              </p:cNvSpPr>
              <p:nvPr/>
            </p:nvSpPr>
            <p:spPr bwMode="auto">
              <a:xfrm>
                <a:off x="4203097" y="4301444"/>
                <a:ext cx="910507" cy="536173"/>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0" hangingPunct="0">
                  <a:lnSpc>
                    <a:spcPct val="90000"/>
                  </a:lnSpc>
                </a:pPr>
                <a:r>
                  <a:rPr lang="en-US" sz="2400" dirty="0">
                    <a:latin typeface="Abadi" panose="020B0604020104020204" pitchFamily="34" charset="0"/>
                    <a:cs typeface="Oracle Sans" panose="020B0503020204020204" pitchFamily="34" charset="0"/>
                  </a:rPr>
                  <a:t>Package</a:t>
                </a:r>
              </a:p>
              <a:p>
                <a:pPr algn="ctr" eaLnBrk="0" hangingPunct="0">
                  <a:lnSpc>
                    <a:spcPct val="90000"/>
                  </a:lnSpc>
                </a:pPr>
                <a:r>
                  <a:rPr lang="en-US" sz="2400" dirty="0">
                    <a:latin typeface="Abadi" panose="020B0604020104020204" pitchFamily="34" charset="0"/>
                    <a:cs typeface="Oracle Sans" panose="020B0503020204020204" pitchFamily="34" charset="0"/>
                  </a:rPr>
                  <a:t>body</a:t>
                </a:r>
              </a:p>
            </p:txBody>
          </p:sp>
          <p:sp>
            <p:nvSpPr>
              <p:cNvPr id="39943" name="AutoShape 7"/>
              <p:cNvSpPr>
                <a:spLocks noChangeArrowheads="1"/>
              </p:cNvSpPr>
              <p:nvPr/>
            </p:nvSpPr>
            <p:spPr bwMode="blackWhite">
              <a:xfrm>
                <a:off x="6591701" y="3429000"/>
                <a:ext cx="2507596" cy="2667000"/>
              </a:xfrm>
              <a:prstGeom prst="roundRect">
                <a:avLst>
                  <a:gd name="adj" fmla="val 12431"/>
                </a:avLst>
              </a:prstGeom>
              <a:gradFill flip="none" rotWithShape="1">
                <a:gsLst>
                  <a:gs pos="0">
                    <a:srgbClr val="E5F8FF"/>
                  </a:gs>
                  <a:gs pos="100000">
                    <a:schemeClr val="bg1"/>
                  </a:gs>
                </a:gsLst>
                <a:lin ang="16200000" scaled="1"/>
                <a:tileRect/>
              </a:gradFill>
              <a:ln w="28575">
                <a:solidFill>
                  <a:srgbClr val="E5F8FF"/>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spcBef>
                    <a:spcPct val="20000"/>
                  </a:spcBef>
                  <a:buClr>
                    <a:srgbClr val="FF0000"/>
                  </a:buClr>
                  <a:buFont typeface="Arial" pitchFamily="34" charset="0"/>
                  <a:buNone/>
                </a:pPr>
                <a:endParaRPr lang="en-US" dirty="0">
                  <a:latin typeface="Abadi" panose="020B0604020104020204" pitchFamily="34" charset="0"/>
                  <a:cs typeface="Oracle Sans" panose="020B0503020204020204" pitchFamily="34" charset="0"/>
                </a:endParaRPr>
              </a:p>
            </p:txBody>
          </p:sp>
          <p:pic>
            <p:nvPicPr>
              <p:cNvPr id="39944" name="Picture 9" descr="C:\Documents and Settings\gstokol\My Documents\My Pictures\package-body-codea011.gif"/>
              <p:cNvPicPr>
                <a:picLocks noChangeAspect="1" noChangeArrowheads="1"/>
              </p:cNvPicPr>
              <p:nvPr/>
            </p:nvPicPr>
            <p:blipFill>
              <a:blip r:embed="rId4" cstate="print"/>
              <a:stretch>
                <a:fillRect/>
              </a:stretch>
            </p:blipFill>
            <p:spPr bwMode="gray">
              <a:xfrm>
                <a:off x="5196593" y="3912305"/>
                <a:ext cx="866775" cy="1314450"/>
              </a:xfrm>
              <a:prstGeom prst="rect">
                <a:avLst/>
              </a:prstGeom>
              <a:noFill/>
              <a:ln w="9525">
                <a:noFill/>
                <a:miter lim="800000"/>
                <a:headEnd/>
                <a:tailEnd/>
              </a:ln>
            </p:spPr>
          </p:pic>
          <p:pic>
            <p:nvPicPr>
              <p:cNvPr id="39947" name="Picture 18" descr="Documents: PL/SQL Program"/>
              <p:cNvPicPr>
                <a:picLocks noChangeAspect="1" noChangeArrowheads="1"/>
              </p:cNvPicPr>
              <p:nvPr/>
            </p:nvPicPr>
            <p:blipFill>
              <a:blip r:embed="rId3" cstate="print"/>
              <a:srcRect/>
              <a:stretch>
                <a:fillRect/>
              </a:stretch>
            </p:blipFill>
            <p:spPr bwMode="gray">
              <a:xfrm>
                <a:off x="7605612" y="3536950"/>
                <a:ext cx="479774" cy="1001268"/>
              </a:xfrm>
              <a:prstGeom prst="rect">
                <a:avLst/>
              </a:prstGeom>
              <a:noFill/>
              <a:ln w="9525">
                <a:noFill/>
                <a:miter lim="800000"/>
                <a:headEnd/>
                <a:tailEnd/>
              </a:ln>
            </p:spPr>
          </p:pic>
          <p:sp>
            <p:nvSpPr>
              <p:cNvPr id="39948" name="Rectangle 19"/>
              <p:cNvSpPr>
                <a:spLocks noChangeArrowheads="1"/>
              </p:cNvSpPr>
              <p:nvPr/>
            </p:nvSpPr>
            <p:spPr bwMode="auto">
              <a:xfrm>
                <a:off x="7047707" y="4451350"/>
                <a:ext cx="1360693" cy="1422570"/>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0" hangingPunct="0">
                  <a:lnSpc>
                    <a:spcPct val="90000"/>
                  </a:lnSpc>
                </a:pPr>
                <a:r>
                  <a:rPr lang="en-US" sz="2400" dirty="0">
                    <a:latin typeface="Abadi" panose="020B0604020104020204" pitchFamily="34" charset="0"/>
                    <a:cs typeface="Oracle Sans" panose="020B0503020204020204" pitchFamily="34" charset="0"/>
                  </a:rPr>
                  <a:t>Procedure A </a:t>
                </a:r>
                <a:br>
                  <a:rPr lang="en-US" sz="2400" dirty="0">
                    <a:latin typeface="Abadi" panose="020B0604020104020204" pitchFamily="34" charset="0"/>
                    <a:cs typeface="Oracle Sans" panose="020B0503020204020204" pitchFamily="34" charset="0"/>
                  </a:rPr>
                </a:br>
                <a:r>
                  <a:rPr lang="en-US" sz="2400" dirty="0">
                    <a:latin typeface="Abadi" panose="020B0604020104020204" pitchFamily="34" charset="0"/>
                    <a:cs typeface="Oracle Sans" panose="020B0503020204020204" pitchFamily="34" charset="0"/>
                  </a:rPr>
                  <a:t>declaration</a:t>
                </a:r>
              </a:p>
              <a:p>
                <a:pPr algn="ctr" eaLnBrk="0" hangingPunct="0">
                  <a:lnSpc>
                    <a:spcPct val="90000"/>
                  </a:lnSpc>
                </a:pPr>
                <a:r>
                  <a:rPr lang="en-US" sz="2400" dirty="0">
                    <a:latin typeface="Abadi" panose="020B0604020104020204" pitchFamily="34" charset="0"/>
                    <a:cs typeface="Oracle Sans" panose="020B0503020204020204" pitchFamily="34" charset="0"/>
                  </a:rPr>
                  <a:t>.</a:t>
                </a:r>
              </a:p>
              <a:p>
                <a:pPr algn="ctr" eaLnBrk="0" hangingPunct="0">
                  <a:lnSpc>
                    <a:spcPct val="90000"/>
                  </a:lnSpc>
                </a:pPr>
                <a:r>
                  <a:rPr lang="en-US" sz="2400" dirty="0">
                    <a:latin typeface="Abadi" panose="020B0604020104020204" pitchFamily="34" charset="0"/>
                    <a:cs typeface="Oracle Sans" panose="020B0503020204020204" pitchFamily="34" charset="0"/>
                  </a:rPr>
                  <a:t>.</a:t>
                </a:r>
              </a:p>
              <a:p>
                <a:pPr algn="ctr" eaLnBrk="0" hangingPunct="0">
                  <a:lnSpc>
                    <a:spcPct val="90000"/>
                  </a:lnSpc>
                </a:pPr>
                <a:r>
                  <a:rPr lang="en-US" sz="2400" dirty="0">
                    <a:latin typeface="Abadi" panose="020B0604020104020204" pitchFamily="34" charset="0"/>
                    <a:cs typeface="Oracle Sans" panose="020B0503020204020204" pitchFamily="34" charset="0"/>
                  </a:rPr>
                  <a:t>.</a:t>
                </a:r>
              </a:p>
              <a:p>
                <a:pPr algn="ctr" eaLnBrk="0" hangingPunct="0">
                  <a:lnSpc>
                    <a:spcPct val="90000"/>
                  </a:lnSpc>
                </a:pPr>
                <a:r>
                  <a:rPr lang="en-US" sz="2400" dirty="0">
                    <a:latin typeface="Abadi" panose="020B0604020104020204" pitchFamily="34" charset="0"/>
                    <a:cs typeface="Oracle Sans" panose="020B0503020204020204" pitchFamily="34" charset="0"/>
                  </a:rPr>
                  <a:t>.</a:t>
                </a:r>
              </a:p>
            </p:txBody>
          </p:sp>
          <p:pic>
            <p:nvPicPr>
              <p:cNvPr id="39949" name="Picture 20" descr="C:\My_Data\Jobs\Enterprise\New_slides\icons\modify.gif"/>
              <p:cNvPicPr>
                <a:picLocks noChangeAspect="1" noChangeArrowheads="1"/>
              </p:cNvPicPr>
              <p:nvPr/>
            </p:nvPicPr>
            <p:blipFill>
              <a:blip r:embed="rId5" cstate="print"/>
              <a:stretch>
                <a:fillRect/>
              </a:stretch>
            </p:blipFill>
            <p:spPr bwMode="gray">
              <a:xfrm>
                <a:off x="8737992" y="3851275"/>
                <a:ext cx="1200150" cy="1200150"/>
              </a:xfrm>
              <a:prstGeom prst="rect">
                <a:avLst/>
              </a:prstGeom>
              <a:noFill/>
              <a:ln w="9525">
                <a:noFill/>
                <a:miter lim="800000"/>
                <a:headEnd/>
                <a:tailEnd/>
              </a:ln>
            </p:spPr>
          </p:pic>
          <p:sp>
            <p:nvSpPr>
              <p:cNvPr id="39950" name="Rectangle 21"/>
              <p:cNvSpPr>
                <a:spLocks noChangeArrowheads="1"/>
              </p:cNvSpPr>
              <p:nvPr/>
            </p:nvSpPr>
            <p:spPr bwMode="auto">
              <a:xfrm>
                <a:off x="9434797" y="4763226"/>
                <a:ext cx="1006687" cy="757773"/>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0" hangingPunct="0">
                  <a:lnSpc>
                    <a:spcPct val="90000"/>
                  </a:lnSpc>
                </a:pPr>
                <a:r>
                  <a:rPr lang="en-US" sz="2400" dirty="0">
                    <a:latin typeface="Abadi" panose="020B0604020104020204" pitchFamily="34" charset="0"/>
                    <a:cs typeface="Oracle Sans" panose="020B0503020204020204" pitchFamily="34" charset="0"/>
                  </a:rPr>
                  <a:t>Package</a:t>
                </a:r>
              </a:p>
              <a:p>
                <a:pPr algn="ctr" eaLnBrk="0" hangingPunct="0">
                  <a:lnSpc>
                    <a:spcPct val="90000"/>
                  </a:lnSpc>
                </a:pPr>
                <a:r>
                  <a:rPr lang="en-US" sz="2400" dirty="0">
                    <a:latin typeface="Abadi" panose="020B0604020104020204" pitchFamily="34" charset="0"/>
                    <a:cs typeface="Oracle Sans" panose="020B0503020204020204" pitchFamily="34" charset="0"/>
                  </a:rPr>
                  <a:t>definition</a:t>
                </a:r>
                <a:br>
                  <a:rPr lang="en-US" sz="2400" dirty="0">
                    <a:latin typeface="Abadi" panose="020B0604020104020204" pitchFamily="34" charset="0"/>
                    <a:cs typeface="Oracle Sans" panose="020B0503020204020204" pitchFamily="34" charset="0"/>
                  </a:rPr>
                </a:br>
                <a:r>
                  <a:rPr lang="en-US" sz="2400" dirty="0">
                    <a:latin typeface="Abadi" panose="020B0604020104020204" pitchFamily="34" charset="0"/>
                    <a:cs typeface="Oracle Sans" panose="020B0503020204020204" pitchFamily="34" charset="0"/>
                  </a:rPr>
                  <a:t>changed</a:t>
                </a:r>
              </a:p>
            </p:txBody>
          </p:sp>
          <p:sp>
            <p:nvSpPr>
              <p:cNvPr id="39951" name="Rectangle 4"/>
              <p:cNvSpPr>
                <a:spLocks noChangeArrowheads="1"/>
              </p:cNvSpPr>
              <p:nvPr/>
            </p:nvSpPr>
            <p:spPr bwMode="auto">
              <a:xfrm>
                <a:off x="3859521" y="2402088"/>
                <a:ext cx="1267441" cy="536173"/>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0" hangingPunct="0">
                  <a:lnSpc>
                    <a:spcPct val="90000"/>
                  </a:lnSpc>
                </a:pPr>
                <a:r>
                  <a:rPr lang="en-US" sz="2400" dirty="0">
                    <a:latin typeface="Abadi" panose="020B0604020104020204" pitchFamily="34" charset="0"/>
                    <a:cs typeface="Oracle Sans" panose="020B0503020204020204" pitchFamily="34" charset="0"/>
                  </a:rPr>
                  <a:t>Package</a:t>
                </a:r>
              </a:p>
              <a:p>
                <a:pPr algn="ctr" eaLnBrk="0" hangingPunct="0">
                  <a:lnSpc>
                    <a:spcPct val="90000"/>
                  </a:lnSpc>
                </a:pPr>
                <a:r>
                  <a:rPr lang="en-US" sz="2400" dirty="0">
                    <a:latin typeface="Abadi" panose="020B0604020104020204" pitchFamily="34" charset="0"/>
                    <a:cs typeface="Oracle Sans" panose="020B0503020204020204" pitchFamily="34" charset="0"/>
                  </a:rPr>
                  <a:t>specification</a:t>
                </a:r>
              </a:p>
            </p:txBody>
          </p:sp>
          <p:sp>
            <p:nvSpPr>
              <p:cNvPr id="39952" name="AutoShape 6"/>
              <p:cNvSpPr>
                <a:spLocks noChangeArrowheads="1"/>
              </p:cNvSpPr>
              <p:nvPr/>
            </p:nvSpPr>
            <p:spPr bwMode="blackWhite">
              <a:xfrm>
                <a:off x="6602280" y="1524000"/>
                <a:ext cx="2395443" cy="1511300"/>
              </a:xfrm>
              <a:prstGeom prst="roundRect">
                <a:avLst>
                  <a:gd name="adj" fmla="val 12431"/>
                </a:avLst>
              </a:prstGeom>
              <a:gradFill flip="none" rotWithShape="1">
                <a:gsLst>
                  <a:gs pos="0">
                    <a:srgbClr val="E5F8FF"/>
                  </a:gs>
                  <a:gs pos="100000">
                    <a:schemeClr val="bg1"/>
                  </a:gs>
                </a:gsLst>
                <a:lin ang="16200000" scaled="1"/>
                <a:tileRect/>
              </a:gradFill>
              <a:ln w="28575">
                <a:solidFill>
                  <a:srgbClr val="E5F8FF"/>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spcBef>
                    <a:spcPct val="20000"/>
                  </a:spcBef>
                  <a:buClr>
                    <a:srgbClr val="FF0000"/>
                  </a:buClr>
                  <a:buFont typeface="Arial" pitchFamily="34" charset="0"/>
                  <a:buNone/>
                </a:pPr>
                <a:endParaRPr lang="en-US" dirty="0">
                  <a:latin typeface="Abadi" panose="020B0604020104020204" pitchFamily="34" charset="0"/>
                  <a:cs typeface="Oracle Sans" panose="020B0503020204020204" pitchFamily="34" charset="0"/>
                </a:endParaRPr>
              </a:p>
            </p:txBody>
          </p:sp>
          <p:pic>
            <p:nvPicPr>
              <p:cNvPr id="39953" name="Picture 8" descr="C:\Documents and Settings\gstokol\My Documents\My Pictures\package-spec.gif"/>
              <p:cNvPicPr>
                <a:picLocks noChangeAspect="1" noChangeArrowheads="1"/>
              </p:cNvPicPr>
              <p:nvPr/>
            </p:nvPicPr>
            <p:blipFill>
              <a:blip r:embed="rId6" cstate="print"/>
              <a:stretch>
                <a:fillRect/>
              </a:stretch>
            </p:blipFill>
            <p:spPr bwMode="gray">
              <a:xfrm>
                <a:off x="5162726" y="2008187"/>
                <a:ext cx="866775" cy="1323975"/>
              </a:xfrm>
              <a:prstGeom prst="rect">
                <a:avLst/>
              </a:prstGeom>
              <a:noFill/>
              <a:ln w="9525">
                <a:noFill/>
                <a:miter lim="800000"/>
                <a:headEnd/>
                <a:tailEnd/>
              </a:ln>
            </p:spPr>
          </p:pic>
          <p:pic>
            <p:nvPicPr>
              <p:cNvPr id="39955" name="Picture 16" descr="Documents: PL/SQL Program"/>
              <p:cNvPicPr>
                <a:picLocks noChangeAspect="1" noChangeArrowheads="1"/>
              </p:cNvPicPr>
              <p:nvPr/>
            </p:nvPicPr>
            <p:blipFill>
              <a:blip r:embed="rId3" cstate="print"/>
              <a:srcRect/>
              <a:stretch>
                <a:fillRect/>
              </a:stretch>
            </p:blipFill>
            <p:spPr bwMode="gray">
              <a:xfrm>
                <a:off x="7560114" y="1590392"/>
                <a:ext cx="479774" cy="1001268"/>
              </a:xfrm>
              <a:prstGeom prst="rect">
                <a:avLst/>
              </a:prstGeom>
              <a:noFill/>
              <a:ln w="9525">
                <a:noFill/>
                <a:miter lim="800000"/>
                <a:headEnd/>
                <a:tailEnd/>
              </a:ln>
            </p:spPr>
          </p:pic>
          <p:sp>
            <p:nvSpPr>
              <p:cNvPr id="39956" name="Rectangle 17"/>
              <p:cNvSpPr>
                <a:spLocks noChangeArrowheads="1"/>
              </p:cNvSpPr>
              <p:nvPr/>
            </p:nvSpPr>
            <p:spPr bwMode="auto">
              <a:xfrm>
                <a:off x="7047707" y="2514600"/>
                <a:ext cx="1360693" cy="536173"/>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0" hangingPunct="0">
                  <a:lnSpc>
                    <a:spcPct val="90000"/>
                  </a:lnSpc>
                </a:pPr>
                <a:r>
                  <a:rPr lang="en-US" sz="2400" dirty="0">
                    <a:latin typeface="Abadi" panose="020B0604020104020204" pitchFamily="34" charset="0"/>
                    <a:cs typeface="Oracle Sans" panose="020B0503020204020204" pitchFamily="34" charset="0"/>
                  </a:rPr>
                  <a:t>Procedure A </a:t>
                </a:r>
                <a:br>
                  <a:rPr lang="en-US" sz="2400" dirty="0">
                    <a:latin typeface="Abadi" panose="020B0604020104020204" pitchFamily="34" charset="0"/>
                    <a:cs typeface="Oracle Sans" panose="020B0503020204020204" pitchFamily="34" charset="0"/>
                  </a:rPr>
                </a:br>
                <a:r>
                  <a:rPr lang="en-US" sz="2400" dirty="0">
                    <a:latin typeface="Abadi" panose="020B0604020104020204" pitchFamily="34" charset="0"/>
                    <a:cs typeface="Oracle Sans" panose="020B0503020204020204" pitchFamily="34" charset="0"/>
                  </a:rPr>
                  <a:t>declaration</a:t>
                </a:r>
              </a:p>
            </p:txBody>
          </p:sp>
        </p:grpSp>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54254" y="2539469"/>
              <a:ext cx="1357313" cy="1343025"/>
            </a:xfrm>
            <a:prstGeom prst="rect">
              <a:avLst/>
            </a:prstGeom>
          </p:spPr>
        </p:pic>
        <p:pic>
          <p:nvPicPr>
            <p:cNvPr id="28" name="Picture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156555" y="5269992"/>
              <a:ext cx="1357313" cy="1343025"/>
            </a:xfrm>
            <a:prstGeom prst="rect">
              <a:avLst/>
            </a:prstGeom>
          </p:spPr>
        </p:pic>
      </p:grpSp>
    </p:spTree>
    <p:extLst>
      <p:ext uri="{BB962C8B-B14F-4D97-AF65-F5344CB8AC3E}">
        <p14:creationId xmlns:p14="http://schemas.microsoft.com/office/powerpoint/2010/main" val="26919804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t>Packages and Dependencies: Package Subprogram References Procedure</a:t>
            </a:r>
          </a:p>
        </p:txBody>
      </p:sp>
      <p:grpSp>
        <p:nvGrpSpPr>
          <p:cNvPr id="3" name="Group 2">
            <a:extLst>
              <a:ext uri="{FF2B5EF4-FFF2-40B4-BE49-F238E27FC236}">
                <a16:creationId xmlns:a16="http://schemas.microsoft.com/office/drawing/2014/main" id="{458271CC-72BF-492B-AA45-A1466553C0F6}"/>
              </a:ext>
            </a:extLst>
          </p:cNvPr>
          <p:cNvGrpSpPr/>
          <p:nvPr/>
        </p:nvGrpSpPr>
        <p:grpSpPr>
          <a:xfrm>
            <a:off x="3118437" y="2286000"/>
            <a:ext cx="12051127" cy="6858000"/>
            <a:chOff x="1600201" y="2286000"/>
            <a:chExt cx="12051127" cy="6858000"/>
          </a:xfrm>
        </p:grpSpPr>
        <p:grpSp>
          <p:nvGrpSpPr>
            <p:cNvPr id="21" name="Group 20"/>
            <p:cNvGrpSpPr/>
            <p:nvPr/>
          </p:nvGrpSpPr>
          <p:grpSpPr>
            <a:xfrm>
              <a:off x="2514601" y="4012408"/>
              <a:ext cx="7451510" cy="2550869"/>
              <a:chOff x="1674812" y="3140075"/>
              <a:chExt cx="4967673" cy="1700579"/>
            </a:xfrm>
          </p:grpSpPr>
          <p:sp>
            <p:nvSpPr>
              <p:cNvPr id="22" name="Line 14"/>
              <p:cNvSpPr>
                <a:spLocks noChangeShapeType="1"/>
              </p:cNvSpPr>
              <p:nvPr/>
            </p:nvSpPr>
            <p:spPr bwMode="auto">
              <a:xfrm flipH="1">
                <a:off x="2489672" y="4122737"/>
                <a:ext cx="4152813" cy="0"/>
              </a:xfrm>
              <a:prstGeom prst="line">
                <a:avLst/>
              </a:prstGeom>
              <a:noFill/>
              <a:ln w="28575">
                <a:solidFill>
                  <a:schemeClr val="accent4"/>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Abadi" panose="020B0604020104020204" pitchFamily="34" charset="0"/>
                  <a:cs typeface="Oracle Sans" panose="020B0503020204020204" pitchFamily="34" charset="0"/>
                </a:endParaRPr>
              </a:p>
            </p:txBody>
          </p:sp>
          <p:pic>
            <p:nvPicPr>
              <p:cNvPr id="23" name="Picture 11" descr="C:\Documents and Settings\lserhal\Desktop\Graphics Used in 10g NF\PLSQL_Program_docum064.gif"/>
              <p:cNvPicPr>
                <a:picLocks noChangeAspect="1" noChangeArrowheads="1"/>
              </p:cNvPicPr>
              <p:nvPr/>
            </p:nvPicPr>
            <p:blipFill>
              <a:blip r:embed="rId3" cstate="print"/>
              <a:stretch>
                <a:fillRect/>
              </a:stretch>
            </p:blipFill>
            <p:spPr bwMode="gray">
              <a:xfrm>
                <a:off x="1674812" y="3140075"/>
                <a:ext cx="814861" cy="1700579"/>
              </a:xfrm>
              <a:prstGeom prst="rect">
                <a:avLst/>
              </a:prstGeom>
              <a:noFill/>
              <a:ln w="9525">
                <a:noFill/>
                <a:miter lim="800000"/>
                <a:headEnd/>
                <a:tailEnd/>
              </a:ln>
            </p:spPr>
          </p:pic>
        </p:grpSp>
        <p:sp>
          <p:nvSpPr>
            <p:cNvPr id="26" name="AutoShape 3"/>
            <p:cNvSpPr>
              <a:spLocks noChangeArrowheads="1"/>
            </p:cNvSpPr>
            <p:nvPr/>
          </p:nvSpPr>
          <p:spPr bwMode="auto">
            <a:xfrm rot="16200000" flipV="1">
              <a:off x="7712476" y="6582987"/>
              <a:ext cx="3738563" cy="105961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6600 w 21600"/>
                <a:gd name="T13" fmla="*/ 6600 h 21600"/>
                <a:gd name="T14" fmla="*/ 15000 w 21600"/>
                <a:gd name="T15" fmla="*/ 15000 h 21600"/>
              </a:gdLst>
              <a:ahLst/>
              <a:cxnLst>
                <a:cxn ang="T8">
                  <a:pos x="T0" y="T1"/>
                </a:cxn>
                <a:cxn ang="T9">
                  <a:pos x="T2" y="T3"/>
                </a:cxn>
                <a:cxn ang="T10">
                  <a:pos x="T4" y="T5"/>
                </a:cxn>
                <a:cxn ang="T11">
                  <a:pos x="T6" y="T7"/>
                </a:cxn>
              </a:cxnLst>
              <a:rect l="T12" t="T13" r="T14" b="T15"/>
              <a:pathLst>
                <a:path w="21600" h="21600">
                  <a:moveTo>
                    <a:pt x="0" y="0"/>
                  </a:moveTo>
                  <a:lnTo>
                    <a:pt x="9600" y="21600"/>
                  </a:lnTo>
                  <a:lnTo>
                    <a:pt x="12000" y="21600"/>
                  </a:lnTo>
                  <a:lnTo>
                    <a:pt x="21600" y="0"/>
                  </a:lnTo>
                  <a:close/>
                </a:path>
              </a:pathLst>
            </a:custGeom>
            <a:gradFill rotWithShape="1">
              <a:gsLst>
                <a:gs pos="0">
                  <a:srgbClr val="FFEBEB"/>
                </a:gs>
                <a:gs pos="100000">
                  <a:srgbClr val="FFFBFB"/>
                </a:gs>
              </a:gsLst>
              <a:lin ang="5400000" scaled="1"/>
            </a:gradFill>
            <a:ln w="28575">
              <a:no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Abadi" panose="020B0604020104020204" pitchFamily="34" charset="0"/>
                <a:cs typeface="Oracle Sans" panose="020B0503020204020204" pitchFamily="34" charset="0"/>
              </a:endParaRPr>
            </a:p>
          </p:txBody>
        </p:sp>
        <p:sp>
          <p:nvSpPr>
            <p:cNvPr id="27" name="AutoShape 10"/>
            <p:cNvSpPr>
              <a:spLocks noChangeArrowheads="1"/>
            </p:cNvSpPr>
            <p:nvPr/>
          </p:nvSpPr>
          <p:spPr bwMode="auto">
            <a:xfrm rot="16200000" flipV="1">
              <a:off x="8497016" y="2998115"/>
              <a:ext cx="1909763" cy="91416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5780 w 21600"/>
                <a:gd name="T13" fmla="*/ 5780 h 21600"/>
                <a:gd name="T14" fmla="*/ 15820 w 21600"/>
                <a:gd name="T15" fmla="*/ 15820 h 21600"/>
              </a:gdLst>
              <a:ahLst/>
              <a:cxnLst>
                <a:cxn ang="T8">
                  <a:pos x="T0" y="T1"/>
                </a:cxn>
                <a:cxn ang="T9">
                  <a:pos x="T2" y="T3"/>
                </a:cxn>
                <a:cxn ang="T10">
                  <a:pos x="T4" y="T5"/>
                </a:cxn>
                <a:cxn ang="T11">
                  <a:pos x="T6" y="T7"/>
                </a:cxn>
              </a:cxnLst>
              <a:rect l="T12" t="T13" r="T14" b="T15"/>
              <a:pathLst>
                <a:path w="21600" h="21600">
                  <a:moveTo>
                    <a:pt x="0" y="0"/>
                  </a:moveTo>
                  <a:lnTo>
                    <a:pt x="7959" y="21600"/>
                  </a:lnTo>
                  <a:lnTo>
                    <a:pt x="13641" y="21600"/>
                  </a:lnTo>
                  <a:lnTo>
                    <a:pt x="21600" y="0"/>
                  </a:lnTo>
                  <a:close/>
                </a:path>
              </a:pathLst>
            </a:custGeom>
            <a:gradFill rotWithShape="1">
              <a:gsLst>
                <a:gs pos="0">
                  <a:srgbClr val="FFEBEB"/>
                </a:gs>
                <a:gs pos="100000">
                  <a:srgbClr val="FFFBFB"/>
                </a:gs>
              </a:gsLst>
              <a:lin ang="5400000" scaled="1"/>
            </a:gradFill>
            <a:ln w="28575">
              <a:no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Abadi" panose="020B0604020104020204" pitchFamily="34" charset="0"/>
                <a:cs typeface="Oracle Sans" panose="020B0503020204020204" pitchFamily="34" charset="0"/>
              </a:endParaRPr>
            </a:p>
          </p:txBody>
        </p:sp>
        <p:sp>
          <p:nvSpPr>
            <p:cNvPr id="28" name="Rectangle 5"/>
            <p:cNvSpPr>
              <a:spLocks noChangeArrowheads="1"/>
            </p:cNvSpPr>
            <p:nvPr/>
          </p:nvSpPr>
          <p:spPr bwMode="auto">
            <a:xfrm>
              <a:off x="6252928" y="6452167"/>
              <a:ext cx="1473962" cy="804260"/>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0" hangingPunct="0">
                <a:lnSpc>
                  <a:spcPct val="90000"/>
                </a:lnSpc>
              </a:pPr>
              <a:r>
                <a:rPr lang="en-US" sz="2400" dirty="0">
                  <a:latin typeface="Abadi" panose="020B0604020104020204" pitchFamily="34" charset="0"/>
                  <a:cs typeface="Oracle Sans" panose="020B0503020204020204" pitchFamily="34" charset="0"/>
                </a:rPr>
                <a:t>Package</a:t>
              </a:r>
            </a:p>
            <a:p>
              <a:pPr algn="ctr" eaLnBrk="0" hangingPunct="0">
                <a:lnSpc>
                  <a:spcPct val="90000"/>
                </a:lnSpc>
              </a:pPr>
              <a:r>
                <a:rPr lang="en-US" sz="2400" dirty="0">
                  <a:latin typeface="Abadi" panose="020B0604020104020204" pitchFamily="34" charset="0"/>
                  <a:cs typeface="Oracle Sans" panose="020B0503020204020204" pitchFamily="34" charset="0"/>
                </a:rPr>
                <a:t>body</a:t>
              </a:r>
            </a:p>
          </p:txBody>
        </p:sp>
        <p:sp>
          <p:nvSpPr>
            <p:cNvPr id="29" name="AutoShape 7"/>
            <p:cNvSpPr>
              <a:spLocks noChangeArrowheads="1"/>
            </p:cNvSpPr>
            <p:nvPr/>
          </p:nvSpPr>
          <p:spPr bwMode="blackWhite">
            <a:xfrm>
              <a:off x="9889934" y="5143500"/>
              <a:ext cx="3761394" cy="4000500"/>
            </a:xfrm>
            <a:prstGeom prst="roundRect">
              <a:avLst>
                <a:gd name="adj" fmla="val 12431"/>
              </a:avLst>
            </a:prstGeom>
            <a:gradFill flip="none" rotWithShape="1">
              <a:gsLst>
                <a:gs pos="0">
                  <a:srgbClr val="E5F8FF"/>
                </a:gs>
                <a:gs pos="100000">
                  <a:schemeClr val="bg1"/>
                </a:gs>
              </a:gsLst>
              <a:lin ang="16200000" scaled="1"/>
              <a:tileRect/>
            </a:gradFill>
            <a:ln w="28575">
              <a:solidFill>
                <a:srgbClr val="E5F8FF"/>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spcBef>
                  <a:spcPct val="20000"/>
                </a:spcBef>
                <a:buClr>
                  <a:srgbClr val="FF0000"/>
                </a:buClr>
                <a:buFont typeface="Arial" pitchFamily="34" charset="0"/>
                <a:buNone/>
              </a:pPr>
              <a:endParaRPr lang="en-US" dirty="0">
                <a:latin typeface="Abadi" panose="020B0604020104020204" pitchFamily="34" charset="0"/>
                <a:cs typeface="Oracle Sans" panose="020B0503020204020204" pitchFamily="34" charset="0"/>
              </a:endParaRPr>
            </a:p>
          </p:txBody>
        </p:sp>
        <p:pic>
          <p:nvPicPr>
            <p:cNvPr id="30" name="Picture 9" descr="C:\Documents and Settings\gstokol\My Documents\My Pictures\package-body-codea011.gif"/>
            <p:cNvPicPr>
              <a:picLocks noChangeAspect="1" noChangeArrowheads="1"/>
            </p:cNvPicPr>
            <p:nvPr/>
          </p:nvPicPr>
          <p:blipFill>
            <a:blip r:embed="rId4" cstate="print"/>
            <a:stretch>
              <a:fillRect/>
            </a:stretch>
          </p:blipFill>
          <p:spPr bwMode="gray">
            <a:xfrm>
              <a:off x="7797272" y="5868458"/>
              <a:ext cx="1300163" cy="1971675"/>
            </a:xfrm>
            <a:prstGeom prst="rect">
              <a:avLst/>
            </a:prstGeom>
            <a:noFill/>
            <a:ln w="9525">
              <a:noFill/>
              <a:miter lim="800000"/>
              <a:headEnd/>
              <a:tailEnd/>
            </a:ln>
          </p:spPr>
        </p:pic>
        <p:pic>
          <p:nvPicPr>
            <p:cNvPr id="31" name="Picture 18" descr="Documents: PL/SQL Program"/>
            <p:cNvPicPr>
              <a:picLocks noChangeAspect="1" noChangeArrowheads="1"/>
            </p:cNvPicPr>
            <p:nvPr/>
          </p:nvPicPr>
          <p:blipFill>
            <a:blip r:embed="rId3" cstate="print"/>
            <a:srcRect/>
            <a:stretch>
              <a:fillRect/>
            </a:stretch>
          </p:blipFill>
          <p:spPr bwMode="gray">
            <a:xfrm>
              <a:off x="11410800" y="5305425"/>
              <a:ext cx="719661" cy="1501902"/>
            </a:xfrm>
            <a:prstGeom prst="rect">
              <a:avLst/>
            </a:prstGeom>
            <a:noFill/>
            <a:ln w="9525">
              <a:noFill/>
              <a:miter lim="800000"/>
              <a:headEnd/>
              <a:tailEnd/>
            </a:ln>
          </p:spPr>
        </p:pic>
        <p:sp>
          <p:nvSpPr>
            <p:cNvPr id="32" name="Rectangle 19"/>
            <p:cNvSpPr>
              <a:spLocks noChangeArrowheads="1"/>
            </p:cNvSpPr>
            <p:nvPr/>
          </p:nvSpPr>
          <p:spPr bwMode="auto">
            <a:xfrm>
              <a:off x="10573943" y="6677025"/>
              <a:ext cx="2041040" cy="2133855"/>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0" hangingPunct="0">
                <a:lnSpc>
                  <a:spcPct val="90000"/>
                </a:lnSpc>
              </a:pPr>
              <a:r>
                <a:rPr lang="en-US" sz="2400" dirty="0">
                  <a:latin typeface="Abadi" panose="020B0604020104020204" pitchFamily="34" charset="0"/>
                  <a:cs typeface="Oracle Sans" panose="020B0503020204020204" pitchFamily="34" charset="0"/>
                </a:rPr>
                <a:t>Procedure A </a:t>
              </a:r>
              <a:br>
                <a:rPr lang="en-US" sz="2400" dirty="0">
                  <a:latin typeface="Abadi" panose="020B0604020104020204" pitchFamily="34" charset="0"/>
                  <a:cs typeface="Oracle Sans" panose="020B0503020204020204" pitchFamily="34" charset="0"/>
                </a:rPr>
              </a:br>
              <a:r>
                <a:rPr lang="en-US" sz="2400" dirty="0">
                  <a:latin typeface="Abadi" panose="020B0604020104020204" pitchFamily="34" charset="0"/>
                  <a:cs typeface="Oracle Sans" panose="020B0503020204020204" pitchFamily="34" charset="0"/>
                </a:rPr>
                <a:t>declaration</a:t>
              </a:r>
            </a:p>
            <a:p>
              <a:pPr algn="ctr" eaLnBrk="0" hangingPunct="0">
                <a:lnSpc>
                  <a:spcPct val="90000"/>
                </a:lnSpc>
              </a:pPr>
              <a:r>
                <a:rPr lang="en-US" sz="2400" dirty="0">
                  <a:latin typeface="Abadi" panose="020B0604020104020204" pitchFamily="34" charset="0"/>
                  <a:cs typeface="Oracle Sans" panose="020B0503020204020204" pitchFamily="34" charset="0"/>
                </a:rPr>
                <a:t>.</a:t>
              </a:r>
            </a:p>
            <a:p>
              <a:pPr algn="ctr" eaLnBrk="0" hangingPunct="0">
                <a:lnSpc>
                  <a:spcPct val="90000"/>
                </a:lnSpc>
              </a:pPr>
              <a:r>
                <a:rPr lang="en-US" sz="2400" dirty="0">
                  <a:latin typeface="Abadi" panose="020B0604020104020204" pitchFamily="34" charset="0"/>
                  <a:cs typeface="Oracle Sans" panose="020B0503020204020204" pitchFamily="34" charset="0"/>
                </a:rPr>
                <a:t>.</a:t>
              </a:r>
            </a:p>
            <a:p>
              <a:pPr algn="ctr" eaLnBrk="0" hangingPunct="0">
                <a:lnSpc>
                  <a:spcPct val="90000"/>
                </a:lnSpc>
              </a:pPr>
              <a:r>
                <a:rPr lang="en-US" sz="2400" dirty="0">
                  <a:latin typeface="Abadi" panose="020B0604020104020204" pitchFamily="34" charset="0"/>
                  <a:cs typeface="Oracle Sans" panose="020B0503020204020204" pitchFamily="34" charset="0"/>
                </a:rPr>
                <a:t>.</a:t>
              </a:r>
            </a:p>
            <a:p>
              <a:pPr algn="ctr" eaLnBrk="0" hangingPunct="0">
                <a:lnSpc>
                  <a:spcPct val="90000"/>
                </a:lnSpc>
              </a:pPr>
              <a:r>
                <a:rPr lang="en-US" sz="2400" dirty="0">
                  <a:latin typeface="Abadi" panose="020B0604020104020204" pitchFamily="34" charset="0"/>
                  <a:cs typeface="Oracle Sans" panose="020B0503020204020204" pitchFamily="34" charset="0"/>
                </a:rPr>
                <a:t>.</a:t>
              </a:r>
            </a:p>
          </p:txBody>
        </p:sp>
        <p:pic>
          <p:nvPicPr>
            <p:cNvPr id="33" name="Picture 20" descr="C:\My_Data\Jobs\Enterprise\New_slides\icons\modify.gif"/>
            <p:cNvPicPr>
              <a:picLocks noChangeAspect="1" noChangeArrowheads="1"/>
            </p:cNvPicPr>
            <p:nvPr/>
          </p:nvPicPr>
          <p:blipFill>
            <a:blip r:embed="rId5" cstate="print"/>
            <a:stretch>
              <a:fillRect/>
            </a:stretch>
          </p:blipFill>
          <p:spPr bwMode="gray">
            <a:xfrm>
              <a:off x="3251461" y="5934097"/>
              <a:ext cx="1512110" cy="1512110"/>
            </a:xfrm>
            <a:prstGeom prst="rect">
              <a:avLst/>
            </a:prstGeom>
            <a:noFill/>
            <a:ln w="9525">
              <a:noFill/>
              <a:miter lim="800000"/>
              <a:headEnd/>
              <a:tailEnd/>
            </a:ln>
          </p:spPr>
        </p:pic>
        <p:sp>
          <p:nvSpPr>
            <p:cNvPr id="35" name="Rectangle 4"/>
            <p:cNvSpPr>
              <a:spLocks noChangeArrowheads="1"/>
            </p:cNvSpPr>
            <p:nvPr/>
          </p:nvSpPr>
          <p:spPr bwMode="auto">
            <a:xfrm>
              <a:off x="5615609" y="3603133"/>
              <a:ext cx="2111282" cy="804260"/>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0" hangingPunct="0">
                <a:lnSpc>
                  <a:spcPct val="90000"/>
                </a:lnSpc>
              </a:pPr>
              <a:r>
                <a:rPr lang="en-US" sz="2400" dirty="0">
                  <a:latin typeface="Abadi" panose="020B0604020104020204" pitchFamily="34" charset="0"/>
                  <a:cs typeface="Oracle Sans" panose="020B0503020204020204" pitchFamily="34" charset="0"/>
                </a:rPr>
                <a:t>Package</a:t>
              </a:r>
            </a:p>
            <a:p>
              <a:pPr algn="ctr" eaLnBrk="0" hangingPunct="0">
                <a:lnSpc>
                  <a:spcPct val="90000"/>
                </a:lnSpc>
              </a:pPr>
              <a:r>
                <a:rPr lang="en-US" sz="2400" dirty="0">
                  <a:latin typeface="Abadi" panose="020B0604020104020204" pitchFamily="34" charset="0"/>
                  <a:cs typeface="Oracle Sans" panose="020B0503020204020204" pitchFamily="34" charset="0"/>
                </a:rPr>
                <a:t>specification</a:t>
              </a:r>
            </a:p>
          </p:txBody>
        </p:sp>
        <p:sp>
          <p:nvSpPr>
            <p:cNvPr id="36" name="AutoShape 6"/>
            <p:cNvSpPr>
              <a:spLocks noChangeArrowheads="1"/>
            </p:cNvSpPr>
            <p:nvPr/>
          </p:nvSpPr>
          <p:spPr bwMode="blackWhite">
            <a:xfrm>
              <a:off x="9905803" y="2286000"/>
              <a:ext cx="3593165" cy="2266950"/>
            </a:xfrm>
            <a:prstGeom prst="roundRect">
              <a:avLst>
                <a:gd name="adj" fmla="val 12431"/>
              </a:avLst>
            </a:prstGeom>
            <a:gradFill flip="none" rotWithShape="1">
              <a:gsLst>
                <a:gs pos="0">
                  <a:srgbClr val="E5F8FF"/>
                </a:gs>
                <a:gs pos="100000">
                  <a:schemeClr val="bg1"/>
                </a:gs>
              </a:gsLst>
              <a:lin ang="16200000" scaled="1"/>
              <a:tileRect/>
            </a:gradFill>
            <a:ln w="28575">
              <a:solidFill>
                <a:srgbClr val="E5F8FF"/>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spcBef>
                  <a:spcPct val="20000"/>
                </a:spcBef>
                <a:buClr>
                  <a:srgbClr val="FF0000"/>
                </a:buClr>
                <a:buFont typeface="Arial" pitchFamily="34" charset="0"/>
                <a:buNone/>
              </a:pPr>
              <a:endParaRPr lang="en-US" dirty="0">
                <a:latin typeface="Abadi" panose="020B0604020104020204" pitchFamily="34" charset="0"/>
                <a:cs typeface="Oracle Sans" panose="020B0503020204020204" pitchFamily="34" charset="0"/>
              </a:endParaRPr>
            </a:p>
          </p:txBody>
        </p:sp>
        <p:pic>
          <p:nvPicPr>
            <p:cNvPr id="37" name="Picture 8" descr="C:\Documents and Settings\gstokol\My Documents\My Pictures\package-spec.gif"/>
            <p:cNvPicPr>
              <a:picLocks noChangeAspect="1" noChangeArrowheads="1"/>
            </p:cNvPicPr>
            <p:nvPr/>
          </p:nvPicPr>
          <p:blipFill>
            <a:blip r:embed="rId6" cstate="print"/>
            <a:stretch>
              <a:fillRect/>
            </a:stretch>
          </p:blipFill>
          <p:spPr bwMode="gray">
            <a:xfrm>
              <a:off x="7746472" y="3012281"/>
              <a:ext cx="1300163" cy="1985963"/>
            </a:xfrm>
            <a:prstGeom prst="rect">
              <a:avLst/>
            </a:prstGeom>
            <a:noFill/>
            <a:ln w="9525">
              <a:noFill/>
              <a:miter lim="800000"/>
              <a:headEnd/>
              <a:tailEnd/>
            </a:ln>
          </p:spPr>
        </p:pic>
        <p:pic>
          <p:nvPicPr>
            <p:cNvPr id="38" name="Picture 16" descr="Documents: PL/SQL Program"/>
            <p:cNvPicPr>
              <a:picLocks noChangeAspect="1" noChangeArrowheads="1"/>
            </p:cNvPicPr>
            <p:nvPr/>
          </p:nvPicPr>
          <p:blipFill>
            <a:blip r:embed="rId3" cstate="print"/>
            <a:srcRect/>
            <a:stretch>
              <a:fillRect/>
            </a:stretch>
          </p:blipFill>
          <p:spPr bwMode="gray">
            <a:xfrm>
              <a:off x="11342553" y="2385588"/>
              <a:ext cx="719661" cy="1501902"/>
            </a:xfrm>
            <a:prstGeom prst="rect">
              <a:avLst/>
            </a:prstGeom>
            <a:noFill/>
            <a:ln w="9525">
              <a:noFill/>
              <a:miter lim="800000"/>
              <a:headEnd/>
              <a:tailEnd/>
            </a:ln>
          </p:spPr>
        </p:pic>
        <p:sp>
          <p:nvSpPr>
            <p:cNvPr id="39" name="Rectangle 17"/>
            <p:cNvSpPr>
              <a:spLocks noChangeArrowheads="1"/>
            </p:cNvSpPr>
            <p:nvPr/>
          </p:nvSpPr>
          <p:spPr bwMode="auto">
            <a:xfrm>
              <a:off x="10573943" y="3771901"/>
              <a:ext cx="2041040" cy="804260"/>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0" hangingPunct="0">
                <a:lnSpc>
                  <a:spcPct val="90000"/>
                </a:lnSpc>
              </a:pPr>
              <a:r>
                <a:rPr lang="en-US" sz="2400" dirty="0">
                  <a:latin typeface="Abadi" panose="020B0604020104020204" pitchFamily="34" charset="0"/>
                  <a:cs typeface="Oracle Sans" panose="020B0503020204020204" pitchFamily="34" charset="0"/>
                </a:rPr>
                <a:t>Procedure A </a:t>
              </a:r>
              <a:br>
                <a:rPr lang="en-US" sz="2400" dirty="0">
                  <a:latin typeface="Abadi" panose="020B0604020104020204" pitchFamily="34" charset="0"/>
                  <a:cs typeface="Oracle Sans" panose="020B0503020204020204" pitchFamily="34" charset="0"/>
                </a:rPr>
              </a:br>
              <a:r>
                <a:rPr lang="en-US" sz="2400" dirty="0">
                  <a:latin typeface="Abadi" panose="020B0604020104020204" pitchFamily="34" charset="0"/>
                  <a:cs typeface="Oracle Sans" panose="020B0503020204020204" pitchFamily="34" charset="0"/>
                </a:rPr>
                <a:t>declaration</a:t>
              </a:r>
            </a:p>
          </p:txBody>
        </p:sp>
        <p:pic>
          <p:nvPicPr>
            <p:cNvPr id="40" name="Picture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54254" y="2539469"/>
              <a:ext cx="1357313" cy="1343025"/>
            </a:xfrm>
            <a:prstGeom prst="rect">
              <a:avLst/>
            </a:prstGeom>
          </p:spPr>
        </p:pic>
        <p:pic>
          <p:nvPicPr>
            <p:cNvPr id="42" name="Picture 19" descr="Symbols: Red Xmark, No, Cancel"/>
            <p:cNvPicPr>
              <a:picLocks noChangeAspect="1" noChangeArrowheads="1"/>
            </p:cNvPicPr>
            <p:nvPr/>
          </p:nvPicPr>
          <p:blipFill>
            <a:blip r:embed="rId8" cstate="print"/>
            <a:srcRect/>
            <a:stretch>
              <a:fillRect/>
            </a:stretch>
          </p:blipFill>
          <p:spPr bwMode="gray">
            <a:xfrm>
              <a:off x="8732094" y="6854296"/>
              <a:ext cx="629079" cy="914543"/>
            </a:xfrm>
            <a:prstGeom prst="rect">
              <a:avLst/>
            </a:prstGeom>
            <a:noFill/>
            <a:ln w="9525">
              <a:noFill/>
              <a:miter lim="800000"/>
              <a:headEnd/>
              <a:tailEnd/>
            </a:ln>
          </p:spPr>
        </p:pic>
        <p:sp>
          <p:nvSpPr>
            <p:cNvPr id="43" name="Rectangle 15"/>
            <p:cNvSpPr>
              <a:spLocks noChangeArrowheads="1"/>
            </p:cNvSpPr>
            <p:nvPr/>
          </p:nvSpPr>
          <p:spPr bwMode="auto">
            <a:xfrm>
              <a:off x="1600201" y="6877876"/>
              <a:ext cx="2979182" cy="1136659"/>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0" hangingPunct="0">
                <a:lnSpc>
                  <a:spcPct val="90000"/>
                </a:lnSpc>
              </a:pPr>
              <a:r>
                <a:rPr lang="en-US" sz="2400" dirty="0">
                  <a:latin typeface="Abadi" panose="020B0604020104020204" pitchFamily="34" charset="0"/>
                  <a:cs typeface="Oracle Sans" panose="020B0503020204020204" pitchFamily="34" charset="0"/>
                </a:rPr>
                <a:t>Standalone </a:t>
              </a:r>
              <a:br>
                <a:rPr lang="en-US" sz="2400" dirty="0">
                  <a:latin typeface="Abadi" panose="020B0604020104020204" pitchFamily="34" charset="0"/>
                  <a:cs typeface="Oracle Sans" panose="020B0503020204020204" pitchFamily="34" charset="0"/>
                </a:rPr>
              </a:br>
              <a:r>
                <a:rPr lang="en-US" sz="2400" dirty="0">
                  <a:latin typeface="Abadi" panose="020B0604020104020204" pitchFamily="34" charset="0"/>
                  <a:cs typeface="Oracle Sans" panose="020B0503020204020204" pitchFamily="34" charset="0"/>
                </a:rPr>
                <a:t>procedure definition</a:t>
              </a:r>
              <a:br>
                <a:rPr lang="en-US" sz="2400" dirty="0">
                  <a:latin typeface="Abadi" panose="020B0604020104020204" pitchFamily="34" charset="0"/>
                  <a:cs typeface="Oracle Sans" panose="020B0503020204020204" pitchFamily="34" charset="0"/>
                </a:rPr>
              </a:br>
              <a:r>
                <a:rPr lang="en-US" sz="2400" dirty="0">
                  <a:latin typeface="Abadi" panose="020B0604020104020204" pitchFamily="34" charset="0"/>
                  <a:cs typeface="Oracle Sans" panose="020B0503020204020204" pitchFamily="34" charset="0"/>
                </a:rPr>
                <a:t>changed</a:t>
              </a:r>
            </a:p>
          </p:txBody>
        </p:sp>
      </p:grpSp>
    </p:spTree>
    <p:extLst>
      <p:ext uri="{BB962C8B-B14F-4D97-AF65-F5344CB8AC3E}">
        <p14:creationId xmlns:p14="http://schemas.microsoft.com/office/powerpoint/2010/main" val="21821807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A0769C-2AFA-4924-930F-B39FA116EC05}"/>
              </a:ext>
            </a:extLst>
          </p:cNvPr>
          <p:cNvSpPr>
            <a:spLocks noGrp="1"/>
          </p:cNvSpPr>
          <p:nvPr>
            <p:ph idx="1"/>
          </p:nvPr>
        </p:nvSpPr>
        <p:spPr>
          <a:xfrm>
            <a:off x="932689" y="2267712"/>
            <a:ext cx="16422624" cy="3230752"/>
          </a:xfrm>
        </p:spPr>
        <p:txBody>
          <a:bodyPr/>
          <a:lstStyle/>
          <a:p>
            <a:r>
              <a:rPr lang="en-US" dirty="0"/>
              <a:t>You can display direct and indirect dependencies by running the </a:t>
            </a:r>
            <a:r>
              <a:rPr lang="en-US" dirty="0" err="1">
                <a:latin typeface="Courier New" pitchFamily="49" charset="0"/>
              </a:rPr>
              <a:t>utldtree.sql</a:t>
            </a:r>
            <a:r>
              <a:rPr lang="en-US" dirty="0"/>
              <a:t> script, populating the </a:t>
            </a:r>
            <a:r>
              <a:rPr lang="en-US" dirty="0">
                <a:latin typeface="Courier New" pitchFamily="49" charset="0"/>
              </a:rPr>
              <a:t>DEPTREE_TEMPTAB </a:t>
            </a:r>
            <a:r>
              <a:rPr lang="en-US" dirty="0"/>
              <a:t>table with information for a particular referenced object, and querying the </a:t>
            </a:r>
            <a:r>
              <a:rPr lang="en-US" dirty="0">
                <a:latin typeface="Courier New" pitchFamily="49" charset="0"/>
              </a:rPr>
              <a:t>DEPTREE</a:t>
            </a:r>
            <a:r>
              <a:rPr lang="en-US" dirty="0"/>
              <a:t> or </a:t>
            </a:r>
            <a:r>
              <a:rPr lang="en-US" dirty="0">
                <a:latin typeface="Courier New" pitchFamily="49" charset="0"/>
              </a:rPr>
              <a:t>IDEPTREE</a:t>
            </a:r>
            <a:r>
              <a:rPr lang="en-US" dirty="0"/>
              <a:t> views.</a:t>
            </a:r>
          </a:p>
          <a:p>
            <a:pPr lvl="1">
              <a:buFont typeface="Arial" pitchFamily="34" charset="0"/>
              <a:buAutoNum type="alphaLcPeriod"/>
            </a:pPr>
            <a:r>
              <a:rPr lang="en-US" dirty="0"/>
              <a:t>True</a:t>
            </a:r>
          </a:p>
          <a:p>
            <a:pPr lvl="1">
              <a:buFont typeface="Arial" pitchFamily="34" charset="0"/>
              <a:buAutoNum type="alphaLcPeriod"/>
            </a:pPr>
            <a:r>
              <a:rPr lang="en-US" dirty="0"/>
              <a:t>False</a:t>
            </a:r>
          </a:p>
        </p:txBody>
      </p:sp>
      <p:sp>
        <p:nvSpPr>
          <p:cNvPr id="4198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Quiz</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51048" y="6955949"/>
            <a:ext cx="2201366" cy="2073752"/>
          </a:xfrm>
          <a:prstGeom prst="rect">
            <a:avLst/>
          </a:prstGeom>
        </p:spPr>
      </p:pic>
    </p:spTree>
    <p:extLst>
      <p:ext uri="{BB962C8B-B14F-4D97-AF65-F5344CB8AC3E}">
        <p14:creationId xmlns:p14="http://schemas.microsoft.com/office/powerpoint/2010/main" val="2294059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Summary</a:t>
            </a:r>
          </a:p>
        </p:txBody>
      </p:sp>
      <p:sp>
        <p:nvSpPr>
          <p:cNvPr id="2" name="Content Placeholder 1">
            <a:extLst>
              <a:ext uri="{FF2B5EF4-FFF2-40B4-BE49-F238E27FC236}">
                <a16:creationId xmlns:a16="http://schemas.microsoft.com/office/drawing/2014/main" id="{962558BB-9CD1-4387-A08A-C27A21DC40A7}"/>
              </a:ext>
            </a:extLst>
          </p:cNvPr>
          <p:cNvSpPr>
            <a:spLocks noGrp="1"/>
          </p:cNvSpPr>
          <p:nvPr>
            <p:ph idx="1"/>
          </p:nvPr>
        </p:nvSpPr>
        <p:spPr>
          <a:xfrm>
            <a:off x="933451" y="2272710"/>
            <a:ext cx="16421100" cy="3658562"/>
          </a:xfrm>
        </p:spPr>
        <p:txBody>
          <a:bodyPr/>
          <a:lstStyle/>
          <a:p>
            <a:r>
              <a:rPr lang="en-US" dirty="0"/>
              <a:t>In this lesson, you should have learned how to:</a:t>
            </a:r>
          </a:p>
          <a:p>
            <a:pPr lvl="1"/>
            <a:r>
              <a:rPr lang="en-US" dirty="0"/>
              <a:t>Track procedural dependencies</a:t>
            </a:r>
          </a:p>
          <a:p>
            <a:pPr lvl="1"/>
            <a:r>
              <a:rPr lang="en-US" dirty="0"/>
              <a:t>Predict the effect of changing a database object on procedures and functions</a:t>
            </a:r>
          </a:p>
          <a:p>
            <a:pPr lvl="1"/>
            <a:r>
              <a:rPr lang="en-US" dirty="0"/>
              <a:t>Manage procedural dependencies</a:t>
            </a:r>
          </a:p>
          <a:p>
            <a:pPr lvl="1"/>
            <a:r>
              <a:rPr lang="en-US" dirty="0"/>
              <a:t>Manage local and remote dependencies</a:t>
            </a:r>
          </a:p>
        </p:txBody>
      </p:sp>
    </p:spTree>
    <p:extLst>
      <p:ext uri="{BB962C8B-B14F-4D97-AF65-F5344CB8AC3E}">
        <p14:creationId xmlns:p14="http://schemas.microsoft.com/office/powerpoint/2010/main" val="2200984205"/>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rPr>
              <a:t>Practice 22 Overview: Managing Dependencies in Your Schema</a:t>
            </a:r>
          </a:p>
        </p:txBody>
      </p:sp>
      <p:sp>
        <p:nvSpPr>
          <p:cNvPr id="11" name="Content Placeholder 10">
            <a:extLst>
              <a:ext uri="{FF2B5EF4-FFF2-40B4-BE49-F238E27FC236}">
                <a16:creationId xmlns:a16="http://schemas.microsoft.com/office/drawing/2014/main" id="{D889FC1F-3ABE-4F35-AA2E-6371701F8656}"/>
              </a:ext>
            </a:extLst>
          </p:cNvPr>
          <p:cNvSpPr>
            <a:spLocks noGrp="1"/>
          </p:cNvSpPr>
          <p:nvPr>
            <p:ph idx="1"/>
          </p:nvPr>
        </p:nvSpPr>
        <p:spPr>
          <a:xfrm>
            <a:off x="933451" y="2688032"/>
            <a:ext cx="16421100" cy="2113523"/>
          </a:xfrm>
        </p:spPr>
        <p:txBody>
          <a:bodyPr/>
          <a:lstStyle/>
          <a:p>
            <a:r>
              <a:rPr lang="en-US" dirty="0"/>
              <a:t>This practice covers the following topics:</a:t>
            </a:r>
          </a:p>
          <a:p>
            <a:pPr lvl="1"/>
            <a:r>
              <a:rPr lang="en-US" dirty="0"/>
              <a:t>Using </a:t>
            </a:r>
            <a:r>
              <a:rPr lang="en-US" dirty="0">
                <a:latin typeface="Courier New" pitchFamily="49" charset="0"/>
                <a:cs typeface="Courier New" pitchFamily="49" charset="0"/>
              </a:rPr>
              <a:t>DEPTREE_FILL</a:t>
            </a:r>
            <a:r>
              <a:rPr lang="en-US" dirty="0"/>
              <a:t> and </a:t>
            </a:r>
            <a:r>
              <a:rPr lang="en-US" dirty="0">
                <a:latin typeface="Courier New" pitchFamily="49" charset="0"/>
                <a:cs typeface="Courier New" pitchFamily="49" charset="0"/>
              </a:rPr>
              <a:t>IDEPTREE</a:t>
            </a:r>
            <a:r>
              <a:rPr lang="en-US" dirty="0"/>
              <a:t> to view dependencies</a:t>
            </a:r>
          </a:p>
          <a:p>
            <a:pPr lvl="1"/>
            <a:r>
              <a:rPr lang="en-US" dirty="0"/>
              <a:t>Recompiling procedures, functions, and packages</a:t>
            </a:r>
          </a:p>
        </p:txBody>
      </p:sp>
      <p:grpSp>
        <p:nvGrpSpPr>
          <p:cNvPr id="9" name="Group 8">
            <a:extLst>
              <a:ext uri="{FF2B5EF4-FFF2-40B4-BE49-F238E27FC236}">
                <a16:creationId xmlns:a16="http://schemas.microsoft.com/office/drawing/2014/main" id="{1719C778-81B9-45F2-A635-C3F541991576}"/>
              </a:ext>
            </a:extLst>
          </p:cNvPr>
          <p:cNvGrpSpPr/>
          <p:nvPr/>
        </p:nvGrpSpPr>
        <p:grpSpPr>
          <a:xfrm>
            <a:off x="13654408" y="6151612"/>
            <a:ext cx="4633592" cy="2577087"/>
            <a:chOff x="13176448" y="6400800"/>
            <a:chExt cx="4633592" cy="2577087"/>
          </a:xfrm>
        </p:grpSpPr>
        <p:sp>
          <p:nvSpPr>
            <p:cNvPr id="4" name="Rectangle 3"/>
            <p:cNvSpPr/>
            <p:nvPr/>
          </p:nvSpPr>
          <p:spPr bwMode="auto">
            <a:xfrm rot="16200000" flipV="1">
              <a:off x="14619325" y="5369880"/>
              <a:ext cx="1747838" cy="4633592"/>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Abadi" panose="020B0604020104020204" pitchFamily="34" charset="0"/>
                <a:cs typeface="Oracle Sans" panose="020B0503020204020204" pitchFamily="34" charset="0"/>
              </a:endParaRPr>
            </a:p>
          </p:txBody>
        </p:sp>
        <p:grpSp>
          <p:nvGrpSpPr>
            <p:cNvPr id="5" name="Group 4"/>
            <p:cNvGrpSpPr/>
            <p:nvPr/>
          </p:nvGrpSpPr>
          <p:grpSpPr>
            <a:xfrm>
              <a:off x="14450994" y="6400800"/>
              <a:ext cx="2579706" cy="2577087"/>
              <a:chOff x="9066212" y="3962400"/>
              <a:chExt cx="1941512" cy="1939542"/>
            </a:xfrm>
          </p:grpSpPr>
          <p:sp>
            <p:nvSpPr>
              <p:cNvPr id="6" name="Oval 5"/>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Abadi" panose="020B0604020104020204" pitchFamily="34" charset="0"/>
                  <a:cs typeface="Oracle Sans" panose="020B0503020204020204" pitchFamily="34" charset="0"/>
                </a:endParaRPr>
              </a:p>
            </p:txBody>
          </p:sp>
          <p:sp>
            <p:nvSpPr>
              <p:cNvPr id="7" name="Oval 6"/>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Abadi" panose="020B0604020104020204" pitchFamily="34" charset="0"/>
                  <a:cs typeface="Oracle Sans" panose="020B0503020204020204"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6085" y="4324778"/>
                <a:ext cx="1208860" cy="1440933"/>
              </a:xfrm>
              <a:prstGeom prst="rect">
                <a:avLst/>
              </a:prstGeom>
            </p:spPr>
          </p:pic>
        </p:grpSp>
      </p:grpSp>
    </p:spTree>
    <p:extLst>
      <p:ext uri="{BB962C8B-B14F-4D97-AF65-F5344CB8AC3E}">
        <p14:creationId xmlns:p14="http://schemas.microsoft.com/office/powerpoint/2010/main" val="22291438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What are Dependencies in a Schema?</a:t>
            </a:r>
          </a:p>
        </p:txBody>
      </p:sp>
      <p:sp>
        <p:nvSpPr>
          <p:cNvPr id="3" name="Content Placeholder 2">
            <a:extLst>
              <a:ext uri="{FF2B5EF4-FFF2-40B4-BE49-F238E27FC236}">
                <a16:creationId xmlns:a16="http://schemas.microsoft.com/office/drawing/2014/main" id="{68A4F203-7604-4CBF-B384-96B774BCCCE1}"/>
              </a:ext>
            </a:extLst>
          </p:cNvPr>
          <p:cNvSpPr>
            <a:spLocks noGrp="1"/>
          </p:cNvSpPr>
          <p:nvPr>
            <p:ph idx="1"/>
          </p:nvPr>
        </p:nvSpPr>
        <p:spPr>
          <a:xfrm>
            <a:off x="933451" y="2272710"/>
            <a:ext cx="16421100" cy="3853487"/>
          </a:xfrm>
        </p:spPr>
        <p:txBody>
          <a:bodyPr/>
          <a:lstStyle/>
          <a:p>
            <a:pPr lvl="1"/>
            <a:r>
              <a:rPr lang="en-US" dirty="0"/>
              <a:t>Dependency refers to a situation where one schema object depends on another object for its definition.</a:t>
            </a:r>
          </a:p>
          <a:p>
            <a:pPr lvl="1"/>
            <a:r>
              <a:rPr lang="en-US" dirty="0"/>
              <a:t>	Examples</a:t>
            </a:r>
          </a:p>
          <a:p>
            <a:pPr lvl="2"/>
            <a:r>
              <a:rPr lang="en-US" dirty="0"/>
              <a:t>There is a dependency between a view and the set of tables on which it is defined.</a:t>
            </a:r>
          </a:p>
          <a:p>
            <a:pPr lvl="2"/>
            <a:r>
              <a:rPr lang="en-US" dirty="0"/>
              <a:t>There is a dependency between the procedure and the tables on which the procedure is defined.</a:t>
            </a:r>
          </a:p>
        </p:txBody>
      </p:sp>
    </p:spTree>
    <p:custDataLst>
      <p:tags r:id="rId1"/>
    </p:custDataLst>
    <p:extLst>
      <p:ext uri="{BB962C8B-B14F-4D97-AF65-F5344CB8AC3E}">
        <p14:creationId xmlns:p14="http://schemas.microsoft.com/office/powerpoint/2010/main" val="178148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How Dependencies Work?</a:t>
            </a:r>
          </a:p>
        </p:txBody>
      </p:sp>
      <p:sp>
        <p:nvSpPr>
          <p:cNvPr id="3" name="Content Placeholder 2">
            <a:extLst>
              <a:ext uri="{FF2B5EF4-FFF2-40B4-BE49-F238E27FC236}">
                <a16:creationId xmlns:a16="http://schemas.microsoft.com/office/drawing/2014/main" id="{6E1F0C37-1914-483E-8E00-972E091DADA6}"/>
              </a:ext>
            </a:extLst>
          </p:cNvPr>
          <p:cNvSpPr>
            <a:spLocks noGrp="1"/>
          </p:cNvSpPr>
          <p:nvPr>
            <p:ph idx="1"/>
          </p:nvPr>
        </p:nvSpPr>
        <p:spPr>
          <a:xfrm>
            <a:off x="933451" y="2272710"/>
            <a:ext cx="16421100" cy="580540"/>
          </a:xfrm>
        </p:spPr>
        <p:txBody>
          <a:bodyPr/>
          <a:lstStyle/>
          <a:p>
            <a:r>
              <a:rPr lang="en-US" dirty="0"/>
              <a:t>Let us create the following views in the HR schema:</a:t>
            </a:r>
          </a:p>
        </p:txBody>
      </p:sp>
      <p:sp>
        <p:nvSpPr>
          <p:cNvPr id="4" name="Content Placeholder 2"/>
          <p:cNvSpPr txBox="1">
            <a:spLocks/>
          </p:cNvSpPr>
          <p:nvPr/>
        </p:nvSpPr>
        <p:spPr bwMode="gray">
          <a:xfrm>
            <a:off x="1143000" y="3103457"/>
            <a:ext cx="16125591" cy="139264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r>
              <a:rPr lang="en-US" dirty="0">
                <a:latin typeface="Courier New" pitchFamily="49" charset="0"/>
                <a:cs typeface="Courier New" pitchFamily="49" charset="0"/>
              </a:rPr>
              <a:t>CREATE OR REPLACE VIEW commissioned AS SELECT first_name, last_name, commission_pct FROM employees WHERE commission_pct &gt; 0.00;</a:t>
            </a:r>
          </a:p>
          <a:p>
            <a:pPr marL="914240" indent="-914240" defTabSz="799961">
              <a:tabLst>
                <a:tab pos="799961" algn="r"/>
                <a:tab pos="1345965" algn="l"/>
              </a:tabLst>
              <a:defRPr/>
            </a:pPr>
            <a:endParaRPr lang="en-US" dirty="0">
              <a:latin typeface="Courier New" pitchFamily="49" charset="0"/>
              <a:cs typeface="Courier New" pitchFamily="49" charset="0"/>
            </a:endParaRPr>
          </a:p>
          <a:p>
            <a:pPr marL="914240" indent="-914240" defTabSz="799961">
              <a:tabLst>
                <a:tab pos="799961" algn="r"/>
                <a:tab pos="1345965" algn="l"/>
              </a:tabLst>
              <a:defRPr/>
            </a:pPr>
            <a:r>
              <a:rPr lang="en-US" dirty="0">
                <a:latin typeface="Courier New" pitchFamily="49" charset="0"/>
                <a:cs typeface="Courier New" pitchFamily="49" charset="0"/>
              </a:rPr>
              <a:t>CREATE OR REPLACE VIEW emp_mails AS SELECT first_name, last_name, email FROM employees;</a:t>
            </a:r>
          </a:p>
        </p:txBody>
      </p:sp>
      <p:sp>
        <p:nvSpPr>
          <p:cNvPr id="8" name="Content Placeholder 2"/>
          <p:cNvSpPr txBox="1">
            <a:spLocks/>
          </p:cNvSpPr>
          <p:nvPr/>
        </p:nvSpPr>
        <p:spPr bwMode="gray">
          <a:xfrm>
            <a:off x="1371600" y="5143500"/>
            <a:ext cx="6446520" cy="139264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r>
              <a:rPr lang="en-US" dirty="0">
                <a:latin typeface="Courier New" pitchFamily="49" charset="0"/>
                <a:cs typeface="Courier New" pitchFamily="49" charset="0"/>
              </a:rPr>
              <a:t>SELECT object_name, status</a:t>
            </a:r>
          </a:p>
          <a:p>
            <a:pPr marL="914240" indent="-914240" defTabSz="799961">
              <a:tabLst>
                <a:tab pos="799961" algn="r"/>
                <a:tab pos="1345965" algn="l"/>
              </a:tabLst>
              <a:defRPr/>
            </a:pPr>
            <a:r>
              <a:rPr lang="en-US" dirty="0">
                <a:latin typeface="Courier New" pitchFamily="49" charset="0"/>
                <a:cs typeface="Courier New" pitchFamily="49" charset="0"/>
              </a:rPr>
              <a:t>FROM user_objects</a:t>
            </a:r>
          </a:p>
          <a:p>
            <a:pPr marL="914240" indent="-914240" defTabSz="799961">
              <a:tabLst>
                <a:tab pos="799961" algn="r"/>
                <a:tab pos="1345965" algn="l"/>
              </a:tabLst>
              <a:defRPr/>
            </a:pPr>
            <a:r>
              <a:rPr lang="en-US" dirty="0">
                <a:latin typeface="Courier New" pitchFamily="49" charset="0"/>
                <a:cs typeface="Courier New" pitchFamily="49" charset="0"/>
              </a:rPr>
              <a:t>WHERE object_type = 'VIEW'</a:t>
            </a:r>
          </a:p>
          <a:p>
            <a:pPr marL="914240" indent="-914240" defTabSz="799961">
              <a:tabLst>
                <a:tab pos="799961" algn="r"/>
                <a:tab pos="1345965" algn="l"/>
              </a:tabLst>
              <a:defRPr/>
            </a:pPr>
            <a:r>
              <a:rPr lang="en-US" dirty="0">
                <a:latin typeface="Courier New" pitchFamily="49" charset="0"/>
                <a:cs typeface="Courier New" pitchFamily="49" charset="0"/>
              </a:rPr>
              <a:t>ORDER BY object_name;</a:t>
            </a:r>
          </a:p>
        </p:txBody>
      </p:sp>
      <p:pic>
        <p:nvPicPr>
          <p:cNvPr id="9" name="Picture 8" descr="les12_01.png"/>
          <p:cNvPicPr>
            <a:picLocks noChangeAspect="1"/>
          </p:cNvPicPr>
          <p:nvPr/>
        </p:nvPicPr>
        <p:blipFill>
          <a:blip r:embed="rId4" cstate="print"/>
          <a:stretch>
            <a:fillRect/>
          </a:stretch>
        </p:blipFill>
        <p:spPr>
          <a:xfrm>
            <a:off x="10287000" y="5143500"/>
            <a:ext cx="4942857" cy="2014286"/>
          </a:xfrm>
          <a:prstGeom prst="rect">
            <a:avLst/>
          </a:prstGeom>
        </p:spPr>
      </p:pic>
    </p:spTree>
    <p:custDataLst>
      <p:tags r:id="rId1"/>
    </p:custDataLst>
    <p:extLst>
      <p:ext uri="{BB962C8B-B14F-4D97-AF65-F5344CB8AC3E}">
        <p14:creationId xmlns:p14="http://schemas.microsoft.com/office/powerpoint/2010/main" val="3016416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How Dependencies Work?</a:t>
            </a:r>
          </a:p>
        </p:txBody>
      </p:sp>
      <p:sp>
        <p:nvSpPr>
          <p:cNvPr id="5" name="Content Placeholder 4">
            <a:extLst>
              <a:ext uri="{FF2B5EF4-FFF2-40B4-BE49-F238E27FC236}">
                <a16:creationId xmlns:a16="http://schemas.microsoft.com/office/drawing/2014/main" id="{80C3CB53-A5CE-47D5-9F49-C2135B33E3DC}"/>
              </a:ext>
            </a:extLst>
          </p:cNvPr>
          <p:cNvSpPr>
            <a:spLocks noGrp="1"/>
          </p:cNvSpPr>
          <p:nvPr>
            <p:ph idx="1"/>
          </p:nvPr>
        </p:nvSpPr>
        <p:spPr>
          <a:xfrm>
            <a:off x="933451" y="2272710"/>
            <a:ext cx="16421100" cy="5855510"/>
          </a:xfrm>
        </p:spPr>
        <p:txBody>
          <a:bodyPr/>
          <a:lstStyle/>
          <a:p>
            <a:r>
              <a:rPr lang="en-US" dirty="0"/>
              <a:t>Let us modify the email column of the employees table:</a:t>
            </a:r>
          </a:p>
          <a:p>
            <a:endParaRPr lang="en-US" dirty="0"/>
          </a:p>
          <a:p>
            <a:r>
              <a:rPr lang="en-US" sz="3600" dirty="0"/>
              <a:t>And check the state of the views:</a:t>
            </a:r>
          </a:p>
          <a:p>
            <a:endParaRPr lang="en-US" sz="3600" dirty="0"/>
          </a:p>
          <a:p>
            <a:endParaRPr lang="en-US" sz="3600" dirty="0"/>
          </a:p>
          <a:p>
            <a:endParaRPr lang="en-US" sz="3600" dirty="0"/>
          </a:p>
          <a:p>
            <a:r>
              <a:rPr lang="en-US" sz="3600" dirty="0"/>
              <a:t>You can see that after the email column in the employees table is modified, the status </a:t>
            </a:r>
            <a:r>
              <a:rPr lang="en-US" sz="3600" dirty="0" err="1"/>
              <a:t>emp_mails</a:t>
            </a:r>
            <a:r>
              <a:rPr lang="en-US" sz="3600" dirty="0"/>
              <a:t> view has become invalid.</a:t>
            </a:r>
            <a:endParaRPr lang="en-US" dirty="0"/>
          </a:p>
        </p:txBody>
      </p:sp>
      <p:sp>
        <p:nvSpPr>
          <p:cNvPr id="4" name="Content Placeholder 2"/>
          <p:cNvSpPr txBox="1">
            <a:spLocks/>
          </p:cNvSpPr>
          <p:nvPr/>
        </p:nvSpPr>
        <p:spPr bwMode="gray">
          <a:xfrm>
            <a:off x="1143000" y="3019292"/>
            <a:ext cx="12481560" cy="524977"/>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r>
              <a:rPr lang="en-US" dirty="0">
                <a:latin typeface="Courier New" pitchFamily="49" charset="0"/>
                <a:cs typeface="Courier New" pitchFamily="49" charset="0"/>
              </a:rPr>
              <a:t>ALTER TABLE employees MODIFY email VARCHAR2(</a:t>
            </a:r>
            <a:r>
              <a:rPr lang="en-US" b="1" dirty="0">
                <a:latin typeface="Courier New" pitchFamily="49" charset="0"/>
                <a:cs typeface="Courier New" pitchFamily="49" charset="0"/>
              </a:rPr>
              <a:t>100</a:t>
            </a:r>
            <a:r>
              <a:rPr lang="en-US" dirty="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7" name="Content Placeholder 2"/>
          <p:cNvSpPr txBox="1">
            <a:spLocks/>
          </p:cNvSpPr>
          <p:nvPr/>
        </p:nvSpPr>
        <p:spPr bwMode="gray">
          <a:xfrm>
            <a:off x="1143000" y="4686301"/>
            <a:ext cx="6583680" cy="1420267"/>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r>
              <a:rPr lang="en-US" dirty="0">
                <a:latin typeface="Courier New" pitchFamily="49" charset="0"/>
                <a:cs typeface="Courier New" pitchFamily="49" charset="0"/>
              </a:rPr>
              <a:t>SELECT object_name, status</a:t>
            </a:r>
          </a:p>
          <a:p>
            <a:pPr marL="914240" indent="-914240" defTabSz="799961">
              <a:tabLst>
                <a:tab pos="799961" algn="r"/>
                <a:tab pos="1345965" algn="l"/>
              </a:tabLst>
              <a:defRPr/>
            </a:pPr>
            <a:r>
              <a:rPr lang="en-US" dirty="0">
                <a:latin typeface="Courier New" pitchFamily="49" charset="0"/>
                <a:cs typeface="Courier New" pitchFamily="49" charset="0"/>
              </a:rPr>
              <a:t>FROM user_objects</a:t>
            </a:r>
          </a:p>
          <a:p>
            <a:pPr marL="914240" indent="-914240" defTabSz="799961">
              <a:tabLst>
                <a:tab pos="799961" algn="r"/>
                <a:tab pos="1345965" algn="l"/>
              </a:tabLst>
              <a:defRPr/>
            </a:pPr>
            <a:r>
              <a:rPr lang="en-US" dirty="0">
                <a:latin typeface="Courier New" pitchFamily="49" charset="0"/>
                <a:cs typeface="Courier New" pitchFamily="49" charset="0"/>
              </a:rPr>
              <a:t>WHERE object_type = 'VIEW'</a:t>
            </a:r>
          </a:p>
          <a:p>
            <a:pPr marL="914240" indent="-914240" defTabSz="799961">
              <a:tabLst>
                <a:tab pos="799961" algn="r"/>
                <a:tab pos="1345965" algn="l"/>
              </a:tabLst>
              <a:defRPr/>
            </a:pPr>
            <a:r>
              <a:rPr lang="en-US" dirty="0">
                <a:latin typeface="Courier New" pitchFamily="49" charset="0"/>
                <a:cs typeface="Courier New" pitchFamily="49" charset="0"/>
              </a:rPr>
              <a:t>ORDER BY object_name;</a:t>
            </a:r>
          </a:p>
        </p:txBody>
      </p:sp>
      <p:pic>
        <p:nvPicPr>
          <p:cNvPr id="9" name="Picture 8" descr="les12_02.png"/>
          <p:cNvPicPr>
            <a:picLocks noChangeAspect="1"/>
          </p:cNvPicPr>
          <p:nvPr/>
        </p:nvPicPr>
        <p:blipFill>
          <a:blip r:embed="rId4" cstate="print"/>
          <a:stretch>
            <a:fillRect/>
          </a:stretch>
        </p:blipFill>
        <p:spPr>
          <a:xfrm>
            <a:off x="9258301" y="4333330"/>
            <a:ext cx="5014286" cy="1785714"/>
          </a:xfrm>
          <a:prstGeom prst="rect">
            <a:avLst/>
          </a:prstGeom>
        </p:spPr>
      </p:pic>
    </p:spTree>
    <p:custDataLst>
      <p:tags r:id="rId1"/>
    </p:custDataLst>
    <p:extLst>
      <p:ext uri="{BB962C8B-B14F-4D97-AF65-F5344CB8AC3E}">
        <p14:creationId xmlns:p14="http://schemas.microsoft.com/office/powerpoint/2010/main" val="1999074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Dependent and Referenced Objects</a:t>
            </a:r>
          </a:p>
        </p:txBody>
      </p:sp>
      <p:sp>
        <p:nvSpPr>
          <p:cNvPr id="5" name="Content Placeholder 4">
            <a:extLst>
              <a:ext uri="{FF2B5EF4-FFF2-40B4-BE49-F238E27FC236}">
                <a16:creationId xmlns:a16="http://schemas.microsoft.com/office/drawing/2014/main" id="{959AFBA7-8739-4E92-A556-82D6AB327405}"/>
              </a:ext>
            </a:extLst>
          </p:cNvPr>
          <p:cNvSpPr>
            <a:spLocks noGrp="1"/>
          </p:cNvSpPr>
          <p:nvPr>
            <p:ph idx="1"/>
          </p:nvPr>
        </p:nvSpPr>
        <p:spPr>
          <a:xfrm>
            <a:off x="933451" y="2272710"/>
            <a:ext cx="16421100" cy="3559047"/>
          </a:xfrm>
        </p:spPr>
        <p:txBody>
          <a:bodyPr/>
          <a:lstStyle/>
          <a:p>
            <a:r>
              <a:rPr lang="en-US" dirty="0"/>
              <a:t>Some types of schema objects can reference other objects in their definitions. </a:t>
            </a:r>
          </a:p>
          <a:p>
            <a:r>
              <a:rPr lang="en-US" dirty="0"/>
              <a:t>For example:</a:t>
            </a:r>
          </a:p>
          <a:p>
            <a:pPr lvl="1"/>
            <a:r>
              <a:rPr lang="en-US" dirty="0"/>
              <a:t>A view is defined by a query that references tables. </a:t>
            </a:r>
          </a:p>
          <a:p>
            <a:pPr lvl="2"/>
            <a:r>
              <a:rPr lang="en-US" dirty="0"/>
              <a:t>View is a dependent object.</a:t>
            </a:r>
          </a:p>
          <a:p>
            <a:pPr lvl="2"/>
            <a:r>
              <a:rPr lang="en-US" dirty="0"/>
              <a:t>Tables are referenced objects.</a:t>
            </a:r>
          </a:p>
        </p:txBody>
      </p:sp>
      <p:pic>
        <p:nvPicPr>
          <p:cNvPr id="4" name="Picture 3" descr="cnt234093.gif"/>
          <p:cNvPicPr>
            <a:picLocks noChangeAspect="1"/>
          </p:cNvPicPr>
          <p:nvPr/>
        </p:nvPicPr>
        <p:blipFill>
          <a:blip r:embed="rId4" cstate="print"/>
          <a:stretch>
            <a:fillRect/>
          </a:stretch>
        </p:blipFill>
        <p:spPr>
          <a:xfrm>
            <a:off x="13944600" y="5829300"/>
            <a:ext cx="2586351" cy="2857500"/>
          </a:xfrm>
          <a:prstGeom prst="rect">
            <a:avLst/>
          </a:prstGeom>
        </p:spPr>
      </p:pic>
    </p:spTree>
    <p:custDataLst>
      <p:tags r:id="rId1"/>
    </p:custDataLst>
    <p:extLst>
      <p:ext uri="{BB962C8B-B14F-4D97-AF65-F5344CB8AC3E}">
        <p14:creationId xmlns:p14="http://schemas.microsoft.com/office/powerpoint/2010/main" val="1266937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5E23D6-52FD-4159-8B89-086C02A011DF}"/>
              </a:ext>
            </a:extLst>
          </p:cNvPr>
          <p:cNvSpPr>
            <a:spLocks noGrp="1"/>
          </p:cNvSpPr>
          <p:nvPr>
            <p:ph type="title"/>
          </p:nvPr>
        </p:nvSpPr>
        <p:spPr/>
        <p:txBody>
          <a:bodyPr/>
          <a:lstStyle/>
          <a:p>
            <a:endParaRPr lang="en-US" dirty="0"/>
          </a:p>
        </p:txBody>
      </p:sp>
    </p:spTree>
    <p:custDataLst>
      <p:tags r:id="rId1"/>
    </p:custDataLst>
    <p:extLst>
      <p:ext uri="{BB962C8B-B14F-4D97-AF65-F5344CB8AC3E}">
        <p14:creationId xmlns:p14="http://schemas.microsoft.com/office/powerpoint/2010/main" val="1716213856"/>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4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179</TotalTime>
  <Words>5846</Words>
  <Application>Microsoft Office PowerPoint</Application>
  <PresentationFormat>Custom</PresentationFormat>
  <Paragraphs>533</Paragraphs>
  <Slides>46</Slides>
  <Notes>46</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Abadi</vt:lpstr>
      <vt:lpstr>Arial</vt:lpstr>
      <vt:lpstr>Courier New</vt:lpstr>
      <vt:lpstr>Georgia</vt:lpstr>
      <vt:lpstr>Times New Roman</vt:lpstr>
      <vt:lpstr>Wingdings</vt:lpstr>
      <vt:lpstr>OU Redwood PowerPoint Template</vt:lpstr>
      <vt:lpstr>Managing Dependencies</vt:lpstr>
      <vt:lpstr>Course Road Map</vt:lpstr>
      <vt:lpstr>Objectives</vt:lpstr>
      <vt:lpstr>Lesson Agenda</vt:lpstr>
      <vt:lpstr>What are Dependencies in a Schema?</vt:lpstr>
      <vt:lpstr>How Dependencies Work?</vt:lpstr>
      <vt:lpstr>How Dependencies Work?</vt:lpstr>
      <vt:lpstr>Dependent and Referenced Objects</vt:lpstr>
      <vt:lpstr>PowerPoint Presentation</vt:lpstr>
      <vt:lpstr>Querying Object Dependencies: Using the USER_DEPENDENCIES View</vt:lpstr>
      <vt:lpstr>Querying an Object’s Status</vt:lpstr>
      <vt:lpstr>Categorizing Dependencies</vt:lpstr>
      <vt:lpstr>Lesson Agenda</vt:lpstr>
      <vt:lpstr>Direct Dependencies</vt:lpstr>
      <vt:lpstr>Indirect Dependencies</vt:lpstr>
      <vt:lpstr>Displaying Direct and Indirect Dependencies</vt:lpstr>
      <vt:lpstr>Displaying Direct and Indirect Dependencies</vt:lpstr>
      <vt:lpstr>Lesson Agenda</vt:lpstr>
      <vt:lpstr>Fine-Grained Dependency Management</vt:lpstr>
      <vt:lpstr>Fine-Grained Dependency Management</vt:lpstr>
      <vt:lpstr>Fine-Grained Dependency Management: Example 1</vt:lpstr>
      <vt:lpstr>Fine-Grained Dependency Management: Example 1</vt:lpstr>
      <vt:lpstr>Fine-Grained Dependency Management: Example 2</vt:lpstr>
      <vt:lpstr>Guidelines for Reducing Invalidation</vt:lpstr>
      <vt:lpstr>Object Revalidation</vt:lpstr>
      <vt:lpstr>Lesson Agenda</vt:lpstr>
      <vt:lpstr>Remote Dependencies</vt:lpstr>
      <vt:lpstr>Managing Remote Procedure Dependencies</vt:lpstr>
      <vt:lpstr>Setting the REMOTE_DEPENDENCIES_MODE Parameter</vt:lpstr>
      <vt:lpstr>Timestamp Checking</vt:lpstr>
      <vt:lpstr>Timestamp Checking</vt:lpstr>
      <vt:lpstr>Timestamp Checking</vt:lpstr>
      <vt:lpstr>Timestamp Checking</vt:lpstr>
      <vt:lpstr>Timestamp Checking</vt:lpstr>
      <vt:lpstr>Signature Checking</vt:lpstr>
      <vt:lpstr>Lesson Agenda</vt:lpstr>
      <vt:lpstr>Revalidating PL/SQL Program Units</vt:lpstr>
      <vt:lpstr>Unsuccessful Recompilation</vt:lpstr>
      <vt:lpstr>Successful Recompilation</vt:lpstr>
      <vt:lpstr>Recompiling Procedures</vt:lpstr>
      <vt:lpstr>Lesson Agenda</vt:lpstr>
      <vt:lpstr>Packages and Dependencies: Subprogram References the Package</vt:lpstr>
      <vt:lpstr>Packages and Dependencies: Package Subprogram References Procedure</vt:lpstr>
      <vt:lpstr>Quiz</vt:lpstr>
      <vt:lpstr>Summary</vt:lpstr>
      <vt:lpstr>Practice 22 Overview: Managing Dependencies in Your Schema</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Amol Bagve</dc:creator>
  <cp:keywords>OU Redwood PowerPoint Template</cp:keywords>
  <dc:description>Oracle University Production Services PowerPoint Template</dc:description>
  <cp:lastModifiedBy>Jayanthy Keshavamurthy</cp:lastModifiedBy>
  <cp:revision>50</cp:revision>
  <cp:lastPrinted>2002-03-28T23:57:22Z</cp:lastPrinted>
  <dcterms:created xsi:type="dcterms:W3CDTF">2020-05-28T01:51:04Z</dcterms:created>
  <dcterms:modified xsi:type="dcterms:W3CDTF">2020-07-01T07:59:03Z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