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49" r:id="rId2"/>
    <p:sldId id="280" r:id="rId3"/>
    <p:sldId id="281" r:id="rId4"/>
    <p:sldId id="282" r:id="rId5"/>
    <p:sldId id="283" r:id="rId6"/>
    <p:sldId id="356" r:id="rId7"/>
    <p:sldId id="357" r:id="rId8"/>
    <p:sldId id="358" r:id="rId9"/>
    <p:sldId id="359" r:id="rId10"/>
    <p:sldId id="360" r:id="rId11"/>
    <p:sldId id="361" r:id="rId12"/>
    <p:sldId id="362" r:id="rId13"/>
    <p:sldId id="284" r:id="rId14"/>
    <p:sldId id="363" r:id="rId15"/>
    <p:sldId id="364" r:id="rId16"/>
    <p:sldId id="285" r:id="rId17"/>
    <p:sldId id="365" r:id="rId18"/>
    <p:sldId id="286" r:id="rId19"/>
    <p:sldId id="372" r:id="rId20"/>
    <p:sldId id="287" r:id="rId21"/>
    <p:sldId id="367" r:id="rId22"/>
    <p:sldId id="288" r:id="rId23"/>
    <p:sldId id="368" r:id="rId24"/>
    <p:sldId id="369" r:id="rId25"/>
    <p:sldId id="370" r:id="rId26"/>
    <p:sldId id="371"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F61AD-4200-415C-948D-63395F00F600}" type="datetimeFigureOut">
              <a:rPr lang="en-US" smtClean="0"/>
              <a:t>7/3/2017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5A68C-8A5C-4233-9C71-923D75710D8D}" type="slidenum">
              <a:rPr lang="en-US" smtClean="0"/>
              <a:t>‹#›</a:t>
            </a:fld>
            <a:endParaRPr lang="en-US"/>
          </a:p>
        </p:txBody>
      </p:sp>
    </p:spTree>
    <p:extLst>
      <p:ext uri="{BB962C8B-B14F-4D97-AF65-F5344CB8AC3E}">
        <p14:creationId xmlns:p14="http://schemas.microsoft.com/office/powerpoint/2010/main" val="325232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a:t>
            </a:fld>
            <a:endParaRPr lang="en-US"/>
          </a:p>
        </p:txBody>
      </p:sp>
    </p:spTree>
    <p:extLst>
      <p:ext uri="{BB962C8B-B14F-4D97-AF65-F5344CB8AC3E}">
        <p14:creationId xmlns:p14="http://schemas.microsoft.com/office/powerpoint/2010/main" val="387105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18</a:t>
            </a:fld>
            <a:endParaRPr lang="en-US"/>
          </a:p>
        </p:txBody>
      </p:sp>
    </p:spTree>
    <p:extLst>
      <p:ext uri="{BB962C8B-B14F-4D97-AF65-F5344CB8AC3E}">
        <p14:creationId xmlns:p14="http://schemas.microsoft.com/office/powerpoint/2010/main" val="43609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20</a:t>
            </a:fld>
            <a:endParaRPr lang="en-US"/>
          </a:p>
        </p:txBody>
      </p:sp>
    </p:spTree>
    <p:extLst>
      <p:ext uri="{BB962C8B-B14F-4D97-AF65-F5344CB8AC3E}">
        <p14:creationId xmlns:p14="http://schemas.microsoft.com/office/powerpoint/2010/main" val="249632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22</a:t>
            </a:fld>
            <a:endParaRPr lang="en-US"/>
          </a:p>
        </p:txBody>
      </p:sp>
    </p:spTree>
    <p:extLst>
      <p:ext uri="{BB962C8B-B14F-4D97-AF65-F5344CB8AC3E}">
        <p14:creationId xmlns:p14="http://schemas.microsoft.com/office/powerpoint/2010/main" val="14478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r>
              <a:rPr lang="en-US" sz="1200" b="0" i="0" kern="1200" dirty="0" smtClean="0">
                <a:solidFill>
                  <a:schemeClr val="tx1"/>
                </a:solidFill>
                <a:effectLst/>
                <a:latin typeface="+mn-lt"/>
                <a:ea typeface="+mn-ea"/>
                <a:cs typeface="+mn-cs"/>
              </a:rPr>
              <a:t>It should also be said at this point that it isn't actually necessary to write the entire program before you start to compile and debug it. In most cases it is better to write a small section of the code first, get that to work, and then move on to the next stage. This reduces the amount of code that needs to be debugged each time and generally creates a good feeling of "getting there" as each section is completed.</a:t>
            </a:r>
            <a:endParaRPr lang="en-US" dirty="0"/>
          </a:p>
        </p:txBody>
      </p:sp>
      <p:sp>
        <p:nvSpPr>
          <p:cNvPr id="4" name="Slide Number Placeholder 3"/>
          <p:cNvSpPr>
            <a:spLocks noGrp="1"/>
          </p:cNvSpPr>
          <p:nvPr>
            <p:ph type="sldNum" sz="quarter" idx="10"/>
          </p:nvPr>
        </p:nvSpPr>
        <p:spPr/>
        <p:txBody>
          <a:bodyPr/>
          <a:lstStyle/>
          <a:p>
            <a:fld id="{0755A68C-8A5C-4233-9C71-923D75710D8D}" type="slidenum">
              <a:rPr lang="en-US" smtClean="0"/>
              <a:t>24</a:t>
            </a:fld>
            <a:endParaRPr lang="en-US"/>
          </a:p>
        </p:txBody>
      </p:sp>
    </p:spTree>
    <p:extLst>
      <p:ext uri="{BB962C8B-B14F-4D97-AF65-F5344CB8AC3E}">
        <p14:creationId xmlns:p14="http://schemas.microsoft.com/office/powerpoint/2010/main" val="274225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27</a:t>
            </a:fld>
            <a:endParaRPr lang="en-US"/>
          </a:p>
        </p:txBody>
      </p:sp>
    </p:spTree>
    <p:extLst>
      <p:ext uri="{BB962C8B-B14F-4D97-AF65-F5344CB8AC3E}">
        <p14:creationId xmlns:p14="http://schemas.microsoft.com/office/powerpoint/2010/main" val="15893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28</a:t>
            </a:fld>
            <a:endParaRPr lang="en-US"/>
          </a:p>
        </p:txBody>
      </p:sp>
    </p:spTree>
    <p:extLst>
      <p:ext uri="{BB962C8B-B14F-4D97-AF65-F5344CB8AC3E}">
        <p14:creationId xmlns:p14="http://schemas.microsoft.com/office/powerpoint/2010/main" val="280884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29</a:t>
            </a:fld>
            <a:endParaRPr lang="en-US"/>
          </a:p>
        </p:txBody>
      </p:sp>
    </p:spTree>
    <p:extLst>
      <p:ext uri="{BB962C8B-B14F-4D97-AF65-F5344CB8AC3E}">
        <p14:creationId xmlns:p14="http://schemas.microsoft.com/office/powerpoint/2010/main" val="190400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30</a:t>
            </a:fld>
            <a:endParaRPr lang="en-US"/>
          </a:p>
        </p:txBody>
      </p:sp>
    </p:spTree>
    <p:extLst>
      <p:ext uri="{BB962C8B-B14F-4D97-AF65-F5344CB8AC3E}">
        <p14:creationId xmlns:p14="http://schemas.microsoft.com/office/powerpoint/2010/main" val="90519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31</a:t>
            </a:fld>
            <a:endParaRPr lang="en-US"/>
          </a:p>
        </p:txBody>
      </p:sp>
    </p:spTree>
    <p:extLst>
      <p:ext uri="{BB962C8B-B14F-4D97-AF65-F5344CB8AC3E}">
        <p14:creationId xmlns:p14="http://schemas.microsoft.com/office/powerpoint/2010/main" val="3705500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32</a:t>
            </a:fld>
            <a:endParaRPr lang="en-US"/>
          </a:p>
        </p:txBody>
      </p:sp>
    </p:spTree>
    <p:extLst>
      <p:ext uri="{BB962C8B-B14F-4D97-AF65-F5344CB8AC3E}">
        <p14:creationId xmlns:p14="http://schemas.microsoft.com/office/powerpoint/2010/main" val="104092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a:t>
            </a:fld>
            <a:endParaRPr lang="en-US"/>
          </a:p>
        </p:txBody>
      </p:sp>
    </p:spTree>
    <p:extLst>
      <p:ext uri="{BB962C8B-B14F-4D97-AF65-F5344CB8AC3E}">
        <p14:creationId xmlns:p14="http://schemas.microsoft.com/office/powerpoint/2010/main" val="2759925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33</a:t>
            </a:fld>
            <a:endParaRPr lang="en-US"/>
          </a:p>
        </p:txBody>
      </p:sp>
    </p:spTree>
    <p:extLst>
      <p:ext uri="{BB962C8B-B14F-4D97-AF65-F5344CB8AC3E}">
        <p14:creationId xmlns:p14="http://schemas.microsoft.com/office/powerpoint/2010/main" val="945696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34</a:t>
            </a:fld>
            <a:endParaRPr lang="en-US"/>
          </a:p>
        </p:txBody>
      </p:sp>
    </p:spTree>
    <p:extLst>
      <p:ext uri="{BB962C8B-B14F-4D97-AF65-F5344CB8AC3E}">
        <p14:creationId xmlns:p14="http://schemas.microsoft.com/office/powerpoint/2010/main" val="17934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35</a:t>
            </a:fld>
            <a:endParaRPr lang="en-US"/>
          </a:p>
        </p:txBody>
      </p:sp>
    </p:spTree>
    <p:extLst>
      <p:ext uri="{BB962C8B-B14F-4D97-AF65-F5344CB8AC3E}">
        <p14:creationId xmlns:p14="http://schemas.microsoft.com/office/powerpoint/2010/main" val="356669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36</a:t>
            </a:fld>
            <a:endParaRPr lang="en-US"/>
          </a:p>
        </p:txBody>
      </p:sp>
    </p:spTree>
    <p:extLst>
      <p:ext uri="{BB962C8B-B14F-4D97-AF65-F5344CB8AC3E}">
        <p14:creationId xmlns:p14="http://schemas.microsoft.com/office/powerpoint/2010/main" val="18361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37</a:t>
            </a:fld>
            <a:endParaRPr lang="en-US"/>
          </a:p>
        </p:txBody>
      </p:sp>
    </p:spTree>
    <p:extLst>
      <p:ext uri="{BB962C8B-B14F-4D97-AF65-F5344CB8AC3E}">
        <p14:creationId xmlns:p14="http://schemas.microsoft.com/office/powerpoint/2010/main" val="1988387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38</a:t>
            </a:fld>
            <a:endParaRPr lang="en-US"/>
          </a:p>
        </p:txBody>
      </p:sp>
    </p:spTree>
    <p:extLst>
      <p:ext uri="{BB962C8B-B14F-4D97-AF65-F5344CB8AC3E}">
        <p14:creationId xmlns:p14="http://schemas.microsoft.com/office/powerpoint/2010/main" val="292440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39</a:t>
            </a:fld>
            <a:endParaRPr lang="en-US"/>
          </a:p>
        </p:txBody>
      </p:sp>
    </p:spTree>
    <p:extLst>
      <p:ext uri="{BB962C8B-B14F-4D97-AF65-F5344CB8AC3E}">
        <p14:creationId xmlns:p14="http://schemas.microsoft.com/office/powerpoint/2010/main" val="3462591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40</a:t>
            </a:fld>
            <a:endParaRPr lang="en-US"/>
          </a:p>
        </p:txBody>
      </p:sp>
    </p:spTree>
    <p:extLst>
      <p:ext uri="{BB962C8B-B14F-4D97-AF65-F5344CB8AC3E}">
        <p14:creationId xmlns:p14="http://schemas.microsoft.com/office/powerpoint/2010/main" val="790883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41</a:t>
            </a:fld>
            <a:endParaRPr lang="en-US"/>
          </a:p>
        </p:txBody>
      </p:sp>
    </p:spTree>
    <p:extLst>
      <p:ext uri="{BB962C8B-B14F-4D97-AF65-F5344CB8AC3E}">
        <p14:creationId xmlns:p14="http://schemas.microsoft.com/office/powerpoint/2010/main" val="360412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a:t>
            </a:fld>
            <a:endParaRPr lang="en-US"/>
          </a:p>
        </p:txBody>
      </p:sp>
    </p:spTree>
    <p:extLst>
      <p:ext uri="{BB962C8B-B14F-4D97-AF65-F5344CB8AC3E}">
        <p14:creationId xmlns:p14="http://schemas.microsoft.com/office/powerpoint/2010/main" val="143802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a:t>
            </a:fld>
            <a:endParaRPr lang="en-US"/>
          </a:p>
        </p:txBody>
      </p:sp>
    </p:spTree>
    <p:extLst>
      <p:ext uri="{BB962C8B-B14F-4D97-AF65-F5344CB8AC3E}">
        <p14:creationId xmlns:p14="http://schemas.microsoft.com/office/powerpoint/2010/main" val="6006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5</a:t>
            </a:fld>
            <a:endParaRPr lang="en-US"/>
          </a:p>
        </p:txBody>
      </p:sp>
    </p:spTree>
    <p:extLst>
      <p:ext uri="{BB962C8B-B14F-4D97-AF65-F5344CB8AC3E}">
        <p14:creationId xmlns:p14="http://schemas.microsoft.com/office/powerpoint/2010/main" val="209741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13</a:t>
            </a:fld>
            <a:endParaRPr lang="en-US"/>
          </a:p>
        </p:txBody>
      </p:sp>
    </p:spTree>
    <p:extLst>
      <p:ext uri="{BB962C8B-B14F-4D97-AF65-F5344CB8AC3E}">
        <p14:creationId xmlns:p14="http://schemas.microsoft.com/office/powerpoint/2010/main" val="247774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design is simply a higher-level description of those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effect it's a program written as if the computer was a person. So, it doesn't have to completely spell out every step - because humans know how to do a lot of things already and have a lot of common sense, meaning that they can work the simple steps out for themselves. It also doesn't have to be written in any special programming language - English will do (although people often use special notations like pseudocode or flow charts for the more complicated sections).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755A68C-8A5C-4233-9C71-923D75710D8D}" type="slidenum">
              <a:rPr lang="en-US" smtClean="0"/>
              <a:t>14</a:t>
            </a:fld>
            <a:endParaRPr lang="en-US"/>
          </a:p>
        </p:txBody>
      </p:sp>
    </p:spTree>
    <p:extLst>
      <p:ext uri="{BB962C8B-B14F-4D97-AF65-F5344CB8AC3E}">
        <p14:creationId xmlns:p14="http://schemas.microsoft.com/office/powerpoint/2010/main" val="235472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16</a:t>
            </a:fld>
            <a:endParaRPr lang="en-US"/>
          </a:p>
        </p:txBody>
      </p:sp>
    </p:spTree>
    <p:extLst>
      <p:ext uri="{BB962C8B-B14F-4D97-AF65-F5344CB8AC3E}">
        <p14:creationId xmlns:p14="http://schemas.microsoft.com/office/powerpoint/2010/main" val="37380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notes:</a:t>
            </a:r>
          </a:p>
          <a:p>
            <a:r>
              <a:rPr lang="en-US" sz="1200" b="0" i="0" kern="1200" dirty="0" smtClean="0">
                <a:solidFill>
                  <a:schemeClr val="tx1"/>
                </a:solidFill>
                <a:effectLst/>
                <a:latin typeface="+mn-lt"/>
                <a:ea typeface="+mn-ea"/>
                <a:cs typeface="+mn-cs"/>
              </a:rPr>
              <a:t>Here we assume that </a:t>
            </a:r>
            <a:r>
              <a:rPr lang="en-US" sz="1200" b="1" i="0" kern="1200" dirty="0" smtClean="0">
                <a:solidFill>
                  <a:schemeClr val="tx1"/>
                </a:solidFill>
                <a:effectLst/>
                <a:latin typeface="+mn-lt"/>
                <a:ea typeface="+mn-ea"/>
                <a:cs typeface="+mn-cs"/>
              </a:rPr>
              <a:t>PRINT</a:t>
            </a:r>
            <a:r>
              <a:rPr lang="en-US" sz="1200" b="0" i="0" kern="1200" dirty="0" smtClean="0">
                <a:solidFill>
                  <a:schemeClr val="tx1"/>
                </a:solidFill>
                <a:effectLst/>
                <a:latin typeface="+mn-lt"/>
                <a:ea typeface="+mn-ea"/>
                <a:cs typeface="+mn-cs"/>
              </a:rPr>
              <a:t> means 'put something on the screen' and </a:t>
            </a:r>
            <a:r>
              <a:rPr lang="en-US" sz="1200" b="1" i="0" kern="1200" dirty="0" smtClean="0">
                <a:solidFill>
                  <a:schemeClr val="tx1"/>
                </a:solidFill>
                <a:effectLst/>
                <a:latin typeface="+mn-lt"/>
                <a:ea typeface="+mn-ea"/>
                <a:cs typeface="+mn-cs"/>
              </a:rPr>
              <a:t>READ</a:t>
            </a:r>
            <a:r>
              <a:rPr lang="en-US" sz="1200" b="0" i="0" kern="1200" dirty="0" smtClean="0">
                <a:solidFill>
                  <a:schemeClr val="tx1"/>
                </a:solidFill>
                <a:effectLst/>
                <a:latin typeface="+mn-lt"/>
                <a:ea typeface="+mn-ea"/>
                <a:cs typeface="+mn-cs"/>
              </a:rPr>
              <a:t> means 'get something typed on the keyboard' - both fairly standard programming operations.</a:t>
            </a:r>
          </a:p>
          <a:p>
            <a:r>
              <a:rPr lang="en-US" sz="1200" b="0" i="0" kern="1200" dirty="0" smtClean="0">
                <a:solidFill>
                  <a:schemeClr val="tx1"/>
                </a:solidFill>
                <a:effectLst/>
                <a:latin typeface="+mn-lt"/>
                <a:ea typeface="+mn-ea"/>
                <a:cs typeface="+mn-cs"/>
              </a:rPr>
              <a:t>Notice how step ten is actually hiding quite a complicated procedure. Although we (as humans) could work out which operator was which and do the appropriate arithmetic, the computer itself will need to be told exactly how to do this - but we'll leave that until the programming stage.</a:t>
            </a:r>
          </a:p>
          <a:p>
            <a:r>
              <a:rPr lang="en-US" sz="1200" b="0" i="0" kern="1200" dirty="0" smtClean="0">
                <a:solidFill>
                  <a:schemeClr val="tx1"/>
                </a:solidFill>
                <a:effectLst/>
                <a:latin typeface="+mn-lt"/>
                <a:ea typeface="+mn-ea"/>
                <a:cs typeface="+mn-cs"/>
              </a:rPr>
              <a:t>Notice also how the design includes all of the important steps needed to fulfil our specification - but that doesn't go into too much unnecessary detail. This is called </a:t>
            </a:r>
            <a:r>
              <a:rPr lang="en-US" sz="1200" b="0" i="1" kern="1200" dirty="0" smtClean="0">
                <a:solidFill>
                  <a:schemeClr val="tx1"/>
                </a:solidFill>
                <a:effectLst/>
                <a:latin typeface="+mn-lt"/>
                <a:ea typeface="+mn-ea"/>
                <a:cs typeface="+mn-cs"/>
              </a:rPr>
              <a:t>abstraction</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755A68C-8A5C-4233-9C71-923D75710D8D}" type="slidenum">
              <a:rPr lang="en-US" smtClean="0"/>
              <a:t>17</a:t>
            </a:fld>
            <a:endParaRPr lang="en-US"/>
          </a:p>
        </p:txBody>
      </p:sp>
    </p:spTree>
    <p:extLst>
      <p:ext uri="{BB962C8B-B14F-4D97-AF65-F5344CB8AC3E}">
        <p14:creationId xmlns:p14="http://schemas.microsoft.com/office/powerpoint/2010/main" val="350201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05380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134384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1203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5962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28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34923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82261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16023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99830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04999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F5FD58-ACBC-4727-85F7-6C322205A44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73602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F5FD58-ACBC-4727-85F7-6C322205A44C}"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62918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F5FD58-ACBC-4727-85F7-6C322205A44C}"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BF1C0-DE20-4170-ABAA-87B313D74664}"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39631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5FD58-ACBC-4727-85F7-6C322205A44C}"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BF1C0-DE20-4170-ABAA-87B313D74664}"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09366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16372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35696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F5FD58-ACBC-4727-85F7-6C322205A44C}" type="datetimeFigureOut">
              <a:rPr lang="en-US" smtClean="0"/>
              <a:t>7/3/2017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0BF1C0-DE20-4170-ABAA-87B313D74664}" type="slidenum">
              <a:rPr lang="en-US" smtClean="0"/>
              <a:t>‹#›</a:t>
            </a:fld>
            <a:endParaRPr lang="en-US"/>
          </a:p>
        </p:txBody>
      </p:sp>
    </p:spTree>
    <p:extLst>
      <p:ext uri="{BB962C8B-B14F-4D97-AF65-F5344CB8AC3E}">
        <p14:creationId xmlns:p14="http://schemas.microsoft.com/office/powerpoint/2010/main" val="259644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817" y="2404534"/>
            <a:ext cx="8995954" cy="1646302"/>
          </a:xfrm>
        </p:spPr>
        <p:txBody>
          <a:bodyPr/>
          <a:lstStyle/>
          <a:p>
            <a:r>
              <a:rPr lang="en-US" dirty="0" smtClean="0"/>
              <a:t>Programming Languages and Technologies –Part1 &amp; 2</a:t>
            </a:r>
            <a:endParaRPr lang="en-US" dirty="0"/>
          </a:p>
        </p:txBody>
      </p:sp>
      <p:sp>
        <p:nvSpPr>
          <p:cNvPr id="5" name="Subtitle 4"/>
          <p:cNvSpPr>
            <a:spLocks noGrp="1"/>
          </p:cNvSpPr>
          <p:nvPr>
            <p:ph type="subTitle" idx="1"/>
          </p:nvPr>
        </p:nvSpPr>
        <p:spPr/>
        <p:txBody>
          <a:bodyPr/>
          <a:lstStyle/>
          <a:p>
            <a:r>
              <a:rPr lang="en-US" dirty="0" smtClean="0"/>
              <a:t>Important steps in programming and different programming methodology</a:t>
            </a:r>
            <a:endParaRPr lang="en-US" dirty="0"/>
          </a:p>
        </p:txBody>
      </p:sp>
    </p:spTree>
    <p:extLst>
      <p:ext uri="{BB962C8B-B14F-4D97-AF65-F5344CB8AC3E}">
        <p14:creationId xmlns:p14="http://schemas.microsoft.com/office/powerpoint/2010/main" val="185628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lstStyle/>
          <a:p>
            <a:r>
              <a:rPr lang="en-US" dirty="0"/>
              <a:t>The second step is to then look at the list of requirements and to decide exactly what your solution should do to fulfil them. </a:t>
            </a:r>
            <a:endParaRPr lang="en-US" dirty="0" smtClean="0"/>
          </a:p>
          <a:p>
            <a:r>
              <a:rPr lang="en-US" dirty="0" smtClean="0"/>
              <a:t>As </a:t>
            </a:r>
            <a:r>
              <a:rPr lang="en-US" dirty="0"/>
              <a:t>we mentioned </a:t>
            </a:r>
            <a:r>
              <a:rPr lang="en-US" dirty="0" smtClean="0"/>
              <a:t>earlier, </a:t>
            </a:r>
            <a:r>
              <a:rPr lang="en-US" dirty="0"/>
              <a:t>there are usually many different solutions to a single problem; here, your aim is to decide on which of those solutions you want</a:t>
            </a:r>
            <a:r>
              <a:rPr lang="en-US" dirty="0" smtClean="0"/>
              <a:t>.</a:t>
            </a:r>
          </a:p>
          <a:p>
            <a:r>
              <a:rPr lang="en-US" dirty="0" smtClean="0"/>
              <a:t>Therefore</a:t>
            </a:r>
            <a:r>
              <a:rPr lang="en-US" dirty="0"/>
              <a:t>, you're trying to </a:t>
            </a:r>
            <a:r>
              <a:rPr lang="en-US" i="1" dirty="0"/>
              <a:t>specify</a:t>
            </a:r>
            <a:r>
              <a:rPr lang="en-US" dirty="0"/>
              <a:t>, in a fairly accurate manner, just what it is your final program will do</a:t>
            </a:r>
            <a:endParaRPr lang="en-US" dirty="0"/>
          </a:p>
        </p:txBody>
      </p:sp>
    </p:spTree>
    <p:extLst>
      <p:ext uri="{BB962C8B-B14F-4D97-AF65-F5344CB8AC3E}">
        <p14:creationId xmlns:p14="http://schemas.microsoft.com/office/powerpoint/2010/main" val="98108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Specification</a:t>
            </a:r>
            <a:endParaRPr lang="en-US" dirty="0"/>
          </a:p>
        </p:txBody>
      </p:sp>
      <p:sp>
        <p:nvSpPr>
          <p:cNvPr id="3" name="Content Placeholder 2"/>
          <p:cNvSpPr>
            <a:spLocks noGrp="1"/>
          </p:cNvSpPr>
          <p:nvPr>
            <p:ph idx="1"/>
          </p:nvPr>
        </p:nvSpPr>
        <p:spPr/>
        <p:txBody>
          <a:bodyPr/>
          <a:lstStyle/>
          <a:p>
            <a:r>
              <a:rPr lang="en-US" dirty="0"/>
              <a:t>For example, for the calculator, we've already decided that the program must allow us to enter simple sums and then must evaluate them correctly and display an </a:t>
            </a:r>
            <a:r>
              <a:rPr lang="en-US" dirty="0" smtClean="0"/>
              <a:t>answer</a:t>
            </a:r>
          </a:p>
          <a:p>
            <a:r>
              <a:rPr lang="en-US" dirty="0" smtClean="0"/>
              <a:t>We </a:t>
            </a:r>
            <a:r>
              <a:rPr lang="en-US" dirty="0"/>
              <a:t>must now tie down exactly what this </a:t>
            </a:r>
            <a:r>
              <a:rPr lang="en-US" dirty="0" smtClean="0"/>
              <a:t>means</a:t>
            </a:r>
          </a:p>
          <a:p>
            <a:r>
              <a:rPr lang="en-US" dirty="0"/>
              <a:t>Therefore, we have to decide which method of entering sums to use. We could specify any one of a number of methods, but for now, we'll choose a simple method. </a:t>
            </a:r>
            <a:endParaRPr lang="en-US" dirty="0" smtClean="0"/>
          </a:p>
          <a:p>
            <a:r>
              <a:rPr lang="en-US" dirty="0" smtClean="0"/>
              <a:t>We </a:t>
            </a:r>
            <a:r>
              <a:rPr lang="en-US" dirty="0"/>
              <a:t>should also specify what other </a:t>
            </a:r>
            <a:r>
              <a:rPr lang="en-US" dirty="0" smtClean="0"/>
              <a:t>behavior </a:t>
            </a:r>
            <a:r>
              <a:rPr lang="en-US" dirty="0"/>
              <a:t>we're expecting the program to </a:t>
            </a:r>
            <a:r>
              <a:rPr lang="en-US" dirty="0" smtClean="0"/>
              <a:t>have</a:t>
            </a:r>
            <a:endParaRPr lang="en-US" dirty="0"/>
          </a:p>
        </p:txBody>
      </p:sp>
    </p:spTree>
    <p:extLst>
      <p:ext uri="{BB962C8B-B14F-4D97-AF65-F5344CB8AC3E}">
        <p14:creationId xmlns:p14="http://schemas.microsoft.com/office/powerpoint/2010/main" val="330356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Specification (Contd.)</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When the program runs it will display a welcome message, followed by some simple instructions.</a:t>
            </a:r>
          </a:p>
          <a:p>
            <a:r>
              <a:rPr lang="en-US" dirty="0"/>
              <a:t>The program will then display a prompt sign ([number]&gt;) and the user can then type the first number of their sum at the keyboard followed by the RETURN (&lt;-') key</a:t>
            </a:r>
            <a:r>
              <a:rPr lang="en-US" dirty="0" smtClean="0"/>
              <a:t>.</a:t>
            </a:r>
          </a:p>
          <a:p>
            <a:r>
              <a:rPr lang="en-US" dirty="0"/>
              <a:t>The program will display a second prompt sign ([+-/*]&gt;) and the user can then enter the operator that they wish to use, followed by RETURN</a:t>
            </a:r>
            <a:r>
              <a:rPr lang="en-US" dirty="0" smtClean="0"/>
              <a:t>.</a:t>
            </a:r>
            <a:r>
              <a:rPr lang="en-US" dirty="0"/>
              <a:t> </a:t>
            </a:r>
            <a:endParaRPr lang="en-US" dirty="0" smtClean="0"/>
          </a:p>
          <a:p>
            <a:r>
              <a:rPr lang="en-US" dirty="0" smtClean="0"/>
              <a:t>A </a:t>
            </a:r>
            <a:r>
              <a:rPr lang="en-US" dirty="0"/>
              <a:t>third prompt sign will be displayed ([number]&gt;) and the user will then enter the second number, again followed by RETURN</a:t>
            </a:r>
            <a:r>
              <a:rPr lang="en-US" dirty="0" smtClean="0"/>
              <a:t>.</a:t>
            </a:r>
          </a:p>
          <a:p>
            <a:r>
              <a:rPr lang="en-US" dirty="0"/>
              <a:t>The calculator program will then display the mathematically correct answer to the sum on the screen and end.</a:t>
            </a:r>
          </a:p>
          <a:p>
            <a:endParaRPr lang="en-US" dirty="0"/>
          </a:p>
          <a:p>
            <a:endParaRPr lang="en-US" dirty="0"/>
          </a:p>
        </p:txBody>
      </p:sp>
    </p:spTree>
    <p:extLst>
      <p:ext uri="{BB962C8B-B14F-4D97-AF65-F5344CB8AC3E}">
        <p14:creationId xmlns:p14="http://schemas.microsoft.com/office/powerpoint/2010/main" val="335676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2   Outline the Solution</a:t>
            </a:r>
            <a:endParaRPr lang="en-US"/>
          </a:p>
        </p:txBody>
      </p:sp>
      <p:sp>
        <p:nvSpPr>
          <p:cNvPr id="7171" name="Rectangle 3"/>
          <p:cNvSpPr>
            <a:spLocks noGrp="1" noChangeArrowheads="1"/>
          </p:cNvSpPr>
          <p:nvPr>
            <p:ph idx="1"/>
          </p:nvPr>
        </p:nvSpPr>
        <p:spPr/>
        <p:txBody>
          <a:bodyPr/>
          <a:lstStyle/>
          <a:p>
            <a:r>
              <a:rPr lang="en-US" smtClean="0"/>
              <a:t>Break the problem into the steps of what must be done to solve the problem: </a:t>
            </a:r>
          </a:p>
          <a:p>
            <a:pPr lvl="1"/>
            <a:r>
              <a:rPr lang="en-US" smtClean="0"/>
              <a:t>The major processing steps involved</a:t>
            </a:r>
          </a:p>
          <a:p>
            <a:pPr lvl="1"/>
            <a:r>
              <a:rPr lang="en-US" smtClean="0"/>
              <a:t>The major subtasks (if any)</a:t>
            </a:r>
          </a:p>
          <a:p>
            <a:pPr lvl="1"/>
            <a:r>
              <a:rPr lang="en-US" smtClean="0"/>
              <a:t>The user interface (if any)</a:t>
            </a:r>
          </a:p>
          <a:p>
            <a:pPr lvl="1"/>
            <a:r>
              <a:rPr lang="en-US" smtClean="0"/>
              <a:t>The major control structures (e.g. repetition loops)</a:t>
            </a:r>
          </a:p>
          <a:p>
            <a:pPr lvl="1"/>
            <a:r>
              <a:rPr lang="en-US" smtClean="0"/>
              <a:t>The major variables and record structures</a:t>
            </a:r>
          </a:p>
          <a:p>
            <a:pPr lvl="1"/>
            <a:r>
              <a:rPr lang="en-US" smtClean="0"/>
              <a:t>The mainline logic</a:t>
            </a:r>
          </a:p>
          <a:p>
            <a:pPr lvl="1"/>
            <a:r>
              <a:rPr lang="en-US" smtClean="0"/>
              <a:t>Tools: Hierarchy or Structure charts</a:t>
            </a:r>
            <a:endParaRPr lang="en-US" dirty="0"/>
          </a:p>
        </p:txBody>
      </p:sp>
    </p:spTree>
    <p:extLst>
      <p:ext uri="{BB962C8B-B14F-4D97-AF65-F5344CB8AC3E}">
        <p14:creationId xmlns:p14="http://schemas.microsoft.com/office/powerpoint/2010/main" val="57870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solution</a:t>
            </a:r>
            <a:endParaRPr lang="en-US" dirty="0"/>
          </a:p>
        </p:txBody>
      </p:sp>
      <p:sp>
        <p:nvSpPr>
          <p:cNvPr id="3" name="Content Placeholder 2"/>
          <p:cNvSpPr>
            <a:spLocks noGrp="1"/>
          </p:cNvSpPr>
          <p:nvPr>
            <p:ph idx="1"/>
          </p:nvPr>
        </p:nvSpPr>
        <p:spPr/>
        <p:txBody>
          <a:bodyPr>
            <a:normAutofit/>
          </a:bodyPr>
          <a:lstStyle/>
          <a:p>
            <a:r>
              <a:rPr lang="en-US" dirty="0"/>
              <a:t>Once you've identified the things required to solve your problem, and specified what form your solution will take, the next step is to work out just </a:t>
            </a:r>
            <a:r>
              <a:rPr lang="en-US" i="1" dirty="0"/>
              <a:t>how</a:t>
            </a:r>
            <a:r>
              <a:rPr lang="en-US" dirty="0"/>
              <a:t> you're going to turn that specification into a working program</a:t>
            </a:r>
            <a:r>
              <a:rPr lang="en-US" dirty="0" smtClean="0"/>
              <a:t>.</a:t>
            </a:r>
          </a:p>
          <a:p>
            <a:r>
              <a:rPr lang="en-US" dirty="0"/>
              <a:t>A</a:t>
            </a:r>
            <a:r>
              <a:rPr lang="en-US" dirty="0" smtClean="0"/>
              <a:t> </a:t>
            </a:r>
            <a:r>
              <a:rPr lang="en-US" dirty="0"/>
              <a:t>program is simply a list of steps describing to the computer what it should </a:t>
            </a:r>
            <a:r>
              <a:rPr lang="en-US" dirty="0" smtClean="0"/>
              <a:t>do</a:t>
            </a:r>
            <a:r>
              <a:rPr lang="en-US" dirty="0"/>
              <a:t> </a:t>
            </a:r>
            <a:r>
              <a:rPr lang="en-US" dirty="0" smtClean="0"/>
              <a:t>whereas a </a:t>
            </a:r>
            <a:r>
              <a:rPr lang="en-US" dirty="0"/>
              <a:t>design is simply a higher-level description of those steps. </a:t>
            </a:r>
            <a:endParaRPr lang="en-US" dirty="0" smtClean="0"/>
          </a:p>
          <a:p>
            <a:r>
              <a:rPr lang="en-US" dirty="0"/>
              <a:t>Another way of looking at is that a programmer should be able to take a design and write the program from it without having to think too hard. </a:t>
            </a:r>
          </a:p>
          <a:p>
            <a:r>
              <a:rPr lang="en-US" dirty="0"/>
              <a:t>It's a bit like an architect's drawing: it contains all the important structures without showing every bit of brick and mortar.</a:t>
            </a:r>
          </a:p>
        </p:txBody>
      </p:sp>
    </p:spTree>
    <p:extLst>
      <p:ext uri="{BB962C8B-B14F-4D97-AF65-F5344CB8AC3E}">
        <p14:creationId xmlns:p14="http://schemas.microsoft.com/office/powerpoint/2010/main" val="92716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the solution (Contd.)</a:t>
            </a:r>
            <a:endParaRPr lang="en-US" dirty="0"/>
          </a:p>
        </p:txBody>
      </p:sp>
      <p:sp>
        <p:nvSpPr>
          <p:cNvPr id="3" name="Content Placeholder 2"/>
          <p:cNvSpPr>
            <a:spLocks noGrp="1"/>
          </p:cNvSpPr>
          <p:nvPr>
            <p:ph idx="1"/>
          </p:nvPr>
        </p:nvSpPr>
        <p:spPr/>
        <p:txBody>
          <a:bodyPr>
            <a:normAutofit/>
          </a:bodyPr>
          <a:lstStyle/>
          <a:p>
            <a:r>
              <a:rPr lang="en-US" dirty="0" smtClean="0"/>
              <a:t>Working </a:t>
            </a:r>
            <a:r>
              <a:rPr lang="en-US" dirty="0"/>
              <a:t>out a design to fulfil a particular specification can be difficult for several reasons:</a:t>
            </a:r>
          </a:p>
          <a:p>
            <a:pPr lvl="1"/>
            <a:r>
              <a:rPr lang="en-US" dirty="0"/>
              <a:t>You may need to learn a bit more about the capabilities of your computer and your chosen programming language/environment to see what things it makes easy or difficult.</a:t>
            </a:r>
          </a:p>
          <a:p>
            <a:pPr lvl="1"/>
            <a:r>
              <a:rPr lang="en-US" dirty="0"/>
              <a:t>You may also need to learn some extra information about the problem or find a technique to solve it before you can work out how to build the program.</a:t>
            </a:r>
          </a:p>
          <a:p>
            <a:pPr lvl="1"/>
            <a:r>
              <a:rPr lang="en-US" dirty="0"/>
              <a:t>Finally, you may be able to think of several ways to build the program, but they will all have different strengths and weaknesses and so some choices will have to be made.</a:t>
            </a:r>
          </a:p>
          <a:p>
            <a:endParaRPr lang="en-US" dirty="0"/>
          </a:p>
        </p:txBody>
      </p:sp>
    </p:spTree>
    <p:extLst>
      <p:ext uri="{BB962C8B-B14F-4D97-AF65-F5344CB8AC3E}">
        <p14:creationId xmlns:p14="http://schemas.microsoft.com/office/powerpoint/2010/main" val="286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3   Develop the Outline into an Algorithm</a:t>
            </a:r>
            <a:endParaRPr lang="en-US"/>
          </a:p>
        </p:txBody>
      </p:sp>
      <p:sp>
        <p:nvSpPr>
          <p:cNvPr id="8195" name="Rectangle 3"/>
          <p:cNvSpPr>
            <a:spLocks noGrp="1" noChangeArrowheads="1"/>
          </p:cNvSpPr>
          <p:nvPr>
            <p:ph idx="1"/>
          </p:nvPr>
        </p:nvSpPr>
        <p:spPr/>
        <p:txBody>
          <a:bodyPr/>
          <a:lstStyle/>
          <a:p>
            <a:r>
              <a:rPr lang="en-US" smtClean="0"/>
              <a:t>The solution outline developed in Step 2 is expanded into an algorithm: </a:t>
            </a:r>
          </a:p>
          <a:p>
            <a:r>
              <a:rPr lang="en-US" smtClean="0"/>
              <a:t>It should list all the steps that need to be done, in the correct order they need to be done in. </a:t>
            </a:r>
          </a:p>
          <a:p>
            <a:r>
              <a:rPr lang="en-US" smtClean="0"/>
              <a:t>Tools: Pseudocode, Flowcharts, Nassi-Schneiderman diagrams</a:t>
            </a:r>
            <a:endParaRPr lang="en-US"/>
          </a:p>
        </p:txBody>
      </p:sp>
    </p:spTree>
    <p:extLst>
      <p:ext uri="{BB962C8B-B14F-4D97-AF65-F5344CB8AC3E}">
        <p14:creationId xmlns:p14="http://schemas.microsoft.com/office/powerpoint/2010/main" val="2759086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Algorithm</a:t>
            </a:r>
            <a:endParaRPr lang="en-US" dirty="0"/>
          </a:p>
        </p:txBody>
      </p:sp>
      <p:sp>
        <p:nvSpPr>
          <p:cNvPr id="3" name="Content Placeholder 2"/>
          <p:cNvSpPr>
            <a:spLocks noGrp="1"/>
          </p:cNvSpPr>
          <p:nvPr>
            <p:ph sz="half" idx="1"/>
          </p:nvPr>
        </p:nvSpPr>
        <p:spPr>
          <a:xfrm>
            <a:off x="677335" y="2160589"/>
            <a:ext cx="2823512" cy="3880772"/>
          </a:xfrm>
        </p:spPr>
        <p:txBody>
          <a:bodyPr/>
          <a:lstStyle/>
          <a:p>
            <a:r>
              <a:rPr lang="en-US" dirty="0"/>
              <a:t>For our calculator, we have a fairly comprehensive specification and since it is a fairly simple program we can turn the that quite easily into a design:</a:t>
            </a:r>
            <a:endParaRPr lang="en-US" dirty="0"/>
          </a:p>
        </p:txBody>
      </p:sp>
      <p:pic>
        <p:nvPicPr>
          <p:cNvPr id="5" name="Content Placeholder 4"/>
          <p:cNvPicPr>
            <a:picLocks noGrp="1" noChangeAspect="1"/>
          </p:cNvPicPr>
          <p:nvPr>
            <p:ph sz="half" idx="2"/>
          </p:nvPr>
        </p:nvPicPr>
        <p:blipFill>
          <a:blip r:embed="rId3"/>
          <a:stretch>
            <a:fillRect/>
          </a:stretch>
        </p:blipFill>
        <p:spPr>
          <a:xfrm>
            <a:off x="3757113" y="2160589"/>
            <a:ext cx="5962943" cy="3526108"/>
          </a:xfrm>
          <a:prstGeom prst="rect">
            <a:avLst/>
          </a:prstGeom>
        </p:spPr>
      </p:pic>
      <p:sp>
        <p:nvSpPr>
          <p:cNvPr id="6" name="Right Arrow 5"/>
          <p:cNvSpPr/>
          <p:nvPr/>
        </p:nvSpPr>
        <p:spPr>
          <a:xfrm>
            <a:off x="3361509" y="3344091"/>
            <a:ext cx="470262" cy="949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33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4   Test the Algorithm for Correctness</a:t>
            </a:r>
            <a:endParaRPr lang="en-US"/>
          </a:p>
        </p:txBody>
      </p:sp>
      <p:sp>
        <p:nvSpPr>
          <p:cNvPr id="9219" name="Rectangle 3"/>
          <p:cNvSpPr>
            <a:spLocks noGrp="1" noChangeArrowheads="1"/>
          </p:cNvSpPr>
          <p:nvPr>
            <p:ph idx="1"/>
          </p:nvPr>
        </p:nvSpPr>
        <p:spPr/>
        <p:txBody>
          <a:bodyPr/>
          <a:lstStyle/>
          <a:p>
            <a:r>
              <a:rPr lang="en-US" smtClean="0"/>
              <a:t>In this step, you pretend to be a computer and execute the steps in the algorithm. This is called "Desk Checking." </a:t>
            </a:r>
          </a:p>
          <a:p>
            <a:r>
              <a:rPr lang="en-US" smtClean="0"/>
              <a:t>This step is one of the most important in the development of a program, and yet it is the step most often forgotten</a:t>
            </a:r>
          </a:p>
          <a:p>
            <a:r>
              <a:rPr lang="en-US" smtClean="0"/>
              <a:t>The main purpose of desk checking the algorithm is to identify major logic errors early, so that they may be easily corrected</a:t>
            </a:r>
            <a:endParaRPr lang="en-US"/>
          </a:p>
        </p:txBody>
      </p:sp>
    </p:spTree>
    <p:extLst>
      <p:ext uri="{BB962C8B-B14F-4D97-AF65-F5344CB8AC3E}">
        <p14:creationId xmlns:p14="http://schemas.microsoft.com/office/powerpoint/2010/main" val="1668755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a:t>
            </a:r>
            <a:endParaRPr lang="en-US" dirty="0"/>
          </a:p>
        </p:txBody>
      </p:sp>
      <p:sp>
        <p:nvSpPr>
          <p:cNvPr id="3" name="Content Placeholder 2"/>
          <p:cNvSpPr>
            <a:spLocks noGrp="1"/>
          </p:cNvSpPr>
          <p:nvPr>
            <p:ph idx="1"/>
          </p:nvPr>
        </p:nvSpPr>
        <p:spPr/>
        <p:txBody>
          <a:bodyPr/>
          <a:lstStyle/>
          <a:p>
            <a:r>
              <a:rPr lang="en-US" dirty="0"/>
              <a:t>Programming is then the task of describing your design to the computer: teaching it your way of solving the problem</a:t>
            </a:r>
            <a:r>
              <a:rPr lang="en-US" dirty="0" smtClean="0"/>
              <a:t>.</a:t>
            </a:r>
          </a:p>
          <a:p>
            <a:r>
              <a:rPr lang="en-US" dirty="0"/>
              <a:t>There are usually three stages to writing a program:</a:t>
            </a:r>
          </a:p>
          <a:p>
            <a:pPr lvl="1"/>
            <a:r>
              <a:rPr lang="en-US" dirty="0"/>
              <a:t>Coding</a:t>
            </a:r>
          </a:p>
          <a:p>
            <a:pPr lvl="1"/>
            <a:r>
              <a:rPr lang="en-US" dirty="0"/>
              <a:t>Compiling</a:t>
            </a:r>
          </a:p>
          <a:p>
            <a:pPr lvl="1"/>
            <a:r>
              <a:rPr lang="en-US" dirty="0" smtClean="0"/>
              <a:t>Debugging</a:t>
            </a:r>
          </a:p>
          <a:p>
            <a:endParaRPr lang="en-US" dirty="0"/>
          </a:p>
        </p:txBody>
      </p:sp>
    </p:spTree>
    <p:extLst>
      <p:ext uri="{BB962C8B-B14F-4D97-AF65-F5344CB8AC3E}">
        <p14:creationId xmlns:p14="http://schemas.microsoft.com/office/powerpoint/2010/main" val="70880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r>
              <a:rPr lang="en-US" smtClean="0"/>
              <a:t/>
            </a:r>
            <a:br>
              <a:rPr lang="en-US" smtClean="0"/>
            </a:br>
            <a:r>
              <a:rPr lang="en-US" smtClean="0"/>
              <a:t/>
            </a:r>
            <a:br>
              <a:rPr lang="en-US" smtClean="0"/>
            </a:br>
            <a:r>
              <a:rPr lang="en-US" smtClean="0"/>
              <a:t>Important steps in Programming</a:t>
            </a:r>
            <a:endParaRPr lang="en-US" dirty="0"/>
          </a:p>
        </p:txBody>
      </p:sp>
      <p:sp>
        <p:nvSpPr>
          <p:cNvPr id="4" name="Text Placeholder 3"/>
          <p:cNvSpPr>
            <a:spLocks noGrp="1"/>
          </p:cNvSpPr>
          <p:nvPr>
            <p:ph type="body" idx="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29755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5   </a:t>
            </a:r>
            <a:r>
              <a:rPr lang="en-US" dirty="0"/>
              <a:t>Building Algorithms </a:t>
            </a:r>
            <a:r>
              <a:rPr lang="en-US" dirty="0" smtClean="0"/>
              <a:t>into a Specific Programming </a:t>
            </a:r>
            <a:r>
              <a:rPr lang="en-US" dirty="0" smtClean="0"/>
              <a:t>Language (Coding)</a:t>
            </a:r>
            <a:endParaRPr lang="en-US" dirty="0"/>
          </a:p>
        </p:txBody>
      </p:sp>
      <p:sp>
        <p:nvSpPr>
          <p:cNvPr id="4099" name="Rectangle 3"/>
          <p:cNvSpPr>
            <a:spLocks noGrp="1" noChangeArrowheads="1"/>
          </p:cNvSpPr>
          <p:nvPr>
            <p:ph idx="1"/>
          </p:nvPr>
        </p:nvSpPr>
        <p:spPr/>
        <p:txBody>
          <a:bodyPr/>
          <a:lstStyle/>
          <a:p>
            <a:r>
              <a:rPr lang="en-US" dirty="0" smtClean="0"/>
              <a:t>Once the algorithm, or complete outline works correctly, you need to translate the algorithm into a computer language that your computer understands. </a:t>
            </a:r>
          </a:p>
          <a:p>
            <a:pPr lvl="1"/>
            <a:r>
              <a:rPr lang="en-US" dirty="0" smtClean="0"/>
              <a:t>This is only 5 to 10% of the total programming process!</a:t>
            </a:r>
            <a:endParaRPr lang="en-US" dirty="0"/>
          </a:p>
        </p:txBody>
      </p:sp>
    </p:spTree>
    <p:extLst>
      <p:ext uri="{BB962C8B-B14F-4D97-AF65-F5344CB8AC3E}">
        <p14:creationId xmlns:p14="http://schemas.microsoft.com/office/powerpoint/2010/main" val="115406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lstStyle/>
          <a:p>
            <a:r>
              <a:rPr lang="en-US" dirty="0"/>
              <a:t>Coding is the act of translating the design into an actual program, written in some form of programming language. This is the step where you actually have to sit down at the computer and type!</a:t>
            </a:r>
          </a:p>
          <a:p>
            <a:r>
              <a:rPr lang="en-US" dirty="0"/>
              <a:t>Coding is a little bit like writing an essay (but don't let that put you off). In most cases you write your program using something a bit like a word processor. And, like essays, there are certain things that you always need to </a:t>
            </a:r>
            <a:r>
              <a:rPr lang="en-US" dirty="0" smtClean="0"/>
              <a:t>include </a:t>
            </a:r>
            <a:r>
              <a:rPr lang="en-US" dirty="0"/>
              <a:t>in your program (a bit like titles, contents pages, introductions, references etc.). </a:t>
            </a:r>
            <a:endParaRPr lang="en-US" dirty="0" smtClean="0"/>
          </a:p>
          <a:p>
            <a:r>
              <a:rPr lang="en-US" dirty="0" smtClean="0"/>
              <a:t>When </a:t>
            </a:r>
            <a:r>
              <a:rPr lang="en-US" dirty="0"/>
              <a:t>you've finished translating your design into a program (usually filling in lots of details in the process) you need to submit it to the computer to see what it makes of it</a:t>
            </a:r>
            <a:r>
              <a:rPr lang="en-US" dirty="0" smtClean="0"/>
              <a:t>.</a:t>
            </a:r>
            <a:endParaRPr lang="en-US" dirty="0"/>
          </a:p>
        </p:txBody>
      </p:sp>
    </p:spTree>
    <p:extLst>
      <p:ext uri="{BB962C8B-B14F-4D97-AF65-F5344CB8AC3E}">
        <p14:creationId xmlns:p14="http://schemas.microsoft.com/office/powerpoint/2010/main" val="290090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smtClean="0"/>
              <a:t>6   </a:t>
            </a:r>
            <a:r>
              <a:rPr lang="en-US" dirty="0"/>
              <a:t>Using Software to Translate the Program into Machine </a:t>
            </a:r>
            <a:r>
              <a:rPr lang="en-US" dirty="0" smtClean="0"/>
              <a:t>Language (Compiling)</a:t>
            </a:r>
            <a:endParaRPr lang="en-US" dirty="0"/>
          </a:p>
        </p:txBody>
      </p:sp>
      <p:sp>
        <p:nvSpPr>
          <p:cNvPr id="10243" name="Rectangle 3"/>
          <p:cNvSpPr>
            <a:spLocks noGrp="1" noChangeArrowheads="1"/>
          </p:cNvSpPr>
          <p:nvPr>
            <p:ph idx="1"/>
          </p:nvPr>
        </p:nvSpPr>
        <p:spPr/>
        <p:txBody>
          <a:bodyPr/>
          <a:lstStyle/>
          <a:p>
            <a:r>
              <a:rPr lang="en-US" smtClean="0"/>
              <a:t>This step uses a program compiler and programmer-designed test data to machine test the code for syntax errors (at compile time) and logic errors (at run time)</a:t>
            </a:r>
          </a:p>
          <a:p>
            <a:r>
              <a:rPr lang="en-US" smtClean="0"/>
              <a:t>You enter the program into the computer's memory, enter the input data, and have the computer execute the program. If you get the correct answer to the problem, the program works! Otherwise, look for errors in the program and try again.</a:t>
            </a:r>
            <a:endParaRPr lang="en-US"/>
          </a:p>
        </p:txBody>
      </p:sp>
    </p:spTree>
    <p:extLst>
      <p:ext uri="{BB962C8B-B14F-4D97-AF65-F5344CB8AC3E}">
        <p14:creationId xmlns:p14="http://schemas.microsoft.com/office/powerpoint/2010/main" val="1392424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smtClean="0"/>
              <a:t>Compilation </a:t>
            </a:r>
            <a:r>
              <a:rPr lang="en-US" dirty="0"/>
              <a:t>is actually the process of turning the program written in some programming language into the instructions made up of 0's and 1's that the computer can actually follow. </a:t>
            </a:r>
            <a:endParaRPr lang="en-US" dirty="0" smtClean="0"/>
          </a:p>
          <a:p>
            <a:r>
              <a:rPr lang="en-US" dirty="0" smtClean="0"/>
              <a:t>This </a:t>
            </a:r>
            <a:r>
              <a:rPr lang="en-US" dirty="0"/>
              <a:t>is necessary because the chip that makes your computer work only understands binary machine code - something that most humans would have a great deal of trouble using since it looks something like:</a:t>
            </a:r>
          </a:p>
          <a:p>
            <a:endParaRPr lang="en-US" dirty="0"/>
          </a:p>
        </p:txBody>
      </p:sp>
      <p:pic>
        <p:nvPicPr>
          <p:cNvPr id="4" name="Picture 3"/>
          <p:cNvPicPr>
            <a:picLocks noChangeAspect="1"/>
          </p:cNvPicPr>
          <p:nvPr/>
        </p:nvPicPr>
        <p:blipFill>
          <a:blip r:embed="rId2"/>
          <a:stretch>
            <a:fillRect/>
          </a:stretch>
        </p:blipFill>
        <p:spPr>
          <a:xfrm>
            <a:off x="3032759" y="4255226"/>
            <a:ext cx="1713411" cy="1884752"/>
          </a:xfrm>
          <a:prstGeom prst="rect">
            <a:avLst/>
          </a:prstGeom>
        </p:spPr>
      </p:pic>
    </p:spTree>
    <p:extLst>
      <p:ext uri="{BB962C8B-B14F-4D97-AF65-F5344CB8AC3E}">
        <p14:creationId xmlns:p14="http://schemas.microsoft.com/office/powerpoint/2010/main" val="62508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a:t>This is where debugging makes it first appearance, since once the compiler has looked at your program it is likely to come back to you with a list of mistakes as long as your arm</a:t>
            </a:r>
            <a:r>
              <a:rPr lang="en-US" dirty="0" smtClean="0"/>
              <a:t>.</a:t>
            </a:r>
          </a:p>
          <a:p>
            <a:r>
              <a:rPr lang="en-US" dirty="0"/>
              <a:t>Debugging is simply the task of looking at the original program, identifying the mistakes, correcting the code and recompiling it. This cycle of code -&gt; compile -&gt; debug will often be repeated many </a:t>
            </a:r>
            <a:r>
              <a:rPr lang="en-US" dirty="0" err="1"/>
              <a:t>many</a:t>
            </a:r>
            <a:r>
              <a:rPr lang="en-US" dirty="0"/>
              <a:t> times before the compiler is happy with it.</a:t>
            </a:r>
            <a:endParaRPr lang="en-US" dirty="0"/>
          </a:p>
        </p:txBody>
      </p:sp>
    </p:spTree>
    <p:extLst>
      <p:ext uri="{BB962C8B-B14F-4D97-AF65-F5344CB8AC3E}">
        <p14:creationId xmlns:p14="http://schemas.microsoft.com/office/powerpoint/2010/main" val="283374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 final step in the grand programming process is that of testing your creation to check that it does what you wanted it to do. </a:t>
            </a:r>
            <a:endParaRPr lang="en-US" dirty="0" smtClean="0"/>
          </a:p>
          <a:p>
            <a:r>
              <a:rPr lang="en-US" dirty="0" smtClean="0"/>
              <a:t>This </a:t>
            </a:r>
            <a:r>
              <a:rPr lang="en-US" dirty="0"/>
              <a:t>step is unfortunately necessary because although the compiler has checked that your program is correctly written, it can't check whether what you've written actually solves your original problem</a:t>
            </a:r>
            <a:r>
              <a:rPr lang="en-US" dirty="0" smtClean="0"/>
              <a:t>.</a:t>
            </a:r>
          </a:p>
          <a:p>
            <a:r>
              <a:rPr lang="en-US" dirty="0"/>
              <a:t>This is because it is quite possible to write a sentence in any language that is perfectly formed with regards to the language that it's written in (</a:t>
            </a:r>
            <a:r>
              <a:rPr lang="en-US" dirty="0" err="1"/>
              <a:t>syntacticly</a:t>
            </a:r>
            <a:r>
              <a:rPr lang="en-US" dirty="0"/>
              <a:t> correct) but at the same time be utter nonsense (semantically incorrect). </a:t>
            </a:r>
            <a:endParaRPr lang="en-US" dirty="0" smtClean="0"/>
          </a:p>
          <a:p>
            <a:pPr lvl="1"/>
            <a:r>
              <a:rPr lang="en-US" dirty="0" smtClean="0"/>
              <a:t>For </a:t>
            </a:r>
            <a:r>
              <a:rPr lang="en-US" dirty="0"/>
              <a:t>example, 'Fish trousers go sideways.' is a great sentence - it's got a capital letter and a full stop - but it doesn't mean a lot. </a:t>
            </a:r>
            <a:endParaRPr lang="en-US" dirty="0" smtClean="0"/>
          </a:p>
          <a:p>
            <a:pPr lvl="1"/>
            <a:r>
              <a:rPr lang="en-US" dirty="0" smtClean="0"/>
              <a:t>Similarly</a:t>
            </a:r>
            <a:r>
              <a:rPr lang="en-US" dirty="0"/>
              <a:t>, 'Put the ice cube tray in the oven.' has verbs and nouns and so on - but it's pretty useless if you wanted to make ice cubes</a:t>
            </a:r>
            <a:endParaRPr lang="en-US" dirty="0"/>
          </a:p>
        </p:txBody>
      </p:sp>
    </p:spTree>
    <p:extLst>
      <p:ext uri="{BB962C8B-B14F-4D97-AF65-F5344CB8AC3E}">
        <p14:creationId xmlns:p14="http://schemas.microsoft.com/office/powerpoint/2010/main" val="530791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(Contd.)</a:t>
            </a:r>
            <a:endParaRPr lang="en-US" dirty="0"/>
          </a:p>
        </p:txBody>
      </p:sp>
      <p:sp>
        <p:nvSpPr>
          <p:cNvPr id="3" name="Content Placeholder 2"/>
          <p:cNvSpPr>
            <a:spLocks noGrp="1"/>
          </p:cNvSpPr>
          <p:nvPr>
            <p:ph idx="1"/>
          </p:nvPr>
        </p:nvSpPr>
        <p:spPr/>
        <p:txBody>
          <a:bodyPr/>
          <a:lstStyle/>
          <a:p>
            <a:r>
              <a:rPr lang="en-US" dirty="0"/>
              <a:t>So your program needs to be tested, and this is often initially done informally (or perhaps, haphazardly) by running it and playing with it for a bit to see if it seems to be working correctly. </a:t>
            </a:r>
            <a:endParaRPr lang="en-US" dirty="0" smtClean="0"/>
          </a:p>
          <a:p>
            <a:r>
              <a:rPr lang="en-US" dirty="0" smtClean="0"/>
              <a:t>After </a:t>
            </a:r>
            <a:r>
              <a:rPr lang="en-US" dirty="0"/>
              <a:t>this has been done, it should also be checked more thoroughly by subjecting it to carefully worked out set of tests that put it through its paces, and check that it meets the requirements and specification</a:t>
            </a:r>
            <a:endParaRPr lang="en-US" dirty="0"/>
          </a:p>
        </p:txBody>
      </p:sp>
    </p:spTree>
    <p:extLst>
      <p:ext uri="{BB962C8B-B14F-4D97-AF65-F5344CB8AC3E}">
        <p14:creationId xmlns:p14="http://schemas.microsoft.com/office/powerpoint/2010/main" val="226669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7   Document and Maintain the Program</a:t>
            </a:r>
            <a:endParaRPr lang="en-US"/>
          </a:p>
        </p:txBody>
      </p:sp>
      <p:sp>
        <p:nvSpPr>
          <p:cNvPr id="11267" name="Rectangle 3"/>
          <p:cNvSpPr>
            <a:spLocks noGrp="1" noChangeArrowheads="1"/>
          </p:cNvSpPr>
          <p:nvPr>
            <p:ph idx="1"/>
          </p:nvPr>
        </p:nvSpPr>
        <p:spPr/>
        <p:txBody>
          <a:bodyPr/>
          <a:lstStyle/>
          <a:p>
            <a:r>
              <a:rPr lang="en-US" smtClean="0"/>
              <a:t>Warning! The Documentation of the program started by writing down "What is the Problem!" It continues through each step of the design process.</a:t>
            </a:r>
          </a:p>
          <a:p>
            <a:r>
              <a:rPr lang="en-US" smtClean="0"/>
              <a:t>Documentation involves:</a:t>
            </a:r>
          </a:p>
          <a:p>
            <a:pPr lvl="1"/>
            <a:r>
              <a:rPr lang="en-US" smtClean="0"/>
              <a:t>external documentation</a:t>
            </a:r>
          </a:p>
          <a:p>
            <a:pPr lvl="1"/>
            <a:r>
              <a:rPr lang="en-US" smtClean="0"/>
              <a:t>internal documentation that may have been coded in the program</a:t>
            </a:r>
            <a:endParaRPr lang="en-US"/>
          </a:p>
        </p:txBody>
      </p:sp>
    </p:spTree>
    <p:extLst>
      <p:ext uri="{BB962C8B-B14F-4D97-AF65-F5344CB8AC3E}">
        <p14:creationId xmlns:p14="http://schemas.microsoft.com/office/powerpoint/2010/main" val="1632759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Program Design Methodology</a:t>
            </a:r>
            <a:endParaRPr lang="en-US"/>
          </a:p>
        </p:txBody>
      </p:sp>
      <p:sp>
        <p:nvSpPr>
          <p:cNvPr id="12291" name="Rectangle 3"/>
          <p:cNvSpPr>
            <a:spLocks noGrp="1" noChangeArrowheads="1"/>
          </p:cNvSpPr>
          <p:nvPr>
            <p:ph idx="1"/>
          </p:nvPr>
        </p:nvSpPr>
        <p:spPr/>
        <p:txBody>
          <a:bodyPr/>
          <a:lstStyle/>
          <a:p>
            <a:r>
              <a:rPr lang="en-US" dirty="0" smtClean="0"/>
              <a:t>Recently, a number of different approaches to program design have emerged, the most common being:</a:t>
            </a:r>
          </a:p>
          <a:p>
            <a:pPr lvl="1"/>
            <a:r>
              <a:rPr lang="en-US" dirty="0" smtClean="0"/>
              <a:t>Procedure-driven</a:t>
            </a:r>
          </a:p>
          <a:p>
            <a:pPr lvl="1"/>
            <a:r>
              <a:rPr lang="en-US" dirty="0" smtClean="0"/>
              <a:t>Event-driven</a:t>
            </a:r>
          </a:p>
          <a:p>
            <a:pPr lvl="1"/>
            <a:r>
              <a:rPr lang="en-US" dirty="0" smtClean="0"/>
              <a:t>Data-driven</a:t>
            </a:r>
            <a:endParaRPr lang="en-US" dirty="0"/>
          </a:p>
        </p:txBody>
      </p:sp>
    </p:spTree>
    <p:extLst>
      <p:ext uri="{BB962C8B-B14F-4D97-AF65-F5344CB8AC3E}">
        <p14:creationId xmlns:p14="http://schemas.microsoft.com/office/powerpoint/2010/main" val="2154431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Procedure-Driven Program Design</a:t>
            </a:r>
            <a:endParaRPr lang="en-US"/>
          </a:p>
        </p:txBody>
      </p:sp>
      <p:sp>
        <p:nvSpPr>
          <p:cNvPr id="13315" name="Rectangle 3"/>
          <p:cNvSpPr>
            <a:spLocks noGrp="1" noChangeArrowheads="1"/>
          </p:cNvSpPr>
          <p:nvPr>
            <p:ph idx="1"/>
          </p:nvPr>
        </p:nvSpPr>
        <p:spPr/>
        <p:txBody>
          <a:bodyPr/>
          <a:lstStyle/>
          <a:p>
            <a:r>
              <a:rPr lang="en-US" smtClean="0"/>
              <a:t>The procedure-driven approach to program design is based on the idea that the most important feature of a program is ‘what’ it does – that is, its processes or functions</a:t>
            </a:r>
            <a:endParaRPr lang="en-US"/>
          </a:p>
        </p:txBody>
      </p:sp>
    </p:spTree>
    <p:extLst>
      <p:ext uri="{BB962C8B-B14F-4D97-AF65-F5344CB8AC3E}">
        <p14:creationId xmlns:p14="http://schemas.microsoft.com/office/powerpoint/2010/main" val="2379707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Program Design</a:t>
            </a:r>
            <a:endParaRPr lang="en-US"/>
          </a:p>
        </p:txBody>
      </p:sp>
      <p:sp>
        <p:nvSpPr>
          <p:cNvPr id="6147" name="Rectangle 3"/>
          <p:cNvSpPr>
            <a:spLocks noGrp="1" noChangeArrowheads="1"/>
          </p:cNvSpPr>
          <p:nvPr>
            <p:ph idx="1"/>
          </p:nvPr>
        </p:nvSpPr>
        <p:spPr/>
        <p:txBody>
          <a:bodyPr/>
          <a:lstStyle/>
          <a:p>
            <a:r>
              <a:rPr lang="en-US" smtClean="0"/>
              <a:t>Most good programs require good planning before they are written. This is called Program Design.</a:t>
            </a:r>
            <a:endParaRPr lang="en-US"/>
          </a:p>
        </p:txBody>
      </p:sp>
      <p:pic>
        <p:nvPicPr>
          <p:cNvPr id="6150" name="Picture 6" descr="design"/>
          <p:cNvPicPr>
            <a:picLocks noChangeAspect="1" noChangeArrowheads="1"/>
          </p:cNvPicPr>
          <p:nvPr/>
        </p:nvPicPr>
        <p:blipFill>
          <a:blip r:embed="rId3"/>
          <a:srcRect/>
          <a:stretch>
            <a:fillRect/>
          </a:stretch>
        </p:blipFill>
        <p:spPr bwMode="auto">
          <a:xfrm>
            <a:off x="2481648" y="2899719"/>
            <a:ext cx="3200400" cy="3035300"/>
          </a:xfrm>
          <a:prstGeom prst="rect">
            <a:avLst/>
          </a:prstGeom>
          <a:noFill/>
        </p:spPr>
      </p:pic>
    </p:spTree>
    <p:extLst>
      <p:ext uri="{BB962C8B-B14F-4D97-AF65-F5344CB8AC3E}">
        <p14:creationId xmlns:p14="http://schemas.microsoft.com/office/powerpoint/2010/main" val="2868621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Procedure-Driven Program Design</a:t>
            </a:r>
            <a:endParaRPr lang="en-US"/>
          </a:p>
        </p:txBody>
      </p:sp>
      <p:sp>
        <p:nvSpPr>
          <p:cNvPr id="40963" name="Rectangle 3"/>
          <p:cNvSpPr>
            <a:spLocks noGrp="1" noChangeArrowheads="1"/>
          </p:cNvSpPr>
          <p:nvPr>
            <p:ph idx="1"/>
          </p:nvPr>
        </p:nvSpPr>
        <p:spPr/>
        <p:txBody>
          <a:bodyPr/>
          <a:lstStyle/>
          <a:p>
            <a:r>
              <a:rPr lang="en-US" smtClean="0"/>
              <a:t>Example</a:t>
            </a:r>
          </a:p>
          <a:p>
            <a:r>
              <a:rPr lang="en-US" smtClean="0"/>
              <a:t>A program to execute a sales order may be divided into:</a:t>
            </a:r>
          </a:p>
          <a:p>
            <a:pPr lvl="1"/>
            <a:r>
              <a:rPr lang="en-US" smtClean="0"/>
              <a:t>order entry module </a:t>
            </a:r>
          </a:p>
          <a:p>
            <a:pPr lvl="1"/>
            <a:r>
              <a:rPr lang="en-US" smtClean="0"/>
              <a:t>data verification module </a:t>
            </a:r>
          </a:p>
          <a:p>
            <a:pPr lvl="1"/>
            <a:r>
              <a:rPr lang="en-US" smtClean="0"/>
              <a:t>Inventory update module</a:t>
            </a:r>
            <a:endParaRPr lang="en-US"/>
          </a:p>
        </p:txBody>
      </p:sp>
    </p:spTree>
    <p:extLst>
      <p:ext uri="{BB962C8B-B14F-4D97-AF65-F5344CB8AC3E}">
        <p14:creationId xmlns:p14="http://schemas.microsoft.com/office/powerpoint/2010/main" val="1741497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Procedure-Driven Program Design</a:t>
            </a:r>
            <a:endParaRPr lang="en-US"/>
          </a:p>
        </p:txBody>
      </p:sp>
      <p:sp>
        <p:nvSpPr>
          <p:cNvPr id="58371" name="Rectangle 3"/>
          <p:cNvSpPr>
            <a:spLocks noGrp="1" noChangeArrowheads="1"/>
          </p:cNvSpPr>
          <p:nvPr>
            <p:ph idx="1"/>
          </p:nvPr>
        </p:nvSpPr>
        <p:spPr/>
        <p:txBody>
          <a:bodyPr/>
          <a:lstStyle/>
          <a:p>
            <a:r>
              <a:rPr lang="en-US" smtClean="0"/>
              <a:t>In procedure-driven programming, the sequence of operations for an application is determined by a central controlling program (e.g., a main procedure).</a:t>
            </a:r>
          </a:p>
          <a:p>
            <a:pPr lvl="1"/>
            <a:r>
              <a:rPr lang="en-US" smtClean="0"/>
              <a:t>The program determines in advance what will be done and in which order. The program starts at the beginning, occasionally calls subroutines </a:t>
            </a:r>
            <a:endParaRPr lang="en-US"/>
          </a:p>
        </p:txBody>
      </p:sp>
    </p:spTree>
    <p:extLst>
      <p:ext uri="{BB962C8B-B14F-4D97-AF65-F5344CB8AC3E}">
        <p14:creationId xmlns:p14="http://schemas.microsoft.com/office/powerpoint/2010/main" val="2416343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Event-Driven Program Design</a:t>
            </a:r>
            <a:endParaRPr lang="en-US"/>
          </a:p>
        </p:txBody>
      </p:sp>
      <p:sp>
        <p:nvSpPr>
          <p:cNvPr id="14339" name="Rectangle 3"/>
          <p:cNvSpPr>
            <a:spLocks noGrp="1" noChangeArrowheads="1"/>
          </p:cNvSpPr>
          <p:nvPr>
            <p:ph idx="1"/>
          </p:nvPr>
        </p:nvSpPr>
        <p:spPr/>
        <p:txBody>
          <a:bodyPr/>
          <a:lstStyle/>
          <a:p>
            <a:r>
              <a:rPr lang="en-US" smtClean="0"/>
              <a:t>The event-driven approach to program design is based on the idea that an event or interaction with the outside world can cause a program to change from one known state to another</a:t>
            </a:r>
          </a:p>
          <a:p>
            <a:r>
              <a:rPr lang="en-US" smtClean="0"/>
              <a:t>In event-driven programming the code responds to a system-generated event, such as a button-push or a clock cycle. </a:t>
            </a:r>
            <a:endParaRPr lang="en-US"/>
          </a:p>
        </p:txBody>
      </p:sp>
    </p:spTree>
    <p:extLst>
      <p:ext uri="{BB962C8B-B14F-4D97-AF65-F5344CB8AC3E}">
        <p14:creationId xmlns:p14="http://schemas.microsoft.com/office/powerpoint/2010/main" val="1386034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Data-Driven Program Design</a:t>
            </a:r>
            <a:endParaRPr lang="en-US"/>
          </a:p>
        </p:txBody>
      </p:sp>
      <p:sp>
        <p:nvSpPr>
          <p:cNvPr id="16387" name="Rectangle 3"/>
          <p:cNvSpPr>
            <a:spLocks noGrp="1" noChangeArrowheads="1"/>
          </p:cNvSpPr>
          <p:nvPr>
            <p:ph idx="1"/>
          </p:nvPr>
        </p:nvSpPr>
        <p:spPr/>
        <p:txBody>
          <a:bodyPr/>
          <a:lstStyle/>
          <a:p>
            <a:r>
              <a:rPr lang="en-US" smtClean="0"/>
              <a:t>The data-driven approach to program design is based on the idea that the data in a program is more stable than the processes involved</a:t>
            </a:r>
          </a:p>
          <a:p>
            <a:r>
              <a:rPr lang="en-US" smtClean="0"/>
              <a:t>It begins with an analysis of the data and the relationships between the data, in order to determine the fundamental data structures</a:t>
            </a:r>
          </a:p>
          <a:p>
            <a:r>
              <a:rPr lang="en-US" smtClean="0"/>
              <a:t>The choice between procedure-driven, event-driven, or data-driven program design methodologies is usually determined by the selection of a programming language</a:t>
            </a:r>
            <a:endParaRPr lang="en-US"/>
          </a:p>
        </p:txBody>
      </p:sp>
    </p:spTree>
    <p:extLst>
      <p:ext uri="{BB962C8B-B14F-4D97-AF65-F5344CB8AC3E}">
        <p14:creationId xmlns:p14="http://schemas.microsoft.com/office/powerpoint/2010/main" val="2478296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Procedural versus Object-Oriented Programming</a:t>
            </a:r>
            <a:endParaRPr lang="en-US"/>
          </a:p>
        </p:txBody>
      </p:sp>
      <p:sp>
        <p:nvSpPr>
          <p:cNvPr id="22531" name="Rectangle 3"/>
          <p:cNvSpPr>
            <a:spLocks noGrp="1" noChangeArrowheads="1"/>
          </p:cNvSpPr>
          <p:nvPr>
            <p:ph idx="1"/>
          </p:nvPr>
        </p:nvSpPr>
        <p:spPr/>
        <p:txBody>
          <a:bodyPr/>
          <a:lstStyle/>
          <a:p>
            <a:r>
              <a:rPr lang="en-US" smtClean="0"/>
              <a:t>Procedural programming is based on a structured, top-down approach to writing effective programs</a:t>
            </a:r>
          </a:p>
          <a:p>
            <a:r>
              <a:rPr lang="en-US" smtClean="0"/>
              <a:t>In the top-down development of a program design:</a:t>
            </a:r>
          </a:p>
          <a:p>
            <a:pPr lvl="1"/>
            <a:r>
              <a:rPr lang="en-US" smtClean="0"/>
              <a:t>a general solution to the problem is outlined first</a:t>
            </a:r>
          </a:p>
          <a:p>
            <a:pPr lvl="1"/>
            <a:r>
              <a:rPr lang="en-US" smtClean="0"/>
              <a:t>the general solution is then broken down gradually into more detailed steps until finally the most detailed levels have been completed</a:t>
            </a:r>
            <a:endParaRPr lang="en-US"/>
          </a:p>
        </p:txBody>
      </p:sp>
    </p:spTree>
    <p:extLst>
      <p:ext uri="{BB962C8B-B14F-4D97-AF65-F5344CB8AC3E}">
        <p14:creationId xmlns:p14="http://schemas.microsoft.com/office/powerpoint/2010/main" val="291721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Modular Design</a:t>
            </a:r>
            <a:endParaRPr lang="en-US"/>
          </a:p>
        </p:txBody>
      </p:sp>
      <p:sp>
        <p:nvSpPr>
          <p:cNvPr id="24579" name="Rectangle 3"/>
          <p:cNvSpPr>
            <a:spLocks noGrp="1" noChangeArrowheads="1"/>
          </p:cNvSpPr>
          <p:nvPr>
            <p:ph idx="1"/>
          </p:nvPr>
        </p:nvSpPr>
        <p:spPr/>
        <p:txBody>
          <a:bodyPr/>
          <a:lstStyle/>
          <a:p>
            <a:r>
              <a:rPr lang="en-US" smtClean="0"/>
              <a:t>Procedural programming also incorporates the concept of modular design, which involves grouping tasks together because they all perform the same function</a:t>
            </a:r>
          </a:p>
          <a:p>
            <a:r>
              <a:rPr lang="en-US" smtClean="0"/>
              <a:t>Modular design is connected directly to top-down development</a:t>
            </a:r>
            <a:endParaRPr lang="en-US"/>
          </a:p>
        </p:txBody>
      </p:sp>
    </p:spTree>
    <p:extLst>
      <p:ext uri="{BB962C8B-B14F-4D97-AF65-F5344CB8AC3E}">
        <p14:creationId xmlns:p14="http://schemas.microsoft.com/office/powerpoint/2010/main" val="3195582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Object-Oriented Programming</a:t>
            </a:r>
            <a:endParaRPr lang="en-US"/>
          </a:p>
        </p:txBody>
      </p:sp>
      <p:sp>
        <p:nvSpPr>
          <p:cNvPr id="25603" name="Rectangle 3"/>
          <p:cNvSpPr>
            <a:spLocks noGrp="1" noChangeArrowheads="1"/>
          </p:cNvSpPr>
          <p:nvPr>
            <p:ph idx="1"/>
          </p:nvPr>
        </p:nvSpPr>
        <p:spPr/>
        <p:txBody>
          <a:bodyPr/>
          <a:lstStyle/>
          <a:p>
            <a:r>
              <a:rPr lang="en-US" smtClean="0"/>
              <a:t>Object-oriented programming is also based on decomposing the problem; however, the primary focus is on the things that make up the program</a:t>
            </a:r>
            <a:endParaRPr lang="en-US"/>
          </a:p>
        </p:txBody>
      </p:sp>
    </p:spTree>
    <p:extLst>
      <p:ext uri="{BB962C8B-B14F-4D97-AF65-F5344CB8AC3E}">
        <p14:creationId xmlns:p14="http://schemas.microsoft.com/office/powerpoint/2010/main" val="3946303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Quick Quiz</a:t>
            </a:r>
            <a:endParaRPr lang="en-US"/>
          </a:p>
        </p:txBody>
      </p:sp>
      <p:sp>
        <p:nvSpPr>
          <p:cNvPr id="48131" name="Rectangle 3"/>
          <p:cNvSpPr>
            <a:spLocks noGrp="1" noChangeArrowheads="1"/>
          </p:cNvSpPr>
          <p:nvPr>
            <p:ph idx="1"/>
          </p:nvPr>
        </p:nvSpPr>
        <p:spPr/>
        <p:txBody>
          <a:bodyPr/>
          <a:lstStyle/>
          <a:p>
            <a:r>
              <a:rPr lang="en-US" dirty="0" smtClean="0"/>
              <a:t>Name and define the second step in program development.  </a:t>
            </a:r>
          </a:p>
          <a:p>
            <a:r>
              <a:rPr lang="en-US" dirty="0" smtClean="0"/>
              <a:t>ANSWER:  Outline the solution- is the initial outline usually in a rough draft of the solution which may include: major processing steps involved, major subtasks, user interface, major control structures, major variables and record structures, and the mainline logic.</a:t>
            </a:r>
            <a:endParaRPr lang="en-US" dirty="0"/>
          </a:p>
        </p:txBody>
      </p:sp>
    </p:spTree>
    <p:extLst>
      <p:ext uri="{BB962C8B-B14F-4D97-AF65-F5344CB8AC3E}">
        <p14:creationId xmlns:p14="http://schemas.microsoft.com/office/powerpoint/2010/main" val="27065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2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Quick Quiz</a:t>
            </a:r>
            <a:endParaRPr lang="en-US"/>
          </a:p>
        </p:txBody>
      </p:sp>
      <p:sp>
        <p:nvSpPr>
          <p:cNvPr id="49155" name="Rectangle 3"/>
          <p:cNvSpPr>
            <a:spLocks noGrp="1" noChangeArrowheads="1"/>
          </p:cNvSpPr>
          <p:nvPr>
            <p:ph idx="1"/>
          </p:nvPr>
        </p:nvSpPr>
        <p:spPr/>
        <p:txBody>
          <a:bodyPr/>
          <a:lstStyle/>
          <a:p>
            <a:r>
              <a:rPr lang="en-US" dirty="0" smtClean="0"/>
              <a:t>The __________-driven approach to programming is based on the idea that an interaction with the outside world can cause a program to change from one known state to another.  </a:t>
            </a:r>
          </a:p>
          <a:p>
            <a:r>
              <a:rPr lang="en-US" dirty="0" smtClean="0"/>
              <a:t>ANSWER:  event</a:t>
            </a:r>
            <a:endParaRPr lang="en-US" dirty="0"/>
          </a:p>
        </p:txBody>
      </p:sp>
    </p:spTree>
    <p:extLst>
      <p:ext uri="{BB962C8B-B14F-4D97-AF65-F5344CB8AC3E}">
        <p14:creationId xmlns:p14="http://schemas.microsoft.com/office/powerpoint/2010/main" val="2534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ox(in)">
                                      <p:cBhvr>
                                        <p:cTn id="7"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Quick Quiz</a:t>
            </a:r>
            <a:endParaRPr lang="en-US"/>
          </a:p>
        </p:txBody>
      </p:sp>
      <p:sp>
        <p:nvSpPr>
          <p:cNvPr id="50179" name="Rectangle 3"/>
          <p:cNvSpPr>
            <a:spLocks noGrp="1" noChangeArrowheads="1"/>
          </p:cNvSpPr>
          <p:nvPr>
            <p:ph idx="1"/>
          </p:nvPr>
        </p:nvSpPr>
        <p:spPr/>
        <p:txBody>
          <a:bodyPr/>
          <a:lstStyle/>
          <a:p>
            <a:r>
              <a:rPr lang="en-US" dirty="0" smtClean="0"/>
              <a:t>The choice between procedure-driven, event-driven, or data-driven program design methodologies is usually determined by the selection of a(n) __________.  </a:t>
            </a:r>
          </a:p>
          <a:p>
            <a:r>
              <a:rPr lang="en-US" dirty="0" smtClean="0"/>
              <a:t>ANSWER:  programming language</a:t>
            </a:r>
            <a:endParaRPr lang="en-US" dirty="0"/>
          </a:p>
        </p:txBody>
      </p:sp>
    </p:spTree>
    <p:extLst>
      <p:ext uri="{BB962C8B-B14F-4D97-AF65-F5344CB8AC3E}">
        <p14:creationId xmlns:p14="http://schemas.microsoft.com/office/powerpoint/2010/main" val="8036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checkerboard(across)">
                                      <p:cBhvr>
                                        <p:cTn id="7"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Steps in Program Development</a:t>
            </a:r>
            <a:endParaRPr lang="en-US"/>
          </a:p>
        </p:txBody>
      </p:sp>
      <p:sp>
        <p:nvSpPr>
          <p:cNvPr id="59395" name="Rectangle 3"/>
          <p:cNvSpPr>
            <a:spLocks noGrp="1" noChangeArrowheads="1"/>
          </p:cNvSpPr>
          <p:nvPr>
            <p:ph idx="1"/>
          </p:nvPr>
        </p:nvSpPr>
        <p:spPr/>
        <p:txBody>
          <a:bodyPr/>
          <a:lstStyle/>
          <a:p>
            <a:pPr lvl="1"/>
            <a:r>
              <a:rPr lang="en-US" dirty="0" smtClean="0"/>
              <a:t>The steps in program design are similar to the steps in problem solving. They are: </a:t>
            </a:r>
          </a:p>
          <a:p>
            <a:pPr lvl="2"/>
            <a:r>
              <a:rPr lang="en-US" dirty="0" smtClean="0"/>
              <a:t>Define the problem</a:t>
            </a:r>
          </a:p>
          <a:p>
            <a:pPr lvl="2"/>
            <a:r>
              <a:rPr lang="en-US" dirty="0" smtClean="0"/>
              <a:t>Outline the solution</a:t>
            </a:r>
          </a:p>
          <a:p>
            <a:pPr lvl="2"/>
            <a:r>
              <a:rPr lang="en-US" dirty="0" smtClean="0"/>
              <a:t>Develop the outline into an algorithm</a:t>
            </a:r>
          </a:p>
          <a:p>
            <a:pPr lvl="2"/>
            <a:r>
              <a:rPr lang="en-US" dirty="0" smtClean="0"/>
              <a:t>Test the algorithm for correctness</a:t>
            </a:r>
          </a:p>
          <a:p>
            <a:pPr lvl="2"/>
            <a:r>
              <a:rPr lang="en-US" dirty="0" smtClean="0"/>
              <a:t>Code the algorithm into a specific programming </a:t>
            </a:r>
            <a:r>
              <a:rPr lang="en-US" dirty="0" smtClean="0"/>
              <a:t>language (coding)</a:t>
            </a:r>
            <a:endParaRPr lang="en-US" dirty="0" smtClean="0"/>
          </a:p>
          <a:p>
            <a:pPr lvl="2"/>
            <a:r>
              <a:rPr lang="en-US" dirty="0" smtClean="0"/>
              <a:t>Run the program on the </a:t>
            </a:r>
            <a:r>
              <a:rPr lang="en-US" dirty="0" smtClean="0"/>
              <a:t>computer</a:t>
            </a:r>
            <a:endParaRPr lang="en-US" dirty="0" smtClean="0"/>
          </a:p>
          <a:p>
            <a:pPr lvl="2"/>
            <a:r>
              <a:rPr lang="en-US" dirty="0" smtClean="0"/>
              <a:t>Document and maintain the program </a:t>
            </a:r>
            <a:endParaRPr lang="en-US" dirty="0"/>
          </a:p>
        </p:txBody>
      </p:sp>
    </p:spTree>
    <p:extLst>
      <p:ext uri="{BB962C8B-B14F-4D97-AF65-F5344CB8AC3E}">
        <p14:creationId xmlns:p14="http://schemas.microsoft.com/office/powerpoint/2010/main" val="3796520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Quick Quiz</a:t>
            </a:r>
            <a:endParaRPr lang="en-US"/>
          </a:p>
        </p:txBody>
      </p:sp>
      <p:sp>
        <p:nvSpPr>
          <p:cNvPr id="51203" name="Rectangle 3"/>
          <p:cNvSpPr>
            <a:spLocks noGrp="1" noChangeArrowheads="1"/>
          </p:cNvSpPr>
          <p:nvPr>
            <p:ph idx="1"/>
          </p:nvPr>
        </p:nvSpPr>
        <p:spPr/>
        <p:txBody>
          <a:bodyPr/>
          <a:lstStyle/>
          <a:p>
            <a:r>
              <a:rPr lang="en-US" dirty="0" smtClean="0"/>
              <a:t>__________ programming is based on a structured, top-down approach to writing effective programs.    </a:t>
            </a:r>
          </a:p>
          <a:p>
            <a:r>
              <a:rPr lang="en-US" dirty="0" smtClean="0"/>
              <a:t>ANSWER:  Procedural</a:t>
            </a:r>
            <a:endParaRPr lang="en-US" dirty="0"/>
          </a:p>
        </p:txBody>
      </p:sp>
    </p:spTree>
    <p:extLst>
      <p:ext uri="{BB962C8B-B14F-4D97-AF65-F5344CB8AC3E}">
        <p14:creationId xmlns:p14="http://schemas.microsoft.com/office/powerpoint/2010/main" val="37168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diamond(in)">
                                      <p:cBhvr>
                                        <p:cTn id="7" dur="20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Quick Quiz</a:t>
            </a:r>
            <a:endParaRPr lang="en-US"/>
          </a:p>
        </p:txBody>
      </p:sp>
      <p:sp>
        <p:nvSpPr>
          <p:cNvPr id="52227" name="Rectangle 3"/>
          <p:cNvSpPr>
            <a:spLocks noGrp="1" noChangeArrowheads="1"/>
          </p:cNvSpPr>
          <p:nvPr>
            <p:ph idx="1"/>
          </p:nvPr>
        </p:nvSpPr>
        <p:spPr/>
        <p:txBody>
          <a:bodyPr/>
          <a:lstStyle/>
          <a:p>
            <a:r>
              <a:rPr lang="en-US" dirty="0" smtClean="0"/>
              <a:t>___________ programming is also based on decomposing the problem; however, the primary focus is on the things that make up the program.  </a:t>
            </a:r>
          </a:p>
          <a:p>
            <a:r>
              <a:rPr lang="en-US" dirty="0" smtClean="0"/>
              <a:t>ANSWER:  Object-oriented</a:t>
            </a:r>
            <a:endParaRPr lang="en-US" dirty="0"/>
          </a:p>
        </p:txBody>
      </p:sp>
    </p:spTree>
    <p:extLst>
      <p:ext uri="{BB962C8B-B14F-4D97-AF65-F5344CB8AC3E}">
        <p14:creationId xmlns:p14="http://schemas.microsoft.com/office/powerpoint/2010/main" val="43386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Steps in Program Development</a:t>
            </a:r>
            <a:endParaRPr lang="en-US"/>
          </a:p>
        </p:txBody>
      </p:sp>
      <p:sp>
        <p:nvSpPr>
          <p:cNvPr id="60419" name="Rectangle 3"/>
          <p:cNvSpPr>
            <a:spLocks noGrp="1" noChangeArrowheads="1"/>
          </p:cNvSpPr>
          <p:nvPr>
            <p:ph idx="1"/>
          </p:nvPr>
        </p:nvSpPr>
        <p:spPr/>
        <p:txBody>
          <a:bodyPr/>
          <a:lstStyle/>
          <a:p>
            <a:pPr lvl="1"/>
            <a:r>
              <a:rPr lang="en-US" dirty="0" smtClean="0"/>
              <a:t>Define the Problem</a:t>
            </a:r>
          </a:p>
          <a:p>
            <a:pPr lvl="1"/>
            <a:r>
              <a:rPr lang="en-US" dirty="0" smtClean="0"/>
              <a:t>To </a:t>
            </a:r>
            <a:r>
              <a:rPr lang="en-US" dirty="0" smtClean="0"/>
              <a:t>help with initial analysis, the problem should be divided into three separate components:</a:t>
            </a:r>
          </a:p>
          <a:p>
            <a:pPr lvl="2"/>
            <a:r>
              <a:rPr lang="en-US" dirty="0" smtClean="0"/>
              <a:t>the inputs - What information is given to you to use to solve the problem? </a:t>
            </a:r>
          </a:p>
          <a:p>
            <a:pPr lvl="2"/>
            <a:r>
              <a:rPr lang="en-US" dirty="0" smtClean="0"/>
              <a:t>the outputs - What will the solution of the problem, look like </a:t>
            </a:r>
          </a:p>
          <a:p>
            <a:pPr lvl="1"/>
            <a:r>
              <a:rPr lang="en-US" dirty="0" smtClean="0"/>
              <a:t>the processing steps - What calculations (processes), will be used to change the input information into the desired output? </a:t>
            </a:r>
          </a:p>
          <a:p>
            <a:pPr lvl="2"/>
            <a:r>
              <a:rPr lang="en-US" dirty="0" smtClean="0"/>
              <a:t>Tool: Defining diagram</a:t>
            </a:r>
            <a:endParaRPr lang="en-US" dirty="0"/>
          </a:p>
        </p:txBody>
      </p:sp>
    </p:spTree>
    <p:extLst>
      <p:ext uri="{BB962C8B-B14F-4D97-AF65-F5344CB8AC3E}">
        <p14:creationId xmlns:p14="http://schemas.microsoft.com/office/powerpoint/2010/main" val="312437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Problem</a:t>
            </a:r>
            <a:endParaRPr lang="en-US" dirty="0"/>
          </a:p>
        </p:txBody>
      </p:sp>
      <p:sp>
        <p:nvSpPr>
          <p:cNvPr id="3" name="Content Placeholder 2"/>
          <p:cNvSpPr>
            <a:spLocks noGrp="1"/>
          </p:cNvSpPr>
          <p:nvPr>
            <p:ph idx="1"/>
          </p:nvPr>
        </p:nvSpPr>
        <p:spPr/>
        <p:txBody>
          <a:bodyPr/>
          <a:lstStyle/>
          <a:p>
            <a:r>
              <a:rPr lang="en-US" dirty="0"/>
              <a:t>There are two stages to identifying a solution</a:t>
            </a:r>
            <a:r>
              <a:rPr lang="en-US" dirty="0" smtClean="0"/>
              <a:t>:</a:t>
            </a:r>
          </a:p>
          <a:p>
            <a:pPr lvl="1"/>
            <a:r>
              <a:rPr lang="en-US" dirty="0"/>
              <a:t>Requirements</a:t>
            </a:r>
          </a:p>
          <a:p>
            <a:pPr lvl="1"/>
            <a:r>
              <a:rPr lang="en-US" dirty="0" smtClean="0"/>
              <a:t>Specification</a:t>
            </a:r>
          </a:p>
          <a:p>
            <a:endParaRPr lang="en-US" dirty="0"/>
          </a:p>
          <a:p>
            <a:pPr lvl="1"/>
            <a:endParaRPr lang="en-US" dirty="0"/>
          </a:p>
        </p:txBody>
      </p:sp>
    </p:spTree>
    <p:extLst>
      <p:ext uri="{BB962C8B-B14F-4D97-AF65-F5344CB8AC3E}">
        <p14:creationId xmlns:p14="http://schemas.microsoft.com/office/powerpoint/2010/main" val="208065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a:t>The first step is to examine the problem carefully to try to identify what qualifies as a solution. </a:t>
            </a:r>
            <a:endParaRPr lang="en-US" dirty="0" smtClean="0"/>
          </a:p>
          <a:p>
            <a:r>
              <a:rPr lang="en-US" dirty="0" smtClean="0"/>
              <a:t>A </a:t>
            </a:r>
            <a:r>
              <a:rPr lang="en-US" dirty="0"/>
              <a:t>single problem may have many different solutions, but they will all have something in common. </a:t>
            </a:r>
            <a:endParaRPr lang="en-US" dirty="0" smtClean="0"/>
          </a:p>
          <a:p>
            <a:r>
              <a:rPr lang="en-US" dirty="0" smtClean="0"/>
              <a:t>So </a:t>
            </a:r>
            <a:r>
              <a:rPr lang="en-US" dirty="0"/>
              <a:t>here you're trying to work out exactly what your program will be </a:t>
            </a:r>
            <a:r>
              <a:rPr lang="en-US" i="1" dirty="0"/>
              <a:t>required</a:t>
            </a:r>
            <a:r>
              <a:rPr lang="en-US" dirty="0"/>
              <a:t> to do.</a:t>
            </a:r>
            <a:endParaRPr lang="en-US" dirty="0"/>
          </a:p>
        </p:txBody>
      </p:sp>
    </p:spTree>
    <p:extLst>
      <p:ext uri="{BB962C8B-B14F-4D97-AF65-F5344CB8AC3E}">
        <p14:creationId xmlns:p14="http://schemas.microsoft.com/office/powerpoint/2010/main" val="120689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Requirements</a:t>
            </a:r>
            <a:endParaRPr lang="en-US" dirty="0"/>
          </a:p>
        </p:txBody>
      </p:sp>
      <p:sp>
        <p:nvSpPr>
          <p:cNvPr id="3" name="Content Placeholder 2"/>
          <p:cNvSpPr>
            <a:spLocks noGrp="1"/>
          </p:cNvSpPr>
          <p:nvPr>
            <p:ph idx="1"/>
          </p:nvPr>
        </p:nvSpPr>
        <p:spPr/>
        <p:txBody>
          <a:bodyPr/>
          <a:lstStyle/>
          <a:p>
            <a:r>
              <a:rPr lang="en-US" dirty="0"/>
              <a:t>For example, if we were asked to write a calculator program, we could choose many different ways for the user to enter calculations - from entering equations, pressing buttons or even writing them on the screen - but if the software can't add up correctly then it won't have solved the </a:t>
            </a:r>
            <a:r>
              <a:rPr lang="en-US" dirty="0" smtClean="0"/>
              <a:t>problem.</a:t>
            </a:r>
          </a:p>
          <a:p>
            <a:r>
              <a:rPr lang="en-US" dirty="0" smtClean="0"/>
              <a:t>Therefore </a:t>
            </a:r>
            <a:r>
              <a:rPr lang="en-US" dirty="0"/>
              <a:t>our first few requirements must be that</a:t>
            </a:r>
            <a:r>
              <a:rPr lang="en-US" dirty="0" smtClean="0"/>
              <a:t>:</a:t>
            </a:r>
          </a:p>
          <a:p>
            <a:pPr lvl="1"/>
            <a:r>
              <a:rPr lang="en-US" dirty="0"/>
              <a:t>the user can enter sums (we don't care how they do this)</a:t>
            </a:r>
          </a:p>
          <a:p>
            <a:pPr lvl="1"/>
            <a:r>
              <a:rPr lang="en-US" dirty="0"/>
              <a:t>and that the program will then evaluate those sums correctly</a:t>
            </a:r>
            <a:br>
              <a:rPr lang="en-US" dirty="0"/>
            </a:br>
            <a:r>
              <a:rPr lang="en-US" dirty="0"/>
              <a:t>and display the result for the user.</a:t>
            </a:r>
          </a:p>
          <a:p>
            <a:pPr lvl="1"/>
            <a:endParaRPr lang="en-US" dirty="0"/>
          </a:p>
        </p:txBody>
      </p:sp>
    </p:spTree>
    <p:extLst>
      <p:ext uri="{BB962C8B-B14F-4D97-AF65-F5344CB8AC3E}">
        <p14:creationId xmlns:p14="http://schemas.microsoft.com/office/powerpoint/2010/main" val="427148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Requirements (Contd.)</a:t>
            </a:r>
            <a:endParaRPr lang="en-US" dirty="0"/>
          </a:p>
        </p:txBody>
      </p:sp>
      <p:sp>
        <p:nvSpPr>
          <p:cNvPr id="3" name="Content Placeholder 2"/>
          <p:cNvSpPr>
            <a:spLocks noGrp="1"/>
          </p:cNvSpPr>
          <p:nvPr>
            <p:ph idx="1"/>
          </p:nvPr>
        </p:nvSpPr>
        <p:spPr/>
        <p:txBody>
          <a:bodyPr/>
          <a:lstStyle/>
          <a:p>
            <a:r>
              <a:rPr lang="en-US" dirty="0"/>
              <a:t>We also have to decide what sort of sums our calculator will be required to evaluate. </a:t>
            </a:r>
            <a:endParaRPr lang="en-US" dirty="0" smtClean="0"/>
          </a:p>
          <a:p>
            <a:r>
              <a:rPr lang="en-US" dirty="0" smtClean="0"/>
              <a:t>Again</a:t>
            </a:r>
            <a:r>
              <a:rPr lang="en-US" dirty="0"/>
              <a:t>, we have a fair amount of choice - we could be ambitious and ask it to solve simultaneous equations or complex expressions, however since this is our first program we should probably make the requirements more simple. </a:t>
            </a:r>
            <a:endParaRPr lang="en-US" dirty="0" smtClean="0"/>
          </a:p>
          <a:p>
            <a:r>
              <a:rPr lang="en-US" dirty="0" smtClean="0"/>
              <a:t>So </a:t>
            </a:r>
            <a:r>
              <a:rPr lang="en-US" dirty="0"/>
              <a:t>the third requirement is that</a:t>
            </a:r>
            <a:r>
              <a:rPr lang="en-US" dirty="0" smtClean="0"/>
              <a:t>:</a:t>
            </a:r>
          </a:p>
          <a:p>
            <a:pPr lvl="1"/>
            <a:r>
              <a:rPr lang="en-US" dirty="0"/>
              <a:t>The calculator must be able to evaluate sums made up of two whole numbers (integer operands) and one addition (+), subtraction (-), multiplication (*) or division </a:t>
            </a:r>
            <a:r>
              <a:rPr lang="en-US" dirty="0" smtClean="0"/>
              <a:t>(/) </a:t>
            </a:r>
            <a:r>
              <a:rPr lang="en-US" dirty="0"/>
              <a:t>sign (operator</a:t>
            </a:r>
            <a:r>
              <a:rPr lang="en-US" dirty="0" smtClean="0"/>
              <a:t>)</a:t>
            </a:r>
          </a:p>
          <a:p>
            <a:r>
              <a:rPr lang="en-US" dirty="0"/>
              <a:t>Thus our calculator must be able to deal with sums like 1 + 1, 10 - 6, 43 * 5 and 42 / 7. However it won't have to handle 67.345 + 6¼, the cube root of PI or 152</a:t>
            </a:r>
          </a:p>
        </p:txBody>
      </p:sp>
    </p:spTree>
    <p:extLst>
      <p:ext uri="{BB962C8B-B14F-4D97-AF65-F5344CB8AC3E}">
        <p14:creationId xmlns:p14="http://schemas.microsoft.com/office/powerpoint/2010/main" val="4231713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635</TotalTime>
  <Words>2641</Words>
  <Application>Microsoft Office PowerPoint</Application>
  <PresentationFormat>Widescreen</PresentationFormat>
  <Paragraphs>206</Paragraphs>
  <Slides>41</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Programming Languages and Technologies –Part1 &amp; 2</vt:lpstr>
      <vt:lpstr>  Important steps in Programming</vt:lpstr>
      <vt:lpstr>Program Design</vt:lpstr>
      <vt:lpstr>Steps in Program Development</vt:lpstr>
      <vt:lpstr>Steps in Program Development</vt:lpstr>
      <vt:lpstr>Identifying the Problem</vt:lpstr>
      <vt:lpstr>Requirements</vt:lpstr>
      <vt:lpstr>Example: Requirements</vt:lpstr>
      <vt:lpstr>Example: Requirements (Contd.)</vt:lpstr>
      <vt:lpstr>Specification</vt:lpstr>
      <vt:lpstr>Example: Specification</vt:lpstr>
      <vt:lpstr>Example: Specification (Contd.)</vt:lpstr>
      <vt:lpstr>2   Outline the Solution</vt:lpstr>
      <vt:lpstr>Designing the solution</vt:lpstr>
      <vt:lpstr>Designing the solution (Contd.)</vt:lpstr>
      <vt:lpstr>3   Develop the Outline into an Algorithm</vt:lpstr>
      <vt:lpstr>Example: Algorithm</vt:lpstr>
      <vt:lpstr>4   Test the Algorithm for Correctness</vt:lpstr>
      <vt:lpstr>Programming</vt:lpstr>
      <vt:lpstr>5   Building Algorithms into a Specific Programming Language (Coding)</vt:lpstr>
      <vt:lpstr>Coding</vt:lpstr>
      <vt:lpstr>6   Using Software to Translate the Program into Machine Language (Compiling)</vt:lpstr>
      <vt:lpstr>Compiling</vt:lpstr>
      <vt:lpstr>Debugging</vt:lpstr>
      <vt:lpstr>Testing</vt:lpstr>
      <vt:lpstr>Testing (Contd.)</vt:lpstr>
      <vt:lpstr>7   Document and Maintain the Program</vt:lpstr>
      <vt:lpstr>Program Design Methodology</vt:lpstr>
      <vt:lpstr>Procedure-Driven Program Design</vt:lpstr>
      <vt:lpstr>Procedure-Driven Program Design</vt:lpstr>
      <vt:lpstr>Procedure-Driven Program Design</vt:lpstr>
      <vt:lpstr>Event-Driven Program Design</vt:lpstr>
      <vt:lpstr>Data-Driven Program Design</vt:lpstr>
      <vt:lpstr>Procedural versus Object-Oriented Programming</vt:lpstr>
      <vt:lpstr>Modular Design</vt:lpstr>
      <vt:lpstr>Object-Oriented Programming</vt:lpstr>
      <vt:lpstr>Quick Quiz</vt:lpstr>
      <vt:lpstr>Quick Quiz</vt:lpstr>
      <vt:lpstr>Quick Quiz</vt:lpstr>
      <vt:lpstr>Quick Quiz</vt:lpstr>
      <vt:lpstr>Quick Quiz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Flowcharts and Pseudocode</dc:title>
  <dc:creator>Joydip Mondal</dc:creator>
  <cp:lastModifiedBy>Joydip Mondal</cp:lastModifiedBy>
  <cp:revision>66</cp:revision>
  <dcterms:created xsi:type="dcterms:W3CDTF">2016-07-05T18:54:34Z</dcterms:created>
  <dcterms:modified xsi:type="dcterms:W3CDTF">2017-07-03T08:42:01Z</dcterms:modified>
</cp:coreProperties>
</file>