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71" r:id="rId3"/>
    <p:sldId id="272"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BFCAC-A5AE-4770-AC21-D67AB8C131CC}" type="datetimeFigureOut">
              <a:rPr lang="en-US" smtClean="0"/>
              <a:t>7/3/2017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4F49F-DDD4-4B96-8BA0-7EEC66C45928}" type="slidenum">
              <a:rPr lang="en-US" smtClean="0"/>
              <a:t>‹#›</a:t>
            </a:fld>
            <a:endParaRPr lang="en-US"/>
          </a:p>
        </p:txBody>
      </p:sp>
    </p:spTree>
    <p:extLst>
      <p:ext uri="{BB962C8B-B14F-4D97-AF65-F5344CB8AC3E}">
        <p14:creationId xmlns:p14="http://schemas.microsoft.com/office/powerpoint/2010/main" val="127067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9365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11</a:t>
            </a:fld>
            <a:endParaRPr lang="en-AU" dirty="0">
              <a:solidFill>
                <a:prstClr val="black"/>
              </a:solidFill>
            </a:endParaRPr>
          </a:p>
        </p:txBody>
      </p:sp>
    </p:spTree>
    <p:extLst>
      <p:ext uri="{BB962C8B-B14F-4D97-AF65-F5344CB8AC3E}">
        <p14:creationId xmlns:p14="http://schemas.microsoft.com/office/powerpoint/2010/main" val="417193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325115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760955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14</a:t>
            </a:fld>
            <a:endParaRPr lang="en-AU" dirty="0">
              <a:solidFill>
                <a:prstClr val="black"/>
              </a:solidFill>
            </a:endParaRPr>
          </a:p>
        </p:txBody>
      </p:sp>
    </p:spTree>
    <p:extLst>
      <p:ext uri="{BB962C8B-B14F-4D97-AF65-F5344CB8AC3E}">
        <p14:creationId xmlns:p14="http://schemas.microsoft.com/office/powerpoint/2010/main" val="3914389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15</a:t>
            </a:fld>
            <a:endParaRPr lang="en-AU" dirty="0">
              <a:solidFill>
                <a:prstClr val="black"/>
              </a:solidFill>
            </a:endParaRPr>
          </a:p>
        </p:txBody>
      </p:sp>
    </p:spTree>
    <p:extLst>
      <p:ext uri="{BB962C8B-B14F-4D97-AF65-F5344CB8AC3E}">
        <p14:creationId xmlns:p14="http://schemas.microsoft.com/office/powerpoint/2010/main" val="2199644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16</a:t>
            </a:fld>
            <a:endParaRPr lang="en-AU" dirty="0">
              <a:solidFill>
                <a:prstClr val="black"/>
              </a:solidFill>
            </a:endParaRPr>
          </a:p>
        </p:txBody>
      </p:sp>
    </p:spTree>
    <p:extLst>
      <p:ext uri="{BB962C8B-B14F-4D97-AF65-F5344CB8AC3E}">
        <p14:creationId xmlns:p14="http://schemas.microsoft.com/office/powerpoint/2010/main" val="4254487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80343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896749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discussed</a:t>
            </a:r>
            <a:r>
              <a:rPr lang="en-US" baseline="0" dirty="0" smtClean="0"/>
              <a:t> about inheritance in previous module. So, let’s have a look at it again.</a:t>
            </a:r>
            <a:endParaRPr lang="en-US" dirty="0"/>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5954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above diagram shows how the </a:t>
            </a:r>
            <a:r>
              <a:rPr lang="en-US" sz="1200" b="0" i="0" kern="1200" dirty="0" err="1" smtClean="0">
                <a:solidFill>
                  <a:schemeClr val="tx1"/>
                </a:solidFill>
                <a:effectLst/>
                <a:latin typeface="+mn-lt"/>
                <a:ea typeface="+mn-ea"/>
                <a:cs typeface="+mn-cs"/>
              </a:rPr>
              <a:t>SwipeCard</a:t>
            </a:r>
            <a:r>
              <a:rPr lang="en-US" sz="1200" b="0" i="0" kern="1200" dirty="0" smtClean="0">
                <a:solidFill>
                  <a:schemeClr val="tx1"/>
                </a:solidFill>
                <a:effectLst/>
                <a:latin typeface="+mn-lt"/>
                <a:ea typeface="+mn-ea"/>
                <a:cs typeface="+mn-cs"/>
              </a:rPr>
              <a:t> class uses the Manager class and the Manager class uses </a:t>
            </a:r>
            <a:r>
              <a:rPr lang="en-US" sz="1200" b="0" i="0" kern="1200" dirty="0" err="1" smtClean="0">
                <a:solidFill>
                  <a:schemeClr val="tx1"/>
                </a:solidFill>
                <a:effectLst/>
                <a:latin typeface="+mn-lt"/>
                <a:ea typeface="+mn-ea"/>
                <a:cs typeface="+mn-cs"/>
              </a:rPr>
              <a:t>theSwipeCard</a:t>
            </a:r>
            <a:r>
              <a:rPr lang="en-US" sz="1200" b="0" i="0" kern="1200" dirty="0" smtClean="0">
                <a:solidFill>
                  <a:schemeClr val="tx1"/>
                </a:solidFill>
                <a:effectLst/>
                <a:latin typeface="+mn-lt"/>
                <a:ea typeface="+mn-ea"/>
                <a:cs typeface="+mn-cs"/>
              </a:rPr>
              <a:t> class. You can also see how we can create objects of the Manager class and </a:t>
            </a:r>
            <a:r>
              <a:rPr lang="en-US" sz="1200" b="0" i="0" kern="1200" dirty="0" err="1" smtClean="0">
                <a:solidFill>
                  <a:schemeClr val="tx1"/>
                </a:solidFill>
                <a:effectLst/>
                <a:latin typeface="+mn-lt"/>
                <a:ea typeface="+mn-ea"/>
                <a:cs typeface="+mn-cs"/>
              </a:rPr>
              <a:t>SwipeCard</a:t>
            </a:r>
            <a:r>
              <a:rPr lang="en-US" sz="1200" b="0" i="0" kern="1200" dirty="0" smtClean="0">
                <a:solidFill>
                  <a:schemeClr val="tx1"/>
                </a:solidFill>
                <a:effectLst/>
                <a:latin typeface="+mn-lt"/>
                <a:ea typeface="+mn-ea"/>
                <a:cs typeface="+mn-cs"/>
              </a:rPr>
              <a:t> class independently and they can have their own object life time.</a:t>
            </a:r>
          </a:p>
          <a:p>
            <a:r>
              <a:rPr lang="en-US" sz="1200" b="0" i="0" kern="1200" dirty="0" smtClean="0">
                <a:solidFill>
                  <a:schemeClr val="tx1"/>
                </a:solidFill>
                <a:effectLst/>
                <a:latin typeface="+mn-lt"/>
                <a:ea typeface="+mn-ea"/>
                <a:cs typeface="+mn-cs"/>
              </a:rPr>
              <a:t>This relationship is called the “Association” relationship.</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826969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ClrTx/>
              <a:buSzTx/>
              <a:buNone/>
            </a:pPr>
            <a:r>
              <a:rPr lang="en-US" dirty="0" smtClean="0"/>
              <a:t>The child Worker objects can not belong to any other object. For instance, a Worker object cannot belong to </a:t>
            </a:r>
            <a:r>
              <a:rPr lang="en-US" dirty="0" err="1" smtClean="0"/>
              <a:t>aSwipeCard</a:t>
            </a:r>
            <a:r>
              <a:rPr lang="en-US" dirty="0" smtClean="0"/>
              <a:t> object.</a:t>
            </a:r>
          </a:p>
          <a:p>
            <a:pPr marL="0" lvl="0" indent="0" eaLnBrk="0" fontAlgn="base" hangingPunct="0">
              <a:lnSpc>
                <a:spcPct val="100000"/>
              </a:lnSpc>
              <a:spcBef>
                <a:spcPct val="0"/>
              </a:spcBef>
              <a:spcAft>
                <a:spcPct val="0"/>
              </a:spcAft>
              <a:buClrTx/>
              <a:buSzTx/>
              <a:buNone/>
            </a:pPr>
            <a:r>
              <a:rPr lang="en-US" dirty="0" smtClean="0"/>
              <a:t>But… the Worker object can have its own life time which is completely disconnected from the Manager object. Looking from a different perspective, it means that if the Manager object is deleted, the Worker object does not die.</a:t>
            </a:r>
          </a:p>
          <a:p>
            <a:pPr marL="0" lvl="0" indent="0" eaLnBrk="0" fontAlgn="base" hangingPunct="0">
              <a:lnSpc>
                <a:spcPct val="100000"/>
              </a:lnSpc>
              <a:spcBef>
                <a:spcPct val="0"/>
              </a:spcBef>
              <a:spcAft>
                <a:spcPct val="0"/>
              </a:spcAft>
              <a:buClrTx/>
              <a:buSzTx/>
              <a:buNone/>
            </a:pPr>
            <a:r>
              <a:rPr lang="en-US" dirty="0" smtClean="0"/>
              <a:t>This relationship is termed as an “Aggregation” relationship.</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75992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You can also see that when the project object</a:t>
            </a:r>
            <a:r>
              <a:rPr lang="en-US" sz="1200" b="0" i="0" kern="1200" baseline="0" dirty="0" smtClean="0">
                <a:solidFill>
                  <a:schemeClr val="tx1"/>
                </a:solidFill>
                <a:effectLst/>
                <a:latin typeface="+mn-lt"/>
                <a:ea typeface="+mn-ea"/>
                <a:cs typeface="+mn-cs"/>
              </a:rPr>
              <a:t> is created</a:t>
            </a:r>
            <a:r>
              <a:rPr lang="en-US" sz="1200" b="0" i="0" kern="1200" dirty="0" smtClean="0">
                <a:solidFill>
                  <a:schemeClr val="tx1"/>
                </a:solidFill>
                <a:effectLst/>
                <a:latin typeface="+mn-lt"/>
                <a:ea typeface="+mn-ea"/>
                <a:cs typeface="+mn-cs"/>
              </a:rPr>
              <a:t>, it needs the manager object.</a:t>
            </a:r>
          </a:p>
          <a:p>
            <a:r>
              <a:rPr lang="en-US" sz="1200" b="0" i="0" kern="1200" dirty="0" smtClean="0">
                <a:solidFill>
                  <a:schemeClr val="tx1"/>
                </a:solidFill>
                <a:effectLst/>
                <a:latin typeface="+mn-lt"/>
                <a:ea typeface="+mn-ea"/>
                <a:cs typeface="+mn-cs"/>
              </a:rPr>
              <a:t>This relationship is termed as the composition relationship. In this relationship, both objects are heavily dependent on each other. In other words, if one goes for garbage collection the other also has to be garbage collected, or putting from a different perspective, the lifetime of the objects are the same. That’s why I have put in the heading “Death” relationship.</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4720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A03B4-DCB6-4DAF-BE1D-B3B928A13981}"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826952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9</a:t>
            </a:fld>
            <a:endParaRPr lang="en-AU" dirty="0">
              <a:solidFill>
                <a:prstClr val="black"/>
              </a:solidFill>
            </a:endParaRPr>
          </a:p>
        </p:txBody>
      </p:sp>
    </p:spTree>
    <p:extLst>
      <p:ext uri="{BB962C8B-B14F-4D97-AF65-F5344CB8AC3E}">
        <p14:creationId xmlns:p14="http://schemas.microsoft.com/office/powerpoint/2010/main" val="47399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solidFill>
                  <a:prstClr val="black"/>
                </a:solidFill>
              </a:rPr>
              <a:pPr>
                <a:defRPr/>
              </a:pPr>
              <a:t>10</a:t>
            </a:fld>
            <a:endParaRPr lang="en-AU" dirty="0">
              <a:solidFill>
                <a:prstClr val="black"/>
              </a:solidFill>
            </a:endParaRPr>
          </a:p>
        </p:txBody>
      </p:sp>
    </p:spTree>
    <p:extLst>
      <p:ext uri="{BB962C8B-B14F-4D97-AF65-F5344CB8AC3E}">
        <p14:creationId xmlns:p14="http://schemas.microsoft.com/office/powerpoint/2010/main" val="90551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5425EE-CD88-4021-B6BC-0D4F3E16347B}"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20372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425EE-CD88-4021-B6BC-0D4F3E16347B}"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415934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425EE-CD88-4021-B6BC-0D4F3E16347B}"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69164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3747" y="6383494"/>
            <a:ext cx="1785327" cy="474506"/>
          </a:xfrm>
          <a:prstGeom prst="rect">
            <a:avLst/>
          </a:prstGeom>
        </p:spPr>
      </p:pic>
    </p:spTree>
    <p:extLst>
      <p:ext uri="{BB962C8B-B14F-4D97-AF65-F5344CB8AC3E}">
        <p14:creationId xmlns:p14="http://schemas.microsoft.com/office/powerpoint/2010/main" val="64125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278256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18780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299123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750550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209508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100818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793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425EE-CD88-4021-B6BC-0D4F3E16347B}"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3120781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662519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138186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767808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026319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878287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238810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532468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34439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5425EE-CD88-4021-B6BC-0D4F3E16347B}"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208297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5425EE-CD88-4021-B6BC-0D4F3E16347B}"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391206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5425EE-CD88-4021-B6BC-0D4F3E16347B}" type="datetimeFigureOut">
              <a:rPr lang="en-US" smtClean="0"/>
              <a:t>7/3/2017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99025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5425EE-CD88-4021-B6BC-0D4F3E16347B}" type="datetimeFigureOut">
              <a:rPr lang="en-US" smtClean="0"/>
              <a:t>7/3/2017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384923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425EE-CD88-4021-B6BC-0D4F3E16347B}" type="datetimeFigureOut">
              <a:rPr lang="en-US" smtClean="0"/>
              <a:t>7/3/2017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208262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5425EE-CD88-4021-B6BC-0D4F3E16347B}"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192530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5425EE-CD88-4021-B6BC-0D4F3E16347B}"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53EEB-4A06-4439-855B-6A627D2B4C19}" type="slidenum">
              <a:rPr lang="en-US" smtClean="0"/>
              <a:t>‹#›</a:t>
            </a:fld>
            <a:endParaRPr lang="en-US"/>
          </a:p>
        </p:txBody>
      </p:sp>
    </p:spTree>
    <p:extLst>
      <p:ext uri="{BB962C8B-B14F-4D97-AF65-F5344CB8AC3E}">
        <p14:creationId xmlns:p14="http://schemas.microsoft.com/office/powerpoint/2010/main" val="256801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425EE-CD88-4021-B6BC-0D4F3E16347B}" type="datetimeFigureOut">
              <a:rPr lang="en-US" smtClean="0"/>
              <a:t>7/3/2017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53EEB-4A06-4439-855B-6A627D2B4C19}" type="slidenum">
              <a:rPr lang="en-US" smtClean="0"/>
              <a:t>‹#›</a:t>
            </a:fld>
            <a:endParaRPr lang="en-US"/>
          </a:p>
        </p:txBody>
      </p:sp>
    </p:spTree>
    <p:extLst>
      <p:ext uri="{BB962C8B-B14F-4D97-AF65-F5344CB8AC3E}">
        <p14:creationId xmlns:p14="http://schemas.microsoft.com/office/powerpoint/2010/main" val="84816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C68EA7-B89B-43AA-AE69-DEA1A9A6456D}"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2CDD24-DCB3-411C-B2B6-54C118137941}"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794820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sz="4800" dirty="0" smtClean="0"/>
              <a:t>Object Oriented Programming</a:t>
            </a:r>
            <a:endParaRPr lang="en-US" sz="4800" dirty="0"/>
          </a:p>
        </p:txBody>
      </p:sp>
    </p:spTree>
    <p:extLst>
      <p:ext uri="{BB962C8B-B14F-4D97-AF65-F5344CB8AC3E}">
        <p14:creationId xmlns:p14="http://schemas.microsoft.com/office/powerpoint/2010/main" val="2138383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cs typeface="Times New Roman" pitchFamily="18" charset="0"/>
              </a:rPr>
              <a:t>Important Points to Remember About Abstract</a:t>
            </a:r>
            <a:endParaRPr lang="en-US" dirty="0"/>
          </a:p>
        </p:txBody>
      </p:sp>
      <p:sp>
        <p:nvSpPr>
          <p:cNvPr id="37891" name="Rectangle 3"/>
          <p:cNvSpPr>
            <a:spLocks noGrp="1" noChangeArrowheads="1"/>
          </p:cNvSpPr>
          <p:nvPr>
            <p:ph idx="1"/>
          </p:nvPr>
        </p:nvSpPr>
        <p:spPr/>
        <p:txBody>
          <a:bodyPr>
            <a:normAutofit/>
          </a:bodyPr>
          <a:lstStyle/>
          <a:p>
            <a:r>
              <a:rPr lang="en-GB" dirty="0" smtClean="0"/>
              <a:t>Abstract methods have to be implemented in the child class. Otherwise, child class will also become abstract class</a:t>
            </a:r>
          </a:p>
          <a:p>
            <a:pPr lvl="0"/>
            <a:endParaRPr lang="en-US" dirty="0" smtClean="0">
              <a:cs typeface="Times New Roman" pitchFamily="18" charset="0"/>
            </a:endParaRPr>
          </a:p>
          <a:p>
            <a:pPr lvl="0"/>
            <a:r>
              <a:rPr lang="en-US" dirty="0" smtClean="0"/>
              <a:t>Abstract class objects can’t be created</a:t>
            </a:r>
          </a:p>
          <a:p>
            <a:pPr lvl="0"/>
            <a:endParaRPr lang="en-GB" dirty="0" smtClean="0"/>
          </a:p>
          <a:p>
            <a:r>
              <a:rPr lang="en-GB" dirty="0" smtClean="0"/>
              <a:t>Abstract class variable can hold reference of child class objects (</a:t>
            </a:r>
            <a:r>
              <a:rPr lang="en-GB" dirty="0" err="1" smtClean="0"/>
              <a:t>Upcasting</a:t>
            </a:r>
            <a:r>
              <a:rPr lang="en-GB" dirty="0" smtClean="0"/>
              <a:t>)</a:t>
            </a:r>
          </a:p>
          <a:p>
            <a:endParaRPr lang="en-GB" dirty="0" smtClean="0"/>
          </a:p>
          <a:p>
            <a:r>
              <a:rPr lang="en-GB" dirty="0" smtClean="0"/>
              <a:t>Abstract class is basically used as a template for other classes. All members, that you want to implement differently in different child classes, should be declared as abstract members in an abstract base class</a:t>
            </a:r>
            <a:endParaRPr lang="en-US" dirty="0" smtClean="0"/>
          </a:p>
          <a:p>
            <a:endParaRPr lang="en-GB" dirty="0" smtClean="0"/>
          </a:p>
          <a:p>
            <a:endParaRPr lang="en-GB" dirty="0" smtClean="0"/>
          </a:p>
        </p:txBody>
      </p:sp>
    </p:spTree>
    <p:extLst>
      <p:ext uri="{BB962C8B-B14F-4D97-AF65-F5344CB8AC3E}">
        <p14:creationId xmlns:p14="http://schemas.microsoft.com/office/powerpoint/2010/main" val="2449092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Interface is a pure abstract class. That means, all the members of an interface are pure abstract.</a:t>
            </a:r>
          </a:p>
          <a:p>
            <a:endParaRPr lang="en-US" dirty="0" smtClean="0"/>
          </a:p>
          <a:p>
            <a:r>
              <a:rPr lang="en-US" dirty="0" smtClean="0"/>
              <a:t>It does not contain any member with implementation</a:t>
            </a:r>
          </a:p>
          <a:p>
            <a:endParaRPr lang="en-US" dirty="0" smtClean="0"/>
          </a:p>
          <a:p>
            <a:r>
              <a:rPr lang="en-US" dirty="0" smtClean="0"/>
              <a:t>interfaces are for realization relationship.</a:t>
            </a:r>
          </a:p>
          <a:p>
            <a:endParaRPr lang="en-US" dirty="0" smtClean="0"/>
          </a:p>
          <a:p>
            <a:r>
              <a:rPr lang="en-US" dirty="0" smtClean="0"/>
              <a:t>A Realization  is a relationship between two elements, in which one  element (the client) realizes the behavior that the other element (the supplier) specifies.</a:t>
            </a:r>
          </a:p>
          <a:p>
            <a:endParaRPr lang="en-US" dirty="0" smtClean="0"/>
          </a:p>
          <a:p>
            <a:r>
              <a:rPr lang="en-US" dirty="0" smtClean="0"/>
              <a:t>Objects of interface can’t be created.</a:t>
            </a:r>
          </a:p>
          <a:p>
            <a:endParaRPr lang="en-US" dirty="0" smtClean="0"/>
          </a:p>
          <a:p>
            <a:endParaRPr lang="en-US"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Interface</a:t>
            </a:r>
            <a:endParaRPr lang="en-IN" dirty="0"/>
          </a:p>
        </p:txBody>
      </p:sp>
    </p:spTree>
    <p:extLst>
      <p:ext uri="{BB962C8B-B14F-4D97-AF65-F5344CB8AC3E}">
        <p14:creationId xmlns:p14="http://schemas.microsoft.com/office/powerpoint/2010/main" val="1802007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t>
            </a:r>
            <a:r>
              <a:rPr lang="en-US" dirty="0"/>
              <a:t>and coupling</a:t>
            </a:r>
          </a:p>
        </p:txBody>
      </p:sp>
      <p:sp>
        <p:nvSpPr>
          <p:cNvPr id="3" name="Content Placeholder 2"/>
          <p:cNvSpPr>
            <a:spLocks noGrp="1"/>
          </p:cNvSpPr>
          <p:nvPr>
            <p:ph idx="1"/>
          </p:nvPr>
        </p:nvSpPr>
        <p:spPr/>
        <p:txBody>
          <a:bodyPr>
            <a:normAutofit fontScale="92500" lnSpcReduction="10000"/>
          </a:bodyPr>
          <a:lstStyle/>
          <a:p>
            <a:pPr>
              <a:defRPr/>
            </a:pPr>
            <a:r>
              <a:rPr lang="en-US" altLang="en-US" sz="2600" dirty="0" smtClean="0"/>
              <a:t>Object-oriented </a:t>
            </a:r>
            <a:r>
              <a:rPr lang="en-US" altLang="en-US" sz="2600" dirty="0"/>
              <a:t>cohesion and coupling always reduces to classical cohesion</a:t>
            </a:r>
          </a:p>
          <a:p>
            <a:pPr>
              <a:defRPr/>
            </a:pPr>
            <a:r>
              <a:rPr lang="en-US" altLang="en-US" sz="2400" dirty="0"/>
              <a:t>The only feature unique to the object-oriented paradigm is inheritance</a:t>
            </a:r>
          </a:p>
          <a:p>
            <a:pPr lvl="1">
              <a:defRPr/>
            </a:pPr>
            <a:r>
              <a:rPr lang="en-US" altLang="en-US" sz="2400" dirty="0"/>
              <a:t>Cohesion has nothing to do with inheritance</a:t>
            </a:r>
          </a:p>
          <a:p>
            <a:pPr lvl="1">
              <a:defRPr/>
            </a:pPr>
            <a:r>
              <a:rPr lang="en-US" altLang="en-US" sz="2400" dirty="0"/>
              <a:t>Two objects with the same functionality have the same cohesion</a:t>
            </a:r>
          </a:p>
          <a:p>
            <a:pPr lvl="1">
              <a:defRPr/>
            </a:pPr>
            <a:r>
              <a:rPr lang="en-US" altLang="en-US" sz="2400" dirty="0"/>
              <a:t>It does not matter if this functionality is inherited or not</a:t>
            </a:r>
          </a:p>
          <a:p>
            <a:pPr lvl="1">
              <a:defRPr/>
            </a:pPr>
            <a:r>
              <a:rPr lang="en-US" altLang="en-US" sz="2400" dirty="0"/>
              <a:t>Similarly, so-called object-oriented coupling always reduces to classical coupling </a:t>
            </a:r>
          </a:p>
          <a:p>
            <a:endParaRPr lang="en-US" dirty="0"/>
          </a:p>
        </p:txBody>
      </p:sp>
    </p:spTree>
    <p:extLst>
      <p:ext uri="{BB962C8B-B14F-4D97-AF65-F5344CB8AC3E}">
        <p14:creationId xmlns:p14="http://schemas.microsoft.com/office/powerpoint/2010/main" val="213731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Rot="1" noChangeArrowheads="1"/>
          </p:cNvSpPr>
          <p:nvPr>
            <p:ph type="title"/>
          </p:nvPr>
        </p:nvSpPr>
        <p:spPr/>
        <p:txBody>
          <a:bodyPr/>
          <a:lstStyle/>
          <a:p>
            <a:pPr eaLnBrk="1" hangingPunct="1">
              <a:defRPr/>
            </a:pPr>
            <a:r>
              <a:rPr lang="en-US" altLang="en-US" sz="4000"/>
              <a:t>Object-Oriented Metrics (contd)</a:t>
            </a:r>
          </a:p>
        </p:txBody>
      </p:sp>
      <p:sp>
        <p:nvSpPr>
          <p:cNvPr id="406531" name="Rectangle 3"/>
          <p:cNvSpPr>
            <a:spLocks noGrp="1" noChangeArrowheads="1"/>
          </p:cNvSpPr>
          <p:nvPr>
            <p:ph idx="1"/>
          </p:nvPr>
        </p:nvSpPr>
        <p:spPr/>
        <p:txBody>
          <a:bodyPr/>
          <a:lstStyle/>
          <a:p>
            <a:pPr eaLnBrk="1" hangingPunct="1">
              <a:lnSpc>
                <a:spcPct val="90000"/>
              </a:lnSpc>
              <a:defRPr/>
            </a:pPr>
            <a:r>
              <a:rPr lang="en-US" altLang="en-US" dirty="0" smtClean="0"/>
              <a:t>Two types of so-called object-oriented metric</a:t>
            </a:r>
          </a:p>
          <a:p>
            <a:pPr lvl="1" eaLnBrk="1" hangingPunct="1">
              <a:lnSpc>
                <a:spcPct val="90000"/>
              </a:lnSpc>
              <a:defRPr/>
            </a:pPr>
            <a:r>
              <a:rPr lang="en-US" altLang="en-US" dirty="0" smtClean="0"/>
              <a:t>Not related to inheritance</a:t>
            </a:r>
          </a:p>
          <a:p>
            <a:pPr lvl="2" eaLnBrk="1" hangingPunct="1">
              <a:lnSpc>
                <a:spcPct val="90000"/>
              </a:lnSpc>
              <a:defRPr/>
            </a:pPr>
            <a:r>
              <a:rPr lang="en-US" altLang="en-US" dirty="0" smtClean="0"/>
              <a:t>Reduces to a classical metric</a:t>
            </a:r>
          </a:p>
          <a:p>
            <a:pPr lvl="1" eaLnBrk="1" hangingPunct="1">
              <a:lnSpc>
                <a:spcPct val="90000"/>
              </a:lnSpc>
              <a:defRPr/>
            </a:pPr>
            <a:r>
              <a:rPr lang="en-US" altLang="en-US" dirty="0" smtClean="0"/>
              <a:t>Inheritance-related</a:t>
            </a:r>
          </a:p>
          <a:p>
            <a:pPr lvl="2" eaLnBrk="1" hangingPunct="1">
              <a:lnSpc>
                <a:spcPct val="90000"/>
              </a:lnSpc>
              <a:defRPr/>
            </a:pPr>
            <a:r>
              <a:rPr lang="en-US" altLang="en-US" dirty="0" smtClean="0"/>
              <a:t>May reduce to a classical metric</a:t>
            </a:r>
          </a:p>
          <a:p>
            <a:pPr eaLnBrk="1" hangingPunct="1">
              <a:lnSpc>
                <a:spcPct val="90000"/>
              </a:lnSpc>
              <a:defRPr/>
            </a:pPr>
            <a:r>
              <a:rPr lang="en-US" altLang="en-US" dirty="0" smtClean="0"/>
              <a:t>No problem</a:t>
            </a:r>
          </a:p>
          <a:p>
            <a:pPr lvl="1" eaLnBrk="1" hangingPunct="1">
              <a:lnSpc>
                <a:spcPct val="90000"/>
              </a:lnSpc>
              <a:defRPr/>
            </a:pPr>
            <a:r>
              <a:rPr lang="en-US" altLang="en-US" dirty="0" smtClean="0"/>
              <a:t>Classical metrics work just fine</a:t>
            </a:r>
          </a:p>
          <a:p>
            <a:pPr lvl="1" eaLnBrk="1" hangingPunct="1">
              <a:lnSpc>
                <a:spcPct val="90000"/>
              </a:lnSpc>
              <a:defRPr/>
            </a:pPr>
            <a:r>
              <a:rPr lang="en-US" altLang="en-US" dirty="0" smtClean="0"/>
              <a:t>But don’t mislead others by calling them object-oriented</a:t>
            </a:r>
          </a:p>
        </p:txBody>
      </p:sp>
    </p:spTree>
    <p:extLst>
      <p:ext uri="{BB962C8B-B14F-4D97-AF65-F5344CB8AC3E}">
        <p14:creationId xmlns:p14="http://schemas.microsoft.com/office/powerpoint/2010/main" val="44352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438400" y="3124200"/>
            <a:ext cx="7358114" cy="2786082"/>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sp>
        <p:nvSpPr>
          <p:cNvPr id="13314" name="Rectangle 2"/>
          <p:cNvSpPr>
            <a:spLocks noGrp="1" noChangeArrowheads="1"/>
          </p:cNvSpPr>
          <p:nvPr>
            <p:ph type="title"/>
          </p:nvPr>
        </p:nvSpPr>
        <p:spPr/>
        <p:txBody>
          <a:bodyPr/>
          <a:lstStyle/>
          <a:p>
            <a:r>
              <a:rPr lang="en-GB" dirty="0" smtClean="0"/>
              <a:t>Static Member</a:t>
            </a:r>
            <a:endParaRPr lang="en-GB" dirty="0"/>
          </a:p>
        </p:txBody>
      </p:sp>
      <p:sp>
        <p:nvSpPr>
          <p:cNvPr id="13315" name="Rectangle 3"/>
          <p:cNvSpPr>
            <a:spLocks noGrp="1" noChangeArrowheads="1"/>
          </p:cNvSpPr>
          <p:nvPr>
            <p:ph idx="1"/>
          </p:nvPr>
        </p:nvSpPr>
        <p:spPr>
          <a:xfrm>
            <a:off x="421328" y="1448133"/>
            <a:ext cx="8596668" cy="3880773"/>
          </a:xfrm>
        </p:spPr>
        <p:txBody>
          <a:bodyPr/>
          <a:lstStyle/>
          <a:p>
            <a:r>
              <a:rPr lang="en-GB" dirty="0"/>
              <a:t>Static data describes information for </a:t>
            </a:r>
            <a:r>
              <a:rPr lang="en-GB" i="1" dirty="0"/>
              <a:t>all</a:t>
            </a:r>
            <a:r>
              <a:rPr lang="en-GB" dirty="0"/>
              <a:t> objects </a:t>
            </a:r>
            <a:br>
              <a:rPr lang="en-GB" dirty="0"/>
            </a:br>
            <a:r>
              <a:rPr lang="en-GB" dirty="0"/>
              <a:t>of a class</a:t>
            </a:r>
          </a:p>
          <a:p>
            <a:pPr lvl="1"/>
            <a:r>
              <a:rPr lang="en-GB" dirty="0"/>
              <a:t>For example, suppose all accounts </a:t>
            </a:r>
            <a:r>
              <a:rPr lang="en-GB" u="sng" dirty="0"/>
              <a:t>share </a:t>
            </a:r>
            <a:r>
              <a:rPr lang="en-GB" dirty="0"/>
              <a:t>the same interest rate. Storing the interest rate in every account would be a bad idea</a:t>
            </a:r>
            <a:r>
              <a:rPr lang="en-GB" dirty="0" smtClean="0"/>
              <a:t>.</a:t>
            </a:r>
          </a:p>
          <a:p>
            <a:pPr lvl="1"/>
            <a:r>
              <a:rPr lang="en-GB" dirty="0" smtClean="0"/>
              <a:t>Make it a static data</a:t>
            </a:r>
            <a:endParaRPr lang="en-GB" dirty="0"/>
          </a:p>
        </p:txBody>
      </p:sp>
      <p:sp>
        <p:nvSpPr>
          <p:cNvPr id="13316" name="Rectangle 4"/>
          <p:cNvSpPr>
            <a:spLocks noChangeArrowheads="1"/>
          </p:cNvSpPr>
          <p:nvPr/>
        </p:nvSpPr>
        <p:spPr bwMode="auto">
          <a:xfrm>
            <a:off x="3195662" y="3652838"/>
            <a:ext cx="2514600" cy="216535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solidFill>
                <a:prstClr val="black"/>
              </a:solidFill>
            </a:endParaRPr>
          </a:p>
        </p:txBody>
      </p:sp>
      <p:sp>
        <p:nvSpPr>
          <p:cNvPr id="13317" name="Rectangle 5"/>
          <p:cNvSpPr>
            <a:spLocks noChangeArrowheads="1"/>
          </p:cNvSpPr>
          <p:nvPr/>
        </p:nvSpPr>
        <p:spPr bwMode="auto">
          <a:xfrm>
            <a:off x="2967062" y="3881438"/>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Withdraw( )</a:t>
            </a:r>
          </a:p>
        </p:txBody>
      </p:sp>
      <p:sp>
        <p:nvSpPr>
          <p:cNvPr id="13318" name="Rectangle 6"/>
          <p:cNvSpPr>
            <a:spLocks noChangeArrowheads="1"/>
          </p:cNvSpPr>
          <p:nvPr/>
        </p:nvSpPr>
        <p:spPr bwMode="auto">
          <a:xfrm>
            <a:off x="2967062" y="4343402"/>
            <a:ext cx="17526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Deposit( )</a:t>
            </a:r>
          </a:p>
        </p:txBody>
      </p:sp>
      <p:sp>
        <p:nvSpPr>
          <p:cNvPr id="13319" name="Rectangle 7"/>
          <p:cNvSpPr>
            <a:spLocks noChangeArrowheads="1"/>
          </p:cNvSpPr>
          <p:nvPr/>
        </p:nvSpPr>
        <p:spPr bwMode="auto">
          <a:xfrm>
            <a:off x="3348062" y="4795838"/>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balance 12.56</a:t>
            </a:r>
          </a:p>
        </p:txBody>
      </p:sp>
      <p:sp>
        <p:nvSpPr>
          <p:cNvPr id="13327" name="Rectangle 15"/>
          <p:cNvSpPr>
            <a:spLocks noChangeArrowheads="1"/>
          </p:cNvSpPr>
          <p:nvPr/>
        </p:nvSpPr>
        <p:spPr bwMode="auto">
          <a:xfrm>
            <a:off x="3348062" y="5284788"/>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interest 7%</a:t>
            </a:r>
          </a:p>
        </p:txBody>
      </p:sp>
      <p:sp>
        <p:nvSpPr>
          <p:cNvPr id="13320" name="Rectangle 8"/>
          <p:cNvSpPr>
            <a:spLocks noChangeArrowheads="1"/>
          </p:cNvSpPr>
          <p:nvPr/>
        </p:nvSpPr>
        <p:spPr bwMode="auto">
          <a:xfrm>
            <a:off x="6243662" y="3652838"/>
            <a:ext cx="2514600" cy="216535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solidFill>
                <a:prstClr val="black"/>
              </a:solidFill>
            </a:endParaRPr>
          </a:p>
        </p:txBody>
      </p:sp>
      <p:sp>
        <p:nvSpPr>
          <p:cNvPr id="13321" name="Rectangle 9"/>
          <p:cNvSpPr>
            <a:spLocks noChangeArrowheads="1"/>
          </p:cNvSpPr>
          <p:nvPr/>
        </p:nvSpPr>
        <p:spPr bwMode="auto">
          <a:xfrm>
            <a:off x="6015062" y="3881438"/>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Withdraw( )</a:t>
            </a:r>
          </a:p>
        </p:txBody>
      </p:sp>
      <p:sp>
        <p:nvSpPr>
          <p:cNvPr id="13322" name="Rectangle 10"/>
          <p:cNvSpPr>
            <a:spLocks noChangeArrowheads="1"/>
          </p:cNvSpPr>
          <p:nvPr/>
        </p:nvSpPr>
        <p:spPr bwMode="auto">
          <a:xfrm>
            <a:off x="6015062" y="4343402"/>
            <a:ext cx="17526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Deposit( )</a:t>
            </a:r>
          </a:p>
        </p:txBody>
      </p:sp>
      <p:sp>
        <p:nvSpPr>
          <p:cNvPr id="13323" name="Rectangle 11"/>
          <p:cNvSpPr>
            <a:spLocks noChangeArrowheads="1"/>
          </p:cNvSpPr>
          <p:nvPr/>
        </p:nvSpPr>
        <p:spPr bwMode="auto">
          <a:xfrm>
            <a:off x="6396062" y="4795838"/>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balance  99.12</a:t>
            </a:r>
          </a:p>
        </p:txBody>
      </p:sp>
      <p:sp>
        <p:nvSpPr>
          <p:cNvPr id="13328" name="Rectangle 16"/>
          <p:cNvSpPr>
            <a:spLocks noChangeArrowheads="1"/>
          </p:cNvSpPr>
          <p:nvPr/>
        </p:nvSpPr>
        <p:spPr bwMode="auto">
          <a:xfrm>
            <a:off x="6396062" y="5257802"/>
            <a:ext cx="2133600" cy="376237"/>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interest 7%</a:t>
            </a:r>
          </a:p>
        </p:txBody>
      </p:sp>
      <p:sp>
        <p:nvSpPr>
          <p:cNvPr id="13329" name="Rectangle 17"/>
          <p:cNvSpPr>
            <a:spLocks noChangeArrowheads="1"/>
          </p:cNvSpPr>
          <p:nvPr/>
        </p:nvSpPr>
        <p:spPr bwMode="auto">
          <a:xfrm>
            <a:off x="5024463" y="4872038"/>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
        <p:nvSpPr>
          <p:cNvPr id="13330" name="Rectangle 18"/>
          <p:cNvSpPr>
            <a:spLocks noChangeArrowheads="1"/>
          </p:cNvSpPr>
          <p:nvPr/>
        </p:nvSpPr>
        <p:spPr bwMode="auto">
          <a:xfrm>
            <a:off x="7989913" y="4872038"/>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Tree>
    <p:extLst>
      <p:ext uri="{BB962C8B-B14F-4D97-AF65-F5344CB8AC3E}">
        <p14:creationId xmlns:p14="http://schemas.microsoft.com/office/powerpoint/2010/main" val="1847895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004391" y="2383088"/>
            <a:ext cx="7786742" cy="3643338"/>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prstClr val="black"/>
              </a:solidFill>
            </a:endParaRPr>
          </a:p>
        </p:txBody>
      </p:sp>
      <p:sp>
        <p:nvSpPr>
          <p:cNvPr id="14338" name="Rectangle 2"/>
          <p:cNvSpPr>
            <a:spLocks noGrp="1" noChangeArrowheads="1"/>
          </p:cNvSpPr>
          <p:nvPr>
            <p:ph type="title"/>
          </p:nvPr>
        </p:nvSpPr>
        <p:spPr/>
        <p:txBody>
          <a:bodyPr/>
          <a:lstStyle/>
          <a:p>
            <a:r>
              <a:rPr lang="en-GB"/>
              <a:t>Using Static Methods</a:t>
            </a:r>
          </a:p>
        </p:txBody>
      </p:sp>
      <p:sp>
        <p:nvSpPr>
          <p:cNvPr id="14339" name="Rectangle 3"/>
          <p:cNvSpPr>
            <a:spLocks noGrp="1" noChangeArrowheads="1"/>
          </p:cNvSpPr>
          <p:nvPr>
            <p:ph type="body" idx="1"/>
          </p:nvPr>
        </p:nvSpPr>
        <p:spPr>
          <a:xfrm>
            <a:off x="677334" y="1449859"/>
            <a:ext cx="8596668" cy="4591504"/>
          </a:xfrm>
        </p:spPr>
        <p:txBody>
          <a:bodyPr/>
          <a:lstStyle/>
          <a:p>
            <a:r>
              <a:rPr lang="en-GB" dirty="0"/>
              <a:t>Static methods can only access static data</a:t>
            </a:r>
          </a:p>
          <a:p>
            <a:pPr lvl="1"/>
            <a:r>
              <a:rPr lang="en-GB" dirty="0"/>
              <a:t>A static method is called on the class, not the object</a:t>
            </a:r>
          </a:p>
        </p:txBody>
      </p:sp>
      <p:sp>
        <p:nvSpPr>
          <p:cNvPr id="14340" name="Rectangle 4"/>
          <p:cNvSpPr>
            <a:spLocks noChangeArrowheads="1"/>
          </p:cNvSpPr>
          <p:nvPr/>
        </p:nvSpPr>
        <p:spPr bwMode="auto">
          <a:xfrm>
            <a:off x="2814043" y="3245106"/>
            <a:ext cx="2514600" cy="1981200"/>
          </a:xfrm>
          <a:prstGeom prst="rect">
            <a:avLst/>
          </a:prstGeom>
          <a:gradFill rotWithShape="0">
            <a:gsLst>
              <a:gs pos="0">
                <a:srgbClr val="99CCFF">
                  <a:gamma/>
                  <a:tint val="24314"/>
                  <a:invGamma/>
                </a:srgbClr>
              </a:gs>
              <a:gs pos="100000">
                <a:srgbClr val="99CCFF"/>
              </a:gs>
            </a:gsLst>
            <a:lin ang="5400000" scaled="1"/>
          </a:gradFill>
          <a:ln w="76200" cmpd="tri" algn="ctr">
            <a:solidFill>
              <a:srgbClr val="0033CC"/>
            </a:solidFill>
            <a:miter lim="800000"/>
            <a:headEnd/>
            <a:tailEnd/>
          </a:ln>
          <a:effectLst/>
        </p:spPr>
        <p:txBody>
          <a:bodyPr wrap="none" tIns="27432" bIns="27432" anchor="ctr"/>
          <a:lstStyle/>
          <a:p>
            <a:endParaRPr lang="en-IN">
              <a:solidFill>
                <a:prstClr val="black"/>
              </a:solidFill>
            </a:endParaRPr>
          </a:p>
        </p:txBody>
      </p:sp>
      <p:sp>
        <p:nvSpPr>
          <p:cNvPr id="14341" name="Rectangle 5"/>
          <p:cNvSpPr>
            <a:spLocks noChangeArrowheads="1"/>
          </p:cNvSpPr>
          <p:nvPr/>
        </p:nvSpPr>
        <p:spPr bwMode="auto">
          <a:xfrm>
            <a:off x="2433043" y="3473707"/>
            <a:ext cx="2362200" cy="366767"/>
          </a:xfrm>
          <a:prstGeom prst="rect">
            <a:avLst/>
          </a:prstGeom>
          <a:solidFill>
            <a:srgbClr val="CCFFFF"/>
          </a:solidFill>
          <a:ln w="76200" cmpd="tri">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InterestRate( )</a:t>
            </a:r>
          </a:p>
        </p:txBody>
      </p:sp>
      <p:sp>
        <p:nvSpPr>
          <p:cNvPr id="14349" name="Rectangle 13"/>
          <p:cNvSpPr>
            <a:spLocks noChangeArrowheads="1"/>
          </p:cNvSpPr>
          <p:nvPr/>
        </p:nvSpPr>
        <p:spPr bwMode="auto">
          <a:xfrm>
            <a:off x="2966443" y="4557970"/>
            <a:ext cx="2133600" cy="366767"/>
          </a:xfrm>
          <a:prstGeom prst="rect">
            <a:avLst/>
          </a:prstGeom>
          <a:solidFill>
            <a:srgbClr val="C0C0C0"/>
          </a:solidFill>
          <a:ln w="76200" cmpd="tri">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interest 7%</a:t>
            </a:r>
          </a:p>
        </p:txBody>
      </p:sp>
      <p:sp>
        <p:nvSpPr>
          <p:cNvPr id="14351" name="Rectangle 15"/>
          <p:cNvSpPr>
            <a:spLocks noChangeArrowheads="1"/>
          </p:cNvSpPr>
          <p:nvPr/>
        </p:nvSpPr>
        <p:spPr bwMode="auto">
          <a:xfrm>
            <a:off x="6395443" y="3060956"/>
            <a:ext cx="2514600" cy="216535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solidFill>
                <a:prstClr val="black"/>
              </a:solidFill>
            </a:endParaRPr>
          </a:p>
        </p:txBody>
      </p:sp>
      <p:sp>
        <p:nvSpPr>
          <p:cNvPr id="14352" name="Rectangle 16"/>
          <p:cNvSpPr>
            <a:spLocks noChangeArrowheads="1"/>
          </p:cNvSpPr>
          <p:nvPr/>
        </p:nvSpPr>
        <p:spPr bwMode="auto">
          <a:xfrm>
            <a:off x="6166843" y="3289556"/>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Withdraw( )</a:t>
            </a:r>
          </a:p>
        </p:txBody>
      </p:sp>
      <p:sp>
        <p:nvSpPr>
          <p:cNvPr id="14353" name="Rectangle 17"/>
          <p:cNvSpPr>
            <a:spLocks noChangeArrowheads="1"/>
          </p:cNvSpPr>
          <p:nvPr/>
        </p:nvSpPr>
        <p:spPr bwMode="auto">
          <a:xfrm>
            <a:off x="6166843" y="3751520"/>
            <a:ext cx="17526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Deposit( )</a:t>
            </a:r>
          </a:p>
        </p:txBody>
      </p:sp>
      <p:sp>
        <p:nvSpPr>
          <p:cNvPr id="14354" name="Rectangle 18"/>
          <p:cNvSpPr>
            <a:spLocks noChangeArrowheads="1"/>
          </p:cNvSpPr>
          <p:nvPr/>
        </p:nvSpPr>
        <p:spPr bwMode="auto">
          <a:xfrm>
            <a:off x="6547843" y="4203956"/>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balance  99.12</a:t>
            </a:r>
          </a:p>
        </p:txBody>
      </p:sp>
      <p:sp>
        <p:nvSpPr>
          <p:cNvPr id="14356" name="Rectangle 20"/>
          <p:cNvSpPr>
            <a:spLocks noChangeArrowheads="1"/>
          </p:cNvSpPr>
          <p:nvPr/>
        </p:nvSpPr>
        <p:spPr bwMode="auto">
          <a:xfrm>
            <a:off x="6547843" y="4665920"/>
            <a:ext cx="2133600" cy="376237"/>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solidFill>
                  <a:prstClr val="black"/>
                </a:solidFill>
                <a:latin typeface="Lucida Sans Typewriter" pitchFamily="49" charset="0"/>
              </a:rPr>
              <a:t>owner   "Fred"</a:t>
            </a:r>
          </a:p>
        </p:txBody>
      </p:sp>
      <p:sp>
        <p:nvSpPr>
          <p:cNvPr id="14358" name="Text Box 22"/>
          <p:cNvSpPr txBox="1">
            <a:spLocks noChangeArrowheads="1"/>
          </p:cNvSpPr>
          <p:nvPr/>
        </p:nvSpPr>
        <p:spPr bwMode="auto">
          <a:xfrm>
            <a:off x="6395444" y="2686306"/>
            <a:ext cx="2071401" cy="369332"/>
          </a:xfrm>
          <a:prstGeom prst="rect">
            <a:avLst/>
          </a:prstGeom>
          <a:noFill/>
          <a:ln w="9525">
            <a:noFill/>
            <a:miter lim="800000"/>
            <a:headEnd/>
            <a:tailEnd/>
          </a:ln>
          <a:effectLst/>
        </p:spPr>
        <p:txBody>
          <a:bodyPr wrap="none">
            <a:spAutoFit/>
          </a:bodyPr>
          <a:lstStyle/>
          <a:p>
            <a:r>
              <a:rPr lang="en-GB">
                <a:solidFill>
                  <a:prstClr val="black"/>
                </a:solidFill>
              </a:rPr>
              <a:t>An account object</a:t>
            </a:r>
          </a:p>
        </p:txBody>
      </p:sp>
      <p:sp>
        <p:nvSpPr>
          <p:cNvPr id="14359" name="Text Box 23"/>
          <p:cNvSpPr txBox="1">
            <a:spLocks noChangeArrowheads="1"/>
          </p:cNvSpPr>
          <p:nvPr/>
        </p:nvSpPr>
        <p:spPr bwMode="auto">
          <a:xfrm>
            <a:off x="2814044" y="2686306"/>
            <a:ext cx="2016899" cy="369332"/>
          </a:xfrm>
          <a:prstGeom prst="rect">
            <a:avLst/>
          </a:prstGeom>
          <a:noFill/>
          <a:ln w="9525">
            <a:noFill/>
            <a:miter lim="800000"/>
            <a:headEnd/>
            <a:tailEnd/>
          </a:ln>
          <a:effectLst/>
        </p:spPr>
        <p:txBody>
          <a:bodyPr wrap="none">
            <a:spAutoFit/>
          </a:bodyPr>
          <a:lstStyle/>
          <a:p>
            <a:r>
              <a:rPr lang="en-GB" dirty="0">
                <a:solidFill>
                  <a:prstClr val="black"/>
                </a:solidFill>
              </a:rPr>
              <a:t>The account class</a:t>
            </a:r>
          </a:p>
        </p:txBody>
      </p:sp>
      <p:sp>
        <p:nvSpPr>
          <p:cNvPr id="14360" name="Text Box 24"/>
          <p:cNvSpPr txBox="1">
            <a:spLocks noChangeArrowheads="1"/>
          </p:cNvSpPr>
          <p:nvPr/>
        </p:nvSpPr>
        <p:spPr bwMode="auto">
          <a:xfrm>
            <a:off x="2812456" y="5229482"/>
            <a:ext cx="3448380" cy="646331"/>
          </a:xfrm>
          <a:prstGeom prst="rect">
            <a:avLst/>
          </a:prstGeom>
          <a:noFill/>
          <a:ln w="9525">
            <a:noFill/>
            <a:miter lim="800000"/>
            <a:headEnd/>
            <a:tailEnd/>
          </a:ln>
          <a:effectLst/>
        </p:spPr>
        <p:txBody>
          <a:bodyPr wrap="none">
            <a:spAutoFit/>
          </a:bodyPr>
          <a:lstStyle/>
          <a:p>
            <a:r>
              <a:rPr lang="en-GB">
                <a:solidFill>
                  <a:prstClr val="black"/>
                </a:solidFill>
              </a:rPr>
              <a:t>Classes contain static data and </a:t>
            </a:r>
          </a:p>
          <a:p>
            <a:r>
              <a:rPr lang="en-GB">
                <a:solidFill>
                  <a:prstClr val="black"/>
                </a:solidFill>
              </a:rPr>
              <a:t>static methods</a:t>
            </a:r>
          </a:p>
        </p:txBody>
      </p:sp>
      <p:sp>
        <p:nvSpPr>
          <p:cNvPr id="14361" name="Text Box 25"/>
          <p:cNvSpPr txBox="1">
            <a:spLocks noChangeArrowheads="1"/>
          </p:cNvSpPr>
          <p:nvPr/>
        </p:nvSpPr>
        <p:spPr bwMode="auto">
          <a:xfrm>
            <a:off x="6277968" y="5229482"/>
            <a:ext cx="3600666" cy="646331"/>
          </a:xfrm>
          <a:prstGeom prst="rect">
            <a:avLst/>
          </a:prstGeom>
          <a:noFill/>
          <a:ln w="9525">
            <a:noFill/>
            <a:miter lim="800000"/>
            <a:headEnd/>
            <a:tailEnd/>
          </a:ln>
          <a:effectLst/>
        </p:spPr>
        <p:txBody>
          <a:bodyPr wrap="none">
            <a:spAutoFit/>
          </a:bodyPr>
          <a:lstStyle/>
          <a:p>
            <a:r>
              <a:rPr lang="en-GB">
                <a:solidFill>
                  <a:prstClr val="black"/>
                </a:solidFill>
              </a:rPr>
              <a:t>Objects contain object data and </a:t>
            </a:r>
          </a:p>
          <a:p>
            <a:r>
              <a:rPr lang="en-GB">
                <a:solidFill>
                  <a:prstClr val="black"/>
                </a:solidFill>
              </a:rPr>
              <a:t>object methods</a:t>
            </a:r>
          </a:p>
        </p:txBody>
      </p:sp>
      <p:sp>
        <p:nvSpPr>
          <p:cNvPr id="14362" name="Line 26"/>
          <p:cNvSpPr>
            <a:spLocks noChangeShapeType="1"/>
          </p:cNvSpPr>
          <p:nvPr/>
        </p:nvSpPr>
        <p:spPr bwMode="auto">
          <a:xfrm>
            <a:off x="3804643" y="3930906"/>
            <a:ext cx="0" cy="533400"/>
          </a:xfrm>
          <a:prstGeom prst="line">
            <a:avLst/>
          </a:prstGeom>
          <a:noFill/>
          <a:ln w="9525">
            <a:solidFill>
              <a:srgbClr val="000000"/>
            </a:solidFill>
            <a:round/>
            <a:headEnd/>
            <a:tailEnd type="triangle" w="med" len="med"/>
          </a:ln>
          <a:effectLst/>
        </p:spPr>
        <p:txBody>
          <a:bodyPr/>
          <a:lstStyle/>
          <a:p>
            <a:endParaRPr lang="en-IN">
              <a:solidFill>
                <a:prstClr val="black"/>
              </a:solidFill>
            </a:endParaRPr>
          </a:p>
        </p:txBody>
      </p:sp>
      <p:sp>
        <p:nvSpPr>
          <p:cNvPr id="14363" name="Rectangle 27"/>
          <p:cNvSpPr>
            <a:spLocks noChangeArrowheads="1"/>
          </p:cNvSpPr>
          <p:nvPr/>
        </p:nvSpPr>
        <p:spPr bwMode="auto">
          <a:xfrm>
            <a:off x="5557244" y="4311906"/>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
        <p:nvSpPr>
          <p:cNvPr id="14364" name="Line 28"/>
          <p:cNvSpPr>
            <a:spLocks noChangeShapeType="1"/>
          </p:cNvSpPr>
          <p:nvPr/>
        </p:nvSpPr>
        <p:spPr bwMode="auto">
          <a:xfrm flipV="1">
            <a:off x="4795243" y="3473706"/>
            <a:ext cx="1371600" cy="228600"/>
          </a:xfrm>
          <a:prstGeom prst="line">
            <a:avLst/>
          </a:prstGeom>
          <a:noFill/>
          <a:ln w="9525">
            <a:solidFill>
              <a:srgbClr val="000000"/>
            </a:solidFill>
            <a:round/>
            <a:headEnd/>
            <a:tailEnd type="triangle" w="med" len="med"/>
          </a:ln>
          <a:effectLst/>
        </p:spPr>
        <p:txBody>
          <a:bodyPr/>
          <a:lstStyle/>
          <a:p>
            <a:endParaRPr lang="en-IN">
              <a:solidFill>
                <a:prstClr val="black"/>
              </a:solidFill>
            </a:endParaRPr>
          </a:p>
        </p:txBody>
      </p:sp>
      <p:sp>
        <p:nvSpPr>
          <p:cNvPr id="14365" name="Line 29"/>
          <p:cNvSpPr>
            <a:spLocks noChangeShapeType="1"/>
          </p:cNvSpPr>
          <p:nvPr/>
        </p:nvSpPr>
        <p:spPr bwMode="auto">
          <a:xfrm>
            <a:off x="4795243" y="3854706"/>
            <a:ext cx="1752600" cy="990600"/>
          </a:xfrm>
          <a:prstGeom prst="line">
            <a:avLst/>
          </a:prstGeom>
          <a:noFill/>
          <a:ln w="9525">
            <a:solidFill>
              <a:srgbClr val="000000"/>
            </a:solidFill>
            <a:round/>
            <a:headEnd/>
            <a:tailEnd type="triangle" w="med" len="med"/>
          </a:ln>
          <a:effectLst/>
        </p:spPr>
        <p:txBody>
          <a:bodyPr/>
          <a:lstStyle/>
          <a:p>
            <a:endParaRPr lang="en-IN">
              <a:solidFill>
                <a:prstClr val="black"/>
              </a:solidFill>
            </a:endParaRPr>
          </a:p>
        </p:txBody>
      </p:sp>
      <p:sp>
        <p:nvSpPr>
          <p:cNvPr id="14366" name="Rectangle 30"/>
          <p:cNvSpPr>
            <a:spLocks noChangeArrowheads="1"/>
          </p:cNvSpPr>
          <p:nvPr/>
        </p:nvSpPr>
        <p:spPr bwMode="auto">
          <a:xfrm>
            <a:off x="5550894" y="3397506"/>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
        <p:nvSpPr>
          <p:cNvPr id="14367" name="Rectangle 31"/>
          <p:cNvSpPr>
            <a:spLocks noChangeArrowheads="1"/>
          </p:cNvSpPr>
          <p:nvPr/>
        </p:nvSpPr>
        <p:spPr bwMode="auto">
          <a:xfrm>
            <a:off x="3804643" y="3930906"/>
            <a:ext cx="545022" cy="643766"/>
          </a:xfrm>
          <a:prstGeom prst="rect">
            <a:avLst/>
          </a:prstGeom>
          <a:noFill/>
          <a:ln w="12700">
            <a:noFill/>
            <a:miter lim="800000"/>
            <a:headEnd/>
            <a:tailEnd/>
          </a:ln>
          <a:effectLst/>
        </p:spPr>
        <p:txBody>
          <a:bodyPr wrap="none" lIns="90488" tIns="44450" rIns="90488" bIns="44450">
            <a:spAutoFit/>
          </a:bodyPr>
          <a:lstStyle/>
          <a:p>
            <a:pPr defTabSz="739775"/>
            <a:r>
              <a:rPr lang="en-US" sz="3600">
                <a:solidFill>
                  <a:srgbClr val="FF3300"/>
                </a:solidFill>
                <a:effectLst>
                  <a:outerShdw blurRad="38100" dist="38100" dir="2700000" algn="tl">
                    <a:srgbClr val="C0C0C0"/>
                  </a:outerShdw>
                </a:effectLst>
                <a:latin typeface="Wingdings" pitchFamily="2" charset="2"/>
              </a:rPr>
              <a:t></a:t>
            </a:r>
          </a:p>
        </p:txBody>
      </p:sp>
    </p:spTree>
    <p:extLst>
      <p:ext uri="{BB962C8B-B14F-4D97-AF65-F5344CB8AC3E}">
        <p14:creationId xmlns:p14="http://schemas.microsoft.com/office/powerpoint/2010/main" val="2072328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Comparison Between Static and Non-static data</a:t>
            </a:r>
            <a:endParaRPr lang="en-IN" dirty="0"/>
          </a:p>
        </p:txBody>
      </p:sp>
      <p:graphicFrame>
        <p:nvGraphicFramePr>
          <p:cNvPr id="6" name="Content Placeholder 5"/>
          <p:cNvGraphicFramePr>
            <a:graphicFrameLocks noGrp="1"/>
          </p:cNvGraphicFramePr>
          <p:nvPr>
            <p:ph idx="1"/>
          </p:nvPr>
        </p:nvGraphicFramePr>
        <p:xfrm>
          <a:off x="677863" y="2160588"/>
          <a:ext cx="8596312" cy="2839720"/>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algn="ctr"/>
                      <a:r>
                        <a:rPr lang="en-US" dirty="0" smtClean="0">
                          <a:latin typeface="Trebuchet MS" pitchFamily="34" charset="0"/>
                        </a:rPr>
                        <a:t>Static Member</a:t>
                      </a:r>
                      <a:endParaRPr lang="en-IN" dirty="0">
                        <a:latin typeface="Trebuchet MS" pitchFamily="34" charset="0"/>
                      </a:endParaRPr>
                    </a:p>
                  </a:txBody>
                  <a:tcPr marL="95515" marR="95515"/>
                </a:tc>
                <a:tc>
                  <a:txBody>
                    <a:bodyPr/>
                    <a:lstStyle/>
                    <a:p>
                      <a:pPr algn="ctr"/>
                      <a:r>
                        <a:rPr lang="en-US" dirty="0" smtClean="0">
                          <a:latin typeface="Trebuchet MS" pitchFamily="34" charset="0"/>
                        </a:rPr>
                        <a:t>Non-Static Member</a:t>
                      </a:r>
                      <a:endParaRPr lang="en-IN" dirty="0">
                        <a:latin typeface="Trebuchet MS" pitchFamily="34" charset="0"/>
                      </a:endParaRPr>
                    </a:p>
                  </a:txBody>
                  <a:tcPr marL="95515" marR="95515"/>
                </a:tc>
              </a:tr>
              <a:tr h="370840">
                <a:tc>
                  <a:txBody>
                    <a:bodyPr/>
                    <a:lstStyle/>
                    <a:p>
                      <a:r>
                        <a:rPr lang="en-US" sz="1600" dirty="0" smtClean="0">
                          <a:latin typeface="Trebuchet MS" pitchFamily="34" charset="0"/>
                        </a:rPr>
                        <a:t>1. Static data and static method are not accessed through instances, rather through class name</a:t>
                      </a:r>
                      <a:endParaRPr lang="en-IN" sz="1600" dirty="0">
                        <a:latin typeface="Trebuchet MS" pitchFamily="34" charset="0"/>
                      </a:endParaRPr>
                    </a:p>
                  </a:txBody>
                  <a:tcPr marL="95515" marR="95515"/>
                </a:tc>
                <a:tc>
                  <a:txBody>
                    <a:bodyPr/>
                    <a:lstStyle/>
                    <a:p>
                      <a:r>
                        <a:rPr lang="en-US" sz="1600" dirty="0" smtClean="0">
                          <a:latin typeface="Trebuchet MS" pitchFamily="34" charset="0"/>
                        </a:rPr>
                        <a:t>1. Non-static</a:t>
                      </a:r>
                      <a:r>
                        <a:rPr lang="en-US" sz="1600" baseline="0" dirty="0" smtClean="0">
                          <a:latin typeface="Trebuchet MS" pitchFamily="34" charset="0"/>
                        </a:rPr>
                        <a:t> data and method are accessed through instances, not using class name</a:t>
                      </a:r>
                      <a:endParaRPr lang="en-IN" sz="1600" dirty="0">
                        <a:latin typeface="Trebuchet MS" pitchFamily="34" charset="0"/>
                      </a:endParaRPr>
                    </a:p>
                  </a:txBody>
                  <a:tcPr marL="95515" marR="95515"/>
                </a:tc>
              </a:tr>
              <a:tr h="370840">
                <a:tc>
                  <a:txBody>
                    <a:bodyPr/>
                    <a:lstStyle/>
                    <a:p>
                      <a:r>
                        <a:rPr lang="en-US" sz="1600" dirty="0" smtClean="0">
                          <a:latin typeface="Trebuchet MS" pitchFamily="34" charset="0"/>
                        </a:rPr>
                        <a:t>2. Only single copy of static data member will be present</a:t>
                      </a:r>
                      <a:r>
                        <a:rPr lang="en-US" sz="1600" baseline="0" dirty="0" smtClean="0">
                          <a:latin typeface="Trebuchet MS" pitchFamily="34" charset="0"/>
                        </a:rPr>
                        <a:t> and every instance will share that static data</a:t>
                      </a:r>
                      <a:endParaRPr lang="en-IN" sz="1600" dirty="0">
                        <a:latin typeface="Trebuchet MS" pitchFamily="34" charset="0"/>
                      </a:endParaRPr>
                    </a:p>
                  </a:txBody>
                  <a:tcPr marL="95515" marR="95515"/>
                </a:tc>
                <a:tc>
                  <a:txBody>
                    <a:bodyPr/>
                    <a:lstStyle/>
                    <a:p>
                      <a:r>
                        <a:rPr lang="en-US" sz="1600" dirty="0" smtClean="0">
                          <a:latin typeface="Trebuchet MS" pitchFamily="34" charset="0"/>
                        </a:rPr>
                        <a:t>2. Non-static data is different for different instances and</a:t>
                      </a:r>
                      <a:r>
                        <a:rPr lang="en-US" sz="1600" baseline="0" dirty="0" smtClean="0">
                          <a:latin typeface="Trebuchet MS" pitchFamily="34" charset="0"/>
                        </a:rPr>
                        <a:t> it is not shared amongst different instances. It is particular to the instance</a:t>
                      </a:r>
                      <a:endParaRPr lang="en-IN" sz="1600" dirty="0">
                        <a:latin typeface="Trebuchet MS" pitchFamily="34" charset="0"/>
                      </a:endParaRPr>
                    </a:p>
                  </a:txBody>
                  <a:tcPr marL="95515" marR="95515"/>
                </a:tc>
              </a:tr>
              <a:tr h="370840">
                <a:tc>
                  <a:txBody>
                    <a:bodyPr/>
                    <a:lstStyle/>
                    <a:p>
                      <a:r>
                        <a:rPr lang="en-US" sz="1600" dirty="0" smtClean="0">
                          <a:latin typeface="Trebuchet MS" pitchFamily="34" charset="0"/>
                        </a:rPr>
                        <a:t>3. Static method</a:t>
                      </a:r>
                      <a:r>
                        <a:rPr lang="en-US" sz="1600" baseline="0" dirty="0" smtClean="0">
                          <a:latin typeface="Trebuchet MS" pitchFamily="34" charset="0"/>
                        </a:rPr>
                        <a:t> can only access static data</a:t>
                      </a:r>
                      <a:endParaRPr lang="en-IN" sz="1600" dirty="0">
                        <a:latin typeface="Trebuchet MS" pitchFamily="34" charset="0"/>
                      </a:endParaRPr>
                    </a:p>
                  </a:txBody>
                  <a:tcPr marL="95515" marR="95515"/>
                </a:tc>
                <a:tc>
                  <a:txBody>
                    <a:bodyPr/>
                    <a:lstStyle/>
                    <a:p>
                      <a:r>
                        <a:rPr lang="en-US" sz="1600" dirty="0" smtClean="0">
                          <a:latin typeface="Trebuchet MS" pitchFamily="34" charset="0"/>
                        </a:rPr>
                        <a:t>3. Non-static</a:t>
                      </a:r>
                      <a:r>
                        <a:rPr lang="en-US" sz="1600" baseline="0" dirty="0" smtClean="0">
                          <a:latin typeface="Trebuchet MS" pitchFamily="34" charset="0"/>
                        </a:rPr>
                        <a:t> method can access static as well as non-static data</a:t>
                      </a:r>
                      <a:endParaRPr lang="en-IN" sz="1600" dirty="0">
                        <a:latin typeface="Trebuchet MS" pitchFamily="34" charset="0"/>
                      </a:endParaRPr>
                    </a:p>
                  </a:txBody>
                  <a:tcPr marL="95515" marR="95515"/>
                </a:tc>
              </a:tr>
            </a:tbl>
          </a:graphicData>
        </a:graphic>
      </p:graphicFrame>
    </p:spTree>
    <p:extLst>
      <p:ext uri="{BB962C8B-B14F-4D97-AF65-F5344CB8AC3E}">
        <p14:creationId xmlns:p14="http://schemas.microsoft.com/office/powerpoint/2010/main" val="3646249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rrowheads="1"/>
          </p:cNvSpPr>
          <p:nvPr>
            <p:ph type="title"/>
          </p:nvPr>
        </p:nvSpPr>
        <p:spPr/>
        <p:txBody>
          <a:bodyPr/>
          <a:lstStyle/>
          <a:p>
            <a:pPr eaLnBrk="1" hangingPunct="1">
              <a:defRPr/>
            </a:pPr>
            <a:r>
              <a:rPr lang="en-US" altLang="en-US" sz="4000"/>
              <a:t>Advantages of Objects</a:t>
            </a:r>
          </a:p>
        </p:txBody>
      </p:sp>
      <p:sp>
        <p:nvSpPr>
          <p:cNvPr id="357379" name="Rectangle 3"/>
          <p:cNvSpPr>
            <a:spLocks noGrp="1" noChangeArrowheads="1"/>
          </p:cNvSpPr>
          <p:nvPr>
            <p:ph idx="1"/>
          </p:nvPr>
        </p:nvSpPr>
        <p:spPr/>
        <p:txBody>
          <a:bodyPr>
            <a:normAutofit/>
          </a:bodyPr>
          <a:lstStyle/>
          <a:p>
            <a:pPr eaLnBrk="1" hangingPunct="1">
              <a:lnSpc>
                <a:spcPct val="90000"/>
              </a:lnSpc>
              <a:defRPr/>
            </a:pPr>
            <a:r>
              <a:rPr lang="en-US" altLang="en-US" sz="1900" dirty="0" smtClean="0"/>
              <a:t>Same </a:t>
            </a:r>
            <a:r>
              <a:rPr lang="en-US" altLang="en-US" sz="1900" smtClean="0"/>
              <a:t>as advantages </a:t>
            </a:r>
            <a:r>
              <a:rPr lang="en-US" altLang="en-US" sz="1900" dirty="0" smtClean="0"/>
              <a:t>of abstract data types</a:t>
            </a:r>
          </a:p>
          <a:p>
            <a:pPr lvl="1" eaLnBrk="1" hangingPunct="1">
              <a:lnSpc>
                <a:spcPct val="90000"/>
              </a:lnSpc>
              <a:defRPr/>
            </a:pPr>
            <a:r>
              <a:rPr lang="en-US" altLang="en-US" sz="1900" dirty="0"/>
              <a:t>Information hiding</a:t>
            </a:r>
          </a:p>
          <a:p>
            <a:pPr lvl="1" eaLnBrk="1" hangingPunct="1">
              <a:lnSpc>
                <a:spcPct val="90000"/>
              </a:lnSpc>
              <a:defRPr/>
            </a:pPr>
            <a:r>
              <a:rPr lang="en-US" altLang="en-US" sz="1900" dirty="0"/>
              <a:t>Data abstraction</a:t>
            </a:r>
          </a:p>
          <a:p>
            <a:pPr lvl="1" eaLnBrk="1" hangingPunct="1">
              <a:lnSpc>
                <a:spcPct val="90000"/>
              </a:lnSpc>
              <a:defRPr/>
            </a:pPr>
            <a:r>
              <a:rPr lang="en-US" altLang="en-US" sz="1900" dirty="0"/>
              <a:t>Procedural abstraction</a:t>
            </a:r>
          </a:p>
          <a:p>
            <a:pPr eaLnBrk="1" hangingPunct="1">
              <a:lnSpc>
                <a:spcPct val="90000"/>
              </a:lnSpc>
              <a:defRPr/>
            </a:pPr>
            <a:r>
              <a:rPr lang="en-US" altLang="en-US" sz="1900" dirty="0" smtClean="0"/>
              <a:t>Inheritance provides further data abstraction</a:t>
            </a:r>
          </a:p>
          <a:p>
            <a:pPr lvl="1" eaLnBrk="1" hangingPunct="1">
              <a:lnSpc>
                <a:spcPct val="90000"/>
              </a:lnSpc>
              <a:defRPr/>
            </a:pPr>
            <a:r>
              <a:rPr lang="en-US" altLang="en-US" sz="1900" dirty="0"/>
              <a:t>Easier and less error-prone product development</a:t>
            </a:r>
          </a:p>
          <a:p>
            <a:pPr lvl="1" eaLnBrk="1" hangingPunct="1">
              <a:lnSpc>
                <a:spcPct val="90000"/>
              </a:lnSpc>
              <a:defRPr/>
            </a:pPr>
            <a:r>
              <a:rPr lang="en-US" altLang="en-US" sz="1900" dirty="0"/>
              <a:t>Easier maintenance</a:t>
            </a:r>
          </a:p>
          <a:p>
            <a:pPr eaLnBrk="1" hangingPunct="1">
              <a:lnSpc>
                <a:spcPct val="90000"/>
              </a:lnSpc>
              <a:defRPr/>
            </a:pPr>
            <a:r>
              <a:rPr lang="en-US" altLang="en-US" sz="1900" dirty="0" smtClean="0"/>
              <a:t>Objects are more reusable than modules with functional cohesion</a:t>
            </a:r>
          </a:p>
        </p:txBody>
      </p:sp>
    </p:spTree>
    <p:extLst>
      <p:ext uri="{BB962C8B-B14F-4D97-AF65-F5344CB8AC3E}">
        <p14:creationId xmlns:p14="http://schemas.microsoft.com/office/powerpoint/2010/main" val="20630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After this module you will be able to learn</a:t>
            </a:r>
          </a:p>
          <a:p>
            <a:r>
              <a:rPr lang="en-US" dirty="0" smtClean="0"/>
              <a:t>Aggregation </a:t>
            </a:r>
            <a:r>
              <a:rPr lang="en-US" dirty="0"/>
              <a:t>and Specialization</a:t>
            </a:r>
          </a:p>
          <a:p>
            <a:r>
              <a:rPr lang="en-US" dirty="0" smtClean="0"/>
              <a:t>Abstract </a:t>
            </a:r>
            <a:r>
              <a:rPr lang="en-US" dirty="0"/>
              <a:t>class</a:t>
            </a:r>
          </a:p>
          <a:p>
            <a:r>
              <a:rPr lang="en-US" dirty="0" smtClean="0"/>
              <a:t>Interfaces</a:t>
            </a:r>
            <a:endParaRPr lang="en-US" dirty="0"/>
          </a:p>
          <a:p>
            <a:r>
              <a:rPr lang="en-US" dirty="0" smtClean="0"/>
              <a:t>Cohesion </a:t>
            </a:r>
            <a:r>
              <a:rPr lang="en-US" dirty="0"/>
              <a:t>and coupling</a:t>
            </a:r>
          </a:p>
          <a:p>
            <a:r>
              <a:rPr lang="en-US" dirty="0" smtClean="0"/>
              <a:t>Object-oriented </a:t>
            </a:r>
            <a:r>
              <a:rPr lang="en-US" dirty="0" err="1"/>
              <a:t>metrices</a:t>
            </a:r>
            <a:endParaRPr lang="en-US" dirty="0"/>
          </a:p>
          <a:p>
            <a:r>
              <a:rPr lang="en-US" dirty="0" smtClean="0"/>
              <a:t>Static </a:t>
            </a:r>
            <a:r>
              <a:rPr lang="en-US" dirty="0"/>
              <a:t>data types and methods</a:t>
            </a:r>
          </a:p>
          <a:p>
            <a:r>
              <a:rPr lang="en-US" dirty="0" smtClean="0"/>
              <a:t>Advantages </a:t>
            </a:r>
            <a:r>
              <a:rPr lang="en-US" dirty="0"/>
              <a:t>of Objects</a:t>
            </a:r>
          </a:p>
        </p:txBody>
      </p:sp>
    </p:spTree>
    <p:extLst>
      <p:ext uri="{BB962C8B-B14F-4D97-AF65-F5344CB8AC3E}">
        <p14:creationId xmlns:p14="http://schemas.microsoft.com/office/powerpoint/2010/main" val="411831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Relationship</a:t>
            </a:r>
            <a:endParaRPr lang="en-US" dirty="0"/>
          </a:p>
        </p:txBody>
      </p:sp>
      <p:sp>
        <p:nvSpPr>
          <p:cNvPr id="3" name="Content Placeholder 2"/>
          <p:cNvSpPr>
            <a:spLocks noGrp="1"/>
          </p:cNvSpPr>
          <p:nvPr>
            <p:ph idx="1"/>
          </p:nvPr>
        </p:nvSpPr>
        <p:spPr/>
        <p:txBody>
          <a:bodyPr/>
          <a:lstStyle/>
          <a:p>
            <a:r>
              <a:rPr lang="en-US" dirty="0" smtClean="0"/>
              <a:t>By analyzing the five </a:t>
            </a:r>
            <a:r>
              <a:rPr lang="en-US" dirty="0"/>
              <a:t>point </a:t>
            </a:r>
            <a:r>
              <a:rPr lang="en-US" dirty="0" smtClean="0"/>
              <a:t>requirement given previously, </a:t>
            </a:r>
            <a:r>
              <a:rPr lang="en-US" dirty="0"/>
              <a:t>we can easily visualize four </a:t>
            </a:r>
            <a:r>
              <a:rPr lang="en-US" dirty="0" smtClean="0"/>
              <a:t>relationships</a:t>
            </a:r>
          </a:p>
          <a:p>
            <a:r>
              <a:rPr lang="en-US" dirty="0"/>
              <a:t>Inheritance</a:t>
            </a:r>
          </a:p>
          <a:p>
            <a:r>
              <a:rPr lang="en-US" dirty="0"/>
              <a:t>Aggregation</a:t>
            </a:r>
          </a:p>
          <a:p>
            <a:r>
              <a:rPr lang="en-US" dirty="0"/>
              <a:t>Association</a:t>
            </a:r>
          </a:p>
          <a:p>
            <a:r>
              <a:rPr lang="en-US" dirty="0"/>
              <a:t>Composition</a:t>
            </a:r>
          </a:p>
          <a:p>
            <a:endParaRPr lang="en-US" dirty="0"/>
          </a:p>
        </p:txBody>
      </p:sp>
    </p:spTree>
    <p:extLst>
      <p:ext uri="{BB962C8B-B14F-4D97-AF65-F5344CB8AC3E}">
        <p14:creationId xmlns:p14="http://schemas.microsoft.com/office/powerpoint/2010/main" val="5191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 1: The IS A </a:t>
            </a:r>
            <a:r>
              <a:rPr lang="en-US" dirty="0" smtClean="0"/>
              <a:t>relationship</a:t>
            </a:r>
            <a:endParaRPr lang="en-US" dirty="0"/>
          </a:p>
        </p:txBody>
      </p:sp>
      <p:sp>
        <p:nvSpPr>
          <p:cNvPr id="3" name="Content Placeholder 2"/>
          <p:cNvSpPr>
            <a:spLocks noGrp="1"/>
          </p:cNvSpPr>
          <p:nvPr>
            <p:ph idx="1"/>
          </p:nvPr>
        </p:nvSpPr>
        <p:spPr/>
        <p:txBody>
          <a:bodyPr/>
          <a:lstStyle/>
          <a:p>
            <a:r>
              <a:rPr lang="en-US" b="1" dirty="0" smtClean="0"/>
              <a:t>Requirement 1: </a:t>
            </a:r>
            <a:r>
              <a:rPr lang="en-US" dirty="0">
                <a:solidFill>
                  <a:schemeClr val="tx1"/>
                </a:solidFill>
              </a:rPr>
              <a:t>Manager is an employee of XYZ limited corporation</a:t>
            </a:r>
            <a:endParaRPr lang="en-US" b="1" dirty="0" smtClean="0"/>
          </a:p>
          <a:p>
            <a:r>
              <a:rPr lang="en-US" b="1" dirty="0" smtClean="0"/>
              <a:t>Solution: </a:t>
            </a:r>
            <a:r>
              <a:rPr lang="en-US" dirty="0" smtClean="0"/>
              <a:t>Inheritance</a:t>
            </a:r>
          </a:p>
          <a:p>
            <a:r>
              <a:rPr lang="en-US" b="1" dirty="0" smtClean="0"/>
              <a:t>Explanation:</a:t>
            </a:r>
          </a:p>
          <a:p>
            <a:pPr lvl="1"/>
            <a:r>
              <a:rPr lang="en-US" dirty="0" smtClean="0">
                <a:solidFill>
                  <a:schemeClr val="tx1"/>
                </a:solidFill>
              </a:rPr>
              <a:t>If </a:t>
            </a:r>
            <a:r>
              <a:rPr lang="en-US" dirty="0">
                <a:solidFill>
                  <a:schemeClr val="tx1"/>
                </a:solidFill>
              </a:rPr>
              <a:t>you look at the </a:t>
            </a:r>
            <a:r>
              <a:rPr lang="en-US" dirty="0" smtClean="0">
                <a:solidFill>
                  <a:schemeClr val="tx1"/>
                </a:solidFill>
              </a:rPr>
              <a:t>requirement, it’s </a:t>
            </a:r>
            <a:r>
              <a:rPr lang="en-US" dirty="0">
                <a:solidFill>
                  <a:schemeClr val="tx1"/>
                </a:solidFill>
              </a:rPr>
              <a:t>a parent child relationship or inheritance relationship. </a:t>
            </a:r>
            <a:endParaRPr lang="en-US" dirty="0" smtClean="0">
              <a:solidFill>
                <a:schemeClr val="tx1"/>
              </a:solidFill>
            </a:endParaRPr>
          </a:p>
          <a:p>
            <a:pPr lvl="1"/>
            <a:r>
              <a:rPr lang="en-US" dirty="0" smtClean="0">
                <a:solidFill>
                  <a:schemeClr val="tx1"/>
                </a:solidFill>
              </a:rPr>
              <a:t>The </a:t>
            </a:r>
            <a:r>
              <a:rPr lang="en-US" dirty="0">
                <a:solidFill>
                  <a:schemeClr val="tx1"/>
                </a:solidFill>
              </a:rPr>
              <a:t>sentence above specifies that Manager is a type of employee, in other words we will have two classes: parent class </a:t>
            </a:r>
            <a:r>
              <a:rPr lang="en-US" dirty="0"/>
              <a:t>Employee</a:t>
            </a:r>
            <a:r>
              <a:rPr lang="en-US" dirty="0">
                <a:solidFill>
                  <a:schemeClr val="tx1"/>
                </a:solidFill>
              </a:rPr>
              <a:t>, and a child class </a:t>
            </a:r>
            <a:r>
              <a:rPr lang="en-US" dirty="0"/>
              <a:t>Manager</a:t>
            </a:r>
            <a:r>
              <a:rPr lang="en-US" dirty="0">
                <a:solidFill>
                  <a:schemeClr val="tx1"/>
                </a:solidFill>
              </a:rPr>
              <a:t> which will inherit from the </a:t>
            </a:r>
            <a:r>
              <a:rPr lang="en-US" dirty="0"/>
              <a:t>Employee</a:t>
            </a:r>
            <a:r>
              <a:rPr lang="en-US" dirty="0">
                <a:solidFill>
                  <a:schemeClr val="tx1"/>
                </a:solidFill>
              </a:rPr>
              <a:t> class.</a:t>
            </a:r>
          </a:p>
          <a:p>
            <a:endParaRPr lang="en-US" dirty="0"/>
          </a:p>
        </p:txBody>
      </p:sp>
    </p:spTree>
    <p:extLst>
      <p:ext uri="{BB962C8B-B14F-4D97-AF65-F5344CB8AC3E}">
        <p14:creationId xmlns:p14="http://schemas.microsoft.com/office/powerpoint/2010/main" val="5274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 2: The Using relationship: </a:t>
            </a:r>
            <a:r>
              <a:rPr lang="en-US" dirty="0" smtClean="0"/>
              <a:t>Association</a:t>
            </a:r>
            <a:endParaRPr lang="en-US" dirty="0"/>
          </a:p>
        </p:txBody>
      </p:sp>
      <p:sp>
        <p:nvSpPr>
          <p:cNvPr id="3" name="Content Placeholder 2"/>
          <p:cNvSpPr>
            <a:spLocks noGrp="1"/>
          </p:cNvSpPr>
          <p:nvPr>
            <p:ph sz="half" idx="1"/>
          </p:nvPr>
        </p:nvSpPr>
        <p:spPr>
          <a:xfrm>
            <a:off x="677335" y="2160589"/>
            <a:ext cx="3568844" cy="4282252"/>
          </a:xfrm>
        </p:spPr>
        <p:txBody>
          <a:bodyPr>
            <a:normAutofit lnSpcReduction="10000"/>
          </a:bodyPr>
          <a:lstStyle/>
          <a:p>
            <a:r>
              <a:rPr lang="en-US" b="1" dirty="0"/>
              <a:t>Requirement 2</a:t>
            </a:r>
            <a:r>
              <a:rPr lang="en-US" dirty="0"/>
              <a:t>: Manager uses a swipe card to enter XYZ </a:t>
            </a:r>
            <a:r>
              <a:rPr lang="en-US" dirty="0" smtClean="0"/>
              <a:t>premises</a:t>
            </a:r>
          </a:p>
          <a:p>
            <a:r>
              <a:rPr lang="en-US" b="1" dirty="0" smtClean="0"/>
              <a:t>Solution:</a:t>
            </a:r>
            <a:r>
              <a:rPr lang="en-US" dirty="0" smtClean="0"/>
              <a:t> Association</a:t>
            </a:r>
          </a:p>
          <a:p>
            <a:r>
              <a:rPr lang="en-US" b="1" dirty="0" smtClean="0"/>
              <a:t>Explanation:</a:t>
            </a:r>
          </a:p>
          <a:p>
            <a:pPr lvl="1"/>
            <a:r>
              <a:rPr lang="en-US" dirty="0" smtClean="0"/>
              <a:t>In </a:t>
            </a:r>
            <a:r>
              <a:rPr lang="en-US" dirty="0"/>
              <a:t>this requirement, the manager object and the swipe card object use each other but they have their own object life time. </a:t>
            </a:r>
            <a:endParaRPr lang="en-US" dirty="0" smtClean="0"/>
          </a:p>
          <a:p>
            <a:pPr lvl="1"/>
            <a:r>
              <a:rPr lang="en-US" dirty="0" smtClean="0"/>
              <a:t>In </a:t>
            </a:r>
            <a:r>
              <a:rPr lang="en-US" dirty="0"/>
              <a:t>other words, they can exist without each other. </a:t>
            </a:r>
            <a:endParaRPr lang="en-US" dirty="0" smtClean="0"/>
          </a:p>
          <a:p>
            <a:pPr lvl="1"/>
            <a:r>
              <a:rPr lang="en-US" dirty="0" smtClean="0"/>
              <a:t>The </a:t>
            </a:r>
            <a:r>
              <a:rPr lang="en-US" dirty="0"/>
              <a:t>most important point in this relationship is that there is no single owner</a:t>
            </a:r>
            <a:r>
              <a:rPr lang="en-US" dirty="0" smtClean="0"/>
              <a:t>.</a:t>
            </a:r>
          </a:p>
          <a:p>
            <a:endParaRPr lang="en-US" dirty="0"/>
          </a:p>
        </p:txBody>
      </p:sp>
      <p:pic>
        <p:nvPicPr>
          <p:cNvPr id="6" name="Content Placeholder 5"/>
          <p:cNvPicPr>
            <a:picLocks noGrp="1" noChangeAspect="1"/>
          </p:cNvPicPr>
          <p:nvPr>
            <p:ph sz="half" idx="2"/>
          </p:nvPr>
        </p:nvPicPr>
        <p:blipFill>
          <a:blip r:embed="rId3"/>
          <a:stretch>
            <a:fillRect/>
          </a:stretch>
        </p:blipFill>
        <p:spPr>
          <a:xfrm>
            <a:off x="4217749" y="2522484"/>
            <a:ext cx="5500524" cy="2732688"/>
          </a:xfrm>
          <a:prstGeom prst="rect">
            <a:avLst/>
          </a:prstGeom>
        </p:spPr>
      </p:pic>
    </p:spTree>
    <p:extLst>
      <p:ext uri="{BB962C8B-B14F-4D97-AF65-F5344CB8AC3E}">
        <p14:creationId xmlns:p14="http://schemas.microsoft.com/office/powerpoint/2010/main" val="56380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 3: The Using relationship with Parent: </a:t>
            </a:r>
            <a:r>
              <a:rPr lang="en-US" dirty="0" smtClean="0"/>
              <a:t>Aggregation</a:t>
            </a:r>
            <a:endParaRPr lang="en-US" dirty="0"/>
          </a:p>
        </p:txBody>
      </p:sp>
      <p:sp>
        <p:nvSpPr>
          <p:cNvPr id="7" name="Content Placeholder 6"/>
          <p:cNvSpPr>
            <a:spLocks noGrp="1"/>
          </p:cNvSpPr>
          <p:nvPr>
            <p:ph sz="half" idx="1"/>
          </p:nvPr>
        </p:nvSpPr>
        <p:spPr>
          <a:xfrm>
            <a:off x="677335" y="2160589"/>
            <a:ext cx="3337618" cy="3880772"/>
          </a:xfrm>
        </p:spPr>
        <p:txBody>
          <a:bodyPr>
            <a:normAutofit fontScale="92500" lnSpcReduction="10000"/>
          </a:bodyPr>
          <a:lstStyle/>
          <a:p>
            <a:pPr fontAlgn="base"/>
            <a:r>
              <a:rPr lang="en-US" b="1" dirty="0"/>
              <a:t>Requirement 3: </a:t>
            </a:r>
            <a:r>
              <a:rPr lang="en-US" dirty="0"/>
              <a:t>Manager has workers who work under him</a:t>
            </a:r>
          </a:p>
          <a:p>
            <a:pPr fontAlgn="base"/>
            <a:r>
              <a:rPr lang="en-US" b="1" dirty="0"/>
              <a:t>Solution: </a:t>
            </a:r>
            <a:r>
              <a:rPr lang="en-US" dirty="0"/>
              <a:t>Aggregation</a:t>
            </a:r>
          </a:p>
          <a:p>
            <a:pPr marL="285750" fontAlgn="base"/>
            <a:r>
              <a:rPr lang="en-US" b="1" dirty="0"/>
              <a:t>Explanation</a:t>
            </a:r>
            <a:r>
              <a:rPr lang="en-US" dirty="0"/>
              <a:t>:</a:t>
            </a:r>
          </a:p>
          <a:p>
            <a:pPr marL="685800" lvl="1" fontAlgn="base"/>
            <a:r>
              <a:rPr lang="en-US" sz="1800" dirty="0"/>
              <a:t>Requirement denotes the same type of relationship like association but with a difference that one of them is an owner. </a:t>
            </a:r>
          </a:p>
          <a:p>
            <a:pPr marL="685800" lvl="1" fontAlgn="base"/>
            <a:r>
              <a:rPr lang="en-US" sz="1800" dirty="0" smtClean="0"/>
              <a:t>So </a:t>
            </a:r>
            <a:r>
              <a:rPr lang="en-US" sz="1800" dirty="0"/>
              <a:t>as per the requirement, the Manager object will own Worker objects.</a:t>
            </a:r>
          </a:p>
          <a:p>
            <a:pPr fontAlgn="base"/>
            <a:endParaRPr lang="en-US" dirty="0"/>
          </a:p>
          <a:p>
            <a:pPr marL="0" indent="0" eaLnBrk="0" fontAlgn="base" hangingPunct="0">
              <a:spcBef>
                <a:spcPct val="0"/>
              </a:spcBef>
              <a:spcAft>
                <a:spcPct val="0"/>
              </a:spcAft>
              <a:buClrTx/>
              <a:buSzTx/>
              <a:buNone/>
            </a:pPr>
            <a:endParaRPr lang="en-US" dirty="0"/>
          </a:p>
        </p:txBody>
      </p:sp>
      <p:pic>
        <p:nvPicPr>
          <p:cNvPr id="6" name="Content Placeholder 5"/>
          <p:cNvPicPr>
            <a:picLocks noGrp="1" noChangeAspect="1"/>
          </p:cNvPicPr>
          <p:nvPr>
            <p:ph sz="half" idx="2"/>
          </p:nvPr>
        </p:nvPicPr>
        <p:blipFill>
          <a:blip r:embed="rId3"/>
          <a:stretch>
            <a:fillRect/>
          </a:stretch>
        </p:blipFill>
        <p:spPr>
          <a:xfrm>
            <a:off x="4269717" y="2654854"/>
            <a:ext cx="5627881" cy="2137863"/>
          </a:xfrm>
          <a:prstGeom prst="rect">
            <a:avLst/>
          </a:prstGeom>
        </p:spPr>
      </p:pic>
    </p:spTree>
    <p:extLst>
      <p:ext uri="{BB962C8B-B14F-4D97-AF65-F5344CB8AC3E}">
        <p14:creationId xmlns:p14="http://schemas.microsoft.com/office/powerpoint/2010/main" val="1013353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4 and 5: The Death relationship: </a:t>
            </a:r>
            <a:r>
              <a:rPr lang="en-US" dirty="0" smtClean="0"/>
              <a:t>Composition</a:t>
            </a:r>
            <a:endParaRPr lang="en-US" dirty="0"/>
          </a:p>
        </p:txBody>
      </p:sp>
      <p:sp>
        <p:nvSpPr>
          <p:cNvPr id="3" name="Content Placeholder 2"/>
          <p:cNvSpPr>
            <a:spLocks noGrp="1"/>
          </p:cNvSpPr>
          <p:nvPr>
            <p:ph sz="half" idx="1"/>
          </p:nvPr>
        </p:nvSpPr>
        <p:spPr>
          <a:xfrm>
            <a:off x="677334" y="2160588"/>
            <a:ext cx="4184035" cy="4250721"/>
          </a:xfrm>
        </p:spPr>
        <p:txBody>
          <a:bodyPr>
            <a:normAutofit fontScale="92500"/>
          </a:bodyPr>
          <a:lstStyle/>
          <a:p>
            <a:r>
              <a:rPr lang="en-US" b="1" dirty="0" smtClean="0"/>
              <a:t>Requirement 4:</a:t>
            </a:r>
            <a:r>
              <a:rPr lang="en-US" dirty="0" smtClean="0"/>
              <a:t> Manager </a:t>
            </a:r>
            <a:r>
              <a:rPr lang="en-US" dirty="0"/>
              <a:t>has the responsibility of ensuring that the project is successful.</a:t>
            </a:r>
          </a:p>
          <a:p>
            <a:r>
              <a:rPr lang="en-US" b="1" dirty="0"/>
              <a:t>Requirement </a:t>
            </a:r>
            <a:r>
              <a:rPr lang="en-US" b="1" dirty="0" smtClean="0"/>
              <a:t>5: </a:t>
            </a:r>
            <a:r>
              <a:rPr lang="en-US" dirty="0" smtClean="0"/>
              <a:t>Manager's </a:t>
            </a:r>
            <a:r>
              <a:rPr lang="en-US" dirty="0"/>
              <a:t>salary will be judged based on project success.</a:t>
            </a:r>
          </a:p>
          <a:p>
            <a:r>
              <a:rPr lang="en-US" dirty="0" smtClean="0"/>
              <a:t>Conclusion:</a:t>
            </a:r>
            <a:endParaRPr lang="en-US" dirty="0"/>
          </a:p>
          <a:p>
            <a:pPr lvl="1"/>
            <a:r>
              <a:rPr lang="en-US" dirty="0"/>
              <a:t>Manager and the project objects are dependent on each other.</a:t>
            </a:r>
          </a:p>
          <a:p>
            <a:pPr lvl="1"/>
            <a:r>
              <a:rPr lang="en-US" dirty="0"/>
              <a:t>The lifetimes of both the objects are the same. In other words, the project will not be successful if the manager is not good, and the manager will not get good increments if the project has issues.</a:t>
            </a:r>
          </a:p>
          <a:p>
            <a:endParaRPr lang="en-US" dirty="0"/>
          </a:p>
        </p:txBody>
      </p:sp>
      <p:pic>
        <p:nvPicPr>
          <p:cNvPr id="7" name="Content Placeholder 6"/>
          <p:cNvPicPr>
            <a:picLocks noGrp="1" noChangeAspect="1"/>
          </p:cNvPicPr>
          <p:nvPr>
            <p:ph sz="half" idx="2"/>
          </p:nvPr>
        </p:nvPicPr>
        <p:blipFill>
          <a:blip r:embed="rId3"/>
          <a:stretch>
            <a:fillRect/>
          </a:stretch>
        </p:blipFill>
        <p:spPr>
          <a:xfrm>
            <a:off x="5089525" y="3140239"/>
            <a:ext cx="4184650" cy="1922135"/>
          </a:xfrm>
          <a:prstGeom prst="rect">
            <a:avLst/>
          </a:prstGeom>
        </p:spPr>
      </p:pic>
    </p:spTree>
    <p:extLst>
      <p:ext uri="{BB962C8B-B14F-4D97-AF65-F5344CB8AC3E}">
        <p14:creationId xmlns:p14="http://schemas.microsoft.com/office/powerpoint/2010/main" val="3845437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Putting Things Together</a:t>
            </a:r>
            <a:endParaRPr lang="en-US" dirty="0"/>
          </a:p>
        </p:txBody>
      </p:sp>
      <p:pic>
        <p:nvPicPr>
          <p:cNvPr id="8" name="Content Placeholder 7"/>
          <p:cNvPicPr>
            <a:picLocks noGrp="1" noChangeAspect="1"/>
          </p:cNvPicPr>
          <p:nvPr>
            <p:ph idx="1"/>
          </p:nvPr>
        </p:nvPicPr>
        <p:blipFill>
          <a:blip r:embed="rId3"/>
          <a:stretch>
            <a:fillRect/>
          </a:stretch>
        </p:blipFill>
        <p:spPr>
          <a:xfrm>
            <a:off x="1172438" y="1771135"/>
            <a:ext cx="8217017" cy="4114800"/>
          </a:xfrm>
          <a:prstGeom prst="rect">
            <a:avLst/>
          </a:prstGeom>
        </p:spPr>
      </p:pic>
    </p:spTree>
    <p:extLst>
      <p:ext uri="{BB962C8B-B14F-4D97-AF65-F5344CB8AC3E}">
        <p14:creationId xmlns:p14="http://schemas.microsoft.com/office/powerpoint/2010/main" val="1393646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Abstract class and method?</a:t>
            </a:r>
            <a:endParaRPr lang="en-IN" dirty="0"/>
          </a:p>
        </p:txBody>
      </p:sp>
      <p:sp>
        <p:nvSpPr>
          <p:cNvPr id="2" name="Content Placeholder 1"/>
          <p:cNvSpPr>
            <a:spLocks noGrp="1"/>
          </p:cNvSpPr>
          <p:nvPr>
            <p:ph idx="1"/>
          </p:nvPr>
        </p:nvSpPr>
        <p:spPr/>
        <p:txBody>
          <a:bodyPr>
            <a:normAutofit/>
          </a:bodyPr>
          <a:lstStyle/>
          <a:p>
            <a:r>
              <a:rPr lang="en-US" dirty="0" smtClean="0"/>
              <a:t>When you want to create classes that will act as base class, but do not want to create object of that class, then you can make the class as an abstract class</a:t>
            </a:r>
          </a:p>
          <a:p>
            <a:r>
              <a:rPr lang="en-US" dirty="0" smtClean="0"/>
              <a:t>An abstract class is the one, which has at least one abstract member</a:t>
            </a:r>
          </a:p>
          <a:p>
            <a:r>
              <a:rPr lang="en-US" dirty="0" smtClean="0"/>
              <a:t>And, an abstract member is the one which does not have any code or implementation logic </a:t>
            </a:r>
          </a:p>
          <a:p>
            <a:r>
              <a:rPr lang="en-GB" dirty="0" smtClean="0"/>
              <a:t>Why?</a:t>
            </a:r>
          </a:p>
          <a:p>
            <a:pPr lvl="1"/>
            <a:r>
              <a:rPr lang="en-GB" dirty="0" smtClean="0"/>
              <a:t>Some classes exist solely to be derived from</a:t>
            </a:r>
          </a:p>
          <a:p>
            <a:pPr lvl="1"/>
            <a:r>
              <a:rPr lang="en-GB" dirty="0" smtClean="0"/>
              <a:t>It makes no sense to create instances of these classes</a:t>
            </a:r>
          </a:p>
          <a:p>
            <a:pPr lvl="1"/>
            <a:r>
              <a:rPr lang="en-GB" dirty="0" smtClean="0"/>
              <a:t>These classes are </a:t>
            </a:r>
            <a:r>
              <a:rPr lang="en-GB" i="1" dirty="0" smtClean="0"/>
              <a:t>abstract classes</a:t>
            </a:r>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3135783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978</Words>
  <Application>Microsoft Office PowerPoint</Application>
  <PresentationFormat>Widescreen</PresentationFormat>
  <Paragraphs>163</Paragraphs>
  <Slides>17</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Calibri Light</vt:lpstr>
      <vt:lpstr>Lucida Sans Typewriter</vt:lpstr>
      <vt:lpstr>Times New Roman</vt:lpstr>
      <vt:lpstr>Trebuchet MS</vt:lpstr>
      <vt:lpstr>Wingdings</vt:lpstr>
      <vt:lpstr>Wingdings 3</vt:lpstr>
      <vt:lpstr>Office Theme</vt:lpstr>
      <vt:lpstr>Facet</vt:lpstr>
      <vt:lpstr>Object Oriented Programming</vt:lpstr>
      <vt:lpstr>Objectives</vt:lpstr>
      <vt:lpstr>Different Types of Relationship</vt:lpstr>
      <vt:lpstr>Requirement 1: The IS A relationship</vt:lpstr>
      <vt:lpstr>Requirement 2: The Using relationship: Association</vt:lpstr>
      <vt:lpstr>Requirement 3: The Using relationship with Parent: Aggregation</vt:lpstr>
      <vt:lpstr>Requirements 4 and 5: The Death relationship: Composition</vt:lpstr>
      <vt:lpstr>Putting Things Together</vt:lpstr>
      <vt:lpstr>What is Abstract class and method?</vt:lpstr>
      <vt:lpstr>Important Points to Remember About Abstract</vt:lpstr>
      <vt:lpstr>Interface</vt:lpstr>
      <vt:lpstr>Cohesion and coupling</vt:lpstr>
      <vt:lpstr>Object-Oriented Metrics (contd)</vt:lpstr>
      <vt:lpstr>Static Member</vt:lpstr>
      <vt:lpstr>Using Static Methods</vt:lpstr>
      <vt:lpstr>Comparison Between Static and Non-static data</vt:lpstr>
      <vt:lpstr>Advantages of Objects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Relationship</dc:title>
  <dc:creator>Joydip Mondal</dc:creator>
  <cp:lastModifiedBy>Joydip Mondal</cp:lastModifiedBy>
  <cp:revision>5</cp:revision>
  <dcterms:created xsi:type="dcterms:W3CDTF">2017-07-03T08:56:30Z</dcterms:created>
  <dcterms:modified xsi:type="dcterms:W3CDTF">2017-07-03T09:07:52Z</dcterms:modified>
</cp:coreProperties>
</file>