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30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04CC0-3747-47BD-8646-212BB2CC7AEC}" type="datetimeFigureOut">
              <a:rPr lang="en-US" smtClean="0"/>
              <a:t>7/3/2017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B4BCE-E542-4694-B783-666B58582DDF}" type="slidenum">
              <a:rPr lang="en-US" smtClean="0"/>
              <a:t>‹#›</a:t>
            </a:fld>
            <a:endParaRPr lang="en-US"/>
          </a:p>
        </p:txBody>
      </p:sp>
    </p:spTree>
    <p:extLst>
      <p:ext uri="{BB962C8B-B14F-4D97-AF65-F5344CB8AC3E}">
        <p14:creationId xmlns:p14="http://schemas.microsoft.com/office/powerpoint/2010/main" val="9625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t>1</a:t>
            </a:fld>
            <a:endParaRPr lang="en-US"/>
          </a:p>
        </p:txBody>
      </p:sp>
    </p:spTree>
    <p:extLst>
      <p:ext uri="{BB962C8B-B14F-4D97-AF65-F5344CB8AC3E}">
        <p14:creationId xmlns:p14="http://schemas.microsoft.com/office/powerpoint/2010/main" val="2212923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751098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462329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197400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4172479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18760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955819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399499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
        <p:nvSpPr>
          <p:cNvPr id="30724" name="Slide Number Placeholder 3"/>
          <p:cNvSpPr>
            <a:spLocks noGrp="1"/>
          </p:cNvSpPr>
          <p:nvPr>
            <p:ph type="sldNum" sz="quarter" idx="5"/>
          </p:nvPr>
        </p:nvSpPr>
        <p:spPr>
          <a:noFill/>
        </p:spPr>
        <p:txBody>
          <a:bodyPr/>
          <a:lstStyle/>
          <a:p>
            <a:fld id="{C83C2718-9BB6-4783-8F72-3588D9AA2E57}" type="slidenum">
              <a:rPr lang="en-US" smtClean="0">
                <a:solidFill>
                  <a:prstClr val="black"/>
                </a:solidFill>
              </a:rPr>
              <a:pPr/>
              <a:t>17</a:t>
            </a:fld>
            <a:endParaRPr lang="en-US" smtClean="0">
              <a:solidFill>
                <a:prstClr val="black"/>
              </a:solidFill>
            </a:endParaRPr>
          </a:p>
        </p:txBody>
      </p:sp>
    </p:spTree>
    <p:extLst>
      <p:ext uri="{BB962C8B-B14F-4D97-AF65-F5344CB8AC3E}">
        <p14:creationId xmlns:p14="http://schemas.microsoft.com/office/powerpoint/2010/main" val="142532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31748" name="Slide Number Placeholder 3"/>
          <p:cNvSpPr>
            <a:spLocks noGrp="1"/>
          </p:cNvSpPr>
          <p:nvPr>
            <p:ph type="sldNum" sz="quarter" idx="5"/>
          </p:nvPr>
        </p:nvSpPr>
        <p:spPr>
          <a:noFill/>
        </p:spPr>
        <p:txBody>
          <a:bodyPr/>
          <a:lstStyle/>
          <a:p>
            <a:fld id="{6B01BA62-D844-43DD-9F03-33E88178A7EA}" type="slidenum">
              <a:rPr lang="en-US" smtClean="0">
                <a:solidFill>
                  <a:prstClr val="black"/>
                </a:solidFill>
              </a:rPr>
              <a:pPr/>
              <a:t>18</a:t>
            </a:fld>
            <a:endParaRPr lang="en-US" smtClean="0">
              <a:solidFill>
                <a:prstClr val="black"/>
              </a:solidFill>
            </a:endParaRPr>
          </a:p>
        </p:txBody>
      </p:sp>
    </p:spTree>
    <p:extLst>
      <p:ext uri="{BB962C8B-B14F-4D97-AF65-F5344CB8AC3E}">
        <p14:creationId xmlns:p14="http://schemas.microsoft.com/office/powerpoint/2010/main" val="2635330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p>
        </p:txBody>
      </p:sp>
      <p:sp>
        <p:nvSpPr>
          <p:cNvPr id="32772" name="Slide Number Placeholder 3"/>
          <p:cNvSpPr>
            <a:spLocks noGrp="1"/>
          </p:cNvSpPr>
          <p:nvPr>
            <p:ph type="sldNum" sz="quarter" idx="5"/>
          </p:nvPr>
        </p:nvSpPr>
        <p:spPr>
          <a:noFill/>
        </p:spPr>
        <p:txBody>
          <a:bodyPr/>
          <a:lstStyle/>
          <a:p>
            <a:fld id="{B6FFF8AC-D721-4DBC-8A63-BABB07806DA9}" type="slidenum">
              <a:rPr lang="en-US" smtClean="0">
                <a:solidFill>
                  <a:prstClr val="black"/>
                </a:solidFill>
              </a:rPr>
              <a:pPr/>
              <a:t>19</a:t>
            </a:fld>
            <a:endParaRPr lang="en-US" smtClean="0">
              <a:solidFill>
                <a:prstClr val="black"/>
              </a:solidFill>
            </a:endParaRPr>
          </a:p>
        </p:txBody>
      </p:sp>
    </p:spTree>
    <p:extLst>
      <p:ext uri="{BB962C8B-B14F-4D97-AF65-F5344CB8AC3E}">
        <p14:creationId xmlns:p14="http://schemas.microsoft.com/office/powerpoint/2010/main" val="1307193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017159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365E67B1-3C74-46CE-AC4F-2F17BA4F2FFF}" type="slidenum">
              <a:rPr lang="en-US" smtClean="0">
                <a:solidFill>
                  <a:prstClr val="black"/>
                </a:solidFill>
              </a:rPr>
              <a:pPr/>
              <a:t>20</a:t>
            </a:fld>
            <a:endParaRPr lang="en-US" smtClean="0">
              <a:solidFill>
                <a:prstClr val="black"/>
              </a:solidFill>
            </a:endParaRPr>
          </a:p>
        </p:txBody>
      </p:sp>
    </p:spTree>
    <p:extLst>
      <p:ext uri="{BB962C8B-B14F-4D97-AF65-F5344CB8AC3E}">
        <p14:creationId xmlns:p14="http://schemas.microsoft.com/office/powerpoint/2010/main" val="652158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58B7669A-74C4-4F19-91EF-F70DD143B2DA}" type="slidenum">
              <a:rPr lang="en-US" smtClean="0">
                <a:solidFill>
                  <a:prstClr val="black"/>
                </a:solidFill>
              </a:rPr>
              <a:pPr/>
              <a:t>21</a:t>
            </a:fld>
            <a:endParaRPr lang="en-US" smtClean="0">
              <a:solidFill>
                <a:prstClr val="black"/>
              </a:solidFill>
            </a:endParaRPr>
          </a:p>
        </p:txBody>
      </p:sp>
    </p:spTree>
    <p:extLst>
      <p:ext uri="{BB962C8B-B14F-4D97-AF65-F5344CB8AC3E}">
        <p14:creationId xmlns:p14="http://schemas.microsoft.com/office/powerpoint/2010/main" val="155516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p>
        </p:txBody>
      </p:sp>
      <p:sp>
        <p:nvSpPr>
          <p:cNvPr id="35844" name="Slide Number Placeholder 3"/>
          <p:cNvSpPr>
            <a:spLocks noGrp="1"/>
          </p:cNvSpPr>
          <p:nvPr>
            <p:ph type="sldNum" sz="quarter" idx="5"/>
          </p:nvPr>
        </p:nvSpPr>
        <p:spPr>
          <a:noFill/>
        </p:spPr>
        <p:txBody>
          <a:bodyPr/>
          <a:lstStyle/>
          <a:p>
            <a:fld id="{D30E0425-1C1D-4CFA-88E9-CB8DF9EAF280}" type="slidenum">
              <a:rPr lang="en-US" smtClean="0">
                <a:solidFill>
                  <a:prstClr val="black"/>
                </a:solidFill>
              </a:rPr>
              <a:pPr/>
              <a:t>22</a:t>
            </a:fld>
            <a:endParaRPr lang="en-US" smtClean="0">
              <a:solidFill>
                <a:prstClr val="black"/>
              </a:solidFill>
            </a:endParaRPr>
          </a:p>
        </p:txBody>
      </p:sp>
    </p:spTree>
    <p:extLst>
      <p:ext uri="{BB962C8B-B14F-4D97-AF65-F5344CB8AC3E}">
        <p14:creationId xmlns:p14="http://schemas.microsoft.com/office/powerpoint/2010/main" val="1973514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a:noFill/>
        </p:spPr>
        <p:txBody>
          <a:bodyPr/>
          <a:lstStyle/>
          <a:p>
            <a:fld id="{4C7A0936-8085-4825-A180-C76BC0E59A9B}" type="slidenum">
              <a:rPr lang="en-US" smtClean="0">
                <a:solidFill>
                  <a:prstClr val="black"/>
                </a:solidFill>
              </a:rPr>
              <a:pPr/>
              <a:t>23</a:t>
            </a:fld>
            <a:endParaRPr lang="en-US" smtClean="0">
              <a:solidFill>
                <a:prstClr val="black"/>
              </a:solidFill>
            </a:endParaRPr>
          </a:p>
        </p:txBody>
      </p:sp>
    </p:spTree>
    <p:extLst>
      <p:ext uri="{BB962C8B-B14F-4D97-AF65-F5344CB8AC3E}">
        <p14:creationId xmlns:p14="http://schemas.microsoft.com/office/powerpoint/2010/main" val="596018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37892" name="Slide Number Placeholder 3"/>
          <p:cNvSpPr>
            <a:spLocks noGrp="1"/>
          </p:cNvSpPr>
          <p:nvPr>
            <p:ph type="sldNum" sz="quarter" idx="5"/>
          </p:nvPr>
        </p:nvSpPr>
        <p:spPr>
          <a:noFill/>
        </p:spPr>
        <p:txBody>
          <a:bodyPr/>
          <a:lstStyle/>
          <a:p>
            <a:fld id="{21E7A8CF-0394-433C-B9BB-B239670D73FE}" type="slidenum">
              <a:rPr lang="en-US" smtClean="0">
                <a:solidFill>
                  <a:prstClr val="black"/>
                </a:solidFill>
              </a:rPr>
              <a:pPr/>
              <a:t>24</a:t>
            </a:fld>
            <a:endParaRPr lang="en-US" smtClean="0">
              <a:solidFill>
                <a:prstClr val="black"/>
              </a:solidFill>
            </a:endParaRPr>
          </a:p>
        </p:txBody>
      </p:sp>
    </p:spTree>
    <p:extLst>
      <p:ext uri="{BB962C8B-B14F-4D97-AF65-F5344CB8AC3E}">
        <p14:creationId xmlns:p14="http://schemas.microsoft.com/office/powerpoint/2010/main" val="1628154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p>
        </p:txBody>
      </p:sp>
      <p:sp>
        <p:nvSpPr>
          <p:cNvPr id="38916" name="Slide Number Placeholder 3"/>
          <p:cNvSpPr>
            <a:spLocks noGrp="1"/>
          </p:cNvSpPr>
          <p:nvPr>
            <p:ph type="sldNum" sz="quarter" idx="5"/>
          </p:nvPr>
        </p:nvSpPr>
        <p:spPr>
          <a:noFill/>
        </p:spPr>
        <p:txBody>
          <a:bodyPr/>
          <a:lstStyle/>
          <a:p>
            <a:fld id="{C4537730-CF17-45BD-A63A-41C099E6309C}" type="slidenum">
              <a:rPr lang="en-US" smtClean="0">
                <a:solidFill>
                  <a:prstClr val="black"/>
                </a:solidFill>
              </a:rPr>
              <a:pPr/>
              <a:t>25</a:t>
            </a:fld>
            <a:endParaRPr lang="en-US" smtClean="0">
              <a:solidFill>
                <a:prstClr val="black"/>
              </a:solidFill>
            </a:endParaRPr>
          </a:p>
        </p:txBody>
      </p:sp>
    </p:spTree>
    <p:extLst>
      <p:ext uri="{BB962C8B-B14F-4D97-AF65-F5344CB8AC3E}">
        <p14:creationId xmlns:p14="http://schemas.microsoft.com/office/powerpoint/2010/main" val="2005154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1B04B7A-E589-4D4B-88CA-402AB32EF633}" type="slidenum">
              <a:rPr lang="en-US" smtClean="0">
                <a:solidFill>
                  <a:prstClr val="black"/>
                </a:solidFill>
              </a:rPr>
              <a:pPr/>
              <a:t>26</a:t>
            </a:fld>
            <a:endParaRPr lang="en-US" smtClean="0">
              <a:solidFill>
                <a:prstClr val="black"/>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12678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p>
        </p:txBody>
      </p:sp>
      <p:sp>
        <p:nvSpPr>
          <p:cNvPr id="40964" name="Slide Number Placeholder 3"/>
          <p:cNvSpPr>
            <a:spLocks noGrp="1"/>
          </p:cNvSpPr>
          <p:nvPr>
            <p:ph type="sldNum" sz="quarter" idx="5"/>
          </p:nvPr>
        </p:nvSpPr>
        <p:spPr>
          <a:noFill/>
        </p:spPr>
        <p:txBody>
          <a:bodyPr/>
          <a:lstStyle/>
          <a:p>
            <a:fld id="{EBC7779A-15F8-45C1-B973-51EBEBBD6536}" type="slidenum">
              <a:rPr lang="en-US" smtClean="0">
                <a:solidFill>
                  <a:prstClr val="black"/>
                </a:solidFill>
              </a:rPr>
              <a:pPr/>
              <a:t>27</a:t>
            </a:fld>
            <a:endParaRPr lang="en-US" smtClean="0">
              <a:solidFill>
                <a:prstClr val="black"/>
              </a:solidFill>
            </a:endParaRPr>
          </a:p>
        </p:txBody>
      </p:sp>
    </p:spTree>
    <p:extLst>
      <p:ext uri="{BB962C8B-B14F-4D97-AF65-F5344CB8AC3E}">
        <p14:creationId xmlns:p14="http://schemas.microsoft.com/office/powerpoint/2010/main" val="245590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a:noFill/>
        </p:spPr>
        <p:txBody>
          <a:bodyPr/>
          <a:lstStyle/>
          <a:p>
            <a:fld id="{DDCFA626-5683-4B8A-81A3-C13E7DFE567D}" type="slidenum">
              <a:rPr lang="en-US" smtClean="0">
                <a:solidFill>
                  <a:prstClr val="black"/>
                </a:solidFill>
              </a:rPr>
              <a:pPr/>
              <a:t>28</a:t>
            </a:fld>
            <a:endParaRPr lang="en-US" smtClean="0">
              <a:solidFill>
                <a:prstClr val="black"/>
              </a:solidFill>
            </a:endParaRPr>
          </a:p>
        </p:txBody>
      </p:sp>
    </p:spTree>
    <p:extLst>
      <p:ext uri="{BB962C8B-B14F-4D97-AF65-F5344CB8AC3E}">
        <p14:creationId xmlns:p14="http://schemas.microsoft.com/office/powerpoint/2010/main" val="4050793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a:noFill/>
        </p:spPr>
        <p:txBody>
          <a:bodyPr/>
          <a:lstStyle/>
          <a:p>
            <a:fld id="{C59F094D-4634-4E05-B9A0-D119E1CBCBAF}" type="slidenum">
              <a:rPr lang="en-US" smtClean="0">
                <a:solidFill>
                  <a:prstClr val="black"/>
                </a:solidFill>
              </a:rPr>
              <a:pPr/>
              <a:t>29</a:t>
            </a:fld>
            <a:endParaRPr lang="en-US" smtClean="0">
              <a:solidFill>
                <a:prstClr val="black"/>
              </a:solidFill>
            </a:endParaRPr>
          </a:p>
        </p:txBody>
      </p:sp>
    </p:spTree>
    <p:extLst>
      <p:ext uri="{BB962C8B-B14F-4D97-AF65-F5344CB8AC3E}">
        <p14:creationId xmlns:p14="http://schemas.microsoft.com/office/powerpoint/2010/main" val="2742842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353261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a:noFill/>
        </p:spPr>
        <p:txBody>
          <a:bodyPr/>
          <a:lstStyle/>
          <a:p>
            <a:fld id="{C0364280-8B71-4022-9943-D3A43A4B55A8}" type="slidenum">
              <a:rPr lang="en-US" smtClean="0">
                <a:solidFill>
                  <a:prstClr val="black"/>
                </a:solidFill>
              </a:rPr>
              <a:pPr/>
              <a:t>30</a:t>
            </a:fld>
            <a:endParaRPr lang="en-US" smtClean="0">
              <a:solidFill>
                <a:prstClr val="black"/>
              </a:solidFill>
            </a:endParaRPr>
          </a:p>
        </p:txBody>
      </p:sp>
    </p:spTree>
    <p:extLst>
      <p:ext uri="{BB962C8B-B14F-4D97-AF65-F5344CB8AC3E}">
        <p14:creationId xmlns:p14="http://schemas.microsoft.com/office/powerpoint/2010/main" val="3603879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a:noFill/>
        </p:spPr>
        <p:txBody>
          <a:bodyPr/>
          <a:lstStyle/>
          <a:p>
            <a:fld id="{2CE356C5-4234-47C0-8A03-56D6A1E9F3BC}" type="slidenum">
              <a:rPr lang="en-US" smtClean="0">
                <a:solidFill>
                  <a:prstClr val="black"/>
                </a:solidFill>
              </a:rPr>
              <a:pPr/>
              <a:t>31</a:t>
            </a:fld>
            <a:endParaRPr lang="en-US" smtClean="0">
              <a:solidFill>
                <a:prstClr val="black"/>
              </a:solidFill>
            </a:endParaRPr>
          </a:p>
        </p:txBody>
      </p:sp>
    </p:spTree>
    <p:extLst>
      <p:ext uri="{BB962C8B-B14F-4D97-AF65-F5344CB8AC3E}">
        <p14:creationId xmlns:p14="http://schemas.microsoft.com/office/powerpoint/2010/main" val="3375820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a:noFill/>
        </p:spPr>
        <p:txBody>
          <a:bodyPr/>
          <a:lstStyle/>
          <a:p>
            <a:fld id="{B961B574-C687-4C3B-8015-866B31A841AA}" type="slidenum">
              <a:rPr lang="en-US" smtClean="0">
                <a:solidFill>
                  <a:prstClr val="black"/>
                </a:solidFill>
              </a:rPr>
              <a:pPr/>
              <a:t>32</a:t>
            </a:fld>
            <a:endParaRPr lang="en-US" smtClean="0">
              <a:solidFill>
                <a:prstClr val="black"/>
              </a:solidFill>
            </a:endParaRPr>
          </a:p>
        </p:txBody>
      </p:sp>
    </p:spTree>
    <p:extLst>
      <p:ext uri="{BB962C8B-B14F-4D97-AF65-F5344CB8AC3E}">
        <p14:creationId xmlns:p14="http://schemas.microsoft.com/office/powerpoint/2010/main" val="2628434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a:spLocks noGrp="1"/>
          </p:cNvSpPr>
          <p:nvPr>
            <p:ph type="sldNum" sz="quarter" idx="5"/>
          </p:nvPr>
        </p:nvSpPr>
        <p:spPr>
          <a:noFill/>
        </p:spPr>
        <p:txBody>
          <a:bodyPr/>
          <a:lstStyle/>
          <a:p>
            <a:fld id="{A5020A4E-CE10-401E-8E2C-6EC252865095}" type="slidenum">
              <a:rPr lang="en-US" smtClean="0">
                <a:solidFill>
                  <a:prstClr val="black"/>
                </a:solidFill>
              </a:rPr>
              <a:pPr/>
              <a:t>33</a:t>
            </a:fld>
            <a:endParaRPr lang="en-US" smtClean="0">
              <a:solidFill>
                <a:prstClr val="black"/>
              </a:solidFill>
            </a:endParaRPr>
          </a:p>
        </p:txBody>
      </p:sp>
    </p:spTree>
    <p:extLst>
      <p:ext uri="{BB962C8B-B14F-4D97-AF65-F5344CB8AC3E}">
        <p14:creationId xmlns:p14="http://schemas.microsoft.com/office/powerpoint/2010/main" val="119075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F65C124-E7B1-45CC-9D7E-D4566BA86A94}" type="slidenum">
              <a:rPr lang="en-US" smtClean="0">
                <a:solidFill>
                  <a:prstClr val="black"/>
                </a:solidFill>
              </a:rPr>
              <a:pPr/>
              <a:t>34</a:t>
            </a:fld>
            <a:endParaRPr lang="en-US" smtClean="0">
              <a:solidFill>
                <a:prstClr val="black"/>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mtClean="0"/>
              <a:t>We need a loop to read and then add (accumulate) the grades for each student in the class. Inside the loop, we also need to total (count) the number of students in the class. See Figures 2.8 to 2.10.</a:t>
            </a:r>
          </a:p>
          <a:p>
            <a:r>
              <a:rPr lang="en-US" smtClean="0"/>
              <a:t>grade = sum of grades / number of students.</a:t>
            </a:r>
          </a:p>
          <a:p>
            <a:endParaRPr lang="en-US" smtClean="0"/>
          </a:p>
        </p:txBody>
      </p:sp>
    </p:spTree>
    <p:extLst>
      <p:ext uri="{BB962C8B-B14F-4D97-AF65-F5344CB8AC3E}">
        <p14:creationId xmlns:p14="http://schemas.microsoft.com/office/powerpoint/2010/main" val="19749495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p>
        </p:txBody>
      </p:sp>
      <p:sp>
        <p:nvSpPr>
          <p:cNvPr id="49156" name="Slide Number Placeholder 3"/>
          <p:cNvSpPr>
            <a:spLocks noGrp="1"/>
          </p:cNvSpPr>
          <p:nvPr>
            <p:ph type="sldNum" sz="quarter" idx="5"/>
          </p:nvPr>
        </p:nvSpPr>
        <p:spPr>
          <a:noFill/>
        </p:spPr>
        <p:txBody>
          <a:bodyPr/>
          <a:lstStyle/>
          <a:p>
            <a:fld id="{DD030529-B187-4C2A-885C-274AB4994C64}" type="slidenum">
              <a:rPr lang="en-US" smtClean="0">
                <a:solidFill>
                  <a:prstClr val="black"/>
                </a:solidFill>
              </a:rPr>
              <a:pPr/>
              <a:t>35</a:t>
            </a:fld>
            <a:endParaRPr lang="en-US" smtClean="0">
              <a:solidFill>
                <a:prstClr val="black"/>
              </a:solidFill>
            </a:endParaRPr>
          </a:p>
        </p:txBody>
      </p:sp>
    </p:spTree>
    <p:extLst>
      <p:ext uri="{BB962C8B-B14F-4D97-AF65-F5344CB8AC3E}">
        <p14:creationId xmlns:p14="http://schemas.microsoft.com/office/powerpoint/2010/main" val="9314836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1D911E46-7541-4CC8-8A87-2820FDD1CC7D}" type="slidenum">
              <a:rPr lang="en-US" smtClean="0">
                <a:solidFill>
                  <a:prstClr val="black"/>
                </a:solidFill>
              </a:rPr>
              <a:pPr/>
              <a:t>36</a:t>
            </a:fld>
            <a:endParaRPr lang="en-US" smtClean="0">
              <a:solidFill>
                <a:prstClr val="black"/>
              </a:solidFill>
            </a:endParaRPr>
          </a:p>
        </p:txBody>
      </p:sp>
    </p:spTree>
    <p:extLst>
      <p:ext uri="{BB962C8B-B14F-4D97-AF65-F5344CB8AC3E}">
        <p14:creationId xmlns:p14="http://schemas.microsoft.com/office/powerpoint/2010/main" val="9571257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B67012EE-D68E-4936-96FB-F9E51981FC8D}" type="slidenum">
              <a:rPr lang="en-US" smtClean="0">
                <a:solidFill>
                  <a:prstClr val="black"/>
                </a:solidFill>
              </a:rPr>
              <a:pPr/>
              <a:t>37</a:t>
            </a:fld>
            <a:endParaRPr lang="en-US" smtClean="0">
              <a:solidFill>
                <a:prstClr val="black"/>
              </a:solidFill>
            </a:endParaRPr>
          </a:p>
        </p:txBody>
      </p:sp>
    </p:spTree>
    <p:extLst>
      <p:ext uri="{BB962C8B-B14F-4D97-AF65-F5344CB8AC3E}">
        <p14:creationId xmlns:p14="http://schemas.microsoft.com/office/powerpoint/2010/main" val="2144746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a:noFill/>
        </p:spPr>
        <p:txBody>
          <a:bodyPr/>
          <a:lstStyle/>
          <a:p>
            <a:fld id="{76B8753C-3361-4F84-9FDF-D66B7D6FAEFE}" type="slidenum">
              <a:rPr lang="en-US" smtClean="0">
                <a:solidFill>
                  <a:prstClr val="black"/>
                </a:solidFill>
              </a:rPr>
              <a:pPr/>
              <a:t>38</a:t>
            </a:fld>
            <a:endParaRPr lang="en-US" smtClean="0">
              <a:solidFill>
                <a:prstClr val="black"/>
              </a:solidFill>
            </a:endParaRPr>
          </a:p>
        </p:txBody>
      </p:sp>
    </p:spTree>
    <p:extLst>
      <p:ext uri="{BB962C8B-B14F-4D97-AF65-F5344CB8AC3E}">
        <p14:creationId xmlns:p14="http://schemas.microsoft.com/office/powerpoint/2010/main" val="1888831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373898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21372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3598097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627005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17191503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3114948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707329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21DDA18D-8321-4186-8448-4FEEE9F9A39B}" type="slidenum">
              <a:rPr lang="en-US" smtClean="0">
                <a:solidFill>
                  <a:prstClr val="black"/>
                </a:solidFill>
              </a:rPr>
              <a:pPr/>
              <a:t>45</a:t>
            </a:fld>
            <a:endParaRPr lang="en-US" smtClean="0">
              <a:solidFill>
                <a:prstClr val="black"/>
              </a:solidFill>
            </a:endParaRPr>
          </a:p>
        </p:txBody>
      </p:sp>
      <p:sp>
        <p:nvSpPr>
          <p:cNvPr id="49155" name="Rectangle 2"/>
          <p:cNvSpPr>
            <a:spLocks noGrp="1" noRot="1" noChangeAspect="1" noChangeArrowheads="1" noTextEdit="1"/>
          </p:cNvSpPr>
          <p:nvPr>
            <p:ph type="sldImg"/>
          </p:nvPr>
        </p:nvSpPr>
        <p:spPr>
          <a:xfrm>
            <a:off x="393700" y="692150"/>
            <a:ext cx="6070600" cy="3416300"/>
          </a:xfrm>
          <a:ln cap="flat"/>
        </p:spPr>
      </p:sp>
      <p:sp>
        <p:nvSpPr>
          <p:cNvPr id="49156" name="Rectangle 3"/>
          <p:cNvSpPr>
            <a:spLocks noGrp="1" noChangeArrowheads="1"/>
          </p:cNvSpPr>
          <p:nvPr>
            <p:ph type="body" idx="1"/>
          </p:nvPr>
        </p:nvSpPr>
        <p:spPr>
          <a:noFill/>
        </p:spPr>
        <p:txBody>
          <a:bodyPr/>
          <a:lstStyle/>
          <a:p>
            <a:r>
              <a:rPr lang="en-US" smtClean="0"/>
              <a:t>Object : run-time entity; associated storage</a:t>
            </a:r>
          </a:p>
          <a:p>
            <a:r>
              <a:rPr lang="en-US" smtClean="0"/>
              <a:t>Class :   usually available only at compile-time</a:t>
            </a:r>
          </a:p>
        </p:txBody>
      </p:sp>
    </p:spTree>
    <p:extLst>
      <p:ext uri="{BB962C8B-B14F-4D97-AF65-F5344CB8AC3E}">
        <p14:creationId xmlns:p14="http://schemas.microsoft.com/office/powerpoint/2010/main" val="33374185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6608608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D8C51DCB-5623-4A16-AF5A-EBFA5E6FABD5}" type="slidenum">
              <a:rPr lang="en-US" smtClean="0">
                <a:solidFill>
                  <a:prstClr val="black"/>
                </a:solidFill>
              </a:rPr>
              <a:pPr/>
              <a:t>47</a:t>
            </a:fld>
            <a:endParaRPr lang="en-US" smtClean="0">
              <a:solidFill>
                <a:prstClr val="black"/>
              </a:solidFill>
            </a:endParaRPr>
          </a:p>
        </p:txBody>
      </p:sp>
      <p:sp>
        <p:nvSpPr>
          <p:cNvPr id="50179" name="Rectangle 2"/>
          <p:cNvSpPr>
            <a:spLocks noGrp="1" noRot="1" noChangeAspect="1" noChangeArrowheads="1" noTextEdit="1"/>
          </p:cNvSpPr>
          <p:nvPr>
            <p:ph type="sldImg"/>
          </p:nvPr>
        </p:nvSpPr>
        <p:spPr>
          <a:xfrm>
            <a:off x="393700" y="692150"/>
            <a:ext cx="6070600" cy="3416300"/>
          </a:xfrm>
          <a:ln cap="flat"/>
        </p:spPr>
      </p:sp>
      <p:sp>
        <p:nvSpPr>
          <p:cNvPr id="50180" name="Rectangle 3"/>
          <p:cNvSpPr>
            <a:spLocks noGrp="1" noChangeArrowheads="1"/>
          </p:cNvSpPr>
          <p:nvPr>
            <p:ph type="body" idx="1"/>
          </p:nvPr>
        </p:nvSpPr>
        <p:spPr>
          <a:noFill/>
        </p:spPr>
        <p:txBody>
          <a:bodyPr/>
          <a:lstStyle/>
          <a:p>
            <a:r>
              <a:rPr lang="en-US" sz="1700" dirty="0" smtClean="0"/>
              <a:t>pop(push(I,S)) = I  </a:t>
            </a:r>
            <a:r>
              <a:rPr lang="en-US" sz="1700" dirty="0" err="1" smtClean="0"/>
              <a:t>vs</a:t>
            </a:r>
            <a:r>
              <a:rPr lang="en-US" sz="1700" dirty="0" smtClean="0"/>
              <a:t> array/list </a:t>
            </a:r>
            <a:r>
              <a:rPr lang="en-US" sz="1700" dirty="0" err="1" smtClean="0"/>
              <a:t>impl</a:t>
            </a:r>
            <a:r>
              <a:rPr lang="en-US" sz="1700" dirty="0" smtClean="0"/>
              <a:t>.</a:t>
            </a:r>
          </a:p>
          <a:p>
            <a:r>
              <a:rPr lang="en-US" sz="1700" dirty="0" smtClean="0"/>
              <a:t> Have more freedom in choosing potential implementation strategies.</a:t>
            </a:r>
          </a:p>
          <a:p>
            <a:r>
              <a:rPr lang="en-US" sz="1700" dirty="0" smtClean="0"/>
              <a:t>Clear separation/decoupling of clients and servers (implementation) using the interface and documenting the behavior. </a:t>
            </a:r>
          </a:p>
        </p:txBody>
      </p:sp>
    </p:spTree>
    <p:extLst>
      <p:ext uri="{BB962C8B-B14F-4D97-AF65-F5344CB8AC3E}">
        <p14:creationId xmlns:p14="http://schemas.microsoft.com/office/powerpoint/2010/main" val="3023212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21351B4F-CDDF-4EE6-BAE5-796DAC5B92C1}" type="slidenum">
              <a:rPr lang="en-US" smtClean="0">
                <a:solidFill>
                  <a:prstClr val="black"/>
                </a:solidFill>
              </a:rPr>
              <a:pPr/>
              <a:t>48</a:t>
            </a:fld>
            <a:endParaRPr lang="en-US" smtClean="0">
              <a:solidFill>
                <a:prstClr val="black"/>
              </a:solidFill>
            </a:endParaRPr>
          </a:p>
        </p:txBody>
      </p:sp>
      <p:sp>
        <p:nvSpPr>
          <p:cNvPr id="51203" name="Rectangle 2"/>
          <p:cNvSpPr>
            <a:spLocks noGrp="1" noRot="1" noChangeAspect="1" noChangeArrowheads="1" noTextEdit="1"/>
          </p:cNvSpPr>
          <p:nvPr>
            <p:ph type="sldImg"/>
          </p:nvPr>
        </p:nvSpPr>
        <p:spPr>
          <a:xfrm>
            <a:off x="393700" y="692150"/>
            <a:ext cx="6070600" cy="3416300"/>
          </a:xfrm>
          <a:ln cap="flat"/>
        </p:spPr>
      </p:sp>
      <p:sp>
        <p:nvSpPr>
          <p:cNvPr id="51204" name="Rectangle 3"/>
          <p:cNvSpPr>
            <a:spLocks noGrp="1" noChangeArrowheads="1"/>
          </p:cNvSpPr>
          <p:nvPr>
            <p:ph type="body" idx="1"/>
          </p:nvPr>
        </p:nvSpPr>
        <p:spPr>
          <a:noFill/>
        </p:spPr>
        <p:txBody>
          <a:bodyPr/>
          <a:lstStyle/>
          <a:p>
            <a:r>
              <a:rPr lang="en-US" smtClean="0"/>
              <a:t>CAR : Interface and behavior : Steering, brakes, …</a:t>
            </a:r>
          </a:p>
          <a:p>
            <a:r>
              <a:rPr lang="en-US" smtClean="0"/>
              <a:t>   </a:t>
            </a:r>
          </a:p>
          <a:p>
            <a:r>
              <a:rPr lang="en-US" smtClean="0"/>
              <a:t>            Different models, different implementation</a:t>
            </a:r>
          </a:p>
          <a:p>
            <a:endParaRPr lang="en-US" smtClean="0"/>
          </a:p>
          <a:p>
            <a:r>
              <a:rPr lang="en-US" smtClean="0"/>
              <a:t>            Upgrades --- performance improvement,</a:t>
            </a:r>
          </a:p>
          <a:p>
            <a:r>
              <a:rPr lang="en-US" smtClean="0"/>
              <a:t>                                  same functionality</a:t>
            </a:r>
          </a:p>
          <a:p>
            <a:endParaRPr lang="en-US" smtClean="0"/>
          </a:p>
          <a:p>
            <a:endParaRPr lang="en-US" smtClean="0"/>
          </a:p>
        </p:txBody>
      </p:sp>
    </p:spTree>
    <p:extLst>
      <p:ext uri="{BB962C8B-B14F-4D97-AF65-F5344CB8AC3E}">
        <p14:creationId xmlns:p14="http://schemas.microsoft.com/office/powerpoint/2010/main" val="14455670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D8CAFD06-89C2-4374-9DFE-C6A8738823F9}" type="slidenum">
              <a:rPr lang="en-US" smtClean="0">
                <a:solidFill>
                  <a:prstClr val="black"/>
                </a:solidFill>
              </a:rPr>
              <a:pPr/>
              <a:t>49</a:t>
            </a:fld>
            <a:endParaRPr lang="en-US" smtClean="0">
              <a:solidFill>
                <a:prstClr val="black"/>
              </a:solidFill>
            </a:endParaRPr>
          </a:p>
        </p:txBody>
      </p:sp>
      <p:sp>
        <p:nvSpPr>
          <p:cNvPr id="52227" name="Rectangle 2"/>
          <p:cNvSpPr>
            <a:spLocks noGrp="1" noRot="1" noChangeAspect="1" noChangeArrowheads="1" noTextEdit="1"/>
          </p:cNvSpPr>
          <p:nvPr>
            <p:ph type="sldImg"/>
          </p:nvPr>
        </p:nvSpPr>
        <p:spPr>
          <a:xfrm>
            <a:off x="393700" y="692150"/>
            <a:ext cx="6070600" cy="3416300"/>
          </a:xfrm>
          <a:ln cap="flat"/>
        </p:spPr>
      </p:sp>
      <p:sp>
        <p:nvSpPr>
          <p:cNvPr id="52228" name="Rectangle 3"/>
          <p:cNvSpPr>
            <a:spLocks noGrp="1" noChangeArrowheads="1"/>
          </p:cNvSpPr>
          <p:nvPr>
            <p:ph type="body" idx="1"/>
          </p:nvPr>
        </p:nvSpPr>
        <p:spPr>
          <a:noFill/>
        </p:spPr>
        <p:txBody>
          <a:bodyPr/>
          <a:lstStyle/>
          <a:p>
            <a:r>
              <a:rPr lang="en-US" smtClean="0"/>
              <a:t>   Spec:    Correctness concerns</a:t>
            </a:r>
          </a:p>
          <a:p>
            <a:r>
              <a:rPr lang="en-US" smtClean="0"/>
              <a:t>   Impl:    Perofrmance concerns</a:t>
            </a:r>
          </a:p>
          <a:p>
            <a:endParaRPr lang="en-US" smtClean="0"/>
          </a:p>
        </p:txBody>
      </p:sp>
    </p:spTree>
    <p:extLst>
      <p:ext uri="{BB962C8B-B14F-4D97-AF65-F5344CB8AC3E}">
        <p14:creationId xmlns:p14="http://schemas.microsoft.com/office/powerpoint/2010/main" val="347461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069517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22638588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82097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0258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849253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513041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55A68C-8A5C-4233-9C71-923D75710D8D}"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897857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98151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60407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2189911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799323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1076977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83925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10011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659021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74140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204033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48572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52863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265392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6673" y="6383494"/>
            <a:ext cx="1785327" cy="474506"/>
          </a:xfrm>
          <a:prstGeom prst="rect">
            <a:avLst/>
          </a:prstGeom>
        </p:spPr>
      </p:pic>
    </p:spTree>
    <p:extLst>
      <p:ext uri="{BB962C8B-B14F-4D97-AF65-F5344CB8AC3E}">
        <p14:creationId xmlns:p14="http://schemas.microsoft.com/office/powerpoint/2010/main" val="349522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04036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0BF1C0-DE20-4170-ABAA-87B313D7466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1473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F5FD58-ACBC-4727-85F7-6C322205A44C}" type="datetimeFigureOut">
              <a:rPr lang="en-US" smtClean="0">
                <a:solidFill>
                  <a:prstClr val="black">
                    <a:tint val="75000"/>
                  </a:prstClr>
                </a:solidFill>
              </a:rPr>
              <a:pPr/>
              <a:t>7/3/2017</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0BF1C0-DE20-4170-ABAA-87B313D74664}"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590968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817" y="2404534"/>
            <a:ext cx="8995954" cy="1646302"/>
          </a:xfrm>
        </p:spPr>
        <p:txBody>
          <a:bodyPr/>
          <a:lstStyle/>
          <a:p>
            <a:r>
              <a:rPr lang="en-US" dirty="0" smtClean="0"/>
              <a:t>Programming Languages and Technologies –Part3 &amp; 4</a:t>
            </a:r>
            <a:endParaRPr lang="en-US" dirty="0"/>
          </a:p>
        </p:txBody>
      </p:sp>
      <p:sp>
        <p:nvSpPr>
          <p:cNvPr id="5" name="Subtitle 4"/>
          <p:cNvSpPr>
            <a:spLocks noGrp="1"/>
          </p:cNvSpPr>
          <p:nvPr>
            <p:ph type="subTitle" idx="1"/>
          </p:nvPr>
        </p:nvSpPr>
        <p:spPr/>
        <p:txBody>
          <a:bodyPr/>
          <a:lstStyle/>
          <a:p>
            <a:r>
              <a:rPr lang="en-US" dirty="0" smtClean="0"/>
              <a:t>Flowcharts and Pseudo code</a:t>
            </a:r>
            <a:endParaRPr lang="en-US" dirty="0"/>
          </a:p>
        </p:txBody>
      </p:sp>
    </p:spTree>
    <p:extLst>
      <p:ext uri="{BB962C8B-B14F-4D97-AF65-F5344CB8AC3E}">
        <p14:creationId xmlns:p14="http://schemas.microsoft.com/office/powerpoint/2010/main" val="12116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Elementary Data Items</a:t>
            </a:r>
            <a:endParaRPr lang="en-US"/>
          </a:p>
        </p:txBody>
      </p:sp>
      <p:sp>
        <p:nvSpPr>
          <p:cNvPr id="21507" name="Rectangle 3"/>
          <p:cNvSpPr>
            <a:spLocks noGrp="1" noChangeArrowheads="1"/>
          </p:cNvSpPr>
          <p:nvPr>
            <p:ph idx="1"/>
          </p:nvPr>
        </p:nvSpPr>
        <p:spPr/>
        <p:txBody>
          <a:bodyPr/>
          <a:lstStyle/>
          <a:p>
            <a:r>
              <a:rPr lang="en-US" smtClean="0"/>
              <a:t>An elementary data item is one containing a single variable that is always treated as a unit</a:t>
            </a:r>
          </a:p>
          <a:p>
            <a:r>
              <a:rPr lang="en-US" smtClean="0"/>
              <a:t>The most common elementary data types are:</a:t>
            </a:r>
          </a:p>
          <a:p>
            <a:pPr lvl="1"/>
            <a:r>
              <a:rPr lang="en-US" smtClean="0"/>
              <a:t>— Integer: holds a whole number</a:t>
            </a:r>
          </a:p>
          <a:p>
            <a:pPr lvl="1"/>
            <a:r>
              <a:rPr lang="en-US" smtClean="0"/>
              <a:t>— Real: holds a decimal value, or is a number with a fractional part</a:t>
            </a:r>
          </a:p>
          <a:p>
            <a:pPr lvl="1"/>
            <a:r>
              <a:rPr lang="en-US" smtClean="0"/>
              <a:t>— Character	: holds a symbol such as a through z, 1 through 9, or !, @,#,$,%,^, etc	</a:t>
            </a:r>
          </a:p>
          <a:p>
            <a:pPr lvl="1"/>
            <a:r>
              <a:rPr lang="en-US" smtClean="0"/>
              <a:t>— Boolean: holds either a value of true or false. </a:t>
            </a:r>
            <a:endParaRPr lang="en-US"/>
          </a:p>
        </p:txBody>
      </p:sp>
    </p:spTree>
    <p:extLst>
      <p:ext uri="{BB962C8B-B14F-4D97-AF65-F5344CB8AC3E}">
        <p14:creationId xmlns:p14="http://schemas.microsoft.com/office/powerpoint/2010/main" val="9255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Data Structures</a:t>
            </a:r>
            <a:endParaRPr lang="en-US"/>
          </a:p>
        </p:txBody>
      </p:sp>
      <p:sp>
        <p:nvSpPr>
          <p:cNvPr id="28675" name="Rectangle 3"/>
          <p:cNvSpPr>
            <a:spLocks noGrp="1" noChangeArrowheads="1"/>
          </p:cNvSpPr>
          <p:nvPr>
            <p:ph idx="1"/>
          </p:nvPr>
        </p:nvSpPr>
        <p:spPr/>
        <p:txBody>
          <a:bodyPr/>
          <a:lstStyle/>
          <a:p>
            <a:r>
              <a:rPr lang="en-US" smtClean="0"/>
              <a:t>A data structure is an aggregate of other data items</a:t>
            </a:r>
          </a:p>
          <a:p>
            <a:r>
              <a:rPr lang="en-US" smtClean="0"/>
              <a:t>The data items that it contains are its components, which may be elementary data items or another data structure</a:t>
            </a:r>
          </a:p>
          <a:p>
            <a:r>
              <a:rPr lang="en-US" smtClean="0"/>
              <a:t>The most common data structures are:</a:t>
            </a:r>
          </a:p>
          <a:p>
            <a:pPr lvl="1"/>
            <a:r>
              <a:rPr lang="en-US" smtClean="0"/>
              <a:t>— Records:	a collection of data items or field related to each other 		</a:t>
            </a:r>
          </a:p>
          <a:p>
            <a:pPr lvl="1"/>
            <a:r>
              <a:rPr lang="en-US" smtClean="0"/>
              <a:t>— File: a collection of records </a:t>
            </a:r>
          </a:p>
          <a:p>
            <a:pPr lvl="1"/>
            <a:r>
              <a:rPr lang="en-US" smtClean="0"/>
              <a:t>— Array: a collection of data items, all of the same type!		</a:t>
            </a:r>
          </a:p>
          <a:p>
            <a:pPr lvl="1"/>
            <a:r>
              <a:rPr lang="en-US" smtClean="0"/>
              <a:t>— String: a collection of zero or more characters. </a:t>
            </a:r>
            <a:endParaRPr lang="en-US"/>
          </a:p>
        </p:txBody>
      </p:sp>
    </p:spTree>
    <p:extLst>
      <p:ext uri="{BB962C8B-B14F-4D97-AF65-F5344CB8AC3E}">
        <p14:creationId xmlns:p14="http://schemas.microsoft.com/office/powerpoint/2010/main" val="3392606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Files</a:t>
            </a:r>
            <a:endParaRPr lang="en-US"/>
          </a:p>
        </p:txBody>
      </p:sp>
      <p:sp>
        <p:nvSpPr>
          <p:cNvPr id="34819" name="Rectangle 3"/>
          <p:cNvSpPr>
            <a:spLocks noGrp="1" noChangeArrowheads="1"/>
          </p:cNvSpPr>
          <p:nvPr>
            <p:ph idx="1"/>
          </p:nvPr>
        </p:nvSpPr>
        <p:spPr/>
        <p:txBody>
          <a:bodyPr/>
          <a:lstStyle/>
          <a:p>
            <a:r>
              <a:rPr lang="en-US" smtClean="0"/>
              <a:t>There are two different methods of storing data on files:</a:t>
            </a:r>
          </a:p>
          <a:p>
            <a:pPr lvl="1"/>
            <a:r>
              <a:rPr lang="en-US" smtClean="0"/>
              <a:t>Sequential or text files</a:t>
            </a:r>
          </a:p>
          <a:p>
            <a:pPr lvl="1"/>
            <a:r>
              <a:rPr lang="en-US" smtClean="0"/>
              <a:t>Direct or random-access files</a:t>
            </a:r>
            <a:endParaRPr lang="en-US"/>
          </a:p>
        </p:txBody>
      </p:sp>
    </p:spTree>
    <p:extLst>
      <p:ext uri="{BB962C8B-B14F-4D97-AF65-F5344CB8AC3E}">
        <p14:creationId xmlns:p14="http://schemas.microsoft.com/office/powerpoint/2010/main" val="1425790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Data Validation</a:t>
            </a:r>
            <a:endParaRPr lang="en-US"/>
          </a:p>
        </p:txBody>
      </p:sp>
      <p:sp>
        <p:nvSpPr>
          <p:cNvPr id="35843" name="Rectangle 3"/>
          <p:cNvSpPr>
            <a:spLocks noGrp="1" noChangeArrowheads="1"/>
          </p:cNvSpPr>
          <p:nvPr>
            <p:ph idx="1"/>
          </p:nvPr>
        </p:nvSpPr>
        <p:spPr/>
        <p:txBody>
          <a:bodyPr/>
          <a:lstStyle/>
          <a:p>
            <a:r>
              <a:rPr lang="en-US" smtClean="0"/>
              <a:t>Data should always undergo a validation check before it is processed by a program</a:t>
            </a:r>
          </a:p>
          <a:p>
            <a:r>
              <a:rPr lang="en-US" smtClean="0"/>
              <a:t>Different types of data require different checks – for example:</a:t>
            </a:r>
          </a:p>
          <a:p>
            <a:pPr lvl="1"/>
            <a:r>
              <a:rPr lang="en-US" smtClean="0"/>
              <a:t>Correct type		— Correct range</a:t>
            </a:r>
          </a:p>
          <a:p>
            <a:pPr lvl="1"/>
            <a:r>
              <a:rPr lang="en-US" smtClean="0"/>
              <a:t>Correct length		— Completeness</a:t>
            </a:r>
          </a:p>
          <a:p>
            <a:pPr lvl="1"/>
            <a:r>
              <a:rPr lang="en-US" smtClean="0"/>
              <a:t>Correct date</a:t>
            </a:r>
            <a:endParaRPr lang="en-US"/>
          </a:p>
        </p:txBody>
      </p:sp>
    </p:spTree>
    <p:extLst>
      <p:ext uri="{BB962C8B-B14F-4D97-AF65-F5344CB8AC3E}">
        <p14:creationId xmlns:p14="http://schemas.microsoft.com/office/powerpoint/2010/main" val="3824705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Summary</a:t>
            </a:r>
            <a:endParaRPr lang="en-US"/>
          </a:p>
        </p:txBody>
      </p:sp>
      <p:sp>
        <p:nvSpPr>
          <p:cNvPr id="36867" name="Rectangle 3"/>
          <p:cNvSpPr>
            <a:spLocks noGrp="1" noChangeArrowheads="1"/>
          </p:cNvSpPr>
          <p:nvPr>
            <p:ph idx="1"/>
          </p:nvPr>
        </p:nvSpPr>
        <p:spPr/>
        <p:txBody>
          <a:bodyPr/>
          <a:lstStyle/>
          <a:p>
            <a:r>
              <a:rPr lang="en-US" smtClean="0"/>
              <a:t>The steps in program development were introduced and briefly described below:</a:t>
            </a:r>
          </a:p>
          <a:p>
            <a:pPr lvl="1"/>
            <a:r>
              <a:rPr lang="en-US" smtClean="0"/>
              <a:t>Define the problem</a:t>
            </a:r>
          </a:p>
          <a:p>
            <a:pPr lvl="1"/>
            <a:r>
              <a:rPr lang="en-US" smtClean="0"/>
              <a:t>Outline the solution</a:t>
            </a:r>
          </a:p>
          <a:p>
            <a:pPr lvl="1"/>
            <a:r>
              <a:rPr lang="en-US" smtClean="0"/>
              <a:t>Develop the outline into an algorithm</a:t>
            </a:r>
          </a:p>
          <a:p>
            <a:pPr lvl="1"/>
            <a:r>
              <a:rPr lang="en-US" smtClean="0"/>
              <a:t>Test the algorithm for correctness</a:t>
            </a:r>
          </a:p>
          <a:p>
            <a:pPr lvl="1"/>
            <a:r>
              <a:rPr lang="en-US" smtClean="0"/>
              <a:t>Code the algorithm into a specific programming language</a:t>
            </a:r>
          </a:p>
          <a:p>
            <a:pPr lvl="1"/>
            <a:r>
              <a:rPr lang="en-US" smtClean="0"/>
              <a:t>Run the program on the computer</a:t>
            </a:r>
          </a:p>
          <a:p>
            <a:pPr lvl="1"/>
            <a:r>
              <a:rPr lang="en-US" smtClean="0"/>
              <a:t>Document and maintain the program</a:t>
            </a:r>
            <a:endParaRPr lang="en-US"/>
          </a:p>
        </p:txBody>
      </p:sp>
    </p:spTree>
    <p:extLst>
      <p:ext uri="{BB962C8B-B14F-4D97-AF65-F5344CB8AC3E}">
        <p14:creationId xmlns:p14="http://schemas.microsoft.com/office/powerpoint/2010/main" val="2911097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Summary</a:t>
            </a:r>
            <a:endParaRPr lang="en-US"/>
          </a:p>
        </p:txBody>
      </p:sp>
      <p:sp>
        <p:nvSpPr>
          <p:cNvPr id="37891" name="Rectangle 3"/>
          <p:cNvSpPr>
            <a:spLocks noGrp="1" noChangeArrowheads="1"/>
          </p:cNvSpPr>
          <p:nvPr>
            <p:ph idx="1"/>
          </p:nvPr>
        </p:nvSpPr>
        <p:spPr/>
        <p:txBody>
          <a:bodyPr/>
          <a:lstStyle/>
          <a:p>
            <a:r>
              <a:rPr lang="en-US" smtClean="0"/>
              <a:t>Three different approaches to program design were introduced, namely procedure-driven, event-driven, and data-driven</a:t>
            </a:r>
          </a:p>
          <a:p>
            <a:r>
              <a:rPr lang="en-US" smtClean="0"/>
              <a:t>An algorithm was defined as a set of detailed, unambiguous and ordered instructions developed to describe the processes necessary to produce the desired output from the given input</a:t>
            </a:r>
          </a:p>
          <a:p>
            <a:r>
              <a:rPr lang="en-US" smtClean="0"/>
              <a:t>Pseudocode is an English-like way of representing the algorithm</a:t>
            </a:r>
            <a:endParaRPr lang="en-US"/>
          </a:p>
        </p:txBody>
      </p:sp>
    </p:spTree>
    <p:extLst>
      <p:ext uri="{BB962C8B-B14F-4D97-AF65-F5344CB8AC3E}">
        <p14:creationId xmlns:p14="http://schemas.microsoft.com/office/powerpoint/2010/main" val="2240816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smtClean="0"/>
              <a:t>Flowcharts and Pseudocode</a:t>
            </a:r>
          </a:p>
        </p:txBody>
      </p:sp>
      <p:sp>
        <p:nvSpPr>
          <p:cNvPr id="4" name="Subtitle 3"/>
          <p:cNvSpPr>
            <a:spLocks noGrp="1"/>
          </p:cNvSpPr>
          <p:nvPr>
            <p:ph type="subTitle" idx="1"/>
          </p:nvPr>
        </p:nvSpPr>
        <p:spPr/>
        <p:txBody>
          <a:bodyPr/>
          <a:lstStyle/>
          <a:p>
            <a:endParaRPr lang="en-US"/>
          </a:p>
        </p:txBody>
      </p:sp>
      <p:sp>
        <p:nvSpPr>
          <p:cNvPr id="4100" name="Slide Number Placeholder 3"/>
          <p:cNvSpPr>
            <a:spLocks noGrp="1"/>
          </p:cNvSpPr>
          <p:nvPr>
            <p:ph type="sldNum" sz="quarter" idx="12"/>
          </p:nvPr>
        </p:nvSpPr>
        <p:spPr/>
        <p:txBody>
          <a:bodyPr/>
          <a:lstStyle/>
          <a:p>
            <a:fld id="{944CAFB5-1180-4E7C-9D9D-14BF4172144F}" type="slidenum">
              <a:rPr lang="en-US" smtClean="0">
                <a:solidFill>
                  <a:srgbClr val="90C226"/>
                </a:solidFill>
              </a:rPr>
              <a:pPr/>
              <a:t>16</a:t>
            </a:fld>
            <a:endParaRPr lang="en-US" smtClean="0">
              <a:solidFill>
                <a:srgbClr val="90C226"/>
              </a:solidFill>
            </a:endParaRPr>
          </a:p>
        </p:txBody>
      </p:sp>
    </p:spTree>
    <p:extLst>
      <p:ext uri="{BB962C8B-B14F-4D97-AF65-F5344CB8AC3E}">
        <p14:creationId xmlns:p14="http://schemas.microsoft.com/office/powerpoint/2010/main" val="251192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Programming Tools</a:t>
            </a:r>
          </a:p>
        </p:txBody>
      </p:sp>
      <p:sp>
        <p:nvSpPr>
          <p:cNvPr id="327683" name="Rectangle 3"/>
          <p:cNvSpPr>
            <a:spLocks noGrp="1" noChangeArrowheads="1"/>
          </p:cNvSpPr>
          <p:nvPr>
            <p:ph idx="1"/>
          </p:nvPr>
        </p:nvSpPr>
        <p:spPr/>
        <p:txBody>
          <a:bodyPr/>
          <a:lstStyle/>
          <a:p>
            <a:r>
              <a:rPr lang="en-US" smtClean="0"/>
              <a:t>Three tools are used to convert algorithms into computer programs: </a:t>
            </a:r>
          </a:p>
          <a:p>
            <a:r>
              <a:rPr lang="en-US" smtClean="0"/>
              <a:t>Flowchart - Graphically depicts the logical steps to carry out a task and shows how the steps relate to each other.</a:t>
            </a:r>
          </a:p>
          <a:p>
            <a:r>
              <a:rPr lang="en-US" smtClean="0"/>
              <a:t>Pseudocode - Uses English-like phrases with some Visual Basic terms to outline the program.</a:t>
            </a:r>
            <a:endParaRPr lang="en-US"/>
          </a:p>
        </p:txBody>
      </p:sp>
      <p:sp>
        <p:nvSpPr>
          <p:cNvPr id="5122" name="Slide Number Placeholder 5"/>
          <p:cNvSpPr>
            <a:spLocks noGrp="1"/>
          </p:cNvSpPr>
          <p:nvPr>
            <p:ph type="sldNum" sz="quarter" idx="12"/>
          </p:nvPr>
        </p:nvSpPr>
        <p:spPr/>
        <p:txBody>
          <a:bodyPr/>
          <a:lstStyle/>
          <a:p>
            <a:fld id="{C07B94B3-768A-43DF-9FF0-E51F6123047D}" type="slidenum">
              <a:rPr lang="en-US" smtClean="0">
                <a:solidFill>
                  <a:srgbClr val="90C226"/>
                </a:solidFill>
              </a:rPr>
              <a:pPr/>
              <a:t>17</a:t>
            </a:fld>
            <a:endParaRPr lang="en-US" smtClean="0">
              <a:solidFill>
                <a:srgbClr val="90C226"/>
              </a:solidFill>
            </a:endParaRPr>
          </a:p>
        </p:txBody>
      </p:sp>
    </p:spTree>
    <p:extLst>
      <p:ext uri="{BB962C8B-B14F-4D97-AF65-F5344CB8AC3E}">
        <p14:creationId xmlns:p14="http://schemas.microsoft.com/office/powerpoint/2010/main" val="1473667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animEffect transition="in" filter="wipe(left)">
                                      <p:cBhvr>
                                        <p:cTn id="7" dur="500"/>
                                        <p:tgtEl>
                                          <p:spTgt spid="327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683">
                                            <p:txEl>
                                              <p:pRg st="1" end="1"/>
                                            </p:txEl>
                                          </p:spTgt>
                                        </p:tgtEl>
                                        <p:attrNameLst>
                                          <p:attrName>style.visibility</p:attrName>
                                        </p:attrNameLst>
                                      </p:cBhvr>
                                      <p:to>
                                        <p:strVal val="visible"/>
                                      </p:to>
                                    </p:set>
                                    <p:animEffect transition="in" filter="wipe(left)">
                                      <p:cBhvr>
                                        <p:cTn id="12" dur="500"/>
                                        <p:tgtEl>
                                          <p:spTgt spid="327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animEffect transition="in" filter="wipe(left)">
                                      <p:cBhvr>
                                        <p:cTn id="17" dur="500"/>
                                        <p:tgtEl>
                                          <p:spTgt spid="327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Problem solving example</a:t>
            </a:r>
            <a:endParaRPr lang="en-US" dirty="0" smtClean="0"/>
          </a:p>
        </p:txBody>
      </p:sp>
      <p:sp>
        <p:nvSpPr>
          <p:cNvPr id="257027" name="Rectangle 3"/>
          <p:cNvSpPr>
            <a:spLocks noGrp="1" noChangeArrowheads="1"/>
          </p:cNvSpPr>
          <p:nvPr>
            <p:ph idx="1"/>
          </p:nvPr>
        </p:nvSpPr>
        <p:spPr/>
        <p:txBody>
          <a:bodyPr/>
          <a:lstStyle/>
          <a:p>
            <a:r>
              <a:rPr lang="en-US" smtClean="0"/>
              <a:t>How many stamps do you use when mailing a letter?</a:t>
            </a:r>
          </a:p>
          <a:p>
            <a:r>
              <a:rPr lang="en-US" smtClean="0"/>
              <a:t>One rule of thumb is to use one stamp for every five sheets of paper or fraction thereof.</a:t>
            </a:r>
            <a:endParaRPr lang="en-US" dirty="0" smtClean="0"/>
          </a:p>
        </p:txBody>
      </p:sp>
      <p:sp>
        <p:nvSpPr>
          <p:cNvPr id="6146" name="Slide Number Placeholder 5"/>
          <p:cNvSpPr>
            <a:spLocks noGrp="1"/>
          </p:cNvSpPr>
          <p:nvPr>
            <p:ph type="sldNum" sz="quarter" idx="12"/>
          </p:nvPr>
        </p:nvSpPr>
        <p:spPr/>
        <p:txBody>
          <a:bodyPr/>
          <a:lstStyle/>
          <a:p>
            <a:fld id="{114A5407-BC09-467A-9E52-653E18479369}" type="slidenum">
              <a:rPr lang="en-US" smtClean="0">
                <a:solidFill>
                  <a:srgbClr val="90C226"/>
                </a:solidFill>
              </a:rPr>
              <a:pPr/>
              <a:t>18</a:t>
            </a:fld>
            <a:endParaRPr lang="en-US" smtClean="0">
              <a:solidFill>
                <a:srgbClr val="90C226"/>
              </a:solidFill>
            </a:endParaRPr>
          </a:p>
        </p:txBody>
      </p:sp>
    </p:spTree>
    <p:extLst>
      <p:ext uri="{BB962C8B-B14F-4D97-AF65-F5344CB8AC3E}">
        <p14:creationId xmlns:p14="http://schemas.microsoft.com/office/powerpoint/2010/main" val="3799084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left)">
                                      <p:cBhvr>
                                        <p:cTn id="7" dur="500"/>
                                        <p:tgtEl>
                                          <p:spTgt spid="25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pRg st="1" end="1"/>
                                            </p:txEl>
                                          </p:spTgt>
                                        </p:tgtEl>
                                        <p:attrNameLst>
                                          <p:attrName>style.visibility</p:attrName>
                                        </p:attrNameLst>
                                      </p:cBhvr>
                                      <p:to>
                                        <p:strVal val="visible"/>
                                      </p:to>
                                    </p:set>
                                    <p:animEffect transition="in" filter="wipe(left)">
                                      <p:cBhvr>
                                        <p:cTn id="12" dur="500"/>
                                        <p:tgtEl>
                                          <p:spTgt spid="257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Algorithm</a:t>
            </a:r>
          </a:p>
        </p:txBody>
      </p:sp>
      <p:sp>
        <p:nvSpPr>
          <p:cNvPr id="258051" name="Rectangle 3"/>
          <p:cNvSpPr>
            <a:spLocks noGrp="1" noChangeArrowheads="1"/>
          </p:cNvSpPr>
          <p:nvPr>
            <p:ph idx="1"/>
          </p:nvPr>
        </p:nvSpPr>
        <p:spPr/>
        <p:txBody>
          <a:bodyPr/>
          <a:lstStyle/>
          <a:p>
            <a:r>
              <a:rPr lang="en-US" smtClean="0"/>
              <a:t>1. Request the number of sheets of paper; call it Sheets. (input)</a:t>
            </a:r>
          </a:p>
          <a:p>
            <a:r>
              <a:rPr lang="en-US" smtClean="0"/>
              <a:t>2. Divide Sheets by 5. (processing)</a:t>
            </a:r>
          </a:p>
          <a:p>
            <a:r>
              <a:rPr lang="en-US" smtClean="0"/>
              <a:t>3. Round the quotient up to the next highest whole number; call it Stamps. (processing)</a:t>
            </a:r>
          </a:p>
          <a:p>
            <a:r>
              <a:rPr lang="en-US" smtClean="0"/>
              <a:t>4. Reply with the number Stamps. (output)</a:t>
            </a:r>
          </a:p>
        </p:txBody>
      </p:sp>
      <p:sp>
        <p:nvSpPr>
          <p:cNvPr id="7170" name="Slide Number Placeholder 5"/>
          <p:cNvSpPr>
            <a:spLocks noGrp="1"/>
          </p:cNvSpPr>
          <p:nvPr>
            <p:ph type="sldNum" sz="quarter" idx="12"/>
          </p:nvPr>
        </p:nvSpPr>
        <p:spPr/>
        <p:txBody>
          <a:bodyPr/>
          <a:lstStyle/>
          <a:p>
            <a:fld id="{860C8753-07E9-4ED3-A000-970EACBD4C44}" type="slidenum">
              <a:rPr lang="en-US" smtClean="0">
                <a:solidFill>
                  <a:srgbClr val="90C226"/>
                </a:solidFill>
              </a:rPr>
              <a:pPr/>
              <a:t>19</a:t>
            </a:fld>
            <a:endParaRPr lang="en-US" smtClean="0">
              <a:solidFill>
                <a:srgbClr val="90C226"/>
              </a:solidFill>
            </a:endParaRPr>
          </a:p>
        </p:txBody>
      </p:sp>
    </p:spTree>
    <p:extLst>
      <p:ext uri="{BB962C8B-B14F-4D97-AF65-F5344CB8AC3E}">
        <p14:creationId xmlns:p14="http://schemas.microsoft.com/office/powerpoint/2010/main" val="210639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left)">
                                      <p:cBhvr>
                                        <p:cTn id="7" dur="500"/>
                                        <p:tgtEl>
                                          <p:spTgt spid="258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wipe(left)">
                                      <p:cBhvr>
                                        <p:cTn id="12" dur="500"/>
                                        <p:tgtEl>
                                          <p:spTgt spid="258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wipe(left)">
                                      <p:cBhvr>
                                        <p:cTn id="17" dur="500"/>
                                        <p:tgtEl>
                                          <p:spTgt spid="258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wipe(left)">
                                      <p:cBhvr>
                                        <p:cTn id="22" dur="500"/>
                                        <p:tgtEl>
                                          <p:spTgt spid="258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Pseudo code statements and flowchart symbols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4308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Flowcharts</a:t>
            </a:r>
          </a:p>
        </p:txBody>
      </p:sp>
      <p:sp>
        <p:nvSpPr>
          <p:cNvPr id="195587" name="Rectangle 3"/>
          <p:cNvSpPr>
            <a:spLocks noGrp="1" noChangeArrowheads="1"/>
          </p:cNvSpPr>
          <p:nvPr>
            <p:ph idx="1"/>
          </p:nvPr>
        </p:nvSpPr>
        <p:spPr/>
        <p:txBody>
          <a:bodyPr/>
          <a:lstStyle/>
          <a:p>
            <a:r>
              <a:rPr lang="en-US" smtClean="0"/>
              <a:t>Graphically depict the logical steps to carry out a task and show how the steps relate to each other.</a:t>
            </a:r>
          </a:p>
        </p:txBody>
      </p:sp>
      <p:sp>
        <p:nvSpPr>
          <p:cNvPr id="8194" name="Slide Number Placeholder 5"/>
          <p:cNvSpPr>
            <a:spLocks noGrp="1"/>
          </p:cNvSpPr>
          <p:nvPr>
            <p:ph type="sldNum" sz="quarter" idx="12"/>
          </p:nvPr>
        </p:nvSpPr>
        <p:spPr/>
        <p:txBody>
          <a:bodyPr/>
          <a:lstStyle/>
          <a:p>
            <a:fld id="{8B0FD496-5FAC-4F2E-B8C4-74CCD5E4EEDF}" type="slidenum">
              <a:rPr lang="en-US" smtClean="0">
                <a:solidFill>
                  <a:srgbClr val="90C226"/>
                </a:solidFill>
              </a:rPr>
              <a:pPr/>
              <a:t>20</a:t>
            </a:fld>
            <a:endParaRPr lang="en-US" smtClean="0">
              <a:solidFill>
                <a:srgbClr val="90C226"/>
              </a:solidFill>
            </a:endParaRPr>
          </a:p>
        </p:txBody>
      </p:sp>
    </p:spTree>
    <p:extLst>
      <p:ext uri="{BB962C8B-B14F-4D97-AF65-F5344CB8AC3E}">
        <p14:creationId xmlns:p14="http://schemas.microsoft.com/office/powerpoint/2010/main" val="649843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Flowchart symbols</a:t>
            </a:r>
          </a:p>
        </p:txBody>
      </p:sp>
      <p:sp>
        <p:nvSpPr>
          <p:cNvPr id="9218" name="Slide Number Placeholder 5"/>
          <p:cNvSpPr>
            <a:spLocks noGrp="1"/>
          </p:cNvSpPr>
          <p:nvPr>
            <p:ph type="sldNum" sz="quarter" idx="12"/>
          </p:nvPr>
        </p:nvSpPr>
        <p:spPr/>
        <p:txBody>
          <a:bodyPr/>
          <a:lstStyle/>
          <a:p>
            <a:fld id="{ECA0072A-6A6C-46C3-9692-B3F9C17D3EB4}" type="slidenum">
              <a:rPr lang="en-US" smtClean="0">
                <a:solidFill>
                  <a:srgbClr val="90C226"/>
                </a:solidFill>
              </a:rPr>
              <a:pPr/>
              <a:t>21</a:t>
            </a:fld>
            <a:endParaRPr lang="en-US" smtClean="0">
              <a:solidFill>
                <a:srgbClr val="90C226"/>
              </a:solidFill>
            </a:endParaRPr>
          </a:p>
        </p:txBody>
      </p:sp>
      <p:pic>
        <p:nvPicPr>
          <p:cNvPr id="8" name="Picture 4" descr="AACWQOC0"/>
          <p:cNvPicPr>
            <a:picLocks noGrp="1" noChangeAspect="1" noChangeArrowheads="1"/>
          </p:cNvPicPr>
          <p:nvPr>
            <p:ph idx="1"/>
          </p:nvPr>
        </p:nvPicPr>
        <p:blipFill>
          <a:blip r:embed="rId3"/>
          <a:srcRect/>
          <a:stretch>
            <a:fillRect/>
          </a:stretch>
        </p:blipFill>
        <p:spPr bwMode="auto">
          <a:xfrm>
            <a:off x="1524299" y="1601745"/>
            <a:ext cx="6079900" cy="4329497"/>
          </a:xfrm>
          <a:prstGeom prst="rect">
            <a:avLst/>
          </a:prstGeom>
          <a:noFill/>
          <a:ln w="9525">
            <a:noFill/>
            <a:miter lim="800000"/>
            <a:headEnd/>
            <a:tailEnd/>
          </a:ln>
        </p:spPr>
      </p:pic>
    </p:spTree>
    <p:extLst>
      <p:ext uri="{BB962C8B-B14F-4D97-AF65-F5344CB8AC3E}">
        <p14:creationId xmlns:p14="http://schemas.microsoft.com/office/powerpoint/2010/main" val="507248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Flowchart symbols continued</a:t>
            </a:r>
          </a:p>
        </p:txBody>
      </p:sp>
      <p:sp>
        <p:nvSpPr>
          <p:cNvPr id="10242" name="Slide Number Placeholder 5"/>
          <p:cNvSpPr>
            <a:spLocks noGrp="1"/>
          </p:cNvSpPr>
          <p:nvPr>
            <p:ph type="sldNum" sz="quarter" idx="12"/>
          </p:nvPr>
        </p:nvSpPr>
        <p:spPr/>
        <p:txBody>
          <a:bodyPr/>
          <a:lstStyle/>
          <a:p>
            <a:fld id="{017E0AC1-875C-464E-8C60-B5A5505E9D4E}" type="slidenum">
              <a:rPr lang="en-US" smtClean="0">
                <a:solidFill>
                  <a:srgbClr val="90C226"/>
                </a:solidFill>
              </a:rPr>
              <a:pPr/>
              <a:t>22</a:t>
            </a:fld>
            <a:endParaRPr lang="en-US" smtClean="0">
              <a:solidFill>
                <a:srgbClr val="90C226"/>
              </a:solidFill>
            </a:endParaRPr>
          </a:p>
        </p:txBody>
      </p:sp>
      <p:pic>
        <p:nvPicPr>
          <p:cNvPr id="8" name="Picture 4" descr="AACWQOD0"/>
          <p:cNvPicPr>
            <a:picLocks noGrp="1" noChangeAspect="1" noChangeArrowheads="1"/>
          </p:cNvPicPr>
          <p:nvPr>
            <p:ph idx="1"/>
          </p:nvPr>
        </p:nvPicPr>
        <p:blipFill>
          <a:blip r:embed="rId3"/>
          <a:srcRect/>
          <a:stretch>
            <a:fillRect/>
          </a:stretch>
        </p:blipFill>
        <p:spPr bwMode="auto">
          <a:xfrm>
            <a:off x="1193153" y="2361299"/>
            <a:ext cx="7759601" cy="2779112"/>
          </a:xfrm>
          <a:prstGeom prst="rect">
            <a:avLst/>
          </a:prstGeom>
          <a:noFill/>
          <a:ln w="9525">
            <a:noFill/>
            <a:miter lim="800000"/>
            <a:headEnd/>
            <a:tailEnd/>
          </a:ln>
        </p:spPr>
      </p:pic>
    </p:spTree>
    <p:extLst>
      <p:ext uri="{BB962C8B-B14F-4D97-AF65-F5344CB8AC3E}">
        <p14:creationId xmlns:p14="http://schemas.microsoft.com/office/powerpoint/2010/main" val="2467198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dirty="0" smtClean="0"/>
              <a:t>Flowchart example</a:t>
            </a:r>
          </a:p>
        </p:txBody>
      </p:sp>
      <p:sp>
        <p:nvSpPr>
          <p:cNvPr id="11266" name="Slide Number Placeholder 5"/>
          <p:cNvSpPr>
            <a:spLocks noGrp="1"/>
          </p:cNvSpPr>
          <p:nvPr>
            <p:ph type="sldNum" sz="quarter" idx="12"/>
          </p:nvPr>
        </p:nvSpPr>
        <p:spPr/>
        <p:txBody>
          <a:bodyPr/>
          <a:lstStyle/>
          <a:p>
            <a:fld id="{654F5FAD-59C8-4D7F-8230-A7652222241E}" type="slidenum">
              <a:rPr lang="en-US" smtClean="0">
                <a:solidFill>
                  <a:srgbClr val="90C226"/>
                </a:solidFill>
              </a:rPr>
              <a:pPr/>
              <a:t>23</a:t>
            </a:fld>
            <a:endParaRPr lang="en-US" smtClean="0">
              <a:solidFill>
                <a:srgbClr val="90C226"/>
              </a:solidFill>
            </a:endParaRPr>
          </a:p>
        </p:txBody>
      </p:sp>
      <p:pic>
        <p:nvPicPr>
          <p:cNvPr id="8" name="Picture 4" descr="AACWQOE0"/>
          <p:cNvPicPr>
            <a:picLocks noGrp="1" noChangeAspect="1" noChangeArrowheads="1"/>
          </p:cNvPicPr>
          <p:nvPr>
            <p:ph idx="1"/>
          </p:nvPr>
        </p:nvPicPr>
        <p:blipFill>
          <a:blip r:embed="rId3"/>
          <a:srcRect/>
          <a:stretch>
            <a:fillRect/>
          </a:stretch>
        </p:blipFill>
        <p:spPr bwMode="auto">
          <a:xfrm>
            <a:off x="2284535" y="1707507"/>
            <a:ext cx="2847638" cy="4733655"/>
          </a:xfrm>
          <a:prstGeom prst="rect">
            <a:avLst/>
          </a:prstGeom>
          <a:noFill/>
          <a:ln w="9525">
            <a:noFill/>
            <a:miter lim="800000"/>
            <a:headEnd/>
            <a:tailEnd/>
          </a:ln>
        </p:spPr>
      </p:pic>
    </p:spTree>
    <p:extLst>
      <p:ext uri="{BB962C8B-B14F-4D97-AF65-F5344CB8AC3E}">
        <p14:creationId xmlns:p14="http://schemas.microsoft.com/office/powerpoint/2010/main" val="3116929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Pseudocode</a:t>
            </a:r>
          </a:p>
        </p:txBody>
      </p:sp>
      <p:sp>
        <p:nvSpPr>
          <p:cNvPr id="12292" name="Rectangle 3"/>
          <p:cNvSpPr>
            <a:spLocks noGrp="1" noChangeArrowheads="1"/>
          </p:cNvSpPr>
          <p:nvPr>
            <p:ph idx="1"/>
          </p:nvPr>
        </p:nvSpPr>
        <p:spPr/>
        <p:txBody>
          <a:bodyPr/>
          <a:lstStyle/>
          <a:p>
            <a:r>
              <a:rPr lang="en-US" smtClean="0"/>
              <a:t>Uses English-like phrases to outline the task.</a:t>
            </a:r>
          </a:p>
        </p:txBody>
      </p:sp>
      <p:sp>
        <p:nvSpPr>
          <p:cNvPr id="12290" name="Slide Number Placeholder 5"/>
          <p:cNvSpPr>
            <a:spLocks noGrp="1"/>
          </p:cNvSpPr>
          <p:nvPr>
            <p:ph type="sldNum" sz="quarter" idx="12"/>
          </p:nvPr>
        </p:nvSpPr>
        <p:spPr/>
        <p:txBody>
          <a:bodyPr/>
          <a:lstStyle/>
          <a:p>
            <a:fld id="{15A993F4-CE81-4195-9B13-969D7D03F719}" type="slidenum">
              <a:rPr lang="en-US" smtClean="0">
                <a:solidFill>
                  <a:srgbClr val="90C226"/>
                </a:solidFill>
              </a:rPr>
              <a:pPr/>
              <a:t>24</a:t>
            </a:fld>
            <a:endParaRPr lang="en-US" smtClean="0">
              <a:solidFill>
                <a:srgbClr val="90C226"/>
              </a:solidFill>
            </a:endParaRPr>
          </a:p>
        </p:txBody>
      </p:sp>
    </p:spTree>
    <p:extLst>
      <p:ext uri="{BB962C8B-B14F-4D97-AF65-F5344CB8AC3E}">
        <p14:creationId xmlns:p14="http://schemas.microsoft.com/office/powerpoint/2010/main" val="357937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1026"/>
          <p:cNvSpPr>
            <a:spLocks noGrp="1" noChangeArrowheads="1"/>
          </p:cNvSpPr>
          <p:nvPr>
            <p:ph type="title"/>
          </p:nvPr>
        </p:nvSpPr>
        <p:spPr/>
        <p:txBody>
          <a:bodyPr/>
          <a:lstStyle/>
          <a:p>
            <a:r>
              <a:rPr lang="en-US" smtClean="0"/>
              <a:t>Pseudocode example</a:t>
            </a:r>
          </a:p>
        </p:txBody>
      </p:sp>
      <p:sp>
        <p:nvSpPr>
          <p:cNvPr id="271363" name="Rectangle 1027"/>
          <p:cNvSpPr>
            <a:spLocks noGrp="1" noChangeArrowheads="1"/>
          </p:cNvSpPr>
          <p:nvPr>
            <p:ph idx="1"/>
          </p:nvPr>
        </p:nvSpPr>
        <p:spPr/>
        <p:txBody>
          <a:bodyPr/>
          <a:lstStyle/>
          <a:p>
            <a:r>
              <a:rPr lang="en-US" dirty="0" smtClean="0"/>
              <a:t>Determine the proper number of stamps for a letter</a:t>
            </a:r>
          </a:p>
          <a:p>
            <a:r>
              <a:rPr lang="en-US" dirty="0" smtClean="0"/>
              <a:t>Read Sheets (input)</a:t>
            </a:r>
          </a:p>
          <a:p>
            <a:r>
              <a:rPr lang="en-US" dirty="0" smtClean="0"/>
              <a:t>Set the number of stamps to Sheets / 5 (processing)</a:t>
            </a:r>
          </a:p>
          <a:p>
            <a:r>
              <a:rPr lang="en-US" dirty="0" smtClean="0"/>
              <a:t>Round the number of stamps up to the next </a:t>
            </a:r>
          </a:p>
          <a:p>
            <a:r>
              <a:rPr lang="en-US" dirty="0" smtClean="0"/>
              <a:t>whole number (processing)</a:t>
            </a:r>
          </a:p>
          <a:p>
            <a:r>
              <a:rPr lang="en-US" dirty="0" smtClean="0"/>
              <a:t>Display the number of stamps (output)</a:t>
            </a:r>
            <a:endParaRPr lang="en-US" dirty="0"/>
          </a:p>
        </p:txBody>
      </p:sp>
      <p:sp>
        <p:nvSpPr>
          <p:cNvPr id="13314" name="Slide Number Placeholder 5"/>
          <p:cNvSpPr>
            <a:spLocks noGrp="1"/>
          </p:cNvSpPr>
          <p:nvPr>
            <p:ph type="sldNum" sz="quarter" idx="12"/>
          </p:nvPr>
        </p:nvSpPr>
        <p:spPr/>
        <p:txBody>
          <a:bodyPr/>
          <a:lstStyle/>
          <a:p>
            <a:fld id="{FE3160B5-30DC-4AB7-95A5-FBB968F1EAB9}" type="slidenum">
              <a:rPr lang="en-US" smtClean="0">
                <a:solidFill>
                  <a:srgbClr val="90C226"/>
                </a:solidFill>
              </a:rPr>
              <a:pPr/>
              <a:t>25</a:t>
            </a:fld>
            <a:endParaRPr lang="en-US" smtClean="0">
              <a:solidFill>
                <a:srgbClr val="90C226"/>
              </a:solidFill>
            </a:endParaRPr>
          </a:p>
        </p:txBody>
      </p:sp>
    </p:spTree>
    <p:extLst>
      <p:ext uri="{BB962C8B-B14F-4D97-AF65-F5344CB8AC3E}">
        <p14:creationId xmlns:p14="http://schemas.microsoft.com/office/powerpoint/2010/main" val="2871882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wipe(left)">
                                      <p:cBhvr>
                                        <p:cTn id="7" dur="500"/>
                                        <p:tgtEl>
                                          <p:spTgt spid="271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pRg st="1" end="1"/>
                                            </p:txEl>
                                          </p:spTgt>
                                        </p:tgtEl>
                                        <p:attrNameLst>
                                          <p:attrName>style.visibility</p:attrName>
                                        </p:attrNameLst>
                                      </p:cBhvr>
                                      <p:to>
                                        <p:strVal val="visible"/>
                                      </p:to>
                                    </p:set>
                                    <p:animEffect transition="in" filter="wipe(left)">
                                      <p:cBhvr>
                                        <p:cTn id="12" dur="500"/>
                                        <p:tgtEl>
                                          <p:spTgt spid="271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pRg st="2" end="2"/>
                                            </p:txEl>
                                          </p:spTgt>
                                        </p:tgtEl>
                                        <p:attrNameLst>
                                          <p:attrName>style.visibility</p:attrName>
                                        </p:attrNameLst>
                                      </p:cBhvr>
                                      <p:to>
                                        <p:strVal val="visible"/>
                                      </p:to>
                                    </p:set>
                                    <p:animEffect transition="in" filter="wipe(left)">
                                      <p:cBhvr>
                                        <p:cTn id="17" dur="500"/>
                                        <p:tgtEl>
                                          <p:spTgt spid="271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pRg st="3" end="3"/>
                                            </p:txEl>
                                          </p:spTgt>
                                        </p:tgtEl>
                                        <p:attrNameLst>
                                          <p:attrName>style.visibility</p:attrName>
                                        </p:attrNameLst>
                                      </p:cBhvr>
                                      <p:to>
                                        <p:strVal val="visible"/>
                                      </p:to>
                                    </p:set>
                                    <p:animEffect transition="in" filter="wipe(left)">
                                      <p:cBhvr>
                                        <p:cTn id="22" dur="500"/>
                                        <p:tgtEl>
                                          <p:spTgt spid="27136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1363">
                                            <p:txEl>
                                              <p:pRg st="4" end="4"/>
                                            </p:txEl>
                                          </p:spTgt>
                                        </p:tgtEl>
                                        <p:attrNameLst>
                                          <p:attrName>style.visibility</p:attrName>
                                        </p:attrNameLst>
                                      </p:cBhvr>
                                      <p:to>
                                        <p:strVal val="visible"/>
                                      </p:to>
                                    </p:set>
                                    <p:animEffect transition="in" filter="wipe(left)">
                                      <p:cBhvr>
                                        <p:cTn id="25" dur="500"/>
                                        <p:tgtEl>
                                          <p:spTgt spid="27136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1363">
                                            <p:txEl>
                                              <p:pRg st="5" end="5"/>
                                            </p:txEl>
                                          </p:spTgt>
                                        </p:tgtEl>
                                        <p:attrNameLst>
                                          <p:attrName>style.visibility</p:attrName>
                                        </p:attrNameLst>
                                      </p:cBhvr>
                                      <p:to>
                                        <p:strVal val="visible"/>
                                      </p:to>
                                    </p:set>
                                    <p:animEffect transition="in" filter="wipe(left)">
                                      <p:cBhvr>
                                        <p:cTn id="30" dur="500"/>
                                        <p:tgtEl>
                                          <p:spTgt spid="271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Divide-and-conquer method</a:t>
            </a:r>
          </a:p>
        </p:txBody>
      </p:sp>
      <p:sp>
        <p:nvSpPr>
          <p:cNvPr id="206851" name="Rectangle 3"/>
          <p:cNvSpPr>
            <a:spLocks noGrp="1" noChangeArrowheads="1"/>
          </p:cNvSpPr>
          <p:nvPr>
            <p:ph idx="1"/>
          </p:nvPr>
        </p:nvSpPr>
        <p:spPr/>
        <p:txBody>
          <a:bodyPr/>
          <a:lstStyle/>
          <a:p>
            <a:r>
              <a:rPr lang="en-US" smtClean="0"/>
              <a:t>Used in problem solving – take a large problem and break it into smaller problems solving the small ones first</a:t>
            </a:r>
          </a:p>
          <a:p>
            <a:r>
              <a:rPr lang="en-US" smtClean="0"/>
              <a:t>Breaks a problem down into modules</a:t>
            </a:r>
          </a:p>
        </p:txBody>
      </p:sp>
      <p:sp>
        <p:nvSpPr>
          <p:cNvPr id="14338" name="Slide Number Placeholder 5"/>
          <p:cNvSpPr>
            <a:spLocks noGrp="1"/>
          </p:cNvSpPr>
          <p:nvPr>
            <p:ph type="sldNum" sz="quarter" idx="12"/>
          </p:nvPr>
        </p:nvSpPr>
        <p:spPr/>
        <p:txBody>
          <a:bodyPr/>
          <a:lstStyle/>
          <a:p>
            <a:fld id="{F1DD87E5-A871-4797-AD64-E57E81149D18}" type="slidenum">
              <a:rPr lang="en-US" smtClean="0">
                <a:solidFill>
                  <a:srgbClr val="90C226"/>
                </a:solidFill>
              </a:rPr>
              <a:pPr/>
              <a:t>26</a:t>
            </a:fld>
            <a:endParaRPr lang="en-US" smtClean="0">
              <a:solidFill>
                <a:srgbClr val="90C226"/>
              </a:solidFill>
            </a:endParaRPr>
          </a:p>
        </p:txBody>
      </p:sp>
    </p:spTree>
    <p:extLst>
      <p:ext uri="{BB962C8B-B14F-4D97-AF65-F5344CB8AC3E}">
        <p14:creationId xmlns:p14="http://schemas.microsoft.com/office/powerpoint/2010/main" val="642630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left)">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wipe(left)">
                                      <p:cBhvr>
                                        <p:cTn id="12" dur="500"/>
                                        <p:tgtEl>
                                          <p:spTgt spid="206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Statement structures</a:t>
            </a:r>
          </a:p>
        </p:txBody>
      </p:sp>
      <p:sp>
        <p:nvSpPr>
          <p:cNvPr id="210947" name="Rectangle 3"/>
          <p:cNvSpPr>
            <a:spLocks noGrp="1" noChangeArrowheads="1"/>
          </p:cNvSpPr>
          <p:nvPr>
            <p:ph idx="1"/>
          </p:nvPr>
        </p:nvSpPr>
        <p:spPr/>
        <p:txBody>
          <a:bodyPr/>
          <a:lstStyle/>
          <a:p>
            <a:r>
              <a:rPr lang="en-US" smtClean="0"/>
              <a:t>Sequence – follow instructions from one line to the next without skipping over any lines </a:t>
            </a:r>
          </a:p>
          <a:p>
            <a:r>
              <a:rPr lang="en-US" smtClean="0"/>
              <a:t>Decision - if the answer to a question is “Yes” then one group of instructions is executed. If the answer is “No,” then another is executed</a:t>
            </a:r>
          </a:p>
          <a:p>
            <a:r>
              <a:rPr lang="en-US" smtClean="0"/>
              <a:t>Looping – a series of instructions are executed over and over</a:t>
            </a:r>
            <a:endParaRPr lang="en-US"/>
          </a:p>
        </p:txBody>
      </p:sp>
      <p:sp>
        <p:nvSpPr>
          <p:cNvPr id="15362" name="Slide Number Placeholder 5"/>
          <p:cNvSpPr>
            <a:spLocks noGrp="1"/>
          </p:cNvSpPr>
          <p:nvPr>
            <p:ph type="sldNum" sz="quarter" idx="12"/>
          </p:nvPr>
        </p:nvSpPr>
        <p:spPr/>
        <p:txBody>
          <a:bodyPr/>
          <a:lstStyle/>
          <a:p>
            <a:fld id="{CD9AB035-735C-47CC-9A13-962B08CD4CF6}" type="slidenum">
              <a:rPr lang="en-US" smtClean="0">
                <a:solidFill>
                  <a:srgbClr val="90C226"/>
                </a:solidFill>
              </a:rPr>
              <a:pPr/>
              <a:t>27</a:t>
            </a:fld>
            <a:endParaRPr lang="en-US" smtClean="0">
              <a:solidFill>
                <a:srgbClr val="90C226"/>
              </a:solidFill>
            </a:endParaRPr>
          </a:p>
        </p:txBody>
      </p:sp>
    </p:spTree>
    <p:extLst>
      <p:ext uri="{BB962C8B-B14F-4D97-AF65-F5344CB8AC3E}">
        <p14:creationId xmlns:p14="http://schemas.microsoft.com/office/powerpoint/2010/main" val="1838418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left)">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wipe(left)">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wipe(left)">
                                      <p:cBhvr>
                                        <p:cTn id="17"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smtClean="0"/>
              <a:t>Sequence flow chart</a:t>
            </a:r>
          </a:p>
        </p:txBody>
      </p:sp>
      <p:sp>
        <p:nvSpPr>
          <p:cNvPr id="16386" name="Slide Number Placeholder 5"/>
          <p:cNvSpPr>
            <a:spLocks noGrp="1"/>
          </p:cNvSpPr>
          <p:nvPr>
            <p:ph type="sldNum" sz="quarter" idx="12"/>
          </p:nvPr>
        </p:nvSpPr>
        <p:spPr/>
        <p:txBody>
          <a:bodyPr/>
          <a:lstStyle/>
          <a:p>
            <a:fld id="{21309C32-275E-4C30-9AD2-B4CC36A882A8}" type="slidenum">
              <a:rPr lang="en-US" smtClean="0">
                <a:solidFill>
                  <a:srgbClr val="90C226"/>
                </a:solidFill>
              </a:rPr>
              <a:pPr/>
              <a:t>28</a:t>
            </a:fld>
            <a:endParaRPr lang="en-US" smtClean="0">
              <a:solidFill>
                <a:srgbClr val="90C226"/>
              </a:solidFill>
            </a:endParaRPr>
          </a:p>
        </p:txBody>
      </p:sp>
      <p:pic>
        <p:nvPicPr>
          <p:cNvPr id="8" name="Picture 4" descr="AACWQOE0"/>
          <p:cNvPicPr>
            <a:picLocks noGrp="1" noChangeAspect="1" noChangeArrowheads="1"/>
          </p:cNvPicPr>
          <p:nvPr>
            <p:ph idx="1"/>
          </p:nvPr>
        </p:nvPicPr>
        <p:blipFill>
          <a:blip r:embed="rId3"/>
          <a:srcRect/>
          <a:stretch>
            <a:fillRect/>
          </a:stretch>
        </p:blipFill>
        <p:spPr bwMode="auto">
          <a:xfrm>
            <a:off x="2301011" y="1625129"/>
            <a:ext cx="3053584" cy="5076001"/>
          </a:xfrm>
          <a:prstGeom prst="rect">
            <a:avLst/>
          </a:prstGeom>
          <a:noFill/>
          <a:ln w="9525">
            <a:noFill/>
            <a:miter lim="800000"/>
            <a:headEnd/>
            <a:tailEnd/>
          </a:ln>
        </p:spPr>
      </p:pic>
    </p:spTree>
    <p:extLst>
      <p:ext uri="{BB962C8B-B14F-4D97-AF65-F5344CB8AC3E}">
        <p14:creationId xmlns:p14="http://schemas.microsoft.com/office/powerpoint/2010/main" val="549663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Decision flow chart</a:t>
            </a:r>
          </a:p>
        </p:txBody>
      </p:sp>
      <p:sp>
        <p:nvSpPr>
          <p:cNvPr id="17410" name="Slide Number Placeholder 5"/>
          <p:cNvSpPr>
            <a:spLocks noGrp="1"/>
          </p:cNvSpPr>
          <p:nvPr>
            <p:ph type="sldNum" sz="quarter" idx="12"/>
          </p:nvPr>
        </p:nvSpPr>
        <p:spPr/>
        <p:txBody>
          <a:bodyPr/>
          <a:lstStyle/>
          <a:p>
            <a:fld id="{D531AD4F-B969-4D15-BDC2-93A0329B7718}" type="slidenum">
              <a:rPr lang="en-US" smtClean="0">
                <a:solidFill>
                  <a:srgbClr val="90C226"/>
                </a:solidFill>
              </a:rPr>
              <a:pPr/>
              <a:t>29</a:t>
            </a:fld>
            <a:endParaRPr lang="en-US" smtClean="0">
              <a:solidFill>
                <a:srgbClr val="90C226"/>
              </a:solidFill>
            </a:endParaRPr>
          </a:p>
        </p:txBody>
      </p:sp>
      <p:pic>
        <p:nvPicPr>
          <p:cNvPr id="8" name="Picture 4" descr="AACWQOG0"/>
          <p:cNvPicPr>
            <a:picLocks noGrp="1" noChangeAspect="1" noChangeArrowheads="1"/>
          </p:cNvPicPr>
          <p:nvPr>
            <p:ph idx="1"/>
          </p:nvPr>
        </p:nvPicPr>
        <p:blipFill>
          <a:blip r:embed="rId3"/>
          <a:srcRect/>
          <a:stretch>
            <a:fillRect/>
          </a:stretch>
        </p:blipFill>
        <p:spPr bwMode="auto">
          <a:xfrm>
            <a:off x="1230477" y="1774205"/>
            <a:ext cx="7046837" cy="3044930"/>
          </a:xfrm>
          <a:prstGeom prst="rect">
            <a:avLst/>
          </a:prstGeom>
          <a:noFill/>
          <a:ln w="9525">
            <a:noFill/>
            <a:miter lim="800000"/>
            <a:headEnd/>
            <a:tailEnd/>
          </a:ln>
        </p:spPr>
      </p:pic>
    </p:spTree>
    <p:extLst>
      <p:ext uri="{BB962C8B-B14F-4D97-AF65-F5344CB8AC3E}">
        <p14:creationId xmlns:p14="http://schemas.microsoft.com/office/powerpoint/2010/main" val="157011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An Introduction to Algorithms and Pseudocode</a:t>
            </a:r>
            <a:endParaRPr lang="en-US"/>
          </a:p>
        </p:txBody>
      </p:sp>
      <p:sp>
        <p:nvSpPr>
          <p:cNvPr id="26627" name="Rectangle 3"/>
          <p:cNvSpPr>
            <a:spLocks noGrp="1" noChangeArrowheads="1"/>
          </p:cNvSpPr>
          <p:nvPr>
            <p:ph idx="1"/>
          </p:nvPr>
        </p:nvSpPr>
        <p:spPr/>
        <p:txBody>
          <a:bodyPr/>
          <a:lstStyle/>
          <a:p>
            <a:r>
              <a:rPr lang="en-US" smtClean="0"/>
              <a:t>A program must be systematically and properly designed before coding begins</a:t>
            </a:r>
          </a:p>
          <a:p>
            <a:r>
              <a:rPr lang="en-US" smtClean="0"/>
              <a:t>This design process results in the construction of an algorithm</a:t>
            </a:r>
            <a:endParaRPr lang="en-US"/>
          </a:p>
        </p:txBody>
      </p:sp>
    </p:spTree>
    <p:extLst>
      <p:ext uri="{BB962C8B-B14F-4D97-AF65-F5344CB8AC3E}">
        <p14:creationId xmlns:p14="http://schemas.microsoft.com/office/powerpoint/2010/main" val="2450048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Looping flow chart</a:t>
            </a:r>
          </a:p>
        </p:txBody>
      </p:sp>
      <p:sp>
        <p:nvSpPr>
          <p:cNvPr id="18434" name="Slide Number Placeholder 5"/>
          <p:cNvSpPr>
            <a:spLocks noGrp="1"/>
          </p:cNvSpPr>
          <p:nvPr>
            <p:ph type="sldNum" sz="quarter" idx="12"/>
          </p:nvPr>
        </p:nvSpPr>
        <p:spPr/>
        <p:txBody>
          <a:bodyPr/>
          <a:lstStyle/>
          <a:p>
            <a:fld id="{D038CF57-1348-415A-A507-2FC8C651A96D}" type="slidenum">
              <a:rPr lang="en-US" smtClean="0">
                <a:solidFill>
                  <a:srgbClr val="90C226"/>
                </a:solidFill>
              </a:rPr>
              <a:pPr/>
              <a:t>30</a:t>
            </a:fld>
            <a:endParaRPr lang="en-US" smtClean="0">
              <a:solidFill>
                <a:srgbClr val="90C226"/>
              </a:solidFill>
            </a:endParaRPr>
          </a:p>
        </p:txBody>
      </p:sp>
      <p:pic>
        <p:nvPicPr>
          <p:cNvPr id="8" name="Picture 4" descr="AACWQOJ0"/>
          <p:cNvPicPr>
            <a:picLocks noGrp="1" noChangeAspect="1" noChangeArrowheads="1"/>
          </p:cNvPicPr>
          <p:nvPr>
            <p:ph idx="1"/>
          </p:nvPr>
        </p:nvPicPr>
        <p:blipFill>
          <a:blip r:embed="rId3"/>
          <a:srcRect/>
          <a:stretch>
            <a:fillRect/>
          </a:stretch>
        </p:blipFill>
        <p:spPr bwMode="auto">
          <a:xfrm>
            <a:off x="2055473" y="1869990"/>
            <a:ext cx="4715670" cy="3602804"/>
          </a:xfrm>
          <a:prstGeom prst="rect">
            <a:avLst/>
          </a:prstGeom>
          <a:noFill/>
          <a:ln w="9525">
            <a:noFill/>
            <a:miter lim="800000"/>
            <a:headEnd/>
            <a:tailEnd/>
          </a:ln>
        </p:spPr>
      </p:pic>
    </p:spTree>
    <p:extLst>
      <p:ext uri="{BB962C8B-B14F-4D97-AF65-F5344CB8AC3E}">
        <p14:creationId xmlns:p14="http://schemas.microsoft.com/office/powerpoint/2010/main" val="321166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Direction of Numbered NYC Streets Algorithm</a:t>
            </a:r>
          </a:p>
        </p:txBody>
      </p:sp>
      <p:sp>
        <p:nvSpPr>
          <p:cNvPr id="216067" name="Rectangle 3"/>
          <p:cNvSpPr>
            <a:spLocks noGrp="1" noChangeArrowheads="1"/>
          </p:cNvSpPr>
          <p:nvPr>
            <p:ph idx="1"/>
          </p:nvPr>
        </p:nvSpPr>
        <p:spPr/>
        <p:txBody>
          <a:bodyPr/>
          <a:lstStyle/>
          <a:p>
            <a:r>
              <a:rPr lang="en-US" smtClean="0"/>
              <a:t>Problem: Given a street number of a one-way street in New York City, decide the direction of the street, either eastbound or westbound</a:t>
            </a:r>
          </a:p>
          <a:p>
            <a:r>
              <a:rPr lang="en-US" smtClean="0"/>
              <a:t>Discussion: in New York City even numbered streets are Eastbound, odd numbered streets are Westbound</a:t>
            </a:r>
          </a:p>
        </p:txBody>
      </p:sp>
      <p:sp>
        <p:nvSpPr>
          <p:cNvPr id="19458" name="Slide Number Placeholder 5"/>
          <p:cNvSpPr>
            <a:spLocks noGrp="1"/>
          </p:cNvSpPr>
          <p:nvPr>
            <p:ph type="sldNum" sz="quarter" idx="12"/>
          </p:nvPr>
        </p:nvSpPr>
        <p:spPr/>
        <p:txBody>
          <a:bodyPr/>
          <a:lstStyle/>
          <a:p>
            <a:fld id="{8CA5E27C-B105-4BC2-AFE3-BE48B9A3F5F9}" type="slidenum">
              <a:rPr lang="en-US" smtClean="0">
                <a:solidFill>
                  <a:srgbClr val="90C226"/>
                </a:solidFill>
              </a:rPr>
              <a:pPr/>
              <a:t>31</a:t>
            </a:fld>
            <a:endParaRPr lang="en-US" smtClean="0">
              <a:solidFill>
                <a:srgbClr val="90C226"/>
              </a:solidFill>
            </a:endParaRPr>
          </a:p>
        </p:txBody>
      </p:sp>
    </p:spTree>
    <p:extLst>
      <p:ext uri="{BB962C8B-B14F-4D97-AF65-F5344CB8AC3E}">
        <p14:creationId xmlns:p14="http://schemas.microsoft.com/office/powerpoint/2010/main" val="174758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left)">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wipe(left)">
                                      <p:cBhvr>
                                        <p:cTn id="12" dur="500"/>
                                        <p:tgtEl>
                                          <p:spTgt spid="216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Flowchart</a:t>
            </a:r>
          </a:p>
        </p:txBody>
      </p:sp>
      <p:sp>
        <p:nvSpPr>
          <p:cNvPr id="20482" name="Slide Number Placeholder 5"/>
          <p:cNvSpPr>
            <a:spLocks noGrp="1"/>
          </p:cNvSpPr>
          <p:nvPr>
            <p:ph type="sldNum" sz="quarter" idx="12"/>
          </p:nvPr>
        </p:nvSpPr>
        <p:spPr/>
        <p:txBody>
          <a:bodyPr/>
          <a:lstStyle/>
          <a:p>
            <a:fld id="{BCCF147D-8A61-4F19-85CC-941CA880A43B}" type="slidenum">
              <a:rPr lang="en-US" smtClean="0">
                <a:solidFill>
                  <a:srgbClr val="90C226"/>
                </a:solidFill>
              </a:rPr>
              <a:pPr/>
              <a:t>32</a:t>
            </a:fld>
            <a:endParaRPr lang="en-US" smtClean="0">
              <a:solidFill>
                <a:srgbClr val="90C226"/>
              </a:solidFill>
            </a:endParaRPr>
          </a:p>
        </p:txBody>
      </p:sp>
      <p:pic>
        <p:nvPicPr>
          <p:cNvPr id="8" name="Picture 4" descr="AACWQOH0"/>
          <p:cNvPicPr>
            <a:picLocks noGrp="1" noChangeAspect="1" noChangeArrowheads="1"/>
          </p:cNvPicPr>
          <p:nvPr>
            <p:ph idx="1"/>
          </p:nvPr>
        </p:nvPicPr>
        <p:blipFill>
          <a:blip r:embed="rId3"/>
          <a:srcRect/>
          <a:stretch>
            <a:fillRect/>
          </a:stretch>
        </p:blipFill>
        <p:spPr bwMode="auto">
          <a:xfrm>
            <a:off x="1491564" y="1410821"/>
            <a:ext cx="4489106" cy="4683633"/>
          </a:xfrm>
          <a:prstGeom prst="rect">
            <a:avLst/>
          </a:prstGeom>
          <a:noFill/>
          <a:ln w="9525">
            <a:noFill/>
            <a:miter lim="800000"/>
            <a:headEnd/>
            <a:tailEnd/>
          </a:ln>
        </p:spPr>
      </p:pic>
    </p:spTree>
    <p:extLst>
      <p:ext uri="{BB962C8B-B14F-4D97-AF65-F5344CB8AC3E}">
        <p14:creationId xmlns:p14="http://schemas.microsoft.com/office/powerpoint/2010/main" val="2437034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Pseudocode</a:t>
            </a:r>
          </a:p>
        </p:txBody>
      </p:sp>
      <p:sp>
        <p:nvSpPr>
          <p:cNvPr id="279555" name="Rectangle 3"/>
          <p:cNvSpPr>
            <a:spLocks noGrp="1" noChangeArrowheads="1"/>
          </p:cNvSpPr>
          <p:nvPr>
            <p:ph idx="1"/>
          </p:nvPr>
        </p:nvSpPr>
        <p:spPr/>
        <p:txBody>
          <a:bodyPr/>
          <a:lstStyle/>
          <a:p>
            <a:r>
              <a:rPr lang="en-US" dirty="0" smtClean="0"/>
              <a:t>Program: Determine the direction of a numbered NYC street</a:t>
            </a:r>
          </a:p>
          <a:p>
            <a:pPr marL="0" indent="0">
              <a:buNone/>
            </a:pPr>
            <a:r>
              <a:rPr lang="en-US" dirty="0" smtClean="0"/>
              <a:t>	Get street</a:t>
            </a:r>
          </a:p>
          <a:p>
            <a:pPr marL="0" indent="0">
              <a:buNone/>
            </a:pPr>
            <a:r>
              <a:rPr lang="en-US" dirty="0" smtClean="0"/>
              <a:t>	If street is even Then</a:t>
            </a:r>
          </a:p>
          <a:p>
            <a:pPr marL="0" indent="0">
              <a:buNone/>
            </a:pPr>
            <a:r>
              <a:rPr lang="en-US" dirty="0"/>
              <a:t>	</a:t>
            </a:r>
            <a:r>
              <a:rPr lang="en-US" dirty="0" smtClean="0"/>
              <a:t>	Display Eastbound</a:t>
            </a:r>
          </a:p>
          <a:p>
            <a:pPr marL="0" indent="0">
              <a:buNone/>
            </a:pPr>
            <a:r>
              <a:rPr lang="en-US" dirty="0" smtClean="0"/>
              <a:t>	Else</a:t>
            </a:r>
          </a:p>
          <a:p>
            <a:pPr marL="0" indent="0">
              <a:buNone/>
            </a:pPr>
            <a:r>
              <a:rPr lang="en-US" dirty="0"/>
              <a:t>	</a:t>
            </a:r>
            <a:r>
              <a:rPr lang="en-US" dirty="0" smtClean="0"/>
              <a:t>	Display Westbound</a:t>
            </a:r>
          </a:p>
          <a:p>
            <a:pPr marL="0" indent="0">
              <a:buNone/>
            </a:pPr>
            <a:r>
              <a:rPr lang="en-US" dirty="0" smtClean="0"/>
              <a:t>	End If</a:t>
            </a:r>
            <a:endParaRPr lang="en-US" dirty="0"/>
          </a:p>
        </p:txBody>
      </p:sp>
      <p:sp>
        <p:nvSpPr>
          <p:cNvPr id="21506" name="Slide Number Placeholder 5"/>
          <p:cNvSpPr>
            <a:spLocks noGrp="1"/>
          </p:cNvSpPr>
          <p:nvPr>
            <p:ph type="sldNum" sz="quarter" idx="12"/>
          </p:nvPr>
        </p:nvSpPr>
        <p:spPr/>
        <p:txBody>
          <a:bodyPr/>
          <a:lstStyle/>
          <a:p>
            <a:fld id="{1438EE62-620E-4B9A-9D4E-7FE2A8E83CF9}" type="slidenum">
              <a:rPr lang="en-US" smtClean="0">
                <a:solidFill>
                  <a:srgbClr val="90C226"/>
                </a:solidFill>
              </a:rPr>
              <a:pPr/>
              <a:t>33</a:t>
            </a:fld>
            <a:endParaRPr lang="en-US" smtClean="0">
              <a:solidFill>
                <a:srgbClr val="90C226"/>
              </a:solidFill>
            </a:endParaRPr>
          </a:p>
        </p:txBody>
      </p:sp>
    </p:spTree>
    <p:extLst>
      <p:ext uri="{BB962C8B-B14F-4D97-AF65-F5344CB8AC3E}">
        <p14:creationId xmlns:p14="http://schemas.microsoft.com/office/powerpoint/2010/main" val="51454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left)">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wipe(left)">
                                      <p:cBhvr>
                                        <p:cTn id="17" dur="500"/>
                                        <p:tgtEl>
                                          <p:spTgt spid="27955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79555">
                                            <p:txEl>
                                              <p:pRg st="3" end="3"/>
                                            </p:txEl>
                                          </p:spTgt>
                                        </p:tgtEl>
                                        <p:attrNameLst>
                                          <p:attrName>style.visibility</p:attrName>
                                        </p:attrNameLst>
                                      </p:cBhvr>
                                      <p:to>
                                        <p:strVal val="visible"/>
                                      </p:to>
                                    </p:set>
                                    <p:animEffect transition="in" filter="wipe(left)">
                                      <p:cBhvr>
                                        <p:cTn id="20" dur="500"/>
                                        <p:tgtEl>
                                          <p:spTgt spid="27955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9555">
                                            <p:txEl>
                                              <p:pRg st="4" end="4"/>
                                            </p:txEl>
                                          </p:spTgt>
                                        </p:tgtEl>
                                        <p:attrNameLst>
                                          <p:attrName>style.visibility</p:attrName>
                                        </p:attrNameLst>
                                      </p:cBhvr>
                                      <p:to>
                                        <p:strVal val="visible"/>
                                      </p:to>
                                    </p:set>
                                    <p:animEffect transition="in" filter="wipe(left)">
                                      <p:cBhvr>
                                        <p:cTn id="25" dur="500"/>
                                        <p:tgtEl>
                                          <p:spTgt spid="279555">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9555">
                                            <p:txEl>
                                              <p:pRg st="5" end="5"/>
                                            </p:txEl>
                                          </p:spTgt>
                                        </p:tgtEl>
                                        <p:attrNameLst>
                                          <p:attrName>style.visibility</p:attrName>
                                        </p:attrNameLst>
                                      </p:cBhvr>
                                      <p:to>
                                        <p:strVal val="visible"/>
                                      </p:to>
                                    </p:set>
                                    <p:animEffect transition="in" filter="wipe(left)">
                                      <p:cBhvr>
                                        <p:cTn id="28" dur="500"/>
                                        <p:tgtEl>
                                          <p:spTgt spid="279555">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79555">
                                            <p:txEl>
                                              <p:pRg st="6" end="6"/>
                                            </p:txEl>
                                          </p:spTgt>
                                        </p:tgtEl>
                                        <p:attrNameLst>
                                          <p:attrName>style.visibility</p:attrName>
                                        </p:attrNameLst>
                                      </p:cBhvr>
                                      <p:to>
                                        <p:strVal val="visible"/>
                                      </p:to>
                                    </p:set>
                                    <p:animEffect transition="in" filter="wipe(left)">
                                      <p:cBhvr>
                                        <p:cTn id="31" dur="500"/>
                                        <p:tgtEl>
                                          <p:spTgt spid="279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Class Average Algorithm</a:t>
            </a:r>
          </a:p>
        </p:txBody>
      </p:sp>
      <p:sp>
        <p:nvSpPr>
          <p:cNvPr id="233475" name="Rectangle 3"/>
          <p:cNvSpPr>
            <a:spLocks noGrp="1" noChangeArrowheads="1"/>
          </p:cNvSpPr>
          <p:nvPr>
            <p:ph idx="1"/>
          </p:nvPr>
        </p:nvSpPr>
        <p:spPr/>
        <p:txBody>
          <a:bodyPr/>
          <a:lstStyle/>
          <a:p>
            <a:r>
              <a:rPr lang="en-US" smtClean="0"/>
              <a:t>Problem: Calculate and report the grade-point average for a class</a:t>
            </a:r>
          </a:p>
          <a:p>
            <a:r>
              <a:rPr lang="en-US" smtClean="0"/>
              <a:t>Discussion: The average grade equals the sum of all grades divided by the number of students</a:t>
            </a:r>
          </a:p>
          <a:p>
            <a:r>
              <a:rPr lang="en-US" smtClean="0"/>
              <a:t>Output: Average grade</a:t>
            </a:r>
          </a:p>
          <a:p>
            <a:r>
              <a:rPr lang="en-US" smtClean="0"/>
              <a:t>Input: Student grades</a:t>
            </a:r>
          </a:p>
          <a:p>
            <a:r>
              <a:rPr lang="en-US" smtClean="0"/>
              <a:t>Processing: Find the sum of the grades; count the number of students; calculate average</a:t>
            </a:r>
            <a:endParaRPr lang="en-US"/>
          </a:p>
        </p:txBody>
      </p:sp>
      <p:sp>
        <p:nvSpPr>
          <p:cNvPr id="22530" name="Slide Number Placeholder 5"/>
          <p:cNvSpPr>
            <a:spLocks noGrp="1"/>
          </p:cNvSpPr>
          <p:nvPr>
            <p:ph type="sldNum" sz="quarter" idx="12"/>
          </p:nvPr>
        </p:nvSpPr>
        <p:spPr/>
        <p:txBody>
          <a:bodyPr/>
          <a:lstStyle/>
          <a:p>
            <a:fld id="{1247C0C9-5542-4912-BD17-AD4CD2BE93ED}" type="slidenum">
              <a:rPr lang="en-US" smtClean="0">
                <a:solidFill>
                  <a:srgbClr val="90C226"/>
                </a:solidFill>
              </a:rPr>
              <a:pPr/>
              <a:t>34</a:t>
            </a:fld>
            <a:endParaRPr lang="en-US" smtClean="0">
              <a:solidFill>
                <a:srgbClr val="90C226"/>
              </a:solidFill>
            </a:endParaRPr>
          </a:p>
        </p:txBody>
      </p:sp>
    </p:spTree>
    <p:extLst>
      <p:ext uri="{BB962C8B-B14F-4D97-AF65-F5344CB8AC3E}">
        <p14:creationId xmlns:p14="http://schemas.microsoft.com/office/powerpoint/2010/main" val="2591016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left)">
                                      <p:cBhvr>
                                        <p:cTn id="7" dur="500"/>
                                        <p:tgtEl>
                                          <p:spTgt spid="233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Effect transition="in" filter="wipe(left)">
                                      <p:cBhvr>
                                        <p:cTn id="12" dur="500"/>
                                        <p:tgtEl>
                                          <p:spTgt spid="233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Effect transition="in" filter="wipe(left)">
                                      <p:cBhvr>
                                        <p:cTn id="17" dur="500"/>
                                        <p:tgtEl>
                                          <p:spTgt spid="233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3475">
                                            <p:txEl>
                                              <p:pRg st="3" end="3"/>
                                            </p:txEl>
                                          </p:spTgt>
                                        </p:tgtEl>
                                        <p:attrNameLst>
                                          <p:attrName>style.visibility</p:attrName>
                                        </p:attrNameLst>
                                      </p:cBhvr>
                                      <p:to>
                                        <p:strVal val="visible"/>
                                      </p:to>
                                    </p:set>
                                    <p:animEffect transition="in" filter="wipe(left)">
                                      <p:cBhvr>
                                        <p:cTn id="22" dur="500"/>
                                        <p:tgtEl>
                                          <p:spTgt spid="2334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3475">
                                            <p:txEl>
                                              <p:pRg st="4" end="4"/>
                                            </p:txEl>
                                          </p:spTgt>
                                        </p:tgtEl>
                                        <p:attrNameLst>
                                          <p:attrName>style.visibility</p:attrName>
                                        </p:attrNameLst>
                                      </p:cBhvr>
                                      <p:to>
                                        <p:strVal val="visible"/>
                                      </p:to>
                                    </p:set>
                                    <p:animEffect transition="in" filter="wipe(left)">
                                      <p:cBhvr>
                                        <p:cTn id="27" dur="500"/>
                                        <p:tgtEl>
                                          <p:spTgt spid="2334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Flowchart</a:t>
            </a:r>
          </a:p>
        </p:txBody>
      </p:sp>
      <p:sp>
        <p:nvSpPr>
          <p:cNvPr id="23554" name="Slide Number Placeholder 5"/>
          <p:cNvSpPr>
            <a:spLocks noGrp="1"/>
          </p:cNvSpPr>
          <p:nvPr>
            <p:ph type="sldNum" sz="quarter" idx="12"/>
          </p:nvPr>
        </p:nvSpPr>
        <p:spPr/>
        <p:txBody>
          <a:bodyPr/>
          <a:lstStyle/>
          <a:p>
            <a:fld id="{06FF4CFC-6725-477C-B5BD-1BDC505BA8B5}" type="slidenum">
              <a:rPr lang="en-US" smtClean="0">
                <a:solidFill>
                  <a:srgbClr val="90C226"/>
                </a:solidFill>
              </a:rPr>
              <a:pPr/>
              <a:t>35</a:t>
            </a:fld>
            <a:endParaRPr lang="en-US" smtClean="0">
              <a:solidFill>
                <a:srgbClr val="90C226"/>
              </a:solidFill>
            </a:endParaRPr>
          </a:p>
        </p:txBody>
      </p:sp>
      <p:pic>
        <p:nvPicPr>
          <p:cNvPr id="8" name="Picture 4" descr="AACWQOK0"/>
          <p:cNvPicPr>
            <a:picLocks noGrp="1" noChangeAspect="1" noChangeArrowheads="1"/>
          </p:cNvPicPr>
          <p:nvPr>
            <p:ph idx="1"/>
          </p:nvPr>
        </p:nvPicPr>
        <p:blipFill>
          <a:blip r:embed="rId3"/>
          <a:srcRect/>
          <a:stretch>
            <a:fillRect/>
          </a:stretch>
        </p:blipFill>
        <p:spPr bwMode="auto">
          <a:xfrm>
            <a:off x="3385752" y="461562"/>
            <a:ext cx="2324331" cy="5944925"/>
          </a:xfrm>
          <a:prstGeom prst="rect">
            <a:avLst/>
          </a:prstGeom>
          <a:noFill/>
          <a:ln w="9525">
            <a:noFill/>
            <a:miter lim="800000"/>
            <a:headEnd/>
            <a:tailEnd/>
          </a:ln>
        </p:spPr>
      </p:pic>
    </p:spTree>
    <p:extLst>
      <p:ext uri="{BB962C8B-B14F-4D97-AF65-F5344CB8AC3E}">
        <p14:creationId xmlns:p14="http://schemas.microsoft.com/office/powerpoint/2010/main" val="252732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Pseudocode</a:t>
            </a:r>
          </a:p>
        </p:txBody>
      </p:sp>
      <p:sp>
        <p:nvSpPr>
          <p:cNvPr id="281603" name="Rectangle 3"/>
          <p:cNvSpPr>
            <a:spLocks noGrp="1" noChangeArrowheads="1"/>
          </p:cNvSpPr>
          <p:nvPr>
            <p:ph idx="1"/>
          </p:nvPr>
        </p:nvSpPr>
        <p:spPr/>
        <p:txBody>
          <a:bodyPr/>
          <a:lstStyle/>
          <a:p>
            <a:r>
              <a:rPr lang="en-US" dirty="0" smtClean="0"/>
              <a:t>Program: Determine the average grade of a class</a:t>
            </a:r>
          </a:p>
          <a:p>
            <a:r>
              <a:rPr lang="en-US" dirty="0" smtClean="0"/>
              <a:t>Initialize Counter and Sum to 0</a:t>
            </a:r>
          </a:p>
          <a:p>
            <a:pPr marL="0" indent="0">
              <a:buNone/>
            </a:pPr>
            <a:r>
              <a:rPr lang="en-US" dirty="0" smtClean="0"/>
              <a:t>	Do While there are more data</a:t>
            </a:r>
          </a:p>
          <a:p>
            <a:pPr marL="0" indent="0">
              <a:buNone/>
            </a:pPr>
            <a:r>
              <a:rPr lang="en-US" dirty="0" smtClean="0"/>
              <a:t>		Get the next Grade</a:t>
            </a:r>
          </a:p>
          <a:p>
            <a:pPr marL="0" indent="0">
              <a:buNone/>
            </a:pPr>
            <a:r>
              <a:rPr lang="en-US" dirty="0" smtClean="0"/>
              <a:t>		Add the Grade to the Sum</a:t>
            </a:r>
          </a:p>
          <a:p>
            <a:pPr marL="0" indent="0">
              <a:buNone/>
            </a:pPr>
            <a:r>
              <a:rPr lang="en-US" dirty="0" smtClean="0"/>
              <a:t>		Increment the Counter</a:t>
            </a:r>
          </a:p>
          <a:p>
            <a:pPr marL="457200" lvl="1" indent="0">
              <a:buNone/>
            </a:pPr>
            <a:r>
              <a:rPr lang="en-US" dirty="0" smtClean="0"/>
              <a:t>Loop</a:t>
            </a:r>
          </a:p>
          <a:p>
            <a:pPr marL="0" indent="0">
              <a:buNone/>
            </a:pPr>
            <a:r>
              <a:rPr lang="en-US" dirty="0" smtClean="0"/>
              <a:t>	Computer Average = Sum / Counter</a:t>
            </a:r>
          </a:p>
          <a:p>
            <a:pPr marL="0" indent="0">
              <a:buNone/>
            </a:pPr>
            <a:r>
              <a:rPr lang="en-US" dirty="0" smtClean="0"/>
              <a:t>	Display Average</a:t>
            </a:r>
            <a:endParaRPr lang="en-US" dirty="0"/>
          </a:p>
        </p:txBody>
      </p:sp>
      <p:sp>
        <p:nvSpPr>
          <p:cNvPr id="24578" name="Slide Number Placeholder 5"/>
          <p:cNvSpPr>
            <a:spLocks noGrp="1"/>
          </p:cNvSpPr>
          <p:nvPr>
            <p:ph type="sldNum" sz="quarter" idx="12"/>
          </p:nvPr>
        </p:nvSpPr>
        <p:spPr/>
        <p:txBody>
          <a:bodyPr/>
          <a:lstStyle/>
          <a:p>
            <a:fld id="{386A8EE6-735D-40BF-B1AC-3B02DA488E3F}" type="slidenum">
              <a:rPr lang="en-US" smtClean="0">
                <a:solidFill>
                  <a:srgbClr val="90C226"/>
                </a:solidFill>
              </a:rPr>
              <a:pPr/>
              <a:t>36</a:t>
            </a:fld>
            <a:endParaRPr lang="en-US" smtClean="0">
              <a:solidFill>
                <a:srgbClr val="90C226"/>
              </a:solidFill>
            </a:endParaRPr>
          </a:p>
        </p:txBody>
      </p:sp>
    </p:spTree>
    <p:extLst>
      <p:ext uri="{BB962C8B-B14F-4D97-AF65-F5344CB8AC3E}">
        <p14:creationId xmlns:p14="http://schemas.microsoft.com/office/powerpoint/2010/main" val="4253870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left)">
                                      <p:cBhvr>
                                        <p:cTn id="7" dur="5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wipe(left)">
                                      <p:cBhvr>
                                        <p:cTn id="12" dur="500"/>
                                        <p:tgtEl>
                                          <p:spTgt spid="281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3">
                                            <p:txEl>
                                              <p:pRg st="2" end="2"/>
                                            </p:txEl>
                                          </p:spTgt>
                                        </p:tgtEl>
                                        <p:attrNameLst>
                                          <p:attrName>style.visibility</p:attrName>
                                        </p:attrNameLst>
                                      </p:cBhvr>
                                      <p:to>
                                        <p:strVal val="visible"/>
                                      </p:to>
                                    </p:set>
                                    <p:animEffect transition="in" filter="wipe(left)">
                                      <p:cBhvr>
                                        <p:cTn id="17" dur="500"/>
                                        <p:tgtEl>
                                          <p:spTgt spid="281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03">
                                            <p:txEl>
                                              <p:pRg st="3" end="3"/>
                                            </p:txEl>
                                          </p:spTgt>
                                        </p:tgtEl>
                                        <p:attrNameLst>
                                          <p:attrName>style.visibility</p:attrName>
                                        </p:attrNameLst>
                                      </p:cBhvr>
                                      <p:to>
                                        <p:strVal val="visible"/>
                                      </p:to>
                                    </p:set>
                                    <p:animEffect transition="in" filter="wipe(left)">
                                      <p:cBhvr>
                                        <p:cTn id="22" dur="500"/>
                                        <p:tgtEl>
                                          <p:spTgt spid="281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1603">
                                            <p:txEl>
                                              <p:pRg st="4" end="4"/>
                                            </p:txEl>
                                          </p:spTgt>
                                        </p:tgtEl>
                                        <p:attrNameLst>
                                          <p:attrName>style.visibility</p:attrName>
                                        </p:attrNameLst>
                                      </p:cBhvr>
                                      <p:to>
                                        <p:strVal val="visible"/>
                                      </p:to>
                                    </p:set>
                                    <p:animEffect transition="in" filter="wipe(left)">
                                      <p:cBhvr>
                                        <p:cTn id="27" dur="500"/>
                                        <p:tgtEl>
                                          <p:spTgt spid="2816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03">
                                            <p:txEl>
                                              <p:pRg st="5" end="5"/>
                                            </p:txEl>
                                          </p:spTgt>
                                        </p:tgtEl>
                                        <p:attrNameLst>
                                          <p:attrName>style.visibility</p:attrName>
                                        </p:attrNameLst>
                                      </p:cBhvr>
                                      <p:to>
                                        <p:strVal val="visible"/>
                                      </p:to>
                                    </p:set>
                                    <p:animEffect transition="in" filter="wipe(left)">
                                      <p:cBhvr>
                                        <p:cTn id="32" dur="500"/>
                                        <p:tgtEl>
                                          <p:spTgt spid="281603">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1603">
                                            <p:txEl>
                                              <p:pRg st="6" end="6"/>
                                            </p:txEl>
                                          </p:spTgt>
                                        </p:tgtEl>
                                        <p:attrNameLst>
                                          <p:attrName>style.visibility</p:attrName>
                                        </p:attrNameLst>
                                      </p:cBhvr>
                                      <p:to>
                                        <p:strVal val="visible"/>
                                      </p:to>
                                    </p:set>
                                    <p:animEffect transition="in" filter="wipe(left)">
                                      <p:cBhvr>
                                        <p:cTn id="35" dur="500"/>
                                        <p:tgtEl>
                                          <p:spTgt spid="28160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81603">
                                            <p:txEl>
                                              <p:pRg st="7" end="7"/>
                                            </p:txEl>
                                          </p:spTgt>
                                        </p:tgtEl>
                                        <p:attrNameLst>
                                          <p:attrName>style.visibility</p:attrName>
                                        </p:attrNameLst>
                                      </p:cBhvr>
                                      <p:to>
                                        <p:strVal val="visible"/>
                                      </p:to>
                                    </p:set>
                                    <p:animEffect transition="in" filter="wipe(left)">
                                      <p:cBhvr>
                                        <p:cTn id="40" dur="500"/>
                                        <p:tgtEl>
                                          <p:spTgt spid="281603">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81603">
                                            <p:txEl>
                                              <p:pRg st="8" end="8"/>
                                            </p:txEl>
                                          </p:spTgt>
                                        </p:tgtEl>
                                        <p:attrNameLst>
                                          <p:attrName>style.visibility</p:attrName>
                                        </p:attrNameLst>
                                      </p:cBhvr>
                                      <p:to>
                                        <p:strVal val="visible"/>
                                      </p:to>
                                    </p:set>
                                    <p:animEffect transition="in" filter="wipe(left)">
                                      <p:cBhvr>
                                        <p:cTn id="45" dur="500"/>
                                        <p:tgtEl>
                                          <p:spTgt spid="281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Tips and tricks of flowcharts</a:t>
            </a:r>
          </a:p>
        </p:txBody>
      </p:sp>
      <p:sp>
        <p:nvSpPr>
          <p:cNvPr id="321539" name="Rectangle 3"/>
          <p:cNvSpPr>
            <a:spLocks noGrp="1" noChangeArrowheads="1"/>
          </p:cNvSpPr>
          <p:nvPr>
            <p:ph idx="1"/>
          </p:nvPr>
        </p:nvSpPr>
        <p:spPr/>
        <p:txBody>
          <a:bodyPr/>
          <a:lstStyle/>
          <a:p>
            <a:r>
              <a:rPr lang="en-US" smtClean="0"/>
              <a:t>Flowcharts are time-consuming to write and difficult to update</a:t>
            </a:r>
          </a:p>
          <a:p>
            <a:r>
              <a:rPr lang="en-US" smtClean="0"/>
              <a:t>For this reason, professional programmers are more likely to favor pseudocode and hierarchy charts</a:t>
            </a:r>
          </a:p>
          <a:p>
            <a:r>
              <a:rPr lang="en-US" smtClean="0"/>
              <a:t>Because flowcharts so clearly illustrate the logical flow of programming techniques, they are a valuable tool in the education of programmers</a:t>
            </a:r>
            <a:endParaRPr lang="en-US"/>
          </a:p>
        </p:txBody>
      </p:sp>
      <p:sp>
        <p:nvSpPr>
          <p:cNvPr id="25602" name="Slide Number Placeholder 5"/>
          <p:cNvSpPr>
            <a:spLocks noGrp="1"/>
          </p:cNvSpPr>
          <p:nvPr>
            <p:ph type="sldNum" sz="quarter" idx="12"/>
          </p:nvPr>
        </p:nvSpPr>
        <p:spPr/>
        <p:txBody>
          <a:bodyPr/>
          <a:lstStyle/>
          <a:p>
            <a:fld id="{8D887A1B-4D36-49F5-8554-A91E5B86FD34}" type="slidenum">
              <a:rPr lang="en-US" smtClean="0">
                <a:solidFill>
                  <a:srgbClr val="90C226"/>
                </a:solidFill>
              </a:rPr>
              <a:pPr/>
              <a:t>37</a:t>
            </a:fld>
            <a:endParaRPr lang="en-US" smtClean="0">
              <a:solidFill>
                <a:srgbClr val="90C226"/>
              </a:solidFill>
            </a:endParaRPr>
          </a:p>
        </p:txBody>
      </p:sp>
    </p:spTree>
    <p:extLst>
      <p:ext uri="{BB962C8B-B14F-4D97-AF65-F5344CB8AC3E}">
        <p14:creationId xmlns:p14="http://schemas.microsoft.com/office/powerpoint/2010/main" val="524952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wipe(left)">
                                      <p:cBhvr>
                                        <p:cTn id="7" dur="500"/>
                                        <p:tgtEl>
                                          <p:spTgt spid="321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wipe(left)">
                                      <p:cBhvr>
                                        <p:cTn id="12" dur="500"/>
                                        <p:tgtEl>
                                          <p:spTgt spid="321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1539">
                                            <p:txEl>
                                              <p:pRg st="2" end="2"/>
                                            </p:txEl>
                                          </p:spTgt>
                                        </p:tgtEl>
                                        <p:attrNameLst>
                                          <p:attrName>style.visibility</p:attrName>
                                        </p:attrNameLst>
                                      </p:cBhvr>
                                      <p:to>
                                        <p:strVal val="visible"/>
                                      </p:to>
                                    </p:set>
                                    <p:animEffect transition="in" filter="wipe(left)">
                                      <p:cBhvr>
                                        <p:cTn id="17" dur="500"/>
                                        <p:tgtEl>
                                          <p:spTgt spid="321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Tips and tricks of pseudocode</a:t>
            </a:r>
          </a:p>
        </p:txBody>
      </p:sp>
      <p:sp>
        <p:nvSpPr>
          <p:cNvPr id="323587" name="Rectangle 3"/>
          <p:cNvSpPr>
            <a:spLocks noGrp="1" noChangeArrowheads="1"/>
          </p:cNvSpPr>
          <p:nvPr>
            <p:ph idx="1"/>
          </p:nvPr>
        </p:nvSpPr>
        <p:spPr/>
        <p:txBody>
          <a:bodyPr/>
          <a:lstStyle/>
          <a:p>
            <a:r>
              <a:rPr lang="en-US" smtClean="0"/>
              <a:t>There are many styles of pseudocode</a:t>
            </a:r>
          </a:p>
          <a:p>
            <a:r>
              <a:rPr lang="en-US" smtClean="0"/>
              <a:t>Some programmers use an outline form</a:t>
            </a:r>
          </a:p>
          <a:p>
            <a:r>
              <a:rPr lang="en-US" smtClean="0"/>
              <a:t>Some use a form that looks almost like a programming language</a:t>
            </a:r>
          </a:p>
          <a:p>
            <a:r>
              <a:rPr lang="en-US" smtClean="0"/>
              <a:t>The pseudocode in the case studies of this text focus on the primary tasks to be performed by the program and leaves many of the routine details to be completed during the coding process</a:t>
            </a:r>
            <a:endParaRPr lang="en-US"/>
          </a:p>
        </p:txBody>
      </p:sp>
      <p:sp>
        <p:nvSpPr>
          <p:cNvPr id="26626" name="Slide Number Placeholder 5"/>
          <p:cNvSpPr>
            <a:spLocks noGrp="1"/>
          </p:cNvSpPr>
          <p:nvPr>
            <p:ph type="sldNum" sz="quarter" idx="12"/>
          </p:nvPr>
        </p:nvSpPr>
        <p:spPr/>
        <p:txBody>
          <a:bodyPr/>
          <a:lstStyle/>
          <a:p>
            <a:fld id="{C826E138-59F7-4C16-9439-7C3B3E6067CF}" type="slidenum">
              <a:rPr lang="en-US" smtClean="0">
                <a:solidFill>
                  <a:srgbClr val="90C226"/>
                </a:solidFill>
              </a:rPr>
              <a:pPr/>
              <a:t>38</a:t>
            </a:fld>
            <a:endParaRPr lang="en-US" smtClean="0">
              <a:solidFill>
                <a:srgbClr val="90C226"/>
              </a:solidFill>
            </a:endParaRPr>
          </a:p>
        </p:txBody>
      </p:sp>
    </p:spTree>
    <p:extLst>
      <p:ext uri="{BB962C8B-B14F-4D97-AF65-F5344CB8AC3E}">
        <p14:creationId xmlns:p14="http://schemas.microsoft.com/office/powerpoint/2010/main" val="547961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wipe(left)">
                                      <p:cBhvr>
                                        <p:cTn id="7" dur="500"/>
                                        <p:tgtEl>
                                          <p:spTgt spid="32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wipe(left)">
                                      <p:cBhvr>
                                        <p:cTn id="12" dur="500"/>
                                        <p:tgtEl>
                                          <p:spTgt spid="32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wipe(left)">
                                      <p:cBhvr>
                                        <p:cTn id="17" dur="500"/>
                                        <p:tgtEl>
                                          <p:spTgt spid="3235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587">
                                            <p:txEl>
                                              <p:pRg st="3" end="3"/>
                                            </p:txEl>
                                          </p:spTgt>
                                        </p:tgtEl>
                                        <p:attrNameLst>
                                          <p:attrName>style.visibility</p:attrName>
                                        </p:attrNameLst>
                                      </p:cBhvr>
                                      <p:to>
                                        <p:strVal val="visible"/>
                                      </p:to>
                                    </p:set>
                                    <p:animEffect transition="in" filter="wipe(left)">
                                      <p:cBhvr>
                                        <p:cTn id="22" dur="500"/>
                                        <p:tgtEl>
                                          <p:spTgt spid="323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286000"/>
            <a:ext cx="7772400" cy="1143000"/>
          </a:xfrm>
        </p:spPr>
        <p:txBody>
          <a:bodyPr>
            <a:normAutofit fontScale="90000"/>
          </a:bodyPr>
          <a:lstStyle/>
          <a:p>
            <a:r>
              <a:rPr lang="en-US" sz="2800" dirty="0"/>
              <a:t/>
            </a:r>
            <a:br>
              <a:rPr lang="en-US" sz="2800" dirty="0"/>
            </a:br>
            <a:r>
              <a:rPr lang="en-US" sz="2800" dirty="0"/>
              <a:t/>
            </a:r>
            <a:br>
              <a:rPr lang="en-US" sz="2800" dirty="0"/>
            </a:br>
            <a:r>
              <a:rPr lang="en-US" sz="2800" dirty="0"/>
              <a:t/>
            </a:r>
            <a:br>
              <a:rPr lang="en-US" sz="2800" dirty="0"/>
            </a:br>
            <a:r>
              <a:rPr lang="en-US" sz="5300" dirty="0" smtClean="0"/>
              <a:t>Programming </a:t>
            </a:r>
            <a:r>
              <a:rPr lang="en-US" sz="5300" dirty="0"/>
              <a:t>Models</a:t>
            </a:r>
            <a:endParaRPr lang="en-US" sz="2800" dirty="0"/>
          </a:p>
        </p:txBody>
      </p:sp>
    </p:spTree>
    <p:extLst>
      <p:ext uri="{BB962C8B-B14F-4D97-AF65-F5344CB8AC3E}">
        <p14:creationId xmlns:p14="http://schemas.microsoft.com/office/powerpoint/2010/main" val="2521599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What Is an Algorithm?</a:t>
            </a:r>
            <a:endParaRPr lang="en-US"/>
          </a:p>
        </p:txBody>
      </p:sp>
      <p:sp>
        <p:nvSpPr>
          <p:cNvPr id="27651" name="Rectangle 3"/>
          <p:cNvSpPr>
            <a:spLocks noGrp="1" noChangeArrowheads="1"/>
          </p:cNvSpPr>
          <p:nvPr>
            <p:ph idx="1"/>
          </p:nvPr>
        </p:nvSpPr>
        <p:spPr/>
        <p:txBody>
          <a:bodyPr/>
          <a:lstStyle/>
          <a:p>
            <a:r>
              <a:rPr lang="en-US" smtClean="0"/>
              <a:t>An algorithm is like a recipe: it lists the steps involved in accomplishing a task</a:t>
            </a:r>
          </a:p>
          <a:p>
            <a:r>
              <a:rPr lang="en-US" smtClean="0"/>
              <a:t>It can be defined in programming terms as a set of detailed, unambiguous and ordered instructions developed to describe the process necessary to produce the desired output from a given input</a:t>
            </a:r>
            <a:endParaRPr lang="en-US"/>
          </a:p>
        </p:txBody>
      </p:sp>
    </p:spTree>
    <p:extLst>
      <p:ext uri="{BB962C8B-B14F-4D97-AF65-F5344CB8AC3E}">
        <p14:creationId xmlns:p14="http://schemas.microsoft.com/office/powerpoint/2010/main" val="2500387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Programming Models</a:t>
            </a:r>
            <a:endParaRPr lang="en-US" dirty="0"/>
          </a:p>
        </p:txBody>
      </p:sp>
      <p:sp>
        <p:nvSpPr>
          <p:cNvPr id="12291" name="Rectangle 3"/>
          <p:cNvSpPr>
            <a:spLocks noGrp="1" noChangeArrowheads="1"/>
          </p:cNvSpPr>
          <p:nvPr>
            <p:ph idx="1"/>
          </p:nvPr>
        </p:nvSpPr>
        <p:spPr/>
        <p:txBody>
          <a:bodyPr/>
          <a:lstStyle/>
          <a:p>
            <a:r>
              <a:rPr lang="en-US" dirty="0" smtClean="0"/>
              <a:t>Recently, a number of different approaches to program design have emerged, the most common being:</a:t>
            </a:r>
          </a:p>
          <a:p>
            <a:pPr lvl="1"/>
            <a:r>
              <a:rPr lang="en-US" dirty="0" smtClean="0"/>
              <a:t>Procedure </a:t>
            </a:r>
            <a:r>
              <a:rPr lang="en-US" dirty="0" smtClean="0"/>
              <a:t>driven </a:t>
            </a:r>
            <a:r>
              <a:rPr lang="en-US" dirty="0" smtClean="0"/>
              <a:t>programming</a:t>
            </a:r>
          </a:p>
          <a:p>
            <a:pPr lvl="1"/>
            <a:r>
              <a:rPr lang="en-US" dirty="0" smtClean="0"/>
              <a:t>Object –based programming</a:t>
            </a:r>
          </a:p>
          <a:p>
            <a:pPr lvl="1"/>
            <a:r>
              <a:rPr lang="en-US" dirty="0" smtClean="0"/>
              <a:t>Object-oriented programming (OO)</a:t>
            </a:r>
            <a:endParaRPr lang="en-US" dirty="0"/>
          </a:p>
        </p:txBody>
      </p:sp>
    </p:spTree>
    <p:extLst>
      <p:ext uri="{BB962C8B-B14F-4D97-AF65-F5344CB8AC3E}">
        <p14:creationId xmlns:p14="http://schemas.microsoft.com/office/powerpoint/2010/main" val="39409924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Procedure-Driven </a:t>
            </a:r>
            <a:r>
              <a:rPr lang="en-US" dirty="0" smtClean="0"/>
              <a:t>Programming Model</a:t>
            </a:r>
            <a:endParaRPr lang="en-US" dirty="0"/>
          </a:p>
        </p:txBody>
      </p:sp>
      <p:sp>
        <p:nvSpPr>
          <p:cNvPr id="13315" name="Rectangle 3"/>
          <p:cNvSpPr>
            <a:spLocks noGrp="1" noChangeArrowheads="1"/>
          </p:cNvSpPr>
          <p:nvPr>
            <p:ph idx="1"/>
          </p:nvPr>
        </p:nvSpPr>
        <p:spPr/>
        <p:txBody>
          <a:bodyPr/>
          <a:lstStyle/>
          <a:p>
            <a:r>
              <a:rPr lang="en-US" smtClean="0"/>
              <a:t>The procedure-driven approach to program design is based on the idea that the most important feature of a program is ‘what’ it does – that is, its processes or functions</a:t>
            </a:r>
            <a:endParaRPr lang="en-US" dirty="0"/>
          </a:p>
        </p:txBody>
      </p:sp>
    </p:spTree>
    <p:extLst>
      <p:ext uri="{BB962C8B-B14F-4D97-AF65-F5344CB8AC3E}">
        <p14:creationId xmlns:p14="http://schemas.microsoft.com/office/powerpoint/2010/main" val="1909342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Procedure-Driven </a:t>
            </a:r>
            <a:r>
              <a:rPr lang="en-US" dirty="0" smtClean="0"/>
              <a:t>Programming (Contd.)</a:t>
            </a:r>
            <a:endParaRPr lang="en-US" dirty="0"/>
          </a:p>
        </p:txBody>
      </p:sp>
      <p:sp>
        <p:nvSpPr>
          <p:cNvPr id="40963" name="Rectangle 3"/>
          <p:cNvSpPr>
            <a:spLocks noGrp="1" noChangeArrowheads="1"/>
          </p:cNvSpPr>
          <p:nvPr>
            <p:ph idx="1"/>
          </p:nvPr>
        </p:nvSpPr>
        <p:spPr/>
        <p:txBody>
          <a:bodyPr/>
          <a:lstStyle/>
          <a:p>
            <a:r>
              <a:rPr lang="en-US" smtClean="0"/>
              <a:t>Example</a:t>
            </a:r>
          </a:p>
          <a:p>
            <a:r>
              <a:rPr lang="en-US" smtClean="0"/>
              <a:t>A program to execute a sales order may be divided into:</a:t>
            </a:r>
          </a:p>
          <a:p>
            <a:pPr lvl="1"/>
            <a:r>
              <a:rPr lang="en-US" smtClean="0"/>
              <a:t>order entry module </a:t>
            </a:r>
          </a:p>
          <a:p>
            <a:pPr lvl="1"/>
            <a:r>
              <a:rPr lang="en-US" smtClean="0"/>
              <a:t>data verification module </a:t>
            </a:r>
          </a:p>
          <a:p>
            <a:pPr lvl="1"/>
            <a:r>
              <a:rPr lang="en-US" smtClean="0"/>
              <a:t>Inventory update module</a:t>
            </a:r>
            <a:endParaRPr lang="en-US"/>
          </a:p>
        </p:txBody>
      </p:sp>
    </p:spTree>
    <p:extLst>
      <p:ext uri="{BB962C8B-B14F-4D97-AF65-F5344CB8AC3E}">
        <p14:creationId xmlns:p14="http://schemas.microsoft.com/office/powerpoint/2010/main" val="34681722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Procedure-Driven Programming (Contd.)</a:t>
            </a:r>
            <a:endParaRPr lang="en-US" dirty="0"/>
          </a:p>
        </p:txBody>
      </p:sp>
      <p:sp>
        <p:nvSpPr>
          <p:cNvPr id="58371" name="Rectangle 3"/>
          <p:cNvSpPr>
            <a:spLocks noGrp="1" noChangeArrowheads="1"/>
          </p:cNvSpPr>
          <p:nvPr>
            <p:ph idx="1"/>
          </p:nvPr>
        </p:nvSpPr>
        <p:spPr/>
        <p:txBody>
          <a:bodyPr/>
          <a:lstStyle/>
          <a:p>
            <a:r>
              <a:rPr lang="en-US" smtClean="0"/>
              <a:t>In procedure-driven programming, the sequence of operations for an application is determined by a central controlling program (e.g., a main procedure).</a:t>
            </a:r>
          </a:p>
          <a:p>
            <a:pPr lvl="1"/>
            <a:r>
              <a:rPr lang="en-US" smtClean="0"/>
              <a:t>The program determines in advance what will be done and in which order. The program starts at the beginning, occasionally calls subroutines </a:t>
            </a:r>
            <a:endParaRPr lang="en-US"/>
          </a:p>
        </p:txBody>
      </p:sp>
    </p:spTree>
    <p:extLst>
      <p:ext uri="{BB962C8B-B14F-4D97-AF65-F5344CB8AC3E}">
        <p14:creationId xmlns:p14="http://schemas.microsoft.com/office/powerpoint/2010/main" val="28181161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Object-Oriented Programming</a:t>
            </a:r>
            <a:endParaRPr lang="en-US" dirty="0"/>
          </a:p>
        </p:txBody>
      </p:sp>
      <p:sp>
        <p:nvSpPr>
          <p:cNvPr id="25603" name="Rectangle 3"/>
          <p:cNvSpPr>
            <a:spLocks noGrp="1" noChangeArrowheads="1"/>
          </p:cNvSpPr>
          <p:nvPr>
            <p:ph idx="1"/>
          </p:nvPr>
        </p:nvSpPr>
        <p:spPr/>
        <p:txBody>
          <a:bodyPr/>
          <a:lstStyle/>
          <a:p>
            <a:r>
              <a:rPr lang="en-US" smtClean="0"/>
              <a:t>Object-oriented programming is also based on decomposing the problem; however, the primary focus is on the things that make up the program</a:t>
            </a:r>
          </a:p>
          <a:p>
            <a:endParaRPr lang="en-US" smtClean="0"/>
          </a:p>
          <a:p>
            <a:r>
              <a:rPr lang="en-US" smtClean="0"/>
              <a:t>The object-oriented programming paradigm introduced mechanisms required to obtain modular software design and reusability compared to universal accessibility of implementations by imperative programming. </a:t>
            </a:r>
          </a:p>
          <a:p>
            <a:endParaRPr lang="en-US" smtClean="0"/>
          </a:p>
          <a:p>
            <a:r>
              <a:rPr lang="en-US" smtClean="0"/>
              <a:t>The main part of the object-oriented paradigm is related to the introduction of classes which cover basic properties of concepts to be implemented.</a:t>
            </a:r>
            <a:endParaRPr lang="en-US" dirty="0"/>
          </a:p>
        </p:txBody>
      </p:sp>
    </p:spTree>
    <p:extLst>
      <p:ext uri="{BB962C8B-B14F-4D97-AF65-F5344CB8AC3E}">
        <p14:creationId xmlns:p14="http://schemas.microsoft.com/office/powerpoint/2010/main" val="3255841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Oriented Programming</a:t>
            </a:r>
            <a:endParaRPr lang="en-US" dirty="0"/>
          </a:p>
        </p:txBody>
      </p:sp>
      <p:sp>
        <p:nvSpPr>
          <p:cNvPr id="3077" name="Rectangle 2"/>
          <p:cNvSpPr>
            <a:spLocks noGrp="1" noChangeArrowheads="1"/>
          </p:cNvSpPr>
          <p:nvPr>
            <p:ph type="body" sz="half" idx="1"/>
          </p:nvPr>
        </p:nvSpPr>
        <p:spPr/>
        <p:txBody>
          <a:bodyPr/>
          <a:lstStyle/>
          <a:p>
            <a:endParaRPr lang="en-US" smtClean="0"/>
          </a:p>
          <a:p>
            <a:r>
              <a:rPr lang="en-US" smtClean="0"/>
              <a:t>Object (instance)</a:t>
            </a:r>
          </a:p>
          <a:p>
            <a:pPr lvl="1"/>
            <a:r>
              <a:rPr lang="en-US" smtClean="0"/>
              <a:t>State (fields)</a:t>
            </a:r>
          </a:p>
          <a:p>
            <a:pPr lvl="1"/>
            <a:r>
              <a:rPr lang="en-US" smtClean="0"/>
              <a:t>Behavior (methods)</a:t>
            </a:r>
          </a:p>
          <a:p>
            <a:pPr lvl="1"/>
            <a:r>
              <a:rPr lang="en-US" smtClean="0"/>
              <a:t>Identity</a:t>
            </a:r>
          </a:p>
          <a:p>
            <a:pPr lvl="1"/>
            <a:endParaRPr lang="en-US" smtClean="0"/>
          </a:p>
          <a:p>
            <a:r>
              <a:rPr lang="en-US" smtClean="0"/>
              <a:t>Class </a:t>
            </a:r>
          </a:p>
          <a:p>
            <a:pPr lvl="1"/>
            <a:r>
              <a:rPr lang="en-US" smtClean="0"/>
              <a:t>code describing implementation of      an object</a:t>
            </a:r>
            <a:endParaRPr lang="en-US" dirty="0" smtClean="0"/>
          </a:p>
        </p:txBody>
      </p:sp>
      <p:sp>
        <p:nvSpPr>
          <p:cNvPr id="3078" name="Rectangle 3"/>
          <p:cNvSpPr>
            <a:spLocks noGrp="1" noChangeArrowheads="1"/>
          </p:cNvSpPr>
          <p:nvPr>
            <p:ph type="body" sz="half" idx="2"/>
          </p:nvPr>
        </p:nvSpPr>
        <p:spPr/>
        <p:txBody>
          <a:bodyPr/>
          <a:lstStyle/>
          <a:p>
            <a:endParaRPr lang="en-US" smtClean="0"/>
          </a:p>
          <a:p>
            <a:r>
              <a:rPr lang="en-US" smtClean="0"/>
              <a:t>Data Abstraction</a:t>
            </a:r>
          </a:p>
          <a:p>
            <a:r>
              <a:rPr lang="en-US" smtClean="0"/>
              <a:t>Modularity</a:t>
            </a:r>
          </a:p>
          <a:p>
            <a:r>
              <a:rPr lang="en-US" smtClean="0"/>
              <a:t>Encapsulation</a:t>
            </a:r>
          </a:p>
          <a:p>
            <a:r>
              <a:rPr lang="en-US" smtClean="0"/>
              <a:t>Inheritance</a:t>
            </a:r>
          </a:p>
          <a:p>
            <a:r>
              <a:rPr lang="en-US" smtClean="0"/>
              <a:t>Polymorphism</a:t>
            </a:r>
          </a:p>
        </p:txBody>
      </p:sp>
    </p:spTree>
    <p:extLst>
      <p:ext uri="{BB962C8B-B14F-4D97-AF65-F5344CB8AC3E}">
        <p14:creationId xmlns:p14="http://schemas.microsoft.com/office/powerpoint/2010/main" val="22985454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r>
              <a:rPr lang="en-US" smtClean="0"/>
              <a:t>Abstraction</a:t>
            </a:r>
          </a:p>
        </p:txBody>
      </p:sp>
      <p:sp>
        <p:nvSpPr>
          <p:cNvPr id="4102" name="Rectangle 3"/>
          <p:cNvSpPr>
            <a:spLocks noGrp="1" noChangeArrowheads="1"/>
          </p:cNvSpPr>
          <p:nvPr>
            <p:ph idx="1"/>
          </p:nvPr>
        </p:nvSpPr>
        <p:spPr/>
        <p:txBody>
          <a:bodyPr/>
          <a:lstStyle/>
          <a:p>
            <a:r>
              <a:rPr lang="en-US" smtClean="0"/>
              <a:t>General: Focus on the meaning</a:t>
            </a:r>
          </a:p>
          <a:p>
            <a:pPr lvl="2"/>
            <a:r>
              <a:rPr lang="en-US" smtClean="0"/>
              <a:t>Suppress irrelevant “implementation” details</a:t>
            </a:r>
          </a:p>
          <a:p>
            <a:r>
              <a:rPr lang="en-US" smtClean="0"/>
              <a:t>Programming Languages :</a:t>
            </a:r>
          </a:p>
          <a:p>
            <a:pPr lvl="1"/>
            <a:r>
              <a:rPr lang="en-US" smtClean="0"/>
              <a:t>  Assign names to recurring patterns</a:t>
            </a:r>
          </a:p>
          <a:p>
            <a:pPr lvl="2"/>
            <a:r>
              <a:rPr lang="en-US" smtClean="0"/>
              <a:t>Value     	 : constant identifier</a:t>
            </a:r>
          </a:p>
          <a:p>
            <a:pPr lvl="2"/>
            <a:r>
              <a:rPr lang="en-US" smtClean="0"/>
              <a:t>Expression	 : function</a:t>
            </a:r>
          </a:p>
          <a:p>
            <a:pPr lvl="2"/>
            <a:r>
              <a:rPr lang="en-US" smtClean="0"/>
              <a:t>Statements 	 : procedure</a:t>
            </a:r>
          </a:p>
          <a:p>
            <a:pPr lvl="2"/>
            <a:r>
              <a:rPr lang="en-US" smtClean="0"/>
              <a:t>Control 	 : loop, switch</a:t>
            </a:r>
          </a:p>
          <a:p>
            <a:pPr lvl="2"/>
            <a:r>
              <a:rPr lang="en-US" smtClean="0"/>
              <a:t>Value/ops	 : interface </a:t>
            </a:r>
            <a:endParaRPr lang="en-US" dirty="0" smtClean="0"/>
          </a:p>
        </p:txBody>
      </p:sp>
    </p:spTree>
    <p:extLst>
      <p:ext uri="{BB962C8B-B14F-4D97-AF65-F5344CB8AC3E}">
        <p14:creationId xmlns:p14="http://schemas.microsoft.com/office/powerpoint/2010/main" val="20274737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US" smtClean="0"/>
              <a:t>Data Abstraction</a:t>
            </a:r>
            <a:endParaRPr lang="en-US" dirty="0" smtClean="0"/>
          </a:p>
        </p:txBody>
      </p:sp>
      <p:sp>
        <p:nvSpPr>
          <p:cNvPr id="10243" name="Rectangle 3"/>
          <p:cNvSpPr>
            <a:spLocks noGrp="1" noChangeArrowheads="1"/>
          </p:cNvSpPr>
          <p:nvPr>
            <p:ph type="body" idx="1"/>
          </p:nvPr>
        </p:nvSpPr>
        <p:spPr/>
        <p:txBody>
          <a:bodyPr/>
          <a:lstStyle/>
          <a:p>
            <a:r>
              <a:rPr lang="en-US" smtClean="0"/>
              <a:t>Focus on the meaning of the operations (behavior),  to avoid over-specification.</a:t>
            </a:r>
          </a:p>
          <a:p>
            <a:r>
              <a:rPr lang="en-US" smtClean="0"/>
              <a:t>The representation details are confined to only a small set of procedures that create and manipulate data, and all other access is indirectly via only these procedures.</a:t>
            </a:r>
          </a:p>
          <a:p>
            <a:pPr lvl="3"/>
            <a:r>
              <a:rPr lang="en-US" smtClean="0"/>
              <a:t>Facilitates code evolution.</a:t>
            </a:r>
            <a:endParaRPr lang="en-US" dirty="0"/>
          </a:p>
        </p:txBody>
      </p:sp>
    </p:spTree>
    <p:extLst>
      <p:ext uri="{BB962C8B-B14F-4D97-AF65-F5344CB8AC3E}">
        <p14:creationId xmlns:p14="http://schemas.microsoft.com/office/powerpoint/2010/main" val="5613192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r>
              <a:rPr lang="en-US" smtClean="0"/>
              <a:t>Data Abstraction : Motivation</a:t>
            </a:r>
            <a:endParaRPr lang="en-US" dirty="0" smtClean="0"/>
          </a:p>
        </p:txBody>
      </p:sp>
      <p:sp>
        <p:nvSpPr>
          <p:cNvPr id="12291" name="Rectangle 3"/>
          <p:cNvSpPr>
            <a:spLocks noGrp="1" noChangeArrowheads="1"/>
          </p:cNvSpPr>
          <p:nvPr>
            <p:ph type="body" idx="1"/>
          </p:nvPr>
        </p:nvSpPr>
        <p:spPr/>
        <p:txBody>
          <a:bodyPr/>
          <a:lstStyle/>
          <a:p>
            <a:r>
              <a:rPr lang="en-US" smtClean="0"/>
              <a:t>Client/user perspective (Representation Independence)</a:t>
            </a:r>
          </a:p>
          <a:p>
            <a:pPr lvl="1"/>
            <a:r>
              <a:rPr lang="en-US" smtClean="0"/>
              <a:t> Interested in what a program does, not how.</a:t>
            </a:r>
          </a:p>
          <a:p>
            <a:pPr lvl="1"/>
            <a:r>
              <a:rPr lang="en-US" smtClean="0"/>
              <a:t> Minimize irrelevant details for clarity.</a:t>
            </a:r>
          </a:p>
          <a:p>
            <a:r>
              <a:rPr lang="en-US" smtClean="0"/>
              <a:t>Server/implementer perspective (Information Hiding)</a:t>
            </a:r>
          </a:p>
          <a:p>
            <a:pPr lvl="1"/>
            <a:r>
              <a:rPr lang="en-US" smtClean="0"/>
              <a:t> Restrict users from making unwarranted assumptions about the implementation.</a:t>
            </a:r>
          </a:p>
          <a:p>
            <a:pPr lvl="1"/>
            <a:r>
              <a:rPr lang="en-US" smtClean="0"/>
              <a:t> Reserve right to change representation to improve performance, … (maintaining behavior).</a:t>
            </a:r>
          </a:p>
        </p:txBody>
      </p:sp>
    </p:spTree>
    <p:extLst>
      <p:ext uri="{BB962C8B-B14F-4D97-AF65-F5344CB8AC3E}">
        <p14:creationId xmlns:p14="http://schemas.microsoft.com/office/powerpoint/2010/main" val="19337492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r>
              <a:rPr lang="en-US" smtClean="0"/>
              <a:t>Data Abstraction : Examples</a:t>
            </a:r>
            <a:endParaRPr lang="en-US" dirty="0" smtClean="0"/>
          </a:p>
        </p:txBody>
      </p:sp>
      <p:sp>
        <p:nvSpPr>
          <p:cNvPr id="14339" name="Rectangle 3"/>
          <p:cNvSpPr>
            <a:spLocks noGrp="1" noChangeArrowheads="1"/>
          </p:cNvSpPr>
          <p:nvPr>
            <p:ph type="body" idx="1"/>
          </p:nvPr>
        </p:nvSpPr>
        <p:spPr/>
        <p:txBody>
          <a:bodyPr/>
          <a:lstStyle/>
          <a:p>
            <a:r>
              <a:rPr lang="en-US" smtClean="0"/>
              <a:t>Queues (empty, enQueue, deQueue, isEmpty)</a:t>
            </a:r>
          </a:p>
          <a:p>
            <a:pPr lvl="1"/>
            <a:r>
              <a:rPr lang="en-US" smtClean="0"/>
              <a:t>array-based implementation  </a:t>
            </a:r>
          </a:p>
          <a:p>
            <a:pPr lvl="1"/>
            <a:r>
              <a:rPr lang="en-US" smtClean="0"/>
              <a:t>linked-list based implementation</a:t>
            </a:r>
          </a:p>
          <a:p>
            <a:r>
              <a:rPr lang="en-US" smtClean="0"/>
              <a:t>Tables (empty, insert, lookUp, delete, isEmpty)</a:t>
            </a:r>
          </a:p>
          <a:p>
            <a:pPr lvl="1"/>
            <a:r>
              <a:rPr lang="en-US" smtClean="0"/>
              <a:t>Sorted array            (logarithmic search)</a:t>
            </a:r>
          </a:p>
          <a:p>
            <a:pPr lvl="1"/>
            <a:r>
              <a:rPr lang="en-US" smtClean="0"/>
              <a:t>Hash-tables             (ideal: constant time search)</a:t>
            </a:r>
          </a:p>
          <a:p>
            <a:pPr lvl="1"/>
            <a:r>
              <a:rPr lang="en-US" smtClean="0"/>
              <a:t>AVL trees     (height-balanced)</a:t>
            </a:r>
          </a:p>
          <a:p>
            <a:pPr lvl="1"/>
            <a:r>
              <a:rPr lang="en-US" smtClean="0"/>
              <a:t>B-Trees         (optimized for secondary storage)</a:t>
            </a:r>
          </a:p>
        </p:txBody>
      </p:sp>
    </p:spTree>
    <p:extLst>
      <p:ext uri="{BB962C8B-B14F-4D97-AF65-F5344CB8AC3E}">
        <p14:creationId xmlns:p14="http://schemas.microsoft.com/office/powerpoint/2010/main" val="11301318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What Is Pseudocode?</a:t>
            </a:r>
            <a:endParaRPr lang="en-US"/>
          </a:p>
        </p:txBody>
      </p:sp>
      <p:sp>
        <p:nvSpPr>
          <p:cNvPr id="17411" name="Rectangle 3"/>
          <p:cNvSpPr>
            <a:spLocks noGrp="1" noChangeArrowheads="1"/>
          </p:cNvSpPr>
          <p:nvPr>
            <p:ph idx="1"/>
          </p:nvPr>
        </p:nvSpPr>
        <p:spPr/>
        <p:txBody>
          <a:bodyPr/>
          <a:lstStyle/>
          <a:p>
            <a:r>
              <a:rPr lang="en-US" smtClean="0"/>
              <a:t>Pseudocode, flowcharts, and Nassi-Schneiderman diagrams are all popular ways of representing algorithms</a:t>
            </a:r>
          </a:p>
          <a:p>
            <a:r>
              <a:rPr lang="en-US" smtClean="0"/>
              <a:t>Flowcharts and Nassi-Schneiderman diagrams are covered in Appendices 1 and 2, while pseudocode has been chosen as the primary method of representing an algorithm because it is easy to read and write and allows the programmer to concentrate on the logic of the problem</a:t>
            </a:r>
          </a:p>
          <a:p>
            <a:r>
              <a:rPr lang="en-US" smtClean="0"/>
              <a:t>Pseudocode is really structured English</a:t>
            </a:r>
          </a:p>
          <a:p>
            <a:pPr lvl="1"/>
            <a:r>
              <a:rPr lang="en-US" smtClean="0"/>
              <a:t>It is English that has been formalized and abbreviated to look like high-level computer languages</a:t>
            </a:r>
            <a:endParaRPr lang="en-US"/>
          </a:p>
        </p:txBody>
      </p:sp>
    </p:spTree>
    <p:extLst>
      <p:ext uri="{BB962C8B-B14F-4D97-AF65-F5344CB8AC3E}">
        <p14:creationId xmlns:p14="http://schemas.microsoft.com/office/powerpoint/2010/main" val="29787378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based programming</a:t>
            </a:r>
            <a:endParaRPr lang="en-US" dirty="0"/>
          </a:p>
        </p:txBody>
      </p:sp>
      <p:sp>
        <p:nvSpPr>
          <p:cNvPr id="3" name="Content Placeholder 2"/>
          <p:cNvSpPr>
            <a:spLocks noGrp="1"/>
          </p:cNvSpPr>
          <p:nvPr>
            <p:ph idx="1"/>
          </p:nvPr>
        </p:nvSpPr>
        <p:spPr/>
        <p:txBody>
          <a:bodyPr/>
          <a:lstStyle/>
          <a:p>
            <a:r>
              <a:rPr lang="en-US" smtClean="0"/>
              <a:t>In a programming sense, the term "object-based language" may be used to describe any programming language that is based on the idea of encapsulating state and operations inside "objects". Object-based languages need not support inheritance or polymorphism . </a:t>
            </a:r>
          </a:p>
          <a:p>
            <a:r>
              <a:rPr lang="en-US" smtClean="0"/>
              <a:t>While Object oriented language support all feature of OOPS i.e. Inheritance, polymorphism etc. In Object Oriented Language there is no built in type of objects are available but in Object Based Language Build in type object are available like window object in javascript.</a:t>
            </a:r>
            <a:endParaRPr lang="en-US" dirty="0"/>
          </a:p>
        </p:txBody>
      </p:sp>
    </p:spTree>
    <p:extLst>
      <p:ext uri="{BB962C8B-B14F-4D97-AF65-F5344CB8AC3E}">
        <p14:creationId xmlns:p14="http://schemas.microsoft.com/office/powerpoint/2010/main" val="32167939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based programming</a:t>
            </a:r>
            <a:endParaRPr lang="en-US"/>
          </a:p>
        </p:txBody>
      </p:sp>
      <p:sp>
        <p:nvSpPr>
          <p:cNvPr id="3" name="Content Placeholder 2"/>
          <p:cNvSpPr>
            <a:spLocks noGrp="1"/>
          </p:cNvSpPr>
          <p:nvPr>
            <p:ph idx="1"/>
          </p:nvPr>
        </p:nvSpPr>
        <p:spPr/>
        <p:txBody>
          <a:bodyPr/>
          <a:lstStyle/>
          <a:p>
            <a:r>
              <a:rPr lang="en-US" smtClean="0"/>
              <a:t>For ex: JavaScript is an Object Based Language, it can build actual objects from a constructor function and it has almost any feature that any object could have such as Constructor, functions (Methods), Properties, Instances etc. </a:t>
            </a:r>
          </a:p>
          <a:p>
            <a:r>
              <a:rPr lang="en-US" smtClean="0"/>
              <a:t>But, Javascript is not an Object Oriented Programming Language because it has no feature that fits the requirements of the definition of Object Oriented Programming Language such as Inheritance, Polymorphism etc.</a:t>
            </a:r>
            <a:endParaRPr lang="en-US" dirty="0"/>
          </a:p>
        </p:txBody>
      </p:sp>
    </p:spTree>
    <p:extLst>
      <p:ext uri="{BB962C8B-B14F-4D97-AF65-F5344CB8AC3E}">
        <p14:creationId xmlns:p14="http://schemas.microsoft.com/office/powerpoint/2010/main" val="2534916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Understanding Program Data</a:t>
            </a:r>
            <a:endParaRPr lang="en-US"/>
          </a:p>
        </p:txBody>
      </p:sp>
      <p:sp>
        <p:nvSpPr>
          <p:cNvPr id="18435" name="Rectangle 3"/>
          <p:cNvSpPr>
            <a:spLocks noGrp="1" noChangeArrowheads="1"/>
          </p:cNvSpPr>
          <p:nvPr>
            <p:ph idx="1"/>
          </p:nvPr>
        </p:nvSpPr>
        <p:spPr/>
        <p:txBody>
          <a:bodyPr/>
          <a:lstStyle/>
          <a:p>
            <a:r>
              <a:rPr lang="en-US" smtClean="0"/>
              <a:t>Information processed by the computer is data.</a:t>
            </a:r>
          </a:p>
          <a:p>
            <a:pPr lvl="1"/>
            <a:r>
              <a:rPr lang="en-US" smtClean="0"/>
              <a:t>a single variable, such as an integer or a character, or </a:t>
            </a:r>
          </a:p>
          <a:p>
            <a:pPr lvl="1"/>
            <a:r>
              <a:rPr lang="en-US" smtClean="0"/>
              <a:t>a group item (sometimes called an aggregate), such as an array, or a file</a:t>
            </a:r>
            <a:endParaRPr lang="en-US"/>
          </a:p>
        </p:txBody>
      </p:sp>
    </p:spTree>
    <p:extLst>
      <p:ext uri="{BB962C8B-B14F-4D97-AF65-F5344CB8AC3E}">
        <p14:creationId xmlns:p14="http://schemas.microsoft.com/office/powerpoint/2010/main" val="207599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Variables, Constants, and Literals</a:t>
            </a:r>
            <a:endParaRPr lang="en-US"/>
          </a:p>
        </p:txBody>
      </p:sp>
      <p:sp>
        <p:nvSpPr>
          <p:cNvPr id="19459" name="Rectangle 3"/>
          <p:cNvSpPr>
            <a:spLocks noGrp="1" noChangeArrowheads="1"/>
          </p:cNvSpPr>
          <p:nvPr>
            <p:ph idx="1"/>
          </p:nvPr>
        </p:nvSpPr>
        <p:spPr/>
        <p:txBody>
          <a:bodyPr/>
          <a:lstStyle/>
          <a:p>
            <a:r>
              <a:rPr lang="en-US" smtClean="0"/>
              <a:t>A variable is the name given to a collection of memory cells, designed to store a particular data item</a:t>
            </a:r>
          </a:p>
          <a:p>
            <a:r>
              <a:rPr lang="en-US" smtClean="0"/>
              <a:t>It is called a variable because the value stored in those memory cells may change or vary as the program executes</a:t>
            </a:r>
          </a:p>
          <a:p>
            <a:r>
              <a:rPr lang="en-US" smtClean="0"/>
              <a:t>Example</a:t>
            </a:r>
          </a:p>
          <a:p>
            <a:r>
              <a:rPr lang="en-US" smtClean="0"/>
              <a:t>	total = num1 + num2</a:t>
            </a:r>
            <a:endParaRPr lang="en-US"/>
          </a:p>
        </p:txBody>
      </p:sp>
    </p:spTree>
    <p:extLst>
      <p:ext uri="{BB962C8B-B14F-4D97-AF65-F5344CB8AC3E}">
        <p14:creationId xmlns:p14="http://schemas.microsoft.com/office/powerpoint/2010/main" val="3692308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Variables, Constants, and Literals</a:t>
            </a:r>
            <a:endParaRPr lang="en-US"/>
          </a:p>
        </p:txBody>
      </p:sp>
      <p:sp>
        <p:nvSpPr>
          <p:cNvPr id="41987" name="Rectangle 3"/>
          <p:cNvSpPr>
            <a:spLocks noGrp="1" noChangeArrowheads="1"/>
          </p:cNvSpPr>
          <p:nvPr>
            <p:ph idx="1"/>
          </p:nvPr>
        </p:nvSpPr>
        <p:spPr/>
        <p:txBody>
          <a:bodyPr/>
          <a:lstStyle/>
          <a:p>
            <a:r>
              <a:rPr lang="en-US" smtClean="0"/>
              <a:t>A constant is a data item with a name and a value that remain the same during the execution of the program</a:t>
            </a:r>
          </a:p>
          <a:p>
            <a:r>
              <a:rPr lang="en-US" smtClean="0"/>
              <a:t>A literal is a constant whose name is the written representation of its value</a:t>
            </a:r>
            <a:endParaRPr lang="en-US"/>
          </a:p>
        </p:txBody>
      </p:sp>
    </p:spTree>
    <p:extLst>
      <p:ext uri="{BB962C8B-B14F-4D97-AF65-F5344CB8AC3E}">
        <p14:creationId xmlns:p14="http://schemas.microsoft.com/office/powerpoint/2010/main" val="3751956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Data Types</a:t>
            </a:r>
            <a:endParaRPr lang="en-US"/>
          </a:p>
        </p:txBody>
      </p:sp>
      <p:sp>
        <p:nvSpPr>
          <p:cNvPr id="20483" name="Rectangle 3"/>
          <p:cNvSpPr>
            <a:spLocks noGrp="1" noChangeArrowheads="1"/>
          </p:cNvSpPr>
          <p:nvPr>
            <p:ph idx="1"/>
          </p:nvPr>
        </p:nvSpPr>
        <p:spPr/>
        <p:txBody>
          <a:bodyPr/>
          <a:lstStyle/>
          <a:p>
            <a:r>
              <a:rPr lang="en-US" smtClean="0"/>
              <a:t>At the beginning of a program, the programmer must clearly define the form or type of data to be collected</a:t>
            </a:r>
          </a:p>
          <a:p>
            <a:r>
              <a:rPr lang="en-US" smtClean="0"/>
              <a:t>The data types can be elementary data items or data structures</a:t>
            </a:r>
            <a:endParaRPr lang="en-US"/>
          </a:p>
        </p:txBody>
      </p:sp>
    </p:spTree>
    <p:extLst>
      <p:ext uri="{BB962C8B-B14F-4D97-AF65-F5344CB8AC3E}">
        <p14:creationId xmlns:p14="http://schemas.microsoft.com/office/powerpoint/2010/main" val="287607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TotalTime>
  <Words>2001</Words>
  <Application>Microsoft Office PowerPoint</Application>
  <PresentationFormat>Widescreen</PresentationFormat>
  <Paragraphs>305</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Trebuchet MS</vt:lpstr>
      <vt:lpstr>Wingdings 3</vt:lpstr>
      <vt:lpstr>Facet</vt:lpstr>
      <vt:lpstr>Programming Languages and Technologies –Part3 &amp; 4</vt:lpstr>
      <vt:lpstr>Using Pseudo code statements and flowchart symbols</vt:lpstr>
      <vt:lpstr>An Introduction to Algorithms and Pseudocode</vt:lpstr>
      <vt:lpstr>What Is an Algorithm?</vt:lpstr>
      <vt:lpstr>What Is Pseudocode?</vt:lpstr>
      <vt:lpstr>Understanding Program Data</vt:lpstr>
      <vt:lpstr>Variables, Constants, and Literals</vt:lpstr>
      <vt:lpstr>Variables, Constants, and Literals</vt:lpstr>
      <vt:lpstr>Data Types</vt:lpstr>
      <vt:lpstr>Elementary Data Items</vt:lpstr>
      <vt:lpstr>Data Structures</vt:lpstr>
      <vt:lpstr>Files</vt:lpstr>
      <vt:lpstr>Data Validation</vt:lpstr>
      <vt:lpstr>Summary</vt:lpstr>
      <vt:lpstr>Summary</vt:lpstr>
      <vt:lpstr>Flowcharts and Pseudocode</vt:lpstr>
      <vt:lpstr>Programming Tools</vt:lpstr>
      <vt:lpstr>Problem solving example</vt:lpstr>
      <vt:lpstr>Algorithm</vt:lpstr>
      <vt:lpstr>Flowcharts</vt:lpstr>
      <vt:lpstr>Flowchart symbols</vt:lpstr>
      <vt:lpstr>Flowchart symbols continued</vt:lpstr>
      <vt:lpstr>Flowchart example</vt:lpstr>
      <vt:lpstr>Pseudocode</vt:lpstr>
      <vt:lpstr>Pseudocode example</vt:lpstr>
      <vt:lpstr>Divide-and-conquer method</vt:lpstr>
      <vt:lpstr>Statement structures</vt:lpstr>
      <vt:lpstr>Sequence flow chart</vt:lpstr>
      <vt:lpstr>Decision flow chart</vt:lpstr>
      <vt:lpstr>Looping flow chart</vt:lpstr>
      <vt:lpstr>Direction of Numbered NYC Streets Algorithm</vt:lpstr>
      <vt:lpstr>Flowchart</vt:lpstr>
      <vt:lpstr>Pseudocode</vt:lpstr>
      <vt:lpstr>Class Average Algorithm</vt:lpstr>
      <vt:lpstr>Flowchart</vt:lpstr>
      <vt:lpstr>Pseudocode</vt:lpstr>
      <vt:lpstr>Tips and tricks of flowcharts</vt:lpstr>
      <vt:lpstr>Tips and tricks of pseudocode</vt:lpstr>
      <vt:lpstr>   Programming Models</vt:lpstr>
      <vt:lpstr>Programming Models</vt:lpstr>
      <vt:lpstr>Procedure-Driven Programming Model</vt:lpstr>
      <vt:lpstr>Procedure-Driven Programming (Contd.)</vt:lpstr>
      <vt:lpstr>Procedure-Driven Programming (Contd.)</vt:lpstr>
      <vt:lpstr>Object-Oriented Programming</vt:lpstr>
      <vt:lpstr>Object Oriented Programming</vt:lpstr>
      <vt:lpstr>Abstraction</vt:lpstr>
      <vt:lpstr>Data Abstraction</vt:lpstr>
      <vt:lpstr>Data Abstraction : Motivation</vt:lpstr>
      <vt:lpstr>Data Abstraction : Examples</vt:lpstr>
      <vt:lpstr>Object based programming</vt:lpstr>
      <vt:lpstr>Object based programming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and Technologies –Part3 &amp; 4</dc:title>
  <dc:creator>Joydip Mondal</dc:creator>
  <cp:lastModifiedBy>Joydip Mondal</cp:lastModifiedBy>
  <cp:revision>7</cp:revision>
  <dcterms:created xsi:type="dcterms:W3CDTF">2017-07-03T08:06:40Z</dcterms:created>
  <dcterms:modified xsi:type="dcterms:W3CDTF">2017-07-03T08:09:55Z</dcterms:modified>
</cp:coreProperties>
</file>