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5"/>
  </p:notesMasterIdLst>
  <p:sldIdLst>
    <p:sldId id="256"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775353-8624-4A96-A2ED-2C852E0FA19D}" type="datetimeFigureOut">
              <a:rPr lang="en-US" smtClean="0"/>
              <a:t>7/3/2017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C36D4E-C8FA-43BD-8D49-0B1055DF07F5}" type="slidenum">
              <a:rPr lang="en-US" smtClean="0"/>
              <a:t>‹#›</a:t>
            </a:fld>
            <a:endParaRPr lang="en-US"/>
          </a:p>
        </p:txBody>
      </p:sp>
    </p:spTree>
    <p:extLst>
      <p:ext uri="{BB962C8B-B14F-4D97-AF65-F5344CB8AC3E}">
        <p14:creationId xmlns:p14="http://schemas.microsoft.com/office/powerpoint/2010/main" val="22045515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9E1A3354-9A0B-49EE-95FD-23EABDFEF6CF}"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6227239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1A3354-9A0B-49EE-95FD-23EABDFEF6CF}" type="slidenum">
              <a:rPr lang="en-US" smtClean="0">
                <a:solidFill>
                  <a:prstClr val="black"/>
                </a:solidFill>
              </a:rPr>
              <a:pPr/>
              <a:t>10</a:t>
            </a:fld>
            <a:endParaRPr lang="en-US">
              <a:solidFill>
                <a:prstClr val="black"/>
              </a:solidFill>
            </a:endParaRPr>
          </a:p>
        </p:txBody>
      </p:sp>
    </p:spTree>
    <p:extLst>
      <p:ext uri="{BB962C8B-B14F-4D97-AF65-F5344CB8AC3E}">
        <p14:creationId xmlns:p14="http://schemas.microsoft.com/office/powerpoint/2010/main" val="27590567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1A3354-9A0B-49EE-95FD-23EABDFEF6CF}" type="slidenum">
              <a:rPr lang="en-US" smtClean="0">
                <a:solidFill>
                  <a:prstClr val="black"/>
                </a:solidFill>
              </a:rPr>
              <a:pPr/>
              <a:t>11</a:t>
            </a:fld>
            <a:endParaRPr lang="en-US">
              <a:solidFill>
                <a:prstClr val="black"/>
              </a:solidFill>
            </a:endParaRPr>
          </a:p>
        </p:txBody>
      </p:sp>
    </p:spTree>
    <p:extLst>
      <p:ext uri="{BB962C8B-B14F-4D97-AF65-F5344CB8AC3E}">
        <p14:creationId xmlns:p14="http://schemas.microsoft.com/office/powerpoint/2010/main" val="40834405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1A3354-9A0B-49EE-95FD-23EABDFEF6CF}" type="slidenum">
              <a:rPr lang="en-US" smtClean="0">
                <a:solidFill>
                  <a:prstClr val="black"/>
                </a:solidFill>
              </a:rPr>
              <a:pPr/>
              <a:t>12</a:t>
            </a:fld>
            <a:endParaRPr lang="en-US">
              <a:solidFill>
                <a:prstClr val="black"/>
              </a:solidFill>
            </a:endParaRPr>
          </a:p>
        </p:txBody>
      </p:sp>
    </p:spTree>
    <p:extLst>
      <p:ext uri="{BB962C8B-B14F-4D97-AF65-F5344CB8AC3E}">
        <p14:creationId xmlns:p14="http://schemas.microsoft.com/office/powerpoint/2010/main" val="810133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1A3354-9A0B-49EE-95FD-23EABDFEF6CF}" type="slidenum">
              <a:rPr lang="en-US" smtClean="0">
                <a:solidFill>
                  <a:prstClr val="black"/>
                </a:solidFill>
              </a:rPr>
              <a:pPr/>
              <a:t>13</a:t>
            </a:fld>
            <a:endParaRPr lang="en-US">
              <a:solidFill>
                <a:prstClr val="black"/>
              </a:solidFill>
            </a:endParaRPr>
          </a:p>
        </p:txBody>
      </p:sp>
    </p:spTree>
    <p:extLst>
      <p:ext uri="{BB962C8B-B14F-4D97-AF65-F5344CB8AC3E}">
        <p14:creationId xmlns:p14="http://schemas.microsoft.com/office/powerpoint/2010/main" val="9542316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0BA03B4-DCB6-4DAF-BE1D-B3B928A13981}" type="slidenum">
              <a:rPr lang="en-US" smtClean="0">
                <a:solidFill>
                  <a:prstClr val="black"/>
                </a:solidFill>
              </a:rPr>
              <a:pPr/>
              <a:t>14</a:t>
            </a:fld>
            <a:endParaRPr lang="en-US">
              <a:solidFill>
                <a:prstClr val="black"/>
              </a:solidFill>
            </a:endParaRPr>
          </a:p>
        </p:txBody>
      </p:sp>
    </p:spTree>
    <p:extLst>
      <p:ext uri="{BB962C8B-B14F-4D97-AF65-F5344CB8AC3E}">
        <p14:creationId xmlns:p14="http://schemas.microsoft.com/office/powerpoint/2010/main" val="32635323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1A3354-9A0B-49EE-95FD-23EABDFEF6CF}" type="slidenum">
              <a:rPr lang="en-US" smtClean="0">
                <a:solidFill>
                  <a:prstClr val="black"/>
                </a:solidFill>
              </a:rPr>
              <a:pPr/>
              <a:t>15</a:t>
            </a:fld>
            <a:endParaRPr lang="en-US">
              <a:solidFill>
                <a:prstClr val="black"/>
              </a:solidFill>
            </a:endParaRPr>
          </a:p>
        </p:txBody>
      </p:sp>
    </p:spTree>
    <p:extLst>
      <p:ext uri="{BB962C8B-B14F-4D97-AF65-F5344CB8AC3E}">
        <p14:creationId xmlns:p14="http://schemas.microsoft.com/office/powerpoint/2010/main" val="13299675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0BA03B4-DCB6-4DAF-BE1D-B3B928A13981}" type="slidenum">
              <a:rPr lang="en-US" smtClean="0">
                <a:solidFill>
                  <a:prstClr val="black"/>
                </a:solidFill>
              </a:rPr>
              <a:pPr/>
              <a:t>16</a:t>
            </a:fld>
            <a:endParaRPr lang="en-US">
              <a:solidFill>
                <a:prstClr val="black"/>
              </a:solidFill>
            </a:endParaRPr>
          </a:p>
        </p:txBody>
      </p:sp>
    </p:spTree>
    <p:extLst>
      <p:ext uri="{BB962C8B-B14F-4D97-AF65-F5344CB8AC3E}">
        <p14:creationId xmlns:p14="http://schemas.microsoft.com/office/powerpoint/2010/main" val="42236126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0BA03B4-DCB6-4DAF-BE1D-B3B928A13981}" type="slidenum">
              <a:rPr lang="en-US" smtClean="0">
                <a:solidFill>
                  <a:prstClr val="black"/>
                </a:solidFill>
              </a:rPr>
              <a:pPr/>
              <a:t>17</a:t>
            </a:fld>
            <a:endParaRPr lang="en-US">
              <a:solidFill>
                <a:prstClr val="black"/>
              </a:solidFill>
            </a:endParaRPr>
          </a:p>
        </p:txBody>
      </p:sp>
    </p:spTree>
    <p:extLst>
      <p:ext uri="{BB962C8B-B14F-4D97-AF65-F5344CB8AC3E}">
        <p14:creationId xmlns:p14="http://schemas.microsoft.com/office/powerpoint/2010/main" val="28248386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0BA03B4-DCB6-4DAF-BE1D-B3B928A13981}" type="slidenum">
              <a:rPr lang="en-US" smtClean="0">
                <a:solidFill>
                  <a:prstClr val="black"/>
                </a:solidFill>
              </a:rPr>
              <a:pPr/>
              <a:t>18</a:t>
            </a:fld>
            <a:endParaRPr lang="en-US">
              <a:solidFill>
                <a:prstClr val="black"/>
              </a:solidFill>
            </a:endParaRPr>
          </a:p>
        </p:txBody>
      </p:sp>
    </p:spTree>
    <p:extLst>
      <p:ext uri="{BB962C8B-B14F-4D97-AF65-F5344CB8AC3E}">
        <p14:creationId xmlns:p14="http://schemas.microsoft.com/office/powerpoint/2010/main" val="17823642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1A3354-9A0B-49EE-95FD-23EABDFEF6CF}" type="slidenum">
              <a:rPr lang="en-US" smtClean="0">
                <a:solidFill>
                  <a:prstClr val="black"/>
                </a:solidFill>
              </a:rPr>
              <a:pPr/>
              <a:t>19</a:t>
            </a:fld>
            <a:endParaRPr lang="en-US">
              <a:solidFill>
                <a:prstClr val="black"/>
              </a:solidFill>
            </a:endParaRPr>
          </a:p>
        </p:txBody>
      </p:sp>
    </p:spTree>
    <p:extLst>
      <p:ext uri="{BB962C8B-B14F-4D97-AF65-F5344CB8AC3E}">
        <p14:creationId xmlns:p14="http://schemas.microsoft.com/office/powerpoint/2010/main" val="2736777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1A3354-9A0B-49EE-95FD-23EABDFEF6CF}"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2543083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1A3354-9A0B-49EE-95FD-23EABDFEF6CF}" type="slidenum">
              <a:rPr lang="en-US" smtClean="0">
                <a:solidFill>
                  <a:prstClr val="black"/>
                </a:solidFill>
              </a:rPr>
              <a:pPr/>
              <a:t>20</a:t>
            </a:fld>
            <a:endParaRPr lang="en-US">
              <a:solidFill>
                <a:prstClr val="black"/>
              </a:solidFill>
            </a:endParaRPr>
          </a:p>
        </p:txBody>
      </p:sp>
    </p:spTree>
    <p:extLst>
      <p:ext uri="{BB962C8B-B14F-4D97-AF65-F5344CB8AC3E}">
        <p14:creationId xmlns:p14="http://schemas.microsoft.com/office/powerpoint/2010/main" val="22618137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solidFill>
                  <a:prstClr val="black"/>
                </a:solidFill>
              </a:rPr>
              <a:pPr>
                <a:defRPr/>
              </a:pPr>
              <a:t>21</a:t>
            </a:fld>
            <a:endParaRPr lang="en-AU" dirty="0">
              <a:solidFill>
                <a:prstClr val="black"/>
              </a:solidFill>
            </a:endParaRPr>
          </a:p>
        </p:txBody>
      </p:sp>
    </p:spTree>
    <p:extLst>
      <p:ext uri="{BB962C8B-B14F-4D97-AF65-F5344CB8AC3E}">
        <p14:creationId xmlns:p14="http://schemas.microsoft.com/office/powerpoint/2010/main" val="7952946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solidFill>
                  <a:prstClr val="black"/>
                </a:solidFill>
              </a:rPr>
              <a:pPr>
                <a:defRPr/>
              </a:pPr>
              <a:t>22</a:t>
            </a:fld>
            <a:endParaRPr lang="en-AU" dirty="0">
              <a:solidFill>
                <a:prstClr val="black"/>
              </a:solidFill>
            </a:endParaRPr>
          </a:p>
        </p:txBody>
      </p:sp>
    </p:spTree>
    <p:extLst>
      <p:ext uri="{BB962C8B-B14F-4D97-AF65-F5344CB8AC3E}">
        <p14:creationId xmlns:p14="http://schemas.microsoft.com/office/powerpoint/2010/main" val="34749266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solidFill>
                  <a:prstClr val="black"/>
                </a:solidFill>
              </a:rPr>
              <a:pPr>
                <a:defRPr/>
              </a:pPr>
              <a:t>23</a:t>
            </a:fld>
            <a:endParaRPr lang="en-AU" dirty="0">
              <a:solidFill>
                <a:prstClr val="black"/>
              </a:solidFill>
            </a:endParaRPr>
          </a:p>
        </p:txBody>
      </p:sp>
    </p:spTree>
    <p:extLst>
      <p:ext uri="{BB962C8B-B14F-4D97-AF65-F5344CB8AC3E}">
        <p14:creationId xmlns:p14="http://schemas.microsoft.com/office/powerpoint/2010/main" val="38138833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solidFill>
                  <a:prstClr val="black"/>
                </a:solidFill>
              </a:rPr>
              <a:pPr>
                <a:defRPr/>
              </a:pPr>
              <a:t>24</a:t>
            </a:fld>
            <a:endParaRPr lang="en-AU" dirty="0">
              <a:solidFill>
                <a:prstClr val="black"/>
              </a:solidFill>
            </a:endParaRPr>
          </a:p>
        </p:txBody>
      </p:sp>
    </p:spTree>
    <p:extLst>
      <p:ext uri="{BB962C8B-B14F-4D97-AF65-F5344CB8AC3E}">
        <p14:creationId xmlns:p14="http://schemas.microsoft.com/office/powerpoint/2010/main" val="6300280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1A3354-9A0B-49EE-95FD-23EABDFEF6CF}" type="slidenum">
              <a:rPr lang="en-US" smtClean="0">
                <a:solidFill>
                  <a:prstClr val="black"/>
                </a:solidFill>
              </a:rPr>
              <a:pPr/>
              <a:t>26</a:t>
            </a:fld>
            <a:endParaRPr lang="en-US">
              <a:solidFill>
                <a:prstClr val="black"/>
              </a:solidFill>
            </a:endParaRPr>
          </a:p>
        </p:txBody>
      </p:sp>
    </p:spTree>
    <p:extLst>
      <p:ext uri="{BB962C8B-B14F-4D97-AF65-F5344CB8AC3E}">
        <p14:creationId xmlns:p14="http://schemas.microsoft.com/office/powerpoint/2010/main" val="29180006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the same message “cut”:</a:t>
            </a:r>
          </a:p>
          <a:p>
            <a:endParaRPr lang="en-US" dirty="0" smtClean="0"/>
          </a:p>
          <a:p>
            <a:pPr marL="171450" indent="-171450">
              <a:buFont typeface="Arial" panose="020B0604020202020204" pitchFamily="34" charset="0"/>
              <a:buChar char="•"/>
            </a:pPr>
            <a:r>
              <a:rPr lang="en-US" sz="1200" dirty="0" smtClean="0"/>
              <a:t>The Surgeon would begin to make an incision (slit).</a:t>
            </a:r>
          </a:p>
          <a:p>
            <a:pPr marL="171450" indent="-171450">
              <a:buFont typeface="Arial" panose="020B0604020202020204" pitchFamily="34" charset="0"/>
              <a:buChar char="•"/>
            </a:pPr>
            <a:r>
              <a:rPr lang="en-US" sz="1200" dirty="0" smtClean="0"/>
              <a:t>The hair stylist would begin to cut someone’s hair.</a:t>
            </a:r>
          </a:p>
          <a:p>
            <a:pPr marL="171450" indent="-171450">
              <a:buFont typeface="Arial" panose="020B0604020202020204" pitchFamily="34" charset="0"/>
              <a:buChar char="•"/>
            </a:pPr>
            <a:r>
              <a:rPr lang="en-US" sz="1200" dirty="0" smtClean="0"/>
              <a:t>The actor would abruptly stop acting the  current scene, awaiting directorial guidance.</a:t>
            </a:r>
          </a:p>
          <a:p>
            <a:endParaRPr lang="en-US" dirty="0"/>
          </a:p>
        </p:txBody>
      </p:sp>
      <p:sp>
        <p:nvSpPr>
          <p:cNvPr id="4" name="Slide Number Placeholder 3"/>
          <p:cNvSpPr>
            <a:spLocks noGrp="1"/>
          </p:cNvSpPr>
          <p:nvPr>
            <p:ph type="sldNum" sz="quarter" idx="10"/>
          </p:nvPr>
        </p:nvSpPr>
        <p:spPr/>
        <p:txBody>
          <a:bodyPr/>
          <a:lstStyle/>
          <a:p>
            <a:fld id="{9E1A3354-9A0B-49EE-95FD-23EABDFEF6CF}" type="slidenum">
              <a:rPr lang="en-US" smtClean="0">
                <a:solidFill>
                  <a:prstClr val="black"/>
                </a:solidFill>
              </a:rPr>
              <a:pPr/>
              <a:t>28</a:t>
            </a:fld>
            <a:endParaRPr lang="en-US">
              <a:solidFill>
                <a:prstClr val="black"/>
              </a:solidFill>
            </a:endParaRPr>
          </a:p>
        </p:txBody>
      </p:sp>
    </p:spTree>
    <p:extLst>
      <p:ext uri="{BB962C8B-B14F-4D97-AF65-F5344CB8AC3E}">
        <p14:creationId xmlns:p14="http://schemas.microsoft.com/office/powerpoint/2010/main" val="8215674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1A3354-9A0B-49EE-95FD-23EABDFEF6CF}"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40515974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1A3354-9A0B-49EE-95FD-23EABDFEF6CF}"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36966051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0BA03B4-DCB6-4DAF-BE1D-B3B928A13981}"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27397349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0BA03B4-DCB6-4DAF-BE1D-B3B928A13981}"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36450277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0BA03B4-DCB6-4DAF-BE1D-B3B928A13981}"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19861640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1A3354-9A0B-49EE-95FD-23EABDFEF6CF}"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30799055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1A3354-9A0B-49EE-95FD-23EABDFEF6CF}"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3348588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94D37A4-39F3-4B05-83A5-D78AAC3267A7}" type="datetimeFigureOut">
              <a:rPr lang="en-US" smtClean="0"/>
              <a:t>7/3/2017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EEEADE-7C4D-4FEA-8C3B-3AA5B045D637}" type="slidenum">
              <a:rPr lang="en-US" smtClean="0"/>
              <a:t>‹#›</a:t>
            </a:fld>
            <a:endParaRPr lang="en-US"/>
          </a:p>
        </p:txBody>
      </p:sp>
    </p:spTree>
    <p:extLst>
      <p:ext uri="{BB962C8B-B14F-4D97-AF65-F5344CB8AC3E}">
        <p14:creationId xmlns:p14="http://schemas.microsoft.com/office/powerpoint/2010/main" val="1223391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4D37A4-39F3-4B05-83A5-D78AAC3267A7}" type="datetimeFigureOut">
              <a:rPr lang="en-US" smtClean="0"/>
              <a:t>7/3/2017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EEEADE-7C4D-4FEA-8C3B-3AA5B045D637}" type="slidenum">
              <a:rPr lang="en-US" smtClean="0"/>
              <a:t>‹#›</a:t>
            </a:fld>
            <a:endParaRPr lang="en-US"/>
          </a:p>
        </p:txBody>
      </p:sp>
    </p:spTree>
    <p:extLst>
      <p:ext uri="{BB962C8B-B14F-4D97-AF65-F5344CB8AC3E}">
        <p14:creationId xmlns:p14="http://schemas.microsoft.com/office/powerpoint/2010/main" val="2015610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4D37A4-39F3-4B05-83A5-D78AAC3267A7}" type="datetimeFigureOut">
              <a:rPr lang="en-US" smtClean="0"/>
              <a:t>7/3/2017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EEEADE-7C4D-4FEA-8C3B-3AA5B045D637}" type="slidenum">
              <a:rPr lang="en-US" smtClean="0"/>
              <a:t>‹#›</a:t>
            </a:fld>
            <a:endParaRPr lang="en-US"/>
          </a:p>
        </p:txBody>
      </p:sp>
    </p:spTree>
    <p:extLst>
      <p:ext uri="{BB962C8B-B14F-4D97-AF65-F5344CB8AC3E}">
        <p14:creationId xmlns:p14="http://schemas.microsoft.com/office/powerpoint/2010/main" val="30082912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DC68EA7-B89B-43AA-AE69-DEA1A9A6456D}" type="datetimeFigureOut">
              <a:rPr lang="en-US" smtClean="0">
                <a:solidFill>
                  <a:prstClr val="black">
                    <a:tint val="75000"/>
                  </a:prstClr>
                </a:solidFill>
              </a:rPr>
              <a:pPr/>
              <a:t>7/3/2017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E2CDD24-DCB3-411C-B2B6-54C118137941}" type="slidenum">
              <a:rPr lang="en-US" smtClean="0">
                <a:solidFill>
                  <a:srgbClr val="90C226"/>
                </a:solidFill>
              </a:rPr>
              <a:pPr/>
              <a:t>‹#›</a:t>
            </a:fld>
            <a:endParaRPr lang="en-US">
              <a:solidFill>
                <a:srgbClr val="90C226"/>
              </a:solidFill>
            </a:endParaRPr>
          </a:p>
        </p:txBody>
      </p:sp>
      <p:pic>
        <p:nvPicPr>
          <p:cNvPr id="18" name="Picture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33747" y="6383494"/>
            <a:ext cx="1785327" cy="474506"/>
          </a:xfrm>
          <a:prstGeom prst="rect">
            <a:avLst/>
          </a:prstGeom>
        </p:spPr>
      </p:pic>
    </p:spTree>
    <p:extLst>
      <p:ext uri="{BB962C8B-B14F-4D97-AF65-F5344CB8AC3E}">
        <p14:creationId xmlns:p14="http://schemas.microsoft.com/office/powerpoint/2010/main" val="34154812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C68EA7-B89B-43AA-AE69-DEA1A9A6456D}" type="datetimeFigureOut">
              <a:rPr lang="en-US" smtClean="0">
                <a:solidFill>
                  <a:prstClr val="black">
                    <a:tint val="75000"/>
                  </a:prstClr>
                </a:solidFill>
              </a:rPr>
              <a:pPr/>
              <a:t>7/3/2017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E2CDD24-DCB3-411C-B2B6-54C118137941}" type="slidenum">
              <a:rPr lang="en-US" smtClean="0">
                <a:solidFill>
                  <a:srgbClr val="90C226"/>
                </a:solidFill>
              </a:rPr>
              <a:pPr/>
              <a:t>‹#›</a:t>
            </a:fld>
            <a:endParaRPr lang="en-US">
              <a:solidFill>
                <a:srgbClr val="90C226"/>
              </a:soli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06673" y="6383494"/>
            <a:ext cx="1785327" cy="474506"/>
          </a:xfrm>
          <a:prstGeom prst="rect">
            <a:avLst/>
          </a:prstGeom>
        </p:spPr>
      </p:pic>
    </p:spTree>
    <p:extLst>
      <p:ext uri="{BB962C8B-B14F-4D97-AF65-F5344CB8AC3E}">
        <p14:creationId xmlns:p14="http://schemas.microsoft.com/office/powerpoint/2010/main" val="34216868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C68EA7-B89B-43AA-AE69-DEA1A9A6456D}" type="datetimeFigureOut">
              <a:rPr lang="en-US" smtClean="0">
                <a:solidFill>
                  <a:prstClr val="black">
                    <a:tint val="75000"/>
                  </a:prstClr>
                </a:solidFill>
              </a:rPr>
              <a:pPr/>
              <a:t>7/3/2017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E2CDD24-DCB3-411C-B2B6-54C118137941}" type="slidenum">
              <a:rPr lang="en-US" smtClean="0">
                <a:solidFill>
                  <a:srgbClr val="90C226"/>
                </a:solidFill>
              </a:rPr>
              <a:pPr/>
              <a:t>‹#›</a:t>
            </a:fld>
            <a:endParaRPr lang="en-US">
              <a:solidFill>
                <a:srgbClr val="90C226"/>
              </a:soli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06673" y="6383494"/>
            <a:ext cx="1785327" cy="474506"/>
          </a:xfrm>
          <a:prstGeom prst="rect">
            <a:avLst/>
          </a:prstGeom>
        </p:spPr>
      </p:pic>
    </p:spTree>
    <p:extLst>
      <p:ext uri="{BB962C8B-B14F-4D97-AF65-F5344CB8AC3E}">
        <p14:creationId xmlns:p14="http://schemas.microsoft.com/office/powerpoint/2010/main" val="602095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DC68EA7-B89B-43AA-AE69-DEA1A9A6456D}" type="datetimeFigureOut">
              <a:rPr lang="en-US" smtClean="0">
                <a:solidFill>
                  <a:prstClr val="black">
                    <a:tint val="75000"/>
                  </a:prstClr>
                </a:solidFill>
              </a:rPr>
              <a:pPr/>
              <a:t>7/3/2017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DE2CDD24-DCB3-411C-B2B6-54C118137941}"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33070577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DC68EA7-B89B-43AA-AE69-DEA1A9A6456D}" type="datetimeFigureOut">
              <a:rPr lang="en-US" smtClean="0">
                <a:solidFill>
                  <a:prstClr val="black">
                    <a:tint val="75000"/>
                  </a:prstClr>
                </a:solidFill>
              </a:rPr>
              <a:pPr/>
              <a:t>7/3/2017</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DE2CDD24-DCB3-411C-B2B6-54C118137941}"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14750994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DC68EA7-B89B-43AA-AE69-DEA1A9A6456D}" type="datetimeFigureOut">
              <a:rPr lang="en-US" smtClean="0">
                <a:solidFill>
                  <a:prstClr val="black">
                    <a:tint val="75000"/>
                  </a:prstClr>
                </a:solidFill>
              </a:rPr>
              <a:pPr/>
              <a:t>7/3/2017</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DE2CDD24-DCB3-411C-B2B6-54C118137941}"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11869787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C68EA7-B89B-43AA-AE69-DEA1A9A6456D}" type="datetimeFigureOut">
              <a:rPr lang="en-US" smtClean="0">
                <a:solidFill>
                  <a:prstClr val="black">
                    <a:tint val="75000"/>
                  </a:prstClr>
                </a:solidFill>
              </a:rPr>
              <a:pPr/>
              <a:t>7/3/2017</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DE2CDD24-DCB3-411C-B2B6-54C118137941}"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16980870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C68EA7-B89B-43AA-AE69-DEA1A9A6456D}" type="datetimeFigureOut">
              <a:rPr lang="en-US" smtClean="0">
                <a:solidFill>
                  <a:prstClr val="black">
                    <a:tint val="75000"/>
                  </a:prstClr>
                </a:solidFill>
              </a:rPr>
              <a:pPr/>
              <a:t>7/3/2017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DE2CDD24-DCB3-411C-B2B6-54C118137941}"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3791532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4D37A4-39F3-4B05-83A5-D78AAC3267A7}" type="datetimeFigureOut">
              <a:rPr lang="en-US" smtClean="0"/>
              <a:t>7/3/2017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EEEADE-7C4D-4FEA-8C3B-3AA5B045D637}" type="slidenum">
              <a:rPr lang="en-US" smtClean="0"/>
              <a:t>‹#›</a:t>
            </a:fld>
            <a:endParaRPr lang="en-US"/>
          </a:p>
        </p:txBody>
      </p:sp>
    </p:spTree>
    <p:extLst>
      <p:ext uri="{BB962C8B-B14F-4D97-AF65-F5344CB8AC3E}">
        <p14:creationId xmlns:p14="http://schemas.microsoft.com/office/powerpoint/2010/main" val="28839577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C68EA7-B89B-43AA-AE69-DEA1A9A6456D}" type="datetimeFigureOut">
              <a:rPr lang="en-US" smtClean="0">
                <a:solidFill>
                  <a:prstClr val="black">
                    <a:tint val="75000"/>
                  </a:prstClr>
                </a:solidFill>
              </a:rPr>
              <a:pPr/>
              <a:t>7/3/2017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DE2CDD24-DCB3-411C-B2B6-54C118137941}"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35062136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C68EA7-B89B-43AA-AE69-DEA1A9A6456D}" type="datetimeFigureOut">
              <a:rPr lang="en-US" smtClean="0">
                <a:solidFill>
                  <a:prstClr val="black">
                    <a:tint val="75000"/>
                  </a:prstClr>
                </a:solidFill>
              </a:rPr>
              <a:pPr/>
              <a:t>7/3/2017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E2CDD24-DCB3-411C-B2B6-54C118137941}"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41224251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C68EA7-B89B-43AA-AE69-DEA1A9A6456D}" type="datetimeFigureOut">
              <a:rPr lang="en-US" smtClean="0">
                <a:solidFill>
                  <a:prstClr val="black">
                    <a:tint val="75000"/>
                  </a:prstClr>
                </a:solidFill>
              </a:rPr>
              <a:pPr/>
              <a:t>7/3/2017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E2CDD24-DCB3-411C-B2B6-54C118137941}" type="slidenum">
              <a:rPr lang="en-US" smtClean="0">
                <a:solidFill>
                  <a:srgbClr val="90C226"/>
                </a:solidFill>
              </a:rPr>
              <a:pPr/>
              <a:t>‹#›</a:t>
            </a:fld>
            <a:endParaRPr lang="en-US">
              <a:solidFill>
                <a:srgbClr val="90C226"/>
              </a:solidFill>
            </a:endParaRP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endParaRPr lang="en-US" dirty="0">
              <a:solidFill>
                <a:srgbClr val="90C226">
                  <a:lumMod val="60000"/>
                  <a:lumOff val="40000"/>
                </a:srgbClr>
              </a:solidFill>
              <a:latin typeface="Arial"/>
            </a:endParaRPr>
          </a:p>
        </p:txBody>
      </p:sp>
    </p:spTree>
    <p:extLst>
      <p:ext uri="{BB962C8B-B14F-4D97-AF65-F5344CB8AC3E}">
        <p14:creationId xmlns:p14="http://schemas.microsoft.com/office/powerpoint/2010/main" val="5346238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C68EA7-B89B-43AA-AE69-DEA1A9A6456D}" type="datetimeFigureOut">
              <a:rPr lang="en-US" smtClean="0">
                <a:solidFill>
                  <a:prstClr val="black">
                    <a:tint val="75000"/>
                  </a:prstClr>
                </a:solidFill>
              </a:rPr>
              <a:pPr/>
              <a:t>7/3/2017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E2CDD24-DCB3-411C-B2B6-54C118137941}"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192665494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C68EA7-B89B-43AA-AE69-DEA1A9A6456D}" type="datetimeFigureOut">
              <a:rPr lang="en-US" smtClean="0">
                <a:solidFill>
                  <a:prstClr val="black">
                    <a:tint val="75000"/>
                  </a:prstClr>
                </a:solidFill>
              </a:rPr>
              <a:pPr/>
              <a:t>7/3/2017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E2CDD24-DCB3-411C-B2B6-54C118137941}" type="slidenum">
              <a:rPr lang="en-US" smtClean="0">
                <a:solidFill>
                  <a:srgbClr val="90C226"/>
                </a:solidFill>
              </a:rPr>
              <a:pPr/>
              <a:t>‹#›</a:t>
            </a:fld>
            <a:endParaRPr lang="en-US">
              <a:solidFill>
                <a:srgbClr val="90C226"/>
              </a:solidFill>
            </a:endParaRP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Tree>
    <p:extLst>
      <p:ext uri="{BB962C8B-B14F-4D97-AF65-F5344CB8AC3E}">
        <p14:creationId xmlns:p14="http://schemas.microsoft.com/office/powerpoint/2010/main" val="20174411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C68EA7-B89B-43AA-AE69-DEA1A9A6456D}" type="datetimeFigureOut">
              <a:rPr lang="en-US" smtClean="0">
                <a:solidFill>
                  <a:prstClr val="black">
                    <a:tint val="75000"/>
                  </a:prstClr>
                </a:solidFill>
              </a:rPr>
              <a:pPr/>
              <a:t>7/3/2017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E2CDD24-DCB3-411C-B2B6-54C118137941}"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368600452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C68EA7-B89B-43AA-AE69-DEA1A9A6456D}" type="datetimeFigureOut">
              <a:rPr lang="en-US" smtClean="0">
                <a:solidFill>
                  <a:prstClr val="black">
                    <a:tint val="75000"/>
                  </a:prstClr>
                </a:solidFill>
              </a:rPr>
              <a:pPr/>
              <a:t>7/3/2017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E2CDD24-DCB3-411C-B2B6-54C118137941}"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312096948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C68EA7-B89B-43AA-AE69-DEA1A9A6456D}" type="datetimeFigureOut">
              <a:rPr lang="en-US" smtClean="0">
                <a:solidFill>
                  <a:prstClr val="black">
                    <a:tint val="75000"/>
                  </a:prstClr>
                </a:solidFill>
              </a:rPr>
              <a:pPr/>
              <a:t>7/3/2017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E2CDD24-DCB3-411C-B2B6-54C118137941}"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1940604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4D37A4-39F3-4B05-83A5-D78AAC3267A7}" type="datetimeFigureOut">
              <a:rPr lang="en-US" smtClean="0"/>
              <a:t>7/3/2017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EEEADE-7C4D-4FEA-8C3B-3AA5B045D637}" type="slidenum">
              <a:rPr lang="en-US" smtClean="0"/>
              <a:t>‹#›</a:t>
            </a:fld>
            <a:endParaRPr lang="en-US"/>
          </a:p>
        </p:txBody>
      </p:sp>
    </p:spTree>
    <p:extLst>
      <p:ext uri="{BB962C8B-B14F-4D97-AF65-F5344CB8AC3E}">
        <p14:creationId xmlns:p14="http://schemas.microsoft.com/office/powerpoint/2010/main" val="2783621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94D37A4-39F3-4B05-83A5-D78AAC3267A7}" type="datetimeFigureOut">
              <a:rPr lang="en-US" smtClean="0"/>
              <a:t>7/3/2017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EEEADE-7C4D-4FEA-8C3B-3AA5B045D637}" type="slidenum">
              <a:rPr lang="en-US" smtClean="0"/>
              <a:t>‹#›</a:t>
            </a:fld>
            <a:endParaRPr lang="en-US"/>
          </a:p>
        </p:txBody>
      </p:sp>
    </p:spTree>
    <p:extLst>
      <p:ext uri="{BB962C8B-B14F-4D97-AF65-F5344CB8AC3E}">
        <p14:creationId xmlns:p14="http://schemas.microsoft.com/office/powerpoint/2010/main" val="3027465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94D37A4-39F3-4B05-83A5-D78AAC3267A7}" type="datetimeFigureOut">
              <a:rPr lang="en-US" smtClean="0"/>
              <a:t>7/3/2017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EEEADE-7C4D-4FEA-8C3B-3AA5B045D637}" type="slidenum">
              <a:rPr lang="en-US" smtClean="0"/>
              <a:t>‹#›</a:t>
            </a:fld>
            <a:endParaRPr lang="en-US"/>
          </a:p>
        </p:txBody>
      </p:sp>
    </p:spTree>
    <p:extLst>
      <p:ext uri="{BB962C8B-B14F-4D97-AF65-F5344CB8AC3E}">
        <p14:creationId xmlns:p14="http://schemas.microsoft.com/office/powerpoint/2010/main" val="531210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94D37A4-39F3-4B05-83A5-D78AAC3267A7}" type="datetimeFigureOut">
              <a:rPr lang="en-US" smtClean="0"/>
              <a:t>7/3/2017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EEEADE-7C4D-4FEA-8C3B-3AA5B045D637}" type="slidenum">
              <a:rPr lang="en-US" smtClean="0"/>
              <a:t>‹#›</a:t>
            </a:fld>
            <a:endParaRPr lang="en-US"/>
          </a:p>
        </p:txBody>
      </p:sp>
    </p:spTree>
    <p:extLst>
      <p:ext uri="{BB962C8B-B14F-4D97-AF65-F5344CB8AC3E}">
        <p14:creationId xmlns:p14="http://schemas.microsoft.com/office/powerpoint/2010/main" val="1110483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4D37A4-39F3-4B05-83A5-D78AAC3267A7}" type="datetimeFigureOut">
              <a:rPr lang="en-US" smtClean="0"/>
              <a:t>7/3/2017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EEEADE-7C4D-4FEA-8C3B-3AA5B045D637}" type="slidenum">
              <a:rPr lang="en-US" smtClean="0"/>
              <a:t>‹#›</a:t>
            </a:fld>
            <a:endParaRPr lang="en-US"/>
          </a:p>
        </p:txBody>
      </p:sp>
    </p:spTree>
    <p:extLst>
      <p:ext uri="{BB962C8B-B14F-4D97-AF65-F5344CB8AC3E}">
        <p14:creationId xmlns:p14="http://schemas.microsoft.com/office/powerpoint/2010/main" val="853382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4D37A4-39F3-4B05-83A5-D78AAC3267A7}" type="datetimeFigureOut">
              <a:rPr lang="en-US" smtClean="0"/>
              <a:t>7/3/2017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EEEADE-7C4D-4FEA-8C3B-3AA5B045D637}" type="slidenum">
              <a:rPr lang="en-US" smtClean="0"/>
              <a:t>‹#›</a:t>
            </a:fld>
            <a:endParaRPr lang="en-US"/>
          </a:p>
        </p:txBody>
      </p:sp>
    </p:spTree>
    <p:extLst>
      <p:ext uri="{BB962C8B-B14F-4D97-AF65-F5344CB8AC3E}">
        <p14:creationId xmlns:p14="http://schemas.microsoft.com/office/powerpoint/2010/main" val="860276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4D37A4-39F3-4B05-83A5-D78AAC3267A7}" type="datetimeFigureOut">
              <a:rPr lang="en-US" smtClean="0"/>
              <a:t>7/3/2017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EEEADE-7C4D-4FEA-8C3B-3AA5B045D637}" type="slidenum">
              <a:rPr lang="en-US" smtClean="0"/>
              <a:t>‹#›</a:t>
            </a:fld>
            <a:endParaRPr lang="en-US"/>
          </a:p>
        </p:txBody>
      </p:sp>
    </p:spTree>
    <p:extLst>
      <p:ext uri="{BB962C8B-B14F-4D97-AF65-F5344CB8AC3E}">
        <p14:creationId xmlns:p14="http://schemas.microsoft.com/office/powerpoint/2010/main" val="751594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4D37A4-39F3-4B05-83A5-D78AAC3267A7}" type="datetimeFigureOut">
              <a:rPr lang="en-US" smtClean="0"/>
              <a:t>7/3/2017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EEEADE-7C4D-4FEA-8C3B-3AA5B045D637}" type="slidenum">
              <a:rPr lang="en-US" smtClean="0"/>
              <a:t>‹#›</a:t>
            </a:fld>
            <a:endParaRPr lang="en-US"/>
          </a:p>
        </p:txBody>
      </p:sp>
    </p:spTree>
    <p:extLst>
      <p:ext uri="{BB962C8B-B14F-4D97-AF65-F5344CB8AC3E}">
        <p14:creationId xmlns:p14="http://schemas.microsoft.com/office/powerpoint/2010/main" val="36285490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DC68EA7-B89B-43AA-AE69-DEA1A9A6456D}" type="datetimeFigureOut">
              <a:rPr lang="en-US" smtClean="0">
                <a:solidFill>
                  <a:prstClr val="black">
                    <a:tint val="75000"/>
                  </a:prstClr>
                </a:solidFill>
              </a:rPr>
              <a:pPr/>
              <a:t>7/3/2017</a:t>
            </a:fld>
            <a:endParaRPr lang="en-US">
              <a:solidFill>
                <a:prstClr val="black">
                  <a:tint val="75000"/>
                </a:prstClr>
              </a:solidFill>
            </a:endParaRP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E2CDD24-DCB3-411C-B2B6-54C118137941}"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7027534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3.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8" Type="http://schemas.openxmlformats.org/officeDocument/2006/relationships/image" Target="../media/image24.jpeg"/><Relationship Id="rId3" Type="http://schemas.openxmlformats.org/officeDocument/2006/relationships/image" Target="../media/image19.jpeg"/><Relationship Id="rId7" Type="http://schemas.openxmlformats.org/officeDocument/2006/relationships/image" Target="../media/image23.jpeg"/><Relationship Id="rId12"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13.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jpeg"/><Relationship Id="rId10" Type="http://schemas.openxmlformats.org/officeDocument/2006/relationships/image" Target="../media/image26.png"/><Relationship Id="rId4" Type="http://schemas.openxmlformats.org/officeDocument/2006/relationships/image" Target="../media/image20.jpeg"/><Relationship Id="rId9" Type="http://schemas.openxmlformats.org/officeDocument/2006/relationships/image" Target="../media/image25.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13.xml"/><Relationship Id="rId5" Type="http://schemas.openxmlformats.org/officeDocument/2006/relationships/image" Target="../media/image31.png"/><Relationship Id="rId4" Type="http://schemas.openxmlformats.org/officeDocument/2006/relationships/image" Target="../media/image30.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5.w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lstStyle/>
          <a:p>
            <a:endParaRPr lang="en-US" dirty="0"/>
          </a:p>
        </p:txBody>
      </p:sp>
      <p:sp>
        <p:nvSpPr>
          <p:cNvPr id="2" name="Title 1"/>
          <p:cNvSpPr>
            <a:spLocks noGrp="1"/>
          </p:cNvSpPr>
          <p:nvPr>
            <p:ph type="ctrTitle"/>
          </p:nvPr>
        </p:nvSpPr>
        <p:spPr/>
        <p:txBody>
          <a:bodyPr/>
          <a:lstStyle/>
          <a:p>
            <a:r>
              <a:rPr lang="en-US" sz="4800" dirty="0" smtClean="0"/>
              <a:t>Object Oriented Programming</a:t>
            </a:r>
            <a:endParaRPr lang="en-US" sz="4800" dirty="0"/>
          </a:p>
        </p:txBody>
      </p:sp>
    </p:spTree>
    <p:extLst>
      <p:ext uri="{BB962C8B-B14F-4D97-AF65-F5344CB8AC3E}">
        <p14:creationId xmlns:p14="http://schemas.microsoft.com/office/powerpoint/2010/main" val="8054885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Encapsulation</a:t>
            </a:r>
            <a:endParaRPr lang="en-US" dirty="0"/>
          </a:p>
        </p:txBody>
      </p:sp>
      <p:sp>
        <p:nvSpPr>
          <p:cNvPr id="3" name="Content Placeholder 2"/>
          <p:cNvSpPr>
            <a:spLocks noGrp="1"/>
          </p:cNvSpPr>
          <p:nvPr>
            <p:ph idx="1"/>
          </p:nvPr>
        </p:nvSpPr>
        <p:spPr>
          <a:xfrm>
            <a:off x="677334" y="1482811"/>
            <a:ext cx="8596668" cy="4558551"/>
          </a:xfrm>
        </p:spPr>
        <p:txBody>
          <a:bodyPr/>
          <a:lstStyle/>
          <a:p>
            <a:r>
              <a:rPr lang="en-US" dirty="0"/>
              <a:t>When the user object asks for the yearly income, the person represented as public interface is going to do all the computation by himself.</a:t>
            </a:r>
          </a:p>
          <a:p>
            <a:r>
              <a:rPr lang="en-US" dirty="0"/>
              <a:t>The user object does not know that the person represented by public interface has considered SAVINGS, TAX, etc.</a:t>
            </a:r>
          </a:p>
          <a:p>
            <a:endParaRPr lang="en-US" dirty="0"/>
          </a:p>
        </p:txBody>
      </p:sp>
      <p:grpSp>
        <p:nvGrpSpPr>
          <p:cNvPr id="8" name="Group 7"/>
          <p:cNvGrpSpPr/>
          <p:nvPr/>
        </p:nvGrpSpPr>
        <p:grpSpPr>
          <a:xfrm>
            <a:off x="1746940" y="3011953"/>
            <a:ext cx="5774117" cy="3450563"/>
            <a:chOff x="782678" y="1951413"/>
            <a:chExt cx="6286500" cy="4089167"/>
          </a:xfrm>
        </p:grpSpPr>
        <p:pic>
          <p:nvPicPr>
            <p:cNvPr id="9" name="Picture 3"/>
            <p:cNvPicPr>
              <a:picLocks noChangeAspect="1" noChangeArrowheads="1"/>
            </p:cNvPicPr>
            <p:nvPr/>
          </p:nvPicPr>
          <p:blipFill>
            <a:blip r:embed="rId3"/>
            <a:srcRect/>
            <a:stretch>
              <a:fillRect/>
            </a:stretch>
          </p:blipFill>
          <p:spPr bwMode="auto">
            <a:xfrm>
              <a:off x="782678" y="1954355"/>
              <a:ext cx="6286500" cy="4086225"/>
            </a:xfrm>
            <a:prstGeom prst="rect">
              <a:avLst/>
            </a:prstGeom>
            <a:noFill/>
            <a:ln w="9525">
              <a:noFill/>
              <a:miter lim="800000"/>
              <a:headEnd/>
              <a:tailEnd/>
            </a:ln>
            <a:effectLst/>
          </p:spPr>
        </p:pic>
        <p:sp>
          <p:nvSpPr>
            <p:cNvPr id="10" name="TextBox 9"/>
            <p:cNvSpPr txBox="1"/>
            <p:nvPr/>
          </p:nvSpPr>
          <p:spPr>
            <a:xfrm>
              <a:off x="2420882" y="1951413"/>
              <a:ext cx="4143404" cy="1386003"/>
            </a:xfrm>
            <a:prstGeom prst="rect">
              <a:avLst/>
            </a:prstGeom>
            <a:solidFill>
              <a:schemeClr val="bg2"/>
            </a:solidFill>
          </p:spPr>
          <p:txBody>
            <a:bodyPr wrap="square" rtlCol="0">
              <a:spAutoFit/>
            </a:bodyPr>
            <a:lstStyle/>
            <a:p>
              <a:r>
                <a:rPr lang="en-US" sz="1400" dirty="0">
                  <a:solidFill>
                    <a:prstClr val="black"/>
                  </a:solidFill>
                </a:rPr>
                <a:t>My Total Income: </a:t>
              </a:r>
            </a:p>
            <a:p>
              <a:r>
                <a:rPr lang="en-US" sz="1400" dirty="0">
                  <a:solidFill>
                    <a:prstClr val="black"/>
                  </a:solidFill>
                </a:rPr>
                <a:t>SALARY PLUS (SAVINGS * INTERESTRATE)</a:t>
              </a:r>
            </a:p>
            <a:p>
              <a:r>
                <a:rPr lang="en-US" sz="1400" dirty="0">
                  <a:solidFill>
                    <a:prstClr val="black"/>
                  </a:solidFill>
                </a:rPr>
                <a:t>DEDUCT EXPENSES</a:t>
              </a:r>
            </a:p>
            <a:p>
              <a:r>
                <a:rPr lang="en-US" sz="1400" dirty="0">
                  <a:solidFill>
                    <a:prstClr val="black"/>
                  </a:solidFill>
                </a:rPr>
                <a:t>DEDUCT TAX ON SALARY, SAVINGS, DEDUCTIONS</a:t>
              </a:r>
            </a:p>
          </p:txBody>
        </p:sp>
      </p:grpSp>
    </p:spTree>
    <p:extLst>
      <p:ext uri="{BB962C8B-B14F-4D97-AF65-F5344CB8AC3E}">
        <p14:creationId xmlns:p14="http://schemas.microsoft.com/office/powerpoint/2010/main" val="33383712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Encapsulation</a:t>
            </a:r>
            <a:endParaRPr lang="en-US" dirty="0"/>
          </a:p>
        </p:txBody>
      </p:sp>
      <p:sp>
        <p:nvSpPr>
          <p:cNvPr id="3" name="Content Placeholder 2"/>
          <p:cNvSpPr>
            <a:spLocks noGrp="1"/>
          </p:cNvSpPr>
          <p:nvPr>
            <p:ph idx="1"/>
          </p:nvPr>
        </p:nvSpPr>
        <p:spPr>
          <a:xfrm>
            <a:off x="735216" y="1705232"/>
            <a:ext cx="8596668" cy="4336131"/>
          </a:xfrm>
        </p:spPr>
        <p:txBody>
          <a:bodyPr/>
          <a:lstStyle/>
          <a:p>
            <a:r>
              <a:rPr lang="en-US" dirty="0" smtClean="0"/>
              <a:t>Now when </a:t>
            </a:r>
            <a:r>
              <a:rPr lang="en-US" dirty="0"/>
              <a:t>the user object asks for the yearly income, the person represented as public interface is now asking the secretary about the income</a:t>
            </a:r>
            <a:r>
              <a:rPr lang="en-US" dirty="0" smtClean="0"/>
              <a:t>.  </a:t>
            </a:r>
            <a:endParaRPr lang="en-US" dirty="0"/>
          </a:p>
        </p:txBody>
      </p:sp>
      <p:sp>
        <p:nvSpPr>
          <p:cNvPr id="25" name="TextBox 24"/>
          <p:cNvSpPr txBox="1"/>
          <p:nvPr/>
        </p:nvSpPr>
        <p:spPr>
          <a:xfrm>
            <a:off x="5906718" y="2349288"/>
            <a:ext cx="3086064" cy="1077218"/>
          </a:xfrm>
          <a:prstGeom prst="rect">
            <a:avLst/>
          </a:prstGeom>
          <a:solidFill>
            <a:schemeClr val="bg1"/>
          </a:solidFill>
        </p:spPr>
        <p:txBody>
          <a:bodyPr wrap="square" rtlCol="0">
            <a:spAutoFit/>
          </a:bodyPr>
          <a:lstStyle/>
          <a:p>
            <a:r>
              <a:rPr lang="en-US" sz="1600" dirty="0">
                <a:solidFill>
                  <a:prstClr val="black"/>
                </a:solidFill>
              </a:rPr>
              <a:t>The secretary is using accountancy package in computer to compute the income.</a:t>
            </a:r>
          </a:p>
        </p:txBody>
      </p:sp>
      <p:grpSp>
        <p:nvGrpSpPr>
          <p:cNvPr id="26" name="Group 25"/>
          <p:cNvGrpSpPr/>
          <p:nvPr/>
        </p:nvGrpSpPr>
        <p:grpSpPr>
          <a:xfrm>
            <a:off x="866312" y="2374997"/>
            <a:ext cx="7411313" cy="4205102"/>
            <a:chOff x="714348" y="1224162"/>
            <a:chExt cx="7411313" cy="4205102"/>
          </a:xfrm>
        </p:grpSpPr>
        <p:pic>
          <p:nvPicPr>
            <p:cNvPr id="27" name="Picture 2"/>
            <p:cNvPicPr>
              <a:picLocks noChangeAspect="1" noChangeArrowheads="1"/>
            </p:cNvPicPr>
            <p:nvPr/>
          </p:nvPicPr>
          <p:blipFill>
            <a:blip r:embed="rId3"/>
            <a:srcRect/>
            <a:stretch>
              <a:fillRect/>
            </a:stretch>
          </p:blipFill>
          <p:spPr bwMode="auto">
            <a:xfrm>
              <a:off x="5857884" y="2714620"/>
              <a:ext cx="1571636" cy="1843092"/>
            </a:xfrm>
            <a:prstGeom prst="rect">
              <a:avLst/>
            </a:prstGeom>
            <a:noFill/>
            <a:ln w="9525">
              <a:noFill/>
              <a:miter lim="800000"/>
              <a:headEnd/>
              <a:tailEnd/>
            </a:ln>
            <a:effectLst/>
          </p:spPr>
        </p:pic>
        <p:pic>
          <p:nvPicPr>
            <p:cNvPr id="28" name="Picture 3"/>
            <p:cNvPicPr>
              <a:picLocks noChangeAspect="1" noChangeArrowheads="1"/>
            </p:cNvPicPr>
            <p:nvPr/>
          </p:nvPicPr>
          <p:blipFill>
            <a:blip r:embed="rId4"/>
            <a:srcRect/>
            <a:stretch>
              <a:fillRect/>
            </a:stretch>
          </p:blipFill>
          <p:spPr bwMode="auto">
            <a:xfrm>
              <a:off x="714348" y="1643050"/>
              <a:ext cx="5067300" cy="3781425"/>
            </a:xfrm>
            <a:prstGeom prst="rect">
              <a:avLst/>
            </a:prstGeom>
            <a:noFill/>
            <a:ln w="9525">
              <a:noFill/>
              <a:miter lim="800000"/>
              <a:headEnd/>
              <a:tailEnd/>
            </a:ln>
            <a:effectLst/>
          </p:spPr>
        </p:pic>
        <p:pic>
          <p:nvPicPr>
            <p:cNvPr id="29" name="Picture 4"/>
            <p:cNvPicPr>
              <a:picLocks noChangeAspect="1" noChangeArrowheads="1"/>
            </p:cNvPicPr>
            <p:nvPr/>
          </p:nvPicPr>
          <p:blipFill>
            <a:blip r:embed="rId5"/>
            <a:srcRect/>
            <a:stretch>
              <a:fillRect/>
            </a:stretch>
          </p:blipFill>
          <p:spPr bwMode="auto">
            <a:xfrm>
              <a:off x="5715008" y="4545549"/>
              <a:ext cx="2286016" cy="169335"/>
            </a:xfrm>
            <a:prstGeom prst="rect">
              <a:avLst/>
            </a:prstGeom>
            <a:noFill/>
            <a:ln w="9525">
              <a:noFill/>
              <a:miter lim="800000"/>
              <a:headEnd/>
              <a:tailEnd/>
            </a:ln>
            <a:effectLst/>
          </p:spPr>
        </p:pic>
        <p:pic>
          <p:nvPicPr>
            <p:cNvPr id="30" name="Picture 4"/>
            <p:cNvPicPr>
              <a:picLocks noChangeAspect="1" noChangeArrowheads="1"/>
            </p:cNvPicPr>
            <p:nvPr/>
          </p:nvPicPr>
          <p:blipFill>
            <a:blip r:embed="rId5"/>
            <a:srcRect/>
            <a:stretch>
              <a:fillRect/>
            </a:stretch>
          </p:blipFill>
          <p:spPr bwMode="auto">
            <a:xfrm>
              <a:off x="5786446" y="2285992"/>
              <a:ext cx="2214578" cy="164043"/>
            </a:xfrm>
            <a:prstGeom prst="rect">
              <a:avLst/>
            </a:prstGeom>
            <a:noFill/>
            <a:ln w="9525">
              <a:noFill/>
              <a:miter lim="800000"/>
              <a:headEnd/>
              <a:tailEnd/>
            </a:ln>
            <a:effectLst/>
          </p:spPr>
        </p:pic>
        <p:pic>
          <p:nvPicPr>
            <p:cNvPr id="31" name="Picture 6"/>
            <p:cNvPicPr>
              <a:picLocks noChangeAspect="1" noChangeArrowheads="1"/>
            </p:cNvPicPr>
            <p:nvPr/>
          </p:nvPicPr>
          <p:blipFill>
            <a:blip r:embed="rId5"/>
            <a:srcRect/>
            <a:stretch>
              <a:fillRect/>
            </a:stretch>
          </p:blipFill>
          <p:spPr bwMode="auto">
            <a:xfrm>
              <a:off x="3357554" y="4540396"/>
              <a:ext cx="2443168" cy="98288"/>
            </a:xfrm>
            <a:prstGeom prst="rect">
              <a:avLst/>
            </a:prstGeom>
            <a:noFill/>
            <a:ln w="9525">
              <a:noFill/>
              <a:miter lim="800000"/>
              <a:headEnd/>
              <a:tailEnd/>
            </a:ln>
            <a:effectLst/>
          </p:spPr>
        </p:pic>
        <p:pic>
          <p:nvPicPr>
            <p:cNvPr id="32" name="Picture 4"/>
            <p:cNvPicPr>
              <a:picLocks noChangeAspect="1" noChangeArrowheads="1"/>
            </p:cNvPicPr>
            <p:nvPr/>
          </p:nvPicPr>
          <p:blipFill>
            <a:blip r:embed="rId5"/>
            <a:srcRect/>
            <a:stretch>
              <a:fillRect/>
            </a:stretch>
          </p:blipFill>
          <p:spPr bwMode="auto">
            <a:xfrm rot="5400000">
              <a:off x="6805099" y="3410479"/>
              <a:ext cx="2428892" cy="179918"/>
            </a:xfrm>
            <a:prstGeom prst="rect">
              <a:avLst/>
            </a:prstGeom>
            <a:noFill/>
            <a:ln w="9525">
              <a:noFill/>
              <a:miter lim="800000"/>
              <a:headEnd/>
              <a:tailEnd/>
            </a:ln>
            <a:effectLst/>
          </p:spPr>
        </p:pic>
        <p:pic>
          <p:nvPicPr>
            <p:cNvPr id="33" name="Picture 4"/>
            <p:cNvPicPr>
              <a:picLocks noChangeAspect="1" noChangeArrowheads="1"/>
            </p:cNvPicPr>
            <p:nvPr/>
          </p:nvPicPr>
          <p:blipFill>
            <a:blip r:embed="rId5"/>
            <a:srcRect/>
            <a:stretch>
              <a:fillRect/>
            </a:stretch>
          </p:blipFill>
          <p:spPr bwMode="auto">
            <a:xfrm>
              <a:off x="3286116" y="2315096"/>
              <a:ext cx="2500330" cy="185210"/>
            </a:xfrm>
            <a:prstGeom prst="rect">
              <a:avLst/>
            </a:prstGeom>
            <a:noFill/>
            <a:ln w="9525">
              <a:noFill/>
              <a:miter lim="800000"/>
              <a:headEnd/>
              <a:tailEnd/>
            </a:ln>
            <a:effectLst/>
          </p:spPr>
        </p:pic>
        <p:pic>
          <p:nvPicPr>
            <p:cNvPr id="34" name="Picture 7"/>
            <p:cNvPicPr>
              <a:picLocks noChangeAspect="1" noChangeArrowheads="1"/>
            </p:cNvPicPr>
            <p:nvPr/>
          </p:nvPicPr>
          <p:blipFill>
            <a:blip r:embed="rId6"/>
            <a:srcRect/>
            <a:stretch>
              <a:fillRect/>
            </a:stretch>
          </p:blipFill>
          <p:spPr bwMode="auto">
            <a:xfrm>
              <a:off x="4857752" y="4714884"/>
              <a:ext cx="3267909" cy="714380"/>
            </a:xfrm>
            <a:prstGeom prst="rect">
              <a:avLst/>
            </a:prstGeom>
            <a:noFill/>
            <a:ln w="9525">
              <a:noFill/>
              <a:miter lim="800000"/>
              <a:headEnd/>
              <a:tailEnd/>
            </a:ln>
            <a:effectLst/>
          </p:spPr>
        </p:pic>
        <p:sp>
          <p:nvSpPr>
            <p:cNvPr id="35" name="TextBox 34"/>
            <p:cNvSpPr txBox="1"/>
            <p:nvPr/>
          </p:nvSpPr>
          <p:spPr>
            <a:xfrm>
              <a:off x="2682920" y="1224162"/>
              <a:ext cx="3071834" cy="646331"/>
            </a:xfrm>
            <a:prstGeom prst="rect">
              <a:avLst/>
            </a:prstGeom>
            <a:solidFill>
              <a:schemeClr val="bg2">
                <a:lumMod val="90000"/>
              </a:schemeClr>
            </a:solidFill>
            <a:ln cmpd="sng">
              <a:solidFill>
                <a:schemeClr val="tx1"/>
              </a:solidFill>
            </a:ln>
          </p:spPr>
          <p:txBody>
            <a:bodyPr wrap="square" rtlCol="0">
              <a:spAutoFit/>
            </a:bodyPr>
            <a:lstStyle/>
            <a:p>
              <a:r>
                <a:rPr lang="en-US" dirty="0">
                  <a:solidFill>
                    <a:prstClr val="black"/>
                  </a:solidFill>
                </a:rPr>
                <a:t>Secretary give my INCOME REPORT </a:t>
              </a:r>
            </a:p>
          </p:txBody>
        </p:sp>
      </p:grpSp>
    </p:spTree>
    <p:extLst>
      <p:ext uri="{BB962C8B-B14F-4D97-AF65-F5344CB8AC3E}">
        <p14:creationId xmlns:p14="http://schemas.microsoft.com/office/powerpoint/2010/main" val="32015817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Encapsulation</a:t>
            </a:r>
            <a:endParaRPr lang="en-US" dirty="0"/>
          </a:p>
        </p:txBody>
      </p:sp>
      <p:graphicFrame>
        <p:nvGraphicFramePr>
          <p:cNvPr id="6" name="Content Placeholder 5"/>
          <p:cNvGraphicFramePr>
            <a:graphicFrameLocks noGrp="1"/>
          </p:cNvGraphicFramePr>
          <p:nvPr>
            <p:ph idx="1"/>
            <p:extLst/>
          </p:nvPr>
        </p:nvGraphicFramePr>
        <p:xfrm>
          <a:off x="677862" y="2160588"/>
          <a:ext cx="8746223" cy="4028440"/>
        </p:xfrm>
        <a:graphic>
          <a:graphicData uri="http://schemas.openxmlformats.org/drawingml/2006/table">
            <a:tbl>
              <a:tblPr firstRow="1" bandRow="1">
                <a:tableStyleId>{5C22544A-7EE6-4342-B048-85BDC9FD1C3A}</a:tableStyleId>
              </a:tblPr>
              <a:tblGrid>
                <a:gridCol w="1580443"/>
                <a:gridCol w="3582890"/>
                <a:gridCol w="3582890"/>
              </a:tblGrid>
              <a:tr h="370840">
                <a:tc>
                  <a:txBody>
                    <a:bodyPr/>
                    <a:lstStyle/>
                    <a:p>
                      <a:endParaRPr lang="en-US" dirty="0"/>
                    </a:p>
                  </a:txBody>
                  <a:tcPr/>
                </a:tc>
                <a:tc>
                  <a:txBody>
                    <a:bodyPr/>
                    <a:lstStyle/>
                    <a:p>
                      <a:r>
                        <a:rPr lang="en-US" dirty="0" smtClean="0"/>
                        <a:t>Builder</a:t>
                      </a:r>
                      <a:endParaRPr lang="en-US" dirty="0"/>
                    </a:p>
                  </a:txBody>
                  <a:tcPr/>
                </a:tc>
                <a:tc>
                  <a:txBody>
                    <a:bodyPr/>
                    <a:lstStyle/>
                    <a:p>
                      <a:r>
                        <a:rPr lang="en-US" dirty="0" smtClean="0"/>
                        <a:t>User</a:t>
                      </a:r>
                      <a:endParaRPr lang="en-US" dirty="0"/>
                    </a:p>
                  </a:txBody>
                  <a:tcPr/>
                </a:tc>
              </a:tr>
              <a:tr h="370840">
                <a:tc>
                  <a:txBody>
                    <a:bodyPr/>
                    <a:lstStyle/>
                    <a:p>
                      <a:r>
                        <a:rPr lang="en-US" sz="1800" b="1" kern="1200" baseline="0" dirty="0" smtClean="0">
                          <a:solidFill>
                            <a:schemeClr val="dk1"/>
                          </a:solidFill>
                          <a:latin typeface="+mn-lt"/>
                          <a:ea typeface="+mn-ea"/>
                          <a:cs typeface="+mn-cs"/>
                        </a:rPr>
                        <a:t>Goal</a:t>
                      </a:r>
                      <a:endParaRPr lang="en-US" dirty="0"/>
                    </a:p>
                  </a:txBody>
                  <a:tcPr/>
                </a:tc>
                <a:tc>
                  <a:txBody>
                    <a:bodyPr/>
                    <a:lstStyle/>
                    <a:p>
                      <a:r>
                        <a:rPr lang="en-US" sz="1800" kern="1200" baseline="0" dirty="0" smtClean="0">
                          <a:solidFill>
                            <a:schemeClr val="dk1"/>
                          </a:solidFill>
                          <a:latin typeface="+mn-lt"/>
                          <a:ea typeface="+mn-ea"/>
                          <a:cs typeface="+mn-cs"/>
                        </a:rPr>
                        <a:t>Create a reusable,</a:t>
                      </a:r>
                    </a:p>
                    <a:p>
                      <a:r>
                        <a:rPr lang="en-US" sz="1800" kern="1200" baseline="0" dirty="0" smtClean="0">
                          <a:solidFill>
                            <a:schemeClr val="dk1"/>
                          </a:solidFill>
                          <a:latin typeface="+mn-lt"/>
                          <a:ea typeface="+mn-ea"/>
                          <a:cs typeface="+mn-cs"/>
                        </a:rPr>
                        <a:t>maintainable code with an</a:t>
                      </a:r>
                    </a:p>
                    <a:p>
                      <a:r>
                        <a:rPr lang="en-US" sz="1800" kern="1200" baseline="0" dirty="0" smtClean="0">
                          <a:solidFill>
                            <a:schemeClr val="dk1"/>
                          </a:solidFill>
                          <a:latin typeface="+mn-lt"/>
                          <a:ea typeface="+mn-ea"/>
                          <a:cs typeface="+mn-cs"/>
                        </a:rPr>
                        <a:t>understandable interface</a:t>
                      </a:r>
                      <a:endParaRPr lang="en-US" dirty="0"/>
                    </a:p>
                  </a:txBody>
                  <a:tcPr/>
                </a:tc>
                <a:tc>
                  <a:txBody>
                    <a:bodyPr/>
                    <a:lstStyle/>
                    <a:p>
                      <a:r>
                        <a:rPr lang="en-US" sz="1800" kern="1200" baseline="0" dirty="0" smtClean="0">
                          <a:solidFill>
                            <a:schemeClr val="dk1"/>
                          </a:solidFill>
                          <a:latin typeface="+mn-lt"/>
                          <a:ea typeface="+mn-ea"/>
                          <a:cs typeface="+mn-cs"/>
                        </a:rPr>
                        <a:t>Quickly get and use a code</a:t>
                      </a:r>
                      <a:endParaRPr lang="en-US" dirty="0"/>
                    </a:p>
                  </a:txBody>
                  <a:tcPr/>
                </a:tc>
              </a:tr>
              <a:tr h="370840">
                <a:tc>
                  <a:txBody>
                    <a:bodyPr/>
                    <a:lstStyle/>
                    <a:p>
                      <a:r>
                        <a:rPr lang="en-US" sz="1800" b="1" kern="1200" baseline="0" dirty="0" smtClean="0">
                          <a:solidFill>
                            <a:schemeClr val="dk1"/>
                          </a:solidFill>
                          <a:latin typeface="+mn-lt"/>
                          <a:ea typeface="+mn-ea"/>
                          <a:cs typeface="+mn-cs"/>
                        </a:rPr>
                        <a:t>Approach</a:t>
                      </a:r>
                      <a:endParaRPr lang="en-US" dirty="0"/>
                    </a:p>
                  </a:txBody>
                  <a:tcPr/>
                </a:tc>
                <a:tc>
                  <a:txBody>
                    <a:bodyPr/>
                    <a:lstStyle/>
                    <a:p>
                      <a:r>
                        <a:rPr lang="en-US" sz="1800" kern="1200" baseline="0" dirty="0" smtClean="0">
                          <a:solidFill>
                            <a:schemeClr val="dk1"/>
                          </a:solidFill>
                          <a:latin typeface="+mn-lt"/>
                          <a:ea typeface="+mn-ea"/>
                          <a:cs typeface="+mn-cs"/>
                        </a:rPr>
                        <a:t>Hide structure and</a:t>
                      </a:r>
                    </a:p>
                    <a:p>
                      <a:r>
                        <a:rPr lang="en-US" sz="1800" kern="1200" baseline="0" dirty="0" smtClean="0">
                          <a:solidFill>
                            <a:schemeClr val="dk1"/>
                          </a:solidFill>
                          <a:latin typeface="+mn-lt"/>
                          <a:ea typeface="+mn-ea"/>
                          <a:cs typeface="+mn-cs"/>
                        </a:rPr>
                        <a:t>implementation details from user.</a:t>
                      </a:r>
                      <a:endParaRPr lang="en-US" dirty="0"/>
                    </a:p>
                  </a:txBody>
                  <a:tcPr/>
                </a:tc>
                <a:tc>
                  <a:txBody>
                    <a:bodyPr/>
                    <a:lstStyle/>
                    <a:p>
                      <a:r>
                        <a:rPr lang="en-US" sz="1800" kern="1200" baseline="0" dirty="0" smtClean="0">
                          <a:solidFill>
                            <a:schemeClr val="dk1"/>
                          </a:solidFill>
                          <a:latin typeface="+mn-lt"/>
                          <a:ea typeface="+mn-ea"/>
                          <a:cs typeface="+mn-cs"/>
                        </a:rPr>
                        <a:t>Examine and use operations</a:t>
                      </a:r>
                    </a:p>
                    <a:p>
                      <a:r>
                        <a:rPr lang="en-US" sz="1800" kern="1200" baseline="0" dirty="0" smtClean="0">
                          <a:solidFill>
                            <a:schemeClr val="dk1"/>
                          </a:solidFill>
                          <a:latin typeface="+mn-lt"/>
                          <a:ea typeface="+mn-ea"/>
                          <a:cs typeface="+mn-cs"/>
                        </a:rPr>
                        <a:t>exposed through an interface.</a:t>
                      </a:r>
                      <a:endParaRPr lang="en-US" dirty="0"/>
                    </a:p>
                  </a:txBody>
                  <a:tcPr/>
                </a:tc>
              </a:tr>
              <a:tr h="370840">
                <a:tc>
                  <a:txBody>
                    <a:bodyPr/>
                    <a:lstStyle/>
                    <a:p>
                      <a:r>
                        <a:rPr lang="en-US" sz="1800" b="1" kern="1200" baseline="0" dirty="0" smtClean="0">
                          <a:solidFill>
                            <a:schemeClr val="dk1"/>
                          </a:solidFill>
                          <a:latin typeface="+mn-lt"/>
                          <a:ea typeface="+mn-ea"/>
                          <a:cs typeface="+mn-cs"/>
                        </a:rPr>
                        <a:t>Benefits</a:t>
                      </a:r>
                      <a:endParaRPr lang="en-US" dirty="0"/>
                    </a:p>
                  </a:txBody>
                  <a:tcPr/>
                </a:tc>
                <a:tc>
                  <a:txBody>
                    <a:bodyPr/>
                    <a:lstStyle/>
                    <a:p>
                      <a:r>
                        <a:rPr lang="en-US" sz="1800" kern="1200" baseline="0" dirty="0" smtClean="0">
                          <a:solidFill>
                            <a:schemeClr val="dk1"/>
                          </a:solidFill>
                          <a:latin typeface="+mn-lt"/>
                          <a:ea typeface="+mn-ea"/>
                          <a:cs typeface="+mn-cs"/>
                        </a:rPr>
                        <a:t>May change structure and</a:t>
                      </a:r>
                    </a:p>
                    <a:p>
                      <a:r>
                        <a:rPr lang="en-US" sz="1800" kern="1200" baseline="0" dirty="0" smtClean="0">
                          <a:solidFill>
                            <a:schemeClr val="dk1"/>
                          </a:solidFill>
                          <a:latin typeface="+mn-lt"/>
                          <a:ea typeface="+mn-ea"/>
                          <a:cs typeface="+mn-cs"/>
                        </a:rPr>
                        <a:t>algorithms without affecting</a:t>
                      </a:r>
                    </a:p>
                    <a:p>
                      <a:r>
                        <a:rPr lang="en-US" sz="1800" kern="1200" baseline="0" dirty="0" smtClean="0">
                          <a:solidFill>
                            <a:schemeClr val="dk1"/>
                          </a:solidFill>
                          <a:latin typeface="+mn-lt"/>
                          <a:ea typeface="+mn-ea"/>
                          <a:cs typeface="+mn-cs"/>
                        </a:rPr>
                        <a:t>user</a:t>
                      </a:r>
                      <a:endParaRPr lang="en-US" dirty="0"/>
                    </a:p>
                  </a:txBody>
                  <a:tcPr/>
                </a:tc>
                <a:tc>
                  <a:txBody>
                    <a:bodyPr/>
                    <a:lstStyle/>
                    <a:p>
                      <a:r>
                        <a:rPr lang="en-US" sz="1800" kern="1200" baseline="0" dirty="0" smtClean="0">
                          <a:solidFill>
                            <a:schemeClr val="dk1"/>
                          </a:solidFill>
                          <a:latin typeface="+mn-lt"/>
                          <a:ea typeface="+mn-ea"/>
                          <a:cs typeface="+mn-cs"/>
                        </a:rPr>
                        <a:t>Understandable interface;</a:t>
                      </a:r>
                    </a:p>
                    <a:p>
                      <a:r>
                        <a:rPr lang="en-US" sz="1800" kern="1200" baseline="0" dirty="0" smtClean="0">
                          <a:solidFill>
                            <a:schemeClr val="dk1"/>
                          </a:solidFill>
                          <a:latin typeface="+mn-lt"/>
                          <a:ea typeface="+mn-ea"/>
                          <a:cs typeface="+mn-cs"/>
                        </a:rPr>
                        <a:t>can be used without fear of</a:t>
                      </a:r>
                    </a:p>
                    <a:p>
                      <a:r>
                        <a:rPr lang="en-US" sz="1800" kern="1200" baseline="0" dirty="0" smtClean="0">
                          <a:solidFill>
                            <a:schemeClr val="dk1"/>
                          </a:solidFill>
                          <a:latin typeface="+mn-lt"/>
                          <a:ea typeface="+mn-ea"/>
                          <a:cs typeface="+mn-cs"/>
                        </a:rPr>
                        <a:t>"breaking" object</a:t>
                      </a:r>
                      <a:endParaRPr lang="en-US" dirty="0"/>
                    </a:p>
                  </a:txBody>
                  <a:tcPr/>
                </a:tc>
              </a:tr>
              <a:tr h="370840">
                <a:tc>
                  <a:txBody>
                    <a:bodyPr/>
                    <a:lstStyle/>
                    <a:p>
                      <a:r>
                        <a:rPr lang="en-US" sz="1800" b="1" kern="1200" baseline="0" dirty="0" smtClean="0">
                          <a:solidFill>
                            <a:schemeClr val="dk1"/>
                          </a:solidFill>
                          <a:latin typeface="+mn-lt"/>
                          <a:ea typeface="+mn-ea"/>
                          <a:cs typeface="+mn-cs"/>
                        </a:rPr>
                        <a:t>Costs</a:t>
                      </a:r>
                      <a:endParaRPr lang="en-US" dirty="0"/>
                    </a:p>
                  </a:txBody>
                  <a:tcPr/>
                </a:tc>
                <a:tc>
                  <a:txBody>
                    <a:bodyPr/>
                    <a:lstStyle/>
                    <a:p>
                      <a:r>
                        <a:rPr lang="en-US" sz="1800" kern="1200" baseline="0" dirty="0" smtClean="0">
                          <a:solidFill>
                            <a:schemeClr val="dk1"/>
                          </a:solidFill>
                          <a:latin typeface="+mn-lt"/>
                          <a:ea typeface="+mn-ea"/>
                          <a:cs typeface="+mn-cs"/>
                        </a:rPr>
                        <a:t>Reusability must be</a:t>
                      </a:r>
                    </a:p>
                    <a:p>
                      <a:r>
                        <a:rPr lang="en-US" sz="1800" kern="1200" baseline="0" dirty="0" smtClean="0">
                          <a:solidFill>
                            <a:schemeClr val="dk1"/>
                          </a:solidFill>
                          <a:latin typeface="+mn-lt"/>
                          <a:ea typeface="+mn-ea"/>
                          <a:cs typeface="+mn-cs"/>
                        </a:rPr>
                        <a:t>carefully planned</a:t>
                      </a:r>
                      <a:endParaRPr lang="en-US" dirty="0"/>
                    </a:p>
                  </a:txBody>
                  <a:tcPr/>
                </a:tc>
                <a:tc>
                  <a:txBody>
                    <a:bodyPr/>
                    <a:lstStyle/>
                    <a:p>
                      <a:r>
                        <a:rPr lang="en-US" sz="1800" kern="1200" baseline="0" dirty="0" smtClean="0">
                          <a:solidFill>
                            <a:schemeClr val="dk1"/>
                          </a:solidFill>
                          <a:latin typeface="+mn-lt"/>
                          <a:ea typeface="+mn-ea"/>
                          <a:cs typeface="+mn-cs"/>
                        </a:rPr>
                        <a:t>Access to data through</a:t>
                      </a:r>
                    </a:p>
                    <a:p>
                      <a:r>
                        <a:rPr lang="en-US" sz="1800" kern="1200" baseline="0" dirty="0" smtClean="0">
                          <a:solidFill>
                            <a:schemeClr val="dk1"/>
                          </a:solidFill>
                          <a:latin typeface="+mn-lt"/>
                          <a:ea typeface="+mn-ea"/>
                          <a:cs typeface="+mn-cs"/>
                        </a:rPr>
                        <a:t>operations may be slower</a:t>
                      </a:r>
                    </a:p>
                    <a:p>
                      <a:r>
                        <a:rPr lang="en-US" sz="1800" kern="1200" baseline="0" dirty="0" smtClean="0">
                          <a:solidFill>
                            <a:schemeClr val="dk1"/>
                          </a:solidFill>
                          <a:latin typeface="+mn-lt"/>
                          <a:ea typeface="+mn-ea"/>
                          <a:cs typeface="+mn-cs"/>
                        </a:rPr>
                        <a:t>than direct access</a:t>
                      </a:r>
                      <a:endParaRPr lang="en-US" dirty="0"/>
                    </a:p>
                  </a:txBody>
                  <a:tcPr/>
                </a:tc>
              </a:tr>
            </a:tbl>
          </a:graphicData>
        </a:graphic>
      </p:graphicFrame>
    </p:spTree>
    <p:extLst>
      <p:ext uri="{BB962C8B-B14F-4D97-AF65-F5344CB8AC3E}">
        <p14:creationId xmlns:p14="http://schemas.microsoft.com/office/powerpoint/2010/main" val="39263032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Objects</a:t>
            </a:r>
          </a:p>
        </p:txBody>
      </p:sp>
      <p:sp>
        <p:nvSpPr>
          <p:cNvPr id="3" name="Content Placeholder 2"/>
          <p:cNvSpPr>
            <a:spLocks noGrp="1"/>
          </p:cNvSpPr>
          <p:nvPr>
            <p:ph idx="1"/>
          </p:nvPr>
        </p:nvSpPr>
        <p:spPr/>
        <p:txBody>
          <a:bodyPr/>
          <a:lstStyle/>
          <a:p>
            <a:r>
              <a:rPr lang="en-US" dirty="0"/>
              <a:t>What type of Objects are they?</a:t>
            </a:r>
          </a:p>
          <a:p>
            <a:r>
              <a:rPr lang="en-US" dirty="0"/>
              <a:t>What are the different states of these objects?</a:t>
            </a:r>
          </a:p>
          <a:p>
            <a:r>
              <a:rPr lang="en-US" dirty="0"/>
              <a:t>What is the common behavior among them?</a:t>
            </a:r>
          </a:p>
          <a:p>
            <a:endParaRPr lang="en-US" dirty="0"/>
          </a:p>
        </p:txBody>
      </p:sp>
      <p:pic>
        <p:nvPicPr>
          <p:cNvPr id="5" name="Picture 4"/>
          <p:cNvPicPr>
            <a:picLocks noChangeAspect="1" noChangeArrowheads="1"/>
          </p:cNvPicPr>
          <p:nvPr/>
        </p:nvPicPr>
        <p:blipFill>
          <a:blip r:embed="rId3"/>
          <a:srcRect/>
          <a:stretch>
            <a:fillRect/>
          </a:stretch>
        </p:blipFill>
        <p:spPr bwMode="auto">
          <a:xfrm>
            <a:off x="3840884" y="3480739"/>
            <a:ext cx="1500198" cy="1465908"/>
          </a:xfrm>
          <a:prstGeom prst="rect">
            <a:avLst/>
          </a:prstGeom>
          <a:noFill/>
          <a:ln w="9525">
            <a:noFill/>
            <a:miter lim="800000"/>
            <a:headEnd/>
            <a:tailEnd/>
          </a:ln>
          <a:effectLst/>
        </p:spPr>
      </p:pic>
      <p:pic>
        <p:nvPicPr>
          <p:cNvPr id="6" name="Picture 5"/>
          <p:cNvPicPr>
            <a:picLocks noChangeAspect="1" noChangeArrowheads="1"/>
          </p:cNvPicPr>
          <p:nvPr/>
        </p:nvPicPr>
        <p:blipFill>
          <a:blip r:embed="rId4"/>
          <a:srcRect/>
          <a:stretch>
            <a:fillRect/>
          </a:stretch>
        </p:blipFill>
        <p:spPr bwMode="auto">
          <a:xfrm>
            <a:off x="5912586" y="4909499"/>
            <a:ext cx="1571636" cy="1304352"/>
          </a:xfrm>
          <a:prstGeom prst="rect">
            <a:avLst/>
          </a:prstGeom>
          <a:noFill/>
          <a:ln w="9525">
            <a:noFill/>
            <a:miter lim="800000"/>
            <a:headEnd/>
            <a:tailEnd/>
          </a:ln>
          <a:effectLst/>
        </p:spPr>
      </p:pic>
      <p:pic>
        <p:nvPicPr>
          <p:cNvPr id="7" name="Picture 6"/>
          <p:cNvPicPr>
            <a:picLocks noChangeAspect="1" noChangeArrowheads="1"/>
          </p:cNvPicPr>
          <p:nvPr/>
        </p:nvPicPr>
        <p:blipFill>
          <a:blip r:embed="rId5"/>
          <a:srcRect/>
          <a:stretch>
            <a:fillRect/>
          </a:stretch>
        </p:blipFill>
        <p:spPr bwMode="auto">
          <a:xfrm>
            <a:off x="1697744" y="4980937"/>
            <a:ext cx="1511688" cy="1214446"/>
          </a:xfrm>
          <a:prstGeom prst="rect">
            <a:avLst/>
          </a:prstGeom>
          <a:noFill/>
          <a:ln w="9525">
            <a:noFill/>
            <a:miter lim="800000"/>
            <a:headEnd/>
            <a:tailEnd/>
          </a:ln>
          <a:effectLst/>
        </p:spPr>
      </p:pic>
    </p:spTree>
    <p:extLst>
      <p:ext uri="{BB962C8B-B14F-4D97-AF65-F5344CB8AC3E}">
        <p14:creationId xmlns:p14="http://schemas.microsoft.com/office/powerpoint/2010/main" val="36609114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Objects state and behavior</a:t>
            </a:r>
            <a:endParaRPr lang="en-US" dirty="0"/>
          </a:p>
        </p:txBody>
      </p:sp>
      <p:sp>
        <p:nvSpPr>
          <p:cNvPr id="3" name="Content Placeholder 2"/>
          <p:cNvSpPr>
            <a:spLocks noGrp="1"/>
          </p:cNvSpPr>
          <p:nvPr>
            <p:ph idx="1"/>
          </p:nvPr>
        </p:nvSpPr>
        <p:spPr/>
        <p:txBody>
          <a:bodyPr/>
          <a:lstStyle/>
          <a:p>
            <a:r>
              <a:rPr lang="en-US" dirty="0"/>
              <a:t>All the objects are of type Dog</a:t>
            </a:r>
          </a:p>
          <a:p>
            <a:r>
              <a:rPr lang="en-US" dirty="0"/>
              <a:t>Every dog has the following states  name, breed and size.</a:t>
            </a:r>
          </a:p>
          <a:p>
            <a:r>
              <a:rPr lang="en-US" dirty="0"/>
              <a:t>Every dog does the following: barks, eats, sleeps and wags its tail.</a:t>
            </a:r>
          </a:p>
          <a:p>
            <a:r>
              <a:rPr lang="en-US" dirty="0"/>
              <a:t>This generalization is referred as a Class.</a:t>
            </a:r>
          </a:p>
          <a:p>
            <a:endParaRPr lang="en-US" dirty="0"/>
          </a:p>
        </p:txBody>
      </p:sp>
      <p:pic>
        <p:nvPicPr>
          <p:cNvPr id="5" name="Picture 3"/>
          <p:cNvPicPr>
            <a:picLocks noChangeAspect="1" noChangeArrowheads="1"/>
          </p:cNvPicPr>
          <p:nvPr/>
        </p:nvPicPr>
        <p:blipFill>
          <a:blip r:embed="rId3"/>
          <a:srcRect/>
          <a:stretch>
            <a:fillRect/>
          </a:stretch>
        </p:blipFill>
        <p:spPr bwMode="auto">
          <a:xfrm>
            <a:off x="6300403" y="4126788"/>
            <a:ext cx="1000132" cy="977272"/>
          </a:xfrm>
          <a:prstGeom prst="rect">
            <a:avLst/>
          </a:prstGeom>
          <a:noFill/>
          <a:ln w="9525">
            <a:noFill/>
            <a:miter lim="800000"/>
            <a:headEnd/>
            <a:tailEnd/>
          </a:ln>
          <a:effectLst/>
        </p:spPr>
      </p:pic>
      <p:pic>
        <p:nvPicPr>
          <p:cNvPr id="6" name="Picture 4"/>
          <p:cNvPicPr>
            <a:picLocks noChangeAspect="1" noChangeArrowheads="1"/>
          </p:cNvPicPr>
          <p:nvPr/>
        </p:nvPicPr>
        <p:blipFill>
          <a:blip r:embed="rId4"/>
          <a:srcRect/>
          <a:stretch>
            <a:fillRect/>
          </a:stretch>
        </p:blipFill>
        <p:spPr bwMode="auto">
          <a:xfrm>
            <a:off x="7309022" y="4936024"/>
            <a:ext cx="1000132" cy="830042"/>
          </a:xfrm>
          <a:prstGeom prst="rect">
            <a:avLst/>
          </a:prstGeom>
          <a:noFill/>
          <a:ln w="9525">
            <a:noFill/>
            <a:miter lim="800000"/>
            <a:headEnd/>
            <a:tailEnd/>
          </a:ln>
          <a:effectLst/>
        </p:spPr>
      </p:pic>
      <p:pic>
        <p:nvPicPr>
          <p:cNvPr id="7" name="Picture 5"/>
          <p:cNvPicPr>
            <a:picLocks noChangeAspect="1" noChangeArrowheads="1"/>
          </p:cNvPicPr>
          <p:nvPr/>
        </p:nvPicPr>
        <p:blipFill>
          <a:blip r:embed="rId5"/>
          <a:srcRect/>
          <a:stretch>
            <a:fillRect/>
          </a:stretch>
        </p:blipFill>
        <p:spPr bwMode="auto">
          <a:xfrm>
            <a:off x="5117444" y="5076424"/>
            <a:ext cx="1000132" cy="803477"/>
          </a:xfrm>
          <a:prstGeom prst="rect">
            <a:avLst/>
          </a:prstGeom>
          <a:noFill/>
          <a:ln w="9525">
            <a:noFill/>
            <a:miter lim="800000"/>
            <a:headEnd/>
            <a:tailEnd/>
          </a:ln>
          <a:effectLst/>
        </p:spPr>
      </p:pic>
      <p:sp>
        <p:nvSpPr>
          <p:cNvPr id="8" name="TextBox 7"/>
          <p:cNvSpPr txBox="1"/>
          <p:nvPr/>
        </p:nvSpPr>
        <p:spPr>
          <a:xfrm>
            <a:off x="6213642" y="6197243"/>
            <a:ext cx="1428760" cy="369332"/>
          </a:xfrm>
          <a:prstGeom prst="rect">
            <a:avLst/>
          </a:prstGeom>
          <a:noFill/>
        </p:spPr>
        <p:txBody>
          <a:bodyPr wrap="square" rtlCol="0">
            <a:spAutoFit/>
          </a:bodyPr>
          <a:lstStyle/>
          <a:p>
            <a:r>
              <a:rPr lang="en-US" dirty="0">
                <a:solidFill>
                  <a:prstClr val="black"/>
                </a:solidFill>
              </a:rPr>
              <a:t>Objects</a:t>
            </a:r>
          </a:p>
        </p:txBody>
      </p:sp>
      <p:pic>
        <p:nvPicPr>
          <p:cNvPr id="9" name="Picture 8"/>
          <p:cNvPicPr>
            <a:picLocks noChangeAspect="1"/>
          </p:cNvPicPr>
          <p:nvPr/>
        </p:nvPicPr>
        <p:blipFill>
          <a:blip r:embed="rId6"/>
          <a:stretch>
            <a:fillRect/>
          </a:stretch>
        </p:blipFill>
        <p:spPr>
          <a:xfrm>
            <a:off x="2375854" y="3824513"/>
            <a:ext cx="2039198" cy="2447038"/>
          </a:xfrm>
          <a:prstGeom prst="rect">
            <a:avLst/>
          </a:prstGeom>
        </p:spPr>
      </p:pic>
      <p:sp>
        <p:nvSpPr>
          <p:cNvPr id="10" name="TextBox 9"/>
          <p:cNvSpPr txBox="1"/>
          <p:nvPr/>
        </p:nvSpPr>
        <p:spPr>
          <a:xfrm>
            <a:off x="2835204" y="6266889"/>
            <a:ext cx="1428760" cy="369332"/>
          </a:xfrm>
          <a:prstGeom prst="rect">
            <a:avLst/>
          </a:prstGeom>
          <a:noFill/>
        </p:spPr>
        <p:txBody>
          <a:bodyPr wrap="square" rtlCol="0">
            <a:spAutoFit/>
          </a:bodyPr>
          <a:lstStyle/>
          <a:p>
            <a:r>
              <a:rPr lang="en-US" dirty="0">
                <a:solidFill>
                  <a:prstClr val="black"/>
                </a:solidFill>
              </a:rPr>
              <a:t>Class</a:t>
            </a:r>
          </a:p>
        </p:txBody>
      </p:sp>
      <p:sp>
        <p:nvSpPr>
          <p:cNvPr id="11" name="TextBox 10"/>
          <p:cNvSpPr txBox="1"/>
          <p:nvPr/>
        </p:nvSpPr>
        <p:spPr>
          <a:xfrm>
            <a:off x="1315818" y="4376106"/>
            <a:ext cx="1000132" cy="369332"/>
          </a:xfrm>
          <a:prstGeom prst="rect">
            <a:avLst/>
          </a:prstGeom>
          <a:noFill/>
        </p:spPr>
        <p:txBody>
          <a:bodyPr wrap="square" rtlCol="0">
            <a:spAutoFit/>
          </a:bodyPr>
          <a:lstStyle/>
          <a:p>
            <a:r>
              <a:rPr lang="en-US" dirty="0">
                <a:solidFill>
                  <a:prstClr val="black"/>
                </a:solidFill>
              </a:rPr>
              <a:t>state</a:t>
            </a:r>
          </a:p>
        </p:txBody>
      </p:sp>
      <p:sp>
        <p:nvSpPr>
          <p:cNvPr id="12" name="TextBox 11"/>
          <p:cNvSpPr txBox="1"/>
          <p:nvPr/>
        </p:nvSpPr>
        <p:spPr>
          <a:xfrm>
            <a:off x="1127456" y="5351045"/>
            <a:ext cx="1092012" cy="369332"/>
          </a:xfrm>
          <a:prstGeom prst="rect">
            <a:avLst/>
          </a:prstGeom>
          <a:noFill/>
        </p:spPr>
        <p:txBody>
          <a:bodyPr wrap="square" rtlCol="0">
            <a:spAutoFit/>
          </a:bodyPr>
          <a:lstStyle/>
          <a:p>
            <a:r>
              <a:rPr lang="en-US" dirty="0">
                <a:solidFill>
                  <a:prstClr val="black"/>
                </a:solidFill>
              </a:rPr>
              <a:t>behavior</a:t>
            </a:r>
          </a:p>
        </p:txBody>
      </p:sp>
    </p:spTree>
    <p:extLst>
      <p:ext uri="{BB962C8B-B14F-4D97-AF65-F5344CB8AC3E}">
        <p14:creationId xmlns:p14="http://schemas.microsoft.com/office/powerpoint/2010/main" val="38588199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80916"/>
            <a:ext cx="8596668" cy="1749484"/>
          </a:xfrm>
        </p:spPr>
        <p:txBody>
          <a:bodyPr/>
          <a:lstStyle/>
          <a:p>
            <a:r>
              <a:rPr lang="en-US" dirty="0" smtClean="0"/>
              <a:t>OO Real world and software</a:t>
            </a:r>
            <a:endParaRPr lang="en-US" dirty="0"/>
          </a:p>
        </p:txBody>
      </p:sp>
      <p:pic>
        <p:nvPicPr>
          <p:cNvPr id="5" name="Picture 2"/>
          <p:cNvPicPr>
            <a:picLocks noChangeAspect="1" noChangeArrowheads="1"/>
          </p:cNvPicPr>
          <p:nvPr/>
        </p:nvPicPr>
        <p:blipFill>
          <a:blip r:embed="rId3"/>
          <a:srcRect/>
          <a:stretch>
            <a:fillRect/>
          </a:stretch>
        </p:blipFill>
        <p:spPr bwMode="auto">
          <a:xfrm>
            <a:off x="3686157" y="1432680"/>
            <a:ext cx="1765539" cy="1000132"/>
          </a:xfrm>
          <a:prstGeom prst="rect">
            <a:avLst/>
          </a:prstGeom>
          <a:noFill/>
          <a:ln w="9525">
            <a:noFill/>
            <a:miter lim="800000"/>
            <a:headEnd/>
            <a:tailEnd/>
          </a:ln>
          <a:effectLst/>
        </p:spPr>
      </p:pic>
      <p:pic>
        <p:nvPicPr>
          <p:cNvPr id="6" name="Picture 3"/>
          <p:cNvPicPr>
            <a:picLocks noChangeAspect="1" noChangeArrowheads="1"/>
          </p:cNvPicPr>
          <p:nvPr/>
        </p:nvPicPr>
        <p:blipFill>
          <a:blip r:embed="rId4"/>
          <a:srcRect/>
          <a:stretch>
            <a:fillRect/>
          </a:stretch>
        </p:blipFill>
        <p:spPr bwMode="auto">
          <a:xfrm>
            <a:off x="3614719" y="2932878"/>
            <a:ext cx="1952267" cy="785818"/>
          </a:xfrm>
          <a:prstGeom prst="rect">
            <a:avLst/>
          </a:prstGeom>
          <a:noFill/>
          <a:ln w="9525">
            <a:noFill/>
            <a:miter lim="800000"/>
            <a:headEnd/>
            <a:tailEnd/>
          </a:ln>
          <a:effectLst/>
        </p:spPr>
      </p:pic>
      <p:pic>
        <p:nvPicPr>
          <p:cNvPr id="7" name="Picture 4"/>
          <p:cNvPicPr>
            <a:picLocks noChangeAspect="1" noChangeArrowheads="1"/>
          </p:cNvPicPr>
          <p:nvPr/>
        </p:nvPicPr>
        <p:blipFill>
          <a:blip r:embed="rId5"/>
          <a:srcRect/>
          <a:stretch>
            <a:fillRect/>
          </a:stretch>
        </p:blipFill>
        <p:spPr bwMode="auto">
          <a:xfrm>
            <a:off x="3706785" y="4110172"/>
            <a:ext cx="1853816" cy="1071570"/>
          </a:xfrm>
          <a:prstGeom prst="rect">
            <a:avLst/>
          </a:prstGeom>
          <a:noFill/>
          <a:ln w="9525">
            <a:noFill/>
            <a:miter lim="800000"/>
            <a:headEnd/>
            <a:tailEnd/>
          </a:ln>
          <a:effectLst/>
        </p:spPr>
      </p:pic>
      <p:pic>
        <p:nvPicPr>
          <p:cNvPr id="8" name="Picture 5"/>
          <p:cNvPicPr>
            <a:picLocks noChangeAspect="1" noChangeArrowheads="1"/>
          </p:cNvPicPr>
          <p:nvPr/>
        </p:nvPicPr>
        <p:blipFill>
          <a:blip r:embed="rId6"/>
          <a:srcRect/>
          <a:stretch>
            <a:fillRect/>
          </a:stretch>
        </p:blipFill>
        <p:spPr bwMode="auto">
          <a:xfrm>
            <a:off x="3686157" y="5334000"/>
            <a:ext cx="1690699" cy="1000132"/>
          </a:xfrm>
          <a:prstGeom prst="rect">
            <a:avLst/>
          </a:prstGeom>
          <a:noFill/>
          <a:ln w="9525">
            <a:noFill/>
            <a:miter lim="800000"/>
            <a:headEnd/>
            <a:tailEnd/>
          </a:ln>
          <a:effectLst/>
        </p:spPr>
      </p:pic>
      <p:sp>
        <p:nvSpPr>
          <p:cNvPr id="9" name="TextBox 8"/>
          <p:cNvSpPr txBox="1"/>
          <p:nvPr/>
        </p:nvSpPr>
        <p:spPr>
          <a:xfrm>
            <a:off x="6186486" y="3308704"/>
            <a:ext cx="1071570" cy="338554"/>
          </a:xfrm>
          <a:prstGeom prst="rect">
            <a:avLst/>
          </a:prstGeom>
          <a:noFill/>
          <a:ln>
            <a:solidFill>
              <a:schemeClr val="tx1"/>
            </a:solidFill>
          </a:ln>
        </p:spPr>
        <p:txBody>
          <a:bodyPr wrap="square" rtlCol="0">
            <a:spAutoFit/>
          </a:bodyPr>
          <a:lstStyle/>
          <a:p>
            <a:r>
              <a:rPr lang="en-US" sz="1600" dirty="0" err="1">
                <a:solidFill>
                  <a:prstClr val="black"/>
                </a:solidFill>
              </a:rPr>
              <a:t>myCar</a:t>
            </a:r>
            <a:endParaRPr lang="en-US" sz="1600" dirty="0">
              <a:solidFill>
                <a:prstClr val="black"/>
              </a:solidFill>
            </a:endParaRPr>
          </a:p>
        </p:txBody>
      </p:sp>
      <p:sp>
        <p:nvSpPr>
          <p:cNvPr id="10" name="TextBox 9"/>
          <p:cNvSpPr txBox="1"/>
          <p:nvPr/>
        </p:nvSpPr>
        <p:spPr>
          <a:xfrm>
            <a:off x="7472370" y="3308704"/>
            <a:ext cx="1357322" cy="338554"/>
          </a:xfrm>
          <a:prstGeom prst="rect">
            <a:avLst/>
          </a:prstGeom>
          <a:noFill/>
          <a:ln>
            <a:solidFill>
              <a:schemeClr val="tx1"/>
            </a:solidFill>
          </a:ln>
        </p:spPr>
        <p:txBody>
          <a:bodyPr wrap="square" rtlCol="0">
            <a:spAutoFit/>
          </a:bodyPr>
          <a:lstStyle/>
          <a:p>
            <a:r>
              <a:rPr lang="en-US" sz="1600" dirty="0" err="1">
                <a:solidFill>
                  <a:prstClr val="black"/>
                </a:solidFill>
              </a:rPr>
              <a:t>myDadsCar</a:t>
            </a:r>
            <a:endParaRPr lang="en-US" sz="1600" dirty="0">
              <a:solidFill>
                <a:prstClr val="black"/>
              </a:solidFill>
            </a:endParaRPr>
          </a:p>
        </p:txBody>
      </p:sp>
      <p:sp>
        <p:nvSpPr>
          <p:cNvPr id="11" name="TextBox 10"/>
          <p:cNvSpPr txBox="1"/>
          <p:nvPr/>
        </p:nvSpPr>
        <p:spPr>
          <a:xfrm>
            <a:off x="9115444" y="3308704"/>
            <a:ext cx="1357322" cy="338554"/>
          </a:xfrm>
          <a:prstGeom prst="rect">
            <a:avLst/>
          </a:prstGeom>
          <a:noFill/>
          <a:ln>
            <a:solidFill>
              <a:schemeClr val="tx1"/>
            </a:solidFill>
          </a:ln>
        </p:spPr>
        <p:txBody>
          <a:bodyPr wrap="square" rtlCol="0">
            <a:spAutoFit/>
          </a:bodyPr>
          <a:lstStyle/>
          <a:p>
            <a:r>
              <a:rPr lang="en-US" sz="1600" dirty="0" err="1">
                <a:solidFill>
                  <a:prstClr val="black"/>
                </a:solidFill>
              </a:rPr>
              <a:t>myFriendCar</a:t>
            </a:r>
            <a:endParaRPr lang="en-US" sz="1600" dirty="0">
              <a:solidFill>
                <a:prstClr val="black"/>
              </a:solidFill>
            </a:endParaRPr>
          </a:p>
        </p:txBody>
      </p:sp>
      <p:sp>
        <p:nvSpPr>
          <p:cNvPr id="12" name="TextBox 11"/>
          <p:cNvSpPr txBox="1"/>
          <p:nvPr/>
        </p:nvSpPr>
        <p:spPr>
          <a:xfrm>
            <a:off x="5829296" y="4218764"/>
            <a:ext cx="2286016" cy="830997"/>
          </a:xfrm>
          <a:prstGeom prst="rect">
            <a:avLst/>
          </a:prstGeom>
          <a:noFill/>
          <a:ln>
            <a:solidFill>
              <a:schemeClr val="tx1"/>
            </a:solidFill>
          </a:ln>
        </p:spPr>
        <p:txBody>
          <a:bodyPr wrap="square" rtlCol="0">
            <a:spAutoFit/>
          </a:bodyPr>
          <a:lstStyle/>
          <a:p>
            <a:r>
              <a:rPr lang="en-US" sz="1600" dirty="0">
                <a:solidFill>
                  <a:prstClr val="black"/>
                </a:solidFill>
              </a:rPr>
              <a:t>model:  Rapid</a:t>
            </a:r>
          </a:p>
          <a:p>
            <a:r>
              <a:rPr lang="en-US" sz="1600" dirty="0" err="1">
                <a:solidFill>
                  <a:prstClr val="black"/>
                </a:solidFill>
              </a:rPr>
              <a:t>chassisNo</a:t>
            </a:r>
            <a:r>
              <a:rPr lang="en-US" sz="1600" dirty="0">
                <a:solidFill>
                  <a:prstClr val="black"/>
                </a:solidFill>
              </a:rPr>
              <a:t>: AE122011</a:t>
            </a:r>
          </a:p>
          <a:p>
            <a:r>
              <a:rPr lang="en-US" sz="1600" dirty="0" err="1">
                <a:solidFill>
                  <a:prstClr val="black"/>
                </a:solidFill>
              </a:rPr>
              <a:t>regNo</a:t>
            </a:r>
            <a:r>
              <a:rPr lang="en-US" sz="1600" dirty="0">
                <a:solidFill>
                  <a:prstClr val="black"/>
                </a:solidFill>
              </a:rPr>
              <a:t>: KA-50-1233</a:t>
            </a:r>
          </a:p>
        </p:txBody>
      </p:sp>
      <p:sp>
        <p:nvSpPr>
          <p:cNvPr id="13" name="TextBox 12"/>
          <p:cNvSpPr txBox="1"/>
          <p:nvPr/>
        </p:nvSpPr>
        <p:spPr>
          <a:xfrm>
            <a:off x="8329626" y="4218763"/>
            <a:ext cx="2286016" cy="830997"/>
          </a:xfrm>
          <a:prstGeom prst="rect">
            <a:avLst/>
          </a:prstGeom>
          <a:noFill/>
          <a:ln>
            <a:solidFill>
              <a:schemeClr val="tx1"/>
            </a:solidFill>
          </a:ln>
        </p:spPr>
        <p:txBody>
          <a:bodyPr wrap="square" rtlCol="0">
            <a:spAutoFit/>
          </a:bodyPr>
          <a:lstStyle/>
          <a:p>
            <a:r>
              <a:rPr lang="en-US" sz="1600" dirty="0">
                <a:solidFill>
                  <a:prstClr val="black"/>
                </a:solidFill>
              </a:rPr>
              <a:t>model:  </a:t>
            </a:r>
            <a:r>
              <a:rPr lang="en-US" sz="1600" dirty="0" err="1">
                <a:solidFill>
                  <a:prstClr val="black"/>
                </a:solidFill>
              </a:rPr>
              <a:t>WangonR</a:t>
            </a:r>
            <a:endParaRPr lang="en-US" sz="1600" dirty="0">
              <a:solidFill>
                <a:prstClr val="black"/>
              </a:solidFill>
            </a:endParaRPr>
          </a:p>
          <a:p>
            <a:r>
              <a:rPr lang="en-US" sz="1600" dirty="0" err="1">
                <a:solidFill>
                  <a:prstClr val="black"/>
                </a:solidFill>
              </a:rPr>
              <a:t>chassisNo</a:t>
            </a:r>
            <a:r>
              <a:rPr lang="en-US" sz="1600" dirty="0">
                <a:solidFill>
                  <a:prstClr val="black"/>
                </a:solidFill>
              </a:rPr>
              <a:t> : LK922T3</a:t>
            </a:r>
          </a:p>
          <a:p>
            <a:r>
              <a:rPr lang="en-US" sz="1600" dirty="0" err="1">
                <a:solidFill>
                  <a:prstClr val="black"/>
                </a:solidFill>
              </a:rPr>
              <a:t>regNo</a:t>
            </a:r>
            <a:r>
              <a:rPr lang="en-US" sz="1600" dirty="0">
                <a:solidFill>
                  <a:prstClr val="black"/>
                </a:solidFill>
              </a:rPr>
              <a:t>: KA-04-8222</a:t>
            </a:r>
          </a:p>
        </p:txBody>
      </p:sp>
      <p:cxnSp>
        <p:nvCxnSpPr>
          <p:cNvPr id="14" name="Straight Connector 13"/>
          <p:cNvCxnSpPr/>
          <p:nvPr/>
        </p:nvCxnSpPr>
        <p:spPr>
          <a:xfrm>
            <a:off x="1828800" y="2932878"/>
            <a:ext cx="9144000" cy="1588"/>
          </a:xfrm>
          <a:prstGeom prst="line">
            <a:avLst/>
          </a:prstGeom>
          <a:ln w="44450" cmpd="sng"/>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828800" y="3861572"/>
            <a:ext cx="9144000" cy="1588"/>
          </a:xfrm>
          <a:prstGeom prst="line">
            <a:avLst/>
          </a:prstGeom>
          <a:ln w="44450" cmpd="sng"/>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828800" y="5257800"/>
            <a:ext cx="9144000" cy="1588"/>
          </a:xfrm>
          <a:prstGeom prst="line">
            <a:avLst/>
          </a:prstGeom>
          <a:ln w="44450" cmpd="sng"/>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5400000" flipH="1" flipV="1">
            <a:off x="2900338" y="4147324"/>
            <a:ext cx="5572164" cy="1588"/>
          </a:xfrm>
          <a:prstGeom prst="line">
            <a:avLst/>
          </a:prstGeom>
          <a:ln w="44450" cmpd="sng"/>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flipH="1" flipV="1">
            <a:off x="686554" y="4146530"/>
            <a:ext cx="5572164" cy="1588"/>
          </a:xfrm>
          <a:prstGeom prst="line">
            <a:avLst/>
          </a:prstGeom>
          <a:ln w="44450" cmpd="sng"/>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900734" y="3861572"/>
            <a:ext cx="1071570" cy="338554"/>
          </a:xfrm>
          <a:prstGeom prst="rect">
            <a:avLst/>
          </a:prstGeom>
          <a:noFill/>
          <a:ln>
            <a:noFill/>
          </a:ln>
        </p:spPr>
        <p:txBody>
          <a:bodyPr wrap="square" rtlCol="0">
            <a:spAutoFit/>
          </a:bodyPr>
          <a:lstStyle/>
          <a:p>
            <a:r>
              <a:rPr lang="en-US" sz="1600" dirty="0" err="1">
                <a:solidFill>
                  <a:prstClr val="black"/>
                </a:solidFill>
              </a:rPr>
              <a:t>myCar</a:t>
            </a:r>
            <a:endParaRPr lang="en-US" sz="1600" dirty="0">
              <a:solidFill>
                <a:prstClr val="black"/>
              </a:solidFill>
            </a:endParaRPr>
          </a:p>
        </p:txBody>
      </p:sp>
      <p:sp>
        <p:nvSpPr>
          <p:cNvPr id="20" name="TextBox 19"/>
          <p:cNvSpPr txBox="1"/>
          <p:nvPr/>
        </p:nvSpPr>
        <p:spPr>
          <a:xfrm>
            <a:off x="8401064" y="3861572"/>
            <a:ext cx="1500198" cy="338554"/>
          </a:xfrm>
          <a:prstGeom prst="rect">
            <a:avLst/>
          </a:prstGeom>
          <a:noFill/>
          <a:ln>
            <a:noFill/>
          </a:ln>
        </p:spPr>
        <p:txBody>
          <a:bodyPr wrap="square" rtlCol="0">
            <a:spAutoFit/>
          </a:bodyPr>
          <a:lstStyle/>
          <a:p>
            <a:r>
              <a:rPr lang="en-US" sz="1600" dirty="0" err="1">
                <a:solidFill>
                  <a:prstClr val="black"/>
                </a:solidFill>
              </a:rPr>
              <a:t>myDadsCar</a:t>
            </a:r>
            <a:endParaRPr lang="en-US" sz="1600" dirty="0">
              <a:solidFill>
                <a:prstClr val="black"/>
              </a:solidFill>
            </a:endParaRPr>
          </a:p>
        </p:txBody>
      </p:sp>
      <p:sp>
        <p:nvSpPr>
          <p:cNvPr id="21" name="TextBox 20"/>
          <p:cNvSpPr txBox="1"/>
          <p:nvPr/>
        </p:nvSpPr>
        <p:spPr>
          <a:xfrm>
            <a:off x="5829296" y="5334000"/>
            <a:ext cx="2071702" cy="1077218"/>
          </a:xfrm>
          <a:prstGeom prst="rect">
            <a:avLst/>
          </a:prstGeom>
          <a:noFill/>
          <a:ln>
            <a:solidFill>
              <a:schemeClr val="tx1"/>
            </a:solidFill>
          </a:ln>
        </p:spPr>
        <p:txBody>
          <a:bodyPr wrap="square" rtlCol="0">
            <a:spAutoFit/>
          </a:bodyPr>
          <a:lstStyle/>
          <a:p>
            <a:r>
              <a:rPr lang="en-US" sz="1600" dirty="0" err="1">
                <a:solidFill>
                  <a:prstClr val="black"/>
                </a:solidFill>
              </a:rPr>
              <a:t>myCar.start</a:t>
            </a:r>
            <a:r>
              <a:rPr lang="en-US" sz="1600" dirty="0">
                <a:solidFill>
                  <a:prstClr val="black"/>
                </a:solidFill>
              </a:rPr>
              <a:t>( );</a:t>
            </a:r>
          </a:p>
          <a:p>
            <a:r>
              <a:rPr lang="en-US" sz="1600" dirty="0" err="1">
                <a:solidFill>
                  <a:prstClr val="black"/>
                </a:solidFill>
              </a:rPr>
              <a:t>myCar.shiftGear</a:t>
            </a:r>
            <a:r>
              <a:rPr lang="en-US" sz="1600" dirty="0">
                <a:solidFill>
                  <a:prstClr val="black"/>
                </a:solidFill>
              </a:rPr>
              <a:t>();</a:t>
            </a:r>
          </a:p>
          <a:p>
            <a:r>
              <a:rPr lang="en-US" sz="1600" dirty="0" err="1">
                <a:solidFill>
                  <a:prstClr val="black"/>
                </a:solidFill>
              </a:rPr>
              <a:t>myCar.accelerate</a:t>
            </a:r>
            <a:r>
              <a:rPr lang="en-US" sz="1600" dirty="0">
                <a:solidFill>
                  <a:prstClr val="black"/>
                </a:solidFill>
              </a:rPr>
              <a:t>( );</a:t>
            </a:r>
          </a:p>
          <a:p>
            <a:r>
              <a:rPr lang="en-US" sz="1600" dirty="0" err="1">
                <a:solidFill>
                  <a:prstClr val="black"/>
                </a:solidFill>
              </a:rPr>
              <a:t>myCar.turn</a:t>
            </a:r>
            <a:r>
              <a:rPr lang="en-US" sz="1600" dirty="0">
                <a:solidFill>
                  <a:prstClr val="black"/>
                </a:solidFill>
              </a:rPr>
              <a:t>(LEFT);</a:t>
            </a:r>
          </a:p>
        </p:txBody>
      </p:sp>
      <p:sp>
        <p:nvSpPr>
          <p:cNvPr id="22" name="TextBox 21"/>
          <p:cNvSpPr txBox="1"/>
          <p:nvPr/>
        </p:nvSpPr>
        <p:spPr>
          <a:xfrm>
            <a:off x="8401064" y="5334001"/>
            <a:ext cx="2071702" cy="584775"/>
          </a:xfrm>
          <a:prstGeom prst="rect">
            <a:avLst/>
          </a:prstGeom>
          <a:noFill/>
          <a:ln>
            <a:solidFill>
              <a:schemeClr val="tx1"/>
            </a:solidFill>
          </a:ln>
        </p:spPr>
        <p:txBody>
          <a:bodyPr wrap="square" rtlCol="0">
            <a:spAutoFit/>
          </a:bodyPr>
          <a:lstStyle/>
          <a:p>
            <a:r>
              <a:rPr lang="en-US" sz="1600" dirty="0" err="1">
                <a:solidFill>
                  <a:prstClr val="black"/>
                </a:solidFill>
              </a:rPr>
              <a:t>myDadsCar.start</a:t>
            </a:r>
            <a:r>
              <a:rPr lang="en-US" sz="1600" dirty="0">
                <a:solidFill>
                  <a:prstClr val="black"/>
                </a:solidFill>
              </a:rPr>
              <a:t>( );</a:t>
            </a:r>
          </a:p>
          <a:p>
            <a:r>
              <a:rPr lang="en-US" sz="1600" dirty="0" err="1">
                <a:solidFill>
                  <a:prstClr val="black"/>
                </a:solidFill>
              </a:rPr>
              <a:t>myDadsCar.stop</a:t>
            </a:r>
            <a:r>
              <a:rPr lang="en-US" sz="1600" dirty="0">
                <a:solidFill>
                  <a:prstClr val="black"/>
                </a:solidFill>
              </a:rPr>
              <a:t>( );</a:t>
            </a:r>
          </a:p>
        </p:txBody>
      </p:sp>
      <p:sp>
        <p:nvSpPr>
          <p:cNvPr id="23" name="TextBox 22"/>
          <p:cNvSpPr txBox="1"/>
          <p:nvPr/>
        </p:nvSpPr>
        <p:spPr>
          <a:xfrm>
            <a:off x="2043082" y="4290200"/>
            <a:ext cx="1285884" cy="400110"/>
          </a:xfrm>
          <a:prstGeom prst="rect">
            <a:avLst/>
          </a:prstGeom>
          <a:noFill/>
          <a:ln>
            <a:noFill/>
          </a:ln>
        </p:spPr>
        <p:txBody>
          <a:bodyPr wrap="square" rtlCol="0">
            <a:spAutoFit/>
          </a:bodyPr>
          <a:lstStyle/>
          <a:p>
            <a:r>
              <a:rPr lang="en-US" sz="2000" dirty="0">
                <a:solidFill>
                  <a:prstClr val="black"/>
                </a:solidFill>
              </a:rPr>
              <a:t>State</a:t>
            </a:r>
          </a:p>
        </p:txBody>
      </p:sp>
      <p:sp>
        <p:nvSpPr>
          <p:cNvPr id="24" name="TextBox 23"/>
          <p:cNvSpPr txBox="1"/>
          <p:nvPr/>
        </p:nvSpPr>
        <p:spPr>
          <a:xfrm>
            <a:off x="2043082" y="3004316"/>
            <a:ext cx="1285884" cy="707886"/>
          </a:xfrm>
          <a:prstGeom prst="rect">
            <a:avLst/>
          </a:prstGeom>
          <a:noFill/>
          <a:ln>
            <a:noFill/>
          </a:ln>
        </p:spPr>
        <p:txBody>
          <a:bodyPr wrap="square" rtlCol="0">
            <a:spAutoFit/>
          </a:bodyPr>
          <a:lstStyle/>
          <a:p>
            <a:r>
              <a:rPr lang="en-US" sz="2000" dirty="0">
                <a:solidFill>
                  <a:prstClr val="black"/>
                </a:solidFill>
              </a:rPr>
              <a:t>Objects / instances</a:t>
            </a:r>
          </a:p>
        </p:txBody>
      </p:sp>
      <p:sp>
        <p:nvSpPr>
          <p:cNvPr id="25" name="TextBox 24"/>
          <p:cNvSpPr txBox="1"/>
          <p:nvPr/>
        </p:nvSpPr>
        <p:spPr>
          <a:xfrm>
            <a:off x="2043082" y="5562600"/>
            <a:ext cx="1285852" cy="400110"/>
          </a:xfrm>
          <a:prstGeom prst="rect">
            <a:avLst/>
          </a:prstGeom>
          <a:noFill/>
          <a:ln>
            <a:noFill/>
          </a:ln>
        </p:spPr>
        <p:txBody>
          <a:bodyPr wrap="square" rtlCol="0">
            <a:spAutoFit/>
          </a:bodyPr>
          <a:lstStyle/>
          <a:p>
            <a:r>
              <a:rPr lang="en-US" sz="2000" dirty="0">
                <a:solidFill>
                  <a:prstClr val="black"/>
                </a:solidFill>
              </a:rPr>
              <a:t>Behavior</a:t>
            </a:r>
          </a:p>
        </p:txBody>
      </p:sp>
      <p:sp>
        <p:nvSpPr>
          <p:cNvPr id="26" name="TextBox 25"/>
          <p:cNvSpPr txBox="1"/>
          <p:nvPr/>
        </p:nvSpPr>
        <p:spPr>
          <a:xfrm>
            <a:off x="3757594" y="1004052"/>
            <a:ext cx="1643074" cy="400110"/>
          </a:xfrm>
          <a:prstGeom prst="rect">
            <a:avLst/>
          </a:prstGeom>
          <a:noFill/>
          <a:ln>
            <a:noFill/>
          </a:ln>
        </p:spPr>
        <p:txBody>
          <a:bodyPr wrap="square" rtlCol="0">
            <a:spAutoFit/>
          </a:bodyPr>
          <a:lstStyle/>
          <a:p>
            <a:r>
              <a:rPr lang="en-US" sz="2000" dirty="0">
                <a:solidFill>
                  <a:prstClr val="black"/>
                </a:solidFill>
              </a:rPr>
              <a:t>Real World</a:t>
            </a:r>
          </a:p>
        </p:txBody>
      </p:sp>
      <p:sp>
        <p:nvSpPr>
          <p:cNvPr id="27" name="TextBox 26"/>
          <p:cNvSpPr txBox="1"/>
          <p:nvPr/>
        </p:nvSpPr>
        <p:spPr>
          <a:xfrm>
            <a:off x="5972172" y="1004052"/>
            <a:ext cx="1643074" cy="400110"/>
          </a:xfrm>
          <a:prstGeom prst="rect">
            <a:avLst/>
          </a:prstGeom>
          <a:noFill/>
          <a:ln>
            <a:noFill/>
          </a:ln>
        </p:spPr>
        <p:txBody>
          <a:bodyPr wrap="square" rtlCol="0">
            <a:spAutoFit/>
          </a:bodyPr>
          <a:lstStyle/>
          <a:p>
            <a:r>
              <a:rPr lang="en-US" sz="2000" dirty="0">
                <a:solidFill>
                  <a:prstClr val="black"/>
                </a:solidFill>
              </a:rPr>
              <a:t>Software</a:t>
            </a:r>
          </a:p>
        </p:txBody>
      </p:sp>
      <p:cxnSp>
        <p:nvCxnSpPr>
          <p:cNvPr id="28" name="Straight Connector 27"/>
          <p:cNvCxnSpPr/>
          <p:nvPr/>
        </p:nvCxnSpPr>
        <p:spPr>
          <a:xfrm rot="5400000">
            <a:off x="6900866" y="5361770"/>
            <a:ext cx="2571768" cy="1588"/>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400800" y="1361243"/>
            <a:ext cx="1428760" cy="246221"/>
          </a:xfrm>
          <a:prstGeom prst="rect">
            <a:avLst/>
          </a:prstGeom>
          <a:noFill/>
          <a:ln>
            <a:solidFill>
              <a:schemeClr val="tx1"/>
            </a:solidFill>
          </a:ln>
        </p:spPr>
        <p:txBody>
          <a:bodyPr wrap="square" rtlCol="0">
            <a:spAutoFit/>
          </a:bodyPr>
          <a:lstStyle/>
          <a:p>
            <a:r>
              <a:rPr lang="en-US" sz="1000" dirty="0">
                <a:solidFill>
                  <a:prstClr val="black"/>
                </a:solidFill>
              </a:rPr>
              <a:t>Car</a:t>
            </a:r>
          </a:p>
        </p:txBody>
      </p:sp>
      <p:sp>
        <p:nvSpPr>
          <p:cNvPr id="30" name="TextBox 29"/>
          <p:cNvSpPr txBox="1"/>
          <p:nvPr/>
        </p:nvSpPr>
        <p:spPr>
          <a:xfrm>
            <a:off x="6400800" y="1575556"/>
            <a:ext cx="1428760" cy="553998"/>
          </a:xfrm>
          <a:prstGeom prst="rect">
            <a:avLst/>
          </a:prstGeom>
          <a:noFill/>
          <a:ln>
            <a:solidFill>
              <a:schemeClr val="tx1"/>
            </a:solidFill>
          </a:ln>
        </p:spPr>
        <p:txBody>
          <a:bodyPr wrap="square" rtlCol="0">
            <a:spAutoFit/>
          </a:bodyPr>
          <a:lstStyle/>
          <a:p>
            <a:r>
              <a:rPr lang="en-US" sz="1000" dirty="0">
                <a:solidFill>
                  <a:prstClr val="black"/>
                </a:solidFill>
              </a:rPr>
              <a:t>model</a:t>
            </a:r>
          </a:p>
          <a:p>
            <a:r>
              <a:rPr lang="en-US" sz="1000" dirty="0" err="1">
                <a:solidFill>
                  <a:prstClr val="black"/>
                </a:solidFill>
              </a:rPr>
              <a:t>chassisNo</a:t>
            </a:r>
            <a:endParaRPr lang="en-US" sz="1000" dirty="0">
              <a:solidFill>
                <a:prstClr val="black"/>
              </a:solidFill>
            </a:endParaRPr>
          </a:p>
          <a:p>
            <a:r>
              <a:rPr lang="en-US" sz="1000" dirty="0" err="1">
                <a:solidFill>
                  <a:prstClr val="black"/>
                </a:solidFill>
              </a:rPr>
              <a:t>regNo</a:t>
            </a:r>
            <a:endParaRPr lang="en-US" sz="1000" dirty="0">
              <a:solidFill>
                <a:prstClr val="black"/>
              </a:solidFill>
            </a:endParaRPr>
          </a:p>
        </p:txBody>
      </p:sp>
      <p:sp>
        <p:nvSpPr>
          <p:cNvPr id="31" name="TextBox 30"/>
          <p:cNvSpPr txBox="1"/>
          <p:nvPr/>
        </p:nvSpPr>
        <p:spPr>
          <a:xfrm>
            <a:off x="6400800" y="2147060"/>
            <a:ext cx="1428760" cy="707886"/>
          </a:xfrm>
          <a:prstGeom prst="rect">
            <a:avLst/>
          </a:prstGeom>
          <a:noFill/>
          <a:ln>
            <a:solidFill>
              <a:schemeClr val="tx1"/>
            </a:solidFill>
          </a:ln>
        </p:spPr>
        <p:txBody>
          <a:bodyPr wrap="square" rtlCol="0">
            <a:spAutoFit/>
          </a:bodyPr>
          <a:lstStyle/>
          <a:p>
            <a:r>
              <a:rPr lang="en-US" sz="1000" dirty="0">
                <a:solidFill>
                  <a:prstClr val="black"/>
                </a:solidFill>
              </a:rPr>
              <a:t>start</a:t>
            </a:r>
          </a:p>
          <a:p>
            <a:r>
              <a:rPr lang="en-US" sz="1000" dirty="0">
                <a:solidFill>
                  <a:prstClr val="black"/>
                </a:solidFill>
              </a:rPr>
              <a:t>stop</a:t>
            </a:r>
          </a:p>
          <a:p>
            <a:r>
              <a:rPr lang="en-US" sz="1000" dirty="0">
                <a:solidFill>
                  <a:prstClr val="black"/>
                </a:solidFill>
              </a:rPr>
              <a:t>turn</a:t>
            </a:r>
          </a:p>
          <a:p>
            <a:r>
              <a:rPr lang="en-US" sz="1000" dirty="0">
                <a:solidFill>
                  <a:prstClr val="black"/>
                </a:solidFill>
              </a:rPr>
              <a:t>accelerate</a:t>
            </a:r>
          </a:p>
        </p:txBody>
      </p:sp>
    </p:spTree>
    <p:extLst>
      <p:ext uri="{BB962C8B-B14F-4D97-AF65-F5344CB8AC3E}">
        <p14:creationId xmlns:p14="http://schemas.microsoft.com/office/powerpoint/2010/main" val="14095771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Constructors</a:t>
            </a:r>
            <a:endParaRPr lang="en-US" dirty="0"/>
          </a:p>
        </p:txBody>
      </p:sp>
      <p:sp>
        <p:nvSpPr>
          <p:cNvPr id="3" name="Content Placeholder 2"/>
          <p:cNvSpPr>
            <a:spLocks noGrp="1"/>
          </p:cNvSpPr>
          <p:nvPr>
            <p:ph idx="1"/>
          </p:nvPr>
        </p:nvSpPr>
        <p:spPr/>
        <p:txBody>
          <a:bodyPr/>
          <a:lstStyle/>
          <a:p>
            <a:r>
              <a:rPr lang="en-US" dirty="0"/>
              <a:t>A constructor is a special method that is called to initialize default values to data members (fields) of a class</a:t>
            </a:r>
          </a:p>
          <a:p>
            <a:endParaRPr lang="en-US" dirty="0"/>
          </a:p>
          <a:p>
            <a:r>
              <a:rPr lang="en-US" dirty="0"/>
              <a:t>It does not create object</a:t>
            </a:r>
          </a:p>
          <a:p>
            <a:endParaRPr lang="en-US" dirty="0"/>
          </a:p>
          <a:p>
            <a:r>
              <a:rPr lang="en-US" dirty="0"/>
              <a:t>Constructor’s name is same as that of the class.</a:t>
            </a:r>
          </a:p>
          <a:p>
            <a:endParaRPr lang="en-US" dirty="0"/>
          </a:p>
          <a:p>
            <a:r>
              <a:rPr lang="en-US" dirty="0"/>
              <a:t>Constructor does not return anything</a:t>
            </a:r>
            <a:endParaRPr lang="en-IN" dirty="0"/>
          </a:p>
          <a:p>
            <a:endParaRPr lang="en-US" dirty="0"/>
          </a:p>
        </p:txBody>
      </p:sp>
    </p:spTree>
    <p:extLst>
      <p:ext uri="{BB962C8B-B14F-4D97-AF65-F5344CB8AC3E}">
        <p14:creationId xmlns:p14="http://schemas.microsoft.com/office/powerpoint/2010/main" val="28429004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 Constructor</a:t>
            </a:r>
            <a:endParaRPr lang="en-US" dirty="0"/>
          </a:p>
        </p:txBody>
      </p:sp>
      <p:sp>
        <p:nvSpPr>
          <p:cNvPr id="3" name="Content Placeholder 2"/>
          <p:cNvSpPr>
            <a:spLocks noGrp="1"/>
          </p:cNvSpPr>
          <p:nvPr>
            <p:ph idx="1"/>
          </p:nvPr>
        </p:nvSpPr>
        <p:spPr/>
        <p:txBody>
          <a:bodyPr/>
          <a:lstStyle/>
          <a:p>
            <a:r>
              <a:rPr lang="en-GB" dirty="0"/>
              <a:t>Features of a default constructor</a:t>
            </a:r>
          </a:p>
          <a:p>
            <a:pPr lvl="1"/>
            <a:endParaRPr lang="en-GB" dirty="0"/>
          </a:p>
          <a:p>
            <a:pPr lvl="1"/>
            <a:r>
              <a:rPr lang="en-GB" dirty="0"/>
              <a:t>Public accessibility</a:t>
            </a:r>
          </a:p>
          <a:p>
            <a:pPr lvl="1"/>
            <a:r>
              <a:rPr lang="en-GB" dirty="0"/>
              <a:t>Same name as the class</a:t>
            </a:r>
          </a:p>
          <a:p>
            <a:pPr lvl="1"/>
            <a:r>
              <a:rPr lang="en-GB" dirty="0"/>
              <a:t>No return type—not even </a:t>
            </a:r>
            <a:r>
              <a:rPr lang="en-GB" b="1" dirty="0"/>
              <a:t>void</a:t>
            </a:r>
          </a:p>
          <a:p>
            <a:pPr lvl="1"/>
            <a:r>
              <a:rPr lang="en-GB" dirty="0"/>
              <a:t>Expects no arguments</a:t>
            </a:r>
          </a:p>
          <a:p>
            <a:pPr lvl="1"/>
            <a:r>
              <a:rPr lang="en-GB" dirty="0"/>
              <a:t>Initializes all fields to </a:t>
            </a:r>
            <a:r>
              <a:rPr lang="en-GB" b="1" dirty="0"/>
              <a:t>zero</a:t>
            </a:r>
            <a:r>
              <a:rPr lang="en-GB" dirty="0"/>
              <a:t>, </a:t>
            </a:r>
            <a:r>
              <a:rPr lang="en-GB" b="1" dirty="0"/>
              <a:t>false</a:t>
            </a:r>
            <a:r>
              <a:rPr lang="en-GB" dirty="0"/>
              <a:t> or </a:t>
            </a:r>
            <a:r>
              <a:rPr lang="en-GB" b="1" dirty="0" smtClean="0"/>
              <a:t>null</a:t>
            </a:r>
            <a:endParaRPr lang="en-US" dirty="0"/>
          </a:p>
        </p:txBody>
      </p:sp>
    </p:spTree>
    <p:extLst>
      <p:ext uri="{BB962C8B-B14F-4D97-AF65-F5344CB8AC3E}">
        <p14:creationId xmlns:p14="http://schemas.microsoft.com/office/powerpoint/2010/main" val="5777229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Overloaded Constructor</a:t>
            </a:r>
            <a:endParaRPr lang="en-US" dirty="0"/>
          </a:p>
        </p:txBody>
      </p:sp>
      <p:sp>
        <p:nvSpPr>
          <p:cNvPr id="3" name="Content Placeholder 2"/>
          <p:cNvSpPr>
            <a:spLocks noGrp="1"/>
          </p:cNvSpPr>
          <p:nvPr>
            <p:ph idx="1"/>
          </p:nvPr>
        </p:nvSpPr>
        <p:spPr/>
        <p:txBody>
          <a:bodyPr/>
          <a:lstStyle/>
          <a:p>
            <a:r>
              <a:rPr lang="en-GB" dirty="0"/>
              <a:t>Constructors are methods and hence can be overloaded</a:t>
            </a:r>
          </a:p>
          <a:p>
            <a:pPr lvl="1"/>
            <a:r>
              <a:rPr lang="en-GB" dirty="0"/>
              <a:t>Same scope, same name, different parameters</a:t>
            </a:r>
          </a:p>
          <a:p>
            <a:pPr lvl="1"/>
            <a:r>
              <a:rPr lang="en-GB" dirty="0"/>
              <a:t>Allows objects to be initialized in different ways</a:t>
            </a:r>
          </a:p>
          <a:p>
            <a:r>
              <a:rPr lang="en-GB" dirty="0"/>
              <a:t>WARNING</a:t>
            </a:r>
          </a:p>
          <a:p>
            <a:pPr lvl="1"/>
            <a:r>
              <a:rPr lang="en-GB" dirty="0"/>
              <a:t>If you write a overloaded constructor for a class, the compiler does not create a default </a:t>
            </a:r>
            <a:r>
              <a:rPr lang="en-GB" dirty="0" smtClean="0"/>
              <a:t>constructor</a:t>
            </a:r>
            <a:endParaRPr lang="en-US" dirty="0"/>
          </a:p>
        </p:txBody>
      </p:sp>
    </p:spTree>
    <p:extLst>
      <p:ext uri="{BB962C8B-B14F-4D97-AF65-F5344CB8AC3E}">
        <p14:creationId xmlns:p14="http://schemas.microsoft.com/office/powerpoint/2010/main" val="27419445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Generalization</a:t>
            </a:r>
          </a:p>
        </p:txBody>
      </p:sp>
      <p:sp>
        <p:nvSpPr>
          <p:cNvPr id="3" name="Content Placeholder 2"/>
          <p:cNvSpPr>
            <a:spLocks noGrp="1"/>
          </p:cNvSpPr>
          <p:nvPr>
            <p:ph idx="1"/>
          </p:nvPr>
        </p:nvSpPr>
        <p:spPr>
          <a:xfrm>
            <a:off x="677334" y="1507525"/>
            <a:ext cx="8596668" cy="4533838"/>
          </a:xfrm>
        </p:spPr>
        <p:txBody>
          <a:bodyPr/>
          <a:lstStyle/>
          <a:p>
            <a:r>
              <a:rPr lang="en-US" dirty="0" smtClean="0"/>
              <a:t>Different products and their attributes</a:t>
            </a:r>
            <a:endParaRPr lang="en-US" dirty="0"/>
          </a:p>
        </p:txBody>
      </p:sp>
      <p:pic>
        <p:nvPicPr>
          <p:cNvPr id="5" name="Picture 4"/>
          <p:cNvPicPr>
            <a:picLocks noChangeAspect="1" noChangeArrowheads="1"/>
          </p:cNvPicPr>
          <p:nvPr/>
        </p:nvPicPr>
        <p:blipFill>
          <a:blip r:embed="rId3"/>
          <a:srcRect/>
          <a:stretch>
            <a:fillRect/>
          </a:stretch>
        </p:blipFill>
        <p:spPr bwMode="auto">
          <a:xfrm>
            <a:off x="2890836" y="1915589"/>
            <a:ext cx="500066" cy="1093551"/>
          </a:xfrm>
          <a:prstGeom prst="rect">
            <a:avLst/>
          </a:prstGeom>
          <a:noFill/>
          <a:ln w="9525">
            <a:noFill/>
            <a:miter lim="800000"/>
            <a:headEnd/>
            <a:tailEnd/>
          </a:ln>
          <a:effectLst/>
        </p:spPr>
      </p:pic>
      <p:pic>
        <p:nvPicPr>
          <p:cNvPr id="6" name="Picture 6"/>
          <p:cNvPicPr>
            <a:picLocks noChangeAspect="1" noChangeArrowheads="1"/>
          </p:cNvPicPr>
          <p:nvPr/>
        </p:nvPicPr>
        <p:blipFill>
          <a:blip r:embed="rId4" cstate="print"/>
          <a:srcRect/>
          <a:stretch>
            <a:fillRect/>
          </a:stretch>
        </p:blipFill>
        <p:spPr bwMode="auto">
          <a:xfrm>
            <a:off x="5297981" y="1906430"/>
            <a:ext cx="774509" cy="1143008"/>
          </a:xfrm>
          <a:prstGeom prst="rect">
            <a:avLst/>
          </a:prstGeom>
          <a:noFill/>
          <a:ln w="9525">
            <a:noFill/>
            <a:miter lim="800000"/>
            <a:headEnd/>
            <a:tailEnd/>
          </a:ln>
          <a:effectLst/>
        </p:spPr>
      </p:pic>
      <p:pic>
        <p:nvPicPr>
          <p:cNvPr id="7" name="Picture 7"/>
          <p:cNvPicPr>
            <a:picLocks noChangeAspect="1" noChangeArrowheads="1"/>
          </p:cNvPicPr>
          <p:nvPr/>
        </p:nvPicPr>
        <p:blipFill>
          <a:blip r:embed="rId5"/>
          <a:srcRect/>
          <a:stretch>
            <a:fillRect/>
          </a:stretch>
        </p:blipFill>
        <p:spPr bwMode="auto">
          <a:xfrm>
            <a:off x="4198425" y="1982634"/>
            <a:ext cx="523875" cy="990600"/>
          </a:xfrm>
          <a:prstGeom prst="rect">
            <a:avLst/>
          </a:prstGeom>
          <a:noFill/>
          <a:ln w="9525">
            <a:noFill/>
            <a:miter lim="800000"/>
            <a:headEnd/>
            <a:tailEnd/>
          </a:ln>
          <a:effectLst/>
        </p:spPr>
      </p:pic>
      <p:pic>
        <p:nvPicPr>
          <p:cNvPr id="8" name="Picture 8"/>
          <p:cNvPicPr>
            <a:picLocks noChangeAspect="1" noChangeArrowheads="1"/>
          </p:cNvPicPr>
          <p:nvPr/>
        </p:nvPicPr>
        <p:blipFill>
          <a:blip r:embed="rId6" cstate="print"/>
          <a:srcRect/>
          <a:stretch>
            <a:fillRect/>
          </a:stretch>
        </p:blipFill>
        <p:spPr bwMode="auto">
          <a:xfrm>
            <a:off x="2727798" y="4610665"/>
            <a:ext cx="1000132" cy="1340414"/>
          </a:xfrm>
          <a:prstGeom prst="rect">
            <a:avLst/>
          </a:prstGeom>
          <a:noFill/>
          <a:ln w="9525">
            <a:noFill/>
            <a:miter lim="800000"/>
            <a:headEnd/>
            <a:tailEnd/>
          </a:ln>
          <a:effectLst/>
        </p:spPr>
      </p:pic>
      <p:pic>
        <p:nvPicPr>
          <p:cNvPr id="9" name="Picture 9"/>
          <p:cNvPicPr>
            <a:picLocks noChangeAspect="1" noChangeArrowheads="1"/>
          </p:cNvPicPr>
          <p:nvPr/>
        </p:nvPicPr>
        <p:blipFill>
          <a:blip r:embed="rId7" cstate="print"/>
          <a:srcRect/>
          <a:stretch>
            <a:fillRect/>
          </a:stretch>
        </p:blipFill>
        <p:spPr bwMode="auto">
          <a:xfrm>
            <a:off x="5256606" y="4690630"/>
            <a:ext cx="857256" cy="1180484"/>
          </a:xfrm>
          <a:prstGeom prst="rect">
            <a:avLst/>
          </a:prstGeom>
          <a:noFill/>
          <a:ln w="9525">
            <a:noFill/>
            <a:miter lim="800000"/>
            <a:headEnd/>
            <a:tailEnd/>
          </a:ln>
          <a:effectLst/>
        </p:spPr>
      </p:pic>
      <p:pic>
        <p:nvPicPr>
          <p:cNvPr id="10" name="Picture 10"/>
          <p:cNvPicPr>
            <a:picLocks noChangeAspect="1" noChangeArrowheads="1"/>
          </p:cNvPicPr>
          <p:nvPr/>
        </p:nvPicPr>
        <p:blipFill>
          <a:blip r:embed="rId8" cstate="print"/>
          <a:srcRect/>
          <a:stretch>
            <a:fillRect/>
          </a:stretch>
        </p:blipFill>
        <p:spPr bwMode="auto">
          <a:xfrm>
            <a:off x="2727798" y="3320419"/>
            <a:ext cx="1809768" cy="1186611"/>
          </a:xfrm>
          <a:prstGeom prst="rect">
            <a:avLst/>
          </a:prstGeom>
          <a:noFill/>
          <a:ln w="9525">
            <a:noFill/>
            <a:miter lim="800000"/>
            <a:headEnd/>
            <a:tailEnd/>
          </a:ln>
          <a:effectLst/>
        </p:spPr>
      </p:pic>
      <p:pic>
        <p:nvPicPr>
          <p:cNvPr id="11" name="Picture 11"/>
          <p:cNvPicPr>
            <a:picLocks noChangeAspect="1" noChangeArrowheads="1"/>
          </p:cNvPicPr>
          <p:nvPr/>
        </p:nvPicPr>
        <p:blipFill>
          <a:blip r:embed="rId9" cstate="print"/>
          <a:srcRect/>
          <a:stretch>
            <a:fillRect/>
          </a:stretch>
        </p:blipFill>
        <p:spPr bwMode="auto">
          <a:xfrm>
            <a:off x="4920667" y="3170034"/>
            <a:ext cx="1184299" cy="1328726"/>
          </a:xfrm>
          <a:prstGeom prst="rect">
            <a:avLst/>
          </a:prstGeom>
          <a:noFill/>
          <a:ln w="9525">
            <a:noFill/>
            <a:miter lim="800000"/>
            <a:headEnd/>
            <a:tailEnd/>
          </a:ln>
          <a:effectLst/>
        </p:spPr>
      </p:pic>
      <p:pic>
        <p:nvPicPr>
          <p:cNvPr id="18" name="Picture 17"/>
          <p:cNvPicPr>
            <a:picLocks noChangeAspect="1"/>
          </p:cNvPicPr>
          <p:nvPr/>
        </p:nvPicPr>
        <p:blipFill>
          <a:blip r:embed="rId10"/>
          <a:stretch>
            <a:fillRect/>
          </a:stretch>
        </p:blipFill>
        <p:spPr>
          <a:xfrm>
            <a:off x="8229600" y="1326776"/>
            <a:ext cx="1409700" cy="1466850"/>
          </a:xfrm>
          <a:prstGeom prst="rect">
            <a:avLst/>
          </a:prstGeom>
        </p:spPr>
      </p:pic>
      <p:pic>
        <p:nvPicPr>
          <p:cNvPr id="19" name="Picture 18"/>
          <p:cNvPicPr>
            <a:picLocks noChangeAspect="1"/>
          </p:cNvPicPr>
          <p:nvPr/>
        </p:nvPicPr>
        <p:blipFill>
          <a:blip r:embed="rId11"/>
          <a:stretch>
            <a:fillRect/>
          </a:stretch>
        </p:blipFill>
        <p:spPr>
          <a:xfrm>
            <a:off x="8258175" y="2879399"/>
            <a:ext cx="1352550" cy="1666875"/>
          </a:xfrm>
          <a:prstGeom prst="rect">
            <a:avLst/>
          </a:prstGeom>
        </p:spPr>
      </p:pic>
      <p:pic>
        <p:nvPicPr>
          <p:cNvPr id="20" name="Picture 19"/>
          <p:cNvPicPr>
            <a:picLocks noChangeAspect="1"/>
          </p:cNvPicPr>
          <p:nvPr/>
        </p:nvPicPr>
        <p:blipFill>
          <a:blip r:embed="rId12"/>
          <a:stretch>
            <a:fillRect/>
          </a:stretch>
        </p:blipFill>
        <p:spPr>
          <a:xfrm>
            <a:off x="8332694" y="4596662"/>
            <a:ext cx="1276350" cy="1685925"/>
          </a:xfrm>
          <a:prstGeom prst="rect">
            <a:avLst/>
          </a:prstGeom>
        </p:spPr>
      </p:pic>
    </p:spTree>
    <p:extLst>
      <p:ext uri="{BB962C8B-B14F-4D97-AF65-F5344CB8AC3E}">
        <p14:creationId xmlns:p14="http://schemas.microsoft.com/office/powerpoint/2010/main" val="35838229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accent1"/>
            </a:solidFill>
          </a:ln>
        </p:spPr>
        <p:txBody>
          <a:bodyPr/>
          <a:lstStyle/>
          <a:p>
            <a:r>
              <a:rPr lang="en-US" dirty="0" smtClean="0"/>
              <a:t>Objectives</a:t>
            </a:r>
            <a:endParaRPr lang="en-US" dirty="0"/>
          </a:p>
        </p:txBody>
      </p:sp>
      <p:sp>
        <p:nvSpPr>
          <p:cNvPr id="3" name="Content Placeholder 2"/>
          <p:cNvSpPr>
            <a:spLocks noGrp="1"/>
          </p:cNvSpPr>
          <p:nvPr>
            <p:ph idx="1"/>
          </p:nvPr>
        </p:nvSpPr>
        <p:spPr/>
        <p:txBody>
          <a:bodyPr>
            <a:normAutofit/>
          </a:bodyPr>
          <a:lstStyle/>
          <a:p>
            <a:r>
              <a:rPr lang="en-US" dirty="0" smtClean="0"/>
              <a:t>Define </a:t>
            </a:r>
            <a:r>
              <a:rPr lang="en-US" dirty="0"/>
              <a:t>OO principles like </a:t>
            </a:r>
            <a:endParaRPr lang="en-US" dirty="0" smtClean="0"/>
          </a:p>
          <a:p>
            <a:pPr lvl="1"/>
            <a:r>
              <a:rPr lang="en-US" dirty="0" smtClean="0"/>
              <a:t>encapsulation </a:t>
            </a:r>
          </a:p>
          <a:p>
            <a:pPr lvl="1"/>
            <a:r>
              <a:rPr lang="en-US" dirty="0" smtClean="0"/>
              <a:t>Abstraction</a:t>
            </a:r>
          </a:p>
          <a:p>
            <a:pPr lvl="1"/>
            <a:r>
              <a:rPr lang="en-US" dirty="0" smtClean="0"/>
              <a:t>Inheritance</a:t>
            </a:r>
          </a:p>
          <a:p>
            <a:pPr lvl="1"/>
            <a:r>
              <a:rPr lang="en-US" dirty="0" smtClean="0"/>
              <a:t>Polymorphism</a:t>
            </a:r>
          </a:p>
          <a:p>
            <a:pPr lvl="1"/>
            <a:r>
              <a:rPr lang="en-US" dirty="0" smtClean="0"/>
              <a:t>Abstract class</a:t>
            </a:r>
          </a:p>
          <a:p>
            <a:pPr lvl="1"/>
            <a:r>
              <a:rPr lang="en-US" dirty="0" smtClean="0"/>
              <a:t>interface</a:t>
            </a:r>
            <a:endParaRPr lang="en-US" dirty="0"/>
          </a:p>
        </p:txBody>
      </p:sp>
    </p:spTree>
    <p:extLst>
      <p:ext uri="{BB962C8B-B14F-4D97-AF65-F5344CB8AC3E}">
        <p14:creationId xmlns:p14="http://schemas.microsoft.com/office/powerpoint/2010/main" val="21342197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a:t>
            </a:r>
            <a:endParaRPr lang="en-US" dirty="0"/>
          </a:p>
        </p:txBody>
      </p:sp>
      <p:sp>
        <p:nvSpPr>
          <p:cNvPr id="3" name="Content Placeholder 2"/>
          <p:cNvSpPr>
            <a:spLocks noGrp="1"/>
          </p:cNvSpPr>
          <p:nvPr>
            <p:ph idx="1"/>
          </p:nvPr>
        </p:nvSpPr>
        <p:spPr>
          <a:xfrm>
            <a:off x="677334" y="1383957"/>
            <a:ext cx="8596668" cy="4657405"/>
          </a:xfrm>
        </p:spPr>
        <p:txBody>
          <a:bodyPr/>
          <a:lstStyle/>
          <a:p>
            <a:r>
              <a:rPr lang="en-US" dirty="0"/>
              <a:t>Move the common attributes and behavior up the tree.</a:t>
            </a:r>
          </a:p>
          <a:p>
            <a:endParaRPr lang="en-US" dirty="0"/>
          </a:p>
        </p:txBody>
      </p:sp>
      <p:pic>
        <p:nvPicPr>
          <p:cNvPr id="27" name="Picture 26"/>
          <p:cNvPicPr>
            <a:picLocks noChangeAspect="1"/>
          </p:cNvPicPr>
          <p:nvPr/>
        </p:nvPicPr>
        <p:blipFill>
          <a:blip r:embed="rId3"/>
          <a:stretch>
            <a:fillRect/>
          </a:stretch>
        </p:blipFill>
        <p:spPr>
          <a:xfrm>
            <a:off x="3560425" y="1676583"/>
            <a:ext cx="5105170" cy="3657600"/>
          </a:xfrm>
          <a:prstGeom prst="rect">
            <a:avLst/>
          </a:prstGeom>
        </p:spPr>
      </p:pic>
      <p:sp>
        <p:nvSpPr>
          <p:cNvPr id="28" name="Down Arrow 27"/>
          <p:cNvSpPr/>
          <p:nvPr/>
        </p:nvSpPr>
        <p:spPr>
          <a:xfrm>
            <a:off x="9448800" y="1752600"/>
            <a:ext cx="571504" cy="39513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TextBox 28"/>
          <p:cNvSpPr txBox="1"/>
          <p:nvPr/>
        </p:nvSpPr>
        <p:spPr>
          <a:xfrm rot="16200000">
            <a:off x="8137507" y="3321054"/>
            <a:ext cx="3161054" cy="461665"/>
          </a:xfrm>
          <a:prstGeom prst="rect">
            <a:avLst/>
          </a:prstGeom>
          <a:noFill/>
        </p:spPr>
        <p:txBody>
          <a:bodyPr wrap="square" rtlCol="0">
            <a:spAutoFit/>
          </a:bodyPr>
          <a:lstStyle/>
          <a:p>
            <a:pPr algn="ctr"/>
            <a:r>
              <a:rPr lang="en-US" sz="2400" dirty="0">
                <a:solidFill>
                  <a:prstClr val="white"/>
                </a:solidFill>
              </a:rPr>
              <a:t>Specialization</a:t>
            </a:r>
          </a:p>
        </p:txBody>
      </p:sp>
      <p:sp>
        <p:nvSpPr>
          <p:cNvPr id="30" name="Down Arrow 29"/>
          <p:cNvSpPr/>
          <p:nvPr/>
        </p:nvSpPr>
        <p:spPr>
          <a:xfrm rot="10800000">
            <a:off x="2080521" y="1742324"/>
            <a:ext cx="642910" cy="38964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1" name="TextBox 30"/>
          <p:cNvSpPr txBox="1"/>
          <p:nvPr/>
        </p:nvSpPr>
        <p:spPr>
          <a:xfrm rot="5400000">
            <a:off x="775506" y="3750510"/>
            <a:ext cx="3314917" cy="461665"/>
          </a:xfrm>
          <a:prstGeom prst="rect">
            <a:avLst/>
          </a:prstGeom>
          <a:noFill/>
        </p:spPr>
        <p:txBody>
          <a:bodyPr wrap="square" rtlCol="0">
            <a:spAutoFit/>
          </a:bodyPr>
          <a:lstStyle/>
          <a:p>
            <a:pPr algn="ctr"/>
            <a:r>
              <a:rPr lang="en-US" sz="2400" dirty="0">
                <a:solidFill>
                  <a:prstClr val="white"/>
                </a:solidFill>
              </a:rPr>
              <a:t>Generalization</a:t>
            </a:r>
          </a:p>
        </p:txBody>
      </p:sp>
      <p:pic>
        <p:nvPicPr>
          <p:cNvPr id="32" name="Picture 3"/>
          <p:cNvPicPr>
            <a:picLocks noChangeAspect="1" noChangeArrowheads="1"/>
          </p:cNvPicPr>
          <p:nvPr/>
        </p:nvPicPr>
        <p:blipFill>
          <a:blip r:embed="rId4" cstate="print"/>
          <a:srcRect/>
          <a:stretch>
            <a:fillRect/>
          </a:stretch>
        </p:blipFill>
        <p:spPr bwMode="auto">
          <a:xfrm>
            <a:off x="2768074" y="5168150"/>
            <a:ext cx="500066" cy="941301"/>
          </a:xfrm>
          <a:prstGeom prst="rect">
            <a:avLst/>
          </a:prstGeom>
          <a:noFill/>
          <a:ln w="9525">
            <a:noFill/>
            <a:miter lim="800000"/>
            <a:headEnd/>
            <a:tailEnd/>
          </a:ln>
          <a:effectLst/>
        </p:spPr>
      </p:pic>
      <p:sp>
        <p:nvSpPr>
          <p:cNvPr id="33" name="TextBox 32"/>
          <p:cNvSpPr txBox="1"/>
          <p:nvPr/>
        </p:nvSpPr>
        <p:spPr>
          <a:xfrm>
            <a:off x="3482119" y="5405687"/>
            <a:ext cx="2000264" cy="738664"/>
          </a:xfrm>
          <a:prstGeom prst="rect">
            <a:avLst/>
          </a:prstGeom>
          <a:noFill/>
        </p:spPr>
        <p:txBody>
          <a:bodyPr wrap="square" rtlCol="0">
            <a:spAutoFit/>
          </a:bodyPr>
          <a:lstStyle/>
          <a:p>
            <a:r>
              <a:rPr lang="en-US" sz="1050" dirty="0">
                <a:solidFill>
                  <a:prstClr val="black"/>
                </a:solidFill>
              </a:rPr>
              <a:t>productNumber : 544</a:t>
            </a:r>
          </a:p>
          <a:p>
            <a:r>
              <a:rPr lang="en-US" sz="1050" dirty="0">
                <a:solidFill>
                  <a:prstClr val="black"/>
                </a:solidFill>
              </a:rPr>
              <a:t>description: G Android Mobile</a:t>
            </a:r>
          </a:p>
          <a:p>
            <a:r>
              <a:rPr lang="en-US" sz="1050" dirty="0">
                <a:solidFill>
                  <a:prstClr val="black"/>
                </a:solidFill>
              </a:rPr>
              <a:t>price: 25000.55</a:t>
            </a:r>
          </a:p>
          <a:p>
            <a:r>
              <a:rPr lang="en-US" sz="1050" dirty="0">
                <a:solidFill>
                  <a:prstClr val="black"/>
                </a:solidFill>
              </a:rPr>
              <a:t>Connectivity: 3G</a:t>
            </a:r>
          </a:p>
        </p:txBody>
      </p:sp>
      <p:pic>
        <p:nvPicPr>
          <p:cNvPr id="34" name="Picture 2"/>
          <p:cNvPicPr>
            <a:picLocks noChangeAspect="1" noChangeArrowheads="1"/>
          </p:cNvPicPr>
          <p:nvPr/>
        </p:nvPicPr>
        <p:blipFill>
          <a:blip r:embed="rId5" cstate="print"/>
          <a:srcRect/>
          <a:stretch>
            <a:fillRect/>
          </a:stretch>
        </p:blipFill>
        <p:spPr bwMode="auto">
          <a:xfrm>
            <a:off x="5807181" y="5370778"/>
            <a:ext cx="1285884" cy="945650"/>
          </a:xfrm>
          <a:prstGeom prst="rect">
            <a:avLst/>
          </a:prstGeom>
          <a:noFill/>
          <a:ln w="9525">
            <a:noFill/>
            <a:miter lim="800000"/>
            <a:headEnd/>
            <a:tailEnd/>
          </a:ln>
          <a:effectLst/>
        </p:spPr>
      </p:pic>
      <p:sp>
        <p:nvSpPr>
          <p:cNvPr id="35" name="TextBox 34"/>
          <p:cNvSpPr txBox="1"/>
          <p:nvPr/>
        </p:nvSpPr>
        <p:spPr>
          <a:xfrm>
            <a:off x="7330629" y="5369030"/>
            <a:ext cx="1643042" cy="900246"/>
          </a:xfrm>
          <a:prstGeom prst="rect">
            <a:avLst/>
          </a:prstGeom>
          <a:noFill/>
        </p:spPr>
        <p:txBody>
          <a:bodyPr wrap="square" rtlCol="0">
            <a:spAutoFit/>
          </a:bodyPr>
          <a:lstStyle/>
          <a:p>
            <a:r>
              <a:rPr lang="en-US" sz="1050" dirty="0">
                <a:solidFill>
                  <a:prstClr val="black"/>
                </a:solidFill>
              </a:rPr>
              <a:t>productNumber : 122</a:t>
            </a:r>
          </a:p>
          <a:p>
            <a:r>
              <a:rPr lang="en-US" sz="1050" dirty="0">
                <a:solidFill>
                  <a:prstClr val="black"/>
                </a:solidFill>
              </a:rPr>
              <a:t>description: ABC TV</a:t>
            </a:r>
          </a:p>
          <a:p>
            <a:r>
              <a:rPr lang="en-US" sz="1050" dirty="0">
                <a:solidFill>
                  <a:prstClr val="black"/>
                </a:solidFill>
              </a:rPr>
              <a:t>price: 65000.55</a:t>
            </a:r>
          </a:p>
          <a:p>
            <a:r>
              <a:rPr lang="en-US" sz="1050" dirty="0">
                <a:solidFill>
                  <a:prstClr val="black"/>
                </a:solidFill>
              </a:rPr>
              <a:t>screenSizeInInches: 42</a:t>
            </a:r>
          </a:p>
          <a:p>
            <a:r>
              <a:rPr lang="en-US" sz="1050" dirty="0">
                <a:solidFill>
                  <a:prstClr val="black"/>
                </a:solidFill>
              </a:rPr>
              <a:t>screenType : LCD</a:t>
            </a:r>
          </a:p>
        </p:txBody>
      </p:sp>
    </p:spTree>
    <p:extLst>
      <p:ext uri="{BB962C8B-B14F-4D97-AF65-F5344CB8AC3E}">
        <p14:creationId xmlns:p14="http://schemas.microsoft.com/office/powerpoint/2010/main" val="22269706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i="1" dirty="0" smtClean="0">
                <a:solidFill>
                  <a:srgbClr val="666699"/>
                </a:solidFill>
              </a:rPr>
              <a:t>Inheritance</a:t>
            </a:r>
            <a:r>
              <a:rPr lang="en-US" dirty="0" smtClean="0"/>
              <a:t> is the ability to derive new classes from existing ones. A derived class ("subclass") inherits the instance variables and methods of the base class (“parent class"), and may add new instance variables and methods. </a:t>
            </a:r>
          </a:p>
          <a:p>
            <a:endParaRPr lang="en-US" dirty="0" smtClean="0"/>
          </a:p>
          <a:p>
            <a:r>
              <a:rPr lang="en-US" dirty="0" smtClean="0"/>
              <a:t>Inheritance defines a hierarchical relationship among classes wherein one class shares the attributes and methods defined in one or more classes. </a:t>
            </a:r>
          </a:p>
          <a:p>
            <a:endParaRPr lang="en-US" dirty="0" smtClean="0"/>
          </a:p>
          <a:p>
            <a:r>
              <a:rPr lang="en-US" dirty="0" smtClean="0"/>
              <a:t>Inheritance is a relationship among classes in which one class shares the structure and behavior of another. A subclass inherits from a base class.</a:t>
            </a:r>
          </a:p>
          <a:p>
            <a:endParaRPr lang="en-IN" dirty="0"/>
          </a:p>
        </p:txBody>
      </p:sp>
      <p:sp>
        <p:nvSpPr>
          <p:cNvPr id="3" name="Title 2"/>
          <p:cNvSpPr>
            <a:spLocks noGrp="1"/>
          </p:cNvSpPr>
          <p:nvPr>
            <p:ph type="title"/>
          </p:nvPr>
        </p:nvSpPr>
        <p:spPr/>
        <p:txBody>
          <a:bodyPr/>
          <a:lstStyle/>
          <a:p>
            <a:r>
              <a:rPr lang="en-US" dirty="0" smtClean="0"/>
              <a:t>Inheritance</a:t>
            </a:r>
            <a:endParaRPr lang="en-IN" dirty="0"/>
          </a:p>
        </p:txBody>
      </p:sp>
    </p:spTree>
    <p:extLst>
      <p:ext uri="{BB962C8B-B14F-4D97-AF65-F5344CB8AC3E}">
        <p14:creationId xmlns:p14="http://schemas.microsoft.com/office/powerpoint/2010/main" val="22501697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ounded Rectangle 16"/>
          <p:cNvSpPr/>
          <p:nvPr/>
        </p:nvSpPr>
        <p:spPr>
          <a:xfrm>
            <a:off x="1981200" y="2805090"/>
            <a:ext cx="7786742" cy="3214710"/>
          </a:xfrm>
          <a:prstGeom prst="roundRect">
            <a:avLst/>
          </a:prstGeom>
          <a:solidFill>
            <a:schemeClr val="accent1">
              <a:lumMod val="40000"/>
              <a:lumOff val="60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solidFill>
                <a:prstClr val="black"/>
              </a:solidFill>
            </a:endParaRPr>
          </a:p>
        </p:txBody>
      </p:sp>
      <p:sp>
        <p:nvSpPr>
          <p:cNvPr id="51202" name="Rectangle 2"/>
          <p:cNvSpPr>
            <a:spLocks noGrp="1" noChangeArrowheads="1"/>
          </p:cNvSpPr>
          <p:nvPr>
            <p:ph type="title"/>
          </p:nvPr>
        </p:nvSpPr>
        <p:spPr/>
        <p:txBody>
          <a:bodyPr/>
          <a:lstStyle/>
          <a:p>
            <a:r>
              <a:rPr lang="en-US" dirty="0"/>
              <a:t>Relationships of Inheritance</a:t>
            </a:r>
            <a:endParaRPr lang="en-GB" dirty="0"/>
          </a:p>
        </p:txBody>
      </p:sp>
      <p:sp>
        <p:nvSpPr>
          <p:cNvPr id="51203" name="Rectangle 3"/>
          <p:cNvSpPr>
            <a:spLocks noGrp="1" noChangeArrowheads="1"/>
          </p:cNvSpPr>
          <p:nvPr>
            <p:ph idx="1"/>
          </p:nvPr>
        </p:nvSpPr>
        <p:spPr>
          <a:xfrm>
            <a:off x="677334" y="1680519"/>
            <a:ext cx="8596668" cy="4360843"/>
          </a:xfrm>
        </p:spPr>
        <p:txBody>
          <a:bodyPr/>
          <a:lstStyle/>
          <a:p>
            <a:r>
              <a:rPr lang="en-GB" dirty="0"/>
              <a:t>Inheritance specifies an “is a kind of" relationship</a:t>
            </a:r>
          </a:p>
          <a:p>
            <a:pPr lvl="1"/>
            <a:r>
              <a:rPr lang="en-GB" dirty="0"/>
              <a:t>Inheritance is a class relationship</a:t>
            </a:r>
          </a:p>
          <a:p>
            <a:pPr lvl="1"/>
            <a:r>
              <a:rPr lang="en-GB" dirty="0"/>
              <a:t>New classes specialize existing classes</a:t>
            </a:r>
          </a:p>
        </p:txBody>
      </p:sp>
      <p:sp>
        <p:nvSpPr>
          <p:cNvPr id="51204" name="Rectangle 4"/>
          <p:cNvSpPr>
            <a:spLocks noChangeArrowheads="1"/>
          </p:cNvSpPr>
          <p:nvPr/>
        </p:nvSpPr>
        <p:spPr bwMode="auto">
          <a:xfrm>
            <a:off x="4076728" y="3390880"/>
            <a:ext cx="1752600" cy="685800"/>
          </a:xfrm>
          <a:prstGeom prst="rect">
            <a:avLst/>
          </a:prstGeom>
          <a:solidFill>
            <a:schemeClr val="accent1"/>
          </a:solidFill>
          <a:ln w="9525" algn="ctr">
            <a:solidFill>
              <a:srgbClr val="0033CC"/>
            </a:solidFill>
            <a:miter lim="800000"/>
            <a:headEnd/>
            <a:tailEnd/>
          </a:ln>
          <a:effectLst>
            <a:outerShdw dist="53882" dir="2700000" algn="ctr" rotWithShape="0">
              <a:srgbClr val="C0C0C0"/>
            </a:outerShdw>
          </a:effectLst>
        </p:spPr>
        <p:txBody>
          <a:bodyPr wrap="none" tIns="27432" bIns="27432" anchor="ctr"/>
          <a:lstStyle/>
          <a:p>
            <a:pPr algn="ctr"/>
            <a:r>
              <a:rPr lang="en-GB" sz="2000" b="1" dirty="0">
                <a:solidFill>
                  <a:prstClr val="black"/>
                </a:solidFill>
              </a:rPr>
              <a:t>Musician</a:t>
            </a:r>
          </a:p>
        </p:txBody>
      </p:sp>
      <p:sp>
        <p:nvSpPr>
          <p:cNvPr id="51205" name="Rectangle 5"/>
          <p:cNvSpPr>
            <a:spLocks noChangeArrowheads="1"/>
          </p:cNvSpPr>
          <p:nvPr/>
        </p:nvSpPr>
        <p:spPr bwMode="auto">
          <a:xfrm>
            <a:off x="4076728" y="4914880"/>
            <a:ext cx="1752600" cy="685800"/>
          </a:xfrm>
          <a:prstGeom prst="rect">
            <a:avLst/>
          </a:prstGeom>
          <a:solidFill>
            <a:schemeClr val="accent1"/>
          </a:solidFill>
          <a:ln w="9525" algn="ctr">
            <a:solidFill>
              <a:srgbClr val="0033CC"/>
            </a:solidFill>
            <a:miter lim="800000"/>
            <a:headEnd/>
            <a:tailEnd/>
          </a:ln>
          <a:effectLst>
            <a:outerShdw dist="53882" dir="2700000" algn="ctr" rotWithShape="0">
              <a:srgbClr val="C0C0C0"/>
            </a:outerShdw>
          </a:effectLst>
        </p:spPr>
        <p:txBody>
          <a:bodyPr wrap="none" tIns="27432" bIns="27432" anchor="ctr"/>
          <a:lstStyle/>
          <a:p>
            <a:pPr algn="ctr"/>
            <a:r>
              <a:rPr lang="en-GB" sz="2000" b="1">
                <a:solidFill>
                  <a:prstClr val="black"/>
                </a:solidFill>
              </a:rPr>
              <a:t>Violin</a:t>
            </a:r>
          </a:p>
          <a:p>
            <a:pPr algn="ctr"/>
            <a:r>
              <a:rPr lang="en-GB" sz="2000" b="1">
                <a:solidFill>
                  <a:prstClr val="black"/>
                </a:solidFill>
              </a:rPr>
              <a:t>Player</a:t>
            </a:r>
          </a:p>
        </p:txBody>
      </p:sp>
      <p:sp>
        <p:nvSpPr>
          <p:cNvPr id="51206" name="AutoShape 6"/>
          <p:cNvSpPr>
            <a:spLocks noChangeArrowheads="1"/>
          </p:cNvSpPr>
          <p:nvPr/>
        </p:nvSpPr>
        <p:spPr bwMode="auto">
          <a:xfrm>
            <a:off x="4838728" y="4076680"/>
            <a:ext cx="304800" cy="304800"/>
          </a:xfrm>
          <a:prstGeom prst="triangle">
            <a:avLst>
              <a:gd name="adj" fmla="val 50000"/>
            </a:avLst>
          </a:prstGeom>
          <a:solidFill>
            <a:schemeClr val="bg1"/>
          </a:solidFill>
          <a:ln w="9525">
            <a:solidFill>
              <a:schemeClr val="tx1"/>
            </a:solidFill>
            <a:miter lim="800000"/>
            <a:headEnd/>
            <a:tailEnd/>
          </a:ln>
          <a:effectLst/>
        </p:spPr>
        <p:txBody>
          <a:bodyPr wrap="none" anchor="ctr"/>
          <a:lstStyle/>
          <a:p>
            <a:endParaRPr lang="en-IN">
              <a:solidFill>
                <a:prstClr val="black"/>
              </a:solidFill>
            </a:endParaRPr>
          </a:p>
        </p:txBody>
      </p:sp>
      <p:sp>
        <p:nvSpPr>
          <p:cNvPr id="51207" name="Line 7"/>
          <p:cNvSpPr>
            <a:spLocks noChangeShapeType="1"/>
          </p:cNvSpPr>
          <p:nvPr/>
        </p:nvSpPr>
        <p:spPr bwMode="auto">
          <a:xfrm>
            <a:off x="4991128" y="4381480"/>
            <a:ext cx="0" cy="533400"/>
          </a:xfrm>
          <a:prstGeom prst="line">
            <a:avLst/>
          </a:prstGeom>
          <a:noFill/>
          <a:ln w="9525">
            <a:solidFill>
              <a:schemeClr val="tx1"/>
            </a:solidFill>
            <a:round/>
            <a:headEnd/>
            <a:tailEnd/>
          </a:ln>
          <a:effectLst/>
        </p:spPr>
        <p:txBody>
          <a:bodyPr/>
          <a:lstStyle/>
          <a:p>
            <a:endParaRPr lang="en-IN">
              <a:solidFill>
                <a:prstClr val="black"/>
              </a:solidFill>
            </a:endParaRPr>
          </a:p>
        </p:txBody>
      </p:sp>
      <p:sp>
        <p:nvSpPr>
          <p:cNvPr id="51208" name="Text Box 8"/>
          <p:cNvSpPr txBox="1">
            <a:spLocks noChangeArrowheads="1"/>
          </p:cNvSpPr>
          <p:nvPr/>
        </p:nvSpPr>
        <p:spPr bwMode="auto">
          <a:xfrm>
            <a:off x="5905528" y="3517880"/>
            <a:ext cx="1213794" cy="369332"/>
          </a:xfrm>
          <a:prstGeom prst="rect">
            <a:avLst/>
          </a:prstGeom>
          <a:noFill/>
          <a:ln w="9525">
            <a:noFill/>
            <a:miter lim="800000"/>
            <a:headEnd/>
            <a:tailEnd/>
          </a:ln>
          <a:effectLst/>
        </p:spPr>
        <p:txBody>
          <a:bodyPr wrap="none">
            <a:spAutoFit/>
          </a:bodyPr>
          <a:lstStyle/>
          <a:p>
            <a:r>
              <a:rPr lang="en-GB">
                <a:solidFill>
                  <a:prstClr val="black"/>
                </a:solidFill>
              </a:rPr>
              <a:t>Base class</a:t>
            </a:r>
          </a:p>
        </p:txBody>
      </p:sp>
      <p:sp>
        <p:nvSpPr>
          <p:cNvPr id="51209" name="Text Box 9"/>
          <p:cNvSpPr txBox="1">
            <a:spLocks noChangeArrowheads="1"/>
          </p:cNvSpPr>
          <p:nvPr/>
        </p:nvSpPr>
        <p:spPr bwMode="auto">
          <a:xfrm>
            <a:off x="5910291" y="5041880"/>
            <a:ext cx="1534394" cy="369332"/>
          </a:xfrm>
          <a:prstGeom prst="rect">
            <a:avLst/>
          </a:prstGeom>
          <a:noFill/>
          <a:ln w="9525">
            <a:noFill/>
            <a:miter lim="800000"/>
            <a:headEnd/>
            <a:tailEnd/>
          </a:ln>
          <a:effectLst/>
        </p:spPr>
        <p:txBody>
          <a:bodyPr wrap="none">
            <a:spAutoFit/>
          </a:bodyPr>
          <a:lstStyle/>
          <a:p>
            <a:r>
              <a:rPr lang="en-GB">
                <a:solidFill>
                  <a:prstClr val="black"/>
                </a:solidFill>
              </a:rPr>
              <a:t>Derived class</a:t>
            </a:r>
          </a:p>
        </p:txBody>
      </p:sp>
      <p:sp>
        <p:nvSpPr>
          <p:cNvPr id="51210" name="Text Box 10"/>
          <p:cNvSpPr txBox="1">
            <a:spLocks noChangeArrowheads="1"/>
          </p:cNvSpPr>
          <p:nvPr/>
        </p:nvSpPr>
        <p:spPr bwMode="auto">
          <a:xfrm>
            <a:off x="2124076" y="3519470"/>
            <a:ext cx="1785950" cy="369332"/>
          </a:xfrm>
          <a:prstGeom prst="rect">
            <a:avLst/>
          </a:prstGeom>
          <a:noFill/>
          <a:ln w="9525">
            <a:noFill/>
            <a:miter lim="800000"/>
            <a:headEnd/>
            <a:tailEnd/>
          </a:ln>
          <a:effectLst/>
        </p:spPr>
        <p:txBody>
          <a:bodyPr wrap="square">
            <a:spAutoFit/>
          </a:bodyPr>
          <a:lstStyle/>
          <a:p>
            <a:r>
              <a:rPr lang="en-GB" dirty="0">
                <a:solidFill>
                  <a:prstClr val="black"/>
                </a:solidFill>
              </a:rPr>
              <a:t>Generalization</a:t>
            </a:r>
          </a:p>
        </p:txBody>
      </p:sp>
      <p:sp>
        <p:nvSpPr>
          <p:cNvPr id="51211" name="Text Box 11"/>
          <p:cNvSpPr txBox="1">
            <a:spLocks noChangeArrowheads="1"/>
          </p:cNvSpPr>
          <p:nvPr/>
        </p:nvSpPr>
        <p:spPr bwMode="auto">
          <a:xfrm>
            <a:off x="2266952" y="5019669"/>
            <a:ext cx="1714512" cy="366713"/>
          </a:xfrm>
          <a:prstGeom prst="rect">
            <a:avLst/>
          </a:prstGeom>
          <a:noFill/>
          <a:ln w="9525">
            <a:noFill/>
            <a:miter lim="800000"/>
            <a:headEnd/>
            <a:tailEnd/>
          </a:ln>
          <a:effectLst/>
        </p:spPr>
        <p:txBody>
          <a:bodyPr wrap="square">
            <a:spAutoFit/>
          </a:bodyPr>
          <a:lstStyle/>
          <a:p>
            <a:r>
              <a:rPr lang="en-GB" dirty="0">
                <a:solidFill>
                  <a:prstClr val="black"/>
                </a:solidFill>
              </a:rPr>
              <a:t>Specialization</a:t>
            </a:r>
          </a:p>
        </p:txBody>
      </p:sp>
      <p:sp>
        <p:nvSpPr>
          <p:cNvPr id="51212" name="Line 12"/>
          <p:cNvSpPr>
            <a:spLocks noChangeShapeType="1"/>
          </p:cNvSpPr>
          <p:nvPr/>
        </p:nvSpPr>
        <p:spPr bwMode="auto">
          <a:xfrm>
            <a:off x="3121053" y="3848080"/>
            <a:ext cx="0" cy="1219200"/>
          </a:xfrm>
          <a:prstGeom prst="line">
            <a:avLst/>
          </a:prstGeom>
          <a:noFill/>
          <a:ln w="9525">
            <a:solidFill>
              <a:schemeClr val="tx1"/>
            </a:solidFill>
            <a:round/>
            <a:headEnd type="triangle" w="med" len="med"/>
            <a:tailEnd type="triangle" w="med" len="med"/>
          </a:ln>
          <a:effectLst/>
        </p:spPr>
        <p:txBody>
          <a:bodyPr/>
          <a:lstStyle/>
          <a:p>
            <a:endParaRPr lang="en-IN">
              <a:solidFill>
                <a:prstClr val="black"/>
              </a:solidFill>
            </a:endParaRPr>
          </a:p>
        </p:txBody>
      </p:sp>
    </p:spTree>
    <p:extLst>
      <p:ext uri="{BB962C8B-B14F-4D97-AF65-F5344CB8AC3E}">
        <p14:creationId xmlns:p14="http://schemas.microsoft.com/office/powerpoint/2010/main" val="13438924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ounded Rectangle 28"/>
          <p:cNvSpPr/>
          <p:nvPr/>
        </p:nvSpPr>
        <p:spPr>
          <a:xfrm>
            <a:off x="2221046" y="1887056"/>
            <a:ext cx="7286676" cy="4071966"/>
          </a:xfrm>
          <a:prstGeom prst="roundRect">
            <a:avLst/>
          </a:prstGeom>
          <a:solidFill>
            <a:schemeClr val="accent1">
              <a:lumMod val="40000"/>
              <a:lumOff val="60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solidFill>
                <a:prstClr val="black"/>
              </a:solidFill>
            </a:endParaRPr>
          </a:p>
        </p:txBody>
      </p:sp>
      <p:sp>
        <p:nvSpPr>
          <p:cNvPr id="52226" name="Rectangle 2"/>
          <p:cNvSpPr>
            <a:spLocks noGrp="1" noChangeArrowheads="1"/>
          </p:cNvSpPr>
          <p:nvPr>
            <p:ph type="title"/>
          </p:nvPr>
        </p:nvSpPr>
        <p:spPr/>
        <p:txBody>
          <a:bodyPr/>
          <a:lstStyle/>
          <a:p>
            <a:r>
              <a:rPr lang="en-GB"/>
              <a:t>Class Hierarchies</a:t>
            </a:r>
          </a:p>
        </p:txBody>
      </p:sp>
      <p:sp>
        <p:nvSpPr>
          <p:cNvPr id="52227" name="Rectangle 3"/>
          <p:cNvSpPr>
            <a:spLocks noGrp="1" noChangeArrowheads="1"/>
          </p:cNvSpPr>
          <p:nvPr>
            <p:ph type="body" idx="1"/>
          </p:nvPr>
        </p:nvSpPr>
        <p:spPr>
          <a:xfrm>
            <a:off x="677334" y="1466335"/>
            <a:ext cx="8596668" cy="4575027"/>
          </a:xfrm>
        </p:spPr>
        <p:txBody>
          <a:bodyPr/>
          <a:lstStyle/>
          <a:p>
            <a:r>
              <a:rPr lang="en-GB" dirty="0"/>
              <a:t>Classes related by inheritance form class hierarchies</a:t>
            </a:r>
          </a:p>
        </p:txBody>
      </p:sp>
      <p:sp>
        <p:nvSpPr>
          <p:cNvPr id="52228" name="Rectangle 4"/>
          <p:cNvSpPr>
            <a:spLocks noChangeArrowheads="1"/>
          </p:cNvSpPr>
          <p:nvPr/>
        </p:nvSpPr>
        <p:spPr bwMode="auto">
          <a:xfrm>
            <a:off x="3481414" y="2360939"/>
            <a:ext cx="1371600" cy="685800"/>
          </a:xfrm>
          <a:prstGeom prst="rect">
            <a:avLst/>
          </a:prstGeom>
          <a:solidFill>
            <a:schemeClr val="accent1"/>
          </a:solidFill>
          <a:ln w="9525" algn="ctr">
            <a:solidFill>
              <a:srgbClr val="0033CC"/>
            </a:solidFill>
            <a:miter lim="800000"/>
            <a:headEnd/>
            <a:tailEnd/>
          </a:ln>
          <a:effectLst>
            <a:outerShdw dist="53882" dir="2700000" algn="ctr" rotWithShape="0">
              <a:srgbClr val="C0C0C0"/>
            </a:outerShdw>
          </a:effectLst>
        </p:spPr>
        <p:txBody>
          <a:bodyPr wrap="none" tIns="27432" bIns="27432" anchor="ctr"/>
          <a:lstStyle/>
          <a:p>
            <a:pPr algn="ctr"/>
            <a:r>
              <a:rPr lang="en-GB" sz="1600">
                <a:solidFill>
                  <a:prstClr val="black"/>
                </a:solidFill>
              </a:rPr>
              <a:t>Musician</a:t>
            </a:r>
          </a:p>
        </p:txBody>
      </p:sp>
      <p:sp>
        <p:nvSpPr>
          <p:cNvPr id="52229" name="Rectangle 5"/>
          <p:cNvSpPr>
            <a:spLocks noChangeArrowheads="1"/>
          </p:cNvSpPr>
          <p:nvPr/>
        </p:nvSpPr>
        <p:spPr bwMode="auto">
          <a:xfrm>
            <a:off x="7596214" y="5027939"/>
            <a:ext cx="1066800" cy="685800"/>
          </a:xfrm>
          <a:prstGeom prst="rect">
            <a:avLst/>
          </a:prstGeom>
          <a:solidFill>
            <a:schemeClr val="accent1"/>
          </a:solidFill>
          <a:ln w="9525" algn="ctr">
            <a:solidFill>
              <a:srgbClr val="0033CC"/>
            </a:solidFill>
            <a:prstDash val="dash"/>
            <a:miter lim="800000"/>
            <a:headEnd/>
            <a:tailEnd/>
          </a:ln>
          <a:effectLst>
            <a:outerShdw dist="53882" dir="2700000" algn="ctr" rotWithShape="0">
              <a:srgbClr val="C0C0C0"/>
            </a:outerShdw>
          </a:effectLst>
        </p:spPr>
        <p:txBody>
          <a:bodyPr wrap="none" tIns="27432" bIns="27432" anchor="ctr"/>
          <a:lstStyle/>
          <a:p>
            <a:pPr algn="ctr"/>
            <a:r>
              <a:rPr lang="en-GB" sz="1600">
                <a:solidFill>
                  <a:prstClr val="black"/>
                </a:solidFill>
              </a:rPr>
              <a:t>???</a:t>
            </a:r>
          </a:p>
        </p:txBody>
      </p:sp>
      <p:sp>
        <p:nvSpPr>
          <p:cNvPr id="52230" name="Rectangle 6"/>
          <p:cNvSpPr>
            <a:spLocks noChangeArrowheads="1"/>
          </p:cNvSpPr>
          <p:nvPr/>
        </p:nvSpPr>
        <p:spPr bwMode="auto">
          <a:xfrm>
            <a:off x="3481414" y="3580139"/>
            <a:ext cx="1371600" cy="685800"/>
          </a:xfrm>
          <a:prstGeom prst="rect">
            <a:avLst/>
          </a:prstGeom>
          <a:solidFill>
            <a:schemeClr val="accent1"/>
          </a:solidFill>
          <a:ln w="9525" algn="ctr">
            <a:solidFill>
              <a:srgbClr val="0033CC"/>
            </a:solidFill>
            <a:miter lim="800000"/>
            <a:headEnd/>
            <a:tailEnd/>
          </a:ln>
          <a:effectLst>
            <a:outerShdw dist="53882" dir="2700000" algn="ctr" rotWithShape="0">
              <a:srgbClr val="C0C0C0"/>
            </a:outerShdw>
          </a:effectLst>
        </p:spPr>
        <p:txBody>
          <a:bodyPr wrap="none" tIns="27432" bIns="27432" anchor="ctr"/>
          <a:lstStyle/>
          <a:p>
            <a:pPr algn="ctr"/>
            <a:r>
              <a:rPr lang="en-GB" sz="1600">
                <a:solidFill>
                  <a:prstClr val="black"/>
                </a:solidFill>
              </a:rPr>
              <a:t>String</a:t>
            </a:r>
          </a:p>
          <a:p>
            <a:pPr algn="ctr"/>
            <a:r>
              <a:rPr lang="en-GB" sz="1600">
                <a:solidFill>
                  <a:prstClr val="black"/>
                </a:solidFill>
              </a:rPr>
              <a:t>Musician</a:t>
            </a:r>
          </a:p>
        </p:txBody>
      </p:sp>
      <p:sp>
        <p:nvSpPr>
          <p:cNvPr id="52231" name="Rectangle 7"/>
          <p:cNvSpPr>
            <a:spLocks noChangeArrowheads="1"/>
          </p:cNvSpPr>
          <p:nvPr/>
        </p:nvSpPr>
        <p:spPr bwMode="auto">
          <a:xfrm>
            <a:off x="6377014" y="5027939"/>
            <a:ext cx="1042988" cy="685800"/>
          </a:xfrm>
          <a:prstGeom prst="rect">
            <a:avLst/>
          </a:prstGeom>
          <a:solidFill>
            <a:schemeClr val="accent1"/>
          </a:solidFill>
          <a:ln w="9525" algn="ctr">
            <a:solidFill>
              <a:srgbClr val="0033CC"/>
            </a:solidFill>
            <a:miter lim="800000"/>
            <a:headEnd/>
            <a:tailEnd/>
          </a:ln>
          <a:effectLst>
            <a:outerShdw dist="53882" dir="2700000" algn="ctr" rotWithShape="0">
              <a:srgbClr val="C0C0C0"/>
            </a:outerShdw>
          </a:effectLst>
        </p:spPr>
        <p:txBody>
          <a:bodyPr wrap="none" tIns="27432" bIns="27432" anchor="ctr"/>
          <a:lstStyle/>
          <a:p>
            <a:pPr algn="ctr"/>
            <a:r>
              <a:rPr lang="en-GB" sz="1600">
                <a:solidFill>
                  <a:prstClr val="black"/>
                </a:solidFill>
              </a:rPr>
              <a:t>Violin</a:t>
            </a:r>
          </a:p>
        </p:txBody>
      </p:sp>
      <p:sp>
        <p:nvSpPr>
          <p:cNvPr id="52232" name="AutoShape 8"/>
          <p:cNvSpPr>
            <a:spLocks noChangeArrowheads="1"/>
          </p:cNvSpPr>
          <p:nvPr/>
        </p:nvSpPr>
        <p:spPr bwMode="auto">
          <a:xfrm>
            <a:off x="4014814" y="3046739"/>
            <a:ext cx="304800" cy="304800"/>
          </a:xfrm>
          <a:prstGeom prst="triangle">
            <a:avLst>
              <a:gd name="adj" fmla="val 50000"/>
            </a:avLst>
          </a:prstGeom>
          <a:solidFill>
            <a:schemeClr val="bg1"/>
          </a:solidFill>
          <a:ln w="9525">
            <a:solidFill>
              <a:schemeClr val="tx1"/>
            </a:solidFill>
            <a:miter lim="800000"/>
            <a:headEnd/>
            <a:tailEnd/>
          </a:ln>
          <a:effectLst/>
        </p:spPr>
        <p:txBody>
          <a:bodyPr wrap="none" anchor="ctr"/>
          <a:lstStyle/>
          <a:p>
            <a:endParaRPr lang="en-IN">
              <a:solidFill>
                <a:prstClr val="black"/>
              </a:solidFill>
            </a:endParaRPr>
          </a:p>
        </p:txBody>
      </p:sp>
      <p:cxnSp>
        <p:nvCxnSpPr>
          <p:cNvPr id="52233" name="AutoShape 9"/>
          <p:cNvCxnSpPr>
            <a:cxnSpLocks noChangeShapeType="1"/>
            <a:stCxn id="52232" idx="3"/>
            <a:endCxn id="52230" idx="0"/>
          </p:cNvCxnSpPr>
          <p:nvPr/>
        </p:nvCxnSpPr>
        <p:spPr bwMode="auto">
          <a:xfrm rot="5400000">
            <a:off x="4052914" y="3465839"/>
            <a:ext cx="228600" cy="0"/>
          </a:xfrm>
          <a:prstGeom prst="straightConnector1">
            <a:avLst/>
          </a:prstGeom>
          <a:noFill/>
          <a:ln w="9525">
            <a:solidFill>
              <a:schemeClr val="tx1"/>
            </a:solidFill>
            <a:round/>
            <a:headEnd/>
            <a:tailEnd/>
          </a:ln>
          <a:effectLst/>
        </p:spPr>
      </p:cxnSp>
      <p:sp>
        <p:nvSpPr>
          <p:cNvPr id="52234" name="AutoShape 10"/>
          <p:cNvSpPr>
            <a:spLocks noChangeArrowheads="1"/>
          </p:cNvSpPr>
          <p:nvPr/>
        </p:nvSpPr>
        <p:spPr bwMode="auto">
          <a:xfrm>
            <a:off x="7443814" y="4265939"/>
            <a:ext cx="304800" cy="304800"/>
          </a:xfrm>
          <a:prstGeom prst="triangle">
            <a:avLst>
              <a:gd name="adj" fmla="val 50000"/>
            </a:avLst>
          </a:prstGeom>
          <a:solidFill>
            <a:schemeClr val="bg1"/>
          </a:solidFill>
          <a:ln w="9525">
            <a:solidFill>
              <a:schemeClr val="tx1"/>
            </a:solidFill>
            <a:miter lim="800000"/>
            <a:headEnd/>
            <a:tailEnd/>
          </a:ln>
          <a:effectLst/>
        </p:spPr>
        <p:txBody>
          <a:bodyPr wrap="none" anchor="ctr"/>
          <a:lstStyle/>
          <a:p>
            <a:endParaRPr lang="en-IN">
              <a:solidFill>
                <a:prstClr val="black"/>
              </a:solidFill>
            </a:endParaRPr>
          </a:p>
        </p:txBody>
      </p:sp>
      <p:cxnSp>
        <p:nvCxnSpPr>
          <p:cNvPr id="52235" name="AutoShape 11"/>
          <p:cNvCxnSpPr>
            <a:cxnSpLocks noChangeShapeType="1"/>
            <a:stCxn id="52234" idx="3"/>
            <a:endCxn id="52231" idx="0"/>
          </p:cNvCxnSpPr>
          <p:nvPr/>
        </p:nvCxnSpPr>
        <p:spPr bwMode="auto">
          <a:xfrm rot="5400000">
            <a:off x="7019158" y="4450883"/>
            <a:ext cx="457200" cy="696912"/>
          </a:xfrm>
          <a:prstGeom prst="bentConnector3">
            <a:avLst>
              <a:gd name="adj1" fmla="val 50000"/>
            </a:avLst>
          </a:prstGeom>
          <a:noFill/>
          <a:ln w="9525">
            <a:solidFill>
              <a:schemeClr val="tx1"/>
            </a:solidFill>
            <a:miter lim="800000"/>
            <a:headEnd/>
            <a:tailEnd/>
          </a:ln>
          <a:effectLst/>
        </p:spPr>
      </p:cxnSp>
      <p:cxnSp>
        <p:nvCxnSpPr>
          <p:cNvPr id="52236" name="AutoShape 12"/>
          <p:cNvCxnSpPr>
            <a:cxnSpLocks noChangeShapeType="1"/>
            <a:stCxn id="52234" idx="3"/>
            <a:endCxn id="52229" idx="0"/>
          </p:cNvCxnSpPr>
          <p:nvPr/>
        </p:nvCxnSpPr>
        <p:spPr bwMode="auto">
          <a:xfrm rot="16200000" flipH="1">
            <a:off x="7634314" y="4532639"/>
            <a:ext cx="457200" cy="533400"/>
          </a:xfrm>
          <a:prstGeom prst="bentConnector3">
            <a:avLst>
              <a:gd name="adj1" fmla="val 50000"/>
            </a:avLst>
          </a:prstGeom>
          <a:noFill/>
          <a:ln w="9525">
            <a:solidFill>
              <a:schemeClr val="tx1"/>
            </a:solidFill>
            <a:miter lim="800000"/>
            <a:headEnd/>
            <a:tailEnd/>
          </a:ln>
          <a:effectLst/>
        </p:spPr>
      </p:cxnSp>
      <p:sp>
        <p:nvSpPr>
          <p:cNvPr id="52237" name="Rectangle 13"/>
          <p:cNvSpPr>
            <a:spLocks noChangeArrowheads="1"/>
          </p:cNvSpPr>
          <p:nvPr/>
        </p:nvSpPr>
        <p:spPr bwMode="auto">
          <a:xfrm>
            <a:off x="3100414" y="5027939"/>
            <a:ext cx="990600" cy="685800"/>
          </a:xfrm>
          <a:prstGeom prst="rect">
            <a:avLst/>
          </a:prstGeom>
          <a:solidFill>
            <a:schemeClr val="accent1"/>
          </a:solidFill>
          <a:ln w="9525" algn="ctr">
            <a:solidFill>
              <a:srgbClr val="0033CC"/>
            </a:solidFill>
            <a:prstDash val="dash"/>
            <a:miter lim="800000"/>
            <a:headEnd/>
            <a:tailEnd/>
          </a:ln>
          <a:effectLst>
            <a:outerShdw dist="53882" dir="2700000" algn="ctr" rotWithShape="0">
              <a:srgbClr val="C0C0C0"/>
            </a:outerShdw>
          </a:effectLst>
        </p:spPr>
        <p:txBody>
          <a:bodyPr wrap="none" tIns="27432" bIns="27432" anchor="ctr"/>
          <a:lstStyle/>
          <a:p>
            <a:pPr algn="ctr"/>
            <a:r>
              <a:rPr lang="en-GB" sz="1600">
                <a:solidFill>
                  <a:prstClr val="black"/>
                </a:solidFill>
              </a:rPr>
              <a:t>???</a:t>
            </a:r>
          </a:p>
        </p:txBody>
      </p:sp>
      <p:sp>
        <p:nvSpPr>
          <p:cNvPr id="52238" name="AutoShape 14"/>
          <p:cNvSpPr>
            <a:spLocks noChangeArrowheads="1"/>
          </p:cNvSpPr>
          <p:nvPr/>
        </p:nvSpPr>
        <p:spPr bwMode="auto">
          <a:xfrm>
            <a:off x="4014814" y="4265939"/>
            <a:ext cx="304800" cy="304800"/>
          </a:xfrm>
          <a:prstGeom prst="triangle">
            <a:avLst>
              <a:gd name="adj" fmla="val 50000"/>
            </a:avLst>
          </a:prstGeom>
          <a:solidFill>
            <a:schemeClr val="bg1"/>
          </a:solidFill>
          <a:ln w="9525">
            <a:solidFill>
              <a:schemeClr val="tx1"/>
            </a:solidFill>
            <a:miter lim="800000"/>
            <a:headEnd/>
            <a:tailEnd/>
          </a:ln>
          <a:effectLst/>
        </p:spPr>
        <p:txBody>
          <a:bodyPr wrap="none" anchor="ctr"/>
          <a:lstStyle/>
          <a:p>
            <a:endParaRPr lang="en-IN">
              <a:solidFill>
                <a:prstClr val="black"/>
              </a:solidFill>
            </a:endParaRPr>
          </a:p>
        </p:txBody>
      </p:sp>
      <p:cxnSp>
        <p:nvCxnSpPr>
          <p:cNvPr id="52239" name="AutoShape 15"/>
          <p:cNvCxnSpPr>
            <a:cxnSpLocks noChangeShapeType="1"/>
            <a:stCxn id="52238" idx="3"/>
            <a:endCxn id="52237" idx="0"/>
          </p:cNvCxnSpPr>
          <p:nvPr/>
        </p:nvCxnSpPr>
        <p:spPr bwMode="auto">
          <a:xfrm rot="5400000">
            <a:off x="3652864" y="4513589"/>
            <a:ext cx="457200" cy="571500"/>
          </a:xfrm>
          <a:prstGeom prst="bentConnector3">
            <a:avLst>
              <a:gd name="adj1" fmla="val 50000"/>
            </a:avLst>
          </a:prstGeom>
          <a:noFill/>
          <a:ln w="9525">
            <a:solidFill>
              <a:schemeClr val="tx1"/>
            </a:solidFill>
            <a:miter lim="800000"/>
            <a:headEnd/>
            <a:tailEnd/>
          </a:ln>
          <a:effectLst/>
        </p:spPr>
      </p:cxnSp>
      <p:cxnSp>
        <p:nvCxnSpPr>
          <p:cNvPr id="52240" name="AutoShape 16"/>
          <p:cNvCxnSpPr>
            <a:cxnSpLocks noChangeShapeType="1"/>
            <a:stCxn id="52238" idx="3"/>
            <a:endCxn id="52250" idx="0"/>
          </p:cNvCxnSpPr>
          <p:nvPr/>
        </p:nvCxnSpPr>
        <p:spPr bwMode="auto">
          <a:xfrm rot="16200000" flipH="1">
            <a:off x="4281514" y="4456439"/>
            <a:ext cx="457200" cy="685800"/>
          </a:xfrm>
          <a:prstGeom prst="bentConnector3">
            <a:avLst>
              <a:gd name="adj1" fmla="val 50000"/>
            </a:avLst>
          </a:prstGeom>
          <a:noFill/>
          <a:ln w="9525">
            <a:solidFill>
              <a:schemeClr val="tx1"/>
            </a:solidFill>
            <a:miter lim="800000"/>
            <a:headEnd/>
            <a:tailEnd/>
          </a:ln>
          <a:effectLst/>
        </p:spPr>
      </p:cxnSp>
      <p:sp>
        <p:nvSpPr>
          <p:cNvPr id="52241" name="Rectangle 17"/>
          <p:cNvSpPr>
            <a:spLocks noChangeArrowheads="1"/>
          </p:cNvSpPr>
          <p:nvPr/>
        </p:nvSpPr>
        <p:spPr bwMode="auto">
          <a:xfrm>
            <a:off x="6910414" y="2360939"/>
            <a:ext cx="1371600" cy="685800"/>
          </a:xfrm>
          <a:prstGeom prst="rect">
            <a:avLst/>
          </a:prstGeom>
          <a:solidFill>
            <a:schemeClr val="accent1"/>
          </a:solidFill>
          <a:ln w="9525" algn="ctr">
            <a:solidFill>
              <a:srgbClr val="0033CC"/>
            </a:solidFill>
            <a:miter lim="800000"/>
            <a:headEnd/>
            <a:tailEnd/>
          </a:ln>
          <a:effectLst>
            <a:outerShdw dist="53882" dir="2700000" algn="ctr" rotWithShape="0">
              <a:srgbClr val="C0C0C0"/>
            </a:outerShdw>
          </a:effectLst>
        </p:spPr>
        <p:txBody>
          <a:bodyPr wrap="none" tIns="27432" bIns="27432" anchor="ctr"/>
          <a:lstStyle/>
          <a:p>
            <a:pPr algn="ctr"/>
            <a:r>
              <a:rPr lang="en-GB" sz="1600">
                <a:solidFill>
                  <a:prstClr val="black"/>
                </a:solidFill>
              </a:rPr>
              <a:t>Musical</a:t>
            </a:r>
          </a:p>
          <a:p>
            <a:pPr algn="ctr"/>
            <a:r>
              <a:rPr lang="en-GB" sz="1600">
                <a:solidFill>
                  <a:prstClr val="black"/>
                </a:solidFill>
              </a:rPr>
              <a:t>Instrument</a:t>
            </a:r>
          </a:p>
        </p:txBody>
      </p:sp>
      <p:sp>
        <p:nvSpPr>
          <p:cNvPr id="52242" name="AutoShape 18"/>
          <p:cNvSpPr>
            <a:spLocks noChangeArrowheads="1"/>
          </p:cNvSpPr>
          <p:nvPr/>
        </p:nvSpPr>
        <p:spPr bwMode="auto">
          <a:xfrm>
            <a:off x="7443814" y="3046739"/>
            <a:ext cx="304800" cy="304800"/>
          </a:xfrm>
          <a:prstGeom prst="triangle">
            <a:avLst>
              <a:gd name="adj" fmla="val 50000"/>
            </a:avLst>
          </a:prstGeom>
          <a:solidFill>
            <a:schemeClr val="bg1"/>
          </a:solidFill>
          <a:ln w="9525">
            <a:solidFill>
              <a:schemeClr val="tx1"/>
            </a:solidFill>
            <a:miter lim="800000"/>
            <a:headEnd/>
            <a:tailEnd/>
          </a:ln>
          <a:effectLst/>
        </p:spPr>
        <p:txBody>
          <a:bodyPr wrap="none" anchor="ctr"/>
          <a:lstStyle/>
          <a:p>
            <a:endParaRPr lang="en-IN">
              <a:solidFill>
                <a:prstClr val="black"/>
              </a:solidFill>
            </a:endParaRPr>
          </a:p>
        </p:txBody>
      </p:sp>
      <p:cxnSp>
        <p:nvCxnSpPr>
          <p:cNvPr id="52243" name="AutoShape 19"/>
          <p:cNvCxnSpPr>
            <a:cxnSpLocks noChangeShapeType="1"/>
            <a:stCxn id="52242" idx="3"/>
          </p:cNvCxnSpPr>
          <p:nvPr/>
        </p:nvCxnSpPr>
        <p:spPr bwMode="auto">
          <a:xfrm rot="5400000">
            <a:off x="7443814" y="3503939"/>
            <a:ext cx="304800" cy="0"/>
          </a:xfrm>
          <a:prstGeom prst="straightConnector1">
            <a:avLst/>
          </a:prstGeom>
          <a:noFill/>
          <a:ln w="9525">
            <a:solidFill>
              <a:schemeClr val="tx1"/>
            </a:solidFill>
            <a:round/>
            <a:headEnd/>
            <a:tailEnd/>
          </a:ln>
          <a:effectLst/>
        </p:spPr>
      </p:cxnSp>
      <p:sp>
        <p:nvSpPr>
          <p:cNvPr id="52244" name="Line 20"/>
          <p:cNvSpPr>
            <a:spLocks noChangeShapeType="1"/>
          </p:cNvSpPr>
          <p:nvPr/>
        </p:nvSpPr>
        <p:spPr bwMode="auto">
          <a:xfrm>
            <a:off x="4853014" y="2665739"/>
            <a:ext cx="2057400" cy="0"/>
          </a:xfrm>
          <a:prstGeom prst="line">
            <a:avLst/>
          </a:prstGeom>
          <a:noFill/>
          <a:ln w="9525">
            <a:solidFill>
              <a:schemeClr val="tx1"/>
            </a:solidFill>
            <a:round/>
            <a:headEnd/>
            <a:tailEnd type="arrow" w="lg" len="lg"/>
          </a:ln>
          <a:effectLst/>
        </p:spPr>
        <p:txBody>
          <a:bodyPr/>
          <a:lstStyle/>
          <a:p>
            <a:endParaRPr lang="en-IN">
              <a:solidFill>
                <a:prstClr val="black"/>
              </a:solidFill>
            </a:endParaRPr>
          </a:p>
        </p:txBody>
      </p:sp>
      <p:sp>
        <p:nvSpPr>
          <p:cNvPr id="52245" name="Text Box 21"/>
          <p:cNvSpPr txBox="1">
            <a:spLocks noChangeArrowheads="1"/>
          </p:cNvSpPr>
          <p:nvPr/>
        </p:nvSpPr>
        <p:spPr bwMode="auto">
          <a:xfrm>
            <a:off x="5538814" y="2360939"/>
            <a:ext cx="651140" cy="338554"/>
          </a:xfrm>
          <a:prstGeom prst="rect">
            <a:avLst/>
          </a:prstGeom>
          <a:noFill/>
          <a:ln w="9525">
            <a:noFill/>
            <a:miter lim="800000"/>
            <a:headEnd/>
            <a:tailEnd/>
          </a:ln>
          <a:effectLst/>
        </p:spPr>
        <p:txBody>
          <a:bodyPr wrap="none">
            <a:spAutoFit/>
          </a:bodyPr>
          <a:lstStyle/>
          <a:p>
            <a:r>
              <a:rPr lang="en-GB" sz="1600">
                <a:solidFill>
                  <a:prstClr val="black"/>
                </a:solidFill>
              </a:rPr>
              <a:t>plays</a:t>
            </a:r>
          </a:p>
        </p:txBody>
      </p:sp>
      <p:sp>
        <p:nvSpPr>
          <p:cNvPr id="52246" name="Line 22"/>
          <p:cNvSpPr>
            <a:spLocks noChangeShapeType="1"/>
          </p:cNvSpPr>
          <p:nvPr/>
        </p:nvSpPr>
        <p:spPr bwMode="auto">
          <a:xfrm>
            <a:off x="4853014" y="3929389"/>
            <a:ext cx="2057400" cy="0"/>
          </a:xfrm>
          <a:prstGeom prst="line">
            <a:avLst/>
          </a:prstGeom>
          <a:noFill/>
          <a:ln w="9525">
            <a:solidFill>
              <a:schemeClr val="tx1"/>
            </a:solidFill>
            <a:round/>
            <a:headEnd/>
            <a:tailEnd type="arrow" w="lg" len="lg"/>
          </a:ln>
          <a:effectLst/>
        </p:spPr>
        <p:txBody>
          <a:bodyPr/>
          <a:lstStyle/>
          <a:p>
            <a:endParaRPr lang="en-IN">
              <a:solidFill>
                <a:prstClr val="black"/>
              </a:solidFill>
            </a:endParaRPr>
          </a:p>
        </p:txBody>
      </p:sp>
      <p:sp>
        <p:nvSpPr>
          <p:cNvPr id="52247" name="Text Box 23"/>
          <p:cNvSpPr txBox="1">
            <a:spLocks noChangeArrowheads="1"/>
          </p:cNvSpPr>
          <p:nvPr/>
        </p:nvSpPr>
        <p:spPr bwMode="auto">
          <a:xfrm>
            <a:off x="5538814" y="3624589"/>
            <a:ext cx="651140" cy="338554"/>
          </a:xfrm>
          <a:prstGeom prst="rect">
            <a:avLst/>
          </a:prstGeom>
          <a:noFill/>
          <a:ln w="9525">
            <a:noFill/>
            <a:miter lim="800000"/>
            <a:headEnd/>
            <a:tailEnd/>
          </a:ln>
          <a:effectLst/>
        </p:spPr>
        <p:txBody>
          <a:bodyPr wrap="none">
            <a:spAutoFit/>
          </a:bodyPr>
          <a:lstStyle/>
          <a:p>
            <a:r>
              <a:rPr lang="en-GB" sz="1600">
                <a:solidFill>
                  <a:prstClr val="black"/>
                </a:solidFill>
              </a:rPr>
              <a:t>plays</a:t>
            </a:r>
          </a:p>
        </p:txBody>
      </p:sp>
      <p:sp>
        <p:nvSpPr>
          <p:cNvPr id="52248" name="Line 24"/>
          <p:cNvSpPr>
            <a:spLocks noChangeShapeType="1"/>
          </p:cNvSpPr>
          <p:nvPr/>
        </p:nvSpPr>
        <p:spPr bwMode="auto">
          <a:xfrm>
            <a:off x="5462614" y="5408939"/>
            <a:ext cx="838200" cy="0"/>
          </a:xfrm>
          <a:prstGeom prst="line">
            <a:avLst/>
          </a:prstGeom>
          <a:noFill/>
          <a:ln w="9525">
            <a:solidFill>
              <a:schemeClr val="tx1"/>
            </a:solidFill>
            <a:round/>
            <a:headEnd/>
            <a:tailEnd type="arrow" w="lg" len="lg"/>
          </a:ln>
          <a:effectLst/>
        </p:spPr>
        <p:txBody>
          <a:bodyPr/>
          <a:lstStyle/>
          <a:p>
            <a:endParaRPr lang="en-IN">
              <a:solidFill>
                <a:prstClr val="black"/>
              </a:solidFill>
            </a:endParaRPr>
          </a:p>
        </p:txBody>
      </p:sp>
      <p:sp>
        <p:nvSpPr>
          <p:cNvPr id="52249" name="Text Box 25"/>
          <p:cNvSpPr txBox="1">
            <a:spLocks noChangeArrowheads="1"/>
          </p:cNvSpPr>
          <p:nvPr/>
        </p:nvSpPr>
        <p:spPr bwMode="auto">
          <a:xfrm>
            <a:off x="5691214" y="5072389"/>
            <a:ext cx="651140" cy="338554"/>
          </a:xfrm>
          <a:prstGeom prst="rect">
            <a:avLst/>
          </a:prstGeom>
          <a:noFill/>
          <a:ln w="9525">
            <a:noFill/>
            <a:miter lim="800000"/>
            <a:headEnd/>
            <a:tailEnd/>
          </a:ln>
          <a:effectLst/>
        </p:spPr>
        <p:txBody>
          <a:bodyPr wrap="none">
            <a:spAutoFit/>
          </a:bodyPr>
          <a:lstStyle/>
          <a:p>
            <a:r>
              <a:rPr lang="en-GB" sz="1600">
                <a:solidFill>
                  <a:prstClr val="black"/>
                </a:solidFill>
              </a:rPr>
              <a:t>plays</a:t>
            </a:r>
          </a:p>
        </p:txBody>
      </p:sp>
      <p:sp>
        <p:nvSpPr>
          <p:cNvPr id="52250" name="Rectangle 26"/>
          <p:cNvSpPr>
            <a:spLocks noChangeArrowheads="1"/>
          </p:cNvSpPr>
          <p:nvPr/>
        </p:nvSpPr>
        <p:spPr bwMode="auto">
          <a:xfrm>
            <a:off x="4243414" y="5027939"/>
            <a:ext cx="1219200" cy="685800"/>
          </a:xfrm>
          <a:prstGeom prst="rect">
            <a:avLst/>
          </a:prstGeom>
          <a:solidFill>
            <a:schemeClr val="accent1"/>
          </a:solidFill>
          <a:ln w="9525" algn="ctr">
            <a:solidFill>
              <a:srgbClr val="0033CC"/>
            </a:solidFill>
            <a:miter lim="800000"/>
            <a:headEnd/>
            <a:tailEnd/>
          </a:ln>
          <a:effectLst>
            <a:outerShdw dist="53882" dir="2700000" algn="ctr" rotWithShape="0">
              <a:srgbClr val="C0C0C0"/>
            </a:outerShdw>
          </a:effectLst>
        </p:spPr>
        <p:txBody>
          <a:bodyPr wrap="none" tIns="27432" bIns="27432" anchor="ctr"/>
          <a:lstStyle/>
          <a:p>
            <a:pPr algn="ctr"/>
            <a:r>
              <a:rPr lang="en-GB" sz="1600">
                <a:solidFill>
                  <a:prstClr val="black"/>
                </a:solidFill>
              </a:rPr>
              <a:t>Violin</a:t>
            </a:r>
          </a:p>
          <a:p>
            <a:pPr algn="ctr"/>
            <a:r>
              <a:rPr lang="en-GB" sz="1600">
                <a:solidFill>
                  <a:prstClr val="black"/>
                </a:solidFill>
              </a:rPr>
              <a:t>Player</a:t>
            </a:r>
          </a:p>
        </p:txBody>
      </p:sp>
      <p:sp>
        <p:nvSpPr>
          <p:cNvPr id="52251" name="Rectangle 27"/>
          <p:cNvSpPr>
            <a:spLocks noChangeArrowheads="1"/>
          </p:cNvSpPr>
          <p:nvPr/>
        </p:nvSpPr>
        <p:spPr bwMode="auto">
          <a:xfrm>
            <a:off x="6910414" y="3580139"/>
            <a:ext cx="1371600" cy="685800"/>
          </a:xfrm>
          <a:prstGeom prst="rect">
            <a:avLst/>
          </a:prstGeom>
          <a:solidFill>
            <a:schemeClr val="accent1"/>
          </a:solidFill>
          <a:ln w="9525" algn="ctr">
            <a:solidFill>
              <a:srgbClr val="0033CC"/>
            </a:solidFill>
            <a:miter lim="800000"/>
            <a:headEnd/>
            <a:tailEnd/>
          </a:ln>
          <a:effectLst>
            <a:outerShdw dist="53882" dir="2700000" algn="ctr" rotWithShape="0">
              <a:srgbClr val="C0C0C0"/>
            </a:outerShdw>
          </a:effectLst>
        </p:spPr>
        <p:txBody>
          <a:bodyPr wrap="none" tIns="27432" bIns="27432" anchor="ctr"/>
          <a:lstStyle/>
          <a:p>
            <a:pPr algn="ctr"/>
            <a:r>
              <a:rPr lang="en-GB" sz="1600">
                <a:solidFill>
                  <a:prstClr val="black"/>
                </a:solidFill>
              </a:rPr>
              <a:t>Stringed</a:t>
            </a:r>
          </a:p>
          <a:p>
            <a:pPr algn="ctr"/>
            <a:r>
              <a:rPr lang="en-GB" sz="1600">
                <a:solidFill>
                  <a:prstClr val="black"/>
                </a:solidFill>
              </a:rPr>
              <a:t>Instrument</a:t>
            </a:r>
          </a:p>
        </p:txBody>
      </p:sp>
    </p:spTree>
    <p:extLst>
      <p:ext uri="{BB962C8B-B14F-4D97-AF65-F5344CB8AC3E}">
        <p14:creationId xmlns:p14="http://schemas.microsoft.com/office/powerpoint/2010/main" val="15234938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p:cNvSpPr/>
          <p:nvPr/>
        </p:nvSpPr>
        <p:spPr>
          <a:xfrm>
            <a:off x="792835" y="3066536"/>
            <a:ext cx="8001056" cy="3500462"/>
          </a:xfrm>
          <a:prstGeom prst="roundRect">
            <a:avLst/>
          </a:prstGeom>
          <a:solidFill>
            <a:schemeClr val="accent1">
              <a:lumMod val="40000"/>
              <a:lumOff val="60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solidFill>
                <a:prstClr val="black"/>
              </a:solidFill>
            </a:endParaRPr>
          </a:p>
        </p:txBody>
      </p:sp>
      <p:sp>
        <p:nvSpPr>
          <p:cNvPr id="53250" name="Rectangle 2"/>
          <p:cNvSpPr>
            <a:spLocks noGrp="1" noChangeArrowheads="1"/>
          </p:cNvSpPr>
          <p:nvPr>
            <p:ph type="title"/>
          </p:nvPr>
        </p:nvSpPr>
        <p:spPr/>
        <p:txBody>
          <a:bodyPr/>
          <a:lstStyle/>
          <a:p>
            <a:r>
              <a:rPr lang="en-GB"/>
              <a:t>Single and Multiple Inheritance</a:t>
            </a:r>
          </a:p>
        </p:txBody>
      </p:sp>
      <p:sp>
        <p:nvSpPr>
          <p:cNvPr id="53251" name="Rectangle 3"/>
          <p:cNvSpPr>
            <a:spLocks noGrp="1" noChangeArrowheads="1"/>
          </p:cNvSpPr>
          <p:nvPr>
            <p:ph idx="1"/>
          </p:nvPr>
        </p:nvSpPr>
        <p:spPr>
          <a:xfrm>
            <a:off x="677334" y="1556951"/>
            <a:ext cx="8596668" cy="4352606"/>
          </a:xfrm>
        </p:spPr>
        <p:txBody>
          <a:bodyPr/>
          <a:lstStyle/>
          <a:p>
            <a:r>
              <a:rPr lang="en-GB" dirty="0"/>
              <a:t>Single inheritance: deriving from one base </a:t>
            </a:r>
            <a:r>
              <a:rPr lang="en-GB" dirty="0" smtClean="0"/>
              <a:t>class</a:t>
            </a:r>
          </a:p>
          <a:p>
            <a:r>
              <a:rPr lang="en-GB" dirty="0" smtClean="0"/>
              <a:t>Multilevel inheritance: a class derives from a base class which derives from another base class</a:t>
            </a:r>
            <a:endParaRPr lang="en-GB" dirty="0"/>
          </a:p>
          <a:p>
            <a:r>
              <a:rPr lang="en-GB" dirty="0"/>
              <a:t>Multiple inheritance: deriving from two or more base </a:t>
            </a:r>
            <a:r>
              <a:rPr lang="en-GB" dirty="0" smtClean="0"/>
              <a:t>classes</a:t>
            </a:r>
            <a:endParaRPr lang="en-GB" dirty="0"/>
          </a:p>
        </p:txBody>
      </p:sp>
      <p:sp>
        <p:nvSpPr>
          <p:cNvPr id="53252" name="Rectangle 4"/>
          <p:cNvSpPr>
            <a:spLocks noChangeArrowheads="1"/>
          </p:cNvSpPr>
          <p:nvPr/>
        </p:nvSpPr>
        <p:spPr bwMode="auto">
          <a:xfrm>
            <a:off x="2050163" y="3414202"/>
            <a:ext cx="1752600" cy="685800"/>
          </a:xfrm>
          <a:prstGeom prst="rect">
            <a:avLst/>
          </a:prstGeom>
          <a:solidFill>
            <a:schemeClr val="accent1"/>
          </a:solidFill>
          <a:ln w="9525" algn="ctr">
            <a:solidFill>
              <a:srgbClr val="0033CC"/>
            </a:solidFill>
            <a:miter lim="800000"/>
            <a:headEnd/>
            <a:tailEnd/>
          </a:ln>
          <a:effectLst>
            <a:outerShdw dist="53882" dir="2700000" algn="ctr" rotWithShape="0">
              <a:srgbClr val="C0C0C0"/>
            </a:outerShdw>
          </a:effectLst>
        </p:spPr>
        <p:txBody>
          <a:bodyPr wrap="none" tIns="27432" bIns="27432" anchor="ctr"/>
          <a:lstStyle/>
          <a:p>
            <a:pPr algn="ctr"/>
            <a:r>
              <a:rPr lang="en-GB" sz="1600" dirty="0">
                <a:solidFill>
                  <a:prstClr val="black"/>
                </a:solidFill>
              </a:rPr>
              <a:t>Stringed</a:t>
            </a:r>
          </a:p>
          <a:p>
            <a:pPr algn="ctr"/>
            <a:r>
              <a:rPr lang="en-GB" sz="1600" dirty="0">
                <a:solidFill>
                  <a:prstClr val="black"/>
                </a:solidFill>
              </a:rPr>
              <a:t>Instrument</a:t>
            </a:r>
          </a:p>
        </p:txBody>
      </p:sp>
      <p:sp>
        <p:nvSpPr>
          <p:cNvPr id="53253" name="Rectangle 5"/>
          <p:cNvSpPr>
            <a:spLocks noChangeArrowheads="1"/>
          </p:cNvSpPr>
          <p:nvPr/>
        </p:nvSpPr>
        <p:spPr bwMode="auto">
          <a:xfrm>
            <a:off x="2050163" y="4938202"/>
            <a:ext cx="1752600" cy="685800"/>
          </a:xfrm>
          <a:prstGeom prst="rect">
            <a:avLst/>
          </a:prstGeom>
          <a:solidFill>
            <a:schemeClr val="accent1"/>
          </a:solidFill>
          <a:ln w="9525" algn="ctr">
            <a:solidFill>
              <a:srgbClr val="0033CC"/>
            </a:solidFill>
            <a:miter lim="800000"/>
            <a:headEnd/>
            <a:tailEnd/>
          </a:ln>
          <a:effectLst>
            <a:outerShdw dist="53882" dir="2700000" algn="ctr" rotWithShape="0">
              <a:srgbClr val="C0C0C0"/>
            </a:outerShdw>
          </a:effectLst>
        </p:spPr>
        <p:txBody>
          <a:bodyPr wrap="none" tIns="27432" bIns="27432" anchor="ctr"/>
          <a:lstStyle/>
          <a:p>
            <a:pPr algn="ctr"/>
            <a:r>
              <a:rPr lang="en-GB" sz="1600">
                <a:solidFill>
                  <a:prstClr val="black"/>
                </a:solidFill>
              </a:rPr>
              <a:t>Violin</a:t>
            </a:r>
          </a:p>
        </p:txBody>
      </p:sp>
      <p:sp>
        <p:nvSpPr>
          <p:cNvPr id="53254" name="AutoShape 6"/>
          <p:cNvSpPr>
            <a:spLocks noChangeArrowheads="1"/>
          </p:cNvSpPr>
          <p:nvPr/>
        </p:nvSpPr>
        <p:spPr bwMode="auto">
          <a:xfrm>
            <a:off x="2812163" y="4100002"/>
            <a:ext cx="304800" cy="304800"/>
          </a:xfrm>
          <a:prstGeom prst="triangle">
            <a:avLst>
              <a:gd name="adj" fmla="val 50000"/>
            </a:avLst>
          </a:prstGeom>
          <a:solidFill>
            <a:schemeClr val="bg1"/>
          </a:solidFill>
          <a:ln w="9525">
            <a:solidFill>
              <a:schemeClr val="tx1"/>
            </a:solidFill>
            <a:miter lim="800000"/>
            <a:headEnd/>
            <a:tailEnd/>
          </a:ln>
          <a:effectLst/>
        </p:spPr>
        <p:txBody>
          <a:bodyPr wrap="none" anchor="ctr"/>
          <a:lstStyle/>
          <a:p>
            <a:endParaRPr lang="en-IN">
              <a:solidFill>
                <a:prstClr val="black"/>
              </a:solidFill>
            </a:endParaRPr>
          </a:p>
        </p:txBody>
      </p:sp>
      <p:sp>
        <p:nvSpPr>
          <p:cNvPr id="53255" name="Line 7"/>
          <p:cNvSpPr>
            <a:spLocks noChangeShapeType="1"/>
          </p:cNvSpPr>
          <p:nvPr/>
        </p:nvSpPr>
        <p:spPr bwMode="auto">
          <a:xfrm>
            <a:off x="2964563" y="4404802"/>
            <a:ext cx="0" cy="533400"/>
          </a:xfrm>
          <a:prstGeom prst="line">
            <a:avLst/>
          </a:prstGeom>
          <a:noFill/>
          <a:ln w="9525">
            <a:solidFill>
              <a:schemeClr val="tx1"/>
            </a:solidFill>
            <a:round/>
            <a:headEnd/>
            <a:tailEnd/>
          </a:ln>
          <a:effectLst/>
        </p:spPr>
        <p:txBody>
          <a:bodyPr/>
          <a:lstStyle/>
          <a:p>
            <a:endParaRPr lang="en-IN">
              <a:solidFill>
                <a:prstClr val="black"/>
              </a:solidFill>
            </a:endParaRPr>
          </a:p>
        </p:txBody>
      </p:sp>
      <p:sp>
        <p:nvSpPr>
          <p:cNvPr id="53256" name="Rectangle 8"/>
          <p:cNvSpPr>
            <a:spLocks noChangeArrowheads="1"/>
          </p:cNvSpPr>
          <p:nvPr/>
        </p:nvSpPr>
        <p:spPr bwMode="auto">
          <a:xfrm>
            <a:off x="4793363" y="3414202"/>
            <a:ext cx="1447800" cy="685800"/>
          </a:xfrm>
          <a:prstGeom prst="rect">
            <a:avLst/>
          </a:prstGeom>
          <a:solidFill>
            <a:schemeClr val="accent1"/>
          </a:solidFill>
          <a:ln w="9525" algn="ctr">
            <a:solidFill>
              <a:srgbClr val="0033CC"/>
            </a:solidFill>
            <a:miter lim="800000"/>
            <a:headEnd/>
            <a:tailEnd/>
          </a:ln>
          <a:effectLst>
            <a:outerShdw dist="53882" dir="2700000" algn="ctr" rotWithShape="0">
              <a:srgbClr val="C0C0C0"/>
            </a:outerShdw>
          </a:effectLst>
        </p:spPr>
        <p:txBody>
          <a:bodyPr wrap="none" tIns="27432" bIns="27432" anchor="ctr"/>
          <a:lstStyle/>
          <a:p>
            <a:pPr algn="ctr"/>
            <a:r>
              <a:rPr lang="en-GB" sz="1600">
                <a:solidFill>
                  <a:prstClr val="black"/>
                </a:solidFill>
              </a:rPr>
              <a:t>Musical</a:t>
            </a:r>
          </a:p>
          <a:p>
            <a:pPr algn="ctr"/>
            <a:r>
              <a:rPr lang="en-GB" sz="1600">
                <a:solidFill>
                  <a:prstClr val="black"/>
                </a:solidFill>
              </a:rPr>
              <a:t>Instrument</a:t>
            </a:r>
          </a:p>
        </p:txBody>
      </p:sp>
      <p:sp>
        <p:nvSpPr>
          <p:cNvPr id="53257" name="Rectangle 9"/>
          <p:cNvSpPr>
            <a:spLocks noChangeArrowheads="1"/>
          </p:cNvSpPr>
          <p:nvPr/>
        </p:nvSpPr>
        <p:spPr bwMode="auto">
          <a:xfrm>
            <a:off x="5555363" y="4938202"/>
            <a:ext cx="1752600" cy="685800"/>
          </a:xfrm>
          <a:prstGeom prst="rect">
            <a:avLst/>
          </a:prstGeom>
          <a:solidFill>
            <a:schemeClr val="accent1"/>
          </a:solidFill>
          <a:ln w="9525" algn="ctr">
            <a:solidFill>
              <a:srgbClr val="0033CC"/>
            </a:solidFill>
            <a:miter lim="800000"/>
            <a:headEnd/>
            <a:tailEnd/>
          </a:ln>
          <a:effectLst>
            <a:outerShdw dist="53882" dir="2700000" algn="ctr" rotWithShape="0">
              <a:srgbClr val="C0C0C0"/>
            </a:outerShdw>
          </a:effectLst>
        </p:spPr>
        <p:txBody>
          <a:bodyPr wrap="none" tIns="27432" bIns="27432" anchor="ctr"/>
          <a:lstStyle/>
          <a:p>
            <a:pPr algn="ctr"/>
            <a:r>
              <a:rPr lang="en-GB" sz="1600">
                <a:solidFill>
                  <a:prstClr val="black"/>
                </a:solidFill>
              </a:rPr>
              <a:t>Stringed</a:t>
            </a:r>
          </a:p>
          <a:p>
            <a:pPr algn="ctr"/>
            <a:r>
              <a:rPr lang="en-GB" sz="1600">
                <a:solidFill>
                  <a:prstClr val="black"/>
                </a:solidFill>
              </a:rPr>
              <a:t>Instrument</a:t>
            </a:r>
          </a:p>
        </p:txBody>
      </p:sp>
      <p:sp>
        <p:nvSpPr>
          <p:cNvPr id="53258" name="AutoShape 10"/>
          <p:cNvSpPr>
            <a:spLocks noChangeArrowheads="1"/>
          </p:cNvSpPr>
          <p:nvPr/>
        </p:nvSpPr>
        <p:spPr bwMode="auto">
          <a:xfrm>
            <a:off x="5402963" y="4100002"/>
            <a:ext cx="304800" cy="304800"/>
          </a:xfrm>
          <a:prstGeom prst="triangle">
            <a:avLst>
              <a:gd name="adj" fmla="val 50000"/>
            </a:avLst>
          </a:prstGeom>
          <a:solidFill>
            <a:schemeClr val="bg1"/>
          </a:solidFill>
          <a:ln w="9525">
            <a:solidFill>
              <a:schemeClr val="tx1"/>
            </a:solidFill>
            <a:miter lim="800000"/>
            <a:headEnd/>
            <a:tailEnd/>
          </a:ln>
          <a:effectLst/>
        </p:spPr>
        <p:txBody>
          <a:bodyPr wrap="none" anchor="ctr"/>
          <a:lstStyle/>
          <a:p>
            <a:endParaRPr lang="en-IN">
              <a:solidFill>
                <a:prstClr val="black"/>
              </a:solidFill>
            </a:endParaRPr>
          </a:p>
        </p:txBody>
      </p:sp>
      <p:sp>
        <p:nvSpPr>
          <p:cNvPr id="53259" name="Rectangle 11"/>
          <p:cNvSpPr>
            <a:spLocks noChangeArrowheads="1"/>
          </p:cNvSpPr>
          <p:nvPr/>
        </p:nvSpPr>
        <p:spPr bwMode="auto">
          <a:xfrm>
            <a:off x="6545963" y="3414202"/>
            <a:ext cx="1447800" cy="685800"/>
          </a:xfrm>
          <a:prstGeom prst="rect">
            <a:avLst/>
          </a:prstGeom>
          <a:solidFill>
            <a:schemeClr val="accent1"/>
          </a:solidFill>
          <a:ln w="9525" algn="ctr">
            <a:solidFill>
              <a:srgbClr val="0033CC"/>
            </a:solidFill>
            <a:miter lim="800000"/>
            <a:headEnd/>
            <a:tailEnd/>
          </a:ln>
          <a:effectLst>
            <a:outerShdw dist="53882" dir="2700000" algn="ctr" rotWithShape="0">
              <a:srgbClr val="C0C0C0"/>
            </a:outerShdw>
          </a:effectLst>
        </p:spPr>
        <p:txBody>
          <a:bodyPr wrap="none" tIns="27432" bIns="27432" anchor="ctr"/>
          <a:lstStyle/>
          <a:p>
            <a:pPr algn="ctr"/>
            <a:r>
              <a:rPr lang="en-GB" sz="1600">
                <a:solidFill>
                  <a:prstClr val="black"/>
                </a:solidFill>
              </a:rPr>
              <a:t>Pluckable</a:t>
            </a:r>
          </a:p>
        </p:txBody>
      </p:sp>
      <p:sp>
        <p:nvSpPr>
          <p:cNvPr id="53260" name="AutoShape 12"/>
          <p:cNvSpPr>
            <a:spLocks noChangeArrowheads="1"/>
          </p:cNvSpPr>
          <p:nvPr/>
        </p:nvSpPr>
        <p:spPr bwMode="auto">
          <a:xfrm>
            <a:off x="7079363" y="4100002"/>
            <a:ext cx="304800" cy="304800"/>
          </a:xfrm>
          <a:prstGeom prst="triangle">
            <a:avLst>
              <a:gd name="adj" fmla="val 50000"/>
            </a:avLst>
          </a:prstGeom>
          <a:solidFill>
            <a:schemeClr val="bg1"/>
          </a:solidFill>
          <a:ln w="9525">
            <a:solidFill>
              <a:schemeClr val="tx1"/>
            </a:solidFill>
            <a:miter lim="800000"/>
            <a:headEnd/>
            <a:tailEnd/>
          </a:ln>
          <a:effectLst/>
        </p:spPr>
        <p:txBody>
          <a:bodyPr wrap="none" anchor="ctr"/>
          <a:lstStyle/>
          <a:p>
            <a:endParaRPr lang="en-IN">
              <a:solidFill>
                <a:prstClr val="black"/>
              </a:solidFill>
            </a:endParaRPr>
          </a:p>
        </p:txBody>
      </p:sp>
      <p:cxnSp>
        <p:nvCxnSpPr>
          <p:cNvPr id="53261" name="AutoShape 13"/>
          <p:cNvCxnSpPr>
            <a:cxnSpLocks noChangeShapeType="1"/>
            <a:stCxn id="53258" idx="3"/>
            <a:endCxn id="53257" idx="0"/>
          </p:cNvCxnSpPr>
          <p:nvPr/>
        </p:nvCxnSpPr>
        <p:spPr bwMode="auto">
          <a:xfrm rot="16200000" flipH="1">
            <a:off x="5726813" y="4233352"/>
            <a:ext cx="533400" cy="876300"/>
          </a:xfrm>
          <a:prstGeom prst="bentConnector3">
            <a:avLst>
              <a:gd name="adj1" fmla="val 50000"/>
            </a:avLst>
          </a:prstGeom>
          <a:noFill/>
          <a:ln w="9525">
            <a:solidFill>
              <a:schemeClr val="tx1"/>
            </a:solidFill>
            <a:miter lim="800000"/>
            <a:headEnd/>
            <a:tailEnd/>
          </a:ln>
          <a:effectLst/>
        </p:spPr>
      </p:cxnSp>
      <p:cxnSp>
        <p:nvCxnSpPr>
          <p:cNvPr id="53262" name="AutoShape 14"/>
          <p:cNvCxnSpPr>
            <a:cxnSpLocks noChangeShapeType="1"/>
            <a:stCxn id="53260" idx="3"/>
            <a:endCxn id="53257" idx="0"/>
          </p:cNvCxnSpPr>
          <p:nvPr/>
        </p:nvCxnSpPr>
        <p:spPr bwMode="auto">
          <a:xfrm rot="5400000">
            <a:off x="6565013" y="4271452"/>
            <a:ext cx="533400" cy="800100"/>
          </a:xfrm>
          <a:prstGeom prst="bentConnector3">
            <a:avLst>
              <a:gd name="adj1" fmla="val 50000"/>
            </a:avLst>
          </a:prstGeom>
          <a:noFill/>
          <a:ln w="9525">
            <a:solidFill>
              <a:schemeClr val="tx1"/>
            </a:solidFill>
            <a:miter lim="800000"/>
            <a:headEnd/>
            <a:tailEnd/>
          </a:ln>
          <a:effectLst/>
        </p:spPr>
      </p:cxnSp>
      <p:sp>
        <p:nvSpPr>
          <p:cNvPr id="53263" name="Text Box 15"/>
          <p:cNvSpPr txBox="1">
            <a:spLocks noChangeArrowheads="1"/>
          </p:cNvSpPr>
          <p:nvPr/>
        </p:nvSpPr>
        <p:spPr bwMode="auto">
          <a:xfrm>
            <a:off x="1897763" y="5652578"/>
            <a:ext cx="2362200" cy="581025"/>
          </a:xfrm>
          <a:prstGeom prst="rect">
            <a:avLst/>
          </a:prstGeom>
          <a:noFill/>
          <a:ln w="9525">
            <a:noFill/>
            <a:miter lim="800000"/>
            <a:headEnd/>
            <a:tailEnd/>
          </a:ln>
          <a:effectLst/>
        </p:spPr>
        <p:txBody>
          <a:bodyPr>
            <a:spAutoFit/>
          </a:bodyPr>
          <a:lstStyle/>
          <a:p>
            <a:r>
              <a:rPr lang="en-GB" sz="1600" b="1">
                <a:solidFill>
                  <a:prstClr val="black"/>
                </a:solidFill>
              </a:rPr>
              <a:t>Violin</a:t>
            </a:r>
            <a:r>
              <a:rPr lang="en-GB" sz="1600">
                <a:solidFill>
                  <a:prstClr val="black"/>
                </a:solidFill>
              </a:rPr>
              <a:t> has a single direct base class</a:t>
            </a:r>
          </a:p>
        </p:txBody>
      </p:sp>
      <p:sp>
        <p:nvSpPr>
          <p:cNvPr id="53264" name="Text Box 16"/>
          <p:cNvSpPr txBox="1">
            <a:spLocks noChangeArrowheads="1"/>
          </p:cNvSpPr>
          <p:nvPr/>
        </p:nvSpPr>
        <p:spPr bwMode="auto">
          <a:xfrm>
            <a:off x="5479163" y="5652578"/>
            <a:ext cx="2362200" cy="830997"/>
          </a:xfrm>
          <a:prstGeom prst="rect">
            <a:avLst/>
          </a:prstGeom>
          <a:noFill/>
          <a:ln w="9525">
            <a:noFill/>
            <a:miter lim="800000"/>
            <a:headEnd/>
            <a:tailEnd/>
          </a:ln>
          <a:effectLst/>
        </p:spPr>
        <p:txBody>
          <a:bodyPr>
            <a:spAutoFit/>
          </a:bodyPr>
          <a:lstStyle/>
          <a:p>
            <a:r>
              <a:rPr lang="en-GB" sz="1600" b="1">
                <a:solidFill>
                  <a:prstClr val="black"/>
                </a:solidFill>
              </a:rPr>
              <a:t>Stringed Instrument</a:t>
            </a:r>
            <a:r>
              <a:rPr lang="en-GB" sz="1600">
                <a:solidFill>
                  <a:prstClr val="black"/>
                </a:solidFill>
              </a:rPr>
              <a:t> has two  direct base classes</a:t>
            </a:r>
          </a:p>
        </p:txBody>
      </p:sp>
    </p:spTree>
    <p:extLst>
      <p:ext uri="{BB962C8B-B14F-4D97-AF65-F5344CB8AC3E}">
        <p14:creationId xmlns:p14="http://schemas.microsoft.com/office/powerpoint/2010/main" val="20711069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Polymorphism</a:t>
            </a:r>
            <a:endParaRPr lang="en-US" dirty="0"/>
          </a:p>
        </p:txBody>
      </p:sp>
      <p:sp>
        <p:nvSpPr>
          <p:cNvPr id="3" name="Content Placeholder 2"/>
          <p:cNvSpPr>
            <a:spLocks noGrp="1"/>
          </p:cNvSpPr>
          <p:nvPr>
            <p:ph idx="1"/>
          </p:nvPr>
        </p:nvSpPr>
        <p:spPr/>
        <p:txBody>
          <a:bodyPr/>
          <a:lstStyle/>
          <a:p>
            <a:r>
              <a:rPr lang="en-US" b="1" dirty="0" smtClean="0"/>
              <a:t>Polymorphism</a:t>
            </a:r>
            <a:r>
              <a:rPr lang="en-US" dirty="0"/>
              <a:t> </a:t>
            </a:r>
            <a:r>
              <a:rPr lang="en-US" dirty="0" smtClean="0"/>
              <a:t>is </a:t>
            </a:r>
            <a:r>
              <a:rPr lang="en-US" dirty="0"/>
              <a:t>the provision of a single interface to entities of different </a:t>
            </a:r>
            <a:r>
              <a:rPr lang="en-US" dirty="0" smtClean="0"/>
              <a:t>types. A</a:t>
            </a:r>
            <a:r>
              <a:rPr lang="en-US" dirty="0"/>
              <a:t> </a:t>
            </a:r>
            <a:r>
              <a:rPr lang="en-US" b="1" dirty="0"/>
              <a:t>polymorphic type</a:t>
            </a:r>
            <a:r>
              <a:rPr lang="en-US" dirty="0"/>
              <a:t> is one whose operations can also be applied to values of some other type, or </a:t>
            </a:r>
            <a:r>
              <a:rPr lang="en-US" dirty="0" smtClean="0"/>
              <a:t>types.</a:t>
            </a:r>
          </a:p>
          <a:p>
            <a:r>
              <a:rPr lang="en-US" dirty="0"/>
              <a:t>Polymorphism can be distinguished by when the implementation is selected: statically (at compile time) or dynamically (at run time, typically via a virtual function). </a:t>
            </a:r>
            <a:endParaRPr lang="en-US" dirty="0" smtClean="0"/>
          </a:p>
          <a:p>
            <a:r>
              <a:rPr lang="en-US" dirty="0" smtClean="0"/>
              <a:t>This </a:t>
            </a:r>
            <a:r>
              <a:rPr lang="en-US" dirty="0"/>
              <a:t>is known respectively as </a:t>
            </a:r>
            <a:r>
              <a:rPr lang="en-US" i="1" dirty="0"/>
              <a:t>static dispatch</a:t>
            </a:r>
            <a:r>
              <a:rPr lang="en-US" dirty="0"/>
              <a:t> and </a:t>
            </a:r>
            <a:r>
              <a:rPr lang="en-US" i="1" dirty="0"/>
              <a:t>dynamic dispatch,</a:t>
            </a:r>
            <a:r>
              <a:rPr lang="en-US" dirty="0"/>
              <a:t> and the corresponding forms of polymorphism are accordingly called </a:t>
            </a:r>
            <a:r>
              <a:rPr lang="en-US" i="1" dirty="0"/>
              <a:t>static polymorphism</a:t>
            </a:r>
            <a:r>
              <a:rPr lang="en-US" dirty="0"/>
              <a:t> and </a:t>
            </a:r>
            <a:r>
              <a:rPr lang="en-US" i="1" dirty="0"/>
              <a:t>dynamic polymorphism</a:t>
            </a:r>
            <a:r>
              <a:rPr lang="en-US" dirty="0"/>
              <a:t>.</a:t>
            </a:r>
          </a:p>
        </p:txBody>
      </p:sp>
    </p:spTree>
    <p:extLst>
      <p:ext uri="{BB962C8B-B14F-4D97-AF65-F5344CB8AC3E}">
        <p14:creationId xmlns:p14="http://schemas.microsoft.com/office/powerpoint/2010/main" val="36773059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Polymorphism</a:t>
            </a:r>
            <a:endParaRPr lang="en-US" dirty="0"/>
          </a:p>
        </p:txBody>
      </p:sp>
      <p:sp>
        <p:nvSpPr>
          <p:cNvPr id="3" name="Content Placeholder 2"/>
          <p:cNvSpPr>
            <a:spLocks noGrp="1"/>
          </p:cNvSpPr>
          <p:nvPr>
            <p:ph idx="1"/>
          </p:nvPr>
        </p:nvSpPr>
        <p:spPr>
          <a:xfrm>
            <a:off x="677334" y="1491049"/>
            <a:ext cx="8596668" cy="4550313"/>
          </a:xfrm>
        </p:spPr>
        <p:txBody>
          <a:bodyPr/>
          <a:lstStyle/>
          <a:p>
            <a:r>
              <a:rPr lang="en-GB" dirty="0"/>
              <a:t>Polymorphism is the ability of different objects to respond in their own unique way to the same </a:t>
            </a:r>
            <a:r>
              <a:rPr lang="en-GB" dirty="0" smtClean="0"/>
              <a:t>message</a:t>
            </a:r>
          </a:p>
          <a:p>
            <a:endParaRPr lang="en-GB" dirty="0"/>
          </a:p>
          <a:p>
            <a:endParaRPr lang="en-US" dirty="0"/>
          </a:p>
        </p:txBody>
      </p:sp>
      <p:pic>
        <p:nvPicPr>
          <p:cNvPr id="5" name="Picture 2"/>
          <p:cNvPicPr>
            <a:picLocks noChangeAspect="1" noChangeArrowheads="1"/>
          </p:cNvPicPr>
          <p:nvPr/>
        </p:nvPicPr>
        <p:blipFill>
          <a:blip r:embed="rId3"/>
          <a:srcRect/>
          <a:stretch>
            <a:fillRect/>
          </a:stretch>
        </p:blipFill>
        <p:spPr bwMode="auto">
          <a:xfrm>
            <a:off x="3581400" y="2111096"/>
            <a:ext cx="3810000" cy="3908704"/>
          </a:xfrm>
          <a:prstGeom prst="rect">
            <a:avLst/>
          </a:prstGeom>
          <a:noFill/>
          <a:ln w="9525">
            <a:noFill/>
            <a:miter lim="800000"/>
            <a:headEnd/>
            <a:tailEnd/>
          </a:ln>
          <a:effectLst/>
        </p:spPr>
      </p:pic>
    </p:spTree>
    <p:extLst>
      <p:ext uri="{BB962C8B-B14F-4D97-AF65-F5344CB8AC3E}">
        <p14:creationId xmlns:p14="http://schemas.microsoft.com/office/powerpoint/2010/main" val="28242986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Polymorphism</a:t>
            </a:r>
            <a:endParaRPr lang="en-US" dirty="0"/>
          </a:p>
        </p:txBody>
      </p:sp>
      <p:sp>
        <p:nvSpPr>
          <p:cNvPr id="3" name="Content Placeholder 2"/>
          <p:cNvSpPr>
            <a:spLocks noGrp="1"/>
          </p:cNvSpPr>
          <p:nvPr>
            <p:ph idx="1"/>
          </p:nvPr>
        </p:nvSpPr>
        <p:spPr/>
        <p:txBody>
          <a:bodyPr/>
          <a:lstStyle/>
          <a:p>
            <a:r>
              <a:rPr lang="en-US" dirty="0" smtClean="0"/>
              <a:t>Method/Function overloading is a great example of static polymorphism</a:t>
            </a:r>
          </a:p>
          <a:p>
            <a:r>
              <a:rPr lang="en-US" dirty="0" smtClean="0"/>
              <a:t>Same function name can be used to do multiple operations</a:t>
            </a:r>
          </a:p>
          <a:p>
            <a:r>
              <a:rPr lang="en-US" dirty="0" smtClean="0"/>
              <a:t>During compilation time the function being called is decided and bound to the function call</a:t>
            </a:r>
          </a:p>
          <a:p>
            <a:r>
              <a:rPr lang="en-US" dirty="0" smtClean="0"/>
              <a:t>Also, operator overloading is another great example of </a:t>
            </a:r>
            <a:r>
              <a:rPr lang="en-US" smtClean="0"/>
              <a:t>static polymorphism</a:t>
            </a:r>
          </a:p>
          <a:p>
            <a:r>
              <a:rPr lang="en-US" dirty="0" smtClean="0"/>
              <a:t>Static </a:t>
            </a:r>
            <a:r>
              <a:rPr lang="en-US" dirty="0"/>
              <a:t>polymorphism executes faster, because there is no dynamic dispatch overhead, but requires additional compiler support. </a:t>
            </a:r>
            <a:endParaRPr lang="en-US" dirty="0" smtClean="0"/>
          </a:p>
          <a:p>
            <a:r>
              <a:rPr lang="en-US" dirty="0" smtClean="0"/>
              <a:t>Further</a:t>
            </a:r>
            <a:r>
              <a:rPr lang="en-US" dirty="0"/>
              <a:t>, static polymorphism allows greater static analysis, by compilers (notably for optimization), source code analysis tools, and human readers (programmers).</a:t>
            </a:r>
          </a:p>
        </p:txBody>
      </p:sp>
    </p:spTree>
    <p:extLst>
      <p:ext uri="{BB962C8B-B14F-4D97-AF65-F5344CB8AC3E}">
        <p14:creationId xmlns:p14="http://schemas.microsoft.com/office/powerpoint/2010/main" val="20545715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Polymorphism Question</a:t>
            </a:r>
            <a:endParaRPr lang="en-US" dirty="0"/>
          </a:p>
        </p:txBody>
      </p:sp>
      <p:sp>
        <p:nvSpPr>
          <p:cNvPr id="3" name="Content Placeholder 2"/>
          <p:cNvSpPr>
            <a:spLocks noGrp="1"/>
          </p:cNvSpPr>
          <p:nvPr>
            <p:ph idx="1"/>
          </p:nvPr>
        </p:nvSpPr>
        <p:spPr/>
        <p:txBody>
          <a:bodyPr/>
          <a:lstStyle/>
          <a:p>
            <a:r>
              <a:rPr lang="en-US" dirty="0"/>
              <a:t>How do they react if someone says  “CUT”  to these people?</a:t>
            </a:r>
          </a:p>
          <a:p>
            <a:endParaRPr lang="en-US" dirty="0"/>
          </a:p>
        </p:txBody>
      </p:sp>
      <p:pic>
        <p:nvPicPr>
          <p:cNvPr id="5" name="Picture 3"/>
          <p:cNvPicPr>
            <a:picLocks noChangeAspect="1" noChangeArrowheads="1"/>
          </p:cNvPicPr>
          <p:nvPr/>
        </p:nvPicPr>
        <p:blipFill>
          <a:blip r:embed="rId3"/>
          <a:srcRect/>
          <a:stretch>
            <a:fillRect/>
          </a:stretch>
        </p:blipFill>
        <p:spPr bwMode="auto">
          <a:xfrm>
            <a:off x="3048000" y="1981201"/>
            <a:ext cx="5105400" cy="3774193"/>
          </a:xfrm>
          <a:prstGeom prst="rect">
            <a:avLst/>
          </a:prstGeom>
          <a:noFill/>
          <a:ln w="9525">
            <a:noFill/>
            <a:miter lim="800000"/>
            <a:headEnd/>
            <a:tailEnd/>
          </a:ln>
          <a:effectLst/>
        </p:spPr>
      </p:pic>
    </p:spTree>
    <p:extLst>
      <p:ext uri="{BB962C8B-B14F-4D97-AF65-F5344CB8AC3E}">
        <p14:creationId xmlns:p14="http://schemas.microsoft.com/office/powerpoint/2010/main" val="2589893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Destructor</a:t>
            </a:r>
            <a:endParaRPr lang="en-US" dirty="0"/>
          </a:p>
        </p:txBody>
      </p:sp>
      <p:sp>
        <p:nvSpPr>
          <p:cNvPr id="3" name="Content Placeholder 2"/>
          <p:cNvSpPr>
            <a:spLocks noGrp="1"/>
          </p:cNvSpPr>
          <p:nvPr>
            <p:ph idx="1"/>
          </p:nvPr>
        </p:nvSpPr>
        <p:spPr/>
        <p:txBody>
          <a:bodyPr/>
          <a:lstStyle/>
          <a:p>
            <a:r>
              <a:rPr lang="en-US" dirty="0"/>
              <a:t>In object-oriented programming, a destructor (</a:t>
            </a:r>
            <a:r>
              <a:rPr lang="en-US" dirty="0" err="1"/>
              <a:t>dtor</a:t>
            </a:r>
            <a:r>
              <a:rPr lang="en-US" dirty="0"/>
              <a:t>) is a method which is automatically invoked when the object is destroyed. </a:t>
            </a:r>
            <a:endParaRPr lang="en-US" dirty="0" smtClean="0"/>
          </a:p>
          <a:p>
            <a:r>
              <a:rPr lang="en-US" dirty="0" smtClean="0"/>
              <a:t>It </a:t>
            </a:r>
            <a:r>
              <a:rPr lang="en-US" dirty="0"/>
              <a:t>can happen when its lifetime is bound to scope and the execution leaves the scope, when it is embedded in another object whose lifetime ends, or when it was allocated dynamically and is released explicitly.</a:t>
            </a:r>
          </a:p>
        </p:txBody>
      </p:sp>
    </p:spTree>
    <p:extLst>
      <p:ext uri="{BB962C8B-B14F-4D97-AF65-F5344CB8AC3E}">
        <p14:creationId xmlns:p14="http://schemas.microsoft.com/office/powerpoint/2010/main" val="114103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Procedure-Oriented Programming</a:t>
            </a:r>
          </a:p>
        </p:txBody>
      </p:sp>
      <p:sp>
        <p:nvSpPr>
          <p:cNvPr id="3" name="Content Placeholder 2"/>
          <p:cNvSpPr>
            <a:spLocks noGrp="1"/>
          </p:cNvSpPr>
          <p:nvPr>
            <p:ph idx="1"/>
          </p:nvPr>
        </p:nvSpPr>
        <p:spPr/>
        <p:txBody>
          <a:bodyPr>
            <a:normAutofit fontScale="92500" lnSpcReduction="10000"/>
          </a:bodyPr>
          <a:lstStyle/>
          <a:p>
            <a:pPr>
              <a:spcAft>
                <a:spcPts val="400"/>
              </a:spcAft>
            </a:pPr>
            <a:r>
              <a:rPr lang="en-US" sz="2000" dirty="0">
                <a:solidFill>
                  <a:schemeClr val="tx1"/>
                </a:solidFill>
              </a:rPr>
              <a:t>Emphasis is on algorithms</a:t>
            </a:r>
          </a:p>
          <a:p>
            <a:pPr>
              <a:spcAft>
                <a:spcPts val="400"/>
              </a:spcAft>
            </a:pPr>
            <a:r>
              <a:rPr lang="en-US" sz="2000" dirty="0">
                <a:solidFill>
                  <a:schemeClr val="tx1"/>
                </a:solidFill>
              </a:rPr>
              <a:t>Large programs are divided into smaller programs known as functions</a:t>
            </a:r>
          </a:p>
          <a:p>
            <a:pPr>
              <a:spcAft>
                <a:spcPts val="400"/>
              </a:spcAft>
            </a:pPr>
            <a:r>
              <a:rPr lang="en-US" sz="2000" dirty="0">
                <a:solidFill>
                  <a:schemeClr val="tx1"/>
                </a:solidFill>
              </a:rPr>
              <a:t>Most of the functions share global data</a:t>
            </a:r>
          </a:p>
          <a:p>
            <a:pPr>
              <a:spcAft>
                <a:spcPts val="400"/>
              </a:spcAft>
            </a:pPr>
            <a:r>
              <a:rPr lang="en-US" sz="2000" dirty="0">
                <a:solidFill>
                  <a:schemeClr val="tx1"/>
                </a:solidFill>
              </a:rPr>
              <a:t>Data moves openly around the system from function to function</a:t>
            </a:r>
          </a:p>
          <a:p>
            <a:pPr>
              <a:spcAft>
                <a:spcPts val="400"/>
              </a:spcAft>
            </a:pPr>
            <a:r>
              <a:rPr lang="en-US" sz="2000" dirty="0">
                <a:solidFill>
                  <a:schemeClr val="tx1"/>
                </a:solidFill>
              </a:rPr>
              <a:t>Functions transform data from one form to another</a:t>
            </a:r>
          </a:p>
          <a:p>
            <a:pPr>
              <a:spcAft>
                <a:spcPts val="400"/>
              </a:spcAft>
            </a:pPr>
            <a:r>
              <a:rPr lang="en-US" sz="2000" dirty="0">
                <a:solidFill>
                  <a:schemeClr val="tx1"/>
                </a:solidFill>
              </a:rPr>
              <a:t>Employs top-down approach in program design</a:t>
            </a:r>
          </a:p>
          <a:p>
            <a:pPr>
              <a:spcAft>
                <a:spcPts val="400"/>
              </a:spcAft>
            </a:pPr>
            <a:r>
              <a:rPr lang="en-IN" sz="2000" dirty="0">
                <a:solidFill>
                  <a:schemeClr val="tx1"/>
                </a:solidFill>
              </a:rPr>
              <a:t>Works great for smaller systems (&lt;50,000 LOC) but fails for larger systems</a:t>
            </a:r>
          </a:p>
          <a:p>
            <a:pPr>
              <a:spcAft>
                <a:spcPts val="400"/>
              </a:spcAft>
            </a:pPr>
            <a:r>
              <a:rPr lang="en-IN" sz="2000" dirty="0">
                <a:solidFill>
                  <a:schemeClr val="tx1"/>
                </a:solidFill>
              </a:rPr>
              <a:t>Complex data, behavioural relationships</a:t>
            </a:r>
          </a:p>
          <a:p>
            <a:pPr>
              <a:spcAft>
                <a:spcPts val="400"/>
              </a:spcAft>
            </a:pPr>
            <a:r>
              <a:rPr lang="en-IN" sz="2000" dirty="0">
                <a:solidFill>
                  <a:schemeClr val="tx1"/>
                </a:solidFill>
              </a:rPr>
              <a:t>Increased coupling</a:t>
            </a:r>
            <a:endParaRPr lang="en-US" sz="2000" dirty="0">
              <a:solidFill>
                <a:schemeClr val="tx1"/>
              </a:solidFill>
            </a:endParaRPr>
          </a:p>
        </p:txBody>
      </p:sp>
    </p:spTree>
    <p:extLst>
      <p:ext uri="{BB962C8B-B14F-4D97-AF65-F5344CB8AC3E}">
        <p14:creationId xmlns:p14="http://schemas.microsoft.com/office/powerpoint/2010/main" val="62434851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Destructor (Contd.)</a:t>
            </a:r>
            <a:endParaRPr lang="en-US" dirty="0"/>
          </a:p>
        </p:txBody>
      </p:sp>
      <p:sp>
        <p:nvSpPr>
          <p:cNvPr id="3" name="Content Placeholder 2"/>
          <p:cNvSpPr>
            <a:spLocks noGrp="1"/>
          </p:cNvSpPr>
          <p:nvPr>
            <p:ph idx="1"/>
          </p:nvPr>
        </p:nvSpPr>
        <p:spPr/>
        <p:txBody>
          <a:bodyPr/>
          <a:lstStyle/>
          <a:p>
            <a:r>
              <a:rPr lang="en-US" dirty="0" smtClean="0"/>
              <a:t>Its </a:t>
            </a:r>
            <a:r>
              <a:rPr lang="en-US" dirty="0"/>
              <a:t>main purpose is to free the resources (memory allocations, open files or sockets, database connections, resource locks, etc.) which were acquired by the object during its life and/or deregister from other entities which may keep references to it. </a:t>
            </a:r>
            <a:endParaRPr lang="en-US" dirty="0" smtClean="0"/>
          </a:p>
          <a:p>
            <a:r>
              <a:rPr lang="en-US" dirty="0" smtClean="0"/>
              <a:t>Use </a:t>
            </a:r>
            <a:r>
              <a:rPr lang="en-US" dirty="0"/>
              <a:t>of destructors is needed for the process of Resource Acquisition Is Initialization (RAII).</a:t>
            </a:r>
          </a:p>
        </p:txBody>
      </p:sp>
    </p:spTree>
    <p:extLst>
      <p:ext uri="{BB962C8B-B14F-4D97-AF65-F5344CB8AC3E}">
        <p14:creationId xmlns:p14="http://schemas.microsoft.com/office/powerpoint/2010/main" val="40557784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Destructor (Contd.)</a:t>
            </a:r>
            <a:endParaRPr lang="en-US" dirty="0"/>
          </a:p>
        </p:txBody>
      </p:sp>
      <p:sp>
        <p:nvSpPr>
          <p:cNvPr id="3" name="Content Placeholder 2"/>
          <p:cNvSpPr>
            <a:spLocks noGrp="1"/>
          </p:cNvSpPr>
          <p:nvPr>
            <p:ph idx="1"/>
          </p:nvPr>
        </p:nvSpPr>
        <p:spPr/>
        <p:txBody>
          <a:bodyPr/>
          <a:lstStyle/>
          <a:p>
            <a:r>
              <a:rPr lang="en-US" dirty="0"/>
              <a:t>In a language with an automatic garbage collection mechanism, it would be difficult to deterministically ensure the invocation of a destructor, and hence these languages are generally considered unsuitable for RAII. </a:t>
            </a:r>
            <a:endParaRPr lang="en-US" dirty="0" smtClean="0"/>
          </a:p>
          <a:p>
            <a:r>
              <a:rPr lang="en-US" dirty="0" smtClean="0"/>
              <a:t>In </a:t>
            </a:r>
            <a:r>
              <a:rPr lang="en-US" dirty="0"/>
              <a:t>such languages, unlinking an object from existing resources must be done by an explicit call of an appropriate function (usually called Dispose()). </a:t>
            </a:r>
            <a:endParaRPr lang="en-US" dirty="0" smtClean="0"/>
          </a:p>
          <a:p>
            <a:r>
              <a:rPr lang="en-US" dirty="0" smtClean="0"/>
              <a:t>This </a:t>
            </a:r>
            <a:r>
              <a:rPr lang="en-US" dirty="0"/>
              <a:t>method is also recommended for freeing resources, rather than using finalizers for that.</a:t>
            </a:r>
          </a:p>
        </p:txBody>
      </p:sp>
    </p:spTree>
    <p:extLst>
      <p:ext uri="{BB962C8B-B14F-4D97-AF65-F5344CB8AC3E}">
        <p14:creationId xmlns:p14="http://schemas.microsoft.com/office/powerpoint/2010/main" val="41576444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Destructor in Different Programming Languages</a:t>
            </a:r>
            <a:endParaRPr lang="en-US" dirty="0"/>
          </a:p>
        </p:txBody>
      </p:sp>
      <p:sp>
        <p:nvSpPr>
          <p:cNvPr id="3" name="Content Placeholder 2"/>
          <p:cNvSpPr>
            <a:spLocks noGrp="1"/>
          </p:cNvSpPr>
          <p:nvPr>
            <p:ph idx="1"/>
          </p:nvPr>
        </p:nvSpPr>
        <p:spPr/>
        <p:txBody>
          <a:bodyPr>
            <a:normAutofit fontScale="92500" lnSpcReduction="20000"/>
          </a:bodyPr>
          <a:lstStyle/>
          <a:p>
            <a:r>
              <a:rPr lang="en-US" dirty="0"/>
              <a:t>In C++, destructors have the same name as the class with which they are associated, but with a tilde (~) prefix.</a:t>
            </a:r>
          </a:p>
          <a:p>
            <a:r>
              <a:rPr lang="en-US" dirty="0"/>
              <a:t>In D, destructors are declared with name ~this() (whereas constructors are declared with this()).</a:t>
            </a:r>
          </a:p>
          <a:p>
            <a:r>
              <a:rPr lang="en-US" dirty="0"/>
              <a:t>In Object Pascal, destructors have the keyword destructor and can have user-defined names, but are mostly named Destroy.</a:t>
            </a:r>
          </a:p>
          <a:p>
            <a:r>
              <a:rPr lang="en-US" dirty="0"/>
              <a:t>In Objective-C, the destructor method is named </a:t>
            </a:r>
            <a:r>
              <a:rPr lang="en-US" dirty="0" err="1"/>
              <a:t>dealloc</a:t>
            </a:r>
            <a:r>
              <a:rPr lang="en-US" dirty="0"/>
              <a:t>.</a:t>
            </a:r>
          </a:p>
          <a:p>
            <a:r>
              <a:rPr lang="en-US" dirty="0"/>
              <a:t>In Perl, the destructor method is named DESTROY; in the Moose object system extension, it is named DEMOLISH.</a:t>
            </a:r>
          </a:p>
          <a:p>
            <a:r>
              <a:rPr lang="en-US" dirty="0"/>
              <a:t>In PHP 5, the destructor method is named __destruct. There were no destructors in prior versions of PHP.[1]</a:t>
            </a:r>
          </a:p>
          <a:p>
            <a:r>
              <a:rPr lang="en-US" dirty="0"/>
              <a:t>In Python, the destructor method is named __del__.[2]</a:t>
            </a:r>
          </a:p>
          <a:p>
            <a:r>
              <a:rPr lang="en-US" dirty="0"/>
              <a:t>In Swift, the destructor method is named </a:t>
            </a:r>
            <a:r>
              <a:rPr lang="en-US" dirty="0" err="1"/>
              <a:t>deinit</a:t>
            </a:r>
            <a:r>
              <a:rPr lang="en-US" dirty="0"/>
              <a:t>.</a:t>
            </a:r>
          </a:p>
        </p:txBody>
      </p:sp>
    </p:spTree>
    <p:extLst>
      <p:ext uri="{BB962C8B-B14F-4D97-AF65-F5344CB8AC3E}">
        <p14:creationId xmlns:p14="http://schemas.microsoft.com/office/powerpoint/2010/main" val="1229426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Object-Oriented Programming</a:t>
            </a:r>
          </a:p>
        </p:txBody>
      </p:sp>
      <p:sp>
        <p:nvSpPr>
          <p:cNvPr id="3" name="Content Placeholder 2"/>
          <p:cNvSpPr>
            <a:spLocks noGrp="1"/>
          </p:cNvSpPr>
          <p:nvPr>
            <p:ph idx="1"/>
          </p:nvPr>
        </p:nvSpPr>
        <p:spPr/>
        <p:txBody>
          <a:bodyPr/>
          <a:lstStyle/>
          <a:p>
            <a:r>
              <a:rPr lang="en-US" dirty="0"/>
              <a:t>OOP is a programming paradigm that focuses on the objects in a software system similar to that of real world.</a:t>
            </a:r>
          </a:p>
          <a:p>
            <a:r>
              <a:rPr lang="en-US" dirty="0"/>
              <a:t>Objects communicate with each other by sending messages.</a:t>
            </a:r>
          </a:p>
          <a:p>
            <a:endParaRPr lang="en-US" dirty="0"/>
          </a:p>
        </p:txBody>
      </p:sp>
      <p:sp>
        <p:nvSpPr>
          <p:cNvPr id="4" name="Slide Number Placeholder 3"/>
          <p:cNvSpPr>
            <a:spLocks noGrp="1"/>
          </p:cNvSpPr>
          <p:nvPr>
            <p:ph type="sldNum" sz="quarter" idx="4294967295"/>
          </p:nvPr>
        </p:nvSpPr>
        <p:spPr>
          <a:xfrm>
            <a:off x="7924800" y="6416676"/>
            <a:ext cx="2133600" cy="365125"/>
          </a:xfrm>
          <a:prstGeom prst="rect">
            <a:avLst/>
          </a:prstGeom>
        </p:spPr>
        <p:txBody>
          <a:bodyPr/>
          <a:lstStyle/>
          <a:p>
            <a:fld id="{6B1AB395-38E6-4B95-819F-EA717C9E08FB}" type="slidenum">
              <a:rPr lang="en-US" smtClean="0">
                <a:solidFill>
                  <a:srgbClr val="90C226"/>
                </a:solidFill>
              </a:rPr>
              <a:pPr/>
              <a:t>4</a:t>
            </a:fld>
            <a:endParaRPr lang="en-US" dirty="0">
              <a:solidFill>
                <a:srgbClr val="90C226"/>
              </a:solidFill>
            </a:endParaRPr>
          </a:p>
        </p:txBody>
      </p:sp>
      <p:pic>
        <p:nvPicPr>
          <p:cNvPr id="5" name="Picture 2"/>
          <p:cNvPicPr>
            <a:picLocks noChangeAspect="1" noChangeArrowheads="1"/>
          </p:cNvPicPr>
          <p:nvPr/>
        </p:nvPicPr>
        <p:blipFill>
          <a:blip r:embed="rId3"/>
          <a:srcRect/>
          <a:stretch>
            <a:fillRect/>
          </a:stretch>
        </p:blipFill>
        <p:spPr bwMode="auto">
          <a:xfrm>
            <a:off x="1943072" y="2900973"/>
            <a:ext cx="7848601" cy="2211510"/>
          </a:xfrm>
          <a:prstGeom prst="rect">
            <a:avLst/>
          </a:prstGeom>
          <a:noFill/>
          <a:ln w="9525">
            <a:noFill/>
            <a:miter lim="800000"/>
            <a:headEnd/>
            <a:tailEnd/>
          </a:ln>
          <a:effectLst/>
        </p:spPr>
      </p:pic>
    </p:spTree>
    <p:extLst>
      <p:ext uri="{BB962C8B-B14F-4D97-AF65-F5344CB8AC3E}">
        <p14:creationId xmlns:p14="http://schemas.microsoft.com/office/powerpoint/2010/main" val="14823185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Oriented Programming central concepts</a:t>
            </a:r>
          </a:p>
        </p:txBody>
      </p:sp>
      <p:sp>
        <p:nvSpPr>
          <p:cNvPr id="3" name="Content Placeholder 2"/>
          <p:cNvSpPr>
            <a:spLocks noGrp="1"/>
          </p:cNvSpPr>
          <p:nvPr>
            <p:ph idx="1"/>
          </p:nvPr>
        </p:nvSpPr>
        <p:spPr/>
        <p:txBody>
          <a:bodyPr/>
          <a:lstStyle/>
          <a:p>
            <a:pPr>
              <a:spcAft>
                <a:spcPts val="400"/>
              </a:spcAft>
            </a:pPr>
            <a:r>
              <a:rPr lang="en-US" dirty="0"/>
              <a:t>Abstraction</a:t>
            </a:r>
          </a:p>
          <a:p>
            <a:pPr>
              <a:spcAft>
                <a:spcPts val="400"/>
              </a:spcAft>
            </a:pPr>
            <a:r>
              <a:rPr lang="en-US" dirty="0"/>
              <a:t>Modularity</a:t>
            </a:r>
          </a:p>
          <a:p>
            <a:pPr>
              <a:spcAft>
                <a:spcPts val="400"/>
              </a:spcAft>
            </a:pPr>
            <a:r>
              <a:rPr lang="en-US" dirty="0"/>
              <a:t>Encapsulation</a:t>
            </a:r>
          </a:p>
          <a:p>
            <a:pPr>
              <a:spcAft>
                <a:spcPts val="400"/>
              </a:spcAft>
            </a:pPr>
            <a:r>
              <a:rPr lang="en-US" dirty="0"/>
              <a:t>Inheritance</a:t>
            </a:r>
          </a:p>
          <a:p>
            <a:pPr>
              <a:spcAft>
                <a:spcPts val="400"/>
              </a:spcAft>
            </a:pPr>
            <a:r>
              <a:rPr lang="en-US" dirty="0"/>
              <a:t>Polymorphism</a:t>
            </a:r>
          </a:p>
          <a:p>
            <a:endParaRPr lang="en-US" dirty="0"/>
          </a:p>
        </p:txBody>
      </p:sp>
    </p:spTree>
    <p:extLst>
      <p:ext uri="{BB962C8B-B14F-4D97-AF65-F5344CB8AC3E}">
        <p14:creationId xmlns:p14="http://schemas.microsoft.com/office/powerpoint/2010/main" val="30962007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Abstraction</a:t>
            </a:r>
          </a:p>
        </p:txBody>
      </p:sp>
      <p:sp>
        <p:nvSpPr>
          <p:cNvPr id="3" name="Content Placeholder 2"/>
          <p:cNvSpPr>
            <a:spLocks noGrp="1"/>
          </p:cNvSpPr>
          <p:nvPr>
            <p:ph idx="1"/>
          </p:nvPr>
        </p:nvSpPr>
        <p:spPr/>
        <p:txBody>
          <a:bodyPr/>
          <a:lstStyle/>
          <a:p>
            <a:pPr>
              <a:lnSpc>
                <a:spcPct val="110000"/>
              </a:lnSpc>
            </a:pPr>
            <a:r>
              <a:rPr lang="en-GB" dirty="0">
                <a:solidFill>
                  <a:srgbClr val="0000FF"/>
                </a:solidFill>
              </a:rPr>
              <a:t>Emphasize</a:t>
            </a:r>
            <a:r>
              <a:rPr lang="en-GB" dirty="0"/>
              <a:t> details that are significant to the viewer and </a:t>
            </a:r>
            <a:r>
              <a:rPr lang="en-GB" dirty="0">
                <a:solidFill>
                  <a:srgbClr val="0000FF"/>
                </a:solidFill>
              </a:rPr>
              <a:t>suppress</a:t>
            </a:r>
            <a:r>
              <a:rPr lang="en-GB" dirty="0"/>
              <a:t> details that do not matter</a:t>
            </a:r>
          </a:p>
          <a:p>
            <a:pPr>
              <a:lnSpc>
                <a:spcPct val="110000"/>
              </a:lnSpc>
            </a:pPr>
            <a:r>
              <a:rPr lang="en-US" dirty="0"/>
              <a:t>An abstraction denotes the essential characteristics of an object relative to the perspective of the viewer</a:t>
            </a:r>
          </a:p>
          <a:p>
            <a:endParaRPr lang="en-US" dirty="0"/>
          </a:p>
        </p:txBody>
      </p:sp>
      <p:pic>
        <p:nvPicPr>
          <p:cNvPr id="5" name="Picture 2"/>
          <p:cNvPicPr>
            <a:picLocks noChangeAspect="1" noChangeArrowheads="1"/>
          </p:cNvPicPr>
          <p:nvPr/>
        </p:nvPicPr>
        <p:blipFill>
          <a:blip r:embed="rId3"/>
          <a:srcRect/>
          <a:stretch>
            <a:fillRect/>
          </a:stretch>
        </p:blipFill>
        <p:spPr bwMode="auto">
          <a:xfrm>
            <a:off x="1288058" y="3749676"/>
            <a:ext cx="7448550" cy="2667000"/>
          </a:xfrm>
          <a:prstGeom prst="rect">
            <a:avLst/>
          </a:prstGeom>
          <a:noFill/>
          <a:ln w="9525">
            <a:noFill/>
            <a:miter lim="800000"/>
            <a:headEnd/>
            <a:tailEnd/>
          </a:ln>
          <a:effectLst/>
        </p:spPr>
      </p:pic>
      <p:sp>
        <p:nvSpPr>
          <p:cNvPr id="6" name="Line 8"/>
          <p:cNvSpPr>
            <a:spLocks noChangeShapeType="1"/>
          </p:cNvSpPr>
          <p:nvPr/>
        </p:nvSpPr>
        <p:spPr bwMode="auto">
          <a:xfrm>
            <a:off x="1502372" y="4535494"/>
            <a:ext cx="285752" cy="500066"/>
          </a:xfrm>
          <a:prstGeom prst="line">
            <a:avLst/>
          </a:prstGeom>
          <a:noFill/>
          <a:ln w="76200">
            <a:solidFill>
              <a:srgbClr val="0000FF"/>
            </a:solidFill>
            <a:round/>
            <a:headEnd/>
            <a:tailEnd type="triangle" w="med" len="med"/>
          </a:ln>
        </p:spPr>
        <p:txBody>
          <a:bodyPr/>
          <a:lstStyle/>
          <a:p>
            <a:endParaRPr lang="en-US" dirty="0">
              <a:solidFill>
                <a:prstClr val="black"/>
              </a:solidFill>
            </a:endParaRPr>
          </a:p>
        </p:txBody>
      </p:sp>
      <p:sp>
        <p:nvSpPr>
          <p:cNvPr id="7" name="Text Box 9"/>
          <p:cNvSpPr txBox="1">
            <a:spLocks noChangeArrowheads="1"/>
          </p:cNvSpPr>
          <p:nvPr/>
        </p:nvSpPr>
        <p:spPr bwMode="auto">
          <a:xfrm>
            <a:off x="8217544" y="4321181"/>
            <a:ext cx="1428728" cy="646331"/>
          </a:xfrm>
          <a:prstGeom prst="rect">
            <a:avLst/>
          </a:prstGeom>
          <a:noFill/>
          <a:ln w="9525">
            <a:noFill/>
            <a:miter lim="800000"/>
            <a:headEnd/>
            <a:tailEnd/>
          </a:ln>
        </p:spPr>
        <p:txBody>
          <a:bodyPr wrap="square">
            <a:spAutoFit/>
          </a:bodyPr>
          <a:lstStyle/>
          <a:p>
            <a:pPr>
              <a:spcBef>
                <a:spcPct val="50000"/>
              </a:spcBef>
            </a:pPr>
            <a:r>
              <a:rPr lang="en-US" b="1" dirty="0">
                <a:solidFill>
                  <a:srgbClr val="0000FF"/>
                </a:solidFill>
                <a:latin typeface="Arial" charset="0"/>
              </a:rPr>
              <a:t>TV Technician</a:t>
            </a:r>
          </a:p>
        </p:txBody>
      </p:sp>
      <p:sp>
        <p:nvSpPr>
          <p:cNvPr id="8" name="Line 10"/>
          <p:cNvSpPr>
            <a:spLocks noChangeShapeType="1"/>
          </p:cNvSpPr>
          <p:nvPr/>
        </p:nvSpPr>
        <p:spPr bwMode="auto">
          <a:xfrm flipH="1">
            <a:off x="7646040" y="4678370"/>
            <a:ext cx="571504" cy="52382"/>
          </a:xfrm>
          <a:prstGeom prst="line">
            <a:avLst/>
          </a:prstGeom>
          <a:noFill/>
          <a:ln w="76200">
            <a:solidFill>
              <a:srgbClr val="0000FF"/>
            </a:solidFill>
            <a:round/>
            <a:headEnd/>
            <a:tailEnd type="triangle" w="med" len="med"/>
          </a:ln>
        </p:spPr>
        <p:txBody>
          <a:bodyPr/>
          <a:lstStyle/>
          <a:p>
            <a:endParaRPr lang="en-US" dirty="0">
              <a:solidFill>
                <a:prstClr val="black"/>
              </a:solidFill>
            </a:endParaRPr>
          </a:p>
        </p:txBody>
      </p:sp>
      <p:sp>
        <p:nvSpPr>
          <p:cNvPr id="9" name="Text Box 9"/>
          <p:cNvSpPr txBox="1">
            <a:spLocks noChangeArrowheads="1"/>
          </p:cNvSpPr>
          <p:nvPr/>
        </p:nvSpPr>
        <p:spPr bwMode="auto">
          <a:xfrm>
            <a:off x="502272" y="4178304"/>
            <a:ext cx="1428728" cy="369332"/>
          </a:xfrm>
          <a:prstGeom prst="rect">
            <a:avLst/>
          </a:prstGeom>
          <a:noFill/>
          <a:ln w="9525">
            <a:noFill/>
            <a:miter lim="800000"/>
            <a:headEnd/>
            <a:tailEnd/>
          </a:ln>
        </p:spPr>
        <p:txBody>
          <a:bodyPr wrap="square">
            <a:spAutoFit/>
          </a:bodyPr>
          <a:lstStyle/>
          <a:p>
            <a:pPr>
              <a:spcBef>
                <a:spcPct val="50000"/>
              </a:spcBef>
            </a:pPr>
            <a:r>
              <a:rPr lang="en-US" b="1" dirty="0">
                <a:solidFill>
                  <a:srgbClr val="0000FF"/>
                </a:solidFill>
                <a:latin typeface="Arial" charset="0"/>
              </a:rPr>
              <a:t>TV viewer</a:t>
            </a:r>
          </a:p>
        </p:txBody>
      </p:sp>
    </p:spTree>
    <p:extLst>
      <p:ext uri="{BB962C8B-B14F-4D97-AF65-F5344CB8AC3E}">
        <p14:creationId xmlns:p14="http://schemas.microsoft.com/office/powerpoint/2010/main" val="39944052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Abstraction</a:t>
            </a:r>
          </a:p>
        </p:txBody>
      </p:sp>
      <p:sp>
        <p:nvSpPr>
          <p:cNvPr id="3" name="Content Placeholder 2"/>
          <p:cNvSpPr>
            <a:spLocks noGrp="1"/>
          </p:cNvSpPr>
          <p:nvPr>
            <p:ph idx="1"/>
          </p:nvPr>
        </p:nvSpPr>
        <p:spPr/>
        <p:txBody>
          <a:bodyPr/>
          <a:lstStyle/>
          <a:p>
            <a:r>
              <a:rPr lang="en-US" dirty="0"/>
              <a:t>Abstraction is the process of capturing the essential while suppressing the detail</a:t>
            </a:r>
          </a:p>
          <a:p>
            <a:endParaRPr lang="en-GB" dirty="0"/>
          </a:p>
          <a:p>
            <a:pPr>
              <a:lnSpc>
                <a:spcPct val="100000"/>
              </a:lnSpc>
            </a:pPr>
            <a:r>
              <a:rPr lang="en-US" dirty="0"/>
              <a:t>An abstraction is encapsulated by a well-defined </a:t>
            </a:r>
            <a:r>
              <a:rPr lang="en-US" b="1" dirty="0"/>
              <a:t>interface</a:t>
            </a:r>
            <a:r>
              <a:rPr lang="en-US" dirty="0"/>
              <a:t>, which defines how the abstraction can be used</a:t>
            </a:r>
          </a:p>
          <a:p>
            <a:endParaRPr lang="en-US" dirty="0"/>
          </a:p>
          <a:p>
            <a:pPr>
              <a:lnSpc>
                <a:spcPct val="100000"/>
              </a:lnSpc>
            </a:pPr>
            <a:r>
              <a:rPr lang="en-US" dirty="0"/>
              <a:t>A car's interface consists of steering wheel, accelerator, brake, etc. </a:t>
            </a:r>
          </a:p>
          <a:p>
            <a:pPr lvl="1"/>
            <a:r>
              <a:rPr lang="en-US" dirty="0"/>
              <a:t>We do not need to continually adjust the fuel/air mixture to drive the car - it is hidden from us.</a:t>
            </a:r>
          </a:p>
          <a:p>
            <a:endParaRPr lang="en-US" dirty="0"/>
          </a:p>
        </p:txBody>
      </p:sp>
    </p:spTree>
    <p:extLst>
      <p:ext uri="{BB962C8B-B14F-4D97-AF65-F5344CB8AC3E}">
        <p14:creationId xmlns:p14="http://schemas.microsoft.com/office/powerpoint/2010/main" val="28001392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Modularity</a:t>
            </a:r>
            <a:endParaRPr lang="en-US" dirty="0"/>
          </a:p>
        </p:txBody>
      </p:sp>
      <p:sp>
        <p:nvSpPr>
          <p:cNvPr id="3" name="Content Placeholder 2"/>
          <p:cNvSpPr>
            <a:spLocks noGrp="1"/>
          </p:cNvSpPr>
          <p:nvPr>
            <p:ph idx="1"/>
          </p:nvPr>
        </p:nvSpPr>
        <p:spPr/>
        <p:txBody>
          <a:bodyPr/>
          <a:lstStyle/>
          <a:p>
            <a:pPr lvl="0"/>
            <a:r>
              <a:rPr lang="en-GB" dirty="0">
                <a:solidFill>
                  <a:schemeClr val="tx1"/>
                </a:solidFill>
                <a:latin typeface="Trebuchet MS" pitchFamily="34" charset="0"/>
              </a:rPr>
              <a:t>A program is </a:t>
            </a:r>
            <a:r>
              <a:rPr lang="en-GB" dirty="0">
                <a:solidFill>
                  <a:srgbClr val="0000FF"/>
                </a:solidFill>
                <a:latin typeface="Trebuchet MS" pitchFamily="34" charset="0"/>
              </a:rPr>
              <a:t>partitioned</a:t>
            </a:r>
            <a:r>
              <a:rPr lang="en-GB" dirty="0">
                <a:solidFill>
                  <a:schemeClr val="tx1"/>
                </a:solidFill>
                <a:latin typeface="Trebuchet MS" pitchFamily="34" charset="0"/>
              </a:rPr>
              <a:t> into individual components to reduce the </a:t>
            </a:r>
            <a:r>
              <a:rPr lang="en-GB" dirty="0">
                <a:solidFill>
                  <a:srgbClr val="0000FF"/>
                </a:solidFill>
                <a:latin typeface="Trebuchet MS" pitchFamily="34" charset="0"/>
              </a:rPr>
              <a:t>complexity</a:t>
            </a:r>
            <a:r>
              <a:rPr lang="en-US" dirty="0">
                <a:solidFill>
                  <a:schemeClr val="tx1"/>
                </a:solidFill>
                <a:latin typeface="Trebuchet MS" pitchFamily="34" charset="0"/>
              </a:rPr>
              <a:t> </a:t>
            </a:r>
          </a:p>
          <a:p>
            <a:endParaRPr lang="en-US" dirty="0"/>
          </a:p>
        </p:txBody>
      </p:sp>
      <p:pic>
        <p:nvPicPr>
          <p:cNvPr id="5" name="Picture 4"/>
          <p:cNvPicPr>
            <a:picLocks noChangeAspect="1" noChangeArrowheads="1"/>
          </p:cNvPicPr>
          <p:nvPr/>
        </p:nvPicPr>
        <p:blipFill>
          <a:blip r:embed="rId3" cstate="print"/>
          <a:srcRect/>
          <a:stretch>
            <a:fillRect/>
          </a:stretch>
        </p:blipFill>
        <p:spPr bwMode="auto">
          <a:xfrm>
            <a:off x="1585784" y="2583024"/>
            <a:ext cx="6480097" cy="2444611"/>
          </a:xfrm>
          <a:prstGeom prst="rect">
            <a:avLst/>
          </a:prstGeom>
          <a:noFill/>
          <a:ln w="9525">
            <a:noFill/>
            <a:miter lim="800000"/>
            <a:headEnd/>
            <a:tailEnd/>
          </a:ln>
        </p:spPr>
      </p:pic>
      <p:pic>
        <p:nvPicPr>
          <p:cNvPr id="6" name="Picture 5"/>
          <p:cNvPicPr>
            <a:picLocks noChangeAspect="1" noChangeArrowheads="1"/>
          </p:cNvPicPr>
          <p:nvPr/>
        </p:nvPicPr>
        <p:blipFill>
          <a:blip r:embed="rId4" cstate="print"/>
          <a:srcRect/>
          <a:stretch>
            <a:fillRect/>
          </a:stretch>
        </p:blipFill>
        <p:spPr bwMode="auto">
          <a:xfrm>
            <a:off x="4328984" y="5302272"/>
            <a:ext cx="1318063" cy="1114404"/>
          </a:xfrm>
          <a:prstGeom prst="rect">
            <a:avLst/>
          </a:prstGeom>
          <a:noFill/>
          <a:ln w="9525">
            <a:noFill/>
            <a:miter lim="800000"/>
            <a:headEnd/>
            <a:tailEnd/>
          </a:ln>
        </p:spPr>
      </p:pic>
    </p:spTree>
    <p:extLst>
      <p:ext uri="{BB962C8B-B14F-4D97-AF65-F5344CB8AC3E}">
        <p14:creationId xmlns:p14="http://schemas.microsoft.com/office/powerpoint/2010/main" val="28188988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Encapsulation</a:t>
            </a:r>
          </a:p>
        </p:txBody>
      </p:sp>
      <p:sp>
        <p:nvSpPr>
          <p:cNvPr id="3" name="Content Placeholder 2"/>
          <p:cNvSpPr>
            <a:spLocks noGrp="1"/>
          </p:cNvSpPr>
          <p:nvPr>
            <p:ph idx="1"/>
          </p:nvPr>
        </p:nvSpPr>
        <p:spPr/>
        <p:txBody>
          <a:bodyPr>
            <a:normAutofit/>
          </a:bodyPr>
          <a:lstStyle/>
          <a:p>
            <a:pPr>
              <a:spcAft>
                <a:spcPts val="400"/>
              </a:spcAft>
            </a:pPr>
            <a:r>
              <a:rPr lang="en-US" sz="2000" dirty="0"/>
              <a:t>Encapsulation is an </a:t>
            </a:r>
            <a:r>
              <a:rPr lang="en-US" sz="2000" b="1" dirty="0"/>
              <a:t>information hiding</a:t>
            </a:r>
            <a:r>
              <a:rPr lang="en-US" sz="2000" dirty="0"/>
              <a:t> mechanism that hides detailed internal information about an abstraction</a:t>
            </a:r>
          </a:p>
          <a:p>
            <a:pPr>
              <a:spcAft>
                <a:spcPts val="400"/>
              </a:spcAft>
            </a:pPr>
            <a:r>
              <a:rPr lang="en-US" sz="2000" dirty="0"/>
              <a:t>The mechanical devices of your car are encapsulated (hidden) by the chassis of the car</a:t>
            </a:r>
          </a:p>
          <a:p>
            <a:pPr>
              <a:spcAft>
                <a:spcPts val="400"/>
              </a:spcAft>
            </a:pPr>
            <a:r>
              <a:rPr lang="en-US" sz="2000" dirty="0"/>
              <a:t>This </a:t>
            </a:r>
            <a:r>
              <a:rPr lang="en-US" sz="2000" dirty="0">
                <a:solidFill>
                  <a:srgbClr val="0000FF"/>
                </a:solidFill>
              </a:rPr>
              <a:t>insulation</a:t>
            </a:r>
            <a:r>
              <a:rPr lang="en-US" sz="2000" dirty="0"/>
              <a:t> of the data from direct access by the program is called </a:t>
            </a:r>
            <a:r>
              <a:rPr lang="en-US" sz="2000" dirty="0">
                <a:solidFill>
                  <a:srgbClr val="0000FF"/>
                </a:solidFill>
              </a:rPr>
              <a:t>data hiding</a:t>
            </a:r>
            <a:r>
              <a:rPr lang="en-US" sz="2000" dirty="0"/>
              <a:t> or </a:t>
            </a:r>
            <a:r>
              <a:rPr lang="en-US" sz="2000" dirty="0">
                <a:solidFill>
                  <a:srgbClr val="0000FF"/>
                </a:solidFill>
              </a:rPr>
              <a:t>information hiding</a:t>
            </a:r>
          </a:p>
          <a:p>
            <a:pPr>
              <a:spcAft>
                <a:spcPts val="400"/>
              </a:spcAft>
            </a:pPr>
            <a:r>
              <a:rPr lang="en-US" sz="2000" dirty="0"/>
              <a:t>Eliminates </a:t>
            </a:r>
            <a:r>
              <a:rPr lang="en-US" sz="2000" dirty="0">
                <a:solidFill>
                  <a:srgbClr val="0000FF"/>
                </a:solidFill>
              </a:rPr>
              <a:t>direct</a:t>
            </a:r>
            <a:r>
              <a:rPr lang="en-US" sz="2000" dirty="0"/>
              <a:t> </a:t>
            </a:r>
            <a:r>
              <a:rPr lang="en-US" sz="2000" dirty="0">
                <a:solidFill>
                  <a:srgbClr val="0000FF"/>
                </a:solidFill>
              </a:rPr>
              <a:t>dependencies</a:t>
            </a:r>
            <a:r>
              <a:rPr lang="en-US" sz="2000" dirty="0"/>
              <a:t> on the implementation</a:t>
            </a:r>
          </a:p>
          <a:p>
            <a:endParaRPr lang="en-US" sz="2000" dirty="0"/>
          </a:p>
        </p:txBody>
      </p:sp>
    </p:spTree>
    <p:extLst>
      <p:ext uri="{BB962C8B-B14F-4D97-AF65-F5344CB8AC3E}">
        <p14:creationId xmlns:p14="http://schemas.microsoft.com/office/powerpoint/2010/main" val="153679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1552</Words>
  <Application>Microsoft Office PowerPoint</Application>
  <PresentationFormat>Widescreen</PresentationFormat>
  <Paragraphs>279</Paragraphs>
  <Slides>32</Slides>
  <Notes>26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32</vt:i4>
      </vt:variant>
    </vt:vector>
  </HeadingPairs>
  <TitlesOfParts>
    <vt:vector size="39" baseType="lpstr">
      <vt:lpstr>Arial</vt:lpstr>
      <vt:lpstr>Calibri</vt:lpstr>
      <vt:lpstr>Calibri Light</vt:lpstr>
      <vt:lpstr>Trebuchet MS</vt:lpstr>
      <vt:lpstr>Wingdings 3</vt:lpstr>
      <vt:lpstr>Office Theme</vt:lpstr>
      <vt:lpstr>Facet</vt:lpstr>
      <vt:lpstr>Object Oriented Programming</vt:lpstr>
      <vt:lpstr>Objectives</vt:lpstr>
      <vt:lpstr>Procedure-Oriented Programming</vt:lpstr>
      <vt:lpstr>Object-Oriented Programming</vt:lpstr>
      <vt:lpstr>Object Oriented Programming central concepts</vt:lpstr>
      <vt:lpstr>Abstraction</vt:lpstr>
      <vt:lpstr>Abstraction</vt:lpstr>
      <vt:lpstr>Modularity</vt:lpstr>
      <vt:lpstr>Encapsulation</vt:lpstr>
      <vt:lpstr>Encapsulation</vt:lpstr>
      <vt:lpstr>Encapsulation</vt:lpstr>
      <vt:lpstr>Encapsulation</vt:lpstr>
      <vt:lpstr>Objects</vt:lpstr>
      <vt:lpstr>Objects state and behavior</vt:lpstr>
      <vt:lpstr>OO Real world and software</vt:lpstr>
      <vt:lpstr>Constructors</vt:lpstr>
      <vt:lpstr>Default Constructor</vt:lpstr>
      <vt:lpstr>Overloaded Constructor</vt:lpstr>
      <vt:lpstr>Generalization</vt:lpstr>
      <vt:lpstr>Inheritance</vt:lpstr>
      <vt:lpstr>Inheritance</vt:lpstr>
      <vt:lpstr>Relationships of Inheritance</vt:lpstr>
      <vt:lpstr>Class Hierarchies</vt:lpstr>
      <vt:lpstr>Single and Multiple Inheritance</vt:lpstr>
      <vt:lpstr>Polymorphism</vt:lpstr>
      <vt:lpstr>Dynamic Polymorphism</vt:lpstr>
      <vt:lpstr>Static Polymorphism</vt:lpstr>
      <vt:lpstr>Dynamic Polymorphism Question</vt:lpstr>
      <vt:lpstr>Destructor</vt:lpstr>
      <vt:lpstr>Destructor (Contd.)</vt:lpstr>
      <vt:lpstr>Destructor (Contd.)</vt:lpstr>
      <vt:lpstr>Destructor in Different Programming Languages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dc:title>
  <dc:creator>Joydip Mondal</dc:creator>
  <cp:lastModifiedBy>Joydip Mondal</cp:lastModifiedBy>
  <cp:revision>8</cp:revision>
  <dcterms:created xsi:type="dcterms:W3CDTF">2017-07-03T08:57:09Z</dcterms:created>
  <dcterms:modified xsi:type="dcterms:W3CDTF">2017-07-03T09:07:36Z</dcterms:modified>
</cp:coreProperties>
</file>