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2" r:id="rId21"/>
    <p:sldId id="273" r:id="rId22"/>
    <p:sldId id="274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widely deployed open source message broker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2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of Example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02" y="2295210"/>
            <a:ext cx="7536833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Working of 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2739"/>
          </a:xfrm>
        </p:spPr>
        <p:txBody>
          <a:bodyPr>
            <a:normAutofit/>
          </a:bodyPr>
          <a:lstStyle/>
          <a:p>
            <a:r>
              <a:rPr lang="en-US" dirty="0"/>
              <a:t>The user sends a PDF creation request to the web application.</a:t>
            </a:r>
          </a:p>
          <a:p>
            <a:r>
              <a:rPr lang="en-US" dirty="0"/>
              <a:t>The web application (the producer) sends a message to </a:t>
            </a:r>
            <a:r>
              <a:rPr lang="en-US" dirty="0" err="1"/>
              <a:t>RabbitMQ</a:t>
            </a:r>
            <a:r>
              <a:rPr lang="en-US" dirty="0"/>
              <a:t> that includes data from the request such as name and email.</a:t>
            </a:r>
          </a:p>
          <a:p>
            <a:r>
              <a:rPr lang="en-US" dirty="0"/>
              <a:t>An exchange accepts the messages from the producer and routes them to correct message queues for PDF creation.</a:t>
            </a:r>
          </a:p>
          <a:p>
            <a:r>
              <a:rPr lang="en-US" dirty="0"/>
              <a:t>The PDF processing worker (the consumer) receives the task message and starts processing the PDF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there is one </a:t>
            </a:r>
            <a:r>
              <a:rPr lang="en-US" dirty="0"/>
              <a:t>producer (the website application) and one consumer (the PDF processing application).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PDF processing application crashes, or if many PDF requests are coming at the same time, messages would continue to stack up in the queue until the consumer starts again.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then process all the messages, one by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not published directly to a queue; instead, the producer sends messages to an exchange.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exchange is responsible for routing the messages to different queues with the help of bindings and routing keys.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binding is a link between a queue and an exchange.</a:t>
            </a:r>
          </a:p>
        </p:txBody>
      </p:sp>
    </p:spTree>
    <p:extLst>
      <p:ext uri="{BB962C8B-B14F-4D97-AF65-F5344CB8AC3E}">
        <p14:creationId xmlns:p14="http://schemas.microsoft.com/office/powerpoint/2010/main" val="256055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Flow in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producer publishes a message to an exchange. When creating an exchange, the type must be specified</a:t>
            </a:r>
            <a:r>
              <a:rPr lang="en-US" dirty="0" smtClean="0"/>
              <a:t>.</a:t>
            </a:r>
          </a:p>
          <a:p>
            <a:r>
              <a:rPr lang="en-US" dirty="0"/>
              <a:t>The exchange receives the message and is now responsible for routing the message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exchange takes different message attributes into account, such as the routing key, depending on the exchange type</a:t>
            </a:r>
            <a:r>
              <a:rPr lang="en-US" dirty="0" smtClean="0"/>
              <a:t>.</a:t>
            </a:r>
          </a:p>
          <a:p>
            <a:r>
              <a:rPr lang="en-US" dirty="0"/>
              <a:t>Bindings must be </a:t>
            </a:r>
            <a:r>
              <a:rPr lang="en-US" dirty="0" smtClean="0"/>
              <a:t>created </a:t>
            </a:r>
            <a:r>
              <a:rPr lang="en-US" dirty="0"/>
              <a:t>from the exchange to queues</a:t>
            </a:r>
            <a:r>
              <a:rPr lang="en-US" dirty="0" smtClean="0"/>
              <a:t>.</a:t>
            </a:r>
          </a:p>
          <a:p>
            <a:r>
              <a:rPr lang="en-US" dirty="0"/>
              <a:t>The exchange routes the message into the queues depending on message attributes</a:t>
            </a:r>
            <a:r>
              <a:rPr lang="en-US" dirty="0" smtClean="0"/>
              <a:t>.</a:t>
            </a:r>
          </a:p>
          <a:p>
            <a:r>
              <a:rPr lang="en-US" dirty="0"/>
              <a:t>The messages stay in the queue until they are handled by a </a:t>
            </a:r>
            <a:r>
              <a:rPr lang="en-US" dirty="0" smtClean="0"/>
              <a:t>consumer</a:t>
            </a:r>
          </a:p>
          <a:p>
            <a:r>
              <a:rPr lang="en-US" dirty="0"/>
              <a:t>The consumer handles the message.</a:t>
            </a:r>
          </a:p>
        </p:txBody>
      </p:sp>
    </p:spTree>
    <p:extLst>
      <p:ext uri="{BB962C8B-B14F-4D97-AF65-F5344CB8AC3E}">
        <p14:creationId xmlns:p14="http://schemas.microsoft.com/office/powerpoint/2010/main" val="27482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Flow in </a:t>
            </a:r>
            <a:r>
              <a:rPr lang="en-US" dirty="0" err="1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4" y="1602334"/>
            <a:ext cx="4299322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2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TYPES OF </a:t>
            </a:r>
            <a:r>
              <a:rPr lang="en-US" cap="all" dirty="0" smtClean="0"/>
              <a:t>EXCHANGES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73" y="2160588"/>
            <a:ext cx="63560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TYPES OF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Direct:</a:t>
            </a:r>
            <a:r>
              <a:rPr lang="en-US" dirty="0"/>
              <a:t> The message is routed to the queues whose binding key exactly matches the routing key of the message. </a:t>
            </a:r>
            <a:endParaRPr lang="en-US" dirty="0" smtClean="0"/>
          </a:p>
          <a:p>
            <a:pPr lvl="1"/>
            <a:r>
              <a:rPr lang="en-US" dirty="0" smtClean="0"/>
              <a:t>For example: </a:t>
            </a:r>
            <a:r>
              <a:rPr lang="en-US" dirty="0"/>
              <a:t>if the queue is bound to the exchange with the binding key </a:t>
            </a:r>
            <a:r>
              <a:rPr lang="en-US" i="1" dirty="0" err="1"/>
              <a:t>pdfprocess</a:t>
            </a:r>
            <a:r>
              <a:rPr lang="en-US" i="1" dirty="0"/>
              <a:t>, a message published to</a:t>
            </a:r>
            <a:r>
              <a:rPr lang="en-US" dirty="0"/>
              <a:t> the exchange with a routing key </a:t>
            </a:r>
            <a:r>
              <a:rPr lang="en-US" i="1" dirty="0" err="1"/>
              <a:t>pdfprocess</a:t>
            </a:r>
            <a:r>
              <a:rPr lang="en-US" i="1" dirty="0"/>
              <a:t> is routed to that queue</a:t>
            </a:r>
            <a:r>
              <a:rPr lang="en-US" i="1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err="1"/>
              <a:t>Fanout</a:t>
            </a:r>
            <a:r>
              <a:rPr lang="en-US" b="1" dirty="0"/>
              <a:t>:</a:t>
            </a:r>
            <a:r>
              <a:rPr lang="en-US" dirty="0"/>
              <a:t> A </a:t>
            </a:r>
            <a:r>
              <a:rPr lang="en-US" dirty="0" err="1"/>
              <a:t>fanout</a:t>
            </a:r>
            <a:r>
              <a:rPr lang="en-US" dirty="0"/>
              <a:t> exchange routes messages to all of the queues bound to it.</a:t>
            </a:r>
          </a:p>
          <a:p>
            <a:endParaRPr lang="en-US" b="1" dirty="0" smtClean="0"/>
          </a:p>
          <a:p>
            <a:r>
              <a:rPr lang="en-US" b="1" dirty="0" smtClean="0"/>
              <a:t>Topic</a:t>
            </a:r>
            <a:r>
              <a:rPr lang="en-US" b="1" dirty="0"/>
              <a:t>:</a:t>
            </a:r>
            <a:r>
              <a:rPr lang="en-US" dirty="0"/>
              <a:t> The topic exchange does a wildcard match between the routing key and the routing pattern specified in the binding.</a:t>
            </a:r>
          </a:p>
          <a:p>
            <a:endParaRPr lang="en-US" b="1" dirty="0" smtClean="0"/>
          </a:p>
          <a:p>
            <a:r>
              <a:rPr lang="en-US" b="1" dirty="0" smtClean="0"/>
              <a:t>Headers</a:t>
            </a:r>
            <a:r>
              <a:rPr lang="en-US" b="1" dirty="0"/>
              <a:t>:</a:t>
            </a:r>
            <a:r>
              <a:rPr lang="en-US" dirty="0"/>
              <a:t> Headers exchanges use the message header attributes for routing.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RabbitMQ</a:t>
            </a:r>
            <a:r>
              <a:rPr lang="en-US" dirty="0"/>
              <a:t> uses a protocol called AMQP by default.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able to communicate with </a:t>
            </a:r>
            <a:r>
              <a:rPr lang="en-US" dirty="0" err="1"/>
              <a:t>RabbitMQ</a:t>
            </a:r>
            <a:r>
              <a:rPr lang="en-US" dirty="0"/>
              <a:t> you need a library that understands the same protocol as </a:t>
            </a:r>
            <a:r>
              <a:rPr lang="en-US" dirty="0" err="1"/>
              <a:t>RabbitMQ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the client library for the programming language that you intend to use for your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client library is an application programming interface (API) for use in writing client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client library has several </a:t>
            </a:r>
            <a:r>
              <a:rPr lang="en-US" dirty="0" smtClean="0"/>
              <a:t>methods </a:t>
            </a:r>
            <a:r>
              <a:rPr lang="en-US" dirty="0"/>
              <a:t>to communicate with </a:t>
            </a:r>
            <a:r>
              <a:rPr lang="en-US" dirty="0" err="1"/>
              <a:t>RabbitMQ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methods should be used when you connect to the </a:t>
            </a:r>
            <a:r>
              <a:rPr lang="en-US" dirty="0" err="1"/>
              <a:t>RabbitMQ</a:t>
            </a:r>
            <a:r>
              <a:rPr lang="en-US" dirty="0"/>
              <a:t> broker (using the given parameters, hostname, port number, etc.), for example, or when you declare a queue or an exchange.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choice of libraries for almost every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56148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122274" cy="145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</a:t>
            </a:r>
            <a:r>
              <a:rPr lang="en-US" dirty="0"/>
              <a:t>to </a:t>
            </a:r>
            <a:r>
              <a:rPr lang="en-US" dirty="0" smtClean="0"/>
              <a:t>Follow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S</a:t>
            </a:r>
            <a:r>
              <a:rPr lang="en-US" dirty="0" smtClean="0"/>
              <a:t>etting </a:t>
            </a:r>
            <a:r>
              <a:rPr lang="en-US" dirty="0"/>
              <a:t>U</a:t>
            </a:r>
            <a:r>
              <a:rPr lang="en-US" dirty="0" smtClean="0"/>
              <a:t>p </a:t>
            </a:r>
            <a:r>
              <a:rPr lang="en-US" dirty="0"/>
              <a:t>a </a:t>
            </a:r>
            <a:r>
              <a:rPr lang="en-US" dirty="0" smtClean="0"/>
              <a:t>Connection </a:t>
            </a:r>
            <a:r>
              <a:rPr lang="en-US" dirty="0"/>
              <a:t>and </a:t>
            </a:r>
            <a:r>
              <a:rPr lang="en-US" dirty="0" smtClean="0"/>
              <a:t>Publishing </a:t>
            </a:r>
            <a:r>
              <a:rPr lang="en-US" dirty="0"/>
              <a:t>a </a:t>
            </a:r>
            <a:r>
              <a:rPr lang="en-US" dirty="0" smtClean="0"/>
              <a:t>Message/Consuming </a:t>
            </a:r>
            <a:r>
              <a:rPr lang="en-US" dirty="0"/>
              <a:t>a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1713"/>
            <a:ext cx="8596668" cy="3979650"/>
          </a:xfrm>
        </p:spPr>
        <p:txBody>
          <a:bodyPr/>
          <a:lstStyle/>
          <a:p>
            <a:r>
              <a:rPr lang="en-US" dirty="0"/>
              <a:t>Set up/create a connection </a:t>
            </a:r>
            <a:r>
              <a:rPr lang="en-US" dirty="0" smtClean="0"/>
              <a:t>object:</a:t>
            </a:r>
          </a:p>
          <a:p>
            <a:pPr lvl="1"/>
            <a:r>
              <a:rPr lang="en-US" dirty="0"/>
              <a:t>The username, password, connection URL, port, etc., </a:t>
            </a:r>
            <a:r>
              <a:rPr lang="en-US" dirty="0" smtClean="0"/>
              <a:t>need </a:t>
            </a:r>
            <a:r>
              <a:rPr lang="en-US" dirty="0"/>
              <a:t>to be specified.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TCP connection will be set up between the application and </a:t>
            </a:r>
            <a:r>
              <a:rPr lang="en-US" dirty="0" err="1"/>
              <a:t>RabbitMQ</a:t>
            </a:r>
            <a:r>
              <a:rPr lang="en-US" dirty="0"/>
              <a:t> when the </a:t>
            </a:r>
            <a:r>
              <a:rPr lang="en-US" i="1" dirty="0"/>
              <a:t>start</a:t>
            </a:r>
            <a:r>
              <a:rPr lang="en-US" dirty="0"/>
              <a:t> method is called</a:t>
            </a:r>
            <a:r>
              <a:rPr lang="en-US" dirty="0" smtClean="0"/>
              <a:t>.</a:t>
            </a:r>
          </a:p>
          <a:p>
            <a:r>
              <a:rPr lang="en-US" dirty="0"/>
              <a:t>Create a channel in the TCP </a:t>
            </a:r>
            <a:r>
              <a:rPr lang="en-US" dirty="0" smtClean="0"/>
              <a:t>connection: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connection interface can be used to open a channel through which to send and receive </a:t>
            </a:r>
            <a:r>
              <a:rPr lang="en-US" dirty="0" smtClean="0"/>
              <a:t>messages</a:t>
            </a:r>
          </a:p>
          <a:p>
            <a:r>
              <a:rPr lang="en-US" dirty="0"/>
              <a:t>Declare/create a </a:t>
            </a:r>
            <a:r>
              <a:rPr lang="en-US" dirty="0" smtClean="0"/>
              <a:t>queue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Declaring </a:t>
            </a:r>
            <a:r>
              <a:rPr lang="en-US" dirty="0"/>
              <a:t>a queue will cause it to be created if it does not already exist.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queues need to be declared before they can be used.</a:t>
            </a:r>
          </a:p>
        </p:txBody>
      </p:sp>
    </p:spTree>
    <p:extLst>
      <p:ext uri="{BB962C8B-B14F-4D97-AF65-F5344CB8AC3E}">
        <p14:creationId xmlns:p14="http://schemas.microsoft.com/office/powerpoint/2010/main" val="414918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122274" cy="145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</a:t>
            </a:r>
            <a:r>
              <a:rPr lang="en-US" dirty="0"/>
              <a:t>to </a:t>
            </a:r>
            <a:r>
              <a:rPr lang="en-US" dirty="0" smtClean="0"/>
              <a:t>Follow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S</a:t>
            </a:r>
            <a:r>
              <a:rPr lang="en-US" dirty="0" smtClean="0"/>
              <a:t>etting </a:t>
            </a:r>
            <a:r>
              <a:rPr lang="en-US" dirty="0"/>
              <a:t>U</a:t>
            </a:r>
            <a:r>
              <a:rPr lang="en-US" dirty="0" smtClean="0"/>
              <a:t>p </a:t>
            </a:r>
            <a:r>
              <a:rPr lang="en-US" dirty="0"/>
              <a:t>a </a:t>
            </a:r>
            <a:r>
              <a:rPr lang="en-US" dirty="0" smtClean="0"/>
              <a:t>Connection </a:t>
            </a:r>
            <a:r>
              <a:rPr lang="en-US" dirty="0"/>
              <a:t>and </a:t>
            </a:r>
            <a:r>
              <a:rPr lang="en-US" dirty="0" smtClean="0"/>
              <a:t>Publishing </a:t>
            </a:r>
            <a:r>
              <a:rPr lang="en-US" dirty="0"/>
              <a:t>a </a:t>
            </a:r>
            <a:r>
              <a:rPr lang="en-US" dirty="0" smtClean="0"/>
              <a:t>Message/Consuming </a:t>
            </a:r>
            <a:r>
              <a:rPr lang="en-US" dirty="0"/>
              <a:t>a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1713"/>
            <a:ext cx="8596668" cy="3979650"/>
          </a:xfrm>
        </p:spPr>
        <p:txBody>
          <a:bodyPr/>
          <a:lstStyle/>
          <a:p>
            <a:r>
              <a:rPr lang="en-US" dirty="0"/>
              <a:t>Set up exchanges and bind a queue to an exchange in </a:t>
            </a:r>
            <a:r>
              <a:rPr lang="en-US" dirty="0" smtClean="0"/>
              <a:t>subscriber/consumer: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exchanges must be declared before they can be used.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exchange accepts messages from a producer application and routes them to message queues.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messages to be routed to queues, queues must be bound to an exchange</a:t>
            </a:r>
            <a:r>
              <a:rPr lang="en-US" dirty="0" smtClean="0"/>
              <a:t>.</a:t>
            </a:r>
          </a:p>
          <a:p>
            <a:r>
              <a:rPr lang="en-US" dirty="0"/>
              <a:t>In publisher: </a:t>
            </a:r>
            <a:endParaRPr lang="en-US" dirty="0" smtClean="0"/>
          </a:p>
          <a:p>
            <a:pPr lvl="1"/>
            <a:r>
              <a:rPr lang="en-US" dirty="0" smtClean="0"/>
              <a:t>Publish </a:t>
            </a:r>
            <a:r>
              <a:rPr lang="en-US" dirty="0"/>
              <a:t>a message to an </a:t>
            </a:r>
            <a:r>
              <a:rPr lang="en-US" dirty="0" smtClean="0"/>
              <a:t>exchange</a:t>
            </a:r>
          </a:p>
          <a:p>
            <a:r>
              <a:rPr lang="en-US" dirty="0" smtClean="0"/>
              <a:t>In </a:t>
            </a:r>
            <a:r>
              <a:rPr lang="en-US" dirty="0"/>
              <a:t>subscriber/consumer: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a message from a queue</a:t>
            </a:r>
            <a:r>
              <a:rPr lang="en-US" dirty="0" smtClean="0"/>
              <a:t>.</a:t>
            </a:r>
          </a:p>
          <a:p>
            <a:r>
              <a:rPr lang="en-US" dirty="0"/>
              <a:t>Close the channel and the </a:t>
            </a:r>
            <a:r>
              <a:rPr lang="en-US" dirty="0" smtClean="0"/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Module-1: Introduction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, What are the components and How to use </a:t>
            </a:r>
            <a:r>
              <a:rPr lang="en-US" dirty="0" err="1" smtClean="0"/>
              <a:t>RabbitMQ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Producer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that sends the messages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Consumer: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that receives the messages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Queue: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Buffer </a:t>
            </a:r>
            <a:r>
              <a:rPr lang="en-US" dirty="0"/>
              <a:t>that stores messages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Message: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that is sent from the producer to a consumer through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8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Connection: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TCP connection between your application and the </a:t>
            </a:r>
            <a:r>
              <a:rPr lang="en-US" dirty="0" err="1"/>
              <a:t>RabbitMQ</a:t>
            </a:r>
            <a:r>
              <a:rPr lang="en-US" dirty="0"/>
              <a:t> broker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Channel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virtual connection inside a connection.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publishing or consuming messages from a queue - it's all done over a channel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Exchange: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messages from producers and pushes them to queues depending on rules defined by the exchange type.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receive messages, a queue needs to be bound to at least one exchange.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5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Binding: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binding is a link between a queue and an exchange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Routing key: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key that the exchange looks at to decide how to route the message to queues. </a:t>
            </a:r>
            <a:endParaRPr lang="en-US" dirty="0" smtClean="0"/>
          </a:p>
          <a:p>
            <a:pPr lvl="1"/>
            <a:r>
              <a:rPr lang="en-US" dirty="0" smtClean="0"/>
              <a:t>Think </a:t>
            </a:r>
            <a:r>
              <a:rPr lang="en-US" dirty="0"/>
              <a:t>of the routing key like an </a:t>
            </a:r>
            <a:r>
              <a:rPr lang="en-US" i="1" dirty="0"/>
              <a:t>address for the message.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AMQP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Advanced </a:t>
            </a:r>
            <a:r>
              <a:rPr lang="en-US" dirty="0"/>
              <a:t>Message Queuing Protocol </a:t>
            </a:r>
            <a:endParaRPr lang="en-US" dirty="0" smtClean="0"/>
          </a:p>
          <a:p>
            <a:pPr lvl="1"/>
            <a:r>
              <a:rPr lang="en-US" dirty="0" smtClean="0"/>
              <a:t>This protocol is </a:t>
            </a:r>
            <a:r>
              <a:rPr lang="en-US" dirty="0"/>
              <a:t>used by </a:t>
            </a:r>
            <a:r>
              <a:rPr lang="en-US" dirty="0" err="1"/>
              <a:t>RabbitMQ</a:t>
            </a:r>
            <a:r>
              <a:rPr lang="en-US" dirty="0"/>
              <a:t> for messaging.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to connect to </a:t>
            </a:r>
            <a:r>
              <a:rPr lang="en-US" dirty="0" err="1"/>
              <a:t>RabbitMQ</a:t>
            </a:r>
            <a:r>
              <a:rPr lang="en-US" dirty="0"/>
              <a:t> with a given username and password. </a:t>
            </a:r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user can be assigned permissions such as rights to read, write and configure privileges within the instance.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can also be assigned permissions for specific virtual hosts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err="1"/>
              <a:t>Vhost</a:t>
            </a:r>
            <a:r>
              <a:rPr lang="en-US" b="1" dirty="0"/>
              <a:t>, virtual host: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way to segregate applications using the same </a:t>
            </a:r>
            <a:r>
              <a:rPr lang="en-US" dirty="0" err="1"/>
              <a:t>RabbitMQ</a:t>
            </a:r>
            <a:r>
              <a:rPr lang="en-US" dirty="0"/>
              <a:t> instance. 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users can have different permissions to different </a:t>
            </a:r>
            <a:r>
              <a:rPr lang="en-US" dirty="0" err="1"/>
              <a:t>vhost</a:t>
            </a:r>
            <a:r>
              <a:rPr lang="en-US" dirty="0"/>
              <a:t> and queues and exchanges can be created, so they only exist in one </a:t>
            </a:r>
            <a:r>
              <a:rPr lang="en-US" dirty="0" err="1"/>
              <a:t>vhost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Module-2: Introduction to </a:t>
            </a:r>
            <a:r>
              <a:rPr lang="en-US" dirty="0"/>
              <a:t>The </a:t>
            </a:r>
            <a:r>
              <a:rPr lang="en-US" dirty="0" err="1"/>
              <a:t>RabbitMQ</a:t>
            </a:r>
            <a:r>
              <a:rPr lang="en-US" dirty="0"/>
              <a:t> Management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8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205881" cy="38807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message-queueing software also known as a </a:t>
            </a:r>
            <a:r>
              <a:rPr lang="en-US" i="1" dirty="0"/>
              <a:t>message broker</a:t>
            </a:r>
            <a:r>
              <a:rPr lang="en-US" dirty="0"/>
              <a:t> or </a:t>
            </a:r>
            <a:r>
              <a:rPr lang="en-US" i="1" dirty="0"/>
              <a:t>queue manager</a:t>
            </a:r>
            <a:r>
              <a:rPr lang="en-US" i="1" dirty="0" smtClean="0"/>
              <a:t>.</a:t>
            </a:r>
          </a:p>
          <a:p>
            <a:r>
              <a:rPr lang="en-US" dirty="0"/>
              <a:t>it is software where queues are defined, to which applications connect in order to transfer a message or messages.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751" y="2323353"/>
            <a:ext cx="2841853" cy="35717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83215" y="1699404"/>
            <a:ext cx="1" cy="425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can include any kind of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information about a process or task that should start on another </a:t>
            </a:r>
            <a:r>
              <a:rPr lang="en-US" dirty="0" smtClean="0"/>
              <a:t>application </a:t>
            </a:r>
            <a:r>
              <a:rPr lang="en-US" dirty="0"/>
              <a:t>(which could even be on another server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it could be just a simple text </a:t>
            </a:r>
            <a:r>
              <a:rPr lang="en-US" dirty="0" smtClean="0"/>
              <a:t>message</a:t>
            </a:r>
          </a:p>
          <a:p>
            <a:pPr lvl="1"/>
            <a:endParaRPr lang="en-US" dirty="0" smtClean="0"/>
          </a:p>
          <a:p>
            <a:r>
              <a:rPr lang="en-US" dirty="0"/>
              <a:t>The queue-manager software stores the messages until a receiving application connects and </a:t>
            </a:r>
            <a:r>
              <a:rPr lang="en-US" dirty="0" smtClean="0"/>
              <a:t>takes </a:t>
            </a:r>
            <a:r>
              <a:rPr lang="en-US" dirty="0"/>
              <a:t>a message off the queue</a:t>
            </a:r>
            <a:r>
              <a:rPr lang="en-US" dirty="0" smtClean="0"/>
              <a:t>.</a:t>
            </a:r>
          </a:p>
          <a:p>
            <a:r>
              <a:rPr lang="en-US" dirty="0"/>
              <a:t>The receiving application then processes the message.</a:t>
            </a:r>
          </a:p>
        </p:txBody>
      </p:sp>
    </p:spTree>
    <p:extLst>
      <p:ext uri="{BB962C8B-B14F-4D97-AF65-F5344CB8AC3E}">
        <p14:creationId xmlns:p14="http://schemas.microsoft.com/office/powerpoint/2010/main" val="4163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message broker acts as a middleman for various </a:t>
            </a:r>
            <a:r>
              <a:rPr lang="en-US" dirty="0" smtClean="0"/>
              <a:t>services</a:t>
            </a:r>
          </a:p>
          <a:p>
            <a:r>
              <a:rPr lang="en-US" dirty="0"/>
              <a:t>They can be used to reduce loads and delivery times of web application servers by delegating tasks that would normally take up a lot of time or resources to a third party that has no other job.</a:t>
            </a:r>
          </a:p>
        </p:txBody>
      </p:sp>
    </p:spTree>
    <p:extLst>
      <p:ext uri="{BB962C8B-B14F-4D97-AF65-F5344CB8AC3E}">
        <p14:creationId xmlns:p14="http://schemas.microsoft.com/office/powerpoint/2010/main" val="37621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</a:t>
            </a:r>
            <a:r>
              <a:rPr lang="en-US" dirty="0"/>
              <a:t>web application </a:t>
            </a:r>
            <a:r>
              <a:rPr lang="en-US" dirty="0" smtClean="0"/>
              <a:t>that allows </a:t>
            </a:r>
            <a:r>
              <a:rPr lang="en-US" dirty="0"/>
              <a:t>users to upload information to a website.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site will handle this information, generate a PDF, and email it back to the user. </a:t>
            </a:r>
            <a:endParaRPr lang="en-US" dirty="0" smtClean="0"/>
          </a:p>
          <a:p>
            <a:r>
              <a:rPr lang="en-US" dirty="0" smtClean="0"/>
              <a:t>Handling </a:t>
            </a:r>
            <a:r>
              <a:rPr lang="en-US" dirty="0"/>
              <a:t>the information, generating the PDF, and sending the email </a:t>
            </a:r>
            <a:r>
              <a:rPr lang="en-US" dirty="0" smtClean="0"/>
              <a:t>will </a:t>
            </a:r>
            <a:r>
              <a:rPr lang="en-US" dirty="0"/>
              <a:t>take several seconds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That is one of the reasons why a message queue will be used to perform the task</a:t>
            </a:r>
            <a:r>
              <a:rPr lang="en-US" dirty="0" smtClean="0"/>
              <a:t>.</a:t>
            </a:r>
          </a:p>
          <a:p>
            <a:r>
              <a:rPr lang="en-US" dirty="0"/>
              <a:t>When the user has entered user information into the web interface, the web application will create a "PDF processing" message that includes all of the important information the user needs into a message and place it onto a queue defined in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32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Infrastructure of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Producer: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client applications </a:t>
            </a:r>
            <a:r>
              <a:rPr lang="en-US" dirty="0" smtClean="0"/>
              <a:t>that </a:t>
            </a:r>
            <a:r>
              <a:rPr lang="en-US" dirty="0"/>
              <a:t>create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Broker:</a:t>
            </a:r>
          </a:p>
          <a:p>
            <a:pPr lvl="1"/>
            <a:r>
              <a:rPr lang="en-US" dirty="0" smtClean="0"/>
              <a:t>Producers </a:t>
            </a:r>
            <a:r>
              <a:rPr lang="en-US" dirty="0"/>
              <a:t>deliver </a:t>
            </a:r>
            <a:r>
              <a:rPr lang="en-US" dirty="0" smtClean="0"/>
              <a:t>the messages </a:t>
            </a:r>
            <a:r>
              <a:rPr lang="en-US" dirty="0"/>
              <a:t>to the </a:t>
            </a:r>
            <a:r>
              <a:rPr lang="en-US" b="1" dirty="0" smtClean="0"/>
              <a:t>broker which is nothing but a message queue</a:t>
            </a:r>
          </a:p>
          <a:p>
            <a:r>
              <a:rPr lang="en-US" dirty="0" smtClean="0"/>
              <a:t>Consumer:</a:t>
            </a:r>
          </a:p>
          <a:p>
            <a:pPr lvl="1"/>
            <a:r>
              <a:rPr lang="en-US" dirty="0" smtClean="0"/>
              <a:t>Other applications, who </a:t>
            </a:r>
            <a:r>
              <a:rPr lang="en-US" dirty="0"/>
              <a:t>connect to the queue and subscribe to the messages to be </a:t>
            </a:r>
            <a:r>
              <a:rPr lang="en-US" dirty="0" smtClean="0"/>
              <a:t>processed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Infrastructure of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75292" cy="3880772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may act as a producer, or consumer, or both a consumer and a producer of messages</a:t>
            </a:r>
          </a:p>
          <a:p>
            <a:r>
              <a:rPr lang="en-US" dirty="0"/>
              <a:t>Messages placed onto the queue are stored until the consumer retrieves them.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654" y="3998133"/>
            <a:ext cx="8182652" cy="8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and why should you use </a:t>
            </a:r>
            <a:r>
              <a:rPr lang="en-US" dirty="0" err="1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queueing allows web servers to respond to requests quickly instead of being forced to perform resource-heavy procedures on the spot that may delay response </a:t>
            </a:r>
            <a:r>
              <a:rPr lang="en-US" dirty="0" smtClean="0"/>
              <a:t>time</a:t>
            </a:r>
          </a:p>
          <a:p>
            <a:r>
              <a:rPr lang="en-US" dirty="0"/>
              <a:t>Message queueing is also good when you want to distribute a message to multiple consumers or to balance loads between workers</a:t>
            </a:r>
            <a:r>
              <a:rPr lang="en-US" dirty="0" smtClean="0"/>
              <a:t>.</a:t>
            </a:r>
          </a:p>
          <a:p>
            <a:r>
              <a:rPr lang="en-US" dirty="0"/>
              <a:t>The consumer takes a message off the queue and starts </a:t>
            </a:r>
            <a:r>
              <a:rPr lang="en-US" dirty="0" smtClean="0"/>
              <a:t>processing. </a:t>
            </a:r>
          </a:p>
          <a:p>
            <a:r>
              <a:rPr lang="en-US" dirty="0" smtClean="0"/>
              <a:t>At </a:t>
            </a:r>
            <a:r>
              <a:rPr lang="en-US" dirty="0"/>
              <a:t>the same time, the producer is queueing up new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consumer can be on a totally different server than the producer or they can be located on the same server.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request can be created in one programming language and handled in another programming language. </a:t>
            </a:r>
            <a:endParaRPr lang="en-US" dirty="0" smtClean="0"/>
          </a:p>
          <a:p>
            <a:r>
              <a:rPr lang="en-US" dirty="0" smtClean="0"/>
              <a:t>In short, the </a:t>
            </a:r>
            <a:r>
              <a:rPr lang="en-US" dirty="0"/>
              <a:t>two applications will only communicate through the messages they are sending to each other, which means the sender and receiver have low coupling.</a:t>
            </a:r>
          </a:p>
        </p:txBody>
      </p:sp>
    </p:spTree>
    <p:extLst>
      <p:ext uri="{BB962C8B-B14F-4D97-AF65-F5344CB8AC3E}">
        <p14:creationId xmlns:p14="http://schemas.microsoft.com/office/powerpoint/2010/main" val="18873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1113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RabbitMQ</vt:lpstr>
      <vt:lpstr>Module-1: Introduction to RabbitMQ</vt:lpstr>
      <vt:lpstr>What is RabbitMQ</vt:lpstr>
      <vt:lpstr>Message</vt:lpstr>
      <vt:lpstr>Message Broker</vt:lpstr>
      <vt:lpstr>Example:</vt:lpstr>
      <vt:lpstr>The Basic Infrastructure of RabbitMQ</vt:lpstr>
      <vt:lpstr>The Basic Infrastructure of RabbitMQ</vt:lpstr>
      <vt:lpstr>When and why should you use RabbitMQ?</vt:lpstr>
      <vt:lpstr>The Working of Example Application</vt:lpstr>
      <vt:lpstr>The Working of Example Application</vt:lpstr>
      <vt:lpstr>Exchanges</vt:lpstr>
      <vt:lpstr>Message Flow in RabbitMQ</vt:lpstr>
      <vt:lpstr>Message Flow in RabbitMQ</vt:lpstr>
      <vt:lpstr>TYPES OF EXCHANGES</vt:lpstr>
      <vt:lpstr>TYPES OF EXCHANGES</vt:lpstr>
      <vt:lpstr>RabbitMQ Client</vt:lpstr>
      <vt:lpstr>Steps to Follow When Setting Up a Connection and Publishing a Message/Consuming a Message</vt:lpstr>
      <vt:lpstr>Steps to Follow When Setting Up a Connection and Publishing a Message/Consuming a Message</vt:lpstr>
      <vt:lpstr>Key Takeaways</vt:lpstr>
      <vt:lpstr>Key Takeaways</vt:lpstr>
      <vt:lpstr>Key Takeaways</vt:lpstr>
      <vt:lpstr>Key Takeaways</vt:lpstr>
      <vt:lpstr>Module-2: Introduction to The RabbitMQ Management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Joydip Mondal</dc:creator>
  <cp:lastModifiedBy>Joydip Mondal</cp:lastModifiedBy>
  <cp:revision>82</cp:revision>
  <dcterms:created xsi:type="dcterms:W3CDTF">2020-08-26T06:44:06Z</dcterms:created>
  <dcterms:modified xsi:type="dcterms:W3CDTF">2020-08-27T16:00:28Z</dcterms:modified>
</cp:coreProperties>
</file>