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6" r:id="rId7"/>
    <p:sldId id="264" r:id="rId8"/>
    <p:sldId id="265" r:id="rId9"/>
    <p:sldId id="267" r:id="rId10"/>
    <p:sldId id="268" r:id="rId11"/>
    <p:sldId id="269" r:id="rId12"/>
    <p:sldId id="270" r:id="rId13"/>
    <p:sldId id="272" r:id="rId14"/>
    <p:sldId id="273" r:id="rId15"/>
    <p:sldId id="271" r:id="rId16"/>
    <p:sldId id="274" r:id="rId17"/>
    <p:sldId id="275" r:id="rId18"/>
    <p:sldId id="276" r:id="rId19"/>
    <p:sldId id="277" r:id="rId20"/>
    <p:sldId id="278" r:id="rId21"/>
    <p:sldId id="279" r:id="rId22"/>
    <p:sldId id="280"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r>
              <a:rPr lang="en-US" dirty="0" smtClean="0"/>
              <a:t> using .NET Core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059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Application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So, actually you ended up creating monolithic (mono = single and lithic = stone) application</a:t>
            </a:r>
          </a:p>
          <a:p>
            <a:endParaRPr lang="en-US" dirty="0" smtClean="0"/>
          </a:p>
          <a:p>
            <a:r>
              <a:rPr lang="en-US" dirty="0" smtClean="0"/>
              <a:t>Doesn’t matter whether you created desktop or web-based and whether you followed modular approach or not, since you ended up with large deployable code</a:t>
            </a:r>
            <a:endParaRPr lang="en-US" dirty="0"/>
          </a:p>
        </p:txBody>
      </p:sp>
    </p:spTree>
    <p:extLst>
      <p:ext uri="{BB962C8B-B14F-4D97-AF65-F5344CB8AC3E}">
        <p14:creationId xmlns:p14="http://schemas.microsoft.com/office/powerpoint/2010/main" val="425953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8" y="609600"/>
            <a:ext cx="8765044" cy="632604"/>
          </a:xfrm>
        </p:spPr>
        <p:txBody>
          <a:bodyPr>
            <a:normAutofit fontScale="90000"/>
          </a:bodyPr>
          <a:lstStyle/>
          <a:p>
            <a:r>
              <a:rPr lang="en-US" dirty="0" smtClean="0"/>
              <a:t>Disadvantages:</a:t>
            </a:r>
            <a:endParaRPr lang="en-US" dirty="0"/>
          </a:p>
        </p:txBody>
      </p:sp>
      <p:sp>
        <p:nvSpPr>
          <p:cNvPr id="3" name="Content Placeholder 2"/>
          <p:cNvSpPr>
            <a:spLocks noGrp="1"/>
          </p:cNvSpPr>
          <p:nvPr>
            <p:ph idx="1"/>
          </p:nvPr>
        </p:nvSpPr>
        <p:spPr>
          <a:xfrm>
            <a:off x="677334" y="1449238"/>
            <a:ext cx="8596668" cy="5132717"/>
          </a:xfrm>
        </p:spPr>
        <p:txBody>
          <a:bodyPr>
            <a:normAutofit lnSpcReduction="10000"/>
          </a:bodyPr>
          <a:lstStyle/>
          <a:p>
            <a:r>
              <a:rPr lang="en-US" dirty="0" smtClean="0"/>
              <a:t>Bigger the deployable code, more challenging the deployment is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Making change in a small module is not the problem</a:t>
            </a:r>
          </a:p>
          <a:p>
            <a:r>
              <a:rPr lang="en-US" dirty="0" smtClean="0"/>
              <a:t>But the problem is that you have to re-deploy the entire application once again, not only that you have to test the whole code again, though you have automated tests and many other things to do that</a:t>
            </a:r>
            <a:endParaRPr lang="en-US" dirty="0"/>
          </a:p>
        </p:txBody>
      </p:sp>
      <p:pic>
        <p:nvPicPr>
          <p:cNvPr id="5" name="Picture 4"/>
          <p:cNvPicPr>
            <a:picLocks noChangeAspect="1"/>
          </p:cNvPicPr>
          <p:nvPr/>
        </p:nvPicPr>
        <p:blipFill>
          <a:blip r:embed="rId2"/>
          <a:stretch>
            <a:fillRect/>
          </a:stretch>
        </p:blipFill>
        <p:spPr>
          <a:xfrm>
            <a:off x="992075" y="2132385"/>
            <a:ext cx="6849336" cy="2915358"/>
          </a:xfrm>
          <a:prstGeom prst="rect">
            <a:avLst/>
          </a:prstGeom>
        </p:spPr>
      </p:pic>
    </p:spTree>
    <p:extLst>
      <p:ext uri="{BB962C8B-B14F-4D97-AF65-F5344CB8AC3E}">
        <p14:creationId xmlns:p14="http://schemas.microsoft.com/office/powerpoint/2010/main" val="38756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00355"/>
          </a:xfrm>
        </p:spPr>
        <p:txBody>
          <a:bodyPr/>
          <a:lstStyle/>
          <a:p>
            <a:r>
              <a:rPr lang="en-US" dirty="0"/>
              <a:t>Disadvantages:</a:t>
            </a:r>
          </a:p>
        </p:txBody>
      </p:sp>
      <p:sp>
        <p:nvSpPr>
          <p:cNvPr id="3" name="Content Placeholder 2"/>
          <p:cNvSpPr>
            <a:spLocks noGrp="1"/>
          </p:cNvSpPr>
          <p:nvPr>
            <p:ph idx="1"/>
          </p:nvPr>
        </p:nvSpPr>
        <p:spPr>
          <a:xfrm>
            <a:off x="677334" y="2432649"/>
            <a:ext cx="8596668" cy="3608714"/>
          </a:xfrm>
        </p:spPr>
        <p:txBody>
          <a:bodyPr/>
          <a:lstStyle/>
          <a:p>
            <a:r>
              <a:rPr lang="en-US" dirty="0" smtClean="0"/>
              <a:t>Scalability</a:t>
            </a:r>
          </a:p>
          <a:p>
            <a:endParaRPr lang="en-US" dirty="0"/>
          </a:p>
          <a:p>
            <a:r>
              <a:rPr lang="en-US" dirty="0" smtClean="0"/>
              <a:t>Think about a large e-commerce site</a:t>
            </a:r>
          </a:p>
          <a:p>
            <a:r>
              <a:rPr lang="en-US" dirty="0" smtClean="0"/>
              <a:t>During peak hour (such as sale/offer etc.) traffic increases</a:t>
            </a:r>
          </a:p>
          <a:p>
            <a:r>
              <a:rPr lang="en-US" dirty="0" smtClean="0"/>
              <a:t>After that traffic becomes normal again</a:t>
            </a:r>
            <a:endParaRPr lang="en-US" dirty="0"/>
          </a:p>
        </p:txBody>
      </p:sp>
    </p:spTree>
    <p:extLst>
      <p:ext uri="{BB962C8B-B14F-4D97-AF65-F5344CB8AC3E}">
        <p14:creationId xmlns:p14="http://schemas.microsoft.com/office/powerpoint/2010/main" val="258757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0023"/>
          </a:xfrm>
        </p:spPr>
        <p:txBody>
          <a:bodyPr/>
          <a:lstStyle/>
          <a:p>
            <a:r>
              <a:rPr lang="en-US" dirty="0" smtClean="0"/>
              <a:t>Traffic flow towards e-commerce site</a:t>
            </a:r>
            <a:endParaRPr lang="en-US" dirty="0"/>
          </a:p>
        </p:txBody>
      </p:sp>
      <p:pic>
        <p:nvPicPr>
          <p:cNvPr id="4" name="Content Placeholder 3"/>
          <p:cNvPicPr>
            <a:picLocks noGrp="1" noChangeAspect="1"/>
          </p:cNvPicPr>
          <p:nvPr>
            <p:ph idx="1"/>
          </p:nvPr>
        </p:nvPicPr>
        <p:blipFill>
          <a:blip r:embed="rId2"/>
          <a:stretch>
            <a:fillRect/>
          </a:stretch>
        </p:blipFill>
        <p:spPr>
          <a:xfrm>
            <a:off x="951556" y="2261710"/>
            <a:ext cx="7186283" cy="3627434"/>
          </a:xfrm>
          <a:prstGeom prst="rect">
            <a:avLst/>
          </a:prstGeom>
        </p:spPr>
      </p:pic>
      <p:pic>
        <p:nvPicPr>
          <p:cNvPr id="5" name="Picture 4"/>
          <p:cNvPicPr>
            <a:picLocks noChangeAspect="1"/>
          </p:cNvPicPr>
          <p:nvPr/>
        </p:nvPicPr>
        <p:blipFill>
          <a:blip r:embed="rId3"/>
          <a:stretch>
            <a:fillRect/>
          </a:stretch>
        </p:blipFill>
        <p:spPr>
          <a:xfrm>
            <a:off x="951556" y="2261710"/>
            <a:ext cx="7325229" cy="3627434"/>
          </a:xfrm>
          <a:prstGeom prst="rect">
            <a:avLst/>
          </a:prstGeom>
        </p:spPr>
      </p:pic>
      <p:sp>
        <p:nvSpPr>
          <p:cNvPr id="6" name="Rectangle 5"/>
          <p:cNvSpPr/>
          <p:nvPr/>
        </p:nvSpPr>
        <p:spPr>
          <a:xfrm>
            <a:off x="845389" y="1268083"/>
            <a:ext cx="7772400" cy="785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During peak traffic you scale up the application by copying the same and hosting it into multiple server instances </a:t>
            </a:r>
            <a:r>
              <a:rPr lang="en-US" dirty="0"/>
              <a:t>or use elastic servers</a:t>
            </a:r>
          </a:p>
          <a:p>
            <a:endParaRPr lang="en-US" dirty="0"/>
          </a:p>
        </p:txBody>
      </p:sp>
      <p:sp>
        <p:nvSpPr>
          <p:cNvPr id="7" name="Rectangle 6"/>
          <p:cNvSpPr/>
          <p:nvPr/>
        </p:nvSpPr>
        <p:spPr>
          <a:xfrm>
            <a:off x="845389" y="1268083"/>
            <a:ext cx="7772400" cy="785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peak hour traffic becomes normal and you scale the application down</a:t>
            </a:r>
            <a:endParaRPr lang="en-US" dirty="0"/>
          </a:p>
        </p:txBody>
      </p:sp>
    </p:spTree>
    <p:extLst>
      <p:ext uri="{BB962C8B-B14F-4D97-AF65-F5344CB8AC3E}">
        <p14:creationId xmlns:p14="http://schemas.microsoft.com/office/powerpoint/2010/main" val="22245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00355"/>
          </a:xfrm>
        </p:spPr>
        <p:txBody>
          <a:bodyPr/>
          <a:lstStyle/>
          <a:p>
            <a:r>
              <a:rPr lang="en-US" dirty="0"/>
              <a:t>Disadvantages:</a:t>
            </a:r>
          </a:p>
        </p:txBody>
      </p:sp>
      <p:sp>
        <p:nvSpPr>
          <p:cNvPr id="3" name="Content Placeholder 2"/>
          <p:cNvSpPr>
            <a:spLocks noGrp="1"/>
          </p:cNvSpPr>
          <p:nvPr>
            <p:ph idx="1"/>
          </p:nvPr>
        </p:nvSpPr>
        <p:spPr>
          <a:xfrm>
            <a:off x="677334" y="2432649"/>
            <a:ext cx="8596668" cy="3608714"/>
          </a:xfrm>
        </p:spPr>
        <p:txBody>
          <a:bodyPr/>
          <a:lstStyle/>
          <a:p>
            <a:r>
              <a:rPr lang="en-US" dirty="0" smtClean="0"/>
              <a:t>Scalability</a:t>
            </a:r>
          </a:p>
          <a:p>
            <a:endParaRPr lang="en-US" dirty="0"/>
          </a:p>
          <a:p>
            <a:r>
              <a:rPr lang="en-US" dirty="0" smtClean="0"/>
              <a:t>Think about a large e-commerce site</a:t>
            </a:r>
          </a:p>
          <a:p>
            <a:r>
              <a:rPr lang="en-US" dirty="0" smtClean="0"/>
              <a:t>During peak hour (such as sale/offer etc.) traffic increases</a:t>
            </a:r>
          </a:p>
          <a:p>
            <a:r>
              <a:rPr lang="en-US" dirty="0" smtClean="0"/>
              <a:t>After that traffic becomes normal again</a:t>
            </a:r>
          </a:p>
          <a:p>
            <a:r>
              <a:rPr lang="en-US" dirty="0" smtClean="0"/>
              <a:t>Conclusion: It is difficult to scale up the entire large application though many of the modules were not necessary to scale up, since may be the customers did not use other modules, such as personal recommendations, profile etc. and may be just catalog and order and payment modules were used apart from cart module</a:t>
            </a:r>
            <a:endParaRPr lang="en-US" dirty="0"/>
          </a:p>
        </p:txBody>
      </p:sp>
    </p:spTree>
    <p:extLst>
      <p:ext uri="{BB962C8B-B14F-4D97-AF65-F5344CB8AC3E}">
        <p14:creationId xmlns:p14="http://schemas.microsoft.com/office/powerpoint/2010/main" val="184538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89028" cy="606725"/>
          </a:xfrm>
        </p:spPr>
        <p:txBody>
          <a:bodyPr>
            <a:normAutofit fontScale="90000"/>
          </a:bodyPr>
          <a:lstStyle/>
          <a:p>
            <a:r>
              <a:rPr lang="en-US" dirty="0" smtClean="0"/>
              <a:t>Scaling the entire application</a:t>
            </a:r>
            <a:endParaRPr lang="en-US" dirty="0"/>
          </a:p>
        </p:txBody>
      </p:sp>
      <p:pic>
        <p:nvPicPr>
          <p:cNvPr id="4" name="Content Placeholder 3"/>
          <p:cNvPicPr>
            <a:picLocks noGrp="1" noChangeAspect="1"/>
          </p:cNvPicPr>
          <p:nvPr>
            <p:ph idx="1"/>
          </p:nvPr>
        </p:nvPicPr>
        <p:blipFill>
          <a:blip r:embed="rId2"/>
          <a:stretch>
            <a:fillRect/>
          </a:stretch>
        </p:blipFill>
        <p:spPr>
          <a:xfrm>
            <a:off x="677334" y="2341824"/>
            <a:ext cx="7277731" cy="2880610"/>
          </a:xfrm>
          <a:prstGeom prst="rect">
            <a:avLst/>
          </a:prstGeom>
        </p:spPr>
      </p:pic>
      <p:pic>
        <p:nvPicPr>
          <p:cNvPr id="5" name="Picture 4"/>
          <p:cNvPicPr>
            <a:picLocks noChangeAspect="1"/>
          </p:cNvPicPr>
          <p:nvPr/>
        </p:nvPicPr>
        <p:blipFill>
          <a:blip r:embed="rId3"/>
          <a:stretch>
            <a:fillRect/>
          </a:stretch>
        </p:blipFill>
        <p:spPr>
          <a:xfrm>
            <a:off x="677334" y="1930400"/>
            <a:ext cx="7345232" cy="3613189"/>
          </a:xfrm>
          <a:prstGeom prst="rect">
            <a:avLst/>
          </a:prstGeom>
        </p:spPr>
      </p:pic>
    </p:spTree>
    <p:extLst>
      <p:ext uri="{BB962C8B-B14F-4D97-AF65-F5344CB8AC3E}">
        <p14:creationId xmlns:p14="http://schemas.microsoft.com/office/powerpoint/2010/main" val="15841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Problems…and  a new thought</a:t>
            </a:r>
            <a:endParaRPr lang="en-US" dirty="0"/>
          </a:p>
        </p:txBody>
      </p:sp>
      <p:pic>
        <p:nvPicPr>
          <p:cNvPr id="4" name="Content Placeholder 3"/>
          <p:cNvPicPr>
            <a:picLocks noGrp="1" noChangeAspect="1"/>
          </p:cNvPicPr>
          <p:nvPr>
            <p:ph idx="1"/>
          </p:nvPr>
        </p:nvPicPr>
        <p:blipFill>
          <a:blip r:embed="rId2"/>
          <a:stretch>
            <a:fillRect/>
          </a:stretch>
        </p:blipFill>
        <p:spPr>
          <a:xfrm>
            <a:off x="947375" y="2548777"/>
            <a:ext cx="8557619" cy="3881437"/>
          </a:xfrm>
          <a:prstGeom prst="rect">
            <a:avLst/>
          </a:prstGeom>
        </p:spPr>
      </p:pic>
      <p:sp>
        <p:nvSpPr>
          <p:cNvPr id="5" name="Rounded Rectangle 4"/>
          <p:cNvSpPr/>
          <p:nvPr/>
        </p:nvSpPr>
        <p:spPr>
          <a:xfrm>
            <a:off x="845389" y="1500996"/>
            <a:ext cx="8660920" cy="89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Can’t help with desktop based applications, but web applications and modularity is an interesting breeding ground for a new thought</a:t>
            </a:r>
            <a:endParaRPr lang="en-US" dirty="0"/>
          </a:p>
        </p:txBody>
      </p:sp>
      <p:sp>
        <p:nvSpPr>
          <p:cNvPr id="6" name="Rounded Rectangle 5"/>
          <p:cNvSpPr/>
          <p:nvPr/>
        </p:nvSpPr>
        <p:spPr>
          <a:xfrm>
            <a:off x="844074" y="1500996"/>
            <a:ext cx="8660920" cy="89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does not care whether the application is running in the one or 10 different machines</a:t>
            </a:r>
            <a:endParaRPr lang="en-US" dirty="0"/>
          </a:p>
        </p:txBody>
      </p:sp>
      <p:sp>
        <p:nvSpPr>
          <p:cNvPr id="7" name="Rounded Rectangle 6"/>
          <p:cNvSpPr/>
          <p:nvPr/>
        </p:nvSpPr>
        <p:spPr>
          <a:xfrm>
            <a:off x="842759" y="1500995"/>
            <a:ext cx="8660920" cy="89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does not care whether 1 or 10 applications running behind the scene</a:t>
            </a:r>
            <a:endParaRPr lang="en-US" dirty="0"/>
          </a:p>
        </p:txBody>
      </p:sp>
    </p:spTree>
    <p:extLst>
      <p:ext uri="{BB962C8B-B14F-4D97-AF65-F5344CB8AC3E}">
        <p14:creationId xmlns:p14="http://schemas.microsoft.com/office/powerpoint/2010/main" val="1466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don’t we split the application itself?</a:t>
            </a:r>
            <a:endParaRPr lang="en-US" dirty="0"/>
          </a:p>
        </p:txBody>
      </p:sp>
      <p:pic>
        <p:nvPicPr>
          <p:cNvPr id="6" name="Content Placeholder 5"/>
          <p:cNvPicPr>
            <a:picLocks noGrp="1" noChangeAspect="1"/>
          </p:cNvPicPr>
          <p:nvPr>
            <p:ph idx="1"/>
          </p:nvPr>
        </p:nvPicPr>
        <p:blipFill>
          <a:blip r:embed="rId2"/>
          <a:stretch>
            <a:fillRect/>
          </a:stretch>
        </p:blipFill>
        <p:spPr>
          <a:xfrm>
            <a:off x="2000167" y="2265364"/>
            <a:ext cx="5761219" cy="3878916"/>
          </a:xfrm>
          <a:prstGeom prst="rect">
            <a:avLst/>
          </a:prstGeom>
        </p:spPr>
      </p:pic>
    </p:spTree>
    <p:extLst>
      <p:ext uri="{BB962C8B-B14F-4D97-AF65-F5344CB8AC3E}">
        <p14:creationId xmlns:p14="http://schemas.microsoft.com/office/powerpoint/2010/main" val="4287826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Let the application be divided into smaller pieces and deployed into different servers and let them talk to each other </a:t>
            </a:r>
          </a:p>
          <a:p>
            <a:r>
              <a:rPr lang="en-US" dirty="0" smtClean="0"/>
              <a:t>Represent the applications as one application in front of the user</a:t>
            </a:r>
            <a:endParaRPr lang="en-US" dirty="0"/>
          </a:p>
        </p:txBody>
      </p:sp>
    </p:spTree>
    <p:extLst>
      <p:ext uri="{BB962C8B-B14F-4D97-AF65-F5344CB8AC3E}">
        <p14:creationId xmlns:p14="http://schemas.microsoft.com/office/powerpoint/2010/main" val="340947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4" name="Cube 3"/>
          <p:cNvSpPr/>
          <p:nvPr/>
        </p:nvSpPr>
        <p:spPr>
          <a:xfrm>
            <a:off x="992039" y="2251494"/>
            <a:ext cx="2216988" cy="16045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1</a:t>
            </a:r>
            <a:endParaRPr lang="en-US" dirty="0"/>
          </a:p>
        </p:txBody>
      </p:sp>
      <p:sp>
        <p:nvSpPr>
          <p:cNvPr id="5" name="Cube 4"/>
          <p:cNvSpPr/>
          <p:nvPr/>
        </p:nvSpPr>
        <p:spPr>
          <a:xfrm>
            <a:off x="4327587" y="2251494"/>
            <a:ext cx="2216988" cy="16045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2</a:t>
            </a:r>
            <a:endParaRPr lang="en-US" dirty="0"/>
          </a:p>
        </p:txBody>
      </p:sp>
      <p:sp>
        <p:nvSpPr>
          <p:cNvPr id="6" name="Cube 5"/>
          <p:cNvSpPr/>
          <p:nvPr/>
        </p:nvSpPr>
        <p:spPr>
          <a:xfrm>
            <a:off x="2110599" y="4448354"/>
            <a:ext cx="2216988" cy="16045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3</a:t>
            </a:r>
            <a:endParaRPr lang="en-US" dirty="0"/>
          </a:p>
        </p:txBody>
      </p:sp>
      <p:cxnSp>
        <p:nvCxnSpPr>
          <p:cNvPr id="8" name="Straight Arrow Connector 7"/>
          <p:cNvCxnSpPr>
            <a:stCxn id="4" idx="5"/>
          </p:cNvCxnSpPr>
          <p:nvPr/>
        </p:nvCxnSpPr>
        <p:spPr>
          <a:xfrm>
            <a:off x="3209027" y="2853186"/>
            <a:ext cx="1118560" cy="21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10599" y="3856007"/>
            <a:ext cx="296171" cy="59234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218317" y="3767106"/>
            <a:ext cx="577970" cy="681248"/>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781026" y="3053750"/>
            <a:ext cx="2009955" cy="1394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is a separate application, deployed separately</a:t>
            </a:r>
            <a:endParaRPr lang="en-US" dirty="0"/>
          </a:p>
        </p:txBody>
      </p:sp>
      <p:cxnSp>
        <p:nvCxnSpPr>
          <p:cNvPr id="15" name="Curved Connector 14"/>
          <p:cNvCxnSpPr>
            <a:endCxn id="5" idx="5"/>
          </p:cNvCxnSpPr>
          <p:nvPr/>
        </p:nvCxnSpPr>
        <p:spPr>
          <a:xfrm rot="16200000" flipV="1">
            <a:off x="6452140" y="2945622"/>
            <a:ext cx="1421321" cy="1236450"/>
          </a:xfrm>
          <a:prstGeom prst="curved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0800000" flipV="1">
            <a:off x="4327586" y="4206334"/>
            <a:ext cx="3453439" cy="1298994"/>
          </a:xfrm>
          <a:prstGeom prst="curvedConnector3">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10800000">
            <a:off x="2970365" y="3846662"/>
            <a:ext cx="4810660" cy="359672"/>
          </a:xfrm>
          <a:prstGeom prst="curvedConnector3">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52392" y="3967514"/>
            <a:ext cx="1513936" cy="369332"/>
          </a:xfrm>
          <a:prstGeom prst="rect">
            <a:avLst/>
          </a:prstGeom>
          <a:noFill/>
        </p:spPr>
        <p:txBody>
          <a:bodyPr wrap="square" rtlCol="0">
            <a:spAutoFit/>
          </a:bodyPr>
          <a:lstStyle/>
          <a:p>
            <a:r>
              <a:rPr lang="en-US" dirty="0" smtClean="0"/>
              <a:t>REST APIs</a:t>
            </a:r>
            <a:endParaRPr lang="en-US" dirty="0"/>
          </a:p>
        </p:txBody>
      </p:sp>
      <p:sp>
        <p:nvSpPr>
          <p:cNvPr id="25" name="TextBox 24"/>
          <p:cNvSpPr txBox="1"/>
          <p:nvPr/>
        </p:nvSpPr>
        <p:spPr>
          <a:xfrm>
            <a:off x="595223" y="1828800"/>
            <a:ext cx="6443932" cy="4433977"/>
          </a:xfrm>
          <a:prstGeom prst="rect">
            <a:avLst/>
          </a:prstGeom>
          <a:noFill/>
          <a:ln>
            <a:solidFill>
              <a:srgbClr val="002060"/>
            </a:solidFill>
          </a:ln>
        </p:spPr>
        <p:txBody>
          <a:bodyPr wrap="square" rtlCol="0">
            <a:spAutoFit/>
          </a:bodyPr>
          <a:lstStyle/>
          <a:p>
            <a:endParaRPr lang="en-US" dirty="0"/>
          </a:p>
        </p:txBody>
      </p:sp>
      <p:cxnSp>
        <p:nvCxnSpPr>
          <p:cNvPr id="28" name="Straight Arrow Connector 27"/>
          <p:cNvCxnSpPr/>
          <p:nvPr/>
        </p:nvCxnSpPr>
        <p:spPr>
          <a:xfrm flipH="1" flipV="1">
            <a:off x="7039155" y="5222694"/>
            <a:ext cx="851138" cy="34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969370" y="5330825"/>
            <a:ext cx="2356449" cy="621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Entire application</a:t>
            </a:r>
            <a:endParaRPr lang="en-US" dirty="0"/>
          </a:p>
        </p:txBody>
      </p:sp>
      <p:sp>
        <p:nvSpPr>
          <p:cNvPr id="32" name="Rectangle 31"/>
          <p:cNvSpPr/>
          <p:nvPr/>
        </p:nvSpPr>
        <p:spPr>
          <a:xfrm>
            <a:off x="595223" y="1270000"/>
            <a:ext cx="8190780" cy="48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maintain the separation of concern, that you followed during development mode, during deployment also</a:t>
            </a:r>
            <a:endParaRPr lang="en-US" dirty="0"/>
          </a:p>
        </p:txBody>
      </p:sp>
    </p:spTree>
    <p:extLst>
      <p:ext uri="{BB962C8B-B14F-4D97-AF65-F5344CB8AC3E}">
        <p14:creationId xmlns:p14="http://schemas.microsoft.com/office/powerpoint/2010/main" val="764089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Days of Computer</a:t>
            </a:r>
            <a:endParaRPr lang="en-US" dirty="0"/>
          </a:p>
        </p:txBody>
      </p:sp>
      <p:pic>
        <p:nvPicPr>
          <p:cNvPr id="4" name="Content Placeholder 3"/>
          <p:cNvPicPr>
            <a:picLocks noGrp="1" noChangeAspect="1"/>
          </p:cNvPicPr>
          <p:nvPr>
            <p:ph idx="1"/>
          </p:nvPr>
        </p:nvPicPr>
        <p:blipFill>
          <a:blip r:embed="rId2"/>
          <a:stretch>
            <a:fillRect/>
          </a:stretch>
        </p:blipFill>
        <p:spPr>
          <a:xfrm>
            <a:off x="836608" y="2158135"/>
            <a:ext cx="8666103" cy="3966620"/>
          </a:xfrm>
          <a:prstGeom prst="rect">
            <a:avLst/>
          </a:prstGeom>
        </p:spPr>
      </p:pic>
      <p:sp>
        <p:nvSpPr>
          <p:cNvPr id="5" name="Rectangle 4"/>
          <p:cNvSpPr/>
          <p:nvPr/>
        </p:nvSpPr>
        <p:spPr>
          <a:xfrm>
            <a:off x="948906" y="1431985"/>
            <a:ext cx="8402128"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 instruction to the computer and it will deliver the result by…Hmm…may be by tomorrow or at the earliest within few hours…go grab a cup of coffee</a:t>
            </a:r>
            <a:endParaRPr lang="en-US" dirty="0"/>
          </a:p>
        </p:txBody>
      </p:sp>
    </p:spTree>
    <p:extLst>
      <p:ext uri="{BB962C8B-B14F-4D97-AF65-F5344CB8AC3E}">
        <p14:creationId xmlns:p14="http://schemas.microsoft.com/office/powerpoint/2010/main" val="2840292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Deployment flexibility: Every team can create a </a:t>
            </a:r>
            <a:r>
              <a:rPr lang="en-US" dirty="0" err="1" smtClean="0"/>
              <a:t>microservice</a:t>
            </a:r>
            <a:r>
              <a:rPr lang="en-US" dirty="0" smtClean="0"/>
              <a:t> and deploy in a server</a:t>
            </a:r>
          </a:p>
          <a:p>
            <a:r>
              <a:rPr lang="en-US" dirty="0" smtClean="0"/>
              <a:t>Technology flexibility: Does not matter which language was used to create the </a:t>
            </a:r>
            <a:r>
              <a:rPr lang="en-US" dirty="0" err="1" smtClean="0"/>
              <a:t>microservice</a:t>
            </a:r>
            <a:r>
              <a:rPr lang="en-US" dirty="0" smtClean="0"/>
              <a:t>, as they all talk to each other using REST APIs.</a:t>
            </a:r>
          </a:p>
          <a:p>
            <a:r>
              <a:rPr lang="en-US" dirty="0" smtClean="0"/>
              <a:t>Scaling: They all can be scaled separately</a:t>
            </a:r>
            <a:endParaRPr lang="en-US" dirty="0"/>
          </a:p>
        </p:txBody>
      </p:sp>
    </p:spTree>
    <p:extLst>
      <p:ext uri="{BB962C8B-B14F-4D97-AF65-F5344CB8AC3E}">
        <p14:creationId xmlns:p14="http://schemas.microsoft.com/office/powerpoint/2010/main" val="3307364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Number of applications: Earlier people were dealing with one application, now with more than one</a:t>
            </a:r>
          </a:p>
          <a:p>
            <a:r>
              <a:rPr lang="en-US" dirty="0" smtClean="0"/>
              <a:t>Deployment/architectural complexity: Separation of logic via </a:t>
            </a:r>
            <a:r>
              <a:rPr lang="en-US" dirty="0" err="1" smtClean="0"/>
              <a:t>microservices</a:t>
            </a:r>
            <a:r>
              <a:rPr lang="en-US" dirty="0" smtClean="0"/>
              <a:t> should be done in such a way that, if one </a:t>
            </a:r>
            <a:r>
              <a:rPr lang="en-US" dirty="0" err="1" smtClean="0"/>
              <a:t>microservice</a:t>
            </a:r>
            <a:r>
              <a:rPr lang="en-US" dirty="0" smtClean="0"/>
              <a:t> changes, others </a:t>
            </a:r>
            <a:r>
              <a:rPr lang="en-US" dirty="0" err="1" smtClean="0"/>
              <a:t>shold</a:t>
            </a:r>
            <a:r>
              <a:rPr lang="en-US" dirty="0" smtClean="0"/>
              <a:t> not be affected. If that happens, then separation of logic through </a:t>
            </a:r>
            <a:r>
              <a:rPr lang="en-US" dirty="0" err="1" smtClean="0"/>
              <a:t>microservice</a:t>
            </a:r>
            <a:r>
              <a:rPr lang="en-US" dirty="0" smtClean="0"/>
              <a:t> was not done properly and those effected </a:t>
            </a:r>
            <a:r>
              <a:rPr lang="en-US" dirty="0" err="1" smtClean="0"/>
              <a:t>microservices</a:t>
            </a:r>
            <a:r>
              <a:rPr lang="en-US" dirty="0" smtClean="0"/>
              <a:t> should be merged together</a:t>
            </a:r>
          </a:p>
          <a:p>
            <a:r>
              <a:rPr lang="en-US" dirty="0" smtClean="0"/>
              <a:t>Service Discovery: How do one </a:t>
            </a:r>
            <a:r>
              <a:rPr lang="en-US" dirty="0" err="1" smtClean="0"/>
              <a:t>microservice</a:t>
            </a:r>
            <a:r>
              <a:rPr lang="en-US" dirty="0" smtClean="0"/>
              <a:t> know about another </a:t>
            </a:r>
            <a:r>
              <a:rPr lang="en-US" dirty="0" err="1" smtClean="0"/>
              <a:t>microservice</a:t>
            </a:r>
            <a:r>
              <a:rPr lang="en-US" dirty="0" smtClean="0"/>
              <a:t>? Which URL to use to make API calls? What is those APIs change over a period of time?</a:t>
            </a:r>
          </a:p>
          <a:p>
            <a:r>
              <a:rPr lang="en-US" dirty="0" smtClean="0"/>
              <a:t>Etc</a:t>
            </a:r>
            <a:r>
              <a:rPr lang="en-US" dirty="0"/>
              <a:t>.</a:t>
            </a:r>
          </a:p>
        </p:txBody>
      </p:sp>
    </p:spTree>
    <p:extLst>
      <p:ext uri="{BB962C8B-B14F-4D97-AF65-F5344CB8AC3E}">
        <p14:creationId xmlns:p14="http://schemas.microsoft.com/office/powerpoint/2010/main" val="2049841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a:t>
            </a:r>
            <a:endParaRPr lang="en-US" dirty="0"/>
          </a:p>
        </p:txBody>
      </p:sp>
      <p:sp>
        <p:nvSpPr>
          <p:cNvPr id="3" name="Content Placeholder 2"/>
          <p:cNvSpPr>
            <a:spLocks noGrp="1"/>
          </p:cNvSpPr>
          <p:nvPr>
            <p:ph idx="1"/>
          </p:nvPr>
        </p:nvSpPr>
        <p:spPr/>
        <p:txBody>
          <a:bodyPr/>
          <a:lstStyle/>
          <a:p>
            <a:r>
              <a:rPr lang="en-US" dirty="0" smtClean="0"/>
              <a:t>Don’t choose </a:t>
            </a:r>
            <a:r>
              <a:rPr lang="en-US" dirty="0" err="1" smtClean="0"/>
              <a:t>microservice</a:t>
            </a:r>
            <a:r>
              <a:rPr lang="en-US" dirty="0" smtClean="0"/>
              <a:t> architecture unnecessarily</a:t>
            </a:r>
          </a:p>
          <a:p>
            <a:r>
              <a:rPr lang="en-US" dirty="0" smtClean="0"/>
              <a:t>Monolithic approach is not bad either, its just that the </a:t>
            </a:r>
            <a:r>
              <a:rPr lang="en-US" dirty="0" err="1" smtClean="0"/>
              <a:t>microservice</a:t>
            </a:r>
            <a:r>
              <a:rPr lang="en-US" dirty="0" smtClean="0"/>
              <a:t> is a different architecture</a:t>
            </a:r>
          </a:p>
          <a:p>
            <a:r>
              <a:rPr lang="en-US" dirty="0" smtClean="0"/>
              <a:t>If you have no issues with scaling your application, because may be that’s an internal (just for the organization) application, which doesn’t face the problems like large e-commerce applications like Amazon does, then there is no need to convert your application to or create your application using </a:t>
            </a:r>
            <a:r>
              <a:rPr lang="en-US" dirty="0" err="1" smtClean="0"/>
              <a:t>microservice</a:t>
            </a:r>
            <a:r>
              <a:rPr lang="en-US" dirty="0" smtClean="0"/>
              <a:t> architecture</a:t>
            </a:r>
          </a:p>
          <a:p>
            <a:endParaRPr lang="en-US" dirty="0"/>
          </a:p>
        </p:txBody>
      </p:sp>
    </p:spTree>
    <p:extLst>
      <p:ext uri="{BB962C8B-B14F-4D97-AF65-F5344CB8AC3E}">
        <p14:creationId xmlns:p14="http://schemas.microsoft.com/office/powerpoint/2010/main" val="1686299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9098" y="905015"/>
            <a:ext cx="10483155" cy="5642434"/>
          </a:xfrm>
          <a:prstGeom prst="rect">
            <a:avLst/>
          </a:prstGeom>
        </p:spPr>
      </p:pic>
    </p:spTree>
    <p:extLst>
      <p:ext uri="{BB962C8B-B14F-4D97-AF65-F5344CB8AC3E}">
        <p14:creationId xmlns:p14="http://schemas.microsoft.com/office/powerpoint/2010/main" val="207896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80’s Desktop machine and application</a:t>
            </a:r>
            <a:endParaRPr lang="en-US" dirty="0"/>
          </a:p>
        </p:txBody>
      </p:sp>
      <p:pic>
        <p:nvPicPr>
          <p:cNvPr id="4" name="Content Placeholder 3"/>
          <p:cNvPicPr>
            <a:picLocks noGrp="1" noChangeAspect="1"/>
          </p:cNvPicPr>
          <p:nvPr>
            <p:ph idx="1"/>
          </p:nvPr>
        </p:nvPicPr>
        <p:blipFill>
          <a:blip r:embed="rId2"/>
          <a:stretch>
            <a:fillRect/>
          </a:stretch>
        </p:blipFill>
        <p:spPr>
          <a:xfrm>
            <a:off x="2898990" y="2497019"/>
            <a:ext cx="4153356" cy="3881437"/>
          </a:xfrm>
          <a:prstGeom prst="rect">
            <a:avLst/>
          </a:prstGeom>
        </p:spPr>
      </p:pic>
      <p:sp>
        <p:nvSpPr>
          <p:cNvPr id="5" name="Rectangle 4"/>
          <p:cNvSpPr/>
          <p:nvPr/>
        </p:nvSpPr>
        <p:spPr>
          <a:xfrm>
            <a:off x="810883" y="1362974"/>
            <a:ext cx="8911087" cy="1095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 applications used to reside in the system itself</a:t>
            </a:r>
          </a:p>
          <a:p>
            <a:pPr algn="ctr"/>
            <a:r>
              <a:rPr lang="en-US" dirty="0" smtClean="0"/>
              <a:t>Entire application will be installed here</a:t>
            </a:r>
            <a:endParaRPr lang="en-US" dirty="0"/>
          </a:p>
        </p:txBody>
      </p:sp>
    </p:spTree>
    <p:extLst>
      <p:ext uri="{BB962C8B-B14F-4D97-AF65-F5344CB8AC3E}">
        <p14:creationId xmlns:p14="http://schemas.microsoft.com/office/powerpoint/2010/main" val="2100649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application development</a:t>
            </a:r>
            <a:endParaRPr lang="en-US" dirty="0"/>
          </a:p>
        </p:txBody>
      </p:sp>
      <p:pic>
        <p:nvPicPr>
          <p:cNvPr id="4" name="Content Placeholder 3"/>
          <p:cNvPicPr>
            <a:picLocks noGrp="1" noChangeAspect="1"/>
          </p:cNvPicPr>
          <p:nvPr>
            <p:ph idx="1"/>
          </p:nvPr>
        </p:nvPicPr>
        <p:blipFill>
          <a:blip r:embed="rId2"/>
          <a:stretch>
            <a:fillRect/>
          </a:stretch>
        </p:blipFill>
        <p:spPr>
          <a:xfrm>
            <a:off x="943994" y="3396045"/>
            <a:ext cx="7529212" cy="2842506"/>
          </a:xfrm>
          <a:prstGeom prst="rect">
            <a:avLst/>
          </a:prstGeom>
        </p:spPr>
      </p:pic>
      <p:sp>
        <p:nvSpPr>
          <p:cNvPr id="5" name="Rectangle 4"/>
          <p:cNvSpPr/>
          <p:nvPr/>
        </p:nvSpPr>
        <p:spPr>
          <a:xfrm>
            <a:off x="879894" y="1992702"/>
            <a:ext cx="7608498" cy="1250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with small codebase but over time it will grow large and complex</a:t>
            </a:r>
          </a:p>
          <a:p>
            <a:pPr algn="ctr"/>
            <a:r>
              <a:rPr lang="en-US" dirty="0" smtClean="0"/>
              <a:t>Best practices were created for such a large projects</a:t>
            </a:r>
            <a:endParaRPr lang="en-US" dirty="0"/>
          </a:p>
        </p:txBody>
      </p:sp>
    </p:spTree>
    <p:extLst>
      <p:ext uri="{BB962C8B-B14F-4D97-AF65-F5344CB8AC3E}">
        <p14:creationId xmlns:p14="http://schemas.microsoft.com/office/powerpoint/2010/main" val="265317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Modular application</a:t>
            </a:r>
            <a:endParaRPr lang="en-US" dirty="0"/>
          </a:p>
        </p:txBody>
      </p:sp>
      <p:pic>
        <p:nvPicPr>
          <p:cNvPr id="12" name="Content Placeholder 11"/>
          <p:cNvPicPr>
            <a:picLocks noGrp="1" noChangeAspect="1"/>
          </p:cNvPicPr>
          <p:nvPr>
            <p:ph sz="half" idx="1"/>
          </p:nvPr>
        </p:nvPicPr>
        <p:blipFill>
          <a:blip r:embed="rId2"/>
          <a:stretch>
            <a:fillRect/>
          </a:stretch>
        </p:blipFill>
        <p:spPr>
          <a:xfrm>
            <a:off x="738247" y="1930400"/>
            <a:ext cx="8543055" cy="2909019"/>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707693" y="2032159"/>
            <a:ext cx="8604161" cy="3391939"/>
          </a:xfrm>
          <a:prstGeom prst="rect">
            <a:avLst/>
          </a:prstGeom>
        </p:spPr>
      </p:pic>
      <p:sp>
        <p:nvSpPr>
          <p:cNvPr id="14" name="Rectangle 13"/>
          <p:cNvSpPr/>
          <p:nvPr/>
        </p:nvSpPr>
        <p:spPr>
          <a:xfrm>
            <a:off x="966158" y="1345721"/>
            <a:ext cx="8177842" cy="58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start writing modular application</a:t>
            </a:r>
            <a:endParaRPr lang="en-US" dirty="0"/>
          </a:p>
        </p:txBody>
      </p:sp>
      <p:sp>
        <p:nvSpPr>
          <p:cNvPr id="15" name="Rectangle 14"/>
          <p:cNvSpPr/>
          <p:nvPr/>
        </p:nvSpPr>
        <p:spPr>
          <a:xfrm>
            <a:off x="958858" y="1345720"/>
            <a:ext cx="8177842" cy="58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at the end you create a large deployable code from those modular codes</a:t>
            </a:r>
            <a:endParaRPr lang="en-US" dirty="0"/>
          </a:p>
        </p:txBody>
      </p:sp>
      <p:sp>
        <p:nvSpPr>
          <p:cNvPr id="16" name="Rectangle 15"/>
          <p:cNvSpPr/>
          <p:nvPr/>
        </p:nvSpPr>
        <p:spPr>
          <a:xfrm>
            <a:off x="738247" y="5525857"/>
            <a:ext cx="8573607" cy="110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 the conclusion is though as much as modularity you introduce in your application, still you end up with large deployable code which is NOT modular</a:t>
            </a:r>
          </a:p>
          <a:p>
            <a:pPr algn="ctr"/>
            <a:r>
              <a:rPr lang="en-US" dirty="0" smtClean="0"/>
              <a:t>Anyway it was okay with desktop based application</a:t>
            </a:r>
            <a:endParaRPr lang="en-US" dirty="0"/>
          </a:p>
        </p:txBody>
      </p:sp>
    </p:spTree>
    <p:extLst>
      <p:ext uri="{BB962C8B-B14F-4D97-AF65-F5344CB8AC3E}">
        <p14:creationId xmlns:p14="http://schemas.microsoft.com/office/powerpoint/2010/main" val="208494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73525" y="2009955"/>
            <a:ext cx="7125418" cy="332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Then two developments happened in the world of application development</a:t>
            </a:r>
            <a:endParaRPr lang="en-US" sz="2800" dirty="0"/>
          </a:p>
        </p:txBody>
      </p:sp>
    </p:spTree>
    <p:extLst>
      <p:ext uri="{BB962C8B-B14F-4D97-AF65-F5344CB8AC3E}">
        <p14:creationId xmlns:p14="http://schemas.microsoft.com/office/powerpoint/2010/main" val="2494726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Development-1: Then came along web application development</a:t>
            </a:r>
            <a:endParaRPr lang="en-US" dirty="0"/>
          </a:p>
        </p:txBody>
      </p:sp>
      <p:pic>
        <p:nvPicPr>
          <p:cNvPr id="7" name="Content Placeholder 6"/>
          <p:cNvPicPr>
            <a:picLocks noGrp="1" noChangeAspect="1"/>
          </p:cNvPicPr>
          <p:nvPr>
            <p:ph sz="half" idx="1"/>
          </p:nvPr>
        </p:nvPicPr>
        <p:blipFill>
          <a:blip r:embed="rId2"/>
          <a:stretch>
            <a:fillRect/>
          </a:stretch>
        </p:blipFill>
        <p:spPr>
          <a:xfrm>
            <a:off x="1626768" y="2270718"/>
            <a:ext cx="4853536" cy="3207056"/>
          </a:xfrm>
          <a:prstGeom prst="rect">
            <a:avLst/>
          </a:prstGeom>
        </p:spPr>
      </p:pic>
      <p:pic>
        <p:nvPicPr>
          <p:cNvPr id="9" name="Content Placeholder 8"/>
          <p:cNvPicPr>
            <a:picLocks noGrp="1" noChangeAspect="1"/>
          </p:cNvPicPr>
          <p:nvPr>
            <p:ph sz="half" idx="2"/>
          </p:nvPr>
        </p:nvPicPr>
        <p:blipFill>
          <a:blip r:embed="rId3"/>
          <a:stretch>
            <a:fillRect/>
          </a:stretch>
        </p:blipFill>
        <p:spPr>
          <a:xfrm>
            <a:off x="388129" y="2270718"/>
            <a:ext cx="10728875" cy="3508980"/>
          </a:xfrm>
          <a:prstGeom prst="rect">
            <a:avLst/>
          </a:prstGeom>
        </p:spPr>
      </p:pic>
    </p:spTree>
    <p:extLst>
      <p:ext uri="{BB962C8B-B14F-4D97-AF65-F5344CB8AC3E}">
        <p14:creationId xmlns:p14="http://schemas.microsoft.com/office/powerpoint/2010/main" val="150167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Modular Approach Didn’t change</a:t>
            </a:r>
            <a:endParaRPr lang="en-US" dirty="0"/>
          </a:p>
        </p:txBody>
      </p:sp>
      <p:pic>
        <p:nvPicPr>
          <p:cNvPr id="6" name="Content Placeholder 5"/>
          <p:cNvPicPr>
            <a:picLocks noGrp="1" noChangeAspect="1"/>
          </p:cNvPicPr>
          <p:nvPr>
            <p:ph idx="1"/>
          </p:nvPr>
        </p:nvPicPr>
        <p:blipFill>
          <a:blip r:embed="rId2"/>
          <a:stretch>
            <a:fillRect/>
          </a:stretch>
        </p:blipFill>
        <p:spPr>
          <a:xfrm>
            <a:off x="1249516" y="2379036"/>
            <a:ext cx="8347320" cy="3857861"/>
          </a:xfrm>
          <a:prstGeom prst="rect">
            <a:avLst/>
          </a:prstGeom>
        </p:spPr>
      </p:pic>
      <p:sp>
        <p:nvSpPr>
          <p:cNvPr id="7" name="Rectangle 6"/>
          <p:cNvSpPr/>
          <p:nvPr/>
        </p:nvSpPr>
        <p:spPr>
          <a:xfrm>
            <a:off x="793630" y="1337094"/>
            <a:ext cx="8803206" cy="828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Conclusion: Now instead of deploying/installing that large deployable code into a individual machine, that gets deployed into a server machine and client accesses the same, but from client machine…nothing much changed</a:t>
            </a:r>
            <a:endParaRPr lang="en-US" dirty="0"/>
          </a:p>
        </p:txBody>
      </p:sp>
    </p:spTree>
    <p:extLst>
      <p:ext uri="{BB962C8B-B14F-4D97-AF65-F5344CB8AC3E}">
        <p14:creationId xmlns:p14="http://schemas.microsoft.com/office/powerpoint/2010/main" val="2027463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986951"/>
          </a:xfrm>
        </p:spPr>
        <p:txBody>
          <a:bodyPr/>
          <a:lstStyle/>
          <a:p>
            <a:r>
              <a:rPr lang="en-US" dirty="0" smtClean="0"/>
              <a:t>Development-2: Web applications started to become more complex, bigger, but faster too…</a:t>
            </a:r>
            <a:endParaRPr lang="en-US" dirty="0"/>
          </a:p>
        </p:txBody>
      </p:sp>
      <p:sp>
        <p:nvSpPr>
          <p:cNvPr id="3" name="Content Placeholder 2"/>
          <p:cNvSpPr>
            <a:spLocks noGrp="1"/>
          </p:cNvSpPr>
          <p:nvPr>
            <p:ph idx="1"/>
          </p:nvPr>
        </p:nvSpPr>
        <p:spPr>
          <a:xfrm>
            <a:off x="677334" y="2950235"/>
            <a:ext cx="8596668" cy="3091128"/>
          </a:xfrm>
        </p:spPr>
        <p:txBody>
          <a:bodyPr/>
          <a:lstStyle/>
          <a:p>
            <a:r>
              <a:rPr lang="en-US" dirty="0" smtClean="0"/>
              <a:t>Search Engines</a:t>
            </a:r>
          </a:p>
          <a:p>
            <a:endParaRPr lang="en-US" dirty="0" smtClean="0"/>
          </a:p>
          <a:p>
            <a:r>
              <a:rPr lang="en-US" dirty="0" smtClean="0"/>
              <a:t>Ride sharing apps</a:t>
            </a:r>
          </a:p>
          <a:p>
            <a:endParaRPr lang="en-US" dirty="0" smtClean="0"/>
          </a:p>
          <a:p>
            <a:r>
              <a:rPr lang="en-US" dirty="0" smtClean="0"/>
              <a:t>File storage apps</a:t>
            </a:r>
          </a:p>
          <a:p>
            <a:endParaRPr lang="en-US" dirty="0" smtClean="0"/>
          </a:p>
          <a:p>
            <a:r>
              <a:rPr lang="en-US" dirty="0" smtClean="0"/>
              <a:t>Large e-commerce apps</a:t>
            </a:r>
            <a:endParaRPr lang="en-US" dirty="0"/>
          </a:p>
        </p:txBody>
      </p:sp>
    </p:spTree>
    <p:extLst>
      <p:ext uri="{BB962C8B-B14F-4D97-AF65-F5344CB8AC3E}">
        <p14:creationId xmlns:p14="http://schemas.microsoft.com/office/powerpoint/2010/main" val="13037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748</TotalTime>
  <Words>844</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Microservices using .NET Core</vt:lpstr>
      <vt:lpstr>Old Days of Computer</vt:lpstr>
      <vt:lpstr>80’s Desktop machine and application</vt:lpstr>
      <vt:lpstr>Traditional application development</vt:lpstr>
      <vt:lpstr>Modular application</vt:lpstr>
      <vt:lpstr>PowerPoint Presentation</vt:lpstr>
      <vt:lpstr>Development-1: Then came along web application development</vt:lpstr>
      <vt:lpstr>But Modular Approach Didn’t change</vt:lpstr>
      <vt:lpstr>Development-2: Web applications started to become more complex, bigger, but faster too…</vt:lpstr>
      <vt:lpstr>Monolithic Application</vt:lpstr>
      <vt:lpstr>Disadvantages:</vt:lpstr>
      <vt:lpstr>Disadvantages:</vt:lpstr>
      <vt:lpstr>Traffic flow towards e-commerce site</vt:lpstr>
      <vt:lpstr>Disadvantages:</vt:lpstr>
      <vt:lpstr>Scaling the entire application</vt:lpstr>
      <vt:lpstr>2 Problems…and  a new thought</vt:lpstr>
      <vt:lpstr>Why don’t we split the application itself?</vt:lpstr>
      <vt:lpstr>Conclusion:</vt:lpstr>
      <vt:lpstr>Microservices</vt:lpstr>
      <vt:lpstr>Advantages</vt:lpstr>
      <vt:lpstr>Disadvantages</vt:lpstr>
      <vt:lpstr>Suggestion: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Joydip Mondal</dc:creator>
  <cp:lastModifiedBy>Joydip Mondal</cp:lastModifiedBy>
  <cp:revision>98</cp:revision>
  <dcterms:created xsi:type="dcterms:W3CDTF">2020-08-20T15:18:01Z</dcterms:created>
  <dcterms:modified xsi:type="dcterms:W3CDTF">2020-08-27T15:38:05Z</dcterms:modified>
</cp:coreProperties>
</file>