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21" r:id="rId3"/>
    <p:sldId id="328" r:id="rId4"/>
    <p:sldId id="329" r:id="rId5"/>
    <p:sldId id="330" r:id="rId6"/>
    <p:sldId id="331" r:id="rId7"/>
    <p:sldId id="332" r:id="rId8"/>
    <p:sldId id="326" r:id="rId9"/>
    <p:sldId id="327" r:id="rId10"/>
    <p:sldId id="322" r:id="rId11"/>
    <p:sldId id="324" r:id="rId12"/>
    <p:sldId id="323" r:id="rId13"/>
    <p:sldId id="325" r:id="rId14"/>
    <p:sldId id="333" r:id="rId15"/>
    <p:sldId id="335" r:id="rId16"/>
    <p:sldId id="334"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04" r:id="rId30"/>
    <p:sldId id="307" r:id="rId31"/>
    <p:sldId id="293" r:id="rId32"/>
    <p:sldId id="287" r:id="rId33"/>
    <p:sldId id="294" r:id="rId34"/>
    <p:sldId id="289" r:id="rId35"/>
    <p:sldId id="295" r:id="rId36"/>
    <p:sldId id="305" r:id="rId37"/>
    <p:sldId id="306" r:id="rId38"/>
    <p:sldId id="308" r:id="rId39"/>
    <p:sldId id="302" r:id="rId40"/>
    <p:sldId id="290" r:id="rId41"/>
    <p:sldId id="303" r:id="rId42"/>
    <p:sldId id="261" r:id="rId43"/>
    <p:sldId id="262" r:id="rId44"/>
    <p:sldId id="263" r:id="rId45"/>
    <p:sldId id="264" r:id="rId46"/>
    <p:sldId id="265" r:id="rId47"/>
    <p:sldId id="266" r:id="rId48"/>
    <p:sldId id="267" r:id="rId49"/>
    <p:sldId id="268" r:id="rId50"/>
    <p:sldId id="269" r:id="rId51"/>
    <p:sldId id="270" r:id="rId52"/>
    <p:sldId id="271" r:id="rId53"/>
    <p:sldId id="272" r:id="rId54"/>
    <p:sldId id="273" r:id="rId55"/>
    <p:sldId id="274" r:id="rId56"/>
    <p:sldId id="275" r:id="rId57"/>
    <p:sldId id="276" r:id="rId58"/>
    <p:sldId id="277" r:id="rId59"/>
    <p:sldId id="278" r:id="rId60"/>
    <p:sldId id="279" r:id="rId61"/>
    <p:sldId id="280" r:id="rId62"/>
    <p:sldId id="283" r:id="rId63"/>
    <p:sldId id="284" r:id="rId64"/>
    <p:sldId id="285" r:id="rId65"/>
    <p:sldId id="286" r:id="rId66"/>
    <p:sldId id="281" r:id="rId67"/>
    <p:sldId id="282" r:id="rId68"/>
    <p:sldId id="257" r:id="rId69"/>
    <p:sldId id="258" r:id="rId70"/>
    <p:sldId id="259" r:id="rId71"/>
    <p:sldId id="260" r:id="rId72"/>
    <p:sldId id="296" r:id="rId73"/>
    <p:sldId id="297" r:id="rId74"/>
    <p:sldId id="298" r:id="rId75"/>
    <p:sldId id="299" r:id="rId76"/>
    <p:sldId id="300" r:id="rId77"/>
    <p:sldId id="301" r:id="rId78"/>
    <p:sldId id="291" r:id="rId79"/>
    <p:sldId id="292" r:id="rId80"/>
    <p:sldId id="309" r:id="rId81"/>
    <p:sldId id="311" r:id="rId82"/>
    <p:sldId id="312" r:id="rId83"/>
    <p:sldId id="313" r:id="rId84"/>
    <p:sldId id="314" r:id="rId85"/>
    <p:sldId id="310" r:id="rId86"/>
    <p:sldId id="315" r:id="rId87"/>
    <p:sldId id="316" r:id="rId88"/>
    <p:sldId id="317" r:id="rId89"/>
    <p:sldId id="318" r:id="rId90"/>
    <p:sldId id="319" r:id="rId91"/>
    <p:sldId id="320" r:id="rId92"/>
    <p:sldId id="374" r:id="rId93"/>
    <p:sldId id="348" r:id="rId94"/>
    <p:sldId id="353" r:id="rId95"/>
    <p:sldId id="354" r:id="rId96"/>
    <p:sldId id="355" r:id="rId97"/>
    <p:sldId id="349" r:id="rId98"/>
    <p:sldId id="350" r:id="rId99"/>
    <p:sldId id="351" r:id="rId100"/>
    <p:sldId id="356" r:id="rId101"/>
    <p:sldId id="352" r:id="rId102"/>
    <p:sldId id="357" r:id="rId103"/>
    <p:sldId id="359" r:id="rId104"/>
    <p:sldId id="360" r:id="rId105"/>
    <p:sldId id="366" r:id="rId106"/>
    <p:sldId id="368" r:id="rId107"/>
    <p:sldId id="367" r:id="rId108"/>
    <p:sldId id="369" r:id="rId109"/>
    <p:sldId id="370" r:id="rId110"/>
    <p:sldId id="371" r:id="rId111"/>
    <p:sldId id="372" r:id="rId112"/>
    <p:sldId id="373" r:id="rId113"/>
    <p:sldId id="361" r:id="rId114"/>
    <p:sldId id="362" r:id="rId115"/>
    <p:sldId id="363" r:id="rId116"/>
    <p:sldId id="364" r:id="rId117"/>
    <p:sldId id="365" r:id="rId1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8/28/2023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8/28/2023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42FC-9654-435E-8332-35C78EDA60CC}"/>
              </a:ext>
            </a:extLst>
          </p:cNvPr>
          <p:cNvSpPr>
            <a:spLocks noGrp="1"/>
          </p:cNvSpPr>
          <p:nvPr>
            <p:ph type="ctrTitle"/>
          </p:nvPr>
        </p:nvSpPr>
        <p:spPr/>
        <p:txBody>
          <a:bodyPr/>
          <a:lstStyle/>
          <a:p>
            <a:r>
              <a:rPr lang="en-US" dirty="0"/>
              <a:t>OOAD and </a:t>
            </a:r>
            <a:r>
              <a:rPr lang="en-US" dirty="0" err="1"/>
              <a:t>uml</a:t>
            </a:r>
            <a:endParaRPr lang="en-US" dirty="0"/>
          </a:p>
        </p:txBody>
      </p:sp>
      <p:sp>
        <p:nvSpPr>
          <p:cNvPr id="3" name="Subtitle 2">
            <a:extLst>
              <a:ext uri="{FF2B5EF4-FFF2-40B4-BE49-F238E27FC236}">
                <a16:creationId xmlns:a16="http://schemas.microsoft.com/office/drawing/2014/main" id="{D0EA0A73-2E3A-4C7F-AE1D-C4CEFB728D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22919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585D6A-8D57-49EF-9C1D-9130C0F03B0D}"/>
              </a:ext>
            </a:extLst>
          </p:cNvPr>
          <p:cNvSpPr>
            <a:spLocks noGrp="1"/>
          </p:cNvSpPr>
          <p:nvPr>
            <p:ph type="title"/>
          </p:nvPr>
        </p:nvSpPr>
        <p:spPr/>
        <p:txBody>
          <a:bodyPr/>
          <a:lstStyle/>
          <a:p>
            <a:r>
              <a:rPr lang="en-US" dirty="0"/>
              <a:t>Functional requirements</a:t>
            </a:r>
          </a:p>
        </p:txBody>
      </p:sp>
      <p:sp>
        <p:nvSpPr>
          <p:cNvPr id="5" name="Content Placeholder 4">
            <a:extLst>
              <a:ext uri="{FF2B5EF4-FFF2-40B4-BE49-F238E27FC236}">
                <a16:creationId xmlns:a16="http://schemas.microsoft.com/office/drawing/2014/main" id="{3A8428F8-364E-4955-8F9C-A2D77D113C65}"/>
              </a:ext>
            </a:extLst>
          </p:cNvPr>
          <p:cNvSpPr>
            <a:spLocks noGrp="1"/>
          </p:cNvSpPr>
          <p:nvPr>
            <p:ph idx="1"/>
          </p:nvPr>
        </p:nvSpPr>
        <p:spPr/>
        <p:txBody>
          <a:bodyPr/>
          <a:lstStyle/>
          <a:p>
            <a:r>
              <a:rPr lang="en-US" dirty="0"/>
              <a:t>Here, we must clarify what's needed or wanted in our application.</a:t>
            </a:r>
          </a:p>
          <a:p>
            <a:r>
              <a:rPr lang="en-US" dirty="0"/>
              <a:t>It represents the features</a:t>
            </a:r>
          </a:p>
          <a:p>
            <a:r>
              <a:rPr lang="en-US" dirty="0"/>
              <a:t>It defines how to react to an input</a:t>
            </a:r>
          </a:p>
          <a:p>
            <a:r>
              <a:rPr lang="en-US" dirty="0"/>
              <a:t>It determines the expected behavior</a:t>
            </a:r>
          </a:p>
        </p:txBody>
      </p:sp>
    </p:spTree>
    <p:extLst>
      <p:ext uri="{BB962C8B-B14F-4D97-AF65-F5344CB8AC3E}">
        <p14:creationId xmlns:p14="http://schemas.microsoft.com/office/powerpoint/2010/main" val="5274491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2612A-5742-4A17-839D-292FBCDDEB00}"/>
              </a:ext>
            </a:extLst>
          </p:cNvPr>
          <p:cNvSpPr>
            <a:spLocks noGrp="1"/>
          </p:cNvSpPr>
          <p:nvPr>
            <p:ph type="title"/>
          </p:nvPr>
        </p:nvSpPr>
        <p:spPr/>
        <p:txBody>
          <a:bodyPr/>
          <a:lstStyle/>
          <a:p>
            <a:r>
              <a:rPr lang="en-US" dirty="0"/>
              <a:t>System boundary</a:t>
            </a:r>
          </a:p>
        </p:txBody>
      </p:sp>
      <p:sp>
        <p:nvSpPr>
          <p:cNvPr id="3" name="Content Placeholder 2">
            <a:extLst>
              <a:ext uri="{FF2B5EF4-FFF2-40B4-BE49-F238E27FC236}">
                <a16:creationId xmlns:a16="http://schemas.microsoft.com/office/drawing/2014/main" id="{F4D7CEF1-5141-4B6C-9DFC-577DFD2BA287}"/>
              </a:ext>
            </a:extLst>
          </p:cNvPr>
          <p:cNvSpPr>
            <a:spLocks noGrp="1"/>
          </p:cNvSpPr>
          <p:nvPr>
            <p:ph sz="half" idx="1"/>
          </p:nvPr>
        </p:nvSpPr>
        <p:spPr/>
        <p:txBody>
          <a:bodyPr/>
          <a:lstStyle/>
          <a:p>
            <a:r>
              <a:rPr lang="en-US" dirty="0"/>
              <a:t>We need to visualize our system's boundaries if it interacts with other systems. </a:t>
            </a:r>
          </a:p>
          <a:p>
            <a:r>
              <a:rPr lang="en-US" dirty="0"/>
              <a:t>For that, we draw a frame around all use cases and actors that belong to a given system.</a:t>
            </a:r>
          </a:p>
          <a:p>
            <a:endParaRPr lang="en-US" dirty="0"/>
          </a:p>
        </p:txBody>
      </p:sp>
      <p:pic>
        <p:nvPicPr>
          <p:cNvPr id="5" name="Content Placeholder 4">
            <a:extLst>
              <a:ext uri="{FF2B5EF4-FFF2-40B4-BE49-F238E27FC236}">
                <a16:creationId xmlns:a16="http://schemas.microsoft.com/office/drawing/2014/main" id="{A73E7BE6-B34A-4D11-B1AD-95BA51244FE8}"/>
              </a:ext>
            </a:extLst>
          </p:cNvPr>
          <p:cNvPicPr>
            <a:picLocks noGrp="1" noChangeAspect="1"/>
          </p:cNvPicPr>
          <p:nvPr>
            <p:ph sz="half" idx="2"/>
          </p:nvPr>
        </p:nvPicPr>
        <p:blipFill>
          <a:blip r:embed="rId2"/>
          <a:stretch>
            <a:fillRect/>
          </a:stretch>
        </p:blipFill>
        <p:spPr>
          <a:xfrm>
            <a:off x="6763888" y="2017713"/>
            <a:ext cx="3944249" cy="3441700"/>
          </a:xfrm>
          <a:prstGeom prst="rect">
            <a:avLst/>
          </a:prstGeom>
        </p:spPr>
      </p:pic>
    </p:spTree>
    <p:extLst>
      <p:ext uri="{BB962C8B-B14F-4D97-AF65-F5344CB8AC3E}">
        <p14:creationId xmlns:p14="http://schemas.microsoft.com/office/powerpoint/2010/main" val="215878932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E80C-8167-4CAA-98A0-982B2B92F6E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8DC3066-633E-4C70-9738-BB0BF8790762}"/>
              </a:ext>
            </a:extLst>
          </p:cNvPr>
          <p:cNvSpPr>
            <a:spLocks noGrp="1"/>
          </p:cNvSpPr>
          <p:nvPr>
            <p:ph sz="half" idx="1"/>
          </p:nvPr>
        </p:nvSpPr>
        <p:spPr/>
        <p:txBody>
          <a:bodyPr>
            <a:normAutofit fontScale="85000" lnSpcReduction="10000"/>
          </a:bodyPr>
          <a:lstStyle/>
          <a:p>
            <a:r>
              <a:rPr lang="en-US" dirty="0"/>
              <a:t>Let's say that we're relying on an external, cloud-based storage. Let’s represent this external system as a separate actor on the right side.</a:t>
            </a:r>
          </a:p>
          <a:p>
            <a:r>
              <a:rPr lang="en-US" dirty="0"/>
              <a:t>We can even change its visual representation to show that it's not a human actor. </a:t>
            </a:r>
          </a:p>
          <a:p>
            <a:r>
              <a:rPr lang="en-US" dirty="0"/>
              <a:t>The "Create a Trip Entry" and the "Edit Trip" use cases would rely on the cloud to back up their data. So, connect these use cases with the external system.</a:t>
            </a:r>
          </a:p>
          <a:p>
            <a:endParaRPr lang="en-US" dirty="0"/>
          </a:p>
        </p:txBody>
      </p:sp>
      <p:pic>
        <p:nvPicPr>
          <p:cNvPr id="5" name="Content Placeholder 4">
            <a:extLst>
              <a:ext uri="{FF2B5EF4-FFF2-40B4-BE49-F238E27FC236}">
                <a16:creationId xmlns:a16="http://schemas.microsoft.com/office/drawing/2014/main" id="{A55A89AC-A985-41F0-8BE1-85B1B268CAAD}"/>
              </a:ext>
            </a:extLst>
          </p:cNvPr>
          <p:cNvPicPr>
            <a:picLocks noGrp="1" noChangeAspect="1"/>
          </p:cNvPicPr>
          <p:nvPr>
            <p:ph sz="half" idx="2"/>
          </p:nvPr>
        </p:nvPicPr>
        <p:blipFill>
          <a:blip r:embed="rId2"/>
          <a:stretch>
            <a:fillRect/>
          </a:stretch>
        </p:blipFill>
        <p:spPr>
          <a:xfrm>
            <a:off x="6413500" y="2300207"/>
            <a:ext cx="4645025" cy="2876711"/>
          </a:xfrm>
          <a:prstGeom prst="rect">
            <a:avLst/>
          </a:prstGeom>
        </p:spPr>
      </p:pic>
    </p:spTree>
    <p:extLst>
      <p:ext uri="{BB962C8B-B14F-4D97-AF65-F5344CB8AC3E}">
        <p14:creationId xmlns:p14="http://schemas.microsoft.com/office/powerpoint/2010/main" val="8354675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52BEB9-7366-47B9-ABCA-6F039DFAB781}"/>
              </a:ext>
            </a:extLst>
          </p:cNvPr>
          <p:cNvSpPr>
            <a:spLocks noGrp="1"/>
          </p:cNvSpPr>
          <p:nvPr>
            <p:ph type="title"/>
          </p:nvPr>
        </p:nvSpPr>
        <p:spPr/>
        <p:txBody>
          <a:bodyPr/>
          <a:lstStyle/>
          <a:p>
            <a:r>
              <a:rPr lang="en-US" dirty="0"/>
              <a:t>Complete use case diagram</a:t>
            </a:r>
          </a:p>
        </p:txBody>
      </p:sp>
      <p:pic>
        <p:nvPicPr>
          <p:cNvPr id="7" name="Content Placeholder 6">
            <a:extLst>
              <a:ext uri="{FF2B5EF4-FFF2-40B4-BE49-F238E27FC236}">
                <a16:creationId xmlns:a16="http://schemas.microsoft.com/office/drawing/2014/main" id="{64A5FBAC-B26F-4274-84D9-AE5FCB841AF3}"/>
              </a:ext>
            </a:extLst>
          </p:cNvPr>
          <p:cNvPicPr>
            <a:picLocks noGrp="1" noChangeAspect="1"/>
          </p:cNvPicPr>
          <p:nvPr>
            <p:ph idx="1"/>
          </p:nvPr>
        </p:nvPicPr>
        <p:blipFill>
          <a:blip r:embed="rId2"/>
          <a:stretch>
            <a:fillRect/>
          </a:stretch>
        </p:blipFill>
        <p:spPr>
          <a:xfrm>
            <a:off x="2043953" y="2016124"/>
            <a:ext cx="7386025" cy="4010165"/>
          </a:xfrm>
          <a:prstGeom prst="rect">
            <a:avLst/>
          </a:prstGeom>
        </p:spPr>
      </p:pic>
    </p:spTree>
    <p:extLst>
      <p:ext uri="{BB962C8B-B14F-4D97-AF65-F5344CB8AC3E}">
        <p14:creationId xmlns:p14="http://schemas.microsoft.com/office/powerpoint/2010/main" val="1925748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3D17-F281-464E-A646-0DBB566871BA}"/>
              </a:ext>
            </a:extLst>
          </p:cNvPr>
          <p:cNvSpPr>
            <a:spLocks noGrp="1"/>
          </p:cNvSpPr>
          <p:nvPr>
            <p:ph type="title"/>
          </p:nvPr>
        </p:nvSpPr>
        <p:spPr/>
        <p:txBody>
          <a:bodyPr/>
          <a:lstStyle/>
          <a:p>
            <a:r>
              <a:rPr lang="en-US" dirty="0"/>
              <a:t>challenge</a:t>
            </a:r>
          </a:p>
        </p:txBody>
      </p:sp>
      <p:pic>
        <p:nvPicPr>
          <p:cNvPr id="4" name="Content Placeholder 3">
            <a:extLst>
              <a:ext uri="{FF2B5EF4-FFF2-40B4-BE49-F238E27FC236}">
                <a16:creationId xmlns:a16="http://schemas.microsoft.com/office/drawing/2014/main" id="{12DB68FB-1F29-4BF7-B909-55A1265A87F6}"/>
              </a:ext>
            </a:extLst>
          </p:cNvPr>
          <p:cNvPicPr>
            <a:picLocks noGrp="1" noChangeAspect="1"/>
          </p:cNvPicPr>
          <p:nvPr>
            <p:ph sz="half" idx="1"/>
          </p:nvPr>
        </p:nvPicPr>
        <p:blipFill>
          <a:blip r:embed="rId2"/>
          <a:stretch>
            <a:fillRect/>
          </a:stretch>
        </p:blipFill>
        <p:spPr>
          <a:xfrm>
            <a:off x="1447800" y="2627631"/>
            <a:ext cx="4645025" cy="2215513"/>
          </a:xfrm>
          <a:prstGeom prst="rect">
            <a:avLst/>
          </a:prstGeom>
        </p:spPr>
      </p:pic>
      <p:sp>
        <p:nvSpPr>
          <p:cNvPr id="5" name="Content Placeholder 4">
            <a:extLst>
              <a:ext uri="{FF2B5EF4-FFF2-40B4-BE49-F238E27FC236}">
                <a16:creationId xmlns:a16="http://schemas.microsoft.com/office/drawing/2014/main" id="{16092126-C561-4503-92E6-1B5E1093B991}"/>
              </a:ext>
            </a:extLst>
          </p:cNvPr>
          <p:cNvSpPr>
            <a:spLocks noGrp="1"/>
          </p:cNvSpPr>
          <p:nvPr>
            <p:ph sz="half" idx="2"/>
          </p:nvPr>
        </p:nvSpPr>
        <p:spPr>
          <a:xfrm>
            <a:off x="6409700" y="2244552"/>
            <a:ext cx="4645152" cy="2662226"/>
          </a:xfrm>
        </p:spPr>
        <p:txBody>
          <a:bodyPr/>
          <a:lstStyle/>
          <a:p>
            <a:r>
              <a:rPr lang="en-US" dirty="0"/>
              <a:t>Task: Draw a Use Case diagram that provides an overview of an elevator system</a:t>
            </a:r>
          </a:p>
          <a:p>
            <a:r>
              <a:rPr lang="en-US" dirty="0"/>
              <a:t>Note:  When defining the actors and use cases, take into account that elevators require regular maintenance and repair.</a:t>
            </a:r>
          </a:p>
          <a:p>
            <a:endParaRPr lang="en-US" dirty="0"/>
          </a:p>
        </p:txBody>
      </p:sp>
      <p:cxnSp>
        <p:nvCxnSpPr>
          <p:cNvPr id="7" name="Straight Arrow Connector 6">
            <a:extLst>
              <a:ext uri="{FF2B5EF4-FFF2-40B4-BE49-F238E27FC236}">
                <a16:creationId xmlns:a16="http://schemas.microsoft.com/office/drawing/2014/main" id="{7610AE8D-AB40-4F14-A908-473534CB5770}"/>
              </a:ext>
            </a:extLst>
          </p:cNvPr>
          <p:cNvCxnSpPr>
            <a:cxnSpLocks/>
          </p:cNvCxnSpPr>
          <p:nvPr/>
        </p:nvCxnSpPr>
        <p:spPr>
          <a:xfrm>
            <a:off x="2360892" y="2552728"/>
            <a:ext cx="0" cy="468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057AF0B-B0DA-429B-BAC1-CBCFC8AA86CE}"/>
              </a:ext>
            </a:extLst>
          </p:cNvPr>
          <p:cNvSpPr/>
          <p:nvPr/>
        </p:nvSpPr>
        <p:spPr>
          <a:xfrm>
            <a:off x="3325905" y="2725271"/>
            <a:ext cx="2528037" cy="19542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5E2BDA3-0C5C-451D-AFA1-5B42195E82F6}"/>
              </a:ext>
            </a:extLst>
          </p:cNvPr>
          <p:cNvSpPr/>
          <p:nvPr/>
        </p:nvSpPr>
        <p:spPr>
          <a:xfrm>
            <a:off x="1447800" y="1927412"/>
            <a:ext cx="4755776" cy="634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This is a simplified elevator control panel you can use as a reference</a:t>
            </a:r>
          </a:p>
        </p:txBody>
      </p:sp>
      <p:sp>
        <p:nvSpPr>
          <p:cNvPr id="13" name="Rectangle 12">
            <a:extLst>
              <a:ext uri="{FF2B5EF4-FFF2-40B4-BE49-F238E27FC236}">
                <a16:creationId xmlns:a16="http://schemas.microsoft.com/office/drawing/2014/main" id="{2360AD15-727F-478A-BF9C-79D744160C78}"/>
              </a:ext>
            </a:extLst>
          </p:cNvPr>
          <p:cNvSpPr/>
          <p:nvPr/>
        </p:nvSpPr>
        <p:spPr>
          <a:xfrm>
            <a:off x="1496258" y="5082988"/>
            <a:ext cx="4755776" cy="634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a:t>Before drawing the diagrams, try to answer the following questions</a:t>
            </a:r>
          </a:p>
          <a:p>
            <a:pPr algn="ctr"/>
            <a:endParaRPr lang="en-US" dirty="0"/>
          </a:p>
        </p:txBody>
      </p:sp>
      <p:cxnSp>
        <p:nvCxnSpPr>
          <p:cNvPr id="15" name="Straight Arrow Connector 14">
            <a:extLst>
              <a:ext uri="{FF2B5EF4-FFF2-40B4-BE49-F238E27FC236}">
                <a16:creationId xmlns:a16="http://schemas.microsoft.com/office/drawing/2014/main" id="{0C386856-496E-4F05-B431-89E4D4ED3765}"/>
              </a:ext>
            </a:extLst>
          </p:cNvPr>
          <p:cNvCxnSpPr>
            <a:stCxn id="13" idx="0"/>
          </p:cNvCxnSpPr>
          <p:nvPr/>
        </p:nvCxnSpPr>
        <p:spPr>
          <a:xfrm flipH="1" flipV="1">
            <a:off x="3854824" y="4679569"/>
            <a:ext cx="19322" cy="40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8220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9395B9-1C80-4653-98FA-0757F39453D2}"/>
              </a:ext>
            </a:extLst>
          </p:cNvPr>
          <p:cNvSpPr>
            <a:spLocks noGrp="1"/>
          </p:cNvSpPr>
          <p:nvPr>
            <p:ph type="title" idx="4294967295"/>
          </p:nvPr>
        </p:nvSpPr>
        <p:spPr>
          <a:xfrm>
            <a:off x="749860" y="2337827"/>
            <a:ext cx="3687669" cy="782637"/>
          </a:xfrm>
        </p:spPr>
        <p:txBody>
          <a:bodyPr/>
          <a:lstStyle/>
          <a:p>
            <a:r>
              <a:rPr lang="en-US" dirty="0"/>
              <a:t>solution</a:t>
            </a:r>
          </a:p>
        </p:txBody>
      </p:sp>
      <p:pic>
        <p:nvPicPr>
          <p:cNvPr id="10" name="Picture 9">
            <a:extLst>
              <a:ext uri="{FF2B5EF4-FFF2-40B4-BE49-F238E27FC236}">
                <a16:creationId xmlns:a16="http://schemas.microsoft.com/office/drawing/2014/main" id="{9E7E5DEF-7E00-4142-A79A-9238F3600D60}"/>
              </a:ext>
            </a:extLst>
          </p:cNvPr>
          <p:cNvPicPr>
            <a:picLocks noChangeAspect="1"/>
          </p:cNvPicPr>
          <p:nvPr/>
        </p:nvPicPr>
        <p:blipFill>
          <a:blip r:embed="rId2"/>
          <a:stretch>
            <a:fillRect/>
          </a:stretch>
        </p:blipFill>
        <p:spPr>
          <a:xfrm>
            <a:off x="4249278" y="269689"/>
            <a:ext cx="4938068" cy="4858124"/>
          </a:xfrm>
          <a:prstGeom prst="rect">
            <a:avLst/>
          </a:prstGeom>
        </p:spPr>
      </p:pic>
      <p:cxnSp>
        <p:nvCxnSpPr>
          <p:cNvPr id="12" name="Straight Connector 11">
            <a:extLst>
              <a:ext uri="{FF2B5EF4-FFF2-40B4-BE49-F238E27FC236}">
                <a16:creationId xmlns:a16="http://schemas.microsoft.com/office/drawing/2014/main" id="{837A24E5-CE2D-441B-B047-C7DF0482200D}"/>
              </a:ext>
            </a:extLst>
          </p:cNvPr>
          <p:cNvCxnSpPr>
            <a:cxnSpLocks/>
          </p:cNvCxnSpPr>
          <p:nvPr/>
        </p:nvCxnSpPr>
        <p:spPr>
          <a:xfrm>
            <a:off x="3343835" y="152400"/>
            <a:ext cx="0" cy="5065059"/>
          </a:xfrm>
          <a:prstGeom prst="line">
            <a:avLst/>
          </a:prstGeom>
        </p:spPr>
        <p:style>
          <a:lnRef idx="1">
            <a:schemeClr val="accent3"/>
          </a:lnRef>
          <a:fillRef idx="0">
            <a:schemeClr val="accent3"/>
          </a:fillRef>
          <a:effectRef idx="0">
            <a:schemeClr val="accent3"/>
          </a:effectRef>
          <a:fontRef idx="minor">
            <a:schemeClr val="tx1"/>
          </a:fontRef>
        </p:style>
      </p:cxnSp>
      <p:sp>
        <p:nvSpPr>
          <p:cNvPr id="14" name="Rectangle 13">
            <a:extLst>
              <a:ext uri="{FF2B5EF4-FFF2-40B4-BE49-F238E27FC236}">
                <a16:creationId xmlns:a16="http://schemas.microsoft.com/office/drawing/2014/main" id="{E4893E8F-7E53-4B37-B025-53820028FFC5}"/>
              </a:ext>
            </a:extLst>
          </p:cNvPr>
          <p:cNvSpPr/>
          <p:nvPr/>
        </p:nvSpPr>
        <p:spPr>
          <a:xfrm>
            <a:off x="1541929" y="5369859"/>
            <a:ext cx="9045389" cy="618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Make sure to keep your use case diagram simple and focus on the actors and the textual use case descriptions.</a:t>
            </a:r>
          </a:p>
        </p:txBody>
      </p:sp>
    </p:spTree>
    <p:extLst>
      <p:ext uri="{BB962C8B-B14F-4D97-AF65-F5344CB8AC3E}">
        <p14:creationId xmlns:p14="http://schemas.microsoft.com/office/powerpoint/2010/main" val="104765945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3412-023E-4561-B65F-2F398807C564}"/>
              </a:ext>
            </a:extLst>
          </p:cNvPr>
          <p:cNvSpPr>
            <a:spLocks noGrp="1"/>
          </p:cNvSpPr>
          <p:nvPr>
            <p:ph type="title"/>
          </p:nvPr>
        </p:nvSpPr>
        <p:spPr/>
        <p:txBody>
          <a:bodyPr/>
          <a:lstStyle/>
          <a:p>
            <a:r>
              <a:rPr lang="en-US" dirty="0"/>
              <a:t>Include relationship</a:t>
            </a:r>
          </a:p>
        </p:txBody>
      </p:sp>
      <p:sp>
        <p:nvSpPr>
          <p:cNvPr id="3" name="Content Placeholder 2">
            <a:extLst>
              <a:ext uri="{FF2B5EF4-FFF2-40B4-BE49-F238E27FC236}">
                <a16:creationId xmlns:a16="http://schemas.microsoft.com/office/drawing/2014/main" id="{59CA41A3-4F5B-4134-9710-D80EBC3832B5}"/>
              </a:ext>
            </a:extLst>
          </p:cNvPr>
          <p:cNvSpPr>
            <a:spLocks noGrp="1"/>
          </p:cNvSpPr>
          <p:nvPr>
            <p:ph idx="1"/>
          </p:nvPr>
        </p:nvSpPr>
        <p:spPr/>
        <p:txBody>
          <a:bodyPr/>
          <a:lstStyle/>
          <a:p>
            <a:r>
              <a:rPr lang="en-US" dirty="0"/>
              <a:t>In UML modeling, an include relationship is a relationship in which one use case (the base use case) includes the functionality of another use case (the inclusion use case). </a:t>
            </a:r>
          </a:p>
          <a:p>
            <a:r>
              <a:rPr lang="en-US" dirty="0"/>
              <a:t>The include relationship supports the reuse of functionality in a use-case model.</a:t>
            </a:r>
          </a:p>
          <a:p>
            <a:pPr fontAlgn="base"/>
            <a:r>
              <a:rPr lang="en-US" dirty="0"/>
              <a:t>You can add include relationships to your model to show the following situations:</a:t>
            </a:r>
          </a:p>
          <a:p>
            <a:pPr lvl="1" fontAlgn="base">
              <a:buFont typeface="Wingdings" panose="05000000000000000000" pitchFamily="2" charset="2"/>
              <a:buChar char="ü"/>
            </a:pPr>
            <a:r>
              <a:rPr lang="en-US" dirty="0"/>
              <a:t>The behavior of the inclusion use case is common to two or more use cases.</a:t>
            </a:r>
          </a:p>
          <a:p>
            <a:pPr lvl="1" fontAlgn="base">
              <a:buFont typeface="Wingdings" panose="05000000000000000000" pitchFamily="2" charset="2"/>
              <a:buChar char="ü"/>
            </a:pPr>
            <a:r>
              <a:rPr lang="en-US" dirty="0"/>
              <a:t>The result of the behavior that the inclusion use case specifies, not the behavior itself, is important to the base use case.</a:t>
            </a:r>
          </a:p>
          <a:p>
            <a:endParaRPr lang="en-US" dirty="0"/>
          </a:p>
        </p:txBody>
      </p:sp>
    </p:spTree>
    <p:extLst>
      <p:ext uri="{BB962C8B-B14F-4D97-AF65-F5344CB8AC3E}">
        <p14:creationId xmlns:p14="http://schemas.microsoft.com/office/powerpoint/2010/main" val="25639751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2B5979-14D8-418D-AAD7-816B5990421B}"/>
              </a:ext>
            </a:extLst>
          </p:cNvPr>
          <p:cNvSpPr>
            <a:spLocks noGrp="1"/>
          </p:cNvSpPr>
          <p:nvPr>
            <p:ph type="title"/>
          </p:nvPr>
        </p:nvSpPr>
        <p:spPr/>
        <p:txBody>
          <a:bodyPr/>
          <a:lstStyle/>
          <a:p>
            <a:r>
              <a:rPr lang="en-US" dirty="0"/>
              <a:t>Include diagram</a:t>
            </a:r>
          </a:p>
        </p:txBody>
      </p:sp>
      <p:sp>
        <p:nvSpPr>
          <p:cNvPr id="5" name="Content Placeholder 4">
            <a:extLst>
              <a:ext uri="{FF2B5EF4-FFF2-40B4-BE49-F238E27FC236}">
                <a16:creationId xmlns:a16="http://schemas.microsoft.com/office/drawing/2014/main" id="{7FC27786-ECA6-4A08-BC4B-9CD33E042CF2}"/>
              </a:ext>
            </a:extLst>
          </p:cNvPr>
          <p:cNvSpPr>
            <a:spLocks noGrp="1"/>
          </p:cNvSpPr>
          <p:nvPr>
            <p:ph sz="half" idx="1"/>
          </p:nvPr>
        </p:nvSpPr>
        <p:spPr>
          <a:xfrm>
            <a:off x="1447330" y="2010878"/>
            <a:ext cx="5365845" cy="3448595"/>
          </a:xfrm>
        </p:spPr>
        <p:txBody>
          <a:bodyPr>
            <a:normAutofit fontScale="92500" lnSpcReduction="20000"/>
          </a:bodyPr>
          <a:lstStyle/>
          <a:p>
            <a:pPr fontAlgn="base"/>
            <a:r>
              <a:rPr lang="en-US" dirty="0"/>
              <a:t>Include relationships usually do not have names. </a:t>
            </a:r>
          </a:p>
          <a:p>
            <a:pPr fontAlgn="base"/>
            <a:r>
              <a:rPr lang="en-US" dirty="0"/>
              <a:t>If you name an include relationship, the name is displayed beside the include connector in the diagram.</a:t>
            </a:r>
          </a:p>
          <a:p>
            <a:pPr fontAlgn="base"/>
            <a:r>
              <a:rPr lang="en-US" dirty="0"/>
              <a:t>An include relationship is displayed in the diagram editor as a dashed line with an open arrow pointing from the base use case to the inclusion use case. </a:t>
            </a:r>
          </a:p>
          <a:p>
            <a:pPr fontAlgn="base"/>
            <a:r>
              <a:rPr lang="en-US" dirty="0"/>
              <a:t>The keyword «include» is attached to the connector.</a:t>
            </a:r>
          </a:p>
          <a:p>
            <a:endParaRPr lang="en-US" dirty="0"/>
          </a:p>
        </p:txBody>
      </p:sp>
      <p:pic>
        <p:nvPicPr>
          <p:cNvPr id="7" name="Content Placeholder 6">
            <a:extLst>
              <a:ext uri="{FF2B5EF4-FFF2-40B4-BE49-F238E27FC236}">
                <a16:creationId xmlns:a16="http://schemas.microsoft.com/office/drawing/2014/main" id="{0EDA5368-9A91-45D7-8B53-AC1601CD0EF1}"/>
              </a:ext>
            </a:extLst>
          </p:cNvPr>
          <p:cNvPicPr>
            <a:picLocks noGrp="1" noChangeAspect="1"/>
          </p:cNvPicPr>
          <p:nvPr>
            <p:ph sz="half" idx="2"/>
          </p:nvPr>
        </p:nvPicPr>
        <p:blipFill>
          <a:blip r:embed="rId2"/>
          <a:stretch>
            <a:fillRect/>
          </a:stretch>
        </p:blipFill>
        <p:spPr>
          <a:xfrm>
            <a:off x="7036605" y="3254651"/>
            <a:ext cx="3398815" cy="967824"/>
          </a:xfrm>
          <a:prstGeom prst="rect">
            <a:avLst/>
          </a:prstGeom>
        </p:spPr>
      </p:pic>
    </p:spTree>
    <p:extLst>
      <p:ext uri="{BB962C8B-B14F-4D97-AF65-F5344CB8AC3E}">
        <p14:creationId xmlns:p14="http://schemas.microsoft.com/office/powerpoint/2010/main" val="84832638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2B63-2969-4B93-B8DB-4E203050B111}"/>
              </a:ext>
            </a:extLst>
          </p:cNvPr>
          <p:cNvSpPr>
            <a:spLocks noGrp="1"/>
          </p:cNvSpPr>
          <p:nvPr>
            <p:ph type="title"/>
          </p:nvPr>
        </p:nvSpPr>
        <p:spPr/>
        <p:txBody>
          <a:bodyPr/>
          <a:lstStyle/>
          <a:p>
            <a:r>
              <a:rPr lang="en-US" dirty="0"/>
              <a:t>Extend relationship</a:t>
            </a:r>
          </a:p>
        </p:txBody>
      </p:sp>
      <p:sp>
        <p:nvSpPr>
          <p:cNvPr id="3" name="Content Placeholder 2">
            <a:extLst>
              <a:ext uri="{FF2B5EF4-FFF2-40B4-BE49-F238E27FC236}">
                <a16:creationId xmlns:a16="http://schemas.microsoft.com/office/drawing/2014/main" id="{94FE1D1A-14E9-4499-AFB4-A585E0A434CE}"/>
              </a:ext>
            </a:extLst>
          </p:cNvPr>
          <p:cNvSpPr>
            <a:spLocks noGrp="1"/>
          </p:cNvSpPr>
          <p:nvPr>
            <p:ph idx="1"/>
          </p:nvPr>
        </p:nvSpPr>
        <p:spPr/>
        <p:txBody>
          <a:bodyPr/>
          <a:lstStyle/>
          <a:p>
            <a:r>
              <a:rPr lang="en-US" dirty="0"/>
              <a:t>In UML modeling, you can use an extend relationship to specify that one use case (extension) extends the behavior of another use case (base). This type of relationship reveals details about a system or application that are typically hidden in a use case.</a:t>
            </a:r>
          </a:p>
          <a:p>
            <a:endParaRPr lang="en-US" dirty="0"/>
          </a:p>
        </p:txBody>
      </p:sp>
    </p:spTree>
    <p:extLst>
      <p:ext uri="{BB962C8B-B14F-4D97-AF65-F5344CB8AC3E}">
        <p14:creationId xmlns:p14="http://schemas.microsoft.com/office/powerpoint/2010/main" val="32404222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3930C0-09EF-4DA1-8329-F94EE4678CB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17216C5-2900-4EF7-8B0F-E1473ADE35E7}"/>
              </a:ext>
            </a:extLst>
          </p:cNvPr>
          <p:cNvSpPr>
            <a:spLocks noGrp="1"/>
          </p:cNvSpPr>
          <p:nvPr>
            <p:ph sz="half" idx="1"/>
          </p:nvPr>
        </p:nvSpPr>
        <p:spPr>
          <a:xfrm>
            <a:off x="1447330" y="2010878"/>
            <a:ext cx="6423681" cy="3448595"/>
          </a:xfrm>
        </p:spPr>
        <p:txBody>
          <a:bodyPr>
            <a:normAutofit fontScale="85000" lnSpcReduction="10000"/>
          </a:bodyPr>
          <a:lstStyle/>
          <a:p>
            <a:r>
              <a:rPr lang="en-US" dirty="0"/>
              <a:t>An e-commerce application provides customers with the option of checking the status of their orders.</a:t>
            </a:r>
          </a:p>
          <a:p>
            <a:r>
              <a:rPr lang="en-US" dirty="0"/>
              <a:t>This behavior is modeled with a base use case called </a:t>
            </a:r>
            <a:r>
              <a:rPr lang="en-US" dirty="0" err="1"/>
              <a:t>CheckOrderStatus</a:t>
            </a:r>
            <a:r>
              <a:rPr lang="en-US" dirty="0"/>
              <a:t> that has an inclusion use case called </a:t>
            </a:r>
            <a:r>
              <a:rPr lang="en-US" dirty="0" err="1"/>
              <a:t>LogIn</a:t>
            </a:r>
            <a:r>
              <a:rPr lang="en-US" dirty="0"/>
              <a:t>. </a:t>
            </a:r>
          </a:p>
          <a:p>
            <a:r>
              <a:rPr lang="en-US" dirty="0"/>
              <a:t>The </a:t>
            </a:r>
            <a:r>
              <a:rPr lang="en-US" dirty="0" err="1"/>
              <a:t>LogIn</a:t>
            </a:r>
            <a:r>
              <a:rPr lang="en-US" dirty="0"/>
              <a:t> use case is a separate inclusion use case because it contains behaviors that several other use cases in the system use. </a:t>
            </a:r>
          </a:p>
          <a:p>
            <a:r>
              <a:rPr lang="en-US" dirty="0"/>
              <a:t>An include relationship points from the </a:t>
            </a:r>
            <a:r>
              <a:rPr lang="en-US" dirty="0" err="1"/>
              <a:t>CheckOrderStatus</a:t>
            </a:r>
            <a:r>
              <a:rPr lang="en-US" dirty="0"/>
              <a:t> use case to the </a:t>
            </a:r>
            <a:r>
              <a:rPr lang="en-US" dirty="0" err="1"/>
              <a:t>LogIn</a:t>
            </a:r>
            <a:r>
              <a:rPr lang="en-US" dirty="0"/>
              <a:t> use case to indicate that the </a:t>
            </a:r>
            <a:r>
              <a:rPr lang="en-US" dirty="0" err="1"/>
              <a:t>CheckOrderStatus</a:t>
            </a:r>
            <a:r>
              <a:rPr lang="en-US" dirty="0"/>
              <a:t> use case always includes the behaviors in the </a:t>
            </a:r>
            <a:r>
              <a:rPr lang="en-US" dirty="0" err="1"/>
              <a:t>LogIn</a:t>
            </a:r>
            <a:r>
              <a:rPr lang="en-US" dirty="0"/>
              <a:t> use case.</a:t>
            </a:r>
          </a:p>
        </p:txBody>
      </p:sp>
      <p:pic>
        <p:nvPicPr>
          <p:cNvPr id="6" name="Content Placeholder 5">
            <a:extLst>
              <a:ext uri="{FF2B5EF4-FFF2-40B4-BE49-F238E27FC236}">
                <a16:creationId xmlns:a16="http://schemas.microsoft.com/office/drawing/2014/main" id="{DB4A5BD3-D7F6-459D-9FDB-302E71124AD8}"/>
              </a:ext>
            </a:extLst>
          </p:cNvPr>
          <p:cNvPicPr>
            <a:picLocks noGrp="1" noChangeAspect="1"/>
          </p:cNvPicPr>
          <p:nvPr>
            <p:ph sz="half" idx="2"/>
          </p:nvPr>
        </p:nvPicPr>
        <p:blipFill>
          <a:blip r:embed="rId2"/>
          <a:stretch>
            <a:fillRect/>
          </a:stretch>
        </p:blipFill>
        <p:spPr>
          <a:xfrm>
            <a:off x="7978775" y="3262012"/>
            <a:ext cx="3079750" cy="953101"/>
          </a:xfrm>
          <a:prstGeom prst="rect">
            <a:avLst/>
          </a:prstGeom>
        </p:spPr>
      </p:pic>
    </p:spTree>
    <p:extLst>
      <p:ext uri="{BB962C8B-B14F-4D97-AF65-F5344CB8AC3E}">
        <p14:creationId xmlns:p14="http://schemas.microsoft.com/office/powerpoint/2010/main" val="22600045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EA0CC4-3EF1-4ACA-A1EA-61D39AFA936D}"/>
              </a:ext>
            </a:extLst>
          </p:cNvPr>
          <p:cNvSpPr>
            <a:spLocks noGrp="1"/>
          </p:cNvSpPr>
          <p:nvPr>
            <p:ph type="title"/>
          </p:nvPr>
        </p:nvSpPr>
        <p:spPr/>
        <p:txBody>
          <a:bodyPr/>
          <a:lstStyle/>
          <a:p>
            <a:r>
              <a:rPr lang="en-US" dirty="0"/>
              <a:t>Extend relationship</a:t>
            </a:r>
          </a:p>
        </p:txBody>
      </p:sp>
      <p:sp>
        <p:nvSpPr>
          <p:cNvPr id="6" name="Content Placeholder 5">
            <a:extLst>
              <a:ext uri="{FF2B5EF4-FFF2-40B4-BE49-F238E27FC236}">
                <a16:creationId xmlns:a16="http://schemas.microsoft.com/office/drawing/2014/main" id="{9F2E33E8-B4D9-42CE-B864-FC1741AAB74E}"/>
              </a:ext>
            </a:extLst>
          </p:cNvPr>
          <p:cNvSpPr>
            <a:spLocks noGrp="1"/>
          </p:cNvSpPr>
          <p:nvPr>
            <p:ph idx="1"/>
          </p:nvPr>
        </p:nvSpPr>
        <p:spPr>
          <a:xfrm>
            <a:off x="1451579" y="2015732"/>
            <a:ext cx="9603275" cy="3676856"/>
          </a:xfrm>
        </p:spPr>
        <p:txBody>
          <a:bodyPr>
            <a:normAutofit fontScale="77500" lnSpcReduction="20000"/>
          </a:bodyPr>
          <a:lstStyle/>
          <a:p>
            <a:r>
              <a:rPr lang="en-US" dirty="0"/>
              <a:t>The extend relationship specifies that the incorporation of the extension use case is dependent on what happens when the base use case executes. </a:t>
            </a:r>
          </a:p>
          <a:p>
            <a:r>
              <a:rPr lang="en-US" dirty="0"/>
              <a:t>The extension use case owns the extend relationship. You can specify several extend relationships for a single base use case.</a:t>
            </a:r>
          </a:p>
          <a:p>
            <a:pPr fontAlgn="base"/>
            <a:r>
              <a:rPr lang="en-US" dirty="0"/>
              <a:t>While the base use case is defined independently and is meaningful by itself, the extension use case is not meaningful on its own. </a:t>
            </a:r>
          </a:p>
          <a:p>
            <a:pPr fontAlgn="base"/>
            <a:r>
              <a:rPr lang="en-US" dirty="0"/>
              <a:t>The extension use case consists of one or several behavior sequences (segments) that describe additional behavior that can incrementally augment the behavior of the base use case. Each segment can be inserted into the base use case at a different point, called an extension point.</a:t>
            </a:r>
          </a:p>
          <a:p>
            <a:pPr fontAlgn="base"/>
            <a:r>
              <a:rPr lang="en-US" dirty="0"/>
              <a:t>The extension use case can access and modify the attributes of the base use case; however, the base use case is not aware of the extension use case and, therefore, cannot access or modify the attributes and operations of the extension use case.</a:t>
            </a:r>
          </a:p>
          <a:p>
            <a:endParaRPr lang="en-US" dirty="0"/>
          </a:p>
        </p:txBody>
      </p:sp>
    </p:spTree>
    <p:extLst>
      <p:ext uri="{BB962C8B-B14F-4D97-AF65-F5344CB8AC3E}">
        <p14:creationId xmlns:p14="http://schemas.microsoft.com/office/powerpoint/2010/main" val="2526573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51607-E3D4-461C-891A-FE58370BF8E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C433C0D-4E2D-41DF-9B07-EE1FAC00988C}"/>
              </a:ext>
            </a:extLst>
          </p:cNvPr>
          <p:cNvSpPr>
            <a:spLocks noGrp="1"/>
          </p:cNvSpPr>
          <p:nvPr>
            <p:ph idx="1"/>
          </p:nvPr>
        </p:nvSpPr>
        <p:spPr/>
        <p:txBody>
          <a:bodyPr/>
          <a:lstStyle/>
          <a:p>
            <a:r>
              <a:rPr lang="en-US" dirty="0"/>
              <a:t>Let's say you are about to develop an app for runners.</a:t>
            </a:r>
          </a:p>
          <a:p>
            <a:r>
              <a:rPr lang="en-US" dirty="0"/>
              <a:t>You should answer questions like the following:</a:t>
            </a:r>
          </a:p>
          <a:p>
            <a:pPr lvl="1"/>
            <a:r>
              <a:rPr lang="en-US" dirty="0"/>
              <a:t>Should the actual speed always be visible on the main screen?</a:t>
            </a:r>
          </a:p>
          <a:p>
            <a:pPr lvl="1"/>
            <a:r>
              <a:rPr lang="en-US" dirty="0"/>
              <a:t>Do we allow imperial or metric units?</a:t>
            </a:r>
          </a:p>
          <a:p>
            <a:pPr lvl="1"/>
            <a:r>
              <a:rPr lang="en-US" dirty="0"/>
              <a:t>Should we make this configurable by the user or automatically adjust the units based on the phone’s settings instead?</a:t>
            </a:r>
          </a:p>
        </p:txBody>
      </p:sp>
    </p:spTree>
    <p:extLst>
      <p:ext uri="{BB962C8B-B14F-4D97-AF65-F5344CB8AC3E}">
        <p14:creationId xmlns:p14="http://schemas.microsoft.com/office/powerpoint/2010/main" val="1708580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046F-DA98-4853-ACB4-4B916D563F0F}"/>
              </a:ext>
            </a:extLst>
          </p:cNvPr>
          <p:cNvSpPr>
            <a:spLocks noGrp="1"/>
          </p:cNvSpPr>
          <p:nvPr>
            <p:ph type="title"/>
          </p:nvPr>
        </p:nvSpPr>
        <p:spPr/>
        <p:txBody>
          <a:bodyPr/>
          <a:lstStyle/>
          <a:p>
            <a:r>
              <a:rPr lang="en-US" dirty="0"/>
              <a:t>Extend relationship (Contd.)</a:t>
            </a:r>
          </a:p>
        </p:txBody>
      </p:sp>
      <p:sp>
        <p:nvSpPr>
          <p:cNvPr id="3" name="Content Placeholder 2">
            <a:extLst>
              <a:ext uri="{FF2B5EF4-FFF2-40B4-BE49-F238E27FC236}">
                <a16:creationId xmlns:a16="http://schemas.microsoft.com/office/drawing/2014/main" id="{561274AA-2E24-4C49-B889-A4E92B3A0996}"/>
              </a:ext>
            </a:extLst>
          </p:cNvPr>
          <p:cNvSpPr>
            <a:spLocks noGrp="1"/>
          </p:cNvSpPr>
          <p:nvPr>
            <p:ph idx="1"/>
          </p:nvPr>
        </p:nvSpPr>
        <p:spPr/>
        <p:txBody>
          <a:bodyPr/>
          <a:lstStyle/>
          <a:p>
            <a:pPr fontAlgn="base"/>
            <a:r>
              <a:rPr lang="en-US" dirty="0"/>
              <a:t>You can add extend relationships to a model to show the following situations:</a:t>
            </a:r>
          </a:p>
          <a:p>
            <a:pPr lvl="1" fontAlgn="base"/>
            <a:r>
              <a:rPr lang="en-US" dirty="0"/>
              <a:t>A part of a use case that is optional system behavior</a:t>
            </a:r>
          </a:p>
          <a:p>
            <a:pPr lvl="1" fontAlgn="base"/>
            <a:r>
              <a:rPr lang="en-US" dirty="0"/>
              <a:t>A sub-flow is executed only under certain conditions</a:t>
            </a:r>
          </a:p>
          <a:p>
            <a:pPr lvl="1" fontAlgn="base"/>
            <a:r>
              <a:rPr lang="en-US" dirty="0"/>
              <a:t>A set of behavior segments that may be inserted in a base use case</a:t>
            </a:r>
          </a:p>
          <a:p>
            <a:endParaRPr lang="en-US" dirty="0"/>
          </a:p>
        </p:txBody>
      </p:sp>
    </p:spTree>
    <p:extLst>
      <p:ext uri="{BB962C8B-B14F-4D97-AF65-F5344CB8AC3E}">
        <p14:creationId xmlns:p14="http://schemas.microsoft.com/office/powerpoint/2010/main" val="39621533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A32DB0-1987-461D-98E7-4FD6793CFC4C}"/>
              </a:ext>
            </a:extLst>
          </p:cNvPr>
          <p:cNvSpPr>
            <a:spLocks noGrp="1"/>
          </p:cNvSpPr>
          <p:nvPr>
            <p:ph type="title"/>
          </p:nvPr>
        </p:nvSpPr>
        <p:spPr/>
        <p:txBody>
          <a:bodyPr/>
          <a:lstStyle/>
          <a:p>
            <a:r>
              <a:rPr lang="en-US" dirty="0"/>
              <a:t>Extend diagram</a:t>
            </a:r>
          </a:p>
        </p:txBody>
      </p:sp>
      <p:sp>
        <p:nvSpPr>
          <p:cNvPr id="5" name="Content Placeholder 4">
            <a:extLst>
              <a:ext uri="{FF2B5EF4-FFF2-40B4-BE49-F238E27FC236}">
                <a16:creationId xmlns:a16="http://schemas.microsoft.com/office/drawing/2014/main" id="{C7037793-5866-46F0-AEFE-9C2F247AA90F}"/>
              </a:ext>
            </a:extLst>
          </p:cNvPr>
          <p:cNvSpPr>
            <a:spLocks noGrp="1"/>
          </p:cNvSpPr>
          <p:nvPr>
            <p:ph sz="half" idx="1"/>
          </p:nvPr>
        </p:nvSpPr>
        <p:spPr/>
        <p:txBody>
          <a:bodyPr/>
          <a:lstStyle/>
          <a:p>
            <a:pPr fontAlgn="base"/>
            <a:r>
              <a:rPr lang="en-US" dirty="0"/>
              <a:t>Extend relationships do not have names.</a:t>
            </a:r>
          </a:p>
          <a:p>
            <a:pPr fontAlgn="base"/>
            <a:r>
              <a:rPr lang="en-US" dirty="0"/>
              <a:t>An extend relationship is displayed in the diagram editor as a dashed line with an open arrowhead pointing from the extension use case to the base use case.</a:t>
            </a:r>
          </a:p>
          <a:p>
            <a:pPr fontAlgn="base"/>
            <a:r>
              <a:rPr lang="en-US" dirty="0"/>
              <a:t>The arrow is labeled with the keyword «extend».</a:t>
            </a:r>
          </a:p>
          <a:p>
            <a:endParaRPr lang="en-US" dirty="0"/>
          </a:p>
        </p:txBody>
      </p:sp>
      <p:pic>
        <p:nvPicPr>
          <p:cNvPr id="7" name="Content Placeholder 6">
            <a:extLst>
              <a:ext uri="{FF2B5EF4-FFF2-40B4-BE49-F238E27FC236}">
                <a16:creationId xmlns:a16="http://schemas.microsoft.com/office/drawing/2014/main" id="{412E426F-AC02-40D0-8D5B-EE599999EC0D}"/>
              </a:ext>
            </a:extLst>
          </p:cNvPr>
          <p:cNvPicPr>
            <a:picLocks noGrp="1" noChangeAspect="1"/>
          </p:cNvPicPr>
          <p:nvPr>
            <p:ph sz="half" idx="2"/>
          </p:nvPr>
        </p:nvPicPr>
        <p:blipFill>
          <a:blip r:embed="rId2"/>
          <a:stretch>
            <a:fillRect/>
          </a:stretch>
        </p:blipFill>
        <p:spPr>
          <a:xfrm>
            <a:off x="6876571" y="3296564"/>
            <a:ext cx="3718882" cy="883997"/>
          </a:xfrm>
          <a:prstGeom prst="rect">
            <a:avLst/>
          </a:prstGeom>
        </p:spPr>
      </p:pic>
    </p:spTree>
    <p:extLst>
      <p:ext uri="{BB962C8B-B14F-4D97-AF65-F5344CB8AC3E}">
        <p14:creationId xmlns:p14="http://schemas.microsoft.com/office/powerpoint/2010/main" val="33560223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506BC-297F-4953-84A9-CB390A786A7F}"/>
              </a:ext>
            </a:extLst>
          </p:cNvPr>
          <p:cNvSpPr>
            <a:spLocks noGrp="1"/>
          </p:cNvSpPr>
          <p:nvPr>
            <p:ph type="title"/>
          </p:nvPr>
        </p:nvSpPr>
        <p:spPr/>
        <p:txBody>
          <a:bodyPr/>
          <a:lstStyle/>
          <a:p>
            <a:r>
              <a:rPr lang="en-US" dirty="0"/>
              <a:t>example</a:t>
            </a:r>
          </a:p>
        </p:txBody>
      </p:sp>
      <p:sp>
        <p:nvSpPr>
          <p:cNvPr id="6" name="Content Placeholder 5">
            <a:extLst>
              <a:ext uri="{FF2B5EF4-FFF2-40B4-BE49-F238E27FC236}">
                <a16:creationId xmlns:a16="http://schemas.microsoft.com/office/drawing/2014/main" id="{46FCF3F1-0D6A-427A-9B23-C16D76AF9D0B}"/>
              </a:ext>
            </a:extLst>
          </p:cNvPr>
          <p:cNvSpPr>
            <a:spLocks noGrp="1"/>
          </p:cNvSpPr>
          <p:nvPr>
            <p:ph idx="1"/>
          </p:nvPr>
        </p:nvSpPr>
        <p:spPr/>
        <p:txBody>
          <a:bodyPr/>
          <a:lstStyle/>
          <a:p>
            <a:r>
              <a:rPr lang="en-US" dirty="0"/>
              <a:t>You are developing an e-commerce system in which you have a base use case called Place Online Order that has an extending use case called Specify Shipping Instructions. </a:t>
            </a:r>
          </a:p>
          <a:p>
            <a:r>
              <a:rPr lang="en-US" dirty="0"/>
              <a:t>An extend relationship points from the Specify Shipping Instructions use case to the Place Online Order use case to indicate that the behaviors in the Specify Shipping Instructions use case are optional and only occur in certain circumstances.</a:t>
            </a:r>
          </a:p>
        </p:txBody>
      </p:sp>
    </p:spTree>
    <p:extLst>
      <p:ext uri="{BB962C8B-B14F-4D97-AF65-F5344CB8AC3E}">
        <p14:creationId xmlns:p14="http://schemas.microsoft.com/office/powerpoint/2010/main" val="2109021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EFAD507-1265-44EB-B3CF-66C7D8BA08E9}"/>
              </a:ext>
            </a:extLst>
          </p:cNvPr>
          <p:cNvSpPr>
            <a:spLocks noGrp="1"/>
          </p:cNvSpPr>
          <p:nvPr>
            <p:ph type="title"/>
          </p:nvPr>
        </p:nvSpPr>
        <p:spPr/>
        <p:txBody>
          <a:bodyPr/>
          <a:lstStyle/>
          <a:p>
            <a:r>
              <a:rPr lang="en-US" dirty="0"/>
              <a:t>Example: Online Shopping website</a:t>
            </a:r>
          </a:p>
        </p:txBody>
      </p:sp>
      <p:sp>
        <p:nvSpPr>
          <p:cNvPr id="7" name="Content Placeholder 6">
            <a:extLst>
              <a:ext uri="{FF2B5EF4-FFF2-40B4-BE49-F238E27FC236}">
                <a16:creationId xmlns:a16="http://schemas.microsoft.com/office/drawing/2014/main" id="{FDDDBB08-8CED-4E62-A6B6-46AA3B2F4EBA}"/>
              </a:ext>
            </a:extLst>
          </p:cNvPr>
          <p:cNvSpPr>
            <a:spLocks noGrp="1"/>
          </p:cNvSpPr>
          <p:nvPr>
            <p:ph sz="half" idx="1"/>
          </p:nvPr>
        </p:nvSpPr>
        <p:spPr>
          <a:xfrm>
            <a:off x="1447331" y="2537012"/>
            <a:ext cx="4645152" cy="3415553"/>
          </a:xfrm>
        </p:spPr>
        <p:txBody>
          <a:bodyPr>
            <a:normAutofit fontScale="77500" lnSpcReduction="20000"/>
          </a:bodyPr>
          <a:lstStyle/>
          <a:p>
            <a:r>
              <a:rPr lang="en-US" dirty="0"/>
              <a:t>The top-level uses are as follows; View Items, Make Purchase, Checkout, Client Register. </a:t>
            </a:r>
          </a:p>
          <a:p>
            <a:r>
              <a:rPr lang="en-US" dirty="0"/>
              <a:t>The </a:t>
            </a:r>
            <a:r>
              <a:rPr lang="en-US" b="1" dirty="0"/>
              <a:t>View Items</a:t>
            </a:r>
            <a:r>
              <a:rPr lang="en-US" dirty="0"/>
              <a:t> use case is utilized by the customer who searches and view products. </a:t>
            </a:r>
          </a:p>
          <a:p>
            <a:r>
              <a:rPr lang="en-US" dirty="0"/>
              <a:t>The </a:t>
            </a:r>
            <a:r>
              <a:rPr lang="en-US" b="1" dirty="0"/>
              <a:t>Client Register</a:t>
            </a:r>
            <a:r>
              <a:rPr lang="en-US" dirty="0"/>
              <a:t> use case allows the customer to register itself with the website for availing gift vouchers, coupons, or getting a private sale invitation. </a:t>
            </a:r>
          </a:p>
          <a:p>
            <a:r>
              <a:rPr lang="en-US" dirty="0"/>
              <a:t>It is to be noted that the </a:t>
            </a:r>
            <a:r>
              <a:rPr lang="en-US" b="1" dirty="0"/>
              <a:t>Checkout</a:t>
            </a:r>
            <a:r>
              <a:rPr lang="en-US" dirty="0"/>
              <a:t> is an included use case, which is part of </a:t>
            </a:r>
            <a:r>
              <a:rPr lang="en-US" b="1" dirty="0"/>
              <a:t>Making Purchase,</a:t>
            </a:r>
            <a:r>
              <a:rPr lang="en-US" dirty="0"/>
              <a:t> and it is not available by itself.</a:t>
            </a:r>
            <a:br>
              <a:rPr lang="en-US" dirty="0"/>
            </a:br>
            <a:endParaRPr lang="en-US" dirty="0"/>
          </a:p>
        </p:txBody>
      </p:sp>
      <p:pic>
        <p:nvPicPr>
          <p:cNvPr id="9" name="Content Placeholder 3">
            <a:extLst>
              <a:ext uri="{FF2B5EF4-FFF2-40B4-BE49-F238E27FC236}">
                <a16:creationId xmlns:a16="http://schemas.microsoft.com/office/drawing/2014/main" id="{2F960A83-1A66-4CEA-8A84-CF90F0258A55}"/>
              </a:ext>
            </a:extLst>
          </p:cNvPr>
          <p:cNvPicPr>
            <a:picLocks noGrp="1" noChangeAspect="1"/>
          </p:cNvPicPr>
          <p:nvPr>
            <p:ph sz="half" idx="2"/>
          </p:nvPr>
        </p:nvPicPr>
        <p:blipFill>
          <a:blip r:embed="rId2"/>
          <a:stretch>
            <a:fillRect/>
          </a:stretch>
        </p:blipFill>
        <p:spPr>
          <a:xfrm>
            <a:off x="7153835" y="2586952"/>
            <a:ext cx="3904690" cy="2842085"/>
          </a:xfrm>
          <a:prstGeom prst="rect">
            <a:avLst/>
          </a:prstGeom>
        </p:spPr>
      </p:pic>
      <p:sp>
        <p:nvSpPr>
          <p:cNvPr id="10" name="Rectangle 9">
            <a:extLst>
              <a:ext uri="{FF2B5EF4-FFF2-40B4-BE49-F238E27FC236}">
                <a16:creationId xmlns:a16="http://schemas.microsoft.com/office/drawing/2014/main" id="{87C597AD-5B72-4B5D-A4B1-13292073ED6A}"/>
              </a:ext>
            </a:extLst>
          </p:cNvPr>
          <p:cNvSpPr/>
          <p:nvPr/>
        </p:nvSpPr>
        <p:spPr>
          <a:xfrm>
            <a:off x="1515035" y="1864194"/>
            <a:ext cx="9368118" cy="57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Here the Web Customer actor makes use of any online shopping website to purchase online</a:t>
            </a:r>
          </a:p>
        </p:txBody>
      </p:sp>
    </p:spTree>
    <p:extLst>
      <p:ext uri="{BB962C8B-B14F-4D97-AF65-F5344CB8AC3E}">
        <p14:creationId xmlns:p14="http://schemas.microsoft.com/office/powerpoint/2010/main" val="114199227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422D916-2CE1-4493-B50D-E0D4CEA4C0BA}"/>
              </a:ext>
            </a:extLst>
          </p:cNvPr>
          <p:cNvSpPr>
            <a:spLocks noGrp="1"/>
          </p:cNvSpPr>
          <p:nvPr>
            <p:ph type="title"/>
          </p:nvPr>
        </p:nvSpPr>
        <p:spPr/>
        <p:txBody>
          <a:bodyPr/>
          <a:lstStyle/>
          <a:p>
            <a:r>
              <a:rPr lang="en-US" dirty="0"/>
              <a:t>Extended use cases</a:t>
            </a:r>
          </a:p>
        </p:txBody>
      </p:sp>
      <p:sp>
        <p:nvSpPr>
          <p:cNvPr id="7" name="Content Placeholder 6">
            <a:extLst>
              <a:ext uri="{FF2B5EF4-FFF2-40B4-BE49-F238E27FC236}">
                <a16:creationId xmlns:a16="http://schemas.microsoft.com/office/drawing/2014/main" id="{A38BCE02-6FF0-49D1-A11C-EC6CB87E3615}"/>
              </a:ext>
            </a:extLst>
          </p:cNvPr>
          <p:cNvSpPr>
            <a:spLocks noGrp="1"/>
          </p:cNvSpPr>
          <p:nvPr>
            <p:ph sz="half" idx="1"/>
          </p:nvPr>
        </p:nvSpPr>
        <p:spPr>
          <a:xfrm>
            <a:off x="1447331" y="2010878"/>
            <a:ext cx="4645152" cy="3744463"/>
          </a:xfrm>
        </p:spPr>
        <p:txBody>
          <a:bodyPr>
            <a:normAutofit fontScale="85000" lnSpcReduction="20000"/>
          </a:bodyPr>
          <a:lstStyle/>
          <a:p>
            <a:r>
              <a:rPr lang="en-US" dirty="0"/>
              <a:t>The </a:t>
            </a:r>
            <a:r>
              <a:rPr lang="en-US" b="1" dirty="0"/>
              <a:t>View Items</a:t>
            </a:r>
            <a:r>
              <a:rPr lang="en-US" dirty="0"/>
              <a:t> is further extended by several use cases such as; Search Items, Browse Items, View Recommended Items, Add to Shopping Cart, Add to Wish list. </a:t>
            </a:r>
          </a:p>
          <a:p>
            <a:r>
              <a:rPr lang="en-US" dirty="0"/>
              <a:t>All of these extended use cases provide some functions to customers, which allows them to search for an item.</a:t>
            </a:r>
          </a:p>
          <a:p>
            <a:r>
              <a:rPr lang="en-US" dirty="0"/>
              <a:t>Both </a:t>
            </a:r>
            <a:r>
              <a:rPr lang="en-US" b="1" dirty="0"/>
              <a:t>View Recommended Item</a:t>
            </a:r>
            <a:r>
              <a:rPr lang="en-US" dirty="0"/>
              <a:t> and </a:t>
            </a:r>
            <a:r>
              <a:rPr lang="en-US" b="1" dirty="0"/>
              <a:t>Add to Wish List</a:t>
            </a:r>
            <a:r>
              <a:rPr lang="en-US" dirty="0"/>
              <a:t> include the Customer Authentication use case, as they necessitate authenticated customers, and simultaneously item can be added to the shopping cart without any user authentication.</a:t>
            </a:r>
          </a:p>
          <a:p>
            <a:endParaRPr lang="en-US" dirty="0"/>
          </a:p>
        </p:txBody>
      </p:sp>
      <p:pic>
        <p:nvPicPr>
          <p:cNvPr id="9" name="Content Placeholder 3">
            <a:extLst>
              <a:ext uri="{FF2B5EF4-FFF2-40B4-BE49-F238E27FC236}">
                <a16:creationId xmlns:a16="http://schemas.microsoft.com/office/drawing/2014/main" id="{3EEC6076-CEBF-49B4-83B6-1BC594713687}"/>
              </a:ext>
            </a:extLst>
          </p:cNvPr>
          <p:cNvPicPr>
            <a:picLocks noGrp="1" noChangeAspect="1"/>
          </p:cNvPicPr>
          <p:nvPr>
            <p:ph sz="half" idx="2"/>
          </p:nvPr>
        </p:nvPicPr>
        <p:blipFill>
          <a:blip r:embed="rId2"/>
          <a:stretch>
            <a:fillRect/>
          </a:stretch>
        </p:blipFill>
        <p:spPr>
          <a:xfrm>
            <a:off x="6413500" y="2124207"/>
            <a:ext cx="4645025" cy="3228712"/>
          </a:xfrm>
          <a:prstGeom prst="rect">
            <a:avLst/>
          </a:prstGeom>
        </p:spPr>
      </p:pic>
    </p:spTree>
    <p:extLst>
      <p:ext uri="{BB962C8B-B14F-4D97-AF65-F5344CB8AC3E}">
        <p14:creationId xmlns:p14="http://schemas.microsoft.com/office/powerpoint/2010/main" val="18296958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3DBF-78A2-46DD-AB7D-E8CB2BF62E01}"/>
              </a:ext>
            </a:extLst>
          </p:cNvPr>
          <p:cNvSpPr>
            <a:spLocks noGrp="1"/>
          </p:cNvSpPr>
          <p:nvPr>
            <p:ph type="title"/>
          </p:nvPr>
        </p:nvSpPr>
        <p:spPr/>
        <p:txBody>
          <a:bodyPr/>
          <a:lstStyle/>
          <a:p>
            <a:r>
              <a:rPr lang="en-US" dirty="0"/>
              <a:t>Further use cases</a:t>
            </a:r>
          </a:p>
        </p:txBody>
      </p:sp>
      <p:sp>
        <p:nvSpPr>
          <p:cNvPr id="3" name="Content Placeholder 2">
            <a:extLst>
              <a:ext uri="{FF2B5EF4-FFF2-40B4-BE49-F238E27FC236}">
                <a16:creationId xmlns:a16="http://schemas.microsoft.com/office/drawing/2014/main" id="{09F8A2E4-0E89-4AB9-B412-86FEB8E74514}"/>
              </a:ext>
            </a:extLst>
          </p:cNvPr>
          <p:cNvSpPr>
            <a:spLocks noGrp="1"/>
          </p:cNvSpPr>
          <p:nvPr>
            <p:ph sz="half" idx="1"/>
          </p:nvPr>
        </p:nvSpPr>
        <p:spPr/>
        <p:txBody>
          <a:bodyPr>
            <a:normAutofit fontScale="85000" lnSpcReduction="20000"/>
          </a:bodyPr>
          <a:lstStyle/>
          <a:p>
            <a:r>
              <a:rPr lang="en-US" dirty="0"/>
              <a:t>Similarly, the </a:t>
            </a:r>
            <a:r>
              <a:rPr lang="en-US" b="1" dirty="0"/>
              <a:t>Checkout</a:t>
            </a:r>
            <a:r>
              <a:rPr lang="en-US" dirty="0"/>
              <a:t> use case also includes the following use cases, as shown below. It requires an authenticated Web Customer, which can be done by login page, user authentication cookie ("Remember me"), or Single Sign-On (SSO). SSO needs an external identity provider's participation, while Web site authentication service is utilized in all these use cases.</a:t>
            </a:r>
          </a:p>
          <a:p>
            <a:r>
              <a:rPr lang="en-US" dirty="0"/>
              <a:t>The Checkout use case involves Payment use case that can be done either by the credit card and external credit payment services or with PayPal.</a:t>
            </a:r>
          </a:p>
          <a:p>
            <a:endParaRPr lang="en-US" dirty="0"/>
          </a:p>
        </p:txBody>
      </p:sp>
      <p:pic>
        <p:nvPicPr>
          <p:cNvPr id="5" name="Content Placeholder 4">
            <a:extLst>
              <a:ext uri="{FF2B5EF4-FFF2-40B4-BE49-F238E27FC236}">
                <a16:creationId xmlns:a16="http://schemas.microsoft.com/office/drawing/2014/main" id="{6717B261-0C6B-41C6-8F8F-09F7E2CE9D4F}"/>
              </a:ext>
            </a:extLst>
          </p:cNvPr>
          <p:cNvPicPr>
            <a:picLocks noGrp="1" noChangeAspect="1"/>
          </p:cNvPicPr>
          <p:nvPr>
            <p:ph sz="half" idx="2"/>
          </p:nvPr>
        </p:nvPicPr>
        <p:blipFill>
          <a:blip r:embed="rId2"/>
          <a:stretch>
            <a:fillRect/>
          </a:stretch>
        </p:blipFill>
        <p:spPr>
          <a:xfrm>
            <a:off x="6663811" y="2017713"/>
            <a:ext cx="4144402" cy="3441700"/>
          </a:xfrm>
          <a:prstGeom prst="rect">
            <a:avLst/>
          </a:prstGeom>
        </p:spPr>
      </p:pic>
    </p:spTree>
    <p:extLst>
      <p:ext uri="{BB962C8B-B14F-4D97-AF65-F5344CB8AC3E}">
        <p14:creationId xmlns:p14="http://schemas.microsoft.com/office/powerpoint/2010/main" val="329488124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39F3A7-6D5E-4A18-873D-A7BD377FA778}"/>
              </a:ext>
            </a:extLst>
          </p:cNvPr>
          <p:cNvSpPr>
            <a:spLocks noGrp="1"/>
          </p:cNvSpPr>
          <p:nvPr>
            <p:ph type="title"/>
          </p:nvPr>
        </p:nvSpPr>
        <p:spPr/>
        <p:txBody>
          <a:bodyPr/>
          <a:lstStyle/>
          <a:p>
            <a:r>
              <a:rPr lang="en-US" dirty="0"/>
              <a:t>Important tips</a:t>
            </a:r>
          </a:p>
        </p:txBody>
      </p:sp>
      <p:sp>
        <p:nvSpPr>
          <p:cNvPr id="6" name="Content Placeholder 5">
            <a:extLst>
              <a:ext uri="{FF2B5EF4-FFF2-40B4-BE49-F238E27FC236}">
                <a16:creationId xmlns:a16="http://schemas.microsoft.com/office/drawing/2014/main" id="{9A1048D0-7D57-43C8-B363-FD3665EED78D}"/>
              </a:ext>
            </a:extLst>
          </p:cNvPr>
          <p:cNvSpPr>
            <a:spLocks noGrp="1"/>
          </p:cNvSpPr>
          <p:nvPr>
            <p:ph idx="1"/>
          </p:nvPr>
        </p:nvSpPr>
        <p:spPr/>
        <p:txBody>
          <a:bodyPr/>
          <a:lstStyle/>
          <a:p>
            <a:r>
              <a:rPr lang="en-US" dirty="0"/>
              <a:t>A simple and complete use case diagram should be articulated.</a:t>
            </a:r>
          </a:p>
          <a:p>
            <a:r>
              <a:rPr lang="en-US" dirty="0"/>
              <a:t>A use case diagram should represent the most significant interaction among the multiple interactions.</a:t>
            </a:r>
          </a:p>
          <a:p>
            <a:r>
              <a:rPr lang="en-US" dirty="0"/>
              <a:t>At least one module of a system should be represented by the use case diagram.</a:t>
            </a:r>
          </a:p>
          <a:p>
            <a:r>
              <a:rPr lang="en-US" dirty="0"/>
              <a:t>If the use case diagram is large and more complex, then it should be drawn more generalized.</a:t>
            </a:r>
          </a:p>
          <a:p>
            <a:endParaRPr lang="en-US" dirty="0"/>
          </a:p>
        </p:txBody>
      </p:sp>
    </p:spTree>
    <p:extLst>
      <p:ext uri="{BB962C8B-B14F-4D97-AF65-F5344CB8AC3E}">
        <p14:creationId xmlns:p14="http://schemas.microsoft.com/office/powerpoint/2010/main" val="231465089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8E40B6-398F-4BF1-9FFD-7A0955B23DA5}"/>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8CA57C00-5508-4554-A209-5697C50AE789}"/>
              </a:ext>
            </a:extLst>
          </p:cNvPr>
          <p:cNvSpPr>
            <a:spLocks noGrp="1"/>
          </p:cNvSpPr>
          <p:nvPr>
            <p:ph idx="1"/>
          </p:nvPr>
        </p:nvSpPr>
        <p:spPr/>
        <p:txBody>
          <a:bodyPr/>
          <a:lstStyle/>
          <a:p>
            <a:r>
              <a:rPr lang="en-US" dirty="0"/>
              <a:t>Use case diagrams provide a clear way to communicate the high-level features and the scope of the system. </a:t>
            </a:r>
          </a:p>
          <a:p>
            <a:r>
              <a:rPr lang="en-US" dirty="0"/>
              <a:t>You can quickly tell what our system does just by looking at this Use Case diagram.</a:t>
            </a:r>
          </a:p>
          <a:p>
            <a:r>
              <a:rPr lang="en-US" dirty="0"/>
              <a:t>A customer or a user can easily see if needed features are missing.</a:t>
            </a:r>
          </a:p>
          <a:p>
            <a:r>
              <a:rPr lang="en-US" dirty="0"/>
              <a:t>The absence of use cases shows what the system doesn't do.</a:t>
            </a:r>
          </a:p>
          <a:p>
            <a:endParaRPr lang="en-US" dirty="0"/>
          </a:p>
          <a:p>
            <a:endParaRPr lang="en-US" dirty="0"/>
          </a:p>
        </p:txBody>
      </p:sp>
      <p:sp>
        <p:nvSpPr>
          <p:cNvPr id="7" name="Rectangle 6">
            <a:extLst>
              <a:ext uri="{FF2B5EF4-FFF2-40B4-BE49-F238E27FC236}">
                <a16:creationId xmlns:a16="http://schemas.microsoft.com/office/drawing/2014/main" id="{03DE4164-B0E5-465F-A7B5-8DC2FE0ED3F5}"/>
              </a:ext>
            </a:extLst>
          </p:cNvPr>
          <p:cNvSpPr/>
          <p:nvPr/>
        </p:nvSpPr>
        <p:spPr>
          <a:xfrm>
            <a:off x="1380565" y="4482353"/>
            <a:ext cx="9674290" cy="1434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Note:  </a:t>
            </a:r>
          </a:p>
          <a:p>
            <a:pPr marL="285750" indent="-285750">
              <a:buFont typeface="Wingdings" panose="05000000000000000000" pitchFamily="2" charset="2"/>
              <a:buChar char="ü"/>
            </a:pPr>
            <a:r>
              <a:rPr lang="en-US" i="1" dirty="0"/>
              <a:t>Use Case diagrams are not a replacement for written use-case descriptions.  </a:t>
            </a:r>
          </a:p>
          <a:p>
            <a:pPr marL="285750" indent="-285750">
              <a:buFont typeface="Wingdings" panose="05000000000000000000" pitchFamily="2" charset="2"/>
              <a:buChar char="ü"/>
            </a:pPr>
            <a:r>
              <a:rPr lang="en-US" i="1" dirty="0"/>
              <a:t>Use case descriptions include more information to ensure that we don't miss any important details or requirements.</a:t>
            </a:r>
          </a:p>
          <a:p>
            <a:pPr algn="ctr"/>
            <a:endParaRPr lang="en-US" dirty="0"/>
          </a:p>
        </p:txBody>
      </p:sp>
    </p:spTree>
    <p:extLst>
      <p:ext uri="{BB962C8B-B14F-4D97-AF65-F5344CB8AC3E}">
        <p14:creationId xmlns:p14="http://schemas.microsoft.com/office/powerpoint/2010/main" val="318823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2DF9-88B2-43D4-95C7-73E246B0C914}"/>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66CF4EC3-CBE2-4802-97E3-522700F6E67A}"/>
              </a:ext>
            </a:extLst>
          </p:cNvPr>
          <p:cNvSpPr>
            <a:spLocks noGrp="1"/>
          </p:cNvSpPr>
          <p:nvPr>
            <p:ph idx="1"/>
          </p:nvPr>
        </p:nvSpPr>
        <p:spPr/>
        <p:txBody>
          <a:bodyPr>
            <a:normAutofit/>
          </a:bodyPr>
          <a:lstStyle/>
          <a:p>
            <a:r>
              <a:rPr lang="en-US" dirty="0"/>
              <a:t>Not directly related to the features of the system. </a:t>
            </a:r>
          </a:p>
          <a:p>
            <a:r>
              <a:rPr lang="en-US" dirty="0"/>
              <a:t>Nonfunctional requirements are equally important.</a:t>
            </a:r>
          </a:p>
          <a:p>
            <a:r>
              <a:rPr lang="en-US" dirty="0"/>
              <a:t>Ignoring them may cause serious legal issues and all sorts of other problems.</a:t>
            </a:r>
          </a:p>
          <a:p>
            <a:endParaRPr lang="en-US" dirty="0"/>
          </a:p>
        </p:txBody>
      </p:sp>
    </p:spTree>
    <p:extLst>
      <p:ext uri="{BB962C8B-B14F-4D97-AF65-F5344CB8AC3E}">
        <p14:creationId xmlns:p14="http://schemas.microsoft.com/office/powerpoint/2010/main" val="731613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F9CF5-029F-4873-8057-36BD5A865B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144E1DC-630B-4EFF-9A70-3452B2627669}"/>
              </a:ext>
            </a:extLst>
          </p:cNvPr>
          <p:cNvSpPr>
            <a:spLocks noGrp="1"/>
          </p:cNvSpPr>
          <p:nvPr>
            <p:ph idx="1"/>
          </p:nvPr>
        </p:nvSpPr>
        <p:spPr/>
        <p:txBody>
          <a:bodyPr/>
          <a:lstStyle/>
          <a:p>
            <a:r>
              <a:rPr lang="en-US" dirty="0"/>
              <a:t>Example: in case of the app for the runners,</a:t>
            </a:r>
          </a:p>
          <a:p>
            <a:pPr lvl="1"/>
            <a:r>
              <a:rPr lang="en-US" dirty="0"/>
              <a:t>Think of performance requirements- you don't want to ruin the user experience with an unresponsive app.</a:t>
            </a:r>
          </a:p>
          <a:p>
            <a:pPr lvl="1"/>
            <a:r>
              <a:rPr lang="en-US" dirty="0"/>
              <a:t>You also may need to address legal requirements.</a:t>
            </a:r>
          </a:p>
          <a:p>
            <a:pPr lvl="1"/>
            <a:r>
              <a:rPr lang="en-US" dirty="0"/>
              <a:t>Does the app collect sensitive user data?</a:t>
            </a:r>
          </a:p>
          <a:p>
            <a:pPr lvl="1"/>
            <a:r>
              <a:rPr lang="en-US" dirty="0"/>
              <a:t>Does it allow users to browse the Internet?</a:t>
            </a:r>
          </a:p>
          <a:p>
            <a:pPr lvl="1"/>
            <a:r>
              <a:rPr lang="en-US" dirty="0"/>
              <a:t>Documentation and support are other non-functional requirements.</a:t>
            </a:r>
          </a:p>
          <a:p>
            <a:endParaRPr lang="en-US" dirty="0"/>
          </a:p>
        </p:txBody>
      </p:sp>
    </p:spTree>
    <p:extLst>
      <p:ext uri="{BB962C8B-B14F-4D97-AF65-F5344CB8AC3E}">
        <p14:creationId xmlns:p14="http://schemas.microsoft.com/office/powerpoint/2010/main" val="653856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97FB-215F-42DB-A5A3-BF831BAC9014}"/>
              </a:ext>
            </a:extLst>
          </p:cNvPr>
          <p:cNvSpPr>
            <a:spLocks noGrp="1"/>
          </p:cNvSpPr>
          <p:nvPr>
            <p:ph type="title"/>
          </p:nvPr>
        </p:nvSpPr>
        <p:spPr/>
        <p:txBody>
          <a:bodyPr/>
          <a:lstStyle/>
          <a:p>
            <a:r>
              <a:rPr lang="en-US" dirty="0"/>
              <a:t>Documentation of requirements</a:t>
            </a:r>
          </a:p>
        </p:txBody>
      </p:sp>
      <p:sp>
        <p:nvSpPr>
          <p:cNvPr id="3" name="Content Placeholder 2">
            <a:extLst>
              <a:ext uri="{FF2B5EF4-FFF2-40B4-BE49-F238E27FC236}">
                <a16:creationId xmlns:a16="http://schemas.microsoft.com/office/drawing/2014/main" id="{8A9C2546-DFCC-43FE-90AB-1AF6990154B6}"/>
              </a:ext>
            </a:extLst>
          </p:cNvPr>
          <p:cNvSpPr>
            <a:spLocks noGrp="1"/>
          </p:cNvSpPr>
          <p:nvPr>
            <p:ph idx="1"/>
          </p:nvPr>
        </p:nvSpPr>
        <p:spPr/>
        <p:txBody>
          <a:bodyPr/>
          <a:lstStyle/>
          <a:p>
            <a:r>
              <a:rPr lang="en-US" dirty="0"/>
              <a:t>There are different ways to gather the requirements.</a:t>
            </a:r>
          </a:p>
          <a:p>
            <a:r>
              <a:rPr lang="en-US" dirty="0"/>
              <a:t>The easiest way is just to write them down.</a:t>
            </a:r>
          </a:p>
          <a:p>
            <a:r>
              <a:rPr lang="en-US" dirty="0"/>
              <a:t>These are short, concise phrases in the form  of </a:t>
            </a:r>
          </a:p>
          <a:p>
            <a:endParaRPr lang="en-US" dirty="0"/>
          </a:p>
          <a:p>
            <a:endParaRPr lang="en-US" dirty="0"/>
          </a:p>
        </p:txBody>
      </p:sp>
      <p:sp>
        <p:nvSpPr>
          <p:cNvPr id="4" name="Rectangle 3">
            <a:extLst>
              <a:ext uri="{FF2B5EF4-FFF2-40B4-BE49-F238E27FC236}">
                <a16:creationId xmlns:a16="http://schemas.microsoft.com/office/drawing/2014/main" id="{A0C5C5C5-C43C-46FE-8A1F-12564DF56C85}"/>
              </a:ext>
            </a:extLst>
          </p:cNvPr>
          <p:cNvSpPr/>
          <p:nvPr/>
        </p:nvSpPr>
        <p:spPr>
          <a:xfrm>
            <a:off x="1909483" y="3729318"/>
            <a:ext cx="8184777" cy="842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"The app or system must do this or that."</a:t>
            </a:r>
          </a:p>
        </p:txBody>
      </p:sp>
    </p:spTree>
    <p:extLst>
      <p:ext uri="{BB962C8B-B14F-4D97-AF65-F5344CB8AC3E}">
        <p14:creationId xmlns:p14="http://schemas.microsoft.com/office/powerpoint/2010/main" val="1931298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7784A-E3C2-4F64-9496-6BCF313C7F0D}"/>
              </a:ext>
            </a:extLst>
          </p:cNvPr>
          <p:cNvSpPr>
            <a:spLocks noGrp="1"/>
          </p:cNvSpPr>
          <p:nvPr>
            <p:ph type="title"/>
          </p:nvPr>
        </p:nvSpPr>
        <p:spPr/>
        <p:txBody>
          <a:bodyPr/>
          <a:lstStyle/>
          <a:p>
            <a:r>
              <a:rPr lang="en-US" dirty="0"/>
              <a:t>Documentation of requirements</a:t>
            </a:r>
          </a:p>
        </p:txBody>
      </p:sp>
      <p:sp>
        <p:nvSpPr>
          <p:cNvPr id="3" name="Content Placeholder 2">
            <a:extLst>
              <a:ext uri="{FF2B5EF4-FFF2-40B4-BE49-F238E27FC236}">
                <a16:creationId xmlns:a16="http://schemas.microsoft.com/office/drawing/2014/main" id="{9CD5CECC-444D-4900-996E-2F4BC4CBE7FD}"/>
              </a:ext>
            </a:extLst>
          </p:cNvPr>
          <p:cNvSpPr>
            <a:spLocks noGrp="1"/>
          </p:cNvSpPr>
          <p:nvPr>
            <p:ph idx="1"/>
          </p:nvPr>
        </p:nvSpPr>
        <p:spPr/>
        <p:txBody>
          <a:bodyPr/>
          <a:lstStyle/>
          <a:p>
            <a:r>
              <a:rPr lang="en-US" dirty="0"/>
              <a:t>Don’t write lengthy descriptions. </a:t>
            </a:r>
          </a:p>
          <a:p>
            <a:r>
              <a:rPr lang="en-US" dirty="0"/>
              <a:t>Feel free to adapt this format to your needs.</a:t>
            </a:r>
          </a:p>
          <a:p>
            <a:r>
              <a:rPr lang="en-US" dirty="0"/>
              <a:t>It should eventually capture your requirements digitally, but at early stages, pen and paper or a whiteboard are also fine.</a:t>
            </a:r>
          </a:p>
          <a:p>
            <a:r>
              <a:rPr lang="en-US" dirty="0"/>
              <a:t>Just make sure you save them somehow - by taking a photo, for example.</a:t>
            </a:r>
          </a:p>
          <a:p>
            <a:r>
              <a:rPr lang="en-US" b="1" dirty="0"/>
              <a:t>There are also more formal ways, tools, and systems that support the requirements collection step</a:t>
            </a:r>
            <a:r>
              <a:rPr lang="en-US" u="sng" dirty="0"/>
              <a:t>.</a:t>
            </a:r>
          </a:p>
          <a:p>
            <a:endParaRPr lang="en-US" dirty="0"/>
          </a:p>
          <a:p>
            <a:endParaRPr lang="en-US" dirty="0"/>
          </a:p>
        </p:txBody>
      </p:sp>
    </p:spTree>
    <p:extLst>
      <p:ext uri="{BB962C8B-B14F-4D97-AF65-F5344CB8AC3E}">
        <p14:creationId xmlns:p14="http://schemas.microsoft.com/office/powerpoint/2010/main" val="949431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E2C44-BA12-4D44-B102-238E8D6F2D97}"/>
              </a:ext>
            </a:extLst>
          </p:cNvPr>
          <p:cNvSpPr>
            <a:spLocks noGrp="1"/>
          </p:cNvSpPr>
          <p:nvPr>
            <p:ph type="title"/>
          </p:nvPr>
        </p:nvSpPr>
        <p:spPr/>
        <p:txBody>
          <a:bodyPr/>
          <a:lstStyle/>
          <a:p>
            <a:r>
              <a:rPr lang="en-US" dirty="0"/>
              <a:t>Example: a trip app</a:t>
            </a:r>
          </a:p>
        </p:txBody>
      </p:sp>
      <p:sp>
        <p:nvSpPr>
          <p:cNvPr id="5" name="Text Placeholder 4">
            <a:extLst>
              <a:ext uri="{FF2B5EF4-FFF2-40B4-BE49-F238E27FC236}">
                <a16:creationId xmlns:a16="http://schemas.microsoft.com/office/drawing/2014/main" id="{10A3B7A5-5E36-49B6-814E-3CAC9D889BF3}"/>
              </a:ext>
            </a:extLst>
          </p:cNvPr>
          <p:cNvSpPr>
            <a:spLocks noGrp="1"/>
          </p:cNvSpPr>
          <p:nvPr>
            <p:ph type="body" idx="1"/>
          </p:nvPr>
        </p:nvSpPr>
        <p:spPr>
          <a:xfrm>
            <a:off x="1447191" y="2019549"/>
            <a:ext cx="4645152" cy="571251"/>
          </a:xfrm>
        </p:spPr>
        <p:txBody>
          <a:bodyPr/>
          <a:lstStyle/>
          <a:p>
            <a:r>
              <a:rPr lang="en-US" dirty="0"/>
              <a:t>Functional requirements</a:t>
            </a:r>
          </a:p>
        </p:txBody>
      </p:sp>
      <p:sp>
        <p:nvSpPr>
          <p:cNvPr id="3" name="Content Placeholder 2">
            <a:extLst>
              <a:ext uri="{FF2B5EF4-FFF2-40B4-BE49-F238E27FC236}">
                <a16:creationId xmlns:a16="http://schemas.microsoft.com/office/drawing/2014/main" id="{46ED9FF6-5EFF-42F0-A208-3289E984B12A}"/>
              </a:ext>
            </a:extLst>
          </p:cNvPr>
          <p:cNvSpPr>
            <a:spLocks noGrp="1"/>
          </p:cNvSpPr>
          <p:nvPr>
            <p:ph sz="half" idx="2"/>
          </p:nvPr>
        </p:nvSpPr>
        <p:spPr>
          <a:xfrm>
            <a:off x="1447191" y="2821491"/>
            <a:ext cx="4645152" cy="3113144"/>
          </a:xfrm>
        </p:spPr>
        <p:txBody>
          <a:bodyPr>
            <a:normAutofit fontScale="77500" lnSpcReduction="20000"/>
          </a:bodyPr>
          <a:lstStyle/>
          <a:p>
            <a:r>
              <a:rPr lang="en-US" dirty="0"/>
              <a:t>The app must store travel expenses organized by trip</a:t>
            </a:r>
            <a:r>
              <a:rPr lang="en-US" u="sng" dirty="0"/>
              <a:t>.</a:t>
            </a:r>
          </a:p>
          <a:p>
            <a:r>
              <a:rPr lang="en-US" dirty="0"/>
              <a:t>Each trip must have a home currency. The default currency is fetched from the phone's settings. </a:t>
            </a:r>
          </a:p>
          <a:p>
            <a:r>
              <a:rPr lang="en-US" dirty="0"/>
              <a:t>User settings must override the default home currency. </a:t>
            </a:r>
          </a:p>
          <a:p>
            <a:r>
              <a:rPr lang="en-US" dirty="0"/>
              <a:t>Expenses can be entered in any of the supported currencies.</a:t>
            </a:r>
          </a:p>
          <a:p>
            <a:r>
              <a:rPr lang="en-US" dirty="0"/>
              <a:t>The app must automatically convert the amounts to the home currency.</a:t>
            </a:r>
          </a:p>
          <a:p>
            <a:endParaRPr lang="en-US" dirty="0"/>
          </a:p>
        </p:txBody>
      </p:sp>
      <p:sp>
        <p:nvSpPr>
          <p:cNvPr id="6" name="Text Placeholder 5">
            <a:extLst>
              <a:ext uri="{FF2B5EF4-FFF2-40B4-BE49-F238E27FC236}">
                <a16:creationId xmlns:a16="http://schemas.microsoft.com/office/drawing/2014/main" id="{5C8C04B0-7700-4BCB-8589-2156F13C75A8}"/>
              </a:ext>
            </a:extLst>
          </p:cNvPr>
          <p:cNvSpPr>
            <a:spLocks noGrp="1"/>
          </p:cNvSpPr>
          <p:nvPr>
            <p:ph type="body" sz="quarter" idx="3"/>
          </p:nvPr>
        </p:nvSpPr>
        <p:spPr>
          <a:xfrm>
            <a:off x="6412362" y="2023004"/>
            <a:ext cx="4645152" cy="798488"/>
          </a:xfrm>
        </p:spPr>
        <p:txBody>
          <a:bodyPr/>
          <a:lstStyle/>
          <a:p>
            <a:r>
              <a:rPr lang="en-US" dirty="0"/>
              <a:t>Non-functional requirements</a:t>
            </a:r>
          </a:p>
        </p:txBody>
      </p:sp>
      <p:sp>
        <p:nvSpPr>
          <p:cNvPr id="4" name="Content Placeholder 3">
            <a:extLst>
              <a:ext uri="{FF2B5EF4-FFF2-40B4-BE49-F238E27FC236}">
                <a16:creationId xmlns:a16="http://schemas.microsoft.com/office/drawing/2014/main" id="{80983EB5-2868-46D1-8D98-5ACBC754908A}"/>
              </a:ext>
            </a:extLst>
          </p:cNvPr>
          <p:cNvSpPr>
            <a:spLocks noGrp="1"/>
          </p:cNvSpPr>
          <p:nvPr>
            <p:ph sz="quarter" idx="4"/>
          </p:nvPr>
        </p:nvSpPr>
        <p:spPr/>
        <p:txBody>
          <a:bodyPr>
            <a:normAutofit fontScale="77500" lnSpcReduction="20000"/>
          </a:bodyPr>
          <a:lstStyle/>
          <a:p>
            <a:r>
              <a:rPr lang="en-US" dirty="0"/>
              <a:t>The app must run on iOS 9 and newer versions.</a:t>
            </a:r>
          </a:p>
          <a:p>
            <a:r>
              <a:rPr lang="en-US" dirty="0"/>
              <a:t> The app must avoid unnecessary network roundtrips to reduce data roaming fees and preserve battery.</a:t>
            </a:r>
          </a:p>
          <a:p>
            <a:r>
              <a:rPr lang="en-US" dirty="0"/>
              <a:t>The app must include the support email and the link to the app's website.</a:t>
            </a:r>
          </a:p>
          <a:p>
            <a:endParaRPr lang="en-US" dirty="0"/>
          </a:p>
        </p:txBody>
      </p:sp>
    </p:spTree>
    <p:extLst>
      <p:ext uri="{BB962C8B-B14F-4D97-AF65-F5344CB8AC3E}">
        <p14:creationId xmlns:p14="http://schemas.microsoft.com/office/powerpoint/2010/main" val="2026132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88EA3C-5E91-43B0-9923-4E17CD8C7EE7}"/>
              </a:ext>
            </a:extLst>
          </p:cNvPr>
          <p:cNvSpPr>
            <a:spLocks noGrp="1"/>
          </p:cNvSpPr>
          <p:nvPr>
            <p:ph type="title"/>
          </p:nvPr>
        </p:nvSpPr>
        <p:spPr/>
        <p:txBody>
          <a:bodyPr/>
          <a:lstStyle/>
          <a:p>
            <a:r>
              <a:rPr lang="en-US" dirty="0"/>
              <a:t>summary</a:t>
            </a:r>
          </a:p>
        </p:txBody>
      </p:sp>
      <p:sp>
        <p:nvSpPr>
          <p:cNvPr id="8" name="Content Placeholder 7">
            <a:extLst>
              <a:ext uri="{FF2B5EF4-FFF2-40B4-BE49-F238E27FC236}">
                <a16:creationId xmlns:a16="http://schemas.microsoft.com/office/drawing/2014/main" id="{3DC4A693-E835-4AEA-92A8-BF0BA37B82D6}"/>
              </a:ext>
            </a:extLst>
          </p:cNvPr>
          <p:cNvSpPr>
            <a:spLocks noGrp="1"/>
          </p:cNvSpPr>
          <p:nvPr>
            <p:ph idx="1"/>
          </p:nvPr>
        </p:nvSpPr>
        <p:spPr/>
        <p:txBody>
          <a:bodyPr>
            <a:normAutofit/>
          </a:bodyPr>
          <a:lstStyle/>
          <a:p>
            <a:r>
              <a:rPr lang="en-US" dirty="0"/>
              <a:t>To summarize, the requirements collection step boils down to this: </a:t>
            </a:r>
          </a:p>
          <a:p>
            <a:pPr lvl="1"/>
            <a:r>
              <a:rPr lang="en-US" dirty="0"/>
              <a:t>We need to formulate what our software must do and which are the constraints and boundaries we need to consider.</a:t>
            </a:r>
          </a:p>
          <a:p>
            <a:r>
              <a:rPr lang="en-US" dirty="0"/>
              <a:t>If we are using a Waterfall approach, we need to clarify all the requirements in advance. </a:t>
            </a:r>
          </a:p>
          <a:p>
            <a:r>
              <a:rPr lang="en-US" dirty="0"/>
              <a:t>For agile projects it's perfectly acceptable if we continue without having all the answers. </a:t>
            </a:r>
          </a:p>
          <a:p>
            <a:r>
              <a:rPr lang="en-US" dirty="0"/>
              <a:t>We may even miss some of the questions. Agile lets us revisit and refine the requirements as we iterate through the software development process.</a:t>
            </a:r>
          </a:p>
          <a:p>
            <a:endParaRPr lang="en-US" dirty="0"/>
          </a:p>
        </p:txBody>
      </p:sp>
    </p:spTree>
    <p:extLst>
      <p:ext uri="{BB962C8B-B14F-4D97-AF65-F5344CB8AC3E}">
        <p14:creationId xmlns:p14="http://schemas.microsoft.com/office/powerpoint/2010/main" val="1939185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E0A94D-C14A-41A9-B44B-1F5BBE5905DA}"/>
              </a:ext>
            </a:extLst>
          </p:cNvPr>
          <p:cNvSpPr>
            <a:spLocks noGrp="1"/>
          </p:cNvSpPr>
          <p:nvPr>
            <p:ph type="title"/>
          </p:nvPr>
        </p:nvSpPr>
        <p:spPr/>
        <p:txBody>
          <a:bodyPr/>
          <a:lstStyle/>
          <a:p>
            <a:r>
              <a:rPr lang="en-US" dirty="0"/>
              <a:t>B. Mapping Requirements to Technical Descriptions</a:t>
            </a:r>
          </a:p>
        </p:txBody>
      </p:sp>
      <p:sp>
        <p:nvSpPr>
          <p:cNvPr id="5" name="Text Placeholder 4">
            <a:extLst>
              <a:ext uri="{FF2B5EF4-FFF2-40B4-BE49-F238E27FC236}">
                <a16:creationId xmlns:a16="http://schemas.microsoft.com/office/drawing/2014/main" id="{41B96E05-BF50-410C-8598-C3A4EFC4EE2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5391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B12F6C-98E9-413A-AF4F-6D63B6AFE730}"/>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866827FF-87B4-4C20-B3F7-453DC033D164}"/>
              </a:ext>
            </a:extLst>
          </p:cNvPr>
          <p:cNvSpPr>
            <a:spLocks noGrp="1"/>
          </p:cNvSpPr>
          <p:nvPr>
            <p:ph idx="1"/>
          </p:nvPr>
        </p:nvSpPr>
        <p:spPr/>
        <p:txBody>
          <a:bodyPr/>
          <a:lstStyle/>
          <a:p>
            <a:r>
              <a:rPr lang="en-US" dirty="0"/>
              <a:t>Once we have gathered the requirements, we can feed them to the next step of the software design process.</a:t>
            </a:r>
          </a:p>
          <a:p>
            <a:r>
              <a:rPr lang="en-US" dirty="0"/>
              <a:t>This is where we provide short, accurate descriptions of our systems functionality from the user’s perspective.</a:t>
            </a:r>
          </a:p>
          <a:p>
            <a:endParaRPr lang="en-US" dirty="0"/>
          </a:p>
        </p:txBody>
      </p:sp>
    </p:spTree>
    <p:extLst>
      <p:ext uri="{BB962C8B-B14F-4D97-AF65-F5344CB8AC3E}">
        <p14:creationId xmlns:p14="http://schemas.microsoft.com/office/powerpoint/2010/main" val="2401608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F130-1ADD-4A61-A29F-536E9F84BA6C}"/>
              </a:ext>
            </a:extLst>
          </p:cNvPr>
          <p:cNvSpPr>
            <a:spLocks noGrp="1"/>
          </p:cNvSpPr>
          <p:nvPr>
            <p:ph type="title"/>
          </p:nvPr>
        </p:nvSpPr>
        <p:spPr/>
        <p:txBody>
          <a:bodyPr/>
          <a:lstStyle/>
          <a:p>
            <a:r>
              <a:rPr lang="en-US" dirty="0"/>
              <a:t>Part-1: object-oriented analysis and design concepts</a:t>
            </a:r>
          </a:p>
        </p:txBody>
      </p:sp>
      <p:sp>
        <p:nvSpPr>
          <p:cNvPr id="3" name="Text Placeholder 2">
            <a:extLst>
              <a:ext uri="{FF2B5EF4-FFF2-40B4-BE49-F238E27FC236}">
                <a16:creationId xmlns:a16="http://schemas.microsoft.com/office/drawing/2014/main" id="{84A03D03-367E-44F0-8CC4-FDE01A9D5AF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86016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0A17-5AD4-4677-BDAF-DE22ED2B2177}"/>
              </a:ext>
            </a:extLst>
          </p:cNvPr>
          <p:cNvSpPr>
            <a:spLocks noGrp="1"/>
          </p:cNvSpPr>
          <p:nvPr>
            <p:ph type="title"/>
          </p:nvPr>
        </p:nvSpPr>
        <p:spPr/>
        <p:txBody>
          <a:bodyPr/>
          <a:lstStyle/>
          <a:p>
            <a:r>
              <a:rPr lang="en-US" dirty="0"/>
              <a:t>A. Use case</a:t>
            </a:r>
          </a:p>
        </p:txBody>
      </p:sp>
      <p:sp>
        <p:nvSpPr>
          <p:cNvPr id="3" name="Content Placeholder 2">
            <a:extLst>
              <a:ext uri="{FF2B5EF4-FFF2-40B4-BE49-F238E27FC236}">
                <a16:creationId xmlns:a16="http://schemas.microsoft.com/office/drawing/2014/main" id="{8CD4C71B-667B-4B7F-A2CE-12908640D624}"/>
              </a:ext>
            </a:extLst>
          </p:cNvPr>
          <p:cNvSpPr>
            <a:spLocks noGrp="1"/>
          </p:cNvSpPr>
          <p:nvPr>
            <p:ph idx="1"/>
          </p:nvPr>
        </p:nvSpPr>
        <p:spPr/>
        <p:txBody>
          <a:bodyPr>
            <a:normAutofit/>
          </a:bodyPr>
          <a:lstStyle/>
          <a:p>
            <a:r>
              <a:rPr lang="en-US" dirty="0"/>
              <a:t>One way of documenting our system's features is through use cases.</a:t>
            </a:r>
          </a:p>
          <a:p>
            <a:r>
              <a:rPr lang="en-US" dirty="0"/>
              <a:t>A use case needs a title, something like "Create a new trip," "Add expense," or "Convert currencies.“</a:t>
            </a:r>
          </a:p>
          <a:p>
            <a:r>
              <a:rPr lang="en-US" dirty="0"/>
              <a:t>Note that each use case should represent a distinct functionality.</a:t>
            </a:r>
          </a:p>
          <a:p>
            <a:r>
              <a:rPr lang="en-US" dirty="0"/>
              <a:t>The use case document aims to provide a clear and human-friendly description, what a specific part of a software does and how the actors interact with it and it is a textual description.</a:t>
            </a:r>
          </a:p>
          <a:p>
            <a:endParaRPr lang="en-US" dirty="0"/>
          </a:p>
        </p:txBody>
      </p:sp>
    </p:spTree>
    <p:extLst>
      <p:ext uri="{BB962C8B-B14F-4D97-AF65-F5344CB8AC3E}">
        <p14:creationId xmlns:p14="http://schemas.microsoft.com/office/powerpoint/2010/main" val="2102947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C02690-B147-4647-B944-5AEB494A810F}"/>
              </a:ext>
            </a:extLst>
          </p:cNvPr>
          <p:cNvSpPr>
            <a:spLocks noGrp="1"/>
          </p:cNvSpPr>
          <p:nvPr>
            <p:ph type="title"/>
          </p:nvPr>
        </p:nvSpPr>
        <p:spPr/>
        <p:txBody>
          <a:bodyPr/>
          <a:lstStyle/>
          <a:p>
            <a:r>
              <a:rPr lang="en-US" dirty="0"/>
              <a:t>Use case</a:t>
            </a:r>
          </a:p>
        </p:txBody>
      </p:sp>
      <p:sp>
        <p:nvSpPr>
          <p:cNvPr id="5" name="Content Placeholder 4">
            <a:extLst>
              <a:ext uri="{FF2B5EF4-FFF2-40B4-BE49-F238E27FC236}">
                <a16:creationId xmlns:a16="http://schemas.microsoft.com/office/drawing/2014/main" id="{5B943C92-E0F4-4617-93B2-2894AF0C9AD5}"/>
              </a:ext>
            </a:extLst>
          </p:cNvPr>
          <p:cNvSpPr>
            <a:spLocks noGrp="1"/>
          </p:cNvSpPr>
          <p:nvPr>
            <p:ph sz="half" idx="1"/>
          </p:nvPr>
        </p:nvSpPr>
        <p:spPr>
          <a:xfrm>
            <a:off x="1447331" y="2010878"/>
            <a:ext cx="3707375" cy="3448595"/>
          </a:xfrm>
        </p:spPr>
        <p:txBody>
          <a:bodyPr/>
          <a:lstStyle/>
          <a:p>
            <a:pPr marL="0" indent="0" algn="r">
              <a:buNone/>
            </a:pPr>
            <a:endParaRPr lang="en-US" dirty="0"/>
          </a:p>
          <a:p>
            <a:pPr marL="0" indent="0" algn="r">
              <a:buNone/>
            </a:pPr>
            <a:r>
              <a:rPr lang="en-US" dirty="0">
                <a:solidFill>
                  <a:schemeClr val="accent2">
                    <a:lumMod val="60000"/>
                    <a:lumOff val="40000"/>
                  </a:schemeClr>
                </a:solidFill>
              </a:rPr>
              <a:t>Title</a:t>
            </a:r>
          </a:p>
          <a:p>
            <a:pPr marL="0" indent="0" algn="r">
              <a:buNone/>
            </a:pPr>
            <a:r>
              <a:rPr lang="en-US" dirty="0">
                <a:solidFill>
                  <a:schemeClr val="accent2">
                    <a:lumMod val="60000"/>
                    <a:lumOff val="40000"/>
                  </a:schemeClr>
                </a:solidFill>
              </a:rPr>
              <a:t>                              Actor	</a:t>
            </a:r>
          </a:p>
          <a:p>
            <a:pPr marL="0" indent="0" algn="r">
              <a:buNone/>
            </a:pPr>
            <a:r>
              <a:rPr lang="en-US" dirty="0">
                <a:solidFill>
                  <a:schemeClr val="accent2">
                    <a:lumMod val="60000"/>
                    <a:lumOff val="40000"/>
                  </a:schemeClr>
                </a:solidFill>
              </a:rPr>
              <a:t>Scenario</a:t>
            </a:r>
          </a:p>
        </p:txBody>
      </p:sp>
      <p:sp>
        <p:nvSpPr>
          <p:cNvPr id="6" name="Content Placeholder 5">
            <a:extLst>
              <a:ext uri="{FF2B5EF4-FFF2-40B4-BE49-F238E27FC236}">
                <a16:creationId xmlns:a16="http://schemas.microsoft.com/office/drawing/2014/main" id="{56C85EEF-961B-410A-988A-6FB30468AECE}"/>
              </a:ext>
            </a:extLst>
          </p:cNvPr>
          <p:cNvSpPr>
            <a:spLocks noGrp="1"/>
          </p:cNvSpPr>
          <p:nvPr>
            <p:ph sz="half" idx="2"/>
          </p:nvPr>
        </p:nvSpPr>
        <p:spPr>
          <a:xfrm>
            <a:off x="5172636" y="2010878"/>
            <a:ext cx="5904217" cy="3441520"/>
          </a:xfrm>
        </p:spPr>
        <p:txBody>
          <a:bodyPr/>
          <a:lstStyle/>
          <a:p>
            <a:pPr marL="0" indent="0">
              <a:buNone/>
            </a:pPr>
            <a:endParaRPr lang="en-US" dirty="0"/>
          </a:p>
          <a:p>
            <a:pPr marL="0" indent="0">
              <a:buNone/>
            </a:pPr>
            <a:r>
              <a:rPr lang="en-US" dirty="0">
                <a:solidFill>
                  <a:schemeClr val="accent2">
                    <a:lumMod val="75000"/>
                  </a:schemeClr>
                </a:solidFill>
              </a:rPr>
              <a:t>  Short, descriptive use case title</a:t>
            </a:r>
          </a:p>
          <a:p>
            <a:pPr marL="0" indent="0">
              <a:buNone/>
            </a:pPr>
            <a:r>
              <a:rPr lang="en-US" dirty="0">
                <a:solidFill>
                  <a:schemeClr val="accent2">
                    <a:lumMod val="75000"/>
                  </a:schemeClr>
                </a:solidFill>
              </a:rPr>
              <a:t>  User</a:t>
            </a:r>
          </a:p>
          <a:p>
            <a:pPr marL="0" indent="0">
              <a:buNone/>
            </a:pPr>
            <a:r>
              <a:rPr lang="en-US" dirty="0">
                <a:solidFill>
                  <a:schemeClr val="accent2">
                    <a:lumMod val="75000"/>
                  </a:schemeClr>
                </a:solidFill>
              </a:rPr>
              <a:t>  Explain how the software works in this scenario</a:t>
            </a:r>
          </a:p>
        </p:txBody>
      </p:sp>
      <p:cxnSp>
        <p:nvCxnSpPr>
          <p:cNvPr id="8" name="Straight Connector 7">
            <a:extLst>
              <a:ext uri="{FF2B5EF4-FFF2-40B4-BE49-F238E27FC236}">
                <a16:creationId xmlns:a16="http://schemas.microsoft.com/office/drawing/2014/main" id="{A43AA43D-2CE9-431B-87DD-BB377D97BE8D}"/>
              </a:ext>
            </a:extLst>
          </p:cNvPr>
          <p:cNvCxnSpPr>
            <a:cxnSpLocks/>
          </p:cNvCxnSpPr>
          <p:nvPr/>
        </p:nvCxnSpPr>
        <p:spPr>
          <a:xfrm>
            <a:off x="5181601" y="2010878"/>
            <a:ext cx="0" cy="2883851"/>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43134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DCDD-621E-45B0-92B7-724CE509D8F2}"/>
              </a:ext>
            </a:extLst>
          </p:cNvPr>
          <p:cNvSpPr>
            <a:spLocks noGrp="1"/>
          </p:cNvSpPr>
          <p:nvPr>
            <p:ph type="title"/>
          </p:nvPr>
        </p:nvSpPr>
        <p:spPr/>
        <p:txBody>
          <a:bodyPr/>
          <a:lstStyle/>
          <a:p>
            <a:r>
              <a:rPr lang="en-US" dirty="0"/>
              <a:t>actors</a:t>
            </a:r>
          </a:p>
        </p:txBody>
      </p:sp>
      <p:sp>
        <p:nvSpPr>
          <p:cNvPr id="3" name="Content Placeholder 2">
            <a:extLst>
              <a:ext uri="{FF2B5EF4-FFF2-40B4-BE49-F238E27FC236}">
                <a16:creationId xmlns:a16="http://schemas.microsoft.com/office/drawing/2014/main" id="{560B31BF-B661-41FD-BBF3-146AB570D530}"/>
              </a:ext>
            </a:extLst>
          </p:cNvPr>
          <p:cNvSpPr>
            <a:spLocks noGrp="1"/>
          </p:cNvSpPr>
          <p:nvPr>
            <p:ph idx="1"/>
          </p:nvPr>
        </p:nvSpPr>
        <p:spPr/>
        <p:txBody>
          <a:bodyPr/>
          <a:lstStyle/>
          <a:p>
            <a:r>
              <a:rPr lang="en-US" dirty="0"/>
              <a:t>Next, we define the actor who's using this functionality.</a:t>
            </a:r>
          </a:p>
          <a:p>
            <a:r>
              <a:rPr lang="en-US" dirty="0"/>
              <a:t> We call it an actor since it can represent a user who's interacting with the app, but also a non-human entity like another system.</a:t>
            </a:r>
          </a:p>
          <a:p>
            <a:endParaRPr lang="en-US" dirty="0"/>
          </a:p>
        </p:txBody>
      </p:sp>
    </p:spTree>
    <p:extLst>
      <p:ext uri="{BB962C8B-B14F-4D97-AF65-F5344CB8AC3E}">
        <p14:creationId xmlns:p14="http://schemas.microsoft.com/office/powerpoint/2010/main" val="3945781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074F-F4EC-42B8-91D4-98FCBC50DEC4}"/>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84FBD5C6-8AD5-41B9-BEEE-6B06190AB91C}"/>
              </a:ext>
            </a:extLst>
          </p:cNvPr>
          <p:cNvSpPr>
            <a:spLocks noGrp="1"/>
          </p:cNvSpPr>
          <p:nvPr>
            <p:ph idx="1"/>
          </p:nvPr>
        </p:nvSpPr>
        <p:spPr/>
        <p:txBody>
          <a:bodyPr/>
          <a:lstStyle/>
          <a:p>
            <a:r>
              <a:rPr lang="en-US" dirty="0"/>
              <a:t>Then we describe the details of this specific use case; this is called the scenario. </a:t>
            </a:r>
          </a:p>
          <a:p>
            <a:r>
              <a:rPr lang="en-US" dirty="0"/>
              <a:t>Here, we should write one or more sentences that explain what and how the system works in this particular case.</a:t>
            </a:r>
          </a:p>
          <a:p>
            <a:r>
              <a:rPr lang="en-US" dirty="0"/>
              <a:t>The format doesn't really matter, but it's important to avoid technical terms.</a:t>
            </a:r>
          </a:p>
          <a:p>
            <a:r>
              <a:rPr lang="en-US" dirty="0"/>
              <a:t>Again, this description should be understood by all stakeholders, including the end users.</a:t>
            </a:r>
          </a:p>
          <a:p>
            <a:r>
              <a:rPr lang="en-US" dirty="0"/>
              <a:t>The format of the use case document may vary from company to company.</a:t>
            </a:r>
          </a:p>
          <a:p>
            <a:endParaRPr lang="en-US" dirty="0"/>
          </a:p>
        </p:txBody>
      </p:sp>
    </p:spTree>
    <p:extLst>
      <p:ext uri="{BB962C8B-B14F-4D97-AF65-F5344CB8AC3E}">
        <p14:creationId xmlns:p14="http://schemas.microsoft.com/office/powerpoint/2010/main" val="420962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A7A8-0788-411C-A73C-8F8A01200815}"/>
              </a:ext>
            </a:extLst>
          </p:cNvPr>
          <p:cNvSpPr>
            <a:spLocks noGrp="1"/>
          </p:cNvSpPr>
          <p:nvPr>
            <p:ph type="title"/>
          </p:nvPr>
        </p:nvSpPr>
        <p:spPr/>
        <p:txBody>
          <a:bodyPr/>
          <a:lstStyle/>
          <a:p>
            <a:r>
              <a:rPr lang="en-US" dirty="0"/>
              <a:t>Example</a:t>
            </a:r>
          </a:p>
        </p:txBody>
      </p:sp>
      <p:sp>
        <p:nvSpPr>
          <p:cNvPr id="4" name="Rectangle: Rounded Corners 3">
            <a:extLst>
              <a:ext uri="{FF2B5EF4-FFF2-40B4-BE49-F238E27FC236}">
                <a16:creationId xmlns:a16="http://schemas.microsoft.com/office/drawing/2014/main" id="{9FC05348-C959-48AC-9A1F-9C993989E1A0}"/>
              </a:ext>
            </a:extLst>
          </p:cNvPr>
          <p:cNvSpPr/>
          <p:nvPr/>
        </p:nvSpPr>
        <p:spPr>
          <a:xfrm>
            <a:off x="1451579" y="1954307"/>
            <a:ext cx="9817056" cy="762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Create a new trip</a:t>
            </a:r>
          </a:p>
          <a:p>
            <a:pPr algn="ctr"/>
            <a:r>
              <a:rPr lang="en-US" dirty="0"/>
              <a:t>Actor: Mobile User.</a:t>
            </a:r>
          </a:p>
        </p:txBody>
      </p:sp>
      <p:sp>
        <p:nvSpPr>
          <p:cNvPr id="6" name="Rectangle 5">
            <a:extLst>
              <a:ext uri="{FF2B5EF4-FFF2-40B4-BE49-F238E27FC236}">
                <a16:creationId xmlns:a16="http://schemas.microsoft.com/office/drawing/2014/main" id="{DD491EA2-F7D8-4B8A-89B0-B1FCCBBF19FE}"/>
              </a:ext>
            </a:extLst>
          </p:cNvPr>
          <p:cNvSpPr/>
          <p:nvPr/>
        </p:nvSpPr>
        <p:spPr>
          <a:xfrm>
            <a:off x="1451579" y="2716307"/>
            <a:ext cx="9817056" cy="324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The user can initiate the creation of a new trip from the main screen.</a:t>
            </a:r>
          </a:p>
          <a:p>
            <a:pPr marL="285750" indent="-285750">
              <a:buFont typeface="Arial" panose="020B0604020202020204" pitchFamily="34" charset="0"/>
              <a:buChar char="•"/>
            </a:pPr>
            <a:r>
              <a:rPr lang="en-US" dirty="0"/>
              <a:t>The title is mandatory.</a:t>
            </a:r>
          </a:p>
          <a:p>
            <a:pPr marL="285750" indent="-285750">
              <a:buFont typeface="Arial" panose="020B0604020202020204" pitchFamily="34" charset="0"/>
              <a:buChar char="•"/>
            </a:pPr>
            <a:r>
              <a:rPr lang="en-US" dirty="0"/>
              <a:t>All the other settings are optional.</a:t>
            </a:r>
          </a:p>
          <a:p>
            <a:pPr marL="285750" indent="-285750">
              <a:buFont typeface="Arial" panose="020B0604020202020204" pitchFamily="34" charset="0"/>
              <a:buChar char="•"/>
            </a:pPr>
            <a:r>
              <a:rPr lang="en-US" dirty="0"/>
              <a:t>Optionally, the user can write a short description and set a start and end date for the trip.</a:t>
            </a:r>
          </a:p>
          <a:p>
            <a:pPr marL="285750" indent="-285750">
              <a:buFont typeface="Arial" panose="020B0604020202020204" pitchFamily="34" charset="0"/>
              <a:buChar char="•"/>
            </a:pPr>
            <a:r>
              <a:rPr lang="en-US" dirty="0"/>
              <a:t>The app assigns a default home currency based on the phone's settings, users can override the default</a:t>
            </a:r>
          </a:p>
          <a:p>
            <a:pPr marL="285750" indent="-285750">
              <a:buFont typeface="Arial" panose="020B0604020202020204" pitchFamily="34" charset="0"/>
              <a:buChar char="•"/>
            </a:pPr>
            <a:r>
              <a:rPr lang="en-US" dirty="0"/>
              <a:t>home currency with any of the supported currencies.</a:t>
            </a:r>
          </a:p>
          <a:p>
            <a:pPr marL="285750" indent="-285750">
              <a:buFont typeface="Arial" panose="020B0604020202020204" pitchFamily="34" charset="0"/>
              <a:buChar char="•"/>
            </a:pPr>
            <a:r>
              <a:rPr lang="en-US" dirty="0"/>
              <a:t>The app allows setting the budget for the trip.</a:t>
            </a:r>
          </a:p>
          <a:p>
            <a:pPr marL="285750" indent="-285750">
              <a:buFont typeface="Arial" panose="020B0604020202020204" pitchFamily="34" charset="0"/>
              <a:buChar char="•"/>
            </a:pPr>
            <a:r>
              <a:rPr lang="en-US" dirty="0"/>
              <a:t>The setting is optional.</a:t>
            </a:r>
          </a:p>
          <a:p>
            <a:pPr marL="285750" indent="-285750">
              <a:buFont typeface="Arial" panose="020B0604020202020204" pitchFamily="34" charset="0"/>
              <a:buChar char="•"/>
            </a:pPr>
            <a:r>
              <a:rPr lang="en-US" dirty="0"/>
              <a:t>Also, the user can assign a custom thumbnail to a trip.</a:t>
            </a:r>
          </a:p>
          <a:p>
            <a:pPr marL="285750" indent="-285750">
              <a:buFont typeface="Arial" panose="020B0604020202020204" pitchFamily="34" charset="0"/>
              <a:buChar char="•"/>
            </a:pPr>
            <a:r>
              <a:rPr lang="en-US" dirty="0"/>
              <a:t>Finally, the user can save the trip or cancel the trip creation process.</a:t>
            </a:r>
          </a:p>
        </p:txBody>
      </p:sp>
    </p:spTree>
    <p:extLst>
      <p:ext uri="{BB962C8B-B14F-4D97-AF65-F5344CB8AC3E}">
        <p14:creationId xmlns:p14="http://schemas.microsoft.com/office/powerpoint/2010/main" val="2856340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3038-AA79-4952-9AB7-5CEE38BF01C7}"/>
              </a:ext>
            </a:extLst>
          </p:cNvPr>
          <p:cNvSpPr>
            <a:spLocks noGrp="1"/>
          </p:cNvSpPr>
          <p:nvPr>
            <p:ph type="title"/>
          </p:nvPr>
        </p:nvSpPr>
        <p:spPr/>
        <p:txBody>
          <a:bodyPr/>
          <a:lstStyle/>
          <a:p>
            <a:r>
              <a:rPr lang="en-US" dirty="0"/>
              <a:t>B. user story</a:t>
            </a:r>
          </a:p>
        </p:txBody>
      </p:sp>
      <p:sp>
        <p:nvSpPr>
          <p:cNvPr id="3" name="Content Placeholder 2">
            <a:extLst>
              <a:ext uri="{FF2B5EF4-FFF2-40B4-BE49-F238E27FC236}">
                <a16:creationId xmlns:a16="http://schemas.microsoft.com/office/drawing/2014/main" id="{292D6E29-8C95-486A-BAAA-AA16C73695BA}"/>
              </a:ext>
            </a:extLst>
          </p:cNvPr>
          <p:cNvSpPr>
            <a:spLocks noGrp="1"/>
          </p:cNvSpPr>
          <p:nvPr>
            <p:ph idx="1"/>
          </p:nvPr>
        </p:nvSpPr>
        <p:spPr/>
        <p:txBody>
          <a:bodyPr>
            <a:normAutofit fontScale="85000" lnSpcReduction="10000"/>
          </a:bodyPr>
          <a:lstStyle/>
          <a:p>
            <a:r>
              <a:rPr lang="en-US" dirty="0"/>
              <a:t>User stories are another common way of describing certain features or parts of our application.</a:t>
            </a:r>
          </a:p>
          <a:p>
            <a:r>
              <a:rPr lang="en-US" dirty="0"/>
              <a:t>User stories are shorter than use case descriptions, usually only one to two sentences long.  They typically follow this format</a:t>
            </a:r>
          </a:p>
          <a:p>
            <a:endParaRPr lang="en-US" dirty="0"/>
          </a:p>
          <a:p>
            <a:endParaRPr lang="en-US" dirty="0"/>
          </a:p>
          <a:p>
            <a:r>
              <a:rPr lang="en-US" dirty="0"/>
              <a:t>User stories are often written on sticky notes or index cards. user stories don't capture the feature details. They serve as discussion starters instead.</a:t>
            </a:r>
          </a:p>
          <a:p>
            <a:r>
              <a:rPr lang="en-US" dirty="0"/>
              <a:t>User stories are about communication and you will usually see them in Agile projects, whereas use case descriptions are preferable when employing Waterfall methodologies.</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F877A346-D8B5-48B2-8D27-343A470D5607}"/>
              </a:ext>
            </a:extLst>
          </p:cNvPr>
          <p:cNvSpPr/>
          <p:nvPr/>
        </p:nvSpPr>
        <p:spPr>
          <a:xfrm>
            <a:off x="2071550" y="3222812"/>
            <a:ext cx="8184777" cy="596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"As a &lt;type of user&gt;, I want &lt;some goal&gt; so that &lt;some reason&gt;"</a:t>
            </a:r>
          </a:p>
        </p:txBody>
      </p:sp>
    </p:spTree>
    <p:extLst>
      <p:ext uri="{BB962C8B-B14F-4D97-AF65-F5344CB8AC3E}">
        <p14:creationId xmlns:p14="http://schemas.microsoft.com/office/powerpoint/2010/main" val="2447454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D4D7-2D27-42E5-873F-F06951DE90B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A183AFC-4B28-4ECE-A5BB-81534D7E250B}"/>
              </a:ext>
            </a:extLst>
          </p:cNvPr>
          <p:cNvSpPr>
            <a:spLocks noGrp="1"/>
          </p:cNvSpPr>
          <p:nvPr>
            <p:ph idx="1"/>
          </p:nvPr>
        </p:nvSpPr>
        <p:spPr/>
        <p:txBody>
          <a:bodyPr/>
          <a:lstStyle/>
          <a:p>
            <a:endParaRPr lang="en-US" dirty="0"/>
          </a:p>
          <a:p>
            <a:r>
              <a:rPr lang="en-US" dirty="0"/>
              <a:t>"As a user, I want to add notes to my expenses so that I can identify them later on."</a:t>
            </a:r>
          </a:p>
          <a:p>
            <a:r>
              <a:rPr lang="en-US" dirty="0"/>
              <a:t>"As a power user, I want to retrieve the app's database file so that I can inspect it on any computer."</a:t>
            </a:r>
          </a:p>
          <a:p>
            <a:endParaRPr lang="en-US" dirty="0"/>
          </a:p>
        </p:txBody>
      </p:sp>
    </p:spTree>
    <p:extLst>
      <p:ext uri="{BB962C8B-B14F-4D97-AF65-F5344CB8AC3E}">
        <p14:creationId xmlns:p14="http://schemas.microsoft.com/office/powerpoint/2010/main" val="3293558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04B8-B823-424E-9C8C-17967F502CD5}"/>
              </a:ext>
            </a:extLst>
          </p:cNvPr>
          <p:cNvSpPr>
            <a:spLocks noGrp="1"/>
          </p:cNvSpPr>
          <p:nvPr>
            <p:ph type="title"/>
          </p:nvPr>
        </p:nvSpPr>
        <p:spPr/>
        <p:txBody>
          <a:bodyPr/>
          <a:lstStyle/>
          <a:p>
            <a:r>
              <a:rPr lang="en-US" dirty="0"/>
              <a:t>epics</a:t>
            </a:r>
          </a:p>
        </p:txBody>
      </p:sp>
      <p:sp>
        <p:nvSpPr>
          <p:cNvPr id="3" name="Content Placeholder 2">
            <a:extLst>
              <a:ext uri="{FF2B5EF4-FFF2-40B4-BE49-F238E27FC236}">
                <a16:creationId xmlns:a16="http://schemas.microsoft.com/office/drawing/2014/main" id="{75959A9A-9DEE-40AA-AF06-EB37D84B6756}"/>
              </a:ext>
            </a:extLst>
          </p:cNvPr>
          <p:cNvSpPr>
            <a:spLocks noGrp="1"/>
          </p:cNvSpPr>
          <p:nvPr>
            <p:ph idx="1"/>
          </p:nvPr>
        </p:nvSpPr>
        <p:spPr/>
        <p:txBody>
          <a:bodyPr/>
          <a:lstStyle/>
          <a:p>
            <a:r>
              <a:rPr lang="en-US" dirty="0"/>
              <a:t>If you can't describe the user story in one or two sentences, you may need to split it into multiple smaller user stories.</a:t>
            </a:r>
          </a:p>
          <a:p>
            <a:r>
              <a:rPr lang="en-US" dirty="0"/>
              <a:t>These larger user stories are known as </a:t>
            </a:r>
            <a:r>
              <a:rPr lang="en-US" b="1" dirty="0"/>
              <a:t>epics</a:t>
            </a:r>
            <a:r>
              <a:rPr lang="en-US" dirty="0"/>
              <a:t>.</a:t>
            </a:r>
          </a:p>
          <a:p>
            <a:r>
              <a:rPr lang="en-US" dirty="0"/>
              <a:t>Epics cover a bigger chunk of functionality</a:t>
            </a:r>
          </a:p>
          <a:p>
            <a:endParaRPr lang="en-US" dirty="0"/>
          </a:p>
        </p:txBody>
      </p:sp>
    </p:spTree>
    <p:extLst>
      <p:ext uri="{BB962C8B-B14F-4D97-AF65-F5344CB8AC3E}">
        <p14:creationId xmlns:p14="http://schemas.microsoft.com/office/powerpoint/2010/main" val="172211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C407-B97C-4BE0-8C1D-2ED5818ADC9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D76DC31-C126-46E1-869B-CC9AFB9BEFBC}"/>
              </a:ext>
            </a:extLst>
          </p:cNvPr>
          <p:cNvSpPr>
            <a:spLocks noGrp="1"/>
          </p:cNvSpPr>
          <p:nvPr>
            <p:ph idx="1"/>
          </p:nvPr>
        </p:nvSpPr>
        <p:spPr/>
        <p:txBody>
          <a:bodyPr/>
          <a:lstStyle/>
          <a:p>
            <a:endParaRPr lang="en-US" dirty="0"/>
          </a:p>
          <a:p>
            <a:endParaRPr lang="en-US" dirty="0"/>
          </a:p>
          <a:p>
            <a:r>
              <a:rPr lang="en-US" dirty="0"/>
              <a:t>This epic could be split into many other stories</a:t>
            </a:r>
          </a:p>
          <a:p>
            <a:pPr lvl="1"/>
            <a:endParaRPr lang="en-US" dirty="0"/>
          </a:p>
          <a:p>
            <a:pPr lvl="1"/>
            <a:endParaRPr lang="en-US" dirty="0"/>
          </a:p>
        </p:txBody>
      </p:sp>
      <p:sp>
        <p:nvSpPr>
          <p:cNvPr id="4" name="Rectangle 3">
            <a:extLst>
              <a:ext uri="{FF2B5EF4-FFF2-40B4-BE49-F238E27FC236}">
                <a16:creationId xmlns:a16="http://schemas.microsoft.com/office/drawing/2014/main" id="{10F14740-415C-4175-84CD-2A0ED0DDED53}"/>
              </a:ext>
            </a:extLst>
          </p:cNvPr>
          <p:cNvSpPr/>
          <p:nvPr/>
        </p:nvSpPr>
        <p:spPr>
          <a:xfrm>
            <a:off x="1451579" y="1979873"/>
            <a:ext cx="9081247" cy="790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Epic: As a traveler, I want to track my expenses while abroad so that I don't exceed my budget.</a:t>
            </a:r>
          </a:p>
        </p:txBody>
      </p:sp>
      <p:sp>
        <p:nvSpPr>
          <p:cNvPr id="5" name="Rectangle 4">
            <a:extLst>
              <a:ext uri="{FF2B5EF4-FFF2-40B4-BE49-F238E27FC236}">
                <a16:creationId xmlns:a16="http://schemas.microsoft.com/office/drawing/2014/main" id="{EEA9938C-7B99-456C-913B-F0447B7480A7}"/>
              </a:ext>
            </a:extLst>
          </p:cNvPr>
          <p:cNvSpPr/>
          <p:nvPr/>
        </p:nvSpPr>
        <p:spPr>
          <a:xfrm>
            <a:off x="1613647" y="3505200"/>
            <a:ext cx="8919179" cy="196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t>User Story #1: As a user, I want to create new trips so that I can track each of my trips individually.</a:t>
            </a:r>
          </a:p>
          <a:p>
            <a:pPr lvl="1"/>
            <a:r>
              <a:rPr lang="en-US" dirty="0"/>
              <a:t>User Story #2: As a business traveler, I want to tag my business trips so that I can separate them from my private travels</a:t>
            </a:r>
          </a:p>
        </p:txBody>
      </p:sp>
    </p:spTree>
    <p:extLst>
      <p:ext uri="{BB962C8B-B14F-4D97-AF65-F5344CB8AC3E}">
        <p14:creationId xmlns:p14="http://schemas.microsoft.com/office/powerpoint/2010/main" val="2968240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13A900-C6B9-41F2-811F-E141E64600A7}"/>
              </a:ext>
            </a:extLst>
          </p:cNvPr>
          <p:cNvSpPr>
            <a:spLocks noGrp="1"/>
          </p:cNvSpPr>
          <p:nvPr>
            <p:ph type="title"/>
          </p:nvPr>
        </p:nvSpPr>
        <p:spPr/>
        <p:txBody>
          <a:bodyPr/>
          <a:lstStyle/>
          <a:p>
            <a:r>
              <a:rPr lang="en-US" dirty="0"/>
              <a:t>Part-1I: introduction to </a:t>
            </a:r>
            <a:r>
              <a:rPr lang="en-US" dirty="0" err="1"/>
              <a:t>uml</a:t>
            </a:r>
            <a:endParaRPr lang="en-US" dirty="0"/>
          </a:p>
        </p:txBody>
      </p:sp>
      <p:sp>
        <p:nvSpPr>
          <p:cNvPr id="5" name="Text Placeholder 4">
            <a:extLst>
              <a:ext uri="{FF2B5EF4-FFF2-40B4-BE49-F238E27FC236}">
                <a16:creationId xmlns:a16="http://schemas.microsoft.com/office/drawing/2014/main" id="{BB702D3E-54E8-4201-AE22-788B14A867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86502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0753D5-F275-429E-B20E-A58B42E646EB}"/>
              </a:ext>
            </a:extLst>
          </p:cNvPr>
          <p:cNvSpPr>
            <a:spLocks noGrp="1"/>
          </p:cNvSpPr>
          <p:nvPr>
            <p:ph type="title"/>
          </p:nvPr>
        </p:nvSpPr>
        <p:spPr/>
        <p:txBody>
          <a:bodyPr/>
          <a:lstStyle/>
          <a:p>
            <a:r>
              <a:rPr lang="en-US" dirty="0"/>
              <a:t>Steps to build object-oriented application</a:t>
            </a:r>
          </a:p>
        </p:txBody>
      </p:sp>
      <p:sp>
        <p:nvSpPr>
          <p:cNvPr id="5" name="Content Placeholder 4">
            <a:extLst>
              <a:ext uri="{FF2B5EF4-FFF2-40B4-BE49-F238E27FC236}">
                <a16:creationId xmlns:a16="http://schemas.microsoft.com/office/drawing/2014/main" id="{14356B2D-CC1A-4703-9E12-6DAE5350944D}"/>
              </a:ext>
            </a:extLst>
          </p:cNvPr>
          <p:cNvSpPr>
            <a:spLocks noGrp="1"/>
          </p:cNvSpPr>
          <p:nvPr>
            <p:ph idx="1"/>
          </p:nvPr>
        </p:nvSpPr>
        <p:spPr/>
        <p:txBody>
          <a:bodyPr>
            <a:normAutofit/>
          </a:bodyPr>
          <a:lstStyle/>
          <a:p>
            <a:r>
              <a:rPr lang="en-US" dirty="0"/>
              <a:t>Building an object-oriented application requires some preliminary steps. </a:t>
            </a:r>
          </a:p>
          <a:p>
            <a:r>
              <a:rPr lang="en-US" dirty="0"/>
              <a:t>These steps are similar regardless of the development methodology.</a:t>
            </a:r>
          </a:p>
          <a:p>
            <a:pPr lvl="1"/>
            <a:r>
              <a:rPr lang="en-US" dirty="0"/>
              <a:t>First, we need to collect the requirements</a:t>
            </a:r>
          </a:p>
          <a:p>
            <a:pPr lvl="1"/>
            <a:r>
              <a:rPr lang="en-US" dirty="0"/>
              <a:t>Second, once the requirements are clear, we come up with a description of the software system</a:t>
            </a:r>
          </a:p>
          <a:p>
            <a:pPr lvl="1"/>
            <a:r>
              <a:rPr lang="en-US" dirty="0"/>
              <a:t>During the third step, we aim to identify the things that form our system.</a:t>
            </a:r>
          </a:p>
          <a:p>
            <a:pPr lvl="1"/>
            <a:r>
              <a:rPr lang="en-US" dirty="0"/>
              <a:t>In the final phase, we describe the behavior of our system in a formal way. This last step is about creating visual representations of our classes, their attributes and behavior.</a:t>
            </a:r>
          </a:p>
          <a:p>
            <a:pPr lvl="1"/>
            <a:endParaRPr lang="en-US" dirty="0"/>
          </a:p>
          <a:p>
            <a:endParaRPr lang="en-US" dirty="0"/>
          </a:p>
        </p:txBody>
      </p:sp>
    </p:spTree>
    <p:extLst>
      <p:ext uri="{BB962C8B-B14F-4D97-AF65-F5344CB8AC3E}">
        <p14:creationId xmlns:p14="http://schemas.microsoft.com/office/powerpoint/2010/main" val="233490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EE1D87-C30A-4FD2-93BC-4149BB1EFFBC}"/>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78DEFCC0-53EE-42F7-8FBA-3E8085CCC64C}"/>
              </a:ext>
            </a:extLst>
          </p:cNvPr>
          <p:cNvSpPr>
            <a:spLocks noGrp="1"/>
          </p:cNvSpPr>
          <p:nvPr>
            <p:ph idx="1"/>
          </p:nvPr>
        </p:nvSpPr>
        <p:spPr/>
        <p:txBody>
          <a:bodyPr/>
          <a:lstStyle/>
          <a:p>
            <a:r>
              <a:rPr lang="en-US" dirty="0"/>
              <a:t>Why modelling is necessary?</a:t>
            </a:r>
          </a:p>
          <a:p>
            <a:r>
              <a:rPr lang="en-US" dirty="0"/>
              <a:t>Which characteristics a good modelling language must have?</a:t>
            </a:r>
          </a:p>
          <a:p>
            <a:r>
              <a:rPr lang="en-US" dirty="0"/>
              <a:t>What is UML?</a:t>
            </a:r>
          </a:p>
          <a:p>
            <a:r>
              <a:rPr lang="en-US" dirty="0"/>
              <a:t>What are the goals of UML?</a:t>
            </a:r>
          </a:p>
          <a:p>
            <a:endParaRPr lang="en-US" dirty="0"/>
          </a:p>
        </p:txBody>
      </p:sp>
    </p:spTree>
    <p:extLst>
      <p:ext uri="{BB962C8B-B14F-4D97-AF65-F5344CB8AC3E}">
        <p14:creationId xmlns:p14="http://schemas.microsoft.com/office/powerpoint/2010/main" val="3442738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FA72-3153-443D-8DAD-377A4789F790}"/>
              </a:ext>
            </a:extLst>
          </p:cNvPr>
          <p:cNvSpPr>
            <a:spLocks noGrp="1"/>
          </p:cNvSpPr>
          <p:nvPr>
            <p:ph type="title"/>
          </p:nvPr>
        </p:nvSpPr>
        <p:spPr/>
        <p:txBody>
          <a:bodyPr/>
          <a:lstStyle/>
          <a:p>
            <a:r>
              <a:rPr lang="en-US" dirty="0"/>
              <a:t>Why we model</a:t>
            </a:r>
          </a:p>
        </p:txBody>
      </p:sp>
      <p:sp>
        <p:nvSpPr>
          <p:cNvPr id="3" name="Content Placeholder 2">
            <a:extLst>
              <a:ext uri="{FF2B5EF4-FFF2-40B4-BE49-F238E27FC236}">
                <a16:creationId xmlns:a16="http://schemas.microsoft.com/office/drawing/2014/main" id="{66AD1E5F-D0EB-4167-90D6-8E948F1D18F8}"/>
              </a:ext>
            </a:extLst>
          </p:cNvPr>
          <p:cNvSpPr>
            <a:spLocks noGrp="1"/>
          </p:cNvSpPr>
          <p:nvPr>
            <p:ph idx="1"/>
          </p:nvPr>
        </p:nvSpPr>
        <p:spPr/>
        <p:txBody>
          <a:bodyPr>
            <a:normAutofit fontScale="92500" lnSpcReduction="10000"/>
          </a:bodyPr>
          <a:lstStyle/>
          <a:p>
            <a:r>
              <a:rPr lang="en-US" dirty="0"/>
              <a:t>Developing a model for an industrial-strength software system prior to its construction or renovation is as essential as having a blueprint for large building. </a:t>
            </a:r>
          </a:p>
          <a:p>
            <a:r>
              <a:rPr lang="en-US" dirty="0"/>
              <a:t>Good models are essential for communication among project teams and to assure architectural soundness. </a:t>
            </a:r>
          </a:p>
          <a:p>
            <a:r>
              <a:rPr lang="en-US" dirty="0"/>
              <a:t>We build models of complex systems because we cannot comprehend any such system in its entirety. </a:t>
            </a:r>
          </a:p>
          <a:p>
            <a:r>
              <a:rPr lang="en-US" dirty="0"/>
              <a:t>As the complexity of systems increase, so does the importance of good modeling techniques. </a:t>
            </a:r>
          </a:p>
          <a:p>
            <a:r>
              <a:rPr lang="en-US" dirty="0"/>
              <a:t>There are many additional factors of a project’s success, but having a rigorous modeling language standard is one essential factor</a:t>
            </a:r>
          </a:p>
        </p:txBody>
      </p:sp>
    </p:spTree>
    <p:extLst>
      <p:ext uri="{BB962C8B-B14F-4D97-AF65-F5344CB8AC3E}">
        <p14:creationId xmlns:p14="http://schemas.microsoft.com/office/powerpoint/2010/main" val="1066604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AD19D-ED77-4CB4-9976-50209B37F817}"/>
              </a:ext>
            </a:extLst>
          </p:cNvPr>
          <p:cNvSpPr>
            <a:spLocks noGrp="1"/>
          </p:cNvSpPr>
          <p:nvPr>
            <p:ph type="title"/>
          </p:nvPr>
        </p:nvSpPr>
        <p:spPr/>
        <p:txBody>
          <a:bodyPr/>
          <a:lstStyle/>
          <a:p>
            <a:r>
              <a:rPr lang="en-US" dirty="0"/>
              <a:t>Need for </a:t>
            </a:r>
            <a:r>
              <a:rPr lang="en-US" dirty="0" err="1"/>
              <a:t>uml</a:t>
            </a:r>
            <a:endParaRPr lang="en-US" dirty="0"/>
          </a:p>
        </p:txBody>
      </p:sp>
      <p:sp>
        <p:nvSpPr>
          <p:cNvPr id="3" name="Content Placeholder 2">
            <a:extLst>
              <a:ext uri="{FF2B5EF4-FFF2-40B4-BE49-F238E27FC236}">
                <a16:creationId xmlns:a16="http://schemas.microsoft.com/office/drawing/2014/main" id="{D8E443D5-4068-4C21-903C-656CF3D8C258}"/>
              </a:ext>
            </a:extLst>
          </p:cNvPr>
          <p:cNvSpPr>
            <a:spLocks noGrp="1"/>
          </p:cNvSpPr>
          <p:nvPr>
            <p:ph idx="1"/>
          </p:nvPr>
        </p:nvSpPr>
        <p:spPr/>
        <p:txBody>
          <a:bodyPr/>
          <a:lstStyle/>
          <a:p>
            <a:r>
              <a:rPr lang="en-US" dirty="0"/>
              <a:t>To design a sound application, your team must </a:t>
            </a:r>
          </a:p>
          <a:p>
            <a:pPr lvl="1"/>
            <a:r>
              <a:rPr lang="en-US" dirty="0"/>
              <a:t>analyze the business domain, </a:t>
            </a:r>
          </a:p>
          <a:p>
            <a:pPr lvl="1"/>
            <a:r>
              <a:rPr lang="en-US" dirty="0"/>
              <a:t>capture system requirements, </a:t>
            </a:r>
          </a:p>
          <a:p>
            <a:pPr lvl="1"/>
            <a:r>
              <a:rPr lang="en-US" dirty="0"/>
              <a:t>record system use cases and expected user interaction, </a:t>
            </a:r>
          </a:p>
          <a:p>
            <a:pPr lvl="1"/>
            <a:r>
              <a:rPr lang="en-US" dirty="0"/>
              <a:t>analyze and capture information about the application domain, </a:t>
            </a:r>
          </a:p>
          <a:p>
            <a:pPr lvl="1"/>
            <a:r>
              <a:rPr lang="en-US" dirty="0"/>
              <a:t>and then produce a detailed design. </a:t>
            </a:r>
          </a:p>
          <a:p>
            <a:r>
              <a:rPr lang="en-US" dirty="0"/>
              <a:t>These activities are easier when you apply good software development practices and develop your design in the Unified Modeling Language (UML).</a:t>
            </a:r>
          </a:p>
        </p:txBody>
      </p:sp>
    </p:spTree>
    <p:extLst>
      <p:ext uri="{BB962C8B-B14F-4D97-AF65-F5344CB8AC3E}">
        <p14:creationId xmlns:p14="http://schemas.microsoft.com/office/powerpoint/2010/main" val="456616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0988-194C-43F5-AC2A-D998208B3BE0}"/>
              </a:ext>
            </a:extLst>
          </p:cNvPr>
          <p:cNvSpPr>
            <a:spLocks noGrp="1"/>
          </p:cNvSpPr>
          <p:nvPr>
            <p:ph type="title"/>
          </p:nvPr>
        </p:nvSpPr>
        <p:spPr/>
        <p:txBody>
          <a:bodyPr/>
          <a:lstStyle/>
          <a:p>
            <a:r>
              <a:rPr lang="en-US" dirty="0"/>
              <a:t>Must have for a modelling language</a:t>
            </a:r>
          </a:p>
        </p:txBody>
      </p:sp>
      <p:sp>
        <p:nvSpPr>
          <p:cNvPr id="3" name="Content Placeholder 2">
            <a:extLst>
              <a:ext uri="{FF2B5EF4-FFF2-40B4-BE49-F238E27FC236}">
                <a16:creationId xmlns:a16="http://schemas.microsoft.com/office/drawing/2014/main" id="{F285CA3F-A964-4242-9A7C-630FDCC22EDB}"/>
              </a:ext>
            </a:extLst>
          </p:cNvPr>
          <p:cNvSpPr>
            <a:spLocks noGrp="1"/>
          </p:cNvSpPr>
          <p:nvPr>
            <p:ph idx="1"/>
          </p:nvPr>
        </p:nvSpPr>
        <p:spPr/>
        <p:txBody>
          <a:bodyPr>
            <a:normAutofit/>
          </a:bodyPr>
          <a:lstStyle/>
          <a:p>
            <a:r>
              <a:rPr lang="en-US" dirty="0"/>
              <a:t>A modeling language must include:</a:t>
            </a:r>
          </a:p>
          <a:p>
            <a:pPr lvl="1">
              <a:buFont typeface="Wingdings" panose="05000000000000000000" pitchFamily="2" charset="2"/>
              <a:buChar char="ü"/>
            </a:pPr>
            <a:r>
              <a:rPr lang="en-US" dirty="0"/>
              <a:t>Model elements — fundamental modeling concepts and semantics</a:t>
            </a:r>
          </a:p>
          <a:p>
            <a:pPr lvl="1">
              <a:buFont typeface="Wingdings" panose="05000000000000000000" pitchFamily="2" charset="2"/>
              <a:buChar char="ü"/>
            </a:pPr>
            <a:r>
              <a:rPr lang="en-US" dirty="0"/>
              <a:t>Notation — visual rendering of model elements</a:t>
            </a:r>
          </a:p>
          <a:p>
            <a:pPr lvl="1">
              <a:buFont typeface="Wingdings" panose="05000000000000000000" pitchFamily="2" charset="2"/>
              <a:buChar char="ü"/>
            </a:pPr>
            <a:r>
              <a:rPr lang="en-US" dirty="0"/>
              <a:t>Guidelines — idioms of usage within the trade</a:t>
            </a:r>
          </a:p>
          <a:p>
            <a:r>
              <a:rPr lang="en-US" dirty="0"/>
              <a:t>In the face of increasingly complex systems, visualization and modeling become essential. </a:t>
            </a:r>
          </a:p>
          <a:p>
            <a:r>
              <a:rPr lang="en-US" dirty="0"/>
              <a:t>The UML is a well-defined and widely accepted response to that need. </a:t>
            </a:r>
          </a:p>
          <a:p>
            <a:r>
              <a:rPr lang="en-US" dirty="0"/>
              <a:t>It is the visual modeling language of choice for building object-oriented and component based systems.</a:t>
            </a:r>
          </a:p>
        </p:txBody>
      </p:sp>
    </p:spTree>
    <p:extLst>
      <p:ext uri="{BB962C8B-B14F-4D97-AF65-F5344CB8AC3E}">
        <p14:creationId xmlns:p14="http://schemas.microsoft.com/office/powerpoint/2010/main" val="2345663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4E016-59CA-4C32-BD22-8B1C176F0460}"/>
              </a:ext>
            </a:extLst>
          </p:cNvPr>
          <p:cNvSpPr>
            <a:spLocks noGrp="1"/>
          </p:cNvSpPr>
          <p:nvPr>
            <p:ph type="title"/>
          </p:nvPr>
        </p:nvSpPr>
        <p:spPr/>
        <p:txBody>
          <a:bodyPr/>
          <a:lstStyle/>
          <a:p>
            <a:r>
              <a:rPr lang="en-US" dirty="0"/>
              <a:t>What is </a:t>
            </a:r>
            <a:r>
              <a:rPr lang="en-US" dirty="0" err="1"/>
              <a:t>uml</a:t>
            </a:r>
            <a:r>
              <a:rPr lang="en-US" dirty="0"/>
              <a:t>?</a:t>
            </a:r>
          </a:p>
        </p:txBody>
      </p:sp>
      <p:sp>
        <p:nvSpPr>
          <p:cNvPr id="3" name="Content Placeholder 2">
            <a:extLst>
              <a:ext uri="{FF2B5EF4-FFF2-40B4-BE49-F238E27FC236}">
                <a16:creationId xmlns:a16="http://schemas.microsoft.com/office/drawing/2014/main" id="{E04CC727-193F-425F-94A4-44094D73E7A7}"/>
              </a:ext>
            </a:extLst>
          </p:cNvPr>
          <p:cNvSpPr>
            <a:spLocks noGrp="1"/>
          </p:cNvSpPr>
          <p:nvPr>
            <p:ph idx="1"/>
          </p:nvPr>
        </p:nvSpPr>
        <p:spPr/>
        <p:txBody>
          <a:bodyPr>
            <a:normAutofit/>
          </a:bodyPr>
          <a:lstStyle/>
          <a:p>
            <a:r>
              <a:rPr lang="en-US" dirty="0"/>
              <a:t>A Unified Modeling Language (UML) model is a simplified representation of a complex system that you can create to help understand and design the system, its components, and their relationships.</a:t>
            </a:r>
          </a:p>
          <a:p>
            <a:r>
              <a:rPr lang="en-US" dirty="0"/>
              <a:t>According to OMG:</a:t>
            </a:r>
          </a:p>
          <a:p>
            <a:r>
              <a:rPr lang="en-US" dirty="0"/>
              <a:t>“</a:t>
            </a:r>
            <a:r>
              <a:rPr lang="en-US" i="1" dirty="0"/>
              <a:t>The Unified Modeling Language (UML) is a language for specifying, visualizing, constructing, and documenting the artifacts of software systems, as well as for business modeling and other non-software systems. The UML represents a collection of the best engineering practices that have proven successful in the modeling of large and complex systems</a:t>
            </a:r>
            <a:r>
              <a:rPr lang="en-US" dirty="0"/>
              <a:t>”</a:t>
            </a:r>
          </a:p>
        </p:txBody>
      </p:sp>
    </p:spTree>
    <p:extLst>
      <p:ext uri="{BB962C8B-B14F-4D97-AF65-F5344CB8AC3E}">
        <p14:creationId xmlns:p14="http://schemas.microsoft.com/office/powerpoint/2010/main" val="3405402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E0994-38BF-443B-9324-6BEF2F350909}"/>
              </a:ext>
            </a:extLst>
          </p:cNvPr>
          <p:cNvSpPr>
            <a:spLocks noGrp="1"/>
          </p:cNvSpPr>
          <p:nvPr>
            <p:ph type="title"/>
          </p:nvPr>
        </p:nvSpPr>
        <p:spPr/>
        <p:txBody>
          <a:bodyPr/>
          <a:lstStyle/>
          <a:p>
            <a:r>
              <a:rPr lang="en-US" dirty="0"/>
              <a:t>Goals of the UML</a:t>
            </a:r>
          </a:p>
        </p:txBody>
      </p:sp>
      <p:sp>
        <p:nvSpPr>
          <p:cNvPr id="3" name="Content Placeholder 2">
            <a:extLst>
              <a:ext uri="{FF2B5EF4-FFF2-40B4-BE49-F238E27FC236}">
                <a16:creationId xmlns:a16="http://schemas.microsoft.com/office/drawing/2014/main" id="{455247C6-016C-481B-9533-E045F5EBA9BF}"/>
              </a:ext>
            </a:extLst>
          </p:cNvPr>
          <p:cNvSpPr>
            <a:spLocks noGrp="1"/>
          </p:cNvSpPr>
          <p:nvPr>
            <p:ph idx="1"/>
          </p:nvPr>
        </p:nvSpPr>
        <p:spPr/>
        <p:txBody>
          <a:bodyPr>
            <a:normAutofit fontScale="85000" lnSpcReduction="20000"/>
          </a:bodyPr>
          <a:lstStyle/>
          <a:p>
            <a:r>
              <a:rPr lang="en-US" dirty="0"/>
              <a:t>Provide users with a ready-to-use, expressive visual modeling language to develop and exchange meaningful models.</a:t>
            </a:r>
          </a:p>
          <a:p>
            <a:r>
              <a:rPr lang="en-US" dirty="0"/>
              <a:t>Furnish extensibility and specialization mechanisms to extend the core concepts.</a:t>
            </a:r>
          </a:p>
          <a:p>
            <a:r>
              <a:rPr lang="en-US" dirty="0"/>
              <a:t>Support specifications that are independent of particular programming languages and development processes.</a:t>
            </a:r>
          </a:p>
          <a:p>
            <a:r>
              <a:rPr lang="en-US" dirty="0"/>
              <a:t>Provide a formal basis for understanding the modeling language.</a:t>
            </a:r>
          </a:p>
          <a:p>
            <a:r>
              <a:rPr lang="en-US" dirty="0"/>
              <a:t>Encourage the growth of the object tools market.</a:t>
            </a:r>
          </a:p>
          <a:p>
            <a:r>
              <a:rPr lang="en-US" dirty="0"/>
              <a:t>Support higher-level development concepts such as components, collaborations, frameworks and patterns.</a:t>
            </a:r>
          </a:p>
          <a:p>
            <a:r>
              <a:rPr lang="en-US" dirty="0"/>
              <a:t>Integrate best practices.</a:t>
            </a:r>
          </a:p>
        </p:txBody>
      </p:sp>
    </p:spTree>
    <p:extLst>
      <p:ext uri="{BB962C8B-B14F-4D97-AF65-F5344CB8AC3E}">
        <p14:creationId xmlns:p14="http://schemas.microsoft.com/office/powerpoint/2010/main" val="4071415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29CD8F-49D9-4FC1-A1C7-30B8D399284C}"/>
              </a:ext>
            </a:extLst>
          </p:cNvPr>
          <p:cNvSpPr>
            <a:spLocks noGrp="1"/>
          </p:cNvSpPr>
          <p:nvPr>
            <p:ph type="title"/>
          </p:nvPr>
        </p:nvSpPr>
        <p:spPr/>
        <p:txBody>
          <a:bodyPr/>
          <a:lstStyle/>
          <a:p>
            <a:r>
              <a:rPr lang="en-US" dirty="0"/>
              <a:t>Part-III: UML terminologies</a:t>
            </a:r>
          </a:p>
        </p:txBody>
      </p:sp>
      <p:sp>
        <p:nvSpPr>
          <p:cNvPr id="5" name="Text Placeholder 4">
            <a:extLst>
              <a:ext uri="{FF2B5EF4-FFF2-40B4-BE49-F238E27FC236}">
                <a16:creationId xmlns:a16="http://schemas.microsoft.com/office/drawing/2014/main" id="{41D0CD3C-4C87-4BBC-8D0B-6FA95F7D30B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0025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272C9A-AC97-4D9B-9249-0D974DEAE661}"/>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5059EE8F-C940-4D15-91C0-9602EC904A6D}"/>
              </a:ext>
            </a:extLst>
          </p:cNvPr>
          <p:cNvSpPr>
            <a:spLocks noGrp="1"/>
          </p:cNvSpPr>
          <p:nvPr>
            <p:ph idx="1"/>
          </p:nvPr>
        </p:nvSpPr>
        <p:spPr/>
        <p:txBody>
          <a:bodyPr/>
          <a:lstStyle/>
          <a:p>
            <a:r>
              <a:rPr lang="en-US" dirty="0"/>
              <a:t>We are going to look into</a:t>
            </a:r>
          </a:p>
          <a:p>
            <a:pPr lvl="1"/>
            <a:r>
              <a:rPr lang="en-US" dirty="0"/>
              <a:t>What are Systems, Models and views in UML</a:t>
            </a:r>
          </a:p>
          <a:p>
            <a:pPr lvl="1"/>
            <a:r>
              <a:rPr lang="en-US" dirty="0"/>
              <a:t>What is Conceptual Model of UML</a:t>
            </a:r>
          </a:p>
          <a:p>
            <a:pPr lvl="1"/>
            <a:r>
              <a:rPr lang="en-US" dirty="0"/>
              <a:t>Different sections of conceptual model</a:t>
            </a:r>
          </a:p>
          <a:p>
            <a:pPr lvl="1"/>
            <a:r>
              <a:rPr lang="en-US" dirty="0"/>
              <a:t>Views</a:t>
            </a:r>
          </a:p>
          <a:p>
            <a:pPr lvl="1"/>
            <a:endParaRPr lang="en-US" dirty="0"/>
          </a:p>
        </p:txBody>
      </p:sp>
    </p:spTree>
    <p:extLst>
      <p:ext uri="{BB962C8B-B14F-4D97-AF65-F5344CB8AC3E}">
        <p14:creationId xmlns:p14="http://schemas.microsoft.com/office/powerpoint/2010/main" val="4277524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924CB3-7E10-484F-96F3-D90643069497}"/>
              </a:ext>
            </a:extLst>
          </p:cNvPr>
          <p:cNvSpPr>
            <a:spLocks noGrp="1"/>
          </p:cNvSpPr>
          <p:nvPr>
            <p:ph type="title"/>
          </p:nvPr>
        </p:nvSpPr>
        <p:spPr/>
        <p:txBody>
          <a:bodyPr/>
          <a:lstStyle/>
          <a:p>
            <a:r>
              <a:rPr lang="en-US" dirty="0"/>
              <a:t>Systems and models in </a:t>
            </a:r>
            <a:r>
              <a:rPr lang="en-US" dirty="0" err="1"/>
              <a:t>uml</a:t>
            </a:r>
            <a:endParaRPr lang="en-US" dirty="0"/>
          </a:p>
        </p:txBody>
      </p:sp>
      <p:sp>
        <p:nvSpPr>
          <p:cNvPr id="5" name="Text Placeholder 4">
            <a:extLst>
              <a:ext uri="{FF2B5EF4-FFF2-40B4-BE49-F238E27FC236}">
                <a16:creationId xmlns:a16="http://schemas.microsoft.com/office/drawing/2014/main" id="{D5DDE50F-4D9A-4333-B1ED-C5EB47A6E2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42282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CF6A-5C26-474F-A7B9-4DBB3D66BDB4}"/>
              </a:ext>
            </a:extLst>
          </p:cNvPr>
          <p:cNvSpPr>
            <a:spLocks noGrp="1"/>
          </p:cNvSpPr>
          <p:nvPr>
            <p:ph type="title"/>
          </p:nvPr>
        </p:nvSpPr>
        <p:spPr/>
        <p:txBody>
          <a:bodyPr/>
          <a:lstStyle/>
          <a:p>
            <a:r>
              <a:rPr lang="en-US" dirty="0"/>
              <a:t>Systems and Models in UML</a:t>
            </a:r>
            <a:br>
              <a:rPr lang="en-US" dirty="0"/>
            </a:br>
            <a:endParaRPr lang="en-US" dirty="0"/>
          </a:p>
        </p:txBody>
      </p:sp>
      <p:sp>
        <p:nvSpPr>
          <p:cNvPr id="3" name="Content Placeholder 2">
            <a:extLst>
              <a:ext uri="{FF2B5EF4-FFF2-40B4-BE49-F238E27FC236}">
                <a16:creationId xmlns:a16="http://schemas.microsoft.com/office/drawing/2014/main" id="{4A6C91BB-0C78-4BB2-8D2D-EE9A5CB31EB3}"/>
              </a:ext>
            </a:extLst>
          </p:cNvPr>
          <p:cNvSpPr>
            <a:spLocks noGrp="1"/>
          </p:cNvSpPr>
          <p:nvPr>
            <p:ph idx="1"/>
          </p:nvPr>
        </p:nvSpPr>
        <p:spPr/>
        <p:txBody>
          <a:bodyPr/>
          <a:lstStyle/>
          <a:p>
            <a:r>
              <a:rPr lang="en-US" b="1" dirty="0"/>
              <a:t>System</a:t>
            </a:r>
            <a:r>
              <a:rPr lang="en-US" dirty="0"/>
              <a:t> − A set of elements organized to achieve certain objectives form a system. Systems are often divided into subsystems and described by a set of models.</a:t>
            </a:r>
          </a:p>
          <a:p>
            <a:endParaRPr lang="en-US" dirty="0"/>
          </a:p>
          <a:p>
            <a:r>
              <a:rPr lang="en-US" b="1" dirty="0"/>
              <a:t>Model</a:t>
            </a:r>
            <a:r>
              <a:rPr lang="en-US" dirty="0"/>
              <a:t> − Model is a simplified, complete, and consistent abstraction of a system, created for better understanding of the system.</a:t>
            </a:r>
          </a:p>
          <a:p>
            <a:endParaRPr lang="en-US" dirty="0"/>
          </a:p>
          <a:p>
            <a:r>
              <a:rPr lang="en-US" b="1" dirty="0"/>
              <a:t>View</a:t>
            </a:r>
            <a:r>
              <a:rPr lang="en-US" dirty="0"/>
              <a:t> − A view is a projection of a system’s model from a specific perspective.</a:t>
            </a:r>
          </a:p>
        </p:txBody>
      </p:sp>
    </p:spTree>
    <p:extLst>
      <p:ext uri="{BB962C8B-B14F-4D97-AF65-F5344CB8AC3E}">
        <p14:creationId xmlns:p14="http://schemas.microsoft.com/office/powerpoint/2010/main" val="332515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6A959-9D6D-476C-B8A3-078BF2893A17}"/>
              </a:ext>
            </a:extLst>
          </p:cNvPr>
          <p:cNvSpPr>
            <a:spLocks noGrp="1"/>
          </p:cNvSpPr>
          <p:nvPr>
            <p:ph type="title"/>
          </p:nvPr>
        </p:nvSpPr>
        <p:spPr/>
        <p:txBody>
          <a:bodyPr/>
          <a:lstStyle/>
          <a:p>
            <a:r>
              <a:rPr lang="en-US" dirty="0"/>
              <a:t>1</a:t>
            </a:r>
            <a:r>
              <a:rPr lang="en-US" baseline="30000" dirty="0"/>
              <a:t>st</a:t>
            </a:r>
            <a:r>
              <a:rPr lang="en-US" dirty="0"/>
              <a:t> Step</a:t>
            </a:r>
          </a:p>
        </p:txBody>
      </p:sp>
      <p:sp>
        <p:nvSpPr>
          <p:cNvPr id="3" name="Content Placeholder 2">
            <a:extLst>
              <a:ext uri="{FF2B5EF4-FFF2-40B4-BE49-F238E27FC236}">
                <a16:creationId xmlns:a16="http://schemas.microsoft.com/office/drawing/2014/main" id="{C0EEE583-5365-45A6-8340-8E415ACBB831}"/>
              </a:ext>
            </a:extLst>
          </p:cNvPr>
          <p:cNvSpPr>
            <a:spLocks noGrp="1"/>
          </p:cNvSpPr>
          <p:nvPr>
            <p:ph idx="1"/>
          </p:nvPr>
        </p:nvSpPr>
        <p:spPr/>
        <p:txBody>
          <a:bodyPr>
            <a:normAutofit/>
          </a:bodyPr>
          <a:lstStyle/>
          <a:p>
            <a:r>
              <a:rPr lang="en-US" dirty="0"/>
              <a:t>During the requirements collection phase, we answer the following questions:</a:t>
            </a:r>
          </a:p>
          <a:p>
            <a:pPr lvl="1"/>
            <a:r>
              <a:rPr lang="en-US" dirty="0"/>
              <a:t>What's the problem we're trying to solve?</a:t>
            </a:r>
          </a:p>
          <a:p>
            <a:pPr lvl="1"/>
            <a:r>
              <a:rPr lang="en-US" dirty="0"/>
              <a:t>What does our app or framework need to do to accomplish that functionality?</a:t>
            </a:r>
          </a:p>
          <a:p>
            <a:r>
              <a:rPr lang="en-US" dirty="0"/>
              <a:t>The requirements collection step involves a lot of brainstorming and discussion.</a:t>
            </a:r>
          </a:p>
          <a:p>
            <a:r>
              <a:rPr lang="en-US" dirty="0"/>
              <a:t>Once we come to an agreement, we need to document our ideas.</a:t>
            </a:r>
          </a:p>
          <a:p>
            <a:r>
              <a:rPr lang="en-US" dirty="0"/>
              <a:t>The requirements need to be as clear as possible. Only write down the decisions that underline what the system is going to do.</a:t>
            </a:r>
          </a:p>
          <a:p>
            <a:endParaRPr lang="en-US" dirty="0"/>
          </a:p>
        </p:txBody>
      </p:sp>
    </p:spTree>
    <p:extLst>
      <p:ext uri="{BB962C8B-B14F-4D97-AF65-F5344CB8AC3E}">
        <p14:creationId xmlns:p14="http://schemas.microsoft.com/office/powerpoint/2010/main" val="3156858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7C61-CE73-431A-A972-96014C2EBFDE}"/>
              </a:ext>
            </a:extLst>
          </p:cNvPr>
          <p:cNvSpPr>
            <a:spLocks noGrp="1"/>
          </p:cNvSpPr>
          <p:nvPr>
            <p:ph type="title"/>
          </p:nvPr>
        </p:nvSpPr>
        <p:spPr/>
        <p:txBody>
          <a:bodyPr/>
          <a:lstStyle/>
          <a:p>
            <a:r>
              <a:rPr lang="en-US" dirty="0"/>
              <a:t>UML models</a:t>
            </a:r>
          </a:p>
        </p:txBody>
      </p:sp>
      <p:sp>
        <p:nvSpPr>
          <p:cNvPr id="3" name="Content Placeholder 2">
            <a:extLst>
              <a:ext uri="{FF2B5EF4-FFF2-40B4-BE49-F238E27FC236}">
                <a16:creationId xmlns:a16="http://schemas.microsoft.com/office/drawing/2014/main" id="{C834DC23-8EFA-46BD-B144-0264590466E1}"/>
              </a:ext>
            </a:extLst>
          </p:cNvPr>
          <p:cNvSpPr>
            <a:spLocks noGrp="1"/>
          </p:cNvSpPr>
          <p:nvPr>
            <p:ph idx="1"/>
          </p:nvPr>
        </p:nvSpPr>
        <p:spPr/>
        <p:txBody>
          <a:bodyPr>
            <a:normAutofit lnSpcReduction="10000"/>
          </a:bodyPr>
          <a:lstStyle/>
          <a:p>
            <a:r>
              <a:rPr lang="en-US" dirty="0"/>
              <a:t>A model is a representation of a system or application. </a:t>
            </a:r>
          </a:p>
          <a:p>
            <a:r>
              <a:rPr lang="en-US" dirty="0"/>
              <a:t>A UML model is a model that uses the Unified Modeling Language (UML) notation to graphically represent a system at various levels of abstraction.</a:t>
            </a:r>
          </a:p>
          <a:p>
            <a:r>
              <a:rPr lang="en-US" dirty="0"/>
              <a:t>Some models describe a system from a higher, more abstract level, while other models provide greater detail. </a:t>
            </a:r>
          </a:p>
          <a:p>
            <a:r>
              <a:rPr lang="en-US" dirty="0"/>
              <a:t>UML models contain model elements, such as actors, use cases, classes, and packages, and one or more diagrams that show a specific perspective of a system. </a:t>
            </a:r>
          </a:p>
          <a:p>
            <a:r>
              <a:rPr lang="en-US" dirty="0"/>
              <a:t>A model can also contain other, more detailed models.</a:t>
            </a:r>
          </a:p>
        </p:txBody>
      </p:sp>
    </p:spTree>
    <p:extLst>
      <p:ext uri="{BB962C8B-B14F-4D97-AF65-F5344CB8AC3E}">
        <p14:creationId xmlns:p14="http://schemas.microsoft.com/office/powerpoint/2010/main" val="665495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B9DC-E0AE-42BD-8C43-DB9623CA353A}"/>
              </a:ext>
            </a:extLst>
          </p:cNvPr>
          <p:cNvSpPr>
            <a:spLocks noGrp="1"/>
          </p:cNvSpPr>
          <p:nvPr>
            <p:ph type="title"/>
          </p:nvPr>
        </p:nvSpPr>
        <p:spPr/>
        <p:txBody>
          <a:bodyPr/>
          <a:lstStyle/>
          <a:p>
            <a:r>
              <a:rPr lang="en-US" dirty="0"/>
              <a:t>Conceptual Model of UML</a:t>
            </a:r>
            <a:br>
              <a:rPr lang="en-US" dirty="0"/>
            </a:br>
            <a:endParaRPr lang="en-US" dirty="0"/>
          </a:p>
        </p:txBody>
      </p:sp>
      <p:sp>
        <p:nvSpPr>
          <p:cNvPr id="3" name="Content Placeholder 2">
            <a:extLst>
              <a:ext uri="{FF2B5EF4-FFF2-40B4-BE49-F238E27FC236}">
                <a16:creationId xmlns:a16="http://schemas.microsoft.com/office/drawing/2014/main" id="{CA698316-4A00-4B23-8FAF-A0BD6ACBCE56}"/>
              </a:ext>
            </a:extLst>
          </p:cNvPr>
          <p:cNvSpPr>
            <a:spLocks noGrp="1"/>
          </p:cNvSpPr>
          <p:nvPr>
            <p:ph idx="1"/>
          </p:nvPr>
        </p:nvSpPr>
        <p:spPr/>
        <p:txBody>
          <a:bodyPr/>
          <a:lstStyle/>
          <a:p>
            <a:r>
              <a:rPr lang="en-US" dirty="0"/>
              <a:t>The Conceptual Model of UML encompasses three major elements</a:t>
            </a:r>
          </a:p>
          <a:p>
            <a:pPr lvl="1"/>
            <a:r>
              <a:rPr lang="en-US" dirty="0"/>
              <a:t>Basic building blocks</a:t>
            </a:r>
          </a:p>
          <a:p>
            <a:pPr lvl="1"/>
            <a:r>
              <a:rPr lang="en-US" dirty="0"/>
              <a:t>Rules</a:t>
            </a:r>
          </a:p>
          <a:p>
            <a:pPr lvl="1"/>
            <a:r>
              <a:rPr lang="en-US" dirty="0"/>
              <a:t>Common mechanisms</a:t>
            </a:r>
          </a:p>
          <a:p>
            <a:pPr lvl="1"/>
            <a:endParaRPr lang="en-US" dirty="0"/>
          </a:p>
        </p:txBody>
      </p:sp>
    </p:spTree>
    <p:extLst>
      <p:ext uri="{BB962C8B-B14F-4D97-AF65-F5344CB8AC3E}">
        <p14:creationId xmlns:p14="http://schemas.microsoft.com/office/powerpoint/2010/main" val="2159901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B0CEC-9EE3-47E2-91A7-0F4D1689DBFB}"/>
              </a:ext>
            </a:extLst>
          </p:cNvPr>
          <p:cNvSpPr>
            <a:spLocks noGrp="1"/>
          </p:cNvSpPr>
          <p:nvPr>
            <p:ph type="title"/>
          </p:nvPr>
        </p:nvSpPr>
        <p:spPr/>
        <p:txBody>
          <a:bodyPr/>
          <a:lstStyle/>
          <a:p>
            <a:r>
              <a:rPr lang="en-US" dirty="0"/>
              <a:t>1. </a:t>
            </a:r>
            <a:r>
              <a:rPr lang="en-US" dirty="0" err="1"/>
              <a:t>Uml</a:t>
            </a:r>
            <a:r>
              <a:rPr lang="en-US" dirty="0"/>
              <a:t> building blocks</a:t>
            </a:r>
          </a:p>
        </p:txBody>
      </p:sp>
      <p:sp>
        <p:nvSpPr>
          <p:cNvPr id="3" name="Content Placeholder 2">
            <a:extLst>
              <a:ext uri="{FF2B5EF4-FFF2-40B4-BE49-F238E27FC236}">
                <a16:creationId xmlns:a16="http://schemas.microsoft.com/office/drawing/2014/main" id="{581B34AA-E830-4349-9990-AED2981C2695}"/>
              </a:ext>
            </a:extLst>
          </p:cNvPr>
          <p:cNvSpPr>
            <a:spLocks noGrp="1"/>
          </p:cNvSpPr>
          <p:nvPr>
            <p:ph idx="1"/>
          </p:nvPr>
        </p:nvSpPr>
        <p:spPr/>
        <p:txBody>
          <a:bodyPr/>
          <a:lstStyle/>
          <a:p>
            <a:r>
              <a:rPr lang="en-US" dirty="0"/>
              <a:t>UML is composed of three main building blocks,</a:t>
            </a:r>
          </a:p>
          <a:p>
            <a:pPr lvl="1">
              <a:buFont typeface="Wingdings" panose="05000000000000000000" pitchFamily="2" charset="2"/>
              <a:buChar char="ü"/>
            </a:pPr>
            <a:r>
              <a:rPr lang="en-US" dirty="0"/>
              <a:t>Things, </a:t>
            </a:r>
          </a:p>
          <a:p>
            <a:pPr lvl="1">
              <a:buFont typeface="Wingdings" panose="05000000000000000000" pitchFamily="2" charset="2"/>
              <a:buChar char="ü"/>
            </a:pPr>
            <a:r>
              <a:rPr lang="en-US" dirty="0"/>
              <a:t>Relationships, and </a:t>
            </a:r>
          </a:p>
          <a:p>
            <a:pPr lvl="1">
              <a:buFont typeface="Wingdings" panose="05000000000000000000" pitchFamily="2" charset="2"/>
              <a:buChar char="ü"/>
            </a:pPr>
            <a:r>
              <a:rPr lang="en-US" dirty="0"/>
              <a:t>Diagrams</a:t>
            </a:r>
          </a:p>
          <a:p>
            <a:r>
              <a:rPr lang="en-US" dirty="0"/>
              <a:t>Building blocks generate one complete UML model diagram by rotating around several different blocks.</a:t>
            </a:r>
          </a:p>
          <a:p>
            <a:r>
              <a:rPr lang="en-US" dirty="0"/>
              <a:t>It plays an essential role in developing UML diagrams</a:t>
            </a:r>
          </a:p>
          <a:p>
            <a:pPr lvl="1"/>
            <a:endParaRPr lang="en-US" dirty="0"/>
          </a:p>
        </p:txBody>
      </p:sp>
    </p:spTree>
    <p:extLst>
      <p:ext uri="{BB962C8B-B14F-4D97-AF65-F5344CB8AC3E}">
        <p14:creationId xmlns:p14="http://schemas.microsoft.com/office/powerpoint/2010/main" val="41278115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C3AB-6D48-40EC-8CFE-4543C2A75193}"/>
              </a:ext>
            </a:extLst>
          </p:cNvPr>
          <p:cNvSpPr>
            <a:spLocks noGrp="1"/>
          </p:cNvSpPr>
          <p:nvPr>
            <p:ph type="title"/>
          </p:nvPr>
        </p:nvSpPr>
        <p:spPr/>
        <p:txBody>
          <a:bodyPr/>
          <a:lstStyle/>
          <a:p>
            <a:r>
              <a:rPr lang="en-US" dirty="0"/>
              <a:t>a. things</a:t>
            </a:r>
          </a:p>
        </p:txBody>
      </p:sp>
      <p:sp>
        <p:nvSpPr>
          <p:cNvPr id="3" name="Content Placeholder 2">
            <a:extLst>
              <a:ext uri="{FF2B5EF4-FFF2-40B4-BE49-F238E27FC236}">
                <a16:creationId xmlns:a16="http://schemas.microsoft.com/office/drawing/2014/main" id="{8296D0BC-B817-42B0-96D7-1CD85DD32741}"/>
              </a:ext>
            </a:extLst>
          </p:cNvPr>
          <p:cNvSpPr>
            <a:spLocks noGrp="1"/>
          </p:cNvSpPr>
          <p:nvPr>
            <p:ph idx="1"/>
          </p:nvPr>
        </p:nvSpPr>
        <p:spPr/>
        <p:txBody>
          <a:bodyPr/>
          <a:lstStyle/>
          <a:p>
            <a:r>
              <a:rPr lang="en-US" dirty="0"/>
              <a:t>Anything that is a real world entity or object is termed as things. </a:t>
            </a:r>
          </a:p>
          <a:p>
            <a:r>
              <a:rPr lang="en-US" dirty="0"/>
              <a:t>It can be divided into several different categories:</a:t>
            </a:r>
          </a:p>
          <a:p>
            <a:pPr lvl="1">
              <a:buFont typeface="Wingdings" panose="05000000000000000000" pitchFamily="2" charset="2"/>
              <a:buChar char="ü"/>
            </a:pPr>
            <a:r>
              <a:rPr lang="en-US" dirty="0"/>
              <a:t>Structural things</a:t>
            </a:r>
          </a:p>
          <a:p>
            <a:pPr lvl="1">
              <a:buFont typeface="Wingdings" panose="05000000000000000000" pitchFamily="2" charset="2"/>
              <a:buChar char="ü"/>
            </a:pPr>
            <a:r>
              <a:rPr lang="en-US" dirty="0"/>
              <a:t>Behavioral things</a:t>
            </a:r>
          </a:p>
          <a:p>
            <a:pPr lvl="1">
              <a:buFont typeface="Wingdings" panose="05000000000000000000" pitchFamily="2" charset="2"/>
              <a:buChar char="ü"/>
            </a:pPr>
            <a:r>
              <a:rPr lang="en-US" dirty="0"/>
              <a:t>Grouping things</a:t>
            </a:r>
          </a:p>
          <a:p>
            <a:pPr lvl="1">
              <a:buFont typeface="Wingdings" panose="05000000000000000000" pitchFamily="2" charset="2"/>
              <a:buChar char="ü"/>
            </a:pPr>
            <a:r>
              <a:rPr lang="en-US" dirty="0" err="1"/>
              <a:t>Annotational</a:t>
            </a:r>
            <a:r>
              <a:rPr lang="en-US" dirty="0"/>
              <a:t> things</a:t>
            </a:r>
          </a:p>
          <a:p>
            <a:pPr lvl="1"/>
            <a:endParaRPr lang="en-US" dirty="0"/>
          </a:p>
        </p:txBody>
      </p:sp>
    </p:spTree>
    <p:extLst>
      <p:ext uri="{BB962C8B-B14F-4D97-AF65-F5344CB8AC3E}">
        <p14:creationId xmlns:p14="http://schemas.microsoft.com/office/powerpoint/2010/main" val="9449127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85B11-C962-49D7-9026-08191506EEF4}"/>
              </a:ext>
            </a:extLst>
          </p:cNvPr>
          <p:cNvSpPr>
            <a:spLocks noGrp="1"/>
          </p:cNvSpPr>
          <p:nvPr>
            <p:ph type="title"/>
          </p:nvPr>
        </p:nvSpPr>
        <p:spPr/>
        <p:txBody>
          <a:bodyPr/>
          <a:lstStyle/>
          <a:p>
            <a:r>
              <a:rPr lang="en-US" dirty="0"/>
              <a:t>1. Structural things</a:t>
            </a:r>
          </a:p>
        </p:txBody>
      </p:sp>
      <p:sp>
        <p:nvSpPr>
          <p:cNvPr id="3" name="Content Placeholder 2">
            <a:extLst>
              <a:ext uri="{FF2B5EF4-FFF2-40B4-BE49-F238E27FC236}">
                <a16:creationId xmlns:a16="http://schemas.microsoft.com/office/drawing/2014/main" id="{22CB5E1A-605F-48EE-A14F-4648C01F55D0}"/>
              </a:ext>
            </a:extLst>
          </p:cNvPr>
          <p:cNvSpPr>
            <a:spLocks noGrp="1"/>
          </p:cNvSpPr>
          <p:nvPr>
            <p:ph idx="1"/>
          </p:nvPr>
        </p:nvSpPr>
        <p:spPr/>
        <p:txBody>
          <a:bodyPr/>
          <a:lstStyle/>
          <a:p>
            <a:r>
              <a:rPr lang="en-US" dirty="0"/>
              <a:t>Nouns that depicts the static behavior of a model is termed as structural things. </a:t>
            </a:r>
          </a:p>
          <a:p>
            <a:r>
              <a:rPr lang="en-US" dirty="0"/>
              <a:t>They display the physical and conceptual components. </a:t>
            </a:r>
          </a:p>
          <a:p>
            <a:r>
              <a:rPr lang="en-US" dirty="0"/>
              <a:t>They include class, object, interface, node, collaboration, component, and a use case.</a:t>
            </a:r>
          </a:p>
        </p:txBody>
      </p:sp>
    </p:spTree>
    <p:extLst>
      <p:ext uri="{BB962C8B-B14F-4D97-AF65-F5344CB8AC3E}">
        <p14:creationId xmlns:p14="http://schemas.microsoft.com/office/powerpoint/2010/main" val="4987239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D654-B1EE-4DC1-AD97-3DEB76941C47}"/>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9CF75D87-C4B0-4DEC-9B3F-829211E7B1A7}"/>
              </a:ext>
            </a:extLst>
          </p:cNvPr>
          <p:cNvSpPr>
            <a:spLocks noGrp="1"/>
          </p:cNvSpPr>
          <p:nvPr>
            <p:ph sz="half" idx="1"/>
          </p:nvPr>
        </p:nvSpPr>
        <p:spPr/>
        <p:txBody>
          <a:bodyPr/>
          <a:lstStyle/>
          <a:p>
            <a:r>
              <a:rPr lang="en-US" dirty="0"/>
              <a:t>A Class is a set of identical things that outlines the functionality and properties of an object. </a:t>
            </a:r>
          </a:p>
          <a:p>
            <a:r>
              <a:rPr lang="en-US" dirty="0"/>
              <a:t>It also represents the abstract class whose functionalities are not defined.</a:t>
            </a:r>
          </a:p>
        </p:txBody>
      </p:sp>
      <p:pic>
        <p:nvPicPr>
          <p:cNvPr id="8" name="Content Placeholder 7">
            <a:extLst>
              <a:ext uri="{FF2B5EF4-FFF2-40B4-BE49-F238E27FC236}">
                <a16:creationId xmlns:a16="http://schemas.microsoft.com/office/drawing/2014/main" id="{EA2E4DFC-CBE4-4ED0-9465-1652A6A148C9}"/>
              </a:ext>
            </a:extLst>
          </p:cNvPr>
          <p:cNvPicPr>
            <a:picLocks noGrp="1" noChangeAspect="1"/>
          </p:cNvPicPr>
          <p:nvPr>
            <p:ph sz="half" idx="2"/>
          </p:nvPr>
        </p:nvPicPr>
        <p:blipFill>
          <a:blip r:embed="rId2"/>
          <a:stretch>
            <a:fillRect/>
          </a:stretch>
        </p:blipFill>
        <p:spPr>
          <a:xfrm>
            <a:off x="7211880" y="2210620"/>
            <a:ext cx="3048264" cy="3055885"/>
          </a:xfrm>
          <a:prstGeom prst="rect">
            <a:avLst/>
          </a:prstGeom>
        </p:spPr>
      </p:pic>
    </p:spTree>
    <p:extLst>
      <p:ext uri="{BB962C8B-B14F-4D97-AF65-F5344CB8AC3E}">
        <p14:creationId xmlns:p14="http://schemas.microsoft.com/office/powerpoint/2010/main" val="19512973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789A-D4DD-4AD9-822D-1AEFB7838517}"/>
              </a:ext>
            </a:extLst>
          </p:cNvPr>
          <p:cNvSpPr>
            <a:spLocks noGrp="1"/>
          </p:cNvSpPr>
          <p:nvPr>
            <p:ph type="title"/>
          </p:nvPr>
        </p:nvSpPr>
        <p:spPr/>
        <p:txBody>
          <a:bodyPr/>
          <a:lstStyle/>
          <a:p>
            <a:r>
              <a:rPr lang="en-US" dirty="0"/>
              <a:t>object</a:t>
            </a:r>
          </a:p>
        </p:txBody>
      </p:sp>
      <p:sp>
        <p:nvSpPr>
          <p:cNvPr id="3" name="Content Placeholder 2">
            <a:extLst>
              <a:ext uri="{FF2B5EF4-FFF2-40B4-BE49-F238E27FC236}">
                <a16:creationId xmlns:a16="http://schemas.microsoft.com/office/drawing/2014/main" id="{0C104733-891C-4723-951E-B987D80BCCAF}"/>
              </a:ext>
            </a:extLst>
          </p:cNvPr>
          <p:cNvSpPr>
            <a:spLocks noGrp="1"/>
          </p:cNvSpPr>
          <p:nvPr>
            <p:ph sz="half" idx="1"/>
          </p:nvPr>
        </p:nvSpPr>
        <p:spPr/>
        <p:txBody>
          <a:bodyPr/>
          <a:lstStyle/>
          <a:p>
            <a:r>
              <a:rPr lang="en-US" dirty="0"/>
              <a:t>An individual that describes the behavior and the functions of a system. </a:t>
            </a:r>
          </a:p>
          <a:p>
            <a:r>
              <a:rPr lang="en-US" dirty="0"/>
              <a:t>The notation of the object is similar to that of the class; the only difference is that the object name is always underlined</a:t>
            </a:r>
          </a:p>
        </p:txBody>
      </p:sp>
      <p:pic>
        <p:nvPicPr>
          <p:cNvPr id="5" name="Content Placeholder 4">
            <a:extLst>
              <a:ext uri="{FF2B5EF4-FFF2-40B4-BE49-F238E27FC236}">
                <a16:creationId xmlns:a16="http://schemas.microsoft.com/office/drawing/2014/main" id="{B8ED9454-5007-4B1D-9975-36E848EB931C}"/>
              </a:ext>
            </a:extLst>
          </p:cNvPr>
          <p:cNvPicPr>
            <a:picLocks noGrp="1" noChangeAspect="1"/>
          </p:cNvPicPr>
          <p:nvPr>
            <p:ph sz="half" idx="2"/>
          </p:nvPr>
        </p:nvPicPr>
        <p:blipFill>
          <a:blip r:embed="rId2"/>
          <a:stretch>
            <a:fillRect/>
          </a:stretch>
        </p:blipFill>
        <p:spPr>
          <a:xfrm>
            <a:off x="7249983" y="2252534"/>
            <a:ext cx="2972058" cy="2972058"/>
          </a:xfrm>
          <a:prstGeom prst="rect">
            <a:avLst/>
          </a:prstGeom>
        </p:spPr>
      </p:pic>
    </p:spTree>
    <p:extLst>
      <p:ext uri="{BB962C8B-B14F-4D97-AF65-F5344CB8AC3E}">
        <p14:creationId xmlns:p14="http://schemas.microsoft.com/office/powerpoint/2010/main" val="30620978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D717-830D-4B3E-B5E8-63F28CB2F573}"/>
              </a:ext>
            </a:extLst>
          </p:cNvPr>
          <p:cNvSpPr>
            <a:spLocks noGrp="1"/>
          </p:cNvSpPr>
          <p:nvPr>
            <p:ph type="title"/>
          </p:nvPr>
        </p:nvSpPr>
        <p:spPr/>
        <p:txBody>
          <a:bodyPr/>
          <a:lstStyle/>
          <a:p>
            <a:r>
              <a:rPr lang="en-US" dirty="0"/>
              <a:t>interface</a:t>
            </a:r>
          </a:p>
        </p:txBody>
      </p:sp>
      <p:sp>
        <p:nvSpPr>
          <p:cNvPr id="3" name="Content Placeholder 2">
            <a:extLst>
              <a:ext uri="{FF2B5EF4-FFF2-40B4-BE49-F238E27FC236}">
                <a16:creationId xmlns:a16="http://schemas.microsoft.com/office/drawing/2014/main" id="{7FEC58D4-F8AB-4625-89CD-F7610ECD121F}"/>
              </a:ext>
            </a:extLst>
          </p:cNvPr>
          <p:cNvSpPr>
            <a:spLocks noGrp="1"/>
          </p:cNvSpPr>
          <p:nvPr>
            <p:ph sz="half" idx="1"/>
          </p:nvPr>
        </p:nvSpPr>
        <p:spPr/>
        <p:txBody>
          <a:bodyPr/>
          <a:lstStyle/>
          <a:p>
            <a:r>
              <a:rPr lang="en-US" dirty="0"/>
              <a:t>A set of operations that describes the functionality of a class, which is implemented whenever an interface is implemented.</a:t>
            </a:r>
          </a:p>
        </p:txBody>
      </p:sp>
      <p:pic>
        <p:nvPicPr>
          <p:cNvPr id="5" name="Content Placeholder 4">
            <a:extLst>
              <a:ext uri="{FF2B5EF4-FFF2-40B4-BE49-F238E27FC236}">
                <a16:creationId xmlns:a16="http://schemas.microsoft.com/office/drawing/2014/main" id="{3C655CD3-A5E4-4C31-82E9-F654EA882622}"/>
              </a:ext>
            </a:extLst>
          </p:cNvPr>
          <p:cNvPicPr>
            <a:picLocks noGrp="1" noChangeAspect="1"/>
          </p:cNvPicPr>
          <p:nvPr>
            <p:ph sz="half" idx="2"/>
          </p:nvPr>
        </p:nvPicPr>
        <p:blipFill>
          <a:blip r:embed="rId2"/>
          <a:stretch>
            <a:fillRect/>
          </a:stretch>
        </p:blipFill>
        <p:spPr>
          <a:xfrm>
            <a:off x="7829154" y="2877428"/>
            <a:ext cx="1813717" cy="1722269"/>
          </a:xfrm>
          <a:prstGeom prst="rect">
            <a:avLst/>
          </a:prstGeom>
        </p:spPr>
      </p:pic>
    </p:spTree>
    <p:extLst>
      <p:ext uri="{BB962C8B-B14F-4D97-AF65-F5344CB8AC3E}">
        <p14:creationId xmlns:p14="http://schemas.microsoft.com/office/powerpoint/2010/main" val="6751109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C957-3139-45F3-9828-F9938FE0E021}"/>
              </a:ext>
            </a:extLst>
          </p:cNvPr>
          <p:cNvSpPr>
            <a:spLocks noGrp="1"/>
          </p:cNvSpPr>
          <p:nvPr>
            <p:ph type="title"/>
          </p:nvPr>
        </p:nvSpPr>
        <p:spPr/>
        <p:txBody>
          <a:bodyPr/>
          <a:lstStyle/>
          <a:p>
            <a:r>
              <a:rPr lang="en-US" dirty="0"/>
              <a:t>collaboration</a:t>
            </a:r>
          </a:p>
        </p:txBody>
      </p:sp>
      <p:sp>
        <p:nvSpPr>
          <p:cNvPr id="3" name="Content Placeholder 2">
            <a:extLst>
              <a:ext uri="{FF2B5EF4-FFF2-40B4-BE49-F238E27FC236}">
                <a16:creationId xmlns:a16="http://schemas.microsoft.com/office/drawing/2014/main" id="{631FC20B-05EF-41B6-BD72-5D6EDF960C38}"/>
              </a:ext>
            </a:extLst>
          </p:cNvPr>
          <p:cNvSpPr>
            <a:spLocks noGrp="1"/>
          </p:cNvSpPr>
          <p:nvPr>
            <p:ph sz="half" idx="1"/>
          </p:nvPr>
        </p:nvSpPr>
        <p:spPr/>
        <p:txBody>
          <a:bodyPr/>
          <a:lstStyle/>
          <a:p>
            <a:r>
              <a:rPr lang="en-US" dirty="0"/>
              <a:t>It represents the interaction between things that is done to meet the goal. </a:t>
            </a:r>
          </a:p>
          <a:p>
            <a:r>
              <a:rPr lang="en-US" dirty="0"/>
              <a:t>It is symbolized as a dotted ellipse with its name written inside it.</a:t>
            </a:r>
          </a:p>
        </p:txBody>
      </p:sp>
      <p:pic>
        <p:nvPicPr>
          <p:cNvPr id="5" name="Content Placeholder 4">
            <a:extLst>
              <a:ext uri="{FF2B5EF4-FFF2-40B4-BE49-F238E27FC236}">
                <a16:creationId xmlns:a16="http://schemas.microsoft.com/office/drawing/2014/main" id="{C777C54A-D6E1-4278-9A77-5CB5696A093E}"/>
              </a:ext>
            </a:extLst>
          </p:cNvPr>
          <p:cNvPicPr>
            <a:picLocks noGrp="1" noChangeAspect="1"/>
          </p:cNvPicPr>
          <p:nvPr>
            <p:ph sz="half" idx="2"/>
          </p:nvPr>
        </p:nvPicPr>
        <p:blipFill>
          <a:blip r:embed="rId2"/>
          <a:stretch>
            <a:fillRect/>
          </a:stretch>
        </p:blipFill>
        <p:spPr>
          <a:xfrm>
            <a:off x="6785123" y="2580222"/>
            <a:ext cx="3901778" cy="2316681"/>
          </a:xfrm>
          <a:prstGeom prst="rect">
            <a:avLst/>
          </a:prstGeom>
        </p:spPr>
      </p:pic>
    </p:spTree>
    <p:extLst>
      <p:ext uri="{BB962C8B-B14F-4D97-AF65-F5344CB8AC3E}">
        <p14:creationId xmlns:p14="http://schemas.microsoft.com/office/powerpoint/2010/main" val="27183063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9904-9B2A-4FB0-98EF-66F873720272}"/>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2A5FFDB1-0919-4FAD-84B5-EC9F22142B2C}"/>
              </a:ext>
            </a:extLst>
          </p:cNvPr>
          <p:cNvSpPr>
            <a:spLocks noGrp="1"/>
          </p:cNvSpPr>
          <p:nvPr>
            <p:ph sz="half" idx="1"/>
          </p:nvPr>
        </p:nvSpPr>
        <p:spPr/>
        <p:txBody>
          <a:bodyPr/>
          <a:lstStyle/>
          <a:p>
            <a:r>
              <a:rPr lang="en-US" dirty="0"/>
              <a:t>Use case is the core concept of object-oriented modeling. </a:t>
            </a:r>
          </a:p>
          <a:p>
            <a:r>
              <a:rPr lang="en-US" dirty="0"/>
              <a:t>It portrays a set of actions executed by a system to achieve the goal.</a:t>
            </a:r>
          </a:p>
        </p:txBody>
      </p:sp>
      <p:pic>
        <p:nvPicPr>
          <p:cNvPr id="5" name="Content Placeholder 4">
            <a:extLst>
              <a:ext uri="{FF2B5EF4-FFF2-40B4-BE49-F238E27FC236}">
                <a16:creationId xmlns:a16="http://schemas.microsoft.com/office/drawing/2014/main" id="{A4AF0325-84A8-4E3A-86AF-6DCD801368F2}"/>
              </a:ext>
            </a:extLst>
          </p:cNvPr>
          <p:cNvPicPr>
            <a:picLocks noGrp="1" noChangeAspect="1"/>
          </p:cNvPicPr>
          <p:nvPr>
            <p:ph sz="half" idx="2"/>
          </p:nvPr>
        </p:nvPicPr>
        <p:blipFill>
          <a:blip r:embed="rId2"/>
          <a:stretch>
            <a:fillRect/>
          </a:stretch>
        </p:blipFill>
        <p:spPr>
          <a:xfrm>
            <a:off x="7417638" y="2805032"/>
            <a:ext cx="2636748" cy="1867062"/>
          </a:xfrm>
          <a:prstGeom prst="rect">
            <a:avLst/>
          </a:prstGeom>
        </p:spPr>
      </p:pic>
    </p:spTree>
    <p:extLst>
      <p:ext uri="{BB962C8B-B14F-4D97-AF65-F5344CB8AC3E}">
        <p14:creationId xmlns:p14="http://schemas.microsoft.com/office/powerpoint/2010/main" val="711756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1F39A-3133-4092-954B-A728E3DABE7C}"/>
              </a:ext>
            </a:extLst>
          </p:cNvPr>
          <p:cNvSpPr>
            <a:spLocks noGrp="1"/>
          </p:cNvSpPr>
          <p:nvPr>
            <p:ph type="title"/>
          </p:nvPr>
        </p:nvSpPr>
        <p:spPr/>
        <p:txBody>
          <a:bodyPr/>
          <a:lstStyle/>
          <a:p>
            <a:r>
              <a:rPr lang="en-US" dirty="0"/>
              <a:t>2</a:t>
            </a:r>
            <a:r>
              <a:rPr lang="en-US" baseline="30000" dirty="0"/>
              <a:t>nd</a:t>
            </a:r>
            <a:r>
              <a:rPr lang="en-US" dirty="0"/>
              <a:t> step</a:t>
            </a:r>
          </a:p>
        </p:txBody>
      </p:sp>
      <p:sp>
        <p:nvSpPr>
          <p:cNvPr id="3" name="Content Placeholder 2">
            <a:extLst>
              <a:ext uri="{FF2B5EF4-FFF2-40B4-BE49-F238E27FC236}">
                <a16:creationId xmlns:a16="http://schemas.microsoft.com/office/drawing/2014/main" id="{36716E86-4B2B-4851-952C-0314C5FB1532}"/>
              </a:ext>
            </a:extLst>
          </p:cNvPr>
          <p:cNvSpPr>
            <a:spLocks noGrp="1"/>
          </p:cNvSpPr>
          <p:nvPr>
            <p:ph idx="1"/>
          </p:nvPr>
        </p:nvSpPr>
        <p:spPr/>
        <p:txBody>
          <a:bodyPr>
            <a:normAutofit/>
          </a:bodyPr>
          <a:lstStyle/>
          <a:p>
            <a:r>
              <a:rPr lang="en-US" dirty="0"/>
              <a:t>Once the requirements are clear, we come up with a description of the software system.</a:t>
            </a:r>
          </a:p>
          <a:p>
            <a:r>
              <a:rPr lang="en-US" dirty="0"/>
              <a:t> We should describe the app from the user's perspective.</a:t>
            </a:r>
          </a:p>
          <a:p>
            <a:r>
              <a:rPr lang="en-US" dirty="0"/>
              <a:t>The step of describing the app may include the creation of visual mockups, wireframes, or even prototypes. If it helps in communicating your thoughts to the client, then do it.</a:t>
            </a:r>
          </a:p>
          <a:p>
            <a:pPr lvl="1"/>
            <a:r>
              <a:rPr lang="en-US" dirty="0"/>
              <a:t>Let's say a customer asks you to create an iOS version of their Android app.</a:t>
            </a:r>
          </a:p>
          <a:p>
            <a:pPr lvl="1"/>
            <a:r>
              <a:rPr lang="en-US" dirty="0"/>
              <a:t>A prototype will help the client understand that the iOS version will look and behave differently.</a:t>
            </a:r>
          </a:p>
          <a:p>
            <a:r>
              <a:rPr lang="en-US" dirty="0"/>
              <a:t>By communicating our vision precisely, we avoid surprises and misleading expectations</a:t>
            </a:r>
          </a:p>
        </p:txBody>
      </p:sp>
    </p:spTree>
    <p:extLst>
      <p:ext uri="{BB962C8B-B14F-4D97-AF65-F5344CB8AC3E}">
        <p14:creationId xmlns:p14="http://schemas.microsoft.com/office/powerpoint/2010/main" val="32048398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C6CFA-D858-4074-BC82-F7945917F918}"/>
              </a:ext>
            </a:extLst>
          </p:cNvPr>
          <p:cNvSpPr>
            <a:spLocks noGrp="1"/>
          </p:cNvSpPr>
          <p:nvPr>
            <p:ph type="title"/>
          </p:nvPr>
        </p:nvSpPr>
        <p:spPr/>
        <p:txBody>
          <a:bodyPr/>
          <a:lstStyle/>
          <a:p>
            <a:r>
              <a:rPr lang="en-US" dirty="0"/>
              <a:t>actor</a:t>
            </a:r>
          </a:p>
        </p:txBody>
      </p:sp>
      <p:sp>
        <p:nvSpPr>
          <p:cNvPr id="3" name="Content Placeholder 2">
            <a:extLst>
              <a:ext uri="{FF2B5EF4-FFF2-40B4-BE49-F238E27FC236}">
                <a16:creationId xmlns:a16="http://schemas.microsoft.com/office/drawing/2014/main" id="{354E64A9-986B-457B-9E74-DB86795BD60F}"/>
              </a:ext>
            </a:extLst>
          </p:cNvPr>
          <p:cNvSpPr>
            <a:spLocks noGrp="1"/>
          </p:cNvSpPr>
          <p:nvPr>
            <p:ph sz="half" idx="1"/>
          </p:nvPr>
        </p:nvSpPr>
        <p:spPr/>
        <p:txBody>
          <a:bodyPr/>
          <a:lstStyle/>
          <a:p>
            <a:r>
              <a:rPr lang="en-US" dirty="0"/>
              <a:t>It comes under the use case diagrams. </a:t>
            </a:r>
          </a:p>
          <a:p>
            <a:r>
              <a:rPr lang="en-US" dirty="0"/>
              <a:t>It is an object that interacts with the system, for example, a user</a:t>
            </a:r>
          </a:p>
        </p:txBody>
      </p:sp>
      <p:pic>
        <p:nvPicPr>
          <p:cNvPr id="5" name="Content Placeholder 4">
            <a:extLst>
              <a:ext uri="{FF2B5EF4-FFF2-40B4-BE49-F238E27FC236}">
                <a16:creationId xmlns:a16="http://schemas.microsoft.com/office/drawing/2014/main" id="{DA064C30-9391-4F8C-9AF3-FC55CE4C0C14}"/>
              </a:ext>
            </a:extLst>
          </p:cNvPr>
          <p:cNvPicPr>
            <a:picLocks noGrp="1" noChangeAspect="1"/>
          </p:cNvPicPr>
          <p:nvPr>
            <p:ph sz="half" idx="2"/>
          </p:nvPr>
        </p:nvPicPr>
        <p:blipFill>
          <a:blip r:embed="rId2"/>
          <a:stretch>
            <a:fillRect/>
          </a:stretch>
        </p:blipFill>
        <p:spPr>
          <a:xfrm>
            <a:off x="7928222" y="2755498"/>
            <a:ext cx="1615580" cy="1966130"/>
          </a:xfrm>
          <a:prstGeom prst="rect">
            <a:avLst/>
          </a:prstGeom>
        </p:spPr>
      </p:pic>
    </p:spTree>
    <p:extLst>
      <p:ext uri="{BB962C8B-B14F-4D97-AF65-F5344CB8AC3E}">
        <p14:creationId xmlns:p14="http://schemas.microsoft.com/office/powerpoint/2010/main" val="38417822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C78D-9A54-4D4F-8EE4-5BB81F92A333}"/>
              </a:ext>
            </a:extLst>
          </p:cNvPr>
          <p:cNvSpPr>
            <a:spLocks noGrp="1"/>
          </p:cNvSpPr>
          <p:nvPr>
            <p:ph type="title"/>
          </p:nvPr>
        </p:nvSpPr>
        <p:spPr/>
        <p:txBody>
          <a:bodyPr/>
          <a:lstStyle/>
          <a:p>
            <a:r>
              <a:rPr lang="en-US" dirty="0"/>
              <a:t>component</a:t>
            </a:r>
          </a:p>
        </p:txBody>
      </p:sp>
      <p:sp>
        <p:nvSpPr>
          <p:cNvPr id="3" name="Content Placeholder 2">
            <a:extLst>
              <a:ext uri="{FF2B5EF4-FFF2-40B4-BE49-F238E27FC236}">
                <a16:creationId xmlns:a16="http://schemas.microsoft.com/office/drawing/2014/main" id="{57A38C38-0497-40B5-8D42-637800BA798A}"/>
              </a:ext>
            </a:extLst>
          </p:cNvPr>
          <p:cNvSpPr>
            <a:spLocks noGrp="1"/>
          </p:cNvSpPr>
          <p:nvPr>
            <p:ph sz="half" idx="1"/>
          </p:nvPr>
        </p:nvSpPr>
        <p:spPr/>
        <p:txBody>
          <a:bodyPr/>
          <a:lstStyle/>
          <a:p>
            <a:r>
              <a:rPr lang="en-US" dirty="0"/>
              <a:t>It represents the physical part of the system</a:t>
            </a:r>
          </a:p>
        </p:txBody>
      </p:sp>
      <p:pic>
        <p:nvPicPr>
          <p:cNvPr id="5" name="Content Placeholder 4">
            <a:extLst>
              <a:ext uri="{FF2B5EF4-FFF2-40B4-BE49-F238E27FC236}">
                <a16:creationId xmlns:a16="http://schemas.microsoft.com/office/drawing/2014/main" id="{39A6A12A-0833-4CBB-8D8B-A5D896C5269E}"/>
              </a:ext>
            </a:extLst>
          </p:cNvPr>
          <p:cNvPicPr>
            <a:picLocks noGrp="1" noChangeAspect="1"/>
          </p:cNvPicPr>
          <p:nvPr>
            <p:ph sz="half" idx="2"/>
          </p:nvPr>
        </p:nvPicPr>
        <p:blipFill>
          <a:blip r:embed="rId2"/>
          <a:stretch>
            <a:fillRect/>
          </a:stretch>
        </p:blipFill>
        <p:spPr>
          <a:xfrm>
            <a:off x="7280466" y="2343982"/>
            <a:ext cx="2911092" cy="2789162"/>
          </a:xfrm>
          <a:prstGeom prst="rect">
            <a:avLst/>
          </a:prstGeom>
        </p:spPr>
      </p:pic>
    </p:spTree>
    <p:extLst>
      <p:ext uri="{BB962C8B-B14F-4D97-AF65-F5344CB8AC3E}">
        <p14:creationId xmlns:p14="http://schemas.microsoft.com/office/powerpoint/2010/main" val="2658536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1EB2-F29D-4EA9-8BCA-1CFC0D8DCEEC}"/>
              </a:ext>
            </a:extLst>
          </p:cNvPr>
          <p:cNvSpPr>
            <a:spLocks noGrp="1"/>
          </p:cNvSpPr>
          <p:nvPr>
            <p:ph type="title"/>
          </p:nvPr>
        </p:nvSpPr>
        <p:spPr/>
        <p:txBody>
          <a:bodyPr/>
          <a:lstStyle/>
          <a:p>
            <a:r>
              <a:rPr lang="en-US" dirty="0"/>
              <a:t>node</a:t>
            </a:r>
          </a:p>
        </p:txBody>
      </p:sp>
      <p:sp>
        <p:nvSpPr>
          <p:cNvPr id="3" name="Content Placeholder 2">
            <a:extLst>
              <a:ext uri="{FF2B5EF4-FFF2-40B4-BE49-F238E27FC236}">
                <a16:creationId xmlns:a16="http://schemas.microsoft.com/office/drawing/2014/main" id="{AB0CE557-363F-40A0-A490-AE219E6F1A63}"/>
              </a:ext>
            </a:extLst>
          </p:cNvPr>
          <p:cNvSpPr>
            <a:spLocks noGrp="1"/>
          </p:cNvSpPr>
          <p:nvPr>
            <p:ph sz="half" idx="1"/>
          </p:nvPr>
        </p:nvSpPr>
        <p:spPr/>
        <p:txBody>
          <a:bodyPr/>
          <a:lstStyle/>
          <a:p>
            <a:r>
              <a:rPr lang="en-US" dirty="0"/>
              <a:t>A physical element that exists at run time</a:t>
            </a:r>
          </a:p>
        </p:txBody>
      </p:sp>
      <p:pic>
        <p:nvPicPr>
          <p:cNvPr id="5" name="Content Placeholder 4">
            <a:extLst>
              <a:ext uri="{FF2B5EF4-FFF2-40B4-BE49-F238E27FC236}">
                <a16:creationId xmlns:a16="http://schemas.microsoft.com/office/drawing/2014/main" id="{C1D7C2F1-9477-407D-BB2B-9631AE04921E}"/>
              </a:ext>
            </a:extLst>
          </p:cNvPr>
          <p:cNvPicPr>
            <a:picLocks noGrp="1" noChangeAspect="1"/>
          </p:cNvPicPr>
          <p:nvPr>
            <p:ph sz="half" idx="2"/>
          </p:nvPr>
        </p:nvPicPr>
        <p:blipFill>
          <a:blip r:embed="rId2"/>
          <a:stretch>
            <a:fillRect/>
          </a:stretch>
        </p:blipFill>
        <p:spPr>
          <a:xfrm>
            <a:off x="7333811" y="2351603"/>
            <a:ext cx="2804403" cy="2773920"/>
          </a:xfrm>
          <a:prstGeom prst="rect">
            <a:avLst/>
          </a:prstGeom>
        </p:spPr>
      </p:pic>
    </p:spTree>
    <p:extLst>
      <p:ext uri="{BB962C8B-B14F-4D97-AF65-F5344CB8AC3E}">
        <p14:creationId xmlns:p14="http://schemas.microsoft.com/office/powerpoint/2010/main" val="2520673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5EC5E9-7E30-4BD6-949D-8742338E4415}"/>
              </a:ext>
            </a:extLst>
          </p:cNvPr>
          <p:cNvSpPr>
            <a:spLocks noGrp="1"/>
          </p:cNvSpPr>
          <p:nvPr>
            <p:ph type="title"/>
          </p:nvPr>
        </p:nvSpPr>
        <p:spPr/>
        <p:txBody>
          <a:bodyPr/>
          <a:lstStyle/>
          <a:p>
            <a:r>
              <a:rPr lang="en-US" dirty="0"/>
              <a:t>2. Behavioral Things</a:t>
            </a:r>
            <a:br>
              <a:rPr lang="en-US" dirty="0"/>
            </a:br>
            <a:endParaRPr lang="en-US" dirty="0"/>
          </a:p>
        </p:txBody>
      </p:sp>
      <p:sp>
        <p:nvSpPr>
          <p:cNvPr id="6" name="Content Placeholder 5">
            <a:extLst>
              <a:ext uri="{FF2B5EF4-FFF2-40B4-BE49-F238E27FC236}">
                <a16:creationId xmlns:a16="http://schemas.microsoft.com/office/drawing/2014/main" id="{03AAA6E9-EE2D-42DB-8175-11505834B7F1}"/>
              </a:ext>
            </a:extLst>
          </p:cNvPr>
          <p:cNvSpPr>
            <a:spLocks noGrp="1"/>
          </p:cNvSpPr>
          <p:nvPr>
            <p:ph idx="1"/>
          </p:nvPr>
        </p:nvSpPr>
        <p:spPr/>
        <p:txBody>
          <a:bodyPr/>
          <a:lstStyle/>
          <a:p>
            <a:r>
              <a:rPr lang="en-US" dirty="0"/>
              <a:t>They are the verbs that encompass the dynamic parts of a model. </a:t>
            </a:r>
          </a:p>
          <a:p>
            <a:r>
              <a:rPr lang="en-US" dirty="0"/>
              <a:t>It depicts the behavior of a system. </a:t>
            </a:r>
          </a:p>
          <a:p>
            <a:r>
              <a:rPr lang="en-US" dirty="0"/>
              <a:t>They involve state machine, activity diagram, interaction diagram, grouping things, annotation things</a:t>
            </a:r>
          </a:p>
        </p:txBody>
      </p:sp>
    </p:spTree>
    <p:extLst>
      <p:ext uri="{BB962C8B-B14F-4D97-AF65-F5344CB8AC3E}">
        <p14:creationId xmlns:p14="http://schemas.microsoft.com/office/powerpoint/2010/main" val="1520125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34A2D-0862-4399-8A4F-3B1617B9D8A0}"/>
              </a:ext>
            </a:extLst>
          </p:cNvPr>
          <p:cNvSpPr>
            <a:spLocks noGrp="1"/>
          </p:cNvSpPr>
          <p:nvPr>
            <p:ph type="title"/>
          </p:nvPr>
        </p:nvSpPr>
        <p:spPr/>
        <p:txBody>
          <a:bodyPr/>
          <a:lstStyle/>
          <a:p>
            <a:r>
              <a:rPr lang="en-US" dirty="0"/>
              <a:t>State Machine</a:t>
            </a:r>
          </a:p>
        </p:txBody>
      </p:sp>
      <p:sp>
        <p:nvSpPr>
          <p:cNvPr id="5" name="Content Placeholder 4">
            <a:extLst>
              <a:ext uri="{FF2B5EF4-FFF2-40B4-BE49-F238E27FC236}">
                <a16:creationId xmlns:a16="http://schemas.microsoft.com/office/drawing/2014/main" id="{6578CBC5-762F-4973-A3C6-3FFDE78E0E3A}"/>
              </a:ext>
            </a:extLst>
          </p:cNvPr>
          <p:cNvSpPr>
            <a:spLocks noGrp="1"/>
          </p:cNvSpPr>
          <p:nvPr>
            <p:ph sz="half" idx="1"/>
          </p:nvPr>
        </p:nvSpPr>
        <p:spPr/>
        <p:txBody>
          <a:bodyPr/>
          <a:lstStyle/>
          <a:p>
            <a:r>
              <a:rPr lang="en-US" dirty="0"/>
              <a:t> It defines a sequence of states that an entity goes through in the software development lifecycle. </a:t>
            </a:r>
          </a:p>
          <a:p>
            <a:r>
              <a:rPr lang="en-US" dirty="0"/>
              <a:t>It keeps a record of several distinct states of a system component</a:t>
            </a:r>
          </a:p>
        </p:txBody>
      </p:sp>
      <p:pic>
        <p:nvPicPr>
          <p:cNvPr id="7" name="Content Placeholder 6">
            <a:extLst>
              <a:ext uri="{FF2B5EF4-FFF2-40B4-BE49-F238E27FC236}">
                <a16:creationId xmlns:a16="http://schemas.microsoft.com/office/drawing/2014/main" id="{14211B68-1DEB-4FAE-91C4-F4EBCDD32A55}"/>
              </a:ext>
            </a:extLst>
          </p:cNvPr>
          <p:cNvPicPr>
            <a:picLocks noGrp="1" noChangeAspect="1"/>
          </p:cNvPicPr>
          <p:nvPr>
            <p:ph sz="half" idx="2"/>
          </p:nvPr>
        </p:nvPicPr>
        <p:blipFill>
          <a:blip r:embed="rId2"/>
          <a:stretch>
            <a:fillRect/>
          </a:stretch>
        </p:blipFill>
        <p:spPr>
          <a:xfrm>
            <a:off x="7561464" y="2017713"/>
            <a:ext cx="2349097" cy="3441700"/>
          </a:xfrm>
          <a:prstGeom prst="rect">
            <a:avLst/>
          </a:prstGeom>
        </p:spPr>
      </p:pic>
    </p:spTree>
    <p:extLst>
      <p:ext uri="{BB962C8B-B14F-4D97-AF65-F5344CB8AC3E}">
        <p14:creationId xmlns:p14="http://schemas.microsoft.com/office/powerpoint/2010/main" val="33583747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D055E-512B-441F-8F61-B868E9C7F731}"/>
              </a:ext>
            </a:extLst>
          </p:cNvPr>
          <p:cNvSpPr>
            <a:spLocks noGrp="1"/>
          </p:cNvSpPr>
          <p:nvPr>
            <p:ph type="title"/>
          </p:nvPr>
        </p:nvSpPr>
        <p:spPr/>
        <p:txBody>
          <a:bodyPr/>
          <a:lstStyle/>
          <a:p>
            <a:r>
              <a:rPr lang="en-US" dirty="0"/>
              <a:t>Activity diagram</a:t>
            </a:r>
          </a:p>
        </p:txBody>
      </p:sp>
      <p:sp>
        <p:nvSpPr>
          <p:cNvPr id="3" name="Content Placeholder 2">
            <a:extLst>
              <a:ext uri="{FF2B5EF4-FFF2-40B4-BE49-F238E27FC236}">
                <a16:creationId xmlns:a16="http://schemas.microsoft.com/office/drawing/2014/main" id="{BEE09485-7102-4842-8551-EF3F695BEA43}"/>
              </a:ext>
            </a:extLst>
          </p:cNvPr>
          <p:cNvSpPr>
            <a:spLocks noGrp="1"/>
          </p:cNvSpPr>
          <p:nvPr>
            <p:ph sz="half" idx="1"/>
          </p:nvPr>
        </p:nvSpPr>
        <p:spPr/>
        <p:txBody>
          <a:bodyPr/>
          <a:lstStyle/>
          <a:p>
            <a:r>
              <a:rPr lang="en-US" dirty="0"/>
              <a:t>It portrays all the activities accomplished by different entities of a system. </a:t>
            </a:r>
          </a:p>
          <a:p>
            <a:r>
              <a:rPr lang="en-US" dirty="0"/>
              <a:t>It is represented the same as that of a state machine diagram. </a:t>
            </a:r>
          </a:p>
          <a:p>
            <a:r>
              <a:rPr lang="en-US" dirty="0"/>
              <a:t>It consists of an initial state, final state, a decision box, and an action notation.</a:t>
            </a:r>
          </a:p>
        </p:txBody>
      </p:sp>
      <p:pic>
        <p:nvPicPr>
          <p:cNvPr id="5" name="Content Placeholder 4">
            <a:extLst>
              <a:ext uri="{FF2B5EF4-FFF2-40B4-BE49-F238E27FC236}">
                <a16:creationId xmlns:a16="http://schemas.microsoft.com/office/drawing/2014/main" id="{2710892E-3FA1-4AD1-A89E-D9BEB2410ED7}"/>
              </a:ext>
            </a:extLst>
          </p:cNvPr>
          <p:cNvPicPr>
            <a:picLocks noGrp="1" noChangeAspect="1"/>
          </p:cNvPicPr>
          <p:nvPr>
            <p:ph sz="half" idx="2"/>
          </p:nvPr>
        </p:nvPicPr>
        <p:blipFill>
          <a:blip r:embed="rId2"/>
          <a:stretch>
            <a:fillRect/>
          </a:stretch>
        </p:blipFill>
        <p:spPr>
          <a:xfrm>
            <a:off x="7600855" y="2017713"/>
            <a:ext cx="2270314" cy="3441700"/>
          </a:xfrm>
          <a:prstGeom prst="rect">
            <a:avLst/>
          </a:prstGeom>
        </p:spPr>
      </p:pic>
    </p:spTree>
    <p:extLst>
      <p:ext uri="{BB962C8B-B14F-4D97-AF65-F5344CB8AC3E}">
        <p14:creationId xmlns:p14="http://schemas.microsoft.com/office/powerpoint/2010/main" val="1063607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F5CC-51FA-4D0B-BA22-FF3642D1E198}"/>
              </a:ext>
            </a:extLst>
          </p:cNvPr>
          <p:cNvSpPr>
            <a:spLocks noGrp="1"/>
          </p:cNvSpPr>
          <p:nvPr>
            <p:ph type="title"/>
          </p:nvPr>
        </p:nvSpPr>
        <p:spPr/>
        <p:txBody>
          <a:bodyPr/>
          <a:lstStyle/>
          <a:p>
            <a:r>
              <a:rPr lang="en-US" dirty="0"/>
              <a:t>Interaction Diagram</a:t>
            </a:r>
          </a:p>
        </p:txBody>
      </p:sp>
      <p:sp>
        <p:nvSpPr>
          <p:cNvPr id="3" name="Content Placeholder 2">
            <a:extLst>
              <a:ext uri="{FF2B5EF4-FFF2-40B4-BE49-F238E27FC236}">
                <a16:creationId xmlns:a16="http://schemas.microsoft.com/office/drawing/2014/main" id="{B62F6595-1790-4A2A-8604-BF27DEC4E527}"/>
              </a:ext>
            </a:extLst>
          </p:cNvPr>
          <p:cNvSpPr>
            <a:spLocks noGrp="1"/>
          </p:cNvSpPr>
          <p:nvPr>
            <p:ph sz="half" idx="1"/>
          </p:nvPr>
        </p:nvSpPr>
        <p:spPr/>
        <p:txBody>
          <a:bodyPr/>
          <a:lstStyle/>
          <a:p>
            <a:r>
              <a:rPr lang="en-US" dirty="0"/>
              <a:t>It is used to envision the flow of messages between several components in a system</a:t>
            </a:r>
          </a:p>
        </p:txBody>
      </p:sp>
      <p:pic>
        <p:nvPicPr>
          <p:cNvPr id="5" name="Content Placeholder 4">
            <a:extLst>
              <a:ext uri="{FF2B5EF4-FFF2-40B4-BE49-F238E27FC236}">
                <a16:creationId xmlns:a16="http://schemas.microsoft.com/office/drawing/2014/main" id="{B6146C1F-FE52-4302-AF2E-3C0A4A682147}"/>
              </a:ext>
            </a:extLst>
          </p:cNvPr>
          <p:cNvPicPr>
            <a:picLocks noGrp="1" noChangeAspect="1"/>
          </p:cNvPicPr>
          <p:nvPr>
            <p:ph sz="half" idx="2"/>
          </p:nvPr>
        </p:nvPicPr>
        <p:blipFill>
          <a:blip r:embed="rId2"/>
          <a:stretch>
            <a:fillRect/>
          </a:stretch>
        </p:blipFill>
        <p:spPr>
          <a:xfrm>
            <a:off x="7009289" y="2017713"/>
            <a:ext cx="3453446" cy="3441700"/>
          </a:xfrm>
          <a:prstGeom prst="rect">
            <a:avLst/>
          </a:prstGeom>
        </p:spPr>
      </p:pic>
    </p:spTree>
    <p:extLst>
      <p:ext uri="{BB962C8B-B14F-4D97-AF65-F5344CB8AC3E}">
        <p14:creationId xmlns:p14="http://schemas.microsoft.com/office/powerpoint/2010/main" val="29847900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101B-2BF1-421C-A5AB-918A97975043}"/>
              </a:ext>
            </a:extLst>
          </p:cNvPr>
          <p:cNvSpPr>
            <a:spLocks noGrp="1"/>
          </p:cNvSpPr>
          <p:nvPr>
            <p:ph type="title"/>
          </p:nvPr>
        </p:nvSpPr>
        <p:spPr/>
        <p:txBody>
          <a:bodyPr/>
          <a:lstStyle/>
          <a:p>
            <a:r>
              <a:rPr lang="en-US" dirty="0"/>
              <a:t>3. Grouping Things</a:t>
            </a:r>
            <a:br>
              <a:rPr lang="en-US" dirty="0"/>
            </a:br>
            <a:endParaRPr lang="en-US" dirty="0"/>
          </a:p>
        </p:txBody>
      </p:sp>
      <p:sp>
        <p:nvSpPr>
          <p:cNvPr id="5" name="Content Placeholder 4">
            <a:extLst>
              <a:ext uri="{FF2B5EF4-FFF2-40B4-BE49-F238E27FC236}">
                <a16:creationId xmlns:a16="http://schemas.microsoft.com/office/drawing/2014/main" id="{A960D129-8AEF-42B3-BA98-18A92AF8157E}"/>
              </a:ext>
            </a:extLst>
          </p:cNvPr>
          <p:cNvSpPr>
            <a:spLocks noGrp="1"/>
          </p:cNvSpPr>
          <p:nvPr>
            <p:ph idx="1"/>
          </p:nvPr>
        </p:nvSpPr>
        <p:spPr/>
        <p:txBody>
          <a:bodyPr/>
          <a:lstStyle/>
          <a:p>
            <a:r>
              <a:rPr lang="en-US" dirty="0"/>
              <a:t>It is a method that together binds the elements of the UML model. </a:t>
            </a:r>
          </a:p>
          <a:p>
            <a:r>
              <a:rPr lang="en-US" dirty="0"/>
              <a:t>In UML, the package is the only thing, which is used for grouping.</a:t>
            </a:r>
          </a:p>
        </p:txBody>
      </p:sp>
    </p:spTree>
    <p:extLst>
      <p:ext uri="{BB962C8B-B14F-4D97-AF65-F5344CB8AC3E}">
        <p14:creationId xmlns:p14="http://schemas.microsoft.com/office/powerpoint/2010/main" val="32289992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5B31D9-54CA-49D8-882A-E0FFE64609B7}"/>
              </a:ext>
            </a:extLst>
          </p:cNvPr>
          <p:cNvSpPr>
            <a:spLocks noGrp="1"/>
          </p:cNvSpPr>
          <p:nvPr>
            <p:ph type="title"/>
          </p:nvPr>
        </p:nvSpPr>
        <p:spPr/>
        <p:txBody>
          <a:bodyPr/>
          <a:lstStyle/>
          <a:p>
            <a:r>
              <a:rPr lang="en-US" dirty="0"/>
              <a:t>Package</a:t>
            </a:r>
          </a:p>
        </p:txBody>
      </p:sp>
      <p:sp>
        <p:nvSpPr>
          <p:cNvPr id="5" name="Content Placeholder 4">
            <a:extLst>
              <a:ext uri="{FF2B5EF4-FFF2-40B4-BE49-F238E27FC236}">
                <a16:creationId xmlns:a16="http://schemas.microsoft.com/office/drawing/2014/main" id="{6AEDA82F-1968-4921-8692-E97328D5DEE7}"/>
              </a:ext>
            </a:extLst>
          </p:cNvPr>
          <p:cNvSpPr>
            <a:spLocks noGrp="1"/>
          </p:cNvSpPr>
          <p:nvPr>
            <p:ph sz="half" idx="1"/>
          </p:nvPr>
        </p:nvSpPr>
        <p:spPr/>
        <p:txBody>
          <a:bodyPr/>
          <a:lstStyle/>
          <a:p>
            <a:r>
              <a:rPr lang="en-US" dirty="0"/>
              <a:t>Package is the only thing that is available for grouping behavioral and structural things.</a:t>
            </a:r>
          </a:p>
        </p:txBody>
      </p:sp>
      <p:pic>
        <p:nvPicPr>
          <p:cNvPr id="7" name="Content Placeholder 6">
            <a:extLst>
              <a:ext uri="{FF2B5EF4-FFF2-40B4-BE49-F238E27FC236}">
                <a16:creationId xmlns:a16="http://schemas.microsoft.com/office/drawing/2014/main" id="{96C090AE-5CF6-4A56-BFB4-F2313984DBDD}"/>
              </a:ext>
            </a:extLst>
          </p:cNvPr>
          <p:cNvPicPr>
            <a:picLocks noGrp="1" noChangeAspect="1"/>
          </p:cNvPicPr>
          <p:nvPr>
            <p:ph sz="half" idx="2"/>
          </p:nvPr>
        </p:nvPicPr>
        <p:blipFill>
          <a:blip r:embed="rId2"/>
          <a:stretch>
            <a:fillRect/>
          </a:stretch>
        </p:blipFill>
        <p:spPr>
          <a:xfrm>
            <a:off x="7303328" y="2488774"/>
            <a:ext cx="2865368" cy="2499577"/>
          </a:xfrm>
          <a:prstGeom prst="rect">
            <a:avLst/>
          </a:prstGeom>
        </p:spPr>
      </p:pic>
    </p:spTree>
    <p:extLst>
      <p:ext uri="{BB962C8B-B14F-4D97-AF65-F5344CB8AC3E}">
        <p14:creationId xmlns:p14="http://schemas.microsoft.com/office/powerpoint/2010/main" val="28106926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4ADA1C-2F7C-4FFC-981E-D7B54A99ECBA}"/>
              </a:ext>
            </a:extLst>
          </p:cNvPr>
          <p:cNvSpPr>
            <a:spLocks noGrp="1"/>
          </p:cNvSpPr>
          <p:nvPr>
            <p:ph type="title"/>
          </p:nvPr>
        </p:nvSpPr>
        <p:spPr/>
        <p:txBody>
          <a:bodyPr/>
          <a:lstStyle/>
          <a:p>
            <a:r>
              <a:rPr lang="en-US" dirty="0"/>
              <a:t>4. Annotation Things</a:t>
            </a:r>
            <a:br>
              <a:rPr lang="en-US" dirty="0"/>
            </a:br>
            <a:endParaRPr lang="en-US" dirty="0"/>
          </a:p>
        </p:txBody>
      </p:sp>
      <p:sp>
        <p:nvSpPr>
          <p:cNvPr id="6" name="Content Placeholder 5">
            <a:extLst>
              <a:ext uri="{FF2B5EF4-FFF2-40B4-BE49-F238E27FC236}">
                <a16:creationId xmlns:a16="http://schemas.microsoft.com/office/drawing/2014/main" id="{5DA654CF-B62F-4071-87F1-83E7C0499CB0}"/>
              </a:ext>
            </a:extLst>
          </p:cNvPr>
          <p:cNvSpPr>
            <a:spLocks noGrp="1"/>
          </p:cNvSpPr>
          <p:nvPr>
            <p:ph idx="1"/>
          </p:nvPr>
        </p:nvSpPr>
        <p:spPr/>
        <p:txBody>
          <a:bodyPr/>
          <a:lstStyle/>
          <a:p>
            <a:r>
              <a:rPr lang="en-US" dirty="0"/>
              <a:t>It is a mechanism that captures the remarks, descriptions, and comments of UML model elements. </a:t>
            </a:r>
          </a:p>
          <a:p>
            <a:r>
              <a:rPr lang="en-US" dirty="0"/>
              <a:t>In UML, a note is the only </a:t>
            </a:r>
            <a:r>
              <a:rPr lang="en-US" dirty="0" err="1"/>
              <a:t>Annotational</a:t>
            </a:r>
            <a:r>
              <a:rPr lang="en-US" dirty="0"/>
              <a:t> thing</a:t>
            </a:r>
          </a:p>
        </p:txBody>
      </p:sp>
    </p:spTree>
    <p:extLst>
      <p:ext uri="{BB962C8B-B14F-4D97-AF65-F5344CB8AC3E}">
        <p14:creationId xmlns:p14="http://schemas.microsoft.com/office/powerpoint/2010/main" val="215089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0C8A-78B3-42B8-AD0B-51A22741A5A2}"/>
              </a:ext>
            </a:extLst>
          </p:cNvPr>
          <p:cNvSpPr>
            <a:spLocks noGrp="1"/>
          </p:cNvSpPr>
          <p:nvPr>
            <p:ph type="title"/>
          </p:nvPr>
        </p:nvSpPr>
        <p:spPr/>
        <p:txBody>
          <a:bodyPr/>
          <a:lstStyle/>
          <a:p>
            <a:r>
              <a:rPr lang="en-US" dirty="0"/>
              <a:t>3</a:t>
            </a:r>
            <a:r>
              <a:rPr lang="en-US" baseline="30000" dirty="0"/>
              <a:t>rd</a:t>
            </a:r>
            <a:r>
              <a:rPr lang="en-US" dirty="0"/>
              <a:t> step</a:t>
            </a:r>
          </a:p>
        </p:txBody>
      </p:sp>
      <p:sp>
        <p:nvSpPr>
          <p:cNvPr id="3" name="Content Placeholder 2">
            <a:extLst>
              <a:ext uri="{FF2B5EF4-FFF2-40B4-BE49-F238E27FC236}">
                <a16:creationId xmlns:a16="http://schemas.microsoft.com/office/drawing/2014/main" id="{3B45B837-E620-49EE-A020-8BE5CE3133EF}"/>
              </a:ext>
            </a:extLst>
          </p:cNvPr>
          <p:cNvSpPr>
            <a:spLocks noGrp="1"/>
          </p:cNvSpPr>
          <p:nvPr>
            <p:ph idx="1"/>
          </p:nvPr>
        </p:nvSpPr>
        <p:spPr/>
        <p:txBody>
          <a:bodyPr/>
          <a:lstStyle/>
          <a:p>
            <a:r>
              <a:rPr lang="en-US" dirty="0"/>
              <a:t>In this step, generally we define what constitutes the system to be built</a:t>
            </a:r>
          </a:p>
          <a:p>
            <a:r>
              <a:rPr lang="en-US" dirty="0"/>
              <a:t>These are the potential players that have a specific, well-defined role in our application.</a:t>
            </a:r>
          </a:p>
          <a:p>
            <a:r>
              <a:rPr lang="en-US" dirty="0"/>
              <a:t>For example,</a:t>
            </a:r>
          </a:p>
          <a:p>
            <a:pPr lvl="1"/>
            <a:r>
              <a:rPr lang="en-US" dirty="0"/>
              <a:t>A class responsible for securely communicating with the server.</a:t>
            </a:r>
          </a:p>
          <a:p>
            <a:pPr lvl="1"/>
            <a:r>
              <a:rPr lang="en-US" dirty="0"/>
              <a:t>Another class may manage your local persistence, and so on.</a:t>
            </a:r>
          </a:p>
          <a:p>
            <a:pPr lvl="1"/>
            <a:r>
              <a:rPr lang="en-US" dirty="0"/>
              <a:t>A class representing just some information, such as, an Item class, having name, price or some other attributes</a:t>
            </a:r>
          </a:p>
        </p:txBody>
      </p:sp>
    </p:spTree>
    <p:extLst>
      <p:ext uri="{BB962C8B-B14F-4D97-AF65-F5344CB8AC3E}">
        <p14:creationId xmlns:p14="http://schemas.microsoft.com/office/powerpoint/2010/main" val="8644766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45058-C007-4C06-890D-EF5E98603DA3}"/>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FA40A667-51AF-49FD-A649-237891FBAA49}"/>
              </a:ext>
            </a:extLst>
          </p:cNvPr>
          <p:cNvSpPr>
            <a:spLocks noGrp="1"/>
          </p:cNvSpPr>
          <p:nvPr>
            <p:ph sz="half" idx="1"/>
          </p:nvPr>
        </p:nvSpPr>
        <p:spPr/>
        <p:txBody>
          <a:bodyPr/>
          <a:lstStyle/>
          <a:p>
            <a:r>
              <a:rPr lang="en-US" dirty="0"/>
              <a:t>It is used to attach the constraints, comments, and rules to the elements of the model. </a:t>
            </a:r>
          </a:p>
          <a:p>
            <a:r>
              <a:rPr lang="en-US" dirty="0"/>
              <a:t>It is a kind of yellow sticky note</a:t>
            </a:r>
          </a:p>
        </p:txBody>
      </p:sp>
      <p:pic>
        <p:nvPicPr>
          <p:cNvPr id="5" name="Content Placeholder 4">
            <a:extLst>
              <a:ext uri="{FF2B5EF4-FFF2-40B4-BE49-F238E27FC236}">
                <a16:creationId xmlns:a16="http://schemas.microsoft.com/office/drawing/2014/main" id="{715A22EE-AD6E-45DD-B3EF-AD7AC9DF2F34}"/>
              </a:ext>
            </a:extLst>
          </p:cNvPr>
          <p:cNvPicPr>
            <a:picLocks noGrp="1" noChangeAspect="1"/>
          </p:cNvPicPr>
          <p:nvPr>
            <p:ph sz="half" idx="2"/>
          </p:nvPr>
        </p:nvPicPr>
        <p:blipFill>
          <a:blip r:embed="rId2"/>
          <a:stretch>
            <a:fillRect/>
          </a:stretch>
        </p:blipFill>
        <p:spPr>
          <a:xfrm>
            <a:off x="7764378" y="3029841"/>
            <a:ext cx="1943268" cy="1417443"/>
          </a:xfrm>
          <a:prstGeom prst="rect">
            <a:avLst/>
          </a:prstGeom>
        </p:spPr>
      </p:pic>
    </p:spTree>
    <p:extLst>
      <p:ext uri="{BB962C8B-B14F-4D97-AF65-F5344CB8AC3E}">
        <p14:creationId xmlns:p14="http://schemas.microsoft.com/office/powerpoint/2010/main" val="30794088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A44EE-265B-4588-87B4-C8DC168CC790}"/>
              </a:ext>
            </a:extLst>
          </p:cNvPr>
          <p:cNvSpPr>
            <a:spLocks noGrp="1"/>
          </p:cNvSpPr>
          <p:nvPr>
            <p:ph type="title"/>
          </p:nvPr>
        </p:nvSpPr>
        <p:spPr/>
        <p:txBody>
          <a:bodyPr/>
          <a:lstStyle/>
          <a:p>
            <a:r>
              <a:rPr lang="en-US" dirty="0"/>
              <a:t>b. Relationships</a:t>
            </a:r>
            <a:br>
              <a:rPr lang="en-US" dirty="0"/>
            </a:br>
            <a:endParaRPr lang="en-US" dirty="0"/>
          </a:p>
        </p:txBody>
      </p:sp>
      <p:sp>
        <p:nvSpPr>
          <p:cNvPr id="5" name="Content Placeholder 4">
            <a:extLst>
              <a:ext uri="{FF2B5EF4-FFF2-40B4-BE49-F238E27FC236}">
                <a16:creationId xmlns:a16="http://schemas.microsoft.com/office/drawing/2014/main" id="{B3BEE219-AF73-46E9-8BFC-8038092EC389}"/>
              </a:ext>
            </a:extLst>
          </p:cNvPr>
          <p:cNvSpPr>
            <a:spLocks noGrp="1"/>
          </p:cNvSpPr>
          <p:nvPr>
            <p:ph idx="1"/>
          </p:nvPr>
        </p:nvSpPr>
        <p:spPr/>
        <p:txBody>
          <a:bodyPr/>
          <a:lstStyle/>
          <a:p>
            <a:r>
              <a:rPr lang="en-US" dirty="0"/>
              <a:t>It illustrates the meaningful connections between things. </a:t>
            </a:r>
          </a:p>
          <a:p>
            <a:r>
              <a:rPr lang="en-US" dirty="0"/>
              <a:t>It shows the association between the entities and defines the functionality of an application</a:t>
            </a:r>
          </a:p>
          <a:p>
            <a:r>
              <a:rPr lang="en-US" dirty="0"/>
              <a:t>There are four types of relationships</a:t>
            </a:r>
          </a:p>
          <a:p>
            <a:pPr lvl="1">
              <a:buFont typeface="Wingdings" panose="05000000000000000000" pitchFamily="2" charset="2"/>
              <a:buChar char="ü"/>
            </a:pPr>
            <a:r>
              <a:rPr lang="en-US" b="1" dirty="0"/>
              <a:t>Dependency</a:t>
            </a:r>
          </a:p>
          <a:p>
            <a:pPr lvl="1">
              <a:buFont typeface="Wingdings" panose="05000000000000000000" pitchFamily="2" charset="2"/>
              <a:buChar char="ü"/>
            </a:pPr>
            <a:r>
              <a:rPr lang="en-US" b="1" dirty="0"/>
              <a:t>Association</a:t>
            </a:r>
          </a:p>
          <a:p>
            <a:pPr lvl="1">
              <a:buFont typeface="Wingdings" panose="05000000000000000000" pitchFamily="2" charset="2"/>
              <a:buChar char="ü"/>
            </a:pPr>
            <a:r>
              <a:rPr lang="en-US" b="1" dirty="0"/>
              <a:t>Generalization</a:t>
            </a:r>
          </a:p>
          <a:p>
            <a:pPr lvl="1">
              <a:buFont typeface="Wingdings" panose="05000000000000000000" pitchFamily="2" charset="2"/>
              <a:buChar char="ü"/>
            </a:pPr>
            <a:r>
              <a:rPr lang="en-US" b="1" dirty="0"/>
              <a:t>Realization</a:t>
            </a:r>
            <a:endParaRPr lang="en-US" dirty="0"/>
          </a:p>
        </p:txBody>
      </p:sp>
    </p:spTree>
    <p:extLst>
      <p:ext uri="{BB962C8B-B14F-4D97-AF65-F5344CB8AC3E}">
        <p14:creationId xmlns:p14="http://schemas.microsoft.com/office/powerpoint/2010/main" val="14824804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192FEA-FCC9-4273-96A2-77925F72531C}"/>
              </a:ext>
            </a:extLst>
          </p:cNvPr>
          <p:cNvSpPr>
            <a:spLocks noGrp="1"/>
          </p:cNvSpPr>
          <p:nvPr>
            <p:ph type="title"/>
          </p:nvPr>
        </p:nvSpPr>
        <p:spPr/>
        <p:txBody>
          <a:bodyPr/>
          <a:lstStyle/>
          <a:p>
            <a:r>
              <a:rPr lang="en-US" dirty="0"/>
              <a:t>dependency</a:t>
            </a:r>
          </a:p>
        </p:txBody>
      </p:sp>
      <p:sp>
        <p:nvSpPr>
          <p:cNvPr id="5" name="Content Placeholder 4">
            <a:extLst>
              <a:ext uri="{FF2B5EF4-FFF2-40B4-BE49-F238E27FC236}">
                <a16:creationId xmlns:a16="http://schemas.microsoft.com/office/drawing/2014/main" id="{261E1C6F-CD91-4D42-B97B-0F95F8EE58B4}"/>
              </a:ext>
            </a:extLst>
          </p:cNvPr>
          <p:cNvSpPr>
            <a:spLocks noGrp="1"/>
          </p:cNvSpPr>
          <p:nvPr>
            <p:ph sz="half" idx="1"/>
          </p:nvPr>
        </p:nvSpPr>
        <p:spPr/>
        <p:txBody>
          <a:bodyPr>
            <a:normAutofit lnSpcReduction="10000"/>
          </a:bodyPr>
          <a:lstStyle/>
          <a:p>
            <a:r>
              <a:rPr lang="en-US" dirty="0"/>
              <a:t>Dependency is a kind of relationship in which a change in target element affects the source element, or simply we can say the source element is dependent on the target element. </a:t>
            </a:r>
          </a:p>
          <a:p>
            <a:r>
              <a:rPr lang="en-US" dirty="0"/>
              <a:t>This annotation depicts the dependency from one entity to another.</a:t>
            </a:r>
          </a:p>
          <a:p>
            <a:r>
              <a:rPr lang="en-US" dirty="0"/>
              <a:t>It is denoted by a dotted line followed by an arrow at one side</a:t>
            </a:r>
          </a:p>
        </p:txBody>
      </p:sp>
      <p:pic>
        <p:nvPicPr>
          <p:cNvPr id="7" name="Content Placeholder 6">
            <a:extLst>
              <a:ext uri="{FF2B5EF4-FFF2-40B4-BE49-F238E27FC236}">
                <a16:creationId xmlns:a16="http://schemas.microsoft.com/office/drawing/2014/main" id="{CE751122-703D-4D30-8C24-D5E9A1B40D4D}"/>
              </a:ext>
            </a:extLst>
          </p:cNvPr>
          <p:cNvPicPr>
            <a:picLocks noGrp="1" noChangeAspect="1"/>
          </p:cNvPicPr>
          <p:nvPr>
            <p:ph sz="half" idx="2"/>
          </p:nvPr>
        </p:nvPicPr>
        <p:blipFill>
          <a:blip r:embed="rId2"/>
          <a:stretch>
            <a:fillRect/>
          </a:stretch>
        </p:blipFill>
        <p:spPr>
          <a:xfrm>
            <a:off x="7463362" y="3498512"/>
            <a:ext cx="2545301" cy="480102"/>
          </a:xfrm>
          <a:prstGeom prst="rect">
            <a:avLst/>
          </a:prstGeom>
        </p:spPr>
      </p:pic>
    </p:spTree>
    <p:extLst>
      <p:ext uri="{BB962C8B-B14F-4D97-AF65-F5344CB8AC3E}">
        <p14:creationId xmlns:p14="http://schemas.microsoft.com/office/powerpoint/2010/main" val="17145590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FEAE-4933-48B6-A329-6FB504196235}"/>
              </a:ext>
            </a:extLst>
          </p:cNvPr>
          <p:cNvSpPr>
            <a:spLocks noGrp="1"/>
          </p:cNvSpPr>
          <p:nvPr>
            <p:ph type="title"/>
          </p:nvPr>
        </p:nvSpPr>
        <p:spPr/>
        <p:txBody>
          <a:bodyPr/>
          <a:lstStyle/>
          <a:p>
            <a:r>
              <a:rPr lang="en-US" dirty="0"/>
              <a:t>Association</a:t>
            </a:r>
          </a:p>
        </p:txBody>
      </p:sp>
      <p:sp>
        <p:nvSpPr>
          <p:cNvPr id="3" name="Content Placeholder 2">
            <a:extLst>
              <a:ext uri="{FF2B5EF4-FFF2-40B4-BE49-F238E27FC236}">
                <a16:creationId xmlns:a16="http://schemas.microsoft.com/office/drawing/2014/main" id="{EA2FA13C-D8D2-400E-8A14-5772726C5021}"/>
              </a:ext>
            </a:extLst>
          </p:cNvPr>
          <p:cNvSpPr>
            <a:spLocks noGrp="1"/>
          </p:cNvSpPr>
          <p:nvPr>
            <p:ph sz="half" idx="1"/>
          </p:nvPr>
        </p:nvSpPr>
        <p:spPr/>
        <p:txBody>
          <a:bodyPr/>
          <a:lstStyle/>
          <a:p>
            <a:r>
              <a:rPr lang="en-US" dirty="0"/>
              <a:t>A set of links that associates the entities to the UML model. </a:t>
            </a:r>
          </a:p>
          <a:p>
            <a:r>
              <a:rPr lang="en-US" dirty="0"/>
              <a:t>It tells how many elements are actually taking part in forming that relationship.</a:t>
            </a:r>
          </a:p>
          <a:p>
            <a:r>
              <a:rPr lang="en-US" dirty="0"/>
              <a:t>It is denoted by a dotted line with arrowheads on both sides to describe the relationship with the element on both sides</a:t>
            </a:r>
          </a:p>
        </p:txBody>
      </p:sp>
      <p:pic>
        <p:nvPicPr>
          <p:cNvPr id="5" name="Content Placeholder 4">
            <a:extLst>
              <a:ext uri="{FF2B5EF4-FFF2-40B4-BE49-F238E27FC236}">
                <a16:creationId xmlns:a16="http://schemas.microsoft.com/office/drawing/2014/main" id="{9587F3D9-DD47-4077-B0B7-A0DB6E2885EF}"/>
              </a:ext>
            </a:extLst>
          </p:cNvPr>
          <p:cNvPicPr>
            <a:picLocks noGrp="1" noChangeAspect="1"/>
          </p:cNvPicPr>
          <p:nvPr>
            <p:ph sz="half" idx="2"/>
          </p:nvPr>
        </p:nvPicPr>
        <p:blipFill>
          <a:blip r:embed="rId2"/>
          <a:stretch>
            <a:fillRect/>
          </a:stretch>
        </p:blipFill>
        <p:spPr>
          <a:xfrm>
            <a:off x="7581482" y="3517564"/>
            <a:ext cx="2309060" cy="441998"/>
          </a:xfrm>
          <a:prstGeom prst="rect">
            <a:avLst/>
          </a:prstGeom>
        </p:spPr>
      </p:pic>
    </p:spTree>
    <p:extLst>
      <p:ext uri="{BB962C8B-B14F-4D97-AF65-F5344CB8AC3E}">
        <p14:creationId xmlns:p14="http://schemas.microsoft.com/office/powerpoint/2010/main" val="25557497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3CB39-E220-47C0-AD42-030BE8E6503C}"/>
              </a:ext>
            </a:extLst>
          </p:cNvPr>
          <p:cNvSpPr>
            <a:spLocks noGrp="1"/>
          </p:cNvSpPr>
          <p:nvPr>
            <p:ph type="title"/>
          </p:nvPr>
        </p:nvSpPr>
        <p:spPr/>
        <p:txBody>
          <a:bodyPr/>
          <a:lstStyle/>
          <a:p>
            <a:r>
              <a:rPr lang="en-US" dirty="0"/>
              <a:t>Generalization</a:t>
            </a:r>
          </a:p>
        </p:txBody>
      </p:sp>
      <p:sp>
        <p:nvSpPr>
          <p:cNvPr id="3" name="Content Placeholder 2">
            <a:extLst>
              <a:ext uri="{FF2B5EF4-FFF2-40B4-BE49-F238E27FC236}">
                <a16:creationId xmlns:a16="http://schemas.microsoft.com/office/drawing/2014/main" id="{A9926984-D591-4893-A24D-C66E6A3CBD1F}"/>
              </a:ext>
            </a:extLst>
          </p:cNvPr>
          <p:cNvSpPr>
            <a:spLocks noGrp="1"/>
          </p:cNvSpPr>
          <p:nvPr>
            <p:ph sz="half" idx="1"/>
          </p:nvPr>
        </p:nvSpPr>
        <p:spPr/>
        <p:txBody>
          <a:bodyPr/>
          <a:lstStyle/>
          <a:p>
            <a:r>
              <a:rPr lang="en-US" dirty="0"/>
              <a:t>It portrays the relationship between a general thing (a parent class or superclass) and a specific kind of that thing (a child class or subclass). </a:t>
            </a:r>
          </a:p>
          <a:p>
            <a:r>
              <a:rPr lang="en-US" dirty="0"/>
              <a:t>It is used to describe the concept of inheritance</a:t>
            </a:r>
          </a:p>
          <a:p>
            <a:r>
              <a:rPr lang="en-US" dirty="0"/>
              <a:t>It is denoted by a straight line followed by an empty arrowhead at one side</a:t>
            </a:r>
          </a:p>
        </p:txBody>
      </p:sp>
      <p:pic>
        <p:nvPicPr>
          <p:cNvPr id="5" name="Content Placeholder 4">
            <a:extLst>
              <a:ext uri="{FF2B5EF4-FFF2-40B4-BE49-F238E27FC236}">
                <a16:creationId xmlns:a16="http://schemas.microsoft.com/office/drawing/2014/main" id="{6EF3EFDC-1D1E-417B-843A-C2B03389450B}"/>
              </a:ext>
            </a:extLst>
          </p:cNvPr>
          <p:cNvPicPr>
            <a:picLocks noGrp="1" noChangeAspect="1"/>
          </p:cNvPicPr>
          <p:nvPr>
            <p:ph sz="half" idx="2"/>
          </p:nvPr>
        </p:nvPicPr>
        <p:blipFill>
          <a:blip r:embed="rId2"/>
          <a:stretch>
            <a:fillRect/>
          </a:stretch>
        </p:blipFill>
        <p:spPr>
          <a:xfrm>
            <a:off x="7459552" y="3422305"/>
            <a:ext cx="2552921" cy="632515"/>
          </a:xfrm>
          <a:prstGeom prst="rect">
            <a:avLst/>
          </a:prstGeom>
        </p:spPr>
      </p:pic>
    </p:spTree>
    <p:extLst>
      <p:ext uri="{BB962C8B-B14F-4D97-AF65-F5344CB8AC3E}">
        <p14:creationId xmlns:p14="http://schemas.microsoft.com/office/powerpoint/2010/main" val="35832238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DDEF4-223E-4323-8444-8218BCE089BB}"/>
              </a:ext>
            </a:extLst>
          </p:cNvPr>
          <p:cNvSpPr>
            <a:spLocks noGrp="1"/>
          </p:cNvSpPr>
          <p:nvPr>
            <p:ph type="title"/>
          </p:nvPr>
        </p:nvSpPr>
        <p:spPr/>
        <p:txBody>
          <a:bodyPr/>
          <a:lstStyle/>
          <a:p>
            <a:r>
              <a:rPr lang="en-US" dirty="0"/>
              <a:t>Realization</a:t>
            </a:r>
          </a:p>
        </p:txBody>
      </p:sp>
      <p:sp>
        <p:nvSpPr>
          <p:cNvPr id="3" name="Content Placeholder 2">
            <a:extLst>
              <a:ext uri="{FF2B5EF4-FFF2-40B4-BE49-F238E27FC236}">
                <a16:creationId xmlns:a16="http://schemas.microsoft.com/office/drawing/2014/main" id="{C27D1671-93BA-42B1-BE84-3F67E299C4BD}"/>
              </a:ext>
            </a:extLst>
          </p:cNvPr>
          <p:cNvSpPr>
            <a:spLocks noGrp="1"/>
          </p:cNvSpPr>
          <p:nvPr>
            <p:ph sz="half" idx="1"/>
          </p:nvPr>
        </p:nvSpPr>
        <p:spPr/>
        <p:txBody>
          <a:bodyPr/>
          <a:lstStyle/>
          <a:p>
            <a:r>
              <a:rPr lang="en-US" dirty="0"/>
              <a:t>It is a semantic kind of relationship between two things, where one defines the behavior to be carried out, and the other one implements the mentioned behavior. </a:t>
            </a:r>
          </a:p>
          <a:p>
            <a:r>
              <a:rPr lang="en-US" dirty="0"/>
              <a:t>It exists in interfaces.</a:t>
            </a:r>
          </a:p>
          <a:p>
            <a:r>
              <a:rPr lang="en-US" dirty="0"/>
              <a:t>It is denoted by a dotted line with an empty arrowhead at one side.</a:t>
            </a:r>
          </a:p>
          <a:p>
            <a:endParaRPr lang="en-US" dirty="0"/>
          </a:p>
        </p:txBody>
      </p:sp>
      <p:pic>
        <p:nvPicPr>
          <p:cNvPr id="5" name="Content Placeholder 4">
            <a:extLst>
              <a:ext uri="{FF2B5EF4-FFF2-40B4-BE49-F238E27FC236}">
                <a16:creationId xmlns:a16="http://schemas.microsoft.com/office/drawing/2014/main" id="{62089D7D-41A6-4B3D-8E78-3DB3263577CA}"/>
              </a:ext>
            </a:extLst>
          </p:cNvPr>
          <p:cNvPicPr>
            <a:picLocks noGrp="1" noChangeAspect="1"/>
          </p:cNvPicPr>
          <p:nvPr>
            <p:ph sz="half" idx="2"/>
          </p:nvPr>
        </p:nvPicPr>
        <p:blipFill>
          <a:blip r:embed="rId2"/>
          <a:stretch>
            <a:fillRect/>
          </a:stretch>
        </p:blipFill>
        <p:spPr>
          <a:xfrm>
            <a:off x="7432879" y="3437547"/>
            <a:ext cx="2606266" cy="602032"/>
          </a:xfrm>
          <a:prstGeom prst="rect">
            <a:avLst/>
          </a:prstGeom>
        </p:spPr>
      </p:pic>
    </p:spTree>
    <p:extLst>
      <p:ext uri="{BB962C8B-B14F-4D97-AF65-F5344CB8AC3E}">
        <p14:creationId xmlns:p14="http://schemas.microsoft.com/office/powerpoint/2010/main" val="35060529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0745-9BE2-49A5-B8C0-0D7CC93D84CB}"/>
              </a:ext>
            </a:extLst>
          </p:cNvPr>
          <p:cNvSpPr>
            <a:spLocks noGrp="1"/>
          </p:cNvSpPr>
          <p:nvPr>
            <p:ph type="title"/>
          </p:nvPr>
        </p:nvSpPr>
        <p:spPr/>
        <p:txBody>
          <a:bodyPr/>
          <a:lstStyle/>
          <a:p>
            <a:r>
              <a:rPr lang="en-US" dirty="0"/>
              <a:t>c. Diagrams</a:t>
            </a:r>
            <a:br>
              <a:rPr lang="en-US" dirty="0"/>
            </a:br>
            <a:endParaRPr lang="en-US" dirty="0"/>
          </a:p>
        </p:txBody>
      </p:sp>
      <p:sp>
        <p:nvSpPr>
          <p:cNvPr id="3" name="Content Placeholder 2">
            <a:extLst>
              <a:ext uri="{FF2B5EF4-FFF2-40B4-BE49-F238E27FC236}">
                <a16:creationId xmlns:a16="http://schemas.microsoft.com/office/drawing/2014/main" id="{032E6C33-1E24-4D52-8BCC-AC3EE86E466B}"/>
              </a:ext>
            </a:extLst>
          </p:cNvPr>
          <p:cNvSpPr>
            <a:spLocks noGrp="1"/>
          </p:cNvSpPr>
          <p:nvPr>
            <p:ph idx="1"/>
          </p:nvPr>
        </p:nvSpPr>
        <p:spPr/>
        <p:txBody>
          <a:bodyPr/>
          <a:lstStyle/>
          <a:p>
            <a:r>
              <a:rPr lang="en-US" dirty="0"/>
              <a:t>The diagrams are the graphical implementation of the models that incorporate symbols and text. </a:t>
            </a:r>
          </a:p>
          <a:p>
            <a:r>
              <a:rPr lang="en-US" dirty="0"/>
              <a:t>Each symbol has a different meaning in the context of the UML diagram. </a:t>
            </a:r>
          </a:p>
          <a:p>
            <a:r>
              <a:rPr lang="en-US" dirty="0"/>
              <a:t>There are thirteen different types of UML diagrams that are available in UML 2.0, such that each diagram has its own set of a symbol. </a:t>
            </a:r>
          </a:p>
          <a:p>
            <a:r>
              <a:rPr lang="en-US" dirty="0"/>
              <a:t>And each diagram manifests a different dimension, perspective, and view of the system</a:t>
            </a:r>
          </a:p>
        </p:txBody>
      </p:sp>
    </p:spTree>
    <p:extLst>
      <p:ext uri="{BB962C8B-B14F-4D97-AF65-F5344CB8AC3E}">
        <p14:creationId xmlns:p14="http://schemas.microsoft.com/office/powerpoint/2010/main" val="40801436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4CF2-501B-49FD-BFAA-6468946624E6}"/>
              </a:ext>
            </a:extLst>
          </p:cNvPr>
          <p:cNvSpPr>
            <a:spLocks noGrp="1"/>
          </p:cNvSpPr>
          <p:nvPr>
            <p:ph type="title"/>
          </p:nvPr>
        </p:nvSpPr>
        <p:spPr/>
        <p:txBody>
          <a:bodyPr/>
          <a:lstStyle/>
          <a:p>
            <a:r>
              <a:rPr lang="en-US" dirty="0"/>
              <a:t>Types of diagrams</a:t>
            </a:r>
          </a:p>
        </p:txBody>
      </p:sp>
      <p:sp>
        <p:nvSpPr>
          <p:cNvPr id="3" name="Content Placeholder 2">
            <a:extLst>
              <a:ext uri="{FF2B5EF4-FFF2-40B4-BE49-F238E27FC236}">
                <a16:creationId xmlns:a16="http://schemas.microsoft.com/office/drawing/2014/main" id="{31B0A723-508F-413D-8462-49E00A2B545C}"/>
              </a:ext>
            </a:extLst>
          </p:cNvPr>
          <p:cNvSpPr>
            <a:spLocks noGrp="1"/>
          </p:cNvSpPr>
          <p:nvPr>
            <p:ph idx="1"/>
          </p:nvPr>
        </p:nvSpPr>
        <p:spPr/>
        <p:txBody>
          <a:bodyPr/>
          <a:lstStyle/>
          <a:p>
            <a:endParaRPr lang="en-US" dirty="0"/>
          </a:p>
          <a:p>
            <a:r>
              <a:rPr lang="en-US" dirty="0"/>
              <a:t>Structural Diagram</a:t>
            </a:r>
          </a:p>
          <a:p>
            <a:r>
              <a:rPr lang="en-US" dirty="0"/>
              <a:t>Behavioral Diagram</a:t>
            </a:r>
          </a:p>
          <a:p>
            <a:r>
              <a:rPr lang="en-US" dirty="0"/>
              <a:t>Interaction Diagram</a:t>
            </a:r>
          </a:p>
          <a:p>
            <a:endParaRPr lang="en-US" dirty="0"/>
          </a:p>
        </p:txBody>
      </p:sp>
    </p:spTree>
    <p:extLst>
      <p:ext uri="{BB962C8B-B14F-4D97-AF65-F5344CB8AC3E}">
        <p14:creationId xmlns:p14="http://schemas.microsoft.com/office/powerpoint/2010/main" val="25982592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3">
            <a:extLst>
              <a:ext uri="{FF2B5EF4-FFF2-40B4-BE49-F238E27FC236}">
                <a16:creationId xmlns:a16="http://schemas.microsoft.com/office/drawing/2014/main" id="{DEAAB93F-7D8A-4634-B28F-4591B63A9198}"/>
              </a:ext>
            </a:extLst>
          </p:cNvPr>
          <p:cNvPicPr>
            <a:picLocks noGrp="1" noChangeAspect="1"/>
          </p:cNvPicPr>
          <p:nvPr>
            <p:ph idx="4294967295"/>
          </p:nvPr>
        </p:nvPicPr>
        <p:blipFill>
          <a:blip r:embed="rId2"/>
          <a:stretch>
            <a:fillRect/>
          </a:stretch>
        </p:blipFill>
        <p:spPr>
          <a:xfrm>
            <a:off x="3092824" y="1081227"/>
            <a:ext cx="5866143" cy="4808585"/>
          </a:xfrm>
          <a:prstGeom prst="rect">
            <a:avLst/>
          </a:prstGeom>
        </p:spPr>
      </p:pic>
      <p:sp>
        <p:nvSpPr>
          <p:cNvPr id="10" name="Rectangle: Rounded Corners 9">
            <a:extLst>
              <a:ext uri="{FF2B5EF4-FFF2-40B4-BE49-F238E27FC236}">
                <a16:creationId xmlns:a16="http://schemas.microsoft.com/office/drawing/2014/main" id="{015007B9-D8E4-4A0A-97C9-DAD1547814AB}"/>
              </a:ext>
            </a:extLst>
          </p:cNvPr>
          <p:cNvSpPr/>
          <p:nvPr/>
        </p:nvSpPr>
        <p:spPr>
          <a:xfrm>
            <a:off x="1990165" y="66256"/>
            <a:ext cx="770068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UML DIAGRAMS</a:t>
            </a:r>
          </a:p>
        </p:txBody>
      </p:sp>
    </p:spTree>
    <p:extLst>
      <p:ext uri="{BB962C8B-B14F-4D97-AF65-F5344CB8AC3E}">
        <p14:creationId xmlns:p14="http://schemas.microsoft.com/office/powerpoint/2010/main" val="20073984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47DCF4-747F-4279-A4FE-7B375210FA9D}"/>
              </a:ext>
            </a:extLst>
          </p:cNvPr>
          <p:cNvSpPr>
            <a:spLocks noGrp="1"/>
          </p:cNvSpPr>
          <p:nvPr>
            <p:ph type="title"/>
          </p:nvPr>
        </p:nvSpPr>
        <p:spPr/>
        <p:txBody>
          <a:bodyPr/>
          <a:lstStyle/>
          <a:p>
            <a:r>
              <a:rPr lang="en-US" dirty="0"/>
              <a:t>Structural diagrams</a:t>
            </a:r>
          </a:p>
        </p:txBody>
      </p:sp>
      <p:sp>
        <p:nvSpPr>
          <p:cNvPr id="5" name="Content Placeholder 4">
            <a:extLst>
              <a:ext uri="{FF2B5EF4-FFF2-40B4-BE49-F238E27FC236}">
                <a16:creationId xmlns:a16="http://schemas.microsoft.com/office/drawing/2014/main" id="{95A74A26-A7ED-420E-8D43-9E2D023E07BB}"/>
              </a:ext>
            </a:extLst>
          </p:cNvPr>
          <p:cNvSpPr>
            <a:spLocks noGrp="1"/>
          </p:cNvSpPr>
          <p:nvPr>
            <p:ph idx="1"/>
          </p:nvPr>
        </p:nvSpPr>
        <p:spPr/>
        <p:txBody>
          <a:bodyPr/>
          <a:lstStyle/>
          <a:p>
            <a:r>
              <a:rPr lang="en-US" dirty="0"/>
              <a:t>They depict a static view of the system by portraying the structure of a system. </a:t>
            </a:r>
          </a:p>
          <a:p>
            <a:r>
              <a:rPr lang="en-US" dirty="0"/>
              <a:t>It shows several objects residing in the system.</a:t>
            </a:r>
          </a:p>
          <a:p>
            <a:r>
              <a:rPr lang="en-US" dirty="0"/>
              <a:t>It is widely used in the documentation of software architecture. </a:t>
            </a:r>
          </a:p>
          <a:p>
            <a:r>
              <a:rPr lang="en-US" dirty="0"/>
              <a:t>It embraces class diagrams, composite structure diagrams, component diagrams, deployment diagrams, object diagrams, and package diagrams. </a:t>
            </a:r>
          </a:p>
          <a:p>
            <a:r>
              <a:rPr lang="en-US" dirty="0"/>
              <a:t>It presents an outline for the system.</a:t>
            </a:r>
          </a:p>
        </p:txBody>
      </p:sp>
    </p:spTree>
    <p:extLst>
      <p:ext uri="{BB962C8B-B14F-4D97-AF65-F5344CB8AC3E}">
        <p14:creationId xmlns:p14="http://schemas.microsoft.com/office/powerpoint/2010/main" val="46308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77DF-EA32-4143-A97B-A0EF1E9C8492}"/>
              </a:ext>
            </a:extLst>
          </p:cNvPr>
          <p:cNvSpPr>
            <a:spLocks noGrp="1"/>
          </p:cNvSpPr>
          <p:nvPr>
            <p:ph type="title"/>
          </p:nvPr>
        </p:nvSpPr>
        <p:spPr/>
        <p:txBody>
          <a:bodyPr/>
          <a:lstStyle/>
          <a:p>
            <a:r>
              <a:rPr lang="en-US" dirty="0"/>
              <a:t>4</a:t>
            </a:r>
            <a:r>
              <a:rPr lang="en-US" baseline="30000" dirty="0"/>
              <a:t>th</a:t>
            </a:r>
            <a:r>
              <a:rPr lang="en-US" dirty="0"/>
              <a:t> step</a:t>
            </a:r>
          </a:p>
        </p:txBody>
      </p:sp>
      <p:sp>
        <p:nvSpPr>
          <p:cNvPr id="3" name="Content Placeholder 2">
            <a:extLst>
              <a:ext uri="{FF2B5EF4-FFF2-40B4-BE49-F238E27FC236}">
                <a16:creationId xmlns:a16="http://schemas.microsoft.com/office/drawing/2014/main" id="{EECC77ED-62A4-4300-AA29-F5267CA23F69}"/>
              </a:ext>
            </a:extLst>
          </p:cNvPr>
          <p:cNvSpPr>
            <a:spLocks noGrp="1"/>
          </p:cNvSpPr>
          <p:nvPr>
            <p:ph idx="1"/>
          </p:nvPr>
        </p:nvSpPr>
        <p:spPr/>
        <p:txBody>
          <a:bodyPr/>
          <a:lstStyle/>
          <a:p>
            <a:r>
              <a:rPr lang="en-US" dirty="0"/>
              <a:t>In this last stage, we describe the behavior of our system in a formal way.</a:t>
            </a:r>
          </a:p>
          <a:p>
            <a:r>
              <a:rPr lang="en-US" dirty="0"/>
              <a:t>This is about creating visual representations of our classes, their attributes and behavior.</a:t>
            </a:r>
          </a:p>
          <a:p>
            <a:r>
              <a:rPr lang="en-US" dirty="0"/>
              <a:t>We also model the interaction between the objects. And for this we rely on the Unified Modeling Language, or UML.</a:t>
            </a:r>
          </a:p>
          <a:p>
            <a:r>
              <a:rPr lang="en-US" dirty="0"/>
              <a:t>UML is a form of graphical notation that provides a set of standard diagrams. These diagrams let us describe object-oriented systems in a standard way.</a:t>
            </a:r>
          </a:p>
          <a:p>
            <a:endParaRPr lang="en-US" dirty="0"/>
          </a:p>
        </p:txBody>
      </p:sp>
    </p:spTree>
    <p:extLst>
      <p:ext uri="{BB962C8B-B14F-4D97-AF65-F5344CB8AC3E}">
        <p14:creationId xmlns:p14="http://schemas.microsoft.com/office/powerpoint/2010/main" val="823631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1A488-97F2-4216-9EF3-212324896811}"/>
              </a:ext>
            </a:extLst>
          </p:cNvPr>
          <p:cNvSpPr>
            <a:spLocks noGrp="1"/>
          </p:cNvSpPr>
          <p:nvPr>
            <p:ph type="title"/>
          </p:nvPr>
        </p:nvSpPr>
        <p:spPr/>
        <p:txBody>
          <a:bodyPr/>
          <a:lstStyle/>
          <a:p>
            <a:r>
              <a:rPr lang="en-US" dirty="0"/>
              <a:t>Behavioral diagrams</a:t>
            </a:r>
          </a:p>
        </p:txBody>
      </p:sp>
      <p:sp>
        <p:nvSpPr>
          <p:cNvPr id="3" name="Content Placeholder 2">
            <a:extLst>
              <a:ext uri="{FF2B5EF4-FFF2-40B4-BE49-F238E27FC236}">
                <a16:creationId xmlns:a16="http://schemas.microsoft.com/office/drawing/2014/main" id="{110E2195-1B7B-4CF9-B52F-F539B167DBB1}"/>
              </a:ext>
            </a:extLst>
          </p:cNvPr>
          <p:cNvSpPr>
            <a:spLocks noGrp="1"/>
          </p:cNvSpPr>
          <p:nvPr>
            <p:ph idx="1"/>
          </p:nvPr>
        </p:nvSpPr>
        <p:spPr/>
        <p:txBody>
          <a:bodyPr/>
          <a:lstStyle/>
          <a:p>
            <a:r>
              <a:rPr lang="en-US" dirty="0"/>
              <a:t>They portray a dynamic view of a system or the behavior of a system, which describes the functioning of the system. </a:t>
            </a:r>
          </a:p>
          <a:p>
            <a:r>
              <a:rPr lang="en-US" dirty="0"/>
              <a:t>It includes use case diagrams, state diagrams, and activity diagrams. </a:t>
            </a:r>
          </a:p>
          <a:p>
            <a:r>
              <a:rPr lang="en-US" dirty="0"/>
              <a:t>It defines the interaction within the system.</a:t>
            </a:r>
          </a:p>
        </p:txBody>
      </p:sp>
    </p:spTree>
    <p:extLst>
      <p:ext uri="{BB962C8B-B14F-4D97-AF65-F5344CB8AC3E}">
        <p14:creationId xmlns:p14="http://schemas.microsoft.com/office/powerpoint/2010/main" val="36051955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533C-F6B6-4A59-B780-279D1FC496DF}"/>
              </a:ext>
            </a:extLst>
          </p:cNvPr>
          <p:cNvSpPr>
            <a:spLocks noGrp="1"/>
          </p:cNvSpPr>
          <p:nvPr>
            <p:ph type="title"/>
          </p:nvPr>
        </p:nvSpPr>
        <p:spPr/>
        <p:txBody>
          <a:bodyPr/>
          <a:lstStyle/>
          <a:p>
            <a:r>
              <a:rPr lang="en-US" dirty="0"/>
              <a:t>Interaction diagrams</a:t>
            </a:r>
          </a:p>
        </p:txBody>
      </p:sp>
      <p:sp>
        <p:nvSpPr>
          <p:cNvPr id="3" name="Content Placeholder 2">
            <a:extLst>
              <a:ext uri="{FF2B5EF4-FFF2-40B4-BE49-F238E27FC236}">
                <a16:creationId xmlns:a16="http://schemas.microsoft.com/office/drawing/2014/main" id="{254339AD-D543-4A22-AA71-238456B1937B}"/>
              </a:ext>
            </a:extLst>
          </p:cNvPr>
          <p:cNvSpPr>
            <a:spLocks noGrp="1"/>
          </p:cNvSpPr>
          <p:nvPr>
            <p:ph idx="1"/>
          </p:nvPr>
        </p:nvSpPr>
        <p:spPr/>
        <p:txBody>
          <a:bodyPr/>
          <a:lstStyle/>
          <a:p>
            <a:r>
              <a:rPr lang="en-US" dirty="0"/>
              <a:t>Interaction diagrams are a subclass of behavioral diagrams that give emphasis to object interactions and also depicts the flow between various use case elements of a system. </a:t>
            </a:r>
          </a:p>
          <a:p>
            <a:r>
              <a:rPr lang="en-US" dirty="0"/>
              <a:t>In simple words, it shows how objects interact with each other and how the data flows within them. </a:t>
            </a:r>
          </a:p>
          <a:p>
            <a:r>
              <a:rPr lang="en-US" dirty="0"/>
              <a:t>It consists of communication, interaction overview, sequence, and timing diagrams.</a:t>
            </a:r>
          </a:p>
        </p:txBody>
      </p:sp>
    </p:spTree>
    <p:extLst>
      <p:ext uri="{BB962C8B-B14F-4D97-AF65-F5344CB8AC3E}">
        <p14:creationId xmlns:p14="http://schemas.microsoft.com/office/powerpoint/2010/main" val="17190969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03CF-8EE2-4A41-925F-F17D019B287C}"/>
              </a:ext>
            </a:extLst>
          </p:cNvPr>
          <p:cNvSpPr>
            <a:spLocks noGrp="1"/>
          </p:cNvSpPr>
          <p:nvPr>
            <p:ph type="title"/>
          </p:nvPr>
        </p:nvSpPr>
        <p:spPr/>
        <p:txBody>
          <a:bodyPr/>
          <a:lstStyle/>
          <a:p>
            <a:r>
              <a:rPr lang="en-US" dirty="0"/>
              <a:t>2. Rules</a:t>
            </a:r>
            <a:br>
              <a:rPr lang="en-US" dirty="0"/>
            </a:br>
            <a:endParaRPr lang="en-US" dirty="0"/>
          </a:p>
        </p:txBody>
      </p:sp>
      <p:sp>
        <p:nvSpPr>
          <p:cNvPr id="3" name="Content Placeholder 2">
            <a:extLst>
              <a:ext uri="{FF2B5EF4-FFF2-40B4-BE49-F238E27FC236}">
                <a16:creationId xmlns:a16="http://schemas.microsoft.com/office/drawing/2014/main" id="{86065067-EAB9-45FB-B745-29C8B145C29B}"/>
              </a:ext>
            </a:extLst>
          </p:cNvPr>
          <p:cNvSpPr>
            <a:spLocks noGrp="1"/>
          </p:cNvSpPr>
          <p:nvPr>
            <p:ph idx="1"/>
          </p:nvPr>
        </p:nvSpPr>
        <p:spPr/>
        <p:txBody>
          <a:bodyPr/>
          <a:lstStyle/>
          <a:p>
            <a:r>
              <a:rPr lang="en-US" dirty="0"/>
              <a:t>UML has a number of rules so that the models are semantically self-consistent and related to other models in the system harmoniously</a:t>
            </a:r>
          </a:p>
          <a:p>
            <a:r>
              <a:rPr lang="en-US" dirty="0"/>
              <a:t>UML has the following semantic rules</a:t>
            </a:r>
          </a:p>
          <a:p>
            <a:pPr lvl="1">
              <a:buFont typeface="Wingdings" panose="05000000000000000000" pitchFamily="2" charset="2"/>
              <a:buChar char="ü"/>
            </a:pPr>
            <a:r>
              <a:rPr lang="en-US" dirty="0"/>
              <a:t>Names</a:t>
            </a:r>
          </a:p>
          <a:p>
            <a:pPr lvl="1">
              <a:buFont typeface="Wingdings" panose="05000000000000000000" pitchFamily="2" charset="2"/>
              <a:buChar char="ü"/>
            </a:pPr>
            <a:r>
              <a:rPr lang="en-US" dirty="0"/>
              <a:t>Scope</a:t>
            </a:r>
          </a:p>
          <a:p>
            <a:pPr lvl="1">
              <a:buFont typeface="Wingdings" panose="05000000000000000000" pitchFamily="2" charset="2"/>
              <a:buChar char="ü"/>
            </a:pPr>
            <a:r>
              <a:rPr lang="en-US" dirty="0"/>
              <a:t>Visibility</a:t>
            </a:r>
          </a:p>
          <a:p>
            <a:pPr lvl="1">
              <a:buFont typeface="Wingdings" panose="05000000000000000000" pitchFamily="2" charset="2"/>
              <a:buChar char="ü"/>
            </a:pPr>
            <a:r>
              <a:rPr lang="en-US" dirty="0"/>
              <a:t>Integrity</a:t>
            </a:r>
          </a:p>
          <a:p>
            <a:pPr lvl="1">
              <a:buFont typeface="Wingdings" panose="05000000000000000000" pitchFamily="2" charset="2"/>
              <a:buChar char="ü"/>
            </a:pPr>
            <a:r>
              <a:rPr lang="en-US" dirty="0"/>
              <a:t>Execution</a:t>
            </a:r>
          </a:p>
          <a:p>
            <a:pPr lvl="1">
              <a:buFont typeface="Wingdings" panose="05000000000000000000" pitchFamily="2" charset="2"/>
              <a:buChar char="ü"/>
            </a:pPr>
            <a:endParaRPr lang="en-US" dirty="0"/>
          </a:p>
          <a:p>
            <a:pPr lvl="1">
              <a:buFont typeface="Wingdings" panose="05000000000000000000" pitchFamily="2" charset="2"/>
              <a:buChar char="ü"/>
            </a:pPr>
            <a:endParaRPr lang="en-US" dirty="0"/>
          </a:p>
        </p:txBody>
      </p:sp>
    </p:spTree>
    <p:extLst>
      <p:ext uri="{BB962C8B-B14F-4D97-AF65-F5344CB8AC3E}">
        <p14:creationId xmlns:p14="http://schemas.microsoft.com/office/powerpoint/2010/main" val="41141082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6DF48-4955-4A6D-9E21-BAA38DA73DC7}"/>
              </a:ext>
            </a:extLst>
          </p:cNvPr>
          <p:cNvSpPr>
            <a:spLocks noGrp="1"/>
          </p:cNvSpPr>
          <p:nvPr>
            <p:ph type="title"/>
          </p:nvPr>
        </p:nvSpPr>
        <p:spPr/>
        <p:txBody>
          <a:bodyPr/>
          <a:lstStyle/>
          <a:p>
            <a:r>
              <a:rPr lang="en-US" dirty="0"/>
              <a:t>3. Common Mechanisms</a:t>
            </a:r>
            <a:br>
              <a:rPr lang="en-US" dirty="0"/>
            </a:br>
            <a:endParaRPr lang="en-US" dirty="0"/>
          </a:p>
        </p:txBody>
      </p:sp>
      <p:sp>
        <p:nvSpPr>
          <p:cNvPr id="3" name="Content Placeholder 2">
            <a:extLst>
              <a:ext uri="{FF2B5EF4-FFF2-40B4-BE49-F238E27FC236}">
                <a16:creationId xmlns:a16="http://schemas.microsoft.com/office/drawing/2014/main" id="{545C924A-E01D-4D99-8F4E-F63E7FC4FBD6}"/>
              </a:ext>
            </a:extLst>
          </p:cNvPr>
          <p:cNvSpPr>
            <a:spLocks noGrp="1"/>
          </p:cNvSpPr>
          <p:nvPr>
            <p:ph idx="1"/>
          </p:nvPr>
        </p:nvSpPr>
        <p:spPr/>
        <p:txBody>
          <a:bodyPr/>
          <a:lstStyle/>
          <a:p>
            <a:r>
              <a:rPr lang="en-US" dirty="0"/>
              <a:t>Specifications</a:t>
            </a:r>
          </a:p>
          <a:p>
            <a:r>
              <a:rPr lang="en-US" dirty="0"/>
              <a:t>Adornments</a:t>
            </a:r>
          </a:p>
          <a:p>
            <a:r>
              <a:rPr lang="en-US" dirty="0"/>
              <a:t>Common Divisions</a:t>
            </a:r>
          </a:p>
          <a:p>
            <a:r>
              <a:rPr lang="en-US" dirty="0"/>
              <a:t>Extensibility Mechanisms</a:t>
            </a:r>
          </a:p>
          <a:p>
            <a:endParaRPr lang="en-US" dirty="0"/>
          </a:p>
        </p:txBody>
      </p:sp>
    </p:spTree>
    <p:extLst>
      <p:ext uri="{BB962C8B-B14F-4D97-AF65-F5344CB8AC3E}">
        <p14:creationId xmlns:p14="http://schemas.microsoft.com/office/powerpoint/2010/main" val="19948480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B0CD-5F04-4313-BAE4-8F00173EF1D1}"/>
              </a:ext>
            </a:extLst>
          </p:cNvPr>
          <p:cNvSpPr>
            <a:spLocks noGrp="1"/>
          </p:cNvSpPr>
          <p:nvPr>
            <p:ph type="title"/>
          </p:nvPr>
        </p:nvSpPr>
        <p:spPr/>
        <p:txBody>
          <a:bodyPr/>
          <a:lstStyle/>
          <a:p>
            <a:r>
              <a:rPr lang="en-US" dirty="0"/>
              <a:t>Specifications</a:t>
            </a:r>
            <a:br>
              <a:rPr lang="en-US" dirty="0"/>
            </a:br>
            <a:endParaRPr lang="en-US" dirty="0"/>
          </a:p>
        </p:txBody>
      </p:sp>
      <p:sp>
        <p:nvSpPr>
          <p:cNvPr id="3" name="Content Placeholder 2">
            <a:extLst>
              <a:ext uri="{FF2B5EF4-FFF2-40B4-BE49-F238E27FC236}">
                <a16:creationId xmlns:a16="http://schemas.microsoft.com/office/drawing/2014/main" id="{3CB1008F-10E5-4369-8315-F565BD076E4D}"/>
              </a:ext>
            </a:extLst>
          </p:cNvPr>
          <p:cNvSpPr>
            <a:spLocks noGrp="1"/>
          </p:cNvSpPr>
          <p:nvPr>
            <p:ph idx="1"/>
          </p:nvPr>
        </p:nvSpPr>
        <p:spPr/>
        <p:txBody>
          <a:bodyPr/>
          <a:lstStyle/>
          <a:p>
            <a:r>
              <a:rPr lang="en-US" dirty="0"/>
              <a:t>In UML, behind each graphical notation, there is a textual statement denoting the syntax and semantics. These are the specifications. </a:t>
            </a:r>
          </a:p>
          <a:p>
            <a:r>
              <a:rPr lang="en-US" dirty="0"/>
              <a:t>The specifications provide a semantic backplane that contains all the parts of a system and the relationship among the different paths.</a:t>
            </a:r>
          </a:p>
        </p:txBody>
      </p:sp>
    </p:spTree>
    <p:extLst>
      <p:ext uri="{BB962C8B-B14F-4D97-AF65-F5344CB8AC3E}">
        <p14:creationId xmlns:p14="http://schemas.microsoft.com/office/powerpoint/2010/main" val="187888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2D6E-908A-4465-8A42-3C2858C7327E}"/>
              </a:ext>
            </a:extLst>
          </p:cNvPr>
          <p:cNvSpPr>
            <a:spLocks noGrp="1"/>
          </p:cNvSpPr>
          <p:nvPr>
            <p:ph type="title"/>
          </p:nvPr>
        </p:nvSpPr>
        <p:spPr/>
        <p:txBody>
          <a:bodyPr/>
          <a:lstStyle/>
          <a:p>
            <a:r>
              <a:rPr lang="en-US" dirty="0"/>
              <a:t>Adornments</a:t>
            </a:r>
            <a:br>
              <a:rPr lang="en-US" dirty="0"/>
            </a:br>
            <a:endParaRPr lang="en-US" dirty="0"/>
          </a:p>
        </p:txBody>
      </p:sp>
      <p:sp>
        <p:nvSpPr>
          <p:cNvPr id="3" name="Content Placeholder 2">
            <a:extLst>
              <a:ext uri="{FF2B5EF4-FFF2-40B4-BE49-F238E27FC236}">
                <a16:creationId xmlns:a16="http://schemas.microsoft.com/office/drawing/2014/main" id="{2AC39896-5886-431C-94B7-7D736D86B5BC}"/>
              </a:ext>
            </a:extLst>
          </p:cNvPr>
          <p:cNvSpPr>
            <a:spLocks noGrp="1"/>
          </p:cNvSpPr>
          <p:nvPr>
            <p:ph idx="1"/>
          </p:nvPr>
        </p:nvSpPr>
        <p:spPr/>
        <p:txBody>
          <a:bodyPr/>
          <a:lstStyle/>
          <a:p>
            <a:r>
              <a:rPr lang="en-US" dirty="0"/>
              <a:t>Each element in UML has a unique graphical notation. </a:t>
            </a:r>
          </a:p>
          <a:p>
            <a:r>
              <a:rPr lang="en-US" dirty="0"/>
              <a:t>Besides, there are notations to represent the important aspects of an element like name, scope, visibility, etc.</a:t>
            </a:r>
          </a:p>
        </p:txBody>
      </p:sp>
    </p:spTree>
    <p:extLst>
      <p:ext uri="{BB962C8B-B14F-4D97-AF65-F5344CB8AC3E}">
        <p14:creationId xmlns:p14="http://schemas.microsoft.com/office/powerpoint/2010/main" val="9114184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7E77-7345-4C00-BCD5-2E1CE97E2B65}"/>
              </a:ext>
            </a:extLst>
          </p:cNvPr>
          <p:cNvSpPr>
            <a:spLocks noGrp="1"/>
          </p:cNvSpPr>
          <p:nvPr>
            <p:ph type="title"/>
          </p:nvPr>
        </p:nvSpPr>
        <p:spPr/>
        <p:txBody>
          <a:bodyPr/>
          <a:lstStyle/>
          <a:p>
            <a:r>
              <a:rPr lang="en-US" dirty="0"/>
              <a:t>Common Divisions</a:t>
            </a:r>
            <a:br>
              <a:rPr lang="en-US" dirty="0"/>
            </a:br>
            <a:endParaRPr lang="en-US" dirty="0"/>
          </a:p>
        </p:txBody>
      </p:sp>
      <p:sp>
        <p:nvSpPr>
          <p:cNvPr id="3" name="Content Placeholder 2">
            <a:extLst>
              <a:ext uri="{FF2B5EF4-FFF2-40B4-BE49-F238E27FC236}">
                <a16:creationId xmlns:a16="http://schemas.microsoft.com/office/drawing/2014/main" id="{DF032E83-2294-454B-890E-B4CE7B2F94CB}"/>
              </a:ext>
            </a:extLst>
          </p:cNvPr>
          <p:cNvSpPr>
            <a:spLocks noGrp="1"/>
          </p:cNvSpPr>
          <p:nvPr>
            <p:ph idx="1"/>
          </p:nvPr>
        </p:nvSpPr>
        <p:spPr/>
        <p:txBody>
          <a:bodyPr/>
          <a:lstStyle/>
          <a:p>
            <a:r>
              <a:rPr lang="en-US" dirty="0"/>
              <a:t>Object-oriented systems can be divided in many ways. The two common ways of division are as follows</a:t>
            </a:r>
          </a:p>
          <a:p>
            <a:endParaRPr lang="en-US" dirty="0"/>
          </a:p>
          <a:p>
            <a:pPr lvl="1"/>
            <a:r>
              <a:rPr lang="en-US" b="1" dirty="0"/>
              <a:t>Division of classes and objects: </a:t>
            </a:r>
            <a:r>
              <a:rPr lang="en-US" i="1" dirty="0"/>
              <a:t>A class is an abstraction of a group of similar objects. An object is the concrete instance that has actual existence in the system.</a:t>
            </a:r>
          </a:p>
          <a:p>
            <a:pPr lvl="1"/>
            <a:endParaRPr lang="en-US" b="1" dirty="0"/>
          </a:p>
          <a:p>
            <a:pPr lvl="1"/>
            <a:r>
              <a:rPr lang="en-US" b="1" dirty="0"/>
              <a:t>Division of Interface and Implementation: </a:t>
            </a:r>
            <a:r>
              <a:rPr lang="en-US" i="1" dirty="0"/>
              <a:t>An interface defines the rules for interaction. Implementation is the concrete realization of the rules defined in the interface.</a:t>
            </a:r>
          </a:p>
        </p:txBody>
      </p:sp>
    </p:spTree>
    <p:extLst>
      <p:ext uri="{BB962C8B-B14F-4D97-AF65-F5344CB8AC3E}">
        <p14:creationId xmlns:p14="http://schemas.microsoft.com/office/powerpoint/2010/main" val="20341771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EC68-9855-42A9-9446-9F8E0EE80A5C}"/>
              </a:ext>
            </a:extLst>
          </p:cNvPr>
          <p:cNvSpPr>
            <a:spLocks noGrp="1"/>
          </p:cNvSpPr>
          <p:nvPr>
            <p:ph type="title"/>
          </p:nvPr>
        </p:nvSpPr>
        <p:spPr/>
        <p:txBody>
          <a:bodyPr/>
          <a:lstStyle/>
          <a:p>
            <a:r>
              <a:rPr lang="en-US" dirty="0"/>
              <a:t>Extensibility Mechanisms</a:t>
            </a:r>
            <a:br>
              <a:rPr lang="en-US" dirty="0"/>
            </a:br>
            <a:endParaRPr lang="en-US" dirty="0"/>
          </a:p>
        </p:txBody>
      </p:sp>
      <p:sp>
        <p:nvSpPr>
          <p:cNvPr id="3" name="Content Placeholder 2">
            <a:extLst>
              <a:ext uri="{FF2B5EF4-FFF2-40B4-BE49-F238E27FC236}">
                <a16:creationId xmlns:a16="http://schemas.microsoft.com/office/drawing/2014/main" id="{1C889C1D-1A2D-42E0-8959-ECDED6B937F5}"/>
              </a:ext>
            </a:extLst>
          </p:cNvPr>
          <p:cNvSpPr>
            <a:spLocks noGrp="1"/>
          </p:cNvSpPr>
          <p:nvPr>
            <p:ph idx="1"/>
          </p:nvPr>
        </p:nvSpPr>
        <p:spPr/>
        <p:txBody>
          <a:bodyPr/>
          <a:lstStyle/>
          <a:p>
            <a:r>
              <a:rPr lang="en-US" dirty="0"/>
              <a:t>UML is an open-ended language.  Hence, it is possible to extend the capabilities of UML in a controlled manner to suit the requirements of a system. </a:t>
            </a:r>
          </a:p>
          <a:p>
            <a:r>
              <a:rPr lang="en-US" dirty="0"/>
              <a:t>The extensibility mechanisms are</a:t>
            </a:r>
          </a:p>
          <a:p>
            <a:pPr lvl="1"/>
            <a:r>
              <a:rPr lang="en-US" b="1" dirty="0"/>
              <a:t>Stereotypes: </a:t>
            </a:r>
            <a:r>
              <a:rPr lang="en-US" dirty="0"/>
              <a:t> It extends the vocabulary of the UML, through which new building blocks can be created out of existing ones</a:t>
            </a:r>
            <a:endParaRPr lang="en-US" b="1" dirty="0"/>
          </a:p>
          <a:p>
            <a:pPr lvl="1"/>
            <a:r>
              <a:rPr lang="en-US" b="1" dirty="0"/>
              <a:t>Tagged Values: </a:t>
            </a:r>
            <a:r>
              <a:rPr lang="en-US" dirty="0"/>
              <a:t>It extends the properties of UML building blocks.</a:t>
            </a:r>
            <a:endParaRPr lang="en-US" b="1" dirty="0"/>
          </a:p>
          <a:p>
            <a:pPr lvl="1"/>
            <a:r>
              <a:rPr lang="en-US" b="1" dirty="0"/>
              <a:t>Constraints: </a:t>
            </a:r>
            <a:r>
              <a:rPr lang="en-US" dirty="0"/>
              <a:t>It extends the semantics of UML building blocks.</a:t>
            </a:r>
          </a:p>
        </p:txBody>
      </p:sp>
    </p:spTree>
    <p:extLst>
      <p:ext uri="{BB962C8B-B14F-4D97-AF65-F5344CB8AC3E}">
        <p14:creationId xmlns:p14="http://schemas.microsoft.com/office/powerpoint/2010/main" val="10089966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779188-9480-4AF2-A502-10A340BBB19B}"/>
              </a:ext>
            </a:extLst>
          </p:cNvPr>
          <p:cNvSpPr>
            <a:spLocks noGrp="1"/>
          </p:cNvSpPr>
          <p:nvPr>
            <p:ph type="title"/>
          </p:nvPr>
        </p:nvSpPr>
        <p:spPr/>
        <p:txBody>
          <a:bodyPr/>
          <a:lstStyle/>
          <a:p>
            <a:r>
              <a:rPr lang="en-US" dirty="0"/>
              <a:t>UML stereotypes and tagged values</a:t>
            </a:r>
          </a:p>
        </p:txBody>
      </p:sp>
      <p:sp>
        <p:nvSpPr>
          <p:cNvPr id="6" name="Content Placeholder 5">
            <a:extLst>
              <a:ext uri="{FF2B5EF4-FFF2-40B4-BE49-F238E27FC236}">
                <a16:creationId xmlns:a16="http://schemas.microsoft.com/office/drawing/2014/main" id="{22DEF1A0-FE09-44FE-868A-5966A100C265}"/>
              </a:ext>
            </a:extLst>
          </p:cNvPr>
          <p:cNvSpPr>
            <a:spLocks noGrp="1"/>
          </p:cNvSpPr>
          <p:nvPr>
            <p:ph idx="1"/>
          </p:nvPr>
        </p:nvSpPr>
        <p:spPr/>
        <p:txBody>
          <a:bodyPr>
            <a:normAutofit fontScale="85000" lnSpcReduction="20000"/>
          </a:bodyPr>
          <a:lstStyle/>
          <a:p>
            <a:r>
              <a:rPr lang="en-US" dirty="0"/>
              <a:t>In UML models, a </a:t>
            </a:r>
            <a:r>
              <a:rPr lang="en-US" i="1" dirty="0"/>
              <a:t>stereotype</a:t>
            </a:r>
            <a:r>
              <a:rPr lang="en-US" dirty="0"/>
              <a:t> is a model element that identifies the purpose of other model elements</a:t>
            </a:r>
          </a:p>
          <a:p>
            <a:r>
              <a:rPr lang="en-US" dirty="0"/>
              <a:t>You can use a stereotype to refine the meaning of a model element</a:t>
            </a:r>
          </a:p>
          <a:p>
            <a:r>
              <a:rPr lang="en-US" dirty="0"/>
              <a:t>Example: </a:t>
            </a:r>
          </a:p>
          <a:p>
            <a:pPr lvl="1">
              <a:buFont typeface="Wingdings" panose="05000000000000000000" pitchFamily="2" charset="2"/>
              <a:buChar char="ü"/>
            </a:pPr>
            <a:r>
              <a:rPr lang="en-US" dirty="0"/>
              <a:t>you can apply the «library» stereotype to an artifact to indicate that it is a specific type of artifact</a:t>
            </a:r>
          </a:p>
          <a:p>
            <a:pPr lvl="1">
              <a:buFont typeface="Wingdings" panose="05000000000000000000" pitchFamily="2" charset="2"/>
              <a:buChar char="ü"/>
            </a:pPr>
            <a:r>
              <a:rPr lang="en-US" dirty="0"/>
              <a:t>You can apply the «call», «create», «instantiate», «responsibility», and «send» stereotypes to usage relationships to indicate precisely how one model element uses the other.</a:t>
            </a:r>
          </a:p>
          <a:p>
            <a:r>
              <a:rPr lang="en-US" dirty="0"/>
              <a:t>You can also use a stereotype to describe a model element that differs in meaning or usage from another model element.</a:t>
            </a:r>
          </a:p>
          <a:p>
            <a:r>
              <a:rPr lang="en-US" dirty="0"/>
              <a:t>Stereotypes can have properties called tagged definitions. When you apply a stereotype to a model element, the values of the properties are called tagged values.</a:t>
            </a:r>
          </a:p>
        </p:txBody>
      </p:sp>
    </p:spTree>
    <p:extLst>
      <p:ext uri="{BB962C8B-B14F-4D97-AF65-F5344CB8AC3E}">
        <p14:creationId xmlns:p14="http://schemas.microsoft.com/office/powerpoint/2010/main" val="693866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6B2-ECE8-488B-BDDC-89ED6BD076E2}"/>
              </a:ext>
            </a:extLst>
          </p:cNvPr>
          <p:cNvSpPr>
            <a:spLocks noGrp="1"/>
          </p:cNvSpPr>
          <p:nvPr>
            <p:ph type="title"/>
          </p:nvPr>
        </p:nvSpPr>
        <p:spPr/>
        <p:txBody>
          <a:bodyPr/>
          <a:lstStyle/>
          <a:p>
            <a:r>
              <a:rPr lang="en-US" dirty="0"/>
              <a:t>UML Constraints</a:t>
            </a:r>
          </a:p>
        </p:txBody>
      </p:sp>
      <p:sp>
        <p:nvSpPr>
          <p:cNvPr id="3" name="Content Placeholder 2">
            <a:extLst>
              <a:ext uri="{FF2B5EF4-FFF2-40B4-BE49-F238E27FC236}">
                <a16:creationId xmlns:a16="http://schemas.microsoft.com/office/drawing/2014/main" id="{26F83412-F608-4342-AE3B-74646D3E4F9D}"/>
              </a:ext>
            </a:extLst>
          </p:cNvPr>
          <p:cNvSpPr>
            <a:spLocks noGrp="1"/>
          </p:cNvSpPr>
          <p:nvPr>
            <p:ph idx="1"/>
          </p:nvPr>
        </p:nvSpPr>
        <p:spPr/>
        <p:txBody>
          <a:bodyPr/>
          <a:lstStyle/>
          <a:p>
            <a:r>
              <a:rPr lang="en-US" dirty="0"/>
              <a:t>In UML models, a constraint is an extension mechanism that enables you to refine the semantics of a UML model element. A constraint refines a model element by expressing a condition or a restriction to which the model element must conform.</a:t>
            </a:r>
          </a:p>
          <a:p>
            <a:r>
              <a:rPr lang="en-US" dirty="0"/>
              <a:t>An example of a constraint is a condition such as an attribute having a specific value</a:t>
            </a:r>
          </a:p>
          <a:p>
            <a:r>
              <a:rPr lang="en-US" dirty="0"/>
              <a:t>A constraint must be enforced in the design of a system. </a:t>
            </a:r>
          </a:p>
          <a:p>
            <a:r>
              <a:rPr lang="en-US" dirty="0"/>
              <a:t>You specify the condition or restriction in the body of the constraint.</a:t>
            </a:r>
          </a:p>
        </p:txBody>
      </p:sp>
    </p:spTree>
    <p:extLst>
      <p:ext uri="{BB962C8B-B14F-4D97-AF65-F5344CB8AC3E}">
        <p14:creationId xmlns:p14="http://schemas.microsoft.com/office/powerpoint/2010/main" val="331014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EBC3B-D526-47C5-A7C5-7B9B6ADBE9D3}"/>
              </a:ext>
            </a:extLst>
          </p:cNvPr>
          <p:cNvSpPr>
            <a:spLocks noGrp="1"/>
          </p:cNvSpPr>
          <p:nvPr>
            <p:ph type="title"/>
          </p:nvPr>
        </p:nvSpPr>
        <p:spPr/>
        <p:txBody>
          <a:bodyPr/>
          <a:lstStyle/>
          <a:p>
            <a:r>
              <a:rPr lang="en-US" dirty="0"/>
              <a:t>A. Software requirement specification</a:t>
            </a:r>
          </a:p>
        </p:txBody>
      </p:sp>
      <p:sp>
        <p:nvSpPr>
          <p:cNvPr id="3" name="Text Placeholder 2">
            <a:extLst>
              <a:ext uri="{FF2B5EF4-FFF2-40B4-BE49-F238E27FC236}">
                <a16:creationId xmlns:a16="http://schemas.microsoft.com/office/drawing/2014/main" id="{63DDC479-19FC-4AA6-BEF9-A237371D838E}"/>
              </a:ext>
            </a:extLst>
          </p:cNvPr>
          <p:cNvSpPr>
            <a:spLocks noGrp="1"/>
          </p:cNvSpPr>
          <p:nvPr>
            <p:ph type="body" idx="1"/>
          </p:nvPr>
        </p:nvSpPr>
        <p:spPr/>
        <p:txBody>
          <a:bodyPr/>
          <a:lstStyle/>
          <a:p>
            <a:r>
              <a:rPr lang="en-US" dirty="0"/>
              <a:t>COLLECTING THE REQUIREMENTS</a:t>
            </a:r>
          </a:p>
        </p:txBody>
      </p:sp>
    </p:spTree>
    <p:extLst>
      <p:ext uri="{BB962C8B-B14F-4D97-AF65-F5344CB8AC3E}">
        <p14:creationId xmlns:p14="http://schemas.microsoft.com/office/powerpoint/2010/main" val="22720087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A02026-E673-4D5B-B17A-EFCDA3F14043}"/>
              </a:ext>
            </a:extLst>
          </p:cNvPr>
          <p:cNvSpPr>
            <a:spLocks noGrp="1"/>
          </p:cNvSpPr>
          <p:nvPr>
            <p:ph type="title"/>
          </p:nvPr>
        </p:nvSpPr>
        <p:spPr/>
        <p:txBody>
          <a:bodyPr/>
          <a:lstStyle/>
          <a:p>
            <a:r>
              <a:rPr lang="en-US" dirty="0"/>
              <a:t>Views in </a:t>
            </a:r>
            <a:r>
              <a:rPr lang="en-US" dirty="0" err="1"/>
              <a:t>uml</a:t>
            </a:r>
            <a:endParaRPr lang="en-US" dirty="0"/>
          </a:p>
        </p:txBody>
      </p:sp>
      <p:sp>
        <p:nvSpPr>
          <p:cNvPr id="5" name="Text Placeholder 4">
            <a:extLst>
              <a:ext uri="{FF2B5EF4-FFF2-40B4-BE49-F238E27FC236}">
                <a16:creationId xmlns:a16="http://schemas.microsoft.com/office/drawing/2014/main" id="{FD81B327-85E7-4C0B-B1D2-A2B838FE1C6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4841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9A1B39-0576-43CF-A8A6-6CBF499844A2}"/>
              </a:ext>
            </a:extLst>
          </p:cNvPr>
          <p:cNvSpPr>
            <a:spLocks noGrp="1"/>
          </p:cNvSpPr>
          <p:nvPr>
            <p:ph type="title"/>
          </p:nvPr>
        </p:nvSpPr>
        <p:spPr/>
        <p:txBody>
          <a:bodyPr/>
          <a:lstStyle/>
          <a:p>
            <a:r>
              <a:rPr lang="en-US" dirty="0"/>
              <a:t>What is software architecture?</a:t>
            </a:r>
          </a:p>
        </p:txBody>
      </p:sp>
      <p:sp>
        <p:nvSpPr>
          <p:cNvPr id="5" name="Content Placeholder 4">
            <a:extLst>
              <a:ext uri="{FF2B5EF4-FFF2-40B4-BE49-F238E27FC236}">
                <a16:creationId xmlns:a16="http://schemas.microsoft.com/office/drawing/2014/main" id="{D856FE85-17E9-4405-8733-0D6E63A13832}"/>
              </a:ext>
            </a:extLst>
          </p:cNvPr>
          <p:cNvSpPr>
            <a:spLocks noGrp="1"/>
          </p:cNvSpPr>
          <p:nvPr>
            <p:ph idx="1"/>
          </p:nvPr>
        </p:nvSpPr>
        <p:spPr/>
        <p:txBody>
          <a:bodyPr/>
          <a:lstStyle/>
          <a:p>
            <a:r>
              <a:rPr lang="en-US" dirty="0"/>
              <a:t>Software architecture provides a basic design of a complete software system</a:t>
            </a:r>
          </a:p>
          <a:p>
            <a:r>
              <a:rPr lang="en-US" dirty="0"/>
              <a:t>It defines the elements included in the system, the functions each element has, and how each element relates to one another</a:t>
            </a:r>
          </a:p>
          <a:p>
            <a:r>
              <a:rPr lang="en-US" dirty="0"/>
              <a:t>In short, it is a big picture or overall structure of the whole system, how everything works together</a:t>
            </a:r>
          </a:p>
        </p:txBody>
      </p:sp>
    </p:spTree>
    <p:extLst>
      <p:ext uri="{BB962C8B-B14F-4D97-AF65-F5344CB8AC3E}">
        <p14:creationId xmlns:p14="http://schemas.microsoft.com/office/powerpoint/2010/main" val="24784004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C56-146B-4F71-84C3-F19853E22925}"/>
              </a:ext>
            </a:extLst>
          </p:cNvPr>
          <p:cNvSpPr>
            <a:spLocks noGrp="1"/>
          </p:cNvSpPr>
          <p:nvPr>
            <p:ph type="title"/>
          </p:nvPr>
        </p:nvSpPr>
        <p:spPr/>
        <p:txBody>
          <a:bodyPr/>
          <a:lstStyle/>
          <a:p>
            <a:r>
              <a:rPr lang="en-US" dirty="0"/>
              <a:t>Factors to consider</a:t>
            </a:r>
          </a:p>
        </p:txBody>
      </p:sp>
      <p:sp>
        <p:nvSpPr>
          <p:cNvPr id="3" name="Content Placeholder 2">
            <a:extLst>
              <a:ext uri="{FF2B5EF4-FFF2-40B4-BE49-F238E27FC236}">
                <a16:creationId xmlns:a16="http://schemas.microsoft.com/office/drawing/2014/main" id="{587CBDBE-D139-4F1C-83BA-B1D360AA7C8D}"/>
              </a:ext>
            </a:extLst>
          </p:cNvPr>
          <p:cNvSpPr>
            <a:spLocks noGrp="1"/>
          </p:cNvSpPr>
          <p:nvPr>
            <p:ph idx="1"/>
          </p:nvPr>
        </p:nvSpPr>
        <p:spPr/>
        <p:txBody>
          <a:bodyPr/>
          <a:lstStyle/>
          <a:p>
            <a:r>
              <a:rPr lang="en-US" dirty="0"/>
              <a:t>To form an architecture, the software architect will take several factors into consideration, as the architect plans the structure of the system to meet the needs like these</a:t>
            </a:r>
          </a:p>
          <a:p>
            <a:pPr lvl="1"/>
            <a:r>
              <a:rPr lang="en-US" dirty="0"/>
              <a:t>What will the system be used for?</a:t>
            </a:r>
          </a:p>
          <a:p>
            <a:pPr lvl="1"/>
            <a:r>
              <a:rPr lang="en-US" dirty="0"/>
              <a:t>Who will be using the system?</a:t>
            </a:r>
          </a:p>
          <a:p>
            <a:pPr lvl="1"/>
            <a:r>
              <a:rPr lang="en-US" dirty="0"/>
              <a:t>What quality matters to them?</a:t>
            </a:r>
          </a:p>
          <a:p>
            <a:pPr lvl="1"/>
            <a:r>
              <a:rPr lang="en-US" dirty="0"/>
              <a:t>Where will the system run?</a:t>
            </a:r>
          </a:p>
          <a:p>
            <a:pPr lvl="1"/>
            <a:endParaRPr lang="en-US" dirty="0"/>
          </a:p>
        </p:txBody>
      </p:sp>
    </p:spTree>
    <p:extLst>
      <p:ext uri="{BB962C8B-B14F-4D97-AF65-F5344CB8AC3E}">
        <p14:creationId xmlns:p14="http://schemas.microsoft.com/office/powerpoint/2010/main" val="32213085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091A2-0A16-4DF9-B651-370912F24FC1}"/>
              </a:ext>
            </a:extLst>
          </p:cNvPr>
          <p:cNvSpPr>
            <a:spLocks noGrp="1"/>
          </p:cNvSpPr>
          <p:nvPr>
            <p:ph type="title"/>
          </p:nvPr>
        </p:nvSpPr>
        <p:spPr/>
        <p:txBody>
          <a:bodyPr/>
          <a:lstStyle/>
          <a:p>
            <a:r>
              <a:rPr lang="en-US" dirty="0"/>
              <a:t>How the factors affect s/w architecture and development?</a:t>
            </a:r>
          </a:p>
        </p:txBody>
      </p:sp>
      <p:sp>
        <p:nvSpPr>
          <p:cNvPr id="3" name="Content Placeholder 2">
            <a:extLst>
              <a:ext uri="{FF2B5EF4-FFF2-40B4-BE49-F238E27FC236}">
                <a16:creationId xmlns:a16="http://schemas.microsoft.com/office/drawing/2014/main" id="{717522D4-1FFF-430F-AB9D-BEF77BD7C32E}"/>
              </a:ext>
            </a:extLst>
          </p:cNvPr>
          <p:cNvSpPr>
            <a:spLocks noGrp="1"/>
          </p:cNvSpPr>
          <p:nvPr>
            <p:ph idx="1"/>
          </p:nvPr>
        </p:nvSpPr>
        <p:spPr/>
        <p:txBody>
          <a:bodyPr>
            <a:normAutofit fontScale="92500" lnSpcReduction="20000"/>
          </a:bodyPr>
          <a:lstStyle/>
          <a:p>
            <a:r>
              <a:rPr lang="en-US" dirty="0"/>
              <a:t>It is essential to have proper software architecture, mainly for a large software system, as having a clear design of a complete system as a starting point provides a solid basis for developers to follow</a:t>
            </a:r>
          </a:p>
          <a:p>
            <a:r>
              <a:rPr lang="en-US" dirty="0"/>
              <a:t>Each developer will know what needs to be implemented and how things relate to meet the desired needs efficiently. </a:t>
            </a:r>
          </a:p>
          <a:p>
            <a:r>
              <a:rPr lang="en-US" dirty="0"/>
              <a:t>One of the main advantages of software architecture is that it provides high productivity to the software team. </a:t>
            </a:r>
          </a:p>
          <a:p>
            <a:r>
              <a:rPr lang="en-US" dirty="0"/>
              <a:t>The software development becomes more effective as it comes up with an explained structure in place to coordinate work, implement individual features, or ground discussions on potential issues. </a:t>
            </a:r>
          </a:p>
        </p:txBody>
      </p:sp>
    </p:spTree>
    <p:extLst>
      <p:ext uri="{BB962C8B-B14F-4D97-AF65-F5344CB8AC3E}">
        <p14:creationId xmlns:p14="http://schemas.microsoft.com/office/powerpoint/2010/main" val="19746713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AEB9-02DF-44C9-ACBB-6320F35A0E6B}"/>
              </a:ext>
            </a:extLst>
          </p:cNvPr>
          <p:cNvSpPr>
            <a:spLocks noGrp="1"/>
          </p:cNvSpPr>
          <p:nvPr>
            <p:ph type="title"/>
          </p:nvPr>
        </p:nvSpPr>
        <p:spPr/>
        <p:txBody>
          <a:bodyPr/>
          <a:lstStyle/>
          <a:p>
            <a:r>
              <a:rPr lang="en-US" dirty="0"/>
              <a:t>How the factors affect s/w architecture and development?</a:t>
            </a:r>
          </a:p>
        </p:txBody>
      </p:sp>
      <p:sp>
        <p:nvSpPr>
          <p:cNvPr id="3" name="Content Placeholder 2">
            <a:extLst>
              <a:ext uri="{FF2B5EF4-FFF2-40B4-BE49-F238E27FC236}">
                <a16:creationId xmlns:a16="http://schemas.microsoft.com/office/drawing/2014/main" id="{E882C58B-B258-4556-863F-08B9A5A226FB}"/>
              </a:ext>
            </a:extLst>
          </p:cNvPr>
          <p:cNvSpPr>
            <a:spLocks noGrp="1"/>
          </p:cNvSpPr>
          <p:nvPr>
            <p:ph idx="1"/>
          </p:nvPr>
        </p:nvSpPr>
        <p:spPr/>
        <p:txBody>
          <a:bodyPr/>
          <a:lstStyle/>
          <a:p>
            <a:r>
              <a:rPr lang="en-US" dirty="0"/>
              <a:t>With a lucid architecture, it is easier to know where the key responsibilities are residing in the system and where to make changes to add new requirements or simply fixing the failures.</a:t>
            </a:r>
          </a:p>
          <a:p>
            <a:r>
              <a:rPr lang="en-US" dirty="0"/>
              <a:t>A clear architecture will help to achieve quality in the software with a well-designed structure using principles like separation of concerns; the system becomes easier to maintain, reuse, and adapt</a:t>
            </a:r>
          </a:p>
        </p:txBody>
      </p:sp>
    </p:spTree>
    <p:extLst>
      <p:ext uri="{BB962C8B-B14F-4D97-AF65-F5344CB8AC3E}">
        <p14:creationId xmlns:p14="http://schemas.microsoft.com/office/powerpoint/2010/main" val="7457612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7E3166-5A05-4A6B-9332-816AE842B5ED}"/>
              </a:ext>
            </a:extLst>
          </p:cNvPr>
          <p:cNvSpPr>
            <a:spLocks noGrp="1"/>
          </p:cNvSpPr>
          <p:nvPr>
            <p:ph type="title"/>
          </p:nvPr>
        </p:nvSpPr>
        <p:spPr/>
        <p:txBody>
          <a:bodyPr/>
          <a:lstStyle/>
          <a:p>
            <a:r>
              <a:rPr lang="en-US" dirty="0"/>
              <a:t>Software architecture and views</a:t>
            </a:r>
          </a:p>
        </p:txBody>
      </p:sp>
      <p:sp>
        <p:nvSpPr>
          <p:cNvPr id="5" name="Content Placeholder 4">
            <a:extLst>
              <a:ext uri="{FF2B5EF4-FFF2-40B4-BE49-F238E27FC236}">
                <a16:creationId xmlns:a16="http://schemas.microsoft.com/office/drawing/2014/main" id="{6F36A6EA-B336-44C8-B50A-F69140572624}"/>
              </a:ext>
            </a:extLst>
          </p:cNvPr>
          <p:cNvSpPr>
            <a:spLocks noGrp="1"/>
          </p:cNvSpPr>
          <p:nvPr>
            <p:ph idx="1"/>
          </p:nvPr>
        </p:nvSpPr>
        <p:spPr/>
        <p:txBody>
          <a:bodyPr>
            <a:normAutofit fontScale="92500" lnSpcReduction="20000"/>
          </a:bodyPr>
          <a:lstStyle/>
          <a:p>
            <a:r>
              <a:rPr lang="en-US" dirty="0"/>
              <a:t>The software architecture is useful to people such as software developers, the project manager, the client, and the end-user. </a:t>
            </a:r>
          </a:p>
          <a:p>
            <a:r>
              <a:rPr lang="en-US" dirty="0"/>
              <a:t>Each one will have different perspectives to view the system and will bring different agendas to a project. </a:t>
            </a:r>
          </a:p>
          <a:p>
            <a:r>
              <a:rPr lang="en-US" dirty="0"/>
              <a:t>Also, it provides a collection of several views, such as</a:t>
            </a:r>
          </a:p>
          <a:p>
            <a:pPr lvl="1">
              <a:buFont typeface="Wingdings" panose="05000000000000000000" pitchFamily="2" charset="2"/>
              <a:buChar char="ü"/>
            </a:pPr>
            <a:r>
              <a:rPr lang="en-US" dirty="0"/>
              <a:t>Use case view</a:t>
            </a:r>
          </a:p>
          <a:p>
            <a:pPr lvl="1">
              <a:buFont typeface="Wingdings" panose="05000000000000000000" pitchFamily="2" charset="2"/>
              <a:buChar char="ü"/>
            </a:pPr>
            <a:r>
              <a:rPr lang="en-US" dirty="0"/>
              <a:t>Design view</a:t>
            </a:r>
          </a:p>
          <a:p>
            <a:pPr lvl="1">
              <a:buFont typeface="Wingdings" panose="05000000000000000000" pitchFamily="2" charset="2"/>
              <a:buChar char="ü"/>
            </a:pPr>
            <a:r>
              <a:rPr lang="en-US" dirty="0"/>
              <a:t>Implementation view</a:t>
            </a:r>
          </a:p>
          <a:p>
            <a:pPr lvl="1">
              <a:buFont typeface="Wingdings" panose="05000000000000000000" pitchFamily="2" charset="2"/>
              <a:buChar char="ü"/>
            </a:pPr>
            <a:r>
              <a:rPr lang="en-US" dirty="0"/>
              <a:t>Process view</a:t>
            </a:r>
          </a:p>
          <a:p>
            <a:pPr lvl="1">
              <a:buFont typeface="Wingdings" panose="05000000000000000000" pitchFamily="2" charset="2"/>
              <a:buChar char="ü"/>
            </a:pPr>
            <a:r>
              <a:rPr lang="en-US" dirty="0"/>
              <a:t>Development view</a:t>
            </a:r>
          </a:p>
          <a:p>
            <a:pPr lvl="1"/>
            <a:endParaRPr lang="en-US" dirty="0"/>
          </a:p>
        </p:txBody>
      </p:sp>
    </p:spTree>
    <p:extLst>
      <p:ext uri="{BB962C8B-B14F-4D97-AF65-F5344CB8AC3E}">
        <p14:creationId xmlns:p14="http://schemas.microsoft.com/office/powerpoint/2010/main" val="35461498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1BE9-2CD3-4055-97C3-EDC5A88BC111}"/>
              </a:ext>
            </a:extLst>
          </p:cNvPr>
          <p:cNvSpPr>
            <a:spLocks noGrp="1"/>
          </p:cNvSpPr>
          <p:nvPr>
            <p:ph type="title"/>
          </p:nvPr>
        </p:nvSpPr>
        <p:spPr/>
        <p:txBody>
          <a:bodyPr/>
          <a:lstStyle/>
          <a:p>
            <a:r>
              <a:rPr lang="en-US" dirty="0"/>
              <a:t>Different views</a:t>
            </a:r>
          </a:p>
        </p:txBody>
      </p:sp>
      <p:pic>
        <p:nvPicPr>
          <p:cNvPr id="4" name="Content Placeholder 3">
            <a:extLst>
              <a:ext uri="{FF2B5EF4-FFF2-40B4-BE49-F238E27FC236}">
                <a16:creationId xmlns:a16="http://schemas.microsoft.com/office/drawing/2014/main" id="{1C456CD2-7CF7-4DC1-A79E-A6F3F350367D}"/>
              </a:ext>
            </a:extLst>
          </p:cNvPr>
          <p:cNvPicPr>
            <a:picLocks noGrp="1" noChangeAspect="1"/>
          </p:cNvPicPr>
          <p:nvPr>
            <p:ph idx="1"/>
          </p:nvPr>
        </p:nvPicPr>
        <p:blipFill>
          <a:blip r:embed="rId2"/>
          <a:stretch>
            <a:fillRect/>
          </a:stretch>
        </p:blipFill>
        <p:spPr>
          <a:xfrm>
            <a:off x="3207670" y="2007160"/>
            <a:ext cx="4152354" cy="3809442"/>
          </a:xfrm>
          <a:prstGeom prst="rect">
            <a:avLst/>
          </a:prstGeom>
        </p:spPr>
      </p:pic>
    </p:spTree>
    <p:extLst>
      <p:ext uri="{BB962C8B-B14F-4D97-AF65-F5344CB8AC3E}">
        <p14:creationId xmlns:p14="http://schemas.microsoft.com/office/powerpoint/2010/main" val="33717474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451B-36F3-414C-9DF9-02EA462BEB42}"/>
              </a:ext>
            </a:extLst>
          </p:cNvPr>
          <p:cNvSpPr>
            <a:spLocks noGrp="1"/>
          </p:cNvSpPr>
          <p:nvPr>
            <p:ph type="title"/>
          </p:nvPr>
        </p:nvSpPr>
        <p:spPr/>
        <p:txBody>
          <a:bodyPr/>
          <a:lstStyle/>
          <a:p>
            <a:r>
              <a:rPr lang="en-US" dirty="0"/>
              <a:t>Use case view</a:t>
            </a:r>
            <a:br>
              <a:rPr lang="en-US" dirty="0"/>
            </a:br>
            <a:endParaRPr lang="en-US" dirty="0"/>
          </a:p>
        </p:txBody>
      </p:sp>
      <p:sp>
        <p:nvSpPr>
          <p:cNvPr id="3" name="Content Placeholder 2">
            <a:extLst>
              <a:ext uri="{FF2B5EF4-FFF2-40B4-BE49-F238E27FC236}">
                <a16:creationId xmlns:a16="http://schemas.microsoft.com/office/drawing/2014/main" id="{85B3609D-64DD-4AB7-8C34-B28E68700D62}"/>
              </a:ext>
            </a:extLst>
          </p:cNvPr>
          <p:cNvSpPr>
            <a:spLocks noGrp="1"/>
          </p:cNvSpPr>
          <p:nvPr>
            <p:ph idx="1"/>
          </p:nvPr>
        </p:nvSpPr>
        <p:spPr/>
        <p:txBody>
          <a:bodyPr/>
          <a:lstStyle/>
          <a:p>
            <a:r>
              <a:rPr lang="en-US" dirty="0"/>
              <a:t>It is a view that shows the functionality of the system as perceived by external actors.</a:t>
            </a:r>
          </a:p>
          <a:p>
            <a:r>
              <a:rPr lang="en-US" dirty="0"/>
              <a:t>It reveals the requirements of the system.</a:t>
            </a:r>
          </a:p>
          <a:p>
            <a:r>
              <a:rPr lang="en-US" dirty="0"/>
              <a:t>With UML, it is easy to capture the static aspects of this view in the use case diagrams, whereas its dynamic aspects are captured in interaction diagrams, state chart diagrams, and activity diagrams.</a:t>
            </a:r>
          </a:p>
          <a:p>
            <a:endParaRPr lang="en-US" dirty="0"/>
          </a:p>
        </p:txBody>
      </p:sp>
    </p:spTree>
    <p:extLst>
      <p:ext uri="{BB962C8B-B14F-4D97-AF65-F5344CB8AC3E}">
        <p14:creationId xmlns:p14="http://schemas.microsoft.com/office/powerpoint/2010/main" val="39699901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A6F7-E508-43C1-A6E8-8D354D2540A6}"/>
              </a:ext>
            </a:extLst>
          </p:cNvPr>
          <p:cNvSpPr>
            <a:spLocks noGrp="1"/>
          </p:cNvSpPr>
          <p:nvPr>
            <p:ph type="title"/>
          </p:nvPr>
        </p:nvSpPr>
        <p:spPr/>
        <p:txBody>
          <a:bodyPr/>
          <a:lstStyle/>
          <a:p>
            <a:r>
              <a:rPr lang="en-US" dirty="0"/>
              <a:t>Design View</a:t>
            </a:r>
            <a:br>
              <a:rPr lang="en-US" dirty="0"/>
            </a:br>
            <a:endParaRPr lang="en-US" dirty="0"/>
          </a:p>
        </p:txBody>
      </p:sp>
      <p:sp>
        <p:nvSpPr>
          <p:cNvPr id="3" name="Content Placeholder 2">
            <a:extLst>
              <a:ext uri="{FF2B5EF4-FFF2-40B4-BE49-F238E27FC236}">
                <a16:creationId xmlns:a16="http://schemas.microsoft.com/office/drawing/2014/main" id="{0439F58F-0B87-4892-B5EA-E3C04B9171E8}"/>
              </a:ext>
            </a:extLst>
          </p:cNvPr>
          <p:cNvSpPr>
            <a:spLocks noGrp="1"/>
          </p:cNvSpPr>
          <p:nvPr>
            <p:ph idx="1"/>
          </p:nvPr>
        </p:nvSpPr>
        <p:spPr/>
        <p:txBody>
          <a:bodyPr/>
          <a:lstStyle/>
          <a:p>
            <a:r>
              <a:rPr lang="en-US" dirty="0"/>
              <a:t>It is a view that shows how the functionality is designed inside the system in terms of static structure and dynamic behavior.</a:t>
            </a:r>
          </a:p>
          <a:p>
            <a:r>
              <a:rPr lang="en-US" dirty="0"/>
              <a:t>It captures the vocabulary of the problem space and solution space.</a:t>
            </a:r>
          </a:p>
          <a:p>
            <a:r>
              <a:rPr lang="en-US" dirty="0"/>
              <a:t>With UML, it represents the static aspects of this view in class and object diagrams, whereas its dynamic aspects are captured in interaction diagrams, state chart diagrams, and activity diagrams.</a:t>
            </a:r>
          </a:p>
          <a:p>
            <a:endParaRPr lang="en-US" dirty="0"/>
          </a:p>
        </p:txBody>
      </p:sp>
    </p:spTree>
    <p:extLst>
      <p:ext uri="{BB962C8B-B14F-4D97-AF65-F5344CB8AC3E}">
        <p14:creationId xmlns:p14="http://schemas.microsoft.com/office/powerpoint/2010/main" val="10163531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6056-BCA5-4D14-8F11-F5BBDC42390A}"/>
              </a:ext>
            </a:extLst>
          </p:cNvPr>
          <p:cNvSpPr>
            <a:spLocks noGrp="1"/>
          </p:cNvSpPr>
          <p:nvPr>
            <p:ph type="title"/>
          </p:nvPr>
        </p:nvSpPr>
        <p:spPr/>
        <p:txBody>
          <a:bodyPr/>
          <a:lstStyle/>
          <a:p>
            <a:r>
              <a:rPr lang="en-US" dirty="0"/>
              <a:t>Implementation View</a:t>
            </a:r>
            <a:br>
              <a:rPr lang="en-US" dirty="0"/>
            </a:br>
            <a:endParaRPr lang="en-US" dirty="0"/>
          </a:p>
        </p:txBody>
      </p:sp>
      <p:sp>
        <p:nvSpPr>
          <p:cNvPr id="3" name="Content Placeholder 2">
            <a:extLst>
              <a:ext uri="{FF2B5EF4-FFF2-40B4-BE49-F238E27FC236}">
                <a16:creationId xmlns:a16="http://schemas.microsoft.com/office/drawing/2014/main" id="{D4416906-A33A-4479-88DD-06B4EC90FA13}"/>
              </a:ext>
            </a:extLst>
          </p:cNvPr>
          <p:cNvSpPr>
            <a:spLocks noGrp="1"/>
          </p:cNvSpPr>
          <p:nvPr>
            <p:ph idx="1"/>
          </p:nvPr>
        </p:nvSpPr>
        <p:spPr/>
        <p:txBody>
          <a:bodyPr/>
          <a:lstStyle/>
          <a:p>
            <a:r>
              <a:rPr lang="en-US" dirty="0"/>
              <a:t>It is the view that represents the organization of the core components and files.</a:t>
            </a:r>
          </a:p>
          <a:p>
            <a:r>
              <a:rPr lang="en-US" dirty="0"/>
              <a:t>It primarily addresses the configuration management of the </a:t>
            </a:r>
            <a:r>
              <a:rPr lang="en-US" dirty="0" err="1"/>
              <a:t>system?s</a:t>
            </a:r>
            <a:r>
              <a:rPr lang="en-US" dirty="0"/>
              <a:t> releases.</a:t>
            </a:r>
          </a:p>
          <a:p>
            <a:r>
              <a:rPr lang="en-US" dirty="0"/>
              <a:t>With UML, its static aspects are expressed in component diagrams, and the dynamic aspects are captured in interaction diagrams, state chart diagrams, and activity diagrams.</a:t>
            </a:r>
          </a:p>
          <a:p>
            <a:endParaRPr lang="en-US" dirty="0"/>
          </a:p>
        </p:txBody>
      </p:sp>
    </p:spTree>
    <p:extLst>
      <p:ext uri="{BB962C8B-B14F-4D97-AF65-F5344CB8AC3E}">
        <p14:creationId xmlns:p14="http://schemas.microsoft.com/office/powerpoint/2010/main" val="1788265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2AE12F-3032-4D58-A5D5-4C9181805673}"/>
              </a:ext>
            </a:extLst>
          </p:cNvPr>
          <p:cNvSpPr>
            <a:spLocks noGrp="1"/>
          </p:cNvSpPr>
          <p:nvPr>
            <p:ph type="title"/>
          </p:nvPr>
        </p:nvSpPr>
        <p:spPr/>
        <p:txBody>
          <a:bodyPr/>
          <a:lstStyle/>
          <a:p>
            <a:r>
              <a:rPr lang="en-US" dirty="0"/>
              <a:t>Software requirements</a:t>
            </a:r>
          </a:p>
        </p:txBody>
      </p:sp>
      <p:sp>
        <p:nvSpPr>
          <p:cNvPr id="5" name="Content Placeholder 4">
            <a:extLst>
              <a:ext uri="{FF2B5EF4-FFF2-40B4-BE49-F238E27FC236}">
                <a16:creationId xmlns:a16="http://schemas.microsoft.com/office/drawing/2014/main" id="{06A32E94-FC97-4E5F-B9B2-76DDD13759B7}"/>
              </a:ext>
            </a:extLst>
          </p:cNvPr>
          <p:cNvSpPr>
            <a:spLocks noGrp="1"/>
          </p:cNvSpPr>
          <p:nvPr>
            <p:ph idx="1"/>
          </p:nvPr>
        </p:nvSpPr>
        <p:spPr/>
        <p:txBody>
          <a:bodyPr/>
          <a:lstStyle/>
          <a:p>
            <a:r>
              <a:rPr lang="en-US" dirty="0"/>
              <a:t>Software requirement means requirement that is needed by software to increase quality of software product. </a:t>
            </a:r>
          </a:p>
          <a:p>
            <a:r>
              <a:rPr lang="en-US" dirty="0"/>
              <a:t>These requirements are generally a type of expectation of user from software product that is important and need to be fulfilled by software</a:t>
            </a:r>
          </a:p>
        </p:txBody>
      </p:sp>
    </p:spTree>
    <p:extLst>
      <p:ext uri="{BB962C8B-B14F-4D97-AF65-F5344CB8AC3E}">
        <p14:creationId xmlns:p14="http://schemas.microsoft.com/office/powerpoint/2010/main" val="9680948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6DBB-EDAC-484C-8157-132E6838CB7E}"/>
              </a:ext>
            </a:extLst>
          </p:cNvPr>
          <p:cNvSpPr>
            <a:spLocks noGrp="1"/>
          </p:cNvSpPr>
          <p:nvPr>
            <p:ph type="title"/>
          </p:nvPr>
        </p:nvSpPr>
        <p:spPr/>
        <p:txBody>
          <a:bodyPr/>
          <a:lstStyle/>
          <a:p>
            <a:r>
              <a:rPr lang="en-US" dirty="0"/>
              <a:t>Process View</a:t>
            </a:r>
            <a:br>
              <a:rPr lang="en-US" dirty="0"/>
            </a:br>
            <a:endParaRPr lang="en-US" dirty="0"/>
          </a:p>
        </p:txBody>
      </p:sp>
      <p:sp>
        <p:nvSpPr>
          <p:cNvPr id="3" name="Content Placeholder 2">
            <a:extLst>
              <a:ext uri="{FF2B5EF4-FFF2-40B4-BE49-F238E27FC236}">
                <a16:creationId xmlns:a16="http://schemas.microsoft.com/office/drawing/2014/main" id="{075C48D7-B4BC-4B1C-B188-0C45B00D01A1}"/>
              </a:ext>
            </a:extLst>
          </p:cNvPr>
          <p:cNvSpPr>
            <a:spLocks noGrp="1"/>
          </p:cNvSpPr>
          <p:nvPr>
            <p:ph idx="1"/>
          </p:nvPr>
        </p:nvSpPr>
        <p:spPr/>
        <p:txBody>
          <a:bodyPr/>
          <a:lstStyle/>
          <a:p>
            <a:r>
              <a:rPr lang="en-US" dirty="0"/>
              <a:t>It is the view that demonstrates the concurrency of the system.</a:t>
            </a:r>
          </a:p>
          <a:p>
            <a:r>
              <a:rPr lang="en-US" dirty="0"/>
              <a:t>It incorporates the threads and processes that make concurrent system and synchronized mechanisms.</a:t>
            </a:r>
          </a:p>
          <a:p>
            <a:r>
              <a:rPr lang="en-US" dirty="0"/>
              <a:t>It primarily addresses the system's scalability, throughput, and performance.</a:t>
            </a:r>
          </a:p>
          <a:p>
            <a:r>
              <a:rPr lang="en-US" dirty="0"/>
              <a:t>Its static and dynamic aspects are expressed the same way as the design view but focus more on the active classes that represent these threads and processes.</a:t>
            </a:r>
          </a:p>
          <a:p>
            <a:endParaRPr lang="en-US" dirty="0"/>
          </a:p>
        </p:txBody>
      </p:sp>
    </p:spTree>
    <p:extLst>
      <p:ext uri="{BB962C8B-B14F-4D97-AF65-F5344CB8AC3E}">
        <p14:creationId xmlns:p14="http://schemas.microsoft.com/office/powerpoint/2010/main" val="38405776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3927-EFF9-4099-BC79-F9F9B5C4C183}"/>
              </a:ext>
            </a:extLst>
          </p:cNvPr>
          <p:cNvSpPr>
            <a:spLocks noGrp="1"/>
          </p:cNvSpPr>
          <p:nvPr>
            <p:ph type="title"/>
          </p:nvPr>
        </p:nvSpPr>
        <p:spPr/>
        <p:txBody>
          <a:bodyPr/>
          <a:lstStyle/>
          <a:p>
            <a:r>
              <a:rPr lang="en-US" dirty="0"/>
              <a:t>Deployment View</a:t>
            </a:r>
            <a:br>
              <a:rPr lang="en-US" dirty="0"/>
            </a:br>
            <a:endParaRPr lang="en-US" dirty="0"/>
          </a:p>
        </p:txBody>
      </p:sp>
      <p:sp>
        <p:nvSpPr>
          <p:cNvPr id="3" name="Content Placeholder 2">
            <a:extLst>
              <a:ext uri="{FF2B5EF4-FFF2-40B4-BE49-F238E27FC236}">
                <a16:creationId xmlns:a16="http://schemas.microsoft.com/office/drawing/2014/main" id="{B2489237-CB94-4A4B-9D56-079AE69369F5}"/>
              </a:ext>
            </a:extLst>
          </p:cNvPr>
          <p:cNvSpPr>
            <a:spLocks noGrp="1"/>
          </p:cNvSpPr>
          <p:nvPr>
            <p:ph idx="1"/>
          </p:nvPr>
        </p:nvSpPr>
        <p:spPr/>
        <p:txBody>
          <a:bodyPr/>
          <a:lstStyle/>
          <a:p>
            <a:r>
              <a:rPr lang="en-US" dirty="0"/>
              <a:t>It is the view that shows the deployment of the system in terms of physical architecture.</a:t>
            </a:r>
          </a:p>
          <a:p>
            <a:r>
              <a:rPr lang="en-US" dirty="0"/>
              <a:t>It includes the nodes, which form the system hardware topology where the system will be executed.</a:t>
            </a:r>
          </a:p>
          <a:p>
            <a:r>
              <a:rPr lang="en-US" dirty="0"/>
              <a:t>It primarily addresses the distribution, delivery, and installation of the parts that build the physical </a:t>
            </a:r>
            <a:r>
              <a:rPr lang="en-US"/>
              <a:t>system.</a:t>
            </a:r>
            <a:br>
              <a:rPr lang="en-US" dirty="0"/>
            </a:br>
            <a:endParaRPr lang="en-US" dirty="0"/>
          </a:p>
        </p:txBody>
      </p:sp>
    </p:spTree>
    <p:extLst>
      <p:ext uri="{BB962C8B-B14F-4D97-AF65-F5344CB8AC3E}">
        <p14:creationId xmlns:p14="http://schemas.microsoft.com/office/powerpoint/2010/main" val="14072006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D3E73A-E662-4AFD-B787-6087116A8F55}"/>
              </a:ext>
            </a:extLst>
          </p:cNvPr>
          <p:cNvSpPr>
            <a:spLocks noGrp="1"/>
          </p:cNvSpPr>
          <p:nvPr>
            <p:ph type="title"/>
          </p:nvPr>
        </p:nvSpPr>
        <p:spPr/>
        <p:txBody>
          <a:bodyPr/>
          <a:lstStyle/>
          <a:p>
            <a:r>
              <a:rPr lang="en-US" dirty="0"/>
              <a:t>Part-4: UML diagrams</a:t>
            </a:r>
          </a:p>
        </p:txBody>
      </p:sp>
      <p:sp>
        <p:nvSpPr>
          <p:cNvPr id="5" name="Text Placeholder 4">
            <a:extLst>
              <a:ext uri="{FF2B5EF4-FFF2-40B4-BE49-F238E27FC236}">
                <a16:creationId xmlns:a16="http://schemas.microsoft.com/office/drawing/2014/main" id="{A5F23027-BFAC-4576-8ABC-38F3DB11DD0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797290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753661-2EE5-402C-9596-5771AB0FB0DE}"/>
              </a:ext>
            </a:extLst>
          </p:cNvPr>
          <p:cNvSpPr>
            <a:spLocks noGrp="1"/>
          </p:cNvSpPr>
          <p:nvPr>
            <p:ph type="title"/>
          </p:nvPr>
        </p:nvSpPr>
        <p:spPr/>
        <p:txBody>
          <a:bodyPr/>
          <a:lstStyle/>
          <a:p>
            <a:r>
              <a:rPr lang="en-US" dirty="0"/>
              <a:t>Use case diagrams</a:t>
            </a:r>
          </a:p>
        </p:txBody>
      </p:sp>
      <p:sp>
        <p:nvSpPr>
          <p:cNvPr id="5" name="Text Placeholder 4">
            <a:extLst>
              <a:ext uri="{FF2B5EF4-FFF2-40B4-BE49-F238E27FC236}">
                <a16:creationId xmlns:a16="http://schemas.microsoft.com/office/drawing/2014/main" id="{274F4327-72BC-4117-A50D-678C8634D52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3840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C0E84-581A-4E3E-8AD1-C47CDC41536E}"/>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8BA03842-D8FB-4E84-A451-6836D85B713E}"/>
              </a:ext>
            </a:extLst>
          </p:cNvPr>
          <p:cNvSpPr>
            <a:spLocks noGrp="1"/>
          </p:cNvSpPr>
          <p:nvPr>
            <p:ph idx="1"/>
          </p:nvPr>
        </p:nvSpPr>
        <p:spPr/>
        <p:txBody>
          <a:bodyPr>
            <a:normAutofit/>
          </a:bodyPr>
          <a:lstStyle/>
          <a:p>
            <a:r>
              <a:rPr lang="en-US" dirty="0"/>
              <a:t> It's one of the simplest UML diagrams. </a:t>
            </a:r>
          </a:p>
          <a:p>
            <a:r>
              <a:rPr lang="en-US" dirty="0"/>
              <a:t>Its purpose is to visualize the functional requirements of the system. </a:t>
            </a:r>
          </a:p>
          <a:p>
            <a:r>
              <a:rPr lang="en-US" dirty="0"/>
              <a:t>Use Case diagrams show groups of related use cases.</a:t>
            </a:r>
          </a:p>
          <a:p>
            <a:r>
              <a:rPr lang="en-US" dirty="0"/>
              <a:t>Sometimes they may include other use cases.</a:t>
            </a:r>
          </a:p>
          <a:p>
            <a:r>
              <a:rPr lang="en-US" dirty="0"/>
              <a:t>The result is an overview of the system that may include several written use cases. </a:t>
            </a:r>
          </a:p>
          <a:p>
            <a:r>
              <a:rPr lang="en-US" dirty="0"/>
              <a:t>You will rarely create Use Case diagrams for a single use case description. </a:t>
            </a:r>
          </a:p>
          <a:p>
            <a:endParaRPr lang="en-US" dirty="0"/>
          </a:p>
        </p:txBody>
      </p:sp>
    </p:spTree>
    <p:extLst>
      <p:ext uri="{BB962C8B-B14F-4D97-AF65-F5344CB8AC3E}">
        <p14:creationId xmlns:p14="http://schemas.microsoft.com/office/powerpoint/2010/main" val="36668060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3F1CCC-95EC-45DA-83E2-5DBCA65E86AF}"/>
              </a:ext>
            </a:extLst>
          </p:cNvPr>
          <p:cNvSpPr>
            <a:spLocks noGrp="1"/>
          </p:cNvSpPr>
          <p:nvPr>
            <p:ph type="title"/>
          </p:nvPr>
        </p:nvSpPr>
        <p:spPr/>
        <p:txBody>
          <a:bodyPr/>
          <a:lstStyle/>
          <a:p>
            <a:r>
              <a:rPr lang="en-US" dirty="0"/>
              <a:t>Draw Use case Diagram</a:t>
            </a:r>
          </a:p>
        </p:txBody>
      </p:sp>
      <p:sp>
        <p:nvSpPr>
          <p:cNvPr id="5" name="Content Placeholder 4">
            <a:extLst>
              <a:ext uri="{FF2B5EF4-FFF2-40B4-BE49-F238E27FC236}">
                <a16:creationId xmlns:a16="http://schemas.microsoft.com/office/drawing/2014/main" id="{CEA7D85F-E98D-40EE-B9C0-46437C34DC88}"/>
              </a:ext>
            </a:extLst>
          </p:cNvPr>
          <p:cNvSpPr>
            <a:spLocks noGrp="1"/>
          </p:cNvSpPr>
          <p:nvPr>
            <p:ph sz="half" idx="1"/>
          </p:nvPr>
        </p:nvSpPr>
        <p:spPr/>
        <p:txBody>
          <a:bodyPr/>
          <a:lstStyle/>
          <a:p>
            <a:endParaRPr lang="en-US" dirty="0"/>
          </a:p>
          <a:p>
            <a:endParaRPr lang="en-US" dirty="0"/>
          </a:p>
          <a:p>
            <a:r>
              <a:rPr lang="en-US" dirty="0"/>
              <a:t>To represent a use case, we draw an oval in the middle of the screen and put the title of the use case in it.</a:t>
            </a:r>
          </a:p>
          <a:p>
            <a:endParaRPr lang="en-US" dirty="0"/>
          </a:p>
        </p:txBody>
      </p:sp>
      <p:pic>
        <p:nvPicPr>
          <p:cNvPr id="7" name="Content Placeholder 6">
            <a:extLst>
              <a:ext uri="{FF2B5EF4-FFF2-40B4-BE49-F238E27FC236}">
                <a16:creationId xmlns:a16="http://schemas.microsoft.com/office/drawing/2014/main" id="{728D9ECE-2551-4E90-88FD-AF7572E72B3D}"/>
              </a:ext>
            </a:extLst>
          </p:cNvPr>
          <p:cNvPicPr>
            <a:picLocks noGrp="1" noChangeAspect="1"/>
          </p:cNvPicPr>
          <p:nvPr>
            <p:ph sz="half" idx="2"/>
          </p:nvPr>
        </p:nvPicPr>
        <p:blipFill>
          <a:blip r:embed="rId2"/>
          <a:stretch>
            <a:fillRect/>
          </a:stretch>
        </p:blipFill>
        <p:spPr>
          <a:xfrm>
            <a:off x="7631016" y="2488774"/>
            <a:ext cx="2209992" cy="2499577"/>
          </a:xfrm>
          <a:prstGeom prst="rect">
            <a:avLst/>
          </a:prstGeom>
        </p:spPr>
      </p:pic>
    </p:spTree>
    <p:extLst>
      <p:ext uri="{BB962C8B-B14F-4D97-AF65-F5344CB8AC3E}">
        <p14:creationId xmlns:p14="http://schemas.microsoft.com/office/powerpoint/2010/main" val="36637661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46DE0C-9379-4D05-BE7B-EF2217BCE5AC}"/>
              </a:ext>
            </a:extLst>
          </p:cNvPr>
          <p:cNvSpPr>
            <a:spLocks noGrp="1"/>
          </p:cNvSpPr>
          <p:nvPr>
            <p:ph type="title"/>
          </p:nvPr>
        </p:nvSpPr>
        <p:spPr/>
        <p:txBody>
          <a:bodyPr/>
          <a:lstStyle/>
          <a:p>
            <a:r>
              <a:rPr lang="en-US" dirty="0"/>
              <a:t>example</a:t>
            </a:r>
          </a:p>
        </p:txBody>
      </p:sp>
      <p:pic>
        <p:nvPicPr>
          <p:cNvPr id="7" name="Content Placeholder 6">
            <a:extLst>
              <a:ext uri="{FF2B5EF4-FFF2-40B4-BE49-F238E27FC236}">
                <a16:creationId xmlns:a16="http://schemas.microsoft.com/office/drawing/2014/main" id="{8FA908B6-4949-4163-800F-FB12E5270A02}"/>
              </a:ext>
            </a:extLst>
          </p:cNvPr>
          <p:cNvPicPr>
            <a:picLocks noGrp="1" noChangeAspect="1"/>
          </p:cNvPicPr>
          <p:nvPr>
            <p:ph idx="1"/>
          </p:nvPr>
        </p:nvPicPr>
        <p:blipFill>
          <a:blip r:embed="rId2"/>
          <a:stretch>
            <a:fillRect/>
          </a:stretch>
        </p:blipFill>
        <p:spPr>
          <a:xfrm>
            <a:off x="4965271" y="2129174"/>
            <a:ext cx="2575783" cy="3223539"/>
          </a:xfrm>
          <a:prstGeom prst="rect">
            <a:avLst/>
          </a:prstGeom>
        </p:spPr>
      </p:pic>
    </p:spTree>
    <p:extLst>
      <p:ext uri="{BB962C8B-B14F-4D97-AF65-F5344CB8AC3E}">
        <p14:creationId xmlns:p14="http://schemas.microsoft.com/office/powerpoint/2010/main" val="21081977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4FBCD3-A587-4403-8C03-C37E55EFF1CF}"/>
              </a:ext>
            </a:extLst>
          </p:cNvPr>
          <p:cNvSpPr>
            <a:spLocks noGrp="1"/>
          </p:cNvSpPr>
          <p:nvPr>
            <p:ph type="title"/>
          </p:nvPr>
        </p:nvSpPr>
        <p:spPr/>
        <p:txBody>
          <a:bodyPr/>
          <a:lstStyle/>
          <a:p>
            <a:r>
              <a:rPr lang="en-US" dirty="0"/>
              <a:t>actors</a:t>
            </a:r>
          </a:p>
        </p:txBody>
      </p:sp>
      <p:sp>
        <p:nvSpPr>
          <p:cNvPr id="5" name="Content Placeholder 4">
            <a:extLst>
              <a:ext uri="{FF2B5EF4-FFF2-40B4-BE49-F238E27FC236}">
                <a16:creationId xmlns:a16="http://schemas.microsoft.com/office/drawing/2014/main" id="{DFAA352B-F2AF-4C44-89E6-8FA0BE4F60ED}"/>
              </a:ext>
            </a:extLst>
          </p:cNvPr>
          <p:cNvSpPr>
            <a:spLocks noGrp="1"/>
          </p:cNvSpPr>
          <p:nvPr>
            <p:ph sz="half" idx="1"/>
          </p:nvPr>
        </p:nvSpPr>
        <p:spPr>
          <a:xfrm>
            <a:off x="1447330" y="2010878"/>
            <a:ext cx="5338951" cy="3448595"/>
          </a:xfrm>
        </p:spPr>
        <p:txBody>
          <a:bodyPr>
            <a:normAutofit fontScale="92500" lnSpcReduction="10000"/>
          </a:bodyPr>
          <a:lstStyle/>
          <a:p>
            <a:r>
              <a:rPr lang="en-US" dirty="0"/>
              <a:t>We use stick figures to represent the actors;</a:t>
            </a:r>
          </a:p>
          <a:p>
            <a:r>
              <a:rPr lang="en-US" dirty="0"/>
              <a:t>Actors are human beings or other systems that may interact with our system.</a:t>
            </a:r>
          </a:p>
          <a:p>
            <a:r>
              <a:rPr lang="en-US" dirty="0"/>
              <a:t>We draw the stick person to the left or the right of the diagram. The actors name goes below the stick figure.</a:t>
            </a:r>
          </a:p>
          <a:p>
            <a:r>
              <a:rPr lang="en-US" dirty="0"/>
              <a:t>We usually draw the primary actors on the left side and the secondary ones on the right side of the Use Case diagram</a:t>
            </a:r>
          </a:p>
          <a:p>
            <a:endParaRPr lang="en-US" dirty="0"/>
          </a:p>
          <a:p>
            <a:endParaRPr lang="en-US" dirty="0"/>
          </a:p>
        </p:txBody>
      </p:sp>
      <p:pic>
        <p:nvPicPr>
          <p:cNvPr id="7" name="Content Placeholder 6">
            <a:extLst>
              <a:ext uri="{FF2B5EF4-FFF2-40B4-BE49-F238E27FC236}">
                <a16:creationId xmlns:a16="http://schemas.microsoft.com/office/drawing/2014/main" id="{1E0E915A-19FB-4D91-A289-75D6453C9913}"/>
              </a:ext>
            </a:extLst>
          </p:cNvPr>
          <p:cNvPicPr>
            <a:picLocks noGrp="1" noChangeAspect="1"/>
          </p:cNvPicPr>
          <p:nvPr>
            <p:ph sz="half" idx="2"/>
          </p:nvPr>
        </p:nvPicPr>
        <p:blipFill>
          <a:blip r:embed="rId2"/>
          <a:stretch>
            <a:fillRect/>
          </a:stretch>
        </p:blipFill>
        <p:spPr>
          <a:xfrm>
            <a:off x="6984326" y="2205634"/>
            <a:ext cx="4074199" cy="2689096"/>
          </a:xfrm>
          <a:prstGeom prst="rect">
            <a:avLst/>
          </a:prstGeom>
        </p:spPr>
      </p:pic>
    </p:spTree>
    <p:extLst>
      <p:ext uri="{BB962C8B-B14F-4D97-AF65-F5344CB8AC3E}">
        <p14:creationId xmlns:p14="http://schemas.microsoft.com/office/powerpoint/2010/main" val="33997152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8533-FC88-4BA5-BC2C-60BC058E29C8}"/>
              </a:ext>
            </a:extLst>
          </p:cNvPr>
          <p:cNvSpPr>
            <a:spLocks noGrp="1"/>
          </p:cNvSpPr>
          <p:nvPr>
            <p:ph type="title"/>
          </p:nvPr>
        </p:nvSpPr>
        <p:spPr/>
        <p:txBody>
          <a:bodyPr/>
          <a:lstStyle/>
          <a:p>
            <a:r>
              <a:rPr lang="en-US" dirty="0"/>
              <a:t>interaction</a:t>
            </a:r>
          </a:p>
        </p:txBody>
      </p:sp>
      <p:sp>
        <p:nvSpPr>
          <p:cNvPr id="3" name="Content Placeholder 2">
            <a:extLst>
              <a:ext uri="{FF2B5EF4-FFF2-40B4-BE49-F238E27FC236}">
                <a16:creationId xmlns:a16="http://schemas.microsoft.com/office/drawing/2014/main" id="{97D78143-98E4-4B0F-A133-00553E20DE59}"/>
              </a:ext>
            </a:extLst>
          </p:cNvPr>
          <p:cNvSpPr>
            <a:spLocks noGrp="1"/>
          </p:cNvSpPr>
          <p:nvPr>
            <p:ph sz="half" idx="1"/>
          </p:nvPr>
        </p:nvSpPr>
        <p:spPr/>
        <p:txBody>
          <a:bodyPr/>
          <a:lstStyle/>
          <a:p>
            <a:endParaRPr lang="en-US" dirty="0"/>
          </a:p>
          <a:p>
            <a:r>
              <a:rPr lang="en-US" dirty="0"/>
              <a:t>We draw lines to represent the interaction between an actor and a use case</a:t>
            </a:r>
          </a:p>
        </p:txBody>
      </p:sp>
      <p:pic>
        <p:nvPicPr>
          <p:cNvPr id="5" name="Content Placeholder 4">
            <a:extLst>
              <a:ext uri="{FF2B5EF4-FFF2-40B4-BE49-F238E27FC236}">
                <a16:creationId xmlns:a16="http://schemas.microsoft.com/office/drawing/2014/main" id="{CE5510D4-E380-4B50-9E22-33712F34597B}"/>
              </a:ext>
            </a:extLst>
          </p:cNvPr>
          <p:cNvPicPr>
            <a:picLocks noGrp="1" noChangeAspect="1"/>
          </p:cNvPicPr>
          <p:nvPr>
            <p:ph sz="half" idx="2"/>
          </p:nvPr>
        </p:nvPicPr>
        <p:blipFill>
          <a:blip r:embed="rId2"/>
          <a:stretch>
            <a:fillRect/>
          </a:stretch>
        </p:blipFill>
        <p:spPr>
          <a:xfrm>
            <a:off x="6413500" y="2315795"/>
            <a:ext cx="4645025" cy="2845535"/>
          </a:xfrm>
          <a:prstGeom prst="rect">
            <a:avLst/>
          </a:prstGeom>
        </p:spPr>
      </p:pic>
    </p:spTree>
    <p:extLst>
      <p:ext uri="{BB962C8B-B14F-4D97-AF65-F5344CB8AC3E}">
        <p14:creationId xmlns:p14="http://schemas.microsoft.com/office/powerpoint/2010/main" val="9643870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C779-FBED-4AEA-8EEE-467103E36AA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864A6FB-4879-4622-AB7B-6B9439FB7707}"/>
              </a:ext>
            </a:extLst>
          </p:cNvPr>
          <p:cNvSpPr>
            <a:spLocks noGrp="1"/>
          </p:cNvSpPr>
          <p:nvPr>
            <p:ph sz="half" idx="1"/>
          </p:nvPr>
        </p:nvSpPr>
        <p:spPr/>
        <p:txBody>
          <a:bodyPr/>
          <a:lstStyle/>
          <a:p>
            <a:r>
              <a:rPr lang="en-US" dirty="0"/>
              <a:t>A mobile user can create or edit a trip entry but cannot export the app's database.</a:t>
            </a:r>
          </a:p>
          <a:p>
            <a:r>
              <a:rPr lang="en-US" dirty="0"/>
              <a:t>The power user can perform all these actions.</a:t>
            </a:r>
          </a:p>
          <a:p>
            <a:endParaRPr lang="en-US" dirty="0"/>
          </a:p>
        </p:txBody>
      </p:sp>
      <p:pic>
        <p:nvPicPr>
          <p:cNvPr id="5" name="Content Placeholder 4">
            <a:extLst>
              <a:ext uri="{FF2B5EF4-FFF2-40B4-BE49-F238E27FC236}">
                <a16:creationId xmlns:a16="http://schemas.microsoft.com/office/drawing/2014/main" id="{9E250D0D-D12B-4EDA-9D07-7D7F5A11BF9C}"/>
              </a:ext>
            </a:extLst>
          </p:cNvPr>
          <p:cNvPicPr>
            <a:picLocks noGrp="1" noChangeAspect="1"/>
          </p:cNvPicPr>
          <p:nvPr>
            <p:ph sz="half" idx="2"/>
          </p:nvPr>
        </p:nvPicPr>
        <p:blipFill>
          <a:blip r:embed="rId2"/>
          <a:stretch>
            <a:fillRect/>
          </a:stretch>
        </p:blipFill>
        <p:spPr>
          <a:xfrm>
            <a:off x="6413500" y="2158493"/>
            <a:ext cx="4645025" cy="3160139"/>
          </a:xfrm>
          <a:prstGeom prst="rect">
            <a:avLst/>
          </a:prstGeom>
        </p:spPr>
      </p:pic>
    </p:spTree>
    <p:extLst>
      <p:ext uri="{BB962C8B-B14F-4D97-AF65-F5344CB8AC3E}">
        <p14:creationId xmlns:p14="http://schemas.microsoft.com/office/powerpoint/2010/main" val="403123021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524</TotalTime>
  <Words>5534</Words>
  <Application>Microsoft Office PowerPoint</Application>
  <PresentationFormat>Widescreen</PresentationFormat>
  <Paragraphs>528</Paragraphs>
  <Slides>117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117</vt:i4>
      </vt:variant>
    </vt:vector>
  </HeadingPairs>
  <TitlesOfParts>
    <vt:vector size="121" baseType="lpstr">
      <vt:lpstr>Arial</vt:lpstr>
      <vt:lpstr>Gill Sans MT</vt:lpstr>
      <vt:lpstr>Wingdings</vt:lpstr>
      <vt:lpstr>Gallery</vt:lpstr>
      <vt:lpstr>OOAD and uml</vt:lpstr>
      <vt:lpstr>Part-1: object-oriented analysis and design concepts</vt:lpstr>
      <vt:lpstr>Steps to build object-oriented application</vt:lpstr>
      <vt:lpstr>1st Step</vt:lpstr>
      <vt:lpstr>2nd step</vt:lpstr>
      <vt:lpstr>3rd step</vt:lpstr>
      <vt:lpstr>4th step</vt:lpstr>
      <vt:lpstr>A. Software requirement specification</vt:lpstr>
      <vt:lpstr>Software requirements</vt:lpstr>
      <vt:lpstr>Functional requirements</vt:lpstr>
      <vt:lpstr>Example</vt:lpstr>
      <vt:lpstr>Non-functional requirements</vt:lpstr>
      <vt:lpstr>Example</vt:lpstr>
      <vt:lpstr>Documentation of requirements</vt:lpstr>
      <vt:lpstr>Documentation of requirements</vt:lpstr>
      <vt:lpstr>Example: a trip app</vt:lpstr>
      <vt:lpstr>summary</vt:lpstr>
      <vt:lpstr>B. Mapping Requirements to Technical Descriptions</vt:lpstr>
      <vt:lpstr>introduction</vt:lpstr>
      <vt:lpstr>A. Use case</vt:lpstr>
      <vt:lpstr>Use case</vt:lpstr>
      <vt:lpstr>actors</vt:lpstr>
      <vt:lpstr>scenario</vt:lpstr>
      <vt:lpstr>Example</vt:lpstr>
      <vt:lpstr>B. user story</vt:lpstr>
      <vt:lpstr>example</vt:lpstr>
      <vt:lpstr>epics</vt:lpstr>
      <vt:lpstr>Example</vt:lpstr>
      <vt:lpstr>Part-1I: introduction to uml</vt:lpstr>
      <vt:lpstr>overview</vt:lpstr>
      <vt:lpstr>Why we model</vt:lpstr>
      <vt:lpstr>Need for uml</vt:lpstr>
      <vt:lpstr>Must have for a modelling language</vt:lpstr>
      <vt:lpstr>What is uml?</vt:lpstr>
      <vt:lpstr>Goals of the UML</vt:lpstr>
      <vt:lpstr>Part-III: UML terminologies</vt:lpstr>
      <vt:lpstr>Overview</vt:lpstr>
      <vt:lpstr>Systems and models in uml</vt:lpstr>
      <vt:lpstr>Systems and Models in UML </vt:lpstr>
      <vt:lpstr>UML models</vt:lpstr>
      <vt:lpstr>Conceptual Model of UML </vt:lpstr>
      <vt:lpstr>1. Uml building blocks</vt:lpstr>
      <vt:lpstr>a. things</vt:lpstr>
      <vt:lpstr>1. Structural things</vt:lpstr>
      <vt:lpstr>class</vt:lpstr>
      <vt:lpstr>object</vt:lpstr>
      <vt:lpstr>interface</vt:lpstr>
      <vt:lpstr>collaboration</vt:lpstr>
      <vt:lpstr>Use case</vt:lpstr>
      <vt:lpstr>actor</vt:lpstr>
      <vt:lpstr>component</vt:lpstr>
      <vt:lpstr>node</vt:lpstr>
      <vt:lpstr>2. Behavioral Things </vt:lpstr>
      <vt:lpstr>State Machine</vt:lpstr>
      <vt:lpstr>Activity diagram</vt:lpstr>
      <vt:lpstr>Interaction Diagram</vt:lpstr>
      <vt:lpstr>3. Grouping Things </vt:lpstr>
      <vt:lpstr>Package</vt:lpstr>
      <vt:lpstr>4. Annotation Things </vt:lpstr>
      <vt:lpstr>Note</vt:lpstr>
      <vt:lpstr>b. Relationships </vt:lpstr>
      <vt:lpstr>dependency</vt:lpstr>
      <vt:lpstr>Association</vt:lpstr>
      <vt:lpstr>Generalization</vt:lpstr>
      <vt:lpstr>Realization</vt:lpstr>
      <vt:lpstr>c. Diagrams </vt:lpstr>
      <vt:lpstr>Types of diagrams</vt:lpstr>
      <vt:lpstr>PowerPoint Presentation</vt:lpstr>
      <vt:lpstr>Structural diagrams</vt:lpstr>
      <vt:lpstr>Behavioral diagrams</vt:lpstr>
      <vt:lpstr>Interaction diagrams</vt:lpstr>
      <vt:lpstr>2. Rules </vt:lpstr>
      <vt:lpstr>3. Common Mechanisms </vt:lpstr>
      <vt:lpstr>Specifications </vt:lpstr>
      <vt:lpstr>Adornments </vt:lpstr>
      <vt:lpstr>Common Divisions </vt:lpstr>
      <vt:lpstr>Extensibility Mechanisms </vt:lpstr>
      <vt:lpstr>UML stereotypes and tagged values</vt:lpstr>
      <vt:lpstr>UML Constraints</vt:lpstr>
      <vt:lpstr>Views in uml</vt:lpstr>
      <vt:lpstr>What is software architecture?</vt:lpstr>
      <vt:lpstr>Factors to consider</vt:lpstr>
      <vt:lpstr>How the factors affect s/w architecture and development?</vt:lpstr>
      <vt:lpstr>How the factors affect s/w architecture and development?</vt:lpstr>
      <vt:lpstr>Software architecture and views</vt:lpstr>
      <vt:lpstr>Different views</vt:lpstr>
      <vt:lpstr>Use case view </vt:lpstr>
      <vt:lpstr>Design View </vt:lpstr>
      <vt:lpstr>Implementation View </vt:lpstr>
      <vt:lpstr>Process View </vt:lpstr>
      <vt:lpstr>Deployment View </vt:lpstr>
      <vt:lpstr>Part-4: UML diagrams</vt:lpstr>
      <vt:lpstr>Use case diagrams</vt:lpstr>
      <vt:lpstr>introduction</vt:lpstr>
      <vt:lpstr>Draw Use case Diagram</vt:lpstr>
      <vt:lpstr>example</vt:lpstr>
      <vt:lpstr>actors</vt:lpstr>
      <vt:lpstr>interaction</vt:lpstr>
      <vt:lpstr>example</vt:lpstr>
      <vt:lpstr>System boundary</vt:lpstr>
      <vt:lpstr>example</vt:lpstr>
      <vt:lpstr>Complete use case diagram</vt:lpstr>
      <vt:lpstr>challenge</vt:lpstr>
      <vt:lpstr>solution</vt:lpstr>
      <vt:lpstr>Include relationship</vt:lpstr>
      <vt:lpstr>Include diagram</vt:lpstr>
      <vt:lpstr>Extend relationship</vt:lpstr>
      <vt:lpstr>Example</vt:lpstr>
      <vt:lpstr>Extend relationship</vt:lpstr>
      <vt:lpstr>Extend relationship (Contd.)</vt:lpstr>
      <vt:lpstr>Extend diagram</vt:lpstr>
      <vt:lpstr>example</vt:lpstr>
      <vt:lpstr>Example: Online Shopping website</vt:lpstr>
      <vt:lpstr>Extended use cases</vt:lpstr>
      <vt:lpstr>Further use cases</vt:lpstr>
      <vt:lpstr>Important tips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and uml</dc:title>
  <dc:creator>Joydip Mondal</dc:creator>
  <cp:lastModifiedBy>Joydip Mondal</cp:lastModifiedBy>
  <cp:revision>262</cp:revision>
  <dcterms:created xsi:type="dcterms:W3CDTF">2023-08-26T03:09:31Z</dcterms:created>
  <dcterms:modified xsi:type="dcterms:W3CDTF">2023-08-28T04:35:24Z</dcterms:modified>
</cp:coreProperties>
</file>