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BE7D6-6E3B-4274-B46A-4353A55B762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D3D1A-D109-4EBA-AD84-10C0FFD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1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Ask</a:t>
            </a:r>
            <a:r>
              <a:rPr lang="en-US" baseline="0" dirty="0" smtClean="0"/>
              <a:t> participants about common behavior and different states of the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0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Compare Real world objects with Software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different types of products which share common</a:t>
            </a:r>
            <a:r>
              <a:rPr lang="en-US" baseline="0" dirty="0" smtClean="0"/>
              <a:t> attributes like </a:t>
            </a:r>
            <a:r>
              <a:rPr lang="en-US" baseline="0" dirty="0" err="1" smtClean="0"/>
              <a:t>productNumber</a:t>
            </a:r>
            <a:r>
              <a:rPr lang="en-US" baseline="0" dirty="0" smtClean="0"/>
              <a:t>, description and price.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Explain DRY (Don’t Repeat Principle)</a:t>
            </a:r>
            <a:r>
              <a:rPr lang="en-US" baseline="0" dirty="0" smtClean="0"/>
              <a:t> : Avoid duplicate code by abstracting out things that are common and placing those things in a single location. Also explain the various ways of achieving DRY principle.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in brief </a:t>
            </a:r>
            <a:r>
              <a:rPr lang="en-US" baseline="0" dirty="0" err="1" smtClean="0"/>
              <a:t>Liskov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Substituton</a:t>
            </a:r>
            <a:r>
              <a:rPr lang="en-US" baseline="0" dirty="0" smtClean="0"/>
              <a:t>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1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the same message “Now Speak”, duck</a:t>
            </a:r>
            <a:r>
              <a:rPr lang="en-US" baseline="0" dirty="0" smtClean="0"/>
              <a:t> “quack”, Cat says “Meow” and Dog says “Woof”.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For the same message “cut”: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Surgeon would begin to make an incision (slit).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hair stylist would begin to cut someone’s hair.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actor would abruptly stop acting the  current scene, awaiting directorial guidance.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34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7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diagram is not only used for visualizing, describing and documenting different aspects of a system but also for constructing executable code of the software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6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The top compartment shows the class's name. </a:t>
            </a:r>
          </a:p>
          <a:p>
            <a:r>
              <a:rPr lang="en-US" dirty="0" smtClean="0"/>
              <a:t>The middle compartment lists the class's attributes. </a:t>
            </a:r>
          </a:p>
          <a:p>
            <a:r>
              <a:rPr lang="en-US" dirty="0" smtClean="0"/>
              <a:t>The bottom compartment lists the class's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4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Tell participants that the access modifiers will be</a:t>
            </a:r>
            <a:r>
              <a:rPr lang="en-US" baseline="0" dirty="0" smtClean="0"/>
              <a:t> explained in detail during </a:t>
            </a:r>
            <a:r>
              <a:rPr lang="en-US" baseline="0" smtClean="0"/>
              <a:t>next iteration.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Briefly review module learning objectives with the participants and ask if they have any questions.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Module duration:</a:t>
            </a:r>
          </a:p>
          <a:p>
            <a:r>
              <a:rPr lang="en-US" dirty="0" smtClean="0"/>
              <a:t>Experience:</a:t>
            </a:r>
            <a:r>
              <a:rPr lang="en-US" baseline="0" dirty="0" smtClean="0"/>
              <a:t> 120 Min</a:t>
            </a:r>
          </a:p>
          <a:p>
            <a:r>
              <a:rPr lang="en-US" baseline="0" dirty="0" smtClean="0"/>
              <a:t>Application: 60 Min</a:t>
            </a:r>
          </a:p>
          <a:p>
            <a:r>
              <a:rPr lang="en-US" baseline="0" dirty="0" smtClean="0"/>
              <a:t>Demonstrate: 60 Min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A bi-directional association is indicated by a solid line between the two classes. At either end of the line, you place a role name and a multiplicity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Aggregation: draw a solid line from the parent class to the part class, and draw an unfilled diamond shape on the parent class's association end</a:t>
            </a:r>
          </a:p>
          <a:p>
            <a:endParaRPr lang="en-US" dirty="0" smtClean="0"/>
          </a:p>
          <a:p>
            <a:r>
              <a:rPr lang="en-US" dirty="0" smtClean="0"/>
              <a:t>Department have a aggregation of Employees.</a:t>
            </a:r>
          </a:p>
          <a:p>
            <a:pPr lvl="1"/>
            <a:r>
              <a:rPr lang="en-US" dirty="0" smtClean="0"/>
              <a:t>Department does not have the lifetime responsibility for the Employee</a:t>
            </a:r>
          </a:p>
          <a:p>
            <a:pPr lvl="1"/>
            <a:r>
              <a:rPr lang="en-US" dirty="0" smtClean="0"/>
              <a:t>An Employee can work in more than one department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2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draw a solid line from the parent class to the part class, and draw an filled diamond shape on the parent class's association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69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Ask participants to identify relation between each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Discuss</a:t>
            </a:r>
            <a:r>
              <a:rPr lang="en-US" baseline="0" dirty="0" smtClean="0"/>
              <a:t> how they have coded in C Programming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how you interact with Objects available in Class room [ Projector, Laptop,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] by sending messages like “on”, “off”,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5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50000"/>
              <a:buFont typeface="Trebuchet MS" pitchFamily="34" charset="0"/>
              <a:buChar char="●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Modularity is the property of a system that has been decomposed into a set of cohesive and loosely coupled modules.</a:t>
            </a:r>
            <a:endParaRPr kumimoji="0" lang="en-GB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50000"/>
              <a:buFont typeface="Trebuchet MS" pitchFamily="34" charset="0"/>
              <a:buChar char="●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When designing a complex software system, it is essential to </a:t>
            </a: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decompose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it into smaller parts, each of which we may then refine independently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how in Online shopping different components exist like: Customer Module, Product module, Order Module and Authentication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Programming languages enforce abstraction via encapsulation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 Notes: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user object still gets the income report even if internal implementation has changed.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Faculty:</a:t>
            </a:r>
          </a:p>
          <a:p>
            <a:endParaRPr lang="en-US" dirty="0" smtClean="0"/>
          </a:p>
          <a:p>
            <a:r>
              <a:rPr lang="en-US" dirty="0" smtClean="0"/>
              <a:t>Explain the importance</a:t>
            </a:r>
            <a:r>
              <a:rPr lang="en-US" baseline="0" dirty="0" smtClean="0"/>
              <a:t> of encapsulation from builder and user perspective.</a:t>
            </a:r>
          </a:p>
          <a:p>
            <a:r>
              <a:rPr lang="en-US" baseline="0" dirty="0" smtClean="0"/>
              <a:t>You can explain with some real world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1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0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037C-7E08-4D69-8D2E-075B6C71F99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FFF5-744F-4B73-862E-59C1BBE2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ggregation_(object-oriented_programming)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Object Oriented Thinking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5876" cy="6601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886" y="1025244"/>
            <a:ext cx="9625914" cy="4724400"/>
          </a:xfrm>
        </p:spPr>
        <p:txBody>
          <a:bodyPr>
            <a:normAutofit/>
          </a:bodyPr>
          <a:lstStyle/>
          <a:p>
            <a:r>
              <a:rPr lang="en-US" sz="2400" dirty="0"/>
              <a:t>When the user object asks for the yearly income, the person represented as public interface is going to do all the computation by himself.</a:t>
            </a:r>
          </a:p>
          <a:p>
            <a:r>
              <a:rPr lang="en-US" sz="2400" dirty="0"/>
              <a:t>The user object does not know that the person represented by public interface has considered SAVINGS, TAX,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19401" y="2571720"/>
            <a:ext cx="5774117" cy="3448080"/>
            <a:chOff x="785786" y="1928802"/>
            <a:chExt cx="6286500" cy="408622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5786" y="1928802"/>
              <a:ext cx="6286500" cy="408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2420882" y="1951413"/>
              <a:ext cx="4143404" cy="113068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My Total Income: </a:t>
              </a:r>
            </a:p>
            <a:p>
              <a:r>
                <a:rPr lang="en-US" sz="1400" dirty="0"/>
                <a:t>SALARY PLUS (SAVINGS * INTERESTRATE)</a:t>
              </a:r>
            </a:p>
            <a:p>
              <a:r>
                <a:rPr lang="en-US" sz="1400" dirty="0"/>
                <a:t>DEDUCT EXPENSES</a:t>
              </a:r>
            </a:p>
            <a:p>
              <a:r>
                <a:rPr lang="en-US" sz="1400" dirty="0"/>
                <a:t>DEDUCT TAX ON SALARY, SAVINGS, DEDUCTIONS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5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58168" cy="6143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5" y="965710"/>
            <a:ext cx="10717427" cy="4724400"/>
          </a:xfrm>
        </p:spPr>
        <p:txBody>
          <a:bodyPr/>
          <a:lstStyle/>
          <a:p>
            <a:r>
              <a:rPr lang="en-US" dirty="0" smtClean="0"/>
              <a:t>Now when </a:t>
            </a:r>
            <a:r>
              <a:rPr lang="en-US" dirty="0"/>
              <a:t>the user object asks for the yearly income, the person represented as public interface is now asking the secretary about the income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390344" y="2013135"/>
            <a:ext cx="7411313" cy="4205102"/>
            <a:chOff x="714348" y="1224162"/>
            <a:chExt cx="7411313" cy="4205102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57884" y="2714620"/>
              <a:ext cx="1571636" cy="1843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4348" y="1643050"/>
              <a:ext cx="5067300" cy="378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15008" y="4545549"/>
              <a:ext cx="2286016" cy="16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86446" y="2285992"/>
              <a:ext cx="2214578" cy="164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7554" y="4540396"/>
              <a:ext cx="2443168" cy="9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6805099" y="3410479"/>
              <a:ext cx="2428892" cy="179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86116" y="2315096"/>
              <a:ext cx="2500330" cy="185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857752" y="4714884"/>
              <a:ext cx="3267909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2682920" y="1224162"/>
              <a:ext cx="307183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Secretary give my INCOME REPORT 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533879" y="2243969"/>
            <a:ext cx="308606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The secretary is using accountancy package in computer to compute the income</a:t>
            </a:r>
            <a:r>
              <a:rPr lang="en-US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9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/>
          </p:nvPr>
        </p:nvGraphicFramePr>
        <p:xfrm>
          <a:off x="1976718" y="1281953"/>
          <a:ext cx="8081682" cy="417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34"/>
                <a:gridCol w="3440324"/>
                <a:gridCol w="3440324"/>
              </a:tblGrid>
              <a:tr h="370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913392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a reusable,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maintainable code with an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understandable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Quickly get and use a code</a:t>
                      </a:r>
                      <a:endParaRPr lang="en-US" dirty="0"/>
                    </a:p>
                  </a:txBody>
                  <a:tcPr/>
                </a:tc>
              </a:tr>
              <a:tr h="786016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 structure and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details from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 and use operations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exposed through an interface.</a:t>
                      </a:r>
                      <a:endParaRPr lang="en-US" dirty="0"/>
                    </a:p>
                  </a:txBody>
                  <a:tcPr/>
                </a:tc>
              </a:tr>
              <a:tr h="1187409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change structure and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without affecting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Understandable interface;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used without fear of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"breaking" object</a:t>
                      </a:r>
                      <a:endParaRPr lang="en-US" dirty="0"/>
                    </a:p>
                  </a:txBody>
                  <a:tcPr/>
                </a:tc>
              </a:tr>
              <a:tr h="913392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Reusability must be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carefully planned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to data through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operations may be slower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 direct access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Objects are they?</a:t>
            </a:r>
          </a:p>
          <a:p>
            <a:r>
              <a:rPr lang="en-US" dirty="0"/>
              <a:t>What are the different states of these objects?</a:t>
            </a:r>
          </a:p>
          <a:p>
            <a:r>
              <a:rPr lang="en-US" dirty="0"/>
              <a:t>What is the common behavior among them?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1580" y="3466048"/>
            <a:ext cx="1500198" cy="14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6872" y="4491141"/>
            <a:ext cx="1571636" cy="130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65848" y="4651424"/>
            <a:ext cx="151168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04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state and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865"/>
            <a:ext cx="10515600" cy="4900098"/>
          </a:xfrm>
        </p:spPr>
        <p:txBody>
          <a:bodyPr/>
          <a:lstStyle/>
          <a:p>
            <a:r>
              <a:rPr lang="en-US" dirty="0"/>
              <a:t>All the objects are of type Dog</a:t>
            </a:r>
          </a:p>
          <a:p>
            <a:r>
              <a:rPr lang="en-US" dirty="0"/>
              <a:t>Every dog has the following states  name, breed and size.</a:t>
            </a:r>
          </a:p>
          <a:p>
            <a:r>
              <a:rPr lang="en-US" dirty="0"/>
              <a:t>Every dog does the following: barks, eats, sleeps and wags its tail.</a:t>
            </a:r>
          </a:p>
          <a:p>
            <a:r>
              <a:rPr lang="en-US" dirty="0"/>
              <a:t>This generalization is referred as a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7181" y="3576257"/>
            <a:ext cx="1000132" cy="9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4385493"/>
            <a:ext cx="1000132" cy="83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4222" y="4525893"/>
            <a:ext cx="1000132" cy="80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210420" y="564671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632" y="3273982"/>
            <a:ext cx="2039198" cy="24470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31982" y="571635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12596" y="3825575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79225" y="4800514"/>
            <a:ext cx="10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0589" cy="4895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OO Real world and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6157" y="1432680"/>
            <a:ext cx="176553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4719" y="2932878"/>
            <a:ext cx="195226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6785" y="4110172"/>
            <a:ext cx="185381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86157" y="5334000"/>
            <a:ext cx="169069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186486" y="3308704"/>
            <a:ext cx="10715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myCar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72370" y="3308704"/>
            <a:ext cx="135732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myDadsCar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115444" y="3308704"/>
            <a:ext cx="135732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myFriendCar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29296" y="4218764"/>
            <a:ext cx="228601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model:  Rapid</a:t>
            </a:r>
          </a:p>
          <a:p>
            <a:r>
              <a:rPr lang="en-US" sz="1600" dirty="0" err="1"/>
              <a:t>chassisNo</a:t>
            </a:r>
            <a:r>
              <a:rPr lang="en-US" sz="1600" dirty="0"/>
              <a:t>: AE122011</a:t>
            </a:r>
          </a:p>
          <a:p>
            <a:r>
              <a:rPr lang="en-US" sz="1600" dirty="0" err="1"/>
              <a:t>regNo</a:t>
            </a:r>
            <a:r>
              <a:rPr lang="en-US" sz="1600" dirty="0"/>
              <a:t>: KA-50-1233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9626" y="4218763"/>
            <a:ext cx="228601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model:  </a:t>
            </a:r>
            <a:r>
              <a:rPr lang="en-US" sz="1600" dirty="0" err="1"/>
              <a:t>WangonR</a:t>
            </a:r>
            <a:endParaRPr lang="en-US" sz="1600" dirty="0"/>
          </a:p>
          <a:p>
            <a:r>
              <a:rPr lang="en-US" sz="1600" dirty="0" err="1"/>
              <a:t>chassisNo</a:t>
            </a:r>
            <a:r>
              <a:rPr lang="en-US" sz="1600" dirty="0"/>
              <a:t> : LK922T3</a:t>
            </a:r>
          </a:p>
          <a:p>
            <a:r>
              <a:rPr lang="en-US" sz="1600" dirty="0" err="1"/>
              <a:t>regNo</a:t>
            </a:r>
            <a:r>
              <a:rPr lang="en-US" sz="1600" dirty="0"/>
              <a:t>: KA-04-8222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2932878"/>
            <a:ext cx="9144000" cy="1588"/>
          </a:xfrm>
          <a:prstGeom prst="line">
            <a:avLst/>
          </a:prstGeom>
          <a:ln w="444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3861572"/>
            <a:ext cx="9144000" cy="1588"/>
          </a:xfrm>
          <a:prstGeom prst="line">
            <a:avLst/>
          </a:prstGeom>
          <a:ln w="444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5257800"/>
            <a:ext cx="9144000" cy="1588"/>
          </a:xfrm>
          <a:prstGeom prst="line">
            <a:avLst/>
          </a:prstGeom>
          <a:ln w="444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900338" y="4147324"/>
            <a:ext cx="5572164" cy="1588"/>
          </a:xfrm>
          <a:prstGeom prst="line">
            <a:avLst/>
          </a:prstGeom>
          <a:ln w="444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686554" y="4146530"/>
            <a:ext cx="5572164" cy="1588"/>
          </a:xfrm>
          <a:prstGeom prst="line">
            <a:avLst/>
          </a:prstGeom>
          <a:ln w="444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0734" y="3861572"/>
            <a:ext cx="10715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myCar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401064" y="3861572"/>
            <a:ext cx="150019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myDadsCar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829296" y="5334000"/>
            <a:ext cx="207170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myCar.start</a:t>
            </a:r>
            <a:r>
              <a:rPr lang="en-US" sz="1600" dirty="0"/>
              <a:t>( );</a:t>
            </a:r>
          </a:p>
          <a:p>
            <a:r>
              <a:rPr lang="en-US" sz="1600" dirty="0" err="1"/>
              <a:t>myCar.shiftGear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myCar.accelerate</a:t>
            </a:r>
            <a:r>
              <a:rPr lang="en-US" sz="1600" dirty="0"/>
              <a:t>( );</a:t>
            </a:r>
          </a:p>
          <a:p>
            <a:r>
              <a:rPr lang="en-US" sz="1600" dirty="0" err="1"/>
              <a:t>myCar.turn</a:t>
            </a:r>
            <a:r>
              <a:rPr lang="en-US" sz="1600" dirty="0"/>
              <a:t>(LEFT);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401064" y="5334001"/>
            <a:ext cx="207170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myDadsCar.start</a:t>
            </a:r>
            <a:r>
              <a:rPr lang="en-US" sz="1600" dirty="0"/>
              <a:t>( );</a:t>
            </a:r>
          </a:p>
          <a:p>
            <a:r>
              <a:rPr lang="en-US" sz="1600" dirty="0" err="1"/>
              <a:t>myDadsCar.stop</a:t>
            </a:r>
            <a:r>
              <a:rPr lang="en-US" sz="1600" dirty="0"/>
              <a:t>( );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043082" y="4290200"/>
            <a:ext cx="12858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043082" y="3004316"/>
            <a:ext cx="128588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Objects / instances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043082" y="5562600"/>
            <a:ext cx="12858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Behavior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57594" y="1004052"/>
            <a:ext cx="16430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Real World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972172" y="1004052"/>
            <a:ext cx="16430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Software</a:t>
            </a:r>
            <a:endParaRPr lang="en-US" sz="20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900866" y="5361770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1361243"/>
            <a:ext cx="14287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Car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1575556"/>
            <a:ext cx="142876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model</a:t>
            </a:r>
          </a:p>
          <a:p>
            <a:r>
              <a:rPr lang="en-US" sz="1000" dirty="0" err="1"/>
              <a:t>chassisNo</a:t>
            </a:r>
            <a:endParaRPr lang="en-US" sz="1000" dirty="0"/>
          </a:p>
          <a:p>
            <a:r>
              <a:rPr lang="en-US" sz="1000" dirty="0" err="1"/>
              <a:t>regNo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00800" y="2147060"/>
            <a:ext cx="14287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start</a:t>
            </a:r>
          </a:p>
          <a:p>
            <a:r>
              <a:rPr lang="en-US" sz="1000" dirty="0"/>
              <a:t>stop</a:t>
            </a:r>
          </a:p>
          <a:p>
            <a:r>
              <a:rPr lang="en-US" sz="1000" dirty="0"/>
              <a:t>turn</a:t>
            </a:r>
          </a:p>
          <a:p>
            <a:r>
              <a:rPr lang="en-US" sz="1000" dirty="0"/>
              <a:t>accelerate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75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776"/>
            <a:ext cx="10515600" cy="4850187"/>
          </a:xfrm>
        </p:spPr>
        <p:txBody>
          <a:bodyPr/>
          <a:lstStyle/>
          <a:p>
            <a:r>
              <a:rPr lang="en-US" dirty="0" smtClean="0"/>
              <a:t>Different products and their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0836" y="1915589"/>
            <a:ext cx="500066" cy="109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7981" y="1906430"/>
            <a:ext cx="77450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8425" y="1982634"/>
            <a:ext cx="5238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7798" y="4610665"/>
            <a:ext cx="1000132" cy="134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6606" y="4690630"/>
            <a:ext cx="857256" cy="118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27798" y="3320419"/>
            <a:ext cx="1809768" cy="118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20667" y="3170034"/>
            <a:ext cx="1184299" cy="132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600" y="1326776"/>
            <a:ext cx="1409700" cy="14668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175" y="2879399"/>
            <a:ext cx="1352550" cy="16668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2694" y="4596662"/>
            <a:ext cx="12763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865"/>
            <a:ext cx="10515600" cy="4900098"/>
          </a:xfrm>
        </p:spPr>
        <p:txBody>
          <a:bodyPr/>
          <a:lstStyle/>
          <a:p>
            <a:r>
              <a:rPr lang="en-US" dirty="0"/>
              <a:t>Move the common attributes and behavior up the tree.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425" y="1676583"/>
            <a:ext cx="5105170" cy="3657600"/>
          </a:xfrm>
          <a:prstGeom prst="rect">
            <a:avLst/>
          </a:prstGeom>
        </p:spPr>
      </p:pic>
      <p:sp>
        <p:nvSpPr>
          <p:cNvPr id="28" name="Down Arrow 27"/>
          <p:cNvSpPr/>
          <p:nvPr/>
        </p:nvSpPr>
        <p:spPr>
          <a:xfrm>
            <a:off x="9448800" y="1752600"/>
            <a:ext cx="571504" cy="3951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8137507" y="3321054"/>
            <a:ext cx="316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Specialization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0800000">
            <a:off x="2080521" y="1742324"/>
            <a:ext cx="642910" cy="3896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5400000">
            <a:off x="775506" y="3750510"/>
            <a:ext cx="331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Generalization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8074" y="5168150"/>
            <a:ext cx="500066" cy="94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3482119" y="5405687"/>
            <a:ext cx="2000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productNumber : 544</a:t>
            </a:r>
          </a:p>
          <a:p>
            <a:r>
              <a:rPr lang="en-US" sz="1050" dirty="0"/>
              <a:t>description: G Android Mobile</a:t>
            </a:r>
          </a:p>
          <a:p>
            <a:r>
              <a:rPr lang="en-US" sz="1050" dirty="0"/>
              <a:t>price: 25000.55</a:t>
            </a:r>
          </a:p>
          <a:p>
            <a:r>
              <a:rPr lang="en-US" sz="1050" dirty="0"/>
              <a:t>Connectivity: 3G</a:t>
            </a:r>
            <a:endParaRPr lang="en-US" sz="105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07181" y="5370778"/>
            <a:ext cx="1285884" cy="94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7330629" y="5369030"/>
            <a:ext cx="164304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productNumber : 122</a:t>
            </a:r>
          </a:p>
          <a:p>
            <a:r>
              <a:rPr lang="en-US" sz="1050" dirty="0"/>
              <a:t>description: ABC TV</a:t>
            </a:r>
          </a:p>
          <a:p>
            <a:r>
              <a:rPr lang="en-US" sz="1050" dirty="0"/>
              <a:t>price: 65000.55</a:t>
            </a:r>
          </a:p>
          <a:p>
            <a:r>
              <a:rPr lang="en-US" sz="1050" dirty="0"/>
              <a:t>screenSizeInInches: 42</a:t>
            </a:r>
          </a:p>
          <a:p>
            <a:r>
              <a:rPr lang="en-US" sz="1050" dirty="0"/>
              <a:t>screenType : LCD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239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(is-A Relationship)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Method of reuse in which new functionality is obtained by extending the implementation of an existing object</a:t>
            </a:r>
          </a:p>
          <a:p>
            <a:endParaRPr lang="en-US" sz="2000" dirty="0"/>
          </a:p>
          <a:p>
            <a:r>
              <a:rPr lang="en-US" sz="2000" dirty="0"/>
              <a:t>The generalization class (the super class) explicitly captures the common attributes and methods</a:t>
            </a:r>
          </a:p>
          <a:p>
            <a:endParaRPr lang="en-US" sz="2000" dirty="0"/>
          </a:p>
          <a:p>
            <a:r>
              <a:rPr lang="en-US" sz="2000" dirty="0"/>
              <a:t>The specialization class (the subclass) extends the implementation with additional attributes and methods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292"/>
            <a:ext cx="10515600" cy="4850671"/>
          </a:xfrm>
        </p:spPr>
        <p:txBody>
          <a:bodyPr/>
          <a:lstStyle/>
          <a:p>
            <a:r>
              <a:rPr lang="en-GB" dirty="0"/>
              <a:t>Polymorphism is the ability of different objects to respond in their own unique way to the same </a:t>
            </a:r>
            <a:r>
              <a:rPr lang="en-GB" dirty="0" smtClean="0"/>
              <a:t>message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111096"/>
            <a:ext cx="3810000" cy="390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72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/>
              <a:t>OO principles like </a:t>
            </a:r>
            <a:endParaRPr lang="en-US" dirty="0" smtClean="0"/>
          </a:p>
          <a:p>
            <a:pPr lvl="1"/>
            <a:r>
              <a:rPr lang="en-US" dirty="0" smtClean="0"/>
              <a:t>encapsulation 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  <a:endParaRPr lang="en-US" dirty="0"/>
          </a:p>
          <a:p>
            <a:r>
              <a:rPr lang="en-US" dirty="0" smtClean="0"/>
              <a:t>UML </a:t>
            </a:r>
            <a:r>
              <a:rPr lang="en-US" dirty="0"/>
              <a:t>to represent </a:t>
            </a:r>
            <a:r>
              <a:rPr lang="en-US" dirty="0" smtClean="0"/>
              <a:t>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908"/>
            <a:ext cx="10515600" cy="4760055"/>
          </a:xfrm>
        </p:spPr>
        <p:txBody>
          <a:bodyPr/>
          <a:lstStyle/>
          <a:p>
            <a:r>
              <a:rPr lang="en-US" dirty="0"/>
              <a:t>How do they react if someone says  “CUT”  to these people?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981201"/>
            <a:ext cx="5105400" cy="3774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73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UML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diagram is a static diagram.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represents the static view of an application</a:t>
            </a:r>
            <a:r>
              <a:rPr lang="en-US" dirty="0" smtClean="0"/>
              <a:t>.</a:t>
            </a:r>
          </a:p>
          <a:p>
            <a:r>
              <a:rPr lang="en-US" dirty="0"/>
              <a:t>The class diagrams are the only diagrams which can be directly mapped with object oriented languages and thus widely </a:t>
            </a:r>
            <a:r>
              <a:rPr lang="en-US" dirty="0" smtClean="0"/>
              <a:t>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659"/>
            <a:ext cx="10515600" cy="4422304"/>
          </a:xfrm>
        </p:spPr>
        <p:txBody>
          <a:bodyPr/>
          <a:lstStyle/>
          <a:p>
            <a:r>
              <a:rPr lang="en-US" dirty="0"/>
              <a:t>The UML representation of a class is a rectangle containing three compartments stacked </a:t>
            </a:r>
            <a:r>
              <a:rPr lang="en-US" dirty="0" smtClean="0"/>
              <a:t>vertically.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82" y="2514600"/>
            <a:ext cx="4159918" cy="27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Member Access </a:t>
            </a:r>
            <a:r>
              <a:rPr lang="en-US" b="1" dirty="0" smtClean="0"/>
              <a:t>Modifier</a:t>
            </a:r>
          </a:p>
          <a:p>
            <a:pPr lvl="1"/>
            <a:r>
              <a:rPr lang="en-US" dirty="0"/>
              <a:t>Public (+)</a:t>
            </a:r>
          </a:p>
          <a:p>
            <a:pPr lvl="1"/>
            <a:r>
              <a:rPr lang="en-US" dirty="0"/>
              <a:t>Private (-)</a:t>
            </a:r>
          </a:p>
          <a:p>
            <a:pPr lvl="1"/>
            <a:r>
              <a:rPr lang="en-US" dirty="0"/>
              <a:t>Protected (#)</a:t>
            </a:r>
          </a:p>
          <a:p>
            <a:pPr lvl="1"/>
            <a:r>
              <a:rPr lang="en-US" dirty="0"/>
              <a:t>Package (~)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(underlined)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/>
          <a:lstStyle/>
          <a:p>
            <a:r>
              <a:rPr lang="en-US" dirty="0" smtClean="0"/>
              <a:t>Generalization and Specialization is represented using notation: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folHlink"/>
                </a:solidFill>
              </a:rPr>
              <a:t>arrow-head </a:t>
            </a:r>
            <a:r>
              <a:rPr lang="en-US" dirty="0">
                <a:solidFill>
                  <a:schemeClr val="folHlink"/>
                </a:solidFill>
              </a:rPr>
              <a:t>points to the </a:t>
            </a:r>
            <a:r>
              <a:rPr lang="en-US" dirty="0" smtClean="0">
                <a:solidFill>
                  <a:schemeClr val="folHlink"/>
                </a:solidFill>
              </a:rPr>
              <a:t>generalized class [ super class ]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407244" y="1888334"/>
            <a:ext cx="2532063" cy="366713"/>
            <a:chOff x="2304" y="2136"/>
            <a:chExt cx="1595" cy="231"/>
          </a:xfrm>
          <a:solidFill>
            <a:schemeClr val="tx1"/>
          </a:solidFill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304" y="2256"/>
              <a:ext cx="124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 rot="2700000" flipH="1" flipV="1">
              <a:off x="3437" y="1906"/>
              <a:ext cx="231" cy="692"/>
            </a:xfrm>
            <a:prstGeom prst="rtTriangle">
              <a:avLst/>
            </a:prstGeom>
            <a:grp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3" y="2819407"/>
            <a:ext cx="43719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Association: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association is a linkage between two classes. Associations are always assumed to be bi-directional; this means that both classes are aware of each other and their </a:t>
            </a:r>
            <a:r>
              <a:rPr lang="en-US" dirty="0" smtClean="0"/>
              <a:t>relationship.</a:t>
            </a:r>
          </a:p>
          <a:p>
            <a:pPr lvl="1"/>
            <a:r>
              <a:rPr lang="en-US" dirty="0"/>
              <a:t>A Flight has many passengers who fly frequently, association can be represented as shown below.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114801"/>
            <a:ext cx="50196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481"/>
            <a:ext cx="10515600" cy="4809482"/>
          </a:xfrm>
        </p:spPr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  <a:p>
            <a:pPr lvl="1"/>
            <a:r>
              <a:rPr lang="en-US" b="1" dirty="0"/>
              <a:t>Multiplicity values and their indicators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667000" y="2362200"/>
          <a:ext cx="5638800" cy="2468880"/>
        </p:xfrm>
        <a:graphic>
          <a:graphicData uri="http://schemas.openxmlformats.org/drawingml/2006/table">
            <a:tbl>
              <a:tblPr/>
              <a:tblGrid>
                <a:gridCol w="2819400"/>
                <a:gridCol w="2819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Indicator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0..1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One only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0..*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*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1..*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only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0..5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to Five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5..15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Five to Fifteen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5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Aggregation</a:t>
            </a:r>
          </a:p>
          <a:p>
            <a:pPr marL="463550" lvl="1" indent="0">
              <a:buNone/>
            </a:pPr>
            <a:r>
              <a:rPr lang="en-US" i="1" dirty="0">
                <a:hlinkClick r:id="rId3" action="ppaction://hlinkfile" tooltip="Aggregation (object-oriented programming)"/>
              </a:rPr>
              <a:t>Aggregation</a:t>
            </a:r>
            <a:r>
              <a:rPr lang="en-US" dirty="0"/>
              <a:t> is a variant of the "has a“ association relationship.</a:t>
            </a:r>
          </a:p>
          <a:p>
            <a:pPr marL="463550" lvl="1" indent="0">
              <a:buNone/>
            </a:pPr>
            <a:r>
              <a:rPr lang="en-US" dirty="0"/>
              <a:t> </a:t>
            </a:r>
            <a:r>
              <a:rPr lang="en-US" i="1" dirty="0"/>
              <a:t>Aggregation</a:t>
            </a:r>
            <a:r>
              <a:rPr lang="en-US" dirty="0"/>
              <a:t> can occur when a class is a collection or container of other objects, but where the contained classes do not have a strong </a:t>
            </a:r>
            <a:r>
              <a:rPr lang="en-US" i="1" dirty="0"/>
              <a:t>life cycle dependency</a:t>
            </a:r>
            <a:r>
              <a:rPr lang="en-US" dirty="0"/>
              <a:t> on the container—essentially, </a:t>
            </a:r>
          </a:p>
          <a:p>
            <a:pPr marL="463550" lvl="1" indent="0">
              <a:buNone/>
            </a:pPr>
            <a:r>
              <a:rPr lang="en-US" dirty="0"/>
              <a:t>if the container is destroyed, its contents are not destroyed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1881" y="4240428"/>
            <a:ext cx="6179719" cy="129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1428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</a:p>
          <a:p>
            <a:pPr lvl="1"/>
            <a:r>
              <a:rPr lang="en-US" dirty="0"/>
              <a:t>The composite (Company) is responsible for the creation and destruction of the component (Department) parts. </a:t>
            </a:r>
          </a:p>
          <a:p>
            <a:pPr lvl="1"/>
            <a:r>
              <a:rPr lang="en-US" dirty="0"/>
              <a:t>An  Department object may only be part of one composite (Company). If the composite object (Company) is destroyed, all the component parts (Departments) must be destroyed.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962400"/>
            <a:ext cx="6019800" cy="14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42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2000" dirty="0"/>
              <a:t>Emphasis is on </a:t>
            </a:r>
            <a:r>
              <a:rPr lang="en-US" sz="2000" dirty="0">
                <a:solidFill>
                  <a:srgbClr val="0000FF"/>
                </a:solidFill>
              </a:rPr>
              <a:t>algorithms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Large programs are divided into smaller programs known as </a:t>
            </a:r>
            <a:r>
              <a:rPr lang="en-US" sz="2000" dirty="0">
                <a:solidFill>
                  <a:srgbClr val="0000FF"/>
                </a:solidFill>
              </a:rPr>
              <a:t>functions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Most of the functions share </a:t>
            </a:r>
            <a:r>
              <a:rPr lang="en-US" sz="2000" dirty="0">
                <a:solidFill>
                  <a:srgbClr val="0000FF"/>
                </a:solidFill>
              </a:rPr>
              <a:t>global data</a:t>
            </a:r>
          </a:p>
          <a:p>
            <a:pPr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</a:rPr>
              <a:t>Data moves openly</a:t>
            </a:r>
            <a:r>
              <a:rPr lang="en-US" sz="2000" dirty="0"/>
              <a:t> around the system from function to function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Functions </a:t>
            </a:r>
            <a:r>
              <a:rPr lang="en-US" sz="2000" dirty="0">
                <a:solidFill>
                  <a:srgbClr val="0000FF"/>
                </a:solidFill>
              </a:rPr>
              <a:t>transform data</a:t>
            </a:r>
            <a:r>
              <a:rPr lang="en-US" sz="2000" dirty="0"/>
              <a:t> from one form to another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Employs </a:t>
            </a:r>
            <a:r>
              <a:rPr lang="en-US" sz="2000" dirty="0">
                <a:solidFill>
                  <a:srgbClr val="0000FF"/>
                </a:solidFill>
              </a:rPr>
              <a:t>top-down approach</a:t>
            </a:r>
            <a:r>
              <a:rPr lang="en-US" sz="2000" dirty="0"/>
              <a:t> in program design</a:t>
            </a:r>
          </a:p>
          <a:p>
            <a:pPr>
              <a:spcAft>
                <a:spcPts val="400"/>
              </a:spcAft>
            </a:pPr>
            <a:r>
              <a:rPr lang="en-IN" sz="2000" dirty="0"/>
              <a:t>Works great for smaller systems (&lt;50,000 LOC) but fails for larger systems</a:t>
            </a:r>
          </a:p>
          <a:p>
            <a:pPr>
              <a:spcAft>
                <a:spcPts val="400"/>
              </a:spcAft>
            </a:pPr>
            <a:r>
              <a:rPr lang="en-IN" sz="2000" dirty="0"/>
              <a:t>Complex data, behavioural relationships</a:t>
            </a:r>
          </a:p>
          <a:p>
            <a:pPr>
              <a:spcAft>
                <a:spcPts val="400"/>
              </a:spcAft>
            </a:pPr>
            <a:r>
              <a:rPr lang="en-IN" sz="2000" dirty="0"/>
              <a:t>Increased coupling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diagram: Online shopping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9825" y="2158206"/>
            <a:ext cx="73723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Relationship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 smtClean="0"/>
              <a:t>relationship </a:t>
            </a:r>
            <a:r>
              <a:rPr lang="en-US" dirty="0"/>
              <a:t>between </a:t>
            </a:r>
            <a:r>
              <a:rPr lang="en-US" dirty="0" smtClean="0"/>
              <a:t>these classes:</a:t>
            </a:r>
          </a:p>
          <a:p>
            <a:pPr lvl="2"/>
            <a:r>
              <a:rPr lang="en-US" dirty="0" smtClean="0"/>
              <a:t>Book Shelf </a:t>
            </a:r>
            <a:r>
              <a:rPr lang="en-US" dirty="0"/>
              <a:t>and Books</a:t>
            </a:r>
          </a:p>
          <a:p>
            <a:pPr lvl="2"/>
            <a:r>
              <a:rPr lang="en-US" dirty="0"/>
              <a:t>Components in a Television Set</a:t>
            </a:r>
          </a:p>
          <a:p>
            <a:pPr lvl="2"/>
            <a:r>
              <a:rPr lang="en-US" dirty="0"/>
              <a:t>Orchestra is made up of Musicians </a:t>
            </a:r>
          </a:p>
          <a:p>
            <a:pPr lvl="2"/>
            <a:r>
              <a:rPr lang="en-US" dirty="0"/>
              <a:t>Building is made up of rooms </a:t>
            </a:r>
          </a:p>
          <a:p>
            <a:pPr lvl="2"/>
            <a:r>
              <a:rPr lang="en-US" dirty="0"/>
              <a:t>Brochure is made up of Products </a:t>
            </a:r>
            <a:endParaRPr lang="en-US" dirty="0" smtClean="0"/>
          </a:p>
          <a:p>
            <a:pPr lvl="2"/>
            <a:r>
              <a:rPr lang="en-US" dirty="0" smtClean="0"/>
              <a:t>Account and Savings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is a programming paradigm that focuses on the objects in a software system similar to that of real world.</a:t>
            </a:r>
          </a:p>
          <a:p>
            <a:r>
              <a:rPr lang="en-US" dirty="0"/>
              <a:t>Objects communicate with each other by sending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0077" y="3551762"/>
            <a:ext cx="7848601" cy="22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03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central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Abstraction</a:t>
            </a:r>
          </a:p>
          <a:p>
            <a:pPr>
              <a:spcAft>
                <a:spcPts val="400"/>
              </a:spcAft>
            </a:pPr>
            <a:r>
              <a:rPr lang="en-US" dirty="0"/>
              <a:t>Modularity</a:t>
            </a:r>
          </a:p>
          <a:p>
            <a:pPr>
              <a:spcAft>
                <a:spcPts val="400"/>
              </a:spcAft>
            </a:pPr>
            <a:r>
              <a:rPr lang="en-US" dirty="0"/>
              <a:t>Encapsulation</a:t>
            </a:r>
          </a:p>
          <a:p>
            <a:pPr>
              <a:spcAft>
                <a:spcPts val="400"/>
              </a:spcAft>
            </a:pPr>
            <a:r>
              <a:rPr lang="en-US" dirty="0"/>
              <a:t>Inheritance</a:t>
            </a:r>
          </a:p>
          <a:p>
            <a:pPr>
              <a:spcAft>
                <a:spcPts val="400"/>
              </a:spcAft>
            </a:pPr>
            <a:r>
              <a:rPr lang="en-US" dirty="0"/>
              <a:t>Polymorphism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346"/>
            <a:ext cx="10974859" cy="483561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>
                <a:solidFill>
                  <a:srgbClr val="0000FF"/>
                </a:solidFill>
              </a:rPr>
              <a:t>Emphasize</a:t>
            </a:r>
            <a:r>
              <a:rPr lang="en-GB" dirty="0"/>
              <a:t> details that are significant to the viewer and </a:t>
            </a:r>
            <a:r>
              <a:rPr lang="en-GB" dirty="0">
                <a:solidFill>
                  <a:srgbClr val="0000FF"/>
                </a:solidFill>
              </a:rPr>
              <a:t>suppress</a:t>
            </a:r>
            <a:r>
              <a:rPr lang="en-GB" dirty="0"/>
              <a:t> details that do not matter</a:t>
            </a:r>
          </a:p>
          <a:p>
            <a:pPr>
              <a:lnSpc>
                <a:spcPct val="110000"/>
              </a:lnSpc>
            </a:pPr>
            <a:r>
              <a:rPr lang="en-US" dirty="0"/>
              <a:t>An abstraction denotes the essential characteristics of an object relative to the perspective of the viewer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215" y="3155092"/>
            <a:ext cx="5933563" cy="212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540339" y="3833818"/>
            <a:ext cx="285752" cy="500066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255511" y="3619505"/>
            <a:ext cx="14287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TV Technician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8684007" y="3976694"/>
            <a:ext cx="571504" cy="5238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40239" y="3476628"/>
            <a:ext cx="1428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TV viewer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the process of capturing the essential while suppressing the detail</a:t>
            </a:r>
          </a:p>
          <a:p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An abstraction is encapsulated by a well-defined </a:t>
            </a:r>
            <a:r>
              <a:rPr lang="en-US" b="1" dirty="0"/>
              <a:t>interface</a:t>
            </a:r>
            <a:r>
              <a:rPr lang="en-US" dirty="0"/>
              <a:t>, which defines how the abstraction can be used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car's interface consists of steering wheel, accelerator, brake, etc. </a:t>
            </a:r>
          </a:p>
          <a:p>
            <a:pPr lvl="1"/>
            <a:r>
              <a:rPr lang="en-US" dirty="0"/>
              <a:t>We do not need to continually adjust the fuel/air mixture to drive the car - it is hidden from 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243"/>
            <a:ext cx="10515600" cy="4817720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tx1"/>
                </a:solidFill>
                <a:latin typeface="Trebuchet MS" pitchFamily="34" charset="0"/>
              </a:rPr>
              <a:t>A program is </a:t>
            </a:r>
            <a:r>
              <a:rPr lang="en-GB" dirty="0">
                <a:solidFill>
                  <a:srgbClr val="0000FF"/>
                </a:solidFill>
                <a:latin typeface="Trebuchet MS" pitchFamily="34" charset="0"/>
              </a:rPr>
              <a:t>partitioned</a:t>
            </a:r>
            <a:r>
              <a:rPr lang="en-GB" dirty="0">
                <a:solidFill>
                  <a:schemeClr val="tx1"/>
                </a:solidFill>
                <a:latin typeface="Trebuchet MS" pitchFamily="34" charset="0"/>
              </a:rPr>
              <a:t> into individual components to reduce the </a:t>
            </a:r>
            <a:r>
              <a:rPr lang="en-GB" dirty="0">
                <a:solidFill>
                  <a:srgbClr val="0000FF"/>
                </a:solidFill>
                <a:latin typeface="Trebuchet MS" pitchFamily="34" charset="0"/>
              </a:rPr>
              <a:t>complexity</a:t>
            </a:r>
            <a:r>
              <a:rPr lang="en-US" dirty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1503" y="2183745"/>
            <a:ext cx="6480097" cy="244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1" y="4748213"/>
            <a:ext cx="1318063" cy="111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20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sz="2000" dirty="0"/>
              <a:t>Encapsulation is an </a:t>
            </a:r>
            <a:r>
              <a:rPr lang="en-US" sz="2000" b="1" dirty="0"/>
              <a:t>information hiding</a:t>
            </a:r>
            <a:r>
              <a:rPr lang="en-US" sz="2000" dirty="0"/>
              <a:t> mechanism that hides detailed internal information about an abstraction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sz="2000" dirty="0"/>
              <a:t>The mechanical devices of your car are encapsulated (hidden) by the chassis of the car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sz="2000" dirty="0"/>
              <a:t>This </a:t>
            </a:r>
            <a:r>
              <a:rPr lang="en-US" sz="2000" dirty="0">
                <a:solidFill>
                  <a:srgbClr val="0000FF"/>
                </a:solidFill>
              </a:rPr>
              <a:t>insulation</a:t>
            </a:r>
            <a:r>
              <a:rPr lang="en-US" sz="2000" dirty="0"/>
              <a:t> of the data from direct access by the program is called </a:t>
            </a:r>
            <a:r>
              <a:rPr lang="en-US" sz="2000" dirty="0">
                <a:solidFill>
                  <a:srgbClr val="0000FF"/>
                </a:solidFill>
              </a:rPr>
              <a:t>data hiding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00FF"/>
                </a:solidFill>
              </a:rPr>
              <a:t>information hiding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sz="2000" dirty="0"/>
              <a:t>Eliminates </a:t>
            </a:r>
            <a:r>
              <a:rPr lang="en-US" sz="2000" dirty="0">
                <a:solidFill>
                  <a:srgbClr val="0000FF"/>
                </a:solidFill>
              </a:rPr>
              <a:t>direct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dependencies</a:t>
            </a:r>
            <a:r>
              <a:rPr lang="en-US" sz="2000" dirty="0"/>
              <a:t> on the implementation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1744</Words>
  <Application>Microsoft Office PowerPoint</Application>
  <PresentationFormat>Widescreen</PresentationFormat>
  <Paragraphs>344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Trebuchet MS</vt:lpstr>
      <vt:lpstr>Office Theme</vt:lpstr>
      <vt:lpstr>Object Oriented Thinking</vt:lpstr>
      <vt:lpstr>Objectives</vt:lpstr>
      <vt:lpstr>Procedure-Oriented Programming</vt:lpstr>
      <vt:lpstr>Object-Oriented Programming</vt:lpstr>
      <vt:lpstr>Object Oriented Programming central concepts</vt:lpstr>
      <vt:lpstr>Abstraction</vt:lpstr>
      <vt:lpstr>Abstraction</vt:lpstr>
      <vt:lpstr>Modularity</vt:lpstr>
      <vt:lpstr>Encapsulation</vt:lpstr>
      <vt:lpstr>Encapsulation</vt:lpstr>
      <vt:lpstr>Encapsulation</vt:lpstr>
      <vt:lpstr>Encapsulation</vt:lpstr>
      <vt:lpstr>Objects</vt:lpstr>
      <vt:lpstr>Objects state and behavior</vt:lpstr>
      <vt:lpstr>OO Real world and software</vt:lpstr>
      <vt:lpstr>Generalization</vt:lpstr>
      <vt:lpstr>Inheritance</vt:lpstr>
      <vt:lpstr>Inheritance (is-A Relationship)</vt:lpstr>
      <vt:lpstr>Polymorphism</vt:lpstr>
      <vt:lpstr>Polymorphism Question</vt:lpstr>
      <vt:lpstr>UML Class diagram</vt:lpstr>
      <vt:lpstr>UML Class diagram</vt:lpstr>
      <vt:lpstr>UML Class diagram</vt:lpstr>
      <vt:lpstr>UML Class diagram</vt:lpstr>
      <vt:lpstr>UML Class diagram</vt:lpstr>
      <vt:lpstr>UML Class diagram</vt:lpstr>
      <vt:lpstr>UML Class diagram</vt:lpstr>
      <vt:lpstr>UML Class diagram</vt:lpstr>
      <vt:lpstr>UML Class diagram</vt:lpstr>
      <vt:lpstr>UML Class diagram: Online shopping example</vt:lpstr>
      <vt:lpstr>Quiz: Relationship between classes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Thinking</dc:title>
  <dc:creator>Joydip Mondal</dc:creator>
  <cp:lastModifiedBy>Joydip Mondal</cp:lastModifiedBy>
  <cp:revision>10</cp:revision>
  <dcterms:created xsi:type="dcterms:W3CDTF">2016-01-14T11:20:43Z</dcterms:created>
  <dcterms:modified xsi:type="dcterms:W3CDTF">2016-01-14T11:24:33Z</dcterms:modified>
</cp:coreProperties>
</file>