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469C1-139A-419C-9B2C-D8F995E5A5AB}" type="datetimeFigureOut">
              <a:rPr lang="en-US" smtClean="0"/>
              <a:t>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6EBC1-213B-4E4C-8137-B5787D8747F4}" type="slidenum">
              <a:rPr lang="en-US" smtClean="0"/>
              <a:t>‹#›</a:t>
            </a:fld>
            <a:endParaRPr lang="en-US"/>
          </a:p>
        </p:txBody>
      </p:sp>
    </p:spTree>
    <p:extLst>
      <p:ext uri="{BB962C8B-B14F-4D97-AF65-F5344CB8AC3E}">
        <p14:creationId xmlns:p14="http://schemas.microsoft.com/office/powerpoint/2010/main" val="418820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9E1A3354-9A0B-49EE-95FD-23EABDFEF6CF}" type="slidenum">
              <a:rPr lang="en-US" smtClean="0"/>
              <a:pPr/>
              <a:t>1</a:t>
            </a:fld>
            <a:endParaRPr lang="en-US"/>
          </a:p>
        </p:txBody>
      </p:sp>
    </p:spTree>
    <p:extLst>
      <p:ext uri="{BB962C8B-B14F-4D97-AF65-F5344CB8AC3E}">
        <p14:creationId xmlns:p14="http://schemas.microsoft.com/office/powerpoint/2010/main" val="622363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Error List</a:t>
            </a:r>
            <a:r>
              <a:rPr lang="en-US" b="1" baseline="0" dirty="0" smtClean="0"/>
              <a:t> Window</a:t>
            </a:r>
            <a:r>
              <a:rPr lang="en-US" baseline="0" dirty="0" smtClean="0"/>
              <a:t>: displays compilation errors (such as syntactical mistakes, invalid casting etc.). Double clicking on the line, displaying error details, in this window, will lead you to the line in code editor and you can then rectify the mistake.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11</a:t>
            </a:fld>
            <a:endParaRPr lang="en-US"/>
          </a:p>
        </p:txBody>
      </p:sp>
    </p:spTree>
    <p:extLst>
      <p:ext uri="{BB962C8B-B14F-4D97-AF65-F5344CB8AC3E}">
        <p14:creationId xmlns:p14="http://schemas.microsoft.com/office/powerpoint/2010/main" val="93201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click on the existing solution.</a:t>
            </a:r>
          </a:p>
          <a:p>
            <a:r>
              <a:rPr lang="en-US" dirty="0" smtClean="0"/>
              <a:t>Choose</a:t>
            </a:r>
            <a:r>
              <a:rPr lang="en-US" baseline="0" dirty="0" smtClean="0"/>
              <a:t> </a:t>
            </a:r>
            <a:r>
              <a:rPr lang="en-US" b="1" baseline="0" dirty="0" smtClean="0"/>
              <a:t>Add&gt;New Project </a:t>
            </a:r>
            <a:r>
              <a:rPr lang="en-US" b="0" baseline="0" dirty="0" smtClean="0"/>
              <a:t>and follow the steps same as that to create a new project (except that this time there is no need to enter </a:t>
            </a:r>
            <a:r>
              <a:rPr lang="en-US" b="0" baseline="0" smtClean="0"/>
              <a:t>Solution name)</a:t>
            </a:r>
            <a:endParaRPr lang="en-US" b="1"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12</a:t>
            </a:fld>
            <a:endParaRPr lang="en-US"/>
          </a:p>
        </p:txBody>
      </p:sp>
    </p:spTree>
    <p:extLst>
      <p:ext uri="{BB962C8B-B14F-4D97-AF65-F5344CB8AC3E}">
        <p14:creationId xmlns:p14="http://schemas.microsoft.com/office/powerpoint/2010/main" val="220314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 multiple applications (projects) in the same solution and more</a:t>
            </a:r>
            <a:r>
              <a:rPr lang="en-US" baseline="0" dirty="0" smtClean="0"/>
              <a:t> than one are executable and you would like to run one of them or one of them is executable and you just would like run that application, the right click on that application and select </a:t>
            </a:r>
            <a:r>
              <a:rPr lang="en-US" b="1" baseline="0" dirty="0" smtClean="0"/>
              <a:t>Set as Start Up Project.</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13</a:t>
            </a:fld>
            <a:endParaRPr lang="en-US"/>
          </a:p>
        </p:txBody>
      </p:sp>
    </p:spTree>
    <p:extLst>
      <p:ext uri="{BB962C8B-B14F-4D97-AF65-F5344CB8AC3E}">
        <p14:creationId xmlns:p14="http://schemas.microsoft.com/office/powerpoint/2010/main" val="2468332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remove</a:t>
            </a:r>
            <a:r>
              <a:rPr lang="en-US" baseline="0" dirty="0" smtClean="0"/>
              <a:t> an existing project from a solution file, right click on the project in solution explorer window, then select </a:t>
            </a:r>
            <a:r>
              <a:rPr lang="en-US" b="1" baseline="0" dirty="0" smtClean="0"/>
              <a:t>Remove </a:t>
            </a:r>
            <a:r>
              <a:rPr lang="en-US" b="0" baseline="0" dirty="0" smtClean="0"/>
              <a:t>option</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14</a:t>
            </a:fld>
            <a:endParaRPr lang="en-US"/>
          </a:p>
        </p:txBody>
      </p:sp>
    </p:spTree>
    <p:extLst>
      <p:ext uri="{BB962C8B-B14F-4D97-AF65-F5344CB8AC3E}">
        <p14:creationId xmlns:p14="http://schemas.microsoft.com/office/powerpoint/2010/main" val="107043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add new item ( a</a:t>
            </a:r>
            <a:r>
              <a:rPr lang="en-US" baseline="0" dirty="0" smtClean="0"/>
              <a:t> class file etc.), then right click on the existing project name in the solution explorer and then choose </a:t>
            </a:r>
            <a:r>
              <a:rPr lang="en-US" b="1" baseline="0" dirty="0" smtClean="0"/>
              <a:t>Add&gt;New Item</a:t>
            </a:r>
          </a:p>
          <a:p>
            <a:r>
              <a:rPr lang="en-US" b="1" baseline="0" dirty="0" smtClean="0"/>
              <a:t>Add New Item </a:t>
            </a:r>
            <a:r>
              <a:rPr lang="en-US" b="0" baseline="0" dirty="0" smtClean="0"/>
              <a:t>dialog box will appear and then a select an item that you would lie to add in the project</a:t>
            </a:r>
            <a:endParaRPr lang="en-US" b="1"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15</a:t>
            </a:fld>
            <a:endParaRPr lang="en-US"/>
          </a:p>
        </p:txBody>
      </p:sp>
    </p:spTree>
    <p:extLst>
      <p:ext uri="{BB962C8B-B14F-4D97-AF65-F5344CB8AC3E}">
        <p14:creationId xmlns:p14="http://schemas.microsoft.com/office/powerpoint/2010/main" val="3985639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Server Explorer</a:t>
            </a:r>
            <a:r>
              <a:rPr lang="en-US" sz="1200" b="0" i="0" kern="1200" dirty="0" smtClean="0">
                <a:solidFill>
                  <a:schemeClr val="tx1"/>
                </a:solidFill>
                <a:effectLst/>
                <a:latin typeface="+mn-lt"/>
                <a:ea typeface="+mn-ea"/>
                <a:cs typeface="+mn-cs"/>
              </a:rPr>
              <a:t> is the server management console for Visual Studio. Use this window to open data connections and to log on to servers and explore their databases and system services.</a:t>
            </a:r>
          </a:p>
          <a:p>
            <a:r>
              <a:rPr lang="en-US" sz="1200" b="0" i="0" kern="1200" dirty="0" smtClean="0">
                <a:solidFill>
                  <a:schemeClr val="tx1"/>
                </a:solidFill>
                <a:effectLst/>
                <a:latin typeface="+mn-lt"/>
                <a:ea typeface="+mn-ea"/>
                <a:cs typeface="+mn-cs"/>
              </a:rPr>
              <a:t>To access </a:t>
            </a:r>
            <a:r>
              <a:rPr lang="en-US" sz="1200" b="1" i="0" kern="1200" dirty="0" smtClean="0">
                <a:solidFill>
                  <a:schemeClr val="tx1"/>
                </a:solidFill>
                <a:effectLst/>
                <a:latin typeface="+mn-lt"/>
                <a:ea typeface="+mn-ea"/>
                <a:cs typeface="+mn-cs"/>
              </a:rPr>
              <a:t>Server Explorer</a:t>
            </a:r>
            <a:r>
              <a:rPr lang="en-US" sz="1200" b="0" i="0" kern="1200" dirty="0" smtClean="0">
                <a:solidFill>
                  <a:schemeClr val="tx1"/>
                </a:solidFill>
                <a:effectLst/>
                <a:latin typeface="+mn-lt"/>
                <a:ea typeface="+mn-ea"/>
                <a:cs typeface="+mn-cs"/>
              </a:rPr>
              <a:t>, choose </a:t>
            </a:r>
            <a:r>
              <a:rPr lang="en-US" sz="1200" b="1" i="0" kern="1200" dirty="0" smtClean="0">
                <a:solidFill>
                  <a:schemeClr val="tx1"/>
                </a:solidFill>
                <a:effectLst/>
                <a:latin typeface="+mn-lt"/>
                <a:ea typeface="+mn-ea"/>
                <a:cs typeface="+mn-cs"/>
              </a:rPr>
              <a:t>Server Explorer</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menu. To make the window close automatically when not in use, select </a:t>
            </a:r>
            <a:r>
              <a:rPr lang="en-US" sz="1200" b="1" i="0" kern="1200" dirty="0" smtClean="0">
                <a:solidFill>
                  <a:schemeClr val="tx1"/>
                </a:solidFill>
                <a:effectLst/>
                <a:latin typeface="+mn-lt"/>
                <a:ea typeface="+mn-ea"/>
                <a:cs typeface="+mn-cs"/>
              </a:rPr>
              <a:t>Auto Hide</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Window</a:t>
            </a:r>
            <a:r>
              <a:rPr lang="en-US" sz="1200" b="0" i="0" kern="1200" dirty="0" smtClean="0">
                <a:solidFill>
                  <a:schemeClr val="tx1"/>
                </a:solidFill>
                <a:effectLst/>
                <a:latin typeface="+mn-lt"/>
                <a:ea typeface="+mn-ea"/>
                <a:cs typeface="+mn-cs"/>
              </a:rPr>
              <a:t> menu.</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16</a:t>
            </a:fld>
            <a:endParaRPr lang="en-US"/>
          </a:p>
        </p:txBody>
      </p:sp>
    </p:spTree>
    <p:extLst>
      <p:ext uri="{BB962C8B-B14F-4D97-AF65-F5344CB8AC3E}">
        <p14:creationId xmlns:p14="http://schemas.microsoft.com/office/powerpoint/2010/main" val="108598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Properties Window:</a:t>
            </a:r>
            <a:r>
              <a:rPr lang="en-US" sz="1200" b="0" i="0" kern="1200" dirty="0" smtClean="0">
                <a:solidFill>
                  <a:schemeClr val="tx1"/>
                </a:solidFill>
                <a:effectLst/>
                <a:latin typeface="+mn-lt"/>
                <a:ea typeface="+mn-ea"/>
                <a:cs typeface="+mn-cs"/>
              </a:rPr>
              <a:t> Use this window to view and change the design-time properties and events of selected objects that are located in editors and designers. You can also use the </a:t>
            </a:r>
            <a:r>
              <a:rPr lang="en-US" sz="1200" b="1" i="0" kern="1200" dirty="0" smtClean="0">
                <a:solidFill>
                  <a:schemeClr val="tx1"/>
                </a:solidFill>
                <a:effectLst/>
                <a:latin typeface="+mn-lt"/>
                <a:ea typeface="+mn-ea"/>
                <a:cs typeface="+mn-cs"/>
              </a:rPr>
              <a:t>Properties </a:t>
            </a:r>
            <a:r>
              <a:rPr lang="en-US" sz="1200" b="0" i="0" kern="1200" dirty="0" smtClean="0">
                <a:solidFill>
                  <a:schemeClr val="tx1"/>
                </a:solidFill>
                <a:effectLst/>
                <a:latin typeface="+mn-lt"/>
                <a:ea typeface="+mn-ea"/>
                <a:cs typeface="+mn-cs"/>
              </a:rPr>
              <a:t>window to edit and view file, project, and solution properties. You can find </a:t>
            </a:r>
            <a:r>
              <a:rPr lang="en-US" sz="1200" b="1" i="0" kern="1200" dirty="0"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 Window on the </a:t>
            </a:r>
            <a:r>
              <a:rPr lang="en-US" sz="1200" b="1" i="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menu. You can also open it by pressing F4 or by typing </a:t>
            </a:r>
            <a:r>
              <a:rPr lang="en-US" sz="1200" b="1" i="0" kern="1200" dirty="0" smtClean="0">
                <a:solidFill>
                  <a:schemeClr val="tx1"/>
                </a:solidFill>
                <a:effectLst/>
                <a:latin typeface="+mn-lt"/>
                <a:ea typeface="+mn-ea"/>
                <a:cs typeface="+mn-cs"/>
              </a:rPr>
              <a:t>Properties </a:t>
            </a:r>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Quick Launch</a:t>
            </a:r>
            <a:r>
              <a:rPr lang="en-US" sz="1200" b="0" i="0" kern="1200" dirty="0" smtClean="0">
                <a:solidFill>
                  <a:schemeClr val="tx1"/>
                </a:solidFill>
                <a:effectLst/>
                <a:latin typeface="+mn-lt"/>
                <a:ea typeface="+mn-ea"/>
                <a:cs typeface="+mn-cs"/>
              </a:rPr>
              <a:t> window.</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Properties </a:t>
            </a:r>
            <a:r>
              <a:rPr lang="en-US" sz="1200" b="0" i="0" kern="1200" dirty="0" smtClean="0">
                <a:solidFill>
                  <a:schemeClr val="tx1"/>
                </a:solidFill>
                <a:effectLst/>
                <a:latin typeface="+mn-lt"/>
                <a:ea typeface="+mn-ea"/>
                <a:cs typeface="+mn-cs"/>
              </a:rPr>
              <a:t>window displays different types of editing fields, depending on the needs of a particular property. These edit fields include edit boxes, drop-down lists, and links to custom editor dialog boxes. Properties shown in gray are read-only.</a:t>
            </a:r>
          </a:p>
          <a:p>
            <a:endParaRPr lang="en-US" sz="1200" b="0" i="0" kern="1200" dirty="0" smtClean="0">
              <a:solidFill>
                <a:schemeClr val="tx1"/>
              </a:solidFill>
              <a:effectLst/>
              <a:latin typeface="+mn-lt"/>
              <a:ea typeface="+mn-ea"/>
              <a:cs typeface="+mn-cs"/>
            </a:endParaRPr>
          </a:p>
          <a:p>
            <a:r>
              <a:rPr lang="en-US" b="1" dirty="0" err="1" smtClean="0"/>
              <a:t>ToolBox</a:t>
            </a:r>
            <a:r>
              <a:rPr lang="en-US" b="1" dirty="0" smtClean="0"/>
              <a:t>:</a:t>
            </a:r>
            <a:r>
              <a:rPr lang="en-US" sz="1200" b="0" i="0" kern="1200" dirty="0" smtClean="0">
                <a:solidFill>
                  <a:schemeClr val="tx1"/>
                </a:solidFill>
                <a:effectLst/>
                <a:latin typeface="+mn-lt"/>
                <a:ea typeface="+mn-ea"/>
                <a:cs typeface="+mn-cs"/>
              </a:rPr>
              <a:t> The </a:t>
            </a:r>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displays icons for controls and other items that you can add to Visual Studio projects. To open the </a:t>
            </a:r>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click </a:t>
            </a:r>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on the </a:t>
            </a:r>
            <a:r>
              <a:rPr lang="en-US" sz="1200" b="1" i="0" kern="1200" dirty="0" smtClean="0">
                <a:solidFill>
                  <a:schemeClr val="tx1"/>
                </a:solidFill>
                <a:effectLst/>
                <a:latin typeface="+mn-lt"/>
                <a:ea typeface="+mn-ea"/>
                <a:cs typeface="+mn-cs"/>
              </a:rPr>
              <a:t>View</a:t>
            </a:r>
            <a:r>
              <a:rPr lang="en-US" sz="1200" b="0" i="0" kern="1200" dirty="0" smtClean="0">
                <a:solidFill>
                  <a:schemeClr val="tx1"/>
                </a:solidFill>
                <a:effectLst/>
                <a:latin typeface="+mn-lt"/>
                <a:ea typeface="+mn-ea"/>
                <a:cs typeface="+mn-cs"/>
              </a:rPr>
              <a:t> menu. You can dock the </a:t>
            </a:r>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and you can pin it open or set it to </a:t>
            </a:r>
            <a:r>
              <a:rPr lang="en-US" sz="1200" b="1" i="0" kern="1200" dirty="0" smtClean="0">
                <a:solidFill>
                  <a:schemeClr val="tx1"/>
                </a:solidFill>
                <a:effectLst/>
                <a:latin typeface="+mn-lt"/>
                <a:ea typeface="+mn-ea"/>
                <a:cs typeface="+mn-cs"/>
              </a:rPr>
              <a:t>Auto Hide</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icons can be dragged to a design view or pasted in a code editor. Either action adds the fundamental code to create an instance of the </a:t>
            </a:r>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item in the active project file.</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Toolbox</a:t>
            </a:r>
            <a:r>
              <a:rPr lang="en-US" sz="1200" b="0" i="0" kern="1200" dirty="0" smtClean="0">
                <a:solidFill>
                  <a:schemeClr val="tx1"/>
                </a:solidFill>
                <a:effectLst/>
                <a:latin typeface="+mn-lt"/>
                <a:ea typeface="+mn-ea"/>
                <a:cs typeface="+mn-cs"/>
              </a:rPr>
              <a:t> displays only the items that are appropriate to the type of file you are working in. You can search within the Toolbox to further filter the items that appear. If your project requires a control that is not supported by the Client Profile, you can set your project to target the entire framework by editing the project properties.</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17</a:t>
            </a:fld>
            <a:endParaRPr lang="en-US"/>
          </a:p>
        </p:txBody>
      </p:sp>
    </p:spTree>
    <p:extLst>
      <p:ext uri="{BB962C8B-B14F-4D97-AF65-F5344CB8AC3E}">
        <p14:creationId xmlns:p14="http://schemas.microsoft.com/office/powerpoint/2010/main" val="3642708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a:t>
            </a:r>
            <a:r>
              <a:rPr lang="en-US" b="1" baseline="0" dirty="0" smtClean="0"/>
              <a:t>Options </a:t>
            </a:r>
            <a:r>
              <a:rPr lang="en-US" b="0" baseline="0" dirty="0" smtClean="0"/>
              <a:t>from </a:t>
            </a:r>
            <a:r>
              <a:rPr lang="en-US" b="1" baseline="0" dirty="0" smtClean="0"/>
              <a:t>Tools </a:t>
            </a:r>
            <a:r>
              <a:rPr lang="en-US" b="0" baseline="0" dirty="0" smtClean="0"/>
              <a:t>menu</a:t>
            </a:r>
          </a:p>
          <a:p>
            <a:r>
              <a:rPr lang="en-US" b="0" baseline="0" dirty="0" smtClean="0"/>
              <a:t>It will open </a:t>
            </a:r>
            <a:r>
              <a:rPr lang="en-US" b="1" baseline="0" dirty="0" smtClean="0"/>
              <a:t>Options </a:t>
            </a:r>
            <a:r>
              <a:rPr lang="en-US" b="0" baseline="0" dirty="0" smtClean="0"/>
              <a:t>dialog box</a:t>
            </a:r>
            <a:endParaRPr lang="en-US" b="1"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18</a:t>
            </a:fld>
            <a:endParaRPr lang="en-US"/>
          </a:p>
        </p:txBody>
      </p:sp>
    </p:spTree>
    <p:extLst>
      <p:ext uri="{BB962C8B-B14F-4D97-AF65-F5344CB8AC3E}">
        <p14:creationId xmlns:p14="http://schemas.microsoft.com/office/powerpoint/2010/main" val="294292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change Font setting, select </a:t>
            </a:r>
            <a:r>
              <a:rPr lang="en-US" b="1" dirty="0" smtClean="0"/>
              <a:t>Fonts and Colors</a:t>
            </a:r>
            <a:r>
              <a:rPr lang="en-US" dirty="0" smtClean="0"/>
              <a:t> and select proper font family, font size etc. from panel on the right side.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19</a:t>
            </a:fld>
            <a:endParaRPr lang="en-US"/>
          </a:p>
        </p:txBody>
      </p:sp>
    </p:spTree>
    <p:extLst>
      <p:ext uri="{BB962C8B-B14F-4D97-AF65-F5344CB8AC3E}">
        <p14:creationId xmlns:p14="http://schemas.microsoft.com/office/powerpoint/2010/main" val="3744920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hide </a:t>
            </a:r>
            <a:r>
              <a:rPr lang="en-US" b="1" dirty="0" smtClean="0"/>
              <a:t>Environment </a:t>
            </a:r>
            <a:r>
              <a:rPr lang="en-US" b="0" dirty="0" smtClean="0"/>
              <a:t>setting and click on </a:t>
            </a:r>
            <a:r>
              <a:rPr lang="en-US" b="1" dirty="0" smtClean="0"/>
              <a:t>Projects and Solutions </a:t>
            </a:r>
            <a:r>
              <a:rPr lang="en-US" b="0" dirty="0" smtClean="0"/>
              <a:t>and select </a:t>
            </a:r>
            <a:r>
              <a:rPr lang="en-US" b="1" dirty="0" smtClean="0"/>
              <a:t>General </a:t>
            </a:r>
            <a:r>
              <a:rPr lang="en-US" b="0" dirty="0" smtClean="0"/>
              <a:t>under that. Check</a:t>
            </a:r>
            <a:r>
              <a:rPr lang="en-US" b="0" baseline="0" dirty="0" smtClean="0"/>
              <a:t> every check box is checked on the right side panel or not</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20</a:t>
            </a:fld>
            <a:endParaRPr lang="en-US"/>
          </a:p>
        </p:txBody>
      </p:sp>
    </p:spTree>
    <p:extLst>
      <p:ext uri="{BB962C8B-B14F-4D97-AF65-F5344CB8AC3E}">
        <p14:creationId xmlns:p14="http://schemas.microsoft.com/office/powerpoint/2010/main" val="90210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a:t>
            </a:fld>
            <a:endParaRPr lang="en-AU" dirty="0"/>
          </a:p>
        </p:txBody>
      </p:sp>
    </p:spTree>
    <p:extLst>
      <p:ext uri="{BB962C8B-B14F-4D97-AF65-F5344CB8AC3E}">
        <p14:creationId xmlns:p14="http://schemas.microsoft.com/office/powerpoint/2010/main" val="3669722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select </a:t>
            </a:r>
            <a:r>
              <a:rPr lang="en-US" b="1" dirty="0" smtClean="0"/>
              <a:t>Text</a:t>
            </a:r>
            <a:r>
              <a:rPr lang="en-US" b="1" baseline="0" dirty="0" smtClean="0"/>
              <a:t> Editor </a:t>
            </a:r>
            <a:r>
              <a:rPr lang="en-US" b="0" baseline="0" dirty="0" smtClean="0"/>
              <a:t>and then select </a:t>
            </a:r>
            <a:r>
              <a:rPr lang="en-US" b="1" baseline="0" dirty="0" smtClean="0"/>
              <a:t>All Languages</a:t>
            </a:r>
            <a:r>
              <a:rPr lang="en-US" b="0" baseline="0" dirty="0" smtClean="0"/>
              <a:t>. Check the check boxes for </a:t>
            </a:r>
            <a:r>
              <a:rPr lang="en-US" b="1" baseline="0" dirty="0" smtClean="0"/>
              <a:t>Word Wrap, Show Visual Glyphs for word wrap, Line numbers</a:t>
            </a:r>
            <a:r>
              <a:rPr lang="en-US" b="0" baseline="0" dirty="0" smtClean="0"/>
              <a:t> and anything else that require.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21</a:t>
            </a:fld>
            <a:endParaRPr lang="en-US"/>
          </a:p>
        </p:txBody>
      </p:sp>
    </p:spTree>
    <p:extLst>
      <p:ext uri="{BB962C8B-B14F-4D97-AF65-F5344CB8AC3E}">
        <p14:creationId xmlns:p14="http://schemas.microsoft.com/office/powerpoint/2010/main" val="2192414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a:t>
            </a:r>
            <a:r>
              <a:rPr lang="en-US" baseline="0" dirty="0" smtClean="0"/>
              <a:t> </a:t>
            </a:r>
            <a:r>
              <a:rPr lang="en-US" b="1" baseline="0" dirty="0" smtClean="0"/>
              <a:t>Debugging, </a:t>
            </a:r>
            <a:r>
              <a:rPr lang="en-US" b="0" baseline="0" dirty="0" smtClean="0"/>
              <a:t>and the select </a:t>
            </a:r>
            <a:r>
              <a:rPr lang="en-US" b="1" baseline="0" dirty="0" smtClean="0"/>
              <a:t>General </a:t>
            </a:r>
            <a:r>
              <a:rPr lang="en-US" b="0" baseline="0" dirty="0" smtClean="0"/>
              <a:t>under that. On the right side panel, </a:t>
            </a:r>
            <a:r>
              <a:rPr lang="en-US" b="1" baseline="0" dirty="0" smtClean="0"/>
              <a:t>uncheck </a:t>
            </a:r>
            <a:r>
              <a:rPr lang="en-US" b="0" baseline="0" dirty="0" smtClean="0"/>
              <a:t> the check box for </a:t>
            </a:r>
            <a:r>
              <a:rPr lang="en-US" b="1" baseline="0" dirty="0" smtClean="0"/>
              <a:t>Step over properties and operators (Managed only)</a:t>
            </a:r>
            <a:r>
              <a:rPr lang="en-US" b="0" baseline="0" dirty="0" smtClean="0"/>
              <a:t>, so that enable property and operator debugging</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22</a:t>
            </a:fld>
            <a:endParaRPr lang="en-US"/>
          </a:p>
        </p:txBody>
      </p:sp>
    </p:spTree>
    <p:extLst>
      <p:ext uri="{BB962C8B-B14F-4D97-AF65-F5344CB8AC3E}">
        <p14:creationId xmlns:p14="http://schemas.microsoft.com/office/powerpoint/2010/main" val="195170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a:t>
            </a:r>
            <a:r>
              <a:rPr lang="en-US" b="1" dirty="0" smtClean="0"/>
              <a:t>Database</a:t>
            </a:r>
            <a:r>
              <a:rPr lang="en-US" b="1" baseline="0" dirty="0" smtClean="0"/>
              <a:t> Tools </a:t>
            </a:r>
            <a:r>
              <a:rPr lang="en-US" b="0" baseline="0" dirty="0" smtClean="0"/>
              <a:t>and expand it. Select </a:t>
            </a:r>
            <a:r>
              <a:rPr lang="en-US" b="1" baseline="0" dirty="0" smtClean="0"/>
              <a:t>Table and Database Designers</a:t>
            </a:r>
            <a:r>
              <a:rPr lang="en-US" b="0" baseline="0" dirty="0" smtClean="0"/>
              <a:t>. Then </a:t>
            </a:r>
            <a:r>
              <a:rPr lang="en-US" b="1" baseline="0" dirty="0" smtClean="0"/>
              <a:t>Uncheck </a:t>
            </a:r>
            <a:r>
              <a:rPr lang="en-US" b="0" baseline="0" dirty="0" smtClean="0"/>
              <a:t>the check box for </a:t>
            </a:r>
            <a:r>
              <a:rPr lang="en-US" b="1" baseline="0" dirty="0" smtClean="0"/>
              <a:t>Prevent Saving changes that require table re-creation</a:t>
            </a:r>
            <a:r>
              <a:rPr lang="en-US" b="0" baseline="0" dirty="0" smtClean="0"/>
              <a:t>. This way, while altering database table through </a:t>
            </a:r>
            <a:r>
              <a:rPr lang="en-US" b="1" baseline="0" dirty="0" smtClean="0"/>
              <a:t>Server Explorer Window</a:t>
            </a:r>
            <a:r>
              <a:rPr lang="en-US" b="0" baseline="0" dirty="0" smtClean="0"/>
              <a:t>, you will not require drop and re-create table, rather direct modification will be possible.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23</a:t>
            </a:fld>
            <a:endParaRPr lang="en-US"/>
          </a:p>
        </p:txBody>
      </p:sp>
    </p:spTree>
    <p:extLst>
      <p:ext uri="{BB962C8B-B14F-4D97-AF65-F5344CB8AC3E}">
        <p14:creationId xmlns:p14="http://schemas.microsoft.com/office/powerpoint/2010/main" val="1855789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click on the existing application in solution explorer and then select </a:t>
            </a:r>
            <a:r>
              <a:rPr lang="en-US" b="1" dirty="0" smtClean="0"/>
              <a:t>Add Reference.</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24</a:t>
            </a:fld>
            <a:endParaRPr lang="en-US"/>
          </a:p>
        </p:txBody>
      </p:sp>
    </p:spTree>
    <p:extLst>
      <p:ext uri="{BB962C8B-B14F-4D97-AF65-F5344CB8AC3E}">
        <p14:creationId xmlns:p14="http://schemas.microsoft.com/office/powerpoint/2010/main" val="1165609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a:t>
            </a:r>
            <a:r>
              <a:rPr lang="en-US" b="1" dirty="0" smtClean="0"/>
              <a:t>Projects </a:t>
            </a:r>
            <a:r>
              <a:rPr lang="en-US" b="0" dirty="0" smtClean="0"/>
              <a:t>tab</a:t>
            </a:r>
            <a:r>
              <a:rPr lang="en-US" b="0" baseline="0" dirty="0" smtClean="0"/>
              <a:t> if you would like to add reference to an existing library application, present in the same solution</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25</a:t>
            </a:fld>
            <a:endParaRPr lang="en-US"/>
          </a:p>
        </p:txBody>
      </p:sp>
    </p:spTree>
    <p:extLst>
      <p:ext uri="{BB962C8B-B14F-4D97-AF65-F5344CB8AC3E}">
        <p14:creationId xmlns:p14="http://schemas.microsoft.com/office/powerpoint/2010/main" val="3952757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 on </a:t>
            </a:r>
            <a:r>
              <a:rPr lang="en-US" b="1" dirty="0" smtClean="0"/>
              <a:t>Browse </a:t>
            </a:r>
            <a:r>
              <a:rPr lang="en-US" b="0" dirty="0" smtClean="0"/>
              <a:t>tab</a:t>
            </a:r>
            <a:r>
              <a:rPr lang="en-US" b="0" baseline="0" dirty="0" smtClean="0"/>
              <a:t> if you would like to add reference to an existing library application, present in the different solution.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Browse through application directory and move inside </a:t>
            </a:r>
            <a:r>
              <a:rPr lang="en-US" b="1" baseline="0" dirty="0" smtClean="0"/>
              <a:t>bin/debug </a:t>
            </a:r>
            <a:r>
              <a:rPr lang="en-US" b="0" baseline="0" dirty="0" smtClean="0"/>
              <a:t>directory. </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Select the </a:t>
            </a:r>
            <a:r>
              <a:rPr lang="en-US" b="1" baseline="0" dirty="0" smtClean="0"/>
              <a:t>.</a:t>
            </a:r>
            <a:r>
              <a:rPr lang="en-US" b="1" baseline="0" dirty="0" err="1" smtClean="0"/>
              <a:t>dll</a:t>
            </a:r>
            <a:r>
              <a:rPr lang="en-US" b="1" baseline="0" dirty="0" smtClean="0"/>
              <a:t> </a:t>
            </a:r>
            <a:r>
              <a:rPr lang="en-US" b="0" baseline="0" dirty="0" smtClean="0"/>
              <a:t>file present in that and click</a:t>
            </a:r>
            <a:r>
              <a:rPr lang="en-US" b="1" baseline="0" dirty="0" smtClean="0"/>
              <a:t> </a:t>
            </a:r>
            <a:r>
              <a:rPr lang="en-US" b="0" baseline="0" dirty="0" smtClean="0"/>
              <a:t>on </a:t>
            </a:r>
            <a:r>
              <a:rPr lang="en-US" b="1" baseline="0" dirty="0" smtClean="0"/>
              <a:t>OK </a:t>
            </a:r>
            <a:r>
              <a:rPr lang="en-US" b="0" baseline="0" dirty="0" smtClean="0"/>
              <a:t>button.</a:t>
            </a:r>
            <a:endParaRPr lang="en-US"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26</a:t>
            </a:fld>
            <a:endParaRPr lang="en-US"/>
          </a:p>
        </p:txBody>
      </p:sp>
    </p:spTree>
    <p:extLst>
      <p:ext uri="{BB962C8B-B14F-4D97-AF65-F5344CB8AC3E}">
        <p14:creationId xmlns:p14="http://schemas.microsoft.com/office/powerpoint/2010/main" val="1729107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a:t>
            </a:r>
            <a:r>
              <a:rPr lang="en-US" b="1" dirty="0" smtClean="0"/>
              <a:t>.NET </a:t>
            </a:r>
            <a:r>
              <a:rPr lang="en-US" b="0" dirty="0" smtClean="0"/>
              <a:t>tab in order the get the list of libraries</a:t>
            </a:r>
            <a:r>
              <a:rPr lang="en-US" b="0" baseline="0" dirty="0" smtClean="0"/>
              <a:t> part of .NET base class library and select the appropriate one and then click on </a:t>
            </a:r>
            <a:r>
              <a:rPr lang="en-US" b="1" baseline="0" dirty="0" smtClean="0"/>
              <a:t>OK </a:t>
            </a:r>
            <a:r>
              <a:rPr lang="en-US" b="0" baseline="0" dirty="0" smtClean="0"/>
              <a:t>button</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27</a:t>
            </a:fld>
            <a:endParaRPr lang="en-US"/>
          </a:p>
        </p:txBody>
      </p:sp>
    </p:spTree>
    <p:extLst>
      <p:ext uri="{BB962C8B-B14F-4D97-AF65-F5344CB8AC3E}">
        <p14:creationId xmlns:p14="http://schemas.microsoft.com/office/powerpoint/2010/main" val="18261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on </a:t>
            </a:r>
            <a:r>
              <a:rPr lang="en-US" b="1" dirty="0" smtClean="0"/>
              <a:t>COM </a:t>
            </a:r>
            <a:r>
              <a:rPr lang="en-US" b="0" dirty="0" smtClean="0"/>
              <a:t>tab in order the get the list of libraries</a:t>
            </a:r>
            <a:r>
              <a:rPr lang="en-US" b="0" baseline="0" dirty="0" smtClean="0"/>
              <a:t> part of COM technology and select the appropriate one and then click on </a:t>
            </a:r>
            <a:r>
              <a:rPr lang="en-US" b="1" baseline="0" dirty="0" smtClean="0"/>
              <a:t>OK </a:t>
            </a:r>
            <a:r>
              <a:rPr lang="en-US" b="0" baseline="0" dirty="0" smtClean="0"/>
              <a:t>button</a:t>
            </a:r>
          </a:p>
        </p:txBody>
      </p:sp>
      <p:sp>
        <p:nvSpPr>
          <p:cNvPr id="4" name="Slide Number Placeholder 3"/>
          <p:cNvSpPr>
            <a:spLocks noGrp="1"/>
          </p:cNvSpPr>
          <p:nvPr>
            <p:ph type="sldNum" sz="quarter" idx="10"/>
          </p:nvPr>
        </p:nvSpPr>
        <p:spPr/>
        <p:txBody>
          <a:bodyPr/>
          <a:lstStyle/>
          <a:p>
            <a:fld id="{9E1A3354-9A0B-49EE-95FD-23EABDFEF6CF}" type="slidenum">
              <a:rPr lang="en-US" smtClean="0"/>
              <a:pPr/>
              <a:t>28</a:t>
            </a:fld>
            <a:endParaRPr lang="en-US"/>
          </a:p>
        </p:txBody>
      </p:sp>
    </p:spTree>
    <p:extLst>
      <p:ext uri="{BB962C8B-B14F-4D97-AF65-F5344CB8AC3E}">
        <p14:creationId xmlns:p14="http://schemas.microsoft.com/office/powerpoint/2010/main" val="4003015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Reference</a:t>
            </a:r>
            <a:endParaRPr lang="en-US" dirty="0"/>
          </a:p>
        </p:txBody>
      </p:sp>
      <p:sp>
        <p:nvSpPr>
          <p:cNvPr id="4" name="Slide Number Placeholder 3"/>
          <p:cNvSpPr>
            <a:spLocks noGrp="1"/>
          </p:cNvSpPr>
          <p:nvPr>
            <p:ph type="sldNum" sz="quarter" idx="10"/>
          </p:nvPr>
        </p:nvSpPr>
        <p:spPr/>
        <p:txBody>
          <a:bodyPr/>
          <a:lstStyle/>
          <a:p>
            <a:pPr>
              <a:defRPr/>
            </a:pPr>
            <a:fld id="{B183D2A2-D01C-4439-8ECA-7ECE4CACBAD1}" type="slidenum">
              <a:rPr lang="en-AU" smtClean="0"/>
              <a:pPr>
                <a:defRPr/>
              </a:pPr>
              <a:t>29</a:t>
            </a:fld>
            <a:endParaRPr lang="en-AU" dirty="0"/>
          </a:p>
        </p:txBody>
      </p:sp>
    </p:spTree>
    <p:extLst>
      <p:ext uri="{BB962C8B-B14F-4D97-AF65-F5344CB8AC3E}">
        <p14:creationId xmlns:p14="http://schemas.microsoft.com/office/powerpoint/2010/main" val="419908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On the </a:t>
            </a:r>
            <a:r>
              <a:rPr lang="en-US" b="1" dirty="0" smtClean="0"/>
              <a:t>File</a:t>
            </a:r>
            <a:r>
              <a:rPr lang="en-US" dirty="0" smtClean="0"/>
              <a:t> menu, click </a:t>
            </a:r>
            <a:r>
              <a:rPr lang="en-US" b="1" dirty="0" smtClean="0"/>
              <a:t>New</a:t>
            </a:r>
            <a:r>
              <a:rPr lang="en-US" dirty="0" smtClean="0"/>
              <a:t> and then click </a:t>
            </a:r>
            <a:r>
              <a:rPr lang="en-US" b="1" dirty="0" smtClean="0"/>
              <a:t>Project</a:t>
            </a:r>
            <a:r>
              <a:rPr lang="en-US" dirty="0" smtClean="0"/>
              <a:t>. </a:t>
            </a:r>
          </a:p>
          <a:p>
            <a:r>
              <a:rPr lang="en-US" dirty="0" smtClean="0"/>
              <a:t>• This opens the </a:t>
            </a:r>
            <a:r>
              <a:rPr lang="en-US" b="1" dirty="0" smtClean="0"/>
              <a:t>New Project</a:t>
            </a:r>
            <a:r>
              <a:rPr lang="en-US" dirty="0" smtClean="0"/>
              <a:t> dialog box. </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4</a:t>
            </a:fld>
            <a:endParaRPr lang="en-US"/>
          </a:p>
        </p:txBody>
      </p:sp>
    </p:spTree>
    <p:extLst>
      <p:ext uri="{BB962C8B-B14F-4D97-AF65-F5344CB8AC3E}">
        <p14:creationId xmlns:p14="http://schemas.microsoft.com/office/powerpoint/2010/main" val="319628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New Project Dialog</a:t>
            </a:r>
            <a:r>
              <a:rPr lang="en-US" b="1" baseline="0" dirty="0" smtClean="0"/>
              <a:t> Box</a:t>
            </a:r>
            <a:r>
              <a:rPr lang="en-US" baseline="0" dirty="0" smtClean="0"/>
              <a:t>:</a:t>
            </a:r>
          </a:p>
          <a:p>
            <a:r>
              <a:rPr lang="en-US" dirty="0" smtClean="0"/>
              <a:t>• In the left pane, select a language under</a:t>
            </a:r>
            <a:r>
              <a:rPr lang="en-US" baseline="0" dirty="0" smtClean="0"/>
              <a:t> </a:t>
            </a:r>
            <a:r>
              <a:rPr lang="en-US" dirty="0" smtClean="0"/>
              <a:t>Installed Templates, and then select a category of project types from the expanded list. </a:t>
            </a:r>
          </a:p>
          <a:p>
            <a:r>
              <a:rPr lang="en-US" dirty="0" smtClean="0"/>
              <a:t>• If you have recently created a project of the same type, select Recent instead for faster navigation. </a:t>
            </a:r>
          </a:p>
          <a:p>
            <a:r>
              <a:rPr lang="en-US" dirty="0" smtClean="0"/>
              <a:t>• Select one of the project Templates from the middle pane. </a:t>
            </a:r>
          </a:p>
          <a:p>
            <a:r>
              <a:rPr lang="en-US" dirty="0" smtClean="0"/>
              <a:t>• A description of the selected template appears in the right pane. </a:t>
            </a:r>
          </a:p>
          <a:p>
            <a:r>
              <a:rPr lang="en-US" dirty="0" smtClean="0"/>
              <a:t>• In the </a:t>
            </a:r>
            <a:r>
              <a:rPr lang="en-US" b="1" dirty="0" smtClean="0"/>
              <a:t>Name</a:t>
            </a:r>
            <a:r>
              <a:rPr lang="en-US" dirty="0" smtClean="0"/>
              <a:t> box, type a name for the new project. </a:t>
            </a:r>
          </a:p>
          <a:p>
            <a:r>
              <a:rPr lang="en-US" dirty="0" smtClean="0"/>
              <a:t>• In the Location box, select a save location. </a:t>
            </a:r>
          </a:p>
          <a:p>
            <a:r>
              <a:rPr lang="en-US" dirty="0" smtClean="0"/>
              <a:t>• If available, in the Solution list, specify whether to create a solution or add the project to the solution that is open in Solution Explorer. </a:t>
            </a:r>
          </a:p>
          <a:p>
            <a:r>
              <a:rPr lang="en-US" dirty="0" smtClean="0"/>
              <a:t>• In the Solution name box, type a name for the solution. </a:t>
            </a:r>
          </a:p>
          <a:p>
            <a:r>
              <a:rPr lang="en-US" dirty="0" smtClean="0"/>
              <a:t>• Visual Studio will use this name for the namespace of the finished project if applicable. By default, the solution name will match the project name. </a:t>
            </a:r>
          </a:p>
          <a:p>
            <a:r>
              <a:rPr lang="en-US" dirty="0" smtClean="0"/>
              <a:t>• Make sure that the Create directory for solution check box is selected. </a:t>
            </a:r>
          </a:p>
          <a:p>
            <a:r>
              <a:rPr lang="en-US" dirty="0" smtClean="0"/>
              <a:t>• Click OK </a:t>
            </a: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5</a:t>
            </a:fld>
            <a:endParaRPr lang="en-US"/>
          </a:p>
        </p:txBody>
      </p:sp>
    </p:spTree>
    <p:extLst>
      <p:ext uri="{BB962C8B-B14F-4D97-AF65-F5344CB8AC3E}">
        <p14:creationId xmlns:p14="http://schemas.microsoft.com/office/powerpoint/2010/main" val="2956332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Start typing the code in</a:t>
            </a:r>
            <a:r>
              <a:rPr lang="en-US" baseline="0" dirty="0" smtClean="0"/>
              <a:t> a file.</a:t>
            </a:r>
          </a:p>
          <a:p>
            <a:pPr marL="228600" indent="-228600">
              <a:buAutoNum type="arabicPeriod"/>
            </a:pPr>
            <a:r>
              <a:rPr lang="en-US" baseline="0" dirty="0" smtClean="0"/>
              <a:t>Take help of </a:t>
            </a:r>
            <a:r>
              <a:rPr lang="en-US" b="1" baseline="0" dirty="0" err="1" smtClean="0"/>
              <a:t>Intellisense</a:t>
            </a:r>
            <a:r>
              <a:rPr lang="en-US" baseline="0" dirty="0" smtClean="0"/>
              <a:t> while writing code (do not code manually, select the appropriate type from the list. Helps you to write code faster and avoid spelling mistake)</a:t>
            </a:r>
          </a:p>
          <a:p>
            <a:pPr marL="228600" indent="-228600">
              <a:buAutoNum type="arabicPeriod"/>
            </a:pPr>
            <a:r>
              <a:rPr lang="en-US" b="1" baseline="0" dirty="0" smtClean="0"/>
              <a:t>Solution Explorer Window</a:t>
            </a:r>
            <a:r>
              <a:rPr lang="en-US" baseline="0" dirty="0" smtClean="0"/>
              <a:t>: Shows tree structure of organization of files and folders related to the application as part of the solution</a:t>
            </a:r>
          </a:p>
          <a:p>
            <a:pPr marL="228600" indent="-228600">
              <a:buAutoNum type="arabicPeriod"/>
            </a:pPr>
            <a:r>
              <a:rPr lang="en-US" b="1" baseline="0" dirty="0" smtClean="0"/>
              <a:t>Solution</a:t>
            </a:r>
            <a:r>
              <a:rPr lang="en-US" baseline="0" dirty="0" smtClean="0"/>
              <a:t>: Logical container of project(s). One or more than one project could be part of a single project. It is better to place multiple co-related applications in a single solution. </a:t>
            </a:r>
            <a:endParaRPr lang="en-US" dirty="0" smtClean="0"/>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6</a:t>
            </a:fld>
            <a:endParaRPr lang="en-US"/>
          </a:p>
        </p:txBody>
      </p:sp>
    </p:spTree>
    <p:extLst>
      <p:ext uri="{BB962C8B-B14F-4D97-AF65-F5344CB8AC3E}">
        <p14:creationId xmlns:p14="http://schemas.microsoft.com/office/powerpoint/2010/main" val="2970691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Compilation:</a:t>
            </a:r>
          </a:p>
          <a:p>
            <a:r>
              <a:rPr lang="en-US" dirty="0" smtClean="0"/>
              <a:t>You</a:t>
            </a:r>
            <a:r>
              <a:rPr lang="en-US" baseline="0" dirty="0" smtClean="0"/>
              <a:t> can choose </a:t>
            </a:r>
            <a:r>
              <a:rPr lang="en-US" b="1" baseline="0" dirty="0" smtClean="0"/>
              <a:t>build &lt;project-name&gt; </a:t>
            </a:r>
            <a:r>
              <a:rPr lang="en-US" b="0" baseline="0" dirty="0" smtClean="0"/>
              <a:t>or </a:t>
            </a:r>
            <a:r>
              <a:rPr lang="en-US" b="1" baseline="0" dirty="0" smtClean="0"/>
              <a:t>Build Solution. </a:t>
            </a:r>
            <a:r>
              <a:rPr lang="en-US" b="0" baseline="0" dirty="0" smtClean="0"/>
              <a:t>If you choose the former, then only one application (the current one) in the solution will be compiled. If you choose the later option, then all applications in the solution will be built.</a:t>
            </a:r>
            <a:endParaRPr lang="en-US" b="1"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7</a:t>
            </a:fld>
            <a:endParaRPr lang="en-US"/>
          </a:p>
        </p:txBody>
      </p:sp>
    </p:spTree>
    <p:extLst>
      <p:ext uri="{BB962C8B-B14F-4D97-AF65-F5344CB8AC3E}">
        <p14:creationId xmlns:p14="http://schemas.microsoft.com/office/powerpoint/2010/main" val="243237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r>
              <a:rPr lang="en-US" b="1" baseline="0" dirty="0" smtClean="0"/>
              <a:t> Window:</a:t>
            </a:r>
            <a:r>
              <a:rPr lang="en-US" baseline="0" dirty="0" smtClean="0"/>
              <a:t> Displays the compilation status. (whether application has been successfully built or having errors or has been skipped as well as if there are multiple applications present in the same solution, then how many applications have been built or failed or skipped). Also, it displays the output file path (location of .exe or .</a:t>
            </a:r>
            <a:r>
              <a:rPr lang="en-US" baseline="0" dirty="0" err="1" smtClean="0"/>
              <a:t>dll</a:t>
            </a:r>
            <a:r>
              <a:rPr lang="en-US" baseline="0" dirty="0" smtClean="0"/>
              <a:t> file, created after compilation.</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8</a:t>
            </a:fld>
            <a:endParaRPr lang="en-US"/>
          </a:p>
        </p:txBody>
      </p:sp>
    </p:spTree>
    <p:extLst>
      <p:ext uri="{BB962C8B-B14F-4D97-AF65-F5344CB8AC3E}">
        <p14:creationId xmlns:p14="http://schemas.microsoft.com/office/powerpoint/2010/main" val="38918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Run Options</a:t>
            </a:r>
            <a:r>
              <a:rPr lang="en-US" dirty="0" smtClean="0"/>
              <a:t>: If you choose</a:t>
            </a:r>
            <a:r>
              <a:rPr lang="en-US" baseline="0" dirty="0" smtClean="0"/>
              <a:t> </a:t>
            </a:r>
            <a:r>
              <a:rPr lang="en-US" b="1" baseline="0" dirty="0" smtClean="0"/>
              <a:t>Start Debugging (equivalent of pressing F5)</a:t>
            </a:r>
            <a:r>
              <a:rPr lang="en-US" b="0" baseline="0" dirty="0" smtClean="0"/>
              <a:t>, then application will be debugged and output will be displayed in the Command Prompt (Console) and the Console will vanish even before you notice.</a:t>
            </a:r>
          </a:p>
          <a:p>
            <a:r>
              <a:rPr lang="en-US" b="0" baseline="0" dirty="0" smtClean="0"/>
              <a:t>But, if you choose </a:t>
            </a:r>
            <a:r>
              <a:rPr lang="en-US" b="1" baseline="0" dirty="0" smtClean="0"/>
              <a:t>Start Without Debugging (equivalent of pressing Ctrl+F5),</a:t>
            </a:r>
            <a:r>
              <a:rPr lang="en-US" b="0" baseline="0" dirty="0" smtClean="0"/>
              <a:t> then the application will not be debugged and the console, displaying output, will be staying until and unless you hit any key.</a:t>
            </a:r>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9</a:t>
            </a:fld>
            <a:endParaRPr lang="en-US"/>
          </a:p>
        </p:txBody>
      </p:sp>
    </p:spTree>
    <p:extLst>
      <p:ext uri="{BB962C8B-B14F-4D97-AF65-F5344CB8AC3E}">
        <p14:creationId xmlns:p14="http://schemas.microsoft.com/office/powerpoint/2010/main" val="606674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1" i="0" kern="1200" dirty="0" smtClean="0">
                <a:solidFill>
                  <a:schemeClr val="tx1"/>
                </a:solidFill>
                <a:effectLst/>
                <a:latin typeface="+mn-lt"/>
                <a:ea typeface="+mn-ea"/>
                <a:cs typeface="+mn-cs"/>
              </a:rPr>
              <a:t>Solution Explorer</a:t>
            </a:r>
            <a:r>
              <a:rPr lang="en-US" sz="1200" b="0" i="0" kern="1200" dirty="0" smtClean="0">
                <a:solidFill>
                  <a:schemeClr val="tx1"/>
                </a:solidFill>
                <a:effectLst/>
                <a:latin typeface="+mn-lt"/>
                <a:ea typeface="+mn-ea"/>
                <a:cs typeface="+mn-cs"/>
              </a:rPr>
              <a:t>, choose or open the solution.</a:t>
            </a:r>
          </a:p>
          <a:p>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Build</a:t>
            </a:r>
            <a:r>
              <a:rPr lang="en-US" sz="1200" b="0" i="0" kern="1200" dirty="0" smtClean="0">
                <a:solidFill>
                  <a:schemeClr val="tx1"/>
                </a:solidFill>
                <a:effectLst/>
                <a:latin typeface="+mn-lt"/>
                <a:ea typeface="+mn-ea"/>
                <a:cs typeface="+mn-cs"/>
              </a:rPr>
              <a:t>, and then choose one of the following commands:</a:t>
            </a:r>
          </a:p>
          <a:p>
            <a:pPr lvl="1"/>
            <a:r>
              <a:rPr lang="en-US" sz="1200" b="0" i="0" kern="1200" dirty="0" smtClean="0">
                <a:solidFill>
                  <a:schemeClr val="tx1"/>
                </a:solidFill>
                <a:effectLst/>
                <a:latin typeface="+mn-lt"/>
                <a:ea typeface="+mn-ea"/>
                <a:cs typeface="+mn-cs"/>
              </a:rPr>
              <a:t>Choose </a:t>
            </a:r>
            <a:r>
              <a:rPr lang="en-US" sz="1200" b="1" i="0" kern="1200" dirty="0" smtClean="0">
                <a:solidFill>
                  <a:schemeClr val="tx1"/>
                </a:solidFill>
                <a:effectLst/>
                <a:latin typeface="+mn-lt"/>
                <a:ea typeface="+mn-ea"/>
                <a:cs typeface="+mn-cs"/>
              </a:rPr>
              <a:t>Build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Build Solution</a:t>
            </a:r>
            <a:r>
              <a:rPr lang="en-US" sz="1200" b="0" i="0" kern="1200" dirty="0" smtClean="0">
                <a:solidFill>
                  <a:schemeClr val="tx1"/>
                </a:solidFill>
                <a:effectLst/>
                <a:latin typeface="+mn-lt"/>
                <a:ea typeface="+mn-ea"/>
                <a:cs typeface="+mn-cs"/>
              </a:rPr>
              <a:t> to compile only those project files and components that have changed since the most recent build.</a:t>
            </a:r>
          </a:p>
          <a:p>
            <a:pPr lvl="1"/>
            <a:r>
              <a:rPr lang="en-US" sz="1200" b="0" i="0" kern="1200" dirty="0" smtClean="0">
                <a:solidFill>
                  <a:schemeClr val="tx1"/>
                </a:solidFill>
                <a:effectLst/>
                <a:latin typeface="+mn-lt"/>
                <a:ea typeface="+mn-ea"/>
                <a:cs typeface="+mn-cs"/>
              </a:rPr>
              <a:t>Choose </a:t>
            </a:r>
            <a:r>
              <a:rPr lang="en-US" sz="1200" b="1" i="0" kern="1200" dirty="0" smtClean="0">
                <a:solidFill>
                  <a:schemeClr val="tx1"/>
                </a:solidFill>
                <a:effectLst/>
                <a:latin typeface="+mn-lt"/>
                <a:ea typeface="+mn-ea"/>
                <a:cs typeface="+mn-cs"/>
              </a:rPr>
              <a:t>Rebuild Solution</a:t>
            </a:r>
            <a:r>
              <a:rPr lang="en-US" sz="1200" b="0" i="0" kern="1200" dirty="0" smtClean="0">
                <a:solidFill>
                  <a:schemeClr val="tx1"/>
                </a:solidFill>
                <a:effectLst/>
                <a:latin typeface="+mn-lt"/>
                <a:ea typeface="+mn-ea"/>
                <a:cs typeface="+mn-cs"/>
              </a:rPr>
              <a:t> to "clean" the solution and then build all project files and components.</a:t>
            </a:r>
          </a:p>
          <a:p>
            <a:pPr lvl="1"/>
            <a:r>
              <a:rPr lang="en-US" sz="1200" b="0" i="0" kern="1200" dirty="0" smtClean="0">
                <a:solidFill>
                  <a:schemeClr val="tx1"/>
                </a:solidFill>
                <a:effectLst/>
                <a:latin typeface="+mn-lt"/>
                <a:ea typeface="+mn-ea"/>
                <a:cs typeface="+mn-cs"/>
              </a:rPr>
              <a:t>Choose </a:t>
            </a:r>
            <a:r>
              <a:rPr lang="en-US" sz="1200" b="1" i="0" kern="1200" dirty="0" smtClean="0">
                <a:solidFill>
                  <a:schemeClr val="tx1"/>
                </a:solidFill>
                <a:effectLst/>
                <a:latin typeface="+mn-lt"/>
                <a:ea typeface="+mn-ea"/>
                <a:cs typeface="+mn-cs"/>
              </a:rPr>
              <a:t>Clean Solution</a:t>
            </a:r>
            <a:r>
              <a:rPr lang="en-US" sz="1200" b="0" i="0" kern="1200" dirty="0" smtClean="0">
                <a:solidFill>
                  <a:schemeClr val="tx1"/>
                </a:solidFill>
                <a:effectLst/>
                <a:latin typeface="+mn-lt"/>
                <a:ea typeface="+mn-ea"/>
                <a:cs typeface="+mn-cs"/>
              </a:rPr>
              <a:t> to delete any intermediate and output files. With only the project and component files left, new instances of the intermediate and output files can then be built.</a:t>
            </a:r>
          </a:p>
          <a:p>
            <a:pPr lvl="1"/>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build or rebuild a single project</a:t>
            </a:r>
          </a:p>
          <a:p>
            <a:r>
              <a:rPr lang="en-US" sz="1200" b="0" i="0" kern="1200" dirty="0" smtClean="0">
                <a:solidFill>
                  <a:schemeClr val="tx1"/>
                </a:solidFill>
                <a:effectLst/>
                <a:latin typeface="+mn-lt"/>
                <a:ea typeface="+mn-ea"/>
                <a:cs typeface="+mn-cs"/>
              </a:rPr>
              <a:t>In </a:t>
            </a:r>
            <a:r>
              <a:rPr lang="en-US" sz="1200" b="1" i="0" kern="1200" dirty="0" smtClean="0">
                <a:solidFill>
                  <a:schemeClr val="tx1"/>
                </a:solidFill>
                <a:effectLst/>
                <a:latin typeface="+mn-lt"/>
                <a:ea typeface="+mn-ea"/>
                <a:cs typeface="+mn-cs"/>
              </a:rPr>
              <a:t>Solution Explorer</a:t>
            </a:r>
            <a:r>
              <a:rPr lang="en-US" sz="1200" b="0" i="0" kern="1200" dirty="0" smtClean="0">
                <a:solidFill>
                  <a:schemeClr val="tx1"/>
                </a:solidFill>
                <a:effectLst/>
                <a:latin typeface="+mn-lt"/>
                <a:ea typeface="+mn-ea"/>
                <a:cs typeface="+mn-cs"/>
              </a:rPr>
              <a:t>, choose or open the project.</a:t>
            </a:r>
          </a:p>
          <a:p>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Build</a:t>
            </a:r>
            <a:r>
              <a:rPr lang="en-US" sz="1200" b="0" i="0" kern="1200" dirty="0" smtClean="0">
                <a:solidFill>
                  <a:schemeClr val="tx1"/>
                </a:solidFill>
                <a:effectLst/>
                <a:latin typeface="+mn-lt"/>
                <a:ea typeface="+mn-ea"/>
                <a:cs typeface="+mn-cs"/>
              </a:rPr>
              <a:t>, and then choose either </a:t>
            </a:r>
            <a:r>
              <a:rPr lang="en-US" sz="1200" b="1" i="0" kern="1200" dirty="0" smtClean="0">
                <a:solidFill>
                  <a:schemeClr val="tx1"/>
                </a:solidFill>
                <a:effectLst/>
                <a:latin typeface="+mn-lt"/>
                <a:ea typeface="+mn-ea"/>
                <a:cs typeface="+mn-cs"/>
              </a:rPr>
              <a:t>Build</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ProjectName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Rebuild</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ProjectName</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Choose </a:t>
            </a:r>
            <a:r>
              <a:rPr lang="en-US" sz="1200" b="1" i="0" kern="1200" dirty="0" smtClean="0">
                <a:solidFill>
                  <a:schemeClr val="tx1"/>
                </a:solidFill>
                <a:effectLst/>
                <a:latin typeface="+mn-lt"/>
                <a:ea typeface="+mn-ea"/>
                <a:cs typeface="+mn-cs"/>
              </a:rPr>
              <a:t>Build</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ProjectName</a:t>
            </a:r>
            <a:r>
              <a:rPr lang="en-US" sz="1200" b="0" i="0" kern="1200" dirty="0" smtClean="0">
                <a:solidFill>
                  <a:schemeClr val="tx1"/>
                </a:solidFill>
                <a:effectLst/>
                <a:latin typeface="+mn-lt"/>
                <a:ea typeface="+mn-ea"/>
                <a:cs typeface="+mn-cs"/>
              </a:rPr>
              <a:t> to build only those project components that have changed since the most recent build.</a:t>
            </a:r>
          </a:p>
          <a:p>
            <a:pPr lvl="1"/>
            <a:r>
              <a:rPr lang="en-US" sz="1200" b="0" i="0" kern="1200" dirty="0" smtClean="0">
                <a:solidFill>
                  <a:schemeClr val="tx1"/>
                </a:solidFill>
                <a:effectLst/>
                <a:latin typeface="+mn-lt"/>
                <a:ea typeface="+mn-ea"/>
                <a:cs typeface="+mn-cs"/>
              </a:rPr>
              <a:t>Choose </a:t>
            </a:r>
            <a:r>
              <a:rPr lang="en-US" sz="1200" b="1" i="0" kern="1200" dirty="0" smtClean="0">
                <a:solidFill>
                  <a:schemeClr val="tx1"/>
                </a:solidFill>
                <a:effectLst/>
                <a:latin typeface="+mn-lt"/>
                <a:ea typeface="+mn-ea"/>
                <a:cs typeface="+mn-cs"/>
              </a:rPr>
              <a:t>Rebuild</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ProjectName</a:t>
            </a:r>
            <a:r>
              <a:rPr lang="en-US" sz="1200" b="0" i="0" kern="1200" dirty="0" smtClean="0">
                <a:solidFill>
                  <a:schemeClr val="tx1"/>
                </a:solidFill>
                <a:effectLst/>
                <a:latin typeface="+mn-lt"/>
                <a:ea typeface="+mn-ea"/>
                <a:cs typeface="+mn-cs"/>
              </a:rPr>
              <a:t> to "clean" the project and then build the project files and all project components.</a:t>
            </a:r>
          </a:p>
          <a:p>
            <a:pPr lvl="1"/>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To build only the startup project and its dependencies:</a:t>
            </a:r>
          </a:p>
          <a:p>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Tools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Options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Options</a:t>
            </a:r>
            <a:r>
              <a:rPr lang="en-US" sz="1200" b="0" i="0" kern="1200" dirty="0" smtClean="0">
                <a:solidFill>
                  <a:schemeClr val="tx1"/>
                </a:solidFill>
                <a:effectLst/>
                <a:latin typeface="+mn-lt"/>
                <a:ea typeface="+mn-ea"/>
                <a:cs typeface="+mn-cs"/>
              </a:rPr>
              <a:t> dialog box, expand the </a:t>
            </a:r>
            <a:r>
              <a:rPr lang="en-US" sz="1200" b="1" i="0" kern="1200" dirty="0" smtClean="0">
                <a:solidFill>
                  <a:schemeClr val="tx1"/>
                </a:solidFill>
                <a:effectLst/>
                <a:latin typeface="+mn-lt"/>
                <a:ea typeface="+mn-ea"/>
                <a:cs typeface="+mn-cs"/>
              </a:rPr>
              <a:t>Projects and Solutions</a:t>
            </a:r>
            <a:r>
              <a:rPr lang="en-US" sz="1200" b="0" i="0" kern="1200" dirty="0" smtClean="0">
                <a:solidFill>
                  <a:schemeClr val="tx1"/>
                </a:solidFill>
                <a:effectLst/>
                <a:latin typeface="+mn-lt"/>
                <a:ea typeface="+mn-ea"/>
                <a:cs typeface="+mn-cs"/>
              </a:rPr>
              <a:t> node, and then choose the </a:t>
            </a:r>
            <a:r>
              <a:rPr lang="en-US" sz="1200" b="1" i="0" kern="1200" dirty="0" smtClean="0">
                <a:solidFill>
                  <a:schemeClr val="tx1"/>
                </a:solidFill>
                <a:effectLst/>
                <a:latin typeface="+mn-lt"/>
                <a:ea typeface="+mn-ea"/>
                <a:cs typeface="+mn-cs"/>
              </a:rPr>
              <a:t>Build and Run</a:t>
            </a:r>
            <a:r>
              <a:rPr lang="en-US" sz="1200" b="0" i="0" kern="1200" dirty="0" smtClean="0">
                <a:solidFill>
                  <a:schemeClr val="tx1"/>
                </a:solidFill>
                <a:effectLst/>
                <a:latin typeface="+mn-lt"/>
                <a:ea typeface="+mn-ea"/>
                <a:cs typeface="+mn-cs"/>
              </a:rPr>
              <a:t> page.</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Build and Run, Projects and Solutions, Options</a:t>
            </a:r>
            <a:r>
              <a:rPr lang="en-US" sz="1200" b="0" i="0" kern="1200" dirty="0" smtClean="0">
                <a:solidFill>
                  <a:schemeClr val="tx1"/>
                </a:solidFill>
                <a:effectLst/>
                <a:latin typeface="+mn-lt"/>
                <a:ea typeface="+mn-ea"/>
                <a:cs typeface="+mn-cs"/>
              </a:rPr>
              <a:t> dialog box opens.</a:t>
            </a:r>
          </a:p>
          <a:p>
            <a:r>
              <a:rPr lang="en-US" sz="1200" b="0" i="0" kern="1200" dirty="0" smtClean="0">
                <a:solidFill>
                  <a:schemeClr val="tx1"/>
                </a:solidFill>
                <a:effectLst/>
                <a:latin typeface="+mn-lt"/>
                <a:ea typeface="+mn-ea"/>
                <a:cs typeface="+mn-cs"/>
              </a:rPr>
              <a:t>Select the </a:t>
            </a:r>
            <a:r>
              <a:rPr lang="en-US" sz="1200" b="1" i="0" kern="1200" dirty="0" smtClean="0">
                <a:solidFill>
                  <a:schemeClr val="tx1"/>
                </a:solidFill>
                <a:effectLst/>
                <a:latin typeface="+mn-lt"/>
                <a:ea typeface="+mn-ea"/>
                <a:cs typeface="+mn-cs"/>
              </a:rPr>
              <a:t>Only build startup projects and dependencies on Run</a:t>
            </a:r>
            <a:r>
              <a:rPr lang="en-US" sz="1200" b="0" i="0" kern="1200" dirty="0" smtClean="0">
                <a:solidFill>
                  <a:schemeClr val="tx1"/>
                </a:solidFill>
                <a:effectLst/>
                <a:latin typeface="+mn-lt"/>
                <a:ea typeface="+mn-ea"/>
                <a:cs typeface="+mn-cs"/>
              </a:rPr>
              <a:t> check box.</a:t>
            </a:r>
          </a:p>
          <a:p>
            <a:r>
              <a:rPr lang="en-US" sz="1200" b="0" i="0" kern="1200" dirty="0" smtClean="0">
                <a:solidFill>
                  <a:schemeClr val="tx1"/>
                </a:solidFill>
                <a:effectLst/>
                <a:latin typeface="+mn-lt"/>
                <a:ea typeface="+mn-ea"/>
                <a:cs typeface="+mn-cs"/>
              </a:rPr>
              <a:t>When this check box is selected, only the current startup project and its dependencies are built when you perform either of the following steps:</a:t>
            </a:r>
          </a:p>
          <a:p>
            <a:pPr lvl="1"/>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Debug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Start</a:t>
            </a:r>
            <a:r>
              <a:rPr lang="en-US" sz="1200" b="0" i="0" kern="1200" dirty="0" smtClean="0">
                <a:solidFill>
                  <a:schemeClr val="tx1"/>
                </a:solidFill>
                <a:effectLst/>
                <a:latin typeface="+mn-lt"/>
                <a:ea typeface="+mn-ea"/>
                <a:cs typeface="+mn-cs"/>
              </a:rPr>
              <a:t> (F5).</a:t>
            </a:r>
          </a:p>
          <a:p>
            <a:pPr lvl="1"/>
            <a:r>
              <a:rPr lang="en-US" sz="1200" b="0" i="0" kern="1200" dirty="0" smtClean="0">
                <a:solidFill>
                  <a:schemeClr val="tx1"/>
                </a:solidFill>
                <a:effectLst/>
                <a:latin typeface="+mn-lt"/>
                <a:ea typeface="+mn-ea"/>
                <a:cs typeface="+mn-cs"/>
              </a:rPr>
              <a:t>On the menu bar, choose </a:t>
            </a:r>
            <a:r>
              <a:rPr lang="en-US" sz="1200" b="1" i="0" kern="1200" dirty="0" smtClean="0">
                <a:solidFill>
                  <a:schemeClr val="tx1"/>
                </a:solidFill>
                <a:effectLst/>
                <a:latin typeface="+mn-lt"/>
                <a:ea typeface="+mn-ea"/>
                <a:cs typeface="+mn-cs"/>
              </a:rPr>
              <a:t>Build</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Build Solution</a:t>
            </a:r>
            <a:r>
              <a:rPr lang="en-US" sz="1200" b="0" i="0" kern="1200" dirty="0" smtClean="0">
                <a:solidFill>
                  <a:schemeClr val="tx1"/>
                </a:solidFill>
                <a:effectLst/>
                <a:latin typeface="+mn-lt"/>
                <a:ea typeface="+mn-ea"/>
                <a:cs typeface="+mn-cs"/>
              </a:rPr>
              <a:t> (CTRL+SHIFT+B).</a:t>
            </a:r>
          </a:p>
          <a:p>
            <a:r>
              <a:rPr lang="en-US" sz="1200" b="0" i="0" kern="1200" dirty="0" smtClean="0">
                <a:solidFill>
                  <a:schemeClr val="tx1"/>
                </a:solidFill>
                <a:effectLst/>
                <a:latin typeface="+mn-lt"/>
                <a:ea typeface="+mn-ea"/>
                <a:cs typeface="+mn-cs"/>
              </a:rPr>
              <a:t>When this check box is cleared, all projects, their dependencies, and the solution files are built when you run either of the preceding commands. By default, this check box is cleared.</a:t>
            </a:r>
          </a:p>
          <a:p>
            <a:pPr lvl="1"/>
            <a:endParaRPr lang="en-US" sz="1200" b="0" i="0" kern="1200" dirty="0" smtClean="0">
              <a:solidFill>
                <a:schemeClr val="tx1"/>
              </a:solidFill>
              <a:effectLst/>
              <a:latin typeface="+mn-lt"/>
              <a:ea typeface="+mn-ea"/>
              <a:cs typeface="+mn-cs"/>
            </a:endParaRPr>
          </a:p>
          <a:p>
            <a:pPr lvl="1"/>
            <a:endParaRPr lang="en-US" sz="1200" b="0" i="0" kern="1200" dirty="0" smtClean="0">
              <a:solidFill>
                <a:schemeClr val="tx1"/>
              </a:solidFill>
              <a:effectLst/>
              <a:latin typeface="+mn-lt"/>
              <a:ea typeface="+mn-ea"/>
              <a:cs typeface="+mn-cs"/>
            </a:endParaRPr>
          </a:p>
          <a:p>
            <a:pPr lvl="1"/>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E1A3354-9A0B-49EE-95FD-23EABDFEF6CF}" type="slidenum">
              <a:rPr lang="en-US" smtClean="0"/>
              <a:pPr/>
              <a:t>10</a:t>
            </a:fld>
            <a:endParaRPr lang="en-US"/>
          </a:p>
        </p:txBody>
      </p:sp>
    </p:spTree>
    <p:extLst>
      <p:ext uri="{BB962C8B-B14F-4D97-AF65-F5344CB8AC3E}">
        <p14:creationId xmlns:p14="http://schemas.microsoft.com/office/powerpoint/2010/main" val="51777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881B7A-D302-4B30-B088-8EA34F99A1A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155544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81B7A-D302-4B30-B088-8EA34F99A1A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243263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81B7A-D302-4B30-B088-8EA34F99A1A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49244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881B7A-D302-4B30-B088-8EA34F99A1A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99429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881B7A-D302-4B30-B088-8EA34F99A1A4}" type="datetimeFigureOut">
              <a:rPr lang="en-US" smtClean="0"/>
              <a:t>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242226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881B7A-D302-4B30-B088-8EA34F99A1A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423066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881B7A-D302-4B30-B088-8EA34F99A1A4}" type="datetimeFigureOut">
              <a:rPr lang="en-US" smtClean="0"/>
              <a:t>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99885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881B7A-D302-4B30-B088-8EA34F99A1A4}" type="datetimeFigureOut">
              <a:rPr lang="en-US" smtClean="0"/>
              <a:t>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177559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81B7A-D302-4B30-B088-8EA34F99A1A4}" type="datetimeFigureOut">
              <a:rPr lang="en-US" smtClean="0"/>
              <a:t>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300744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81B7A-D302-4B30-B088-8EA34F99A1A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322414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81B7A-D302-4B30-B088-8EA34F99A1A4}" type="datetimeFigureOut">
              <a:rPr lang="en-US" smtClean="0"/>
              <a:t>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CD54E-C8A9-4AA5-A866-F48F6C8562A7}" type="slidenum">
              <a:rPr lang="en-US" smtClean="0"/>
              <a:t>‹#›</a:t>
            </a:fld>
            <a:endParaRPr lang="en-US"/>
          </a:p>
        </p:txBody>
      </p:sp>
    </p:spTree>
    <p:extLst>
      <p:ext uri="{BB962C8B-B14F-4D97-AF65-F5344CB8AC3E}">
        <p14:creationId xmlns:p14="http://schemas.microsoft.com/office/powerpoint/2010/main" val="198081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81B7A-D302-4B30-B088-8EA34F99A1A4}" type="datetimeFigureOut">
              <a:rPr lang="en-US" smtClean="0"/>
              <a:t>1/14/2016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CD54E-C8A9-4AA5-A866-F48F6C8562A7}" type="slidenum">
              <a:rPr lang="en-US" smtClean="0"/>
              <a:t>‹#›</a:t>
            </a:fld>
            <a:endParaRPr lang="en-US"/>
          </a:p>
        </p:txBody>
      </p:sp>
    </p:spTree>
    <p:extLst>
      <p:ext uri="{BB962C8B-B14F-4D97-AF65-F5344CB8AC3E}">
        <p14:creationId xmlns:p14="http://schemas.microsoft.com/office/powerpoint/2010/main" val="212131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sdn.microsoft.com/en-us/library"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msdn.microsoft.com/en-us/library/5tdasz7h.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 STUDIO IDE</a:t>
            </a:r>
            <a:endParaRPr lang="en-US" dirty="0"/>
          </a:p>
        </p:txBody>
      </p:sp>
    </p:spTree>
    <p:extLst>
      <p:ext uri="{BB962C8B-B14F-4D97-AF65-F5344CB8AC3E}">
        <p14:creationId xmlns:p14="http://schemas.microsoft.com/office/powerpoint/2010/main" val="3426935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65259" cy="655638"/>
          </a:xfrm>
        </p:spPr>
        <p:txBody>
          <a:bodyPr>
            <a:normAutofit fontScale="90000"/>
          </a:bodyPr>
          <a:lstStyle/>
          <a:p>
            <a:r>
              <a:rPr lang="en-US" dirty="0" smtClean="0"/>
              <a:t>Rebuilding and Cleaning a Solution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1981200" y="1020763"/>
            <a:ext cx="5138738" cy="4209737"/>
          </a:xfrm>
          <a:prstGeom prst="rect">
            <a:avLst/>
          </a:prstGeom>
        </p:spPr>
      </p:pic>
      <p:pic>
        <p:nvPicPr>
          <p:cNvPr id="7" name="Picture 6"/>
          <p:cNvPicPr>
            <a:picLocks noChangeAspect="1"/>
          </p:cNvPicPr>
          <p:nvPr/>
        </p:nvPicPr>
        <p:blipFill>
          <a:blip r:embed="rId4"/>
          <a:stretch>
            <a:fillRect/>
          </a:stretch>
        </p:blipFill>
        <p:spPr>
          <a:xfrm>
            <a:off x="5867401" y="2177097"/>
            <a:ext cx="4529137" cy="3693165"/>
          </a:xfrm>
          <a:prstGeom prst="rect">
            <a:avLst/>
          </a:prstGeom>
        </p:spPr>
      </p:pic>
    </p:spTree>
    <p:extLst>
      <p:ext uri="{BB962C8B-B14F-4D97-AF65-F5344CB8AC3E}">
        <p14:creationId xmlns:p14="http://schemas.microsoft.com/office/powerpoint/2010/main" val="242734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0546" cy="663575"/>
          </a:xfrm>
        </p:spPr>
        <p:txBody>
          <a:bodyPr>
            <a:normAutofit fontScale="90000"/>
          </a:bodyPr>
          <a:lstStyle/>
          <a:p>
            <a:r>
              <a:rPr lang="en-US" dirty="0" smtClean="0"/>
              <a:t>Finding Errors: Error List Window</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11</a:t>
            </a:fld>
            <a:endParaRPr lang="en-US" dirty="0"/>
          </a:p>
        </p:txBody>
      </p:sp>
      <p:pic>
        <p:nvPicPr>
          <p:cNvPr id="5" name="Picture 4"/>
          <p:cNvPicPr>
            <a:picLocks noChangeAspect="1"/>
          </p:cNvPicPr>
          <p:nvPr/>
        </p:nvPicPr>
        <p:blipFill>
          <a:blip r:embed="rId3"/>
          <a:stretch>
            <a:fillRect/>
          </a:stretch>
        </p:blipFill>
        <p:spPr>
          <a:xfrm>
            <a:off x="3188468" y="1219200"/>
            <a:ext cx="7055462" cy="4572000"/>
          </a:xfrm>
          <a:prstGeom prst="rect">
            <a:avLst/>
          </a:prstGeom>
        </p:spPr>
      </p:pic>
      <p:sp>
        <p:nvSpPr>
          <p:cNvPr id="6" name="Rectangle 5"/>
          <p:cNvSpPr/>
          <p:nvPr/>
        </p:nvSpPr>
        <p:spPr>
          <a:xfrm>
            <a:off x="2011017" y="2971800"/>
            <a:ext cx="990600" cy="17526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Mistake in the code (forgot semi-colon)</a:t>
            </a:r>
          </a:p>
        </p:txBody>
      </p:sp>
      <p:cxnSp>
        <p:nvCxnSpPr>
          <p:cNvPr id="8" name="Straight Arrow Connector 7"/>
          <p:cNvCxnSpPr>
            <a:stCxn id="6" idx="3"/>
          </p:cNvCxnSpPr>
          <p:nvPr/>
        </p:nvCxnSpPr>
        <p:spPr>
          <a:xfrm flipV="1">
            <a:off x="3001618" y="3276600"/>
            <a:ext cx="2865783"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11017" y="4780032"/>
            <a:ext cx="990600" cy="112546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Error list window displaying details of the error</a:t>
            </a:r>
          </a:p>
        </p:txBody>
      </p:sp>
      <p:cxnSp>
        <p:nvCxnSpPr>
          <p:cNvPr id="12" name="Straight Arrow Connector 11"/>
          <p:cNvCxnSpPr>
            <a:stCxn id="10" idx="3"/>
          </p:cNvCxnSpPr>
          <p:nvPr/>
        </p:nvCxnSpPr>
        <p:spPr>
          <a:xfrm flipV="1">
            <a:off x="3001618" y="4724400"/>
            <a:ext cx="884583" cy="618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355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Multiple Project in Same Solution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2322285" y="1347098"/>
            <a:ext cx="7699672" cy="4710113"/>
          </a:xfrm>
          <a:prstGeom prst="rect">
            <a:avLst/>
          </a:prstGeom>
        </p:spPr>
      </p:pic>
    </p:spTree>
    <p:extLst>
      <p:ext uri="{BB962C8B-B14F-4D97-AF65-F5344CB8AC3E}">
        <p14:creationId xmlns:p14="http://schemas.microsoft.com/office/powerpoint/2010/main" val="2600036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0546" cy="635225"/>
          </a:xfrm>
        </p:spPr>
        <p:txBody>
          <a:bodyPr>
            <a:normAutofit fontScale="90000"/>
          </a:bodyPr>
          <a:lstStyle/>
          <a:p>
            <a:r>
              <a:rPr lang="en-US" dirty="0" smtClean="0"/>
              <a:t>Set A Project as Start-up Project</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13</a:t>
            </a:fld>
            <a:endParaRPr lang="en-US" dirty="0"/>
          </a:p>
        </p:txBody>
      </p:sp>
      <p:pic>
        <p:nvPicPr>
          <p:cNvPr id="5" name="Picture 4"/>
          <p:cNvPicPr>
            <a:picLocks noChangeAspect="1"/>
          </p:cNvPicPr>
          <p:nvPr/>
        </p:nvPicPr>
        <p:blipFill>
          <a:blip r:embed="rId3"/>
          <a:stretch>
            <a:fillRect/>
          </a:stretch>
        </p:blipFill>
        <p:spPr>
          <a:xfrm>
            <a:off x="1981200" y="1182912"/>
            <a:ext cx="4870292" cy="3389089"/>
          </a:xfrm>
          <a:prstGeom prst="rect">
            <a:avLst/>
          </a:prstGeom>
        </p:spPr>
      </p:pic>
      <p:pic>
        <p:nvPicPr>
          <p:cNvPr id="7" name="Picture 6"/>
          <p:cNvPicPr>
            <a:picLocks noChangeAspect="1"/>
          </p:cNvPicPr>
          <p:nvPr/>
        </p:nvPicPr>
        <p:blipFill>
          <a:blip r:embed="rId4"/>
          <a:stretch>
            <a:fillRect/>
          </a:stretch>
        </p:blipFill>
        <p:spPr>
          <a:xfrm>
            <a:off x="5475450" y="2362201"/>
            <a:ext cx="4589577" cy="3871913"/>
          </a:xfrm>
          <a:prstGeom prst="rect">
            <a:avLst/>
          </a:prstGeom>
        </p:spPr>
      </p:pic>
    </p:spTree>
    <p:extLst>
      <p:ext uri="{BB962C8B-B14F-4D97-AF65-F5344CB8AC3E}">
        <p14:creationId xmlns:p14="http://schemas.microsoft.com/office/powerpoint/2010/main" val="3296357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97065" cy="573989"/>
          </a:xfrm>
        </p:spPr>
        <p:txBody>
          <a:bodyPr>
            <a:normAutofit fontScale="90000"/>
          </a:bodyPr>
          <a:lstStyle/>
          <a:p>
            <a:r>
              <a:rPr lang="en-US" dirty="0" smtClean="0"/>
              <a:t>Remove an Existing Project</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3036094" y="1020762"/>
            <a:ext cx="6119812" cy="5158016"/>
          </a:xfrm>
          <a:prstGeom prst="rect">
            <a:avLst/>
          </a:prstGeom>
        </p:spPr>
      </p:pic>
    </p:spTree>
    <p:extLst>
      <p:ext uri="{BB962C8B-B14F-4D97-AF65-F5344CB8AC3E}">
        <p14:creationId xmlns:p14="http://schemas.microsoft.com/office/powerpoint/2010/main" val="1620784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381735" cy="689318"/>
          </a:xfrm>
        </p:spPr>
        <p:txBody>
          <a:bodyPr>
            <a:normAutofit fontScale="90000"/>
          </a:bodyPr>
          <a:lstStyle/>
          <a:p>
            <a:r>
              <a:rPr lang="en-US" dirty="0" smtClean="0"/>
              <a:t>Adding New Item in an Existing Project</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1981201" y="1219200"/>
            <a:ext cx="4313969" cy="3638550"/>
          </a:xfrm>
          <a:prstGeom prst="rect">
            <a:avLst/>
          </a:prstGeom>
        </p:spPr>
      </p:pic>
      <p:pic>
        <p:nvPicPr>
          <p:cNvPr id="6" name="Picture 5"/>
          <p:cNvPicPr>
            <a:picLocks noChangeAspect="1"/>
          </p:cNvPicPr>
          <p:nvPr/>
        </p:nvPicPr>
        <p:blipFill>
          <a:blip r:embed="rId4"/>
          <a:stretch>
            <a:fillRect/>
          </a:stretch>
        </p:blipFill>
        <p:spPr>
          <a:xfrm>
            <a:off x="6477001" y="2590800"/>
            <a:ext cx="3895709" cy="2833688"/>
          </a:xfrm>
          <a:prstGeom prst="rect">
            <a:avLst/>
          </a:prstGeom>
        </p:spPr>
      </p:pic>
    </p:spTree>
    <p:extLst>
      <p:ext uri="{BB962C8B-B14F-4D97-AF65-F5344CB8AC3E}">
        <p14:creationId xmlns:p14="http://schemas.microsoft.com/office/powerpoint/2010/main" val="930643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30016" cy="672203"/>
          </a:xfrm>
        </p:spPr>
        <p:txBody>
          <a:bodyPr>
            <a:normAutofit fontScale="90000"/>
          </a:bodyPr>
          <a:lstStyle/>
          <a:p>
            <a:r>
              <a:rPr lang="en-US" dirty="0" smtClean="0"/>
              <a:t>Server Explorer Window</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16</a:t>
            </a:fld>
            <a:endParaRPr lang="en-US" dirty="0"/>
          </a:p>
        </p:txBody>
      </p:sp>
      <p:pic>
        <p:nvPicPr>
          <p:cNvPr id="6" name="Picture 5"/>
          <p:cNvPicPr>
            <a:picLocks noChangeAspect="1"/>
          </p:cNvPicPr>
          <p:nvPr/>
        </p:nvPicPr>
        <p:blipFill>
          <a:blip r:embed="rId3"/>
          <a:stretch>
            <a:fillRect/>
          </a:stretch>
        </p:blipFill>
        <p:spPr>
          <a:xfrm>
            <a:off x="1981200" y="1037328"/>
            <a:ext cx="7948612" cy="4662087"/>
          </a:xfrm>
          <a:prstGeom prst="rect">
            <a:avLst/>
          </a:prstGeom>
        </p:spPr>
      </p:pic>
    </p:spTree>
    <p:extLst>
      <p:ext uri="{BB962C8B-B14F-4D97-AF65-F5344CB8AC3E}">
        <p14:creationId xmlns:p14="http://schemas.microsoft.com/office/powerpoint/2010/main" val="3011008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Window and </a:t>
            </a:r>
            <a:r>
              <a:rPr lang="en-US" dirty="0" err="1" smtClean="0"/>
              <a:t>ToolBox</a:t>
            </a:r>
            <a:r>
              <a:rPr lang="en-US" dirty="0" smtClean="0"/>
              <a:t> Window</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17</a:t>
            </a:fld>
            <a:endParaRPr lang="en-US" dirty="0"/>
          </a:p>
        </p:txBody>
      </p:sp>
      <p:pic>
        <p:nvPicPr>
          <p:cNvPr id="5" name="Picture 4"/>
          <p:cNvPicPr>
            <a:picLocks noChangeAspect="1"/>
          </p:cNvPicPr>
          <p:nvPr/>
        </p:nvPicPr>
        <p:blipFill>
          <a:blip r:embed="rId3"/>
          <a:stretch>
            <a:fillRect/>
          </a:stretch>
        </p:blipFill>
        <p:spPr>
          <a:xfrm>
            <a:off x="2457966" y="1348408"/>
            <a:ext cx="7276069" cy="4694238"/>
          </a:xfrm>
          <a:prstGeom prst="rect">
            <a:avLst/>
          </a:prstGeom>
        </p:spPr>
      </p:pic>
      <p:sp>
        <p:nvSpPr>
          <p:cNvPr id="6" name="Rectangle 5"/>
          <p:cNvSpPr/>
          <p:nvPr/>
        </p:nvSpPr>
        <p:spPr>
          <a:xfrm>
            <a:off x="1676400" y="1371600"/>
            <a:ext cx="533400" cy="3733801"/>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T</a:t>
            </a:r>
          </a:p>
          <a:p>
            <a:pPr algn="ctr"/>
            <a:r>
              <a:rPr lang="en-US" sz="1400" dirty="0">
                <a:solidFill>
                  <a:schemeClr val="tx1"/>
                </a:solidFill>
                <a:latin typeface="Arial" pitchFamily="34" charset="0"/>
                <a:cs typeface="Arial" pitchFamily="34" charset="0"/>
              </a:rPr>
              <a:t>O</a:t>
            </a:r>
          </a:p>
          <a:p>
            <a:pPr algn="ctr"/>
            <a:r>
              <a:rPr lang="en-US" sz="1400" dirty="0">
                <a:solidFill>
                  <a:schemeClr val="tx1"/>
                </a:solidFill>
                <a:latin typeface="Arial" pitchFamily="34" charset="0"/>
                <a:cs typeface="Arial" pitchFamily="34" charset="0"/>
              </a:rPr>
              <a:t>O</a:t>
            </a:r>
          </a:p>
          <a:p>
            <a:pPr algn="ctr"/>
            <a:r>
              <a:rPr lang="en-US" sz="1400" dirty="0">
                <a:solidFill>
                  <a:schemeClr val="tx1"/>
                </a:solidFill>
                <a:latin typeface="Arial" pitchFamily="34" charset="0"/>
                <a:cs typeface="Arial" pitchFamily="34" charset="0"/>
              </a:rPr>
              <a:t>L</a:t>
            </a:r>
          </a:p>
          <a:p>
            <a:pPr algn="ctr"/>
            <a:r>
              <a:rPr lang="en-US" sz="1400" dirty="0">
                <a:solidFill>
                  <a:schemeClr val="tx1"/>
                </a:solidFill>
                <a:latin typeface="Arial" pitchFamily="34" charset="0"/>
                <a:cs typeface="Arial" pitchFamily="34" charset="0"/>
              </a:rPr>
              <a:t>B</a:t>
            </a:r>
          </a:p>
          <a:p>
            <a:pPr algn="ctr"/>
            <a:r>
              <a:rPr lang="en-US" sz="1400" dirty="0">
                <a:solidFill>
                  <a:schemeClr val="tx1"/>
                </a:solidFill>
                <a:latin typeface="Arial" pitchFamily="34" charset="0"/>
                <a:cs typeface="Arial" pitchFamily="34" charset="0"/>
              </a:rPr>
              <a:t>O</a:t>
            </a:r>
          </a:p>
          <a:p>
            <a:pPr algn="ctr"/>
            <a:r>
              <a:rPr lang="en-US" sz="1400" dirty="0">
                <a:solidFill>
                  <a:schemeClr val="tx1"/>
                </a:solidFill>
                <a:latin typeface="Arial" pitchFamily="34" charset="0"/>
                <a:cs typeface="Arial" pitchFamily="34" charset="0"/>
              </a:rPr>
              <a:t>X</a:t>
            </a:r>
            <a:endParaRPr lang="en-US" sz="1400" dirty="0">
              <a:solidFill>
                <a:schemeClr val="tx1"/>
              </a:solidFill>
              <a:latin typeface="Arial" pitchFamily="34" charset="0"/>
              <a:cs typeface="Arial" pitchFamily="34" charset="0"/>
            </a:endParaRPr>
          </a:p>
        </p:txBody>
      </p:sp>
      <p:cxnSp>
        <p:nvCxnSpPr>
          <p:cNvPr id="8" name="Straight Arrow Connector 7"/>
          <p:cNvCxnSpPr>
            <a:stCxn id="6" idx="3"/>
          </p:cNvCxnSpPr>
          <p:nvPr/>
        </p:nvCxnSpPr>
        <p:spPr>
          <a:xfrm>
            <a:off x="2209801" y="3238500"/>
            <a:ext cx="248165" cy="266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982200" y="1371600"/>
            <a:ext cx="533401" cy="4671047"/>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P</a:t>
            </a:r>
          </a:p>
          <a:p>
            <a:pPr algn="ctr"/>
            <a:r>
              <a:rPr lang="en-US" sz="1400" dirty="0">
                <a:solidFill>
                  <a:schemeClr val="tx1"/>
                </a:solidFill>
                <a:latin typeface="Arial" pitchFamily="34" charset="0"/>
                <a:cs typeface="Arial" pitchFamily="34" charset="0"/>
              </a:rPr>
              <a:t>R</a:t>
            </a:r>
          </a:p>
          <a:p>
            <a:pPr algn="ctr"/>
            <a:r>
              <a:rPr lang="en-US" sz="1400" dirty="0">
                <a:solidFill>
                  <a:schemeClr val="tx1"/>
                </a:solidFill>
                <a:latin typeface="Arial" pitchFamily="34" charset="0"/>
                <a:cs typeface="Arial" pitchFamily="34" charset="0"/>
              </a:rPr>
              <a:t>O</a:t>
            </a:r>
          </a:p>
          <a:p>
            <a:pPr algn="ctr"/>
            <a:r>
              <a:rPr lang="en-US" sz="1400" dirty="0">
                <a:solidFill>
                  <a:schemeClr val="tx1"/>
                </a:solidFill>
                <a:latin typeface="Arial" pitchFamily="34" charset="0"/>
                <a:cs typeface="Arial" pitchFamily="34" charset="0"/>
              </a:rPr>
              <a:t>P</a:t>
            </a:r>
          </a:p>
          <a:p>
            <a:pPr algn="ctr"/>
            <a:r>
              <a:rPr lang="en-US" sz="1400" dirty="0">
                <a:solidFill>
                  <a:schemeClr val="tx1"/>
                </a:solidFill>
                <a:latin typeface="Arial" pitchFamily="34" charset="0"/>
                <a:cs typeface="Arial" pitchFamily="34" charset="0"/>
              </a:rPr>
              <a:t>E</a:t>
            </a:r>
          </a:p>
          <a:p>
            <a:pPr algn="ctr"/>
            <a:r>
              <a:rPr lang="en-US" sz="1400" dirty="0">
                <a:solidFill>
                  <a:schemeClr val="tx1"/>
                </a:solidFill>
                <a:latin typeface="Arial" pitchFamily="34" charset="0"/>
                <a:cs typeface="Arial" pitchFamily="34" charset="0"/>
              </a:rPr>
              <a:t>R</a:t>
            </a:r>
          </a:p>
          <a:p>
            <a:pPr algn="ctr"/>
            <a:r>
              <a:rPr lang="en-US" sz="1400" dirty="0">
                <a:solidFill>
                  <a:schemeClr val="tx1"/>
                </a:solidFill>
                <a:latin typeface="Arial" pitchFamily="34" charset="0"/>
                <a:cs typeface="Arial" pitchFamily="34" charset="0"/>
              </a:rPr>
              <a:t>T</a:t>
            </a:r>
          </a:p>
          <a:p>
            <a:pPr algn="ctr"/>
            <a:r>
              <a:rPr lang="en-US" sz="1400" dirty="0">
                <a:solidFill>
                  <a:schemeClr val="tx1"/>
                </a:solidFill>
                <a:latin typeface="Arial" pitchFamily="34" charset="0"/>
                <a:cs typeface="Arial" pitchFamily="34" charset="0"/>
              </a:rPr>
              <a:t>I</a:t>
            </a:r>
          </a:p>
          <a:p>
            <a:pPr algn="ctr"/>
            <a:r>
              <a:rPr lang="en-US" sz="1400" dirty="0">
                <a:solidFill>
                  <a:schemeClr val="tx1"/>
                </a:solidFill>
                <a:latin typeface="Arial" pitchFamily="34" charset="0"/>
                <a:cs typeface="Arial" pitchFamily="34" charset="0"/>
              </a:rPr>
              <a:t>E</a:t>
            </a:r>
          </a:p>
          <a:p>
            <a:pPr algn="ctr"/>
            <a:r>
              <a:rPr lang="en-US" sz="1400" dirty="0">
                <a:solidFill>
                  <a:schemeClr val="tx1"/>
                </a:solidFill>
                <a:latin typeface="Arial" pitchFamily="34" charset="0"/>
                <a:cs typeface="Arial" pitchFamily="34" charset="0"/>
              </a:rPr>
              <a:t>S</a:t>
            </a:r>
          </a:p>
          <a:p>
            <a:pPr algn="ctr"/>
            <a:endParaRPr lang="en-US" sz="1400" dirty="0">
              <a:solidFill>
                <a:schemeClr val="tx1"/>
              </a:solidFill>
              <a:latin typeface="Arial" pitchFamily="34" charset="0"/>
              <a:cs typeface="Arial" pitchFamily="34" charset="0"/>
            </a:endParaRPr>
          </a:p>
          <a:p>
            <a:pPr algn="ctr"/>
            <a:r>
              <a:rPr lang="en-US" sz="1400" dirty="0">
                <a:solidFill>
                  <a:schemeClr val="tx1"/>
                </a:solidFill>
                <a:latin typeface="Arial" pitchFamily="34" charset="0"/>
                <a:cs typeface="Arial" pitchFamily="34" charset="0"/>
              </a:rPr>
              <a:t>W</a:t>
            </a:r>
          </a:p>
          <a:p>
            <a:pPr algn="ctr"/>
            <a:r>
              <a:rPr lang="en-US" sz="1400" dirty="0">
                <a:solidFill>
                  <a:schemeClr val="tx1"/>
                </a:solidFill>
                <a:latin typeface="Arial" pitchFamily="34" charset="0"/>
                <a:cs typeface="Arial" pitchFamily="34" charset="0"/>
              </a:rPr>
              <a:t>I</a:t>
            </a:r>
          </a:p>
          <a:p>
            <a:pPr algn="ctr"/>
            <a:r>
              <a:rPr lang="en-US" sz="1400" dirty="0">
                <a:solidFill>
                  <a:schemeClr val="tx1"/>
                </a:solidFill>
                <a:latin typeface="Arial" pitchFamily="34" charset="0"/>
                <a:cs typeface="Arial" pitchFamily="34" charset="0"/>
              </a:rPr>
              <a:t>N</a:t>
            </a:r>
          </a:p>
          <a:p>
            <a:pPr algn="ctr"/>
            <a:r>
              <a:rPr lang="en-US" sz="1400" dirty="0">
                <a:solidFill>
                  <a:schemeClr val="tx1"/>
                </a:solidFill>
                <a:latin typeface="Arial" pitchFamily="34" charset="0"/>
                <a:cs typeface="Arial" pitchFamily="34" charset="0"/>
              </a:rPr>
              <a:t>D</a:t>
            </a:r>
          </a:p>
          <a:p>
            <a:pPr algn="ctr"/>
            <a:r>
              <a:rPr lang="en-US" sz="1400" dirty="0">
                <a:solidFill>
                  <a:schemeClr val="tx1"/>
                </a:solidFill>
                <a:latin typeface="Arial" pitchFamily="34" charset="0"/>
                <a:cs typeface="Arial" pitchFamily="34" charset="0"/>
              </a:rPr>
              <a:t>O</a:t>
            </a:r>
          </a:p>
          <a:p>
            <a:pPr algn="ctr"/>
            <a:r>
              <a:rPr lang="en-US" sz="1400" dirty="0">
                <a:solidFill>
                  <a:schemeClr val="tx1"/>
                </a:solidFill>
                <a:latin typeface="Arial" pitchFamily="34" charset="0"/>
                <a:cs typeface="Arial" pitchFamily="34" charset="0"/>
              </a:rPr>
              <a:t>W</a:t>
            </a:r>
            <a:endParaRPr lang="en-US" sz="1400" dirty="0">
              <a:solidFill>
                <a:schemeClr val="tx1"/>
              </a:solidFill>
              <a:latin typeface="Arial" pitchFamily="34" charset="0"/>
              <a:cs typeface="Arial" pitchFamily="34" charset="0"/>
            </a:endParaRPr>
          </a:p>
        </p:txBody>
      </p:sp>
      <p:cxnSp>
        <p:nvCxnSpPr>
          <p:cNvPr id="11" name="Straight Arrow Connector 10"/>
          <p:cNvCxnSpPr>
            <a:stCxn id="9" idx="1"/>
          </p:cNvCxnSpPr>
          <p:nvPr/>
        </p:nvCxnSpPr>
        <p:spPr>
          <a:xfrm flipH="1" flipV="1">
            <a:off x="9067801" y="3505201"/>
            <a:ext cx="914399" cy="201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7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Changes in Visual Studio</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1981201" y="1349242"/>
            <a:ext cx="6107097" cy="3938588"/>
          </a:xfrm>
          <a:prstGeom prst="rect">
            <a:avLst/>
          </a:prstGeom>
        </p:spPr>
      </p:pic>
      <p:pic>
        <p:nvPicPr>
          <p:cNvPr id="7" name="Picture 6"/>
          <p:cNvPicPr>
            <a:picLocks noChangeAspect="1"/>
          </p:cNvPicPr>
          <p:nvPr/>
        </p:nvPicPr>
        <p:blipFill>
          <a:blip r:embed="rId4"/>
          <a:stretch>
            <a:fillRect/>
          </a:stretch>
        </p:blipFill>
        <p:spPr>
          <a:xfrm>
            <a:off x="5981700" y="3318537"/>
            <a:ext cx="4686300" cy="2706955"/>
          </a:xfrm>
          <a:prstGeom prst="rect">
            <a:avLst/>
          </a:prstGeom>
        </p:spPr>
      </p:pic>
    </p:spTree>
    <p:extLst>
      <p:ext uri="{BB962C8B-B14F-4D97-AF65-F5344CB8AC3E}">
        <p14:creationId xmlns:p14="http://schemas.microsoft.com/office/powerpoint/2010/main" val="720507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F</a:t>
            </a:r>
            <a:r>
              <a:rPr lang="en-US" dirty="0" smtClean="0"/>
              <a:t>ont Settings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19</a:t>
            </a:fld>
            <a:endParaRPr lang="en-US" dirty="0"/>
          </a:p>
        </p:txBody>
      </p:sp>
      <p:pic>
        <p:nvPicPr>
          <p:cNvPr id="5" name="Picture 4"/>
          <p:cNvPicPr>
            <a:picLocks noChangeAspect="1"/>
          </p:cNvPicPr>
          <p:nvPr/>
        </p:nvPicPr>
        <p:blipFill>
          <a:blip r:embed="rId3"/>
          <a:stretch>
            <a:fillRect/>
          </a:stretch>
        </p:blipFill>
        <p:spPr>
          <a:xfrm>
            <a:off x="2481263" y="1352550"/>
            <a:ext cx="7229475" cy="4152900"/>
          </a:xfrm>
          <a:prstGeom prst="rect">
            <a:avLst/>
          </a:prstGeom>
        </p:spPr>
      </p:pic>
    </p:spTree>
    <p:extLst>
      <p:ext uri="{BB962C8B-B14F-4D97-AF65-F5344CB8AC3E}">
        <p14:creationId xmlns:p14="http://schemas.microsoft.com/office/powerpoint/2010/main" val="3736562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What is Visual Studio IDE</a:t>
            </a:r>
          </a:p>
          <a:p>
            <a:r>
              <a:rPr lang="en-US" dirty="0" smtClean="0"/>
              <a:t>Creating a new project in VS IDE</a:t>
            </a:r>
          </a:p>
          <a:p>
            <a:r>
              <a:rPr lang="en-US" dirty="0" smtClean="0"/>
              <a:t>Writing code using Text/Code Editor in VS IDE</a:t>
            </a:r>
          </a:p>
          <a:p>
            <a:r>
              <a:rPr lang="en-US" dirty="0" smtClean="0"/>
              <a:t>Compiling (build/rebuild/clean) application and complete solution</a:t>
            </a:r>
          </a:p>
          <a:p>
            <a:r>
              <a:rPr lang="en-US" dirty="0" smtClean="0"/>
              <a:t>Output, Error List, Solution Explorer, Server Explorer, Properties Window</a:t>
            </a:r>
          </a:p>
          <a:p>
            <a:r>
              <a:rPr lang="en-US" dirty="0" smtClean="0"/>
              <a:t>Changing Settings in VS IDE</a:t>
            </a:r>
          </a:p>
          <a:p>
            <a:r>
              <a:rPr lang="en-US" dirty="0" smtClean="0"/>
              <a:t>Adding multiple projects in the same solution</a:t>
            </a:r>
          </a:p>
          <a:p>
            <a:r>
              <a:rPr lang="en-US" dirty="0" smtClean="0"/>
              <a:t>Removing existing project from a solution</a:t>
            </a:r>
          </a:p>
          <a:p>
            <a:r>
              <a:rPr lang="en-US" dirty="0" smtClean="0"/>
              <a:t>Setting Start up project</a:t>
            </a:r>
          </a:p>
          <a:p>
            <a:r>
              <a:rPr lang="en-US" dirty="0" smtClean="0"/>
              <a:t>Adding new item in an existing project</a:t>
            </a:r>
          </a:p>
          <a:p>
            <a:r>
              <a:rPr lang="en-US" dirty="0" smtClean="0"/>
              <a:t>Adding Reference to libraries</a:t>
            </a:r>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2697057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Projects and Solutions Settings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505075" y="1338263"/>
            <a:ext cx="7181850" cy="4181475"/>
          </a:xfrm>
          <a:prstGeom prst="rect">
            <a:avLst/>
          </a:prstGeom>
        </p:spPr>
      </p:pic>
    </p:spTree>
    <p:extLst>
      <p:ext uri="{BB962C8B-B14F-4D97-AF65-F5344CB8AC3E}">
        <p14:creationId xmlns:p14="http://schemas.microsoft.com/office/powerpoint/2010/main" val="2552130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Text Editor Settings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21</a:t>
            </a:fld>
            <a:endParaRPr lang="en-US" dirty="0"/>
          </a:p>
        </p:txBody>
      </p:sp>
      <p:pic>
        <p:nvPicPr>
          <p:cNvPr id="5" name="Picture 4"/>
          <p:cNvPicPr>
            <a:picLocks noChangeAspect="1"/>
          </p:cNvPicPr>
          <p:nvPr/>
        </p:nvPicPr>
        <p:blipFill>
          <a:blip r:embed="rId3"/>
          <a:stretch>
            <a:fillRect/>
          </a:stretch>
        </p:blipFill>
        <p:spPr>
          <a:xfrm>
            <a:off x="2500313" y="1343025"/>
            <a:ext cx="7191375" cy="4171950"/>
          </a:xfrm>
          <a:prstGeom prst="rect">
            <a:avLst/>
          </a:prstGeom>
        </p:spPr>
      </p:pic>
    </p:spTree>
    <p:extLst>
      <p:ext uri="{BB962C8B-B14F-4D97-AF65-F5344CB8AC3E}">
        <p14:creationId xmlns:p14="http://schemas.microsoft.com/office/powerpoint/2010/main" val="2070098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8784" cy="784295"/>
          </a:xfrm>
        </p:spPr>
        <p:txBody>
          <a:bodyPr/>
          <a:lstStyle/>
          <a:p>
            <a:r>
              <a:rPr lang="en-US" dirty="0" smtClean="0"/>
              <a:t>Change Debugging Setting</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22</a:t>
            </a:fld>
            <a:endParaRPr lang="en-US" dirty="0"/>
          </a:p>
        </p:txBody>
      </p:sp>
      <p:pic>
        <p:nvPicPr>
          <p:cNvPr id="5" name="Picture 4"/>
          <p:cNvPicPr>
            <a:picLocks noChangeAspect="1"/>
          </p:cNvPicPr>
          <p:nvPr/>
        </p:nvPicPr>
        <p:blipFill>
          <a:blip r:embed="rId3"/>
          <a:stretch>
            <a:fillRect/>
          </a:stretch>
        </p:blipFill>
        <p:spPr>
          <a:xfrm>
            <a:off x="2524127" y="1149420"/>
            <a:ext cx="7143750" cy="4181475"/>
          </a:xfrm>
          <a:prstGeom prst="rect">
            <a:avLst/>
          </a:prstGeom>
        </p:spPr>
      </p:pic>
      <p:sp>
        <p:nvSpPr>
          <p:cNvPr id="7" name="Rectangle 6"/>
          <p:cNvSpPr/>
          <p:nvPr/>
        </p:nvSpPr>
        <p:spPr>
          <a:xfrm>
            <a:off x="2895600" y="5532437"/>
            <a:ext cx="6400800" cy="6096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Uncheck the check box</a:t>
            </a:r>
          </a:p>
        </p:txBody>
      </p:sp>
      <p:cxnSp>
        <p:nvCxnSpPr>
          <p:cNvPr id="8" name="Straight Arrow Connector 7"/>
          <p:cNvCxnSpPr/>
          <p:nvPr/>
        </p:nvCxnSpPr>
        <p:spPr>
          <a:xfrm flipH="1" flipV="1">
            <a:off x="5410200" y="3810000"/>
            <a:ext cx="685802" cy="1816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310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639762"/>
          </a:xfrm>
        </p:spPr>
        <p:txBody>
          <a:bodyPr>
            <a:normAutofit fontScale="90000"/>
          </a:bodyPr>
          <a:lstStyle/>
          <a:p>
            <a:r>
              <a:rPr lang="en-US" dirty="0" smtClean="0"/>
              <a:t>Change Database Tools Settings</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23</a:t>
            </a:fld>
            <a:endParaRPr lang="en-US" dirty="0"/>
          </a:p>
        </p:txBody>
      </p:sp>
      <p:pic>
        <p:nvPicPr>
          <p:cNvPr id="5" name="Picture 4"/>
          <p:cNvPicPr>
            <a:picLocks noChangeAspect="1"/>
          </p:cNvPicPr>
          <p:nvPr/>
        </p:nvPicPr>
        <p:blipFill>
          <a:blip r:embed="rId3"/>
          <a:stretch>
            <a:fillRect/>
          </a:stretch>
        </p:blipFill>
        <p:spPr>
          <a:xfrm>
            <a:off x="2665759" y="1177443"/>
            <a:ext cx="6860483" cy="4014787"/>
          </a:xfrm>
          <a:prstGeom prst="rect">
            <a:avLst/>
          </a:prstGeom>
        </p:spPr>
      </p:pic>
      <p:sp>
        <p:nvSpPr>
          <p:cNvPr id="6" name="Rectangle 5"/>
          <p:cNvSpPr/>
          <p:nvPr/>
        </p:nvSpPr>
        <p:spPr>
          <a:xfrm>
            <a:off x="2895599" y="5302871"/>
            <a:ext cx="6400800" cy="6096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Uncheck the check box</a:t>
            </a:r>
          </a:p>
        </p:txBody>
      </p:sp>
      <p:cxnSp>
        <p:nvCxnSpPr>
          <p:cNvPr id="8" name="Straight Arrow Connector 7"/>
          <p:cNvCxnSpPr/>
          <p:nvPr/>
        </p:nvCxnSpPr>
        <p:spPr>
          <a:xfrm flipH="1" flipV="1">
            <a:off x="5410201" y="3657601"/>
            <a:ext cx="685799" cy="1739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026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Reference</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24</a:t>
            </a:fld>
            <a:endParaRPr lang="en-US" dirty="0"/>
          </a:p>
        </p:txBody>
      </p:sp>
      <p:pic>
        <p:nvPicPr>
          <p:cNvPr id="5" name="Picture 4"/>
          <p:cNvPicPr>
            <a:picLocks noChangeAspect="1"/>
          </p:cNvPicPr>
          <p:nvPr/>
        </p:nvPicPr>
        <p:blipFill>
          <a:blip r:embed="rId3"/>
          <a:stretch>
            <a:fillRect/>
          </a:stretch>
        </p:blipFill>
        <p:spPr>
          <a:xfrm>
            <a:off x="2743201" y="1249158"/>
            <a:ext cx="5915025" cy="4939120"/>
          </a:xfrm>
          <a:prstGeom prst="rect">
            <a:avLst/>
          </a:prstGeom>
        </p:spPr>
      </p:pic>
    </p:spTree>
    <p:extLst>
      <p:ext uri="{BB962C8B-B14F-4D97-AF65-F5344CB8AC3E}">
        <p14:creationId xmlns:p14="http://schemas.microsoft.com/office/powerpoint/2010/main" val="2797377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Reference to a library application present in same solution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25</a:t>
            </a:fld>
            <a:endParaRPr lang="en-US" dirty="0"/>
          </a:p>
        </p:txBody>
      </p:sp>
      <p:pic>
        <p:nvPicPr>
          <p:cNvPr id="6" name="Picture 5"/>
          <p:cNvPicPr>
            <a:picLocks noChangeAspect="1"/>
          </p:cNvPicPr>
          <p:nvPr/>
        </p:nvPicPr>
        <p:blipFill>
          <a:blip r:embed="rId3"/>
          <a:stretch>
            <a:fillRect/>
          </a:stretch>
        </p:blipFill>
        <p:spPr>
          <a:xfrm>
            <a:off x="3405188" y="1421138"/>
            <a:ext cx="5586412" cy="4595160"/>
          </a:xfrm>
          <a:prstGeom prst="rect">
            <a:avLst/>
          </a:prstGeom>
        </p:spPr>
      </p:pic>
    </p:spTree>
    <p:extLst>
      <p:ext uri="{BB962C8B-B14F-4D97-AF65-F5344CB8AC3E}">
        <p14:creationId xmlns:p14="http://schemas.microsoft.com/office/powerpoint/2010/main" val="551500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254" y="628746"/>
            <a:ext cx="10900720" cy="722270"/>
          </a:xfrm>
        </p:spPr>
        <p:txBody>
          <a:bodyPr>
            <a:noAutofit/>
          </a:bodyPr>
          <a:lstStyle/>
          <a:p>
            <a:r>
              <a:rPr lang="en-US" sz="3600" dirty="0" smtClean="0"/>
              <a:t>Adding Reference to a Library Application Which is Part of Other Solution (not in same solution)</a:t>
            </a:r>
            <a:endParaRPr lang="en-US" sz="3600"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26</a:t>
            </a:fld>
            <a:endParaRPr lang="en-US" dirty="0"/>
          </a:p>
        </p:txBody>
      </p:sp>
      <p:pic>
        <p:nvPicPr>
          <p:cNvPr id="3" name="Picture 2"/>
          <p:cNvPicPr>
            <a:picLocks noChangeAspect="1"/>
          </p:cNvPicPr>
          <p:nvPr/>
        </p:nvPicPr>
        <p:blipFill>
          <a:blip r:embed="rId3"/>
          <a:stretch>
            <a:fillRect/>
          </a:stretch>
        </p:blipFill>
        <p:spPr>
          <a:xfrm>
            <a:off x="2067697" y="1547349"/>
            <a:ext cx="8486646" cy="5152330"/>
          </a:xfrm>
          <a:prstGeom prst="rect">
            <a:avLst/>
          </a:prstGeom>
        </p:spPr>
      </p:pic>
    </p:spTree>
    <p:extLst>
      <p:ext uri="{BB962C8B-B14F-4D97-AF65-F5344CB8AC3E}">
        <p14:creationId xmlns:p14="http://schemas.microsoft.com/office/powerpoint/2010/main" val="3979359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48784" cy="524561"/>
          </a:xfrm>
        </p:spPr>
        <p:txBody>
          <a:bodyPr>
            <a:normAutofit fontScale="90000"/>
          </a:bodyPr>
          <a:lstStyle/>
          <a:p>
            <a:r>
              <a:rPr lang="en-US" dirty="0" smtClean="0"/>
              <a:t>Add Reference to any .NET base class library</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27</a:t>
            </a:fld>
            <a:endParaRPr lang="en-US" dirty="0"/>
          </a:p>
        </p:txBody>
      </p:sp>
      <p:pic>
        <p:nvPicPr>
          <p:cNvPr id="5" name="Picture 4"/>
          <p:cNvPicPr>
            <a:picLocks noChangeAspect="1"/>
          </p:cNvPicPr>
          <p:nvPr/>
        </p:nvPicPr>
        <p:blipFill>
          <a:blip r:embed="rId3"/>
          <a:stretch>
            <a:fillRect/>
          </a:stretch>
        </p:blipFill>
        <p:spPr>
          <a:xfrm>
            <a:off x="3124201" y="1020763"/>
            <a:ext cx="5629275" cy="4657469"/>
          </a:xfrm>
          <a:prstGeom prst="rect">
            <a:avLst/>
          </a:prstGeom>
        </p:spPr>
      </p:pic>
    </p:spTree>
    <p:extLst>
      <p:ext uri="{BB962C8B-B14F-4D97-AF65-F5344CB8AC3E}">
        <p14:creationId xmlns:p14="http://schemas.microsoft.com/office/powerpoint/2010/main" val="2868580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38254" cy="738745"/>
          </a:xfrm>
        </p:spPr>
        <p:txBody>
          <a:bodyPr/>
          <a:lstStyle/>
          <a:p>
            <a:r>
              <a:rPr lang="en-US" dirty="0"/>
              <a:t>Add Reference to any </a:t>
            </a:r>
            <a:r>
              <a:rPr lang="en-US" dirty="0" smtClean="0"/>
              <a:t>COM library</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28</a:t>
            </a:fld>
            <a:endParaRPr lang="en-US" dirty="0"/>
          </a:p>
        </p:txBody>
      </p:sp>
      <p:pic>
        <p:nvPicPr>
          <p:cNvPr id="5" name="Picture 4"/>
          <p:cNvPicPr>
            <a:picLocks noChangeAspect="1"/>
          </p:cNvPicPr>
          <p:nvPr/>
        </p:nvPicPr>
        <p:blipFill>
          <a:blip r:embed="rId3"/>
          <a:stretch>
            <a:fillRect/>
          </a:stretch>
        </p:blipFill>
        <p:spPr>
          <a:xfrm>
            <a:off x="2514601" y="1219200"/>
            <a:ext cx="5710237" cy="4754884"/>
          </a:xfrm>
          <a:prstGeom prst="rect">
            <a:avLst/>
          </a:prstGeom>
        </p:spPr>
      </p:pic>
    </p:spTree>
    <p:extLst>
      <p:ext uri="{BB962C8B-B14F-4D97-AF65-F5344CB8AC3E}">
        <p14:creationId xmlns:p14="http://schemas.microsoft.com/office/powerpoint/2010/main" val="2260901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dirty="0">
                <a:hlinkClick r:id="rId3"/>
              </a:rPr>
              <a:t>http://</a:t>
            </a:r>
            <a:r>
              <a:rPr lang="en-US" dirty="0" smtClean="0">
                <a:hlinkClick r:id="rId3"/>
              </a:rPr>
              <a:t>msdn.microsoft.com/en-us/library</a:t>
            </a:r>
            <a:r>
              <a:rPr lang="en-US" dirty="0" smtClean="0"/>
              <a:t> </a:t>
            </a:r>
          </a:p>
          <a:p>
            <a:r>
              <a:rPr lang="en-US" dirty="0" smtClean="0"/>
              <a:t>For Build, Rebuild and Clean options, visit this link</a:t>
            </a:r>
          </a:p>
          <a:p>
            <a:pPr marL="792163" lvl="2" indent="0">
              <a:buNone/>
            </a:pPr>
            <a:r>
              <a:rPr lang="en-US" dirty="0" smtClean="0">
                <a:hlinkClick r:id="rId4"/>
              </a:rPr>
              <a:t>http</a:t>
            </a:r>
            <a:r>
              <a:rPr lang="en-US" dirty="0">
                <a:hlinkClick r:id="rId4"/>
              </a:rPr>
              <a:t>://</a:t>
            </a:r>
            <a:r>
              <a:rPr lang="en-US" dirty="0" smtClean="0">
                <a:hlinkClick r:id="rId4"/>
              </a:rPr>
              <a:t>msdn.microsoft.com/en-us/library/5tdasz7h.aspx</a:t>
            </a:r>
            <a:endParaRPr lang="en-US" dirty="0" smtClean="0"/>
          </a:p>
          <a:p>
            <a:r>
              <a:rPr lang="en-US" dirty="0" smtClean="0"/>
              <a:t>Refer the following books</a:t>
            </a:r>
          </a:p>
          <a:p>
            <a:pPr lvl="1"/>
            <a:r>
              <a:rPr lang="en-US" dirty="0" smtClean="0"/>
              <a:t>CLR via C#</a:t>
            </a:r>
          </a:p>
          <a:p>
            <a:pPr lvl="1"/>
            <a:r>
              <a:rPr lang="en-US" dirty="0" smtClean="0"/>
              <a:t>Pro C# 2008 and the .</a:t>
            </a:r>
            <a:r>
              <a:rPr lang="en-US" b="1" dirty="0" smtClean="0"/>
              <a:t>NET 3.5</a:t>
            </a:r>
            <a:r>
              <a:rPr lang="en-US" dirty="0" smtClean="0"/>
              <a:t> platform  by Andrew </a:t>
            </a:r>
            <a:r>
              <a:rPr lang="en-US" dirty="0" err="1" smtClean="0"/>
              <a:t>Troelsen</a:t>
            </a:r>
            <a:endParaRPr lang="en-US" dirty="0" smtClean="0"/>
          </a:p>
          <a:p>
            <a:pPr lvl="1"/>
            <a:r>
              <a:rPr lang="en-US" dirty="0" smtClean="0"/>
              <a:t>Visual C# Step by Step</a:t>
            </a:r>
          </a:p>
          <a:p>
            <a:endParaRPr lang="en-US" dirty="0" smtClean="0"/>
          </a:p>
          <a:p>
            <a:endParaRPr lang="en-US" dirty="0" smtClean="0"/>
          </a:p>
        </p:txBody>
      </p:sp>
      <p:sp>
        <p:nvSpPr>
          <p:cNvPr id="3" name="Title 2"/>
          <p:cNvSpPr>
            <a:spLocks noGrp="1"/>
          </p:cNvSpPr>
          <p:nvPr>
            <p:ph type="title"/>
          </p:nvPr>
        </p:nvSpPr>
        <p:spPr/>
        <p:txBody>
          <a:bodyPr/>
          <a:lstStyle/>
          <a:p>
            <a:r>
              <a:rPr lang="en-US" smtClean="0"/>
              <a:t>Reference</a:t>
            </a:r>
            <a:endParaRPr lang="en-US" dirty="0"/>
          </a:p>
        </p:txBody>
      </p:sp>
    </p:spTree>
    <p:extLst>
      <p:ext uri="{BB962C8B-B14F-4D97-AF65-F5344CB8AC3E}">
        <p14:creationId xmlns:p14="http://schemas.microsoft.com/office/powerpoint/2010/main" val="295781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IDE</a:t>
            </a:r>
            <a:endParaRPr lang="en-US" dirty="0"/>
          </a:p>
        </p:txBody>
      </p:sp>
      <p:sp>
        <p:nvSpPr>
          <p:cNvPr id="3" name="Content Placeholder 2"/>
          <p:cNvSpPr>
            <a:spLocks noGrp="1"/>
          </p:cNvSpPr>
          <p:nvPr>
            <p:ph idx="1"/>
          </p:nvPr>
        </p:nvSpPr>
        <p:spPr/>
        <p:txBody>
          <a:bodyPr>
            <a:normAutofit fontScale="92500" lnSpcReduction="20000"/>
          </a:bodyPr>
          <a:lstStyle/>
          <a:p>
            <a:r>
              <a:rPr lang="en-US" dirty="0"/>
              <a:t> Microsoft Visual Studio is an integrated development environment (IDE) from Microsoft. </a:t>
            </a:r>
            <a:endParaRPr lang="en-US" dirty="0" smtClean="0"/>
          </a:p>
          <a:p>
            <a:r>
              <a:rPr lang="en-US" dirty="0" smtClean="0"/>
              <a:t>It </a:t>
            </a:r>
            <a:r>
              <a:rPr lang="en-US" dirty="0"/>
              <a:t>is used to develop console </a:t>
            </a:r>
            <a:r>
              <a:rPr lang="en-US" dirty="0" smtClean="0"/>
              <a:t>and graphical </a:t>
            </a:r>
            <a:r>
              <a:rPr lang="en-US" dirty="0"/>
              <a:t>user interface applications along with Windows Forms or WPF applications, web sites, web applications, and web services in both native code together with managed code for all platforms supported by Microsoft Windows, Windows Mobile, Windows CE, .NET Framework, .NET Compact Framework and Microsoft Silverlight.  </a:t>
            </a:r>
          </a:p>
          <a:p>
            <a:r>
              <a:rPr lang="en-US" dirty="0" smtClean="0"/>
              <a:t>Visual </a:t>
            </a:r>
            <a:r>
              <a:rPr lang="en-US" dirty="0"/>
              <a:t>Studio includes a code editor supporting IntelliSense as well as code refactoring. </a:t>
            </a:r>
            <a:endParaRPr lang="en-US" dirty="0" smtClean="0"/>
          </a:p>
          <a:p>
            <a:r>
              <a:rPr lang="en-US" dirty="0" smtClean="0"/>
              <a:t>The </a:t>
            </a:r>
            <a:r>
              <a:rPr lang="en-US" dirty="0"/>
              <a:t>integrated debugger works both as a source-level debugger and a machine-level debugger. Other built-in tools include a forms designer for building GUI applications, web designer, class designer, and database schema designer.</a:t>
            </a:r>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3</a:t>
            </a:fld>
            <a:endParaRPr lang="en-US" dirty="0"/>
          </a:p>
        </p:txBody>
      </p:sp>
    </p:spTree>
    <p:extLst>
      <p:ext uri="{BB962C8B-B14F-4D97-AF65-F5344CB8AC3E}">
        <p14:creationId xmlns:p14="http://schemas.microsoft.com/office/powerpoint/2010/main" val="2031679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81735" cy="522775"/>
          </a:xfrm>
        </p:spPr>
        <p:txBody>
          <a:bodyPr>
            <a:normAutofit fontScale="90000"/>
          </a:bodyPr>
          <a:lstStyle/>
          <a:p>
            <a:r>
              <a:rPr lang="en-US" dirty="0" smtClean="0"/>
              <a:t>Creating Project in Visual Studio</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4</a:t>
            </a:fld>
            <a:endParaRPr lang="en-US" dirty="0"/>
          </a:p>
        </p:txBody>
      </p:sp>
      <p:pic>
        <p:nvPicPr>
          <p:cNvPr id="5" name="Picture 4"/>
          <p:cNvPicPr>
            <a:picLocks noChangeAspect="1"/>
          </p:cNvPicPr>
          <p:nvPr/>
        </p:nvPicPr>
        <p:blipFill>
          <a:blip r:embed="rId3"/>
          <a:stretch>
            <a:fillRect/>
          </a:stretch>
        </p:blipFill>
        <p:spPr>
          <a:xfrm>
            <a:off x="2226470" y="1130445"/>
            <a:ext cx="7374731" cy="5043686"/>
          </a:xfrm>
          <a:prstGeom prst="rect">
            <a:avLst/>
          </a:prstGeom>
        </p:spPr>
      </p:pic>
    </p:spTree>
    <p:extLst>
      <p:ext uri="{BB962C8B-B14F-4D97-AF65-F5344CB8AC3E}">
        <p14:creationId xmlns:p14="http://schemas.microsoft.com/office/powerpoint/2010/main" val="1018082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32525" cy="629133"/>
          </a:xfrm>
        </p:spPr>
        <p:txBody>
          <a:bodyPr>
            <a:normAutofit fontScale="90000"/>
          </a:bodyPr>
          <a:lstStyle/>
          <a:p>
            <a:r>
              <a:rPr lang="en-US" dirty="0" smtClean="0"/>
              <a:t>Choose a Proper Language and Project Template </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5</a:t>
            </a:fld>
            <a:endParaRPr lang="en-US" dirty="0"/>
          </a:p>
        </p:txBody>
      </p:sp>
      <p:pic>
        <p:nvPicPr>
          <p:cNvPr id="6" name="Picture 5"/>
          <p:cNvPicPr>
            <a:picLocks noChangeAspect="1"/>
          </p:cNvPicPr>
          <p:nvPr/>
        </p:nvPicPr>
        <p:blipFill>
          <a:blip r:embed="rId3"/>
          <a:stretch>
            <a:fillRect/>
          </a:stretch>
        </p:blipFill>
        <p:spPr>
          <a:xfrm>
            <a:off x="3387910" y="1205948"/>
            <a:ext cx="6256003" cy="3842786"/>
          </a:xfrm>
          <a:prstGeom prst="rect">
            <a:avLst/>
          </a:prstGeom>
        </p:spPr>
      </p:pic>
      <p:sp>
        <p:nvSpPr>
          <p:cNvPr id="7" name="Rectangle 6"/>
          <p:cNvSpPr/>
          <p:nvPr/>
        </p:nvSpPr>
        <p:spPr>
          <a:xfrm>
            <a:off x="3266661" y="5582134"/>
            <a:ext cx="2315598" cy="5334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Application/Project Name</a:t>
            </a:r>
          </a:p>
        </p:txBody>
      </p:sp>
      <p:sp>
        <p:nvSpPr>
          <p:cNvPr id="8" name="Rectangle 7"/>
          <p:cNvSpPr/>
          <p:nvPr/>
        </p:nvSpPr>
        <p:spPr>
          <a:xfrm>
            <a:off x="8229600" y="5582134"/>
            <a:ext cx="1295400" cy="5334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Location</a:t>
            </a:r>
          </a:p>
        </p:txBody>
      </p:sp>
      <p:sp>
        <p:nvSpPr>
          <p:cNvPr id="9" name="Rectangle 8"/>
          <p:cNvSpPr/>
          <p:nvPr/>
        </p:nvSpPr>
        <p:spPr>
          <a:xfrm>
            <a:off x="6120957" y="5623306"/>
            <a:ext cx="1676400" cy="487362"/>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Solution Name</a:t>
            </a:r>
          </a:p>
        </p:txBody>
      </p:sp>
      <p:sp>
        <p:nvSpPr>
          <p:cNvPr id="10" name="Rectangle 9"/>
          <p:cNvSpPr/>
          <p:nvPr/>
        </p:nvSpPr>
        <p:spPr>
          <a:xfrm>
            <a:off x="2057400" y="4025350"/>
            <a:ext cx="1219200" cy="137159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Project Template</a:t>
            </a:r>
          </a:p>
        </p:txBody>
      </p:sp>
      <p:sp>
        <p:nvSpPr>
          <p:cNvPr id="11" name="Rectangle 10"/>
          <p:cNvSpPr/>
          <p:nvPr/>
        </p:nvSpPr>
        <p:spPr>
          <a:xfrm>
            <a:off x="2057400" y="1179444"/>
            <a:ext cx="1181100" cy="11430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Language</a:t>
            </a:r>
          </a:p>
        </p:txBody>
      </p:sp>
      <p:cxnSp>
        <p:nvCxnSpPr>
          <p:cNvPr id="13" name="Straight Arrow Connector 12"/>
          <p:cNvCxnSpPr>
            <a:stCxn id="11" idx="3"/>
          </p:cNvCxnSpPr>
          <p:nvPr/>
        </p:nvCxnSpPr>
        <p:spPr>
          <a:xfrm>
            <a:off x="3238500" y="1750944"/>
            <a:ext cx="495300" cy="220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019300" y="2504668"/>
            <a:ext cx="1219200" cy="137159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Type of Application/ project</a:t>
            </a:r>
          </a:p>
        </p:txBody>
      </p:sp>
      <p:cxnSp>
        <p:nvCxnSpPr>
          <p:cNvPr id="17" name="Straight Arrow Connector 16"/>
          <p:cNvCxnSpPr>
            <a:stCxn id="14" idx="3"/>
          </p:cNvCxnSpPr>
          <p:nvPr/>
        </p:nvCxnSpPr>
        <p:spPr>
          <a:xfrm flipV="1">
            <a:off x="3238500" y="2057401"/>
            <a:ext cx="495300" cy="1133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p:cNvCxnSpPr>
          <p:nvPr/>
        </p:nvCxnSpPr>
        <p:spPr>
          <a:xfrm flipV="1">
            <a:off x="3276600" y="2206485"/>
            <a:ext cx="1752600" cy="2504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0"/>
          </p:cNvCxnSpPr>
          <p:nvPr/>
        </p:nvCxnSpPr>
        <p:spPr>
          <a:xfrm flipV="1">
            <a:off x="4424460" y="4191000"/>
            <a:ext cx="282386" cy="1391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p:cNvCxnSpPr>
          <p:nvPr/>
        </p:nvCxnSpPr>
        <p:spPr>
          <a:xfrm flipH="1" flipV="1">
            <a:off x="6459446" y="4340778"/>
            <a:ext cx="2417854" cy="1241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029200" y="4525964"/>
            <a:ext cx="1770154" cy="1137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107521" y="2567781"/>
            <a:ext cx="1295400" cy="1245373"/>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Description of the selected project template</a:t>
            </a:r>
          </a:p>
        </p:txBody>
      </p:sp>
      <p:cxnSp>
        <p:nvCxnSpPr>
          <p:cNvPr id="41" name="Straight Arrow Connector 40"/>
          <p:cNvCxnSpPr>
            <a:stCxn id="39" idx="0"/>
          </p:cNvCxnSpPr>
          <p:nvPr/>
        </p:nvCxnSpPr>
        <p:spPr>
          <a:xfrm flipH="1" flipV="1">
            <a:off x="8534401" y="2057400"/>
            <a:ext cx="1220821" cy="510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72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97065" cy="477077"/>
          </a:xfrm>
        </p:spPr>
        <p:txBody>
          <a:bodyPr>
            <a:normAutofit fontScale="90000"/>
          </a:bodyPr>
          <a:lstStyle/>
          <a:p>
            <a:r>
              <a:rPr lang="en-US" dirty="0" smtClean="0"/>
              <a:t>Write Code</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6</a:t>
            </a:fld>
            <a:endParaRPr lang="en-US" dirty="0"/>
          </a:p>
        </p:txBody>
      </p:sp>
      <p:pic>
        <p:nvPicPr>
          <p:cNvPr id="5" name="Picture 4"/>
          <p:cNvPicPr>
            <a:picLocks noChangeAspect="1"/>
          </p:cNvPicPr>
          <p:nvPr/>
        </p:nvPicPr>
        <p:blipFill>
          <a:blip r:embed="rId3"/>
          <a:stretch>
            <a:fillRect/>
          </a:stretch>
        </p:blipFill>
        <p:spPr>
          <a:xfrm>
            <a:off x="2971801" y="1040641"/>
            <a:ext cx="6370983" cy="3958031"/>
          </a:xfrm>
          <a:prstGeom prst="rect">
            <a:avLst/>
          </a:prstGeom>
        </p:spPr>
      </p:pic>
      <p:sp>
        <p:nvSpPr>
          <p:cNvPr id="7" name="Rectangle 6"/>
          <p:cNvSpPr/>
          <p:nvPr/>
        </p:nvSpPr>
        <p:spPr>
          <a:xfrm>
            <a:off x="1828800" y="1219200"/>
            <a:ext cx="914400" cy="1341438"/>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Text Editor</a:t>
            </a:r>
          </a:p>
        </p:txBody>
      </p:sp>
      <p:cxnSp>
        <p:nvCxnSpPr>
          <p:cNvPr id="9" name="Straight Arrow Connector 8"/>
          <p:cNvCxnSpPr>
            <a:stCxn id="7" idx="3"/>
          </p:cNvCxnSpPr>
          <p:nvPr/>
        </p:nvCxnSpPr>
        <p:spPr>
          <a:xfrm>
            <a:off x="2743200" y="1889920"/>
            <a:ext cx="609600" cy="869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571384" y="1219201"/>
            <a:ext cx="944217" cy="1800455"/>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Solution Explorer</a:t>
            </a:r>
          </a:p>
        </p:txBody>
      </p:sp>
      <p:sp>
        <p:nvSpPr>
          <p:cNvPr id="12" name="Rectangle 11"/>
          <p:cNvSpPr/>
          <p:nvPr/>
        </p:nvSpPr>
        <p:spPr>
          <a:xfrm>
            <a:off x="4343400" y="5310108"/>
            <a:ext cx="2209800" cy="7620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solidFill>
                  <a:schemeClr val="tx1"/>
                </a:solidFill>
                <a:latin typeface="Arial" pitchFamily="34" charset="0"/>
                <a:cs typeface="Arial" pitchFamily="34" charset="0"/>
              </a:rPr>
              <a:t>Intellisense</a:t>
            </a:r>
            <a:endParaRPr lang="en-US" sz="1400" dirty="0">
              <a:solidFill>
                <a:schemeClr val="tx1"/>
              </a:solidFill>
              <a:latin typeface="Arial" pitchFamily="34" charset="0"/>
              <a:cs typeface="Arial" pitchFamily="34" charset="0"/>
            </a:endParaRPr>
          </a:p>
        </p:txBody>
      </p:sp>
      <p:cxnSp>
        <p:nvCxnSpPr>
          <p:cNvPr id="14" name="Straight Arrow Connector 13"/>
          <p:cNvCxnSpPr>
            <a:stCxn id="12" idx="0"/>
          </p:cNvCxnSpPr>
          <p:nvPr/>
        </p:nvCxnSpPr>
        <p:spPr>
          <a:xfrm flipH="1" flipV="1">
            <a:off x="5029200" y="4495800"/>
            <a:ext cx="419100" cy="814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flipH="1">
            <a:off x="8991601" y="2119429"/>
            <a:ext cx="579783" cy="205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359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05303" cy="656367"/>
          </a:xfrm>
        </p:spPr>
        <p:txBody>
          <a:bodyPr>
            <a:normAutofit fontScale="90000"/>
          </a:bodyPr>
          <a:lstStyle/>
          <a:p>
            <a:r>
              <a:rPr lang="en-US" dirty="0" smtClean="0"/>
              <a:t>Compilation of the Application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7</a:t>
            </a:fld>
            <a:endParaRPr lang="en-US" dirty="0"/>
          </a:p>
        </p:txBody>
      </p:sp>
      <p:pic>
        <p:nvPicPr>
          <p:cNvPr id="5" name="Picture 4"/>
          <p:cNvPicPr>
            <a:picLocks noChangeAspect="1"/>
          </p:cNvPicPr>
          <p:nvPr/>
        </p:nvPicPr>
        <p:blipFill>
          <a:blip r:embed="rId3"/>
          <a:stretch>
            <a:fillRect/>
          </a:stretch>
        </p:blipFill>
        <p:spPr>
          <a:xfrm>
            <a:off x="3691203" y="1219200"/>
            <a:ext cx="6397015" cy="4114800"/>
          </a:xfrm>
          <a:prstGeom prst="rect">
            <a:avLst/>
          </a:prstGeom>
        </p:spPr>
      </p:pic>
      <p:sp>
        <p:nvSpPr>
          <p:cNvPr id="6" name="Rectangle 5"/>
          <p:cNvSpPr/>
          <p:nvPr/>
        </p:nvSpPr>
        <p:spPr>
          <a:xfrm>
            <a:off x="1981200" y="1371600"/>
            <a:ext cx="1143000" cy="32004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Compilation switch</a:t>
            </a:r>
          </a:p>
        </p:txBody>
      </p:sp>
      <p:cxnSp>
        <p:nvCxnSpPr>
          <p:cNvPr id="8" name="Straight Arrow Connector 7"/>
          <p:cNvCxnSpPr>
            <a:stCxn id="6" idx="3"/>
          </p:cNvCxnSpPr>
          <p:nvPr/>
        </p:nvCxnSpPr>
        <p:spPr>
          <a:xfrm flipV="1">
            <a:off x="3124200" y="2133600"/>
            <a:ext cx="213360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740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55876" cy="682141"/>
          </a:xfrm>
        </p:spPr>
        <p:txBody>
          <a:bodyPr>
            <a:normAutofit fontScale="90000"/>
          </a:bodyPr>
          <a:lstStyle/>
          <a:p>
            <a:r>
              <a:rPr lang="en-US" dirty="0" smtClean="0"/>
              <a:t>Compilation Output of the Application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3299154" y="1200258"/>
            <a:ext cx="6502485" cy="4209942"/>
          </a:xfrm>
          <a:prstGeom prst="rect">
            <a:avLst/>
          </a:prstGeom>
        </p:spPr>
      </p:pic>
      <p:sp>
        <p:nvSpPr>
          <p:cNvPr id="6" name="Rectangle 5"/>
          <p:cNvSpPr/>
          <p:nvPr/>
        </p:nvSpPr>
        <p:spPr>
          <a:xfrm>
            <a:off x="3299153" y="5563192"/>
            <a:ext cx="4876800" cy="5334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Output Window</a:t>
            </a:r>
          </a:p>
        </p:txBody>
      </p:sp>
      <p:cxnSp>
        <p:nvCxnSpPr>
          <p:cNvPr id="8" name="Straight Arrow Connector 7"/>
          <p:cNvCxnSpPr>
            <a:stCxn id="6" idx="0"/>
          </p:cNvCxnSpPr>
          <p:nvPr/>
        </p:nvCxnSpPr>
        <p:spPr>
          <a:xfrm flipH="1" flipV="1">
            <a:off x="5638801" y="4648200"/>
            <a:ext cx="98753" cy="914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10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22924" cy="720725"/>
          </a:xfrm>
        </p:spPr>
        <p:txBody>
          <a:bodyPr/>
          <a:lstStyle/>
          <a:p>
            <a:r>
              <a:rPr lang="en-US" dirty="0" smtClean="0"/>
              <a:t>Run The Application</a:t>
            </a:r>
            <a:endParaRPr lang="en-US" dirty="0"/>
          </a:p>
        </p:txBody>
      </p:sp>
      <p:sp>
        <p:nvSpPr>
          <p:cNvPr id="4" name="Slide Number Placeholder 3"/>
          <p:cNvSpPr>
            <a:spLocks noGrp="1"/>
          </p:cNvSpPr>
          <p:nvPr>
            <p:ph type="sldNum" sz="quarter" idx="4294967295"/>
          </p:nvPr>
        </p:nvSpPr>
        <p:spPr>
          <a:xfrm>
            <a:off x="7924800" y="6416676"/>
            <a:ext cx="2133600" cy="365125"/>
          </a:xfrm>
          <a:prstGeom prst="rect">
            <a:avLst/>
          </a:prstGeom>
        </p:spPr>
        <p:txBody>
          <a:bodyPr/>
          <a:lstStyle/>
          <a:p>
            <a:fld id="{6B1AB395-38E6-4B95-819F-EA717C9E08FB}" type="slidenum">
              <a:rPr lang="en-US" smtClean="0"/>
              <a:pPr/>
              <a:t>9</a:t>
            </a:fld>
            <a:endParaRPr lang="en-US" dirty="0"/>
          </a:p>
        </p:txBody>
      </p:sp>
      <p:pic>
        <p:nvPicPr>
          <p:cNvPr id="6" name="Picture 5"/>
          <p:cNvPicPr>
            <a:picLocks noChangeAspect="1"/>
          </p:cNvPicPr>
          <p:nvPr/>
        </p:nvPicPr>
        <p:blipFill>
          <a:blip r:embed="rId3"/>
          <a:stretch>
            <a:fillRect/>
          </a:stretch>
        </p:blipFill>
        <p:spPr>
          <a:xfrm>
            <a:off x="3886200" y="1143000"/>
            <a:ext cx="6496050" cy="4202916"/>
          </a:xfrm>
          <a:prstGeom prst="rect">
            <a:avLst/>
          </a:prstGeom>
        </p:spPr>
      </p:pic>
      <p:pic>
        <p:nvPicPr>
          <p:cNvPr id="7" name="Picture 6"/>
          <p:cNvPicPr>
            <a:picLocks noChangeAspect="1"/>
          </p:cNvPicPr>
          <p:nvPr/>
        </p:nvPicPr>
        <p:blipFill>
          <a:blip r:embed="rId4"/>
          <a:stretch>
            <a:fillRect/>
          </a:stretch>
        </p:blipFill>
        <p:spPr>
          <a:xfrm>
            <a:off x="4712391" y="4343400"/>
            <a:ext cx="4295775" cy="1714500"/>
          </a:xfrm>
          <a:prstGeom prst="rect">
            <a:avLst/>
          </a:prstGeom>
        </p:spPr>
      </p:pic>
      <p:sp>
        <p:nvSpPr>
          <p:cNvPr id="8" name="Rectangle 7"/>
          <p:cNvSpPr/>
          <p:nvPr/>
        </p:nvSpPr>
        <p:spPr>
          <a:xfrm>
            <a:off x="2209800" y="1295400"/>
            <a:ext cx="1295400" cy="11430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Run</a:t>
            </a:r>
          </a:p>
        </p:txBody>
      </p:sp>
      <p:sp>
        <p:nvSpPr>
          <p:cNvPr id="9" name="Rectangle 8"/>
          <p:cNvSpPr/>
          <p:nvPr/>
        </p:nvSpPr>
        <p:spPr>
          <a:xfrm>
            <a:off x="2062783" y="4629150"/>
            <a:ext cx="1295400" cy="1143000"/>
          </a:xfrm>
          <a:prstGeom prst="rect">
            <a:avLst/>
          </a:prstGeom>
          <a:solidFill>
            <a:srgbClr val="B4B4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latin typeface="Arial" pitchFamily="34" charset="0"/>
                <a:cs typeface="Arial" pitchFamily="34" charset="0"/>
              </a:rPr>
              <a:t>Command Prompt showing output</a:t>
            </a:r>
          </a:p>
        </p:txBody>
      </p:sp>
      <p:cxnSp>
        <p:nvCxnSpPr>
          <p:cNvPr id="11" name="Straight Arrow Connector 10"/>
          <p:cNvCxnSpPr>
            <a:stCxn id="9" idx="3"/>
          </p:cNvCxnSpPr>
          <p:nvPr/>
        </p:nvCxnSpPr>
        <p:spPr>
          <a:xfrm>
            <a:off x="3358184" y="5200650"/>
            <a:ext cx="1354207" cy="36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8184" y="1935163"/>
            <a:ext cx="1975817" cy="469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02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1609</Words>
  <Application>Microsoft Office PowerPoint</Application>
  <PresentationFormat>Widescreen</PresentationFormat>
  <Paragraphs>223</Paragraphs>
  <Slides>29</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VISUAL STUDIO IDE</vt:lpstr>
      <vt:lpstr>Objectives</vt:lpstr>
      <vt:lpstr>Visual Studio IDE</vt:lpstr>
      <vt:lpstr>Creating Project in Visual Studio</vt:lpstr>
      <vt:lpstr>Choose a Proper Language and Project Template </vt:lpstr>
      <vt:lpstr>Write Code</vt:lpstr>
      <vt:lpstr>Compilation of the Application</vt:lpstr>
      <vt:lpstr>Compilation Output of the Application</vt:lpstr>
      <vt:lpstr>Run The Application</vt:lpstr>
      <vt:lpstr>Rebuilding and Cleaning a Solution</vt:lpstr>
      <vt:lpstr>Finding Errors: Error List Window</vt:lpstr>
      <vt:lpstr>Adding Multiple Project in Same Solution</vt:lpstr>
      <vt:lpstr>Set A Project as Start-up Project</vt:lpstr>
      <vt:lpstr>Remove an Existing Project</vt:lpstr>
      <vt:lpstr>Adding New Item in an Existing Project</vt:lpstr>
      <vt:lpstr>Server Explorer Window</vt:lpstr>
      <vt:lpstr>Properties Window and ToolBox Window</vt:lpstr>
      <vt:lpstr>Setting Changes in Visual Studio</vt:lpstr>
      <vt:lpstr>Change Font Settings</vt:lpstr>
      <vt:lpstr>Change Projects and Solutions Settings</vt:lpstr>
      <vt:lpstr>Change Text Editor Settings</vt:lpstr>
      <vt:lpstr>Change Debugging Setting</vt:lpstr>
      <vt:lpstr>Change Database Tools Settings</vt:lpstr>
      <vt:lpstr>Adding Reference</vt:lpstr>
      <vt:lpstr>Adding Reference to a library application present in same solution</vt:lpstr>
      <vt:lpstr>Adding Reference to a Library Application Which is Part of Other Solution (not in same solution)</vt:lpstr>
      <vt:lpstr>Add Reference to any .NET base class library</vt:lpstr>
      <vt:lpstr>Add Reference to any COM library</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IDE</dc:title>
  <dc:creator>Joydip Mondal</dc:creator>
  <cp:lastModifiedBy>Joydip Mondal</cp:lastModifiedBy>
  <cp:revision>1</cp:revision>
  <dcterms:created xsi:type="dcterms:W3CDTF">2016-01-14T11:24:51Z</dcterms:created>
  <dcterms:modified xsi:type="dcterms:W3CDTF">2016-01-14T11:27:50Z</dcterms:modified>
</cp:coreProperties>
</file>