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3C4B9-C786-4382-A7CA-C95D591F4077}" type="datetimeFigureOut">
              <a:rPr lang="en-US" smtClean="0"/>
              <a:t>1/14/2016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5743D8-C65E-490C-AC6F-700D1EBAD58E}" type="slidenum">
              <a:rPr lang="en-US" smtClean="0"/>
              <a:t>‹#›</a:t>
            </a:fld>
            <a:endParaRPr lang="en-US"/>
          </a:p>
        </p:txBody>
      </p:sp>
    </p:spTree>
    <p:extLst>
      <p:ext uri="{BB962C8B-B14F-4D97-AF65-F5344CB8AC3E}">
        <p14:creationId xmlns:p14="http://schemas.microsoft.com/office/powerpoint/2010/main" val="918593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9E1A3354-9A0B-49EE-95FD-23EABDFEF6CF}" type="slidenum">
              <a:rPr lang="en-US" smtClean="0"/>
              <a:pPr/>
              <a:t>1</a:t>
            </a:fld>
            <a:endParaRPr lang="en-US"/>
          </a:p>
        </p:txBody>
      </p:sp>
    </p:spTree>
    <p:extLst>
      <p:ext uri="{BB962C8B-B14F-4D97-AF65-F5344CB8AC3E}">
        <p14:creationId xmlns:p14="http://schemas.microsoft.com/office/powerpoint/2010/main" val="216713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13</a:t>
            </a:fld>
            <a:endParaRPr lang="en-US"/>
          </a:p>
        </p:txBody>
      </p:sp>
    </p:spTree>
    <p:extLst>
      <p:ext uri="{BB962C8B-B14F-4D97-AF65-F5344CB8AC3E}">
        <p14:creationId xmlns:p14="http://schemas.microsoft.com/office/powerpoint/2010/main" val="656873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FFA4C56-985D-4E43-B4D0-B4CF2B8810F3}" type="slidenum">
              <a:rPr lang="en-US" smtClean="0"/>
              <a:pPr/>
              <a:t>14</a:t>
            </a:fld>
            <a:endParaRPr lang="en-US"/>
          </a:p>
        </p:txBody>
      </p:sp>
    </p:spTree>
    <p:extLst>
      <p:ext uri="{BB962C8B-B14F-4D97-AF65-F5344CB8AC3E}">
        <p14:creationId xmlns:p14="http://schemas.microsoft.com/office/powerpoint/2010/main" val="3276295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15</a:t>
            </a:fld>
            <a:endParaRPr lang="en-US"/>
          </a:p>
        </p:txBody>
      </p:sp>
    </p:spTree>
    <p:extLst>
      <p:ext uri="{BB962C8B-B14F-4D97-AF65-F5344CB8AC3E}">
        <p14:creationId xmlns:p14="http://schemas.microsoft.com/office/powerpoint/2010/main" val="4212065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16</a:t>
            </a:fld>
            <a:endParaRPr lang="en-US"/>
          </a:p>
        </p:txBody>
      </p:sp>
    </p:spTree>
    <p:extLst>
      <p:ext uri="{BB962C8B-B14F-4D97-AF65-F5344CB8AC3E}">
        <p14:creationId xmlns:p14="http://schemas.microsoft.com/office/powerpoint/2010/main" val="3552599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17</a:t>
            </a:fld>
            <a:endParaRPr lang="en-US"/>
          </a:p>
        </p:txBody>
      </p:sp>
    </p:spTree>
    <p:extLst>
      <p:ext uri="{BB962C8B-B14F-4D97-AF65-F5344CB8AC3E}">
        <p14:creationId xmlns:p14="http://schemas.microsoft.com/office/powerpoint/2010/main" val="476606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18</a:t>
            </a:fld>
            <a:endParaRPr lang="en-US"/>
          </a:p>
        </p:txBody>
      </p:sp>
    </p:spTree>
    <p:extLst>
      <p:ext uri="{BB962C8B-B14F-4D97-AF65-F5344CB8AC3E}">
        <p14:creationId xmlns:p14="http://schemas.microsoft.com/office/powerpoint/2010/main" val="3063675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19</a:t>
            </a:fld>
            <a:endParaRPr lang="en-US"/>
          </a:p>
        </p:txBody>
      </p:sp>
    </p:spTree>
    <p:extLst>
      <p:ext uri="{BB962C8B-B14F-4D97-AF65-F5344CB8AC3E}">
        <p14:creationId xmlns:p14="http://schemas.microsoft.com/office/powerpoint/2010/main" val="563074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20</a:t>
            </a:fld>
            <a:endParaRPr lang="en-US"/>
          </a:p>
        </p:txBody>
      </p:sp>
    </p:spTree>
    <p:extLst>
      <p:ext uri="{BB962C8B-B14F-4D97-AF65-F5344CB8AC3E}">
        <p14:creationId xmlns:p14="http://schemas.microsoft.com/office/powerpoint/2010/main" val="1256226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457F4-9F61-48C1-9F8F-E74CB089181F}" type="slidenum">
              <a:rPr lang="en-US"/>
              <a:pPr/>
              <a:t>21</a:t>
            </a:fld>
            <a:endParaRPr lang="en-US"/>
          </a:p>
        </p:txBody>
      </p:sp>
      <p:sp>
        <p:nvSpPr>
          <p:cNvPr id="43010"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43011" name="Rectangle 3"/>
          <p:cNvSpPr>
            <a:spLocks noGrp="1" noChangeArrowheads="1"/>
          </p:cNvSpPr>
          <p:nvPr>
            <p:ph type="body" idx="1"/>
          </p:nvPr>
        </p:nvSpPr>
        <p:spPr bwMode="auto">
          <a:xfrm>
            <a:off x="914400" y="4343520"/>
            <a:ext cx="5029200" cy="4114246"/>
          </a:xfrm>
          <a:prstGeom prst="rect">
            <a:avLst/>
          </a:prstGeom>
          <a:solidFill>
            <a:srgbClr val="FFFFFF"/>
          </a:solidFill>
          <a:ln>
            <a:solidFill>
              <a:srgbClr val="000000"/>
            </a:solidFill>
            <a:miter lim="800000"/>
            <a:headEnd/>
            <a:tailEnd/>
          </a:ln>
        </p:spPr>
        <p:txBody>
          <a:bodyPr/>
          <a:lstStyle/>
          <a:p>
            <a:endParaRPr lang="en-GB" dirty="0"/>
          </a:p>
        </p:txBody>
      </p:sp>
    </p:spTree>
    <p:extLst>
      <p:ext uri="{BB962C8B-B14F-4D97-AF65-F5344CB8AC3E}">
        <p14:creationId xmlns:p14="http://schemas.microsoft.com/office/powerpoint/2010/main" val="897649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22</a:t>
            </a:fld>
            <a:endParaRPr lang="en-US"/>
          </a:p>
        </p:txBody>
      </p:sp>
    </p:spTree>
    <p:extLst>
      <p:ext uri="{BB962C8B-B14F-4D97-AF65-F5344CB8AC3E}">
        <p14:creationId xmlns:p14="http://schemas.microsoft.com/office/powerpoint/2010/main" val="4062788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2</a:t>
            </a:fld>
            <a:endParaRPr lang="en-US"/>
          </a:p>
        </p:txBody>
      </p:sp>
    </p:spTree>
    <p:extLst>
      <p:ext uri="{BB962C8B-B14F-4D97-AF65-F5344CB8AC3E}">
        <p14:creationId xmlns:p14="http://schemas.microsoft.com/office/powerpoint/2010/main" val="2564971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23</a:t>
            </a:fld>
            <a:endParaRPr lang="en-US"/>
          </a:p>
        </p:txBody>
      </p:sp>
    </p:spTree>
    <p:extLst>
      <p:ext uri="{BB962C8B-B14F-4D97-AF65-F5344CB8AC3E}">
        <p14:creationId xmlns:p14="http://schemas.microsoft.com/office/powerpoint/2010/main" val="3517788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24</a:t>
            </a:fld>
            <a:endParaRPr lang="en-US"/>
          </a:p>
        </p:txBody>
      </p:sp>
    </p:spTree>
    <p:extLst>
      <p:ext uri="{BB962C8B-B14F-4D97-AF65-F5344CB8AC3E}">
        <p14:creationId xmlns:p14="http://schemas.microsoft.com/office/powerpoint/2010/main" val="881233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25</a:t>
            </a:fld>
            <a:endParaRPr lang="en-US"/>
          </a:p>
        </p:txBody>
      </p:sp>
    </p:spTree>
    <p:extLst>
      <p:ext uri="{BB962C8B-B14F-4D97-AF65-F5344CB8AC3E}">
        <p14:creationId xmlns:p14="http://schemas.microsoft.com/office/powerpoint/2010/main" val="1783333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26</a:t>
            </a:fld>
            <a:endParaRPr lang="en-US"/>
          </a:p>
        </p:txBody>
      </p:sp>
    </p:spTree>
    <p:extLst>
      <p:ext uri="{BB962C8B-B14F-4D97-AF65-F5344CB8AC3E}">
        <p14:creationId xmlns:p14="http://schemas.microsoft.com/office/powerpoint/2010/main" val="66593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27</a:t>
            </a:fld>
            <a:endParaRPr lang="en-US"/>
          </a:p>
        </p:txBody>
      </p:sp>
    </p:spTree>
    <p:extLst>
      <p:ext uri="{BB962C8B-B14F-4D97-AF65-F5344CB8AC3E}">
        <p14:creationId xmlns:p14="http://schemas.microsoft.com/office/powerpoint/2010/main" val="3352034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28</a:t>
            </a:fld>
            <a:endParaRPr lang="en-US"/>
          </a:p>
        </p:txBody>
      </p:sp>
    </p:spTree>
    <p:extLst>
      <p:ext uri="{BB962C8B-B14F-4D97-AF65-F5344CB8AC3E}">
        <p14:creationId xmlns:p14="http://schemas.microsoft.com/office/powerpoint/2010/main" val="2488994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29</a:t>
            </a:fld>
            <a:endParaRPr lang="en-US"/>
          </a:p>
        </p:txBody>
      </p:sp>
    </p:spTree>
    <p:extLst>
      <p:ext uri="{BB962C8B-B14F-4D97-AF65-F5344CB8AC3E}">
        <p14:creationId xmlns:p14="http://schemas.microsoft.com/office/powerpoint/2010/main" val="2915360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30</a:t>
            </a:fld>
            <a:endParaRPr lang="en-US"/>
          </a:p>
        </p:txBody>
      </p:sp>
    </p:spTree>
    <p:extLst>
      <p:ext uri="{BB962C8B-B14F-4D97-AF65-F5344CB8AC3E}">
        <p14:creationId xmlns:p14="http://schemas.microsoft.com/office/powerpoint/2010/main" val="1969643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31</a:t>
            </a:fld>
            <a:endParaRPr lang="en-US"/>
          </a:p>
        </p:txBody>
      </p:sp>
    </p:spTree>
    <p:extLst>
      <p:ext uri="{BB962C8B-B14F-4D97-AF65-F5344CB8AC3E}">
        <p14:creationId xmlns:p14="http://schemas.microsoft.com/office/powerpoint/2010/main" val="34722380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ToInt32()</a:t>
            </a:r>
            <a:r>
              <a:rPr lang="en-US" baseline="0" dirty="0" smtClean="0"/>
              <a:t> method converts any data type into ‘</a:t>
            </a:r>
            <a:r>
              <a:rPr lang="en-US" baseline="0" dirty="0" err="1" smtClean="0"/>
              <a:t>int</a:t>
            </a:r>
            <a:r>
              <a:rPr lang="en-US" baseline="0" dirty="0" smtClean="0"/>
              <a:t>’ data type.</a:t>
            </a:r>
          </a:p>
          <a:p>
            <a:r>
              <a:rPr lang="en-US" baseline="0" dirty="0" smtClean="0"/>
              <a:t>Similarly, all other methods like, </a:t>
            </a:r>
            <a:r>
              <a:rPr lang="en-US" baseline="0" dirty="0" err="1" smtClean="0"/>
              <a:t>ToDecimal</a:t>
            </a:r>
            <a:r>
              <a:rPr lang="en-US" baseline="0" dirty="0" smtClean="0"/>
              <a:t>(), </a:t>
            </a:r>
            <a:r>
              <a:rPr lang="en-US" baseline="0" dirty="0" err="1" smtClean="0"/>
              <a:t>ToDouble</a:t>
            </a:r>
            <a:r>
              <a:rPr lang="en-US" baseline="0" dirty="0" smtClean="0"/>
              <a:t>() etc are used to convert any data type into ‘decimal’, ‘double’ data type respectively</a:t>
            </a:r>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32</a:t>
            </a:fld>
            <a:endParaRPr lang="en-AU" dirty="0"/>
          </a:p>
        </p:txBody>
      </p:sp>
    </p:spTree>
    <p:extLst>
      <p:ext uri="{BB962C8B-B14F-4D97-AF65-F5344CB8AC3E}">
        <p14:creationId xmlns:p14="http://schemas.microsoft.com/office/powerpoint/2010/main" val="305358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is a relatively new programming language and is significant in two respects:</a:t>
            </a:r>
          </a:p>
          <a:p>
            <a:pPr marL="171450" indent="-171450">
              <a:buFont typeface="Arial" pitchFamily="34" charset="0"/>
              <a:buChar char="•"/>
            </a:pPr>
            <a:r>
              <a:rPr lang="en-US" dirty="0" smtClean="0"/>
              <a:t>It is specifically designed and targeted for use with Microsoft’s .NET Framework (a feature-rich platform for the development, deployment, and execution of distributed applications).</a:t>
            </a:r>
          </a:p>
          <a:p>
            <a:pPr marL="171450" indent="-171450">
              <a:buFont typeface="Arial" pitchFamily="34" charset="0"/>
              <a:buChar char="•"/>
            </a:pPr>
            <a:r>
              <a:rPr lang="en-US" dirty="0" smtClean="0"/>
              <a:t>It is a language based on the modern object-oriented design methodology, and when designing it Microsoft learned from the experience of all the other similar languages that have been around since object-oriented principles came to prominence some 20 years ago.</a:t>
            </a:r>
          </a:p>
          <a:p>
            <a:r>
              <a:rPr lang="en-US" dirty="0" smtClean="0"/>
              <a:t>One important thing to make clear is that C# is a language in its own right. Although it is designed to generate code that targets the .NET environment, it is not itself part of .NET. Some features are supported by .NET but not by C#, and you might be surprised to learn that some features of the C# language are not supported by .NET (for example, some instances of operator overloading)!</a:t>
            </a:r>
          </a:p>
          <a:p>
            <a:r>
              <a:rPr lang="en-US" dirty="0" smtClean="0"/>
              <a:t>However, because the C# language is intended for use with .NET, it is important for you to have an understanding of this Framework if you want to develop applications in C# effectively.</a:t>
            </a:r>
            <a:endParaRPr lang="en-US" dirty="0"/>
          </a:p>
        </p:txBody>
      </p:sp>
      <p:sp>
        <p:nvSpPr>
          <p:cNvPr id="4" name="Slide Number Placeholder 3"/>
          <p:cNvSpPr>
            <a:spLocks noGrp="1"/>
          </p:cNvSpPr>
          <p:nvPr>
            <p:ph type="sldNum" sz="quarter" idx="10"/>
          </p:nvPr>
        </p:nvSpPr>
        <p:spPr/>
        <p:txBody>
          <a:bodyPr/>
          <a:lstStyle/>
          <a:p>
            <a:fld id="{6C02E8F4-E408-4682-BA4E-22A4A3E00D21}" type="slidenum">
              <a:rPr lang="en-US" smtClean="0"/>
              <a:pPr/>
              <a:t>3</a:t>
            </a:fld>
            <a:endParaRPr lang="en-US"/>
          </a:p>
        </p:txBody>
      </p:sp>
    </p:spTree>
    <p:extLst>
      <p:ext uri="{BB962C8B-B14F-4D97-AF65-F5344CB8AC3E}">
        <p14:creationId xmlns:p14="http://schemas.microsoft.com/office/powerpoint/2010/main" val="216941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33</a:t>
            </a:fld>
            <a:endParaRPr lang="en-US"/>
          </a:p>
        </p:txBody>
      </p:sp>
    </p:spTree>
    <p:extLst>
      <p:ext uri="{BB962C8B-B14F-4D97-AF65-F5344CB8AC3E}">
        <p14:creationId xmlns:p14="http://schemas.microsoft.com/office/powerpoint/2010/main" val="27113300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The example displays the following output to the console:</a:t>
            </a:r>
          </a:p>
          <a:p>
            <a:r>
              <a:rPr lang="en-US" sz="1200" kern="1200" dirty="0" smtClean="0">
                <a:solidFill>
                  <a:schemeClr val="tx1"/>
                </a:solidFill>
                <a:effectLst/>
                <a:latin typeface="+mn-lt"/>
                <a:ea typeface="+mn-ea"/>
                <a:cs typeface="+mn-cs"/>
              </a:rPr>
              <a:t> </a:t>
            </a:r>
            <a:r>
              <a:rPr lang="en-US" dirty="0" smtClean="0"/>
              <a:t> </a:t>
            </a:r>
            <a:r>
              <a:rPr lang="en-US" sz="1200" kern="1200" dirty="0" smtClean="0">
                <a:solidFill>
                  <a:schemeClr val="tx1"/>
                </a:solidFill>
                <a:effectLst/>
                <a:latin typeface="+mn-lt"/>
                <a:ea typeface="+mn-ea"/>
                <a:cs typeface="+mn-cs"/>
              </a:rPr>
              <a:t>// Attempted conversion of '' failed. </a:t>
            </a:r>
            <a:r>
              <a:rPr lang="en-US" dirty="0" smtClean="0"/>
              <a:t> </a:t>
            </a:r>
          </a:p>
          <a:p>
            <a:r>
              <a:rPr lang="en-US" sz="1200" kern="1200" dirty="0" smtClean="0">
                <a:solidFill>
                  <a:schemeClr val="tx1"/>
                </a:solidFill>
                <a:effectLst/>
                <a:latin typeface="+mn-lt"/>
                <a:ea typeface="+mn-ea"/>
                <a:cs typeface="+mn-cs"/>
              </a:rPr>
              <a:t>// Converted '160519' to 160519. </a:t>
            </a:r>
            <a:r>
              <a:rPr lang="en-US" dirty="0" smtClean="0"/>
              <a:t> </a:t>
            </a:r>
          </a:p>
          <a:p>
            <a:r>
              <a:rPr lang="en-US" sz="1200" kern="1200" dirty="0" smtClean="0">
                <a:solidFill>
                  <a:schemeClr val="tx1"/>
                </a:solidFill>
                <a:effectLst/>
                <a:latin typeface="+mn-lt"/>
                <a:ea typeface="+mn-ea"/>
                <a:cs typeface="+mn-cs"/>
              </a:rPr>
              <a:t>// Attempted conversion of '9432.0' failed. </a:t>
            </a:r>
          </a:p>
          <a:p>
            <a:r>
              <a:rPr lang="en-US" dirty="0" smtClean="0"/>
              <a:t> </a:t>
            </a:r>
            <a:r>
              <a:rPr lang="en-US" sz="1200" kern="1200" dirty="0" smtClean="0">
                <a:solidFill>
                  <a:schemeClr val="tx1"/>
                </a:solidFill>
                <a:effectLst/>
                <a:latin typeface="+mn-lt"/>
                <a:ea typeface="+mn-ea"/>
                <a:cs typeface="+mn-cs"/>
              </a:rPr>
              <a:t>// Attempted conversion of '16,667' failed. </a:t>
            </a:r>
            <a:r>
              <a:rPr lang="en-US" dirty="0" smtClean="0"/>
              <a:t> </a:t>
            </a:r>
          </a:p>
          <a:p>
            <a:r>
              <a:rPr lang="en-US" sz="1200" kern="1200" dirty="0" smtClean="0">
                <a:solidFill>
                  <a:schemeClr val="tx1"/>
                </a:solidFill>
                <a:effectLst/>
                <a:latin typeface="+mn-lt"/>
                <a:ea typeface="+mn-ea"/>
                <a:cs typeface="+mn-cs"/>
              </a:rPr>
              <a:t>// Converted ' -322 ' to -322. </a:t>
            </a:r>
            <a:r>
              <a:rPr lang="en-US" dirty="0" smtClean="0"/>
              <a:t> </a:t>
            </a:r>
          </a:p>
          <a:p>
            <a:r>
              <a:rPr lang="en-US" sz="1200" kern="1200" dirty="0" smtClean="0">
                <a:solidFill>
                  <a:schemeClr val="tx1"/>
                </a:solidFill>
                <a:effectLst/>
                <a:latin typeface="+mn-lt"/>
                <a:ea typeface="+mn-ea"/>
                <a:cs typeface="+mn-cs"/>
              </a:rPr>
              <a:t>// Converted '+4302' to 4302. </a:t>
            </a:r>
            <a:r>
              <a:rPr lang="en-US" dirty="0" smtClean="0"/>
              <a:t> </a:t>
            </a:r>
          </a:p>
          <a:p>
            <a:r>
              <a:rPr lang="en-US" sz="1200" kern="1200" dirty="0" smtClean="0">
                <a:solidFill>
                  <a:schemeClr val="tx1"/>
                </a:solidFill>
                <a:effectLst/>
                <a:latin typeface="+mn-lt"/>
                <a:ea typeface="+mn-ea"/>
                <a:cs typeface="+mn-cs"/>
              </a:rPr>
              <a:t>// Attempted conversion of '(100);' failed. </a:t>
            </a:r>
          </a:p>
          <a:p>
            <a:r>
              <a:rPr lang="en-US" dirty="0" smtClean="0"/>
              <a:t> </a:t>
            </a:r>
            <a:r>
              <a:rPr lang="en-US" sz="1200" kern="1200" dirty="0" smtClean="0">
                <a:solidFill>
                  <a:schemeClr val="tx1"/>
                </a:solidFill>
                <a:effectLst/>
                <a:latin typeface="+mn-lt"/>
                <a:ea typeface="+mn-ea"/>
                <a:cs typeface="+mn-cs"/>
              </a:rPr>
              <a:t>// Attempted conversion of '01FA' failed.</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34</a:t>
            </a:fld>
            <a:endParaRPr lang="en-US"/>
          </a:p>
        </p:txBody>
      </p:sp>
    </p:spTree>
    <p:extLst>
      <p:ext uri="{BB962C8B-B14F-4D97-AF65-F5344CB8AC3E}">
        <p14:creationId xmlns:p14="http://schemas.microsoft.com/office/powerpoint/2010/main" val="2288599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35</a:t>
            </a:fld>
            <a:endParaRPr lang="en-US"/>
          </a:p>
        </p:txBody>
      </p:sp>
    </p:spTree>
    <p:extLst>
      <p:ext uri="{BB962C8B-B14F-4D97-AF65-F5344CB8AC3E}">
        <p14:creationId xmlns:p14="http://schemas.microsoft.com/office/powerpoint/2010/main" val="8193933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36</a:t>
            </a:fld>
            <a:endParaRPr lang="en-US"/>
          </a:p>
        </p:txBody>
      </p:sp>
    </p:spTree>
    <p:extLst>
      <p:ext uri="{BB962C8B-B14F-4D97-AF65-F5344CB8AC3E}">
        <p14:creationId xmlns:p14="http://schemas.microsoft.com/office/powerpoint/2010/main" val="10968114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37</a:t>
            </a:fld>
            <a:endParaRPr lang="en-US"/>
          </a:p>
        </p:txBody>
      </p:sp>
    </p:spTree>
    <p:extLst>
      <p:ext uri="{BB962C8B-B14F-4D97-AF65-F5344CB8AC3E}">
        <p14:creationId xmlns:p14="http://schemas.microsoft.com/office/powerpoint/2010/main" val="5688849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38</a:t>
            </a:fld>
            <a:endParaRPr lang="en-US"/>
          </a:p>
        </p:txBody>
      </p:sp>
    </p:spTree>
    <p:extLst>
      <p:ext uri="{BB962C8B-B14F-4D97-AF65-F5344CB8AC3E}">
        <p14:creationId xmlns:p14="http://schemas.microsoft.com/office/powerpoint/2010/main" val="11108938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39</a:t>
            </a:fld>
            <a:endParaRPr lang="en-US"/>
          </a:p>
        </p:txBody>
      </p:sp>
    </p:spTree>
    <p:extLst>
      <p:ext uri="{BB962C8B-B14F-4D97-AF65-F5344CB8AC3E}">
        <p14:creationId xmlns:p14="http://schemas.microsoft.com/office/powerpoint/2010/main" val="325660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40</a:t>
            </a:fld>
            <a:endParaRPr lang="en-US"/>
          </a:p>
        </p:txBody>
      </p:sp>
    </p:spTree>
    <p:extLst>
      <p:ext uri="{BB962C8B-B14F-4D97-AF65-F5344CB8AC3E}">
        <p14:creationId xmlns:p14="http://schemas.microsoft.com/office/powerpoint/2010/main" val="34257508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41</a:t>
            </a:fld>
            <a:endParaRPr lang="en-US"/>
          </a:p>
        </p:txBody>
      </p:sp>
    </p:spTree>
    <p:extLst>
      <p:ext uri="{BB962C8B-B14F-4D97-AF65-F5344CB8AC3E}">
        <p14:creationId xmlns:p14="http://schemas.microsoft.com/office/powerpoint/2010/main" val="32986371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42</a:t>
            </a:fld>
            <a:endParaRPr lang="en-US"/>
          </a:p>
        </p:txBody>
      </p:sp>
    </p:spTree>
    <p:extLst>
      <p:ext uri="{BB962C8B-B14F-4D97-AF65-F5344CB8AC3E}">
        <p14:creationId xmlns:p14="http://schemas.microsoft.com/office/powerpoint/2010/main" val="203131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Language has the following features:</a:t>
            </a:r>
          </a:p>
          <a:p>
            <a:pPr marL="171450" indent="-171450">
              <a:buFont typeface="Arial" pitchFamily="34" charset="0"/>
              <a:buChar char="•"/>
            </a:pPr>
            <a:r>
              <a:rPr lang="en-US" dirty="0" smtClean="0"/>
              <a:t>High class architecture of Object Oriented Programming where everything is talked in terms of Classes and Objects-&gt;From your Data types to Custom Types, all are represented as objects.</a:t>
            </a:r>
          </a:p>
          <a:p>
            <a:pPr marL="171450" indent="-171450">
              <a:buFont typeface="Arial" pitchFamily="34" charset="0"/>
              <a:buChar char="•"/>
            </a:pPr>
            <a:r>
              <a:rPr lang="en-US" dirty="0" smtClean="0"/>
              <a:t>Component Architecture: Your classes are units that constitute Functions (Methods) , Characteristics (Properties) and Events (Actions Performed on the Object).</a:t>
            </a:r>
          </a:p>
          <a:p>
            <a:pPr marL="171450" indent="-171450">
              <a:buFont typeface="Arial" pitchFamily="34" charset="0"/>
              <a:buChar char="•"/>
            </a:pPr>
            <a:r>
              <a:rPr lang="en-US" dirty="0" smtClean="0"/>
              <a:t>C#</a:t>
            </a:r>
            <a:r>
              <a:rPr lang="en-US" baseline="0" dirty="0" smtClean="0"/>
              <a:t> is very powerful Language in terms of data type declarations, nothing is assumed here. Any conventions should happen specifically. Nothing is assumed.</a:t>
            </a:r>
          </a:p>
          <a:p>
            <a:pPr marL="171450" indent="-171450">
              <a:buFont typeface="Arial" pitchFamily="34" charset="0"/>
              <a:buChar char="•"/>
            </a:pPr>
            <a:r>
              <a:rPr lang="en-US" baseline="0" dirty="0" smtClean="0"/>
              <a:t>Variables that you declare should be assigned before you use it in your Program, hence making it a perfect language for applying business rules of your Application</a:t>
            </a:r>
          </a:p>
          <a:p>
            <a:pPr marL="171450" indent="-171450">
              <a:buFont typeface="Arial" pitchFamily="34" charset="0"/>
              <a:buChar char="•"/>
            </a:pPr>
            <a:r>
              <a:rPr lang="en-US" baseline="0" dirty="0" smtClean="0"/>
              <a:t>You can customize the operators to suit your Application requirements.</a:t>
            </a:r>
          </a:p>
          <a:p>
            <a:pPr marL="171450" indent="-171450">
              <a:buFont typeface="Arial" pitchFamily="34" charset="0"/>
              <a:buChar char="•"/>
            </a:pPr>
            <a:r>
              <a:rPr lang="en-US" baseline="0" dirty="0" smtClean="0"/>
              <a:t>You can create Generic classes like Templates of C++.</a:t>
            </a:r>
          </a:p>
          <a:p>
            <a:pPr marL="171450" indent="-171450">
              <a:buFont typeface="Arial" pitchFamily="34" charset="0"/>
              <a:buChar char="•"/>
            </a:pPr>
            <a:r>
              <a:rPr lang="en-US" baseline="0" dirty="0" smtClean="0"/>
              <a:t>Indexers help you to treat an object as an Array. Sounds Crazy? Think about our Training Room is an object which is having an Array of Trainees in it.      </a:t>
            </a:r>
            <a:r>
              <a:rPr lang="en-US" dirty="0" smtClean="0"/>
              <a:t>     </a:t>
            </a:r>
            <a:endParaRPr lang="en-US" dirty="0"/>
          </a:p>
        </p:txBody>
      </p:sp>
      <p:sp>
        <p:nvSpPr>
          <p:cNvPr id="4" name="Slide Number Placeholder 3"/>
          <p:cNvSpPr>
            <a:spLocks noGrp="1"/>
          </p:cNvSpPr>
          <p:nvPr>
            <p:ph type="sldNum" sz="quarter" idx="10"/>
          </p:nvPr>
        </p:nvSpPr>
        <p:spPr/>
        <p:txBody>
          <a:bodyPr/>
          <a:lstStyle/>
          <a:p>
            <a:fld id="{6C02E8F4-E408-4682-BA4E-22A4A3E00D21}" type="slidenum">
              <a:rPr lang="en-US" smtClean="0"/>
              <a:pPr/>
              <a:t>4</a:t>
            </a:fld>
            <a:endParaRPr lang="en-US"/>
          </a:p>
        </p:txBody>
      </p:sp>
    </p:spTree>
    <p:extLst>
      <p:ext uri="{BB962C8B-B14F-4D97-AF65-F5344CB8AC3E}">
        <p14:creationId xmlns:p14="http://schemas.microsoft.com/office/powerpoint/2010/main" val="40957142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43</a:t>
            </a:fld>
            <a:endParaRPr lang="en-US"/>
          </a:p>
        </p:txBody>
      </p:sp>
    </p:spTree>
    <p:extLst>
      <p:ext uri="{BB962C8B-B14F-4D97-AF65-F5344CB8AC3E}">
        <p14:creationId xmlns:p14="http://schemas.microsoft.com/office/powerpoint/2010/main" val="8404613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44</a:t>
            </a:fld>
            <a:endParaRPr lang="en-US"/>
          </a:p>
        </p:txBody>
      </p:sp>
    </p:spTree>
    <p:extLst>
      <p:ext uri="{BB962C8B-B14F-4D97-AF65-F5344CB8AC3E}">
        <p14:creationId xmlns:p14="http://schemas.microsoft.com/office/powerpoint/2010/main" val="27135197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45</a:t>
            </a:fld>
            <a:endParaRPr lang="en-US"/>
          </a:p>
        </p:txBody>
      </p:sp>
    </p:spTree>
    <p:extLst>
      <p:ext uri="{BB962C8B-B14F-4D97-AF65-F5344CB8AC3E}">
        <p14:creationId xmlns:p14="http://schemas.microsoft.com/office/powerpoint/2010/main" val="4570220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46</a:t>
            </a:fld>
            <a:endParaRPr lang="en-US"/>
          </a:p>
        </p:txBody>
      </p:sp>
    </p:spTree>
    <p:extLst>
      <p:ext uri="{BB962C8B-B14F-4D97-AF65-F5344CB8AC3E}">
        <p14:creationId xmlns:p14="http://schemas.microsoft.com/office/powerpoint/2010/main" val="19878514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47</a:t>
            </a:fld>
            <a:endParaRPr lang="en-US"/>
          </a:p>
        </p:txBody>
      </p:sp>
    </p:spTree>
    <p:extLst>
      <p:ext uri="{BB962C8B-B14F-4D97-AF65-F5344CB8AC3E}">
        <p14:creationId xmlns:p14="http://schemas.microsoft.com/office/powerpoint/2010/main" val="29298242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48</a:t>
            </a:fld>
            <a:endParaRPr lang="en-US"/>
          </a:p>
        </p:txBody>
      </p:sp>
    </p:spTree>
    <p:extLst>
      <p:ext uri="{BB962C8B-B14F-4D97-AF65-F5344CB8AC3E}">
        <p14:creationId xmlns:p14="http://schemas.microsoft.com/office/powerpoint/2010/main" val="16658564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579725-E325-4FC3-B478-C6AB4A343E1C}" type="slidenum">
              <a:rPr lang="en-US"/>
              <a:pPr/>
              <a:t>49</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81788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FA4C56-985D-4E43-B4D0-B4CF2B8810F3}" type="slidenum">
              <a:rPr lang="en-US" smtClean="0"/>
              <a:pPr/>
              <a:t>50</a:t>
            </a:fld>
            <a:endParaRPr lang="en-US"/>
          </a:p>
        </p:txBody>
      </p:sp>
    </p:spTree>
    <p:extLst>
      <p:ext uri="{BB962C8B-B14F-4D97-AF65-F5344CB8AC3E}">
        <p14:creationId xmlns:p14="http://schemas.microsoft.com/office/powerpoint/2010/main" val="22838985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51</a:t>
            </a:fld>
            <a:endParaRPr lang="en-US"/>
          </a:p>
        </p:txBody>
      </p:sp>
    </p:spTree>
    <p:extLst>
      <p:ext uri="{BB962C8B-B14F-4D97-AF65-F5344CB8AC3E}">
        <p14:creationId xmlns:p14="http://schemas.microsoft.com/office/powerpoint/2010/main" val="470246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52</a:t>
            </a:fld>
            <a:endParaRPr lang="en-US"/>
          </a:p>
        </p:txBody>
      </p:sp>
    </p:spTree>
    <p:extLst>
      <p:ext uri="{BB962C8B-B14F-4D97-AF65-F5344CB8AC3E}">
        <p14:creationId xmlns:p14="http://schemas.microsoft.com/office/powerpoint/2010/main" val="4168013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Note:</a:t>
            </a:r>
          </a:p>
          <a:p>
            <a:endParaRPr lang="en-US" dirty="0" smtClean="0"/>
          </a:p>
          <a:p>
            <a:r>
              <a:rPr lang="en-US" dirty="0" smtClean="0"/>
              <a:t>This is a simple example</a:t>
            </a:r>
            <a:r>
              <a:rPr lang="en-US" baseline="0" dirty="0" smtClean="0"/>
              <a:t> of the structure of a C# program. The program is being used to print a simple line in the console, using </a:t>
            </a:r>
            <a:r>
              <a:rPr lang="en-US" baseline="0" dirty="0" err="1" smtClean="0"/>
              <a:t>WriteLine</a:t>
            </a:r>
            <a:r>
              <a:rPr lang="en-US" baseline="0" dirty="0" smtClean="0"/>
              <a:t>() method.</a:t>
            </a:r>
          </a:p>
          <a:p>
            <a:endParaRPr lang="en-US" baseline="0" dirty="0" smtClean="0"/>
          </a:p>
          <a:p>
            <a:r>
              <a:rPr lang="en-GB" dirty="0" smtClean="0"/>
              <a:t>A C# application can consist of many files. Here this is a single</a:t>
            </a:r>
            <a:r>
              <a:rPr lang="en-GB" baseline="0" dirty="0" smtClean="0"/>
              <a:t> file application.</a:t>
            </a:r>
            <a:endParaRPr lang="en-US" baseline="0" dirty="0" smtClean="0"/>
          </a:p>
          <a:p>
            <a:endParaRPr lang="en-US" baseline="0" dirty="0" smtClean="0"/>
          </a:p>
          <a:p>
            <a:r>
              <a:rPr lang="en-US" baseline="0" dirty="0" smtClean="0"/>
              <a:t>All in-built classes are present in different namespaces in the base class library provided by .NET Framework. </a:t>
            </a:r>
            <a:r>
              <a:rPr lang="en-US" baseline="0" dirty="0" err="1" smtClean="0"/>
              <a:t>WriteLine</a:t>
            </a:r>
            <a:r>
              <a:rPr lang="en-US" baseline="0" dirty="0" smtClean="0"/>
              <a:t>() method is an in-built method of Console class, which is present in System namespace in base class library.</a:t>
            </a:r>
          </a:p>
          <a:p>
            <a:endParaRPr lang="en-US" baseline="0" dirty="0" smtClean="0"/>
          </a:p>
          <a:p>
            <a:r>
              <a:rPr lang="en-US" baseline="0" dirty="0" smtClean="0"/>
              <a:t>Even Program class in this example belongs to a namespace ( a logical name), namely, ‘</a:t>
            </a:r>
            <a:r>
              <a:rPr lang="en-US" baseline="0" dirty="0" err="1" smtClean="0"/>
              <a:t>HelloWorldExample</a:t>
            </a:r>
            <a:r>
              <a:rPr lang="en-US" baseline="0" dirty="0" smtClean="0"/>
              <a:t>’.</a:t>
            </a:r>
          </a:p>
          <a:p>
            <a:endParaRPr lang="en-US" baseline="0" dirty="0" smtClean="0"/>
          </a:p>
          <a:p>
            <a:r>
              <a:rPr lang="en-US" baseline="0" dirty="0" smtClean="0"/>
              <a:t>In this code two types of comments have been used and they are – Single line comment and Multi line comment.</a:t>
            </a:r>
          </a:p>
          <a:p>
            <a:r>
              <a:rPr lang="en-US" baseline="0" dirty="0" smtClean="0"/>
              <a:t>Single line comment starts with ‘//’ symbol and multi line comments starts with ‘/*’ and ends with ‘*/’. Put in your comments in this block.</a:t>
            </a:r>
          </a:p>
          <a:p>
            <a:endParaRPr lang="en-US" baseline="0" dirty="0" smtClean="0"/>
          </a:p>
          <a:p>
            <a:r>
              <a:rPr lang="en-US" baseline="0" dirty="0" smtClean="0"/>
              <a:t>The code has one entry point, namely, ‘Main’ method, from where the execution will start.</a:t>
            </a:r>
            <a:endParaRPr lang="en-IN" dirty="0"/>
          </a:p>
        </p:txBody>
      </p:sp>
      <p:sp>
        <p:nvSpPr>
          <p:cNvPr id="4" name="Slide Number Placeholder 3"/>
          <p:cNvSpPr>
            <a:spLocks noGrp="1"/>
          </p:cNvSpPr>
          <p:nvPr>
            <p:ph type="sldNum" sz="quarter" idx="10"/>
          </p:nvPr>
        </p:nvSpPr>
        <p:spPr/>
        <p:txBody>
          <a:bodyPr/>
          <a:lstStyle/>
          <a:p>
            <a:fld id="{EFFA4C56-985D-4E43-B4D0-B4CF2B8810F3}" type="slidenum">
              <a:rPr lang="en-US" smtClean="0"/>
              <a:pPr/>
              <a:t>5</a:t>
            </a:fld>
            <a:endParaRPr lang="en-US"/>
          </a:p>
        </p:txBody>
      </p:sp>
    </p:spTree>
    <p:extLst>
      <p:ext uri="{BB962C8B-B14F-4D97-AF65-F5344CB8AC3E}">
        <p14:creationId xmlns:p14="http://schemas.microsoft.com/office/powerpoint/2010/main" val="40862311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53</a:t>
            </a:fld>
            <a:endParaRPr lang="en-US"/>
          </a:p>
        </p:txBody>
      </p:sp>
    </p:spTree>
    <p:extLst>
      <p:ext uri="{BB962C8B-B14F-4D97-AF65-F5344CB8AC3E}">
        <p14:creationId xmlns:p14="http://schemas.microsoft.com/office/powerpoint/2010/main" val="12974000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54</a:t>
            </a:fld>
            <a:endParaRPr lang="en-US"/>
          </a:p>
        </p:txBody>
      </p:sp>
    </p:spTree>
    <p:extLst>
      <p:ext uri="{BB962C8B-B14F-4D97-AF65-F5344CB8AC3E}">
        <p14:creationId xmlns:p14="http://schemas.microsoft.com/office/powerpoint/2010/main" val="24433905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55</a:t>
            </a:fld>
            <a:endParaRPr lang="en-US"/>
          </a:p>
        </p:txBody>
      </p:sp>
    </p:spTree>
    <p:extLst>
      <p:ext uri="{BB962C8B-B14F-4D97-AF65-F5344CB8AC3E}">
        <p14:creationId xmlns:p14="http://schemas.microsoft.com/office/powerpoint/2010/main" val="16333097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56</a:t>
            </a:fld>
            <a:endParaRPr lang="en-US"/>
          </a:p>
        </p:txBody>
      </p:sp>
    </p:spTree>
    <p:extLst>
      <p:ext uri="{BB962C8B-B14F-4D97-AF65-F5344CB8AC3E}">
        <p14:creationId xmlns:p14="http://schemas.microsoft.com/office/powerpoint/2010/main" val="35216634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57</a:t>
            </a:fld>
            <a:endParaRPr lang="en-US"/>
          </a:p>
        </p:txBody>
      </p:sp>
    </p:spTree>
    <p:extLst>
      <p:ext uri="{BB962C8B-B14F-4D97-AF65-F5344CB8AC3E}">
        <p14:creationId xmlns:p14="http://schemas.microsoft.com/office/powerpoint/2010/main" val="10835109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Notes:</a:t>
            </a:r>
          </a:p>
          <a:p>
            <a:endParaRPr lang="en-US" dirty="0" smtClean="0"/>
          </a:p>
          <a:p>
            <a:r>
              <a:rPr lang="en-US" dirty="0" smtClean="0">
                <a:effectLst/>
              </a:rPr>
              <a:t>An array has the following properties:</a:t>
            </a:r>
          </a:p>
          <a:p>
            <a:pPr marL="171450" indent="-171450">
              <a:buFont typeface="Arial" pitchFamily="34" charset="0"/>
              <a:buChar char="•"/>
            </a:pPr>
            <a:r>
              <a:rPr lang="en-US" dirty="0" smtClean="0">
                <a:effectLst/>
              </a:rPr>
              <a:t>An array can be Single-Dimensional, Multidimensional or Jagged.</a:t>
            </a:r>
          </a:p>
          <a:p>
            <a:pPr marL="171450" indent="-171450">
              <a:buFont typeface="Arial" pitchFamily="34" charset="0"/>
              <a:buChar char="•"/>
            </a:pPr>
            <a:r>
              <a:rPr lang="en-US" dirty="0" smtClean="0">
                <a:effectLst/>
              </a:rPr>
              <a:t>The default value of numeric array elements are set to zero, and reference elements are set to null.</a:t>
            </a:r>
          </a:p>
          <a:p>
            <a:pPr marL="171450" indent="-171450">
              <a:buFont typeface="Arial" pitchFamily="34" charset="0"/>
              <a:buChar char="•"/>
            </a:pPr>
            <a:r>
              <a:rPr lang="en-US" dirty="0" smtClean="0">
                <a:effectLst/>
              </a:rPr>
              <a:t>A jagged array is an array of arrays, and therefore its elements are reference types and are initialized to null.</a:t>
            </a:r>
          </a:p>
          <a:p>
            <a:pPr marL="171450" indent="-171450">
              <a:buFont typeface="Arial" pitchFamily="34" charset="0"/>
              <a:buChar char="•"/>
            </a:pPr>
            <a:r>
              <a:rPr lang="en-US" dirty="0" smtClean="0">
                <a:effectLst/>
              </a:rPr>
              <a:t>Array elements can be of any type, including an array type.</a:t>
            </a:r>
            <a:endParaRPr lang="en-IN" b="1" dirty="0"/>
          </a:p>
        </p:txBody>
      </p:sp>
      <p:sp>
        <p:nvSpPr>
          <p:cNvPr id="4" name="Slide Number Placeholder 3"/>
          <p:cNvSpPr>
            <a:spLocks noGrp="1"/>
          </p:cNvSpPr>
          <p:nvPr>
            <p:ph type="sldNum" sz="quarter" idx="10"/>
          </p:nvPr>
        </p:nvSpPr>
        <p:spPr/>
        <p:txBody>
          <a:bodyPr/>
          <a:lstStyle/>
          <a:p>
            <a:fld id="{EFFA4C56-985D-4E43-B4D0-B4CF2B8810F3}" type="slidenum">
              <a:rPr lang="en-US" smtClean="0"/>
              <a:pPr/>
              <a:t>58</a:t>
            </a:fld>
            <a:endParaRPr lang="en-US"/>
          </a:p>
        </p:txBody>
      </p:sp>
    </p:spTree>
    <p:extLst>
      <p:ext uri="{BB962C8B-B14F-4D97-AF65-F5344CB8AC3E}">
        <p14:creationId xmlns:p14="http://schemas.microsoft.com/office/powerpoint/2010/main" val="32145188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FFA4C56-985D-4E43-B4D0-B4CF2B8810F3}" type="slidenum">
              <a:rPr lang="en-US" smtClean="0"/>
              <a:pPr/>
              <a:t>59</a:t>
            </a:fld>
            <a:endParaRPr lang="en-US"/>
          </a:p>
        </p:txBody>
      </p:sp>
    </p:spTree>
    <p:extLst>
      <p:ext uri="{BB962C8B-B14F-4D97-AF65-F5344CB8AC3E}">
        <p14:creationId xmlns:p14="http://schemas.microsoft.com/office/powerpoint/2010/main" val="9454337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60</a:t>
            </a:fld>
            <a:endParaRPr lang="en-US"/>
          </a:p>
        </p:txBody>
      </p:sp>
    </p:spTree>
    <p:extLst>
      <p:ext uri="{BB962C8B-B14F-4D97-AF65-F5344CB8AC3E}">
        <p14:creationId xmlns:p14="http://schemas.microsoft.com/office/powerpoint/2010/main" val="5581492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61</a:t>
            </a:fld>
            <a:endParaRPr lang="en-US"/>
          </a:p>
        </p:txBody>
      </p:sp>
    </p:spTree>
    <p:extLst>
      <p:ext uri="{BB962C8B-B14F-4D97-AF65-F5344CB8AC3E}">
        <p14:creationId xmlns:p14="http://schemas.microsoft.com/office/powerpoint/2010/main" val="31597049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62</a:t>
            </a:fld>
            <a:endParaRPr lang="en-US"/>
          </a:p>
        </p:txBody>
      </p:sp>
    </p:spTree>
    <p:extLst>
      <p:ext uri="{BB962C8B-B14F-4D97-AF65-F5344CB8AC3E}">
        <p14:creationId xmlns:p14="http://schemas.microsoft.com/office/powerpoint/2010/main" val="1129612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6</a:t>
            </a:fld>
            <a:endParaRPr lang="en-US"/>
          </a:p>
        </p:txBody>
      </p:sp>
    </p:spTree>
    <p:extLst>
      <p:ext uri="{BB962C8B-B14F-4D97-AF65-F5344CB8AC3E}">
        <p14:creationId xmlns:p14="http://schemas.microsoft.com/office/powerpoint/2010/main" val="246419821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63</a:t>
            </a:fld>
            <a:endParaRPr lang="en-US"/>
          </a:p>
        </p:txBody>
      </p:sp>
    </p:spTree>
    <p:extLst>
      <p:ext uri="{BB962C8B-B14F-4D97-AF65-F5344CB8AC3E}">
        <p14:creationId xmlns:p14="http://schemas.microsoft.com/office/powerpoint/2010/main" val="30217913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DCD02-3F8C-4AC7-98CD-C513EF020B4C}" type="slidenum">
              <a:rPr lang="en-GB"/>
              <a:pPr/>
              <a:t>64</a:t>
            </a:fld>
            <a:endParaRPr lang="en-GB"/>
          </a:p>
        </p:txBody>
      </p:sp>
      <p:sp>
        <p:nvSpPr>
          <p:cNvPr id="91138"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911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dirty="0"/>
          </a:p>
        </p:txBody>
      </p:sp>
    </p:spTree>
    <p:extLst>
      <p:ext uri="{BB962C8B-B14F-4D97-AF65-F5344CB8AC3E}">
        <p14:creationId xmlns:p14="http://schemas.microsoft.com/office/powerpoint/2010/main" val="4675430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dirty="0" smtClean="0"/>
              <a:t>Different type of single-dimensional array declaration and initialization:</a:t>
            </a:r>
          </a:p>
          <a:p>
            <a:pPr>
              <a:lnSpc>
                <a:spcPct val="90000"/>
              </a:lnSpc>
            </a:pPr>
            <a:endParaRPr lang="en-US" dirty="0" smtClean="0"/>
          </a:p>
          <a:p>
            <a:pPr lvl="1">
              <a:lnSpc>
                <a:spcPct val="90000"/>
              </a:lnSpc>
            </a:pPr>
            <a:r>
              <a:rPr lang="en-US" dirty="0" smtClean="0"/>
              <a:t>1. Example: </a:t>
            </a:r>
            <a:r>
              <a:rPr lang="en-US" dirty="0" err="1" smtClean="0"/>
              <a:t>int</a:t>
            </a:r>
            <a:r>
              <a:rPr lang="en-US" dirty="0" smtClean="0"/>
              <a:t>[] numbers = new </a:t>
            </a:r>
            <a:r>
              <a:rPr lang="en-US" dirty="0" err="1" smtClean="0"/>
              <a:t>int</a:t>
            </a:r>
            <a:r>
              <a:rPr lang="en-US" dirty="0" smtClean="0"/>
              <a:t>[4];</a:t>
            </a:r>
          </a:p>
          <a:p>
            <a:pPr lvl="1">
              <a:lnSpc>
                <a:spcPct val="90000"/>
              </a:lnSpc>
            </a:pPr>
            <a:r>
              <a:rPr lang="en-US" dirty="0" smtClean="0"/>
              <a:t>    numbers[0]=1; numbers[1]=2; numbers[2]=3; numbers[3]=4;</a:t>
            </a:r>
          </a:p>
          <a:p>
            <a:pPr lvl="1">
              <a:lnSpc>
                <a:spcPct val="90000"/>
              </a:lnSpc>
            </a:pPr>
            <a:endParaRPr lang="en-US" dirty="0" smtClean="0"/>
          </a:p>
          <a:p>
            <a:pPr lvl="1">
              <a:lnSpc>
                <a:spcPct val="90000"/>
              </a:lnSpc>
            </a:pPr>
            <a:r>
              <a:rPr lang="en-US" dirty="0" smtClean="0"/>
              <a:t>2. Example: </a:t>
            </a:r>
            <a:r>
              <a:rPr lang="en-US" dirty="0" err="1" smtClean="0"/>
              <a:t>int</a:t>
            </a:r>
            <a:r>
              <a:rPr lang="en-US" dirty="0" smtClean="0"/>
              <a:t>[] numbers = new </a:t>
            </a:r>
            <a:r>
              <a:rPr lang="en-US" dirty="0" err="1" smtClean="0"/>
              <a:t>int</a:t>
            </a:r>
            <a:r>
              <a:rPr lang="en-US" dirty="0" smtClean="0"/>
              <a:t>[] {1,2,3,4};</a:t>
            </a:r>
          </a:p>
          <a:p>
            <a:pPr lvl="1">
              <a:lnSpc>
                <a:spcPct val="90000"/>
              </a:lnSpc>
            </a:pPr>
            <a:endParaRPr lang="en-US" dirty="0" smtClean="0"/>
          </a:p>
          <a:p>
            <a:pPr lvl="1">
              <a:lnSpc>
                <a:spcPct val="90000"/>
              </a:lnSpc>
            </a:pPr>
            <a:r>
              <a:rPr lang="en-US" dirty="0" smtClean="0"/>
              <a:t>3. Example: </a:t>
            </a:r>
            <a:r>
              <a:rPr lang="en-US" dirty="0" err="1" smtClean="0"/>
              <a:t>int</a:t>
            </a:r>
            <a:r>
              <a:rPr lang="en-US" dirty="0" smtClean="0"/>
              <a:t>[] numbers = {1,2,3,4};</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pPr marL="171450" indent="-171450">
              <a:buFont typeface="Arial" pitchFamily="34" charset="0"/>
              <a:buChar char="•"/>
            </a:pPr>
            <a:endParaRPr lang="en-US" dirty="0" smtClean="0">
              <a:effectLst/>
            </a:endParaRPr>
          </a:p>
          <a:p>
            <a:pPr marL="171450" indent="-171450">
              <a:buFont typeface="Arial" pitchFamily="34" charset="0"/>
              <a:buChar char="•"/>
            </a:pP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6C02E8F4-E408-4682-BA4E-22A4A3E00D21}" type="slidenum">
              <a:rPr lang="en-US" smtClean="0"/>
              <a:pPr/>
              <a:t>65</a:t>
            </a:fld>
            <a:endParaRPr lang="en-US"/>
          </a:p>
        </p:txBody>
      </p:sp>
    </p:spTree>
    <p:extLst>
      <p:ext uri="{BB962C8B-B14F-4D97-AF65-F5344CB8AC3E}">
        <p14:creationId xmlns:p14="http://schemas.microsoft.com/office/powerpoint/2010/main" val="14550671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66</a:t>
            </a:fld>
            <a:endParaRPr lang="en-US"/>
          </a:p>
        </p:txBody>
      </p:sp>
    </p:spTree>
    <p:extLst>
      <p:ext uri="{BB962C8B-B14F-4D97-AF65-F5344CB8AC3E}">
        <p14:creationId xmlns:p14="http://schemas.microsoft.com/office/powerpoint/2010/main" val="38644022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Different type of multi-dimensional array declaration and initialization: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1">
              <a:lnSpc>
                <a:spcPct val="90000"/>
              </a:lnSpc>
            </a:pPr>
            <a:r>
              <a:rPr lang="en-US" dirty="0" smtClean="0"/>
              <a:t>1. Example: string[,] </a:t>
            </a:r>
            <a:r>
              <a:rPr lang="en-US" dirty="0" err="1" smtClean="0"/>
              <a:t>persondetails</a:t>
            </a:r>
            <a:r>
              <a:rPr lang="en-US" dirty="0" smtClean="0"/>
              <a:t>= new string[2,3];</a:t>
            </a:r>
          </a:p>
          <a:p>
            <a:pPr marL="457200" marR="0" lvl="1" indent="0" algn="l" defTabSz="914400" rtl="0" eaLnBrk="1" fontAlgn="auto" latinLnBrk="0" hangingPunct="1">
              <a:lnSpc>
                <a:spcPct val="90000"/>
              </a:lnSpc>
              <a:spcBef>
                <a:spcPts val="0"/>
              </a:spcBef>
              <a:spcAft>
                <a:spcPts val="0"/>
              </a:spcAft>
              <a:buClrTx/>
              <a:buSzTx/>
              <a:buFontTx/>
              <a:buNone/>
              <a:tabLst/>
              <a:defRPr/>
            </a:pPr>
            <a:r>
              <a:rPr lang="en-US" dirty="0" smtClean="0"/>
              <a:t>    </a:t>
            </a:r>
            <a:r>
              <a:rPr lang="en-US" dirty="0" err="1" smtClean="0"/>
              <a:t>persondetails</a:t>
            </a:r>
            <a:r>
              <a:rPr lang="en-US" dirty="0" smtClean="0"/>
              <a:t>[0,0]=“Mahesh”; </a:t>
            </a:r>
            <a:r>
              <a:rPr lang="en-US" dirty="0" err="1" smtClean="0"/>
              <a:t>persondetails</a:t>
            </a:r>
            <a:r>
              <a:rPr lang="en-US" dirty="0" smtClean="0"/>
              <a:t>[0,1]=“TTG”; </a:t>
            </a:r>
            <a:r>
              <a:rPr lang="en-US" dirty="0" err="1" smtClean="0"/>
              <a:t>persondetails</a:t>
            </a:r>
            <a:r>
              <a:rPr lang="en-US" dirty="0" smtClean="0"/>
              <a:t>[1,0]=“Pramod”; </a:t>
            </a:r>
            <a:r>
              <a:rPr lang="en-US" dirty="0" err="1" smtClean="0"/>
              <a:t>persondetails</a:t>
            </a:r>
            <a:r>
              <a:rPr lang="en-US" dirty="0" smtClean="0"/>
              <a:t>[1,1]=“CC”; </a:t>
            </a:r>
          </a:p>
          <a:p>
            <a:pPr marL="457200" marR="0" lvl="1" indent="0" algn="l" defTabSz="914400" rtl="0" eaLnBrk="1" fontAlgn="auto" latinLnBrk="0" hangingPunct="1">
              <a:lnSpc>
                <a:spcPct val="90000"/>
              </a:lnSpc>
              <a:spcBef>
                <a:spcPts val="0"/>
              </a:spcBef>
              <a:spcAft>
                <a:spcPts val="0"/>
              </a:spcAft>
              <a:buClrTx/>
              <a:buSzTx/>
              <a:buFontTx/>
              <a:buNone/>
              <a:tabLst/>
              <a:defRPr/>
            </a:pPr>
            <a:endParaRPr lang="en-US" dirty="0" smtClean="0"/>
          </a:p>
          <a:p>
            <a:pPr lvl="1">
              <a:lnSpc>
                <a:spcPct val="90000"/>
              </a:lnSpc>
            </a:pPr>
            <a:r>
              <a:rPr lang="en-US" dirty="0" smtClean="0"/>
              <a:t>2. Example: </a:t>
            </a:r>
            <a:r>
              <a:rPr lang="en-IN" dirty="0" smtClean="0"/>
              <a:t>string[,] </a:t>
            </a:r>
            <a:r>
              <a:rPr lang="en-IN" dirty="0" err="1" smtClean="0"/>
              <a:t>persondetails</a:t>
            </a:r>
            <a:r>
              <a:rPr lang="en-IN" dirty="0" smtClean="0"/>
              <a:t> = new string[,] { { "Mahesh", "TTG" },{"</a:t>
            </a:r>
            <a:r>
              <a:rPr lang="en-IN" dirty="0" err="1" smtClean="0"/>
              <a:t>Pramod","CC</a:t>
            </a:r>
            <a:r>
              <a:rPr lang="en-IN" dirty="0" smtClean="0"/>
              <a:t>"} };</a:t>
            </a:r>
          </a:p>
          <a:p>
            <a:pPr lvl="1">
              <a:lnSpc>
                <a:spcPct val="90000"/>
              </a:lnSpc>
            </a:pPr>
            <a:endParaRPr lang="en-IN" dirty="0" smtClean="0"/>
          </a:p>
          <a:p>
            <a:pPr marL="457200" marR="0" lvl="1" indent="0" algn="l" defTabSz="914400" rtl="0" eaLnBrk="1" fontAlgn="auto" latinLnBrk="0" hangingPunct="1">
              <a:lnSpc>
                <a:spcPct val="90000"/>
              </a:lnSpc>
              <a:spcBef>
                <a:spcPts val="0"/>
              </a:spcBef>
              <a:spcAft>
                <a:spcPts val="0"/>
              </a:spcAft>
              <a:buClrTx/>
              <a:buSzTx/>
              <a:buFontTx/>
              <a:buNone/>
              <a:tabLst/>
              <a:defRPr/>
            </a:pPr>
            <a:r>
              <a:rPr lang="en-IN" dirty="0" smtClean="0"/>
              <a:t>3. string[,] </a:t>
            </a:r>
            <a:r>
              <a:rPr lang="en-IN" dirty="0" err="1" smtClean="0"/>
              <a:t>persondetails</a:t>
            </a:r>
            <a:r>
              <a:rPr lang="en-IN" dirty="0" smtClean="0"/>
              <a:t> = { { "Mahesh", "TTG" }, { "Pramod", "CC" } };</a:t>
            </a:r>
            <a:endParaRPr lang="en-IN" dirty="0"/>
          </a:p>
        </p:txBody>
      </p:sp>
      <p:sp>
        <p:nvSpPr>
          <p:cNvPr id="4" name="Slide Number Placeholder 3"/>
          <p:cNvSpPr>
            <a:spLocks noGrp="1"/>
          </p:cNvSpPr>
          <p:nvPr>
            <p:ph type="sldNum" sz="quarter" idx="10"/>
          </p:nvPr>
        </p:nvSpPr>
        <p:spPr/>
        <p:txBody>
          <a:bodyPr/>
          <a:lstStyle/>
          <a:p>
            <a:fld id="{EFFA4C56-985D-4E43-B4D0-B4CF2B8810F3}" type="slidenum">
              <a:rPr lang="en-US" smtClean="0"/>
              <a:pPr/>
              <a:t>67</a:t>
            </a:fld>
            <a:endParaRPr lang="en-US"/>
          </a:p>
        </p:txBody>
      </p:sp>
    </p:spTree>
    <p:extLst>
      <p:ext uri="{BB962C8B-B14F-4D97-AF65-F5344CB8AC3E}">
        <p14:creationId xmlns:p14="http://schemas.microsoft.com/office/powerpoint/2010/main" val="29106134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68</a:t>
            </a:fld>
            <a:endParaRPr lang="en-US"/>
          </a:p>
        </p:txBody>
      </p:sp>
    </p:spTree>
    <p:extLst>
      <p:ext uri="{BB962C8B-B14F-4D97-AF65-F5344CB8AC3E}">
        <p14:creationId xmlns:p14="http://schemas.microsoft.com/office/powerpoint/2010/main" val="810508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69</a:t>
            </a:fld>
            <a:endParaRPr lang="en-US"/>
          </a:p>
        </p:txBody>
      </p:sp>
    </p:spTree>
    <p:extLst>
      <p:ext uri="{BB962C8B-B14F-4D97-AF65-F5344CB8AC3E}">
        <p14:creationId xmlns:p14="http://schemas.microsoft.com/office/powerpoint/2010/main" val="11925369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70</a:t>
            </a:fld>
            <a:endParaRPr lang="en-US"/>
          </a:p>
        </p:txBody>
      </p:sp>
    </p:spTree>
    <p:extLst>
      <p:ext uri="{BB962C8B-B14F-4D97-AF65-F5344CB8AC3E}">
        <p14:creationId xmlns:p14="http://schemas.microsoft.com/office/powerpoint/2010/main" val="4847106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71</a:t>
            </a:fld>
            <a:endParaRPr lang="en-US"/>
          </a:p>
        </p:txBody>
      </p:sp>
    </p:spTree>
    <p:extLst>
      <p:ext uri="{BB962C8B-B14F-4D97-AF65-F5344CB8AC3E}">
        <p14:creationId xmlns:p14="http://schemas.microsoft.com/office/powerpoint/2010/main" val="252722925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72</a:t>
            </a:fld>
            <a:endParaRPr lang="en-US"/>
          </a:p>
        </p:txBody>
      </p:sp>
    </p:spTree>
    <p:extLst>
      <p:ext uri="{BB962C8B-B14F-4D97-AF65-F5344CB8AC3E}">
        <p14:creationId xmlns:p14="http://schemas.microsoft.com/office/powerpoint/2010/main" val="2160859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effectLst/>
              </a:rPr>
              <a:t>The Main method is the entry point of your program, where the program execution starts and ends.</a:t>
            </a:r>
          </a:p>
          <a:p>
            <a:pPr marL="171450" indent="-171450">
              <a:buFont typeface="Arial" pitchFamily="34" charset="0"/>
              <a:buChar char="•"/>
            </a:pPr>
            <a:r>
              <a:rPr lang="en-US" dirty="0" smtClean="0">
                <a:effectLst/>
              </a:rPr>
              <a:t>It is declared inside a class or structure. It must be static and it need not be public. (In the example above it receives the default access of private.)</a:t>
            </a:r>
          </a:p>
          <a:p>
            <a:pPr marL="628650" lvl="1" indent="-171450">
              <a:buFont typeface="Arial" pitchFamily="34" charset="0"/>
              <a:buChar char="•"/>
            </a:pPr>
            <a:r>
              <a:rPr lang="en-US" dirty="0" smtClean="0">
                <a:effectLst/>
              </a:rPr>
              <a:t>Functions in C#  cannot be global. So Main is also not global function, it’s a part of either a class or structure. If so, how should the compiler call the function which is inside a class without instantiating it globally? Guess!</a:t>
            </a:r>
          </a:p>
          <a:p>
            <a:pPr marL="628650" lvl="1" indent="-171450">
              <a:buFont typeface="Arial" pitchFamily="34" charset="0"/>
              <a:buChar char="•"/>
            </a:pPr>
            <a:r>
              <a:rPr lang="en-US" dirty="0" smtClean="0">
                <a:effectLst/>
              </a:rPr>
              <a:t>When made static, the function is called by the class Name, so Compiler is smart enough to pick the class which is having the entry point signature and invokes the Main function. </a:t>
            </a:r>
          </a:p>
          <a:p>
            <a:pPr marL="171450" indent="-171450">
              <a:buFont typeface="Arial" pitchFamily="34" charset="0"/>
              <a:buChar char="•"/>
            </a:pPr>
            <a:r>
              <a:rPr lang="en-US" dirty="0" smtClean="0">
                <a:effectLst/>
              </a:rPr>
              <a:t>It can either have a void or </a:t>
            </a:r>
            <a:r>
              <a:rPr lang="en-US" dirty="0" err="1" smtClean="0">
                <a:effectLst/>
              </a:rPr>
              <a:t>int</a:t>
            </a:r>
            <a:r>
              <a:rPr lang="en-US" dirty="0" smtClean="0">
                <a:effectLst/>
              </a:rPr>
              <a:t> return type.</a:t>
            </a:r>
          </a:p>
          <a:p>
            <a:pPr marL="171450" indent="-171450">
              <a:buFont typeface="Arial" pitchFamily="34" charset="0"/>
              <a:buChar char="•"/>
            </a:pPr>
            <a:r>
              <a:rPr lang="en-US" dirty="0" smtClean="0">
                <a:effectLst/>
              </a:rPr>
              <a:t>The Main method can be declared with or without parameters.</a:t>
            </a:r>
          </a:p>
          <a:p>
            <a:pPr marL="171450" indent="-171450">
              <a:buFont typeface="Arial" pitchFamily="34" charset="0"/>
              <a:buChar char="•"/>
            </a:pPr>
            <a:r>
              <a:rPr lang="en-US" dirty="0" smtClean="0">
                <a:effectLst/>
              </a:rPr>
              <a:t>Parameters can be read as zero-indexed command line arguments.</a:t>
            </a:r>
          </a:p>
          <a:p>
            <a:pPr marL="171450" indent="-171450">
              <a:buFont typeface="Arial" pitchFamily="34" charset="0"/>
              <a:buChar char="•"/>
            </a:pPr>
            <a:r>
              <a:rPr lang="en-US" dirty="0" smtClean="0">
                <a:effectLst/>
              </a:rPr>
              <a:t>Unlike C and C++, the name of the program is not treated as the first command line argument.</a:t>
            </a:r>
          </a:p>
          <a:p>
            <a:endParaRPr lang="en-US" dirty="0"/>
          </a:p>
        </p:txBody>
      </p:sp>
      <p:sp>
        <p:nvSpPr>
          <p:cNvPr id="4" name="Slide Number Placeholder 3"/>
          <p:cNvSpPr>
            <a:spLocks noGrp="1"/>
          </p:cNvSpPr>
          <p:nvPr>
            <p:ph type="sldNum" sz="quarter" idx="10"/>
          </p:nvPr>
        </p:nvSpPr>
        <p:spPr/>
        <p:txBody>
          <a:bodyPr/>
          <a:lstStyle/>
          <a:p>
            <a:fld id="{6C02E8F4-E408-4682-BA4E-22A4A3E00D21}" type="slidenum">
              <a:rPr lang="en-US" smtClean="0"/>
              <a:pPr/>
              <a:t>7</a:t>
            </a:fld>
            <a:endParaRPr lang="en-US"/>
          </a:p>
        </p:txBody>
      </p:sp>
    </p:spTree>
    <p:extLst>
      <p:ext uri="{BB962C8B-B14F-4D97-AF65-F5344CB8AC3E}">
        <p14:creationId xmlns:p14="http://schemas.microsoft.com/office/powerpoint/2010/main" val="10445474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73</a:t>
            </a:fld>
            <a:endParaRPr lang="en-US"/>
          </a:p>
        </p:txBody>
      </p:sp>
    </p:spTree>
    <p:extLst>
      <p:ext uri="{BB962C8B-B14F-4D97-AF65-F5344CB8AC3E}">
        <p14:creationId xmlns:p14="http://schemas.microsoft.com/office/powerpoint/2010/main" val="9281174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Notes:</a:t>
            </a:r>
          </a:p>
          <a:p>
            <a:endParaRPr lang="en-US" dirty="0" smtClean="0"/>
          </a:p>
          <a:p>
            <a:pPr marL="228600" indent="-228600">
              <a:buAutoNum type="arabicPeriod"/>
            </a:pPr>
            <a:r>
              <a:rPr lang="en-US" dirty="0" smtClean="0"/>
              <a:t>Only an</a:t>
            </a:r>
            <a:r>
              <a:rPr lang="en-US" baseline="0" dirty="0" smtClean="0"/>
              <a:t> array declared as part of the method argument list can be declared with ‘</a:t>
            </a:r>
            <a:r>
              <a:rPr lang="en-US" baseline="0" dirty="0" err="1" smtClean="0"/>
              <a:t>params</a:t>
            </a:r>
            <a:r>
              <a:rPr lang="en-US" baseline="0" dirty="0" smtClean="0"/>
              <a:t>’ keyword</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The array is known as </a:t>
            </a:r>
            <a:r>
              <a:rPr lang="en-US" dirty="0" err="1" smtClean="0"/>
              <a:t>Param</a:t>
            </a:r>
            <a:r>
              <a:rPr lang="en-US" dirty="0" smtClean="0"/>
              <a:t> Array (an array which directly accepts values as parameter rather a reference to an array)</a:t>
            </a:r>
          </a:p>
          <a:p>
            <a:pPr marL="228600" indent="-228600">
              <a:buAutoNum type="arabicPeriod"/>
            </a:pPr>
            <a:r>
              <a:rPr lang="en-US" baseline="0" dirty="0" smtClean="0"/>
              <a:t>Only one </a:t>
            </a:r>
            <a:r>
              <a:rPr lang="en-US" baseline="0" dirty="0" err="1" smtClean="0"/>
              <a:t>param</a:t>
            </a:r>
            <a:r>
              <a:rPr lang="en-US" baseline="0" dirty="0" smtClean="0"/>
              <a:t> array is possible to be declared as part of the method argument list</a:t>
            </a:r>
          </a:p>
          <a:p>
            <a:pPr marL="228600" indent="-228600">
              <a:buAutoNum type="arabicPeriod"/>
            </a:pPr>
            <a:r>
              <a:rPr lang="en-US" baseline="0" dirty="0" smtClean="0"/>
              <a:t>Any known argument should be passed to the method first and then all the unknown number of arguments should be passed to the </a:t>
            </a:r>
            <a:r>
              <a:rPr lang="en-US" baseline="0" dirty="0" err="1" smtClean="0"/>
              <a:t>param</a:t>
            </a:r>
            <a:r>
              <a:rPr lang="en-US" baseline="0" dirty="0" smtClean="0"/>
              <a:t> array of the method argument list</a:t>
            </a:r>
          </a:p>
          <a:p>
            <a:pPr marL="228600" indent="-228600">
              <a:buAutoNum type="arabicPeriod"/>
            </a:pPr>
            <a:r>
              <a:rPr lang="en-US" baseline="0" dirty="0" smtClean="0"/>
              <a:t>Consequentially, the method should have known number arguments first and then </a:t>
            </a:r>
            <a:r>
              <a:rPr lang="en-US" baseline="0" dirty="0" err="1" smtClean="0"/>
              <a:t>param</a:t>
            </a:r>
            <a:r>
              <a:rPr lang="en-US" baseline="0" dirty="0" smtClean="0"/>
              <a:t> array should be the last in the argument list</a:t>
            </a:r>
          </a:p>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EFFA4C56-985D-4E43-B4D0-B4CF2B8810F3}" type="slidenum">
              <a:rPr lang="en-US" smtClean="0"/>
              <a:pPr/>
              <a:t>74</a:t>
            </a:fld>
            <a:endParaRPr lang="en-US"/>
          </a:p>
        </p:txBody>
      </p:sp>
    </p:spTree>
    <p:extLst>
      <p:ext uri="{BB962C8B-B14F-4D97-AF65-F5344CB8AC3E}">
        <p14:creationId xmlns:p14="http://schemas.microsoft.com/office/powerpoint/2010/main" val="35983681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r>
              <a:rPr lang="en-US" baseline="0" dirty="0" smtClean="0"/>
              <a:t> Jagged array could be an array of single or multi dimensional arrays as well as even jagged arrays, too.</a:t>
            </a:r>
          </a:p>
          <a:p>
            <a:endParaRPr lang="en-IN" dirty="0"/>
          </a:p>
        </p:txBody>
      </p:sp>
      <p:sp>
        <p:nvSpPr>
          <p:cNvPr id="4" name="Slide Number Placeholder 3"/>
          <p:cNvSpPr>
            <a:spLocks noGrp="1"/>
          </p:cNvSpPr>
          <p:nvPr>
            <p:ph type="sldNum" sz="quarter" idx="10"/>
          </p:nvPr>
        </p:nvSpPr>
        <p:spPr/>
        <p:txBody>
          <a:bodyPr/>
          <a:lstStyle/>
          <a:p>
            <a:fld id="{EFFA4C56-985D-4E43-B4D0-B4CF2B8810F3}" type="slidenum">
              <a:rPr lang="en-US" smtClean="0"/>
              <a:pPr/>
              <a:t>75</a:t>
            </a:fld>
            <a:endParaRPr lang="en-US"/>
          </a:p>
        </p:txBody>
      </p:sp>
    </p:spTree>
    <p:extLst>
      <p:ext uri="{BB962C8B-B14F-4D97-AF65-F5344CB8AC3E}">
        <p14:creationId xmlns:p14="http://schemas.microsoft.com/office/powerpoint/2010/main" val="300601501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76</a:t>
            </a:fld>
            <a:endParaRPr lang="en-US"/>
          </a:p>
        </p:txBody>
      </p:sp>
    </p:spTree>
    <p:extLst>
      <p:ext uri="{BB962C8B-B14F-4D97-AF65-F5344CB8AC3E}">
        <p14:creationId xmlns:p14="http://schemas.microsoft.com/office/powerpoint/2010/main" val="10178008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A66C55-48D0-42E9-B0CB-92052B28B2E1}" type="slidenum">
              <a:rPr lang="en-US"/>
              <a:pPr/>
              <a:t>77</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r>
              <a:rPr lang="en-US" dirty="0" smtClean="0"/>
              <a:t>Note: </a:t>
            </a:r>
          </a:p>
          <a:p>
            <a:r>
              <a:rPr lang="en-US" dirty="0" smtClean="0"/>
              <a:t>Examples:</a:t>
            </a:r>
          </a:p>
          <a:p>
            <a:endParaRPr lang="en-US" dirty="0" smtClean="0"/>
          </a:p>
          <a:p>
            <a:r>
              <a:rPr lang="en-US" dirty="0" smtClean="0"/>
              <a:t>public </a:t>
            </a:r>
            <a:r>
              <a:rPr lang="en-US" dirty="0" err="1"/>
              <a:t>enum</a:t>
            </a:r>
            <a:r>
              <a:rPr lang="en-US" dirty="0"/>
              <a:t> days{ </a:t>
            </a:r>
            <a:r>
              <a:rPr lang="en-US" dirty="0" err="1" smtClean="0"/>
              <a:t>SunDay</a:t>
            </a:r>
            <a:r>
              <a:rPr lang="en-US" dirty="0" smtClean="0"/>
              <a:t>, </a:t>
            </a:r>
            <a:r>
              <a:rPr lang="en-US" dirty="0" err="1" smtClean="0"/>
              <a:t>MonDay</a:t>
            </a:r>
            <a:r>
              <a:rPr lang="en-US" dirty="0" smtClean="0"/>
              <a:t>, </a:t>
            </a:r>
            <a:r>
              <a:rPr lang="en-US" dirty="0" err="1" smtClean="0"/>
              <a:t>TuesDay</a:t>
            </a:r>
            <a:r>
              <a:rPr lang="en-US" dirty="0" smtClean="0"/>
              <a:t>, </a:t>
            </a:r>
            <a:r>
              <a:rPr lang="en-US" dirty="0" err="1" smtClean="0"/>
              <a:t>WednesDay</a:t>
            </a:r>
            <a:r>
              <a:rPr lang="en-US" dirty="0" smtClean="0"/>
              <a:t>, </a:t>
            </a:r>
            <a:r>
              <a:rPr lang="en-US" dirty="0" err="1" smtClean="0"/>
              <a:t>ThursDay</a:t>
            </a:r>
            <a:r>
              <a:rPr lang="en-US" dirty="0" smtClean="0"/>
              <a:t>, </a:t>
            </a:r>
            <a:r>
              <a:rPr lang="en-US" dirty="0" err="1" smtClean="0"/>
              <a:t>FriDay</a:t>
            </a:r>
            <a:r>
              <a:rPr lang="en-US" dirty="0" smtClean="0"/>
              <a:t>, </a:t>
            </a:r>
            <a:r>
              <a:rPr lang="en-US" dirty="0" err="1" smtClean="0"/>
              <a:t>SaturDay</a:t>
            </a:r>
            <a:r>
              <a:rPr lang="en-US" dirty="0" smtClean="0"/>
              <a:t>};</a:t>
            </a:r>
            <a:endParaRPr lang="en-US" dirty="0"/>
          </a:p>
          <a:p>
            <a:r>
              <a:rPr lang="en-US" dirty="0"/>
              <a:t>p</a:t>
            </a:r>
            <a:r>
              <a:rPr lang="en-US" dirty="0" smtClean="0"/>
              <a:t>ublic </a:t>
            </a:r>
            <a:r>
              <a:rPr lang="en-US" dirty="0" err="1"/>
              <a:t>enum</a:t>
            </a:r>
            <a:r>
              <a:rPr lang="en-US" dirty="0"/>
              <a:t> days{ sun=1, Mon, </a:t>
            </a:r>
            <a:r>
              <a:rPr lang="en-US" dirty="0" err="1"/>
              <a:t>tue</a:t>
            </a:r>
            <a:r>
              <a:rPr lang="en-US" dirty="0"/>
              <a:t>, wed, </a:t>
            </a:r>
            <a:r>
              <a:rPr lang="en-US" dirty="0" err="1"/>
              <a:t>thu</a:t>
            </a:r>
            <a:r>
              <a:rPr lang="en-US" dirty="0"/>
              <a:t>, </a:t>
            </a:r>
            <a:r>
              <a:rPr lang="en-US" dirty="0" err="1"/>
              <a:t>fri</a:t>
            </a:r>
            <a:r>
              <a:rPr lang="en-US" dirty="0"/>
              <a:t>, sat};</a:t>
            </a:r>
          </a:p>
          <a:p>
            <a:r>
              <a:rPr lang="en-US" dirty="0"/>
              <a:t>p</a:t>
            </a:r>
            <a:r>
              <a:rPr lang="en-US" dirty="0" smtClean="0"/>
              <a:t>ublic </a:t>
            </a:r>
            <a:r>
              <a:rPr lang="en-US" dirty="0" err="1"/>
              <a:t>enum</a:t>
            </a:r>
            <a:r>
              <a:rPr lang="en-US" dirty="0"/>
              <a:t> </a:t>
            </a:r>
            <a:r>
              <a:rPr lang="en-US" dirty="0" err="1"/>
              <a:t>days:long</a:t>
            </a:r>
            <a:r>
              <a:rPr lang="en-US" dirty="0"/>
              <a:t> { sun, Mon, </a:t>
            </a:r>
            <a:r>
              <a:rPr lang="en-US" dirty="0" err="1"/>
              <a:t>tue,wed,thu,fri,sat</a:t>
            </a:r>
            <a:r>
              <a:rPr lang="en-US" dirty="0" smtClean="0"/>
              <a:t>};</a:t>
            </a:r>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28454040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78</a:t>
            </a:fld>
            <a:endParaRPr lang="en-US"/>
          </a:p>
        </p:txBody>
      </p:sp>
    </p:spTree>
    <p:extLst>
      <p:ext uri="{BB962C8B-B14F-4D97-AF65-F5344CB8AC3E}">
        <p14:creationId xmlns:p14="http://schemas.microsoft.com/office/powerpoint/2010/main" val="208336358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86</a:t>
            </a:fld>
            <a:endParaRPr lang="en-US"/>
          </a:p>
        </p:txBody>
      </p:sp>
    </p:spTree>
    <p:extLst>
      <p:ext uri="{BB962C8B-B14F-4D97-AF65-F5344CB8AC3E}">
        <p14:creationId xmlns:p14="http://schemas.microsoft.com/office/powerpoint/2010/main" val="32502431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FA4C56-985D-4E43-B4D0-B4CF2B8810F3}" type="slidenum">
              <a:rPr lang="en-US" smtClean="0"/>
              <a:pPr/>
              <a:t>88</a:t>
            </a:fld>
            <a:endParaRPr lang="en-US"/>
          </a:p>
        </p:txBody>
      </p:sp>
    </p:spTree>
    <p:extLst>
      <p:ext uri="{BB962C8B-B14F-4D97-AF65-F5344CB8AC3E}">
        <p14:creationId xmlns:p14="http://schemas.microsoft.com/office/powerpoint/2010/main" val="201790189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dirty="0" smtClean="0"/>
              <a:t>Identifiers are the names you give to variables, to user-defined types such as classes and </a:t>
            </a:r>
            <a:r>
              <a:rPr lang="en-US" sz="700" dirty="0" err="1" smtClean="0"/>
              <a:t>structs</a:t>
            </a:r>
            <a:r>
              <a:rPr lang="en-US" sz="700" dirty="0" smtClean="0"/>
              <a:t>, and to members of these types.</a:t>
            </a:r>
          </a:p>
          <a:p>
            <a:r>
              <a:rPr lang="en-US" sz="700" dirty="0" smtClean="0"/>
              <a:t>Identifiers are case-sensitive, so for example variables named </a:t>
            </a:r>
            <a:r>
              <a:rPr lang="en-US" sz="700" dirty="0" err="1" smtClean="0"/>
              <a:t>interestRate</a:t>
            </a:r>
            <a:r>
              <a:rPr lang="en-US" sz="700" dirty="0" smtClean="0"/>
              <a:t> and </a:t>
            </a:r>
            <a:r>
              <a:rPr lang="en-US" sz="700" dirty="0" err="1" smtClean="0"/>
              <a:t>InterestRate</a:t>
            </a:r>
            <a:r>
              <a:rPr lang="en-US" sz="700" dirty="0" smtClean="0"/>
              <a:t> would be recognized as different variables. Following are a couple of rules determining what identifiers you can use in C#:</a:t>
            </a:r>
          </a:p>
          <a:p>
            <a:r>
              <a:rPr lang="en-US" sz="700" dirty="0" smtClean="0"/>
              <a:t>They must begin with a letter or underscore, although they can contain numeric characters.</a:t>
            </a:r>
          </a:p>
          <a:p>
            <a:r>
              <a:rPr lang="en-US" sz="700" dirty="0" smtClean="0"/>
              <a:t>You can't use C# keywords as identifiers.</a:t>
            </a:r>
          </a:p>
          <a:p>
            <a:r>
              <a:rPr lang="en-US" sz="700" b="1" dirty="0" smtClean="0"/>
              <a:t>Naming conventions</a:t>
            </a:r>
          </a:p>
          <a:p>
            <a:r>
              <a:rPr lang="en-US" sz="700" dirty="0" smtClean="0"/>
              <a:t>One important aspect to making your programs understandable is how you choose to name your items — and that includes naming variables, methods, classes, enumerations, and namespaces. </a:t>
            </a:r>
          </a:p>
          <a:p>
            <a:r>
              <a:rPr lang="en-US" sz="700" dirty="0" smtClean="0"/>
              <a:t>It is a Common sense that your names should reflect the purpose of the item and should be designed not to clash with other names. The general philosophy in the .NET Framework is also that the name of a variable should reflect the purpose of that variable instance and not the data type. For example, height is a good name for a variable, whereas </a:t>
            </a:r>
            <a:r>
              <a:rPr lang="en-US" sz="700" dirty="0" err="1" smtClean="0"/>
              <a:t>integerValue</a:t>
            </a:r>
            <a:r>
              <a:rPr lang="en-US" sz="700" dirty="0" smtClean="0"/>
              <a:t> isn't. </a:t>
            </a:r>
          </a:p>
          <a:p>
            <a:r>
              <a:rPr lang="en-US" sz="700" dirty="0" smtClean="0"/>
              <a:t>However, you will probably feel that that principle is an ideal that is hard to achieve. Particularly when you are dealing with controls, in most cases, you'll probably feel happier sticking with variable names like </a:t>
            </a:r>
            <a:r>
              <a:rPr lang="en-US" sz="700" dirty="0" err="1" smtClean="0"/>
              <a:t>confirmationDialog</a:t>
            </a:r>
            <a:r>
              <a:rPr lang="en-US" sz="700" dirty="0" smtClean="0"/>
              <a:t> and </a:t>
            </a:r>
            <a:r>
              <a:rPr lang="en-US" sz="700" dirty="0" err="1" smtClean="0"/>
              <a:t>chooseEmployeeListBox</a:t>
            </a:r>
            <a:r>
              <a:rPr lang="en-US" sz="700" dirty="0" smtClean="0"/>
              <a:t>, which do indicate the data type in the name. </a:t>
            </a:r>
          </a:p>
          <a:p>
            <a:r>
              <a:rPr lang="en-US" sz="700" b="1" dirty="0" smtClean="0"/>
              <a:t>Casing of names</a:t>
            </a:r>
          </a:p>
          <a:p>
            <a:r>
              <a:rPr lang="en-US" sz="700" dirty="0" smtClean="0"/>
              <a:t>In many cases you should use </a:t>
            </a:r>
            <a:r>
              <a:rPr lang="en-US" sz="700" b="1" i="1" u="sng" dirty="0" smtClean="0"/>
              <a:t>Pascal casing</a:t>
            </a:r>
            <a:r>
              <a:rPr lang="en-US" sz="700" dirty="0" smtClean="0"/>
              <a:t> for names. Pascal casing means that the first letter of each word in a name is capitalized: </a:t>
            </a:r>
            <a:r>
              <a:rPr lang="en-US" sz="700" dirty="0" err="1" smtClean="0"/>
              <a:t>EmployeeSalary</a:t>
            </a:r>
            <a:r>
              <a:rPr lang="en-US" sz="700" dirty="0" smtClean="0"/>
              <a:t>, </a:t>
            </a:r>
            <a:r>
              <a:rPr lang="en-US" sz="700" dirty="0" err="1" smtClean="0"/>
              <a:t>ConfirmationDialog</a:t>
            </a:r>
            <a:r>
              <a:rPr lang="en-US" sz="700" dirty="0" smtClean="0"/>
              <a:t>, </a:t>
            </a:r>
            <a:r>
              <a:rPr lang="en-US" sz="700" dirty="0" err="1" smtClean="0"/>
              <a:t>PlainTextEncoding</a:t>
            </a:r>
            <a:r>
              <a:rPr lang="en-US" sz="700" dirty="0" smtClean="0"/>
              <a:t>. You will notice that essentially all of the names of namespaces, classes, and members in the base classes follow Pascal casing. In particular, the convention of joining words using the underscore character is discouraged. So you should try not to use names like </a:t>
            </a:r>
            <a:r>
              <a:rPr lang="en-US" sz="700" dirty="0" err="1" smtClean="0"/>
              <a:t>employee_salary</a:t>
            </a:r>
            <a:r>
              <a:rPr lang="en-US" sz="700" dirty="0" smtClean="0"/>
              <a:t>. It has also been common in other languages to use all capitals for names of constants. This is not advised in C#, because such names are harder to read — the convention is to use Pascal casing throughout: </a:t>
            </a:r>
          </a:p>
          <a:p>
            <a:r>
              <a:rPr lang="en-US" sz="700" dirty="0" err="1" smtClean="0">
                <a:effectLst/>
              </a:rPr>
              <a:t>const</a:t>
            </a:r>
            <a:r>
              <a:rPr lang="en-US" sz="700" dirty="0" smtClean="0">
                <a:effectLst/>
              </a:rPr>
              <a:t> </a:t>
            </a:r>
            <a:r>
              <a:rPr lang="en-US" sz="700" dirty="0" err="1" smtClean="0">
                <a:effectLst/>
              </a:rPr>
              <a:t>int</a:t>
            </a:r>
            <a:r>
              <a:rPr lang="en-US" sz="700" dirty="0" smtClean="0">
                <a:effectLst/>
              </a:rPr>
              <a:t> </a:t>
            </a:r>
            <a:r>
              <a:rPr lang="en-US" sz="700" dirty="0" err="1" smtClean="0">
                <a:effectLst/>
              </a:rPr>
              <a:t>MaximumLength</a:t>
            </a:r>
            <a:r>
              <a:rPr lang="en-US" sz="700" dirty="0" smtClean="0">
                <a:effectLst/>
              </a:rPr>
              <a:t>;</a:t>
            </a:r>
            <a:r>
              <a:rPr lang="en-US" sz="700" dirty="0" smtClean="0"/>
              <a:t> </a:t>
            </a:r>
          </a:p>
          <a:p>
            <a:r>
              <a:rPr lang="en-US" sz="700" dirty="0" smtClean="0"/>
              <a:t>The only other casing scheme that you are advised to use is </a:t>
            </a:r>
            <a:r>
              <a:rPr lang="en-US" sz="700" b="1" i="1" u="sng" dirty="0" smtClean="0"/>
              <a:t>camel casing</a:t>
            </a:r>
            <a:r>
              <a:rPr lang="en-US" sz="700" b="1" u="sng" dirty="0" smtClean="0"/>
              <a:t>.</a:t>
            </a:r>
            <a:r>
              <a:rPr lang="en-US" sz="700" dirty="0" smtClean="0"/>
              <a:t> Camel casing is similar to Pascal casing, except that the first letter of the first word in the name is not capitalized: </a:t>
            </a:r>
            <a:r>
              <a:rPr lang="en-US" sz="700" dirty="0" err="1" smtClean="0"/>
              <a:t>employeeSalary</a:t>
            </a:r>
            <a:r>
              <a:rPr lang="en-US" sz="700" dirty="0" smtClean="0"/>
              <a:t>, </a:t>
            </a:r>
            <a:r>
              <a:rPr lang="en-US" sz="700" dirty="0" err="1" smtClean="0"/>
              <a:t>confirmationDialog</a:t>
            </a:r>
            <a:r>
              <a:rPr lang="en-US" sz="700" dirty="0" smtClean="0"/>
              <a:t>, </a:t>
            </a:r>
            <a:r>
              <a:rPr lang="en-US" sz="700" dirty="0" err="1" smtClean="0"/>
              <a:t>plainTextEncoding</a:t>
            </a:r>
            <a:r>
              <a:rPr lang="en-US" sz="700" dirty="0" smtClean="0"/>
              <a:t>. Following are three situations in which you are advised to use camel casing:</a:t>
            </a:r>
          </a:p>
          <a:p>
            <a:r>
              <a:rPr lang="en-US" sz="700" dirty="0" smtClean="0"/>
              <a:t>For names of all private member fields in types:</a:t>
            </a:r>
          </a:p>
          <a:p>
            <a:r>
              <a:rPr lang="en-US" sz="700" dirty="0" smtClean="0">
                <a:effectLst/>
              </a:rPr>
              <a:t>public </a:t>
            </a:r>
            <a:r>
              <a:rPr lang="en-US" sz="700" dirty="0" err="1" smtClean="0">
                <a:effectLst/>
              </a:rPr>
              <a:t>int</a:t>
            </a:r>
            <a:r>
              <a:rPr lang="en-US" sz="700" dirty="0" smtClean="0">
                <a:effectLst/>
              </a:rPr>
              <a:t> </a:t>
            </a:r>
            <a:r>
              <a:rPr lang="en-US" sz="700" dirty="0" err="1" smtClean="0">
                <a:effectLst/>
              </a:rPr>
              <a:t>subscriberID</a:t>
            </a:r>
            <a:r>
              <a:rPr lang="en-US" sz="700" dirty="0" smtClean="0">
                <a:effectLst/>
              </a:rPr>
              <a:t>;</a:t>
            </a:r>
            <a:r>
              <a:rPr lang="en-US" sz="700" dirty="0" smtClean="0"/>
              <a:t> Note, however, that often it is conventional to prefix names of member fields with an underscore:</a:t>
            </a:r>
          </a:p>
          <a:p>
            <a:r>
              <a:rPr lang="en-US" sz="700" dirty="0" smtClean="0">
                <a:effectLst/>
              </a:rPr>
              <a:t>public </a:t>
            </a:r>
            <a:r>
              <a:rPr lang="en-US" sz="700" dirty="0" err="1" smtClean="0">
                <a:effectLst/>
              </a:rPr>
              <a:t>int</a:t>
            </a:r>
            <a:r>
              <a:rPr lang="en-US" sz="700" dirty="0" smtClean="0">
                <a:effectLst/>
              </a:rPr>
              <a:t> </a:t>
            </a:r>
            <a:r>
              <a:rPr lang="en-US" sz="700" dirty="0" err="1" smtClean="0">
                <a:effectLst/>
              </a:rPr>
              <a:t>subscriberID</a:t>
            </a:r>
            <a:r>
              <a:rPr lang="en-US" sz="700" dirty="0" smtClean="0">
                <a:effectLst/>
              </a:rPr>
              <a:t>;</a:t>
            </a:r>
            <a:r>
              <a:rPr lang="en-US" sz="700" dirty="0" smtClean="0"/>
              <a:t> </a:t>
            </a:r>
          </a:p>
          <a:p>
            <a:r>
              <a:rPr lang="en-US" sz="700" dirty="0" smtClean="0"/>
              <a:t>For names of all parameters passed to methods:</a:t>
            </a:r>
          </a:p>
          <a:p>
            <a:r>
              <a:rPr lang="en-US" sz="700" dirty="0" smtClean="0">
                <a:effectLst/>
              </a:rPr>
              <a:t>public void </a:t>
            </a:r>
            <a:r>
              <a:rPr lang="en-US" sz="700" dirty="0" err="1" smtClean="0">
                <a:effectLst/>
              </a:rPr>
              <a:t>RecordSale</a:t>
            </a:r>
            <a:r>
              <a:rPr lang="en-US" sz="700" dirty="0" smtClean="0">
                <a:effectLst/>
              </a:rPr>
              <a:t>(string </a:t>
            </a:r>
            <a:r>
              <a:rPr lang="en-US" sz="700" dirty="0" err="1" smtClean="0">
                <a:effectLst/>
              </a:rPr>
              <a:t>salesmanName</a:t>
            </a:r>
            <a:r>
              <a:rPr lang="en-US" sz="700" dirty="0" smtClean="0">
                <a:effectLst/>
              </a:rPr>
              <a:t>, </a:t>
            </a:r>
            <a:r>
              <a:rPr lang="en-US" sz="700" dirty="0" err="1" smtClean="0">
                <a:effectLst/>
              </a:rPr>
              <a:t>int</a:t>
            </a:r>
            <a:r>
              <a:rPr lang="en-US" sz="700" dirty="0" smtClean="0">
                <a:effectLst/>
              </a:rPr>
              <a:t> quantity);</a:t>
            </a:r>
            <a:r>
              <a:rPr lang="en-US" sz="700" dirty="0" smtClean="0"/>
              <a:t> </a:t>
            </a:r>
          </a:p>
          <a:p>
            <a:r>
              <a:rPr lang="en-US" sz="700" dirty="0" smtClean="0"/>
              <a:t>To distinguish items that would otherwise have the same name. A common example is when a property wraps around a field:</a:t>
            </a:r>
          </a:p>
          <a:p>
            <a:r>
              <a:rPr lang="en-US" sz="700" dirty="0" smtClean="0">
                <a:effectLst/>
              </a:rPr>
              <a:t>private string </a:t>
            </a:r>
            <a:r>
              <a:rPr lang="en-US" sz="700" dirty="0" err="1" smtClean="0">
                <a:effectLst/>
              </a:rPr>
              <a:t>employeeName</a:t>
            </a:r>
            <a:r>
              <a:rPr lang="en-US" sz="700" dirty="0" smtClean="0">
                <a:effectLst/>
              </a:rPr>
              <a:t>;</a:t>
            </a:r>
            <a:r>
              <a:rPr lang="en-US" sz="700" dirty="0" smtClean="0"/>
              <a:t> </a:t>
            </a:r>
            <a:r>
              <a:rPr lang="en-US" sz="700" dirty="0" smtClean="0">
                <a:effectLst/>
              </a:rPr>
              <a:t>public string </a:t>
            </a:r>
            <a:r>
              <a:rPr lang="en-US" sz="700" dirty="0" err="1" smtClean="0">
                <a:effectLst/>
              </a:rPr>
              <a:t>EmployeeName</a:t>
            </a:r>
            <a:r>
              <a:rPr lang="en-US" sz="700" dirty="0" smtClean="0"/>
              <a:t> </a:t>
            </a:r>
            <a:r>
              <a:rPr lang="en-US" sz="700" dirty="0" smtClean="0">
                <a:effectLst/>
              </a:rPr>
              <a:t>{</a:t>
            </a:r>
            <a:r>
              <a:rPr lang="en-US" sz="700" dirty="0" smtClean="0"/>
              <a:t> </a:t>
            </a:r>
            <a:r>
              <a:rPr lang="en-US" sz="700" dirty="0" smtClean="0">
                <a:effectLst/>
              </a:rPr>
              <a:t>get</a:t>
            </a:r>
            <a:r>
              <a:rPr lang="en-US" sz="700" dirty="0" smtClean="0"/>
              <a:t> </a:t>
            </a:r>
            <a:r>
              <a:rPr lang="en-US" sz="700" dirty="0" smtClean="0">
                <a:effectLst/>
              </a:rPr>
              <a:t>{</a:t>
            </a:r>
            <a:r>
              <a:rPr lang="en-US" sz="700" dirty="0" smtClean="0"/>
              <a:t> </a:t>
            </a:r>
            <a:r>
              <a:rPr lang="en-US" sz="700" dirty="0" smtClean="0">
                <a:effectLst/>
              </a:rPr>
              <a:t>return </a:t>
            </a:r>
            <a:r>
              <a:rPr lang="en-US" sz="700" dirty="0" err="1" smtClean="0">
                <a:effectLst/>
              </a:rPr>
              <a:t>employeeName</a:t>
            </a:r>
            <a:r>
              <a:rPr lang="en-US" sz="700" dirty="0" smtClean="0">
                <a:effectLst/>
              </a:rPr>
              <a:t>;</a:t>
            </a:r>
            <a:r>
              <a:rPr lang="en-US" sz="700" dirty="0" smtClean="0"/>
              <a:t> </a:t>
            </a:r>
            <a:r>
              <a:rPr lang="en-US" sz="700" dirty="0" smtClean="0">
                <a:effectLst/>
              </a:rPr>
              <a:t>}</a:t>
            </a:r>
            <a:r>
              <a:rPr lang="en-US" sz="700" dirty="0" smtClean="0"/>
              <a:t> </a:t>
            </a:r>
            <a:r>
              <a:rPr lang="en-US" sz="700" dirty="0" smtClean="0">
                <a:effectLst/>
              </a:rPr>
              <a:t>}</a:t>
            </a:r>
            <a:r>
              <a:rPr lang="en-US" sz="700" dirty="0" smtClean="0"/>
              <a:t> </a:t>
            </a:r>
          </a:p>
          <a:p>
            <a:r>
              <a:rPr lang="en-US" sz="700" dirty="0" smtClean="0"/>
              <a:t>If you are doing this, you should always use camel casing for the private member and Pascal casing for the public or protected member, so that other classes that use your code see only names in Pascal case(except for parameter names).</a:t>
            </a:r>
          </a:p>
        </p:txBody>
      </p:sp>
      <p:sp>
        <p:nvSpPr>
          <p:cNvPr id="4" name="Slide Number Placeholder 3"/>
          <p:cNvSpPr>
            <a:spLocks noGrp="1"/>
          </p:cNvSpPr>
          <p:nvPr>
            <p:ph type="sldNum" sz="quarter" idx="10"/>
          </p:nvPr>
        </p:nvSpPr>
        <p:spPr/>
        <p:txBody>
          <a:bodyPr/>
          <a:lstStyle/>
          <a:p>
            <a:fld id="{EFFA4C56-985D-4E43-B4D0-B4CF2B8810F3}" type="slidenum">
              <a:rPr lang="en-US" smtClean="0"/>
              <a:pPr/>
              <a:t>97</a:t>
            </a:fld>
            <a:endParaRPr lang="en-US"/>
          </a:p>
        </p:txBody>
      </p:sp>
    </p:spTree>
    <p:extLst>
      <p:ext uri="{BB962C8B-B14F-4D97-AF65-F5344CB8AC3E}">
        <p14:creationId xmlns:p14="http://schemas.microsoft.com/office/powerpoint/2010/main" val="96748756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smtClean="0"/>
              <a:t>Use of properties and methods</a:t>
            </a:r>
          </a:p>
          <a:p>
            <a:r>
              <a:rPr lang="en-US" sz="900" dirty="0" smtClean="0"/>
              <a:t>One area that can cause confusion in a class is whether a particular quantity should be represented by a property or a method. The rules here are not hard and fast, but in general, you ought to use a property if something really should look and feel like a variable. This means, among other things, that:</a:t>
            </a:r>
          </a:p>
          <a:p>
            <a:r>
              <a:rPr lang="en-US" sz="900" dirty="0" smtClean="0"/>
              <a:t>Client code should be able to read its value. Write-only properties are not recommended, so for example use a </a:t>
            </a:r>
            <a:r>
              <a:rPr lang="en-US" sz="900" dirty="0" err="1" smtClean="0"/>
              <a:t>SetPassword</a:t>
            </a:r>
            <a:r>
              <a:rPr lang="en-US" sz="900" dirty="0" smtClean="0"/>
              <a:t>() method, not a write-only Password property.</a:t>
            </a:r>
          </a:p>
          <a:p>
            <a:r>
              <a:rPr lang="en-US" sz="900" dirty="0" smtClean="0"/>
              <a:t>Reading the value should not take too long. The fact that something is a property usually suggests that reading it will be relatively quick.</a:t>
            </a:r>
          </a:p>
          <a:p>
            <a:r>
              <a:rPr lang="en-US" sz="900" dirty="0" smtClean="0"/>
              <a:t>Reading the value should not have any observable and unexpected side effect. Further, setting the value of a property should not have any side effect that is not directly related to the property. Setting the width of a dialog box has the obvious effect of changing the appearance of the dialog box on the screen. That's fine, as that's obviously related to the property in question.</a:t>
            </a:r>
          </a:p>
          <a:p>
            <a:r>
              <a:rPr lang="en-US" sz="900" dirty="0" smtClean="0"/>
              <a:t>It should be possible to set properties in any order. In particular, it is not good practice when setting a property to throw an exception because another related property has not yet been set. For example, if in order to use a class that accesses a database you need to set </a:t>
            </a:r>
            <a:r>
              <a:rPr lang="en-US" sz="900" dirty="0" err="1" smtClean="0"/>
              <a:t>ConnectionString</a:t>
            </a:r>
            <a:r>
              <a:rPr lang="en-US" sz="900" dirty="0" smtClean="0"/>
              <a:t>, </a:t>
            </a:r>
            <a:r>
              <a:rPr lang="en-US" sz="900" dirty="0" err="1" smtClean="0"/>
              <a:t>UserName</a:t>
            </a:r>
            <a:r>
              <a:rPr lang="en-US" sz="900" dirty="0" smtClean="0"/>
              <a:t>, and Password, then the author of the class should make sure the class is implemented so the user really can set them in any order.</a:t>
            </a:r>
          </a:p>
          <a:p>
            <a:r>
              <a:rPr lang="en-US" sz="900" dirty="0" smtClean="0"/>
              <a:t>Successive reads of a property should give the same result.</a:t>
            </a:r>
          </a:p>
          <a:p>
            <a:r>
              <a:rPr lang="en-US" sz="900" dirty="0" smtClean="0"/>
              <a:t>If the value of a property is likely to change unpredictably, you should code it up as a method instead. Speed, in a class that monitors the motion of an automobile, is not a good candidate for a property. Use a </a:t>
            </a:r>
            <a:r>
              <a:rPr lang="en-US" sz="900" dirty="0" err="1" smtClean="0"/>
              <a:t>GetSpeed</a:t>
            </a:r>
            <a:r>
              <a:rPr lang="en-US" sz="900" dirty="0" smtClean="0"/>
              <a:t>() method here; on the other hand, Weight and </a:t>
            </a:r>
            <a:r>
              <a:rPr lang="en-US" sz="900" dirty="0" err="1" smtClean="0"/>
              <a:t>EngineSize</a:t>
            </a:r>
            <a:r>
              <a:rPr lang="en-US" sz="900" dirty="0" smtClean="0"/>
              <a:t> are good candidates for properties because they will not change for a given object.</a:t>
            </a:r>
          </a:p>
          <a:p>
            <a:r>
              <a:rPr lang="en-US" sz="900" dirty="0" smtClean="0"/>
              <a:t>It's also worth bearing in mind that Microsoft has been fairly careful about being consistent and has followed its own guidelines when writing the .NET base classes. So a very good way to get an intuitive feel for the conventions to follow when writing .NET code is to simply look at the base classes — see how classes, members, and namespaces are named, and how the class hierarchy works. If you try to write your code in the same style as the base classes, you shouldn't go wrong.</a:t>
            </a:r>
          </a:p>
        </p:txBody>
      </p:sp>
      <p:sp>
        <p:nvSpPr>
          <p:cNvPr id="4" name="Slide Number Placeholder 3"/>
          <p:cNvSpPr>
            <a:spLocks noGrp="1"/>
          </p:cNvSpPr>
          <p:nvPr>
            <p:ph type="sldNum" sz="quarter" idx="10"/>
          </p:nvPr>
        </p:nvSpPr>
        <p:spPr/>
        <p:txBody>
          <a:bodyPr/>
          <a:lstStyle/>
          <a:p>
            <a:fld id="{EFFA4C56-985D-4E43-B4D0-B4CF2B8810F3}" type="slidenum">
              <a:rPr lang="en-US" smtClean="0"/>
              <a:pPr/>
              <a:t>98</a:t>
            </a:fld>
            <a:endParaRPr lang="en-US"/>
          </a:p>
        </p:txBody>
      </p:sp>
    </p:spTree>
    <p:extLst>
      <p:ext uri="{BB962C8B-B14F-4D97-AF65-F5344CB8AC3E}">
        <p14:creationId xmlns:p14="http://schemas.microsoft.com/office/powerpoint/2010/main" val="2670872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FA4C56-985D-4E43-B4D0-B4CF2B8810F3}" type="slidenum">
              <a:rPr lang="en-US" smtClean="0"/>
              <a:pPr/>
              <a:t>8</a:t>
            </a:fld>
            <a:endParaRPr lang="en-US"/>
          </a:p>
        </p:txBody>
      </p:sp>
    </p:spTree>
    <p:extLst>
      <p:ext uri="{BB962C8B-B14F-4D97-AF65-F5344CB8AC3E}">
        <p14:creationId xmlns:p14="http://schemas.microsoft.com/office/powerpoint/2010/main" val="82176793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99</a:t>
            </a:fld>
            <a:endParaRPr lang="en-AU" dirty="0"/>
          </a:p>
        </p:txBody>
      </p:sp>
    </p:spTree>
    <p:extLst>
      <p:ext uri="{BB962C8B-B14F-4D97-AF65-F5344CB8AC3E}">
        <p14:creationId xmlns:p14="http://schemas.microsoft.com/office/powerpoint/2010/main" val="782548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Note:</a:t>
            </a:r>
          </a:p>
          <a:p>
            <a:r>
              <a:rPr lang="en-IN" dirty="0" smtClean="0"/>
              <a:t>Instance Method: Generally if you want to access any method (function) of a class, you first have to create an instance (object) of the class and then you have to access that particular</a:t>
            </a:r>
            <a:r>
              <a:rPr lang="en-IN" baseline="0" dirty="0" smtClean="0"/>
              <a:t> method through the instance (object) of the class. This type of method is known as ‘Instance Method’. </a:t>
            </a:r>
          </a:p>
          <a:p>
            <a:r>
              <a:rPr lang="en-IN" baseline="0" dirty="0" smtClean="0"/>
              <a:t>	Such as, Open(), Close() methods of </a:t>
            </a:r>
            <a:r>
              <a:rPr lang="en-IN" baseline="0" dirty="0" err="1" smtClean="0"/>
              <a:t>SqlConnection</a:t>
            </a:r>
            <a:r>
              <a:rPr lang="en-IN" baseline="0" dirty="0" smtClean="0"/>
              <a:t> class (this class is used to connect to SQL Server database from your application) are such examples of instance methods.</a:t>
            </a:r>
          </a:p>
          <a:p>
            <a:endParaRPr lang="en-IN" dirty="0" smtClean="0"/>
          </a:p>
          <a:p>
            <a:r>
              <a:rPr lang="en-IN" dirty="0" smtClean="0"/>
              <a:t>Static Method: But there are certain method(s) of a class, which are</a:t>
            </a:r>
            <a:r>
              <a:rPr lang="en-IN" baseline="0" dirty="0" smtClean="0"/>
              <a:t> so commonly used that to access them there is no need to create any instance of that class. Those methods can be accessed directly using the class name</a:t>
            </a:r>
            <a:r>
              <a:rPr lang="en-IN" dirty="0" smtClean="0"/>
              <a:t>. These methods are known as Static methods.</a:t>
            </a:r>
          </a:p>
          <a:p>
            <a:r>
              <a:rPr lang="en-IN" dirty="0" smtClean="0"/>
              <a:t>	These methods are</a:t>
            </a:r>
            <a:r>
              <a:rPr lang="en-IN" baseline="0" dirty="0" smtClean="0"/>
              <a:t> shared by many instances of the same class. So, static method is a shared member of a class.</a:t>
            </a:r>
          </a:p>
          <a:p>
            <a:r>
              <a:rPr lang="en-IN" baseline="0" dirty="0" smtClean="0"/>
              <a:t>	Such as, Write(), </a:t>
            </a:r>
            <a:r>
              <a:rPr lang="en-IN" baseline="0" dirty="0" err="1" smtClean="0"/>
              <a:t>WriteLine</a:t>
            </a:r>
            <a:r>
              <a:rPr lang="en-IN" baseline="0" dirty="0" smtClean="0"/>
              <a:t>(), Read(), </a:t>
            </a:r>
            <a:r>
              <a:rPr lang="en-IN" baseline="0" dirty="0" err="1" smtClean="0"/>
              <a:t>ReadLine</a:t>
            </a:r>
            <a:r>
              <a:rPr lang="en-IN" baseline="0" dirty="0" smtClean="0"/>
              <a:t>(), </a:t>
            </a:r>
            <a:r>
              <a:rPr lang="en-IN" baseline="0" dirty="0" err="1" smtClean="0"/>
              <a:t>ReadKey</a:t>
            </a:r>
            <a:r>
              <a:rPr lang="en-IN" baseline="0" dirty="0" smtClean="0"/>
              <a:t>() methods of Console class are such examples of static methods.</a:t>
            </a:r>
            <a:endParaRPr lang="en-IN" dirty="0"/>
          </a:p>
        </p:txBody>
      </p:sp>
      <p:sp>
        <p:nvSpPr>
          <p:cNvPr id="4" name="Slide Number Placeholder 3"/>
          <p:cNvSpPr>
            <a:spLocks noGrp="1"/>
          </p:cNvSpPr>
          <p:nvPr>
            <p:ph type="sldNum" sz="quarter" idx="10"/>
          </p:nvPr>
        </p:nvSpPr>
        <p:spPr/>
        <p:txBody>
          <a:bodyPr/>
          <a:lstStyle/>
          <a:p>
            <a:fld id="{EFFA4C56-985D-4E43-B4D0-B4CF2B8810F3}" type="slidenum">
              <a:rPr lang="en-US" smtClean="0"/>
              <a:pPr/>
              <a:t>9</a:t>
            </a:fld>
            <a:endParaRPr lang="en-US"/>
          </a:p>
        </p:txBody>
      </p:sp>
    </p:spTree>
    <p:extLst>
      <p:ext uri="{BB962C8B-B14F-4D97-AF65-F5344CB8AC3E}">
        <p14:creationId xmlns:p14="http://schemas.microsoft.com/office/powerpoint/2010/main" val="1404282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4B0717-5C84-4108-829E-D397951AD8A6}"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4CD1C-4805-40E1-8F90-952720E84B8D}" type="slidenum">
              <a:rPr lang="en-US" smtClean="0"/>
              <a:t>‹#›</a:t>
            </a:fld>
            <a:endParaRPr lang="en-US"/>
          </a:p>
        </p:txBody>
      </p:sp>
    </p:spTree>
    <p:extLst>
      <p:ext uri="{BB962C8B-B14F-4D97-AF65-F5344CB8AC3E}">
        <p14:creationId xmlns:p14="http://schemas.microsoft.com/office/powerpoint/2010/main" val="3613919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4B0717-5C84-4108-829E-D397951AD8A6}"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4CD1C-4805-40E1-8F90-952720E84B8D}" type="slidenum">
              <a:rPr lang="en-US" smtClean="0"/>
              <a:t>‹#›</a:t>
            </a:fld>
            <a:endParaRPr lang="en-US"/>
          </a:p>
        </p:txBody>
      </p:sp>
    </p:spTree>
    <p:extLst>
      <p:ext uri="{BB962C8B-B14F-4D97-AF65-F5344CB8AC3E}">
        <p14:creationId xmlns:p14="http://schemas.microsoft.com/office/powerpoint/2010/main" val="222500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4B0717-5C84-4108-829E-D397951AD8A6}"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4CD1C-4805-40E1-8F90-952720E84B8D}" type="slidenum">
              <a:rPr lang="en-US" smtClean="0"/>
              <a:t>‹#›</a:t>
            </a:fld>
            <a:endParaRPr lang="en-US"/>
          </a:p>
        </p:txBody>
      </p:sp>
    </p:spTree>
    <p:extLst>
      <p:ext uri="{BB962C8B-B14F-4D97-AF65-F5344CB8AC3E}">
        <p14:creationId xmlns:p14="http://schemas.microsoft.com/office/powerpoint/2010/main" val="3140944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4B0717-5C84-4108-829E-D397951AD8A6}"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4CD1C-4805-40E1-8F90-952720E84B8D}" type="slidenum">
              <a:rPr lang="en-US" smtClean="0"/>
              <a:t>‹#›</a:t>
            </a:fld>
            <a:endParaRPr lang="en-US"/>
          </a:p>
        </p:txBody>
      </p:sp>
    </p:spTree>
    <p:extLst>
      <p:ext uri="{BB962C8B-B14F-4D97-AF65-F5344CB8AC3E}">
        <p14:creationId xmlns:p14="http://schemas.microsoft.com/office/powerpoint/2010/main" val="4200323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4B0717-5C84-4108-829E-D397951AD8A6}"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4CD1C-4805-40E1-8F90-952720E84B8D}" type="slidenum">
              <a:rPr lang="en-US" smtClean="0"/>
              <a:t>‹#›</a:t>
            </a:fld>
            <a:endParaRPr lang="en-US"/>
          </a:p>
        </p:txBody>
      </p:sp>
    </p:spTree>
    <p:extLst>
      <p:ext uri="{BB962C8B-B14F-4D97-AF65-F5344CB8AC3E}">
        <p14:creationId xmlns:p14="http://schemas.microsoft.com/office/powerpoint/2010/main" val="247552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4B0717-5C84-4108-829E-D397951AD8A6}"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4CD1C-4805-40E1-8F90-952720E84B8D}" type="slidenum">
              <a:rPr lang="en-US" smtClean="0"/>
              <a:t>‹#›</a:t>
            </a:fld>
            <a:endParaRPr lang="en-US"/>
          </a:p>
        </p:txBody>
      </p:sp>
    </p:spTree>
    <p:extLst>
      <p:ext uri="{BB962C8B-B14F-4D97-AF65-F5344CB8AC3E}">
        <p14:creationId xmlns:p14="http://schemas.microsoft.com/office/powerpoint/2010/main" val="1839293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4B0717-5C84-4108-829E-D397951AD8A6}" type="datetimeFigureOut">
              <a:rPr lang="en-US" smtClean="0"/>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4CD1C-4805-40E1-8F90-952720E84B8D}" type="slidenum">
              <a:rPr lang="en-US" smtClean="0"/>
              <a:t>‹#›</a:t>
            </a:fld>
            <a:endParaRPr lang="en-US"/>
          </a:p>
        </p:txBody>
      </p:sp>
    </p:spTree>
    <p:extLst>
      <p:ext uri="{BB962C8B-B14F-4D97-AF65-F5344CB8AC3E}">
        <p14:creationId xmlns:p14="http://schemas.microsoft.com/office/powerpoint/2010/main" val="3830593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4B0717-5C84-4108-829E-D397951AD8A6}" type="datetimeFigureOut">
              <a:rPr lang="en-US" smtClean="0"/>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4CD1C-4805-40E1-8F90-952720E84B8D}" type="slidenum">
              <a:rPr lang="en-US" smtClean="0"/>
              <a:t>‹#›</a:t>
            </a:fld>
            <a:endParaRPr lang="en-US"/>
          </a:p>
        </p:txBody>
      </p:sp>
    </p:spTree>
    <p:extLst>
      <p:ext uri="{BB962C8B-B14F-4D97-AF65-F5344CB8AC3E}">
        <p14:creationId xmlns:p14="http://schemas.microsoft.com/office/powerpoint/2010/main" val="105319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B0717-5C84-4108-829E-D397951AD8A6}" type="datetimeFigureOut">
              <a:rPr lang="en-US" smtClean="0"/>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4CD1C-4805-40E1-8F90-952720E84B8D}" type="slidenum">
              <a:rPr lang="en-US" smtClean="0"/>
              <a:t>‹#›</a:t>
            </a:fld>
            <a:endParaRPr lang="en-US"/>
          </a:p>
        </p:txBody>
      </p:sp>
    </p:spTree>
    <p:extLst>
      <p:ext uri="{BB962C8B-B14F-4D97-AF65-F5344CB8AC3E}">
        <p14:creationId xmlns:p14="http://schemas.microsoft.com/office/powerpoint/2010/main" val="227736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4B0717-5C84-4108-829E-D397951AD8A6}"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4CD1C-4805-40E1-8F90-952720E84B8D}" type="slidenum">
              <a:rPr lang="en-US" smtClean="0"/>
              <a:t>‹#›</a:t>
            </a:fld>
            <a:endParaRPr lang="en-US"/>
          </a:p>
        </p:txBody>
      </p:sp>
    </p:spTree>
    <p:extLst>
      <p:ext uri="{BB962C8B-B14F-4D97-AF65-F5344CB8AC3E}">
        <p14:creationId xmlns:p14="http://schemas.microsoft.com/office/powerpoint/2010/main" val="1539604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4B0717-5C84-4108-829E-D397951AD8A6}"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4CD1C-4805-40E1-8F90-952720E84B8D}" type="slidenum">
              <a:rPr lang="en-US" smtClean="0"/>
              <a:t>‹#›</a:t>
            </a:fld>
            <a:endParaRPr lang="en-US"/>
          </a:p>
        </p:txBody>
      </p:sp>
    </p:spTree>
    <p:extLst>
      <p:ext uri="{BB962C8B-B14F-4D97-AF65-F5344CB8AC3E}">
        <p14:creationId xmlns:p14="http://schemas.microsoft.com/office/powerpoint/2010/main" val="12580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B0717-5C84-4108-829E-D397951AD8A6}" type="datetimeFigureOut">
              <a:rPr lang="en-US" smtClean="0"/>
              <a:t>1/14/2016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4CD1C-4805-40E1-8F90-952720E84B8D}" type="slidenum">
              <a:rPr lang="en-US" smtClean="0"/>
              <a:t>‹#›</a:t>
            </a:fld>
            <a:endParaRPr lang="en-US"/>
          </a:p>
        </p:txBody>
      </p:sp>
    </p:spTree>
    <p:extLst>
      <p:ext uri="{BB962C8B-B14F-4D97-AF65-F5344CB8AC3E}">
        <p14:creationId xmlns:p14="http://schemas.microsoft.com/office/powerpoint/2010/main" val="1308081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hyperlink" Target="http://www.codeproject.com/Articles/2225/Boxing-and-unboxing-in-C" TargetMode="External"/><Relationship Id="rId5" Type="http://schemas.openxmlformats.org/officeDocument/2006/relationships/hyperlink" Target="http://www.tutorialspoint.com/csharp/csharp_data_types.htm" TargetMode="External"/><Relationship Id="rId4" Type="http://schemas.openxmlformats.org/officeDocument/2006/relationships/hyperlink" Target="http://www.codeproject.com/Articles/6771/String-Vs-StringBuilder-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Language Fundamentals</a:t>
            </a:r>
            <a:endParaRPr lang="en-US" dirty="0"/>
          </a:p>
        </p:txBody>
      </p:sp>
    </p:spTree>
    <p:extLst>
      <p:ext uri="{BB962C8B-B14F-4D97-AF65-F5344CB8AC3E}">
        <p14:creationId xmlns:p14="http://schemas.microsoft.com/office/powerpoint/2010/main" val="3418185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76924" y="1905001"/>
            <a:ext cx="7576677" cy="2514601"/>
          </a:xfrm>
          <a:ln w="19050">
            <a:solidFill>
              <a:schemeClr val="tx1"/>
            </a:solidFill>
          </a:ln>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736929" y="4648200"/>
            <a:ext cx="6489542" cy="1219200"/>
          </a:xfrm>
          <a:ln w="19050">
            <a:solidFill>
              <a:schemeClr val="tx1"/>
            </a:solidFill>
          </a:ln>
        </p:spPr>
      </p:pic>
      <p:sp>
        <p:nvSpPr>
          <p:cNvPr id="4" name="Title 3"/>
          <p:cNvSpPr>
            <a:spLocks noGrp="1"/>
          </p:cNvSpPr>
          <p:nvPr>
            <p:ph type="title"/>
          </p:nvPr>
        </p:nvSpPr>
        <p:spPr>
          <a:xfrm>
            <a:off x="2057400" y="285255"/>
            <a:ext cx="8229600" cy="639762"/>
          </a:xfrm>
        </p:spPr>
        <p:txBody>
          <a:bodyPr>
            <a:normAutofit fontScale="90000"/>
          </a:bodyPr>
          <a:lstStyle/>
          <a:p>
            <a:r>
              <a:rPr lang="en-US" dirty="0" smtClean="0"/>
              <a:t>Write Method</a:t>
            </a:r>
            <a:endParaRPr lang="en-US" dirty="0"/>
          </a:p>
        </p:txBody>
      </p:sp>
      <p:sp>
        <p:nvSpPr>
          <p:cNvPr id="7" name="TextBox 6"/>
          <p:cNvSpPr txBox="1"/>
          <p:nvPr/>
        </p:nvSpPr>
        <p:spPr>
          <a:xfrm>
            <a:off x="2209800" y="833735"/>
            <a:ext cx="7543800" cy="9233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GB" dirty="0"/>
              <a:t>Write() method of Console class, displays information on the console screen without a carriage return/line feed</a:t>
            </a:r>
            <a:r>
              <a:rPr lang="en-GB" dirty="0"/>
              <a:t>.</a:t>
            </a:r>
          </a:p>
          <a:p>
            <a:r>
              <a:rPr lang="en-US" dirty="0"/>
              <a:t>The method does not return anything.</a:t>
            </a:r>
            <a:endParaRPr lang="en-US" dirty="0"/>
          </a:p>
        </p:txBody>
      </p:sp>
    </p:spTree>
    <p:extLst>
      <p:ext uri="{BB962C8B-B14F-4D97-AF65-F5344CB8AC3E}">
        <p14:creationId xmlns:p14="http://schemas.microsoft.com/office/powerpoint/2010/main" val="1054390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67593" y="1981201"/>
            <a:ext cx="7701396" cy="2626833"/>
          </a:xfrm>
          <a:ln w="19050">
            <a:solidFill>
              <a:schemeClr val="tx1"/>
            </a:solidFill>
          </a:ln>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895600" y="4800601"/>
            <a:ext cx="5867400" cy="1285437"/>
          </a:xfrm>
          <a:ln w="19050">
            <a:solidFill>
              <a:schemeClr val="tx1"/>
            </a:solidFill>
          </a:ln>
        </p:spPr>
      </p:pic>
      <p:sp>
        <p:nvSpPr>
          <p:cNvPr id="4" name="Title 3"/>
          <p:cNvSpPr>
            <a:spLocks noGrp="1"/>
          </p:cNvSpPr>
          <p:nvPr>
            <p:ph type="title"/>
          </p:nvPr>
        </p:nvSpPr>
        <p:spPr>
          <a:xfrm>
            <a:off x="1903491" y="198438"/>
            <a:ext cx="8229600" cy="639762"/>
          </a:xfrm>
        </p:spPr>
        <p:txBody>
          <a:bodyPr>
            <a:normAutofit fontScale="90000"/>
          </a:bodyPr>
          <a:lstStyle/>
          <a:p>
            <a:r>
              <a:rPr lang="en-US" dirty="0" err="1" smtClean="0"/>
              <a:t>WriteLine</a:t>
            </a:r>
            <a:r>
              <a:rPr lang="en-US" dirty="0" smtClean="0"/>
              <a:t> Method</a:t>
            </a:r>
            <a:endParaRPr lang="en-US" dirty="0"/>
          </a:p>
        </p:txBody>
      </p:sp>
      <p:sp>
        <p:nvSpPr>
          <p:cNvPr id="5" name="TextBox 4"/>
          <p:cNvSpPr txBox="1"/>
          <p:nvPr/>
        </p:nvSpPr>
        <p:spPr>
          <a:xfrm>
            <a:off x="2177143" y="838200"/>
            <a:ext cx="7696200" cy="9233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GB" dirty="0" err="1"/>
              <a:t>WriteLine</a:t>
            </a:r>
            <a:r>
              <a:rPr lang="en-GB" dirty="0"/>
              <a:t>() </a:t>
            </a:r>
            <a:r>
              <a:rPr lang="en-GB" dirty="0"/>
              <a:t>method of Console class, displays information on the console screen </a:t>
            </a:r>
            <a:r>
              <a:rPr lang="en-GB" dirty="0"/>
              <a:t>with </a:t>
            </a:r>
            <a:r>
              <a:rPr lang="en-GB" dirty="0"/>
              <a:t>a carriage return/line feed</a:t>
            </a:r>
            <a:r>
              <a:rPr lang="en-GB" dirty="0"/>
              <a:t>.</a:t>
            </a:r>
          </a:p>
          <a:p>
            <a:r>
              <a:rPr lang="en-GB" dirty="0"/>
              <a:t>The method does not return anything.</a:t>
            </a:r>
            <a:endParaRPr lang="en-US" dirty="0"/>
          </a:p>
        </p:txBody>
      </p:sp>
    </p:spTree>
    <p:extLst>
      <p:ext uri="{BB962C8B-B14F-4D97-AF65-F5344CB8AC3E}">
        <p14:creationId xmlns:p14="http://schemas.microsoft.com/office/powerpoint/2010/main" val="3856111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92500" lnSpcReduction="20000"/>
          </a:bodyPr>
          <a:lstStyle/>
          <a:p>
            <a:r>
              <a:rPr lang="en-GB" dirty="0" smtClean="0"/>
              <a:t>Read() method of Console class is a static method</a:t>
            </a:r>
          </a:p>
          <a:p>
            <a:r>
              <a:rPr lang="en-GB" dirty="0" smtClean="0"/>
              <a:t>It is used to read user input</a:t>
            </a:r>
          </a:p>
          <a:p>
            <a:r>
              <a:rPr lang="en-GB" dirty="0" smtClean="0"/>
              <a:t>Read() method </a:t>
            </a:r>
            <a:r>
              <a:rPr lang="en-US" dirty="0"/>
              <a:t>r</a:t>
            </a:r>
            <a:r>
              <a:rPr lang="en-US" dirty="0" smtClean="0"/>
              <a:t>eads </a:t>
            </a:r>
            <a:r>
              <a:rPr lang="en-US" dirty="0"/>
              <a:t>the next character from the standard input stream</a:t>
            </a:r>
            <a:r>
              <a:rPr lang="en-US" dirty="0" smtClean="0"/>
              <a:t>.</a:t>
            </a:r>
          </a:p>
          <a:p>
            <a:r>
              <a:rPr lang="en-US" dirty="0" smtClean="0"/>
              <a:t>Read() method does not read the entire input, reads only the first character of the entire input</a:t>
            </a:r>
          </a:p>
          <a:p>
            <a:r>
              <a:rPr lang="en-US" dirty="0"/>
              <a:t>This method always returns the ASCII value of only the first character of the input</a:t>
            </a:r>
            <a:endParaRPr lang="en-GB" dirty="0"/>
          </a:p>
          <a:p>
            <a:endParaRPr lang="en-US" dirty="0"/>
          </a:p>
        </p:txBody>
      </p:sp>
      <p:sp>
        <p:nvSpPr>
          <p:cNvPr id="5" name="Content Placeholder 4"/>
          <p:cNvSpPr>
            <a:spLocks noGrp="1"/>
          </p:cNvSpPr>
          <p:nvPr>
            <p:ph sz="half" idx="2"/>
          </p:nvPr>
        </p:nvSpPr>
        <p:spPr/>
        <p:txBody>
          <a:bodyPr>
            <a:normAutofit fontScale="92500" lnSpcReduction="20000"/>
          </a:bodyPr>
          <a:lstStyle/>
          <a:p>
            <a:r>
              <a:rPr lang="en-GB" dirty="0" err="1" smtClean="0"/>
              <a:t>ReadLine</a:t>
            </a:r>
            <a:r>
              <a:rPr lang="en-GB" dirty="0" smtClean="0"/>
              <a:t>() </a:t>
            </a:r>
            <a:r>
              <a:rPr lang="en-GB" dirty="0"/>
              <a:t>method of Console class is </a:t>
            </a:r>
            <a:r>
              <a:rPr lang="en-GB" dirty="0" smtClean="0"/>
              <a:t>also a </a:t>
            </a:r>
            <a:r>
              <a:rPr lang="en-GB" dirty="0"/>
              <a:t>static method</a:t>
            </a:r>
          </a:p>
          <a:p>
            <a:r>
              <a:rPr lang="en-GB" dirty="0"/>
              <a:t>It is used to read user input</a:t>
            </a:r>
          </a:p>
          <a:p>
            <a:r>
              <a:rPr lang="en-US" dirty="0" err="1" smtClean="0"/>
              <a:t>ReadLine</a:t>
            </a:r>
            <a:r>
              <a:rPr lang="en-US" dirty="0" smtClean="0"/>
              <a:t>() method reads </a:t>
            </a:r>
            <a:r>
              <a:rPr lang="en-US" dirty="0"/>
              <a:t>the next line of characters from the standard input stream</a:t>
            </a:r>
            <a:r>
              <a:rPr lang="en-US" dirty="0" smtClean="0"/>
              <a:t>.</a:t>
            </a:r>
            <a:endParaRPr lang="en-US" dirty="0"/>
          </a:p>
          <a:p>
            <a:r>
              <a:rPr lang="en-US" dirty="0" err="1" smtClean="0"/>
              <a:t>ReadLine</a:t>
            </a:r>
            <a:r>
              <a:rPr lang="en-US" dirty="0" smtClean="0"/>
              <a:t>() </a:t>
            </a:r>
            <a:r>
              <a:rPr lang="en-US" dirty="0"/>
              <a:t>method </a:t>
            </a:r>
            <a:r>
              <a:rPr lang="en-US" dirty="0" smtClean="0"/>
              <a:t>reads the entire input, not only the first character of the input stream</a:t>
            </a:r>
            <a:endParaRPr lang="en-US" dirty="0"/>
          </a:p>
          <a:p>
            <a:r>
              <a:rPr lang="en-US" dirty="0"/>
              <a:t>This method always </a:t>
            </a:r>
            <a:r>
              <a:rPr lang="en-US" dirty="0" smtClean="0"/>
              <a:t>converts the entire input stream into a ‘string’ data and returns that</a:t>
            </a:r>
            <a:endParaRPr lang="en-GB" dirty="0"/>
          </a:p>
          <a:p>
            <a:endParaRPr lang="en-US" dirty="0"/>
          </a:p>
        </p:txBody>
      </p:sp>
      <p:sp>
        <p:nvSpPr>
          <p:cNvPr id="4" name="Title 3"/>
          <p:cNvSpPr>
            <a:spLocks noGrp="1"/>
          </p:cNvSpPr>
          <p:nvPr>
            <p:ph type="title"/>
          </p:nvPr>
        </p:nvSpPr>
        <p:spPr/>
        <p:txBody>
          <a:bodyPr/>
          <a:lstStyle/>
          <a:p>
            <a:r>
              <a:rPr lang="en-US" dirty="0" smtClean="0"/>
              <a:t>Read() and </a:t>
            </a:r>
            <a:r>
              <a:rPr lang="en-US" dirty="0" err="1" smtClean="0"/>
              <a:t>ReadLine</a:t>
            </a:r>
            <a:r>
              <a:rPr lang="en-US" dirty="0" smtClean="0"/>
              <a:t>() Method </a:t>
            </a:r>
            <a:endParaRPr lang="en-US" dirty="0"/>
          </a:p>
        </p:txBody>
      </p:sp>
    </p:spTree>
    <p:extLst>
      <p:ext uri="{BB962C8B-B14F-4D97-AF65-F5344CB8AC3E}">
        <p14:creationId xmlns:p14="http://schemas.microsoft.com/office/powerpoint/2010/main" val="3516924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203" name="Rectangle 19"/>
          <p:cNvSpPr>
            <a:spLocks noGrp="1" noChangeArrowheads="1"/>
          </p:cNvSpPr>
          <p:nvPr>
            <p:ph type="title"/>
          </p:nvPr>
        </p:nvSpPr>
        <p:spPr/>
        <p:txBody>
          <a:bodyPr/>
          <a:lstStyle/>
          <a:p>
            <a:r>
              <a:rPr lang="en-US" dirty="0"/>
              <a:t>Overview </a:t>
            </a:r>
            <a:r>
              <a:rPr lang="en-US" dirty="0" smtClean="0"/>
              <a:t>of Data Type System</a:t>
            </a:r>
            <a:endParaRPr lang="en-US" dirty="0"/>
          </a:p>
        </p:txBody>
      </p:sp>
      <p:sp>
        <p:nvSpPr>
          <p:cNvPr id="93204" name="Rectangle 20"/>
          <p:cNvSpPr>
            <a:spLocks noGrp="1" noChangeArrowheads="1"/>
          </p:cNvSpPr>
          <p:nvPr>
            <p:ph type="body" idx="1"/>
          </p:nvPr>
        </p:nvSpPr>
        <p:spPr/>
        <p:txBody>
          <a:bodyPr/>
          <a:lstStyle/>
          <a:p>
            <a:r>
              <a:rPr lang="en-US" dirty="0" smtClean="0"/>
              <a:t>There are two different categories of  data types. They are value </a:t>
            </a:r>
            <a:r>
              <a:rPr lang="en-US" dirty="0"/>
              <a:t>and reference types</a:t>
            </a:r>
          </a:p>
        </p:txBody>
      </p:sp>
      <p:sp>
        <p:nvSpPr>
          <p:cNvPr id="93193" name="Rectangle 9"/>
          <p:cNvSpPr>
            <a:spLocks noChangeArrowheads="1"/>
          </p:cNvSpPr>
          <p:nvPr/>
        </p:nvSpPr>
        <p:spPr bwMode="auto">
          <a:xfrm>
            <a:off x="6400800" y="5029200"/>
            <a:ext cx="2667000" cy="685800"/>
          </a:xfrm>
          <a:prstGeom prst="rect">
            <a:avLst/>
          </a:prstGeom>
          <a:solidFill>
            <a:schemeClr val="tx2">
              <a:lumMod val="40000"/>
              <a:lumOff val="60000"/>
            </a:schemeClr>
          </a:solidFill>
          <a:ln w="9525">
            <a:solidFill>
              <a:schemeClr val="tx1"/>
            </a:solidFill>
            <a:miter lim="800000"/>
            <a:headEnd/>
            <a:tailEnd/>
          </a:ln>
          <a:effectLst>
            <a:outerShdw dist="53882" dir="2700000" algn="ctr" rotWithShape="0">
              <a:srgbClr val="C0C0C0"/>
            </a:outerShdw>
          </a:effectLst>
        </p:spPr>
        <p:txBody>
          <a:bodyPr wrap="none" tIns="27432" bIns="27432" anchor="ctr"/>
          <a:lstStyle/>
          <a:p>
            <a:pPr algn="ctr"/>
            <a:r>
              <a:rPr lang="en-US" sz="2000" b="1">
                <a:latin typeface="Trebuchet MS" pitchFamily="34" charset="0"/>
              </a:rPr>
              <a:t>Reference Type</a:t>
            </a:r>
          </a:p>
        </p:txBody>
      </p:sp>
      <p:sp>
        <p:nvSpPr>
          <p:cNvPr id="93197" name="Rectangle 13"/>
          <p:cNvSpPr>
            <a:spLocks noChangeArrowheads="1"/>
          </p:cNvSpPr>
          <p:nvPr/>
        </p:nvSpPr>
        <p:spPr bwMode="auto">
          <a:xfrm>
            <a:off x="4905375" y="3581400"/>
            <a:ext cx="2362200" cy="685800"/>
          </a:xfrm>
          <a:prstGeom prst="rect">
            <a:avLst/>
          </a:prstGeom>
          <a:solidFill>
            <a:schemeClr val="tx2">
              <a:lumMod val="40000"/>
              <a:lumOff val="60000"/>
            </a:schemeClr>
          </a:solidFill>
          <a:ln w="9525">
            <a:solidFill>
              <a:schemeClr val="tx1"/>
            </a:solidFill>
            <a:miter lim="800000"/>
            <a:headEnd/>
            <a:tailEnd/>
          </a:ln>
          <a:effectLst>
            <a:outerShdw dist="53882" dir="2700000" algn="ctr" rotWithShape="0">
              <a:srgbClr val="C0C0C0"/>
            </a:outerShdw>
          </a:effectLst>
        </p:spPr>
        <p:txBody>
          <a:bodyPr wrap="none" tIns="27432" bIns="27432" anchor="ctr"/>
          <a:lstStyle/>
          <a:p>
            <a:pPr algn="ctr"/>
            <a:r>
              <a:rPr lang="en-US" sz="2000" b="1" dirty="0">
                <a:latin typeface="Trebuchet MS" pitchFamily="34" charset="0"/>
              </a:rPr>
              <a:t>Type</a:t>
            </a:r>
          </a:p>
        </p:txBody>
      </p:sp>
      <p:sp>
        <p:nvSpPr>
          <p:cNvPr id="93198" name="Rectangle 14"/>
          <p:cNvSpPr>
            <a:spLocks noChangeArrowheads="1"/>
          </p:cNvSpPr>
          <p:nvPr/>
        </p:nvSpPr>
        <p:spPr bwMode="auto">
          <a:xfrm>
            <a:off x="3533775" y="5029200"/>
            <a:ext cx="2362200" cy="685800"/>
          </a:xfrm>
          <a:prstGeom prst="rect">
            <a:avLst/>
          </a:prstGeom>
          <a:solidFill>
            <a:schemeClr val="tx2">
              <a:lumMod val="40000"/>
              <a:lumOff val="60000"/>
            </a:schemeClr>
          </a:solidFill>
          <a:ln w="9525">
            <a:solidFill>
              <a:schemeClr val="tx1"/>
            </a:solidFill>
            <a:miter lim="800000"/>
            <a:headEnd/>
            <a:tailEnd/>
          </a:ln>
          <a:effectLst>
            <a:outerShdw dist="53882" dir="2700000" algn="ctr" rotWithShape="0">
              <a:srgbClr val="C0C0C0"/>
            </a:outerShdw>
          </a:effectLst>
        </p:spPr>
        <p:txBody>
          <a:bodyPr wrap="none" tIns="27432" bIns="27432" anchor="ctr"/>
          <a:lstStyle/>
          <a:p>
            <a:pPr algn="ctr"/>
            <a:r>
              <a:rPr lang="en-US" sz="2000" b="1">
                <a:latin typeface="Trebuchet MS" pitchFamily="34" charset="0"/>
              </a:rPr>
              <a:t>Value Type</a:t>
            </a:r>
          </a:p>
        </p:txBody>
      </p:sp>
      <p:sp>
        <p:nvSpPr>
          <p:cNvPr id="93199" name="Line 15"/>
          <p:cNvSpPr>
            <a:spLocks noChangeShapeType="1"/>
          </p:cNvSpPr>
          <p:nvPr/>
        </p:nvSpPr>
        <p:spPr bwMode="auto">
          <a:xfrm>
            <a:off x="4724400" y="4648200"/>
            <a:ext cx="2895600" cy="0"/>
          </a:xfrm>
          <a:prstGeom prst="line">
            <a:avLst/>
          </a:prstGeom>
          <a:noFill/>
          <a:ln w="9525">
            <a:solidFill>
              <a:schemeClr val="tx1"/>
            </a:solidFill>
            <a:round/>
            <a:headEnd/>
            <a:tailEnd/>
          </a:ln>
          <a:effectLst/>
        </p:spPr>
        <p:txBody>
          <a:bodyPr/>
          <a:lstStyle/>
          <a:p>
            <a:endParaRPr lang="en-IN"/>
          </a:p>
        </p:txBody>
      </p:sp>
      <p:sp>
        <p:nvSpPr>
          <p:cNvPr id="93200" name="Line 16"/>
          <p:cNvSpPr>
            <a:spLocks noChangeShapeType="1"/>
          </p:cNvSpPr>
          <p:nvPr/>
        </p:nvSpPr>
        <p:spPr bwMode="auto">
          <a:xfrm>
            <a:off x="7620000" y="4648200"/>
            <a:ext cx="0" cy="381000"/>
          </a:xfrm>
          <a:prstGeom prst="line">
            <a:avLst/>
          </a:prstGeom>
          <a:noFill/>
          <a:ln w="9525">
            <a:solidFill>
              <a:schemeClr val="tx1"/>
            </a:solidFill>
            <a:round/>
            <a:headEnd/>
            <a:tailEnd/>
          </a:ln>
          <a:effectLst/>
        </p:spPr>
        <p:txBody>
          <a:bodyPr/>
          <a:lstStyle/>
          <a:p>
            <a:endParaRPr lang="en-IN"/>
          </a:p>
        </p:txBody>
      </p:sp>
      <p:sp>
        <p:nvSpPr>
          <p:cNvPr id="93201" name="Line 17"/>
          <p:cNvSpPr>
            <a:spLocks noChangeShapeType="1"/>
          </p:cNvSpPr>
          <p:nvPr/>
        </p:nvSpPr>
        <p:spPr bwMode="auto">
          <a:xfrm>
            <a:off x="4724400" y="4648200"/>
            <a:ext cx="0" cy="381000"/>
          </a:xfrm>
          <a:prstGeom prst="line">
            <a:avLst/>
          </a:prstGeom>
          <a:noFill/>
          <a:ln w="9525">
            <a:solidFill>
              <a:schemeClr val="tx1"/>
            </a:solidFill>
            <a:round/>
            <a:headEnd/>
            <a:tailEnd/>
          </a:ln>
          <a:effectLst/>
        </p:spPr>
        <p:txBody>
          <a:bodyPr/>
          <a:lstStyle/>
          <a:p>
            <a:endParaRPr lang="en-IN"/>
          </a:p>
        </p:txBody>
      </p:sp>
      <p:sp>
        <p:nvSpPr>
          <p:cNvPr id="93202" name="Line 18"/>
          <p:cNvSpPr>
            <a:spLocks noChangeShapeType="1"/>
          </p:cNvSpPr>
          <p:nvPr/>
        </p:nvSpPr>
        <p:spPr bwMode="auto">
          <a:xfrm>
            <a:off x="6096000" y="4267200"/>
            <a:ext cx="0" cy="381000"/>
          </a:xfrm>
          <a:prstGeom prst="line">
            <a:avLst/>
          </a:prstGeom>
          <a:noFill/>
          <a:ln w="9525">
            <a:solidFill>
              <a:schemeClr val="tx1"/>
            </a:solidFill>
            <a:round/>
            <a:headEnd/>
            <a:tailEnd/>
          </a:ln>
          <a:effectLst/>
        </p:spPr>
        <p:txBody>
          <a:bodyPr/>
          <a:lstStyle/>
          <a:p>
            <a:endParaRPr lang="en-IN"/>
          </a:p>
        </p:txBody>
      </p:sp>
    </p:spTree>
    <p:extLst>
      <p:ext uri="{BB962C8B-B14F-4D97-AF65-F5344CB8AC3E}">
        <p14:creationId xmlns:p14="http://schemas.microsoft.com/office/powerpoint/2010/main" val="25029742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3204">
                                            <p:txEl>
                                              <p:pRg st="0" end="0"/>
                                            </p:txEl>
                                          </p:spTgt>
                                        </p:tgtEl>
                                        <p:attrNameLst>
                                          <p:attrName>style.visibility</p:attrName>
                                        </p:attrNameLst>
                                      </p:cBhvr>
                                      <p:to>
                                        <p:strVal val="visible"/>
                                      </p:to>
                                    </p:set>
                                    <p:animEffect transition="in" filter="fade">
                                      <p:cBhvr>
                                        <p:cTn id="7" dur="1000"/>
                                        <p:tgtEl>
                                          <p:spTgt spid="93204">
                                            <p:txEl>
                                              <p:pRg st="0" end="0"/>
                                            </p:txEl>
                                          </p:spTgt>
                                        </p:tgtEl>
                                      </p:cBhvr>
                                    </p:animEffect>
                                    <p:anim calcmode="lin" valueType="num">
                                      <p:cBhvr>
                                        <p:cTn id="8" dur="1000" fill="hold"/>
                                        <p:tgtEl>
                                          <p:spTgt spid="932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320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0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smtClean="0"/>
              <a:t>In a variable that holds a </a:t>
            </a:r>
            <a:r>
              <a:rPr lang="en-IN" b="1" dirty="0" smtClean="0"/>
              <a:t>value type</a:t>
            </a:r>
            <a:r>
              <a:rPr lang="en-IN" dirty="0" smtClean="0"/>
              <a:t>, the data itself is directly contained within the memory allotted to the variable</a:t>
            </a:r>
          </a:p>
          <a:p>
            <a:r>
              <a:rPr lang="en-IN" dirty="0" smtClean="0"/>
              <a:t>Example: </a:t>
            </a:r>
          </a:p>
          <a:p>
            <a:pPr lvl="1"/>
            <a:r>
              <a:rPr lang="en-IN" i="1" dirty="0" err="1" smtClean="0"/>
              <a:t>int</a:t>
            </a:r>
            <a:r>
              <a:rPr lang="en-IN" i="1" dirty="0" smtClean="0"/>
              <a:t> x = 5; </a:t>
            </a:r>
          </a:p>
          <a:p>
            <a:pPr lvl="1"/>
            <a:r>
              <a:rPr lang="en-IN" dirty="0" smtClean="0"/>
              <a:t>The above code declares an 32-bit signed integer variable, called x, initialized with a value of 5. The following figure represents the corresponding variable diagram:</a:t>
            </a:r>
          </a:p>
          <a:p>
            <a:endParaRPr lang="en-IN" dirty="0"/>
          </a:p>
        </p:txBody>
      </p:sp>
      <p:pic>
        <p:nvPicPr>
          <p:cNvPr id="6" name="Content Placeholder 5" descr="intvar.png"/>
          <p:cNvPicPr>
            <a:picLocks noGrp="1" noChangeAspect="1"/>
          </p:cNvPicPr>
          <p:nvPr>
            <p:ph sz="half" idx="2"/>
          </p:nvPr>
        </p:nvPicPr>
        <p:blipFill>
          <a:blip r:embed="rId3" cstate="print"/>
          <a:stretch>
            <a:fillRect/>
          </a:stretch>
        </p:blipFill>
        <p:spPr>
          <a:xfrm>
            <a:off x="7010400" y="3352801"/>
            <a:ext cx="2514600" cy="1616529"/>
          </a:xfrm>
          <a:ln>
            <a:solidFill>
              <a:schemeClr val="tx1"/>
            </a:solidFill>
          </a:ln>
        </p:spPr>
      </p:pic>
      <p:sp>
        <p:nvSpPr>
          <p:cNvPr id="4" name="Title 3"/>
          <p:cNvSpPr>
            <a:spLocks noGrp="1"/>
          </p:cNvSpPr>
          <p:nvPr>
            <p:ph type="title"/>
          </p:nvPr>
        </p:nvSpPr>
        <p:spPr/>
        <p:txBody>
          <a:bodyPr/>
          <a:lstStyle/>
          <a:p>
            <a:r>
              <a:rPr lang="en-US" dirty="0" smtClean="0"/>
              <a:t>Value Type Variable</a:t>
            </a:r>
            <a:endParaRPr lang="en-IN" dirty="0"/>
          </a:p>
        </p:txBody>
      </p:sp>
      <p:sp>
        <p:nvSpPr>
          <p:cNvPr id="8" name="Rounded Rectangle 7"/>
          <p:cNvSpPr/>
          <p:nvPr/>
        </p:nvSpPr>
        <p:spPr>
          <a:xfrm>
            <a:off x="6934200" y="2133600"/>
            <a:ext cx="25908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latin typeface="Trebuchet MS" pitchFamily="34" charset="0"/>
              </a:rPr>
              <a:t>The following figure represents the corresponding variable diagram:</a:t>
            </a:r>
            <a:endParaRPr lang="en-IN" sz="1600" dirty="0">
              <a:latin typeface="Trebuchet MS" pitchFamily="34" charset="0"/>
            </a:endParaRPr>
          </a:p>
        </p:txBody>
      </p:sp>
    </p:spTree>
    <p:extLst>
      <p:ext uri="{BB962C8B-B14F-4D97-AF65-F5344CB8AC3E}">
        <p14:creationId xmlns:p14="http://schemas.microsoft.com/office/powerpoint/2010/main" val="1751895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92500" lnSpcReduction="10000"/>
          </a:bodyPr>
          <a:lstStyle/>
          <a:p>
            <a:r>
              <a:rPr lang="en-IN" dirty="0" smtClean="0"/>
              <a:t>On the other hand, a variable that holds a </a:t>
            </a:r>
            <a:r>
              <a:rPr lang="en-IN" b="1" dirty="0" smtClean="0"/>
              <a:t>reference type</a:t>
            </a:r>
            <a:r>
              <a:rPr lang="en-IN" dirty="0" smtClean="0"/>
              <a:t> contains the address of an object stored in the heap. </a:t>
            </a:r>
          </a:p>
          <a:p>
            <a:r>
              <a:rPr lang="en-US" dirty="0" smtClean="0"/>
              <a:t>Example: </a:t>
            </a:r>
          </a:p>
          <a:p>
            <a:pPr lvl="1"/>
            <a:r>
              <a:rPr lang="en-IN" i="1" dirty="0" smtClean="0"/>
              <a:t>object y = new object();</a:t>
            </a:r>
          </a:p>
          <a:p>
            <a:pPr lvl="1"/>
            <a:r>
              <a:rPr lang="en-IN" dirty="0" smtClean="0"/>
              <a:t>The above code declares a variable called y of type object which gets initialized, thanks to the new operator, so that it refers to a new heap allocated object instance (object is the base class of all C# types, but more of this latter).</a:t>
            </a:r>
          </a:p>
        </p:txBody>
      </p:sp>
      <p:pic>
        <p:nvPicPr>
          <p:cNvPr id="5" name="Content Placeholder 4" descr="objectvar.png"/>
          <p:cNvPicPr>
            <a:picLocks noGrp="1" noChangeAspect="1"/>
          </p:cNvPicPr>
          <p:nvPr>
            <p:ph sz="half" idx="2"/>
          </p:nvPr>
        </p:nvPicPr>
        <p:blipFill>
          <a:blip r:embed="rId3" cstate="print"/>
          <a:stretch>
            <a:fillRect/>
          </a:stretch>
        </p:blipFill>
        <p:spPr>
          <a:xfrm>
            <a:off x="6477000" y="3200400"/>
            <a:ext cx="3733800" cy="2216728"/>
          </a:xfrm>
          <a:ln>
            <a:solidFill>
              <a:schemeClr val="tx1"/>
            </a:solidFill>
          </a:ln>
        </p:spPr>
      </p:pic>
      <p:sp>
        <p:nvSpPr>
          <p:cNvPr id="4" name="Title 3"/>
          <p:cNvSpPr>
            <a:spLocks noGrp="1"/>
          </p:cNvSpPr>
          <p:nvPr>
            <p:ph type="title"/>
          </p:nvPr>
        </p:nvSpPr>
        <p:spPr/>
        <p:txBody>
          <a:bodyPr/>
          <a:lstStyle/>
          <a:p>
            <a:r>
              <a:rPr lang="en-US" dirty="0" smtClean="0"/>
              <a:t>Reference Type</a:t>
            </a:r>
            <a:endParaRPr lang="en-IN" dirty="0"/>
          </a:p>
        </p:txBody>
      </p:sp>
      <p:sp>
        <p:nvSpPr>
          <p:cNvPr id="7" name="Rounded Rectangle 6"/>
          <p:cNvSpPr/>
          <p:nvPr/>
        </p:nvSpPr>
        <p:spPr>
          <a:xfrm>
            <a:off x="6324600" y="1828800"/>
            <a:ext cx="3810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latin typeface="Trebuchet MS" pitchFamily="34" charset="0"/>
              </a:rPr>
              <a:t>The following figure represents the corresponding variable diagram:</a:t>
            </a:r>
            <a:endParaRPr lang="en-IN" sz="1600" dirty="0">
              <a:latin typeface="Trebuchet MS" pitchFamily="34" charset="0"/>
            </a:endParaRPr>
          </a:p>
        </p:txBody>
      </p:sp>
    </p:spTree>
    <p:extLst>
      <p:ext uri="{BB962C8B-B14F-4D97-AF65-F5344CB8AC3E}">
        <p14:creationId xmlns:p14="http://schemas.microsoft.com/office/powerpoint/2010/main" val="813212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smtClean="0"/>
              <a:t>Now, let us analyze what happens when we introduce two new variables and do some copying from the original variables. </a:t>
            </a:r>
          </a:p>
          <a:p>
            <a:endParaRPr lang="en-IN" dirty="0" smtClean="0"/>
          </a:p>
          <a:p>
            <a:r>
              <a:rPr lang="en-IN" dirty="0" smtClean="0"/>
              <a:t>Assume we have the following code:</a:t>
            </a:r>
          </a:p>
          <a:p>
            <a:pPr lvl="1"/>
            <a:r>
              <a:rPr lang="en-IN" dirty="0" err="1" smtClean="0"/>
              <a:t>int</a:t>
            </a:r>
            <a:r>
              <a:rPr lang="en-IN" dirty="0" smtClean="0"/>
              <a:t> a = x; object b = y;</a:t>
            </a:r>
          </a:p>
          <a:p>
            <a:pPr lvl="1"/>
            <a:endParaRPr lang="en-IN" dirty="0"/>
          </a:p>
        </p:txBody>
      </p:sp>
      <p:pic>
        <p:nvPicPr>
          <p:cNvPr id="5" name="Content Placeholder 4" descr="copying.png"/>
          <p:cNvPicPr>
            <a:picLocks noGrp="1" noChangeAspect="1"/>
          </p:cNvPicPr>
          <p:nvPr>
            <p:ph sz="half" idx="2"/>
          </p:nvPr>
        </p:nvPicPr>
        <p:blipFill>
          <a:blip r:embed="rId3" cstate="print"/>
          <a:stretch>
            <a:fillRect/>
          </a:stretch>
        </p:blipFill>
        <p:spPr>
          <a:xfrm>
            <a:off x="6132443" y="1334335"/>
            <a:ext cx="3604260" cy="2148840"/>
          </a:xfrm>
          <a:ln>
            <a:solidFill>
              <a:schemeClr val="tx1"/>
            </a:solidFill>
          </a:ln>
        </p:spPr>
      </p:pic>
      <p:sp>
        <p:nvSpPr>
          <p:cNvPr id="4" name="Title 3"/>
          <p:cNvSpPr>
            <a:spLocks noGrp="1"/>
          </p:cNvSpPr>
          <p:nvPr>
            <p:ph type="title"/>
          </p:nvPr>
        </p:nvSpPr>
        <p:spPr/>
        <p:txBody>
          <a:bodyPr/>
          <a:lstStyle/>
          <a:p>
            <a:r>
              <a:rPr lang="en-US" dirty="0" smtClean="0"/>
              <a:t>Copying Value vs. Copying Reference</a:t>
            </a:r>
            <a:endParaRPr lang="en-IN" dirty="0"/>
          </a:p>
        </p:txBody>
      </p:sp>
      <p:sp>
        <p:nvSpPr>
          <p:cNvPr id="7" name="Rounded Rectangle 6"/>
          <p:cNvSpPr/>
          <p:nvPr/>
        </p:nvSpPr>
        <p:spPr>
          <a:xfrm>
            <a:off x="6132443" y="3581400"/>
            <a:ext cx="3886200" cy="2514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latin typeface="Trebuchet MS" pitchFamily="34" charset="0"/>
              </a:rPr>
              <a:t>As can be observed, ‘a’ has a copy of the value of ‘x’. If we modify the value of one of these variables, the other variable would remain unchanged. In the case of ‘y’ and ‘b’, both variables refer to the same object. If we alter the state of the object using variable ‘y’, then the resulting changes will be observable using variable ‘b’, and vice versa.</a:t>
            </a:r>
            <a:endParaRPr lang="en-IN" sz="1600" dirty="0">
              <a:latin typeface="Trebuchet MS" pitchFamily="34" charset="0"/>
            </a:endParaRPr>
          </a:p>
        </p:txBody>
      </p:sp>
    </p:spTree>
    <p:extLst>
      <p:ext uri="{BB962C8B-B14F-4D97-AF65-F5344CB8AC3E}">
        <p14:creationId xmlns:p14="http://schemas.microsoft.com/office/powerpoint/2010/main" val="2708095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Comparing Value and Reference Types</a:t>
            </a:r>
            <a:endParaRPr lang="en-IN" dirty="0"/>
          </a:p>
        </p:txBody>
      </p:sp>
      <p:graphicFrame>
        <p:nvGraphicFramePr>
          <p:cNvPr id="6" name="Content Placeholder 5"/>
          <p:cNvGraphicFramePr>
            <a:graphicFrameLocks noGrp="1"/>
          </p:cNvGraphicFramePr>
          <p:nvPr>
            <p:ph idx="1"/>
          </p:nvPr>
        </p:nvGraphicFramePr>
        <p:xfrm>
          <a:off x="1981200" y="1600200"/>
          <a:ext cx="8229600" cy="3619500"/>
        </p:xfrm>
        <a:graphic>
          <a:graphicData uri="http://schemas.openxmlformats.org/drawingml/2006/table">
            <a:tbl>
              <a:tblPr firstRow="1" bandRow="1">
                <a:tableStyleId>{5C22544A-7EE6-4342-B048-85BDC9FD1C3A}</a:tableStyleId>
              </a:tblPr>
              <a:tblGrid>
                <a:gridCol w="4114800"/>
                <a:gridCol w="4114800"/>
              </a:tblGrid>
              <a:tr h="533400">
                <a:tc>
                  <a:txBody>
                    <a:bodyPr/>
                    <a:lstStyle/>
                    <a:p>
                      <a:pPr algn="ctr"/>
                      <a:r>
                        <a:rPr lang="en-US" sz="1800" dirty="0" smtClean="0">
                          <a:latin typeface="Trebuchet MS" pitchFamily="34" charset="0"/>
                        </a:rPr>
                        <a:t>Value</a:t>
                      </a:r>
                      <a:r>
                        <a:rPr lang="en-US" sz="1800" baseline="0" dirty="0" smtClean="0">
                          <a:latin typeface="Trebuchet MS" pitchFamily="34" charset="0"/>
                        </a:rPr>
                        <a:t> Type</a:t>
                      </a:r>
                      <a:endParaRPr lang="en-IN" sz="1800" dirty="0">
                        <a:latin typeface="Trebuchet MS" pitchFamily="34" charset="0"/>
                      </a:endParaRPr>
                    </a:p>
                  </a:txBody>
                  <a:tcPr/>
                </a:tc>
                <a:tc>
                  <a:txBody>
                    <a:bodyPr/>
                    <a:lstStyle/>
                    <a:p>
                      <a:pPr algn="ctr"/>
                      <a:r>
                        <a:rPr lang="en-US" sz="1800" dirty="0" smtClean="0">
                          <a:latin typeface="Trebuchet MS" pitchFamily="34" charset="0"/>
                        </a:rPr>
                        <a:t>Reference Type</a:t>
                      </a:r>
                      <a:endParaRPr lang="en-IN" sz="1800" dirty="0">
                        <a:latin typeface="Trebuchet MS" pitchFamily="34" charset="0"/>
                      </a:endParaRPr>
                    </a:p>
                  </a:txBody>
                  <a:tcPr/>
                </a:tc>
              </a:tr>
              <a:tr h="1028700">
                <a:tc>
                  <a:txBody>
                    <a:bodyPr/>
                    <a:lstStyle/>
                    <a:p>
                      <a:r>
                        <a:rPr lang="en-US" sz="1800" dirty="0" smtClean="0">
                          <a:latin typeface="Trebuchet MS" pitchFamily="34" charset="0"/>
                        </a:rPr>
                        <a:t>1. Directly contain the value of a particular data</a:t>
                      </a:r>
                      <a:r>
                        <a:rPr lang="en-US" sz="1800" baseline="0" dirty="0" smtClean="0">
                          <a:latin typeface="Trebuchet MS" pitchFamily="34" charset="0"/>
                        </a:rPr>
                        <a:t> type</a:t>
                      </a:r>
                      <a:endParaRPr lang="en-IN" sz="1800" dirty="0">
                        <a:latin typeface="Trebuchet MS" pitchFamily="34" charset="0"/>
                      </a:endParaRPr>
                    </a:p>
                  </a:txBody>
                  <a:tcPr/>
                </a:tc>
                <a:tc>
                  <a:txBody>
                    <a:bodyPr/>
                    <a:lstStyle/>
                    <a:p>
                      <a:r>
                        <a:rPr lang="en-US" sz="1800" dirty="0" smtClean="0">
                          <a:latin typeface="Trebuchet MS" pitchFamily="34" charset="0"/>
                        </a:rPr>
                        <a:t>1. Directly does nor contain the data</a:t>
                      </a:r>
                      <a:r>
                        <a:rPr lang="en-US" sz="1800" baseline="0" dirty="0" smtClean="0">
                          <a:latin typeface="Trebuchet MS" pitchFamily="34" charset="0"/>
                        </a:rPr>
                        <a:t> (object), rather contains the reference of the object</a:t>
                      </a:r>
                      <a:endParaRPr lang="en-IN" sz="1800" dirty="0">
                        <a:latin typeface="Trebuchet MS" pitchFamily="34" charset="0"/>
                      </a:endParaRPr>
                    </a:p>
                  </a:txBody>
                  <a:tcPr/>
                </a:tc>
              </a:tr>
              <a:tr h="1028700">
                <a:tc>
                  <a:txBody>
                    <a:bodyPr/>
                    <a:lstStyle/>
                    <a:p>
                      <a:r>
                        <a:rPr lang="en-US" sz="1800" dirty="0" smtClean="0">
                          <a:latin typeface="Trebuchet MS" pitchFamily="34" charset="0"/>
                        </a:rPr>
                        <a:t>2. Two variables of same data type</a:t>
                      </a:r>
                      <a:r>
                        <a:rPr lang="en-US" sz="1800" baseline="0" dirty="0" smtClean="0">
                          <a:latin typeface="Trebuchet MS" pitchFamily="34" charset="0"/>
                        </a:rPr>
                        <a:t> stores different values or copy of the same value</a:t>
                      </a:r>
                      <a:endParaRPr lang="en-IN" sz="1800" dirty="0">
                        <a:latin typeface="Trebuchet MS" pitchFamily="34" charset="0"/>
                      </a:endParaRPr>
                    </a:p>
                  </a:txBody>
                  <a:tcPr/>
                </a:tc>
                <a:tc>
                  <a:txBody>
                    <a:bodyPr/>
                    <a:lstStyle/>
                    <a:p>
                      <a:r>
                        <a:rPr lang="en-US" sz="1800" dirty="0" smtClean="0">
                          <a:latin typeface="Trebuchet MS" pitchFamily="34" charset="0"/>
                        </a:rPr>
                        <a:t>2. Two variables</a:t>
                      </a:r>
                      <a:r>
                        <a:rPr lang="en-US" sz="1800" baseline="0" dirty="0" smtClean="0">
                          <a:latin typeface="Trebuchet MS" pitchFamily="34" charset="0"/>
                        </a:rPr>
                        <a:t> of same data type can store reference of same object or different object</a:t>
                      </a:r>
                      <a:endParaRPr lang="en-IN" sz="1800" dirty="0">
                        <a:latin typeface="Trebuchet MS" pitchFamily="34" charset="0"/>
                      </a:endParaRPr>
                    </a:p>
                  </a:txBody>
                  <a:tcPr/>
                </a:tc>
              </a:tr>
              <a:tr h="1028700">
                <a:tc>
                  <a:txBody>
                    <a:bodyPr/>
                    <a:lstStyle/>
                    <a:p>
                      <a:r>
                        <a:rPr lang="en-US" sz="1800" dirty="0" smtClean="0">
                          <a:latin typeface="Trebuchet MS" pitchFamily="34" charset="0"/>
                        </a:rPr>
                        <a:t>3. Operations on one variable does not affect </a:t>
                      </a:r>
                      <a:r>
                        <a:rPr lang="en-US" sz="1800" baseline="0" dirty="0" smtClean="0">
                          <a:latin typeface="Trebuchet MS" pitchFamily="34" charset="0"/>
                        </a:rPr>
                        <a:t>another</a:t>
                      </a:r>
                      <a:endParaRPr lang="en-IN" sz="1800" dirty="0">
                        <a:latin typeface="Trebuchet MS" pitchFamily="34" charset="0"/>
                      </a:endParaRPr>
                    </a:p>
                  </a:txBody>
                  <a:tcPr/>
                </a:tc>
                <a:tc>
                  <a:txBody>
                    <a:bodyPr/>
                    <a:lstStyle/>
                    <a:p>
                      <a:r>
                        <a:rPr lang="en-US" sz="1800" dirty="0" smtClean="0">
                          <a:latin typeface="Trebuchet MS" pitchFamily="34" charset="0"/>
                        </a:rPr>
                        <a:t>3. Operation on one variable can affect another</a:t>
                      </a:r>
                      <a:endParaRPr lang="en-IN" sz="1800" dirty="0">
                        <a:latin typeface="Trebuchet MS" pitchFamily="34" charset="0"/>
                      </a:endParaRPr>
                    </a:p>
                  </a:txBody>
                  <a:tcPr/>
                </a:tc>
              </a:tr>
            </a:tbl>
          </a:graphicData>
        </a:graphic>
      </p:graphicFrame>
    </p:spTree>
    <p:extLst>
      <p:ext uri="{BB962C8B-B14F-4D97-AF65-F5344CB8AC3E}">
        <p14:creationId xmlns:p14="http://schemas.microsoft.com/office/powerpoint/2010/main" val="1359992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1026"/>
          <p:cNvSpPr>
            <a:spLocks noGrp="1" noChangeArrowheads="1"/>
          </p:cNvSpPr>
          <p:nvPr>
            <p:ph type="title"/>
          </p:nvPr>
        </p:nvSpPr>
        <p:spPr/>
        <p:txBody>
          <a:bodyPr/>
          <a:lstStyle/>
          <a:p>
            <a:r>
              <a:rPr lang="en-US" dirty="0" smtClean="0"/>
              <a:t>Value Types</a:t>
            </a:r>
            <a:endParaRPr lang="en-US" dirty="0"/>
          </a:p>
        </p:txBody>
      </p:sp>
      <p:sp>
        <p:nvSpPr>
          <p:cNvPr id="90115" name="Rectangle 1027"/>
          <p:cNvSpPr>
            <a:spLocks noChangeArrowheads="1"/>
          </p:cNvSpPr>
          <p:nvPr/>
        </p:nvSpPr>
        <p:spPr bwMode="auto">
          <a:xfrm>
            <a:off x="2667000" y="3962400"/>
            <a:ext cx="3048000" cy="1981200"/>
          </a:xfrm>
          <a:prstGeom prst="rect">
            <a:avLst/>
          </a:prstGeom>
          <a:noFill/>
          <a:ln w="9525">
            <a:noFill/>
            <a:miter lim="800000"/>
            <a:headEnd/>
            <a:tailEnd/>
          </a:ln>
          <a:effectLst/>
        </p:spPr>
        <p:txBody>
          <a:bodyPr/>
          <a:lstStyle/>
          <a:p>
            <a:pPr marL="279400" indent="-279400">
              <a:lnSpc>
                <a:spcPct val="90000"/>
              </a:lnSpc>
              <a:spcBef>
                <a:spcPct val="60000"/>
              </a:spcBef>
              <a:buClr>
                <a:srgbClr val="D60093"/>
              </a:buClr>
              <a:buSzPct val="70000"/>
              <a:buFont typeface="Wingdings" pitchFamily="2" charset="2"/>
              <a:buChar char="n"/>
            </a:pPr>
            <a:r>
              <a:rPr lang="en-US" b="1" dirty="0">
                <a:latin typeface="Trebuchet MS" pitchFamily="34" charset="0"/>
              </a:rPr>
              <a:t>Examples of </a:t>
            </a:r>
            <a:br>
              <a:rPr lang="en-US" b="1" dirty="0">
                <a:latin typeface="Trebuchet MS" pitchFamily="34" charset="0"/>
              </a:rPr>
            </a:br>
            <a:r>
              <a:rPr lang="en-US" b="1" dirty="0">
                <a:latin typeface="Trebuchet MS" pitchFamily="34" charset="0"/>
              </a:rPr>
              <a:t>built-in value types:</a:t>
            </a:r>
          </a:p>
          <a:p>
            <a:pPr marL="690563" lvl="1" indent="-296863">
              <a:lnSpc>
                <a:spcPct val="90000"/>
              </a:lnSpc>
              <a:spcBef>
                <a:spcPct val="60000"/>
              </a:spcBef>
              <a:buClr>
                <a:srgbClr val="D60093"/>
              </a:buClr>
              <a:buSzPct val="70000"/>
              <a:buFont typeface="Wingdings" pitchFamily="2" charset="2"/>
              <a:buChar char="n"/>
            </a:pPr>
            <a:r>
              <a:rPr lang="en-US" dirty="0" err="1">
                <a:latin typeface="Trebuchet MS" pitchFamily="34" charset="0"/>
              </a:rPr>
              <a:t>int</a:t>
            </a:r>
            <a:endParaRPr lang="en-US" dirty="0">
              <a:latin typeface="Trebuchet MS" pitchFamily="34" charset="0"/>
            </a:endParaRPr>
          </a:p>
          <a:p>
            <a:pPr marL="690563" lvl="1" indent="-296863">
              <a:lnSpc>
                <a:spcPct val="90000"/>
              </a:lnSpc>
              <a:spcBef>
                <a:spcPct val="60000"/>
              </a:spcBef>
              <a:buClr>
                <a:srgbClr val="D60093"/>
              </a:buClr>
              <a:buSzPct val="70000"/>
              <a:buFont typeface="Wingdings" pitchFamily="2" charset="2"/>
              <a:buChar char="n"/>
            </a:pPr>
            <a:r>
              <a:rPr lang="en-US" dirty="0">
                <a:latin typeface="Trebuchet MS" pitchFamily="34" charset="0"/>
              </a:rPr>
              <a:t>float</a:t>
            </a:r>
          </a:p>
        </p:txBody>
      </p:sp>
      <p:sp>
        <p:nvSpPr>
          <p:cNvPr id="90125" name="Rectangle 1037"/>
          <p:cNvSpPr>
            <a:spLocks noChangeArrowheads="1"/>
          </p:cNvSpPr>
          <p:nvPr/>
        </p:nvSpPr>
        <p:spPr bwMode="auto">
          <a:xfrm>
            <a:off x="5867401" y="3962400"/>
            <a:ext cx="3902075" cy="1905000"/>
          </a:xfrm>
          <a:prstGeom prst="rect">
            <a:avLst/>
          </a:prstGeom>
          <a:noFill/>
          <a:ln w="9525">
            <a:noFill/>
            <a:miter lim="800000"/>
            <a:headEnd/>
            <a:tailEnd/>
          </a:ln>
          <a:effectLst/>
        </p:spPr>
        <p:txBody>
          <a:bodyPr/>
          <a:lstStyle/>
          <a:p>
            <a:pPr marL="279400" indent="-279400">
              <a:lnSpc>
                <a:spcPct val="90000"/>
              </a:lnSpc>
              <a:spcBef>
                <a:spcPct val="60000"/>
              </a:spcBef>
              <a:buClr>
                <a:srgbClr val="D60093"/>
              </a:buClr>
              <a:buSzPct val="70000"/>
              <a:buFont typeface="Wingdings" pitchFamily="2" charset="2"/>
              <a:buChar char="n"/>
            </a:pPr>
            <a:r>
              <a:rPr lang="en-US" b="1" dirty="0">
                <a:latin typeface="Trebuchet MS" pitchFamily="34" charset="0"/>
              </a:rPr>
              <a:t>Examples of user-defined value types:</a:t>
            </a:r>
          </a:p>
          <a:p>
            <a:pPr marL="690563" lvl="1" indent="-296863">
              <a:lnSpc>
                <a:spcPct val="90000"/>
              </a:lnSpc>
              <a:spcBef>
                <a:spcPct val="60000"/>
              </a:spcBef>
              <a:buClr>
                <a:srgbClr val="D60093"/>
              </a:buClr>
              <a:buSzPct val="70000"/>
              <a:buFont typeface="Wingdings" pitchFamily="2" charset="2"/>
              <a:buChar char="n"/>
            </a:pPr>
            <a:r>
              <a:rPr lang="en-US" dirty="0" err="1">
                <a:latin typeface="Trebuchet MS" pitchFamily="34" charset="0"/>
              </a:rPr>
              <a:t>enum</a:t>
            </a:r>
            <a:endParaRPr lang="en-US" dirty="0">
              <a:latin typeface="Trebuchet MS" pitchFamily="34" charset="0"/>
            </a:endParaRPr>
          </a:p>
          <a:p>
            <a:pPr marL="690563" lvl="1" indent="-296863">
              <a:lnSpc>
                <a:spcPct val="90000"/>
              </a:lnSpc>
              <a:spcBef>
                <a:spcPct val="60000"/>
              </a:spcBef>
              <a:buClr>
                <a:srgbClr val="D60093"/>
              </a:buClr>
              <a:buSzPct val="70000"/>
              <a:buFont typeface="Wingdings" pitchFamily="2" charset="2"/>
              <a:buChar char="n"/>
            </a:pPr>
            <a:r>
              <a:rPr lang="en-US" dirty="0" err="1">
                <a:latin typeface="Trebuchet MS" pitchFamily="34" charset="0"/>
              </a:rPr>
              <a:t>struct</a:t>
            </a:r>
            <a:endParaRPr lang="en-US" dirty="0">
              <a:latin typeface="Trebuchet MS" pitchFamily="34" charset="0"/>
            </a:endParaRPr>
          </a:p>
        </p:txBody>
      </p:sp>
      <p:sp>
        <p:nvSpPr>
          <p:cNvPr id="90145" name="Rectangle 1057"/>
          <p:cNvSpPr>
            <a:spLocks noChangeArrowheads="1"/>
          </p:cNvSpPr>
          <p:nvPr/>
        </p:nvSpPr>
        <p:spPr bwMode="auto">
          <a:xfrm>
            <a:off x="6248400" y="2895600"/>
            <a:ext cx="2362200" cy="685800"/>
          </a:xfrm>
          <a:prstGeom prst="rect">
            <a:avLst/>
          </a:prstGeom>
          <a:solidFill>
            <a:schemeClr val="tx2">
              <a:lumMod val="40000"/>
              <a:lumOff val="60000"/>
            </a:schemeClr>
          </a:solidFill>
          <a:ln w="9525">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US" b="1" dirty="0">
                <a:latin typeface="Trebuchet MS" pitchFamily="34" charset="0"/>
              </a:rPr>
              <a:t>User-Defined</a:t>
            </a:r>
          </a:p>
        </p:txBody>
      </p:sp>
      <p:sp>
        <p:nvSpPr>
          <p:cNvPr id="90146" name="Rectangle 1058"/>
          <p:cNvSpPr>
            <a:spLocks noChangeArrowheads="1"/>
          </p:cNvSpPr>
          <p:nvPr/>
        </p:nvSpPr>
        <p:spPr bwMode="auto">
          <a:xfrm>
            <a:off x="4791075" y="1447800"/>
            <a:ext cx="2362200" cy="685800"/>
          </a:xfrm>
          <a:prstGeom prst="rect">
            <a:avLst/>
          </a:prstGeom>
          <a:solidFill>
            <a:schemeClr val="tx2">
              <a:lumMod val="40000"/>
              <a:lumOff val="60000"/>
            </a:schemeClr>
          </a:solidFill>
          <a:ln w="9525">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US" b="1" dirty="0">
                <a:latin typeface="Trebuchet MS" pitchFamily="34" charset="0"/>
              </a:rPr>
              <a:t>Value Types</a:t>
            </a:r>
          </a:p>
        </p:txBody>
      </p:sp>
      <p:sp>
        <p:nvSpPr>
          <p:cNvPr id="90147" name="Rectangle 1059"/>
          <p:cNvSpPr>
            <a:spLocks noChangeArrowheads="1"/>
          </p:cNvSpPr>
          <p:nvPr/>
        </p:nvSpPr>
        <p:spPr bwMode="auto">
          <a:xfrm>
            <a:off x="3352800" y="2895600"/>
            <a:ext cx="2362200" cy="685800"/>
          </a:xfrm>
          <a:prstGeom prst="rect">
            <a:avLst/>
          </a:prstGeom>
          <a:solidFill>
            <a:schemeClr val="tx2">
              <a:lumMod val="40000"/>
              <a:lumOff val="60000"/>
            </a:schemeClr>
          </a:solidFill>
          <a:ln w="9525">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US" b="1" dirty="0">
                <a:latin typeface="Trebuchet MS" pitchFamily="34" charset="0"/>
              </a:rPr>
              <a:t>Built-in Type</a:t>
            </a:r>
          </a:p>
        </p:txBody>
      </p:sp>
      <p:sp>
        <p:nvSpPr>
          <p:cNvPr id="90148" name="Line 1060"/>
          <p:cNvSpPr>
            <a:spLocks noChangeShapeType="1"/>
          </p:cNvSpPr>
          <p:nvPr/>
        </p:nvSpPr>
        <p:spPr bwMode="auto">
          <a:xfrm>
            <a:off x="4533900" y="2514600"/>
            <a:ext cx="2895600" cy="0"/>
          </a:xfrm>
          <a:prstGeom prst="line">
            <a:avLst/>
          </a:prstGeom>
          <a:noFill/>
          <a:ln w="9525">
            <a:solidFill>
              <a:schemeClr val="tx1"/>
            </a:solidFill>
            <a:round/>
            <a:headEnd/>
            <a:tailEnd/>
          </a:ln>
          <a:effectLst/>
        </p:spPr>
        <p:txBody>
          <a:bodyPr/>
          <a:lstStyle/>
          <a:p>
            <a:endParaRPr lang="en-IN"/>
          </a:p>
        </p:txBody>
      </p:sp>
      <p:sp>
        <p:nvSpPr>
          <p:cNvPr id="90149" name="Line 1061"/>
          <p:cNvSpPr>
            <a:spLocks noChangeShapeType="1"/>
          </p:cNvSpPr>
          <p:nvPr/>
        </p:nvSpPr>
        <p:spPr bwMode="auto">
          <a:xfrm>
            <a:off x="5972175" y="2133600"/>
            <a:ext cx="0" cy="381000"/>
          </a:xfrm>
          <a:prstGeom prst="line">
            <a:avLst/>
          </a:prstGeom>
          <a:noFill/>
          <a:ln w="9525">
            <a:solidFill>
              <a:schemeClr val="tx1"/>
            </a:solidFill>
            <a:round/>
            <a:headEnd/>
            <a:tailEnd/>
          </a:ln>
          <a:effectLst/>
        </p:spPr>
        <p:txBody>
          <a:bodyPr/>
          <a:lstStyle/>
          <a:p>
            <a:endParaRPr lang="en-IN"/>
          </a:p>
        </p:txBody>
      </p:sp>
      <p:sp>
        <p:nvSpPr>
          <p:cNvPr id="90150" name="Line 1062"/>
          <p:cNvSpPr>
            <a:spLocks noChangeShapeType="1"/>
          </p:cNvSpPr>
          <p:nvPr/>
        </p:nvSpPr>
        <p:spPr bwMode="auto">
          <a:xfrm>
            <a:off x="4533900" y="2514600"/>
            <a:ext cx="0" cy="381000"/>
          </a:xfrm>
          <a:prstGeom prst="line">
            <a:avLst/>
          </a:prstGeom>
          <a:noFill/>
          <a:ln w="9525">
            <a:solidFill>
              <a:schemeClr val="tx1"/>
            </a:solidFill>
            <a:round/>
            <a:headEnd/>
            <a:tailEnd/>
          </a:ln>
          <a:effectLst/>
        </p:spPr>
        <p:txBody>
          <a:bodyPr/>
          <a:lstStyle/>
          <a:p>
            <a:endParaRPr lang="en-IN"/>
          </a:p>
        </p:txBody>
      </p:sp>
      <p:sp>
        <p:nvSpPr>
          <p:cNvPr id="90151" name="Line 1063"/>
          <p:cNvSpPr>
            <a:spLocks noChangeShapeType="1"/>
          </p:cNvSpPr>
          <p:nvPr/>
        </p:nvSpPr>
        <p:spPr bwMode="auto">
          <a:xfrm>
            <a:off x="7429500" y="2514600"/>
            <a:ext cx="0" cy="381000"/>
          </a:xfrm>
          <a:prstGeom prst="line">
            <a:avLst/>
          </a:prstGeom>
          <a:noFill/>
          <a:ln w="9525">
            <a:solidFill>
              <a:schemeClr val="tx1"/>
            </a:solidFill>
            <a:round/>
            <a:headEnd/>
            <a:tailEnd/>
          </a:ln>
          <a:effectLst/>
        </p:spPr>
        <p:txBody>
          <a:bodyPr/>
          <a:lstStyle/>
          <a:p>
            <a:endParaRPr lang="en-IN"/>
          </a:p>
        </p:txBody>
      </p:sp>
    </p:spTree>
    <p:extLst>
      <p:ext uri="{BB962C8B-B14F-4D97-AF65-F5344CB8AC3E}">
        <p14:creationId xmlns:p14="http://schemas.microsoft.com/office/powerpoint/2010/main" val="40017437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2362200" y="1020762"/>
          <a:ext cx="7391400" cy="5120640"/>
        </p:xfrm>
        <a:graphic>
          <a:graphicData uri="http://schemas.openxmlformats.org/drawingml/2006/table">
            <a:tbl>
              <a:tblPr firstRow="1" bandRow="1">
                <a:tableStyleId>{5C22544A-7EE6-4342-B048-85BDC9FD1C3A}</a:tableStyleId>
              </a:tblPr>
              <a:tblGrid>
                <a:gridCol w="1304365"/>
                <a:gridCol w="2391335"/>
                <a:gridCol w="1847850"/>
                <a:gridCol w="1847850"/>
              </a:tblGrid>
              <a:tr h="319469">
                <a:tc>
                  <a:txBody>
                    <a:bodyPr/>
                    <a:lstStyle/>
                    <a:p>
                      <a:r>
                        <a:rPr lang="en-US" sz="1600" dirty="0" smtClean="0">
                          <a:latin typeface="Trebuchet MS" pitchFamily="34" charset="0"/>
                        </a:rPr>
                        <a:t>Type</a:t>
                      </a:r>
                      <a:endParaRPr lang="en-IN" sz="1600" dirty="0">
                        <a:latin typeface="Trebuchet MS" pitchFamily="34" charset="0"/>
                      </a:endParaRPr>
                    </a:p>
                  </a:txBody>
                  <a:tcPr/>
                </a:tc>
                <a:tc>
                  <a:txBody>
                    <a:bodyPr/>
                    <a:lstStyle/>
                    <a:p>
                      <a:r>
                        <a:rPr lang="en-US" sz="1600" dirty="0" smtClean="0">
                          <a:latin typeface="Trebuchet MS" pitchFamily="34" charset="0"/>
                        </a:rPr>
                        <a:t>Description</a:t>
                      </a:r>
                      <a:endParaRPr lang="en-IN" sz="1600" dirty="0">
                        <a:latin typeface="Trebuchet MS" pitchFamily="34" charset="0"/>
                      </a:endParaRPr>
                    </a:p>
                  </a:txBody>
                  <a:tcPr/>
                </a:tc>
                <a:tc>
                  <a:txBody>
                    <a:bodyPr/>
                    <a:lstStyle/>
                    <a:p>
                      <a:r>
                        <a:rPr lang="en-US" sz="1600" dirty="0" smtClean="0">
                          <a:latin typeface="Trebuchet MS" pitchFamily="34" charset="0"/>
                        </a:rPr>
                        <a:t>Range</a:t>
                      </a:r>
                      <a:endParaRPr lang="en-IN" sz="1600" dirty="0">
                        <a:latin typeface="Trebuchet MS" pitchFamily="34" charset="0"/>
                      </a:endParaRPr>
                    </a:p>
                  </a:txBody>
                  <a:tcPr/>
                </a:tc>
                <a:tc>
                  <a:txBody>
                    <a:bodyPr/>
                    <a:lstStyle/>
                    <a:p>
                      <a:r>
                        <a:rPr lang="en-US" sz="1600" dirty="0" smtClean="0">
                          <a:latin typeface="Trebuchet MS" pitchFamily="34" charset="0"/>
                        </a:rPr>
                        <a:t>Size</a:t>
                      </a:r>
                      <a:endParaRPr lang="en-IN" sz="1600" dirty="0">
                        <a:latin typeface="Trebuchet MS" pitchFamily="34" charset="0"/>
                      </a:endParaRPr>
                    </a:p>
                  </a:txBody>
                  <a:tcPr/>
                </a:tc>
              </a:tr>
              <a:tr h="319469">
                <a:tc>
                  <a:txBody>
                    <a:bodyPr/>
                    <a:lstStyle/>
                    <a:p>
                      <a:r>
                        <a:rPr lang="en-US" sz="1600" dirty="0" err="1" smtClean="0">
                          <a:latin typeface="Trebuchet MS" pitchFamily="34" charset="0"/>
                        </a:rPr>
                        <a:t>sbyte</a:t>
                      </a:r>
                      <a:endParaRPr lang="en-IN" sz="1600" dirty="0">
                        <a:latin typeface="Trebuchet MS" pitchFamily="34" charset="0"/>
                      </a:endParaRPr>
                    </a:p>
                  </a:txBody>
                  <a:tcPr/>
                </a:tc>
                <a:tc>
                  <a:txBody>
                    <a:bodyPr/>
                    <a:lstStyle/>
                    <a:p>
                      <a:r>
                        <a:rPr lang="en-IN" sz="1600" dirty="0" smtClean="0">
                          <a:latin typeface="Trebuchet MS" pitchFamily="34" charset="0"/>
                        </a:rPr>
                        <a:t>Signed byte integer</a:t>
                      </a:r>
                      <a:endParaRPr lang="en-IN" sz="1600" dirty="0">
                        <a:latin typeface="Trebuchet MS"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rebuchet MS" pitchFamily="34" charset="0"/>
                        </a:rPr>
                        <a:t>- 128 to 127</a:t>
                      </a:r>
                      <a:endParaRPr lang="en-IN" sz="1600" dirty="0">
                        <a:latin typeface="Trebuchet MS" pitchFamily="34" charset="0"/>
                      </a:endParaRPr>
                    </a:p>
                  </a:txBody>
                  <a:tcPr/>
                </a:tc>
                <a:tc>
                  <a:txBody>
                    <a:bodyPr/>
                    <a:lstStyle/>
                    <a:p>
                      <a:r>
                        <a:rPr lang="en-US" sz="1600" dirty="0" smtClean="0">
                          <a:latin typeface="Trebuchet MS" pitchFamily="34" charset="0"/>
                        </a:rPr>
                        <a:t>1 byte</a:t>
                      </a:r>
                      <a:endParaRPr lang="en-IN" sz="1600" dirty="0">
                        <a:latin typeface="Trebuchet MS" pitchFamily="34" charset="0"/>
                      </a:endParaRPr>
                    </a:p>
                  </a:txBody>
                  <a:tcPr/>
                </a:tc>
              </a:tr>
              <a:tr h="319469">
                <a:tc>
                  <a:txBody>
                    <a:bodyPr/>
                    <a:lstStyle/>
                    <a:p>
                      <a:r>
                        <a:rPr lang="en-US" sz="1600" dirty="0" smtClean="0">
                          <a:latin typeface="Trebuchet MS" pitchFamily="34" charset="0"/>
                        </a:rPr>
                        <a:t>byte</a:t>
                      </a:r>
                      <a:endParaRPr lang="en-IN" sz="1600" dirty="0">
                        <a:latin typeface="Trebuchet MS" pitchFamily="34" charset="0"/>
                      </a:endParaRPr>
                    </a:p>
                  </a:txBody>
                  <a:tcPr/>
                </a:tc>
                <a:tc>
                  <a:txBody>
                    <a:bodyPr/>
                    <a:lstStyle/>
                    <a:p>
                      <a:r>
                        <a:rPr lang="en-IN" sz="1600" dirty="0" smtClean="0">
                          <a:latin typeface="Trebuchet MS" pitchFamily="34" charset="0"/>
                        </a:rPr>
                        <a:t>Unsigned byte integer</a:t>
                      </a:r>
                      <a:endParaRPr lang="en-IN" sz="1600" dirty="0">
                        <a:latin typeface="Trebuchet MS"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rebuchet MS" pitchFamily="34" charset="0"/>
                        </a:rPr>
                        <a:t>0 to 255</a:t>
                      </a:r>
                      <a:endParaRPr lang="en-IN" sz="1600" dirty="0">
                        <a:latin typeface="Trebuchet MS" pitchFamily="34" charset="0"/>
                      </a:endParaRPr>
                    </a:p>
                  </a:txBody>
                  <a:tcPr/>
                </a:tc>
                <a:tc>
                  <a:txBody>
                    <a:bodyPr/>
                    <a:lstStyle/>
                    <a:p>
                      <a:r>
                        <a:rPr lang="en-US" sz="1600" dirty="0" smtClean="0">
                          <a:latin typeface="Trebuchet MS" pitchFamily="34" charset="0"/>
                        </a:rPr>
                        <a:t>1 byte</a:t>
                      </a:r>
                      <a:endParaRPr lang="en-IN" sz="1600" dirty="0">
                        <a:latin typeface="Trebuchet MS" pitchFamily="34" charset="0"/>
                      </a:endParaRPr>
                    </a:p>
                  </a:txBody>
                  <a:tcPr/>
                </a:tc>
              </a:tr>
              <a:tr h="319469">
                <a:tc>
                  <a:txBody>
                    <a:bodyPr/>
                    <a:lstStyle/>
                    <a:p>
                      <a:r>
                        <a:rPr lang="en-US" sz="1600" dirty="0" err="1" smtClean="0">
                          <a:latin typeface="Trebuchet MS" pitchFamily="34" charset="0"/>
                        </a:rPr>
                        <a:t>ushort</a:t>
                      </a:r>
                      <a:endParaRPr lang="en-IN" sz="1600" dirty="0">
                        <a:latin typeface="Trebuchet MS" pitchFamily="34" charset="0"/>
                      </a:endParaRPr>
                    </a:p>
                  </a:txBody>
                  <a:tcPr/>
                </a:tc>
                <a:tc>
                  <a:txBody>
                    <a:bodyPr/>
                    <a:lstStyle/>
                    <a:p>
                      <a:r>
                        <a:rPr lang="en-IN" sz="1600" dirty="0" smtClean="0">
                          <a:latin typeface="Trebuchet MS" pitchFamily="34" charset="0"/>
                        </a:rPr>
                        <a:t>Unsigned short integer</a:t>
                      </a:r>
                      <a:endParaRPr lang="en-IN" sz="1600" dirty="0">
                        <a:latin typeface="Trebuchet MS" pitchFamily="34" charset="0"/>
                      </a:endParaRPr>
                    </a:p>
                  </a:txBody>
                  <a:tcPr/>
                </a:tc>
                <a:tc>
                  <a:txBody>
                    <a:bodyPr/>
                    <a:lstStyle/>
                    <a:p>
                      <a:r>
                        <a:rPr lang="en-US" sz="1600" dirty="0" smtClean="0">
                          <a:latin typeface="Trebuchet MS" pitchFamily="34" charset="0"/>
                        </a:rPr>
                        <a:t>0 to 65,535</a:t>
                      </a:r>
                      <a:endParaRPr lang="en-IN" sz="1600" dirty="0">
                        <a:latin typeface="Trebuchet MS" pitchFamily="34" charset="0"/>
                      </a:endParaRPr>
                    </a:p>
                  </a:txBody>
                  <a:tcPr/>
                </a:tc>
                <a:tc>
                  <a:txBody>
                    <a:bodyPr/>
                    <a:lstStyle/>
                    <a:p>
                      <a:r>
                        <a:rPr lang="en-US" sz="1600" dirty="0" smtClean="0">
                          <a:latin typeface="Trebuchet MS" pitchFamily="34" charset="0"/>
                        </a:rPr>
                        <a:t>2 byte</a:t>
                      </a:r>
                      <a:endParaRPr lang="en-IN" sz="1600" dirty="0">
                        <a:latin typeface="Trebuchet MS" pitchFamily="34" charset="0"/>
                      </a:endParaRPr>
                    </a:p>
                  </a:txBody>
                  <a:tcPr/>
                </a:tc>
              </a:tr>
              <a:tr h="319469">
                <a:tc>
                  <a:txBody>
                    <a:bodyPr/>
                    <a:lstStyle/>
                    <a:p>
                      <a:r>
                        <a:rPr lang="en-US" sz="1600" dirty="0" smtClean="0">
                          <a:latin typeface="Trebuchet MS" pitchFamily="34" charset="0"/>
                        </a:rPr>
                        <a:t>short</a:t>
                      </a:r>
                      <a:endParaRPr lang="en-IN" sz="1600" dirty="0">
                        <a:latin typeface="Trebuchet MS" pitchFamily="34" charset="0"/>
                      </a:endParaRPr>
                    </a:p>
                  </a:txBody>
                  <a:tcPr/>
                </a:tc>
                <a:tc>
                  <a:txBody>
                    <a:bodyPr/>
                    <a:lstStyle/>
                    <a:p>
                      <a:r>
                        <a:rPr lang="en-IN" sz="1600" dirty="0" smtClean="0">
                          <a:latin typeface="Trebuchet MS" pitchFamily="34" charset="0"/>
                        </a:rPr>
                        <a:t>Signed short integer.</a:t>
                      </a:r>
                      <a:endParaRPr lang="en-IN" sz="1600" dirty="0">
                        <a:latin typeface="Trebuchet MS"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rebuchet MS" pitchFamily="34" charset="0"/>
                        </a:rPr>
                        <a:t>-32,768 to 32,767</a:t>
                      </a:r>
                      <a:endParaRPr lang="en-IN" sz="1600" dirty="0">
                        <a:latin typeface="Trebuchet MS" pitchFamily="34" charset="0"/>
                      </a:endParaRPr>
                    </a:p>
                  </a:txBody>
                  <a:tcPr/>
                </a:tc>
                <a:tc>
                  <a:txBody>
                    <a:bodyPr/>
                    <a:lstStyle/>
                    <a:p>
                      <a:r>
                        <a:rPr lang="en-US" sz="1600" dirty="0" smtClean="0">
                          <a:latin typeface="Trebuchet MS" pitchFamily="34" charset="0"/>
                        </a:rPr>
                        <a:t>2 byte</a:t>
                      </a:r>
                      <a:endParaRPr lang="en-IN" sz="1600" dirty="0">
                        <a:latin typeface="Trebuchet MS" pitchFamily="34" charset="0"/>
                      </a:endParaRPr>
                    </a:p>
                  </a:txBody>
                  <a:tcPr/>
                </a:tc>
              </a:tr>
              <a:tr h="784150">
                <a:tc>
                  <a:txBody>
                    <a:bodyPr/>
                    <a:lstStyle/>
                    <a:p>
                      <a:r>
                        <a:rPr lang="en-US" sz="1600" dirty="0" err="1" smtClean="0">
                          <a:latin typeface="Trebuchet MS" pitchFamily="34" charset="0"/>
                        </a:rPr>
                        <a:t>uint</a:t>
                      </a:r>
                      <a:endParaRPr lang="en-IN" sz="1600" dirty="0">
                        <a:latin typeface="Trebuchet MS" pitchFamily="34" charset="0"/>
                      </a:endParaRPr>
                    </a:p>
                  </a:txBody>
                  <a:tcPr/>
                </a:tc>
                <a:tc>
                  <a:txBody>
                    <a:bodyPr/>
                    <a:lstStyle/>
                    <a:p>
                      <a:r>
                        <a:rPr lang="en-IN" sz="1600" dirty="0" smtClean="0">
                          <a:latin typeface="Trebuchet MS" pitchFamily="34" charset="0"/>
                        </a:rPr>
                        <a:t>Unsigned integer. Examples: 26U, 0x1AU (mandatory U suffix)</a:t>
                      </a:r>
                      <a:endParaRPr lang="en-IN" sz="1600" dirty="0">
                        <a:latin typeface="Trebuchet MS"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rebuchet MS" pitchFamily="34" charset="0"/>
                        </a:rPr>
                        <a:t>0 to 4294967295</a:t>
                      </a:r>
                    </a:p>
                    <a:p>
                      <a:endParaRPr lang="en-IN" sz="1600" dirty="0">
                        <a:latin typeface="Trebuchet MS" pitchFamily="34" charset="0"/>
                      </a:endParaRPr>
                    </a:p>
                  </a:txBody>
                  <a:tcPr/>
                </a:tc>
                <a:tc>
                  <a:txBody>
                    <a:bodyPr/>
                    <a:lstStyle/>
                    <a:p>
                      <a:r>
                        <a:rPr lang="en-US" sz="1600" dirty="0" smtClean="0">
                          <a:latin typeface="Trebuchet MS" pitchFamily="34" charset="0"/>
                        </a:rPr>
                        <a:t>4 byte</a:t>
                      </a:r>
                      <a:endParaRPr lang="en-IN" sz="1600" dirty="0">
                        <a:latin typeface="Trebuchet MS" pitchFamily="34" charset="0"/>
                      </a:endParaRPr>
                    </a:p>
                  </a:txBody>
                  <a:tcPr/>
                </a:tc>
              </a:tr>
              <a:tr h="1481173">
                <a:tc>
                  <a:txBody>
                    <a:bodyPr/>
                    <a:lstStyle/>
                    <a:p>
                      <a:r>
                        <a:rPr lang="en-US" sz="1600" dirty="0" err="1" smtClean="0">
                          <a:latin typeface="Trebuchet MS" pitchFamily="34" charset="0"/>
                        </a:rPr>
                        <a:t>Int</a:t>
                      </a:r>
                      <a:endParaRPr lang="en-IN" sz="1600" dirty="0">
                        <a:latin typeface="Trebuchet MS" pitchFamily="34" charset="0"/>
                      </a:endParaRPr>
                    </a:p>
                  </a:txBody>
                  <a:tcPr/>
                </a:tc>
                <a:tc>
                  <a:txBody>
                    <a:bodyPr/>
                    <a:lstStyle/>
                    <a:p>
                      <a:r>
                        <a:rPr lang="en-IN" sz="1600" dirty="0" smtClean="0">
                          <a:latin typeface="Trebuchet MS" pitchFamily="34" charset="0"/>
                        </a:rPr>
                        <a:t>Signed integer. Literals may be in decimal (default) or hexadecimal notation (with an 0x prefix). Examples: 26, 0x1A</a:t>
                      </a:r>
                      <a:endParaRPr lang="en-IN" sz="1600" dirty="0">
                        <a:latin typeface="Trebuchet MS"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rebuchet MS" pitchFamily="34" charset="0"/>
                        </a:rPr>
                        <a:t>-2147483648 to 2147483647</a:t>
                      </a:r>
                      <a:endParaRPr lang="en-IN" sz="1600" dirty="0">
                        <a:latin typeface="Trebuchet MS" pitchFamily="34" charset="0"/>
                      </a:endParaRPr>
                    </a:p>
                  </a:txBody>
                  <a:tcPr/>
                </a:tc>
                <a:tc>
                  <a:txBody>
                    <a:bodyPr/>
                    <a:lstStyle/>
                    <a:p>
                      <a:r>
                        <a:rPr lang="en-US" sz="1600" dirty="0" smtClean="0">
                          <a:latin typeface="Trebuchet MS" pitchFamily="34" charset="0"/>
                        </a:rPr>
                        <a:t>4 byte</a:t>
                      </a:r>
                      <a:endParaRPr lang="en-IN" sz="1600" dirty="0">
                        <a:latin typeface="Trebuchet MS" pitchFamily="34" charset="0"/>
                      </a:endParaRPr>
                    </a:p>
                  </a:txBody>
                  <a:tcPr/>
                </a:tc>
              </a:tr>
              <a:tr h="1014133">
                <a:tc>
                  <a:txBody>
                    <a:bodyPr/>
                    <a:lstStyle/>
                    <a:p>
                      <a:r>
                        <a:rPr lang="en-US" sz="1600" dirty="0" err="1" smtClean="0">
                          <a:latin typeface="Trebuchet MS" pitchFamily="34" charset="0"/>
                        </a:rPr>
                        <a:t>ulong</a:t>
                      </a:r>
                      <a:endParaRPr lang="en-IN" sz="1600" dirty="0">
                        <a:latin typeface="Trebuchet MS" pitchFamily="34" charset="0"/>
                      </a:endParaRPr>
                    </a:p>
                  </a:txBody>
                  <a:tcPr/>
                </a:tc>
                <a:tc>
                  <a:txBody>
                    <a:bodyPr/>
                    <a:lstStyle/>
                    <a:p>
                      <a:r>
                        <a:rPr lang="en-IN" sz="1600" dirty="0" smtClean="0">
                          <a:latin typeface="Trebuchet MS" pitchFamily="34" charset="0"/>
                        </a:rPr>
                        <a:t>Unsigned long integer. Examples: 26UL, 0x1AUL (mandatory UL suffix)</a:t>
                      </a:r>
                      <a:endParaRPr lang="en-IN" sz="1600" dirty="0">
                        <a:latin typeface="Trebuchet MS"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rebuchet MS" pitchFamily="34" charset="0"/>
                        </a:rPr>
                        <a:t>0 to 2 to the power 64</a:t>
                      </a:r>
                      <a:endParaRPr lang="en-IN" sz="1600" dirty="0">
                        <a:latin typeface="Trebuchet MS" pitchFamily="34" charset="0"/>
                      </a:endParaRPr>
                    </a:p>
                  </a:txBody>
                  <a:tcPr/>
                </a:tc>
                <a:tc>
                  <a:txBody>
                    <a:bodyPr/>
                    <a:lstStyle/>
                    <a:p>
                      <a:r>
                        <a:rPr lang="en-US" sz="1600" dirty="0" smtClean="0">
                          <a:latin typeface="Trebuchet MS" pitchFamily="34" charset="0"/>
                        </a:rPr>
                        <a:t>8 byte</a:t>
                      </a:r>
                      <a:endParaRPr lang="en-IN" sz="1600" dirty="0">
                        <a:latin typeface="Trebuchet MS" pitchFamily="34" charset="0"/>
                      </a:endParaRPr>
                    </a:p>
                  </a:txBody>
                  <a:tcPr/>
                </a:tc>
              </a:tr>
            </a:tbl>
          </a:graphicData>
        </a:graphic>
      </p:graphicFrame>
      <p:sp>
        <p:nvSpPr>
          <p:cNvPr id="3" name="Title 2"/>
          <p:cNvSpPr>
            <a:spLocks noGrp="1"/>
          </p:cNvSpPr>
          <p:nvPr>
            <p:ph type="title"/>
          </p:nvPr>
        </p:nvSpPr>
        <p:spPr>
          <a:xfrm>
            <a:off x="838200" y="365125"/>
            <a:ext cx="10324070" cy="655637"/>
          </a:xfrm>
        </p:spPr>
        <p:txBody>
          <a:bodyPr>
            <a:normAutofit fontScale="90000"/>
          </a:bodyPr>
          <a:lstStyle/>
          <a:p>
            <a:r>
              <a:rPr lang="en-US" dirty="0" smtClean="0"/>
              <a:t>Built in Value Types</a:t>
            </a:r>
            <a:endParaRPr lang="en-IN" dirty="0"/>
          </a:p>
        </p:txBody>
      </p:sp>
    </p:spTree>
    <p:extLst>
      <p:ext uri="{BB962C8B-B14F-4D97-AF65-F5344CB8AC3E}">
        <p14:creationId xmlns:p14="http://schemas.microsoft.com/office/powerpoint/2010/main" val="822088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How to write a simple program using C#?</a:t>
            </a:r>
          </a:p>
          <a:p>
            <a:r>
              <a:rPr lang="en-US" dirty="0" smtClean="0"/>
              <a:t>Features of Main </a:t>
            </a:r>
            <a:r>
              <a:rPr lang="en-US" dirty="0"/>
              <a:t>Function</a:t>
            </a:r>
          </a:p>
          <a:p>
            <a:r>
              <a:rPr lang="en-US" dirty="0" smtClean="0"/>
              <a:t>How to pass Command </a:t>
            </a:r>
            <a:r>
              <a:rPr lang="en-US" dirty="0"/>
              <a:t>Line </a:t>
            </a:r>
            <a:r>
              <a:rPr lang="en-US" dirty="0" smtClean="0"/>
              <a:t>Arguments</a:t>
            </a:r>
          </a:p>
          <a:p>
            <a:r>
              <a:rPr lang="en-US" dirty="0" smtClean="0"/>
              <a:t>How to work on Multiple Mains of a Program.</a:t>
            </a:r>
          </a:p>
          <a:p>
            <a:r>
              <a:rPr lang="en-US" dirty="0" smtClean="0"/>
              <a:t>Different types of variables </a:t>
            </a:r>
            <a:r>
              <a:rPr lang="en-US" dirty="0"/>
              <a:t>and </a:t>
            </a:r>
            <a:r>
              <a:rPr lang="en-US" dirty="0" smtClean="0"/>
              <a:t>constants</a:t>
            </a:r>
          </a:p>
          <a:p>
            <a:r>
              <a:rPr lang="en-US" dirty="0" smtClean="0"/>
              <a:t>Control flow statements</a:t>
            </a:r>
          </a:p>
          <a:p>
            <a:r>
              <a:rPr lang="en-US" dirty="0" smtClean="0"/>
              <a:t>Enumerations</a:t>
            </a:r>
          </a:p>
          <a:p>
            <a:r>
              <a:rPr lang="en-US" dirty="0" smtClean="0"/>
              <a:t>Arrays and different types of arrays</a:t>
            </a:r>
          </a:p>
          <a:p>
            <a:r>
              <a:rPr lang="en-US" dirty="0" smtClean="0"/>
              <a:t>Console I/O</a:t>
            </a:r>
          </a:p>
          <a:p>
            <a:r>
              <a:rPr lang="en-US" dirty="0" smtClean="0"/>
              <a:t>String and StringBuilder class</a:t>
            </a:r>
          </a:p>
          <a:p>
            <a:r>
              <a:rPr lang="en-US" dirty="0" smtClean="0"/>
              <a:t>Programming guidelines of C#.</a:t>
            </a:r>
          </a:p>
          <a:p>
            <a:endParaRPr lang="en-US" dirty="0"/>
          </a:p>
        </p:txBody>
      </p:sp>
      <p:sp>
        <p:nvSpPr>
          <p:cNvPr id="3" name="Title 2"/>
          <p:cNvSpPr>
            <a:spLocks noGrp="1"/>
          </p:cNvSpPr>
          <p:nvPr>
            <p:ph type="title"/>
          </p:nvPr>
        </p:nvSpPr>
        <p:spPr/>
        <p:txBody>
          <a:bodyPr/>
          <a:lstStyle/>
          <a:p>
            <a:r>
              <a:rPr lang="en-US" dirty="0" smtClean="0"/>
              <a:t>Objectives</a:t>
            </a:r>
            <a:endParaRPr lang="en-US" dirty="0"/>
          </a:p>
        </p:txBody>
      </p:sp>
    </p:spTree>
    <p:extLst>
      <p:ext uri="{BB962C8B-B14F-4D97-AF65-F5344CB8AC3E}">
        <p14:creationId xmlns:p14="http://schemas.microsoft.com/office/powerpoint/2010/main" val="16518483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332308" cy="615178"/>
          </a:xfrm>
        </p:spPr>
        <p:txBody>
          <a:bodyPr>
            <a:normAutofit fontScale="90000"/>
          </a:bodyPr>
          <a:lstStyle/>
          <a:p>
            <a:r>
              <a:rPr lang="en-US" dirty="0" smtClean="0"/>
              <a:t>Built in Value Types</a:t>
            </a:r>
            <a:endParaRPr lang="en-IN" dirty="0"/>
          </a:p>
        </p:txBody>
      </p:sp>
      <p:graphicFrame>
        <p:nvGraphicFramePr>
          <p:cNvPr id="6" name="Content Placeholder 5"/>
          <p:cNvGraphicFramePr>
            <a:graphicFrameLocks noGrp="1"/>
          </p:cNvGraphicFramePr>
          <p:nvPr>
            <p:ph idx="1"/>
            <p:extLst/>
          </p:nvPr>
        </p:nvGraphicFramePr>
        <p:xfrm>
          <a:off x="1981200" y="914400"/>
          <a:ext cx="7620000" cy="5465408"/>
        </p:xfrm>
        <a:graphic>
          <a:graphicData uri="http://schemas.openxmlformats.org/drawingml/2006/table">
            <a:tbl>
              <a:tblPr firstRow="1" bandRow="1">
                <a:tableStyleId>{5C22544A-7EE6-4342-B048-85BDC9FD1C3A}</a:tableStyleId>
              </a:tblPr>
              <a:tblGrid>
                <a:gridCol w="887767"/>
                <a:gridCol w="3329126"/>
                <a:gridCol w="2145437"/>
                <a:gridCol w="1257670"/>
              </a:tblGrid>
              <a:tr h="344768">
                <a:tc>
                  <a:txBody>
                    <a:bodyPr/>
                    <a:lstStyle/>
                    <a:p>
                      <a:r>
                        <a:rPr lang="en-US" sz="1500" dirty="0" smtClean="0">
                          <a:latin typeface="Trebuchet MS" pitchFamily="34" charset="0"/>
                        </a:rPr>
                        <a:t>Type</a:t>
                      </a:r>
                      <a:endParaRPr lang="en-IN" sz="1500" dirty="0">
                        <a:latin typeface="Trebuchet MS" pitchFamily="34" charset="0"/>
                      </a:endParaRPr>
                    </a:p>
                  </a:txBody>
                  <a:tcPr/>
                </a:tc>
                <a:tc>
                  <a:txBody>
                    <a:bodyPr/>
                    <a:lstStyle/>
                    <a:p>
                      <a:r>
                        <a:rPr lang="en-US" sz="1500" dirty="0" smtClean="0">
                          <a:latin typeface="Trebuchet MS" pitchFamily="34" charset="0"/>
                        </a:rPr>
                        <a:t>Description</a:t>
                      </a:r>
                      <a:endParaRPr lang="en-IN" sz="1500" dirty="0">
                        <a:latin typeface="Trebuchet MS" pitchFamily="34" charset="0"/>
                      </a:endParaRPr>
                    </a:p>
                  </a:txBody>
                  <a:tcPr/>
                </a:tc>
                <a:tc>
                  <a:txBody>
                    <a:bodyPr/>
                    <a:lstStyle/>
                    <a:p>
                      <a:r>
                        <a:rPr lang="en-US" sz="1500" dirty="0" smtClean="0">
                          <a:latin typeface="Trebuchet MS" pitchFamily="34" charset="0"/>
                        </a:rPr>
                        <a:t>Range</a:t>
                      </a:r>
                      <a:endParaRPr lang="en-IN" sz="1500" dirty="0">
                        <a:latin typeface="Trebuchet MS" pitchFamily="34" charset="0"/>
                      </a:endParaRPr>
                    </a:p>
                  </a:txBody>
                  <a:tcPr/>
                </a:tc>
                <a:tc>
                  <a:txBody>
                    <a:bodyPr/>
                    <a:lstStyle/>
                    <a:p>
                      <a:r>
                        <a:rPr lang="en-US" sz="1500" dirty="0" smtClean="0">
                          <a:latin typeface="Trebuchet MS" pitchFamily="34" charset="0"/>
                        </a:rPr>
                        <a:t>Size</a:t>
                      </a:r>
                      <a:endParaRPr lang="en-IN" sz="1500" dirty="0">
                        <a:latin typeface="Trebuchet MS" pitchFamily="34" charset="0"/>
                      </a:endParaRPr>
                    </a:p>
                  </a:txBody>
                  <a:tcPr/>
                </a:tc>
              </a:tr>
              <a:tr h="510068">
                <a:tc>
                  <a:txBody>
                    <a:bodyPr/>
                    <a:lstStyle/>
                    <a:p>
                      <a:r>
                        <a:rPr lang="en-US" sz="1500" dirty="0" smtClean="0">
                          <a:latin typeface="Trebuchet MS" pitchFamily="34" charset="0"/>
                        </a:rPr>
                        <a:t>long</a:t>
                      </a:r>
                      <a:endParaRPr lang="en-IN" sz="1500" dirty="0">
                        <a:latin typeface="Trebuchet MS" pitchFamily="34" charset="0"/>
                      </a:endParaRPr>
                    </a:p>
                  </a:txBody>
                  <a:tcPr/>
                </a:tc>
                <a:tc>
                  <a:txBody>
                    <a:bodyPr/>
                    <a:lstStyle/>
                    <a:p>
                      <a:r>
                        <a:rPr lang="en-IN" sz="1500" dirty="0" smtClean="0">
                          <a:latin typeface="Trebuchet MS" pitchFamily="34" charset="0"/>
                        </a:rPr>
                        <a:t>Signed long integer. Examples: 26L, 0x1AL (mandatory L suffix)</a:t>
                      </a:r>
                      <a:endParaRPr lang="en-IN" sz="1500" dirty="0">
                        <a:latin typeface="Trebuchet MS"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Trebuchet MS" pitchFamily="34" charset="0"/>
                        </a:rPr>
                        <a:t>(- 2to the power 63) to (2 to the power 63) -1</a:t>
                      </a:r>
                      <a:endParaRPr lang="en-IN" sz="1500" dirty="0">
                        <a:latin typeface="Trebuchet MS" pitchFamily="34" charset="0"/>
                      </a:endParaRPr>
                    </a:p>
                  </a:txBody>
                  <a:tcPr/>
                </a:tc>
                <a:tc>
                  <a:txBody>
                    <a:bodyPr/>
                    <a:lstStyle/>
                    <a:p>
                      <a:r>
                        <a:rPr lang="en-US" sz="1500" dirty="0" smtClean="0">
                          <a:latin typeface="Trebuchet MS" pitchFamily="34" charset="0"/>
                        </a:rPr>
                        <a:t>8 byte</a:t>
                      </a:r>
                      <a:endParaRPr lang="en-IN" sz="1500" dirty="0">
                        <a:latin typeface="Trebuchet MS" pitchFamily="34" charset="0"/>
                      </a:endParaRPr>
                    </a:p>
                  </a:txBody>
                  <a:tcPr/>
                </a:tc>
              </a:tr>
              <a:tr h="722596">
                <a:tc>
                  <a:txBody>
                    <a:bodyPr/>
                    <a:lstStyle/>
                    <a:p>
                      <a:r>
                        <a:rPr lang="en-US" sz="1500" dirty="0" smtClean="0">
                          <a:latin typeface="Trebuchet MS" pitchFamily="34" charset="0"/>
                        </a:rPr>
                        <a:t>float</a:t>
                      </a:r>
                      <a:endParaRPr lang="en-IN" sz="1500" dirty="0">
                        <a:latin typeface="Trebuchet MS" pitchFamily="34" charset="0"/>
                      </a:endParaRPr>
                    </a:p>
                  </a:txBody>
                  <a:tcPr/>
                </a:tc>
                <a:tc>
                  <a:txBody>
                    <a:bodyPr/>
                    <a:lstStyle/>
                    <a:p>
                      <a:r>
                        <a:rPr lang="en-IN" sz="1500" dirty="0" smtClean="0">
                          <a:latin typeface="Trebuchet MS" pitchFamily="34" charset="0"/>
                        </a:rPr>
                        <a:t>IEEE 754 single precision floating point number. Examples: 1.2F, 1E10F (mandatory F suffix)</a:t>
                      </a:r>
                      <a:endParaRPr lang="en-IN" sz="1500" dirty="0">
                        <a:latin typeface="Trebuchet MS"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Trebuchet MS" pitchFamily="34" charset="0"/>
                        </a:rPr>
                        <a:t>1.5*10^-45 to 3.4*10^38</a:t>
                      </a:r>
                      <a:endParaRPr lang="en-IN" sz="1500" dirty="0">
                        <a:latin typeface="Trebuchet MS" pitchFamily="34" charset="0"/>
                      </a:endParaRPr>
                    </a:p>
                  </a:txBody>
                  <a:tcPr/>
                </a:tc>
                <a:tc>
                  <a:txBody>
                    <a:bodyPr/>
                    <a:lstStyle/>
                    <a:p>
                      <a:r>
                        <a:rPr lang="en-US" sz="1500" dirty="0" smtClean="0">
                          <a:latin typeface="Trebuchet MS" pitchFamily="34" charset="0"/>
                        </a:rPr>
                        <a:t>4 byte</a:t>
                      </a:r>
                      <a:endParaRPr lang="en-IN" sz="1500" dirty="0">
                        <a:latin typeface="Trebuchet MS" pitchFamily="34" charset="0"/>
                      </a:endParaRPr>
                    </a:p>
                  </a:txBody>
                  <a:tcPr/>
                </a:tc>
              </a:tr>
              <a:tr h="722596">
                <a:tc>
                  <a:txBody>
                    <a:bodyPr/>
                    <a:lstStyle/>
                    <a:p>
                      <a:r>
                        <a:rPr lang="en-US" sz="1500" dirty="0" smtClean="0">
                          <a:latin typeface="Trebuchet MS" pitchFamily="34" charset="0"/>
                        </a:rPr>
                        <a:t>double</a:t>
                      </a:r>
                      <a:endParaRPr lang="en-IN" sz="1500" dirty="0">
                        <a:latin typeface="Trebuchet MS" pitchFamily="34" charset="0"/>
                      </a:endParaRPr>
                    </a:p>
                  </a:txBody>
                  <a:tcPr/>
                </a:tc>
                <a:tc>
                  <a:txBody>
                    <a:bodyPr/>
                    <a:lstStyle/>
                    <a:p>
                      <a:r>
                        <a:rPr lang="en-IN" sz="1500" dirty="0" smtClean="0">
                          <a:latin typeface="Trebuchet MS" pitchFamily="34" charset="0"/>
                        </a:rPr>
                        <a:t>IEEE 754 double precision floating point number. Examples: 1.2, 1E10, 1D (optional D suffix)</a:t>
                      </a:r>
                      <a:endParaRPr lang="en-IN" sz="1500" dirty="0">
                        <a:latin typeface="Trebuchet MS"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Trebuchet MS" pitchFamily="34" charset="0"/>
                        </a:rPr>
                        <a:t>5.0*10^-324 to 1.7*1o^308</a:t>
                      </a:r>
                      <a:endParaRPr lang="en-IN" sz="1500" dirty="0">
                        <a:latin typeface="Trebuchet MS" pitchFamily="34" charset="0"/>
                      </a:endParaRPr>
                    </a:p>
                  </a:txBody>
                  <a:tcPr/>
                </a:tc>
                <a:tc>
                  <a:txBody>
                    <a:bodyPr/>
                    <a:lstStyle/>
                    <a:p>
                      <a:r>
                        <a:rPr lang="en-US" sz="1500" dirty="0" smtClean="0">
                          <a:latin typeface="Trebuchet MS" pitchFamily="34" charset="0"/>
                        </a:rPr>
                        <a:t>8 byte</a:t>
                      </a:r>
                      <a:endParaRPr lang="en-IN" sz="1500" dirty="0">
                        <a:latin typeface="Trebuchet MS" pitchFamily="34" charset="0"/>
                      </a:endParaRPr>
                    </a:p>
                  </a:txBody>
                  <a:tcPr/>
                </a:tc>
              </a:tr>
              <a:tr h="1147652">
                <a:tc>
                  <a:txBody>
                    <a:bodyPr/>
                    <a:lstStyle/>
                    <a:p>
                      <a:r>
                        <a:rPr lang="en-US" sz="1500" dirty="0" smtClean="0">
                          <a:latin typeface="Trebuchet MS" pitchFamily="34" charset="0"/>
                        </a:rPr>
                        <a:t>decimal</a:t>
                      </a:r>
                      <a:endParaRPr lang="en-IN" sz="1500" dirty="0">
                        <a:latin typeface="Trebuchet MS" pitchFamily="34" charset="0"/>
                      </a:endParaRPr>
                    </a:p>
                  </a:txBody>
                  <a:tcPr/>
                </a:tc>
                <a:tc>
                  <a:txBody>
                    <a:bodyPr/>
                    <a:lstStyle/>
                    <a:p>
                      <a:r>
                        <a:rPr lang="en-IN" sz="1500" dirty="0" smtClean="0">
                          <a:latin typeface="Trebuchet MS" pitchFamily="34" charset="0"/>
                        </a:rPr>
                        <a:t>Numeric data type suitable for financial and monetary calculations, exact to the 28th decimal place. Example: 123.45M (mandatory M suffix)</a:t>
                      </a:r>
                      <a:endParaRPr lang="en-IN" sz="1500" dirty="0">
                        <a:latin typeface="Trebuchet MS" pitchFamily="34" charset="0"/>
                      </a:endParaRPr>
                    </a:p>
                  </a:txBody>
                  <a:tcPr/>
                </a:tc>
                <a:tc>
                  <a:txBody>
                    <a:bodyPr/>
                    <a:lstStyle/>
                    <a:p>
                      <a:r>
                        <a:rPr lang="en-US" sz="1500" dirty="0" smtClean="0">
                          <a:latin typeface="Trebuchet MS" pitchFamily="34" charset="0"/>
                        </a:rPr>
                        <a:t>1.0*10^-28 to 1.0*10^28</a:t>
                      </a:r>
                      <a:endParaRPr lang="en-IN" sz="1500" dirty="0">
                        <a:latin typeface="Trebuchet MS" pitchFamily="34" charset="0"/>
                      </a:endParaRPr>
                    </a:p>
                  </a:txBody>
                  <a:tcPr/>
                </a:tc>
                <a:tc>
                  <a:txBody>
                    <a:bodyPr/>
                    <a:lstStyle/>
                    <a:p>
                      <a:r>
                        <a:rPr lang="en-US" sz="1500" dirty="0" smtClean="0">
                          <a:latin typeface="Trebuchet MS" pitchFamily="34" charset="0"/>
                        </a:rPr>
                        <a:t>16 byte</a:t>
                      </a:r>
                      <a:endParaRPr lang="en-IN" sz="1500" dirty="0">
                        <a:latin typeface="Trebuchet MS" pitchFamily="34" charset="0"/>
                      </a:endParaRPr>
                    </a:p>
                  </a:txBody>
                  <a:tcPr/>
                </a:tc>
              </a:tr>
              <a:tr h="935124">
                <a:tc>
                  <a:txBody>
                    <a:bodyPr/>
                    <a:lstStyle/>
                    <a:p>
                      <a:r>
                        <a:rPr lang="en-US" sz="1500" dirty="0" smtClean="0">
                          <a:latin typeface="Trebuchet MS" pitchFamily="34" charset="0"/>
                        </a:rPr>
                        <a:t>char</a:t>
                      </a:r>
                      <a:endParaRPr lang="en-IN" sz="1500" dirty="0">
                        <a:latin typeface="Trebuchet MS" pitchFamily="34" charset="0"/>
                      </a:endParaRPr>
                    </a:p>
                  </a:txBody>
                  <a:tcPr/>
                </a:tc>
                <a:tc>
                  <a:txBody>
                    <a:bodyPr/>
                    <a:lstStyle/>
                    <a:p>
                      <a:r>
                        <a:rPr lang="en-IN" sz="1500" dirty="0" smtClean="0">
                          <a:latin typeface="Trebuchet MS" pitchFamily="34" charset="0"/>
                        </a:rPr>
                        <a:t>Unicode character. Example: 'A' (contained within single quotes)</a:t>
                      </a:r>
                      <a:endParaRPr lang="en-IN" sz="1500" dirty="0">
                        <a:latin typeface="Trebuchet MS"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Trebuchet MS" pitchFamily="34" charset="0"/>
                        </a:rPr>
                        <a:t>0 to 65,535</a:t>
                      </a:r>
                      <a:endParaRPr lang="en-IN" sz="1500" dirty="0">
                        <a:latin typeface="Trebuchet MS"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Trebuchet MS" pitchFamily="34" charset="0"/>
                        </a:rPr>
                        <a:t>stored as integer between 0 to 65535</a:t>
                      </a:r>
                      <a:endParaRPr lang="en-IN" sz="1500" dirty="0">
                        <a:latin typeface="Trebuchet MS" pitchFamily="34" charset="0"/>
                      </a:endParaRPr>
                    </a:p>
                  </a:txBody>
                  <a:tcPr/>
                </a:tc>
              </a:tr>
              <a:tr h="722596">
                <a:tc>
                  <a:txBody>
                    <a:bodyPr/>
                    <a:lstStyle/>
                    <a:p>
                      <a:r>
                        <a:rPr lang="en-US" sz="1500" dirty="0" err="1" smtClean="0">
                          <a:latin typeface="Trebuchet MS" pitchFamily="34" charset="0"/>
                        </a:rPr>
                        <a:t>bool</a:t>
                      </a:r>
                      <a:endParaRPr lang="en-IN" sz="1500" dirty="0">
                        <a:latin typeface="Trebuchet MS"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500" dirty="0" smtClean="0">
                          <a:latin typeface="Trebuchet MS" pitchFamily="34" charset="0"/>
                        </a:rPr>
                        <a:t>Boolean value. The only valid literals are true and false.</a:t>
                      </a:r>
                      <a:endParaRPr lang="en-US" sz="1500" dirty="0" smtClean="0">
                        <a:latin typeface="Trebuchet MS" pitchFamily="34" charset="0"/>
                      </a:endParaRPr>
                    </a:p>
                    <a:p>
                      <a:endParaRPr lang="en-IN" sz="1500" dirty="0">
                        <a:latin typeface="Trebuchet MS"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Trebuchet MS" pitchFamily="34" charset="0"/>
                        </a:rPr>
                        <a:t>-2147483648 to 2147483647</a:t>
                      </a:r>
                      <a:endParaRPr lang="en-IN" sz="1500" dirty="0">
                        <a:latin typeface="Trebuchet MS" pitchFamily="34" charset="0"/>
                      </a:endParaRPr>
                    </a:p>
                  </a:txBody>
                  <a:tcPr/>
                </a:tc>
                <a:tc>
                  <a:txBody>
                    <a:bodyPr/>
                    <a:lstStyle/>
                    <a:p>
                      <a:r>
                        <a:rPr lang="en-US" sz="1500" dirty="0" smtClean="0">
                          <a:latin typeface="Trebuchet MS" pitchFamily="34" charset="0"/>
                        </a:rPr>
                        <a:t>True or False</a:t>
                      </a:r>
                      <a:endParaRPr lang="en-IN" sz="1500" dirty="0">
                        <a:latin typeface="Trebuchet MS" pitchFamily="34" charset="0"/>
                      </a:endParaRPr>
                    </a:p>
                  </a:txBody>
                  <a:tcPr/>
                </a:tc>
              </a:tr>
            </a:tbl>
          </a:graphicData>
        </a:graphic>
      </p:graphicFrame>
    </p:spTree>
    <p:extLst>
      <p:ext uri="{BB962C8B-B14F-4D97-AF65-F5344CB8AC3E}">
        <p14:creationId xmlns:p14="http://schemas.microsoft.com/office/powerpoint/2010/main" val="1998862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12" name="Rectangle 28"/>
          <p:cNvSpPr>
            <a:spLocks noChangeArrowheads="1"/>
          </p:cNvSpPr>
          <p:nvPr/>
        </p:nvSpPr>
        <p:spPr bwMode="auto">
          <a:xfrm>
            <a:off x="6553200" y="1143000"/>
            <a:ext cx="3175000" cy="4953000"/>
          </a:xfrm>
          <a:prstGeom prst="rect">
            <a:avLst/>
          </a:prstGeom>
          <a:solidFill>
            <a:schemeClr val="bg2">
              <a:lumMod val="75000"/>
            </a:schemeClr>
          </a:solidFill>
          <a:ln w="9525">
            <a:solidFill>
              <a:schemeClr val="tx1"/>
            </a:solidFill>
            <a:miter lim="800000"/>
            <a:headEnd/>
            <a:tailEnd/>
          </a:ln>
          <a:effectLst/>
        </p:spPr>
        <p:txBody>
          <a:bodyPr wrap="none" anchor="ctr"/>
          <a:lstStyle/>
          <a:p>
            <a:endParaRPr lang="en-IN"/>
          </a:p>
        </p:txBody>
      </p:sp>
      <p:sp>
        <p:nvSpPr>
          <p:cNvPr id="41986" name="Rectangle 2"/>
          <p:cNvSpPr>
            <a:spLocks noGrp="1" noChangeArrowheads="1"/>
          </p:cNvSpPr>
          <p:nvPr>
            <p:ph type="title"/>
          </p:nvPr>
        </p:nvSpPr>
        <p:spPr>
          <a:xfrm>
            <a:off x="428368" y="152400"/>
            <a:ext cx="10972800" cy="790576"/>
          </a:xfrm>
        </p:spPr>
        <p:txBody>
          <a:bodyPr>
            <a:normAutofit fontScale="90000"/>
          </a:bodyPr>
          <a:lstStyle/>
          <a:p>
            <a:r>
              <a:rPr lang="en-US" dirty="0"/>
              <a:t>Rules and Recommendations for Naming Variables</a:t>
            </a:r>
            <a:endParaRPr lang="en-GB" dirty="0"/>
          </a:p>
        </p:txBody>
      </p:sp>
      <p:sp>
        <p:nvSpPr>
          <p:cNvPr id="41987" name="Rectangle 3"/>
          <p:cNvSpPr>
            <a:spLocks noGrp="1" noChangeArrowheads="1"/>
          </p:cNvSpPr>
          <p:nvPr>
            <p:ph type="body" idx="1"/>
          </p:nvPr>
        </p:nvSpPr>
        <p:spPr>
          <a:xfrm>
            <a:off x="2133601" y="1219200"/>
            <a:ext cx="4054475" cy="4876800"/>
          </a:xfrm>
        </p:spPr>
        <p:txBody>
          <a:bodyPr/>
          <a:lstStyle/>
          <a:p>
            <a:pPr>
              <a:lnSpc>
                <a:spcPct val="80000"/>
              </a:lnSpc>
            </a:pPr>
            <a:endParaRPr lang="en-GB" dirty="0" smtClean="0"/>
          </a:p>
          <a:p>
            <a:pPr>
              <a:lnSpc>
                <a:spcPct val="80000"/>
              </a:lnSpc>
            </a:pPr>
            <a:r>
              <a:rPr lang="en-GB" dirty="0" smtClean="0"/>
              <a:t>Rules</a:t>
            </a:r>
            <a:endParaRPr lang="en-GB" dirty="0"/>
          </a:p>
          <a:p>
            <a:pPr lvl="1">
              <a:lnSpc>
                <a:spcPct val="80000"/>
              </a:lnSpc>
            </a:pPr>
            <a:r>
              <a:rPr lang="en-GB" dirty="0"/>
              <a:t>Use letters, the underscore, and digits</a:t>
            </a:r>
          </a:p>
          <a:p>
            <a:pPr>
              <a:lnSpc>
                <a:spcPct val="80000"/>
              </a:lnSpc>
            </a:pPr>
            <a:endParaRPr lang="en-GB" dirty="0" smtClean="0"/>
          </a:p>
          <a:p>
            <a:pPr>
              <a:lnSpc>
                <a:spcPct val="80000"/>
              </a:lnSpc>
            </a:pPr>
            <a:r>
              <a:rPr lang="en-GB" dirty="0" smtClean="0"/>
              <a:t>Recommendations</a:t>
            </a:r>
            <a:endParaRPr lang="en-GB" dirty="0"/>
          </a:p>
          <a:p>
            <a:pPr lvl="1">
              <a:lnSpc>
                <a:spcPct val="80000"/>
              </a:lnSpc>
            </a:pPr>
            <a:r>
              <a:rPr lang="en-GB" dirty="0"/>
              <a:t>Avoid using all </a:t>
            </a:r>
            <a:br>
              <a:rPr lang="en-GB" dirty="0"/>
            </a:br>
            <a:r>
              <a:rPr lang="en-GB" dirty="0"/>
              <a:t>uppercase letters</a:t>
            </a:r>
          </a:p>
          <a:p>
            <a:pPr lvl="1">
              <a:lnSpc>
                <a:spcPct val="80000"/>
              </a:lnSpc>
            </a:pPr>
            <a:r>
              <a:rPr lang="en-GB" dirty="0"/>
              <a:t>Avoid starting with </a:t>
            </a:r>
            <a:br>
              <a:rPr lang="en-GB" dirty="0"/>
            </a:br>
            <a:r>
              <a:rPr lang="en-GB" dirty="0"/>
              <a:t>an underscore</a:t>
            </a:r>
          </a:p>
          <a:p>
            <a:pPr lvl="1">
              <a:lnSpc>
                <a:spcPct val="80000"/>
              </a:lnSpc>
            </a:pPr>
            <a:r>
              <a:rPr lang="en-GB" dirty="0"/>
              <a:t>Avoid using abbreviations</a:t>
            </a:r>
          </a:p>
          <a:p>
            <a:pPr lvl="1">
              <a:lnSpc>
                <a:spcPct val="80000"/>
              </a:lnSpc>
            </a:pPr>
            <a:r>
              <a:rPr lang="en-GB" dirty="0"/>
              <a:t>Use </a:t>
            </a:r>
            <a:r>
              <a:rPr lang="en-GB" dirty="0" err="1"/>
              <a:t>PascalCasing</a:t>
            </a:r>
            <a:r>
              <a:rPr lang="en-GB" dirty="0"/>
              <a:t> naming in multiple-word names</a:t>
            </a:r>
          </a:p>
        </p:txBody>
      </p:sp>
      <p:sp>
        <p:nvSpPr>
          <p:cNvPr id="41988" name="Rectangle 4"/>
          <p:cNvSpPr>
            <a:spLocks noChangeArrowheads="1"/>
          </p:cNvSpPr>
          <p:nvPr/>
        </p:nvSpPr>
        <p:spPr bwMode="auto">
          <a:xfrm>
            <a:off x="7273925" y="2786064"/>
            <a:ext cx="1905000" cy="638175"/>
          </a:xfrm>
          <a:prstGeom prst="rect">
            <a:avLst/>
          </a:prstGeom>
          <a:solidFill>
            <a:schemeClr val="tx2">
              <a:lumMod val="40000"/>
              <a:lumOff val="60000"/>
            </a:schemeClr>
          </a:solidFill>
          <a:ln w="9525">
            <a:solidFill>
              <a:srgbClr val="0033CC"/>
            </a:solidFill>
            <a:miter lim="800000"/>
            <a:headEnd/>
            <a:tailEnd/>
          </a:ln>
          <a:effectLst>
            <a:outerShdw dist="53882" dir="2700000" algn="ctr" rotWithShape="0">
              <a:srgbClr val="C0C0C0"/>
            </a:outerShdw>
          </a:effectLst>
        </p:spPr>
        <p:txBody>
          <a:bodyPr wrap="none" tIns="27432" bIns="27432" anchor="ctr"/>
          <a:lstStyle/>
          <a:p>
            <a:r>
              <a:rPr lang="en-US" sz="1600" b="1">
                <a:latin typeface="Trebuchet MS" pitchFamily="34" charset="0"/>
              </a:rPr>
              <a:t>different</a:t>
            </a:r>
            <a:br>
              <a:rPr lang="en-US" sz="1600" b="1">
                <a:latin typeface="Trebuchet MS" pitchFamily="34" charset="0"/>
              </a:rPr>
            </a:br>
            <a:r>
              <a:rPr lang="en-US" sz="1600" b="1">
                <a:latin typeface="Trebuchet MS" pitchFamily="34" charset="0"/>
              </a:rPr>
              <a:t>Different</a:t>
            </a:r>
          </a:p>
        </p:txBody>
      </p:sp>
      <p:sp>
        <p:nvSpPr>
          <p:cNvPr id="41989" name="Rectangle 5"/>
          <p:cNvSpPr>
            <a:spLocks noChangeArrowheads="1"/>
          </p:cNvSpPr>
          <p:nvPr/>
        </p:nvSpPr>
        <p:spPr bwMode="auto">
          <a:xfrm>
            <a:off x="7275513" y="1670051"/>
            <a:ext cx="1905000" cy="638175"/>
          </a:xfrm>
          <a:prstGeom prst="rect">
            <a:avLst/>
          </a:prstGeom>
          <a:solidFill>
            <a:schemeClr val="tx2">
              <a:lumMod val="40000"/>
              <a:lumOff val="60000"/>
            </a:schemeClr>
          </a:solidFill>
          <a:ln w="9525">
            <a:solidFill>
              <a:srgbClr val="0033CC"/>
            </a:solidFill>
            <a:miter lim="800000"/>
            <a:headEnd/>
            <a:tailEnd/>
          </a:ln>
          <a:effectLst>
            <a:outerShdw dist="53882" dir="2700000" algn="ctr" rotWithShape="0">
              <a:srgbClr val="C0C0C0"/>
            </a:outerShdw>
          </a:effectLst>
        </p:spPr>
        <p:txBody>
          <a:bodyPr wrap="none" tIns="27432" bIns="27432" anchor="ctr"/>
          <a:lstStyle/>
          <a:p>
            <a:r>
              <a:rPr lang="en-US" sz="1600" b="1">
                <a:latin typeface="Trebuchet MS" pitchFamily="34" charset="0"/>
              </a:rPr>
              <a:t>Answer42</a:t>
            </a:r>
          </a:p>
          <a:p>
            <a:r>
              <a:rPr lang="en-US" sz="1600" b="1">
                <a:latin typeface="Trebuchet MS" pitchFamily="34" charset="0"/>
              </a:rPr>
              <a:t>42Answer</a:t>
            </a:r>
          </a:p>
        </p:txBody>
      </p:sp>
      <p:sp>
        <p:nvSpPr>
          <p:cNvPr id="41990" name="Rectangle 6"/>
          <p:cNvSpPr>
            <a:spLocks noChangeArrowheads="1"/>
          </p:cNvSpPr>
          <p:nvPr/>
        </p:nvSpPr>
        <p:spPr bwMode="auto">
          <a:xfrm>
            <a:off x="8702675" y="2654300"/>
            <a:ext cx="592138" cy="698500"/>
          </a:xfrm>
          <a:prstGeom prst="rect">
            <a:avLst/>
          </a:prstGeom>
          <a:noFill/>
          <a:ln w="12700">
            <a:noFill/>
            <a:miter lim="800000"/>
            <a:headEnd/>
            <a:tailEnd/>
          </a:ln>
          <a:effectLst/>
        </p:spPr>
        <p:txBody>
          <a:bodyPr lIns="90488" tIns="44450" rIns="90488" bIns="44450">
            <a:spAutoFit/>
          </a:bodyPr>
          <a:lstStyle/>
          <a:p>
            <a:pPr defTabSz="739775"/>
            <a:r>
              <a:rPr lang="en-US" sz="4000">
                <a:solidFill>
                  <a:srgbClr val="FF3300"/>
                </a:solidFill>
                <a:effectLst>
                  <a:outerShdw blurRad="38100" dist="38100" dir="2700000" algn="tl">
                    <a:srgbClr val="000000"/>
                  </a:outerShdw>
                </a:effectLst>
                <a:latin typeface="Wingdings" pitchFamily="2" charset="2"/>
              </a:rPr>
              <a:t></a:t>
            </a:r>
          </a:p>
        </p:txBody>
      </p:sp>
      <p:sp>
        <p:nvSpPr>
          <p:cNvPr id="41991" name="Rectangle 7"/>
          <p:cNvSpPr>
            <a:spLocks noChangeArrowheads="1"/>
          </p:cNvSpPr>
          <p:nvPr/>
        </p:nvSpPr>
        <p:spPr bwMode="auto">
          <a:xfrm>
            <a:off x="8702675" y="2882900"/>
            <a:ext cx="592138" cy="698500"/>
          </a:xfrm>
          <a:prstGeom prst="rect">
            <a:avLst/>
          </a:prstGeom>
          <a:noFill/>
          <a:ln w="12700">
            <a:noFill/>
            <a:miter lim="800000"/>
            <a:headEnd/>
            <a:tailEnd/>
          </a:ln>
          <a:effectLst/>
        </p:spPr>
        <p:txBody>
          <a:bodyPr lIns="90488" tIns="44450" rIns="90488" bIns="44450">
            <a:spAutoFit/>
          </a:bodyPr>
          <a:lstStyle/>
          <a:p>
            <a:pPr defTabSz="739775"/>
            <a:r>
              <a:rPr lang="en-US" sz="4000">
                <a:solidFill>
                  <a:srgbClr val="FF3300"/>
                </a:solidFill>
                <a:effectLst>
                  <a:outerShdw blurRad="38100" dist="38100" dir="2700000" algn="tl">
                    <a:srgbClr val="000000"/>
                  </a:outerShdw>
                </a:effectLst>
                <a:latin typeface="Wingdings" pitchFamily="2" charset="2"/>
              </a:rPr>
              <a:t></a:t>
            </a:r>
          </a:p>
        </p:txBody>
      </p:sp>
      <p:sp>
        <p:nvSpPr>
          <p:cNvPr id="41992" name="Rectangle 8"/>
          <p:cNvSpPr>
            <a:spLocks noChangeArrowheads="1"/>
          </p:cNvSpPr>
          <p:nvPr/>
        </p:nvSpPr>
        <p:spPr bwMode="auto">
          <a:xfrm>
            <a:off x="8704264" y="1765300"/>
            <a:ext cx="515937" cy="698500"/>
          </a:xfrm>
          <a:prstGeom prst="rect">
            <a:avLst/>
          </a:prstGeom>
          <a:noFill/>
          <a:ln w="12700">
            <a:noFill/>
            <a:miter lim="800000"/>
            <a:headEnd/>
            <a:tailEnd/>
          </a:ln>
          <a:effectLst/>
        </p:spPr>
        <p:txBody>
          <a:bodyPr lIns="90488" tIns="44450" rIns="90488" bIns="44450">
            <a:spAutoFit/>
          </a:bodyPr>
          <a:lstStyle/>
          <a:p>
            <a:pPr defTabSz="739775"/>
            <a:r>
              <a:rPr lang="en-US" sz="4000" dirty="0">
                <a:solidFill>
                  <a:srgbClr val="FF3300"/>
                </a:solidFill>
                <a:effectLst>
                  <a:outerShdw blurRad="38100" dist="38100" dir="2700000" algn="tl">
                    <a:srgbClr val="000000"/>
                  </a:outerShdw>
                </a:effectLst>
                <a:latin typeface="Wingdings" pitchFamily="2" charset="2"/>
              </a:rPr>
              <a:t></a:t>
            </a:r>
          </a:p>
        </p:txBody>
      </p:sp>
      <p:sp>
        <p:nvSpPr>
          <p:cNvPr id="41993" name="Rectangle 9"/>
          <p:cNvSpPr>
            <a:spLocks noChangeArrowheads="1"/>
          </p:cNvSpPr>
          <p:nvPr/>
        </p:nvSpPr>
        <p:spPr bwMode="auto">
          <a:xfrm>
            <a:off x="8704264" y="1447801"/>
            <a:ext cx="592137" cy="705321"/>
          </a:xfrm>
          <a:prstGeom prst="rect">
            <a:avLst/>
          </a:prstGeom>
          <a:noFill/>
          <a:ln w="12700">
            <a:noFill/>
            <a:miter lim="800000"/>
            <a:headEnd/>
            <a:tailEnd/>
          </a:ln>
          <a:effectLst/>
        </p:spPr>
        <p:txBody>
          <a:bodyPr wrap="square" lIns="90488" tIns="44450" rIns="90488" bIns="44450">
            <a:spAutoFit/>
          </a:bodyPr>
          <a:lstStyle/>
          <a:p>
            <a:pPr defTabSz="739775"/>
            <a:r>
              <a:rPr lang="en-US" sz="4000" dirty="0">
                <a:solidFill>
                  <a:srgbClr val="FF3300"/>
                </a:solidFill>
                <a:effectLst>
                  <a:outerShdw blurRad="38100" dist="38100" dir="2700000" algn="tl">
                    <a:srgbClr val="000000"/>
                  </a:outerShdw>
                </a:effectLst>
                <a:latin typeface="Wingdings" pitchFamily="2" charset="2"/>
              </a:rPr>
              <a:t></a:t>
            </a:r>
          </a:p>
        </p:txBody>
      </p:sp>
      <p:sp>
        <p:nvSpPr>
          <p:cNvPr id="42004" name="Rectangle 20"/>
          <p:cNvSpPr>
            <a:spLocks noChangeArrowheads="1"/>
          </p:cNvSpPr>
          <p:nvPr/>
        </p:nvSpPr>
        <p:spPr bwMode="auto">
          <a:xfrm>
            <a:off x="7273925" y="3886201"/>
            <a:ext cx="1905000" cy="912813"/>
          </a:xfrm>
          <a:prstGeom prst="rect">
            <a:avLst/>
          </a:prstGeom>
          <a:solidFill>
            <a:schemeClr val="tx2">
              <a:lumMod val="40000"/>
              <a:lumOff val="60000"/>
            </a:schemeClr>
          </a:solidFill>
          <a:ln w="9525">
            <a:solidFill>
              <a:srgbClr val="0033CC"/>
            </a:solidFill>
            <a:miter lim="800000"/>
            <a:headEnd/>
            <a:tailEnd/>
          </a:ln>
          <a:effectLst>
            <a:outerShdw dist="53882" dir="2700000" algn="ctr" rotWithShape="0">
              <a:srgbClr val="C0C0C0"/>
            </a:outerShdw>
          </a:effectLst>
        </p:spPr>
        <p:txBody>
          <a:bodyPr wrap="none" tIns="27432" bIns="27432" anchor="ctr"/>
          <a:lstStyle/>
          <a:p>
            <a:r>
              <a:rPr lang="en-US" sz="1600" b="1">
                <a:latin typeface="Trebuchet MS" pitchFamily="34" charset="0"/>
              </a:rPr>
              <a:t>BADSTYLE</a:t>
            </a:r>
          </a:p>
          <a:p>
            <a:r>
              <a:rPr lang="en-US" sz="1600" b="1">
                <a:latin typeface="Trebuchet MS" pitchFamily="34" charset="0"/>
              </a:rPr>
              <a:t>_poorstyle</a:t>
            </a:r>
          </a:p>
          <a:p>
            <a:r>
              <a:rPr lang="en-US" sz="1600" b="1">
                <a:latin typeface="Trebuchet MS" pitchFamily="34" charset="0"/>
              </a:rPr>
              <a:t>BestStyle</a:t>
            </a:r>
          </a:p>
        </p:txBody>
      </p:sp>
      <p:sp>
        <p:nvSpPr>
          <p:cNvPr id="42005" name="Rectangle 21"/>
          <p:cNvSpPr>
            <a:spLocks noChangeArrowheads="1"/>
          </p:cNvSpPr>
          <p:nvPr/>
        </p:nvSpPr>
        <p:spPr bwMode="auto">
          <a:xfrm>
            <a:off x="8645525" y="3721100"/>
            <a:ext cx="515938" cy="698500"/>
          </a:xfrm>
          <a:prstGeom prst="rect">
            <a:avLst/>
          </a:prstGeom>
          <a:noFill/>
          <a:ln w="12700">
            <a:noFill/>
            <a:miter lim="800000"/>
            <a:headEnd/>
            <a:tailEnd/>
          </a:ln>
          <a:effectLst/>
        </p:spPr>
        <p:txBody>
          <a:bodyPr lIns="90488" tIns="44450" rIns="90488" bIns="44450">
            <a:spAutoFit/>
          </a:bodyPr>
          <a:lstStyle/>
          <a:p>
            <a:pPr defTabSz="739775"/>
            <a:r>
              <a:rPr lang="en-US" sz="4000">
                <a:solidFill>
                  <a:srgbClr val="FF3300"/>
                </a:solidFill>
                <a:effectLst>
                  <a:outerShdw blurRad="38100" dist="38100" dir="2700000" algn="tl">
                    <a:srgbClr val="000000"/>
                  </a:outerShdw>
                </a:effectLst>
                <a:latin typeface="Wingdings" pitchFamily="2" charset="2"/>
              </a:rPr>
              <a:t></a:t>
            </a:r>
          </a:p>
        </p:txBody>
      </p:sp>
      <p:sp>
        <p:nvSpPr>
          <p:cNvPr id="42006" name="Rectangle 22"/>
          <p:cNvSpPr>
            <a:spLocks noChangeArrowheads="1"/>
          </p:cNvSpPr>
          <p:nvPr/>
        </p:nvSpPr>
        <p:spPr bwMode="auto">
          <a:xfrm>
            <a:off x="8662989" y="4267200"/>
            <a:ext cx="592137" cy="698500"/>
          </a:xfrm>
          <a:prstGeom prst="rect">
            <a:avLst/>
          </a:prstGeom>
          <a:noFill/>
          <a:ln w="12700">
            <a:noFill/>
            <a:miter lim="800000"/>
            <a:headEnd/>
            <a:tailEnd/>
          </a:ln>
          <a:effectLst/>
        </p:spPr>
        <p:txBody>
          <a:bodyPr lIns="90488" tIns="44450" rIns="90488" bIns="44450">
            <a:spAutoFit/>
          </a:bodyPr>
          <a:lstStyle/>
          <a:p>
            <a:pPr defTabSz="739775"/>
            <a:r>
              <a:rPr lang="en-US" sz="4000">
                <a:solidFill>
                  <a:srgbClr val="FF3300"/>
                </a:solidFill>
                <a:effectLst>
                  <a:outerShdw blurRad="38100" dist="38100" dir="2700000" algn="tl">
                    <a:srgbClr val="000000"/>
                  </a:outerShdw>
                </a:effectLst>
                <a:latin typeface="Wingdings" pitchFamily="2" charset="2"/>
              </a:rPr>
              <a:t></a:t>
            </a:r>
          </a:p>
        </p:txBody>
      </p:sp>
      <p:sp>
        <p:nvSpPr>
          <p:cNvPr id="42007" name="Rectangle 23"/>
          <p:cNvSpPr>
            <a:spLocks noChangeArrowheads="1"/>
          </p:cNvSpPr>
          <p:nvPr/>
        </p:nvSpPr>
        <p:spPr bwMode="auto">
          <a:xfrm>
            <a:off x="8662989" y="4025900"/>
            <a:ext cx="515937" cy="698500"/>
          </a:xfrm>
          <a:prstGeom prst="rect">
            <a:avLst/>
          </a:prstGeom>
          <a:noFill/>
          <a:ln w="12700">
            <a:noFill/>
            <a:miter lim="800000"/>
            <a:headEnd/>
            <a:tailEnd/>
          </a:ln>
          <a:effectLst/>
        </p:spPr>
        <p:txBody>
          <a:bodyPr lIns="90488" tIns="44450" rIns="90488" bIns="44450">
            <a:spAutoFit/>
          </a:bodyPr>
          <a:lstStyle/>
          <a:p>
            <a:pPr defTabSz="739775"/>
            <a:r>
              <a:rPr lang="en-US" sz="4000" dirty="0">
                <a:solidFill>
                  <a:srgbClr val="FF3300"/>
                </a:solidFill>
                <a:effectLst>
                  <a:outerShdw blurRad="38100" dist="38100" dir="2700000" algn="tl">
                    <a:srgbClr val="000000"/>
                  </a:outerShdw>
                </a:effectLst>
                <a:latin typeface="Wingdings" pitchFamily="2" charset="2"/>
              </a:rPr>
              <a:t></a:t>
            </a:r>
          </a:p>
        </p:txBody>
      </p:sp>
      <p:sp>
        <p:nvSpPr>
          <p:cNvPr id="42008" name="Rectangle 24"/>
          <p:cNvSpPr>
            <a:spLocks noChangeArrowheads="1"/>
          </p:cNvSpPr>
          <p:nvPr/>
        </p:nvSpPr>
        <p:spPr bwMode="auto">
          <a:xfrm>
            <a:off x="7273925" y="5257801"/>
            <a:ext cx="1905000" cy="638175"/>
          </a:xfrm>
          <a:prstGeom prst="rect">
            <a:avLst/>
          </a:prstGeom>
          <a:solidFill>
            <a:schemeClr val="tx2">
              <a:lumMod val="40000"/>
              <a:lumOff val="60000"/>
            </a:schemeClr>
          </a:solidFill>
          <a:ln w="9525">
            <a:solidFill>
              <a:srgbClr val="0033CC"/>
            </a:solidFill>
            <a:miter lim="800000"/>
            <a:headEnd/>
            <a:tailEnd/>
          </a:ln>
          <a:effectLst>
            <a:outerShdw dist="53882" dir="2700000" algn="ctr" rotWithShape="0">
              <a:srgbClr val="C0C0C0"/>
            </a:outerShdw>
          </a:effectLst>
        </p:spPr>
        <p:txBody>
          <a:bodyPr wrap="none" tIns="27432" bIns="27432" anchor="ctr"/>
          <a:lstStyle/>
          <a:p>
            <a:r>
              <a:rPr lang="en-US" sz="1600" b="1">
                <a:latin typeface="Trebuchet MS" pitchFamily="34" charset="0"/>
              </a:rPr>
              <a:t>Msg</a:t>
            </a:r>
          </a:p>
          <a:p>
            <a:r>
              <a:rPr lang="en-US" sz="1600" b="1">
                <a:latin typeface="Trebuchet MS" pitchFamily="34" charset="0"/>
              </a:rPr>
              <a:t>Message</a:t>
            </a:r>
          </a:p>
        </p:txBody>
      </p:sp>
      <p:sp>
        <p:nvSpPr>
          <p:cNvPr id="42009" name="Rectangle 25"/>
          <p:cNvSpPr>
            <a:spLocks noChangeArrowheads="1"/>
          </p:cNvSpPr>
          <p:nvPr/>
        </p:nvSpPr>
        <p:spPr bwMode="auto">
          <a:xfrm>
            <a:off x="8662989" y="5397500"/>
            <a:ext cx="592137" cy="698500"/>
          </a:xfrm>
          <a:prstGeom prst="rect">
            <a:avLst/>
          </a:prstGeom>
          <a:noFill/>
          <a:ln w="12700">
            <a:noFill/>
            <a:miter lim="800000"/>
            <a:headEnd/>
            <a:tailEnd/>
          </a:ln>
          <a:effectLst/>
        </p:spPr>
        <p:txBody>
          <a:bodyPr lIns="90488" tIns="44450" rIns="90488" bIns="44450">
            <a:spAutoFit/>
          </a:bodyPr>
          <a:lstStyle/>
          <a:p>
            <a:pPr defTabSz="739775"/>
            <a:r>
              <a:rPr lang="en-US" sz="4000">
                <a:solidFill>
                  <a:srgbClr val="FF3300"/>
                </a:solidFill>
                <a:effectLst>
                  <a:outerShdw blurRad="38100" dist="38100" dir="2700000" algn="tl">
                    <a:srgbClr val="000000"/>
                  </a:outerShdw>
                </a:effectLst>
                <a:latin typeface="Wingdings" pitchFamily="2" charset="2"/>
              </a:rPr>
              <a:t></a:t>
            </a:r>
          </a:p>
        </p:txBody>
      </p:sp>
      <p:sp>
        <p:nvSpPr>
          <p:cNvPr id="42010" name="Rectangle 26"/>
          <p:cNvSpPr>
            <a:spLocks noChangeArrowheads="1"/>
          </p:cNvSpPr>
          <p:nvPr/>
        </p:nvSpPr>
        <p:spPr bwMode="auto">
          <a:xfrm>
            <a:off x="8662989" y="5156200"/>
            <a:ext cx="515937" cy="698500"/>
          </a:xfrm>
          <a:prstGeom prst="rect">
            <a:avLst/>
          </a:prstGeom>
          <a:noFill/>
          <a:ln w="12700">
            <a:noFill/>
            <a:miter lim="800000"/>
            <a:headEnd/>
            <a:tailEnd/>
          </a:ln>
          <a:effectLst/>
        </p:spPr>
        <p:txBody>
          <a:bodyPr lIns="90488" tIns="44450" rIns="90488" bIns="44450">
            <a:spAutoFit/>
          </a:bodyPr>
          <a:lstStyle/>
          <a:p>
            <a:pPr defTabSz="739775"/>
            <a:r>
              <a:rPr lang="en-US" sz="4000">
                <a:solidFill>
                  <a:srgbClr val="FF3300"/>
                </a:solidFill>
                <a:effectLst>
                  <a:outerShdw blurRad="38100" dist="38100" dir="2700000" algn="tl">
                    <a:srgbClr val="000000"/>
                  </a:outerShdw>
                </a:effectLst>
                <a:latin typeface="Wingdings" pitchFamily="2" charset="2"/>
              </a:rPr>
              <a:t></a:t>
            </a:r>
          </a:p>
        </p:txBody>
      </p:sp>
    </p:spTree>
    <p:extLst>
      <p:ext uri="{BB962C8B-B14F-4D97-AF65-F5344CB8AC3E}">
        <p14:creationId xmlns:p14="http://schemas.microsoft.com/office/powerpoint/2010/main" val="28164824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fade">
                                      <p:cBhvr>
                                        <p:cTn id="7" dur="1000"/>
                                        <p:tgtEl>
                                          <p:spTgt spid="41987">
                                            <p:txEl>
                                              <p:pRg st="1" end="1"/>
                                            </p:txEl>
                                          </p:spTgt>
                                        </p:tgtEl>
                                      </p:cBhvr>
                                    </p:animEffect>
                                    <p:anim calcmode="lin" valueType="num">
                                      <p:cBhvr>
                                        <p:cTn id="8" dur="1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198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987">
                                            <p:txEl>
                                              <p:pRg st="2" end="2"/>
                                            </p:txEl>
                                          </p:spTgt>
                                        </p:tgtEl>
                                        <p:attrNameLst>
                                          <p:attrName>style.visibility</p:attrName>
                                        </p:attrNameLst>
                                      </p:cBhvr>
                                      <p:to>
                                        <p:strVal val="visible"/>
                                      </p:to>
                                    </p:set>
                                    <p:animEffect transition="in" filter="fade">
                                      <p:cBhvr>
                                        <p:cTn id="12" dur="1000"/>
                                        <p:tgtEl>
                                          <p:spTgt spid="41987">
                                            <p:txEl>
                                              <p:pRg st="2" end="2"/>
                                            </p:txEl>
                                          </p:spTgt>
                                        </p:tgtEl>
                                      </p:cBhvr>
                                    </p:animEffect>
                                    <p:anim calcmode="lin" valueType="num">
                                      <p:cBhvr>
                                        <p:cTn id="13" dur="1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19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1987">
                                            <p:txEl>
                                              <p:pRg st="4" end="4"/>
                                            </p:txEl>
                                          </p:spTgt>
                                        </p:tgtEl>
                                        <p:attrNameLst>
                                          <p:attrName>style.visibility</p:attrName>
                                        </p:attrNameLst>
                                      </p:cBhvr>
                                      <p:to>
                                        <p:strVal val="visible"/>
                                      </p:to>
                                    </p:set>
                                    <p:animEffect transition="in" filter="fade">
                                      <p:cBhvr>
                                        <p:cTn id="19" dur="1000"/>
                                        <p:tgtEl>
                                          <p:spTgt spid="41987">
                                            <p:txEl>
                                              <p:pRg st="4" end="4"/>
                                            </p:txEl>
                                          </p:spTgt>
                                        </p:tgtEl>
                                      </p:cBhvr>
                                    </p:animEffect>
                                    <p:anim calcmode="lin" valueType="num">
                                      <p:cBhvr>
                                        <p:cTn id="20" dur="10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1987">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1987">
                                            <p:txEl>
                                              <p:pRg st="5" end="5"/>
                                            </p:txEl>
                                          </p:spTgt>
                                        </p:tgtEl>
                                        <p:attrNameLst>
                                          <p:attrName>style.visibility</p:attrName>
                                        </p:attrNameLst>
                                      </p:cBhvr>
                                      <p:to>
                                        <p:strVal val="visible"/>
                                      </p:to>
                                    </p:set>
                                    <p:animEffect transition="in" filter="fade">
                                      <p:cBhvr>
                                        <p:cTn id="24" dur="1000"/>
                                        <p:tgtEl>
                                          <p:spTgt spid="41987">
                                            <p:txEl>
                                              <p:pRg st="5" end="5"/>
                                            </p:txEl>
                                          </p:spTgt>
                                        </p:tgtEl>
                                      </p:cBhvr>
                                    </p:animEffect>
                                    <p:anim calcmode="lin" valueType="num">
                                      <p:cBhvr>
                                        <p:cTn id="25" dur="10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41987">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1987">
                                            <p:txEl>
                                              <p:pRg st="6" end="6"/>
                                            </p:txEl>
                                          </p:spTgt>
                                        </p:tgtEl>
                                        <p:attrNameLst>
                                          <p:attrName>style.visibility</p:attrName>
                                        </p:attrNameLst>
                                      </p:cBhvr>
                                      <p:to>
                                        <p:strVal val="visible"/>
                                      </p:to>
                                    </p:set>
                                    <p:animEffect transition="in" filter="fade">
                                      <p:cBhvr>
                                        <p:cTn id="29" dur="1000"/>
                                        <p:tgtEl>
                                          <p:spTgt spid="41987">
                                            <p:txEl>
                                              <p:pRg st="6" end="6"/>
                                            </p:txEl>
                                          </p:spTgt>
                                        </p:tgtEl>
                                      </p:cBhvr>
                                    </p:animEffect>
                                    <p:anim calcmode="lin" valueType="num">
                                      <p:cBhvr>
                                        <p:cTn id="30" dur="1000" fill="hold"/>
                                        <p:tgtEl>
                                          <p:spTgt spid="41987">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41987">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1987">
                                            <p:txEl>
                                              <p:pRg st="7" end="7"/>
                                            </p:txEl>
                                          </p:spTgt>
                                        </p:tgtEl>
                                        <p:attrNameLst>
                                          <p:attrName>style.visibility</p:attrName>
                                        </p:attrNameLst>
                                      </p:cBhvr>
                                      <p:to>
                                        <p:strVal val="visible"/>
                                      </p:to>
                                    </p:set>
                                    <p:animEffect transition="in" filter="fade">
                                      <p:cBhvr>
                                        <p:cTn id="34" dur="1000"/>
                                        <p:tgtEl>
                                          <p:spTgt spid="41987">
                                            <p:txEl>
                                              <p:pRg st="7" end="7"/>
                                            </p:txEl>
                                          </p:spTgt>
                                        </p:tgtEl>
                                      </p:cBhvr>
                                    </p:animEffect>
                                    <p:anim calcmode="lin" valueType="num">
                                      <p:cBhvr>
                                        <p:cTn id="35" dur="1000" fill="hold"/>
                                        <p:tgtEl>
                                          <p:spTgt spid="41987">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41987">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1987">
                                            <p:txEl>
                                              <p:pRg st="8" end="8"/>
                                            </p:txEl>
                                          </p:spTgt>
                                        </p:tgtEl>
                                        <p:attrNameLst>
                                          <p:attrName>style.visibility</p:attrName>
                                        </p:attrNameLst>
                                      </p:cBhvr>
                                      <p:to>
                                        <p:strVal val="visible"/>
                                      </p:to>
                                    </p:set>
                                    <p:animEffect transition="in" filter="fade">
                                      <p:cBhvr>
                                        <p:cTn id="39" dur="1000"/>
                                        <p:tgtEl>
                                          <p:spTgt spid="41987">
                                            <p:txEl>
                                              <p:pRg st="8" end="8"/>
                                            </p:txEl>
                                          </p:spTgt>
                                        </p:tgtEl>
                                      </p:cBhvr>
                                    </p:animEffect>
                                    <p:anim calcmode="lin" valueType="num">
                                      <p:cBhvr>
                                        <p:cTn id="40" dur="1000" fill="hold"/>
                                        <p:tgtEl>
                                          <p:spTgt spid="41987">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4198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 Keywords</a:t>
            </a:r>
            <a:endParaRPr lang="en-IN" dirty="0"/>
          </a:p>
        </p:txBody>
      </p:sp>
      <p:sp>
        <p:nvSpPr>
          <p:cNvPr id="4" name="Rectangle 3"/>
          <p:cNvSpPr txBox="1">
            <a:spLocks noChangeArrowheads="1"/>
          </p:cNvSpPr>
          <p:nvPr/>
        </p:nvSpPr>
        <p:spPr bwMode="auto">
          <a:xfrm>
            <a:off x="2514600" y="1655764"/>
            <a:ext cx="7194550" cy="42878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base">
              <a:spcBef>
                <a:spcPct val="20000"/>
              </a:spcBef>
              <a:spcAft>
                <a:spcPct val="0"/>
              </a:spcAft>
              <a:buClr>
                <a:srgbClr val="C00000"/>
              </a:buClr>
              <a:buSzPct val="150000"/>
              <a:buFont typeface="Trebuchet MS" pitchFamily="34" charset="0"/>
              <a:buChar char="●"/>
              <a:defRPr/>
            </a:pPr>
            <a:r>
              <a:rPr lang="en-GB" sz="2000" dirty="0">
                <a:latin typeface="Trebuchet MS" pitchFamily="34" charset="0"/>
              </a:rPr>
              <a:t>Keywords are reserved identifiers</a:t>
            </a:r>
          </a:p>
          <a:p>
            <a:pPr marL="342900" indent="-342900" fontAlgn="base">
              <a:spcBef>
                <a:spcPct val="20000"/>
              </a:spcBef>
              <a:spcAft>
                <a:spcPct val="0"/>
              </a:spcAft>
              <a:buClr>
                <a:srgbClr val="C00000"/>
              </a:buClr>
              <a:buSzPct val="150000"/>
              <a:buFont typeface="Trebuchet MS" pitchFamily="34" charset="0"/>
              <a:buChar char="●"/>
              <a:defRPr/>
            </a:pPr>
            <a:endParaRPr lang="en-GB" sz="2000" dirty="0">
              <a:latin typeface="Trebuchet MS" pitchFamily="34" charset="0"/>
            </a:endParaRPr>
          </a:p>
          <a:p>
            <a:pPr marL="342900" indent="-342900" fontAlgn="base">
              <a:spcBef>
                <a:spcPct val="20000"/>
              </a:spcBef>
              <a:spcAft>
                <a:spcPct val="0"/>
              </a:spcAft>
              <a:buClr>
                <a:srgbClr val="C00000"/>
              </a:buClr>
              <a:buSzPct val="150000"/>
              <a:buFont typeface="Trebuchet MS" pitchFamily="34" charset="0"/>
              <a:buChar char="●"/>
              <a:defRPr/>
            </a:pPr>
            <a:endParaRPr lang="en-GB" sz="2000" dirty="0">
              <a:latin typeface="Trebuchet MS" pitchFamily="34" charset="0"/>
            </a:endParaRPr>
          </a:p>
          <a:p>
            <a:pPr marL="342900" indent="-342900" fontAlgn="base">
              <a:spcBef>
                <a:spcPct val="20000"/>
              </a:spcBef>
              <a:spcAft>
                <a:spcPct val="0"/>
              </a:spcAft>
              <a:buClr>
                <a:srgbClr val="C00000"/>
              </a:buClr>
              <a:buSzPct val="150000"/>
              <a:buFont typeface="Trebuchet MS" pitchFamily="34" charset="0"/>
              <a:buChar char="●"/>
              <a:defRPr/>
            </a:pPr>
            <a:endParaRPr lang="en-GB" sz="2000" dirty="0">
              <a:latin typeface="Trebuchet MS" pitchFamily="34" charset="0"/>
            </a:endParaRPr>
          </a:p>
          <a:p>
            <a:pPr marL="342900" indent="-342900" fontAlgn="base">
              <a:spcBef>
                <a:spcPct val="20000"/>
              </a:spcBef>
              <a:spcAft>
                <a:spcPct val="0"/>
              </a:spcAft>
              <a:buClr>
                <a:srgbClr val="C00000"/>
              </a:buClr>
              <a:buSzPct val="150000"/>
              <a:buFont typeface="Trebuchet MS" pitchFamily="34" charset="0"/>
              <a:buChar char="●"/>
              <a:defRPr/>
            </a:pPr>
            <a:r>
              <a:rPr lang="en-GB" sz="2000" dirty="0">
                <a:latin typeface="Trebuchet MS" pitchFamily="34" charset="0"/>
              </a:rPr>
              <a:t>Do not use keywords as variable names</a:t>
            </a:r>
          </a:p>
          <a:p>
            <a:pPr marL="742950" lvl="1" indent="-285750" fontAlgn="base">
              <a:spcBef>
                <a:spcPct val="20000"/>
              </a:spcBef>
              <a:spcAft>
                <a:spcPct val="0"/>
              </a:spcAft>
              <a:buClr>
                <a:srgbClr val="7F7F7F"/>
              </a:buClr>
              <a:buSzPct val="150000"/>
              <a:buFont typeface="Trebuchet MS" pitchFamily="34" charset="0"/>
              <a:buChar char="●"/>
              <a:defRPr/>
            </a:pPr>
            <a:r>
              <a:rPr lang="en-GB" dirty="0">
                <a:latin typeface="Trebuchet MS" pitchFamily="34" charset="0"/>
              </a:rPr>
              <a:t>Results in a compile-time error</a:t>
            </a:r>
          </a:p>
          <a:p>
            <a:pPr marL="742950" lvl="1" indent="-285750" fontAlgn="base">
              <a:spcBef>
                <a:spcPct val="20000"/>
              </a:spcBef>
              <a:spcAft>
                <a:spcPct val="0"/>
              </a:spcAft>
              <a:buClr>
                <a:srgbClr val="7F7F7F"/>
              </a:buClr>
              <a:buSzPct val="150000"/>
              <a:buFont typeface="Trebuchet MS" pitchFamily="34" charset="0"/>
              <a:buChar char="●"/>
              <a:defRPr/>
            </a:pPr>
            <a:endParaRPr lang="en-GB" dirty="0">
              <a:latin typeface="Trebuchet MS" pitchFamily="34" charset="0"/>
            </a:endParaRPr>
          </a:p>
          <a:p>
            <a:pPr marL="742950" lvl="1" indent="-285750" fontAlgn="base">
              <a:spcBef>
                <a:spcPct val="20000"/>
              </a:spcBef>
              <a:spcAft>
                <a:spcPct val="0"/>
              </a:spcAft>
              <a:buClr>
                <a:srgbClr val="7F7F7F"/>
              </a:buClr>
              <a:buSzPct val="150000"/>
              <a:buFont typeface="Trebuchet MS" pitchFamily="34" charset="0"/>
              <a:buChar char="●"/>
              <a:defRPr/>
            </a:pPr>
            <a:endParaRPr lang="en-GB" dirty="0">
              <a:latin typeface="Trebuchet MS" pitchFamily="34" charset="0"/>
            </a:endParaRPr>
          </a:p>
          <a:p>
            <a:pPr marL="342900" indent="-342900" fontAlgn="base">
              <a:spcBef>
                <a:spcPct val="20000"/>
              </a:spcBef>
              <a:spcAft>
                <a:spcPct val="0"/>
              </a:spcAft>
              <a:buClr>
                <a:srgbClr val="C00000"/>
              </a:buClr>
              <a:buSzPct val="150000"/>
              <a:buFont typeface="Trebuchet MS" pitchFamily="34" charset="0"/>
              <a:buChar char="●"/>
              <a:defRPr/>
            </a:pPr>
            <a:r>
              <a:rPr lang="en-GB" sz="2000" dirty="0">
                <a:latin typeface="Trebuchet MS" pitchFamily="34" charset="0"/>
              </a:rPr>
              <a:t>Avoid using keywords by changing their case sensitivity</a:t>
            </a:r>
            <a:endParaRPr lang="en-GB" sz="2000" dirty="0">
              <a:latin typeface="Trebuchet MS" pitchFamily="34" charset="0"/>
            </a:endParaRPr>
          </a:p>
        </p:txBody>
      </p:sp>
      <p:sp>
        <p:nvSpPr>
          <p:cNvPr id="5" name="Rectangle 4"/>
          <p:cNvSpPr>
            <a:spLocks noChangeArrowheads="1"/>
          </p:cNvSpPr>
          <p:nvPr/>
        </p:nvSpPr>
        <p:spPr bwMode="auto">
          <a:xfrm>
            <a:off x="2895600" y="2286000"/>
            <a:ext cx="6172200" cy="363538"/>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a:latin typeface="Trebuchet MS" pitchFamily="34" charset="0"/>
              </a:rPr>
              <a:t>abstract, base, </a:t>
            </a:r>
            <a:r>
              <a:rPr lang="en-US" sz="2000" dirty="0" err="1">
                <a:latin typeface="Trebuchet MS" pitchFamily="34" charset="0"/>
              </a:rPr>
              <a:t>bool</a:t>
            </a:r>
            <a:r>
              <a:rPr lang="en-US" sz="2000" dirty="0">
                <a:latin typeface="Trebuchet MS" pitchFamily="34" charset="0"/>
              </a:rPr>
              <a:t>, default, if, finally</a:t>
            </a:r>
          </a:p>
        </p:txBody>
      </p:sp>
      <p:sp>
        <p:nvSpPr>
          <p:cNvPr id="6" name="Rectangle 5"/>
          <p:cNvSpPr>
            <a:spLocks noChangeArrowheads="1"/>
          </p:cNvSpPr>
          <p:nvPr/>
        </p:nvSpPr>
        <p:spPr bwMode="auto">
          <a:xfrm>
            <a:off x="2819400" y="5257800"/>
            <a:ext cx="3352800" cy="363538"/>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err="1">
                <a:latin typeface="Trebuchet MS" pitchFamily="34" charset="0"/>
              </a:rPr>
              <a:t>int</a:t>
            </a:r>
            <a:r>
              <a:rPr lang="en-US" sz="2000" dirty="0">
                <a:latin typeface="Trebuchet MS" pitchFamily="34" charset="0"/>
              </a:rPr>
              <a:t> </a:t>
            </a:r>
            <a:r>
              <a:rPr lang="en-US" sz="2000" dirty="0" err="1">
                <a:latin typeface="Trebuchet MS" pitchFamily="34" charset="0"/>
              </a:rPr>
              <a:t>INT</a:t>
            </a:r>
            <a:r>
              <a:rPr lang="en-US" sz="2000" dirty="0">
                <a:latin typeface="Trebuchet MS" pitchFamily="34" charset="0"/>
              </a:rPr>
              <a:t>;  // Poor style</a:t>
            </a:r>
          </a:p>
        </p:txBody>
      </p:sp>
    </p:spTree>
    <p:extLst>
      <p:ext uri="{BB962C8B-B14F-4D97-AF65-F5344CB8AC3E}">
        <p14:creationId xmlns:p14="http://schemas.microsoft.com/office/powerpoint/2010/main" val="196946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fade">
                                      <p:cBhvr>
                                        <p:cTn id="14" dur="1000"/>
                                        <p:tgtEl>
                                          <p:spTgt spid="4">
                                            <p:txEl>
                                              <p:pRg st="4" end="4"/>
                                            </p:txEl>
                                          </p:spTgt>
                                        </p:tgtEl>
                                      </p:cBhvr>
                                    </p:animEffect>
                                    <p:anim calcmode="lin" valueType="num">
                                      <p:cBhvr>
                                        <p:cTn id="1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1000"/>
                                        <p:tgtEl>
                                          <p:spTgt spid="4">
                                            <p:txEl>
                                              <p:pRg st="5" end="5"/>
                                            </p:txEl>
                                          </p:spTgt>
                                        </p:tgtEl>
                                      </p:cBhvr>
                                    </p:animEffect>
                                    <p:anim calcmode="lin" valueType="num">
                                      <p:cBhvr>
                                        <p:cTn id="20"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8" end="8"/>
                                            </p:txEl>
                                          </p:spTgt>
                                        </p:tgtEl>
                                        <p:attrNameLst>
                                          <p:attrName>style.visibility</p:attrName>
                                        </p:attrNameLst>
                                      </p:cBhvr>
                                      <p:to>
                                        <p:strVal val="visible"/>
                                      </p:to>
                                    </p:set>
                                    <p:animEffect transition="in" filter="fade">
                                      <p:cBhvr>
                                        <p:cTn id="26" dur="1000"/>
                                        <p:tgtEl>
                                          <p:spTgt spid="4">
                                            <p:txEl>
                                              <p:pRg st="8" end="8"/>
                                            </p:txEl>
                                          </p:spTgt>
                                        </p:tgtEl>
                                      </p:cBhvr>
                                    </p:animEffect>
                                    <p:anim calcmode="lin" valueType="num">
                                      <p:cBhvr>
                                        <p:cTn id="2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Declaring Local Variables</a:t>
            </a:r>
          </a:p>
        </p:txBody>
      </p:sp>
      <p:sp>
        <p:nvSpPr>
          <p:cNvPr id="76803" name="Rectangle 3"/>
          <p:cNvSpPr>
            <a:spLocks noGrp="1" noChangeArrowheads="1"/>
          </p:cNvSpPr>
          <p:nvPr>
            <p:ph type="body" idx="1"/>
          </p:nvPr>
        </p:nvSpPr>
        <p:spPr>
          <a:xfrm>
            <a:off x="2498725" y="1284289"/>
            <a:ext cx="7194550" cy="4287837"/>
          </a:xfrm>
        </p:spPr>
        <p:txBody>
          <a:bodyPr>
            <a:normAutofit lnSpcReduction="10000"/>
          </a:bodyPr>
          <a:lstStyle/>
          <a:p>
            <a:r>
              <a:rPr lang="en-US" dirty="0"/>
              <a:t>Usually declared by data type and variable name</a:t>
            </a:r>
            <a:r>
              <a:rPr lang="en-US" dirty="0" smtClean="0"/>
              <a:t>:</a:t>
            </a:r>
            <a:endParaRPr lang="en-US" dirty="0"/>
          </a:p>
          <a:p>
            <a:endParaRPr lang="en-US" dirty="0" smtClean="0"/>
          </a:p>
          <a:p>
            <a:endParaRPr lang="en-US" dirty="0" smtClean="0"/>
          </a:p>
          <a:p>
            <a:r>
              <a:rPr lang="en-US" dirty="0" smtClean="0"/>
              <a:t>Possible </a:t>
            </a:r>
            <a:r>
              <a:rPr lang="en-US" dirty="0"/>
              <a:t>to declare multiple variables in </a:t>
            </a:r>
            <a:br>
              <a:rPr lang="en-US" dirty="0"/>
            </a:br>
            <a:r>
              <a:rPr lang="en-US" dirty="0"/>
              <a:t>one declaration:</a:t>
            </a:r>
          </a:p>
          <a:p>
            <a:pPr lvl="1">
              <a:lnSpc>
                <a:spcPct val="70000"/>
              </a:lnSpc>
              <a:buFont typeface="Wingdings" pitchFamily="2" charset="2"/>
              <a:buNone/>
            </a:pPr>
            <a:endParaRPr lang="en-US" dirty="0">
              <a:latin typeface="Arial" charset="0"/>
            </a:endParaRPr>
          </a:p>
          <a:p>
            <a:pPr lvl="1">
              <a:lnSpc>
                <a:spcPct val="70000"/>
              </a:lnSpc>
              <a:buFont typeface="Wingdings" pitchFamily="2" charset="2"/>
              <a:buNone/>
            </a:pPr>
            <a:endParaRPr lang="en-US" dirty="0">
              <a:latin typeface="Arial" charset="0"/>
            </a:endParaRPr>
          </a:p>
          <a:p>
            <a:pPr lvl="1">
              <a:lnSpc>
                <a:spcPct val="70000"/>
              </a:lnSpc>
              <a:buFont typeface="Wingdings" pitchFamily="2" charset="2"/>
              <a:buNone/>
            </a:pPr>
            <a:endParaRPr lang="en-US" dirty="0">
              <a:latin typeface="Arial" charset="0"/>
            </a:endParaRPr>
          </a:p>
          <a:p>
            <a:pPr lvl="1">
              <a:lnSpc>
                <a:spcPct val="70000"/>
              </a:lnSpc>
              <a:buFont typeface="Wingdings" pitchFamily="2" charset="2"/>
              <a:buNone/>
            </a:pPr>
            <a:endParaRPr lang="en-US" dirty="0">
              <a:latin typeface="Arial" charset="0"/>
            </a:endParaRPr>
          </a:p>
          <a:p>
            <a:pPr lvl="1">
              <a:lnSpc>
                <a:spcPct val="70000"/>
              </a:lnSpc>
              <a:buFont typeface="Wingdings" pitchFamily="2" charset="2"/>
              <a:buNone/>
            </a:pPr>
            <a:r>
              <a:rPr lang="en-US" dirty="0">
                <a:latin typeface="Arial" charset="0"/>
              </a:rPr>
              <a:t>--or--</a:t>
            </a:r>
          </a:p>
        </p:txBody>
      </p:sp>
      <p:sp>
        <p:nvSpPr>
          <p:cNvPr id="76805" name="Rectangle 5"/>
          <p:cNvSpPr>
            <a:spLocks noChangeArrowheads="1"/>
          </p:cNvSpPr>
          <p:nvPr/>
        </p:nvSpPr>
        <p:spPr bwMode="auto">
          <a:xfrm>
            <a:off x="2286000" y="2107407"/>
            <a:ext cx="7162800" cy="6096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pPr lvl="1">
              <a:lnSpc>
                <a:spcPct val="90000"/>
              </a:lnSpc>
              <a:spcBef>
                <a:spcPct val="60000"/>
              </a:spcBef>
              <a:buClr>
                <a:srgbClr val="D60093"/>
              </a:buClr>
              <a:buSzPct val="65000"/>
              <a:buFont typeface="Wingdings" pitchFamily="2" charset="2"/>
              <a:buNone/>
            </a:pPr>
            <a:r>
              <a:rPr lang="en-US" sz="2000" dirty="0" err="1">
                <a:latin typeface="Trebuchet MS" pitchFamily="34" charset="0"/>
              </a:rPr>
              <a:t>int</a:t>
            </a:r>
            <a:r>
              <a:rPr lang="en-US" sz="2000" dirty="0">
                <a:latin typeface="Trebuchet MS" pitchFamily="34" charset="0"/>
              </a:rPr>
              <a:t> </a:t>
            </a:r>
            <a:r>
              <a:rPr lang="en-US" sz="2000" dirty="0" err="1">
                <a:latin typeface="Trebuchet MS" pitchFamily="34" charset="0"/>
              </a:rPr>
              <a:t>itemCount</a:t>
            </a:r>
            <a:r>
              <a:rPr lang="en-US" sz="2000" dirty="0">
                <a:latin typeface="Trebuchet MS" pitchFamily="34" charset="0"/>
              </a:rPr>
              <a:t>;</a:t>
            </a:r>
          </a:p>
        </p:txBody>
      </p:sp>
      <p:sp>
        <p:nvSpPr>
          <p:cNvPr id="76806" name="Rectangle 6"/>
          <p:cNvSpPr>
            <a:spLocks noChangeArrowheads="1"/>
          </p:cNvSpPr>
          <p:nvPr/>
        </p:nvSpPr>
        <p:spPr bwMode="auto">
          <a:xfrm>
            <a:off x="2362200" y="3743326"/>
            <a:ext cx="7086600" cy="9144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pPr lvl="1">
              <a:lnSpc>
                <a:spcPct val="90000"/>
              </a:lnSpc>
              <a:spcBef>
                <a:spcPct val="60000"/>
              </a:spcBef>
              <a:buClr>
                <a:srgbClr val="D60093"/>
              </a:buClr>
              <a:buSzPct val="65000"/>
              <a:buFont typeface="Wingdings" pitchFamily="2" charset="2"/>
              <a:buNone/>
            </a:pPr>
            <a:r>
              <a:rPr lang="en-US" sz="2000" dirty="0" err="1">
                <a:latin typeface="Trebuchet MS" pitchFamily="34" charset="0"/>
                <a:cs typeface="Times New Roman" pitchFamily="18" charset="0"/>
              </a:rPr>
              <a:t>int</a:t>
            </a:r>
            <a:r>
              <a:rPr lang="en-US" sz="2000" dirty="0">
                <a:latin typeface="Trebuchet MS" pitchFamily="34" charset="0"/>
                <a:cs typeface="Times New Roman" pitchFamily="18" charset="0"/>
              </a:rPr>
              <a:t> </a:t>
            </a:r>
            <a:r>
              <a:rPr lang="en-US" sz="2000" dirty="0" err="1">
                <a:latin typeface="Trebuchet MS" pitchFamily="34" charset="0"/>
                <a:cs typeface="Times New Roman" pitchFamily="18" charset="0"/>
              </a:rPr>
              <a:t>itemCount</a:t>
            </a:r>
            <a:r>
              <a:rPr lang="en-US" sz="2000" dirty="0">
                <a:latin typeface="Trebuchet MS" pitchFamily="34" charset="0"/>
                <a:cs typeface="Times New Roman" pitchFamily="18" charset="0"/>
              </a:rPr>
              <a:t>, </a:t>
            </a:r>
            <a:r>
              <a:rPr lang="en-US" sz="2000" dirty="0" err="1">
                <a:latin typeface="Trebuchet MS" pitchFamily="34" charset="0"/>
                <a:cs typeface="Times New Roman" pitchFamily="18" charset="0"/>
              </a:rPr>
              <a:t>employeeNumber</a:t>
            </a:r>
            <a:r>
              <a:rPr lang="en-US" sz="2000" dirty="0">
                <a:latin typeface="Trebuchet MS" pitchFamily="34" charset="0"/>
              </a:rPr>
              <a:t>;</a:t>
            </a:r>
          </a:p>
        </p:txBody>
      </p:sp>
      <p:sp>
        <p:nvSpPr>
          <p:cNvPr id="76807" name="Rectangle 7"/>
          <p:cNvSpPr>
            <a:spLocks noChangeArrowheads="1"/>
          </p:cNvSpPr>
          <p:nvPr/>
        </p:nvSpPr>
        <p:spPr bwMode="auto">
          <a:xfrm>
            <a:off x="2362200" y="5204254"/>
            <a:ext cx="7162800" cy="9144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pPr marL="114300" lvl="1">
              <a:lnSpc>
                <a:spcPct val="90000"/>
              </a:lnSpc>
              <a:spcBef>
                <a:spcPct val="60000"/>
              </a:spcBef>
              <a:buClr>
                <a:srgbClr val="D60093"/>
              </a:buClr>
              <a:buSzPct val="65000"/>
            </a:pPr>
            <a:r>
              <a:rPr lang="en-US" sz="2000">
                <a:latin typeface="Trebuchet MS" pitchFamily="34" charset="0"/>
                <a:cs typeface="Times New Roman" pitchFamily="18" charset="0"/>
              </a:rPr>
              <a:t>int itemCount,</a:t>
            </a:r>
          </a:p>
          <a:p>
            <a:pPr marL="114300" lvl="1">
              <a:lnSpc>
                <a:spcPct val="60000"/>
              </a:lnSpc>
              <a:spcBef>
                <a:spcPct val="30000"/>
              </a:spcBef>
              <a:buClr>
                <a:srgbClr val="D60093"/>
              </a:buClr>
              <a:buSzPct val="65000"/>
            </a:pPr>
            <a:r>
              <a:rPr lang="en-US" sz="2000">
                <a:latin typeface="Trebuchet MS" pitchFamily="34" charset="0"/>
              </a:rPr>
              <a:t>    employeeNumber;</a:t>
            </a:r>
          </a:p>
        </p:txBody>
      </p:sp>
    </p:spTree>
    <p:extLst>
      <p:ext uri="{BB962C8B-B14F-4D97-AF65-F5344CB8AC3E}">
        <p14:creationId xmlns:p14="http://schemas.microsoft.com/office/powerpoint/2010/main" val="1200335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fade">
                                      <p:cBhvr>
                                        <p:cTn id="7" dur="1000"/>
                                        <p:tgtEl>
                                          <p:spTgt spid="76803">
                                            <p:txEl>
                                              <p:pRg st="0" end="0"/>
                                            </p:txEl>
                                          </p:spTgt>
                                        </p:tgtEl>
                                      </p:cBhvr>
                                    </p:animEffect>
                                    <p:anim calcmode="lin" valueType="num">
                                      <p:cBhvr>
                                        <p:cTn id="8" dur="1000" fill="hold"/>
                                        <p:tgtEl>
                                          <p:spTgt spid="768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68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6803">
                                            <p:txEl>
                                              <p:pRg st="3" end="3"/>
                                            </p:txEl>
                                          </p:spTgt>
                                        </p:tgtEl>
                                        <p:attrNameLst>
                                          <p:attrName>style.visibility</p:attrName>
                                        </p:attrNameLst>
                                      </p:cBhvr>
                                      <p:to>
                                        <p:strVal val="visible"/>
                                      </p:to>
                                    </p:set>
                                    <p:animEffect transition="in" filter="fade">
                                      <p:cBhvr>
                                        <p:cTn id="14" dur="1000"/>
                                        <p:tgtEl>
                                          <p:spTgt spid="76803">
                                            <p:txEl>
                                              <p:pRg st="3" end="3"/>
                                            </p:txEl>
                                          </p:spTgt>
                                        </p:tgtEl>
                                      </p:cBhvr>
                                    </p:animEffect>
                                    <p:anim calcmode="lin" valueType="num">
                                      <p:cBhvr>
                                        <p:cTn id="15" dur="1000" fill="hold"/>
                                        <p:tgtEl>
                                          <p:spTgt spid="7680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76803">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6803">
                                            <p:txEl>
                                              <p:pRg st="8" end="8"/>
                                            </p:txEl>
                                          </p:spTgt>
                                        </p:tgtEl>
                                        <p:attrNameLst>
                                          <p:attrName>style.visibility</p:attrName>
                                        </p:attrNameLst>
                                      </p:cBhvr>
                                      <p:to>
                                        <p:strVal val="visible"/>
                                      </p:to>
                                    </p:set>
                                    <p:animEffect transition="in" filter="fade">
                                      <p:cBhvr>
                                        <p:cTn id="19" dur="1000"/>
                                        <p:tgtEl>
                                          <p:spTgt spid="76803">
                                            <p:txEl>
                                              <p:pRg st="8" end="8"/>
                                            </p:txEl>
                                          </p:spTgt>
                                        </p:tgtEl>
                                      </p:cBhvr>
                                    </p:animEffect>
                                    <p:anim calcmode="lin" valueType="num">
                                      <p:cBhvr>
                                        <p:cTn id="20" dur="1000" fill="hold"/>
                                        <p:tgtEl>
                                          <p:spTgt spid="76803">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7680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Assigning Values to Variables</a:t>
            </a:r>
          </a:p>
        </p:txBody>
      </p:sp>
      <p:sp>
        <p:nvSpPr>
          <p:cNvPr id="95235" name="Rectangle 3"/>
          <p:cNvSpPr>
            <a:spLocks noGrp="1" noChangeArrowheads="1"/>
          </p:cNvSpPr>
          <p:nvPr>
            <p:ph type="body" idx="1"/>
          </p:nvPr>
        </p:nvSpPr>
        <p:spPr>
          <a:xfrm>
            <a:off x="1981201" y="1219200"/>
            <a:ext cx="7788275" cy="4618038"/>
          </a:xfrm>
        </p:spPr>
        <p:txBody>
          <a:bodyPr/>
          <a:lstStyle/>
          <a:p>
            <a:r>
              <a:rPr lang="en-US" dirty="0" smtClean="0"/>
              <a:t>Assign </a:t>
            </a:r>
            <a:r>
              <a:rPr lang="en-US" dirty="0"/>
              <a:t>values to variables that are already declared:</a:t>
            </a:r>
            <a:br>
              <a:rPr lang="en-US" dirty="0"/>
            </a:br>
            <a:endParaRPr lang="en-US" dirty="0"/>
          </a:p>
          <a:p>
            <a:endParaRPr lang="en-US" dirty="0"/>
          </a:p>
          <a:p>
            <a:endParaRPr lang="en-US" dirty="0" smtClean="0"/>
          </a:p>
          <a:p>
            <a:r>
              <a:rPr lang="en-US" dirty="0" smtClean="0"/>
              <a:t>Initialize </a:t>
            </a:r>
            <a:r>
              <a:rPr lang="en-US" dirty="0"/>
              <a:t>a variable when you declare it:</a:t>
            </a:r>
          </a:p>
          <a:p>
            <a:endParaRPr lang="en-US" dirty="0"/>
          </a:p>
          <a:p>
            <a:endParaRPr lang="en-US" dirty="0"/>
          </a:p>
          <a:p>
            <a:r>
              <a:rPr lang="en-US" dirty="0" smtClean="0"/>
              <a:t>You </a:t>
            </a:r>
            <a:r>
              <a:rPr lang="en-US" dirty="0"/>
              <a:t>can also initialize character values:</a:t>
            </a:r>
          </a:p>
        </p:txBody>
      </p:sp>
      <p:sp>
        <p:nvSpPr>
          <p:cNvPr id="95236" name="Rectangle 4"/>
          <p:cNvSpPr>
            <a:spLocks noChangeArrowheads="1"/>
          </p:cNvSpPr>
          <p:nvPr/>
        </p:nvSpPr>
        <p:spPr bwMode="auto">
          <a:xfrm>
            <a:off x="2199503" y="2040516"/>
            <a:ext cx="8001000" cy="836613"/>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a:spAutoFit/>
          </a:bodyPr>
          <a:lstStyle/>
          <a:p>
            <a:pPr marL="1588" lvl="1">
              <a:lnSpc>
                <a:spcPct val="90000"/>
              </a:lnSpc>
              <a:spcBef>
                <a:spcPct val="60000"/>
              </a:spcBef>
              <a:buClr>
                <a:srgbClr val="D60093"/>
              </a:buClr>
              <a:buSzPct val="65000"/>
            </a:pPr>
            <a:r>
              <a:rPr lang="en-US" sz="2000">
                <a:latin typeface="Trebuchet MS" pitchFamily="34" charset="0"/>
                <a:cs typeface="Times New Roman" pitchFamily="18" charset="0"/>
              </a:rPr>
              <a:t>int employeeNumber;</a:t>
            </a:r>
          </a:p>
          <a:p>
            <a:pPr marL="1588" lvl="1">
              <a:lnSpc>
                <a:spcPct val="90000"/>
              </a:lnSpc>
              <a:spcBef>
                <a:spcPct val="60000"/>
              </a:spcBef>
              <a:buClr>
                <a:srgbClr val="D60093"/>
              </a:buClr>
              <a:buSzPct val="65000"/>
            </a:pPr>
            <a:r>
              <a:rPr lang="en-US" sz="2000">
                <a:latin typeface="Trebuchet MS" pitchFamily="34" charset="0"/>
                <a:cs typeface="Times New Roman" pitchFamily="18" charset="0"/>
              </a:rPr>
              <a:t>employeeNumber = 23;</a:t>
            </a:r>
            <a:endParaRPr lang="en-US" sz="2000">
              <a:latin typeface="Trebuchet MS" pitchFamily="34" charset="0"/>
            </a:endParaRPr>
          </a:p>
        </p:txBody>
      </p:sp>
      <p:sp>
        <p:nvSpPr>
          <p:cNvPr id="95237" name="Rectangle 5"/>
          <p:cNvSpPr>
            <a:spLocks noChangeArrowheads="1"/>
          </p:cNvSpPr>
          <p:nvPr/>
        </p:nvSpPr>
        <p:spPr bwMode="auto">
          <a:xfrm>
            <a:off x="2133600" y="3981064"/>
            <a:ext cx="8001000" cy="379413"/>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a:spAutoFit/>
          </a:bodyPr>
          <a:lstStyle/>
          <a:p>
            <a:pPr marL="114300" lvl="1">
              <a:lnSpc>
                <a:spcPct val="90000"/>
              </a:lnSpc>
              <a:spcBef>
                <a:spcPct val="60000"/>
              </a:spcBef>
              <a:buClr>
                <a:srgbClr val="D60093"/>
              </a:buClr>
              <a:buSzPct val="65000"/>
            </a:pPr>
            <a:r>
              <a:rPr lang="en-US" sz="2000">
                <a:latin typeface="Trebuchet MS" pitchFamily="34" charset="0"/>
                <a:cs typeface="Times New Roman" pitchFamily="18" charset="0"/>
              </a:rPr>
              <a:t>int employeeNumber = 23; </a:t>
            </a:r>
            <a:endParaRPr lang="en-US" sz="2000">
              <a:latin typeface="Trebuchet MS" pitchFamily="34" charset="0"/>
            </a:endParaRPr>
          </a:p>
        </p:txBody>
      </p:sp>
      <p:sp>
        <p:nvSpPr>
          <p:cNvPr id="95238" name="Rectangle 6"/>
          <p:cNvSpPr>
            <a:spLocks noChangeArrowheads="1"/>
          </p:cNvSpPr>
          <p:nvPr/>
        </p:nvSpPr>
        <p:spPr bwMode="auto">
          <a:xfrm>
            <a:off x="2095500" y="5546918"/>
            <a:ext cx="8001000" cy="6858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pPr marL="114300" lvl="1">
              <a:lnSpc>
                <a:spcPct val="90000"/>
              </a:lnSpc>
              <a:spcBef>
                <a:spcPct val="60000"/>
              </a:spcBef>
              <a:buClr>
                <a:srgbClr val="D60093"/>
              </a:buClr>
              <a:buSzPct val="65000"/>
            </a:pPr>
            <a:r>
              <a:rPr lang="en-US" sz="2000">
                <a:latin typeface="Trebuchet MS" pitchFamily="34" charset="0"/>
                <a:cs typeface="Times New Roman" pitchFamily="18" charset="0"/>
              </a:rPr>
              <a:t>char middleInitial = 'J'; </a:t>
            </a:r>
            <a:endParaRPr lang="en-US" sz="2000">
              <a:latin typeface="Trebuchet MS" pitchFamily="34" charset="0"/>
            </a:endParaRPr>
          </a:p>
        </p:txBody>
      </p:sp>
    </p:spTree>
    <p:extLst>
      <p:ext uri="{BB962C8B-B14F-4D97-AF65-F5344CB8AC3E}">
        <p14:creationId xmlns:p14="http://schemas.microsoft.com/office/powerpoint/2010/main" val="27195307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fade">
                                      <p:cBhvr>
                                        <p:cTn id="7" dur="1000"/>
                                        <p:tgtEl>
                                          <p:spTgt spid="95235">
                                            <p:txEl>
                                              <p:pRg st="0" end="0"/>
                                            </p:txEl>
                                          </p:spTgt>
                                        </p:tgtEl>
                                      </p:cBhvr>
                                    </p:animEffect>
                                    <p:anim calcmode="lin" valueType="num">
                                      <p:cBhvr>
                                        <p:cTn id="8" dur="1000" fill="hold"/>
                                        <p:tgtEl>
                                          <p:spTgt spid="952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52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5235">
                                            <p:txEl>
                                              <p:pRg st="3" end="3"/>
                                            </p:txEl>
                                          </p:spTgt>
                                        </p:tgtEl>
                                        <p:attrNameLst>
                                          <p:attrName>style.visibility</p:attrName>
                                        </p:attrNameLst>
                                      </p:cBhvr>
                                      <p:to>
                                        <p:strVal val="visible"/>
                                      </p:to>
                                    </p:set>
                                    <p:animEffect transition="in" filter="fade">
                                      <p:cBhvr>
                                        <p:cTn id="14" dur="1000"/>
                                        <p:tgtEl>
                                          <p:spTgt spid="95235">
                                            <p:txEl>
                                              <p:pRg st="3" end="3"/>
                                            </p:txEl>
                                          </p:spTgt>
                                        </p:tgtEl>
                                      </p:cBhvr>
                                    </p:animEffect>
                                    <p:anim calcmode="lin" valueType="num">
                                      <p:cBhvr>
                                        <p:cTn id="15" dur="1000" fill="hold"/>
                                        <p:tgtEl>
                                          <p:spTgt spid="9523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952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5235">
                                            <p:txEl>
                                              <p:pRg st="6" end="6"/>
                                            </p:txEl>
                                          </p:spTgt>
                                        </p:tgtEl>
                                        <p:attrNameLst>
                                          <p:attrName>style.visibility</p:attrName>
                                        </p:attrNameLst>
                                      </p:cBhvr>
                                      <p:to>
                                        <p:strVal val="visible"/>
                                      </p:to>
                                    </p:set>
                                    <p:animEffect transition="in" filter="fade">
                                      <p:cBhvr>
                                        <p:cTn id="21" dur="1000"/>
                                        <p:tgtEl>
                                          <p:spTgt spid="95235">
                                            <p:txEl>
                                              <p:pRg st="6" end="6"/>
                                            </p:txEl>
                                          </p:spTgt>
                                        </p:tgtEl>
                                      </p:cBhvr>
                                    </p:animEffect>
                                    <p:anim calcmode="lin" valueType="num">
                                      <p:cBhvr>
                                        <p:cTn id="22" dur="1000" fill="hold"/>
                                        <p:tgtEl>
                                          <p:spTgt spid="95235">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9523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Compound Assignment</a:t>
            </a:r>
          </a:p>
        </p:txBody>
      </p:sp>
      <p:sp>
        <p:nvSpPr>
          <p:cNvPr id="99331" name="Rectangle 3"/>
          <p:cNvSpPr>
            <a:spLocks noGrp="1" noChangeArrowheads="1"/>
          </p:cNvSpPr>
          <p:nvPr>
            <p:ph type="body" idx="1"/>
          </p:nvPr>
        </p:nvSpPr>
        <p:spPr/>
        <p:txBody>
          <a:bodyPr/>
          <a:lstStyle/>
          <a:p>
            <a:r>
              <a:rPr lang="en-GB" dirty="0" smtClean="0"/>
              <a:t>Adding </a:t>
            </a:r>
            <a:r>
              <a:rPr lang="en-GB" dirty="0"/>
              <a:t>a value to a variable is very common</a:t>
            </a:r>
          </a:p>
          <a:p>
            <a:endParaRPr lang="en-GB" dirty="0"/>
          </a:p>
          <a:p>
            <a:endParaRPr lang="en-GB" dirty="0"/>
          </a:p>
          <a:p>
            <a:endParaRPr lang="en-GB" dirty="0" smtClean="0"/>
          </a:p>
          <a:p>
            <a:r>
              <a:rPr lang="en-GB" dirty="0" smtClean="0"/>
              <a:t>There </a:t>
            </a:r>
            <a:r>
              <a:rPr lang="en-GB" dirty="0"/>
              <a:t>is a convenient shorthand</a:t>
            </a:r>
          </a:p>
          <a:p>
            <a:endParaRPr lang="en-GB" dirty="0"/>
          </a:p>
          <a:p>
            <a:endParaRPr lang="en-GB" dirty="0" smtClean="0"/>
          </a:p>
          <a:p>
            <a:r>
              <a:rPr lang="en-GB" dirty="0" smtClean="0"/>
              <a:t>This </a:t>
            </a:r>
            <a:r>
              <a:rPr lang="en-GB" dirty="0"/>
              <a:t>shorthand works for all arithmetic operators</a:t>
            </a:r>
          </a:p>
        </p:txBody>
      </p:sp>
      <p:sp>
        <p:nvSpPr>
          <p:cNvPr id="99332" name="Rectangle 4"/>
          <p:cNvSpPr>
            <a:spLocks noChangeArrowheads="1"/>
          </p:cNvSpPr>
          <p:nvPr/>
        </p:nvSpPr>
        <p:spPr bwMode="auto">
          <a:xfrm>
            <a:off x="1826740" y="2450301"/>
            <a:ext cx="7543800" cy="7620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a:latin typeface="Trebuchet MS" pitchFamily="34" charset="0"/>
              </a:rPr>
              <a:t>itemCount = itemCount + 40;</a:t>
            </a:r>
          </a:p>
        </p:txBody>
      </p:sp>
      <p:sp>
        <p:nvSpPr>
          <p:cNvPr id="99333" name="Rectangle 5"/>
          <p:cNvSpPr>
            <a:spLocks noChangeArrowheads="1"/>
          </p:cNvSpPr>
          <p:nvPr/>
        </p:nvSpPr>
        <p:spPr bwMode="auto">
          <a:xfrm>
            <a:off x="1807690" y="4220299"/>
            <a:ext cx="7562850" cy="6858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a:latin typeface="Trebuchet MS" pitchFamily="34" charset="0"/>
              </a:rPr>
              <a:t>itemCount += 40;</a:t>
            </a:r>
          </a:p>
        </p:txBody>
      </p:sp>
      <p:sp>
        <p:nvSpPr>
          <p:cNvPr id="99334" name="Rectangle 6"/>
          <p:cNvSpPr>
            <a:spLocks noChangeArrowheads="1"/>
          </p:cNvSpPr>
          <p:nvPr/>
        </p:nvSpPr>
        <p:spPr bwMode="auto">
          <a:xfrm>
            <a:off x="1826740" y="5903772"/>
            <a:ext cx="7620000" cy="6858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a:latin typeface="Trebuchet MS" pitchFamily="34" charset="0"/>
              </a:rPr>
              <a:t>itemCount -= 24; </a:t>
            </a:r>
          </a:p>
        </p:txBody>
      </p:sp>
    </p:spTree>
    <p:extLst>
      <p:ext uri="{BB962C8B-B14F-4D97-AF65-F5344CB8AC3E}">
        <p14:creationId xmlns:p14="http://schemas.microsoft.com/office/powerpoint/2010/main" val="9445299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1000"/>
                                        <p:tgtEl>
                                          <p:spTgt spid="99331">
                                            <p:txEl>
                                              <p:pRg st="0" end="0"/>
                                            </p:txEl>
                                          </p:spTgt>
                                        </p:tgtEl>
                                      </p:cBhvr>
                                    </p:animEffect>
                                    <p:anim calcmode="lin" valueType="num">
                                      <p:cBhvr>
                                        <p:cTn id="8" dur="1000" fill="hold"/>
                                        <p:tgtEl>
                                          <p:spTgt spid="993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93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9331">
                                            <p:txEl>
                                              <p:pRg st="4" end="4"/>
                                            </p:txEl>
                                          </p:spTgt>
                                        </p:tgtEl>
                                        <p:attrNameLst>
                                          <p:attrName>style.visibility</p:attrName>
                                        </p:attrNameLst>
                                      </p:cBhvr>
                                      <p:to>
                                        <p:strVal val="visible"/>
                                      </p:to>
                                    </p:set>
                                    <p:animEffect transition="in" filter="fade">
                                      <p:cBhvr>
                                        <p:cTn id="14" dur="1000"/>
                                        <p:tgtEl>
                                          <p:spTgt spid="99331">
                                            <p:txEl>
                                              <p:pRg st="4" end="4"/>
                                            </p:txEl>
                                          </p:spTgt>
                                        </p:tgtEl>
                                      </p:cBhvr>
                                    </p:animEffect>
                                    <p:anim calcmode="lin" valueType="num">
                                      <p:cBhvr>
                                        <p:cTn id="15" dur="1000" fill="hold"/>
                                        <p:tgtEl>
                                          <p:spTgt spid="99331">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9933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9331">
                                            <p:txEl>
                                              <p:pRg st="7" end="7"/>
                                            </p:txEl>
                                          </p:spTgt>
                                        </p:tgtEl>
                                        <p:attrNameLst>
                                          <p:attrName>style.visibility</p:attrName>
                                        </p:attrNameLst>
                                      </p:cBhvr>
                                      <p:to>
                                        <p:strVal val="visible"/>
                                      </p:to>
                                    </p:set>
                                    <p:animEffect transition="in" filter="fade">
                                      <p:cBhvr>
                                        <p:cTn id="21" dur="1000"/>
                                        <p:tgtEl>
                                          <p:spTgt spid="99331">
                                            <p:txEl>
                                              <p:pRg st="7" end="7"/>
                                            </p:txEl>
                                          </p:spTgt>
                                        </p:tgtEl>
                                      </p:cBhvr>
                                    </p:animEffect>
                                    <p:anim calcmode="lin" valueType="num">
                                      <p:cBhvr>
                                        <p:cTn id="22" dur="1000" fill="hold"/>
                                        <p:tgtEl>
                                          <p:spTgt spid="99331">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9933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752600" y="228602"/>
            <a:ext cx="7924800" cy="457199"/>
          </a:xfrm>
        </p:spPr>
        <p:txBody>
          <a:bodyPr>
            <a:normAutofit fontScale="90000"/>
          </a:bodyPr>
          <a:lstStyle/>
          <a:p>
            <a:r>
              <a:rPr lang="en-US" dirty="0"/>
              <a:t>Common Operators</a:t>
            </a:r>
          </a:p>
        </p:txBody>
      </p:sp>
      <p:pic>
        <p:nvPicPr>
          <p:cNvPr id="2" name="Picture 1"/>
          <p:cNvPicPr>
            <a:picLocks noChangeAspect="1"/>
          </p:cNvPicPr>
          <p:nvPr/>
        </p:nvPicPr>
        <p:blipFill>
          <a:blip r:embed="rId3"/>
          <a:stretch>
            <a:fillRect/>
          </a:stretch>
        </p:blipFill>
        <p:spPr>
          <a:xfrm>
            <a:off x="2438400" y="781050"/>
            <a:ext cx="6709986" cy="4857750"/>
          </a:xfrm>
          <a:prstGeom prst="rect">
            <a:avLst/>
          </a:prstGeom>
          <a:ln>
            <a:solidFill>
              <a:schemeClr val="tx1"/>
            </a:solidFill>
          </a:ln>
        </p:spPr>
      </p:pic>
    </p:spTree>
    <p:extLst>
      <p:ext uri="{BB962C8B-B14F-4D97-AF65-F5344CB8AC3E}">
        <p14:creationId xmlns:p14="http://schemas.microsoft.com/office/powerpoint/2010/main" val="287212386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Increment and Decrement</a:t>
            </a:r>
          </a:p>
        </p:txBody>
      </p:sp>
      <p:sp>
        <p:nvSpPr>
          <p:cNvPr id="100355" name="Rectangle 3"/>
          <p:cNvSpPr>
            <a:spLocks noGrp="1" noChangeArrowheads="1"/>
          </p:cNvSpPr>
          <p:nvPr>
            <p:ph type="body" idx="1"/>
          </p:nvPr>
        </p:nvSpPr>
        <p:spPr/>
        <p:txBody>
          <a:bodyPr/>
          <a:lstStyle/>
          <a:p>
            <a:r>
              <a:rPr lang="en-GB"/>
              <a:t>Changing a value by one is very common</a:t>
            </a:r>
          </a:p>
          <a:p>
            <a:endParaRPr lang="en-GB"/>
          </a:p>
          <a:p>
            <a:endParaRPr lang="en-GB"/>
          </a:p>
          <a:p>
            <a:r>
              <a:rPr lang="en-GB"/>
              <a:t>There is a convenient shorthand</a:t>
            </a:r>
          </a:p>
          <a:p>
            <a:endParaRPr lang="en-GB"/>
          </a:p>
          <a:p>
            <a:endParaRPr lang="en-GB"/>
          </a:p>
          <a:p>
            <a:r>
              <a:rPr lang="en-GB"/>
              <a:t>This shorthand exists in two forms</a:t>
            </a:r>
          </a:p>
        </p:txBody>
      </p:sp>
      <p:sp>
        <p:nvSpPr>
          <p:cNvPr id="100356" name="Rectangle 4"/>
          <p:cNvSpPr>
            <a:spLocks noChangeArrowheads="1"/>
          </p:cNvSpPr>
          <p:nvPr/>
        </p:nvSpPr>
        <p:spPr bwMode="auto">
          <a:xfrm>
            <a:off x="2308226" y="2260128"/>
            <a:ext cx="5661025" cy="6858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a:latin typeface="Trebuchet MS" pitchFamily="34" charset="0"/>
              </a:rPr>
              <a:t>itemCount += 1;</a:t>
            </a:r>
          </a:p>
          <a:p>
            <a:r>
              <a:rPr lang="en-US" sz="2000">
                <a:latin typeface="Trebuchet MS" pitchFamily="34" charset="0"/>
              </a:rPr>
              <a:t>itemCount -= 1;</a:t>
            </a:r>
          </a:p>
        </p:txBody>
      </p:sp>
      <p:sp>
        <p:nvSpPr>
          <p:cNvPr id="100357" name="Rectangle 5"/>
          <p:cNvSpPr>
            <a:spLocks noChangeArrowheads="1"/>
          </p:cNvSpPr>
          <p:nvPr/>
        </p:nvSpPr>
        <p:spPr bwMode="auto">
          <a:xfrm>
            <a:off x="2308226" y="3781168"/>
            <a:ext cx="5715000" cy="6858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a:latin typeface="Trebuchet MS" pitchFamily="34" charset="0"/>
              </a:rPr>
              <a:t>itemCount++;</a:t>
            </a:r>
          </a:p>
          <a:p>
            <a:r>
              <a:rPr lang="en-US" sz="2000">
                <a:latin typeface="Trebuchet MS" pitchFamily="34" charset="0"/>
              </a:rPr>
              <a:t>itemCount--;</a:t>
            </a:r>
          </a:p>
        </p:txBody>
      </p:sp>
      <p:sp>
        <p:nvSpPr>
          <p:cNvPr id="100358" name="Rectangle 6"/>
          <p:cNvSpPr>
            <a:spLocks noChangeArrowheads="1"/>
          </p:cNvSpPr>
          <p:nvPr/>
        </p:nvSpPr>
        <p:spPr bwMode="auto">
          <a:xfrm>
            <a:off x="2075936" y="5379308"/>
            <a:ext cx="5715000" cy="6858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a:latin typeface="Trebuchet MS" pitchFamily="34" charset="0"/>
              </a:rPr>
              <a:t>++</a:t>
            </a:r>
            <a:r>
              <a:rPr lang="en-US" sz="2000" dirty="0" err="1">
                <a:latin typeface="Trebuchet MS" pitchFamily="34" charset="0"/>
              </a:rPr>
              <a:t>itemCount</a:t>
            </a:r>
            <a:r>
              <a:rPr lang="en-US" sz="2000" dirty="0">
                <a:latin typeface="Trebuchet MS" pitchFamily="34" charset="0"/>
              </a:rPr>
              <a:t>;</a:t>
            </a:r>
          </a:p>
          <a:p>
            <a:r>
              <a:rPr lang="en-US" sz="2000" dirty="0">
                <a:latin typeface="Trebuchet MS" pitchFamily="34" charset="0"/>
              </a:rPr>
              <a:t>--</a:t>
            </a:r>
            <a:r>
              <a:rPr lang="en-US" sz="2000" dirty="0" err="1">
                <a:latin typeface="Trebuchet MS" pitchFamily="34" charset="0"/>
              </a:rPr>
              <a:t>itemCount</a:t>
            </a:r>
            <a:r>
              <a:rPr lang="en-US" sz="2000" dirty="0">
                <a:latin typeface="Trebuchet MS" pitchFamily="34" charset="0"/>
              </a:rPr>
              <a:t>;</a:t>
            </a:r>
          </a:p>
        </p:txBody>
      </p:sp>
    </p:spTree>
    <p:extLst>
      <p:ext uri="{BB962C8B-B14F-4D97-AF65-F5344CB8AC3E}">
        <p14:creationId xmlns:p14="http://schemas.microsoft.com/office/powerpoint/2010/main" val="2829329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fade">
                                      <p:cBhvr>
                                        <p:cTn id="7" dur="1000"/>
                                        <p:tgtEl>
                                          <p:spTgt spid="100355">
                                            <p:txEl>
                                              <p:pRg st="0" end="0"/>
                                            </p:txEl>
                                          </p:spTgt>
                                        </p:tgtEl>
                                      </p:cBhvr>
                                    </p:animEffect>
                                    <p:anim calcmode="lin" valueType="num">
                                      <p:cBhvr>
                                        <p:cTn id="8" dur="1000" fill="hold"/>
                                        <p:tgtEl>
                                          <p:spTgt spid="1003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03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0355">
                                            <p:txEl>
                                              <p:pRg st="3" end="3"/>
                                            </p:txEl>
                                          </p:spTgt>
                                        </p:tgtEl>
                                        <p:attrNameLst>
                                          <p:attrName>style.visibility</p:attrName>
                                        </p:attrNameLst>
                                      </p:cBhvr>
                                      <p:to>
                                        <p:strVal val="visible"/>
                                      </p:to>
                                    </p:set>
                                    <p:animEffect transition="in" filter="fade">
                                      <p:cBhvr>
                                        <p:cTn id="14" dur="1000"/>
                                        <p:tgtEl>
                                          <p:spTgt spid="100355">
                                            <p:txEl>
                                              <p:pRg st="3" end="3"/>
                                            </p:txEl>
                                          </p:spTgt>
                                        </p:tgtEl>
                                      </p:cBhvr>
                                    </p:animEffect>
                                    <p:anim calcmode="lin" valueType="num">
                                      <p:cBhvr>
                                        <p:cTn id="15" dur="10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0035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0355">
                                            <p:txEl>
                                              <p:pRg st="6" end="6"/>
                                            </p:txEl>
                                          </p:spTgt>
                                        </p:tgtEl>
                                        <p:attrNameLst>
                                          <p:attrName>style.visibility</p:attrName>
                                        </p:attrNameLst>
                                      </p:cBhvr>
                                      <p:to>
                                        <p:strVal val="visible"/>
                                      </p:to>
                                    </p:set>
                                    <p:animEffect transition="in" filter="fade">
                                      <p:cBhvr>
                                        <p:cTn id="21" dur="1000"/>
                                        <p:tgtEl>
                                          <p:spTgt spid="100355">
                                            <p:txEl>
                                              <p:pRg st="6" end="6"/>
                                            </p:txEl>
                                          </p:spTgt>
                                        </p:tgtEl>
                                      </p:cBhvr>
                                    </p:animEffect>
                                    <p:anim calcmode="lin" valueType="num">
                                      <p:cBhvr>
                                        <p:cTn id="22" dur="1000" fill="hold"/>
                                        <p:tgtEl>
                                          <p:spTgt spid="100355">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10035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Operator Precedence</a:t>
            </a:r>
          </a:p>
        </p:txBody>
      </p:sp>
      <p:sp>
        <p:nvSpPr>
          <p:cNvPr id="71683" name="Rectangle 3"/>
          <p:cNvSpPr>
            <a:spLocks noGrp="1" noChangeArrowheads="1"/>
          </p:cNvSpPr>
          <p:nvPr>
            <p:ph type="body" idx="1"/>
          </p:nvPr>
        </p:nvSpPr>
        <p:spPr>
          <a:xfrm>
            <a:off x="2209801" y="1371601"/>
            <a:ext cx="7696199" cy="4876800"/>
          </a:xfrm>
        </p:spPr>
        <p:txBody>
          <a:bodyPr/>
          <a:lstStyle/>
          <a:p>
            <a:endParaRPr lang="en-US" dirty="0" smtClean="0"/>
          </a:p>
          <a:p>
            <a:endParaRPr lang="en-US" dirty="0" smtClean="0"/>
          </a:p>
          <a:p>
            <a:r>
              <a:rPr lang="en-US" dirty="0" smtClean="0"/>
              <a:t>Operator </a:t>
            </a:r>
            <a:r>
              <a:rPr lang="en-US" dirty="0"/>
              <a:t>Precedence and </a:t>
            </a:r>
            <a:r>
              <a:rPr lang="en-US" dirty="0" err="1"/>
              <a:t>Associativity</a:t>
            </a:r>
            <a:endParaRPr lang="en-US" dirty="0"/>
          </a:p>
          <a:p>
            <a:pPr lvl="1"/>
            <a:endParaRPr lang="en-US" dirty="0" smtClean="0"/>
          </a:p>
          <a:p>
            <a:pPr lvl="1"/>
            <a:r>
              <a:rPr lang="en-US" dirty="0" smtClean="0"/>
              <a:t>Except </a:t>
            </a:r>
            <a:r>
              <a:rPr lang="en-US" dirty="0"/>
              <a:t>for assignment operators, all binary operators are left-associative</a:t>
            </a:r>
          </a:p>
          <a:p>
            <a:pPr lvl="1"/>
            <a:r>
              <a:rPr lang="en-US" dirty="0"/>
              <a:t>Assignment operators and conditional operators are right-associative</a:t>
            </a:r>
          </a:p>
        </p:txBody>
      </p:sp>
    </p:spTree>
    <p:extLst>
      <p:ext uri="{BB962C8B-B14F-4D97-AF65-F5344CB8AC3E}">
        <p14:creationId xmlns:p14="http://schemas.microsoft.com/office/powerpoint/2010/main" val="39495656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1683">
                                            <p:txEl>
                                              <p:pRg st="2" end="2"/>
                                            </p:txEl>
                                          </p:spTgt>
                                        </p:tgtEl>
                                        <p:attrNameLst>
                                          <p:attrName>style.visibility</p:attrName>
                                        </p:attrNameLst>
                                      </p:cBhvr>
                                      <p:to>
                                        <p:strVal val="visible"/>
                                      </p:to>
                                    </p:set>
                                    <p:animEffect transition="in" filter="fade">
                                      <p:cBhvr>
                                        <p:cTn id="7" dur="1000"/>
                                        <p:tgtEl>
                                          <p:spTgt spid="71683">
                                            <p:txEl>
                                              <p:pRg st="2" end="2"/>
                                            </p:txEl>
                                          </p:spTgt>
                                        </p:tgtEl>
                                      </p:cBhvr>
                                    </p:animEffect>
                                    <p:anim calcmode="lin" valueType="num">
                                      <p:cBhvr>
                                        <p:cTn id="8" dur="1000" fill="hold"/>
                                        <p:tgtEl>
                                          <p:spTgt spid="7168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168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683">
                                            <p:txEl>
                                              <p:pRg st="4" end="4"/>
                                            </p:txEl>
                                          </p:spTgt>
                                        </p:tgtEl>
                                        <p:attrNameLst>
                                          <p:attrName>style.visibility</p:attrName>
                                        </p:attrNameLst>
                                      </p:cBhvr>
                                      <p:to>
                                        <p:strVal val="visible"/>
                                      </p:to>
                                    </p:set>
                                    <p:animEffect transition="in" filter="fade">
                                      <p:cBhvr>
                                        <p:cTn id="12" dur="1000"/>
                                        <p:tgtEl>
                                          <p:spTgt spid="71683">
                                            <p:txEl>
                                              <p:pRg st="4" end="4"/>
                                            </p:txEl>
                                          </p:spTgt>
                                        </p:tgtEl>
                                      </p:cBhvr>
                                    </p:animEffect>
                                    <p:anim calcmode="lin" valueType="num">
                                      <p:cBhvr>
                                        <p:cTn id="13" dur="1000" fill="hold"/>
                                        <p:tgtEl>
                                          <p:spTgt spid="7168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7168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1683">
                                            <p:txEl>
                                              <p:pRg st="5" end="5"/>
                                            </p:txEl>
                                          </p:spTgt>
                                        </p:tgtEl>
                                        <p:attrNameLst>
                                          <p:attrName>style.visibility</p:attrName>
                                        </p:attrNameLst>
                                      </p:cBhvr>
                                      <p:to>
                                        <p:strVal val="visible"/>
                                      </p:to>
                                    </p:set>
                                    <p:animEffect transition="in" filter="fade">
                                      <p:cBhvr>
                                        <p:cTn id="17" dur="1000"/>
                                        <p:tgtEl>
                                          <p:spTgt spid="71683">
                                            <p:txEl>
                                              <p:pRg st="5" end="5"/>
                                            </p:txEl>
                                          </p:spTgt>
                                        </p:tgtEl>
                                      </p:cBhvr>
                                    </p:animEffect>
                                    <p:anim calcmode="lin" valueType="num">
                                      <p:cBhvr>
                                        <p:cTn id="18" dur="1000" fill="hold"/>
                                        <p:tgtEl>
                                          <p:spTgt spid="7168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7168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7170"/>
          <p:cNvSpPr>
            <a:spLocks noGrp="1" noChangeArrowheads="1"/>
          </p:cNvSpPr>
          <p:nvPr>
            <p:ph type="title"/>
          </p:nvPr>
        </p:nvSpPr>
        <p:spPr/>
        <p:txBody>
          <a:bodyPr/>
          <a:lstStyle/>
          <a:p>
            <a:r>
              <a:rPr lang="en-US" dirty="0" smtClean="0"/>
              <a:t>Converting </a:t>
            </a:r>
            <a:r>
              <a:rPr lang="en-US" dirty="0"/>
              <a:t>Data Types</a:t>
            </a:r>
          </a:p>
        </p:txBody>
      </p:sp>
      <p:sp>
        <p:nvSpPr>
          <p:cNvPr id="82947" name="Rectangle 7171"/>
          <p:cNvSpPr>
            <a:spLocks noGrp="1" noChangeArrowheads="1"/>
          </p:cNvSpPr>
          <p:nvPr>
            <p:ph type="body" idx="1"/>
          </p:nvPr>
        </p:nvSpPr>
        <p:spPr>
          <a:xfrm>
            <a:off x="2514600" y="1884364"/>
            <a:ext cx="7194550" cy="4287837"/>
          </a:xfrm>
        </p:spPr>
        <p:txBody>
          <a:bodyPr/>
          <a:lstStyle/>
          <a:p>
            <a:endParaRPr lang="en-US" dirty="0" smtClean="0"/>
          </a:p>
          <a:p>
            <a:r>
              <a:rPr lang="en-US" dirty="0" smtClean="0"/>
              <a:t>Implicit </a:t>
            </a:r>
            <a:r>
              <a:rPr lang="en-US" dirty="0"/>
              <a:t>Data Type Conversion</a:t>
            </a:r>
          </a:p>
          <a:p>
            <a:endParaRPr lang="en-US" dirty="0" smtClean="0"/>
          </a:p>
          <a:p>
            <a:r>
              <a:rPr lang="en-US" dirty="0" smtClean="0"/>
              <a:t>Explicit </a:t>
            </a:r>
            <a:r>
              <a:rPr lang="en-US" dirty="0"/>
              <a:t>Data Type Conversion</a:t>
            </a:r>
          </a:p>
        </p:txBody>
      </p:sp>
    </p:spTree>
    <p:extLst>
      <p:ext uri="{BB962C8B-B14F-4D97-AF65-F5344CB8AC3E}">
        <p14:creationId xmlns:p14="http://schemas.microsoft.com/office/powerpoint/2010/main" val="19768345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animEffect transition="in" filter="fade">
                                      <p:cBhvr>
                                        <p:cTn id="7" dur="1000"/>
                                        <p:tgtEl>
                                          <p:spTgt spid="82947">
                                            <p:txEl>
                                              <p:pRg st="1" end="1"/>
                                            </p:txEl>
                                          </p:spTgt>
                                        </p:tgtEl>
                                      </p:cBhvr>
                                    </p:animEffect>
                                    <p:anim calcmode="lin" valueType="num">
                                      <p:cBhvr>
                                        <p:cTn id="8" dur="1000" fill="hold"/>
                                        <p:tgtEl>
                                          <p:spTgt spid="8294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29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2947">
                                            <p:txEl>
                                              <p:pRg st="3" end="3"/>
                                            </p:txEl>
                                          </p:spTgt>
                                        </p:tgtEl>
                                        <p:attrNameLst>
                                          <p:attrName>style.visibility</p:attrName>
                                        </p:attrNameLst>
                                      </p:cBhvr>
                                      <p:to>
                                        <p:strVal val="visible"/>
                                      </p:to>
                                    </p:set>
                                    <p:animEffect transition="in" filter="fade">
                                      <p:cBhvr>
                                        <p:cTn id="14" dur="1000"/>
                                        <p:tgtEl>
                                          <p:spTgt spid="82947">
                                            <p:txEl>
                                              <p:pRg st="3" end="3"/>
                                            </p:txEl>
                                          </p:spTgt>
                                        </p:tgtEl>
                                      </p:cBhvr>
                                    </p:animEffect>
                                    <p:anim calcmode="lin" valueType="num">
                                      <p:cBhvr>
                                        <p:cTn id="15" dur="1000" fill="hold"/>
                                        <p:tgtEl>
                                          <p:spTgt spid="8294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8294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295400"/>
            <a:ext cx="8229600" cy="4724400"/>
          </a:xfrm>
        </p:spPr>
        <p:txBody>
          <a:bodyPr>
            <a:normAutofit fontScale="92500" lnSpcReduction="10000"/>
          </a:bodyPr>
          <a:lstStyle/>
          <a:p>
            <a:r>
              <a:rPr lang="en-US" dirty="0"/>
              <a:t>C# (pronounced as See-Sharp) is </a:t>
            </a:r>
            <a:r>
              <a:rPr lang="en-US" dirty="0" smtClean="0"/>
              <a:t>a language that has been developed </a:t>
            </a:r>
            <a:r>
              <a:rPr lang="en-US" dirty="0"/>
              <a:t>for building a wide range of enterprise applications that run on the .NET Framework. </a:t>
            </a:r>
            <a:endParaRPr lang="en-US" dirty="0" smtClean="0"/>
          </a:p>
          <a:p>
            <a:r>
              <a:rPr lang="en-US" dirty="0" smtClean="0"/>
              <a:t>Simply it is a language for building .NET based Applications.</a:t>
            </a:r>
          </a:p>
          <a:p>
            <a:r>
              <a:rPr lang="en-US" dirty="0" smtClean="0"/>
              <a:t>Combines features of multiple languages and more:</a:t>
            </a:r>
          </a:p>
          <a:p>
            <a:pPr lvl="1"/>
            <a:r>
              <a:rPr lang="en-US" dirty="0" smtClean="0"/>
              <a:t>RAD (Rapid Application Development) of VB</a:t>
            </a:r>
          </a:p>
          <a:p>
            <a:pPr lvl="1"/>
            <a:r>
              <a:rPr lang="en-US" dirty="0" smtClean="0"/>
              <a:t>Object Oriented Feature of C++.</a:t>
            </a:r>
          </a:p>
          <a:p>
            <a:pPr lvl="1"/>
            <a:r>
              <a:rPr lang="en-US" dirty="0" smtClean="0"/>
              <a:t>Elegance of Java.</a:t>
            </a:r>
          </a:p>
          <a:p>
            <a:r>
              <a:rPr lang="en-US" dirty="0" smtClean="0"/>
              <a:t>Above all, supports Component Architecture.</a:t>
            </a:r>
          </a:p>
          <a:p>
            <a:r>
              <a:rPr lang="en-US" dirty="0" smtClean="0"/>
              <a:t>It is a type-safe, case-sensitive language that supports all Object Oriented Programming features</a:t>
            </a:r>
            <a:endParaRPr lang="en-US" dirty="0"/>
          </a:p>
        </p:txBody>
      </p:sp>
      <p:sp>
        <p:nvSpPr>
          <p:cNvPr id="2" name="Title 1"/>
          <p:cNvSpPr>
            <a:spLocks noGrp="1"/>
          </p:cNvSpPr>
          <p:nvPr>
            <p:ph type="title"/>
          </p:nvPr>
        </p:nvSpPr>
        <p:spPr/>
        <p:txBody>
          <a:bodyPr/>
          <a:lstStyle/>
          <a:p>
            <a:r>
              <a:rPr lang="en-US" dirty="0" smtClean="0"/>
              <a:t>What’s C#?</a:t>
            </a:r>
            <a:endParaRPr lang="en-US" dirty="0"/>
          </a:p>
        </p:txBody>
      </p:sp>
    </p:spTree>
    <p:extLst>
      <p:ext uri="{BB962C8B-B14F-4D97-AF65-F5344CB8AC3E}">
        <p14:creationId xmlns:p14="http://schemas.microsoft.com/office/powerpoint/2010/main" val="3226157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1026"/>
          <p:cNvSpPr>
            <a:spLocks noGrp="1" noChangeArrowheads="1"/>
          </p:cNvSpPr>
          <p:nvPr>
            <p:ph type="title"/>
          </p:nvPr>
        </p:nvSpPr>
        <p:spPr/>
        <p:txBody>
          <a:bodyPr/>
          <a:lstStyle/>
          <a:p>
            <a:r>
              <a:rPr lang="en-US"/>
              <a:t>Implicit Data Type Conversion</a:t>
            </a:r>
          </a:p>
        </p:txBody>
      </p:sp>
      <p:sp>
        <p:nvSpPr>
          <p:cNvPr id="73731" name="Rectangle 1027"/>
          <p:cNvSpPr>
            <a:spLocks noGrp="1" noChangeArrowheads="1"/>
          </p:cNvSpPr>
          <p:nvPr>
            <p:ph type="body" idx="1"/>
          </p:nvPr>
        </p:nvSpPr>
        <p:spPr>
          <a:xfrm>
            <a:off x="2574925" y="1295400"/>
            <a:ext cx="7194550" cy="4846638"/>
          </a:xfrm>
        </p:spPr>
        <p:txBody>
          <a:bodyPr>
            <a:normAutofit fontScale="92500" lnSpcReduction="20000"/>
          </a:bodyPr>
          <a:lstStyle/>
          <a:p>
            <a:pPr marL="342900" lvl="1" indent="-342900">
              <a:buClr>
                <a:srgbClr val="C00000"/>
              </a:buClr>
            </a:pPr>
            <a:r>
              <a:rPr lang="en-GB" dirty="0" smtClean="0"/>
              <a:t>Converting lower range value into higher range value</a:t>
            </a:r>
            <a:endParaRPr lang="en-US" dirty="0" smtClean="0"/>
          </a:p>
          <a:p>
            <a:pPr marL="342900" lvl="1" indent="-342900">
              <a:buClr>
                <a:srgbClr val="C00000"/>
              </a:buClr>
            </a:pPr>
            <a:r>
              <a:rPr lang="en-US" dirty="0" smtClean="0"/>
              <a:t>Example: </a:t>
            </a:r>
            <a:endParaRPr lang="en-US" dirty="0"/>
          </a:p>
          <a:p>
            <a:pPr lvl="1">
              <a:buFont typeface="Wingdings" pitchFamily="2" charset="2"/>
              <a:buNone/>
            </a:pPr>
            <a:endParaRPr lang="en-US" dirty="0"/>
          </a:p>
          <a:p>
            <a:pPr lvl="1">
              <a:buFont typeface="Wingdings" pitchFamily="2" charset="2"/>
              <a:buNone/>
            </a:pPr>
            <a:endParaRPr lang="en-US" dirty="0"/>
          </a:p>
          <a:p>
            <a:endParaRPr lang="en-US" dirty="0"/>
          </a:p>
          <a:p>
            <a:endParaRPr lang="en-US" dirty="0"/>
          </a:p>
          <a:p>
            <a:endParaRPr lang="en-US" dirty="0"/>
          </a:p>
          <a:p>
            <a:endParaRPr lang="en-US" dirty="0"/>
          </a:p>
          <a:p>
            <a:endParaRPr lang="en-US" dirty="0" smtClean="0"/>
          </a:p>
          <a:p>
            <a:endParaRPr lang="en-US" dirty="0" smtClean="0"/>
          </a:p>
          <a:p>
            <a:endParaRPr lang="en-US" dirty="0" smtClean="0"/>
          </a:p>
          <a:p>
            <a:r>
              <a:rPr lang="en-US" dirty="0" smtClean="0"/>
              <a:t>Implicit </a:t>
            </a:r>
            <a:r>
              <a:rPr lang="en-US" dirty="0"/>
              <a:t>conversions cannot fail</a:t>
            </a:r>
          </a:p>
          <a:p>
            <a:pPr lvl="1"/>
            <a:r>
              <a:rPr lang="en-US" dirty="0"/>
              <a:t>May lose precision, but not magnitude</a:t>
            </a:r>
          </a:p>
        </p:txBody>
      </p:sp>
      <p:sp>
        <p:nvSpPr>
          <p:cNvPr id="73732" name="Rectangle 1028"/>
          <p:cNvSpPr>
            <a:spLocks noChangeArrowheads="1"/>
          </p:cNvSpPr>
          <p:nvPr/>
        </p:nvSpPr>
        <p:spPr bwMode="auto">
          <a:xfrm>
            <a:off x="2895600" y="2209800"/>
            <a:ext cx="6629400" cy="28194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pPr>
              <a:tabLst>
                <a:tab pos="401638" algn="l"/>
                <a:tab pos="909638" algn="l"/>
              </a:tabLst>
            </a:pPr>
            <a:r>
              <a:rPr lang="en-US" sz="1600" dirty="0">
                <a:latin typeface="Trebuchet MS" pitchFamily="34" charset="0"/>
                <a:cs typeface="Times New Roman" pitchFamily="18" charset="0"/>
              </a:rPr>
              <a:t>using System;</a:t>
            </a:r>
          </a:p>
          <a:p>
            <a:pPr>
              <a:tabLst>
                <a:tab pos="401638" algn="l"/>
                <a:tab pos="909638" algn="l"/>
              </a:tabLst>
            </a:pPr>
            <a:r>
              <a:rPr lang="en-US" sz="1600" dirty="0">
                <a:latin typeface="Trebuchet MS" pitchFamily="34" charset="0"/>
                <a:cs typeface="Times New Roman" pitchFamily="18" charset="0"/>
              </a:rPr>
              <a:t>class Test</a:t>
            </a:r>
          </a:p>
          <a:p>
            <a:pPr>
              <a:tabLst>
                <a:tab pos="401638" algn="l"/>
                <a:tab pos="909638" algn="l"/>
              </a:tabLst>
            </a:pPr>
            <a:r>
              <a:rPr lang="en-US" sz="1600" dirty="0">
                <a:latin typeface="Trebuchet MS" pitchFamily="34" charset="0"/>
                <a:cs typeface="Times New Roman" pitchFamily="18" charset="0"/>
              </a:rPr>
              <a:t>{</a:t>
            </a:r>
          </a:p>
          <a:p>
            <a:pPr>
              <a:tabLst>
                <a:tab pos="401638" algn="l"/>
                <a:tab pos="909638" algn="l"/>
              </a:tabLst>
            </a:pPr>
            <a:r>
              <a:rPr lang="en-US" sz="1600" dirty="0">
                <a:latin typeface="Trebuchet MS" pitchFamily="34" charset="0"/>
                <a:cs typeface="Times New Roman" pitchFamily="18" charset="0"/>
              </a:rPr>
              <a:t>	static void Main( ) </a:t>
            </a:r>
          </a:p>
          <a:p>
            <a:pPr>
              <a:tabLst>
                <a:tab pos="401638" algn="l"/>
                <a:tab pos="909638" algn="l"/>
              </a:tabLst>
            </a:pPr>
            <a:r>
              <a:rPr lang="en-US" sz="1600" dirty="0">
                <a:latin typeface="Trebuchet MS" pitchFamily="34" charset="0"/>
                <a:cs typeface="Times New Roman" pitchFamily="18" charset="0"/>
              </a:rPr>
              <a:t>   {</a:t>
            </a:r>
          </a:p>
          <a:p>
            <a:pPr>
              <a:tabLst>
                <a:tab pos="401638" algn="l"/>
                <a:tab pos="909638" algn="l"/>
              </a:tabLst>
            </a:pPr>
            <a:r>
              <a:rPr lang="en-US" sz="1600" dirty="0">
                <a:latin typeface="Trebuchet MS" pitchFamily="34" charset="0"/>
                <a:cs typeface="Times New Roman" pitchFamily="18" charset="0"/>
              </a:rPr>
              <a:t>		</a:t>
            </a:r>
            <a:r>
              <a:rPr lang="en-US" sz="1600" dirty="0" err="1">
                <a:latin typeface="Trebuchet MS" pitchFamily="34" charset="0"/>
                <a:cs typeface="Times New Roman" pitchFamily="18" charset="0"/>
              </a:rPr>
              <a:t>int</a:t>
            </a:r>
            <a:r>
              <a:rPr lang="en-US" sz="1600" dirty="0">
                <a:latin typeface="Trebuchet MS" pitchFamily="34" charset="0"/>
                <a:cs typeface="Times New Roman" pitchFamily="18" charset="0"/>
              </a:rPr>
              <a:t> </a:t>
            </a:r>
            <a:r>
              <a:rPr lang="en-US" sz="1600" dirty="0" err="1">
                <a:latin typeface="Trebuchet MS" pitchFamily="34" charset="0"/>
                <a:cs typeface="Times New Roman" pitchFamily="18" charset="0"/>
              </a:rPr>
              <a:t>intValue</a:t>
            </a:r>
            <a:r>
              <a:rPr lang="en-US" sz="1600" dirty="0">
                <a:latin typeface="Trebuchet MS" pitchFamily="34" charset="0"/>
                <a:cs typeface="Times New Roman" pitchFamily="18" charset="0"/>
              </a:rPr>
              <a:t> = 123;</a:t>
            </a:r>
          </a:p>
          <a:p>
            <a:pPr>
              <a:tabLst>
                <a:tab pos="401638" algn="l"/>
                <a:tab pos="909638" algn="l"/>
              </a:tabLst>
            </a:pPr>
            <a:r>
              <a:rPr lang="en-US" sz="1600" dirty="0">
                <a:latin typeface="Trebuchet MS" pitchFamily="34" charset="0"/>
                <a:cs typeface="Times New Roman" pitchFamily="18" charset="0"/>
              </a:rPr>
              <a:t>		long </a:t>
            </a:r>
            <a:r>
              <a:rPr lang="en-US" sz="1600" dirty="0" err="1">
                <a:latin typeface="Trebuchet MS" pitchFamily="34" charset="0"/>
                <a:cs typeface="Times New Roman" pitchFamily="18" charset="0"/>
              </a:rPr>
              <a:t>longValue</a:t>
            </a:r>
            <a:r>
              <a:rPr lang="en-US" sz="1600" dirty="0">
                <a:latin typeface="Trebuchet MS" pitchFamily="34" charset="0"/>
                <a:cs typeface="Times New Roman" pitchFamily="18" charset="0"/>
              </a:rPr>
              <a:t> = </a:t>
            </a:r>
            <a:r>
              <a:rPr lang="en-US" sz="1600" dirty="0" err="1">
                <a:latin typeface="Trebuchet MS" pitchFamily="34" charset="0"/>
                <a:cs typeface="Times New Roman" pitchFamily="18" charset="0"/>
              </a:rPr>
              <a:t>intValue</a:t>
            </a:r>
            <a:r>
              <a:rPr lang="en-US" sz="1600" dirty="0">
                <a:latin typeface="Trebuchet MS" pitchFamily="34" charset="0"/>
                <a:cs typeface="Times New Roman" pitchFamily="18" charset="0"/>
              </a:rPr>
              <a:t>;</a:t>
            </a:r>
          </a:p>
          <a:p>
            <a:pPr>
              <a:tabLst>
                <a:tab pos="401638" algn="l"/>
                <a:tab pos="909638" algn="l"/>
              </a:tabLst>
            </a:pPr>
            <a:r>
              <a:rPr lang="en-US" sz="1600" dirty="0">
                <a:latin typeface="Trebuchet MS" pitchFamily="34" charset="0"/>
                <a:cs typeface="Times New Roman" pitchFamily="18" charset="0"/>
              </a:rPr>
              <a:t>		</a:t>
            </a:r>
            <a:r>
              <a:rPr lang="en-US" sz="1600" dirty="0" err="1">
                <a:latin typeface="Trebuchet MS" pitchFamily="34" charset="0"/>
                <a:cs typeface="Times New Roman" pitchFamily="18" charset="0"/>
              </a:rPr>
              <a:t>Console.WriteLine</a:t>
            </a:r>
            <a:r>
              <a:rPr lang="en-US" sz="1600" dirty="0">
                <a:latin typeface="Trebuchet MS" pitchFamily="34" charset="0"/>
                <a:cs typeface="Times New Roman" pitchFamily="18" charset="0"/>
              </a:rPr>
              <a:t>("(long) {0} = {1}", </a:t>
            </a:r>
            <a:r>
              <a:rPr lang="en-US" sz="1600" dirty="0" err="1">
                <a:latin typeface="Trebuchet MS" pitchFamily="34" charset="0"/>
                <a:cs typeface="Times New Roman" pitchFamily="18" charset="0"/>
              </a:rPr>
              <a:t>intValue</a:t>
            </a:r>
            <a:r>
              <a:rPr lang="en-US" sz="1600" dirty="0">
                <a:latin typeface="Trebuchet MS" pitchFamily="34" charset="0"/>
                <a:cs typeface="Times New Roman" pitchFamily="18" charset="0"/>
              </a:rPr>
              <a:t>, </a:t>
            </a:r>
            <a:r>
              <a:rPr lang="en-US" sz="1600" dirty="0" err="1">
                <a:latin typeface="Trebuchet MS" pitchFamily="34" charset="0"/>
                <a:cs typeface="Times New Roman" pitchFamily="18" charset="0"/>
              </a:rPr>
              <a:t>longValue</a:t>
            </a:r>
            <a:r>
              <a:rPr lang="en-US" sz="1600" dirty="0">
                <a:latin typeface="Trebuchet MS" pitchFamily="34" charset="0"/>
                <a:cs typeface="Times New Roman" pitchFamily="18" charset="0"/>
              </a:rPr>
              <a:t>);</a:t>
            </a:r>
          </a:p>
          <a:p>
            <a:pPr>
              <a:tabLst>
                <a:tab pos="401638" algn="l"/>
                <a:tab pos="909638" algn="l"/>
              </a:tabLst>
            </a:pPr>
            <a:r>
              <a:rPr lang="en-US" sz="1600" dirty="0">
                <a:latin typeface="Trebuchet MS" pitchFamily="34" charset="0"/>
                <a:cs typeface="Times New Roman" pitchFamily="18" charset="0"/>
              </a:rPr>
              <a:t>	}</a:t>
            </a:r>
          </a:p>
          <a:p>
            <a:pPr>
              <a:tabLst>
                <a:tab pos="401638" algn="l"/>
                <a:tab pos="909638" algn="l"/>
              </a:tabLst>
            </a:pPr>
            <a:r>
              <a:rPr lang="en-US" sz="1600" dirty="0">
                <a:latin typeface="Trebuchet MS" pitchFamily="34" charset="0"/>
                <a:cs typeface="Times New Roman" pitchFamily="18" charset="0"/>
              </a:rPr>
              <a:t>}</a:t>
            </a:r>
            <a:r>
              <a:rPr lang="en-US" sz="1600" dirty="0">
                <a:latin typeface="Trebuchet MS" pitchFamily="34" charset="0"/>
              </a:rPr>
              <a:t> </a:t>
            </a:r>
          </a:p>
        </p:txBody>
      </p:sp>
    </p:spTree>
    <p:extLst>
      <p:ext uri="{BB962C8B-B14F-4D97-AF65-F5344CB8AC3E}">
        <p14:creationId xmlns:p14="http://schemas.microsoft.com/office/powerpoint/2010/main" val="3215671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fade">
                                      <p:cBhvr>
                                        <p:cTn id="7" dur="1000"/>
                                        <p:tgtEl>
                                          <p:spTgt spid="73731">
                                            <p:txEl>
                                              <p:pRg st="0" end="0"/>
                                            </p:txEl>
                                          </p:spTgt>
                                        </p:tgtEl>
                                      </p:cBhvr>
                                    </p:animEffect>
                                    <p:anim calcmode="lin" valueType="num">
                                      <p:cBhvr>
                                        <p:cTn id="8" dur="1000" fill="hold"/>
                                        <p:tgtEl>
                                          <p:spTgt spid="737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373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fade">
                                      <p:cBhvr>
                                        <p:cTn id="12" dur="1000"/>
                                        <p:tgtEl>
                                          <p:spTgt spid="73731">
                                            <p:txEl>
                                              <p:pRg st="1" end="1"/>
                                            </p:txEl>
                                          </p:spTgt>
                                        </p:tgtEl>
                                      </p:cBhvr>
                                    </p:animEffect>
                                    <p:anim calcmode="lin" valueType="num">
                                      <p:cBhvr>
                                        <p:cTn id="13" dur="1000" fill="hold"/>
                                        <p:tgtEl>
                                          <p:spTgt spid="7373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37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3731">
                                            <p:txEl>
                                              <p:pRg st="11" end="11"/>
                                            </p:txEl>
                                          </p:spTgt>
                                        </p:tgtEl>
                                        <p:attrNameLst>
                                          <p:attrName>style.visibility</p:attrName>
                                        </p:attrNameLst>
                                      </p:cBhvr>
                                      <p:to>
                                        <p:strVal val="visible"/>
                                      </p:to>
                                    </p:set>
                                    <p:animEffect transition="in" filter="fade">
                                      <p:cBhvr>
                                        <p:cTn id="19" dur="1000"/>
                                        <p:tgtEl>
                                          <p:spTgt spid="73731">
                                            <p:txEl>
                                              <p:pRg st="11" end="11"/>
                                            </p:txEl>
                                          </p:spTgt>
                                        </p:tgtEl>
                                      </p:cBhvr>
                                    </p:animEffect>
                                    <p:anim calcmode="lin" valueType="num">
                                      <p:cBhvr>
                                        <p:cTn id="20" dur="1000" fill="hold"/>
                                        <p:tgtEl>
                                          <p:spTgt spid="73731">
                                            <p:txEl>
                                              <p:pRg st="11" end="11"/>
                                            </p:txEl>
                                          </p:spTgt>
                                        </p:tgtEl>
                                        <p:attrNameLst>
                                          <p:attrName>ppt_x</p:attrName>
                                        </p:attrNameLst>
                                      </p:cBhvr>
                                      <p:tavLst>
                                        <p:tav tm="0">
                                          <p:val>
                                            <p:strVal val="#ppt_x"/>
                                          </p:val>
                                        </p:tav>
                                        <p:tav tm="100000">
                                          <p:val>
                                            <p:strVal val="#ppt_x"/>
                                          </p:val>
                                        </p:tav>
                                      </p:tavLst>
                                    </p:anim>
                                    <p:anim calcmode="lin" valueType="num">
                                      <p:cBhvr>
                                        <p:cTn id="21" dur="1000" fill="hold"/>
                                        <p:tgtEl>
                                          <p:spTgt spid="73731">
                                            <p:txEl>
                                              <p:pRg st="11" end="1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3731">
                                            <p:txEl>
                                              <p:pRg st="12" end="12"/>
                                            </p:txEl>
                                          </p:spTgt>
                                        </p:tgtEl>
                                        <p:attrNameLst>
                                          <p:attrName>style.visibility</p:attrName>
                                        </p:attrNameLst>
                                      </p:cBhvr>
                                      <p:to>
                                        <p:strVal val="visible"/>
                                      </p:to>
                                    </p:set>
                                    <p:animEffect transition="in" filter="fade">
                                      <p:cBhvr>
                                        <p:cTn id="24" dur="1000"/>
                                        <p:tgtEl>
                                          <p:spTgt spid="73731">
                                            <p:txEl>
                                              <p:pRg st="12" end="12"/>
                                            </p:txEl>
                                          </p:spTgt>
                                        </p:tgtEl>
                                      </p:cBhvr>
                                    </p:animEffect>
                                    <p:anim calcmode="lin" valueType="num">
                                      <p:cBhvr>
                                        <p:cTn id="25" dur="1000" fill="hold"/>
                                        <p:tgtEl>
                                          <p:spTgt spid="73731">
                                            <p:txEl>
                                              <p:pRg st="12" end="12"/>
                                            </p:txEl>
                                          </p:spTgt>
                                        </p:tgtEl>
                                        <p:attrNameLst>
                                          <p:attrName>ppt_x</p:attrName>
                                        </p:attrNameLst>
                                      </p:cBhvr>
                                      <p:tavLst>
                                        <p:tav tm="0">
                                          <p:val>
                                            <p:strVal val="#ppt_x"/>
                                          </p:val>
                                        </p:tav>
                                        <p:tav tm="100000">
                                          <p:val>
                                            <p:strVal val="#ppt_x"/>
                                          </p:val>
                                        </p:tav>
                                      </p:tavLst>
                                    </p:anim>
                                    <p:anim calcmode="lin" valueType="num">
                                      <p:cBhvr>
                                        <p:cTn id="26" dur="1000" fill="hold"/>
                                        <p:tgtEl>
                                          <p:spTgt spid="73731">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838200" y="365126"/>
            <a:ext cx="10431162" cy="895264"/>
          </a:xfrm>
        </p:spPr>
        <p:txBody>
          <a:bodyPr/>
          <a:lstStyle/>
          <a:p>
            <a:r>
              <a:rPr lang="en-US" dirty="0"/>
              <a:t>Explicit Data Type Conversion</a:t>
            </a:r>
          </a:p>
        </p:txBody>
      </p:sp>
      <p:sp>
        <p:nvSpPr>
          <p:cNvPr id="74755" name="Rectangle 3"/>
          <p:cNvSpPr>
            <a:spLocks noGrp="1" noChangeArrowheads="1"/>
          </p:cNvSpPr>
          <p:nvPr>
            <p:ph type="body" idx="1"/>
          </p:nvPr>
        </p:nvSpPr>
        <p:spPr>
          <a:xfrm>
            <a:off x="2209800" y="1020762"/>
            <a:ext cx="7543800" cy="5075238"/>
          </a:xfrm>
        </p:spPr>
        <p:txBody>
          <a:bodyPr/>
          <a:lstStyle/>
          <a:p>
            <a:r>
              <a:rPr lang="en-GB" dirty="0" smtClean="0"/>
              <a:t>Converting higher range value into lower range value</a:t>
            </a:r>
          </a:p>
          <a:p>
            <a:r>
              <a:rPr lang="en-GB" dirty="0" smtClean="0"/>
              <a:t>Either, you have to use Cast operator to do that job</a:t>
            </a:r>
          </a:p>
          <a:p>
            <a:r>
              <a:rPr lang="en-GB" dirty="0" smtClean="0"/>
              <a:t>Or, you have to methods of Convert class to do that job</a:t>
            </a:r>
          </a:p>
          <a:p>
            <a:r>
              <a:rPr lang="en-GB" dirty="0" smtClean="0"/>
              <a:t>Example: </a:t>
            </a:r>
          </a:p>
          <a:p>
            <a:pPr lvl="1">
              <a:buFont typeface="Wingdings" pitchFamily="2" charset="2"/>
              <a:buNone/>
            </a:pPr>
            <a:endParaRPr lang="en-US" dirty="0"/>
          </a:p>
          <a:p>
            <a:endParaRPr lang="en-US" dirty="0"/>
          </a:p>
          <a:p>
            <a:endParaRPr lang="en-US" dirty="0"/>
          </a:p>
          <a:p>
            <a:endParaRPr lang="en-US" dirty="0"/>
          </a:p>
          <a:p>
            <a:pPr>
              <a:buFont typeface="Wingdings" pitchFamily="2" charset="2"/>
              <a:buNone/>
            </a:pPr>
            <a:endParaRPr lang="en-US" dirty="0"/>
          </a:p>
        </p:txBody>
      </p:sp>
      <p:sp>
        <p:nvSpPr>
          <p:cNvPr id="74756" name="Rectangle 4"/>
          <p:cNvSpPr>
            <a:spLocks noChangeArrowheads="1"/>
          </p:cNvSpPr>
          <p:nvPr/>
        </p:nvSpPr>
        <p:spPr bwMode="auto">
          <a:xfrm>
            <a:off x="4153930" y="3779837"/>
            <a:ext cx="6553200" cy="29718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pPr>
              <a:tabLst>
                <a:tab pos="401638" algn="l"/>
                <a:tab pos="909638" algn="l"/>
              </a:tabLst>
            </a:pPr>
            <a:r>
              <a:rPr lang="en-US" sz="1600" dirty="0">
                <a:latin typeface="Trebuchet MS" pitchFamily="34" charset="0"/>
                <a:cs typeface="Times New Roman" pitchFamily="18" charset="0"/>
              </a:rPr>
              <a:t>using System;</a:t>
            </a:r>
          </a:p>
          <a:p>
            <a:pPr>
              <a:tabLst>
                <a:tab pos="401638" algn="l"/>
                <a:tab pos="909638" algn="l"/>
              </a:tabLst>
            </a:pPr>
            <a:r>
              <a:rPr lang="en-US" sz="1600" dirty="0">
                <a:latin typeface="Trebuchet MS" pitchFamily="34" charset="0"/>
                <a:cs typeface="Times New Roman" pitchFamily="18" charset="0"/>
              </a:rPr>
              <a:t>class Test</a:t>
            </a:r>
          </a:p>
          <a:p>
            <a:pPr>
              <a:tabLst>
                <a:tab pos="401638" algn="l"/>
                <a:tab pos="909638" algn="l"/>
              </a:tabLst>
            </a:pPr>
            <a:r>
              <a:rPr lang="en-US" sz="1600" dirty="0">
                <a:latin typeface="Trebuchet MS" pitchFamily="34" charset="0"/>
                <a:cs typeface="Times New Roman" pitchFamily="18" charset="0"/>
              </a:rPr>
              <a:t>{</a:t>
            </a:r>
          </a:p>
          <a:p>
            <a:pPr>
              <a:tabLst>
                <a:tab pos="401638" algn="l"/>
                <a:tab pos="909638" algn="l"/>
              </a:tabLst>
            </a:pPr>
            <a:r>
              <a:rPr lang="en-US" sz="1600" dirty="0">
                <a:latin typeface="Trebuchet MS" pitchFamily="34" charset="0"/>
                <a:cs typeface="Times New Roman" pitchFamily="18" charset="0"/>
              </a:rPr>
              <a:t>	static void Main( ) </a:t>
            </a:r>
          </a:p>
          <a:p>
            <a:pPr>
              <a:tabLst>
                <a:tab pos="401638" algn="l"/>
                <a:tab pos="909638" algn="l"/>
              </a:tabLst>
            </a:pPr>
            <a:r>
              <a:rPr lang="en-US" sz="1600" dirty="0">
                <a:latin typeface="Trebuchet MS" pitchFamily="34" charset="0"/>
                <a:cs typeface="Times New Roman" pitchFamily="18" charset="0"/>
              </a:rPr>
              <a:t>   {</a:t>
            </a:r>
          </a:p>
          <a:p>
            <a:pPr>
              <a:tabLst>
                <a:tab pos="401638" algn="l"/>
                <a:tab pos="909638" algn="l"/>
              </a:tabLst>
            </a:pPr>
            <a:r>
              <a:rPr lang="en-US" sz="1600" dirty="0">
                <a:latin typeface="Trebuchet MS" pitchFamily="34" charset="0"/>
                <a:cs typeface="Times New Roman" pitchFamily="18" charset="0"/>
              </a:rPr>
              <a:t>		long </a:t>
            </a:r>
            <a:r>
              <a:rPr lang="en-US" sz="1600" dirty="0" err="1">
                <a:latin typeface="Trebuchet MS" pitchFamily="34" charset="0"/>
                <a:cs typeface="Times New Roman" pitchFamily="18" charset="0"/>
              </a:rPr>
              <a:t>longValue</a:t>
            </a:r>
            <a:r>
              <a:rPr lang="en-US" sz="1600" dirty="0">
                <a:latin typeface="Trebuchet MS" pitchFamily="34" charset="0"/>
                <a:cs typeface="Times New Roman" pitchFamily="18" charset="0"/>
              </a:rPr>
              <a:t> = </a:t>
            </a:r>
            <a:r>
              <a:rPr lang="en-US" sz="1600" dirty="0">
                <a:latin typeface="Trebuchet MS" pitchFamily="34" charset="0"/>
                <a:cs typeface="Times New Roman" pitchFamily="18" charset="0"/>
              </a:rPr>
              <a:t>1234567890;</a:t>
            </a:r>
            <a:endParaRPr lang="en-US" sz="1600" dirty="0">
              <a:latin typeface="Trebuchet MS" pitchFamily="34" charset="0"/>
              <a:cs typeface="Times New Roman" pitchFamily="18" charset="0"/>
            </a:endParaRPr>
          </a:p>
          <a:p>
            <a:pPr>
              <a:tabLst>
                <a:tab pos="401638" algn="l"/>
                <a:tab pos="909638" algn="l"/>
              </a:tabLst>
            </a:pPr>
            <a:r>
              <a:rPr lang="en-US" sz="1600" dirty="0">
                <a:latin typeface="Trebuchet MS" pitchFamily="34" charset="0"/>
                <a:cs typeface="Times New Roman" pitchFamily="18" charset="0"/>
              </a:rPr>
              <a:t>		</a:t>
            </a:r>
            <a:r>
              <a:rPr lang="en-US" sz="1600" dirty="0" err="1">
                <a:latin typeface="Trebuchet MS" pitchFamily="34" charset="0"/>
                <a:cs typeface="Times New Roman" pitchFamily="18" charset="0"/>
              </a:rPr>
              <a:t>int</a:t>
            </a:r>
            <a:r>
              <a:rPr lang="en-US" sz="1600" dirty="0">
                <a:latin typeface="Trebuchet MS" pitchFamily="34" charset="0"/>
                <a:cs typeface="Times New Roman" pitchFamily="18" charset="0"/>
              </a:rPr>
              <a:t> </a:t>
            </a:r>
            <a:r>
              <a:rPr lang="en-US" sz="1600" dirty="0" err="1">
                <a:latin typeface="Trebuchet MS" pitchFamily="34" charset="0"/>
                <a:cs typeface="Times New Roman" pitchFamily="18" charset="0"/>
              </a:rPr>
              <a:t>intValue</a:t>
            </a:r>
            <a:r>
              <a:rPr lang="en-US" sz="1600" dirty="0">
                <a:latin typeface="Trebuchet MS" pitchFamily="34" charset="0"/>
                <a:cs typeface="Times New Roman" pitchFamily="18" charset="0"/>
              </a:rPr>
              <a:t> = (</a:t>
            </a:r>
            <a:r>
              <a:rPr lang="en-US" sz="1600" dirty="0" err="1">
                <a:latin typeface="Trebuchet MS" pitchFamily="34" charset="0"/>
                <a:cs typeface="Times New Roman" pitchFamily="18" charset="0"/>
              </a:rPr>
              <a:t>int</a:t>
            </a:r>
            <a:r>
              <a:rPr lang="en-US" sz="1600" dirty="0">
                <a:latin typeface="Trebuchet MS" pitchFamily="34" charset="0"/>
                <a:cs typeface="Times New Roman" pitchFamily="18" charset="0"/>
              </a:rPr>
              <a:t>) </a:t>
            </a:r>
            <a:r>
              <a:rPr lang="en-US" sz="1600" dirty="0" err="1">
                <a:latin typeface="Trebuchet MS" pitchFamily="34" charset="0"/>
                <a:cs typeface="Times New Roman" pitchFamily="18" charset="0"/>
              </a:rPr>
              <a:t>longValue</a:t>
            </a:r>
            <a:r>
              <a:rPr lang="en-US" sz="1600" dirty="0">
                <a:latin typeface="Trebuchet MS" pitchFamily="34" charset="0"/>
                <a:cs typeface="Times New Roman" pitchFamily="18" charset="0"/>
              </a:rPr>
              <a:t>;</a:t>
            </a:r>
          </a:p>
          <a:p>
            <a:pPr>
              <a:tabLst>
                <a:tab pos="401638" algn="l"/>
                <a:tab pos="909638" algn="l"/>
              </a:tabLst>
            </a:pPr>
            <a:r>
              <a:rPr lang="en-US" sz="1600" dirty="0">
                <a:latin typeface="Trebuchet MS" pitchFamily="34" charset="0"/>
                <a:cs typeface="Times New Roman" pitchFamily="18" charset="0"/>
              </a:rPr>
              <a:t>		</a:t>
            </a:r>
            <a:r>
              <a:rPr lang="en-US" sz="1600" dirty="0" err="1">
                <a:latin typeface="Trebuchet MS" pitchFamily="34" charset="0"/>
                <a:cs typeface="Times New Roman" pitchFamily="18" charset="0"/>
              </a:rPr>
              <a:t>Console.WriteLine</a:t>
            </a:r>
            <a:r>
              <a:rPr lang="en-US" sz="1600" dirty="0">
                <a:latin typeface="Trebuchet MS" pitchFamily="34" charset="0"/>
                <a:cs typeface="Times New Roman" pitchFamily="18" charset="0"/>
              </a:rPr>
              <a:t>("(</a:t>
            </a:r>
            <a:r>
              <a:rPr lang="en-US" sz="1600" dirty="0" err="1">
                <a:latin typeface="Trebuchet MS" pitchFamily="34" charset="0"/>
                <a:cs typeface="Times New Roman" pitchFamily="18" charset="0"/>
              </a:rPr>
              <a:t>int</a:t>
            </a:r>
            <a:r>
              <a:rPr lang="en-US" sz="1600" dirty="0">
                <a:latin typeface="Trebuchet MS" pitchFamily="34" charset="0"/>
                <a:cs typeface="Times New Roman" pitchFamily="18" charset="0"/>
              </a:rPr>
              <a:t>) {0} = {1}", </a:t>
            </a:r>
            <a:r>
              <a:rPr lang="en-US" sz="1600" dirty="0" err="1">
                <a:latin typeface="Trebuchet MS" pitchFamily="34" charset="0"/>
                <a:cs typeface="Times New Roman" pitchFamily="18" charset="0"/>
              </a:rPr>
              <a:t>longValue</a:t>
            </a:r>
            <a:r>
              <a:rPr lang="en-US" sz="1600" dirty="0">
                <a:latin typeface="Trebuchet MS" pitchFamily="34" charset="0"/>
                <a:cs typeface="Times New Roman" pitchFamily="18" charset="0"/>
              </a:rPr>
              <a:t>, </a:t>
            </a:r>
            <a:r>
              <a:rPr lang="en-US" sz="1600" dirty="0" err="1">
                <a:latin typeface="Trebuchet MS" pitchFamily="34" charset="0"/>
                <a:cs typeface="Times New Roman" pitchFamily="18" charset="0"/>
              </a:rPr>
              <a:t>intValue</a:t>
            </a:r>
            <a:r>
              <a:rPr lang="en-US" sz="1600" dirty="0">
                <a:latin typeface="Trebuchet MS" pitchFamily="34" charset="0"/>
                <a:cs typeface="Times New Roman" pitchFamily="18" charset="0"/>
              </a:rPr>
              <a:t>);</a:t>
            </a:r>
          </a:p>
          <a:p>
            <a:pPr>
              <a:tabLst>
                <a:tab pos="401638" algn="l"/>
                <a:tab pos="909638" algn="l"/>
              </a:tabLst>
            </a:pPr>
            <a:r>
              <a:rPr lang="en-US" sz="1600" dirty="0">
                <a:latin typeface="Trebuchet MS" pitchFamily="34" charset="0"/>
                <a:cs typeface="Times New Roman" pitchFamily="18" charset="0"/>
              </a:rPr>
              <a:t>	}</a:t>
            </a:r>
          </a:p>
          <a:p>
            <a:pPr>
              <a:tabLst>
                <a:tab pos="401638" algn="l"/>
                <a:tab pos="909638" algn="l"/>
              </a:tabLst>
            </a:pPr>
            <a:r>
              <a:rPr lang="en-US" sz="1600" dirty="0">
                <a:latin typeface="Trebuchet MS" pitchFamily="34" charset="0"/>
                <a:cs typeface="Times New Roman" pitchFamily="18" charset="0"/>
              </a:rPr>
              <a:t>} </a:t>
            </a:r>
          </a:p>
        </p:txBody>
      </p:sp>
    </p:spTree>
    <p:extLst>
      <p:ext uri="{BB962C8B-B14F-4D97-AF65-F5344CB8AC3E}">
        <p14:creationId xmlns:p14="http://schemas.microsoft.com/office/powerpoint/2010/main" val="6864573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020762"/>
            <a:ext cx="8229600" cy="5303838"/>
          </a:xfrm>
        </p:spPr>
        <p:txBody>
          <a:bodyPr>
            <a:normAutofit fontScale="92500" lnSpcReduction="20000"/>
          </a:bodyPr>
          <a:lstStyle/>
          <a:p>
            <a:r>
              <a:rPr lang="en-US" dirty="0" smtClean="0"/>
              <a:t>Convert class contains methods to convert any data type into target data type</a:t>
            </a:r>
          </a:p>
          <a:p>
            <a:r>
              <a:rPr lang="en-US" dirty="0" smtClean="0"/>
              <a:t>Can be used for both Implicit and Explicit conversion</a:t>
            </a:r>
          </a:p>
          <a:p>
            <a:r>
              <a:rPr lang="en-US" dirty="0" smtClean="0"/>
              <a:t>Belongs to System namespace</a:t>
            </a:r>
          </a:p>
          <a:p>
            <a:r>
              <a:rPr lang="en-US" dirty="0" smtClean="0"/>
              <a:t>Example:</a:t>
            </a:r>
          </a:p>
          <a:p>
            <a:endParaRPr lang="en-US" dirty="0" smtClean="0"/>
          </a:p>
          <a:p>
            <a:endParaRPr lang="en-US" dirty="0" smtClean="0"/>
          </a:p>
          <a:p>
            <a:endParaRPr lang="en-US" dirty="0" smtClean="0"/>
          </a:p>
          <a:p>
            <a:endParaRPr lang="en-US" dirty="0" smtClean="0"/>
          </a:p>
          <a:p>
            <a:r>
              <a:rPr lang="en-US" dirty="0" smtClean="0"/>
              <a:t>User is asked to enter his/her id</a:t>
            </a:r>
          </a:p>
          <a:p>
            <a:r>
              <a:rPr lang="en-US" dirty="0" err="1" smtClean="0"/>
              <a:t>ReadLine</a:t>
            </a:r>
            <a:r>
              <a:rPr lang="en-US" dirty="0" smtClean="0"/>
              <a:t>() method returns id in string format</a:t>
            </a:r>
          </a:p>
          <a:p>
            <a:r>
              <a:rPr lang="en-US" dirty="0" smtClean="0"/>
              <a:t>ToInt32 method of Convert class is being used to convert that string representation into integer representation</a:t>
            </a:r>
            <a:endParaRPr lang="en-IN" dirty="0"/>
          </a:p>
        </p:txBody>
      </p:sp>
      <p:sp>
        <p:nvSpPr>
          <p:cNvPr id="3" name="Title 2"/>
          <p:cNvSpPr>
            <a:spLocks noGrp="1"/>
          </p:cNvSpPr>
          <p:nvPr>
            <p:ph type="title"/>
          </p:nvPr>
        </p:nvSpPr>
        <p:spPr>
          <a:xfrm>
            <a:off x="838200" y="365125"/>
            <a:ext cx="10472351" cy="655637"/>
          </a:xfrm>
        </p:spPr>
        <p:txBody>
          <a:bodyPr>
            <a:normAutofit fontScale="90000"/>
          </a:bodyPr>
          <a:lstStyle/>
          <a:p>
            <a:r>
              <a:rPr lang="en-US" dirty="0" smtClean="0"/>
              <a:t>Using Convert Class</a:t>
            </a:r>
            <a:endParaRPr lang="en-IN" dirty="0"/>
          </a:p>
        </p:txBody>
      </p:sp>
      <p:sp>
        <p:nvSpPr>
          <p:cNvPr id="5" name="TextBox 4"/>
          <p:cNvSpPr txBox="1"/>
          <p:nvPr/>
        </p:nvSpPr>
        <p:spPr>
          <a:xfrm>
            <a:off x="3803668" y="2604947"/>
            <a:ext cx="7286676" cy="1569660"/>
          </a:xfrm>
          <a:prstGeom prst="rect">
            <a:avLst/>
          </a:prstGeom>
          <a:solidFill>
            <a:schemeClr val="tx2">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600" dirty="0">
                <a:latin typeface="Trebuchet MS" pitchFamily="34" charset="0"/>
              </a:rPr>
              <a:t>static void Main()</a:t>
            </a:r>
          </a:p>
          <a:p>
            <a:r>
              <a:rPr lang="en-US" sz="1600" dirty="0">
                <a:latin typeface="Trebuchet MS" pitchFamily="34" charset="0"/>
              </a:rPr>
              <a:t>{</a:t>
            </a:r>
          </a:p>
          <a:p>
            <a:r>
              <a:rPr lang="en-US" sz="1600" dirty="0">
                <a:latin typeface="Trebuchet MS" pitchFamily="34" charset="0"/>
              </a:rPr>
              <a:t>	</a:t>
            </a:r>
            <a:r>
              <a:rPr lang="en-US" sz="1600" dirty="0" err="1">
                <a:latin typeface="Trebuchet MS" pitchFamily="34" charset="0"/>
              </a:rPr>
              <a:t>Console.Write</a:t>
            </a:r>
            <a:r>
              <a:rPr lang="en-US" sz="1600" dirty="0">
                <a:latin typeface="Trebuchet MS" pitchFamily="34" charset="0"/>
              </a:rPr>
              <a:t>(“Enter Your Identification Number: “);</a:t>
            </a:r>
          </a:p>
          <a:p>
            <a:r>
              <a:rPr lang="en-US" sz="1600" dirty="0">
                <a:latin typeface="Trebuchet MS" pitchFamily="34" charset="0"/>
              </a:rPr>
              <a:t>	string </a:t>
            </a:r>
            <a:r>
              <a:rPr lang="en-US" sz="1600" dirty="0" err="1">
                <a:latin typeface="Trebuchet MS" pitchFamily="34" charset="0"/>
              </a:rPr>
              <a:t>strId</a:t>
            </a:r>
            <a:r>
              <a:rPr lang="en-US" sz="1600" dirty="0">
                <a:latin typeface="Trebuchet MS" pitchFamily="34" charset="0"/>
              </a:rPr>
              <a:t> = </a:t>
            </a:r>
            <a:r>
              <a:rPr lang="en-US" sz="1600" dirty="0" err="1">
                <a:latin typeface="Trebuchet MS" pitchFamily="34" charset="0"/>
              </a:rPr>
              <a:t>Console.ReadLine</a:t>
            </a:r>
            <a:r>
              <a:rPr lang="en-US" sz="1600" dirty="0">
                <a:latin typeface="Trebuchet MS" pitchFamily="34" charset="0"/>
              </a:rPr>
              <a:t>();</a:t>
            </a:r>
          </a:p>
          <a:p>
            <a:r>
              <a:rPr lang="en-US" sz="1600" dirty="0">
                <a:latin typeface="Trebuchet MS" pitchFamily="34" charset="0"/>
              </a:rPr>
              <a:t>	</a:t>
            </a:r>
            <a:r>
              <a:rPr lang="en-US" sz="1600" dirty="0" err="1">
                <a:latin typeface="Trebuchet MS" pitchFamily="34" charset="0"/>
              </a:rPr>
              <a:t>int</a:t>
            </a:r>
            <a:r>
              <a:rPr lang="en-US" sz="1600" dirty="0">
                <a:latin typeface="Trebuchet MS" pitchFamily="34" charset="0"/>
              </a:rPr>
              <a:t> </a:t>
            </a:r>
            <a:r>
              <a:rPr lang="en-US" sz="1600" dirty="0" err="1">
                <a:latin typeface="Trebuchet MS" pitchFamily="34" charset="0"/>
              </a:rPr>
              <a:t>intId</a:t>
            </a:r>
            <a:r>
              <a:rPr lang="en-US" sz="1600" dirty="0">
                <a:latin typeface="Trebuchet MS" pitchFamily="34" charset="0"/>
              </a:rPr>
              <a:t> = convert.ToInt32(</a:t>
            </a:r>
            <a:r>
              <a:rPr lang="en-US" sz="1600" dirty="0" err="1">
                <a:latin typeface="Trebuchet MS" pitchFamily="34" charset="0"/>
              </a:rPr>
              <a:t>strId</a:t>
            </a:r>
            <a:r>
              <a:rPr lang="en-US" sz="1600" dirty="0">
                <a:latin typeface="Trebuchet MS" pitchFamily="34" charset="0"/>
              </a:rPr>
              <a:t>);</a:t>
            </a:r>
          </a:p>
          <a:p>
            <a:r>
              <a:rPr lang="en-US" sz="1600" dirty="0">
                <a:latin typeface="Trebuchet MS" pitchFamily="34" charset="0"/>
              </a:rPr>
              <a:t>}</a:t>
            </a:r>
            <a:endParaRPr lang="en-IN" sz="1600" dirty="0">
              <a:latin typeface="Trebuchet MS" pitchFamily="34" charset="0"/>
            </a:endParaRPr>
          </a:p>
        </p:txBody>
      </p:sp>
    </p:spTree>
    <p:extLst>
      <p:ext uri="{BB962C8B-B14F-4D97-AF65-F5344CB8AC3E}">
        <p14:creationId xmlns:p14="http://schemas.microsoft.com/office/powerpoint/2010/main" val="35800910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dirty="0" smtClean="0"/>
              <a:t>Using Parse Method</a:t>
            </a:r>
            <a:endParaRPr lang="en-US" dirty="0"/>
          </a:p>
        </p:txBody>
      </p:sp>
      <p:sp>
        <p:nvSpPr>
          <p:cNvPr id="109571" name="Rectangle 3"/>
          <p:cNvSpPr>
            <a:spLocks noGrp="1" noChangeArrowheads="1"/>
          </p:cNvSpPr>
          <p:nvPr>
            <p:ph type="body" idx="1"/>
          </p:nvPr>
        </p:nvSpPr>
        <p:spPr>
          <a:xfrm>
            <a:off x="1981200" y="1219200"/>
            <a:ext cx="8229600" cy="5105400"/>
          </a:xfrm>
        </p:spPr>
        <p:txBody>
          <a:bodyPr>
            <a:normAutofit lnSpcReduction="10000"/>
          </a:bodyPr>
          <a:lstStyle/>
          <a:p>
            <a:r>
              <a:rPr lang="en-US" dirty="0"/>
              <a:t>Parse is used to </a:t>
            </a:r>
            <a:r>
              <a:rPr lang="en-US" dirty="0" smtClean="0"/>
              <a:t>convert only string data type into some other data type</a:t>
            </a:r>
          </a:p>
          <a:p>
            <a:r>
              <a:rPr lang="en-US" dirty="0" smtClean="0"/>
              <a:t>Example: </a:t>
            </a:r>
          </a:p>
          <a:p>
            <a:pPr lvl="1"/>
            <a:r>
              <a:rPr lang="en-US" dirty="0" smtClean="0"/>
              <a:t>Controls </a:t>
            </a:r>
            <a:r>
              <a:rPr lang="en-US" dirty="0"/>
              <a:t>that accept user input, such as </a:t>
            </a:r>
            <a:r>
              <a:rPr lang="en-US" dirty="0" err="1"/>
              <a:t>TextBox</a:t>
            </a:r>
            <a:r>
              <a:rPr lang="en-US" dirty="0"/>
              <a:t>, do so in the form of a string. </a:t>
            </a:r>
            <a:endParaRPr lang="en-US" dirty="0" smtClean="0"/>
          </a:p>
          <a:p>
            <a:pPr lvl="1"/>
            <a:r>
              <a:rPr lang="en-US" dirty="0" smtClean="0"/>
              <a:t>The Parse method can be used to convert that string to usable data. </a:t>
            </a:r>
          </a:p>
          <a:p>
            <a:endParaRPr lang="en-US" dirty="0" smtClean="0"/>
          </a:p>
          <a:p>
            <a:r>
              <a:rPr lang="en-US" dirty="0" smtClean="0"/>
              <a:t>In all implementations, Parse is a static (Shared) method and must be called from the type object rather than from an instance. </a:t>
            </a:r>
          </a:p>
          <a:p>
            <a:r>
              <a:rPr lang="en-US" dirty="0" smtClean="0"/>
              <a:t>Code Example:</a:t>
            </a:r>
            <a:endParaRPr lang="en-US" dirty="0"/>
          </a:p>
        </p:txBody>
      </p:sp>
      <p:sp>
        <p:nvSpPr>
          <p:cNvPr id="4" name="TextBox 3"/>
          <p:cNvSpPr txBox="1"/>
          <p:nvPr/>
        </p:nvSpPr>
        <p:spPr>
          <a:xfrm>
            <a:off x="4511246" y="5373130"/>
            <a:ext cx="7239000" cy="1200329"/>
          </a:xfrm>
          <a:prstGeom prst="rect">
            <a:avLst/>
          </a:prstGeom>
          <a:solidFill>
            <a:schemeClr val="tx2">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err="1">
                <a:latin typeface="Trebuchet MS" pitchFamily="34" charset="0"/>
              </a:rPr>
              <a:t>int</a:t>
            </a:r>
            <a:r>
              <a:rPr lang="en-US" dirty="0">
                <a:latin typeface="Trebuchet MS" pitchFamily="34" charset="0"/>
              </a:rPr>
              <a:t> </a:t>
            </a:r>
            <a:r>
              <a:rPr lang="en-US" dirty="0" err="1">
                <a:latin typeface="Trebuchet MS" pitchFamily="34" charset="0"/>
              </a:rPr>
              <a:t>intValue</a:t>
            </a:r>
            <a:r>
              <a:rPr lang="en-US" dirty="0">
                <a:latin typeface="Trebuchet MS" pitchFamily="34" charset="0"/>
              </a:rPr>
              <a:t>;</a:t>
            </a:r>
          </a:p>
          <a:p>
            <a:r>
              <a:rPr lang="en-US" dirty="0">
                <a:latin typeface="Trebuchet MS" pitchFamily="34" charset="0"/>
              </a:rPr>
              <a:t>string </a:t>
            </a:r>
            <a:r>
              <a:rPr lang="en-US" dirty="0" err="1">
                <a:latin typeface="Trebuchet MS" pitchFamily="34" charset="0"/>
              </a:rPr>
              <a:t>strValue</a:t>
            </a:r>
            <a:r>
              <a:rPr lang="en-US" dirty="0">
                <a:latin typeface="Trebuchet MS" pitchFamily="34" charset="0"/>
              </a:rPr>
              <a:t>;</a:t>
            </a:r>
          </a:p>
          <a:p>
            <a:r>
              <a:rPr lang="en-US" dirty="0" err="1">
                <a:latin typeface="Trebuchet MS" pitchFamily="34" charset="0"/>
              </a:rPr>
              <a:t>strValue</a:t>
            </a:r>
            <a:r>
              <a:rPr lang="en-US" dirty="0">
                <a:latin typeface="Trebuchet MS" pitchFamily="34" charset="0"/>
              </a:rPr>
              <a:t> = "1234"; </a:t>
            </a:r>
          </a:p>
          <a:p>
            <a:r>
              <a:rPr lang="en-US" dirty="0" err="1">
                <a:latin typeface="Trebuchet MS" pitchFamily="34" charset="0"/>
              </a:rPr>
              <a:t>intValue</a:t>
            </a:r>
            <a:r>
              <a:rPr lang="en-US" dirty="0">
                <a:latin typeface="Trebuchet MS" pitchFamily="34" charset="0"/>
              </a:rPr>
              <a:t> = </a:t>
            </a:r>
            <a:r>
              <a:rPr lang="en-US" dirty="0" err="1">
                <a:latin typeface="Trebuchet MS" pitchFamily="34" charset="0"/>
              </a:rPr>
              <a:t>int.Parse</a:t>
            </a:r>
            <a:r>
              <a:rPr lang="en-US" dirty="0">
                <a:latin typeface="Trebuchet MS" pitchFamily="34" charset="0"/>
              </a:rPr>
              <a:t>(S); </a:t>
            </a:r>
            <a:endParaRPr lang="en-US" dirty="0">
              <a:latin typeface="Trebuchet MS" pitchFamily="34" charset="0"/>
            </a:endParaRPr>
          </a:p>
        </p:txBody>
      </p:sp>
    </p:spTree>
    <p:extLst>
      <p:ext uri="{BB962C8B-B14F-4D97-AF65-F5344CB8AC3E}">
        <p14:creationId xmlns:p14="http://schemas.microsoft.com/office/powerpoint/2010/main" val="38034598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fade">
                                      <p:cBhvr>
                                        <p:cTn id="7" dur="1000"/>
                                        <p:tgtEl>
                                          <p:spTgt spid="109571">
                                            <p:txEl>
                                              <p:pRg st="0" end="0"/>
                                            </p:txEl>
                                          </p:spTgt>
                                        </p:tgtEl>
                                      </p:cBhvr>
                                    </p:animEffect>
                                    <p:anim calcmode="lin" valueType="num">
                                      <p:cBhvr>
                                        <p:cTn id="8" dur="1000" fill="hold"/>
                                        <p:tgtEl>
                                          <p:spTgt spid="10957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95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9571">
                                            <p:txEl>
                                              <p:pRg st="1" end="1"/>
                                            </p:txEl>
                                          </p:spTgt>
                                        </p:tgtEl>
                                        <p:attrNameLst>
                                          <p:attrName>style.visibility</p:attrName>
                                        </p:attrNameLst>
                                      </p:cBhvr>
                                      <p:to>
                                        <p:strVal val="visible"/>
                                      </p:to>
                                    </p:set>
                                    <p:animEffect transition="in" filter="fade">
                                      <p:cBhvr>
                                        <p:cTn id="14" dur="1000"/>
                                        <p:tgtEl>
                                          <p:spTgt spid="109571">
                                            <p:txEl>
                                              <p:pRg st="1" end="1"/>
                                            </p:txEl>
                                          </p:spTgt>
                                        </p:tgtEl>
                                      </p:cBhvr>
                                    </p:animEffect>
                                    <p:anim calcmode="lin" valueType="num">
                                      <p:cBhvr>
                                        <p:cTn id="15" dur="1000" fill="hold"/>
                                        <p:tgtEl>
                                          <p:spTgt spid="10957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9571">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9571">
                                            <p:txEl>
                                              <p:pRg st="2" end="2"/>
                                            </p:txEl>
                                          </p:spTgt>
                                        </p:tgtEl>
                                        <p:attrNameLst>
                                          <p:attrName>style.visibility</p:attrName>
                                        </p:attrNameLst>
                                      </p:cBhvr>
                                      <p:to>
                                        <p:strVal val="visible"/>
                                      </p:to>
                                    </p:set>
                                    <p:animEffect transition="in" filter="fade">
                                      <p:cBhvr>
                                        <p:cTn id="19" dur="1000"/>
                                        <p:tgtEl>
                                          <p:spTgt spid="109571">
                                            <p:txEl>
                                              <p:pRg st="2" end="2"/>
                                            </p:txEl>
                                          </p:spTgt>
                                        </p:tgtEl>
                                      </p:cBhvr>
                                    </p:animEffect>
                                    <p:anim calcmode="lin" valueType="num">
                                      <p:cBhvr>
                                        <p:cTn id="20" dur="1000" fill="hold"/>
                                        <p:tgtEl>
                                          <p:spTgt spid="10957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9571">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9571">
                                            <p:txEl>
                                              <p:pRg st="3" end="3"/>
                                            </p:txEl>
                                          </p:spTgt>
                                        </p:tgtEl>
                                        <p:attrNameLst>
                                          <p:attrName>style.visibility</p:attrName>
                                        </p:attrNameLst>
                                      </p:cBhvr>
                                      <p:to>
                                        <p:strVal val="visible"/>
                                      </p:to>
                                    </p:set>
                                    <p:animEffect transition="in" filter="fade">
                                      <p:cBhvr>
                                        <p:cTn id="24" dur="1000"/>
                                        <p:tgtEl>
                                          <p:spTgt spid="109571">
                                            <p:txEl>
                                              <p:pRg st="3" end="3"/>
                                            </p:txEl>
                                          </p:spTgt>
                                        </p:tgtEl>
                                      </p:cBhvr>
                                    </p:animEffect>
                                    <p:anim calcmode="lin" valueType="num">
                                      <p:cBhvr>
                                        <p:cTn id="25" dur="1000" fill="hold"/>
                                        <p:tgtEl>
                                          <p:spTgt spid="10957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095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09571">
                                            <p:txEl>
                                              <p:pRg st="5" end="5"/>
                                            </p:txEl>
                                          </p:spTgt>
                                        </p:tgtEl>
                                        <p:attrNameLst>
                                          <p:attrName>style.visibility</p:attrName>
                                        </p:attrNameLst>
                                      </p:cBhvr>
                                      <p:to>
                                        <p:strVal val="visible"/>
                                      </p:to>
                                    </p:set>
                                    <p:animEffect transition="in" filter="fade">
                                      <p:cBhvr>
                                        <p:cTn id="31" dur="1000"/>
                                        <p:tgtEl>
                                          <p:spTgt spid="109571">
                                            <p:txEl>
                                              <p:pRg st="5" end="5"/>
                                            </p:txEl>
                                          </p:spTgt>
                                        </p:tgtEl>
                                      </p:cBhvr>
                                    </p:animEffect>
                                    <p:anim calcmode="lin" valueType="num">
                                      <p:cBhvr>
                                        <p:cTn id="32" dur="1000" fill="hold"/>
                                        <p:tgtEl>
                                          <p:spTgt spid="109571">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10957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09571">
                                            <p:txEl>
                                              <p:pRg st="6" end="6"/>
                                            </p:txEl>
                                          </p:spTgt>
                                        </p:tgtEl>
                                        <p:attrNameLst>
                                          <p:attrName>style.visibility</p:attrName>
                                        </p:attrNameLst>
                                      </p:cBhvr>
                                      <p:to>
                                        <p:strVal val="visible"/>
                                      </p:to>
                                    </p:set>
                                    <p:animEffect transition="in" filter="fade">
                                      <p:cBhvr>
                                        <p:cTn id="38" dur="1000"/>
                                        <p:tgtEl>
                                          <p:spTgt spid="109571">
                                            <p:txEl>
                                              <p:pRg st="6" end="6"/>
                                            </p:txEl>
                                          </p:spTgt>
                                        </p:tgtEl>
                                      </p:cBhvr>
                                    </p:animEffect>
                                    <p:anim calcmode="lin" valueType="num">
                                      <p:cBhvr>
                                        <p:cTn id="39" dur="1000" fill="hold"/>
                                        <p:tgtEl>
                                          <p:spTgt spid="109571">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10957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46492" cy="593724"/>
          </a:xfrm>
        </p:spPr>
        <p:txBody>
          <a:bodyPr>
            <a:normAutofit fontScale="90000"/>
          </a:bodyPr>
          <a:lstStyle/>
          <a:p>
            <a:r>
              <a:rPr lang="en-US" dirty="0" smtClean="0"/>
              <a:t>Using TryParse method</a:t>
            </a:r>
            <a:endParaRPr lang="en-US" dirty="0"/>
          </a:p>
        </p:txBody>
      </p:sp>
      <p:sp>
        <p:nvSpPr>
          <p:cNvPr id="6" name="Content Placeholder 5"/>
          <p:cNvSpPr>
            <a:spLocks noGrp="1"/>
          </p:cNvSpPr>
          <p:nvPr>
            <p:ph sz="half" idx="1"/>
          </p:nvPr>
        </p:nvSpPr>
        <p:spPr>
          <a:xfrm>
            <a:off x="1981200" y="1020763"/>
            <a:ext cx="3581400" cy="5105401"/>
          </a:xfrm>
          <a:ln>
            <a:solidFill>
              <a:schemeClr val="tx1"/>
            </a:solidFill>
          </a:ln>
        </p:spPr>
        <p:txBody>
          <a:bodyPr>
            <a:normAutofit fontScale="77500" lnSpcReduction="20000"/>
          </a:bodyPr>
          <a:lstStyle/>
          <a:p>
            <a:r>
              <a:rPr lang="en-US" dirty="0"/>
              <a:t>Converts the string representation of a number to its 32-bit signed integer equivalent. A return value indicates whether the </a:t>
            </a:r>
            <a:r>
              <a:rPr lang="en-US" dirty="0" err="1" smtClean="0"/>
              <a:t>conver</a:t>
            </a:r>
            <a:endParaRPr lang="en-US" dirty="0" smtClean="0"/>
          </a:p>
          <a:p>
            <a:r>
              <a:rPr lang="en-US" dirty="0"/>
              <a:t>The </a:t>
            </a:r>
            <a:r>
              <a:rPr lang="en-US" b="1" dirty="0"/>
              <a:t>TryParse</a:t>
            </a:r>
            <a:r>
              <a:rPr lang="en-US" dirty="0"/>
              <a:t> method is like the </a:t>
            </a:r>
            <a:r>
              <a:rPr lang="en-US" b="1" dirty="0"/>
              <a:t>Parse</a:t>
            </a:r>
            <a:r>
              <a:rPr lang="en-US" dirty="0"/>
              <a:t> method, except the </a:t>
            </a:r>
            <a:r>
              <a:rPr lang="en-US" b="1" dirty="0"/>
              <a:t>TryParse</a:t>
            </a:r>
            <a:r>
              <a:rPr lang="en-US" dirty="0"/>
              <a:t> method does not throw an exception if the conversion fails.  It eliminates the need to use exception handling to test for a </a:t>
            </a:r>
            <a:r>
              <a:rPr lang="en-US" b="1" dirty="0"/>
              <a:t>FormatException</a:t>
            </a:r>
            <a:r>
              <a:rPr lang="en-US" dirty="0"/>
              <a:t> in the event that </a:t>
            </a:r>
            <a:r>
              <a:rPr lang="en-US" i="1" dirty="0"/>
              <a:t>s</a:t>
            </a:r>
            <a:r>
              <a:rPr lang="en-US" dirty="0"/>
              <a:t> is invalid and cannot be successfully parsed.</a:t>
            </a:r>
          </a:p>
        </p:txBody>
      </p:sp>
      <p:sp>
        <p:nvSpPr>
          <p:cNvPr id="4" name="Slide Number Placeholder 3"/>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34</a:t>
            </a:fld>
            <a:endParaRPr lang="en-US" dirty="0"/>
          </a:p>
        </p:txBody>
      </p:sp>
      <p:pic>
        <p:nvPicPr>
          <p:cNvPr id="8" name="Content Placeholder 7"/>
          <p:cNvPicPr>
            <a:picLocks noGrp="1" noChangeAspect="1"/>
          </p:cNvPicPr>
          <p:nvPr>
            <p:ph sz="half" idx="2"/>
          </p:nvPr>
        </p:nvPicPr>
        <p:blipFill>
          <a:blip r:embed="rId3"/>
          <a:stretch>
            <a:fillRect/>
          </a:stretch>
        </p:blipFill>
        <p:spPr>
          <a:xfrm>
            <a:off x="5611434" y="1371600"/>
            <a:ext cx="4599367" cy="4572000"/>
          </a:xfrm>
          <a:prstGeom prst="rect">
            <a:avLst/>
          </a:prstGeom>
          <a:ln>
            <a:solidFill>
              <a:schemeClr val="tx1"/>
            </a:solidFill>
          </a:ln>
        </p:spPr>
      </p:pic>
    </p:spTree>
    <p:extLst>
      <p:ext uri="{BB962C8B-B14F-4D97-AF65-F5344CB8AC3E}">
        <p14:creationId xmlns:p14="http://schemas.microsoft.com/office/powerpoint/2010/main" val="2240231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2133600" y="1371600"/>
          <a:ext cx="7848600" cy="4648202"/>
        </p:xfrm>
        <a:graphic>
          <a:graphicData uri="http://schemas.openxmlformats.org/drawingml/2006/table">
            <a:tbl>
              <a:tblPr>
                <a:tableStyleId>{3C2FFA5D-87B4-456A-9821-1D502468CF0F}</a:tableStyleId>
              </a:tblPr>
              <a:tblGrid>
                <a:gridCol w="3068089"/>
                <a:gridCol w="4780511"/>
              </a:tblGrid>
              <a:tr h="490082">
                <a:tc>
                  <a:txBody>
                    <a:bodyPr/>
                    <a:lstStyle/>
                    <a:p>
                      <a:pPr algn="ctr"/>
                      <a:r>
                        <a:rPr lang="en-US" b="1" u="none" dirty="0"/>
                        <a:t>Category</a:t>
                      </a:r>
                    </a:p>
                  </a:txBody>
                  <a:tcPr marL="47625" marR="47625" marT="47625" marB="47625" anchor="ctr"/>
                </a:tc>
                <a:tc>
                  <a:txBody>
                    <a:bodyPr/>
                    <a:lstStyle/>
                    <a:p>
                      <a:pPr algn="ctr"/>
                      <a:r>
                        <a:rPr lang="en-US" b="1" u="none" dirty="0"/>
                        <a:t>C# keywords</a:t>
                      </a:r>
                    </a:p>
                  </a:txBody>
                  <a:tcPr marL="47625" marR="47625" marT="47625" marB="47625" anchor="ctr"/>
                </a:tc>
              </a:tr>
              <a:tr h="490082">
                <a:tc>
                  <a:txBody>
                    <a:bodyPr/>
                    <a:lstStyle/>
                    <a:p>
                      <a:r>
                        <a:rPr lang="en-US"/>
                        <a:t>Selection statements</a:t>
                      </a:r>
                    </a:p>
                  </a:txBody>
                  <a:tcPr marL="47625" marR="47625" marT="47625" marB="47625" anchor="ctr"/>
                </a:tc>
                <a:tc>
                  <a:txBody>
                    <a:bodyPr/>
                    <a:lstStyle/>
                    <a:p>
                      <a:r>
                        <a:rPr lang="en-US" dirty="0"/>
                        <a:t>if, else, switch, case</a:t>
                      </a:r>
                    </a:p>
                  </a:txBody>
                  <a:tcPr marL="47625" marR="47625" marT="47625" marB="47625" anchor="ctr"/>
                </a:tc>
              </a:tr>
              <a:tr h="490082">
                <a:tc>
                  <a:txBody>
                    <a:bodyPr/>
                    <a:lstStyle/>
                    <a:p>
                      <a:r>
                        <a:rPr lang="en-US"/>
                        <a:t>Iteration statements</a:t>
                      </a:r>
                    </a:p>
                  </a:txBody>
                  <a:tcPr marL="47625" marR="47625" marT="47625" marB="47625" anchor="ctr"/>
                </a:tc>
                <a:tc>
                  <a:txBody>
                    <a:bodyPr/>
                    <a:lstStyle/>
                    <a:p>
                      <a:r>
                        <a:rPr lang="en-US" dirty="0"/>
                        <a:t>do, for, </a:t>
                      </a:r>
                      <a:r>
                        <a:rPr lang="en-US" dirty="0" err="1"/>
                        <a:t>foreach</a:t>
                      </a:r>
                      <a:r>
                        <a:rPr lang="en-US" dirty="0"/>
                        <a:t>, in, while</a:t>
                      </a:r>
                    </a:p>
                  </a:txBody>
                  <a:tcPr marL="47625" marR="47625" marT="47625" marB="47625" anchor="ctr"/>
                </a:tc>
              </a:tr>
              <a:tr h="853855">
                <a:tc>
                  <a:txBody>
                    <a:bodyPr/>
                    <a:lstStyle/>
                    <a:p>
                      <a:r>
                        <a:rPr lang="en-US"/>
                        <a:t>Jump statements</a:t>
                      </a:r>
                    </a:p>
                  </a:txBody>
                  <a:tcPr marL="47625" marR="47625" marT="47625" marB="47625" anchor="ctr"/>
                </a:tc>
                <a:tc>
                  <a:txBody>
                    <a:bodyPr/>
                    <a:lstStyle/>
                    <a:p>
                      <a:r>
                        <a:rPr lang="en-US" dirty="0"/>
                        <a:t>break, continue, default, </a:t>
                      </a:r>
                      <a:r>
                        <a:rPr lang="en-US" dirty="0" err="1"/>
                        <a:t>goto</a:t>
                      </a:r>
                      <a:r>
                        <a:rPr lang="en-US" dirty="0"/>
                        <a:t>, return, yield</a:t>
                      </a:r>
                    </a:p>
                  </a:txBody>
                  <a:tcPr marL="47625" marR="47625" marT="47625" marB="47625" anchor="ctr"/>
                </a:tc>
              </a:tr>
              <a:tr h="853855">
                <a:tc>
                  <a:txBody>
                    <a:bodyPr/>
                    <a:lstStyle/>
                    <a:p>
                      <a:r>
                        <a:rPr lang="en-US"/>
                        <a:t>Exception handling statements</a:t>
                      </a:r>
                    </a:p>
                  </a:txBody>
                  <a:tcPr marL="47625" marR="47625" marT="47625" marB="47625" anchor="ctr"/>
                </a:tc>
                <a:tc>
                  <a:txBody>
                    <a:bodyPr/>
                    <a:lstStyle/>
                    <a:p>
                      <a:r>
                        <a:rPr lang="en-US"/>
                        <a:t>throw, try-catch, try-finally, try-catch-finally</a:t>
                      </a:r>
                    </a:p>
                  </a:txBody>
                  <a:tcPr marL="47625" marR="47625" marT="47625" marB="47625" anchor="ctr"/>
                </a:tc>
              </a:tr>
              <a:tr h="490082">
                <a:tc>
                  <a:txBody>
                    <a:bodyPr/>
                    <a:lstStyle/>
                    <a:p>
                      <a:r>
                        <a:rPr lang="en-US"/>
                        <a:t>Checked and unchecked</a:t>
                      </a:r>
                    </a:p>
                  </a:txBody>
                  <a:tcPr marL="47625" marR="47625" marT="47625" marB="47625" anchor="ctr"/>
                </a:tc>
                <a:tc>
                  <a:txBody>
                    <a:bodyPr/>
                    <a:lstStyle/>
                    <a:p>
                      <a:r>
                        <a:rPr lang="en-US"/>
                        <a:t>checked, unchecked</a:t>
                      </a:r>
                    </a:p>
                  </a:txBody>
                  <a:tcPr marL="47625" marR="47625" marT="47625" marB="47625" anchor="ctr"/>
                </a:tc>
              </a:tr>
              <a:tr h="490082">
                <a:tc>
                  <a:txBody>
                    <a:bodyPr/>
                    <a:lstStyle/>
                    <a:p>
                      <a:r>
                        <a:rPr lang="en-US"/>
                        <a:t>fixed Statement</a:t>
                      </a:r>
                    </a:p>
                  </a:txBody>
                  <a:tcPr marL="47625" marR="47625" marT="47625" marB="47625" anchor="ctr"/>
                </a:tc>
                <a:tc>
                  <a:txBody>
                    <a:bodyPr/>
                    <a:lstStyle/>
                    <a:p>
                      <a:r>
                        <a:rPr lang="en-US"/>
                        <a:t>fixed</a:t>
                      </a:r>
                    </a:p>
                  </a:txBody>
                  <a:tcPr marL="47625" marR="47625" marT="47625" marB="47625" anchor="ctr"/>
                </a:tc>
              </a:tr>
              <a:tr h="490082">
                <a:tc>
                  <a:txBody>
                    <a:bodyPr/>
                    <a:lstStyle/>
                    <a:p>
                      <a:r>
                        <a:rPr lang="en-US"/>
                        <a:t>lock Statement</a:t>
                      </a:r>
                    </a:p>
                  </a:txBody>
                  <a:tcPr marL="47625" marR="47625" marT="47625" marB="47625" anchor="ctr"/>
                </a:tc>
                <a:tc>
                  <a:txBody>
                    <a:bodyPr/>
                    <a:lstStyle/>
                    <a:p>
                      <a:r>
                        <a:rPr lang="en-US" dirty="0"/>
                        <a:t>lock</a:t>
                      </a:r>
                    </a:p>
                  </a:txBody>
                  <a:tcPr marL="47625" marR="47625" marT="47625" marB="47625" anchor="ctr"/>
                </a:tc>
              </a:tr>
            </a:tbl>
          </a:graphicData>
        </a:graphic>
      </p:graphicFrame>
      <p:sp>
        <p:nvSpPr>
          <p:cNvPr id="3" name="Title 2"/>
          <p:cNvSpPr>
            <a:spLocks noGrp="1"/>
          </p:cNvSpPr>
          <p:nvPr>
            <p:ph type="title"/>
          </p:nvPr>
        </p:nvSpPr>
        <p:spPr/>
        <p:txBody>
          <a:bodyPr/>
          <a:lstStyle/>
          <a:p>
            <a:r>
              <a:rPr lang="en-US" dirty="0" smtClean="0"/>
              <a:t>Statements in C#</a:t>
            </a:r>
            <a:endParaRPr lang="en-US" dirty="0"/>
          </a:p>
        </p:txBody>
      </p:sp>
    </p:spTree>
    <p:extLst>
      <p:ext uri="{BB962C8B-B14F-4D97-AF65-F5344CB8AC3E}">
        <p14:creationId xmlns:p14="http://schemas.microsoft.com/office/powerpoint/2010/main" val="23552369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If..Else Statement</a:t>
            </a:r>
            <a:endParaRPr lang="en-IN" dirty="0"/>
          </a:p>
        </p:txBody>
      </p:sp>
      <p:sp>
        <p:nvSpPr>
          <p:cNvPr id="5" name="Rectangle 3"/>
          <p:cNvSpPr txBox="1">
            <a:spLocks noChangeArrowheads="1"/>
          </p:cNvSpPr>
          <p:nvPr/>
        </p:nvSpPr>
        <p:spPr bwMode="auto">
          <a:xfrm>
            <a:off x="1981200" y="1371600"/>
            <a:ext cx="780415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base">
              <a:spcBef>
                <a:spcPct val="20000"/>
              </a:spcBef>
              <a:spcAft>
                <a:spcPct val="0"/>
              </a:spcAft>
              <a:buClr>
                <a:srgbClr val="C00000"/>
              </a:buClr>
              <a:buSzPct val="150000"/>
              <a:buFont typeface="Trebuchet MS" pitchFamily="34" charset="0"/>
              <a:buChar char="●"/>
              <a:defRPr/>
            </a:pPr>
            <a:r>
              <a:rPr lang="en-US" sz="2000" dirty="0">
                <a:latin typeface="Trebuchet MS" pitchFamily="34" charset="0"/>
                <a:cs typeface="Times New Roman" pitchFamily="18" charset="0"/>
              </a:rPr>
              <a:t>Syntax:</a:t>
            </a:r>
          </a:p>
          <a:p>
            <a:pPr marL="342900" indent="-342900" fontAlgn="base">
              <a:spcBef>
                <a:spcPct val="20000"/>
              </a:spcBef>
              <a:spcAft>
                <a:spcPct val="0"/>
              </a:spcAft>
              <a:buClr>
                <a:srgbClr val="C00000"/>
              </a:buClr>
              <a:buSzPct val="150000"/>
              <a:buFont typeface="Trebuchet MS" pitchFamily="34" charset="0"/>
              <a:buChar char="●"/>
              <a:defRPr/>
            </a:pPr>
            <a:endParaRPr lang="en-US" sz="2000" dirty="0">
              <a:latin typeface="Trebuchet MS" pitchFamily="34" charset="0"/>
              <a:cs typeface="Times New Roman" pitchFamily="18" charset="0"/>
            </a:endParaRPr>
          </a:p>
          <a:p>
            <a:pPr marL="342900" indent="-342900" fontAlgn="base">
              <a:spcBef>
                <a:spcPct val="20000"/>
              </a:spcBef>
              <a:spcAft>
                <a:spcPct val="0"/>
              </a:spcAft>
              <a:buClr>
                <a:srgbClr val="C00000"/>
              </a:buClr>
              <a:buSzPct val="150000"/>
              <a:buFont typeface="Trebuchet MS" pitchFamily="34" charset="0"/>
              <a:buChar char="●"/>
              <a:defRPr/>
            </a:pPr>
            <a:endParaRPr lang="en-US" sz="2000" dirty="0">
              <a:latin typeface="Trebuchet MS" pitchFamily="34" charset="0"/>
              <a:cs typeface="Times New Roman" pitchFamily="18" charset="0"/>
            </a:endParaRPr>
          </a:p>
          <a:p>
            <a:pPr marL="342900" indent="-342900" fontAlgn="base">
              <a:spcBef>
                <a:spcPct val="20000"/>
              </a:spcBef>
              <a:spcAft>
                <a:spcPct val="0"/>
              </a:spcAft>
              <a:buClr>
                <a:srgbClr val="C00000"/>
              </a:buClr>
              <a:buSzPct val="150000"/>
              <a:buFont typeface="Trebuchet MS" pitchFamily="34" charset="0"/>
              <a:buChar char="●"/>
              <a:defRPr/>
            </a:pPr>
            <a:endParaRPr lang="en-US" sz="2000" dirty="0">
              <a:latin typeface="Trebuchet MS" pitchFamily="34" charset="0"/>
              <a:cs typeface="Times New Roman" pitchFamily="18" charset="0"/>
            </a:endParaRPr>
          </a:p>
          <a:p>
            <a:pPr marL="342900" indent="-342900" fontAlgn="base">
              <a:spcBef>
                <a:spcPct val="20000"/>
              </a:spcBef>
              <a:spcAft>
                <a:spcPct val="0"/>
              </a:spcAft>
              <a:buClr>
                <a:srgbClr val="C00000"/>
              </a:buClr>
              <a:buSzPct val="150000"/>
              <a:buFont typeface="Trebuchet MS" pitchFamily="34" charset="0"/>
              <a:buChar char="●"/>
              <a:defRPr/>
            </a:pPr>
            <a:endParaRPr lang="en-US" sz="2000" dirty="0">
              <a:latin typeface="Trebuchet MS" pitchFamily="34" charset="0"/>
              <a:cs typeface="Times New Roman" pitchFamily="18" charset="0"/>
            </a:endParaRPr>
          </a:p>
          <a:p>
            <a:pPr marL="342900" indent="-342900" fontAlgn="base">
              <a:spcBef>
                <a:spcPct val="20000"/>
              </a:spcBef>
              <a:spcAft>
                <a:spcPct val="0"/>
              </a:spcAft>
              <a:buClr>
                <a:srgbClr val="C00000"/>
              </a:buClr>
              <a:buSzPct val="150000"/>
              <a:buFont typeface="Trebuchet MS" pitchFamily="34" charset="0"/>
              <a:buChar char="●"/>
              <a:defRPr/>
            </a:pPr>
            <a:endParaRPr lang="en-US" sz="2000" dirty="0">
              <a:latin typeface="Trebuchet MS" pitchFamily="34" charset="0"/>
              <a:cs typeface="Times New Roman" pitchFamily="18" charset="0"/>
            </a:endParaRPr>
          </a:p>
          <a:p>
            <a:pPr marL="342900" indent="-342900" fontAlgn="base">
              <a:spcBef>
                <a:spcPct val="20000"/>
              </a:spcBef>
              <a:spcAft>
                <a:spcPct val="0"/>
              </a:spcAft>
              <a:buClr>
                <a:srgbClr val="C00000"/>
              </a:buClr>
              <a:buSzPct val="150000"/>
              <a:buFont typeface="Trebuchet MS" pitchFamily="34" charset="0"/>
              <a:buChar char="●"/>
              <a:defRPr/>
            </a:pPr>
            <a:r>
              <a:rPr lang="en-US" sz="2000" dirty="0">
                <a:latin typeface="Trebuchet MS" pitchFamily="34" charset="0"/>
                <a:cs typeface="Times New Roman" pitchFamily="18" charset="0"/>
              </a:rPr>
              <a:t>No implicit conversion from </a:t>
            </a:r>
            <a:r>
              <a:rPr lang="en-US" sz="2000" dirty="0" err="1">
                <a:latin typeface="Trebuchet MS" pitchFamily="34" charset="0"/>
                <a:cs typeface="Times New Roman" pitchFamily="18" charset="0"/>
              </a:rPr>
              <a:t>int</a:t>
            </a:r>
            <a:r>
              <a:rPr lang="en-US" sz="2000" dirty="0">
                <a:latin typeface="Trebuchet MS" pitchFamily="34" charset="0"/>
                <a:cs typeface="Times New Roman" pitchFamily="18" charset="0"/>
              </a:rPr>
              <a:t> to </a:t>
            </a:r>
            <a:r>
              <a:rPr lang="en-US" sz="2000" dirty="0" err="1">
                <a:latin typeface="Trebuchet MS" pitchFamily="34" charset="0"/>
                <a:cs typeface="Times New Roman" pitchFamily="18" charset="0"/>
              </a:rPr>
              <a:t>bool</a:t>
            </a:r>
            <a:r>
              <a:rPr lang="en-US" sz="2000" dirty="0">
                <a:latin typeface="Trebuchet MS" pitchFamily="34" charset="0"/>
              </a:rPr>
              <a:t> </a:t>
            </a:r>
            <a:endParaRPr lang="en-GB" sz="2000" dirty="0">
              <a:latin typeface="Trebuchet MS" pitchFamily="34" charset="0"/>
            </a:endParaRPr>
          </a:p>
        </p:txBody>
      </p:sp>
      <p:sp>
        <p:nvSpPr>
          <p:cNvPr id="6" name="Rectangle 4"/>
          <p:cNvSpPr>
            <a:spLocks noChangeArrowheads="1"/>
          </p:cNvSpPr>
          <p:nvPr/>
        </p:nvSpPr>
        <p:spPr bwMode="auto">
          <a:xfrm>
            <a:off x="2438400" y="4419600"/>
            <a:ext cx="6400800" cy="16002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err="1">
                <a:latin typeface="Trebuchet MS" pitchFamily="34" charset="0"/>
                <a:cs typeface="Times New Roman" pitchFamily="18" charset="0"/>
              </a:rPr>
              <a:t>int</a:t>
            </a:r>
            <a:r>
              <a:rPr lang="en-US" sz="2000" dirty="0">
                <a:latin typeface="Trebuchet MS" pitchFamily="34" charset="0"/>
                <a:cs typeface="Times New Roman" pitchFamily="18" charset="0"/>
              </a:rPr>
              <a:t> x;</a:t>
            </a:r>
          </a:p>
          <a:p>
            <a:r>
              <a:rPr lang="en-US" sz="2000" dirty="0">
                <a:latin typeface="Trebuchet MS" pitchFamily="34" charset="0"/>
                <a:cs typeface="Times New Roman" pitchFamily="18" charset="0"/>
              </a:rPr>
              <a:t>...</a:t>
            </a:r>
          </a:p>
          <a:p>
            <a:r>
              <a:rPr lang="en-US" sz="2000" dirty="0">
                <a:latin typeface="Trebuchet MS" pitchFamily="34" charset="0"/>
                <a:cs typeface="Times New Roman" pitchFamily="18" charset="0"/>
              </a:rPr>
              <a:t>if (x) ...	   // Must be if (x != 0) in C#</a:t>
            </a:r>
          </a:p>
          <a:p>
            <a:r>
              <a:rPr lang="en-US" sz="2000" dirty="0">
                <a:latin typeface="Trebuchet MS" pitchFamily="34" charset="0"/>
                <a:cs typeface="Times New Roman" pitchFamily="18" charset="0"/>
              </a:rPr>
              <a:t>if (x = 0) ... </a:t>
            </a:r>
            <a:r>
              <a:rPr lang="en-US" sz="2000" dirty="0">
                <a:latin typeface="Trebuchet MS" pitchFamily="34" charset="0"/>
                <a:cs typeface="Times New Roman" pitchFamily="18" charset="0"/>
              </a:rPr>
              <a:t>        // </a:t>
            </a:r>
            <a:r>
              <a:rPr lang="en-US" sz="2000" dirty="0">
                <a:latin typeface="Trebuchet MS" pitchFamily="34" charset="0"/>
                <a:cs typeface="Times New Roman" pitchFamily="18" charset="0"/>
              </a:rPr>
              <a:t>Must be if (x == 0) in C#</a:t>
            </a:r>
          </a:p>
          <a:p>
            <a:r>
              <a:rPr lang="en-US" sz="2000" dirty="0">
                <a:latin typeface="Trebuchet MS" pitchFamily="34" charset="0"/>
                <a:cs typeface="Times New Roman" pitchFamily="18" charset="0"/>
              </a:rPr>
              <a:t> </a:t>
            </a:r>
          </a:p>
        </p:txBody>
      </p:sp>
      <p:sp>
        <p:nvSpPr>
          <p:cNvPr id="7" name="Rectangle 6"/>
          <p:cNvSpPr>
            <a:spLocks noChangeArrowheads="1"/>
          </p:cNvSpPr>
          <p:nvPr/>
        </p:nvSpPr>
        <p:spPr bwMode="auto">
          <a:xfrm>
            <a:off x="2362200" y="1828800"/>
            <a:ext cx="6477000" cy="14478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a:latin typeface="Trebuchet MS" pitchFamily="34" charset="0"/>
                <a:cs typeface="Times New Roman" pitchFamily="18" charset="0"/>
              </a:rPr>
              <a:t>if ( </a:t>
            </a:r>
            <a:r>
              <a:rPr lang="en-US" sz="2000" i="1" dirty="0">
                <a:latin typeface="Trebuchet MS" pitchFamily="34" charset="0"/>
                <a:cs typeface="Times New Roman" pitchFamily="18" charset="0"/>
              </a:rPr>
              <a:t>Boolean-expression </a:t>
            </a:r>
            <a:r>
              <a:rPr lang="en-US" sz="2000" dirty="0">
                <a:latin typeface="Trebuchet MS" pitchFamily="34" charset="0"/>
                <a:cs typeface="Times New Roman" pitchFamily="18" charset="0"/>
              </a:rPr>
              <a:t>)</a:t>
            </a:r>
          </a:p>
          <a:p>
            <a:r>
              <a:rPr lang="en-US" sz="2000" dirty="0">
                <a:latin typeface="Trebuchet MS" pitchFamily="34" charset="0"/>
                <a:cs typeface="Times New Roman" pitchFamily="18" charset="0"/>
              </a:rPr>
              <a:t>  </a:t>
            </a:r>
            <a:r>
              <a:rPr lang="en-US" sz="2000" i="1" dirty="0">
                <a:latin typeface="Trebuchet MS" pitchFamily="34" charset="0"/>
                <a:cs typeface="Times New Roman" pitchFamily="18" charset="0"/>
              </a:rPr>
              <a:t>first-embedded-statement</a:t>
            </a:r>
          </a:p>
          <a:p>
            <a:r>
              <a:rPr lang="en-US" sz="2000" dirty="0">
                <a:latin typeface="Trebuchet MS" pitchFamily="34" charset="0"/>
                <a:cs typeface="Times New Roman" pitchFamily="18" charset="0"/>
              </a:rPr>
              <a:t>else</a:t>
            </a:r>
          </a:p>
          <a:p>
            <a:r>
              <a:rPr lang="en-US" sz="2000" dirty="0">
                <a:latin typeface="Trebuchet MS" pitchFamily="34" charset="0"/>
                <a:cs typeface="Times New Roman" pitchFamily="18" charset="0"/>
              </a:rPr>
              <a:t>  </a:t>
            </a:r>
            <a:r>
              <a:rPr lang="en-US" sz="2000" i="1" dirty="0">
                <a:latin typeface="Trebuchet MS" pitchFamily="34" charset="0"/>
                <a:cs typeface="Times New Roman" pitchFamily="18" charset="0"/>
              </a:rPr>
              <a:t>second-embedded-statement</a:t>
            </a:r>
          </a:p>
        </p:txBody>
      </p:sp>
    </p:spTree>
    <p:extLst>
      <p:ext uri="{BB962C8B-B14F-4D97-AF65-F5344CB8AC3E}">
        <p14:creationId xmlns:p14="http://schemas.microsoft.com/office/powerpoint/2010/main" val="83696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6" end="6"/>
                                            </p:txEl>
                                          </p:spTgt>
                                        </p:tgtEl>
                                        <p:attrNameLst>
                                          <p:attrName>style.visibility</p:attrName>
                                        </p:attrNameLst>
                                      </p:cBhvr>
                                      <p:to>
                                        <p:strVal val="visible"/>
                                      </p:to>
                                    </p:set>
                                    <p:animEffect transition="in" filter="fade">
                                      <p:cBhvr>
                                        <p:cTn id="14" dur="1000"/>
                                        <p:tgtEl>
                                          <p:spTgt spid="5">
                                            <p:txEl>
                                              <p:pRg st="6" end="6"/>
                                            </p:txEl>
                                          </p:spTgt>
                                        </p:tgtEl>
                                      </p:cBhvr>
                                    </p:animEffect>
                                    <p:anim calcmode="lin" valueType="num">
                                      <p:cBhvr>
                                        <p:cTn id="1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Cascading if Statements</a:t>
            </a:r>
          </a:p>
        </p:txBody>
      </p:sp>
      <p:sp>
        <p:nvSpPr>
          <p:cNvPr id="80899" name="Rectangle 3"/>
          <p:cNvSpPr>
            <a:spLocks noChangeArrowheads="1"/>
          </p:cNvSpPr>
          <p:nvPr/>
        </p:nvSpPr>
        <p:spPr bwMode="auto">
          <a:xfrm>
            <a:off x="2362200" y="1752601"/>
            <a:ext cx="6629400" cy="4162425"/>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err="1">
                <a:latin typeface="Trebuchet MS" pitchFamily="34" charset="0"/>
              </a:rPr>
              <a:t>Console,WriteLine</a:t>
            </a:r>
            <a:r>
              <a:rPr lang="en-US" sz="2000" dirty="0">
                <a:latin typeface="Trebuchet MS" pitchFamily="34" charset="0"/>
              </a:rPr>
              <a:t>(“Enter Color Choice: “);</a:t>
            </a:r>
          </a:p>
          <a:p>
            <a:r>
              <a:rPr lang="en-US" sz="2000" dirty="0">
                <a:latin typeface="Trebuchet MS" pitchFamily="34" charset="0"/>
              </a:rPr>
              <a:t>string choice = </a:t>
            </a:r>
            <a:r>
              <a:rPr lang="en-US" sz="2000" dirty="0" err="1">
                <a:latin typeface="Trebuchet MS" pitchFamily="34" charset="0"/>
              </a:rPr>
              <a:t>Console.ReadLine</a:t>
            </a:r>
            <a:r>
              <a:rPr lang="en-US" sz="2000" dirty="0">
                <a:latin typeface="Trebuchet MS" pitchFamily="34" charset="0"/>
              </a:rPr>
              <a:t>(); </a:t>
            </a:r>
            <a:endParaRPr lang="en-US" sz="2000" dirty="0">
              <a:latin typeface="Trebuchet MS" pitchFamily="34" charset="0"/>
            </a:endParaRPr>
          </a:p>
          <a:p>
            <a:r>
              <a:rPr lang="en-US" sz="2000" dirty="0">
                <a:latin typeface="Trebuchet MS" pitchFamily="34" charset="0"/>
              </a:rPr>
              <a:t>if </a:t>
            </a:r>
            <a:r>
              <a:rPr lang="en-US" sz="2000" dirty="0">
                <a:latin typeface="Trebuchet MS" pitchFamily="34" charset="0"/>
              </a:rPr>
              <a:t>(choice == “Black”)</a:t>
            </a:r>
            <a:endParaRPr lang="en-US" sz="2000" dirty="0">
              <a:latin typeface="Trebuchet MS" pitchFamily="34" charset="0"/>
            </a:endParaRPr>
          </a:p>
          <a:p>
            <a:r>
              <a:rPr lang="en-US" sz="2000" dirty="0">
                <a:latin typeface="Trebuchet MS" pitchFamily="34" charset="0"/>
              </a:rPr>
              <a:t>    </a:t>
            </a:r>
            <a:r>
              <a:rPr lang="en-US" sz="2000" dirty="0" err="1">
                <a:latin typeface="Trebuchet MS" pitchFamily="34" charset="0"/>
              </a:rPr>
              <a:t>Console.WriteLine</a:t>
            </a:r>
            <a:r>
              <a:rPr lang="en-US" sz="2000" dirty="0">
                <a:latin typeface="Trebuchet MS" pitchFamily="34" charset="0"/>
              </a:rPr>
              <a:t>(“Choice is Black..”);</a:t>
            </a:r>
            <a:endParaRPr lang="en-US" sz="2000" dirty="0">
              <a:latin typeface="Trebuchet MS" pitchFamily="34" charset="0"/>
            </a:endParaRPr>
          </a:p>
          <a:p>
            <a:r>
              <a:rPr lang="en-US" sz="2000" dirty="0">
                <a:latin typeface="Trebuchet MS" pitchFamily="34" charset="0"/>
              </a:rPr>
              <a:t>else </a:t>
            </a:r>
            <a:r>
              <a:rPr lang="en-US" sz="2000" dirty="0">
                <a:latin typeface="Trebuchet MS" pitchFamily="34" charset="0"/>
              </a:rPr>
              <a:t>if (choice == “Blue”)</a:t>
            </a:r>
          </a:p>
          <a:p>
            <a:r>
              <a:rPr lang="en-US" sz="2000" dirty="0">
                <a:latin typeface="Trebuchet MS" pitchFamily="34" charset="0"/>
              </a:rPr>
              <a:t>    </a:t>
            </a:r>
            <a:r>
              <a:rPr lang="en-US" sz="2000" dirty="0" err="1">
                <a:latin typeface="Trebuchet MS" pitchFamily="34" charset="0"/>
              </a:rPr>
              <a:t>Console.WriteLine</a:t>
            </a:r>
            <a:r>
              <a:rPr lang="en-US" sz="2000" dirty="0">
                <a:latin typeface="Trebuchet MS" pitchFamily="34" charset="0"/>
              </a:rPr>
              <a:t>(“Choice is Blue..”);</a:t>
            </a:r>
          </a:p>
          <a:p>
            <a:r>
              <a:rPr lang="en-US" sz="2000" dirty="0">
                <a:latin typeface="Trebuchet MS" pitchFamily="34" charset="0"/>
              </a:rPr>
              <a:t>else if (choice == “Red”)</a:t>
            </a:r>
          </a:p>
          <a:p>
            <a:r>
              <a:rPr lang="en-US" sz="2000" dirty="0">
                <a:latin typeface="Trebuchet MS" pitchFamily="34" charset="0"/>
              </a:rPr>
              <a:t>    </a:t>
            </a:r>
            <a:r>
              <a:rPr lang="en-US" sz="2000" dirty="0" err="1">
                <a:latin typeface="Trebuchet MS" pitchFamily="34" charset="0"/>
              </a:rPr>
              <a:t>Console.WriteLine</a:t>
            </a:r>
            <a:r>
              <a:rPr lang="en-US" sz="2000" dirty="0">
                <a:latin typeface="Trebuchet MS" pitchFamily="34" charset="0"/>
              </a:rPr>
              <a:t>(“Choice is Red..”);</a:t>
            </a:r>
          </a:p>
          <a:p>
            <a:r>
              <a:rPr lang="en-US" sz="2000" dirty="0">
                <a:latin typeface="Trebuchet MS" pitchFamily="34" charset="0"/>
              </a:rPr>
              <a:t>else</a:t>
            </a:r>
            <a:endParaRPr lang="en-US" sz="2000" dirty="0">
              <a:latin typeface="Trebuchet MS" pitchFamily="34" charset="0"/>
            </a:endParaRPr>
          </a:p>
          <a:p>
            <a:r>
              <a:rPr lang="en-US" sz="2000" dirty="0">
                <a:latin typeface="Trebuchet MS" pitchFamily="34" charset="0"/>
              </a:rPr>
              <a:t> </a:t>
            </a:r>
            <a:r>
              <a:rPr lang="en-US" sz="2000" dirty="0">
                <a:latin typeface="Trebuchet MS" pitchFamily="34" charset="0"/>
              </a:rPr>
              <a:t>   </a:t>
            </a:r>
            <a:r>
              <a:rPr lang="en-US" sz="2000" dirty="0" err="1">
                <a:latin typeface="Trebuchet MS" pitchFamily="34" charset="0"/>
              </a:rPr>
              <a:t>Console.WriteLine</a:t>
            </a:r>
            <a:r>
              <a:rPr lang="en-US" sz="2000" dirty="0">
                <a:latin typeface="Trebuchet MS" pitchFamily="34" charset="0"/>
              </a:rPr>
              <a:t>(“No Color choice..”);</a:t>
            </a:r>
            <a:endParaRPr lang="en-US" sz="2000" dirty="0">
              <a:latin typeface="Trebuchet MS" pitchFamily="34" charset="0"/>
            </a:endParaRPr>
          </a:p>
        </p:txBody>
      </p:sp>
    </p:spTree>
    <p:extLst>
      <p:ext uri="{BB962C8B-B14F-4D97-AF65-F5344CB8AC3E}">
        <p14:creationId xmlns:p14="http://schemas.microsoft.com/office/powerpoint/2010/main" val="339700033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5" name="Rectangle 5"/>
          <p:cNvSpPr>
            <a:spLocks noGrp="1" noChangeArrowheads="1"/>
          </p:cNvSpPr>
          <p:nvPr>
            <p:ph type="title"/>
          </p:nvPr>
        </p:nvSpPr>
        <p:spPr/>
        <p:txBody>
          <a:bodyPr/>
          <a:lstStyle/>
          <a:p>
            <a:r>
              <a:rPr lang="en-US"/>
              <a:t>The switch Statement</a:t>
            </a:r>
          </a:p>
        </p:txBody>
      </p:sp>
      <p:sp>
        <p:nvSpPr>
          <p:cNvPr id="81926" name="Rectangle 6"/>
          <p:cNvSpPr>
            <a:spLocks noGrp="1" noChangeArrowheads="1"/>
          </p:cNvSpPr>
          <p:nvPr>
            <p:ph type="body" idx="1"/>
          </p:nvPr>
        </p:nvSpPr>
        <p:spPr>
          <a:xfrm>
            <a:off x="2133600" y="1295400"/>
            <a:ext cx="7772400" cy="685800"/>
          </a:xfrm>
        </p:spPr>
        <p:txBody>
          <a:bodyPr>
            <a:normAutofit fontScale="70000" lnSpcReduction="20000"/>
          </a:bodyPr>
          <a:lstStyle/>
          <a:p>
            <a:r>
              <a:rPr lang="en-US" dirty="0"/>
              <a:t>Use switch statements for multiple case blocks</a:t>
            </a:r>
          </a:p>
          <a:p>
            <a:r>
              <a:rPr lang="en-US" dirty="0"/>
              <a:t>Use break statements to ensure that no fall through occurs </a:t>
            </a:r>
            <a:endParaRPr lang="en-GB" dirty="0"/>
          </a:p>
        </p:txBody>
      </p:sp>
      <p:sp>
        <p:nvSpPr>
          <p:cNvPr id="81924" name="Rectangle 4"/>
          <p:cNvSpPr>
            <a:spLocks noChangeArrowheads="1"/>
          </p:cNvSpPr>
          <p:nvPr/>
        </p:nvSpPr>
        <p:spPr bwMode="auto">
          <a:xfrm>
            <a:off x="2209801" y="2057400"/>
            <a:ext cx="7543801" cy="43434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a:latin typeface="Trebuchet MS" pitchFamily="34" charset="0"/>
              </a:rPr>
              <a:t>switch </a:t>
            </a:r>
            <a:r>
              <a:rPr lang="en-US" sz="2000" dirty="0">
                <a:latin typeface="Trebuchet MS" pitchFamily="34" charset="0"/>
              </a:rPr>
              <a:t>(choice) </a:t>
            </a:r>
          </a:p>
          <a:p>
            <a:r>
              <a:rPr lang="en-US" sz="2000" dirty="0">
                <a:latin typeface="Trebuchet MS" pitchFamily="34" charset="0"/>
              </a:rPr>
              <a:t>{</a:t>
            </a:r>
            <a:endParaRPr lang="en-US" sz="2000" dirty="0">
              <a:latin typeface="Trebuchet MS" pitchFamily="34" charset="0"/>
            </a:endParaRPr>
          </a:p>
          <a:p>
            <a:r>
              <a:rPr lang="en-US" sz="2000" dirty="0">
                <a:latin typeface="Trebuchet MS" pitchFamily="34" charset="0"/>
              </a:rPr>
              <a:t>case </a:t>
            </a:r>
            <a:r>
              <a:rPr lang="en-US" sz="2000" dirty="0">
                <a:latin typeface="Trebuchet MS" pitchFamily="34" charset="0"/>
              </a:rPr>
              <a:t>“Black”:</a:t>
            </a:r>
          </a:p>
          <a:p>
            <a:r>
              <a:rPr lang="en-US" sz="2000" dirty="0">
                <a:latin typeface="Trebuchet MS" pitchFamily="34" charset="0"/>
              </a:rPr>
              <a:t>	</a:t>
            </a:r>
            <a:r>
              <a:rPr lang="en-US" sz="2000" dirty="0" err="1">
                <a:latin typeface="Trebuchet MS" pitchFamily="34" charset="0"/>
              </a:rPr>
              <a:t>Console.WriteLine</a:t>
            </a:r>
            <a:r>
              <a:rPr lang="en-US" sz="2000" dirty="0">
                <a:latin typeface="Trebuchet MS" pitchFamily="34" charset="0"/>
              </a:rPr>
              <a:t>(“Choice is Black..”);</a:t>
            </a:r>
          </a:p>
          <a:p>
            <a:r>
              <a:rPr lang="en-US" sz="2000" dirty="0">
                <a:latin typeface="Trebuchet MS" pitchFamily="34" charset="0"/>
              </a:rPr>
              <a:t>	break;</a:t>
            </a:r>
            <a:endParaRPr lang="en-US" sz="2000" dirty="0">
              <a:latin typeface="Trebuchet MS" pitchFamily="34" charset="0"/>
            </a:endParaRPr>
          </a:p>
          <a:p>
            <a:r>
              <a:rPr lang="en-US" sz="2000" dirty="0">
                <a:latin typeface="Trebuchet MS" pitchFamily="34" charset="0"/>
              </a:rPr>
              <a:t>case </a:t>
            </a:r>
            <a:r>
              <a:rPr lang="en-US" sz="2000" dirty="0">
                <a:latin typeface="Trebuchet MS" pitchFamily="34" charset="0"/>
              </a:rPr>
              <a:t>“Blue”:</a:t>
            </a:r>
          </a:p>
          <a:p>
            <a:r>
              <a:rPr lang="en-US" sz="2000" dirty="0">
                <a:latin typeface="Trebuchet MS" pitchFamily="34" charset="0"/>
              </a:rPr>
              <a:t>	</a:t>
            </a:r>
            <a:r>
              <a:rPr lang="en-US" sz="2000" dirty="0" err="1">
                <a:latin typeface="Trebuchet MS" pitchFamily="34" charset="0"/>
              </a:rPr>
              <a:t>Console.WriteLine</a:t>
            </a:r>
            <a:r>
              <a:rPr lang="en-US" sz="2000" dirty="0">
                <a:latin typeface="Trebuchet MS" pitchFamily="34" charset="0"/>
              </a:rPr>
              <a:t>(“Choice is Blue..”);</a:t>
            </a:r>
          </a:p>
          <a:p>
            <a:r>
              <a:rPr lang="en-US" sz="2000" dirty="0">
                <a:latin typeface="Trebuchet MS" pitchFamily="34" charset="0"/>
              </a:rPr>
              <a:t>	break;</a:t>
            </a:r>
            <a:endParaRPr lang="en-US" sz="2000" dirty="0">
              <a:latin typeface="Trebuchet MS" pitchFamily="34" charset="0"/>
            </a:endParaRPr>
          </a:p>
          <a:p>
            <a:r>
              <a:rPr lang="en-US" sz="2000" dirty="0">
                <a:latin typeface="Trebuchet MS" pitchFamily="34" charset="0"/>
              </a:rPr>
              <a:t>case “Red”:</a:t>
            </a:r>
          </a:p>
          <a:p>
            <a:r>
              <a:rPr lang="en-US" sz="2000" dirty="0">
                <a:latin typeface="Trebuchet MS" pitchFamily="34" charset="0"/>
              </a:rPr>
              <a:t>	</a:t>
            </a:r>
            <a:r>
              <a:rPr lang="en-US" sz="2000" dirty="0" err="1">
                <a:latin typeface="Trebuchet MS" pitchFamily="34" charset="0"/>
              </a:rPr>
              <a:t>Console.WriteLine</a:t>
            </a:r>
            <a:r>
              <a:rPr lang="en-US" sz="2000" dirty="0">
                <a:latin typeface="Trebuchet MS" pitchFamily="34" charset="0"/>
              </a:rPr>
              <a:t>(“Choice is Red..”);</a:t>
            </a:r>
            <a:endParaRPr lang="en-US" sz="2000" dirty="0">
              <a:latin typeface="Trebuchet MS" pitchFamily="34" charset="0"/>
            </a:endParaRPr>
          </a:p>
          <a:p>
            <a:r>
              <a:rPr lang="en-US" sz="2000" dirty="0">
                <a:latin typeface="Trebuchet MS" pitchFamily="34" charset="0"/>
              </a:rPr>
              <a:t>default</a:t>
            </a:r>
            <a:r>
              <a:rPr lang="en-US" sz="2000" dirty="0">
                <a:latin typeface="Trebuchet MS" pitchFamily="34" charset="0"/>
              </a:rPr>
              <a:t>:</a:t>
            </a:r>
          </a:p>
          <a:p>
            <a:r>
              <a:rPr lang="en-US" sz="2000" dirty="0">
                <a:latin typeface="Trebuchet MS" pitchFamily="34" charset="0"/>
              </a:rPr>
              <a:t>	</a:t>
            </a:r>
            <a:r>
              <a:rPr lang="en-US" sz="2000" dirty="0" err="1">
                <a:latin typeface="Trebuchet MS" pitchFamily="34" charset="0"/>
              </a:rPr>
              <a:t>Console.WriteLine</a:t>
            </a:r>
            <a:r>
              <a:rPr lang="en-US" sz="2000" dirty="0">
                <a:latin typeface="Trebuchet MS" pitchFamily="34" charset="0"/>
              </a:rPr>
              <a:t>(“No Color choice..”);</a:t>
            </a:r>
          </a:p>
          <a:p>
            <a:r>
              <a:rPr lang="en-US" sz="2000" b="1" dirty="0">
                <a:latin typeface="Trebuchet MS" pitchFamily="34" charset="0"/>
              </a:rPr>
              <a:t>	break;</a:t>
            </a:r>
            <a:endParaRPr lang="en-US" sz="2000" b="1" dirty="0">
              <a:latin typeface="Trebuchet MS" pitchFamily="34" charset="0"/>
            </a:endParaRPr>
          </a:p>
          <a:p>
            <a:r>
              <a:rPr lang="en-US" sz="2000" dirty="0">
                <a:latin typeface="Trebuchet MS" pitchFamily="34" charset="0"/>
              </a:rPr>
              <a:t>}</a:t>
            </a:r>
          </a:p>
        </p:txBody>
      </p:sp>
    </p:spTree>
    <p:extLst>
      <p:ext uri="{BB962C8B-B14F-4D97-AF65-F5344CB8AC3E}">
        <p14:creationId xmlns:p14="http://schemas.microsoft.com/office/powerpoint/2010/main" val="2756869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1926">
                                            <p:txEl>
                                              <p:pRg st="0" end="0"/>
                                            </p:txEl>
                                          </p:spTgt>
                                        </p:tgtEl>
                                        <p:attrNameLst>
                                          <p:attrName>style.visibility</p:attrName>
                                        </p:attrNameLst>
                                      </p:cBhvr>
                                      <p:to>
                                        <p:strVal val="visible"/>
                                      </p:to>
                                    </p:set>
                                    <p:animEffect transition="in" filter="fade">
                                      <p:cBhvr>
                                        <p:cTn id="7" dur="1000"/>
                                        <p:tgtEl>
                                          <p:spTgt spid="81926">
                                            <p:txEl>
                                              <p:pRg st="0" end="0"/>
                                            </p:txEl>
                                          </p:spTgt>
                                        </p:tgtEl>
                                      </p:cBhvr>
                                    </p:animEffect>
                                    <p:anim calcmode="lin" valueType="num">
                                      <p:cBhvr>
                                        <p:cTn id="8" dur="1000" fill="hold"/>
                                        <p:tgtEl>
                                          <p:spTgt spid="8192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19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1926">
                                            <p:txEl>
                                              <p:pRg st="1" end="1"/>
                                            </p:txEl>
                                          </p:spTgt>
                                        </p:tgtEl>
                                        <p:attrNameLst>
                                          <p:attrName>style.visibility</p:attrName>
                                        </p:attrNameLst>
                                      </p:cBhvr>
                                      <p:to>
                                        <p:strVal val="visible"/>
                                      </p:to>
                                    </p:set>
                                    <p:animEffect transition="in" filter="fade">
                                      <p:cBhvr>
                                        <p:cTn id="14" dur="1000"/>
                                        <p:tgtEl>
                                          <p:spTgt spid="81926">
                                            <p:txEl>
                                              <p:pRg st="1" end="1"/>
                                            </p:txEl>
                                          </p:spTgt>
                                        </p:tgtEl>
                                      </p:cBhvr>
                                    </p:animEffect>
                                    <p:anim calcmode="lin" valueType="num">
                                      <p:cBhvr>
                                        <p:cTn id="15" dur="1000" fill="hold"/>
                                        <p:tgtEl>
                                          <p:spTgt spid="8192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192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9" name="Rectangle 7"/>
          <p:cNvSpPr>
            <a:spLocks noGrp="1" noChangeArrowheads="1"/>
          </p:cNvSpPr>
          <p:nvPr>
            <p:ph type="title"/>
          </p:nvPr>
        </p:nvSpPr>
        <p:spPr/>
        <p:txBody>
          <a:bodyPr/>
          <a:lstStyle/>
          <a:p>
            <a:r>
              <a:rPr lang="en-US"/>
              <a:t>The while Statement</a:t>
            </a:r>
          </a:p>
        </p:txBody>
      </p:sp>
      <p:sp>
        <p:nvSpPr>
          <p:cNvPr id="85000" name="Rectangle 8"/>
          <p:cNvSpPr>
            <a:spLocks noGrp="1" noChangeArrowheads="1"/>
          </p:cNvSpPr>
          <p:nvPr>
            <p:ph type="body" idx="1"/>
          </p:nvPr>
        </p:nvSpPr>
        <p:spPr>
          <a:xfrm>
            <a:off x="1981200" y="1273176"/>
            <a:ext cx="7772400" cy="1851025"/>
          </a:xfrm>
        </p:spPr>
        <p:txBody>
          <a:bodyPr>
            <a:normAutofit fontScale="92500" lnSpcReduction="20000"/>
          </a:bodyPr>
          <a:lstStyle/>
          <a:p>
            <a:r>
              <a:rPr lang="en-GB" dirty="0"/>
              <a:t>Execute embedded statements based on Boolean value</a:t>
            </a:r>
          </a:p>
          <a:p>
            <a:r>
              <a:rPr lang="en-GB" dirty="0"/>
              <a:t>Evaluate Boolean expression at beginning of loop</a:t>
            </a:r>
          </a:p>
          <a:p>
            <a:r>
              <a:rPr lang="en-GB" dirty="0"/>
              <a:t>Execute embedded statements while Boolean value </a:t>
            </a:r>
            <a:br>
              <a:rPr lang="en-GB" dirty="0"/>
            </a:br>
            <a:r>
              <a:rPr lang="en-GB" dirty="0"/>
              <a:t>Is True</a:t>
            </a:r>
          </a:p>
        </p:txBody>
      </p:sp>
      <p:sp>
        <p:nvSpPr>
          <p:cNvPr id="84996" name="Rectangle 4"/>
          <p:cNvSpPr>
            <a:spLocks noChangeArrowheads="1"/>
          </p:cNvSpPr>
          <p:nvPr/>
        </p:nvSpPr>
        <p:spPr bwMode="auto">
          <a:xfrm>
            <a:off x="2209800" y="3276600"/>
            <a:ext cx="7086600" cy="187325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err="1">
                <a:latin typeface="Trebuchet MS" pitchFamily="34" charset="0"/>
              </a:rPr>
              <a:t>int</a:t>
            </a:r>
            <a:r>
              <a:rPr lang="en-US" sz="2000" dirty="0">
                <a:latin typeface="Trebuchet MS" pitchFamily="34" charset="0"/>
              </a:rPr>
              <a:t> </a:t>
            </a:r>
            <a:r>
              <a:rPr lang="en-US" sz="2000" dirty="0" err="1">
                <a:latin typeface="Trebuchet MS" pitchFamily="34" charset="0"/>
              </a:rPr>
              <a:t>i</a:t>
            </a:r>
            <a:r>
              <a:rPr lang="en-US" sz="2000" dirty="0">
                <a:latin typeface="Trebuchet MS" pitchFamily="34" charset="0"/>
              </a:rPr>
              <a:t> = 0;</a:t>
            </a:r>
          </a:p>
          <a:p>
            <a:r>
              <a:rPr lang="en-US" sz="2000" dirty="0">
                <a:latin typeface="Trebuchet MS" pitchFamily="34" charset="0"/>
              </a:rPr>
              <a:t>while (</a:t>
            </a:r>
            <a:r>
              <a:rPr lang="en-US" sz="2000" dirty="0" err="1">
                <a:latin typeface="Trebuchet MS" pitchFamily="34" charset="0"/>
              </a:rPr>
              <a:t>i</a:t>
            </a:r>
            <a:r>
              <a:rPr lang="en-US" sz="2000" dirty="0">
                <a:latin typeface="Trebuchet MS" pitchFamily="34" charset="0"/>
              </a:rPr>
              <a:t> &lt; 10) </a:t>
            </a:r>
            <a:endParaRPr lang="en-US" sz="2000" dirty="0">
              <a:latin typeface="Trebuchet MS" pitchFamily="34" charset="0"/>
            </a:endParaRPr>
          </a:p>
          <a:p>
            <a:r>
              <a:rPr lang="en-US" sz="2000" dirty="0">
                <a:latin typeface="Trebuchet MS" pitchFamily="34" charset="0"/>
              </a:rPr>
              <a:t>{</a:t>
            </a:r>
            <a:endParaRPr lang="en-US" sz="2000" dirty="0">
              <a:latin typeface="Trebuchet MS" pitchFamily="34" charset="0"/>
            </a:endParaRPr>
          </a:p>
          <a:p>
            <a:r>
              <a:rPr lang="en-US" sz="2000" dirty="0">
                <a:latin typeface="Trebuchet MS" pitchFamily="34" charset="0"/>
              </a:rPr>
              <a:t>    </a:t>
            </a:r>
            <a:r>
              <a:rPr lang="en-US" sz="2000" dirty="0" err="1">
                <a:latin typeface="Trebuchet MS" pitchFamily="34" charset="0"/>
              </a:rPr>
              <a:t>Console.WriteLine</a:t>
            </a:r>
            <a:r>
              <a:rPr lang="en-US" sz="2000" dirty="0">
                <a:latin typeface="Trebuchet MS" pitchFamily="34" charset="0"/>
              </a:rPr>
              <a:t>(</a:t>
            </a:r>
            <a:r>
              <a:rPr lang="en-US" sz="2000" dirty="0" err="1">
                <a:latin typeface="Trebuchet MS" pitchFamily="34" charset="0"/>
              </a:rPr>
              <a:t>i</a:t>
            </a:r>
            <a:r>
              <a:rPr lang="en-US" sz="2000" dirty="0">
                <a:latin typeface="Trebuchet MS" pitchFamily="34" charset="0"/>
              </a:rPr>
              <a:t>);</a:t>
            </a:r>
          </a:p>
          <a:p>
            <a:r>
              <a:rPr lang="en-US" sz="2000" dirty="0">
                <a:latin typeface="Trebuchet MS" pitchFamily="34" charset="0"/>
              </a:rPr>
              <a:t>    </a:t>
            </a:r>
            <a:r>
              <a:rPr lang="en-US" sz="2000" dirty="0" err="1">
                <a:latin typeface="Trebuchet MS" pitchFamily="34" charset="0"/>
              </a:rPr>
              <a:t>i</a:t>
            </a:r>
            <a:r>
              <a:rPr lang="en-US" sz="2000" dirty="0">
                <a:latin typeface="Trebuchet MS" pitchFamily="34" charset="0"/>
              </a:rPr>
              <a:t>++;</a:t>
            </a:r>
          </a:p>
          <a:p>
            <a:r>
              <a:rPr lang="en-US" sz="2000" dirty="0">
                <a:latin typeface="Trebuchet MS" pitchFamily="34" charset="0"/>
              </a:rPr>
              <a:t>}</a:t>
            </a:r>
            <a:endParaRPr lang="en-US" sz="2400" dirty="0">
              <a:latin typeface="Trebuchet MS" pitchFamily="34" charset="0"/>
            </a:endParaRPr>
          </a:p>
        </p:txBody>
      </p:sp>
      <p:sp>
        <p:nvSpPr>
          <p:cNvPr id="84998" name="Text Box 6"/>
          <p:cNvSpPr txBox="1">
            <a:spLocks noChangeArrowheads="1"/>
          </p:cNvSpPr>
          <p:nvPr/>
        </p:nvSpPr>
        <p:spPr bwMode="auto">
          <a:xfrm>
            <a:off x="4419600" y="4724401"/>
            <a:ext cx="5181600" cy="588963"/>
          </a:xfrm>
          <a:prstGeom prst="rect">
            <a:avLst/>
          </a:prstGeom>
          <a:solidFill>
            <a:srgbClr val="FFCC99"/>
          </a:solidFill>
          <a:ln w="9525">
            <a:solidFill>
              <a:schemeClr val="tx1"/>
            </a:solidFill>
            <a:miter lim="800000"/>
            <a:headEnd/>
            <a:tailEnd/>
          </a:ln>
          <a:effectLst/>
        </p:spPr>
        <p:txBody>
          <a:bodyPr>
            <a:spAutoFit/>
          </a:bodyPr>
          <a:lstStyle/>
          <a:p>
            <a:r>
              <a:rPr lang="en-GB" sz="3200" b="1" dirty="0">
                <a:latin typeface="Lucida Sans Typewriter" pitchFamily="49" charset="0"/>
              </a:rPr>
              <a:t>0 1 2 3 4 5 6 7 8 9</a:t>
            </a:r>
          </a:p>
        </p:txBody>
      </p:sp>
    </p:spTree>
    <p:extLst>
      <p:ext uri="{BB962C8B-B14F-4D97-AF65-F5344CB8AC3E}">
        <p14:creationId xmlns:p14="http://schemas.microsoft.com/office/powerpoint/2010/main" val="23396025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5000">
                                            <p:txEl>
                                              <p:pRg st="0" end="0"/>
                                            </p:txEl>
                                          </p:spTgt>
                                        </p:tgtEl>
                                        <p:attrNameLst>
                                          <p:attrName>style.visibility</p:attrName>
                                        </p:attrNameLst>
                                      </p:cBhvr>
                                      <p:to>
                                        <p:strVal val="visible"/>
                                      </p:to>
                                    </p:set>
                                    <p:animEffect transition="in" filter="fade">
                                      <p:cBhvr>
                                        <p:cTn id="7" dur="1000"/>
                                        <p:tgtEl>
                                          <p:spTgt spid="85000">
                                            <p:txEl>
                                              <p:pRg st="0" end="0"/>
                                            </p:txEl>
                                          </p:spTgt>
                                        </p:tgtEl>
                                      </p:cBhvr>
                                    </p:animEffect>
                                    <p:anim calcmode="lin" valueType="num">
                                      <p:cBhvr>
                                        <p:cTn id="8" dur="1000" fill="hold"/>
                                        <p:tgtEl>
                                          <p:spTgt spid="8500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0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5000">
                                            <p:txEl>
                                              <p:pRg st="1" end="1"/>
                                            </p:txEl>
                                          </p:spTgt>
                                        </p:tgtEl>
                                        <p:attrNameLst>
                                          <p:attrName>style.visibility</p:attrName>
                                        </p:attrNameLst>
                                      </p:cBhvr>
                                      <p:to>
                                        <p:strVal val="visible"/>
                                      </p:to>
                                    </p:set>
                                    <p:animEffect transition="in" filter="fade">
                                      <p:cBhvr>
                                        <p:cTn id="14" dur="1000"/>
                                        <p:tgtEl>
                                          <p:spTgt spid="85000">
                                            <p:txEl>
                                              <p:pRg st="1" end="1"/>
                                            </p:txEl>
                                          </p:spTgt>
                                        </p:tgtEl>
                                      </p:cBhvr>
                                    </p:animEffect>
                                    <p:anim calcmode="lin" valueType="num">
                                      <p:cBhvr>
                                        <p:cTn id="15" dur="1000" fill="hold"/>
                                        <p:tgtEl>
                                          <p:spTgt spid="8500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500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5000">
                                            <p:txEl>
                                              <p:pRg st="2" end="2"/>
                                            </p:txEl>
                                          </p:spTgt>
                                        </p:tgtEl>
                                        <p:attrNameLst>
                                          <p:attrName>style.visibility</p:attrName>
                                        </p:attrNameLst>
                                      </p:cBhvr>
                                      <p:to>
                                        <p:strVal val="visible"/>
                                      </p:to>
                                    </p:set>
                                    <p:animEffect transition="in" filter="fade">
                                      <p:cBhvr>
                                        <p:cTn id="21" dur="1000"/>
                                        <p:tgtEl>
                                          <p:spTgt spid="85000">
                                            <p:txEl>
                                              <p:pRg st="2" end="2"/>
                                            </p:txEl>
                                          </p:spTgt>
                                        </p:tgtEl>
                                      </p:cBhvr>
                                    </p:animEffect>
                                    <p:anim calcmode="lin" valueType="num">
                                      <p:cBhvr>
                                        <p:cTn id="22" dur="1000" fill="hold"/>
                                        <p:tgtEl>
                                          <p:spTgt spid="8500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500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Pure Object Oriented Programming language.</a:t>
            </a:r>
          </a:p>
          <a:p>
            <a:r>
              <a:rPr lang="en-US" dirty="0" smtClean="0"/>
              <a:t>Component Architecture.</a:t>
            </a:r>
          </a:p>
          <a:p>
            <a:r>
              <a:rPr lang="en-US" dirty="0" smtClean="0"/>
              <a:t>Strict Type checking and no implicit casts.</a:t>
            </a:r>
          </a:p>
          <a:p>
            <a:r>
              <a:rPr lang="en-US" dirty="0" smtClean="0"/>
              <a:t>No uninitialized variables and Safe Bound Checks.</a:t>
            </a:r>
          </a:p>
          <a:p>
            <a:r>
              <a:rPr lang="en-US" dirty="0" smtClean="0"/>
              <a:t>You can overload operators of the language.</a:t>
            </a:r>
          </a:p>
          <a:p>
            <a:r>
              <a:rPr lang="en-US" dirty="0" smtClean="0"/>
              <a:t>Template mechanisms through Generics.</a:t>
            </a:r>
          </a:p>
          <a:p>
            <a:r>
              <a:rPr lang="en-US" dirty="0" smtClean="0"/>
              <a:t>Event based programming using delegates.</a:t>
            </a:r>
          </a:p>
          <a:p>
            <a:r>
              <a:rPr lang="en-US" dirty="0" smtClean="0"/>
              <a:t>Overloads [] operator  with Indexers.</a:t>
            </a:r>
            <a:endParaRPr lang="en-US" dirty="0"/>
          </a:p>
        </p:txBody>
      </p:sp>
      <p:sp>
        <p:nvSpPr>
          <p:cNvPr id="2" name="Title 1"/>
          <p:cNvSpPr>
            <a:spLocks noGrp="1"/>
          </p:cNvSpPr>
          <p:nvPr>
            <p:ph type="title"/>
          </p:nvPr>
        </p:nvSpPr>
        <p:spPr/>
        <p:txBody>
          <a:bodyPr/>
          <a:lstStyle/>
          <a:p>
            <a:r>
              <a:rPr lang="en-US" dirty="0" smtClean="0"/>
              <a:t>Features of the C# Language</a:t>
            </a:r>
            <a:endParaRPr lang="en-US" dirty="0"/>
          </a:p>
        </p:txBody>
      </p:sp>
    </p:spTree>
    <p:extLst>
      <p:ext uri="{BB962C8B-B14F-4D97-AF65-F5344CB8AC3E}">
        <p14:creationId xmlns:p14="http://schemas.microsoft.com/office/powerpoint/2010/main" val="6371275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981200" y="1"/>
            <a:ext cx="8229600" cy="1069975"/>
          </a:xfrm>
        </p:spPr>
        <p:txBody>
          <a:bodyPr/>
          <a:lstStyle/>
          <a:p>
            <a:r>
              <a:rPr lang="en-US"/>
              <a:t>The do Statement</a:t>
            </a:r>
          </a:p>
        </p:txBody>
      </p:sp>
      <p:sp>
        <p:nvSpPr>
          <p:cNvPr id="86019" name="Rectangle 3"/>
          <p:cNvSpPr>
            <a:spLocks noGrp="1" noChangeArrowheads="1"/>
          </p:cNvSpPr>
          <p:nvPr>
            <p:ph type="body" idx="1"/>
          </p:nvPr>
        </p:nvSpPr>
        <p:spPr>
          <a:xfrm>
            <a:off x="2133600" y="1371601"/>
            <a:ext cx="7620000" cy="1730375"/>
          </a:xfrm>
        </p:spPr>
        <p:txBody>
          <a:bodyPr>
            <a:normAutofit fontScale="85000" lnSpcReduction="10000"/>
          </a:bodyPr>
          <a:lstStyle/>
          <a:p>
            <a:r>
              <a:rPr lang="en-GB" dirty="0"/>
              <a:t>Execute embedded statements based on Boolean value</a:t>
            </a:r>
          </a:p>
          <a:p>
            <a:r>
              <a:rPr lang="en-GB" dirty="0"/>
              <a:t>Evaluate Boolean expression at end of loop</a:t>
            </a:r>
          </a:p>
          <a:p>
            <a:r>
              <a:rPr lang="en-GB" dirty="0"/>
              <a:t>Execute embedded statements while Boolean value </a:t>
            </a:r>
            <a:br>
              <a:rPr lang="en-GB" dirty="0"/>
            </a:br>
            <a:r>
              <a:rPr lang="en-GB" dirty="0"/>
              <a:t>Is True</a:t>
            </a:r>
          </a:p>
        </p:txBody>
      </p:sp>
      <p:sp>
        <p:nvSpPr>
          <p:cNvPr id="86020" name="Rectangle 4"/>
          <p:cNvSpPr>
            <a:spLocks noChangeArrowheads="1"/>
          </p:cNvSpPr>
          <p:nvPr/>
        </p:nvSpPr>
        <p:spPr bwMode="auto">
          <a:xfrm>
            <a:off x="2286000" y="3429000"/>
            <a:ext cx="7391400" cy="187325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a:latin typeface="Lucida Sans Typewriter" pitchFamily="49" charset="0"/>
              </a:rPr>
              <a:t>int i = 0;</a:t>
            </a:r>
          </a:p>
          <a:p>
            <a:r>
              <a:rPr lang="en-US" sz="2000">
                <a:latin typeface="Lucida Sans Typewriter" pitchFamily="49" charset="0"/>
              </a:rPr>
              <a:t>do {</a:t>
            </a:r>
          </a:p>
          <a:p>
            <a:r>
              <a:rPr lang="en-US" sz="2000">
                <a:latin typeface="Lucida Sans Typewriter" pitchFamily="49" charset="0"/>
              </a:rPr>
              <a:t>    Console.WriteLine(i);</a:t>
            </a:r>
          </a:p>
          <a:p>
            <a:r>
              <a:rPr lang="en-US" sz="2000">
                <a:latin typeface="Lucida Sans Typewriter" pitchFamily="49" charset="0"/>
              </a:rPr>
              <a:t>    i++;</a:t>
            </a:r>
          </a:p>
          <a:p>
            <a:r>
              <a:rPr lang="en-US" sz="2000">
                <a:latin typeface="Lucida Sans Typewriter" pitchFamily="49" charset="0"/>
              </a:rPr>
              <a:t>} while (i &lt; 10);</a:t>
            </a:r>
            <a:endParaRPr lang="en-US" sz="2400"/>
          </a:p>
        </p:txBody>
      </p:sp>
      <p:sp>
        <p:nvSpPr>
          <p:cNvPr id="86021" name="Text Box 5"/>
          <p:cNvSpPr txBox="1">
            <a:spLocks noChangeArrowheads="1"/>
          </p:cNvSpPr>
          <p:nvPr/>
        </p:nvSpPr>
        <p:spPr bwMode="auto">
          <a:xfrm>
            <a:off x="5029200" y="4953000"/>
            <a:ext cx="4953000" cy="588962"/>
          </a:xfrm>
          <a:prstGeom prst="rect">
            <a:avLst/>
          </a:prstGeom>
          <a:solidFill>
            <a:srgbClr val="FFCC99"/>
          </a:solidFill>
          <a:ln w="9525">
            <a:solidFill>
              <a:schemeClr val="tx1"/>
            </a:solidFill>
            <a:miter lim="800000"/>
            <a:headEnd/>
            <a:tailEnd/>
          </a:ln>
          <a:effectLst/>
        </p:spPr>
        <p:txBody>
          <a:bodyPr wrap="square">
            <a:spAutoFit/>
          </a:bodyPr>
          <a:lstStyle/>
          <a:p>
            <a:r>
              <a:rPr lang="en-GB" sz="3200" b="1">
                <a:latin typeface="Lucida Sans Typewriter" pitchFamily="49" charset="0"/>
              </a:rPr>
              <a:t>0 1 2 3 4 5 6 7 8 9</a:t>
            </a:r>
          </a:p>
        </p:txBody>
      </p:sp>
    </p:spTree>
    <p:extLst>
      <p:ext uri="{BB962C8B-B14F-4D97-AF65-F5344CB8AC3E}">
        <p14:creationId xmlns:p14="http://schemas.microsoft.com/office/powerpoint/2010/main" val="7425755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fade">
                                      <p:cBhvr>
                                        <p:cTn id="7" dur="1000"/>
                                        <p:tgtEl>
                                          <p:spTgt spid="86019">
                                            <p:txEl>
                                              <p:pRg st="0" end="0"/>
                                            </p:txEl>
                                          </p:spTgt>
                                        </p:tgtEl>
                                      </p:cBhvr>
                                    </p:animEffect>
                                    <p:anim calcmode="lin" valueType="num">
                                      <p:cBhvr>
                                        <p:cTn id="8" dur="10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60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6019">
                                            <p:txEl>
                                              <p:pRg st="1" end="1"/>
                                            </p:txEl>
                                          </p:spTgt>
                                        </p:tgtEl>
                                        <p:attrNameLst>
                                          <p:attrName>style.visibility</p:attrName>
                                        </p:attrNameLst>
                                      </p:cBhvr>
                                      <p:to>
                                        <p:strVal val="visible"/>
                                      </p:to>
                                    </p:set>
                                    <p:animEffect transition="in" filter="fade">
                                      <p:cBhvr>
                                        <p:cTn id="14" dur="1000"/>
                                        <p:tgtEl>
                                          <p:spTgt spid="86019">
                                            <p:txEl>
                                              <p:pRg st="1" end="1"/>
                                            </p:txEl>
                                          </p:spTgt>
                                        </p:tgtEl>
                                      </p:cBhvr>
                                    </p:animEffect>
                                    <p:anim calcmode="lin" valueType="num">
                                      <p:cBhvr>
                                        <p:cTn id="15" dur="10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60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6019">
                                            <p:txEl>
                                              <p:pRg st="2" end="2"/>
                                            </p:txEl>
                                          </p:spTgt>
                                        </p:tgtEl>
                                        <p:attrNameLst>
                                          <p:attrName>style.visibility</p:attrName>
                                        </p:attrNameLst>
                                      </p:cBhvr>
                                      <p:to>
                                        <p:strVal val="visible"/>
                                      </p:to>
                                    </p:set>
                                    <p:animEffect transition="in" filter="fade">
                                      <p:cBhvr>
                                        <p:cTn id="21" dur="1000"/>
                                        <p:tgtEl>
                                          <p:spTgt spid="86019">
                                            <p:txEl>
                                              <p:pRg st="2" end="2"/>
                                            </p:txEl>
                                          </p:spTgt>
                                        </p:tgtEl>
                                      </p:cBhvr>
                                    </p:animEffect>
                                    <p:anim calcmode="lin" valueType="num">
                                      <p:cBhvr>
                                        <p:cTn id="22" dur="10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601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The for Statement</a:t>
            </a:r>
          </a:p>
        </p:txBody>
      </p:sp>
      <p:sp>
        <p:nvSpPr>
          <p:cNvPr id="87043" name="Rectangle 3"/>
          <p:cNvSpPr>
            <a:spLocks noGrp="1" noChangeArrowheads="1"/>
          </p:cNvSpPr>
          <p:nvPr>
            <p:ph type="body" idx="1"/>
          </p:nvPr>
        </p:nvSpPr>
        <p:spPr>
          <a:xfrm>
            <a:off x="1981200" y="1295400"/>
            <a:ext cx="8153400" cy="5562600"/>
          </a:xfrm>
        </p:spPr>
        <p:txBody>
          <a:bodyPr>
            <a:normAutofit/>
          </a:bodyPr>
          <a:lstStyle/>
          <a:p>
            <a:pPr>
              <a:lnSpc>
                <a:spcPct val="80000"/>
              </a:lnSpc>
            </a:pPr>
            <a:r>
              <a:rPr lang="en-GB" dirty="0"/>
              <a:t>Place update information at the start of the loop</a:t>
            </a:r>
          </a:p>
          <a:p>
            <a:pPr>
              <a:lnSpc>
                <a:spcPct val="80000"/>
              </a:lnSpc>
            </a:pPr>
            <a:endParaRPr lang="en-GB" dirty="0"/>
          </a:p>
          <a:p>
            <a:pPr>
              <a:lnSpc>
                <a:spcPct val="80000"/>
              </a:lnSpc>
            </a:pPr>
            <a:endParaRPr lang="en-GB" dirty="0"/>
          </a:p>
          <a:p>
            <a:pPr>
              <a:lnSpc>
                <a:spcPct val="80000"/>
              </a:lnSpc>
            </a:pPr>
            <a:endParaRPr lang="en-US" dirty="0">
              <a:cs typeface="Times New Roman" pitchFamily="18" charset="0"/>
            </a:endParaRPr>
          </a:p>
          <a:p>
            <a:pPr>
              <a:lnSpc>
                <a:spcPct val="80000"/>
              </a:lnSpc>
            </a:pPr>
            <a:r>
              <a:rPr lang="en-US" dirty="0" smtClean="0">
                <a:cs typeface="Times New Roman" pitchFamily="18" charset="0"/>
              </a:rPr>
              <a:t>Variables </a:t>
            </a:r>
            <a:r>
              <a:rPr lang="en-US" dirty="0">
                <a:cs typeface="Times New Roman" pitchFamily="18" charset="0"/>
              </a:rPr>
              <a:t>in a for block</a:t>
            </a:r>
            <a:r>
              <a:rPr lang="en-US" dirty="0"/>
              <a:t> </a:t>
            </a:r>
            <a:r>
              <a:rPr lang="en-US" dirty="0">
                <a:cs typeface="Times New Roman" pitchFamily="18" charset="0"/>
              </a:rPr>
              <a:t>are scoped only within the block</a:t>
            </a:r>
          </a:p>
          <a:p>
            <a:pPr>
              <a:lnSpc>
                <a:spcPct val="80000"/>
              </a:lnSpc>
            </a:pPr>
            <a:endParaRPr lang="en-US" dirty="0">
              <a:cs typeface="Times New Roman" pitchFamily="18" charset="0"/>
            </a:endParaRPr>
          </a:p>
          <a:p>
            <a:pPr>
              <a:lnSpc>
                <a:spcPct val="80000"/>
              </a:lnSpc>
            </a:pPr>
            <a:endParaRPr lang="en-US" dirty="0">
              <a:cs typeface="Times New Roman" pitchFamily="18" charset="0"/>
            </a:endParaRPr>
          </a:p>
          <a:p>
            <a:pPr>
              <a:lnSpc>
                <a:spcPct val="80000"/>
              </a:lnSpc>
            </a:pPr>
            <a:endParaRPr lang="en-US" dirty="0" smtClean="0">
              <a:cs typeface="Times New Roman" pitchFamily="18" charset="0"/>
            </a:endParaRPr>
          </a:p>
          <a:p>
            <a:pPr>
              <a:lnSpc>
                <a:spcPct val="80000"/>
              </a:lnSpc>
            </a:pPr>
            <a:endParaRPr lang="en-US" dirty="0" smtClean="0">
              <a:cs typeface="Times New Roman" pitchFamily="18" charset="0"/>
            </a:endParaRPr>
          </a:p>
          <a:p>
            <a:pPr>
              <a:lnSpc>
                <a:spcPct val="80000"/>
              </a:lnSpc>
            </a:pPr>
            <a:endParaRPr lang="en-US" dirty="0" smtClean="0">
              <a:cs typeface="Times New Roman" pitchFamily="18" charset="0"/>
            </a:endParaRPr>
          </a:p>
          <a:p>
            <a:pPr>
              <a:lnSpc>
                <a:spcPct val="80000"/>
              </a:lnSpc>
            </a:pPr>
            <a:r>
              <a:rPr lang="en-US" dirty="0" smtClean="0">
                <a:cs typeface="Times New Roman" pitchFamily="18" charset="0"/>
              </a:rPr>
              <a:t>A </a:t>
            </a:r>
            <a:r>
              <a:rPr lang="en-US" dirty="0">
                <a:cs typeface="Times New Roman" pitchFamily="18" charset="0"/>
              </a:rPr>
              <a:t>for loop can iterate over several values</a:t>
            </a:r>
            <a:endParaRPr lang="en-GB" dirty="0"/>
          </a:p>
          <a:p>
            <a:pPr>
              <a:lnSpc>
                <a:spcPct val="80000"/>
              </a:lnSpc>
            </a:pPr>
            <a:endParaRPr lang="en-GB" dirty="0"/>
          </a:p>
        </p:txBody>
      </p:sp>
      <p:sp>
        <p:nvSpPr>
          <p:cNvPr id="87044" name="Rectangle 4"/>
          <p:cNvSpPr>
            <a:spLocks noChangeArrowheads="1"/>
          </p:cNvSpPr>
          <p:nvPr/>
        </p:nvSpPr>
        <p:spPr bwMode="auto">
          <a:xfrm>
            <a:off x="2133600" y="1818479"/>
            <a:ext cx="7623175" cy="12192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a:latin typeface="Trebuchet MS" pitchFamily="34" charset="0"/>
              </a:rPr>
              <a:t>for (</a:t>
            </a:r>
            <a:r>
              <a:rPr lang="en-US" sz="2000" dirty="0" err="1">
                <a:latin typeface="Trebuchet MS" pitchFamily="34" charset="0"/>
              </a:rPr>
              <a:t>int</a:t>
            </a:r>
            <a:r>
              <a:rPr lang="en-US" sz="2000" dirty="0">
                <a:latin typeface="Trebuchet MS" pitchFamily="34" charset="0"/>
              </a:rPr>
              <a:t> </a:t>
            </a:r>
            <a:r>
              <a:rPr lang="en-US" sz="2000" dirty="0" err="1">
                <a:latin typeface="Trebuchet MS" pitchFamily="34" charset="0"/>
              </a:rPr>
              <a:t>i</a:t>
            </a:r>
            <a:r>
              <a:rPr lang="en-US" sz="2000" dirty="0">
                <a:latin typeface="Trebuchet MS" pitchFamily="34" charset="0"/>
              </a:rPr>
              <a:t> = 0; </a:t>
            </a:r>
            <a:r>
              <a:rPr lang="en-US" sz="2000" dirty="0" err="1">
                <a:latin typeface="Trebuchet MS" pitchFamily="34" charset="0"/>
              </a:rPr>
              <a:t>i</a:t>
            </a:r>
            <a:r>
              <a:rPr lang="en-US" sz="2000" dirty="0">
                <a:latin typeface="Trebuchet MS" pitchFamily="34" charset="0"/>
              </a:rPr>
              <a:t> &lt; 10; </a:t>
            </a:r>
            <a:r>
              <a:rPr lang="en-US" sz="2000" dirty="0" err="1">
                <a:latin typeface="Trebuchet MS" pitchFamily="34" charset="0"/>
              </a:rPr>
              <a:t>i</a:t>
            </a:r>
            <a:r>
              <a:rPr lang="en-US" sz="2000" dirty="0">
                <a:latin typeface="Trebuchet MS" pitchFamily="34" charset="0"/>
              </a:rPr>
              <a:t>++) </a:t>
            </a:r>
            <a:endParaRPr lang="en-US" sz="2000" dirty="0">
              <a:latin typeface="Trebuchet MS" pitchFamily="34" charset="0"/>
            </a:endParaRPr>
          </a:p>
          <a:p>
            <a:r>
              <a:rPr lang="en-US" sz="2000" dirty="0">
                <a:latin typeface="Trebuchet MS" pitchFamily="34" charset="0"/>
              </a:rPr>
              <a:t>{</a:t>
            </a:r>
            <a:endParaRPr lang="en-US" sz="2000" dirty="0">
              <a:latin typeface="Trebuchet MS" pitchFamily="34" charset="0"/>
            </a:endParaRPr>
          </a:p>
          <a:p>
            <a:r>
              <a:rPr lang="en-US" sz="2000" dirty="0">
                <a:latin typeface="Trebuchet MS" pitchFamily="34" charset="0"/>
              </a:rPr>
              <a:t>    </a:t>
            </a:r>
            <a:r>
              <a:rPr lang="en-US" sz="2000" dirty="0" err="1">
                <a:latin typeface="Trebuchet MS" pitchFamily="34" charset="0"/>
              </a:rPr>
              <a:t>Console.WriteLine</a:t>
            </a:r>
            <a:r>
              <a:rPr lang="en-US" sz="2000" dirty="0">
                <a:latin typeface="Trebuchet MS" pitchFamily="34" charset="0"/>
              </a:rPr>
              <a:t>(</a:t>
            </a:r>
            <a:r>
              <a:rPr lang="en-US" sz="2000" dirty="0" err="1">
                <a:latin typeface="Trebuchet MS" pitchFamily="34" charset="0"/>
              </a:rPr>
              <a:t>i</a:t>
            </a:r>
            <a:r>
              <a:rPr lang="en-US" sz="2000" dirty="0">
                <a:latin typeface="Trebuchet MS" pitchFamily="34" charset="0"/>
              </a:rPr>
              <a:t>);           </a:t>
            </a:r>
          </a:p>
          <a:p>
            <a:r>
              <a:rPr lang="en-US" sz="2000" dirty="0">
                <a:latin typeface="Trebuchet MS" pitchFamily="34" charset="0"/>
              </a:rPr>
              <a:t>}</a:t>
            </a:r>
          </a:p>
        </p:txBody>
      </p:sp>
      <p:sp>
        <p:nvSpPr>
          <p:cNvPr id="87045" name="Text Box 5"/>
          <p:cNvSpPr txBox="1">
            <a:spLocks noChangeArrowheads="1"/>
          </p:cNvSpPr>
          <p:nvPr/>
        </p:nvSpPr>
        <p:spPr bwMode="auto">
          <a:xfrm>
            <a:off x="5030787" y="2580480"/>
            <a:ext cx="5181600" cy="588963"/>
          </a:xfrm>
          <a:prstGeom prst="rect">
            <a:avLst/>
          </a:prstGeom>
          <a:solidFill>
            <a:srgbClr val="FFCC99"/>
          </a:solidFill>
          <a:ln w="9525">
            <a:solidFill>
              <a:schemeClr val="tx1"/>
            </a:solidFill>
            <a:miter lim="800000"/>
            <a:headEnd/>
            <a:tailEnd/>
          </a:ln>
          <a:effectLst/>
        </p:spPr>
        <p:txBody>
          <a:bodyPr>
            <a:spAutoFit/>
          </a:bodyPr>
          <a:lstStyle/>
          <a:p>
            <a:r>
              <a:rPr lang="en-GB" sz="3200" b="1" dirty="0">
                <a:latin typeface="Lucida Sans Typewriter" pitchFamily="49" charset="0"/>
              </a:rPr>
              <a:t>0 1 2 3 4 5 6 7 8 9</a:t>
            </a:r>
          </a:p>
        </p:txBody>
      </p:sp>
      <p:sp>
        <p:nvSpPr>
          <p:cNvPr id="87046" name="Rectangle 6"/>
          <p:cNvSpPr>
            <a:spLocks noChangeArrowheads="1"/>
          </p:cNvSpPr>
          <p:nvPr/>
        </p:nvSpPr>
        <p:spPr bwMode="auto">
          <a:xfrm>
            <a:off x="2099232" y="3927471"/>
            <a:ext cx="7696200" cy="11430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a:latin typeface="Trebuchet MS" pitchFamily="34" charset="0"/>
                <a:cs typeface="Times New Roman" pitchFamily="18" charset="0"/>
              </a:rPr>
              <a:t>for (</a:t>
            </a:r>
            <a:r>
              <a:rPr lang="en-US" sz="2000" dirty="0" err="1">
                <a:latin typeface="Trebuchet MS" pitchFamily="34" charset="0"/>
                <a:cs typeface="Times New Roman" pitchFamily="18" charset="0"/>
              </a:rPr>
              <a:t>int</a:t>
            </a:r>
            <a:r>
              <a:rPr lang="en-US" sz="2000" dirty="0">
                <a:latin typeface="Trebuchet MS" pitchFamily="34" charset="0"/>
                <a:cs typeface="Times New Roman" pitchFamily="18" charset="0"/>
              </a:rPr>
              <a:t> </a:t>
            </a:r>
            <a:r>
              <a:rPr lang="en-US" sz="2000" dirty="0" err="1">
                <a:latin typeface="Trebuchet MS" pitchFamily="34" charset="0"/>
                <a:cs typeface="Times New Roman" pitchFamily="18" charset="0"/>
              </a:rPr>
              <a:t>i</a:t>
            </a:r>
            <a:r>
              <a:rPr lang="en-US" sz="2000" dirty="0">
                <a:latin typeface="Trebuchet MS" pitchFamily="34" charset="0"/>
                <a:cs typeface="Times New Roman" pitchFamily="18" charset="0"/>
              </a:rPr>
              <a:t> = 0; </a:t>
            </a:r>
            <a:r>
              <a:rPr lang="en-US" sz="2000" dirty="0" err="1">
                <a:latin typeface="Trebuchet MS" pitchFamily="34" charset="0"/>
                <a:cs typeface="Times New Roman" pitchFamily="18" charset="0"/>
              </a:rPr>
              <a:t>i</a:t>
            </a:r>
            <a:r>
              <a:rPr lang="en-US" sz="2000" dirty="0">
                <a:latin typeface="Trebuchet MS" pitchFamily="34" charset="0"/>
                <a:cs typeface="Times New Roman" pitchFamily="18" charset="0"/>
              </a:rPr>
              <a:t> &lt; 10; </a:t>
            </a:r>
            <a:r>
              <a:rPr lang="en-US" sz="2000" dirty="0" err="1">
                <a:latin typeface="Trebuchet MS" pitchFamily="34" charset="0"/>
                <a:cs typeface="Times New Roman" pitchFamily="18" charset="0"/>
              </a:rPr>
              <a:t>i</a:t>
            </a:r>
            <a:r>
              <a:rPr lang="en-US" sz="2000" dirty="0">
                <a:latin typeface="Trebuchet MS" pitchFamily="34" charset="0"/>
                <a:cs typeface="Times New Roman" pitchFamily="18" charset="0"/>
              </a:rPr>
              <a:t>++)</a:t>
            </a:r>
          </a:p>
          <a:p>
            <a:r>
              <a:rPr lang="en-US" sz="2000" dirty="0">
                <a:latin typeface="Trebuchet MS" pitchFamily="34" charset="0"/>
                <a:cs typeface="Times New Roman" pitchFamily="18" charset="0"/>
              </a:rPr>
              <a:t>    </a:t>
            </a:r>
            <a:r>
              <a:rPr lang="en-US" sz="2000" dirty="0" err="1">
                <a:latin typeface="Trebuchet MS" pitchFamily="34" charset="0"/>
                <a:cs typeface="Times New Roman" pitchFamily="18" charset="0"/>
              </a:rPr>
              <a:t>Console.WriteLine</a:t>
            </a:r>
            <a:r>
              <a:rPr lang="en-US" sz="2000" dirty="0">
                <a:latin typeface="Trebuchet MS" pitchFamily="34" charset="0"/>
                <a:cs typeface="Times New Roman" pitchFamily="18" charset="0"/>
              </a:rPr>
              <a:t>(</a:t>
            </a:r>
            <a:r>
              <a:rPr lang="en-US" sz="2000" dirty="0" err="1">
                <a:latin typeface="Trebuchet MS" pitchFamily="34" charset="0"/>
                <a:cs typeface="Times New Roman" pitchFamily="18" charset="0"/>
              </a:rPr>
              <a:t>i</a:t>
            </a:r>
            <a:r>
              <a:rPr lang="en-US" sz="2000" dirty="0">
                <a:latin typeface="Trebuchet MS" pitchFamily="34" charset="0"/>
                <a:cs typeface="Times New Roman" pitchFamily="18" charset="0"/>
              </a:rPr>
              <a:t>);</a:t>
            </a:r>
          </a:p>
          <a:p>
            <a:r>
              <a:rPr lang="en-US" sz="2000" dirty="0" err="1">
                <a:latin typeface="Trebuchet MS" pitchFamily="34" charset="0"/>
                <a:cs typeface="Times New Roman" pitchFamily="18" charset="0"/>
              </a:rPr>
              <a:t>Console.WriteLine</a:t>
            </a:r>
            <a:r>
              <a:rPr lang="en-US" sz="2000" dirty="0">
                <a:latin typeface="Trebuchet MS" pitchFamily="34" charset="0"/>
                <a:cs typeface="Times New Roman" pitchFamily="18" charset="0"/>
              </a:rPr>
              <a:t>(</a:t>
            </a:r>
            <a:r>
              <a:rPr lang="en-US" sz="2000" dirty="0" err="1">
                <a:latin typeface="Trebuchet MS" pitchFamily="34" charset="0"/>
                <a:cs typeface="Times New Roman" pitchFamily="18" charset="0"/>
              </a:rPr>
              <a:t>i</a:t>
            </a:r>
            <a:r>
              <a:rPr lang="en-US" sz="2000" dirty="0">
                <a:latin typeface="Trebuchet MS" pitchFamily="34" charset="0"/>
                <a:cs typeface="Times New Roman" pitchFamily="18" charset="0"/>
              </a:rPr>
              <a:t>); // Error: </a:t>
            </a:r>
            <a:r>
              <a:rPr lang="en-US" sz="2000" dirty="0" err="1">
                <a:latin typeface="Trebuchet MS" pitchFamily="34" charset="0"/>
                <a:cs typeface="Times New Roman" pitchFamily="18" charset="0"/>
              </a:rPr>
              <a:t>i</a:t>
            </a:r>
            <a:r>
              <a:rPr lang="en-US" sz="2000" dirty="0">
                <a:latin typeface="Trebuchet MS" pitchFamily="34" charset="0"/>
                <a:cs typeface="Times New Roman" pitchFamily="18" charset="0"/>
              </a:rPr>
              <a:t> is no longer in scope</a:t>
            </a:r>
          </a:p>
        </p:txBody>
      </p:sp>
      <p:sp>
        <p:nvSpPr>
          <p:cNvPr id="87047" name="Rectangle 7"/>
          <p:cNvSpPr>
            <a:spLocks noChangeArrowheads="1"/>
          </p:cNvSpPr>
          <p:nvPr/>
        </p:nvSpPr>
        <p:spPr bwMode="auto">
          <a:xfrm>
            <a:off x="2099232" y="5314946"/>
            <a:ext cx="7620000" cy="6858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a:latin typeface="Trebuchet MS" pitchFamily="34" charset="0"/>
                <a:cs typeface="Times New Roman" pitchFamily="18" charset="0"/>
              </a:rPr>
              <a:t>for (int i = 0, j = 0; ... ; i++, j++)</a:t>
            </a:r>
          </a:p>
        </p:txBody>
      </p:sp>
    </p:spTree>
    <p:extLst>
      <p:ext uri="{BB962C8B-B14F-4D97-AF65-F5344CB8AC3E}">
        <p14:creationId xmlns:p14="http://schemas.microsoft.com/office/powerpoint/2010/main" val="3405940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fade">
                                      <p:cBhvr>
                                        <p:cTn id="7" dur="1000"/>
                                        <p:tgtEl>
                                          <p:spTgt spid="87043">
                                            <p:txEl>
                                              <p:pRg st="0" end="0"/>
                                            </p:txEl>
                                          </p:spTgt>
                                        </p:tgtEl>
                                      </p:cBhvr>
                                    </p:animEffect>
                                    <p:anim calcmode="lin" valueType="num">
                                      <p:cBhvr>
                                        <p:cTn id="8" dur="1000" fill="hold"/>
                                        <p:tgtEl>
                                          <p:spTgt spid="870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70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7043">
                                            <p:txEl>
                                              <p:pRg st="4" end="4"/>
                                            </p:txEl>
                                          </p:spTgt>
                                        </p:tgtEl>
                                        <p:attrNameLst>
                                          <p:attrName>style.visibility</p:attrName>
                                        </p:attrNameLst>
                                      </p:cBhvr>
                                      <p:to>
                                        <p:strVal val="visible"/>
                                      </p:to>
                                    </p:set>
                                    <p:animEffect transition="in" filter="fade">
                                      <p:cBhvr>
                                        <p:cTn id="14" dur="1000"/>
                                        <p:tgtEl>
                                          <p:spTgt spid="87043">
                                            <p:txEl>
                                              <p:pRg st="4" end="4"/>
                                            </p:txEl>
                                          </p:spTgt>
                                        </p:tgtEl>
                                      </p:cBhvr>
                                    </p:animEffect>
                                    <p:anim calcmode="lin" valueType="num">
                                      <p:cBhvr>
                                        <p:cTn id="15" dur="1000" fill="hold"/>
                                        <p:tgtEl>
                                          <p:spTgt spid="8704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870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7043">
                                            <p:txEl>
                                              <p:pRg st="10" end="10"/>
                                            </p:txEl>
                                          </p:spTgt>
                                        </p:tgtEl>
                                        <p:attrNameLst>
                                          <p:attrName>style.visibility</p:attrName>
                                        </p:attrNameLst>
                                      </p:cBhvr>
                                      <p:to>
                                        <p:strVal val="visible"/>
                                      </p:to>
                                    </p:set>
                                    <p:animEffect transition="in" filter="fade">
                                      <p:cBhvr>
                                        <p:cTn id="21" dur="1000"/>
                                        <p:tgtEl>
                                          <p:spTgt spid="87043">
                                            <p:txEl>
                                              <p:pRg st="10" end="10"/>
                                            </p:txEl>
                                          </p:spTgt>
                                        </p:tgtEl>
                                      </p:cBhvr>
                                    </p:animEffect>
                                    <p:anim calcmode="lin" valueType="num">
                                      <p:cBhvr>
                                        <p:cTn id="22" dur="1000" fill="hold"/>
                                        <p:tgtEl>
                                          <p:spTgt spid="87043">
                                            <p:txEl>
                                              <p:pRg st="10" end="10"/>
                                            </p:txEl>
                                          </p:spTgt>
                                        </p:tgtEl>
                                        <p:attrNameLst>
                                          <p:attrName>ppt_x</p:attrName>
                                        </p:attrNameLst>
                                      </p:cBhvr>
                                      <p:tavLst>
                                        <p:tav tm="0">
                                          <p:val>
                                            <p:strVal val="#ppt_x"/>
                                          </p:val>
                                        </p:tav>
                                        <p:tav tm="100000">
                                          <p:val>
                                            <p:strVal val="#ppt_x"/>
                                          </p:val>
                                        </p:tav>
                                      </p:tavLst>
                                    </p:anim>
                                    <p:anim calcmode="lin" valueType="num">
                                      <p:cBhvr>
                                        <p:cTn id="23" dur="1000" fill="hold"/>
                                        <p:tgtEl>
                                          <p:spTgt spid="8704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The foreach Statement</a:t>
            </a:r>
          </a:p>
        </p:txBody>
      </p:sp>
      <p:sp>
        <p:nvSpPr>
          <p:cNvPr id="88067" name="Rectangle 3"/>
          <p:cNvSpPr>
            <a:spLocks noGrp="1" noChangeArrowheads="1"/>
          </p:cNvSpPr>
          <p:nvPr>
            <p:ph type="body" idx="1"/>
          </p:nvPr>
        </p:nvSpPr>
        <p:spPr>
          <a:xfrm>
            <a:off x="1981200" y="1371600"/>
            <a:ext cx="7848600" cy="1219200"/>
          </a:xfrm>
        </p:spPr>
        <p:txBody>
          <a:bodyPr>
            <a:normAutofit fontScale="92500" lnSpcReduction="10000"/>
          </a:bodyPr>
          <a:lstStyle/>
          <a:p>
            <a:r>
              <a:rPr lang="en-GB" dirty="0"/>
              <a:t>Choose the type and name of the iteration variable</a:t>
            </a:r>
          </a:p>
          <a:p>
            <a:r>
              <a:rPr lang="en-GB" dirty="0"/>
              <a:t>Execute embedded statements for each element of the collection class</a:t>
            </a:r>
          </a:p>
        </p:txBody>
      </p:sp>
      <p:sp>
        <p:nvSpPr>
          <p:cNvPr id="88068" name="Rectangle 4"/>
          <p:cNvSpPr>
            <a:spLocks noChangeArrowheads="1"/>
          </p:cNvSpPr>
          <p:nvPr/>
        </p:nvSpPr>
        <p:spPr bwMode="auto">
          <a:xfrm>
            <a:off x="945293" y="2459831"/>
            <a:ext cx="7239000" cy="309245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err="1">
                <a:latin typeface="Trebuchet MS" pitchFamily="34" charset="0"/>
              </a:rPr>
              <a:t>ArrayList</a:t>
            </a:r>
            <a:r>
              <a:rPr lang="en-US" sz="2000" dirty="0">
                <a:latin typeface="Trebuchet MS" pitchFamily="34" charset="0"/>
              </a:rPr>
              <a:t> numbers = new </a:t>
            </a:r>
            <a:r>
              <a:rPr lang="en-US" sz="2000" dirty="0" err="1">
                <a:latin typeface="Trebuchet MS" pitchFamily="34" charset="0"/>
              </a:rPr>
              <a:t>ArrayList</a:t>
            </a:r>
            <a:r>
              <a:rPr lang="en-US" sz="2000" dirty="0">
                <a:latin typeface="Trebuchet MS" pitchFamily="34" charset="0"/>
              </a:rPr>
              <a:t>( );</a:t>
            </a:r>
          </a:p>
          <a:p>
            <a:r>
              <a:rPr lang="en-US" sz="2000" dirty="0">
                <a:latin typeface="Trebuchet MS" pitchFamily="34" charset="0"/>
              </a:rPr>
              <a:t>for (</a:t>
            </a:r>
            <a:r>
              <a:rPr lang="en-US" sz="2000" dirty="0" err="1">
                <a:latin typeface="Trebuchet MS" pitchFamily="34" charset="0"/>
              </a:rPr>
              <a:t>int</a:t>
            </a:r>
            <a:r>
              <a:rPr lang="en-US" sz="2000" dirty="0">
                <a:latin typeface="Trebuchet MS" pitchFamily="34" charset="0"/>
              </a:rPr>
              <a:t> </a:t>
            </a:r>
            <a:r>
              <a:rPr lang="en-US" sz="2000" dirty="0" err="1">
                <a:latin typeface="Trebuchet MS" pitchFamily="34" charset="0"/>
              </a:rPr>
              <a:t>i</a:t>
            </a:r>
            <a:r>
              <a:rPr lang="en-US" sz="2000" dirty="0">
                <a:latin typeface="Trebuchet MS" pitchFamily="34" charset="0"/>
              </a:rPr>
              <a:t> = 0; </a:t>
            </a:r>
            <a:r>
              <a:rPr lang="en-US" sz="2000" dirty="0" err="1">
                <a:latin typeface="Trebuchet MS" pitchFamily="34" charset="0"/>
              </a:rPr>
              <a:t>i</a:t>
            </a:r>
            <a:r>
              <a:rPr lang="en-US" sz="2000" dirty="0">
                <a:latin typeface="Trebuchet MS" pitchFamily="34" charset="0"/>
              </a:rPr>
              <a:t> &lt; 10; </a:t>
            </a:r>
            <a:r>
              <a:rPr lang="en-US" sz="2000" dirty="0" err="1">
                <a:latin typeface="Trebuchet MS" pitchFamily="34" charset="0"/>
              </a:rPr>
              <a:t>i</a:t>
            </a:r>
            <a:r>
              <a:rPr lang="en-US" sz="2000" dirty="0">
                <a:latin typeface="Trebuchet MS" pitchFamily="34" charset="0"/>
              </a:rPr>
              <a:t>++ ) </a:t>
            </a:r>
            <a:endParaRPr lang="en-US" sz="2000" dirty="0">
              <a:latin typeface="Trebuchet MS" pitchFamily="34" charset="0"/>
            </a:endParaRPr>
          </a:p>
          <a:p>
            <a:r>
              <a:rPr lang="en-US" sz="2000" dirty="0">
                <a:latin typeface="Trebuchet MS" pitchFamily="34" charset="0"/>
              </a:rPr>
              <a:t>{</a:t>
            </a:r>
            <a:endParaRPr lang="en-US" sz="2000" dirty="0">
              <a:latin typeface="Trebuchet MS" pitchFamily="34" charset="0"/>
            </a:endParaRPr>
          </a:p>
          <a:p>
            <a:r>
              <a:rPr lang="en-US" sz="2000" dirty="0">
                <a:latin typeface="Trebuchet MS" pitchFamily="34" charset="0"/>
              </a:rPr>
              <a:t>    </a:t>
            </a:r>
            <a:r>
              <a:rPr lang="en-US" sz="2000" dirty="0" err="1">
                <a:latin typeface="Trebuchet MS" pitchFamily="34" charset="0"/>
              </a:rPr>
              <a:t>numbers.Add</a:t>
            </a:r>
            <a:r>
              <a:rPr lang="en-US" sz="2000" dirty="0">
                <a:latin typeface="Trebuchet MS" pitchFamily="34" charset="0"/>
              </a:rPr>
              <a:t>(</a:t>
            </a:r>
            <a:r>
              <a:rPr lang="en-US" sz="2000" dirty="0" err="1">
                <a:latin typeface="Trebuchet MS" pitchFamily="34" charset="0"/>
              </a:rPr>
              <a:t>i</a:t>
            </a:r>
            <a:r>
              <a:rPr lang="en-US" sz="2000" dirty="0">
                <a:latin typeface="Trebuchet MS" pitchFamily="34" charset="0"/>
              </a:rPr>
              <a:t>);</a:t>
            </a:r>
          </a:p>
          <a:p>
            <a:r>
              <a:rPr lang="en-US" sz="2000" dirty="0">
                <a:latin typeface="Trebuchet MS" pitchFamily="34" charset="0"/>
              </a:rPr>
              <a:t>}</a:t>
            </a:r>
          </a:p>
          <a:p>
            <a:endParaRPr lang="en-US" sz="2000" dirty="0">
              <a:latin typeface="Trebuchet MS" pitchFamily="34" charset="0"/>
            </a:endParaRPr>
          </a:p>
          <a:p>
            <a:r>
              <a:rPr lang="en-US" sz="2000" dirty="0" err="1">
                <a:latin typeface="Trebuchet MS" pitchFamily="34" charset="0"/>
              </a:rPr>
              <a:t>foreach</a:t>
            </a:r>
            <a:r>
              <a:rPr lang="en-US" sz="2000" dirty="0">
                <a:latin typeface="Trebuchet MS" pitchFamily="34" charset="0"/>
              </a:rPr>
              <a:t> (</a:t>
            </a:r>
            <a:r>
              <a:rPr lang="en-US" sz="2000" dirty="0" err="1">
                <a:latin typeface="Trebuchet MS" pitchFamily="34" charset="0"/>
              </a:rPr>
              <a:t>int</a:t>
            </a:r>
            <a:r>
              <a:rPr lang="en-US" sz="2000" dirty="0">
                <a:latin typeface="Trebuchet MS" pitchFamily="34" charset="0"/>
              </a:rPr>
              <a:t> number in numbers) </a:t>
            </a:r>
            <a:endParaRPr lang="en-US" sz="2000" dirty="0">
              <a:latin typeface="Trebuchet MS" pitchFamily="34" charset="0"/>
            </a:endParaRPr>
          </a:p>
          <a:p>
            <a:r>
              <a:rPr lang="en-US" sz="2000" dirty="0">
                <a:latin typeface="Trebuchet MS" pitchFamily="34" charset="0"/>
              </a:rPr>
              <a:t>{</a:t>
            </a:r>
            <a:endParaRPr lang="en-US" sz="2000" dirty="0">
              <a:latin typeface="Trebuchet MS" pitchFamily="34" charset="0"/>
            </a:endParaRPr>
          </a:p>
          <a:p>
            <a:r>
              <a:rPr lang="en-US" sz="2000" dirty="0">
                <a:latin typeface="Trebuchet MS" pitchFamily="34" charset="0"/>
              </a:rPr>
              <a:t>    </a:t>
            </a:r>
            <a:r>
              <a:rPr lang="en-US" sz="2000" dirty="0" err="1">
                <a:latin typeface="Trebuchet MS" pitchFamily="34" charset="0"/>
              </a:rPr>
              <a:t>Console.WriteLine</a:t>
            </a:r>
            <a:r>
              <a:rPr lang="en-US" sz="2000" dirty="0">
                <a:latin typeface="Trebuchet MS" pitchFamily="34" charset="0"/>
              </a:rPr>
              <a:t>(number);</a:t>
            </a:r>
          </a:p>
          <a:p>
            <a:r>
              <a:rPr lang="en-US" sz="2000" dirty="0">
                <a:latin typeface="Trebuchet MS" pitchFamily="34" charset="0"/>
              </a:rPr>
              <a:t>}</a:t>
            </a:r>
            <a:endParaRPr lang="en-US" sz="2400" dirty="0">
              <a:latin typeface="Trebuchet MS" pitchFamily="34" charset="0"/>
            </a:endParaRPr>
          </a:p>
        </p:txBody>
      </p:sp>
      <p:sp>
        <p:nvSpPr>
          <p:cNvPr id="88069" name="Text Box 5"/>
          <p:cNvSpPr txBox="1">
            <a:spLocks noChangeArrowheads="1"/>
          </p:cNvSpPr>
          <p:nvPr/>
        </p:nvSpPr>
        <p:spPr bwMode="auto">
          <a:xfrm>
            <a:off x="4876800" y="5257800"/>
            <a:ext cx="5181600" cy="588962"/>
          </a:xfrm>
          <a:prstGeom prst="rect">
            <a:avLst/>
          </a:prstGeom>
          <a:solidFill>
            <a:srgbClr val="FFCC99"/>
          </a:solidFill>
          <a:ln w="9525">
            <a:solidFill>
              <a:schemeClr val="tx1"/>
            </a:solidFill>
            <a:miter lim="800000"/>
            <a:headEnd/>
            <a:tailEnd/>
          </a:ln>
          <a:effectLst/>
        </p:spPr>
        <p:txBody>
          <a:bodyPr>
            <a:spAutoFit/>
          </a:bodyPr>
          <a:lstStyle/>
          <a:p>
            <a:r>
              <a:rPr lang="en-GB" sz="3200" b="1">
                <a:latin typeface="Lucida Sans Typewriter" pitchFamily="49" charset="0"/>
              </a:rPr>
              <a:t>0 1 2 3 4 5 6 7 8 9</a:t>
            </a:r>
          </a:p>
        </p:txBody>
      </p:sp>
    </p:spTree>
    <p:extLst>
      <p:ext uri="{BB962C8B-B14F-4D97-AF65-F5344CB8AC3E}">
        <p14:creationId xmlns:p14="http://schemas.microsoft.com/office/powerpoint/2010/main" val="38997454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fade">
                                      <p:cBhvr>
                                        <p:cTn id="7" dur="1000"/>
                                        <p:tgtEl>
                                          <p:spTgt spid="88067">
                                            <p:txEl>
                                              <p:pRg st="0" end="0"/>
                                            </p:txEl>
                                          </p:spTgt>
                                        </p:tgtEl>
                                      </p:cBhvr>
                                    </p:animEffect>
                                    <p:anim calcmode="lin" valueType="num">
                                      <p:cBhvr>
                                        <p:cTn id="8" dur="1000" fill="hold"/>
                                        <p:tgtEl>
                                          <p:spTgt spid="880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80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8067">
                                            <p:txEl>
                                              <p:pRg st="1" end="1"/>
                                            </p:txEl>
                                          </p:spTgt>
                                        </p:tgtEl>
                                        <p:attrNameLst>
                                          <p:attrName>style.visibility</p:attrName>
                                        </p:attrNameLst>
                                      </p:cBhvr>
                                      <p:to>
                                        <p:strVal val="visible"/>
                                      </p:to>
                                    </p:set>
                                    <p:animEffect transition="in" filter="fade">
                                      <p:cBhvr>
                                        <p:cTn id="14" dur="1000"/>
                                        <p:tgtEl>
                                          <p:spTgt spid="88067">
                                            <p:txEl>
                                              <p:pRg st="1" end="1"/>
                                            </p:txEl>
                                          </p:spTgt>
                                        </p:tgtEl>
                                      </p:cBhvr>
                                    </p:animEffect>
                                    <p:anim calcmode="lin" valueType="num">
                                      <p:cBhvr>
                                        <p:cTn id="15" dur="1000" fill="hold"/>
                                        <p:tgtEl>
                                          <p:spTgt spid="8806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806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The goto Statement</a:t>
            </a:r>
          </a:p>
        </p:txBody>
      </p:sp>
      <p:sp>
        <p:nvSpPr>
          <p:cNvPr id="35843" name="Rectangle 3"/>
          <p:cNvSpPr>
            <a:spLocks noGrp="1" noChangeArrowheads="1"/>
          </p:cNvSpPr>
          <p:nvPr>
            <p:ph type="body" idx="1"/>
          </p:nvPr>
        </p:nvSpPr>
        <p:spPr>
          <a:xfrm>
            <a:off x="1981200" y="1600200"/>
            <a:ext cx="8229600" cy="1066800"/>
          </a:xfrm>
        </p:spPr>
        <p:txBody>
          <a:bodyPr/>
          <a:lstStyle/>
          <a:p>
            <a:r>
              <a:rPr lang="en-GB" dirty="0"/>
              <a:t>Flow of control transferred to a </a:t>
            </a:r>
            <a:r>
              <a:rPr lang="en-GB" dirty="0" err="1"/>
              <a:t>labeled</a:t>
            </a:r>
            <a:r>
              <a:rPr lang="en-GB" dirty="0"/>
              <a:t> statement</a:t>
            </a:r>
          </a:p>
          <a:p>
            <a:r>
              <a:rPr lang="en-GB" dirty="0"/>
              <a:t>Can easily result in obscure “spaghetti” code</a:t>
            </a:r>
          </a:p>
        </p:txBody>
      </p:sp>
      <p:sp>
        <p:nvSpPr>
          <p:cNvPr id="35844" name="Rectangle 4"/>
          <p:cNvSpPr>
            <a:spLocks noChangeArrowheads="1"/>
          </p:cNvSpPr>
          <p:nvPr/>
        </p:nvSpPr>
        <p:spPr bwMode="auto">
          <a:xfrm>
            <a:off x="2286000" y="2819400"/>
            <a:ext cx="7391400" cy="217805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a:latin typeface="Trebuchet MS" pitchFamily="34" charset="0"/>
              </a:rPr>
              <a:t>if (number % 2 == 0) goto Even;</a:t>
            </a:r>
          </a:p>
          <a:p>
            <a:r>
              <a:rPr lang="en-US" sz="2000">
                <a:latin typeface="Trebuchet MS" pitchFamily="34" charset="0"/>
              </a:rPr>
              <a:t>Console.WriteLine("odd");</a:t>
            </a:r>
          </a:p>
          <a:p>
            <a:r>
              <a:rPr lang="en-US" sz="2000">
                <a:latin typeface="Trebuchet MS" pitchFamily="34" charset="0"/>
              </a:rPr>
              <a:t>goto End;</a:t>
            </a:r>
          </a:p>
          <a:p>
            <a:r>
              <a:rPr lang="en-US" sz="2000">
                <a:latin typeface="Trebuchet MS" pitchFamily="34" charset="0"/>
              </a:rPr>
              <a:t>Even:</a:t>
            </a:r>
          </a:p>
          <a:p>
            <a:r>
              <a:rPr lang="en-US" sz="2000">
                <a:latin typeface="Trebuchet MS" pitchFamily="34" charset="0"/>
              </a:rPr>
              <a:t>Console.WriteLine("even");</a:t>
            </a:r>
          </a:p>
          <a:p>
            <a:r>
              <a:rPr lang="en-US" sz="2000">
                <a:latin typeface="Trebuchet MS" pitchFamily="34" charset="0"/>
              </a:rPr>
              <a:t>End:;</a:t>
            </a:r>
          </a:p>
        </p:txBody>
      </p:sp>
    </p:spTree>
    <p:extLst>
      <p:ext uri="{BB962C8B-B14F-4D97-AF65-F5344CB8AC3E}">
        <p14:creationId xmlns:p14="http://schemas.microsoft.com/office/powerpoint/2010/main" val="25377951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fade">
                                      <p:cBhvr>
                                        <p:cTn id="7" dur="1000"/>
                                        <p:tgtEl>
                                          <p:spTgt spid="35843">
                                            <p:txEl>
                                              <p:pRg st="0" end="0"/>
                                            </p:txEl>
                                          </p:spTgt>
                                        </p:tgtEl>
                                      </p:cBhvr>
                                    </p:animEffect>
                                    <p:anim calcmode="lin" valueType="num">
                                      <p:cBhvr>
                                        <p:cTn id="8" dur="10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843">
                                            <p:txEl>
                                              <p:pRg st="1" end="1"/>
                                            </p:txEl>
                                          </p:spTgt>
                                        </p:tgtEl>
                                        <p:attrNameLst>
                                          <p:attrName>style.visibility</p:attrName>
                                        </p:attrNameLst>
                                      </p:cBhvr>
                                      <p:to>
                                        <p:strVal val="visible"/>
                                      </p:to>
                                    </p:set>
                                    <p:animEffect transition="in" filter="fade">
                                      <p:cBhvr>
                                        <p:cTn id="14" dur="1000"/>
                                        <p:tgtEl>
                                          <p:spTgt spid="35843">
                                            <p:txEl>
                                              <p:pRg st="1" end="1"/>
                                            </p:txEl>
                                          </p:spTgt>
                                        </p:tgtEl>
                                      </p:cBhvr>
                                    </p:animEffect>
                                    <p:anim calcmode="lin" valueType="num">
                                      <p:cBhvr>
                                        <p:cTn id="15" dur="10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584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The break and continue Statements</a:t>
            </a:r>
          </a:p>
        </p:txBody>
      </p:sp>
      <p:sp>
        <p:nvSpPr>
          <p:cNvPr id="43011" name="Rectangle 3"/>
          <p:cNvSpPr>
            <a:spLocks noGrp="1" noChangeArrowheads="1"/>
          </p:cNvSpPr>
          <p:nvPr>
            <p:ph type="body" idx="1"/>
          </p:nvPr>
        </p:nvSpPr>
        <p:spPr>
          <a:xfrm>
            <a:off x="2057400" y="1600201"/>
            <a:ext cx="8001000" cy="1066800"/>
          </a:xfrm>
        </p:spPr>
        <p:txBody>
          <a:bodyPr/>
          <a:lstStyle/>
          <a:p>
            <a:r>
              <a:rPr lang="en-GB" dirty="0"/>
              <a:t>The break statement jumps out of an iteration</a:t>
            </a:r>
          </a:p>
          <a:p>
            <a:r>
              <a:rPr lang="en-GB" dirty="0"/>
              <a:t>The continue statement jumps to the next iteration</a:t>
            </a:r>
          </a:p>
        </p:txBody>
      </p:sp>
      <p:sp>
        <p:nvSpPr>
          <p:cNvPr id="43012" name="Rectangle 4"/>
          <p:cNvSpPr>
            <a:spLocks noChangeArrowheads="1"/>
          </p:cNvSpPr>
          <p:nvPr/>
        </p:nvSpPr>
        <p:spPr bwMode="auto">
          <a:xfrm>
            <a:off x="2362200" y="2590800"/>
            <a:ext cx="7315200" cy="32766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err="1">
                <a:latin typeface="Trebuchet MS" pitchFamily="34" charset="0"/>
              </a:rPr>
              <a:t>int</a:t>
            </a:r>
            <a:r>
              <a:rPr lang="en-US" sz="2000" dirty="0">
                <a:latin typeface="Trebuchet MS" pitchFamily="34" charset="0"/>
              </a:rPr>
              <a:t> </a:t>
            </a:r>
            <a:r>
              <a:rPr lang="en-US" sz="2000" dirty="0" err="1">
                <a:latin typeface="Trebuchet MS" pitchFamily="34" charset="0"/>
              </a:rPr>
              <a:t>i</a:t>
            </a:r>
            <a:r>
              <a:rPr lang="en-US" sz="2000" dirty="0">
                <a:latin typeface="Trebuchet MS" pitchFamily="34" charset="0"/>
              </a:rPr>
              <a:t> = 0;</a:t>
            </a:r>
          </a:p>
          <a:p>
            <a:r>
              <a:rPr lang="en-US" sz="2000" dirty="0">
                <a:latin typeface="Trebuchet MS" pitchFamily="34" charset="0"/>
              </a:rPr>
              <a:t>while (true) </a:t>
            </a:r>
            <a:endParaRPr lang="en-US" sz="2000" dirty="0">
              <a:latin typeface="Trebuchet MS" pitchFamily="34" charset="0"/>
            </a:endParaRPr>
          </a:p>
          <a:p>
            <a:r>
              <a:rPr lang="en-US" sz="2000" dirty="0">
                <a:latin typeface="Trebuchet MS" pitchFamily="34" charset="0"/>
              </a:rPr>
              <a:t>{</a:t>
            </a:r>
            <a:endParaRPr lang="en-US" sz="2000" dirty="0">
              <a:latin typeface="Trebuchet MS" pitchFamily="34" charset="0"/>
            </a:endParaRPr>
          </a:p>
          <a:p>
            <a:r>
              <a:rPr lang="en-US" sz="2000" dirty="0">
                <a:latin typeface="Trebuchet MS" pitchFamily="34" charset="0"/>
              </a:rPr>
              <a:t>    </a:t>
            </a:r>
            <a:r>
              <a:rPr lang="en-US" sz="2000" dirty="0" err="1">
                <a:latin typeface="Trebuchet MS" pitchFamily="34" charset="0"/>
              </a:rPr>
              <a:t>Console.WriteLine</a:t>
            </a:r>
            <a:r>
              <a:rPr lang="en-US" sz="2000" dirty="0">
                <a:latin typeface="Trebuchet MS" pitchFamily="34" charset="0"/>
              </a:rPr>
              <a:t>(</a:t>
            </a:r>
            <a:r>
              <a:rPr lang="en-US" sz="2000" dirty="0" err="1">
                <a:latin typeface="Trebuchet MS" pitchFamily="34" charset="0"/>
              </a:rPr>
              <a:t>i</a:t>
            </a:r>
            <a:r>
              <a:rPr lang="en-US" sz="2000" dirty="0">
                <a:latin typeface="Trebuchet MS" pitchFamily="34" charset="0"/>
              </a:rPr>
              <a:t>);</a:t>
            </a:r>
          </a:p>
          <a:p>
            <a:r>
              <a:rPr lang="en-US" sz="2000" dirty="0">
                <a:latin typeface="Trebuchet MS" pitchFamily="34" charset="0"/>
              </a:rPr>
              <a:t>    </a:t>
            </a:r>
            <a:r>
              <a:rPr lang="en-US" sz="2000" dirty="0" err="1">
                <a:latin typeface="Trebuchet MS" pitchFamily="34" charset="0"/>
              </a:rPr>
              <a:t>i</a:t>
            </a:r>
            <a:r>
              <a:rPr lang="en-US" sz="2000" dirty="0">
                <a:latin typeface="Trebuchet MS" pitchFamily="34" charset="0"/>
              </a:rPr>
              <a:t>++;</a:t>
            </a:r>
          </a:p>
          <a:p>
            <a:r>
              <a:rPr lang="en-US" sz="2000" dirty="0">
                <a:latin typeface="Trebuchet MS" pitchFamily="34" charset="0"/>
              </a:rPr>
              <a:t>    if (</a:t>
            </a:r>
            <a:r>
              <a:rPr lang="en-US" sz="2000" dirty="0" err="1">
                <a:latin typeface="Trebuchet MS" pitchFamily="34" charset="0"/>
              </a:rPr>
              <a:t>i</a:t>
            </a:r>
            <a:r>
              <a:rPr lang="en-US" sz="2000" dirty="0">
                <a:latin typeface="Trebuchet MS" pitchFamily="34" charset="0"/>
              </a:rPr>
              <a:t> &lt; 10) </a:t>
            </a:r>
          </a:p>
          <a:p>
            <a:r>
              <a:rPr lang="en-US" sz="2000" dirty="0">
                <a:latin typeface="Trebuchet MS" pitchFamily="34" charset="0"/>
              </a:rPr>
              <a:t>        continue;</a:t>
            </a:r>
          </a:p>
          <a:p>
            <a:r>
              <a:rPr lang="en-US" sz="2000" dirty="0">
                <a:latin typeface="Trebuchet MS" pitchFamily="34" charset="0"/>
              </a:rPr>
              <a:t>    else</a:t>
            </a:r>
          </a:p>
          <a:p>
            <a:r>
              <a:rPr lang="en-US" sz="2000" dirty="0">
                <a:latin typeface="Trebuchet MS" pitchFamily="34" charset="0"/>
              </a:rPr>
              <a:t>        break;</a:t>
            </a:r>
          </a:p>
          <a:p>
            <a:r>
              <a:rPr lang="en-US" sz="2000" dirty="0">
                <a:latin typeface="Trebuchet MS" pitchFamily="34" charset="0"/>
              </a:rPr>
              <a:t>}</a:t>
            </a:r>
            <a:endParaRPr lang="en-US" sz="2400" dirty="0">
              <a:latin typeface="Trebuchet MS" pitchFamily="34" charset="0"/>
            </a:endParaRPr>
          </a:p>
        </p:txBody>
      </p:sp>
    </p:spTree>
    <p:extLst>
      <p:ext uri="{BB962C8B-B14F-4D97-AF65-F5344CB8AC3E}">
        <p14:creationId xmlns:p14="http://schemas.microsoft.com/office/powerpoint/2010/main" val="3131313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fade">
                                      <p:cBhvr>
                                        <p:cTn id="7" dur="1000"/>
                                        <p:tgtEl>
                                          <p:spTgt spid="43011">
                                            <p:txEl>
                                              <p:pRg st="0" end="0"/>
                                            </p:txEl>
                                          </p:spTgt>
                                        </p:tgtEl>
                                      </p:cBhvr>
                                    </p:animEffect>
                                    <p:anim calcmode="lin" valueType="num">
                                      <p:cBhvr>
                                        <p:cTn id="8" dur="10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0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3011">
                                            <p:txEl>
                                              <p:pRg st="1" end="1"/>
                                            </p:txEl>
                                          </p:spTgt>
                                        </p:tgtEl>
                                        <p:attrNameLst>
                                          <p:attrName>style.visibility</p:attrName>
                                        </p:attrNameLst>
                                      </p:cBhvr>
                                      <p:to>
                                        <p:strVal val="visible"/>
                                      </p:to>
                                    </p:set>
                                    <p:animEffect transition="in" filter="fade">
                                      <p:cBhvr>
                                        <p:cTn id="14" dur="1000"/>
                                        <p:tgtEl>
                                          <p:spTgt spid="43011">
                                            <p:txEl>
                                              <p:pRg st="1" end="1"/>
                                            </p:txEl>
                                          </p:spTgt>
                                        </p:tgtEl>
                                      </p:cBhvr>
                                    </p:animEffect>
                                    <p:anim calcmode="lin" valueType="num">
                                      <p:cBhvr>
                                        <p:cTn id="15" dur="10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301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t>Defining Methods</a:t>
            </a:r>
          </a:p>
        </p:txBody>
      </p:sp>
      <p:sp>
        <p:nvSpPr>
          <p:cNvPr id="197635" name="Rectangle 3"/>
          <p:cNvSpPr>
            <a:spLocks noGrp="1" noChangeArrowheads="1"/>
          </p:cNvSpPr>
          <p:nvPr>
            <p:ph type="body" idx="1"/>
          </p:nvPr>
        </p:nvSpPr>
        <p:spPr>
          <a:xfrm>
            <a:off x="838200" y="1449859"/>
            <a:ext cx="10515600" cy="4727104"/>
          </a:xfrm>
        </p:spPr>
        <p:txBody>
          <a:bodyPr/>
          <a:lstStyle/>
          <a:p>
            <a:r>
              <a:rPr lang="en-GB" dirty="0"/>
              <a:t>Main is a method</a:t>
            </a:r>
          </a:p>
          <a:p>
            <a:pPr lvl="1"/>
            <a:r>
              <a:rPr lang="en-GB" dirty="0"/>
              <a:t>Use the same syntax for defining your own methods</a:t>
            </a:r>
          </a:p>
        </p:txBody>
      </p:sp>
      <p:sp>
        <p:nvSpPr>
          <p:cNvPr id="197636" name="Rectangle 4"/>
          <p:cNvSpPr>
            <a:spLocks noChangeArrowheads="1"/>
          </p:cNvSpPr>
          <p:nvPr/>
        </p:nvSpPr>
        <p:spPr bwMode="auto">
          <a:xfrm>
            <a:off x="1905000" y="2514600"/>
            <a:ext cx="8401050" cy="35052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pPr>
              <a:lnSpc>
                <a:spcPct val="80000"/>
              </a:lnSpc>
            </a:pPr>
            <a:r>
              <a:rPr lang="en-US" sz="2000" dirty="0">
                <a:latin typeface="Trebuchet MS" pitchFamily="34" charset="0"/>
              </a:rPr>
              <a:t>using System;</a:t>
            </a:r>
          </a:p>
          <a:p>
            <a:pPr>
              <a:lnSpc>
                <a:spcPct val="80000"/>
              </a:lnSpc>
            </a:pPr>
            <a:endParaRPr lang="en-US" sz="2000" dirty="0">
              <a:latin typeface="Trebuchet MS" pitchFamily="34" charset="0"/>
            </a:endParaRPr>
          </a:p>
          <a:p>
            <a:pPr>
              <a:lnSpc>
                <a:spcPct val="80000"/>
              </a:lnSpc>
            </a:pPr>
            <a:r>
              <a:rPr lang="en-US" sz="2000" dirty="0">
                <a:latin typeface="Trebuchet MS" pitchFamily="34" charset="0"/>
              </a:rPr>
              <a:t>class </a:t>
            </a:r>
            <a:r>
              <a:rPr lang="en-US" sz="2000" dirty="0" err="1">
                <a:latin typeface="Trebuchet MS" pitchFamily="34" charset="0"/>
              </a:rPr>
              <a:t>ExampleClass</a:t>
            </a:r>
            <a:r>
              <a:rPr lang="en-US" sz="2000" dirty="0">
                <a:latin typeface="Trebuchet MS" pitchFamily="34" charset="0"/>
              </a:rPr>
              <a:t> </a:t>
            </a:r>
          </a:p>
          <a:p>
            <a:pPr>
              <a:lnSpc>
                <a:spcPct val="80000"/>
              </a:lnSpc>
            </a:pPr>
            <a:r>
              <a:rPr lang="en-US" sz="2000" dirty="0">
                <a:latin typeface="Trebuchet MS" pitchFamily="34" charset="0"/>
              </a:rPr>
              <a:t>{  </a:t>
            </a:r>
          </a:p>
          <a:p>
            <a:pPr>
              <a:lnSpc>
                <a:spcPct val="80000"/>
              </a:lnSpc>
            </a:pPr>
            <a:r>
              <a:rPr lang="en-US" sz="2000" dirty="0">
                <a:latin typeface="Trebuchet MS" pitchFamily="34" charset="0"/>
              </a:rPr>
              <a:t>    static void </a:t>
            </a:r>
            <a:r>
              <a:rPr lang="en-US" sz="2000" dirty="0" err="1">
                <a:latin typeface="Trebuchet MS" pitchFamily="34" charset="0"/>
              </a:rPr>
              <a:t>ExampleMethod</a:t>
            </a:r>
            <a:r>
              <a:rPr lang="en-US" sz="2000" dirty="0">
                <a:latin typeface="Trebuchet MS" pitchFamily="34" charset="0"/>
              </a:rPr>
              <a:t>( ) </a:t>
            </a:r>
          </a:p>
          <a:p>
            <a:pPr>
              <a:lnSpc>
                <a:spcPct val="80000"/>
              </a:lnSpc>
            </a:pPr>
            <a:r>
              <a:rPr lang="en-US" sz="2000" dirty="0">
                <a:latin typeface="Trebuchet MS" pitchFamily="34" charset="0"/>
              </a:rPr>
              <a:t>    {</a:t>
            </a:r>
          </a:p>
          <a:p>
            <a:pPr>
              <a:lnSpc>
                <a:spcPct val="80000"/>
              </a:lnSpc>
            </a:pPr>
            <a:r>
              <a:rPr lang="en-US" sz="2000" dirty="0">
                <a:latin typeface="Trebuchet MS" pitchFamily="34" charset="0"/>
              </a:rPr>
              <a:t>        </a:t>
            </a:r>
            <a:r>
              <a:rPr lang="en-US" sz="2000" dirty="0" err="1">
                <a:latin typeface="Trebuchet MS" pitchFamily="34" charset="0"/>
              </a:rPr>
              <a:t>Console.WriteLine</a:t>
            </a:r>
            <a:r>
              <a:rPr lang="en-US" sz="2000" dirty="0">
                <a:latin typeface="Trebuchet MS" pitchFamily="34" charset="0"/>
              </a:rPr>
              <a:t>("Example method");</a:t>
            </a:r>
          </a:p>
          <a:p>
            <a:pPr>
              <a:lnSpc>
                <a:spcPct val="80000"/>
              </a:lnSpc>
            </a:pPr>
            <a:r>
              <a:rPr lang="en-US" sz="2000" dirty="0">
                <a:latin typeface="Trebuchet MS" pitchFamily="34" charset="0"/>
              </a:rPr>
              <a:t>    }</a:t>
            </a:r>
          </a:p>
          <a:p>
            <a:pPr>
              <a:lnSpc>
                <a:spcPct val="80000"/>
              </a:lnSpc>
            </a:pPr>
            <a:r>
              <a:rPr lang="en-US" sz="2000" dirty="0">
                <a:latin typeface="Trebuchet MS" pitchFamily="34" charset="0"/>
              </a:rPr>
              <a:t>    static void Main( ) </a:t>
            </a:r>
          </a:p>
          <a:p>
            <a:pPr>
              <a:lnSpc>
                <a:spcPct val="80000"/>
              </a:lnSpc>
            </a:pPr>
            <a:r>
              <a:rPr lang="en-US" sz="2000" dirty="0">
                <a:latin typeface="Trebuchet MS" pitchFamily="34" charset="0"/>
              </a:rPr>
              <a:t>    {</a:t>
            </a:r>
          </a:p>
          <a:p>
            <a:pPr>
              <a:lnSpc>
                <a:spcPct val="80000"/>
              </a:lnSpc>
            </a:pPr>
            <a:r>
              <a:rPr lang="en-US" sz="2000" dirty="0">
                <a:latin typeface="Trebuchet MS" pitchFamily="34" charset="0"/>
              </a:rPr>
              <a:t>        // ... </a:t>
            </a:r>
          </a:p>
          <a:p>
            <a:pPr>
              <a:lnSpc>
                <a:spcPct val="80000"/>
              </a:lnSpc>
            </a:pPr>
            <a:r>
              <a:rPr lang="en-US" sz="2000" dirty="0">
                <a:latin typeface="Trebuchet MS" pitchFamily="34" charset="0"/>
              </a:rPr>
              <a:t>    }</a:t>
            </a:r>
          </a:p>
          <a:p>
            <a:pPr>
              <a:lnSpc>
                <a:spcPct val="80000"/>
              </a:lnSpc>
            </a:pPr>
            <a:r>
              <a:rPr lang="en-US" sz="2000" dirty="0">
                <a:latin typeface="Trebuchet MS" pitchFamily="34" charset="0"/>
              </a:rPr>
              <a:t>}</a:t>
            </a:r>
          </a:p>
        </p:txBody>
      </p:sp>
    </p:spTree>
    <p:extLst>
      <p:ext uri="{BB962C8B-B14F-4D97-AF65-F5344CB8AC3E}">
        <p14:creationId xmlns:p14="http://schemas.microsoft.com/office/powerpoint/2010/main" val="37114699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Calling Methods</a:t>
            </a:r>
          </a:p>
        </p:txBody>
      </p:sp>
      <p:sp>
        <p:nvSpPr>
          <p:cNvPr id="198659" name="Rectangle 3"/>
          <p:cNvSpPr>
            <a:spLocks noGrp="1" noChangeArrowheads="1"/>
          </p:cNvSpPr>
          <p:nvPr>
            <p:ph type="body" idx="1"/>
          </p:nvPr>
        </p:nvSpPr>
        <p:spPr>
          <a:xfrm>
            <a:off x="2209800" y="1371600"/>
            <a:ext cx="7423150" cy="4876800"/>
          </a:xfrm>
        </p:spPr>
        <p:txBody>
          <a:bodyPr>
            <a:normAutofit lnSpcReduction="10000"/>
          </a:bodyPr>
          <a:lstStyle/>
          <a:p>
            <a:pPr>
              <a:lnSpc>
                <a:spcPct val="80000"/>
              </a:lnSpc>
            </a:pPr>
            <a:r>
              <a:rPr lang="en-GB" dirty="0"/>
              <a:t>After you define a method, you can:</a:t>
            </a:r>
          </a:p>
          <a:p>
            <a:pPr lvl="1">
              <a:lnSpc>
                <a:spcPct val="80000"/>
              </a:lnSpc>
            </a:pPr>
            <a:endParaRPr lang="en-GB" dirty="0" smtClean="0"/>
          </a:p>
          <a:p>
            <a:pPr lvl="1">
              <a:lnSpc>
                <a:spcPct val="80000"/>
              </a:lnSpc>
            </a:pPr>
            <a:r>
              <a:rPr lang="en-GB" dirty="0" smtClean="0"/>
              <a:t>Call </a:t>
            </a:r>
            <a:r>
              <a:rPr lang="en-GB" dirty="0"/>
              <a:t>a method from within the same class</a:t>
            </a:r>
          </a:p>
          <a:p>
            <a:pPr lvl="2">
              <a:lnSpc>
                <a:spcPct val="90000"/>
              </a:lnSpc>
            </a:pPr>
            <a:r>
              <a:rPr lang="en-GB" dirty="0"/>
              <a:t>Use method’s name followed by a parameter list in parentheses</a:t>
            </a:r>
          </a:p>
          <a:p>
            <a:pPr lvl="1">
              <a:lnSpc>
                <a:spcPct val="80000"/>
              </a:lnSpc>
            </a:pPr>
            <a:endParaRPr lang="en-GB" dirty="0" smtClean="0"/>
          </a:p>
          <a:p>
            <a:pPr lvl="1">
              <a:lnSpc>
                <a:spcPct val="80000"/>
              </a:lnSpc>
            </a:pPr>
            <a:r>
              <a:rPr lang="en-GB" dirty="0" smtClean="0"/>
              <a:t>Call </a:t>
            </a:r>
            <a:r>
              <a:rPr lang="en-GB" dirty="0"/>
              <a:t>a method that is in a different class</a:t>
            </a:r>
          </a:p>
          <a:p>
            <a:pPr lvl="2">
              <a:lnSpc>
                <a:spcPct val="90000"/>
              </a:lnSpc>
            </a:pPr>
            <a:r>
              <a:rPr lang="en-GB" dirty="0"/>
              <a:t>You must indicate to the compiler which class contains the method to call </a:t>
            </a:r>
          </a:p>
          <a:p>
            <a:pPr lvl="2">
              <a:lnSpc>
                <a:spcPct val="90000"/>
              </a:lnSpc>
            </a:pPr>
            <a:r>
              <a:rPr lang="en-GB" dirty="0"/>
              <a:t>The called method must be declared with the </a:t>
            </a:r>
            <a:r>
              <a:rPr lang="en-GB" b="1" dirty="0"/>
              <a:t>public </a:t>
            </a:r>
            <a:r>
              <a:rPr lang="en-GB" dirty="0"/>
              <a:t>keyword</a:t>
            </a:r>
          </a:p>
          <a:p>
            <a:pPr lvl="1">
              <a:lnSpc>
                <a:spcPct val="80000"/>
              </a:lnSpc>
            </a:pPr>
            <a:endParaRPr lang="en-GB" dirty="0" smtClean="0"/>
          </a:p>
          <a:p>
            <a:pPr lvl="1">
              <a:lnSpc>
                <a:spcPct val="80000"/>
              </a:lnSpc>
            </a:pPr>
            <a:r>
              <a:rPr lang="en-GB" dirty="0" smtClean="0"/>
              <a:t>Use </a:t>
            </a:r>
            <a:r>
              <a:rPr lang="en-GB" dirty="0"/>
              <a:t>nested calls</a:t>
            </a:r>
          </a:p>
          <a:p>
            <a:pPr lvl="2">
              <a:lnSpc>
                <a:spcPct val="90000"/>
              </a:lnSpc>
            </a:pPr>
            <a:r>
              <a:rPr lang="en-GB" dirty="0"/>
              <a:t>Methods can call methods, which can call other methods, and so on</a:t>
            </a:r>
          </a:p>
        </p:txBody>
      </p:sp>
    </p:spTree>
    <p:extLst>
      <p:ext uri="{BB962C8B-B14F-4D97-AF65-F5344CB8AC3E}">
        <p14:creationId xmlns:p14="http://schemas.microsoft.com/office/powerpoint/2010/main" val="22792210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1026"/>
          <p:cNvSpPr>
            <a:spLocks noGrp="1" noChangeArrowheads="1"/>
          </p:cNvSpPr>
          <p:nvPr>
            <p:ph type="title"/>
          </p:nvPr>
        </p:nvSpPr>
        <p:spPr/>
        <p:txBody>
          <a:bodyPr/>
          <a:lstStyle/>
          <a:p>
            <a:r>
              <a:rPr lang="en-US"/>
              <a:t>Using the return Statement</a:t>
            </a:r>
          </a:p>
        </p:txBody>
      </p:sp>
      <p:sp>
        <p:nvSpPr>
          <p:cNvPr id="199683" name="Rectangle 1027"/>
          <p:cNvSpPr>
            <a:spLocks noGrp="1" noChangeArrowheads="1"/>
          </p:cNvSpPr>
          <p:nvPr>
            <p:ph type="body" idx="1"/>
          </p:nvPr>
        </p:nvSpPr>
        <p:spPr/>
        <p:txBody>
          <a:bodyPr/>
          <a:lstStyle/>
          <a:p>
            <a:r>
              <a:rPr lang="en-GB" dirty="0"/>
              <a:t>Immediate return</a:t>
            </a:r>
          </a:p>
          <a:p>
            <a:r>
              <a:rPr lang="en-GB" dirty="0"/>
              <a:t>Return with a conditional statement</a:t>
            </a:r>
          </a:p>
        </p:txBody>
      </p:sp>
      <p:sp>
        <p:nvSpPr>
          <p:cNvPr id="199684" name="Rectangle 1028"/>
          <p:cNvSpPr>
            <a:spLocks noChangeArrowheads="1"/>
          </p:cNvSpPr>
          <p:nvPr/>
        </p:nvSpPr>
        <p:spPr bwMode="auto">
          <a:xfrm>
            <a:off x="2362200" y="2743200"/>
            <a:ext cx="6781800" cy="32766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a:latin typeface="Trebuchet MS" pitchFamily="34" charset="0"/>
              </a:rPr>
              <a:t>static void </a:t>
            </a:r>
            <a:r>
              <a:rPr lang="en-US" sz="2000" dirty="0" err="1">
                <a:latin typeface="Trebuchet MS" pitchFamily="34" charset="0"/>
              </a:rPr>
              <a:t>ExampleMethod</a:t>
            </a:r>
            <a:r>
              <a:rPr lang="en-US" sz="2000" dirty="0">
                <a:latin typeface="Trebuchet MS" pitchFamily="34" charset="0"/>
              </a:rPr>
              <a:t>( )</a:t>
            </a:r>
          </a:p>
          <a:p>
            <a:r>
              <a:rPr lang="en-US" sz="2000" dirty="0">
                <a:latin typeface="Trebuchet MS" pitchFamily="34" charset="0"/>
              </a:rPr>
              <a:t>{</a:t>
            </a:r>
          </a:p>
          <a:p>
            <a:r>
              <a:rPr lang="en-US" sz="2000" dirty="0">
                <a:latin typeface="Trebuchet MS" pitchFamily="34" charset="0"/>
              </a:rPr>
              <a:t>   </a:t>
            </a:r>
            <a:r>
              <a:rPr lang="en-US" sz="2000" dirty="0" err="1">
                <a:latin typeface="Trebuchet MS" pitchFamily="34" charset="0"/>
              </a:rPr>
              <a:t>int</a:t>
            </a:r>
            <a:r>
              <a:rPr lang="en-US" sz="2000" dirty="0">
                <a:latin typeface="Trebuchet MS" pitchFamily="34" charset="0"/>
              </a:rPr>
              <a:t> </a:t>
            </a:r>
            <a:r>
              <a:rPr lang="en-US" sz="2000" dirty="0" err="1">
                <a:latin typeface="Trebuchet MS" pitchFamily="34" charset="0"/>
              </a:rPr>
              <a:t>numBeans</a:t>
            </a:r>
            <a:r>
              <a:rPr lang="en-US" sz="2000" dirty="0">
                <a:latin typeface="Trebuchet MS" pitchFamily="34" charset="0"/>
              </a:rPr>
              <a:t>;</a:t>
            </a:r>
          </a:p>
          <a:p>
            <a:r>
              <a:rPr lang="en-US" sz="2000" dirty="0">
                <a:latin typeface="Trebuchet MS" pitchFamily="34" charset="0"/>
              </a:rPr>
              <a:t>   //...</a:t>
            </a:r>
          </a:p>
          <a:p>
            <a:endParaRPr lang="en-US" sz="2000" dirty="0">
              <a:latin typeface="Trebuchet MS" pitchFamily="34" charset="0"/>
            </a:endParaRPr>
          </a:p>
          <a:p>
            <a:r>
              <a:rPr lang="en-US" sz="2000" dirty="0">
                <a:latin typeface="Trebuchet MS" pitchFamily="34" charset="0"/>
              </a:rPr>
              <a:t>   </a:t>
            </a:r>
            <a:r>
              <a:rPr lang="en-US" sz="2000" dirty="0" err="1">
                <a:latin typeface="Trebuchet MS" pitchFamily="34" charset="0"/>
              </a:rPr>
              <a:t>Console.WriteLine</a:t>
            </a:r>
            <a:r>
              <a:rPr lang="en-US" sz="2000" dirty="0">
                <a:latin typeface="Trebuchet MS" pitchFamily="34" charset="0"/>
              </a:rPr>
              <a:t>("Hello");  </a:t>
            </a:r>
          </a:p>
          <a:p>
            <a:r>
              <a:rPr lang="en-US" sz="2000" dirty="0">
                <a:latin typeface="Trebuchet MS" pitchFamily="34" charset="0"/>
              </a:rPr>
              <a:t>   if (</a:t>
            </a:r>
            <a:r>
              <a:rPr lang="en-US" sz="2000" dirty="0" err="1">
                <a:latin typeface="Trebuchet MS" pitchFamily="34" charset="0"/>
              </a:rPr>
              <a:t>numBeans</a:t>
            </a:r>
            <a:r>
              <a:rPr lang="en-US" sz="2000" dirty="0">
                <a:latin typeface="Trebuchet MS" pitchFamily="34" charset="0"/>
              </a:rPr>
              <a:t> &lt; 10) </a:t>
            </a:r>
          </a:p>
          <a:p>
            <a:r>
              <a:rPr lang="en-US" sz="2000" dirty="0">
                <a:latin typeface="Trebuchet MS" pitchFamily="34" charset="0"/>
              </a:rPr>
              <a:t>      return;</a:t>
            </a:r>
          </a:p>
          <a:p>
            <a:r>
              <a:rPr lang="en-US" sz="2000" dirty="0">
                <a:latin typeface="Trebuchet MS" pitchFamily="34" charset="0"/>
              </a:rPr>
              <a:t>   </a:t>
            </a:r>
            <a:r>
              <a:rPr lang="en-US" sz="2000" dirty="0" err="1">
                <a:latin typeface="Trebuchet MS" pitchFamily="34" charset="0"/>
              </a:rPr>
              <a:t>Console.WriteLine</a:t>
            </a:r>
            <a:r>
              <a:rPr lang="en-US" sz="2000" dirty="0">
                <a:latin typeface="Trebuchet MS" pitchFamily="34" charset="0"/>
              </a:rPr>
              <a:t>("World");</a:t>
            </a:r>
          </a:p>
          <a:p>
            <a:r>
              <a:rPr lang="en-US" sz="2000" dirty="0">
                <a:latin typeface="Trebuchet MS" pitchFamily="34" charset="0"/>
              </a:rPr>
              <a:t>}</a:t>
            </a:r>
          </a:p>
        </p:txBody>
      </p:sp>
    </p:spTree>
    <p:extLst>
      <p:ext uri="{BB962C8B-B14F-4D97-AF65-F5344CB8AC3E}">
        <p14:creationId xmlns:p14="http://schemas.microsoft.com/office/powerpoint/2010/main" val="13888444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GB" dirty="0" smtClean="0"/>
              <a:t>Scope of </a:t>
            </a:r>
            <a:r>
              <a:rPr lang="en-GB" dirty="0"/>
              <a:t>Variables</a:t>
            </a:r>
          </a:p>
        </p:txBody>
      </p:sp>
      <p:sp>
        <p:nvSpPr>
          <p:cNvPr id="200707" name="Rectangle 3"/>
          <p:cNvSpPr>
            <a:spLocks noGrp="1" noChangeArrowheads="1"/>
          </p:cNvSpPr>
          <p:nvPr>
            <p:ph type="body" idx="1"/>
          </p:nvPr>
        </p:nvSpPr>
        <p:spPr/>
        <p:txBody>
          <a:bodyPr>
            <a:normAutofit lnSpcReduction="10000"/>
          </a:bodyPr>
          <a:lstStyle/>
          <a:p>
            <a:r>
              <a:rPr lang="en-GB" dirty="0"/>
              <a:t>Local variables</a:t>
            </a:r>
          </a:p>
          <a:p>
            <a:pPr lvl="1"/>
            <a:r>
              <a:rPr lang="en-GB" dirty="0"/>
              <a:t>Created when method begins</a:t>
            </a:r>
          </a:p>
          <a:p>
            <a:pPr lvl="1"/>
            <a:r>
              <a:rPr lang="en-GB" dirty="0"/>
              <a:t>Private to the method</a:t>
            </a:r>
          </a:p>
          <a:p>
            <a:pPr lvl="1"/>
            <a:r>
              <a:rPr lang="en-GB" dirty="0"/>
              <a:t>Destroyed on exit</a:t>
            </a:r>
          </a:p>
          <a:p>
            <a:endParaRPr lang="en-GB" dirty="0" smtClean="0"/>
          </a:p>
          <a:p>
            <a:r>
              <a:rPr lang="en-GB" dirty="0" smtClean="0"/>
              <a:t>Shared </a:t>
            </a:r>
            <a:r>
              <a:rPr lang="en-GB" dirty="0"/>
              <a:t>variables</a:t>
            </a:r>
          </a:p>
          <a:p>
            <a:pPr lvl="1"/>
            <a:r>
              <a:rPr lang="en-GB" dirty="0"/>
              <a:t>Class variables are used for sharing</a:t>
            </a:r>
          </a:p>
          <a:p>
            <a:endParaRPr lang="en-GB" dirty="0" smtClean="0"/>
          </a:p>
          <a:p>
            <a:r>
              <a:rPr lang="en-GB" dirty="0" smtClean="0"/>
              <a:t>Scope </a:t>
            </a:r>
            <a:r>
              <a:rPr lang="en-GB" dirty="0"/>
              <a:t>conflicts</a:t>
            </a:r>
          </a:p>
          <a:p>
            <a:pPr lvl="1"/>
            <a:r>
              <a:rPr lang="en-GB" dirty="0"/>
              <a:t>Compiler will not warn if local and class names clash</a:t>
            </a:r>
          </a:p>
        </p:txBody>
      </p:sp>
    </p:spTree>
    <p:extLst>
      <p:ext uri="{BB962C8B-B14F-4D97-AF65-F5344CB8AC3E}">
        <p14:creationId xmlns:p14="http://schemas.microsoft.com/office/powerpoint/2010/main" val="30416777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95" name="Rectangle 19"/>
          <p:cNvSpPr>
            <a:spLocks noGrp="1" noChangeArrowheads="1"/>
          </p:cNvSpPr>
          <p:nvPr>
            <p:ph type="title"/>
          </p:nvPr>
        </p:nvSpPr>
        <p:spPr>
          <a:xfrm>
            <a:off x="838200" y="365126"/>
            <a:ext cx="10497065" cy="640556"/>
          </a:xfrm>
        </p:spPr>
        <p:txBody>
          <a:bodyPr>
            <a:normAutofit fontScale="90000"/>
          </a:bodyPr>
          <a:lstStyle/>
          <a:p>
            <a:r>
              <a:rPr lang="en-US" dirty="0"/>
              <a:t>Statement Blocks</a:t>
            </a:r>
          </a:p>
        </p:txBody>
      </p:sp>
      <p:sp>
        <p:nvSpPr>
          <p:cNvPr id="75784" name="Rectangle 8"/>
          <p:cNvSpPr>
            <a:spLocks noChangeArrowheads="1"/>
          </p:cNvSpPr>
          <p:nvPr/>
        </p:nvSpPr>
        <p:spPr bwMode="auto">
          <a:xfrm>
            <a:off x="1828800" y="2330450"/>
            <a:ext cx="1600200" cy="1093788"/>
          </a:xfrm>
          <a:prstGeom prst="rect">
            <a:avLst/>
          </a:prstGeom>
          <a:solidFill>
            <a:schemeClr val="tx2">
              <a:lumMod val="40000"/>
              <a:lumOff val="60000"/>
            </a:schemeClr>
          </a:solidFill>
          <a:ln w="12700" algn="ctr">
            <a:solidFill>
              <a:schemeClr val="tx1"/>
            </a:solidFill>
            <a:miter lim="800000"/>
            <a:headEnd/>
            <a:tailEnd/>
          </a:ln>
          <a:effectLst>
            <a:outerShdw dist="107763" dir="2700000" algn="ctr" rotWithShape="0">
              <a:srgbClr val="CECECE"/>
            </a:outerShdw>
          </a:effectLst>
        </p:spPr>
        <p:txBody>
          <a:bodyPr>
            <a:spAutoFit/>
          </a:bodyPr>
          <a:lstStyle/>
          <a:p>
            <a:pPr>
              <a:spcBef>
                <a:spcPct val="50000"/>
              </a:spcBef>
            </a:pPr>
            <a:r>
              <a:rPr lang="en-US" sz="1400" b="1">
                <a:latin typeface="Courier New" pitchFamily="49" charset="0"/>
              </a:rPr>
              <a:t>{</a:t>
            </a:r>
          </a:p>
          <a:p>
            <a:pPr>
              <a:spcBef>
                <a:spcPct val="50000"/>
              </a:spcBef>
            </a:pPr>
            <a:r>
              <a:rPr lang="en-US" sz="1400" b="1">
                <a:latin typeface="Courier New" pitchFamily="49" charset="0"/>
              </a:rPr>
              <a:t>  </a:t>
            </a:r>
            <a:r>
              <a:rPr lang="en-US" sz="2000" b="1">
                <a:latin typeface="Courier New" pitchFamily="49" charset="0"/>
              </a:rPr>
              <a:t>// code</a:t>
            </a:r>
          </a:p>
          <a:p>
            <a:pPr>
              <a:spcBef>
                <a:spcPct val="50000"/>
              </a:spcBef>
            </a:pPr>
            <a:r>
              <a:rPr lang="en-US" sz="1400" b="1">
                <a:latin typeface="Courier New" pitchFamily="49" charset="0"/>
              </a:rPr>
              <a:t>}</a:t>
            </a:r>
          </a:p>
        </p:txBody>
      </p:sp>
      <p:sp>
        <p:nvSpPr>
          <p:cNvPr id="75787" name="Rectangle 11"/>
          <p:cNvSpPr>
            <a:spLocks noChangeArrowheads="1"/>
          </p:cNvSpPr>
          <p:nvPr/>
        </p:nvSpPr>
        <p:spPr bwMode="auto">
          <a:xfrm>
            <a:off x="4136853" y="2330451"/>
            <a:ext cx="2681287" cy="3268663"/>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a:spAutoFit/>
          </a:bodyPr>
          <a:lstStyle/>
          <a:p>
            <a:pPr>
              <a:spcBef>
                <a:spcPct val="50000"/>
              </a:spcBef>
            </a:pPr>
            <a:r>
              <a:rPr lang="en-US" b="1">
                <a:latin typeface="Courier New" pitchFamily="49" charset="0"/>
              </a:rPr>
              <a:t>{</a:t>
            </a:r>
          </a:p>
          <a:p>
            <a:pPr>
              <a:spcBef>
                <a:spcPct val="50000"/>
              </a:spcBef>
            </a:pPr>
            <a:r>
              <a:rPr lang="en-US" b="1">
                <a:latin typeface="Courier New" pitchFamily="49" charset="0"/>
              </a:rPr>
              <a:t>  int i;</a:t>
            </a:r>
          </a:p>
          <a:p>
            <a:pPr>
              <a:spcBef>
                <a:spcPct val="50000"/>
              </a:spcBef>
            </a:pPr>
            <a:r>
              <a:rPr lang="en-US" b="1">
                <a:latin typeface="Courier New" pitchFamily="49" charset="0"/>
              </a:rPr>
              <a:t>  ...</a:t>
            </a:r>
          </a:p>
          <a:p>
            <a:pPr>
              <a:spcBef>
                <a:spcPct val="50000"/>
              </a:spcBef>
            </a:pPr>
            <a:r>
              <a:rPr lang="en-US" b="1">
                <a:latin typeface="Courier New" pitchFamily="49" charset="0"/>
              </a:rPr>
              <a:t>  {</a:t>
            </a:r>
          </a:p>
          <a:p>
            <a:pPr>
              <a:spcBef>
                <a:spcPct val="50000"/>
              </a:spcBef>
            </a:pPr>
            <a:r>
              <a:rPr lang="en-US" b="1">
                <a:latin typeface="Courier New" pitchFamily="49" charset="0"/>
              </a:rPr>
              <a:t>    int i;</a:t>
            </a:r>
          </a:p>
          <a:p>
            <a:pPr>
              <a:spcBef>
                <a:spcPct val="50000"/>
              </a:spcBef>
            </a:pPr>
            <a:r>
              <a:rPr lang="en-US" b="1">
                <a:latin typeface="Courier New" pitchFamily="49" charset="0"/>
              </a:rPr>
              <a:t>    ...</a:t>
            </a:r>
          </a:p>
          <a:p>
            <a:pPr>
              <a:spcBef>
                <a:spcPct val="50000"/>
              </a:spcBef>
            </a:pPr>
            <a:r>
              <a:rPr lang="en-US" b="1">
                <a:latin typeface="Courier New" pitchFamily="49" charset="0"/>
              </a:rPr>
              <a:t>  }</a:t>
            </a:r>
          </a:p>
          <a:p>
            <a:pPr>
              <a:spcBef>
                <a:spcPct val="50000"/>
              </a:spcBef>
            </a:pPr>
            <a:r>
              <a:rPr lang="en-US" b="1">
                <a:latin typeface="Courier New" pitchFamily="49" charset="0"/>
              </a:rPr>
              <a:t>}</a:t>
            </a:r>
          </a:p>
        </p:txBody>
      </p:sp>
      <p:sp>
        <p:nvSpPr>
          <p:cNvPr id="75790" name="Rectangle 14"/>
          <p:cNvSpPr>
            <a:spLocks noChangeArrowheads="1"/>
          </p:cNvSpPr>
          <p:nvPr/>
        </p:nvSpPr>
        <p:spPr bwMode="auto">
          <a:xfrm>
            <a:off x="7557053" y="2330451"/>
            <a:ext cx="2498725" cy="3681413"/>
          </a:xfrm>
          <a:prstGeom prst="rect">
            <a:avLst/>
          </a:prstGeom>
          <a:solidFill>
            <a:schemeClr val="tx2">
              <a:lumMod val="40000"/>
              <a:lumOff val="60000"/>
            </a:schemeClr>
          </a:solidFill>
          <a:ln w="12700" algn="ctr">
            <a:solidFill>
              <a:schemeClr val="tx1"/>
            </a:solidFill>
            <a:miter lim="800000"/>
            <a:headEnd/>
            <a:tailEnd/>
          </a:ln>
          <a:effectLst>
            <a:outerShdw dist="107763" dir="2700000" algn="ctr" rotWithShape="0">
              <a:srgbClr val="CECECE"/>
            </a:outerShdw>
          </a:effectLst>
        </p:spPr>
        <p:txBody>
          <a:bodyPr>
            <a:spAutoFit/>
          </a:bodyPr>
          <a:lstStyle/>
          <a:p>
            <a:pPr>
              <a:spcBef>
                <a:spcPct val="50000"/>
              </a:spcBef>
            </a:pPr>
            <a:r>
              <a:rPr lang="en-US" b="1" dirty="0">
                <a:latin typeface="Courier New" pitchFamily="49" charset="0"/>
              </a:rPr>
              <a:t>{</a:t>
            </a:r>
          </a:p>
          <a:p>
            <a:pPr>
              <a:spcBef>
                <a:spcPct val="50000"/>
              </a:spcBef>
            </a:pPr>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i</a:t>
            </a:r>
            <a:r>
              <a:rPr lang="en-US" b="1" dirty="0">
                <a:latin typeface="Courier New" pitchFamily="49" charset="0"/>
              </a:rPr>
              <a:t>;</a:t>
            </a:r>
          </a:p>
          <a:p>
            <a:pPr>
              <a:spcBef>
                <a:spcPct val="50000"/>
              </a:spcBef>
            </a:pPr>
            <a:r>
              <a:rPr lang="en-US" b="1" dirty="0">
                <a:latin typeface="Courier New" pitchFamily="49" charset="0"/>
              </a:rPr>
              <a:t>  ...</a:t>
            </a:r>
          </a:p>
          <a:p>
            <a:pPr>
              <a:spcBef>
                <a:spcPct val="50000"/>
              </a:spcBef>
            </a:pPr>
            <a:r>
              <a:rPr lang="en-US" b="1" dirty="0">
                <a:latin typeface="Courier New" pitchFamily="49" charset="0"/>
              </a:rPr>
              <a:t>}</a:t>
            </a:r>
          </a:p>
          <a:p>
            <a:pPr>
              <a:spcBef>
                <a:spcPct val="50000"/>
              </a:spcBef>
            </a:pPr>
            <a:r>
              <a:rPr lang="en-US" b="1" dirty="0">
                <a:latin typeface="Courier New" pitchFamily="49" charset="0"/>
              </a:rPr>
              <a:t>...</a:t>
            </a:r>
          </a:p>
          <a:p>
            <a:pPr>
              <a:spcBef>
                <a:spcPct val="50000"/>
              </a:spcBef>
            </a:pPr>
            <a:r>
              <a:rPr lang="en-US" b="1" dirty="0">
                <a:latin typeface="Courier New" pitchFamily="49" charset="0"/>
              </a:rPr>
              <a:t>{</a:t>
            </a:r>
          </a:p>
          <a:p>
            <a:pPr>
              <a:spcBef>
                <a:spcPct val="50000"/>
              </a:spcBef>
            </a:pPr>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i</a:t>
            </a:r>
            <a:r>
              <a:rPr lang="en-US" b="1" dirty="0">
                <a:latin typeface="Courier New" pitchFamily="49" charset="0"/>
              </a:rPr>
              <a:t>;</a:t>
            </a:r>
          </a:p>
          <a:p>
            <a:pPr>
              <a:spcBef>
                <a:spcPct val="50000"/>
              </a:spcBef>
            </a:pPr>
            <a:r>
              <a:rPr lang="en-US" b="1" dirty="0">
                <a:latin typeface="Courier New" pitchFamily="49" charset="0"/>
              </a:rPr>
              <a:t>  ...</a:t>
            </a:r>
          </a:p>
          <a:p>
            <a:pPr>
              <a:spcBef>
                <a:spcPct val="50000"/>
              </a:spcBef>
            </a:pPr>
            <a:r>
              <a:rPr lang="en-US" b="1" dirty="0">
                <a:latin typeface="Courier New" pitchFamily="49" charset="0"/>
              </a:rPr>
              <a:t>}</a:t>
            </a:r>
          </a:p>
        </p:txBody>
      </p:sp>
      <p:sp>
        <p:nvSpPr>
          <p:cNvPr id="11" name="Rounded Rectangle 10"/>
          <p:cNvSpPr/>
          <p:nvPr/>
        </p:nvSpPr>
        <p:spPr>
          <a:xfrm>
            <a:off x="4129087" y="1013222"/>
            <a:ext cx="28194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80000"/>
              </a:lnSpc>
              <a:spcBef>
                <a:spcPct val="20000"/>
              </a:spcBef>
              <a:buClr>
                <a:schemeClr val="hlink"/>
              </a:buClr>
              <a:buSzPct val="60000"/>
            </a:pPr>
            <a:r>
              <a:rPr lang="en-US" dirty="0">
                <a:latin typeface="Trebuchet MS" pitchFamily="34" charset="0"/>
              </a:rPr>
              <a:t>A block and its parent block cannot have a </a:t>
            </a:r>
            <a:br>
              <a:rPr lang="en-US" dirty="0">
                <a:latin typeface="Trebuchet MS" pitchFamily="34" charset="0"/>
              </a:rPr>
            </a:br>
            <a:r>
              <a:rPr lang="en-US" dirty="0">
                <a:latin typeface="Trebuchet MS" pitchFamily="34" charset="0"/>
              </a:rPr>
              <a:t>variable with </a:t>
            </a:r>
            <a:br>
              <a:rPr lang="en-US" dirty="0">
                <a:latin typeface="Trebuchet MS" pitchFamily="34" charset="0"/>
              </a:rPr>
            </a:br>
            <a:r>
              <a:rPr lang="en-US" dirty="0">
                <a:latin typeface="Trebuchet MS" pitchFamily="34" charset="0"/>
              </a:rPr>
              <a:t>the same name</a:t>
            </a:r>
            <a:endParaRPr lang="en-US" dirty="0">
              <a:latin typeface="Trebuchet MS" pitchFamily="34" charset="0"/>
            </a:endParaRPr>
          </a:p>
        </p:txBody>
      </p:sp>
      <p:sp>
        <p:nvSpPr>
          <p:cNvPr id="14" name="Rounded Rectangle 13"/>
          <p:cNvSpPr/>
          <p:nvPr/>
        </p:nvSpPr>
        <p:spPr>
          <a:xfrm>
            <a:off x="1828800" y="1005681"/>
            <a:ext cx="1905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rebuchet MS" pitchFamily="34" charset="0"/>
              </a:rPr>
              <a:t>Use braces  As block delimiters</a:t>
            </a:r>
            <a:endParaRPr lang="en-US" dirty="0">
              <a:latin typeface="Trebuchet MS" pitchFamily="34" charset="0"/>
            </a:endParaRPr>
          </a:p>
        </p:txBody>
      </p:sp>
      <p:sp>
        <p:nvSpPr>
          <p:cNvPr id="15" name="Rounded Rectangle 14"/>
          <p:cNvSpPr/>
          <p:nvPr/>
        </p:nvSpPr>
        <p:spPr>
          <a:xfrm>
            <a:off x="7533861" y="1005681"/>
            <a:ext cx="2667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80000"/>
              </a:lnSpc>
              <a:spcBef>
                <a:spcPct val="20000"/>
              </a:spcBef>
              <a:buClr>
                <a:schemeClr val="hlink"/>
              </a:buClr>
              <a:buSzPct val="60000"/>
            </a:pPr>
            <a:r>
              <a:rPr lang="en-US" dirty="0">
                <a:latin typeface="Trebuchet MS" pitchFamily="34" charset="0"/>
              </a:rPr>
              <a:t>Sibling blocks can have variables with </a:t>
            </a:r>
            <a:br>
              <a:rPr lang="en-US" dirty="0">
                <a:latin typeface="Trebuchet MS" pitchFamily="34" charset="0"/>
              </a:rPr>
            </a:br>
            <a:r>
              <a:rPr lang="en-US" dirty="0">
                <a:latin typeface="Trebuchet MS" pitchFamily="34" charset="0"/>
              </a:rPr>
              <a:t>the same name</a:t>
            </a:r>
            <a:endParaRPr lang="en-GB" dirty="0">
              <a:latin typeface="Trebuchet MS" pitchFamily="34" charset="0"/>
            </a:endParaRPr>
          </a:p>
        </p:txBody>
      </p:sp>
    </p:spTree>
    <p:extLst>
      <p:ext uri="{BB962C8B-B14F-4D97-AF65-F5344CB8AC3E}">
        <p14:creationId xmlns:p14="http://schemas.microsoft.com/office/powerpoint/2010/main" val="414967776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Structure of C# Program</a:t>
            </a:r>
            <a:endParaRPr lang="en-IN" dirty="0"/>
          </a:p>
        </p:txBody>
      </p:sp>
      <p:pic>
        <p:nvPicPr>
          <p:cNvPr id="7" name="Content Placeholder 6" descr="HelloWorldExampleImage.png"/>
          <p:cNvPicPr>
            <a:picLocks noGrp="1" noChangeAspect="1"/>
          </p:cNvPicPr>
          <p:nvPr>
            <p:ph idx="1"/>
          </p:nvPr>
        </p:nvPicPr>
        <p:blipFill>
          <a:blip r:embed="rId3" cstate="print"/>
          <a:stretch>
            <a:fillRect/>
          </a:stretch>
        </p:blipFill>
        <p:spPr>
          <a:xfrm>
            <a:off x="1828800" y="1295401"/>
            <a:ext cx="5582882" cy="5050735"/>
          </a:xfrm>
          <a:ln>
            <a:solidFill>
              <a:schemeClr val="tx1"/>
            </a:solidFill>
          </a:ln>
        </p:spPr>
      </p:pic>
      <p:sp>
        <p:nvSpPr>
          <p:cNvPr id="9" name="Rectangle 8"/>
          <p:cNvSpPr/>
          <p:nvPr/>
        </p:nvSpPr>
        <p:spPr>
          <a:xfrm>
            <a:off x="7772400" y="1295400"/>
            <a:ext cx="2667000" cy="457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rebuchet MS" pitchFamily="34" charset="0"/>
              </a:rPr>
              <a:t>System namespace where in-built data types are present</a:t>
            </a:r>
            <a:endParaRPr lang="en-IN" sz="1400" dirty="0">
              <a:latin typeface="Trebuchet MS" pitchFamily="34" charset="0"/>
            </a:endParaRPr>
          </a:p>
        </p:txBody>
      </p:sp>
      <p:cxnSp>
        <p:nvCxnSpPr>
          <p:cNvPr id="11" name="Straight Arrow Connector 10"/>
          <p:cNvCxnSpPr/>
          <p:nvPr/>
        </p:nvCxnSpPr>
        <p:spPr>
          <a:xfrm rot="10800000">
            <a:off x="3124200" y="1447800"/>
            <a:ext cx="4648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1828800" y="1295400"/>
            <a:ext cx="12954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1981200" y="2209800"/>
            <a:ext cx="35814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7772400" y="2362200"/>
            <a:ext cx="2667000" cy="457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rebuchet MS" pitchFamily="34" charset="0"/>
              </a:rPr>
              <a:t>Multiline Comment</a:t>
            </a:r>
            <a:endParaRPr lang="en-IN" sz="1400" dirty="0">
              <a:latin typeface="Trebuchet MS" pitchFamily="34" charset="0"/>
            </a:endParaRPr>
          </a:p>
        </p:txBody>
      </p:sp>
      <p:cxnSp>
        <p:nvCxnSpPr>
          <p:cNvPr id="15" name="Straight Arrow Connector 14"/>
          <p:cNvCxnSpPr/>
          <p:nvPr/>
        </p:nvCxnSpPr>
        <p:spPr>
          <a:xfrm rot="10800000">
            <a:off x="5562600" y="2667000"/>
            <a:ext cx="2209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1905000" y="3276600"/>
            <a:ext cx="5410200" cy="2895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2286000" y="3733800"/>
            <a:ext cx="28956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7772400" y="3733800"/>
            <a:ext cx="2667000" cy="457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rebuchet MS" pitchFamily="34" charset="0"/>
              </a:rPr>
              <a:t>Single-line Comment</a:t>
            </a:r>
            <a:endParaRPr lang="en-IN" sz="1400" dirty="0">
              <a:latin typeface="Trebuchet MS" pitchFamily="34" charset="0"/>
            </a:endParaRPr>
          </a:p>
        </p:txBody>
      </p:sp>
      <p:cxnSp>
        <p:nvCxnSpPr>
          <p:cNvPr id="20" name="Straight Arrow Connector 19"/>
          <p:cNvCxnSpPr/>
          <p:nvPr/>
        </p:nvCxnSpPr>
        <p:spPr>
          <a:xfrm rot="10800000">
            <a:off x="5105400" y="3962400"/>
            <a:ext cx="2667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772400" y="2971800"/>
            <a:ext cx="2667000" cy="685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rebuchet MS" pitchFamily="34" charset="0"/>
              </a:rPr>
              <a:t>Program class: Every C# program should have a class to contain the entry point</a:t>
            </a:r>
            <a:endParaRPr lang="en-IN" sz="1400" dirty="0">
              <a:latin typeface="Trebuchet MS" pitchFamily="34" charset="0"/>
            </a:endParaRPr>
          </a:p>
        </p:txBody>
      </p:sp>
      <p:cxnSp>
        <p:nvCxnSpPr>
          <p:cNvPr id="23" name="Straight Arrow Connector 22"/>
          <p:cNvCxnSpPr/>
          <p:nvPr/>
        </p:nvCxnSpPr>
        <p:spPr>
          <a:xfrm rot="10800000">
            <a:off x="7086600" y="3352800"/>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133600" y="4038600"/>
            <a:ext cx="5105400" cy="1981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7772400" y="4267200"/>
            <a:ext cx="2667000" cy="457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rebuchet MS" pitchFamily="34" charset="0"/>
              </a:rPr>
              <a:t>Main method from where the execution starts (entry point)</a:t>
            </a:r>
            <a:endParaRPr lang="en-IN" sz="1400" dirty="0">
              <a:latin typeface="Trebuchet MS" pitchFamily="34" charset="0"/>
            </a:endParaRPr>
          </a:p>
        </p:txBody>
      </p:sp>
      <p:cxnSp>
        <p:nvCxnSpPr>
          <p:cNvPr id="31" name="Straight Connector 30"/>
          <p:cNvCxnSpPr>
            <a:stCxn id="26" idx="1"/>
          </p:cNvCxnSpPr>
          <p:nvPr/>
        </p:nvCxnSpPr>
        <p:spPr>
          <a:xfrm rot="10800000">
            <a:off x="3429000" y="4495800"/>
            <a:ext cx="434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3276600" y="43434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772400" y="1828800"/>
            <a:ext cx="2667000" cy="457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rebuchet MS" pitchFamily="34" charset="0"/>
              </a:rPr>
              <a:t>Namespace of the program</a:t>
            </a:r>
            <a:endParaRPr lang="en-IN" sz="1400" dirty="0">
              <a:latin typeface="Trebuchet MS" pitchFamily="34" charset="0"/>
            </a:endParaRPr>
          </a:p>
        </p:txBody>
      </p:sp>
      <p:cxnSp>
        <p:nvCxnSpPr>
          <p:cNvPr id="36" name="Straight Arrow Connector 35"/>
          <p:cNvCxnSpPr/>
          <p:nvPr/>
        </p:nvCxnSpPr>
        <p:spPr>
          <a:xfrm rot="10800000">
            <a:off x="4800600" y="1981200"/>
            <a:ext cx="2971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1828800" y="1752600"/>
            <a:ext cx="29718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126788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634314" y="1219200"/>
            <a:ext cx="9576486" cy="5257800"/>
          </a:xfrm>
        </p:spPr>
        <p:txBody>
          <a:bodyPr>
            <a:normAutofit/>
          </a:bodyPr>
          <a:lstStyle/>
          <a:p>
            <a:pPr>
              <a:lnSpc>
                <a:spcPct val="90000"/>
              </a:lnSpc>
            </a:pPr>
            <a:r>
              <a:rPr lang="en-US" sz="2400" dirty="0"/>
              <a:t>A field of a class is in scope as long as its containing class is in scope</a:t>
            </a:r>
          </a:p>
          <a:p>
            <a:pPr>
              <a:lnSpc>
                <a:spcPct val="90000"/>
              </a:lnSpc>
            </a:pPr>
            <a:r>
              <a:rPr lang="en-US" sz="2400" dirty="0"/>
              <a:t>A local variable </a:t>
            </a:r>
            <a:r>
              <a:rPr lang="en-US" sz="2400" dirty="0" smtClean="0"/>
              <a:t>is </a:t>
            </a:r>
            <a:r>
              <a:rPr lang="en-US" sz="2400" dirty="0"/>
              <a:t>in scope until a closing brace indicates the end of block statement in which its declared.</a:t>
            </a:r>
          </a:p>
          <a:p>
            <a:pPr>
              <a:lnSpc>
                <a:spcPct val="90000"/>
              </a:lnSpc>
            </a:pPr>
            <a:r>
              <a:rPr lang="en-US" sz="2400" dirty="0"/>
              <a:t>A local variable that is declared in </a:t>
            </a:r>
            <a:r>
              <a:rPr lang="en-US" sz="2400" i="1" dirty="0"/>
              <a:t>for, while</a:t>
            </a:r>
            <a:r>
              <a:rPr lang="en-US" sz="2400" dirty="0"/>
              <a:t> or similar statement is in scope in the body of  that loop</a:t>
            </a:r>
            <a:r>
              <a:rPr lang="en-US" sz="2400" dirty="0" smtClean="0"/>
              <a:t>.</a:t>
            </a:r>
          </a:p>
        </p:txBody>
      </p:sp>
      <p:sp>
        <p:nvSpPr>
          <p:cNvPr id="17410" name="Rectangle 2"/>
          <p:cNvSpPr>
            <a:spLocks noGrp="1" noChangeArrowheads="1"/>
          </p:cNvSpPr>
          <p:nvPr>
            <p:ph type="title"/>
          </p:nvPr>
        </p:nvSpPr>
        <p:spPr/>
        <p:txBody>
          <a:bodyPr/>
          <a:lstStyle/>
          <a:p>
            <a:r>
              <a:rPr lang="en-US"/>
              <a:t>Scope of the Variable</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0272" y="3264672"/>
            <a:ext cx="6400799" cy="3086100"/>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065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randombar(horizont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dirty="0"/>
              <a:t>Returning </a:t>
            </a:r>
            <a:r>
              <a:rPr lang="en-US" dirty="0" smtClean="0"/>
              <a:t>Values from Methods</a:t>
            </a:r>
            <a:endParaRPr lang="en-US" dirty="0"/>
          </a:p>
        </p:txBody>
      </p:sp>
      <p:sp>
        <p:nvSpPr>
          <p:cNvPr id="201731" name="Rectangle 3"/>
          <p:cNvSpPr>
            <a:spLocks noGrp="1" noChangeArrowheads="1"/>
          </p:cNvSpPr>
          <p:nvPr>
            <p:ph type="body" idx="1"/>
          </p:nvPr>
        </p:nvSpPr>
        <p:spPr>
          <a:xfrm>
            <a:off x="2133600" y="1295400"/>
            <a:ext cx="7924800" cy="4745038"/>
          </a:xfrm>
        </p:spPr>
        <p:txBody>
          <a:bodyPr/>
          <a:lstStyle/>
          <a:p>
            <a:r>
              <a:rPr lang="en-GB" dirty="0"/>
              <a:t>Declare the method with non-void type</a:t>
            </a:r>
          </a:p>
          <a:p>
            <a:r>
              <a:rPr lang="en-GB" dirty="0"/>
              <a:t>Add a return statement with an expression </a:t>
            </a:r>
          </a:p>
          <a:p>
            <a:pPr lvl="1"/>
            <a:r>
              <a:rPr lang="en-GB" dirty="0"/>
              <a:t>Sets the return value</a:t>
            </a:r>
          </a:p>
          <a:p>
            <a:pPr lvl="1"/>
            <a:r>
              <a:rPr lang="en-GB" dirty="0"/>
              <a:t>Returns to caller</a:t>
            </a:r>
          </a:p>
          <a:p>
            <a:r>
              <a:rPr lang="en-GB" dirty="0"/>
              <a:t>Non-void methods must return a value</a:t>
            </a:r>
          </a:p>
        </p:txBody>
      </p:sp>
      <p:sp>
        <p:nvSpPr>
          <p:cNvPr id="201732" name="Rectangle 4"/>
          <p:cNvSpPr>
            <a:spLocks noChangeArrowheads="1"/>
          </p:cNvSpPr>
          <p:nvPr/>
        </p:nvSpPr>
        <p:spPr bwMode="auto">
          <a:xfrm>
            <a:off x="2295939" y="3505200"/>
            <a:ext cx="4495800" cy="19812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a:latin typeface="Trebuchet MS" pitchFamily="34" charset="0"/>
              </a:rPr>
              <a:t>static </a:t>
            </a:r>
            <a:r>
              <a:rPr lang="en-US" sz="2000" dirty="0" err="1">
                <a:latin typeface="Trebuchet MS" pitchFamily="34" charset="0"/>
              </a:rPr>
              <a:t>int</a:t>
            </a:r>
            <a:r>
              <a:rPr lang="en-US" sz="2000" dirty="0">
                <a:latin typeface="Trebuchet MS" pitchFamily="34" charset="0"/>
              </a:rPr>
              <a:t> </a:t>
            </a:r>
            <a:r>
              <a:rPr lang="en-US" sz="2000" dirty="0" err="1">
                <a:latin typeface="Trebuchet MS" pitchFamily="34" charset="0"/>
              </a:rPr>
              <a:t>TwoPlusTwo</a:t>
            </a:r>
            <a:r>
              <a:rPr lang="en-US" sz="2000" dirty="0">
                <a:latin typeface="Trebuchet MS" pitchFamily="34" charset="0"/>
              </a:rPr>
              <a:t>( ) {</a:t>
            </a:r>
          </a:p>
          <a:p>
            <a:r>
              <a:rPr lang="en-US" sz="2000" dirty="0">
                <a:latin typeface="Trebuchet MS" pitchFamily="34" charset="0"/>
              </a:rPr>
              <a:t>    </a:t>
            </a:r>
            <a:r>
              <a:rPr lang="en-US" sz="2000" dirty="0" err="1">
                <a:latin typeface="Trebuchet MS" pitchFamily="34" charset="0"/>
              </a:rPr>
              <a:t>int</a:t>
            </a:r>
            <a:r>
              <a:rPr lang="en-US" sz="2000" dirty="0">
                <a:latin typeface="Trebuchet MS" pitchFamily="34" charset="0"/>
              </a:rPr>
              <a:t> </a:t>
            </a:r>
            <a:r>
              <a:rPr lang="en-US" sz="2000" dirty="0" err="1">
                <a:latin typeface="Trebuchet MS" pitchFamily="34" charset="0"/>
              </a:rPr>
              <a:t>a,b</a:t>
            </a:r>
            <a:r>
              <a:rPr lang="en-US" sz="2000" dirty="0">
                <a:latin typeface="Trebuchet MS" pitchFamily="34" charset="0"/>
              </a:rPr>
              <a:t>;</a:t>
            </a:r>
          </a:p>
          <a:p>
            <a:r>
              <a:rPr lang="en-US" sz="2000" dirty="0">
                <a:latin typeface="Trebuchet MS" pitchFamily="34" charset="0"/>
              </a:rPr>
              <a:t>    a = 2;</a:t>
            </a:r>
          </a:p>
          <a:p>
            <a:r>
              <a:rPr lang="en-US" sz="2000" dirty="0">
                <a:latin typeface="Trebuchet MS" pitchFamily="34" charset="0"/>
              </a:rPr>
              <a:t>    b = 2;</a:t>
            </a:r>
          </a:p>
          <a:p>
            <a:r>
              <a:rPr lang="en-US" sz="2000" dirty="0">
                <a:latin typeface="Trebuchet MS" pitchFamily="34" charset="0"/>
              </a:rPr>
              <a:t>    return a + b;</a:t>
            </a:r>
          </a:p>
          <a:p>
            <a:r>
              <a:rPr lang="en-US" sz="2000" dirty="0">
                <a:latin typeface="Trebuchet MS" pitchFamily="34" charset="0"/>
              </a:rPr>
              <a:t>}</a:t>
            </a:r>
          </a:p>
        </p:txBody>
      </p:sp>
      <p:sp>
        <p:nvSpPr>
          <p:cNvPr id="201733" name="Rectangle 5"/>
          <p:cNvSpPr>
            <a:spLocks noChangeArrowheads="1"/>
          </p:cNvSpPr>
          <p:nvPr/>
        </p:nvSpPr>
        <p:spPr bwMode="auto">
          <a:xfrm>
            <a:off x="6954078" y="4000500"/>
            <a:ext cx="3505200" cy="9906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a:latin typeface="Trebuchet MS" pitchFamily="34" charset="0"/>
              </a:rPr>
              <a:t>int x;</a:t>
            </a:r>
          </a:p>
          <a:p>
            <a:r>
              <a:rPr lang="en-US" sz="2000">
                <a:latin typeface="Trebuchet MS" pitchFamily="34" charset="0"/>
              </a:rPr>
              <a:t>x = TwoPlusTwo( );</a:t>
            </a:r>
          </a:p>
          <a:p>
            <a:r>
              <a:rPr lang="en-US" sz="2000">
                <a:latin typeface="Trebuchet MS" pitchFamily="34" charset="0"/>
              </a:rPr>
              <a:t>Console.WriteLine(x);</a:t>
            </a:r>
          </a:p>
        </p:txBody>
      </p:sp>
    </p:spTree>
    <p:extLst>
      <p:ext uri="{BB962C8B-B14F-4D97-AF65-F5344CB8AC3E}">
        <p14:creationId xmlns:p14="http://schemas.microsoft.com/office/powerpoint/2010/main" val="23523705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Declaring and Calling Parameters</a:t>
            </a:r>
          </a:p>
        </p:txBody>
      </p:sp>
      <p:sp>
        <p:nvSpPr>
          <p:cNvPr id="203779" name="Rectangle 3"/>
          <p:cNvSpPr>
            <a:spLocks noGrp="1" noChangeArrowheads="1"/>
          </p:cNvSpPr>
          <p:nvPr>
            <p:ph type="body" idx="1"/>
          </p:nvPr>
        </p:nvSpPr>
        <p:spPr/>
        <p:txBody>
          <a:bodyPr/>
          <a:lstStyle/>
          <a:p>
            <a:r>
              <a:rPr lang="en-GB" dirty="0"/>
              <a:t>Declaring parameters</a:t>
            </a:r>
          </a:p>
          <a:p>
            <a:pPr lvl="1"/>
            <a:r>
              <a:rPr lang="en-GB" dirty="0"/>
              <a:t>Place between parentheses after method name</a:t>
            </a:r>
          </a:p>
          <a:p>
            <a:pPr lvl="1"/>
            <a:r>
              <a:rPr lang="en-GB" dirty="0"/>
              <a:t>Define type and name for each parameter</a:t>
            </a:r>
          </a:p>
          <a:p>
            <a:r>
              <a:rPr lang="en-GB" dirty="0"/>
              <a:t>Calling methods with parameters</a:t>
            </a:r>
          </a:p>
          <a:p>
            <a:pPr lvl="1"/>
            <a:r>
              <a:rPr lang="en-GB" dirty="0"/>
              <a:t>Supply a value for each parameter</a:t>
            </a:r>
          </a:p>
        </p:txBody>
      </p:sp>
      <p:sp>
        <p:nvSpPr>
          <p:cNvPr id="203780" name="Rectangle 4"/>
          <p:cNvSpPr>
            <a:spLocks noChangeArrowheads="1"/>
          </p:cNvSpPr>
          <p:nvPr/>
        </p:nvSpPr>
        <p:spPr bwMode="auto">
          <a:xfrm>
            <a:off x="2055008" y="4600832"/>
            <a:ext cx="7086600" cy="12954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a:latin typeface="Trebuchet MS" pitchFamily="34" charset="0"/>
              </a:rPr>
              <a:t>static void </a:t>
            </a:r>
            <a:r>
              <a:rPr lang="en-US" sz="2000" dirty="0" err="1">
                <a:latin typeface="Trebuchet MS" pitchFamily="34" charset="0"/>
              </a:rPr>
              <a:t>MethodWithParameters</a:t>
            </a:r>
            <a:r>
              <a:rPr lang="en-US" sz="2000" dirty="0">
                <a:latin typeface="Trebuchet MS" pitchFamily="34" charset="0"/>
              </a:rPr>
              <a:t>(</a:t>
            </a:r>
            <a:r>
              <a:rPr lang="en-US" sz="2000" dirty="0" err="1">
                <a:latin typeface="Trebuchet MS" pitchFamily="34" charset="0"/>
              </a:rPr>
              <a:t>int</a:t>
            </a:r>
            <a:r>
              <a:rPr lang="en-US" sz="2000" dirty="0">
                <a:latin typeface="Trebuchet MS" pitchFamily="34" charset="0"/>
              </a:rPr>
              <a:t> n, string y) </a:t>
            </a:r>
          </a:p>
          <a:p>
            <a:r>
              <a:rPr lang="en-US" sz="2000" dirty="0">
                <a:latin typeface="Trebuchet MS" pitchFamily="34" charset="0"/>
              </a:rPr>
              <a:t>{ ... }</a:t>
            </a:r>
          </a:p>
          <a:p>
            <a:endParaRPr lang="en-US" sz="2000" dirty="0">
              <a:latin typeface="Trebuchet MS" pitchFamily="34" charset="0"/>
            </a:endParaRPr>
          </a:p>
          <a:p>
            <a:r>
              <a:rPr lang="en-US" sz="2000" dirty="0" err="1">
                <a:latin typeface="Trebuchet MS" pitchFamily="34" charset="0"/>
              </a:rPr>
              <a:t>MethodWithParameters</a:t>
            </a:r>
            <a:r>
              <a:rPr lang="en-US" sz="2000" dirty="0">
                <a:latin typeface="Trebuchet MS" pitchFamily="34" charset="0"/>
              </a:rPr>
              <a:t>(2, "Hello, world");</a:t>
            </a:r>
            <a:endParaRPr lang="en-US" sz="2400" dirty="0">
              <a:latin typeface="Trebuchet MS" pitchFamily="34" charset="0"/>
            </a:endParaRPr>
          </a:p>
        </p:txBody>
      </p:sp>
    </p:spTree>
    <p:extLst>
      <p:ext uri="{BB962C8B-B14F-4D97-AF65-F5344CB8AC3E}">
        <p14:creationId xmlns:p14="http://schemas.microsoft.com/office/powerpoint/2010/main" val="1523178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8" name="Rectangle 38"/>
          <p:cNvSpPr>
            <a:spLocks noGrp="1" noChangeArrowheads="1"/>
          </p:cNvSpPr>
          <p:nvPr>
            <p:ph type="title"/>
          </p:nvPr>
        </p:nvSpPr>
        <p:spPr/>
        <p:txBody>
          <a:bodyPr/>
          <a:lstStyle/>
          <a:p>
            <a:r>
              <a:rPr lang="en-GB"/>
              <a:t>Mechanisms for Passing Parameters</a:t>
            </a:r>
          </a:p>
        </p:txBody>
      </p:sp>
      <p:sp>
        <p:nvSpPr>
          <p:cNvPr id="204839" name="Rectangle 39"/>
          <p:cNvSpPr>
            <a:spLocks noGrp="1" noChangeArrowheads="1"/>
          </p:cNvSpPr>
          <p:nvPr>
            <p:ph type="body" idx="1"/>
          </p:nvPr>
        </p:nvSpPr>
        <p:spPr/>
        <p:txBody>
          <a:bodyPr/>
          <a:lstStyle/>
          <a:p>
            <a:r>
              <a:rPr lang="en-GB"/>
              <a:t>Three ways to pass parameters</a:t>
            </a:r>
          </a:p>
        </p:txBody>
      </p:sp>
      <p:sp>
        <p:nvSpPr>
          <p:cNvPr id="204807" name="Rectangle 7"/>
          <p:cNvSpPr>
            <a:spLocks noChangeArrowheads="1"/>
          </p:cNvSpPr>
          <p:nvPr/>
        </p:nvSpPr>
        <p:spPr bwMode="auto">
          <a:xfrm>
            <a:off x="2971800" y="2544764"/>
            <a:ext cx="1143000" cy="955675"/>
          </a:xfrm>
          <a:prstGeom prst="rect">
            <a:avLst/>
          </a:prstGeom>
          <a:gradFill rotWithShape="0">
            <a:gsLst>
              <a:gs pos="0">
                <a:srgbClr val="FFCC00"/>
              </a:gs>
              <a:gs pos="100000">
                <a:srgbClr val="FFFF99"/>
              </a:gs>
            </a:gsLst>
            <a:lin ang="0" scaled="1"/>
          </a:gradFill>
          <a:ln w="9525">
            <a:solidFill>
              <a:schemeClr val="tx1"/>
            </a:solidFill>
            <a:miter lim="800000"/>
            <a:headEnd/>
            <a:tailEnd/>
          </a:ln>
          <a:effectLst>
            <a:outerShdw dist="71842" dir="2700000" algn="ctr" rotWithShape="0">
              <a:srgbClr val="C0C0C0"/>
            </a:outerShdw>
          </a:effectLst>
        </p:spPr>
        <p:txBody>
          <a:bodyPr wrap="none" anchor="ctr" anchorCtr="1"/>
          <a:lstStyle/>
          <a:p>
            <a:pPr algn="ctr"/>
            <a:r>
              <a:rPr lang="en-GB" sz="2800" b="1"/>
              <a:t>in</a:t>
            </a:r>
            <a:endParaRPr lang="en-US" sz="2800" b="1"/>
          </a:p>
        </p:txBody>
      </p:sp>
      <p:sp>
        <p:nvSpPr>
          <p:cNvPr id="204814" name="Rectangle 14"/>
          <p:cNvSpPr>
            <a:spLocks noChangeArrowheads="1"/>
          </p:cNvSpPr>
          <p:nvPr/>
        </p:nvSpPr>
        <p:spPr bwMode="auto">
          <a:xfrm>
            <a:off x="4114800" y="2544764"/>
            <a:ext cx="5143500" cy="955675"/>
          </a:xfrm>
          <a:prstGeom prst="rect">
            <a:avLst/>
          </a:prstGeom>
          <a:solidFill>
            <a:schemeClr val="tx2">
              <a:lumMod val="40000"/>
              <a:lumOff val="60000"/>
            </a:schemeClr>
          </a:solidFill>
          <a:ln w="9525">
            <a:solidFill>
              <a:schemeClr val="tx1"/>
            </a:solidFill>
            <a:miter lim="800000"/>
            <a:headEnd/>
            <a:tailEnd/>
          </a:ln>
          <a:effectLst>
            <a:outerShdw dist="53882" dir="2700000" algn="ctr" rotWithShape="0">
              <a:srgbClr val="C0C0C0"/>
            </a:outerShdw>
          </a:effectLst>
        </p:spPr>
        <p:txBody>
          <a:bodyPr wrap="none" anchor="ctr"/>
          <a:lstStyle/>
          <a:p>
            <a:r>
              <a:rPr lang="en-GB" sz="2400" dirty="0"/>
              <a:t>Pass by value</a:t>
            </a:r>
          </a:p>
        </p:txBody>
      </p:sp>
      <p:sp>
        <p:nvSpPr>
          <p:cNvPr id="204817" name="Rectangle 17"/>
          <p:cNvSpPr>
            <a:spLocks noChangeArrowheads="1"/>
          </p:cNvSpPr>
          <p:nvPr/>
        </p:nvSpPr>
        <p:spPr bwMode="auto">
          <a:xfrm>
            <a:off x="2971800" y="3500439"/>
            <a:ext cx="1143000" cy="1176337"/>
          </a:xfrm>
          <a:prstGeom prst="rect">
            <a:avLst/>
          </a:prstGeom>
          <a:gradFill rotWithShape="0">
            <a:gsLst>
              <a:gs pos="0">
                <a:srgbClr val="FFCC00"/>
              </a:gs>
              <a:gs pos="100000">
                <a:srgbClr val="FFFF99"/>
              </a:gs>
            </a:gsLst>
            <a:lin ang="0" scaled="1"/>
          </a:gradFill>
          <a:ln w="9525">
            <a:solidFill>
              <a:schemeClr val="tx1"/>
            </a:solidFill>
            <a:miter lim="800000"/>
            <a:headEnd/>
            <a:tailEnd/>
          </a:ln>
          <a:effectLst>
            <a:outerShdw dist="71842" dir="2700000" algn="ctr" rotWithShape="0">
              <a:srgbClr val="C0C0C0"/>
            </a:outerShdw>
          </a:effectLst>
        </p:spPr>
        <p:txBody>
          <a:bodyPr wrap="none" anchor="ctr"/>
          <a:lstStyle/>
          <a:p>
            <a:pPr algn="ctr"/>
            <a:r>
              <a:rPr lang="en-GB" sz="2800" b="1"/>
              <a:t>in </a:t>
            </a:r>
          </a:p>
          <a:p>
            <a:pPr algn="ctr"/>
            <a:r>
              <a:rPr lang="en-GB" sz="2800" b="1"/>
              <a:t>out</a:t>
            </a:r>
            <a:endParaRPr lang="en-US" sz="2800" b="1"/>
          </a:p>
        </p:txBody>
      </p:sp>
      <p:sp>
        <p:nvSpPr>
          <p:cNvPr id="204824" name="Rectangle 24"/>
          <p:cNvSpPr>
            <a:spLocks noChangeArrowheads="1"/>
          </p:cNvSpPr>
          <p:nvPr/>
        </p:nvSpPr>
        <p:spPr bwMode="auto">
          <a:xfrm>
            <a:off x="4114800" y="3500439"/>
            <a:ext cx="5143500" cy="1176337"/>
          </a:xfrm>
          <a:prstGeom prst="rect">
            <a:avLst/>
          </a:prstGeom>
          <a:solidFill>
            <a:schemeClr val="tx2">
              <a:lumMod val="40000"/>
              <a:lumOff val="60000"/>
            </a:schemeClr>
          </a:solidFill>
          <a:ln w="9525">
            <a:solidFill>
              <a:schemeClr val="tx1"/>
            </a:solidFill>
            <a:miter lim="800000"/>
            <a:headEnd/>
            <a:tailEnd/>
          </a:ln>
          <a:effectLst>
            <a:outerShdw dist="53882" dir="2700000" algn="ctr" rotWithShape="0">
              <a:srgbClr val="C0C0C0"/>
            </a:outerShdw>
          </a:effectLst>
        </p:spPr>
        <p:txBody>
          <a:bodyPr wrap="none" anchor="ctr"/>
          <a:lstStyle/>
          <a:p>
            <a:r>
              <a:rPr lang="en-GB" sz="2400" dirty="0"/>
              <a:t>Pass by reference</a:t>
            </a:r>
          </a:p>
        </p:txBody>
      </p:sp>
      <p:sp>
        <p:nvSpPr>
          <p:cNvPr id="204827" name="Rectangle 27"/>
          <p:cNvSpPr>
            <a:spLocks noChangeArrowheads="1"/>
          </p:cNvSpPr>
          <p:nvPr/>
        </p:nvSpPr>
        <p:spPr bwMode="auto">
          <a:xfrm>
            <a:off x="2971800" y="4672013"/>
            <a:ext cx="1143000" cy="900112"/>
          </a:xfrm>
          <a:prstGeom prst="rect">
            <a:avLst/>
          </a:prstGeom>
          <a:gradFill rotWithShape="0">
            <a:gsLst>
              <a:gs pos="0">
                <a:srgbClr val="FFCC00"/>
              </a:gs>
              <a:gs pos="100000">
                <a:srgbClr val="FFFF99"/>
              </a:gs>
            </a:gsLst>
            <a:lin ang="0" scaled="1"/>
          </a:gradFill>
          <a:ln w="9525">
            <a:solidFill>
              <a:schemeClr val="tx1"/>
            </a:solidFill>
            <a:miter lim="800000"/>
            <a:headEnd/>
            <a:tailEnd/>
          </a:ln>
          <a:effectLst>
            <a:outerShdw dist="71842" dir="2700000" algn="ctr" rotWithShape="0">
              <a:srgbClr val="C0C0C0"/>
            </a:outerShdw>
          </a:effectLst>
        </p:spPr>
        <p:txBody>
          <a:bodyPr wrap="none" anchor="ctr"/>
          <a:lstStyle/>
          <a:p>
            <a:pPr algn="ctr"/>
            <a:r>
              <a:rPr lang="en-GB" sz="2800" b="1"/>
              <a:t>out</a:t>
            </a:r>
            <a:endParaRPr lang="en-US" sz="2800" b="1"/>
          </a:p>
        </p:txBody>
      </p:sp>
      <p:sp>
        <p:nvSpPr>
          <p:cNvPr id="204834" name="Rectangle 34"/>
          <p:cNvSpPr>
            <a:spLocks noChangeArrowheads="1"/>
          </p:cNvSpPr>
          <p:nvPr/>
        </p:nvSpPr>
        <p:spPr bwMode="auto">
          <a:xfrm>
            <a:off x="4114800" y="4672013"/>
            <a:ext cx="5143500" cy="900112"/>
          </a:xfrm>
          <a:prstGeom prst="rect">
            <a:avLst/>
          </a:prstGeom>
          <a:solidFill>
            <a:schemeClr val="tx2">
              <a:lumMod val="40000"/>
              <a:lumOff val="60000"/>
            </a:schemeClr>
          </a:solidFill>
          <a:ln w="9525">
            <a:solidFill>
              <a:schemeClr val="tx1"/>
            </a:solidFill>
            <a:miter lim="800000"/>
            <a:headEnd/>
            <a:tailEnd/>
          </a:ln>
          <a:effectLst>
            <a:outerShdw dist="53882" dir="2700000" algn="ctr" rotWithShape="0">
              <a:srgbClr val="C0C0C0"/>
            </a:outerShdw>
          </a:effectLst>
        </p:spPr>
        <p:txBody>
          <a:bodyPr wrap="none" anchor="ctr"/>
          <a:lstStyle/>
          <a:p>
            <a:r>
              <a:rPr lang="en-GB" sz="2400"/>
              <a:t>Output parameters</a:t>
            </a:r>
          </a:p>
        </p:txBody>
      </p:sp>
    </p:spTree>
    <p:extLst>
      <p:ext uri="{BB962C8B-B14F-4D97-AF65-F5344CB8AC3E}">
        <p14:creationId xmlns:p14="http://schemas.microsoft.com/office/powerpoint/2010/main" val="41526919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t>Pass by Value</a:t>
            </a:r>
          </a:p>
        </p:txBody>
      </p:sp>
      <p:sp>
        <p:nvSpPr>
          <p:cNvPr id="205827" name="Rectangle 3"/>
          <p:cNvSpPr>
            <a:spLocks noGrp="1" noChangeArrowheads="1"/>
          </p:cNvSpPr>
          <p:nvPr>
            <p:ph sz="half" idx="1"/>
          </p:nvPr>
        </p:nvSpPr>
        <p:spPr/>
        <p:txBody>
          <a:bodyPr>
            <a:normAutofit/>
          </a:bodyPr>
          <a:lstStyle/>
          <a:p>
            <a:r>
              <a:rPr lang="en-GB" dirty="0"/>
              <a:t>Default mechanism for passing parameters:</a:t>
            </a:r>
          </a:p>
          <a:p>
            <a:pPr lvl="1"/>
            <a:r>
              <a:rPr lang="en-GB" dirty="0"/>
              <a:t>Parameter value is copied</a:t>
            </a:r>
          </a:p>
          <a:p>
            <a:pPr lvl="1"/>
            <a:r>
              <a:rPr lang="en-GB" dirty="0"/>
              <a:t>Variable can be changed inside the method</a:t>
            </a:r>
          </a:p>
          <a:p>
            <a:pPr lvl="1"/>
            <a:r>
              <a:rPr lang="en-GB" dirty="0"/>
              <a:t>Has no effect on value outside the method</a:t>
            </a:r>
          </a:p>
          <a:p>
            <a:pPr lvl="1"/>
            <a:r>
              <a:rPr lang="en-GB" dirty="0"/>
              <a:t>Parameter must be of the same type or compatible type</a:t>
            </a:r>
          </a:p>
        </p:txBody>
      </p:sp>
      <p:sp>
        <p:nvSpPr>
          <p:cNvPr id="6" name="Rectangle 4"/>
          <p:cNvSpPr>
            <a:spLocks noGrp="1" noChangeArrowheads="1"/>
          </p:cNvSpPr>
          <p:nvPr>
            <p:ph sz="half" idx="2"/>
          </p:nvPr>
        </p:nvSpPr>
        <p:spPr bwMode="auto">
          <a:xfrm>
            <a:off x="6172200" y="1600201"/>
            <a:ext cx="4038600" cy="42672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pPr marL="225425" indent="0">
              <a:lnSpc>
                <a:spcPct val="80000"/>
              </a:lnSpc>
              <a:buNone/>
            </a:pPr>
            <a:r>
              <a:rPr lang="en-US" sz="2000" dirty="0">
                <a:latin typeface="Trebuchet MS" pitchFamily="34" charset="0"/>
              </a:rPr>
              <a:t>static void </a:t>
            </a:r>
            <a:r>
              <a:rPr lang="en-US" sz="2000" dirty="0" err="1">
                <a:latin typeface="Trebuchet MS" pitchFamily="34" charset="0"/>
              </a:rPr>
              <a:t>AddOne</a:t>
            </a:r>
            <a:r>
              <a:rPr lang="en-US" sz="2000" dirty="0">
                <a:latin typeface="Trebuchet MS" pitchFamily="34" charset="0"/>
              </a:rPr>
              <a:t>(</a:t>
            </a:r>
            <a:r>
              <a:rPr lang="en-US" sz="2000" dirty="0" err="1">
                <a:latin typeface="Trebuchet MS" pitchFamily="34" charset="0"/>
              </a:rPr>
              <a:t>int</a:t>
            </a:r>
            <a:r>
              <a:rPr lang="en-US" sz="2000" dirty="0">
                <a:latin typeface="Trebuchet MS" pitchFamily="34" charset="0"/>
              </a:rPr>
              <a:t> x) </a:t>
            </a:r>
          </a:p>
          <a:p>
            <a:pPr marL="225425" indent="0">
              <a:lnSpc>
                <a:spcPct val="80000"/>
              </a:lnSpc>
              <a:buNone/>
            </a:pPr>
            <a:r>
              <a:rPr lang="en-US" sz="2000" dirty="0">
                <a:latin typeface="Trebuchet MS" pitchFamily="34" charset="0"/>
              </a:rPr>
              <a:t>{</a:t>
            </a:r>
          </a:p>
          <a:p>
            <a:pPr marL="225425" indent="0">
              <a:lnSpc>
                <a:spcPct val="80000"/>
              </a:lnSpc>
              <a:buNone/>
            </a:pPr>
            <a:r>
              <a:rPr lang="en-US" sz="2000" dirty="0">
                <a:latin typeface="Trebuchet MS" pitchFamily="34" charset="0"/>
              </a:rPr>
              <a:t>	x++; // Increment x</a:t>
            </a:r>
          </a:p>
          <a:p>
            <a:pPr marL="225425" indent="0">
              <a:lnSpc>
                <a:spcPct val="80000"/>
              </a:lnSpc>
              <a:buNone/>
            </a:pPr>
            <a:r>
              <a:rPr lang="en-US" sz="2000" dirty="0">
                <a:latin typeface="Trebuchet MS" pitchFamily="34" charset="0"/>
              </a:rPr>
              <a:t>}</a:t>
            </a:r>
          </a:p>
          <a:p>
            <a:pPr marL="225425" indent="0">
              <a:lnSpc>
                <a:spcPct val="80000"/>
              </a:lnSpc>
              <a:buNone/>
            </a:pPr>
            <a:r>
              <a:rPr lang="en-US" sz="2000" dirty="0">
                <a:latin typeface="Trebuchet MS" pitchFamily="34" charset="0"/>
              </a:rPr>
              <a:t>static void Main( ) </a:t>
            </a:r>
          </a:p>
          <a:p>
            <a:pPr marL="225425" indent="0">
              <a:lnSpc>
                <a:spcPct val="80000"/>
              </a:lnSpc>
              <a:buNone/>
            </a:pPr>
            <a:r>
              <a:rPr lang="en-US" sz="2000" dirty="0">
                <a:latin typeface="Trebuchet MS" pitchFamily="34" charset="0"/>
              </a:rPr>
              <a:t>{</a:t>
            </a:r>
          </a:p>
          <a:p>
            <a:pPr marL="225425" indent="0">
              <a:lnSpc>
                <a:spcPct val="80000"/>
              </a:lnSpc>
              <a:buNone/>
            </a:pPr>
            <a:r>
              <a:rPr lang="en-US" sz="2000" dirty="0">
                <a:latin typeface="Trebuchet MS" pitchFamily="34" charset="0"/>
              </a:rPr>
              <a:t>	</a:t>
            </a:r>
            <a:r>
              <a:rPr lang="en-US" sz="2000" dirty="0" err="1">
                <a:latin typeface="Trebuchet MS" pitchFamily="34" charset="0"/>
              </a:rPr>
              <a:t>int</a:t>
            </a:r>
            <a:r>
              <a:rPr lang="en-US" sz="2000" dirty="0">
                <a:latin typeface="Trebuchet MS" pitchFamily="34" charset="0"/>
              </a:rPr>
              <a:t> k = 6;</a:t>
            </a:r>
          </a:p>
          <a:p>
            <a:pPr marL="225425" indent="0">
              <a:lnSpc>
                <a:spcPct val="80000"/>
              </a:lnSpc>
              <a:buNone/>
            </a:pPr>
            <a:r>
              <a:rPr lang="en-US" sz="2000" dirty="0">
                <a:latin typeface="Trebuchet MS" pitchFamily="34" charset="0"/>
              </a:rPr>
              <a:t>	</a:t>
            </a:r>
            <a:r>
              <a:rPr lang="en-US" sz="2000" dirty="0" err="1">
                <a:latin typeface="Trebuchet MS" pitchFamily="34" charset="0"/>
              </a:rPr>
              <a:t>AddOne</a:t>
            </a:r>
            <a:r>
              <a:rPr lang="en-US" sz="2000" dirty="0">
                <a:latin typeface="Trebuchet MS" pitchFamily="34" charset="0"/>
              </a:rPr>
              <a:t>(k);</a:t>
            </a:r>
          </a:p>
          <a:p>
            <a:pPr marL="225425" indent="0">
              <a:lnSpc>
                <a:spcPct val="80000"/>
              </a:lnSpc>
              <a:buNone/>
            </a:pPr>
            <a:r>
              <a:rPr lang="en-US" sz="2000" dirty="0">
                <a:latin typeface="Trebuchet MS" pitchFamily="34" charset="0"/>
              </a:rPr>
              <a:t>	Console.WriteLine(k); </a:t>
            </a:r>
            <a:endParaRPr lang="en-US" sz="2000" dirty="0">
              <a:latin typeface="Trebuchet MS" pitchFamily="34" charset="0"/>
            </a:endParaRPr>
          </a:p>
          <a:p>
            <a:pPr marL="225425" indent="0">
              <a:lnSpc>
                <a:spcPct val="80000"/>
              </a:lnSpc>
              <a:buNone/>
            </a:pPr>
            <a:r>
              <a:rPr lang="en-US" sz="2000" dirty="0">
                <a:latin typeface="Trebuchet MS" pitchFamily="34" charset="0"/>
              </a:rPr>
              <a:t>// Displays </a:t>
            </a:r>
            <a:r>
              <a:rPr lang="en-US" sz="2000" dirty="0">
                <a:latin typeface="Trebuchet MS" pitchFamily="34" charset="0"/>
              </a:rPr>
              <a:t>the value 6, not </a:t>
            </a:r>
            <a:r>
              <a:rPr lang="en-US" sz="2000" dirty="0">
                <a:latin typeface="Trebuchet MS" pitchFamily="34" charset="0"/>
              </a:rPr>
              <a:t>7</a:t>
            </a:r>
          </a:p>
          <a:p>
            <a:pPr marL="225425" indent="0">
              <a:lnSpc>
                <a:spcPct val="80000"/>
              </a:lnSpc>
              <a:buNone/>
            </a:pPr>
            <a:r>
              <a:rPr lang="en-US" sz="2000" dirty="0">
                <a:latin typeface="Trebuchet MS" pitchFamily="34" charset="0"/>
              </a:rPr>
              <a:t>}</a:t>
            </a:r>
            <a:endParaRPr lang="en-US" sz="2000" dirty="0">
              <a:latin typeface="Trebuchet MS" pitchFamily="34" charset="0"/>
            </a:endParaRPr>
          </a:p>
        </p:txBody>
      </p:sp>
    </p:spTree>
    <p:extLst>
      <p:ext uri="{BB962C8B-B14F-4D97-AF65-F5344CB8AC3E}">
        <p14:creationId xmlns:p14="http://schemas.microsoft.com/office/powerpoint/2010/main" val="21558727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t>Pass by Reference</a:t>
            </a:r>
          </a:p>
        </p:txBody>
      </p:sp>
      <p:sp>
        <p:nvSpPr>
          <p:cNvPr id="206851" name="Rectangle 3"/>
          <p:cNvSpPr>
            <a:spLocks noGrp="1" noChangeArrowheads="1"/>
          </p:cNvSpPr>
          <p:nvPr>
            <p:ph sz="half" idx="1"/>
          </p:nvPr>
        </p:nvSpPr>
        <p:spPr/>
        <p:txBody>
          <a:bodyPr>
            <a:normAutofit/>
          </a:bodyPr>
          <a:lstStyle/>
          <a:p>
            <a:r>
              <a:rPr lang="en-GB" dirty="0"/>
              <a:t>What are reference parameters?</a:t>
            </a:r>
          </a:p>
          <a:p>
            <a:pPr lvl="1"/>
            <a:r>
              <a:rPr lang="en-GB" dirty="0"/>
              <a:t>A reference to memory location</a:t>
            </a:r>
          </a:p>
          <a:p>
            <a:r>
              <a:rPr lang="en-GB" dirty="0" smtClean="0"/>
              <a:t>Using </a:t>
            </a:r>
            <a:r>
              <a:rPr lang="en-GB" dirty="0"/>
              <a:t>reference parameters</a:t>
            </a:r>
          </a:p>
          <a:p>
            <a:pPr lvl="1"/>
            <a:r>
              <a:rPr lang="en-GB" dirty="0"/>
              <a:t>Use the </a:t>
            </a:r>
            <a:r>
              <a:rPr lang="en-GB" b="1" dirty="0"/>
              <a:t>ref</a:t>
            </a:r>
            <a:r>
              <a:rPr lang="en-GB" dirty="0"/>
              <a:t> keyword in method declaration and call</a:t>
            </a:r>
          </a:p>
          <a:p>
            <a:pPr lvl="1"/>
            <a:r>
              <a:rPr lang="en-GB" dirty="0"/>
              <a:t>Match types and variable values</a:t>
            </a:r>
          </a:p>
          <a:p>
            <a:pPr lvl="1"/>
            <a:r>
              <a:rPr lang="en-GB" dirty="0"/>
              <a:t>Changes made in the method affect the caller</a:t>
            </a:r>
          </a:p>
          <a:p>
            <a:pPr lvl="1"/>
            <a:r>
              <a:rPr lang="en-GB" dirty="0"/>
              <a:t>Assign parameter value before calling the method</a:t>
            </a:r>
          </a:p>
        </p:txBody>
      </p:sp>
      <p:sp>
        <p:nvSpPr>
          <p:cNvPr id="6" name="Rectangle 4"/>
          <p:cNvSpPr>
            <a:spLocks noGrp="1" noChangeArrowheads="1"/>
          </p:cNvSpPr>
          <p:nvPr>
            <p:ph sz="half" idx="2"/>
          </p:nvPr>
        </p:nvSpPr>
        <p:spPr bwMode="auto">
          <a:xfrm>
            <a:off x="6172200" y="1600201"/>
            <a:ext cx="4038600" cy="42672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normAutofit/>
          </a:bodyPr>
          <a:lstStyle/>
          <a:p>
            <a:pPr marL="225425" indent="0">
              <a:lnSpc>
                <a:spcPct val="80000"/>
              </a:lnSpc>
              <a:buNone/>
            </a:pPr>
            <a:r>
              <a:rPr lang="en-US" sz="2000" dirty="0">
                <a:latin typeface="Trebuchet MS" pitchFamily="34" charset="0"/>
              </a:rPr>
              <a:t>static void </a:t>
            </a:r>
            <a:r>
              <a:rPr lang="en-US" sz="2000" dirty="0" err="1">
                <a:latin typeface="Trebuchet MS" pitchFamily="34" charset="0"/>
              </a:rPr>
              <a:t>AddOne</a:t>
            </a:r>
            <a:r>
              <a:rPr lang="en-US" sz="2000" dirty="0">
                <a:latin typeface="Trebuchet MS" pitchFamily="34" charset="0"/>
              </a:rPr>
              <a:t>(ref </a:t>
            </a:r>
            <a:r>
              <a:rPr lang="en-US" sz="2000" dirty="0" err="1">
                <a:latin typeface="Trebuchet MS" pitchFamily="34" charset="0"/>
              </a:rPr>
              <a:t>int</a:t>
            </a:r>
            <a:r>
              <a:rPr lang="en-US" sz="2000" dirty="0">
                <a:latin typeface="Trebuchet MS" pitchFamily="34" charset="0"/>
              </a:rPr>
              <a:t> </a:t>
            </a:r>
            <a:r>
              <a:rPr lang="en-US" sz="2000" dirty="0">
                <a:latin typeface="Trebuchet MS" pitchFamily="34" charset="0"/>
              </a:rPr>
              <a:t>x) </a:t>
            </a:r>
          </a:p>
          <a:p>
            <a:pPr marL="225425" indent="0">
              <a:lnSpc>
                <a:spcPct val="80000"/>
              </a:lnSpc>
              <a:buNone/>
            </a:pPr>
            <a:r>
              <a:rPr lang="en-US" sz="2000" dirty="0">
                <a:latin typeface="Trebuchet MS" pitchFamily="34" charset="0"/>
              </a:rPr>
              <a:t>{</a:t>
            </a:r>
          </a:p>
          <a:p>
            <a:pPr marL="225425" indent="0">
              <a:lnSpc>
                <a:spcPct val="80000"/>
              </a:lnSpc>
              <a:buNone/>
            </a:pPr>
            <a:r>
              <a:rPr lang="en-US" sz="2000" dirty="0">
                <a:latin typeface="Trebuchet MS" pitchFamily="34" charset="0"/>
              </a:rPr>
              <a:t>	x++; // Increment x</a:t>
            </a:r>
          </a:p>
          <a:p>
            <a:pPr marL="225425" indent="0">
              <a:lnSpc>
                <a:spcPct val="80000"/>
              </a:lnSpc>
              <a:buNone/>
            </a:pPr>
            <a:r>
              <a:rPr lang="en-US" sz="2000" dirty="0">
                <a:latin typeface="Trebuchet MS" pitchFamily="34" charset="0"/>
              </a:rPr>
              <a:t>}</a:t>
            </a:r>
          </a:p>
          <a:p>
            <a:pPr marL="225425" indent="0">
              <a:lnSpc>
                <a:spcPct val="80000"/>
              </a:lnSpc>
              <a:buNone/>
            </a:pPr>
            <a:r>
              <a:rPr lang="en-US" sz="2000" dirty="0">
                <a:latin typeface="Trebuchet MS" pitchFamily="34" charset="0"/>
              </a:rPr>
              <a:t>static void Main( ) </a:t>
            </a:r>
          </a:p>
          <a:p>
            <a:pPr marL="225425" indent="0">
              <a:lnSpc>
                <a:spcPct val="80000"/>
              </a:lnSpc>
              <a:buNone/>
            </a:pPr>
            <a:r>
              <a:rPr lang="en-US" sz="2000" dirty="0">
                <a:latin typeface="Trebuchet MS" pitchFamily="34" charset="0"/>
              </a:rPr>
              <a:t>{</a:t>
            </a:r>
          </a:p>
          <a:p>
            <a:pPr marL="225425" indent="0">
              <a:lnSpc>
                <a:spcPct val="80000"/>
              </a:lnSpc>
              <a:buNone/>
            </a:pPr>
            <a:r>
              <a:rPr lang="en-US" sz="2000" dirty="0">
                <a:latin typeface="Trebuchet MS" pitchFamily="34" charset="0"/>
              </a:rPr>
              <a:t>	</a:t>
            </a:r>
            <a:r>
              <a:rPr lang="en-US" sz="2000" dirty="0" err="1">
                <a:latin typeface="Trebuchet MS" pitchFamily="34" charset="0"/>
              </a:rPr>
              <a:t>int</a:t>
            </a:r>
            <a:r>
              <a:rPr lang="en-US" sz="2000" dirty="0">
                <a:latin typeface="Trebuchet MS" pitchFamily="34" charset="0"/>
              </a:rPr>
              <a:t> k = 6;</a:t>
            </a:r>
          </a:p>
          <a:p>
            <a:pPr marL="225425" indent="0">
              <a:lnSpc>
                <a:spcPct val="80000"/>
              </a:lnSpc>
              <a:buNone/>
            </a:pPr>
            <a:r>
              <a:rPr lang="en-US" sz="2000" dirty="0">
                <a:latin typeface="Trebuchet MS" pitchFamily="34" charset="0"/>
              </a:rPr>
              <a:t>	</a:t>
            </a:r>
            <a:r>
              <a:rPr lang="en-US" sz="2000" dirty="0" err="1">
                <a:latin typeface="Trebuchet MS" pitchFamily="34" charset="0"/>
              </a:rPr>
              <a:t>AddOne</a:t>
            </a:r>
            <a:r>
              <a:rPr lang="en-US" sz="2000" dirty="0">
                <a:latin typeface="Trebuchet MS" pitchFamily="34" charset="0"/>
              </a:rPr>
              <a:t>(ref k</a:t>
            </a:r>
            <a:r>
              <a:rPr lang="en-US" sz="2000" dirty="0">
                <a:latin typeface="Trebuchet MS" pitchFamily="34" charset="0"/>
              </a:rPr>
              <a:t>);</a:t>
            </a:r>
          </a:p>
          <a:p>
            <a:pPr marL="225425" indent="0">
              <a:lnSpc>
                <a:spcPct val="80000"/>
              </a:lnSpc>
              <a:buNone/>
            </a:pPr>
            <a:r>
              <a:rPr lang="en-US" sz="2000" dirty="0">
                <a:latin typeface="Trebuchet MS" pitchFamily="34" charset="0"/>
              </a:rPr>
              <a:t>	Console.WriteLine(k); </a:t>
            </a:r>
            <a:endParaRPr lang="en-US" sz="2000" dirty="0">
              <a:latin typeface="Trebuchet MS" pitchFamily="34" charset="0"/>
            </a:endParaRPr>
          </a:p>
          <a:p>
            <a:pPr marL="225425" indent="0">
              <a:lnSpc>
                <a:spcPct val="80000"/>
              </a:lnSpc>
              <a:buNone/>
            </a:pPr>
            <a:r>
              <a:rPr lang="en-US" sz="2000" dirty="0">
                <a:latin typeface="Trebuchet MS" pitchFamily="34" charset="0"/>
              </a:rPr>
              <a:t>// Displays </a:t>
            </a:r>
            <a:r>
              <a:rPr lang="en-US" sz="2000" dirty="0">
                <a:latin typeface="Trebuchet MS" pitchFamily="34" charset="0"/>
              </a:rPr>
              <a:t>the value </a:t>
            </a:r>
            <a:r>
              <a:rPr lang="en-US" sz="2000" dirty="0">
                <a:latin typeface="Trebuchet MS" pitchFamily="34" charset="0"/>
              </a:rPr>
              <a:t>7</a:t>
            </a:r>
            <a:endParaRPr lang="en-US" sz="2000" dirty="0">
              <a:latin typeface="Trebuchet MS" pitchFamily="34" charset="0"/>
            </a:endParaRPr>
          </a:p>
          <a:p>
            <a:pPr marL="225425" indent="0">
              <a:lnSpc>
                <a:spcPct val="80000"/>
              </a:lnSpc>
              <a:buNone/>
            </a:pPr>
            <a:r>
              <a:rPr lang="en-US" sz="2000" dirty="0">
                <a:latin typeface="Trebuchet MS" pitchFamily="34" charset="0"/>
              </a:rPr>
              <a:t>}</a:t>
            </a:r>
          </a:p>
        </p:txBody>
      </p:sp>
    </p:spTree>
    <p:extLst>
      <p:ext uri="{BB962C8B-B14F-4D97-AF65-F5344CB8AC3E}">
        <p14:creationId xmlns:p14="http://schemas.microsoft.com/office/powerpoint/2010/main" val="36539967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t>Output Parameters</a:t>
            </a:r>
          </a:p>
        </p:txBody>
      </p:sp>
      <p:sp>
        <p:nvSpPr>
          <p:cNvPr id="207875" name="Rectangle 3"/>
          <p:cNvSpPr>
            <a:spLocks noGrp="1" noChangeArrowheads="1"/>
          </p:cNvSpPr>
          <p:nvPr>
            <p:ph sz="half" idx="1"/>
          </p:nvPr>
        </p:nvSpPr>
        <p:spPr/>
        <p:txBody>
          <a:bodyPr/>
          <a:lstStyle/>
          <a:p>
            <a:r>
              <a:rPr lang="en-GB" dirty="0"/>
              <a:t>What are output parameters?</a:t>
            </a:r>
          </a:p>
          <a:p>
            <a:pPr lvl="1"/>
            <a:r>
              <a:rPr lang="en-GB" dirty="0"/>
              <a:t>Values are passed out but not in</a:t>
            </a:r>
          </a:p>
          <a:p>
            <a:r>
              <a:rPr lang="en-GB" dirty="0"/>
              <a:t>Using output parameters</a:t>
            </a:r>
          </a:p>
          <a:p>
            <a:pPr lvl="1"/>
            <a:r>
              <a:rPr lang="en-GB" dirty="0"/>
              <a:t>Like </a:t>
            </a:r>
            <a:r>
              <a:rPr lang="en-GB" b="1" dirty="0"/>
              <a:t>ref</a:t>
            </a:r>
            <a:r>
              <a:rPr lang="en-GB" dirty="0"/>
              <a:t>, but values are not passed into the method</a:t>
            </a:r>
          </a:p>
          <a:p>
            <a:pPr lvl="1"/>
            <a:r>
              <a:rPr lang="en-GB" dirty="0"/>
              <a:t>Use </a:t>
            </a:r>
            <a:r>
              <a:rPr lang="en-GB" b="1" dirty="0"/>
              <a:t>out</a:t>
            </a:r>
            <a:r>
              <a:rPr lang="en-GB" dirty="0"/>
              <a:t> keyword in method declaration and call</a:t>
            </a:r>
          </a:p>
        </p:txBody>
      </p:sp>
      <p:sp>
        <p:nvSpPr>
          <p:cNvPr id="6" name="Rectangle 4"/>
          <p:cNvSpPr txBox="1">
            <a:spLocks noGrp="1" noChangeArrowheads="1"/>
          </p:cNvSpPr>
          <p:nvPr>
            <p:ph sz="half" idx="2"/>
          </p:nvPr>
        </p:nvSpPr>
        <p:spPr bwMode="auto">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vert="horz" wrap="none" lIns="91440" tIns="45720" rIns="91440" bIns="45720" rtlCol="0" anchor="ctr">
            <a:normAutofit/>
          </a:bodyPr>
          <a:lstStyle>
            <a:lvl1pPr marL="463550" indent="-238125" algn="l" defTabSz="914400" rtl="0" eaLnBrk="1" latinLnBrk="0" hangingPunct="1">
              <a:lnSpc>
                <a:spcPct val="120000"/>
              </a:lnSpc>
              <a:spcBef>
                <a:spcPts val="840"/>
              </a:spcBef>
              <a:spcAft>
                <a:spcPts val="0"/>
              </a:spcAft>
              <a:buClr>
                <a:srgbClr val="4D4F53"/>
              </a:buClr>
              <a:buSzPct val="110000"/>
              <a:buFont typeface="Arial" pitchFamily="34" charset="0"/>
              <a:buChar char="•"/>
              <a:defRPr sz="1800" kern="1200">
                <a:solidFill>
                  <a:srgbClr val="4D4F53"/>
                </a:solidFill>
                <a:latin typeface="Arial" pitchFamily="34" charset="0"/>
                <a:ea typeface="+mn-ea"/>
                <a:cs typeface="Arial" pitchFamily="34" charset="0"/>
              </a:defRPr>
            </a:lvl1pPr>
            <a:lvl2pPr marL="742950" indent="-279400" algn="l" defTabSz="914400" rtl="0" eaLnBrk="1" latinLnBrk="0" hangingPunct="1">
              <a:lnSpc>
                <a:spcPct val="120000"/>
              </a:lnSpc>
              <a:spcBef>
                <a:spcPts val="840"/>
              </a:spcBef>
              <a:spcAft>
                <a:spcPts val="0"/>
              </a:spcAft>
              <a:buClr>
                <a:srgbClr val="6E267B"/>
              </a:buClr>
              <a:buFont typeface="Arial" pitchFamily="34" charset="0"/>
              <a:buChar char="•"/>
              <a:defRPr sz="1800" kern="1200">
                <a:solidFill>
                  <a:srgbClr val="4D4F53"/>
                </a:solidFill>
                <a:latin typeface="Arial" pitchFamily="34" charset="0"/>
                <a:ea typeface="+mn-ea"/>
                <a:cs typeface="Arial" pitchFamily="34" charset="0"/>
              </a:defRPr>
            </a:lvl2pPr>
            <a:lvl3pPr marL="1030288" indent="-284163" algn="l" defTabSz="914400" rtl="0" eaLnBrk="1" latinLnBrk="0" hangingPunct="1">
              <a:lnSpc>
                <a:spcPct val="120000"/>
              </a:lnSpc>
              <a:spcBef>
                <a:spcPts val="840"/>
              </a:spcBef>
              <a:spcAft>
                <a:spcPts val="0"/>
              </a:spcAft>
              <a:buClr>
                <a:srgbClr val="6E267B"/>
              </a:buClr>
              <a:buFont typeface="Arial" pitchFamily="34" charset="0"/>
              <a:buChar char="•"/>
              <a:defRPr sz="1800" kern="1200">
                <a:solidFill>
                  <a:srgbClr val="4D4F53"/>
                </a:solidFill>
                <a:latin typeface="Arial" pitchFamily="34" charset="0"/>
                <a:ea typeface="+mn-ea"/>
                <a:cs typeface="Arial" pitchFamily="34" charset="0"/>
              </a:defRPr>
            </a:lvl3pPr>
            <a:lvl4pPr marL="1306513" indent="-279400" algn="l" defTabSz="914400" rtl="0" eaLnBrk="1" latinLnBrk="0" hangingPunct="1">
              <a:lnSpc>
                <a:spcPct val="120000"/>
              </a:lnSpc>
              <a:spcBef>
                <a:spcPts val="840"/>
              </a:spcBef>
              <a:spcAft>
                <a:spcPts val="0"/>
              </a:spcAft>
              <a:buClr>
                <a:srgbClr val="6E267B"/>
              </a:buClr>
              <a:buFont typeface="Arial" pitchFamily="34" charset="0"/>
              <a:buChar char="•"/>
              <a:defRPr sz="1800" kern="1200">
                <a:solidFill>
                  <a:srgbClr val="4D4F5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225425" indent="0">
              <a:lnSpc>
                <a:spcPct val="80000"/>
              </a:lnSpc>
              <a:buNone/>
            </a:pPr>
            <a:r>
              <a:rPr lang="en-US" sz="2000" dirty="0">
                <a:latin typeface="Trebuchet MS" pitchFamily="34" charset="0"/>
              </a:rPr>
              <a:t>static void </a:t>
            </a:r>
            <a:r>
              <a:rPr lang="en-US" sz="2000" dirty="0" err="1">
                <a:latin typeface="Trebuchet MS" pitchFamily="34" charset="0"/>
              </a:rPr>
              <a:t>AddOne</a:t>
            </a:r>
            <a:r>
              <a:rPr lang="en-US" sz="2000" dirty="0">
                <a:latin typeface="Trebuchet MS" pitchFamily="34" charset="0"/>
              </a:rPr>
              <a:t>(out </a:t>
            </a:r>
            <a:r>
              <a:rPr lang="en-US" sz="2000" dirty="0" err="1">
                <a:latin typeface="Trebuchet MS" pitchFamily="34" charset="0"/>
              </a:rPr>
              <a:t>int</a:t>
            </a:r>
            <a:r>
              <a:rPr lang="en-US" sz="2000" dirty="0">
                <a:latin typeface="Trebuchet MS" pitchFamily="34" charset="0"/>
              </a:rPr>
              <a:t> x) </a:t>
            </a:r>
          </a:p>
          <a:p>
            <a:pPr marL="225425" indent="0">
              <a:lnSpc>
                <a:spcPct val="80000"/>
              </a:lnSpc>
              <a:buNone/>
            </a:pPr>
            <a:r>
              <a:rPr lang="en-US" sz="2000" dirty="0">
                <a:latin typeface="Trebuchet MS" pitchFamily="34" charset="0"/>
              </a:rPr>
              <a:t>{</a:t>
            </a:r>
          </a:p>
          <a:p>
            <a:pPr marL="225425" indent="0">
              <a:lnSpc>
                <a:spcPct val="80000"/>
              </a:lnSpc>
              <a:buNone/>
            </a:pPr>
            <a:r>
              <a:rPr lang="en-US" sz="2000" dirty="0">
                <a:latin typeface="Trebuchet MS" pitchFamily="34" charset="0"/>
              </a:rPr>
              <a:t>	X=6; //first assign value</a:t>
            </a:r>
          </a:p>
          <a:p>
            <a:pPr marL="225425" indent="0">
              <a:lnSpc>
                <a:spcPct val="80000"/>
              </a:lnSpc>
              <a:buNone/>
            </a:pPr>
            <a:r>
              <a:rPr lang="en-US" sz="2000" dirty="0">
                <a:latin typeface="Trebuchet MS" pitchFamily="34" charset="0"/>
              </a:rPr>
              <a:t>	x++; // Increment x</a:t>
            </a:r>
          </a:p>
          <a:p>
            <a:pPr marL="225425" indent="0">
              <a:lnSpc>
                <a:spcPct val="80000"/>
              </a:lnSpc>
              <a:buNone/>
            </a:pPr>
            <a:r>
              <a:rPr lang="en-US" sz="2000" dirty="0">
                <a:latin typeface="Trebuchet MS" pitchFamily="34" charset="0"/>
              </a:rPr>
              <a:t>}</a:t>
            </a:r>
          </a:p>
          <a:p>
            <a:pPr marL="225425" indent="0">
              <a:lnSpc>
                <a:spcPct val="80000"/>
              </a:lnSpc>
              <a:buNone/>
            </a:pPr>
            <a:r>
              <a:rPr lang="en-US" sz="2000" dirty="0">
                <a:latin typeface="Trebuchet MS" pitchFamily="34" charset="0"/>
              </a:rPr>
              <a:t>static void Main( ) </a:t>
            </a:r>
          </a:p>
          <a:p>
            <a:pPr marL="225425" indent="0">
              <a:lnSpc>
                <a:spcPct val="80000"/>
              </a:lnSpc>
              <a:buNone/>
            </a:pPr>
            <a:r>
              <a:rPr lang="en-US" sz="2000" dirty="0">
                <a:latin typeface="Trebuchet MS" pitchFamily="34" charset="0"/>
              </a:rPr>
              <a:t>{</a:t>
            </a:r>
          </a:p>
          <a:p>
            <a:pPr marL="225425" indent="0">
              <a:lnSpc>
                <a:spcPct val="80000"/>
              </a:lnSpc>
              <a:buNone/>
            </a:pPr>
            <a:r>
              <a:rPr lang="en-US" sz="2000" dirty="0">
                <a:latin typeface="Trebuchet MS" pitchFamily="34" charset="0"/>
              </a:rPr>
              <a:t>	</a:t>
            </a:r>
            <a:r>
              <a:rPr lang="en-US" sz="2000" dirty="0" err="1">
                <a:latin typeface="Trebuchet MS" pitchFamily="34" charset="0"/>
              </a:rPr>
              <a:t>int</a:t>
            </a:r>
            <a:r>
              <a:rPr lang="en-US" sz="2000" dirty="0">
                <a:latin typeface="Trebuchet MS" pitchFamily="34" charset="0"/>
              </a:rPr>
              <a:t> k; //no need to assign</a:t>
            </a:r>
          </a:p>
          <a:p>
            <a:pPr marL="225425" indent="0">
              <a:lnSpc>
                <a:spcPct val="80000"/>
              </a:lnSpc>
              <a:buNone/>
            </a:pPr>
            <a:r>
              <a:rPr lang="en-US" sz="2000" dirty="0">
                <a:latin typeface="Trebuchet MS" pitchFamily="34" charset="0"/>
              </a:rPr>
              <a:t>	</a:t>
            </a:r>
            <a:r>
              <a:rPr lang="en-US" sz="2000" dirty="0" err="1">
                <a:latin typeface="Trebuchet MS" pitchFamily="34" charset="0"/>
              </a:rPr>
              <a:t>AddOne</a:t>
            </a:r>
            <a:r>
              <a:rPr lang="en-US" sz="2000" dirty="0">
                <a:latin typeface="Trebuchet MS" pitchFamily="34" charset="0"/>
              </a:rPr>
              <a:t>(out k);</a:t>
            </a:r>
          </a:p>
          <a:p>
            <a:pPr marL="225425" indent="0">
              <a:lnSpc>
                <a:spcPct val="80000"/>
              </a:lnSpc>
              <a:buNone/>
            </a:pPr>
            <a:r>
              <a:rPr lang="en-US" sz="2000" dirty="0">
                <a:latin typeface="Trebuchet MS" pitchFamily="34" charset="0"/>
              </a:rPr>
              <a:t>	Console.WriteLine(k); </a:t>
            </a:r>
          </a:p>
          <a:p>
            <a:pPr marL="225425" indent="0">
              <a:lnSpc>
                <a:spcPct val="80000"/>
              </a:lnSpc>
              <a:buNone/>
            </a:pPr>
            <a:r>
              <a:rPr lang="en-US" sz="2000" dirty="0">
                <a:latin typeface="Trebuchet MS" pitchFamily="34" charset="0"/>
              </a:rPr>
              <a:t>	// Displays the value 7</a:t>
            </a:r>
          </a:p>
          <a:p>
            <a:pPr marL="225425" indent="0">
              <a:lnSpc>
                <a:spcPct val="80000"/>
              </a:lnSpc>
              <a:buNone/>
            </a:pPr>
            <a:r>
              <a:rPr lang="en-US" sz="2000" dirty="0">
                <a:latin typeface="Trebuchet MS" pitchFamily="34" charset="0"/>
              </a:rPr>
              <a:t>}</a:t>
            </a:r>
            <a:endParaRPr lang="en-US" sz="2000" dirty="0">
              <a:latin typeface="Trebuchet MS" pitchFamily="34" charset="0"/>
            </a:endParaRPr>
          </a:p>
        </p:txBody>
      </p:sp>
    </p:spTree>
    <p:extLst>
      <p:ext uri="{BB962C8B-B14F-4D97-AF65-F5344CB8AC3E}">
        <p14:creationId xmlns:p14="http://schemas.microsoft.com/office/powerpoint/2010/main" val="25609945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GB"/>
              <a:t>Guidelines for Passing Parameters</a:t>
            </a:r>
          </a:p>
        </p:txBody>
      </p:sp>
      <p:sp>
        <p:nvSpPr>
          <p:cNvPr id="209923" name="Rectangle 3"/>
          <p:cNvSpPr>
            <a:spLocks noGrp="1" noChangeArrowheads="1"/>
          </p:cNvSpPr>
          <p:nvPr>
            <p:ph type="body" idx="1"/>
          </p:nvPr>
        </p:nvSpPr>
        <p:spPr/>
        <p:txBody>
          <a:bodyPr/>
          <a:lstStyle/>
          <a:p>
            <a:r>
              <a:rPr lang="en-GB"/>
              <a:t>Mechanisms</a:t>
            </a:r>
          </a:p>
          <a:p>
            <a:pPr lvl="1"/>
            <a:r>
              <a:rPr lang="en-GB"/>
              <a:t>Pass by value is most common</a:t>
            </a:r>
          </a:p>
          <a:p>
            <a:pPr lvl="1"/>
            <a:r>
              <a:rPr lang="en-GB"/>
              <a:t>Method return value is useful for single values</a:t>
            </a:r>
          </a:p>
          <a:p>
            <a:pPr lvl="1"/>
            <a:r>
              <a:rPr lang="en-GB"/>
              <a:t>Use </a:t>
            </a:r>
            <a:r>
              <a:rPr lang="en-GB" b="1"/>
              <a:t>ref</a:t>
            </a:r>
            <a:r>
              <a:rPr lang="en-GB"/>
              <a:t> and/or </a:t>
            </a:r>
            <a:r>
              <a:rPr lang="en-GB" b="1"/>
              <a:t>out</a:t>
            </a:r>
            <a:r>
              <a:rPr lang="en-GB"/>
              <a:t> for multiple return values</a:t>
            </a:r>
          </a:p>
          <a:p>
            <a:pPr lvl="1"/>
            <a:r>
              <a:rPr lang="en-GB"/>
              <a:t>Only use </a:t>
            </a:r>
            <a:r>
              <a:rPr lang="en-GB" b="1"/>
              <a:t>ref</a:t>
            </a:r>
            <a:r>
              <a:rPr lang="en-GB"/>
              <a:t> if data is transferred both ways</a:t>
            </a:r>
          </a:p>
          <a:p>
            <a:r>
              <a:rPr lang="en-GB"/>
              <a:t>Efficiency</a:t>
            </a:r>
          </a:p>
          <a:p>
            <a:pPr lvl="1"/>
            <a:r>
              <a:rPr lang="en-GB"/>
              <a:t>Pass by value is generally the most efficient </a:t>
            </a:r>
          </a:p>
        </p:txBody>
      </p:sp>
    </p:spTree>
    <p:extLst>
      <p:ext uri="{BB962C8B-B14F-4D97-AF65-F5344CB8AC3E}">
        <p14:creationId xmlns:p14="http://schemas.microsoft.com/office/powerpoint/2010/main" val="13690594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2551" y="1295400"/>
            <a:ext cx="9568249" cy="5029200"/>
          </a:xfrm>
        </p:spPr>
        <p:txBody>
          <a:bodyPr>
            <a:normAutofit/>
          </a:bodyPr>
          <a:lstStyle/>
          <a:p>
            <a:r>
              <a:rPr lang="en-US" sz="2000" dirty="0" smtClean="0"/>
              <a:t>An array is a data structure that contains several items of the same type.</a:t>
            </a:r>
          </a:p>
          <a:p>
            <a:r>
              <a:rPr lang="en-US" sz="2000" dirty="0" smtClean="0"/>
              <a:t>Arrays are zero indexed: an array with n elements is indexed from 0 to n-1.</a:t>
            </a:r>
          </a:p>
          <a:p>
            <a:r>
              <a:rPr lang="en-US" sz="2000" dirty="0" smtClean="0"/>
              <a:t>When declaring an array, the square brackets ([]) must come after the type, not the identifier.</a:t>
            </a:r>
          </a:p>
          <a:p>
            <a:r>
              <a:rPr lang="en-US" sz="2000" dirty="0" smtClean="0"/>
              <a:t>Array types are reference types derived from the abstract base type Array. Since this type implements </a:t>
            </a:r>
            <a:r>
              <a:rPr lang="en-US" sz="2000" dirty="0" err="1" smtClean="0"/>
              <a:t>IEnumerable</a:t>
            </a:r>
            <a:r>
              <a:rPr lang="en-US" sz="2000" dirty="0" smtClean="0"/>
              <a:t> and </a:t>
            </a:r>
            <a:r>
              <a:rPr lang="en-US" sz="2000" dirty="0" err="1" smtClean="0"/>
              <a:t>IEnumerable</a:t>
            </a:r>
            <a:r>
              <a:rPr lang="en-US" sz="2000" dirty="0" smtClean="0"/>
              <a:t>&lt;T&gt;, you can use </a:t>
            </a:r>
            <a:r>
              <a:rPr lang="en-US" sz="2000" dirty="0" err="1" smtClean="0"/>
              <a:t>foreach</a:t>
            </a:r>
            <a:r>
              <a:rPr lang="en-US" sz="2000" dirty="0" smtClean="0"/>
              <a:t> iteration on all arrays in C#.</a:t>
            </a:r>
          </a:p>
          <a:p>
            <a:endParaRPr lang="en-IN" sz="2000" dirty="0"/>
          </a:p>
        </p:txBody>
      </p:sp>
      <p:sp>
        <p:nvSpPr>
          <p:cNvPr id="3" name="Title 2"/>
          <p:cNvSpPr>
            <a:spLocks noGrp="1"/>
          </p:cNvSpPr>
          <p:nvPr>
            <p:ph type="title"/>
          </p:nvPr>
        </p:nvSpPr>
        <p:spPr/>
        <p:txBody>
          <a:bodyPr/>
          <a:lstStyle/>
          <a:p>
            <a:r>
              <a:rPr lang="en-US" dirty="0" smtClean="0"/>
              <a:t>Array</a:t>
            </a:r>
            <a:endParaRPr lang="en-IN" dirty="0"/>
          </a:p>
        </p:txBody>
      </p:sp>
      <p:sp>
        <p:nvSpPr>
          <p:cNvPr id="4" name="Rectangle 4"/>
          <p:cNvSpPr>
            <a:spLocks noChangeArrowheads="1"/>
          </p:cNvSpPr>
          <p:nvPr/>
        </p:nvSpPr>
        <p:spPr bwMode="auto">
          <a:xfrm>
            <a:off x="4356134" y="4152900"/>
            <a:ext cx="3352800" cy="838200"/>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5" name="Rectangle 5"/>
          <p:cNvSpPr>
            <a:spLocks noChangeArrowheads="1"/>
          </p:cNvSpPr>
          <p:nvPr/>
        </p:nvSpPr>
        <p:spPr bwMode="auto">
          <a:xfrm>
            <a:off x="4518732" y="4296724"/>
            <a:ext cx="533400" cy="5334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en-IN"/>
          </a:p>
        </p:txBody>
      </p:sp>
      <p:sp>
        <p:nvSpPr>
          <p:cNvPr id="6" name="Rectangle 6"/>
          <p:cNvSpPr>
            <a:spLocks noChangeArrowheads="1"/>
          </p:cNvSpPr>
          <p:nvPr/>
        </p:nvSpPr>
        <p:spPr bwMode="auto">
          <a:xfrm>
            <a:off x="5128332" y="4253551"/>
            <a:ext cx="533400" cy="5334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en-IN"/>
          </a:p>
        </p:txBody>
      </p:sp>
      <p:sp>
        <p:nvSpPr>
          <p:cNvPr id="7" name="Rectangle 7"/>
          <p:cNvSpPr>
            <a:spLocks noChangeArrowheads="1"/>
          </p:cNvSpPr>
          <p:nvPr/>
        </p:nvSpPr>
        <p:spPr bwMode="auto">
          <a:xfrm>
            <a:off x="5737932" y="4253551"/>
            <a:ext cx="533400" cy="5334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endParaRPr lang="en-US"/>
          </a:p>
        </p:txBody>
      </p:sp>
      <p:sp>
        <p:nvSpPr>
          <p:cNvPr id="8" name="Rectangle 8"/>
          <p:cNvSpPr>
            <a:spLocks noChangeArrowheads="1"/>
          </p:cNvSpPr>
          <p:nvPr/>
        </p:nvSpPr>
        <p:spPr bwMode="auto">
          <a:xfrm>
            <a:off x="6347532" y="4253551"/>
            <a:ext cx="533400" cy="5334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endParaRPr lang="en-US"/>
          </a:p>
        </p:txBody>
      </p:sp>
      <p:sp>
        <p:nvSpPr>
          <p:cNvPr id="9" name="Rectangle 9"/>
          <p:cNvSpPr>
            <a:spLocks noChangeArrowheads="1"/>
          </p:cNvSpPr>
          <p:nvPr/>
        </p:nvSpPr>
        <p:spPr bwMode="auto">
          <a:xfrm>
            <a:off x="6957132" y="4253551"/>
            <a:ext cx="533400" cy="5334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en-IN"/>
          </a:p>
        </p:txBody>
      </p:sp>
      <p:sp>
        <p:nvSpPr>
          <p:cNvPr id="10" name="Text Box 10"/>
          <p:cNvSpPr txBox="1">
            <a:spLocks noChangeArrowheads="1"/>
          </p:cNvSpPr>
          <p:nvPr/>
        </p:nvSpPr>
        <p:spPr bwMode="auto">
          <a:xfrm>
            <a:off x="3992476" y="5326977"/>
            <a:ext cx="1738040" cy="707886"/>
          </a:xfrm>
          <a:prstGeom prst="rect">
            <a:avLst/>
          </a:prstGeom>
          <a:noFill/>
          <a:ln w="9525">
            <a:noFill/>
            <a:miter lim="800000"/>
            <a:headEnd/>
            <a:tailEnd/>
          </a:ln>
          <a:effectLst/>
        </p:spPr>
        <p:txBody>
          <a:bodyPr wrap="none">
            <a:spAutoFit/>
          </a:bodyPr>
          <a:lstStyle/>
          <a:p>
            <a:r>
              <a:rPr lang="en-GB" sz="2000" dirty="0"/>
              <a:t>Integer index 0</a:t>
            </a:r>
          </a:p>
          <a:p>
            <a:r>
              <a:rPr lang="en-GB" sz="2000" dirty="0"/>
              <a:t>(zero)</a:t>
            </a:r>
          </a:p>
        </p:txBody>
      </p:sp>
      <p:sp>
        <p:nvSpPr>
          <p:cNvPr id="11" name="Line 11"/>
          <p:cNvSpPr>
            <a:spLocks noChangeShapeType="1"/>
          </p:cNvSpPr>
          <p:nvPr/>
        </p:nvSpPr>
        <p:spPr bwMode="auto">
          <a:xfrm flipV="1">
            <a:off x="4747332" y="4482151"/>
            <a:ext cx="0" cy="838200"/>
          </a:xfrm>
          <a:prstGeom prst="line">
            <a:avLst/>
          </a:prstGeom>
          <a:noFill/>
          <a:ln w="19050">
            <a:solidFill>
              <a:schemeClr val="tx1"/>
            </a:solidFill>
            <a:round/>
            <a:headEnd/>
            <a:tailEnd type="triangle" w="med" len="med"/>
          </a:ln>
          <a:effectLst/>
        </p:spPr>
        <p:txBody>
          <a:bodyPr/>
          <a:lstStyle/>
          <a:p>
            <a:endParaRPr lang="en-IN"/>
          </a:p>
        </p:txBody>
      </p:sp>
      <p:sp>
        <p:nvSpPr>
          <p:cNvPr id="12" name="Text Box 12"/>
          <p:cNvSpPr txBox="1">
            <a:spLocks noChangeArrowheads="1"/>
          </p:cNvSpPr>
          <p:nvPr/>
        </p:nvSpPr>
        <p:spPr bwMode="auto">
          <a:xfrm>
            <a:off x="6507076" y="5376190"/>
            <a:ext cx="1966912" cy="701675"/>
          </a:xfrm>
          <a:prstGeom prst="rect">
            <a:avLst/>
          </a:prstGeom>
          <a:noFill/>
          <a:ln w="9525">
            <a:noFill/>
            <a:miter lim="800000"/>
            <a:headEnd/>
            <a:tailEnd/>
          </a:ln>
          <a:effectLst/>
        </p:spPr>
        <p:txBody>
          <a:bodyPr>
            <a:spAutoFit/>
          </a:bodyPr>
          <a:lstStyle/>
          <a:p>
            <a:r>
              <a:rPr lang="en-GB" sz="2000"/>
              <a:t>Integer index 4</a:t>
            </a:r>
          </a:p>
          <a:p>
            <a:r>
              <a:rPr lang="en-GB" sz="2000"/>
              <a:t>(four)</a:t>
            </a:r>
          </a:p>
        </p:txBody>
      </p:sp>
      <p:sp>
        <p:nvSpPr>
          <p:cNvPr id="13" name="Line 13"/>
          <p:cNvSpPr>
            <a:spLocks noChangeShapeType="1"/>
          </p:cNvSpPr>
          <p:nvPr/>
        </p:nvSpPr>
        <p:spPr bwMode="auto">
          <a:xfrm flipV="1">
            <a:off x="7261932" y="4482151"/>
            <a:ext cx="0" cy="838200"/>
          </a:xfrm>
          <a:prstGeom prst="line">
            <a:avLst/>
          </a:prstGeom>
          <a:noFill/>
          <a:ln w="19050">
            <a:solidFill>
              <a:schemeClr val="tx1"/>
            </a:solidFill>
            <a:round/>
            <a:headEnd/>
            <a:tailEnd type="triangle" w="med" len="med"/>
          </a:ln>
          <a:effectLst/>
        </p:spPr>
        <p:txBody>
          <a:bodyPr/>
          <a:lstStyle/>
          <a:p>
            <a:endParaRPr lang="en-IN"/>
          </a:p>
        </p:txBody>
      </p:sp>
    </p:spTree>
    <p:extLst>
      <p:ext uri="{BB962C8B-B14F-4D97-AF65-F5344CB8AC3E}">
        <p14:creationId xmlns:p14="http://schemas.microsoft.com/office/powerpoint/2010/main" val="35359254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GB"/>
              <a:t>Array Notation in C#</a:t>
            </a:r>
          </a:p>
        </p:txBody>
      </p:sp>
      <p:sp>
        <p:nvSpPr>
          <p:cNvPr id="82947" name="Rectangle 3"/>
          <p:cNvSpPr>
            <a:spLocks noGrp="1" noChangeArrowheads="1"/>
          </p:cNvSpPr>
          <p:nvPr>
            <p:ph type="body" idx="1"/>
          </p:nvPr>
        </p:nvSpPr>
        <p:spPr/>
        <p:txBody>
          <a:bodyPr/>
          <a:lstStyle/>
          <a:p>
            <a:r>
              <a:rPr lang="en-GB" dirty="0"/>
              <a:t>You declare an array variable by specifying: </a:t>
            </a:r>
          </a:p>
          <a:p>
            <a:pPr lvl="1"/>
            <a:r>
              <a:rPr lang="en-GB" dirty="0"/>
              <a:t>The element type of the array</a:t>
            </a:r>
          </a:p>
          <a:p>
            <a:pPr lvl="1"/>
            <a:r>
              <a:rPr lang="en-GB" dirty="0"/>
              <a:t>The rank of the array</a:t>
            </a:r>
          </a:p>
          <a:p>
            <a:pPr lvl="1"/>
            <a:r>
              <a:rPr lang="en-GB" dirty="0"/>
              <a:t>The name of the variable</a:t>
            </a:r>
          </a:p>
        </p:txBody>
      </p:sp>
      <p:sp>
        <p:nvSpPr>
          <p:cNvPr id="82948" name="Text Box 4"/>
          <p:cNvSpPr txBox="1">
            <a:spLocks noChangeArrowheads="1"/>
          </p:cNvSpPr>
          <p:nvPr/>
        </p:nvSpPr>
        <p:spPr bwMode="auto">
          <a:xfrm>
            <a:off x="5892801" y="5226050"/>
            <a:ext cx="3032177" cy="338554"/>
          </a:xfrm>
          <a:prstGeom prst="rect">
            <a:avLst/>
          </a:prstGeom>
          <a:noFill/>
          <a:ln w="9525">
            <a:noFill/>
            <a:miter lim="800000"/>
            <a:headEnd/>
            <a:tailEnd/>
          </a:ln>
          <a:effectLst/>
        </p:spPr>
        <p:txBody>
          <a:bodyPr wrap="none">
            <a:spAutoFit/>
          </a:bodyPr>
          <a:lstStyle/>
          <a:p>
            <a:r>
              <a:rPr lang="en-GB" sz="1600"/>
              <a:t>This specifies the rank of the array</a:t>
            </a:r>
          </a:p>
        </p:txBody>
      </p:sp>
      <p:sp>
        <p:nvSpPr>
          <p:cNvPr id="82949" name="Text Box 5"/>
          <p:cNvSpPr txBox="1">
            <a:spLocks noChangeArrowheads="1"/>
          </p:cNvSpPr>
          <p:nvPr/>
        </p:nvSpPr>
        <p:spPr bwMode="auto">
          <a:xfrm>
            <a:off x="5892800" y="4845051"/>
            <a:ext cx="3556000" cy="584775"/>
          </a:xfrm>
          <a:prstGeom prst="rect">
            <a:avLst/>
          </a:prstGeom>
          <a:noFill/>
          <a:ln w="9525">
            <a:noFill/>
            <a:miter lim="800000"/>
            <a:headEnd/>
            <a:tailEnd/>
          </a:ln>
          <a:effectLst/>
        </p:spPr>
        <p:txBody>
          <a:bodyPr>
            <a:spAutoFit/>
          </a:bodyPr>
          <a:lstStyle/>
          <a:p>
            <a:r>
              <a:rPr lang="en-GB" sz="1600"/>
              <a:t>This specifies the name of the array variable</a:t>
            </a:r>
          </a:p>
        </p:txBody>
      </p:sp>
      <p:sp>
        <p:nvSpPr>
          <p:cNvPr id="82950" name="AutoShape 6"/>
          <p:cNvSpPr>
            <a:spLocks/>
          </p:cNvSpPr>
          <p:nvPr/>
        </p:nvSpPr>
        <p:spPr bwMode="auto">
          <a:xfrm rot="-5400000">
            <a:off x="4711700" y="4559300"/>
            <a:ext cx="76200" cy="254000"/>
          </a:xfrm>
          <a:prstGeom prst="leftBrace">
            <a:avLst>
              <a:gd name="adj1" fmla="val 27778"/>
              <a:gd name="adj2" fmla="val 50000"/>
            </a:avLst>
          </a:prstGeom>
          <a:noFill/>
          <a:ln w="9525">
            <a:solidFill>
              <a:schemeClr val="tx1"/>
            </a:solidFill>
            <a:round/>
            <a:headEnd/>
            <a:tailEnd/>
          </a:ln>
          <a:effectLst/>
        </p:spPr>
        <p:txBody>
          <a:bodyPr wrap="none" anchor="ctr"/>
          <a:lstStyle/>
          <a:p>
            <a:endParaRPr lang="en-IN"/>
          </a:p>
        </p:txBody>
      </p:sp>
      <p:cxnSp>
        <p:nvCxnSpPr>
          <p:cNvPr id="82951" name="AutoShape 7"/>
          <p:cNvCxnSpPr>
            <a:cxnSpLocks noChangeShapeType="1"/>
            <a:stCxn id="82948" idx="1"/>
            <a:endCxn id="82950" idx="1"/>
          </p:cNvCxnSpPr>
          <p:nvPr/>
        </p:nvCxnSpPr>
        <p:spPr bwMode="auto">
          <a:xfrm rot="10800000">
            <a:off x="4749800" y="4724402"/>
            <a:ext cx="1143000" cy="670927"/>
          </a:xfrm>
          <a:prstGeom prst="bentConnector2">
            <a:avLst/>
          </a:prstGeom>
          <a:noFill/>
          <a:ln w="19050">
            <a:solidFill>
              <a:schemeClr val="tx1"/>
            </a:solidFill>
            <a:miter lim="800000"/>
            <a:headEnd/>
            <a:tailEnd type="triangle" w="med" len="med"/>
          </a:ln>
          <a:effectLst/>
        </p:spPr>
      </p:cxnSp>
      <p:sp>
        <p:nvSpPr>
          <p:cNvPr id="82952" name="AutoShape 8"/>
          <p:cNvSpPr>
            <a:spLocks/>
          </p:cNvSpPr>
          <p:nvPr/>
        </p:nvSpPr>
        <p:spPr bwMode="auto">
          <a:xfrm rot="-5400000">
            <a:off x="5359400" y="4343400"/>
            <a:ext cx="76200" cy="685800"/>
          </a:xfrm>
          <a:prstGeom prst="leftBrace">
            <a:avLst>
              <a:gd name="adj1" fmla="val 75000"/>
              <a:gd name="adj2" fmla="val 50000"/>
            </a:avLst>
          </a:prstGeom>
          <a:noFill/>
          <a:ln w="9525">
            <a:solidFill>
              <a:schemeClr val="tx1"/>
            </a:solidFill>
            <a:round/>
            <a:headEnd/>
            <a:tailEnd/>
          </a:ln>
          <a:effectLst/>
        </p:spPr>
        <p:txBody>
          <a:bodyPr wrap="none" anchor="ctr"/>
          <a:lstStyle/>
          <a:p>
            <a:endParaRPr lang="en-IN"/>
          </a:p>
        </p:txBody>
      </p:sp>
      <p:cxnSp>
        <p:nvCxnSpPr>
          <p:cNvPr id="82953" name="AutoShape 9"/>
          <p:cNvCxnSpPr>
            <a:cxnSpLocks noChangeShapeType="1"/>
            <a:stCxn id="82949" idx="1"/>
            <a:endCxn id="82952" idx="1"/>
          </p:cNvCxnSpPr>
          <p:nvPr/>
        </p:nvCxnSpPr>
        <p:spPr bwMode="auto">
          <a:xfrm rot="10800000">
            <a:off x="5397500" y="4724400"/>
            <a:ext cx="495300" cy="413038"/>
          </a:xfrm>
          <a:prstGeom prst="bentConnector2">
            <a:avLst/>
          </a:prstGeom>
          <a:noFill/>
          <a:ln w="19050">
            <a:solidFill>
              <a:schemeClr val="tx1"/>
            </a:solidFill>
            <a:miter lim="800000"/>
            <a:headEnd/>
            <a:tailEnd type="triangle" w="med" len="med"/>
          </a:ln>
          <a:effectLst/>
        </p:spPr>
      </p:cxnSp>
      <p:sp>
        <p:nvSpPr>
          <p:cNvPr id="82954" name="AutoShape 10"/>
          <p:cNvSpPr>
            <a:spLocks/>
          </p:cNvSpPr>
          <p:nvPr/>
        </p:nvSpPr>
        <p:spPr bwMode="auto">
          <a:xfrm rot="-5400000">
            <a:off x="4267200" y="4419600"/>
            <a:ext cx="76200" cy="533400"/>
          </a:xfrm>
          <a:prstGeom prst="leftBrace">
            <a:avLst>
              <a:gd name="adj1" fmla="val 58333"/>
              <a:gd name="adj2" fmla="val 50000"/>
            </a:avLst>
          </a:prstGeom>
          <a:noFill/>
          <a:ln w="9525">
            <a:solidFill>
              <a:schemeClr val="tx1"/>
            </a:solidFill>
            <a:round/>
            <a:headEnd/>
            <a:tailEnd/>
          </a:ln>
          <a:effectLst/>
        </p:spPr>
        <p:txBody>
          <a:bodyPr wrap="none" anchor="ctr"/>
          <a:lstStyle/>
          <a:p>
            <a:endParaRPr lang="en-IN"/>
          </a:p>
        </p:txBody>
      </p:sp>
      <p:sp>
        <p:nvSpPr>
          <p:cNvPr id="82955" name="Text Box 11"/>
          <p:cNvSpPr txBox="1">
            <a:spLocks noChangeArrowheads="1"/>
          </p:cNvSpPr>
          <p:nvPr/>
        </p:nvSpPr>
        <p:spPr bwMode="auto">
          <a:xfrm>
            <a:off x="5867401" y="5683250"/>
            <a:ext cx="3776675" cy="338554"/>
          </a:xfrm>
          <a:prstGeom prst="rect">
            <a:avLst/>
          </a:prstGeom>
          <a:noFill/>
          <a:ln w="9525">
            <a:noFill/>
            <a:miter lim="800000"/>
            <a:headEnd/>
            <a:tailEnd/>
          </a:ln>
          <a:effectLst/>
        </p:spPr>
        <p:txBody>
          <a:bodyPr wrap="none">
            <a:spAutoFit/>
          </a:bodyPr>
          <a:lstStyle/>
          <a:p>
            <a:r>
              <a:rPr lang="en-GB" sz="1600"/>
              <a:t>This specifies the element type of the array</a:t>
            </a:r>
          </a:p>
        </p:txBody>
      </p:sp>
      <p:cxnSp>
        <p:nvCxnSpPr>
          <p:cNvPr id="82956" name="AutoShape 12"/>
          <p:cNvCxnSpPr>
            <a:cxnSpLocks noChangeShapeType="1"/>
            <a:stCxn id="82955" idx="1"/>
            <a:endCxn id="82954" idx="1"/>
          </p:cNvCxnSpPr>
          <p:nvPr/>
        </p:nvCxnSpPr>
        <p:spPr bwMode="auto">
          <a:xfrm rot="10800000">
            <a:off x="4305300" y="4724402"/>
            <a:ext cx="1562100" cy="1128127"/>
          </a:xfrm>
          <a:prstGeom prst="bentConnector2">
            <a:avLst/>
          </a:prstGeom>
          <a:noFill/>
          <a:ln w="19050">
            <a:solidFill>
              <a:schemeClr val="tx1"/>
            </a:solidFill>
            <a:miter lim="800000"/>
            <a:headEnd/>
            <a:tailEnd type="triangle" w="med" len="med"/>
          </a:ln>
          <a:effectLst/>
        </p:spPr>
      </p:cxnSp>
      <p:sp>
        <p:nvSpPr>
          <p:cNvPr id="82957" name="Rectangle 13"/>
          <p:cNvSpPr>
            <a:spLocks noChangeArrowheads="1"/>
          </p:cNvSpPr>
          <p:nvPr/>
        </p:nvSpPr>
        <p:spPr bwMode="auto">
          <a:xfrm>
            <a:off x="3733800" y="4114800"/>
            <a:ext cx="2286000" cy="4572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a:latin typeface="Lucida Sans Typewriter" pitchFamily="49" charset="0"/>
              </a:rPr>
              <a:t>type[ ] name;</a:t>
            </a:r>
            <a:endParaRPr lang="en-US" sz="2000" dirty="0">
              <a:latin typeface="Times New Roman" pitchFamily="18" charset="0"/>
            </a:endParaRPr>
          </a:p>
        </p:txBody>
      </p:sp>
    </p:spTree>
    <p:extLst>
      <p:ext uri="{BB962C8B-B14F-4D97-AF65-F5344CB8AC3E}">
        <p14:creationId xmlns:p14="http://schemas.microsoft.com/office/powerpoint/2010/main" val="619775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VisualStudioExample.png"/>
          <p:cNvPicPr>
            <a:picLocks noGrp="1" noChangeAspect="1"/>
          </p:cNvPicPr>
          <p:nvPr>
            <p:ph sz="half" idx="1"/>
          </p:nvPr>
        </p:nvPicPr>
        <p:blipFill>
          <a:blip r:embed="rId3" cstate="print"/>
          <a:stretch>
            <a:fillRect/>
          </a:stretch>
        </p:blipFill>
        <p:spPr>
          <a:xfrm>
            <a:off x="2461127" y="1927533"/>
            <a:ext cx="3078747" cy="3871296"/>
          </a:xfrm>
          <a:ln>
            <a:solidFill>
              <a:schemeClr val="tx1"/>
            </a:solidFill>
          </a:ln>
        </p:spPr>
      </p:pic>
      <p:pic>
        <p:nvPicPr>
          <p:cNvPr id="5" name="Content Placeholder 4" descr="NotepadExample.png"/>
          <p:cNvPicPr>
            <a:picLocks noGrp="1" noChangeAspect="1"/>
          </p:cNvPicPr>
          <p:nvPr>
            <p:ph sz="half" idx="2"/>
          </p:nvPr>
        </p:nvPicPr>
        <p:blipFill>
          <a:blip r:embed="rId4" cstate="print"/>
          <a:stretch>
            <a:fillRect/>
          </a:stretch>
        </p:blipFill>
        <p:spPr>
          <a:xfrm>
            <a:off x="6172200" y="2236714"/>
            <a:ext cx="4038600" cy="3252934"/>
          </a:xfrm>
          <a:ln>
            <a:solidFill>
              <a:schemeClr val="tx1"/>
            </a:solidFill>
          </a:ln>
        </p:spPr>
      </p:pic>
      <p:sp>
        <p:nvSpPr>
          <p:cNvPr id="3" name="Title 2"/>
          <p:cNvSpPr>
            <a:spLocks noGrp="1"/>
          </p:cNvSpPr>
          <p:nvPr>
            <p:ph type="title"/>
          </p:nvPr>
        </p:nvSpPr>
        <p:spPr>
          <a:xfrm>
            <a:off x="838200" y="365126"/>
            <a:ext cx="10373497" cy="697556"/>
          </a:xfrm>
        </p:spPr>
        <p:txBody>
          <a:bodyPr>
            <a:normAutofit/>
          </a:bodyPr>
          <a:lstStyle/>
          <a:p>
            <a:r>
              <a:rPr lang="en-US" sz="3000" dirty="0" smtClean="0"/>
              <a:t>Writing Code Using Notepad and Visual Studio</a:t>
            </a:r>
            <a:endParaRPr lang="en-IN" sz="3000" dirty="0"/>
          </a:p>
        </p:txBody>
      </p:sp>
      <p:sp>
        <p:nvSpPr>
          <p:cNvPr id="7" name="Rounded Rectangle 6"/>
          <p:cNvSpPr/>
          <p:nvPr/>
        </p:nvSpPr>
        <p:spPr>
          <a:xfrm>
            <a:off x="2362200" y="990600"/>
            <a:ext cx="7315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rebuchet MS" pitchFamily="34" charset="0"/>
              </a:rPr>
              <a:t>Different editors can be used to write code, such as Visual Studio Editor and Notepad.</a:t>
            </a:r>
            <a:endParaRPr lang="en-IN" sz="2000" dirty="0">
              <a:latin typeface="Trebuchet MS" pitchFamily="34" charset="0"/>
            </a:endParaRPr>
          </a:p>
        </p:txBody>
      </p:sp>
      <p:sp>
        <p:nvSpPr>
          <p:cNvPr id="8" name="TextBox 7"/>
          <p:cNvSpPr txBox="1"/>
          <p:nvPr/>
        </p:nvSpPr>
        <p:spPr>
          <a:xfrm>
            <a:off x="2438400" y="5867401"/>
            <a:ext cx="3124200" cy="64633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dirty="0"/>
              <a:t>Visual Studio provides </a:t>
            </a:r>
            <a:r>
              <a:rPr lang="en-US" dirty="0" err="1"/>
              <a:t>Intellisense</a:t>
            </a:r>
            <a:r>
              <a:rPr lang="en-US" dirty="0"/>
              <a:t> while writing code</a:t>
            </a:r>
            <a:endParaRPr lang="en-IN" dirty="0"/>
          </a:p>
        </p:txBody>
      </p:sp>
      <p:sp>
        <p:nvSpPr>
          <p:cNvPr id="9" name="TextBox 8"/>
          <p:cNvSpPr txBox="1"/>
          <p:nvPr/>
        </p:nvSpPr>
        <p:spPr>
          <a:xfrm>
            <a:off x="6705600" y="5867401"/>
            <a:ext cx="3124200" cy="64633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dirty="0"/>
              <a:t>Notepad does not provide </a:t>
            </a:r>
            <a:r>
              <a:rPr lang="en-US" dirty="0" err="1"/>
              <a:t>Intellisense</a:t>
            </a:r>
            <a:r>
              <a:rPr lang="en-US" dirty="0"/>
              <a:t> while writing code</a:t>
            </a:r>
            <a:endParaRPr lang="en-IN" dirty="0"/>
          </a:p>
        </p:txBody>
      </p:sp>
      <p:cxnSp>
        <p:nvCxnSpPr>
          <p:cNvPr id="11" name="Straight Arrow Connector 10"/>
          <p:cNvCxnSpPr/>
          <p:nvPr/>
        </p:nvCxnSpPr>
        <p:spPr>
          <a:xfrm rot="5400000" flipH="1" flipV="1">
            <a:off x="3429000" y="5715000"/>
            <a:ext cx="7620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3868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Array Rank</a:t>
            </a:r>
          </a:p>
        </p:txBody>
      </p:sp>
      <p:sp>
        <p:nvSpPr>
          <p:cNvPr id="83971" name="Rectangle 3"/>
          <p:cNvSpPr>
            <a:spLocks noGrp="1" noChangeArrowheads="1"/>
          </p:cNvSpPr>
          <p:nvPr>
            <p:ph type="body" idx="1"/>
          </p:nvPr>
        </p:nvSpPr>
        <p:spPr/>
        <p:txBody>
          <a:bodyPr/>
          <a:lstStyle/>
          <a:p>
            <a:r>
              <a:rPr lang="en-GB"/>
              <a:t>Rank is also known as the array dimension</a:t>
            </a:r>
          </a:p>
          <a:p>
            <a:r>
              <a:rPr lang="en-GB"/>
              <a:t>The number of indexes associated with each element</a:t>
            </a:r>
          </a:p>
        </p:txBody>
      </p:sp>
      <p:sp>
        <p:nvSpPr>
          <p:cNvPr id="83972" name="Rectangle 4"/>
          <p:cNvSpPr>
            <a:spLocks noChangeArrowheads="1"/>
          </p:cNvSpPr>
          <p:nvPr/>
        </p:nvSpPr>
        <p:spPr bwMode="auto">
          <a:xfrm>
            <a:off x="6248400" y="2857500"/>
            <a:ext cx="3276600" cy="3200400"/>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83973" name="Rectangle 5"/>
          <p:cNvSpPr>
            <a:spLocks noChangeArrowheads="1"/>
          </p:cNvSpPr>
          <p:nvPr/>
        </p:nvSpPr>
        <p:spPr bwMode="auto">
          <a:xfrm>
            <a:off x="2590800" y="2857500"/>
            <a:ext cx="3124200" cy="3200400"/>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83974" name="Rectangle 6"/>
          <p:cNvSpPr>
            <a:spLocks noChangeArrowheads="1"/>
          </p:cNvSpPr>
          <p:nvPr/>
        </p:nvSpPr>
        <p:spPr bwMode="auto">
          <a:xfrm>
            <a:off x="8229600" y="4171950"/>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IN"/>
          </a:p>
        </p:txBody>
      </p:sp>
      <p:cxnSp>
        <p:nvCxnSpPr>
          <p:cNvPr id="83975" name="AutoShape 7"/>
          <p:cNvCxnSpPr>
            <a:cxnSpLocks noChangeShapeType="1"/>
            <a:stCxn id="83974" idx="2"/>
          </p:cNvCxnSpPr>
          <p:nvPr/>
        </p:nvCxnSpPr>
        <p:spPr bwMode="auto">
          <a:xfrm>
            <a:off x="8267700" y="4248150"/>
            <a:ext cx="0" cy="228600"/>
          </a:xfrm>
          <a:prstGeom prst="straightConnector1">
            <a:avLst/>
          </a:prstGeom>
          <a:noFill/>
          <a:ln w="9525">
            <a:solidFill>
              <a:schemeClr val="tx1"/>
            </a:solidFill>
            <a:round/>
            <a:headEnd/>
            <a:tailEnd type="triangle" w="med" len="med"/>
          </a:ln>
          <a:effectLst/>
        </p:spPr>
      </p:cxnSp>
      <p:sp>
        <p:nvSpPr>
          <p:cNvPr id="83976" name="Rectangle 8"/>
          <p:cNvSpPr>
            <a:spLocks noChangeArrowheads="1"/>
          </p:cNvSpPr>
          <p:nvPr/>
        </p:nvSpPr>
        <p:spPr bwMode="auto">
          <a:xfrm>
            <a:off x="6934200" y="5086350"/>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IN"/>
          </a:p>
        </p:txBody>
      </p:sp>
      <p:cxnSp>
        <p:nvCxnSpPr>
          <p:cNvPr id="83977" name="AutoShape 9"/>
          <p:cNvCxnSpPr>
            <a:cxnSpLocks noChangeShapeType="1"/>
          </p:cNvCxnSpPr>
          <p:nvPr/>
        </p:nvCxnSpPr>
        <p:spPr bwMode="auto">
          <a:xfrm>
            <a:off x="7010400" y="5124450"/>
            <a:ext cx="228600" cy="0"/>
          </a:xfrm>
          <a:prstGeom prst="straightConnector1">
            <a:avLst/>
          </a:prstGeom>
          <a:noFill/>
          <a:ln w="9525">
            <a:solidFill>
              <a:schemeClr val="tx1"/>
            </a:solidFill>
            <a:round/>
            <a:headEnd/>
            <a:tailEnd type="triangle" w="med" len="med"/>
          </a:ln>
          <a:effectLst/>
        </p:spPr>
      </p:cxnSp>
      <p:sp>
        <p:nvSpPr>
          <p:cNvPr id="83978" name="Text Box 10"/>
          <p:cNvSpPr txBox="1">
            <a:spLocks noChangeArrowheads="1"/>
          </p:cNvSpPr>
          <p:nvPr/>
        </p:nvSpPr>
        <p:spPr bwMode="auto">
          <a:xfrm>
            <a:off x="2943225" y="3648075"/>
            <a:ext cx="2743200" cy="825500"/>
          </a:xfrm>
          <a:prstGeom prst="rect">
            <a:avLst/>
          </a:prstGeom>
          <a:noFill/>
          <a:ln w="9525">
            <a:noFill/>
            <a:miter lim="800000"/>
            <a:headEnd/>
            <a:tailEnd/>
          </a:ln>
          <a:effectLst/>
        </p:spPr>
        <p:txBody>
          <a:bodyPr>
            <a:spAutoFit/>
          </a:bodyPr>
          <a:lstStyle/>
          <a:p>
            <a:r>
              <a:rPr lang="en-GB" sz="1600" dirty="0"/>
              <a:t>Rank 1: One-dimensional</a:t>
            </a:r>
          </a:p>
          <a:p>
            <a:r>
              <a:rPr lang="en-GB" sz="1600" dirty="0"/>
              <a:t>Single index associates with </a:t>
            </a:r>
            <a:br>
              <a:rPr lang="en-GB" sz="1600" dirty="0"/>
            </a:br>
            <a:r>
              <a:rPr lang="en-GB" sz="1600" dirty="0"/>
              <a:t>each </a:t>
            </a:r>
            <a:r>
              <a:rPr lang="en-GB" sz="1600" b="1" dirty="0"/>
              <a:t>long</a:t>
            </a:r>
            <a:r>
              <a:rPr lang="en-GB" sz="1600" dirty="0"/>
              <a:t> element</a:t>
            </a:r>
          </a:p>
        </p:txBody>
      </p:sp>
      <p:sp>
        <p:nvSpPr>
          <p:cNvPr id="83979" name="Rectangle 11"/>
          <p:cNvSpPr>
            <a:spLocks noChangeArrowheads="1"/>
          </p:cNvSpPr>
          <p:nvPr/>
        </p:nvSpPr>
        <p:spPr bwMode="auto">
          <a:xfrm>
            <a:off x="2895600" y="50673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en-IN"/>
          </a:p>
        </p:txBody>
      </p:sp>
      <p:sp>
        <p:nvSpPr>
          <p:cNvPr id="83980" name="Line 12"/>
          <p:cNvSpPr>
            <a:spLocks noChangeShapeType="1"/>
          </p:cNvSpPr>
          <p:nvPr/>
        </p:nvSpPr>
        <p:spPr bwMode="auto">
          <a:xfrm flipV="1">
            <a:off x="4419600" y="5067300"/>
            <a:ext cx="762000" cy="0"/>
          </a:xfrm>
          <a:prstGeom prst="line">
            <a:avLst/>
          </a:prstGeom>
          <a:noFill/>
          <a:ln w="19050">
            <a:solidFill>
              <a:schemeClr val="tx1"/>
            </a:solidFill>
            <a:prstDash val="dash"/>
            <a:round/>
            <a:headEnd/>
            <a:tailEnd/>
          </a:ln>
          <a:effectLst/>
        </p:spPr>
        <p:txBody>
          <a:bodyPr/>
          <a:lstStyle/>
          <a:p>
            <a:endParaRPr lang="en-IN"/>
          </a:p>
        </p:txBody>
      </p:sp>
      <p:cxnSp>
        <p:nvCxnSpPr>
          <p:cNvPr id="83981" name="AutoShape 13"/>
          <p:cNvCxnSpPr>
            <a:cxnSpLocks noChangeShapeType="1"/>
            <a:stCxn id="84003" idx="2"/>
          </p:cNvCxnSpPr>
          <p:nvPr/>
        </p:nvCxnSpPr>
        <p:spPr bwMode="auto">
          <a:xfrm>
            <a:off x="4229100" y="4762500"/>
            <a:ext cx="0" cy="228600"/>
          </a:xfrm>
          <a:prstGeom prst="straightConnector1">
            <a:avLst/>
          </a:prstGeom>
          <a:noFill/>
          <a:ln w="9525">
            <a:solidFill>
              <a:schemeClr val="tx1"/>
            </a:solidFill>
            <a:round/>
            <a:headEnd/>
            <a:tailEnd type="triangle" w="med" len="med"/>
          </a:ln>
          <a:effectLst/>
        </p:spPr>
      </p:cxnSp>
      <p:sp>
        <p:nvSpPr>
          <p:cNvPr id="83982" name="Rectangle 14"/>
          <p:cNvSpPr>
            <a:spLocks noChangeArrowheads="1"/>
          </p:cNvSpPr>
          <p:nvPr/>
        </p:nvSpPr>
        <p:spPr bwMode="auto">
          <a:xfrm>
            <a:off x="3276600" y="50673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en-IN"/>
          </a:p>
        </p:txBody>
      </p:sp>
      <p:sp>
        <p:nvSpPr>
          <p:cNvPr id="83983" name="Rectangle 15"/>
          <p:cNvSpPr>
            <a:spLocks noChangeArrowheads="1"/>
          </p:cNvSpPr>
          <p:nvPr/>
        </p:nvSpPr>
        <p:spPr bwMode="auto">
          <a:xfrm>
            <a:off x="3657600" y="50673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en-IN"/>
          </a:p>
        </p:txBody>
      </p:sp>
      <p:sp>
        <p:nvSpPr>
          <p:cNvPr id="83984" name="Rectangle 16"/>
          <p:cNvSpPr>
            <a:spLocks noChangeArrowheads="1"/>
          </p:cNvSpPr>
          <p:nvPr/>
        </p:nvSpPr>
        <p:spPr bwMode="auto">
          <a:xfrm>
            <a:off x="7315200" y="455295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en-IN"/>
          </a:p>
        </p:txBody>
      </p:sp>
      <p:sp>
        <p:nvSpPr>
          <p:cNvPr id="83985" name="Rectangle 17"/>
          <p:cNvSpPr>
            <a:spLocks noChangeArrowheads="1"/>
          </p:cNvSpPr>
          <p:nvPr/>
        </p:nvSpPr>
        <p:spPr bwMode="auto">
          <a:xfrm>
            <a:off x="7696200" y="455295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en-IN"/>
          </a:p>
        </p:txBody>
      </p:sp>
      <p:sp>
        <p:nvSpPr>
          <p:cNvPr id="83986" name="Rectangle 18"/>
          <p:cNvSpPr>
            <a:spLocks noChangeArrowheads="1"/>
          </p:cNvSpPr>
          <p:nvPr/>
        </p:nvSpPr>
        <p:spPr bwMode="auto">
          <a:xfrm>
            <a:off x="8077200" y="455295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en-IN"/>
          </a:p>
        </p:txBody>
      </p:sp>
      <p:sp>
        <p:nvSpPr>
          <p:cNvPr id="83987" name="Line 19"/>
          <p:cNvSpPr>
            <a:spLocks noChangeShapeType="1"/>
          </p:cNvSpPr>
          <p:nvPr/>
        </p:nvSpPr>
        <p:spPr bwMode="auto">
          <a:xfrm flipV="1">
            <a:off x="8458200" y="4552950"/>
            <a:ext cx="762000" cy="0"/>
          </a:xfrm>
          <a:prstGeom prst="line">
            <a:avLst/>
          </a:prstGeom>
          <a:noFill/>
          <a:ln w="19050">
            <a:solidFill>
              <a:schemeClr val="tx1"/>
            </a:solidFill>
            <a:prstDash val="dash"/>
            <a:round/>
            <a:headEnd/>
            <a:tailEnd/>
          </a:ln>
          <a:effectLst/>
        </p:spPr>
        <p:txBody>
          <a:bodyPr/>
          <a:lstStyle/>
          <a:p>
            <a:endParaRPr lang="en-IN"/>
          </a:p>
        </p:txBody>
      </p:sp>
      <p:sp>
        <p:nvSpPr>
          <p:cNvPr id="83988" name="Rectangle 20"/>
          <p:cNvSpPr>
            <a:spLocks noChangeArrowheads="1"/>
          </p:cNvSpPr>
          <p:nvPr/>
        </p:nvSpPr>
        <p:spPr bwMode="auto">
          <a:xfrm>
            <a:off x="7696200" y="493395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en-IN"/>
          </a:p>
        </p:txBody>
      </p:sp>
      <p:sp>
        <p:nvSpPr>
          <p:cNvPr id="83989" name="Rectangle 21"/>
          <p:cNvSpPr>
            <a:spLocks noChangeArrowheads="1"/>
          </p:cNvSpPr>
          <p:nvPr/>
        </p:nvSpPr>
        <p:spPr bwMode="auto">
          <a:xfrm>
            <a:off x="7315200" y="493395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en-IN"/>
          </a:p>
        </p:txBody>
      </p:sp>
      <p:sp>
        <p:nvSpPr>
          <p:cNvPr id="83990" name="Line 22"/>
          <p:cNvSpPr>
            <a:spLocks noChangeShapeType="1"/>
          </p:cNvSpPr>
          <p:nvPr/>
        </p:nvSpPr>
        <p:spPr bwMode="auto">
          <a:xfrm>
            <a:off x="7315200" y="5314950"/>
            <a:ext cx="0" cy="685800"/>
          </a:xfrm>
          <a:prstGeom prst="line">
            <a:avLst/>
          </a:prstGeom>
          <a:noFill/>
          <a:ln w="19050">
            <a:solidFill>
              <a:schemeClr val="tx1"/>
            </a:solidFill>
            <a:prstDash val="dash"/>
            <a:round/>
            <a:headEnd/>
            <a:tailEnd/>
          </a:ln>
          <a:effectLst/>
        </p:spPr>
        <p:txBody>
          <a:bodyPr/>
          <a:lstStyle/>
          <a:p>
            <a:endParaRPr lang="en-IN"/>
          </a:p>
        </p:txBody>
      </p:sp>
      <p:sp>
        <p:nvSpPr>
          <p:cNvPr id="83991" name="Text Box 23"/>
          <p:cNvSpPr txBox="1">
            <a:spLocks noChangeArrowheads="1"/>
          </p:cNvSpPr>
          <p:nvPr/>
        </p:nvSpPr>
        <p:spPr bwMode="auto">
          <a:xfrm>
            <a:off x="6629400" y="3648075"/>
            <a:ext cx="2743200" cy="825500"/>
          </a:xfrm>
          <a:prstGeom prst="rect">
            <a:avLst/>
          </a:prstGeom>
          <a:noFill/>
          <a:ln w="9525">
            <a:noFill/>
            <a:miter lim="800000"/>
            <a:headEnd/>
            <a:tailEnd/>
          </a:ln>
          <a:effectLst/>
        </p:spPr>
        <p:txBody>
          <a:bodyPr>
            <a:spAutoFit/>
          </a:bodyPr>
          <a:lstStyle/>
          <a:p>
            <a:r>
              <a:rPr lang="en-GB" sz="1600"/>
              <a:t>Rank 2: Two-dimensional</a:t>
            </a:r>
          </a:p>
          <a:p>
            <a:r>
              <a:rPr lang="en-GB" sz="1600"/>
              <a:t>Two indexes associate with </a:t>
            </a:r>
            <a:br>
              <a:rPr lang="en-GB" sz="1600"/>
            </a:br>
            <a:r>
              <a:rPr lang="en-GB" sz="1600"/>
              <a:t>each </a:t>
            </a:r>
            <a:r>
              <a:rPr lang="en-GB" sz="1600" b="1"/>
              <a:t>int</a:t>
            </a:r>
            <a:r>
              <a:rPr lang="en-GB" sz="1600"/>
              <a:t> element</a:t>
            </a:r>
          </a:p>
        </p:txBody>
      </p:sp>
      <p:sp>
        <p:nvSpPr>
          <p:cNvPr id="83992" name="Line 24"/>
          <p:cNvSpPr>
            <a:spLocks noChangeShapeType="1"/>
          </p:cNvSpPr>
          <p:nvPr/>
        </p:nvSpPr>
        <p:spPr bwMode="auto">
          <a:xfrm flipV="1">
            <a:off x="4419600" y="5448300"/>
            <a:ext cx="762000" cy="0"/>
          </a:xfrm>
          <a:prstGeom prst="line">
            <a:avLst/>
          </a:prstGeom>
          <a:noFill/>
          <a:ln w="19050">
            <a:solidFill>
              <a:schemeClr val="tx1"/>
            </a:solidFill>
            <a:prstDash val="dash"/>
            <a:round/>
            <a:headEnd/>
            <a:tailEnd/>
          </a:ln>
          <a:effectLst/>
        </p:spPr>
        <p:txBody>
          <a:bodyPr/>
          <a:lstStyle/>
          <a:p>
            <a:endParaRPr lang="en-IN"/>
          </a:p>
        </p:txBody>
      </p:sp>
      <p:sp>
        <p:nvSpPr>
          <p:cNvPr id="83993" name="Line 25"/>
          <p:cNvSpPr>
            <a:spLocks noChangeShapeType="1"/>
          </p:cNvSpPr>
          <p:nvPr/>
        </p:nvSpPr>
        <p:spPr bwMode="auto">
          <a:xfrm>
            <a:off x="4419600" y="5067300"/>
            <a:ext cx="0" cy="381000"/>
          </a:xfrm>
          <a:prstGeom prst="line">
            <a:avLst/>
          </a:prstGeom>
          <a:noFill/>
          <a:ln w="19050">
            <a:solidFill>
              <a:schemeClr val="tx1"/>
            </a:solidFill>
            <a:prstDash val="dash"/>
            <a:round/>
            <a:headEnd/>
            <a:tailEnd/>
          </a:ln>
          <a:effectLst/>
        </p:spPr>
        <p:txBody>
          <a:bodyPr/>
          <a:lstStyle/>
          <a:p>
            <a:endParaRPr lang="en-IN"/>
          </a:p>
        </p:txBody>
      </p:sp>
      <p:sp>
        <p:nvSpPr>
          <p:cNvPr id="83994" name="Line 26"/>
          <p:cNvSpPr>
            <a:spLocks noChangeShapeType="1"/>
          </p:cNvSpPr>
          <p:nvPr/>
        </p:nvSpPr>
        <p:spPr bwMode="auto">
          <a:xfrm>
            <a:off x="4800600" y="5067300"/>
            <a:ext cx="0" cy="381000"/>
          </a:xfrm>
          <a:prstGeom prst="line">
            <a:avLst/>
          </a:prstGeom>
          <a:noFill/>
          <a:ln w="19050">
            <a:solidFill>
              <a:schemeClr val="tx1"/>
            </a:solidFill>
            <a:prstDash val="dash"/>
            <a:round/>
            <a:headEnd/>
            <a:tailEnd/>
          </a:ln>
          <a:effectLst/>
        </p:spPr>
        <p:txBody>
          <a:bodyPr/>
          <a:lstStyle/>
          <a:p>
            <a:endParaRPr lang="en-IN"/>
          </a:p>
        </p:txBody>
      </p:sp>
      <p:sp>
        <p:nvSpPr>
          <p:cNvPr id="83995" name="Line 27"/>
          <p:cNvSpPr>
            <a:spLocks noChangeShapeType="1"/>
          </p:cNvSpPr>
          <p:nvPr/>
        </p:nvSpPr>
        <p:spPr bwMode="auto">
          <a:xfrm flipV="1">
            <a:off x="7315200" y="5695950"/>
            <a:ext cx="381000" cy="0"/>
          </a:xfrm>
          <a:prstGeom prst="line">
            <a:avLst/>
          </a:prstGeom>
          <a:noFill/>
          <a:ln w="19050">
            <a:solidFill>
              <a:schemeClr val="tx1"/>
            </a:solidFill>
            <a:prstDash val="dash"/>
            <a:round/>
            <a:headEnd/>
            <a:tailEnd/>
          </a:ln>
          <a:effectLst/>
        </p:spPr>
        <p:txBody>
          <a:bodyPr/>
          <a:lstStyle/>
          <a:p>
            <a:endParaRPr lang="en-IN"/>
          </a:p>
        </p:txBody>
      </p:sp>
      <p:sp>
        <p:nvSpPr>
          <p:cNvPr id="83996" name="Line 28"/>
          <p:cNvSpPr>
            <a:spLocks noChangeShapeType="1"/>
          </p:cNvSpPr>
          <p:nvPr/>
        </p:nvSpPr>
        <p:spPr bwMode="auto">
          <a:xfrm>
            <a:off x="7696200" y="5314950"/>
            <a:ext cx="0" cy="381000"/>
          </a:xfrm>
          <a:prstGeom prst="line">
            <a:avLst/>
          </a:prstGeom>
          <a:noFill/>
          <a:ln w="19050">
            <a:solidFill>
              <a:schemeClr val="tx1"/>
            </a:solidFill>
            <a:prstDash val="dash"/>
            <a:round/>
            <a:headEnd/>
            <a:tailEnd/>
          </a:ln>
          <a:effectLst/>
        </p:spPr>
        <p:txBody>
          <a:bodyPr/>
          <a:lstStyle/>
          <a:p>
            <a:endParaRPr lang="en-IN"/>
          </a:p>
        </p:txBody>
      </p:sp>
      <p:sp>
        <p:nvSpPr>
          <p:cNvPr id="83997" name="Line 29"/>
          <p:cNvSpPr>
            <a:spLocks noChangeShapeType="1"/>
          </p:cNvSpPr>
          <p:nvPr/>
        </p:nvSpPr>
        <p:spPr bwMode="auto">
          <a:xfrm>
            <a:off x="8839200" y="4552950"/>
            <a:ext cx="0" cy="381000"/>
          </a:xfrm>
          <a:prstGeom prst="line">
            <a:avLst/>
          </a:prstGeom>
          <a:noFill/>
          <a:ln w="19050">
            <a:solidFill>
              <a:schemeClr val="tx1"/>
            </a:solidFill>
            <a:prstDash val="dash"/>
            <a:round/>
            <a:headEnd/>
            <a:tailEnd/>
          </a:ln>
          <a:effectLst/>
        </p:spPr>
        <p:txBody>
          <a:bodyPr/>
          <a:lstStyle/>
          <a:p>
            <a:endParaRPr lang="en-IN"/>
          </a:p>
        </p:txBody>
      </p:sp>
      <p:sp>
        <p:nvSpPr>
          <p:cNvPr id="83998" name="Line 30"/>
          <p:cNvSpPr>
            <a:spLocks noChangeShapeType="1"/>
          </p:cNvSpPr>
          <p:nvPr/>
        </p:nvSpPr>
        <p:spPr bwMode="auto">
          <a:xfrm flipV="1">
            <a:off x="8458200" y="4933950"/>
            <a:ext cx="381000" cy="0"/>
          </a:xfrm>
          <a:prstGeom prst="line">
            <a:avLst/>
          </a:prstGeom>
          <a:noFill/>
          <a:ln w="19050">
            <a:solidFill>
              <a:schemeClr val="tx1"/>
            </a:solidFill>
            <a:prstDash val="dash"/>
            <a:round/>
            <a:headEnd/>
            <a:tailEnd/>
          </a:ln>
          <a:effectLst/>
        </p:spPr>
        <p:txBody>
          <a:bodyPr/>
          <a:lstStyle/>
          <a:p>
            <a:endParaRPr lang="en-IN"/>
          </a:p>
        </p:txBody>
      </p:sp>
      <p:sp>
        <p:nvSpPr>
          <p:cNvPr id="83999" name="Rectangle 31"/>
          <p:cNvSpPr>
            <a:spLocks noChangeArrowheads="1"/>
          </p:cNvSpPr>
          <p:nvPr/>
        </p:nvSpPr>
        <p:spPr bwMode="auto">
          <a:xfrm>
            <a:off x="4038600" y="50673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en-IN"/>
          </a:p>
        </p:txBody>
      </p:sp>
      <p:sp>
        <p:nvSpPr>
          <p:cNvPr id="84000" name="Rectangle 32"/>
          <p:cNvSpPr>
            <a:spLocks noChangeArrowheads="1"/>
          </p:cNvSpPr>
          <p:nvPr/>
        </p:nvSpPr>
        <p:spPr bwMode="auto">
          <a:xfrm>
            <a:off x="8077200" y="493395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en-IN"/>
          </a:p>
        </p:txBody>
      </p:sp>
      <p:sp>
        <p:nvSpPr>
          <p:cNvPr id="84001" name="Rectangle 33"/>
          <p:cNvSpPr>
            <a:spLocks noChangeArrowheads="1"/>
          </p:cNvSpPr>
          <p:nvPr/>
        </p:nvSpPr>
        <p:spPr bwMode="auto">
          <a:xfrm>
            <a:off x="3028950" y="3086100"/>
            <a:ext cx="2286000" cy="4572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a:latin typeface="Lucida Sans Typewriter" pitchFamily="49" charset="0"/>
              </a:rPr>
              <a:t>long[ ] row;</a:t>
            </a:r>
            <a:endParaRPr lang="en-US" sz="2000" dirty="0">
              <a:latin typeface="Times New Roman" pitchFamily="18" charset="0"/>
            </a:endParaRPr>
          </a:p>
        </p:txBody>
      </p:sp>
      <p:sp>
        <p:nvSpPr>
          <p:cNvPr id="84002" name="Rectangle 34"/>
          <p:cNvSpPr>
            <a:spLocks noChangeArrowheads="1"/>
          </p:cNvSpPr>
          <p:nvPr/>
        </p:nvSpPr>
        <p:spPr bwMode="auto">
          <a:xfrm>
            <a:off x="6715125" y="3086100"/>
            <a:ext cx="2286000" cy="4572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err="1">
                <a:latin typeface="Lucida Sans Typewriter" pitchFamily="49" charset="0"/>
              </a:rPr>
              <a:t>int</a:t>
            </a:r>
            <a:r>
              <a:rPr lang="en-US" sz="2000" dirty="0">
                <a:latin typeface="Lucida Sans Typewriter" pitchFamily="49" charset="0"/>
              </a:rPr>
              <a:t>[,] grid;</a:t>
            </a:r>
            <a:endParaRPr lang="en-US" sz="2000" dirty="0">
              <a:latin typeface="Times New Roman" pitchFamily="18" charset="0"/>
            </a:endParaRPr>
          </a:p>
        </p:txBody>
      </p:sp>
      <p:sp>
        <p:nvSpPr>
          <p:cNvPr id="84003" name="Rectangle 35"/>
          <p:cNvSpPr>
            <a:spLocks noChangeArrowheads="1"/>
          </p:cNvSpPr>
          <p:nvPr/>
        </p:nvSpPr>
        <p:spPr bwMode="auto">
          <a:xfrm>
            <a:off x="4191000" y="4686300"/>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Tree>
    <p:extLst>
      <p:ext uri="{BB962C8B-B14F-4D97-AF65-F5344CB8AC3E}">
        <p14:creationId xmlns:p14="http://schemas.microsoft.com/office/powerpoint/2010/main" val="26219292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6248400" y="2857500"/>
            <a:ext cx="3276600" cy="3200400"/>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84995" name="Rectangle 3"/>
          <p:cNvSpPr>
            <a:spLocks noChangeArrowheads="1"/>
          </p:cNvSpPr>
          <p:nvPr/>
        </p:nvSpPr>
        <p:spPr bwMode="auto">
          <a:xfrm>
            <a:off x="2590800" y="2857500"/>
            <a:ext cx="3124200" cy="3200400"/>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84996" name="Rectangle 4"/>
          <p:cNvSpPr>
            <a:spLocks noGrp="1" noChangeArrowheads="1"/>
          </p:cNvSpPr>
          <p:nvPr>
            <p:ph type="title"/>
          </p:nvPr>
        </p:nvSpPr>
        <p:spPr/>
        <p:txBody>
          <a:bodyPr/>
          <a:lstStyle/>
          <a:p>
            <a:r>
              <a:rPr lang="en-GB"/>
              <a:t>Accessing Array Elements</a:t>
            </a:r>
          </a:p>
        </p:txBody>
      </p:sp>
      <p:sp>
        <p:nvSpPr>
          <p:cNvPr id="84997" name="Rectangle 5"/>
          <p:cNvSpPr>
            <a:spLocks noGrp="1" noChangeArrowheads="1"/>
          </p:cNvSpPr>
          <p:nvPr>
            <p:ph type="body" idx="1"/>
          </p:nvPr>
        </p:nvSpPr>
        <p:spPr/>
        <p:txBody>
          <a:bodyPr/>
          <a:lstStyle/>
          <a:p>
            <a:r>
              <a:rPr lang="en-GB"/>
              <a:t>Supply an integer index for each rank</a:t>
            </a:r>
          </a:p>
          <a:p>
            <a:pPr lvl="1"/>
            <a:r>
              <a:rPr lang="en-GB"/>
              <a:t>Indexes are zero-based</a:t>
            </a:r>
          </a:p>
        </p:txBody>
      </p:sp>
      <p:cxnSp>
        <p:nvCxnSpPr>
          <p:cNvPr id="84998" name="AutoShape 6"/>
          <p:cNvCxnSpPr>
            <a:cxnSpLocks noChangeShapeType="1"/>
          </p:cNvCxnSpPr>
          <p:nvPr/>
        </p:nvCxnSpPr>
        <p:spPr bwMode="auto">
          <a:xfrm>
            <a:off x="8267700" y="4419600"/>
            <a:ext cx="0" cy="228600"/>
          </a:xfrm>
          <a:prstGeom prst="straightConnector1">
            <a:avLst/>
          </a:prstGeom>
          <a:noFill/>
          <a:ln w="9525">
            <a:solidFill>
              <a:schemeClr val="tx1"/>
            </a:solidFill>
            <a:round/>
            <a:headEnd/>
            <a:tailEnd type="triangle" w="med" len="med"/>
          </a:ln>
          <a:effectLst/>
        </p:spPr>
      </p:cxnSp>
      <p:cxnSp>
        <p:nvCxnSpPr>
          <p:cNvPr id="84999" name="AutoShape 7"/>
          <p:cNvCxnSpPr>
            <a:cxnSpLocks noChangeShapeType="1"/>
          </p:cNvCxnSpPr>
          <p:nvPr/>
        </p:nvCxnSpPr>
        <p:spPr bwMode="auto">
          <a:xfrm>
            <a:off x="7077075" y="5219700"/>
            <a:ext cx="228600" cy="0"/>
          </a:xfrm>
          <a:prstGeom prst="straightConnector1">
            <a:avLst/>
          </a:prstGeom>
          <a:noFill/>
          <a:ln w="9525">
            <a:solidFill>
              <a:schemeClr val="tx1"/>
            </a:solidFill>
            <a:round/>
            <a:headEnd/>
            <a:tailEnd type="triangle" w="med" len="med"/>
          </a:ln>
          <a:effectLst/>
        </p:spPr>
      </p:cxnSp>
      <p:cxnSp>
        <p:nvCxnSpPr>
          <p:cNvPr id="85000" name="AutoShape 8"/>
          <p:cNvCxnSpPr>
            <a:cxnSpLocks noChangeShapeType="1"/>
          </p:cNvCxnSpPr>
          <p:nvPr/>
        </p:nvCxnSpPr>
        <p:spPr bwMode="auto">
          <a:xfrm>
            <a:off x="4295775" y="4829175"/>
            <a:ext cx="0" cy="228600"/>
          </a:xfrm>
          <a:prstGeom prst="straightConnector1">
            <a:avLst/>
          </a:prstGeom>
          <a:noFill/>
          <a:ln w="9525">
            <a:solidFill>
              <a:schemeClr val="tx1"/>
            </a:solidFill>
            <a:round/>
            <a:headEnd/>
            <a:tailEnd type="triangle" w="med" len="med"/>
          </a:ln>
          <a:effectLst/>
        </p:spPr>
      </p:cxnSp>
      <p:sp>
        <p:nvSpPr>
          <p:cNvPr id="85001" name="Oval 9"/>
          <p:cNvSpPr>
            <a:spLocks noChangeArrowheads="1"/>
          </p:cNvSpPr>
          <p:nvPr/>
        </p:nvSpPr>
        <p:spPr bwMode="auto">
          <a:xfrm>
            <a:off x="4105275" y="4448175"/>
            <a:ext cx="381000" cy="381000"/>
          </a:xfrm>
          <a:prstGeom prst="ellipse">
            <a:avLst/>
          </a:prstGeom>
          <a:gradFill rotWithShape="0">
            <a:gsLst>
              <a:gs pos="0">
                <a:srgbClr val="8901F3">
                  <a:gamma/>
                  <a:tint val="40000"/>
                  <a:invGamma/>
                </a:srgbClr>
              </a:gs>
              <a:gs pos="100000">
                <a:srgbClr val="8901F3"/>
              </a:gs>
            </a:gsLst>
            <a:path path="shape">
              <a:fillToRect l="50000" t="50000" r="50000" b="50000"/>
            </a:path>
          </a:gradFill>
          <a:ln w="12700">
            <a:solidFill>
              <a:srgbClr val="500093"/>
            </a:solidFill>
            <a:round/>
            <a:headEnd/>
            <a:tailEnd/>
          </a:ln>
          <a:effectLst>
            <a:outerShdw dist="53882" dir="2700000" algn="ctr" rotWithShape="0">
              <a:schemeClr val="folHlink"/>
            </a:outerShdw>
          </a:effectLst>
        </p:spPr>
        <p:txBody>
          <a:bodyPr wrap="none" lIns="80962" tIns="39688" rIns="80962" bIns="39688" anchor="ctr"/>
          <a:lstStyle/>
          <a:p>
            <a:pPr algn="ctr" defTabSz="693738"/>
            <a:r>
              <a:rPr lang="en-GB" sz="2400" b="1">
                <a:solidFill>
                  <a:schemeClr val="bg1"/>
                </a:solidFill>
                <a:effectLst>
                  <a:outerShdw blurRad="38100" dist="38100" dir="2700000" algn="tl">
                    <a:srgbClr val="000000"/>
                  </a:outerShdw>
                </a:effectLst>
              </a:rPr>
              <a:t>3</a:t>
            </a:r>
          </a:p>
        </p:txBody>
      </p:sp>
      <p:sp>
        <p:nvSpPr>
          <p:cNvPr id="85002" name="Oval 10"/>
          <p:cNvSpPr>
            <a:spLocks noChangeArrowheads="1"/>
          </p:cNvSpPr>
          <p:nvPr/>
        </p:nvSpPr>
        <p:spPr bwMode="auto">
          <a:xfrm>
            <a:off x="8077200" y="4029075"/>
            <a:ext cx="381000" cy="381000"/>
          </a:xfrm>
          <a:prstGeom prst="ellipse">
            <a:avLst/>
          </a:prstGeom>
          <a:gradFill rotWithShape="0">
            <a:gsLst>
              <a:gs pos="0">
                <a:srgbClr val="8901F3">
                  <a:gamma/>
                  <a:tint val="40000"/>
                  <a:invGamma/>
                </a:srgbClr>
              </a:gs>
              <a:gs pos="100000">
                <a:srgbClr val="8901F3"/>
              </a:gs>
            </a:gsLst>
            <a:path path="shape">
              <a:fillToRect l="50000" t="50000" r="50000" b="50000"/>
            </a:path>
          </a:gradFill>
          <a:ln w="12700">
            <a:solidFill>
              <a:srgbClr val="500093"/>
            </a:solidFill>
            <a:round/>
            <a:headEnd/>
            <a:tailEnd/>
          </a:ln>
          <a:effectLst>
            <a:outerShdw dist="53882" dir="2700000" algn="ctr" rotWithShape="0">
              <a:schemeClr val="folHlink"/>
            </a:outerShdw>
          </a:effectLst>
        </p:spPr>
        <p:txBody>
          <a:bodyPr wrap="none" lIns="80962" tIns="39688" rIns="80962" bIns="39688" anchor="ctr"/>
          <a:lstStyle/>
          <a:p>
            <a:pPr algn="ctr" defTabSz="693738"/>
            <a:r>
              <a:rPr lang="en-GB" sz="2400" b="1">
                <a:solidFill>
                  <a:schemeClr val="bg1"/>
                </a:solidFill>
                <a:effectLst>
                  <a:outerShdw blurRad="38100" dist="38100" dir="2700000" algn="tl">
                    <a:srgbClr val="000000"/>
                  </a:outerShdw>
                </a:effectLst>
              </a:rPr>
              <a:t>2</a:t>
            </a:r>
          </a:p>
        </p:txBody>
      </p:sp>
      <p:sp>
        <p:nvSpPr>
          <p:cNvPr id="85003" name="Oval 11"/>
          <p:cNvSpPr>
            <a:spLocks noChangeArrowheads="1"/>
          </p:cNvSpPr>
          <p:nvPr/>
        </p:nvSpPr>
        <p:spPr bwMode="auto">
          <a:xfrm>
            <a:off x="6677025" y="5029200"/>
            <a:ext cx="381000" cy="381000"/>
          </a:xfrm>
          <a:prstGeom prst="ellipse">
            <a:avLst/>
          </a:prstGeom>
          <a:gradFill rotWithShape="0">
            <a:gsLst>
              <a:gs pos="0">
                <a:srgbClr val="8901F3">
                  <a:gamma/>
                  <a:tint val="40000"/>
                  <a:invGamma/>
                </a:srgbClr>
              </a:gs>
              <a:gs pos="100000">
                <a:srgbClr val="8901F3"/>
              </a:gs>
            </a:gsLst>
            <a:path path="shape">
              <a:fillToRect l="50000" t="50000" r="50000" b="50000"/>
            </a:path>
          </a:gradFill>
          <a:ln w="12700">
            <a:solidFill>
              <a:srgbClr val="500093"/>
            </a:solidFill>
            <a:round/>
            <a:headEnd/>
            <a:tailEnd/>
          </a:ln>
          <a:effectLst>
            <a:outerShdw dist="53882" dir="2700000" algn="ctr" rotWithShape="0">
              <a:schemeClr val="folHlink"/>
            </a:outerShdw>
          </a:effectLst>
        </p:spPr>
        <p:txBody>
          <a:bodyPr wrap="none" lIns="80962" tIns="39688" rIns="80962" bIns="39688" anchor="ctr"/>
          <a:lstStyle/>
          <a:p>
            <a:pPr algn="ctr" defTabSz="693738"/>
            <a:r>
              <a:rPr lang="en-GB" sz="2400" b="1">
                <a:solidFill>
                  <a:schemeClr val="bg1"/>
                </a:solidFill>
                <a:effectLst>
                  <a:outerShdw blurRad="38100" dist="38100" dir="2700000" algn="tl">
                    <a:srgbClr val="000000"/>
                  </a:outerShdw>
                </a:effectLst>
              </a:rPr>
              <a:t>1</a:t>
            </a:r>
          </a:p>
        </p:txBody>
      </p:sp>
      <p:sp>
        <p:nvSpPr>
          <p:cNvPr id="85004" name="Rectangle 12"/>
          <p:cNvSpPr>
            <a:spLocks noChangeArrowheads="1"/>
          </p:cNvSpPr>
          <p:nvPr/>
        </p:nvSpPr>
        <p:spPr bwMode="auto">
          <a:xfrm>
            <a:off x="7315200" y="46482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en-IN"/>
          </a:p>
        </p:txBody>
      </p:sp>
      <p:sp>
        <p:nvSpPr>
          <p:cNvPr id="85005" name="Rectangle 13"/>
          <p:cNvSpPr>
            <a:spLocks noChangeArrowheads="1"/>
          </p:cNvSpPr>
          <p:nvPr/>
        </p:nvSpPr>
        <p:spPr bwMode="auto">
          <a:xfrm>
            <a:off x="7696200" y="46482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en-IN"/>
          </a:p>
        </p:txBody>
      </p:sp>
      <p:sp>
        <p:nvSpPr>
          <p:cNvPr id="85006" name="Rectangle 14"/>
          <p:cNvSpPr>
            <a:spLocks noChangeArrowheads="1"/>
          </p:cNvSpPr>
          <p:nvPr/>
        </p:nvSpPr>
        <p:spPr bwMode="auto">
          <a:xfrm>
            <a:off x="8077200" y="46482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en-IN"/>
          </a:p>
        </p:txBody>
      </p:sp>
      <p:sp>
        <p:nvSpPr>
          <p:cNvPr id="85007" name="Line 15"/>
          <p:cNvSpPr>
            <a:spLocks noChangeShapeType="1"/>
          </p:cNvSpPr>
          <p:nvPr/>
        </p:nvSpPr>
        <p:spPr bwMode="auto">
          <a:xfrm flipV="1">
            <a:off x="8458200" y="4648200"/>
            <a:ext cx="762000" cy="0"/>
          </a:xfrm>
          <a:prstGeom prst="line">
            <a:avLst/>
          </a:prstGeom>
          <a:noFill/>
          <a:ln w="19050">
            <a:solidFill>
              <a:schemeClr val="tx1"/>
            </a:solidFill>
            <a:prstDash val="dash"/>
            <a:round/>
            <a:headEnd/>
            <a:tailEnd/>
          </a:ln>
          <a:effectLst/>
        </p:spPr>
        <p:txBody>
          <a:bodyPr/>
          <a:lstStyle/>
          <a:p>
            <a:endParaRPr lang="en-IN"/>
          </a:p>
        </p:txBody>
      </p:sp>
      <p:sp>
        <p:nvSpPr>
          <p:cNvPr id="85008" name="Rectangle 16"/>
          <p:cNvSpPr>
            <a:spLocks noChangeArrowheads="1"/>
          </p:cNvSpPr>
          <p:nvPr/>
        </p:nvSpPr>
        <p:spPr bwMode="auto">
          <a:xfrm>
            <a:off x="7696200" y="50292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en-IN"/>
          </a:p>
        </p:txBody>
      </p:sp>
      <p:sp>
        <p:nvSpPr>
          <p:cNvPr id="85009" name="Rectangle 17"/>
          <p:cNvSpPr>
            <a:spLocks noChangeArrowheads="1"/>
          </p:cNvSpPr>
          <p:nvPr/>
        </p:nvSpPr>
        <p:spPr bwMode="auto">
          <a:xfrm>
            <a:off x="7315200" y="50292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en-IN"/>
          </a:p>
        </p:txBody>
      </p:sp>
      <p:sp>
        <p:nvSpPr>
          <p:cNvPr id="85010" name="Line 18"/>
          <p:cNvSpPr>
            <a:spLocks noChangeShapeType="1"/>
          </p:cNvSpPr>
          <p:nvPr/>
        </p:nvSpPr>
        <p:spPr bwMode="auto">
          <a:xfrm>
            <a:off x="7315200" y="5410200"/>
            <a:ext cx="0" cy="685800"/>
          </a:xfrm>
          <a:prstGeom prst="line">
            <a:avLst/>
          </a:prstGeom>
          <a:noFill/>
          <a:ln w="19050">
            <a:solidFill>
              <a:schemeClr val="tx1"/>
            </a:solidFill>
            <a:prstDash val="dash"/>
            <a:round/>
            <a:headEnd/>
            <a:tailEnd/>
          </a:ln>
          <a:effectLst/>
        </p:spPr>
        <p:txBody>
          <a:bodyPr/>
          <a:lstStyle/>
          <a:p>
            <a:endParaRPr lang="en-IN"/>
          </a:p>
        </p:txBody>
      </p:sp>
      <p:sp>
        <p:nvSpPr>
          <p:cNvPr id="85011" name="Line 19"/>
          <p:cNvSpPr>
            <a:spLocks noChangeShapeType="1"/>
          </p:cNvSpPr>
          <p:nvPr/>
        </p:nvSpPr>
        <p:spPr bwMode="auto">
          <a:xfrm flipV="1">
            <a:off x="7315200" y="5791200"/>
            <a:ext cx="381000" cy="0"/>
          </a:xfrm>
          <a:prstGeom prst="line">
            <a:avLst/>
          </a:prstGeom>
          <a:noFill/>
          <a:ln w="19050">
            <a:solidFill>
              <a:schemeClr val="tx1"/>
            </a:solidFill>
            <a:prstDash val="dash"/>
            <a:round/>
            <a:headEnd/>
            <a:tailEnd/>
          </a:ln>
          <a:effectLst/>
        </p:spPr>
        <p:txBody>
          <a:bodyPr/>
          <a:lstStyle/>
          <a:p>
            <a:endParaRPr lang="en-IN"/>
          </a:p>
        </p:txBody>
      </p:sp>
      <p:sp>
        <p:nvSpPr>
          <p:cNvPr id="85012" name="Line 20"/>
          <p:cNvSpPr>
            <a:spLocks noChangeShapeType="1"/>
          </p:cNvSpPr>
          <p:nvPr/>
        </p:nvSpPr>
        <p:spPr bwMode="auto">
          <a:xfrm>
            <a:off x="7696200" y="5410200"/>
            <a:ext cx="0" cy="381000"/>
          </a:xfrm>
          <a:prstGeom prst="line">
            <a:avLst/>
          </a:prstGeom>
          <a:noFill/>
          <a:ln w="19050">
            <a:solidFill>
              <a:schemeClr val="tx1"/>
            </a:solidFill>
            <a:prstDash val="dash"/>
            <a:round/>
            <a:headEnd/>
            <a:tailEnd/>
          </a:ln>
          <a:effectLst/>
        </p:spPr>
        <p:txBody>
          <a:bodyPr/>
          <a:lstStyle/>
          <a:p>
            <a:endParaRPr lang="en-IN"/>
          </a:p>
        </p:txBody>
      </p:sp>
      <p:sp>
        <p:nvSpPr>
          <p:cNvPr id="85013" name="Line 21"/>
          <p:cNvSpPr>
            <a:spLocks noChangeShapeType="1"/>
          </p:cNvSpPr>
          <p:nvPr/>
        </p:nvSpPr>
        <p:spPr bwMode="auto">
          <a:xfrm>
            <a:off x="8839200" y="4648200"/>
            <a:ext cx="0" cy="381000"/>
          </a:xfrm>
          <a:prstGeom prst="line">
            <a:avLst/>
          </a:prstGeom>
          <a:noFill/>
          <a:ln w="19050">
            <a:solidFill>
              <a:schemeClr val="tx1"/>
            </a:solidFill>
            <a:prstDash val="dash"/>
            <a:round/>
            <a:headEnd/>
            <a:tailEnd/>
          </a:ln>
          <a:effectLst/>
        </p:spPr>
        <p:txBody>
          <a:bodyPr/>
          <a:lstStyle/>
          <a:p>
            <a:endParaRPr lang="en-IN"/>
          </a:p>
        </p:txBody>
      </p:sp>
      <p:sp>
        <p:nvSpPr>
          <p:cNvPr id="85014" name="Line 22"/>
          <p:cNvSpPr>
            <a:spLocks noChangeShapeType="1"/>
          </p:cNvSpPr>
          <p:nvPr/>
        </p:nvSpPr>
        <p:spPr bwMode="auto">
          <a:xfrm flipV="1">
            <a:off x="8458200" y="5029200"/>
            <a:ext cx="381000" cy="0"/>
          </a:xfrm>
          <a:prstGeom prst="line">
            <a:avLst/>
          </a:prstGeom>
          <a:noFill/>
          <a:ln w="19050">
            <a:solidFill>
              <a:schemeClr val="tx1"/>
            </a:solidFill>
            <a:prstDash val="dash"/>
            <a:round/>
            <a:headEnd/>
            <a:tailEnd/>
          </a:ln>
          <a:effectLst/>
        </p:spPr>
        <p:txBody>
          <a:bodyPr/>
          <a:lstStyle/>
          <a:p>
            <a:endParaRPr lang="en-IN"/>
          </a:p>
        </p:txBody>
      </p:sp>
      <p:sp>
        <p:nvSpPr>
          <p:cNvPr id="85015" name="Rectangle 23"/>
          <p:cNvSpPr>
            <a:spLocks noChangeArrowheads="1"/>
          </p:cNvSpPr>
          <p:nvPr/>
        </p:nvSpPr>
        <p:spPr bwMode="auto">
          <a:xfrm>
            <a:off x="8077200" y="5029200"/>
            <a:ext cx="381000" cy="381000"/>
          </a:xfrm>
          <a:prstGeom prst="rect">
            <a:avLst/>
          </a:prstGeom>
          <a:solidFill>
            <a:srgbClr val="808080"/>
          </a:solidFill>
          <a:ln w="9525">
            <a:solidFill>
              <a:schemeClr val="tx1"/>
            </a:solidFill>
            <a:miter lim="800000"/>
            <a:headEnd/>
            <a:tailEnd/>
          </a:ln>
          <a:effectLst/>
        </p:spPr>
        <p:txBody>
          <a:bodyPr wrap="none" anchor="ctr"/>
          <a:lstStyle/>
          <a:p>
            <a:endParaRPr lang="en-IN"/>
          </a:p>
        </p:txBody>
      </p:sp>
      <p:sp>
        <p:nvSpPr>
          <p:cNvPr id="85016" name="Rectangle 24"/>
          <p:cNvSpPr>
            <a:spLocks noChangeArrowheads="1"/>
          </p:cNvSpPr>
          <p:nvPr/>
        </p:nvSpPr>
        <p:spPr bwMode="auto">
          <a:xfrm>
            <a:off x="3048000" y="2943225"/>
            <a:ext cx="2209800" cy="9906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dirty="0">
                <a:latin typeface="Lucida Sans Typewriter" pitchFamily="49" charset="0"/>
              </a:rPr>
              <a:t>long[ ] row;</a:t>
            </a:r>
          </a:p>
          <a:p>
            <a:r>
              <a:rPr lang="en-US" dirty="0">
                <a:latin typeface="Lucida Sans Typewriter" pitchFamily="49" charset="0"/>
              </a:rPr>
              <a:t>...</a:t>
            </a:r>
          </a:p>
          <a:p>
            <a:r>
              <a:rPr lang="en-US" dirty="0">
                <a:latin typeface="Lucida Sans Typewriter" pitchFamily="49" charset="0"/>
              </a:rPr>
              <a:t>row[3];</a:t>
            </a:r>
          </a:p>
        </p:txBody>
      </p:sp>
      <p:sp>
        <p:nvSpPr>
          <p:cNvPr id="85017" name="Rectangle 25"/>
          <p:cNvSpPr>
            <a:spLocks noChangeArrowheads="1"/>
          </p:cNvSpPr>
          <p:nvPr/>
        </p:nvSpPr>
        <p:spPr bwMode="auto">
          <a:xfrm>
            <a:off x="6705600" y="2943225"/>
            <a:ext cx="2209800" cy="9906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dirty="0" err="1">
                <a:latin typeface="Lucida Sans Typewriter" pitchFamily="49" charset="0"/>
              </a:rPr>
              <a:t>int</a:t>
            </a:r>
            <a:r>
              <a:rPr lang="en-US" dirty="0">
                <a:latin typeface="Lucida Sans Typewriter" pitchFamily="49" charset="0"/>
              </a:rPr>
              <a:t>[,] grid;</a:t>
            </a:r>
          </a:p>
          <a:p>
            <a:r>
              <a:rPr lang="en-US" dirty="0">
                <a:latin typeface="Lucida Sans Typewriter" pitchFamily="49" charset="0"/>
              </a:rPr>
              <a:t>...</a:t>
            </a:r>
          </a:p>
          <a:p>
            <a:r>
              <a:rPr lang="en-US" dirty="0">
                <a:latin typeface="Lucida Sans Typewriter" pitchFamily="49" charset="0"/>
              </a:rPr>
              <a:t>grid[1,2];</a:t>
            </a:r>
          </a:p>
        </p:txBody>
      </p:sp>
      <p:sp>
        <p:nvSpPr>
          <p:cNvPr id="85018" name="Rectangle 26"/>
          <p:cNvSpPr>
            <a:spLocks noChangeArrowheads="1"/>
          </p:cNvSpPr>
          <p:nvPr/>
        </p:nvSpPr>
        <p:spPr bwMode="auto">
          <a:xfrm>
            <a:off x="2971800" y="50673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en-IN"/>
          </a:p>
        </p:txBody>
      </p:sp>
      <p:sp>
        <p:nvSpPr>
          <p:cNvPr id="85019" name="Line 27"/>
          <p:cNvSpPr>
            <a:spLocks noChangeShapeType="1"/>
          </p:cNvSpPr>
          <p:nvPr/>
        </p:nvSpPr>
        <p:spPr bwMode="auto">
          <a:xfrm flipV="1">
            <a:off x="4495800" y="5067300"/>
            <a:ext cx="762000" cy="0"/>
          </a:xfrm>
          <a:prstGeom prst="line">
            <a:avLst/>
          </a:prstGeom>
          <a:noFill/>
          <a:ln w="19050">
            <a:solidFill>
              <a:schemeClr val="tx1"/>
            </a:solidFill>
            <a:prstDash val="dash"/>
            <a:round/>
            <a:headEnd/>
            <a:tailEnd/>
          </a:ln>
          <a:effectLst/>
        </p:spPr>
        <p:txBody>
          <a:bodyPr/>
          <a:lstStyle/>
          <a:p>
            <a:endParaRPr lang="en-IN"/>
          </a:p>
        </p:txBody>
      </p:sp>
      <p:sp>
        <p:nvSpPr>
          <p:cNvPr id="85020" name="Rectangle 28"/>
          <p:cNvSpPr>
            <a:spLocks noChangeArrowheads="1"/>
          </p:cNvSpPr>
          <p:nvPr/>
        </p:nvSpPr>
        <p:spPr bwMode="auto">
          <a:xfrm>
            <a:off x="3352800" y="50673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en-IN"/>
          </a:p>
        </p:txBody>
      </p:sp>
      <p:sp>
        <p:nvSpPr>
          <p:cNvPr id="85021" name="Rectangle 29"/>
          <p:cNvSpPr>
            <a:spLocks noChangeArrowheads="1"/>
          </p:cNvSpPr>
          <p:nvPr/>
        </p:nvSpPr>
        <p:spPr bwMode="auto">
          <a:xfrm>
            <a:off x="3733800" y="50673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en-IN"/>
          </a:p>
        </p:txBody>
      </p:sp>
      <p:sp>
        <p:nvSpPr>
          <p:cNvPr id="85022" name="Line 30"/>
          <p:cNvSpPr>
            <a:spLocks noChangeShapeType="1"/>
          </p:cNvSpPr>
          <p:nvPr/>
        </p:nvSpPr>
        <p:spPr bwMode="auto">
          <a:xfrm flipV="1">
            <a:off x="4495800" y="5448300"/>
            <a:ext cx="762000" cy="0"/>
          </a:xfrm>
          <a:prstGeom prst="line">
            <a:avLst/>
          </a:prstGeom>
          <a:noFill/>
          <a:ln w="19050">
            <a:solidFill>
              <a:schemeClr val="tx1"/>
            </a:solidFill>
            <a:prstDash val="dash"/>
            <a:round/>
            <a:headEnd/>
            <a:tailEnd/>
          </a:ln>
          <a:effectLst/>
        </p:spPr>
        <p:txBody>
          <a:bodyPr/>
          <a:lstStyle/>
          <a:p>
            <a:endParaRPr lang="en-IN"/>
          </a:p>
        </p:txBody>
      </p:sp>
      <p:sp>
        <p:nvSpPr>
          <p:cNvPr id="85023" name="Line 31"/>
          <p:cNvSpPr>
            <a:spLocks noChangeShapeType="1"/>
          </p:cNvSpPr>
          <p:nvPr/>
        </p:nvSpPr>
        <p:spPr bwMode="auto">
          <a:xfrm>
            <a:off x="4495800" y="5067300"/>
            <a:ext cx="0" cy="381000"/>
          </a:xfrm>
          <a:prstGeom prst="line">
            <a:avLst/>
          </a:prstGeom>
          <a:noFill/>
          <a:ln w="19050">
            <a:solidFill>
              <a:schemeClr val="tx1"/>
            </a:solidFill>
            <a:prstDash val="dash"/>
            <a:round/>
            <a:headEnd/>
            <a:tailEnd/>
          </a:ln>
          <a:effectLst/>
        </p:spPr>
        <p:txBody>
          <a:bodyPr/>
          <a:lstStyle/>
          <a:p>
            <a:endParaRPr lang="en-IN"/>
          </a:p>
        </p:txBody>
      </p:sp>
      <p:sp>
        <p:nvSpPr>
          <p:cNvPr id="85024" name="Line 32"/>
          <p:cNvSpPr>
            <a:spLocks noChangeShapeType="1"/>
          </p:cNvSpPr>
          <p:nvPr/>
        </p:nvSpPr>
        <p:spPr bwMode="auto">
          <a:xfrm>
            <a:off x="4876800" y="5067300"/>
            <a:ext cx="0" cy="381000"/>
          </a:xfrm>
          <a:prstGeom prst="line">
            <a:avLst/>
          </a:prstGeom>
          <a:noFill/>
          <a:ln w="19050">
            <a:solidFill>
              <a:schemeClr val="tx1"/>
            </a:solidFill>
            <a:prstDash val="dash"/>
            <a:round/>
            <a:headEnd/>
            <a:tailEnd/>
          </a:ln>
          <a:effectLst/>
        </p:spPr>
        <p:txBody>
          <a:bodyPr/>
          <a:lstStyle/>
          <a:p>
            <a:endParaRPr lang="en-IN"/>
          </a:p>
        </p:txBody>
      </p:sp>
      <p:sp>
        <p:nvSpPr>
          <p:cNvPr id="85025" name="Rectangle 33"/>
          <p:cNvSpPr>
            <a:spLocks noChangeArrowheads="1"/>
          </p:cNvSpPr>
          <p:nvPr/>
        </p:nvSpPr>
        <p:spPr bwMode="auto">
          <a:xfrm>
            <a:off x="4114800" y="5067300"/>
            <a:ext cx="381000" cy="381000"/>
          </a:xfrm>
          <a:prstGeom prst="rect">
            <a:avLst/>
          </a:prstGeom>
          <a:solidFill>
            <a:srgbClr val="808080"/>
          </a:solidFill>
          <a:ln w="9525">
            <a:solidFill>
              <a:schemeClr val="tx1"/>
            </a:solidFill>
            <a:miter lim="800000"/>
            <a:headEnd/>
            <a:tailEnd/>
          </a:ln>
          <a:effectLst/>
        </p:spPr>
        <p:txBody>
          <a:bodyPr wrap="none" anchor="ctr"/>
          <a:lstStyle/>
          <a:p>
            <a:endParaRPr lang="en-IN"/>
          </a:p>
        </p:txBody>
      </p:sp>
    </p:spTree>
    <p:extLst>
      <p:ext uri="{BB962C8B-B14F-4D97-AF65-F5344CB8AC3E}">
        <p14:creationId xmlns:p14="http://schemas.microsoft.com/office/powerpoint/2010/main" val="8123386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6124575" y="3448050"/>
            <a:ext cx="3505200" cy="2590800"/>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86019" name="Rectangle 3"/>
          <p:cNvSpPr>
            <a:spLocks noChangeArrowheads="1"/>
          </p:cNvSpPr>
          <p:nvPr/>
        </p:nvSpPr>
        <p:spPr bwMode="auto">
          <a:xfrm>
            <a:off x="2514600" y="3448050"/>
            <a:ext cx="3429000" cy="2590800"/>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86020" name="Rectangle 4"/>
          <p:cNvSpPr>
            <a:spLocks noGrp="1" noChangeArrowheads="1"/>
          </p:cNvSpPr>
          <p:nvPr>
            <p:ph type="title"/>
          </p:nvPr>
        </p:nvSpPr>
        <p:spPr/>
        <p:txBody>
          <a:bodyPr/>
          <a:lstStyle/>
          <a:p>
            <a:r>
              <a:rPr lang="en-GB"/>
              <a:t>Checking Array Bounds</a:t>
            </a:r>
          </a:p>
        </p:txBody>
      </p:sp>
      <p:sp>
        <p:nvSpPr>
          <p:cNvPr id="86021" name="Rectangle 5"/>
          <p:cNvSpPr>
            <a:spLocks noGrp="1" noChangeArrowheads="1"/>
          </p:cNvSpPr>
          <p:nvPr>
            <p:ph type="body" idx="1"/>
          </p:nvPr>
        </p:nvSpPr>
        <p:spPr/>
        <p:txBody>
          <a:bodyPr/>
          <a:lstStyle/>
          <a:p>
            <a:r>
              <a:rPr lang="en-GB"/>
              <a:t>All array access attempts are bounds checked</a:t>
            </a:r>
          </a:p>
          <a:p>
            <a:pPr lvl="1"/>
            <a:r>
              <a:rPr lang="en-GB"/>
              <a:t>A bad index throws an IndexOutOfRangeException</a:t>
            </a:r>
          </a:p>
          <a:p>
            <a:pPr lvl="1"/>
            <a:r>
              <a:rPr lang="en-GB"/>
              <a:t>Use the </a:t>
            </a:r>
            <a:r>
              <a:rPr lang="en-GB" b="1"/>
              <a:t>Length</a:t>
            </a:r>
            <a:r>
              <a:rPr lang="en-GB"/>
              <a:t> property and the </a:t>
            </a:r>
            <a:r>
              <a:rPr lang="en-GB" b="1"/>
              <a:t>GetLength</a:t>
            </a:r>
            <a:r>
              <a:rPr lang="en-GB"/>
              <a:t> method</a:t>
            </a:r>
          </a:p>
        </p:txBody>
      </p:sp>
      <p:grpSp>
        <p:nvGrpSpPr>
          <p:cNvPr id="2" name="Group 6"/>
          <p:cNvGrpSpPr>
            <a:grpSpLocks/>
          </p:cNvGrpSpPr>
          <p:nvPr/>
        </p:nvGrpSpPr>
        <p:grpSpPr bwMode="auto">
          <a:xfrm>
            <a:off x="8172450" y="3619500"/>
            <a:ext cx="914400" cy="457200"/>
            <a:chOff x="4128" y="318"/>
            <a:chExt cx="576" cy="288"/>
          </a:xfrm>
          <a:solidFill>
            <a:schemeClr val="tx2">
              <a:lumMod val="40000"/>
              <a:lumOff val="60000"/>
            </a:schemeClr>
          </a:solidFill>
        </p:grpSpPr>
        <p:sp>
          <p:nvSpPr>
            <p:cNvPr id="86023" name="Rectangle 7"/>
            <p:cNvSpPr>
              <a:spLocks noChangeArrowheads="1"/>
            </p:cNvSpPr>
            <p:nvPr/>
          </p:nvSpPr>
          <p:spPr bwMode="auto">
            <a:xfrm>
              <a:off x="4128" y="318"/>
              <a:ext cx="144" cy="144"/>
            </a:xfrm>
            <a:prstGeom prst="rect">
              <a:avLst/>
            </a:prstGeom>
            <a:grpFill/>
            <a:ln w="9525">
              <a:solidFill>
                <a:schemeClr val="tx1"/>
              </a:solidFill>
              <a:miter lim="800000"/>
              <a:headEnd/>
              <a:tailEnd/>
            </a:ln>
            <a:effectLst/>
          </p:spPr>
          <p:txBody>
            <a:bodyPr wrap="none" anchor="ctr"/>
            <a:lstStyle/>
            <a:p>
              <a:endParaRPr lang="en-IN"/>
            </a:p>
          </p:txBody>
        </p:sp>
        <p:sp>
          <p:nvSpPr>
            <p:cNvPr id="86024" name="Rectangle 8"/>
            <p:cNvSpPr>
              <a:spLocks noChangeArrowheads="1"/>
            </p:cNvSpPr>
            <p:nvPr/>
          </p:nvSpPr>
          <p:spPr bwMode="auto">
            <a:xfrm>
              <a:off x="4272" y="318"/>
              <a:ext cx="144" cy="144"/>
            </a:xfrm>
            <a:prstGeom prst="rect">
              <a:avLst/>
            </a:prstGeom>
            <a:grpFill/>
            <a:ln w="9525">
              <a:solidFill>
                <a:schemeClr val="tx1"/>
              </a:solidFill>
              <a:miter lim="800000"/>
              <a:headEnd/>
              <a:tailEnd/>
            </a:ln>
            <a:effectLst/>
          </p:spPr>
          <p:txBody>
            <a:bodyPr wrap="none" anchor="ctr"/>
            <a:lstStyle/>
            <a:p>
              <a:endParaRPr lang="en-IN"/>
            </a:p>
          </p:txBody>
        </p:sp>
        <p:sp>
          <p:nvSpPr>
            <p:cNvPr id="86025" name="Rectangle 9"/>
            <p:cNvSpPr>
              <a:spLocks noChangeArrowheads="1"/>
            </p:cNvSpPr>
            <p:nvPr/>
          </p:nvSpPr>
          <p:spPr bwMode="auto">
            <a:xfrm>
              <a:off x="4128" y="462"/>
              <a:ext cx="144" cy="144"/>
            </a:xfrm>
            <a:prstGeom prst="rect">
              <a:avLst/>
            </a:prstGeom>
            <a:grpFill/>
            <a:ln w="9525">
              <a:solidFill>
                <a:schemeClr val="tx1"/>
              </a:solidFill>
              <a:miter lim="800000"/>
              <a:headEnd/>
              <a:tailEnd/>
            </a:ln>
            <a:effectLst/>
          </p:spPr>
          <p:txBody>
            <a:bodyPr wrap="none" anchor="ctr"/>
            <a:lstStyle/>
            <a:p>
              <a:endParaRPr lang="en-IN"/>
            </a:p>
          </p:txBody>
        </p:sp>
        <p:sp>
          <p:nvSpPr>
            <p:cNvPr id="86026" name="Rectangle 10"/>
            <p:cNvSpPr>
              <a:spLocks noChangeArrowheads="1"/>
            </p:cNvSpPr>
            <p:nvPr/>
          </p:nvSpPr>
          <p:spPr bwMode="auto">
            <a:xfrm>
              <a:off x="4272" y="462"/>
              <a:ext cx="144" cy="144"/>
            </a:xfrm>
            <a:prstGeom prst="rect">
              <a:avLst/>
            </a:prstGeom>
            <a:grpFill/>
            <a:ln w="9525">
              <a:solidFill>
                <a:schemeClr val="tx1"/>
              </a:solidFill>
              <a:miter lim="800000"/>
              <a:headEnd/>
              <a:tailEnd/>
            </a:ln>
            <a:effectLst/>
          </p:spPr>
          <p:txBody>
            <a:bodyPr wrap="none" anchor="ctr"/>
            <a:lstStyle/>
            <a:p>
              <a:endParaRPr lang="en-IN"/>
            </a:p>
          </p:txBody>
        </p:sp>
        <p:sp>
          <p:nvSpPr>
            <p:cNvPr id="86027" name="Rectangle 11"/>
            <p:cNvSpPr>
              <a:spLocks noChangeArrowheads="1"/>
            </p:cNvSpPr>
            <p:nvPr/>
          </p:nvSpPr>
          <p:spPr bwMode="auto">
            <a:xfrm>
              <a:off x="4416" y="318"/>
              <a:ext cx="144" cy="144"/>
            </a:xfrm>
            <a:prstGeom prst="rect">
              <a:avLst/>
            </a:prstGeom>
            <a:grpFill/>
            <a:ln w="9525">
              <a:solidFill>
                <a:schemeClr val="tx1"/>
              </a:solidFill>
              <a:miter lim="800000"/>
              <a:headEnd/>
              <a:tailEnd/>
            </a:ln>
            <a:effectLst/>
          </p:spPr>
          <p:txBody>
            <a:bodyPr wrap="none" anchor="ctr"/>
            <a:lstStyle/>
            <a:p>
              <a:endParaRPr lang="en-IN"/>
            </a:p>
          </p:txBody>
        </p:sp>
        <p:sp>
          <p:nvSpPr>
            <p:cNvPr id="86028" name="Rectangle 12"/>
            <p:cNvSpPr>
              <a:spLocks noChangeArrowheads="1"/>
            </p:cNvSpPr>
            <p:nvPr/>
          </p:nvSpPr>
          <p:spPr bwMode="auto">
            <a:xfrm>
              <a:off x="4416" y="462"/>
              <a:ext cx="144" cy="144"/>
            </a:xfrm>
            <a:prstGeom prst="rect">
              <a:avLst/>
            </a:prstGeom>
            <a:grpFill/>
            <a:ln w="9525">
              <a:solidFill>
                <a:schemeClr val="tx1"/>
              </a:solidFill>
              <a:miter lim="800000"/>
              <a:headEnd/>
              <a:tailEnd/>
            </a:ln>
            <a:effectLst/>
          </p:spPr>
          <p:txBody>
            <a:bodyPr wrap="none" anchor="ctr"/>
            <a:lstStyle/>
            <a:p>
              <a:endParaRPr lang="en-IN"/>
            </a:p>
          </p:txBody>
        </p:sp>
        <p:sp>
          <p:nvSpPr>
            <p:cNvPr id="86029" name="Rectangle 13"/>
            <p:cNvSpPr>
              <a:spLocks noChangeArrowheads="1"/>
            </p:cNvSpPr>
            <p:nvPr/>
          </p:nvSpPr>
          <p:spPr bwMode="auto">
            <a:xfrm>
              <a:off x="4560" y="318"/>
              <a:ext cx="144" cy="144"/>
            </a:xfrm>
            <a:prstGeom prst="rect">
              <a:avLst/>
            </a:prstGeom>
            <a:grpFill/>
            <a:ln w="9525">
              <a:solidFill>
                <a:schemeClr val="tx1"/>
              </a:solidFill>
              <a:miter lim="800000"/>
              <a:headEnd/>
              <a:tailEnd/>
            </a:ln>
            <a:effectLst/>
          </p:spPr>
          <p:txBody>
            <a:bodyPr wrap="none" anchor="ctr"/>
            <a:lstStyle/>
            <a:p>
              <a:endParaRPr lang="en-IN"/>
            </a:p>
          </p:txBody>
        </p:sp>
        <p:sp>
          <p:nvSpPr>
            <p:cNvPr id="86030" name="Rectangle 14"/>
            <p:cNvSpPr>
              <a:spLocks noChangeArrowheads="1"/>
            </p:cNvSpPr>
            <p:nvPr/>
          </p:nvSpPr>
          <p:spPr bwMode="auto">
            <a:xfrm>
              <a:off x="4560" y="462"/>
              <a:ext cx="144" cy="144"/>
            </a:xfrm>
            <a:prstGeom prst="rect">
              <a:avLst/>
            </a:prstGeom>
            <a:grpFill/>
            <a:ln w="9525">
              <a:solidFill>
                <a:schemeClr val="tx1"/>
              </a:solidFill>
              <a:miter lim="800000"/>
              <a:headEnd/>
              <a:tailEnd/>
            </a:ln>
            <a:effectLst/>
          </p:spPr>
          <p:txBody>
            <a:bodyPr wrap="none" anchor="ctr"/>
            <a:lstStyle/>
            <a:p>
              <a:endParaRPr lang="en-IN"/>
            </a:p>
          </p:txBody>
        </p:sp>
      </p:grpSp>
      <p:grpSp>
        <p:nvGrpSpPr>
          <p:cNvPr id="3" name="Group 15"/>
          <p:cNvGrpSpPr>
            <a:grpSpLocks/>
          </p:cNvGrpSpPr>
          <p:nvPr/>
        </p:nvGrpSpPr>
        <p:grpSpPr bwMode="auto">
          <a:xfrm>
            <a:off x="4343400" y="3752850"/>
            <a:ext cx="1371600" cy="228600"/>
            <a:chOff x="1680" y="2448"/>
            <a:chExt cx="864" cy="144"/>
          </a:xfrm>
          <a:solidFill>
            <a:schemeClr val="tx2">
              <a:lumMod val="40000"/>
              <a:lumOff val="60000"/>
            </a:schemeClr>
          </a:solidFill>
        </p:grpSpPr>
        <p:sp>
          <p:nvSpPr>
            <p:cNvPr id="86032" name="Rectangle 16"/>
            <p:cNvSpPr>
              <a:spLocks noChangeArrowheads="1"/>
            </p:cNvSpPr>
            <p:nvPr/>
          </p:nvSpPr>
          <p:spPr bwMode="auto">
            <a:xfrm>
              <a:off x="1680" y="2448"/>
              <a:ext cx="144" cy="144"/>
            </a:xfrm>
            <a:prstGeom prst="rect">
              <a:avLst/>
            </a:prstGeom>
            <a:grpFill/>
            <a:ln w="9525">
              <a:solidFill>
                <a:schemeClr val="tx1"/>
              </a:solidFill>
              <a:miter lim="800000"/>
              <a:headEnd/>
              <a:tailEnd/>
            </a:ln>
            <a:effectLst/>
          </p:spPr>
          <p:txBody>
            <a:bodyPr wrap="none" anchor="ctr"/>
            <a:lstStyle/>
            <a:p>
              <a:endParaRPr lang="en-IN"/>
            </a:p>
          </p:txBody>
        </p:sp>
        <p:sp>
          <p:nvSpPr>
            <p:cNvPr id="86033" name="Rectangle 17"/>
            <p:cNvSpPr>
              <a:spLocks noChangeArrowheads="1"/>
            </p:cNvSpPr>
            <p:nvPr/>
          </p:nvSpPr>
          <p:spPr bwMode="auto">
            <a:xfrm>
              <a:off x="1824" y="2448"/>
              <a:ext cx="144" cy="144"/>
            </a:xfrm>
            <a:prstGeom prst="rect">
              <a:avLst/>
            </a:prstGeom>
            <a:grpFill/>
            <a:ln w="9525">
              <a:solidFill>
                <a:schemeClr val="tx1"/>
              </a:solidFill>
              <a:miter lim="800000"/>
              <a:headEnd/>
              <a:tailEnd/>
            </a:ln>
            <a:effectLst/>
          </p:spPr>
          <p:txBody>
            <a:bodyPr wrap="none" anchor="ctr"/>
            <a:lstStyle/>
            <a:p>
              <a:endParaRPr lang="en-IN"/>
            </a:p>
          </p:txBody>
        </p:sp>
        <p:sp>
          <p:nvSpPr>
            <p:cNvPr id="86034" name="Rectangle 18"/>
            <p:cNvSpPr>
              <a:spLocks noChangeArrowheads="1"/>
            </p:cNvSpPr>
            <p:nvPr/>
          </p:nvSpPr>
          <p:spPr bwMode="auto">
            <a:xfrm>
              <a:off x="1968" y="2448"/>
              <a:ext cx="144" cy="144"/>
            </a:xfrm>
            <a:prstGeom prst="rect">
              <a:avLst/>
            </a:prstGeom>
            <a:grpFill/>
            <a:ln w="9525">
              <a:solidFill>
                <a:schemeClr val="tx1"/>
              </a:solidFill>
              <a:miter lim="800000"/>
              <a:headEnd/>
              <a:tailEnd/>
            </a:ln>
            <a:effectLst/>
          </p:spPr>
          <p:txBody>
            <a:bodyPr wrap="none" anchor="ctr"/>
            <a:lstStyle/>
            <a:p>
              <a:endParaRPr lang="en-IN"/>
            </a:p>
          </p:txBody>
        </p:sp>
        <p:sp>
          <p:nvSpPr>
            <p:cNvPr id="86035" name="Rectangle 19"/>
            <p:cNvSpPr>
              <a:spLocks noChangeArrowheads="1"/>
            </p:cNvSpPr>
            <p:nvPr/>
          </p:nvSpPr>
          <p:spPr bwMode="auto">
            <a:xfrm>
              <a:off x="2256" y="2448"/>
              <a:ext cx="144" cy="144"/>
            </a:xfrm>
            <a:prstGeom prst="rect">
              <a:avLst/>
            </a:prstGeom>
            <a:grpFill/>
            <a:ln w="9525">
              <a:solidFill>
                <a:schemeClr val="tx1"/>
              </a:solidFill>
              <a:miter lim="800000"/>
              <a:headEnd/>
              <a:tailEnd/>
            </a:ln>
            <a:effectLst/>
          </p:spPr>
          <p:txBody>
            <a:bodyPr wrap="none" anchor="ctr"/>
            <a:lstStyle/>
            <a:p>
              <a:endParaRPr lang="en-IN"/>
            </a:p>
          </p:txBody>
        </p:sp>
        <p:sp>
          <p:nvSpPr>
            <p:cNvPr id="86036" name="Rectangle 20"/>
            <p:cNvSpPr>
              <a:spLocks noChangeArrowheads="1"/>
            </p:cNvSpPr>
            <p:nvPr/>
          </p:nvSpPr>
          <p:spPr bwMode="auto">
            <a:xfrm>
              <a:off x="2400" y="2448"/>
              <a:ext cx="144" cy="144"/>
            </a:xfrm>
            <a:prstGeom prst="rect">
              <a:avLst/>
            </a:prstGeom>
            <a:grpFill/>
            <a:ln w="9525">
              <a:solidFill>
                <a:schemeClr val="tx1"/>
              </a:solidFill>
              <a:miter lim="800000"/>
              <a:headEnd/>
              <a:tailEnd/>
            </a:ln>
            <a:effectLst/>
          </p:spPr>
          <p:txBody>
            <a:bodyPr wrap="none" anchor="ctr"/>
            <a:lstStyle/>
            <a:p>
              <a:endParaRPr lang="en-IN"/>
            </a:p>
          </p:txBody>
        </p:sp>
        <p:sp>
          <p:nvSpPr>
            <p:cNvPr id="86037" name="Rectangle 21"/>
            <p:cNvSpPr>
              <a:spLocks noChangeArrowheads="1"/>
            </p:cNvSpPr>
            <p:nvPr/>
          </p:nvSpPr>
          <p:spPr bwMode="auto">
            <a:xfrm>
              <a:off x="2112" y="2448"/>
              <a:ext cx="144" cy="144"/>
            </a:xfrm>
            <a:prstGeom prst="rect">
              <a:avLst/>
            </a:prstGeom>
            <a:grpFill/>
            <a:ln w="9525">
              <a:solidFill>
                <a:schemeClr val="tx1"/>
              </a:solidFill>
              <a:miter lim="800000"/>
              <a:headEnd/>
              <a:tailEnd/>
            </a:ln>
            <a:effectLst/>
          </p:spPr>
          <p:txBody>
            <a:bodyPr wrap="none" anchor="ctr"/>
            <a:lstStyle/>
            <a:p>
              <a:endParaRPr lang="en-IN"/>
            </a:p>
          </p:txBody>
        </p:sp>
      </p:grpSp>
      <p:sp>
        <p:nvSpPr>
          <p:cNvPr id="86038" name="Rectangle 22"/>
          <p:cNvSpPr>
            <a:spLocks noChangeArrowheads="1"/>
          </p:cNvSpPr>
          <p:nvPr/>
        </p:nvSpPr>
        <p:spPr bwMode="auto">
          <a:xfrm>
            <a:off x="2819400" y="3684589"/>
            <a:ext cx="914400" cy="363537"/>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a:latin typeface="Lucida Sans Typewriter" pitchFamily="49" charset="0"/>
              </a:rPr>
              <a:t>row</a:t>
            </a:r>
          </a:p>
        </p:txBody>
      </p:sp>
      <p:sp>
        <p:nvSpPr>
          <p:cNvPr id="86039" name="Rectangle 23"/>
          <p:cNvSpPr>
            <a:spLocks noChangeArrowheads="1"/>
          </p:cNvSpPr>
          <p:nvPr/>
        </p:nvSpPr>
        <p:spPr bwMode="auto">
          <a:xfrm>
            <a:off x="6648450" y="3665539"/>
            <a:ext cx="914400" cy="363537"/>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a:latin typeface="Lucida Sans Typewriter" pitchFamily="49" charset="0"/>
              </a:rPr>
              <a:t>grid</a:t>
            </a:r>
          </a:p>
        </p:txBody>
      </p:sp>
      <p:sp>
        <p:nvSpPr>
          <p:cNvPr id="86040" name="Line 24"/>
          <p:cNvSpPr>
            <a:spLocks noChangeShapeType="1"/>
          </p:cNvSpPr>
          <p:nvPr/>
        </p:nvSpPr>
        <p:spPr bwMode="auto">
          <a:xfrm>
            <a:off x="3429000" y="3876675"/>
            <a:ext cx="914400" cy="0"/>
          </a:xfrm>
          <a:prstGeom prst="line">
            <a:avLst/>
          </a:prstGeom>
          <a:noFill/>
          <a:ln w="19050">
            <a:solidFill>
              <a:schemeClr val="tx1"/>
            </a:solidFill>
            <a:prstDash val="dash"/>
            <a:round/>
            <a:headEnd/>
            <a:tailEnd/>
          </a:ln>
          <a:effectLst/>
        </p:spPr>
        <p:txBody>
          <a:bodyPr/>
          <a:lstStyle/>
          <a:p>
            <a:endParaRPr lang="en-IN"/>
          </a:p>
        </p:txBody>
      </p:sp>
      <p:sp>
        <p:nvSpPr>
          <p:cNvPr id="86041" name="Line 25"/>
          <p:cNvSpPr>
            <a:spLocks noChangeShapeType="1"/>
          </p:cNvSpPr>
          <p:nvPr/>
        </p:nvSpPr>
        <p:spPr bwMode="auto">
          <a:xfrm>
            <a:off x="7334250" y="3848100"/>
            <a:ext cx="838200" cy="0"/>
          </a:xfrm>
          <a:prstGeom prst="line">
            <a:avLst/>
          </a:prstGeom>
          <a:noFill/>
          <a:ln w="19050">
            <a:solidFill>
              <a:schemeClr val="tx1"/>
            </a:solidFill>
            <a:prstDash val="dash"/>
            <a:round/>
            <a:headEnd/>
            <a:tailEnd/>
          </a:ln>
          <a:effectLst/>
        </p:spPr>
        <p:txBody>
          <a:bodyPr/>
          <a:lstStyle/>
          <a:p>
            <a:endParaRPr lang="en-IN"/>
          </a:p>
        </p:txBody>
      </p:sp>
      <p:sp>
        <p:nvSpPr>
          <p:cNvPr id="86042" name="Rectangle 26"/>
          <p:cNvSpPr>
            <a:spLocks noChangeArrowheads="1"/>
          </p:cNvSpPr>
          <p:nvPr/>
        </p:nvSpPr>
        <p:spPr bwMode="auto">
          <a:xfrm>
            <a:off x="2590800" y="4438650"/>
            <a:ext cx="3200400" cy="4572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err="1">
                <a:latin typeface="Lucida Sans Typewriter" pitchFamily="49" charset="0"/>
              </a:rPr>
              <a:t>row.GetLength</a:t>
            </a:r>
            <a:r>
              <a:rPr lang="en-US" sz="2000" dirty="0">
                <a:latin typeface="Lucida Sans Typewriter" pitchFamily="49" charset="0"/>
              </a:rPr>
              <a:t>(0)==6</a:t>
            </a:r>
          </a:p>
        </p:txBody>
      </p:sp>
      <p:sp>
        <p:nvSpPr>
          <p:cNvPr id="86043" name="Rectangle 27"/>
          <p:cNvSpPr>
            <a:spLocks noChangeArrowheads="1"/>
          </p:cNvSpPr>
          <p:nvPr/>
        </p:nvSpPr>
        <p:spPr bwMode="auto">
          <a:xfrm>
            <a:off x="2590800" y="5124450"/>
            <a:ext cx="3200400" cy="4572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err="1">
                <a:latin typeface="Lucida Sans Typewriter" pitchFamily="49" charset="0"/>
              </a:rPr>
              <a:t>row.Length</a:t>
            </a:r>
            <a:r>
              <a:rPr lang="en-US" sz="2000" dirty="0">
                <a:latin typeface="Lucida Sans Typewriter" pitchFamily="49" charset="0"/>
              </a:rPr>
              <a:t>==6</a:t>
            </a:r>
          </a:p>
        </p:txBody>
      </p:sp>
      <p:sp>
        <p:nvSpPr>
          <p:cNvPr id="86044" name="Rectangle 28"/>
          <p:cNvSpPr>
            <a:spLocks noChangeArrowheads="1"/>
          </p:cNvSpPr>
          <p:nvPr/>
        </p:nvSpPr>
        <p:spPr bwMode="auto">
          <a:xfrm>
            <a:off x="6276975" y="4210050"/>
            <a:ext cx="3200400" cy="4572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a:latin typeface="Lucida Sans Typewriter" pitchFamily="49" charset="0"/>
              </a:rPr>
              <a:t>grid.GetLength(0)==2</a:t>
            </a:r>
          </a:p>
        </p:txBody>
      </p:sp>
      <p:sp>
        <p:nvSpPr>
          <p:cNvPr id="86045" name="Rectangle 29"/>
          <p:cNvSpPr>
            <a:spLocks noChangeArrowheads="1"/>
          </p:cNvSpPr>
          <p:nvPr/>
        </p:nvSpPr>
        <p:spPr bwMode="auto">
          <a:xfrm>
            <a:off x="6276975" y="4819650"/>
            <a:ext cx="3200400" cy="4572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a:latin typeface="Lucida Sans Typewriter" pitchFamily="49" charset="0"/>
              </a:rPr>
              <a:t>grid.GetLength(1)==4</a:t>
            </a:r>
          </a:p>
        </p:txBody>
      </p:sp>
      <p:sp>
        <p:nvSpPr>
          <p:cNvPr id="86046" name="Rectangle 30"/>
          <p:cNvSpPr>
            <a:spLocks noChangeArrowheads="1"/>
          </p:cNvSpPr>
          <p:nvPr/>
        </p:nvSpPr>
        <p:spPr bwMode="auto">
          <a:xfrm>
            <a:off x="6276975" y="5429250"/>
            <a:ext cx="3200400" cy="4572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a:latin typeface="Lucida Sans Typewriter" pitchFamily="49" charset="0"/>
              </a:rPr>
              <a:t>grid.Length==2*4</a:t>
            </a:r>
          </a:p>
        </p:txBody>
      </p:sp>
    </p:spTree>
    <p:extLst>
      <p:ext uri="{BB962C8B-B14F-4D97-AF65-F5344CB8AC3E}">
        <p14:creationId xmlns:p14="http://schemas.microsoft.com/office/powerpoint/2010/main" val="42550327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a:t>Creating Array Instances</a:t>
            </a:r>
          </a:p>
        </p:txBody>
      </p:sp>
      <p:sp>
        <p:nvSpPr>
          <p:cNvPr id="89091" name="Rectangle 3"/>
          <p:cNvSpPr>
            <a:spLocks noGrp="1" noChangeArrowheads="1"/>
          </p:cNvSpPr>
          <p:nvPr>
            <p:ph type="body" idx="1"/>
          </p:nvPr>
        </p:nvSpPr>
        <p:spPr/>
        <p:txBody>
          <a:bodyPr/>
          <a:lstStyle/>
          <a:p>
            <a:r>
              <a:rPr lang="en-GB"/>
              <a:t>Declaring an array variable does </a:t>
            </a:r>
            <a:r>
              <a:rPr lang="en-GB" u="sng"/>
              <a:t>not</a:t>
            </a:r>
            <a:r>
              <a:rPr lang="en-GB"/>
              <a:t> create an array!</a:t>
            </a:r>
          </a:p>
          <a:p>
            <a:pPr lvl="1"/>
            <a:r>
              <a:rPr lang="en-GB"/>
              <a:t>You must use </a:t>
            </a:r>
            <a:r>
              <a:rPr lang="en-GB" b="1"/>
              <a:t>new</a:t>
            </a:r>
            <a:r>
              <a:rPr lang="en-GB"/>
              <a:t> to explicitly create the array instance</a:t>
            </a:r>
            <a:endParaRPr lang="en-GB" b="1"/>
          </a:p>
          <a:p>
            <a:pPr lvl="1"/>
            <a:r>
              <a:rPr lang="en-GB"/>
              <a:t>Array elements have an implicit default value of zero</a:t>
            </a:r>
          </a:p>
        </p:txBody>
      </p:sp>
      <p:sp>
        <p:nvSpPr>
          <p:cNvPr id="89092" name="Rectangle 4"/>
          <p:cNvSpPr>
            <a:spLocks noChangeArrowheads="1"/>
          </p:cNvSpPr>
          <p:nvPr/>
        </p:nvSpPr>
        <p:spPr bwMode="auto">
          <a:xfrm>
            <a:off x="2533650" y="3467100"/>
            <a:ext cx="7086600" cy="2590800"/>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89093" name="Rectangle 5"/>
          <p:cNvSpPr>
            <a:spLocks noChangeArrowheads="1"/>
          </p:cNvSpPr>
          <p:nvPr/>
        </p:nvSpPr>
        <p:spPr bwMode="auto">
          <a:xfrm>
            <a:off x="6867526" y="3924300"/>
            <a:ext cx="466725" cy="376238"/>
          </a:xfrm>
          <a:prstGeom prst="rect">
            <a:avLst/>
          </a:prstGeom>
          <a:solidFill>
            <a:srgbClr val="FF9900"/>
          </a:solidFill>
          <a:ln w="12700">
            <a:solidFill>
              <a:schemeClr val="tx1"/>
            </a:solidFill>
            <a:miter lim="800000"/>
            <a:headEnd/>
            <a:tailEnd/>
          </a:ln>
          <a:effectLst/>
        </p:spPr>
        <p:txBody>
          <a:bodyPr wrap="none" lIns="90488" tIns="44450" rIns="90488" bIns="44450" anchor="ctr">
            <a:spAutoFit/>
          </a:bodyPr>
          <a:lstStyle/>
          <a:p>
            <a:pPr algn="ctr"/>
            <a:r>
              <a:rPr lang="en-GB" b="1">
                <a:latin typeface="Courier New" pitchFamily="49" charset="0"/>
              </a:rPr>
              <a:t>  </a:t>
            </a:r>
          </a:p>
        </p:txBody>
      </p:sp>
      <p:sp>
        <p:nvSpPr>
          <p:cNvPr id="89094" name="Text Box 6"/>
          <p:cNvSpPr txBox="1">
            <a:spLocks noChangeArrowheads="1"/>
          </p:cNvSpPr>
          <p:nvPr/>
        </p:nvSpPr>
        <p:spPr bwMode="auto">
          <a:xfrm>
            <a:off x="6788418" y="3521076"/>
            <a:ext cx="601128" cy="366767"/>
          </a:xfrm>
          <a:prstGeom prst="rect">
            <a:avLst/>
          </a:prstGeom>
          <a:noFill/>
          <a:ln w="12700">
            <a:noFill/>
            <a:miter lim="800000"/>
            <a:headEnd/>
            <a:tailEnd/>
          </a:ln>
          <a:effectLst/>
        </p:spPr>
        <p:txBody>
          <a:bodyPr wrap="none" lIns="90488" tIns="44450" rIns="90488" bIns="44450">
            <a:spAutoFit/>
          </a:bodyPr>
          <a:lstStyle/>
          <a:p>
            <a:pPr algn="ctr"/>
            <a:r>
              <a:rPr lang="en-GB" b="1">
                <a:latin typeface="Lucida Sans Typewriter" pitchFamily="49" charset="0"/>
              </a:rPr>
              <a:t>row</a:t>
            </a:r>
          </a:p>
        </p:txBody>
      </p:sp>
      <p:sp>
        <p:nvSpPr>
          <p:cNvPr id="89095" name="Line 7"/>
          <p:cNvSpPr>
            <a:spLocks noChangeShapeType="1"/>
          </p:cNvSpPr>
          <p:nvPr/>
        </p:nvSpPr>
        <p:spPr bwMode="auto">
          <a:xfrm>
            <a:off x="7113588" y="4114800"/>
            <a:ext cx="762000" cy="0"/>
          </a:xfrm>
          <a:prstGeom prst="line">
            <a:avLst/>
          </a:prstGeom>
          <a:noFill/>
          <a:ln w="19050">
            <a:solidFill>
              <a:schemeClr val="tx1"/>
            </a:solidFill>
            <a:round/>
            <a:headEnd/>
            <a:tailEnd type="triangle" w="med" len="med"/>
          </a:ln>
          <a:effectLst/>
        </p:spPr>
        <p:txBody>
          <a:bodyPr lIns="90488" tIns="44450" rIns="90488" bIns="44450" anchor="ctr">
            <a:spAutoFit/>
          </a:bodyPr>
          <a:lstStyle/>
          <a:p>
            <a:endParaRPr lang="en-IN"/>
          </a:p>
        </p:txBody>
      </p:sp>
      <p:sp>
        <p:nvSpPr>
          <p:cNvPr id="89096" name="Rectangle 8"/>
          <p:cNvSpPr>
            <a:spLocks noChangeArrowheads="1"/>
          </p:cNvSpPr>
          <p:nvPr/>
        </p:nvSpPr>
        <p:spPr bwMode="auto">
          <a:xfrm>
            <a:off x="7943850" y="39243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dirty="0"/>
              <a:t>0</a:t>
            </a:r>
          </a:p>
        </p:txBody>
      </p:sp>
      <p:sp>
        <p:nvSpPr>
          <p:cNvPr id="89097" name="Rectangle 9"/>
          <p:cNvSpPr>
            <a:spLocks noChangeArrowheads="1"/>
          </p:cNvSpPr>
          <p:nvPr/>
        </p:nvSpPr>
        <p:spPr bwMode="auto">
          <a:xfrm>
            <a:off x="8324850" y="39243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dirty="0"/>
              <a:t>0</a:t>
            </a:r>
          </a:p>
        </p:txBody>
      </p:sp>
      <p:sp>
        <p:nvSpPr>
          <p:cNvPr id="89098" name="Rectangle 10"/>
          <p:cNvSpPr>
            <a:spLocks noChangeArrowheads="1"/>
          </p:cNvSpPr>
          <p:nvPr/>
        </p:nvSpPr>
        <p:spPr bwMode="auto">
          <a:xfrm>
            <a:off x="8705850" y="39243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a:t>0</a:t>
            </a:r>
          </a:p>
        </p:txBody>
      </p:sp>
      <p:sp>
        <p:nvSpPr>
          <p:cNvPr id="89099" name="Rectangle 11"/>
          <p:cNvSpPr>
            <a:spLocks noChangeArrowheads="1"/>
          </p:cNvSpPr>
          <p:nvPr/>
        </p:nvSpPr>
        <p:spPr bwMode="auto">
          <a:xfrm>
            <a:off x="9086850" y="39243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a:t>0</a:t>
            </a:r>
          </a:p>
        </p:txBody>
      </p:sp>
      <p:sp>
        <p:nvSpPr>
          <p:cNvPr id="89100" name="Rectangle 12"/>
          <p:cNvSpPr>
            <a:spLocks noChangeArrowheads="1"/>
          </p:cNvSpPr>
          <p:nvPr/>
        </p:nvSpPr>
        <p:spPr bwMode="auto">
          <a:xfrm>
            <a:off x="6859589" y="5143500"/>
            <a:ext cx="466725" cy="376238"/>
          </a:xfrm>
          <a:prstGeom prst="rect">
            <a:avLst/>
          </a:prstGeom>
          <a:solidFill>
            <a:srgbClr val="FF9900"/>
          </a:solidFill>
          <a:ln w="12700">
            <a:solidFill>
              <a:schemeClr val="tx1"/>
            </a:solidFill>
            <a:miter lim="800000"/>
            <a:headEnd/>
            <a:tailEnd/>
          </a:ln>
          <a:effectLst/>
        </p:spPr>
        <p:txBody>
          <a:bodyPr wrap="none" lIns="90488" tIns="44450" rIns="90488" bIns="44450" anchor="ctr">
            <a:spAutoFit/>
          </a:bodyPr>
          <a:lstStyle/>
          <a:p>
            <a:pPr algn="ctr"/>
            <a:r>
              <a:rPr lang="en-GB" b="1">
                <a:latin typeface="Courier New" pitchFamily="49" charset="0"/>
              </a:rPr>
              <a:t>  </a:t>
            </a:r>
          </a:p>
        </p:txBody>
      </p:sp>
      <p:sp>
        <p:nvSpPr>
          <p:cNvPr id="89101" name="Text Box 13"/>
          <p:cNvSpPr txBox="1">
            <a:spLocks noChangeArrowheads="1"/>
          </p:cNvSpPr>
          <p:nvPr/>
        </p:nvSpPr>
        <p:spPr bwMode="auto">
          <a:xfrm>
            <a:off x="6709957" y="5519739"/>
            <a:ext cx="740588" cy="366767"/>
          </a:xfrm>
          <a:prstGeom prst="rect">
            <a:avLst/>
          </a:prstGeom>
          <a:noFill/>
          <a:ln w="12700">
            <a:noFill/>
            <a:miter lim="800000"/>
            <a:headEnd/>
            <a:tailEnd/>
          </a:ln>
          <a:effectLst/>
        </p:spPr>
        <p:txBody>
          <a:bodyPr wrap="none" lIns="90488" tIns="44450" rIns="90488" bIns="44450">
            <a:spAutoFit/>
          </a:bodyPr>
          <a:lstStyle/>
          <a:p>
            <a:pPr algn="ctr"/>
            <a:r>
              <a:rPr lang="en-GB" b="1">
                <a:latin typeface="Lucida Sans Typewriter" pitchFamily="49" charset="0"/>
              </a:rPr>
              <a:t>grid</a:t>
            </a:r>
          </a:p>
        </p:txBody>
      </p:sp>
      <p:sp>
        <p:nvSpPr>
          <p:cNvPr id="89102" name="Line 14"/>
          <p:cNvSpPr>
            <a:spLocks noChangeShapeType="1"/>
          </p:cNvSpPr>
          <p:nvPr/>
        </p:nvSpPr>
        <p:spPr bwMode="auto">
          <a:xfrm>
            <a:off x="7105650" y="5334000"/>
            <a:ext cx="762000" cy="0"/>
          </a:xfrm>
          <a:prstGeom prst="line">
            <a:avLst/>
          </a:prstGeom>
          <a:noFill/>
          <a:ln w="19050">
            <a:solidFill>
              <a:schemeClr val="tx1"/>
            </a:solidFill>
            <a:round/>
            <a:headEnd/>
            <a:tailEnd type="triangle" w="med" len="med"/>
          </a:ln>
          <a:effectLst/>
        </p:spPr>
        <p:txBody>
          <a:bodyPr lIns="90488" tIns="44450" rIns="90488" bIns="44450" anchor="ctr">
            <a:spAutoFit/>
          </a:bodyPr>
          <a:lstStyle/>
          <a:p>
            <a:endParaRPr lang="en-IN"/>
          </a:p>
        </p:txBody>
      </p:sp>
      <p:sp>
        <p:nvSpPr>
          <p:cNvPr id="89103" name="Rectangle 15"/>
          <p:cNvSpPr>
            <a:spLocks noChangeArrowheads="1"/>
          </p:cNvSpPr>
          <p:nvPr/>
        </p:nvSpPr>
        <p:spPr bwMode="auto">
          <a:xfrm>
            <a:off x="7935913" y="51435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a:t>0</a:t>
            </a:r>
          </a:p>
        </p:txBody>
      </p:sp>
      <p:sp>
        <p:nvSpPr>
          <p:cNvPr id="89104" name="Rectangle 16"/>
          <p:cNvSpPr>
            <a:spLocks noChangeArrowheads="1"/>
          </p:cNvSpPr>
          <p:nvPr/>
        </p:nvSpPr>
        <p:spPr bwMode="auto">
          <a:xfrm>
            <a:off x="8316913" y="51435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a:t>0</a:t>
            </a:r>
          </a:p>
        </p:txBody>
      </p:sp>
      <p:sp>
        <p:nvSpPr>
          <p:cNvPr id="89105" name="Rectangle 17"/>
          <p:cNvSpPr>
            <a:spLocks noChangeArrowheads="1"/>
          </p:cNvSpPr>
          <p:nvPr/>
        </p:nvSpPr>
        <p:spPr bwMode="auto">
          <a:xfrm>
            <a:off x="8697913" y="51435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a:t>0</a:t>
            </a:r>
          </a:p>
        </p:txBody>
      </p:sp>
      <p:sp>
        <p:nvSpPr>
          <p:cNvPr id="89106" name="Rectangle 18"/>
          <p:cNvSpPr>
            <a:spLocks noChangeArrowheads="1"/>
          </p:cNvSpPr>
          <p:nvPr/>
        </p:nvSpPr>
        <p:spPr bwMode="auto">
          <a:xfrm>
            <a:off x="7935913" y="55245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a:t>0</a:t>
            </a:r>
          </a:p>
        </p:txBody>
      </p:sp>
      <p:sp>
        <p:nvSpPr>
          <p:cNvPr id="89107" name="Rectangle 19"/>
          <p:cNvSpPr>
            <a:spLocks noChangeArrowheads="1"/>
          </p:cNvSpPr>
          <p:nvPr/>
        </p:nvSpPr>
        <p:spPr bwMode="auto">
          <a:xfrm>
            <a:off x="8316913" y="55245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a:t>0</a:t>
            </a:r>
          </a:p>
        </p:txBody>
      </p:sp>
      <p:sp>
        <p:nvSpPr>
          <p:cNvPr id="89108" name="Rectangle 20"/>
          <p:cNvSpPr>
            <a:spLocks noChangeArrowheads="1"/>
          </p:cNvSpPr>
          <p:nvPr/>
        </p:nvSpPr>
        <p:spPr bwMode="auto">
          <a:xfrm>
            <a:off x="8697913" y="55245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a:t>0</a:t>
            </a:r>
          </a:p>
        </p:txBody>
      </p:sp>
      <p:sp>
        <p:nvSpPr>
          <p:cNvPr id="89109" name="Text Box 21"/>
          <p:cNvSpPr txBox="1">
            <a:spLocks noChangeArrowheads="1"/>
          </p:cNvSpPr>
          <p:nvPr/>
        </p:nvSpPr>
        <p:spPr bwMode="auto">
          <a:xfrm>
            <a:off x="6648450" y="4568826"/>
            <a:ext cx="914400" cy="346075"/>
          </a:xfrm>
          <a:prstGeom prst="rect">
            <a:avLst/>
          </a:prstGeom>
          <a:solidFill>
            <a:srgbClr val="FF9900"/>
          </a:solidFill>
          <a:ln w="9525">
            <a:solidFill>
              <a:schemeClr val="tx1"/>
            </a:solidFill>
            <a:miter lim="800000"/>
            <a:headEnd/>
            <a:tailEnd/>
          </a:ln>
          <a:effectLst/>
        </p:spPr>
        <p:txBody>
          <a:bodyPr>
            <a:spAutoFit/>
          </a:bodyPr>
          <a:lstStyle/>
          <a:p>
            <a:r>
              <a:rPr lang="en-GB" sz="1600"/>
              <a:t>Variable</a:t>
            </a:r>
          </a:p>
        </p:txBody>
      </p:sp>
      <p:sp>
        <p:nvSpPr>
          <p:cNvPr id="89110" name="Text Box 22"/>
          <p:cNvSpPr txBox="1">
            <a:spLocks noChangeArrowheads="1"/>
          </p:cNvSpPr>
          <p:nvPr/>
        </p:nvSpPr>
        <p:spPr bwMode="auto">
          <a:xfrm>
            <a:off x="8248650" y="4568826"/>
            <a:ext cx="914400" cy="346075"/>
          </a:xfrm>
          <a:prstGeom prst="rect">
            <a:avLst/>
          </a:prstGeom>
          <a:solidFill>
            <a:schemeClr val="tx2">
              <a:lumMod val="40000"/>
              <a:lumOff val="60000"/>
            </a:schemeClr>
          </a:solidFill>
          <a:ln w="9525">
            <a:solidFill>
              <a:schemeClr val="tx1"/>
            </a:solidFill>
            <a:miter lim="800000"/>
            <a:headEnd/>
            <a:tailEnd/>
          </a:ln>
          <a:effectLst/>
        </p:spPr>
        <p:txBody>
          <a:bodyPr>
            <a:spAutoFit/>
          </a:bodyPr>
          <a:lstStyle/>
          <a:p>
            <a:r>
              <a:rPr lang="en-GB" sz="1600"/>
              <a:t>Instance</a:t>
            </a:r>
          </a:p>
        </p:txBody>
      </p:sp>
      <p:sp>
        <p:nvSpPr>
          <p:cNvPr id="89111" name="Line 23"/>
          <p:cNvSpPr>
            <a:spLocks noChangeShapeType="1"/>
          </p:cNvSpPr>
          <p:nvPr/>
        </p:nvSpPr>
        <p:spPr bwMode="auto">
          <a:xfrm>
            <a:off x="7410450" y="4752975"/>
            <a:ext cx="762000" cy="0"/>
          </a:xfrm>
          <a:prstGeom prst="line">
            <a:avLst/>
          </a:prstGeom>
          <a:noFill/>
          <a:ln w="19050">
            <a:solidFill>
              <a:schemeClr val="tx1"/>
            </a:solidFill>
            <a:round/>
            <a:headEnd/>
            <a:tailEnd type="triangle" w="med" len="med"/>
          </a:ln>
          <a:effectLst/>
        </p:spPr>
        <p:txBody>
          <a:bodyPr/>
          <a:lstStyle/>
          <a:p>
            <a:endParaRPr lang="en-IN"/>
          </a:p>
        </p:txBody>
      </p:sp>
      <p:sp>
        <p:nvSpPr>
          <p:cNvPr id="89112" name="Rectangle 24"/>
          <p:cNvSpPr>
            <a:spLocks noChangeArrowheads="1"/>
          </p:cNvSpPr>
          <p:nvPr/>
        </p:nvSpPr>
        <p:spPr bwMode="auto">
          <a:xfrm>
            <a:off x="2609850" y="3848100"/>
            <a:ext cx="4114800" cy="4572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a:latin typeface="Lucida Sans Typewriter" pitchFamily="49" charset="0"/>
              </a:rPr>
              <a:t>long[ ] row = new long[4];</a:t>
            </a:r>
          </a:p>
        </p:txBody>
      </p:sp>
      <p:sp>
        <p:nvSpPr>
          <p:cNvPr id="89113" name="Rectangle 25"/>
          <p:cNvSpPr>
            <a:spLocks noChangeArrowheads="1"/>
          </p:cNvSpPr>
          <p:nvPr/>
        </p:nvSpPr>
        <p:spPr bwMode="auto">
          <a:xfrm>
            <a:off x="2609850" y="5067300"/>
            <a:ext cx="4114800" cy="4572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err="1">
                <a:latin typeface="Lucida Sans Typewriter" pitchFamily="49" charset="0"/>
              </a:rPr>
              <a:t>int</a:t>
            </a:r>
            <a:r>
              <a:rPr lang="en-US" sz="2000" dirty="0">
                <a:latin typeface="Lucida Sans Typewriter" pitchFamily="49" charset="0"/>
              </a:rPr>
              <a:t>[,] grid = new </a:t>
            </a:r>
            <a:r>
              <a:rPr lang="en-US" sz="2000" dirty="0" err="1">
                <a:latin typeface="Lucida Sans Typewriter" pitchFamily="49" charset="0"/>
              </a:rPr>
              <a:t>int</a:t>
            </a:r>
            <a:r>
              <a:rPr lang="en-US" sz="2000" dirty="0">
                <a:latin typeface="Lucida Sans Typewriter" pitchFamily="49" charset="0"/>
              </a:rPr>
              <a:t>[2,3];</a:t>
            </a:r>
          </a:p>
        </p:txBody>
      </p:sp>
    </p:spTree>
    <p:extLst>
      <p:ext uri="{BB962C8B-B14F-4D97-AF65-F5344CB8AC3E}">
        <p14:creationId xmlns:p14="http://schemas.microsoft.com/office/powerpoint/2010/main" val="2990809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a:t>Initializing Array Elements</a:t>
            </a:r>
          </a:p>
        </p:txBody>
      </p:sp>
      <p:sp>
        <p:nvSpPr>
          <p:cNvPr id="90115" name="Rectangle 3"/>
          <p:cNvSpPr>
            <a:spLocks noGrp="1" noChangeArrowheads="1"/>
          </p:cNvSpPr>
          <p:nvPr>
            <p:ph type="body" idx="1"/>
          </p:nvPr>
        </p:nvSpPr>
        <p:spPr/>
        <p:txBody>
          <a:bodyPr/>
          <a:lstStyle/>
          <a:p>
            <a:r>
              <a:rPr lang="en-GB"/>
              <a:t>The elements of an array can be explicitly initialized</a:t>
            </a:r>
          </a:p>
          <a:p>
            <a:pPr lvl="1"/>
            <a:r>
              <a:rPr lang="en-GB"/>
              <a:t>You can use a convenient shorthand</a:t>
            </a:r>
          </a:p>
        </p:txBody>
      </p:sp>
      <p:sp>
        <p:nvSpPr>
          <p:cNvPr id="90116" name="Rectangle 4"/>
          <p:cNvSpPr>
            <a:spLocks noChangeArrowheads="1"/>
          </p:cNvSpPr>
          <p:nvPr/>
        </p:nvSpPr>
        <p:spPr bwMode="auto">
          <a:xfrm>
            <a:off x="3048000" y="2971800"/>
            <a:ext cx="6019800" cy="3048000"/>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90117" name="Rectangle 5"/>
          <p:cNvSpPr>
            <a:spLocks noChangeArrowheads="1"/>
          </p:cNvSpPr>
          <p:nvPr/>
        </p:nvSpPr>
        <p:spPr bwMode="auto">
          <a:xfrm>
            <a:off x="4722814" y="5105400"/>
            <a:ext cx="466725" cy="376238"/>
          </a:xfrm>
          <a:prstGeom prst="rect">
            <a:avLst/>
          </a:prstGeom>
          <a:solidFill>
            <a:srgbClr val="FF9900"/>
          </a:solidFill>
          <a:ln w="12700">
            <a:solidFill>
              <a:schemeClr val="tx1"/>
            </a:solidFill>
            <a:miter lim="800000"/>
            <a:headEnd/>
            <a:tailEnd/>
          </a:ln>
          <a:effectLst/>
        </p:spPr>
        <p:txBody>
          <a:bodyPr wrap="none" lIns="90488" tIns="44450" rIns="90488" bIns="44450" anchor="ctr">
            <a:spAutoFit/>
          </a:bodyPr>
          <a:lstStyle/>
          <a:p>
            <a:pPr algn="ctr"/>
            <a:r>
              <a:rPr lang="en-GB" b="1">
                <a:latin typeface="Courier New" pitchFamily="49" charset="0"/>
              </a:rPr>
              <a:t>  </a:t>
            </a:r>
          </a:p>
        </p:txBody>
      </p:sp>
      <p:sp>
        <p:nvSpPr>
          <p:cNvPr id="90118" name="Text Box 6"/>
          <p:cNvSpPr txBox="1">
            <a:spLocks noChangeArrowheads="1"/>
          </p:cNvSpPr>
          <p:nvPr/>
        </p:nvSpPr>
        <p:spPr bwMode="auto">
          <a:xfrm>
            <a:off x="4643705" y="5481639"/>
            <a:ext cx="601128" cy="366767"/>
          </a:xfrm>
          <a:prstGeom prst="rect">
            <a:avLst/>
          </a:prstGeom>
          <a:noFill/>
          <a:ln w="12700">
            <a:noFill/>
            <a:miter lim="800000"/>
            <a:headEnd/>
            <a:tailEnd/>
          </a:ln>
          <a:effectLst/>
        </p:spPr>
        <p:txBody>
          <a:bodyPr wrap="none" lIns="90488" tIns="44450" rIns="90488" bIns="44450">
            <a:spAutoFit/>
          </a:bodyPr>
          <a:lstStyle/>
          <a:p>
            <a:pPr algn="ctr"/>
            <a:r>
              <a:rPr lang="en-GB" b="1">
                <a:latin typeface="Lucida Sans Typewriter" pitchFamily="49" charset="0"/>
              </a:rPr>
              <a:t>row</a:t>
            </a:r>
          </a:p>
        </p:txBody>
      </p:sp>
      <p:sp>
        <p:nvSpPr>
          <p:cNvPr id="90119" name="Line 7"/>
          <p:cNvSpPr>
            <a:spLocks noChangeShapeType="1"/>
          </p:cNvSpPr>
          <p:nvPr/>
        </p:nvSpPr>
        <p:spPr bwMode="auto">
          <a:xfrm>
            <a:off x="4968875" y="5295900"/>
            <a:ext cx="762000" cy="0"/>
          </a:xfrm>
          <a:prstGeom prst="line">
            <a:avLst/>
          </a:prstGeom>
          <a:noFill/>
          <a:ln w="19050">
            <a:solidFill>
              <a:schemeClr val="tx1"/>
            </a:solidFill>
            <a:round/>
            <a:headEnd/>
            <a:tailEnd type="triangle" w="med" len="med"/>
          </a:ln>
          <a:effectLst/>
        </p:spPr>
        <p:txBody>
          <a:bodyPr lIns="90488" tIns="44450" rIns="90488" bIns="44450" anchor="ctr">
            <a:spAutoFit/>
          </a:bodyPr>
          <a:lstStyle/>
          <a:p>
            <a:endParaRPr lang="en-IN"/>
          </a:p>
        </p:txBody>
      </p:sp>
      <p:sp>
        <p:nvSpPr>
          <p:cNvPr id="90120" name="Rectangle 8"/>
          <p:cNvSpPr>
            <a:spLocks noChangeArrowheads="1"/>
          </p:cNvSpPr>
          <p:nvPr/>
        </p:nvSpPr>
        <p:spPr bwMode="auto">
          <a:xfrm>
            <a:off x="5799138" y="51054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dirty="0"/>
              <a:t>0</a:t>
            </a:r>
          </a:p>
        </p:txBody>
      </p:sp>
      <p:sp>
        <p:nvSpPr>
          <p:cNvPr id="90121" name="Rectangle 9"/>
          <p:cNvSpPr>
            <a:spLocks noChangeArrowheads="1"/>
          </p:cNvSpPr>
          <p:nvPr/>
        </p:nvSpPr>
        <p:spPr bwMode="auto">
          <a:xfrm>
            <a:off x="6180138" y="51054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a:t>1</a:t>
            </a:r>
          </a:p>
        </p:txBody>
      </p:sp>
      <p:sp>
        <p:nvSpPr>
          <p:cNvPr id="90122" name="Rectangle 10"/>
          <p:cNvSpPr>
            <a:spLocks noChangeArrowheads="1"/>
          </p:cNvSpPr>
          <p:nvPr/>
        </p:nvSpPr>
        <p:spPr bwMode="auto">
          <a:xfrm>
            <a:off x="6561138" y="51054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a:t>2</a:t>
            </a:r>
          </a:p>
        </p:txBody>
      </p:sp>
      <p:sp>
        <p:nvSpPr>
          <p:cNvPr id="90123" name="Rectangle 11"/>
          <p:cNvSpPr>
            <a:spLocks noChangeArrowheads="1"/>
          </p:cNvSpPr>
          <p:nvPr/>
        </p:nvSpPr>
        <p:spPr bwMode="auto">
          <a:xfrm>
            <a:off x="6942138" y="51054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a:t>3</a:t>
            </a:r>
          </a:p>
        </p:txBody>
      </p:sp>
      <p:sp>
        <p:nvSpPr>
          <p:cNvPr id="90124" name="Text Box 12"/>
          <p:cNvSpPr txBox="1">
            <a:spLocks noChangeArrowheads="1"/>
          </p:cNvSpPr>
          <p:nvPr/>
        </p:nvSpPr>
        <p:spPr bwMode="auto">
          <a:xfrm>
            <a:off x="7924800" y="4114801"/>
            <a:ext cx="1066800" cy="646331"/>
          </a:xfrm>
          <a:prstGeom prst="rect">
            <a:avLst/>
          </a:prstGeom>
          <a:noFill/>
          <a:ln w="9525">
            <a:noFill/>
            <a:miter lim="800000"/>
            <a:headEnd/>
            <a:tailEnd/>
          </a:ln>
          <a:effectLst/>
        </p:spPr>
        <p:txBody>
          <a:bodyPr>
            <a:spAutoFit/>
          </a:bodyPr>
          <a:lstStyle/>
          <a:p>
            <a:r>
              <a:rPr lang="en-GB"/>
              <a:t>Equivalent</a:t>
            </a:r>
          </a:p>
        </p:txBody>
      </p:sp>
      <p:sp>
        <p:nvSpPr>
          <p:cNvPr id="90125" name="Line 13"/>
          <p:cNvSpPr>
            <a:spLocks noChangeShapeType="1"/>
          </p:cNvSpPr>
          <p:nvPr/>
        </p:nvSpPr>
        <p:spPr bwMode="auto">
          <a:xfrm flipV="1">
            <a:off x="8229600" y="3733800"/>
            <a:ext cx="0" cy="381000"/>
          </a:xfrm>
          <a:prstGeom prst="line">
            <a:avLst/>
          </a:prstGeom>
          <a:noFill/>
          <a:ln w="19050">
            <a:solidFill>
              <a:schemeClr val="tx1"/>
            </a:solidFill>
            <a:round/>
            <a:headEnd/>
            <a:tailEnd type="triangle" w="med" len="med"/>
          </a:ln>
          <a:effectLst/>
        </p:spPr>
        <p:txBody>
          <a:bodyPr/>
          <a:lstStyle/>
          <a:p>
            <a:endParaRPr lang="en-IN"/>
          </a:p>
        </p:txBody>
      </p:sp>
      <p:sp>
        <p:nvSpPr>
          <p:cNvPr id="90126" name="Rectangle 14"/>
          <p:cNvSpPr>
            <a:spLocks noChangeArrowheads="1"/>
          </p:cNvSpPr>
          <p:nvPr/>
        </p:nvSpPr>
        <p:spPr bwMode="auto">
          <a:xfrm>
            <a:off x="3181350" y="3200400"/>
            <a:ext cx="5715000" cy="4572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a:latin typeface="Lucida Sans Typewriter" pitchFamily="49" charset="0"/>
              </a:rPr>
              <a:t>long[ ] row = new long[4] {0, 1, 2, 3};</a:t>
            </a:r>
          </a:p>
        </p:txBody>
      </p:sp>
      <p:sp>
        <p:nvSpPr>
          <p:cNvPr id="90127" name="Rectangle 15"/>
          <p:cNvSpPr>
            <a:spLocks noChangeArrowheads="1"/>
          </p:cNvSpPr>
          <p:nvPr/>
        </p:nvSpPr>
        <p:spPr bwMode="auto">
          <a:xfrm>
            <a:off x="3200400" y="4038600"/>
            <a:ext cx="4419600" cy="4572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a:latin typeface="Lucida Sans Typewriter" pitchFamily="49" charset="0"/>
              </a:rPr>
              <a:t>long[ ] row = {0, 1, 2, 3};</a:t>
            </a:r>
          </a:p>
        </p:txBody>
      </p:sp>
      <p:sp>
        <p:nvSpPr>
          <p:cNvPr id="90128" name="Line 16"/>
          <p:cNvSpPr>
            <a:spLocks noChangeShapeType="1"/>
          </p:cNvSpPr>
          <p:nvPr/>
        </p:nvSpPr>
        <p:spPr bwMode="auto">
          <a:xfrm flipH="1">
            <a:off x="7591425" y="4305300"/>
            <a:ext cx="381000" cy="0"/>
          </a:xfrm>
          <a:prstGeom prst="line">
            <a:avLst/>
          </a:prstGeom>
          <a:noFill/>
          <a:ln w="19050">
            <a:solidFill>
              <a:schemeClr val="tx1"/>
            </a:solidFill>
            <a:round/>
            <a:headEnd/>
            <a:tailEnd type="triangle" w="med" len="med"/>
          </a:ln>
          <a:effectLst/>
        </p:spPr>
        <p:txBody>
          <a:bodyPr/>
          <a:lstStyle/>
          <a:p>
            <a:endParaRPr lang="en-IN"/>
          </a:p>
        </p:txBody>
      </p:sp>
    </p:spTree>
    <p:extLst>
      <p:ext uri="{BB962C8B-B14F-4D97-AF65-F5344CB8AC3E}">
        <p14:creationId xmlns:p14="http://schemas.microsoft.com/office/powerpoint/2010/main" val="1899262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7716078" y="3535362"/>
            <a:ext cx="1600200" cy="2133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6115878" y="3535362"/>
            <a:ext cx="1295400" cy="1905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723" name="Rectangle 3"/>
          <p:cNvSpPr>
            <a:spLocks noGrp="1" noChangeArrowheads="1"/>
          </p:cNvSpPr>
          <p:nvPr>
            <p:ph sz="half" idx="1"/>
          </p:nvPr>
        </p:nvSpPr>
        <p:spPr>
          <a:xfrm>
            <a:off x="1981200" y="1219201"/>
            <a:ext cx="3505200" cy="4906963"/>
          </a:xfrm>
        </p:spPr>
        <p:txBody>
          <a:bodyPr>
            <a:noAutofit/>
          </a:bodyPr>
          <a:lstStyle/>
          <a:p>
            <a:r>
              <a:rPr lang="en-US" dirty="0" smtClean="0"/>
              <a:t>Array containing a single row of values</a:t>
            </a:r>
          </a:p>
          <a:p>
            <a:endParaRPr lang="en-US" dirty="0" smtClean="0"/>
          </a:p>
          <a:p>
            <a:r>
              <a:rPr lang="en-US" dirty="0" smtClean="0"/>
              <a:t>Example:</a:t>
            </a:r>
          </a:p>
          <a:p>
            <a:pPr lvl="1"/>
            <a:r>
              <a:rPr lang="en-US" dirty="0" err="1" smtClean="0"/>
              <a:t>int</a:t>
            </a:r>
            <a:r>
              <a:rPr lang="en-US" dirty="0" smtClean="0"/>
              <a:t>[] numbers = new </a:t>
            </a:r>
            <a:r>
              <a:rPr lang="en-US" dirty="0" err="1" smtClean="0"/>
              <a:t>int</a:t>
            </a:r>
            <a:r>
              <a:rPr lang="en-US" dirty="0" smtClean="0"/>
              <a:t>[5] {1, 2, 3, 4, 5};</a:t>
            </a:r>
          </a:p>
          <a:p>
            <a:pPr lvl="1"/>
            <a:r>
              <a:rPr lang="en-US" dirty="0" smtClean="0"/>
              <a:t>string[] names = new string[3] {"Matt", "Joanne", "Robert"};</a:t>
            </a:r>
          </a:p>
          <a:p>
            <a:endParaRPr lang="en-US" dirty="0" smtClean="0"/>
          </a:p>
        </p:txBody>
      </p:sp>
      <p:pic>
        <p:nvPicPr>
          <p:cNvPr id="5" name="Content Placeholder 4" descr="SingleDArray.png"/>
          <p:cNvPicPr>
            <a:picLocks noGrp="1" noChangeAspect="1"/>
          </p:cNvPicPr>
          <p:nvPr>
            <p:ph sz="half" idx="2"/>
          </p:nvPr>
        </p:nvPicPr>
        <p:blipFill>
          <a:blip r:embed="rId3" cstate="print"/>
          <a:stretch>
            <a:fillRect/>
          </a:stretch>
        </p:blipFill>
        <p:spPr>
          <a:xfrm>
            <a:off x="6573079" y="1020763"/>
            <a:ext cx="2962689" cy="2324425"/>
          </a:xfrm>
          <a:ln>
            <a:solidFill>
              <a:schemeClr val="tx1"/>
            </a:solidFill>
          </a:ln>
        </p:spPr>
      </p:pic>
      <p:sp>
        <p:nvSpPr>
          <p:cNvPr id="30722" name="Rectangle 2"/>
          <p:cNvSpPr>
            <a:spLocks noGrp="1" noChangeArrowheads="1"/>
          </p:cNvSpPr>
          <p:nvPr>
            <p:ph type="title"/>
          </p:nvPr>
        </p:nvSpPr>
        <p:spPr/>
        <p:txBody>
          <a:bodyPr/>
          <a:lstStyle/>
          <a:p>
            <a:r>
              <a:rPr lang="en-US" dirty="0" smtClean="0"/>
              <a:t>Single dimensional Array</a:t>
            </a:r>
            <a:endParaRPr lang="en-US" dirty="0"/>
          </a:p>
        </p:txBody>
      </p:sp>
      <p:sp>
        <p:nvSpPr>
          <p:cNvPr id="18" name="TextBox 17"/>
          <p:cNvSpPr txBox="1"/>
          <p:nvPr/>
        </p:nvSpPr>
        <p:spPr>
          <a:xfrm>
            <a:off x="6192078" y="3687762"/>
            <a:ext cx="1143008" cy="369332"/>
          </a:xfrm>
          <a:prstGeom prst="rect">
            <a:avLst/>
          </a:prstGeom>
          <a:solidFill>
            <a:schemeClr val="tx1">
              <a:lumMod val="65000"/>
              <a:lumOff val="35000"/>
            </a:schemeClr>
          </a:solidFill>
          <a:ln>
            <a:solidFill>
              <a:schemeClr val="accent1">
                <a:shade val="50000"/>
              </a:schemeClr>
            </a:solidFill>
          </a:ln>
        </p:spPr>
        <p:txBody>
          <a:bodyPr wrap="square" rtlCol="0">
            <a:spAutoFit/>
          </a:bodyPr>
          <a:lstStyle/>
          <a:p>
            <a:r>
              <a:rPr lang="en-US" dirty="0"/>
              <a:t>  </a:t>
            </a:r>
            <a:r>
              <a:rPr lang="en-US" sz="1600" dirty="0">
                <a:latin typeface="Trebuchet MS" pitchFamily="34" charset="0"/>
              </a:rPr>
              <a:t>100XDF</a:t>
            </a:r>
            <a:endParaRPr lang="en-US" sz="1600" dirty="0">
              <a:latin typeface="Trebuchet MS" pitchFamily="34" charset="0"/>
            </a:endParaRPr>
          </a:p>
        </p:txBody>
      </p:sp>
      <p:sp>
        <p:nvSpPr>
          <p:cNvPr id="20" name="Rectangle 19"/>
          <p:cNvSpPr/>
          <p:nvPr/>
        </p:nvSpPr>
        <p:spPr>
          <a:xfrm>
            <a:off x="8020878" y="3611562"/>
            <a:ext cx="1143008" cy="357190"/>
          </a:xfrm>
          <a:prstGeom prst="rect">
            <a:avLst/>
          </a:prstGeom>
          <a:solidFill>
            <a:schemeClr val="tx1">
              <a:lumMod val="95000"/>
              <a:lumOff val="5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US" dirty="0">
              <a:solidFill>
                <a:schemeClr val="tx1"/>
              </a:solidFill>
            </a:endParaRPr>
          </a:p>
        </p:txBody>
      </p:sp>
      <p:sp>
        <p:nvSpPr>
          <p:cNvPr id="21" name="Rectangle 20"/>
          <p:cNvSpPr/>
          <p:nvPr/>
        </p:nvSpPr>
        <p:spPr>
          <a:xfrm>
            <a:off x="8020878" y="3968752"/>
            <a:ext cx="1143008" cy="357190"/>
          </a:xfrm>
          <a:prstGeom prst="rect">
            <a:avLst/>
          </a:prstGeom>
          <a:solidFill>
            <a:schemeClr val="tx1">
              <a:lumMod val="95000"/>
              <a:lumOff val="5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22" name="Rectangle 21"/>
          <p:cNvSpPr/>
          <p:nvPr/>
        </p:nvSpPr>
        <p:spPr>
          <a:xfrm>
            <a:off x="8020878" y="4325942"/>
            <a:ext cx="1143008" cy="357190"/>
          </a:xfrm>
          <a:prstGeom prst="rect">
            <a:avLst/>
          </a:prstGeom>
          <a:solidFill>
            <a:schemeClr val="tx1">
              <a:lumMod val="95000"/>
              <a:lumOff val="5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US" dirty="0">
              <a:solidFill>
                <a:schemeClr val="tx1"/>
              </a:solidFill>
            </a:endParaRPr>
          </a:p>
        </p:txBody>
      </p:sp>
      <p:sp>
        <p:nvSpPr>
          <p:cNvPr id="23" name="Rectangle 22"/>
          <p:cNvSpPr/>
          <p:nvPr/>
        </p:nvSpPr>
        <p:spPr>
          <a:xfrm>
            <a:off x="8020878" y="4683132"/>
            <a:ext cx="1143008" cy="357190"/>
          </a:xfrm>
          <a:prstGeom prst="rect">
            <a:avLst/>
          </a:prstGeom>
          <a:solidFill>
            <a:schemeClr val="tx1">
              <a:lumMod val="95000"/>
              <a:lumOff val="5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US" dirty="0">
              <a:solidFill>
                <a:schemeClr val="tx1"/>
              </a:solidFill>
            </a:endParaRPr>
          </a:p>
        </p:txBody>
      </p:sp>
      <p:sp>
        <p:nvSpPr>
          <p:cNvPr id="24" name="Rectangle 23"/>
          <p:cNvSpPr/>
          <p:nvPr/>
        </p:nvSpPr>
        <p:spPr>
          <a:xfrm>
            <a:off x="8020878" y="5040322"/>
            <a:ext cx="1143008" cy="357190"/>
          </a:xfrm>
          <a:prstGeom prst="rect">
            <a:avLst/>
          </a:prstGeom>
          <a:solidFill>
            <a:schemeClr val="tx1">
              <a:lumMod val="95000"/>
              <a:lumOff val="5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US" dirty="0">
              <a:solidFill>
                <a:schemeClr val="tx1"/>
              </a:solidFill>
            </a:endParaRPr>
          </a:p>
        </p:txBody>
      </p:sp>
      <p:cxnSp>
        <p:nvCxnSpPr>
          <p:cNvPr id="25" name="Elbow Connector 24"/>
          <p:cNvCxnSpPr>
            <a:stCxn id="18" idx="3"/>
          </p:cNvCxnSpPr>
          <p:nvPr/>
        </p:nvCxnSpPr>
        <p:spPr>
          <a:xfrm flipV="1">
            <a:off x="7335086" y="3687762"/>
            <a:ext cx="685792" cy="18466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639878" y="3687762"/>
            <a:ext cx="428596" cy="369332"/>
          </a:xfrm>
          <a:prstGeom prst="rect">
            <a:avLst/>
          </a:prstGeom>
          <a:noFill/>
        </p:spPr>
        <p:txBody>
          <a:bodyPr wrap="square" rtlCol="0">
            <a:spAutoFit/>
          </a:bodyPr>
          <a:lstStyle/>
          <a:p>
            <a:r>
              <a:rPr lang="en-US" dirty="0"/>
              <a:t>0</a:t>
            </a:r>
            <a:endParaRPr lang="en-US" dirty="0"/>
          </a:p>
        </p:txBody>
      </p:sp>
      <p:sp>
        <p:nvSpPr>
          <p:cNvPr id="27" name="TextBox 26"/>
          <p:cNvSpPr txBox="1"/>
          <p:nvPr/>
        </p:nvSpPr>
        <p:spPr>
          <a:xfrm>
            <a:off x="7639878" y="4044952"/>
            <a:ext cx="428596" cy="369332"/>
          </a:xfrm>
          <a:prstGeom prst="rect">
            <a:avLst/>
          </a:prstGeom>
          <a:noFill/>
        </p:spPr>
        <p:txBody>
          <a:bodyPr wrap="square" rtlCol="0">
            <a:spAutoFit/>
          </a:bodyPr>
          <a:lstStyle/>
          <a:p>
            <a:r>
              <a:rPr lang="en-US" dirty="0"/>
              <a:t>1</a:t>
            </a:r>
            <a:endParaRPr lang="en-US" dirty="0"/>
          </a:p>
        </p:txBody>
      </p:sp>
      <p:sp>
        <p:nvSpPr>
          <p:cNvPr id="28" name="TextBox 27"/>
          <p:cNvSpPr txBox="1"/>
          <p:nvPr/>
        </p:nvSpPr>
        <p:spPr>
          <a:xfrm>
            <a:off x="7639878" y="4402142"/>
            <a:ext cx="428596" cy="369332"/>
          </a:xfrm>
          <a:prstGeom prst="rect">
            <a:avLst/>
          </a:prstGeom>
          <a:noFill/>
        </p:spPr>
        <p:txBody>
          <a:bodyPr wrap="square" rtlCol="0">
            <a:spAutoFit/>
          </a:bodyPr>
          <a:lstStyle/>
          <a:p>
            <a:r>
              <a:rPr lang="en-US" dirty="0"/>
              <a:t>2</a:t>
            </a:r>
            <a:endParaRPr lang="en-US" dirty="0"/>
          </a:p>
        </p:txBody>
      </p:sp>
      <p:sp>
        <p:nvSpPr>
          <p:cNvPr id="29" name="TextBox 28"/>
          <p:cNvSpPr txBox="1"/>
          <p:nvPr/>
        </p:nvSpPr>
        <p:spPr>
          <a:xfrm>
            <a:off x="7639878" y="4759332"/>
            <a:ext cx="428596" cy="369332"/>
          </a:xfrm>
          <a:prstGeom prst="rect">
            <a:avLst/>
          </a:prstGeom>
          <a:noFill/>
        </p:spPr>
        <p:txBody>
          <a:bodyPr wrap="square" rtlCol="0">
            <a:spAutoFit/>
          </a:bodyPr>
          <a:lstStyle/>
          <a:p>
            <a:r>
              <a:rPr lang="en-US" dirty="0"/>
              <a:t>3</a:t>
            </a:r>
            <a:endParaRPr lang="en-US" dirty="0"/>
          </a:p>
        </p:txBody>
      </p:sp>
      <p:sp>
        <p:nvSpPr>
          <p:cNvPr id="30" name="TextBox 29"/>
          <p:cNvSpPr txBox="1"/>
          <p:nvPr/>
        </p:nvSpPr>
        <p:spPr>
          <a:xfrm>
            <a:off x="7639878" y="5116522"/>
            <a:ext cx="428596" cy="369332"/>
          </a:xfrm>
          <a:prstGeom prst="rect">
            <a:avLst/>
          </a:prstGeom>
          <a:noFill/>
        </p:spPr>
        <p:txBody>
          <a:bodyPr wrap="square" rtlCol="0">
            <a:spAutoFit/>
          </a:bodyPr>
          <a:lstStyle/>
          <a:p>
            <a:r>
              <a:rPr lang="en-US" dirty="0"/>
              <a:t>4</a:t>
            </a:r>
            <a:endParaRPr lang="en-US" dirty="0"/>
          </a:p>
        </p:txBody>
      </p:sp>
      <p:sp>
        <p:nvSpPr>
          <p:cNvPr id="33" name="TextBox 32"/>
          <p:cNvSpPr txBox="1"/>
          <p:nvPr/>
        </p:nvSpPr>
        <p:spPr>
          <a:xfrm>
            <a:off x="6192078" y="5516562"/>
            <a:ext cx="1219200" cy="338554"/>
          </a:xfrm>
          <a:prstGeom prst="rect">
            <a:avLst/>
          </a:prstGeom>
          <a:noFill/>
        </p:spPr>
        <p:txBody>
          <a:bodyPr wrap="square" rtlCol="0">
            <a:spAutoFit/>
          </a:bodyPr>
          <a:lstStyle/>
          <a:p>
            <a:r>
              <a:rPr lang="en-US" sz="1600" dirty="0">
                <a:latin typeface="Trebuchet MS" pitchFamily="34" charset="0"/>
              </a:rPr>
              <a:t>Stack</a:t>
            </a:r>
            <a:endParaRPr lang="en-IN" sz="1600" dirty="0">
              <a:latin typeface="Trebuchet MS" pitchFamily="34" charset="0"/>
            </a:endParaRPr>
          </a:p>
        </p:txBody>
      </p:sp>
      <p:sp>
        <p:nvSpPr>
          <p:cNvPr id="35" name="TextBox 34"/>
          <p:cNvSpPr txBox="1"/>
          <p:nvPr/>
        </p:nvSpPr>
        <p:spPr>
          <a:xfrm>
            <a:off x="7792278" y="5745162"/>
            <a:ext cx="1524000" cy="369332"/>
          </a:xfrm>
          <a:prstGeom prst="rect">
            <a:avLst/>
          </a:prstGeom>
          <a:noFill/>
        </p:spPr>
        <p:txBody>
          <a:bodyPr wrap="square" rtlCol="0">
            <a:spAutoFit/>
          </a:bodyPr>
          <a:lstStyle/>
          <a:p>
            <a:r>
              <a:rPr lang="en-US" dirty="0"/>
              <a:t>        Heap</a:t>
            </a:r>
            <a:endParaRPr lang="en-IN" dirty="0"/>
          </a:p>
        </p:txBody>
      </p:sp>
      <p:sp>
        <p:nvSpPr>
          <p:cNvPr id="36" name="TextBox 35"/>
          <p:cNvSpPr txBox="1"/>
          <p:nvPr/>
        </p:nvSpPr>
        <p:spPr>
          <a:xfrm>
            <a:off x="6192078" y="4144962"/>
            <a:ext cx="1143000" cy="369332"/>
          </a:xfrm>
          <a:prstGeom prst="rect">
            <a:avLst/>
          </a:prstGeom>
          <a:noFill/>
        </p:spPr>
        <p:txBody>
          <a:bodyPr wrap="square" rtlCol="0">
            <a:spAutoFit/>
          </a:bodyPr>
          <a:lstStyle/>
          <a:p>
            <a:r>
              <a:rPr lang="en-US" dirty="0"/>
              <a:t>      </a:t>
            </a:r>
            <a:r>
              <a:rPr lang="en-US" dirty="0" err="1"/>
              <a:t>arr</a:t>
            </a:r>
            <a:endParaRPr lang="en-IN" dirty="0"/>
          </a:p>
        </p:txBody>
      </p:sp>
      <p:cxnSp>
        <p:nvCxnSpPr>
          <p:cNvPr id="38" name="Straight Arrow Connector 37"/>
          <p:cNvCxnSpPr/>
          <p:nvPr/>
        </p:nvCxnSpPr>
        <p:spPr>
          <a:xfrm rot="5400000" flipH="1" flipV="1">
            <a:off x="6458778" y="4183062"/>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020878" y="1935162"/>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020878" y="2163762"/>
            <a:ext cx="1676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020878" y="2468562"/>
            <a:ext cx="144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020878" y="2697162"/>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020878" y="2925762"/>
            <a:ext cx="2209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706678" y="2697162"/>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8897178" y="2887662"/>
            <a:ext cx="190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8706678" y="3154362"/>
            <a:ext cx="1981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8401878" y="3535362"/>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9011478" y="3763962"/>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9125778" y="4030662"/>
            <a:ext cx="2209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10800000">
            <a:off x="9011478" y="3840162"/>
            <a:ext cx="838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10800000">
            <a:off x="8935278" y="4144964"/>
            <a:ext cx="762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10800000">
            <a:off x="8935278" y="4602162"/>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10800000">
            <a:off x="8935278" y="4830762"/>
            <a:ext cx="1143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10800000">
            <a:off x="9011478" y="5135562"/>
            <a:ext cx="1219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Rounded Rectangle 78"/>
          <p:cNvSpPr/>
          <p:nvPr/>
        </p:nvSpPr>
        <p:spPr>
          <a:xfrm>
            <a:off x="6725478" y="1477962"/>
            <a:ext cx="22860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340256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a:t>Initializing Multidimensional Array Elements</a:t>
            </a:r>
          </a:p>
        </p:txBody>
      </p:sp>
      <p:sp>
        <p:nvSpPr>
          <p:cNvPr id="92163" name="Rectangle 3"/>
          <p:cNvSpPr>
            <a:spLocks noGrp="1" noChangeArrowheads="1"/>
          </p:cNvSpPr>
          <p:nvPr>
            <p:ph type="body" idx="1"/>
          </p:nvPr>
        </p:nvSpPr>
        <p:spPr>
          <a:xfrm>
            <a:off x="838200" y="1556951"/>
            <a:ext cx="10515600" cy="4620012"/>
          </a:xfrm>
        </p:spPr>
        <p:txBody>
          <a:bodyPr>
            <a:normAutofit/>
          </a:bodyPr>
          <a:lstStyle/>
          <a:p>
            <a:r>
              <a:rPr lang="en-US" sz="2400" dirty="0" smtClean="0"/>
              <a:t>Array containing multiple rows with same number of items for each row.</a:t>
            </a:r>
          </a:p>
          <a:p>
            <a:r>
              <a:rPr lang="en-GB" sz="2400" dirty="0" smtClean="0"/>
              <a:t>You </a:t>
            </a:r>
            <a:r>
              <a:rPr lang="en-GB" sz="2400" dirty="0"/>
              <a:t>can also initialize multidimensional array elements</a:t>
            </a:r>
          </a:p>
          <a:p>
            <a:pPr lvl="1"/>
            <a:r>
              <a:rPr lang="en-GB" dirty="0"/>
              <a:t>All elements must be specified</a:t>
            </a:r>
          </a:p>
        </p:txBody>
      </p:sp>
      <p:sp>
        <p:nvSpPr>
          <p:cNvPr id="92164" name="Rectangle 4"/>
          <p:cNvSpPr>
            <a:spLocks noChangeArrowheads="1"/>
          </p:cNvSpPr>
          <p:nvPr/>
        </p:nvSpPr>
        <p:spPr bwMode="auto">
          <a:xfrm>
            <a:off x="2895600" y="2962275"/>
            <a:ext cx="6324600" cy="3048000"/>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92165" name="Rectangle 5"/>
          <p:cNvSpPr>
            <a:spLocks noChangeArrowheads="1"/>
          </p:cNvSpPr>
          <p:nvPr/>
        </p:nvSpPr>
        <p:spPr bwMode="auto">
          <a:xfrm>
            <a:off x="6696076" y="3724275"/>
            <a:ext cx="466725" cy="376238"/>
          </a:xfrm>
          <a:prstGeom prst="rect">
            <a:avLst/>
          </a:prstGeom>
          <a:solidFill>
            <a:srgbClr val="FF9900"/>
          </a:solidFill>
          <a:ln w="12700">
            <a:solidFill>
              <a:schemeClr val="tx1"/>
            </a:solidFill>
            <a:miter lim="800000"/>
            <a:headEnd/>
            <a:tailEnd/>
          </a:ln>
          <a:effectLst/>
        </p:spPr>
        <p:txBody>
          <a:bodyPr wrap="none" lIns="90488" tIns="44450" rIns="90488" bIns="44450" anchor="ctr">
            <a:spAutoFit/>
          </a:bodyPr>
          <a:lstStyle/>
          <a:p>
            <a:pPr algn="ctr"/>
            <a:r>
              <a:rPr lang="en-GB" b="1">
                <a:latin typeface="Courier New" pitchFamily="49" charset="0"/>
              </a:rPr>
              <a:t>  </a:t>
            </a:r>
          </a:p>
        </p:txBody>
      </p:sp>
      <p:sp>
        <p:nvSpPr>
          <p:cNvPr id="92166" name="Text Box 6"/>
          <p:cNvSpPr txBox="1">
            <a:spLocks noChangeArrowheads="1"/>
          </p:cNvSpPr>
          <p:nvPr/>
        </p:nvSpPr>
        <p:spPr bwMode="auto">
          <a:xfrm>
            <a:off x="6546444" y="4100514"/>
            <a:ext cx="740588" cy="366767"/>
          </a:xfrm>
          <a:prstGeom prst="rect">
            <a:avLst/>
          </a:prstGeom>
          <a:noFill/>
          <a:ln w="12700">
            <a:noFill/>
            <a:miter lim="800000"/>
            <a:headEnd/>
            <a:tailEnd/>
          </a:ln>
          <a:effectLst/>
        </p:spPr>
        <p:txBody>
          <a:bodyPr wrap="none" lIns="90488" tIns="44450" rIns="90488" bIns="44450">
            <a:spAutoFit/>
          </a:bodyPr>
          <a:lstStyle/>
          <a:p>
            <a:pPr algn="ctr"/>
            <a:r>
              <a:rPr lang="en-GB" b="1">
                <a:latin typeface="Lucida Sans Typewriter" pitchFamily="49" charset="0"/>
              </a:rPr>
              <a:t>grid</a:t>
            </a:r>
          </a:p>
        </p:txBody>
      </p:sp>
      <p:sp>
        <p:nvSpPr>
          <p:cNvPr id="92167" name="Line 7"/>
          <p:cNvSpPr>
            <a:spLocks noChangeShapeType="1"/>
          </p:cNvSpPr>
          <p:nvPr/>
        </p:nvSpPr>
        <p:spPr bwMode="auto">
          <a:xfrm>
            <a:off x="6951663" y="3924300"/>
            <a:ext cx="762000" cy="0"/>
          </a:xfrm>
          <a:prstGeom prst="line">
            <a:avLst/>
          </a:prstGeom>
          <a:noFill/>
          <a:ln w="19050">
            <a:solidFill>
              <a:schemeClr val="tx1"/>
            </a:solidFill>
            <a:round/>
            <a:headEnd/>
            <a:tailEnd type="triangle" w="med" len="med"/>
          </a:ln>
          <a:effectLst/>
        </p:spPr>
        <p:txBody>
          <a:bodyPr lIns="90488" tIns="44450" rIns="90488" bIns="44450" anchor="ctr">
            <a:spAutoFit/>
          </a:bodyPr>
          <a:lstStyle/>
          <a:p>
            <a:endParaRPr lang="en-IN"/>
          </a:p>
        </p:txBody>
      </p:sp>
      <p:sp>
        <p:nvSpPr>
          <p:cNvPr id="92168" name="Rectangle 8"/>
          <p:cNvSpPr>
            <a:spLocks noChangeArrowheads="1"/>
          </p:cNvSpPr>
          <p:nvPr/>
        </p:nvSpPr>
        <p:spPr bwMode="auto">
          <a:xfrm>
            <a:off x="7772400" y="3724275"/>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dirty="0"/>
              <a:t>5</a:t>
            </a:r>
          </a:p>
        </p:txBody>
      </p:sp>
      <p:sp>
        <p:nvSpPr>
          <p:cNvPr id="92169" name="Rectangle 9"/>
          <p:cNvSpPr>
            <a:spLocks noChangeArrowheads="1"/>
          </p:cNvSpPr>
          <p:nvPr/>
        </p:nvSpPr>
        <p:spPr bwMode="auto">
          <a:xfrm>
            <a:off x="8153400" y="3724275"/>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dirty="0"/>
              <a:t>4</a:t>
            </a:r>
          </a:p>
        </p:txBody>
      </p:sp>
      <p:sp>
        <p:nvSpPr>
          <p:cNvPr id="92170" name="Rectangle 10"/>
          <p:cNvSpPr>
            <a:spLocks noChangeArrowheads="1"/>
          </p:cNvSpPr>
          <p:nvPr/>
        </p:nvSpPr>
        <p:spPr bwMode="auto">
          <a:xfrm>
            <a:off x="8534400" y="3724275"/>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a:t>3</a:t>
            </a:r>
          </a:p>
        </p:txBody>
      </p:sp>
      <p:sp>
        <p:nvSpPr>
          <p:cNvPr id="92171" name="Rectangle 11"/>
          <p:cNvSpPr>
            <a:spLocks noChangeArrowheads="1"/>
          </p:cNvSpPr>
          <p:nvPr/>
        </p:nvSpPr>
        <p:spPr bwMode="auto">
          <a:xfrm>
            <a:off x="7772400" y="4105275"/>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dirty="0"/>
              <a:t>2</a:t>
            </a:r>
          </a:p>
        </p:txBody>
      </p:sp>
      <p:sp>
        <p:nvSpPr>
          <p:cNvPr id="92172" name="Rectangle 12"/>
          <p:cNvSpPr>
            <a:spLocks noChangeArrowheads="1"/>
          </p:cNvSpPr>
          <p:nvPr/>
        </p:nvSpPr>
        <p:spPr bwMode="auto">
          <a:xfrm>
            <a:off x="8153400" y="4105275"/>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a:t>1</a:t>
            </a:r>
          </a:p>
        </p:txBody>
      </p:sp>
      <p:sp>
        <p:nvSpPr>
          <p:cNvPr id="92173" name="Rectangle 13"/>
          <p:cNvSpPr>
            <a:spLocks noChangeArrowheads="1"/>
          </p:cNvSpPr>
          <p:nvPr/>
        </p:nvSpPr>
        <p:spPr bwMode="auto">
          <a:xfrm>
            <a:off x="8534400" y="4105275"/>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dirty="0"/>
              <a:t>0</a:t>
            </a:r>
          </a:p>
        </p:txBody>
      </p:sp>
      <p:sp>
        <p:nvSpPr>
          <p:cNvPr id="92174" name="Text Box 14"/>
          <p:cNvSpPr txBox="1">
            <a:spLocks noChangeArrowheads="1"/>
          </p:cNvSpPr>
          <p:nvPr/>
        </p:nvSpPr>
        <p:spPr bwMode="auto">
          <a:xfrm>
            <a:off x="6477000" y="3190876"/>
            <a:ext cx="2743200" cy="646331"/>
          </a:xfrm>
          <a:prstGeom prst="rect">
            <a:avLst/>
          </a:prstGeom>
          <a:noFill/>
          <a:ln w="9525">
            <a:noFill/>
            <a:miter lim="800000"/>
            <a:headEnd/>
            <a:tailEnd/>
          </a:ln>
          <a:effectLst/>
        </p:spPr>
        <p:txBody>
          <a:bodyPr>
            <a:spAutoFit/>
          </a:bodyPr>
          <a:lstStyle/>
          <a:p>
            <a:r>
              <a:rPr lang="en-GB" dirty="0"/>
              <a:t>Implicitly a new </a:t>
            </a:r>
            <a:r>
              <a:rPr lang="en-GB" dirty="0" err="1"/>
              <a:t>int</a:t>
            </a:r>
            <a:r>
              <a:rPr lang="en-GB" dirty="0"/>
              <a:t>[2,3] array</a:t>
            </a:r>
          </a:p>
        </p:txBody>
      </p:sp>
      <p:sp>
        <p:nvSpPr>
          <p:cNvPr id="92175" name="Line 15"/>
          <p:cNvSpPr>
            <a:spLocks noChangeShapeType="1"/>
          </p:cNvSpPr>
          <p:nvPr/>
        </p:nvSpPr>
        <p:spPr bwMode="auto">
          <a:xfrm flipH="1">
            <a:off x="6019800" y="3343275"/>
            <a:ext cx="457200" cy="0"/>
          </a:xfrm>
          <a:prstGeom prst="line">
            <a:avLst/>
          </a:prstGeom>
          <a:noFill/>
          <a:ln w="19050">
            <a:solidFill>
              <a:schemeClr val="tx1"/>
            </a:solidFill>
            <a:round/>
            <a:headEnd/>
            <a:tailEnd type="triangle" w="med" len="med"/>
          </a:ln>
          <a:effectLst/>
        </p:spPr>
        <p:txBody>
          <a:bodyPr/>
          <a:lstStyle/>
          <a:p>
            <a:endParaRPr lang="en-IN"/>
          </a:p>
        </p:txBody>
      </p:sp>
      <p:sp>
        <p:nvSpPr>
          <p:cNvPr id="92176" name="Rectangle 16"/>
          <p:cNvSpPr>
            <a:spLocks noChangeArrowheads="1"/>
          </p:cNvSpPr>
          <p:nvPr/>
        </p:nvSpPr>
        <p:spPr bwMode="auto">
          <a:xfrm>
            <a:off x="6096000" y="4867275"/>
            <a:ext cx="515938" cy="698500"/>
          </a:xfrm>
          <a:prstGeom prst="rect">
            <a:avLst/>
          </a:prstGeom>
          <a:noFill/>
          <a:ln w="12700">
            <a:noFill/>
            <a:miter lim="800000"/>
            <a:headEnd/>
            <a:tailEnd/>
          </a:ln>
          <a:effectLst/>
        </p:spPr>
        <p:txBody>
          <a:bodyPr lIns="90488" tIns="44450" rIns="90488" bIns="44450">
            <a:spAutoFit/>
          </a:bodyPr>
          <a:lstStyle/>
          <a:p>
            <a:r>
              <a:rPr lang="en-US" sz="4000">
                <a:solidFill>
                  <a:srgbClr val="FF3300"/>
                </a:solidFill>
                <a:effectLst>
                  <a:outerShdw blurRad="38100" dist="38100" dir="2700000" algn="tl">
                    <a:srgbClr val="C0C0C0"/>
                  </a:outerShdw>
                </a:effectLst>
                <a:latin typeface="Wingdings" pitchFamily="2" charset="2"/>
              </a:rPr>
              <a:t></a:t>
            </a:r>
          </a:p>
        </p:txBody>
      </p:sp>
      <p:sp>
        <p:nvSpPr>
          <p:cNvPr id="92177" name="Rectangle 17"/>
          <p:cNvSpPr>
            <a:spLocks noChangeArrowheads="1"/>
          </p:cNvSpPr>
          <p:nvPr/>
        </p:nvSpPr>
        <p:spPr bwMode="auto">
          <a:xfrm>
            <a:off x="6019800" y="3648075"/>
            <a:ext cx="592138" cy="698500"/>
          </a:xfrm>
          <a:prstGeom prst="rect">
            <a:avLst/>
          </a:prstGeom>
          <a:noFill/>
          <a:ln w="12700">
            <a:noFill/>
            <a:miter lim="800000"/>
            <a:headEnd/>
            <a:tailEnd/>
          </a:ln>
          <a:effectLst/>
        </p:spPr>
        <p:txBody>
          <a:bodyPr lIns="90488" tIns="44450" rIns="90488" bIns="44450">
            <a:spAutoFit/>
          </a:bodyPr>
          <a:lstStyle/>
          <a:p>
            <a:r>
              <a:rPr lang="en-US" sz="4000">
                <a:solidFill>
                  <a:srgbClr val="FF3300"/>
                </a:solidFill>
                <a:effectLst>
                  <a:outerShdw blurRad="38100" dist="38100" dir="2700000" algn="tl">
                    <a:srgbClr val="C0C0C0"/>
                  </a:outerShdw>
                </a:effectLst>
                <a:latin typeface="Wingdings" pitchFamily="2" charset="2"/>
              </a:rPr>
              <a:t></a:t>
            </a:r>
          </a:p>
        </p:txBody>
      </p:sp>
      <p:sp>
        <p:nvSpPr>
          <p:cNvPr id="92178" name="Rectangle 18"/>
          <p:cNvSpPr>
            <a:spLocks noChangeArrowheads="1"/>
          </p:cNvSpPr>
          <p:nvPr/>
        </p:nvSpPr>
        <p:spPr bwMode="auto">
          <a:xfrm>
            <a:off x="3048000" y="3038475"/>
            <a:ext cx="2895600" cy="12954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a:latin typeface="Lucida Sans Typewriter" pitchFamily="49" charset="0"/>
              </a:rPr>
              <a:t>int[,] grid = {</a:t>
            </a:r>
          </a:p>
          <a:p>
            <a:r>
              <a:rPr lang="en-US" sz="2000">
                <a:latin typeface="Lucida Sans Typewriter" pitchFamily="49" charset="0"/>
              </a:rPr>
              <a:t>	{5, 4, 3},</a:t>
            </a:r>
          </a:p>
          <a:p>
            <a:r>
              <a:rPr lang="en-US" sz="2000">
                <a:latin typeface="Lucida Sans Typewriter" pitchFamily="49" charset="0"/>
              </a:rPr>
              <a:t>	{2, 1, 0}</a:t>
            </a:r>
          </a:p>
          <a:p>
            <a:r>
              <a:rPr lang="en-US" sz="2000">
                <a:latin typeface="Lucida Sans Typewriter" pitchFamily="49" charset="0"/>
              </a:rPr>
              <a:t>};</a:t>
            </a:r>
          </a:p>
        </p:txBody>
      </p:sp>
      <p:sp>
        <p:nvSpPr>
          <p:cNvPr id="92179" name="Rectangle 19"/>
          <p:cNvSpPr>
            <a:spLocks noChangeArrowheads="1"/>
          </p:cNvSpPr>
          <p:nvPr/>
        </p:nvSpPr>
        <p:spPr bwMode="auto">
          <a:xfrm>
            <a:off x="3048000" y="4486275"/>
            <a:ext cx="2895600" cy="12954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a:latin typeface="Lucida Sans Typewriter" pitchFamily="49" charset="0"/>
              </a:rPr>
              <a:t>int[,] grid = {</a:t>
            </a:r>
          </a:p>
          <a:p>
            <a:r>
              <a:rPr lang="en-US" sz="2000">
                <a:latin typeface="Lucida Sans Typewriter" pitchFamily="49" charset="0"/>
              </a:rPr>
              <a:t>	{5, 4, 3},</a:t>
            </a:r>
          </a:p>
          <a:p>
            <a:r>
              <a:rPr lang="en-US" sz="2000">
                <a:latin typeface="Lucida Sans Typewriter" pitchFamily="49" charset="0"/>
              </a:rPr>
              <a:t>	{2, 1   }</a:t>
            </a:r>
          </a:p>
          <a:p>
            <a:r>
              <a:rPr lang="en-US" sz="2000">
                <a:latin typeface="Lucida Sans Typewriter" pitchFamily="49" charset="0"/>
              </a:rPr>
              <a:t>};</a:t>
            </a:r>
          </a:p>
        </p:txBody>
      </p:sp>
    </p:spTree>
    <p:extLst>
      <p:ext uri="{BB962C8B-B14F-4D97-AF65-F5344CB8AC3E}">
        <p14:creationId xmlns:p14="http://schemas.microsoft.com/office/powerpoint/2010/main" val="21420326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Content Placeholder 30" descr="2DArray.png"/>
          <p:cNvPicPr>
            <a:picLocks noGrp="1" noChangeAspect="1"/>
          </p:cNvPicPr>
          <p:nvPr>
            <p:ph idx="1"/>
          </p:nvPr>
        </p:nvPicPr>
        <p:blipFill>
          <a:blip r:embed="rId3" cstate="print"/>
          <a:stretch>
            <a:fillRect/>
          </a:stretch>
        </p:blipFill>
        <p:spPr>
          <a:xfrm>
            <a:off x="2032444" y="1807102"/>
            <a:ext cx="3306194" cy="2385482"/>
          </a:xfrm>
          <a:ln>
            <a:solidFill>
              <a:schemeClr val="tx1"/>
            </a:solidFill>
          </a:ln>
        </p:spPr>
      </p:pic>
      <p:sp>
        <p:nvSpPr>
          <p:cNvPr id="4" name="Title 3"/>
          <p:cNvSpPr>
            <a:spLocks noGrp="1"/>
          </p:cNvSpPr>
          <p:nvPr>
            <p:ph type="title"/>
          </p:nvPr>
        </p:nvSpPr>
        <p:spPr/>
        <p:txBody>
          <a:bodyPr/>
          <a:lstStyle/>
          <a:p>
            <a:r>
              <a:rPr lang="en-US" dirty="0" smtClean="0"/>
              <a:t>Example:</a:t>
            </a:r>
            <a:endParaRPr lang="en-IN" dirty="0"/>
          </a:p>
        </p:txBody>
      </p:sp>
      <p:sp>
        <p:nvSpPr>
          <p:cNvPr id="5" name="Rectangle 4"/>
          <p:cNvSpPr/>
          <p:nvPr/>
        </p:nvSpPr>
        <p:spPr>
          <a:xfrm>
            <a:off x="7391400" y="1905000"/>
            <a:ext cx="3048000" cy="1828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7696200" y="20574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endParaRPr lang="en-IN" dirty="0"/>
          </a:p>
        </p:txBody>
      </p:sp>
      <p:sp>
        <p:nvSpPr>
          <p:cNvPr id="7" name="Rectangle 6"/>
          <p:cNvSpPr/>
          <p:nvPr/>
        </p:nvSpPr>
        <p:spPr>
          <a:xfrm>
            <a:off x="8305800" y="20574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IN" dirty="0"/>
          </a:p>
        </p:txBody>
      </p:sp>
      <p:sp>
        <p:nvSpPr>
          <p:cNvPr id="8" name="Rectangle 7"/>
          <p:cNvSpPr/>
          <p:nvPr/>
        </p:nvSpPr>
        <p:spPr>
          <a:xfrm>
            <a:off x="8915400" y="20574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endParaRPr lang="en-IN" dirty="0"/>
          </a:p>
        </p:txBody>
      </p:sp>
      <p:sp>
        <p:nvSpPr>
          <p:cNvPr id="9" name="Rectangle 8"/>
          <p:cNvSpPr/>
          <p:nvPr/>
        </p:nvSpPr>
        <p:spPr>
          <a:xfrm>
            <a:off x="9525000" y="20574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endParaRPr lang="en-IN" dirty="0"/>
          </a:p>
        </p:txBody>
      </p:sp>
      <p:sp>
        <p:nvSpPr>
          <p:cNvPr id="10" name="Rectangle 9"/>
          <p:cNvSpPr/>
          <p:nvPr/>
        </p:nvSpPr>
        <p:spPr>
          <a:xfrm>
            <a:off x="7696200" y="23622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endParaRPr lang="en-IN" dirty="0"/>
          </a:p>
        </p:txBody>
      </p:sp>
      <p:sp>
        <p:nvSpPr>
          <p:cNvPr id="11" name="Rectangle 10"/>
          <p:cNvSpPr/>
          <p:nvPr/>
        </p:nvSpPr>
        <p:spPr>
          <a:xfrm>
            <a:off x="8305800" y="23622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endParaRPr lang="en-IN" dirty="0"/>
          </a:p>
        </p:txBody>
      </p:sp>
      <p:sp>
        <p:nvSpPr>
          <p:cNvPr id="12" name="Rectangle 11"/>
          <p:cNvSpPr/>
          <p:nvPr/>
        </p:nvSpPr>
        <p:spPr>
          <a:xfrm>
            <a:off x="8915400" y="23622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endParaRPr lang="en-IN" dirty="0"/>
          </a:p>
        </p:txBody>
      </p:sp>
      <p:sp>
        <p:nvSpPr>
          <p:cNvPr id="13" name="Rectangle 12"/>
          <p:cNvSpPr/>
          <p:nvPr/>
        </p:nvSpPr>
        <p:spPr>
          <a:xfrm>
            <a:off x="9525000" y="23622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17</a:t>
            </a:r>
            <a:endParaRPr lang="en-IN" dirty="0"/>
          </a:p>
        </p:txBody>
      </p:sp>
      <p:sp>
        <p:nvSpPr>
          <p:cNvPr id="14" name="Rectangle 13"/>
          <p:cNvSpPr/>
          <p:nvPr/>
        </p:nvSpPr>
        <p:spPr>
          <a:xfrm>
            <a:off x="7696200" y="26670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endParaRPr lang="en-IN" dirty="0"/>
          </a:p>
        </p:txBody>
      </p:sp>
      <p:sp>
        <p:nvSpPr>
          <p:cNvPr id="15" name="Rectangle 14"/>
          <p:cNvSpPr/>
          <p:nvPr/>
        </p:nvSpPr>
        <p:spPr>
          <a:xfrm>
            <a:off x="8305800" y="26670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a:t>
            </a:r>
            <a:endParaRPr lang="en-IN" dirty="0"/>
          </a:p>
        </p:txBody>
      </p:sp>
      <p:sp>
        <p:nvSpPr>
          <p:cNvPr id="16" name="Rectangle 15"/>
          <p:cNvSpPr/>
          <p:nvPr/>
        </p:nvSpPr>
        <p:spPr>
          <a:xfrm>
            <a:off x="8915400" y="26670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en-IN" dirty="0"/>
          </a:p>
        </p:txBody>
      </p:sp>
      <p:sp>
        <p:nvSpPr>
          <p:cNvPr id="17" name="Rectangle 16"/>
          <p:cNvSpPr/>
          <p:nvPr/>
        </p:nvSpPr>
        <p:spPr>
          <a:xfrm>
            <a:off x="9525000" y="26670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endParaRPr lang="en-IN" dirty="0"/>
          </a:p>
        </p:txBody>
      </p:sp>
      <p:sp>
        <p:nvSpPr>
          <p:cNvPr id="18" name="Rectangle 17"/>
          <p:cNvSpPr/>
          <p:nvPr/>
        </p:nvSpPr>
        <p:spPr>
          <a:xfrm>
            <a:off x="5638800" y="1981200"/>
            <a:ext cx="1295400" cy="1905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5715000" y="2057400"/>
            <a:ext cx="1143008" cy="369332"/>
          </a:xfrm>
          <a:prstGeom prst="rect">
            <a:avLst/>
          </a:prstGeom>
          <a:solidFill>
            <a:schemeClr val="tx1">
              <a:lumMod val="65000"/>
              <a:lumOff val="35000"/>
            </a:schemeClr>
          </a:solidFill>
          <a:ln>
            <a:solidFill>
              <a:schemeClr val="accent1">
                <a:shade val="50000"/>
              </a:schemeClr>
            </a:solidFill>
          </a:ln>
        </p:spPr>
        <p:txBody>
          <a:bodyPr wrap="square" rtlCol="0">
            <a:spAutoFit/>
          </a:bodyPr>
          <a:lstStyle/>
          <a:p>
            <a:r>
              <a:rPr lang="en-US" dirty="0"/>
              <a:t>  </a:t>
            </a:r>
            <a:r>
              <a:rPr lang="en-US" sz="1600" dirty="0">
                <a:latin typeface="Trebuchet MS" pitchFamily="34" charset="0"/>
              </a:rPr>
              <a:t>100XDF</a:t>
            </a:r>
            <a:endParaRPr lang="en-US" sz="1600" dirty="0">
              <a:latin typeface="Trebuchet MS" pitchFamily="34" charset="0"/>
            </a:endParaRPr>
          </a:p>
        </p:txBody>
      </p:sp>
      <p:cxnSp>
        <p:nvCxnSpPr>
          <p:cNvPr id="20" name="Elbow Connector 19"/>
          <p:cNvCxnSpPr>
            <a:stCxn id="19" idx="3"/>
          </p:cNvCxnSpPr>
          <p:nvPr/>
        </p:nvCxnSpPr>
        <p:spPr>
          <a:xfrm flipV="1">
            <a:off x="6858008" y="2133600"/>
            <a:ext cx="761992" cy="10846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715000" y="2514600"/>
            <a:ext cx="1143000" cy="369332"/>
          </a:xfrm>
          <a:prstGeom prst="rect">
            <a:avLst/>
          </a:prstGeom>
          <a:noFill/>
        </p:spPr>
        <p:txBody>
          <a:bodyPr wrap="square" rtlCol="0">
            <a:spAutoFit/>
          </a:bodyPr>
          <a:lstStyle/>
          <a:p>
            <a:r>
              <a:rPr lang="en-US" dirty="0"/>
              <a:t>   </a:t>
            </a:r>
            <a:r>
              <a:rPr lang="en-US" dirty="0" err="1"/>
              <a:t>arr</a:t>
            </a:r>
            <a:endParaRPr lang="en-IN" dirty="0"/>
          </a:p>
        </p:txBody>
      </p:sp>
      <p:cxnSp>
        <p:nvCxnSpPr>
          <p:cNvPr id="22" name="Straight Arrow Connector 21"/>
          <p:cNvCxnSpPr/>
          <p:nvPr/>
        </p:nvCxnSpPr>
        <p:spPr>
          <a:xfrm rot="5400000" flipH="1" flipV="1">
            <a:off x="5981700" y="2552700"/>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15200" y="2057400"/>
            <a:ext cx="428596" cy="369332"/>
          </a:xfrm>
          <a:prstGeom prst="rect">
            <a:avLst/>
          </a:prstGeom>
          <a:noFill/>
        </p:spPr>
        <p:txBody>
          <a:bodyPr wrap="square" rtlCol="0">
            <a:spAutoFit/>
          </a:bodyPr>
          <a:lstStyle/>
          <a:p>
            <a:r>
              <a:rPr lang="en-US" dirty="0"/>
              <a:t>0</a:t>
            </a:r>
            <a:endParaRPr lang="en-US" dirty="0"/>
          </a:p>
        </p:txBody>
      </p:sp>
      <p:sp>
        <p:nvSpPr>
          <p:cNvPr id="26" name="TextBox 25"/>
          <p:cNvSpPr txBox="1"/>
          <p:nvPr/>
        </p:nvSpPr>
        <p:spPr>
          <a:xfrm>
            <a:off x="7315200" y="2414590"/>
            <a:ext cx="428596" cy="369332"/>
          </a:xfrm>
          <a:prstGeom prst="rect">
            <a:avLst/>
          </a:prstGeom>
          <a:noFill/>
        </p:spPr>
        <p:txBody>
          <a:bodyPr wrap="square" rtlCol="0">
            <a:spAutoFit/>
          </a:bodyPr>
          <a:lstStyle/>
          <a:p>
            <a:r>
              <a:rPr lang="en-US" dirty="0"/>
              <a:t>1</a:t>
            </a:r>
            <a:endParaRPr lang="en-US" dirty="0"/>
          </a:p>
        </p:txBody>
      </p:sp>
      <p:sp>
        <p:nvSpPr>
          <p:cNvPr id="27" name="TextBox 26"/>
          <p:cNvSpPr txBox="1"/>
          <p:nvPr/>
        </p:nvSpPr>
        <p:spPr>
          <a:xfrm>
            <a:off x="7315200" y="2771780"/>
            <a:ext cx="428596" cy="369332"/>
          </a:xfrm>
          <a:prstGeom prst="rect">
            <a:avLst/>
          </a:prstGeom>
          <a:noFill/>
        </p:spPr>
        <p:txBody>
          <a:bodyPr wrap="square" rtlCol="0">
            <a:spAutoFit/>
          </a:bodyPr>
          <a:lstStyle/>
          <a:p>
            <a:r>
              <a:rPr lang="en-US" dirty="0"/>
              <a:t>2</a:t>
            </a:r>
            <a:endParaRPr lang="en-US" dirty="0"/>
          </a:p>
        </p:txBody>
      </p:sp>
      <p:sp>
        <p:nvSpPr>
          <p:cNvPr id="29" name="TextBox 28"/>
          <p:cNvSpPr txBox="1"/>
          <p:nvPr/>
        </p:nvSpPr>
        <p:spPr>
          <a:xfrm>
            <a:off x="5638800" y="3886200"/>
            <a:ext cx="1295400" cy="369332"/>
          </a:xfrm>
          <a:prstGeom prst="rect">
            <a:avLst/>
          </a:prstGeom>
          <a:noFill/>
        </p:spPr>
        <p:txBody>
          <a:bodyPr wrap="square" rtlCol="0">
            <a:spAutoFit/>
          </a:bodyPr>
          <a:lstStyle/>
          <a:p>
            <a:r>
              <a:rPr lang="en-US" dirty="0"/>
              <a:t>      Stack</a:t>
            </a:r>
            <a:endParaRPr lang="en-IN" dirty="0"/>
          </a:p>
        </p:txBody>
      </p:sp>
      <p:sp>
        <p:nvSpPr>
          <p:cNvPr id="30" name="TextBox 29"/>
          <p:cNvSpPr txBox="1"/>
          <p:nvPr/>
        </p:nvSpPr>
        <p:spPr>
          <a:xfrm>
            <a:off x="7467600" y="3886200"/>
            <a:ext cx="2819400" cy="369332"/>
          </a:xfrm>
          <a:prstGeom prst="rect">
            <a:avLst/>
          </a:prstGeom>
          <a:noFill/>
        </p:spPr>
        <p:txBody>
          <a:bodyPr wrap="square" rtlCol="0">
            <a:spAutoFit/>
          </a:bodyPr>
          <a:lstStyle/>
          <a:p>
            <a:r>
              <a:rPr lang="en-US" dirty="0"/>
              <a:t>                      Heap</a:t>
            </a:r>
            <a:endParaRPr lang="en-IN" dirty="0"/>
          </a:p>
        </p:txBody>
      </p:sp>
    </p:spTree>
    <p:extLst>
      <p:ext uri="{BB962C8B-B14F-4D97-AF65-F5344CB8AC3E}">
        <p14:creationId xmlns:p14="http://schemas.microsoft.com/office/powerpoint/2010/main" val="312175865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Creating a Computed Size Array</a:t>
            </a:r>
            <a:endParaRPr lang="en-GB"/>
          </a:p>
        </p:txBody>
      </p:sp>
      <p:sp>
        <p:nvSpPr>
          <p:cNvPr id="93187" name="Rectangle 3"/>
          <p:cNvSpPr>
            <a:spLocks noGrp="1" noChangeArrowheads="1"/>
          </p:cNvSpPr>
          <p:nvPr>
            <p:ph type="body" idx="1"/>
          </p:nvPr>
        </p:nvSpPr>
        <p:spPr>
          <a:xfrm>
            <a:off x="1013254" y="1600200"/>
            <a:ext cx="8619696" cy="4287838"/>
          </a:xfrm>
        </p:spPr>
        <p:txBody>
          <a:bodyPr/>
          <a:lstStyle/>
          <a:p>
            <a:r>
              <a:rPr lang="en-GB" dirty="0"/>
              <a:t>The array size does not need to be a compile-time constant</a:t>
            </a:r>
          </a:p>
          <a:p>
            <a:pPr lvl="1"/>
            <a:r>
              <a:rPr lang="en-GB" dirty="0"/>
              <a:t>Any valid integer expression will work</a:t>
            </a:r>
          </a:p>
          <a:p>
            <a:pPr lvl="1"/>
            <a:r>
              <a:rPr lang="en-GB" dirty="0"/>
              <a:t>Accessing elements is equally fast in all cases</a:t>
            </a:r>
          </a:p>
          <a:p>
            <a:pPr lvl="2"/>
            <a:r>
              <a:rPr lang="en-GB" dirty="0"/>
              <a:t>Array size specified by compile-time integer constant:</a:t>
            </a:r>
          </a:p>
          <a:p>
            <a:pPr lvl="2"/>
            <a:endParaRPr lang="en-GB" dirty="0"/>
          </a:p>
          <a:p>
            <a:pPr lvl="2"/>
            <a:endParaRPr lang="en-GB" dirty="0"/>
          </a:p>
          <a:p>
            <a:pPr lvl="2"/>
            <a:r>
              <a:rPr lang="en-GB" dirty="0"/>
              <a:t>Array size specified by run-time integer value:</a:t>
            </a:r>
          </a:p>
        </p:txBody>
      </p:sp>
      <p:sp>
        <p:nvSpPr>
          <p:cNvPr id="93188" name="Rectangle 4"/>
          <p:cNvSpPr>
            <a:spLocks noChangeArrowheads="1"/>
          </p:cNvSpPr>
          <p:nvPr/>
        </p:nvSpPr>
        <p:spPr bwMode="auto">
          <a:xfrm>
            <a:off x="2209800" y="3709431"/>
            <a:ext cx="7848600" cy="4572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a:latin typeface="Lucida Sans Typewriter" pitchFamily="49" charset="0"/>
              </a:rPr>
              <a:t>long[ ] row = new long[4];</a:t>
            </a:r>
            <a:endParaRPr lang="en-US" sz="2000">
              <a:latin typeface="Times New Roman" pitchFamily="18" charset="0"/>
            </a:endParaRPr>
          </a:p>
        </p:txBody>
      </p:sp>
      <p:sp>
        <p:nvSpPr>
          <p:cNvPr id="93189" name="Rectangle 5"/>
          <p:cNvSpPr>
            <a:spLocks noChangeArrowheads="1"/>
          </p:cNvSpPr>
          <p:nvPr/>
        </p:nvSpPr>
        <p:spPr bwMode="auto">
          <a:xfrm>
            <a:off x="2209800" y="4784168"/>
            <a:ext cx="7848600" cy="10668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a:latin typeface="Lucida Sans Typewriter" pitchFamily="49" charset="0"/>
              </a:rPr>
              <a:t>string s = Console.ReadLine();</a:t>
            </a:r>
          </a:p>
          <a:p>
            <a:r>
              <a:rPr lang="en-US" sz="2000">
                <a:latin typeface="Lucida Sans Typewriter" pitchFamily="49" charset="0"/>
              </a:rPr>
              <a:t>int size = int.Parse(s);</a:t>
            </a:r>
          </a:p>
          <a:p>
            <a:r>
              <a:rPr lang="en-US" sz="2000">
                <a:latin typeface="Lucida Sans Typewriter" pitchFamily="49" charset="0"/>
              </a:rPr>
              <a:t>long[ ] row = new long[size];</a:t>
            </a:r>
            <a:endParaRPr lang="en-US" sz="2000">
              <a:latin typeface="Times New Roman" pitchFamily="18" charset="0"/>
            </a:endParaRPr>
          </a:p>
        </p:txBody>
      </p:sp>
    </p:spTree>
    <p:extLst>
      <p:ext uri="{BB962C8B-B14F-4D97-AF65-F5344CB8AC3E}">
        <p14:creationId xmlns:p14="http://schemas.microsoft.com/office/powerpoint/2010/main" val="26189096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GB"/>
              <a:t>Copying Array Variables</a:t>
            </a:r>
          </a:p>
        </p:txBody>
      </p:sp>
      <p:sp>
        <p:nvSpPr>
          <p:cNvPr id="94211" name="Rectangle 3"/>
          <p:cNvSpPr>
            <a:spLocks noGrp="1" noChangeArrowheads="1"/>
          </p:cNvSpPr>
          <p:nvPr>
            <p:ph type="body" idx="1"/>
          </p:nvPr>
        </p:nvSpPr>
        <p:spPr/>
        <p:txBody>
          <a:bodyPr/>
          <a:lstStyle/>
          <a:p>
            <a:r>
              <a:rPr lang="en-GB" sz="2000"/>
              <a:t>Copying an array variable copies the array variable only</a:t>
            </a:r>
          </a:p>
          <a:p>
            <a:pPr lvl="1"/>
            <a:r>
              <a:rPr lang="en-GB" sz="2000"/>
              <a:t>It does not copy the array instance</a:t>
            </a:r>
          </a:p>
          <a:p>
            <a:pPr lvl="1"/>
            <a:r>
              <a:rPr lang="en-GB" sz="2000"/>
              <a:t>Two array variables can refer to the same array instance</a:t>
            </a:r>
          </a:p>
        </p:txBody>
      </p:sp>
      <p:sp>
        <p:nvSpPr>
          <p:cNvPr id="94212" name="Rectangle 4"/>
          <p:cNvSpPr>
            <a:spLocks noChangeArrowheads="1"/>
          </p:cNvSpPr>
          <p:nvPr/>
        </p:nvSpPr>
        <p:spPr bwMode="auto">
          <a:xfrm>
            <a:off x="2438400" y="3362325"/>
            <a:ext cx="7162800" cy="2514600"/>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94213" name="Rectangle 5"/>
          <p:cNvSpPr>
            <a:spLocks noChangeArrowheads="1"/>
          </p:cNvSpPr>
          <p:nvPr/>
        </p:nvSpPr>
        <p:spPr bwMode="auto">
          <a:xfrm>
            <a:off x="6704014" y="4457700"/>
            <a:ext cx="466725" cy="376238"/>
          </a:xfrm>
          <a:prstGeom prst="rect">
            <a:avLst/>
          </a:prstGeom>
          <a:solidFill>
            <a:srgbClr val="FF9900"/>
          </a:solidFill>
          <a:ln w="12700">
            <a:solidFill>
              <a:schemeClr val="tx1"/>
            </a:solidFill>
            <a:miter lim="800000"/>
            <a:headEnd/>
            <a:tailEnd/>
          </a:ln>
          <a:effectLst/>
        </p:spPr>
        <p:txBody>
          <a:bodyPr wrap="none" lIns="90488" tIns="44450" rIns="90488" bIns="44450" anchor="ctr">
            <a:spAutoFit/>
          </a:bodyPr>
          <a:lstStyle/>
          <a:p>
            <a:pPr algn="ctr"/>
            <a:r>
              <a:rPr lang="en-GB" b="1">
                <a:latin typeface="Courier New" pitchFamily="49" charset="0"/>
              </a:rPr>
              <a:t>  </a:t>
            </a:r>
          </a:p>
        </p:txBody>
      </p:sp>
      <p:sp>
        <p:nvSpPr>
          <p:cNvPr id="94214" name="Text Box 6"/>
          <p:cNvSpPr txBox="1">
            <a:spLocks noChangeArrowheads="1"/>
          </p:cNvSpPr>
          <p:nvPr/>
        </p:nvSpPr>
        <p:spPr bwMode="auto">
          <a:xfrm>
            <a:off x="6554382" y="4833939"/>
            <a:ext cx="740588" cy="366767"/>
          </a:xfrm>
          <a:prstGeom prst="rect">
            <a:avLst/>
          </a:prstGeom>
          <a:noFill/>
          <a:ln w="12700">
            <a:noFill/>
            <a:miter lim="800000"/>
            <a:headEnd/>
            <a:tailEnd/>
          </a:ln>
          <a:effectLst/>
        </p:spPr>
        <p:txBody>
          <a:bodyPr wrap="none" lIns="90488" tIns="44450" rIns="90488" bIns="44450">
            <a:spAutoFit/>
          </a:bodyPr>
          <a:lstStyle/>
          <a:p>
            <a:pPr algn="ctr"/>
            <a:r>
              <a:rPr lang="en-GB" b="1">
                <a:latin typeface="Lucida Sans Typewriter" pitchFamily="49" charset="0"/>
              </a:rPr>
              <a:t>copy</a:t>
            </a:r>
          </a:p>
        </p:txBody>
      </p:sp>
      <p:sp>
        <p:nvSpPr>
          <p:cNvPr id="94215" name="Line 7"/>
          <p:cNvSpPr>
            <a:spLocks noChangeShapeType="1"/>
          </p:cNvSpPr>
          <p:nvPr/>
        </p:nvSpPr>
        <p:spPr bwMode="auto">
          <a:xfrm flipV="1">
            <a:off x="6934201" y="3857626"/>
            <a:ext cx="771525" cy="792163"/>
          </a:xfrm>
          <a:prstGeom prst="line">
            <a:avLst/>
          </a:prstGeom>
          <a:noFill/>
          <a:ln w="19050">
            <a:solidFill>
              <a:schemeClr val="tx1"/>
            </a:solidFill>
            <a:round/>
            <a:headEnd/>
            <a:tailEnd type="triangle" w="med" len="med"/>
          </a:ln>
          <a:effectLst/>
        </p:spPr>
        <p:txBody>
          <a:bodyPr lIns="90488" tIns="44450" rIns="90488" bIns="44450" anchor="ctr">
            <a:spAutoFit/>
          </a:bodyPr>
          <a:lstStyle/>
          <a:p>
            <a:endParaRPr lang="en-IN"/>
          </a:p>
        </p:txBody>
      </p:sp>
      <p:sp>
        <p:nvSpPr>
          <p:cNvPr id="94216" name="Rectangle 8"/>
          <p:cNvSpPr>
            <a:spLocks noChangeArrowheads="1"/>
          </p:cNvSpPr>
          <p:nvPr/>
        </p:nvSpPr>
        <p:spPr bwMode="auto">
          <a:xfrm>
            <a:off x="6696076" y="3619500"/>
            <a:ext cx="466725" cy="376238"/>
          </a:xfrm>
          <a:prstGeom prst="rect">
            <a:avLst/>
          </a:prstGeom>
          <a:solidFill>
            <a:srgbClr val="FF9900"/>
          </a:solidFill>
          <a:ln w="12700">
            <a:solidFill>
              <a:schemeClr val="tx1"/>
            </a:solidFill>
            <a:miter lim="800000"/>
            <a:headEnd/>
            <a:tailEnd/>
          </a:ln>
          <a:effectLst/>
        </p:spPr>
        <p:txBody>
          <a:bodyPr wrap="none" lIns="90488" tIns="44450" rIns="90488" bIns="44450" anchor="ctr">
            <a:spAutoFit/>
          </a:bodyPr>
          <a:lstStyle/>
          <a:p>
            <a:pPr algn="ctr"/>
            <a:r>
              <a:rPr lang="en-GB" b="1">
                <a:latin typeface="Courier New" pitchFamily="49" charset="0"/>
              </a:rPr>
              <a:t>  </a:t>
            </a:r>
          </a:p>
        </p:txBody>
      </p:sp>
      <p:sp>
        <p:nvSpPr>
          <p:cNvPr id="94217" name="Text Box 9"/>
          <p:cNvSpPr txBox="1">
            <a:spLocks noChangeArrowheads="1"/>
          </p:cNvSpPr>
          <p:nvPr/>
        </p:nvSpPr>
        <p:spPr bwMode="auto">
          <a:xfrm>
            <a:off x="6616968" y="3995739"/>
            <a:ext cx="601128" cy="366767"/>
          </a:xfrm>
          <a:prstGeom prst="rect">
            <a:avLst/>
          </a:prstGeom>
          <a:noFill/>
          <a:ln w="12700">
            <a:noFill/>
            <a:miter lim="800000"/>
            <a:headEnd/>
            <a:tailEnd/>
          </a:ln>
          <a:effectLst/>
        </p:spPr>
        <p:txBody>
          <a:bodyPr wrap="none" lIns="90488" tIns="44450" rIns="90488" bIns="44450">
            <a:spAutoFit/>
          </a:bodyPr>
          <a:lstStyle/>
          <a:p>
            <a:pPr algn="ctr"/>
            <a:r>
              <a:rPr lang="en-GB" b="1">
                <a:latin typeface="Lucida Sans Typewriter" pitchFamily="49" charset="0"/>
              </a:rPr>
              <a:t>row</a:t>
            </a:r>
          </a:p>
        </p:txBody>
      </p:sp>
      <p:sp>
        <p:nvSpPr>
          <p:cNvPr id="94218" name="Line 10"/>
          <p:cNvSpPr>
            <a:spLocks noChangeShapeType="1"/>
          </p:cNvSpPr>
          <p:nvPr/>
        </p:nvSpPr>
        <p:spPr bwMode="auto">
          <a:xfrm>
            <a:off x="6942138" y="3790950"/>
            <a:ext cx="762000" cy="0"/>
          </a:xfrm>
          <a:prstGeom prst="line">
            <a:avLst/>
          </a:prstGeom>
          <a:noFill/>
          <a:ln w="19050">
            <a:solidFill>
              <a:schemeClr val="tx1"/>
            </a:solidFill>
            <a:round/>
            <a:headEnd/>
            <a:tailEnd type="triangle" w="med" len="med"/>
          </a:ln>
          <a:effectLst/>
        </p:spPr>
        <p:txBody>
          <a:bodyPr lIns="90488" tIns="44450" rIns="90488" bIns="44450" anchor="ctr">
            <a:spAutoFit/>
          </a:bodyPr>
          <a:lstStyle/>
          <a:p>
            <a:endParaRPr lang="en-IN"/>
          </a:p>
        </p:txBody>
      </p:sp>
      <p:sp>
        <p:nvSpPr>
          <p:cNvPr id="94219" name="Rectangle 11"/>
          <p:cNvSpPr>
            <a:spLocks noChangeArrowheads="1"/>
          </p:cNvSpPr>
          <p:nvPr/>
        </p:nvSpPr>
        <p:spPr bwMode="auto">
          <a:xfrm>
            <a:off x="7772400" y="36195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dirty="0"/>
              <a:t>0</a:t>
            </a:r>
          </a:p>
        </p:txBody>
      </p:sp>
      <p:sp>
        <p:nvSpPr>
          <p:cNvPr id="94220" name="Rectangle 12"/>
          <p:cNvSpPr>
            <a:spLocks noChangeArrowheads="1"/>
          </p:cNvSpPr>
          <p:nvPr/>
        </p:nvSpPr>
        <p:spPr bwMode="auto">
          <a:xfrm>
            <a:off x="8153400" y="36195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a:t>0</a:t>
            </a:r>
          </a:p>
        </p:txBody>
      </p:sp>
      <p:sp>
        <p:nvSpPr>
          <p:cNvPr id="94221" name="Rectangle 13"/>
          <p:cNvSpPr>
            <a:spLocks noChangeArrowheads="1"/>
          </p:cNvSpPr>
          <p:nvPr/>
        </p:nvSpPr>
        <p:spPr bwMode="auto">
          <a:xfrm>
            <a:off x="8534400" y="36195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a:t>0</a:t>
            </a:r>
          </a:p>
        </p:txBody>
      </p:sp>
      <p:sp>
        <p:nvSpPr>
          <p:cNvPr id="94222" name="Rectangle 14"/>
          <p:cNvSpPr>
            <a:spLocks noChangeArrowheads="1"/>
          </p:cNvSpPr>
          <p:nvPr/>
        </p:nvSpPr>
        <p:spPr bwMode="auto">
          <a:xfrm>
            <a:off x="8915400" y="3619500"/>
            <a:ext cx="381000" cy="381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a:t>0</a:t>
            </a:r>
          </a:p>
        </p:txBody>
      </p:sp>
      <p:sp>
        <p:nvSpPr>
          <p:cNvPr id="94223" name="Text Box 15"/>
          <p:cNvSpPr txBox="1">
            <a:spLocks noChangeArrowheads="1"/>
          </p:cNvSpPr>
          <p:nvPr/>
        </p:nvSpPr>
        <p:spPr bwMode="auto">
          <a:xfrm>
            <a:off x="6629400" y="5295901"/>
            <a:ext cx="914400" cy="646331"/>
          </a:xfrm>
          <a:prstGeom prst="rect">
            <a:avLst/>
          </a:prstGeom>
          <a:solidFill>
            <a:srgbClr val="FF9900"/>
          </a:solidFill>
          <a:ln w="9525">
            <a:solidFill>
              <a:schemeClr val="tx1"/>
            </a:solidFill>
            <a:miter lim="800000"/>
            <a:headEnd/>
            <a:tailEnd/>
          </a:ln>
          <a:effectLst/>
        </p:spPr>
        <p:txBody>
          <a:bodyPr>
            <a:spAutoFit/>
          </a:bodyPr>
          <a:lstStyle/>
          <a:p>
            <a:r>
              <a:rPr lang="en-GB"/>
              <a:t>Variable</a:t>
            </a:r>
          </a:p>
        </p:txBody>
      </p:sp>
      <p:sp>
        <p:nvSpPr>
          <p:cNvPr id="94224" name="Text Box 16"/>
          <p:cNvSpPr txBox="1">
            <a:spLocks noChangeArrowheads="1"/>
          </p:cNvSpPr>
          <p:nvPr/>
        </p:nvSpPr>
        <p:spPr bwMode="auto">
          <a:xfrm>
            <a:off x="8229600" y="5295901"/>
            <a:ext cx="914400" cy="646331"/>
          </a:xfrm>
          <a:prstGeom prst="rect">
            <a:avLst/>
          </a:prstGeom>
          <a:solidFill>
            <a:schemeClr val="tx2">
              <a:lumMod val="40000"/>
              <a:lumOff val="60000"/>
            </a:schemeClr>
          </a:solidFill>
          <a:ln w="9525">
            <a:solidFill>
              <a:schemeClr val="tx1"/>
            </a:solidFill>
            <a:miter lim="800000"/>
            <a:headEnd/>
            <a:tailEnd/>
          </a:ln>
          <a:effectLst/>
        </p:spPr>
        <p:txBody>
          <a:bodyPr>
            <a:spAutoFit/>
          </a:bodyPr>
          <a:lstStyle/>
          <a:p>
            <a:r>
              <a:rPr lang="en-GB"/>
              <a:t>Instance</a:t>
            </a:r>
          </a:p>
        </p:txBody>
      </p:sp>
      <p:sp>
        <p:nvSpPr>
          <p:cNvPr id="94225" name="Rectangle 17"/>
          <p:cNvSpPr>
            <a:spLocks noChangeArrowheads="1"/>
          </p:cNvSpPr>
          <p:nvPr/>
        </p:nvSpPr>
        <p:spPr bwMode="auto">
          <a:xfrm>
            <a:off x="1981200" y="3514725"/>
            <a:ext cx="4419600" cy="21336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200" dirty="0">
                <a:latin typeface="Lucida Sans Typewriter" pitchFamily="49" charset="0"/>
              </a:rPr>
              <a:t>long[ ] row = new long[4];</a:t>
            </a:r>
          </a:p>
          <a:p>
            <a:r>
              <a:rPr lang="en-US" sz="2200" dirty="0">
                <a:latin typeface="Lucida Sans Typewriter" pitchFamily="49" charset="0"/>
              </a:rPr>
              <a:t>long[ ] copy = row;</a:t>
            </a:r>
          </a:p>
          <a:p>
            <a:r>
              <a:rPr lang="en-US" sz="2200" dirty="0">
                <a:latin typeface="Lucida Sans Typewriter" pitchFamily="49" charset="0"/>
              </a:rPr>
              <a:t>...</a:t>
            </a:r>
          </a:p>
          <a:p>
            <a:r>
              <a:rPr lang="en-US" sz="2200" dirty="0">
                <a:latin typeface="Lucida Sans Typewriter" pitchFamily="49" charset="0"/>
              </a:rPr>
              <a:t>row[0]++;</a:t>
            </a:r>
          </a:p>
          <a:p>
            <a:r>
              <a:rPr lang="en-US" sz="2200" dirty="0">
                <a:latin typeface="Lucida Sans Typewriter" pitchFamily="49" charset="0"/>
              </a:rPr>
              <a:t>long value = copy[0];</a:t>
            </a:r>
          </a:p>
          <a:p>
            <a:r>
              <a:rPr lang="en-US" sz="2200" dirty="0" err="1">
                <a:latin typeface="Lucida Sans Typewriter" pitchFamily="49" charset="0"/>
              </a:rPr>
              <a:t>Console.WriteLine</a:t>
            </a:r>
            <a:r>
              <a:rPr lang="en-US" sz="2200" dirty="0">
                <a:latin typeface="Lucida Sans Typewriter" pitchFamily="49" charset="0"/>
              </a:rPr>
              <a:t>(value);</a:t>
            </a:r>
          </a:p>
        </p:txBody>
      </p:sp>
      <p:sp>
        <p:nvSpPr>
          <p:cNvPr id="94226" name="Line 18"/>
          <p:cNvSpPr>
            <a:spLocks noChangeShapeType="1"/>
          </p:cNvSpPr>
          <p:nvPr/>
        </p:nvSpPr>
        <p:spPr bwMode="auto">
          <a:xfrm>
            <a:off x="7486650" y="5486400"/>
            <a:ext cx="762000" cy="0"/>
          </a:xfrm>
          <a:prstGeom prst="line">
            <a:avLst/>
          </a:prstGeom>
          <a:noFill/>
          <a:ln w="19050">
            <a:solidFill>
              <a:schemeClr val="tx1"/>
            </a:solidFill>
            <a:round/>
            <a:headEnd/>
            <a:tailEnd type="triangle" w="med" len="med"/>
          </a:ln>
          <a:effectLst/>
        </p:spPr>
        <p:txBody>
          <a:bodyPr/>
          <a:lstStyle/>
          <a:p>
            <a:endParaRPr lang="en-IN"/>
          </a:p>
        </p:txBody>
      </p:sp>
    </p:spTree>
    <p:extLst>
      <p:ext uri="{BB962C8B-B14F-4D97-AF65-F5344CB8AC3E}">
        <p14:creationId xmlns:p14="http://schemas.microsoft.com/office/powerpoint/2010/main" val="1984701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752" y="1527048"/>
            <a:ext cx="8503920" cy="1368552"/>
          </a:xfrm>
        </p:spPr>
        <p:txBody>
          <a:bodyPr>
            <a:normAutofit fontScale="77500" lnSpcReduction="20000"/>
          </a:bodyPr>
          <a:lstStyle/>
          <a:p>
            <a:r>
              <a:rPr lang="en-US" dirty="0" smtClean="0"/>
              <a:t>Main method is the entry point for a C# Program.</a:t>
            </a:r>
          </a:p>
          <a:p>
            <a:r>
              <a:rPr lang="en-US" dirty="0" smtClean="0"/>
              <a:t>Main method is a static function defined inside a class or a structure.</a:t>
            </a:r>
          </a:p>
          <a:p>
            <a:r>
              <a:rPr lang="en-US" dirty="0" smtClean="0"/>
              <a:t>Example:	</a:t>
            </a:r>
          </a:p>
          <a:p>
            <a:pPr>
              <a:buNone/>
            </a:pPr>
            <a:endParaRPr lang="en-US" dirty="0"/>
          </a:p>
        </p:txBody>
      </p:sp>
      <p:sp>
        <p:nvSpPr>
          <p:cNvPr id="2" name="Title 1"/>
          <p:cNvSpPr>
            <a:spLocks noGrp="1"/>
          </p:cNvSpPr>
          <p:nvPr>
            <p:ph type="title"/>
          </p:nvPr>
        </p:nvSpPr>
        <p:spPr/>
        <p:txBody>
          <a:bodyPr/>
          <a:lstStyle/>
          <a:p>
            <a:r>
              <a:rPr lang="en-US" dirty="0" smtClean="0"/>
              <a:t>Main method</a:t>
            </a:r>
            <a:endParaRPr lang="en-US" dirty="0"/>
          </a:p>
        </p:txBody>
      </p:sp>
      <p:pic>
        <p:nvPicPr>
          <p:cNvPr id="24578" name="Picture 2" descr="C:\Users\JoySata\Pictures\MindTreeMaterialPics\C# Language Fundamentals\MaininClassExample.png"/>
          <p:cNvPicPr>
            <a:picLocks noChangeAspect="1" noChangeArrowheads="1"/>
          </p:cNvPicPr>
          <p:nvPr/>
        </p:nvPicPr>
        <p:blipFill>
          <a:blip r:embed="rId3" cstate="print"/>
          <a:srcRect/>
          <a:stretch>
            <a:fillRect/>
          </a:stretch>
        </p:blipFill>
        <p:spPr bwMode="auto">
          <a:xfrm>
            <a:off x="2209801" y="3200400"/>
            <a:ext cx="2924175" cy="2533650"/>
          </a:xfrm>
          <a:prstGeom prst="rect">
            <a:avLst/>
          </a:prstGeom>
          <a:noFill/>
          <a:ln>
            <a:solidFill>
              <a:schemeClr val="tx1"/>
            </a:solidFill>
          </a:ln>
        </p:spPr>
      </p:pic>
      <p:pic>
        <p:nvPicPr>
          <p:cNvPr id="24579" name="Picture 3" descr="C:\Users\JoySata\Pictures\MindTreeMaterialPics\C# Language Fundamentals\MaininStructExample.png"/>
          <p:cNvPicPr>
            <a:picLocks noChangeAspect="1" noChangeArrowheads="1"/>
          </p:cNvPicPr>
          <p:nvPr/>
        </p:nvPicPr>
        <p:blipFill>
          <a:blip r:embed="rId4" cstate="print"/>
          <a:srcRect/>
          <a:stretch>
            <a:fillRect/>
          </a:stretch>
        </p:blipFill>
        <p:spPr bwMode="auto">
          <a:xfrm>
            <a:off x="5562600" y="3200401"/>
            <a:ext cx="3257550" cy="2543175"/>
          </a:xfrm>
          <a:prstGeom prst="rect">
            <a:avLst/>
          </a:prstGeom>
          <a:noFill/>
          <a:ln>
            <a:solidFill>
              <a:schemeClr val="tx1"/>
            </a:solidFill>
          </a:ln>
        </p:spPr>
      </p:pic>
    </p:spTree>
    <p:extLst>
      <p:ext uri="{BB962C8B-B14F-4D97-AF65-F5344CB8AC3E}">
        <p14:creationId xmlns:p14="http://schemas.microsoft.com/office/powerpoint/2010/main" val="24509771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flipH="1">
            <a:off x="6924675" y="4105275"/>
            <a:ext cx="2743200" cy="1905000"/>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96259" name="Rectangle 3"/>
          <p:cNvSpPr>
            <a:spLocks noChangeArrowheads="1"/>
          </p:cNvSpPr>
          <p:nvPr/>
        </p:nvSpPr>
        <p:spPr bwMode="auto">
          <a:xfrm flipH="1">
            <a:off x="6924675" y="2200275"/>
            <a:ext cx="2743200" cy="1752600"/>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36" name="Content Placeholder 35"/>
          <p:cNvSpPr>
            <a:spLocks noGrp="1"/>
          </p:cNvSpPr>
          <p:nvPr>
            <p:ph idx="1"/>
          </p:nvPr>
        </p:nvSpPr>
        <p:spPr>
          <a:xfrm>
            <a:off x="922638" y="1295400"/>
            <a:ext cx="9288162" cy="5029200"/>
          </a:xfrm>
        </p:spPr>
        <p:txBody>
          <a:bodyPr/>
          <a:lstStyle/>
          <a:p>
            <a:r>
              <a:rPr lang="en-US" dirty="0" smtClean="0"/>
              <a:t>Some Important Properties:</a:t>
            </a:r>
          </a:p>
          <a:p>
            <a:pPr lvl="1"/>
            <a:r>
              <a:rPr lang="en-US" dirty="0" smtClean="0"/>
              <a:t>Length and Rank</a:t>
            </a:r>
          </a:p>
          <a:p>
            <a:endParaRPr lang="en-IN" dirty="0"/>
          </a:p>
        </p:txBody>
      </p:sp>
      <p:sp>
        <p:nvSpPr>
          <p:cNvPr id="96260" name="Rectangle 4"/>
          <p:cNvSpPr>
            <a:spLocks noGrp="1" noChangeArrowheads="1"/>
          </p:cNvSpPr>
          <p:nvPr>
            <p:ph type="title"/>
          </p:nvPr>
        </p:nvSpPr>
        <p:spPr/>
        <p:txBody>
          <a:bodyPr/>
          <a:lstStyle/>
          <a:p>
            <a:r>
              <a:rPr lang="en-GB" dirty="0"/>
              <a:t>Array </a:t>
            </a:r>
            <a:r>
              <a:rPr lang="en-GB" dirty="0" smtClean="0"/>
              <a:t>Class Properties</a:t>
            </a:r>
            <a:endParaRPr lang="en-GB" dirty="0"/>
          </a:p>
        </p:txBody>
      </p:sp>
      <p:sp>
        <p:nvSpPr>
          <p:cNvPr id="96261" name="Rectangle 5"/>
          <p:cNvSpPr>
            <a:spLocks noChangeArrowheads="1"/>
          </p:cNvSpPr>
          <p:nvPr/>
        </p:nvSpPr>
        <p:spPr bwMode="auto">
          <a:xfrm>
            <a:off x="2428875" y="4105275"/>
            <a:ext cx="4419600" cy="1905000"/>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96262" name="Rectangle 6"/>
          <p:cNvSpPr>
            <a:spLocks noChangeArrowheads="1"/>
          </p:cNvSpPr>
          <p:nvPr/>
        </p:nvSpPr>
        <p:spPr bwMode="auto">
          <a:xfrm>
            <a:off x="2428875" y="2200275"/>
            <a:ext cx="4419600" cy="1752600"/>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grpSp>
        <p:nvGrpSpPr>
          <p:cNvPr id="2" name="Group 7"/>
          <p:cNvGrpSpPr>
            <a:grpSpLocks/>
          </p:cNvGrpSpPr>
          <p:nvPr/>
        </p:nvGrpSpPr>
        <p:grpSpPr bwMode="auto">
          <a:xfrm>
            <a:off x="3178175" y="3114675"/>
            <a:ext cx="2679700" cy="742950"/>
            <a:chOff x="760" y="3312"/>
            <a:chExt cx="1688" cy="468"/>
          </a:xfrm>
        </p:grpSpPr>
        <p:sp>
          <p:nvSpPr>
            <p:cNvPr id="96264" name="Rectangle 8"/>
            <p:cNvSpPr>
              <a:spLocks noChangeArrowheads="1"/>
            </p:cNvSpPr>
            <p:nvPr/>
          </p:nvSpPr>
          <p:spPr bwMode="auto">
            <a:xfrm>
              <a:off x="810" y="3312"/>
              <a:ext cx="294" cy="237"/>
            </a:xfrm>
            <a:prstGeom prst="rect">
              <a:avLst/>
            </a:prstGeom>
            <a:solidFill>
              <a:srgbClr val="FF9900"/>
            </a:solidFill>
            <a:ln w="12700">
              <a:solidFill>
                <a:schemeClr val="tx1"/>
              </a:solidFill>
              <a:miter lim="800000"/>
              <a:headEnd/>
              <a:tailEnd/>
            </a:ln>
            <a:effectLst/>
          </p:spPr>
          <p:txBody>
            <a:bodyPr wrap="none" lIns="90488" tIns="44450" rIns="90488" bIns="44450" anchor="ctr">
              <a:spAutoFit/>
            </a:bodyPr>
            <a:lstStyle/>
            <a:p>
              <a:pPr algn="ctr"/>
              <a:r>
                <a:rPr lang="en-GB" b="1">
                  <a:latin typeface="Courier New" pitchFamily="49" charset="0"/>
                </a:rPr>
                <a:t>  </a:t>
              </a:r>
            </a:p>
          </p:txBody>
        </p:sp>
        <p:sp>
          <p:nvSpPr>
            <p:cNvPr id="96265" name="Text Box 9"/>
            <p:cNvSpPr txBox="1">
              <a:spLocks noChangeArrowheads="1"/>
            </p:cNvSpPr>
            <p:nvPr/>
          </p:nvSpPr>
          <p:spPr bwMode="auto">
            <a:xfrm>
              <a:off x="760" y="3549"/>
              <a:ext cx="379" cy="231"/>
            </a:xfrm>
            <a:prstGeom prst="rect">
              <a:avLst/>
            </a:prstGeom>
            <a:noFill/>
            <a:ln w="12700">
              <a:noFill/>
              <a:miter lim="800000"/>
              <a:headEnd/>
              <a:tailEnd/>
            </a:ln>
            <a:effectLst/>
          </p:spPr>
          <p:txBody>
            <a:bodyPr wrap="none" lIns="90488" tIns="44450" rIns="90488" bIns="44450">
              <a:spAutoFit/>
            </a:bodyPr>
            <a:lstStyle/>
            <a:p>
              <a:pPr algn="ctr"/>
              <a:r>
                <a:rPr lang="en-GB" b="1">
                  <a:latin typeface="Lucida Sans Typewriter" pitchFamily="49" charset="0"/>
                </a:rPr>
                <a:t>row</a:t>
              </a:r>
            </a:p>
          </p:txBody>
        </p:sp>
        <p:sp>
          <p:nvSpPr>
            <p:cNvPr id="96266" name="Line 10"/>
            <p:cNvSpPr>
              <a:spLocks noChangeShapeType="1"/>
            </p:cNvSpPr>
            <p:nvPr/>
          </p:nvSpPr>
          <p:spPr bwMode="auto">
            <a:xfrm>
              <a:off x="965" y="3408"/>
              <a:ext cx="480" cy="0"/>
            </a:xfrm>
            <a:prstGeom prst="line">
              <a:avLst/>
            </a:prstGeom>
            <a:noFill/>
            <a:ln w="9525">
              <a:solidFill>
                <a:schemeClr val="tx1"/>
              </a:solidFill>
              <a:round/>
              <a:headEnd/>
              <a:tailEnd type="triangle" w="med" len="med"/>
            </a:ln>
            <a:effectLst/>
          </p:spPr>
          <p:txBody>
            <a:bodyPr lIns="90488" tIns="44450" rIns="90488" bIns="44450" anchor="ctr">
              <a:spAutoFit/>
            </a:bodyPr>
            <a:lstStyle/>
            <a:p>
              <a:endParaRPr lang="en-IN"/>
            </a:p>
          </p:txBody>
        </p:sp>
        <p:sp>
          <p:nvSpPr>
            <p:cNvPr id="96267" name="Rectangle 11"/>
            <p:cNvSpPr>
              <a:spLocks noChangeArrowheads="1"/>
            </p:cNvSpPr>
            <p:nvPr/>
          </p:nvSpPr>
          <p:spPr bwMode="auto">
            <a:xfrm>
              <a:off x="1488" y="3312"/>
              <a:ext cx="240" cy="24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dirty="0"/>
                <a:t>0</a:t>
              </a:r>
            </a:p>
          </p:txBody>
        </p:sp>
        <p:sp>
          <p:nvSpPr>
            <p:cNvPr id="96268" name="Rectangle 12"/>
            <p:cNvSpPr>
              <a:spLocks noChangeArrowheads="1"/>
            </p:cNvSpPr>
            <p:nvPr/>
          </p:nvSpPr>
          <p:spPr bwMode="auto">
            <a:xfrm>
              <a:off x="1728" y="3312"/>
              <a:ext cx="240" cy="24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a:t>0</a:t>
              </a:r>
            </a:p>
          </p:txBody>
        </p:sp>
        <p:sp>
          <p:nvSpPr>
            <p:cNvPr id="96269" name="Rectangle 13"/>
            <p:cNvSpPr>
              <a:spLocks noChangeArrowheads="1"/>
            </p:cNvSpPr>
            <p:nvPr/>
          </p:nvSpPr>
          <p:spPr bwMode="auto">
            <a:xfrm>
              <a:off x="1968" y="3312"/>
              <a:ext cx="240" cy="24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a:t>0</a:t>
              </a:r>
            </a:p>
          </p:txBody>
        </p:sp>
        <p:sp>
          <p:nvSpPr>
            <p:cNvPr id="96270" name="Rectangle 14"/>
            <p:cNvSpPr>
              <a:spLocks noChangeArrowheads="1"/>
            </p:cNvSpPr>
            <p:nvPr/>
          </p:nvSpPr>
          <p:spPr bwMode="auto">
            <a:xfrm>
              <a:off x="2208" y="3312"/>
              <a:ext cx="240" cy="24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a:t>0</a:t>
              </a:r>
            </a:p>
          </p:txBody>
        </p:sp>
      </p:grpSp>
      <p:grpSp>
        <p:nvGrpSpPr>
          <p:cNvPr id="3" name="Group 15"/>
          <p:cNvGrpSpPr>
            <a:grpSpLocks/>
          </p:cNvGrpSpPr>
          <p:nvPr/>
        </p:nvGrpSpPr>
        <p:grpSpPr bwMode="auto">
          <a:xfrm>
            <a:off x="3108325" y="5095875"/>
            <a:ext cx="2368550" cy="762000"/>
            <a:chOff x="3495" y="2688"/>
            <a:chExt cx="1492" cy="480"/>
          </a:xfrm>
        </p:grpSpPr>
        <p:sp>
          <p:nvSpPr>
            <p:cNvPr id="96272" name="Rectangle 16"/>
            <p:cNvSpPr>
              <a:spLocks noChangeArrowheads="1"/>
            </p:cNvSpPr>
            <p:nvPr/>
          </p:nvSpPr>
          <p:spPr bwMode="auto">
            <a:xfrm>
              <a:off x="3589" y="2688"/>
              <a:ext cx="294" cy="237"/>
            </a:xfrm>
            <a:prstGeom prst="rect">
              <a:avLst/>
            </a:prstGeom>
            <a:solidFill>
              <a:srgbClr val="FF9900"/>
            </a:solidFill>
            <a:ln w="12700">
              <a:solidFill>
                <a:schemeClr val="tx1"/>
              </a:solidFill>
              <a:miter lim="800000"/>
              <a:headEnd/>
              <a:tailEnd/>
            </a:ln>
            <a:effectLst/>
          </p:spPr>
          <p:txBody>
            <a:bodyPr wrap="none" lIns="90488" tIns="44450" rIns="90488" bIns="44450" anchor="ctr">
              <a:spAutoFit/>
            </a:bodyPr>
            <a:lstStyle/>
            <a:p>
              <a:pPr algn="ctr"/>
              <a:r>
                <a:rPr lang="en-GB" b="1">
                  <a:latin typeface="Courier New" pitchFamily="49" charset="0"/>
                </a:rPr>
                <a:t>  </a:t>
              </a:r>
            </a:p>
          </p:txBody>
        </p:sp>
        <p:sp>
          <p:nvSpPr>
            <p:cNvPr id="96273" name="Text Box 17"/>
            <p:cNvSpPr txBox="1">
              <a:spLocks noChangeArrowheads="1"/>
            </p:cNvSpPr>
            <p:nvPr/>
          </p:nvSpPr>
          <p:spPr bwMode="auto">
            <a:xfrm>
              <a:off x="3495" y="2925"/>
              <a:ext cx="467" cy="231"/>
            </a:xfrm>
            <a:prstGeom prst="rect">
              <a:avLst/>
            </a:prstGeom>
            <a:noFill/>
            <a:ln w="12700">
              <a:noFill/>
              <a:miter lim="800000"/>
              <a:headEnd/>
              <a:tailEnd/>
            </a:ln>
            <a:effectLst/>
          </p:spPr>
          <p:txBody>
            <a:bodyPr wrap="none" lIns="90488" tIns="44450" rIns="90488" bIns="44450">
              <a:spAutoFit/>
            </a:bodyPr>
            <a:lstStyle/>
            <a:p>
              <a:pPr algn="ctr"/>
              <a:r>
                <a:rPr lang="en-GB" b="1">
                  <a:latin typeface="Lucida Sans Typewriter" pitchFamily="49" charset="0"/>
                </a:rPr>
                <a:t>grid</a:t>
              </a:r>
            </a:p>
          </p:txBody>
        </p:sp>
        <p:sp>
          <p:nvSpPr>
            <p:cNvPr id="96274" name="Line 18"/>
            <p:cNvSpPr>
              <a:spLocks noChangeShapeType="1"/>
            </p:cNvSpPr>
            <p:nvPr/>
          </p:nvSpPr>
          <p:spPr bwMode="auto">
            <a:xfrm>
              <a:off x="3744" y="2784"/>
              <a:ext cx="480" cy="0"/>
            </a:xfrm>
            <a:prstGeom prst="line">
              <a:avLst/>
            </a:prstGeom>
            <a:noFill/>
            <a:ln w="9525">
              <a:solidFill>
                <a:schemeClr val="tx1"/>
              </a:solidFill>
              <a:round/>
              <a:headEnd/>
              <a:tailEnd type="triangle" w="med" len="med"/>
            </a:ln>
            <a:effectLst/>
          </p:spPr>
          <p:txBody>
            <a:bodyPr lIns="90488" tIns="44450" rIns="90488" bIns="44450" anchor="ctr">
              <a:spAutoFit/>
            </a:bodyPr>
            <a:lstStyle/>
            <a:p>
              <a:endParaRPr lang="en-IN"/>
            </a:p>
          </p:txBody>
        </p:sp>
        <p:sp>
          <p:nvSpPr>
            <p:cNvPr id="96275" name="Rectangle 19"/>
            <p:cNvSpPr>
              <a:spLocks noChangeArrowheads="1"/>
            </p:cNvSpPr>
            <p:nvPr/>
          </p:nvSpPr>
          <p:spPr bwMode="auto">
            <a:xfrm>
              <a:off x="4267" y="2688"/>
              <a:ext cx="240" cy="24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dirty="0"/>
                <a:t>0</a:t>
              </a:r>
            </a:p>
          </p:txBody>
        </p:sp>
        <p:sp>
          <p:nvSpPr>
            <p:cNvPr id="96276" name="Rectangle 20"/>
            <p:cNvSpPr>
              <a:spLocks noChangeArrowheads="1"/>
            </p:cNvSpPr>
            <p:nvPr/>
          </p:nvSpPr>
          <p:spPr bwMode="auto">
            <a:xfrm>
              <a:off x="4507" y="2688"/>
              <a:ext cx="240" cy="24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dirty="0"/>
                <a:t>0</a:t>
              </a:r>
            </a:p>
          </p:txBody>
        </p:sp>
        <p:sp>
          <p:nvSpPr>
            <p:cNvPr id="96277" name="Rectangle 21"/>
            <p:cNvSpPr>
              <a:spLocks noChangeArrowheads="1"/>
            </p:cNvSpPr>
            <p:nvPr/>
          </p:nvSpPr>
          <p:spPr bwMode="auto">
            <a:xfrm>
              <a:off x="4747" y="2688"/>
              <a:ext cx="240" cy="24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a:t>0</a:t>
              </a:r>
            </a:p>
          </p:txBody>
        </p:sp>
        <p:sp>
          <p:nvSpPr>
            <p:cNvPr id="96278" name="Rectangle 22"/>
            <p:cNvSpPr>
              <a:spLocks noChangeArrowheads="1"/>
            </p:cNvSpPr>
            <p:nvPr/>
          </p:nvSpPr>
          <p:spPr bwMode="auto">
            <a:xfrm>
              <a:off x="4272" y="2928"/>
              <a:ext cx="240" cy="24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dirty="0"/>
                <a:t>0</a:t>
              </a:r>
            </a:p>
          </p:txBody>
        </p:sp>
        <p:sp>
          <p:nvSpPr>
            <p:cNvPr id="96279" name="Rectangle 23"/>
            <p:cNvSpPr>
              <a:spLocks noChangeArrowheads="1"/>
            </p:cNvSpPr>
            <p:nvPr/>
          </p:nvSpPr>
          <p:spPr bwMode="auto">
            <a:xfrm>
              <a:off x="4507" y="2928"/>
              <a:ext cx="240" cy="24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dirty="0"/>
                <a:t>0</a:t>
              </a:r>
            </a:p>
          </p:txBody>
        </p:sp>
        <p:sp>
          <p:nvSpPr>
            <p:cNvPr id="96280" name="Rectangle 24"/>
            <p:cNvSpPr>
              <a:spLocks noChangeArrowheads="1"/>
            </p:cNvSpPr>
            <p:nvPr/>
          </p:nvSpPr>
          <p:spPr bwMode="auto">
            <a:xfrm>
              <a:off x="4747" y="2928"/>
              <a:ext cx="240" cy="24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pPr algn="ctr"/>
              <a:r>
                <a:rPr lang="en-GB" sz="2400" b="1"/>
                <a:t>0</a:t>
              </a:r>
            </a:p>
          </p:txBody>
        </p:sp>
      </p:grpSp>
      <p:sp>
        <p:nvSpPr>
          <p:cNvPr id="96281" name="Rectangle 25"/>
          <p:cNvSpPr>
            <a:spLocks noChangeArrowheads="1"/>
          </p:cNvSpPr>
          <p:nvPr/>
        </p:nvSpPr>
        <p:spPr bwMode="auto">
          <a:xfrm>
            <a:off x="7153275" y="2640014"/>
            <a:ext cx="1676400" cy="363537"/>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dirty="0" err="1">
                <a:latin typeface="Lucida Sans Typewriter" pitchFamily="49" charset="0"/>
              </a:rPr>
              <a:t>row.Rank</a:t>
            </a:r>
            <a:endParaRPr lang="en-US" dirty="0">
              <a:latin typeface="Lucida Sans Typewriter" pitchFamily="49" charset="0"/>
            </a:endParaRPr>
          </a:p>
        </p:txBody>
      </p:sp>
      <p:sp>
        <p:nvSpPr>
          <p:cNvPr id="96282" name="Rectangle 26"/>
          <p:cNvSpPr>
            <a:spLocks noChangeArrowheads="1"/>
          </p:cNvSpPr>
          <p:nvPr/>
        </p:nvSpPr>
        <p:spPr bwMode="auto">
          <a:xfrm>
            <a:off x="7153275" y="3114675"/>
            <a:ext cx="1676400" cy="363538"/>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dirty="0" err="1">
                <a:latin typeface="Lucida Sans Typewriter" pitchFamily="49" charset="0"/>
              </a:rPr>
              <a:t>row.Length</a:t>
            </a:r>
            <a:endParaRPr lang="en-US" dirty="0">
              <a:latin typeface="Lucida Sans Typewriter" pitchFamily="49" charset="0"/>
            </a:endParaRPr>
          </a:p>
        </p:txBody>
      </p:sp>
      <p:sp>
        <p:nvSpPr>
          <p:cNvPr id="96283" name="Rectangle 27"/>
          <p:cNvSpPr>
            <a:spLocks noChangeArrowheads="1"/>
          </p:cNvSpPr>
          <p:nvPr/>
        </p:nvSpPr>
        <p:spPr bwMode="auto">
          <a:xfrm>
            <a:off x="7077075" y="4638675"/>
            <a:ext cx="1828800" cy="363538"/>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dirty="0" err="1">
                <a:latin typeface="Lucida Sans Typewriter" pitchFamily="49" charset="0"/>
              </a:rPr>
              <a:t>grid.Rank</a:t>
            </a:r>
            <a:endParaRPr lang="en-US" dirty="0">
              <a:latin typeface="Lucida Sans Typewriter" pitchFamily="49" charset="0"/>
            </a:endParaRPr>
          </a:p>
        </p:txBody>
      </p:sp>
      <p:sp>
        <p:nvSpPr>
          <p:cNvPr id="96284" name="Rectangle 28"/>
          <p:cNvSpPr>
            <a:spLocks noChangeArrowheads="1"/>
          </p:cNvSpPr>
          <p:nvPr/>
        </p:nvSpPr>
        <p:spPr bwMode="auto">
          <a:xfrm>
            <a:off x="7077075" y="5113339"/>
            <a:ext cx="1828800" cy="363537"/>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dirty="0" err="1">
                <a:latin typeface="Lucida Sans Typewriter" pitchFamily="49" charset="0"/>
              </a:rPr>
              <a:t>grid.Length</a:t>
            </a:r>
            <a:endParaRPr lang="en-US" dirty="0">
              <a:latin typeface="Lucida Sans Typewriter" pitchFamily="49" charset="0"/>
            </a:endParaRPr>
          </a:p>
        </p:txBody>
      </p:sp>
      <p:sp>
        <p:nvSpPr>
          <p:cNvPr id="96285" name="AutoShape 29"/>
          <p:cNvSpPr>
            <a:spLocks noChangeArrowheads="1"/>
          </p:cNvSpPr>
          <p:nvPr/>
        </p:nvSpPr>
        <p:spPr bwMode="auto">
          <a:xfrm>
            <a:off x="7915275" y="1209675"/>
            <a:ext cx="685800" cy="1143000"/>
          </a:xfrm>
          <a:prstGeom prst="downArrow">
            <a:avLst>
              <a:gd name="adj1" fmla="val 50000"/>
              <a:gd name="adj2" fmla="val 41667"/>
            </a:avLst>
          </a:prstGeom>
          <a:gradFill rotWithShape="0">
            <a:gsLst>
              <a:gs pos="0">
                <a:srgbClr val="D20091"/>
              </a:gs>
              <a:gs pos="100000">
                <a:srgbClr val="D20091">
                  <a:gamma/>
                  <a:tint val="47451"/>
                  <a:invGamma/>
                </a:srgbClr>
              </a:gs>
            </a:gsLst>
            <a:lin ang="5400000" scaled="1"/>
          </a:gradFill>
          <a:ln w="6350">
            <a:solidFill>
              <a:srgbClr val="800080"/>
            </a:solidFill>
            <a:miter lim="800000"/>
            <a:headEnd/>
            <a:tailEnd/>
          </a:ln>
          <a:effectLst>
            <a:outerShdw dist="45791" dir="2021404" algn="ctr" rotWithShape="0">
              <a:srgbClr val="C0C0C0"/>
            </a:outerShdw>
          </a:effectLst>
        </p:spPr>
        <p:txBody>
          <a:bodyPr wrap="none" tIns="27432" bIns="27432" anchor="ctr"/>
          <a:lstStyle/>
          <a:p>
            <a:endParaRPr lang="en-IN"/>
          </a:p>
        </p:txBody>
      </p:sp>
      <p:sp>
        <p:nvSpPr>
          <p:cNvPr id="96286" name="Rectangle 30"/>
          <p:cNvSpPr>
            <a:spLocks noChangeArrowheads="1"/>
          </p:cNvSpPr>
          <p:nvPr/>
        </p:nvSpPr>
        <p:spPr bwMode="auto">
          <a:xfrm>
            <a:off x="2505075" y="2428875"/>
            <a:ext cx="4267200" cy="4572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a:latin typeface="Lucida Sans Typewriter" pitchFamily="49" charset="0"/>
              </a:rPr>
              <a:t>long[ ] row = new long[4];</a:t>
            </a:r>
          </a:p>
        </p:txBody>
      </p:sp>
      <p:sp>
        <p:nvSpPr>
          <p:cNvPr id="96287" name="Rectangle 31"/>
          <p:cNvSpPr>
            <a:spLocks noChangeArrowheads="1"/>
          </p:cNvSpPr>
          <p:nvPr/>
        </p:nvSpPr>
        <p:spPr bwMode="auto">
          <a:xfrm>
            <a:off x="2505075" y="4333875"/>
            <a:ext cx="4267200" cy="4572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err="1">
                <a:latin typeface="Lucida Sans Typewriter" pitchFamily="49" charset="0"/>
              </a:rPr>
              <a:t>int</a:t>
            </a:r>
            <a:r>
              <a:rPr lang="en-US" sz="2000" dirty="0">
                <a:latin typeface="Lucida Sans Typewriter" pitchFamily="49" charset="0"/>
              </a:rPr>
              <a:t>[,] grid = new </a:t>
            </a:r>
            <a:r>
              <a:rPr lang="en-US" sz="2000" dirty="0" err="1">
                <a:latin typeface="Lucida Sans Typewriter" pitchFamily="49" charset="0"/>
              </a:rPr>
              <a:t>int</a:t>
            </a:r>
            <a:r>
              <a:rPr lang="en-US" sz="2000" dirty="0">
                <a:latin typeface="Lucida Sans Typewriter" pitchFamily="49" charset="0"/>
              </a:rPr>
              <a:t>[2,3];</a:t>
            </a:r>
          </a:p>
        </p:txBody>
      </p:sp>
      <p:sp>
        <p:nvSpPr>
          <p:cNvPr id="96288" name="Oval 32"/>
          <p:cNvSpPr>
            <a:spLocks noChangeArrowheads="1"/>
          </p:cNvSpPr>
          <p:nvPr/>
        </p:nvSpPr>
        <p:spPr bwMode="auto">
          <a:xfrm>
            <a:off x="9056688" y="4629150"/>
            <a:ext cx="457200" cy="414338"/>
          </a:xfrm>
          <a:prstGeom prst="ellipse">
            <a:avLst/>
          </a:prstGeom>
          <a:gradFill rotWithShape="0">
            <a:gsLst>
              <a:gs pos="0">
                <a:srgbClr val="8901F3">
                  <a:gamma/>
                  <a:tint val="40000"/>
                  <a:invGamma/>
                </a:srgbClr>
              </a:gs>
              <a:gs pos="100000">
                <a:srgbClr val="8901F3"/>
              </a:gs>
            </a:gsLst>
            <a:path path="shape">
              <a:fillToRect l="50000" t="50000" r="50000" b="50000"/>
            </a:path>
          </a:gradFill>
          <a:ln w="12700">
            <a:solidFill>
              <a:srgbClr val="500093"/>
            </a:solidFill>
            <a:round/>
            <a:headEnd/>
            <a:tailEnd/>
          </a:ln>
          <a:effectLst>
            <a:outerShdw dist="53882" dir="2700000" algn="ctr" rotWithShape="0">
              <a:schemeClr val="folHlink"/>
            </a:outerShdw>
          </a:effectLst>
        </p:spPr>
        <p:txBody>
          <a:bodyPr wrap="none" lIns="80962" tIns="39688" rIns="80962" bIns="39688" anchor="ctr"/>
          <a:lstStyle/>
          <a:p>
            <a:pPr algn="ctr" defTabSz="693738"/>
            <a:r>
              <a:rPr lang="en-GB" sz="2400" b="1">
                <a:solidFill>
                  <a:schemeClr val="bg1"/>
                </a:solidFill>
                <a:effectLst>
                  <a:outerShdw blurRad="38100" dist="38100" dir="2700000" algn="tl">
                    <a:srgbClr val="000000"/>
                  </a:outerShdw>
                </a:effectLst>
              </a:rPr>
              <a:t>2</a:t>
            </a:r>
          </a:p>
        </p:txBody>
      </p:sp>
      <p:sp>
        <p:nvSpPr>
          <p:cNvPr id="96289" name="Oval 33"/>
          <p:cNvSpPr>
            <a:spLocks noChangeArrowheads="1"/>
          </p:cNvSpPr>
          <p:nvPr/>
        </p:nvSpPr>
        <p:spPr bwMode="auto">
          <a:xfrm>
            <a:off x="9056688" y="3121025"/>
            <a:ext cx="457200" cy="414338"/>
          </a:xfrm>
          <a:prstGeom prst="ellipse">
            <a:avLst/>
          </a:prstGeom>
          <a:gradFill rotWithShape="0">
            <a:gsLst>
              <a:gs pos="0">
                <a:srgbClr val="8901F3">
                  <a:gamma/>
                  <a:tint val="40000"/>
                  <a:invGamma/>
                </a:srgbClr>
              </a:gs>
              <a:gs pos="100000">
                <a:srgbClr val="8901F3"/>
              </a:gs>
            </a:gsLst>
            <a:path path="shape">
              <a:fillToRect l="50000" t="50000" r="50000" b="50000"/>
            </a:path>
          </a:gradFill>
          <a:ln w="12700">
            <a:solidFill>
              <a:srgbClr val="500093"/>
            </a:solidFill>
            <a:round/>
            <a:headEnd/>
            <a:tailEnd/>
          </a:ln>
          <a:effectLst>
            <a:outerShdw dist="53882" dir="2700000" algn="ctr" rotWithShape="0">
              <a:schemeClr val="folHlink"/>
            </a:outerShdw>
          </a:effectLst>
        </p:spPr>
        <p:txBody>
          <a:bodyPr wrap="none" lIns="80962" tIns="39688" rIns="80962" bIns="39688" anchor="ctr"/>
          <a:lstStyle/>
          <a:p>
            <a:pPr algn="ctr" defTabSz="693738"/>
            <a:r>
              <a:rPr lang="en-GB" sz="2400" b="1">
                <a:solidFill>
                  <a:schemeClr val="bg1"/>
                </a:solidFill>
                <a:effectLst>
                  <a:outerShdw blurRad="38100" dist="38100" dir="2700000" algn="tl">
                    <a:srgbClr val="000000"/>
                  </a:outerShdw>
                </a:effectLst>
              </a:rPr>
              <a:t>4</a:t>
            </a:r>
          </a:p>
        </p:txBody>
      </p:sp>
      <p:sp>
        <p:nvSpPr>
          <p:cNvPr id="96290" name="Oval 34"/>
          <p:cNvSpPr>
            <a:spLocks noChangeArrowheads="1"/>
          </p:cNvSpPr>
          <p:nvPr/>
        </p:nvSpPr>
        <p:spPr bwMode="auto">
          <a:xfrm>
            <a:off x="9056688" y="2625725"/>
            <a:ext cx="457200" cy="414338"/>
          </a:xfrm>
          <a:prstGeom prst="ellipse">
            <a:avLst/>
          </a:prstGeom>
          <a:gradFill rotWithShape="0">
            <a:gsLst>
              <a:gs pos="0">
                <a:srgbClr val="8901F3">
                  <a:gamma/>
                  <a:tint val="40000"/>
                  <a:invGamma/>
                </a:srgbClr>
              </a:gs>
              <a:gs pos="100000">
                <a:srgbClr val="8901F3"/>
              </a:gs>
            </a:gsLst>
            <a:path path="shape">
              <a:fillToRect l="50000" t="50000" r="50000" b="50000"/>
            </a:path>
          </a:gradFill>
          <a:ln w="12700">
            <a:solidFill>
              <a:srgbClr val="500093"/>
            </a:solidFill>
            <a:round/>
            <a:headEnd/>
            <a:tailEnd/>
          </a:ln>
          <a:effectLst>
            <a:outerShdw dist="53882" dir="2700000" algn="ctr" rotWithShape="0">
              <a:schemeClr val="folHlink"/>
            </a:outerShdw>
          </a:effectLst>
        </p:spPr>
        <p:txBody>
          <a:bodyPr wrap="none" lIns="80962" tIns="39688" rIns="80962" bIns="39688" anchor="ctr"/>
          <a:lstStyle/>
          <a:p>
            <a:pPr algn="ctr" defTabSz="693738"/>
            <a:r>
              <a:rPr lang="en-GB" sz="2400" b="1">
                <a:solidFill>
                  <a:schemeClr val="bg1"/>
                </a:solidFill>
                <a:effectLst>
                  <a:outerShdw blurRad="38100" dist="38100" dir="2700000" algn="tl">
                    <a:srgbClr val="000000"/>
                  </a:outerShdw>
                </a:effectLst>
              </a:rPr>
              <a:t>1</a:t>
            </a:r>
          </a:p>
        </p:txBody>
      </p:sp>
      <p:sp>
        <p:nvSpPr>
          <p:cNvPr id="96291" name="Oval 35"/>
          <p:cNvSpPr>
            <a:spLocks noChangeArrowheads="1"/>
          </p:cNvSpPr>
          <p:nvPr/>
        </p:nvSpPr>
        <p:spPr bwMode="auto">
          <a:xfrm>
            <a:off x="9056688" y="5124450"/>
            <a:ext cx="457200" cy="414338"/>
          </a:xfrm>
          <a:prstGeom prst="ellipse">
            <a:avLst/>
          </a:prstGeom>
          <a:gradFill rotWithShape="0">
            <a:gsLst>
              <a:gs pos="0">
                <a:srgbClr val="8901F3">
                  <a:gamma/>
                  <a:tint val="40000"/>
                  <a:invGamma/>
                </a:srgbClr>
              </a:gs>
              <a:gs pos="100000">
                <a:srgbClr val="8901F3"/>
              </a:gs>
            </a:gsLst>
            <a:path path="shape">
              <a:fillToRect l="50000" t="50000" r="50000" b="50000"/>
            </a:path>
          </a:gradFill>
          <a:ln w="12700">
            <a:solidFill>
              <a:srgbClr val="500093"/>
            </a:solidFill>
            <a:round/>
            <a:headEnd/>
            <a:tailEnd/>
          </a:ln>
          <a:effectLst>
            <a:outerShdw dist="53882" dir="2700000" algn="ctr" rotWithShape="0">
              <a:schemeClr val="folHlink"/>
            </a:outerShdw>
          </a:effectLst>
        </p:spPr>
        <p:txBody>
          <a:bodyPr wrap="none" lIns="80962" tIns="39688" rIns="80962" bIns="39688" anchor="ctr"/>
          <a:lstStyle/>
          <a:p>
            <a:pPr algn="ctr" defTabSz="693738"/>
            <a:r>
              <a:rPr lang="en-GB" sz="2400" b="1">
                <a:solidFill>
                  <a:schemeClr val="bg1"/>
                </a:solidFill>
                <a:effectLst>
                  <a:outerShdw blurRad="38100" dist="38100" dir="2700000" algn="tl">
                    <a:srgbClr val="000000"/>
                  </a:outerShdw>
                </a:effectLst>
              </a:rPr>
              <a:t>6</a:t>
            </a:r>
          </a:p>
        </p:txBody>
      </p:sp>
    </p:spTree>
    <p:extLst>
      <p:ext uri="{BB962C8B-B14F-4D97-AF65-F5344CB8AC3E}">
        <p14:creationId xmlns:p14="http://schemas.microsoft.com/office/powerpoint/2010/main" val="11069169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GB" dirty="0"/>
              <a:t>Array </a:t>
            </a:r>
            <a:r>
              <a:rPr lang="en-GB" dirty="0" smtClean="0"/>
              <a:t>Class Methods</a:t>
            </a:r>
            <a:endParaRPr lang="en-GB" dirty="0"/>
          </a:p>
        </p:txBody>
      </p:sp>
      <p:sp>
        <p:nvSpPr>
          <p:cNvPr id="97283" name="Rectangle 3"/>
          <p:cNvSpPr>
            <a:spLocks noGrp="1" noChangeArrowheads="1"/>
          </p:cNvSpPr>
          <p:nvPr>
            <p:ph type="body" idx="1"/>
          </p:nvPr>
        </p:nvSpPr>
        <p:spPr>
          <a:xfrm>
            <a:off x="838200" y="1295400"/>
            <a:ext cx="9372600" cy="5029200"/>
          </a:xfrm>
        </p:spPr>
        <p:txBody>
          <a:bodyPr>
            <a:normAutofit fontScale="92500" lnSpcReduction="20000"/>
          </a:bodyPr>
          <a:lstStyle/>
          <a:p>
            <a:r>
              <a:rPr lang="en-GB" dirty="0" err="1" smtClean="0"/>
              <a:t>System.Array</a:t>
            </a:r>
            <a:r>
              <a:rPr lang="en-GB" dirty="0" smtClean="0"/>
              <a:t> class: </a:t>
            </a:r>
            <a:r>
              <a:rPr lang="en-US" dirty="0"/>
              <a:t>Provides methods for creating, manipulating, searching, and sorting arrays, thereby serving as the base class for all arrays in the common language runtime.</a:t>
            </a:r>
          </a:p>
          <a:p>
            <a:r>
              <a:rPr lang="en-GB" dirty="0" smtClean="0"/>
              <a:t>Commonly </a:t>
            </a:r>
            <a:r>
              <a:rPr lang="en-GB" dirty="0"/>
              <a:t>used </a:t>
            </a:r>
            <a:r>
              <a:rPr lang="en-GB" dirty="0" smtClean="0"/>
              <a:t>methods</a:t>
            </a:r>
            <a:endParaRPr lang="en-GB" dirty="0"/>
          </a:p>
          <a:p>
            <a:pPr lvl="1"/>
            <a:r>
              <a:rPr lang="en-GB" b="1" dirty="0" smtClean="0"/>
              <a:t>Clear</a:t>
            </a:r>
            <a:r>
              <a:rPr lang="en-GB" dirty="0" smtClean="0"/>
              <a:t>: Sets </a:t>
            </a:r>
            <a:r>
              <a:rPr lang="en-GB" dirty="0"/>
              <a:t>a range of elements to zero or </a:t>
            </a:r>
            <a:r>
              <a:rPr lang="en-GB" b="1" dirty="0"/>
              <a:t>null</a:t>
            </a:r>
          </a:p>
          <a:p>
            <a:pPr lvl="1"/>
            <a:r>
              <a:rPr lang="en-GB" b="1" dirty="0" smtClean="0"/>
              <a:t>Clone:</a:t>
            </a:r>
            <a:r>
              <a:rPr lang="en-GB" dirty="0" smtClean="0"/>
              <a:t> Creates </a:t>
            </a:r>
            <a:r>
              <a:rPr lang="en-GB" dirty="0"/>
              <a:t>a copy of the array</a:t>
            </a:r>
          </a:p>
          <a:p>
            <a:pPr lvl="1"/>
            <a:r>
              <a:rPr lang="en-US" b="1" dirty="0" smtClean="0"/>
              <a:t>Copy</a:t>
            </a:r>
            <a:r>
              <a:rPr lang="en-US" dirty="0" smtClean="0"/>
              <a:t>: It is a static method. Copies the Array with data to another array. The method returns nothing.</a:t>
            </a:r>
          </a:p>
          <a:p>
            <a:pPr lvl="1"/>
            <a:r>
              <a:rPr lang="en-US" b="1" dirty="0" err="1" smtClean="0"/>
              <a:t>CopyTo</a:t>
            </a:r>
            <a:r>
              <a:rPr lang="en-US" dirty="0" smtClean="0"/>
              <a:t>: Copies the Data only to another Array</a:t>
            </a:r>
            <a:r>
              <a:rPr lang="en-US" dirty="0"/>
              <a:t>. The method returns nothing.</a:t>
            </a:r>
          </a:p>
          <a:p>
            <a:pPr lvl="1"/>
            <a:r>
              <a:rPr lang="en-US" b="1" dirty="0" err="1" smtClean="0"/>
              <a:t>CreateInstance</a:t>
            </a:r>
            <a:r>
              <a:rPr lang="en-US" dirty="0" smtClean="0"/>
              <a:t>: It is a static method Allows to create an Instance of a new Array. This function is used to create Arrays using </a:t>
            </a:r>
            <a:r>
              <a:rPr lang="en-US" dirty="0" err="1" smtClean="0"/>
              <a:t>System.Array</a:t>
            </a:r>
            <a:r>
              <a:rPr lang="en-US" dirty="0" smtClean="0"/>
              <a:t> class. (To Create Arrays Dynamically).</a:t>
            </a:r>
          </a:p>
          <a:p>
            <a:pPr lvl="1"/>
            <a:r>
              <a:rPr lang="en-GB" b="1" dirty="0" err="1" smtClean="0"/>
              <a:t>GetLength</a:t>
            </a:r>
            <a:r>
              <a:rPr lang="en-GB" dirty="0" smtClean="0"/>
              <a:t>: Returns the length of a given dimension</a:t>
            </a:r>
          </a:p>
          <a:p>
            <a:pPr lvl="1"/>
            <a:r>
              <a:rPr lang="en-GB" b="1" dirty="0" err="1" smtClean="0"/>
              <a:t>IndexOf</a:t>
            </a:r>
            <a:r>
              <a:rPr lang="en-GB" dirty="0" smtClean="0"/>
              <a:t>: Returns the index of the first occurrence of a value</a:t>
            </a:r>
          </a:p>
          <a:p>
            <a:pPr lvl="1"/>
            <a:r>
              <a:rPr lang="en-GB" b="1" dirty="0" smtClean="0"/>
              <a:t>Sort</a:t>
            </a:r>
            <a:r>
              <a:rPr lang="en-GB" dirty="0" smtClean="0"/>
              <a:t>: Sorts the elements in an array of rank 1</a:t>
            </a:r>
          </a:p>
          <a:p>
            <a:pPr lvl="1"/>
            <a:endParaRPr lang="en-GB" dirty="0" smtClean="0"/>
          </a:p>
          <a:p>
            <a:pPr lvl="1"/>
            <a:endParaRPr lang="en-US" dirty="0" smtClean="0"/>
          </a:p>
          <a:p>
            <a:pPr lvl="1"/>
            <a:endParaRPr lang="en-GB" dirty="0"/>
          </a:p>
        </p:txBody>
      </p:sp>
    </p:spTree>
    <p:extLst>
      <p:ext uri="{BB962C8B-B14F-4D97-AF65-F5344CB8AC3E}">
        <p14:creationId xmlns:p14="http://schemas.microsoft.com/office/powerpoint/2010/main" val="17454722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GB"/>
              <a:t>Returning Arrays from Methods</a:t>
            </a:r>
          </a:p>
        </p:txBody>
      </p:sp>
      <p:sp>
        <p:nvSpPr>
          <p:cNvPr id="98307" name="Rectangle 3"/>
          <p:cNvSpPr>
            <a:spLocks noGrp="1" noChangeArrowheads="1"/>
          </p:cNvSpPr>
          <p:nvPr>
            <p:ph type="body" idx="1"/>
          </p:nvPr>
        </p:nvSpPr>
        <p:spPr/>
        <p:txBody>
          <a:bodyPr/>
          <a:lstStyle/>
          <a:p>
            <a:r>
              <a:rPr lang="en-GB"/>
              <a:t>You can declare methods to return arrays</a:t>
            </a:r>
          </a:p>
        </p:txBody>
      </p:sp>
      <p:sp>
        <p:nvSpPr>
          <p:cNvPr id="98308" name="Rectangle 4"/>
          <p:cNvSpPr>
            <a:spLocks noChangeArrowheads="1"/>
          </p:cNvSpPr>
          <p:nvPr/>
        </p:nvSpPr>
        <p:spPr bwMode="auto">
          <a:xfrm>
            <a:off x="2057400" y="2590800"/>
            <a:ext cx="8001000" cy="33528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a:latin typeface="Trebuchet MS" pitchFamily="34" charset="0"/>
              </a:rPr>
              <a:t>class Example {</a:t>
            </a:r>
          </a:p>
          <a:p>
            <a:r>
              <a:rPr lang="en-US" sz="2000" dirty="0">
                <a:latin typeface="Trebuchet MS" pitchFamily="34" charset="0"/>
              </a:rPr>
              <a:t>    static void Main( ) {</a:t>
            </a:r>
            <a:br>
              <a:rPr lang="en-US" sz="2000" dirty="0">
                <a:latin typeface="Trebuchet MS" pitchFamily="34" charset="0"/>
              </a:rPr>
            </a:br>
            <a:r>
              <a:rPr lang="en-US" sz="2000" dirty="0">
                <a:latin typeface="Trebuchet MS" pitchFamily="34" charset="0"/>
              </a:rPr>
              <a:t>        </a:t>
            </a:r>
            <a:r>
              <a:rPr lang="en-US" sz="2000" dirty="0" err="1">
                <a:latin typeface="Trebuchet MS" pitchFamily="34" charset="0"/>
              </a:rPr>
              <a:t>int</a:t>
            </a:r>
            <a:r>
              <a:rPr lang="en-US" sz="2000" dirty="0">
                <a:latin typeface="Trebuchet MS" pitchFamily="34" charset="0"/>
              </a:rPr>
              <a:t>[ ] array = </a:t>
            </a:r>
            <a:r>
              <a:rPr lang="en-US" sz="2000" dirty="0" err="1">
                <a:latin typeface="Trebuchet MS" pitchFamily="34" charset="0"/>
              </a:rPr>
              <a:t>CreateArray</a:t>
            </a:r>
            <a:r>
              <a:rPr lang="en-US" sz="2000" dirty="0">
                <a:latin typeface="Trebuchet MS" pitchFamily="34" charset="0"/>
              </a:rPr>
              <a:t>(42);</a:t>
            </a:r>
          </a:p>
          <a:p>
            <a:r>
              <a:rPr lang="en-US" sz="2000" dirty="0">
                <a:latin typeface="Trebuchet MS" pitchFamily="34" charset="0"/>
              </a:rPr>
              <a:t>        ...</a:t>
            </a:r>
          </a:p>
          <a:p>
            <a:r>
              <a:rPr lang="en-US" sz="2000" dirty="0">
                <a:latin typeface="Trebuchet MS" pitchFamily="34" charset="0"/>
              </a:rPr>
              <a:t>    }</a:t>
            </a:r>
            <a:br>
              <a:rPr lang="en-US" sz="2000" dirty="0">
                <a:latin typeface="Trebuchet MS" pitchFamily="34" charset="0"/>
              </a:rPr>
            </a:br>
            <a:r>
              <a:rPr lang="en-US" sz="2000" dirty="0">
                <a:latin typeface="Trebuchet MS" pitchFamily="34" charset="0"/>
              </a:rPr>
              <a:t>    static </a:t>
            </a:r>
            <a:r>
              <a:rPr lang="en-US" sz="2000" dirty="0" err="1">
                <a:latin typeface="Trebuchet MS" pitchFamily="34" charset="0"/>
              </a:rPr>
              <a:t>int</a:t>
            </a:r>
            <a:r>
              <a:rPr lang="en-US" sz="2000" dirty="0">
                <a:latin typeface="Trebuchet MS" pitchFamily="34" charset="0"/>
              </a:rPr>
              <a:t>[ ] </a:t>
            </a:r>
            <a:r>
              <a:rPr lang="en-US" sz="2000" dirty="0" err="1">
                <a:latin typeface="Trebuchet MS" pitchFamily="34" charset="0"/>
              </a:rPr>
              <a:t>CreateArray</a:t>
            </a:r>
            <a:r>
              <a:rPr lang="en-US" sz="2000" dirty="0">
                <a:latin typeface="Trebuchet MS" pitchFamily="34" charset="0"/>
              </a:rPr>
              <a:t>(</a:t>
            </a:r>
            <a:r>
              <a:rPr lang="en-US" sz="2000" dirty="0" err="1">
                <a:latin typeface="Trebuchet MS" pitchFamily="34" charset="0"/>
              </a:rPr>
              <a:t>int</a:t>
            </a:r>
            <a:r>
              <a:rPr lang="en-US" sz="2000" dirty="0">
                <a:latin typeface="Trebuchet MS" pitchFamily="34" charset="0"/>
              </a:rPr>
              <a:t> size) {</a:t>
            </a:r>
            <a:br>
              <a:rPr lang="en-US" sz="2000" dirty="0">
                <a:latin typeface="Trebuchet MS" pitchFamily="34" charset="0"/>
              </a:rPr>
            </a:br>
            <a:r>
              <a:rPr lang="en-US" sz="2000" dirty="0">
                <a:latin typeface="Trebuchet MS" pitchFamily="34" charset="0"/>
              </a:rPr>
              <a:t>        </a:t>
            </a:r>
            <a:r>
              <a:rPr lang="en-US" sz="2000" dirty="0" err="1">
                <a:latin typeface="Trebuchet MS" pitchFamily="34" charset="0"/>
              </a:rPr>
              <a:t>int</a:t>
            </a:r>
            <a:r>
              <a:rPr lang="en-US" sz="2000" dirty="0">
                <a:latin typeface="Trebuchet MS" pitchFamily="34" charset="0"/>
              </a:rPr>
              <a:t>[ ] created = new </a:t>
            </a:r>
            <a:r>
              <a:rPr lang="en-US" sz="2000" dirty="0" err="1">
                <a:latin typeface="Trebuchet MS" pitchFamily="34" charset="0"/>
              </a:rPr>
              <a:t>int</a:t>
            </a:r>
            <a:r>
              <a:rPr lang="en-US" sz="2000" dirty="0">
                <a:latin typeface="Trebuchet MS" pitchFamily="34" charset="0"/>
              </a:rPr>
              <a:t>[size];</a:t>
            </a:r>
          </a:p>
          <a:p>
            <a:r>
              <a:rPr lang="en-US" sz="2000" dirty="0">
                <a:latin typeface="Trebuchet MS" pitchFamily="34" charset="0"/>
              </a:rPr>
              <a:t>        return created; </a:t>
            </a:r>
            <a:br>
              <a:rPr lang="en-US" sz="2000" dirty="0">
                <a:latin typeface="Trebuchet MS" pitchFamily="34" charset="0"/>
              </a:rPr>
            </a:br>
            <a:r>
              <a:rPr lang="en-US" sz="2000" dirty="0">
                <a:latin typeface="Trebuchet MS" pitchFamily="34" charset="0"/>
              </a:rPr>
              <a:t>    }</a:t>
            </a:r>
          </a:p>
          <a:p>
            <a:r>
              <a:rPr lang="en-US" sz="2000" dirty="0">
                <a:latin typeface="Trebuchet MS" pitchFamily="34" charset="0"/>
              </a:rPr>
              <a:t>}</a:t>
            </a:r>
          </a:p>
        </p:txBody>
      </p:sp>
    </p:spTree>
    <p:extLst>
      <p:ext uri="{BB962C8B-B14F-4D97-AF65-F5344CB8AC3E}">
        <p14:creationId xmlns:p14="http://schemas.microsoft.com/office/powerpoint/2010/main" val="39391616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a:t>Passing Arrays as Parameters</a:t>
            </a:r>
          </a:p>
        </p:txBody>
      </p:sp>
      <p:sp>
        <p:nvSpPr>
          <p:cNvPr id="99331" name="Rectangle 3"/>
          <p:cNvSpPr>
            <a:spLocks noGrp="1" noChangeArrowheads="1"/>
          </p:cNvSpPr>
          <p:nvPr>
            <p:ph type="body" idx="1"/>
          </p:nvPr>
        </p:nvSpPr>
        <p:spPr/>
        <p:txBody>
          <a:bodyPr/>
          <a:lstStyle/>
          <a:p>
            <a:r>
              <a:rPr lang="en-GB"/>
              <a:t>An array parameter is a copy of the array variable</a:t>
            </a:r>
          </a:p>
          <a:p>
            <a:pPr lvl="1"/>
            <a:r>
              <a:rPr lang="en-GB"/>
              <a:t>Not a copy of the array instance</a:t>
            </a:r>
          </a:p>
        </p:txBody>
      </p:sp>
      <p:sp>
        <p:nvSpPr>
          <p:cNvPr id="99332" name="Rectangle 4"/>
          <p:cNvSpPr>
            <a:spLocks noChangeArrowheads="1"/>
          </p:cNvSpPr>
          <p:nvPr/>
        </p:nvSpPr>
        <p:spPr bwMode="auto">
          <a:xfrm>
            <a:off x="1799968" y="3078892"/>
            <a:ext cx="8001000" cy="33528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a:latin typeface="Trebuchet MS" pitchFamily="34" charset="0"/>
              </a:rPr>
              <a:t>class Example2 {</a:t>
            </a:r>
          </a:p>
          <a:p>
            <a:r>
              <a:rPr lang="en-US" sz="2000" dirty="0">
                <a:latin typeface="Trebuchet MS" pitchFamily="34" charset="0"/>
              </a:rPr>
              <a:t>    static void Main( ) {</a:t>
            </a:r>
            <a:br>
              <a:rPr lang="en-US" sz="2000" dirty="0">
                <a:latin typeface="Trebuchet MS" pitchFamily="34" charset="0"/>
              </a:rPr>
            </a:br>
            <a:r>
              <a:rPr lang="en-US" sz="2000" dirty="0">
                <a:latin typeface="Trebuchet MS" pitchFamily="34" charset="0"/>
              </a:rPr>
              <a:t>        </a:t>
            </a:r>
            <a:r>
              <a:rPr lang="en-US" sz="2000" dirty="0" err="1">
                <a:latin typeface="Trebuchet MS" pitchFamily="34" charset="0"/>
              </a:rPr>
              <a:t>int</a:t>
            </a:r>
            <a:r>
              <a:rPr lang="en-US" sz="2000" dirty="0">
                <a:latin typeface="Trebuchet MS" pitchFamily="34" charset="0"/>
              </a:rPr>
              <a:t>[ ] </a:t>
            </a:r>
            <a:r>
              <a:rPr lang="en-US" sz="2000" dirty="0" err="1">
                <a:latin typeface="Trebuchet MS" pitchFamily="34" charset="0"/>
              </a:rPr>
              <a:t>arg</a:t>
            </a:r>
            <a:r>
              <a:rPr lang="en-US" sz="2000" dirty="0">
                <a:latin typeface="Trebuchet MS" pitchFamily="34" charset="0"/>
              </a:rPr>
              <a:t> = {10, 9, 8, 7};</a:t>
            </a:r>
            <a:br>
              <a:rPr lang="en-US" sz="2000" dirty="0">
                <a:latin typeface="Trebuchet MS" pitchFamily="34" charset="0"/>
              </a:rPr>
            </a:br>
            <a:r>
              <a:rPr lang="en-US" sz="2000" dirty="0">
                <a:latin typeface="Trebuchet MS" pitchFamily="34" charset="0"/>
              </a:rPr>
              <a:t>        Method(</a:t>
            </a:r>
            <a:r>
              <a:rPr lang="en-US" sz="2000" dirty="0" err="1">
                <a:latin typeface="Trebuchet MS" pitchFamily="34" charset="0"/>
              </a:rPr>
              <a:t>arg</a:t>
            </a:r>
            <a:r>
              <a:rPr lang="en-US" sz="2000" dirty="0">
                <a:latin typeface="Trebuchet MS" pitchFamily="34" charset="0"/>
              </a:rPr>
              <a:t>);</a:t>
            </a:r>
            <a:br>
              <a:rPr lang="en-US" sz="2000" dirty="0">
                <a:latin typeface="Trebuchet MS" pitchFamily="34" charset="0"/>
              </a:rPr>
            </a:br>
            <a:r>
              <a:rPr lang="en-US" sz="2000" dirty="0">
                <a:latin typeface="Trebuchet MS" pitchFamily="34" charset="0"/>
              </a:rPr>
              <a:t>        </a:t>
            </a:r>
            <a:r>
              <a:rPr lang="en-US" sz="2000" dirty="0" err="1">
                <a:latin typeface="Trebuchet MS" pitchFamily="34" charset="0"/>
              </a:rPr>
              <a:t>System.Console.WriteLine</a:t>
            </a:r>
            <a:r>
              <a:rPr lang="en-US" sz="2000" dirty="0">
                <a:latin typeface="Trebuchet MS" pitchFamily="34" charset="0"/>
              </a:rPr>
              <a:t>(</a:t>
            </a:r>
            <a:r>
              <a:rPr lang="en-US" sz="2000" dirty="0" err="1">
                <a:latin typeface="Trebuchet MS" pitchFamily="34" charset="0"/>
              </a:rPr>
              <a:t>arg</a:t>
            </a:r>
            <a:r>
              <a:rPr lang="en-US" sz="2000" dirty="0">
                <a:latin typeface="Trebuchet MS" pitchFamily="34" charset="0"/>
              </a:rPr>
              <a:t>[0]);</a:t>
            </a:r>
            <a:br>
              <a:rPr lang="en-US" sz="2000" dirty="0">
                <a:latin typeface="Trebuchet MS" pitchFamily="34" charset="0"/>
              </a:rPr>
            </a:br>
            <a:r>
              <a:rPr lang="en-US" sz="2000" dirty="0">
                <a:latin typeface="Trebuchet MS" pitchFamily="34" charset="0"/>
              </a:rPr>
              <a:t>    }</a:t>
            </a:r>
            <a:br>
              <a:rPr lang="en-US" sz="2000" dirty="0">
                <a:latin typeface="Trebuchet MS" pitchFamily="34" charset="0"/>
              </a:rPr>
            </a:br>
            <a:r>
              <a:rPr lang="en-US" sz="2000" dirty="0">
                <a:latin typeface="Trebuchet MS" pitchFamily="34" charset="0"/>
              </a:rPr>
              <a:t>    static void Method(</a:t>
            </a:r>
            <a:r>
              <a:rPr lang="en-US" sz="2000" dirty="0" err="1">
                <a:latin typeface="Trebuchet MS" pitchFamily="34" charset="0"/>
              </a:rPr>
              <a:t>int</a:t>
            </a:r>
            <a:r>
              <a:rPr lang="en-US" sz="2000" dirty="0">
                <a:latin typeface="Trebuchet MS" pitchFamily="34" charset="0"/>
              </a:rPr>
              <a:t>[ ] parameter) {</a:t>
            </a:r>
            <a:br>
              <a:rPr lang="en-US" sz="2000" dirty="0">
                <a:latin typeface="Trebuchet MS" pitchFamily="34" charset="0"/>
              </a:rPr>
            </a:br>
            <a:r>
              <a:rPr lang="en-US" sz="2000" dirty="0">
                <a:latin typeface="Trebuchet MS" pitchFamily="34" charset="0"/>
              </a:rPr>
              <a:t>        parameter[0]++;</a:t>
            </a:r>
            <a:br>
              <a:rPr lang="en-US" sz="2000" dirty="0">
                <a:latin typeface="Trebuchet MS" pitchFamily="34" charset="0"/>
              </a:rPr>
            </a:br>
            <a:r>
              <a:rPr lang="en-US" sz="2000" dirty="0">
                <a:latin typeface="Trebuchet MS" pitchFamily="34" charset="0"/>
              </a:rPr>
              <a:t>    }</a:t>
            </a:r>
          </a:p>
          <a:p>
            <a:r>
              <a:rPr lang="en-US" sz="2000" dirty="0">
                <a:latin typeface="Trebuchet MS" pitchFamily="34" charset="0"/>
              </a:rPr>
              <a:t>}</a:t>
            </a:r>
          </a:p>
        </p:txBody>
      </p:sp>
      <p:sp>
        <p:nvSpPr>
          <p:cNvPr id="99333" name="Text Box 5"/>
          <p:cNvSpPr txBox="1">
            <a:spLocks noChangeArrowheads="1"/>
          </p:cNvSpPr>
          <p:nvPr/>
        </p:nvSpPr>
        <p:spPr bwMode="auto">
          <a:xfrm>
            <a:off x="6858000" y="4568687"/>
            <a:ext cx="2667000" cy="1016000"/>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wrap="none" tIns="27432" bIns="27432" anchor="ctr"/>
          <a:lstStyle/>
          <a:p>
            <a:pPr algn="ctr"/>
            <a:r>
              <a:rPr lang="en-GB" b="1"/>
              <a:t>This method will modify </a:t>
            </a:r>
            <a:br>
              <a:rPr lang="en-GB" b="1"/>
            </a:br>
            <a:r>
              <a:rPr lang="en-GB" b="1"/>
              <a:t>the original array</a:t>
            </a:r>
            <a:br>
              <a:rPr lang="en-GB" b="1"/>
            </a:br>
            <a:r>
              <a:rPr lang="en-GB" b="1"/>
              <a:t> instance created in Main</a:t>
            </a:r>
          </a:p>
        </p:txBody>
      </p:sp>
    </p:spTree>
    <p:extLst>
      <p:ext uri="{BB962C8B-B14F-4D97-AF65-F5344CB8AC3E}">
        <p14:creationId xmlns:p14="http://schemas.microsoft.com/office/powerpoint/2010/main" val="302778927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2161781" y="1047612"/>
            <a:ext cx="3030930" cy="5105401"/>
          </a:xfrm>
        </p:spPr>
        <p:txBody>
          <a:bodyPr>
            <a:normAutofit lnSpcReduction="10000"/>
          </a:bodyPr>
          <a:lstStyle/>
          <a:p>
            <a:r>
              <a:rPr lang="en-US" sz="1800" dirty="0"/>
              <a:t>‘</a:t>
            </a:r>
            <a:r>
              <a:rPr lang="en-US" sz="1800" dirty="0" err="1"/>
              <a:t>params</a:t>
            </a:r>
            <a:r>
              <a:rPr lang="en-US" sz="1800" dirty="0"/>
              <a:t>’ keyword is used with an array declaration provided the array is part of the method argument</a:t>
            </a:r>
          </a:p>
          <a:p>
            <a:endParaRPr lang="en-US" sz="1800" dirty="0"/>
          </a:p>
          <a:p>
            <a:r>
              <a:rPr lang="en-US" sz="1800" dirty="0"/>
              <a:t>This enables the array to accept values directly that is passed to the method directly when the method is called</a:t>
            </a:r>
          </a:p>
          <a:p>
            <a:endParaRPr lang="en-US" sz="1800" dirty="0"/>
          </a:p>
          <a:p>
            <a:r>
              <a:rPr lang="en-US" sz="1800" dirty="0"/>
              <a:t>While passing parameter during a method call, if the caller is not sure about how many parameters to pass then the method should possess a </a:t>
            </a:r>
            <a:r>
              <a:rPr lang="en-US" sz="1800" dirty="0" err="1"/>
              <a:t>param</a:t>
            </a:r>
            <a:r>
              <a:rPr lang="en-US" sz="1800" dirty="0"/>
              <a:t> array to accept unknown number of arguments</a:t>
            </a:r>
            <a:endParaRPr lang="en-IN" sz="1800" dirty="0"/>
          </a:p>
        </p:txBody>
      </p:sp>
      <p:sp>
        <p:nvSpPr>
          <p:cNvPr id="3" name="Title 2"/>
          <p:cNvSpPr>
            <a:spLocks noGrp="1"/>
          </p:cNvSpPr>
          <p:nvPr>
            <p:ph type="title"/>
          </p:nvPr>
        </p:nvSpPr>
        <p:spPr>
          <a:xfrm>
            <a:off x="1981200" y="321365"/>
            <a:ext cx="8229600" cy="639762"/>
          </a:xfrm>
        </p:spPr>
        <p:txBody>
          <a:bodyPr>
            <a:normAutofit fontScale="90000"/>
          </a:bodyPr>
          <a:lstStyle/>
          <a:p>
            <a:r>
              <a:rPr lang="en-US" dirty="0" smtClean="0"/>
              <a:t>‘</a:t>
            </a:r>
            <a:r>
              <a:rPr lang="en-US" dirty="0" err="1" smtClean="0"/>
              <a:t>params</a:t>
            </a:r>
            <a:r>
              <a:rPr lang="en-US" dirty="0" smtClean="0"/>
              <a:t>’ keyword and </a:t>
            </a:r>
            <a:r>
              <a:rPr lang="en-US" dirty="0" err="1" smtClean="0"/>
              <a:t>Param</a:t>
            </a:r>
            <a:r>
              <a:rPr lang="en-US" dirty="0" smtClean="0"/>
              <a:t> Array</a:t>
            </a:r>
            <a:endParaRPr lang="en-IN" dirty="0"/>
          </a:p>
        </p:txBody>
      </p:sp>
      <p:pic>
        <p:nvPicPr>
          <p:cNvPr id="1026" name="Picture 2" descr="C:\Users\JoySata\Pictures\MindTreeMaterialPics\C# Language Fundamentals\ParamArray.png"/>
          <p:cNvPicPr>
            <a:picLocks noGrp="1" noChangeAspect="1" noChangeArrowheads="1"/>
          </p:cNvPicPr>
          <p:nvPr>
            <p:ph sz="half" idx="2"/>
          </p:nvPr>
        </p:nvPicPr>
        <p:blipFill>
          <a:blip r:embed="rId3" cstate="print"/>
          <a:srcRect/>
          <a:stretch>
            <a:fillRect/>
          </a:stretch>
        </p:blipFill>
        <p:spPr bwMode="auto">
          <a:xfrm>
            <a:off x="6039551" y="1322595"/>
            <a:ext cx="4297605" cy="2528736"/>
          </a:xfrm>
          <a:prstGeom prst="rect">
            <a:avLst/>
          </a:prstGeom>
          <a:noFill/>
          <a:ln>
            <a:solidFill>
              <a:schemeClr val="tx1"/>
            </a:solidFill>
          </a:ln>
        </p:spPr>
      </p:pic>
      <p:pic>
        <p:nvPicPr>
          <p:cNvPr id="1027" name="Picture 3" descr="C:\Users\JoySata\Pictures\MindTreeMaterialPics\C# Language Fundamentals\UsingparamArray.png"/>
          <p:cNvPicPr>
            <a:picLocks noChangeAspect="1" noChangeArrowheads="1"/>
          </p:cNvPicPr>
          <p:nvPr/>
        </p:nvPicPr>
        <p:blipFill>
          <a:blip r:embed="rId4" cstate="print"/>
          <a:srcRect/>
          <a:stretch>
            <a:fillRect/>
          </a:stretch>
        </p:blipFill>
        <p:spPr bwMode="auto">
          <a:xfrm>
            <a:off x="6039551" y="3956939"/>
            <a:ext cx="4283447" cy="2166256"/>
          </a:xfrm>
          <a:prstGeom prst="rect">
            <a:avLst/>
          </a:prstGeom>
          <a:noFill/>
          <a:ln>
            <a:solidFill>
              <a:schemeClr val="tx1"/>
            </a:solidFill>
          </a:ln>
        </p:spPr>
      </p:pic>
      <p:sp>
        <p:nvSpPr>
          <p:cNvPr id="10" name="Rectangle 9"/>
          <p:cNvSpPr/>
          <p:nvPr/>
        </p:nvSpPr>
        <p:spPr>
          <a:xfrm>
            <a:off x="6191951" y="1627395"/>
            <a:ext cx="4114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6191951" y="4370595"/>
            <a:ext cx="3810000" cy="152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6191951" y="4980195"/>
            <a:ext cx="4114800" cy="152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6191951" y="5589795"/>
            <a:ext cx="4114800" cy="152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rot="5400000" flipH="1" flipV="1">
            <a:off x="5582748" y="4103895"/>
            <a:ext cx="6096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620848" y="4675395"/>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5582748" y="4713495"/>
            <a:ext cx="5334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9544751" y="4218195"/>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p:cNvCxnSpPr/>
          <p:nvPr/>
        </p:nvCxnSpPr>
        <p:spPr>
          <a:xfrm>
            <a:off x="4209957" y="3675650"/>
            <a:ext cx="6172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9392351" y="3913395"/>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773351" y="4751595"/>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p:cNvSpPr/>
          <p:nvPr/>
        </p:nvSpPr>
        <p:spPr>
          <a:xfrm>
            <a:off x="9620951" y="5513595"/>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Arrow Connector 32"/>
          <p:cNvCxnSpPr>
            <a:endCxn id="29" idx="0"/>
          </p:cNvCxnSpPr>
          <p:nvPr/>
        </p:nvCxnSpPr>
        <p:spPr>
          <a:xfrm rot="5400000">
            <a:off x="9544751" y="4218195"/>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9468551" y="4599195"/>
            <a:ext cx="1828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277551" y="1779795"/>
            <a:ext cx="838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1043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790700" y="979492"/>
            <a:ext cx="4038600" cy="2819399"/>
          </a:xfrm>
        </p:spPr>
        <p:txBody>
          <a:bodyPr>
            <a:normAutofit/>
          </a:bodyPr>
          <a:lstStyle/>
          <a:p>
            <a:r>
              <a:rPr lang="en-US" sz="1800" dirty="0"/>
              <a:t>It is an array of arrays</a:t>
            </a:r>
          </a:p>
          <a:p>
            <a:r>
              <a:rPr lang="en-US" sz="1800" dirty="0"/>
              <a:t>It is an array containing multiple rows, but each with different number of elements</a:t>
            </a:r>
          </a:p>
          <a:p>
            <a:r>
              <a:rPr lang="en-US" sz="1800" dirty="0" err="1"/>
              <a:t>DataTable</a:t>
            </a:r>
            <a:r>
              <a:rPr lang="en-US" sz="1800" dirty="0"/>
              <a:t> class, used in ADO.NET contains a jagged array to store multiple records, where each record might have different number of attributes (columns)</a:t>
            </a:r>
            <a:endParaRPr lang="en-IN" sz="1800" dirty="0"/>
          </a:p>
        </p:txBody>
      </p:sp>
      <p:pic>
        <p:nvPicPr>
          <p:cNvPr id="5" name="Content Placeholder 4" descr="JaggedArrayDec;arationandCreationImage.png"/>
          <p:cNvPicPr>
            <a:picLocks noGrp="1" noChangeAspect="1"/>
          </p:cNvPicPr>
          <p:nvPr>
            <p:ph sz="half" idx="2"/>
          </p:nvPr>
        </p:nvPicPr>
        <p:blipFill>
          <a:blip r:embed="rId3" cstate="print"/>
          <a:stretch>
            <a:fillRect/>
          </a:stretch>
        </p:blipFill>
        <p:spPr>
          <a:xfrm>
            <a:off x="6095992" y="652639"/>
            <a:ext cx="3505200" cy="2932184"/>
          </a:xfrm>
          <a:ln>
            <a:solidFill>
              <a:schemeClr val="tx1"/>
            </a:solidFill>
          </a:ln>
        </p:spPr>
      </p:pic>
      <p:sp>
        <p:nvSpPr>
          <p:cNvPr id="3" name="Title 2"/>
          <p:cNvSpPr>
            <a:spLocks noGrp="1"/>
          </p:cNvSpPr>
          <p:nvPr>
            <p:ph type="title"/>
          </p:nvPr>
        </p:nvSpPr>
        <p:spPr>
          <a:xfrm>
            <a:off x="838200" y="365125"/>
            <a:ext cx="10373497" cy="526025"/>
          </a:xfrm>
        </p:spPr>
        <p:txBody>
          <a:bodyPr>
            <a:normAutofit fontScale="90000"/>
          </a:bodyPr>
          <a:lstStyle/>
          <a:p>
            <a:r>
              <a:rPr lang="en-US" dirty="0" smtClean="0"/>
              <a:t>Jagged Array</a:t>
            </a:r>
            <a:endParaRPr lang="en-IN" dirty="0"/>
          </a:p>
        </p:txBody>
      </p:sp>
      <p:sp>
        <p:nvSpPr>
          <p:cNvPr id="7" name="Rectangle 6"/>
          <p:cNvSpPr/>
          <p:nvPr/>
        </p:nvSpPr>
        <p:spPr>
          <a:xfrm>
            <a:off x="4091609" y="3627862"/>
            <a:ext cx="5257800" cy="2133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415209" y="3704062"/>
            <a:ext cx="1447800" cy="1905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2643809" y="3856462"/>
            <a:ext cx="1143008" cy="369332"/>
          </a:xfrm>
          <a:prstGeom prst="rect">
            <a:avLst/>
          </a:prstGeom>
          <a:solidFill>
            <a:schemeClr val="tx1">
              <a:lumMod val="65000"/>
              <a:lumOff val="35000"/>
            </a:schemeClr>
          </a:solidFill>
          <a:ln>
            <a:solidFill>
              <a:schemeClr val="accent1">
                <a:shade val="50000"/>
              </a:schemeClr>
            </a:solidFill>
          </a:ln>
        </p:spPr>
        <p:txBody>
          <a:bodyPr wrap="square" rtlCol="0">
            <a:spAutoFit/>
          </a:bodyPr>
          <a:lstStyle/>
          <a:p>
            <a:r>
              <a:rPr lang="en-US" dirty="0"/>
              <a:t>  </a:t>
            </a:r>
            <a:r>
              <a:rPr lang="en-US" sz="1600" dirty="0">
                <a:latin typeface="Trebuchet MS" pitchFamily="34" charset="0"/>
              </a:rPr>
              <a:t>100XDF</a:t>
            </a:r>
            <a:endParaRPr lang="en-US" sz="1600" dirty="0">
              <a:latin typeface="Trebuchet MS" pitchFamily="34" charset="0"/>
            </a:endParaRPr>
          </a:p>
        </p:txBody>
      </p:sp>
      <p:sp>
        <p:nvSpPr>
          <p:cNvPr id="10" name="Rectangle 9"/>
          <p:cNvSpPr/>
          <p:nvPr/>
        </p:nvSpPr>
        <p:spPr>
          <a:xfrm>
            <a:off x="4472609" y="3780262"/>
            <a:ext cx="1143008" cy="357190"/>
          </a:xfrm>
          <a:prstGeom prst="rect">
            <a:avLst/>
          </a:prstGeom>
          <a:solidFill>
            <a:schemeClr val="tx1">
              <a:lumMod val="95000"/>
              <a:lumOff val="5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102FG34</a:t>
            </a:r>
            <a:endParaRPr lang="en-US" dirty="0">
              <a:solidFill>
                <a:schemeClr val="tx1"/>
              </a:solidFill>
            </a:endParaRPr>
          </a:p>
        </p:txBody>
      </p:sp>
      <p:sp>
        <p:nvSpPr>
          <p:cNvPr id="11" name="Rectangle 10"/>
          <p:cNvSpPr/>
          <p:nvPr/>
        </p:nvSpPr>
        <p:spPr>
          <a:xfrm>
            <a:off x="4472609" y="4137452"/>
            <a:ext cx="1143008" cy="357190"/>
          </a:xfrm>
          <a:prstGeom prst="rect">
            <a:avLst/>
          </a:prstGeom>
          <a:solidFill>
            <a:schemeClr val="tx1">
              <a:lumMod val="95000"/>
              <a:lumOff val="5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106YT3G</a:t>
            </a:r>
            <a:endParaRPr lang="en-US" dirty="0">
              <a:solidFill>
                <a:schemeClr val="tx1"/>
              </a:solidFill>
            </a:endParaRPr>
          </a:p>
        </p:txBody>
      </p:sp>
      <p:sp>
        <p:nvSpPr>
          <p:cNvPr id="12" name="Rectangle 11"/>
          <p:cNvSpPr/>
          <p:nvPr/>
        </p:nvSpPr>
        <p:spPr>
          <a:xfrm>
            <a:off x="4472609" y="4494642"/>
            <a:ext cx="1143008" cy="357190"/>
          </a:xfrm>
          <a:prstGeom prst="rect">
            <a:avLst/>
          </a:prstGeom>
          <a:solidFill>
            <a:schemeClr val="tx1">
              <a:lumMod val="95000"/>
              <a:lumOff val="5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109IYJ7</a:t>
            </a:r>
            <a:endParaRPr lang="en-US" dirty="0">
              <a:solidFill>
                <a:schemeClr val="tx1"/>
              </a:solidFill>
            </a:endParaRPr>
          </a:p>
        </p:txBody>
      </p:sp>
      <p:sp>
        <p:nvSpPr>
          <p:cNvPr id="13" name="Rectangle 12"/>
          <p:cNvSpPr/>
          <p:nvPr/>
        </p:nvSpPr>
        <p:spPr>
          <a:xfrm>
            <a:off x="4472609" y="4851832"/>
            <a:ext cx="1143008" cy="357190"/>
          </a:xfrm>
          <a:prstGeom prst="rect">
            <a:avLst/>
          </a:prstGeom>
          <a:solidFill>
            <a:schemeClr val="tx1">
              <a:lumMod val="95000"/>
              <a:lumOff val="5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230HJ67</a:t>
            </a:r>
            <a:endParaRPr lang="en-US" dirty="0">
              <a:solidFill>
                <a:schemeClr val="tx1"/>
              </a:solidFill>
            </a:endParaRPr>
          </a:p>
        </p:txBody>
      </p:sp>
      <p:sp>
        <p:nvSpPr>
          <p:cNvPr id="14" name="Rectangle 13"/>
          <p:cNvSpPr/>
          <p:nvPr/>
        </p:nvSpPr>
        <p:spPr>
          <a:xfrm>
            <a:off x="4472609" y="5209022"/>
            <a:ext cx="1143008" cy="357190"/>
          </a:xfrm>
          <a:prstGeom prst="rect">
            <a:avLst/>
          </a:prstGeom>
          <a:solidFill>
            <a:schemeClr val="tx1">
              <a:lumMod val="95000"/>
              <a:lumOff val="5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4569YTK</a:t>
            </a:r>
            <a:endParaRPr lang="en-US" dirty="0">
              <a:solidFill>
                <a:schemeClr val="tx1"/>
              </a:solidFill>
            </a:endParaRPr>
          </a:p>
        </p:txBody>
      </p:sp>
      <p:cxnSp>
        <p:nvCxnSpPr>
          <p:cNvPr id="15" name="Elbow Connector 14"/>
          <p:cNvCxnSpPr>
            <a:stCxn id="9" idx="3"/>
          </p:cNvCxnSpPr>
          <p:nvPr/>
        </p:nvCxnSpPr>
        <p:spPr>
          <a:xfrm flipV="1">
            <a:off x="3786817" y="3856462"/>
            <a:ext cx="685792" cy="18466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91609" y="3856462"/>
            <a:ext cx="428596" cy="369332"/>
          </a:xfrm>
          <a:prstGeom prst="rect">
            <a:avLst/>
          </a:prstGeom>
          <a:noFill/>
        </p:spPr>
        <p:txBody>
          <a:bodyPr wrap="square" rtlCol="0">
            <a:spAutoFit/>
          </a:bodyPr>
          <a:lstStyle/>
          <a:p>
            <a:r>
              <a:rPr lang="en-US" dirty="0"/>
              <a:t>0</a:t>
            </a:r>
            <a:endParaRPr lang="en-US" dirty="0"/>
          </a:p>
        </p:txBody>
      </p:sp>
      <p:sp>
        <p:nvSpPr>
          <p:cNvPr id="17" name="TextBox 16"/>
          <p:cNvSpPr txBox="1"/>
          <p:nvPr/>
        </p:nvSpPr>
        <p:spPr>
          <a:xfrm>
            <a:off x="4091609" y="4213652"/>
            <a:ext cx="428596" cy="369332"/>
          </a:xfrm>
          <a:prstGeom prst="rect">
            <a:avLst/>
          </a:prstGeom>
          <a:noFill/>
        </p:spPr>
        <p:txBody>
          <a:bodyPr wrap="square" rtlCol="0">
            <a:spAutoFit/>
          </a:bodyPr>
          <a:lstStyle/>
          <a:p>
            <a:r>
              <a:rPr lang="en-US" dirty="0"/>
              <a:t>1</a:t>
            </a:r>
            <a:endParaRPr lang="en-US" dirty="0"/>
          </a:p>
        </p:txBody>
      </p:sp>
      <p:sp>
        <p:nvSpPr>
          <p:cNvPr id="18" name="TextBox 17"/>
          <p:cNvSpPr txBox="1"/>
          <p:nvPr/>
        </p:nvSpPr>
        <p:spPr>
          <a:xfrm>
            <a:off x="4091609" y="4570842"/>
            <a:ext cx="428596" cy="369332"/>
          </a:xfrm>
          <a:prstGeom prst="rect">
            <a:avLst/>
          </a:prstGeom>
          <a:noFill/>
        </p:spPr>
        <p:txBody>
          <a:bodyPr wrap="square" rtlCol="0">
            <a:spAutoFit/>
          </a:bodyPr>
          <a:lstStyle/>
          <a:p>
            <a:r>
              <a:rPr lang="en-US" dirty="0"/>
              <a:t>2</a:t>
            </a:r>
            <a:endParaRPr lang="en-US" dirty="0"/>
          </a:p>
        </p:txBody>
      </p:sp>
      <p:sp>
        <p:nvSpPr>
          <p:cNvPr id="19" name="TextBox 18"/>
          <p:cNvSpPr txBox="1"/>
          <p:nvPr/>
        </p:nvSpPr>
        <p:spPr>
          <a:xfrm>
            <a:off x="4091609" y="4928032"/>
            <a:ext cx="428596" cy="369332"/>
          </a:xfrm>
          <a:prstGeom prst="rect">
            <a:avLst/>
          </a:prstGeom>
          <a:noFill/>
        </p:spPr>
        <p:txBody>
          <a:bodyPr wrap="square" rtlCol="0">
            <a:spAutoFit/>
          </a:bodyPr>
          <a:lstStyle/>
          <a:p>
            <a:r>
              <a:rPr lang="en-US" dirty="0"/>
              <a:t>3</a:t>
            </a:r>
            <a:endParaRPr lang="en-US" dirty="0"/>
          </a:p>
        </p:txBody>
      </p:sp>
      <p:sp>
        <p:nvSpPr>
          <p:cNvPr id="20" name="TextBox 19"/>
          <p:cNvSpPr txBox="1"/>
          <p:nvPr/>
        </p:nvSpPr>
        <p:spPr>
          <a:xfrm>
            <a:off x="4091609" y="5285222"/>
            <a:ext cx="428596" cy="369332"/>
          </a:xfrm>
          <a:prstGeom prst="rect">
            <a:avLst/>
          </a:prstGeom>
          <a:noFill/>
        </p:spPr>
        <p:txBody>
          <a:bodyPr wrap="square" rtlCol="0">
            <a:spAutoFit/>
          </a:bodyPr>
          <a:lstStyle/>
          <a:p>
            <a:r>
              <a:rPr lang="en-US" dirty="0"/>
              <a:t>4</a:t>
            </a:r>
            <a:endParaRPr lang="en-US" dirty="0"/>
          </a:p>
        </p:txBody>
      </p:sp>
      <p:sp>
        <p:nvSpPr>
          <p:cNvPr id="21" name="TextBox 20"/>
          <p:cNvSpPr txBox="1"/>
          <p:nvPr/>
        </p:nvSpPr>
        <p:spPr>
          <a:xfrm>
            <a:off x="2491409" y="4313663"/>
            <a:ext cx="1295400" cy="338554"/>
          </a:xfrm>
          <a:prstGeom prst="rect">
            <a:avLst/>
          </a:prstGeom>
          <a:noFill/>
        </p:spPr>
        <p:txBody>
          <a:bodyPr wrap="square" rtlCol="0">
            <a:spAutoFit/>
          </a:bodyPr>
          <a:lstStyle/>
          <a:p>
            <a:r>
              <a:rPr lang="en-US" sz="1600" dirty="0" err="1">
                <a:latin typeface="Trebuchet MS" pitchFamily="34" charset="0"/>
              </a:rPr>
              <a:t>jaggedarray</a:t>
            </a:r>
            <a:endParaRPr lang="en-IN" sz="1600" dirty="0">
              <a:latin typeface="Trebuchet MS" pitchFamily="34" charset="0"/>
            </a:endParaRPr>
          </a:p>
        </p:txBody>
      </p:sp>
      <p:cxnSp>
        <p:nvCxnSpPr>
          <p:cNvPr id="22" name="Straight Arrow Connector 21"/>
          <p:cNvCxnSpPr/>
          <p:nvPr/>
        </p:nvCxnSpPr>
        <p:spPr>
          <a:xfrm rot="5400000" flipH="1" flipV="1">
            <a:off x="2910509" y="4351762"/>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149009" y="3704062"/>
            <a:ext cx="2438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6149009" y="4085062"/>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6149009" y="4466062"/>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a:off x="6149009" y="4847062"/>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6149009" y="5228062"/>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a:off x="6149009" y="3704062"/>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endParaRPr lang="en-IN" dirty="0"/>
          </a:p>
        </p:txBody>
      </p:sp>
      <p:sp>
        <p:nvSpPr>
          <p:cNvPr id="32" name="Rectangle 31"/>
          <p:cNvSpPr/>
          <p:nvPr/>
        </p:nvSpPr>
        <p:spPr>
          <a:xfrm>
            <a:off x="6758609" y="3704062"/>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IN" dirty="0"/>
          </a:p>
        </p:txBody>
      </p:sp>
      <p:sp>
        <p:nvSpPr>
          <p:cNvPr id="33" name="Rectangle 32"/>
          <p:cNvSpPr/>
          <p:nvPr/>
        </p:nvSpPr>
        <p:spPr>
          <a:xfrm>
            <a:off x="7368209" y="3704062"/>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endParaRPr lang="en-IN" dirty="0"/>
          </a:p>
        </p:txBody>
      </p:sp>
      <p:sp>
        <p:nvSpPr>
          <p:cNvPr id="34" name="Rectangle 33"/>
          <p:cNvSpPr/>
          <p:nvPr/>
        </p:nvSpPr>
        <p:spPr>
          <a:xfrm>
            <a:off x="7977809" y="3704062"/>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endParaRPr lang="en-IN" dirty="0"/>
          </a:p>
        </p:txBody>
      </p:sp>
      <p:sp>
        <p:nvSpPr>
          <p:cNvPr id="35" name="Rectangle 34"/>
          <p:cNvSpPr/>
          <p:nvPr/>
        </p:nvSpPr>
        <p:spPr>
          <a:xfrm>
            <a:off x="6149009" y="4085062"/>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endParaRPr lang="en-IN" dirty="0"/>
          </a:p>
        </p:txBody>
      </p:sp>
      <p:sp>
        <p:nvSpPr>
          <p:cNvPr id="36" name="Rectangle 35"/>
          <p:cNvSpPr/>
          <p:nvPr/>
        </p:nvSpPr>
        <p:spPr>
          <a:xfrm>
            <a:off x="6758609" y="4085062"/>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endParaRPr lang="en-IN" dirty="0"/>
          </a:p>
        </p:txBody>
      </p:sp>
      <p:sp>
        <p:nvSpPr>
          <p:cNvPr id="37" name="Rectangle 36"/>
          <p:cNvSpPr/>
          <p:nvPr/>
        </p:nvSpPr>
        <p:spPr>
          <a:xfrm>
            <a:off x="6149009" y="4466062"/>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17</a:t>
            </a:r>
            <a:endParaRPr lang="en-IN" dirty="0"/>
          </a:p>
        </p:txBody>
      </p:sp>
      <p:sp>
        <p:nvSpPr>
          <p:cNvPr id="38" name="Rectangle 37"/>
          <p:cNvSpPr/>
          <p:nvPr/>
        </p:nvSpPr>
        <p:spPr>
          <a:xfrm>
            <a:off x="6758609" y="4466062"/>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endParaRPr lang="en-IN" dirty="0"/>
          </a:p>
        </p:txBody>
      </p:sp>
      <p:sp>
        <p:nvSpPr>
          <p:cNvPr id="39" name="Rectangle 38"/>
          <p:cNvSpPr/>
          <p:nvPr/>
        </p:nvSpPr>
        <p:spPr>
          <a:xfrm>
            <a:off x="7368209" y="4466062"/>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a:t>
            </a:r>
            <a:endParaRPr lang="en-IN" dirty="0"/>
          </a:p>
        </p:txBody>
      </p:sp>
      <p:sp>
        <p:nvSpPr>
          <p:cNvPr id="40" name="Rectangle 39"/>
          <p:cNvSpPr/>
          <p:nvPr/>
        </p:nvSpPr>
        <p:spPr>
          <a:xfrm>
            <a:off x="6149009" y="4847062"/>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en-IN" dirty="0"/>
          </a:p>
        </p:txBody>
      </p:sp>
      <p:sp>
        <p:nvSpPr>
          <p:cNvPr id="41" name="Rectangle 40"/>
          <p:cNvSpPr/>
          <p:nvPr/>
        </p:nvSpPr>
        <p:spPr>
          <a:xfrm>
            <a:off x="6149009" y="5228062"/>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endParaRPr lang="en-IN" dirty="0"/>
          </a:p>
        </p:txBody>
      </p:sp>
      <p:sp>
        <p:nvSpPr>
          <p:cNvPr id="42" name="Rectangle 41"/>
          <p:cNvSpPr/>
          <p:nvPr/>
        </p:nvSpPr>
        <p:spPr>
          <a:xfrm>
            <a:off x="6758609" y="5228062"/>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endParaRPr lang="en-IN" dirty="0"/>
          </a:p>
        </p:txBody>
      </p:sp>
      <p:sp>
        <p:nvSpPr>
          <p:cNvPr id="43" name="Rectangle 42"/>
          <p:cNvSpPr/>
          <p:nvPr/>
        </p:nvSpPr>
        <p:spPr>
          <a:xfrm>
            <a:off x="7368209" y="5228062"/>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23</a:t>
            </a:r>
            <a:endParaRPr lang="en-IN" dirty="0"/>
          </a:p>
        </p:txBody>
      </p:sp>
      <p:sp>
        <p:nvSpPr>
          <p:cNvPr id="44" name="Rectangle 43"/>
          <p:cNvSpPr/>
          <p:nvPr/>
        </p:nvSpPr>
        <p:spPr>
          <a:xfrm>
            <a:off x="7977809" y="5228062"/>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a:t>
            </a:r>
            <a:endParaRPr lang="en-IN" dirty="0"/>
          </a:p>
        </p:txBody>
      </p:sp>
      <p:sp>
        <p:nvSpPr>
          <p:cNvPr id="45" name="Rectangle 44"/>
          <p:cNvSpPr/>
          <p:nvPr/>
        </p:nvSpPr>
        <p:spPr>
          <a:xfrm>
            <a:off x="8587409" y="5228062"/>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endParaRPr lang="en-IN" dirty="0"/>
          </a:p>
        </p:txBody>
      </p:sp>
      <p:cxnSp>
        <p:nvCxnSpPr>
          <p:cNvPr id="50" name="Straight Arrow Connector 49"/>
          <p:cNvCxnSpPr/>
          <p:nvPr/>
        </p:nvCxnSpPr>
        <p:spPr>
          <a:xfrm>
            <a:off x="5615609" y="3856462"/>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615609" y="4237462"/>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615609" y="4618462"/>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615609" y="4999462"/>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691809" y="5380462"/>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8435009" y="4237462"/>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rebuchet MS" pitchFamily="34" charset="0"/>
              </a:rPr>
              <a:t>Single dimensional arrays</a:t>
            </a:r>
            <a:endParaRPr lang="en-IN" sz="1600" dirty="0">
              <a:latin typeface="Trebuchet MS" pitchFamily="34" charset="0"/>
            </a:endParaRPr>
          </a:p>
        </p:txBody>
      </p:sp>
      <p:sp>
        <p:nvSpPr>
          <p:cNvPr id="56" name="TextBox 55"/>
          <p:cNvSpPr txBox="1"/>
          <p:nvPr/>
        </p:nvSpPr>
        <p:spPr>
          <a:xfrm>
            <a:off x="2491409" y="5609062"/>
            <a:ext cx="1295400" cy="369332"/>
          </a:xfrm>
          <a:prstGeom prst="rect">
            <a:avLst/>
          </a:prstGeom>
          <a:noFill/>
        </p:spPr>
        <p:txBody>
          <a:bodyPr wrap="square" rtlCol="0">
            <a:spAutoFit/>
          </a:bodyPr>
          <a:lstStyle/>
          <a:p>
            <a:r>
              <a:rPr lang="en-US" dirty="0"/>
              <a:t>      Stack</a:t>
            </a:r>
            <a:endParaRPr lang="en-IN" dirty="0"/>
          </a:p>
        </p:txBody>
      </p:sp>
      <p:sp>
        <p:nvSpPr>
          <p:cNvPr id="57" name="TextBox 56"/>
          <p:cNvSpPr txBox="1"/>
          <p:nvPr/>
        </p:nvSpPr>
        <p:spPr>
          <a:xfrm>
            <a:off x="6301417" y="5892147"/>
            <a:ext cx="2819400" cy="369332"/>
          </a:xfrm>
          <a:prstGeom prst="rect">
            <a:avLst/>
          </a:prstGeom>
          <a:noFill/>
        </p:spPr>
        <p:txBody>
          <a:bodyPr wrap="square" rtlCol="0">
            <a:spAutoFit/>
          </a:bodyPr>
          <a:lstStyle/>
          <a:p>
            <a:r>
              <a:rPr lang="en-US" dirty="0"/>
              <a:t>                      Heap</a:t>
            </a:r>
            <a:endParaRPr lang="en-IN" dirty="0"/>
          </a:p>
        </p:txBody>
      </p:sp>
    </p:spTree>
    <p:extLst>
      <p:ext uri="{BB962C8B-B14F-4D97-AF65-F5344CB8AC3E}">
        <p14:creationId xmlns:p14="http://schemas.microsoft.com/office/powerpoint/2010/main" val="6140991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EnetringandDisplayingofValuesinJaggedArray.png"/>
          <p:cNvPicPr>
            <a:picLocks noGrp="1" noChangeAspect="1"/>
          </p:cNvPicPr>
          <p:nvPr>
            <p:ph idx="1"/>
          </p:nvPr>
        </p:nvPicPr>
        <p:blipFill>
          <a:blip r:embed="rId3" cstate="print"/>
          <a:stretch>
            <a:fillRect/>
          </a:stretch>
        </p:blipFill>
        <p:spPr>
          <a:xfrm>
            <a:off x="3438210" y="1219200"/>
            <a:ext cx="6086790" cy="4900302"/>
          </a:xfrm>
          <a:ln>
            <a:solidFill>
              <a:schemeClr val="tx1"/>
            </a:solidFill>
          </a:ln>
        </p:spPr>
      </p:pic>
      <p:sp>
        <p:nvSpPr>
          <p:cNvPr id="4" name="Title 3"/>
          <p:cNvSpPr>
            <a:spLocks noGrp="1"/>
          </p:cNvSpPr>
          <p:nvPr>
            <p:ph type="title"/>
          </p:nvPr>
        </p:nvSpPr>
        <p:spPr>
          <a:xfrm>
            <a:off x="609600" y="301142"/>
            <a:ext cx="8915400" cy="918058"/>
          </a:xfrm>
        </p:spPr>
        <p:txBody>
          <a:bodyPr>
            <a:normAutofit fontScale="90000"/>
          </a:bodyPr>
          <a:lstStyle/>
          <a:p>
            <a:r>
              <a:rPr lang="en-US" dirty="0" smtClean="0"/>
              <a:t>Entering Items Into and Displaying Items From Jagged Array </a:t>
            </a:r>
            <a:endParaRPr lang="en-IN" dirty="0"/>
          </a:p>
        </p:txBody>
      </p:sp>
    </p:spTree>
    <p:extLst>
      <p:ext uri="{BB962C8B-B14F-4D97-AF65-F5344CB8AC3E}">
        <p14:creationId xmlns:p14="http://schemas.microsoft.com/office/powerpoint/2010/main" val="4274294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2057400" y="1295400"/>
            <a:ext cx="8153400" cy="4724400"/>
          </a:xfrm>
        </p:spPr>
        <p:txBody>
          <a:bodyPr>
            <a:normAutofit fontScale="85000" lnSpcReduction="20000"/>
          </a:bodyPr>
          <a:lstStyle/>
          <a:p>
            <a:endParaRPr lang="en-US" dirty="0" smtClean="0"/>
          </a:p>
          <a:p>
            <a:r>
              <a:rPr lang="en-US" dirty="0" smtClean="0"/>
              <a:t>The </a:t>
            </a:r>
            <a:r>
              <a:rPr lang="en-US" b="1" i="1" dirty="0" err="1"/>
              <a:t>enum</a:t>
            </a:r>
            <a:r>
              <a:rPr lang="en-US" dirty="0"/>
              <a:t> keyword is used to declare an enumeration, a user defined type consisting of a set of named constants called enumerator list</a:t>
            </a:r>
            <a:r>
              <a:rPr lang="en-US" dirty="0" smtClean="0"/>
              <a:t>.</a:t>
            </a:r>
          </a:p>
          <a:p>
            <a:endParaRPr lang="en-US" dirty="0" smtClean="0"/>
          </a:p>
          <a:p>
            <a:r>
              <a:rPr lang="en-US" dirty="0" smtClean="0"/>
              <a:t>Every </a:t>
            </a:r>
            <a:r>
              <a:rPr lang="en-US" dirty="0"/>
              <a:t>enumeration </a:t>
            </a:r>
            <a:r>
              <a:rPr lang="en-US" dirty="0" smtClean="0"/>
              <a:t>member value </a:t>
            </a:r>
            <a:r>
              <a:rPr lang="en-US" dirty="0"/>
              <a:t>has an underlying type, which can be any integral type </a:t>
            </a:r>
            <a:r>
              <a:rPr lang="en-US" dirty="0" smtClean="0"/>
              <a:t>numerical value such as short, </a:t>
            </a:r>
            <a:r>
              <a:rPr lang="en-US" dirty="0" err="1" smtClean="0"/>
              <a:t>ushort</a:t>
            </a:r>
            <a:r>
              <a:rPr lang="en-US" dirty="0" smtClean="0"/>
              <a:t>, byte, </a:t>
            </a:r>
            <a:r>
              <a:rPr lang="en-US" dirty="0" err="1" smtClean="0"/>
              <a:t>sbyte</a:t>
            </a:r>
            <a:r>
              <a:rPr lang="en-US" dirty="0" smtClean="0"/>
              <a:t>, </a:t>
            </a:r>
            <a:r>
              <a:rPr lang="en-US" dirty="0" err="1" smtClean="0"/>
              <a:t>int</a:t>
            </a:r>
            <a:r>
              <a:rPr lang="en-US" dirty="0" smtClean="0"/>
              <a:t>, </a:t>
            </a:r>
            <a:r>
              <a:rPr lang="en-US" dirty="0" err="1" smtClean="0"/>
              <a:t>uint</a:t>
            </a:r>
            <a:r>
              <a:rPr lang="en-US" dirty="0" smtClean="0"/>
              <a:t>, long, </a:t>
            </a:r>
            <a:r>
              <a:rPr lang="en-US" dirty="0" err="1" smtClean="0"/>
              <a:t>ulong</a:t>
            </a:r>
            <a:r>
              <a:rPr lang="en-US" dirty="0" smtClean="0"/>
              <a:t> but can’t be of type char, double, decimal, float, </a:t>
            </a:r>
            <a:r>
              <a:rPr lang="en-US" dirty="0" err="1" smtClean="0"/>
              <a:t>bool</a:t>
            </a:r>
            <a:r>
              <a:rPr lang="en-US" dirty="0" smtClean="0"/>
              <a:t>, string </a:t>
            </a:r>
            <a:r>
              <a:rPr lang="en-US" dirty="0" err="1" smtClean="0"/>
              <a:t>etc.The</a:t>
            </a:r>
            <a:r>
              <a:rPr lang="en-US" dirty="0" smtClean="0"/>
              <a:t> </a:t>
            </a:r>
            <a:r>
              <a:rPr lang="en-US" dirty="0"/>
              <a:t>default underlying </a:t>
            </a:r>
            <a:r>
              <a:rPr lang="en-US" dirty="0" smtClean="0"/>
              <a:t>data type </a:t>
            </a:r>
            <a:r>
              <a:rPr lang="en-US" dirty="0"/>
              <a:t>of the enumeration </a:t>
            </a:r>
            <a:r>
              <a:rPr lang="en-US" dirty="0" smtClean="0"/>
              <a:t>member value is </a:t>
            </a:r>
            <a:r>
              <a:rPr lang="en-US" dirty="0"/>
              <a:t>int</a:t>
            </a:r>
            <a:r>
              <a:rPr lang="en-US" dirty="0" smtClean="0"/>
              <a:t>.</a:t>
            </a:r>
          </a:p>
          <a:p>
            <a:endParaRPr lang="en-US" dirty="0" smtClean="0"/>
          </a:p>
          <a:p>
            <a:r>
              <a:rPr lang="en-US" dirty="0" smtClean="0"/>
              <a:t>Enumeration is useful when you have to supply some predefined set of values, such as designation of employees in an organization or set of colors for the background of a Windows or Web Form</a:t>
            </a:r>
          </a:p>
        </p:txBody>
      </p:sp>
      <p:sp>
        <p:nvSpPr>
          <p:cNvPr id="28674" name="Rectangle 2"/>
          <p:cNvSpPr>
            <a:spLocks noGrp="1" noChangeArrowheads="1"/>
          </p:cNvSpPr>
          <p:nvPr>
            <p:ph type="title"/>
          </p:nvPr>
        </p:nvSpPr>
        <p:spPr/>
        <p:txBody>
          <a:bodyPr/>
          <a:lstStyle/>
          <a:p>
            <a:r>
              <a:rPr lang="en-US" dirty="0" smtClean="0"/>
              <a:t>Enumerations</a:t>
            </a:r>
            <a:endParaRPr lang="en-US" dirty="0"/>
          </a:p>
        </p:txBody>
      </p:sp>
    </p:spTree>
    <p:extLst>
      <p:ext uri="{BB962C8B-B14F-4D97-AF65-F5344CB8AC3E}">
        <p14:creationId xmlns:p14="http://schemas.microsoft.com/office/powerpoint/2010/main" val="379235334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38200" y="365125"/>
            <a:ext cx="10472351" cy="655637"/>
          </a:xfrm>
        </p:spPr>
        <p:txBody>
          <a:bodyPr>
            <a:normAutofit fontScale="90000"/>
          </a:bodyPr>
          <a:lstStyle/>
          <a:p>
            <a:r>
              <a:rPr lang="en-US" dirty="0" smtClean="0"/>
              <a:t>Using Enumeration</a:t>
            </a:r>
            <a:endParaRPr lang="en-US" dirty="0"/>
          </a:p>
        </p:txBody>
      </p:sp>
      <p:sp>
        <p:nvSpPr>
          <p:cNvPr id="51203" name="Rectangle 3"/>
          <p:cNvSpPr>
            <a:spLocks noGrp="1" noChangeArrowheads="1"/>
          </p:cNvSpPr>
          <p:nvPr>
            <p:ph type="body" idx="1"/>
          </p:nvPr>
        </p:nvSpPr>
        <p:spPr>
          <a:xfrm>
            <a:off x="2133600" y="1020762"/>
            <a:ext cx="7499350" cy="5380038"/>
          </a:xfrm>
        </p:spPr>
        <p:txBody>
          <a:bodyPr>
            <a:normAutofit lnSpcReduction="10000"/>
          </a:bodyPr>
          <a:lstStyle/>
          <a:p>
            <a:r>
              <a:rPr lang="en-US" dirty="0"/>
              <a:t>Defining an Enumeration Type</a:t>
            </a:r>
          </a:p>
          <a:p>
            <a:endParaRPr lang="en-US" dirty="0"/>
          </a:p>
          <a:p>
            <a:endParaRPr lang="en-US" dirty="0" smtClean="0"/>
          </a:p>
          <a:p>
            <a:r>
              <a:rPr lang="en-US" dirty="0" smtClean="0"/>
              <a:t>Using </a:t>
            </a:r>
            <a:r>
              <a:rPr lang="en-US" dirty="0"/>
              <a:t>an Enumeration Type</a:t>
            </a:r>
          </a:p>
          <a:p>
            <a:endParaRPr lang="en-US" dirty="0"/>
          </a:p>
          <a:p>
            <a:endParaRPr lang="en-US" dirty="0" smtClean="0"/>
          </a:p>
          <a:p>
            <a:r>
              <a:rPr lang="en-US" dirty="0" smtClean="0"/>
              <a:t>Displaying </a:t>
            </a:r>
            <a:r>
              <a:rPr lang="en-US" dirty="0"/>
              <a:t>an Enumeration </a:t>
            </a:r>
            <a:r>
              <a:rPr lang="en-US" dirty="0" smtClean="0"/>
              <a:t>Variable</a:t>
            </a:r>
          </a:p>
          <a:p>
            <a:endParaRPr lang="en-US" dirty="0" smtClean="0"/>
          </a:p>
          <a:p>
            <a:endParaRPr lang="en-US" dirty="0" smtClean="0"/>
          </a:p>
          <a:p>
            <a:r>
              <a:rPr lang="en-US" dirty="0" smtClean="0"/>
              <a:t>Displaying an Enumeration Variable’s hidden value</a:t>
            </a:r>
            <a:endParaRPr lang="en-US" dirty="0"/>
          </a:p>
        </p:txBody>
      </p:sp>
      <p:sp>
        <p:nvSpPr>
          <p:cNvPr id="51204" name="Rectangle 4"/>
          <p:cNvSpPr>
            <a:spLocks noChangeArrowheads="1"/>
          </p:cNvSpPr>
          <p:nvPr/>
        </p:nvSpPr>
        <p:spPr bwMode="auto">
          <a:xfrm>
            <a:off x="2496654" y="1479947"/>
            <a:ext cx="7162800" cy="5334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a:latin typeface="Trebuchet MS" pitchFamily="34" charset="0"/>
              </a:rPr>
              <a:t>enum Color { Red, Green, Blue }</a:t>
            </a:r>
          </a:p>
        </p:txBody>
      </p:sp>
      <p:sp>
        <p:nvSpPr>
          <p:cNvPr id="51205" name="Rectangle 5"/>
          <p:cNvSpPr>
            <a:spLocks noChangeArrowheads="1"/>
          </p:cNvSpPr>
          <p:nvPr/>
        </p:nvSpPr>
        <p:spPr bwMode="auto">
          <a:xfrm>
            <a:off x="2328047" y="3005930"/>
            <a:ext cx="7239000" cy="5334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a:latin typeface="Trebuchet MS" pitchFamily="34" charset="0"/>
              </a:rPr>
              <a:t>Color </a:t>
            </a:r>
            <a:r>
              <a:rPr lang="en-US" sz="2000" dirty="0" err="1">
                <a:latin typeface="Trebuchet MS" pitchFamily="34" charset="0"/>
              </a:rPr>
              <a:t>colorPalette</a:t>
            </a:r>
            <a:r>
              <a:rPr lang="en-US" sz="2000" dirty="0">
                <a:latin typeface="Trebuchet MS" pitchFamily="34" charset="0"/>
              </a:rPr>
              <a:t> = </a:t>
            </a:r>
            <a:r>
              <a:rPr lang="en-US" sz="2000" dirty="0" err="1">
                <a:latin typeface="Trebuchet MS" pitchFamily="34" charset="0"/>
              </a:rPr>
              <a:t>Color.Red</a:t>
            </a:r>
            <a:r>
              <a:rPr lang="en-US" sz="2000" dirty="0">
                <a:latin typeface="Trebuchet MS" pitchFamily="34" charset="0"/>
              </a:rPr>
              <a:t>; </a:t>
            </a:r>
          </a:p>
        </p:txBody>
      </p:sp>
      <p:sp>
        <p:nvSpPr>
          <p:cNvPr id="51206" name="Rectangle 6"/>
          <p:cNvSpPr>
            <a:spLocks noChangeArrowheads="1"/>
          </p:cNvSpPr>
          <p:nvPr/>
        </p:nvSpPr>
        <p:spPr bwMode="auto">
          <a:xfrm>
            <a:off x="2416775" y="4323368"/>
            <a:ext cx="7315200" cy="6096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a:latin typeface="Trebuchet MS" pitchFamily="34" charset="0"/>
              </a:rPr>
              <a:t>Console.WriteLine(“{0}”, colorPalette); // Displays Red </a:t>
            </a:r>
          </a:p>
        </p:txBody>
      </p:sp>
      <p:sp>
        <p:nvSpPr>
          <p:cNvPr id="8" name="Rectangle 6"/>
          <p:cNvSpPr>
            <a:spLocks noChangeArrowheads="1"/>
          </p:cNvSpPr>
          <p:nvPr/>
        </p:nvSpPr>
        <p:spPr bwMode="auto">
          <a:xfrm>
            <a:off x="2416775" y="5991716"/>
            <a:ext cx="7315200" cy="7620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err="1">
                <a:latin typeface="Trebuchet MS" pitchFamily="34" charset="0"/>
              </a:rPr>
              <a:t>Console.WriteLine</a:t>
            </a:r>
            <a:r>
              <a:rPr lang="en-US" sz="2000" dirty="0">
                <a:latin typeface="Trebuchet MS" pitchFamily="34" charset="0"/>
              </a:rPr>
              <a:t>(“{0}”, </a:t>
            </a:r>
            <a:r>
              <a:rPr lang="en-US" sz="2000" dirty="0">
                <a:latin typeface="Trebuchet MS" pitchFamily="34" charset="0"/>
              </a:rPr>
              <a:t>Convert.ToInt32( </a:t>
            </a:r>
            <a:r>
              <a:rPr lang="en-US" sz="2000" dirty="0" err="1">
                <a:latin typeface="Trebuchet MS" pitchFamily="34" charset="0"/>
              </a:rPr>
              <a:t>colorPalette</a:t>
            </a:r>
            <a:r>
              <a:rPr lang="en-US" sz="2000" dirty="0">
                <a:latin typeface="Trebuchet MS" pitchFamily="34" charset="0"/>
              </a:rPr>
              <a:t>)); </a:t>
            </a:r>
          </a:p>
          <a:p>
            <a:r>
              <a:rPr lang="en-US" sz="2000" dirty="0">
                <a:latin typeface="Trebuchet MS" pitchFamily="34" charset="0"/>
              </a:rPr>
              <a:t>	// </a:t>
            </a:r>
            <a:r>
              <a:rPr lang="en-US" sz="2000" dirty="0">
                <a:latin typeface="Trebuchet MS" pitchFamily="34" charset="0"/>
              </a:rPr>
              <a:t>Displays </a:t>
            </a:r>
            <a:r>
              <a:rPr lang="en-US" sz="2000" dirty="0">
                <a:latin typeface="Trebuchet MS" pitchFamily="34" charset="0"/>
              </a:rPr>
              <a:t>hidden numerical value of member Red </a:t>
            </a:r>
            <a:endParaRPr lang="en-US" sz="2000" dirty="0">
              <a:latin typeface="Trebuchet MS" pitchFamily="34" charset="0"/>
            </a:endParaRPr>
          </a:p>
        </p:txBody>
      </p:sp>
    </p:spTree>
    <p:extLst>
      <p:ext uri="{BB962C8B-B14F-4D97-AF65-F5344CB8AC3E}">
        <p14:creationId xmlns:p14="http://schemas.microsoft.com/office/powerpoint/2010/main" val="9316651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fade">
                                      <p:cBhvr>
                                        <p:cTn id="7" dur="1000"/>
                                        <p:tgtEl>
                                          <p:spTgt spid="51203">
                                            <p:txEl>
                                              <p:pRg st="0" end="0"/>
                                            </p:txEl>
                                          </p:spTgt>
                                        </p:tgtEl>
                                      </p:cBhvr>
                                    </p:animEffect>
                                    <p:anim calcmode="lin" valueType="num">
                                      <p:cBhvr>
                                        <p:cTn id="8" dur="10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203">
                                            <p:txEl>
                                              <p:pRg st="3" end="3"/>
                                            </p:txEl>
                                          </p:spTgt>
                                        </p:tgtEl>
                                        <p:attrNameLst>
                                          <p:attrName>style.visibility</p:attrName>
                                        </p:attrNameLst>
                                      </p:cBhvr>
                                      <p:to>
                                        <p:strVal val="visible"/>
                                      </p:to>
                                    </p:set>
                                    <p:animEffect transition="in" filter="fade">
                                      <p:cBhvr>
                                        <p:cTn id="14" dur="1000"/>
                                        <p:tgtEl>
                                          <p:spTgt spid="51203">
                                            <p:txEl>
                                              <p:pRg st="3" end="3"/>
                                            </p:txEl>
                                          </p:spTgt>
                                        </p:tgtEl>
                                      </p:cBhvr>
                                    </p:animEffect>
                                    <p:anim calcmode="lin" valueType="num">
                                      <p:cBhvr>
                                        <p:cTn id="15" dur="1000" fill="hold"/>
                                        <p:tgtEl>
                                          <p:spTgt spid="5120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120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203">
                                            <p:txEl>
                                              <p:pRg st="6" end="6"/>
                                            </p:txEl>
                                          </p:spTgt>
                                        </p:tgtEl>
                                        <p:attrNameLst>
                                          <p:attrName>style.visibility</p:attrName>
                                        </p:attrNameLst>
                                      </p:cBhvr>
                                      <p:to>
                                        <p:strVal val="visible"/>
                                      </p:to>
                                    </p:set>
                                    <p:animEffect transition="in" filter="fade">
                                      <p:cBhvr>
                                        <p:cTn id="21" dur="1000"/>
                                        <p:tgtEl>
                                          <p:spTgt spid="51203">
                                            <p:txEl>
                                              <p:pRg st="6" end="6"/>
                                            </p:txEl>
                                          </p:spTgt>
                                        </p:tgtEl>
                                      </p:cBhvr>
                                    </p:animEffect>
                                    <p:anim calcmode="lin" valueType="num">
                                      <p:cBhvr>
                                        <p:cTn id="22" dur="1000" fill="hold"/>
                                        <p:tgtEl>
                                          <p:spTgt spid="5120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5120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1203">
                                            <p:txEl>
                                              <p:pRg st="9" end="9"/>
                                            </p:txEl>
                                          </p:spTgt>
                                        </p:tgtEl>
                                        <p:attrNameLst>
                                          <p:attrName>style.visibility</p:attrName>
                                        </p:attrNameLst>
                                      </p:cBhvr>
                                      <p:to>
                                        <p:strVal val="visible"/>
                                      </p:to>
                                    </p:set>
                                    <p:animEffect transition="in" filter="fade">
                                      <p:cBhvr>
                                        <p:cTn id="28" dur="1000"/>
                                        <p:tgtEl>
                                          <p:spTgt spid="51203">
                                            <p:txEl>
                                              <p:pRg st="9" end="9"/>
                                            </p:txEl>
                                          </p:spTgt>
                                        </p:tgtEl>
                                      </p:cBhvr>
                                    </p:animEffect>
                                    <p:anim calcmode="lin" valueType="num">
                                      <p:cBhvr>
                                        <p:cTn id="29" dur="1000" fill="hold"/>
                                        <p:tgtEl>
                                          <p:spTgt spid="5120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5120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Enumeration can be used as a member in another data type, such as a class</a:t>
            </a:r>
          </a:p>
          <a:p>
            <a:endParaRPr lang="en-US" dirty="0"/>
          </a:p>
          <a:p>
            <a:r>
              <a:rPr lang="en-US" dirty="0" smtClean="0"/>
              <a:t>Consider an organization, where each and every employee has a designation, whether it is software engineer or project manager etc.</a:t>
            </a:r>
          </a:p>
          <a:p>
            <a:r>
              <a:rPr lang="en-US" dirty="0" smtClean="0"/>
              <a:t>An organization as a set of designation, which can’t be supplied as outside value</a:t>
            </a:r>
          </a:p>
          <a:p>
            <a:endParaRPr lang="en-US" dirty="0"/>
          </a:p>
          <a:p>
            <a:r>
              <a:rPr lang="en-US" dirty="0" smtClean="0"/>
              <a:t>Use enumeration to encapsulate the designations and then use any value from that to assign designation of an employee</a:t>
            </a:r>
          </a:p>
          <a:p>
            <a:endParaRPr lang="en-US" dirty="0"/>
          </a:p>
        </p:txBody>
      </p:sp>
      <p:sp>
        <p:nvSpPr>
          <p:cNvPr id="3" name="Title 2"/>
          <p:cNvSpPr>
            <a:spLocks noGrp="1"/>
          </p:cNvSpPr>
          <p:nvPr>
            <p:ph type="title"/>
          </p:nvPr>
        </p:nvSpPr>
        <p:spPr/>
        <p:txBody>
          <a:bodyPr/>
          <a:lstStyle/>
          <a:p>
            <a:r>
              <a:rPr lang="en-US" dirty="0" smtClean="0"/>
              <a:t>Using Enumeration in other Data Types</a:t>
            </a:r>
            <a:endParaRPr lang="en-US" dirty="0"/>
          </a:p>
        </p:txBody>
      </p:sp>
    </p:spTree>
    <p:extLst>
      <p:ext uri="{BB962C8B-B14F-4D97-AF65-F5344CB8AC3E}">
        <p14:creationId xmlns:p14="http://schemas.microsoft.com/office/powerpoint/2010/main" val="3804967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80000"/>
              </a:lnSpc>
            </a:pPr>
            <a:r>
              <a:rPr lang="en-US" dirty="0" smtClean="0"/>
              <a:t>Different ways to write Main method</a:t>
            </a:r>
          </a:p>
          <a:p>
            <a:pPr lvl="1">
              <a:lnSpc>
                <a:spcPct val="80000"/>
              </a:lnSpc>
            </a:pPr>
            <a:endParaRPr lang="en-US" dirty="0" smtClean="0"/>
          </a:p>
          <a:p>
            <a:pPr lvl="1">
              <a:lnSpc>
                <a:spcPct val="80000"/>
              </a:lnSpc>
            </a:pPr>
            <a:r>
              <a:rPr lang="en-US" dirty="0" smtClean="0"/>
              <a:t>static void Main() </a:t>
            </a:r>
          </a:p>
          <a:p>
            <a:pPr lvl="1">
              <a:lnSpc>
                <a:spcPct val="80000"/>
              </a:lnSpc>
            </a:pPr>
            <a:r>
              <a:rPr lang="en-US" dirty="0" smtClean="0"/>
              <a:t>static void Main(string[ ] </a:t>
            </a:r>
            <a:r>
              <a:rPr lang="en-US" dirty="0" err="1" smtClean="0"/>
              <a:t>args</a:t>
            </a:r>
            <a:r>
              <a:rPr lang="en-US" dirty="0" smtClean="0"/>
              <a:t>)</a:t>
            </a:r>
          </a:p>
          <a:p>
            <a:pPr lvl="1">
              <a:lnSpc>
                <a:spcPct val="80000"/>
              </a:lnSpc>
            </a:pPr>
            <a:r>
              <a:rPr lang="en-US" dirty="0" smtClean="0"/>
              <a:t>static </a:t>
            </a:r>
            <a:r>
              <a:rPr lang="en-US" dirty="0" err="1" smtClean="0"/>
              <a:t>int</a:t>
            </a:r>
            <a:r>
              <a:rPr lang="en-US" dirty="0" smtClean="0"/>
              <a:t> Main(string[ ] </a:t>
            </a:r>
            <a:r>
              <a:rPr lang="en-US" dirty="0" err="1" smtClean="0"/>
              <a:t>args</a:t>
            </a:r>
            <a:r>
              <a:rPr lang="en-US" dirty="0" smtClean="0"/>
              <a:t>)</a:t>
            </a:r>
          </a:p>
          <a:p>
            <a:pPr lvl="1">
              <a:lnSpc>
                <a:spcPct val="80000"/>
              </a:lnSpc>
            </a:pPr>
            <a:r>
              <a:rPr lang="en-US" dirty="0" smtClean="0"/>
              <a:t>static </a:t>
            </a:r>
            <a:r>
              <a:rPr lang="en-US" dirty="0" err="1" smtClean="0"/>
              <a:t>int</a:t>
            </a:r>
            <a:r>
              <a:rPr lang="en-US" dirty="0" smtClean="0"/>
              <a:t> Main(string[ ] </a:t>
            </a:r>
            <a:r>
              <a:rPr lang="en-US" dirty="0" err="1" smtClean="0"/>
              <a:t>args</a:t>
            </a:r>
            <a:r>
              <a:rPr lang="en-US" dirty="0" smtClean="0"/>
              <a:t>)</a:t>
            </a:r>
          </a:p>
          <a:p>
            <a:pPr>
              <a:lnSpc>
                <a:spcPct val="80000"/>
              </a:lnSpc>
            </a:pPr>
            <a:endParaRPr lang="en-US" dirty="0" smtClean="0"/>
          </a:p>
          <a:p>
            <a:pPr>
              <a:lnSpc>
                <a:spcPct val="80000"/>
              </a:lnSpc>
            </a:pPr>
            <a:r>
              <a:rPr lang="en-US" dirty="0" smtClean="0"/>
              <a:t>“</a:t>
            </a:r>
            <a:r>
              <a:rPr lang="en-US" dirty="0" err="1" smtClean="0"/>
              <a:t>args</a:t>
            </a:r>
            <a:r>
              <a:rPr lang="en-US" dirty="0" smtClean="0"/>
              <a:t>” parameter is used to take command-line parameters, i.e. values to be passed into application from outside</a:t>
            </a:r>
          </a:p>
          <a:p>
            <a:pPr>
              <a:lnSpc>
                <a:spcPct val="80000"/>
              </a:lnSpc>
            </a:pPr>
            <a:endParaRPr lang="en-US" dirty="0" smtClean="0"/>
          </a:p>
          <a:p>
            <a:pPr>
              <a:lnSpc>
                <a:spcPct val="80000"/>
              </a:lnSpc>
            </a:pPr>
            <a:r>
              <a:rPr lang="en-US" dirty="0" smtClean="0"/>
              <a:t>The return value “</a:t>
            </a:r>
            <a:r>
              <a:rPr lang="en-US" dirty="0" err="1" smtClean="0"/>
              <a:t>int</a:t>
            </a:r>
            <a:r>
              <a:rPr lang="en-US" dirty="0" smtClean="0"/>
              <a:t>” can be used to signify how the application terminates, often used as an indication of an error although this is by no means mandatory </a:t>
            </a:r>
          </a:p>
          <a:p>
            <a:endParaRPr lang="en-IN" dirty="0"/>
          </a:p>
        </p:txBody>
      </p:sp>
      <p:sp>
        <p:nvSpPr>
          <p:cNvPr id="3" name="Title 2"/>
          <p:cNvSpPr>
            <a:spLocks noGrp="1"/>
          </p:cNvSpPr>
          <p:nvPr>
            <p:ph type="title"/>
          </p:nvPr>
        </p:nvSpPr>
        <p:spPr/>
        <p:txBody>
          <a:bodyPr/>
          <a:lstStyle/>
          <a:p>
            <a:r>
              <a:rPr lang="en-US" dirty="0" smtClean="0"/>
              <a:t>Different Signatures of Main method</a:t>
            </a:r>
            <a:endParaRPr lang="en-IN" dirty="0"/>
          </a:p>
        </p:txBody>
      </p:sp>
    </p:spTree>
    <p:extLst>
      <p:ext uri="{BB962C8B-B14F-4D97-AF65-F5344CB8AC3E}">
        <p14:creationId xmlns:p14="http://schemas.microsoft.com/office/powerpoint/2010/main" val="411075739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2146" y="1401098"/>
            <a:ext cx="4747328" cy="5390561"/>
          </a:xfrm>
          <a:ln w="12700">
            <a:solidFill>
              <a:schemeClr val="tx1"/>
            </a:solidFill>
          </a:ln>
        </p:spPr>
      </p:pic>
      <p:sp>
        <p:nvSpPr>
          <p:cNvPr id="3" name="Title 2"/>
          <p:cNvSpPr>
            <a:spLocks noGrp="1"/>
          </p:cNvSpPr>
          <p:nvPr>
            <p:ph type="title"/>
          </p:nvPr>
        </p:nvSpPr>
        <p:spPr/>
        <p:txBody>
          <a:bodyPr>
            <a:normAutofit/>
          </a:bodyPr>
          <a:lstStyle/>
          <a:p>
            <a:r>
              <a:rPr lang="en-US" dirty="0" smtClean="0"/>
              <a:t>Example: Using Enumeration in a Data Type, such as Class</a:t>
            </a:r>
            <a:endParaRPr lang="en-US" dirty="0"/>
          </a:p>
        </p:txBody>
      </p:sp>
    </p:spTree>
    <p:extLst>
      <p:ext uri="{BB962C8B-B14F-4D97-AF65-F5344CB8AC3E}">
        <p14:creationId xmlns:p14="http://schemas.microsoft.com/office/powerpoint/2010/main" val="537537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Provides </a:t>
            </a:r>
            <a:r>
              <a:rPr lang="en-US" dirty="0"/>
              <a:t>the base class for enumerations</a:t>
            </a:r>
            <a:r>
              <a:rPr lang="en-US" dirty="0" smtClean="0"/>
              <a:t>.</a:t>
            </a:r>
          </a:p>
          <a:p>
            <a:endParaRPr lang="en-US" dirty="0" smtClean="0"/>
          </a:p>
          <a:p>
            <a:r>
              <a:rPr lang="en-US" dirty="0" smtClean="0"/>
              <a:t>Provides static methods for different purpose</a:t>
            </a:r>
          </a:p>
          <a:p>
            <a:endParaRPr lang="en-US" dirty="0" smtClean="0"/>
          </a:p>
          <a:p>
            <a:r>
              <a:rPr lang="en-US" dirty="0" smtClean="0"/>
              <a:t>Such as,</a:t>
            </a:r>
          </a:p>
          <a:p>
            <a:pPr lvl="1"/>
            <a:endParaRPr lang="en-US" dirty="0"/>
          </a:p>
          <a:p>
            <a:pPr lvl="1"/>
            <a:r>
              <a:rPr lang="en-US" dirty="0" smtClean="0"/>
              <a:t>Format() method</a:t>
            </a:r>
          </a:p>
          <a:p>
            <a:pPr lvl="1"/>
            <a:r>
              <a:rPr lang="en-US" dirty="0" err="1" smtClean="0"/>
              <a:t>GetValues</a:t>
            </a:r>
            <a:r>
              <a:rPr lang="en-US" dirty="0" smtClean="0"/>
              <a:t>() method</a:t>
            </a:r>
          </a:p>
          <a:p>
            <a:pPr lvl="1"/>
            <a:r>
              <a:rPr lang="en-US" dirty="0" smtClean="0"/>
              <a:t>Parse() method</a:t>
            </a:r>
            <a:endParaRPr lang="en-US" dirty="0"/>
          </a:p>
        </p:txBody>
      </p:sp>
      <p:sp>
        <p:nvSpPr>
          <p:cNvPr id="3" name="Title 2"/>
          <p:cNvSpPr>
            <a:spLocks noGrp="1"/>
          </p:cNvSpPr>
          <p:nvPr>
            <p:ph type="title"/>
          </p:nvPr>
        </p:nvSpPr>
        <p:spPr/>
        <p:txBody>
          <a:bodyPr/>
          <a:lstStyle/>
          <a:p>
            <a:r>
              <a:rPr lang="en-US" dirty="0" err="1" smtClean="0"/>
              <a:t>System.Enum</a:t>
            </a:r>
            <a:r>
              <a:rPr lang="en-US" dirty="0" smtClean="0"/>
              <a:t> Class</a:t>
            </a:r>
            <a:endParaRPr lang="en-US" dirty="0"/>
          </a:p>
        </p:txBody>
      </p:sp>
    </p:spTree>
    <p:extLst>
      <p:ext uri="{BB962C8B-B14F-4D97-AF65-F5344CB8AC3E}">
        <p14:creationId xmlns:p14="http://schemas.microsoft.com/office/powerpoint/2010/main" val="9574594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19200"/>
            <a:ext cx="8229600" cy="5105400"/>
          </a:xfrm>
        </p:spPr>
        <p:txBody>
          <a:bodyPr>
            <a:normAutofit fontScale="85000" lnSpcReduction="20000"/>
          </a:bodyPr>
          <a:lstStyle/>
          <a:p>
            <a:r>
              <a:rPr lang="en-US" dirty="0" smtClean="0"/>
              <a:t>Format() method</a:t>
            </a:r>
          </a:p>
          <a:p>
            <a:pPr marL="0" indent="0">
              <a:buNone/>
            </a:pPr>
            <a:endParaRPr lang="en-US" dirty="0" smtClean="0"/>
          </a:p>
          <a:p>
            <a:r>
              <a:rPr lang="en-US" dirty="0" smtClean="0"/>
              <a:t>Signature:</a:t>
            </a:r>
          </a:p>
          <a:p>
            <a:pPr lvl="1"/>
            <a:r>
              <a:rPr lang="en-US" dirty="0"/>
              <a:t>public static </a:t>
            </a:r>
            <a:r>
              <a:rPr lang="en-US" b="1" dirty="0"/>
              <a:t>string</a:t>
            </a:r>
            <a:r>
              <a:rPr lang="en-US" dirty="0"/>
              <a:t> </a:t>
            </a:r>
            <a:r>
              <a:rPr lang="en-US" b="1" dirty="0"/>
              <a:t>Format</a:t>
            </a:r>
            <a:r>
              <a:rPr lang="en-US" dirty="0"/>
              <a:t>(</a:t>
            </a:r>
            <a:r>
              <a:rPr lang="en-US" b="1" dirty="0" err="1"/>
              <a:t>System.Type</a:t>
            </a:r>
            <a:r>
              <a:rPr lang="en-US" dirty="0"/>
              <a:t> </a:t>
            </a:r>
            <a:r>
              <a:rPr lang="en-US" i="1" dirty="0" err="1"/>
              <a:t>enumType</a:t>
            </a:r>
            <a:r>
              <a:rPr lang="en-US" b="1" dirty="0"/>
              <a:t>, object</a:t>
            </a:r>
            <a:r>
              <a:rPr lang="en-US" dirty="0"/>
              <a:t> </a:t>
            </a:r>
            <a:r>
              <a:rPr lang="en-US" i="1" dirty="0"/>
              <a:t>value</a:t>
            </a:r>
            <a:r>
              <a:rPr lang="en-US" b="1" dirty="0"/>
              <a:t>, string</a:t>
            </a:r>
            <a:r>
              <a:rPr lang="en-US" dirty="0"/>
              <a:t> </a:t>
            </a:r>
            <a:r>
              <a:rPr lang="en-US" i="1" dirty="0"/>
              <a:t>format</a:t>
            </a:r>
            <a:r>
              <a:rPr lang="en-US" dirty="0" smtClean="0"/>
              <a:t>)</a:t>
            </a:r>
            <a:endParaRPr lang="en-US" b="1" dirty="0"/>
          </a:p>
          <a:p>
            <a:pPr lvl="1"/>
            <a:r>
              <a:rPr lang="en-US" dirty="0" smtClean="0"/>
              <a:t>Converts </a:t>
            </a:r>
            <a:r>
              <a:rPr lang="en-US" dirty="0"/>
              <a:t>the specified value of a specified enumerated type to its equivalent string representation according to the specified format</a:t>
            </a:r>
            <a:r>
              <a:rPr lang="en-US" u="sng" dirty="0"/>
              <a:t>.</a:t>
            </a:r>
          </a:p>
          <a:p>
            <a:endParaRPr lang="en-US" b="1" u="sng" dirty="0"/>
          </a:p>
          <a:p>
            <a:r>
              <a:rPr lang="en-US" b="1" dirty="0"/>
              <a:t>Parameters:</a:t>
            </a:r>
          </a:p>
          <a:p>
            <a:pPr lvl="1"/>
            <a:r>
              <a:rPr lang="en-US" i="1" dirty="0" err="1"/>
              <a:t>enumType</a:t>
            </a:r>
            <a:r>
              <a:rPr lang="en-US" dirty="0"/>
              <a:t>: The enumeration type of the value to convert.</a:t>
            </a:r>
          </a:p>
          <a:p>
            <a:pPr lvl="1"/>
            <a:r>
              <a:rPr lang="en-US" i="1" dirty="0"/>
              <a:t>value</a:t>
            </a:r>
            <a:r>
              <a:rPr lang="en-US" dirty="0"/>
              <a:t>: The value to convert.</a:t>
            </a:r>
          </a:p>
          <a:p>
            <a:pPr lvl="1"/>
            <a:r>
              <a:rPr lang="en-US" i="1" dirty="0"/>
              <a:t>format</a:t>
            </a:r>
            <a:r>
              <a:rPr lang="en-US" dirty="0"/>
              <a:t>: The output format to use.</a:t>
            </a:r>
          </a:p>
          <a:p>
            <a:endParaRPr lang="en-US" b="1" dirty="0"/>
          </a:p>
          <a:p>
            <a:r>
              <a:rPr lang="en-US" b="1" dirty="0"/>
              <a:t>Returns:</a:t>
            </a:r>
          </a:p>
          <a:p>
            <a:pPr lvl="1"/>
            <a:r>
              <a:rPr lang="en-US" dirty="0"/>
              <a:t>A string representation of value</a:t>
            </a:r>
          </a:p>
        </p:txBody>
      </p:sp>
      <p:sp>
        <p:nvSpPr>
          <p:cNvPr id="3" name="Title 2"/>
          <p:cNvSpPr>
            <a:spLocks noGrp="1"/>
          </p:cNvSpPr>
          <p:nvPr>
            <p:ph type="title"/>
          </p:nvPr>
        </p:nvSpPr>
        <p:spPr/>
        <p:txBody>
          <a:bodyPr/>
          <a:lstStyle/>
          <a:p>
            <a:r>
              <a:rPr lang="en-US" dirty="0" err="1" smtClean="0"/>
              <a:t>System.Enum</a:t>
            </a:r>
            <a:r>
              <a:rPr lang="en-US" dirty="0" smtClean="0"/>
              <a:t> class methods</a:t>
            </a:r>
            <a:endParaRPr lang="en-US" dirty="0"/>
          </a:p>
        </p:txBody>
      </p:sp>
    </p:spTree>
    <p:extLst>
      <p:ext uri="{BB962C8B-B14F-4D97-AF65-F5344CB8AC3E}">
        <p14:creationId xmlns:p14="http://schemas.microsoft.com/office/powerpoint/2010/main" val="29086615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95400"/>
            <a:ext cx="8229600" cy="5029200"/>
          </a:xfrm>
        </p:spPr>
        <p:txBody>
          <a:bodyPr>
            <a:normAutofit fontScale="92500" lnSpcReduction="20000"/>
          </a:bodyPr>
          <a:lstStyle/>
          <a:p>
            <a:r>
              <a:rPr lang="en-US" dirty="0" err="1" smtClean="0"/>
              <a:t>GetValues</a:t>
            </a:r>
            <a:r>
              <a:rPr lang="en-US" dirty="0" smtClean="0"/>
              <a:t>() Method</a:t>
            </a:r>
          </a:p>
          <a:p>
            <a:pPr marL="0" indent="0">
              <a:buNone/>
            </a:pPr>
            <a:endParaRPr lang="en-US" dirty="0" smtClean="0"/>
          </a:p>
          <a:p>
            <a:r>
              <a:rPr lang="en-US" dirty="0" smtClean="0"/>
              <a:t>Signature:</a:t>
            </a:r>
          </a:p>
          <a:p>
            <a:pPr lvl="1"/>
            <a:r>
              <a:rPr lang="en-US" dirty="0"/>
              <a:t>public static </a:t>
            </a:r>
            <a:r>
              <a:rPr lang="en-US" b="1" dirty="0" err="1"/>
              <a:t>System.Array</a:t>
            </a:r>
            <a:r>
              <a:rPr lang="en-US" dirty="0"/>
              <a:t> </a:t>
            </a:r>
            <a:r>
              <a:rPr lang="en-US" b="1" dirty="0" err="1"/>
              <a:t>GetValues</a:t>
            </a:r>
            <a:r>
              <a:rPr lang="en-US" dirty="0"/>
              <a:t>(</a:t>
            </a:r>
            <a:r>
              <a:rPr lang="en-US" b="1" dirty="0" err="1"/>
              <a:t>System.Type</a:t>
            </a:r>
            <a:r>
              <a:rPr lang="en-US" dirty="0"/>
              <a:t> </a:t>
            </a:r>
            <a:r>
              <a:rPr lang="en-US" i="1" dirty="0" err="1"/>
              <a:t>enumType</a:t>
            </a:r>
            <a:r>
              <a:rPr lang="en-US" dirty="0"/>
              <a:t>)</a:t>
            </a:r>
          </a:p>
          <a:p>
            <a:pPr lvl="1"/>
            <a:r>
              <a:rPr lang="en-US" dirty="0" smtClean="0"/>
              <a:t>Retrieves </a:t>
            </a:r>
            <a:r>
              <a:rPr lang="en-US" dirty="0"/>
              <a:t>an array of the values of the constants in a specified enumeration.</a:t>
            </a:r>
          </a:p>
          <a:p>
            <a:endParaRPr lang="en-US" b="1" dirty="0"/>
          </a:p>
          <a:p>
            <a:r>
              <a:rPr lang="en-US" b="1" dirty="0"/>
              <a:t>Parameters:</a:t>
            </a:r>
          </a:p>
          <a:p>
            <a:pPr lvl="1"/>
            <a:r>
              <a:rPr lang="en-US" i="1" dirty="0" err="1"/>
              <a:t>enumType</a:t>
            </a:r>
            <a:r>
              <a:rPr lang="en-US" dirty="0"/>
              <a:t>: An enumeration type.</a:t>
            </a:r>
          </a:p>
          <a:p>
            <a:endParaRPr lang="en-US" b="1" dirty="0"/>
          </a:p>
          <a:p>
            <a:r>
              <a:rPr lang="en-US" b="1" dirty="0"/>
              <a:t>Returns:</a:t>
            </a:r>
          </a:p>
          <a:p>
            <a:pPr lvl="1"/>
            <a:r>
              <a:rPr lang="en-US" dirty="0"/>
              <a:t>An </a:t>
            </a:r>
            <a:r>
              <a:rPr lang="en-US" dirty="0" err="1"/>
              <a:t>System.Array</a:t>
            </a:r>
            <a:r>
              <a:rPr lang="en-US" dirty="0"/>
              <a:t> of the values of the constants in </a:t>
            </a:r>
            <a:r>
              <a:rPr lang="en-US" dirty="0" err="1"/>
              <a:t>enumType</a:t>
            </a:r>
            <a:r>
              <a:rPr lang="en-US" dirty="0"/>
              <a:t>. The elements of the array are sorted by the binary values of the enumeration constants.</a:t>
            </a:r>
          </a:p>
          <a:p>
            <a:endParaRPr lang="en-US" dirty="0"/>
          </a:p>
        </p:txBody>
      </p:sp>
      <p:sp>
        <p:nvSpPr>
          <p:cNvPr id="3" name="Title 2"/>
          <p:cNvSpPr>
            <a:spLocks noGrp="1"/>
          </p:cNvSpPr>
          <p:nvPr>
            <p:ph type="title"/>
          </p:nvPr>
        </p:nvSpPr>
        <p:spPr/>
        <p:txBody>
          <a:bodyPr/>
          <a:lstStyle/>
          <a:p>
            <a:r>
              <a:rPr lang="en-US" dirty="0" err="1" smtClean="0"/>
              <a:t>System.Enum</a:t>
            </a:r>
            <a:r>
              <a:rPr lang="en-US" dirty="0" smtClean="0"/>
              <a:t> Class Methods</a:t>
            </a:r>
            <a:endParaRPr lang="en-US" dirty="0"/>
          </a:p>
        </p:txBody>
      </p:sp>
    </p:spTree>
    <p:extLst>
      <p:ext uri="{BB962C8B-B14F-4D97-AF65-F5344CB8AC3E}">
        <p14:creationId xmlns:p14="http://schemas.microsoft.com/office/powerpoint/2010/main" val="5631065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95400"/>
            <a:ext cx="8229600" cy="5029200"/>
          </a:xfrm>
        </p:spPr>
        <p:txBody>
          <a:bodyPr>
            <a:normAutofit fontScale="85000" lnSpcReduction="20000"/>
          </a:bodyPr>
          <a:lstStyle/>
          <a:p>
            <a:r>
              <a:rPr lang="en-US" dirty="0" smtClean="0"/>
              <a:t>Parse() Method: There are two overloaded versions</a:t>
            </a:r>
          </a:p>
          <a:p>
            <a:r>
              <a:rPr lang="en-US" dirty="0" smtClean="0"/>
              <a:t>Signature:</a:t>
            </a:r>
          </a:p>
          <a:p>
            <a:pPr lvl="1"/>
            <a:r>
              <a:rPr lang="en-US" dirty="0" smtClean="0"/>
              <a:t>public </a:t>
            </a:r>
            <a:r>
              <a:rPr lang="en-US" dirty="0"/>
              <a:t>static </a:t>
            </a:r>
            <a:r>
              <a:rPr lang="en-US" b="1" dirty="0"/>
              <a:t>object</a:t>
            </a:r>
            <a:r>
              <a:rPr lang="en-US" dirty="0"/>
              <a:t> </a:t>
            </a:r>
            <a:r>
              <a:rPr lang="en-US" b="1" dirty="0"/>
              <a:t>Parse</a:t>
            </a:r>
            <a:r>
              <a:rPr lang="en-US" dirty="0"/>
              <a:t>(</a:t>
            </a:r>
            <a:r>
              <a:rPr lang="en-US" b="1" dirty="0" err="1"/>
              <a:t>System.Type</a:t>
            </a:r>
            <a:r>
              <a:rPr lang="en-US" dirty="0"/>
              <a:t> </a:t>
            </a:r>
            <a:r>
              <a:rPr lang="en-US" i="1" dirty="0" err="1"/>
              <a:t>enumType</a:t>
            </a:r>
            <a:r>
              <a:rPr lang="en-US" b="1" dirty="0"/>
              <a:t>, string</a:t>
            </a:r>
            <a:r>
              <a:rPr lang="en-US" dirty="0"/>
              <a:t> </a:t>
            </a:r>
            <a:r>
              <a:rPr lang="en-US" i="1" dirty="0"/>
              <a:t>value</a:t>
            </a:r>
            <a:r>
              <a:rPr lang="en-US" b="1" dirty="0"/>
              <a:t>, </a:t>
            </a:r>
            <a:r>
              <a:rPr lang="en-US" b="1" dirty="0" err="1"/>
              <a:t>bool</a:t>
            </a:r>
            <a:r>
              <a:rPr lang="en-US" dirty="0"/>
              <a:t> </a:t>
            </a:r>
            <a:r>
              <a:rPr lang="en-US" i="1" dirty="0" err="1"/>
              <a:t>ignoreCase</a:t>
            </a:r>
            <a:r>
              <a:rPr lang="en-US" dirty="0"/>
              <a:t>)</a:t>
            </a:r>
          </a:p>
          <a:p>
            <a:pPr lvl="1"/>
            <a:r>
              <a:rPr lang="en-US" dirty="0" smtClean="0"/>
              <a:t>Converts </a:t>
            </a:r>
            <a:r>
              <a:rPr lang="en-US" dirty="0"/>
              <a:t>the string representation of the name or numeric value of one or more enumerated constants to an equivalent enumerated object. A parameter specifies whether the operation is case-sensitive.</a:t>
            </a:r>
          </a:p>
          <a:p>
            <a:endParaRPr lang="en-US" b="1" dirty="0"/>
          </a:p>
          <a:p>
            <a:r>
              <a:rPr lang="en-US" b="1" dirty="0"/>
              <a:t>Parameters:</a:t>
            </a:r>
          </a:p>
          <a:p>
            <a:pPr lvl="1"/>
            <a:r>
              <a:rPr lang="en-US" i="1" dirty="0" err="1"/>
              <a:t>enumType</a:t>
            </a:r>
            <a:r>
              <a:rPr lang="en-US" dirty="0"/>
              <a:t>: The </a:t>
            </a:r>
            <a:r>
              <a:rPr lang="en-US" dirty="0" err="1"/>
              <a:t>System.Type</a:t>
            </a:r>
            <a:r>
              <a:rPr lang="en-US" dirty="0"/>
              <a:t> of the enumeration.</a:t>
            </a:r>
          </a:p>
          <a:p>
            <a:pPr lvl="1"/>
            <a:r>
              <a:rPr lang="en-US" i="1" dirty="0"/>
              <a:t>value</a:t>
            </a:r>
            <a:r>
              <a:rPr lang="en-US" dirty="0"/>
              <a:t>: A string containing the name or value to convert.</a:t>
            </a:r>
          </a:p>
          <a:p>
            <a:pPr lvl="1"/>
            <a:r>
              <a:rPr lang="en-US" i="1" dirty="0" err="1"/>
              <a:t>ignoreCase</a:t>
            </a:r>
            <a:r>
              <a:rPr lang="en-US" dirty="0"/>
              <a:t>: If true, ignore case; otherwise, regard case.</a:t>
            </a:r>
          </a:p>
          <a:p>
            <a:endParaRPr lang="en-US" b="1" dirty="0"/>
          </a:p>
          <a:p>
            <a:r>
              <a:rPr lang="en-US" b="1" dirty="0"/>
              <a:t>Returns:</a:t>
            </a:r>
          </a:p>
          <a:p>
            <a:pPr lvl="1"/>
            <a:r>
              <a:rPr lang="en-US" dirty="0"/>
              <a:t>An object of type </a:t>
            </a:r>
            <a:r>
              <a:rPr lang="en-US" dirty="0" err="1"/>
              <a:t>enumType</a:t>
            </a:r>
            <a:r>
              <a:rPr lang="en-US" dirty="0"/>
              <a:t> whose value is represented by value.</a:t>
            </a:r>
          </a:p>
          <a:p>
            <a:endParaRPr lang="en-US" dirty="0"/>
          </a:p>
        </p:txBody>
      </p:sp>
      <p:sp>
        <p:nvSpPr>
          <p:cNvPr id="3" name="Title 2"/>
          <p:cNvSpPr>
            <a:spLocks noGrp="1"/>
          </p:cNvSpPr>
          <p:nvPr>
            <p:ph type="title"/>
          </p:nvPr>
        </p:nvSpPr>
        <p:spPr/>
        <p:txBody>
          <a:bodyPr/>
          <a:lstStyle/>
          <a:p>
            <a:r>
              <a:rPr lang="en-US" dirty="0" err="1" smtClean="0"/>
              <a:t>System.Enum</a:t>
            </a:r>
            <a:r>
              <a:rPr lang="en-US" dirty="0"/>
              <a:t> </a:t>
            </a:r>
            <a:r>
              <a:rPr lang="en-US" dirty="0" smtClean="0"/>
              <a:t>Class Methods</a:t>
            </a:r>
            <a:endParaRPr lang="en-US" dirty="0"/>
          </a:p>
        </p:txBody>
      </p:sp>
    </p:spTree>
    <p:extLst>
      <p:ext uri="{BB962C8B-B14F-4D97-AF65-F5344CB8AC3E}">
        <p14:creationId xmlns:p14="http://schemas.microsoft.com/office/powerpoint/2010/main" val="39052147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19200"/>
            <a:ext cx="8229600" cy="5105400"/>
          </a:xfrm>
        </p:spPr>
        <p:txBody>
          <a:bodyPr>
            <a:normAutofit fontScale="92500" lnSpcReduction="20000"/>
          </a:bodyPr>
          <a:lstStyle/>
          <a:p>
            <a:r>
              <a:rPr lang="en-US" dirty="0" smtClean="0"/>
              <a:t>Parse() Method</a:t>
            </a:r>
          </a:p>
          <a:p>
            <a:pPr marL="0" indent="0">
              <a:buNone/>
            </a:pPr>
            <a:endParaRPr lang="en-US" dirty="0" smtClean="0"/>
          </a:p>
          <a:p>
            <a:r>
              <a:rPr lang="en-US" dirty="0" smtClean="0"/>
              <a:t>Signature:</a:t>
            </a:r>
          </a:p>
          <a:p>
            <a:pPr lvl="1"/>
            <a:r>
              <a:rPr lang="en-US" dirty="0" smtClean="0"/>
              <a:t>public </a:t>
            </a:r>
            <a:r>
              <a:rPr lang="en-US" dirty="0"/>
              <a:t>static </a:t>
            </a:r>
            <a:r>
              <a:rPr lang="en-US" b="1" dirty="0"/>
              <a:t>object</a:t>
            </a:r>
            <a:r>
              <a:rPr lang="en-US" dirty="0"/>
              <a:t> </a:t>
            </a:r>
            <a:r>
              <a:rPr lang="en-US" b="1" dirty="0"/>
              <a:t>Parse</a:t>
            </a:r>
            <a:r>
              <a:rPr lang="en-US" dirty="0"/>
              <a:t>(</a:t>
            </a:r>
            <a:r>
              <a:rPr lang="en-US" b="1" dirty="0" err="1"/>
              <a:t>System.Type</a:t>
            </a:r>
            <a:r>
              <a:rPr lang="en-US" dirty="0"/>
              <a:t> </a:t>
            </a:r>
            <a:r>
              <a:rPr lang="en-US" i="1" dirty="0" err="1"/>
              <a:t>enumType</a:t>
            </a:r>
            <a:r>
              <a:rPr lang="en-US" b="1" dirty="0"/>
              <a:t>, string</a:t>
            </a:r>
            <a:r>
              <a:rPr lang="en-US" dirty="0"/>
              <a:t> </a:t>
            </a:r>
            <a:r>
              <a:rPr lang="en-US" i="1" dirty="0"/>
              <a:t>value</a:t>
            </a:r>
            <a:r>
              <a:rPr lang="en-US" dirty="0"/>
              <a:t>)</a:t>
            </a:r>
          </a:p>
          <a:p>
            <a:pPr lvl="1"/>
            <a:r>
              <a:rPr lang="en-US" dirty="0" smtClean="0"/>
              <a:t>Converts </a:t>
            </a:r>
            <a:r>
              <a:rPr lang="en-US" dirty="0"/>
              <a:t>the string representation of the name or numeric value of one or more enumerated constants to an equivalent enumerated object.</a:t>
            </a:r>
          </a:p>
          <a:p>
            <a:endParaRPr lang="en-US" b="1" dirty="0"/>
          </a:p>
          <a:p>
            <a:r>
              <a:rPr lang="en-US" b="1" dirty="0"/>
              <a:t>Parameters:</a:t>
            </a:r>
          </a:p>
          <a:p>
            <a:pPr lvl="1"/>
            <a:r>
              <a:rPr lang="en-US" i="1" dirty="0" err="1"/>
              <a:t>enumType</a:t>
            </a:r>
            <a:r>
              <a:rPr lang="en-US" dirty="0"/>
              <a:t>: The </a:t>
            </a:r>
            <a:r>
              <a:rPr lang="en-US" dirty="0" err="1"/>
              <a:t>System.Type</a:t>
            </a:r>
            <a:r>
              <a:rPr lang="en-US" dirty="0"/>
              <a:t> of the enumeration.</a:t>
            </a:r>
          </a:p>
          <a:p>
            <a:pPr lvl="1"/>
            <a:r>
              <a:rPr lang="en-US" i="1" dirty="0"/>
              <a:t>value</a:t>
            </a:r>
            <a:r>
              <a:rPr lang="en-US" dirty="0"/>
              <a:t>: A string containing the name or value to convert.</a:t>
            </a:r>
          </a:p>
          <a:p>
            <a:endParaRPr lang="en-US" b="1" dirty="0"/>
          </a:p>
          <a:p>
            <a:r>
              <a:rPr lang="en-US" b="1" dirty="0"/>
              <a:t>Returns:</a:t>
            </a:r>
          </a:p>
          <a:p>
            <a:pPr lvl="1"/>
            <a:r>
              <a:rPr lang="en-US" dirty="0"/>
              <a:t>An object of type </a:t>
            </a:r>
            <a:r>
              <a:rPr lang="en-US" dirty="0" err="1"/>
              <a:t>enumType</a:t>
            </a:r>
            <a:r>
              <a:rPr lang="en-US" dirty="0"/>
              <a:t> whose value is represented by value.</a:t>
            </a:r>
          </a:p>
          <a:p>
            <a:endParaRPr lang="en-US" dirty="0"/>
          </a:p>
        </p:txBody>
      </p:sp>
      <p:sp>
        <p:nvSpPr>
          <p:cNvPr id="3" name="Title 2"/>
          <p:cNvSpPr>
            <a:spLocks noGrp="1"/>
          </p:cNvSpPr>
          <p:nvPr>
            <p:ph type="title"/>
          </p:nvPr>
        </p:nvSpPr>
        <p:spPr/>
        <p:txBody>
          <a:bodyPr/>
          <a:lstStyle/>
          <a:p>
            <a:r>
              <a:rPr lang="en-US" dirty="0" err="1" smtClean="0"/>
              <a:t>System.Enum</a:t>
            </a:r>
            <a:endParaRPr lang="en-US" dirty="0"/>
          </a:p>
        </p:txBody>
      </p:sp>
    </p:spTree>
    <p:extLst>
      <p:ext uri="{BB962C8B-B14F-4D97-AF65-F5344CB8AC3E}">
        <p14:creationId xmlns:p14="http://schemas.microsoft.com/office/powerpoint/2010/main" val="16563415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First member of any enumeration has default value 0, if not assigned anything else</a:t>
            </a:r>
          </a:p>
          <a:p>
            <a:r>
              <a:rPr lang="en-US" dirty="0" smtClean="0"/>
              <a:t>Values for next members get incremented by 1 automatically</a:t>
            </a:r>
          </a:p>
          <a:p>
            <a:endParaRPr lang="en-US" dirty="0" smtClean="0"/>
          </a:p>
          <a:p>
            <a:endParaRPr lang="en-US" dirty="0" smtClean="0"/>
          </a:p>
          <a:p>
            <a:r>
              <a:rPr lang="en-US" dirty="0" smtClean="0"/>
              <a:t>You can assign value to first member and remaining members gets their values automatically, incremented by 1.</a:t>
            </a:r>
          </a:p>
          <a:p>
            <a:endParaRPr lang="en-US" dirty="0" smtClean="0"/>
          </a:p>
          <a:p>
            <a:endParaRPr lang="en-US" dirty="0" smtClean="0"/>
          </a:p>
          <a:p>
            <a:r>
              <a:rPr lang="en-US" dirty="0" smtClean="0"/>
              <a:t>You can assign distinct values to each and every member, too</a:t>
            </a:r>
            <a:endParaRPr lang="en-IN" dirty="0"/>
          </a:p>
        </p:txBody>
      </p:sp>
      <p:sp>
        <p:nvSpPr>
          <p:cNvPr id="3" name="Title 2"/>
          <p:cNvSpPr>
            <a:spLocks noGrp="1"/>
          </p:cNvSpPr>
          <p:nvPr>
            <p:ph type="title"/>
          </p:nvPr>
        </p:nvSpPr>
        <p:spPr/>
        <p:txBody>
          <a:bodyPr/>
          <a:lstStyle/>
          <a:p>
            <a:r>
              <a:rPr lang="en-US" dirty="0" smtClean="0"/>
              <a:t>Some Important Points To Remember About </a:t>
            </a:r>
            <a:r>
              <a:rPr lang="en-US" dirty="0" err="1" smtClean="0"/>
              <a:t>Enum</a:t>
            </a:r>
            <a:endParaRPr lang="en-IN" dirty="0"/>
          </a:p>
        </p:txBody>
      </p:sp>
      <p:sp>
        <p:nvSpPr>
          <p:cNvPr id="5" name="Rectangle 4"/>
          <p:cNvSpPr>
            <a:spLocks noChangeArrowheads="1"/>
          </p:cNvSpPr>
          <p:nvPr/>
        </p:nvSpPr>
        <p:spPr bwMode="auto">
          <a:xfrm>
            <a:off x="2123302" y="3195637"/>
            <a:ext cx="7162800" cy="5334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err="1">
                <a:latin typeface="Trebuchet MS" pitchFamily="34" charset="0"/>
              </a:rPr>
              <a:t>enum</a:t>
            </a:r>
            <a:r>
              <a:rPr lang="en-US" sz="2000" dirty="0">
                <a:latin typeface="Trebuchet MS" pitchFamily="34" charset="0"/>
              </a:rPr>
              <a:t> Color { Red, Green, Blue </a:t>
            </a:r>
            <a:r>
              <a:rPr lang="en-US" sz="2000" dirty="0">
                <a:latin typeface="Trebuchet MS" pitchFamily="34" charset="0"/>
              </a:rPr>
              <a:t>} //Red=0, Green=1, Blue=2</a:t>
            </a:r>
            <a:endParaRPr lang="en-US" sz="2000" dirty="0">
              <a:latin typeface="Trebuchet MS" pitchFamily="34" charset="0"/>
            </a:endParaRPr>
          </a:p>
        </p:txBody>
      </p:sp>
      <p:sp>
        <p:nvSpPr>
          <p:cNvPr id="6" name="Rectangle 5"/>
          <p:cNvSpPr>
            <a:spLocks noChangeArrowheads="1"/>
          </p:cNvSpPr>
          <p:nvPr/>
        </p:nvSpPr>
        <p:spPr bwMode="auto">
          <a:xfrm>
            <a:off x="2123302" y="4656932"/>
            <a:ext cx="7162800" cy="5334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err="1">
                <a:latin typeface="Trebuchet MS" pitchFamily="34" charset="0"/>
              </a:rPr>
              <a:t>enum</a:t>
            </a:r>
            <a:r>
              <a:rPr lang="en-US" sz="2000" dirty="0">
                <a:latin typeface="Trebuchet MS" pitchFamily="34" charset="0"/>
              </a:rPr>
              <a:t> Color { </a:t>
            </a:r>
            <a:r>
              <a:rPr lang="en-US" sz="2000" dirty="0">
                <a:latin typeface="Trebuchet MS" pitchFamily="34" charset="0"/>
              </a:rPr>
              <a:t>Red = 100, Green, Blue } //Green=101,Blue=102</a:t>
            </a:r>
            <a:endParaRPr lang="en-US" sz="2000" dirty="0">
              <a:latin typeface="Trebuchet MS" pitchFamily="34" charset="0"/>
            </a:endParaRPr>
          </a:p>
        </p:txBody>
      </p:sp>
      <p:sp>
        <p:nvSpPr>
          <p:cNvPr id="7" name="Rectangle 6"/>
          <p:cNvSpPr>
            <a:spLocks noChangeArrowheads="1"/>
          </p:cNvSpPr>
          <p:nvPr/>
        </p:nvSpPr>
        <p:spPr bwMode="auto">
          <a:xfrm>
            <a:off x="2123302" y="6045200"/>
            <a:ext cx="7162800" cy="533400"/>
          </a:xfrm>
          <a:prstGeom prst="rect">
            <a:avLst/>
          </a:prstGeom>
          <a:solidFill>
            <a:schemeClr val="tx2">
              <a:lumMod val="40000"/>
              <a:lumOff val="60000"/>
            </a:schemeClr>
          </a:solidFill>
          <a:ln w="12700">
            <a:solidFill>
              <a:schemeClr val="tx1"/>
            </a:solidFill>
            <a:miter lim="800000"/>
            <a:headEnd/>
            <a:tailEnd/>
          </a:ln>
          <a:effectLst>
            <a:outerShdw dist="107763" dir="2700000" algn="ctr" rotWithShape="0">
              <a:srgbClr val="CECECE"/>
            </a:outerShdw>
          </a:effectLst>
        </p:spPr>
        <p:txBody>
          <a:bodyPr wrap="none" anchor="ctr"/>
          <a:lstStyle/>
          <a:p>
            <a:r>
              <a:rPr lang="en-US" sz="2000" dirty="0" err="1">
                <a:latin typeface="Trebuchet MS" pitchFamily="34" charset="0"/>
              </a:rPr>
              <a:t>enum</a:t>
            </a:r>
            <a:r>
              <a:rPr lang="en-US" sz="2000" dirty="0">
                <a:latin typeface="Trebuchet MS" pitchFamily="34" charset="0"/>
              </a:rPr>
              <a:t> Color { </a:t>
            </a:r>
            <a:r>
              <a:rPr lang="en-US" sz="2000" dirty="0">
                <a:latin typeface="Trebuchet MS" pitchFamily="34" charset="0"/>
              </a:rPr>
              <a:t>Red = 100, Green = 200, Blue = 300 }</a:t>
            </a:r>
            <a:endParaRPr lang="en-US" sz="2000" dirty="0">
              <a:latin typeface="Trebuchet MS" pitchFamily="34" charset="0"/>
            </a:endParaRPr>
          </a:p>
        </p:txBody>
      </p:sp>
    </p:spTree>
    <p:extLst>
      <p:ext uri="{BB962C8B-B14F-4D97-AF65-F5344CB8AC3E}">
        <p14:creationId xmlns:p14="http://schemas.microsoft.com/office/powerpoint/2010/main" val="361371937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981200" y="1371600"/>
            <a:ext cx="8229600" cy="4953000"/>
          </a:xfrm>
        </p:spPr>
        <p:txBody>
          <a:bodyPr>
            <a:normAutofit fontScale="92500" lnSpcReduction="20000"/>
          </a:bodyPr>
          <a:lstStyle/>
          <a:p>
            <a:r>
              <a:rPr lang="en-US" dirty="0" smtClean="0"/>
              <a:t>A </a:t>
            </a:r>
            <a:r>
              <a:rPr lang="en-US" dirty="0"/>
              <a:t>string is a sequence of characters. </a:t>
            </a:r>
          </a:p>
          <a:p>
            <a:pPr lvl="1"/>
            <a:r>
              <a:rPr lang="en-US" dirty="0" smtClean="0"/>
              <a:t>Unlike </a:t>
            </a:r>
            <a:r>
              <a:rPr lang="en-US" dirty="0"/>
              <a:t>most of the other languages, </a:t>
            </a:r>
            <a:r>
              <a:rPr lang="en-US" dirty="0" smtClean="0"/>
              <a:t>.NET </a:t>
            </a:r>
            <a:r>
              <a:rPr lang="en-US" dirty="0"/>
              <a:t>treats a string as a single value rather than as an array of characters. </a:t>
            </a:r>
          </a:p>
          <a:p>
            <a:r>
              <a:rPr lang="en-US" dirty="0" smtClean="0"/>
              <a:t>The </a:t>
            </a:r>
            <a:r>
              <a:rPr lang="en-US" dirty="0"/>
              <a:t>String objects are immutable, i.e., once an object of the String class is created, the string it contains cannot be changed. </a:t>
            </a:r>
          </a:p>
          <a:p>
            <a:r>
              <a:rPr lang="en-US" dirty="0" smtClean="0"/>
              <a:t>The </a:t>
            </a:r>
            <a:r>
              <a:rPr lang="en-US" dirty="0"/>
              <a:t>String Constructors </a:t>
            </a:r>
          </a:p>
          <a:p>
            <a:pPr lvl="1"/>
            <a:r>
              <a:rPr lang="en-US" dirty="0" smtClean="0"/>
              <a:t>The </a:t>
            </a:r>
            <a:r>
              <a:rPr lang="en-US" b="1" dirty="0"/>
              <a:t>String </a:t>
            </a:r>
            <a:r>
              <a:rPr lang="en-US" dirty="0"/>
              <a:t>class supports several constructors. To create an empty </a:t>
            </a:r>
            <a:r>
              <a:rPr lang="en-US" b="1" dirty="0"/>
              <a:t>String</a:t>
            </a:r>
            <a:r>
              <a:rPr lang="en-US" dirty="0"/>
              <a:t>, you call the default constructor. </a:t>
            </a:r>
          </a:p>
          <a:p>
            <a:pPr lvl="2"/>
            <a:r>
              <a:rPr lang="en-US" dirty="0"/>
              <a:t>For example: String s = new String(); </a:t>
            </a:r>
          </a:p>
          <a:p>
            <a:r>
              <a:rPr lang="en-US" dirty="0" smtClean="0"/>
              <a:t>To </a:t>
            </a:r>
            <a:r>
              <a:rPr lang="en-US" dirty="0"/>
              <a:t>create a </a:t>
            </a:r>
            <a:r>
              <a:rPr lang="en-US" b="1" dirty="0"/>
              <a:t>String </a:t>
            </a:r>
            <a:r>
              <a:rPr lang="en-US" dirty="0"/>
              <a:t>initialized by an array of characters, use the constructor shown here: </a:t>
            </a:r>
          </a:p>
          <a:p>
            <a:pPr lvl="1"/>
            <a:r>
              <a:rPr lang="en-US" dirty="0" smtClean="0"/>
              <a:t>String(char </a:t>
            </a:r>
            <a:r>
              <a:rPr lang="en-US" i="1" dirty="0"/>
              <a:t>chars</a:t>
            </a:r>
            <a:r>
              <a:rPr lang="en-US" dirty="0"/>
              <a:t>[ ]) </a:t>
            </a:r>
          </a:p>
          <a:p>
            <a:pPr lvl="1"/>
            <a:r>
              <a:rPr lang="en-US" dirty="0"/>
              <a:t>For example: </a:t>
            </a:r>
            <a:endParaRPr lang="en-US" dirty="0" smtClean="0"/>
          </a:p>
          <a:p>
            <a:pPr lvl="2"/>
            <a:r>
              <a:rPr lang="en-US" dirty="0" smtClean="0"/>
              <a:t>char </a:t>
            </a:r>
            <a:r>
              <a:rPr lang="en-US" dirty="0"/>
              <a:t>chars[ ] = { 'a', 'b', 'c' }; </a:t>
            </a:r>
          </a:p>
          <a:p>
            <a:pPr lvl="2"/>
            <a:r>
              <a:rPr lang="en-US" dirty="0"/>
              <a:t>String s = new String(chars); </a:t>
            </a:r>
          </a:p>
        </p:txBody>
      </p:sp>
      <p:sp>
        <p:nvSpPr>
          <p:cNvPr id="5" name="Title 4"/>
          <p:cNvSpPr>
            <a:spLocks noGrp="1"/>
          </p:cNvSpPr>
          <p:nvPr>
            <p:ph type="title"/>
          </p:nvPr>
        </p:nvSpPr>
        <p:spPr/>
        <p:txBody>
          <a:bodyPr/>
          <a:lstStyle/>
          <a:p>
            <a:r>
              <a:rPr lang="en-US" dirty="0" smtClean="0"/>
              <a:t>Strings in C#</a:t>
            </a:r>
            <a:endParaRPr lang="en-US" dirty="0"/>
          </a:p>
        </p:txBody>
      </p:sp>
    </p:spTree>
    <p:extLst>
      <p:ext uri="{BB962C8B-B14F-4D97-AF65-F5344CB8AC3E}">
        <p14:creationId xmlns:p14="http://schemas.microsoft.com/office/powerpoint/2010/main" val="19061402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81200" y="1020762"/>
            <a:ext cx="3277394" cy="4999038"/>
          </a:xfrm>
        </p:spPr>
        <p:txBody>
          <a:bodyPr>
            <a:normAutofit fontScale="70000" lnSpcReduction="20000"/>
          </a:bodyPr>
          <a:lstStyle/>
          <a:p>
            <a:r>
              <a:rPr lang="en-US" dirty="0"/>
              <a:t>Strings are objects in .NET Framework; therefore represented through S</a:t>
            </a:r>
            <a:r>
              <a:rPr lang="en-US" sz="1800" b="1" dirty="0">
                <a:latin typeface="Verdana" pitchFamily="34" charset="0"/>
              </a:rPr>
              <a:t>ystem.String</a:t>
            </a:r>
            <a:r>
              <a:rPr lang="en-US" dirty="0"/>
              <a:t> class</a:t>
            </a:r>
            <a:r>
              <a:rPr lang="en-US" dirty="0" smtClean="0"/>
              <a:t>.</a:t>
            </a:r>
            <a:endParaRPr lang="en-US" dirty="0"/>
          </a:p>
          <a:p>
            <a:r>
              <a:rPr lang="en-US" dirty="0" smtClean="0"/>
              <a:t>It </a:t>
            </a:r>
            <a:r>
              <a:rPr lang="en-US" dirty="0"/>
              <a:t>also has keyword  representation </a:t>
            </a:r>
            <a:r>
              <a:rPr lang="en-US" b="1" i="1" dirty="0"/>
              <a:t>string</a:t>
            </a:r>
            <a:r>
              <a:rPr lang="en-US" i="1" dirty="0"/>
              <a:t> (blue colored) </a:t>
            </a:r>
            <a:r>
              <a:rPr lang="en-US" dirty="0"/>
              <a:t>which is said to be an alias for </a:t>
            </a:r>
            <a:r>
              <a:rPr lang="en-US" sz="1800" b="1" dirty="0">
                <a:latin typeface="Verdana" pitchFamily="34" charset="0"/>
              </a:rPr>
              <a:t>System.String</a:t>
            </a:r>
            <a:r>
              <a:rPr lang="en-US" dirty="0"/>
              <a:t> </a:t>
            </a:r>
            <a:endParaRPr lang="en-US" i="1" dirty="0"/>
          </a:p>
          <a:p>
            <a:r>
              <a:rPr lang="en-US" dirty="0"/>
              <a:t>The </a:t>
            </a:r>
            <a:r>
              <a:rPr lang="en-US" b="1" dirty="0"/>
              <a:t>string </a:t>
            </a:r>
            <a:r>
              <a:rPr lang="en-US" dirty="0"/>
              <a:t>type represents a string of Unicode characters</a:t>
            </a:r>
            <a:r>
              <a:rPr lang="en-US" dirty="0" smtClean="0"/>
              <a:t>.</a:t>
            </a:r>
            <a:endParaRPr lang="en-US" dirty="0"/>
          </a:p>
          <a:p>
            <a:r>
              <a:rPr lang="en-US" dirty="0"/>
              <a:t>A string is a reference type</a:t>
            </a:r>
            <a:r>
              <a:rPr lang="en-US" dirty="0" smtClean="0"/>
              <a:t>.</a:t>
            </a:r>
          </a:p>
          <a:p>
            <a:r>
              <a:rPr lang="en-US" dirty="0"/>
              <a:t>String Literals </a:t>
            </a:r>
          </a:p>
          <a:p>
            <a:pPr lvl="1"/>
            <a:r>
              <a:rPr lang="en-US" dirty="0"/>
              <a:t>You can use a string literal to initialize a </a:t>
            </a:r>
            <a:r>
              <a:rPr lang="en-US" b="1" dirty="0"/>
              <a:t>String </a:t>
            </a:r>
            <a:r>
              <a:rPr lang="en-US" dirty="0"/>
              <a:t>object </a:t>
            </a:r>
          </a:p>
          <a:p>
            <a:pPr lvl="2"/>
            <a:r>
              <a:rPr lang="en-US" dirty="0"/>
              <a:t>String s2 = “</a:t>
            </a:r>
            <a:r>
              <a:rPr lang="en-US" dirty="0" err="1"/>
              <a:t>MindTree</a:t>
            </a:r>
            <a:r>
              <a:rPr lang="en-US" dirty="0"/>
              <a:t> Ltd"; // use string literal </a:t>
            </a:r>
          </a:p>
        </p:txBody>
      </p:sp>
      <p:pic>
        <p:nvPicPr>
          <p:cNvPr id="5" name="Content Placeholder 4" descr="String.png"/>
          <p:cNvPicPr>
            <a:picLocks noGrp="1" noChangeAspect="1"/>
          </p:cNvPicPr>
          <p:nvPr>
            <p:ph sz="half" idx="2"/>
          </p:nvPr>
        </p:nvPicPr>
        <p:blipFill>
          <a:blip r:embed="rId3" cstate="print"/>
          <a:stretch>
            <a:fillRect/>
          </a:stretch>
        </p:blipFill>
        <p:spPr>
          <a:xfrm>
            <a:off x="5886639" y="1011545"/>
            <a:ext cx="4141944" cy="2590800"/>
          </a:xfrm>
          <a:ln>
            <a:solidFill>
              <a:schemeClr val="tx1"/>
            </a:solidFill>
          </a:ln>
        </p:spPr>
      </p:pic>
      <p:sp>
        <p:nvSpPr>
          <p:cNvPr id="3" name="Title 2"/>
          <p:cNvSpPr>
            <a:spLocks noGrp="1"/>
          </p:cNvSpPr>
          <p:nvPr>
            <p:ph type="title"/>
          </p:nvPr>
        </p:nvSpPr>
        <p:spPr>
          <a:xfrm>
            <a:off x="838200" y="365125"/>
            <a:ext cx="10464114" cy="523835"/>
          </a:xfrm>
        </p:spPr>
        <p:txBody>
          <a:bodyPr>
            <a:normAutofit fontScale="90000"/>
          </a:bodyPr>
          <a:lstStyle/>
          <a:p>
            <a:r>
              <a:rPr lang="en-US" dirty="0"/>
              <a:t>Strings in C#</a:t>
            </a:r>
          </a:p>
        </p:txBody>
      </p:sp>
      <p:sp>
        <p:nvSpPr>
          <p:cNvPr id="6" name="Rectangle 5"/>
          <p:cNvSpPr/>
          <p:nvPr/>
        </p:nvSpPr>
        <p:spPr>
          <a:xfrm>
            <a:off x="7252253" y="3715319"/>
            <a:ext cx="2743200" cy="1828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328453" y="3867719"/>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endParaRPr lang="en-IN" dirty="0"/>
          </a:p>
        </p:txBody>
      </p:sp>
      <p:sp>
        <p:nvSpPr>
          <p:cNvPr id="8" name="Rectangle 7"/>
          <p:cNvSpPr/>
          <p:nvPr/>
        </p:nvSpPr>
        <p:spPr>
          <a:xfrm>
            <a:off x="7938053" y="3867719"/>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endParaRPr lang="en-IN" dirty="0"/>
          </a:p>
        </p:txBody>
      </p:sp>
      <p:sp>
        <p:nvSpPr>
          <p:cNvPr id="9" name="Rectangle 8"/>
          <p:cNvSpPr/>
          <p:nvPr/>
        </p:nvSpPr>
        <p:spPr>
          <a:xfrm>
            <a:off x="8547653" y="3867719"/>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endParaRPr lang="en-IN" dirty="0"/>
          </a:p>
        </p:txBody>
      </p:sp>
      <p:sp>
        <p:nvSpPr>
          <p:cNvPr id="10" name="Rectangle 9"/>
          <p:cNvSpPr/>
          <p:nvPr/>
        </p:nvSpPr>
        <p:spPr>
          <a:xfrm>
            <a:off x="9157253" y="3867719"/>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IN" dirty="0"/>
          </a:p>
        </p:txBody>
      </p:sp>
      <p:sp>
        <p:nvSpPr>
          <p:cNvPr id="11" name="Rectangle 10"/>
          <p:cNvSpPr/>
          <p:nvPr/>
        </p:nvSpPr>
        <p:spPr>
          <a:xfrm>
            <a:off x="5728253" y="3791519"/>
            <a:ext cx="1295400" cy="1905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804453" y="3867719"/>
            <a:ext cx="1143008" cy="369332"/>
          </a:xfrm>
          <a:prstGeom prst="rect">
            <a:avLst/>
          </a:prstGeom>
          <a:solidFill>
            <a:schemeClr val="tx1">
              <a:lumMod val="65000"/>
              <a:lumOff val="35000"/>
            </a:schemeClr>
          </a:solidFill>
          <a:ln>
            <a:solidFill>
              <a:schemeClr val="accent1">
                <a:shade val="50000"/>
              </a:schemeClr>
            </a:solidFill>
          </a:ln>
        </p:spPr>
        <p:txBody>
          <a:bodyPr wrap="square" rtlCol="0">
            <a:spAutoFit/>
          </a:bodyPr>
          <a:lstStyle/>
          <a:p>
            <a:r>
              <a:rPr lang="en-US" dirty="0"/>
              <a:t>  </a:t>
            </a:r>
            <a:r>
              <a:rPr lang="en-US" sz="1600" dirty="0">
                <a:latin typeface="Trebuchet MS" pitchFamily="34" charset="0"/>
              </a:rPr>
              <a:t>100XDF</a:t>
            </a:r>
            <a:endParaRPr lang="en-US" sz="1600" dirty="0">
              <a:latin typeface="Trebuchet MS" pitchFamily="34" charset="0"/>
            </a:endParaRPr>
          </a:p>
        </p:txBody>
      </p:sp>
      <p:cxnSp>
        <p:nvCxnSpPr>
          <p:cNvPr id="13" name="Elbow Connector 12"/>
          <p:cNvCxnSpPr>
            <a:stCxn id="12" idx="3"/>
          </p:cNvCxnSpPr>
          <p:nvPr/>
        </p:nvCxnSpPr>
        <p:spPr>
          <a:xfrm flipV="1">
            <a:off x="6947461" y="3943919"/>
            <a:ext cx="380992" cy="10846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04453" y="4324919"/>
            <a:ext cx="1143000" cy="523220"/>
          </a:xfrm>
          <a:prstGeom prst="rect">
            <a:avLst/>
          </a:prstGeom>
          <a:noFill/>
        </p:spPr>
        <p:txBody>
          <a:bodyPr wrap="square" rtlCol="0">
            <a:spAutoFit/>
          </a:bodyPr>
          <a:lstStyle/>
          <a:p>
            <a:r>
              <a:rPr lang="en-US" sz="1400" dirty="0">
                <a:latin typeface="Trebuchet MS" pitchFamily="34" charset="0"/>
              </a:rPr>
              <a:t>   </a:t>
            </a:r>
            <a:r>
              <a:rPr lang="en-US" sz="1400" dirty="0" err="1">
                <a:latin typeface="Trebuchet MS" pitchFamily="34" charset="0"/>
              </a:rPr>
              <a:t>statemenet</a:t>
            </a:r>
            <a:endParaRPr lang="en-IN" sz="1400" dirty="0">
              <a:latin typeface="Trebuchet MS" pitchFamily="34" charset="0"/>
            </a:endParaRPr>
          </a:p>
        </p:txBody>
      </p:sp>
      <p:cxnSp>
        <p:nvCxnSpPr>
          <p:cNvPr id="15" name="Straight Arrow Connector 14"/>
          <p:cNvCxnSpPr/>
          <p:nvPr/>
        </p:nvCxnSpPr>
        <p:spPr>
          <a:xfrm flipV="1">
            <a:off x="6184660" y="4295103"/>
            <a:ext cx="17359" cy="1830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014253" y="4248719"/>
            <a:ext cx="428596" cy="369332"/>
          </a:xfrm>
          <a:prstGeom prst="rect">
            <a:avLst/>
          </a:prstGeom>
          <a:noFill/>
        </p:spPr>
        <p:txBody>
          <a:bodyPr wrap="square" rtlCol="0">
            <a:spAutoFit/>
          </a:bodyPr>
          <a:lstStyle/>
          <a:p>
            <a:r>
              <a:rPr lang="en-US" dirty="0"/>
              <a:t>1</a:t>
            </a:r>
            <a:endParaRPr lang="en-US" dirty="0"/>
          </a:p>
        </p:txBody>
      </p:sp>
      <p:sp>
        <p:nvSpPr>
          <p:cNvPr id="19" name="TextBox 18"/>
          <p:cNvSpPr txBox="1"/>
          <p:nvPr/>
        </p:nvSpPr>
        <p:spPr>
          <a:xfrm>
            <a:off x="7480853" y="4248719"/>
            <a:ext cx="428596" cy="369332"/>
          </a:xfrm>
          <a:prstGeom prst="rect">
            <a:avLst/>
          </a:prstGeom>
          <a:noFill/>
        </p:spPr>
        <p:txBody>
          <a:bodyPr wrap="square" rtlCol="0">
            <a:spAutoFit/>
          </a:bodyPr>
          <a:lstStyle/>
          <a:p>
            <a:r>
              <a:rPr lang="en-US" dirty="0"/>
              <a:t>0</a:t>
            </a:r>
            <a:endParaRPr lang="en-US" dirty="0"/>
          </a:p>
        </p:txBody>
      </p:sp>
      <p:sp>
        <p:nvSpPr>
          <p:cNvPr id="20" name="TextBox 19"/>
          <p:cNvSpPr txBox="1"/>
          <p:nvPr/>
        </p:nvSpPr>
        <p:spPr>
          <a:xfrm>
            <a:off x="8623853" y="4248719"/>
            <a:ext cx="428596" cy="369332"/>
          </a:xfrm>
          <a:prstGeom prst="rect">
            <a:avLst/>
          </a:prstGeom>
          <a:noFill/>
        </p:spPr>
        <p:txBody>
          <a:bodyPr wrap="square" rtlCol="0">
            <a:spAutoFit/>
          </a:bodyPr>
          <a:lstStyle/>
          <a:p>
            <a:r>
              <a:rPr lang="en-US" dirty="0"/>
              <a:t>2</a:t>
            </a:r>
            <a:endParaRPr lang="en-US" dirty="0"/>
          </a:p>
        </p:txBody>
      </p:sp>
      <p:sp>
        <p:nvSpPr>
          <p:cNvPr id="21" name="TextBox 20"/>
          <p:cNvSpPr txBox="1"/>
          <p:nvPr/>
        </p:nvSpPr>
        <p:spPr>
          <a:xfrm>
            <a:off x="9233453" y="4248719"/>
            <a:ext cx="428596" cy="369332"/>
          </a:xfrm>
          <a:prstGeom prst="rect">
            <a:avLst/>
          </a:prstGeom>
          <a:noFill/>
        </p:spPr>
        <p:txBody>
          <a:bodyPr wrap="square" rtlCol="0">
            <a:spAutoFit/>
          </a:bodyPr>
          <a:lstStyle/>
          <a:p>
            <a:r>
              <a:rPr lang="en-US" dirty="0"/>
              <a:t>3</a:t>
            </a:r>
            <a:endParaRPr lang="en-US" dirty="0"/>
          </a:p>
        </p:txBody>
      </p:sp>
      <p:sp>
        <p:nvSpPr>
          <p:cNvPr id="22" name="TextBox 21"/>
          <p:cNvSpPr txBox="1"/>
          <p:nvPr/>
        </p:nvSpPr>
        <p:spPr>
          <a:xfrm>
            <a:off x="5728253" y="5620319"/>
            <a:ext cx="1295400" cy="369332"/>
          </a:xfrm>
          <a:prstGeom prst="rect">
            <a:avLst/>
          </a:prstGeom>
          <a:noFill/>
        </p:spPr>
        <p:txBody>
          <a:bodyPr wrap="square" rtlCol="0">
            <a:spAutoFit/>
          </a:bodyPr>
          <a:lstStyle/>
          <a:p>
            <a:r>
              <a:rPr lang="en-US" dirty="0"/>
              <a:t>      Stack</a:t>
            </a:r>
            <a:endParaRPr lang="en-IN" dirty="0"/>
          </a:p>
        </p:txBody>
      </p:sp>
      <p:sp>
        <p:nvSpPr>
          <p:cNvPr id="23" name="TextBox 22"/>
          <p:cNvSpPr txBox="1"/>
          <p:nvPr/>
        </p:nvSpPr>
        <p:spPr>
          <a:xfrm>
            <a:off x="6947453" y="5675921"/>
            <a:ext cx="2819400" cy="369332"/>
          </a:xfrm>
          <a:prstGeom prst="rect">
            <a:avLst/>
          </a:prstGeom>
          <a:noFill/>
        </p:spPr>
        <p:txBody>
          <a:bodyPr wrap="square" rtlCol="0">
            <a:spAutoFit/>
          </a:bodyPr>
          <a:lstStyle/>
          <a:p>
            <a:r>
              <a:rPr lang="en-US" dirty="0"/>
              <a:t>                      Heap</a:t>
            </a:r>
            <a:endParaRPr lang="en-IN" dirty="0"/>
          </a:p>
        </p:txBody>
      </p:sp>
    </p:spTree>
    <p:extLst>
      <p:ext uri="{BB962C8B-B14F-4D97-AF65-F5344CB8AC3E}">
        <p14:creationId xmlns:p14="http://schemas.microsoft.com/office/powerpoint/2010/main" val="6379445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371600"/>
            <a:ext cx="8229600" cy="4953000"/>
          </a:xfrm>
        </p:spPr>
        <p:txBody>
          <a:bodyPr>
            <a:normAutofit fontScale="92500" lnSpcReduction="20000"/>
          </a:bodyPr>
          <a:lstStyle/>
          <a:p>
            <a:r>
              <a:rPr lang="en-US" dirty="0" smtClean="0"/>
              <a:t>String Length: Use property ‘</a:t>
            </a:r>
            <a:r>
              <a:rPr lang="en-US" dirty="0" err="1" smtClean="0"/>
              <a:t>Length’of</a:t>
            </a:r>
            <a:r>
              <a:rPr lang="en-US" dirty="0" smtClean="0"/>
              <a:t> String class.</a:t>
            </a:r>
            <a:endParaRPr lang="en-US" dirty="0"/>
          </a:p>
          <a:p>
            <a:pPr lvl="1"/>
            <a:r>
              <a:rPr lang="en-US" dirty="0"/>
              <a:t>s</a:t>
            </a:r>
            <a:r>
              <a:rPr lang="en-US" dirty="0" smtClean="0"/>
              <a:t>tring </a:t>
            </a:r>
            <a:r>
              <a:rPr lang="en-US" dirty="0"/>
              <a:t>s = </a:t>
            </a:r>
            <a:r>
              <a:rPr lang="en-US" dirty="0" smtClean="0"/>
              <a:t>“</a:t>
            </a:r>
            <a:r>
              <a:rPr lang="en-US" dirty="0" err="1"/>
              <a:t>MindTree</a:t>
            </a:r>
            <a:r>
              <a:rPr lang="en-US" dirty="0" smtClean="0"/>
              <a:t>”;</a:t>
            </a:r>
            <a:endParaRPr lang="en-US" dirty="0"/>
          </a:p>
          <a:p>
            <a:pPr lvl="1"/>
            <a:r>
              <a:rPr lang="en-US" dirty="0" err="1" smtClean="0"/>
              <a:t>System.Console.WriteLine</a:t>
            </a:r>
            <a:r>
              <a:rPr lang="en-US" dirty="0" smtClean="0"/>
              <a:t>( </a:t>
            </a:r>
            <a:r>
              <a:rPr lang="en-US" dirty="0" err="1" smtClean="0"/>
              <a:t>s.Length</a:t>
            </a:r>
            <a:r>
              <a:rPr lang="en-US" dirty="0" smtClean="0"/>
              <a:t> </a:t>
            </a:r>
            <a:r>
              <a:rPr lang="en-US" dirty="0"/>
              <a:t>() ) ; // 8 </a:t>
            </a:r>
          </a:p>
          <a:p>
            <a:endParaRPr lang="en-US" dirty="0" smtClean="0"/>
          </a:p>
          <a:p>
            <a:r>
              <a:rPr lang="en-US" dirty="0" smtClean="0"/>
              <a:t>String Comparison: To compare between two strings you can use</a:t>
            </a:r>
          </a:p>
          <a:p>
            <a:pPr lvl="1"/>
            <a:r>
              <a:rPr lang="en-US" dirty="0"/>
              <a:t>public</a:t>
            </a:r>
            <a:r>
              <a:rPr lang="en-US" b="1" dirty="0"/>
              <a:t> static </a:t>
            </a:r>
            <a:r>
              <a:rPr lang="en-US" b="1" dirty="0" err="1"/>
              <a:t>int</a:t>
            </a:r>
            <a:r>
              <a:rPr lang="en-US" b="1" dirty="0"/>
              <a:t> Compare(string </a:t>
            </a:r>
            <a:r>
              <a:rPr lang="en-US" b="1" dirty="0" err="1"/>
              <a:t>strA</a:t>
            </a:r>
            <a:r>
              <a:rPr lang="en-US" b="1" dirty="0"/>
              <a:t>, string </a:t>
            </a:r>
            <a:r>
              <a:rPr lang="en-US" b="1" dirty="0" err="1"/>
              <a:t>strB</a:t>
            </a:r>
            <a:r>
              <a:rPr lang="en-US" b="1" dirty="0" smtClean="0"/>
              <a:t>);</a:t>
            </a:r>
            <a:r>
              <a:rPr lang="en-US" dirty="0" smtClean="0"/>
              <a:t>: </a:t>
            </a:r>
            <a:r>
              <a:rPr lang="en-US" dirty="0"/>
              <a:t>Compares two specified System.String </a:t>
            </a:r>
            <a:r>
              <a:rPr lang="en-US" dirty="0" smtClean="0"/>
              <a:t>objects</a:t>
            </a:r>
          </a:p>
          <a:p>
            <a:pPr lvl="1"/>
            <a:r>
              <a:rPr lang="en-US" b="1" dirty="0" smtClean="0"/>
              <a:t>Returns:</a:t>
            </a:r>
          </a:p>
          <a:p>
            <a:pPr lvl="2"/>
            <a:r>
              <a:rPr lang="en-US" dirty="0" smtClean="0"/>
              <a:t>A </a:t>
            </a:r>
            <a:r>
              <a:rPr lang="en-US" dirty="0"/>
              <a:t>32-bit signed integer indicating the lexical relationship between the </a:t>
            </a:r>
            <a:r>
              <a:rPr lang="en-US" dirty="0" smtClean="0"/>
              <a:t>two </a:t>
            </a:r>
            <a:r>
              <a:rPr lang="en-US" dirty="0" err="1" smtClean="0"/>
              <a:t>comparands</a:t>
            </a:r>
            <a:r>
              <a:rPr lang="en-US" dirty="0" smtClean="0"/>
              <a:t>. </a:t>
            </a:r>
          </a:p>
          <a:p>
            <a:pPr lvl="2"/>
            <a:r>
              <a:rPr lang="en-US" dirty="0" smtClean="0"/>
              <a:t>If the return value is less </a:t>
            </a:r>
            <a:r>
              <a:rPr lang="en-US" dirty="0"/>
              <a:t>than </a:t>
            </a:r>
            <a:r>
              <a:rPr lang="en-US" dirty="0" smtClean="0"/>
              <a:t>zero, then </a:t>
            </a:r>
            <a:r>
              <a:rPr lang="en-US" dirty="0" err="1"/>
              <a:t>strA</a:t>
            </a:r>
            <a:r>
              <a:rPr lang="en-US" dirty="0"/>
              <a:t> is less than </a:t>
            </a:r>
            <a:r>
              <a:rPr lang="en-US" dirty="0" err="1"/>
              <a:t>strB</a:t>
            </a:r>
            <a:r>
              <a:rPr lang="en-US" dirty="0"/>
              <a:t>. </a:t>
            </a:r>
            <a:endParaRPr lang="en-US" dirty="0" smtClean="0"/>
          </a:p>
          <a:p>
            <a:pPr lvl="2"/>
            <a:r>
              <a:rPr lang="en-US" dirty="0" smtClean="0"/>
              <a:t>If the return value is equal zero, then </a:t>
            </a:r>
            <a:r>
              <a:rPr lang="en-US" dirty="0" err="1" smtClean="0"/>
              <a:t>strA</a:t>
            </a:r>
            <a:r>
              <a:rPr lang="en-US" dirty="0" smtClean="0"/>
              <a:t> equals </a:t>
            </a:r>
            <a:r>
              <a:rPr lang="en-US" dirty="0" err="1"/>
              <a:t>strB</a:t>
            </a:r>
            <a:r>
              <a:rPr lang="en-US" dirty="0"/>
              <a:t>. </a:t>
            </a:r>
            <a:endParaRPr lang="en-US" dirty="0" smtClean="0"/>
          </a:p>
          <a:p>
            <a:pPr lvl="2"/>
            <a:r>
              <a:rPr lang="en-US" dirty="0" smtClean="0"/>
              <a:t>If the return value is greater </a:t>
            </a:r>
            <a:r>
              <a:rPr lang="en-US" dirty="0"/>
              <a:t>than </a:t>
            </a:r>
            <a:r>
              <a:rPr lang="en-US" dirty="0" smtClean="0"/>
              <a:t>zero, then </a:t>
            </a:r>
            <a:r>
              <a:rPr lang="en-US" dirty="0" err="1"/>
              <a:t>strA</a:t>
            </a:r>
            <a:r>
              <a:rPr lang="en-US" dirty="0"/>
              <a:t> is greater than </a:t>
            </a:r>
            <a:r>
              <a:rPr lang="en-US" dirty="0" err="1"/>
              <a:t>strB</a:t>
            </a:r>
            <a:r>
              <a:rPr lang="en-US" dirty="0" smtClean="0"/>
              <a:t>.</a:t>
            </a:r>
          </a:p>
          <a:p>
            <a:r>
              <a:rPr lang="en-US" dirty="0" smtClean="0"/>
              <a:t>There are many more overloaded versions of compare method.</a:t>
            </a:r>
          </a:p>
          <a:p>
            <a:endParaRPr lang="en-US" dirty="0"/>
          </a:p>
        </p:txBody>
      </p:sp>
      <p:sp>
        <p:nvSpPr>
          <p:cNvPr id="3" name="Title 2"/>
          <p:cNvSpPr>
            <a:spLocks noGrp="1"/>
          </p:cNvSpPr>
          <p:nvPr>
            <p:ph type="title"/>
          </p:nvPr>
        </p:nvSpPr>
        <p:spPr/>
        <p:txBody>
          <a:bodyPr/>
          <a:lstStyle/>
          <a:p>
            <a:r>
              <a:rPr lang="en-US" dirty="0" smtClean="0"/>
              <a:t>String Length and String Comparison</a:t>
            </a:r>
            <a:endParaRPr lang="en-US" dirty="0"/>
          </a:p>
        </p:txBody>
      </p:sp>
    </p:spTree>
    <p:extLst>
      <p:ext uri="{BB962C8B-B14F-4D97-AF65-F5344CB8AC3E}">
        <p14:creationId xmlns:p14="http://schemas.microsoft.com/office/powerpoint/2010/main" val="3417136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p:txBody>
          <a:bodyPr/>
          <a:lstStyle/>
          <a:p>
            <a:r>
              <a:rPr lang="en-GB" dirty="0" smtClean="0"/>
              <a:t>Basic </a:t>
            </a:r>
            <a:r>
              <a:rPr lang="en-GB" dirty="0" err="1" smtClean="0"/>
              <a:t>Input/Output</a:t>
            </a:r>
            <a:r>
              <a:rPr lang="en-GB" dirty="0" smtClean="0"/>
              <a:t> - The </a:t>
            </a:r>
            <a:r>
              <a:rPr lang="en-GB" dirty="0"/>
              <a:t>Console Class</a:t>
            </a:r>
          </a:p>
        </p:txBody>
      </p:sp>
      <p:sp>
        <p:nvSpPr>
          <p:cNvPr id="12293" name="Rectangle 5"/>
          <p:cNvSpPr>
            <a:spLocks noGrp="1" noChangeArrowheads="1"/>
          </p:cNvSpPr>
          <p:nvPr>
            <p:ph type="body" idx="1"/>
          </p:nvPr>
        </p:nvSpPr>
        <p:spPr>
          <a:xfrm>
            <a:off x="1981200" y="1371600"/>
            <a:ext cx="8229600" cy="4953000"/>
          </a:xfrm>
        </p:spPr>
        <p:txBody>
          <a:bodyPr>
            <a:normAutofit lnSpcReduction="10000"/>
          </a:bodyPr>
          <a:lstStyle/>
          <a:p>
            <a:endParaRPr lang="en-GB" dirty="0" smtClean="0"/>
          </a:p>
          <a:p>
            <a:r>
              <a:rPr lang="en-GB" dirty="0" smtClean="0"/>
              <a:t>Console class provides </a:t>
            </a:r>
            <a:r>
              <a:rPr lang="en-GB" dirty="0"/>
              <a:t>access to the standard input, standard output, and standard error </a:t>
            </a:r>
            <a:r>
              <a:rPr lang="en-GB" dirty="0" smtClean="0"/>
              <a:t>streams</a:t>
            </a:r>
          </a:p>
          <a:p>
            <a:endParaRPr lang="en-GB" dirty="0"/>
          </a:p>
          <a:p>
            <a:r>
              <a:rPr lang="en-GB" dirty="0" smtClean="0"/>
              <a:t>Console has many static methods, such as Write, </a:t>
            </a:r>
            <a:r>
              <a:rPr lang="en-GB" dirty="0" err="1" smtClean="0"/>
              <a:t>WriteLine</a:t>
            </a:r>
            <a:r>
              <a:rPr lang="en-GB" dirty="0" smtClean="0"/>
              <a:t> for displaying output and Read, </a:t>
            </a:r>
            <a:r>
              <a:rPr lang="en-GB" dirty="0" err="1" smtClean="0"/>
              <a:t>ReadLine</a:t>
            </a:r>
            <a:r>
              <a:rPr lang="en-GB" dirty="0" smtClean="0"/>
              <a:t> for input from users.</a:t>
            </a:r>
            <a:endParaRPr lang="en-GB" dirty="0"/>
          </a:p>
          <a:p>
            <a:endParaRPr lang="en-GB" dirty="0" smtClean="0"/>
          </a:p>
          <a:p>
            <a:r>
              <a:rPr lang="en-GB" dirty="0" smtClean="0"/>
              <a:t>Only </a:t>
            </a:r>
            <a:r>
              <a:rPr lang="en-GB" dirty="0"/>
              <a:t>meaningful for console applications</a:t>
            </a:r>
          </a:p>
          <a:p>
            <a:pPr lvl="1"/>
            <a:r>
              <a:rPr lang="en-GB" dirty="0"/>
              <a:t>Standard input – keyboard</a:t>
            </a:r>
          </a:p>
          <a:p>
            <a:pPr lvl="1"/>
            <a:r>
              <a:rPr lang="en-GB" dirty="0"/>
              <a:t>Standard output – screen</a:t>
            </a:r>
          </a:p>
          <a:p>
            <a:pPr lvl="1"/>
            <a:r>
              <a:rPr lang="en-GB" dirty="0"/>
              <a:t>Standard error – screen</a:t>
            </a:r>
          </a:p>
          <a:p>
            <a:endParaRPr lang="en-GB" dirty="0" smtClean="0"/>
          </a:p>
        </p:txBody>
      </p:sp>
    </p:spTree>
    <p:extLst>
      <p:ext uri="{BB962C8B-B14F-4D97-AF65-F5344CB8AC3E}">
        <p14:creationId xmlns:p14="http://schemas.microsoft.com/office/powerpoint/2010/main" val="1804235852"/>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589173"/>
            <a:ext cx="8229600" cy="4714786"/>
          </a:xfrm>
        </p:spPr>
        <p:style>
          <a:lnRef idx="2">
            <a:schemeClr val="dk1"/>
          </a:lnRef>
          <a:fillRef idx="1">
            <a:schemeClr val="lt1"/>
          </a:fillRef>
          <a:effectRef idx="0">
            <a:schemeClr val="dk1"/>
          </a:effectRef>
          <a:fontRef idx="minor">
            <a:schemeClr val="dk1"/>
          </a:fontRef>
        </p:style>
      </p:pic>
      <p:sp>
        <p:nvSpPr>
          <p:cNvPr id="3" name="Title 2"/>
          <p:cNvSpPr>
            <a:spLocks noGrp="1"/>
          </p:cNvSpPr>
          <p:nvPr>
            <p:ph type="title"/>
          </p:nvPr>
        </p:nvSpPr>
        <p:spPr/>
        <p:txBody>
          <a:bodyPr>
            <a:normAutofit/>
          </a:bodyPr>
          <a:lstStyle/>
          <a:p>
            <a:r>
              <a:rPr lang="en-US" dirty="0" smtClean="0"/>
              <a:t>String Comparison using Compare Method Example</a:t>
            </a:r>
            <a:endParaRPr lang="en-US" dirty="0"/>
          </a:p>
        </p:txBody>
      </p:sp>
    </p:spTree>
    <p:extLst>
      <p:ext uri="{BB962C8B-B14F-4D97-AF65-F5344CB8AC3E}">
        <p14:creationId xmlns:p14="http://schemas.microsoft.com/office/powerpoint/2010/main" val="256663039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219200"/>
            <a:ext cx="8229600" cy="3858784"/>
          </a:xfrm>
        </p:spPr>
        <p:style>
          <a:lnRef idx="2">
            <a:schemeClr val="dk1"/>
          </a:lnRef>
          <a:fillRef idx="1">
            <a:schemeClr val="lt1"/>
          </a:fillRef>
          <a:effectRef idx="0">
            <a:schemeClr val="dk1"/>
          </a:effectRef>
          <a:fontRef idx="minor">
            <a:schemeClr val="dk1"/>
          </a:fontRef>
        </p:style>
      </p:pic>
      <p:sp>
        <p:nvSpPr>
          <p:cNvPr id="3" name="Title 2"/>
          <p:cNvSpPr>
            <a:spLocks noGrp="1"/>
          </p:cNvSpPr>
          <p:nvPr>
            <p:ph type="title"/>
          </p:nvPr>
        </p:nvSpPr>
        <p:spPr>
          <a:xfrm>
            <a:off x="838200" y="365125"/>
            <a:ext cx="10562968" cy="672843"/>
          </a:xfrm>
        </p:spPr>
        <p:txBody>
          <a:bodyPr>
            <a:normAutofit fontScale="90000"/>
          </a:bodyPr>
          <a:lstStyle/>
          <a:p>
            <a:r>
              <a:rPr lang="en-US" dirty="0" smtClean="0"/>
              <a:t>String Comparison (ignoring case sensitivity) Example</a:t>
            </a:r>
            <a:endParaRPr lang="en-US" dirty="0"/>
          </a:p>
        </p:txBody>
      </p:sp>
      <p:pic>
        <p:nvPicPr>
          <p:cNvPr id="1026" name="Picture 2" descr="C:\Users\joydip\Pictures\MindTreeImages\StringComparison2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1" y="4596392"/>
            <a:ext cx="6657814" cy="914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21234" y="2005592"/>
            <a:ext cx="4572000" cy="9233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a:t>Unlike previous example this time case-sensitivity has been ignored by using another overloaded version of Compare method</a:t>
            </a:r>
            <a:endParaRPr lang="en-US" dirty="0"/>
          </a:p>
        </p:txBody>
      </p:sp>
      <p:cxnSp>
        <p:nvCxnSpPr>
          <p:cNvPr id="7" name="Straight Arrow Connector 6"/>
          <p:cNvCxnSpPr/>
          <p:nvPr/>
        </p:nvCxnSpPr>
        <p:spPr>
          <a:xfrm>
            <a:off x="7807234" y="2928922"/>
            <a:ext cx="0" cy="3720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638800" y="2843793"/>
            <a:ext cx="0" cy="2711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657600" y="3031848"/>
            <a:ext cx="3276600" cy="1860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57537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81200" y="1600201"/>
            <a:ext cx="2971800" cy="4525963"/>
          </a:xfrm>
        </p:spPr>
        <p:txBody>
          <a:bodyPr>
            <a:normAutofit fontScale="92500" lnSpcReduction="20000"/>
          </a:bodyPr>
          <a:lstStyle/>
          <a:p>
            <a:r>
              <a:rPr lang="en-US" dirty="0" smtClean="0"/>
              <a:t>Equals method String class: </a:t>
            </a:r>
            <a:r>
              <a:rPr lang="en-US" dirty="0"/>
              <a:t>Determines whether two specified System.String objects have the same value.</a:t>
            </a:r>
            <a:endParaRPr lang="en-US" dirty="0" smtClean="0"/>
          </a:p>
          <a:p>
            <a:pPr lvl="1"/>
            <a:r>
              <a:rPr lang="en-US" dirty="0"/>
              <a:t>public static </a:t>
            </a:r>
            <a:r>
              <a:rPr lang="en-US" b="1" dirty="0" err="1"/>
              <a:t>bool</a:t>
            </a:r>
            <a:r>
              <a:rPr lang="en-US" dirty="0"/>
              <a:t> </a:t>
            </a:r>
            <a:r>
              <a:rPr lang="en-US" b="1" dirty="0"/>
              <a:t>Equals</a:t>
            </a:r>
            <a:r>
              <a:rPr lang="en-US" dirty="0"/>
              <a:t>(</a:t>
            </a:r>
            <a:r>
              <a:rPr lang="en-US" b="1" dirty="0"/>
              <a:t>string</a:t>
            </a:r>
            <a:r>
              <a:rPr lang="en-US" dirty="0"/>
              <a:t> </a:t>
            </a:r>
            <a:r>
              <a:rPr lang="en-US" i="1" dirty="0"/>
              <a:t>a</a:t>
            </a:r>
            <a:r>
              <a:rPr lang="en-US" b="1" dirty="0"/>
              <a:t>, string</a:t>
            </a:r>
            <a:r>
              <a:rPr lang="en-US" dirty="0"/>
              <a:t> </a:t>
            </a:r>
            <a:r>
              <a:rPr lang="en-US" i="1" dirty="0"/>
              <a:t>b</a:t>
            </a:r>
            <a:r>
              <a:rPr lang="en-US" dirty="0" smtClean="0"/>
              <a:t>)</a:t>
            </a:r>
          </a:p>
          <a:p>
            <a:pPr lvl="1"/>
            <a:r>
              <a:rPr lang="en-US" dirty="0" smtClean="0"/>
              <a:t>Returns:</a:t>
            </a:r>
          </a:p>
          <a:p>
            <a:pPr lvl="2"/>
            <a:r>
              <a:rPr lang="en-US" dirty="0" smtClean="0"/>
              <a:t>true </a:t>
            </a:r>
            <a:r>
              <a:rPr lang="en-US" dirty="0"/>
              <a:t>if the value of a is the same as the value of b; otherwise, false.</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01588" y="2667000"/>
            <a:ext cx="5537812" cy="2927632"/>
          </a:xfrm>
        </p:spPr>
        <p:style>
          <a:lnRef idx="2">
            <a:schemeClr val="dk1"/>
          </a:lnRef>
          <a:fillRef idx="1">
            <a:schemeClr val="lt1"/>
          </a:fillRef>
          <a:effectRef idx="0">
            <a:schemeClr val="dk1"/>
          </a:effectRef>
          <a:fontRef idx="minor">
            <a:schemeClr val="dk1"/>
          </a:fontRef>
        </p:style>
      </p:pic>
      <p:sp>
        <p:nvSpPr>
          <p:cNvPr id="3" name="Title 2"/>
          <p:cNvSpPr>
            <a:spLocks noGrp="1"/>
          </p:cNvSpPr>
          <p:nvPr>
            <p:ph type="title"/>
          </p:nvPr>
        </p:nvSpPr>
        <p:spPr/>
        <p:txBody>
          <a:bodyPr/>
          <a:lstStyle/>
          <a:p>
            <a:r>
              <a:rPr lang="en-US" dirty="0" smtClean="0"/>
              <a:t>String Comparison using Equals method</a:t>
            </a:r>
            <a:endParaRPr lang="en-US" dirty="0"/>
          </a:p>
        </p:txBody>
      </p:sp>
    </p:spTree>
    <p:extLst>
      <p:ext uri="{BB962C8B-B14F-4D97-AF65-F5344CB8AC3E}">
        <p14:creationId xmlns:p14="http://schemas.microsoft.com/office/powerpoint/2010/main" val="404441354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err="1" smtClean="0"/>
              <a:t>String.Empty</a:t>
            </a:r>
            <a:r>
              <a:rPr lang="en-US" dirty="0" smtClean="0"/>
              <a:t>: To represent empty string </a:t>
            </a:r>
            <a:r>
              <a:rPr lang="en-US" dirty="0" err="1" smtClean="0"/>
              <a:t>String</a:t>
            </a:r>
            <a:r>
              <a:rPr lang="en-US" dirty="0" smtClean="0"/>
              <a:t> class has a field.</a:t>
            </a:r>
          </a:p>
          <a:p>
            <a:pPr lvl="1"/>
            <a:r>
              <a:rPr lang="en-US" dirty="0" smtClean="0"/>
              <a:t>public </a:t>
            </a:r>
            <a:r>
              <a:rPr lang="en-US" dirty="0"/>
              <a:t>static </a:t>
            </a:r>
            <a:r>
              <a:rPr lang="en-US" dirty="0" err="1"/>
              <a:t>readonly</a:t>
            </a:r>
            <a:r>
              <a:rPr lang="en-US" dirty="0"/>
              <a:t> </a:t>
            </a:r>
            <a:r>
              <a:rPr lang="en-US" b="1" dirty="0"/>
              <a:t>string</a:t>
            </a:r>
            <a:r>
              <a:rPr lang="en-US" dirty="0"/>
              <a:t> </a:t>
            </a:r>
            <a:r>
              <a:rPr lang="en-US" b="1" dirty="0" smtClean="0"/>
              <a:t>Empty</a:t>
            </a:r>
          </a:p>
          <a:p>
            <a:pPr lvl="1"/>
            <a:r>
              <a:rPr lang="en-US" dirty="0"/>
              <a:t>Represents the empty string. This field is read-only.</a:t>
            </a:r>
          </a:p>
          <a:p>
            <a:pPr lvl="1"/>
            <a:r>
              <a:rPr lang="en-US" dirty="0" smtClean="0"/>
              <a:t>For example,</a:t>
            </a:r>
          </a:p>
          <a:p>
            <a:pPr lvl="2"/>
            <a:r>
              <a:rPr lang="en-US" dirty="0" smtClean="0"/>
              <a:t>String </a:t>
            </a:r>
            <a:r>
              <a:rPr lang="en-US" dirty="0" err="1" smtClean="0"/>
              <a:t>str</a:t>
            </a:r>
            <a:r>
              <a:rPr lang="en-US" dirty="0" smtClean="0"/>
              <a:t> = </a:t>
            </a:r>
            <a:r>
              <a:rPr lang="en-US" dirty="0" err="1" smtClean="0"/>
              <a:t>String.Empty</a:t>
            </a:r>
            <a:r>
              <a:rPr lang="en-US" dirty="0" smtClean="0"/>
              <a:t>;</a:t>
            </a:r>
          </a:p>
          <a:p>
            <a:endParaRPr lang="en-US" dirty="0"/>
          </a:p>
          <a:p>
            <a:r>
              <a:rPr lang="en-US" dirty="0" smtClean="0"/>
              <a:t>String variable can hold ‘null’ reference, too.</a:t>
            </a:r>
          </a:p>
          <a:p>
            <a:pPr lvl="1"/>
            <a:r>
              <a:rPr lang="en-US" dirty="0" smtClean="0"/>
              <a:t>For example,</a:t>
            </a:r>
          </a:p>
          <a:p>
            <a:pPr lvl="2"/>
            <a:r>
              <a:rPr lang="en-US" dirty="0" smtClean="0"/>
              <a:t>String </a:t>
            </a:r>
            <a:r>
              <a:rPr lang="en-US" dirty="0" err="1" smtClean="0"/>
              <a:t>str</a:t>
            </a:r>
            <a:r>
              <a:rPr lang="en-US" dirty="0" smtClean="0"/>
              <a:t> = null;</a:t>
            </a:r>
          </a:p>
          <a:p>
            <a:pPr lvl="1"/>
            <a:r>
              <a:rPr lang="en-US" dirty="0" smtClean="0"/>
              <a:t>That means, this ‘</a:t>
            </a:r>
            <a:r>
              <a:rPr lang="en-US" dirty="0" err="1" smtClean="0"/>
              <a:t>str</a:t>
            </a:r>
            <a:r>
              <a:rPr lang="en-US" dirty="0" smtClean="0"/>
              <a:t>’ does not hold any reference of any string object.</a:t>
            </a:r>
            <a:endParaRPr lang="en-US" dirty="0"/>
          </a:p>
        </p:txBody>
      </p:sp>
      <p:sp>
        <p:nvSpPr>
          <p:cNvPr id="5" name="Title 4"/>
          <p:cNvSpPr>
            <a:spLocks noGrp="1"/>
          </p:cNvSpPr>
          <p:nvPr>
            <p:ph type="title"/>
          </p:nvPr>
        </p:nvSpPr>
        <p:spPr/>
        <p:txBody>
          <a:bodyPr/>
          <a:lstStyle/>
          <a:p>
            <a:r>
              <a:rPr lang="en-US" dirty="0" smtClean="0"/>
              <a:t>Empty and null string</a:t>
            </a:r>
            <a:endParaRPr lang="en-US" dirty="0"/>
          </a:p>
        </p:txBody>
      </p:sp>
    </p:spTree>
    <p:extLst>
      <p:ext uri="{BB962C8B-B14F-4D97-AF65-F5344CB8AC3E}">
        <p14:creationId xmlns:p14="http://schemas.microsoft.com/office/powerpoint/2010/main" val="10511569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2133600" y="1371600"/>
          <a:ext cx="8229600" cy="4759960"/>
        </p:xfrm>
        <a:graphic>
          <a:graphicData uri="http://schemas.openxmlformats.org/drawingml/2006/table">
            <a:tbl>
              <a:tblPr firstRow="1" bandRow="1">
                <a:tableStyleId>{5C22544A-7EE6-4342-B048-85BDC9FD1C3A}</a:tableStyleId>
              </a:tblPr>
              <a:tblGrid>
                <a:gridCol w="2819400"/>
                <a:gridCol w="5410200"/>
              </a:tblGrid>
              <a:tr h="370840">
                <a:tc>
                  <a:txBody>
                    <a:bodyPr/>
                    <a:lstStyle/>
                    <a:p>
                      <a:r>
                        <a:rPr lang="en-US" dirty="0" smtClean="0"/>
                        <a:t>Member</a:t>
                      </a:r>
                      <a:endParaRPr lang="en-US" dirty="0"/>
                    </a:p>
                  </a:txBody>
                  <a:tcPr/>
                </a:tc>
                <a:tc>
                  <a:txBody>
                    <a:bodyPr/>
                    <a:lstStyle/>
                    <a:p>
                      <a:r>
                        <a:rPr lang="en-US" dirty="0" smtClean="0"/>
                        <a:t>What it does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kern="1200" dirty="0" smtClean="0">
                          <a:solidFill>
                            <a:schemeClr val="dk1"/>
                          </a:solidFill>
                          <a:latin typeface="+mn-lt"/>
                          <a:ea typeface="+mn-ea"/>
                          <a:cs typeface="+mn-cs"/>
                        </a:rPr>
                        <a:t>public </a:t>
                      </a:r>
                      <a:r>
                        <a:rPr lang="en-US" sz="1800" b="0" u="none" kern="1200" dirty="0" smtClean="0">
                          <a:solidFill>
                            <a:schemeClr val="dk1"/>
                          </a:solidFill>
                          <a:latin typeface="+mn-lt"/>
                          <a:ea typeface="+mn-ea"/>
                          <a:cs typeface="+mn-cs"/>
                        </a:rPr>
                        <a:t>string Substring(</a:t>
                      </a:r>
                      <a:r>
                        <a:rPr lang="en-US" sz="1800" b="0" u="none" kern="1200" dirty="0" err="1" smtClean="0">
                          <a:solidFill>
                            <a:schemeClr val="dk1"/>
                          </a:solidFill>
                          <a:latin typeface="+mn-lt"/>
                          <a:ea typeface="+mn-ea"/>
                          <a:cs typeface="+mn-cs"/>
                        </a:rPr>
                        <a:t>int</a:t>
                      </a:r>
                      <a:r>
                        <a:rPr lang="en-US" sz="1800" b="0" u="none" kern="1200" dirty="0" smtClean="0">
                          <a:solidFill>
                            <a:schemeClr val="dk1"/>
                          </a:solidFill>
                          <a:latin typeface="+mn-lt"/>
                          <a:ea typeface="+mn-ea"/>
                          <a:cs typeface="+mn-cs"/>
                        </a:rPr>
                        <a:t> </a:t>
                      </a:r>
                      <a:r>
                        <a:rPr lang="en-US" sz="1800" b="0" i="1" u="none" kern="1200" dirty="0" err="1" smtClean="0">
                          <a:solidFill>
                            <a:schemeClr val="dk1"/>
                          </a:solidFill>
                          <a:latin typeface="+mn-lt"/>
                          <a:ea typeface="+mn-ea"/>
                          <a:cs typeface="+mn-cs"/>
                        </a:rPr>
                        <a:t>startIndex</a:t>
                      </a:r>
                      <a:r>
                        <a:rPr lang="en-US" sz="1800" b="0" i="0" u="none" kern="1200" dirty="0" smtClean="0">
                          <a:solidFill>
                            <a:schemeClr val="dk1"/>
                          </a:solidFill>
                          <a:latin typeface="+mn-lt"/>
                          <a:ea typeface="+mn-ea"/>
                          <a:cs typeface="+mn-cs"/>
                        </a:rPr>
                        <a:t>, </a:t>
                      </a:r>
                      <a:r>
                        <a:rPr lang="en-US" sz="1800" b="0" i="0" u="none" kern="1200" dirty="0" err="1" smtClean="0">
                          <a:solidFill>
                            <a:schemeClr val="dk1"/>
                          </a:solidFill>
                          <a:latin typeface="+mn-lt"/>
                          <a:ea typeface="+mn-ea"/>
                          <a:cs typeface="+mn-cs"/>
                        </a:rPr>
                        <a:t>int</a:t>
                      </a:r>
                      <a:r>
                        <a:rPr lang="en-US" sz="1800" b="0" i="0" u="none" kern="1200" dirty="0" smtClean="0">
                          <a:solidFill>
                            <a:schemeClr val="dk1"/>
                          </a:solidFill>
                          <a:latin typeface="+mn-lt"/>
                          <a:ea typeface="+mn-ea"/>
                          <a:cs typeface="+mn-cs"/>
                        </a:rPr>
                        <a:t> </a:t>
                      </a:r>
                      <a:r>
                        <a:rPr lang="en-US" sz="1800" b="0" i="1" u="none" kern="1200" dirty="0" smtClean="0">
                          <a:solidFill>
                            <a:schemeClr val="dk1"/>
                          </a:solidFill>
                          <a:latin typeface="+mn-lt"/>
                          <a:ea typeface="+mn-ea"/>
                          <a:cs typeface="+mn-cs"/>
                        </a:rPr>
                        <a:t>length</a:t>
                      </a:r>
                      <a:r>
                        <a:rPr lang="en-US" sz="1800" b="0" i="0" u="none" kern="1200" dirty="0" smtClean="0">
                          <a:solidFill>
                            <a:schemeClr val="dk1"/>
                          </a:solidFill>
                          <a:latin typeface="+mn-lt"/>
                          <a:ea typeface="+mn-ea"/>
                          <a:cs typeface="+mn-cs"/>
                        </a:rPr>
                        <a:t>)</a:t>
                      </a:r>
                      <a:endParaRPr lang="en-US" b="0" dirty="0"/>
                    </a:p>
                  </a:txBody>
                  <a:tcPr/>
                </a:tc>
                <a:tc>
                  <a:txBody>
                    <a:bodyPr/>
                    <a:lstStyle/>
                    <a:p>
                      <a:r>
                        <a:rPr lang="en-US" sz="1800" kern="1200" dirty="0" smtClean="0">
                          <a:solidFill>
                            <a:schemeClr val="dk1"/>
                          </a:solidFill>
                          <a:latin typeface="+mn-lt"/>
                          <a:ea typeface="+mn-ea"/>
                          <a:cs typeface="+mn-cs"/>
                        </a:rPr>
                        <a:t>Retrieves a substring from this instance. The substring starts at a specified character position and has a specified length</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public </a:t>
                      </a:r>
                      <a:r>
                        <a:rPr lang="en-US" sz="1800" b="0" u="none" kern="1200" dirty="0" smtClean="0">
                          <a:solidFill>
                            <a:schemeClr val="dk1"/>
                          </a:solidFill>
                          <a:latin typeface="+mn-lt"/>
                          <a:ea typeface="+mn-ea"/>
                          <a:cs typeface="+mn-cs"/>
                        </a:rPr>
                        <a:t>char[] </a:t>
                      </a:r>
                      <a:r>
                        <a:rPr lang="en-US" sz="1800" b="0" u="none" kern="1200" dirty="0" err="1" smtClean="0">
                          <a:solidFill>
                            <a:schemeClr val="dk1"/>
                          </a:solidFill>
                          <a:latin typeface="+mn-lt"/>
                          <a:ea typeface="+mn-ea"/>
                          <a:cs typeface="+mn-cs"/>
                        </a:rPr>
                        <a:t>ToCharArray</a:t>
                      </a:r>
                      <a:r>
                        <a:rPr lang="en-US" sz="1800" b="0" u="none" kern="1200" dirty="0" smtClean="0">
                          <a:solidFill>
                            <a:schemeClr val="dk1"/>
                          </a:solidFill>
                          <a:latin typeface="+mn-lt"/>
                          <a:ea typeface="+mn-ea"/>
                          <a:cs typeface="+mn-cs"/>
                        </a:rPr>
                        <a:t>()</a:t>
                      </a:r>
                      <a:endParaRPr lang="en-US" b="0" u="none" dirty="0"/>
                    </a:p>
                  </a:txBody>
                  <a:tcPr/>
                </a:tc>
                <a:tc>
                  <a:txBody>
                    <a:bodyPr/>
                    <a:lstStyle/>
                    <a:p>
                      <a:r>
                        <a:rPr lang="en-US" sz="1800" kern="1200" dirty="0" smtClean="0">
                          <a:solidFill>
                            <a:schemeClr val="dk1"/>
                          </a:solidFill>
                          <a:latin typeface="+mn-lt"/>
                          <a:ea typeface="+mn-ea"/>
                          <a:cs typeface="+mn-cs"/>
                        </a:rPr>
                        <a:t>Copies the characters in this instance to a Unicode character array</a:t>
                      </a:r>
                      <a:endParaRPr lang="en-US" dirty="0"/>
                    </a:p>
                  </a:txBody>
                  <a:tcPr/>
                </a:tc>
              </a:tr>
              <a:tr h="370840">
                <a:tc>
                  <a:txBody>
                    <a:bodyPr/>
                    <a:lstStyle/>
                    <a:p>
                      <a:r>
                        <a:rPr lang="en-US" sz="1800" b="0" u="none" kern="1200" dirty="0" smtClean="0">
                          <a:solidFill>
                            <a:schemeClr val="dk1"/>
                          </a:solidFill>
                          <a:latin typeface="+mn-lt"/>
                          <a:ea typeface="+mn-ea"/>
                          <a:cs typeface="+mn-cs"/>
                        </a:rPr>
                        <a:t>public string Trim(</a:t>
                      </a:r>
                      <a:r>
                        <a:rPr lang="en-US" sz="1800" b="0" u="none" kern="1200" dirty="0" err="1" smtClean="0">
                          <a:solidFill>
                            <a:schemeClr val="dk1"/>
                          </a:solidFill>
                          <a:latin typeface="+mn-lt"/>
                          <a:ea typeface="+mn-ea"/>
                          <a:cs typeface="+mn-cs"/>
                        </a:rPr>
                        <a:t>params</a:t>
                      </a:r>
                      <a:r>
                        <a:rPr lang="en-US" sz="1800" b="0" u="none" kern="1200" dirty="0" smtClean="0">
                          <a:solidFill>
                            <a:schemeClr val="dk1"/>
                          </a:solidFill>
                          <a:latin typeface="+mn-lt"/>
                          <a:ea typeface="+mn-ea"/>
                          <a:cs typeface="+mn-cs"/>
                        </a:rPr>
                        <a:t> char[] </a:t>
                      </a:r>
                      <a:r>
                        <a:rPr lang="en-US" sz="1800" b="0" i="1" u="none" kern="1200" dirty="0" err="1" smtClean="0">
                          <a:solidFill>
                            <a:schemeClr val="dk1"/>
                          </a:solidFill>
                          <a:latin typeface="+mn-lt"/>
                          <a:ea typeface="+mn-ea"/>
                          <a:cs typeface="+mn-cs"/>
                        </a:rPr>
                        <a:t>trimChars</a:t>
                      </a:r>
                      <a:r>
                        <a:rPr lang="en-US" sz="1800" b="0" i="0" u="none" kern="1200" dirty="0" smtClean="0">
                          <a:solidFill>
                            <a:schemeClr val="dk1"/>
                          </a:solidFill>
                          <a:latin typeface="+mn-lt"/>
                          <a:ea typeface="+mn-ea"/>
                          <a:cs typeface="+mn-cs"/>
                        </a:rPr>
                        <a:t>)</a:t>
                      </a:r>
                      <a:endParaRPr lang="en-US" b="0" u="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Removes all leading and trailing occurrences of a set of characters specified in an array from the current System.String object.</a:t>
                      </a:r>
                      <a:endParaRPr lang="en-US" dirty="0"/>
                    </a:p>
                  </a:txBody>
                  <a:tcPr/>
                </a:tc>
              </a:tr>
              <a:tr h="370840">
                <a:tc>
                  <a:txBody>
                    <a:bodyPr/>
                    <a:lstStyle/>
                    <a:p>
                      <a:r>
                        <a:rPr lang="en-US" sz="1800" b="0" u="none" kern="1200" dirty="0" smtClean="0">
                          <a:solidFill>
                            <a:schemeClr val="dk1"/>
                          </a:solidFill>
                          <a:latin typeface="+mn-lt"/>
                          <a:ea typeface="+mn-ea"/>
                          <a:cs typeface="+mn-cs"/>
                        </a:rPr>
                        <a:t>public char this[</a:t>
                      </a:r>
                      <a:r>
                        <a:rPr lang="en-US" sz="1800" b="0" u="none" kern="1200" dirty="0" err="1" smtClean="0">
                          <a:solidFill>
                            <a:schemeClr val="dk1"/>
                          </a:solidFill>
                          <a:latin typeface="+mn-lt"/>
                          <a:ea typeface="+mn-ea"/>
                          <a:cs typeface="+mn-cs"/>
                        </a:rPr>
                        <a:t>int</a:t>
                      </a:r>
                      <a:r>
                        <a:rPr lang="en-US" sz="1800" b="0" u="none" kern="1200" dirty="0" smtClean="0">
                          <a:solidFill>
                            <a:schemeClr val="dk1"/>
                          </a:solidFill>
                          <a:latin typeface="+mn-lt"/>
                          <a:ea typeface="+mn-ea"/>
                          <a:cs typeface="+mn-cs"/>
                        </a:rPr>
                        <a:t> </a:t>
                      </a:r>
                      <a:r>
                        <a:rPr lang="en-US" sz="1800" b="0" i="1" u="none" kern="1200" dirty="0" smtClean="0">
                          <a:solidFill>
                            <a:schemeClr val="dk1"/>
                          </a:solidFill>
                          <a:latin typeface="+mn-lt"/>
                          <a:ea typeface="+mn-ea"/>
                          <a:cs typeface="+mn-cs"/>
                        </a:rPr>
                        <a:t>index</a:t>
                      </a:r>
                      <a:r>
                        <a:rPr lang="en-US" sz="1800" b="0" i="0" u="none" kern="1200" dirty="0" smtClean="0">
                          <a:solidFill>
                            <a:schemeClr val="dk1"/>
                          </a:solidFill>
                          <a:latin typeface="+mn-lt"/>
                          <a:ea typeface="+mn-ea"/>
                          <a:cs typeface="+mn-cs"/>
                        </a:rPr>
                        <a:t>] { get; }</a:t>
                      </a:r>
                      <a:endParaRPr lang="en-US" b="0" u="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Gets the character at a specified character position in the current System.String object.</a:t>
                      </a:r>
                      <a:endParaRPr lang="en-US" dirty="0"/>
                    </a:p>
                  </a:txBody>
                  <a:tcPr/>
                </a:tc>
              </a:tr>
              <a:tr h="370840">
                <a:tc>
                  <a:txBody>
                    <a:bodyPr/>
                    <a:lstStyle/>
                    <a:p>
                      <a:r>
                        <a:rPr lang="en-US" sz="1800" b="0" u="none" kern="1200" dirty="0" smtClean="0">
                          <a:solidFill>
                            <a:schemeClr val="dk1"/>
                          </a:solidFill>
                          <a:latin typeface="+mn-lt"/>
                          <a:ea typeface="+mn-ea"/>
                          <a:cs typeface="+mn-cs"/>
                        </a:rPr>
                        <a:t>public string </a:t>
                      </a:r>
                      <a:r>
                        <a:rPr lang="en-US" sz="1800" b="0" u="none" kern="1200" dirty="0" err="1" smtClean="0">
                          <a:solidFill>
                            <a:schemeClr val="dk1"/>
                          </a:solidFill>
                          <a:latin typeface="+mn-lt"/>
                          <a:ea typeface="+mn-ea"/>
                          <a:cs typeface="+mn-cs"/>
                        </a:rPr>
                        <a:t>ToLower</a:t>
                      </a:r>
                      <a:r>
                        <a:rPr lang="en-US" sz="1800" b="0" u="none" kern="1200" dirty="0" smtClean="0">
                          <a:solidFill>
                            <a:schemeClr val="dk1"/>
                          </a:solidFill>
                          <a:latin typeface="+mn-lt"/>
                          <a:ea typeface="+mn-ea"/>
                          <a:cs typeface="+mn-cs"/>
                        </a:rPr>
                        <a:t>()</a:t>
                      </a:r>
                      <a:endParaRPr lang="en-US" b="0" u="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Returns a copy of this System.String converted to lowercase, using the casing rules of the current culture.</a:t>
                      </a:r>
                      <a:endParaRPr lang="en-US" dirty="0"/>
                    </a:p>
                  </a:txBody>
                  <a:tcPr/>
                </a:tc>
              </a:tr>
              <a:tr h="370840">
                <a:tc>
                  <a:txBody>
                    <a:bodyPr/>
                    <a:lstStyle/>
                    <a:p>
                      <a:r>
                        <a:rPr lang="en-US" sz="1800" b="0" kern="1200" dirty="0" smtClean="0">
                          <a:solidFill>
                            <a:schemeClr val="dk1"/>
                          </a:solidFill>
                          <a:latin typeface="+mn-lt"/>
                          <a:ea typeface="+mn-ea"/>
                          <a:cs typeface="+mn-cs"/>
                        </a:rPr>
                        <a:t>public </a:t>
                      </a:r>
                      <a:r>
                        <a:rPr lang="en-US" sz="1800" b="0" u="sng" kern="1200" dirty="0" smtClean="0">
                          <a:solidFill>
                            <a:schemeClr val="dk1"/>
                          </a:solidFill>
                          <a:latin typeface="+mn-lt"/>
                          <a:ea typeface="+mn-ea"/>
                          <a:cs typeface="+mn-cs"/>
                        </a:rPr>
                        <a:t>string </a:t>
                      </a:r>
                      <a:r>
                        <a:rPr lang="en-US" sz="1800" b="0" u="sng" kern="1200" dirty="0" err="1" smtClean="0">
                          <a:solidFill>
                            <a:schemeClr val="dk1"/>
                          </a:solidFill>
                          <a:latin typeface="+mn-lt"/>
                          <a:ea typeface="+mn-ea"/>
                          <a:cs typeface="+mn-cs"/>
                        </a:rPr>
                        <a:t>ToUpper</a:t>
                      </a:r>
                      <a:r>
                        <a:rPr lang="en-US" sz="1800" b="0" u="sng" kern="1200" dirty="0" smtClean="0">
                          <a:solidFill>
                            <a:schemeClr val="dk1"/>
                          </a:solidFill>
                          <a:latin typeface="+mn-lt"/>
                          <a:ea typeface="+mn-ea"/>
                          <a:cs typeface="+mn-cs"/>
                        </a:rPr>
                        <a:t>()</a:t>
                      </a:r>
                      <a:endParaRPr lang="en-US" b="0" u="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Returns a copy of this System.String converted to uppercase, using the casing rules of the current culture.</a:t>
                      </a:r>
                      <a:endParaRPr lang="en-US" dirty="0"/>
                    </a:p>
                  </a:txBody>
                  <a:tcPr/>
                </a:tc>
              </a:tr>
            </a:tbl>
          </a:graphicData>
        </a:graphic>
      </p:graphicFrame>
      <p:sp>
        <p:nvSpPr>
          <p:cNvPr id="3" name="Title 2"/>
          <p:cNvSpPr>
            <a:spLocks noGrp="1"/>
          </p:cNvSpPr>
          <p:nvPr>
            <p:ph type="title"/>
          </p:nvPr>
        </p:nvSpPr>
        <p:spPr/>
        <p:txBody>
          <a:bodyPr/>
          <a:lstStyle/>
          <a:p>
            <a:r>
              <a:rPr lang="en-US" dirty="0" smtClean="0"/>
              <a:t>Other Members of String class</a:t>
            </a:r>
            <a:endParaRPr lang="en-US" dirty="0"/>
          </a:p>
        </p:txBody>
      </p:sp>
    </p:spTree>
    <p:extLst>
      <p:ext uri="{BB962C8B-B14F-4D97-AF65-F5344CB8AC3E}">
        <p14:creationId xmlns:p14="http://schemas.microsoft.com/office/powerpoint/2010/main" val="35153051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981200" y="1295400"/>
          <a:ext cx="8229600" cy="4394200"/>
        </p:xfrm>
        <a:graphic>
          <a:graphicData uri="http://schemas.openxmlformats.org/drawingml/2006/table">
            <a:tbl>
              <a:tblPr firstRow="1" bandRow="1">
                <a:tableStyleId>{5C22544A-7EE6-4342-B048-85BDC9FD1C3A}</a:tableStyleId>
              </a:tblPr>
              <a:tblGrid>
                <a:gridCol w="3048000"/>
                <a:gridCol w="5181600"/>
              </a:tblGrid>
              <a:tr h="370840">
                <a:tc>
                  <a:txBody>
                    <a:bodyPr/>
                    <a:lstStyle/>
                    <a:p>
                      <a:r>
                        <a:rPr lang="en-US" dirty="0" smtClean="0"/>
                        <a:t>Member</a:t>
                      </a:r>
                      <a:endParaRPr lang="en-US" dirty="0"/>
                    </a:p>
                  </a:txBody>
                  <a:tcPr/>
                </a:tc>
                <a:tc>
                  <a:txBody>
                    <a:bodyPr/>
                    <a:lstStyle/>
                    <a:p>
                      <a:r>
                        <a:rPr lang="en-US" dirty="0" smtClean="0"/>
                        <a:t>What it does</a:t>
                      </a:r>
                      <a:endParaRPr lang="en-US" dirty="0"/>
                    </a:p>
                  </a:txBody>
                  <a:tcPr/>
                </a:tc>
              </a:tr>
              <a:tr h="370840">
                <a:tc>
                  <a:txBody>
                    <a:bodyPr/>
                    <a:lstStyle/>
                    <a:p>
                      <a:r>
                        <a:rPr lang="en-US" sz="1800" b="0" u="none" kern="1200" dirty="0" smtClean="0">
                          <a:solidFill>
                            <a:schemeClr val="dk1"/>
                          </a:solidFill>
                          <a:latin typeface="+mn-lt"/>
                          <a:ea typeface="+mn-ea"/>
                          <a:cs typeface="+mn-cs"/>
                        </a:rPr>
                        <a:t>public string Replace(char </a:t>
                      </a:r>
                      <a:r>
                        <a:rPr lang="en-US" sz="1800" b="0" i="1" u="none" kern="1200" dirty="0" err="1" smtClean="0">
                          <a:solidFill>
                            <a:schemeClr val="dk1"/>
                          </a:solidFill>
                          <a:latin typeface="+mn-lt"/>
                          <a:ea typeface="+mn-ea"/>
                          <a:cs typeface="+mn-cs"/>
                        </a:rPr>
                        <a:t>oldChar</a:t>
                      </a:r>
                      <a:r>
                        <a:rPr lang="en-US" sz="1800" b="0" i="0" u="none" kern="1200" dirty="0" smtClean="0">
                          <a:solidFill>
                            <a:schemeClr val="dk1"/>
                          </a:solidFill>
                          <a:latin typeface="+mn-lt"/>
                          <a:ea typeface="+mn-ea"/>
                          <a:cs typeface="+mn-cs"/>
                        </a:rPr>
                        <a:t>, char </a:t>
                      </a:r>
                      <a:r>
                        <a:rPr lang="en-US" sz="1800" b="0" i="1" u="none" kern="1200" dirty="0" err="1" smtClean="0">
                          <a:solidFill>
                            <a:schemeClr val="dk1"/>
                          </a:solidFill>
                          <a:latin typeface="+mn-lt"/>
                          <a:ea typeface="+mn-ea"/>
                          <a:cs typeface="+mn-cs"/>
                        </a:rPr>
                        <a:t>newChar</a:t>
                      </a:r>
                      <a:r>
                        <a:rPr lang="en-US" sz="1800" b="0" i="0" u="none" kern="1200" dirty="0" smtClean="0">
                          <a:solidFill>
                            <a:schemeClr val="dk1"/>
                          </a:solidFill>
                          <a:latin typeface="+mn-lt"/>
                          <a:ea typeface="+mn-ea"/>
                          <a:cs typeface="+mn-cs"/>
                        </a:rPr>
                        <a:t>)</a:t>
                      </a:r>
                      <a:endParaRPr lang="en-US" b="0" u="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Replaces all occurrences of a specified Unicode character in this instance with another specified Unicode character.</a:t>
                      </a:r>
                      <a:endParaRPr lang="en-US" dirty="0"/>
                    </a:p>
                  </a:txBody>
                  <a:tcPr/>
                </a:tc>
              </a:tr>
              <a:tr h="370840">
                <a:tc>
                  <a:txBody>
                    <a:bodyPr/>
                    <a:lstStyle/>
                    <a:p>
                      <a:r>
                        <a:rPr lang="en-US" sz="1800" b="0" u="none" kern="1200" dirty="0" smtClean="0">
                          <a:solidFill>
                            <a:schemeClr val="dk1"/>
                          </a:solidFill>
                          <a:latin typeface="+mn-lt"/>
                          <a:ea typeface="+mn-ea"/>
                          <a:cs typeface="+mn-cs"/>
                        </a:rPr>
                        <a:t>public string Remove(</a:t>
                      </a:r>
                      <a:r>
                        <a:rPr lang="en-US" sz="1800" b="0" u="none" kern="1200" dirty="0" err="1" smtClean="0">
                          <a:solidFill>
                            <a:schemeClr val="dk1"/>
                          </a:solidFill>
                          <a:latin typeface="+mn-lt"/>
                          <a:ea typeface="+mn-ea"/>
                          <a:cs typeface="+mn-cs"/>
                        </a:rPr>
                        <a:t>int</a:t>
                      </a:r>
                      <a:r>
                        <a:rPr lang="en-US" sz="1800" b="0" u="none" kern="1200" dirty="0" smtClean="0">
                          <a:solidFill>
                            <a:schemeClr val="dk1"/>
                          </a:solidFill>
                          <a:latin typeface="+mn-lt"/>
                          <a:ea typeface="+mn-ea"/>
                          <a:cs typeface="+mn-cs"/>
                        </a:rPr>
                        <a:t> </a:t>
                      </a:r>
                      <a:r>
                        <a:rPr lang="en-US" sz="1800" b="0" i="1" u="none" kern="1200" dirty="0" err="1" smtClean="0">
                          <a:solidFill>
                            <a:schemeClr val="dk1"/>
                          </a:solidFill>
                          <a:latin typeface="+mn-lt"/>
                          <a:ea typeface="+mn-ea"/>
                          <a:cs typeface="+mn-cs"/>
                        </a:rPr>
                        <a:t>startIndex</a:t>
                      </a:r>
                      <a:r>
                        <a:rPr lang="en-US" sz="1800" b="0" i="0" u="none" kern="1200" dirty="0" smtClean="0">
                          <a:solidFill>
                            <a:schemeClr val="dk1"/>
                          </a:solidFill>
                          <a:latin typeface="+mn-lt"/>
                          <a:ea typeface="+mn-ea"/>
                          <a:cs typeface="+mn-cs"/>
                        </a:rPr>
                        <a:t>, </a:t>
                      </a:r>
                      <a:r>
                        <a:rPr lang="en-US" sz="1800" b="0" i="0" u="none" kern="1200" dirty="0" err="1" smtClean="0">
                          <a:solidFill>
                            <a:schemeClr val="dk1"/>
                          </a:solidFill>
                          <a:latin typeface="+mn-lt"/>
                          <a:ea typeface="+mn-ea"/>
                          <a:cs typeface="+mn-cs"/>
                        </a:rPr>
                        <a:t>int</a:t>
                      </a:r>
                      <a:r>
                        <a:rPr lang="en-US" sz="1800" b="0" i="0" u="none" kern="1200" dirty="0" smtClean="0">
                          <a:solidFill>
                            <a:schemeClr val="dk1"/>
                          </a:solidFill>
                          <a:latin typeface="+mn-lt"/>
                          <a:ea typeface="+mn-ea"/>
                          <a:cs typeface="+mn-cs"/>
                        </a:rPr>
                        <a:t> </a:t>
                      </a:r>
                      <a:r>
                        <a:rPr lang="en-US" sz="1800" b="0" i="1" u="none" kern="1200" dirty="0" smtClean="0">
                          <a:solidFill>
                            <a:schemeClr val="dk1"/>
                          </a:solidFill>
                          <a:latin typeface="+mn-lt"/>
                          <a:ea typeface="+mn-ea"/>
                          <a:cs typeface="+mn-cs"/>
                        </a:rPr>
                        <a:t>count</a:t>
                      </a:r>
                      <a:r>
                        <a:rPr lang="en-US" sz="1800" b="0" i="0" u="none" kern="1200" dirty="0" smtClean="0">
                          <a:solidFill>
                            <a:schemeClr val="dk1"/>
                          </a:solidFill>
                          <a:latin typeface="+mn-lt"/>
                          <a:ea typeface="+mn-ea"/>
                          <a:cs typeface="+mn-cs"/>
                        </a:rPr>
                        <a:t>)</a:t>
                      </a:r>
                      <a:endParaRPr lang="en-US" b="0" u="none" dirty="0"/>
                    </a:p>
                  </a:txBody>
                  <a:tcPr/>
                </a:tc>
                <a:tc>
                  <a:txBody>
                    <a:bodyPr/>
                    <a:lstStyle/>
                    <a:p>
                      <a:r>
                        <a:rPr lang="en-US" sz="1800" kern="1200" dirty="0" smtClean="0">
                          <a:solidFill>
                            <a:schemeClr val="dk1"/>
                          </a:solidFill>
                          <a:latin typeface="+mn-lt"/>
                          <a:ea typeface="+mn-ea"/>
                          <a:cs typeface="+mn-cs"/>
                        </a:rPr>
                        <a:t>Deletes a specified number of characters from this instance beginning at a specified position.</a:t>
                      </a:r>
                      <a:endParaRPr lang="en-US" dirty="0"/>
                    </a:p>
                  </a:txBody>
                  <a:tcPr/>
                </a:tc>
              </a:tr>
              <a:tr h="370840">
                <a:tc>
                  <a:txBody>
                    <a:bodyPr/>
                    <a:lstStyle/>
                    <a:p>
                      <a:r>
                        <a:rPr lang="en-US" sz="1800" b="0" u="none" kern="1200" dirty="0" smtClean="0">
                          <a:solidFill>
                            <a:schemeClr val="dk1"/>
                          </a:solidFill>
                          <a:latin typeface="+mn-lt"/>
                          <a:ea typeface="+mn-ea"/>
                          <a:cs typeface="+mn-cs"/>
                        </a:rPr>
                        <a:t>public string[] Split(</a:t>
                      </a:r>
                      <a:r>
                        <a:rPr lang="en-US" sz="1800" b="0" u="none" kern="1200" dirty="0" err="1" smtClean="0">
                          <a:solidFill>
                            <a:schemeClr val="dk1"/>
                          </a:solidFill>
                          <a:latin typeface="+mn-lt"/>
                          <a:ea typeface="+mn-ea"/>
                          <a:cs typeface="+mn-cs"/>
                        </a:rPr>
                        <a:t>params</a:t>
                      </a:r>
                      <a:r>
                        <a:rPr lang="en-US" sz="1800" b="0" u="none" kern="1200" dirty="0" smtClean="0">
                          <a:solidFill>
                            <a:schemeClr val="dk1"/>
                          </a:solidFill>
                          <a:latin typeface="+mn-lt"/>
                          <a:ea typeface="+mn-ea"/>
                          <a:cs typeface="+mn-cs"/>
                        </a:rPr>
                        <a:t> char[] </a:t>
                      </a:r>
                      <a:r>
                        <a:rPr lang="en-US" sz="1800" b="0" i="1" u="none" kern="1200" dirty="0" smtClean="0">
                          <a:solidFill>
                            <a:schemeClr val="dk1"/>
                          </a:solidFill>
                          <a:latin typeface="+mn-lt"/>
                          <a:ea typeface="+mn-ea"/>
                          <a:cs typeface="+mn-cs"/>
                        </a:rPr>
                        <a:t>separator</a:t>
                      </a:r>
                      <a:r>
                        <a:rPr lang="en-US" sz="1800" b="0" i="0" u="none" kern="1200" dirty="0" smtClean="0">
                          <a:solidFill>
                            <a:schemeClr val="dk1"/>
                          </a:solidFill>
                          <a:latin typeface="+mn-lt"/>
                          <a:ea typeface="+mn-ea"/>
                          <a:cs typeface="+mn-cs"/>
                        </a:rPr>
                        <a:t>)</a:t>
                      </a:r>
                      <a:endParaRPr lang="en-US" b="0" u="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Returns a string array that contains the substrings in this instance that are delimited by elements of a specified Unicode character array.</a:t>
                      </a:r>
                      <a:endParaRPr lang="en-US" dirty="0"/>
                    </a:p>
                  </a:txBody>
                  <a:tcPr/>
                </a:tc>
              </a:tr>
              <a:tr h="370840">
                <a:tc>
                  <a:txBody>
                    <a:bodyPr/>
                    <a:lstStyle/>
                    <a:p>
                      <a:r>
                        <a:rPr lang="en-US" sz="1800" b="0" u="none" kern="1200" dirty="0" smtClean="0">
                          <a:solidFill>
                            <a:schemeClr val="dk1"/>
                          </a:solidFill>
                          <a:latin typeface="+mn-lt"/>
                          <a:ea typeface="+mn-ea"/>
                          <a:cs typeface="+mn-cs"/>
                        </a:rPr>
                        <a:t>public static string Join(string </a:t>
                      </a:r>
                      <a:r>
                        <a:rPr lang="en-US" sz="1800" b="0" i="1" u="none" kern="1200" dirty="0" smtClean="0">
                          <a:solidFill>
                            <a:schemeClr val="dk1"/>
                          </a:solidFill>
                          <a:latin typeface="+mn-lt"/>
                          <a:ea typeface="+mn-ea"/>
                          <a:cs typeface="+mn-cs"/>
                        </a:rPr>
                        <a:t>separator</a:t>
                      </a:r>
                      <a:r>
                        <a:rPr lang="en-US" sz="1800" b="0" i="0" u="none" kern="1200" dirty="0" smtClean="0">
                          <a:solidFill>
                            <a:schemeClr val="dk1"/>
                          </a:solidFill>
                          <a:latin typeface="+mn-lt"/>
                          <a:ea typeface="+mn-ea"/>
                          <a:cs typeface="+mn-cs"/>
                        </a:rPr>
                        <a:t>, string[] </a:t>
                      </a:r>
                      <a:r>
                        <a:rPr lang="en-US" sz="1800" b="0" i="1" u="none" kern="1200" dirty="0" smtClean="0">
                          <a:solidFill>
                            <a:schemeClr val="dk1"/>
                          </a:solidFill>
                          <a:latin typeface="+mn-lt"/>
                          <a:ea typeface="+mn-ea"/>
                          <a:cs typeface="+mn-cs"/>
                        </a:rPr>
                        <a:t>value</a:t>
                      </a:r>
                      <a:r>
                        <a:rPr lang="en-US" sz="1800" b="0" i="0" u="none" kern="1200" dirty="0" smtClean="0">
                          <a:solidFill>
                            <a:schemeClr val="dk1"/>
                          </a:solidFill>
                          <a:latin typeface="+mn-lt"/>
                          <a:ea typeface="+mn-ea"/>
                          <a:cs typeface="+mn-cs"/>
                        </a:rPr>
                        <a:t>)</a:t>
                      </a:r>
                      <a:endParaRPr lang="en-US" b="0" u="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Concatenates a specified separator System.String between each element of a specified System.String array, yielding a single concatenated string.</a:t>
                      </a:r>
                      <a:endParaRPr lang="en-US" dirty="0"/>
                    </a:p>
                  </a:txBody>
                  <a:tcPr/>
                </a:tc>
              </a:tr>
              <a:tr h="370840">
                <a:tc>
                  <a:txBody>
                    <a:bodyPr/>
                    <a:lstStyle/>
                    <a:p>
                      <a:r>
                        <a:rPr lang="en-US" sz="1800" b="0" u="none" kern="1200" dirty="0" smtClean="0">
                          <a:solidFill>
                            <a:schemeClr val="dk1"/>
                          </a:solidFill>
                          <a:latin typeface="+mn-lt"/>
                          <a:ea typeface="+mn-ea"/>
                          <a:cs typeface="+mn-cs"/>
                        </a:rPr>
                        <a:t>public static string </a:t>
                      </a:r>
                      <a:r>
                        <a:rPr lang="en-US" sz="1800" b="0" u="none" kern="1200" dirty="0" err="1" smtClean="0">
                          <a:solidFill>
                            <a:schemeClr val="dk1"/>
                          </a:solidFill>
                          <a:latin typeface="+mn-lt"/>
                          <a:ea typeface="+mn-ea"/>
                          <a:cs typeface="+mn-cs"/>
                        </a:rPr>
                        <a:t>Concat</a:t>
                      </a:r>
                      <a:r>
                        <a:rPr lang="en-US" sz="1800" b="0" u="none" kern="1200" dirty="0" smtClean="0">
                          <a:solidFill>
                            <a:schemeClr val="dk1"/>
                          </a:solidFill>
                          <a:latin typeface="+mn-lt"/>
                          <a:ea typeface="+mn-ea"/>
                          <a:cs typeface="+mn-cs"/>
                        </a:rPr>
                        <a:t>(string </a:t>
                      </a:r>
                      <a:r>
                        <a:rPr lang="en-US" sz="1800" b="0" i="1" u="none" kern="1200" dirty="0" smtClean="0">
                          <a:solidFill>
                            <a:schemeClr val="dk1"/>
                          </a:solidFill>
                          <a:latin typeface="+mn-lt"/>
                          <a:ea typeface="+mn-ea"/>
                          <a:cs typeface="+mn-cs"/>
                        </a:rPr>
                        <a:t>str0</a:t>
                      </a:r>
                      <a:r>
                        <a:rPr lang="en-US" sz="1800" b="0" i="0" u="none" kern="1200" dirty="0" smtClean="0">
                          <a:solidFill>
                            <a:schemeClr val="dk1"/>
                          </a:solidFill>
                          <a:latin typeface="+mn-lt"/>
                          <a:ea typeface="+mn-ea"/>
                          <a:cs typeface="+mn-cs"/>
                        </a:rPr>
                        <a:t>, string </a:t>
                      </a:r>
                      <a:r>
                        <a:rPr lang="en-US" sz="1800" b="0" i="1" u="none" kern="1200" dirty="0" smtClean="0">
                          <a:solidFill>
                            <a:schemeClr val="dk1"/>
                          </a:solidFill>
                          <a:latin typeface="+mn-lt"/>
                          <a:ea typeface="+mn-ea"/>
                          <a:cs typeface="+mn-cs"/>
                        </a:rPr>
                        <a:t>str1</a:t>
                      </a:r>
                      <a:r>
                        <a:rPr lang="en-US" sz="1800" b="0" i="0" u="none" kern="1200" dirty="0" smtClean="0">
                          <a:solidFill>
                            <a:schemeClr val="dk1"/>
                          </a:solidFill>
                          <a:latin typeface="+mn-lt"/>
                          <a:ea typeface="+mn-ea"/>
                          <a:cs typeface="+mn-cs"/>
                        </a:rPr>
                        <a:t>)</a:t>
                      </a:r>
                      <a:endParaRPr lang="en-US" b="0" u="none" dirty="0"/>
                    </a:p>
                  </a:txBody>
                  <a:tcPr/>
                </a:tc>
                <a:tc>
                  <a:txBody>
                    <a:bodyPr/>
                    <a:lstStyle/>
                    <a:p>
                      <a:r>
                        <a:rPr lang="en-US" sz="1800" kern="1200" dirty="0" smtClean="0">
                          <a:solidFill>
                            <a:schemeClr val="dk1"/>
                          </a:solidFill>
                          <a:latin typeface="+mn-lt"/>
                          <a:ea typeface="+mn-ea"/>
                          <a:cs typeface="+mn-cs"/>
                        </a:rPr>
                        <a:t>Concatenates two specified instances of System.String.</a:t>
                      </a:r>
                      <a:endParaRPr lang="en-US" dirty="0"/>
                    </a:p>
                  </a:txBody>
                  <a:tcPr/>
                </a:tc>
              </a:tr>
            </a:tbl>
          </a:graphicData>
        </a:graphic>
      </p:graphicFrame>
      <p:sp>
        <p:nvSpPr>
          <p:cNvPr id="3" name="Title 2"/>
          <p:cNvSpPr>
            <a:spLocks noGrp="1"/>
          </p:cNvSpPr>
          <p:nvPr>
            <p:ph type="title"/>
          </p:nvPr>
        </p:nvSpPr>
        <p:spPr/>
        <p:txBody>
          <a:bodyPr/>
          <a:lstStyle/>
          <a:p>
            <a:r>
              <a:rPr lang="en-US" dirty="0" smtClean="0"/>
              <a:t>Other Members of String class</a:t>
            </a:r>
            <a:endParaRPr lang="en-US" dirty="0"/>
          </a:p>
        </p:txBody>
      </p:sp>
    </p:spTree>
    <p:extLst>
      <p:ext uri="{BB962C8B-B14F-4D97-AF65-F5344CB8AC3E}">
        <p14:creationId xmlns:p14="http://schemas.microsoft.com/office/powerpoint/2010/main" val="31521497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84027" cy="524561"/>
          </a:xfrm>
        </p:spPr>
        <p:txBody>
          <a:bodyPr>
            <a:normAutofit fontScale="90000"/>
          </a:bodyPr>
          <a:lstStyle/>
          <a:p>
            <a:r>
              <a:rPr lang="en-US" dirty="0" smtClean="0"/>
              <a:t>StringBuilder class</a:t>
            </a:r>
            <a:endParaRPr lang="en-US" dirty="0"/>
          </a:p>
        </p:txBody>
      </p:sp>
      <p:sp>
        <p:nvSpPr>
          <p:cNvPr id="3" name="Content Placeholder 2"/>
          <p:cNvSpPr>
            <a:spLocks noGrp="1"/>
          </p:cNvSpPr>
          <p:nvPr>
            <p:ph sz="half" idx="1"/>
          </p:nvPr>
        </p:nvSpPr>
        <p:spPr>
          <a:xfrm>
            <a:off x="1981200" y="1020763"/>
            <a:ext cx="3962400" cy="5105401"/>
          </a:xfrm>
          <a:ln>
            <a:solidFill>
              <a:schemeClr val="tx1"/>
            </a:solidFill>
          </a:ln>
        </p:spPr>
        <p:txBody>
          <a:bodyPr>
            <a:normAutofit fontScale="70000" lnSpcReduction="20000"/>
          </a:bodyPr>
          <a:lstStyle/>
          <a:p>
            <a:r>
              <a:rPr lang="en-US" dirty="0"/>
              <a:t>The </a:t>
            </a:r>
            <a:r>
              <a:rPr lang="en-US" b="1" dirty="0"/>
              <a:t>String</a:t>
            </a:r>
            <a:r>
              <a:rPr lang="en-US" dirty="0"/>
              <a:t> object is immutable. Every time you use one of the methods in the </a:t>
            </a:r>
            <a:r>
              <a:rPr lang="en-US" b="1" dirty="0"/>
              <a:t>System.String</a:t>
            </a:r>
            <a:r>
              <a:rPr lang="en-US" dirty="0"/>
              <a:t> class, you create a new string object in memory, which requires a new allocation of space for that new object. </a:t>
            </a:r>
            <a:endParaRPr lang="en-US" dirty="0" smtClean="0"/>
          </a:p>
          <a:p>
            <a:r>
              <a:rPr lang="en-US" dirty="0" smtClean="0"/>
              <a:t>In </a:t>
            </a:r>
            <a:r>
              <a:rPr lang="en-US" dirty="0"/>
              <a:t>situations where you need to perform repeated modifications to a string, the overhead associated with creating a new </a:t>
            </a:r>
            <a:r>
              <a:rPr lang="en-US" b="1" dirty="0"/>
              <a:t>String</a:t>
            </a:r>
            <a:r>
              <a:rPr lang="en-US" dirty="0"/>
              <a:t> object can be costly. </a:t>
            </a:r>
            <a:endParaRPr lang="en-US" dirty="0" smtClean="0"/>
          </a:p>
          <a:p>
            <a:r>
              <a:rPr lang="en-US" dirty="0" smtClean="0"/>
              <a:t>The</a:t>
            </a:r>
            <a:r>
              <a:rPr lang="en-US" dirty="0"/>
              <a:t> </a:t>
            </a:r>
            <a:r>
              <a:rPr lang="en-US" b="1" dirty="0"/>
              <a:t>System.Text.StringBuilder</a:t>
            </a:r>
            <a:r>
              <a:rPr lang="en-US" dirty="0"/>
              <a:t> class can be used when you want to modify a string without creating a new object. </a:t>
            </a:r>
            <a:endParaRPr lang="en-US" dirty="0" smtClean="0"/>
          </a:p>
          <a:p>
            <a:r>
              <a:rPr lang="en-US" dirty="0" smtClean="0"/>
              <a:t>For </a:t>
            </a:r>
            <a:r>
              <a:rPr lang="en-US" dirty="0"/>
              <a:t>example, using the </a:t>
            </a:r>
            <a:r>
              <a:rPr lang="en-US" b="1" dirty="0"/>
              <a:t>StringBuilder</a:t>
            </a:r>
            <a:r>
              <a:rPr lang="en-US" dirty="0"/>
              <a:t> class can boost performance when concatenating many strings together in a loop.</a:t>
            </a:r>
          </a:p>
        </p:txBody>
      </p:sp>
      <p:pic>
        <p:nvPicPr>
          <p:cNvPr id="6" name="Content Placeholder 5"/>
          <p:cNvPicPr>
            <a:picLocks noGrp="1" noChangeAspect="1"/>
          </p:cNvPicPr>
          <p:nvPr>
            <p:ph sz="half" idx="2"/>
          </p:nvPr>
        </p:nvPicPr>
        <p:blipFill>
          <a:blip r:embed="rId2"/>
          <a:stretch>
            <a:fillRect/>
          </a:stretch>
        </p:blipFill>
        <p:spPr>
          <a:xfrm>
            <a:off x="6178826" y="2273418"/>
            <a:ext cx="4038600" cy="3212983"/>
          </a:xfrm>
          <a:prstGeom prst="rect">
            <a:avLst/>
          </a:prstGeom>
          <a:ln>
            <a:solidFill>
              <a:schemeClr val="tx1"/>
            </a:solidFill>
          </a:ln>
        </p:spPr>
      </p:pic>
      <p:sp>
        <p:nvSpPr>
          <p:cNvPr id="4" name="Slide Number Placeholder 3"/>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96</a:t>
            </a:fld>
            <a:endParaRPr lang="en-US" dirty="0"/>
          </a:p>
        </p:txBody>
      </p:sp>
      <p:sp>
        <p:nvSpPr>
          <p:cNvPr id="7" name="Rectangle 6"/>
          <p:cNvSpPr/>
          <p:nvPr/>
        </p:nvSpPr>
        <p:spPr>
          <a:xfrm>
            <a:off x="6172200" y="1020762"/>
            <a:ext cx="3886200" cy="869950"/>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t>Converting a StringBuilder Object to a String</a:t>
            </a:r>
            <a:endParaRPr lang="en-US" sz="1400"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8215249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066800"/>
            <a:ext cx="8229600" cy="5257800"/>
          </a:xfrm>
        </p:spPr>
        <p:txBody>
          <a:bodyPr/>
          <a:lstStyle/>
          <a:p>
            <a:r>
              <a:rPr lang="en-US" dirty="0"/>
              <a:t>Identifiers are </a:t>
            </a:r>
            <a:r>
              <a:rPr lang="en-US" dirty="0" smtClean="0"/>
              <a:t>case-sensitive</a:t>
            </a:r>
          </a:p>
          <a:p>
            <a:r>
              <a:rPr lang="en-US" dirty="0" smtClean="0"/>
              <a:t>The following rules apply:</a:t>
            </a:r>
          </a:p>
          <a:p>
            <a:pPr lvl="1"/>
            <a:r>
              <a:rPr lang="en-US" dirty="0"/>
              <a:t>They must begin with a letter or underscore, although they can contain numeric characters.</a:t>
            </a:r>
          </a:p>
          <a:p>
            <a:pPr lvl="1"/>
            <a:r>
              <a:rPr lang="en-US" dirty="0"/>
              <a:t>You can't use C# keywords as identifiers</a:t>
            </a:r>
            <a:r>
              <a:rPr lang="en-US" dirty="0" smtClean="0"/>
              <a:t>.</a:t>
            </a:r>
          </a:p>
          <a:p>
            <a:r>
              <a:rPr lang="en-US" dirty="0" smtClean="0"/>
              <a:t>Naming conventions are to be followed while naming the Identifiers</a:t>
            </a:r>
          </a:p>
          <a:p>
            <a:pPr lvl="1"/>
            <a:r>
              <a:rPr lang="en-US" dirty="0" smtClean="0"/>
              <a:t>Camel casing</a:t>
            </a:r>
          </a:p>
          <a:p>
            <a:pPr lvl="1"/>
            <a:r>
              <a:rPr lang="en-US" dirty="0" smtClean="0"/>
              <a:t>Pascal casing</a:t>
            </a:r>
            <a:endParaRPr lang="en-US" dirty="0"/>
          </a:p>
          <a:p>
            <a:pPr lvl="1"/>
            <a:endParaRPr lang="en-US" dirty="0"/>
          </a:p>
        </p:txBody>
      </p:sp>
      <p:sp>
        <p:nvSpPr>
          <p:cNvPr id="3" name="Title 2"/>
          <p:cNvSpPr>
            <a:spLocks noGrp="1"/>
          </p:cNvSpPr>
          <p:nvPr>
            <p:ph type="title"/>
          </p:nvPr>
        </p:nvSpPr>
        <p:spPr>
          <a:xfrm>
            <a:off x="838200" y="365125"/>
            <a:ext cx="10538254" cy="701675"/>
          </a:xfrm>
        </p:spPr>
        <p:txBody>
          <a:bodyPr/>
          <a:lstStyle/>
          <a:p>
            <a:r>
              <a:rPr lang="en-US" dirty="0" smtClean="0"/>
              <a:t>Programming Guidelines</a:t>
            </a:r>
            <a:endParaRPr lang="en-US" dirty="0"/>
          </a:p>
        </p:txBody>
      </p:sp>
    </p:spTree>
    <p:extLst>
      <p:ext uri="{BB962C8B-B14F-4D97-AF65-F5344CB8AC3E}">
        <p14:creationId xmlns:p14="http://schemas.microsoft.com/office/powerpoint/2010/main" val="26805017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For easy Reading and Writing data, Properties should be used.</a:t>
            </a:r>
          </a:p>
          <a:p>
            <a:r>
              <a:rPr lang="en-US" dirty="0" smtClean="0"/>
              <a:t>Write only properties are not recommended.</a:t>
            </a:r>
          </a:p>
          <a:p>
            <a:r>
              <a:rPr lang="en-US" dirty="0" smtClean="0"/>
              <a:t>If a value needs to be changed periodically, then use Methods to manipulate it.</a:t>
            </a:r>
            <a:endParaRPr lang="en-US" dirty="0"/>
          </a:p>
          <a:p>
            <a:r>
              <a:rPr lang="en-US" dirty="0" smtClean="0"/>
              <a:t>Follow PASCAL Casing for Properties and methods that are public</a:t>
            </a:r>
          </a:p>
          <a:p>
            <a:r>
              <a:rPr lang="en-US" dirty="0"/>
              <a:t>Fields should almost always be private, except that in some cases it may be acceptable for constant or read-only fields to be public</a:t>
            </a:r>
            <a:r>
              <a:rPr lang="en-US" dirty="0" smtClean="0"/>
              <a:t>.</a:t>
            </a:r>
          </a:p>
          <a:p>
            <a:r>
              <a:rPr lang="en-US" dirty="0" smtClean="0"/>
              <a:t>HINT: A </a:t>
            </a:r>
            <a:r>
              <a:rPr lang="en-US" dirty="0"/>
              <a:t>very good way to get an intuitive feel for the conventions to follow when writing .NET code is to simply look at the base classes — see how classes, members, and namespaces are named, and how the class hierarchy works.</a:t>
            </a:r>
            <a:endParaRPr lang="en-US" dirty="0" smtClean="0"/>
          </a:p>
        </p:txBody>
      </p:sp>
      <p:sp>
        <p:nvSpPr>
          <p:cNvPr id="3" name="Title 2"/>
          <p:cNvSpPr>
            <a:spLocks noGrp="1"/>
          </p:cNvSpPr>
          <p:nvPr>
            <p:ph type="title"/>
          </p:nvPr>
        </p:nvSpPr>
        <p:spPr/>
        <p:txBody>
          <a:bodyPr/>
          <a:lstStyle/>
          <a:p>
            <a:r>
              <a:rPr lang="en-US" dirty="0"/>
              <a:t>Programming Guidelines</a:t>
            </a:r>
          </a:p>
        </p:txBody>
      </p:sp>
    </p:spTree>
    <p:extLst>
      <p:ext uri="{BB962C8B-B14F-4D97-AF65-F5344CB8AC3E}">
        <p14:creationId xmlns:p14="http://schemas.microsoft.com/office/powerpoint/2010/main" val="244174299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For </a:t>
            </a:r>
            <a:r>
              <a:rPr lang="en-US" dirty="0" smtClean="0"/>
              <a:t>further details on any topic from C# language Fundamentals please visit </a:t>
            </a:r>
            <a:r>
              <a:rPr lang="en-US" dirty="0" smtClean="0">
                <a:hlinkClick r:id="rId3"/>
              </a:rPr>
              <a:t>http://msdn.microsoft.com/library</a:t>
            </a:r>
            <a:r>
              <a:rPr lang="en-US" dirty="0" smtClean="0"/>
              <a:t> and type search word in ‘Search Box’ and you will get relevant topics on that.</a:t>
            </a:r>
          </a:p>
          <a:p>
            <a:r>
              <a:rPr lang="en-US" dirty="0" smtClean="0"/>
              <a:t>For difference between String and StringBuilder class</a:t>
            </a:r>
          </a:p>
          <a:p>
            <a:pPr lvl="1"/>
            <a:r>
              <a:rPr lang="en-US" dirty="0">
                <a:hlinkClick r:id="rId4"/>
              </a:rPr>
              <a:t>http://</a:t>
            </a:r>
            <a:r>
              <a:rPr lang="en-US" dirty="0" smtClean="0">
                <a:hlinkClick r:id="rId4"/>
              </a:rPr>
              <a:t>www.codeproject.com/Articles/6771/String-Vs-StringBuilder-C</a:t>
            </a:r>
            <a:endParaRPr lang="en-US" dirty="0"/>
          </a:p>
          <a:p>
            <a:r>
              <a:rPr lang="en-US" dirty="0" smtClean="0"/>
              <a:t>For data types in C#</a:t>
            </a:r>
          </a:p>
          <a:p>
            <a:pPr lvl="1"/>
            <a:r>
              <a:rPr lang="en-US" dirty="0">
                <a:hlinkClick r:id="rId5"/>
              </a:rPr>
              <a:t>http://</a:t>
            </a:r>
            <a:r>
              <a:rPr lang="en-US" dirty="0" smtClean="0">
                <a:hlinkClick r:id="rId5"/>
              </a:rPr>
              <a:t>www.tutorialspoint.com/csharp/csharp_data_types.htm</a:t>
            </a:r>
            <a:endParaRPr lang="en-US" dirty="0" smtClean="0"/>
          </a:p>
          <a:p>
            <a:r>
              <a:rPr lang="en-US" dirty="0" smtClean="0"/>
              <a:t>For boxing and unboxing in C#</a:t>
            </a:r>
          </a:p>
          <a:p>
            <a:pPr lvl="1"/>
            <a:r>
              <a:rPr lang="en-US" dirty="0">
                <a:hlinkClick r:id="rId6"/>
              </a:rPr>
              <a:t>http://</a:t>
            </a:r>
            <a:r>
              <a:rPr lang="en-US" dirty="0" smtClean="0">
                <a:hlinkClick r:id="rId6"/>
              </a:rPr>
              <a:t>www.codeproject.com/Articles/2225/Boxing-and-unboxing-in-C</a:t>
            </a:r>
            <a:endParaRPr lang="en-US" dirty="0" smtClean="0"/>
          </a:p>
          <a:p>
            <a:pPr lvl="1"/>
            <a:endParaRPr lang="en-US" dirty="0"/>
          </a:p>
        </p:txBody>
      </p:sp>
      <p:sp>
        <p:nvSpPr>
          <p:cNvPr id="3" name="Title 2"/>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907209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8366</Words>
  <Application>Microsoft Office PowerPoint</Application>
  <PresentationFormat>Widescreen</PresentationFormat>
  <Paragraphs>1390</Paragraphs>
  <Slides>99</Slides>
  <Notes>80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99</vt:i4>
      </vt:variant>
    </vt:vector>
  </HeadingPairs>
  <TitlesOfParts>
    <vt:vector size="109" baseType="lpstr">
      <vt:lpstr>Arial</vt:lpstr>
      <vt:lpstr>Calibri</vt:lpstr>
      <vt:lpstr>Calibri Light</vt:lpstr>
      <vt:lpstr>Courier New</vt:lpstr>
      <vt:lpstr>Lucida Sans Typewriter</vt:lpstr>
      <vt:lpstr>Times New Roman</vt:lpstr>
      <vt:lpstr>Trebuchet MS</vt:lpstr>
      <vt:lpstr>Verdana</vt:lpstr>
      <vt:lpstr>Wingdings</vt:lpstr>
      <vt:lpstr>Office Theme</vt:lpstr>
      <vt:lpstr>C# Language Fundamentals</vt:lpstr>
      <vt:lpstr>Objectives</vt:lpstr>
      <vt:lpstr>What’s C#?</vt:lpstr>
      <vt:lpstr>Features of the C# Language</vt:lpstr>
      <vt:lpstr>Structure of C# Program</vt:lpstr>
      <vt:lpstr>Writing Code Using Notepad and Visual Studio</vt:lpstr>
      <vt:lpstr>Main method</vt:lpstr>
      <vt:lpstr>Different Signatures of Main method</vt:lpstr>
      <vt:lpstr>Basic Input/Output - The Console Class</vt:lpstr>
      <vt:lpstr>Write Method</vt:lpstr>
      <vt:lpstr>WriteLine Method</vt:lpstr>
      <vt:lpstr>Read() and ReadLine() Method </vt:lpstr>
      <vt:lpstr>Overview of Data Type System</vt:lpstr>
      <vt:lpstr>Value Type Variable</vt:lpstr>
      <vt:lpstr>Reference Type</vt:lpstr>
      <vt:lpstr>Copying Value vs. Copying Reference</vt:lpstr>
      <vt:lpstr>Comparing Value and Reference Types</vt:lpstr>
      <vt:lpstr>Value Types</vt:lpstr>
      <vt:lpstr>Built in Value Types</vt:lpstr>
      <vt:lpstr>Built in Value Types</vt:lpstr>
      <vt:lpstr>Rules and Recommendations for Naming Variables</vt:lpstr>
      <vt:lpstr>C# Keywords</vt:lpstr>
      <vt:lpstr>Declaring Local Variables</vt:lpstr>
      <vt:lpstr>Assigning Values to Variables</vt:lpstr>
      <vt:lpstr>Compound Assignment</vt:lpstr>
      <vt:lpstr>Common Operators</vt:lpstr>
      <vt:lpstr>Increment and Decrement</vt:lpstr>
      <vt:lpstr>Operator Precedence</vt:lpstr>
      <vt:lpstr>Converting Data Types</vt:lpstr>
      <vt:lpstr>Implicit Data Type Conversion</vt:lpstr>
      <vt:lpstr>Explicit Data Type Conversion</vt:lpstr>
      <vt:lpstr>Using Convert Class</vt:lpstr>
      <vt:lpstr>Using Parse Method</vt:lpstr>
      <vt:lpstr>Using TryParse method</vt:lpstr>
      <vt:lpstr>Statements in C#</vt:lpstr>
      <vt:lpstr>If..Else Statement</vt:lpstr>
      <vt:lpstr>Cascading if Statements</vt:lpstr>
      <vt:lpstr>The switch Statement</vt:lpstr>
      <vt:lpstr>The while Statement</vt:lpstr>
      <vt:lpstr>The do Statement</vt:lpstr>
      <vt:lpstr>The for Statement</vt:lpstr>
      <vt:lpstr>The foreach Statement</vt:lpstr>
      <vt:lpstr>The goto Statement</vt:lpstr>
      <vt:lpstr>The break and continue Statements</vt:lpstr>
      <vt:lpstr>Defining Methods</vt:lpstr>
      <vt:lpstr>Calling Methods</vt:lpstr>
      <vt:lpstr>Using the return Statement</vt:lpstr>
      <vt:lpstr>Scope of Variables</vt:lpstr>
      <vt:lpstr>Statement Blocks</vt:lpstr>
      <vt:lpstr>Scope of the Variable</vt:lpstr>
      <vt:lpstr>Returning Values from Methods</vt:lpstr>
      <vt:lpstr>Declaring and Calling Parameters</vt:lpstr>
      <vt:lpstr>Mechanisms for Passing Parameters</vt:lpstr>
      <vt:lpstr>Pass by Value</vt:lpstr>
      <vt:lpstr>Pass by Reference</vt:lpstr>
      <vt:lpstr>Output Parameters</vt:lpstr>
      <vt:lpstr>Guidelines for Passing Parameters</vt:lpstr>
      <vt:lpstr>Array</vt:lpstr>
      <vt:lpstr>Array Notation in C#</vt:lpstr>
      <vt:lpstr>Array Rank</vt:lpstr>
      <vt:lpstr>Accessing Array Elements</vt:lpstr>
      <vt:lpstr>Checking Array Bounds</vt:lpstr>
      <vt:lpstr>Creating Array Instances</vt:lpstr>
      <vt:lpstr>Initializing Array Elements</vt:lpstr>
      <vt:lpstr>Single dimensional Array</vt:lpstr>
      <vt:lpstr>Initializing Multidimensional Array Elements</vt:lpstr>
      <vt:lpstr>Example:</vt:lpstr>
      <vt:lpstr>Creating a Computed Size Array</vt:lpstr>
      <vt:lpstr>Copying Array Variables</vt:lpstr>
      <vt:lpstr>Array Class Properties</vt:lpstr>
      <vt:lpstr>Array Class Methods</vt:lpstr>
      <vt:lpstr>Returning Arrays from Methods</vt:lpstr>
      <vt:lpstr>Passing Arrays as Parameters</vt:lpstr>
      <vt:lpstr>‘params’ keyword and Param Array</vt:lpstr>
      <vt:lpstr>Jagged Array</vt:lpstr>
      <vt:lpstr>Entering Items Into and Displaying Items From Jagged Array </vt:lpstr>
      <vt:lpstr>Enumerations</vt:lpstr>
      <vt:lpstr>Using Enumeration</vt:lpstr>
      <vt:lpstr>Using Enumeration in other Data Types</vt:lpstr>
      <vt:lpstr>Example: Using Enumeration in a Data Type, such as Class</vt:lpstr>
      <vt:lpstr>System.Enum Class</vt:lpstr>
      <vt:lpstr>System.Enum class methods</vt:lpstr>
      <vt:lpstr>System.Enum Class Methods</vt:lpstr>
      <vt:lpstr>System.Enum Class Methods</vt:lpstr>
      <vt:lpstr>System.Enum</vt:lpstr>
      <vt:lpstr>Some Important Points To Remember About Enum</vt:lpstr>
      <vt:lpstr>Strings in C#</vt:lpstr>
      <vt:lpstr>Strings in C#</vt:lpstr>
      <vt:lpstr>String Length and String Comparison</vt:lpstr>
      <vt:lpstr>String Comparison using Compare Method Example</vt:lpstr>
      <vt:lpstr>String Comparison (ignoring case sensitivity) Example</vt:lpstr>
      <vt:lpstr>String Comparison using Equals method</vt:lpstr>
      <vt:lpstr>Empty and null string</vt:lpstr>
      <vt:lpstr>Other Members of String class</vt:lpstr>
      <vt:lpstr>Other Members of String class</vt:lpstr>
      <vt:lpstr>StringBuilder class</vt:lpstr>
      <vt:lpstr>Programming Guidelines</vt:lpstr>
      <vt:lpstr>Programming Guidelines</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Language Fundamentals</dc:title>
  <dc:creator>Joydip Mondal</dc:creator>
  <cp:lastModifiedBy>Joydip Mondal</cp:lastModifiedBy>
  <cp:revision>19</cp:revision>
  <dcterms:created xsi:type="dcterms:W3CDTF">2016-01-14T10:58:39Z</dcterms:created>
  <dcterms:modified xsi:type="dcterms:W3CDTF">2016-01-14T11:07:54Z</dcterms:modified>
</cp:coreProperties>
</file>