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17"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30219D-B9B3-4A84-A323-36018D366D27}" type="datetimeFigureOut">
              <a:rPr lang="en-US" smtClean="0"/>
              <a:t>1/14/2016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A0F06A-BF1E-4BBE-B80E-5AF5B2BD6870}" type="slidenum">
              <a:rPr lang="en-US" smtClean="0"/>
              <a:t>‹#›</a:t>
            </a:fld>
            <a:endParaRPr lang="en-US"/>
          </a:p>
        </p:txBody>
      </p:sp>
    </p:spTree>
    <p:extLst>
      <p:ext uri="{BB962C8B-B14F-4D97-AF65-F5344CB8AC3E}">
        <p14:creationId xmlns:p14="http://schemas.microsoft.com/office/powerpoint/2010/main" val="2271595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9E1A3354-9A0B-49EE-95FD-23EABDFEF6CF}" type="slidenum">
              <a:rPr lang="en-US" smtClean="0"/>
              <a:pPr/>
              <a:t>1</a:t>
            </a:fld>
            <a:endParaRPr lang="en-US"/>
          </a:p>
        </p:txBody>
      </p:sp>
    </p:spTree>
    <p:extLst>
      <p:ext uri="{BB962C8B-B14F-4D97-AF65-F5344CB8AC3E}">
        <p14:creationId xmlns:p14="http://schemas.microsoft.com/office/powerpoint/2010/main" val="2517045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p>
          <a:p>
            <a:r>
              <a:rPr lang="en-US" sz="1200" b="0" i="0" kern="1200" dirty="0" smtClean="0">
                <a:solidFill>
                  <a:schemeClr val="tx1"/>
                </a:solidFill>
                <a:effectLst/>
                <a:latin typeface="+mn-lt"/>
                <a:ea typeface="+mn-ea"/>
                <a:cs typeface="+mn-cs"/>
              </a:rPr>
              <a:t>To dock tool windows and document windows</a:t>
            </a:r>
          </a:p>
          <a:p>
            <a:r>
              <a:rPr lang="en-US" sz="1200" b="0" i="0" kern="1200" dirty="0" smtClean="0">
                <a:solidFill>
                  <a:schemeClr val="tx1"/>
                </a:solidFill>
                <a:effectLst/>
                <a:latin typeface="+mn-lt"/>
                <a:ea typeface="+mn-ea"/>
                <a:cs typeface="+mn-cs"/>
              </a:rPr>
              <a:t>Click the tool window or document window you want to dock.</a:t>
            </a:r>
          </a:p>
          <a:p>
            <a:r>
              <a:rPr lang="en-US" sz="1200" b="0" i="0" kern="1200" dirty="0" smtClean="0">
                <a:solidFill>
                  <a:schemeClr val="tx1"/>
                </a:solidFill>
                <a:effectLst/>
                <a:latin typeface="+mn-lt"/>
                <a:ea typeface="+mn-ea"/>
                <a:cs typeface="+mn-cs"/>
              </a:rPr>
              <a:t>Drag the window toward the middle of the IDE.</a:t>
            </a:r>
          </a:p>
          <a:p>
            <a:r>
              <a:rPr lang="en-US" sz="1200" b="0" i="0" kern="1200" dirty="0" smtClean="0">
                <a:solidFill>
                  <a:schemeClr val="tx1"/>
                </a:solidFill>
                <a:effectLst/>
                <a:latin typeface="+mn-lt"/>
                <a:ea typeface="+mn-ea"/>
                <a:cs typeface="+mn-cs"/>
              </a:rPr>
              <a:t>A guide diamond appears. The four arrows of the diamond point toward the four sides of the editing pane. If the window is a tool window, an additional four arrows point to the four edges of the IDE.</a:t>
            </a:r>
          </a:p>
          <a:p>
            <a:r>
              <a:rPr lang="en-US" sz="1200" b="0" i="0" kern="1200" dirty="0" smtClean="0">
                <a:solidFill>
                  <a:schemeClr val="tx1"/>
                </a:solidFill>
                <a:effectLst/>
                <a:latin typeface="+mn-lt"/>
                <a:ea typeface="+mn-ea"/>
                <a:cs typeface="+mn-cs"/>
              </a:rPr>
              <a:t>When the window you are dragging reaches the location where you want to dock it, move the pointer over the corresponding portion of the guide diamond. The designated area is shaded.</a:t>
            </a:r>
          </a:p>
          <a:p>
            <a:r>
              <a:rPr lang="en-US" sz="1200" b="0" i="0" kern="1200" dirty="0" smtClean="0">
                <a:solidFill>
                  <a:schemeClr val="tx1"/>
                </a:solidFill>
                <a:effectLst/>
                <a:latin typeface="+mn-lt"/>
                <a:ea typeface="+mn-ea"/>
                <a:cs typeface="+mn-cs"/>
              </a:rPr>
              <a:t>To dock the window in the position indicated, release the mouse button.</a:t>
            </a:r>
          </a:p>
          <a:p>
            <a:r>
              <a:rPr lang="en-US" sz="1200" b="0" i="0" kern="1200" dirty="0" smtClean="0">
                <a:solidFill>
                  <a:schemeClr val="tx1"/>
                </a:solidFill>
                <a:effectLst/>
                <a:latin typeface="+mn-lt"/>
                <a:ea typeface="+mn-ea"/>
                <a:cs typeface="+mn-cs"/>
              </a:rPr>
              <a:t>For example, if </a:t>
            </a:r>
            <a:r>
              <a:rPr lang="en-US" sz="1200" b="1" i="0" kern="1200" dirty="0" smtClean="0">
                <a:solidFill>
                  <a:schemeClr val="tx1"/>
                </a:solidFill>
                <a:effectLst/>
                <a:latin typeface="+mn-lt"/>
                <a:ea typeface="+mn-ea"/>
                <a:cs typeface="+mn-cs"/>
              </a:rPr>
              <a:t>Solution Explorer</a:t>
            </a:r>
            <a:r>
              <a:rPr lang="en-US" sz="1200" b="0" i="0" kern="1200" dirty="0" smtClean="0">
                <a:solidFill>
                  <a:schemeClr val="tx1"/>
                </a:solidFill>
                <a:effectLst/>
                <a:latin typeface="+mn-lt"/>
                <a:ea typeface="+mn-ea"/>
                <a:cs typeface="+mn-cs"/>
              </a:rPr>
              <a:t> is docked on the right edge of the IDE and you want to dock it on the left edge, drag </a:t>
            </a:r>
            <a:r>
              <a:rPr lang="en-US" sz="1200" b="1" i="0" kern="1200" dirty="0" smtClean="0">
                <a:solidFill>
                  <a:schemeClr val="tx1"/>
                </a:solidFill>
                <a:effectLst/>
                <a:latin typeface="+mn-lt"/>
                <a:ea typeface="+mn-ea"/>
                <a:cs typeface="+mn-cs"/>
              </a:rPr>
              <a:t>Solution Explorer</a:t>
            </a:r>
            <a:r>
              <a:rPr lang="en-US" sz="1200" b="0" i="0" kern="1200" dirty="0" smtClean="0">
                <a:solidFill>
                  <a:schemeClr val="tx1"/>
                </a:solidFill>
                <a:effectLst/>
                <a:latin typeface="+mn-lt"/>
                <a:ea typeface="+mn-ea"/>
                <a:cs typeface="+mn-cs"/>
              </a:rPr>
              <a:t> toward the middle of the IDE, move the pointer over the far left arrow of the guide diamond, and then release the mouse button.</a:t>
            </a:r>
          </a:p>
          <a:p>
            <a:r>
              <a:rPr lang="en-US" sz="1200" b="0" i="0" kern="1200" dirty="0" smtClean="0">
                <a:solidFill>
                  <a:schemeClr val="tx1"/>
                </a:solidFill>
                <a:effectLst/>
                <a:latin typeface="+mn-lt"/>
                <a:ea typeface="+mn-ea"/>
                <a:cs typeface="+mn-cs"/>
              </a:rPr>
              <a:t>Alternatively, you can dock a tool window to a portion of one of the side walls of the IDE by dragging it to the side until you see a secondary guide diamond. Click one of the four arrows to dock the tool window to that portion of the side wall.</a:t>
            </a:r>
          </a:p>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13</a:t>
            </a:fld>
            <a:endParaRPr lang="en-US"/>
          </a:p>
        </p:txBody>
      </p:sp>
    </p:spTree>
    <p:extLst>
      <p:ext uri="{BB962C8B-B14F-4D97-AF65-F5344CB8AC3E}">
        <p14:creationId xmlns:p14="http://schemas.microsoft.com/office/powerpoint/2010/main" val="3291684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16</a:t>
            </a:fld>
            <a:endParaRPr lang="en-US"/>
          </a:p>
        </p:txBody>
      </p:sp>
    </p:spTree>
    <p:extLst>
      <p:ext uri="{BB962C8B-B14F-4D97-AF65-F5344CB8AC3E}">
        <p14:creationId xmlns:p14="http://schemas.microsoft.com/office/powerpoint/2010/main" val="1291445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Press Ctrl + Space bar to get</a:t>
            </a:r>
            <a:r>
              <a:rPr lang="en-US" baseline="0" dirty="0" smtClean="0"/>
              <a:t> the </a:t>
            </a:r>
            <a:r>
              <a:rPr lang="en-US" baseline="0" dirty="0" err="1" smtClean="0"/>
              <a:t>intellisense</a:t>
            </a:r>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17</a:t>
            </a:fld>
            <a:endParaRPr lang="en-US"/>
          </a:p>
        </p:txBody>
      </p:sp>
    </p:spTree>
    <p:extLst>
      <p:ext uri="{BB962C8B-B14F-4D97-AF65-F5344CB8AC3E}">
        <p14:creationId xmlns:p14="http://schemas.microsoft.com/office/powerpoint/2010/main" val="3331332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Note:</a:t>
            </a:r>
          </a:p>
          <a:p>
            <a:r>
              <a:rPr lang="en-US" sz="1200" b="0" i="0" kern="1200" dirty="0" smtClean="0">
                <a:solidFill>
                  <a:schemeClr val="tx1"/>
                </a:solidFill>
                <a:effectLst/>
                <a:latin typeface="+mn-lt"/>
                <a:ea typeface="+mn-ea"/>
                <a:cs typeface="+mn-cs"/>
              </a:rPr>
              <a:t>To search for symbols or files in Navigate To</a:t>
            </a:r>
          </a:p>
          <a:p>
            <a:r>
              <a:rPr lang="en-US" sz="1200" b="0" i="0" kern="1200" dirty="0" smtClean="0">
                <a:solidFill>
                  <a:schemeClr val="tx1"/>
                </a:solidFill>
                <a:effectLst/>
                <a:latin typeface="+mn-lt"/>
                <a:ea typeface="+mn-ea"/>
                <a:cs typeface="+mn-cs"/>
              </a:rPr>
              <a:t>On the </a:t>
            </a:r>
            <a:r>
              <a:rPr lang="en-US" sz="1200" b="1" i="0" kern="1200" dirty="0" smtClean="0">
                <a:solidFill>
                  <a:schemeClr val="tx1"/>
                </a:solidFill>
                <a:effectLst/>
                <a:latin typeface="+mn-lt"/>
                <a:ea typeface="+mn-ea"/>
                <a:cs typeface="+mn-cs"/>
              </a:rPr>
              <a:t>Edit</a:t>
            </a:r>
            <a:r>
              <a:rPr lang="en-US" sz="1200" b="0" i="0" kern="1200" dirty="0" smtClean="0">
                <a:solidFill>
                  <a:schemeClr val="tx1"/>
                </a:solidFill>
                <a:effectLst/>
                <a:latin typeface="+mn-lt"/>
                <a:ea typeface="+mn-ea"/>
                <a:cs typeface="+mn-cs"/>
              </a:rPr>
              <a:t> menu, click </a:t>
            </a:r>
            <a:r>
              <a:rPr lang="en-US" sz="1200" b="1" i="0" kern="1200" dirty="0" smtClean="0">
                <a:solidFill>
                  <a:schemeClr val="tx1"/>
                </a:solidFill>
                <a:effectLst/>
                <a:latin typeface="+mn-lt"/>
                <a:ea typeface="+mn-ea"/>
                <a:cs typeface="+mn-cs"/>
              </a:rPr>
              <a:t>Navigate To</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In the upper box, type a search string.</a:t>
            </a:r>
          </a:p>
          <a:p>
            <a:r>
              <a:rPr lang="en-US" sz="1200" b="0" i="0" kern="1200" dirty="0" smtClean="0">
                <a:solidFill>
                  <a:schemeClr val="tx1"/>
                </a:solidFill>
                <a:effectLst/>
                <a:latin typeface="+mn-lt"/>
                <a:ea typeface="+mn-ea"/>
                <a:cs typeface="+mn-cs"/>
              </a:rPr>
              <a:t>Notice that results are displayed in the lower box as you type, and change as you type more. For example, if you type </a:t>
            </a:r>
            <a:r>
              <a:rPr lang="en-US" sz="1200" b="1" i="0" kern="1200" dirty="0" smtClean="0">
                <a:solidFill>
                  <a:schemeClr val="tx1"/>
                </a:solidFill>
                <a:effectLst/>
                <a:latin typeface="+mn-lt"/>
                <a:ea typeface="+mn-ea"/>
                <a:cs typeface="+mn-cs"/>
              </a:rPr>
              <a:t>Click</a:t>
            </a:r>
            <a:r>
              <a:rPr lang="en-US" sz="1200" b="0" i="0" kern="1200" dirty="0" smtClean="0">
                <a:solidFill>
                  <a:schemeClr val="tx1"/>
                </a:solidFill>
                <a:effectLst/>
                <a:latin typeface="+mn-lt"/>
                <a:ea typeface="+mn-ea"/>
                <a:cs typeface="+mn-cs"/>
              </a:rPr>
              <a:t>, then all symbol names that contain "Click" are displayed; however, if you add a space and the letter </a:t>
            </a:r>
            <a:r>
              <a:rPr lang="en-US" sz="1200" b="1" i="0" kern="1200" dirty="0" smtClean="0">
                <a:solidFill>
                  <a:schemeClr val="tx1"/>
                </a:solidFill>
                <a:effectLst/>
                <a:latin typeface="+mn-lt"/>
                <a:ea typeface="+mn-ea"/>
                <a:cs typeface="+mn-cs"/>
              </a:rPr>
              <a:t>E</a:t>
            </a:r>
            <a:r>
              <a:rPr lang="en-US" sz="1200" b="0" i="0" kern="1200" dirty="0" smtClean="0">
                <a:solidFill>
                  <a:schemeClr val="tx1"/>
                </a:solidFill>
                <a:effectLst/>
                <a:latin typeface="+mn-lt"/>
                <a:ea typeface="+mn-ea"/>
                <a:cs typeface="+mn-cs"/>
              </a:rPr>
              <a:t>, then the list is filtered to display just symbols that include "Click" and "E" (the space is treated as an </a:t>
            </a:r>
            <a:r>
              <a:rPr lang="en-US" sz="1200" b="1" i="0" kern="1200" dirty="0" smtClean="0">
                <a:solidFill>
                  <a:schemeClr val="tx1"/>
                </a:solidFill>
                <a:effectLst/>
                <a:latin typeface="+mn-lt"/>
                <a:ea typeface="+mn-ea"/>
                <a:cs typeface="+mn-cs"/>
              </a:rPr>
              <a:t>and</a:t>
            </a:r>
            <a:r>
              <a:rPr lang="en-US" sz="1200" b="0" i="0" kern="1200" dirty="0" smtClean="0">
                <a:solidFill>
                  <a:schemeClr val="tx1"/>
                </a:solidFill>
                <a:effectLst/>
                <a:latin typeface="+mn-lt"/>
                <a:ea typeface="+mn-ea"/>
                <a:cs typeface="+mn-cs"/>
              </a:rPr>
              <a:t> relationship).</a:t>
            </a:r>
          </a:p>
          <a:p>
            <a:r>
              <a:rPr lang="en-US" sz="1200" b="0" i="0" kern="1200" dirty="0" smtClean="0">
                <a:solidFill>
                  <a:schemeClr val="tx1"/>
                </a:solidFill>
                <a:effectLst/>
                <a:latin typeface="+mn-lt"/>
                <a:ea typeface="+mn-ea"/>
                <a:cs typeface="+mn-cs"/>
              </a:rPr>
              <a:t>The search results may include symbol definitions and file names in the solution, but does not include namespaces or local variables.</a:t>
            </a:r>
          </a:p>
          <a:p>
            <a:r>
              <a:rPr lang="en-US" sz="1200" b="0" i="0" kern="1200" dirty="0" smtClean="0">
                <a:solidFill>
                  <a:schemeClr val="tx1"/>
                </a:solidFill>
                <a:effectLst/>
                <a:latin typeface="+mn-lt"/>
                <a:ea typeface="+mn-ea"/>
                <a:cs typeface="+mn-cs"/>
              </a:rPr>
              <a:t>A search string can have multiple search terms, which must be separated by spaces. If a search term has an uppercase letter, the search for that term is case-sensitive; otherwise, the search is case-insensitive. File names are always case-insensitive for the first characters of the file name.</a:t>
            </a:r>
          </a:p>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21</a:t>
            </a:fld>
            <a:endParaRPr lang="en-US"/>
          </a:p>
        </p:txBody>
      </p:sp>
    </p:spTree>
    <p:extLst>
      <p:ext uri="{BB962C8B-B14F-4D97-AF65-F5344CB8AC3E}">
        <p14:creationId xmlns:p14="http://schemas.microsoft.com/office/powerpoint/2010/main" val="2734391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to </a:t>
            </a:r>
            <a:r>
              <a:rPr lang="en-US" b="1" dirty="0" smtClean="0"/>
              <a:t>Edit</a:t>
            </a:r>
            <a:r>
              <a:rPr lang="en-US" dirty="0" smtClean="0"/>
              <a:t> menu</a:t>
            </a:r>
          </a:p>
          <a:p>
            <a:r>
              <a:rPr lang="en-US" dirty="0" smtClean="0"/>
              <a:t>Select </a:t>
            </a:r>
            <a:r>
              <a:rPr lang="en-US" b="1" dirty="0" smtClean="0"/>
              <a:t>Find and Replace</a:t>
            </a:r>
          </a:p>
          <a:p>
            <a:r>
              <a:rPr lang="en-US" dirty="0" smtClean="0"/>
              <a:t>Click on </a:t>
            </a:r>
            <a:r>
              <a:rPr lang="en-US" b="1" dirty="0" smtClean="0"/>
              <a:t>Find Symbol</a:t>
            </a:r>
          </a:p>
          <a:p>
            <a:r>
              <a:rPr lang="en-US" dirty="0" smtClean="0"/>
              <a:t>When </a:t>
            </a:r>
            <a:r>
              <a:rPr lang="en-US" b="1" dirty="0" smtClean="0"/>
              <a:t>Find and Replace dialog box</a:t>
            </a:r>
            <a:r>
              <a:rPr lang="en-US" dirty="0" smtClean="0"/>
              <a:t> appears, type what you would like to find</a:t>
            </a:r>
          </a:p>
          <a:p>
            <a:r>
              <a:rPr lang="en-US" dirty="0" smtClean="0"/>
              <a:t>Click on </a:t>
            </a:r>
            <a:r>
              <a:rPr lang="en-US" b="1" dirty="0" smtClean="0"/>
              <a:t>Find All</a:t>
            </a:r>
            <a:r>
              <a:rPr lang="en-US" dirty="0" smtClean="0"/>
              <a:t> button</a:t>
            </a:r>
          </a:p>
          <a:p>
            <a:r>
              <a:rPr lang="en-US" dirty="0" smtClean="0"/>
              <a:t>Result will be displayed in “</a:t>
            </a:r>
            <a:r>
              <a:rPr lang="en-US" b="1" dirty="0" smtClean="0"/>
              <a:t>Find Symbol Results</a:t>
            </a:r>
            <a:r>
              <a:rPr lang="en-US" dirty="0" smtClean="0"/>
              <a:t>” Window</a:t>
            </a:r>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23</a:t>
            </a:fld>
            <a:endParaRPr lang="en-US"/>
          </a:p>
        </p:txBody>
      </p:sp>
    </p:spTree>
    <p:extLst>
      <p:ext uri="{BB962C8B-B14F-4D97-AF65-F5344CB8AC3E}">
        <p14:creationId xmlns:p14="http://schemas.microsoft.com/office/powerpoint/2010/main" val="2572545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Right click on the type and select Go</a:t>
            </a:r>
            <a:r>
              <a:rPr lang="en-US" baseline="0" dirty="0" smtClean="0"/>
              <a:t> to Definition</a:t>
            </a:r>
          </a:p>
          <a:p>
            <a:r>
              <a:rPr lang="en-US" baseline="0" dirty="0" smtClean="0"/>
              <a:t>If the source code is available, then it will display the source code, otherwise it will display metadata of the type</a:t>
            </a:r>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25</a:t>
            </a:fld>
            <a:endParaRPr lang="en-US"/>
          </a:p>
        </p:txBody>
      </p:sp>
    </p:spTree>
    <p:extLst>
      <p:ext uri="{BB962C8B-B14F-4D97-AF65-F5344CB8AC3E}">
        <p14:creationId xmlns:p14="http://schemas.microsoft.com/office/powerpoint/2010/main" val="1500733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go</a:t>
            </a:r>
            <a:r>
              <a:rPr lang="en-US" baseline="0" dirty="0" smtClean="0"/>
              <a:t> to View&gt;</a:t>
            </a:r>
            <a:r>
              <a:rPr lang="en-US" baseline="0" dirty="0" err="1" smtClean="0"/>
              <a:t>ErrorList</a:t>
            </a:r>
            <a:r>
              <a:rPr lang="en-US" baseline="0" dirty="0" smtClean="0"/>
              <a:t> to get the error list window</a:t>
            </a:r>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26</a:t>
            </a:fld>
            <a:endParaRPr lang="en-US"/>
          </a:p>
        </p:txBody>
      </p:sp>
    </p:spTree>
    <p:extLst>
      <p:ext uri="{BB962C8B-B14F-4D97-AF65-F5344CB8AC3E}">
        <p14:creationId xmlns:p14="http://schemas.microsoft.com/office/powerpoint/2010/main" val="3244142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go to View&gt;output to get</a:t>
            </a:r>
            <a:r>
              <a:rPr lang="en-US" baseline="0" dirty="0" smtClean="0"/>
              <a:t> the Output window</a:t>
            </a:r>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27</a:t>
            </a:fld>
            <a:endParaRPr lang="en-US"/>
          </a:p>
        </p:txBody>
      </p:sp>
    </p:spTree>
    <p:extLst>
      <p:ext uri="{BB962C8B-B14F-4D97-AF65-F5344CB8AC3E}">
        <p14:creationId xmlns:p14="http://schemas.microsoft.com/office/powerpoint/2010/main" val="31738336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28</a:t>
            </a:fld>
            <a:endParaRPr lang="en-US"/>
          </a:p>
        </p:txBody>
      </p:sp>
    </p:spTree>
    <p:extLst>
      <p:ext uri="{BB962C8B-B14F-4D97-AF65-F5344CB8AC3E}">
        <p14:creationId xmlns:p14="http://schemas.microsoft.com/office/powerpoint/2010/main" val="10698956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Select the code fragment you want to extract:</a:t>
            </a:r>
            <a:endParaRPr lang="en-US" dirty="0" smtClean="0"/>
          </a:p>
          <a:p>
            <a:r>
              <a:rPr lang="en-US" sz="1200" b="0" i="0" kern="1200" dirty="0" smtClean="0">
                <a:solidFill>
                  <a:schemeClr val="tx1"/>
                </a:solidFill>
                <a:effectLst/>
                <a:latin typeface="+mn-lt"/>
                <a:ea typeface="+mn-ea"/>
                <a:cs typeface="+mn-cs"/>
              </a:rPr>
              <a:t>On the </a:t>
            </a:r>
            <a:r>
              <a:rPr lang="en-US" sz="1200" b="1" i="0" kern="1200" dirty="0" smtClean="0">
                <a:solidFill>
                  <a:schemeClr val="tx1"/>
                </a:solidFill>
                <a:effectLst/>
                <a:latin typeface="+mn-lt"/>
                <a:ea typeface="+mn-ea"/>
                <a:cs typeface="+mn-cs"/>
              </a:rPr>
              <a:t>Refactor</a:t>
            </a:r>
            <a:r>
              <a:rPr lang="en-US" sz="1200" b="0" i="0" kern="1200" dirty="0" smtClean="0">
                <a:solidFill>
                  <a:schemeClr val="tx1"/>
                </a:solidFill>
                <a:effectLst/>
                <a:latin typeface="+mn-lt"/>
                <a:ea typeface="+mn-ea"/>
                <a:cs typeface="+mn-cs"/>
              </a:rPr>
              <a:t> menu, click </a:t>
            </a:r>
            <a:r>
              <a:rPr lang="en-US" sz="1200" b="1" i="0" kern="1200" dirty="0" smtClean="0">
                <a:solidFill>
                  <a:schemeClr val="tx1"/>
                </a:solidFill>
                <a:effectLst/>
                <a:latin typeface="+mn-lt"/>
                <a:ea typeface="+mn-ea"/>
                <a:cs typeface="+mn-cs"/>
              </a:rPr>
              <a:t>Extract Method</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Extract Method</a:t>
            </a:r>
            <a:r>
              <a:rPr lang="en-US" sz="1200" b="0" i="0" kern="1200" dirty="0" smtClean="0">
                <a:solidFill>
                  <a:schemeClr val="tx1"/>
                </a:solidFill>
                <a:effectLst/>
                <a:latin typeface="+mn-lt"/>
                <a:ea typeface="+mn-ea"/>
                <a:cs typeface="+mn-cs"/>
              </a:rPr>
              <a:t> dialog box appears.</a:t>
            </a:r>
          </a:p>
          <a:p>
            <a:r>
              <a:rPr lang="en-US" sz="1200" b="0" i="0" kern="1200" dirty="0" smtClean="0">
                <a:solidFill>
                  <a:schemeClr val="tx1"/>
                </a:solidFill>
                <a:effectLst/>
                <a:latin typeface="+mn-lt"/>
                <a:ea typeface="+mn-ea"/>
                <a:cs typeface="+mn-cs"/>
              </a:rPr>
              <a:t>Alternatively, you can also type the keyboard shortcut CTRL+R, M to display the </a:t>
            </a:r>
            <a:r>
              <a:rPr lang="en-US" sz="1200" b="1" i="0" kern="1200" dirty="0" smtClean="0">
                <a:solidFill>
                  <a:schemeClr val="tx1"/>
                </a:solidFill>
                <a:effectLst/>
                <a:latin typeface="+mn-lt"/>
                <a:ea typeface="+mn-ea"/>
                <a:cs typeface="+mn-cs"/>
              </a:rPr>
              <a:t>Extract Method</a:t>
            </a:r>
            <a:r>
              <a:rPr lang="en-US" sz="1200" b="0" i="0" kern="1200" dirty="0" smtClean="0">
                <a:solidFill>
                  <a:schemeClr val="tx1"/>
                </a:solidFill>
                <a:effectLst/>
                <a:latin typeface="+mn-lt"/>
                <a:ea typeface="+mn-ea"/>
                <a:cs typeface="+mn-cs"/>
              </a:rPr>
              <a:t> dialog box.</a:t>
            </a:r>
          </a:p>
          <a:p>
            <a:r>
              <a:rPr lang="en-US" sz="1200" b="0" i="0" kern="1200" dirty="0" smtClean="0">
                <a:solidFill>
                  <a:schemeClr val="tx1"/>
                </a:solidFill>
                <a:effectLst/>
                <a:latin typeface="+mn-lt"/>
                <a:ea typeface="+mn-ea"/>
                <a:cs typeface="+mn-cs"/>
              </a:rPr>
              <a:t>You can also right-click the selected code, point to </a:t>
            </a:r>
            <a:r>
              <a:rPr lang="en-US" sz="1200" b="1" i="0" kern="1200" dirty="0" smtClean="0">
                <a:solidFill>
                  <a:schemeClr val="tx1"/>
                </a:solidFill>
                <a:effectLst/>
                <a:latin typeface="+mn-lt"/>
                <a:ea typeface="+mn-ea"/>
                <a:cs typeface="+mn-cs"/>
              </a:rPr>
              <a:t>Refactor</a:t>
            </a:r>
            <a:r>
              <a:rPr lang="en-US" sz="1200" b="0" i="0" kern="1200" dirty="0" smtClean="0">
                <a:solidFill>
                  <a:schemeClr val="tx1"/>
                </a:solidFill>
                <a:effectLst/>
                <a:latin typeface="+mn-lt"/>
                <a:ea typeface="+mn-ea"/>
                <a:cs typeface="+mn-cs"/>
              </a:rPr>
              <a:t>, and then click </a:t>
            </a:r>
            <a:r>
              <a:rPr lang="en-US" sz="1200" b="1" i="0" kern="1200" dirty="0" smtClean="0">
                <a:solidFill>
                  <a:schemeClr val="tx1"/>
                </a:solidFill>
                <a:effectLst/>
                <a:latin typeface="+mn-lt"/>
                <a:ea typeface="+mn-ea"/>
                <a:cs typeface="+mn-cs"/>
              </a:rPr>
              <a:t>Extract Method</a:t>
            </a:r>
            <a:r>
              <a:rPr lang="en-US" sz="1200" b="0" i="0" kern="1200" dirty="0" smtClean="0">
                <a:solidFill>
                  <a:schemeClr val="tx1"/>
                </a:solidFill>
                <a:effectLst/>
                <a:latin typeface="+mn-lt"/>
                <a:ea typeface="+mn-ea"/>
                <a:cs typeface="+mn-cs"/>
              </a:rPr>
              <a:t> to display the </a:t>
            </a:r>
            <a:r>
              <a:rPr lang="en-US" sz="1200" b="1" i="0" kern="1200" dirty="0" smtClean="0">
                <a:solidFill>
                  <a:schemeClr val="tx1"/>
                </a:solidFill>
                <a:effectLst/>
                <a:latin typeface="+mn-lt"/>
                <a:ea typeface="+mn-ea"/>
                <a:cs typeface="+mn-cs"/>
              </a:rPr>
              <a:t>Extract Method</a:t>
            </a:r>
            <a:r>
              <a:rPr lang="en-US" sz="1200" b="0" i="0" kern="1200" dirty="0" smtClean="0">
                <a:solidFill>
                  <a:schemeClr val="tx1"/>
                </a:solidFill>
                <a:effectLst/>
                <a:latin typeface="+mn-lt"/>
                <a:ea typeface="+mn-ea"/>
                <a:cs typeface="+mn-cs"/>
              </a:rPr>
              <a:t> dialog box.</a:t>
            </a:r>
          </a:p>
          <a:p>
            <a:r>
              <a:rPr lang="en-US" sz="1200" b="0" i="0" kern="1200" dirty="0" smtClean="0">
                <a:solidFill>
                  <a:schemeClr val="tx1"/>
                </a:solidFill>
                <a:effectLst/>
                <a:latin typeface="+mn-lt"/>
                <a:ea typeface="+mn-ea"/>
                <a:cs typeface="+mn-cs"/>
              </a:rPr>
              <a:t>Specify a name for the new method in the </a:t>
            </a:r>
            <a:r>
              <a:rPr lang="en-US" sz="1200" b="1" i="0" kern="1200" dirty="0" smtClean="0">
                <a:solidFill>
                  <a:schemeClr val="tx1"/>
                </a:solidFill>
                <a:effectLst/>
                <a:latin typeface="+mn-lt"/>
                <a:ea typeface="+mn-ea"/>
                <a:cs typeface="+mn-cs"/>
              </a:rPr>
              <a:t>New Method Name</a:t>
            </a:r>
            <a:r>
              <a:rPr lang="en-US" sz="1200" b="0" i="0" kern="1200" dirty="0" smtClean="0">
                <a:solidFill>
                  <a:schemeClr val="tx1"/>
                </a:solidFill>
                <a:effectLst/>
                <a:latin typeface="+mn-lt"/>
                <a:ea typeface="+mn-ea"/>
                <a:cs typeface="+mn-cs"/>
              </a:rPr>
              <a:t> box.</a:t>
            </a:r>
          </a:p>
          <a:p>
            <a:r>
              <a:rPr lang="en-US" sz="1200" b="0" i="0" kern="1200" dirty="0" smtClean="0">
                <a:solidFill>
                  <a:schemeClr val="tx1"/>
                </a:solidFill>
                <a:effectLst/>
                <a:latin typeface="+mn-lt"/>
                <a:ea typeface="+mn-ea"/>
                <a:cs typeface="+mn-cs"/>
              </a:rPr>
              <a:t>A preview of the new method signature displays under </a:t>
            </a:r>
            <a:r>
              <a:rPr lang="en-US" sz="1200" b="1" i="0" kern="1200" dirty="0" smtClean="0">
                <a:solidFill>
                  <a:schemeClr val="tx1"/>
                </a:solidFill>
                <a:effectLst/>
                <a:latin typeface="+mn-lt"/>
                <a:ea typeface="+mn-ea"/>
                <a:cs typeface="+mn-cs"/>
              </a:rPr>
              <a:t>Preview Method Signature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Click </a:t>
            </a:r>
            <a:r>
              <a:rPr lang="en-US" sz="1200" b="1" i="0" kern="1200" dirty="0" smtClean="0">
                <a:solidFill>
                  <a:schemeClr val="tx1"/>
                </a:solidFill>
                <a:effectLst/>
                <a:latin typeface="+mn-lt"/>
                <a:ea typeface="+mn-ea"/>
                <a:cs typeface="+mn-cs"/>
              </a:rPr>
              <a:t>OK</a:t>
            </a:r>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30</a:t>
            </a:fld>
            <a:endParaRPr lang="en-US"/>
          </a:p>
        </p:txBody>
      </p:sp>
    </p:spTree>
    <p:extLst>
      <p:ext uri="{BB962C8B-B14F-4D97-AF65-F5344CB8AC3E}">
        <p14:creationId xmlns:p14="http://schemas.microsoft.com/office/powerpoint/2010/main" val="249913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a:t>
            </a:fld>
            <a:endParaRPr lang="en-AU" dirty="0"/>
          </a:p>
        </p:txBody>
      </p:sp>
    </p:spTree>
    <p:extLst>
      <p:ext uri="{BB962C8B-B14F-4D97-AF65-F5344CB8AC3E}">
        <p14:creationId xmlns:p14="http://schemas.microsoft.com/office/powerpoint/2010/main" val="16916342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Place the cursor on method name that you would like to change, either in the method declaration or the method call.</a:t>
            </a:r>
          </a:p>
          <a:p>
            <a:r>
              <a:rPr lang="en-US" sz="1200" b="0" i="0" kern="1200" dirty="0" smtClean="0">
                <a:solidFill>
                  <a:schemeClr val="tx1"/>
                </a:solidFill>
                <a:effectLst/>
                <a:latin typeface="+mn-lt"/>
                <a:ea typeface="+mn-ea"/>
                <a:cs typeface="+mn-cs"/>
              </a:rPr>
              <a:t>From the </a:t>
            </a:r>
            <a:r>
              <a:rPr lang="en-US" sz="1200" b="1" i="0" kern="1200" dirty="0" smtClean="0">
                <a:solidFill>
                  <a:schemeClr val="tx1"/>
                </a:solidFill>
                <a:effectLst/>
                <a:latin typeface="+mn-lt"/>
                <a:ea typeface="+mn-ea"/>
                <a:cs typeface="+mn-cs"/>
              </a:rPr>
              <a:t>Refactor</a:t>
            </a:r>
            <a:r>
              <a:rPr lang="en-US" sz="1200" b="0" i="0" kern="1200" dirty="0" smtClean="0">
                <a:solidFill>
                  <a:schemeClr val="tx1"/>
                </a:solidFill>
                <a:effectLst/>
                <a:latin typeface="+mn-lt"/>
                <a:ea typeface="+mn-ea"/>
                <a:cs typeface="+mn-cs"/>
              </a:rPr>
              <a:t> menu, select </a:t>
            </a:r>
            <a:r>
              <a:rPr lang="en-US" sz="1200" b="1" i="0" kern="1200" dirty="0" smtClean="0">
                <a:solidFill>
                  <a:schemeClr val="tx1"/>
                </a:solidFill>
                <a:effectLst/>
                <a:latin typeface="+mn-lt"/>
                <a:ea typeface="+mn-ea"/>
                <a:cs typeface="+mn-cs"/>
              </a:rPr>
              <a:t>Rename</a:t>
            </a:r>
            <a:r>
              <a:rPr lang="en-US" sz="1200" b="0" i="0" kern="1200" dirty="0" smtClean="0">
                <a:solidFill>
                  <a:schemeClr val="tx1"/>
                </a:solidFill>
                <a:effectLst/>
                <a:latin typeface="+mn-lt"/>
                <a:ea typeface="+mn-ea"/>
                <a:cs typeface="+mn-cs"/>
              </a:rPr>
              <a:t>. The </a:t>
            </a:r>
            <a:r>
              <a:rPr lang="en-US" sz="1200" b="1" i="0" kern="1200" dirty="0" smtClean="0">
                <a:solidFill>
                  <a:schemeClr val="tx1"/>
                </a:solidFill>
                <a:effectLst/>
                <a:latin typeface="+mn-lt"/>
                <a:ea typeface="+mn-ea"/>
                <a:cs typeface="+mn-cs"/>
              </a:rPr>
              <a:t>Rename</a:t>
            </a:r>
            <a:r>
              <a:rPr lang="en-US" sz="1200" b="0" i="0" kern="1200" dirty="0" smtClean="0">
                <a:solidFill>
                  <a:schemeClr val="tx1"/>
                </a:solidFill>
                <a:effectLst/>
                <a:latin typeface="+mn-lt"/>
                <a:ea typeface="+mn-ea"/>
                <a:cs typeface="+mn-cs"/>
              </a:rPr>
              <a:t> dialog box appears.</a:t>
            </a:r>
          </a:p>
          <a:p>
            <a:r>
              <a:rPr lang="en-US" sz="1200" b="0" i="0" kern="1200" dirty="0" smtClean="0">
                <a:solidFill>
                  <a:schemeClr val="tx1"/>
                </a:solidFill>
                <a:effectLst/>
                <a:latin typeface="+mn-lt"/>
                <a:ea typeface="+mn-ea"/>
                <a:cs typeface="+mn-cs"/>
              </a:rPr>
              <a:t>You can also right-click the cursor, point to </a:t>
            </a:r>
            <a:r>
              <a:rPr lang="en-US" sz="1200" b="1" i="0" kern="1200" dirty="0" smtClean="0">
                <a:solidFill>
                  <a:schemeClr val="tx1"/>
                </a:solidFill>
                <a:effectLst/>
                <a:latin typeface="+mn-lt"/>
                <a:ea typeface="+mn-ea"/>
                <a:cs typeface="+mn-cs"/>
              </a:rPr>
              <a:t>Refactor</a:t>
            </a:r>
            <a:r>
              <a:rPr lang="en-US" sz="1200" b="0" i="0" kern="1200" dirty="0" smtClean="0">
                <a:solidFill>
                  <a:schemeClr val="tx1"/>
                </a:solidFill>
                <a:effectLst/>
                <a:latin typeface="+mn-lt"/>
                <a:ea typeface="+mn-ea"/>
                <a:cs typeface="+mn-cs"/>
              </a:rPr>
              <a:t> on the context menu, and then click </a:t>
            </a:r>
            <a:r>
              <a:rPr lang="en-US" sz="1200" b="1" i="0" kern="1200" dirty="0" smtClean="0">
                <a:solidFill>
                  <a:schemeClr val="tx1"/>
                </a:solidFill>
                <a:effectLst/>
                <a:latin typeface="+mn-lt"/>
                <a:ea typeface="+mn-ea"/>
                <a:cs typeface="+mn-cs"/>
              </a:rPr>
              <a:t>Rename</a:t>
            </a:r>
            <a:r>
              <a:rPr lang="en-US" sz="1200" b="0" i="0" kern="1200" dirty="0" smtClean="0">
                <a:solidFill>
                  <a:schemeClr val="tx1"/>
                </a:solidFill>
                <a:effectLst/>
                <a:latin typeface="+mn-lt"/>
                <a:ea typeface="+mn-ea"/>
                <a:cs typeface="+mn-cs"/>
              </a:rPr>
              <a:t> to display the </a:t>
            </a:r>
            <a:r>
              <a:rPr lang="en-US" sz="1200" b="1" i="0" kern="1200" dirty="0" smtClean="0">
                <a:solidFill>
                  <a:schemeClr val="tx1"/>
                </a:solidFill>
                <a:effectLst/>
                <a:latin typeface="+mn-lt"/>
                <a:ea typeface="+mn-ea"/>
                <a:cs typeface="+mn-cs"/>
              </a:rPr>
              <a:t>Rename</a:t>
            </a:r>
            <a:r>
              <a:rPr lang="en-US" sz="1200" b="0" i="0" kern="1200" dirty="0" smtClean="0">
                <a:solidFill>
                  <a:schemeClr val="tx1"/>
                </a:solidFill>
                <a:effectLst/>
                <a:latin typeface="+mn-lt"/>
                <a:ea typeface="+mn-ea"/>
                <a:cs typeface="+mn-cs"/>
              </a:rPr>
              <a:t> dialog box.</a:t>
            </a:r>
          </a:p>
          <a:p>
            <a:r>
              <a:rPr lang="en-US" sz="1200" b="0" i="0" kern="1200" dirty="0" smtClean="0">
                <a:solidFill>
                  <a:schemeClr val="tx1"/>
                </a:solidFill>
                <a:effectLst/>
                <a:latin typeface="+mn-lt"/>
                <a:ea typeface="+mn-ea"/>
                <a:cs typeface="+mn-cs"/>
              </a:rPr>
              <a:t>In the </a:t>
            </a:r>
            <a:r>
              <a:rPr lang="en-US" sz="1200" b="1" i="0" kern="1200" dirty="0" smtClean="0">
                <a:solidFill>
                  <a:schemeClr val="tx1"/>
                </a:solidFill>
                <a:effectLst/>
                <a:latin typeface="+mn-lt"/>
                <a:ea typeface="+mn-ea"/>
                <a:cs typeface="+mn-cs"/>
              </a:rPr>
              <a:t>New Name</a:t>
            </a:r>
            <a:r>
              <a:rPr lang="en-US" sz="1200" b="0" i="0" kern="1200" dirty="0" smtClean="0">
                <a:solidFill>
                  <a:schemeClr val="tx1"/>
                </a:solidFill>
                <a:effectLst/>
                <a:latin typeface="+mn-lt"/>
                <a:ea typeface="+mn-ea"/>
                <a:cs typeface="+mn-cs"/>
              </a:rPr>
              <a:t> field, type new method name.</a:t>
            </a:r>
          </a:p>
          <a:p>
            <a:r>
              <a:rPr lang="en-US" sz="1200" b="0" i="0" kern="1200" dirty="0" smtClean="0">
                <a:solidFill>
                  <a:schemeClr val="tx1"/>
                </a:solidFill>
                <a:effectLst/>
                <a:latin typeface="+mn-lt"/>
                <a:ea typeface="+mn-ea"/>
                <a:cs typeface="+mn-cs"/>
              </a:rPr>
              <a:t>Select the </a:t>
            </a:r>
            <a:r>
              <a:rPr lang="en-US" sz="1200" b="1" i="0" kern="1200" dirty="0" smtClean="0">
                <a:solidFill>
                  <a:schemeClr val="tx1"/>
                </a:solidFill>
                <a:effectLst/>
                <a:latin typeface="+mn-lt"/>
                <a:ea typeface="+mn-ea"/>
                <a:cs typeface="+mn-cs"/>
              </a:rPr>
              <a:t>Search in Comments</a:t>
            </a:r>
            <a:r>
              <a:rPr lang="en-US" sz="1200" b="0" i="0" kern="1200" dirty="0" smtClean="0">
                <a:solidFill>
                  <a:schemeClr val="tx1"/>
                </a:solidFill>
                <a:effectLst/>
                <a:latin typeface="+mn-lt"/>
                <a:ea typeface="+mn-ea"/>
                <a:cs typeface="+mn-cs"/>
              </a:rPr>
              <a:t> check box.</a:t>
            </a:r>
          </a:p>
          <a:p>
            <a:r>
              <a:rPr lang="en-US" sz="1200" b="0" i="0" kern="1200" dirty="0" smtClean="0">
                <a:solidFill>
                  <a:schemeClr val="tx1"/>
                </a:solidFill>
                <a:effectLst/>
                <a:latin typeface="+mn-lt"/>
                <a:ea typeface="+mn-ea"/>
                <a:cs typeface="+mn-cs"/>
              </a:rPr>
              <a:t>Click </a:t>
            </a:r>
            <a:r>
              <a:rPr lang="en-US" sz="1200" b="1" i="0" kern="1200" dirty="0" smtClean="0">
                <a:solidFill>
                  <a:schemeClr val="tx1"/>
                </a:solidFill>
                <a:effectLst/>
                <a:latin typeface="+mn-lt"/>
                <a:ea typeface="+mn-ea"/>
                <a:cs typeface="+mn-cs"/>
              </a:rPr>
              <a:t>OK</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In the </a:t>
            </a:r>
            <a:r>
              <a:rPr lang="en-US" sz="1200" b="1" i="0" kern="1200" dirty="0" smtClean="0">
                <a:solidFill>
                  <a:schemeClr val="tx1"/>
                </a:solidFill>
                <a:effectLst/>
                <a:latin typeface="+mn-lt"/>
                <a:ea typeface="+mn-ea"/>
                <a:cs typeface="+mn-cs"/>
              </a:rPr>
              <a:t>Preview Changes</a:t>
            </a:r>
            <a:r>
              <a:rPr lang="en-US" sz="1200" b="0" i="0" kern="1200" dirty="0" smtClean="0">
                <a:solidFill>
                  <a:schemeClr val="tx1"/>
                </a:solidFill>
                <a:effectLst/>
                <a:latin typeface="+mn-lt"/>
                <a:ea typeface="+mn-ea"/>
                <a:cs typeface="+mn-cs"/>
              </a:rPr>
              <a:t> dialog box, click </a:t>
            </a:r>
            <a:r>
              <a:rPr lang="en-US" sz="1200" b="1" i="0" kern="1200" dirty="0" smtClean="0">
                <a:solidFill>
                  <a:schemeClr val="tx1"/>
                </a:solidFill>
                <a:effectLst/>
                <a:latin typeface="+mn-lt"/>
                <a:ea typeface="+mn-ea"/>
                <a:cs typeface="+mn-cs"/>
              </a:rPr>
              <a:t>Apply</a:t>
            </a:r>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32</a:t>
            </a:fld>
            <a:endParaRPr lang="en-US"/>
          </a:p>
        </p:txBody>
      </p:sp>
    </p:spTree>
    <p:extLst>
      <p:ext uri="{BB962C8B-B14F-4D97-AF65-F5344CB8AC3E}">
        <p14:creationId xmlns:p14="http://schemas.microsoft.com/office/powerpoint/2010/main" val="12441471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a:t>
            </a:r>
            <a:r>
              <a:rPr lang="en-US" sz="1200" b="0" i="0" u="none" strike="noStrike" kern="1200" dirty="0" smtClean="0">
                <a:solidFill>
                  <a:schemeClr val="tx1"/>
                </a:solidFill>
                <a:effectLst/>
                <a:latin typeface="+mn-lt"/>
                <a:ea typeface="+mn-ea"/>
                <a:cs typeface="+mn-cs"/>
              </a:rPr>
              <a:t>Code Editor,</a:t>
            </a:r>
            <a:r>
              <a:rPr lang="en-US" sz="1200" b="0" i="0" kern="1200" dirty="0" smtClean="0">
                <a:solidFill>
                  <a:schemeClr val="tx1"/>
                </a:solidFill>
                <a:effectLst/>
                <a:latin typeface="+mn-lt"/>
                <a:ea typeface="+mn-ea"/>
                <a:cs typeface="+mn-cs"/>
              </a:rPr>
              <a:t> place the cursor in the declaration, on the name of the field that you want to encapsulate.</a:t>
            </a:r>
          </a:p>
          <a:p>
            <a:r>
              <a:rPr lang="en-US" sz="1200" b="0" i="0" kern="1200" dirty="0" smtClean="0">
                <a:solidFill>
                  <a:schemeClr val="tx1"/>
                </a:solidFill>
                <a:effectLst/>
                <a:latin typeface="+mn-lt"/>
                <a:ea typeface="+mn-ea"/>
                <a:cs typeface="+mn-cs"/>
              </a:rPr>
              <a:t>On the </a:t>
            </a:r>
            <a:r>
              <a:rPr lang="en-US" sz="1200" b="1" i="0" kern="1200" dirty="0" smtClean="0">
                <a:solidFill>
                  <a:schemeClr val="tx1"/>
                </a:solidFill>
                <a:effectLst/>
                <a:latin typeface="+mn-lt"/>
                <a:ea typeface="+mn-ea"/>
                <a:cs typeface="+mn-cs"/>
              </a:rPr>
              <a:t>Refactor</a:t>
            </a:r>
            <a:r>
              <a:rPr lang="en-US" sz="1200" b="0" i="0" kern="1200" dirty="0" smtClean="0">
                <a:solidFill>
                  <a:schemeClr val="tx1"/>
                </a:solidFill>
                <a:effectLst/>
                <a:latin typeface="+mn-lt"/>
                <a:ea typeface="+mn-ea"/>
                <a:cs typeface="+mn-cs"/>
              </a:rPr>
              <a:t> menu, click </a:t>
            </a:r>
            <a:r>
              <a:rPr lang="en-US" sz="1200" b="1" i="0" kern="1200" dirty="0" smtClean="0">
                <a:solidFill>
                  <a:schemeClr val="tx1"/>
                </a:solidFill>
                <a:effectLst/>
                <a:latin typeface="+mn-lt"/>
                <a:ea typeface="+mn-ea"/>
                <a:cs typeface="+mn-cs"/>
              </a:rPr>
              <a:t>Encapsulate Field</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Encapsulate Field</a:t>
            </a:r>
            <a:r>
              <a:rPr lang="en-US" sz="1200" b="0" i="0" kern="1200" dirty="0" smtClean="0">
                <a:solidFill>
                  <a:schemeClr val="tx1"/>
                </a:solidFill>
                <a:effectLst/>
                <a:latin typeface="+mn-lt"/>
                <a:ea typeface="+mn-ea"/>
                <a:cs typeface="+mn-cs"/>
              </a:rPr>
              <a:t> dialog box appears.</a:t>
            </a:r>
          </a:p>
          <a:p>
            <a:r>
              <a:rPr lang="en-US" sz="1200" b="0" i="0" kern="1200" dirty="0" smtClean="0">
                <a:solidFill>
                  <a:schemeClr val="tx1"/>
                </a:solidFill>
                <a:effectLst/>
                <a:latin typeface="+mn-lt"/>
                <a:ea typeface="+mn-ea"/>
                <a:cs typeface="+mn-cs"/>
              </a:rPr>
              <a:t>You can also type the keyboard shortcut CTRL+R, E to display the </a:t>
            </a:r>
            <a:r>
              <a:rPr lang="en-US" sz="1200" b="1" i="0" kern="1200" dirty="0" smtClean="0">
                <a:solidFill>
                  <a:schemeClr val="tx1"/>
                </a:solidFill>
                <a:effectLst/>
                <a:latin typeface="+mn-lt"/>
                <a:ea typeface="+mn-ea"/>
                <a:cs typeface="+mn-cs"/>
              </a:rPr>
              <a:t>Encapsulate Field</a:t>
            </a:r>
            <a:r>
              <a:rPr lang="en-US" sz="1200" b="0" i="0" kern="1200" dirty="0" smtClean="0">
                <a:solidFill>
                  <a:schemeClr val="tx1"/>
                </a:solidFill>
                <a:effectLst/>
                <a:latin typeface="+mn-lt"/>
                <a:ea typeface="+mn-ea"/>
                <a:cs typeface="+mn-cs"/>
              </a:rPr>
              <a:t> dialog box.</a:t>
            </a:r>
          </a:p>
          <a:p>
            <a:r>
              <a:rPr lang="en-US" sz="1200" b="0" i="0" kern="1200" dirty="0" smtClean="0">
                <a:solidFill>
                  <a:schemeClr val="tx1"/>
                </a:solidFill>
                <a:effectLst/>
                <a:latin typeface="+mn-lt"/>
                <a:ea typeface="+mn-ea"/>
                <a:cs typeface="+mn-cs"/>
              </a:rPr>
              <a:t>You can also right-click the cursor, point to </a:t>
            </a:r>
            <a:r>
              <a:rPr lang="en-US" sz="1200" b="1" i="0" kern="1200" dirty="0" smtClean="0">
                <a:solidFill>
                  <a:schemeClr val="tx1"/>
                </a:solidFill>
                <a:effectLst/>
                <a:latin typeface="+mn-lt"/>
                <a:ea typeface="+mn-ea"/>
                <a:cs typeface="+mn-cs"/>
              </a:rPr>
              <a:t>Refactor</a:t>
            </a:r>
            <a:r>
              <a:rPr lang="en-US" sz="1200" b="0" i="0" kern="1200" dirty="0" smtClean="0">
                <a:solidFill>
                  <a:schemeClr val="tx1"/>
                </a:solidFill>
                <a:effectLst/>
                <a:latin typeface="+mn-lt"/>
                <a:ea typeface="+mn-ea"/>
                <a:cs typeface="+mn-cs"/>
              </a:rPr>
              <a:t>, and then click </a:t>
            </a:r>
            <a:r>
              <a:rPr lang="en-US" sz="1200" b="1" i="0" kern="1200" dirty="0" smtClean="0">
                <a:solidFill>
                  <a:schemeClr val="tx1"/>
                </a:solidFill>
                <a:effectLst/>
                <a:latin typeface="+mn-lt"/>
                <a:ea typeface="+mn-ea"/>
                <a:cs typeface="+mn-cs"/>
              </a:rPr>
              <a:t>Encapsulate Field</a:t>
            </a:r>
            <a:r>
              <a:rPr lang="en-US" sz="1200" b="0" i="0" kern="1200" dirty="0" smtClean="0">
                <a:solidFill>
                  <a:schemeClr val="tx1"/>
                </a:solidFill>
                <a:effectLst/>
                <a:latin typeface="+mn-lt"/>
                <a:ea typeface="+mn-ea"/>
                <a:cs typeface="+mn-cs"/>
              </a:rPr>
              <a:t> to display the </a:t>
            </a:r>
            <a:r>
              <a:rPr lang="en-US" sz="1200" b="1" i="0" kern="1200" dirty="0" smtClean="0">
                <a:solidFill>
                  <a:schemeClr val="tx1"/>
                </a:solidFill>
                <a:effectLst/>
                <a:latin typeface="+mn-lt"/>
                <a:ea typeface="+mn-ea"/>
                <a:cs typeface="+mn-cs"/>
              </a:rPr>
              <a:t>Encapsulate Field</a:t>
            </a:r>
            <a:r>
              <a:rPr lang="en-US" sz="1200" b="0" i="0" kern="1200" dirty="0" smtClean="0">
                <a:solidFill>
                  <a:schemeClr val="tx1"/>
                </a:solidFill>
                <a:effectLst/>
                <a:latin typeface="+mn-lt"/>
                <a:ea typeface="+mn-ea"/>
                <a:cs typeface="+mn-cs"/>
              </a:rPr>
              <a:t> dialog box.</a:t>
            </a:r>
          </a:p>
          <a:p>
            <a:r>
              <a:rPr lang="en-US" sz="1200" b="0" i="0" kern="1200" dirty="0" smtClean="0">
                <a:solidFill>
                  <a:schemeClr val="tx1"/>
                </a:solidFill>
                <a:effectLst/>
                <a:latin typeface="+mn-lt"/>
                <a:ea typeface="+mn-ea"/>
                <a:cs typeface="+mn-cs"/>
              </a:rPr>
              <a:t>Specify settings.</a:t>
            </a:r>
          </a:p>
          <a:p>
            <a:r>
              <a:rPr lang="en-US" sz="1200" b="0" i="0" kern="1200" dirty="0" smtClean="0">
                <a:solidFill>
                  <a:schemeClr val="tx1"/>
                </a:solidFill>
                <a:effectLst/>
                <a:latin typeface="+mn-lt"/>
                <a:ea typeface="+mn-ea"/>
                <a:cs typeface="+mn-cs"/>
              </a:rPr>
              <a:t>Press ENTER, or click the </a:t>
            </a:r>
            <a:r>
              <a:rPr lang="en-US" sz="1200" b="1" i="0" kern="1200" dirty="0" smtClean="0">
                <a:solidFill>
                  <a:schemeClr val="tx1"/>
                </a:solidFill>
                <a:effectLst/>
                <a:latin typeface="+mn-lt"/>
                <a:ea typeface="+mn-ea"/>
                <a:cs typeface="+mn-cs"/>
              </a:rPr>
              <a:t>OK</a:t>
            </a:r>
            <a:r>
              <a:rPr lang="en-US" sz="1200" b="0" i="0" kern="1200" dirty="0" smtClean="0">
                <a:solidFill>
                  <a:schemeClr val="tx1"/>
                </a:solidFill>
                <a:effectLst/>
                <a:latin typeface="+mn-lt"/>
                <a:ea typeface="+mn-ea"/>
                <a:cs typeface="+mn-cs"/>
              </a:rPr>
              <a:t> button.</a:t>
            </a:r>
          </a:p>
          <a:p>
            <a:r>
              <a:rPr lang="en-US" sz="1200" b="0" i="0" kern="1200" dirty="0" smtClean="0">
                <a:solidFill>
                  <a:schemeClr val="tx1"/>
                </a:solidFill>
                <a:effectLst/>
                <a:latin typeface="+mn-lt"/>
                <a:ea typeface="+mn-ea"/>
                <a:cs typeface="+mn-cs"/>
              </a:rPr>
              <a:t>If you selected the </a:t>
            </a:r>
            <a:r>
              <a:rPr lang="en-US" sz="1200" b="1" i="0" kern="1200" dirty="0" smtClean="0">
                <a:solidFill>
                  <a:schemeClr val="tx1"/>
                </a:solidFill>
                <a:effectLst/>
                <a:latin typeface="+mn-lt"/>
                <a:ea typeface="+mn-ea"/>
                <a:cs typeface="+mn-cs"/>
              </a:rPr>
              <a:t>Preview reference changes</a:t>
            </a:r>
            <a:r>
              <a:rPr lang="en-US" sz="1200" b="0" i="0" kern="1200" dirty="0" smtClean="0">
                <a:solidFill>
                  <a:schemeClr val="tx1"/>
                </a:solidFill>
                <a:effectLst/>
                <a:latin typeface="+mn-lt"/>
                <a:ea typeface="+mn-ea"/>
                <a:cs typeface="+mn-cs"/>
              </a:rPr>
              <a:t> option, then the </a:t>
            </a:r>
            <a:r>
              <a:rPr lang="en-US" sz="1200" b="1" i="0" kern="1200" dirty="0" smtClean="0">
                <a:solidFill>
                  <a:schemeClr val="tx1"/>
                </a:solidFill>
                <a:effectLst/>
                <a:latin typeface="+mn-lt"/>
                <a:ea typeface="+mn-ea"/>
                <a:cs typeface="+mn-cs"/>
              </a:rPr>
              <a:t>Preview Reference Changes</a:t>
            </a:r>
            <a:r>
              <a:rPr lang="en-US" sz="1200" b="0" i="0" kern="1200" dirty="0" smtClean="0">
                <a:solidFill>
                  <a:schemeClr val="tx1"/>
                </a:solidFill>
                <a:effectLst/>
                <a:latin typeface="+mn-lt"/>
                <a:ea typeface="+mn-ea"/>
                <a:cs typeface="+mn-cs"/>
              </a:rPr>
              <a:t> window opens. Click the </a:t>
            </a:r>
            <a:r>
              <a:rPr lang="en-US" sz="1200" b="1" i="0" kern="1200" dirty="0" smtClean="0">
                <a:solidFill>
                  <a:schemeClr val="tx1"/>
                </a:solidFill>
                <a:effectLst/>
                <a:latin typeface="+mn-lt"/>
                <a:ea typeface="+mn-ea"/>
                <a:cs typeface="+mn-cs"/>
              </a:rPr>
              <a:t>Apply</a:t>
            </a:r>
            <a:r>
              <a:rPr lang="en-US" sz="1200" b="0" i="0" kern="1200" dirty="0" smtClean="0">
                <a:solidFill>
                  <a:schemeClr val="tx1"/>
                </a:solidFill>
                <a:effectLst/>
                <a:latin typeface="+mn-lt"/>
                <a:ea typeface="+mn-ea"/>
                <a:cs typeface="+mn-cs"/>
              </a:rPr>
              <a:t> button.</a:t>
            </a:r>
          </a:p>
          <a:p>
            <a:r>
              <a:rPr lang="en-US" sz="1200" b="0" i="0" kern="1200" dirty="0" smtClean="0">
                <a:solidFill>
                  <a:schemeClr val="tx1"/>
                </a:solidFill>
                <a:effectLst/>
                <a:latin typeface="+mn-lt"/>
                <a:ea typeface="+mn-ea"/>
                <a:cs typeface="+mn-cs"/>
              </a:rPr>
              <a:t>The property with,</a:t>
            </a:r>
            <a:r>
              <a:rPr lang="en-US" sz="1200" b="0" i="0" kern="1200" baseline="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get</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set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accessor</a:t>
            </a:r>
            <a:r>
              <a:rPr lang="en-US" sz="1200" b="0" i="0" kern="1200" dirty="0" smtClean="0">
                <a:solidFill>
                  <a:schemeClr val="tx1"/>
                </a:solidFill>
                <a:effectLst/>
                <a:latin typeface="+mn-lt"/>
                <a:ea typeface="+mn-ea"/>
                <a:cs typeface="+mn-cs"/>
              </a:rPr>
              <a:t> code is</a:t>
            </a:r>
            <a:r>
              <a:rPr lang="en-US" sz="1200" b="0" i="0" kern="1200" baseline="0" dirty="0" smtClean="0">
                <a:solidFill>
                  <a:schemeClr val="tx1"/>
                </a:solidFill>
                <a:effectLst/>
                <a:latin typeface="+mn-lt"/>
                <a:ea typeface="+mn-ea"/>
                <a:cs typeface="+mn-cs"/>
              </a:rPr>
              <a:t> added in your code</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34</a:t>
            </a:fld>
            <a:endParaRPr lang="en-US"/>
          </a:p>
        </p:txBody>
      </p:sp>
    </p:spTree>
    <p:extLst>
      <p:ext uri="{BB962C8B-B14F-4D97-AF65-F5344CB8AC3E}">
        <p14:creationId xmlns:p14="http://schemas.microsoft.com/office/powerpoint/2010/main" val="12261520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35</a:t>
            </a:fld>
            <a:endParaRPr lang="en-US"/>
          </a:p>
        </p:txBody>
      </p:sp>
    </p:spTree>
    <p:extLst>
      <p:ext uri="{BB962C8B-B14F-4D97-AF65-F5344CB8AC3E}">
        <p14:creationId xmlns:p14="http://schemas.microsoft.com/office/powerpoint/2010/main" val="13697527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With the cursor positioned on</a:t>
            </a:r>
            <a:r>
              <a:rPr lang="en-US" sz="1200" b="0" i="0" kern="1200" baseline="0" dirty="0" smtClean="0">
                <a:solidFill>
                  <a:schemeClr val="tx1"/>
                </a:solidFill>
                <a:effectLst/>
                <a:latin typeface="+mn-lt"/>
                <a:ea typeface="+mn-ea"/>
                <a:cs typeface="+mn-cs"/>
              </a:rPr>
              <a:t> class name, </a:t>
            </a:r>
            <a:r>
              <a:rPr lang="en-US" sz="1200" b="0" i="0" kern="1200" dirty="0" smtClean="0">
                <a:solidFill>
                  <a:schemeClr val="tx1"/>
                </a:solidFill>
                <a:effectLst/>
                <a:latin typeface="+mn-lt"/>
                <a:ea typeface="+mn-ea"/>
                <a:cs typeface="+mn-cs"/>
              </a:rPr>
              <a:t>click </a:t>
            </a:r>
            <a:r>
              <a:rPr lang="en-US" sz="1200" b="1" i="0" kern="1200" dirty="0" smtClean="0">
                <a:solidFill>
                  <a:schemeClr val="tx1"/>
                </a:solidFill>
                <a:effectLst/>
                <a:latin typeface="+mn-lt"/>
                <a:ea typeface="+mn-ea"/>
                <a:cs typeface="+mn-cs"/>
              </a:rPr>
              <a:t>Extract Interface</a:t>
            </a:r>
            <a:r>
              <a:rPr lang="en-US" sz="1200" b="0" i="0" kern="1200" dirty="0" smtClean="0">
                <a:solidFill>
                  <a:schemeClr val="tx1"/>
                </a:solidFill>
                <a:effectLst/>
                <a:latin typeface="+mn-lt"/>
                <a:ea typeface="+mn-ea"/>
                <a:cs typeface="+mn-cs"/>
              </a:rPr>
              <a:t> on the </a:t>
            </a:r>
            <a:r>
              <a:rPr lang="en-US" sz="1200" b="1" i="0" kern="1200" dirty="0" smtClean="0">
                <a:solidFill>
                  <a:schemeClr val="tx1"/>
                </a:solidFill>
                <a:effectLst/>
                <a:latin typeface="+mn-lt"/>
                <a:ea typeface="+mn-ea"/>
                <a:cs typeface="+mn-cs"/>
              </a:rPr>
              <a:t>Refactor</a:t>
            </a:r>
            <a:r>
              <a:rPr lang="en-US" sz="1200" b="0" i="0" kern="1200" dirty="0" smtClean="0">
                <a:solidFill>
                  <a:schemeClr val="tx1"/>
                </a:solidFill>
                <a:effectLst/>
                <a:latin typeface="+mn-lt"/>
                <a:ea typeface="+mn-ea"/>
                <a:cs typeface="+mn-cs"/>
              </a:rPr>
              <a:t> menu.</a:t>
            </a:r>
          </a:p>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Extract Interface</a:t>
            </a:r>
            <a:r>
              <a:rPr lang="en-US" sz="1200" b="0" i="0" kern="1200" dirty="0" smtClean="0">
                <a:solidFill>
                  <a:schemeClr val="tx1"/>
                </a:solidFill>
                <a:effectLst/>
                <a:latin typeface="+mn-lt"/>
                <a:ea typeface="+mn-ea"/>
                <a:cs typeface="+mn-cs"/>
              </a:rPr>
              <a:t> dialog box appears.</a:t>
            </a:r>
          </a:p>
          <a:p>
            <a:r>
              <a:rPr lang="en-US" sz="1200" b="0" i="0" kern="1200" dirty="0" smtClean="0">
                <a:solidFill>
                  <a:schemeClr val="tx1"/>
                </a:solidFill>
                <a:effectLst/>
                <a:latin typeface="+mn-lt"/>
                <a:ea typeface="+mn-ea"/>
                <a:cs typeface="+mn-cs"/>
              </a:rPr>
              <a:t>You can also type the keyboard shortcut CTRL+R, I to display the </a:t>
            </a:r>
            <a:r>
              <a:rPr lang="en-US" sz="1200" b="1" i="0" kern="1200" dirty="0" smtClean="0">
                <a:solidFill>
                  <a:schemeClr val="tx1"/>
                </a:solidFill>
                <a:effectLst/>
                <a:latin typeface="+mn-lt"/>
                <a:ea typeface="+mn-ea"/>
                <a:cs typeface="+mn-cs"/>
              </a:rPr>
              <a:t>Extract Interface</a:t>
            </a:r>
            <a:r>
              <a:rPr lang="en-US" sz="1200" b="0" i="0" kern="1200" dirty="0" smtClean="0">
                <a:solidFill>
                  <a:schemeClr val="tx1"/>
                </a:solidFill>
                <a:effectLst/>
                <a:latin typeface="+mn-lt"/>
                <a:ea typeface="+mn-ea"/>
                <a:cs typeface="+mn-cs"/>
              </a:rPr>
              <a:t> dialog box.</a:t>
            </a:r>
          </a:p>
          <a:p>
            <a:r>
              <a:rPr lang="en-US" sz="1200" b="0" i="0" kern="1200" dirty="0" smtClean="0">
                <a:solidFill>
                  <a:schemeClr val="tx1"/>
                </a:solidFill>
                <a:effectLst/>
                <a:latin typeface="+mn-lt"/>
                <a:ea typeface="+mn-ea"/>
                <a:cs typeface="+mn-cs"/>
              </a:rPr>
              <a:t>You can also right-click the mouse, point to </a:t>
            </a:r>
            <a:r>
              <a:rPr lang="en-US" sz="1200" b="1" i="0" kern="1200" dirty="0" smtClean="0">
                <a:solidFill>
                  <a:schemeClr val="tx1"/>
                </a:solidFill>
                <a:effectLst/>
                <a:latin typeface="+mn-lt"/>
                <a:ea typeface="+mn-ea"/>
                <a:cs typeface="+mn-cs"/>
              </a:rPr>
              <a:t>Refactor</a:t>
            </a:r>
            <a:r>
              <a:rPr lang="en-US" sz="1200" b="0" i="0" kern="1200" dirty="0" smtClean="0">
                <a:solidFill>
                  <a:schemeClr val="tx1"/>
                </a:solidFill>
                <a:effectLst/>
                <a:latin typeface="+mn-lt"/>
                <a:ea typeface="+mn-ea"/>
                <a:cs typeface="+mn-cs"/>
              </a:rPr>
              <a:t>, and then click </a:t>
            </a:r>
            <a:r>
              <a:rPr lang="en-US" sz="1200" b="1" i="0" kern="1200" dirty="0" smtClean="0">
                <a:solidFill>
                  <a:schemeClr val="tx1"/>
                </a:solidFill>
                <a:effectLst/>
                <a:latin typeface="+mn-lt"/>
                <a:ea typeface="+mn-ea"/>
                <a:cs typeface="+mn-cs"/>
              </a:rPr>
              <a:t>Extract Interface</a:t>
            </a:r>
            <a:r>
              <a:rPr lang="en-US" sz="1200" b="0" i="0" kern="1200" dirty="0" smtClean="0">
                <a:solidFill>
                  <a:schemeClr val="tx1"/>
                </a:solidFill>
                <a:effectLst/>
                <a:latin typeface="+mn-lt"/>
                <a:ea typeface="+mn-ea"/>
                <a:cs typeface="+mn-cs"/>
              </a:rPr>
              <a:t> to display the </a:t>
            </a:r>
            <a:r>
              <a:rPr lang="en-US" sz="1200" b="1" i="0" kern="1200" dirty="0" smtClean="0">
                <a:solidFill>
                  <a:schemeClr val="tx1"/>
                </a:solidFill>
                <a:effectLst/>
                <a:latin typeface="+mn-lt"/>
                <a:ea typeface="+mn-ea"/>
                <a:cs typeface="+mn-cs"/>
              </a:rPr>
              <a:t>Extract Interface</a:t>
            </a:r>
            <a:r>
              <a:rPr lang="en-US" sz="1200" b="0" i="0" kern="1200" dirty="0" smtClean="0">
                <a:solidFill>
                  <a:schemeClr val="tx1"/>
                </a:solidFill>
                <a:effectLst/>
                <a:latin typeface="+mn-lt"/>
                <a:ea typeface="+mn-ea"/>
                <a:cs typeface="+mn-cs"/>
              </a:rPr>
              <a:t> dialog box.</a:t>
            </a:r>
          </a:p>
          <a:p>
            <a:r>
              <a:rPr lang="en-US" sz="1200" b="0" i="0" kern="1200" dirty="0" smtClean="0">
                <a:solidFill>
                  <a:schemeClr val="tx1"/>
                </a:solidFill>
                <a:effectLst/>
                <a:latin typeface="+mn-lt"/>
                <a:ea typeface="+mn-ea"/>
                <a:cs typeface="+mn-cs"/>
              </a:rPr>
              <a:t>Click </a:t>
            </a:r>
            <a:r>
              <a:rPr lang="en-US" sz="1200" b="1" i="0" kern="1200" dirty="0" smtClean="0">
                <a:solidFill>
                  <a:schemeClr val="tx1"/>
                </a:solidFill>
                <a:effectLst/>
                <a:latin typeface="+mn-lt"/>
                <a:ea typeface="+mn-ea"/>
                <a:cs typeface="+mn-cs"/>
              </a:rPr>
              <a:t>Select All</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Click </a:t>
            </a:r>
            <a:r>
              <a:rPr lang="en-US" sz="1200" b="1" i="0" kern="1200" dirty="0" smtClean="0">
                <a:solidFill>
                  <a:schemeClr val="tx1"/>
                </a:solidFill>
                <a:effectLst/>
                <a:latin typeface="+mn-lt"/>
                <a:ea typeface="+mn-ea"/>
                <a:cs typeface="+mn-cs"/>
              </a:rPr>
              <a:t>OK</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A new file,</a:t>
            </a:r>
            <a:r>
              <a:rPr lang="en-US" sz="1200" b="0" i="0" kern="1200" baseline="0" dirty="0" smtClean="0">
                <a:solidFill>
                  <a:schemeClr val="tx1"/>
                </a:solidFill>
                <a:effectLst/>
                <a:latin typeface="+mn-lt"/>
                <a:ea typeface="+mn-ea"/>
                <a:cs typeface="+mn-cs"/>
              </a:rPr>
              <a:t> with an interface, will be added in the project</a:t>
            </a:r>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36</a:t>
            </a:fld>
            <a:endParaRPr lang="en-US"/>
          </a:p>
        </p:txBody>
      </p:sp>
    </p:spTree>
    <p:extLst>
      <p:ext uri="{BB962C8B-B14F-4D97-AF65-F5344CB8AC3E}">
        <p14:creationId xmlns:p14="http://schemas.microsoft.com/office/powerpoint/2010/main" val="37962659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37</a:t>
            </a:fld>
            <a:endParaRPr lang="en-US"/>
          </a:p>
        </p:txBody>
      </p:sp>
    </p:spTree>
    <p:extLst>
      <p:ext uri="{BB962C8B-B14F-4D97-AF65-F5344CB8AC3E}">
        <p14:creationId xmlns:p14="http://schemas.microsoft.com/office/powerpoint/2010/main" val="10205035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Place the cursor on method , either in the method declaration or the method call.</a:t>
            </a:r>
          </a:p>
          <a:p>
            <a:r>
              <a:rPr lang="en-US" sz="1200" b="0" i="0" kern="1200" dirty="0" smtClean="0">
                <a:solidFill>
                  <a:schemeClr val="tx1"/>
                </a:solidFill>
                <a:effectLst/>
                <a:latin typeface="+mn-lt"/>
                <a:ea typeface="+mn-ea"/>
                <a:cs typeface="+mn-cs"/>
              </a:rPr>
              <a:t>From the </a:t>
            </a:r>
            <a:r>
              <a:rPr lang="en-US" sz="1200" b="1" i="0" kern="1200" dirty="0" smtClean="0">
                <a:solidFill>
                  <a:schemeClr val="tx1"/>
                </a:solidFill>
                <a:effectLst/>
                <a:latin typeface="+mn-lt"/>
                <a:ea typeface="+mn-ea"/>
                <a:cs typeface="+mn-cs"/>
              </a:rPr>
              <a:t>Refactor</a:t>
            </a:r>
            <a:r>
              <a:rPr lang="en-US" sz="1200" b="0" i="0" kern="1200" dirty="0" smtClean="0">
                <a:solidFill>
                  <a:schemeClr val="tx1"/>
                </a:solidFill>
                <a:effectLst/>
                <a:latin typeface="+mn-lt"/>
                <a:ea typeface="+mn-ea"/>
                <a:cs typeface="+mn-cs"/>
              </a:rPr>
              <a:t> menu, select </a:t>
            </a:r>
            <a:r>
              <a:rPr lang="en-US" sz="1200" b="1" i="0" kern="1200" dirty="0" smtClean="0">
                <a:solidFill>
                  <a:schemeClr val="tx1"/>
                </a:solidFill>
                <a:effectLst/>
                <a:latin typeface="+mn-lt"/>
                <a:ea typeface="+mn-ea"/>
                <a:cs typeface="+mn-cs"/>
              </a:rPr>
              <a:t>Remove Parameters</a:t>
            </a:r>
            <a:r>
              <a:rPr lang="en-US" sz="1200" b="0" i="0" kern="1200" dirty="0" smtClean="0">
                <a:solidFill>
                  <a:schemeClr val="tx1"/>
                </a:solidFill>
                <a:effectLst/>
                <a:latin typeface="+mn-lt"/>
                <a:ea typeface="+mn-ea"/>
                <a:cs typeface="+mn-cs"/>
              </a:rPr>
              <a:t> to display the </a:t>
            </a:r>
            <a:r>
              <a:rPr lang="en-US" sz="1200" b="1" i="0" kern="1200" dirty="0" smtClean="0">
                <a:solidFill>
                  <a:schemeClr val="tx1"/>
                </a:solidFill>
                <a:effectLst/>
                <a:latin typeface="+mn-lt"/>
                <a:ea typeface="+mn-ea"/>
                <a:cs typeface="+mn-cs"/>
              </a:rPr>
              <a:t>Remove Parameters</a:t>
            </a:r>
            <a:r>
              <a:rPr lang="en-US" sz="1200" b="0" i="0" kern="1200" dirty="0" smtClean="0">
                <a:solidFill>
                  <a:schemeClr val="tx1"/>
                </a:solidFill>
                <a:effectLst/>
                <a:latin typeface="+mn-lt"/>
                <a:ea typeface="+mn-ea"/>
                <a:cs typeface="+mn-cs"/>
              </a:rPr>
              <a:t> dialog box.</a:t>
            </a:r>
          </a:p>
          <a:p>
            <a:r>
              <a:rPr lang="en-US" sz="1200" b="0" i="0" kern="1200" dirty="0" smtClean="0">
                <a:solidFill>
                  <a:schemeClr val="tx1"/>
                </a:solidFill>
                <a:effectLst/>
                <a:latin typeface="+mn-lt"/>
                <a:ea typeface="+mn-ea"/>
                <a:cs typeface="+mn-cs"/>
              </a:rPr>
              <a:t>You can also type the keyboard shortcut CTRL+R, V to display the </a:t>
            </a:r>
            <a:r>
              <a:rPr lang="en-US" sz="1200" b="1" i="0" kern="1200" dirty="0" smtClean="0">
                <a:solidFill>
                  <a:schemeClr val="tx1"/>
                </a:solidFill>
                <a:effectLst/>
                <a:latin typeface="+mn-lt"/>
                <a:ea typeface="+mn-ea"/>
                <a:cs typeface="+mn-cs"/>
              </a:rPr>
              <a:t>Remove Parameters</a:t>
            </a:r>
            <a:r>
              <a:rPr lang="en-US" sz="1200" b="0" i="0" kern="1200" dirty="0" smtClean="0">
                <a:solidFill>
                  <a:schemeClr val="tx1"/>
                </a:solidFill>
                <a:effectLst/>
                <a:latin typeface="+mn-lt"/>
                <a:ea typeface="+mn-ea"/>
                <a:cs typeface="+mn-cs"/>
              </a:rPr>
              <a:t> dialog box.</a:t>
            </a:r>
          </a:p>
          <a:p>
            <a:r>
              <a:rPr lang="en-US" sz="1200" b="0" i="0" kern="1200" dirty="0" smtClean="0">
                <a:solidFill>
                  <a:schemeClr val="tx1"/>
                </a:solidFill>
                <a:effectLst/>
                <a:latin typeface="+mn-lt"/>
                <a:ea typeface="+mn-ea"/>
                <a:cs typeface="+mn-cs"/>
              </a:rPr>
              <a:t>You can also right-click the cursor, point to </a:t>
            </a:r>
            <a:r>
              <a:rPr lang="en-US" sz="1200" b="1" i="0" kern="1200" dirty="0" smtClean="0">
                <a:solidFill>
                  <a:schemeClr val="tx1"/>
                </a:solidFill>
                <a:effectLst/>
                <a:latin typeface="+mn-lt"/>
                <a:ea typeface="+mn-ea"/>
                <a:cs typeface="+mn-cs"/>
              </a:rPr>
              <a:t>Refactor</a:t>
            </a:r>
            <a:r>
              <a:rPr lang="en-US" sz="1200" b="0" i="0" kern="1200" dirty="0" smtClean="0">
                <a:solidFill>
                  <a:schemeClr val="tx1"/>
                </a:solidFill>
                <a:effectLst/>
                <a:latin typeface="+mn-lt"/>
                <a:ea typeface="+mn-ea"/>
                <a:cs typeface="+mn-cs"/>
              </a:rPr>
              <a:t>, and then click </a:t>
            </a:r>
            <a:r>
              <a:rPr lang="en-US" sz="1200" b="1" i="0" kern="1200" dirty="0" smtClean="0">
                <a:solidFill>
                  <a:schemeClr val="tx1"/>
                </a:solidFill>
                <a:effectLst/>
                <a:latin typeface="+mn-lt"/>
                <a:ea typeface="+mn-ea"/>
                <a:cs typeface="+mn-cs"/>
              </a:rPr>
              <a:t>Remove Parameters</a:t>
            </a:r>
            <a:r>
              <a:rPr lang="en-US" sz="1200" b="0" i="0" kern="1200" dirty="0" smtClean="0">
                <a:solidFill>
                  <a:schemeClr val="tx1"/>
                </a:solidFill>
                <a:effectLst/>
                <a:latin typeface="+mn-lt"/>
                <a:ea typeface="+mn-ea"/>
                <a:cs typeface="+mn-cs"/>
              </a:rPr>
              <a:t> to display the </a:t>
            </a:r>
            <a:r>
              <a:rPr lang="en-US" sz="1200" b="1" i="0" kern="1200" dirty="0" smtClean="0">
                <a:solidFill>
                  <a:schemeClr val="tx1"/>
                </a:solidFill>
                <a:effectLst/>
                <a:latin typeface="+mn-lt"/>
                <a:ea typeface="+mn-ea"/>
                <a:cs typeface="+mn-cs"/>
              </a:rPr>
              <a:t>Remove Parameters</a:t>
            </a:r>
            <a:r>
              <a:rPr lang="en-US" sz="1200" b="0" i="0" kern="1200" dirty="0" smtClean="0">
                <a:solidFill>
                  <a:schemeClr val="tx1"/>
                </a:solidFill>
                <a:effectLst/>
                <a:latin typeface="+mn-lt"/>
                <a:ea typeface="+mn-ea"/>
                <a:cs typeface="+mn-cs"/>
              </a:rPr>
              <a:t> dialog box.</a:t>
            </a:r>
          </a:p>
          <a:p>
            <a:r>
              <a:rPr lang="en-US" sz="1200" b="0" i="0" kern="1200" dirty="0" smtClean="0">
                <a:solidFill>
                  <a:schemeClr val="tx1"/>
                </a:solidFill>
                <a:effectLst/>
                <a:latin typeface="+mn-lt"/>
                <a:ea typeface="+mn-ea"/>
                <a:cs typeface="+mn-cs"/>
              </a:rPr>
              <a:t>Using the </a:t>
            </a:r>
            <a:r>
              <a:rPr lang="en-US" sz="1200" b="1" i="0" kern="1200" dirty="0" smtClean="0">
                <a:solidFill>
                  <a:schemeClr val="tx1"/>
                </a:solidFill>
                <a:effectLst/>
                <a:latin typeface="+mn-lt"/>
                <a:ea typeface="+mn-ea"/>
                <a:cs typeface="+mn-cs"/>
              </a:rPr>
              <a:t>Parameters</a:t>
            </a:r>
            <a:r>
              <a:rPr lang="en-US" sz="1200" b="0" i="0" kern="1200" dirty="0" smtClean="0">
                <a:solidFill>
                  <a:schemeClr val="tx1"/>
                </a:solidFill>
                <a:effectLst/>
                <a:latin typeface="+mn-lt"/>
                <a:ea typeface="+mn-ea"/>
                <a:cs typeface="+mn-cs"/>
              </a:rPr>
              <a:t> field, position the cursor on a field, and then click </a:t>
            </a:r>
            <a:r>
              <a:rPr lang="en-US" sz="1200" b="1" i="0" kern="1200" dirty="0" smtClean="0">
                <a:solidFill>
                  <a:schemeClr val="tx1"/>
                </a:solidFill>
                <a:effectLst/>
                <a:latin typeface="+mn-lt"/>
                <a:ea typeface="+mn-ea"/>
                <a:cs typeface="+mn-cs"/>
              </a:rPr>
              <a:t>Remove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Click </a:t>
            </a:r>
            <a:r>
              <a:rPr lang="en-US" sz="1200" b="1" i="0" kern="1200" dirty="0" smtClean="0">
                <a:solidFill>
                  <a:schemeClr val="tx1"/>
                </a:solidFill>
                <a:effectLst/>
                <a:latin typeface="+mn-lt"/>
                <a:ea typeface="+mn-ea"/>
                <a:cs typeface="+mn-cs"/>
              </a:rPr>
              <a:t>OK</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In the </a:t>
            </a:r>
            <a:r>
              <a:rPr lang="en-US" sz="1200" b="1" i="0" kern="1200" dirty="0" smtClean="0">
                <a:solidFill>
                  <a:schemeClr val="tx1"/>
                </a:solidFill>
                <a:effectLst/>
                <a:latin typeface="+mn-lt"/>
                <a:ea typeface="+mn-ea"/>
                <a:cs typeface="+mn-cs"/>
              </a:rPr>
              <a:t>Preview Changes — Remove Parameters</a:t>
            </a:r>
            <a:r>
              <a:rPr lang="en-US" sz="1200" b="0" i="0" kern="1200" dirty="0" smtClean="0">
                <a:solidFill>
                  <a:schemeClr val="tx1"/>
                </a:solidFill>
                <a:effectLst/>
                <a:latin typeface="+mn-lt"/>
                <a:ea typeface="+mn-ea"/>
                <a:cs typeface="+mn-cs"/>
              </a:rPr>
              <a:t> dialog box, click </a:t>
            </a:r>
            <a:r>
              <a:rPr lang="en-US" sz="1200" b="1" i="0" kern="1200" dirty="0" smtClean="0">
                <a:solidFill>
                  <a:schemeClr val="tx1"/>
                </a:solidFill>
                <a:effectLst/>
                <a:latin typeface="+mn-lt"/>
                <a:ea typeface="+mn-ea"/>
                <a:cs typeface="+mn-cs"/>
              </a:rPr>
              <a:t>Apply</a:t>
            </a:r>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38</a:t>
            </a:fld>
            <a:endParaRPr lang="en-US"/>
          </a:p>
        </p:txBody>
      </p:sp>
    </p:spTree>
    <p:extLst>
      <p:ext uri="{BB962C8B-B14F-4D97-AF65-F5344CB8AC3E}">
        <p14:creationId xmlns:p14="http://schemas.microsoft.com/office/powerpoint/2010/main" val="9446783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Place the cursor on method, whose</a:t>
            </a:r>
            <a:r>
              <a:rPr lang="en-US" sz="1200" b="0" i="0" kern="1200" baseline="0" dirty="0" smtClean="0">
                <a:solidFill>
                  <a:schemeClr val="tx1"/>
                </a:solidFill>
                <a:effectLst/>
                <a:latin typeface="+mn-lt"/>
                <a:ea typeface="+mn-ea"/>
                <a:cs typeface="+mn-cs"/>
              </a:rPr>
              <a:t> parameters you would like to rearrange</a:t>
            </a:r>
            <a:r>
              <a:rPr lang="en-US" sz="1200" b="0" i="0" kern="1200" dirty="0" smtClean="0">
                <a:solidFill>
                  <a:schemeClr val="tx1"/>
                </a:solidFill>
                <a:effectLst/>
                <a:latin typeface="+mn-lt"/>
                <a:ea typeface="+mn-ea"/>
                <a:cs typeface="+mn-cs"/>
              </a:rPr>
              <a:t>, either in the method declaration or the method call.</a:t>
            </a:r>
          </a:p>
          <a:p>
            <a:r>
              <a:rPr lang="en-US" sz="1200" b="0" i="0" kern="1200" dirty="0" smtClean="0">
                <a:solidFill>
                  <a:schemeClr val="tx1"/>
                </a:solidFill>
                <a:effectLst/>
                <a:latin typeface="+mn-lt"/>
                <a:ea typeface="+mn-ea"/>
                <a:cs typeface="+mn-cs"/>
              </a:rPr>
              <a:t>On the </a:t>
            </a:r>
            <a:r>
              <a:rPr lang="en-US" sz="1200" b="1" i="0" kern="1200" dirty="0" smtClean="0">
                <a:solidFill>
                  <a:schemeClr val="tx1"/>
                </a:solidFill>
                <a:effectLst/>
                <a:latin typeface="+mn-lt"/>
                <a:ea typeface="+mn-ea"/>
                <a:cs typeface="+mn-cs"/>
              </a:rPr>
              <a:t>Refactor</a:t>
            </a:r>
            <a:r>
              <a:rPr lang="en-US" sz="1200" b="0" i="0" kern="1200" dirty="0" smtClean="0">
                <a:solidFill>
                  <a:schemeClr val="tx1"/>
                </a:solidFill>
                <a:effectLst/>
                <a:latin typeface="+mn-lt"/>
                <a:ea typeface="+mn-ea"/>
                <a:cs typeface="+mn-cs"/>
              </a:rPr>
              <a:t> menu, click </a:t>
            </a:r>
            <a:r>
              <a:rPr lang="en-US" sz="1200" b="1" i="0" kern="1200" dirty="0" smtClean="0">
                <a:solidFill>
                  <a:schemeClr val="tx1"/>
                </a:solidFill>
                <a:effectLst/>
                <a:latin typeface="+mn-lt"/>
                <a:ea typeface="+mn-ea"/>
                <a:cs typeface="+mn-cs"/>
              </a:rPr>
              <a:t>Reorder Parameters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Reorder Parameters</a:t>
            </a:r>
            <a:r>
              <a:rPr lang="en-US" sz="1200" b="0" i="0" kern="1200" dirty="0" smtClean="0">
                <a:solidFill>
                  <a:schemeClr val="tx1"/>
                </a:solidFill>
                <a:effectLst/>
                <a:latin typeface="+mn-lt"/>
                <a:ea typeface="+mn-ea"/>
                <a:cs typeface="+mn-cs"/>
              </a:rPr>
              <a:t> dialog box appears.</a:t>
            </a:r>
          </a:p>
          <a:p>
            <a:r>
              <a:rPr lang="en-US" sz="1200" b="0" i="0" kern="1200" dirty="0" smtClean="0">
                <a:solidFill>
                  <a:schemeClr val="tx1"/>
                </a:solidFill>
                <a:effectLst/>
                <a:latin typeface="+mn-lt"/>
                <a:ea typeface="+mn-ea"/>
                <a:cs typeface="+mn-cs"/>
              </a:rPr>
              <a:t>In the </a:t>
            </a:r>
            <a:r>
              <a:rPr lang="en-US" sz="1200" b="1" i="0" kern="1200" dirty="0" smtClean="0">
                <a:solidFill>
                  <a:schemeClr val="tx1"/>
                </a:solidFill>
                <a:effectLst/>
                <a:latin typeface="+mn-lt"/>
                <a:ea typeface="+mn-ea"/>
                <a:cs typeface="+mn-cs"/>
              </a:rPr>
              <a:t>Reorder Parameters</a:t>
            </a:r>
            <a:r>
              <a:rPr lang="en-US" sz="1200" b="0" i="0" kern="1200" dirty="0" smtClean="0">
                <a:solidFill>
                  <a:schemeClr val="tx1"/>
                </a:solidFill>
                <a:effectLst/>
                <a:latin typeface="+mn-lt"/>
                <a:ea typeface="+mn-ea"/>
                <a:cs typeface="+mn-cs"/>
              </a:rPr>
              <a:t> dialog box, select</a:t>
            </a:r>
            <a:r>
              <a:rPr lang="en-US" sz="1200" b="0" i="0" kern="1200" baseline="0" dirty="0" smtClean="0">
                <a:solidFill>
                  <a:schemeClr val="tx1"/>
                </a:solidFill>
                <a:effectLst/>
                <a:latin typeface="+mn-lt"/>
                <a:ea typeface="+mn-ea"/>
                <a:cs typeface="+mn-cs"/>
              </a:rPr>
              <a:t> a parameter</a:t>
            </a:r>
            <a:r>
              <a:rPr lang="en-US" sz="1200" b="0" i="0" kern="1200" dirty="0" smtClean="0">
                <a:solidFill>
                  <a:schemeClr val="tx1"/>
                </a:solidFill>
                <a:effectLst/>
                <a:latin typeface="+mn-lt"/>
                <a:ea typeface="+mn-ea"/>
                <a:cs typeface="+mn-cs"/>
              </a:rPr>
              <a:t> in the </a:t>
            </a:r>
            <a:r>
              <a:rPr lang="en-US" sz="1200" b="1" i="0" kern="1200" dirty="0" smtClean="0">
                <a:solidFill>
                  <a:schemeClr val="tx1"/>
                </a:solidFill>
                <a:effectLst/>
                <a:latin typeface="+mn-lt"/>
                <a:ea typeface="+mn-ea"/>
                <a:cs typeface="+mn-cs"/>
              </a:rPr>
              <a:t>Parameters</a:t>
            </a:r>
            <a:r>
              <a:rPr lang="en-US" sz="1200" b="0" i="0" kern="1200" dirty="0" smtClean="0">
                <a:solidFill>
                  <a:schemeClr val="tx1"/>
                </a:solidFill>
                <a:effectLst/>
                <a:latin typeface="+mn-lt"/>
                <a:ea typeface="+mn-ea"/>
                <a:cs typeface="+mn-cs"/>
              </a:rPr>
              <a:t> list, and then click the down/up button.</a:t>
            </a:r>
          </a:p>
          <a:p>
            <a:r>
              <a:rPr lang="en-US" sz="1200" b="0" i="0" kern="1200" dirty="0" smtClean="0">
                <a:solidFill>
                  <a:schemeClr val="tx1"/>
                </a:solidFill>
                <a:effectLst/>
                <a:latin typeface="+mn-lt"/>
                <a:ea typeface="+mn-ea"/>
                <a:cs typeface="+mn-cs"/>
              </a:rPr>
              <a:t>In the </a:t>
            </a:r>
            <a:r>
              <a:rPr lang="en-US" sz="1200" b="1" i="0" kern="1200" dirty="0" smtClean="0">
                <a:solidFill>
                  <a:schemeClr val="tx1"/>
                </a:solidFill>
                <a:effectLst/>
                <a:latin typeface="+mn-lt"/>
                <a:ea typeface="+mn-ea"/>
                <a:cs typeface="+mn-cs"/>
              </a:rPr>
              <a:t>Reorder Parameters</a:t>
            </a:r>
            <a:r>
              <a:rPr lang="en-US" sz="1200" b="0" i="0" kern="1200" dirty="0" smtClean="0">
                <a:solidFill>
                  <a:schemeClr val="tx1"/>
                </a:solidFill>
                <a:effectLst/>
                <a:latin typeface="+mn-lt"/>
                <a:ea typeface="+mn-ea"/>
                <a:cs typeface="+mn-cs"/>
              </a:rPr>
              <a:t> dialog box, click </a:t>
            </a:r>
            <a:r>
              <a:rPr lang="en-US" sz="1200" b="1" i="0" kern="1200" dirty="0" smtClean="0">
                <a:solidFill>
                  <a:schemeClr val="tx1"/>
                </a:solidFill>
                <a:effectLst/>
                <a:latin typeface="+mn-lt"/>
                <a:ea typeface="+mn-ea"/>
                <a:cs typeface="+mn-cs"/>
              </a:rPr>
              <a:t>OK</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If the </a:t>
            </a:r>
            <a:r>
              <a:rPr lang="en-US" sz="1200" b="1" i="0" kern="1200" dirty="0" smtClean="0">
                <a:solidFill>
                  <a:schemeClr val="tx1"/>
                </a:solidFill>
                <a:effectLst/>
                <a:latin typeface="+mn-lt"/>
                <a:ea typeface="+mn-ea"/>
                <a:cs typeface="+mn-cs"/>
              </a:rPr>
              <a:t>Preview reference changes</a:t>
            </a:r>
            <a:r>
              <a:rPr lang="en-US" sz="1200" b="0" i="0" kern="1200" dirty="0" smtClean="0">
                <a:solidFill>
                  <a:schemeClr val="tx1"/>
                </a:solidFill>
                <a:effectLst/>
                <a:latin typeface="+mn-lt"/>
                <a:ea typeface="+mn-ea"/>
                <a:cs typeface="+mn-cs"/>
              </a:rPr>
              <a:t> option is selected in the </a:t>
            </a:r>
            <a:r>
              <a:rPr lang="en-US" sz="1200" b="1" i="0" kern="1200" dirty="0" smtClean="0">
                <a:solidFill>
                  <a:schemeClr val="tx1"/>
                </a:solidFill>
                <a:effectLst/>
                <a:latin typeface="+mn-lt"/>
                <a:ea typeface="+mn-ea"/>
                <a:cs typeface="+mn-cs"/>
              </a:rPr>
              <a:t>Reorder Parameters</a:t>
            </a:r>
            <a:r>
              <a:rPr lang="en-US" sz="1200" b="0" i="0" kern="1200" dirty="0" smtClean="0">
                <a:solidFill>
                  <a:schemeClr val="tx1"/>
                </a:solidFill>
                <a:effectLst/>
                <a:latin typeface="+mn-lt"/>
                <a:ea typeface="+mn-ea"/>
                <a:cs typeface="+mn-cs"/>
              </a:rPr>
              <a:t> dialog box, the </a:t>
            </a:r>
            <a:r>
              <a:rPr lang="en-US" sz="1200" b="1" i="0" kern="1200" dirty="0" smtClean="0">
                <a:solidFill>
                  <a:schemeClr val="tx1"/>
                </a:solidFill>
                <a:effectLst/>
                <a:latin typeface="+mn-lt"/>
                <a:ea typeface="+mn-ea"/>
                <a:cs typeface="+mn-cs"/>
              </a:rPr>
              <a:t>Preview Changes - Reorder Parameters</a:t>
            </a:r>
            <a:r>
              <a:rPr lang="en-US" sz="1200" b="0" i="0" kern="1200" dirty="0" smtClean="0">
                <a:solidFill>
                  <a:schemeClr val="tx1"/>
                </a:solidFill>
                <a:effectLst/>
                <a:latin typeface="+mn-lt"/>
                <a:ea typeface="+mn-ea"/>
                <a:cs typeface="+mn-cs"/>
              </a:rPr>
              <a:t> dialog box will appear. It provides a preview of the changes in the parameter list for method in both the signature and the method call.</a:t>
            </a:r>
          </a:p>
          <a:p>
            <a:pPr lvl="1"/>
            <a:r>
              <a:rPr lang="en-US" sz="1200" b="0" i="0" kern="1200" dirty="0" smtClean="0">
                <a:solidFill>
                  <a:schemeClr val="tx1"/>
                </a:solidFill>
                <a:effectLst/>
                <a:latin typeface="+mn-lt"/>
                <a:ea typeface="+mn-ea"/>
                <a:cs typeface="+mn-cs"/>
              </a:rPr>
              <a:t>If the </a:t>
            </a:r>
            <a:r>
              <a:rPr lang="en-US" sz="1200" b="1" i="0" kern="1200" dirty="0" smtClean="0">
                <a:solidFill>
                  <a:schemeClr val="tx1"/>
                </a:solidFill>
                <a:effectLst/>
                <a:latin typeface="+mn-lt"/>
                <a:ea typeface="+mn-ea"/>
                <a:cs typeface="+mn-cs"/>
              </a:rPr>
              <a:t>Preview Changes - Reorder Parameters</a:t>
            </a:r>
            <a:r>
              <a:rPr lang="en-US" sz="1200" b="0" i="0" kern="1200" dirty="0" smtClean="0">
                <a:solidFill>
                  <a:schemeClr val="tx1"/>
                </a:solidFill>
                <a:effectLst/>
                <a:latin typeface="+mn-lt"/>
                <a:ea typeface="+mn-ea"/>
                <a:cs typeface="+mn-cs"/>
              </a:rPr>
              <a:t> dialog box appears, click </a:t>
            </a:r>
            <a:r>
              <a:rPr lang="en-US" sz="1200" b="1" i="0" kern="1200" dirty="0" smtClean="0">
                <a:solidFill>
                  <a:schemeClr val="tx1"/>
                </a:solidFill>
                <a:effectLst/>
                <a:latin typeface="+mn-lt"/>
                <a:ea typeface="+mn-ea"/>
                <a:cs typeface="+mn-cs"/>
              </a:rPr>
              <a:t>Apply</a:t>
            </a:r>
            <a:r>
              <a:rPr lang="en-US" sz="1200" b="0" i="0" kern="1200" dirty="0" smtClean="0">
                <a:solidFill>
                  <a:schemeClr val="tx1"/>
                </a:solidFill>
                <a:effectLst/>
                <a:latin typeface="+mn-lt"/>
                <a:ea typeface="+mn-ea"/>
                <a:cs typeface="+mn-cs"/>
              </a:rPr>
              <a:t>.</a:t>
            </a:r>
          </a:p>
          <a:p>
            <a:pPr lvl="1"/>
            <a:r>
              <a:rPr lang="en-US" sz="1200" b="0" i="0" kern="1200" dirty="0" smtClean="0">
                <a:solidFill>
                  <a:schemeClr val="tx1"/>
                </a:solidFill>
                <a:effectLst/>
                <a:latin typeface="+mn-lt"/>
                <a:ea typeface="+mn-ea"/>
                <a:cs typeface="+mn-cs"/>
              </a:rPr>
              <a:t>Check</a:t>
            </a:r>
            <a:r>
              <a:rPr lang="en-US" sz="1200" b="0" i="0" kern="1200" baseline="0" dirty="0" smtClean="0">
                <a:solidFill>
                  <a:schemeClr val="tx1"/>
                </a:solidFill>
                <a:effectLst/>
                <a:latin typeface="+mn-lt"/>
                <a:ea typeface="+mn-ea"/>
                <a:cs typeface="+mn-cs"/>
              </a:rPr>
              <a:t> that, </a:t>
            </a:r>
            <a:r>
              <a:rPr lang="en-US" sz="1200" b="0" i="0" kern="1200" dirty="0" smtClean="0">
                <a:solidFill>
                  <a:schemeClr val="tx1"/>
                </a:solidFill>
                <a:effectLst/>
                <a:latin typeface="+mn-lt"/>
                <a:ea typeface="+mn-ea"/>
                <a:cs typeface="+mn-cs"/>
              </a:rPr>
              <a:t>the method declaration and all the method call sites for the method, are updated.</a:t>
            </a:r>
          </a:p>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40</a:t>
            </a:fld>
            <a:endParaRPr lang="en-US"/>
          </a:p>
        </p:txBody>
      </p:sp>
    </p:spTree>
    <p:extLst>
      <p:ext uri="{BB962C8B-B14F-4D97-AF65-F5344CB8AC3E}">
        <p14:creationId xmlns:p14="http://schemas.microsoft.com/office/powerpoint/2010/main" val="17218577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p>
          <a:p>
            <a:r>
              <a:rPr lang="en-US" sz="1200" b="0" i="0" kern="1200" dirty="0" smtClean="0">
                <a:solidFill>
                  <a:schemeClr val="tx1"/>
                </a:solidFill>
                <a:effectLst/>
                <a:latin typeface="+mn-lt"/>
                <a:ea typeface="+mn-ea"/>
                <a:cs typeface="+mn-cs"/>
              </a:rPr>
              <a:t>To insert an insertion snippet in your code, put the cursor where you want the snippet to appear, open the shortcut menu, choose </a:t>
            </a:r>
            <a:r>
              <a:rPr lang="en-US" sz="1200" b="1" i="0" kern="1200" dirty="0" smtClean="0">
                <a:solidFill>
                  <a:schemeClr val="tx1"/>
                </a:solidFill>
                <a:effectLst/>
                <a:latin typeface="+mn-lt"/>
                <a:ea typeface="+mn-ea"/>
                <a:cs typeface="+mn-cs"/>
              </a:rPr>
              <a:t>Insert Snippet</a:t>
            </a:r>
            <a:r>
              <a:rPr lang="en-US" sz="1200" b="0" i="0" kern="1200" dirty="0" smtClean="0">
                <a:solidFill>
                  <a:schemeClr val="tx1"/>
                </a:solidFill>
                <a:effectLst/>
                <a:latin typeface="+mn-lt"/>
                <a:ea typeface="+mn-ea"/>
                <a:cs typeface="+mn-cs"/>
              </a:rPr>
              <a:t>, and then navigate to the snippet you want, select it, and press the Tab key. If you already know the name of the snippet, just type its name at the cursor and then press </a:t>
            </a:r>
            <a:r>
              <a:rPr lang="en-US" sz="1200" b="0" i="0" kern="1200" dirty="0" err="1" smtClean="0">
                <a:solidFill>
                  <a:schemeClr val="tx1"/>
                </a:solidFill>
                <a:effectLst/>
                <a:latin typeface="+mn-lt"/>
                <a:ea typeface="+mn-ea"/>
                <a:cs typeface="+mn-cs"/>
              </a:rPr>
              <a:t>Tab+Tab</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41</a:t>
            </a:fld>
            <a:endParaRPr lang="en-US"/>
          </a:p>
        </p:txBody>
      </p:sp>
    </p:spTree>
    <p:extLst>
      <p:ext uri="{BB962C8B-B14F-4D97-AF65-F5344CB8AC3E}">
        <p14:creationId xmlns:p14="http://schemas.microsoft.com/office/powerpoint/2010/main" val="22757590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p>
          <a:p>
            <a:r>
              <a:rPr lang="en-US" dirty="0" smtClean="0"/>
              <a:t>Select the line </a:t>
            </a:r>
            <a:r>
              <a:rPr lang="en-US" b="1" dirty="0" smtClean="0"/>
              <a:t>“</a:t>
            </a:r>
            <a:r>
              <a:rPr lang="en-US" sz="1200" b="1" kern="1200" dirty="0" smtClean="0">
                <a:solidFill>
                  <a:schemeClr val="tx1"/>
                </a:solidFill>
                <a:latin typeface="+mn-lt"/>
                <a:ea typeface="+mn-ea"/>
                <a:cs typeface="+mn-cs"/>
              </a:rPr>
              <a:t>Console.WriteLine("I: {0}", </a:t>
            </a:r>
            <a:r>
              <a:rPr lang="en-US" sz="1200" b="1" kern="1200" dirty="0" err="1" smtClean="0">
                <a:solidFill>
                  <a:schemeClr val="tx1"/>
                </a:solidFill>
                <a:latin typeface="+mn-lt"/>
                <a:ea typeface="+mn-ea"/>
                <a:cs typeface="+mn-cs"/>
              </a:rPr>
              <a:t>i</a:t>
            </a:r>
            <a:r>
              <a:rPr lang="en-US" sz="1200" b="1"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Right click</a:t>
            </a:r>
            <a:r>
              <a:rPr lang="en-US" sz="1200" b="0" kern="1200" baseline="0" dirty="0" smtClean="0">
                <a:solidFill>
                  <a:schemeClr val="tx1"/>
                </a:solidFill>
                <a:latin typeface="+mn-lt"/>
                <a:ea typeface="+mn-ea"/>
                <a:cs typeface="+mn-cs"/>
              </a:rPr>
              <a:t> and from context menu select </a:t>
            </a:r>
            <a:r>
              <a:rPr lang="en-US" sz="1200" b="1" kern="1200" baseline="0" dirty="0" smtClean="0">
                <a:solidFill>
                  <a:schemeClr val="tx1"/>
                </a:solidFill>
                <a:latin typeface="+mn-lt"/>
                <a:ea typeface="+mn-ea"/>
                <a:cs typeface="+mn-cs"/>
              </a:rPr>
              <a:t>“Surround With”</a:t>
            </a:r>
          </a:p>
          <a:p>
            <a:r>
              <a:rPr lang="en-US" sz="1200" b="0" kern="1200" baseline="0" dirty="0" smtClean="0">
                <a:solidFill>
                  <a:schemeClr val="tx1"/>
                </a:solidFill>
                <a:latin typeface="+mn-lt"/>
                <a:ea typeface="+mn-ea"/>
                <a:cs typeface="+mn-cs"/>
              </a:rPr>
              <a:t>Select </a:t>
            </a:r>
            <a:r>
              <a:rPr lang="en-US" sz="1200" b="1" kern="1200" baseline="0" dirty="0" smtClean="0">
                <a:solidFill>
                  <a:schemeClr val="tx1"/>
                </a:solidFill>
                <a:latin typeface="+mn-lt"/>
                <a:ea typeface="+mn-ea"/>
                <a:cs typeface="+mn-cs"/>
              </a:rPr>
              <a:t>“for” </a:t>
            </a:r>
            <a:r>
              <a:rPr lang="en-US" sz="1200" b="0" kern="1200" baseline="0" dirty="0" smtClean="0">
                <a:solidFill>
                  <a:schemeClr val="tx1"/>
                </a:solidFill>
                <a:latin typeface="+mn-lt"/>
                <a:ea typeface="+mn-ea"/>
                <a:cs typeface="+mn-cs"/>
              </a:rPr>
              <a:t>from the </a:t>
            </a:r>
            <a:r>
              <a:rPr lang="en-US" sz="1200" b="0" kern="1200" baseline="0" dirty="0" err="1" smtClean="0">
                <a:solidFill>
                  <a:schemeClr val="tx1"/>
                </a:solidFill>
                <a:latin typeface="+mn-lt"/>
                <a:ea typeface="+mn-ea"/>
                <a:cs typeface="+mn-cs"/>
              </a:rPr>
              <a:t>intellisense</a:t>
            </a:r>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Press tab and get the code snippet for “</a:t>
            </a:r>
            <a:r>
              <a:rPr lang="en-US" sz="1200" b="1" kern="1200" baseline="0" dirty="0" smtClean="0">
                <a:solidFill>
                  <a:schemeClr val="tx1"/>
                </a:solidFill>
                <a:latin typeface="+mn-lt"/>
                <a:ea typeface="+mn-ea"/>
                <a:cs typeface="+mn-cs"/>
              </a:rPr>
              <a:t>for”</a:t>
            </a:r>
            <a:r>
              <a:rPr lang="en-US" sz="1200" b="0" kern="1200" baseline="0" dirty="0" smtClean="0">
                <a:solidFill>
                  <a:schemeClr val="tx1"/>
                </a:solidFill>
                <a:latin typeface="+mn-lt"/>
                <a:ea typeface="+mn-ea"/>
                <a:cs typeface="+mn-cs"/>
              </a:rPr>
              <a:t> loop which will surround the line </a:t>
            </a:r>
          </a:p>
          <a:p>
            <a:r>
              <a:rPr lang="en-US" sz="1200" b="0" kern="1200" baseline="0" dirty="0" smtClean="0">
                <a:solidFill>
                  <a:schemeClr val="tx1"/>
                </a:solidFill>
                <a:latin typeface="+mn-lt"/>
                <a:ea typeface="+mn-ea"/>
                <a:cs typeface="+mn-cs"/>
              </a:rPr>
              <a:t>Complete your code</a:t>
            </a:r>
            <a:endParaRPr lang="en-US" b="0"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44</a:t>
            </a:fld>
            <a:endParaRPr lang="en-US"/>
          </a:p>
        </p:txBody>
      </p:sp>
    </p:spTree>
    <p:extLst>
      <p:ext uri="{BB962C8B-B14F-4D97-AF65-F5344CB8AC3E}">
        <p14:creationId xmlns:p14="http://schemas.microsoft.com/office/powerpoint/2010/main" val="5906094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45</a:t>
            </a:fld>
            <a:endParaRPr lang="en-US"/>
          </a:p>
        </p:txBody>
      </p:sp>
    </p:spTree>
    <p:extLst>
      <p:ext uri="{BB962C8B-B14F-4D97-AF65-F5344CB8AC3E}">
        <p14:creationId xmlns:p14="http://schemas.microsoft.com/office/powerpoint/2010/main" val="2049703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9E1A3354-9A0B-49EE-95FD-23EABDFEF6CF}" type="slidenum">
              <a:rPr lang="en-US" smtClean="0"/>
              <a:pPr/>
              <a:t>3</a:t>
            </a:fld>
            <a:endParaRPr lang="en-US"/>
          </a:p>
        </p:txBody>
      </p:sp>
    </p:spTree>
    <p:extLst>
      <p:ext uri="{BB962C8B-B14F-4D97-AF65-F5344CB8AC3E}">
        <p14:creationId xmlns:p14="http://schemas.microsoft.com/office/powerpoint/2010/main" val="13476171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p>
          <a:p>
            <a:r>
              <a:rPr lang="en-US" dirty="0" smtClean="0"/>
              <a:t>The application should run.</a:t>
            </a:r>
          </a:p>
          <a:p>
            <a:r>
              <a:rPr lang="en-US" sz="1200" b="0" i="0" kern="1200" dirty="0" smtClean="0">
                <a:solidFill>
                  <a:schemeClr val="tx1"/>
                </a:solidFill>
                <a:effectLst/>
                <a:latin typeface="+mn-lt"/>
                <a:ea typeface="+mn-ea"/>
                <a:cs typeface="+mn-cs"/>
              </a:rPr>
              <a:t>1. On the </a:t>
            </a:r>
            <a:r>
              <a:rPr lang="en-US" sz="1200" b="1" i="0" kern="1200" dirty="0" smtClean="0">
                <a:solidFill>
                  <a:schemeClr val="tx1"/>
                </a:solidFill>
                <a:effectLst/>
                <a:latin typeface="+mn-lt"/>
                <a:ea typeface="+mn-ea"/>
                <a:cs typeface="+mn-cs"/>
              </a:rPr>
              <a:t>Debug</a:t>
            </a:r>
            <a:r>
              <a:rPr lang="en-US" sz="1200" b="0" i="0" kern="1200" dirty="0" smtClean="0">
                <a:solidFill>
                  <a:schemeClr val="tx1"/>
                </a:solidFill>
                <a:effectLst/>
                <a:latin typeface="+mn-lt"/>
                <a:ea typeface="+mn-ea"/>
                <a:cs typeface="+mn-cs"/>
              </a:rPr>
              <a:t> menu, select </a:t>
            </a:r>
            <a:r>
              <a:rPr lang="en-US" sz="1200" b="1" i="0" kern="1200" dirty="0" smtClean="0">
                <a:solidFill>
                  <a:schemeClr val="tx1"/>
                </a:solidFill>
                <a:effectLst/>
                <a:latin typeface="+mn-lt"/>
                <a:ea typeface="+mn-ea"/>
                <a:cs typeface="+mn-cs"/>
              </a:rPr>
              <a:t>Attach to Process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12 In the </a:t>
            </a:r>
            <a:r>
              <a:rPr lang="en-US" sz="1200" b="1" i="0" kern="1200" dirty="0" smtClean="0">
                <a:solidFill>
                  <a:schemeClr val="tx1"/>
                </a:solidFill>
                <a:effectLst/>
                <a:latin typeface="+mn-lt"/>
                <a:ea typeface="+mn-ea"/>
                <a:cs typeface="+mn-cs"/>
              </a:rPr>
              <a:t>Attach to Process</a:t>
            </a:r>
            <a:r>
              <a:rPr lang="en-US" sz="1200" b="0" i="0" kern="1200" dirty="0" smtClean="0">
                <a:solidFill>
                  <a:schemeClr val="tx1"/>
                </a:solidFill>
                <a:effectLst/>
                <a:latin typeface="+mn-lt"/>
                <a:ea typeface="+mn-ea"/>
                <a:cs typeface="+mn-cs"/>
              </a:rPr>
              <a:t> dialog box, find the program that you want to attach to from the </a:t>
            </a:r>
            <a:r>
              <a:rPr lang="en-US" sz="1200" b="1" i="0" kern="1200" dirty="0" smtClean="0">
                <a:solidFill>
                  <a:schemeClr val="tx1"/>
                </a:solidFill>
                <a:effectLst/>
                <a:latin typeface="+mn-lt"/>
                <a:ea typeface="+mn-ea"/>
                <a:cs typeface="+mn-cs"/>
              </a:rPr>
              <a:t>Available Processes</a:t>
            </a:r>
            <a:r>
              <a:rPr lang="en-US" sz="1200" b="0" i="0" kern="1200" dirty="0" smtClean="0">
                <a:solidFill>
                  <a:schemeClr val="tx1"/>
                </a:solidFill>
                <a:effectLst/>
                <a:latin typeface="+mn-lt"/>
                <a:ea typeface="+mn-ea"/>
                <a:cs typeface="+mn-cs"/>
              </a:rPr>
              <a:t> list.</a:t>
            </a:r>
          </a:p>
          <a:p>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Note:</a:t>
            </a:r>
          </a:p>
          <a:p>
            <a:pPr lvl="1"/>
            <a:r>
              <a:rPr lang="en-US" sz="1200" b="0" i="0" kern="1200" dirty="0" smtClean="0">
                <a:solidFill>
                  <a:schemeClr val="tx1"/>
                </a:solidFill>
                <a:effectLst/>
                <a:latin typeface="+mn-lt"/>
                <a:ea typeface="+mn-ea"/>
                <a:cs typeface="+mn-cs"/>
              </a:rPr>
              <a:t>If the program that you want to debug is running on another computer, use the </a:t>
            </a:r>
            <a:r>
              <a:rPr lang="en-US" sz="1200" b="1" i="0" kern="1200" dirty="0" smtClean="0">
                <a:solidFill>
                  <a:schemeClr val="tx1"/>
                </a:solidFill>
                <a:effectLst/>
                <a:latin typeface="+mn-lt"/>
                <a:ea typeface="+mn-ea"/>
                <a:cs typeface="+mn-cs"/>
              </a:rPr>
              <a:t>Qualifier</a:t>
            </a:r>
            <a:r>
              <a:rPr lang="en-US" sz="1200" b="0" i="0" kern="1200" dirty="0" smtClean="0">
                <a:solidFill>
                  <a:schemeClr val="tx1"/>
                </a:solidFill>
                <a:effectLst/>
                <a:latin typeface="+mn-lt"/>
                <a:ea typeface="+mn-ea"/>
                <a:cs typeface="+mn-cs"/>
              </a:rPr>
              <a:t> list box to select or specify the remote computer. If the process is running under a different user account, select the </a:t>
            </a:r>
            <a:r>
              <a:rPr lang="en-US" sz="1200" b="1" i="0" kern="1200" dirty="0" smtClean="0">
                <a:solidFill>
                  <a:schemeClr val="tx1"/>
                </a:solidFill>
                <a:effectLst/>
                <a:latin typeface="+mn-lt"/>
                <a:ea typeface="+mn-ea"/>
                <a:cs typeface="+mn-cs"/>
              </a:rPr>
              <a:t>Show processes from all users</a:t>
            </a:r>
            <a:r>
              <a:rPr lang="en-US" sz="1200" b="0" i="0" kern="1200" dirty="0" smtClean="0">
                <a:solidFill>
                  <a:schemeClr val="tx1"/>
                </a:solidFill>
                <a:effectLst/>
                <a:latin typeface="+mn-lt"/>
                <a:ea typeface="+mn-ea"/>
                <a:cs typeface="+mn-cs"/>
              </a:rPr>
              <a:t> check box.</a:t>
            </a:r>
          </a:p>
          <a:p>
            <a:pPr lvl="1"/>
            <a:r>
              <a:rPr lang="en-US" sz="1200" b="0" i="0" kern="1200" dirty="0" smtClean="0">
                <a:solidFill>
                  <a:schemeClr val="tx1"/>
                </a:solidFill>
                <a:effectLst/>
                <a:latin typeface="+mn-lt"/>
                <a:ea typeface="+mn-ea"/>
                <a:cs typeface="+mn-cs"/>
              </a:rPr>
              <a:t>If you are connected through </a:t>
            </a:r>
            <a:r>
              <a:rPr lang="en-US" sz="1200" b="1" i="0" kern="1200" dirty="0" smtClean="0">
                <a:solidFill>
                  <a:schemeClr val="tx1"/>
                </a:solidFill>
                <a:effectLst/>
                <a:latin typeface="+mn-lt"/>
                <a:ea typeface="+mn-ea"/>
                <a:cs typeface="+mn-cs"/>
              </a:rPr>
              <a:t>Remote Desktop Connection</a:t>
            </a:r>
            <a:r>
              <a:rPr lang="en-US" sz="1200" b="0" i="0" kern="1200" dirty="0" smtClean="0">
                <a:solidFill>
                  <a:schemeClr val="tx1"/>
                </a:solidFill>
                <a:effectLst/>
                <a:latin typeface="+mn-lt"/>
                <a:ea typeface="+mn-ea"/>
                <a:cs typeface="+mn-cs"/>
              </a:rPr>
              <a:t>, select the </a:t>
            </a:r>
            <a:r>
              <a:rPr lang="en-US" sz="1200" b="1" i="0" kern="1200" dirty="0" smtClean="0">
                <a:solidFill>
                  <a:schemeClr val="tx1"/>
                </a:solidFill>
                <a:effectLst/>
                <a:latin typeface="+mn-lt"/>
                <a:ea typeface="+mn-ea"/>
                <a:cs typeface="+mn-cs"/>
              </a:rPr>
              <a:t>Show processes in all sessions</a:t>
            </a:r>
            <a:r>
              <a:rPr lang="en-US" sz="1200" b="0" i="0" kern="1200" dirty="0" smtClean="0">
                <a:solidFill>
                  <a:schemeClr val="tx1"/>
                </a:solidFill>
                <a:effectLst/>
                <a:latin typeface="+mn-lt"/>
                <a:ea typeface="+mn-ea"/>
                <a:cs typeface="+mn-cs"/>
              </a:rPr>
              <a:t> check box.</a:t>
            </a:r>
          </a:p>
          <a:p>
            <a:pPr lvl="1"/>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3. In the </a:t>
            </a:r>
            <a:r>
              <a:rPr lang="en-US" sz="1200" b="1" i="0" kern="1200" dirty="0" smtClean="0">
                <a:solidFill>
                  <a:schemeClr val="tx1"/>
                </a:solidFill>
                <a:effectLst/>
                <a:latin typeface="+mn-lt"/>
                <a:ea typeface="+mn-ea"/>
                <a:cs typeface="+mn-cs"/>
              </a:rPr>
              <a:t>Attach to </a:t>
            </a:r>
            <a:r>
              <a:rPr lang="en-US" sz="1200" b="0" i="0" kern="1200" dirty="0" smtClean="0">
                <a:solidFill>
                  <a:schemeClr val="tx1"/>
                </a:solidFill>
                <a:effectLst/>
                <a:latin typeface="+mn-lt"/>
                <a:ea typeface="+mn-ea"/>
                <a:cs typeface="+mn-cs"/>
              </a:rPr>
              <a:t>box, make sure that the type of code you will debug is listed. The default </a:t>
            </a:r>
            <a:r>
              <a:rPr lang="en-US" sz="1200" b="1" i="0" kern="1200" dirty="0" smtClean="0">
                <a:solidFill>
                  <a:schemeClr val="tx1"/>
                </a:solidFill>
                <a:effectLst/>
                <a:latin typeface="+mn-lt"/>
                <a:ea typeface="+mn-ea"/>
                <a:cs typeface="+mn-cs"/>
              </a:rPr>
              <a:t>Automatic</a:t>
            </a:r>
            <a:r>
              <a:rPr lang="en-US" sz="1200" b="0" i="0" kern="1200" dirty="0" smtClean="0">
                <a:solidFill>
                  <a:schemeClr val="tx1"/>
                </a:solidFill>
                <a:effectLst/>
                <a:latin typeface="+mn-lt"/>
                <a:ea typeface="+mn-ea"/>
                <a:cs typeface="+mn-cs"/>
              </a:rPr>
              <a:t> setting tries to determine what type of code you want to debug. </a:t>
            </a:r>
          </a:p>
          <a:p>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If the automatic setting is not appropriate:</a:t>
            </a:r>
          </a:p>
          <a:p>
            <a:pPr lvl="1"/>
            <a:r>
              <a:rPr lang="en-US" sz="1200" b="0" i="0" kern="1200" dirty="0" smtClean="0">
                <a:solidFill>
                  <a:schemeClr val="tx1"/>
                </a:solidFill>
                <a:effectLst/>
                <a:latin typeface="+mn-lt"/>
                <a:ea typeface="+mn-ea"/>
                <a:cs typeface="+mn-cs"/>
              </a:rPr>
              <a:t>	a. Click </a:t>
            </a:r>
            <a:r>
              <a:rPr lang="en-US" sz="1200" b="1" i="0" kern="1200" dirty="0" smtClean="0">
                <a:solidFill>
                  <a:schemeClr val="tx1"/>
                </a:solidFill>
                <a:effectLst/>
                <a:latin typeface="+mn-lt"/>
                <a:ea typeface="+mn-ea"/>
                <a:cs typeface="+mn-cs"/>
              </a:rPr>
              <a:t>Select</a:t>
            </a:r>
            <a:r>
              <a:rPr lang="en-US" sz="1200" b="0" i="0" kern="1200" dirty="0" smtClean="0">
                <a:solidFill>
                  <a:schemeClr val="tx1"/>
                </a:solidFill>
                <a:effectLst/>
                <a:latin typeface="+mn-lt"/>
                <a:ea typeface="+mn-ea"/>
                <a:cs typeface="+mn-cs"/>
              </a:rPr>
              <a:t>.</a:t>
            </a:r>
          </a:p>
          <a:p>
            <a:pPr lvl="1"/>
            <a:r>
              <a:rPr lang="en-US" sz="1200" b="0" i="0" kern="1200" dirty="0" smtClean="0">
                <a:solidFill>
                  <a:schemeClr val="tx1"/>
                </a:solidFill>
                <a:effectLst/>
                <a:latin typeface="+mn-lt"/>
                <a:ea typeface="+mn-ea"/>
                <a:cs typeface="+mn-cs"/>
              </a:rPr>
              <a:t>	b. In the </a:t>
            </a:r>
            <a:r>
              <a:rPr lang="en-US" sz="1200" b="1" i="0" kern="1200" dirty="0" smtClean="0">
                <a:solidFill>
                  <a:schemeClr val="tx1"/>
                </a:solidFill>
                <a:effectLst/>
                <a:latin typeface="+mn-lt"/>
                <a:ea typeface="+mn-ea"/>
                <a:cs typeface="+mn-cs"/>
              </a:rPr>
              <a:t>Select Code Type</a:t>
            </a:r>
            <a:r>
              <a:rPr lang="en-US" sz="1200" b="0" i="0" kern="1200" dirty="0" smtClean="0">
                <a:solidFill>
                  <a:schemeClr val="tx1"/>
                </a:solidFill>
                <a:effectLst/>
                <a:latin typeface="+mn-lt"/>
                <a:ea typeface="+mn-ea"/>
                <a:cs typeface="+mn-cs"/>
              </a:rPr>
              <a:t> dialog box, click </a:t>
            </a:r>
            <a:r>
              <a:rPr lang="en-US" sz="1200" b="1" i="0" kern="1200" dirty="0" smtClean="0">
                <a:solidFill>
                  <a:schemeClr val="tx1"/>
                </a:solidFill>
                <a:effectLst/>
                <a:latin typeface="+mn-lt"/>
                <a:ea typeface="+mn-ea"/>
                <a:cs typeface="+mn-cs"/>
              </a:rPr>
              <a:t>Debug these code types</a:t>
            </a:r>
            <a:r>
              <a:rPr lang="en-US" sz="1200" b="0" i="0" kern="1200" dirty="0" smtClean="0">
                <a:solidFill>
                  <a:schemeClr val="tx1"/>
                </a:solidFill>
                <a:effectLst/>
                <a:latin typeface="+mn-lt"/>
                <a:ea typeface="+mn-ea"/>
                <a:cs typeface="+mn-cs"/>
              </a:rPr>
              <a:t> and select the types to debug.</a:t>
            </a:r>
          </a:p>
          <a:p>
            <a:pPr lvl="1"/>
            <a:r>
              <a:rPr lang="en-US" sz="1200" b="0" i="0" kern="1200" dirty="0" smtClean="0">
                <a:solidFill>
                  <a:schemeClr val="tx1"/>
                </a:solidFill>
                <a:effectLst/>
                <a:latin typeface="+mn-lt"/>
                <a:ea typeface="+mn-ea"/>
                <a:cs typeface="+mn-cs"/>
              </a:rPr>
              <a:t>	c.</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Click </a:t>
            </a:r>
            <a:r>
              <a:rPr lang="en-US" sz="1200" b="1" i="0" kern="1200" dirty="0" smtClean="0">
                <a:solidFill>
                  <a:schemeClr val="tx1"/>
                </a:solidFill>
                <a:effectLst/>
                <a:latin typeface="+mn-lt"/>
                <a:ea typeface="+mn-ea"/>
                <a:cs typeface="+mn-cs"/>
              </a:rPr>
              <a:t>OK</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4. Click </a:t>
            </a:r>
            <a:r>
              <a:rPr lang="en-US" sz="1200" b="1" i="0" kern="1200" dirty="0" smtClean="0">
                <a:solidFill>
                  <a:schemeClr val="tx1"/>
                </a:solidFill>
                <a:effectLst/>
                <a:latin typeface="+mn-lt"/>
                <a:ea typeface="+mn-ea"/>
                <a:cs typeface="+mn-cs"/>
              </a:rPr>
              <a:t>Attach</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Available Processes</a:t>
            </a:r>
            <a:r>
              <a:rPr lang="en-US" sz="1200" b="0" i="0" kern="1200" dirty="0" smtClean="0">
                <a:solidFill>
                  <a:schemeClr val="tx1"/>
                </a:solidFill>
                <a:effectLst/>
                <a:latin typeface="+mn-lt"/>
                <a:ea typeface="+mn-ea"/>
                <a:cs typeface="+mn-cs"/>
              </a:rPr>
              <a:t> list is displayed automatically when you open the </a:t>
            </a:r>
            <a:r>
              <a:rPr lang="en-US" sz="1200" b="1" i="0" kern="1200" dirty="0" smtClean="0">
                <a:solidFill>
                  <a:schemeClr val="tx1"/>
                </a:solidFill>
                <a:effectLst/>
                <a:latin typeface="+mn-lt"/>
                <a:ea typeface="+mn-ea"/>
                <a:cs typeface="+mn-cs"/>
              </a:rPr>
              <a:t>Processes</a:t>
            </a:r>
            <a:r>
              <a:rPr lang="en-US" sz="1200" b="0" i="0" kern="1200" dirty="0" smtClean="0">
                <a:solidFill>
                  <a:schemeClr val="tx1"/>
                </a:solidFill>
                <a:effectLst/>
                <a:latin typeface="+mn-lt"/>
                <a:ea typeface="+mn-ea"/>
                <a:cs typeface="+mn-cs"/>
              </a:rPr>
              <a:t> dialog box. Processes can start and stop in the background while the dialog box is open. However, the contents are not always current. You can refresh the list at any time to see the current list of processes by clicking </a:t>
            </a:r>
            <a:r>
              <a:rPr lang="en-US" sz="1200" b="1" i="0" kern="1200" dirty="0" smtClean="0">
                <a:solidFill>
                  <a:schemeClr val="tx1"/>
                </a:solidFill>
                <a:effectLst/>
                <a:latin typeface="+mn-lt"/>
                <a:ea typeface="+mn-ea"/>
                <a:cs typeface="+mn-cs"/>
              </a:rPr>
              <a:t>Refresh</a:t>
            </a:r>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46</a:t>
            </a:fld>
            <a:endParaRPr lang="en-US"/>
          </a:p>
        </p:txBody>
      </p:sp>
    </p:spTree>
    <p:extLst>
      <p:ext uri="{BB962C8B-B14F-4D97-AF65-F5344CB8AC3E}">
        <p14:creationId xmlns:p14="http://schemas.microsoft.com/office/powerpoint/2010/main" val="14121990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Reference</a:t>
            </a:r>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47</a:t>
            </a:fld>
            <a:endParaRPr lang="en-AU" dirty="0"/>
          </a:p>
        </p:txBody>
      </p:sp>
    </p:spTree>
    <p:extLst>
      <p:ext uri="{BB962C8B-B14F-4D97-AF65-F5344CB8AC3E}">
        <p14:creationId xmlns:p14="http://schemas.microsoft.com/office/powerpoint/2010/main" val="2291880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On the menu bar, choose </a:t>
            </a:r>
            <a:r>
              <a:rPr lang="en-US" sz="1200" b="1" i="0" kern="1200" dirty="0" smtClean="0">
                <a:solidFill>
                  <a:schemeClr val="tx1"/>
                </a:solidFill>
                <a:effectLst/>
                <a:latin typeface="+mn-lt"/>
                <a:ea typeface="+mn-ea"/>
                <a:cs typeface="+mn-cs"/>
              </a:rPr>
              <a:t>Tools</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Customize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Customize</a:t>
            </a:r>
            <a:r>
              <a:rPr lang="en-US" sz="1200" b="0" i="0" kern="1200" dirty="0" smtClean="0">
                <a:solidFill>
                  <a:schemeClr val="tx1"/>
                </a:solidFill>
                <a:effectLst/>
                <a:latin typeface="+mn-lt"/>
                <a:ea typeface="+mn-ea"/>
                <a:cs typeface="+mn-cs"/>
              </a:rPr>
              <a:t> dialog box opens.</a:t>
            </a:r>
          </a:p>
          <a:p>
            <a:r>
              <a:rPr lang="en-US" sz="1200" b="0" i="0" kern="1200" dirty="0" smtClean="0">
                <a:solidFill>
                  <a:schemeClr val="tx1"/>
                </a:solidFill>
                <a:effectLst/>
                <a:latin typeface="+mn-lt"/>
                <a:ea typeface="+mn-ea"/>
                <a:cs typeface="+mn-cs"/>
              </a:rPr>
              <a:t>On the </a:t>
            </a:r>
            <a:r>
              <a:rPr lang="en-US" sz="1200" b="1" i="0" kern="1200" dirty="0" smtClean="0">
                <a:solidFill>
                  <a:schemeClr val="tx1"/>
                </a:solidFill>
                <a:effectLst/>
                <a:latin typeface="+mn-lt"/>
                <a:ea typeface="+mn-ea"/>
                <a:cs typeface="+mn-cs"/>
              </a:rPr>
              <a:t>Commands</a:t>
            </a:r>
            <a:r>
              <a:rPr lang="en-US" sz="1200" b="0" i="0" kern="1200" dirty="0" smtClean="0">
                <a:solidFill>
                  <a:schemeClr val="tx1"/>
                </a:solidFill>
                <a:effectLst/>
                <a:latin typeface="+mn-lt"/>
                <a:ea typeface="+mn-ea"/>
                <a:cs typeface="+mn-cs"/>
              </a:rPr>
              <a:t> tab, leave the </a:t>
            </a:r>
            <a:r>
              <a:rPr lang="en-US" sz="1200" b="1" i="0" kern="1200" dirty="0" smtClean="0">
                <a:solidFill>
                  <a:schemeClr val="tx1"/>
                </a:solidFill>
                <a:effectLst/>
                <a:latin typeface="+mn-lt"/>
                <a:ea typeface="+mn-ea"/>
                <a:cs typeface="+mn-cs"/>
              </a:rPr>
              <a:t>Menu bar</a:t>
            </a:r>
            <a:r>
              <a:rPr lang="en-US" sz="1200" b="0" i="0" kern="1200" dirty="0" smtClean="0">
                <a:solidFill>
                  <a:schemeClr val="tx1"/>
                </a:solidFill>
                <a:effectLst/>
                <a:latin typeface="+mn-lt"/>
                <a:ea typeface="+mn-ea"/>
                <a:cs typeface="+mn-cs"/>
              </a:rPr>
              <a:t> option button selected, leave </a:t>
            </a:r>
            <a:r>
              <a:rPr lang="en-US" sz="1200" b="1" i="0" kern="1200" dirty="0" smtClean="0">
                <a:solidFill>
                  <a:schemeClr val="tx1"/>
                </a:solidFill>
                <a:effectLst/>
                <a:latin typeface="+mn-lt"/>
                <a:ea typeface="+mn-ea"/>
                <a:cs typeface="+mn-cs"/>
              </a:rPr>
              <a:t>Menu Bar</a:t>
            </a:r>
            <a:r>
              <a:rPr lang="en-US" sz="1200" b="0" i="0" kern="1200" dirty="0" smtClean="0">
                <a:solidFill>
                  <a:schemeClr val="tx1"/>
                </a:solidFill>
                <a:effectLst/>
                <a:latin typeface="+mn-lt"/>
                <a:ea typeface="+mn-ea"/>
                <a:cs typeface="+mn-cs"/>
              </a:rPr>
              <a:t> selected in the list next to that option, and then perform one of the following sets of steps:</a:t>
            </a:r>
          </a:p>
          <a:p>
            <a:pPr lvl="1"/>
            <a:r>
              <a:rPr lang="en-US" sz="1200" b="0" i="0" kern="1200" dirty="0" smtClean="0">
                <a:solidFill>
                  <a:schemeClr val="tx1"/>
                </a:solidFill>
                <a:effectLst/>
                <a:latin typeface="+mn-lt"/>
                <a:ea typeface="+mn-ea"/>
                <a:cs typeface="+mn-cs"/>
              </a:rPr>
              <a:t>	To add a menu, choose the </a:t>
            </a:r>
            <a:r>
              <a:rPr lang="en-US" sz="1200" b="1" i="0" kern="1200" dirty="0" smtClean="0">
                <a:solidFill>
                  <a:schemeClr val="tx1"/>
                </a:solidFill>
                <a:effectLst/>
                <a:latin typeface="+mn-lt"/>
                <a:ea typeface="+mn-ea"/>
                <a:cs typeface="+mn-cs"/>
              </a:rPr>
              <a:t>Add New Menu</a:t>
            </a:r>
            <a:r>
              <a:rPr lang="en-US" sz="1200" b="0" i="0" kern="1200" dirty="0" smtClean="0">
                <a:solidFill>
                  <a:schemeClr val="tx1"/>
                </a:solidFill>
                <a:effectLst/>
                <a:latin typeface="+mn-lt"/>
                <a:ea typeface="+mn-ea"/>
                <a:cs typeface="+mn-cs"/>
              </a:rPr>
              <a:t> button, choose the </a:t>
            </a:r>
            <a:r>
              <a:rPr lang="en-US" sz="1200" b="1" i="0" kern="1200" dirty="0" smtClean="0">
                <a:solidFill>
                  <a:schemeClr val="tx1"/>
                </a:solidFill>
                <a:effectLst/>
                <a:latin typeface="+mn-lt"/>
                <a:ea typeface="+mn-ea"/>
                <a:cs typeface="+mn-cs"/>
              </a:rPr>
              <a:t>Modify Selection</a:t>
            </a:r>
            <a:r>
              <a:rPr lang="en-US" sz="1200" b="0" i="0" kern="1200" dirty="0" smtClean="0">
                <a:solidFill>
                  <a:schemeClr val="tx1"/>
                </a:solidFill>
                <a:effectLst/>
                <a:latin typeface="+mn-lt"/>
                <a:ea typeface="+mn-ea"/>
                <a:cs typeface="+mn-cs"/>
              </a:rPr>
              <a:t> button, and then name the menu that you want to add.</a:t>
            </a:r>
          </a:p>
          <a:p>
            <a:r>
              <a:rPr lang="en-US" sz="1200" b="0" i="0" kern="1200" dirty="0" smtClean="0">
                <a:solidFill>
                  <a:schemeClr val="tx1"/>
                </a:solidFill>
                <a:effectLst/>
                <a:latin typeface="+mn-lt"/>
                <a:ea typeface="+mn-ea"/>
                <a:cs typeface="+mn-cs"/>
              </a:rPr>
              <a:t>	To remove a menu, choose it in the </a:t>
            </a:r>
            <a:r>
              <a:rPr lang="en-US" sz="1200" b="1" i="0" kern="1200" dirty="0" smtClean="0">
                <a:solidFill>
                  <a:schemeClr val="tx1"/>
                </a:solidFill>
                <a:effectLst/>
                <a:latin typeface="+mn-lt"/>
                <a:ea typeface="+mn-ea"/>
                <a:cs typeface="+mn-cs"/>
              </a:rPr>
              <a:t>Controls</a:t>
            </a:r>
            <a:r>
              <a:rPr lang="en-US" sz="1200" b="0" i="0" kern="1200" dirty="0" smtClean="0">
                <a:solidFill>
                  <a:schemeClr val="tx1"/>
                </a:solidFill>
                <a:effectLst/>
                <a:latin typeface="+mn-lt"/>
                <a:ea typeface="+mn-ea"/>
                <a:cs typeface="+mn-cs"/>
              </a:rPr>
              <a:t> list, and then choose the </a:t>
            </a:r>
            <a:r>
              <a:rPr lang="en-US" sz="1200" b="1" i="0" kern="1200" dirty="0" smtClean="0">
                <a:solidFill>
                  <a:schemeClr val="tx1"/>
                </a:solidFill>
                <a:effectLst/>
                <a:latin typeface="+mn-lt"/>
                <a:ea typeface="+mn-ea"/>
                <a:cs typeface="+mn-cs"/>
              </a:rPr>
              <a:t>Delete</a:t>
            </a:r>
            <a:r>
              <a:rPr lang="en-US" sz="1200" b="0" i="0" kern="1200" dirty="0" smtClean="0">
                <a:solidFill>
                  <a:schemeClr val="tx1"/>
                </a:solidFill>
                <a:effectLst/>
                <a:latin typeface="+mn-lt"/>
                <a:ea typeface="+mn-ea"/>
                <a:cs typeface="+mn-cs"/>
              </a:rPr>
              <a:t> button.</a:t>
            </a:r>
          </a:p>
          <a:p>
            <a:r>
              <a:rPr lang="en-US" sz="1200" b="0" i="0" kern="1200" dirty="0" smtClean="0">
                <a:solidFill>
                  <a:schemeClr val="tx1"/>
                </a:solidFill>
                <a:effectLst/>
                <a:latin typeface="+mn-lt"/>
                <a:ea typeface="+mn-ea"/>
                <a:cs typeface="+mn-cs"/>
              </a:rPr>
              <a:t>	To move a menu within the menu bar, choose the menu in the </a:t>
            </a:r>
            <a:r>
              <a:rPr lang="en-US" sz="1200" b="1" i="0" kern="1200" dirty="0" smtClean="0">
                <a:solidFill>
                  <a:schemeClr val="tx1"/>
                </a:solidFill>
                <a:effectLst/>
                <a:latin typeface="+mn-lt"/>
                <a:ea typeface="+mn-ea"/>
                <a:cs typeface="+mn-cs"/>
              </a:rPr>
              <a:t>Controls</a:t>
            </a:r>
            <a:r>
              <a:rPr lang="en-US" sz="1200" b="0" i="0" kern="1200" dirty="0" smtClean="0">
                <a:solidFill>
                  <a:schemeClr val="tx1"/>
                </a:solidFill>
                <a:effectLst/>
                <a:latin typeface="+mn-lt"/>
                <a:ea typeface="+mn-ea"/>
                <a:cs typeface="+mn-cs"/>
              </a:rPr>
              <a:t> list, and then choose the </a:t>
            </a:r>
            <a:r>
              <a:rPr lang="en-US" sz="1200" b="1" i="0" kern="1200" dirty="0" smtClean="0">
                <a:solidFill>
                  <a:schemeClr val="tx1"/>
                </a:solidFill>
                <a:effectLst/>
                <a:latin typeface="+mn-lt"/>
                <a:ea typeface="+mn-ea"/>
                <a:cs typeface="+mn-cs"/>
              </a:rPr>
              <a:t>Move Up</a:t>
            </a:r>
            <a:r>
              <a:rPr lang="en-US" sz="1200" b="0" i="0" kern="1200" dirty="0" smtClean="0">
                <a:solidFill>
                  <a:schemeClr val="tx1"/>
                </a:solidFill>
                <a:effectLst/>
                <a:latin typeface="+mn-lt"/>
                <a:ea typeface="+mn-ea"/>
                <a:cs typeface="+mn-cs"/>
              </a:rPr>
              <a:t> or </a:t>
            </a:r>
            <a:r>
              <a:rPr lang="en-US" sz="1200" b="1" i="0" kern="1200" dirty="0" smtClean="0">
                <a:solidFill>
                  <a:schemeClr val="tx1"/>
                </a:solidFill>
                <a:effectLst/>
                <a:latin typeface="+mn-lt"/>
                <a:ea typeface="+mn-ea"/>
                <a:cs typeface="+mn-cs"/>
              </a:rPr>
              <a:t>Move Down</a:t>
            </a:r>
            <a:r>
              <a:rPr lang="en-US" sz="1200" b="0" i="0" kern="1200" dirty="0" smtClean="0">
                <a:solidFill>
                  <a:schemeClr val="tx1"/>
                </a:solidFill>
                <a:effectLst/>
                <a:latin typeface="+mn-lt"/>
                <a:ea typeface="+mn-ea"/>
                <a:cs typeface="+mn-cs"/>
              </a:rPr>
              <a:t> button.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6</a:t>
            </a:fld>
            <a:endParaRPr lang="en-US"/>
          </a:p>
        </p:txBody>
      </p:sp>
    </p:spTree>
    <p:extLst>
      <p:ext uri="{BB962C8B-B14F-4D97-AF65-F5344CB8AC3E}">
        <p14:creationId xmlns:p14="http://schemas.microsoft.com/office/powerpoint/2010/main" val="66590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On the menu bar, choose </a:t>
            </a:r>
            <a:r>
              <a:rPr lang="en-US" sz="1200" b="1" i="0" kern="1200" dirty="0" smtClean="0">
                <a:solidFill>
                  <a:schemeClr val="tx1"/>
                </a:solidFill>
                <a:effectLst/>
                <a:latin typeface="+mn-lt"/>
                <a:ea typeface="+mn-ea"/>
                <a:cs typeface="+mn-cs"/>
              </a:rPr>
              <a:t>Tools</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Customize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Customize</a:t>
            </a:r>
            <a:r>
              <a:rPr lang="en-US" sz="1200" b="0" i="0" kern="1200" dirty="0" smtClean="0">
                <a:solidFill>
                  <a:schemeClr val="tx1"/>
                </a:solidFill>
                <a:effectLst/>
                <a:latin typeface="+mn-lt"/>
                <a:ea typeface="+mn-ea"/>
                <a:cs typeface="+mn-cs"/>
              </a:rPr>
              <a:t> dialog box opens.</a:t>
            </a:r>
          </a:p>
          <a:p>
            <a:r>
              <a:rPr lang="en-US" sz="1200" b="0" i="0" kern="1200" dirty="0" smtClean="0">
                <a:solidFill>
                  <a:schemeClr val="tx1"/>
                </a:solidFill>
                <a:effectLst/>
                <a:latin typeface="+mn-lt"/>
                <a:ea typeface="+mn-ea"/>
                <a:cs typeface="+mn-cs"/>
              </a:rPr>
              <a:t>On the </a:t>
            </a:r>
            <a:r>
              <a:rPr lang="en-US" sz="1200" b="1" i="0" kern="1200" dirty="0" smtClean="0">
                <a:solidFill>
                  <a:schemeClr val="tx1"/>
                </a:solidFill>
                <a:effectLst/>
                <a:latin typeface="+mn-lt"/>
                <a:ea typeface="+mn-ea"/>
                <a:cs typeface="+mn-cs"/>
              </a:rPr>
              <a:t>Toolbar</a:t>
            </a:r>
            <a:r>
              <a:rPr lang="en-US" sz="1200" b="0" i="0" kern="1200" dirty="0" smtClean="0">
                <a:solidFill>
                  <a:schemeClr val="tx1"/>
                </a:solidFill>
                <a:effectLst/>
                <a:latin typeface="+mn-lt"/>
                <a:ea typeface="+mn-ea"/>
                <a:cs typeface="+mn-cs"/>
              </a:rPr>
              <a:t> tab, perform one of the following sets of steps:</a:t>
            </a:r>
          </a:p>
          <a:p>
            <a:pPr lvl="1"/>
            <a:r>
              <a:rPr lang="en-US" sz="1200" b="0" i="0" kern="1200" dirty="0" smtClean="0">
                <a:solidFill>
                  <a:schemeClr val="tx1"/>
                </a:solidFill>
                <a:effectLst/>
                <a:latin typeface="+mn-lt"/>
                <a:ea typeface="+mn-ea"/>
                <a:cs typeface="+mn-cs"/>
              </a:rPr>
              <a:t>	To add a toolbar, choose the </a:t>
            </a:r>
            <a:r>
              <a:rPr lang="en-US" sz="1200" b="1" i="0" kern="1200" dirty="0" smtClean="0">
                <a:solidFill>
                  <a:schemeClr val="tx1"/>
                </a:solidFill>
                <a:effectLst/>
                <a:latin typeface="+mn-lt"/>
                <a:ea typeface="+mn-ea"/>
                <a:cs typeface="+mn-cs"/>
              </a:rPr>
              <a:t>New</a:t>
            </a:r>
            <a:r>
              <a:rPr lang="en-US" sz="1200" b="0" i="0" kern="1200" dirty="0" smtClean="0">
                <a:solidFill>
                  <a:schemeClr val="tx1"/>
                </a:solidFill>
                <a:effectLst/>
                <a:latin typeface="+mn-lt"/>
                <a:ea typeface="+mn-ea"/>
                <a:cs typeface="+mn-cs"/>
              </a:rPr>
              <a:t> button, specify a name for the toolbar that you want to add, and then choose the </a:t>
            </a:r>
            <a:r>
              <a:rPr lang="en-US" sz="1200" b="1" i="0" kern="1200" dirty="0" smtClean="0">
                <a:solidFill>
                  <a:schemeClr val="tx1"/>
                </a:solidFill>
                <a:effectLst/>
                <a:latin typeface="+mn-lt"/>
                <a:ea typeface="+mn-ea"/>
                <a:cs typeface="+mn-cs"/>
              </a:rPr>
              <a:t>OK</a:t>
            </a:r>
            <a:r>
              <a:rPr lang="en-US" sz="1200" b="0" i="0" kern="1200" dirty="0" smtClean="0">
                <a:solidFill>
                  <a:schemeClr val="tx1"/>
                </a:solidFill>
                <a:effectLst/>
                <a:latin typeface="+mn-lt"/>
                <a:ea typeface="+mn-ea"/>
                <a:cs typeface="+mn-cs"/>
              </a:rPr>
              <a:t> button.</a:t>
            </a:r>
          </a:p>
          <a:p>
            <a:r>
              <a:rPr lang="en-US" dirty="0" smtClean="0"/>
              <a:t>	</a:t>
            </a:r>
            <a:r>
              <a:rPr lang="en-US" sz="1200" b="0" i="0" kern="1200" dirty="0" smtClean="0">
                <a:solidFill>
                  <a:schemeClr val="tx1"/>
                </a:solidFill>
                <a:effectLst/>
                <a:latin typeface="+mn-lt"/>
                <a:ea typeface="+mn-ea"/>
                <a:cs typeface="+mn-cs"/>
              </a:rPr>
              <a:t>To remove a custom toolbar, choose it in the </a:t>
            </a:r>
            <a:r>
              <a:rPr lang="en-US" sz="1200" b="1" i="0" kern="1200" dirty="0" smtClean="0">
                <a:solidFill>
                  <a:schemeClr val="tx1"/>
                </a:solidFill>
                <a:effectLst/>
                <a:latin typeface="+mn-lt"/>
                <a:ea typeface="+mn-ea"/>
                <a:cs typeface="+mn-cs"/>
              </a:rPr>
              <a:t>Toolbars</a:t>
            </a:r>
            <a:r>
              <a:rPr lang="en-US" sz="1200" b="0" i="0" kern="1200" dirty="0" smtClean="0">
                <a:solidFill>
                  <a:schemeClr val="tx1"/>
                </a:solidFill>
                <a:effectLst/>
                <a:latin typeface="+mn-lt"/>
                <a:ea typeface="+mn-ea"/>
                <a:cs typeface="+mn-cs"/>
              </a:rPr>
              <a:t> list, and then choose the </a:t>
            </a:r>
            <a:r>
              <a:rPr lang="en-US" sz="1200" b="1" i="0" kern="1200" dirty="0" smtClean="0">
                <a:solidFill>
                  <a:schemeClr val="tx1"/>
                </a:solidFill>
                <a:effectLst/>
                <a:latin typeface="+mn-lt"/>
                <a:ea typeface="+mn-ea"/>
                <a:cs typeface="+mn-cs"/>
              </a:rPr>
              <a:t>Delete</a:t>
            </a:r>
            <a:r>
              <a:rPr lang="en-US" sz="1200" b="0" i="0" kern="1200" dirty="0" smtClean="0">
                <a:solidFill>
                  <a:schemeClr val="tx1"/>
                </a:solidFill>
                <a:effectLst/>
                <a:latin typeface="+mn-lt"/>
                <a:ea typeface="+mn-ea"/>
                <a:cs typeface="+mn-cs"/>
              </a:rPr>
              <a:t> button.</a:t>
            </a:r>
          </a:p>
          <a:p>
            <a:r>
              <a:rPr lang="en-US" sz="1200" b="0" i="0" kern="1200" dirty="0" smtClean="0">
                <a:solidFill>
                  <a:schemeClr val="tx1"/>
                </a:solidFill>
                <a:effectLst/>
                <a:latin typeface="+mn-lt"/>
                <a:ea typeface="+mn-ea"/>
                <a:cs typeface="+mn-cs"/>
              </a:rPr>
              <a:t>	To move a toolbar to a different docking location, choose it in the </a:t>
            </a:r>
            <a:r>
              <a:rPr lang="en-US" sz="1200" b="1" i="0" kern="1200" dirty="0" smtClean="0">
                <a:solidFill>
                  <a:schemeClr val="tx1"/>
                </a:solidFill>
                <a:effectLst/>
                <a:latin typeface="+mn-lt"/>
                <a:ea typeface="+mn-ea"/>
                <a:cs typeface="+mn-cs"/>
              </a:rPr>
              <a:t>Toolbars</a:t>
            </a:r>
            <a:r>
              <a:rPr lang="en-US" sz="1200" b="0" i="0" kern="1200" dirty="0" smtClean="0">
                <a:solidFill>
                  <a:schemeClr val="tx1"/>
                </a:solidFill>
                <a:effectLst/>
                <a:latin typeface="+mn-lt"/>
                <a:ea typeface="+mn-ea"/>
                <a:cs typeface="+mn-cs"/>
              </a:rPr>
              <a:t> list, choose the </a:t>
            </a:r>
            <a:r>
              <a:rPr lang="en-US" sz="1200" b="1" i="0" kern="1200" dirty="0" smtClean="0">
                <a:solidFill>
                  <a:schemeClr val="tx1"/>
                </a:solidFill>
                <a:effectLst/>
                <a:latin typeface="+mn-lt"/>
                <a:ea typeface="+mn-ea"/>
                <a:cs typeface="+mn-cs"/>
              </a:rPr>
              <a:t>Modify Selection</a:t>
            </a:r>
            <a:r>
              <a:rPr lang="en-US" sz="1200" b="0" i="0" kern="1200" dirty="0" smtClean="0">
                <a:solidFill>
                  <a:schemeClr val="tx1"/>
                </a:solidFill>
                <a:effectLst/>
                <a:latin typeface="+mn-lt"/>
                <a:ea typeface="+mn-ea"/>
                <a:cs typeface="+mn-cs"/>
              </a:rPr>
              <a:t> button, and then choose a location in the list that appears.</a:t>
            </a:r>
          </a:p>
          <a:p>
            <a:r>
              <a:rPr lang="en-US" sz="1200" b="0" i="0" kern="1200" dirty="0" smtClean="0">
                <a:solidFill>
                  <a:schemeClr val="tx1"/>
                </a:solidFill>
                <a:effectLst/>
                <a:latin typeface="+mn-lt"/>
                <a:ea typeface="+mn-ea"/>
                <a:cs typeface="+mn-cs"/>
              </a:rPr>
              <a:t>	You can also drag a toolbar by its left edge to move it anywhere in the main docking area.</a:t>
            </a:r>
          </a:p>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7</a:t>
            </a:fld>
            <a:endParaRPr lang="en-US"/>
          </a:p>
        </p:txBody>
      </p:sp>
    </p:spTree>
    <p:extLst>
      <p:ext uri="{BB962C8B-B14F-4D97-AF65-F5344CB8AC3E}">
        <p14:creationId xmlns:p14="http://schemas.microsoft.com/office/powerpoint/2010/main" val="1125088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On the menu bar, choose </a:t>
            </a:r>
            <a:r>
              <a:rPr lang="en-US" sz="1200" b="1" i="0" kern="1200" dirty="0" smtClean="0">
                <a:solidFill>
                  <a:schemeClr val="tx1"/>
                </a:solidFill>
                <a:effectLst/>
                <a:latin typeface="+mn-lt"/>
                <a:ea typeface="+mn-ea"/>
                <a:cs typeface="+mn-cs"/>
              </a:rPr>
              <a:t>Tools</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Customize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Customize</a:t>
            </a:r>
            <a:r>
              <a:rPr lang="en-US" sz="1200" b="0" i="0" kern="1200" dirty="0" smtClean="0">
                <a:solidFill>
                  <a:schemeClr val="tx1"/>
                </a:solidFill>
                <a:effectLst/>
                <a:latin typeface="+mn-lt"/>
                <a:ea typeface="+mn-ea"/>
                <a:cs typeface="+mn-cs"/>
              </a:rPr>
              <a:t> dialog box opens.</a:t>
            </a:r>
          </a:p>
          <a:p>
            <a:r>
              <a:rPr lang="en-US" sz="1200" b="0" i="0" kern="1200" dirty="0" smtClean="0">
                <a:solidFill>
                  <a:schemeClr val="tx1"/>
                </a:solidFill>
                <a:effectLst/>
                <a:latin typeface="+mn-lt"/>
                <a:ea typeface="+mn-ea"/>
                <a:cs typeface="+mn-cs"/>
              </a:rPr>
              <a:t>On the </a:t>
            </a:r>
            <a:r>
              <a:rPr lang="en-US" sz="1200" b="1" i="0" kern="1200" dirty="0" smtClean="0">
                <a:solidFill>
                  <a:schemeClr val="tx1"/>
                </a:solidFill>
                <a:effectLst/>
                <a:latin typeface="+mn-lt"/>
                <a:ea typeface="+mn-ea"/>
                <a:cs typeface="+mn-cs"/>
              </a:rPr>
              <a:t>Commands</a:t>
            </a:r>
            <a:r>
              <a:rPr lang="en-US" sz="1200" b="0" i="0" kern="1200" dirty="0" smtClean="0">
                <a:solidFill>
                  <a:schemeClr val="tx1"/>
                </a:solidFill>
                <a:effectLst/>
                <a:latin typeface="+mn-lt"/>
                <a:ea typeface="+mn-ea"/>
                <a:cs typeface="+mn-cs"/>
              </a:rPr>
              <a:t> tab, choose the option button for the type of element that you want to customize.</a:t>
            </a:r>
          </a:p>
          <a:p>
            <a:r>
              <a:rPr lang="en-US" sz="1200" b="0" i="0" kern="1200" dirty="0" smtClean="0">
                <a:solidFill>
                  <a:schemeClr val="tx1"/>
                </a:solidFill>
                <a:effectLst/>
                <a:latin typeface="+mn-lt"/>
                <a:ea typeface="+mn-ea"/>
                <a:cs typeface="+mn-cs"/>
              </a:rPr>
              <a:t>In the list for that type of element, choose the menu or toolbar that you want to customize, and then perform one of the following sets of steps:</a:t>
            </a:r>
          </a:p>
          <a:p>
            <a:pPr lvl="1"/>
            <a:r>
              <a:rPr lang="en-US" sz="1200" b="0" i="0" kern="1200" dirty="0" smtClean="0">
                <a:solidFill>
                  <a:schemeClr val="tx1"/>
                </a:solidFill>
                <a:effectLst/>
                <a:latin typeface="+mn-lt"/>
                <a:ea typeface="+mn-ea"/>
                <a:cs typeface="+mn-cs"/>
              </a:rPr>
              <a:t>	To add a command, choose the </a:t>
            </a:r>
            <a:r>
              <a:rPr lang="en-US" sz="1200" b="1" i="0" kern="1200" dirty="0" smtClean="0">
                <a:solidFill>
                  <a:schemeClr val="tx1"/>
                </a:solidFill>
                <a:effectLst/>
                <a:latin typeface="+mn-lt"/>
                <a:ea typeface="+mn-ea"/>
                <a:cs typeface="+mn-cs"/>
              </a:rPr>
              <a:t>Add Command</a:t>
            </a:r>
            <a:r>
              <a:rPr lang="en-US" sz="1200" b="0" i="0" kern="1200" dirty="0" smtClean="0">
                <a:solidFill>
                  <a:schemeClr val="tx1"/>
                </a:solidFill>
                <a:effectLst/>
                <a:latin typeface="+mn-lt"/>
                <a:ea typeface="+mn-ea"/>
                <a:cs typeface="+mn-cs"/>
              </a:rPr>
              <a:t> button.</a:t>
            </a:r>
          </a:p>
          <a:p>
            <a:pPr lvl="1"/>
            <a:r>
              <a:rPr lang="en-US" sz="1200" b="0" i="0" kern="1200" dirty="0" smtClean="0">
                <a:solidFill>
                  <a:schemeClr val="tx1"/>
                </a:solidFill>
                <a:effectLst/>
                <a:latin typeface="+mn-lt"/>
                <a:ea typeface="+mn-ea"/>
                <a:cs typeface="+mn-cs"/>
              </a:rPr>
              <a:t>	In the </a:t>
            </a:r>
            <a:r>
              <a:rPr lang="en-US" sz="1200" b="1" i="0" kern="1200" dirty="0" smtClean="0">
                <a:solidFill>
                  <a:schemeClr val="tx1"/>
                </a:solidFill>
                <a:effectLst/>
                <a:latin typeface="+mn-lt"/>
                <a:ea typeface="+mn-ea"/>
                <a:cs typeface="+mn-cs"/>
              </a:rPr>
              <a:t>Add Command</a:t>
            </a:r>
            <a:r>
              <a:rPr lang="en-US" sz="1200" b="0" i="0" kern="1200" dirty="0" smtClean="0">
                <a:solidFill>
                  <a:schemeClr val="tx1"/>
                </a:solidFill>
                <a:effectLst/>
                <a:latin typeface="+mn-lt"/>
                <a:ea typeface="+mn-ea"/>
                <a:cs typeface="+mn-cs"/>
              </a:rPr>
              <a:t> dialog box, choose an item in the </a:t>
            </a:r>
            <a:r>
              <a:rPr lang="en-US" sz="1200" b="1" i="0" kern="1200" dirty="0" smtClean="0">
                <a:solidFill>
                  <a:schemeClr val="tx1"/>
                </a:solidFill>
                <a:effectLst/>
                <a:latin typeface="+mn-lt"/>
                <a:ea typeface="+mn-ea"/>
                <a:cs typeface="+mn-cs"/>
              </a:rPr>
              <a:t>Categories</a:t>
            </a:r>
            <a:r>
              <a:rPr lang="en-US" sz="1200" b="0" i="0" kern="1200" dirty="0" smtClean="0">
                <a:solidFill>
                  <a:schemeClr val="tx1"/>
                </a:solidFill>
                <a:effectLst/>
                <a:latin typeface="+mn-lt"/>
                <a:ea typeface="+mn-ea"/>
                <a:cs typeface="+mn-cs"/>
              </a:rPr>
              <a:t> list, choose an item in the </a:t>
            </a:r>
            <a:r>
              <a:rPr lang="en-US" sz="1200" b="1" i="0" kern="1200" dirty="0" smtClean="0">
                <a:solidFill>
                  <a:schemeClr val="tx1"/>
                </a:solidFill>
                <a:effectLst/>
                <a:latin typeface="+mn-lt"/>
                <a:ea typeface="+mn-ea"/>
                <a:cs typeface="+mn-cs"/>
              </a:rPr>
              <a:t>Commands</a:t>
            </a:r>
            <a:r>
              <a:rPr lang="en-US" sz="1200" b="0" i="0" kern="1200" dirty="0" smtClean="0">
                <a:solidFill>
                  <a:schemeClr val="tx1"/>
                </a:solidFill>
                <a:effectLst/>
                <a:latin typeface="+mn-lt"/>
                <a:ea typeface="+mn-ea"/>
                <a:cs typeface="+mn-cs"/>
              </a:rPr>
              <a:t> list, and then choose the </a:t>
            </a:r>
            <a:r>
              <a:rPr lang="en-US" sz="1200" b="1" i="0" kern="1200" dirty="0" err="1" smtClean="0">
                <a:solidFill>
                  <a:schemeClr val="tx1"/>
                </a:solidFill>
                <a:effectLst/>
                <a:latin typeface="+mn-lt"/>
                <a:ea typeface="+mn-ea"/>
                <a:cs typeface="+mn-cs"/>
              </a:rPr>
              <a:t>OK</a:t>
            </a:r>
            <a:r>
              <a:rPr lang="en-US" sz="1200" b="0" i="0" kern="1200" dirty="0" err="1" smtClean="0">
                <a:solidFill>
                  <a:schemeClr val="tx1"/>
                </a:solidFill>
                <a:effectLst/>
                <a:latin typeface="+mn-lt"/>
                <a:ea typeface="+mn-ea"/>
                <a:cs typeface="+mn-cs"/>
              </a:rPr>
              <a:t>button</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To delete a command, choose it in the </a:t>
            </a:r>
            <a:r>
              <a:rPr lang="en-US" sz="1200" b="1" i="0" kern="1200" dirty="0" smtClean="0">
                <a:solidFill>
                  <a:schemeClr val="tx1"/>
                </a:solidFill>
                <a:effectLst/>
                <a:latin typeface="+mn-lt"/>
                <a:ea typeface="+mn-ea"/>
                <a:cs typeface="+mn-cs"/>
              </a:rPr>
              <a:t>Controls</a:t>
            </a:r>
            <a:r>
              <a:rPr lang="en-US" sz="1200" b="0" i="0" kern="1200" dirty="0" smtClean="0">
                <a:solidFill>
                  <a:schemeClr val="tx1"/>
                </a:solidFill>
                <a:effectLst/>
                <a:latin typeface="+mn-lt"/>
                <a:ea typeface="+mn-ea"/>
                <a:cs typeface="+mn-cs"/>
              </a:rPr>
              <a:t> list, and then choose the </a:t>
            </a:r>
            <a:r>
              <a:rPr lang="en-US" sz="1200" b="1" i="0" kern="1200" dirty="0" smtClean="0">
                <a:solidFill>
                  <a:schemeClr val="tx1"/>
                </a:solidFill>
                <a:effectLst/>
                <a:latin typeface="+mn-lt"/>
                <a:ea typeface="+mn-ea"/>
                <a:cs typeface="+mn-cs"/>
              </a:rPr>
              <a:t>Delete</a:t>
            </a:r>
            <a:r>
              <a:rPr lang="en-US" sz="1200" b="0" i="0" kern="1200" dirty="0" smtClean="0">
                <a:solidFill>
                  <a:schemeClr val="tx1"/>
                </a:solidFill>
                <a:effectLst/>
                <a:latin typeface="+mn-lt"/>
                <a:ea typeface="+mn-ea"/>
                <a:cs typeface="+mn-cs"/>
              </a:rPr>
              <a:t> button.</a:t>
            </a:r>
          </a:p>
          <a:p>
            <a:r>
              <a:rPr lang="en-US" sz="1200" b="0" i="0" kern="1200" dirty="0" smtClean="0">
                <a:solidFill>
                  <a:schemeClr val="tx1"/>
                </a:solidFill>
                <a:effectLst/>
                <a:latin typeface="+mn-lt"/>
                <a:ea typeface="+mn-ea"/>
                <a:cs typeface="+mn-cs"/>
              </a:rPr>
              <a:t>	To reorder commands, choose a command in the </a:t>
            </a:r>
            <a:r>
              <a:rPr lang="en-US" sz="1200" b="1" i="0" kern="1200" dirty="0" smtClean="0">
                <a:solidFill>
                  <a:schemeClr val="tx1"/>
                </a:solidFill>
                <a:effectLst/>
                <a:latin typeface="+mn-lt"/>
                <a:ea typeface="+mn-ea"/>
                <a:cs typeface="+mn-cs"/>
              </a:rPr>
              <a:t>Controls</a:t>
            </a:r>
            <a:r>
              <a:rPr lang="en-US" sz="1200" b="0" i="0" kern="1200" dirty="0" smtClean="0">
                <a:solidFill>
                  <a:schemeClr val="tx1"/>
                </a:solidFill>
                <a:effectLst/>
                <a:latin typeface="+mn-lt"/>
                <a:ea typeface="+mn-ea"/>
                <a:cs typeface="+mn-cs"/>
              </a:rPr>
              <a:t> list, and then choose the </a:t>
            </a:r>
            <a:r>
              <a:rPr lang="en-US" sz="1200" b="1" i="0" kern="1200" dirty="0" smtClean="0">
                <a:solidFill>
                  <a:schemeClr val="tx1"/>
                </a:solidFill>
                <a:effectLst/>
                <a:latin typeface="+mn-lt"/>
                <a:ea typeface="+mn-ea"/>
                <a:cs typeface="+mn-cs"/>
              </a:rPr>
              <a:t>Move Up</a:t>
            </a:r>
            <a:r>
              <a:rPr lang="en-US" sz="1200" b="0" i="0" kern="1200" dirty="0" smtClean="0">
                <a:solidFill>
                  <a:schemeClr val="tx1"/>
                </a:solidFill>
                <a:effectLst/>
                <a:latin typeface="+mn-lt"/>
                <a:ea typeface="+mn-ea"/>
                <a:cs typeface="+mn-cs"/>
              </a:rPr>
              <a:t> or </a:t>
            </a:r>
            <a:r>
              <a:rPr lang="en-US" sz="1200" b="1" i="0" kern="1200" dirty="0" smtClean="0">
                <a:solidFill>
                  <a:schemeClr val="tx1"/>
                </a:solidFill>
                <a:effectLst/>
                <a:latin typeface="+mn-lt"/>
                <a:ea typeface="+mn-ea"/>
                <a:cs typeface="+mn-cs"/>
              </a:rPr>
              <a:t>Move Down</a:t>
            </a:r>
            <a:r>
              <a:rPr lang="en-US" sz="1200" b="0" i="0" kern="1200" dirty="0" smtClean="0">
                <a:solidFill>
                  <a:schemeClr val="tx1"/>
                </a:solidFill>
                <a:effectLst/>
                <a:latin typeface="+mn-lt"/>
                <a:ea typeface="+mn-ea"/>
                <a:cs typeface="+mn-cs"/>
              </a:rPr>
              <a:t> button.</a:t>
            </a:r>
          </a:p>
          <a:p>
            <a:r>
              <a:rPr lang="en-US" sz="1200" b="0" i="0" kern="1200" dirty="0" smtClean="0">
                <a:solidFill>
                  <a:schemeClr val="tx1"/>
                </a:solidFill>
                <a:effectLst/>
                <a:latin typeface="+mn-lt"/>
                <a:ea typeface="+mn-ea"/>
                <a:cs typeface="+mn-cs"/>
              </a:rPr>
              <a:t>	To separate commands into groups, choose a command in the </a:t>
            </a:r>
            <a:r>
              <a:rPr lang="en-US" sz="1200" b="1" i="0" kern="1200" dirty="0" smtClean="0">
                <a:solidFill>
                  <a:schemeClr val="tx1"/>
                </a:solidFill>
                <a:effectLst/>
                <a:latin typeface="+mn-lt"/>
                <a:ea typeface="+mn-ea"/>
                <a:cs typeface="+mn-cs"/>
              </a:rPr>
              <a:t>Controls</a:t>
            </a:r>
            <a:r>
              <a:rPr lang="en-US" sz="1200" b="0" i="0" kern="1200" dirty="0" smtClean="0">
                <a:solidFill>
                  <a:schemeClr val="tx1"/>
                </a:solidFill>
                <a:effectLst/>
                <a:latin typeface="+mn-lt"/>
                <a:ea typeface="+mn-ea"/>
                <a:cs typeface="+mn-cs"/>
              </a:rPr>
              <a:t> list, choose the </a:t>
            </a:r>
            <a:r>
              <a:rPr lang="en-US" sz="1200" b="1" i="0" kern="1200" dirty="0" smtClean="0">
                <a:solidFill>
                  <a:schemeClr val="tx1"/>
                </a:solidFill>
                <a:effectLst/>
                <a:latin typeface="+mn-lt"/>
                <a:ea typeface="+mn-ea"/>
                <a:cs typeface="+mn-cs"/>
              </a:rPr>
              <a:t>Modify Selection</a:t>
            </a:r>
            <a:r>
              <a:rPr lang="en-US" sz="1200" b="0" i="0" kern="1200" dirty="0" smtClean="0">
                <a:solidFill>
                  <a:schemeClr val="tx1"/>
                </a:solidFill>
                <a:effectLst/>
                <a:latin typeface="+mn-lt"/>
                <a:ea typeface="+mn-ea"/>
                <a:cs typeface="+mn-cs"/>
              </a:rPr>
              <a:t> button, and then choose </a:t>
            </a:r>
            <a:r>
              <a:rPr lang="en-US" sz="1200" b="1" i="0" kern="1200" dirty="0" smtClean="0">
                <a:solidFill>
                  <a:schemeClr val="tx1"/>
                </a:solidFill>
                <a:effectLst/>
                <a:latin typeface="+mn-lt"/>
                <a:ea typeface="+mn-ea"/>
                <a:cs typeface="+mn-cs"/>
              </a:rPr>
              <a:t>Begin a Group</a:t>
            </a:r>
            <a:r>
              <a:rPr lang="en-US" sz="1200" b="0" i="0" kern="1200" dirty="0" smtClean="0">
                <a:solidFill>
                  <a:schemeClr val="tx1"/>
                </a:solidFill>
                <a:effectLst/>
                <a:latin typeface="+mn-lt"/>
                <a:ea typeface="+mn-ea"/>
                <a:cs typeface="+mn-cs"/>
              </a:rPr>
              <a:t> in the menu that appears.</a:t>
            </a:r>
          </a:p>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8</a:t>
            </a:fld>
            <a:endParaRPr lang="en-US"/>
          </a:p>
        </p:txBody>
      </p:sp>
    </p:spTree>
    <p:extLst>
      <p:ext uri="{BB962C8B-B14F-4D97-AF65-F5344CB8AC3E}">
        <p14:creationId xmlns:p14="http://schemas.microsoft.com/office/powerpoint/2010/main" val="1101744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create a toolbar</a:t>
            </a:r>
          </a:p>
          <a:p>
            <a:r>
              <a:rPr lang="en-US" sz="1200" b="0" i="0" kern="1200" dirty="0" smtClean="0">
                <a:solidFill>
                  <a:schemeClr val="tx1"/>
                </a:solidFill>
                <a:effectLst/>
                <a:latin typeface="+mn-lt"/>
                <a:ea typeface="+mn-ea"/>
                <a:cs typeface="+mn-cs"/>
              </a:rPr>
              <a:t>On the </a:t>
            </a:r>
            <a:r>
              <a:rPr lang="en-US" sz="1200" b="1" i="0" kern="1200" dirty="0" smtClean="0">
                <a:solidFill>
                  <a:schemeClr val="tx1"/>
                </a:solidFill>
                <a:effectLst/>
                <a:latin typeface="+mn-lt"/>
                <a:ea typeface="+mn-ea"/>
                <a:cs typeface="+mn-cs"/>
              </a:rPr>
              <a:t>Tools</a:t>
            </a:r>
            <a:r>
              <a:rPr lang="en-US" sz="1200" b="0" i="0" kern="1200" dirty="0" smtClean="0">
                <a:solidFill>
                  <a:schemeClr val="tx1"/>
                </a:solidFill>
                <a:effectLst/>
                <a:latin typeface="+mn-lt"/>
                <a:ea typeface="+mn-ea"/>
                <a:cs typeface="+mn-cs"/>
              </a:rPr>
              <a:t> menu, click </a:t>
            </a:r>
            <a:r>
              <a:rPr lang="en-US" sz="1200" b="1" i="0" kern="1200" dirty="0" smtClean="0">
                <a:solidFill>
                  <a:schemeClr val="tx1"/>
                </a:solidFill>
                <a:effectLst/>
                <a:latin typeface="+mn-lt"/>
                <a:ea typeface="+mn-ea"/>
                <a:cs typeface="+mn-cs"/>
              </a:rPr>
              <a:t>Customize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In the </a:t>
            </a:r>
            <a:r>
              <a:rPr lang="en-US" sz="1200" b="1" i="0" kern="1200" dirty="0" smtClean="0">
                <a:solidFill>
                  <a:schemeClr val="tx1"/>
                </a:solidFill>
                <a:effectLst/>
                <a:latin typeface="+mn-lt"/>
                <a:ea typeface="+mn-ea"/>
                <a:cs typeface="+mn-cs"/>
              </a:rPr>
              <a:t>Customize</a:t>
            </a:r>
            <a:r>
              <a:rPr lang="en-US" sz="1200" b="0" i="0" kern="1200" dirty="0" smtClean="0">
                <a:solidFill>
                  <a:schemeClr val="tx1"/>
                </a:solidFill>
                <a:effectLst/>
                <a:latin typeface="+mn-lt"/>
                <a:ea typeface="+mn-ea"/>
                <a:cs typeface="+mn-cs"/>
              </a:rPr>
              <a:t> dialog box, on the </a:t>
            </a:r>
            <a:r>
              <a:rPr lang="en-US" sz="1200" b="1" i="0" kern="1200" dirty="0" smtClean="0">
                <a:solidFill>
                  <a:schemeClr val="tx1"/>
                </a:solidFill>
                <a:effectLst/>
                <a:latin typeface="+mn-lt"/>
                <a:ea typeface="+mn-ea"/>
                <a:cs typeface="+mn-cs"/>
              </a:rPr>
              <a:t>Toolbars</a:t>
            </a:r>
            <a:r>
              <a:rPr lang="en-US" sz="1200" b="0" i="0" kern="1200" dirty="0" smtClean="0">
                <a:solidFill>
                  <a:schemeClr val="tx1"/>
                </a:solidFill>
                <a:effectLst/>
                <a:latin typeface="+mn-lt"/>
                <a:ea typeface="+mn-ea"/>
                <a:cs typeface="+mn-cs"/>
              </a:rPr>
              <a:t> tab, select all the tools that you require</a:t>
            </a:r>
          </a:p>
          <a:p>
            <a:r>
              <a:rPr lang="en-US" dirty="0" smtClean="0"/>
              <a:t>Click on close</a:t>
            </a:r>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9</a:t>
            </a:fld>
            <a:endParaRPr lang="en-US"/>
          </a:p>
        </p:txBody>
      </p:sp>
    </p:spTree>
    <p:extLst>
      <p:ext uri="{BB962C8B-B14F-4D97-AF65-F5344CB8AC3E}">
        <p14:creationId xmlns:p14="http://schemas.microsoft.com/office/powerpoint/2010/main" val="978241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10</a:t>
            </a:fld>
            <a:endParaRPr lang="en-US"/>
          </a:p>
        </p:txBody>
      </p:sp>
    </p:spTree>
    <p:extLst>
      <p:ext uri="{BB962C8B-B14F-4D97-AF65-F5344CB8AC3E}">
        <p14:creationId xmlns:p14="http://schemas.microsoft.com/office/powerpoint/2010/main" val="3612374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11</a:t>
            </a:fld>
            <a:endParaRPr lang="en-US"/>
          </a:p>
        </p:txBody>
      </p:sp>
    </p:spTree>
    <p:extLst>
      <p:ext uri="{BB962C8B-B14F-4D97-AF65-F5344CB8AC3E}">
        <p14:creationId xmlns:p14="http://schemas.microsoft.com/office/powerpoint/2010/main" val="4089368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8BDD6D-25B8-4493-A2F4-AAD2170BDE4C}"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A077FC-9AF5-4714-A5EC-5632D2217D77}" type="slidenum">
              <a:rPr lang="en-US" smtClean="0"/>
              <a:t>‹#›</a:t>
            </a:fld>
            <a:endParaRPr lang="en-US"/>
          </a:p>
        </p:txBody>
      </p:sp>
    </p:spTree>
    <p:extLst>
      <p:ext uri="{BB962C8B-B14F-4D97-AF65-F5344CB8AC3E}">
        <p14:creationId xmlns:p14="http://schemas.microsoft.com/office/powerpoint/2010/main" val="726428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BDD6D-25B8-4493-A2F4-AAD2170BDE4C}"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A077FC-9AF5-4714-A5EC-5632D2217D77}" type="slidenum">
              <a:rPr lang="en-US" smtClean="0"/>
              <a:t>‹#›</a:t>
            </a:fld>
            <a:endParaRPr lang="en-US"/>
          </a:p>
        </p:txBody>
      </p:sp>
    </p:spTree>
    <p:extLst>
      <p:ext uri="{BB962C8B-B14F-4D97-AF65-F5344CB8AC3E}">
        <p14:creationId xmlns:p14="http://schemas.microsoft.com/office/powerpoint/2010/main" val="2704382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BDD6D-25B8-4493-A2F4-AAD2170BDE4C}"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A077FC-9AF5-4714-A5EC-5632D2217D77}" type="slidenum">
              <a:rPr lang="en-US" smtClean="0"/>
              <a:t>‹#›</a:t>
            </a:fld>
            <a:endParaRPr lang="en-US"/>
          </a:p>
        </p:txBody>
      </p:sp>
    </p:spTree>
    <p:extLst>
      <p:ext uri="{BB962C8B-B14F-4D97-AF65-F5344CB8AC3E}">
        <p14:creationId xmlns:p14="http://schemas.microsoft.com/office/powerpoint/2010/main" val="3289873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BDD6D-25B8-4493-A2F4-AAD2170BDE4C}"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A077FC-9AF5-4714-A5EC-5632D2217D77}" type="slidenum">
              <a:rPr lang="en-US" smtClean="0"/>
              <a:t>‹#›</a:t>
            </a:fld>
            <a:endParaRPr lang="en-US"/>
          </a:p>
        </p:txBody>
      </p:sp>
    </p:spTree>
    <p:extLst>
      <p:ext uri="{BB962C8B-B14F-4D97-AF65-F5344CB8AC3E}">
        <p14:creationId xmlns:p14="http://schemas.microsoft.com/office/powerpoint/2010/main" val="903971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8BDD6D-25B8-4493-A2F4-AAD2170BDE4C}"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A077FC-9AF5-4714-A5EC-5632D2217D77}" type="slidenum">
              <a:rPr lang="en-US" smtClean="0"/>
              <a:t>‹#›</a:t>
            </a:fld>
            <a:endParaRPr lang="en-US"/>
          </a:p>
        </p:txBody>
      </p:sp>
    </p:spTree>
    <p:extLst>
      <p:ext uri="{BB962C8B-B14F-4D97-AF65-F5344CB8AC3E}">
        <p14:creationId xmlns:p14="http://schemas.microsoft.com/office/powerpoint/2010/main" val="2434678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8BDD6D-25B8-4493-A2F4-AAD2170BDE4C}" type="datetimeFigureOut">
              <a:rPr lang="en-US" smtClean="0"/>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A077FC-9AF5-4714-A5EC-5632D2217D77}" type="slidenum">
              <a:rPr lang="en-US" smtClean="0"/>
              <a:t>‹#›</a:t>
            </a:fld>
            <a:endParaRPr lang="en-US"/>
          </a:p>
        </p:txBody>
      </p:sp>
    </p:spTree>
    <p:extLst>
      <p:ext uri="{BB962C8B-B14F-4D97-AF65-F5344CB8AC3E}">
        <p14:creationId xmlns:p14="http://schemas.microsoft.com/office/powerpoint/2010/main" val="254625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8BDD6D-25B8-4493-A2F4-AAD2170BDE4C}" type="datetimeFigureOut">
              <a:rPr lang="en-US" smtClean="0"/>
              <a:t>1/14/2016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A077FC-9AF5-4714-A5EC-5632D2217D77}" type="slidenum">
              <a:rPr lang="en-US" smtClean="0"/>
              <a:t>‹#›</a:t>
            </a:fld>
            <a:endParaRPr lang="en-US"/>
          </a:p>
        </p:txBody>
      </p:sp>
    </p:spTree>
    <p:extLst>
      <p:ext uri="{BB962C8B-B14F-4D97-AF65-F5344CB8AC3E}">
        <p14:creationId xmlns:p14="http://schemas.microsoft.com/office/powerpoint/2010/main" val="3923045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8BDD6D-25B8-4493-A2F4-AAD2170BDE4C}" type="datetimeFigureOut">
              <a:rPr lang="en-US" smtClean="0"/>
              <a:t>1/14/2016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A077FC-9AF5-4714-A5EC-5632D2217D77}" type="slidenum">
              <a:rPr lang="en-US" smtClean="0"/>
              <a:t>‹#›</a:t>
            </a:fld>
            <a:endParaRPr lang="en-US"/>
          </a:p>
        </p:txBody>
      </p:sp>
    </p:spTree>
    <p:extLst>
      <p:ext uri="{BB962C8B-B14F-4D97-AF65-F5344CB8AC3E}">
        <p14:creationId xmlns:p14="http://schemas.microsoft.com/office/powerpoint/2010/main" val="2225013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8BDD6D-25B8-4493-A2F4-AAD2170BDE4C}" type="datetimeFigureOut">
              <a:rPr lang="en-US" smtClean="0"/>
              <a:t>1/14/2016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A077FC-9AF5-4714-A5EC-5632D2217D77}" type="slidenum">
              <a:rPr lang="en-US" smtClean="0"/>
              <a:t>‹#›</a:t>
            </a:fld>
            <a:endParaRPr lang="en-US"/>
          </a:p>
        </p:txBody>
      </p:sp>
    </p:spTree>
    <p:extLst>
      <p:ext uri="{BB962C8B-B14F-4D97-AF65-F5344CB8AC3E}">
        <p14:creationId xmlns:p14="http://schemas.microsoft.com/office/powerpoint/2010/main" val="1642189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BDD6D-25B8-4493-A2F4-AAD2170BDE4C}" type="datetimeFigureOut">
              <a:rPr lang="en-US" smtClean="0"/>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A077FC-9AF5-4714-A5EC-5632D2217D77}" type="slidenum">
              <a:rPr lang="en-US" smtClean="0"/>
              <a:t>‹#›</a:t>
            </a:fld>
            <a:endParaRPr lang="en-US"/>
          </a:p>
        </p:txBody>
      </p:sp>
    </p:spTree>
    <p:extLst>
      <p:ext uri="{BB962C8B-B14F-4D97-AF65-F5344CB8AC3E}">
        <p14:creationId xmlns:p14="http://schemas.microsoft.com/office/powerpoint/2010/main" val="1026215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BDD6D-25B8-4493-A2F4-AAD2170BDE4C}" type="datetimeFigureOut">
              <a:rPr lang="en-US" smtClean="0"/>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A077FC-9AF5-4714-A5EC-5632D2217D77}" type="slidenum">
              <a:rPr lang="en-US" smtClean="0"/>
              <a:t>‹#›</a:t>
            </a:fld>
            <a:endParaRPr lang="en-US"/>
          </a:p>
        </p:txBody>
      </p:sp>
    </p:spTree>
    <p:extLst>
      <p:ext uri="{BB962C8B-B14F-4D97-AF65-F5344CB8AC3E}">
        <p14:creationId xmlns:p14="http://schemas.microsoft.com/office/powerpoint/2010/main" val="3918356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8BDD6D-25B8-4493-A2F4-AAD2170BDE4C}" type="datetimeFigureOut">
              <a:rPr lang="en-US" smtClean="0"/>
              <a:t>1/14/2016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A077FC-9AF5-4714-A5EC-5632D2217D77}" type="slidenum">
              <a:rPr lang="en-US" smtClean="0"/>
              <a:t>‹#›</a:t>
            </a:fld>
            <a:endParaRPr lang="en-US"/>
          </a:p>
        </p:txBody>
      </p:sp>
    </p:spTree>
    <p:extLst>
      <p:ext uri="{BB962C8B-B14F-4D97-AF65-F5344CB8AC3E}">
        <p14:creationId xmlns:p14="http://schemas.microsoft.com/office/powerpoint/2010/main" val="3396036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0.xml"/><Relationship Id="rId1" Type="http://schemas.openxmlformats.org/officeDocument/2006/relationships/slideLayout" Target="../slideLayouts/slideLayout6.xml"/><Relationship Id="rId5" Type="http://schemas.openxmlformats.org/officeDocument/2006/relationships/image" Target="../media/image66.png"/><Relationship Id="rId4" Type="http://schemas.openxmlformats.org/officeDocument/2006/relationships/image" Target="../media/image65.png"/></Relationships>
</file>

<file path=ppt/slides/_rels/slide47.xml.rels><?xml version="1.0" encoding="UTF-8" standalone="yes"?>
<Relationships xmlns="http://schemas.openxmlformats.org/package/2006/relationships"><Relationship Id="rId3" Type="http://schemas.openxmlformats.org/officeDocument/2006/relationships/hyperlink" Target="http://msdn.microsoft.com/en-us/library/3s68z0b3.aspx" TargetMode="External"/><Relationship Id="rId7" Type="http://schemas.openxmlformats.org/officeDocument/2006/relationships/hyperlink" Target="http://msdn.microsoft.com/en-us/library/dd465268(v=vs.100).aspx"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hyperlink" Target="http://msdn.microsoft.com/en-us/library/efc4xwkb(v=vs.100).aspx" TargetMode="External"/><Relationship Id="rId5" Type="http://schemas.openxmlformats.org/officeDocument/2006/relationships/hyperlink" Target="http://msdn.microsoft.com/en-us/library/ms165392.aspx" TargetMode="External"/><Relationship Id="rId4" Type="http://schemas.openxmlformats.org/officeDocument/2006/relationships/hyperlink" Target="http://msdn.microsoft.com/en-us/library/6hf704tz.aspx"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mtClean="0"/>
              <a:t>VS FEATURES</a:t>
            </a:r>
            <a:endParaRPr lang="en-US" dirty="0"/>
          </a:p>
        </p:txBody>
      </p:sp>
    </p:spTree>
    <p:extLst>
      <p:ext uri="{BB962C8B-B14F-4D97-AF65-F5344CB8AC3E}">
        <p14:creationId xmlns:p14="http://schemas.microsoft.com/office/powerpoint/2010/main" val="8174497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Arrange and Dock </a:t>
            </a:r>
            <a:r>
              <a:rPr lang="en-US" dirty="0" smtClean="0"/>
              <a:t>Windows</a:t>
            </a:r>
            <a:endParaRPr lang="en-US" dirty="0"/>
          </a:p>
        </p:txBody>
      </p:sp>
      <p:sp>
        <p:nvSpPr>
          <p:cNvPr id="6" name="Content Placeholder 5"/>
          <p:cNvSpPr>
            <a:spLocks noGrp="1"/>
          </p:cNvSpPr>
          <p:nvPr>
            <p:ph sz="half" idx="1"/>
          </p:nvPr>
        </p:nvSpPr>
        <p:spPr/>
        <p:txBody>
          <a:bodyPr>
            <a:normAutofit lnSpcReduction="10000"/>
          </a:bodyPr>
          <a:lstStyle/>
          <a:p>
            <a:r>
              <a:rPr lang="en-US" dirty="0"/>
              <a:t>The integrated development environment (IDE) contains two kinds of windows, tool windows and document windows. </a:t>
            </a:r>
            <a:endParaRPr lang="en-US" dirty="0" smtClean="0"/>
          </a:p>
          <a:p>
            <a:r>
              <a:rPr lang="en-US" dirty="0" smtClean="0"/>
              <a:t>You </a:t>
            </a:r>
            <a:r>
              <a:rPr lang="en-US" dirty="0"/>
              <a:t>can adjust the viewing and editing space for code, depending on how you arrange the windows in the IDE. </a:t>
            </a:r>
            <a:endParaRPr lang="en-US" dirty="0" smtClean="0"/>
          </a:p>
          <a:p>
            <a:r>
              <a:rPr lang="en-US" dirty="0" smtClean="0"/>
              <a:t>The </a:t>
            </a:r>
            <a:r>
              <a:rPr lang="en-US" dirty="0"/>
              <a:t>following options are just some of the ways that windows can be arranged</a:t>
            </a:r>
            <a:r>
              <a:rPr lang="en-US" dirty="0" smtClean="0"/>
              <a:t>:</a:t>
            </a:r>
          </a:p>
          <a:p>
            <a:endParaRPr lang="en-US" dirty="0"/>
          </a:p>
        </p:txBody>
      </p:sp>
      <p:sp>
        <p:nvSpPr>
          <p:cNvPr id="7" name="Content Placeholder 6"/>
          <p:cNvSpPr>
            <a:spLocks noGrp="1"/>
          </p:cNvSpPr>
          <p:nvPr>
            <p:ph sz="half" idx="2"/>
          </p:nvPr>
        </p:nvSpPr>
        <p:spPr>
          <a:ln>
            <a:solidFill>
              <a:schemeClr val="tx1"/>
            </a:solidFill>
          </a:ln>
        </p:spPr>
        <p:txBody>
          <a:bodyPr>
            <a:normAutofit lnSpcReduction="10000"/>
          </a:bodyPr>
          <a:lstStyle/>
          <a:p>
            <a:r>
              <a:rPr lang="en-US" dirty="0"/>
              <a:t>Tab-dock windows to the editing frame.</a:t>
            </a:r>
          </a:p>
          <a:p>
            <a:r>
              <a:rPr lang="en-US" dirty="0"/>
              <a:t>Dock tool windows to the edge of a frame in the IDE.</a:t>
            </a:r>
          </a:p>
          <a:p>
            <a:r>
              <a:rPr lang="en-US" dirty="0"/>
              <a:t>Float windows over or outside the IDE.</a:t>
            </a:r>
          </a:p>
          <a:p>
            <a:r>
              <a:rPr lang="en-US" dirty="0"/>
              <a:t>Minimize tool windows along the edge of the IDE.</a:t>
            </a:r>
          </a:p>
          <a:p>
            <a:pPr marL="225425" indent="0">
              <a:buNone/>
            </a:pPr>
            <a:r>
              <a:rPr lang="en-US" dirty="0" smtClean="0"/>
              <a:t>	etc.</a:t>
            </a:r>
            <a:endParaRPr lang="en-US" dirty="0"/>
          </a:p>
        </p:txBody>
      </p:sp>
      <p:sp>
        <p:nvSpPr>
          <p:cNvPr id="5" name="Slide Number Placeholder 4"/>
          <p:cNvSpPr>
            <a:spLocks noGrp="1"/>
          </p:cNvSpPr>
          <p:nvPr>
            <p:ph type="sldNum" sz="quarter" idx="4294967295"/>
          </p:nvPr>
        </p:nvSpPr>
        <p:spPr>
          <a:xfrm>
            <a:off x="7924800" y="6356351"/>
            <a:ext cx="2133600" cy="365125"/>
          </a:xfrm>
          <a:prstGeom prst="rect">
            <a:avLst/>
          </a:prstGeom>
        </p:spPr>
        <p:txBody>
          <a:bodyPr/>
          <a:lstStyle/>
          <a:p>
            <a:fld id="{6B1AB395-38E6-4B95-819F-EA717C9E08FB}" type="slidenum">
              <a:rPr lang="en-US" smtClean="0"/>
              <a:pPr/>
              <a:t>10</a:t>
            </a:fld>
            <a:endParaRPr lang="en-US" dirty="0"/>
          </a:p>
        </p:txBody>
      </p:sp>
      <p:cxnSp>
        <p:nvCxnSpPr>
          <p:cNvPr id="9" name="Straight Arrow Connector 8"/>
          <p:cNvCxnSpPr>
            <a:endCxn id="7" idx="1"/>
          </p:cNvCxnSpPr>
          <p:nvPr/>
        </p:nvCxnSpPr>
        <p:spPr>
          <a:xfrm flipV="1">
            <a:off x="5486400" y="3863182"/>
            <a:ext cx="685800" cy="327818"/>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80273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Windows</a:t>
            </a:r>
            <a:endParaRPr lang="en-US" dirty="0"/>
          </a:p>
        </p:txBody>
      </p:sp>
      <p:sp>
        <p:nvSpPr>
          <p:cNvPr id="6" name="Content Placeholder 5"/>
          <p:cNvSpPr>
            <a:spLocks noGrp="1"/>
          </p:cNvSpPr>
          <p:nvPr>
            <p:ph idx="1"/>
          </p:nvPr>
        </p:nvSpPr>
        <p:spPr/>
        <p:txBody>
          <a:bodyPr/>
          <a:lstStyle/>
          <a:p>
            <a:r>
              <a:rPr lang="en-US" dirty="0"/>
              <a:t>Any tool window or document window can be undocked from the IDE and moved anywhere on the desktop. </a:t>
            </a:r>
            <a:endParaRPr lang="en-US" dirty="0" smtClean="0"/>
          </a:p>
          <a:p>
            <a:r>
              <a:rPr lang="en-US" dirty="0" smtClean="0"/>
              <a:t>If </a:t>
            </a:r>
            <a:r>
              <a:rPr lang="en-US" dirty="0"/>
              <a:t>two related document windows are displayed at the same time, both are updated when the content is edited in either.</a:t>
            </a:r>
            <a:endParaRPr lang="en-US" dirty="0" smtClean="0"/>
          </a:p>
          <a:p>
            <a:r>
              <a:rPr lang="en-US" dirty="0" smtClean="0"/>
              <a:t>To </a:t>
            </a:r>
            <a:r>
              <a:rPr lang="en-US" dirty="0"/>
              <a:t>position a tool window or document window outside the </a:t>
            </a:r>
            <a:r>
              <a:rPr lang="en-US" dirty="0" smtClean="0"/>
              <a:t>IDE</a:t>
            </a:r>
          </a:p>
          <a:p>
            <a:pPr lvl="1"/>
            <a:r>
              <a:rPr lang="en-US" dirty="0"/>
              <a:t>Drag the window to the location you want.</a:t>
            </a:r>
          </a:p>
          <a:p>
            <a:r>
              <a:rPr lang="en-US" dirty="0" smtClean="0"/>
              <a:t>To </a:t>
            </a:r>
            <a:r>
              <a:rPr lang="en-US" dirty="0"/>
              <a:t>return a tool window or document window to its most recent docked </a:t>
            </a:r>
            <a:r>
              <a:rPr lang="en-US" dirty="0" smtClean="0"/>
              <a:t>location</a:t>
            </a:r>
          </a:p>
          <a:p>
            <a:pPr lvl="1"/>
            <a:r>
              <a:rPr lang="en-US" dirty="0"/>
              <a:t>Press CTRL while you double-click the title bar of the window.</a:t>
            </a:r>
          </a:p>
          <a:p>
            <a:endParaRPr lang="en-US" dirty="0"/>
          </a:p>
        </p:txBody>
      </p:sp>
      <p:sp>
        <p:nvSpPr>
          <p:cNvPr id="5" name="Slide Number Placeholder 4"/>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11</a:t>
            </a:fld>
            <a:endParaRPr lang="en-US" dirty="0"/>
          </a:p>
        </p:txBody>
      </p:sp>
    </p:spTree>
    <p:extLst>
      <p:ext uri="{BB962C8B-B14F-4D97-AF65-F5344CB8AC3E}">
        <p14:creationId xmlns:p14="http://schemas.microsoft.com/office/powerpoint/2010/main" val="10820054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Window</a:t>
            </a:r>
            <a:endParaRPr lang="en-US" dirty="0"/>
          </a:p>
        </p:txBody>
      </p:sp>
      <p:sp>
        <p:nvSpPr>
          <p:cNvPr id="4" name="Slide Number Placeholder 3"/>
          <p:cNvSpPr>
            <a:spLocks noGrp="1"/>
          </p:cNvSpPr>
          <p:nvPr>
            <p:ph type="sldNum" sz="quarter" idx="4294967295"/>
          </p:nvPr>
        </p:nvSpPr>
        <p:spPr>
          <a:xfrm>
            <a:off x="7924800" y="6356351"/>
            <a:ext cx="2133600" cy="365125"/>
          </a:xfrm>
          <a:prstGeom prst="rect">
            <a:avLst/>
          </a:prstGeom>
        </p:spPr>
        <p:txBody>
          <a:bodyPr/>
          <a:lstStyle/>
          <a:p>
            <a:fld id="{6B1AB395-38E6-4B95-819F-EA717C9E08FB}" type="slidenum">
              <a:rPr lang="en-US" smtClean="0"/>
              <a:pPr/>
              <a:t>12</a:t>
            </a:fld>
            <a:endParaRPr lang="en-US" dirty="0"/>
          </a:p>
        </p:txBody>
      </p:sp>
      <p:pic>
        <p:nvPicPr>
          <p:cNvPr id="10" name="Content Placeholder 4"/>
          <p:cNvPicPr>
            <a:picLocks noChangeAspect="1"/>
          </p:cNvPicPr>
          <p:nvPr/>
        </p:nvPicPr>
        <p:blipFill>
          <a:blip r:embed="rId2"/>
          <a:stretch>
            <a:fillRect/>
          </a:stretch>
        </p:blipFill>
        <p:spPr>
          <a:xfrm>
            <a:off x="6297337" y="2952779"/>
            <a:ext cx="4038600" cy="2458470"/>
          </a:xfrm>
          <a:prstGeom prst="rect">
            <a:avLst/>
          </a:prstGeom>
        </p:spPr>
      </p:pic>
      <p:pic>
        <p:nvPicPr>
          <p:cNvPr id="11" name="Picture 10"/>
          <p:cNvPicPr>
            <a:picLocks noChangeAspect="1"/>
          </p:cNvPicPr>
          <p:nvPr/>
        </p:nvPicPr>
        <p:blipFill>
          <a:blip r:embed="rId3"/>
          <a:stretch>
            <a:fillRect/>
          </a:stretch>
        </p:blipFill>
        <p:spPr>
          <a:xfrm>
            <a:off x="2017643" y="1295400"/>
            <a:ext cx="4279694" cy="2611976"/>
          </a:xfrm>
          <a:prstGeom prst="rect">
            <a:avLst/>
          </a:prstGeom>
        </p:spPr>
      </p:pic>
    </p:spTree>
    <p:extLst>
      <p:ext uri="{BB962C8B-B14F-4D97-AF65-F5344CB8AC3E}">
        <p14:creationId xmlns:p14="http://schemas.microsoft.com/office/powerpoint/2010/main" val="34125408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Docking Windows</a:t>
            </a:r>
            <a:endParaRPr lang="en-US" dirty="0"/>
          </a:p>
        </p:txBody>
      </p:sp>
      <p:sp>
        <p:nvSpPr>
          <p:cNvPr id="3" name="Content Placeholder 2"/>
          <p:cNvSpPr>
            <a:spLocks noGrp="1"/>
          </p:cNvSpPr>
          <p:nvPr>
            <p:ph idx="1"/>
          </p:nvPr>
        </p:nvSpPr>
        <p:spPr/>
        <p:txBody>
          <a:bodyPr>
            <a:normAutofit/>
          </a:bodyPr>
          <a:lstStyle/>
          <a:p>
            <a:r>
              <a:rPr lang="en-US" dirty="0"/>
              <a:t>By default, designer windows and editor windows that display documents are arranged on tabbed panes in the editing frame of the IDE</a:t>
            </a:r>
            <a:r>
              <a:rPr lang="en-US" dirty="0" smtClean="0"/>
              <a:t>.</a:t>
            </a:r>
          </a:p>
          <a:p>
            <a:r>
              <a:rPr lang="en-US" dirty="0"/>
              <a:t>Tool windows can be fastened to one side of a frame in the IDE. </a:t>
            </a:r>
            <a:endParaRPr lang="en-US" dirty="0" smtClean="0"/>
          </a:p>
          <a:p>
            <a:r>
              <a:rPr lang="en-US" dirty="0" smtClean="0"/>
              <a:t>A </a:t>
            </a:r>
            <a:r>
              <a:rPr lang="en-US" dirty="0"/>
              <a:t>guide diamond appears when you drag a tool window to another location in the IDE. </a:t>
            </a:r>
            <a:endParaRPr lang="en-US" dirty="0" smtClean="0"/>
          </a:p>
          <a:p>
            <a:r>
              <a:rPr lang="en-US" dirty="0" smtClean="0"/>
              <a:t>The </a:t>
            </a:r>
            <a:r>
              <a:rPr lang="en-US" dirty="0"/>
              <a:t>guide diamond helps you re-dock the window on one of the four sides of the IDE, or to a location in the editing frame.</a:t>
            </a:r>
          </a:p>
        </p:txBody>
      </p:sp>
      <p:sp>
        <p:nvSpPr>
          <p:cNvPr id="5" name="Slide Number Placeholder 4"/>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13</a:t>
            </a:fld>
            <a:endParaRPr lang="en-US" dirty="0"/>
          </a:p>
        </p:txBody>
      </p:sp>
    </p:spTree>
    <p:extLst>
      <p:ext uri="{BB962C8B-B14F-4D97-AF65-F5344CB8AC3E}">
        <p14:creationId xmlns:p14="http://schemas.microsoft.com/office/powerpoint/2010/main" val="35211067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Docking Windows</a:t>
            </a:r>
            <a:endParaRPr lang="en-US" dirty="0"/>
          </a:p>
        </p:txBody>
      </p:sp>
      <p:pic>
        <p:nvPicPr>
          <p:cNvPr id="10" name="Content Placeholder 9"/>
          <p:cNvPicPr>
            <a:picLocks noGrp="1" noChangeAspect="1"/>
          </p:cNvPicPr>
          <p:nvPr>
            <p:ph sz="half" idx="1"/>
          </p:nvPr>
        </p:nvPicPr>
        <p:blipFill>
          <a:blip r:embed="rId2"/>
          <a:stretch>
            <a:fillRect/>
          </a:stretch>
        </p:blipFill>
        <p:spPr>
          <a:xfrm>
            <a:off x="1828801" y="1295400"/>
            <a:ext cx="4170759" cy="2362200"/>
          </a:xfrm>
          <a:prstGeom prst="rect">
            <a:avLst/>
          </a:prstGeom>
        </p:spPr>
      </p:pic>
      <p:pic>
        <p:nvPicPr>
          <p:cNvPr id="11" name="Content Placeholder 10"/>
          <p:cNvPicPr>
            <a:picLocks noGrp="1" noChangeAspect="1"/>
          </p:cNvPicPr>
          <p:nvPr>
            <p:ph sz="half" idx="2"/>
          </p:nvPr>
        </p:nvPicPr>
        <p:blipFill>
          <a:blip r:embed="rId3"/>
          <a:stretch>
            <a:fillRect/>
          </a:stretch>
        </p:blipFill>
        <p:spPr>
          <a:xfrm>
            <a:off x="6030686" y="2895600"/>
            <a:ext cx="4180114" cy="2438400"/>
          </a:xfrm>
          <a:prstGeom prst="rect">
            <a:avLst/>
          </a:prstGeom>
        </p:spPr>
      </p:pic>
      <p:sp>
        <p:nvSpPr>
          <p:cNvPr id="4" name="Slide Number Placeholder 3"/>
          <p:cNvSpPr>
            <a:spLocks noGrp="1"/>
          </p:cNvSpPr>
          <p:nvPr>
            <p:ph type="sldNum" sz="quarter" idx="4294967295"/>
          </p:nvPr>
        </p:nvSpPr>
        <p:spPr>
          <a:xfrm>
            <a:off x="7924800" y="6356351"/>
            <a:ext cx="2133600" cy="365125"/>
          </a:xfrm>
          <a:prstGeom prst="rect">
            <a:avLst/>
          </a:prstGeom>
        </p:spPr>
        <p:txBody>
          <a:bodyPr/>
          <a:lstStyle/>
          <a:p>
            <a:fld id="{6B1AB395-38E6-4B95-819F-EA717C9E08FB}" type="slidenum">
              <a:rPr lang="en-US" smtClean="0"/>
              <a:pPr/>
              <a:t>14</a:t>
            </a:fld>
            <a:endParaRPr lang="en-US" dirty="0"/>
          </a:p>
        </p:txBody>
      </p:sp>
    </p:spTree>
    <p:extLst>
      <p:ext uri="{BB962C8B-B14F-4D97-AF65-F5344CB8AC3E}">
        <p14:creationId xmlns:p14="http://schemas.microsoft.com/office/powerpoint/2010/main" val="40447150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Docked Window</a:t>
            </a:r>
            <a:endParaRPr lang="en-US" dirty="0"/>
          </a:p>
        </p:txBody>
      </p:sp>
      <p:pic>
        <p:nvPicPr>
          <p:cNvPr id="7" name="Content Placeholder 6"/>
          <p:cNvPicPr>
            <a:picLocks noGrp="1" noChangeAspect="1"/>
          </p:cNvPicPr>
          <p:nvPr>
            <p:ph sz="half" idx="1"/>
          </p:nvPr>
        </p:nvPicPr>
        <p:blipFill>
          <a:blip r:embed="rId2"/>
          <a:stretch>
            <a:fillRect/>
          </a:stretch>
        </p:blipFill>
        <p:spPr>
          <a:xfrm>
            <a:off x="2054087" y="1404517"/>
            <a:ext cx="4038600" cy="2458664"/>
          </a:xfrm>
          <a:prstGeom prst="rect">
            <a:avLst/>
          </a:prstGeom>
        </p:spPr>
      </p:pic>
      <p:pic>
        <p:nvPicPr>
          <p:cNvPr id="8" name="Content Placeholder 7"/>
          <p:cNvPicPr>
            <a:picLocks noGrp="1" noChangeAspect="1"/>
          </p:cNvPicPr>
          <p:nvPr>
            <p:ph sz="half" idx="2"/>
          </p:nvPr>
        </p:nvPicPr>
        <p:blipFill>
          <a:blip r:embed="rId3"/>
          <a:stretch>
            <a:fillRect/>
          </a:stretch>
        </p:blipFill>
        <p:spPr>
          <a:xfrm>
            <a:off x="6172200" y="3124201"/>
            <a:ext cx="4038600" cy="2425811"/>
          </a:xfrm>
          <a:prstGeom prst="rect">
            <a:avLst/>
          </a:prstGeom>
        </p:spPr>
      </p:pic>
      <p:sp>
        <p:nvSpPr>
          <p:cNvPr id="4" name="Slide Number Placeholder 3"/>
          <p:cNvSpPr>
            <a:spLocks noGrp="1"/>
          </p:cNvSpPr>
          <p:nvPr>
            <p:ph type="sldNum" sz="quarter" idx="4294967295"/>
          </p:nvPr>
        </p:nvSpPr>
        <p:spPr>
          <a:xfrm>
            <a:off x="7924800" y="6356351"/>
            <a:ext cx="2133600" cy="365125"/>
          </a:xfrm>
          <a:prstGeom prst="rect">
            <a:avLst/>
          </a:prstGeom>
        </p:spPr>
        <p:txBody>
          <a:bodyPr/>
          <a:lstStyle/>
          <a:p>
            <a:fld id="{6B1AB395-38E6-4B95-819F-EA717C9E08FB}" type="slidenum">
              <a:rPr lang="en-US" smtClean="0"/>
              <a:pPr/>
              <a:t>15</a:t>
            </a:fld>
            <a:endParaRPr lang="en-US" dirty="0"/>
          </a:p>
        </p:txBody>
      </p:sp>
    </p:spTree>
    <p:extLst>
      <p:ext uri="{BB962C8B-B14F-4D97-AF65-F5344CB8AC3E}">
        <p14:creationId xmlns:p14="http://schemas.microsoft.com/office/powerpoint/2010/main" val="11813057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612395" cy="631653"/>
          </a:xfrm>
        </p:spPr>
        <p:txBody>
          <a:bodyPr>
            <a:normAutofit fontScale="90000"/>
          </a:bodyPr>
          <a:lstStyle/>
          <a:p>
            <a:r>
              <a:rPr lang="en-US" dirty="0" smtClean="0"/>
              <a:t>Minimizing Tool Windows</a:t>
            </a:r>
            <a:endParaRPr lang="en-US" dirty="0"/>
          </a:p>
        </p:txBody>
      </p:sp>
      <p:sp>
        <p:nvSpPr>
          <p:cNvPr id="3" name="Content Placeholder 2"/>
          <p:cNvSpPr>
            <a:spLocks noGrp="1"/>
          </p:cNvSpPr>
          <p:nvPr>
            <p:ph sz="half" idx="1"/>
          </p:nvPr>
        </p:nvSpPr>
        <p:spPr>
          <a:xfrm>
            <a:off x="1981200" y="2590801"/>
            <a:ext cx="4038600" cy="3535363"/>
          </a:xfrm>
        </p:spPr>
        <p:txBody>
          <a:bodyPr>
            <a:normAutofit lnSpcReduction="10000"/>
          </a:bodyPr>
          <a:lstStyle/>
          <a:p>
            <a:r>
              <a:rPr lang="en-US" dirty="0"/>
              <a:t>To turn on Auto Hide</a:t>
            </a:r>
          </a:p>
          <a:p>
            <a:pPr lvl="1"/>
            <a:r>
              <a:rPr lang="en-US" dirty="0"/>
              <a:t>Click the window you want to hide.</a:t>
            </a:r>
          </a:p>
          <a:p>
            <a:pPr lvl="1"/>
            <a:r>
              <a:rPr lang="en-US" dirty="0"/>
              <a:t>On the </a:t>
            </a:r>
            <a:r>
              <a:rPr lang="en-US" b="1" dirty="0"/>
              <a:t>Window</a:t>
            </a:r>
            <a:r>
              <a:rPr lang="en-US" dirty="0"/>
              <a:t> menu, click </a:t>
            </a:r>
            <a:r>
              <a:rPr lang="en-US" b="1" dirty="0"/>
              <a:t>Auto Hide</a:t>
            </a:r>
            <a:r>
              <a:rPr lang="en-US" dirty="0"/>
              <a:t>.</a:t>
            </a:r>
          </a:p>
          <a:p>
            <a:pPr lvl="1"/>
            <a:r>
              <a:rPr lang="en-US" dirty="0"/>
              <a:t>As an alternative, you can click the pushpin icon on the title bar of the window.</a:t>
            </a:r>
          </a:p>
          <a:p>
            <a:endParaRPr lang="en-US" dirty="0"/>
          </a:p>
        </p:txBody>
      </p:sp>
      <p:sp>
        <p:nvSpPr>
          <p:cNvPr id="4" name="Content Placeholder 3"/>
          <p:cNvSpPr>
            <a:spLocks noGrp="1"/>
          </p:cNvSpPr>
          <p:nvPr>
            <p:ph sz="half" idx="2"/>
          </p:nvPr>
        </p:nvSpPr>
        <p:spPr>
          <a:xfrm>
            <a:off x="6172200" y="2590801"/>
            <a:ext cx="4038600" cy="3535363"/>
          </a:xfrm>
        </p:spPr>
        <p:txBody>
          <a:bodyPr>
            <a:normAutofit lnSpcReduction="10000"/>
          </a:bodyPr>
          <a:lstStyle/>
          <a:p>
            <a:r>
              <a:rPr lang="en-US" dirty="0"/>
              <a:t>To turn off Auto Hide</a:t>
            </a:r>
          </a:p>
          <a:p>
            <a:pPr lvl="1"/>
            <a:r>
              <a:rPr lang="en-US" dirty="0"/>
              <a:t>Click the window you want to keep visible.</a:t>
            </a:r>
          </a:p>
          <a:p>
            <a:pPr lvl="1"/>
            <a:r>
              <a:rPr lang="en-US" dirty="0"/>
              <a:t>On the </a:t>
            </a:r>
            <a:r>
              <a:rPr lang="en-US" b="1" dirty="0"/>
              <a:t>Window</a:t>
            </a:r>
            <a:r>
              <a:rPr lang="en-US" dirty="0"/>
              <a:t> menu, click </a:t>
            </a:r>
            <a:r>
              <a:rPr lang="en-US" b="1" dirty="0"/>
              <a:t>Auto Hide</a:t>
            </a:r>
            <a:r>
              <a:rPr lang="en-US" dirty="0"/>
              <a:t> to clear the check mark.</a:t>
            </a:r>
          </a:p>
          <a:p>
            <a:pPr lvl="1"/>
            <a:r>
              <a:rPr lang="en-US" dirty="0"/>
              <a:t>As an alternative, you can click the pushpin icon on the title bar of the window.</a:t>
            </a:r>
          </a:p>
          <a:p>
            <a:endParaRPr lang="en-US" dirty="0"/>
          </a:p>
        </p:txBody>
      </p:sp>
      <p:sp>
        <p:nvSpPr>
          <p:cNvPr id="5" name="Slide Number Placeholder 4"/>
          <p:cNvSpPr>
            <a:spLocks noGrp="1"/>
          </p:cNvSpPr>
          <p:nvPr>
            <p:ph type="sldNum" sz="quarter" idx="4294967295"/>
          </p:nvPr>
        </p:nvSpPr>
        <p:spPr>
          <a:xfrm>
            <a:off x="7924800" y="6356351"/>
            <a:ext cx="2133600" cy="365125"/>
          </a:xfrm>
          <a:prstGeom prst="rect">
            <a:avLst/>
          </a:prstGeom>
        </p:spPr>
        <p:txBody>
          <a:bodyPr/>
          <a:lstStyle/>
          <a:p>
            <a:fld id="{6B1AB395-38E6-4B95-819F-EA717C9E08FB}" type="slidenum">
              <a:rPr lang="en-US" smtClean="0"/>
              <a:pPr/>
              <a:t>16</a:t>
            </a:fld>
            <a:endParaRPr lang="en-US" dirty="0"/>
          </a:p>
        </p:txBody>
      </p:sp>
      <p:sp>
        <p:nvSpPr>
          <p:cNvPr id="6" name="Rectangle 5"/>
          <p:cNvSpPr/>
          <p:nvPr/>
        </p:nvSpPr>
        <p:spPr>
          <a:xfrm>
            <a:off x="1981200" y="1066800"/>
            <a:ext cx="8382000" cy="1371600"/>
          </a:xfrm>
          <a:prstGeom prst="rect">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Tool windows, the names of which appear on the </a:t>
            </a:r>
            <a:r>
              <a:rPr lang="en-US" sz="1600" b="1" dirty="0"/>
              <a:t>View</a:t>
            </a:r>
            <a:r>
              <a:rPr lang="en-US" sz="1600" dirty="0"/>
              <a:t> menu, support a feature named Auto Hide. Auto Hide causes a window to slide out of the way when you use a different window. When a window is auto-hidden, its name and icon are displayed on a tab at the edge of the IDE. To use the window again, move the pointer over the tab so that it slides back into view.</a:t>
            </a:r>
            <a:endParaRPr lang="en-US" sz="1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3190420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628870" cy="557513"/>
          </a:xfrm>
        </p:spPr>
        <p:txBody>
          <a:bodyPr>
            <a:normAutofit fontScale="90000"/>
          </a:bodyPr>
          <a:lstStyle/>
          <a:p>
            <a:r>
              <a:rPr lang="en-US" dirty="0" err="1" smtClean="0"/>
              <a:t>Intellisense</a:t>
            </a:r>
            <a:endParaRPr lang="en-US" dirty="0"/>
          </a:p>
        </p:txBody>
      </p:sp>
      <p:pic>
        <p:nvPicPr>
          <p:cNvPr id="7" name="Content Placeholder 6"/>
          <p:cNvPicPr>
            <a:picLocks noGrp="1" noChangeAspect="1"/>
          </p:cNvPicPr>
          <p:nvPr>
            <p:ph idx="1"/>
          </p:nvPr>
        </p:nvPicPr>
        <p:blipFill>
          <a:blip r:embed="rId3"/>
          <a:stretch>
            <a:fillRect/>
          </a:stretch>
        </p:blipFill>
        <p:spPr>
          <a:xfrm>
            <a:off x="2510046" y="2350754"/>
            <a:ext cx="7134225" cy="3748710"/>
          </a:xfrm>
          <a:prstGeom prst="rect">
            <a:avLst/>
          </a:prstGeom>
        </p:spPr>
      </p:pic>
      <p:sp>
        <p:nvSpPr>
          <p:cNvPr id="5" name="Slide Number Placeholder 4"/>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17</a:t>
            </a:fld>
            <a:endParaRPr lang="en-US" dirty="0"/>
          </a:p>
        </p:txBody>
      </p:sp>
      <p:sp>
        <p:nvSpPr>
          <p:cNvPr id="8" name="Rectangle 7"/>
          <p:cNvSpPr/>
          <p:nvPr/>
        </p:nvSpPr>
        <p:spPr>
          <a:xfrm>
            <a:off x="2362200" y="1020762"/>
            <a:ext cx="7315200" cy="1012781"/>
          </a:xfrm>
          <a:prstGeom prst="rect">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IntelliSense provides an array of features that make language references easy to access. When you are coding, you do not have to leave the Code Editor or the Immediate Mode command window to perform searches on language elements. You can keep your context, find the information that you need, insert language elements directly into your code, and even have IntelliSense complete your typing for you.</a:t>
            </a:r>
            <a:endParaRPr lang="en-US" sz="14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9098196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Navigate </a:t>
            </a:r>
            <a:r>
              <a:rPr lang="en-US" dirty="0" smtClean="0"/>
              <a:t>Back </a:t>
            </a:r>
            <a:r>
              <a:rPr lang="en-US" dirty="0"/>
              <a:t>and </a:t>
            </a:r>
            <a:r>
              <a:rPr lang="en-US" dirty="0" smtClean="0"/>
              <a:t>Forth</a:t>
            </a:r>
            <a:r>
              <a:rPr lang="en-US" dirty="0"/>
              <a:t>, </a:t>
            </a:r>
            <a:r>
              <a:rPr lang="en-US" dirty="0" smtClean="0"/>
              <a:t>Go To Definition</a:t>
            </a:r>
            <a:endParaRPr lang="en-US" dirty="0"/>
          </a:p>
        </p:txBody>
      </p:sp>
      <p:sp>
        <p:nvSpPr>
          <p:cNvPr id="3" name="Content Placeholder 2"/>
          <p:cNvSpPr>
            <a:spLocks noGrp="1"/>
          </p:cNvSpPr>
          <p:nvPr>
            <p:ph idx="1"/>
          </p:nvPr>
        </p:nvSpPr>
        <p:spPr/>
        <p:txBody>
          <a:bodyPr/>
          <a:lstStyle/>
          <a:p>
            <a:r>
              <a:rPr lang="en-US" dirty="0"/>
              <a:t>You can use </a:t>
            </a:r>
            <a:r>
              <a:rPr lang="en-US" dirty="0" smtClean="0"/>
              <a:t>following options</a:t>
            </a:r>
            <a:r>
              <a:rPr lang="en-US" dirty="0"/>
              <a:t> to search for objects, definitions, or references (symbols) in a solution</a:t>
            </a:r>
            <a:r>
              <a:rPr lang="en-US" dirty="0" smtClean="0"/>
              <a:t>.</a:t>
            </a:r>
          </a:p>
          <a:p>
            <a:pPr lvl="1"/>
            <a:r>
              <a:rPr lang="en-US" b="1" dirty="0"/>
              <a:t>Object Browser</a:t>
            </a:r>
            <a:r>
              <a:rPr lang="en-US" dirty="0"/>
              <a:t>, </a:t>
            </a:r>
            <a:endParaRPr lang="en-US" dirty="0" smtClean="0"/>
          </a:p>
          <a:p>
            <a:pPr lvl="1"/>
            <a:r>
              <a:rPr lang="en-US" b="1" dirty="0" smtClean="0"/>
              <a:t>Navigate </a:t>
            </a:r>
            <a:r>
              <a:rPr lang="en-US" b="1" dirty="0"/>
              <a:t>To</a:t>
            </a:r>
            <a:r>
              <a:rPr lang="en-US" dirty="0"/>
              <a:t>, </a:t>
            </a:r>
            <a:endParaRPr lang="en-US" dirty="0" smtClean="0"/>
          </a:p>
          <a:p>
            <a:pPr lvl="1"/>
            <a:r>
              <a:rPr lang="en-US" b="1" dirty="0" smtClean="0"/>
              <a:t>Find </a:t>
            </a:r>
            <a:r>
              <a:rPr lang="en-US" b="1" dirty="0"/>
              <a:t>Symbol</a:t>
            </a:r>
            <a:r>
              <a:rPr lang="en-US" dirty="0"/>
              <a:t>, or </a:t>
            </a:r>
            <a:endParaRPr lang="en-US" dirty="0" smtClean="0"/>
          </a:p>
          <a:p>
            <a:pPr lvl="1"/>
            <a:r>
              <a:rPr lang="en-US" b="1" dirty="0" smtClean="0"/>
              <a:t>Go </a:t>
            </a:r>
            <a:r>
              <a:rPr lang="en-US" b="1" dirty="0"/>
              <a:t>to Definition</a:t>
            </a:r>
            <a:endParaRPr lang="en-US" dirty="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18</a:t>
            </a:fld>
            <a:endParaRPr lang="en-US" dirty="0"/>
          </a:p>
        </p:txBody>
      </p:sp>
    </p:spTree>
    <p:extLst>
      <p:ext uri="{BB962C8B-B14F-4D97-AF65-F5344CB8AC3E}">
        <p14:creationId xmlns:p14="http://schemas.microsoft.com/office/powerpoint/2010/main" val="32764929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3541" cy="655637"/>
          </a:xfrm>
        </p:spPr>
        <p:txBody>
          <a:bodyPr>
            <a:normAutofit fontScale="90000"/>
          </a:bodyPr>
          <a:lstStyle/>
          <a:p>
            <a:r>
              <a:rPr lang="en-US" dirty="0" smtClean="0"/>
              <a:t>Object Browser</a:t>
            </a:r>
            <a:endParaRPr lang="en-US" dirty="0"/>
          </a:p>
        </p:txBody>
      </p:sp>
      <p:sp>
        <p:nvSpPr>
          <p:cNvPr id="3" name="Content Placeholder 2"/>
          <p:cNvSpPr>
            <a:spLocks noGrp="1"/>
          </p:cNvSpPr>
          <p:nvPr>
            <p:ph sz="half" idx="1"/>
          </p:nvPr>
        </p:nvSpPr>
        <p:spPr>
          <a:xfrm>
            <a:off x="1981200" y="2209801"/>
            <a:ext cx="4038600" cy="3916363"/>
          </a:xfrm>
        </p:spPr>
        <p:txBody>
          <a:bodyPr>
            <a:normAutofit fontScale="85000" lnSpcReduction="20000"/>
          </a:bodyPr>
          <a:lstStyle/>
          <a:p>
            <a:r>
              <a:rPr lang="en-US" dirty="0" smtClean="0"/>
              <a:t>To </a:t>
            </a:r>
            <a:r>
              <a:rPr lang="en-US" dirty="0"/>
              <a:t>search for symbols by using a search string in Object Browser</a:t>
            </a:r>
          </a:p>
          <a:p>
            <a:r>
              <a:rPr lang="en-US" dirty="0"/>
              <a:t>In </a:t>
            </a:r>
            <a:r>
              <a:rPr lang="en-US" b="1" dirty="0"/>
              <a:t>Object Browser</a:t>
            </a:r>
            <a:r>
              <a:rPr lang="en-US" dirty="0"/>
              <a:t>, in the </a:t>
            </a:r>
            <a:r>
              <a:rPr lang="en-US" b="1" dirty="0"/>
              <a:t>Browse</a:t>
            </a:r>
            <a:r>
              <a:rPr lang="en-US" dirty="0"/>
              <a:t> list, select a browsing scope.</a:t>
            </a:r>
          </a:p>
          <a:p>
            <a:r>
              <a:rPr lang="en-US" dirty="0"/>
              <a:t>In the </a:t>
            </a:r>
            <a:r>
              <a:rPr lang="en-US" b="1" dirty="0"/>
              <a:t>Search</a:t>
            </a:r>
            <a:r>
              <a:rPr lang="en-US" dirty="0"/>
              <a:t> box, type all or part of a symbol name to search for, or select one from the drop-down list.</a:t>
            </a:r>
          </a:p>
          <a:p>
            <a:r>
              <a:rPr lang="en-US" dirty="0"/>
              <a:t>Click </a:t>
            </a:r>
            <a:r>
              <a:rPr lang="en-US" b="1" dirty="0"/>
              <a:t>Search</a:t>
            </a:r>
            <a:r>
              <a:rPr lang="en-US" dirty="0"/>
              <a:t>.</a:t>
            </a:r>
          </a:p>
          <a:p>
            <a:endParaRPr lang="en-US" dirty="0"/>
          </a:p>
        </p:txBody>
      </p:sp>
      <p:sp>
        <p:nvSpPr>
          <p:cNvPr id="6" name="Content Placeholder 5"/>
          <p:cNvSpPr>
            <a:spLocks noGrp="1"/>
          </p:cNvSpPr>
          <p:nvPr>
            <p:ph sz="half" idx="2"/>
          </p:nvPr>
        </p:nvSpPr>
        <p:spPr>
          <a:xfrm>
            <a:off x="6172200" y="2209801"/>
            <a:ext cx="4038600" cy="3916363"/>
          </a:xfrm>
        </p:spPr>
        <p:txBody>
          <a:bodyPr>
            <a:normAutofit fontScale="85000" lnSpcReduction="20000"/>
          </a:bodyPr>
          <a:lstStyle/>
          <a:p>
            <a:r>
              <a:rPr lang="en-US" dirty="0"/>
              <a:t>The objects pane displays just those symbol names in the browsing scope that include the search string. The string is highlighted in every match.</a:t>
            </a:r>
          </a:p>
          <a:p>
            <a:r>
              <a:rPr lang="en-US" dirty="0"/>
              <a:t>To clear the results</a:t>
            </a:r>
          </a:p>
          <a:p>
            <a:r>
              <a:rPr lang="en-US" dirty="0"/>
              <a:t>In </a:t>
            </a:r>
            <a:r>
              <a:rPr lang="en-US" b="1" dirty="0"/>
              <a:t>Object Browser</a:t>
            </a:r>
            <a:r>
              <a:rPr lang="en-US" dirty="0"/>
              <a:t>, click the </a:t>
            </a:r>
            <a:r>
              <a:rPr lang="en-US" b="1" dirty="0"/>
              <a:t>Clear Search</a:t>
            </a:r>
            <a:r>
              <a:rPr lang="en-US" dirty="0"/>
              <a:t> button on the toolbar.</a:t>
            </a:r>
          </a:p>
          <a:p>
            <a:r>
              <a:rPr lang="en-US" dirty="0"/>
              <a:t>The objects pane now displays all the objects in the current browsing scope.</a:t>
            </a:r>
          </a:p>
          <a:p>
            <a:endParaRPr lang="en-US" dirty="0"/>
          </a:p>
        </p:txBody>
      </p:sp>
      <p:sp>
        <p:nvSpPr>
          <p:cNvPr id="4" name="Slide Number Placeholder 3"/>
          <p:cNvSpPr>
            <a:spLocks noGrp="1"/>
          </p:cNvSpPr>
          <p:nvPr>
            <p:ph type="sldNum" sz="quarter" idx="4294967295"/>
          </p:nvPr>
        </p:nvSpPr>
        <p:spPr>
          <a:xfrm>
            <a:off x="7924800" y="6356351"/>
            <a:ext cx="2133600" cy="365125"/>
          </a:xfrm>
          <a:prstGeom prst="rect">
            <a:avLst/>
          </a:prstGeom>
        </p:spPr>
        <p:txBody>
          <a:bodyPr/>
          <a:lstStyle/>
          <a:p>
            <a:fld id="{6B1AB395-38E6-4B95-819F-EA717C9E08FB}" type="slidenum">
              <a:rPr lang="en-US" smtClean="0"/>
              <a:pPr/>
              <a:t>19</a:t>
            </a:fld>
            <a:endParaRPr lang="en-US" dirty="0"/>
          </a:p>
        </p:txBody>
      </p:sp>
      <p:sp>
        <p:nvSpPr>
          <p:cNvPr id="5" name="Rectangle 4"/>
          <p:cNvSpPr/>
          <p:nvPr/>
        </p:nvSpPr>
        <p:spPr>
          <a:xfrm>
            <a:off x="2047461" y="1020762"/>
            <a:ext cx="8163339" cy="1189038"/>
          </a:xfrm>
          <a:prstGeom prst="rect">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When you type a search string in the </a:t>
            </a:r>
            <a:r>
              <a:rPr lang="en-US" sz="2000" b="1" dirty="0"/>
              <a:t>Search</a:t>
            </a:r>
            <a:r>
              <a:rPr lang="en-US" sz="2000" dirty="0"/>
              <a:t> box in </a:t>
            </a:r>
            <a:r>
              <a:rPr lang="en-US" sz="2000" b="1" dirty="0"/>
              <a:t>Object Browser</a:t>
            </a:r>
            <a:r>
              <a:rPr lang="en-US" sz="2000" dirty="0"/>
              <a:t>, just the current browsing scope is searched. Use the </a:t>
            </a:r>
            <a:r>
              <a:rPr lang="en-US" sz="2000" b="1" dirty="0"/>
              <a:t>Browse</a:t>
            </a:r>
            <a:r>
              <a:rPr lang="en-US" sz="2000" dirty="0"/>
              <a:t> list to select a browsing scope</a:t>
            </a:r>
          </a:p>
        </p:txBody>
      </p:sp>
    </p:spTree>
    <p:extLst>
      <p:ext uri="{BB962C8B-B14F-4D97-AF65-F5344CB8AC3E}">
        <p14:creationId xmlns:p14="http://schemas.microsoft.com/office/powerpoint/2010/main" val="11849675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Understand and work with Toolbars and Docking</a:t>
            </a:r>
          </a:p>
          <a:p>
            <a:r>
              <a:rPr lang="en-US" dirty="0"/>
              <a:t>Using </a:t>
            </a:r>
            <a:r>
              <a:rPr lang="en-US" dirty="0" err="1"/>
              <a:t>intellisense</a:t>
            </a:r>
            <a:endParaRPr lang="en-US" dirty="0"/>
          </a:p>
          <a:p>
            <a:r>
              <a:rPr lang="en-US" dirty="0"/>
              <a:t>Navigate back and forth, go to definition</a:t>
            </a:r>
          </a:p>
          <a:p>
            <a:r>
              <a:rPr lang="en-US" dirty="0"/>
              <a:t>Error and output view, snippets</a:t>
            </a:r>
          </a:p>
          <a:p>
            <a:r>
              <a:rPr lang="en-US" dirty="0"/>
              <a:t>Refactoring code - Surround With and Extract Options</a:t>
            </a:r>
          </a:p>
          <a:p>
            <a:r>
              <a:rPr lang="en-US" dirty="0" smtClean="0"/>
              <a:t>How </a:t>
            </a:r>
            <a:r>
              <a:rPr lang="en-US" dirty="0"/>
              <a:t>to connect debugger to a running application</a:t>
            </a:r>
            <a:endParaRPr lang="en-GB" dirty="0" smtClean="0"/>
          </a:p>
          <a:p>
            <a:r>
              <a:rPr lang="en-US" dirty="0"/>
              <a:t>Recap of various debugging options</a:t>
            </a:r>
          </a:p>
          <a:p>
            <a:endParaRPr lang="en-GB" dirty="0" smtClean="0"/>
          </a:p>
          <a:p>
            <a:endParaRPr lang="en-GB" dirty="0" smtClean="0"/>
          </a:p>
          <a:p>
            <a:endParaRPr lang="en-GB" dirty="0" smtClean="0"/>
          </a:p>
          <a:p>
            <a:endParaRPr lang="en-IN" dirty="0"/>
          </a:p>
        </p:txBody>
      </p:sp>
      <p:sp>
        <p:nvSpPr>
          <p:cNvPr id="3" name="Title 2"/>
          <p:cNvSpPr>
            <a:spLocks noGrp="1"/>
          </p:cNvSpPr>
          <p:nvPr>
            <p:ph type="title"/>
          </p:nvPr>
        </p:nvSpPr>
        <p:spPr/>
        <p:txBody>
          <a:bodyPr/>
          <a:lstStyle/>
          <a:p>
            <a:r>
              <a:rPr lang="en-US" dirty="0" smtClean="0"/>
              <a:t>Objective</a:t>
            </a:r>
            <a:endParaRPr lang="en-IN" dirty="0"/>
          </a:p>
        </p:txBody>
      </p:sp>
    </p:spTree>
    <p:extLst>
      <p:ext uri="{BB962C8B-B14F-4D97-AF65-F5344CB8AC3E}">
        <p14:creationId xmlns:p14="http://schemas.microsoft.com/office/powerpoint/2010/main" val="4428191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6"/>
            <a:ext cx="10348784" cy="714032"/>
          </a:xfrm>
        </p:spPr>
        <p:txBody>
          <a:bodyPr/>
          <a:lstStyle/>
          <a:p>
            <a:r>
              <a:rPr lang="en-US" dirty="0" smtClean="0"/>
              <a:t>Object </a:t>
            </a:r>
            <a:r>
              <a:rPr lang="en-US" dirty="0" err="1" smtClean="0"/>
              <a:t>Broswer</a:t>
            </a:r>
            <a:endParaRPr lang="en-US" dirty="0"/>
          </a:p>
        </p:txBody>
      </p:sp>
      <p:sp>
        <p:nvSpPr>
          <p:cNvPr id="5" name="Slide Number Placeholder 4"/>
          <p:cNvSpPr>
            <a:spLocks noGrp="1"/>
          </p:cNvSpPr>
          <p:nvPr>
            <p:ph type="sldNum" sz="quarter" idx="4294967295"/>
          </p:nvPr>
        </p:nvSpPr>
        <p:spPr>
          <a:xfrm>
            <a:off x="7924800" y="6356351"/>
            <a:ext cx="2133600" cy="365125"/>
          </a:xfrm>
          <a:prstGeom prst="rect">
            <a:avLst/>
          </a:prstGeom>
        </p:spPr>
        <p:txBody>
          <a:bodyPr/>
          <a:lstStyle/>
          <a:p>
            <a:fld id="{6B1AB395-38E6-4B95-819F-EA717C9E08FB}" type="slidenum">
              <a:rPr lang="en-US" smtClean="0"/>
              <a:pPr/>
              <a:t>20</a:t>
            </a:fld>
            <a:endParaRPr lang="en-US" dirty="0"/>
          </a:p>
        </p:txBody>
      </p:sp>
      <p:pic>
        <p:nvPicPr>
          <p:cNvPr id="7" name="Picture 6"/>
          <p:cNvPicPr>
            <a:picLocks noChangeAspect="1"/>
          </p:cNvPicPr>
          <p:nvPr/>
        </p:nvPicPr>
        <p:blipFill>
          <a:blip r:embed="rId2"/>
          <a:stretch>
            <a:fillRect/>
          </a:stretch>
        </p:blipFill>
        <p:spPr>
          <a:xfrm>
            <a:off x="1981200" y="1157579"/>
            <a:ext cx="3481388" cy="3476040"/>
          </a:xfrm>
          <a:prstGeom prst="rect">
            <a:avLst/>
          </a:prstGeom>
          <a:ln>
            <a:solidFill>
              <a:schemeClr val="tx1"/>
            </a:solidFill>
          </a:ln>
        </p:spPr>
      </p:pic>
      <p:pic>
        <p:nvPicPr>
          <p:cNvPr id="8" name="Picture 7"/>
          <p:cNvPicPr>
            <a:picLocks noChangeAspect="1"/>
          </p:cNvPicPr>
          <p:nvPr/>
        </p:nvPicPr>
        <p:blipFill>
          <a:blip r:embed="rId3"/>
          <a:stretch>
            <a:fillRect/>
          </a:stretch>
        </p:blipFill>
        <p:spPr>
          <a:xfrm>
            <a:off x="4267200" y="2971800"/>
            <a:ext cx="5791200" cy="3136184"/>
          </a:xfrm>
          <a:prstGeom prst="rect">
            <a:avLst/>
          </a:prstGeom>
          <a:ln>
            <a:solidFill>
              <a:schemeClr val="tx1"/>
            </a:solidFill>
          </a:ln>
        </p:spPr>
      </p:pic>
      <p:sp>
        <p:nvSpPr>
          <p:cNvPr id="9" name="Rectangle 8"/>
          <p:cNvSpPr/>
          <p:nvPr/>
        </p:nvSpPr>
        <p:spPr>
          <a:xfrm>
            <a:off x="6019800" y="1157580"/>
            <a:ext cx="4038600" cy="1357021"/>
          </a:xfrm>
          <a:prstGeom prst="rect">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In the </a:t>
            </a:r>
            <a:r>
              <a:rPr lang="en-US" b="1" dirty="0"/>
              <a:t>Object Browser</a:t>
            </a:r>
            <a:r>
              <a:rPr lang="en-US" dirty="0"/>
              <a:t>, you can type a search string to filter the names of the symbols that are displayed in the objects pane for the current browsing scope. </a:t>
            </a:r>
            <a:endParaRPr lang="en-US"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13187835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587681" cy="565751"/>
          </a:xfrm>
        </p:spPr>
        <p:txBody>
          <a:bodyPr>
            <a:normAutofit fontScale="90000"/>
          </a:bodyPr>
          <a:lstStyle/>
          <a:p>
            <a:r>
              <a:rPr lang="en-US" dirty="0" smtClean="0"/>
              <a:t>Using Navigate To</a:t>
            </a:r>
            <a:endParaRPr lang="en-US" dirty="0"/>
          </a:p>
        </p:txBody>
      </p:sp>
      <p:pic>
        <p:nvPicPr>
          <p:cNvPr id="6" name="Content Placeholder 5"/>
          <p:cNvPicPr>
            <a:picLocks noGrp="1" noChangeAspect="1"/>
          </p:cNvPicPr>
          <p:nvPr>
            <p:ph sz="half" idx="1"/>
          </p:nvPr>
        </p:nvPicPr>
        <p:blipFill>
          <a:blip r:embed="rId3"/>
          <a:stretch>
            <a:fillRect/>
          </a:stretch>
        </p:blipFill>
        <p:spPr>
          <a:xfrm>
            <a:off x="1981200" y="2025650"/>
            <a:ext cx="4038600" cy="2423160"/>
          </a:xfrm>
          <a:prstGeom prst="rect">
            <a:avLst/>
          </a:prstGeom>
          <a:ln>
            <a:solidFill>
              <a:schemeClr val="tx1"/>
            </a:solidFill>
          </a:ln>
        </p:spPr>
      </p:pic>
      <p:pic>
        <p:nvPicPr>
          <p:cNvPr id="7" name="Content Placeholder 6"/>
          <p:cNvPicPr>
            <a:picLocks noGrp="1" noChangeAspect="1"/>
          </p:cNvPicPr>
          <p:nvPr>
            <p:ph sz="half" idx="2"/>
          </p:nvPr>
        </p:nvPicPr>
        <p:blipFill>
          <a:blip r:embed="rId4"/>
          <a:stretch>
            <a:fillRect/>
          </a:stretch>
        </p:blipFill>
        <p:spPr>
          <a:xfrm>
            <a:off x="5099454" y="3429000"/>
            <a:ext cx="4958946" cy="2438400"/>
          </a:xfrm>
          <a:prstGeom prst="rect">
            <a:avLst/>
          </a:prstGeom>
          <a:ln>
            <a:solidFill>
              <a:schemeClr val="tx1"/>
            </a:solidFill>
          </a:ln>
        </p:spPr>
      </p:pic>
      <p:sp>
        <p:nvSpPr>
          <p:cNvPr id="5" name="Slide Number Placeholder 4"/>
          <p:cNvSpPr>
            <a:spLocks noGrp="1"/>
          </p:cNvSpPr>
          <p:nvPr>
            <p:ph type="sldNum" sz="quarter" idx="4294967295"/>
          </p:nvPr>
        </p:nvSpPr>
        <p:spPr>
          <a:xfrm>
            <a:off x="7924800" y="6356351"/>
            <a:ext cx="2133600" cy="365125"/>
          </a:xfrm>
          <a:prstGeom prst="rect">
            <a:avLst/>
          </a:prstGeom>
        </p:spPr>
        <p:txBody>
          <a:bodyPr/>
          <a:lstStyle/>
          <a:p>
            <a:fld id="{6B1AB395-38E6-4B95-819F-EA717C9E08FB}" type="slidenum">
              <a:rPr lang="en-US" smtClean="0"/>
              <a:pPr/>
              <a:t>21</a:t>
            </a:fld>
            <a:endParaRPr lang="en-US" dirty="0"/>
          </a:p>
        </p:txBody>
      </p:sp>
      <p:sp>
        <p:nvSpPr>
          <p:cNvPr id="8" name="Rectangle 7"/>
          <p:cNvSpPr/>
          <p:nvPr/>
        </p:nvSpPr>
        <p:spPr>
          <a:xfrm>
            <a:off x="2133600" y="1020762"/>
            <a:ext cx="7696200" cy="808038"/>
          </a:xfrm>
          <a:prstGeom prst="rect">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t>Navigate To</a:t>
            </a:r>
            <a:r>
              <a:rPr lang="en-US" dirty="0"/>
              <a:t> lets you find and navigate to a specific location in the solution, or explore elements in the solution. It helps you pick a good set of matching results from a query.</a:t>
            </a:r>
            <a:endParaRPr lang="en-US"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15013376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38200" y="365125"/>
            <a:ext cx="10233454" cy="656367"/>
          </a:xfrm>
        </p:spPr>
        <p:txBody>
          <a:bodyPr>
            <a:normAutofit fontScale="90000"/>
          </a:bodyPr>
          <a:lstStyle/>
          <a:p>
            <a:r>
              <a:rPr lang="en-US" dirty="0"/>
              <a:t>Using Find Symbol</a:t>
            </a:r>
          </a:p>
        </p:txBody>
      </p:sp>
      <p:sp>
        <p:nvSpPr>
          <p:cNvPr id="7" name="Content Placeholder 6"/>
          <p:cNvSpPr>
            <a:spLocks noGrp="1"/>
          </p:cNvSpPr>
          <p:nvPr>
            <p:ph sz="half" idx="1"/>
          </p:nvPr>
        </p:nvSpPr>
        <p:spPr>
          <a:xfrm>
            <a:off x="1981200" y="1905001"/>
            <a:ext cx="4038600" cy="4221163"/>
          </a:xfrm>
        </p:spPr>
        <p:txBody>
          <a:bodyPr>
            <a:normAutofit fontScale="92500" lnSpcReduction="20000"/>
          </a:bodyPr>
          <a:lstStyle/>
          <a:p>
            <a:r>
              <a:rPr lang="en-US" dirty="0" smtClean="0"/>
              <a:t>In </a:t>
            </a:r>
            <a:r>
              <a:rPr lang="en-US" dirty="0"/>
              <a:t>particular</a:t>
            </a:r>
            <a:r>
              <a:rPr lang="en-US" dirty="0" smtClean="0"/>
              <a:t>, </a:t>
            </a:r>
            <a:r>
              <a:rPr lang="en-US" b="1" dirty="0" smtClean="0"/>
              <a:t>Find </a:t>
            </a:r>
            <a:r>
              <a:rPr lang="en-US" b="1" dirty="0"/>
              <a:t>Symbol</a:t>
            </a:r>
            <a:r>
              <a:rPr lang="en-US" dirty="0"/>
              <a:t> is useful as follows</a:t>
            </a:r>
            <a:r>
              <a:rPr lang="en-US" dirty="0" smtClean="0"/>
              <a:t>:</a:t>
            </a:r>
          </a:p>
          <a:p>
            <a:pPr lvl="1"/>
            <a:r>
              <a:rPr lang="en-US" dirty="0"/>
              <a:t>Searching for the definition of a symbol or discovering multiple definitions of a symbol.</a:t>
            </a:r>
          </a:p>
          <a:p>
            <a:pPr lvl="1"/>
            <a:r>
              <a:rPr lang="en-US" dirty="0"/>
              <a:t>Searching for references to a symbol and instances where it is used in your code.</a:t>
            </a:r>
          </a:p>
          <a:p>
            <a:pPr lvl="1"/>
            <a:r>
              <a:rPr lang="en-US" dirty="0"/>
              <a:t>Exploring object hierarchies in referenced and external components so that you can learn about their functionality.</a:t>
            </a:r>
          </a:p>
          <a:p>
            <a:endParaRPr lang="en-US" dirty="0"/>
          </a:p>
        </p:txBody>
      </p:sp>
      <p:sp>
        <p:nvSpPr>
          <p:cNvPr id="9" name="Content Placeholder 8"/>
          <p:cNvSpPr>
            <a:spLocks noGrp="1"/>
          </p:cNvSpPr>
          <p:nvPr>
            <p:ph sz="half" idx="2"/>
          </p:nvPr>
        </p:nvSpPr>
        <p:spPr>
          <a:xfrm>
            <a:off x="6172200" y="1905001"/>
            <a:ext cx="4038600" cy="4221163"/>
          </a:xfrm>
        </p:spPr>
        <p:txBody>
          <a:bodyPr>
            <a:normAutofit fontScale="92500" lnSpcReduction="20000"/>
          </a:bodyPr>
          <a:lstStyle/>
          <a:p>
            <a:r>
              <a:rPr lang="en-US" dirty="0"/>
              <a:t>Using </a:t>
            </a:r>
            <a:r>
              <a:rPr lang="en-US" b="1" dirty="0"/>
              <a:t>Find Symbol</a:t>
            </a:r>
            <a:r>
              <a:rPr lang="en-US" dirty="0"/>
              <a:t> differs from finding text, as follows</a:t>
            </a:r>
            <a:r>
              <a:rPr lang="en-US" dirty="0" smtClean="0"/>
              <a:t>:</a:t>
            </a:r>
          </a:p>
          <a:p>
            <a:pPr lvl="1"/>
            <a:r>
              <a:rPr lang="en-US" b="1" dirty="0"/>
              <a:t>Find Symbol</a:t>
            </a:r>
            <a:r>
              <a:rPr lang="en-US" dirty="0"/>
              <a:t> lets you limit the search scope to include only symbols.</a:t>
            </a:r>
          </a:p>
          <a:p>
            <a:pPr lvl="1"/>
            <a:r>
              <a:rPr lang="en-US" dirty="0"/>
              <a:t>Indicates any available definitions of the symbol and references to it in the </a:t>
            </a:r>
            <a:r>
              <a:rPr lang="en-US" b="1" dirty="0"/>
              <a:t>Find Symbol Results</a:t>
            </a:r>
            <a:r>
              <a:rPr lang="en-US" dirty="0"/>
              <a:t> window.</a:t>
            </a:r>
          </a:p>
          <a:p>
            <a:pPr lvl="1"/>
            <a:r>
              <a:rPr lang="en-US" dirty="0"/>
              <a:t>Lets you search in external components for which you do not have the source code.</a:t>
            </a:r>
          </a:p>
          <a:p>
            <a:endParaRPr lang="en-US" dirty="0"/>
          </a:p>
        </p:txBody>
      </p:sp>
      <p:sp>
        <p:nvSpPr>
          <p:cNvPr id="5" name="Slide Number Placeholder 4"/>
          <p:cNvSpPr>
            <a:spLocks noGrp="1"/>
          </p:cNvSpPr>
          <p:nvPr>
            <p:ph type="sldNum" sz="quarter" idx="4294967295"/>
          </p:nvPr>
        </p:nvSpPr>
        <p:spPr>
          <a:xfrm>
            <a:off x="7924800" y="6356351"/>
            <a:ext cx="2133600" cy="365125"/>
          </a:xfrm>
          <a:prstGeom prst="rect">
            <a:avLst/>
          </a:prstGeom>
        </p:spPr>
        <p:txBody>
          <a:bodyPr/>
          <a:lstStyle/>
          <a:p>
            <a:fld id="{6B1AB395-38E6-4B95-819F-EA717C9E08FB}" type="slidenum">
              <a:rPr lang="en-US" smtClean="0"/>
              <a:pPr/>
              <a:t>22</a:t>
            </a:fld>
            <a:endParaRPr lang="en-US" dirty="0"/>
          </a:p>
        </p:txBody>
      </p:sp>
      <p:sp>
        <p:nvSpPr>
          <p:cNvPr id="10" name="Rectangle 9"/>
          <p:cNvSpPr/>
          <p:nvPr/>
        </p:nvSpPr>
        <p:spPr>
          <a:xfrm>
            <a:off x="2133600" y="1160254"/>
            <a:ext cx="7924800" cy="731838"/>
          </a:xfrm>
          <a:prstGeom prst="rect">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Use the </a:t>
            </a:r>
            <a:r>
              <a:rPr lang="en-US" b="1" dirty="0"/>
              <a:t>Find Symbol</a:t>
            </a:r>
            <a:r>
              <a:rPr lang="en-US" dirty="0"/>
              <a:t> tab of the </a:t>
            </a:r>
            <a:r>
              <a:rPr lang="en-US" b="1" dirty="0"/>
              <a:t>Find and Replace</a:t>
            </a:r>
            <a:r>
              <a:rPr lang="en-US" dirty="0"/>
              <a:t> window to locate lines in your project code where a symbol is defined, referenced, or used. </a:t>
            </a:r>
          </a:p>
        </p:txBody>
      </p:sp>
    </p:spTree>
    <p:extLst>
      <p:ext uri="{BB962C8B-B14F-4D97-AF65-F5344CB8AC3E}">
        <p14:creationId xmlns:p14="http://schemas.microsoft.com/office/powerpoint/2010/main" val="1069676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30016" cy="788172"/>
          </a:xfrm>
        </p:spPr>
        <p:txBody>
          <a:bodyPr/>
          <a:lstStyle/>
          <a:p>
            <a:r>
              <a:rPr lang="en-US" dirty="0"/>
              <a:t>Using </a:t>
            </a:r>
            <a:r>
              <a:rPr lang="en-US" dirty="0" smtClean="0"/>
              <a:t>Find Symbol</a:t>
            </a:r>
            <a:endParaRPr lang="en-US" dirty="0"/>
          </a:p>
        </p:txBody>
      </p:sp>
      <p:pic>
        <p:nvPicPr>
          <p:cNvPr id="6" name="Content Placeholder 5"/>
          <p:cNvPicPr>
            <a:picLocks noGrp="1" noChangeAspect="1"/>
          </p:cNvPicPr>
          <p:nvPr>
            <p:ph sz="half" idx="1"/>
          </p:nvPr>
        </p:nvPicPr>
        <p:blipFill>
          <a:blip r:embed="rId3"/>
          <a:stretch>
            <a:fillRect/>
          </a:stretch>
        </p:blipFill>
        <p:spPr>
          <a:xfrm>
            <a:off x="1948070" y="1047266"/>
            <a:ext cx="4038600" cy="2379734"/>
          </a:xfrm>
          <a:prstGeom prst="rect">
            <a:avLst/>
          </a:prstGeom>
          <a:ln>
            <a:solidFill>
              <a:schemeClr val="tx1"/>
            </a:solidFill>
          </a:ln>
        </p:spPr>
      </p:pic>
      <p:pic>
        <p:nvPicPr>
          <p:cNvPr id="7" name="Content Placeholder 6"/>
          <p:cNvPicPr>
            <a:picLocks noGrp="1" noChangeAspect="1"/>
          </p:cNvPicPr>
          <p:nvPr>
            <p:ph sz="half" idx="2"/>
          </p:nvPr>
        </p:nvPicPr>
        <p:blipFill>
          <a:blip r:embed="rId4"/>
          <a:stretch>
            <a:fillRect/>
          </a:stretch>
        </p:blipFill>
        <p:spPr>
          <a:xfrm>
            <a:off x="4986130" y="2080800"/>
            <a:ext cx="5222700" cy="3481800"/>
          </a:xfrm>
          <a:prstGeom prst="rect">
            <a:avLst/>
          </a:prstGeom>
          <a:ln>
            <a:solidFill>
              <a:schemeClr val="tx1"/>
            </a:solidFill>
          </a:ln>
        </p:spPr>
      </p:pic>
      <p:sp>
        <p:nvSpPr>
          <p:cNvPr id="5" name="Slide Number Placeholder 4"/>
          <p:cNvSpPr>
            <a:spLocks noGrp="1"/>
          </p:cNvSpPr>
          <p:nvPr>
            <p:ph type="sldNum" sz="quarter" idx="4294967295"/>
          </p:nvPr>
        </p:nvSpPr>
        <p:spPr>
          <a:xfrm>
            <a:off x="7924800" y="6356351"/>
            <a:ext cx="2133600" cy="365125"/>
          </a:xfrm>
          <a:prstGeom prst="rect">
            <a:avLst/>
          </a:prstGeom>
        </p:spPr>
        <p:txBody>
          <a:bodyPr/>
          <a:lstStyle/>
          <a:p>
            <a:fld id="{6B1AB395-38E6-4B95-819F-EA717C9E08FB}" type="slidenum">
              <a:rPr lang="en-US" smtClean="0"/>
              <a:pPr/>
              <a:t>23</a:t>
            </a:fld>
            <a:endParaRPr lang="en-US" dirty="0"/>
          </a:p>
        </p:txBody>
      </p:sp>
    </p:spTree>
    <p:extLst>
      <p:ext uri="{BB962C8B-B14F-4D97-AF65-F5344CB8AC3E}">
        <p14:creationId xmlns:p14="http://schemas.microsoft.com/office/powerpoint/2010/main" val="4611265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Navigate to a Definition</a:t>
            </a:r>
            <a:endParaRPr lang="en-US" dirty="0"/>
          </a:p>
        </p:txBody>
      </p:sp>
      <p:sp>
        <p:nvSpPr>
          <p:cNvPr id="3" name="Content Placeholder 2"/>
          <p:cNvSpPr>
            <a:spLocks noGrp="1"/>
          </p:cNvSpPr>
          <p:nvPr>
            <p:ph sz="half" idx="1"/>
          </p:nvPr>
        </p:nvSpPr>
        <p:spPr/>
        <p:txBody>
          <a:bodyPr>
            <a:normAutofit fontScale="85000" lnSpcReduction="10000"/>
          </a:bodyPr>
          <a:lstStyle/>
          <a:p>
            <a:r>
              <a:rPr lang="en-US" dirty="0"/>
              <a:t>In the editor, when you want to search for the original definition of a code element, right-click the element and then click </a:t>
            </a:r>
            <a:r>
              <a:rPr lang="en-US" b="1" dirty="0"/>
              <a:t>Go to Definition</a:t>
            </a:r>
            <a:r>
              <a:rPr lang="en-US" dirty="0"/>
              <a:t>. </a:t>
            </a:r>
            <a:endParaRPr lang="en-US" dirty="0" smtClean="0"/>
          </a:p>
          <a:p>
            <a:r>
              <a:rPr lang="en-US" dirty="0" smtClean="0"/>
              <a:t>You </a:t>
            </a:r>
            <a:r>
              <a:rPr lang="en-US" dirty="0"/>
              <a:t>can search on elements such as members, types, variables, locals, and so forth.</a:t>
            </a:r>
          </a:p>
          <a:p>
            <a:r>
              <a:rPr lang="en-US" b="1" dirty="0"/>
              <a:t>Go to Definition</a:t>
            </a:r>
            <a:r>
              <a:rPr lang="en-US" dirty="0"/>
              <a:t> uses compiler information to locate and display the original definition, even if your code uses overloads or type inferences, provided that the location is available to Visual Studio</a:t>
            </a:r>
            <a:r>
              <a:rPr lang="en-US" dirty="0" smtClean="0"/>
              <a:t>.</a:t>
            </a:r>
          </a:p>
          <a:p>
            <a:endParaRPr lang="en-US" dirty="0"/>
          </a:p>
          <a:p>
            <a:endParaRPr lang="en-US" dirty="0"/>
          </a:p>
        </p:txBody>
      </p:sp>
      <p:sp>
        <p:nvSpPr>
          <p:cNvPr id="6" name="Content Placeholder 5"/>
          <p:cNvSpPr>
            <a:spLocks noGrp="1"/>
          </p:cNvSpPr>
          <p:nvPr>
            <p:ph sz="half" idx="2"/>
          </p:nvPr>
        </p:nvSpPr>
        <p:spPr/>
        <p:txBody>
          <a:bodyPr>
            <a:normAutofit fontScale="85000" lnSpcReduction="10000"/>
          </a:bodyPr>
          <a:lstStyle/>
          <a:p>
            <a:r>
              <a:rPr lang="en-US" dirty="0"/>
              <a:t>To search for the definition of a code element</a:t>
            </a:r>
          </a:p>
          <a:p>
            <a:pPr lvl="1"/>
            <a:r>
              <a:rPr lang="en-US" dirty="0"/>
              <a:t>In the editor, right-click the code element for which you want to find the definition, and then click </a:t>
            </a:r>
            <a:r>
              <a:rPr lang="en-US" b="1" dirty="0"/>
              <a:t>Go To Definition</a:t>
            </a:r>
            <a:r>
              <a:rPr lang="en-US" dirty="0"/>
              <a:t>.</a:t>
            </a:r>
          </a:p>
          <a:p>
            <a:pPr lvl="1"/>
            <a:r>
              <a:rPr lang="en-US" dirty="0"/>
              <a:t>The module in which the element is originally defined, if it is available, is displayed on a new tab in the editor. If the definition is not available, an error message is displayed.</a:t>
            </a:r>
          </a:p>
          <a:p>
            <a:endParaRPr lang="en-US" dirty="0"/>
          </a:p>
        </p:txBody>
      </p:sp>
      <p:sp>
        <p:nvSpPr>
          <p:cNvPr id="5" name="Slide Number Placeholder 4"/>
          <p:cNvSpPr>
            <a:spLocks noGrp="1"/>
          </p:cNvSpPr>
          <p:nvPr>
            <p:ph type="sldNum" sz="quarter" idx="4294967295"/>
          </p:nvPr>
        </p:nvSpPr>
        <p:spPr>
          <a:xfrm>
            <a:off x="7924800" y="6356351"/>
            <a:ext cx="2133600" cy="365125"/>
          </a:xfrm>
          <a:prstGeom prst="rect">
            <a:avLst/>
          </a:prstGeom>
        </p:spPr>
        <p:txBody>
          <a:bodyPr/>
          <a:lstStyle/>
          <a:p>
            <a:fld id="{6B1AB395-38E6-4B95-819F-EA717C9E08FB}" type="slidenum">
              <a:rPr lang="en-US" smtClean="0"/>
              <a:pPr/>
              <a:t>24</a:t>
            </a:fld>
            <a:endParaRPr lang="en-US" dirty="0"/>
          </a:p>
        </p:txBody>
      </p:sp>
    </p:spTree>
    <p:extLst>
      <p:ext uri="{BB962C8B-B14F-4D97-AF65-F5344CB8AC3E}">
        <p14:creationId xmlns:p14="http://schemas.microsoft.com/office/powerpoint/2010/main" val="33526053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199" y="365125"/>
            <a:ext cx="10579443" cy="484497"/>
          </a:xfrm>
        </p:spPr>
        <p:txBody>
          <a:bodyPr>
            <a:normAutofit fontScale="90000"/>
          </a:bodyPr>
          <a:lstStyle/>
          <a:p>
            <a:r>
              <a:rPr lang="en-US" dirty="0" smtClean="0"/>
              <a:t>Using Go to Definition</a:t>
            </a:r>
            <a:endParaRPr lang="en-US" dirty="0"/>
          </a:p>
        </p:txBody>
      </p:sp>
      <p:pic>
        <p:nvPicPr>
          <p:cNvPr id="6" name="Content Placeholder 5"/>
          <p:cNvPicPr>
            <a:picLocks noGrp="1" noChangeAspect="1"/>
          </p:cNvPicPr>
          <p:nvPr>
            <p:ph sz="half" idx="1"/>
          </p:nvPr>
        </p:nvPicPr>
        <p:blipFill>
          <a:blip r:embed="rId3"/>
          <a:stretch>
            <a:fillRect/>
          </a:stretch>
        </p:blipFill>
        <p:spPr>
          <a:xfrm>
            <a:off x="1899701" y="1020762"/>
            <a:ext cx="4038600" cy="2102436"/>
          </a:xfrm>
          <a:prstGeom prst="rect">
            <a:avLst/>
          </a:prstGeom>
        </p:spPr>
      </p:pic>
      <p:pic>
        <p:nvPicPr>
          <p:cNvPr id="9" name="Content Placeholder 8"/>
          <p:cNvPicPr>
            <a:picLocks noGrp="1" noChangeAspect="1"/>
          </p:cNvPicPr>
          <p:nvPr>
            <p:ph sz="half" idx="2"/>
          </p:nvPr>
        </p:nvPicPr>
        <p:blipFill>
          <a:blip r:embed="rId4"/>
          <a:stretch>
            <a:fillRect/>
          </a:stretch>
        </p:blipFill>
        <p:spPr>
          <a:xfrm>
            <a:off x="6172200" y="1347063"/>
            <a:ext cx="3352800" cy="3188208"/>
          </a:xfrm>
          <a:prstGeom prst="rect">
            <a:avLst/>
          </a:prstGeom>
          <a:ln>
            <a:solidFill>
              <a:schemeClr val="tx1"/>
            </a:solidFill>
          </a:ln>
        </p:spPr>
      </p:pic>
      <p:sp>
        <p:nvSpPr>
          <p:cNvPr id="5" name="Slide Number Placeholder 4"/>
          <p:cNvSpPr>
            <a:spLocks noGrp="1"/>
          </p:cNvSpPr>
          <p:nvPr>
            <p:ph type="sldNum" sz="quarter" idx="4294967295"/>
          </p:nvPr>
        </p:nvSpPr>
        <p:spPr>
          <a:xfrm>
            <a:off x="7924800" y="6356351"/>
            <a:ext cx="2133600" cy="365125"/>
          </a:xfrm>
          <a:prstGeom prst="rect">
            <a:avLst/>
          </a:prstGeom>
        </p:spPr>
        <p:txBody>
          <a:bodyPr/>
          <a:lstStyle/>
          <a:p>
            <a:fld id="{6B1AB395-38E6-4B95-819F-EA717C9E08FB}" type="slidenum">
              <a:rPr lang="en-US" smtClean="0"/>
              <a:pPr/>
              <a:t>25</a:t>
            </a:fld>
            <a:endParaRPr lang="en-US" dirty="0"/>
          </a:p>
        </p:txBody>
      </p:sp>
      <p:pic>
        <p:nvPicPr>
          <p:cNvPr id="10" name="Picture 9"/>
          <p:cNvPicPr>
            <a:picLocks noChangeAspect="1"/>
          </p:cNvPicPr>
          <p:nvPr/>
        </p:nvPicPr>
        <p:blipFill>
          <a:blip r:embed="rId5"/>
          <a:stretch>
            <a:fillRect/>
          </a:stretch>
        </p:blipFill>
        <p:spPr>
          <a:xfrm>
            <a:off x="2014331" y="4073519"/>
            <a:ext cx="3690071" cy="2172066"/>
          </a:xfrm>
          <a:prstGeom prst="rect">
            <a:avLst/>
          </a:prstGeom>
          <a:ln>
            <a:solidFill>
              <a:schemeClr val="tx1"/>
            </a:solidFill>
          </a:ln>
        </p:spPr>
      </p:pic>
      <p:sp>
        <p:nvSpPr>
          <p:cNvPr id="12" name="Rectangle 11"/>
          <p:cNvSpPr/>
          <p:nvPr/>
        </p:nvSpPr>
        <p:spPr>
          <a:xfrm>
            <a:off x="6248400" y="4800600"/>
            <a:ext cx="3429000" cy="1219200"/>
          </a:xfrm>
          <a:prstGeom prst="rect">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latin typeface="Arial" pitchFamily="34" charset="0"/>
                <a:cs typeface="Arial" pitchFamily="34" charset="0"/>
              </a:rPr>
              <a:t>Clicking on Go to Definition for “Console” class leads to its metadata, since its source code is unavailable</a:t>
            </a:r>
          </a:p>
        </p:txBody>
      </p:sp>
      <p:cxnSp>
        <p:nvCxnSpPr>
          <p:cNvPr id="14" name="Straight Arrow Connector 13"/>
          <p:cNvCxnSpPr>
            <a:stCxn id="12" idx="0"/>
          </p:cNvCxnSpPr>
          <p:nvPr/>
        </p:nvCxnSpPr>
        <p:spPr>
          <a:xfrm flipV="1">
            <a:off x="7962900" y="3352800"/>
            <a:ext cx="114300" cy="1447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2" idx="1"/>
          </p:cNvCxnSpPr>
          <p:nvPr/>
        </p:nvCxnSpPr>
        <p:spPr>
          <a:xfrm flipH="1" flipV="1">
            <a:off x="4000500" y="4886110"/>
            <a:ext cx="2247900" cy="5240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981201" y="3238134"/>
            <a:ext cx="3723201" cy="571866"/>
          </a:xfrm>
          <a:prstGeom prst="rect">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latin typeface="Arial" pitchFamily="34" charset="0"/>
                <a:cs typeface="Arial" pitchFamily="34" charset="0"/>
              </a:rPr>
              <a:t>Using go to Definition for Person class, whose source code is available</a:t>
            </a:r>
          </a:p>
        </p:txBody>
      </p:sp>
      <p:cxnSp>
        <p:nvCxnSpPr>
          <p:cNvPr id="20" name="Straight Arrow Connector 19"/>
          <p:cNvCxnSpPr/>
          <p:nvPr/>
        </p:nvCxnSpPr>
        <p:spPr>
          <a:xfrm flipH="1" flipV="1">
            <a:off x="3657600" y="2514600"/>
            <a:ext cx="342900" cy="7235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6"/>
          <a:stretch>
            <a:fillRect/>
          </a:stretch>
        </p:blipFill>
        <p:spPr>
          <a:xfrm>
            <a:off x="4121944" y="1685006"/>
            <a:ext cx="2005013" cy="1356478"/>
          </a:xfrm>
          <a:prstGeom prst="rect">
            <a:avLst/>
          </a:prstGeom>
          <a:ln>
            <a:solidFill>
              <a:schemeClr val="tx1"/>
            </a:solidFill>
          </a:ln>
        </p:spPr>
      </p:pic>
      <p:cxnSp>
        <p:nvCxnSpPr>
          <p:cNvPr id="23" name="Straight Arrow Connector 22"/>
          <p:cNvCxnSpPr/>
          <p:nvPr/>
        </p:nvCxnSpPr>
        <p:spPr>
          <a:xfrm flipV="1">
            <a:off x="4045745" y="2071980"/>
            <a:ext cx="1078705" cy="11367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22186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05303" cy="595175"/>
          </a:xfrm>
        </p:spPr>
        <p:txBody>
          <a:bodyPr>
            <a:normAutofit fontScale="90000"/>
          </a:bodyPr>
          <a:lstStyle/>
          <a:p>
            <a:r>
              <a:rPr lang="en-US" dirty="0" smtClean="0"/>
              <a:t>Error List</a:t>
            </a:r>
            <a:endParaRPr lang="en-US" dirty="0"/>
          </a:p>
        </p:txBody>
      </p:sp>
      <p:pic>
        <p:nvPicPr>
          <p:cNvPr id="6" name="Content Placeholder 5"/>
          <p:cNvPicPr>
            <a:picLocks noGrp="1" noChangeAspect="1"/>
          </p:cNvPicPr>
          <p:nvPr>
            <p:ph sz="half" idx="1"/>
          </p:nvPr>
        </p:nvPicPr>
        <p:blipFill>
          <a:blip r:embed="rId3"/>
          <a:stretch>
            <a:fillRect/>
          </a:stretch>
        </p:blipFill>
        <p:spPr>
          <a:xfrm>
            <a:off x="1981200" y="1020763"/>
            <a:ext cx="4038600" cy="2709739"/>
          </a:xfrm>
          <a:prstGeom prst="rect">
            <a:avLst/>
          </a:prstGeom>
          <a:ln>
            <a:solidFill>
              <a:schemeClr val="tx1"/>
            </a:solidFill>
          </a:ln>
        </p:spPr>
      </p:pic>
      <p:pic>
        <p:nvPicPr>
          <p:cNvPr id="7" name="Content Placeholder 6"/>
          <p:cNvPicPr>
            <a:picLocks noGrp="1" noChangeAspect="1"/>
          </p:cNvPicPr>
          <p:nvPr>
            <p:ph sz="half" idx="2"/>
          </p:nvPr>
        </p:nvPicPr>
        <p:blipFill>
          <a:blip r:embed="rId4"/>
          <a:stretch>
            <a:fillRect/>
          </a:stretch>
        </p:blipFill>
        <p:spPr>
          <a:xfrm>
            <a:off x="4956313" y="3230562"/>
            <a:ext cx="5273719" cy="2796522"/>
          </a:xfrm>
          <a:prstGeom prst="rect">
            <a:avLst/>
          </a:prstGeom>
          <a:ln>
            <a:solidFill>
              <a:schemeClr val="tx1"/>
            </a:solidFill>
          </a:ln>
        </p:spPr>
      </p:pic>
      <p:sp>
        <p:nvSpPr>
          <p:cNvPr id="5" name="Slide Number Placeholder 4"/>
          <p:cNvSpPr>
            <a:spLocks noGrp="1"/>
          </p:cNvSpPr>
          <p:nvPr>
            <p:ph type="sldNum" sz="quarter" idx="4294967295"/>
          </p:nvPr>
        </p:nvSpPr>
        <p:spPr>
          <a:xfrm>
            <a:off x="7924800" y="6356351"/>
            <a:ext cx="2133600" cy="365125"/>
          </a:xfrm>
          <a:prstGeom prst="rect">
            <a:avLst/>
          </a:prstGeom>
        </p:spPr>
        <p:txBody>
          <a:bodyPr/>
          <a:lstStyle/>
          <a:p>
            <a:fld id="{6B1AB395-38E6-4B95-819F-EA717C9E08FB}" type="slidenum">
              <a:rPr lang="en-US" smtClean="0"/>
              <a:pPr/>
              <a:t>26</a:t>
            </a:fld>
            <a:endParaRPr lang="en-US" dirty="0"/>
          </a:p>
        </p:txBody>
      </p:sp>
      <p:sp>
        <p:nvSpPr>
          <p:cNvPr id="8" name="Rectangle 7"/>
          <p:cNvSpPr/>
          <p:nvPr/>
        </p:nvSpPr>
        <p:spPr>
          <a:xfrm>
            <a:off x="6553201" y="1020762"/>
            <a:ext cx="3676831" cy="1570038"/>
          </a:xfrm>
          <a:prstGeom prst="rect">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latin typeface="Arial" pitchFamily="34" charset="0"/>
                <a:cs typeface="Arial" pitchFamily="34" charset="0"/>
              </a:rPr>
              <a:t>Error List window is displaying a syntactical error</a:t>
            </a:r>
          </a:p>
        </p:txBody>
      </p:sp>
      <p:sp>
        <p:nvSpPr>
          <p:cNvPr id="9" name="Rectangle 8"/>
          <p:cNvSpPr/>
          <p:nvPr/>
        </p:nvSpPr>
        <p:spPr>
          <a:xfrm>
            <a:off x="1630342" y="4128232"/>
            <a:ext cx="3170259" cy="1434369"/>
          </a:xfrm>
          <a:prstGeom prst="rect">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latin typeface="Arial" pitchFamily="34" charset="0"/>
                <a:cs typeface="Arial" pitchFamily="34" charset="0"/>
              </a:rPr>
              <a:t>Double clicking on the line in error list window, displaying a syntactical error, will lead to the line</a:t>
            </a:r>
          </a:p>
        </p:txBody>
      </p:sp>
      <p:cxnSp>
        <p:nvCxnSpPr>
          <p:cNvPr id="11" name="Straight Arrow Connector 10"/>
          <p:cNvCxnSpPr/>
          <p:nvPr/>
        </p:nvCxnSpPr>
        <p:spPr>
          <a:xfrm>
            <a:off x="4000500" y="5181600"/>
            <a:ext cx="1409700" cy="228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4000500" y="4953001"/>
            <a:ext cx="2857500" cy="2286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1"/>
          </p:cNvCxnSpPr>
          <p:nvPr/>
        </p:nvCxnSpPr>
        <p:spPr>
          <a:xfrm flipH="1">
            <a:off x="3215470" y="1805782"/>
            <a:ext cx="3337730" cy="14247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60252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View</a:t>
            </a:r>
            <a:endParaRPr lang="en-US" dirty="0"/>
          </a:p>
        </p:txBody>
      </p:sp>
      <p:pic>
        <p:nvPicPr>
          <p:cNvPr id="6" name="Content Placeholder 5"/>
          <p:cNvPicPr>
            <a:picLocks noGrp="1" noChangeAspect="1"/>
          </p:cNvPicPr>
          <p:nvPr>
            <p:ph sz="half" idx="1"/>
          </p:nvPr>
        </p:nvPicPr>
        <p:blipFill>
          <a:blip r:embed="rId3"/>
          <a:stretch>
            <a:fillRect/>
          </a:stretch>
        </p:blipFill>
        <p:spPr>
          <a:xfrm>
            <a:off x="1951383" y="1371600"/>
            <a:ext cx="4038600" cy="2149514"/>
          </a:xfrm>
          <a:prstGeom prst="rect">
            <a:avLst/>
          </a:prstGeom>
          <a:ln>
            <a:solidFill>
              <a:schemeClr val="tx1"/>
            </a:solidFill>
          </a:ln>
        </p:spPr>
      </p:pic>
      <p:pic>
        <p:nvPicPr>
          <p:cNvPr id="7" name="Content Placeholder 6"/>
          <p:cNvPicPr>
            <a:picLocks noGrp="1" noChangeAspect="1"/>
          </p:cNvPicPr>
          <p:nvPr>
            <p:ph sz="half" idx="2"/>
          </p:nvPr>
        </p:nvPicPr>
        <p:blipFill>
          <a:blip r:embed="rId4"/>
          <a:stretch>
            <a:fillRect/>
          </a:stretch>
        </p:blipFill>
        <p:spPr>
          <a:xfrm>
            <a:off x="5791200" y="3819117"/>
            <a:ext cx="4038600" cy="1900933"/>
          </a:xfrm>
          <a:prstGeom prst="rect">
            <a:avLst/>
          </a:prstGeom>
          <a:ln>
            <a:solidFill>
              <a:schemeClr val="tx1"/>
            </a:solidFill>
          </a:ln>
        </p:spPr>
      </p:pic>
      <p:sp>
        <p:nvSpPr>
          <p:cNvPr id="5" name="Slide Number Placeholder 4"/>
          <p:cNvSpPr>
            <a:spLocks noGrp="1"/>
          </p:cNvSpPr>
          <p:nvPr>
            <p:ph type="sldNum" sz="quarter" idx="4294967295"/>
          </p:nvPr>
        </p:nvSpPr>
        <p:spPr>
          <a:xfrm>
            <a:off x="7924800" y="6356351"/>
            <a:ext cx="2133600" cy="365125"/>
          </a:xfrm>
          <a:prstGeom prst="rect">
            <a:avLst/>
          </a:prstGeom>
        </p:spPr>
        <p:txBody>
          <a:bodyPr/>
          <a:lstStyle/>
          <a:p>
            <a:fld id="{6B1AB395-38E6-4B95-819F-EA717C9E08FB}" type="slidenum">
              <a:rPr lang="en-US" smtClean="0"/>
              <a:pPr/>
              <a:t>27</a:t>
            </a:fld>
            <a:endParaRPr lang="en-US" dirty="0"/>
          </a:p>
        </p:txBody>
      </p:sp>
      <p:sp>
        <p:nvSpPr>
          <p:cNvPr id="8" name="Rectangle 7"/>
          <p:cNvSpPr/>
          <p:nvPr/>
        </p:nvSpPr>
        <p:spPr>
          <a:xfrm>
            <a:off x="6553200" y="1371600"/>
            <a:ext cx="3352800" cy="1600200"/>
          </a:xfrm>
          <a:prstGeom prst="rect">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latin typeface="Arial" pitchFamily="34" charset="0"/>
                <a:cs typeface="Arial" pitchFamily="34" charset="0"/>
              </a:rPr>
              <a:t>Output view is showing that application compilation has failed</a:t>
            </a:r>
          </a:p>
        </p:txBody>
      </p:sp>
      <p:sp>
        <p:nvSpPr>
          <p:cNvPr id="9" name="Rectangle 8"/>
          <p:cNvSpPr/>
          <p:nvPr/>
        </p:nvSpPr>
        <p:spPr>
          <a:xfrm>
            <a:off x="1981200" y="4119849"/>
            <a:ext cx="3352800" cy="1600200"/>
          </a:xfrm>
          <a:prstGeom prst="rect">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latin typeface="Arial" pitchFamily="34" charset="0"/>
                <a:cs typeface="Arial" pitchFamily="34" charset="0"/>
              </a:rPr>
              <a:t>Output view is showing that application compilation has succeeded</a:t>
            </a:r>
          </a:p>
        </p:txBody>
      </p:sp>
      <p:cxnSp>
        <p:nvCxnSpPr>
          <p:cNvPr id="11" name="Straight Arrow Connector 10"/>
          <p:cNvCxnSpPr>
            <a:stCxn id="8" idx="1"/>
          </p:cNvCxnSpPr>
          <p:nvPr/>
        </p:nvCxnSpPr>
        <p:spPr>
          <a:xfrm flipH="1">
            <a:off x="5989984" y="2171700"/>
            <a:ext cx="56321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3"/>
            <a:endCxn id="7" idx="1"/>
          </p:cNvCxnSpPr>
          <p:nvPr/>
        </p:nvCxnSpPr>
        <p:spPr>
          <a:xfrm flipV="1">
            <a:off x="5334000" y="4769583"/>
            <a:ext cx="457200" cy="150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20752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a:t>
            </a:r>
            <a:endParaRPr lang="en-US" dirty="0"/>
          </a:p>
        </p:txBody>
      </p:sp>
      <p:sp>
        <p:nvSpPr>
          <p:cNvPr id="6" name="Content Placeholder 5"/>
          <p:cNvSpPr>
            <a:spLocks noGrp="1"/>
          </p:cNvSpPr>
          <p:nvPr>
            <p:ph idx="1"/>
          </p:nvPr>
        </p:nvSpPr>
        <p:spPr/>
        <p:txBody>
          <a:bodyPr>
            <a:normAutofit lnSpcReduction="10000"/>
          </a:bodyPr>
          <a:lstStyle/>
          <a:p>
            <a:r>
              <a:rPr lang="en-US" dirty="0"/>
              <a:t>Refactoring is the process of improving your code after it has been written by changing the internal structure of the code without changing the external behavior of the code.</a:t>
            </a:r>
          </a:p>
          <a:p>
            <a:r>
              <a:rPr lang="en-US" dirty="0"/>
              <a:t>Visual C# provides the following refactoring commands on the </a:t>
            </a:r>
            <a:r>
              <a:rPr lang="en-US" b="1" dirty="0"/>
              <a:t>Refactoring</a:t>
            </a:r>
            <a:r>
              <a:rPr lang="en-US" dirty="0"/>
              <a:t> menu:</a:t>
            </a:r>
          </a:p>
          <a:p>
            <a:pPr lvl="1"/>
            <a:r>
              <a:rPr lang="en-US" dirty="0"/>
              <a:t>Extract Method Refactoring (C#)</a:t>
            </a:r>
          </a:p>
          <a:p>
            <a:pPr lvl="1"/>
            <a:r>
              <a:rPr lang="en-US" dirty="0"/>
              <a:t>Rename Refactoring (C#)</a:t>
            </a:r>
          </a:p>
          <a:p>
            <a:pPr lvl="1"/>
            <a:r>
              <a:rPr lang="en-US" dirty="0"/>
              <a:t>Encapsulate Field Refactoring (C#)</a:t>
            </a:r>
          </a:p>
          <a:p>
            <a:pPr lvl="1"/>
            <a:r>
              <a:rPr lang="en-US" dirty="0"/>
              <a:t>Extract Interface Refactoring (C#)</a:t>
            </a:r>
          </a:p>
          <a:p>
            <a:pPr lvl="1"/>
            <a:r>
              <a:rPr lang="en-US" dirty="0"/>
              <a:t>Remove Parameters Refactoring (C#)</a:t>
            </a:r>
          </a:p>
          <a:p>
            <a:pPr lvl="1"/>
            <a:r>
              <a:rPr lang="en-US" dirty="0"/>
              <a:t>Reorder Parameters Refactoring (C#)</a:t>
            </a:r>
          </a:p>
          <a:p>
            <a:endParaRPr lang="en-US" dirty="0"/>
          </a:p>
        </p:txBody>
      </p:sp>
      <p:sp>
        <p:nvSpPr>
          <p:cNvPr id="5" name="Slide Number Placeholder 4"/>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28</a:t>
            </a:fld>
            <a:endParaRPr lang="en-US" dirty="0"/>
          </a:p>
        </p:txBody>
      </p:sp>
    </p:spTree>
    <p:extLst>
      <p:ext uri="{BB962C8B-B14F-4D97-AF65-F5344CB8AC3E}">
        <p14:creationId xmlns:p14="http://schemas.microsoft.com/office/powerpoint/2010/main" val="32610193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Extract Method Refactoring </a:t>
            </a:r>
          </a:p>
        </p:txBody>
      </p:sp>
      <p:sp>
        <p:nvSpPr>
          <p:cNvPr id="3" name="Content Placeholder 2"/>
          <p:cNvSpPr>
            <a:spLocks noGrp="1"/>
          </p:cNvSpPr>
          <p:nvPr>
            <p:ph idx="1"/>
          </p:nvPr>
        </p:nvSpPr>
        <p:spPr/>
        <p:txBody>
          <a:bodyPr/>
          <a:lstStyle/>
          <a:p>
            <a:r>
              <a:rPr lang="en-US" b="1" dirty="0"/>
              <a:t>Extract Method</a:t>
            </a:r>
            <a:r>
              <a:rPr lang="en-US" dirty="0"/>
              <a:t> is a refactoring operation that provides an easy way to create a new method from a code fragment in an existing member</a:t>
            </a:r>
            <a:r>
              <a:rPr lang="en-US" dirty="0" smtClean="0"/>
              <a:t>.</a:t>
            </a:r>
          </a:p>
          <a:p>
            <a:r>
              <a:rPr lang="en-US" b="1" dirty="0"/>
              <a:t>Extract Method</a:t>
            </a:r>
            <a:r>
              <a:rPr lang="en-US" dirty="0"/>
              <a:t> has the following benefits:</a:t>
            </a:r>
          </a:p>
          <a:p>
            <a:pPr lvl="1"/>
            <a:r>
              <a:rPr lang="en-US" dirty="0"/>
              <a:t>Encourages best coding practices by emphasizing discrete, reusable methods.</a:t>
            </a:r>
          </a:p>
          <a:p>
            <a:pPr lvl="1"/>
            <a:r>
              <a:rPr lang="en-US" dirty="0"/>
              <a:t>Encourages self-documenting code through good organization.</a:t>
            </a:r>
          </a:p>
          <a:p>
            <a:pPr lvl="1"/>
            <a:r>
              <a:rPr lang="en-US" dirty="0"/>
              <a:t>When descriptive names are used, high-level methods can read more like a series of comments.</a:t>
            </a:r>
          </a:p>
          <a:p>
            <a:pPr lvl="1"/>
            <a:r>
              <a:rPr lang="en-US" dirty="0"/>
              <a:t>Encourages the creation of finer-grained methods to simplify overriding.</a:t>
            </a:r>
          </a:p>
          <a:p>
            <a:pPr lvl="1"/>
            <a:r>
              <a:rPr lang="en-US" dirty="0"/>
              <a:t>Reduces code duplication</a:t>
            </a:r>
          </a:p>
          <a:p>
            <a:endParaRPr lang="en-US" dirty="0" smtClean="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29</a:t>
            </a:fld>
            <a:endParaRPr lang="en-US" dirty="0"/>
          </a:p>
        </p:txBody>
      </p:sp>
    </p:spTree>
    <p:extLst>
      <p:ext uri="{BB962C8B-B14F-4D97-AF65-F5344CB8AC3E}">
        <p14:creationId xmlns:p14="http://schemas.microsoft.com/office/powerpoint/2010/main" val="4193046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VISUAL STUDIO FEATURES</a:t>
            </a:r>
            <a:endParaRPr lang="en-US" dirty="0"/>
          </a:p>
        </p:txBody>
      </p:sp>
    </p:spTree>
    <p:extLst>
      <p:ext uri="{BB962C8B-B14F-4D97-AF65-F5344CB8AC3E}">
        <p14:creationId xmlns:p14="http://schemas.microsoft.com/office/powerpoint/2010/main" val="16909493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Extract Method Refactoring</a:t>
            </a:r>
          </a:p>
        </p:txBody>
      </p:sp>
      <p:sp>
        <p:nvSpPr>
          <p:cNvPr id="5" name="Slide Number Placeholder 4"/>
          <p:cNvSpPr>
            <a:spLocks noGrp="1"/>
          </p:cNvSpPr>
          <p:nvPr>
            <p:ph type="sldNum" sz="quarter" idx="4294967295"/>
          </p:nvPr>
        </p:nvSpPr>
        <p:spPr>
          <a:xfrm>
            <a:off x="7924800" y="6356351"/>
            <a:ext cx="2133600" cy="365125"/>
          </a:xfrm>
          <a:prstGeom prst="rect">
            <a:avLst/>
          </a:prstGeom>
        </p:spPr>
        <p:txBody>
          <a:bodyPr/>
          <a:lstStyle/>
          <a:p>
            <a:fld id="{6B1AB395-38E6-4B95-819F-EA717C9E08FB}" type="slidenum">
              <a:rPr lang="en-US" smtClean="0"/>
              <a:pPr/>
              <a:t>30</a:t>
            </a:fld>
            <a:endParaRPr lang="en-US" dirty="0"/>
          </a:p>
        </p:txBody>
      </p:sp>
      <p:pic>
        <p:nvPicPr>
          <p:cNvPr id="8" name="Picture 7"/>
          <p:cNvPicPr>
            <a:picLocks noChangeAspect="1"/>
          </p:cNvPicPr>
          <p:nvPr/>
        </p:nvPicPr>
        <p:blipFill>
          <a:blip r:embed="rId3"/>
          <a:stretch>
            <a:fillRect/>
          </a:stretch>
        </p:blipFill>
        <p:spPr>
          <a:xfrm>
            <a:off x="1987827" y="1219201"/>
            <a:ext cx="3117574" cy="2161428"/>
          </a:xfrm>
          <a:prstGeom prst="rect">
            <a:avLst/>
          </a:prstGeom>
          <a:ln>
            <a:solidFill>
              <a:schemeClr val="tx1"/>
            </a:solidFill>
          </a:ln>
        </p:spPr>
      </p:pic>
      <p:pic>
        <p:nvPicPr>
          <p:cNvPr id="9" name="Picture 8"/>
          <p:cNvPicPr>
            <a:picLocks noChangeAspect="1"/>
          </p:cNvPicPr>
          <p:nvPr/>
        </p:nvPicPr>
        <p:blipFill>
          <a:blip r:embed="rId4"/>
          <a:stretch>
            <a:fillRect/>
          </a:stretch>
        </p:blipFill>
        <p:spPr>
          <a:xfrm>
            <a:off x="5410201" y="1219201"/>
            <a:ext cx="3563561" cy="2161428"/>
          </a:xfrm>
          <a:prstGeom prst="rect">
            <a:avLst/>
          </a:prstGeom>
          <a:ln>
            <a:solidFill>
              <a:schemeClr val="tx1"/>
            </a:solidFill>
          </a:ln>
        </p:spPr>
      </p:pic>
      <p:pic>
        <p:nvPicPr>
          <p:cNvPr id="10" name="Picture 9"/>
          <p:cNvPicPr>
            <a:picLocks noChangeAspect="1"/>
          </p:cNvPicPr>
          <p:nvPr/>
        </p:nvPicPr>
        <p:blipFill>
          <a:blip r:embed="rId5"/>
          <a:stretch>
            <a:fillRect/>
          </a:stretch>
        </p:blipFill>
        <p:spPr>
          <a:xfrm>
            <a:off x="5410200" y="3733800"/>
            <a:ext cx="4949506" cy="1828800"/>
          </a:xfrm>
          <a:prstGeom prst="rect">
            <a:avLst/>
          </a:prstGeom>
          <a:ln>
            <a:solidFill>
              <a:schemeClr val="tx1"/>
            </a:solidFill>
          </a:ln>
        </p:spPr>
      </p:pic>
      <p:pic>
        <p:nvPicPr>
          <p:cNvPr id="11" name="Picture 10"/>
          <p:cNvPicPr>
            <a:picLocks noChangeAspect="1"/>
          </p:cNvPicPr>
          <p:nvPr/>
        </p:nvPicPr>
        <p:blipFill>
          <a:blip r:embed="rId6"/>
          <a:stretch>
            <a:fillRect/>
          </a:stretch>
        </p:blipFill>
        <p:spPr>
          <a:xfrm>
            <a:off x="1880766" y="3562504"/>
            <a:ext cx="3188192" cy="2333625"/>
          </a:xfrm>
          <a:prstGeom prst="rect">
            <a:avLst/>
          </a:prstGeom>
          <a:ln>
            <a:solidFill>
              <a:schemeClr val="tx1"/>
            </a:solidFill>
          </a:ln>
        </p:spPr>
      </p:pic>
      <p:sp>
        <p:nvSpPr>
          <p:cNvPr id="12" name="Right Arrow 11"/>
          <p:cNvSpPr/>
          <p:nvPr/>
        </p:nvSpPr>
        <p:spPr>
          <a:xfrm>
            <a:off x="4876800" y="2133600"/>
            <a:ext cx="533400" cy="533400"/>
          </a:xfrm>
          <a:prstGeom prst="rightArrow">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Arial" pitchFamily="34" charset="0"/>
              <a:cs typeface="Arial" pitchFamily="34" charset="0"/>
            </a:endParaRPr>
          </a:p>
        </p:txBody>
      </p:sp>
      <p:sp>
        <p:nvSpPr>
          <p:cNvPr id="13" name="Down Arrow 12"/>
          <p:cNvSpPr/>
          <p:nvPr/>
        </p:nvSpPr>
        <p:spPr>
          <a:xfrm>
            <a:off x="7924800" y="3380630"/>
            <a:ext cx="609600" cy="353171"/>
          </a:xfrm>
          <a:prstGeom prst="downArrow">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Arial" pitchFamily="34" charset="0"/>
              <a:cs typeface="Arial" pitchFamily="34" charset="0"/>
            </a:endParaRPr>
          </a:p>
        </p:txBody>
      </p:sp>
      <p:sp>
        <p:nvSpPr>
          <p:cNvPr id="15" name="Left Arrow 14"/>
          <p:cNvSpPr/>
          <p:nvPr/>
        </p:nvSpPr>
        <p:spPr>
          <a:xfrm>
            <a:off x="4896680" y="4038600"/>
            <a:ext cx="533400" cy="609600"/>
          </a:xfrm>
          <a:prstGeom prst="leftArrow">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34732285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Rename Refactoring</a:t>
            </a:r>
            <a:endParaRPr lang="en-US" dirty="0"/>
          </a:p>
        </p:txBody>
      </p:sp>
      <p:sp>
        <p:nvSpPr>
          <p:cNvPr id="4" name="Content Placeholder 3"/>
          <p:cNvSpPr>
            <a:spLocks noGrp="1"/>
          </p:cNvSpPr>
          <p:nvPr>
            <p:ph idx="1"/>
          </p:nvPr>
        </p:nvSpPr>
        <p:spPr/>
        <p:txBody>
          <a:bodyPr>
            <a:normAutofit lnSpcReduction="10000"/>
          </a:bodyPr>
          <a:lstStyle/>
          <a:p>
            <a:r>
              <a:rPr lang="en-US" b="1" dirty="0" smtClean="0"/>
              <a:t>Rename</a:t>
            </a:r>
            <a:r>
              <a:rPr lang="en-US" dirty="0"/>
              <a:t> is a refactoring feature in the Visual Studio integrated development environment (IDE) that provides an easy way to </a:t>
            </a:r>
            <a:r>
              <a:rPr lang="en-US" dirty="0" smtClean="0"/>
              <a:t>rename </a:t>
            </a:r>
            <a:r>
              <a:rPr lang="en-US" dirty="0"/>
              <a:t>identifiers for code symbols such as </a:t>
            </a:r>
            <a:endParaRPr lang="en-US" dirty="0" smtClean="0"/>
          </a:p>
          <a:p>
            <a:pPr lvl="1"/>
            <a:r>
              <a:rPr lang="en-US" dirty="0" smtClean="0"/>
              <a:t>fields,</a:t>
            </a:r>
          </a:p>
          <a:p>
            <a:pPr lvl="1"/>
            <a:r>
              <a:rPr lang="en-US" dirty="0" smtClean="0"/>
              <a:t>local </a:t>
            </a:r>
            <a:r>
              <a:rPr lang="en-US" dirty="0"/>
              <a:t>variables, </a:t>
            </a:r>
            <a:endParaRPr lang="en-US" dirty="0" smtClean="0"/>
          </a:p>
          <a:p>
            <a:pPr lvl="1"/>
            <a:r>
              <a:rPr lang="en-US" dirty="0" smtClean="0"/>
              <a:t>methods</a:t>
            </a:r>
            <a:r>
              <a:rPr lang="en-US" dirty="0"/>
              <a:t>, </a:t>
            </a:r>
            <a:endParaRPr lang="en-US" dirty="0" smtClean="0"/>
          </a:p>
          <a:p>
            <a:pPr lvl="1"/>
            <a:r>
              <a:rPr lang="en-US" dirty="0" smtClean="0"/>
              <a:t>namespaces,</a:t>
            </a:r>
          </a:p>
          <a:p>
            <a:pPr lvl="1"/>
            <a:r>
              <a:rPr lang="en-US" dirty="0" smtClean="0"/>
              <a:t>properties</a:t>
            </a:r>
            <a:r>
              <a:rPr lang="en-US" dirty="0"/>
              <a:t>, and </a:t>
            </a:r>
            <a:endParaRPr lang="en-US" dirty="0" smtClean="0"/>
          </a:p>
          <a:p>
            <a:pPr lvl="1"/>
            <a:r>
              <a:rPr lang="en-US" dirty="0" smtClean="0"/>
              <a:t>types</a:t>
            </a:r>
            <a:r>
              <a:rPr lang="en-US" dirty="0"/>
              <a:t>. </a:t>
            </a:r>
            <a:endParaRPr lang="en-US" dirty="0" smtClean="0"/>
          </a:p>
          <a:p>
            <a:r>
              <a:rPr lang="en-US" b="1" dirty="0" smtClean="0"/>
              <a:t>Rename</a:t>
            </a:r>
            <a:r>
              <a:rPr lang="en-US" dirty="0"/>
              <a:t> can be used to change the names in comments and in strings and to change the declarations and calls of an identifier.</a:t>
            </a:r>
          </a:p>
        </p:txBody>
      </p:sp>
      <p:sp>
        <p:nvSpPr>
          <p:cNvPr id="3" name="Slide Number Placeholder 2"/>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31</a:t>
            </a:fld>
            <a:endParaRPr lang="en-US" dirty="0"/>
          </a:p>
        </p:txBody>
      </p:sp>
    </p:spTree>
    <p:extLst>
      <p:ext uri="{BB962C8B-B14F-4D97-AF65-F5344CB8AC3E}">
        <p14:creationId xmlns:p14="http://schemas.microsoft.com/office/powerpoint/2010/main" val="18144870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Rename Refactoring</a:t>
            </a:r>
          </a:p>
        </p:txBody>
      </p:sp>
      <p:sp>
        <p:nvSpPr>
          <p:cNvPr id="3" name="Slide Number Placeholder 2"/>
          <p:cNvSpPr>
            <a:spLocks noGrp="1"/>
          </p:cNvSpPr>
          <p:nvPr>
            <p:ph type="sldNum" sz="quarter" idx="4294967295"/>
          </p:nvPr>
        </p:nvSpPr>
        <p:spPr>
          <a:xfrm>
            <a:off x="7924800" y="6356351"/>
            <a:ext cx="2133600" cy="365125"/>
          </a:xfrm>
          <a:prstGeom prst="rect">
            <a:avLst/>
          </a:prstGeom>
        </p:spPr>
        <p:txBody>
          <a:bodyPr/>
          <a:lstStyle/>
          <a:p>
            <a:fld id="{6B1AB395-38E6-4B95-819F-EA717C9E08FB}" type="slidenum">
              <a:rPr lang="en-US" smtClean="0"/>
              <a:pPr/>
              <a:t>32</a:t>
            </a:fld>
            <a:endParaRPr lang="en-US" dirty="0"/>
          </a:p>
        </p:txBody>
      </p:sp>
      <p:pic>
        <p:nvPicPr>
          <p:cNvPr id="4" name="Picture 3"/>
          <p:cNvPicPr>
            <a:picLocks noChangeAspect="1"/>
          </p:cNvPicPr>
          <p:nvPr/>
        </p:nvPicPr>
        <p:blipFill>
          <a:blip r:embed="rId3"/>
          <a:stretch>
            <a:fillRect/>
          </a:stretch>
        </p:blipFill>
        <p:spPr>
          <a:xfrm>
            <a:off x="1981200" y="1295400"/>
            <a:ext cx="3962400" cy="1868896"/>
          </a:xfrm>
          <a:prstGeom prst="rect">
            <a:avLst/>
          </a:prstGeom>
          <a:ln>
            <a:solidFill>
              <a:schemeClr val="tx1"/>
            </a:solidFill>
          </a:ln>
        </p:spPr>
      </p:pic>
      <p:pic>
        <p:nvPicPr>
          <p:cNvPr id="6" name="Picture 5"/>
          <p:cNvPicPr>
            <a:picLocks noChangeAspect="1"/>
          </p:cNvPicPr>
          <p:nvPr/>
        </p:nvPicPr>
        <p:blipFill>
          <a:blip r:embed="rId4"/>
          <a:stretch>
            <a:fillRect/>
          </a:stretch>
        </p:blipFill>
        <p:spPr>
          <a:xfrm>
            <a:off x="6096001" y="1172731"/>
            <a:ext cx="4357649" cy="2114235"/>
          </a:xfrm>
          <a:prstGeom prst="rect">
            <a:avLst/>
          </a:prstGeom>
          <a:ln>
            <a:solidFill>
              <a:schemeClr val="tx1"/>
            </a:solidFill>
          </a:ln>
        </p:spPr>
      </p:pic>
      <p:pic>
        <p:nvPicPr>
          <p:cNvPr id="7" name="Picture 6"/>
          <p:cNvPicPr>
            <a:picLocks noChangeAspect="1"/>
          </p:cNvPicPr>
          <p:nvPr/>
        </p:nvPicPr>
        <p:blipFill>
          <a:blip r:embed="rId5"/>
          <a:stretch>
            <a:fillRect/>
          </a:stretch>
        </p:blipFill>
        <p:spPr>
          <a:xfrm>
            <a:off x="5867400" y="3722770"/>
            <a:ext cx="4114800" cy="2197777"/>
          </a:xfrm>
          <a:prstGeom prst="rect">
            <a:avLst/>
          </a:prstGeom>
          <a:ln>
            <a:solidFill>
              <a:schemeClr val="tx1"/>
            </a:solidFill>
          </a:ln>
        </p:spPr>
      </p:pic>
      <p:pic>
        <p:nvPicPr>
          <p:cNvPr id="8" name="Picture 7"/>
          <p:cNvPicPr>
            <a:picLocks noChangeAspect="1"/>
          </p:cNvPicPr>
          <p:nvPr/>
        </p:nvPicPr>
        <p:blipFill>
          <a:blip r:embed="rId6"/>
          <a:stretch>
            <a:fillRect/>
          </a:stretch>
        </p:blipFill>
        <p:spPr>
          <a:xfrm>
            <a:off x="2514601" y="3568712"/>
            <a:ext cx="2563831" cy="2351835"/>
          </a:xfrm>
          <a:prstGeom prst="rect">
            <a:avLst/>
          </a:prstGeom>
          <a:ln>
            <a:solidFill>
              <a:schemeClr val="tx1"/>
            </a:solidFill>
          </a:ln>
        </p:spPr>
      </p:pic>
      <p:sp>
        <p:nvSpPr>
          <p:cNvPr id="9" name="Right Arrow 8"/>
          <p:cNvSpPr/>
          <p:nvPr/>
        </p:nvSpPr>
        <p:spPr>
          <a:xfrm>
            <a:off x="5638800" y="1524000"/>
            <a:ext cx="457200" cy="457200"/>
          </a:xfrm>
          <a:prstGeom prst="rightArrow">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Arial" pitchFamily="34" charset="0"/>
              <a:cs typeface="Arial" pitchFamily="34" charset="0"/>
            </a:endParaRPr>
          </a:p>
        </p:txBody>
      </p:sp>
      <p:sp>
        <p:nvSpPr>
          <p:cNvPr id="10" name="Left Arrow 9"/>
          <p:cNvSpPr/>
          <p:nvPr/>
        </p:nvSpPr>
        <p:spPr>
          <a:xfrm>
            <a:off x="5018797" y="4411842"/>
            <a:ext cx="788969" cy="665572"/>
          </a:xfrm>
          <a:prstGeom prst="leftArrow">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Arial" pitchFamily="34" charset="0"/>
              <a:cs typeface="Arial" pitchFamily="34" charset="0"/>
            </a:endParaRPr>
          </a:p>
        </p:txBody>
      </p:sp>
      <p:sp>
        <p:nvSpPr>
          <p:cNvPr id="11" name="Down Arrow 10"/>
          <p:cNvSpPr/>
          <p:nvPr/>
        </p:nvSpPr>
        <p:spPr>
          <a:xfrm>
            <a:off x="7772400" y="3164296"/>
            <a:ext cx="685800" cy="503238"/>
          </a:xfrm>
          <a:prstGeom prst="downArrow">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5880047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Encapsulate Field </a:t>
            </a:r>
            <a:r>
              <a:rPr lang="en-US" dirty="0" smtClean="0"/>
              <a:t>Refactoring</a:t>
            </a:r>
            <a:endParaRPr lang="en-US" dirty="0"/>
          </a:p>
        </p:txBody>
      </p:sp>
      <p:sp>
        <p:nvSpPr>
          <p:cNvPr id="5" name="Content Placeholder 4"/>
          <p:cNvSpPr>
            <a:spLocks noGrp="1"/>
          </p:cNvSpPr>
          <p:nvPr>
            <p:ph idx="1"/>
          </p:nvPr>
        </p:nvSpPr>
        <p:spPr/>
        <p:txBody>
          <a:bodyPr>
            <a:normAutofit fontScale="92500" lnSpcReduction="20000"/>
          </a:bodyPr>
          <a:lstStyle/>
          <a:p>
            <a:r>
              <a:rPr lang="en-US" dirty="0"/>
              <a:t>The </a:t>
            </a:r>
            <a:r>
              <a:rPr lang="en-US" b="1" dirty="0"/>
              <a:t>Encapsulate Field</a:t>
            </a:r>
            <a:r>
              <a:rPr lang="en-US" dirty="0"/>
              <a:t> refactoring operation enables you to quickly create a property from an existing field, and then seamlessly update your code with references to the new property</a:t>
            </a:r>
            <a:r>
              <a:rPr lang="en-US" dirty="0" smtClean="0"/>
              <a:t>.</a:t>
            </a:r>
          </a:p>
          <a:p>
            <a:r>
              <a:rPr lang="en-US" dirty="0"/>
              <a:t>When a field is public, other objects have direct access to that field and can modify it, undetected by the object that owns that field. </a:t>
            </a:r>
            <a:endParaRPr lang="en-US" dirty="0" smtClean="0"/>
          </a:p>
          <a:p>
            <a:r>
              <a:rPr lang="en-US" dirty="0" smtClean="0"/>
              <a:t>By </a:t>
            </a:r>
            <a:r>
              <a:rPr lang="en-US" dirty="0"/>
              <a:t>using properties to encapsulate that field, you can disallow direct access to fields</a:t>
            </a:r>
            <a:r>
              <a:rPr lang="en-US" dirty="0" smtClean="0"/>
              <a:t>.</a:t>
            </a:r>
          </a:p>
          <a:p>
            <a:r>
              <a:rPr lang="en-US" dirty="0"/>
              <a:t>To create the new property, the </a:t>
            </a:r>
            <a:r>
              <a:rPr lang="en-US" b="1" dirty="0"/>
              <a:t>Encapsulate Field</a:t>
            </a:r>
            <a:r>
              <a:rPr lang="en-US" dirty="0"/>
              <a:t> operation changes the access modifier for the field that you want to encapsulate to private, and then generates get and set </a:t>
            </a:r>
            <a:r>
              <a:rPr lang="en-US" dirty="0" err="1"/>
              <a:t>accessors</a:t>
            </a:r>
            <a:r>
              <a:rPr lang="en-US" dirty="0"/>
              <a:t> for that field. </a:t>
            </a:r>
            <a:endParaRPr lang="en-US" dirty="0" smtClean="0"/>
          </a:p>
          <a:p>
            <a:r>
              <a:rPr lang="en-US" dirty="0" smtClean="0"/>
              <a:t>In </a:t>
            </a:r>
            <a:r>
              <a:rPr lang="en-US" dirty="0"/>
              <a:t>some cases, only a </a:t>
            </a:r>
            <a:r>
              <a:rPr lang="en-US" b="1" dirty="0"/>
              <a:t>get</a:t>
            </a:r>
            <a:r>
              <a:rPr lang="en-US" dirty="0"/>
              <a:t> </a:t>
            </a:r>
            <a:r>
              <a:rPr lang="en-US" dirty="0" err="1"/>
              <a:t>accessor</a:t>
            </a:r>
            <a:r>
              <a:rPr lang="en-US" dirty="0"/>
              <a:t> is generated, such as when the field is declared read-only.</a:t>
            </a:r>
          </a:p>
        </p:txBody>
      </p:sp>
      <p:sp>
        <p:nvSpPr>
          <p:cNvPr id="3" name="Slide Number Placeholder 2"/>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33</a:t>
            </a:fld>
            <a:endParaRPr lang="en-US" dirty="0"/>
          </a:p>
        </p:txBody>
      </p:sp>
    </p:spTree>
    <p:extLst>
      <p:ext uri="{BB962C8B-B14F-4D97-AF65-F5344CB8AC3E}">
        <p14:creationId xmlns:p14="http://schemas.microsoft.com/office/powerpoint/2010/main" val="10501398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Encapsulate Field Refactoring</a:t>
            </a:r>
          </a:p>
        </p:txBody>
      </p:sp>
      <p:sp>
        <p:nvSpPr>
          <p:cNvPr id="3" name="Slide Number Placeholder 2"/>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34</a:t>
            </a:fld>
            <a:endParaRPr lang="en-US" dirty="0"/>
          </a:p>
        </p:txBody>
      </p:sp>
      <p:pic>
        <p:nvPicPr>
          <p:cNvPr id="6" name="Picture 5"/>
          <p:cNvPicPr>
            <a:picLocks noChangeAspect="1"/>
          </p:cNvPicPr>
          <p:nvPr/>
        </p:nvPicPr>
        <p:blipFill>
          <a:blip r:embed="rId3"/>
          <a:stretch>
            <a:fillRect/>
          </a:stretch>
        </p:blipFill>
        <p:spPr>
          <a:xfrm>
            <a:off x="2299252" y="1318418"/>
            <a:ext cx="3082917" cy="1600200"/>
          </a:xfrm>
          <a:prstGeom prst="rect">
            <a:avLst/>
          </a:prstGeom>
          <a:ln>
            <a:solidFill>
              <a:schemeClr val="tx1"/>
            </a:solidFill>
          </a:ln>
        </p:spPr>
      </p:pic>
      <p:pic>
        <p:nvPicPr>
          <p:cNvPr id="7" name="Picture 6"/>
          <p:cNvPicPr>
            <a:picLocks noChangeAspect="1"/>
          </p:cNvPicPr>
          <p:nvPr/>
        </p:nvPicPr>
        <p:blipFill>
          <a:blip r:embed="rId4"/>
          <a:stretch>
            <a:fillRect/>
          </a:stretch>
        </p:blipFill>
        <p:spPr>
          <a:xfrm>
            <a:off x="6449158" y="1225223"/>
            <a:ext cx="3338644" cy="2205057"/>
          </a:xfrm>
          <a:prstGeom prst="rect">
            <a:avLst/>
          </a:prstGeom>
          <a:ln>
            <a:solidFill>
              <a:schemeClr val="tx1"/>
            </a:solidFill>
          </a:ln>
        </p:spPr>
      </p:pic>
      <p:pic>
        <p:nvPicPr>
          <p:cNvPr id="8" name="Picture 7"/>
          <p:cNvPicPr>
            <a:picLocks noChangeAspect="1"/>
          </p:cNvPicPr>
          <p:nvPr/>
        </p:nvPicPr>
        <p:blipFill>
          <a:blip r:embed="rId5"/>
          <a:stretch>
            <a:fillRect/>
          </a:stretch>
        </p:blipFill>
        <p:spPr>
          <a:xfrm>
            <a:off x="6449159" y="3733801"/>
            <a:ext cx="3378401" cy="2428070"/>
          </a:xfrm>
          <a:prstGeom prst="rect">
            <a:avLst/>
          </a:prstGeom>
          <a:ln>
            <a:solidFill>
              <a:schemeClr val="tx1"/>
            </a:solidFill>
          </a:ln>
        </p:spPr>
      </p:pic>
      <p:pic>
        <p:nvPicPr>
          <p:cNvPr id="9" name="Picture 8"/>
          <p:cNvPicPr>
            <a:picLocks noChangeAspect="1"/>
          </p:cNvPicPr>
          <p:nvPr/>
        </p:nvPicPr>
        <p:blipFill>
          <a:blip r:embed="rId6"/>
          <a:stretch>
            <a:fillRect/>
          </a:stretch>
        </p:blipFill>
        <p:spPr>
          <a:xfrm>
            <a:off x="2363793" y="3170239"/>
            <a:ext cx="3031628" cy="2600698"/>
          </a:xfrm>
          <a:prstGeom prst="rect">
            <a:avLst/>
          </a:prstGeom>
          <a:ln>
            <a:solidFill>
              <a:schemeClr val="tx1"/>
            </a:solidFill>
          </a:ln>
        </p:spPr>
      </p:pic>
      <p:sp>
        <p:nvSpPr>
          <p:cNvPr id="10" name="Right Arrow 9"/>
          <p:cNvSpPr/>
          <p:nvPr/>
        </p:nvSpPr>
        <p:spPr>
          <a:xfrm>
            <a:off x="5562600" y="2057400"/>
            <a:ext cx="886558" cy="861218"/>
          </a:xfrm>
          <a:prstGeom prst="rightArrow">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Arial" pitchFamily="34" charset="0"/>
              <a:cs typeface="Arial" pitchFamily="34" charset="0"/>
            </a:endParaRPr>
          </a:p>
        </p:txBody>
      </p:sp>
      <p:sp>
        <p:nvSpPr>
          <p:cNvPr id="12" name="Left Arrow 11"/>
          <p:cNvSpPr/>
          <p:nvPr/>
        </p:nvSpPr>
        <p:spPr>
          <a:xfrm>
            <a:off x="5382168" y="4419600"/>
            <a:ext cx="866232" cy="914400"/>
          </a:xfrm>
          <a:prstGeom prst="leftArrow">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Arial" pitchFamily="34" charset="0"/>
              <a:cs typeface="Arial" pitchFamily="34" charset="0"/>
            </a:endParaRPr>
          </a:p>
        </p:txBody>
      </p:sp>
      <p:sp>
        <p:nvSpPr>
          <p:cNvPr id="13" name="Down Arrow 12"/>
          <p:cNvSpPr/>
          <p:nvPr/>
        </p:nvSpPr>
        <p:spPr>
          <a:xfrm>
            <a:off x="7924800" y="3170240"/>
            <a:ext cx="685800" cy="580557"/>
          </a:xfrm>
          <a:prstGeom prst="downArrow">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34526880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Extract Interface </a:t>
            </a:r>
            <a:r>
              <a:rPr lang="en-US" dirty="0" smtClean="0"/>
              <a:t>Refactoring</a:t>
            </a:r>
            <a:endParaRPr lang="en-US" dirty="0"/>
          </a:p>
        </p:txBody>
      </p:sp>
      <p:sp>
        <p:nvSpPr>
          <p:cNvPr id="3" name="Content Placeholder 2"/>
          <p:cNvSpPr>
            <a:spLocks noGrp="1"/>
          </p:cNvSpPr>
          <p:nvPr>
            <p:ph idx="1"/>
          </p:nvPr>
        </p:nvSpPr>
        <p:spPr/>
        <p:txBody>
          <a:bodyPr>
            <a:normAutofit fontScale="92500" lnSpcReduction="10000"/>
          </a:bodyPr>
          <a:lstStyle/>
          <a:p>
            <a:r>
              <a:rPr lang="en-US" dirty="0"/>
              <a:t>Extract Interface is a refactoring operation that provides an easy way to create a new interface with members that originate from an existing class, </a:t>
            </a:r>
            <a:r>
              <a:rPr lang="en-US" dirty="0" smtClean="0"/>
              <a:t>structure, </a:t>
            </a:r>
            <a:r>
              <a:rPr lang="en-US" dirty="0"/>
              <a:t>or interface.</a:t>
            </a:r>
          </a:p>
          <a:p>
            <a:r>
              <a:rPr lang="en-US" dirty="0"/>
              <a:t>When several clients use the same subset of members from a class, </a:t>
            </a:r>
            <a:r>
              <a:rPr lang="en-US" dirty="0" smtClean="0"/>
              <a:t>structure, </a:t>
            </a:r>
            <a:r>
              <a:rPr lang="en-US" dirty="0"/>
              <a:t>or interface, or when multiple classes, </a:t>
            </a:r>
            <a:r>
              <a:rPr lang="en-US" dirty="0" err="1"/>
              <a:t>structs</a:t>
            </a:r>
            <a:r>
              <a:rPr lang="en-US" dirty="0"/>
              <a:t>, or interfaces have a subset of members in common, it can be useful to embody the subset of members in an </a:t>
            </a:r>
            <a:r>
              <a:rPr lang="en-US" dirty="0" smtClean="0"/>
              <a:t>interface.</a:t>
            </a:r>
            <a:endParaRPr lang="en-US" dirty="0"/>
          </a:p>
          <a:p>
            <a:r>
              <a:rPr lang="en-US" dirty="0"/>
              <a:t>Extract Interface generates an interface in a new file and positions the cursor at the beginning of the new file. </a:t>
            </a:r>
            <a:endParaRPr lang="en-US" dirty="0" smtClean="0"/>
          </a:p>
          <a:p>
            <a:r>
              <a:rPr lang="en-US" dirty="0" smtClean="0"/>
              <a:t>You </a:t>
            </a:r>
            <a:r>
              <a:rPr lang="en-US" dirty="0"/>
              <a:t>can specify which members to extract into the new interface, the name of the new interface, and the name of the generated file using the </a:t>
            </a:r>
            <a:r>
              <a:rPr lang="en-US" b="1" dirty="0"/>
              <a:t>Extract Interface</a:t>
            </a:r>
            <a:r>
              <a:rPr lang="en-US" dirty="0"/>
              <a:t> dialog box.</a:t>
            </a:r>
          </a:p>
          <a:p>
            <a:endParaRPr lang="en-US" dirty="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35</a:t>
            </a:fld>
            <a:endParaRPr lang="en-US" dirty="0"/>
          </a:p>
        </p:txBody>
      </p:sp>
    </p:spTree>
    <p:extLst>
      <p:ext uri="{BB962C8B-B14F-4D97-AF65-F5344CB8AC3E}">
        <p14:creationId xmlns:p14="http://schemas.microsoft.com/office/powerpoint/2010/main" val="40845323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Extract Interface </a:t>
            </a:r>
            <a:r>
              <a:rPr lang="en-US" dirty="0" smtClean="0"/>
              <a:t>Refactoring</a:t>
            </a:r>
            <a:endParaRPr lang="en-US" dirty="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36</a:t>
            </a:fld>
            <a:endParaRPr lang="en-US" dirty="0"/>
          </a:p>
        </p:txBody>
      </p:sp>
      <p:pic>
        <p:nvPicPr>
          <p:cNvPr id="5" name="Picture 4"/>
          <p:cNvPicPr>
            <a:picLocks noChangeAspect="1"/>
          </p:cNvPicPr>
          <p:nvPr/>
        </p:nvPicPr>
        <p:blipFill>
          <a:blip r:embed="rId3"/>
          <a:stretch>
            <a:fillRect/>
          </a:stretch>
        </p:blipFill>
        <p:spPr>
          <a:xfrm>
            <a:off x="1762126" y="1519238"/>
            <a:ext cx="4638675" cy="2044075"/>
          </a:xfrm>
          <a:prstGeom prst="rect">
            <a:avLst/>
          </a:prstGeom>
          <a:ln>
            <a:solidFill>
              <a:schemeClr val="tx1"/>
            </a:solidFill>
          </a:ln>
        </p:spPr>
      </p:pic>
      <p:pic>
        <p:nvPicPr>
          <p:cNvPr id="6" name="Picture 5"/>
          <p:cNvPicPr>
            <a:picLocks noChangeAspect="1"/>
          </p:cNvPicPr>
          <p:nvPr/>
        </p:nvPicPr>
        <p:blipFill>
          <a:blip r:embed="rId4"/>
          <a:stretch>
            <a:fillRect/>
          </a:stretch>
        </p:blipFill>
        <p:spPr>
          <a:xfrm>
            <a:off x="6086061" y="2968286"/>
            <a:ext cx="4495800" cy="2187003"/>
          </a:xfrm>
          <a:prstGeom prst="rect">
            <a:avLst/>
          </a:prstGeom>
          <a:ln>
            <a:solidFill>
              <a:schemeClr val="tx1"/>
            </a:solidFill>
          </a:ln>
        </p:spPr>
      </p:pic>
      <p:pic>
        <p:nvPicPr>
          <p:cNvPr id="7" name="Picture 6"/>
          <p:cNvPicPr>
            <a:picLocks noChangeAspect="1"/>
          </p:cNvPicPr>
          <p:nvPr/>
        </p:nvPicPr>
        <p:blipFill>
          <a:blip r:embed="rId5"/>
          <a:stretch>
            <a:fillRect/>
          </a:stretch>
        </p:blipFill>
        <p:spPr>
          <a:xfrm>
            <a:off x="1984514" y="3810001"/>
            <a:ext cx="3362325" cy="2143125"/>
          </a:xfrm>
          <a:prstGeom prst="rect">
            <a:avLst/>
          </a:prstGeom>
          <a:ln>
            <a:solidFill>
              <a:schemeClr val="tx1"/>
            </a:solidFill>
          </a:ln>
        </p:spPr>
      </p:pic>
      <p:sp>
        <p:nvSpPr>
          <p:cNvPr id="8" name="Right Arrow 7"/>
          <p:cNvSpPr/>
          <p:nvPr/>
        </p:nvSpPr>
        <p:spPr>
          <a:xfrm rot="2571569">
            <a:off x="6481482" y="2281852"/>
            <a:ext cx="521804" cy="587374"/>
          </a:xfrm>
          <a:prstGeom prst="rightArrow">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Arial" pitchFamily="34" charset="0"/>
              <a:cs typeface="Arial" pitchFamily="34" charset="0"/>
            </a:endParaRPr>
          </a:p>
        </p:txBody>
      </p:sp>
      <p:sp>
        <p:nvSpPr>
          <p:cNvPr id="9" name="Left Arrow 8"/>
          <p:cNvSpPr/>
          <p:nvPr/>
        </p:nvSpPr>
        <p:spPr>
          <a:xfrm rot="20577881">
            <a:off x="5105400" y="4343400"/>
            <a:ext cx="762000" cy="811888"/>
          </a:xfrm>
          <a:prstGeom prst="leftArrow">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9215180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Remove Parameters Refactoring</a:t>
            </a:r>
          </a:p>
        </p:txBody>
      </p:sp>
      <p:sp>
        <p:nvSpPr>
          <p:cNvPr id="3" name="Content Placeholder 2"/>
          <p:cNvSpPr>
            <a:spLocks noGrp="1"/>
          </p:cNvSpPr>
          <p:nvPr>
            <p:ph idx="1"/>
          </p:nvPr>
        </p:nvSpPr>
        <p:spPr/>
        <p:txBody>
          <a:bodyPr/>
          <a:lstStyle/>
          <a:p>
            <a:r>
              <a:rPr lang="en-US" b="1" dirty="0"/>
              <a:t>Remove Parameters</a:t>
            </a:r>
            <a:r>
              <a:rPr lang="en-US" dirty="0"/>
              <a:t> is a refactoring operation that provides an easy way to remove parameters from methods, indexers, or delegates. </a:t>
            </a:r>
            <a:endParaRPr lang="en-US" dirty="0" smtClean="0"/>
          </a:p>
          <a:p>
            <a:r>
              <a:rPr lang="en-US" dirty="0" smtClean="0"/>
              <a:t>Remove </a:t>
            </a:r>
            <a:r>
              <a:rPr lang="en-US" dirty="0"/>
              <a:t>Parameters changes the declaration; at any locations where the member is called, the parameter is removed to reflect the new declaration.</a:t>
            </a:r>
          </a:p>
          <a:p>
            <a:r>
              <a:rPr lang="en-US" dirty="0"/>
              <a:t>You perform the Remove Parameters operation by first positioning the cursor on a method, indexer, or delegate. </a:t>
            </a:r>
            <a:endParaRPr lang="en-US" dirty="0" smtClean="0"/>
          </a:p>
          <a:p>
            <a:r>
              <a:rPr lang="en-US" dirty="0" smtClean="0"/>
              <a:t>While </a:t>
            </a:r>
            <a:r>
              <a:rPr lang="en-US" dirty="0"/>
              <a:t>the cursor is in position, to invoke the Remove</a:t>
            </a:r>
            <a:r>
              <a:rPr lang="en-US" b="1" dirty="0"/>
              <a:t> Parameters</a:t>
            </a:r>
            <a:r>
              <a:rPr lang="en-US" dirty="0"/>
              <a:t> operation, click the </a:t>
            </a:r>
            <a:r>
              <a:rPr lang="en-US" b="1" dirty="0"/>
              <a:t>Refactor</a:t>
            </a:r>
            <a:r>
              <a:rPr lang="en-US" dirty="0"/>
              <a:t> menu, press the keyboard shortcut, or select the command from the shortcut menu.</a:t>
            </a:r>
          </a:p>
          <a:p>
            <a:endParaRPr lang="en-US" dirty="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37</a:t>
            </a:fld>
            <a:endParaRPr lang="en-US" dirty="0"/>
          </a:p>
        </p:txBody>
      </p:sp>
    </p:spTree>
    <p:extLst>
      <p:ext uri="{BB962C8B-B14F-4D97-AF65-F5344CB8AC3E}">
        <p14:creationId xmlns:p14="http://schemas.microsoft.com/office/powerpoint/2010/main" val="27769095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Remove Parameters </a:t>
            </a:r>
            <a:r>
              <a:rPr lang="en-US" dirty="0" smtClean="0"/>
              <a:t>Refactoring</a:t>
            </a:r>
            <a:endParaRPr lang="en-US" dirty="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38</a:t>
            </a:fld>
            <a:endParaRPr lang="en-US" dirty="0"/>
          </a:p>
        </p:txBody>
      </p:sp>
      <p:pic>
        <p:nvPicPr>
          <p:cNvPr id="5" name="Picture 4"/>
          <p:cNvPicPr>
            <a:picLocks noChangeAspect="1"/>
          </p:cNvPicPr>
          <p:nvPr/>
        </p:nvPicPr>
        <p:blipFill>
          <a:blip r:embed="rId3"/>
          <a:stretch>
            <a:fillRect/>
          </a:stretch>
        </p:blipFill>
        <p:spPr>
          <a:xfrm>
            <a:off x="2104364" y="1437861"/>
            <a:ext cx="2620037" cy="1161002"/>
          </a:xfrm>
          <a:prstGeom prst="rect">
            <a:avLst/>
          </a:prstGeom>
          <a:ln>
            <a:solidFill>
              <a:schemeClr val="tx1"/>
            </a:solidFill>
          </a:ln>
        </p:spPr>
      </p:pic>
      <p:pic>
        <p:nvPicPr>
          <p:cNvPr id="6" name="Picture 5"/>
          <p:cNvPicPr>
            <a:picLocks noChangeAspect="1"/>
          </p:cNvPicPr>
          <p:nvPr/>
        </p:nvPicPr>
        <p:blipFill>
          <a:blip r:embed="rId4"/>
          <a:stretch>
            <a:fillRect/>
          </a:stretch>
        </p:blipFill>
        <p:spPr>
          <a:xfrm>
            <a:off x="5181600" y="1396710"/>
            <a:ext cx="3200400" cy="1684856"/>
          </a:xfrm>
          <a:prstGeom prst="rect">
            <a:avLst/>
          </a:prstGeom>
          <a:ln>
            <a:solidFill>
              <a:schemeClr val="tx1"/>
            </a:solidFill>
          </a:ln>
        </p:spPr>
      </p:pic>
      <p:pic>
        <p:nvPicPr>
          <p:cNvPr id="7" name="Picture 6"/>
          <p:cNvPicPr>
            <a:picLocks noChangeAspect="1"/>
          </p:cNvPicPr>
          <p:nvPr/>
        </p:nvPicPr>
        <p:blipFill>
          <a:blip r:embed="rId5"/>
          <a:stretch>
            <a:fillRect/>
          </a:stretch>
        </p:blipFill>
        <p:spPr>
          <a:xfrm>
            <a:off x="7348538" y="2413949"/>
            <a:ext cx="2848302" cy="1748824"/>
          </a:xfrm>
          <a:prstGeom prst="rect">
            <a:avLst/>
          </a:prstGeom>
          <a:ln>
            <a:solidFill>
              <a:schemeClr val="tx1"/>
            </a:solidFill>
          </a:ln>
        </p:spPr>
      </p:pic>
      <p:pic>
        <p:nvPicPr>
          <p:cNvPr id="8" name="Picture 7"/>
          <p:cNvPicPr>
            <a:picLocks noChangeAspect="1"/>
          </p:cNvPicPr>
          <p:nvPr/>
        </p:nvPicPr>
        <p:blipFill>
          <a:blip r:embed="rId6"/>
          <a:stretch>
            <a:fillRect/>
          </a:stretch>
        </p:blipFill>
        <p:spPr>
          <a:xfrm>
            <a:off x="6089374" y="4354109"/>
            <a:ext cx="3338512" cy="1651807"/>
          </a:xfrm>
          <a:prstGeom prst="rect">
            <a:avLst/>
          </a:prstGeom>
          <a:ln>
            <a:solidFill>
              <a:schemeClr val="tx1"/>
            </a:solidFill>
          </a:ln>
        </p:spPr>
      </p:pic>
      <p:pic>
        <p:nvPicPr>
          <p:cNvPr id="9" name="Picture 8"/>
          <p:cNvPicPr>
            <a:picLocks noChangeAspect="1"/>
          </p:cNvPicPr>
          <p:nvPr/>
        </p:nvPicPr>
        <p:blipFill>
          <a:blip r:embed="rId7"/>
          <a:stretch>
            <a:fillRect/>
          </a:stretch>
        </p:blipFill>
        <p:spPr>
          <a:xfrm>
            <a:off x="2743073" y="4136269"/>
            <a:ext cx="2477576" cy="1961414"/>
          </a:xfrm>
          <a:prstGeom prst="rect">
            <a:avLst/>
          </a:prstGeom>
          <a:ln>
            <a:solidFill>
              <a:schemeClr val="tx1"/>
            </a:solidFill>
          </a:ln>
        </p:spPr>
      </p:pic>
      <p:sp>
        <p:nvSpPr>
          <p:cNvPr id="11" name="Right Arrow 10"/>
          <p:cNvSpPr/>
          <p:nvPr/>
        </p:nvSpPr>
        <p:spPr>
          <a:xfrm>
            <a:off x="4495800" y="2133601"/>
            <a:ext cx="881200" cy="465263"/>
          </a:xfrm>
          <a:prstGeom prst="rightArrow">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Arial" pitchFamily="34" charset="0"/>
              <a:cs typeface="Arial" pitchFamily="34" charset="0"/>
            </a:endParaRPr>
          </a:p>
        </p:txBody>
      </p:sp>
      <p:sp>
        <p:nvSpPr>
          <p:cNvPr id="12" name="Right Arrow 11"/>
          <p:cNvSpPr/>
          <p:nvPr/>
        </p:nvSpPr>
        <p:spPr>
          <a:xfrm rot="2113292">
            <a:off x="6845206" y="3121870"/>
            <a:ext cx="630304" cy="652234"/>
          </a:xfrm>
          <a:prstGeom prst="rightArrow">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Arial" pitchFamily="34" charset="0"/>
              <a:cs typeface="Arial" pitchFamily="34" charset="0"/>
            </a:endParaRPr>
          </a:p>
        </p:txBody>
      </p:sp>
      <p:sp>
        <p:nvSpPr>
          <p:cNvPr id="13" name="Left Arrow 12"/>
          <p:cNvSpPr/>
          <p:nvPr/>
        </p:nvSpPr>
        <p:spPr>
          <a:xfrm rot="18851966">
            <a:off x="6873224" y="3822300"/>
            <a:ext cx="469395" cy="640196"/>
          </a:xfrm>
          <a:prstGeom prst="leftArrow">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Arial" pitchFamily="34" charset="0"/>
              <a:cs typeface="Arial" pitchFamily="34" charset="0"/>
            </a:endParaRPr>
          </a:p>
        </p:txBody>
      </p:sp>
      <p:sp>
        <p:nvSpPr>
          <p:cNvPr id="14" name="Left Arrow 13"/>
          <p:cNvSpPr/>
          <p:nvPr/>
        </p:nvSpPr>
        <p:spPr>
          <a:xfrm>
            <a:off x="5220650" y="5088097"/>
            <a:ext cx="814283" cy="677779"/>
          </a:xfrm>
          <a:prstGeom prst="leftArrow">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Arial" pitchFamily="34" charset="0"/>
              <a:cs typeface="Arial" pitchFamily="34" charset="0"/>
            </a:endParaRPr>
          </a:p>
        </p:txBody>
      </p:sp>
      <p:sp>
        <p:nvSpPr>
          <p:cNvPr id="15" name="Up Arrow 14"/>
          <p:cNvSpPr/>
          <p:nvPr/>
        </p:nvSpPr>
        <p:spPr>
          <a:xfrm rot="18695000">
            <a:off x="4678827" y="3535716"/>
            <a:ext cx="931375" cy="538554"/>
          </a:xfrm>
          <a:prstGeom prst="upArrow">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Arial" pitchFamily="34" charset="0"/>
              <a:cs typeface="Arial" pitchFamily="34" charset="0"/>
            </a:endParaRPr>
          </a:p>
        </p:txBody>
      </p:sp>
      <p:pic>
        <p:nvPicPr>
          <p:cNvPr id="16" name="Picture 15"/>
          <p:cNvPicPr>
            <a:picLocks noChangeAspect="1"/>
          </p:cNvPicPr>
          <p:nvPr/>
        </p:nvPicPr>
        <p:blipFill>
          <a:blip r:embed="rId8"/>
          <a:stretch>
            <a:fillRect/>
          </a:stretch>
        </p:blipFill>
        <p:spPr>
          <a:xfrm>
            <a:off x="2549352" y="2659722"/>
            <a:ext cx="2289348" cy="1236441"/>
          </a:xfrm>
          <a:prstGeom prst="rect">
            <a:avLst/>
          </a:prstGeom>
          <a:ln>
            <a:solidFill>
              <a:schemeClr val="tx1"/>
            </a:solidFill>
          </a:ln>
        </p:spPr>
      </p:pic>
    </p:spTree>
    <p:extLst>
      <p:ext uri="{BB962C8B-B14F-4D97-AF65-F5344CB8AC3E}">
        <p14:creationId xmlns:p14="http://schemas.microsoft.com/office/powerpoint/2010/main" val="37156598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Reorder Parameters </a:t>
            </a:r>
            <a:r>
              <a:rPr lang="en-US" dirty="0" smtClean="0"/>
              <a:t>Refactoring</a:t>
            </a:r>
            <a:endParaRPr lang="en-US" dirty="0"/>
          </a:p>
        </p:txBody>
      </p:sp>
      <p:sp>
        <p:nvSpPr>
          <p:cNvPr id="3" name="Content Placeholder 2"/>
          <p:cNvSpPr>
            <a:spLocks noGrp="1"/>
          </p:cNvSpPr>
          <p:nvPr>
            <p:ph idx="1"/>
          </p:nvPr>
        </p:nvSpPr>
        <p:spPr/>
        <p:txBody>
          <a:bodyPr>
            <a:normAutofit lnSpcReduction="10000"/>
          </a:bodyPr>
          <a:lstStyle/>
          <a:p>
            <a:r>
              <a:rPr lang="en-US" b="1" dirty="0"/>
              <a:t>Reorder Parameters</a:t>
            </a:r>
            <a:r>
              <a:rPr lang="en-US" dirty="0"/>
              <a:t> is </a:t>
            </a:r>
            <a:r>
              <a:rPr lang="en-US" dirty="0" smtClean="0"/>
              <a:t>refactoring </a:t>
            </a:r>
            <a:r>
              <a:rPr lang="en-US" dirty="0"/>
              <a:t>operation that provides an easy way to change the order of the parameters for methods, indexers, and delegates. </a:t>
            </a:r>
            <a:endParaRPr lang="en-US" dirty="0" smtClean="0"/>
          </a:p>
          <a:p>
            <a:r>
              <a:rPr lang="en-US" b="1" dirty="0" smtClean="0"/>
              <a:t>Reorder </a:t>
            </a:r>
            <a:r>
              <a:rPr lang="en-US" b="1" dirty="0"/>
              <a:t>Parameters</a:t>
            </a:r>
            <a:r>
              <a:rPr lang="en-US" dirty="0"/>
              <a:t> changes the declaration, and at any locations where the member is called, the parameters are rearranged to reflect the new order.</a:t>
            </a:r>
          </a:p>
          <a:p>
            <a:r>
              <a:rPr lang="en-US" dirty="0"/>
              <a:t>To perform the </a:t>
            </a:r>
            <a:r>
              <a:rPr lang="en-US" b="1" dirty="0"/>
              <a:t>Reorder Parameters</a:t>
            </a:r>
            <a:r>
              <a:rPr lang="en-US" dirty="0"/>
              <a:t> operation, put the cursor on or next to a method, indexer, or delegate. </a:t>
            </a:r>
            <a:endParaRPr lang="en-US" dirty="0" smtClean="0"/>
          </a:p>
          <a:p>
            <a:r>
              <a:rPr lang="en-US" dirty="0" smtClean="0"/>
              <a:t>When </a:t>
            </a:r>
            <a:r>
              <a:rPr lang="en-US" dirty="0"/>
              <a:t>the cursor is in position, invoke </a:t>
            </a:r>
            <a:r>
              <a:rPr lang="en-US" dirty="0" smtClean="0"/>
              <a:t>the </a:t>
            </a:r>
            <a:r>
              <a:rPr lang="en-US" b="1" dirty="0" smtClean="0"/>
              <a:t>Reorder </a:t>
            </a:r>
            <a:r>
              <a:rPr lang="en-US" b="1" dirty="0"/>
              <a:t>Parameters</a:t>
            </a:r>
            <a:r>
              <a:rPr lang="en-US" dirty="0"/>
              <a:t> operation by pressing the keyboard shortcut, or by clicking the command from the shortcut menu.</a:t>
            </a:r>
          </a:p>
          <a:p>
            <a:endParaRPr lang="en-US" dirty="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39</a:t>
            </a:fld>
            <a:endParaRPr lang="en-US" dirty="0"/>
          </a:p>
        </p:txBody>
      </p:sp>
    </p:spTree>
    <p:extLst>
      <p:ext uri="{BB962C8B-B14F-4D97-AF65-F5344CB8AC3E}">
        <p14:creationId xmlns:p14="http://schemas.microsoft.com/office/powerpoint/2010/main" val="2955300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Menus and Toolbars</a:t>
            </a:r>
            <a:endParaRPr lang="en-US" dirty="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4</a:t>
            </a:fld>
            <a:endParaRPr lang="en-US" dirty="0"/>
          </a:p>
        </p:txBody>
      </p:sp>
      <p:pic>
        <p:nvPicPr>
          <p:cNvPr id="9" name="Content Placeholder 8"/>
          <p:cNvPicPr>
            <a:picLocks noGrp="1" noChangeAspect="1"/>
          </p:cNvPicPr>
          <p:nvPr>
            <p:ph idx="1"/>
          </p:nvPr>
        </p:nvPicPr>
        <p:blipFill>
          <a:blip r:embed="rId2"/>
          <a:stretch>
            <a:fillRect/>
          </a:stretch>
        </p:blipFill>
        <p:spPr>
          <a:xfrm>
            <a:off x="1981200" y="3296478"/>
            <a:ext cx="8229600" cy="1315278"/>
          </a:xfrm>
          <a:prstGeom prst="rect">
            <a:avLst/>
          </a:prstGeom>
        </p:spPr>
      </p:pic>
      <p:sp>
        <p:nvSpPr>
          <p:cNvPr id="10" name="TextBox 9"/>
          <p:cNvSpPr txBox="1"/>
          <p:nvPr/>
        </p:nvSpPr>
        <p:spPr>
          <a:xfrm>
            <a:off x="2004391" y="3350800"/>
            <a:ext cx="4876800" cy="307777"/>
          </a:xfrm>
          <a:prstGeom prst="rect">
            <a:avLst/>
          </a:prstGeom>
          <a:noFill/>
          <a:ln>
            <a:solidFill>
              <a:schemeClr val="tx1"/>
            </a:solidFill>
          </a:ln>
        </p:spPr>
        <p:txBody>
          <a:bodyPr wrap="square" rtlCol="0">
            <a:spAutoFit/>
          </a:bodyPr>
          <a:lstStyle/>
          <a:p>
            <a:endParaRPr lang="en-US" sz="1400" dirty="0">
              <a:solidFill>
                <a:srgbClr val="4D4F53"/>
              </a:solidFill>
              <a:latin typeface="Arial" pitchFamily="34" charset="0"/>
              <a:cs typeface="Arial" pitchFamily="34" charset="0"/>
            </a:endParaRPr>
          </a:p>
        </p:txBody>
      </p:sp>
      <p:sp>
        <p:nvSpPr>
          <p:cNvPr id="11" name="TextBox 10"/>
          <p:cNvSpPr txBox="1"/>
          <p:nvPr/>
        </p:nvSpPr>
        <p:spPr>
          <a:xfrm>
            <a:off x="1895061" y="3786120"/>
            <a:ext cx="8229600" cy="307777"/>
          </a:xfrm>
          <a:prstGeom prst="rect">
            <a:avLst/>
          </a:prstGeom>
          <a:noFill/>
          <a:ln>
            <a:solidFill>
              <a:schemeClr val="tx1"/>
            </a:solidFill>
          </a:ln>
        </p:spPr>
        <p:txBody>
          <a:bodyPr wrap="square" rtlCol="0">
            <a:spAutoFit/>
          </a:bodyPr>
          <a:lstStyle/>
          <a:p>
            <a:endParaRPr lang="en-US" sz="1400" dirty="0">
              <a:solidFill>
                <a:srgbClr val="4D4F53"/>
              </a:solidFill>
              <a:latin typeface="Arial" pitchFamily="34" charset="0"/>
              <a:cs typeface="Arial" pitchFamily="34" charset="0"/>
            </a:endParaRPr>
          </a:p>
        </p:txBody>
      </p:sp>
      <p:sp>
        <p:nvSpPr>
          <p:cNvPr id="12" name="TextBox 11"/>
          <p:cNvSpPr txBox="1"/>
          <p:nvPr/>
        </p:nvSpPr>
        <p:spPr>
          <a:xfrm>
            <a:off x="2971800" y="1447801"/>
            <a:ext cx="5638800" cy="307777"/>
          </a:xfrm>
          <a:prstGeom prst="rect">
            <a:avLst/>
          </a:prstGeom>
          <a:solidFill>
            <a:schemeClr val="bg1">
              <a:lumMod val="95000"/>
            </a:schemeClr>
          </a:solidFill>
          <a:ln>
            <a:solidFill>
              <a:schemeClr val="tx1"/>
            </a:solidFill>
          </a:ln>
        </p:spPr>
        <p:txBody>
          <a:bodyPr wrap="square" rtlCol="0">
            <a:spAutoFit/>
          </a:bodyPr>
          <a:lstStyle/>
          <a:p>
            <a:r>
              <a:rPr lang="en-US" sz="1400" dirty="0">
                <a:solidFill>
                  <a:srgbClr val="4D4F53"/>
                </a:solidFill>
                <a:latin typeface="Arial" pitchFamily="34" charset="0"/>
                <a:cs typeface="Arial" pitchFamily="34" charset="0"/>
              </a:rPr>
              <a:t>MENUBAR</a:t>
            </a:r>
            <a:endParaRPr lang="en-US" sz="1400" dirty="0">
              <a:solidFill>
                <a:srgbClr val="4D4F53"/>
              </a:solidFill>
              <a:latin typeface="Arial" pitchFamily="34" charset="0"/>
              <a:cs typeface="Arial" pitchFamily="34" charset="0"/>
            </a:endParaRPr>
          </a:p>
        </p:txBody>
      </p:sp>
      <p:sp>
        <p:nvSpPr>
          <p:cNvPr id="13" name="TextBox 12"/>
          <p:cNvSpPr txBox="1"/>
          <p:nvPr/>
        </p:nvSpPr>
        <p:spPr>
          <a:xfrm>
            <a:off x="2819400" y="5111337"/>
            <a:ext cx="5638800" cy="307777"/>
          </a:xfrm>
          <a:prstGeom prst="rect">
            <a:avLst/>
          </a:prstGeom>
          <a:solidFill>
            <a:schemeClr val="bg1">
              <a:lumMod val="95000"/>
            </a:schemeClr>
          </a:solidFill>
          <a:ln>
            <a:solidFill>
              <a:schemeClr val="tx1"/>
            </a:solidFill>
          </a:ln>
        </p:spPr>
        <p:txBody>
          <a:bodyPr wrap="square" rtlCol="0">
            <a:spAutoFit/>
          </a:bodyPr>
          <a:lstStyle/>
          <a:p>
            <a:r>
              <a:rPr lang="en-US" sz="1400" dirty="0">
                <a:solidFill>
                  <a:srgbClr val="4D4F53"/>
                </a:solidFill>
                <a:latin typeface="Arial" pitchFamily="34" charset="0"/>
                <a:cs typeface="Arial" pitchFamily="34" charset="0"/>
              </a:rPr>
              <a:t>TOOLBAR</a:t>
            </a:r>
            <a:endParaRPr lang="en-US" sz="1400" dirty="0">
              <a:solidFill>
                <a:srgbClr val="4D4F53"/>
              </a:solidFill>
              <a:latin typeface="Arial" pitchFamily="34" charset="0"/>
              <a:cs typeface="Arial" pitchFamily="34" charset="0"/>
            </a:endParaRPr>
          </a:p>
        </p:txBody>
      </p:sp>
      <p:cxnSp>
        <p:nvCxnSpPr>
          <p:cNvPr id="15" name="Straight Arrow Connector 14"/>
          <p:cNvCxnSpPr>
            <a:stCxn id="13" idx="0"/>
          </p:cNvCxnSpPr>
          <p:nvPr/>
        </p:nvCxnSpPr>
        <p:spPr>
          <a:xfrm flipH="1" flipV="1">
            <a:off x="5257800" y="4243320"/>
            <a:ext cx="381000" cy="8680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2" idx="2"/>
          </p:cNvCxnSpPr>
          <p:nvPr/>
        </p:nvCxnSpPr>
        <p:spPr>
          <a:xfrm flipH="1">
            <a:off x="4442792" y="1755577"/>
            <a:ext cx="1348409" cy="15952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8044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3541" cy="525647"/>
          </a:xfrm>
        </p:spPr>
        <p:txBody>
          <a:bodyPr>
            <a:normAutofit fontScale="90000"/>
          </a:bodyPr>
          <a:lstStyle/>
          <a:p>
            <a:r>
              <a:rPr lang="en-US" dirty="0"/>
              <a:t>Reorder Parameters Refactoring</a:t>
            </a:r>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40</a:t>
            </a:fld>
            <a:endParaRPr lang="en-US" dirty="0"/>
          </a:p>
        </p:txBody>
      </p:sp>
      <p:pic>
        <p:nvPicPr>
          <p:cNvPr id="5" name="Picture 4"/>
          <p:cNvPicPr>
            <a:picLocks noChangeAspect="1"/>
          </p:cNvPicPr>
          <p:nvPr/>
        </p:nvPicPr>
        <p:blipFill>
          <a:blip r:embed="rId3"/>
          <a:stretch>
            <a:fillRect/>
          </a:stretch>
        </p:blipFill>
        <p:spPr>
          <a:xfrm>
            <a:off x="1752600" y="1050579"/>
            <a:ext cx="3352800" cy="1476684"/>
          </a:xfrm>
          <a:prstGeom prst="rect">
            <a:avLst/>
          </a:prstGeom>
          <a:ln>
            <a:solidFill>
              <a:schemeClr val="tx1"/>
            </a:solidFill>
          </a:ln>
        </p:spPr>
      </p:pic>
      <p:pic>
        <p:nvPicPr>
          <p:cNvPr id="6" name="Picture 5"/>
          <p:cNvPicPr>
            <a:picLocks noChangeAspect="1"/>
          </p:cNvPicPr>
          <p:nvPr/>
        </p:nvPicPr>
        <p:blipFill>
          <a:blip r:embed="rId4"/>
          <a:stretch>
            <a:fillRect/>
          </a:stretch>
        </p:blipFill>
        <p:spPr>
          <a:xfrm>
            <a:off x="6086061" y="1020762"/>
            <a:ext cx="3200400" cy="1712532"/>
          </a:xfrm>
          <a:prstGeom prst="rect">
            <a:avLst/>
          </a:prstGeom>
          <a:ln>
            <a:solidFill>
              <a:schemeClr val="tx1"/>
            </a:solidFill>
          </a:ln>
        </p:spPr>
      </p:pic>
      <p:pic>
        <p:nvPicPr>
          <p:cNvPr id="7" name="Picture 6"/>
          <p:cNvPicPr>
            <a:picLocks noChangeAspect="1"/>
          </p:cNvPicPr>
          <p:nvPr/>
        </p:nvPicPr>
        <p:blipFill>
          <a:blip r:embed="rId5"/>
          <a:stretch>
            <a:fillRect/>
          </a:stretch>
        </p:blipFill>
        <p:spPr>
          <a:xfrm>
            <a:off x="7384899" y="3048000"/>
            <a:ext cx="2849092" cy="1941894"/>
          </a:xfrm>
          <a:prstGeom prst="rect">
            <a:avLst/>
          </a:prstGeom>
          <a:ln>
            <a:solidFill>
              <a:schemeClr val="tx1"/>
            </a:solidFill>
          </a:ln>
        </p:spPr>
      </p:pic>
      <p:pic>
        <p:nvPicPr>
          <p:cNvPr id="8" name="Picture 7"/>
          <p:cNvPicPr>
            <a:picLocks noChangeAspect="1"/>
          </p:cNvPicPr>
          <p:nvPr/>
        </p:nvPicPr>
        <p:blipFill>
          <a:blip r:embed="rId6"/>
          <a:stretch>
            <a:fillRect/>
          </a:stretch>
        </p:blipFill>
        <p:spPr>
          <a:xfrm>
            <a:off x="4343400" y="3943456"/>
            <a:ext cx="2514600" cy="2016170"/>
          </a:xfrm>
          <a:prstGeom prst="rect">
            <a:avLst/>
          </a:prstGeom>
          <a:ln>
            <a:solidFill>
              <a:schemeClr val="tx1"/>
            </a:solidFill>
          </a:ln>
        </p:spPr>
      </p:pic>
      <p:pic>
        <p:nvPicPr>
          <p:cNvPr id="9" name="Picture 8"/>
          <p:cNvPicPr>
            <a:picLocks noChangeAspect="1"/>
          </p:cNvPicPr>
          <p:nvPr/>
        </p:nvPicPr>
        <p:blipFill>
          <a:blip r:embed="rId7"/>
          <a:stretch>
            <a:fillRect/>
          </a:stretch>
        </p:blipFill>
        <p:spPr>
          <a:xfrm>
            <a:off x="2225243" y="2687070"/>
            <a:ext cx="2487698" cy="1096581"/>
          </a:xfrm>
          <a:prstGeom prst="rect">
            <a:avLst/>
          </a:prstGeom>
          <a:ln>
            <a:solidFill>
              <a:schemeClr val="tx1"/>
            </a:solidFill>
          </a:ln>
        </p:spPr>
      </p:pic>
      <p:sp>
        <p:nvSpPr>
          <p:cNvPr id="10" name="Right Arrow 9"/>
          <p:cNvSpPr/>
          <p:nvPr/>
        </p:nvSpPr>
        <p:spPr>
          <a:xfrm>
            <a:off x="5257800" y="1524000"/>
            <a:ext cx="533400" cy="685800"/>
          </a:xfrm>
          <a:prstGeom prst="rightArrow">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Arial" pitchFamily="34" charset="0"/>
              <a:cs typeface="Arial" pitchFamily="34" charset="0"/>
            </a:endParaRPr>
          </a:p>
        </p:txBody>
      </p:sp>
      <p:sp>
        <p:nvSpPr>
          <p:cNvPr id="11" name="Left Arrow 10"/>
          <p:cNvSpPr/>
          <p:nvPr/>
        </p:nvSpPr>
        <p:spPr>
          <a:xfrm>
            <a:off x="6858000" y="4018948"/>
            <a:ext cx="304800" cy="553053"/>
          </a:xfrm>
          <a:prstGeom prst="leftArrow">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Arial" pitchFamily="34" charset="0"/>
              <a:cs typeface="Arial" pitchFamily="34" charset="0"/>
            </a:endParaRPr>
          </a:p>
        </p:txBody>
      </p:sp>
      <p:sp>
        <p:nvSpPr>
          <p:cNvPr id="12" name="Left Arrow 11"/>
          <p:cNvSpPr/>
          <p:nvPr/>
        </p:nvSpPr>
        <p:spPr>
          <a:xfrm rot="2548522">
            <a:off x="3783582" y="3450105"/>
            <a:ext cx="498551" cy="790850"/>
          </a:xfrm>
          <a:prstGeom prst="leftArrow">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Arial" pitchFamily="34" charset="0"/>
              <a:cs typeface="Arial" pitchFamily="34" charset="0"/>
            </a:endParaRPr>
          </a:p>
        </p:txBody>
      </p:sp>
      <p:sp>
        <p:nvSpPr>
          <p:cNvPr id="13" name="Down Arrow 12"/>
          <p:cNvSpPr/>
          <p:nvPr/>
        </p:nvSpPr>
        <p:spPr>
          <a:xfrm>
            <a:off x="8610601" y="2527264"/>
            <a:ext cx="675861" cy="520737"/>
          </a:xfrm>
          <a:prstGeom prst="downArrow">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30887856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Snippet</a:t>
            </a:r>
            <a:endParaRPr lang="en-US" dirty="0"/>
          </a:p>
        </p:txBody>
      </p:sp>
      <p:sp>
        <p:nvSpPr>
          <p:cNvPr id="3" name="Content Placeholder 2"/>
          <p:cNvSpPr>
            <a:spLocks noGrp="1"/>
          </p:cNvSpPr>
          <p:nvPr>
            <p:ph idx="1"/>
          </p:nvPr>
        </p:nvSpPr>
        <p:spPr/>
        <p:txBody>
          <a:bodyPr/>
          <a:lstStyle/>
          <a:p>
            <a:r>
              <a:rPr lang="en-US" dirty="0"/>
              <a:t>A code snippet is a block of reusable code that you can insert where you need it in your code. </a:t>
            </a:r>
            <a:endParaRPr lang="en-US" dirty="0" smtClean="0"/>
          </a:p>
          <a:p>
            <a:r>
              <a:rPr lang="en-US" dirty="0" smtClean="0"/>
              <a:t>Snippets </a:t>
            </a:r>
            <a:r>
              <a:rPr lang="en-US" dirty="0"/>
              <a:t>can be simple or more complex—for example, blocks such as try-finally and if-else are commonly used, but you could also use snippets to insert entire classes or methods</a:t>
            </a:r>
            <a:r>
              <a:rPr lang="en-US" dirty="0" smtClean="0"/>
              <a:t>.</a:t>
            </a:r>
          </a:p>
          <a:p>
            <a:r>
              <a:rPr lang="en-US" dirty="0"/>
              <a:t>Visual Studio enables two kinds of code snippet: </a:t>
            </a:r>
            <a:endParaRPr lang="en-US" dirty="0" smtClean="0"/>
          </a:p>
          <a:p>
            <a:pPr lvl="1"/>
            <a:r>
              <a:rPr lang="en-US" dirty="0" smtClean="0"/>
              <a:t>insertion </a:t>
            </a:r>
            <a:r>
              <a:rPr lang="en-US" dirty="0"/>
              <a:t>snippets, which are added at a specified insertion point, </a:t>
            </a:r>
            <a:endParaRPr lang="en-US" dirty="0" smtClean="0"/>
          </a:p>
          <a:p>
            <a:pPr lvl="1"/>
            <a:r>
              <a:rPr lang="en-US" dirty="0" smtClean="0"/>
              <a:t>surround-with </a:t>
            </a:r>
            <a:r>
              <a:rPr lang="en-US" dirty="0"/>
              <a:t>snippets (C# and C++ only), which are added around a selected block of code.</a:t>
            </a:r>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41</a:t>
            </a:fld>
            <a:endParaRPr lang="en-US" dirty="0"/>
          </a:p>
        </p:txBody>
      </p:sp>
    </p:spTree>
    <p:extLst>
      <p:ext uri="{BB962C8B-B14F-4D97-AF65-F5344CB8AC3E}">
        <p14:creationId xmlns:p14="http://schemas.microsoft.com/office/powerpoint/2010/main" val="27372542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414686" cy="771766"/>
          </a:xfrm>
        </p:spPr>
        <p:txBody>
          <a:bodyPr/>
          <a:lstStyle/>
          <a:p>
            <a:r>
              <a:rPr lang="en-US" dirty="0" smtClean="0"/>
              <a:t>Code Snippet-Some Examples</a:t>
            </a:r>
            <a:endParaRPr lang="en-US" dirty="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42</a:t>
            </a:fld>
            <a:endParaRPr lang="en-US" dirty="0"/>
          </a:p>
        </p:txBody>
      </p:sp>
      <p:pic>
        <p:nvPicPr>
          <p:cNvPr id="5" name="Picture 4"/>
          <p:cNvPicPr>
            <a:picLocks noChangeAspect="1"/>
          </p:cNvPicPr>
          <p:nvPr/>
        </p:nvPicPr>
        <p:blipFill>
          <a:blip r:embed="rId2"/>
          <a:stretch>
            <a:fillRect/>
          </a:stretch>
        </p:blipFill>
        <p:spPr>
          <a:xfrm>
            <a:off x="2514600" y="1199938"/>
            <a:ext cx="2514600" cy="1647497"/>
          </a:xfrm>
          <a:prstGeom prst="rect">
            <a:avLst/>
          </a:prstGeom>
          <a:ln>
            <a:solidFill>
              <a:schemeClr val="tx1"/>
            </a:solidFill>
          </a:ln>
        </p:spPr>
      </p:pic>
      <p:pic>
        <p:nvPicPr>
          <p:cNvPr id="6" name="Picture 5"/>
          <p:cNvPicPr>
            <a:picLocks noChangeAspect="1"/>
          </p:cNvPicPr>
          <p:nvPr/>
        </p:nvPicPr>
        <p:blipFill>
          <a:blip r:embed="rId3"/>
          <a:stretch>
            <a:fillRect/>
          </a:stretch>
        </p:blipFill>
        <p:spPr>
          <a:xfrm>
            <a:off x="5715000" y="1121849"/>
            <a:ext cx="2743200" cy="1546411"/>
          </a:xfrm>
          <a:prstGeom prst="rect">
            <a:avLst/>
          </a:prstGeom>
          <a:ln>
            <a:solidFill>
              <a:schemeClr val="tx1"/>
            </a:solidFill>
          </a:ln>
        </p:spPr>
      </p:pic>
      <p:pic>
        <p:nvPicPr>
          <p:cNvPr id="7" name="Picture 6"/>
          <p:cNvPicPr>
            <a:picLocks noChangeAspect="1"/>
          </p:cNvPicPr>
          <p:nvPr/>
        </p:nvPicPr>
        <p:blipFill>
          <a:blip r:embed="rId4"/>
          <a:stretch>
            <a:fillRect/>
          </a:stretch>
        </p:blipFill>
        <p:spPr>
          <a:xfrm>
            <a:off x="3129074" y="3102731"/>
            <a:ext cx="2742109" cy="1073483"/>
          </a:xfrm>
          <a:prstGeom prst="rect">
            <a:avLst/>
          </a:prstGeom>
          <a:ln>
            <a:solidFill>
              <a:schemeClr val="tx1"/>
            </a:solidFill>
          </a:ln>
        </p:spPr>
      </p:pic>
      <p:pic>
        <p:nvPicPr>
          <p:cNvPr id="8" name="Picture 7"/>
          <p:cNvPicPr>
            <a:picLocks noChangeAspect="1"/>
          </p:cNvPicPr>
          <p:nvPr/>
        </p:nvPicPr>
        <p:blipFill>
          <a:blip r:embed="rId5"/>
          <a:stretch>
            <a:fillRect/>
          </a:stretch>
        </p:blipFill>
        <p:spPr>
          <a:xfrm>
            <a:off x="6228522" y="4370916"/>
            <a:ext cx="2819400" cy="1770517"/>
          </a:xfrm>
          <a:prstGeom prst="rect">
            <a:avLst/>
          </a:prstGeom>
          <a:ln>
            <a:solidFill>
              <a:schemeClr val="tx1"/>
            </a:solidFill>
          </a:ln>
        </p:spPr>
      </p:pic>
      <p:pic>
        <p:nvPicPr>
          <p:cNvPr id="9" name="Picture 8"/>
          <p:cNvPicPr>
            <a:picLocks noChangeAspect="1"/>
          </p:cNvPicPr>
          <p:nvPr/>
        </p:nvPicPr>
        <p:blipFill>
          <a:blip r:embed="rId6"/>
          <a:stretch>
            <a:fillRect/>
          </a:stretch>
        </p:blipFill>
        <p:spPr>
          <a:xfrm>
            <a:off x="2333727" y="4408319"/>
            <a:ext cx="2876347" cy="1695713"/>
          </a:xfrm>
          <a:prstGeom prst="rect">
            <a:avLst/>
          </a:prstGeom>
          <a:ln>
            <a:solidFill>
              <a:schemeClr val="tx1"/>
            </a:solidFill>
          </a:ln>
        </p:spPr>
      </p:pic>
      <p:pic>
        <p:nvPicPr>
          <p:cNvPr id="10" name="Picture 9"/>
          <p:cNvPicPr>
            <a:picLocks noChangeAspect="1"/>
          </p:cNvPicPr>
          <p:nvPr/>
        </p:nvPicPr>
        <p:blipFill>
          <a:blip r:embed="rId7"/>
          <a:stretch>
            <a:fillRect/>
          </a:stretch>
        </p:blipFill>
        <p:spPr>
          <a:xfrm>
            <a:off x="6713166" y="2133601"/>
            <a:ext cx="3317037" cy="1479101"/>
          </a:xfrm>
          <a:prstGeom prst="rect">
            <a:avLst/>
          </a:prstGeom>
          <a:ln>
            <a:solidFill>
              <a:schemeClr val="tx1"/>
            </a:solidFill>
          </a:ln>
        </p:spPr>
      </p:pic>
      <p:sp>
        <p:nvSpPr>
          <p:cNvPr id="11" name="Right Arrow 10"/>
          <p:cNvSpPr/>
          <p:nvPr/>
        </p:nvSpPr>
        <p:spPr>
          <a:xfrm>
            <a:off x="5210074" y="1676400"/>
            <a:ext cx="504927" cy="838200"/>
          </a:xfrm>
          <a:prstGeom prst="rightArrow">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Arial" pitchFamily="34" charset="0"/>
              <a:cs typeface="Arial" pitchFamily="34" charset="0"/>
            </a:endParaRPr>
          </a:p>
        </p:txBody>
      </p:sp>
      <p:sp>
        <p:nvSpPr>
          <p:cNvPr id="12" name="Right Arrow 11"/>
          <p:cNvSpPr/>
          <p:nvPr/>
        </p:nvSpPr>
        <p:spPr>
          <a:xfrm rot="2130943">
            <a:off x="8462922" y="1595427"/>
            <a:ext cx="589722" cy="599250"/>
          </a:xfrm>
          <a:prstGeom prst="rightArrow">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Arial" pitchFamily="34" charset="0"/>
              <a:cs typeface="Arial" pitchFamily="34" charset="0"/>
            </a:endParaRPr>
          </a:p>
        </p:txBody>
      </p:sp>
      <p:sp>
        <p:nvSpPr>
          <p:cNvPr id="13" name="Right Arrow 12"/>
          <p:cNvSpPr/>
          <p:nvPr/>
        </p:nvSpPr>
        <p:spPr>
          <a:xfrm rot="2902332">
            <a:off x="5809374" y="3977332"/>
            <a:ext cx="573255" cy="629867"/>
          </a:xfrm>
          <a:prstGeom prst="rightArrow">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Arial" pitchFamily="34" charset="0"/>
              <a:cs typeface="Arial" pitchFamily="34" charset="0"/>
            </a:endParaRPr>
          </a:p>
        </p:txBody>
      </p:sp>
      <p:sp>
        <p:nvSpPr>
          <p:cNvPr id="14" name="Left Arrow 13"/>
          <p:cNvSpPr/>
          <p:nvPr/>
        </p:nvSpPr>
        <p:spPr>
          <a:xfrm>
            <a:off x="5283430" y="4990030"/>
            <a:ext cx="665927" cy="773469"/>
          </a:xfrm>
          <a:prstGeom prst="leftArrow">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Arial" pitchFamily="34" charset="0"/>
              <a:cs typeface="Arial" pitchFamily="34" charset="0"/>
            </a:endParaRPr>
          </a:p>
        </p:txBody>
      </p:sp>
      <p:sp>
        <p:nvSpPr>
          <p:cNvPr id="15" name="TextBox 14"/>
          <p:cNvSpPr txBox="1"/>
          <p:nvPr/>
        </p:nvSpPr>
        <p:spPr>
          <a:xfrm>
            <a:off x="4367577" y="1199675"/>
            <a:ext cx="1267553" cy="523220"/>
          </a:xfrm>
          <a:prstGeom prst="rect">
            <a:avLst/>
          </a:prstGeom>
          <a:solidFill>
            <a:schemeClr val="bg1">
              <a:lumMod val="85000"/>
            </a:schemeClr>
          </a:solidFill>
          <a:ln>
            <a:solidFill>
              <a:schemeClr val="tx1"/>
            </a:solidFill>
          </a:ln>
        </p:spPr>
        <p:txBody>
          <a:bodyPr wrap="square" rtlCol="0">
            <a:spAutoFit/>
          </a:bodyPr>
          <a:lstStyle/>
          <a:p>
            <a:r>
              <a:rPr lang="en-US" sz="1400" dirty="0">
                <a:solidFill>
                  <a:srgbClr val="4D4F53"/>
                </a:solidFill>
                <a:latin typeface="Arial" pitchFamily="34" charset="0"/>
                <a:cs typeface="Arial" pitchFamily="34" charset="0"/>
              </a:rPr>
              <a:t>Code snippet for “for” loop</a:t>
            </a:r>
            <a:endParaRPr lang="en-US" sz="1400" dirty="0">
              <a:solidFill>
                <a:srgbClr val="4D4F53"/>
              </a:solidFill>
              <a:latin typeface="Arial" pitchFamily="34" charset="0"/>
              <a:cs typeface="Arial" pitchFamily="34" charset="0"/>
            </a:endParaRPr>
          </a:p>
        </p:txBody>
      </p:sp>
      <p:sp>
        <p:nvSpPr>
          <p:cNvPr id="16" name="TextBox 15"/>
          <p:cNvSpPr txBox="1"/>
          <p:nvPr/>
        </p:nvSpPr>
        <p:spPr>
          <a:xfrm>
            <a:off x="1699950" y="3345590"/>
            <a:ext cx="1267553" cy="523220"/>
          </a:xfrm>
          <a:prstGeom prst="rect">
            <a:avLst/>
          </a:prstGeom>
          <a:solidFill>
            <a:schemeClr val="bg1">
              <a:lumMod val="85000"/>
            </a:schemeClr>
          </a:solidFill>
          <a:ln>
            <a:solidFill>
              <a:schemeClr val="tx1"/>
            </a:solidFill>
          </a:ln>
        </p:spPr>
        <p:txBody>
          <a:bodyPr wrap="square" rtlCol="0">
            <a:spAutoFit/>
          </a:bodyPr>
          <a:lstStyle/>
          <a:p>
            <a:r>
              <a:rPr lang="en-US" sz="1400" dirty="0">
                <a:solidFill>
                  <a:srgbClr val="4D4F53"/>
                </a:solidFill>
                <a:latin typeface="Arial" pitchFamily="34" charset="0"/>
                <a:cs typeface="Arial" pitchFamily="34" charset="0"/>
              </a:rPr>
              <a:t>Code snippet for “if” loop</a:t>
            </a:r>
            <a:endParaRPr lang="en-US" sz="1400" dirty="0">
              <a:solidFill>
                <a:srgbClr val="4D4F53"/>
              </a:solidFill>
              <a:latin typeface="Arial" pitchFamily="34" charset="0"/>
              <a:cs typeface="Arial" pitchFamily="34" charset="0"/>
            </a:endParaRPr>
          </a:p>
        </p:txBody>
      </p:sp>
      <p:sp>
        <p:nvSpPr>
          <p:cNvPr id="17" name="TextBox 16"/>
          <p:cNvSpPr txBox="1"/>
          <p:nvPr/>
        </p:nvSpPr>
        <p:spPr>
          <a:xfrm>
            <a:off x="7638222" y="3345591"/>
            <a:ext cx="2572578" cy="307777"/>
          </a:xfrm>
          <a:prstGeom prst="rect">
            <a:avLst/>
          </a:prstGeom>
          <a:solidFill>
            <a:schemeClr val="bg1">
              <a:lumMod val="85000"/>
            </a:schemeClr>
          </a:solidFill>
          <a:ln>
            <a:solidFill>
              <a:schemeClr val="tx1"/>
            </a:solidFill>
          </a:ln>
        </p:spPr>
        <p:txBody>
          <a:bodyPr wrap="square" rtlCol="0">
            <a:spAutoFit/>
          </a:bodyPr>
          <a:lstStyle/>
          <a:p>
            <a:r>
              <a:rPr lang="en-US" sz="1400" dirty="0">
                <a:solidFill>
                  <a:srgbClr val="4D4F53"/>
                </a:solidFill>
                <a:latin typeface="Arial" pitchFamily="34" charset="0"/>
                <a:cs typeface="Arial" pitchFamily="34" charset="0"/>
              </a:rPr>
              <a:t>Write your code</a:t>
            </a:r>
            <a:endParaRPr lang="en-US" sz="1400" dirty="0">
              <a:solidFill>
                <a:srgbClr val="4D4F53"/>
              </a:solidFill>
              <a:latin typeface="Arial" pitchFamily="34" charset="0"/>
              <a:cs typeface="Arial" pitchFamily="34" charset="0"/>
            </a:endParaRPr>
          </a:p>
        </p:txBody>
      </p:sp>
      <p:sp>
        <p:nvSpPr>
          <p:cNvPr id="18" name="TextBox 17"/>
          <p:cNvSpPr txBox="1"/>
          <p:nvPr/>
        </p:nvSpPr>
        <p:spPr>
          <a:xfrm>
            <a:off x="3632753" y="4715720"/>
            <a:ext cx="1650676" cy="307777"/>
          </a:xfrm>
          <a:prstGeom prst="rect">
            <a:avLst/>
          </a:prstGeom>
          <a:solidFill>
            <a:schemeClr val="bg1">
              <a:lumMod val="85000"/>
            </a:schemeClr>
          </a:solidFill>
          <a:ln>
            <a:solidFill>
              <a:schemeClr val="tx1"/>
            </a:solidFill>
          </a:ln>
        </p:spPr>
        <p:txBody>
          <a:bodyPr wrap="square" rtlCol="0">
            <a:spAutoFit/>
          </a:bodyPr>
          <a:lstStyle/>
          <a:p>
            <a:r>
              <a:rPr lang="en-US" sz="1400" dirty="0">
                <a:solidFill>
                  <a:srgbClr val="4D4F53"/>
                </a:solidFill>
                <a:latin typeface="Arial" pitchFamily="34" charset="0"/>
                <a:cs typeface="Arial" pitchFamily="34" charset="0"/>
              </a:rPr>
              <a:t>Write your code</a:t>
            </a:r>
            <a:endParaRPr lang="en-US" sz="1400" dirty="0">
              <a:solidFill>
                <a:srgbClr val="4D4F53"/>
              </a:solidFill>
              <a:latin typeface="Arial" pitchFamily="34" charset="0"/>
              <a:cs typeface="Arial" pitchFamily="34" charset="0"/>
            </a:endParaRPr>
          </a:p>
        </p:txBody>
      </p:sp>
    </p:spTree>
    <p:extLst>
      <p:ext uri="{BB962C8B-B14F-4D97-AF65-F5344CB8AC3E}">
        <p14:creationId xmlns:p14="http://schemas.microsoft.com/office/powerpoint/2010/main" val="29819440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792162"/>
          </a:xfrm>
        </p:spPr>
        <p:txBody>
          <a:bodyPr/>
          <a:lstStyle/>
          <a:p>
            <a:r>
              <a:rPr lang="en-US" dirty="0" smtClean="0"/>
              <a:t>Surround With</a:t>
            </a:r>
            <a:endParaRPr lang="en-US" dirty="0"/>
          </a:p>
        </p:txBody>
      </p:sp>
      <p:sp>
        <p:nvSpPr>
          <p:cNvPr id="3" name="Content Placeholder 2"/>
          <p:cNvSpPr>
            <a:spLocks noGrp="1"/>
          </p:cNvSpPr>
          <p:nvPr>
            <p:ph idx="1"/>
          </p:nvPr>
        </p:nvSpPr>
        <p:spPr>
          <a:xfrm>
            <a:off x="1953064" y="838200"/>
            <a:ext cx="8229600" cy="5181600"/>
          </a:xfrm>
        </p:spPr>
        <p:txBody>
          <a:bodyPr/>
          <a:lstStyle/>
          <a:p>
            <a:r>
              <a:rPr lang="en-US" dirty="0"/>
              <a:t>Surround-with code snippets are available three ways: through a keyboard shortcut, through the Edit menu, and through the context menu.</a:t>
            </a:r>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43</a:t>
            </a:fld>
            <a:endParaRPr lang="en-US" dirty="0"/>
          </a:p>
        </p:txBody>
      </p:sp>
      <p:sp>
        <p:nvSpPr>
          <p:cNvPr id="5" name="Rectangle 4"/>
          <p:cNvSpPr/>
          <p:nvPr/>
        </p:nvSpPr>
        <p:spPr>
          <a:xfrm>
            <a:off x="2286000" y="1660525"/>
            <a:ext cx="7772400" cy="1326357"/>
          </a:xfrm>
          <a:prstGeom prst="rect">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t>To use surround-with code snippets through keyboard shortcut</a:t>
            </a:r>
          </a:p>
          <a:p>
            <a:r>
              <a:rPr lang="en-US" sz="1400" dirty="0"/>
              <a:t>In the Visual Studio IDE, open the file that you intend to edit.</a:t>
            </a:r>
          </a:p>
          <a:p>
            <a:r>
              <a:rPr lang="en-US" sz="1400" dirty="0"/>
              <a:t>In the Code Editor, select text to surround.</a:t>
            </a:r>
          </a:p>
          <a:p>
            <a:r>
              <a:rPr lang="en-US" sz="1400" dirty="0"/>
              <a:t>Type CTRL+K, CTRL+S.</a:t>
            </a:r>
          </a:p>
          <a:p>
            <a:r>
              <a:rPr lang="en-US" sz="1400" dirty="0"/>
              <a:t>Select the code snippet from the code snippet list using the mouse, or by typing the name of the code snippet and pressing TAB or ENTER.</a:t>
            </a:r>
          </a:p>
        </p:txBody>
      </p:sp>
      <p:sp>
        <p:nvSpPr>
          <p:cNvPr id="6" name="Rectangle 5"/>
          <p:cNvSpPr/>
          <p:nvPr/>
        </p:nvSpPr>
        <p:spPr>
          <a:xfrm>
            <a:off x="2286000" y="3140765"/>
            <a:ext cx="7772400" cy="1676400"/>
          </a:xfrm>
          <a:prstGeom prst="rect">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t>To use surround-with code snippets through the Edit menu</a:t>
            </a:r>
          </a:p>
          <a:p>
            <a:r>
              <a:rPr lang="en-US" sz="1400" dirty="0"/>
              <a:t>In the Visual Studio IDE, open the file that you intend to edit.</a:t>
            </a:r>
          </a:p>
          <a:p>
            <a:r>
              <a:rPr lang="en-US" sz="1400" dirty="0"/>
              <a:t>In the Code Editor, select text to surround.</a:t>
            </a:r>
          </a:p>
          <a:p>
            <a:r>
              <a:rPr lang="en-US" sz="1400" dirty="0"/>
              <a:t>From the </a:t>
            </a:r>
            <a:r>
              <a:rPr lang="en-US" sz="1400" b="1" dirty="0"/>
              <a:t>Edit</a:t>
            </a:r>
            <a:r>
              <a:rPr lang="en-US" sz="1400" dirty="0"/>
              <a:t> menu, select </a:t>
            </a:r>
            <a:r>
              <a:rPr lang="en-US" sz="1400" b="1" dirty="0"/>
              <a:t>IntelliSense</a:t>
            </a:r>
            <a:r>
              <a:rPr lang="en-US" sz="1400" dirty="0"/>
              <a:t> and then select the </a:t>
            </a:r>
            <a:r>
              <a:rPr lang="en-US" sz="1400" b="1" dirty="0"/>
              <a:t>Surround With</a:t>
            </a:r>
            <a:r>
              <a:rPr lang="en-US" sz="1400" dirty="0"/>
              <a:t> command.</a:t>
            </a:r>
          </a:p>
          <a:p>
            <a:r>
              <a:rPr lang="en-US" sz="1400" dirty="0"/>
              <a:t>Select the code snippet from the code snippet inserter and then press TAB or ENTER.</a:t>
            </a:r>
          </a:p>
          <a:p>
            <a:r>
              <a:rPr lang="en-US" sz="1400" dirty="0"/>
              <a:t>Alternatively, you can type the name of the code snippet, and then press TAB or ENTER.</a:t>
            </a:r>
          </a:p>
        </p:txBody>
      </p:sp>
      <p:sp>
        <p:nvSpPr>
          <p:cNvPr id="7" name="Rectangle 6"/>
          <p:cNvSpPr/>
          <p:nvPr/>
        </p:nvSpPr>
        <p:spPr>
          <a:xfrm>
            <a:off x="2286000" y="4877542"/>
            <a:ext cx="7772400" cy="1296142"/>
          </a:xfrm>
          <a:prstGeom prst="rect">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t>To use surround-with code snippets through the context menu</a:t>
            </a:r>
          </a:p>
          <a:p>
            <a:r>
              <a:rPr lang="en-US" sz="1400" dirty="0"/>
              <a:t>In the Visual Studio IDE, open the file that you intend to edit.</a:t>
            </a:r>
          </a:p>
          <a:p>
            <a:r>
              <a:rPr lang="en-US" sz="1400" dirty="0"/>
              <a:t>In the Code Editor, select text to surround.</a:t>
            </a:r>
          </a:p>
          <a:p>
            <a:r>
              <a:rPr lang="en-US" sz="1400" dirty="0"/>
              <a:t>Right-click the selected text and then select the </a:t>
            </a:r>
            <a:r>
              <a:rPr lang="en-US" sz="1400" b="1" dirty="0"/>
              <a:t>Surround With</a:t>
            </a:r>
            <a:r>
              <a:rPr lang="en-US" sz="1400" dirty="0"/>
              <a:t> command from the context menu.</a:t>
            </a:r>
          </a:p>
          <a:p>
            <a:r>
              <a:rPr lang="en-US" sz="1400" dirty="0"/>
              <a:t>Select the code snippet from the code snippet inserter and then press TAB or ENTER.</a:t>
            </a:r>
          </a:p>
          <a:p>
            <a:r>
              <a:rPr lang="en-US" sz="1400" dirty="0"/>
              <a:t>Alternatively, you can type the name of the code snippet, and then press TAB or ENTER.</a:t>
            </a:r>
          </a:p>
        </p:txBody>
      </p:sp>
    </p:spTree>
    <p:extLst>
      <p:ext uri="{BB962C8B-B14F-4D97-AF65-F5344CB8AC3E}">
        <p14:creationId xmlns:p14="http://schemas.microsoft.com/office/powerpoint/2010/main" val="25209725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Surround With - Example</a:t>
            </a:r>
            <a:endParaRPr lang="en-US" dirty="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44</a:t>
            </a:fld>
            <a:endParaRPr lang="en-US" dirty="0"/>
          </a:p>
        </p:txBody>
      </p:sp>
      <p:pic>
        <p:nvPicPr>
          <p:cNvPr id="6" name="Picture 5"/>
          <p:cNvPicPr>
            <a:picLocks noChangeAspect="1"/>
          </p:cNvPicPr>
          <p:nvPr/>
        </p:nvPicPr>
        <p:blipFill>
          <a:blip r:embed="rId3"/>
          <a:stretch>
            <a:fillRect/>
          </a:stretch>
        </p:blipFill>
        <p:spPr>
          <a:xfrm>
            <a:off x="1958009" y="1295400"/>
            <a:ext cx="3401180" cy="2133600"/>
          </a:xfrm>
          <a:prstGeom prst="rect">
            <a:avLst/>
          </a:prstGeom>
          <a:ln>
            <a:solidFill>
              <a:schemeClr val="tx1"/>
            </a:solidFill>
          </a:ln>
        </p:spPr>
      </p:pic>
      <p:pic>
        <p:nvPicPr>
          <p:cNvPr id="7" name="Picture 6"/>
          <p:cNvPicPr>
            <a:picLocks noChangeAspect="1"/>
          </p:cNvPicPr>
          <p:nvPr/>
        </p:nvPicPr>
        <p:blipFill>
          <a:blip r:embed="rId4"/>
          <a:stretch>
            <a:fillRect/>
          </a:stretch>
        </p:blipFill>
        <p:spPr>
          <a:xfrm>
            <a:off x="5559287" y="1600200"/>
            <a:ext cx="4499113" cy="1524000"/>
          </a:xfrm>
          <a:prstGeom prst="rect">
            <a:avLst/>
          </a:prstGeom>
          <a:ln>
            <a:solidFill>
              <a:schemeClr val="tx1"/>
            </a:solidFill>
          </a:ln>
        </p:spPr>
      </p:pic>
      <p:pic>
        <p:nvPicPr>
          <p:cNvPr id="8" name="Picture 7"/>
          <p:cNvPicPr>
            <a:picLocks noChangeAspect="1"/>
          </p:cNvPicPr>
          <p:nvPr/>
        </p:nvPicPr>
        <p:blipFill>
          <a:blip r:embed="rId5"/>
          <a:stretch>
            <a:fillRect/>
          </a:stretch>
        </p:blipFill>
        <p:spPr>
          <a:xfrm>
            <a:off x="6029325" y="3703638"/>
            <a:ext cx="3790950" cy="1562100"/>
          </a:xfrm>
          <a:prstGeom prst="rect">
            <a:avLst/>
          </a:prstGeom>
          <a:ln>
            <a:solidFill>
              <a:schemeClr val="tx1"/>
            </a:solidFill>
          </a:ln>
        </p:spPr>
      </p:pic>
      <p:pic>
        <p:nvPicPr>
          <p:cNvPr id="9" name="Picture 8"/>
          <p:cNvPicPr>
            <a:picLocks noChangeAspect="1"/>
          </p:cNvPicPr>
          <p:nvPr/>
        </p:nvPicPr>
        <p:blipFill>
          <a:blip r:embed="rId6"/>
          <a:stretch>
            <a:fillRect/>
          </a:stretch>
        </p:blipFill>
        <p:spPr>
          <a:xfrm>
            <a:off x="1958010" y="3703638"/>
            <a:ext cx="3781425" cy="1600200"/>
          </a:xfrm>
          <a:prstGeom prst="rect">
            <a:avLst/>
          </a:prstGeom>
          <a:ln>
            <a:solidFill>
              <a:schemeClr val="tx1"/>
            </a:solidFill>
          </a:ln>
        </p:spPr>
      </p:pic>
      <p:sp>
        <p:nvSpPr>
          <p:cNvPr id="10" name="Right Arrow 9"/>
          <p:cNvSpPr/>
          <p:nvPr/>
        </p:nvSpPr>
        <p:spPr>
          <a:xfrm>
            <a:off x="5178286" y="2320132"/>
            <a:ext cx="762000" cy="693737"/>
          </a:xfrm>
          <a:prstGeom prst="rightArrow">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Arial" pitchFamily="34" charset="0"/>
              <a:cs typeface="Arial" pitchFamily="34" charset="0"/>
            </a:endParaRPr>
          </a:p>
        </p:txBody>
      </p:sp>
      <p:sp>
        <p:nvSpPr>
          <p:cNvPr id="12" name="Down Arrow 11"/>
          <p:cNvSpPr/>
          <p:nvPr/>
        </p:nvSpPr>
        <p:spPr>
          <a:xfrm>
            <a:off x="6858000" y="3067052"/>
            <a:ext cx="685800" cy="636587"/>
          </a:xfrm>
          <a:prstGeom prst="downArrow">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Arial" pitchFamily="34" charset="0"/>
              <a:cs typeface="Arial" pitchFamily="34" charset="0"/>
            </a:endParaRPr>
          </a:p>
        </p:txBody>
      </p:sp>
      <p:sp>
        <p:nvSpPr>
          <p:cNvPr id="13" name="Left Arrow 12"/>
          <p:cNvSpPr/>
          <p:nvPr/>
        </p:nvSpPr>
        <p:spPr>
          <a:xfrm>
            <a:off x="5541480" y="4452144"/>
            <a:ext cx="578954" cy="813594"/>
          </a:xfrm>
          <a:prstGeom prst="leftArrow">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38456768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 a Debugger </a:t>
            </a:r>
            <a:r>
              <a:rPr lang="en-US" dirty="0"/>
              <a:t>to a </a:t>
            </a:r>
            <a:r>
              <a:rPr lang="en-US" dirty="0" smtClean="0"/>
              <a:t>Running Application</a:t>
            </a:r>
            <a:endParaRPr lang="en-US" dirty="0"/>
          </a:p>
        </p:txBody>
      </p:sp>
      <p:sp>
        <p:nvSpPr>
          <p:cNvPr id="3" name="Content Placeholder 2"/>
          <p:cNvSpPr>
            <a:spLocks noGrp="1"/>
          </p:cNvSpPr>
          <p:nvPr>
            <p:ph idx="1"/>
          </p:nvPr>
        </p:nvSpPr>
        <p:spPr/>
        <p:txBody>
          <a:bodyPr>
            <a:normAutofit lnSpcReduction="10000"/>
          </a:bodyPr>
          <a:lstStyle/>
          <a:p>
            <a:r>
              <a:rPr lang="en-US" dirty="0"/>
              <a:t>The Visual Studio debugger has the ability to attach to a process that is running outside of Visual Studio. You can use this attach capability to do the following</a:t>
            </a:r>
            <a:r>
              <a:rPr lang="en-US" dirty="0" smtClean="0"/>
              <a:t>:</a:t>
            </a:r>
          </a:p>
          <a:p>
            <a:pPr lvl="1"/>
            <a:r>
              <a:rPr lang="en-US" dirty="0"/>
              <a:t>Debug an application that was not created in Visual Studio.</a:t>
            </a:r>
          </a:p>
          <a:p>
            <a:pPr lvl="1"/>
            <a:r>
              <a:rPr lang="en-US" dirty="0"/>
              <a:t>Debug multiple processes simultaneously. You can also debug multiple processes by starting multiple projects within a single solution.</a:t>
            </a:r>
          </a:p>
          <a:p>
            <a:pPr lvl="1"/>
            <a:r>
              <a:rPr lang="en-US" dirty="0"/>
              <a:t>Debug a process running on a remote computer.</a:t>
            </a:r>
          </a:p>
          <a:p>
            <a:pPr lvl="1"/>
            <a:r>
              <a:rPr lang="en-US" dirty="0"/>
              <a:t>Debug a DLL that runs in a separate process that cannot easily be started from Visual Studio, for example, a service or an ISAPI DLL running with Internet Information Services.</a:t>
            </a:r>
          </a:p>
          <a:p>
            <a:pPr lvl="1"/>
            <a:r>
              <a:rPr lang="en-US" dirty="0"/>
              <a:t>Start the debugger automatically when a process crashes while running outside of Visual Studio. This is Just-In-Time debugging.</a:t>
            </a:r>
          </a:p>
          <a:p>
            <a:endParaRPr lang="en-US" dirty="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45</a:t>
            </a:fld>
            <a:endParaRPr lang="en-US" dirty="0"/>
          </a:p>
        </p:txBody>
      </p:sp>
    </p:spTree>
    <p:extLst>
      <p:ext uri="{BB962C8B-B14F-4D97-AF65-F5344CB8AC3E}">
        <p14:creationId xmlns:p14="http://schemas.microsoft.com/office/powerpoint/2010/main" val="39747614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941908" cy="596057"/>
          </a:xfrm>
        </p:spPr>
        <p:txBody>
          <a:bodyPr>
            <a:normAutofit fontScale="90000"/>
          </a:bodyPr>
          <a:lstStyle/>
          <a:p>
            <a:r>
              <a:rPr lang="en-US" dirty="0"/>
              <a:t>Connect a Debugger to a Running Application</a:t>
            </a:r>
          </a:p>
        </p:txBody>
      </p:sp>
      <p:sp>
        <p:nvSpPr>
          <p:cNvPr id="4" name="Slide Number Placeholder 3"/>
          <p:cNvSpPr>
            <a:spLocks noGrp="1"/>
          </p:cNvSpPr>
          <p:nvPr>
            <p:ph type="sldNum" sz="quarter" idx="4294967295"/>
          </p:nvPr>
        </p:nvSpPr>
        <p:spPr>
          <a:xfrm>
            <a:off x="7924800" y="6356351"/>
            <a:ext cx="2133600" cy="365125"/>
          </a:xfrm>
          <a:prstGeom prst="rect">
            <a:avLst/>
          </a:prstGeom>
        </p:spPr>
        <p:txBody>
          <a:bodyPr/>
          <a:lstStyle/>
          <a:p>
            <a:fld id="{6B1AB395-38E6-4B95-819F-EA717C9E08FB}" type="slidenum">
              <a:rPr lang="en-US" smtClean="0"/>
              <a:pPr/>
              <a:t>46</a:t>
            </a:fld>
            <a:endParaRPr lang="en-US" dirty="0"/>
          </a:p>
        </p:txBody>
      </p:sp>
      <p:pic>
        <p:nvPicPr>
          <p:cNvPr id="6" name="Picture 5"/>
          <p:cNvPicPr>
            <a:picLocks noChangeAspect="1"/>
          </p:cNvPicPr>
          <p:nvPr/>
        </p:nvPicPr>
        <p:blipFill>
          <a:blip r:embed="rId3"/>
          <a:stretch>
            <a:fillRect/>
          </a:stretch>
        </p:blipFill>
        <p:spPr>
          <a:xfrm>
            <a:off x="6317955" y="1067145"/>
            <a:ext cx="3213691" cy="1981200"/>
          </a:xfrm>
          <a:prstGeom prst="rect">
            <a:avLst/>
          </a:prstGeom>
          <a:ln>
            <a:solidFill>
              <a:schemeClr val="tx1"/>
            </a:solidFill>
          </a:ln>
        </p:spPr>
      </p:pic>
      <p:pic>
        <p:nvPicPr>
          <p:cNvPr id="9" name="Picture 8"/>
          <p:cNvPicPr>
            <a:picLocks noChangeAspect="1"/>
          </p:cNvPicPr>
          <p:nvPr/>
        </p:nvPicPr>
        <p:blipFill>
          <a:blip r:embed="rId4"/>
          <a:stretch>
            <a:fillRect/>
          </a:stretch>
        </p:blipFill>
        <p:spPr>
          <a:xfrm>
            <a:off x="3048000" y="3229818"/>
            <a:ext cx="5586862" cy="2856158"/>
          </a:xfrm>
          <a:prstGeom prst="rect">
            <a:avLst/>
          </a:prstGeom>
          <a:ln>
            <a:solidFill>
              <a:schemeClr val="tx1"/>
            </a:solidFill>
          </a:ln>
        </p:spPr>
      </p:pic>
      <p:pic>
        <p:nvPicPr>
          <p:cNvPr id="10" name="Picture 9"/>
          <p:cNvPicPr>
            <a:picLocks noChangeAspect="1"/>
          </p:cNvPicPr>
          <p:nvPr/>
        </p:nvPicPr>
        <p:blipFill>
          <a:blip r:embed="rId5"/>
          <a:stretch>
            <a:fillRect/>
          </a:stretch>
        </p:blipFill>
        <p:spPr>
          <a:xfrm>
            <a:off x="2133600" y="1349720"/>
            <a:ext cx="3100808" cy="1416050"/>
          </a:xfrm>
          <a:prstGeom prst="rect">
            <a:avLst/>
          </a:prstGeom>
          <a:ln>
            <a:solidFill>
              <a:schemeClr val="tx1"/>
            </a:solidFill>
          </a:ln>
        </p:spPr>
      </p:pic>
      <p:sp>
        <p:nvSpPr>
          <p:cNvPr id="11" name="Right Arrow 10"/>
          <p:cNvSpPr/>
          <p:nvPr/>
        </p:nvSpPr>
        <p:spPr>
          <a:xfrm>
            <a:off x="5562600" y="1676400"/>
            <a:ext cx="457200" cy="838200"/>
          </a:xfrm>
          <a:prstGeom prst="rightArrow">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Arial" pitchFamily="34" charset="0"/>
              <a:cs typeface="Arial" pitchFamily="34" charset="0"/>
            </a:endParaRPr>
          </a:p>
        </p:txBody>
      </p:sp>
      <p:sp>
        <p:nvSpPr>
          <p:cNvPr id="12" name="Down Arrow 11"/>
          <p:cNvSpPr/>
          <p:nvPr/>
        </p:nvSpPr>
        <p:spPr>
          <a:xfrm>
            <a:off x="8382000" y="2765770"/>
            <a:ext cx="685800" cy="663230"/>
          </a:xfrm>
          <a:prstGeom prst="downArrow">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63354243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hlinkClick r:id="rId3"/>
              </a:rPr>
              <a:t>http://</a:t>
            </a:r>
            <a:r>
              <a:rPr lang="en-IN" dirty="0" smtClean="0">
                <a:hlinkClick r:id="rId3"/>
              </a:rPr>
              <a:t>msdn.microsoft.com/en-us/library/3s68z0b3.aspx</a:t>
            </a:r>
            <a:endParaRPr lang="en-IN" dirty="0" smtClean="0"/>
          </a:p>
          <a:p>
            <a:r>
              <a:rPr lang="en-IN" dirty="0">
                <a:hlinkClick r:id="rId4"/>
              </a:rPr>
              <a:t>http://</a:t>
            </a:r>
            <a:r>
              <a:rPr lang="en-IN" dirty="0" smtClean="0">
                <a:hlinkClick r:id="rId4"/>
              </a:rPr>
              <a:t>msdn.microsoft.com/en-us/library/6hf704tz.aspx</a:t>
            </a:r>
            <a:endParaRPr lang="en-IN" dirty="0" smtClean="0"/>
          </a:p>
          <a:p>
            <a:r>
              <a:rPr lang="en-IN" dirty="0">
                <a:hlinkClick r:id="rId5"/>
              </a:rPr>
              <a:t>http://</a:t>
            </a:r>
            <a:r>
              <a:rPr lang="en-IN" dirty="0" smtClean="0">
                <a:hlinkClick r:id="rId5"/>
              </a:rPr>
              <a:t>msdn.microsoft.com/en-us/library/ms165392.aspx</a:t>
            </a:r>
            <a:endParaRPr lang="en-IN" dirty="0" smtClean="0"/>
          </a:p>
          <a:p>
            <a:r>
              <a:rPr lang="en-IN" dirty="0">
                <a:hlinkClick r:id="rId6"/>
              </a:rPr>
              <a:t>http://msdn.microsoft.com/en-us/library/efc4xwkb(v=vs.100).</a:t>
            </a:r>
            <a:r>
              <a:rPr lang="en-IN" dirty="0" smtClean="0">
                <a:hlinkClick r:id="rId6"/>
              </a:rPr>
              <a:t>aspx</a:t>
            </a:r>
            <a:endParaRPr lang="en-IN" dirty="0" smtClean="0"/>
          </a:p>
          <a:p>
            <a:r>
              <a:rPr lang="en-IN">
                <a:hlinkClick r:id="rId7"/>
              </a:rPr>
              <a:t>http://msdn.microsoft.com/en-us/library/dd465268(v=vs.100).</a:t>
            </a:r>
            <a:r>
              <a:rPr lang="en-IN" smtClean="0">
                <a:hlinkClick r:id="rId7"/>
              </a:rPr>
              <a:t>aspx</a:t>
            </a:r>
            <a:endParaRPr lang="en-IN" smtClean="0"/>
          </a:p>
          <a:p>
            <a:r>
              <a:rPr lang="en-IN" smtClean="0"/>
              <a:t> </a:t>
            </a:r>
            <a:endParaRPr lang="en-IN" dirty="0"/>
          </a:p>
          <a:p>
            <a:endParaRPr lang="en-US" dirty="0" smtClean="0"/>
          </a:p>
          <a:p>
            <a:endParaRPr lang="en-US" dirty="0" smtClean="0"/>
          </a:p>
        </p:txBody>
      </p:sp>
      <p:sp>
        <p:nvSpPr>
          <p:cNvPr id="3" name="Title 2"/>
          <p:cNvSpPr>
            <a:spLocks noGrp="1"/>
          </p:cNvSpPr>
          <p:nvPr>
            <p:ph type="title"/>
          </p:nvPr>
        </p:nvSpPr>
        <p:spPr/>
        <p:txBody>
          <a:bodyPr/>
          <a:lstStyle/>
          <a:p>
            <a:r>
              <a:rPr lang="en-US" dirty="0" smtClean="0"/>
              <a:t>Reference</a:t>
            </a:r>
            <a:endParaRPr lang="en-US" dirty="0"/>
          </a:p>
        </p:txBody>
      </p:sp>
    </p:spTree>
    <p:extLst>
      <p:ext uri="{BB962C8B-B14F-4D97-AF65-F5344CB8AC3E}">
        <p14:creationId xmlns:p14="http://schemas.microsoft.com/office/powerpoint/2010/main" val="33162468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Customizing Toolbar and Menu</a:t>
            </a:r>
            <a:endParaRPr lang="en-US" dirty="0"/>
          </a:p>
        </p:txBody>
      </p:sp>
      <p:sp>
        <p:nvSpPr>
          <p:cNvPr id="3" name="Content Placeholder 2"/>
          <p:cNvSpPr>
            <a:spLocks noGrp="1"/>
          </p:cNvSpPr>
          <p:nvPr>
            <p:ph idx="1"/>
          </p:nvPr>
        </p:nvSpPr>
        <p:spPr/>
        <p:txBody>
          <a:bodyPr/>
          <a:lstStyle/>
          <a:p>
            <a:r>
              <a:rPr lang="en-US" dirty="0"/>
              <a:t>Adding, removing, or moving a menu on the menu bar</a:t>
            </a:r>
          </a:p>
          <a:p>
            <a:r>
              <a:rPr lang="en-US" dirty="0"/>
              <a:t>Adding, removing, or moving a toolbar</a:t>
            </a:r>
          </a:p>
          <a:p>
            <a:r>
              <a:rPr lang="en-US" dirty="0"/>
              <a:t>Customizing a menu or a </a:t>
            </a:r>
            <a:r>
              <a:rPr lang="en-US" dirty="0" smtClean="0"/>
              <a:t>toolbar</a:t>
            </a:r>
          </a:p>
          <a:p>
            <a:r>
              <a:rPr lang="en-US" dirty="0"/>
              <a:t>Add Tools in Toolbar</a:t>
            </a:r>
          </a:p>
          <a:p>
            <a:endParaRPr lang="en-US" dirty="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5</a:t>
            </a:fld>
            <a:endParaRPr lang="en-US" dirty="0"/>
          </a:p>
        </p:txBody>
      </p:sp>
    </p:spTree>
    <p:extLst>
      <p:ext uri="{BB962C8B-B14F-4D97-AF65-F5344CB8AC3E}">
        <p14:creationId xmlns:p14="http://schemas.microsoft.com/office/powerpoint/2010/main" val="22647658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661822" cy="755221"/>
          </a:xfrm>
        </p:spPr>
        <p:txBody>
          <a:bodyPr>
            <a:normAutofit fontScale="90000"/>
          </a:bodyPr>
          <a:lstStyle/>
          <a:p>
            <a:r>
              <a:rPr lang="en-US" dirty="0" smtClean="0"/>
              <a:t>Adding, Removing or Moving a </a:t>
            </a:r>
            <a:r>
              <a:rPr lang="en-US" dirty="0"/>
              <a:t>M</a:t>
            </a:r>
            <a:r>
              <a:rPr lang="en-US" dirty="0" smtClean="0"/>
              <a:t>enu on the Menu bar</a:t>
            </a:r>
            <a:endParaRPr lang="en-US" dirty="0"/>
          </a:p>
        </p:txBody>
      </p:sp>
      <p:pic>
        <p:nvPicPr>
          <p:cNvPr id="11" name="Content Placeholder 10"/>
          <p:cNvPicPr>
            <a:picLocks noGrp="1" noChangeAspect="1"/>
          </p:cNvPicPr>
          <p:nvPr>
            <p:ph idx="1"/>
          </p:nvPr>
        </p:nvPicPr>
        <p:blipFill>
          <a:blip r:embed="rId3"/>
          <a:stretch>
            <a:fillRect/>
          </a:stretch>
        </p:blipFill>
        <p:spPr>
          <a:xfrm>
            <a:off x="2167246" y="1295400"/>
            <a:ext cx="7800358" cy="4724400"/>
          </a:xfrm>
          <a:prstGeom prst="rect">
            <a:avLst/>
          </a:prstGeom>
        </p:spPr>
      </p:pic>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6</a:t>
            </a:fld>
            <a:endParaRPr lang="en-US" dirty="0"/>
          </a:p>
        </p:txBody>
      </p:sp>
    </p:spTree>
    <p:extLst>
      <p:ext uri="{BB962C8B-B14F-4D97-AF65-F5344CB8AC3E}">
        <p14:creationId xmlns:p14="http://schemas.microsoft.com/office/powerpoint/2010/main" val="2035624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Adding, Removing or Moving a Menu on the Menu bar</a:t>
            </a:r>
            <a:endParaRPr lang="en-US" dirty="0"/>
          </a:p>
        </p:txBody>
      </p:sp>
      <p:pic>
        <p:nvPicPr>
          <p:cNvPr id="7" name="Content Placeholder 6"/>
          <p:cNvPicPr>
            <a:picLocks noGrp="1" noChangeAspect="1"/>
          </p:cNvPicPr>
          <p:nvPr>
            <p:ph idx="1"/>
          </p:nvPr>
        </p:nvPicPr>
        <p:blipFill>
          <a:blip r:embed="rId3"/>
          <a:stretch>
            <a:fillRect/>
          </a:stretch>
        </p:blipFill>
        <p:spPr>
          <a:xfrm>
            <a:off x="2171495" y="1295400"/>
            <a:ext cx="7791861" cy="4724400"/>
          </a:xfrm>
          <a:prstGeom prst="rect">
            <a:avLst/>
          </a:prstGeom>
        </p:spPr>
      </p:pic>
      <p:sp>
        <p:nvSpPr>
          <p:cNvPr id="5" name="Slide Number Placeholder 4"/>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7</a:t>
            </a:fld>
            <a:endParaRPr lang="en-US" dirty="0"/>
          </a:p>
        </p:txBody>
      </p:sp>
    </p:spTree>
    <p:extLst>
      <p:ext uri="{BB962C8B-B14F-4D97-AF65-F5344CB8AC3E}">
        <p14:creationId xmlns:p14="http://schemas.microsoft.com/office/powerpoint/2010/main" val="39642582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Customizing a Menu or a Tool bar</a:t>
            </a:r>
            <a:endParaRPr lang="en-US" dirty="0"/>
          </a:p>
        </p:txBody>
      </p:sp>
      <p:pic>
        <p:nvPicPr>
          <p:cNvPr id="5" name="Content Placeholder 4"/>
          <p:cNvPicPr>
            <a:picLocks noGrp="1" noChangeAspect="1"/>
          </p:cNvPicPr>
          <p:nvPr>
            <p:ph idx="1"/>
          </p:nvPr>
        </p:nvPicPr>
        <p:blipFill>
          <a:blip r:embed="rId3"/>
          <a:stretch>
            <a:fillRect/>
          </a:stretch>
        </p:blipFill>
        <p:spPr>
          <a:xfrm>
            <a:off x="2206218" y="1295400"/>
            <a:ext cx="7722414" cy="4724400"/>
          </a:xfrm>
          <a:prstGeom prst="rect">
            <a:avLst/>
          </a:prstGeom>
        </p:spPr>
      </p:pic>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8</a:t>
            </a:fld>
            <a:endParaRPr lang="en-US" dirty="0"/>
          </a:p>
        </p:txBody>
      </p:sp>
    </p:spTree>
    <p:extLst>
      <p:ext uri="{BB962C8B-B14F-4D97-AF65-F5344CB8AC3E}">
        <p14:creationId xmlns:p14="http://schemas.microsoft.com/office/powerpoint/2010/main" val="24772870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Add Tools in Toolbar</a:t>
            </a:r>
            <a:endParaRPr lang="en-US" dirty="0"/>
          </a:p>
        </p:txBody>
      </p:sp>
      <p:sp>
        <p:nvSpPr>
          <p:cNvPr id="5" name="Slide Number Placeholder 4"/>
          <p:cNvSpPr>
            <a:spLocks noGrp="1"/>
          </p:cNvSpPr>
          <p:nvPr>
            <p:ph type="sldNum" sz="quarter" idx="4294967295"/>
          </p:nvPr>
        </p:nvSpPr>
        <p:spPr>
          <a:xfrm>
            <a:off x="7924800" y="6356351"/>
            <a:ext cx="2133600" cy="365125"/>
          </a:xfrm>
          <a:prstGeom prst="rect">
            <a:avLst/>
          </a:prstGeom>
        </p:spPr>
        <p:txBody>
          <a:bodyPr/>
          <a:lstStyle/>
          <a:p>
            <a:fld id="{6B1AB395-38E6-4B95-819F-EA717C9E08FB}" type="slidenum">
              <a:rPr lang="en-US" smtClean="0"/>
              <a:pPr/>
              <a:t>9</a:t>
            </a:fld>
            <a:endParaRPr lang="en-US" dirty="0"/>
          </a:p>
        </p:txBody>
      </p:sp>
      <p:pic>
        <p:nvPicPr>
          <p:cNvPr id="7" name="Content Placeholder 5"/>
          <p:cNvPicPr>
            <a:picLocks noChangeAspect="1"/>
          </p:cNvPicPr>
          <p:nvPr/>
        </p:nvPicPr>
        <p:blipFill>
          <a:blip r:embed="rId3"/>
          <a:stretch>
            <a:fillRect/>
          </a:stretch>
        </p:blipFill>
        <p:spPr>
          <a:xfrm>
            <a:off x="1997765" y="1705945"/>
            <a:ext cx="4038600" cy="2636381"/>
          </a:xfrm>
          <a:prstGeom prst="rect">
            <a:avLst/>
          </a:prstGeom>
        </p:spPr>
      </p:pic>
      <p:pic>
        <p:nvPicPr>
          <p:cNvPr id="8" name="Content Placeholder 6"/>
          <p:cNvPicPr>
            <a:picLocks noChangeAspect="1"/>
          </p:cNvPicPr>
          <p:nvPr/>
        </p:nvPicPr>
        <p:blipFill>
          <a:blip r:embed="rId4"/>
          <a:stretch>
            <a:fillRect/>
          </a:stretch>
        </p:blipFill>
        <p:spPr>
          <a:xfrm>
            <a:off x="6324600" y="1705945"/>
            <a:ext cx="4038600" cy="2762003"/>
          </a:xfrm>
          <a:prstGeom prst="rect">
            <a:avLst/>
          </a:prstGeom>
        </p:spPr>
      </p:pic>
    </p:spTree>
    <p:extLst>
      <p:ext uri="{BB962C8B-B14F-4D97-AF65-F5344CB8AC3E}">
        <p14:creationId xmlns:p14="http://schemas.microsoft.com/office/powerpoint/2010/main" val="4141855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1838</Words>
  <Application>Microsoft Office PowerPoint</Application>
  <PresentationFormat>Widescreen</PresentationFormat>
  <Paragraphs>405</Paragraphs>
  <Slides>47</Slides>
  <Notes>31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Calibri Light</vt:lpstr>
      <vt:lpstr>Office Theme</vt:lpstr>
      <vt:lpstr>VS FEATURES</vt:lpstr>
      <vt:lpstr>Objective</vt:lpstr>
      <vt:lpstr>VISUAL STUDIO FEATURES</vt:lpstr>
      <vt:lpstr>Menus and Toolbars</vt:lpstr>
      <vt:lpstr>Customizing Toolbar and Menu</vt:lpstr>
      <vt:lpstr>Adding, Removing or Moving a Menu on the Menu bar</vt:lpstr>
      <vt:lpstr>Adding, Removing or Moving a Menu on the Menu bar</vt:lpstr>
      <vt:lpstr>Customizing a Menu or a Tool bar</vt:lpstr>
      <vt:lpstr>Add Tools in Toolbar</vt:lpstr>
      <vt:lpstr>Arrange and Dock Windows</vt:lpstr>
      <vt:lpstr>Floating Windows</vt:lpstr>
      <vt:lpstr>Floating Window</vt:lpstr>
      <vt:lpstr>Docking Windows</vt:lpstr>
      <vt:lpstr>Docking Windows</vt:lpstr>
      <vt:lpstr>Docked Window</vt:lpstr>
      <vt:lpstr>Minimizing Tool Windows</vt:lpstr>
      <vt:lpstr>Intellisense</vt:lpstr>
      <vt:lpstr>Navigate Back and Forth, Go To Definition</vt:lpstr>
      <vt:lpstr>Object Browser</vt:lpstr>
      <vt:lpstr>Object Broswer</vt:lpstr>
      <vt:lpstr>Using Navigate To</vt:lpstr>
      <vt:lpstr>Using Find Symbol</vt:lpstr>
      <vt:lpstr>Using Find Symbol</vt:lpstr>
      <vt:lpstr>Navigate to a Definition</vt:lpstr>
      <vt:lpstr>Using Go to Definition</vt:lpstr>
      <vt:lpstr>Error List</vt:lpstr>
      <vt:lpstr>Output View</vt:lpstr>
      <vt:lpstr>Refactoring</vt:lpstr>
      <vt:lpstr>Extract Method Refactoring </vt:lpstr>
      <vt:lpstr>Extract Method Refactoring</vt:lpstr>
      <vt:lpstr>Rename Refactoring</vt:lpstr>
      <vt:lpstr>Rename Refactoring</vt:lpstr>
      <vt:lpstr>Encapsulate Field Refactoring</vt:lpstr>
      <vt:lpstr>Encapsulate Field Refactoring</vt:lpstr>
      <vt:lpstr>Extract Interface Refactoring</vt:lpstr>
      <vt:lpstr>Extract Interface Refactoring</vt:lpstr>
      <vt:lpstr>Remove Parameters Refactoring</vt:lpstr>
      <vt:lpstr>Remove Parameters Refactoring</vt:lpstr>
      <vt:lpstr>Reorder Parameters Refactoring</vt:lpstr>
      <vt:lpstr>Reorder Parameters Refactoring</vt:lpstr>
      <vt:lpstr>Code Snippet</vt:lpstr>
      <vt:lpstr>Code Snippet-Some Examples</vt:lpstr>
      <vt:lpstr>Surround With</vt:lpstr>
      <vt:lpstr>Surround With - Example</vt:lpstr>
      <vt:lpstr>Connect a Debugger to a Running Application</vt:lpstr>
      <vt:lpstr>Connect a Debugger to a Running Application</vt:lpstr>
      <vt:lpstr>Reference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VS FEATURES</dc:title>
  <dc:creator>Joydip Mondal</dc:creator>
  <cp:lastModifiedBy>Joydip Mondal</cp:lastModifiedBy>
  <cp:revision>1</cp:revision>
  <dcterms:created xsi:type="dcterms:W3CDTF">2016-01-14T11:39:51Z</dcterms:created>
  <dcterms:modified xsi:type="dcterms:W3CDTF">2016-01-14T11:42:46Z</dcterms:modified>
</cp:coreProperties>
</file>