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58E7B-F19E-4C91-94EA-8407F9159EEF}"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1967-3144-482C-9B18-195BD65951FE}" type="slidenum">
              <a:rPr lang="en-US" smtClean="0"/>
              <a:t>‹#›</a:t>
            </a:fld>
            <a:endParaRPr lang="en-US"/>
          </a:p>
        </p:txBody>
      </p:sp>
    </p:spTree>
    <p:extLst>
      <p:ext uri="{BB962C8B-B14F-4D97-AF65-F5344CB8AC3E}">
        <p14:creationId xmlns:p14="http://schemas.microsoft.com/office/powerpoint/2010/main" val="423205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148162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10</a:t>
            </a:fld>
            <a:endParaRPr lang="en-AU" dirty="0"/>
          </a:p>
        </p:txBody>
      </p:sp>
    </p:spTree>
    <p:extLst>
      <p:ext uri="{BB962C8B-B14F-4D97-AF65-F5344CB8AC3E}">
        <p14:creationId xmlns:p14="http://schemas.microsoft.com/office/powerpoint/2010/main" val="330343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11</a:t>
            </a:fld>
            <a:endParaRPr lang="en-AU" dirty="0"/>
          </a:p>
        </p:txBody>
      </p:sp>
    </p:spTree>
    <p:extLst>
      <p:ext uri="{BB962C8B-B14F-4D97-AF65-F5344CB8AC3E}">
        <p14:creationId xmlns:p14="http://schemas.microsoft.com/office/powerpoint/2010/main" val="4000243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12</a:t>
            </a:fld>
            <a:endParaRPr lang="en-AU" dirty="0"/>
          </a:p>
        </p:txBody>
      </p:sp>
    </p:spTree>
    <p:extLst>
      <p:ext uri="{BB962C8B-B14F-4D97-AF65-F5344CB8AC3E}">
        <p14:creationId xmlns:p14="http://schemas.microsoft.com/office/powerpoint/2010/main" val="3471795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13</a:t>
            </a:fld>
            <a:endParaRPr lang="en-AU" dirty="0"/>
          </a:p>
        </p:txBody>
      </p:sp>
    </p:spTree>
    <p:extLst>
      <p:ext uri="{BB962C8B-B14F-4D97-AF65-F5344CB8AC3E}">
        <p14:creationId xmlns:p14="http://schemas.microsoft.com/office/powerpoint/2010/main" val="1303314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14</a:t>
            </a:fld>
            <a:endParaRPr lang="en-AU" dirty="0"/>
          </a:p>
        </p:txBody>
      </p:sp>
    </p:spTree>
    <p:extLst>
      <p:ext uri="{BB962C8B-B14F-4D97-AF65-F5344CB8AC3E}">
        <p14:creationId xmlns:p14="http://schemas.microsoft.com/office/powerpoint/2010/main" val="2568981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15</a:t>
            </a:fld>
            <a:endParaRPr lang="en-AU" dirty="0"/>
          </a:p>
        </p:txBody>
      </p:sp>
    </p:spTree>
    <p:extLst>
      <p:ext uri="{BB962C8B-B14F-4D97-AF65-F5344CB8AC3E}">
        <p14:creationId xmlns:p14="http://schemas.microsoft.com/office/powerpoint/2010/main" val="3756545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16</a:t>
            </a:fld>
            <a:endParaRPr lang="en-AU" dirty="0"/>
          </a:p>
        </p:txBody>
      </p:sp>
    </p:spTree>
    <p:extLst>
      <p:ext uri="{BB962C8B-B14F-4D97-AF65-F5344CB8AC3E}">
        <p14:creationId xmlns:p14="http://schemas.microsoft.com/office/powerpoint/2010/main" val="3150473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17</a:t>
            </a:fld>
            <a:endParaRPr lang="en-AU" dirty="0"/>
          </a:p>
        </p:txBody>
      </p:sp>
    </p:spTree>
    <p:extLst>
      <p:ext uri="{BB962C8B-B14F-4D97-AF65-F5344CB8AC3E}">
        <p14:creationId xmlns:p14="http://schemas.microsoft.com/office/powerpoint/2010/main" val="1600387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18</a:t>
            </a:fld>
            <a:endParaRPr lang="en-AU" dirty="0"/>
          </a:p>
        </p:txBody>
      </p:sp>
    </p:spTree>
    <p:extLst>
      <p:ext uri="{BB962C8B-B14F-4D97-AF65-F5344CB8AC3E}">
        <p14:creationId xmlns:p14="http://schemas.microsoft.com/office/powerpoint/2010/main" val="1089030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19</a:t>
            </a:fld>
            <a:endParaRPr lang="en-AU" dirty="0"/>
          </a:p>
        </p:txBody>
      </p:sp>
    </p:spTree>
    <p:extLst>
      <p:ext uri="{BB962C8B-B14F-4D97-AF65-F5344CB8AC3E}">
        <p14:creationId xmlns:p14="http://schemas.microsoft.com/office/powerpoint/2010/main" val="205336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248448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In this example: </a:t>
            </a:r>
          </a:p>
          <a:p>
            <a:pPr marL="228600" indent="-228600">
              <a:buAutoNum type="arabicPeriod"/>
            </a:pPr>
            <a:r>
              <a:rPr lang="en-US" dirty="0" smtClean="0"/>
              <a:t>Account is class which represents accounts of different persons</a:t>
            </a:r>
          </a:p>
          <a:p>
            <a:pPr marL="228600" indent="-228600">
              <a:buAutoNum type="arabicPeriod"/>
            </a:pPr>
            <a:r>
              <a:rPr lang="en-US" dirty="0" smtClean="0"/>
              <a:t>It has three fields,</a:t>
            </a:r>
            <a:r>
              <a:rPr lang="en-US" baseline="0" dirty="0" smtClean="0"/>
              <a:t> namely ‘owner’ and ‘balance’ and ‘</a:t>
            </a:r>
            <a:r>
              <a:rPr lang="en-US" baseline="0" dirty="0" err="1" smtClean="0"/>
              <a:t>interestRate</a:t>
            </a:r>
            <a:r>
              <a:rPr lang="en-US" baseline="0" dirty="0" smtClean="0"/>
              <a:t>’.</a:t>
            </a:r>
          </a:p>
          <a:p>
            <a:pPr marL="228600" indent="-228600">
              <a:buAutoNum type="arabicPeriod"/>
            </a:pPr>
            <a:r>
              <a:rPr lang="en-US" baseline="0" dirty="0" smtClean="0"/>
              <a:t>Interest rate is same for all account holders. So, it is not necessary to be a instance field, rather it is a static field.</a:t>
            </a:r>
          </a:p>
          <a:p>
            <a:pPr marL="228600" indent="-228600">
              <a:buAutoNum type="arabicPeriod"/>
            </a:pPr>
            <a:r>
              <a:rPr lang="en-US" baseline="0" dirty="0" err="1" smtClean="0"/>
              <a:t>Sinec</a:t>
            </a:r>
            <a:r>
              <a:rPr lang="en-US" baseline="0" dirty="0" smtClean="0"/>
              <a:t>, ‘</a:t>
            </a:r>
            <a:r>
              <a:rPr lang="en-US" baseline="0" dirty="0" err="1" smtClean="0"/>
              <a:t>iterestRate</a:t>
            </a:r>
            <a:r>
              <a:rPr lang="en-US" baseline="0" dirty="0" smtClean="0"/>
              <a:t>’ has been declared as a static field, it will not be part of any instance. It will be accessed using class name.</a:t>
            </a:r>
          </a:p>
          <a:p>
            <a:pPr marL="228600" indent="-228600">
              <a:buAutoNum type="arabicPeriod"/>
            </a:pPr>
            <a:r>
              <a:rPr lang="en-US" baseline="0" dirty="0" smtClean="0"/>
              <a:t>A static method has been provided to set the value for interest rate, too. In static method you can only use static data.</a:t>
            </a:r>
          </a:p>
          <a:p>
            <a:pPr marL="228600" indent="-228600">
              <a:buAutoNum type="arabicPeriod"/>
            </a:pPr>
            <a:r>
              <a:rPr lang="en-US" baseline="0" dirty="0" err="1" smtClean="0"/>
              <a:t>CalculateInterestAmountonBalance</a:t>
            </a:r>
            <a:r>
              <a:rPr lang="en-US" baseline="0" dirty="0" smtClean="0"/>
              <a:t> method calculates total interest amount generated for the current balance for the account holder.</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baseline="0" dirty="0" smtClean="0"/>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To objects of Account class has been created, one for Mr. </a:t>
            </a:r>
            <a:r>
              <a:rPr lang="en-US" baseline="0" dirty="0" err="1" smtClean="0"/>
              <a:t>Ramesh</a:t>
            </a:r>
            <a:r>
              <a:rPr lang="en-US" baseline="0" dirty="0" smtClean="0"/>
              <a:t> and another for Mr. Suresh</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Some amount is there in their account as Balance</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Interest amount has been calculated based on the same interest rate for the available balance.</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baseline="0" dirty="0" smtClean="0"/>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So, static member is shared amongst different user. It is not stored as a part of the instance. </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baseline="0" dirty="0" smtClean="0"/>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Notice: Balance is different for different object (as well as Owner data)</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Balance (and Owner) is instance data, contains different values for different instances</a:t>
            </a:r>
            <a:endParaRPr lang="en-IN" dirty="0" smtClean="0"/>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20</a:t>
            </a:fld>
            <a:endParaRPr lang="en-AU" dirty="0"/>
          </a:p>
        </p:txBody>
      </p:sp>
    </p:spTree>
    <p:extLst>
      <p:ext uri="{BB962C8B-B14F-4D97-AF65-F5344CB8AC3E}">
        <p14:creationId xmlns:p14="http://schemas.microsoft.com/office/powerpoint/2010/main" val="3584465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22</a:t>
            </a:fld>
            <a:endParaRPr lang="en-AU" dirty="0"/>
          </a:p>
        </p:txBody>
      </p:sp>
    </p:spTree>
    <p:extLst>
      <p:ext uri="{BB962C8B-B14F-4D97-AF65-F5344CB8AC3E}">
        <p14:creationId xmlns:p14="http://schemas.microsoft.com/office/powerpoint/2010/main" val="3717224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23</a:t>
            </a:fld>
            <a:endParaRPr lang="en-AU" dirty="0"/>
          </a:p>
        </p:txBody>
      </p:sp>
    </p:spTree>
    <p:extLst>
      <p:ext uri="{BB962C8B-B14F-4D97-AF65-F5344CB8AC3E}">
        <p14:creationId xmlns:p14="http://schemas.microsoft.com/office/powerpoint/2010/main" val="2203729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24</a:t>
            </a:fld>
            <a:endParaRPr lang="en-AU" dirty="0"/>
          </a:p>
        </p:txBody>
      </p:sp>
    </p:spTree>
    <p:extLst>
      <p:ext uri="{BB962C8B-B14F-4D97-AF65-F5344CB8AC3E}">
        <p14:creationId xmlns:p14="http://schemas.microsoft.com/office/powerpoint/2010/main" val="2786974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GB" dirty="0" smtClean="0"/>
              <a:t>Method overloading: The same class has many methods with same name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GB" dirty="0" smtClean="0"/>
              <a:t>Method overriding: The method name resides in the base class and the method implementations reside in the derived classes </a:t>
            </a:r>
            <a:endParaRPr lang="en-GB" u="sng" dirty="0" smtClean="0"/>
          </a:p>
          <a:p>
            <a:pPr lvl="1"/>
            <a:endParaRPr lang="en-GB" dirty="0" smtClean="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25</a:t>
            </a:fld>
            <a:endParaRPr lang="en-AU" dirty="0"/>
          </a:p>
        </p:txBody>
      </p:sp>
    </p:spTree>
    <p:extLst>
      <p:ext uri="{BB962C8B-B14F-4D97-AF65-F5344CB8AC3E}">
        <p14:creationId xmlns:p14="http://schemas.microsoft.com/office/powerpoint/2010/main" val="851364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26</a:t>
            </a:fld>
            <a:endParaRPr lang="en-AU" dirty="0"/>
          </a:p>
        </p:txBody>
      </p:sp>
    </p:spTree>
    <p:extLst>
      <p:ext uri="{BB962C8B-B14F-4D97-AF65-F5344CB8AC3E}">
        <p14:creationId xmlns:p14="http://schemas.microsoft.com/office/powerpoint/2010/main" val="96513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27</a:t>
            </a:fld>
            <a:endParaRPr lang="en-AU" dirty="0"/>
          </a:p>
        </p:txBody>
      </p:sp>
    </p:spTree>
    <p:extLst>
      <p:ext uri="{BB962C8B-B14F-4D97-AF65-F5344CB8AC3E}">
        <p14:creationId xmlns:p14="http://schemas.microsoft.com/office/powerpoint/2010/main" val="168751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a:t>
            </a:r>
          </a:p>
          <a:p>
            <a:pPr lvl="1"/>
            <a:r>
              <a:rPr lang="en-US" dirty="0" smtClean="0"/>
              <a:t>1. You cannot declare virtual methods as static</a:t>
            </a:r>
          </a:p>
          <a:p>
            <a:pPr lvl="1"/>
            <a:r>
              <a:rPr lang="en-US" dirty="0" smtClean="0"/>
              <a:t>2. You cannot declare virtual methods as private</a:t>
            </a:r>
          </a:p>
          <a:p>
            <a:r>
              <a:rPr lang="en-US" baseline="0" dirty="0" smtClean="0"/>
              <a:t>          </a:t>
            </a:r>
            <a:r>
              <a:rPr lang="en-US" dirty="0" smtClean="0"/>
              <a:t>3. Virtual methods are supposed to be </a:t>
            </a:r>
            <a:r>
              <a:rPr lang="en-US" dirty="0" err="1" smtClean="0"/>
              <a:t>overriden</a:t>
            </a:r>
            <a:r>
              <a:rPr lang="en-US" dirty="0" smtClean="0"/>
              <a:t> by the new implementation of the same method in the child class</a:t>
            </a:r>
          </a:p>
          <a:p>
            <a:r>
              <a:rPr lang="en-US" dirty="0" smtClean="0"/>
              <a:t>          4. Base class method may be declared with ‘virtual’, but derived class may or may not override that base class method</a:t>
            </a:r>
          </a:p>
          <a:p>
            <a:r>
              <a:rPr lang="en-US" dirty="0" smtClean="0"/>
              <a:t>          5. </a:t>
            </a:r>
            <a:r>
              <a:rPr lang="en-GB" dirty="0" smtClean="0"/>
              <a:t>If derived class wants to override the base class method, then use the override keyword while providing new implementation of the same method in the child class</a:t>
            </a:r>
          </a:p>
          <a:p>
            <a:pPr lvl="1"/>
            <a:endParaRPr lang="en-US" dirty="0" smtClean="0"/>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28</a:t>
            </a:fld>
            <a:endParaRPr lang="en-AU" dirty="0"/>
          </a:p>
        </p:txBody>
      </p:sp>
    </p:spTree>
    <p:extLst>
      <p:ext uri="{BB962C8B-B14F-4D97-AF65-F5344CB8AC3E}">
        <p14:creationId xmlns:p14="http://schemas.microsoft.com/office/powerpoint/2010/main" val="113732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29</a:t>
            </a:fld>
            <a:endParaRPr lang="en-AU" dirty="0"/>
          </a:p>
        </p:txBody>
      </p:sp>
    </p:spTree>
    <p:extLst>
      <p:ext uri="{BB962C8B-B14F-4D97-AF65-F5344CB8AC3E}">
        <p14:creationId xmlns:p14="http://schemas.microsoft.com/office/powerpoint/2010/main" val="602269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30</a:t>
            </a:fld>
            <a:endParaRPr lang="en-AU" dirty="0"/>
          </a:p>
        </p:txBody>
      </p:sp>
    </p:spTree>
    <p:extLst>
      <p:ext uri="{BB962C8B-B14F-4D97-AF65-F5344CB8AC3E}">
        <p14:creationId xmlns:p14="http://schemas.microsoft.com/office/powerpoint/2010/main" val="1599420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a:t>
            </a:fld>
            <a:endParaRPr lang="en-AU" dirty="0"/>
          </a:p>
        </p:txBody>
      </p:sp>
    </p:spTree>
    <p:extLst>
      <p:ext uri="{BB962C8B-B14F-4D97-AF65-F5344CB8AC3E}">
        <p14:creationId xmlns:p14="http://schemas.microsoft.com/office/powerpoint/2010/main" val="2755026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31</a:t>
            </a:fld>
            <a:endParaRPr lang="en-AU" dirty="0"/>
          </a:p>
        </p:txBody>
      </p:sp>
    </p:spTree>
    <p:extLst>
      <p:ext uri="{BB962C8B-B14F-4D97-AF65-F5344CB8AC3E}">
        <p14:creationId xmlns:p14="http://schemas.microsoft.com/office/powerpoint/2010/main" val="2201960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32</a:t>
            </a:fld>
            <a:endParaRPr lang="en-AU" dirty="0"/>
          </a:p>
        </p:txBody>
      </p:sp>
    </p:spTree>
    <p:extLst>
      <p:ext uri="{BB962C8B-B14F-4D97-AF65-F5344CB8AC3E}">
        <p14:creationId xmlns:p14="http://schemas.microsoft.com/office/powerpoint/2010/main" val="3419904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33</a:t>
            </a:fld>
            <a:endParaRPr lang="en-AU" dirty="0"/>
          </a:p>
        </p:txBody>
      </p:sp>
    </p:spTree>
    <p:extLst>
      <p:ext uri="{BB962C8B-B14F-4D97-AF65-F5344CB8AC3E}">
        <p14:creationId xmlns:p14="http://schemas.microsoft.com/office/powerpoint/2010/main" val="1153159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34</a:t>
            </a:fld>
            <a:endParaRPr lang="en-AU" dirty="0"/>
          </a:p>
        </p:txBody>
      </p:sp>
    </p:spTree>
    <p:extLst>
      <p:ext uri="{BB962C8B-B14F-4D97-AF65-F5344CB8AC3E}">
        <p14:creationId xmlns:p14="http://schemas.microsoft.com/office/powerpoint/2010/main" val="382323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35</a:t>
            </a:fld>
            <a:endParaRPr lang="en-AU" dirty="0"/>
          </a:p>
        </p:txBody>
      </p:sp>
    </p:spTree>
    <p:extLst>
      <p:ext uri="{BB962C8B-B14F-4D97-AF65-F5344CB8AC3E}">
        <p14:creationId xmlns:p14="http://schemas.microsoft.com/office/powerpoint/2010/main" val="1756803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36</a:t>
            </a:fld>
            <a:endParaRPr lang="en-AU" dirty="0"/>
          </a:p>
        </p:txBody>
      </p:sp>
    </p:spTree>
    <p:extLst>
      <p:ext uri="{BB962C8B-B14F-4D97-AF65-F5344CB8AC3E}">
        <p14:creationId xmlns:p14="http://schemas.microsoft.com/office/powerpoint/2010/main" val="3794843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37</a:t>
            </a:fld>
            <a:endParaRPr lang="en-AU" dirty="0"/>
          </a:p>
        </p:txBody>
      </p:sp>
    </p:spTree>
    <p:extLst>
      <p:ext uri="{BB962C8B-B14F-4D97-AF65-F5344CB8AC3E}">
        <p14:creationId xmlns:p14="http://schemas.microsoft.com/office/powerpoint/2010/main" val="2915794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 sealed class cannot be used as a base class. For this reason, it cannot also be an abstract class. Sealed classes prevent derivation. Because they can never be used as a base class, some run-time optimizations can make calling sealed class members slightly faster.</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38</a:t>
            </a:fld>
            <a:endParaRPr lang="en-AU" dirty="0"/>
          </a:p>
        </p:txBody>
      </p:sp>
    </p:spTree>
    <p:extLst>
      <p:ext uri="{BB962C8B-B14F-4D97-AF65-F5344CB8AC3E}">
        <p14:creationId xmlns:p14="http://schemas.microsoft.com/office/powerpoint/2010/main" val="13474971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sealed keyword can be used ONLY</a:t>
            </a:r>
            <a:r>
              <a:rPr lang="en-US" baseline="0" dirty="0" smtClean="0"/>
              <a:t> with members declared with override keyword, NOT with any member</a:t>
            </a:r>
          </a:p>
          <a:p>
            <a:r>
              <a:rPr lang="en-US" baseline="0" dirty="0" smtClean="0"/>
              <a:t>This is done to stop further overriding of already overridden members of a class in its derived classes</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39</a:t>
            </a:fld>
            <a:endParaRPr lang="en-US"/>
          </a:p>
        </p:txBody>
      </p:sp>
    </p:spTree>
    <p:extLst>
      <p:ext uri="{BB962C8B-B14F-4D97-AF65-F5344CB8AC3E}">
        <p14:creationId xmlns:p14="http://schemas.microsoft.com/office/powerpoint/2010/main" val="3974734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40</a:t>
            </a:fld>
            <a:endParaRPr lang="en-AU" dirty="0"/>
          </a:p>
        </p:txBody>
      </p:sp>
    </p:spTree>
    <p:extLst>
      <p:ext uri="{BB962C8B-B14F-4D97-AF65-F5344CB8AC3E}">
        <p14:creationId xmlns:p14="http://schemas.microsoft.com/office/powerpoint/2010/main" val="627676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a:t>
            </a:fld>
            <a:endParaRPr lang="en-AU" dirty="0"/>
          </a:p>
        </p:txBody>
      </p:sp>
    </p:spTree>
    <p:extLst>
      <p:ext uri="{BB962C8B-B14F-4D97-AF65-F5344CB8AC3E}">
        <p14:creationId xmlns:p14="http://schemas.microsoft.com/office/powerpoint/2010/main" val="1762874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41</a:t>
            </a:fld>
            <a:endParaRPr lang="en-AU" dirty="0"/>
          </a:p>
        </p:txBody>
      </p:sp>
    </p:spTree>
    <p:extLst>
      <p:ext uri="{BB962C8B-B14F-4D97-AF65-F5344CB8AC3E}">
        <p14:creationId xmlns:p14="http://schemas.microsoft.com/office/powerpoint/2010/main" val="3527087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42</a:t>
            </a:fld>
            <a:endParaRPr lang="en-AU" dirty="0"/>
          </a:p>
        </p:txBody>
      </p:sp>
    </p:spTree>
    <p:extLst>
      <p:ext uri="{BB962C8B-B14F-4D97-AF65-F5344CB8AC3E}">
        <p14:creationId xmlns:p14="http://schemas.microsoft.com/office/powerpoint/2010/main" val="766820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43</a:t>
            </a:fld>
            <a:endParaRPr lang="en-AU" dirty="0"/>
          </a:p>
        </p:txBody>
      </p:sp>
    </p:spTree>
    <p:extLst>
      <p:ext uri="{BB962C8B-B14F-4D97-AF65-F5344CB8AC3E}">
        <p14:creationId xmlns:p14="http://schemas.microsoft.com/office/powerpoint/2010/main" val="20559437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44</a:t>
            </a:fld>
            <a:endParaRPr lang="en-AU" dirty="0"/>
          </a:p>
        </p:txBody>
      </p:sp>
    </p:spTree>
    <p:extLst>
      <p:ext uri="{BB962C8B-B14F-4D97-AF65-F5344CB8AC3E}">
        <p14:creationId xmlns:p14="http://schemas.microsoft.com/office/powerpoint/2010/main" val="142312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45</a:t>
            </a:fld>
            <a:endParaRPr lang="en-AU" dirty="0"/>
          </a:p>
        </p:txBody>
      </p:sp>
    </p:spTree>
    <p:extLst>
      <p:ext uri="{BB962C8B-B14F-4D97-AF65-F5344CB8AC3E}">
        <p14:creationId xmlns:p14="http://schemas.microsoft.com/office/powerpoint/2010/main" val="35704896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46</a:t>
            </a:fld>
            <a:endParaRPr lang="en-AU" dirty="0"/>
          </a:p>
        </p:txBody>
      </p:sp>
    </p:spTree>
    <p:extLst>
      <p:ext uri="{BB962C8B-B14F-4D97-AF65-F5344CB8AC3E}">
        <p14:creationId xmlns:p14="http://schemas.microsoft.com/office/powerpoint/2010/main" val="664465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If you implement a member of an interface in a class implicitly, you can call that member</a:t>
            </a:r>
            <a:r>
              <a:rPr lang="en-US" baseline="0" dirty="0" smtClean="0"/>
              <a:t> implicitly or explicitly, i.e., using nay of the ways.</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47</a:t>
            </a:fld>
            <a:endParaRPr lang="en-AU" dirty="0"/>
          </a:p>
        </p:txBody>
      </p:sp>
    </p:spTree>
    <p:extLst>
      <p:ext uri="{BB962C8B-B14F-4D97-AF65-F5344CB8AC3E}">
        <p14:creationId xmlns:p14="http://schemas.microsoft.com/office/powerpoint/2010/main" val="3061602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48</a:t>
            </a:fld>
            <a:endParaRPr lang="en-AU" dirty="0"/>
          </a:p>
        </p:txBody>
      </p:sp>
    </p:spTree>
    <p:extLst>
      <p:ext uri="{BB962C8B-B14F-4D97-AF65-F5344CB8AC3E}">
        <p14:creationId xmlns:p14="http://schemas.microsoft.com/office/powerpoint/2010/main" val="42110678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49</a:t>
            </a:fld>
            <a:endParaRPr lang="en-AU" dirty="0"/>
          </a:p>
        </p:txBody>
      </p:sp>
    </p:spTree>
    <p:extLst>
      <p:ext uri="{BB962C8B-B14F-4D97-AF65-F5344CB8AC3E}">
        <p14:creationId xmlns:p14="http://schemas.microsoft.com/office/powerpoint/2010/main" val="31395266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50</a:t>
            </a:fld>
            <a:endParaRPr lang="en-AU" dirty="0"/>
          </a:p>
        </p:txBody>
      </p:sp>
    </p:spTree>
    <p:extLst>
      <p:ext uri="{BB962C8B-B14F-4D97-AF65-F5344CB8AC3E}">
        <p14:creationId xmlns:p14="http://schemas.microsoft.com/office/powerpoint/2010/main" val="142076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a:t>
            </a:fld>
            <a:endParaRPr lang="en-AU" dirty="0"/>
          </a:p>
        </p:txBody>
      </p:sp>
    </p:spTree>
    <p:extLst>
      <p:ext uri="{BB962C8B-B14F-4D97-AF65-F5344CB8AC3E}">
        <p14:creationId xmlns:p14="http://schemas.microsoft.com/office/powerpoint/2010/main" val="33646550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51</a:t>
            </a:fld>
            <a:endParaRPr lang="en-AU" dirty="0"/>
          </a:p>
        </p:txBody>
      </p:sp>
    </p:spTree>
    <p:extLst>
      <p:ext uri="{BB962C8B-B14F-4D97-AF65-F5344CB8AC3E}">
        <p14:creationId xmlns:p14="http://schemas.microsoft.com/office/powerpoint/2010/main" val="42824789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52</a:t>
            </a:fld>
            <a:endParaRPr lang="en-AU" dirty="0"/>
          </a:p>
        </p:txBody>
      </p:sp>
    </p:spTree>
    <p:extLst>
      <p:ext uri="{BB962C8B-B14F-4D97-AF65-F5344CB8AC3E}">
        <p14:creationId xmlns:p14="http://schemas.microsoft.com/office/powerpoint/2010/main" val="4290733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53</a:t>
            </a:fld>
            <a:endParaRPr lang="en-AU" dirty="0"/>
          </a:p>
        </p:txBody>
      </p:sp>
    </p:spTree>
    <p:extLst>
      <p:ext uri="{BB962C8B-B14F-4D97-AF65-F5344CB8AC3E}">
        <p14:creationId xmlns:p14="http://schemas.microsoft.com/office/powerpoint/2010/main" val="14068860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54</a:t>
            </a:fld>
            <a:endParaRPr lang="en-AU" dirty="0"/>
          </a:p>
        </p:txBody>
      </p:sp>
    </p:spTree>
    <p:extLst>
      <p:ext uri="{BB962C8B-B14F-4D97-AF65-F5344CB8AC3E}">
        <p14:creationId xmlns:p14="http://schemas.microsoft.com/office/powerpoint/2010/main" val="28800371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55</a:t>
            </a:fld>
            <a:endParaRPr lang="en-AU" dirty="0"/>
          </a:p>
        </p:txBody>
      </p:sp>
    </p:spTree>
    <p:extLst>
      <p:ext uri="{BB962C8B-B14F-4D97-AF65-F5344CB8AC3E}">
        <p14:creationId xmlns:p14="http://schemas.microsoft.com/office/powerpoint/2010/main" val="9875916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56</a:t>
            </a:fld>
            <a:endParaRPr lang="en-AU" dirty="0"/>
          </a:p>
        </p:txBody>
      </p:sp>
    </p:spTree>
    <p:extLst>
      <p:ext uri="{BB962C8B-B14F-4D97-AF65-F5344CB8AC3E}">
        <p14:creationId xmlns:p14="http://schemas.microsoft.com/office/powerpoint/2010/main" val="4905958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57</a:t>
            </a:fld>
            <a:endParaRPr lang="en-AU" dirty="0"/>
          </a:p>
        </p:txBody>
      </p:sp>
    </p:spTree>
    <p:extLst>
      <p:ext uri="{BB962C8B-B14F-4D97-AF65-F5344CB8AC3E}">
        <p14:creationId xmlns:p14="http://schemas.microsoft.com/office/powerpoint/2010/main" val="2315806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58</a:t>
            </a:fld>
            <a:endParaRPr lang="en-AU" dirty="0"/>
          </a:p>
        </p:txBody>
      </p:sp>
    </p:spTree>
    <p:extLst>
      <p:ext uri="{BB962C8B-B14F-4D97-AF65-F5344CB8AC3E}">
        <p14:creationId xmlns:p14="http://schemas.microsoft.com/office/powerpoint/2010/main" val="20196220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59</a:t>
            </a:fld>
            <a:endParaRPr lang="en-AU" dirty="0"/>
          </a:p>
        </p:txBody>
      </p:sp>
    </p:spTree>
    <p:extLst>
      <p:ext uri="{BB962C8B-B14F-4D97-AF65-F5344CB8AC3E}">
        <p14:creationId xmlns:p14="http://schemas.microsoft.com/office/powerpoint/2010/main" val="4753139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60</a:t>
            </a:fld>
            <a:endParaRPr lang="en-AU" dirty="0"/>
          </a:p>
        </p:txBody>
      </p:sp>
    </p:spTree>
    <p:extLst>
      <p:ext uri="{BB962C8B-B14F-4D97-AF65-F5344CB8AC3E}">
        <p14:creationId xmlns:p14="http://schemas.microsoft.com/office/powerpoint/2010/main" val="1753904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GB" sz="1200" dirty="0" smtClean="0"/>
              <a:t>1. Whenever a derived class constructor gets called, always default constructor of base class gets called</a:t>
            </a:r>
          </a:p>
          <a:p>
            <a:pPr>
              <a:lnSpc>
                <a:spcPct val="80000"/>
              </a:lnSpc>
            </a:pPr>
            <a:r>
              <a:rPr lang="en-GB" dirty="0" smtClean="0"/>
              <a:t>2. You can call any base class constructor from child class explicitly, instead of default base class constructor</a:t>
            </a:r>
            <a:endParaRPr lang="en-GB" sz="1200" dirty="0" smtClean="0"/>
          </a:p>
          <a:p>
            <a:pPr>
              <a:lnSpc>
                <a:spcPct val="80000"/>
              </a:lnSpc>
            </a:pPr>
            <a:r>
              <a:rPr lang="en-GB" sz="1200" dirty="0" smtClean="0"/>
              <a:t>3. Constructor declaration in child/derived class must use the base keyword to call particular constructor of base class</a:t>
            </a:r>
          </a:p>
          <a:p>
            <a:pPr>
              <a:lnSpc>
                <a:spcPct val="80000"/>
              </a:lnSpc>
            </a:pPr>
            <a:r>
              <a:rPr lang="en-GB" sz="1200" dirty="0" smtClean="0"/>
              <a:t>4. A private base class constructor cannot be accessed by a derived class</a:t>
            </a:r>
          </a:p>
          <a:p>
            <a:pPr>
              <a:lnSpc>
                <a:spcPct val="80000"/>
              </a:lnSpc>
            </a:pPr>
            <a:r>
              <a:rPr lang="en-GB" sz="1200" dirty="0" smtClean="0"/>
              <a:t>5. Use the base keyword to qualify identifier scope</a:t>
            </a:r>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a:t>
            </a:fld>
            <a:endParaRPr lang="en-AU" dirty="0"/>
          </a:p>
        </p:txBody>
      </p:sp>
    </p:spTree>
    <p:extLst>
      <p:ext uri="{BB962C8B-B14F-4D97-AF65-F5344CB8AC3E}">
        <p14:creationId xmlns:p14="http://schemas.microsoft.com/office/powerpoint/2010/main" val="34760589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61</a:t>
            </a:fld>
            <a:endParaRPr lang="en-AU" dirty="0"/>
          </a:p>
        </p:txBody>
      </p:sp>
    </p:spTree>
    <p:extLst>
      <p:ext uri="{BB962C8B-B14F-4D97-AF65-F5344CB8AC3E}">
        <p14:creationId xmlns:p14="http://schemas.microsoft.com/office/powerpoint/2010/main" val="4393930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62</a:t>
            </a:fld>
            <a:endParaRPr lang="en-AU" dirty="0"/>
          </a:p>
        </p:txBody>
      </p:sp>
    </p:spTree>
    <p:extLst>
      <p:ext uri="{BB962C8B-B14F-4D97-AF65-F5344CB8AC3E}">
        <p14:creationId xmlns:p14="http://schemas.microsoft.com/office/powerpoint/2010/main" val="22710797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63</a:t>
            </a:fld>
            <a:endParaRPr lang="en-AU" dirty="0"/>
          </a:p>
        </p:txBody>
      </p:sp>
    </p:spTree>
    <p:extLst>
      <p:ext uri="{BB962C8B-B14F-4D97-AF65-F5344CB8AC3E}">
        <p14:creationId xmlns:p14="http://schemas.microsoft.com/office/powerpoint/2010/main" val="35844473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64</a:t>
            </a:fld>
            <a:endParaRPr lang="en-AU" dirty="0"/>
          </a:p>
        </p:txBody>
      </p:sp>
    </p:spTree>
    <p:extLst>
      <p:ext uri="{BB962C8B-B14F-4D97-AF65-F5344CB8AC3E}">
        <p14:creationId xmlns:p14="http://schemas.microsoft.com/office/powerpoint/2010/main" val="37324493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65</a:t>
            </a:fld>
            <a:endParaRPr lang="en-AU" dirty="0"/>
          </a:p>
        </p:txBody>
      </p:sp>
    </p:spTree>
    <p:extLst>
      <p:ext uri="{BB962C8B-B14F-4D97-AF65-F5344CB8AC3E}">
        <p14:creationId xmlns:p14="http://schemas.microsoft.com/office/powerpoint/2010/main" val="20308813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66</a:t>
            </a:fld>
            <a:endParaRPr lang="en-AU" dirty="0"/>
          </a:p>
        </p:txBody>
      </p:sp>
    </p:spTree>
    <p:extLst>
      <p:ext uri="{BB962C8B-B14F-4D97-AF65-F5344CB8AC3E}">
        <p14:creationId xmlns:p14="http://schemas.microsoft.com/office/powerpoint/2010/main" val="4025851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67</a:t>
            </a:fld>
            <a:endParaRPr lang="en-AU" dirty="0"/>
          </a:p>
        </p:txBody>
      </p:sp>
    </p:spTree>
    <p:extLst>
      <p:ext uri="{BB962C8B-B14F-4D97-AF65-F5344CB8AC3E}">
        <p14:creationId xmlns:p14="http://schemas.microsoft.com/office/powerpoint/2010/main" val="14342346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68</a:t>
            </a:fld>
            <a:endParaRPr lang="en-AU" dirty="0"/>
          </a:p>
        </p:txBody>
      </p:sp>
    </p:spTree>
    <p:extLst>
      <p:ext uri="{BB962C8B-B14F-4D97-AF65-F5344CB8AC3E}">
        <p14:creationId xmlns:p14="http://schemas.microsoft.com/office/powerpoint/2010/main" val="32328311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69</a:t>
            </a:fld>
            <a:endParaRPr lang="en-AU" dirty="0"/>
          </a:p>
        </p:txBody>
      </p:sp>
    </p:spTree>
    <p:extLst>
      <p:ext uri="{BB962C8B-B14F-4D97-AF65-F5344CB8AC3E}">
        <p14:creationId xmlns:p14="http://schemas.microsoft.com/office/powerpoint/2010/main" val="42516676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p>
          <a:p>
            <a:r>
              <a:rPr lang="en-US" dirty="0" smtClean="0"/>
              <a:t>*</a:t>
            </a:r>
            <a:r>
              <a:rPr lang="en-US" baseline="0" dirty="0" smtClean="0"/>
              <a:t> --</a:t>
            </a:r>
            <a:r>
              <a:rPr lang="en-US" baseline="0" dirty="0" smtClean="0">
                <a:sym typeface="Wingdings" pitchFamily="2" charset="2"/>
              </a:rPr>
              <a:t> You can declare many overloaded constructors, but all of them have to assign value to fields. So, practically, only one overloaded constructor is enough to do the job.</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70</a:t>
            </a:fld>
            <a:endParaRPr lang="en-AU" dirty="0"/>
          </a:p>
        </p:txBody>
      </p:sp>
    </p:spTree>
    <p:extLst>
      <p:ext uri="{BB962C8B-B14F-4D97-AF65-F5344CB8AC3E}">
        <p14:creationId xmlns:p14="http://schemas.microsoft.com/office/powerpoint/2010/main" val="134795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7</a:t>
            </a:fld>
            <a:endParaRPr lang="en-AU" dirty="0"/>
          </a:p>
        </p:txBody>
      </p:sp>
    </p:spTree>
    <p:extLst>
      <p:ext uri="{BB962C8B-B14F-4D97-AF65-F5344CB8AC3E}">
        <p14:creationId xmlns:p14="http://schemas.microsoft.com/office/powerpoint/2010/main" val="27928395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71</a:t>
            </a:fld>
            <a:endParaRPr lang="en-AU" dirty="0"/>
          </a:p>
        </p:txBody>
      </p:sp>
    </p:spTree>
    <p:extLst>
      <p:ext uri="{BB962C8B-B14F-4D97-AF65-F5344CB8AC3E}">
        <p14:creationId xmlns:p14="http://schemas.microsoft.com/office/powerpoint/2010/main" val="8857605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72</a:t>
            </a:fld>
            <a:endParaRPr lang="en-AU" dirty="0"/>
          </a:p>
        </p:txBody>
      </p:sp>
    </p:spTree>
    <p:extLst>
      <p:ext uri="{BB962C8B-B14F-4D97-AF65-F5344CB8AC3E}">
        <p14:creationId xmlns:p14="http://schemas.microsoft.com/office/powerpoint/2010/main" val="280222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8</a:t>
            </a:fld>
            <a:endParaRPr lang="en-AU" dirty="0"/>
          </a:p>
        </p:txBody>
      </p:sp>
    </p:spTree>
    <p:extLst>
      <p:ext uri="{BB962C8B-B14F-4D97-AF65-F5344CB8AC3E}">
        <p14:creationId xmlns:p14="http://schemas.microsoft.com/office/powerpoint/2010/main" val="274212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9</a:t>
            </a:fld>
            <a:endParaRPr lang="en-AU" dirty="0"/>
          </a:p>
        </p:txBody>
      </p:sp>
    </p:spTree>
    <p:extLst>
      <p:ext uri="{BB962C8B-B14F-4D97-AF65-F5344CB8AC3E}">
        <p14:creationId xmlns:p14="http://schemas.microsoft.com/office/powerpoint/2010/main" val="155144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439873-85D6-461C-B792-E1DB81E63FC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352078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39873-85D6-461C-B792-E1DB81E63FC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1880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39873-85D6-461C-B792-E1DB81E63FC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328799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39873-85D6-461C-B792-E1DB81E63FC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71901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439873-85D6-461C-B792-E1DB81E63FC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38897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439873-85D6-461C-B792-E1DB81E63FC4}"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95359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439873-85D6-461C-B792-E1DB81E63FC4}"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318894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439873-85D6-461C-B792-E1DB81E63FC4}"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218131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39873-85D6-461C-B792-E1DB81E63FC4}"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411336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439873-85D6-461C-B792-E1DB81E63FC4}"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8586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439873-85D6-461C-B792-E1DB81E63FC4}"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D49A8-934B-493E-9A67-70473D93EC88}" type="slidenum">
              <a:rPr lang="en-US" smtClean="0"/>
              <a:t>‹#›</a:t>
            </a:fld>
            <a:endParaRPr lang="en-US"/>
          </a:p>
        </p:txBody>
      </p:sp>
    </p:spTree>
    <p:extLst>
      <p:ext uri="{BB962C8B-B14F-4D97-AF65-F5344CB8AC3E}">
        <p14:creationId xmlns:p14="http://schemas.microsoft.com/office/powerpoint/2010/main" val="216066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39873-85D6-461C-B792-E1DB81E63FC4}"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D49A8-934B-493E-9A67-70473D93EC88}" type="slidenum">
              <a:rPr lang="en-US" smtClean="0"/>
              <a:t>‹#›</a:t>
            </a:fld>
            <a:endParaRPr lang="en-US"/>
          </a:p>
        </p:txBody>
      </p:sp>
    </p:spTree>
    <p:extLst>
      <p:ext uri="{BB962C8B-B14F-4D97-AF65-F5344CB8AC3E}">
        <p14:creationId xmlns:p14="http://schemas.microsoft.com/office/powerpoint/2010/main" val="110104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0.pn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ww.codeproject.com/Articles/330447/Understanding-Association-Aggregation-and-Composit" TargetMode="External"/><Relationship Id="rId7" Type="http://schemas.openxmlformats.org/officeDocument/2006/relationships/hyperlink" Target="http://msdn.microsoft.com/en-us/library/79b3xss3.aspx"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hyperlink" Target="http://msdn.microsoft.com/en-us/library/ms173150.aspx" TargetMode="External"/><Relationship Id="rId5" Type="http://schemas.openxmlformats.org/officeDocument/2006/relationships/hyperlink" Target="http://msdn.microsoft.com/en-us/library/ms173152.aspx" TargetMode="External"/><Relationship Id="rId4" Type="http://schemas.openxmlformats.org/officeDocument/2006/relationships/hyperlink" Target="http://msdn.microsoft.com/en-us/library/ms173156.asp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REVISITING OBJECT ORIENTED PROGRAMMING IN C# - ADVANCED CONCEPTS</a:t>
            </a:r>
            <a:endParaRPr lang="en-US" dirty="0"/>
          </a:p>
        </p:txBody>
      </p:sp>
    </p:spTree>
    <p:extLst>
      <p:ext uri="{BB962C8B-B14F-4D97-AF65-F5344CB8AC3E}">
        <p14:creationId xmlns:p14="http://schemas.microsoft.com/office/powerpoint/2010/main" val="1536206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Solution:</a:t>
            </a:r>
          </a:p>
          <a:p>
            <a:pPr lvl="1"/>
            <a:r>
              <a:rPr lang="en-US" dirty="0" smtClean="0"/>
              <a:t>Second,</a:t>
            </a:r>
          </a:p>
          <a:p>
            <a:pPr lvl="2"/>
            <a:endParaRPr lang="en-US" dirty="0" smtClean="0"/>
          </a:p>
          <a:p>
            <a:pPr lvl="2"/>
            <a:r>
              <a:rPr lang="en-US" dirty="0" smtClean="0"/>
              <a:t>Let’s add </a:t>
            </a:r>
            <a:r>
              <a:rPr lang="en-US" dirty="0" err="1" smtClean="0"/>
              <a:t>CalculateSalary</a:t>
            </a:r>
            <a:r>
              <a:rPr lang="en-US" dirty="0" smtClean="0"/>
              <a:t>() method in base class Employee, that will be used to calculate salary based on only ‘basic’, ‘</a:t>
            </a:r>
            <a:r>
              <a:rPr lang="en-US" dirty="0" err="1" smtClean="0"/>
              <a:t>da</a:t>
            </a:r>
            <a:r>
              <a:rPr lang="en-US" dirty="0" smtClean="0"/>
              <a:t>’ and ‘</a:t>
            </a:r>
            <a:r>
              <a:rPr lang="en-US" dirty="0" err="1" smtClean="0"/>
              <a:t>hra</a:t>
            </a:r>
            <a:r>
              <a:rPr lang="en-US" dirty="0" smtClean="0"/>
              <a:t>’ and the same method will be inherited in the derived classes</a:t>
            </a:r>
          </a:p>
          <a:p>
            <a:pPr lvl="2"/>
            <a:endParaRPr lang="en-US" dirty="0" smtClean="0"/>
          </a:p>
          <a:p>
            <a:pPr lvl="2"/>
            <a:r>
              <a:rPr lang="en-US" dirty="0" smtClean="0"/>
              <a:t>But, since salary calculation for derived classes are different, so, let’s place the </a:t>
            </a:r>
            <a:r>
              <a:rPr lang="en-US" dirty="0" err="1" smtClean="0"/>
              <a:t>CalculateSalary</a:t>
            </a:r>
            <a:r>
              <a:rPr lang="en-US" dirty="0" smtClean="0"/>
              <a:t> method, with same signature as that of the base class, in the </a:t>
            </a:r>
            <a:r>
              <a:rPr lang="en-US" dirty="0" err="1" smtClean="0"/>
              <a:t>dervied</a:t>
            </a:r>
            <a:r>
              <a:rPr lang="en-US" dirty="0" smtClean="0"/>
              <a:t> classes too, but with different implementation and from the derived class </a:t>
            </a:r>
            <a:r>
              <a:rPr lang="en-US" dirty="0" err="1" smtClean="0"/>
              <a:t>CalculateSalary</a:t>
            </a:r>
            <a:r>
              <a:rPr lang="en-US" dirty="0" smtClean="0"/>
              <a:t> method we need to call base class same method using ‘base’ keyword</a:t>
            </a:r>
          </a:p>
          <a:p>
            <a:pPr lvl="2"/>
            <a:endParaRPr lang="en-IN" dirty="0"/>
          </a:p>
        </p:txBody>
      </p:sp>
      <p:sp>
        <p:nvSpPr>
          <p:cNvPr id="3" name="Title 2"/>
          <p:cNvSpPr>
            <a:spLocks noGrp="1"/>
          </p:cNvSpPr>
          <p:nvPr>
            <p:ph type="title"/>
          </p:nvPr>
        </p:nvSpPr>
        <p:spPr/>
        <p:txBody>
          <a:bodyPr/>
          <a:lstStyle/>
          <a:p>
            <a:r>
              <a:rPr lang="en-US" dirty="0" smtClean="0"/>
              <a:t>Example: using ‘base’ keyword</a:t>
            </a:r>
            <a:endParaRPr lang="en-IN" dirty="0"/>
          </a:p>
        </p:txBody>
      </p:sp>
    </p:spTree>
    <p:extLst>
      <p:ext uri="{BB962C8B-B14F-4D97-AF65-F5344CB8AC3E}">
        <p14:creationId xmlns:p14="http://schemas.microsoft.com/office/powerpoint/2010/main" val="3450118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142838" cy="442183"/>
          </a:xfrm>
        </p:spPr>
        <p:txBody>
          <a:bodyPr>
            <a:normAutofit fontScale="90000"/>
          </a:bodyPr>
          <a:lstStyle/>
          <a:p>
            <a:r>
              <a:rPr lang="en-US" dirty="0"/>
              <a:t>Example: Using ‘base’ </a:t>
            </a:r>
            <a:r>
              <a:rPr lang="en-US" dirty="0" smtClean="0"/>
              <a:t>Keyword</a:t>
            </a:r>
            <a:endParaRPr lang="en-IN" dirty="0"/>
          </a:p>
        </p:txBody>
      </p:sp>
      <p:pic>
        <p:nvPicPr>
          <p:cNvPr id="5122" name="Picture 2"/>
          <p:cNvPicPr>
            <a:picLocks noChangeAspect="1" noChangeArrowheads="1"/>
          </p:cNvPicPr>
          <p:nvPr/>
        </p:nvPicPr>
        <p:blipFill>
          <a:blip r:embed="rId3" cstate="print"/>
          <a:srcRect/>
          <a:stretch>
            <a:fillRect/>
          </a:stretch>
        </p:blipFill>
        <p:spPr bwMode="auto">
          <a:xfrm>
            <a:off x="3505201" y="996195"/>
            <a:ext cx="4669415" cy="2432805"/>
          </a:xfrm>
          <a:prstGeom prst="rect">
            <a:avLst/>
          </a:prstGeom>
          <a:noFill/>
          <a:ln w="9525">
            <a:solidFill>
              <a:schemeClr val="tx1"/>
            </a:solid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1881158" y="4572009"/>
            <a:ext cx="3643338" cy="1331973"/>
          </a:xfrm>
          <a:prstGeom prst="rect">
            <a:avLst/>
          </a:prstGeom>
          <a:noFill/>
          <a:ln w="9525">
            <a:solidFill>
              <a:schemeClr val="tx1"/>
            </a:solidFill>
            <a:miter lim="800000"/>
            <a:headEnd/>
            <a:tailEnd/>
          </a:ln>
          <a:effectLst/>
        </p:spPr>
      </p:pic>
      <p:pic>
        <p:nvPicPr>
          <p:cNvPr id="5124" name="Picture 4"/>
          <p:cNvPicPr>
            <a:picLocks noChangeAspect="1" noChangeArrowheads="1"/>
          </p:cNvPicPr>
          <p:nvPr/>
        </p:nvPicPr>
        <p:blipFill>
          <a:blip r:embed="rId5" cstate="print"/>
          <a:srcRect/>
          <a:stretch>
            <a:fillRect/>
          </a:stretch>
        </p:blipFill>
        <p:spPr bwMode="auto">
          <a:xfrm>
            <a:off x="5810248" y="4572008"/>
            <a:ext cx="3643338" cy="1387938"/>
          </a:xfrm>
          <a:prstGeom prst="rect">
            <a:avLst/>
          </a:prstGeom>
          <a:noFill/>
          <a:ln w="9525">
            <a:solidFill>
              <a:schemeClr val="tx1"/>
            </a:solidFill>
            <a:miter lim="800000"/>
            <a:headEnd/>
            <a:tailEnd/>
          </a:ln>
          <a:effectLst/>
        </p:spPr>
      </p:pic>
      <p:cxnSp>
        <p:nvCxnSpPr>
          <p:cNvPr id="16" name="Straight Connector 15"/>
          <p:cNvCxnSpPr/>
          <p:nvPr/>
        </p:nvCxnSpPr>
        <p:spPr>
          <a:xfrm rot="5400000" flipH="1" flipV="1">
            <a:off x="3988579" y="4179099"/>
            <a:ext cx="785818"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4238612" y="3500438"/>
            <a:ext cx="285752" cy="2857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rot="5400000" flipH="1" flipV="1">
            <a:off x="6131719" y="4179099"/>
            <a:ext cx="78581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6381752" y="3500438"/>
            <a:ext cx="285752" cy="2857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8453454" y="1857364"/>
            <a:ext cx="1785950" cy="1214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Class Diagram</a:t>
            </a:r>
            <a:endParaRPr lang="en-IN" sz="1600" dirty="0">
              <a:latin typeface="Trebuchet MS" pitchFamily="34" charset="0"/>
            </a:endParaRPr>
          </a:p>
        </p:txBody>
      </p:sp>
    </p:spTree>
    <p:extLst>
      <p:ext uri="{BB962C8B-B14F-4D97-AF65-F5344CB8AC3E}">
        <p14:creationId xmlns:p14="http://schemas.microsoft.com/office/powerpoint/2010/main" val="45402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singbaseKeywordtoCallMethod_employee.png"/>
          <p:cNvPicPr>
            <a:picLocks noGrp="1" noChangeAspect="1"/>
          </p:cNvPicPr>
          <p:nvPr>
            <p:ph idx="1"/>
          </p:nvPr>
        </p:nvPicPr>
        <p:blipFill>
          <a:blip r:embed="rId3" cstate="print"/>
          <a:stretch>
            <a:fillRect/>
          </a:stretch>
        </p:blipFill>
        <p:spPr>
          <a:xfrm>
            <a:off x="3314696" y="1473804"/>
            <a:ext cx="5853139" cy="4406483"/>
          </a:xfrm>
          <a:ln>
            <a:solidFill>
              <a:schemeClr val="tx1"/>
            </a:solidFill>
          </a:ln>
        </p:spPr>
      </p:pic>
      <p:sp>
        <p:nvSpPr>
          <p:cNvPr id="3" name="Title 2"/>
          <p:cNvSpPr>
            <a:spLocks noGrp="1"/>
          </p:cNvSpPr>
          <p:nvPr>
            <p:ph type="title"/>
          </p:nvPr>
        </p:nvSpPr>
        <p:spPr>
          <a:xfrm>
            <a:off x="838200" y="365125"/>
            <a:ext cx="10530016" cy="655637"/>
          </a:xfrm>
        </p:spPr>
        <p:txBody>
          <a:bodyPr>
            <a:normAutofit fontScale="90000"/>
          </a:bodyPr>
          <a:lstStyle/>
          <a:p>
            <a:r>
              <a:rPr lang="en-US" dirty="0"/>
              <a:t>Example: Using ‘base’ Keyword</a:t>
            </a:r>
            <a:endParaRPr lang="en-IN" dirty="0"/>
          </a:p>
        </p:txBody>
      </p:sp>
      <p:sp>
        <p:nvSpPr>
          <p:cNvPr id="4" name="Rectangle 3"/>
          <p:cNvSpPr/>
          <p:nvPr/>
        </p:nvSpPr>
        <p:spPr>
          <a:xfrm>
            <a:off x="2452662" y="1020762"/>
            <a:ext cx="6715172" cy="2857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Employee class code</a:t>
            </a:r>
            <a:endParaRPr lang="en-IN" sz="1600" dirty="0">
              <a:latin typeface="Trebuchet MS" pitchFamily="34" charset="0"/>
            </a:endParaRPr>
          </a:p>
        </p:txBody>
      </p:sp>
    </p:spTree>
    <p:extLst>
      <p:ext uri="{BB962C8B-B14F-4D97-AF65-F5344CB8AC3E}">
        <p14:creationId xmlns:p14="http://schemas.microsoft.com/office/powerpoint/2010/main" val="1470145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singbaseKeywordtoCallMethod_projectmanager.png"/>
          <p:cNvPicPr>
            <a:picLocks noGrp="1" noChangeAspect="1"/>
          </p:cNvPicPr>
          <p:nvPr>
            <p:ph sz="half" idx="1"/>
          </p:nvPr>
        </p:nvPicPr>
        <p:blipFill>
          <a:blip r:embed="rId3" cstate="print"/>
          <a:stretch>
            <a:fillRect/>
          </a:stretch>
        </p:blipFill>
        <p:spPr>
          <a:xfrm>
            <a:off x="1981200" y="2791487"/>
            <a:ext cx="4038600" cy="2143391"/>
          </a:xfrm>
          <a:ln>
            <a:solidFill>
              <a:schemeClr val="tx1"/>
            </a:solidFill>
          </a:ln>
        </p:spPr>
      </p:pic>
      <p:pic>
        <p:nvPicPr>
          <p:cNvPr id="7" name="Content Placeholder 6" descr="UsingbaseKeywordtoCallMethod_srdeveloper.png"/>
          <p:cNvPicPr>
            <a:picLocks noGrp="1" noChangeAspect="1"/>
          </p:cNvPicPr>
          <p:nvPr>
            <p:ph sz="half" idx="2"/>
          </p:nvPr>
        </p:nvPicPr>
        <p:blipFill>
          <a:blip r:embed="rId4" cstate="print"/>
          <a:stretch>
            <a:fillRect/>
          </a:stretch>
        </p:blipFill>
        <p:spPr>
          <a:xfrm>
            <a:off x="6297813" y="2801374"/>
            <a:ext cx="3912987" cy="2127825"/>
          </a:xfrm>
          <a:ln>
            <a:solidFill>
              <a:schemeClr val="tx1"/>
            </a:solidFill>
          </a:ln>
        </p:spPr>
      </p:pic>
      <p:sp>
        <p:nvSpPr>
          <p:cNvPr id="3" name="Title 2"/>
          <p:cNvSpPr>
            <a:spLocks noGrp="1"/>
          </p:cNvSpPr>
          <p:nvPr>
            <p:ph type="title"/>
          </p:nvPr>
        </p:nvSpPr>
        <p:spPr>
          <a:xfrm>
            <a:off x="838200" y="365126"/>
            <a:ext cx="10389973" cy="700992"/>
          </a:xfrm>
        </p:spPr>
        <p:txBody>
          <a:bodyPr/>
          <a:lstStyle/>
          <a:p>
            <a:r>
              <a:rPr lang="en-US" dirty="0"/>
              <a:t>Example: Using ‘base’ Keyword</a:t>
            </a:r>
            <a:endParaRPr lang="en-IN" dirty="0"/>
          </a:p>
        </p:txBody>
      </p:sp>
      <p:sp>
        <p:nvSpPr>
          <p:cNvPr id="8" name="Rectangle 7"/>
          <p:cNvSpPr/>
          <p:nvPr/>
        </p:nvSpPr>
        <p:spPr>
          <a:xfrm>
            <a:off x="1952596" y="1571612"/>
            <a:ext cx="8215370" cy="1143008"/>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Both the derived classes are having same </a:t>
            </a:r>
            <a:r>
              <a:rPr lang="en-US" sz="1400" dirty="0" err="1">
                <a:latin typeface="Trebuchet MS" pitchFamily="34" charset="0"/>
              </a:rPr>
              <a:t>CalculateSalary</a:t>
            </a:r>
            <a:r>
              <a:rPr lang="en-US" sz="1400" dirty="0">
                <a:latin typeface="Trebuchet MS" pitchFamily="34" charset="0"/>
              </a:rPr>
              <a:t> method as that of the Employee base class and from both derived class </a:t>
            </a:r>
            <a:r>
              <a:rPr lang="en-US" sz="1400" dirty="0" err="1">
                <a:latin typeface="Trebuchet MS" pitchFamily="34" charset="0"/>
              </a:rPr>
              <a:t>CalculateSalary</a:t>
            </a:r>
            <a:r>
              <a:rPr lang="en-US" sz="1400" dirty="0">
                <a:latin typeface="Trebuchet MS" pitchFamily="34" charset="0"/>
              </a:rPr>
              <a:t> method using base keyword Employee class </a:t>
            </a:r>
            <a:r>
              <a:rPr lang="en-US" sz="1400" dirty="0" err="1">
                <a:latin typeface="Trebuchet MS" pitchFamily="34" charset="0"/>
              </a:rPr>
              <a:t>CalculateSalary</a:t>
            </a:r>
            <a:r>
              <a:rPr lang="en-US" sz="1400" dirty="0">
                <a:latin typeface="Trebuchet MS" pitchFamily="34" charset="0"/>
              </a:rPr>
              <a:t> method is being called to retrieve the salary calculated based on basic, </a:t>
            </a:r>
            <a:r>
              <a:rPr lang="en-US" sz="1400" dirty="0" err="1">
                <a:latin typeface="Trebuchet MS" pitchFamily="34" charset="0"/>
              </a:rPr>
              <a:t>da</a:t>
            </a:r>
            <a:r>
              <a:rPr lang="en-US" sz="1400" dirty="0">
                <a:latin typeface="Trebuchet MS" pitchFamily="34" charset="0"/>
              </a:rPr>
              <a:t> and </a:t>
            </a:r>
            <a:r>
              <a:rPr lang="en-US" sz="1400" dirty="0" err="1">
                <a:latin typeface="Trebuchet MS" pitchFamily="34" charset="0"/>
              </a:rPr>
              <a:t>hra</a:t>
            </a:r>
            <a:r>
              <a:rPr lang="en-US" sz="1400" dirty="0">
                <a:latin typeface="Trebuchet MS" pitchFamily="34" charset="0"/>
              </a:rPr>
              <a:t> payment and then their own field value is being added to that calculated amount</a:t>
            </a:r>
            <a:endParaRPr lang="en-IN" sz="1400" dirty="0">
              <a:latin typeface="Trebuchet MS" pitchFamily="34" charset="0"/>
            </a:endParaRPr>
          </a:p>
        </p:txBody>
      </p:sp>
      <p:sp>
        <p:nvSpPr>
          <p:cNvPr id="9" name="Rounded Rectangle 8"/>
          <p:cNvSpPr/>
          <p:nvPr/>
        </p:nvSpPr>
        <p:spPr>
          <a:xfrm>
            <a:off x="2095472" y="3500438"/>
            <a:ext cx="3857652"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6453190" y="3500438"/>
            <a:ext cx="3714776"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2238348" y="4429132"/>
            <a:ext cx="1928826" cy="142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6596066" y="4429132"/>
            <a:ext cx="1714512" cy="142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024034" y="5072074"/>
            <a:ext cx="8215370" cy="78581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Calling base class method as well as constructor using base keyword</a:t>
            </a:r>
            <a:endParaRPr lang="en-IN" sz="1400" dirty="0">
              <a:latin typeface="Trebuchet MS" pitchFamily="34" charset="0"/>
            </a:endParaRPr>
          </a:p>
        </p:txBody>
      </p:sp>
      <p:cxnSp>
        <p:nvCxnSpPr>
          <p:cNvPr id="15" name="Straight Arrow Connector 14"/>
          <p:cNvCxnSpPr/>
          <p:nvPr/>
        </p:nvCxnSpPr>
        <p:spPr>
          <a:xfrm rot="5400000" flipH="1" flipV="1">
            <a:off x="4667240" y="4429132"/>
            <a:ext cx="1285884"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9168628" y="4428338"/>
            <a:ext cx="1285884"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703621" y="4821247"/>
            <a:ext cx="500066"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7918463" y="4821247"/>
            <a:ext cx="500066"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52596" y="1142984"/>
            <a:ext cx="7858180" cy="2857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Derived class code</a:t>
            </a:r>
            <a:endParaRPr lang="en-IN" sz="1600" dirty="0">
              <a:latin typeface="Trebuchet MS" pitchFamily="34" charset="0"/>
            </a:endParaRPr>
          </a:p>
        </p:txBody>
      </p:sp>
    </p:spTree>
    <p:extLst>
      <p:ext uri="{BB962C8B-B14F-4D97-AF65-F5344CB8AC3E}">
        <p14:creationId xmlns:p14="http://schemas.microsoft.com/office/powerpoint/2010/main" val="3199523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Rectangle 9"/>
          <p:cNvSpPr>
            <a:spLocks noGrp="1" noChangeArrowheads="1"/>
          </p:cNvSpPr>
          <p:nvPr>
            <p:ph type="title"/>
          </p:nvPr>
        </p:nvSpPr>
        <p:spPr/>
        <p:txBody>
          <a:bodyPr/>
          <a:lstStyle/>
          <a:p>
            <a:r>
              <a:rPr lang="en-US" dirty="0"/>
              <a:t>Using </a:t>
            </a:r>
            <a:r>
              <a:rPr lang="en-US" dirty="0" smtClean="0"/>
              <a:t>‘</a:t>
            </a:r>
            <a:r>
              <a:rPr lang="en-US" b="1" dirty="0" smtClean="0"/>
              <a:t>new’</a:t>
            </a:r>
            <a:r>
              <a:rPr lang="en-US" dirty="0" smtClean="0"/>
              <a:t> </a:t>
            </a:r>
            <a:r>
              <a:rPr lang="en-US" dirty="0"/>
              <a:t>K</a:t>
            </a:r>
            <a:r>
              <a:rPr lang="en-US" dirty="0" smtClean="0"/>
              <a:t>eyword</a:t>
            </a:r>
            <a:endParaRPr lang="en-US" dirty="0"/>
          </a:p>
        </p:txBody>
      </p:sp>
      <p:sp>
        <p:nvSpPr>
          <p:cNvPr id="17418" name="Rectangle 10"/>
          <p:cNvSpPr>
            <a:spLocks noGrp="1" noChangeArrowheads="1"/>
          </p:cNvSpPr>
          <p:nvPr>
            <p:ph type="body" idx="1"/>
          </p:nvPr>
        </p:nvSpPr>
        <p:spPr>
          <a:xfrm>
            <a:off x="1981200" y="1643050"/>
            <a:ext cx="8229600" cy="4500594"/>
          </a:xfrm>
        </p:spPr>
        <p:txBody>
          <a:bodyPr/>
          <a:lstStyle/>
          <a:p>
            <a:r>
              <a:rPr lang="en-GB" b="1" dirty="0" smtClean="0"/>
              <a:t>new</a:t>
            </a:r>
            <a:r>
              <a:rPr lang="en-GB" dirty="0" smtClean="0"/>
              <a:t> keyword is used to hide a method</a:t>
            </a:r>
          </a:p>
          <a:p>
            <a:r>
              <a:rPr lang="en-GB" dirty="0" smtClean="0"/>
              <a:t>When both base class and derived class have the same method, then base class method can be hidden by child class method with the help of ‘new’ keyword</a:t>
            </a:r>
          </a:p>
          <a:p>
            <a:r>
              <a:rPr lang="en-GB" dirty="0" smtClean="0"/>
              <a:t>Example:</a:t>
            </a:r>
            <a:endParaRPr lang="en-GB" dirty="0"/>
          </a:p>
        </p:txBody>
      </p:sp>
      <p:sp>
        <p:nvSpPr>
          <p:cNvPr id="17413" name="Rectangle 5"/>
          <p:cNvSpPr>
            <a:spLocks noChangeArrowheads="1"/>
          </p:cNvSpPr>
          <p:nvPr/>
        </p:nvSpPr>
        <p:spPr bwMode="auto">
          <a:xfrm>
            <a:off x="2084532" y="4123812"/>
            <a:ext cx="7772400" cy="2154239"/>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1600" dirty="0">
                <a:latin typeface="Trebuchet MS" pitchFamily="34" charset="0"/>
              </a:rPr>
              <a:t>class Token</a:t>
            </a:r>
          </a:p>
          <a:p>
            <a:r>
              <a:rPr lang="en-US" sz="1600" dirty="0">
                <a:latin typeface="Trebuchet MS" pitchFamily="34" charset="0"/>
              </a:rPr>
              <a:t>{   ...</a:t>
            </a:r>
          </a:p>
          <a:p>
            <a:r>
              <a:rPr lang="en-US" sz="1600" dirty="0">
                <a:latin typeface="Trebuchet MS" pitchFamily="34" charset="0"/>
              </a:rPr>
              <a:t>    public </a:t>
            </a:r>
            <a:r>
              <a:rPr lang="en-US" sz="1600" dirty="0" err="1">
                <a:latin typeface="Trebuchet MS" pitchFamily="34" charset="0"/>
              </a:rPr>
              <a:t>int</a:t>
            </a:r>
            <a:r>
              <a:rPr lang="en-US" sz="1600" dirty="0">
                <a:latin typeface="Trebuchet MS" pitchFamily="34" charset="0"/>
              </a:rPr>
              <a:t> </a:t>
            </a:r>
            <a:r>
              <a:rPr lang="en-US" sz="1600" dirty="0" err="1">
                <a:latin typeface="Trebuchet MS" pitchFamily="34" charset="0"/>
              </a:rPr>
              <a:t>LineNumber</a:t>
            </a:r>
            <a:r>
              <a:rPr lang="en-US" sz="1600" dirty="0">
                <a:latin typeface="Trebuchet MS" pitchFamily="34" charset="0"/>
              </a:rPr>
              <a:t>( )  { ... }</a:t>
            </a:r>
          </a:p>
          <a:p>
            <a:r>
              <a:rPr lang="en-US" sz="1600" dirty="0">
                <a:latin typeface="Trebuchet MS" pitchFamily="34" charset="0"/>
              </a:rPr>
              <a:t>}</a:t>
            </a:r>
          </a:p>
          <a:p>
            <a:r>
              <a:rPr lang="en-US" sz="1600" dirty="0">
                <a:latin typeface="Trebuchet MS" pitchFamily="34" charset="0"/>
              </a:rPr>
              <a:t>class </a:t>
            </a:r>
            <a:r>
              <a:rPr lang="en-US" sz="1600" dirty="0" err="1">
                <a:latin typeface="Trebuchet MS" pitchFamily="34" charset="0"/>
              </a:rPr>
              <a:t>CommentToken</a:t>
            </a:r>
            <a:r>
              <a:rPr lang="en-US" sz="1600" dirty="0">
                <a:latin typeface="Trebuchet MS" pitchFamily="34" charset="0"/>
              </a:rPr>
              <a:t>: Token</a:t>
            </a:r>
          </a:p>
          <a:p>
            <a:r>
              <a:rPr lang="en-US" sz="1600" dirty="0">
                <a:latin typeface="Trebuchet MS" pitchFamily="34" charset="0"/>
              </a:rPr>
              <a:t>{   ...</a:t>
            </a:r>
          </a:p>
          <a:p>
            <a:r>
              <a:rPr lang="en-US" sz="1600" dirty="0">
                <a:latin typeface="Trebuchet MS" pitchFamily="34" charset="0"/>
              </a:rPr>
              <a:t>    </a:t>
            </a:r>
            <a:r>
              <a:rPr lang="en-US" sz="1600" b="1" dirty="0">
                <a:latin typeface="Trebuchet MS" pitchFamily="34" charset="0"/>
              </a:rPr>
              <a:t>new</a:t>
            </a:r>
            <a:r>
              <a:rPr lang="en-US" sz="1600" dirty="0">
                <a:latin typeface="Trebuchet MS" pitchFamily="34" charset="0"/>
              </a:rPr>
              <a:t> public </a:t>
            </a:r>
            <a:r>
              <a:rPr lang="en-US" sz="1600" dirty="0" err="1">
                <a:latin typeface="Trebuchet MS" pitchFamily="34" charset="0"/>
              </a:rPr>
              <a:t>int</a:t>
            </a:r>
            <a:r>
              <a:rPr lang="en-US" sz="1600" dirty="0">
                <a:latin typeface="Trebuchet MS" pitchFamily="34" charset="0"/>
              </a:rPr>
              <a:t> </a:t>
            </a:r>
            <a:r>
              <a:rPr lang="en-US" sz="1600" dirty="0" err="1">
                <a:latin typeface="Trebuchet MS" pitchFamily="34" charset="0"/>
              </a:rPr>
              <a:t>LineNumber</a:t>
            </a:r>
            <a:r>
              <a:rPr lang="en-US" sz="1600" dirty="0">
                <a:latin typeface="Trebuchet MS" pitchFamily="34" charset="0"/>
              </a:rPr>
              <a:t>( )  { ... </a:t>
            </a:r>
            <a:r>
              <a:rPr lang="en-US" sz="1600" dirty="0">
                <a:latin typeface="Trebuchet MS" pitchFamily="34" charset="0"/>
              </a:rPr>
              <a:t>}    </a:t>
            </a:r>
            <a:endParaRPr lang="en-US" sz="1600" dirty="0">
              <a:latin typeface="Trebuchet MS" pitchFamily="34" charset="0"/>
            </a:endParaRPr>
          </a:p>
          <a:p>
            <a:r>
              <a:rPr lang="en-US" sz="1600" dirty="0">
                <a:latin typeface="Trebuchet MS" pitchFamily="34" charset="0"/>
              </a:rPr>
              <a:t>}</a:t>
            </a:r>
          </a:p>
        </p:txBody>
      </p:sp>
    </p:spTree>
    <p:extLst>
      <p:ext uri="{BB962C8B-B14F-4D97-AF65-F5344CB8AC3E}">
        <p14:creationId xmlns:p14="http://schemas.microsoft.com/office/powerpoint/2010/main" val="1456758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57298"/>
            <a:ext cx="8229600" cy="5072098"/>
          </a:xfrm>
        </p:spPr>
        <p:txBody>
          <a:bodyPr>
            <a:normAutofit fontScale="92500" lnSpcReduction="20000"/>
          </a:bodyPr>
          <a:lstStyle/>
          <a:p>
            <a:r>
              <a:rPr lang="en-US" dirty="0" smtClean="0"/>
              <a:t>Scenario:</a:t>
            </a:r>
          </a:p>
          <a:p>
            <a:pPr lvl="1"/>
            <a:r>
              <a:rPr lang="en-US" dirty="0" smtClean="0"/>
              <a:t>Let’s take the same example of </a:t>
            </a:r>
            <a:r>
              <a:rPr lang="en-US" dirty="0" err="1" smtClean="0"/>
              <a:t>InfoSystem</a:t>
            </a:r>
            <a:r>
              <a:rPr lang="en-US" dirty="0" smtClean="0"/>
              <a:t> Ltd. Company, where we need to calculate salary of different employees</a:t>
            </a:r>
          </a:p>
          <a:p>
            <a:r>
              <a:rPr lang="en-US" dirty="0" smtClean="0"/>
              <a:t>Problem:</a:t>
            </a:r>
          </a:p>
          <a:p>
            <a:pPr lvl="1"/>
            <a:r>
              <a:rPr lang="en-US" dirty="0" smtClean="0"/>
              <a:t>Since, salary structure of different employees is different the salary calculation will be slightly different for each derived class. That is why even derived classes had </a:t>
            </a:r>
            <a:r>
              <a:rPr lang="en-US" dirty="0" err="1" smtClean="0"/>
              <a:t>CalculateSalary</a:t>
            </a:r>
            <a:r>
              <a:rPr lang="en-US" dirty="0" smtClean="0"/>
              <a:t> method with different implementation in the previous solution</a:t>
            </a:r>
          </a:p>
          <a:p>
            <a:pPr lvl="1"/>
            <a:r>
              <a:rPr lang="en-US" dirty="0" smtClean="0"/>
              <a:t>Since child class is having two </a:t>
            </a:r>
            <a:r>
              <a:rPr lang="en-US" dirty="0" err="1" smtClean="0"/>
              <a:t>CalculateSalary</a:t>
            </a:r>
            <a:r>
              <a:rPr lang="en-US" dirty="0" smtClean="0"/>
              <a:t> method, where one is derived and another is it’s own, hence </a:t>
            </a:r>
            <a:r>
              <a:rPr lang="en-US" dirty="0" err="1" smtClean="0"/>
              <a:t>CalculateSalary</a:t>
            </a:r>
            <a:r>
              <a:rPr lang="en-US" dirty="0" smtClean="0"/>
              <a:t> method of derived class will try to hide same method of the base class. But, that will not be possible and compiler will be generating an error</a:t>
            </a:r>
          </a:p>
          <a:p>
            <a:r>
              <a:rPr lang="en-US" dirty="0" smtClean="0"/>
              <a:t>Solution:</a:t>
            </a:r>
          </a:p>
          <a:p>
            <a:pPr lvl="1"/>
            <a:r>
              <a:rPr lang="en-US" dirty="0" smtClean="0"/>
              <a:t>Use ‘new’ keyword with the child class </a:t>
            </a:r>
            <a:r>
              <a:rPr lang="en-US" dirty="0" err="1" smtClean="0"/>
              <a:t>CalculateSalary</a:t>
            </a:r>
            <a:r>
              <a:rPr lang="en-US" dirty="0" smtClean="0"/>
              <a:t> method, so that now child class method can hide the base class method properly and there will be no compiler generated warning</a:t>
            </a:r>
          </a:p>
          <a:p>
            <a:pPr lvl="1"/>
            <a:endParaRPr lang="en-US" dirty="0" smtClean="0"/>
          </a:p>
          <a:p>
            <a:pPr lvl="1"/>
            <a:endParaRPr lang="en-US" dirty="0" smtClean="0"/>
          </a:p>
          <a:p>
            <a:pPr lvl="1"/>
            <a:endParaRPr lang="en-US" dirty="0" smtClean="0"/>
          </a:p>
          <a:p>
            <a:pPr lvl="1"/>
            <a:endParaRPr lang="en-IN" dirty="0"/>
          </a:p>
        </p:txBody>
      </p:sp>
      <p:sp>
        <p:nvSpPr>
          <p:cNvPr id="3" name="Title 2"/>
          <p:cNvSpPr>
            <a:spLocks noGrp="1"/>
          </p:cNvSpPr>
          <p:nvPr>
            <p:ph type="title"/>
          </p:nvPr>
        </p:nvSpPr>
        <p:spPr/>
        <p:txBody>
          <a:bodyPr/>
          <a:lstStyle/>
          <a:p>
            <a:r>
              <a:rPr lang="en-US" dirty="0"/>
              <a:t>Example: Using ‘new’ </a:t>
            </a:r>
            <a:r>
              <a:rPr lang="en-US" dirty="0" smtClean="0"/>
              <a:t>Keyword</a:t>
            </a:r>
            <a:endParaRPr lang="en-IN" dirty="0"/>
          </a:p>
        </p:txBody>
      </p:sp>
    </p:spTree>
    <p:extLst>
      <p:ext uri="{BB962C8B-B14F-4D97-AF65-F5344CB8AC3E}">
        <p14:creationId xmlns:p14="http://schemas.microsoft.com/office/powerpoint/2010/main" val="1536769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rojectManagerImage.png"/>
          <p:cNvPicPr>
            <a:picLocks noGrp="1" noChangeAspect="1"/>
          </p:cNvPicPr>
          <p:nvPr>
            <p:ph sz="half" idx="1"/>
          </p:nvPr>
        </p:nvPicPr>
        <p:blipFill>
          <a:blip r:embed="rId3" cstate="print"/>
          <a:stretch>
            <a:fillRect/>
          </a:stretch>
        </p:blipFill>
        <p:spPr>
          <a:xfrm>
            <a:off x="2024034" y="2714620"/>
            <a:ext cx="4038600" cy="2178122"/>
          </a:xfrm>
          <a:ln>
            <a:solidFill>
              <a:schemeClr val="tx1"/>
            </a:solidFill>
          </a:ln>
        </p:spPr>
      </p:pic>
      <p:pic>
        <p:nvPicPr>
          <p:cNvPr id="7" name="Content Placeholder 6" descr="SrDeveloperImage.png"/>
          <p:cNvPicPr>
            <a:picLocks noGrp="1" noChangeAspect="1"/>
          </p:cNvPicPr>
          <p:nvPr>
            <p:ph sz="half" idx="2"/>
          </p:nvPr>
        </p:nvPicPr>
        <p:blipFill>
          <a:blip r:embed="rId4" cstate="print"/>
          <a:stretch>
            <a:fillRect/>
          </a:stretch>
        </p:blipFill>
        <p:spPr>
          <a:xfrm>
            <a:off x="6167438" y="2714620"/>
            <a:ext cx="4038600" cy="2174190"/>
          </a:xfrm>
          <a:ln>
            <a:solidFill>
              <a:schemeClr val="tx1"/>
            </a:solidFill>
          </a:ln>
        </p:spPr>
      </p:pic>
      <p:sp>
        <p:nvSpPr>
          <p:cNvPr id="3" name="Title 2"/>
          <p:cNvSpPr>
            <a:spLocks noGrp="1"/>
          </p:cNvSpPr>
          <p:nvPr>
            <p:ph type="title"/>
          </p:nvPr>
        </p:nvSpPr>
        <p:spPr>
          <a:xfrm>
            <a:off x="838200" y="365125"/>
            <a:ext cx="10538254" cy="706421"/>
          </a:xfrm>
        </p:spPr>
        <p:txBody>
          <a:bodyPr/>
          <a:lstStyle/>
          <a:p>
            <a:r>
              <a:rPr lang="en-US" dirty="0"/>
              <a:t>Example: Using ‘new’ Keyword</a:t>
            </a:r>
            <a:endParaRPr lang="en-IN" dirty="0"/>
          </a:p>
        </p:txBody>
      </p:sp>
      <p:sp>
        <p:nvSpPr>
          <p:cNvPr id="8" name="Rectangle 7"/>
          <p:cNvSpPr/>
          <p:nvPr/>
        </p:nvSpPr>
        <p:spPr>
          <a:xfrm>
            <a:off x="2024034" y="1500174"/>
            <a:ext cx="8143932" cy="1071570"/>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Both the derived classes now using ‘new’ keyword to properly hide inherited base class </a:t>
            </a:r>
            <a:r>
              <a:rPr lang="en-US" sz="1600" dirty="0" err="1">
                <a:latin typeface="Trebuchet MS" pitchFamily="34" charset="0"/>
              </a:rPr>
              <a:t>CalculateSalary</a:t>
            </a:r>
            <a:r>
              <a:rPr lang="en-US" sz="1600" dirty="0">
                <a:latin typeface="Trebuchet MS" pitchFamily="34" charset="0"/>
              </a:rPr>
              <a:t> method by same method of derived class properly. So, compiler will not throw any warning this time</a:t>
            </a:r>
            <a:endParaRPr lang="en-IN" sz="1600" dirty="0">
              <a:latin typeface="Trebuchet MS" pitchFamily="34" charset="0"/>
            </a:endParaRPr>
          </a:p>
        </p:txBody>
      </p:sp>
      <p:sp>
        <p:nvSpPr>
          <p:cNvPr id="9" name="Rectangle 8"/>
          <p:cNvSpPr/>
          <p:nvPr/>
        </p:nvSpPr>
        <p:spPr>
          <a:xfrm>
            <a:off x="2095472" y="1071546"/>
            <a:ext cx="7715304" cy="35719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Derived class code</a:t>
            </a:r>
            <a:endParaRPr lang="en-IN" dirty="0"/>
          </a:p>
        </p:txBody>
      </p:sp>
    </p:spTree>
    <p:extLst>
      <p:ext uri="{BB962C8B-B14F-4D97-AF65-F5344CB8AC3E}">
        <p14:creationId xmlns:p14="http://schemas.microsoft.com/office/powerpoint/2010/main" val="2901114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3" name="Rectangle 9"/>
          <p:cNvSpPr>
            <a:spLocks noGrp="1" noChangeArrowheads="1"/>
          </p:cNvSpPr>
          <p:nvPr>
            <p:ph type="title"/>
          </p:nvPr>
        </p:nvSpPr>
        <p:spPr/>
        <p:txBody>
          <a:bodyPr/>
          <a:lstStyle/>
          <a:p>
            <a:r>
              <a:rPr lang="en-US" dirty="0" smtClean="0"/>
              <a:t>Points To Remember About new keyword</a:t>
            </a:r>
            <a:endParaRPr lang="en-US" dirty="0"/>
          </a:p>
        </p:txBody>
      </p:sp>
      <p:sp>
        <p:nvSpPr>
          <p:cNvPr id="36874" name="Rectangle 10"/>
          <p:cNvSpPr>
            <a:spLocks noGrp="1" noChangeArrowheads="1"/>
          </p:cNvSpPr>
          <p:nvPr>
            <p:ph type="body" idx="1"/>
          </p:nvPr>
        </p:nvSpPr>
        <p:spPr>
          <a:xfrm>
            <a:off x="2095472" y="1428736"/>
            <a:ext cx="8229600" cy="4724400"/>
          </a:xfrm>
        </p:spPr>
        <p:txBody>
          <a:bodyPr>
            <a:normAutofit fontScale="85000" lnSpcReduction="20000"/>
          </a:bodyPr>
          <a:lstStyle/>
          <a:p>
            <a:r>
              <a:rPr lang="en-US" dirty="0"/>
              <a:t>Hide both virtual and non-virtual </a:t>
            </a:r>
            <a:r>
              <a:rPr lang="en-US" dirty="0" smtClean="0"/>
              <a:t>methods using </a:t>
            </a:r>
            <a:r>
              <a:rPr lang="en-US" b="1" dirty="0" smtClean="0"/>
              <a:t>new</a:t>
            </a:r>
            <a:r>
              <a:rPr lang="en-US" dirty="0" smtClean="0"/>
              <a:t> keyword</a:t>
            </a:r>
            <a:endParaRPr lang="en-US" dirty="0"/>
          </a:p>
          <a:p>
            <a:endParaRPr lang="en-US" dirty="0"/>
          </a:p>
          <a:p>
            <a:endParaRPr lang="en-US" dirty="0"/>
          </a:p>
          <a:p>
            <a:endParaRPr lang="en-US" dirty="0"/>
          </a:p>
          <a:p>
            <a:endParaRPr lang="en-US" dirty="0"/>
          </a:p>
          <a:p>
            <a:endParaRPr lang="en-US" dirty="0"/>
          </a:p>
          <a:p>
            <a:endParaRPr lang="en-US" dirty="0" smtClean="0"/>
          </a:p>
          <a:p>
            <a:endParaRPr lang="en-US" dirty="0" smtClean="0"/>
          </a:p>
          <a:p>
            <a:endParaRPr lang="en-US" dirty="0" smtClean="0"/>
          </a:p>
          <a:p>
            <a:endParaRPr lang="en-US" dirty="0" smtClean="0"/>
          </a:p>
          <a:p>
            <a:r>
              <a:rPr lang="en-US" dirty="0" smtClean="0"/>
              <a:t>Resolve </a:t>
            </a:r>
            <a:r>
              <a:rPr lang="en-US" dirty="0"/>
              <a:t>name clashes in code</a:t>
            </a:r>
          </a:p>
          <a:p>
            <a:r>
              <a:rPr lang="en-US" dirty="0"/>
              <a:t>Hide methods that have identical signatures</a:t>
            </a:r>
          </a:p>
        </p:txBody>
      </p:sp>
      <p:sp>
        <p:nvSpPr>
          <p:cNvPr id="36869" name="Rectangle 5"/>
          <p:cNvSpPr>
            <a:spLocks noChangeArrowheads="1"/>
          </p:cNvSpPr>
          <p:nvPr/>
        </p:nvSpPr>
        <p:spPr bwMode="auto">
          <a:xfrm>
            <a:off x="2166910" y="1857364"/>
            <a:ext cx="7772400" cy="3071834"/>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class Token</a:t>
            </a:r>
          </a:p>
          <a:p>
            <a:r>
              <a:rPr lang="en-US" sz="2000" dirty="0">
                <a:latin typeface="Trebuchet MS" pitchFamily="34" charset="0"/>
              </a:rPr>
              <a:t>{   ...</a:t>
            </a:r>
          </a:p>
          <a:p>
            <a:r>
              <a:rPr lang="en-US" sz="2000" dirty="0">
                <a:latin typeface="Trebuchet MS" pitchFamily="34" charset="0"/>
              </a:rPr>
              <a:t>    public </a:t>
            </a:r>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LineNumber</a:t>
            </a:r>
            <a:r>
              <a:rPr lang="en-US" sz="2000" dirty="0">
                <a:latin typeface="Trebuchet MS" pitchFamily="34" charset="0"/>
              </a:rPr>
              <a:t>( )  { ... }</a:t>
            </a:r>
          </a:p>
          <a:p>
            <a:r>
              <a:rPr lang="en-US" sz="2000" dirty="0">
                <a:latin typeface="Trebuchet MS" pitchFamily="34" charset="0"/>
              </a:rPr>
              <a:t>    public virtual string Name( ) { ... } </a:t>
            </a:r>
          </a:p>
          <a:p>
            <a:r>
              <a:rPr lang="en-US" sz="2000" dirty="0">
                <a:latin typeface="Trebuchet MS" pitchFamily="34" charset="0"/>
              </a:rPr>
              <a:t>}</a:t>
            </a:r>
          </a:p>
          <a:p>
            <a:r>
              <a:rPr lang="en-US" sz="2000" dirty="0">
                <a:latin typeface="Trebuchet MS" pitchFamily="34" charset="0"/>
              </a:rPr>
              <a:t>class </a:t>
            </a:r>
            <a:r>
              <a:rPr lang="en-US" sz="2000" dirty="0" err="1">
                <a:latin typeface="Trebuchet MS" pitchFamily="34" charset="0"/>
              </a:rPr>
              <a:t>CommentToken</a:t>
            </a:r>
            <a:r>
              <a:rPr lang="en-US" sz="2000" dirty="0">
                <a:latin typeface="Trebuchet MS" pitchFamily="34" charset="0"/>
              </a:rPr>
              <a:t>: Token</a:t>
            </a:r>
          </a:p>
          <a:p>
            <a:r>
              <a:rPr lang="en-US" sz="2000" dirty="0">
                <a:latin typeface="Trebuchet MS" pitchFamily="34" charset="0"/>
              </a:rPr>
              <a:t>{   ...</a:t>
            </a:r>
          </a:p>
          <a:p>
            <a:r>
              <a:rPr lang="en-US" sz="2000" dirty="0">
                <a:latin typeface="Trebuchet MS" pitchFamily="34" charset="0"/>
              </a:rPr>
              <a:t>    public new </a:t>
            </a:r>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LineNumber</a:t>
            </a:r>
            <a:r>
              <a:rPr lang="en-US" sz="2000" dirty="0">
                <a:latin typeface="Trebuchet MS" pitchFamily="34" charset="0"/>
              </a:rPr>
              <a:t>( )  { ... }</a:t>
            </a:r>
          </a:p>
          <a:p>
            <a:r>
              <a:rPr lang="en-US" sz="2000" dirty="0">
                <a:latin typeface="Trebuchet MS" pitchFamily="34" charset="0"/>
              </a:rPr>
              <a:t>    public </a:t>
            </a:r>
            <a:r>
              <a:rPr lang="en-US" sz="2000" dirty="0">
                <a:latin typeface="Trebuchet MS" pitchFamily="34" charset="0"/>
              </a:rPr>
              <a:t>new virtual </a:t>
            </a:r>
            <a:r>
              <a:rPr lang="en-US" sz="2000" dirty="0">
                <a:latin typeface="Trebuchet MS" pitchFamily="34" charset="0"/>
              </a:rPr>
              <a:t>string Name( ) { ... }</a:t>
            </a:r>
          </a:p>
          <a:p>
            <a:r>
              <a:rPr lang="en-US" sz="2000" dirty="0">
                <a:latin typeface="Trebuchet MS" pitchFamily="34" charset="0"/>
              </a:rPr>
              <a:t>}</a:t>
            </a:r>
          </a:p>
        </p:txBody>
      </p:sp>
    </p:spTree>
    <p:extLst>
      <p:ext uri="{BB962C8B-B14F-4D97-AF65-F5344CB8AC3E}">
        <p14:creationId xmlns:p14="http://schemas.microsoft.com/office/powerpoint/2010/main" val="3815774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215978" y="3402797"/>
            <a:ext cx="7358114" cy="2786082"/>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314" name="Rectangle 2"/>
          <p:cNvSpPr>
            <a:spLocks noGrp="1" noChangeArrowheads="1"/>
          </p:cNvSpPr>
          <p:nvPr>
            <p:ph type="title"/>
          </p:nvPr>
        </p:nvSpPr>
        <p:spPr>
          <a:xfrm>
            <a:off x="838200" y="365125"/>
            <a:ext cx="10480589" cy="738745"/>
          </a:xfrm>
        </p:spPr>
        <p:txBody>
          <a:bodyPr/>
          <a:lstStyle/>
          <a:p>
            <a:r>
              <a:rPr lang="en-GB" dirty="0" smtClean="0"/>
              <a:t>Static Member</a:t>
            </a:r>
            <a:endParaRPr lang="en-GB" dirty="0"/>
          </a:p>
        </p:txBody>
      </p:sp>
      <p:sp>
        <p:nvSpPr>
          <p:cNvPr id="13315" name="Rectangle 3"/>
          <p:cNvSpPr>
            <a:spLocks noGrp="1" noChangeArrowheads="1"/>
          </p:cNvSpPr>
          <p:nvPr>
            <p:ph type="body" idx="1"/>
          </p:nvPr>
        </p:nvSpPr>
        <p:spPr>
          <a:xfrm>
            <a:off x="2095472" y="1020762"/>
            <a:ext cx="8072494" cy="5121276"/>
          </a:xfrm>
        </p:spPr>
        <p:txBody>
          <a:bodyPr/>
          <a:lstStyle/>
          <a:p>
            <a:r>
              <a:rPr lang="en-GB" dirty="0"/>
              <a:t>Static data describes information for </a:t>
            </a:r>
            <a:r>
              <a:rPr lang="en-GB" i="1" dirty="0"/>
              <a:t>all</a:t>
            </a:r>
            <a:r>
              <a:rPr lang="en-GB" dirty="0"/>
              <a:t> objects </a:t>
            </a:r>
            <a:br>
              <a:rPr lang="en-GB" dirty="0"/>
            </a:br>
            <a:r>
              <a:rPr lang="en-GB" dirty="0"/>
              <a:t>of a class</a:t>
            </a:r>
          </a:p>
          <a:p>
            <a:pPr lvl="1"/>
            <a:r>
              <a:rPr lang="en-GB" dirty="0"/>
              <a:t>For example, suppose all accounts </a:t>
            </a:r>
            <a:r>
              <a:rPr lang="en-GB" u="sng" dirty="0"/>
              <a:t>share </a:t>
            </a:r>
            <a:r>
              <a:rPr lang="en-GB" dirty="0"/>
              <a:t>the same interest rate. Storing the interest rate in every account would be a bad idea</a:t>
            </a:r>
            <a:r>
              <a:rPr lang="en-GB" dirty="0" smtClean="0"/>
              <a:t>.</a:t>
            </a:r>
          </a:p>
          <a:p>
            <a:pPr lvl="1"/>
            <a:r>
              <a:rPr lang="en-GB" dirty="0" smtClean="0"/>
              <a:t>Make it a static data</a:t>
            </a:r>
            <a:endParaRPr lang="en-GB" dirty="0"/>
          </a:p>
        </p:txBody>
      </p:sp>
      <p:sp>
        <p:nvSpPr>
          <p:cNvPr id="13316" name="Rectangle 4"/>
          <p:cNvSpPr>
            <a:spLocks noChangeArrowheads="1"/>
          </p:cNvSpPr>
          <p:nvPr/>
        </p:nvSpPr>
        <p:spPr bwMode="auto">
          <a:xfrm>
            <a:off x="3195662" y="3652838"/>
            <a:ext cx="2514600" cy="216535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13317" name="Rectangle 5"/>
          <p:cNvSpPr>
            <a:spLocks noChangeArrowheads="1"/>
          </p:cNvSpPr>
          <p:nvPr/>
        </p:nvSpPr>
        <p:spPr bwMode="auto">
          <a:xfrm>
            <a:off x="2967062" y="3881438"/>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13318" name="Rectangle 6"/>
          <p:cNvSpPr>
            <a:spLocks noChangeArrowheads="1"/>
          </p:cNvSpPr>
          <p:nvPr/>
        </p:nvSpPr>
        <p:spPr bwMode="auto">
          <a:xfrm>
            <a:off x="2967062" y="4343402"/>
            <a:ext cx="17526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13319" name="Rectangle 7"/>
          <p:cNvSpPr>
            <a:spLocks noChangeArrowheads="1"/>
          </p:cNvSpPr>
          <p:nvPr/>
        </p:nvSpPr>
        <p:spPr bwMode="auto">
          <a:xfrm>
            <a:off x="3348062" y="4795838"/>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balance 12.56</a:t>
            </a:r>
          </a:p>
        </p:txBody>
      </p:sp>
      <p:sp>
        <p:nvSpPr>
          <p:cNvPr id="13327" name="Rectangle 15"/>
          <p:cNvSpPr>
            <a:spLocks noChangeArrowheads="1"/>
          </p:cNvSpPr>
          <p:nvPr/>
        </p:nvSpPr>
        <p:spPr bwMode="auto">
          <a:xfrm>
            <a:off x="3348062" y="5284788"/>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interest 7%</a:t>
            </a:r>
          </a:p>
        </p:txBody>
      </p:sp>
      <p:sp>
        <p:nvSpPr>
          <p:cNvPr id="13320" name="Rectangle 8"/>
          <p:cNvSpPr>
            <a:spLocks noChangeArrowheads="1"/>
          </p:cNvSpPr>
          <p:nvPr/>
        </p:nvSpPr>
        <p:spPr bwMode="auto">
          <a:xfrm>
            <a:off x="6243662" y="3652838"/>
            <a:ext cx="2514600" cy="216535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13321" name="Rectangle 9"/>
          <p:cNvSpPr>
            <a:spLocks noChangeArrowheads="1"/>
          </p:cNvSpPr>
          <p:nvPr/>
        </p:nvSpPr>
        <p:spPr bwMode="auto">
          <a:xfrm>
            <a:off x="6015062" y="3881438"/>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13322" name="Rectangle 10"/>
          <p:cNvSpPr>
            <a:spLocks noChangeArrowheads="1"/>
          </p:cNvSpPr>
          <p:nvPr/>
        </p:nvSpPr>
        <p:spPr bwMode="auto">
          <a:xfrm>
            <a:off x="6015062" y="4343402"/>
            <a:ext cx="17526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13323" name="Rectangle 11"/>
          <p:cNvSpPr>
            <a:spLocks noChangeArrowheads="1"/>
          </p:cNvSpPr>
          <p:nvPr/>
        </p:nvSpPr>
        <p:spPr bwMode="auto">
          <a:xfrm>
            <a:off x="6396062" y="4795838"/>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balance  99.12</a:t>
            </a:r>
          </a:p>
        </p:txBody>
      </p:sp>
      <p:sp>
        <p:nvSpPr>
          <p:cNvPr id="13328" name="Rectangle 16"/>
          <p:cNvSpPr>
            <a:spLocks noChangeArrowheads="1"/>
          </p:cNvSpPr>
          <p:nvPr/>
        </p:nvSpPr>
        <p:spPr bwMode="auto">
          <a:xfrm>
            <a:off x="6396062" y="5257802"/>
            <a:ext cx="2133600" cy="376237"/>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interest 7%</a:t>
            </a:r>
          </a:p>
        </p:txBody>
      </p:sp>
      <p:sp>
        <p:nvSpPr>
          <p:cNvPr id="13329" name="Rectangle 17"/>
          <p:cNvSpPr>
            <a:spLocks noChangeArrowheads="1"/>
          </p:cNvSpPr>
          <p:nvPr/>
        </p:nvSpPr>
        <p:spPr bwMode="auto">
          <a:xfrm>
            <a:off x="5024463" y="4872038"/>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
        <p:nvSpPr>
          <p:cNvPr id="13330" name="Rectangle 18"/>
          <p:cNvSpPr>
            <a:spLocks noChangeArrowheads="1"/>
          </p:cNvSpPr>
          <p:nvPr/>
        </p:nvSpPr>
        <p:spPr bwMode="auto">
          <a:xfrm>
            <a:off x="7989913" y="4872038"/>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Tree>
    <p:extLst>
      <p:ext uri="{BB962C8B-B14F-4D97-AF65-F5344CB8AC3E}">
        <p14:creationId xmlns:p14="http://schemas.microsoft.com/office/powerpoint/2010/main" val="4148298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004391" y="2383088"/>
            <a:ext cx="7786742" cy="3643338"/>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338" name="Rectangle 2"/>
          <p:cNvSpPr>
            <a:spLocks noGrp="1" noChangeArrowheads="1"/>
          </p:cNvSpPr>
          <p:nvPr>
            <p:ph type="title"/>
          </p:nvPr>
        </p:nvSpPr>
        <p:spPr/>
        <p:txBody>
          <a:bodyPr/>
          <a:lstStyle/>
          <a:p>
            <a:r>
              <a:rPr lang="en-GB"/>
              <a:t>Using Static Methods</a:t>
            </a:r>
          </a:p>
        </p:txBody>
      </p:sp>
      <p:sp>
        <p:nvSpPr>
          <p:cNvPr id="14339" name="Rectangle 3"/>
          <p:cNvSpPr>
            <a:spLocks noGrp="1" noChangeArrowheads="1"/>
          </p:cNvSpPr>
          <p:nvPr>
            <p:ph type="body" idx="1"/>
          </p:nvPr>
        </p:nvSpPr>
        <p:spPr>
          <a:xfrm>
            <a:off x="838200" y="1400432"/>
            <a:ext cx="10515600" cy="4776531"/>
          </a:xfrm>
        </p:spPr>
        <p:txBody>
          <a:bodyPr/>
          <a:lstStyle/>
          <a:p>
            <a:r>
              <a:rPr lang="en-GB" dirty="0"/>
              <a:t>Static methods can only access static data</a:t>
            </a:r>
          </a:p>
          <a:p>
            <a:pPr lvl="1"/>
            <a:r>
              <a:rPr lang="en-GB" dirty="0"/>
              <a:t>A static method is called on the class, not the object</a:t>
            </a:r>
          </a:p>
        </p:txBody>
      </p:sp>
      <p:sp>
        <p:nvSpPr>
          <p:cNvPr id="14340" name="Rectangle 4"/>
          <p:cNvSpPr>
            <a:spLocks noChangeArrowheads="1"/>
          </p:cNvSpPr>
          <p:nvPr/>
        </p:nvSpPr>
        <p:spPr bwMode="auto">
          <a:xfrm>
            <a:off x="2814043" y="3245106"/>
            <a:ext cx="2514600" cy="1981200"/>
          </a:xfrm>
          <a:prstGeom prst="rect">
            <a:avLst/>
          </a:prstGeom>
          <a:gradFill rotWithShape="0">
            <a:gsLst>
              <a:gs pos="0">
                <a:srgbClr val="99CCFF">
                  <a:gamma/>
                  <a:tint val="24314"/>
                  <a:invGamma/>
                </a:srgbClr>
              </a:gs>
              <a:gs pos="100000">
                <a:srgbClr val="99CCFF"/>
              </a:gs>
            </a:gsLst>
            <a:lin ang="5400000" scaled="1"/>
          </a:gradFill>
          <a:ln w="76200" cmpd="tri" algn="ctr">
            <a:solidFill>
              <a:srgbClr val="0033CC"/>
            </a:solidFill>
            <a:miter lim="800000"/>
            <a:headEnd/>
            <a:tailEnd/>
          </a:ln>
          <a:effectLst/>
        </p:spPr>
        <p:txBody>
          <a:bodyPr wrap="none" tIns="27432" bIns="27432" anchor="ctr"/>
          <a:lstStyle/>
          <a:p>
            <a:endParaRPr lang="en-IN"/>
          </a:p>
        </p:txBody>
      </p:sp>
      <p:sp>
        <p:nvSpPr>
          <p:cNvPr id="14341" name="Rectangle 5"/>
          <p:cNvSpPr>
            <a:spLocks noChangeArrowheads="1"/>
          </p:cNvSpPr>
          <p:nvPr/>
        </p:nvSpPr>
        <p:spPr bwMode="auto">
          <a:xfrm>
            <a:off x="2433043" y="3473707"/>
            <a:ext cx="2362200" cy="366767"/>
          </a:xfrm>
          <a:prstGeom prst="rect">
            <a:avLst/>
          </a:prstGeom>
          <a:solidFill>
            <a:srgbClr val="CCFFFF"/>
          </a:solidFill>
          <a:ln w="76200" cmpd="tri">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InterestRate( )</a:t>
            </a:r>
          </a:p>
        </p:txBody>
      </p:sp>
      <p:sp>
        <p:nvSpPr>
          <p:cNvPr id="14349" name="Rectangle 13"/>
          <p:cNvSpPr>
            <a:spLocks noChangeArrowheads="1"/>
          </p:cNvSpPr>
          <p:nvPr/>
        </p:nvSpPr>
        <p:spPr bwMode="auto">
          <a:xfrm>
            <a:off x="2966443" y="4557970"/>
            <a:ext cx="2133600" cy="366767"/>
          </a:xfrm>
          <a:prstGeom prst="rect">
            <a:avLst/>
          </a:prstGeom>
          <a:solidFill>
            <a:srgbClr val="C0C0C0"/>
          </a:solidFill>
          <a:ln w="76200" cmpd="tri">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interest 7%</a:t>
            </a:r>
          </a:p>
        </p:txBody>
      </p:sp>
      <p:sp>
        <p:nvSpPr>
          <p:cNvPr id="14351" name="Rectangle 15"/>
          <p:cNvSpPr>
            <a:spLocks noChangeArrowheads="1"/>
          </p:cNvSpPr>
          <p:nvPr/>
        </p:nvSpPr>
        <p:spPr bwMode="auto">
          <a:xfrm>
            <a:off x="6395443" y="3060956"/>
            <a:ext cx="2514600" cy="216535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14352" name="Rectangle 16"/>
          <p:cNvSpPr>
            <a:spLocks noChangeArrowheads="1"/>
          </p:cNvSpPr>
          <p:nvPr/>
        </p:nvSpPr>
        <p:spPr bwMode="auto">
          <a:xfrm>
            <a:off x="6166843" y="3289556"/>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14353" name="Rectangle 17"/>
          <p:cNvSpPr>
            <a:spLocks noChangeArrowheads="1"/>
          </p:cNvSpPr>
          <p:nvPr/>
        </p:nvSpPr>
        <p:spPr bwMode="auto">
          <a:xfrm>
            <a:off x="6166843" y="3751520"/>
            <a:ext cx="17526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14354" name="Rectangle 18"/>
          <p:cNvSpPr>
            <a:spLocks noChangeArrowheads="1"/>
          </p:cNvSpPr>
          <p:nvPr/>
        </p:nvSpPr>
        <p:spPr bwMode="auto">
          <a:xfrm>
            <a:off x="6547843" y="4203956"/>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balance  99.12</a:t>
            </a:r>
          </a:p>
        </p:txBody>
      </p:sp>
      <p:sp>
        <p:nvSpPr>
          <p:cNvPr id="14356" name="Rectangle 20"/>
          <p:cNvSpPr>
            <a:spLocks noChangeArrowheads="1"/>
          </p:cNvSpPr>
          <p:nvPr/>
        </p:nvSpPr>
        <p:spPr bwMode="auto">
          <a:xfrm>
            <a:off x="6547843" y="4665920"/>
            <a:ext cx="2133600" cy="376237"/>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owner   "Fred"</a:t>
            </a:r>
          </a:p>
        </p:txBody>
      </p:sp>
      <p:sp>
        <p:nvSpPr>
          <p:cNvPr id="14358" name="Text Box 22"/>
          <p:cNvSpPr txBox="1">
            <a:spLocks noChangeArrowheads="1"/>
          </p:cNvSpPr>
          <p:nvPr/>
        </p:nvSpPr>
        <p:spPr bwMode="auto">
          <a:xfrm>
            <a:off x="6395443" y="2686306"/>
            <a:ext cx="1878206" cy="369332"/>
          </a:xfrm>
          <a:prstGeom prst="rect">
            <a:avLst/>
          </a:prstGeom>
          <a:noFill/>
          <a:ln w="9525">
            <a:noFill/>
            <a:miter lim="800000"/>
            <a:headEnd/>
            <a:tailEnd/>
          </a:ln>
          <a:effectLst/>
        </p:spPr>
        <p:txBody>
          <a:bodyPr wrap="none">
            <a:spAutoFit/>
          </a:bodyPr>
          <a:lstStyle/>
          <a:p>
            <a:r>
              <a:rPr lang="en-GB"/>
              <a:t>An account object</a:t>
            </a:r>
          </a:p>
        </p:txBody>
      </p:sp>
      <p:sp>
        <p:nvSpPr>
          <p:cNvPr id="14359" name="Text Box 23"/>
          <p:cNvSpPr txBox="1">
            <a:spLocks noChangeArrowheads="1"/>
          </p:cNvSpPr>
          <p:nvPr/>
        </p:nvSpPr>
        <p:spPr bwMode="auto">
          <a:xfrm>
            <a:off x="2814043" y="2686306"/>
            <a:ext cx="1825308" cy="369332"/>
          </a:xfrm>
          <a:prstGeom prst="rect">
            <a:avLst/>
          </a:prstGeom>
          <a:noFill/>
          <a:ln w="9525">
            <a:noFill/>
            <a:miter lim="800000"/>
            <a:headEnd/>
            <a:tailEnd/>
          </a:ln>
          <a:effectLst/>
        </p:spPr>
        <p:txBody>
          <a:bodyPr wrap="none">
            <a:spAutoFit/>
          </a:bodyPr>
          <a:lstStyle/>
          <a:p>
            <a:r>
              <a:rPr lang="en-GB" dirty="0"/>
              <a:t>The account class</a:t>
            </a:r>
          </a:p>
        </p:txBody>
      </p:sp>
      <p:sp>
        <p:nvSpPr>
          <p:cNvPr id="14360" name="Text Box 24"/>
          <p:cNvSpPr txBox="1">
            <a:spLocks noChangeArrowheads="1"/>
          </p:cNvSpPr>
          <p:nvPr/>
        </p:nvSpPr>
        <p:spPr bwMode="auto">
          <a:xfrm>
            <a:off x="2812456" y="5229482"/>
            <a:ext cx="3084434" cy="646331"/>
          </a:xfrm>
          <a:prstGeom prst="rect">
            <a:avLst/>
          </a:prstGeom>
          <a:noFill/>
          <a:ln w="9525">
            <a:noFill/>
            <a:miter lim="800000"/>
            <a:headEnd/>
            <a:tailEnd/>
          </a:ln>
          <a:effectLst/>
        </p:spPr>
        <p:txBody>
          <a:bodyPr wrap="none">
            <a:spAutoFit/>
          </a:bodyPr>
          <a:lstStyle/>
          <a:p>
            <a:r>
              <a:rPr lang="en-GB"/>
              <a:t>Classes contain static data and </a:t>
            </a:r>
          </a:p>
          <a:p>
            <a:r>
              <a:rPr lang="en-GB"/>
              <a:t>static methods</a:t>
            </a:r>
          </a:p>
        </p:txBody>
      </p:sp>
      <p:sp>
        <p:nvSpPr>
          <p:cNvPr id="14361" name="Text Box 25"/>
          <p:cNvSpPr txBox="1">
            <a:spLocks noChangeArrowheads="1"/>
          </p:cNvSpPr>
          <p:nvPr/>
        </p:nvSpPr>
        <p:spPr bwMode="auto">
          <a:xfrm>
            <a:off x="6277969" y="5229482"/>
            <a:ext cx="3212161" cy="646331"/>
          </a:xfrm>
          <a:prstGeom prst="rect">
            <a:avLst/>
          </a:prstGeom>
          <a:noFill/>
          <a:ln w="9525">
            <a:noFill/>
            <a:miter lim="800000"/>
            <a:headEnd/>
            <a:tailEnd/>
          </a:ln>
          <a:effectLst/>
        </p:spPr>
        <p:txBody>
          <a:bodyPr wrap="none">
            <a:spAutoFit/>
          </a:bodyPr>
          <a:lstStyle/>
          <a:p>
            <a:r>
              <a:rPr lang="en-GB"/>
              <a:t>Objects contain object data and </a:t>
            </a:r>
          </a:p>
          <a:p>
            <a:r>
              <a:rPr lang="en-GB"/>
              <a:t>object methods</a:t>
            </a:r>
          </a:p>
        </p:txBody>
      </p:sp>
      <p:sp>
        <p:nvSpPr>
          <p:cNvPr id="14362" name="Line 26"/>
          <p:cNvSpPr>
            <a:spLocks noChangeShapeType="1"/>
          </p:cNvSpPr>
          <p:nvPr/>
        </p:nvSpPr>
        <p:spPr bwMode="auto">
          <a:xfrm>
            <a:off x="3804643" y="3930906"/>
            <a:ext cx="0" cy="533400"/>
          </a:xfrm>
          <a:prstGeom prst="line">
            <a:avLst/>
          </a:prstGeom>
          <a:noFill/>
          <a:ln w="9525">
            <a:solidFill>
              <a:srgbClr val="000000"/>
            </a:solidFill>
            <a:round/>
            <a:headEnd/>
            <a:tailEnd type="triangle" w="med" len="med"/>
          </a:ln>
          <a:effectLst/>
        </p:spPr>
        <p:txBody>
          <a:bodyPr/>
          <a:lstStyle/>
          <a:p>
            <a:endParaRPr lang="en-IN"/>
          </a:p>
        </p:txBody>
      </p:sp>
      <p:sp>
        <p:nvSpPr>
          <p:cNvPr id="14363" name="Rectangle 27"/>
          <p:cNvSpPr>
            <a:spLocks noChangeArrowheads="1"/>
          </p:cNvSpPr>
          <p:nvPr/>
        </p:nvSpPr>
        <p:spPr bwMode="auto">
          <a:xfrm>
            <a:off x="5557244" y="4311906"/>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
        <p:nvSpPr>
          <p:cNvPr id="14364" name="Line 28"/>
          <p:cNvSpPr>
            <a:spLocks noChangeShapeType="1"/>
          </p:cNvSpPr>
          <p:nvPr/>
        </p:nvSpPr>
        <p:spPr bwMode="auto">
          <a:xfrm flipV="1">
            <a:off x="4795243" y="3473706"/>
            <a:ext cx="1371600" cy="228600"/>
          </a:xfrm>
          <a:prstGeom prst="line">
            <a:avLst/>
          </a:prstGeom>
          <a:noFill/>
          <a:ln w="9525">
            <a:solidFill>
              <a:srgbClr val="000000"/>
            </a:solidFill>
            <a:round/>
            <a:headEnd/>
            <a:tailEnd type="triangle" w="med" len="med"/>
          </a:ln>
          <a:effectLst/>
        </p:spPr>
        <p:txBody>
          <a:bodyPr/>
          <a:lstStyle/>
          <a:p>
            <a:endParaRPr lang="en-IN"/>
          </a:p>
        </p:txBody>
      </p:sp>
      <p:sp>
        <p:nvSpPr>
          <p:cNvPr id="14365" name="Line 29"/>
          <p:cNvSpPr>
            <a:spLocks noChangeShapeType="1"/>
          </p:cNvSpPr>
          <p:nvPr/>
        </p:nvSpPr>
        <p:spPr bwMode="auto">
          <a:xfrm>
            <a:off x="4795243" y="3854706"/>
            <a:ext cx="1752600" cy="990600"/>
          </a:xfrm>
          <a:prstGeom prst="line">
            <a:avLst/>
          </a:prstGeom>
          <a:noFill/>
          <a:ln w="9525">
            <a:solidFill>
              <a:srgbClr val="000000"/>
            </a:solidFill>
            <a:round/>
            <a:headEnd/>
            <a:tailEnd type="triangle" w="med" len="med"/>
          </a:ln>
          <a:effectLst/>
        </p:spPr>
        <p:txBody>
          <a:bodyPr/>
          <a:lstStyle/>
          <a:p>
            <a:endParaRPr lang="en-IN"/>
          </a:p>
        </p:txBody>
      </p:sp>
      <p:sp>
        <p:nvSpPr>
          <p:cNvPr id="14366" name="Rectangle 30"/>
          <p:cNvSpPr>
            <a:spLocks noChangeArrowheads="1"/>
          </p:cNvSpPr>
          <p:nvPr/>
        </p:nvSpPr>
        <p:spPr bwMode="auto">
          <a:xfrm>
            <a:off x="5550894" y="3397506"/>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
        <p:nvSpPr>
          <p:cNvPr id="14367" name="Rectangle 31"/>
          <p:cNvSpPr>
            <a:spLocks noChangeArrowheads="1"/>
          </p:cNvSpPr>
          <p:nvPr/>
        </p:nvSpPr>
        <p:spPr bwMode="auto">
          <a:xfrm>
            <a:off x="3804643" y="3930906"/>
            <a:ext cx="545022" cy="643766"/>
          </a:xfrm>
          <a:prstGeom prst="rect">
            <a:avLst/>
          </a:prstGeom>
          <a:noFill/>
          <a:ln w="12700">
            <a:noFill/>
            <a:miter lim="800000"/>
            <a:headEnd/>
            <a:tailEnd/>
          </a:ln>
          <a:effectLst/>
        </p:spPr>
        <p:txBody>
          <a:bodyPr wrap="none" lIns="90488" tIns="44450" rIns="90488" bIns="44450">
            <a:spAutoFit/>
          </a:bodyPr>
          <a:lstStyle/>
          <a:p>
            <a:pPr defTabSz="739775"/>
            <a:r>
              <a:rPr lang="en-US" sz="3600">
                <a:solidFill>
                  <a:srgbClr val="FF3300"/>
                </a:solidFill>
                <a:effectLst>
                  <a:outerShdw blurRad="38100" dist="38100" dir="2700000" algn="tl">
                    <a:srgbClr val="C0C0C0"/>
                  </a:outerShdw>
                </a:effectLst>
                <a:latin typeface="Wingdings" pitchFamily="2" charset="2"/>
              </a:rPr>
              <a:t></a:t>
            </a:r>
          </a:p>
        </p:txBody>
      </p:sp>
    </p:spTree>
    <p:extLst>
      <p:ext uri="{BB962C8B-B14F-4D97-AF65-F5344CB8AC3E}">
        <p14:creationId xmlns:p14="http://schemas.microsoft.com/office/powerpoint/2010/main" val="3731884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dirty="0" smtClean="0"/>
              <a:t>Using this, base and new keyword</a:t>
            </a:r>
          </a:p>
          <a:p>
            <a:r>
              <a:rPr lang="en-GB" dirty="0" smtClean="0"/>
              <a:t>Constructor chaining using base keyword</a:t>
            </a:r>
          </a:p>
          <a:p>
            <a:r>
              <a:rPr lang="en-GB" dirty="0" smtClean="0"/>
              <a:t>Using Static members</a:t>
            </a:r>
          </a:p>
          <a:p>
            <a:r>
              <a:rPr lang="en-GB" dirty="0" smtClean="0"/>
              <a:t>Polymorphism</a:t>
            </a:r>
          </a:p>
          <a:p>
            <a:r>
              <a:rPr lang="en-GB" dirty="0" smtClean="0"/>
              <a:t>Method overload – revisited</a:t>
            </a:r>
          </a:p>
          <a:p>
            <a:r>
              <a:rPr lang="en-GB" dirty="0" smtClean="0"/>
              <a:t>Method overriding and virtual – override keyword</a:t>
            </a:r>
          </a:p>
          <a:p>
            <a:r>
              <a:rPr lang="en-GB" dirty="0" smtClean="0"/>
              <a:t>Sealed keyword</a:t>
            </a:r>
          </a:p>
          <a:p>
            <a:r>
              <a:rPr lang="en-GB" dirty="0" smtClean="0"/>
              <a:t>Abstract class and interface revisited</a:t>
            </a:r>
          </a:p>
          <a:p>
            <a:r>
              <a:rPr lang="en-GB" dirty="0" smtClean="0"/>
              <a:t>Operator overloading</a:t>
            </a:r>
          </a:p>
          <a:p>
            <a:r>
              <a:rPr lang="en-GB" dirty="0" smtClean="0"/>
              <a:t>Object data type and its members</a:t>
            </a:r>
          </a:p>
          <a:p>
            <a:r>
              <a:rPr lang="en-GB" dirty="0" smtClean="0"/>
              <a:t>Data conversion using ‘is’, ‘as’ keyword and boxing/unboxing</a:t>
            </a:r>
          </a:p>
          <a:p>
            <a:r>
              <a:rPr lang="en-GB" dirty="0" smtClean="0"/>
              <a:t>Structure and structure vs. class</a:t>
            </a:r>
          </a:p>
          <a:p>
            <a:endParaRPr lang="en-GB" dirty="0" smtClean="0"/>
          </a:p>
          <a:p>
            <a:endParaRPr lang="en-GB" dirty="0" smtClean="0"/>
          </a:p>
          <a:p>
            <a:endParaRPr lang="en-GB" dirty="0" smtClean="0"/>
          </a:p>
          <a:p>
            <a:endParaRPr lang="en-GB" dirty="0" smtClean="0"/>
          </a:p>
          <a:p>
            <a:endParaRPr lang="en-IN" dirty="0"/>
          </a:p>
        </p:txBody>
      </p:sp>
      <p:sp>
        <p:nvSpPr>
          <p:cNvPr id="3" name="Title 2"/>
          <p:cNvSpPr>
            <a:spLocks noGrp="1"/>
          </p:cNvSpPr>
          <p:nvPr>
            <p:ph type="title"/>
          </p:nvPr>
        </p:nvSpPr>
        <p:spPr/>
        <p:txBody>
          <a:bodyPr/>
          <a:lstStyle/>
          <a:p>
            <a:r>
              <a:rPr lang="en-US" dirty="0" smtClean="0"/>
              <a:t>Objective</a:t>
            </a:r>
            <a:endParaRPr lang="en-IN" dirty="0"/>
          </a:p>
        </p:txBody>
      </p:sp>
    </p:spTree>
    <p:extLst>
      <p:ext uri="{BB962C8B-B14F-4D97-AF65-F5344CB8AC3E}">
        <p14:creationId xmlns:p14="http://schemas.microsoft.com/office/powerpoint/2010/main" val="2992738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315832" cy="663572"/>
          </a:xfrm>
        </p:spPr>
        <p:txBody>
          <a:bodyPr>
            <a:normAutofit fontScale="90000"/>
          </a:bodyPr>
          <a:lstStyle/>
          <a:p>
            <a:r>
              <a:rPr lang="en-US" dirty="0" smtClean="0"/>
              <a:t>Example: Static Method</a:t>
            </a:r>
            <a:endParaRPr lang="en-IN" dirty="0"/>
          </a:p>
        </p:txBody>
      </p:sp>
      <p:pic>
        <p:nvPicPr>
          <p:cNvPr id="6149" name="Picture 5"/>
          <p:cNvPicPr>
            <a:picLocks noChangeAspect="1" noChangeArrowheads="1"/>
          </p:cNvPicPr>
          <p:nvPr/>
        </p:nvPicPr>
        <p:blipFill>
          <a:blip r:embed="rId3" cstate="print"/>
          <a:srcRect/>
          <a:stretch>
            <a:fillRect/>
          </a:stretch>
        </p:blipFill>
        <p:spPr bwMode="auto">
          <a:xfrm>
            <a:off x="6024562" y="4643446"/>
            <a:ext cx="4357718" cy="434300"/>
          </a:xfrm>
          <a:prstGeom prst="rect">
            <a:avLst/>
          </a:prstGeom>
          <a:noFill/>
          <a:ln w="9525">
            <a:noFill/>
            <a:miter lim="800000"/>
            <a:headEnd/>
            <a:tailEnd/>
          </a:ln>
          <a:effectLst/>
        </p:spPr>
      </p:pic>
      <p:sp>
        <p:nvSpPr>
          <p:cNvPr id="16" name="Rounded Rectangle 15"/>
          <p:cNvSpPr/>
          <p:nvPr/>
        </p:nvSpPr>
        <p:spPr>
          <a:xfrm>
            <a:off x="6738942" y="3000372"/>
            <a:ext cx="714380" cy="142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50" name="Picture 6"/>
          <p:cNvPicPr>
            <a:picLocks noGrp="1" noChangeAspect="1" noChangeArrowheads="1"/>
          </p:cNvPicPr>
          <p:nvPr>
            <p:ph sz="half" idx="1"/>
          </p:nvPr>
        </p:nvPicPr>
        <p:blipFill>
          <a:blip r:embed="rId4" cstate="print"/>
          <a:srcRect/>
          <a:stretch>
            <a:fillRect/>
          </a:stretch>
        </p:blipFill>
        <p:spPr bwMode="auto">
          <a:xfrm>
            <a:off x="2169891" y="1600201"/>
            <a:ext cx="3661218" cy="4525963"/>
          </a:xfrm>
          <a:prstGeom prst="rect">
            <a:avLst/>
          </a:prstGeom>
          <a:noFill/>
          <a:ln w="19050">
            <a:solidFill>
              <a:schemeClr val="tx1"/>
            </a:solidFill>
            <a:miter lim="800000"/>
            <a:headEnd/>
            <a:tailEnd/>
          </a:ln>
          <a:effectLst/>
        </p:spPr>
      </p:pic>
      <p:sp>
        <p:nvSpPr>
          <p:cNvPr id="23" name="Rounded Rectangle 22"/>
          <p:cNvSpPr/>
          <p:nvPr/>
        </p:nvSpPr>
        <p:spPr>
          <a:xfrm>
            <a:off x="3595670" y="1000108"/>
            <a:ext cx="2357454"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rebuchet MS" pitchFamily="34" charset="0"/>
              </a:rPr>
              <a:t>Both </a:t>
            </a:r>
            <a:r>
              <a:rPr lang="en-US" sz="1200" dirty="0" err="1">
                <a:latin typeface="Trebuchet MS" pitchFamily="34" charset="0"/>
              </a:rPr>
              <a:t>Ramesh</a:t>
            </a:r>
            <a:r>
              <a:rPr lang="en-US" sz="1200" dirty="0">
                <a:latin typeface="Trebuchet MS" pitchFamily="34" charset="0"/>
              </a:rPr>
              <a:t> and Suresh gets the same interest on the amount. So it is wise to be kept as static data, which is not different for different user</a:t>
            </a:r>
            <a:endParaRPr lang="en-IN" sz="1200" dirty="0">
              <a:latin typeface="Trebuchet MS" pitchFamily="34" charset="0"/>
            </a:endParaRPr>
          </a:p>
        </p:txBody>
      </p:sp>
      <p:sp>
        <p:nvSpPr>
          <p:cNvPr id="29" name="Rounded Rectangle 28"/>
          <p:cNvSpPr/>
          <p:nvPr/>
        </p:nvSpPr>
        <p:spPr>
          <a:xfrm>
            <a:off x="2309786" y="2285992"/>
            <a:ext cx="2143140" cy="142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2309786" y="2428868"/>
            <a:ext cx="2857520" cy="642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Arrow Connector 39"/>
          <p:cNvCxnSpPr>
            <a:endCxn id="29" idx="3"/>
          </p:cNvCxnSpPr>
          <p:nvPr/>
        </p:nvCxnSpPr>
        <p:spPr>
          <a:xfrm rot="10800000">
            <a:off x="4452926" y="2357430"/>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4810116" y="2285992"/>
            <a:ext cx="1428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4452926" y="3357562"/>
            <a:ext cx="1143008"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rebuchet MS" pitchFamily="34" charset="0"/>
              </a:rPr>
              <a:t>Static method to assign value to  interest rate</a:t>
            </a:r>
            <a:endParaRPr lang="en-IN" sz="1200" dirty="0">
              <a:latin typeface="Trebuchet MS" pitchFamily="34" charset="0"/>
            </a:endParaRPr>
          </a:p>
        </p:txBody>
      </p:sp>
      <p:cxnSp>
        <p:nvCxnSpPr>
          <p:cNvPr id="54" name="Straight Arrow Connector 53"/>
          <p:cNvCxnSpPr>
            <a:stCxn id="52" idx="0"/>
          </p:cNvCxnSpPr>
          <p:nvPr/>
        </p:nvCxnSpPr>
        <p:spPr>
          <a:xfrm rot="5400000" flipH="1" flipV="1">
            <a:off x="4881554" y="321468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51" name="Picture 7"/>
          <p:cNvPicPr>
            <a:picLocks noGrp="1" noChangeAspect="1" noChangeArrowheads="1"/>
          </p:cNvPicPr>
          <p:nvPr>
            <p:ph sz="half" idx="2"/>
          </p:nvPr>
        </p:nvPicPr>
        <p:blipFill>
          <a:blip r:embed="rId5" cstate="print"/>
          <a:srcRect/>
          <a:stretch>
            <a:fillRect/>
          </a:stretch>
        </p:blipFill>
        <p:spPr bwMode="auto">
          <a:xfrm>
            <a:off x="6024562" y="1571612"/>
            <a:ext cx="4460025" cy="2786082"/>
          </a:xfrm>
          <a:prstGeom prst="rect">
            <a:avLst/>
          </a:prstGeom>
          <a:noFill/>
          <a:ln w="19050">
            <a:solidFill>
              <a:schemeClr val="tx1"/>
            </a:solidFill>
            <a:miter lim="800000"/>
            <a:headEnd/>
            <a:tailEnd/>
          </a:ln>
          <a:effectLst/>
        </p:spPr>
      </p:pic>
      <p:sp>
        <p:nvSpPr>
          <p:cNvPr id="57" name="Rounded Rectangle 56"/>
          <p:cNvSpPr/>
          <p:nvPr/>
        </p:nvSpPr>
        <p:spPr>
          <a:xfrm>
            <a:off x="6738942" y="2285992"/>
            <a:ext cx="714380" cy="1428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6738942" y="3071810"/>
            <a:ext cx="714380" cy="1428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0" name="Straight Arrow Connector 59"/>
          <p:cNvCxnSpPr>
            <a:endCxn id="57" idx="1"/>
          </p:cNvCxnSpPr>
          <p:nvPr/>
        </p:nvCxnSpPr>
        <p:spPr>
          <a:xfrm>
            <a:off x="5738810" y="2357430"/>
            <a:ext cx="100013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8" idx="1"/>
          </p:cNvCxnSpPr>
          <p:nvPr/>
        </p:nvCxnSpPr>
        <p:spPr>
          <a:xfrm>
            <a:off x="5667372" y="3143248"/>
            <a:ext cx="107157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310314" y="2143116"/>
            <a:ext cx="1643074" cy="1428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p:cNvCxnSpPr/>
          <p:nvPr/>
        </p:nvCxnSpPr>
        <p:spPr>
          <a:xfrm rot="5400000" flipH="1" flipV="1">
            <a:off x="5203025" y="2678901"/>
            <a:ext cx="9286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5667372" y="2285992"/>
            <a:ext cx="1428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06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Property: </a:t>
            </a:r>
            <a:r>
              <a:rPr lang="en-US" dirty="0"/>
              <a:t>Example</a:t>
            </a:r>
          </a:p>
        </p:txBody>
      </p:sp>
      <p:sp>
        <p:nvSpPr>
          <p:cNvPr id="3" name="Content Placeholder 2"/>
          <p:cNvSpPr>
            <a:spLocks noGrp="1"/>
          </p:cNvSpPr>
          <p:nvPr>
            <p:ph sz="half" idx="1"/>
          </p:nvPr>
        </p:nvSpPr>
        <p:spPr/>
        <p:txBody>
          <a:bodyPr/>
          <a:lstStyle/>
          <a:p>
            <a:r>
              <a:rPr lang="en-US" dirty="0" smtClean="0"/>
              <a:t>A property declared with static keyword is said to be static property</a:t>
            </a:r>
          </a:p>
          <a:p>
            <a:r>
              <a:rPr lang="en-US" dirty="0" smtClean="0"/>
              <a:t>A static property is accessed with class name</a:t>
            </a:r>
          </a:p>
          <a:p>
            <a:endParaRPr lang="en-US" dirty="0"/>
          </a:p>
        </p:txBody>
      </p:sp>
      <p:pic>
        <p:nvPicPr>
          <p:cNvPr id="8" name="Content Placeholder 7"/>
          <p:cNvPicPr>
            <a:picLocks noGrp="1" noChangeAspect="1"/>
          </p:cNvPicPr>
          <p:nvPr>
            <p:ph sz="half" idx="2"/>
          </p:nvPr>
        </p:nvPicPr>
        <p:blipFill>
          <a:blip r:embed="rId2"/>
          <a:stretch>
            <a:fillRect/>
          </a:stretch>
        </p:blipFill>
        <p:spPr>
          <a:xfrm>
            <a:off x="6210300" y="1636644"/>
            <a:ext cx="4000500" cy="2962275"/>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21</a:t>
            </a:fld>
            <a:endParaRPr lang="en-US" dirty="0"/>
          </a:p>
        </p:txBody>
      </p:sp>
    </p:spTree>
    <p:extLst>
      <p:ext uri="{BB962C8B-B14F-4D97-AF65-F5344CB8AC3E}">
        <p14:creationId xmlns:p14="http://schemas.microsoft.com/office/powerpoint/2010/main" val="2031439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smtClean="0"/>
              <a:t>Static Constructor</a:t>
            </a:r>
            <a:endParaRPr lang="en-GB" dirty="0"/>
          </a:p>
        </p:txBody>
      </p:sp>
      <p:sp>
        <p:nvSpPr>
          <p:cNvPr id="11267" name="Rectangle 3"/>
          <p:cNvSpPr>
            <a:spLocks noGrp="1" noChangeArrowheads="1"/>
          </p:cNvSpPr>
          <p:nvPr>
            <p:ph type="body" idx="1"/>
          </p:nvPr>
        </p:nvSpPr>
        <p:spPr/>
        <p:txBody>
          <a:bodyPr>
            <a:normAutofit fontScale="85000" lnSpcReduction="20000"/>
          </a:bodyPr>
          <a:lstStyle/>
          <a:p>
            <a:r>
              <a:rPr lang="en-GB" dirty="0" smtClean="0"/>
              <a:t>Constructor can be static, too.</a:t>
            </a:r>
          </a:p>
          <a:p>
            <a:pPr>
              <a:buNone/>
            </a:pPr>
            <a:endParaRPr lang="en-GB" dirty="0" smtClean="0"/>
          </a:p>
          <a:p>
            <a:r>
              <a:rPr lang="en-GB" dirty="0" smtClean="0"/>
              <a:t>Purpose</a:t>
            </a:r>
            <a:endParaRPr lang="en-GB" dirty="0"/>
          </a:p>
          <a:p>
            <a:pPr lvl="1"/>
            <a:r>
              <a:rPr lang="en-GB" dirty="0"/>
              <a:t>Called by the class loader at run </a:t>
            </a:r>
            <a:r>
              <a:rPr lang="en-GB" dirty="0" smtClean="0"/>
              <a:t>time</a:t>
            </a:r>
          </a:p>
          <a:p>
            <a:pPr lvl="1"/>
            <a:r>
              <a:rPr lang="en-GB" dirty="0" smtClean="0"/>
              <a:t>Called only once in the application lifetime, no matter how many objects are created. It is called just before the first object creation.</a:t>
            </a:r>
          </a:p>
          <a:p>
            <a:pPr lvl="1"/>
            <a:r>
              <a:rPr lang="en-GB" dirty="0" smtClean="0"/>
              <a:t>Guaranteed to be called before instance constructor</a:t>
            </a:r>
          </a:p>
          <a:p>
            <a:pPr lvl="1"/>
            <a:r>
              <a:rPr lang="en-GB" dirty="0" smtClean="0"/>
              <a:t>At least one object of the class has to be created, so that at least once the instance constructor gets called</a:t>
            </a:r>
            <a:endParaRPr lang="en-GB" dirty="0"/>
          </a:p>
          <a:p>
            <a:pPr lvl="1"/>
            <a:r>
              <a:rPr lang="en-GB" dirty="0"/>
              <a:t>Can be used to initialize static </a:t>
            </a:r>
            <a:r>
              <a:rPr lang="en-GB" dirty="0" smtClean="0"/>
              <a:t>fields</a:t>
            </a:r>
          </a:p>
          <a:p>
            <a:r>
              <a:rPr lang="en-GB" dirty="0" smtClean="0"/>
              <a:t>Restrictions</a:t>
            </a:r>
            <a:endParaRPr lang="en-GB" dirty="0"/>
          </a:p>
          <a:p>
            <a:pPr lvl="1"/>
            <a:r>
              <a:rPr lang="en-GB" dirty="0"/>
              <a:t>Cannot be called</a:t>
            </a:r>
          </a:p>
          <a:p>
            <a:pPr lvl="1"/>
            <a:r>
              <a:rPr lang="en-GB" dirty="0"/>
              <a:t>Cannot have an access modifier</a:t>
            </a:r>
          </a:p>
          <a:p>
            <a:pPr lvl="1"/>
            <a:r>
              <a:rPr lang="en-GB" dirty="0"/>
              <a:t>Must be </a:t>
            </a:r>
            <a:r>
              <a:rPr lang="en-GB" dirty="0" smtClean="0"/>
              <a:t>parameter less (i.e., can’t be overloaded)</a:t>
            </a:r>
            <a:endParaRPr lang="en-GB" dirty="0"/>
          </a:p>
        </p:txBody>
      </p:sp>
    </p:spTree>
    <p:extLst>
      <p:ext uri="{BB962C8B-B14F-4D97-AF65-F5344CB8AC3E}">
        <p14:creationId xmlns:p14="http://schemas.microsoft.com/office/powerpoint/2010/main" val="2721668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0571205" cy="516295"/>
          </a:xfrm>
        </p:spPr>
        <p:txBody>
          <a:bodyPr>
            <a:normAutofit fontScale="90000"/>
          </a:bodyPr>
          <a:lstStyle/>
          <a:p>
            <a:r>
              <a:rPr lang="en-US" dirty="0" smtClean="0"/>
              <a:t>Example:</a:t>
            </a:r>
            <a:endParaRPr lang="en-IN" dirty="0"/>
          </a:p>
        </p:txBody>
      </p:sp>
      <p:sp>
        <p:nvSpPr>
          <p:cNvPr id="10" name="Rectangle 9"/>
          <p:cNvSpPr/>
          <p:nvPr/>
        </p:nvSpPr>
        <p:spPr>
          <a:xfrm>
            <a:off x="5652019" y="992174"/>
            <a:ext cx="457203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Instead of a static method, ‘</a:t>
            </a:r>
            <a:r>
              <a:rPr lang="en-US" sz="1400" dirty="0" err="1">
                <a:latin typeface="Trebuchet MS" pitchFamily="34" charset="0"/>
              </a:rPr>
              <a:t>interestRate</a:t>
            </a:r>
            <a:r>
              <a:rPr lang="en-US" sz="1400" dirty="0">
                <a:latin typeface="Trebuchet MS" pitchFamily="34" charset="0"/>
              </a:rPr>
              <a:t>’ variable  is being assigned in a static constructor</a:t>
            </a:r>
            <a:endParaRPr lang="en-IN" sz="1400" dirty="0">
              <a:latin typeface="Trebuchet MS" pitchFamily="34" charset="0"/>
            </a:endParaRPr>
          </a:p>
        </p:txBody>
      </p:sp>
      <p:pic>
        <p:nvPicPr>
          <p:cNvPr id="13" name="Content Placeholder 12" descr="StaticCtorImage1.png"/>
          <p:cNvPicPr>
            <a:picLocks noGrp="1" noChangeAspect="1"/>
          </p:cNvPicPr>
          <p:nvPr>
            <p:ph sz="half" idx="1"/>
          </p:nvPr>
        </p:nvPicPr>
        <p:blipFill>
          <a:blip r:embed="rId3" cstate="print"/>
          <a:stretch>
            <a:fillRect/>
          </a:stretch>
        </p:blipFill>
        <p:spPr>
          <a:xfrm>
            <a:off x="1937244" y="1020762"/>
            <a:ext cx="3545958" cy="4890176"/>
          </a:xfrm>
          <a:ln>
            <a:solidFill>
              <a:schemeClr val="tx1"/>
            </a:solidFill>
          </a:ln>
        </p:spPr>
      </p:pic>
      <p:pic>
        <p:nvPicPr>
          <p:cNvPr id="2050" name="Picture 2" descr="C:\Users\JoySata\Pictures\MindTreeMaterialPics\StaticCtoropImage.png"/>
          <p:cNvPicPr>
            <a:picLocks noChangeAspect="1" noChangeArrowheads="1"/>
          </p:cNvPicPr>
          <p:nvPr/>
        </p:nvPicPr>
        <p:blipFill>
          <a:blip r:embed="rId4" cstate="print"/>
          <a:srcRect/>
          <a:stretch>
            <a:fillRect/>
          </a:stretch>
        </p:blipFill>
        <p:spPr bwMode="auto">
          <a:xfrm>
            <a:off x="5652020" y="4745161"/>
            <a:ext cx="4572032" cy="457089"/>
          </a:xfrm>
          <a:prstGeom prst="rect">
            <a:avLst/>
          </a:prstGeom>
          <a:noFill/>
        </p:spPr>
      </p:pic>
      <p:sp>
        <p:nvSpPr>
          <p:cNvPr id="16" name="Rectangle 15"/>
          <p:cNvSpPr/>
          <p:nvPr/>
        </p:nvSpPr>
        <p:spPr>
          <a:xfrm>
            <a:off x="5652019" y="5278454"/>
            <a:ext cx="457203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Notice, static constructor has been executed only once, though two objects of Account class has been created</a:t>
            </a:r>
            <a:endParaRPr lang="en-IN" sz="1400" dirty="0">
              <a:latin typeface="Trebuchet MS" pitchFamily="34" charset="0"/>
            </a:endParaRPr>
          </a:p>
        </p:txBody>
      </p:sp>
      <p:sp>
        <p:nvSpPr>
          <p:cNvPr id="17" name="Rounded Rectangle 16"/>
          <p:cNvSpPr/>
          <p:nvPr/>
        </p:nvSpPr>
        <p:spPr>
          <a:xfrm>
            <a:off x="2080119" y="1992306"/>
            <a:ext cx="3000396" cy="928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p:cNvCxnSpPr/>
          <p:nvPr/>
        </p:nvCxnSpPr>
        <p:spPr>
          <a:xfrm rot="5400000">
            <a:off x="4080383" y="1635116"/>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37573" y="1277926"/>
            <a:ext cx="13573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Content Placeholder 22" descr="StaticCtorImage2.png"/>
          <p:cNvPicPr>
            <a:picLocks noGrp="1" noChangeAspect="1"/>
          </p:cNvPicPr>
          <p:nvPr>
            <p:ph sz="half" idx="2"/>
          </p:nvPr>
        </p:nvPicPr>
        <p:blipFill>
          <a:blip r:embed="rId5" cstate="print"/>
          <a:stretch>
            <a:fillRect/>
          </a:stretch>
        </p:blipFill>
        <p:spPr>
          <a:xfrm>
            <a:off x="5658249" y="1745870"/>
            <a:ext cx="4565803" cy="2757360"/>
          </a:xfrm>
          <a:ln>
            <a:solidFill>
              <a:schemeClr val="tx1"/>
            </a:solidFill>
          </a:ln>
        </p:spPr>
      </p:pic>
    </p:spTree>
    <p:extLst>
      <p:ext uri="{BB962C8B-B14F-4D97-AF65-F5344CB8AC3E}">
        <p14:creationId xmlns:p14="http://schemas.microsoft.com/office/powerpoint/2010/main" val="4016798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981200" y="1600200"/>
          <a:ext cx="8229600" cy="28397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latin typeface="Trebuchet MS" pitchFamily="34" charset="0"/>
                        </a:rPr>
                        <a:t>Static Member</a:t>
                      </a:r>
                      <a:endParaRPr lang="en-IN" dirty="0">
                        <a:latin typeface="Trebuchet MS" pitchFamily="34" charset="0"/>
                      </a:endParaRPr>
                    </a:p>
                  </a:txBody>
                  <a:tcPr/>
                </a:tc>
                <a:tc>
                  <a:txBody>
                    <a:bodyPr/>
                    <a:lstStyle/>
                    <a:p>
                      <a:pPr algn="ctr"/>
                      <a:r>
                        <a:rPr lang="en-US" dirty="0" smtClean="0">
                          <a:latin typeface="Trebuchet MS" pitchFamily="34" charset="0"/>
                        </a:rPr>
                        <a:t>Non-Static Member</a:t>
                      </a:r>
                      <a:endParaRPr lang="en-IN" dirty="0">
                        <a:latin typeface="Trebuchet MS" pitchFamily="34" charset="0"/>
                      </a:endParaRPr>
                    </a:p>
                  </a:txBody>
                  <a:tcPr/>
                </a:tc>
              </a:tr>
              <a:tr h="370840">
                <a:tc>
                  <a:txBody>
                    <a:bodyPr/>
                    <a:lstStyle/>
                    <a:p>
                      <a:r>
                        <a:rPr lang="en-US" sz="1600" dirty="0" smtClean="0">
                          <a:latin typeface="Trebuchet MS" pitchFamily="34" charset="0"/>
                        </a:rPr>
                        <a:t>1. Static data and static method are not accessed through instances, rather through class name</a:t>
                      </a:r>
                      <a:endParaRPr lang="en-IN" sz="1600" dirty="0">
                        <a:latin typeface="Trebuchet MS" pitchFamily="34" charset="0"/>
                      </a:endParaRPr>
                    </a:p>
                  </a:txBody>
                  <a:tcPr/>
                </a:tc>
                <a:tc>
                  <a:txBody>
                    <a:bodyPr/>
                    <a:lstStyle/>
                    <a:p>
                      <a:r>
                        <a:rPr lang="en-US" sz="1600" dirty="0" smtClean="0">
                          <a:latin typeface="Trebuchet MS" pitchFamily="34" charset="0"/>
                        </a:rPr>
                        <a:t>1. Non-static</a:t>
                      </a:r>
                      <a:r>
                        <a:rPr lang="en-US" sz="1600" baseline="0" dirty="0" smtClean="0">
                          <a:latin typeface="Trebuchet MS" pitchFamily="34" charset="0"/>
                        </a:rPr>
                        <a:t> data and method are accessed through instances, not using class name</a:t>
                      </a:r>
                      <a:endParaRPr lang="en-IN" sz="1600" dirty="0">
                        <a:latin typeface="Trebuchet MS" pitchFamily="34" charset="0"/>
                      </a:endParaRPr>
                    </a:p>
                  </a:txBody>
                  <a:tcPr/>
                </a:tc>
              </a:tr>
              <a:tr h="370840">
                <a:tc>
                  <a:txBody>
                    <a:bodyPr/>
                    <a:lstStyle/>
                    <a:p>
                      <a:r>
                        <a:rPr lang="en-US" sz="1600" dirty="0" smtClean="0">
                          <a:latin typeface="Trebuchet MS" pitchFamily="34" charset="0"/>
                        </a:rPr>
                        <a:t>2. Only single copy of static data member will be present</a:t>
                      </a:r>
                      <a:r>
                        <a:rPr lang="en-US" sz="1600" baseline="0" dirty="0" smtClean="0">
                          <a:latin typeface="Trebuchet MS" pitchFamily="34" charset="0"/>
                        </a:rPr>
                        <a:t> and every instance will share that static data</a:t>
                      </a:r>
                      <a:endParaRPr lang="en-IN" sz="1600" dirty="0">
                        <a:latin typeface="Trebuchet MS" pitchFamily="34" charset="0"/>
                      </a:endParaRPr>
                    </a:p>
                  </a:txBody>
                  <a:tcPr/>
                </a:tc>
                <a:tc>
                  <a:txBody>
                    <a:bodyPr/>
                    <a:lstStyle/>
                    <a:p>
                      <a:r>
                        <a:rPr lang="en-US" sz="1600" dirty="0" smtClean="0">
                          <a:latin typeface="Trebuchet MS" pitchFamily="34" charset="0"/>
                        </a:rPr>
                        <a:t>2. Non-static data is different for different instances and</a:t>
                      </a:r>
                      <a:r>
                        <a:rPr lang="en-US" sz="1600" baseline="0" dirty="0" smtClean="0">
                          <a:latin typeface="Trebuchet MS" pitchFamily="34" charset="0"/>
                        </a:rPr>
                        <a:t> it is not shared amongst different instances. It is particular to the instance</a:t>
                      </a:r>
                      <a:endParaRPr lang="en-IN" sz="1600" dirty="0">
                        <a:latin typeface="Trebuchet MS" pitchFamily="34" charset="0"/>
                      </a:endParaRPr>
                    </a:p>
                  </a:txBody>
                  <a:tcPr/>
                </a:tc>
              </a:tr>
              <a:tr h="370840">
                <a:tc>
                  <a:txBody>
                    <a:bodyPr/>
                    <a:lstStyle/>
                    <a:p>
                      <a:r>
                        <a:rPr lang="en-US" sz="1600" dirty="0" smtClean="0">
                          <a:latin typeface="Trebuchet MS" pitchFamily="34" charset="0"/>
                        </a:rPr>
                        <a:t>3. Static method</a:t>
                      </a:r>
                      <a:r>
                        <a:rPr lang="en-US" sz="1600" baseline="0" dirty="0" smtClean="0">
                          <a:latin typeface="Trebuchet MS" pitchFamily="34" charset="0"/>
                        </a:rPr>
                        <a:t> can only access static data</a:t>
                      </a:r>
                      <a:endParaRPr lang="en-IN" sz="1600" dirty="0">
                        <a:latin typeface="Trebuchet MS" pitchFamily="34" charset="0"/>
                      </a:endParaRPr>
                    </a:p>
                  </a:txBody>
                  <a:tcPr/>
                </a:tc>
                <a:tc>
                  <a:txBody>
                    <a:bodyPr/>
                    <a:lstStyle/>
                    <a:p>
                      <a:r>
                        <a:rPr lang="en-US" sz="1600" dirty="0" smtClean="0">
                          <a:latin typeface="Trebuchet MS" pitchFamily="34" charset="0"/>
                        </a:rPr>
                        <a:t>3. Non-static</a:t>
                      </a:r>
                      <a:r>
                        <a:rPr lang="en-US" sz="1600" baseline="0" dirty="0" smtClean="0">
                          <a:latin typeface="Trebuchet MS" pitchFamily="34" charset="0"/>
                        </a:rPr>
                        <a:t> method can access static as well as non-static data</a:t>
                      </a:r>
                      <a:endParaRPr lang="en-IN" sz="1600" dirty="0">
                        <a:latin typeface="Trebuchet MS" pitchFamily="34" charset="0"/>
                      </a:endParaRPr>
                    </a:p>
                  </a:txBody>
                  <a:tcPr/>
                </a:tc>
              </a:tr>
            </a:tbl>
          </a:graphicData>
        </a:graphic>
      </p:graphicFrame>
      <p:sp>
        <p:nvSpPr>
          <p:cNvPr id="4" name="Title 3"/>
          <p:cNvSpPr>
            <a:spLocks noGrp="1"/>
          </p:cNvSpPr>
          <p:nvPr>
            <p:ph type="title"/>
          </p:nvPr>
        </p:nvSpPr>
        <p:spPr/>
        <p:txBody>
          <a:bodyPr/>
          <a:lstStyle/>
          <a:p>
            <a:r>
              <a:rPr lang="en-US" dirty="0" smtClean="0"/>
              <a:t>Comparison Between Static and Non-static data</a:t>
            </a:r>
            <a:endParaRPr lang="en-IN" dirty="0"/>
          </a:p>
        </p:txBody>
      </p:sp>
    </p:spTree>
    <p:extLst>
      <p:ext uri="{BB962C8B-B14F-4D97-AF65-F5344CB8AC3E}">
        <p14:creationId xmlns:p14="http://schemas.microsoft.com/office/powerpoint/2010/main" val="38622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dirty="0" smtClean="0"/>
              <a:t>Polymorphism and Types of Polymorphism</a:t>
            </a:r>
            <a:endParaRPr lang="en-GB" dirty="0"/>
          </a:p>
        </p:txBody>
      </p:sp>
      <p:sp>
        <p:nvSpPr>
          <p:cNvPr id="57347" name="Rectangle 3"/>
          <p:cNvSpPr>
            <a:spLocks noGrp="1" noChangeArrowheads="1"/>
          </p:cNvSpPr>
          <p:nvPr>
            <p:ph type="body" idx="1"/>
          </p:nvPr>
        </p:nvSpPr>
        <p:spPr>
          <a:xfrm>
            <a:off x="1981200" y="1285860"/>
            <a:ext cx="8229600" cy="5038740"/>
          </a:xfrm>
        </p:spPr>
        <p:txBody>
          <a:bodyPr>
            <a:normAutofit fontScale="92500" lnSpcReduction="10000"/>
          </a:bodyPr>
          <a:lstStyle/>
          <a:p>
            <a:endParaRPr lang="en-GB" dirty="0" smtClean="0"/>
          </a:p>
          <a:p>
            <a:r>
              <a:rPr lang="en-GB" dirty="0" smtClean="0"/>
              <a:t>Poly (=many) and Morph (=form)</a:t>
            </a:r>
          </a:p>
          <a:p>
            <a:endParaRPr lang="en-GB" dirty="0" smtClean="0"/>
          </a:p>
          <a:p>
            <a:r>
              <a:rPr lang="en-GB" dirty="0" smtClean="0"/>
              <a:t>Different implementation with same name</a:t>
            </a:r>
          </a:p>
          <a:p>
            <a:endParaRPr lang="en-GB" dirty="0" smtClean="0"/>
          </a:p>
          <a:p>
            <a:r>
              <a:rPr lang="en-GB" dirty="0" smtClean="0"/>
              <a:t>There are two types of polymorphism</a:t>
            </a:r>
          </a:p>
          <a:p>
            <a:pPr lvl="1"/>
            <a:endParaRPr lang="en-GB" dirty="0" smtClean="0"/>
          </a:p>
          <a:p>
            <a:pPr lvl="1"/>
            <a:r>
              <a:rPr lang="en-GB" dirty="0" smtClean="0"/>
              <a:t>If normal member calls are resolved at compile time, then it is known as Early Binding or Static Polymorphism. Method overloading is an example of Static polymorphism. </a:t>
            </a:r>
          </a:p>
          <a:p>
            <a:pPr lvl="1"/>
            <a:endParaRPr lang="en-GB" dirty="0" smtClean="0"/>
          </a:p>
          <a:p>
            <a:pPr lvl="1"/>
            <a:r>
              <a:rPr lang="en-GB" dirty="0" smtClean="0"/>
              <a:t>If polymorphic member calls are resolved at run time then it is known as Late Binding or Dynamic Polymorphism</a:t>
            </a:r>
            <a:endParaRPr lang="en-GB" dirty="0"/>
          </a:p>
        </p:txBody>
      </p:sp>
      <p:sp>
        <p:nvSpPr>
          <p:cNvPr id="57357" name="Rectangle 13"/>
          <p:cNvSpPr>
            <a:spLocks noChangeArrowheads="1"/>
          </p:cNvSpPr>
          <p:nvPr/>
        </p:nvSpPr>
        <p:spPr bwMode="auto">
          <a:xfrm>
            <a:off x="4114800" y="3886200"/>
            <a:ext cx="152400" cy="152400"/>
          </a:xfrm>
          <a:prstGeom prst="rect">
            <a:avLst/>
          </a:prstGeom>
          <a:noFill/>
          <a:ln w="9525">
            <a:noFill/>
            <a:miter lim="800000"/>
            <a:headEnd/>
            <a:tailEnd/>
          </a:ln>
          <a:effectLst/>
        </p:spPr>
        <p:txBody>
          <a:bodyPr wrap="none" anchor="ctr"/>
          <a:lstStyle/>
          <a:p>
            <a:endParaRPr lang="en-IN"/>
          </a:p>
        </p:txBody>
      </p:sp>
      <p:sp>
        <p:nvSpPr>
          <p:cNvPr id="57358" name="Rectangle 14"/>
          <p:cNvSpPr>
            <a:spLocks noChangeArrowheads="1"/>
          </p:cNvSpPr>
          <p:nvPr/>
        </p:nvSpPr>
        <p:spPr bwMode="auto">
          <a:xfrm>
            <a:off x="4114800" y="5715000"/>
            <a:ext cx="152400" cy="152400"/>
          </a:xfrm>
          <a:prstGeom prst="rect">
            <a:avLst/>
          </a:prstGeom>
          <a:noFill/>
          <a:ln w="9525">
            <a:noFill/>
            <a:miter lim="800000"/>
            <a:headEnd/>
            <a:tailEnd/>
          </a:ln>
          <a:effectLst/>
        </p:spPr>
        <p:txBody>
          <a:bodyPr wrap="none" anchor="ctr"/>
          <a:lstStyle/>
          <a:p>
            <a:endParaRPr lang="en-IN"/>
          </a:p>
        </p:txBody>
      </p:sp>
    </p:spTree>
    <p:extLst>
      <p:ext uri="{BB962C8B-B14F-4D97-AF65-F5344CB8AC3E}">
        <p14:creationId xmlns:p14="http://schemas.microsoft.com/office/powerpoint/2010/main" val="1188372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46" name="Rectangle 30"/>
          <p:cNvSpPr>
            <a:spLocks noGrp="1" noChangeArrowheads="1"/>
          </p:cNvSpPr>
          <p:nvPr>
            <p:ph type="title"/>
          </p:nvPr>
        </p:nvSpPr>
        <p:spPr/>
        <p:txBody>
          <a:bodyPr/>
          <a:lstStyle/>
          <a:p>
            <a:r>
              <a:rPr lang="en-GB" dirty="0"/>
              <a:t>Method </a:t>
            </a:r>
            <a:r>
              <a:rPr lang="en-GB" dirty="0" smtClean="0"/>
              <a:t>Overloading Revisited</a:t>
            </a:r>
            <a:endParaRPr lang="en-GB" dirty="0"/>
          </a:p>
        </p:txBody>
      </p:sp>
      <p:sp>
        <p:nvSpPr>
          <p:cNvPr id="214047" name="Rectangle 31"/>
          <p:cNvSpPr>
            <a:spLocks noGrp="1" noChangeArrowheads="1"/>
          </p:cNvSpPr>
          <p:nvPr>
            <p:ph type="body" idx="1"/>
          </p:nvPr>
        </p:nvSpPr>
        <p:spPr>
          <a:xfrm>
            <a:off x="568411" y="1214422"/>
            <a:ext cx="11236411" cy="5110178"/>
          </a:xfrm>
        </p:spPr>
        <p:txBody>
          <a:bodyPr>
            <a:normAutofit/>
          </a:bodyPr>
          <a:lstStyle/>
          <a:p>
            <a:r>
              <a:rPr lang="en-GB" sz="2400" dirty="0" smtClean="0"/>
              <a:t>It is an example of early binding or static polymorphism</a:t>
            </a:r>
          </a:p>
          <a:p>
            <a:r>
              <a:rPr lang="en-GB" sz="2400" dirty="0" smtClean="0"/>
              <a:t>Which method will be called that is decided during compile time</a:t>
            </a:r>
          </a:p>
          <a:p>
            <a:r>
              <a:rPr lang="en-GB" sz="2400" dirty="0" smtClean="0"/>
              <a:t>All the overloaded methods, with same name, are part of single class</a:t>
            </a:r>
          </a:p>
          <a:p>
            <a:r>
              <a:rPr lang="en-GB" sz="2400" dirty="0" smtClean="0"/>
              <a:t>Method </a:t>
            </a:r>
            <a:r>
              <a:rPr lang="en-GB" sz="2400" dirty="0"/>
              <a:t>signatures must be unique within a class</a:t>
            </a:r>
          </a:p>
          <a:p>
            <a:r>
              <a:rPr lang="en-GB" sz="2400" dirty="0"/>
              <a:t>Signature </a:t>
            </a:r>
            <a:r>
              <a:rPr lang="en-GB" sz="2400" dirty="0" smtClean="0"/>
              <a:t>definition makes the difference</a:t>
            </a:r>
          </a:p>
        </p:txBody>
      </p:sp>
      <p:sp>
        <p:nvSpPr>
          <p:cNvPr id="214042" name="Rectangle 26"/>
          <p:cNvSpPr>
            <a:spLocks noChangeArrowheads="1"/>
          </p:cNvSpPr>
          <p:nvPr/>
        </p:nvSpPr>
        <p:spPr bwMode="auto">
          <a:xfrm>
            <a:off x="2952728" y="4214818"/>
            <a:ext cx="3000396" cy="1928826"/>
          </a:xfrm>
          <a:prstGeom prst="rect">
            <a:avLst/>
          </a:prstGeom>
          <a:solidFill>
            <a:schemeClr val="accent1">
              <a:lumMod val="40000"/>
              <a:lumOff val="60000"/>
            </a:schemeClr>
          </a:solidFill>
          <a:ln w="9525">
            <a:solidFill>
              <a:schemeClr val="tx1"/>
            </a:solidFill>
            <a:miter lim="800000"/>
            <a:headEnd/>
            <a:tailEnd/>
          </a:ln>
          <a:effectLst>
            <a:outerShdw dist="89803" dir="2700000" algn="ctr" rotWithShape="0">
              <a:srgbClr val="CECECE"/>
            </a:outerShdw>
          </a:effectLst>
        </p:spPr>
        <p:txBody>
          <a:bodyPr lIns="45720" rIns="45720" anchor="b" anchorCtr="1"/>
          <a:lstStyle/>
          <a:p>
            <a:pPr lvl="1" indent="-279400">
              <a:lnSpc>
                <a:spcPct val="90000"/>
              </a:lnSpc>
              <a:spcBef>
                <a:spcPct val="60000"/>
              </a:spcBef>
              <a:buClr>
                <a:srgbClr val="D60093"/>
              </a:buClr>
              <a:buSzPct val="70000"/>
              <a:buFont typeface="Wingdings" pitchFamily="2" charset="2"/>
              <a:buChar char="n"/>
            </a:pPr>
            <a:r>
              <a:rPr lang="en-US" sz="2000" dirty="0">
                <a:latin typeface="Trebuchet MS" pitchFamily="34" charset="0"/>
              </a:rPr>
              <a:t>No of Parameters</a:t>
            </a:r>
            <a:endParaRPr lang="en-US" sz="2000" dirty="0">
              <a:latin typeface="Trebuchet MS" pitchFamily="34" charset="0"/>
            </a:endParaRPr>
          </a:p>
          <a:p>
            <a:pPr lvl="1" indent="-279400">
              <a:lnSpc>
                <a:spcPct val="90000"/>
              </a:lnSpc>
              <a:spcBef>
                <a:spcPct val="60000"/>
              </a:spcBef>
              <a:buClr>
                <a:srgbClr val="D60093"/>
              </a:buClr>
              <a:buSzPct val="70000"/>
              <a:buFont typeface="Wingdings" pitchFamily="2" charset="2"/>
              <a:buChar char="n"/>
            </a:pPr>
            <a:r>
              <a:rPr lang="en-US" sz="2000" dirty="0">
                <a:latin typeface="Trebuchet MS" pitchFamily="34" charset="0"/>
              </a:rPr>
              <a:t>Data Type of Parameters</a:t>
            </a:r>
            <a:endParaRPr lang="en-US" sz="2000" dirty="0">
              <a:latin typeface="Trebuchet MS" pitchFamily="34" charset="0"/>
            </a:endParaRPr>
          </a:p>
          <a:p>
            <a:pPr lvl="1" indent="-279400">
              <a:lnSpc>
                <a:spcPct val="90000"/>
              </a:lnSpc>
              <a:spcBef>
                <a:spcPct val="60000"/>
              </a:spcBef>
              <a:buClr>
                <a:srgbClr val="D60093"/>
              </a:buClr>
              <a:buSzPct val="70000"/>
              <a:buFont typeface="Wingdings" pitchFamily="2" charset="2"/>
              <a:buChar char="n"/>
            </a:pPr>
            <a:r>
              <a:rPr lang="en-US" sz="2000" dirty="0">
                <a:latin typeface="Trebuchet MS" pitchFamily="34" charset="0"/>
              </a:rPr>
              <a:t>Position of Parameters</a:t>
            </a:r>
            <a:endParaRPr lang="en-US" sz="2000" dirty="0">
              <a:latin typeface="Trebuchet MS" pitchFamily="34" charset="0"/>
            </a:endParaRPr>
          </a:p>
        </p:txBody>
      </p:sp>
      <p:sp>
        <p:nvSpPr>
          <p:cNvPr id="214043" name="Text Box 27"/>
          <p:cNvSpPr txBox="1">
            <a:spLocks noChangeArrowheads="1"/>
          </p:cNvSpPr>
          <p:nvPr/>
        </p:nvSpPr>
        <p:spPr bwMode="auto">
          <a:xfrm>
            <a:off x="2524101" y="3643314"/>
            <a:ext cx="3057525" cy="707886"/>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lIns="45720" rIns="45720" anchor="ctr">
            <a:spAutoFit/>
          </a:bodyPr>
          <a:lstStyle/>
          <a:p>
            <a:pPr algn="ctr"/>
            <a:r>
              <a:rPr lang="en-GB" sz="2000" b="1" dirty="0">
                <a:solidFill>
                  <a:schemeClr val="bg1"/>
                </a:solidFill>
                <a:effectLst>
                  <a:outerShdw blurRad="38100" dist="38100" dir="2700000" algn="tl">
                    <a:srgbClr val="000000"/>
                  </a:outerShdw>
                </a:effectLst>
                <a:latin typeface="Trebuchet MS" pitchFamily="34" charset="0"/>
              </a:rPr>
              <a:t>Criteria for Signature Difference</a:t>
            </a:r>
            <a:endParaRPr lang="en-US" sz="2000" b="1" dirty="0">
              <a:solidFill>
                <a:schemeClr val="bg1"/>
              </a:solidFill>
              <a:effectLst>
                <a:outerShdw blurRad="38100" dist="38100" dir="2700000" algn="tl">
                  <a:srgbClr val="000000"/>
                </a:outerShdw>
              </a:effectLst>
              <a:latin typeface="Trebuchet MS" pitchFamily="34" charset="0"/>
            </a:endParaRPr>
          </a:p>
        </p:txBody>
      </p:sp>
      <p:sp>
        <p:nvSpPr>
          <p:cNvPr id="214044" name="Rectangle 28"/>
          <p:cNvSpPr>
            <a:spLocks noChangeArrowheads="1"/>
          </p:cNvSpPr>
          <p:nvPr/>
        </p:nvSpPr>
        <p:spPr bwMode="auto">
          <a:xfrm>
            <a:off x="6667504" y="4214818"/>
            <a:ext cx="3071834" cy="1771648"/>
          </a:xfrm>
          <a:prstGeom prst="rect">
            <a:avLst/>
          </a:prstGeom>
          <a:solidFill>
            <a:schemeClr val="accent1">
              <a:lumMod val="40000"/>
              <a:lumOff val="60000"/>
            </a:schemeClr>
          </a:solidFill>
          <a:ln w="9525">
            <a:solidFill>
              <a:schemeClr val="tx1"/>
            </a:solidFill>
            <a:miter lim="800000"/>
            <a:headEnd/>
            <a:tailEnd/>
          </a:ln>
          <a:effectLst>
            <a:outerShdw dist="89803" dir="2700000" algn="ctr" rotWithShape="0">
              <a:srgbClr val="CECECE"/>
            </a:outerShdw>
          </a:effectLst>
        </p:spPr>
        <p:txBody>
          <a:bodyPr lIns="45720" rIns="45720" anchor="ctr" anchorCtr="1"/>
          <a:lstStyle/>
          <a:p>
            <a:pPr lvl="1" indent="-279400">
              <a:lnSpc>
                <a:spcPct val="90000"/>
              </a:lnSpc>
              <a:spcBef>
                <a:spcPct val="60000"/>
              </a:spcBef>
              <a:buClr>
                <a:srgbClr val="D60093"/>
              </a:buClr>
              <a:buSzPct val="70000"/>
              <a:buFont typeface="Wingdings" pitchFamily="2" charset="2"/>
              <a:buChar char="n"/>
            </a:pPr>
            <a:r>
              <a:rPr lang="en-US" sz="2000" dirty="0">
                <a:latin typeface="Trebuchet MS" pitchFamily="34" charset="0"/>
              </a:rPr>
              <a:t>Name of parameter</a:t>
            </a:r>
          </a:p>
          <a:p>
            <a:pPr lvl="1" indent="-279400">
              <a:lnSpc>
                <a:spcPct val="90000"/>
              </a:lnSpc>
              <a:spcBef>
                <a:spcPct val="60000"/>
              </a:spcBef>
              <a:buClr>
                <a:srgbClr val="D60093"/>
              </a:buClr>
              <a:buSzPct val="70000"/>
              <a:buFont typeface="Wingdings" pitchFamily="2" charset="2"/>
              <a:buChar char="n"/>
            </a:pPr>
            <a:r>
              <a:rPr lang="en-US" sz="2000" dirty="0">
                <a:latin typeface="Trebuchet MS" pitchFamily="34" charset="0"/>
              </a:rPr>
              <a:t>Return type of method</a:t>
            </a:r>
          </a:p>
        </p:txBody>
      </p:sp>
      <p:sp>
        <p:nvSpPr>
          <p:cNvPr id="214045" name="Text Box 29"/>
          <p:cNvSpPr txBox="1">
            <a:spLocks noChangeArrowheads="1"/>
          </p:cNvSpPr>
          <p:nvPr/>
        </p:nvSpPr>
        <p:spPr bwMode="auto">
          <a:xfrm>
            <a:off x="6238877" y="3571876"/>
            <a:ext cx="3057525" cy="785818"/>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lIns="45720" rIns="45720" anchor="ctr"/>
          <a:lstStyle/>
          <a:p>
            <a:pPr algn="ctr">
              <a:lnSpc>
                <a:spcPct val="90000"/>
              </a:lnSpc>
              <a:spcBef>
                <a:spcPct val="60000"/>
              </a:spcBef>
              <a:buClr>
                <a:srgbClr val="D60093"/>
              </a:buClr>
              <a:buSzPct val="70000"/>
              <a:buFont typeface="Wingdings" pitchFamily="2" charset="2"/>
              <a:buNone/>
            </a:pPr>
            <a:r>
              <a:rPr lang="en-GB" sz="2000" b="1" dirty="0">
                <a:solidFill>
                  <a:schemeClr val="bg1"/>
                </a:solidFill>
                <a:effectLst>
                  <a:outerShdw blurRad="38100" dist="38100" dir="2700000" algn="tl">
                    <a:srgbClr val="000000"/>
                  </a:outerShdw>
                </a:effectLst>
                <a:latin typeface="Trebuchet MS" pitchFamily="34" charset="0"/>
              </a:rPr>
              <a:t>Which Does Not Have An Impact On Signature?</a:t>
            </a:r>
            <a:endParaRPr lang="en-US" sz="2000" b="1" dirty="0">
              <a:solidFill>
                <a:schemeClr val="bg1"/>
              </a:solidFill>
              <a:effectLst>
                <a:outerShdw blurRad="38100" dist="38100" dir="2700000" algn="tl">
                  <a:srgbClr val="000000"/>
                </a:outerShdw>
              </a:effectLst>
              <a:latin typeface="Trebuchet MS" pitchFamily="34" charset="0"/>
            </a:endParaRPr>
          </a:p>
        </p:txBody>
      </p:sp>
    </p:spTree>
    <p:extLst>
      <p:ext uri="{BB962C8B-B14F-4D97-AF65-F5344CB8AC3E}">
        <p14:creationId xmlns:p14="http://schemas.microsoft.com/office/powerpoint/2010/main" val="4256404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MethodOverloadingImage1.png"/>
          <p:cNvPicPr>
            <a:picLocks noGrp="1" noChangeAspect="1"/>
          </p:cNvPicPr>
          <p:nvPr>
            <p:ph sz="half" idx="1"/>
          </p:nvPr>
        </p:nvPicPr>
        <p:blipFill>
          <a:blip r:embed="rId3" cstate="print"/>
          <a:stretch>
            <a:fillRect/>
          </a:stretch>
        </p:blipFill>
        <p:spPr>
          <a:xfrm>
            <a:off x="1881159" y="1357298"/>
            <a:ext cx="4061745" cy="4768656"/>
          </a:xfrm>
          <a:ln>
            <a:solidFill>
              <a:schemeClr val="tx1"/>
            </a:solidFill>
          </a:ln>
        </p:spPr>
      </p:pic>
      <p:pic>
        <p:nvPicPr>
          <p:cNvPr id="14" name="Content Placeholder 13" descr="MethodOverloadingImage2.png"/>
          <p:cNvPicPr>
            <a:picLocks noGrp="1" noChangeAspect="1"/>
          </p:cNvPicPr>
          <p:nvPr>
            <p:ph sz="half" idx="2"/>
          </p:nvPr>
        </p:nvPicPr>
        <p:blipFill>
          <a:blip r:embed="rId4" cstate="print"/>
          <a:stretch>
            <a:fillRect/>
          </a:stretch>
        </p:blipFill>
        <p:spPr>
          <a:xfrm>
            <a:off x="6059730" y="2299932"/>
            <a:ext cx="4408743" cy="2843580"/>
          </a:xfrm>
          <a:ln>
            <a:solidFill>
              <a:schemeClr val="tx1"/>
            </a:solidFill>
          </a:ln>
        </p:spPr>
      </p:pic>
      <p:sp>
        <p:nvSpPr>
          <p:cNvPr id="212994" name="Rectangle 2"/>
          <p:cNvSpPr>
            <a:spLocks noGrp="1" noChangeArrowheads="1"/>
          </p:cNvSpPr>
          <p:nvPr>
            <p:ph type="title"/>
          </p:nvPr>
        </p:nvSpPr>
        <p:spPr/>
        <p:txBody>
          <a:bodyPr/>
          <a:lstStyle/>
          <a:p>
            <a:r>
              <a:rPr lang="en-US"/>
              <a:t>Declaring Overloaded Methods</a:t>
            </a:r>
          </a:p>
        </p:txBody>
      </p:sp>
      <p:sp>
        <p:nvSpPr>
          <p:cNvPr id="15" name="Rectangle 14"/>
          <p:cNvSpPr/>
          <p:nvPr/>
        </p:nvSpPr>
        <p:spPr>
          <a:xfrm>
            <a:off x="6096000" y="1357298"/>
            <a:ext cx="4357718" cy="857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Calculation is having four overloaded ‘Add’ methods with four different signatures</a:t>
            </a:r>
            <a:endParaRPr lang="en-IN" sz="1600" dirty="0">
              <a:latin typeface="Trebuchet MS" pitchFamily="34" charset="0"/>
            </a:endParaRPr>
          </a:p>
        </p:txBody>
      </p:sp>
      <p:sp>
        <p:nvSpPr>
          <p:cNvPr id="16" name="Rounded Rectangle 15"/>
          <p:cNvSpPr/>
          <p:nvPr/>
        </p:nvSpPr>
        <p:spPr>
          <a:xfrm>
            <a:off x="2095472" y="1928802"/>
            <a:ext cx="3714776" cy="928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2095472" y="2928934"/>
            <a:ext cx="3714776" cy="928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2095472" y="3929066"/>
            <a:ext cx="3714776" cy="928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2095472" y="4929198"/>
            <a:ext cx="3714776" cy="1009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6524628" y="3571876"/>
            <a:ext cx="3357586"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p:nvPr/>
        </p:nvCxnSpPr>
        <p:spPr>
          <a:xfrm>
            <a:off x="6524628" y="3857628"/>
            <a:ext cx="33575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24628" y="4071942"/>
            <a:ext cx="33575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524628" y="4357694"/>
            <a:ext cx="33575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6" idx="3"/>
          </p:cNvCxnSpPr>
          <p:nvPr/>
        </p:nvCxnSpPr>
        <p:spPr>
          <a:xfrm rot="16200000" flipV="1">
            <a:off x="5506638" y="2696761"/>
            <a:ext cx="1321603" cy="7143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5810248" y="3571876"/>
            <a:ext cx="714380" cy="428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flipV="1">
            <a:off x="5810248" y="4286256"/>
            <a:ext cx="714380"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5810248" y="4500570"/>
            <a:ext cx="714380"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096000" y="5214950"/>
            <a:ext cx="4357718" cy="10001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During method calls, each and every method call will be attached to proper overloaded method with the help of method signature</a:t>
            </a:r>
            <a:endParaRPr lang="en-IN" sz="1600" dirty="0">
              <a:latin typeface="Trebuchet MS" pitchFamily="34" charset="0"/>
            </a:endParaRPr>
          </a:p>
        </p:txBody>
      </p:sp>
    </p:spTree>
    <p:extLst>
      <p:ext uri="{BB962C8B-B14F-4D97-AF65-F5344CB8AC3E}">
        <p14:creationId xmlns:p14="http://schemas.microsoft.com/office/powerpoint/2010/main" val="400434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It is an example of Dynamic Polymorphism</a:t>
            </a:r>
          </a:p>
          <a:p>
            <a:r>
              <a:rPr lang="en-US" dirty="0" smtClean="0"/>
              <a:t>It is required when you need to provide a new implementation of the base class method in the derived class without changing the signature of the method and also to invoke that child class implementation always, no matter where the reference is passed, either to base or child class variable</a:t>
            </a:r>
          </a:p>
          <a:p>
            <a:r>
              <a:rPr lang="en-US" dirty="0" smtClean="0"/>
              <a:t>Technique:</a:t>
            </a:r>
          </a:p>
          <a:p>
            <a:pPr lvl="1"/>
            <a:r>
              <a:rPr lang="en-US" dirty="0" smtClean="0"/>
              <a:t>Declare base class method with ‘virtual’ keyword</a:t>
            </a:r>
          </a:p>
          <a:p>
            <a:pPr lvl="1"/>
            <a:r>
              <a:rPr lang="en-US" dirty="0" smtClean="0"/>
              <a:t>Override base class method in derived class by using ‘override’ keyword with derived class method</a:t>
            </a:r>
          </a:p>
          <a:p>
            <a:pPr lvl="1"/>
            <a:r>
              <a:rPr lang="en-US" dirty="0" smtClean="0"/>
              <a:t>In this way, in the derived class you are providing new implementation to the same method of base class</a:t>
            </a:r>
          </a:p>
          <a:p>
            <a:endParaRPr lang="en-IN" dirty="0"/>
          </a:p>
        </p:txBody>
      </p:sp>
      <p:sp>
        <p:nvSpPr>
          <p:cNvPr id="3" name="Title 2"/>
          <p:cNvSpPr>
            <a:spLocks noGrp="1"/>
          </p:cNvSpPr>
          <p:nvPr>
            <p:ph type="title"/>
          </p:nvPr>
        </p:nvSpPr>
        <p:spPr/>
        <p:txBody>
          <a:bodyPr/>
          <a:lstStyle/>
          <a:p>
            <a:r>
              <a:rPr lang="en-US" dirty="0" smtClean="0"/>
              <a:t>What is Method Overriding?</a:t>
            </a:r>
            <a:endParaRPr lang="en-IN" dirty="0"/>
          </a:p>
        </p:txBody>
      </p:sp>
    </p:spTree>
    <p:extLst>
      <p:ext uri="{BB962C8B-B14F-4D97-AF65-F5344CB8AC3E}">
        <p14:creationId xmlns:p14="http://schemas.microsoft.com/office/powerpoint/2010/main" val="607780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20762"/>
            <a:ext cx="8229600" cy="5480072"/>
          </a:xfrm>
        </p:spPr>
        <p:txBody>
          <a:bodyPr>
            <a:normAutofit lnSpcReduction="10000"/>
          </a:bodyPr>
          <a:lstStyle/>
          <a:p>
            <a:r>
              <a:rPr lang="en-US" dirty="0" smtClean="0"/>
              <a:t>A Scenario:</a:t>
            </a:r>
          </a:p>
          <a:p>
            <a:pPr lvl="1"/>
            <a:r>
              <a:rPr lang="en-US" dirty="0" smtClean="0"/>
              <a:t>Let’s take the same example of </a:t>
            </a:r>
            <a:r>
              <a:rPr lang="en-US" dirty="0" err="1" smtClean="0"/>
              <a:t>InfoSystem</a:t>
            </a:r>
            <a:r>
              <a:rPr lang="en-US" dirty="0" smtClean="0"/>
              <a:t> Ltd. Company, where we need to calculate salary of different employees based on their different salary structure</a:t>
            </a:r>
          </a:p>
          <a:p>
            <a:r>
              <a:rPr lang="en-US" dirty="0" smtClean="0"/>
              <a:t>Problem: </a:t>
            </a:r>
          </a:p>
          <a:p>
            <a:pPr lvl="1"/>
            <a:r>
              <a:rPr lang="en-US" dirty="0" smtClean="0"/>
              <a:t>Since salary calculation for them was different for them, so derived classes had their own implementation of </a:t>
            </a:r>
            <a:r>
              <a:rPr lang="en-US" dirty="0" err="1" smtClean="0"/>
              <a:t>CalculateSalary</a:t>
            </a:r>
            <a:r>
              <a:rPr lang="en-US" dirty="0" smtClean="0"/>
              <a:t> method.</a:t>
            </a:r>
          </a:p>
          <a:p>
            <a:pPr lvl="1"/>
            <a:r>
              <a:rPr lang="en-US" dirty="0" smtClean="0"/>
              <a:t>But, an object of derived class (say, </a:t>
            </a:r>
            <a:r>
              <a:rPr lang="en-US" dirty="0" err="1" smtClean="0"/>
              <a:t>SrDeveloper</a:t>
            </a:r>
            <a:r>
              <a:rPr lang="en-US" dirty="0" smtClean="0"/>
              <a:t>) was created and the reference was passed to base class (Employee) variable. While calling the </a:t>
            </a:r>
            <a:r>
              <a:rPr lang="en-US" dirty="0" err="1" smtClean="0"/>
              <a:t>CalculateSalary</a:t>
            </a:r>
            <a:r>
              <a:rPr lang="en-US" dirty="0" smtClean="0"/>
              <a:t> method through base class variable, always method from base class was being invoked. But, if the same reference is passed to the derived class variable and then </a:t>
            </a:r>
            <a:r>
              <a:rPr lang="en-US" dirty="0" err="1" smtClean="0"/>
              <a:t>CalculateSalary</a:t>
            </a:r>
            <a:r>
              <a:rPr lang="en-US" dirty="0" smtClean="0"/>
              <a:t> method is called, then the method from derived class is invoked.</a:t>
            </a:r>
          </a:p>
        </p:txBody>
      </p:sp>
      <p:sp>
        <p:nvSpPr>
          <p:cNvPr id="3" name="Title 2"/>
          <p:cNvSpPr>
            <a:spLocks noGrp="1"/>
          </p:cNvSpPr>
          <p:nvPr>
            <p:ph type="title"/>
          </p:nvPr>
        </p:nvSpPr>
        <p:spPr>
          <a:xfrm>
            <a:off x="838200" y="365125"/>
            <a:ext cx="10480589" cy="655637"/>
          </a:xfrm>
        </p:spPr>
        <p:txBody>
          <a:bodyPr>
            <a:normAutofit fontScale="90000"/>
          </a:bodyPr>
          <a:lstStyle/>
          <a:p>
            <a:r>
              <a:rPr lang="en-US" dirty="0" smtClean="0"/>
              <a:t>Why Method Overriding? </a:t>
            </a:r>
            <a:endParaRPr lang="en-IN" dirty="0"/>
          </a:p>
        </p:txBody>
      </p:sp>
    </p:spTree>
    <p:extLst>
      <p:ext uri="{BB962C8B-B14F-4D97-AF65-F5344CB8AC3E}">
        <p14:creationId xmlns:p14="http://schemas.microsoft.com/office/powerpoint/2010/main" val="61355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sz="half" idx="1"/>
          </p:nvPr>
        </p:nvSpPr>
        <p:spPr/>
        <p:txBody>
          <a:bodyPr>
            <a:normAutofit/>
          </a:bodyPr>
          <a:lstStyle/>
          <a:p>
            <a:pPr>
              <a:spcAft>
                <a:spcPct val="20000"/>
              </a:spcAft>
            </a:pPr>
            <a:r>
              <a:rPr lang="en-US" dirty="0" smtClean="0"/>
              <a:t>‘</a:t>
            </a:r>
            <a:r>
              <a:rPr lang="en-US" b="1" u="sng" dirty="0" smtClean="0">
                <a:solidFill>
                  <a:schemeClr val="accent1">
                    <a:lumMod val="75000"/>
                  </a:schemeClr>
                </a:solidFill>
              </a:rPr>
              <a:t>this</a:t>
            </a:r>
            <a:r>
              <a:rPr lang="en-US" dirty="0" smtClean="0"/>
              <a:t>’ is a reference to the object of the current class </a:t>
            </a:r>
          </a:p>
          <a:p>
            <a:pPr lvl="1">
              <a:spcAft>
                <a:spcPct val="20000"/>
              </a:spcAft>
            </a:pPr>
            <a:r>
              <a:rPr lang="en-US" sz="2000" dirty="0"/>
              <a:t>It can be used to distinguish instance variables from local variables</a:t>
            </a:r>
          </a:p>
          <a:p>
            <a:pPr lvl="1">
              <a:spcAft>
                <a:spcPct val="20000"/>
              </a:spcAft>
            </a:pPr>
            <a:r>
              <a:rPr lang="en-US" sz="2000" dirty="0"/>
              <a:t>It can be assigned to other references, or passed as a parameter, or cast to other types</a:t>
            </a:r>
          </a:p>
          <a:p>
            <a:pPr lvl="1">
              <a:spcAft>
                <a:spcPct val="20000"/>
              </a:spcAft>
            </a:pPr>
            <a:r>
              <a:rPr lang="en-US" sz="2000" dirty="0"/>
              <a:t>It cannot be used in a static context</a:t>
            </a:r>
            <a:r>
              <a:rPr lang="en-GB" sz="2000" dirty="0"/>
              <a:t>Useful </a:t>
            </a:r>
            <a:r>
              <a:rPr lang="en-GB" sz="2000" dirty="0"/>
              <a:t>when identifiers from different scopes clash</a:t>
            </a:r>
          </a:p>
        </p:txBody>
      </p:sp>
      <p:sp>
        <p:nvSpPr>
          <p:cNvPr id="20482" name="Rectangle 2"/>
          <p:cNvSpPr>
            <a:spLocks noGrp="1" noChangeArrowheads="1"/>
          </p:cNvSpPr>
          <p:nvPr>
            <p:ph type="title"/>
          </p:nvPr>
        </p:nvSpPr>
        <p:spPr/>
        <p:txBody>
          <a:bodyPr/>
          <a:lstStyle/>
          <a:p>
            <a:r>
              <a:rPr lang="en-US" dirty="0"/>
              <a:t>Using </a:t>
            </a:r>
            <a:r>
              <a:rPr lang="en-US" dirty="0" smtClean="0"/>
              <a:t>this </a:t>
            </a:r>
            <a:r>
              <a:rPr lang="en-US" dirty="0"/>
              <a:t>Keyword</a:t>
            </a:r>
          </a:p>
        </p:txBody>
      </p:sp>
      <p:pic>
        <p:nvPicPr>
          <p:cNvPr id="4100" name="Picture 4"/>
          <p:cNvPicPr>
            <a:picLocks noGrp="1" noChangeAspect="1" noChangeArrowheads="1"/>
          </p:cNvPicPr>
          <p:nvPr>
            <p:ph sz="half" idx="2"/>
          </p:nvPr>
        </p:nvPicPr>
        <p:blipFill>
          <a:blip r:embed="rId3" cstate="print"/>
          <a:srcRect/>
          <a:stretch>
            <a:fillRect/>
          </a:stretch>
        </p:blipFill>
        <p:spPr bwMode="auto">
          <a:xfrm>
            <a:off x="6953257" y="1500175"/>
            <a:ext cx="1700071" cy="2643206"/>
          </a:xfrm>
          <a:prstGeom prst="rect">
            <a:avLst/>
          </a:prstGeom>
          <a:noFill/>
          <a:ln w="9525">
            <a:solidFill>
              <a:schemeClr val="tx1"/>
            </a:solidFill>
            <a:miter lim="800000"/>
            <a:headEnd/>
            <a:tailEnd/>
          </a:ln>
          <a:effectLst/>
        </p:spPr>
      </p:pic>
      <p:pic>
        <p:nvPicPr>
          <p:cNvPr id="4101" name="Picture 5"/>
          <p:cNvPicPr>
            <a:picLocks noChangeAspect="1" noChangeArrowheads="1"/>
          </p:cNvPicPr>
          <p:nvPr/>
        </p:nvPicPr>
        <p:blipFill>
          <a:blip r:embed="rId4" cstate="print"/>
          <a:srcRect/>
          <a:stretch>
            <a:fillRect/>
          </a:stretch>
        </p:blipFill>
        <p:spPr bwMode="auto">
          <a:xfrm>
            <a:off x="7024694" y="4357695"/>
            <a:ext cx="2454640" cy="1761565"/>
          </a:xfrm>
          <a:prstGeom prst="rect">
            <a:avLst/>
          </a:prstGeom>
          <a:noFill/>
          <a:ln w="9525">
            <a:solidFill>
              <a:schemeClr val="tx1"/>
            </a:solidFill>
            <a:miter lim="800000"/>
            <a:headEnd/>
            <a:tailEnd/>
          </a:ln>
          <a:effectLst/>
        </p:spPr>
      </p:pic>
      <p:cxnSp>
        <p:nvCxnSpPr>
          <p:cNvPr id="14" name="Straight Arrow Connector 13"/>
          <p:cNvCxnSpPr/>
          <p:nvPr/>
        </p:nvCxnSpPr>
        <p:spPr>
          <a:xfrm rot="10800000" flipV="1">
            <a:off x="8024826" y="3929068"/>
            <a:ext cx="2143140" cy="14781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882082" y="2500306"/>
            <a:ext cx="1643074"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Trebuchet MS" pitchFamily="34" charset="0"/>
              </a:rPr>
              <a:t>If this statement were</a:t>
            </a:r>
          </a:p>
          <a:p>
            <a:r>
              <a:rPr lang="en-GB" sz="1400" dirty="0">
                <a:latin typeface="Trebuchet MS" pitchFamily="34" charset="0"/>
              </a:rPr>
              <a:t>  </a:t>
            </a:r>
            <a:r>
              <a:rPr lang="en-GB" sz="1400" dirty="0" err="1">
                <a:latin typeface="Trebuchet MS" pitchFamily="34" charset="0"/>
              </a:rPr>
              <a:t>modelname</a:t>
            </a:r>
            <a:r>
              <a:rPr lang="en-GB" sz="1400" dirty="0">
                <a:latin typeface="Trebuchet MS" pitchFamily="34" charset="0"/>
              </a:rPr>
              <a:t> = </a:t>
            </a:r>
            <a:r>
              <a:rPr lang="en-GB" sz="1400" dirty="0" err="1">
                <a:latin typeface="Trebuchet MS" pitchFamily="34" charset="0"/>
              </a:rPr>
              <a:t>modelname</a:t>
            </a:r>
            <a:r>
              <a:rPr lang="en-GB" sz="1400" dirty="0">
                <a:latin typeface="Trebuchet MS" pitchFamily="34" charset="0"/>
              </a:rPr>
              <a:t>;</a:t>
            </a:r>
          </a:p>
          <a:p>
            <a:r>
              <a:rPr lang="en-GB" sz="1400" dirty="0">
                <a:latin typeface="Trebuchet MS" pitchFamily="34" charset="0"/>
              </a:rPr>
              <a:t>What would happen?</a:t>
            </a:r>
            <a:endParaRPr lang="en-GB" sz="1400" dirty="0">
              <a:latin typeface="Trebuchet MS" pitchFamily="34" charset="0"/>
            </a:endParaRPr>
          </a:p>
        </p:txBody>
      </p:sp>
    </p:spTree>
    <p:extLst>
      <p:ext uri="{BB962C8B-B14F-4D97-AF65-F5344CB8AC3E}">
        <p14:creationId xmlns:p14="http://schemas.microsoft.com/office/powerpoint/2010/main" val="513859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enarioProrgramImage1.png"/>
          <p:cNvPicPr>
            <a:picLocks noGrp="1" noChangeAspect="1"/>
          </p:cNvPicPr>
          <p:nvPr>
            <p:ph sz="half" idx="1"/>
          </p:nvPr>
        </p:nvPicPr>
        <p:blipFill>
          <a:blip r:embed="rId3" cstate="print"/>
          <a:stretch>
            <a:fillRect/>
          </a:stretch>
        </p:blipFill>
        <p:spPr>
          <a:xfrm>
            <a:off x="1952597" y="1643050"/>
            <a:ext cx="4074497" cy="4000528"/>
          </a:xfrm>
          <a:ln>
            <a:solidFill>
              <a:schemeClr val="tx1"/>
            </a:solidFill>
          </a:ln>
        </p:spPr>
      </p:pic>
      <p:sp>
        <p:nvSpPr>
          <p:cNvPr id="3" name="Title 2"/>
          <p:cNvSpPr>
            <a:spLocks noGrp="1"/>
          </p:cNvSpPr>
          <p:nvPr>
            <p:ph type="title"/>
          </p:nvPr>
        </p:nvSpPr>
        <p:spPr/>
        <p:txBody>
          <a:bodyPr/>
          <a:lstStyle/>
          <a:p>
            <a:r>
              <a:rPr lang="en-US" dirty="0" smtClean="0"/>
              <a:t>Why Method Overriding?</a:t>
            </a:r>
            <a:endParaRPr lang="en-IN" dirty="0"/>
          </a:p>
        </p:txBody>
      </p:sp>
      <p:pic>
        <p:nvPicPr>
          <p:cNvPr id="9" name="Content Placeholder 8" descr="ScenarioOPImage1.png"/>
          <p:cNvPicPr>
            <a:picLocks noGrp="1" noChangeAspect="1"/>
          </p:cNvPicPr>
          <p:nvPr>
            <p:ph sz="half" idx="2"/>
          </p:nvPr>
        </p:nvPicPr>
        <p:blipFill>
          <a:blip r:embed="rId4" cstate="print"/>
          <a:stretch>
            <a:fillRect/>
          </a:stretch>
        </p:blipFill>
        <p:spPr>
          <a:xfrm>
            <a:off x="6172200" y="3225742"/>
            <a:ext cx="4038600" cy="1274878"/>
          </a:xfrm>
        </p:spPr>
      </p:pic>
      <p:sp>
        <p:nvSpPr>
          <p:cNvPr id="10" name="Rectangle 9"/>
          <p:cNvSpPr/>
          <p:nvPr/>
        </p:nvSpPr>
        <p:spPr>
          <a:xfrm>
            <a:off x="6238876" y="4572008"/>
            <a:ext cx="4000528" cy="107157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Notice the salary is 45,000, which is expected output, since derived class method is being called</a:t>
            </a:r>
            <a:endParaRPr lang="en-IN" dirty="0"/>
          </a:p>
        </p:txBody>
      </p:sp>
      <p:sp>
        <p:nvSpPr>
          <p:cNvPr id="11" name="Rounded Rectangle 10"/>
          <p:cNvSpPr/>
          <p:nvPr/>
        </p:nvSpPr>
        <p:spPr>
          <a:xfrm>
            <a:off x="6167438" y="1643050"/>
            <a:ext cx="1500198" cy="150019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8310578" y="1643050"/>
            <a:ext cx="1785950" cy="150019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8453454" y="1857364"/>
            <a:ext cx="1571636" cy="857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err="1">
                <a:solidFill>
                  <a:schemeClr val="tx1"/>
                </a:solidFill>
                <a:latin typeface="Trebuchet MS" pitchFamily="34" charset="0"/>
              </a:rPr>
              <a:t>CalculateSalary</a:t>
            </a:r>
            <a:r>
              <a:rPr lang="en-US" sz="1200" dirty="0">
                <a:solidFill>
                  <a:schemeClr val="tx1"/>
                </a:solidFill>
                <a:latin typeface="Trebuchet MS" pitchFamily="34" charset="0"/>
              </a:rPr>
              <a:t> of base</a:t>
            </a:r>
          </a:p>
          <a:p>
            <a:pPr marL="228600" indent="-228600" algn="ctr">
              <a:buAutoNum type="arabicPeriod"/>
            </a:pPr>
            <a:r>
              <a:rPr lang="en-US" sz="1200" dirty="0" err="1">
                <a:solidFill>
                  <a:schemeClr val="tx1"/>
                </a:solidFill>
                <a:latin typeface="Trebuchet MS" pitchFamily="34" charset="0"/>
              </a:rPr>
              <a:t>CalculateSalary</a:t>
            </a:r>
            <a:r>
              <a:rPr lang="en-US" sz="1200" dirty="0">
                <a:solidFill>
                  <a:schemeClr val="tx1"/>
                </a:solidFill>
                <a:latin typeface="Trebuchet MS" pitchFamily="34" charset="0"/>
              </a:rPr>
              <a:t> of child</a:t>
            </a:r>
            <a:endParaRPr lang="en-IN" sz="1200" dirty="0">
              <a:solidFill>
                <a:schemeClr val="tx1"/>
              </a:solidFill>
              <a:latin typeface="Trebuchet MS" pitchFamily="34" charset="0"/>
            </a:endParaRPr>
          </a:p>
        </p:txBody>
      </p:sp>
      <p:sp>
        <p:nvSpPr>
          <p:cNvPr id="14" name="TextBox 13"/>
          <p:cNvSpPr txBox="1"/>
          <p:nvPr/>
        </p:nvSpPr>
        <p:spPr>
          <a:xfrm>
            <a:off x="8382016" y="1357298"/>
            <a:ext cx="1643074" cy="369332"/>
          </a:xfrm>
          <a:prstGeom prst="rect">
            <a:avLst/>
          </a:prstGeom>
          <a:noFill/>
        </p:spPr>
        <p:txBody>
          <a:bodyPr wrap="square" rtlCol="0">
            <a:spAutoFit/>
          </a:bodyPr>
          <a:lstStyle/>
          <a:p>
            <a:r>
              <a:rPr lang="en-US" dirty="0"/>
              <a:t>       Heap</a:t>
            </a:r>
            <a:endParaRPr lang="en-IN" dirty="0"/>
          </a:p>
        </p:txBody>
      </p:sp>
      <p:sp>
        <p:nvSpPr>
          <p:cNvPr id="15" name="TextBox 14"/>
          <p:cNvSpPr txBox="1"/>
          <p:nvPr/>
        </p:nvSpPr>
        <p:spPr>
          <a:xfrm>
            <a:off x="6310314" y="1357298"/>
            <a:ext cx="1214446" cy="369332"/>
          </a:xfrm>
          <a:prstGeom prst="rect">
            <a:avLst/>
          </a:prstGeom>
          <a:noFill/>
        </p:spPr>
        <p:txBody>
          <a:bodyPr wrap="square" rtlCol="0">
            <a:spAutoFit/>
          </a:bodyPr>
          <a:lstStyle/>
          <a:p>
            <a:r>
              <a:rPr lang="en-US" dirty="0"/>
              <a:t>    Stack</a:t>
            </a:r>
            <a:endParaRPr lang="en-IN" dirty="0"/>
          </a:p>
        </p:txBody>
      </p:sp>
      <p:sp>
        <p:nvSpPr>
          <p:cNvPr id="16" name="TextBox 15"/>
          <p:cNvSpPr txBox="1"/>
          <p:nvPr/>
        </p:nvSpPr>
        <p:spPr>
          <a:xfrm>
            <a:off x="6238876" y="2000241"/>
            <a:ext cx="1357322" cy="461665"/>
          </a:xfrm>
          <a:prstGeom prst="rect">
            <a:avLst/>
          </a:prstGeom>
          <a:solidFill>
            <a:schemeClr val="bg1"/>
          </a:solidFill>
        </p:spPr>
        <p:txBody>
          <a:bodyPr wrap="square" rtlCol="0">
            <a:spAutoFit/>
          </a:bodyPr>
          <a:lstStyle/>
          <a:p>
            <a:r>
              <a:rPr lang="en-US" sz="1200" dirty="0">
                <a:latin typeface="Trebuchet MS" pitchFamily="34" charset="0"/>
              </a:rPr>
              <a:t>Reference of object</a:t>
            </a:r>
            <a:endParaRPr lang="en-IN" sz="1200" dirty="0">
              <a:latin typeface="Trebuchet MS" pitchFamily="34" charset="0"/>
            </a:endParaRPr>
          </a:p>
        </p:txBody>
      </p:sp>
      <p:sp>
        <p:nvSpPr>
          <p:cNvPr id="17" name="TextBox 16"/>
          <p:cNvSpPr txBox="1"/>
          <p:nvPr/>
        </p:nvSpPr>
        <p:spPr>
          <a:xfrm>
            <a:off x="6167438" y="2428869"/>
            <a:ext cx="1500198" cy="646331"/>
          </a:xfrm>
          <a:prstGeom prst="rect">
            <a:avLst/>
          </a:prstGeom>
          <a:noFill/>
        </p:spPr>
        <p:txBody>
          <a:bodyPr wrap="square" rtlCol="0">
            <a:spAutoFit/>
          </a:bodyPr>
          <a:lstStyle/>
          <a:p>
            <a:r>
              <a:rPr lang="en-US" sz="1200" dirty="0" err="1">
                <a:latin typeface="Trebuchet MS" pitchFamily="34" charset="0"/>
              </a:rPr>
              <a:t>maheshDeveloper</a:t>
            </a:r>
            <a:r>
              <a:rPr lang="en-US" sz="1200" dirty="0">
                <a:latin typeface="Trebuchet MS" pitchFamily="34" charset="0"/>
              </a:rPr>
              <a:t> (of type </a:t>
            </a:r>
            <a:r>
              <a:rPr lang="en-US" sz="1200" dirty="0" err="1">
                <a:latin typeface="Trebuchet MS" pitchFamily="34" charset="0"/>
              </a:rPr>
              <a:t>SrDeveloper</a:t>
            </a:r>
            <a:r>
              <a:rPr lang="en-US" sz="1200" dirty="0">
                <a:latin typeface="Trebuchet MS" pitchFamily="34" charset="0"/>
              </a:rPr>
              <a:t> class)</a:t>
            </a:r>
            <a:endParaRPr lang="en-IN" sz="1200" dirty="0">
              <a:latin typeface="Trebuchet MS" pitchFamily="34" charset="0"/>
            </a:endParaRPr>
          </a:p>
        </p:txBody>
      </p:sp>
      <p:sp>
        <p:nvSpPr>
          <p:cNvPr id="18" name="TextBox 17"/>
          <p:cNvSpPr txBox="1"/>
          <p:nvPr/>
        </p:nvSpPr>
        <p:spPr>
          <a:xfrm>
            <a:off x="8382016" y="2643183"/>
            <a:ext cx="1643074" cy="646331"/>
          </a:xfrm>
          <a:prstGeom prst="rect">
            <a:avLst/>
          </a:prstGeom>
          <a:noFill/>
        </p:spPr>
        <p:txBody>
          <a:bodyPr wrap="square" rtlCol="0">
            <a:spAutoFit/>
          </a:bodyPr>
          <a:lstStyle/>
          <a:p>
            <a:r>
              <a:rPr lang="en-US" sz="1200" dirty="0" err="1">
                <a:latin typeface="Trebuchet MS" pitchFamily="34" charset="0"/>
              </a:rPr>
              <a:t>SrDeveloper</a:t>
            </a:r>
            <a:r>
              <a:rPr lang="en-US" sz="1200" dirty="0">
                <a:latin typeface="Trebuchet MS" pitchFamily="34" charset="0"/>
              </a:rPr>
              <a:t> class object</a:t>
            </a:r>
            <a:endParaRPr lang="en-IN" sz="1200" dirty="0">
              <a:latin typeface="Trebuchet MS" pitchFamily="34" charset="0"/>
            </a:endParaRPr>
          </a:p>
          <a:p>
            <a:endParaRPr lang="en-IN" sz="1200" dirty="0">
              <a:latin typeface="Trebuchet MS" pitchFamily="34" charset="0"/>
            </a:endParaRPr>
          </a:p>
        </p:txBody>
      </p:sp>
      <p:sp>
        <p:nvSpPr>
          <p:cNvPr id="21" name="Rectangle 20"/>
          <p:cNvSpPr/>
          <p:nvPr/>
        </p:nvSpPr>
        <p:spPr>
          <a:xfrm>
            <a:off x="6096000" y="4071942"/>
            <a:ext cx="1643074"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8596330" y="2285992"/>
            <a:ext cx="1357322"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p:cNvCxnSpPr/>
          <p:nvPr/>
        </p:nvCxnSpPr>
        <p:spPr>
          <a:xfrm>
            <a:off x="7310446" y="2285992"/>
            <a:ext cx="1143008"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54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8310578" y="1643050"/>
            <a:ext cx="1785950" cy="150019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descr="ScenarioOPImage2.png"/>
          <p:cNvPicPr>
            <a:picLocks noGrp="1" noChangeAspect="1"/>
          </p:cNvPicPr>
          <p:nvPr>
            <p:ph sz="half" idx="2"/>
          </p:nvPr>
        </p:nvPicPr>
        <p:blipFill>
          <a:blip r:embed="rId3" cstate="print"/>
          <a:stretch>
            <a:fillRect/>
          </a:stretch>
        </p:blipFill>
        <p:spPr>
          <a:xfrm>
            <a:off x="6167439" y="3286124"/>
            <a:ext cx="4248611" cy="1372046"/>
          </a:xfrm>
        </p:spPr>
      </p:pic>
      <p:sp>
        <p:nvSpPr>
          <p:cNvPr id="4" name="Title 3"/>
          <p:cNvSpPr>
            <a:spLocks noGrp="1"/>
          </p:cNvSpPr>
          <p:nvPr>
            <p:ph type="title"/>
          </p:nvPr>
        </p:nvSpPr>
        <p:spPr/>
        <p:txBody>
          <a:bodyPr/>
          <a:lstStyle/>
          <a:p>
            <a:r>
              <a:rPr lang="en-US" dirty="0" smtClean="0"/>
              <a:t>Why Method Overriding?</a:t>
            </a:r>
            <a:endParaRPr lang="en-IN" dirty="0"/>
          </a:p>
        </p:txBody>
      </p:sp>
      <p:pic>
        <p:nvPicPr>
          <p:cNvPr id="5" name="Content Placeholder 6" descr="ScenarioProgramImage2.png"/>
          <p:cNvPicPr>
            <a:picLocks noGrp="1" noChangeAspect="1"/>
          </p:cNvPicPr>
          <p:nvPr>
            <p:ph sz="half" idx="1"/>
          </p:nvPr>
        </p:nvPicPr>
        <p:blipFill>
          <a:blip r:embed="rId4" cstate="print"/>
          <a:stretch>
            <a:fillRect/>
          </a:stretch>
        </p:blipFill>
        <p:spPr>
          <a:xfrm>
            <a:off x="1981200" y="1831339"/>
            <a:ext cx="4038600" cy="4063684"/>
          </a:xfrm>
          <a:ln>
            <a:solidFill>
              <a:schemeClr val="tx1"/>
            </a:solidFill>
          </a:ln>
        </p:spPr>
      </p:pic>
      <p:sp>
        <p:nvSpPr>
          <p:cNvPr id="7" name="Rectangle 6"/>
          <p:cNvSpPr/>
          <p:nvPr/>
        </p:nvSpPr>
        <p:spPr>
          <a:xfrm>
            <a:off x="6096000" y="4214818"/>
            <a:ext cx="1714512"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238876" y="4714884"/>
            <a:ext cx="4143404" cy="114300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Notice, the salary is 40,000 instead of 45,000, which is unexpected output, since base class method is being called</a:t>
            </a:r>
            <a:endParaRPr lang="en-IN" dirty="0"/>
          </a:p>
        </p:txBody>
      </p:sp>
      <p:sp>
        <p:nvSpPr>
          <p:cNvPr id="9" name="Rounded Rectangle 8"/>
          <p:cNvSpPr/>
          <p:nvPr/>
        </p:nvSpPr>
        <p:spPr>
          <a:xfrm>
            <a:off x="6167438" y="1643050"/>
            <a:ext cx="1500198" cy="150019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8453454" y="1714488"/>
            <a:ext cx="1571636" cy="928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endParaRPr lang="en-US" sz="1200" dirty="0">
              <a:solidFill>
                <a:schemeClr val="tx1"/>
              </a:solidFill>
              <a:latin typeface="Trebuchet MS" pitchFamily="34" charset="0"/>
            </a:endParaRPr>
          </a:p>
          <a:p>
            <a:pPr marL="228600" indent="-228600" algn="ctr">
              <a:buAutoNum type="arabicPeriod"/>
            </a:pPr>
            <a:r>
              <a:rPr lang="en-US" sz="1200" dirty="0" err="1">
                <a:solidFill>
                  <a:schemeClr val="tx1"/>
                </a:solidFill>
                <a:latin typeface="Trebuchet MS" pitchFamily="34" charset="0"/>
              </a:rPr>
              <a:t>CalculateSalary</a:t>
            </a:r>
            <a:r>
              <a:rPr lang="en-US" sz="1200" dirty="0">
                <a:solidFill>
                  <a:schemeClr val="tx1"/>
                </a:solidFill>
                <a:latin typeface="Trebuchet MS" pitchFamily="34" charset="0"/>
              </a:rPr>
              <a:t> of base</a:t>
            </a:r>
          </a:p>
          <a:p>
            <a:pPr marL="228600" indent="-228600" algn="ctr">
              <a:buAutoNum type="arabicPeriod"/>
            </a:pPr>
            <a:r>
              <a:rPr lang="en-US" sz="1200" dirty="0" err="1">
                <a:solidFill>
                  <a:schemeClr val="tx1"/>
                </a:solidFill>
                <a:latin typeface="Trebuchet MS" pitchFamily="34" charset="0"/>
              </a:rPr>
              <a:t>CalculateSalary</a:t>
            </a:r>
            <a:r>
              <a:rPr lang="en-US" sz="1200" dirty="0">
                <a:solidFill>
                  <a:schemeClr val="tx1"/>
                </a:solidFill>
                <a:latin typeface="Trebuchet MS" pitchFamily="34" charset="0"/>
              </a:rPr>
              <a:t> of child</a:t>
            </a:r>
            <a:endParaRPr lang="en-IN" sz="1200" dirty="0">
              <a:solidFill>
                <a:schemeClr val="tx1"/>
              </a:solidFill>
              <a:latin typeface="Trebuchet MS" pitchFamily="34" charset="0"/>
            </a:endParaRPr>
          </a:p>
          <a:p>
            <a:pPr algn="ctr"/>
            <a:endParaRPr lang="en-IN" sz="1200" dirty="0">
              <a:solidFill>
                <a:schemeClr val="tx1"/>
              </a:solidFill>
              <a:latin typeface="Trebuchet MS" pitchFamily="34" charset="0"/>
            </a:endParaRPr>
          </a:p>
        </p:txBody>
      </p:sp>
      <p:sp>
        <p:nvSpPr>
          <p:cNvPr id="11" name="TextBox 10"/>
          <p:cNvSpPr txBox="1"/>
          <p:nvPr/>
        </p:nvSpPr>
        <p:spPr>
          <a:xfrm>
            <a:off x="8382016" y="1357298"/>
            <a:ext cx="1643074" cy="369332"/>
          </a:xfrm>
          <a:prstGeom prst="rect">
            <a:avLst/>
          </a:prstGeom>
          <a:noFill/>
        </p:spPr>
        <p:txBody>
          <a:bodyPr wrap="square" rtlCol="0">
            <a:spAutoFit/>
          </a:bodyPr>
          <a:lstStyle/>
          <a:p>
            <a:r>
              <a:rPr lang="en-US" dirty="0"/>
              <a:t>       Heap</a:t>
            </a:r>
            <a:endParaRPr lang="en-IN" dirty="0"/>
          </a:p>
        </p:txBody>
      </p:sp>
      <p:sp>
        <p:nvSpPr>
          <p:cNvPr id="12" name="TextBox 11"/>
          <p:cNvSpPr txBox="1"/>
          <p:nvPr/>
        </p:nvSpPr>
        <p:spPr>
          <a:xfrm>
            <a:off x="6310314" y="1357298"/>
            <a:ext cx="1214446" cy="369332"/>
          </a:xfrm>
          <a:prstGeom prst="rect">
            <a:avLst/>
          </a:prstGeom>
          <a:noFill/>
        </p:spPr>
        <p:txBody>
          <a:bodyPr wrap="square" rtlCol="0">
            <a:spAutoFit/>
          </a:bodyPr>
          <a:lstStyle/>
          <a:p>
            <a:r>
              <a:rPr lang="en-US" dirty="0"/>
              <a:t>    Stack</a:t>
            </a:r>
            <a:endParaRPr lang="en-IN" dirty="0"/>
          </a:p>
        </p:txBody>
      </p:sp>
      <p:sp>
        <p:nvSpPr>
          <p:cNvPr id="13" name="TextBox 12"/>
          <p:cNvSpPr txBox="1"/>
          <p:nvPr/>
        </p:nvSpPr>
        <p:spPr>
          <a:xfrm>
            <a:off x="6238876" y="2000241"/>
            <a:ext cx="1357322" cy="461665"/>
          </a:xfrm>
          <a:prstGeom prst="rect">
            <a:avLst/>
          </a:prstGeom>
          <a:solidFill>
            <a:schemeClr val="bg1"/>
          </a:solidFill>
        </p:spPr>
        <p:txBody>
          <a:bodyPr wrap="square" rtlCol="0">
            <a:spAutoFit/>
          </a:bodyPr>
          <a:lstStyle/>
          <a:p>
            <a:r>
              <a:rPr lang="en-US" sz="1200" dirty="0">
                <a:latin typeface="Trebuchet MS" pitchFamily="34" charset="0"/>
              </a:rPr>
              <a:t>Reference of object</a:t>
            </a:r>
            <a:endParaRPr lang="en-IN" sz="1200" dirty="0">
              <a:latin typeface="Trebuchet MS" pitchFamily="34" charset="0"/>
            </a:endParaRPr>
          </a:p>
        </p:txBody>
      </p:sp>
      <p:sp>
        <p:nvSpPr>
          <p:cNvPr id="14" name="TextBox 13"/>
          <p:cNvSpPr txBox="1"/>
          <p:nvPr/>
        </p:nvSpPr>
        <p:spPr>
          <a:xfrm>
            <a:off x="6167438" y="2428869"/>
            <a:ext cx="1500198" cy="461665"/>
          </a:xfrm>
          <a:prstGeom prst="rect">
            <a:avLst/>
          </a:prstGeom>
          <a:noFill/>
        </p:spPr>
        <p:txBody>
          <a:bodyPr wrap="square" rtlCol="0">
            <a:spAutoFit/>
          </a:bodyPr>
          <a:lstStyle/>
          <a:p>
            <a:r>
              <a:rPr lang="en-US" sz="1200" dirty="0">
                <a:latin typeface="Trebuchet MS" pitchFamily="34" charset="0"/>
              </a:rPr>
              <a:t>employee (of type Employee class)</a:t>
            </a:r>
            <a:endParaRPr lang="en-IN" sz="1200" dirty="0">
              <a:latin typeface="Trebuchet MS" pitchFamily="34" charset="0"/>
            </a:endParaRPr>
          </a:p>
        </p:txBody>
      </p:sp>
      <p:sp>
        <p:nvSpPr>
          <p:cNvPr id="15" name="TextBox 14"/>
          <p:cNvSpPr txBox="1"/>
          <p:nvPr/>
        </p:nvSpPr>
        <p:spPr>
          <a:xfrm>
            <a:off x="8382016" y="2643183"/>
            <a:ext cx="1643074" cy="646331"/>
          </a:xfrm>
          <a:prstGeom prst="rect">
            <a:avLst/>
          </a:prstGeom>
          <a:noFill/>
        </p:spPr>
        <p:txBody>
          <a:bodyPr wrap="square" rtlCol="0">
            <a:spAutoFit/>
          </a:bodyPr>
          <a:lstStyle/>
          <a:p>
            <a:r>
              <a:rPr lang="en-US" sz="1200" dirty="0" err="1">
                <a:latin typeface="Trebuchet MS" pitchFamily="34" charset="0"/>
              </a:rPr>
              <a:t>SrDeveloper</a:t>
            </a:r>
            <a:r>
              <a:rPr lang="en-US" sz="1200" dirty="0">
                <a:latin typeface="Trebuchet MS" pitchFamily="34" charset="0"/>
              </a:rPr>
              <a:t> class object</a:t>
            </a:r>
            <a:endParaRPr lang="en-IN" sz="1200" dirty="0">
              <a:latin typeface="Trebuchet MS" pitchFamily="34" charset="0"/>
            </a:endParaRPr>
          </a:p>
          <a:p>
            <a:endParaRPr lang="en-IN" sz="1200" dirty="0">
              <a:latin typeface="Trebuchet MS" pitchFamily="34" charset="0"/>
            </a:endParaRPr>
          </a:p>
        </p:txBody>
      </p:sp>
      <p:sp>
        <p:nvSpPr>
          <p:cNvPr id="18" name="Rounded Rectangle 17"/>
          <p:cNvSpPr/>
          <p:nvPr/>
        </p:nvSpPr>
        <p:spPr>
          <a:xfrm>
            <a:off x="8596330" y="1785926"/>
            <a:ext cx="1357322"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p:cNvCxnSpPr/>
          <p:nvPr/>
        </p:nvCxnSpPr>
        <p:spPr>
          <a:xfrm>
            <a:off x="7310446" y="2285992"/>
            <a:ext cx="1214446"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996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95472" y="1428736"/>
            <a:ext cx="8229600" cy="4972072"/>
          </a:xfrm>
        </p:spPr>
        <p:txBody>
          <a:bodyPr/>
          <a:lstStyle/>
          <a:p>
            <a:r>
              <a:rPr lang="en-US" dirty="0" smtClean="0"/>
              <a:t>Solution:</a:t>
            </a:r>
          </a:p>
          <a:p>
            <a:pPr lvl="1"/>
            <a:endParaRPr lang="en-US" dirty="0" smtClean="0"/>
          </a:p>
          <a:p>
            <a:pPr lvl="1"/>
            <a:r>
              <a:rPr lang="en-US" dirty="0" smtClean="0"/>
              <a:t>That means, not only </a:t>
            </a:r>
            <a:r>
              <a:rPr lang="en-US" dirty="0" err="1" smtClean="0"/>
              <a:t>CalculateSalary</a:t>
            </a:r>
            <a:r>
              <a:rPr lang="en-US" dirty="0" smtClean="0"/>
              <a:t>() has to be implemented in the derived classes with different logic, also </a:t>
            </a:r>
            <a:r>
              <a:rPr lang="en-US" dirty="0" err="1" smtClean="0"/>
              <a:t>CalculateSalary</a:t>
            </a:r>
            <a:r>
              <a:rPr lang="en-US" dirty="0" smtClean="0"/>
              <a:t> method of derived class should be invoked always, no matter to whom the reference of derived class is passed </a:t>
            </a:r>
          </a:p>
          <a:p>
            <a:pPr lvl="1"/>
            <a:endParaRPr lang="en-US" dirty="0" smtClean="0"/>
          </a:p>
          <a:p>
            <a:r>
              <a:rPr lang="en-US" dirty="0" smtClean="0"/>
              <a:t>To solve the problem in this scenario, you need help of Method Overriding technique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Why Method Overriding?</a:t>
            </a:r>
            <a:endParaRPr lang="en-IN" dirty="0"/>
          </a:p>
        </p:txBody>
      </p:sp>
    </p:spTree>
    <p:extLst>
      <p:ext uri="{BB962C8B-B14F-4D97-AF65-F5344CB8AC3E}">
        <p14:creationId xmlns:p14="http://schemas.microsoft.com/office/powerpoint/2010/main" val="3796312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olutionEmployeeImage.png"/>
          <p:cNvPicPr>
            <a:picLocks noGrp="1" noChangeAspect="1"/>
          </p:cNvPicPr>
          <p:nvPr>
            <p:ph idx="1"/>
          </p:nvPr>
        </p:nvPicPr>
        <p:blipFill>
          <a:blip r:embed="rId3" cstate="print"/>
          <a:stretch>
            <a:fillRect/>
          </a:stretch>
        </p:blipFill>
        <p:spPr>
          <a:xfrm>
            <a:off x="2829731" y="1905001"/>
            <a:ext cx="5798719" cy="4170901"/>
          </a:xfrm>
          <a:ln>
            <a:solidFill>
              <a:schemeClr val="tx1"/>
            </a:solidFill>
          </a:ln>
        </p:spPr>
      </p:pic>
      <p:sp>
        <p:nvSpPr>
          <p:cNvPr id="3" name="Title 2"/>
          <p:cNvSpPr>
            <a:spLocks noGrp="1"/>
          </p:cNvSpPr>
          <p:nvPr>
            <p:ph type="title"/>
          </p:nvPr>
        </p:nvSpPr>
        <p:spPr>
          <a:xfrm>
            <a:off x="838200" y="365125"/>
            <a:ext cx="10464114" cy="706421"/>
          </a:xfrm>
        </p:spPr>
        <p:txBody>
          <a:bodyPr/>
          <a:lstStyle/>
          <a:p>
            <a:r>
              <a:rPr lang="en-US" dirty="0" smtClean="0"/>
              <a:t>Example: Method Overriding</a:t>
            </a:r>
            <a:endParaRPr lang="en-IN" dirty="0"/>
          </a:p>
        </p:txBody>
      </p:sp>
      <p:sp>
        <p:nvSpPr>
          <p:cNvPr id="5" name="Rounded Rectangle 4"/>
          <p:cNvSpPr/>
          <p:nvPr/>
        </p:nvSpPr>
        <p:spPr>
          <a:xfrm>
            <a:off x="2849609" y="5105400"/>
            <a:ext cx="2725829" cy="149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809852" y="1071546"/>
            <a:ext cx="6572296" cy="4286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Employee class code</a:t>
            </a:r>
            <a:endParaRPr lang="en-IN" sz="1600" dirty="0">
              <a:latin typeface="Trebuchet MS" pitchFamily="34" charset="0"/>
            </a:endParaRPr>
          </a:p>
        </p:txBody>
      </p:sp>
    </p:spTree>
    <p:extLst>
      <p:ext uri="{BB962C8B-B14F-4D97-AF65-F5344CB8AC3E}">
        <p14:creationId xmlns:p14="http://schemas.microsoft.com/office/powerpoint/2010/main" val="2425352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olutionProjectManagerImage.png"/>
          <p:cNvPicPr>
            <a:picLocks noGrp="1" noChangeAspect="1"/>
          </p:cNvPicPr>
          <p:nvPr>
            <p:ph sz="half" idx="1"/>
          </p:nvPr>
        </p:nvPicPr>
        <p:blipFill>
          <a:blip r:embed="rId3" cstate="print"/>
          <a:stretch>
            <a:fillRect/>
          </a:stretch>
        </p:blipFill>
        <p:spPr>
          <a:xfrm>
            <a:off x="1881159" y="2786058"/>
            <a:ext cx="4149153" cy="2076700"/>
          </a:xfrm>
          <a:ln>
            <a:solidFill>
              <a:schemeClr val="tx1"/>
            </a:solidFill>
          </a:ln>
        </p:spPr>
      </p:pic>
      <p:pic>
        <p:nvPicPr>
          <p:cNvPr id="7" name="Content Placeholder 6" descr="SolutionSrDeveloperImage.png"/>
          <p:cNvPicPr>
            <a:picLocks noGrp="1" noChangeAspect="1"/>
          </p:cNvPicPr>
          <p:nvPr>
            <p:ph sz="half" idx="2"/>
          </p:nvPr>
        </p:nvPicPr>
        <p:blipFill>
          <a:blip r:embed="rId4" cstate="print"/>
          <a:stretch>
            <a:fillRect/>
          </a:stretch>
        </p:blipFill>
        <p:spPr>
          <a:xfrm>
            <a:off x="6167438" y="2786058"/>
            <a:ext cx="4038600" cy="2089518"/>
          </a:xfrm>
          <a:ln>
            <a:solidFill>
              <a:schemeClr val="tx1"/>
            </a:solidFill>
          </a:ln>
        </p:spPr>
      </p:pic>
      <p:sp>
        <p:nvSpPr>
          <p:cNvPr id="3" name="Title 2"/>
          <p:cNvSpPr>
            <a:spLocks noGrp="1"/>
          </p:cNvSpPr>
          <p:nvPr>
            <p:ph type="title"/>
          </p:nvPr>
        </p:nvSpPr>
        <p:spPr/>
        <p:txBody>
          <a:bodyPr/>
          <a:lstStyle/>
          <a:p>
            <a:r>
              <a:rPr lang="en-US" dirty="0"/>
              <a:t>Example: Method </a:t>
            </a:r>
            <a:r>
              <a:rPr lang="en-US" dirty="0" smtClean="0"/>
              <a:t>Overriding</a:t>
            </a:r>
            <a:endParaRPr lang="en-IN" dirty="0"/>
          </a:p>
        </p:txBody>
      </p:sp>
      <p:sp>
        <p:nvSpPr>
          <p:cNvPr id="8" name="Rounded Rectangle 7"/>
          <p:cNvSpPr/>
          <p:nvPr/>
        </p:nvSpPr>
        <p:spPr>
          <a:xfrm>
            <a:off x="1952596" y="4143380"/>
            <a:ext cx="1857388" cy="142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6238876" y="4143380"/>
            <a:ext cx="1857388" cy="142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881158" y="2071678"/>
            <a:ext cx="8286808" cy="5000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Derived class code</a:t>
            </a:r>
            <a:endParaRPr lang="en-IN" sz="1600" dirty="0">
              <a:latin typeface="Trebuchet MS" pitchFamily="34" charset="0"/>
            </a:endParaRPr>
          </a:p>
        </p:txBody>
      </p:sp>
    </p:spTree>
    <p:extLst>
      <p:ext uri="{BB962C8B-B14F-4D97-AF65-F5344CB8AC3E}">
        <p14:creationId xmlns:p14="http://schemas.microsoft.com/office/powerpoint/2010/main" val="228982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enarioProrgramImage1.png"/>
          <p:cNvPicPr>
            <a:picLocks noGrp="1" noChangeAspect="1"/>
          </p:cNvPicPr>
          <p:nvPr>
            <p:ph sz="half" idx="1"/>
          </p:nvPr>
        </p:nvPicPr>
        <p:blipFill>
          <a:blip r:embed="rId3" cstate="print"/>
          <a:stretch>
            <a:fillRect/>
          </a:stretch>
        </p:blipFill>
        <p:spPr>
          <a:xfrm>
            <a:off x="1952597" y="1643050"/>
            <a:ext cx="4074497" cy="4000528"/>
          </a:xfrm>
          <a:ln>
            <a:solidFill>
              <a:schemeClr val="tx1"/>
            </a:solidFill>
          </a:ln>
        </p:spPr>
      </p:pic>
      <p:sp>
        <p:nvSpPr>
          <p:cNvPr id="3" name="Title 2"/>
          <p:cNvSpPr>
            <a:spLocks noGrp="1"/>
          </p:cNvSpPr>
          <p:nvPr>
            <p:ph type="title"/>
          </p:nvPr>
        </p:nvSpPr>
        <p:spPr>
          <a:xfrm>
            <a:off x="838200" y="365126"/>
            <a:ext cx="10414686" cy="718562"/>
          </a:xfrm>
        </p:spPr>
        <p:txBody>
          <a:bodyPr/>
          <a:lstStyle/>
          <a:p>
            <a:r>
              <a:rPr lang="en-US" dirty="0"/>
              <a:t>Example: Method </a:t>
            </a:r>
            <a:r>
              <a:rPr lang="en-US" dirty="0" smtClean="0"/>
              <a:t>Overriding</a:t>
            </a:r>
            <a:endParaRPr lang="en-IN" dirty="0"/>
          </a:p>
        </p:txBody>
      </p:sp>
      <p:pic>
        <p:nvPicPr>
          <p:cNvPr id="9" name="Content Placeholder 8" descr="ScenarioOPImage1.png"/>
          <p:cNvPicPr>
            <a:picLocks noGrp="1" noChangeAspect="1"/>
          </p:cNvPicPr>
          <p:nvPr>
            <p:ph sz="half" idx="2"/>
          </p:nvPr>
        </p:nvPicPr>
        <p:blipFill>
          <a:blip r:embed="rId4" cstate="print"/>
          <a:stretch>
            <a:fillRect/>
          </a:stretch>
        </p:blipFill>
        <p:spPr>
          <a:xfrm>
            <a:off x="6172200" y="3225742"/>
            <a:ext cx="4038600" cy="1274878"/>
          </a:xfrm>
        </p:spPr>
      </p:pic>
      <p:sp>
        <p:nvSpPr>
          <p:cNvPr id="10" name="Rectangle 9"/>
          <p:cNvSpPr/>
          <p:nvPr/>
        </p:nvSpPr>
        <p:spPr>
          <a:xfrm>
            <a:off x="6238876" y="4572008"/>
            <a:ext cx="4000528"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Notice the salary is 45,000, which is expected output, since derived class method is being called like previous case</a:t>
            </a:r>
            <a:endParaRPr lang="en-IN" sz="1600" dirty="0">
              <a:latin typeface="Trebuchet MS" pitchFamily="34" charset="0"/>
            </a:endParaRPr>
          </a:p>
        </p:txBody>
      </p:sp>
      <p:sp>
        <p:nvSpPr>
          <p:cNvPr id="11" name="Rounded Rectangle 10"/>
          <p:cNvSpPr/>
          <p:nvPr/>
        </p:nvSpPr>
        <p:spPr>
          <a:xfrm>
            <a:off x="6167438" y="1643050"/>
            <a:ext cx="1500198" cy="1500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8310578" y="1643050"/>
            <a:ext cx="1785950" cy="1500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8453454" y="1857364"/>
            <a:ext cx="1571636" cy="857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err="1">
                <a:solidFill>
                  <a:schemeClr val="tx1"/>
                </a:solidFill>
                <a:latin typeface="Trebuchet MS" pitchFamily="34" charset="0"/>
              </a:rPr>
              <a:t>CalculateSalary</a:t>
            </a:r>
            <a:r>
              <a:rPr lang="en-US" sz="1200" dirty="0">
                <a:solidFill>
                  <a:schemeClr val="tx1"/>
                </a:solidFill>
                <a:latin typeface="Trebuchet MS" pitchFamily="34" charset="0"/>
              </a:rPr>
              <a:t> of base</a:t>
            </a:r>
          </a:p>
          <a:p>
            <a:pPr marL="228600" indent="-228600" algn="ctr">
              <a:buAutoNum type="arabicPeriod"/>
            </a:pPr>
            <a:r>
              <a:rPr lang="en-US" sz="1200" dirty="0" err="1">
                <a:solidFill>
                  <a:schemeClr val="tx1"/>
                </a:solidFill>
                <a:latin typeface="Trebuchet MS" pitchFamily="34" charset="0"/>
              </a:rPr>
              <a:t>CalculateSalary</a:t>
            </a:r>
            <a:r>
              <a:rPr lang="en-US" sz="1200" dirty="0">
                <a:solidFill>
                  <a:schemeClr val="tx1"/>
                </a:solidFill>
                <a:latin typeface="Trebuchet MS" pitchFamily="34" charset="0"/>
              </a:rPr>
              <a:t> of child</a:t>
            </a:r>
            <a:endParaRPr lang="en-IN" sz="1200" dirty="0">
              <a:solidFill>
                <a:schemeClr val="tx1"/>
              </a:solidFill>
              <a:latin typeface="Trebuchet MS" pitchFamily="34" charset="0"/>
            </a:endParaRPr>
          </a:p>
        </p:txBody>
      </p:sp>
      <p:sp>
        <p:nvSpPr>
          <p:cNvPr id="14" name="TextBox 13"/>
          <p:cNvSpPr txBox="1"/>
          <p:nvPr/>
        </p:nvSpPr>
        <p:spPr>
          <a:xfrm>
            <a:off x="8382016" y="1357298"/>
            <a:ext cx="1643074" cy="369332"/>
          </a:xfrm>
          <a:prstGeom prst="rect">
            <a:avLst/>
          </a:prstGeom>
          <a:noFill/>
        </p:spPr>
        <p:txBody>
          <a:bodyPr wrap="square" rtlCol="0">
            <a:spAutoFit/>
          </a:bodyPr>
          <a:lstStyle/>
          <a:p>
            <a:r>
              <a:rPr lang="en-US" dirty="0"/>
              <a:t>       Heap</a:t>
            </a:r>
            <a:endParaRPr lang="en-IN" dirty="0"/>
          </a:p>
        </p:txBody>
      </p:sp>
      <p:sp>
        <p:nvSpPr>
          <p:cNvPr id="15" name="TextBox 14"/>
          <p:cNvSpPr txBox="1"/>
          <p:nvPr/>
        </p:nvSpPr>
        <p:spPr>
          <a:xfrm>
            <a:off x="6310314" y="1357298"/>
            <a:ext cx="1214446" cy="369332"/>
          </a:xfrm>
          <a:prstGeom prst="rect">
            <a:avLst/>
          </a:prstGeom>
          <a:noFill/>
        </p:spPr>
        <p:txBody>
          <a:bodyPr wrap="square" rtlCol="0">
            <a:spAutoFit/>
          </a:bodyPr>
          <a:lstStyle/>
          <a:p>
            <a:r>
              <a:rPr lang="en-US" dirty="0"/>
              <a:t>    Stack</a:t>
            </a:r>
            <a:endParaRPr lang="en-IN" dirty="0"/>
          </a:p>
        </p:txBody>
      </p:sp>
      <p:sp>
        <p:nvSpPr>
          <p:cNvPr id="16" name="TextBox 15"/>
          <p:cNvSpPr txBox="1"/>
          <p:nvPr/>
        </p:nvSpPr>
        <p:spPr>
          <a:xfrm>
            <a:off x="6238876" y="2000241"/>
            <a:ext cx="1357322" cy="461665"/>
          </a:xfrm>
          <a:prstGeom prst="rect">
            <a:avLst/>
          </a:prstGeom>
          <a:solidFill>
            <a:schemeClr val="bg1"/>
          </a:solidFill>
        </p:spPr>
        <p:txBody>
          <a:bodyPr wrap="square" rtlCol="0">
            <a:spAutoFit/>
          </a:bodyPr>
          <a:lstStyle/>
          <a:p>
            <a:r>
              <a:rPr lang="en-US" sz="1200" dirty="0">
                <a:latin typeface="Trebuchet MS" pitchFamily="34" charset="0"/>
              </a:rPr>
              <a:t>Reference of object</a:t>
            </a:r>
            <a:endParaRPr lang="en-IN" sz="1200" dirty="0">
              <a:latin typeface="Trebuchet MS" pitchFamily="34" charset="0"/>
            </a:endParaRPr>
          </a:p>
        </p:txBody>
      </p:sp>
      <p:sp>
        <p:nvSpPr>
          <p:cNvPr id="17" name="TextBox 16"/>
          <p:cNvSpPr txBox="1"/>
          <p:nvPr/>
        </p:nvSpPr>
        <p:spPr>
          <a:xfrm>
            <a:off x="6167438" y="2428869"/>
            <a:ext cx="1500198" cy="646331"/>
          </a:xfrm>
          <a:prstGeom prst="rect">
            <a:avLst/>
          </a:prstGeom>
          <a:noFill/>
        </p:spPr>
        <p:txBody>
          <a:bodyPr wrap="square" rtlCol="0">
            <a:spAutoFit/>
          </a:bodyPr>
          <a:lstStyle/>
          <a:p>
            <a:r>
              <a:rPr lang="en-US" sz="1200" dirty="0" err="1">
                <a:latin typeface="Trebuchet MS" pitchFamily="34" charset="0"/>
              </a:rPr>
              <a:t>maheshDeveloper</a:t>
            </a:r>
            <a:r>
              <a:rPr lang="en-US" sz="1200" dirty="0">
                <a:latin typeface="Trebuchet MS" pitchFamily="34" charset="0"/>
              </a:rPr>
              <a:t> (of type </a:t>
            </a:r>
            <a:r>
              <a:rPr lang="en-US" sz="1200" dirty="0" err="1">
                <a:latin typeface="Trebuchet MS" pitchFamily="34" charset="0"/>
              </a:rPr>
              <a:t>SrDeveloper</a:t>
            </a:r>
            <a:r>
              <a:rPr lang="en-US" sz="1200" dirty="0">
                <a:latin typeface="Trebuchet MS" pitchFamily="34" charset="0"/>
              </a:rPr>
              <a:t> class)</a:t>
            </a:r>
            <a:endParaRPr lang="en-IN" sz="1200" dirty="0">
              <a:latin typeface="Trebuchet MS" pitchFamily="34" charset="0"/>
            </a:endParaRPr>
          </a:p>
        </p:txBody>
      </p:sp>
      <p:sp>
        <p:nvSpPr>
          <p:cNvPr id="18" name="TextBox 17"/>
          <p:cNvSpPr txBox="1"/>
          <p:nvPr/>
        </p:nvSpPr>
        <p:spPr>
          <a:xfrm>
            <a:off x="8382016" y="2643183"/>
            <a:ext cx="1643074" cy="646331"/>
          </a:xfrm>
          <a:prstGeom prst="rect">
            <a:avLst/>
          </a:prstGeom>
          <a:noFill/>
        </p:spPr>
        <p:txBody>
          <a:bodyPr wrap="square" rtlCol="0">
            <a:spAutoFit/>
          </a:bodyPr>
          <a:lstStyle/>
          <a:p>
            <a:r>
              <a:rPr lang="en-US" sz="1200" dirty="0" err="1">
                <a:latin typeface="Trebuchet MS" pitchFamily="34" charset="0"/>
              </a:rPr>
              <a:t>SrDeveloper</a:t>
            </a:r>
            <a:r>
              <a:rPr lang="en-US" sz="1200" dirty="0">
                <a:latin typeface="Trebuchet MS" pitchFamily="34" charset="0"/>
              </a:rPr>
              <a:t> class object</a:t>
            </a:r>
            <a:endParaRPr lang="en-IN" sz="1200" dirty="0">
              <a:latin typeface="Trebuchet MS" pitchFamily="34" charset="0"/>
            </a:endParaRPr>
          </a:p>
          <a:p>
            <a:endParaRPr lang="en-IN" sz="1200" dirty="0">
              <a:latin typeface="Trebuchet MS" pitchFamily="34" charset="0"/>
            </a:endParaRPr>
          </a:p>
        </p:txBody>
      </p:sp>
      <p:sp>
        <p:nvSpPr>
          <p:cNvPr id="21" name="Rectangle 20"/>
          <p:cNvSpPr/>
          <p:nvPr/>
        </p:nvSpPr>
        <p:spPr>
          <a:xfrm>
            <a:off x="6096000" y="4071942"/>
            <a:ext cx="1643074"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8596330" y="2285992"/>
            <a:ext cx="1357322"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p:cNvCxnSpPr/>
          <p:nvPr/>
        </p:nvCxnSpPr>
        <p:spPr>
          <a:xfrm>
            <a:off x="7310446" y="2285992"/>
            <a:ext cx="114300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881158" y="1071546"/>
            <a:ext cx="4143404" cy="4286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Recap to Scenario Problem</a:t>
            </a:r>
            <a:endParaRPr lang="en-IN" sz="1600" dirty="0">
              <a:latin typeface="Trebuchet MS" pitchFamily="34" charset="0"/>
            </a:endParaRPr>
          </a:p>
        </p:txBody>
      </p:sp>
    </p:spTree>
    <p:extLst>
      <p:ext uri="{BB962C8B-B14F-4D97-AF65-F5344CB8AC3E}">
        <p14:creationId xmlns:p14="http://schemas.microsoft.com/office/powerpoint/2010/main" val="3364964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6"/>
            <a:ext cx="10579443" cy="610546"/>
          </a:xfrm>
        </p:spPr>
        <p:txBody>
          <a:bodyPr>
            <a:normAutofit fontScale="90000"/>
          </a:bodyPr>
          <a:lstStyle/>
          <a:p>
            <a:r>
              <a:rPr lang="en-US" dirty="0"/>
              <a:t>Example: Method Overriding</a:t>
            </a:r>
            <a:endParaRPr lang="en-IN" dirty="0"/>
          </a:p>
        </p:txBody>
      </p:sp>
      <p:pic>
        <p:nvPicPr>
          <p:cNvPr id="9" name="Content Placeholder 8" descr="ScenarioOPImage1.png"/>
          <p:cNvPicPr>
            <a:picLocks noGrp="1" noChangeAspect="1"/>
          </p:cNvPicPr>
          <p:nvPr>
            <p:ph sz="half" idx="2"/>
          </p:nvPr>
        </p:nvPicPr>
        <p:blipFill>
          <a:blip r:embed="rId3" cstate="print"/>
          <a:stretch>
            <a:fillRect/>
          </a:stretch>
        </p:blipFill>
        <p:spPr>
          <a:xfrm>
            <a:off x="6172200" y="3225742"/>
            <a:ext cx="4038600" cy="1274878"/>
          </a:xfrm>
        </p:spPr>
      </p:pic>
      <p:sp>
        <p:nvSpPr>
          <p:cNvPr id="10" name="Rectangle 9"/>
          <p:cNvSpPr/>
          <p:nvPr/>
        </p:nvSpPr>
        <p:spPr>
          <a:xfrm>
            <a:off x="6238876" y="4572008"/>
            <a:ext cx="4000528" cy="12858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Notice the salary is 45,000, which is expected output, since derived class method is being called though the reference of the child class object is with the base class variable</a:t>
            </a:r>
            <a:endParaRPr lang="en-IN" sz="1600" dirty="0">
              <a:latin typeface="Trebuchet MS" pitchFamily="34" charset="0"/>
            </a:endParaRPr>
          </a:p>
        </p:txBody>
      </p:sp>
      <p:sp>
        <p:nvSpPr>
          <p:cNvPr id="11" name="Rounded Rectangle 10"/>
          <p:cNvSpPr/>
          <p:nvPr/>
        </p:nvSpPr>
        <p:spPr>
          <a:xfrm>
            <a:off x="6167438" y="1643050"/>
            <a:ext cx="1500198" cy="150019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8310578" y="1643050"/>
            <a:ext cx="1785950" cy="150019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8453454" y="1857364"/>
            <a:ext cx="1571636" cy="857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200" dirty="0" err="1">
                <a:solidFill>
                  <a:schemeClr val="tx1"/>
                </a:solidFill>
                <a:latin typeface="Trebuchet MS" pitchFamily="34" charset="0"/>
              </a:rPr>
              <a:t>CalculateSalary</a:t>
            </a:r>
            <a:r>
              <a:rPr lang="en-US" sz="1200" dirty="0">
                <a:solidFill>
                  <a:schemeClr val="tx1"/>
                </a:solidFill>
                <a:latin typeface="Trebuchet MS" pitchFamily="34" charset="0"/>
              </a:rPr>
              <a:t> of child</a:t>
            </a:r>
            <a:endParaRPr lang="en-IN" sz="1200" dirty="0">
              <a:solidFill>
                <a:schemeClr val="tx1"/>
              </a:solidFill>
              <a:latin typeface="Trebuchet MS" pitchFamily="34" charset="0"/>
            </a:endParaRPr>
          </a:p>
        </p:txBody>
      </p:sp>
      <p:sp>
        <p:nvSpPr>
          <p:cNvPr id="14" name="TextBox 13"/>
          <p:cNvSpPr txBox="1"/>
          <p:nvPr/>
        </p:nvSpPr>
        <p:spPr>
          <a:xfrm>
            <a:off x="8382016" y="1357298"/>
            <a:ext cx="1643074" cy="369332"/>
          </a:xfrm>
          <a:prstGeom prst="rect">
            <a:avLst/>
          </a:prstGeom>
          <a:noFill/>
        </p:spPr>
        <p:txBody>
          <a:bodyPr wrap="square" rtlCol="0">
            <a:spAutoFit/>
          </a:bodyPr>
          <a:lstStyle/>
          <a:p>
            <a:r>
              <a:rPr lang="en-US" dirty="0"/>
              <a:t>       Heap</a:t>
            </a:r>
            <a:endParaRPr lang="en-IN" dirty="0"/>
          </a:p>
        </p:txBody>
      </p:sp>
      <p:sp>
        <p:nvSpPr>
          <p:cNvPr id="15" name="TextBox 14"/>
          <p:cNvSpPr txBox="1"/>
          <p:nvPr/>
        </p:nvSpPr>
        <p:spPr>
          <a:xfrm>
            <a:off x="6310314" y="1357298"/>
            <a:ext cx="1214446" cy="369332"/>
          </a:xfrm>
          <a:prstGeom prst="rect">
            <a:avLst/>
          </a:prstGeom>
          <a:noFill/>
        </p:spPr>
        <p:txBody>
          <a:bodyPr wrap="square" rtlCol="0">
            <a:spAutoFit/>
          </a:bodyPr>
          <a:lstStyle/>
          <a:p>
            <a:r>
              <a:rPr lang="en-US" dirty="0"/>
              <a:t>    Stack</a:t>
            </a:r>
            <a:endParaRPr lang="en-IN" dirty="0"/>
          </a:p>
        </p:txBody>
      </p:sp>
      <p:sp>
        <p:nvSpPr>
          <p:cNvPr id="16" name="TextBox 15"/>
          <p:cNvSpPr txBox="1"/>
          <p:nvPr/>
        </p:nvSpPr>
        <p:spPr>
          <a:xfrm>
            <a:off x="6238876" y="2000241"/>
            <a:ext cx="1357322" cy="461665"/>
          </a:xfrm>
          <a:prstGeom prst="rect">
            <a:avLst/>
          </a:prstGeom>
          <a:solidFill>
            <a:schemeClr val="bg1"/>
          </a:solidFill>
        </p:spPr>
        <p:txBody>
          <a:bodyPr wrap="square" rtlCol="0">
            <a:spAutoFit/>
          </a:bodyPr>
          <a:lstStyle/>
          <a:p>
            <a:r>
              <a:rPr lang="en-US" sz="1200" dirty="0">
                <a:latin typeface="Trebuchet MS" pitchFamily="34" charset="0"/>
              </a:rPr>
              <a:t>Reference of object</a:t>
            </a:r>
            <a:endParaRPr lang="en-IN" sz="1200" dirty="0">
              <a:latin typeface="Trebuchet MS" pitchFamily="34" charset="0"/>
            </a:endParaRPr>
          </a:p>
        </p:txBody>
      </p:sp>
      <p:sp>
        <p:nvSpPr>
          <p:cNvPr id="17" name="TextBox 16"/>
          <p:cNvSpPr txBox="1"/>
          <p:nvPr/>
        </p:nvSpPr>
        <p:spPr>
          <a:xfrm>
            <a:off x="6167438" y="2428869"/>
            <a:ext cx="1500198" cy="461665"/>
          </a:xfrm>
          <a:prstGeom prst="rect">
            <a:avLst/>
          </a:prstGeom>
          <a:noFill/>
        </p:spPr>
        <p:txBody>
          <a:bodyPr wrap="square" rtlCol="0">
            <a:spAutoFit/>
          </a:bodyPr>
          <a:lstStyle/>
          <a:p>
            <a:r>
              <a:rPr lang="en-US" sz="1200" dirty="0">
                <a:latin typeface="Trebuchet MS" pitchFamily="34" charset="0"/>
              </a:rPr>
              <a:t>employee (of type Employee class)</a:t>
            </a:r>
            <a:endParaRPr lang="en-IN" sz="1200" dirty="0">
              <a:latin typeface="Trebuchet MS" pitchFamily="34" charset="0"/>
            </a:endParaRPr>
          </a:p>
        </p:txBody>
      </p:sp>
      <p:sp>
        <p:nvSpPr>
          <p:cNvPr id="18" name="TextBox 17"/>
          <p:cNvSpPr txBox="1"/>
          <p:nvPr/>
        </p:nvSpPr>
        <p:spPr>
          <a:xfrm>
            <a:off x="8382016" y="2643183"/>
            <a:ext cx="1643074" cy="646331"/>
          </a:xfrm>
          <a:prstGeom prst="rect">
            <a:avLst/>
          </a:prstGeom>
          <a:noFill/>
        </p:spPr>
        <p:txBody>
          <a:bodyPr wrap="square" rtlCol="0">
            <a:spAutoFit/>
          </a:bodyPr>
          <a:lstStyle/>
          <a:p>
            <a:r>
              <a:rPr lang="en-US" sz="1200" dirty="0" err="1">
                <a:latin typeface="Trebuchet MS" pitchFamily="34" charset="0"/>
              </a:rPr>
              <a:t>SrDeveloper</a:t>
            </a:r>
            <a:r>
              <a:rPr lang="en-US" sz="1200" dirty="0">
                <a:latin typeface="Trebuchet MS" pitchFamily="34" charset="0"/>
              </a:rPr>
              <a:t> class object</a:t>
            </a:r>
            <a:endParaRPr lang="en-IN" sz="1200" dirty="0">
              <a:latin typeface="Trebuchet MS" pitchFamily="34" charset="0"/>
            </a:endParaRPr>
          </a:p>
          <a:p>
            <a:endParaRPr lang="en-IN" sz="1200" dirty="0">
              <a:latin typeface="Trebuchet MS" pitchFamily="34" charset="0"/>
            </a:endParaRPr>
          </a:p>
        </p:txBody>
      </p:sp>
      <p:sp>
        <p:nvSpPr>
          <p:cNvPr id="21" name="Rectangle 20"/>
          <p:cNvSpPr/>
          <p:nvPr/>
        </p:nvSpPr>
        <p:spPr>
          <a:xfrm>
            <a:off x="6096000" y="4071942"/>
            <a:ext cx="1643074"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8596330" y="2000240"/>
            <a:ext cx="1357322" cy="500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p:cNvCxnSpPr/>
          <p:nvPr/>
        </p:nvCxnSpPr>
        <p:spPr>
          <a:xfrm>
            <a:off x="7310446" y="2285992"/>
            <a:ext cx="114300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2" name="Content Placeholder 21" descr="ScenarioProgramImage2.png"/>
          <p:cNvPicPr>
            <a:picLocks noGrp="1" noChangeAspect="1"/>
          </p:cNvPicPr>
          <p:nvPr>
            <p:ph sz="half" idx="1"/>
          </p:nvPr>
        </p:nvPicPr>
        <p:blipFill>
          <a:blip r:embed="rId4" cstate="print"/>
          <a:stretch>
            <a:fillRect/>
          </a:stretch>
        </p:blipFill>
        <p:spPr>
          <a:xfrm>
            <a:off x="1981200" y="1831339"/>
            <a:ext cx="4038600" cy="4063684"/>
          </a:xfrm>
          <a:ln>
            <a:solidFill>
              <a:schemeClr val="tx1"/>
            </a:solidFill>
          </a:ln>
        </p:spPr>
      </p:pic>
      <p:sp>
        <p:nvSpPr>
          <p:cNvPr id="19" name="Rectangle 18"/>
          <p:cNvSpPr/>
          <p:nvPr/>
        </p:nvSpPr>
        <p:spPr>
          <a:xfrm>
            <a:off x="1881158" y="1071546"/>
            <a:ext cx="4143404" cy="4286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Recap to Scenario Problem</a:t>
            </a:r>
            <a:endParaRPr lang="en-IN" sz="1600" dirty="0">
              <a:latin typeface="Trebuchet MS" pitchFamily="34" charset="0"/>
            </a:endParaRPr>
          </a:p>
        </p:txBody>
      </p:sp>
    </p:spTree>
    <p:extLst>
      <p:ext uri="{BB962C8B-B14F-4D97-AF65-F5344CB8AC3E}">
        <p14:creationId xmlns:p14="http://schemas.microsoft.com/office/powerpoint/2010/main" val="1544897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365126"/>
            <a:ext cx="10521778" cy="581964"/>
          </a:xfrm>
        </p:spPr>
        <p:txBody>
          <a:bodyPr>
            <a:normAutofit fontScale="90000"/>
          </a:bodyPr>
          <a:lstStyle/>
          <a:p>
            <a:r>
              <a:rPr lang="en-US" sz="3600" dirty="0" smtClean="0">
                <a:cs typeface="Times New Roman" pitchFamily="18" charset="0"/>
              </a:rPr>
              <a:t>Important Points To Remember About </a:t>
            </a:r>
            <a:r>
              <a:rPr lang="en-US" sz="3600" dirty="0">
                <a:cs typeface="Times New Roman" pitchFamily="18" charset="0"/>
              </a:rPr>
              <a:t>O</a:t>
            </a:r>
            <a:r>
              <a:rPr lang="en-US" sz="3600" dirty="0" smtClean="0">
                <a:cs typeface="Times New Roman" pitchFamily="18" charset="0"/>
              </a:rPr>
              <a:t>verriding</a:t>
            </a:r>
            <a:endParaRPr lang="en-US" sz="3600" dirty="0"/>
          </a:p>
        </p:txBody>
      </p:sp>
      <p:sp>
        <p:nvSpPr>
          <p:cNvPr id="35843" name="Rectangle 3"/>
          <p:cNvSpPr>
            <a:spLocks noGrp="1" noChangeArrowheads="1"/>
          </p:cNvSpPr>
          <p:nvPr>
            <p:ph type="body" idx="1"/>
          </p:nvPr>
        </p:nvSpPr>
        <p:spPr>
          <a:xfrm>
            <a:off x="584886" y="962823"/>
            <a:ext cx="11013990" cy="4967302"/>
          </a:xfrm>
        </p:spPr>
        <p:txBody>
          <a:bodyPr/>
          <a:lstStyle/>
          <a:p>
            <a:r>
              <a:rPr lang="en-GB" dirty="0" smtClean="0"/>
              <a:t>You can only override identical inherited virtual methods. That means you must match an override method with its associated virtual method</a:t>
            </a:r>
          </a:p>
          <a:p>
            <a:r>
              <a:rPr lang="en-GB" dirty="0" smtClean="0"/>
              <a:t>You can override a virtual or override or an abstract method of base class</a:t>
            </a:r>
          </a:p>
          <a:p>
            <a:r>
              <a:rPr lang="en-GB" dirty="0" smtClean="0"/>
              <a:t>You cannot explicitly declare an override method as virtual</a:t>
            </a:r>
          </a:p>
          <a:p>
            <a:r>
              <a:rPr lang="en-GB" dirty="0" smtClean="0"/>
              <a:t>You cannot declare an override method as static or private</a:t>
            </a:r>
            <a:endParaRPr lang="en-US" dirty="0"/>
          </a:p>
        </p:txBody>
      </p:sp>
      <p:sp>
        <p:nvSpPr>
          <p:cNvPr id="35844" name="Rectangle 4"/>
          <p:cNvSpPr>
            <a:spLocks noChangeArrowheads="1"/>
          </p:cNvSpPr>
          <p:nvPr/>
        </p:nvSpPr>
        <p:spPr bwMode="auto">
          <a:xfrm>
            <a:off x="2514600" y="1100139"/>
            <a:ext cx="7194550" cy="4364037"/>
          </a:xfrm>
          <a:prstGeom prst="rect">
            <a:avLst/>
          </a:prstGeom>
          <a:noFill/>
          <a:ln w="9525">
            <a:noFill/>
            <a:miter lim="800000"/>
            <a:headEnd/>
            <a:tailEnd/>
          </a:ln>
          <a:effectLst/>
        </p:spPr>
        <p:txBody>
          <a:bodyPr/>
          <a:lstStyle/>
          <a:p>
            <a:pPr marL="279400" indent="-279400">
              <a:lnSpc>
                <a:spcPct val="80000"/>
              </a:lnSpc>
              <a:spcBef>
                <a:spcPct val="60000"/>
              </a:spcBef>
              <a:buClr>
                <a:srgbClr val="D60093"/>
              </a:buClr>
              <a:buSzPct val="70000"/>
              <a:buFont typeface="Wingdings" pitchFamily="2" charset="2"/>
              <a:buChar char="n"/>
            </a:pPr>
            <a:endParaRPr lang="en-GB" sz="2000" b="1" dirty="0"/>
          </a:p>
        </p:txBody>
      </p:sp>
      <p:sp>
        <p:nvSpPr>
          <p:cNvPr id="35845" name="Rectangle 5"/>
          <p:cNvSpPr>
            <a:spLocks noChangeArrowheads="1"/>
          </p:cNvSpPr>
          <p:nvPr/>
        </p:nvSpPr>
        <p:spPr bwMode="auto">
          <a:xfrm>
            <a:off x="3145327" y="3572300"/>
            <a:ext cx="7848600" cy="25908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1600" dirty="0">
                <a:latin typeface="Trebuchet MS" pitchFamily="34" charset="0"/>
              </a:rPr>
              <a:t>class Token</a:t>
            </a:r>
          </a:p>
          <a:p>
            <a:r>
              <a:rPr lang="en-US" sz="1600" dirty="0">
                <a:latin typeface="Trebuchet MS" pitchFamily="34" charset="0"/>
              </a:rPr>
              <a:t>{   ...</a:t>
            </a:r>
          </a:p>
          <a:p>
            <a:r>
              <a:rPr lang="en-US" sz="1600" dirty="0">
                <a:latin typeface="Trebuchet MS" pitchFamily="34" charset="0"/>
              </a:rPr>
              <a:t>    public </a:t>
            </a:r>
            <a:r>
              <a:rPr lang="en-US" sz="1600" dirty="0" err="1">
                <a:latin typeface="Trebuchet MS" pitchFamily="34" charset="0"/>
              </a:rPr>
              <a:t>int</a:t>
            </a:r>
            <a:r>
              <a:rPr lang="en-US" sz="1600" dirty="0">
                <a:latin typeface="Trebuchet MS" pitchFamily="34" charset="0"/>
              </a:rPr>
              <a:t> </a:t>
            </a:r>
            <a:r>
              <a:rPr lang="en-US" sz="1600" dirty="0" err="1">
                <a:latin typeface="Trebuchet MS" pitchFamily="34" charset="0"/>
              </a:rPr>
              <a:t>LineNumber</a:t>
            </a:r>
            <a:r>
              <a:rPr lang="en-US" sz="1600" dirty="0">
                <a:latin typeface="Trebuchet MS" pitchFamily="34" charset="0"/>
              </a:rPr>
              <a:t>( )  { ... }</a:t>
            </a:r>
          </a:p>
          <a:p>
            <a:r>
              <a:rPr lang="en-US" sz="1600" dirty="0">
                <a:latin typeface="Trebuchet MS" pitchFamily="34" charset="0"/>
              </a:rPr>
              <a:t>    public virtual string Name( ) { ... } </a:t>
            </a:r>
          </a:p>
          <a:p>
            <a:r>
              <a:rPr lang="en-US" sz="1600" dirty="0">
                <a:latin typeface="Trebuchet MS" pitchFamily="34" charset="0"/>
              </a:rPr>
              <a:t>}</a:t>
            </a:r>
          </a:p>
          <a:p>
            <a:r>
              <a:rPr lang="en-US" sz="1600" dirty="0">
                <a:latin typeface="Trebuchet MS" pitchFamily="34" charset="0"/>
              </a:rPr>
              <a:t>class </a:t>
            </a:r>
            <a:r>
              <a:rPr lang="en-US" sz="1600" dirty="0" err="1">
                <a:latin typeface="Trebuchet MS" pitchFamily="34" charset="0"/>
              </a:rPr>
              <a:t>CommentToken</a:t>
            </a:r>
            <a:r>
              <a:rPr lang="en-US" sz="1600" dirty="0">
                <a:latin typeface="Trebuchet MS" pitchFamily="34" charset="0"/>
              </a:rPr>
              <a:t>: Token</a:t>
            </a:r>
          </a:p>
          <a:p>
            <a:r>
              <a:rPr lang="en-US" sz="1600" dirty="0">
                <a:latin typeface="Trebuchet MS" pitchFamily="34" charset="0"/>
              </a:rPr>
              <a:t>{   ...</a:t>
            </a:r>
          </a:p>
          <a:p>
            <a:r>
              <a:rPr lang="en-US" sz="1600" dirty="0">
                <a:latin typeface="Trebuchet MS" pitchFamily="34" charset="0"/>
              </a:rPr>
              <a:t>    public </a:t>
            </a:r>
            <a:r>
              <a:rPr lang="en-US" sz="1600" b="1" dirty="0">
                <a:latin typeface="Trebuchet MS" pitchFamily="34" charset="0"/>
              </a:rPr>
              <a:t>override</a:t>
            </a:r>
            <a:r>
              <a:rPr lang="en-US" sz="1600" dirty="0">
                <a:latin typeface="Trebuchet MS" pitchFamily="34" charset="0"/>
              </a:rPr>
              <a:t> </a:t>
            </a:r>
            <a:r>
              <a:rPr lang="en-US" sz="1600" dirty="0" err="1">
                <a:latin typeface="Trebuchet MS" pitchFamily="34" charset="0"/>
              </a:rPr>
              <a:t>int</a:t>
            </a:r>
            <a:r>
              <a:rPr lang="en-US" sz="1600" dirty="0">
                <a:latin typeface="Trebuchet MS" pitchFamily="34" charset="0"/>
              </a:rPr>
              <a:t> </a:t>
            </a:r>
            <a:r>
              <a:rPr lang="en-US" sz="1600" dirty="0" err="1">
                <a:latin typeface="Trebuchet MS" pitchFamily="34" charset="0"/>
              </a:rPr>
              <a:t>LineNumber</a:t>
            </a:r>
            <a:r>
              <a:rPr lang="en-US" sz="1600" dirty="0">
                <a:latin typeface="Trebuchet MS" pitchFamily="34" charset="0"/>
              </a:rPr>
              <a:t>( ) { ... }</a:t>
            </a:r>
          </a:p>
          <a:p>
            <a:r>
              <a:rPr lang="en-US" sz="1600" dirty="0">
                <a:latin typeface="Trebuchet MS" pitchFamily="34" charset="0"/>
              </a:rPr>
              <a:t>    public </a:t>
            </a:r>
            <a:r>
              <a:rPr lang="en-US" sz="1600" b="1" dirty="0">
                <a:latin typeface="Trebuchet MS" pitchFamily="34" charset="0"/>
              </a:rPr>
              <a:t>override</a:t>
            </a:r>
            <a:r>
              <a:rPr lang="en-US" sz="1600" dirty="0">
                <a:latin typeface="Trebuchet MS" pitchFamily="34" charset="0"/>
              </a:rPr>
              <a:t> string Name( ) { ... }</a:t>
            </a:r>
          </a:p>
          <a:p>
            <a:r>
              <a:rPr lang="en-US" sz="1600" dirty="0">
                <a:latin typeface="Trebuchet MS" pitchFamily="34" charset="0"/>
              </a:rPr>
              <a:t>}</a:t>
            </a:r>
          </a:p>
        </p:txBody>
      </p:sp>
      <p:sp>
        <p:nvSpPr>
          <p:cNvPr id="35846" name="Rectangle 6"/>
          <p:cNvSpPr>
            <a:spLocks noChangeArrowheads="1"/>
          </p:cNvSpPr>
          <p:nvPr/>
        </p:nvSpPr>
        <p:spPr bwMode="auto">
          <a:xfrm>
            <a:off x="7855447" y="4939385"/>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dirty="0">
                <a:solidFill>
                  <a:srgbClr val="FF0033"/>
                </a:solidFill>
                <a:effectLst>
                  <a:outerShdw blurRad="38100" dist="38100" dir="2700000" algn="tl">
                    <a:srgbClr val="C0C0C0"/>
                  </a:outerShdw>
                </a:effectLst>
                <a:latin typeface="Wingdings" pitchFamily="2" charset="2"/>
              </a:rPr>
              <a:t>û</a:t>
            </a:r>
          </a:p>
        </p:txBody>
      </p:sp>
      <p:sp>
        <p:nvSpPr>
          <p:cNvPr id="35847" name="Rectangle 7"/>
          <p:cNvSpPr>
            <a:spLocks noChangeArrowheads="1"/>
          </p:cNvSpPr>
          <p:nvPr/>
        </p:nvSpPr>
        <p:spPr bwMode="auto">
          <a:xfrm>
            <a:off x="7855446" y="5368013"/>
            <a:ext cx="545022" cy="643766"/>
          </a:xfrm>
          <a:prstGeom prst="rect">
            <a:avLst/>
          </a:prstGeom>
          <a:noFill/>
          <a:ln w="12700">
            <a:noFill/>
            <a:miter lim="800000"/>
            <a:headEnd/>
            <a:tailEnd/>
          </a:ln>
          <a:effectLst/>
        </p:spPr>
        <p:txBody>
          <a:bodyPr wrap="none" lIns="90488" tIns="44450" rIns="90488" bIns="44450">
            <a:spAutoFit/>
          </a:bodyPr>
          <a:lstStyle/>
          <a:p>
            <a:pPr defTabSz="739775"/>
            <a:r>
              <a:rPr lang="en-US" sz="3600" dirty="0">
                <a:solidFill>
                  <a:srgbClr val="FF3300"/>
                </a:solidFill>
                <a:effectLst>
                  <a:outerShdw blurRad="38100" dist="38100" dir="2700000" algn="tl">
                    <a:srgbClr val="C0C0C0"/>
                  </a:outerShdw>
                </a:effectLst>
                <a:latin typeface="Wingdings" pitchFamily="2" charset="2"/>
              </a:rPr>
              <a:t></a:t>
            </a:r>
          </a:p>
        </p:txBody>
      </p:sp>
      <p:cxnSp>
        <p:nvCxnSpPr>
          <p:cNvPr id="9" name="Straight Arrow Connector 8"/>
          <p:cNvCxnSpPr/>
          <p:nvPr/>
        </p:nvCxnSpPr>
        <p:spPr>
          <a:xfrm rot="10800000">
            <a:off x="6283810" y="5296575"/>
            <a:ext cx="17145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6212372" y="5725203"/>
            <a:ext cx="17145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9043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smtClean="0"/>
              <a:t>‘sealed’ keyword: Sealed class</a:t>
            </a:r>
            <a:endParaRPr lang="en-GB" dirty="0"/>
          </a:p>
        </p:txBody>
      </p:sp>
      <p:sp>
        <p:nvSpPr>
          <p:cNvPr id="12291" name="Rectangle 3"/>
          <p:cNvSpPr>
            <a:spLocks noGrp="1" noChangeArrowheads="1"/>
          </p:cNvSpPr>
          <p:nvPr>
            <p:ph type="body" idx="1"/>
          </p:nvPr>
        </p:nvSpPr>
        <p:spPr>
          <a:xfrm>
            <a:off x="1881158" y="1428736"/>
            <a:ext cx="8429684" cy="1928826"/>
          </a:xfrm>
        </p:spPr>
        <p:txBody>
          <a:bodyPr>
            <a:normAutofit fontScale="85000" lnSpcReduction="20000"/>
          </a:bodyPr>
          <a:lstStyle/>
          <a:p>
            <a:pPr>
              <a:lnSpc>
                <a:spcPct val="80000"/>
              </a:lnSpc>
            </a:pPr>
            <a:r>
              <a:rPr lang="en-GB" dirty="0" smtClean="0"/>
              <a:t>A sealed class is the one which you cannot derive from</a:t>
            </a:r>
          </a:p>
          <a:p>
            <a:pPr>
              <a:lnSpc>
                <a:spcPct val="80000"/>
              </a:lnSpc>
            </a:pPr>
            <a:r>
              <a:rPr lang="en-GB" dirty="0" smtClean="0"/>
              <a:t>Declare a class with </a:t>
            </a:r>
            <a:r>
              <a:rPr lang="en-GB" b="1" dirty="0" smtClean="0"/>
              <a:t>sealed</a:t>
            </a:r>
            <a:r>
              <a:rPr lang="en-GB" dirty="0" smtClean="0"/>
              <a:t> keyword to make it a sealed class</a:t>
            </a:r>
          </a:p>
          <a:p>
            <a:pPr>
              <a:lnSpc>
                <a:spcPct val="80000"/>
              </a:lnSpc>
            </a:pPr>
            <a:r>
              <a:rPr lang="en-GB" dirty="0" smtClean="0"/>
              <a:t>You </a:t>
            </a:r>
            <a:r>
              <a:rPr lang="en-GB" dirty="0"/>
              <a:t>can use sealed classes for optimizing operations at run time</a:t>
            </a:r>
          </a:p>
          <a:p>
            <a:pPr>
              <a:lnSpc>
                <a:spcPct val="80000"/>
              </a:lnSpc>
            </a:pPr>
            <a:r>
              <a:rPr lang="en-GB" dirty="0"/>
              <a:t>Many .NET Framework classes are sealed: String, </a:t>
            </a:r>
            <a:r>
              <a:rPr lang="en-GB" dirty="0" err="1"/>
              <a:t>StringBuilder</a:t>
            </a:r>
            <a:r>
              <a:rPr lang="en-GB" dirty="0"/>
              <a:t>, and so on</a:t>
            </a:r>
          </a:p>
          <a:p>
            <a:pPr>
              <a:lnSpc>
                <a:spcPct val="80000"/>
              </a:lnSpc>
            </a:pPr>
            <a:r>
              <a:rPr lang="en-GB" dirty="0" smtClean="0"/>
              <a:t>Example:</a:t>
            </a:r>
            <a:endParaRPr lang="en-GB" dirty="0"/>
          </a:p>
          <a:p>
            <a:pPr>
              <a:lnSpc>
                <a:spcPct val="80000"/>
              </a:lnSpc>
            </a:pPr>
            <a:endParaRPr lang="en-GB" dirty="0"/>
          </a:p>
          <a:p>
            <a:pPr>
              <a:lnSpc>
                <a:spcPct val="80000"/>
              </a:lnSpc>
            </a:pPr>
            <a:endParaRPr lang="en-GB" dirty="0"/>
          </a:p>
          <a:p>
            <a:pPr>
              <a:lnSpc>
                <a:spcPct val="80000"/>
              </a:lnSpc>
              <a:buFontTx/>
              <a:buChar char="•"/>
            </a:pPr>
            <a:endParaRPr lang="en-GB" dirty="0"/>
          </a:p>
        </p:txBody>
      </p:sp>
      <p:sp>
        <p:nvSpPr>
          <p:cNvPr id="12292" name="Rectangle 4"/>
          <p:cNvSpPr>
            <a:spLocks noChangeArrowheads="1"/>
          </p:cNvSpPr>
          <p:nvPr/>
        </p:nvSpPr>
        <p:spPr bwMode="auto">
          <a:xfrm>
            <a:off x="2032328" y="3421145"/>
            <a:ext cx="8401050" cy="28956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nSpc>
                <a:spcPct val="80000"/>
              </a:lnSpc>
            </a:pPr>
            <a:r>
              <a:rPr lang="en-US" sz="1600" dirty="0">
                <a:latin typeface="Trebuchet MS" pitchFamily="34" charset="0"/>
              </a:rPr>
              <a:t>namespace System</a:t>
            </a:r>
          </a:p>
          <a:p>
            <a:pPr>
              <a:lnSpc>
                <a:spcPct val="80000"/>
              </a:lnSpc>
            </a:pPr>
            <a:r>
              <a:rPr lang="en-US" sz="1600" dirty="0">
                <a:latin typeface="Trebuchet MS" pitchFamily="34" charset="0"/>
              </a:rPr>
              <a:t>{</a:t>
            </a:r>
          </a:p>
          <a:p>
            <a:pPr>
              <a:lnSpc>
                <a:spcPct val="80000"/>
              </a:lnSpc>
            </a:pPr>
            <a:r>
              <a:rPr lang="en-US" sz="1600" dirty="0">
                <a:latin typeface="Trebuchet MS" pitchFamily="34" charset="0"/>
              </a:rPr>
              <a:t>    public </a:t>
            </a:r>
            <a:r>
              <a:rPr lang="en-US" sz="1600" b="1" dirty="0">
                <a:latin typeface="Trebuchet MS" pitchFamily="34" charset="0"/>
              </a:rPr>
              <a:t>sealed</a:t>
            </a:r>
            <a:r>
              <a:rPr lang="en-US" sz="1600" dirty="0">
                <a:latin typeface="Trebuchet MS" pitchFamily="34" charset="0"/>
              </a:rPr>
              <a:t> class String</a:t>
            </a:r>
          </a:p>
          <a:p>
            <a:pPr>
              <a:lnSpc>
                <a:spcPct val="80000"/>
              </a:lnSpc>
            </a:pPr>
            <a:r>
              <a:rPr lang="en-US" sz="1600" dirty="0">
                <a:latin typeface="Trebuchet MS" pitchFamily="34" charset="0"/>
              </a:rPr>
              <a:t>    {</a:t>
            </a:r>
          </a:p>
          <a:p>
            <a:pPr>
              <a:lnSpc>
                <a:spcPct val="80000"/>
              </a:lnSpc>
            </a:pPr>
            <a:r>
              <a:rPr lang="en-US" sz="1600" dirty="0">
                <a:latin typeface="Trebuchet MS" pitchFamily="34" charset="0"/>
              </a:rPr>
              <a:t>        ...</a:t>
            </a:r>
          </a:p>
          <a:p>
            <a:pPr>
              <a:lnSpc>
                <a:spcPct val="80000"/>
              </a:lnSpc>
            </a:pPr>
            <a:r>
              <a:rPr lang="en-US" sz="1600" dirty="0">
                <a:latin typeface="Trebuchet MS" pitchFamily="34" charset="0"/>
              </a:rPr>
              <a:t>    }</a:t>
            </a:r>
          </a:p>
          <a:p>
            <a:pPr>
              <a:lnSpc>
                <a:spcPct val="80000"/>
              </a:lnSpc>
            </a:pPr>
            <a:r>
              <a:rPr lang="en-US" sz="1600" dirty="0">
                <a:latin typeface="Trebuchet MS" pitchFamily="34" charset="0"/>
              </a:rPr>
              <a:t>}</a:t>
            </a:r>
          </a:p>
          <a:p>
            <a:pPr>
              <a:lnSpc>
                <a:spcPct val="80000"/>
              </a:lnSpc>
            </a:pPr>
            <a:r>
              <a:rPr lang="en-US" sz="1600" dirty="0">
                <a:latin typeface="Trebuchet MS" pitchFamily="34" charset="0"/>
              </a:rPr>
              <a:t>namespace Mine</a:t>
            </a:r>
          </a:p>
          <a:p>
            <a:pPr>
              <a:lnSpc>
                <a:spcPct val="80000"/>
              </a:lnSpc>
            </a:pPr>
            <a:r>
              <a:rPr lang="en-US" sz="1600" dirty="0">
                <a:latin typeface="Trebuchet MS" pitchFamily="34" charset="0"/>
              </a:rPr>
              <a:t>{</a:t>
            </a:r>
          </a:p>
          <a:p>
            <a:pPr>
              <a:lnSpc>
                <a:spcPct val="80000"/>
              </a:lnSpc>
            </a:pPr>
            <a:r>
              <a:rPr lang="en-US" sz="1600" dirty="0">
                <a:latin typeface="Trebuchet MS" pitchFamily="34" charset="0"/>
              </a:rPr>
              <a:t>    class </a:t>
            </a:r>
            <a:r>
              <a:rPr lang="en-US" sz="1600" dirty="0" err="1">
                <a:latin typeface="Trebuchet MS" pitchFamily="34" charset="0"/>
              </a:rPr>
              <a:t>FancyString</a:t>
            </a:r>
            <a:r>
              <a:rPr lang="en-US" sz="1600" dirty="0">
                <a:latin typeface="Trebuchet MS" pitchFamily="34" charset="0"/>
              </a:rPr>
              <a:t>: String { ... }</a:t>
            </a:r>
          </a:p>
          <a:p>
            <a:pPr>
              <a:lnSpc>
                <a:spcPct val="80000"/>
              </a:lnSpc>
            </a:pPr>
            <a:r>
              <a:rPr lang="en-US" sz="1600" dirty="0">
                <a:latin typeface="Trebuchet MS" pitchFamily="34" charset="0"/>
              </a:rPr>
              <a:t>}</a:t>
            </a:r>
          </a:p>
        </p:txBody>
      </p:sp>
      <p:sp>
        <p:nvSpPr>
          <p:cNvPr id="12293" name="Rectangle 5"/>
          <p:cNvSpPr>
            <a:spLocks noChangeArrowheads="1"/>
          </p:cNvSpPr>
          <p:nvPr/>
        </p:nvSpPr>
        <p:spPr bwMode="auto">
          <a:xfrm>
            <a:off x="5137058" y="5591188"/>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dirty="0">
                <a:solidFill>
                  <a:srgbClr val="FF0033"/>
                </a:solidFill>
                <a:effectLst>
                  <a:outerShdw blurRad="38100" dist="38100" dir="2700000" algn="tl">
                    <a:srgbClr val="C0C0C0"/>
                  </a:outerShdw>
                </a:effectLst>
                <a:latin typeface="Wingdings" pitchFamily="2" charset="2"/>
              </a:rPr>
              <a:t>û</a:t>
            </a:r>
          </a:p>
        </p:txBody>
      </p:sp>
    </p:spTree>
    <p:extLst>
      <p:ext uri="{BB962C8B-B14F-4D97-AF65-F5344CB8AC3E}">
        <p14:creationId xmlns:p14="http://schemas.microsoft.com/office/powerpoint/2010/main" val="117674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‘sealed’ keyword: Sealed Method/Properties</a:t>
            </a:r>
            <a:endParaRPr lang="en-US" dirty="0"/>
          </a:p>
        </p:txBody>
      </p:sp>
      <p:sp>
        <p:nvSpPr>
          <p:cNvPr id="3" name="Content Placeholder 2"/>
          <p:cNvSpPr>
            <a:spLocks noGrp="1"/>
          </p:cNvSpPr>
          <p:nvPr>
            <p:ph sz="half" idx="1"/>
          </p:nvPr>
        </p:nvSpPr>
        <p:spPr/>
        <p:txBody>
          <a:bodyPr>
            <a:normAutofit fontScale="92500"/>
          </a:bodyPr>
          <a:lstStyle/>
          <a:p>
            <a:r>
              <a:rPr lang="en-US" dirty="0"/>
              <a:t>A method</a:t>
            </a:r>
            <a:r>
              <a:rPr lang="en-US" dirty="0" smtClean="0"/>
              <a:t>, property etc. </a:t>
            </a:r>
            <a:r>
              <a:rPr lang="en-US" dirty="0"/>
              <a:t>on a derived class that is overriding a virtual member of the base class can declare that member as sealed. </a:t>
            </a:r>
            <a:endParaRPr lang="en-US" dirty="0" smtClean="0"/>
          </a:p>
          <a:p>
            <a:r>
              <a:rPr lang="en-US" dirty="0" smtClean="0"/>
              <a:t>This </a:t>
            </a:r>
            <a:r>
              <a:rPr lang="en-US" dirty="0"/>
              <a:t>negates the virtual aspect of the member for any further derived class. </a:t>
            </a:r>
            <a:endParaRPr lang="en-US" dirty="0" smtClean="0"/>
          </a:p>
          <a:p>
            <a:r>
              <a:rPr lang="en-US" dirty="0" smtClean="0"/>
              <a:t>This </a:t>
            </a:r>
            <a:r>
              <a:rPr lang="en-US" dirty="0"/>
              <a:t>is accomplished by putting the </a:t>
            </a:r>
            <a:r>
              <a:rPr lang="en-US" b="1" dirty="0"/>
              <a:t>sealed</a:t>
            </a:r>
            <a:r>
              <a:rPr lang="en-US" dirty="0"/>
              <a:t> keyword before the override keyword in the class member declaration. </a:t>
            </a:r>
            <a:endParaRPr lang="en-US" dirty="0" smtClean="0"/>
          </a:p>
        </p:txBody>
      </p:sp>
      <p:pic>
        <p:nvPicPr>
          <p:cNvPr id="6" name="Content Placeholder 5"/>
          <p:cNvPicPr>
            <a:picLocks noGrp="1" noChangeAspect="1"/>
          </p:cNvPicPr>
          <p:nvPr>
            <p:ph sz="half" idx="2"/>
          </p:nvPr>
        </p:nvPicPr>
        <p:blipFill>
          <a:blip r:embed="rId3"/>
          <a:stretch>
            <a:fillRect/>
          </a:stretch>
        </p:blipFill>
        <p:spPr>
          <a:xfrm>
            <a:off x="6215063" y="2362201"/>
            <a:ext cx="3419475" cy="1933575"/>
          </a:xfrm>
          <a:prstGeom prst="rect">
            <a:avLst/>
          </a:prstGeom>
          <a:ln>
            <a:solidFill>
              <a:schemeClr val="tx1"/>
            </a:solidFill>
          </a:ln>
        </p:spPr>
      </p:pic>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39</a:t>
            </a:fld>
            <a:endParaRPr lang="en-US" dirty="0"/>
          </a:p>
        </p:txBody>
      </p:sp>
    </p:spTree>
    <p:extLst>
      <p:ext uri="{BB962C8B-B14F-4D97-AF65-F5344CB8AC3E}">
        <p14:creationId xmlns:p14="http://schemas.microsoft.com/office/powerpoint/2010/main" val="173372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US" dirty="0" smtClean="0"/>
              <a:t>Initializing Data </a:t>
            </a:r>
            <a:r>
              <a:rPr lang="en-US" dirty="0"/>
              <a:t>U</a:t>
            </a:r>
            <a:r>
              <a:rPr lang="en-US" dirty="0" smtClean="0"/>
              <a:t>sing </a:t>
            </a:r>
            <a:r>
              <a:rPr lang="en-US" dirty="0"/>
              <a:t>Initializer </a:t>
            </a:r>
            <a:r>
              <a:rPr lang="en-US" dirty="0" smtClean="0"/>
              <a:t>List and this Keyword</a:t>
            </a:r>
            <a:endParaRPr lang="en-US" dirty="0"/>
          </a:p>
        </p:txBody>
      </p:sp>
      <p:sp>
        <p:nvSpPr>
          <p:cNvPr id="15363" name="Rectangle 3"/>
          <p:cNvSpPr>
            <a:spLocks noGrp="1" noChangeArrowheads="1"/>
          </p:cNvSpPr>
          <p:nvPr>
            <p:ph type="body" idx="1"/>
          </p:nvPr>
        </p:nvSpPr>
        <p:spPr/>
        <p:txBody>
          <a:bodyPr/>
          <a:lstStyle/>
          <a:p>
            <a:r>
              <a:rPr lang="en-GB" dirty="0"/>
              <a:t>Overloaded constructors might contain duplicate code</a:t>
            </a:r>
          </a:p>
          <a:p>
            <a:pPr lvl="1"/>
            <a:r>
              <a:rPr lang="en-GB" dirty="0" smtClean="0"/>
              <a:t>Re-factor </a:t>
            </a:r>
            <a:r>
              <a:rPr lang="en-GB" dirty="0"/>
              <a:t>by making constructors call each other</a:t>
            </a:r>
          </a:p>
          <a:p>
            <a:pPr lvl="1"/>
            <a:r>
              <a:rPr lang="en-GB" dirty="0"/>
              <a:t>Use the </a:t>
            </a:r>
            <a:r>
              <a:rPr lang="en-GB" b="1" dirty="0"/>
              <a:t>this</a:t>
            </a:r>
            <a:r>
              <a:rPr lang="en-GB" dirty="0"/>
              <a:t> keyword in an </a:t>
            </a:r>
            <a:r>
              <a:rPr lang="en-GB" dirty="0" err="1"/>
              <a:t>initializer</a:t>
            </a:r>
            <a:r>
              <a:rPr lang="en-GB" dirty="0"/>
              <a:t> list</a:t>
            </a:r>
          </a:p>
        </p:txBody>
      </p:sp>
      <p:sp>
        <p:nvSpPr>
          <p:cNvPr id="15365" name="Rectangle 5"/>
          <p:cNvSpPr>
            <a:spLocks noChangeArrowheads="1"/>
          </p:cNvSpPr>
          <p:nvPr/>
        </p:nvSpPr>
        <p:spPr bwMode="auto">
          <a:xfrm>
            <a:off x="1936280" y="3503140"/>
            <a:ext cx="7877204" cy="2500314"/>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class Date </a:t>
            </a:r>
          </a:p>
          <a:p>
            <a:r>
              <a:rPr lang="en-US" sz="2000" dirty="0">
                <a:latin typeface="Trebuchet MS" pitchFamily="34" charset="0"/>
              </a:rPr>
              <a:t>{                            </a:t>
            </a:r>
          </a:p>
          <a:p>
            <a:r>
              <a:rPr lang="en-US" sz="2000" dirty="0">
                <a:latin typeface="Trebuchet MS" pitchFamily="34" charset="0"/>
              </a:rPr>
              <a:t>    ...                       </a:t>
            </a:r>
          </a:p>
          <a:p>
            <a:r>
              <a:rPr lang="en-US" sz="2000" dirty="0">
                <a:latin typeface="Trebuchet MS" pitchFamily="34" charset="0"/>
              </a:rPr>
              <a:t>    public Date( )</a:t>
            </a:r>
            <a:r>
              <a:rPr lang="en-US" sz="2000" b="1" dirty="0">
                <a:latin typeface="Trebuchet MS" pitchFamily="34" charset="0"/>
              </a:rPr>
              <a:t> : this(1970, 1, 1) </a:t>
            </a:r>
            <a:endParaRPr lang="en-US" sz="2000" b="1" dirty="0">
              <a:latin typeface="Trebuchet MS" pitchFamily="34" charset="0"/>
            </a:endParaRPr>
          </a:p>
          <a:p>
            <a:r>
              <a:rPr lang="en-US" sz="2000" b="1" dirty="0">
                <a:latin typeface="Trebuchet MS" pitchFamily="34" charset="0"/>
              </a:rPr>
              <a:t>    </a:t>
            </a:r>
            <a:r>
              <a:rPr lang="en-US" sz="2000" dirty="0">
                <a:latin typeface="Trebuchet MS" pitchFamily="34" charset="0"/>
              </a:rPr>
              <a:t>{ ….. </a:t>
            </a:r>
            <a:r>
              <a:rPr lang="en-US" sz="2000" dirty="0">
                <a:latin typeface="Trebuchet MS" pitchFamily="34" charset="0"/>
              </a:rPr>
              <a:t>}</a:t>
            </a:r>
          </a:p>
          <a:p>
            <a:r>
              <a:rPr lang="en-US" sz="2000" dirty="0">
                <a:latin typeface="Trebuchet MS" pitchFamily="34" charset="0"/>
              </a:rPr>
              <a:t>    public Date(</a:t>
            </a:r>
            <a:r>
              <a:rPr lang="en-US" sz="2000" dirty="0" err="1">
                <a:latin typeface="Trebuchet MS" pitchFamily="34" charset="0"/>
              </a:rPr>
              <a:t>int</a:t>
            </a:r>
            <a:r>
              <a:rPr lang="en-US" sz="2000" dirty="0">
                <a:latin typeface="Trebuchet MS" pitchFamily="34" charset="0"/>
              </a:rPr>
              <a:t> year, </a:t>
            </a:r>
            <a:r>
              <a:rPr lang="en-US" sz="2000" dirty="0" err="1">
                <a:latin typeface="Trebuchet MS" pitchFamily="34" charset="0"/>
              </a:rPr>
              <a:t>int</a:t>
            </a:r>
            <a:r>
              <a:rPr lang="en-US" sz="2000" dirty="0">
                <a:latin typeface="Trebuchet MS" pitchFamily="34" charset="0"/>
              </a:rPr>
              <a:t> month, </a:t>
            </a:r>
            <a:r>
              <a:rPr lang="en-US" sz="2000" dirty="0" err="1">
                <a:latin typeface="Trebuchet MS" pitchFamily="34" charset="0"/>
              </a:rPr>
              <a:t>int</a:t>
            </a:r>
            <a:r>
              <a:rPr lang="en-US" sz="2000" dirty="0">
                <a:latin typeface="Trebuchet MS" pitchFamily="34" charset="0"/>
              </a:rPr>
              <a:t> day) </a:t>
            </a:r>
            <a:endParaRPr lang="en-US" sz="2000" dirty="0">
              <a:latin typeface="Trebuchet MS" pitchFamily="34" charset="0"/>
            </a:endParaRPr>
          </a:p>
          <a:p>
            <a:r>
              <a:rPr lang="en-US" sz="2000" dirty="0">
                <a:latin typeface="Trebuchet MS" pitchFamily="34" charset="0"/>
              </a:rPr>
              <a:t>    { </a:t>
            </a:r>
            <a:r>
              <a:rPr lang="en-US" sz="2000" dirty="0">
                <a:latin typeface="Trebuchet MS" pitchFamily="34" charset="0"/>
              </a:rPr>
              <a:t>... }</a:t>
            </a:r>
          </a:p>
          <a:p>
            <a:r>
              <a:rPr lang="en-US" sz="2000" dirty="0">
                <a:latin typeface="Trebuchet MS" pitchFamily="34" charset="0"/>
              </a:rPr>
              <a:t>}</a:t>
            </a:r>
            <a:endParaRPr lang="en-US" sz="2400" dirty="0">
              <a:latin typeface="Trebuchet MS" pitchFamily="34" charset="0"/>
            </a:endParaRPr>
          </a:p>
        </p:txBody>
      </p:sp>
    </p:spTree>
    <p:extLst>
      <p:ext uri="{BB962C8B-B14F-4D97-AF65-F5344CB8AC3E}">
        <p14:creationId xmlns:p14="http://schemas.microsoft.com/office/powerpoint/2010/main" val="31963080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6777" y="1690688"/>
            <a:ext cx="10206681" cy="4633912"/>
          </a:xfrm>
        </p:spPr>
        <p:txBody>
          <a:bodyPr>
            <a:normAutofit fontScale="92500" lnSpcReduction="20000"/>
          </a:bodyPr>
          <a:lstStyle/>
          <a:p>
            <a:r>
              <a:rPr lang="en-US" dirty="0" smtClean="0"/>
              <a:t>Scenario:</a:t>
            </a:r>
          </a:p>
          <a:p>
            <a:pPr lvl="1"/>
            <a:r>
              <a:rPr lang="en-US" dirty="0" smtClean="0"/>
              <a:t>Let’s take the same example of </a:t>
            </a:r>
            <a:r>
              <a:rPr lang="en-US" dirty="0" err="1" smtClean="0"/>
              <a:t>InfoSystem</a:t>
            </a:r>
            <a:r>
              <a:rPr lang="en-US" dirty="0" smtClean="0"/>
              <a:t> Ltd. Company, where we need to calculate salary of different employees based on their separate salary structure</a:t>
            </a:r>
          </a:p>
          <a:p>
            <a:r>
              <a:rPr lang="en-US" dirty="0" smtClean="0"/>
              <a:t>Problem:</a:t>
            </a:r>
          </a:p>
          <a:p>
            <a:pPr lvl="1"/>
            <a:r>
              <a:rPr lang="en-US" dirty="0" smtClean="0"/>
              <a:t>New implementation of the same base class </a:t>
            </a:r>
            <a:r>
              <a:rPr lang="en-US" dirty="0" err="1" smtClean="0"/>
              <a:t>CalculateSalary</a:t>
            </a:r>
            <a:r>
              <a:rPr lang="en-US" dirty="0" smtClean="0"/>
              <a:t> method was provided in each derived classes. Even, base class method was declared as virtual, so that derived classes can override the base class implementation and it was made sure through overriding that always derived class method will be invoked though a derived class object, no matter whether the reference is placed in base or derived class variable</a:t>
            </a:r>
          </a:p>
          <a:p>
            <a:pPr lvl="1"/>
            <a:r>
              <a:rPr lang="en-US" dirty="0" smtClean="0"/>
              <a:t>But, if all the derived classes are ultimately going provide new implementation to the base class method, then </a:t>
            </a:r>
            <a:r>
              <a:rPr lang="en-US" u="sng" dirty="0" smtClean="0"/>
              <a:t>why to provide implementation logic in the base class </a:t>
            </a:r>
            <a:r>
              <a:rPr lang="en-US" u="sng" dirty="0" err="1" smtClean="0"/>
              <a:t>CalculateSalary</a:t>
            </a:r>
            <a:r>
              <a:rPr lang="en-US" u="sng" dirty="0" smtClean="0"/>
              <a:t> method</a:t>
            </a:r>
            <a:r>
              <a:rPr lang="en-US" dirty="0" smtClean="0"/>
              <a:t>?</a:t>
            </a:r>
          </a:p>
          <a:p>
            <a:r>
              <a:rPr lang="en-US" dirty="0" smtClean="0"/>
              <a:t>Solution:</a:t>
            </a:r>
          </a:p>
          <a:p>
            <a:pPr lvl="1"/>
            <a:r>
              <a:rPr lang="en-US" dirty="0" smtClean="0"/>
              <a:t>Do not provide implementation logic in </a:t>
            </a:r>
            <a:r>
              <a:rPr lang="en-US" dirty="0" err="1" smtClean="0"/>
              <a:t>CalculateSalary</a:t>
            </a:r>
            <a:r>
              <a:rPr lang="en-US" dirty="0" smtClean="0"/>
              <a:t> method of base class</a:t>
            </a:r>
            <a:endParaRPr lang="en-IN" dirty="0"/>
          </a:p>
        </p:txBody>
      </p:sp>
      <p:sp>
        <p:nvSpPr>
          <p:cNvPr id="3" name="Title 2"/>
          <p:cNvSpPr>
            <a:spLocks noGrp="1"/>
          </p:cNvSpPr>
          <p:nvPr>
            <p:ph type="title"/>
          </p:nvPr>
        </p:nvSpPr>
        <p:spPr/>
        <p:txBody>
          <a:bodyPr>
            <a:normAutofit/>
          </a:bodyPr>
          <a:lstStyle/>
          <a:p>
            <a:r>
              <a:rPr lang="en-US" dirty="0" smtClean="0"/>
              <a:t>Revisiting Abstract Class and Method: Through a Scenario</a:t>
            </a:r>
            <a:endParaRPr lang="en-IN" dirty="0"/>
          </a:p>
        </p:txBody>
      </p:sp>
    </p:spTree>
    <p:extLst>
      <p:ext uri="{BB962C8B-B14F-4D97-AF65-F5344CB8AC3E}">
        <p14:creationId xmlns:p14="http://schemas.microsoft.com/office/powerpoint/2010/main" val="2269381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Abstract Class</a:t>
            </a:r>
            <a:endParaRPr lang="en-IN"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238480" y="1361399"/>
            <a:ext cx="4610120" cy="2401911"/>
          </a:xfrm>
          <a:prstGeom prst="rect">
            <a:avLst/>
          </a:prstGeom>
          <a:noFill/>
          <a:ln w="9525">
            <a:solidFill>
              <a:schemeClr val="tx1"/>
            </a:solid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1756143" y="4599457"/>
            <a:ext cx="3982668" cy="1517207"/>
          </a:xfrm>
          <a:prstGeom prst="rect">
            <a:avLst/>
          </a:prstGeom>
          <a:noFill/>
          <a:ln w="9525">
            <a:solidFill>
              <a:schemeClr val="tx1"/>
            </a:solid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5881687" y="4582446"/>
            <a:ext cx="4071966" cy="1551226"/>
          </a:xfrm>
          <a:prstGeom prst="rect">
            <a:avLst/>
          </a:prstGeom>
          <a:noFill/>
          <a:ln w="9525">
            <a:solidFill>
              <a:schemeClr val="tx1"/>
            </a:solidFill>
            <a:miter lim="800000"/>
            <a:headEnd/>
            <a:tailEnd/>
          </a:ln>
          <a:effectLst/>
        </p:spPr>
      </p:pic>
      <p:cxnSp>
        <p:nvCxnSpPr>
          <p:cNvPr id="7" name="Straight Connector 6"/>
          <p:cNvCxnSpPr/>
          <p:nvPr/>
        </p:nvCxnSpPr>
        <p:spPr>
          <a:xfrm rot="5400000" flipH="1" flipV="1">
            <a:off x="4202893" y="4393413"/>
            <a:ext cx="785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a:off x="4452926" y="3714752"/>
            <a:ext cx="285752" cy="285752"/>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rot="5400000" flipH="1" flipV="1">
            <a:off x="6346033" y="4393413"/>
            <a:ext cx="785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a:off x="6596066" y="3714752"/>
            <a:ext cx="285752" cy="285752"/>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9096396" y="2071678"/>
            <a:ext cx="1214446" cy="114300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Class Diagram</a:t>
            </a:r>
            <a:endParaRPr lang="en-IN" sz="1600" dirty="0">
              <a:latin typeface="Trebuchet MS" pitchFamily="34" charset="0"/>
            </a:endParaRPr>
          </a:p>
        </p:txBody>
      </p:sp>
    </p:spTree>
    <p:extLst>
      <p:ext uri="{BB962C8B-B14F-4D97-AF65-F5344CB8AC3E}">
        <p14:creationId xmlns:p14="http://schemas.microsoft.com/office/powerpoint/2010/main" val="1557133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ployeeImage.png"/>
          <p:cNvPicPr>
            <a:picLocks noGrp="1" noChangeAspect="1"/>
          </p:cNvPicPr>
          <p:nvPr>
            <p:ph idx="1"/>
          </p:nvPr>
        </p:nvPicPr>
        <p:blipFill>
          <a:blip r:embed="rId3" cstate="print"/>
          <a:stretch>
            <a:fillRect/>
          </a:stretch>
        </p:blipFill>
        <p:spPr>
          <a:xfrm>
            <a:off x="2132522" y="1600201"/>
            <a:ext cx="7316279" cy="4360441"/>
          </a:xfrm>
          <a:ln>
            <a:solidFill>
              <a:srgbClr val="002060"/>
            </a:solidFill>
          </a:ln>
        </p:spPr>
      </p:pic>
      <p:sp>
        <p:nvSpPr>
          <p:cNvPr id="3" name="Title 2"/>
          <p:cNvSpPr>
            <a:spLocks noGrp="1"/>
          </p:cNvSpPr>
          <p:nvPr>
            <p:ph type="title"/>
          </p:nvPr>
        </p:nvSpPr>
        <p:spPr>
          <a:xfrm>
            <a:off x="904102" y="90910"/>
            <a:ext cx="10515600" cy="1325563"/>
          </a:xfrm>
        </p:spPr>
        <p:txBody>
          <a:bodyPr/>
          <a:lstStyle/>
          <a:p>
            <a:r>
              <a:rPr lang="en-US" dirty="0" smtClean="0"/>
              <a:t>Example: Abstract Class</a:t>
            </a:r>
            <a:endParaRPr lang="en-IN" dirty="0"/>
          </a:p>
        </p:txBody>
      </p:sp>
      <p:sp>
        <p:nvSpPr>
          <p:cNvPr id="5" name="Rounded Rectangle 4"/>
          <p:cNvSpPr/>
          <p:nvPr/>
        </p:nvSpPr>
        <p:spPr>
          <a:xfrm>
            <a:off x="2274067" y="5562600"/>
            <a:ext cx="3643338"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095472" y="1071546"/>
            <a:ext cx="7643866" cy="4286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Employee class code</a:t>
            </a:r>
            <a:endParaRPr lang="en-IN" sz="1600" dirty="0">
              <a:latin typeface="Trebuchet MS" pitchFamily="34" charset="0"/>
            </a:endParaRPr>
          </a:p>
        </p:txBody>
      </p:sp>
    </p:spTree>
    <p:extLst>
      <p:ext uri="{BB962C8B-B14F-4D97-AF65-F5344CB8AC3E}">
        <p14:creationId xmlns:p14="http://schemas.microsoft.com/office/powerpoint/2010/main" val="607109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rojectManagerImage.png"/>
          <p:cNvPicPr>
            <a:picLocks noGrp="1" noChangeAspect="1"/>
          </p:cNvPicPr>
          <p:nvPr>
            <p:ph sz="half" idx="1"/>
          </p:nvPr>
        </p:nvPicPr>
        <p:blipFill>
          <a:blip r:embed="rId3" cstate="print"/>
          <a:stretch>
            <a:fillRect/>
          </a:stretch>
        </p:blipFill>
        <p:spPr>
          <a:xfrm>
            <a:off x="1981200" y="2843145"/>
            <a:ext cx="4038600" cy="2040075"/>
          </a:xfrm>
          <a:ln>
            <a:solidFill>
              <a:schemeClr val="tx1"/>
            </a:solidFill>
          </a:ln>
        </p:spPr>
      </p:pic>
      <p:pic>
        <p:nvPicPr>
          <p:cNvPr id="8" name="Content Placeholder 7" descr="SrDeveloperImage.png"/>
          <p:cNvPicPr>
            <a:picLocks noGrp="1" noChangeAspect="1"/>
          </p:cNvPicPr>
          <p:nvPr>
            <p:ph sz="half" idx="2"/>
          </p:nvPr>
        </p:nvPicPr>
        <p:blipFill>
          <a:blip r:embed="rId4" cstate="print"/>
          <a:stretch>
            <a:fillRect/>
          </a:stretch>
        </p:blipFill>
        <p:spPr>
          <a:xfrm>
            <a:off x="6172200" y="2828237"/>
            <a:ext cx="4038600" cy="2069888"/>
          </a:xfrm>
          <a:ln>
            <a:solidFill>
              <a:schemeClr val="tx1"/>
            </a:solidFill>
          </a:ln>
        </p:spPr>
      </p:pic>
      <p:sp>
        <p:nvSpPr>
          <p:cNvPr id="3" name="Title 2"/>
          <p:cNvSpPr>
            <a:spLocks noGrp="1"/>
          </p:cNvSpPr>
          <p:nvPr>
            <p:ph type="title"/>
          </p:nvPr>
        </p:nvSpPr>
        <p:spPr/>
        <p:txBody>
          <a:bodyPr/>
          <a:lstStyle/>
          <a:p>
            <a:r>
              <a:rPr lang="en-US" dirty="0" smtClean="0"/>
              <a:t>Example: </a:t>
            </a:r>
            <a:r>
              <a:rPr lang="en-US" dirty="0"/>
              <a:t>A</a:t>
            </a:r>
            <a:r>
              <a:rPr lang="en-US" dirty="0" smtClean="0"/>
              <a:t>bstract </a:t>
            </a:r>
            <a:r>
              <a:rPr lang="en-US" dirty="0"/>
              <a:t>C</a:t>
            </a:r>
            <a:r>
              <a:rPr lang="en-US" dirty="0" smtClean="0"/>
              <a:t>lass</a:t>
            </a:r>
            <a:endParaRPr lang="en-IN" dirty="0"/>
          </a:p>
        </p:txBody>
      </p:sp>
      <p:sp>
        <p:nvSpPr>
          <p:cNvPr id="9" name="Rounded Rectangle 8"/>
          <p:cNvSpPr/>
          <p:nvPr/>
        </p:nvSpPr>
        <p:spPr>
          <a:xfrm>
            <a:off x="6238876" y="4143380"/>
            <a:ext cx="1785950"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2095472" y="4143380"/>
            <a:ext cx="1785950"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952596" y="2071678"/>
            <a:ext cx="8286808" cy="64294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default, abstract members are virtual. So, while implementing them in the derived class, one should use ‘override’ keyword</a:t>
            </a:r>
            <a:endParaRPr lang="en-IN" dirty="0"/>
          </a:p>
        </p:txBody>
      </p:sp>
      <p:sp>
        <p:nvSpPr>
          <p:cNvPr id="12" name="Rectangle 11"/>
          <p:cNvSpPr/>
          <p:nvPr/>
        </p:nvSpPr>
        <p:spPr>
          <a:xfrm>
            <a:off x="1952596" y="1571612"/>
            <a:ext cx="8215370" cy="35719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Derived class code</a:t>
            </a:r>
            <a:endParaRPr lang="en-IN" sz="1600" dirty="0">
              <a:latin typeface="Trebuchet MS" pitchFamily="34" charset="0"/>
            </a:endParaRPr>
          </a:p>
        </p:txBody>
      </p:sp>
    </p:spTree>
    <p:extLst>
      <p:ext uri="{BB962C8B-B14F-4D97-AF65-F5344CB8AC3E}">
        <p14:creationId xmlns:p14="http://schemas.microsoft.com/office/powerpoint/2010/main" val="2493094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365125"/>
            <a:ext cx="10744200" cy="1325563"/>
          </a:xfrm>
        </p:spPr>
        <p:txBody>
          <a:bodyPr/>
          <a:lstStyle/>
          <a:p>
            <a:r>
              <a:rPr lang="en-US" dirty="0" smtClean="0">
                <a:cs typeface="Times New Roman" pitchFamily="18" charset="0"/>
              </a:rPr>
              <a:t>Important Points to Remember About Abstract</a:t>
            </a:r>
            <a:endParaRPr lang="en-US" dirty="0"/>
          </a:p>
        </p:txBody>
      </p:sp>
      <p:sp>
        <p:nvSpPr>
          <p:cNvPr id="37891" name="Rectangle 3"/>
          <p:cNvSpPr>
            <a:spLocks noGrp="1" noChangeArrowheads="1"/>
          </p:cNvSpPr>
          <p:nvPr>
            <p:ph type="body" idx="1"/>
          </p:nvPr>
        </p:nvSpPr>
        <p:spPr>
          <a:xfrm>
            <a:off x="1981200" y="1285860"/>
            <a:ext cx="8229600" cy="5038740"/>
          </a:xfrm>
        </p:spPr>
        <p:txBody>
          <a:bodyPr>
            <a:normAutofit fontScale="85000" lnSpcReduction="20000"/>
          </a:bodyPr>
          <a:lstStyle/>
          <a:p>
            <a:r>
              <a:rPr lang="en-GB" dirty="0" smtClean="0"/>
              <a:t>Abstract methods have to be implemented in the child class. Otherwise, child class will also become abstract class</a:t>
            </a:r>
          </a:p>
          <a:p>
            <a:pPr lvl="0"/>
            <a:endParaRPr lang="en-US" dirty="0" smtClean="0">
              <a:cs typeface="Times New Roman" pitchFamily="18" charset="0"/>
            </a:endParaRPr>
          </a:p>
          <a:p>
            <a:pPr lvl="0"/>
            <a:r>
              <a:rPr lang="en-US" dirty="0" smtClean="0">
                <a:cs typeface="Times New Roman" pitchFamily="18" charset="0"/>
              </a:rPr>
              <a:t>Abstract methods/properties are by default virtual</a:t>
            </a:r>
            <a:r>
              <a:rPr lang="en-US" dirty="0" smtClean="0"/>
              <a:t>. So, while providing implementation in derived class you have to use ‘override’ keyword</a:t>
            </a:r>
          </a:p>
          <a:p>
            <a:pPr lvl="0"/>
            <a:r>
              <a:rPr lang="en-US" dirty="0" smtClean="0"/>
              <a:t>Abstract class objects can’t be created</a:t>
            </a:r>
          </a:p>
          <a:p>
            <a:pPr lvl="0"/>
            <a:endParaRPr lang="en-GB" dirty="0" smtClean="0"/>
          </a:p>
          <a:p>
            <a:r>
              <a:rPr lang="en-GB" dirty="0" smtClean="0"/>
              <a:t>Abstract class variable can hold reference of child class objects (</a:t>
            </a:r>
            <a:r>
              <a:rPr lang="en-GB" dirty="0" err="1" smtClean="0"/>
              <a:t>Upcasting</a:t>
            </a:r>
            <a:r>
              <a:rPr lang="en-GB" dirty="0" smtClean="0"/>
              <a:t>)</a:t>
            </a:r>
          </a:p>
          <a:p>
            <a:endParaRPr lang="en-GB" dirty="0" smtClean="0"/>
          </a:p>
          <a:p>
            <a:r>
              <a:rPr lang="en-GB" dirty="0" smtClean="0"/>
              <a:t>Abstract class is basically used as a template for other classes. All members, that you want to implement differently in different child classes, should be declared as abstract members in an abstract base class</a:t>
            </a:r>
            <a:endParaRPr lang="en-US" dirty="0" smtClean="0"/>
          </a:p>
          <a:p>
            <a:endParaRPr lang="en-GB" dirty="0" smtClean="0"/>
          </a:p>
          <a:p>
            <a:endParaRPr lang="en-GB" dirty="0" smtClean="0"/>
          </a:p>
        </p:txBody>
      </p:sp>
    </p:spTree>
    <p:extLst>
      <p:ext uri="{BB962C8B-B14F-4D97-AF65-F5344CB8AC3E}">
        <p14:creationId xmlns:p14="http://schemas.microsoft.com/office/powerpoint/2010/main" val="3305308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Interface is a pure abstract class. That means, all the members of an interface are pure abstract.</a:t>
            </a:r>
          </a:p>
          <a:p>
            <a:endParaRPr lang="en-US" dirty="0" smtClean="0"/>
          </a:p>
          <a:p>
            <a:r>
              <a:rPr lang="en-US" dirty="0" smtClean="0"/>
              <a:t>It does not contain any member with implementation</a:t>
            </a:r>
          </a:p>
          <a:p>
            <a:endParaRPr lang="en-US" dirty="0" smtClean="0"/>
          </a:p>
          <a:p>
            <a:r>
              <a:rPr lang="en-US" dirty="0" smtClean="0"/>
              <a:t>interfaces are for realization relationship.</a:t>
            </a:r>
          </a:p>
          <a:p>
            <a:endParaRPr lang="en-US" dirty="0" smtClean="0"/>
          </a:p>
          <a:p>
            <a:r>
              <a:rPr lang="en-US" dirty="0" smtClean="0"/>
              <a:t>A Realization  is a relationship between two elements, in which one  element (the client) realizes the behavior that the other element (the supplier) specifies.</a:t>
            </a:r>
          </a:p>
          <a:p>
            <a:endParaRPr lang="en-US" dirty="0" smtClean="0"/>
          </a:p>
          <a:p>
            <a:r>
              <a:rPr lang="en-US" dirty="0" smtClean="0"/>
              <a:t>Objects of interface can’t be created.</a:t>
            </a:r>
          </a:p>
          <a:p>
            <a:endParaRPr lang="en-US" dirty="0" smtClean="0"/>
          </a:p>
          <a:p>
            <a:endParaRPr lang="en-US"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Revisiting Interface</a:t>
            </a:r>
            <a:endParaRPr lang="en-IN" dirty="0"/>
          </a:p>
        </p:txBody>
      </p:sp>
    </p:spTree>
    <p:extLst>
      <p:ext uri="{BB962C8B-B14F-4D97-AF65-F5344CB8AC3E}">
        <p14:creationId xmlns:p14="http://schemas.microsoft.com/office/powerpoint/2010/main" val="40091911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2" name="Rectangle 14"/>
          <p:cNvSpPr>
            <a:spLocks noGrp="1" noChangeArrowheads="1"/>
          </p:cNvSpPr>
          <p:nvPr>
            <p:ph type="title"/>
          </p:nvPr>
        </p:nvSpPr>
        <p:spPr/>
        <p:txBody>
          <a:bodyPr/>
          <a:lstStyle/>
          <a:p>
            <a:r>
              <a:rPr lang="en-US" dirty="0"/>
              <a:t>Implementing Interface </a:t>
            </a:r>
            <a:r>
              <a:rPr lang="en-US" dirty="0" smtClean="0"/>
              <a:t>Members Implicitly</a:t>
            </a:r>
            <a:endParaRPr lang="en-US" dirty="0"/>
          </a:p>
        </p:txBody>
      </p:sp>
      <p:sp>
        <p:nvSpPr>
          <p:cNvPr id="22543" name="Rectangle 15"/>
          <p:cNvSpPr>
            <a:spLocks noGrp="1" noChangeArrowheads="1"/>
          </p:cNvSpPr>
          <p:nvPr>
            <p:ph type="body" idx="1"/>
          </p:nvPr>
        </p:nvSpPr>
        <p:spPr>
          <a:xfrm>
            <a:off x="920578" y="1416848"/>
            <a:ext cx="10515600" cy="4351338"/>
          </a:xfrm>
        </p:spPr>
        <p:txBody>
          <a:bodyPr/>
          <a:lstStyle/>
          <a:p>
            <a:r>
              <a:rPr lang="en-GB" dirty="0"/>
              <a:t>The implementing method must be the same as the interface method</a:t>
            </a:r>
          </a:p>
          <a:p>
            <a:r>
              <a:rPr lang="en-GB" dirty="0"/>
              <a:t>The implementing method can be </a:t>
            </a:r>
            <a:r>
              <a:rPr lang="en-GB" dirty="0" smtClean="0"/>
              <a:t>non-virtual or virtual</a:t>
            </a:r>
            <a:endParaRPr lang="en-GB" dirty="0"/>
          </a:p>
        </p:txBody>
      </p:sp>
      <p:sp>
        <p:nvSpPr>
          <p:cNvPr id="22533" name="Rectangle 5"/>
          <p:cNvSpPr>
            <a:spLocks noChangeArrowheads="1"/>
          </p:cNvSpPr>
          <p:nvPr/>
        </p:nvSpPr>
        <p:spPr bwMode="auto">
          <a:xfrm>
            <a:off x="1778301" y="2743200"/>
            <a:ext cx="8401050" cy="31242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class Token: </a:t>
            </a:r>
            <a:r>
              <a:rPr lang="en-US" sz="2000" dirty="0" err="1">
                <a:latin typeface="Trebuchet MS" pitchFamily="34" charset="0"/>
              </a:rPr>
              <a:t>IToken</a:t>
            </a:r>
            <a:r>
              <a:rPr lang="en-US" sz="2000" dirty="0">
                <a:latin typeface="Trebuchet MS" pitchFamily="34" charset="0"/>
              </a:rPr>
              <a:t>, </a:t>
            </a:r>
            <a:r>
              <a:rPr lang="en-US" sz="2000" dirty="0" err="1">
                <a:latin typeface="Trebuchet MS" pitchFamily="34" charset="0"/>
              </a:rPr>
              <a:t>IVisitable</a:t>
            </a:r>
            <a:endParaRPr lang="en-US" sz="2000" dirty="0">
              <a:latin typeface="Trebuchet MS" pitchFamily="34" charset="0"/>
            </a:endParaRPr>
          </a:p>
          <a:p>
            <a:r>
              <a:rPr lang="en-US" sz="2000" dirty="0">
                <a:latin typeface="Trebuchet MS" pitchFamily="34" charset="0"/>
              </a:rPr>
              <a:t>{                         </a:t>
            </a:r>
          </a:p>
          <a:p>
            <a:r>
              <a:rPr lang="en-US" sz="2000" dirty="0">
                <a:latin typeface="Trebuchet MS" pitchFamily="34" charset="0"/>
              </a:rPr>
              <a:t>    public </a:t>
            </a:r>
            <a:r>
              <a:rPr lang="en-US" sz="2000" dirty="0">
                <a:latin typeface="Trebuchet MS" pitchFamily="34" charset="0"/>
              </a:rPr>
              <a:t>string </a:t>
            </a:r>
            <a:r>
              <a:rPr lang="en-US" sz="2000" dirty="0">
                <a:latin typeface="Trebuchet MS" pitchFamily="34" charset="0"/>
              </a:rPr>
              <a:t>Name( ) </a:t>
            </a:r>
          </a:p>
          <a:p>
            <a:r>
              <a:rPr lang="en-US" sz="2000" dirty="0">
                <a:latin typeface="Trebuchet MS" pitchFamily="34" charset="0"/>
              </a:rPr>
              <a:t>    { ... </a:t>
            </a:r>
          </a:p>
          <a:p>
            <a:r>
              <a:rPr lang="en-US" sz="2000" dirty="0">
                <a:latin typeface="Trebuchet MS" pitchFamily="34" charset="0"/>
              </a:rPr>
              <a:t>    } </a:t>
            </a:r>
          </a:p>
          <a:p>
            <a:r>
              <a:rPr lang="en-US" sz="2000" dirty="0">
                <a:latin typeface="Trebuchet MS" pitchFamily="34" charset="0"/>
              </a:rPr>
              <a:t>    public void Accept(</a:t>
            </a:r>
            <a:r>
              <a:rPr lang="en-US" sz="2000" dirty="0" err="1">
                <a:latin typeface="Trebuchet MS" pitchFamily="34" charset="0"/>
              </a:rPr>
              <a:t>IVisitor</a:t>
            </a:r>
            <a:r>
              <a:rPr lang="en-US" sz="2000" dirty="0">
                <a:latin typeface="Trebuchet MS" pitchFamily="34" charset="0"/>
              </a:rPr>
              <a:t> v) </a:t>
            </a:r>
          </a:p>
          <a:p>
            <a:r>
              <a:rPr lang="en-US" sz="2000" dirty="0">
                <a:latin typeface="Trebuchet MS" pitchFamily="34" charset="0"/>
              </a:rPr>
              <a:t>    { ... </a:t>
            </a:r>
          </a:p>
          <a:p>
            <a:r>
              <a:rPr lang="en-US" sz="2000" dirty="0">
                <a:latin typeface="Trebuchet MS" pitchFamily="34" charset="0"/>
              </a:rPr>
              <a:t>    }</a:t>
            </a:r>
          </a:p>
          <a:p>
            <a:r>
              <a:rPr lang="en-US" sz="2000" dirty="0">
                <a:latin typeface="Trebuchet MS" pitchFamily="34" charset="0"/>
              </a:rPr>
              <a:t>}</a:t>
            </a:r>
            <a:endParaRPr lang="en-US" sz="2400" dirty="0">
              <a:latin typeface="Trebuchet MS" pitchFamily="34" charset="0"/>
            </a:endParaRPr>
          </a:p>
        </p:txBody>
      </p:sp>
      <p:sp>
        <p:nvSpPr>
          <p:cNvPr id="22534" name="Text Box 6"/>
          <p:cNvSpPr txBox="1">
            <a:spLocks noChangeArrowheads="1"/>
          </p:cNvSpPr>
          <p:nvPr/>
        </p:nvSpPr>
        <p:spPr bwMode="auto">
          <a:xfrm>
            <a:off x="7536176" y="3068639"/>
            <a:ext cx="2036751" cy="1069975"/>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r>
              <a:rPr lang="en-GB" sz="1600" b="1" dirty="0">
                <a:solidFill>
                  <a:srgbClr val="FFFFFF"/>
                </a:solidFill>
                <a:effectLst>
                  <a:outerShdw blurRad="38100" dist="38100" dir="2700000" algn="tl">
                    <a:srgbClr val="000000"/>
                  </a:outerShdw>
                </a:effectLst>
              </a:rPr>
              <a:t>Same access </a:t>
            </a:r>
          </a:p>
          <a:p>
            <a:r>
              <a:rPr lang="en-GB" sz="1600" b="1" dirty="0">
                <a:solidFill>
                  <a:srgbClr val="FFFFFF"/>
                </a:solidFill>
                <a:effectLst>
                  <a:outerShdw blurRad="38100" dist="38100" dir="2700000" algn="tl">
                    <a:srgbClr val="000000"/>
                  </a:outerShdw>
                </a:effectLst>
              </a:rPr>
              <a:t>Same return type</a:t>
            </a:r>
          </a:p>
          <a:p>
            <a:r>
              <a:rPr lang="en-GB" sz="1600" b="1" dirty="0">
                <a:solidFill>
                  <a:srgbClr val="FFFFFF"/>
                </a:solidFill>
                <a:effectLst>
                  <a:outerShdw blurRad="38100" dist="38100" dir="2700000" algn="tl">
                    <a:srgbClr val="000000"/>
                  </a:outerShdw>
                </a:effectLst>
              </a:rPr>
              <a:t>Same name</a:t>
            </a:r>
          </a:p>
          <a:p>
            <a:r>
              <a:rPr lang="en-GB" sz="1600" b="1" dirty="0">
                <a:solidFill>
                  <a:srgbClr val="FFFFFF"/>
                </a:solidFill>
                <a:effectLst>
                  <a:outerShdw blurRad="38100" dist="38100" dir="2700000" algn="tl">
                    <a:srgbClr val="000000"/>
                  </a:outerShdw>
                </a:effectLst>
              </a:rPr>
              <a:t>Same parameters</a:t>
            </a:r>
          </a:p>
        </p:txBody>
      </p:sp>
      <p:sp>
        <p:nvSpPr>
          <p:cNvPr id="6" name="Rectangle 5"/>
          <p:cNvSpPr/>
          <p:nvPr/>
        </p:nvSpPr>
        <p:spPr>
          <a:xfrm>
            <a:off x="6750357" y="4306897"/>
            <a:ext cx="2928958" cy="1214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rebuchet MS" pitchFamily="34" charset="0"/>
              </a:rPr>
              <a:t> public virtual string Name( ) </a:t>
            </a:r>
          </a:p>
          <a:p>
            <a:r>
              <a:rPr lang="en-US" sz="1600" dirty="0">
                <a:latin typeface="Trebuchet MS" pitchFamily="34" charset="0"/>
              </a:rPr>
              <a:t>    { ... </a:t>
            </a:r>
          </a:p>
          <a:p>
            <a:r>
              <a:rPr lang="en-US" sz="1600" dirty="0">
                <a:latin typeface="Trebuchet MS" pitchFamily="34" charset="0"/>
              </a:rPr>
              <a:t>    } </a:t>
            </a:r>
            <a:endParaRPr lang="en-IN" sz="1600" dirty="0"/>
          </a:p>
        </p:txBody>
      </p:sp>
      <p:cxnSp>
        <p:nvCxnSpPr>
          <p:cNvPr id="10" name="Straight Arrow Connector 9"/>
          <p:cNvCxnSpPr/>
          <p:nvPr/>
        </p:nvCxnSpPr>
        <p:spPr>
          <a:xfrm rot="5400000">
            <a:off x="4714374" y="2199476"/>
            <a:ext cx="1714512" cy="15001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428886" y="2699542"/>
            <a:ext cx="2071702"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035449" y="3592517"/>
            <a:ext cx="2714644"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55819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Calling interface methods Implicitly</a:t>
            </a:r>
          </a:p>
          <a:p>
            <a:endParaRPr lang="en-US" dirty="0" smtClean="0"/>
          </a:p>
          <a:p>
            <a:endParaRPr lang="en-US" dirty="0" smtClean="0"/>
          </a:p>
          <a:p>
            <a:endParaRPr lang="en-US" dirty="0" smtClean="0"/>
          </a:p>
          <a:p>
            <a:endParaRPr lang="en-US" dirty="0" smtClean="0"/>
          </a:p>
          <a:p>
            <a:r>
              <a:rPr lang="en-US" dirty="0" smtClean="0"/>
              <a:t>Calling interface Explicitly</a:t>
            </a:r>
          </a:p>
          <a:p>
            <a:endParaRPr lang="en-IN" dirty="0"/>
          </a:p>
        </p:txBody>
      </p:sp>
      <p:sp>
        <p:nvSpPr>
          <p:cNvPr id="3" name="Title 2"/>
          <p:cNvSpPr>
            <a:spLocks noGrp="1"/>
          </p:cNvSpPr>
          <p:nvPr>
            <p:ph type="title"/>
          </p:nvPr>
        </p:nvSpPr>
        <p:spPr/>
        <p:txBody>
          <a:bodyPr/>
          <a:lstStyle/>
          <a:p>
            <a:r>
              <a:rPr lang="en-US" dirty="0" smtClean="0"/>
              <a:t>Calling interface methods</a:t>
            </a:r>
            <a:endParaRPr lang="en-IN" dirty="0"/>
          </a:p>
        </p:txBody>
      </p:sp>
      <p:sp>
        <p:nvSpPr>
          <p:cNvPr id="4" name="Rectangle 5"/>
          <p:cNvSpPr>
            <a:spLocks noChangeArrowheads="1"/>
          </p:cNvSpPr>
          <p:nvPr/>
        </p:nvSpPr>
        <p:spPr bwMode="auto">
          <a:xfrm>
            <a:off x="1938366" y="2370943"/>
            <a:ext cx="8229600" cy="1357322"/>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Token </a:t>
            </a:r>
            <a:r>
              <a:rPr lang="en-US" sz="2000" dirty="0" err="1">
                <a:latin typeface="Trebuchet MS" pitchFamily="34" charset="0"/>
              </a:rPr>
              <a:t>tokenobject</a:t>
            </a:r>
            <a:r>
              <a:rPr lang="en-US" sz="2000" dirty="0">
                <a:latin typeface="Trebuchet MS" pitchFamily="34" charset="0"/>
              </a:rPr>
              <a:t> = new Token();</a:t>
            </a:r>
          </a:p>
          <a:p>
            <a:r>
              <a:rPr lang="en-US" sz="2000" dirty="0" err="1">
                <a:latin typeface="Trebuchet MS" pitchFamily="34" charset="0"/>
              </a:rPr>
              <a:t>Tokenobject.Name</a:t>
            </a:r>
            <a:r>
              <a:rPr lang="en-US" sz="2000" dirty="0">
                <a:latin typeface="Trebuchet MS" pitchFamily="34" charset="0"/>
              </a:rPr>
              <a:t>();</a:t>
            </a:r>
            <a:endParaRPr lang="en-US" sz="2400" dirty="0">
              <a:latin typeface="Trebuchet MS" pitchFamily="34" charset="0"/>
            </a:endParaRPr>
          </a:p>
        </p:txBody>
      </p:sp>
      <p:sp>
        <p:nvSpPr>
          <p:cNvPr id="5" name="Rectangle 5"/>
          <p:cNvSpPr>
            <a:spLocks noChangeArrowheads="1"/>
          </p:cNvSpPr>
          <p:nvPr/>
        </p:nvSpPr>
        <p:spPr bwMode="auto">
          <a:xfrm>
            <a:off x="2009804" y="4673591"/>
            <a:ext cx="8229600" cy="2143140"/>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Token </a:t>
            </a:r>
            <a:r>
              <a:rPr lang="en-US" sz="2000" dirty="0" err="1">
                <a:latin typeface="Trebuchet MS" pitchFamily="34" charset="0"/>
              </a:rPr>
              <a:t>tokenobject</a:t>
            </a:r>
            <a:r>
              <a:rPr lang="en-US" sz="2000" dirty="0">
                <a:latin typeface="Trebuchet MS" pitchFamily="34" charset="0"/>
              </a:rPr>
              <a:t> = new Token();</a:t>
            </a:r>
          </a:p>
          <a:p>
            <a:r>
              <a:rPr lang="en-US" sz="2000" dirty="0" err="1">
                <a:latin typeface="Trebuchet MS" pitchFamily="34" charset="0"/>
              </a:rPr>
              <a:t>IToken</a:t>
            </a:r>
            <a:r>
              <a:rPr lang="en-US" sz="2000" dirty="0">
                <a:latin typeface="Trebuchet MS" pitchFamily="34" charset="0"/>
              </a:rPr>
              <a:t> </a:t>
            </a:r>
            <a:r>
              <a:rPr lang="en-US" sz="2000" dirty="0" err="1">
                <a:latin typeface="Trebuchet MS" pitchFamily="34" charset="0"/>
              </a:rPr>
              <a:t>itocken</a:t>
            </a:r>
            <a:r>
              <a:rPr lang="en-US" sz="2000" dirty="0">
                <a:latin typeface="Trebuchet MS" pitchFamily="34" charset="0"/>
              </a:rPr>
              <a:t> = </a:t>
            </a:r>
            <a:r>
              <a:rPr lang="en-US" sz="2000" dirty="0" err="1">
                <a:latin typeface="Trebuchet MS" pitchFamily="34" charset="0"/>
              </a:rPr>
              <a:t>tokenobject</a:t>
            </a:r>
            <a:r>
              <a:rPr lang="en-US" sz="2000" dirty="0">
                <a:latin typeface="Trebuchet MS" pitchFamily="34" charset="0"/>
              </a:rPr>
              <a:t>;</a:t>
            </a:r>
          </a:p>
          <a:p>
            <a:r>
              <a:rPr lang="en-US" sz="2000" dirty="0" err="1">
                <a:latin typeface="Trebuchet MS" pitchFamily="34" charset="0"/>
              </a:rPr>
              <a:t>itocken.Name</a:t>
            </a:r>
            <a:r>
              <a:rPr lang="en-US" sz="2000" dirty="0">
                <a:latin typeface="Trebuchet MS" pitchFamily="34" charset="0"/>
              </a:rPr>
              <a:t>();</a:t>
            </a:r>
            <a:endParaRPr lang="en-US" sz="2400" dirty="0">
              <a:latin typeface="Trebuchet MS" pitchFamily="34" charset="0"/>
            </a:endParaRPr>
          </a:p>
        </p:txBody>
      </p:sp>
      <p:sp>
        <p:nvSpPr>
          <p:cNvPr id="7" name="Text Box 6"/>
          <p:cNvSpPr txBox="1">
            <a:spLocks noChangeArrowheads="1"/>
          </p:cNvSpPr>
          <p:nvPr/>
        </p:nvSpPr>
        <p:spPr bwMode="auto">
          <a:xfrm>
            <a:off x="7810512" y="2071679"/>
            <a:ext cx="2357454" cy="1141413"/>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r>
              <a:rPr lang="en-GB" sz="1600" b="1" dirty="0">
                <a:solidFill>
                  <a:srgbClr val="FFFFFF"/>
                </a:solidFill>
                <a:effectLst>
                  <a:outerShdw blurRad="38100" dist="38100" dir="2700000" algn="tl">
                    <a:srgbClr val="000000"/>
                  </a:outerShdw>
                </a:effectLst>
              </a:rPr>
              <a:t>Token class object </a:t>
            </a:r>
          </a:p>
          <a:p>
            <a:r>
              <a:rPr lang="en-GB" sz="1600" b="1" dirty="0">
                <a:solidFill>
                  <a:srgbClr val="FFFFFF"/>
                </a:solidFill>
                <a:effectLst>
                  <a:outerShdw blurRad="38100" dist="38100" dir="2700000" algn="tl">
                    <a:srgbClr val="000000"/>
                  </a:outerShdw>
                </a:effectLst>
              </a:rPr>
              <a:t>created and method </a:t>
            </a:r>
          </a:p>
          <a:p>
            <a:r>
              <a:rPr lang="en-GB" sz="1600" b="1" dirty="0">
                <a:solidFill>
                  <a:srgbClr val="FFFFFF"/>
                </a:solidFill>
                <a:effectLst>
                  <a:outerShdw blurRad="38100" dist="38100" dir="2700000" algn="tl">
                    <a:srgbClr val="000000"/>
                  </a:outerShdw>
                </a:effectLst>
              </a:rPr>
              <a:t>is being called through </a:t>
            </a:r>
          </a:p>
          <a:p>
            <a:r>
              <a:rPr lang="en-GB" sz="1600" b="1" dirty="0">
                <a:solidFill>
                  <a:srgbClr val="FFFFFF"/>
                </a:solidFill>
                <a:effectLst>
                  <a:outerShdw blurRad="38100" dist="38100" dir="2700000" algn="tl">
                    <a:srgbClr val="000000"/>
                  </a:outerShdw>
                </a:effectLst>
              </a:rPr>
              <a:t>the object reference</a:t>
            </a:r>
            <a:endParaRPr lang="en-GB" sz="1600" b="1" dirty="0">
              <a:solidFill>
                <a:srgbClr val="FFFFFF"/>
              </a:solidFill>
              <a:effectLst>
                <a:outerShdw blurRad="38100" dist="38100" dir="2700000" algn="tl">
                  <a:srgbClr val="000000"/>
                </a:outerShdw>
              </a:effectLst>
            </a:endParaRPr>
          </a:p>
        </p:txBody>
      </p:sp>
      <p:sp>
        <p:nvSpPr>
          <p:cNvPr id="8" name="Text Box 6"/>
          <p:cNvSpPr txBox="1">
            <a:spLocks noChangeArrowheads="1"/>
          </p:cNvSpPr>
          <p:nvPr/>
        </p:nvSpPr>
        <p:spPr bwMode="auto">
          <a:xfrm>
            <a:off x="7024694" y="4853773"/>
            <a:ext cx="3143272" cy="1643074"/>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r>
              <a:rPr lang="en-GB" sz="1600" b="1" dirty="0">
                <a:solidFill>
                  <a:srgbClr val="FFFFFF"/>
                </a:solidFill>
                <a:effectLst>
                  <a:outerShdw blurRad="38100" dist="38100" dir="2700000" algn="tl">
                    <a:srgbClr val="000000"/>
                  </a:outerShdw>
                </a:effectLst>
              </a:rPr>
              <a:t>Token class object </a:t>
            </a:r>
          </a:p>
          <a:p>
            <a:r>
              <a:rPr lang="en-GB" sz="1600" b="1" dirty="0">
                <a:solidFill>
                  <a:srgbClr val="FFFFFF"/>
                </a:solidFill>
                <a:effectLst>
                  <a:outerShdw blurRad="38100" dist="38100" dir="2700000" algn="tl">
                    <a:srgbClr val="000000"/>
                  </a:outerShdw>
                </a:effectLst>
              </a:rPr>
              <a:t>created and then reference </a:t>
            </a:r>
          </a:p>
          <a:p>
            <a:r>
              <a:rPr lang="en-GB" sz="1600" b="1" dirty="0">
                <a:solidFill>
                  <a:srgbClr val="FFFFFF"/>
                </a:solidFill>
                <a:effectLst>
                  <a:outerShdw blurRad="38100" dist="38100" dir="2700000" algn="tl">
                    <a:srgbClr val="000000"/>
                  </a:outerShdw>
                </a:effectLst>
              </a:rPr>
              <a:t>is passed to a variable of </a:t>
            </a:r>
          </a:p>
          <a:p>
            <a:r>
              <a:rPr lang="en-GB" sz="1600" b="1" dirty="0">
                <a:solidFill>
                  <a:srgbClr val="FFFFFF"/>
                </a:solidFill>
                <a:effectLst>
                  <a:outerShdw blurRad="38100" dist="38100" dir="2700000" algn="tl">
                    <a:srgbClr val="000000"/>
                  </a:outerShdw>
                </a:effectLst>
              </a:rPr>
              <a:t>the interface and through </a:t>
            </a:r>
          </a:p>
          <a:p>
            <a:r>
              <a:rPr lang="en-GB" sz="1600" b="1" dirty="0">
                <a:solidFill>
                  <a:srgbClr val="FFFFFF"/>
                </a:solidFill>
                <a:effectLst>
                  <a:outerShdw blurRad="38100" dist="38100" dir="2700000" algn="tl">
                    <a:srgbClr val="000000"/>
                  </a:outerShdw>
                </a:effectLst>
              </a:rPr>
              <a:t>that reference variable method </a:t>
            </a:r>
          </a:p>
          <a:p>
            <a:r>
              <a:rPr lang="en-GB" sz="1600" b="1" dirty="0">
                <a:solidFill>
                  <a:srgbClr val="FFFFFF"/>
                </a:solidFill>
                <a:effectLst>
                  <a:outerShdw blurRad="38100" dist="38100" dir="2700000" algn="tl">
                    <a:srgbClr val="000000"/>
                  </a:outerShdw>
                </a:effectLst>
              </a:rPr>
              <a:t>is being</a:t>
            </a:r>
            <a:endParaRPr lang="en-GB" sz="1600" b="1" dirty="0">
              <a:solidFill>
                <a:srgbClr val="FFFFFF"/>
              </a:solidFill>
              <a:effectLst>
                <a:outerShdw blurRad="38100" dist="38100" dir="2700000" algn="tl">
                  <a:srgbClr val="000000"/>
                </a:outerShdw>
              </a:effectLst>
            </a:endParaRPr>
          </a:p>
        </p:txBody>
      </p:sp>
    </p:spTree>
    <p:extLst>
      <p:ext uri="{BB962C8B-B14F-4D97-AF65-F5344CB8AC3E}">
        <p14:creationId xmlns:p14="http://schemas.microsoft.com/office/powerpoint/2010/main" val="12304714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228600"/>
            <a:ext cx="8229600" cy="576226"/>
          </a:xfrm>
        </p:spPr>
        <p:txBody>
          <a:bodyPr>
            <a:normAutofit fontScale="90000"/>
          </a:bodyPr>
          <a:lstStyle/>
          <a:p>
            <a:r>
              <a:rPr lang="en-US" dirty="0"/>
              <a:t>Implementing Interface Methods Explicitly</a:t>
            </a:r>
          </a:p>
        </p:txBody>
      </p:sp>
      <p:sp>
        <p:nvSpPr>
          <p:cNvPr id="23555" name="Rectangle 3"/>
          <p:cNvSpPr>
            <a:spLocks noGrp="1" noChangeArrowheads="1"/>
          </p:cNvSpPr>
          <p:nvPr>
            <p:ph type="body" idx="1"/>
          </p:nvPr>
        </p:nvSpPr>
        <p:spPr>
          <a:xfrm>
            <a:off x="2095472" y="990600"/>
            <a:ext cx="7786742" cy="5367358"/>
          </a:xfrm>
        </p:spPr>
        <p:txBody>
          <a:bodyPr/>
          <a:lstStyle/>
          <a:p>
            <a:pPr>
              <a:lnSpc>
                <a:spcPct val="80000"/>
              </a:lnSpc>
            </a:pPr>
            <a:r>
              <a:rPr lang="en-GB" sz="2000" dirty="0"/>
              <a:t>Use the fully qualified interface method </a:t>
            </a:r>
            <a:r>
              <a:rPr lang="en-GB" sz="2000" dirty="0"/>
              <a:t>name.</a:t>
            </a:r>
          </a:p>
          <a:p>
            <a:pPr>
              <a:lnSpc>
                <a:spcPct val="80000"/>
              </a:lnSpc>
            </a:pPr>
            <a:r>
              <a:rPr lang="en-US" sz="2000" dirty="0">
                <a:cs typeface="Times New Roman" pitchFamily="18" charset="0"/>
              </a:rPr>
              <a:t>No public keyword</a:t>
            </a:r>
          </a:p>
          <a:p>
            <a:pPr>
              <a:lnSpc>
                <a:spcPct val="80000"/>
              </a:lnSpc>
            </a:pPr>
            <a:r>
              <a:rPr lang="en-US" sz="2000" dirty="0">
                <a:cs typeface="Times New Roman" pitchFamily="18" charset="0"/>
              </a:rPr>
              <a:t>Restrictions</a:t>
            </a:r>
            <a:r>
              <a:rPr lang="en-US" sz="2000" dirty="0"/>
              <a:t> </a:t>
            </a:r>
            <a:r>
              <a:rPr lang="en-GB" sz="2000" dirty="0"/>
              <a:t>of explicit interface method implementation</a:t>
            </a:r>
          </a:p>
          <a:p>
            <a:pPr lvl="1">
              <a:lnSpc>
                <a:spcPct val="80000"/>
              </a:lnSpc>
            </a:pPr>
            <a:r>
              <a:rPr lang="en-GB" sz="2000" dirty="0"/>
              <a:t>You can only access methods through the interface</a:t>
            </a:r>
          </a:p>
          <a:p>
            <a:pPr lvl="1">
              <a:lnSpc>
                <a:spcPct val="80000"/>
              </a:lnSpc>
            </a:pPr>
            <a:r>
              <a:rPr lang="en-GB" sz="2000" dirty="0"/>
              <a:t>You cannot declare methods as virtual</a:t>
            </a:r>
          </a:p>
          <a:p>
            <a:pPr lvl="1">
              <a:lnSpc>
                <a:spcPct val="80000"/>
              </a:lnSpc>
            </a:pPr>
            <a:r>
              <a:rPr lang="en-GB" sz="2000" dirty="0"/>
              <a:t>You cannot specify an access modifier  </a:t>
            </a:r>
          </a:p>
        </p:txBody>
      </p:sp>
      <p:sp>
        <p:nvSpPr>
          <p:cNvPr id="23557" name="Rectangle 5"/>
          <p:cNvSpPr>
            <a:spLocks noChangeArrowheads="1"/>
          </p:cNvSpPr>
          <p:nvPr/>
        </p:nvSpPr>
        <p:spPr bwMode="auto">
          <a:xfrm>
            <a:off x="1738282" y="3051156"/>
            <a:ext cx="3929090" cy="2968644"/>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dirty="0">
                <a:latin typeface="Trebuchet MS" pitchFamily="34" charset="0"/>
              </a:rPr>
              <a:t>class Token: </a:t>
            </a:r>
            <a:r>
              <a:rPr lang="en-US" b="1" dirty="0" err="1">
                <a:latin typeface="Trebuchet MS" pitchFamily="34" charset="0"/>
              </a:rPr>
              <a:t>IToken</a:t>
            </a:r>
            <a:r>
              <a:rPr lang="en-US" dirty="0">
                <a:latin typeface="Trebuchet MS" pitchFamily="34" charset="0"/>
              </a:rPr>
              <a:t>, </a:t>
            </a:r>
            <a:r>
              <a:rPr lang="en-US" b="1" dirty="0" err="1">
                <a:latin typeface="Trebuchet MS" pitchFamily="34" charset="0"/>
              </a:rPr>
              <a:t>IVisitable</a:t>
            </a:r>
            <a:endParaRPr lang="en-US" b="1" dirty="0">
              <a:latin typeface="Trebuchet MS" pitchFamily="34" charset="0"/>
            </a:endParaRPr>
          </a:p>
          <a:p>
            <a:r>
              <a:rPr lang="en-US" dirty="0">
                <a:latin typeface="Trebuchet MS" pitchFamily="34" charset="0"/>
              </a:rPr>
              <a:t>{ </a:t>
            </a:r>
          </a:p>
          <a:p>
            <a:r>
              <a:rPr lang="en-US" dirty="0">
                <a:latin typeface="Trebuchet MS" pitchFamily="34" charset="0"/>
              </a:rPr>
              <a:t>    string </a:t>
            </a:r>
            <a:r>
              <a:rPr lang="en-US" b="1" dirty="0" err="1">
                <a:latin typeface="Trebuchet MS" pitchFamily="34" charset="0"/>
              </a:rPr>
              <a:t>IToken</a:t>
            </a:r>
            <a:r>
              <a:rPr lang="en-US" dirty="0" err="1">
                <a:latin typeface="Trebuchet MS" pitchFamily="34" charset="0"/>
              </a:rPr>
              <a:t>.Name</a:t>
            </a:r>
            <a:r>
              <a:rPr lang="en-US" dirty="0">
                <a:latin typeface="Trebuchet MS" pitchFamily="34" charset="0"/>
              </a:rPr>
              <a:t>( )</a:t>
            </a:r>
          </a:p>
          <a:p>
            <a:r>
              <a:rPr lang="en-US" dirty="0">
                <a:latin typeface="Trebuchet MS" pitchFamily="34" charset="0"/>
              </a:rPr>
              <a:t>    { ...</a:t>
            </a:r>
          </a:p>
          <a:p>
            <a:r>
              <a:rPr lang="en-US" dirty="0">
                <a:latin typeface="Trebuchet MS" pitchFamily="34" charset="0"/>
              </a:rPr>
              <a:t>    }</a:t>
            </a:r>
          </a:p>
          <a:p>
            <a:r>
              <a:rPr lang="en-US" dirty="0">
                <a:latin typeface="Trebuchet MS" pitchFamily="34" charset="0"/>
              </a:rPr>
              <a:t>    void </a:t>
            </a:r>
            <a:r>
              <a:rPr lang="en-US" b="1" dirty="0" err="1">
                <a:latin typeface="Trebuchet MS" pitchFamily="34" charset="0"/>
              </a:rPr>
              <a:t>IVisitable</a:t>
            </a:r>
            <a:r>
              <a:rPr lang="en-US" dirty="0" err="1">
                <a:latin typeface="Trebuchet MS" pitchFamily="34" charset="0"/>
              </a:rPr>
              <a:t>.Accept</a:t>
            </a:r>
            <a:r>
              <a:rPr lang="en-US" dirty="0">
                <a:latin typeface="Trebuchet MS" pitchFamily="34" charset="0"/>
              </a:rPr>
              <a:t>(</a:t>
            </a:r>
            <a:r>
              <a:rPr lang="en-US" dirty="0" err="1">
                <a:latin typeface="Trebuchet MS" pitchFamily="34" charset="0"/>
              </a:rPr>
              <a:t>IVisitor</a:t>
            </a:r>
            <a:r>
              <a:rPr lang="en-US" dirty="0">
                <a:latin typeface="Trebuchet MS" pitchFamily="34" charset="0"/>
              </a:rPr>
              <a:t> v)</a:t>
            </a:r>
          </a:p>
          <a:p>
            <a:r>
              <a:rPr lang="en-US" dirty="0">
                <a:latin typeface="Trebuchet MS" pitchFamily="34" charset="0"/>
              </a:rPr>
              <a:t>    { ...</a:t>
            </a:r>
          </a:p>
          <a:p>
            <a:r>
              <a:rPr lang="en-US" dirty="0">
                <a:latin typeface="Trebuchet MS" pitchFamily="34" charset="0"/>
              </a:rPr>
              <a:t>    }</a:t>
            </a:r>
          </a:p>
          <a:p>
            <a:r>
              <a:rPr lang="en-US" dirty="0">
                <a:latin typeface="Trebuchet MS" pitchFamily="34" charset="0"/>
              </a:rPr>
              <a:t>}</a:t>
            </a:r>
          </a:p>
        </p:txBody>
      </p:sp>
      <p:sp>
        <p:nvSpPr>
          <p:cNvPr id="7" name="Rectangle 5"/>
          <p:cNvSpPr>
            <a:spLocks noChangeArrowheads="1"/>
          </p:cNvSpPr>
          <p:nvPr/>
        </p:nvSpPr>
        <p:spPr bwMode="auto">
          <a:xfrm>
            <a:off x="5867400" y="3000372"/>
            <a:ext cx="4191000" cy="3019428"/>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dirty="0">
                <a:latin typeface="Trebuchet MS" pitchFamily="34" charset="0"/>
              </a:rPr>
              <a:t>class </a:t>
            </a:r>
            <a:r>
              <a:rPr lang="en-US" dirty="0">
                <a:latin typeface="Trebuchet MS" pitchFamily="34" charset="0"/>
              </a:rPr>
              <a:t>Program</a:t>
            </a:r>
            <a:endParaRPr lang="en-US" b="1" dirty="0">
              <a:latin typeface="Trebuchet MS" pitchFamily="34" charset="0"/>
            </a:endParaRPr>
          </a:p>
          <a:p>
            <a:r>
              <a:rPr lang="en-US" dirty="0">
                <a:latin typeface="Trebuchet MS" pitchFamily="34" charset="0"/>
              </a:rPr>
              <a:t>{ </a:t>
            </a:r>
          </a:p>
          <a:p>
            <a:r>
              <a:rPr lang="en-US" dirty="0">
                <a:latin typeface="Trebuchet MS" pitchFamily="34" charset="0"/>
              </a:rPr>
              <a:t>Static void Main()</a:t>
            </a:r>
          </a:p>
          <a:p>
            <a:r>
              <a:rPr lang="en-US" dirty="0">
                <a:latin typeface="Trebuchet MS" pitchFamily="34" charset="0"/>
              </a:rPr>
              <a:t>{</a:t>
            </a:r>
          </a:p>
          <a:p>
            <a:r>
              <a:rPr lang="en-US" dirty="0">
                <a:latin typeface="Trebuchet MS" pitchFamily="34" charset="0"/>
              </a:rPr>
              <a:t>   Token </a:t>
            </a:r>
            <a:r>
              <a:rPr lang="en-US" dirty="0" err="1">
                <a:latin typeface="Trebuchet MS" pitchFamily="34" charset="0"/>
              </a:rPr>
              <a:t>tokenobj</a:t>
            </a:r>
            <a:r>
              <a:rPr lang="en-US" dirty="0">
                <a:latin typeface="Trebuchet MS" pitchFamily="34" charset="0"/>
              </a:rPr>
              <a:t> = new Token();</a:t>
            </a:r>
          </a:p>
          <a:p>
            <a:r>
              <a:rPr lang="en-US" dirty="0">
                <a:latin typeface="Trebuchet MS" pitchFamily="34" charset="0"/>
              </a:rPr>
              <a:t>    </a:t>
            </a:r>
            <a:r>
              <a:rPr lang="en-US" dirty="0" err="1">
                <a:latin typeface="Trebuchet MS" pitchFamily="34" charset="0"/>
              </a:rPr>
              <a:t>IToken</a:t>
            </a:r>
            <a:r>
              <a:rPr lang="en-US" dirty="0">
                <a:latin typeface="Trebuchet MS" pitchFamily="34" charset="0"/>
              </a:rPr>
              <a:t> </a:t>
            </a:r>
            <a:r>
              <a:rPr lang="en-US" dirty="0" err="1">
                <a:latin typeface="Trebuchet MS" pitchFamily="34" charset="0"/>
              </a:rPr>
              <a:t>itoken</a:t>
            </a:r>
            <a:r>
              <a:rPr lang="en-US" dirty="0">
                <a:latin typeface="Trebuchet MS" pitchFamily="34" charset="0"/>
              </a:rPr>
              <a:t> = </a:t>
            </a:r>
            <a:r>
              <a:rPr lang="en-US" dirty="0" err="1">
                <a:latin typeface="Trebuchet MS" pitchFamily="34" charset="0"/>
              </a:rPr>
              <a:t>tokenobj</a:t>
            </a:r>
            <a:r>
              <a:rPr lang="en-US" dirty="0">
                <a:latin typeface="Trebuchet MS" pitchFamily="34" charset="0"/>
              </a:rPr>
              <a:t>;</a:t>
            </a:r>
          </a:p>
          <a:p>
            <a:r>
              <a:rPr lang="en-US" dirty="0">
                <a:latin typeface="Trebuchet MS" pitchFamily="34" charset="0"/>
              </a:rPr>
              <a:t>    </a:t>
            </a:r>
            <a:r>
              <a:rPr lang="en-US" dirty="0" err="1">
                <a:latin typeface="Trebuchet MS" pitchFamily="34" charset="0"/>
              </a:rPr>
              <a:t>itoken.Name</a:t>
            </a:r>
            <a:r>
              <a:rPr lang="en-US" dirty="0">
                <a:latin typeface="Trebuchet MS" pitchFamily="34" charset="0"/>
              </a:rPr>
              <a:t>();</a:t>
            </a:r>
          </a:p>
          <a:p>
            <a:r>
              <a:rPr lang="en-US" dirty="0">
                <a:latin typeface="Trebuchet MS" pitchFamily="34" charset="0"/>
              </a:rPr>
              <a:t>    </a:t>
            </a:r>
            <a:r>
              <a:rPr lang="en-US" dirty="0" err="1">
                <a:latin typeface="Trebuchet MS" pitchFamily="34" charset="0"/>
              </a:rPr>
              <a:t>Ivisitable</a:t>
            </a:r>
            <a:r>
              <a:rPr lang="en-US" dirty="0">
                <a:latin typeface="Trebuchet MS" pitchFamily="34" charset="0"/>
              </a:rPr>
              <a:t> </a:t>
            </a:r>
            <a:r>
              <a:rPr lang="en-US" dirty="0" err="1">
                <a:latin typeface="Trebuchet MS" pitchFamily="34" charset="0"/>
              </a:rPr>
              <a:t>ivisit</a:t>
            </a:r>
            <a:r>
              <a:rPr lang="en-US" dirty="0">
                <a:latin typeface="Trebuchet MS" pitchFamily="34" charset="0"/>
              </a:rPr>
              <a:t> = </a:t>
            </a:r>
            <a:r>
              <a:rPr lang="en-US" dirty="0" err="1">
                <a:latin typeface="Trebuchet MS" pitchFamily="34" charset="0"/>
              </a:rPr>
              <a:t>tokenobj</a:t>
            </a:r>
            <a:r>
              <a:rPr lang="en-US" dirty="0">
                <a:latin typeface="Trebuchet MS" pitchFamily="34" charset="0"/>
              </a:rPr>
              <a:t>;</a:t>
            </a:r>
          </a:p>
          <a:p>
            <a:r>
              <a:rPr lang="en-US" dirty="0">
                <a:latin typeface="Trebuchet MS" pitchFamily="34" charset="0"/>
              </a:rPr>
              <a:t>    </a:t>
            </a:r>
            <a:r>
              <a:rPr lang="en-US" dirty="0" err="1">
                <a:latin typeface="Trebuchet MS" pitchFamily="34" charset="0"/>
              </a:rPr>
              <a:t>ivisit.Accept</a:t>
            </a:r>
            <a:r>
              <a:rPr lang="en-US" dirty="0">
                <a:latin typeface="Trebuchet MS" pitchFamily="34" charset="0"/>
              </a:rPr>
              <a:t>(</a:t>
            </a:r>
            <a:r>
              <a:rPr lang="en-US" dirty="0" err="1">
                <a:latin typeface="Trebuchet MS" pitchFamily="34" charset="0"/>
              </a:rPr>
              <a:t>ivisitor</a:t>
            </a:r>
            <a:r>
              <a:rPr lang="en-US" dirty="0">
                <a:latin typeface="Trebuchet MS" pitchFamily="34" charset="0"/>
              </a:rPr>
              <a:t>);</a:t>
            </a:r>
          </a:p>
          <a:p>
            <a:r>
              <a:rPr lang="en-US" dirty="0">
                <a:latin typeface="Trebuchet MS" pitchFamily="34" charset="0"/>
              </a:rPr>
              <a:t>}</a:t>
            </a:r>
            <a:endParaRPr lang="en-US" dirty="0">
              <a:latin typeface="Trebuchet MS" pitchFamily="34" charset="0"/>
            </a:endParaRPr>
          </a:p>
          <a:p>
            <a:r>
              <a:rPr lang="en-US" dirty="0">
                <a:latin typeface="Trebuchet MS" pitchFamily="34" charset="0"/>
              </a:rPr>
              <a:t>}</a:t>
            </a:r>
          </a:p>
        </p:txBody>
      </p:sp>
    </p:spTree>
    <p:extLst>
      <p:ext uri="{BB962C8B-B14F-4D97-AF65-F5344CB8AC3E}">
        <p14:creationId xmlns:p14="http://schemas.microsoft.com/office/powerpoint/2010/main" val="457529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151558" y="2057400"/>
            <a:ext cx="8072494" cy="4071966"/>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6322" name="Rectangle 2"/>
          <p:cNvSpPr>
            <a:spLocks noGrp="1" noChangeArrowheads="1"/>
          </p:cNvSpPr>
          <p:nvPr>
            <p:ph type="title"/>
          </p:nvPr>
        </p:nvSpPr>
        <p:spPr>
          <a:xfrm>
            <a:off x="1981200" y="228600"/>
            <a:ext cx="8229600" cy="657208"/>
          </a:xfrm>
        </p:spPr>
        <p:txBody>
          <a:bodyPr>
            <a:normAutofit fontScale="90000"/>
          </a:bodyPr>
          <a:lstStyle/>
          <a:p>
            <a:r>
              <a:rPr lang="en-GB" dirty="0" smtClean="0"/>
              <a:t>Interface in an Hierarchy</a:t>
            </a:r>
            <a:endParaRPr lang="en-GB" dirty="0"/>
          </a:p>
        </p:txBody>
      </p:sp>
      <p:sp>
        <p:nvSpPr>
          <p:cNvPr id="56323" name="Rectangle 3"/>
          <p:cNvSpPr>
            <a:spLocks noGrp="1" noChangeArrowheads="1"/>
          </p:cNvSpPr>
          <p:nvPr>
            <p:ph type="body" idx="1"/>
          </p:nvPr>
        </p:nvSpPr>
        <p:spPr>
          <a:xfrm>
            <a:off x="1981200" y="885808"/>
            <a:ext cx="8229600" cy="5438792"/>
          </a:xfrm>
        </p:spPr>
        <p:txBody>
          <a:bodyPr/>
          <a:lstStyle/>
          <a:p>
            <a:r>
              <a:rPr lang="en-GB" dirty="0" err="1" smtClean="0"/>
              <a:t>IMusician</a:t>
            </a:r>
            <a:r>
              <a:rPr lang="en-GB" dirty="0" smtClean="0"/>
              <a:t>  is an interface with </a:t>
            </a:r>
            <a:r>
              <a:rPr lang="en-GB" dirty="0" err="1" smtClean="0"/>
              <a:t>PlayMusic</a:t>
            </a:r>
            <a:r>
              <a:rPr lang="en-GB" dirty="0" smtClean="0"/>
              <a:t>() method, which is not implemented in Musician class, but implemented in derived class </a:t>
            </a:r>
            <a:r>
              <a:rPr lang="en-GB" dirty="0" err="1" smtClean="0"/>
              <a:t>ViolinPlayer</a:t>
            </a:r>
            <a:endParaRPr lang="en-GB" dirty="0"/>
          </a:p>
        </p:txBody>
      </p:sp>
      <p:sp>
        <p:nvSpPr>
          <p:cNvPr id="56324" name="Rectangle 4"/>
          <p:cNvSpPr>
            <a:spLocks noChangeArrowheads="1"/>
          </p:cNvSpPr>
          <p:nvPr/>
        </p:nvSpPr>
        <p:spPr bwMode="auto">
          <a:xfrm>
            <a:off x="2830219" y="3700474"/>
            <a:ext cx="2928958" cy="9144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Musician</a:t>
            </a:r>
          </a:p>
          <a:p>
            <a:pPr algn="ctr"/>
            <a:r>
              <a:rPr lang="en-GB" sz="1600" dirty="0"/>
              <a:t>public abstract void </a:t>
            </a:r>
            <a:r>
              <a:rPr lang="en-GB" sz="1600" dirty="0" err="1"/>
              <a:t>PlayMusic</a:t>
            </a:r>
            <a:r>
              <a:rPr lang="en-GB" sz="1600" dirty="0"/>
              <a:t>();</a:t>
            </a:r>
            <a:endParaRPr lang="en-GB" sz="1600" dirty="0"/>
          </a:p>
          <a:p>
            <a:pPr algn="ctr"/>
            <a:r>
              <a:rPr lang="en-GB" sz="1600" dirty="0"/>
              <a:t> { abstract }</a:t>
            </a:r>
          </a:p>
        </p:txBody>
      </p:sp>
      <p:sp>
        <p:nvSpPr>
          <p:cNvPr id="56325" name="Rectangle 5"/>
          <p:cNvSpPr>
            <a:spLocks noChangeArrowheads="1"/>
          </p:cNvSpPr>
          <p:nvPr/>
        </p:nvSpPr>
        <p:spPr bwMode="auto">
          <a:xfrm>
            <a:off x="2473029" y="5176846"/>
            <a:ext cx="3714776"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Violin </a:t>
            </a:r>
            <a:r>
              <a:rPr lang="en-GB" sz="1600" dirty="0"/>
              <a:t>Player</a:t>
            </a:r>
          </a:p>
          <a:p>
            <a:pPr algn="ctr"/>
            <a:r>
              <a:rPr lang="en-GB" sz="1600" dirty="0"/>
              <a:t>public override void </a:t>
            </a:r>
            <a:r>
              <a:rPr lang="en-GB" sz="1600" dirty="0" err="1"/>
              <a:t>PlayMusic</a:t>
            </a:r>
            <a:r>
              <a:rPr lang="en-GB" sz="1600" dirty="0"/>
              <a:t>(){ //code}</a:t>
            </a:r>
          </a:p>
          <a:p>
            <a:pPr algn="ctr"/>
            <a:r>
              <a:rPr lang="en-GB" sz="1600" dirty="0"/>
              <a:t>« </a:t>
            </a:r>
            <a:r>
              <a:rPr lang="en-GB" sz="1600" dirty="0"/>
              <a:t>concrete »</a:t>
            </a:r>
          </a:p>
        </p:txBody>
      </p:sp>
      <p:sp>
        <p:nvSpPr>
          <p:cNvPr id="56326" name="Rectangle 6"/>
          <p:cNvSpPr>
            <a:spLocks noChangeArrowheads="1"/>
          </p:cNvSpPr>
          <p:nvPr/>
        </p:nvSpPr>
        <p:spPr bwMode="auto">
          <a:xfrm>
            <a:off x="3115971" y="2343152"/>
            <a:ext cx="23622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err="1"/>
              <a:t>IMusician</a:t>
            </a:r>
            <a:endParaRPr lang="en-GB" sz="1600" dirty="0"/>
          </a:p>
          <a:p>
            <a:pPr algn="ctr"/>
            <a:r>
              <a:rPr lang="en-GB" sz="1600" dirty="0"/>
              <a:t>void </a:t>
            </a:r>
            <a:r>
              <a:rPr lang="en-GB" sz="1600" dirty="0" err="1"/>
              <a:t>PlayMusic</a:t>
            </a:r>
            <a:r>
              <a:rPr lang="en-GB" sz="1600" dirty="0"/>
              <a:t>();</a:t>
            </a:r>
            <a:endParaRPr lang="en-GB" sz="1600" dirty="0"/>
          </a:p>
          <a:p>
            <a:pPr algn="ctr"/>
            <a:r>
              <a:rPr lang="en-GB" sz="1600" dirty="0"/>
              <a:t>« interface »</a:t>
            </a:r>
          </a:p>
        </p:txBody>
      </p:sp>
      <p:sp>
        <p:nvSpPr>
          <p:cNvPr id="56327" name="AutoShape 7"/>
          <p:cNvSpPr>
            <a:spLocks noChangeArrowheads="1"/>
          </p:cNvSpPr>
          <p:nvPr/>
        </p:nvSpPr>
        <p:spPr bwMode="auto">
          <a:xfrm>
            <a:off x="3973227" y="3128970"/>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56328" name="AutoShape 8"/>
          <p:cNvSpPr>
            <a:spLocks noChangeArrowheads="1"/>
          </p:cNvSpPr>
          <p:nvPr/>
        </p:nvSpPr>
        <p:spPr bwMode="auto">
          <a:xfrm>
            <a:off x="4116103" y="4629168"/>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56329" name="Line 9"/>
          <p:cNvSpPr>
            <a:spLocks noChangeShapeType="1"/>
          </p:cNvSpPr>
          <p:nvPr/>
        </p:nvSpPr>
        <p:spPr bwMode="auto">
          <a:xfrm>
            <a:off x="4125627" y="3433770"/>
            <a:ext cx="0" cy="304800"/>
          </a:xfrm>
          <a:prstGeom prst="line">
            <a:avLst/>
          </a:prstGeom>
          <a:noFill/>
          <a:ln w="19050">
            <a:solidFill>
              <a:schemeClr val="tx1"/>
            </a:solidFill>
            <a:prstDash val="dash"/>
            <a:round/>
            <a:headEnd/>
            <a:tailEnd/>
          </a:ln>
          <a:effectLst/>
        </p:spPr>
        <p:txBody>
          <a:bodyPr/>
          <a:lstStyle/>
          <a:p>
            <a:endParaRPr lang="en-IN"/>
          </a:p>
        </p:txBody>
      </p:sp>
      <p:sp>
        <p:nvSpPr>
          <p:cNvPr id="56330" name="Line 10"/>
          <p:cNvSpPr>
            <a:spLocks noChangeShapeType="1"/>
          </p:cNvSpPr>
          <p:nvPr/>
        </p:nvSpPr>
        <p:spPr bwMode="auto">
          <a:xfrm>
            <a:off x="4268503" y="4933968"/>
            <a:ext cx="0" cy="304800"/>
          </a:xfrm>
          <a:prstGeom prst="line">
            <a:avLst/>
          </a:prstGeom>
          <a:noFill/>
          <a:ln w="9525">
            <a:solidFill>
              <a:schemeClr val="tx1"/>
            </a:solidFill>
            <a:round/>
            <a:headEnd/>
            <a:tailEnd/>
          </a:ln>
          <a:effectLst/>
        </p:spPr>
        <p:txBody>
          <a:bodyPr/>
          <a:lstStyle/>
          <a:p>
            <a:endParaRPr lang="en-IN"/>
          </a:p>
        </p:txBody>
      </p:sp>
      <p:sp>
        <p:nvSpPr>
          <p:cNvPr id="56331" name="Text Box 11"/>
          <p:cNvSpPr txBox="1">
            <a:spLocks noChangeArrowheads="1"/>
          </p:cNvSpPr>
          <p:nvPr/>
        </p:nvSpPr>
        <p:spPr bwMode="auto">
          <a:xfrm>
            <a:off x="6268767" y="2357446"/>
            <a:ext cx="3419500" cy="8001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Interface: Nothing </a:t>
            </a:r>
            <a:r>
              <a:rPr lang="en-GB" sz="1600" dirty="0"/>
              <a:t>but operations. </a:t>
            </a:r>
          </a:p>
          <a:p>
            <a:pPr algn="ctr"/>
            <a:r>
              <a:rPr lang="en-GB" sz="1600" dirty="0"/>
              <a:t>You cannot create instances </a:t>
            </a:r>
            <a:br>
              <a:rPr lang="en-GB" sz="1600" dirty="0"/>
            </a:br>
            <a:r>
              <a:rPr lang="en-GB" sz="1600" dirty="0"/>
              <a:t>of an interface.</a:t>
            </a:r>
          </a:p>
        </p:txBody>
      </p:sp>
      <p:sp>
        <p:nvSpPr>
          <p:cNvPr id="56332" name="Text Box 12"/>
          <p:cNvSpPr txBox="1">
            <a:spLocks noChangeArrowheads="1"/>
          </p:cNvSpPr>
          <p:nvPr/>
        </p:nvSpPr>
        <p:spPr bwMode="auto">
          <a:xfrm>
            <a:off x="6268767" y="3486160"/>
            <a:ext cx="3490938" cy="1214446"/>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Abstract Class: May </a:t>
            </a:r>
            <a:r>
              <a:rPr lang="en-GB" sz="1600" dirty="0"/>
              <a:t>contain some </a:t>
            </a:r>
            <a:endParaRPr lang="en-GB" sz="1600" dirty="0"/>
          </a:p>
          <a:p>
            <a:pPr algn="ctr"/>
            <a:r>
              <a:rPr lang="en-GB" sz="1600" dirty="0"/>
              <a:t>implementation</a:t>
            </a:r>
            <a:r>
              <a:rPr lang="en-GB" sz="1600" dirty="0"/>
              <a:t>. </a:t>
            </a:r>
            <a:br>
              <a:rPr lang="en-GB" sz="1600" dirty="0"/>
            </a:br>
            <a:r>
              <a:rPr lang="en-GB" sz="1600" dirty="0"/>
              <a:t>You cannot create instances </a:t>
            </a:r>
            <a:br>
              <a:rPr lang="en-GB" sz="1600" dirty="0"/>
            </a:br>
            <a:r>
              <a:rPr lang="en-GB" sz="1600" dirty="0"/>
              <a:t>of an abstract class.</a:t>
            </a:r>
          </a:p>
        </p:txBody>
      </p:sp>
      <p:sp>
        <p:nvSpPr>
          <p:cNvPr id="56333" name="Text Box 13"/>
          <p:cNvSpPr txBox="1">
            <a:spLocks noChangeArrowheads="1"/>
          </p:cNvSpPr>
          <p:nvPr/>
        </p:nvSpPr>
        <p:spPr bwMode="auto">
          <a:xfrm>
            <a:off x="6268767" y="4948246"/>
            <a:ext cx="3633814" cy="966806"/>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Derived Class: Must </a:t>
            </a:r>
            <a:r>
              <a:rPr lang="en-GB" sz="1600" dirty="0"/>
              <a:t>implement all </a:t>
            </a:r>
            <a:endParaRPr lang="en-GB" sz="1600" dirty="0"/>
          </a:p>
          <a:p>
            <a:pPr algn="ctr"/>
            <a:r>
              <a:rPr lang="en-GB" sz="1600" dirty="0"/>
              <a:t>inherited operations</a:t>
            </a:r>
            <a:r>
              <a:rPr lang="en-GB" sz="1600" dirty="0"/>
              <a:t>. </a:t>
            </a:r>
            <a:br>
              <a:rPr lang="en-GB" sz="1600" dirty="0"/>
            </a:br>
            <a:r>
              <a:rPr lang="en-GB" sz="1600" dirty="0"/>
              <a:t>You can create instances </a:t>
            </a:r>
            <a:br>
              <a:rPr lang="en-GB" sz="1600" dirty="0"/>
            </a:br>
            <a:r>
              <a:rPr lang="en-GB" sz="1600" dirty="0"/>
              <a:t>of a concrete class.</a:t>
            </a:r>
          </a:p>
        </p:txBody>
      </p:sp>
    </p:spTree>
    <p:extLst>
      <p:ext uri="{BB962C8B-B14F-4D97-AF65-F5344CB8AC3E}">
        <p14:creationId xmlns:p14="http://schemas.microsoft.com/office/powerpoint/2010/main" val="2245373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‘base’ keyword is used to call any public or protected or internal or protected internal member of base class from the immediate derived class</a:t>
            </a:r>
          </a:p>
          <a:p>
            <a:endParaRPr lang="en-US" dirty="0" smtClean="0"/>
          </a:p>
          <a:p>
            <a:r>
              <a:rPr lang="en-US" dirty="0" smtClean="0"/>
              <a:t>It can be used to call even any overloaded constructor of base class explicitly</a:t>
            </a:r>
          </a:p>
          <a:p>
            <a:endParaRPr lang="en-US" dirty="0" smtClean="0"/>
          </a:p>
          <a:p>
            <a:r>
              <a:rPr lang="en-US" dirty="0" smtClean="0"/>
              <a:t>Can’t be used to invoke any private member of base class</a:t>
            </a:r>
          </a:p>
          <a:p>
            <a:endParaRPr lang="en-US" dirty="0" smtClean="0"/>
          </a:p>
          <a:p>
            <a:r>
              <a:rPr lang="en-US" dirty="0" smtClean="0"/>
              <a:t>Can be used only from immediate child class of any base class, not from any child class present in the hierarchy in a multilevel inheritance</a:t>
            </a:r>
            <a:endParaRPr lang="en-IN" dirty="0"/>
          </a:p>
        </p:txBody>
      </p:sp>
      <p:sp>
        <p:nvSpPr>
          <p:cNvPr id="3" name="Title 2"/>
          <p:cNvSpPr>
            <a:spLocks noGrp="1"/>
          </p:cNvSpPr>
          <p:nvPr>
            <p:ph type="title"/>
          </p:nvPr>
        </p:nvSpPr>
        <p:spPr/>
        <p:txBody>
          <a:bodyPr/>
          <a:lstStyle/>
          <a:p>
            <a:r>
              <a:rPr lang="en-US" dirty="0" smtClean="0"/>
              <a:t>‘base’ Keyword</a:t>
            </a:r>
            <a:endParaRPr lang="en-IN" dirty="0"/>
          </a:p>
        </p:txBody>
      </p:sp>
    </p:spTree>
    <p:extLst>
      <p:ext uri="{BB962C8B-B14F-4D97-AF65-F5344CB8AC3E}">
        <p14:creationId xmlns:p14="http://schemas.microsoft.com/office/powerpoint/2010/main" val="827359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Interface</a:t>
            </a:r>
            <a:endParaRPr lang="en-IN" dirty="0"/>
          </a:p>
        </p:txBody>
      </p:sp>
      <p:pic>
        <p:nvPicPr>
          <p:cNvPr id="1026" name="Picture 2"/>
          <p:cNvPicPr>
            <a:picLocks noChangeAspect="1" noChangeArrowheads="1"/>
          </p:cNvPicPr>
          <p:nvPr/>
        </p:nvPicPr>
        <p:blipFill>
          <a:blip r:embed="rId3" cstate="print"/>
          <a:srcRect/>
          <a:stretch>
            <a:fillRect/>
          </a:stretch>
        </p:blipFill>
        <p:spPr bwMode="auto">
          <a:xfrm>
            <a:off x="4267200" y="888586"/>
            <a:ext cx="3000396" cy="1334931"/>
          </a:xfrm>
          <a:prstGeom prst="rect">
            <a:avLst/>
          </a:prstGeom>
          <a:noFill/>
          <a:ln w="9525">
            <a:solidFill>
              <a:schemeClr val="tx1"/>
            </a:solid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052886" y="2317345"/>
            <a:ext cx="3434368" cy="1928826"/>
          </a:xfrm>
          <a:prstGeom prst="rect">
            <a:avLst/>
          </a:prstGeom>
          <a:noFill/>
          <a:ln w="9525">
            <a:solidFill>
              <a:schemeClr val="tx1"/>
            </a:solid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2409813" y="4603361"/>
            <a:ext cx="3614739" cy="1377044"/>
          </a:xfrm>
          <a:prstGeom prst="rect">
            <a:avLst/>
          </a:prstGeom>
          <a:noFill/>
          <a:ln w="9525">
            <a:solidFill>
              <a:schemeClr val="tx1"/>
            </a:solid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6481779" y="4603362"/>
            <a:ext cx="3614739" cy="1377043"/>
          </a:xfrm>
          <a:prstGeom prst="rect">
            <a:avLst/>
          </a:prstGeom>
          <a:noFill/>
          <a:ln w="9525">
            <a:solidFill>
              <a:schemeClr val="tx1"/>
            </a:solidFill>
            <a:miter lim="800000"/>
            <a:headEnd/>
            <a:tailEnd/>
          </a:ln>
          <a:effectLst/>
        </p:spPr>
      </p:pic>
      <p:sp>
        <p:nvSpPr>
          <p:cNvPr id="9" name="AutoShape 7"/>
          <p:cNvSpPr>
            <a:spLocks noChangeArrowheads="1"/>
          </p:cNvSpPr>
          <p:nvPr/>
        </p:nvSpPr>
        <p:spPr bwMode="auto">
          <a:xfrm>
            <a:off x="5553084" y="2174469"/>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10" name="Line 9"/>
          <p:cNvSpPr>
            <a:spLocks noChangeShapeType="1"/>
          </p:cNvSpPr>
          <p:nvPr/>
        </p:nvSpPr>
        <p:spPr bwMode="auto">
          <a:xfrm>
            <a:off x="5705484" y="2479269"/>
            <a:ext cx="0" cy="304800"/>
          </a:xfrm>
          <a:prstGeom prst="line">
            <a:avLst/>
          </a:prstGeom>
          <a:noFill/>
          <a:ln w="19050">
            <a:solidFill>
              <a:schemeClr val="tx1"/>
            </a:solidFill>
            <a:prstDash val="dash"/>
            <a:round/>
            <a:headEnd/>
            <a:tailEnd/>
          </a:ln>
          <a:effectLst/>
        </p:spPr>
        <p:txBody>
          <a:bodyPr/>
          <a:lstStyle/>
          <a:p>
            <a:endParaRPr lang="en-IN"/>
          </a:p>
        </p:txBody>
      </p:sp>
      <p:sp>
        <p:nvSpPr>
          <p:cNvPr id="11" name="AutoShape 7"/>
          <p:cNvSpPr>
            <a:spLocks noChangeArrowheads="1"/>
          </p:cNvSpPr>
          <p:nvPr/>
        </p:nvSpPr>
        <p:spPr bwMode="auto">
          <a:xfrm>
            <a:off x="4910142" y="4246171"/>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12" name="Line 9"/>
          <p:cNvSpPr>
            <a:spLocks noChangeShapeType="1"/>
          </p:cNvSpPr>
          <p:nvPr/>
        </p:nvSpPr>
        <p:spPr bwMode="auto">
          <a:xfrm>
            <a:off x="5062542" y="4550971"/>
            <a:ext cx="0" cy="304800"/>
          </a:xfrm>
          <a:prstGeom prst="line">
            <a:avLst/>
          </a:prstGeom>
          <a:noFill/>
          <a:ln w="19050">
            <a:solidFill>
              <a:schemeClr val="tx1"/>
            </a:solidFill>
            <a:prstDash val="dash"/>
            <a:round/>
            <a:headEnd/>
            <a:tailEnd/>
          </a:ln>
          <a:effectLst/>
        </p:spPr>
        <p:txBody>
          <a:bodyPr/>
          <a:lstStyle/>
          <a:p>
            <a:endParaRPr lang="en-IN"/>
          </a:p>
        </p:txBody>
      </p:sp>
      <p:sp>
        <p:nvSpPr>
          <p:cNvPr id="13" name="AutoShape 7"/>
          <p:cNvSpPr>
            <a:spLocks noChangeArrowheads="1"/>
          </p:cNvSpPr>
          <p:nvPr/>
        </p:nvSpPr>
        <p:spPr bwMode="auto">
          <a:xfrm>
            <a:off x="6981844" y="4174733"/>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14" name="Line 9"/>
          <p:cNvSpPr>
            <a:spLocks noChangeShapeType="1"/>
          </p:cNvSpPr>
          <p:nvPr/>
        </p:nvSpPr>
        <p:spPr bwMode="auto">
          <a:xfrm>
            <a:off x="7134244" y="4479533"/>
            <a:ext cx="0" cy="304800"/>
          </a:xfrm>
          <a:prstGeom prst="line">
            <a:avLst/>
          </a:prstGeom>
          <a:noFill/>
          <a:ln w="19050">
            <a:solidFill>
              <a:schemeClr val="tx1"/>
            </a:solidFill>
            <a:prstDash val="dash"/>
            <a:round/>
            <a:headEnd/>
            <a:tailEnd/>
          </a:ln>
          <a:effectLst/>
        </p:spPr>
        <p:txBody>
          <a:bodyPr/>
          <a:lstStyle/>
          <a:p>
            <a:endParaRPr lang="en-IN"/>
          </a:p>
        </p:txBody>
      </p:sp>
      <p:sp>
        <p:nvSpPr>
          <p:cNvPr id="15" name="Rectangle 14"/>
          <p:cNvSpPr/>
          <p:nvPr/>
        </p:nvSpPr>
        <p:spPr>
          <a:xfrm>
            <a:off x="7767662" y="2888849"/>
            <a:ext cx="2714644" cy="10001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Class and interface diagram</a:t>
            </a:r>
            <a:endParaRPr lang="en-IN" sz="1600" dirty="0">
              <a:latin typeface="Trebuchet MS" pitchFamily="34" charset="0"/>
            </a:endParaRPr>
          </a:p>
        </p:txBody>
      </p:sp>
    </p:spTree>
    <p:extLst>
      <p:ext uri="{BB962C8B-B14F-4D97-AF65-F5344CB8AC3E}">
        <p14:creationId xmlns:p14="http://schemas.microsoft.com/office/powerpoint/2010/main" val="36221244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SalaryImage.png"/>
          <p:cNvPicPr>
            <a:picLocks noGrp="1" noChangeAspect="1"/>
          </p:cNvPicPr>
          <p:nvPr>
            <p:ph sz="half" idx="1"/>
          </p:nvPr>
        </p:nvPicPr>
        <p:blipFill>
          <a:blip r:embed="rId3" cstate="print"/>
          <a:stretch>
            <a:fillRect/>
          </a:stretch>
        </p:blipFill>
        <p:spPr>
          <a:xfrm>
            <a:off x="4952993" y="1500174"/>
            <a:ext cx="1808923" cy="675484"/>
          </a:xfrm>
          <a:ln>
            <a:solidFill>
              <a:schemeClr val="tx1"/>
            </a:solidFill>
          </a:ln>
        </p:spPr>
      </p:pic>
      <p:pic>
        <p:nvPicPr>
          <p:cNvPr id="7" name="Content Placeholder 6" descr="EmployeeImage.png"/>
          <p:cNvPicPr>
            <a:picLocks noGrp="1" noChangeAspect="1"/>
          </p:cNvPicPr>
          <p:nvPr>
            <p:ph sz="half" idx="2"/>
          </p:nvPr>
        </p:nvPicPr>
        <p:blipFill>
          <a:blip r:embed="rId4" cstate="print"/>
          <a:stretch>
            <a:fillRect/>
          </a:stretch>
        </p:blipFill>
        <p:spPr>
          <a:xfrm>
            <a:off x="2595538" y="2214555"/>
            <a:ext cx="6472262" cy="3901090"/>
          </a:xfrm>
          <a:ln>
            <a:solidFill>
              <a:schemeClr val="tx1"/>
            </a:solidFill>
          </a:ln>
        </p:spPr>
      </p:pic>
      <p:sp>
        <p:nvSpPr>
          <p:cNvPr id="3" name="Title 2"/>
          <p:cNvSpPr>
            <a:spLocks noGrp="1"/>
          </p:cNvSpPr>
          <p:nvPr>
            <p:ph type="title"/>
          </p:nvPr>
        </p:nvSpPr>
        <p:spPr>
          <a:xfrm>
            <a:off x="1981200" y="71414"/>
            <a:ext cx="8229600" cy="714380"/>
          </a:xfrm>
        </p:spPr>
        <p:txBody>
          <a:bodyPr/>
          <a:lstStyle/>
          <a:p>
            <a:r>
              <a:rPr lang="en-US" dirty="0" smtClean="0"/>
              <a:t>Example: Interface</a:t>
            </a:r>
            <a:endParaRPr lang="en-IN" dirty="0"/>
          </a:p>
        </p:txBody>
      </p:sp>
      <p:sp>
        <p:nvSpPr>
          <p:cNvPr id="8" name="Rectangle 7"/>
          <p:cNvSpPr/>
          <p:nvPr/>
        </p:nvSpPr>
        <p:spPr>
          <a:xfrm>
            <a:off x="2166910" y="928670"/>
            <a:ext cx="7215238" cy="4286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ISalary</a:t>
            </a:r>
            <a:r>
              <a:rPr lang="en-US" dirty="0"/>
              <a:t> interface and  Employee class code</a:t>
            </a:r>
            <a:endParaRPr lang="en-IN" dirty="0"/>
          </a:p>
        </p:txBody>
      </p:sp>
    </p:spTree>
    <p:extLst>
      <p:ext uri="{BB962C8B-B14F-4D97-AF65-F5344CB8AC3E}">
        <p14:creationId xmlns:p14="http://schemas.microsoft.com/office/powerpoint/2010/main" val="2795923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rojectManagerImage.png"/>
          <p:cNvPicPr>
            <a:picLocks noGrp="1" noChangeAspect="1"/>
          </p:cNvPicPr>
          <p:nvPr>
            <p:ph sz="half" idx="1"/>
          </p:nvPr>
        </p:nvPicPr>
        <p:blipFill>
          <a:blip r:embed="rId3" cstate="print"/>
          <a:stretch>
            <a:fillRect/>
          </a:stretch>
        </p:blipFill>
        <p:spPr>
          <a:xfrm>
            <a:off x="1981200" y="2855630"/>
            <a:ext cx="4038600" cy="2015102"/>
          </a:xfrm>
          <a:ln>
            <a:solidFill>
              <a:schemeClr val="tx1"/>
            </a:solidFill>
          </a:ln>
        </p:spPr>
      </p:pic>
      <p:pic>
        <p:nvPicPr>
          <p:cNvPr id="6" name="Content Placeholder 5" descr="SrDeveloperImage.png"/>
          <p:cNvPicPr>
            <a:picLocks noGrp="1" noChangeAspect="1"/>
          </p:cNvPicPr>
          <p:nvPr>
            <p:ph sz="half" idx="2"/>
          </p:nvPr>
        </p:nvPicPr>
        <p:blipFill>
          <a:blip r:embed="rId4" cstate="print"/>
          <a:stretch>
            <a:fillRect/>
          </a:stretch>
        </p:blipFill>
        <p:spPr>
          <a:xfrm>
            <a:off x="6172200" y="2801532"/>
            <a:ext cx="4038600" cy="2123298"/>
          </a:xfrm>
          <a:ln>
            <a:solidFill>
              <a:schemeClr val="tx1"/>
            </a:solidFill>
          </a:ln>
        </p:spPr>
      </p:pic>
      <p:sp>
        <p:nvSpPr>
          <p:cNvPr id="4" name="Title 3"/>
          <p:cNvSpPr>
            <a:spLocks noGrp="1"/>
          </p:cNvSpPr>
          <p:nvPr>
            <p:ph type="title"/>
          </p:nvPr>
        </p:nvSpPr>
        <p:spPr/>
        <p:txBody>
          <a:bodyPr/>
          <a:lstStyle/>
          <a:p>
            <a:r>
              <a:rPr lang="en-US" dirty="0" smtClean="0"/>
              <a:t>Example: Interface</a:t>
            </a:r>
            <a:endParaRPr lang="en-IN" dirty="0"/>
          </a:p>
        </p:txBody>
      </p:sp>
      <p:sp>
        <p:nvSpPr>
          <p:cNvPr id="7" name="Rectangle 6"/>
          <p:cNvSpPr/>
          <p:nvPr/>
        </p:nvSpPr>
        <p:spPr>
          <a:xfrm>
            <a:off x="2024034" y="2143116"/>
            <a:ext cx="8215370" cy="4286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Derived Class code</a:t>
            </a:r>
            <a:endParaRPr lang="en-IN" sz="1600" dirty="0">
              <a:latin typeface="Trebuchet MS" pitchFamily="34" charset="0"/>
            </a:endParaRPr>
          </a:p>
        </p:txBody>
      </p:sp>
    </p:spTree>
    <p:extLst>
      <p:ext uri="{BB962C8B-B14F-4D97-AF65-F5344CB8AC3E}">
        <p14:creationId xmlns:p14="http://schemas.microsoft.com/office/powerpoint/2010/main" val="20083810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a:t>Comparing Abstract Classes to Interfaces</a:t>
            </a:r>
          </a:p>
        </p:txBody>
      </p:sp>
      <p:graphicFrame>
        <p:nvGraphicFramePr>
          <p:cNvPr id="4" name="Table 3"/>
          <p:cNvGraphicFramePr>
            <a:graphicFrameLocks noGrp="1"/>
          </p:cNvGraphicFramePr>
          <p:nvPr/>
        </p:nvGraphicFramePr>
        <p:xfrm>
          <a:off x="2452662" y="1397000"/>
          <a:ext cx="7215238" cy="4145280"/>
        </p:xfrm>
        <a:graphic>
          <a:graphicData uri="http://schemas.openxmlformats.org/drawingml/2006/table">
            <a:tbl>
              <a:tblPr firstRow="1" bandRow="1">
                <a:tableStyleId>{00A15C55-8517-42AA-B614-E9B94910E393}</a:tableStyleId>
              </a:tblPr>
              <a:tblGrid>
                <a:gridCol w="3607619"/>
                <a:gridCol w="3607619"/>
              </a:tblGrid>
              <a:tr h="370840">
                <a:tc>
                  <a:txBody>
                    <a:bodyPr/>
                    <a:lstStyle/>
                    <a:p>
                      <a:r>
                        <a:rPr lang="en-US" dirty="0" smtClean="0"/>
                        <a:t>Abstract class</a:t>
                      </a:r>
                      <a:endParaRPr lang="en-IN" dirty="0"/>
                    </a:p>
                  </a:txBody>
                  <a:tcPr/>
                </a:tc>
                <a:tc>
                  <a:txBody>
                    <a:bodyPr/>
                    <a:lstStyle/>
                    <a:p>
                      <a:r>
                        <a:rPr lang="en-US" dirty="0" smtClean="0"/>
                        <a:t>Interface</a:t>
                      </a:r>
                      <a:endParaRPr lang="en-IN" dirty="0"/>
                    </a:p>
                  </a:txBody>
                  <a:tcPr/>
                </a:tc>
              </a:tr>
              <a:tr h="370840">
                <a:tc>
                  <a:txBody>
                    <a:bodyPr/>
                    <a:lstStyle/>
                    <a:p>
                      <a:r>
                        <a:rPr lang="en-US" dirty="0" smtClean="0"/>
                        <a:t>1. Can’t be instantiated (similarity)</a:t>
                      </a:r>
                      <a:endParaRPr lang="en-IN" dirty="0"/>
                    </a:p>
                  </a:txBody>
                  <a:tcPr/>
                </a:tc>
                <a:tc>
                  <a:txBody>
                    <a:bodyPr/>
                    <a:lstStyle/>
                    <a:p>
                      <a:r>
                        <a:rPr lang="en-US" dirty="0" smtClean="0"/>
                        <a:t>1. Can’t be instantiated</a:t>
                      </a:r>
                      <a:endParaRPr lang="en-IN" dirty="0"/>
                    </a:p>
                  </a:txBody>
                  <a:tcPr/>
                </a:tc>
              </a:tr>
              <a:tr h="370840">
                <a:tc>
                  <a:txBody>
                    <a:bodyPr/>
                    <a:lstStyle/>
                    <a:p>
                      <a:r>
                        <a:rPr lang="en-US" dirty="0" smtClean="0"/>
                        <a:t>2. Can’t be sealed (similarity)</a:t>
                      </a:r>
                      <a:endParaRPr lang="en-IN" dirty="0"/>
                    </a:p>
                  </a:txBody>
                  <a:tcPr/>
                </a:tc>
                <a:tc>
                  <a:txBody>
                    <a:bodyPr/>
                    <a:lstStyle/>
                    <a:p>
                      <a:r>
                        <a:rPr lang="en-US" dirty="0" smtClean="0"/>
                        <a:t>2. Can’t be sealed</a:t>
                      </a:r>
                      <a:endParaRPr lang="en-IN" dirty="0"/>
                    </a:p>
                  </a:txBody>
                  <a:tcPr/>
                </a:tc>
              </a:tr>
              <a:tr h="370840">
                <a:tc>
                  <a:txBody>
                    <a:bodyPr/>
                    <a:lstStyle/>
                    <a:p>
                      <a:r>
                        <a:rPr lang="en-US" dirty="0" smtClean="0"/>
                        <a:t>3. Contain abstract as well as non-abstract members</a:t>
                      </a:r>
                      <a:endParaRPr lang="en-IN" dirty="0"/>
                    </a:p>
                  </a:txBody>
                  <a:tcPr/>
                </a:tc>
                <a:tc>
                  <a:txBody>
                    <a:bodyPr/>
                    <a:lstStyle/>
                    <a:p>
                      <a:r>
                        <a:rPr lang="en-US" dirty="0" smtClean="0"/>
                        <a:t>3. Can’t contain any non-abstract members</a:t>
                      </a:r>
                      <a:endParaRPr lang="en-IN" dirty="0"/>
                    </a:p>
                  </a:txBody>
                  <a:tcPr/>
                </a:tc>
              </a:tr>
              <a:tr h="370840">
                <a:tc>
                  <a:txBody>
                    <a:bodyPr/>
                    <a:lstStyle/>
                    <a:p>
                      <a:r>
                        <a:rPr lang="en-US" dirty="0" smtClean="0"/>
                        <a:t>4. Can contain fields (data members)</a:t>
                      </a:r>
                      <a:endParaRPr lang="en-IN" dirty="0"/>
                    </a:p>
                  </a:txBody>
                  <a:tcPr/>
                </a:tc>
                <a:tc>
                  <a:txBody>
                    <a:bodyPr/>
                    <a:lstStyle/>
                    <a:p>
                      <a:r>
                        <a:rPr lang="en-US" dirty="0" smtClean="0"/>
                        <a:t>4. Can’t contain fields (data</a:t>
                      </a:r>
                      <a:r>
                        <a:rPr lang="en-US" baseline="0" dirty="0" smtClean="0"/>
                        <a:t> members)</a:t>
                      </a:r>
                      <a:endParaRPr lang="en-IN" dirty="0"/>
                    </a:p>
                  </a:txBody>
                  <a:tcPr/>
                </a:tc>
              </a:tr>
              <a:tr h="370840">
                <a:tc>
                  <a:txBody>
                    <a:bodyPr/>
                    <a:lstStyle/>
                    <a:p>
                      <a:r>
                        <a:rPr lang="en-US" dirty="0" smtClean="0"/>
                        <a:t>5. Can contain non-public members</a:t>
                      </a:r>
                      <a:endParaRPr lang="en-IN" dirty="0"/>
                    </a:p>
                  </a:txBody>
                  <a:tcPr/>
                </a:tc>
                <a:tc>
                  <a:txBody>
                    <a:bodyPr/>
                    <a:lstStyle/>
                    <a:p>
                      <a:r>
                        <a:rPr lang="en-US" dirty="0" smtClean="0"/>
                        <a:t>Can’t contain non-public members</a:t>
                      </a:r>
                      <a:endParaRPr lang="en-IN" dirty="0"/>
                    </a:p>
                  </a:txBody>
                  <a:tcPr/>
                </a:tc>
              </a:tr>
              <a:tr h="370840">
                <a:tc>
                  <a:txBody>
                    <a:bodyPr/>
                    <a:lstStyle/>
                    <a:p>
                      <a:r>
                        <a:rPr lang="en-US" dirty="0" smtClean="0"/>
                        <a:t>6. By default members</a:t>
                      </a:r>
                      <a:r>
                        <a:rPr lang="en-US" baseline="0" dirty="0" smtClean="0"/>
                        <a:t> are private</a:t>
                      </a:r>
                      <a:endParaRPr lang="en-IN" dirty="0"/>
                    </a:p>
                  </a:txBody>
                  <a:tcPr/>
                </a:tc>
                <a:tc>
                  <a:txBody>
                    <a:bodyPr/>
                    <a:lstStyle/>
                    <a:p>
                      <a:r>
                        <a:rPr lang="en-US" dirty="0" smtClean="0"/>
                        <a:t>6. By default members are public</a:t>
                      </a:r>
                      <a:endParaRPr lang="en-IN" dirty="0"/>
                    </a:p>
                  </a:txBody>
                  <a:tcPr/>
                </a:tc>
              </a:tr>
              <a:tr h="370840">
                <a:tc>
                  <a:txBody>
                    <a:bodyPr/>
                    <a:lstStyle/>
                    <a:p>
                      <a:r>
                        <a:rPr lang="en-US" dirty="0" smtClean="0"/>
                        <a:t>7. Can extend interfaces (similarity)</a:t>
                      </a:r>
                      <a:endParaRPr lang="en-IN" dirty="0"/>
                    </a:p>
                  </a:txBody>
                  <a:tcPr/>
                </a:tc>
                <a:tc>
                  <a:txBody>
                    <a:bodyPr/>
                    <a:lstStyle/>
                    <a:p>
                      <a:r>
                        <a:rPr lang="en-US" dirty="0" smtClean="0"/>
                        <a:t>7. Can extend interfaces</a:t>
                      </a:r>
                      <a:endParaRPr lang="en-IN" dirty="0"/>
                    </a:p>
                  </a:txBody>
                  <a:tcPr/>
                </a:tc>
              </a:tr>
              <a:tr h="370840">
                <a:tc>
                  <a:txBody>
                    <a:bodyPr/>
                    <a:lstStyle/>
                    <a:p>
                      <a:r>
                        <a:rPr lang="en-US" dirty="0" smtClean="0"/>
                        <a:t>8.</a:t>
                      </a:r>
                      <a:r>
                        <a:rPr lang="en-US" baseline="0" dirty="0" smtClean="0"/>
                        <a:t> Can extend non-interfaces, such as another class</a:t>
                      </a:r>
                      <a:endParaRPr lang="en-IN" dirty="0"/>
                    </a:p>
                  </a:txBody>
                  <a:tcPr/>
                </a:tc>
                <a:tc>
                  <a:txBody>
                    <a:bodyPr/>
                    <a:lstStyle/>
                    <a:p>
                      <a:r>
                        <a:rPr lang="en-US" dirty="0" smtClean="0"/>
                        <a:t>8. Can’t extend non-interfaces</a:t>
                      </a:r>
                      <a:endParaRPr lang="en-IN" dirty="0"/>
                    </a:p>
                  </a:txBody>
                  <a:tcPr/>
                </a:tc>
              </a:tr>
            </a:tbl>
          </a:graphicData>
        </a:graphic>
      </p:graphicFrame>
    </p:spTree>
    <p:extLst>
      <p:ext uri="{BB962C8B-B14F-4D97-AF65-F5344CB8AC3E}">
        <p14:creationId xmlns:p14="http://schemas.microsoft.com/office/powerpoint/2010/main" val="2909958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p:txBody>
          <a:bodyPr/>
          <a:lstStyle/>
          <a:p>
            <a:r>
              <a:rPr lang="en-US" dirty="0" smtClean="0"/>
              <a:t>Operator </a:t>
            </a:r>
            <a:r>
              <a:rPr lang="en-US" dirty="0"/>
              <a:t>Overloading</a:t>
            </a:r>
          </a:p>
        </p:txBody>
      </p:sp>
      <p:sp>
        <p:nvSpPr>
          <p:cNvPr id="39941" name="Rectangle 5"/>
          <p:cNvSpPr>
            <a:spLocks noGrp="1" noChangeArrowheads="1"/>
          </p:cNvSpPr>
          <p:nvPr>
            <p:ph type="body" idx="1"/>
          </p:nvPr>
        </p:nvSpPr>
        <p:spPr/>
        <p:txBody>
          <a:bodyPr/>
          <a:lstStyle/>
          <a:p>
            <a:r>
              <a:rPr lang="en-GB" dirty="0" smtClean="0"/>
              <a:t>Operators and Methods</a:t>
            </a:r>
          </a:p>
          <a:p>
            <a:r>
              <a:rPr lang="en-GB" dirty="0" smtClean="0"/>
              <a:t>Introduction </a:t>
            </a:r>
            <a:r>
              <a:rPr lang="en-GB" dirty="0"/>
              <a:t>to Operator Overloading</a:t>
            </a:r>
          </a:p>
          <a:p>
            <a:r>
              <a:rPr lang="en-GB" dirty="0"/>
              <a:t>Overloading Relational Operators</a:t>
            </a:r>
          </a:p>
          <a:p>
            <a:r>
              <a:rPr lang="en-GB" dirty="0"/>
              <a:t>Overloading Logical Operators</a:t>
            </a:r>
          </a:p>
          <a:p>
            <a:r>
              <a:rPr lang="en-GB" dirty="0"/>
              <a:t>Overloading Conversion Operators</a:t>
            </a:r>
          </a:p>
          <a:p>
            <a:r>
              <a:rPr lang="en-GB" dirty="0"/>
              <a:t>Overloading Operators Multiple </a:t>
            </a:r>
            <a:r>
              <a:rPr lang="en-GB" dirty="0" smtClean="0"/>
              <a:t>Times</a:t>
            </a:r>
            <a:endParaRPr lang="en-GB" dirty="0"/>
          </a:p>
        </p:txBody>
      </p:sp>
    </p:spTree>
    <p:extLst>
      <p:ext uri="{BB962C8B-B14F-4D97-AF65-F5344CB8AC3E}">
        <p14:creationId xmlns:p14="http://schemas.microsoft.com/office/powerpoint/2010/main" val="42454061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199" y="365125"/>
            <a:ext cx="10595919" cy="702497"/>
          </a:xfrm>
        </p:spPr>
        <p:txBody>
          <a:bodyPr/>
          <a:lstStyle/>
          <a:p>
            <a:r>
              <a:rPr lang="en-GB" dirty="0"/>
              <a:t>Operators and Methods</a:t>
            </a:r>
          </a:p>
        </p:txBody>
      </p:sp>
      <p:sp>
        <p:nvSpPr>
          <p:cNvPr id="6147" name="Rectangle 3"/>
          <p:cNvSpPr>
            <a:spLocks noGrp="1" noChangeArrowheads="1"/>
          </p:cNvSpPr>
          <p:nvPr>
            <p:ph type="body" idx="1"/>
          </p:nvPr>
        </p:nvSpPr>
        <p:spPr>
          <a:xfrm>
            <a:off x="2095472" y="1067622"/>
            <a:ext cx="8001056" cy="4998984"/>
          </a:xfrm>
        </p:spPr>
        <p:txBody>
          <a:bodyPr>
            <a:normAutofit/>
          </a:bodyPr>
          <a:lstStyle/>
          <a:p>
            <a:r>
              <a:rPr lang="en-US" dirty="0">
                <a:cs typeface="Times New Roman" pitchFamily="18" charset="0"/>
              </a:rPr>
              <a:t>Using methods</a:t>
            </a:r>
          </a:p>
          <a:p>
            <a:pPr lvl="1"/>
            <a:r>
              <a:rPr lang="en-US" dirty="0">
                <a:cs typeface="Times New Roman" pitchFamily="18" charset="0"/>
              </a:rPr>
              <a:t>Reduces clarity</a:t>
            </a:r>
          </a:p>
          <a:p>
            <a:pPr lvl="1">
              <a:lnSpc>
                <a:spcPct val="110000"/>
              </a:lnSpc>
            </a:pPr>
            <a:r>
              <a:rPr lang="en-US" dirty="0">
                <a:cs typeface="Times New Roman" pitchFamily="18" charset="0"/>
              </a:rPr>
              <a:t>Increases risk of errors, both syntactic and semantic</a:t>
            </a:r>
          </a:p>
          <a:p>
            <a:pPr>
              <a:lnSpc>
                <a:spcPct val="110000"/>
              </a:lnSpc>
            </a:pPr>
            <a:endParaRPr lang="en-GB" dirty="0"/>
          </a:p>
          <a:p>
            <a:pPr>
              <a:lnSpc>
                <a:spcPct val="110000"/>
              </a:lnSpc>
            </a:pPr>
            <a:endParaRPr lang="en-GB" dirty="0"/>
          </a:p>
          <a:p>
            <a:pPr>
              <a:lnSpc>
                <a:spcPct val="110000"/>
              </a:lnSpc>
            </a:pPr>
            <a:endParaRPr lang="en-GB" dirty="0" smtClean="0"/>
          </a:p>
          <a:p>
            <a:pPr>
              <a:lnSpc>
                <a:spcPct val="110000"/>
              </a:lnSpc>
            </a:pPr>
            <a:endParaRPr lang="en-GB" dirty="0"/>
          </a:p>
          <a:p>
            <a:pPr>
              <a:lnSpc>
                <a:spcPct val="110000"/>
              </a:lnSpc>
            </a:pPr>
            <a:r>
              <a:rPr lang="en-GB" dirty="0" smtClean="0"/>
              <a:t>Using </a:t>
            </a:r>
            <a:r>
              <a:rPr lang="en-GB" dirty="0"/>
              <a:t>operators </a:t>
            </a:r>
          </a:p>
          <a:p>
            <a:pPr lvl="1"/>
            <a:r>
              <a:rPr lang="en-GB" dirty="0"/>
              <a:t>Makes expressions clear</a:t>
            </a:r>
          </a:p>
          <a:p>
            <a:endParaRPr lang="en-GB" dirty="0"/>
          </a:p>
        </p:txBody>
      </p:sp>
      <p:sp>
        <p:nvSpPr>
          <p:cNvPr id="6148" name="Rectangle 4"/>
          <p:cNvSpPr>
            <a:spLocks noChangeArrowheads="1"/>
          </p:cNvSpPr>
          <p:nvPr/>
        </p:nvSpPr>
        <p:spPr bwMode="auto">
          <a:xfrm>
            <a:off x="2161375" y="2625386"/>
            <a:ext cx="8401080" cy="118745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cs typeface="Times New Roman" pitchFamily="18" charset="0"/>
              </a:rPr>
              <a:t>myIntVar1 = </a:t>
            </a:r>
            <a:r>
              <a:rPr lang="en-US" sz="2000" dirty="0" err="1">
                <a:latin typeface="Trebuchet MS" pitchFamily="34" charset="0"/>
                <a:cs typeface="Times New Roman" pitchFamily="18" charset="0"/>
              </a:rPr>
              <a:t>Int.Add</a:t>
            </a:r>
            <a:r>
              <a:rPr lang="en-US" sz="2000" dirty="0">
                <a:latin typeface="Trebuchet MS" pitchFamily="34" charset="0"/>
                <a:cs typeface="Times New Roman" pitchFamily="18" charset="0"/>
              </a:rPr>
              <a:t>(myIntVar2, </a:t>
            </a:r>
            <a:endParaRPr lang="en-US" sz="2000" dirty="0">
              <a:latin typeface="Trebuchet MS" pitchFamily="34" charset="0"/>
              <a:cs typeface="Times New Roman" pitchFamily="18" charset="0"/>
            </a:endParaRPr>
          </a:p>
          <a:p>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Int.Add</a:t>
            </a:r>
            <a:r>
              <a:rPr lang="en-US" sz="2000" dirty="0">
                <a:latin typeface="Trebuchet MS" pitchFamily="34" charset="0"/>
                <a:cs typeface="Times New Roman" pitchFamily="18" charset="0"/>
              </a:rPr>
              <a:t>(</a:t>
            </a:r>
            <a:r>
              <a:rPr lang="en-US" sz="2000" dirty="0" err="1">
                <a:latin typeface="Trebuchet MS" pitchFamily="34" charset="0"/>
                <a:cs typeface="Times New Roman" pitchFamily="18" charset="0"/>
              </a:rPr>
              <a:t>Int.Add</a:t>
            </a:r>
            <a:r>
              <a:rPr lang="en-US" sz="2000" dirty="0">
                <a:latin typeface="Trebuchet MS" pitchFamily="34" charset="0"/>
                <a:cs typeface="Times New Roman" pitchFamily="18" charset="0"/>
              </a:rPr>
              <a:t>(myIntVar3,myIntVar4 ),33)</a:t>
            </a:r>
          </a:p>
          <a:p>
            <a:r>
              <a:rPr lang="en-US" sz="2000" dirty="0">
                <a:latin typeface="Trebuchet MS" pitchFamily="34" charset="0"/>
                <a:cs typeface="Times New Roman" pitchFamily="18" charset="0"/>
              </a:rPr>
              <a:t>                              );</a:t>
            </a:r>
            <a:r>
              <a:rPr lang="en-GB" sz="2000" dirty="0">
                <a:latin typeface="Trebuchet MS" pitchFamily="34" charset="0"/>
              </a:rPr>
              <a:t> </a:t>
            </a:r>
            <a:endParaRPr lang="en-US" sz="2000" dirty="0">
              <a:latin typeface="Trebuchet MS" pitchFamily="34" charset="0"/>
            </a:endParaRPr>
          </a:p>
        </p:txBody>
      </p:sp>
      <p:sp>
        <p:nvSpPr>
          <p:cNvPr id="6149" name="Rectangle 5"/>
          <p:cNvSpPr>
            <a:spLocks noChangeArrowheads="1"/>
          </p:cNvSpPr>
          <p:nvPr/>
        </p:nvSpPr>
        <p:spPr bwMode="auto">
          <a:xfrm>
            <a:off x="2161375" y="3909334"/>
            <a:ext cx="8077200" cy="8382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cs typeface="Times New Roman" pitchFamily="18" charset="0"/>
              </a:rPr>
              <a:t>myIntVar1 = myIntVar2 + myIntVar3 + myIntVar4 + 33;</a:t>
            </a:r>
            <a:r>
              <a:rPr lang="en-GB" sz="2000" dirty="0">
                <a:latin typeface="Trebuchet MS" pitchFamily="34" charset="0"/>
              </a:rPr>
              <a:t> </a:t>
            </a:r>
            <a:endParaRPr lang="en-US" sz="2000" dirty="0">
              <a:latin typeface="Trebuchet MS" pitchFamily="34" charset="0"/>
            </a:endParaRPr>
          </a:p>
        </p:txBody>
      </p:sp>
    </p:spTree>
    <p:extLst>
      <p:ext uri="{BB962C8B-B14F-4D97-AF65-F5344CB8AC3E}">
        <p14:creationId xmlns:p14="http://schemas.microsoft.com/office/powerpoint/2010/main" val="20704504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Introduction to Operator Overloading</a:t>
            </a:r>
          </a:p>
        </p:txBody>
      </p:sp>
      <p:sp>
        <p:nvSpPr>
          <p:cNvPr id="7171" name="Rectangle 3"/>
          <p:cNvSpPr>
            <a:spLocks noGrp="1" noChangeArrowheads="1"/>
          </p:cNvSpPr>
          <p:nvPr>
            <p:ph type="body" idx="1"/>
          </p:nvPr>
        </p:nvSpPr>
        <p:spPr>
          <a:xfrm>
            <a:off x="2095473" y="1323976"/>
            <a:ext cx="7674003" cy="2105025"/>
          </a:xfrm>
        </p:spPr>
        <p:txBody>
          <a:bodyPr>
            <a:normAutofit fontScale="92500" lnSpcReduction="10000"/>
          </a:bodyPr>
          <a:lstStyle/>
          <a:p>
            <a:r>
              <a:rPr lang="en-GB" dirty="0"/>
              <a:t>Operator overloading</a:t>
            </a:r>
          </a:p>
          <a:p>
            <a:pPr lvl="1"/>
            <a:r>
              <a:rPr lang="en-GB" dirty="0"/>
              <a:t>Define your own operators only when appropriate</a:t>
            </a:r>
          </a:p>
          <a:p>
            <a:r>
              <a:rPr lang="en-GB" dirty="0"/>
              <a:t>Operator syntax</a:t>
            </a:r>
          </a:p>
          <a:p>
            <a:pPr lvl="1"/>
            <a:r>
              <a:rPr lang="en-GB" dirty="0" err="1"/>
              <a:t>Operator</a:t>
            </a:r>
            <a:r>
              <a:rPr lang="en-GB" b="1" dirty="0" err="1"/>
              <a:t>op</a:t>
            </a:r>
            <a:r>
              <a:rPr lang="en-GB" dirty="0"/>
              <a:t>, where </a:t>
            </a:r>
            <a:r>
              <a:rPr lang="en-GB" b="1" dirty="0"/>
              <a:t>op</a:t>
            </a:r>
            <a:r>
              <a:rPr lang="en-GB" dirty="0"/>
              <a:t> is the operator being overloaded</a:t>
            </a:r>
          </a:p>
          <a:p>
            <a:r>
              <a:rPr lang="en-GB" dirty="0"/>
              <a:t>Example</a:t>
            </a:r>
          </a:p>
          <a:p>
            <a:pPr lvl="1"/>
            <a:endParaRPr lang="en-GB" dirty="0"/>
          </a:p>
        </p:txBody>
      </p:sp>
      <p:sp>
        <p:nvSpPr>
          <p:cNvPr id="7173" name="Rectangle 5"/>
          <p:cNvSpPr>
            <a:spLocks noChangeArrowheads="1"/>
          </p:cNvSpPr>
          <p:nvPr/>
        </p:nvSpPr>
        <p:spPr bwMode="auto">
          <a:xfrm>
            <a:off x="2166910" y="3714752"/>
            <a:ext cx="7600972" cy="21336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dirty="0">
              <a:latin typeface="Trebuchet MS" pitchFamily="34" charset="0"/>
              <a:cs typeface="Times New Roman" pitchFamily="18" charset="0"/>
            </a:endParaRPr>
          </a:p>
          <a:p>
            <a:r>
              <a:rPr lang="en-US" sz="2000" dirty="0">
                <a:latin typeface="Trebuchet MS" pitchFamily="34" charset="0"/>
                <a:cs typeface="Times New Roman" pitchFamily="18" charset="0"/>
              </a:rPr>
              <a:t>public static Time operator+(Time t1, Time t2)</a:t>
            </a:r>
          </a:p>
          <a:p>
            <a:r>
              <a:rPr lang="en-US" sz="2000" dirty="0">
                <a:latin typeface="Trebuchet MS" pitchFamily="34" charset="0"/>
                <a:cs typeface="Times New Roman" pitchFamily="18" charset="0"/>
              </a:rPr>
              <a:t>{</a:t>
            </a:r>
          </a:p>
          <a:p>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int</a:t>
            </a:r>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newHours</a:t>
            </a:r>
            <a:r>
              <a:rPr lang="en-US" sz="2000" dirty="0">
                <a:latin typeface="Trebuchet MS" pitchFamily="34" charset="0"/>
                <a:cs typeface="Times New Roman" pitchFamily="18" charset="0"/>
              </a:rPr>
              <a:t> = t1.hours + t2.hours;</a:t>
            </a:r>
          </a:p>
          <a:p>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int</a:t>
            </a:r>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newMinutes</a:t>
            </a:r>
            <a:r>
              <a:rPr lang="en-US" sz="2000" dirty="0">
                <a:latin typeface="Trebuchet MS" pitchFamily="34" charset="0"/>
                <a:cs typeface="Times New Roman" pitchFamily="18" charset="0"/>
              </a:rPr>
              <a:t> = t1.minutes + t2.minutes;</a:t>
            </a:r>
          </a:p>
          <a:p>
            <a:r>
              <a:rPr lang="en-US" sz="2000" dirty="0">
                <a:latin typeface="Trebuchet MS" pitchFamily="34" charset="0"/>
                <a:cs typeface="Times New Roman" pitchFamily="18" charset="0"/>
              </a:rPr>
              <a:t>	return new Time(</a:t>
            </a:r>
            <a:r>
              <a:rPr lang="en-US" sz="2000" dirty="0" err="1">
                <a:latin typeface="Trebuchet MS" pitchFamily="34" charset="0"/>
                <a:cs typeface="Times New Roman" pitchFamily="18" charset="0"/>
              </a:rPr>
              <a:t>newHours</a:t>
            </a:r>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newMinutes</a:t>
            </a:r>
            <a:r>
              <a:rPr lang="en-US" sz="2000" dirty="0">
                <a:latin typeface="Trebuchet MS" pitchFamily="34" charset="0"/>
                <a:cs typeface="Times New Roman" pitchFamily="18" charset="0"/>
              </a:rPr>
              <a:t>);</a:t>
            </a:r>
          </a:p>
          <a:p>
            <a:r>
              <a:rPr lang="en-US" sz="2000" dirty="0">
                <a:latin typeface="Trebuchet MS" pitchFamily="34" charset="0"/>
                <a:cs typeface="Times New Roman" pitchFamily="18" charset="0"/>
              </a:rPr>
              <a:t>}</a:t>
            </a:r>
          </a:p>
          <a:p>
            <a:r>
              <a:rPr lang="en-US" sz="2000" dirty="0">
                <a:latin typeface="Trebuchet MS" pitchFamily="34" charset="0"/>
                <a:cs typeface="Times New Roman" pitchFamily="18" charset="0"/>
              </a:rPr>
              <a:t> </a:t>
            </a:r>
          </a:p>
        </p:txBody>
      </p:sp>
    </p:spTree>
    <p:extLst>
      <p:ext uri="{BB962C8B-B14F-4D97-AF65-F5344CB8AC3E}">
        <p14:creationId xmlns:p14="http://schemas.microsoft.com/office/powerpoint/2010/main" val="32710352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t>Overloading Relational Operators</a:t>
            </a:r>
          </a:p>
        </p:txBody>
      </p:sp>
      <p:sp>
        <p:nvSpPr>
          <p:cNvPr id="9219" name="Rectangle 3"/>
          <p:cNvSpPr>
            <a:spLocks noGrp="1" noChangeArrowheads="1"/>
          </p:cNvSpPr>
          <p:nvPr>
            <p:ph type="body" idx="1"/>
          </p:nvPr>
        </p:nvSpPr>
        <p:spPr/>
        <p:txBody>
          <a:bodyPr/>
          <a:lstStyle/>
          <a:p>
            <a:r>
              <a:rPr lang="en-GB" dirty="0"/>
              <a:t>Relational operators must be paired</a:t>
            </a:r>
          </a:p>
          <a:p>
            <a:pPr lvl="1"/>
            <a:endParaRPr lang="en-GB" dirty="0" smtClean="0"/>
          </a:p>
          <a:p>
            <a:pPr lvl="1"/>
            <a:r>
              <a:rPr lang="en-GB" dirty="0" smtClean="0"/>
              <a:t>&lt; </a:t>
            </a:r>
            <a:r>
              <a:rPr lang="en-GB" dirty="0"/>
              <a:t>and &gt;</a:t>
            </a:r>
          </a:p>
          <a:p>
            <a:pPr lvl="1"/>
            <a:r>
              <a:rPr lang="en-GB" dirty="0"/>
              <a:t>&lt;= and &gt;=</a:t>
            </a:r>
          </a:p>
          <a:p>
            <a:pPr lvl="1"/>
            <a:r>
              <a:rPr lang="en-GB" dirty="0"/>
              <a:t>== and !=</a:t>
            </a:r>
          </a:p>
          <a:p>
            <a:endParaRPr lang="en-GB" dirty="0" smtClean="0"/>
          </a:p>
          <a:p>
            <a:r>
              <a:rPr lang="en-GB" dirty="0" smtClean="0"/>
              <a:t>Override </a:t>
            </a:r>
            <a:r>
              <a:rPr lang="en-GB" dirty="0"/>
              <a:t>the Equals method if overloading == and !=</a:t>
            </a:r>
          </a:p>
          <a:p>
            <a:endParaRPr lang="en-GB" dirty="0" smtClean="0"/>
          </a:p>
          <a:p>
            <a:r>
              <a:rPr lang="en-GB" dirty="0" smtClean="0"/>
              <a:t>Override </a:t>
            </a:r>
            <a:r>
              <a:rPr lang="en-GB" dirty="0"/>
              <a:t>the </a:t>
            </a:r>
            <a:r>
              <a:rPr lang="en-GB" dirty="0" err="1"/>
              <a:t>GetHashCode</a:t>
            </a:r>
            <a:r>
              <a:rPr lang="en-GB" dirty="0"/>
              <a:t> method if overriding equals method</a:t>
            </a:r>
          </a:p>
        </p:txBody>
      </p:sp>
    </p:spTree>
    <p:extLst>
      <p:ext uri="{BB962C8B-B14F-4D97-AF65-F5344CB8AC3E}">
        <p14:creationId xmlns:p14="http://schemas.microsoft.com/office/powerpoint/2010/main" val="28103814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Overloading Logical Operators</a:t>
            </a:r>
          </a:p>
        </p:txBody>
      </p:sp>
      <p:sp>
        <p:nvSpPr>
          <p:cNvPr id="28675" name="Rectangle 3"/>
          <p:cNvSpPr>
            <a:spLocks noGrp="1" noChangeArrowheads="1"/>
          </p:cNvSpPr>
          <p:nvPr>
            <p:ph type="body" idx="1"/>
          </p:nvPr>
        </p:nvSpPr>
        <p:spPr/>
        <p:txBody>
          <a:bodyPr/>
          <a:lstStyle/>
          <a:p>
            <a:endParaRPr lang="en-GB" dirty="0" smtClean="0"/>
          </a:p>
          <a:p>
            <a:r>
              <a:rPr lang="en-GB" dirty="0" smtClean="0"/>
              <a:t>Operators </a:t>
            </a:r>
            <a:r>
              <a:rPr lang="en-GB" dirty="0"/>
              <a:t>&amp;&amp; and || cannot be overloaded directly</a:t>
            </a:r>
          </a:p>
          <a:p>
            <a:pPr lvl="1"/>
            <a:endParaRPr lang="en-GB" dirty="0" smtClean="0"/>
          </a:p>
          <a:p>
            <a:pPr lvl="1"/>
            <a:r>
              <a:rPr lang="en-GB" dirty="0" smtClean="0"/>
              <a:t>They </a:t>
            </a:r>
            <a:r>
              <a:rPr lang="en-GB" dirty="0"/>
              <a:t>are evaluated in terms of &amp;, |, </a:t>
            </a:r>
            <a:r>
              <a:rPr lang="en-GB" b="1" dirty="0"/>
              <a:t>true</a:t>
            </a:r>
            <a:r>
              <a:rPr lang="en-GB" dirty="0"/>
              <a:t>, and </a:t>
            </a:r>
            <a:r>
              <a:rPr lang="en-GB" b="1" dirty="0"/>
              <a:t>false</a:t>
            </a:r>
            <a:r>
              <a:rPr lang="en-GB" dirty="0"/>
              <a:t>, which can be overloaded</a:t>
            </a:r>
          </a:p>
          <a:p>
            <a:pPr lvl="1"/>
            <a:endParaRPr lang="en-US" b="1" dirty="0" smtClean="0">
              <a:cs typeface="Times New Roman" pitchFamily="18" charset="0"/>
            </a:endParaRPr>
          </a:p>
          <a:p>
            <a:pPr lvl="1"/>
            <a:r>
              <a:rPr lang="en-US" b="1" dirty="0" smtClean="0">
                <a:cs typeface="Times New Roman" pitchFamily="18" charset="0"/>
              </a:rPr>
              <a:t>x </a:t>
            </a:r>
            <a:r>
              <a:rPr lang="en-US" b="1" dirty="0">
                <a:cs typeface="Times New Roman" pitchFamily="18" charset="0"/>
              </a:rPr>
              <a:t>&amp;&amp; y</a:t>
            </a:r>
            <a:r>
              <a:rPr lang="en-US" dirty="0">
                <a:cs typeface="Times New Roman" pitchFamily="18" charset="0"/>
              </a:rPr>
              <a:t> is evaluated as </a:t>
            </a:r>
            <a:r>
              <a:rPr lang="en-US" b="1" dirty="0" err="1">
                <a:cs typeface="Times New Roman" pitchFamily="18" charset="0"/>
              </a:rPr>
              <a:t>T.false</a:t>
            </a:r>
            <a:r>
              <a:rPr lang="en-US" b="1" dirty="0">
                <a:cs typeface="Times New Roman" pitchFamily="18" charset="0"/>
              </a:rPr>
              <a:t>(x) ? x : T.&amp;(x, y)</a:t>
            </a:r>
            <a:endParaRPr lang="en-US" dirty="0">
              <a:cs typeface="Times New Roman" pitchFamily="18" charset="0"/>
            </a:endParaRPr>
          </a:p>
          <a:p>
            <a:pPr lvl="1"/>
            <a:endParaRPr lang="en-US" b="1" dirty="0" smtClean="0">
              <a:cs typeface="Times New Roman" pitchFamily="18" charset="0"/>
            </a:endParaRPr>
          </a:p>
          <a:p>
            <a:pPr lvl="1"/>
            <a:r>
              <a:rPr lang="en-US" b="1" dirty="0" smtClean="0">
                <a:cs typeface="Times New Roman" pitchFamily="18" charset="0"/>
              </a:rPr>
              <a:t>x </a:t>
            </a:r>
            <a:r>
              <a:rPr lang="en-US" b="1" dirty="0">
                <a:cs typeface="Times New Roman" pitchFamily="18" charset="0"/>
              </a:rPr>
              <a:t>|| y</a:t>
            </a:r>
            <a:r>
              <a:rPr lang="en-US" dirty="0">
                <a:cs typeface="Times New Roman" pitchFamily="18" charset="0"/>
              </a:rPr>
              <a:t> is evaluated as </a:t>
            </a:r>
            <a:r>
              <a:rPr lang="en-US" b="1" dirty="0" err="1">
                <a:cs typeface="Times New Roman" pitchFamily="18" charset="0"/>
              </a:rPr>
              <a:t>T.true</a:t>
            </a:r>
            <a:r>
              <a:rPr lang="en-US" b="1" dirty="0">
                <a:cs typeface="Times New Roman" pitchFamily="18" charset="0"/>
              </a:rPr>
              <a:t>(x) ? x : T.|(x, y)</a:t>
            </a:r>
            <a:endParaRPr lang="en-GB" b="1" dirty="0">
              <a:cs typeface="Times New Roman" pitchFamily="18" charset="0"/>
            </a:endParaRPr>
          </a:p>
        </p:txBody>
      </p:sp>
    </p:spTree>
    <p:extLst>
      <p:ext uri="{BB962C8B-B14F-4D97-AF65-F5344CB8AC3E}">
        <p14:creationId xmlns:p14="http://schemas.microsoft.com/office/powerpoint/2010/main" val="10970940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7"/>
          <p:cNvSpPr>
            <a:spLocks noGrp="1" noChangeArrowheads="1"/>
          </p:cNvSpPr>
          <p:nvPr>
            <p:ph type="title"/>
          </p:nvPr>
        </p:nvSpPr>
        <p:spPr/>
        <p:txBody>
          <a:bodyPr/>
          <a:lstStyle/>
          <a:p>
            <a:r>
              <a:rPr lang="en-GB"/>
              <a:t>Overloading Conversion Operators</a:t>
            </a:r>
          </a:p>
        </p:txBody>
      </p:sp>
      <p:sp>
        <p:nvSpPr>
          <p:cNvPr id="11272" name="Rectangle 8"/>
          <p:cNvSpPr>
            <a:spLocks noGrp="1" noChangeArrowheads="1"/>
          </p:cNvSpPr>
          <p:nvPr>
            <p:ph type="body" idx="1"/>
          </p:nvPr>
        </p:nvSpPr>
        <p:spPr>
          <a:xfrm>
            <a:off x="1981200" y="1600200"/>
            <a:ext cx="8229600" cy="4191000"/>
          </a:xfrm>
        </p:spPr>
        <p:txBody>
          <a:bodyPr>
            <a:normAutofit/>
          </a:bodyPr>
          <a:lstStyle/>
          <a:p>
            <a:r>
              <a:rPr lang="en-GB" dirty="0" smtClean="0"/>
              <a:t>Overloaded </a:t>
            </a:r>
            <a:r>
              <a:rPr lang="en-GB" dirty="0"/>
              <a:t>conversion operators</a:t>
            </a:r>
          </a:p>
          <a:p>
            <a:pPr lvl="1"/>
            <a:endParaRPr lang="en-GB" dirty="0"/>
          </a:p>
          <a:p>
            <a:pPr lvl="1"/>
            <a:endParaRPr lang="en-GB" dirty="0"/>
          </a:p>
          <a:p>
            <a:pPr lvl="1"/>
            <a:endParaRPr lang="en-GB" dirty="0"/>
          </a:p>
          <a:p>
            <a:pPr lvl="1"/>
            <a:endParaRPr lang="en-GB" dirty="0"/>
          </a:p>
          <a:p>
            <a:endParaRPr lang="en-GB" dirty="0" smtClean="0"/>
          </a:p>
          <a:p>
            <a:endParaRPr lang="en-GB" dirty="0"/>
          </a:p>
          <a:p>
            <a:r>
              <a:rPr lang="en-GB" dirty="0" smtClean="0"/>
              <a:t>If </a:t>
            </a:r>
            <a:r>
              <a:rPr lang="en-GB" dirty="0"/>
              <a:t>a class defines a string conversion operator</a:t>
            </a:r>
          </a:p>
          <a:p>
            <a:pPr lvl="1"/>
            <a:r>
              <a:rPr lang="en-GB" dirty="0"/>
              <a:t>The class should override </a:t>
            </a:r>
            <a:r>
              <a:rPr lang="en-GB" dirty="0" err="1"/>
              <a:t>ToString</a:t>
            </a:r>
            <a:endParaRPr lang="en-GB" dirty="0"/>
          </a:p>
        </p:txBody>
      </p:sp>
      <p:sp>
        <p:nvSpPr>
          <p:cNvPr id="11270" name="Rectangle 6"/>
          <p:cNvSpPr>
            <a:spLocks noChangeArrowheads="1"/>
          </p:cNvSpPr>
          <p:nvPr/>
        </p:nvSpPr>
        <p:spPr bwMode="auto">
          <a:xfrm>
            <a:off x="2133600" y="2438400"/>
            <a:ext cx="8077200" cy="20574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cs typeface="Times New Roman" pitchFamily="18" charset="0"/>
              </a:rPr>
              <a:t>public static explicit operator Time (float hours)</a:t>
            </a:r>
          </a:p>
          <a:p>
            <a:r>
              <a:rPr lang="en-US" sz="2000" dirty="0">
                <a:latin typeface="Trebuchet MS" pitchFamily="34" charset="0"/>
                <a:cs typeface="Times New Roman" pitchFamily="18" charset="0"/>
              </a:rPr>
              <a:t>{ ... }</a:t>
            </a:r>
          </a:p>
          <a:p>
            <a:r>
              <a:rPr lang="en-US" sz="2000" dirty="0">
                <a:latin typeface="Trebuchet MS" pitchFamily="34" charset="0"/>
                <a:cs typeface="Times New Roman" pitchFamily="18" charset="0"/>
              </a:rPr>
              <a:t>public static explicit operator float (Time t1)</a:t>
            </a:r>
          </a:p>
          <a:p>
            <a:r>
              <a:rPr lang="en-US" sz="2000" dirty="0">
                <a:latin typeface="Trebuchet MS" pitchFamily="34" charset="0"/>
                <a:cs typeface="Times New Roman" pitchFamily="18" charset="0"/>
              </a:rPr>
              <a:t>{ ... }</a:t>
            </a:r>
          </a:p>
          <a:p>
            <a:r>
              <a:rPr lang="en-US" sz="2000" dirty="0">
                <a:latin typeface="Trebuchet MS" pitchFamily="34" charset="0"/>
                <a:cs typeface="Times New Roman" pitchFamily="18" charset="0"/>
              </a:rPr>
              <a:t>public static implicit operator string (Time t1)</a:t>
            </a:r>
          </a:p>
          <a:p>
            <a:r>
              <a:rPr lang="en-US" sz="2000" dirty="0">
                <a:latin typeface="Trebuchet MS" pitchFamily="34" charset="0"/>
                <a:cs typeface="Times New Roman" pitchFamily="18" charset="0"/>
              </a:rPr>
              <a:t>{ ... }</a:t>
            </a:r>
          </a:p>
        </p:txBody>
      </p:sp>
    </p:spTree>
    <p:extLst>
      <p:ext uri="{BB962C8B-B14F-4D97-AF65-F5344CB8AC3E}">
        <p14:creationId xmlns:p14="http://schemas.microsoft.com/office/powerpoint/2010/main" val="2179462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a:t>Calling Base Class </a:t>
            </a:r>
            <a:r>
              <a:rPr lang="en-US" dirty="0" smtClean="0"/>
              <a:t>Constructor Using base Keyword</a:t>
            </a:r>
            <a:endParaRPr lang="en-US" dirty="0"/>
          </a:p>
        </p:txBody>
      </p:sp>
      <p:sp>
        <p:nvSpPr>
          <p:cNvPr id="16387" name="Rectangle 3"/>
          <p:cNvSpPr>
            <a:spLocks noGrp="1" noChangeArrowheads="1"/>
          </p:cNvSpPr>
          <p:nvPr>
            <p:ph idx="1"/>
          </p:nvPr>
        </p:nvSpPr>
        <p:spPr/>
        <p:txBody>
          <a:bodyPr>
            <a:normAutofit/>
          </a:bodyPr>
          <a:lstStyle/>
          <a:p>
            <a:pPr>
              <a:lnSpc>
                <a:spcPct val="80000"/>
              </a:lnSpc>
            </a:pPr>
            <a:r>
              <a:rPr lang="en-GB" dirty="0" smtClean="0"/>
              <a:t>You can call any base class constructor from child class explicitly, instead of default base class constructor</a:t>
            </a:r>
            <a:endParaRPr lang="en-GB" sz="2000" dirty="0"/>
          </a:p>
          <a:p>
            <a:pPr>
              <a:lnSpc>
                <a:spcPct val="80000"/>
              </a:lnSpc>
            </a:pPr>
            <a:endParaRPr lang="en-GB" sz="2000" dirty="0"/>
          </a:p>
          <a:p>
            <a:pPr>
              <a:lnSpc>
                <a:spcPct val="80000"/>
              </a:lnSpc>
            </a:pPr>
            <a:r>
              <a:rPr lang="en-GB" sz="2000" dirty="0"/>
              <a:t>Constructor declaration in child/derived class </a:t>
            </a:r>
            <a:r>
              <a:rPr lang="en-GB" sz="2000" dirty="0"/>
              <a:t>must use the base </a:t>
            </a:r>
            <a:r>
              <a:rPr lang="en-GB" sz="2000" dirty="0"/>
              <a:t>keyword to call particular constructor of base class</a:t>
            </a:r>
            <a:endParaRPr lang="en-GB" sz="2000" dirty="0"/>
          </a:p>
          <a:p>
            <a:pPr>
              <a:lnSpc>
                <a:spcPct val="80000"/>
              </a:lnSpc>
            </a:pPr>
            <a:endParaRPr lang="en-GB" sz="2000" dirty="0"/>
          </a:p>
          <a:p>
            <a:pPr>
              <a:lnSpc>
                <a:spcPct val="80000"/>
              </a:lnSpc>
            </a:pPr>
            <a:r>
              <a:rPr lang="en-GB" sz="2000" dirty="0"/>
              <a:t>Use </a:t>
            </a:r>
            <a:r>
              <a:rPr lang="en-GB" sz="2000" dirty="0"/>
              <a:t>the base keyword to qualify identifier </a:t>
            </a:r>
            <a:r>
              <a:rPr lang="en-GB" sz="2000" dirty="0"/>
              <a:t>scope</a:t>
            </a:r>
          </a:p>
          <a:p>
            <a:pPr>
              <a:lnSpc>
                <a:spcPct val="80000"/>
              </a:lnSpc>
            </a:pPr>
            <a:endParaRPr lang="en-GB" sz="2000" dirty="0"/>
          </a:p>
        </p:txBody>
      </p:sp>
      <p:pic>
        <p:nvPicPr>
          <p:cNvPr id="8" name="Content Placeholder 2"/>
          <p:cNvPicPr>
            <a:picLocks noChangeAspect="1"/>
          </p:cNvPicPr>
          <p:nvPr/>
        </p:nvPicPr>
        <p:blipFill>
          <a:blip r:embed="rId3"/>
          <a:stretch>
            <a:fillRect/>
          </a:stretch>
        </p:blipFill>
        <p:spPr>
          <a:xfrm>
            <a:off x="3604054" y="4451380"/>
            <a:ext cx="4038600" cy="1725583"/>
          </a:xfrm>
          <a:prstGeom prst="rect">
            <a:avLst/>
          </a:prstGeom>
          <a:ln>
            <a:solidFill>
              <a:schemeClr val="tx1"/>
            </a:solidFill>
          </a:ln>
        </p:spPr>
      </p:pic>
    </p:spTree>
    <p:extLst>
      <p:ext uri="{BB962C8B-B14F-4D97-AF65-F5344CB8AC3E}">
        <p14:creationId xmlns:p14="http://schemas.microsoft.com/office/powerpoint/2010/main" val="15612725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Overloading Operators Multiple Times</a:t>
            </a:r>
          </a:p>
        </p:txBody>
      </p:sp>
      <p:sp>
        <p:nvSpPr>
          <p:cNvPr id="10243" name="Rectangle 3"/>
          <p:cNvSpPr>
            <a:spLocks noGrp="1" noChangeArrowheads="1"/>
          </p:cNvSpPr>
          <p:nvPr>
            <p:ph type="body" idx="1"/>
          </p:nvPr>
        </p:nvSpPr>
        <p:spPr>
          <a:xfrm>
            <a:off x="1981200" y="1600200"/>
            <a:ext cx="8229600" cy="757230"/>
          </a:xfrm>
        </p:spPr>
        <p:txBody>
          <a:bodyPr/>
          <a:lstStyle/>
          <a:p>
            <a:r>
              <a:rPr lang="en-GB" dirty="0"/>
              <a:t>The same operator can be overloaded multiple times</a:t>
            </a:r>
          </a:p>
        </p:txBody>
      </p:sp>
      <p:sp>
        <p:nvSpPr>
          <p:cNvPr id="10244" name="Rectangle 4"/>
          <p:cNvSpPr>
            <a:spLocks noChangeArrowheads="1"/>
          </p:cNvSpPr>
          <p:nvPr/>
        </p:nvSpPr>
        <p:spPr bwMode="auto">
          <a:xfrm>
            <a:off x="2216426" y="2209800"/>
            <a:ext cx="8001000" cy="3657600"/>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cs typeface="Times New Roman" pitchFamily="18" charset="0"/>
              </a:rPr>
              <a:t>public static Time operator+(Time t1, </a:t>
            </a:r>
            <a:r>
              <a:rPr lang="en-US" sz="2000" dirty="0" err="1">
                <a:latin typeface="Trebuchet MS" pitchFamily="34" charset="0"/>
                <a:cs typeface="Times New Roman" pitchFamily="18" charset="0"/>
              </a:rPr>
              <a:t>int</a:t>
            </a:r>
            <a:r>
              <a:rPr lang="en-US" sz="2000" dirty="0">
                <a:latin typeface="Trebuchet MS" pitchFamily="34" charset="0"/>
                <a:cs typeface="Times New Roman" pitchFamily="18" charset="0"/>
              </a:rPr>
              <a:t> hours)</a:t>
            </a:r>
          </a:p>
          <a:p>
            <a:r>
              <a:rPr lang="en-US" sz="2000" dirty="0">
                <a:latin typeface="Trebuchet MS" pitchFamily="34" charset="0"/>
                <a:cs typeface="Times New Roman" pitchFamily="18" charset="0"/>
              </a:rPr>
              <a:t>{...}</a:t>
            </a:r>
          </a:p>
          <a:p>
            <a:endParaRPr lang="en-US" sz="2000" dirty="0">
              <a:latin typeface="Trebuchet MS" pitchFamily="34" charset="0"/>
              <a:cs typeface="Times New Roman" pitchFamily="18" charset="0"/>
            </a:endParaRPr>
          </a:p>
          <a:p>
            <a:r>
              <a:rPr lang="en-US" sz="2000" dirty="0">
                <a:latin typeface="Trebuchet MS" pitchFamily="34" charset="0"/>
                <a:cs typeface="Times New Roman" pitchFamily="18" charset="0"/>
              </a:rPr>
              <a:t>public static Time operator+(Time t1, float hours)</a:t>
            </a:r>
          </a:p>
          <a:p>
            <a:r>
              <a:rPr lang="en-US" sz="2000" dirty="0">
                <a:latin typeface="Trebuchet MS" pitchFamily="34" charset="0"/>
                <a:cs typeface="Times New Roman" pitchFamily="18" charset="0"/>
              </a:rPr>
              <a:t>{...}</a:t>
            </a:r>
          </a:p>
          <a:p>
            <a:endParaRPr lang="en-US" sz="2000" dirty="0">
              <a:latin typeface="Trebuchet MS" pitchFamily="34" charset="0"/>
              <a:cs typeface="Times New Roman" pitchFamily="18" charset="0"/>
            </a:endParaRPr>
          </a:p>
          <a:p>
            <a:r>
              <a:rPr lang="en-US" sz="2000" dirty="0">
                <a:latin typeface="Trebuchet MS" pitchFamily="34" charset="0"/>
                <a:cs typeface="Times New Roman" pitchFamily="18" charset="0"/>
              </a:rPr>
              <a:t>public static Time operator-(Time t1, </a:t>
            </a:r>
            <a:r>
              <a:rPr lang="en-US" sz="2000" dirty="0" err="1">
                <a:latin typeface="Trebuchet MS" pitchFamily="34" charset="0"/>
                <a:cs typeface="Times New Roman" pitchFamily="18" charset="0"/>
              </a:rPr>
              <a:t>int</a:t>
            </a:r>
            <a:r>
              <a:rPr lang="en-US" sz="2000" dirty="0">
                <a:latin typeface="Trebuchet MS" pitchFamily="34" charset="0"/>
                <a:cs typeface="Times New Roman" pitchFamily="18" charset="0"/>
              </a:rPr>
              <a:t> hours)</a:t>
            </a:r>
          </a:p>
          <a:p>
            <a:r>
              <a:rPr lang="en-US" sz="2000" dirty="0">
                <a:latin typeface="Trebuchet MS" pitchFamily="34" charset="0"/>
                <a:cs typeface="Times New Roman" pitchFamily="18" charset="0"/>
              </a:rPr>
              <a:t>{...}</a:t>
            </a:r>
          </a:p>
          <a:p>
            <a:endParaRPr lang="en-US" sz="2000" dirty="0">
              <a:latin typeface="Trebuchet MS" pitchFamily="34" charset="0"/>
              <a:cs typeface="Times New Roman" pitchFamily="18" charset="0"/>
            </a:endParaRPr>
          </a:p>
          <a:p>
            <a:r>
              <a:rPr lang="en-US" sz="2000" dirty="0">
                <a:latin typeface="Trebuchet MS" pitchFamily="34" charset="0"/>
                <a:cs typeface="Times New Roman" pitchFamily="18" charset="0"/>
              </a:rPr>
              <a:t>public static Time operator-(Time t1, float hours)</a:t>
            </a:r>
          </a:p>
          <a:p>
            <a:r>
              <a:rPr lang="en-US" sz="2000" dirty="0">
                <a:latin typeface="Trebuchet MS" pitchFamily="34" charset="0"/>
                <a:cs typeface="Times New Roman" pitchFamily="18" charset="0"/>
              </a:rPr>
              <a:t>{...}</a:t>
            </a:r>
          </a:p>
        </p:txBody>
      </p:sp>
    </p:spTree>
    <p:extLst>
      <p:ext uri="{BB962C8B-B14F-4D97-AF65-F5344CB8AC3E}">
        <p14:creationId xmlns:p14="http://schemas.microsoft.com/office/powerpoint/2010/main" val="35557900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984513" y="2246838"/>
            <a:ext cx="8001056" cy="3786214"/>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87394" name="Rectangle 2"/>
          <p:cNvSpPr>
            <a:spLocks noGrp="1" noChangeArrowheads="1"/>
          </p:cNvSpPr>
          <p:nvPr>
            <p:ph type="title"/>
          </p:nvPr>
        </p:nvSpPr>
        <p:spPr/>
        <p:txBody>
          <a:bodyPr/>
          <a:lstStyle/>
          <a:p>
            <a:r>
              <a:rPr lang="en-GB" dirty="0"/>
              <a:t>The ‘object’ Type</a:t>
            </a:r>
          </a:p>
        </p:txBody>
      </p:sp>
      <p:sp>
        <p:nvSpPr>
          <p:cNvPr id="187395" name="Rectangle 3"/>
          <p:cNvSpPr>
            <a:spLocks noGrp="1" noChangeArrowheads="1"/>
          </p:cNvSpPr>
          <p:nvPr>
            <p:ph type="body" idx="1"/>
          </p:nvPr>
        </p:nvSpPr>
        <p:spPr>
          <a:xfrm>
            <a:off x="838200" y="1383957"/>
            <a:ext cx="10515600" cy="4793006"/>
          </a:xfrm>
        </p:spPr>
        <p:txBody>
          <a:bodyPr/>
          <a:lstStyle/>
          <a:p>
            <a:r>
              <a:rPr lang="en-GB" dirty="0" smtClean="0"/>
              <a:t>‘object’ Base </a:t>
            </a:r>
            <a:r>
              <a:rPr lang="en-GB" dirty="0"/>
              <a:t>class for all </a:t>
            </a:r>
            <a:r>
              <a:rPr lang="en-GB" dirty="0" smtClean="0"/>
              <a:t>classes</a:t>
            </a:r>
          </a:p>
          <a:p>
            <a:r>
              <a:rPr lang="en-GB" dirty="0" smtClean="0"/>
              <a:t>Present in System namespace</a:t>
            </a:r>
            <a:endParaRPr lang="en-GB" dirty="0"/>
          </a:p>
        </p:txBody>
      </p:sp>
      <p:grpSp>
        <p:nvGrpSpPr>
          <p:cNvPr id="2" name="Group 38"/>
          <p:cNvGrpSpPr>
            <a:grpSpLocks/>
          </p:cNvGrpSpPr>
          <p:nvPr/>
        </p:nvGrpSpPr>
        <p:grpSpPr bwMode="auto">
          <a:xfrm>
            <a:off x="2403641" y="2713571"/>
            <a:ext cx="7086600" cy="3078163"/>
            <a:chOff x="624" y="1824"/>
            <a:chExt cx="4752" cy="2064"/>
          </a:xfrm>
        </p:grpSpPr>
        <p:sp>
          <p:nvSpPr>
            <p:cNvPr id="187422" name="Line 30"/>
            <p:cNvSpPr>
              <a:spLocks noChangeShapeType="1"/>
            </p:cNvSpPr>
            <p:nvPr/>
          </p:nvSpPr>
          <p:spPr bwMode="auto">
            <a:xfrm>
              <a:off x="3024" y="3120"/>
              <a:ext cx="0" cy="480"/>
            </a:xfrm>
            <a:prstGeom prst="line">
              <a:avLst/>
            </a:prstGeom>
            <a:noFill/>
            <a:ln w="9525">
              <a:solidFill>
                <a:schemeClr val="tx1"/>
              </a:solidFill>
              <a:round/>
              <a:headEnd type="triangle" w="med" len="med"/>
              <a:tailEnd type="stealth" w="med" len="med"/>
            </a:ln>
            <a:effectLst>
              <a:outerShdw dist="53882" dir="2700000" algn="ctr" rotWithShape="0">
                <a:srgbClr val="C0C0C0"/>
              </a:outerShdw>
            </a:effectLst>
          </p:spPr>
          <p:txBody>
            <a:bodyPr wrap="none" tIns="27432" bIns="27432" anchor="ctr"/>
            <a:lstStyle/>
            <a:p>
              <a:endParaRPr lang="en-IN"/>
            </a:p>
          </p:txBody>
        </p:sp>
        <p:sp>
          <p:nvSpPr>
            <p:cNvPr id="187405" name="Rectangle 13"/>
            <p:cNvSpPr>
              <a:spLocks noChangeArrowheads="1"/>
            </p:cNvSpPr>
            <p:nvPr/>
          </p:nvSpPr>
          <p:spPr bwMode="auto">
            <a:xfrm>
              <a:off x="2256" y="2688"/>
              <a:ext cx="1488" cy="432"/>
            </a:xfrm>
            <a:prstGeom prst="rect">
              <a:avLst/>
            </a:prstGeom>
            <a:gradFill rotWithShape="0">
              <a:gsLst>
                <a:gs pos="0">
                  <a:srgbClr val="99CCFF">
                    <a:gamma/>
                    <a:tint val="24314"/>
                    <a:invGamma/>
                  </a:srgbClr>
                </a:gs>
                <a:gs pos="100000">
                  <a:srgbClr val="99CCFF"/>
                </a:gs>
              </a:gsLst>
              <a:lin ang="5400000" scaled="1"/>
            </a:gradFill>
            <a:ln w="9525" algn="ctr">
              <a:solidFill>
                <a:schemeClr val="tx1"/>
              </a:solidFill>
              <a:miter lim="800000"/>
              <a:headEnd/>
              <a:tailEnd/>
            </a:ln>
            <a:effectLst>
              <a:outerShdw dist="53882" dir="2700000" algn="ctr" rotWithShape="0">
                <a:srgbClr val="C0C0C0"/>
              </a:outerShdw>
            </a:effectLst>
          </p:spPr>
          <p:txBody>
            <a:bodyPr wrap="none" tIns="27432" bIns="27432" anchor="ctr"/>
            <a:lstStyle/>
            <a:p>
              <a:pPr algn="ctr"/>
              <a:r>
                <a:rPr lang="en-US" sz="2000" b="1" dirty="0">
                  <a:latin typeface="Trebuchet MS" pitchFamily="34" charset="0"/>
                </a:rPr>
                <a:t>Exception</a:t>
              </a:r>
            </a:p>
          </p:txBody>
        </p:sp>
        <p:sp>
          <p:nvSpPr>
            <p:cNvPr id="187408" name="Line 16"/>
            <p:cNvSpPr>
              <a:spLocks noChangeShapeType="1"/>
            </p:cNvSpPr>
            <p:nvPr/>
          </p:nvSpPr>
          <p:spPr bwMode="auto">
            <a:xfrm>
              <a:off x="1200" y="2448"/>
              <a:ext cx="3168" cy="0"/>
            </a:xfrm>
            <a:prstGeom prst="line">
              <a:avLst/>
            </a:prstGeom>
            <a:noFill/>
            <a:ln w="9525">
              <a:solidFill>
                <a:schemeClr val="tx1"/>
              </a:solidFill>
              <a:round/>
              <a:headEnd/>
              <a:tailEnd/>
            </a:ln>
            <a:effectLst>
              <a:outerShdw dist="53882" dir="2700000" algn="ctr" rotWithShape="0">
                <a:srgbClr val="C0C0C0"/>
              </a:outerShdw>
            </a:effectLst>
          </p:spPr>
          <p:txBody>
            <a:bodyPr wrap="none" tIns="27432" bIns="27432" anchor="ctr"/>
            <a:lstStyle/>
            <a:p>
              <a:endParaRPr lang="en-IN"/>
            </a:p>
          </p:txBody>
        </p:sp>
        <p:sp>
          <p:nvSpPr>
            <p:cNvPr id="187409" name="Line 17"/>
            <p:cNvSpPr>
              <a:spLocks noChangeShapeType="1"/>
            </p:cNvSpPr>
            <p:nvPr/>
          </p:nvSpPr>
          <p:spPr bwMode="auto">
            <a:xfrm>
              <a:off x="3024" y="2448"/>
              <a:ext cx="0" cy="240"/>
            </a:xfrm>
            <a:prstGeom prst="line">
              <a:avLst/>
            </a:prstGeom>
            <a:noFill/>
            <a:ln w="9525">
              <a:solidFill>
                <a:schemeClr val="tx1"/>
              </a:solidFill>
              <a:round/>
              <a:headEnd/>
              <a:tailEnd/>
            </a:ln>
            <a:effectLst>
              <a:outerShdw dist="53882" dir="2700000" algn="ctr" rotWithShape="0">
                <a:srgbClr val="C0C0C0"/>
              </a:outerShdw>
            </a:effectLst>
          </p:spPr>
          <p:txBody>
            <a:bodyPr wrap="none" tIns="27432" bIns="27432" anchor="ctr"/>
            <a:lstStyle/>
            <a:p>
              <a:endParaRPr lang="en-IN"/>
            </a:p>
          </p:txBody>
        </p:sp>
        <p:sp>
          <p:nvSpPr>
            <p:cNvPr id="187410" name="Line 18"/>
            <p:cNvSpPr>
              <a:spLocks noChangeShapeType="1"/>
            </p:cNvSpPr>
            <p:nvPr/>
          </p:nvSpPr>
          <p:spPr bwMode="auto">
            <a:xfrm>
              <a:off x="1200" y="2448"/>
              <a:ext cx="0" cy="240"/>
            </a:xfrm>
            <a:prstGeom prst="line">
              <a:avLst/>
            </a:prstGeom>
            <a:noFill/>
            <a:ln w="9525">
              <a:solidFill>
                <a:schemeClr val="tx1"/>
              </a:solidFill>
              <a:round/>
              <a:headEnd/>
              <a:tailEnd/>
            </a:ln>
            <a:effectLst>
              <a:outerShdw dist="53882" dir="2700000" algn="ctr" rotWithShape="0">
                <a:srgbClr val="C0C0C0"/>
              </a:outerShdw>
            </a:effectLst>
          </p:spPr>
          <p:txBody>
            <a:bodyPr wrap="none" tIns="27432" bIns="27432" anchor="ctr"/>
            <a:lstStyle/>
            <a:p>
              <a:endParaRPr lang="en-IN"/>
            </a:p>
          </p:txBody>
        </p:sp>
        <p:sp>
          <p:nvSpPr>
            <p:cNvPr id="187411" name="Line 19"/>
            <p:cNvSpPr>
              <a:spLocks noChangeShapeType="1"/>
            </p:cNvSpPr>
            <p:nvPr/>
          </p:nvSpPr>
          <p:spPr bwMode="auto">
            <a:xfrm>
              <a:off x="3024" y="2208"/>
              <a:ext cx="0" cy="240"/>
            </a:xfrm>
            <a:prstGeom prst="line">
              <a:avLst/>
            </a:prstGeom>
            <a:noFill/>
            <a:ln w="9525">
              <a:solidFill>
                <a:schemeClr val="tx1"/>
              </a:solidFill>
              <a:round/>
              <a:headEnd/>
              <a:tailEnd/>
            </a:ln>
            <a:effectLst>
              <a:outerShdw dist="53882" dir="2700000" algn="ctr" rotWithShape="0">
                <a:srgbClr val="C0C0C0"/>
              </a:outerShdw>
            </a:effectLst>
          </p:spPr>
          <p:txBody>
            <a:bodyPr wrap="none" tIns="27432" bIns="27432" anchor="ctr"/>
            <a:lstStyle/>
            <a:p>
              <a:endParaRPr lang="en-IN"/>
            </a:p>
          </p:txBody>
        </p:sp>
        <p:sp>
          <p:nvSpPr>
            <p:cNvPr id="187417" name="Rectangle 25"/>
            <p:cNvSpPr>
              <a:spLocks noChangeArrowheads="1"/>
            </p:cNvSpPr>
            <p:nvPr/>
          </p:nvSpPr>
          <p:spPr bwMode="auto">
            <a:xfrm>
              <a:off x="1924" y="3456"/>
              <a:ext cx="2251" cy="432"/>
            </a:xfrm>
            <a:prstGeom prst="rect">
              <a:avLst/>
            </a:prstGeom>
            <a:gradFill rotWithShape="0">
              <a:gsLst>
                <a:gs pos="0">
                  <a:srgbClr val="99CCFF">
                    <a:gamma/>
                    <a:tint val="24314"/>
                    <a:invGamma/>
                  </a:srgbClr>
                </a:gs>
                <a:gs pos="100000">
                  <a:srgbClr val="99CCFF"/>
                </a:gs>
              </a:gsLst>
              <a:lin ang="5400000" scaled="1"/>
            </a:gradFill>
            <a:ln w="9525" algn="ctr">
              <a:solidFill>
                <a:schemeClr val="tx1"/>
              </a:solidFill>
              <a:miter lim="800000"/>
              <a:headEnd/>
              <a:tailEnd/>
            </a:ln>
            <a:effectLst>
              <a:outerShdw dist="53882" dir="2700000" algn="ctr" rotWithShape="0">
                <a:srgbClr val="C0C0C0"/>
              </a:outerShdw>
            </a:effectLst>
          </p:spPr>
          <p:txBody>
            <a:bodyPr wrap="none" tIns="27432" bIns="27432" anchor="ctr"/>
            <a:lstStyle/>
            <a:p>
              <a:pPr algn="ctr"/>
              <a:r>
                <a:rPr lang="en-US" sz="2000" b="1" dirty="0" err="1">
                  <a:latin typeface="Trebuchet MS" pitchFamily="34" charset="0"/>
                </a:rPr>
                <a:t>SystemException</a:t>
              </a:r>
              <a:endParaRPr lang="en-US" sz="2000" b="1" dirty="0">
                <a:latin typeface="Trebuchet MS" pitchFamily="34" charset="0"/>
              </a:endParaRPr>
            </a:p>
          </p:txBody>
        </p:sp>
        <p:sp>
          <p:nvSpPr>
            <p:cNvPr id="187425" name="Rectangle 33"/>
            <p:cNvSpPr>
              <a:spLocks noChangeArrowheads="1"/>
            </p:cNvSpPr>
            <p:nvPr/>
          </p:nvSpPr>
          <p:spPr bwMode="auto">
            <a:xfrm>
              <a:off x="3888" y="2688"/>
              <a:ext cx="1488" cy="432"/>
            </a:xfrm>
            <a:prstGeom prst="rect">
              <a:avLst/>
            </a:prstGeom>
            <a:gradFill rotWithShape="0">
              <a:gsLst>
                <a:gs pos="0">
                  <a:srgbClr val="99CCFF">
                    <a:gamma/>
                    <a:tint val="24314"/>
                    <a:invGamma/>
                  </a:srgbClr>
                </a:gs>
                <a:gs pos="100000">
                  <a:srgbClr val="99CCFF"/>
                </a:gs>
              </a:gsLst>
              <a:lin ang="5400000" scaled="1"/>
            </a:gradFill>
            <a:ln w="9525" algn="ctr">
              <a:solidFill>
                <a:schemeClr val="tx1"/>
              </a:solidFill>
              <a:miter lim="800000"/>
              <a:headEnd/>
              <a:tailEnd/>
            </a:ln>
            <a:effectLst>
              <a:outerShdw dist="53882" dir="2700000" algn="ctr" rotWithShape="0">
                <a:srgbClr val="C0C0C0"/>
              </a:outerShdw>
            </a:effectLst>
          </p:spPr>
          <p:txBody>
            <a:bodyPr wrap="none" tIns="27432" bIns="27432" anchor="ctr"/>
            <a:lstStyle/>
            <a:p>
              <a:pPr algn="ctr"/>
              <a:r>
                <a:rPr lang="en-US" sz="2000" b="1" dirty="0" err="1">
                  <a:latin typeface="Trebuchet MS" pitchFamily="34" charset="0"/>
                </a:rPr>
                <a:t>MyClass</a:t>
              </a:r>
              <a:endParaRPr lang="en-US" sz="2000" b="1" dirty="0">
                <a:latin typeface="Trebuchet MS" pitchFamily="34" charset="0"/>
              </a:endParaRPr>
            </a:p>
          </p:txBody>
        </p:sp>
        <p:sp>
          <p:nvSpPr>
            <p:cNvPr id="187427" name="Line 35"/>
            <p:cNvSpPr>
              <a:spLocks noChangeShapeType="1"/>
            </p:cNvSpPr>
            <p:nvPr/>
          </p:nvSpPr>
          <p:spPr bwMode="auto">
            <a:xfrm>
              <a:off x="4368" y="2448"/>
              <a:ext cx="0" cy="240"/>
            </a:xfrm>
            <a:prstGeom prst="line">
              <a:avLst/>
            </a:prstGeom>
            <a:noFill/>
            <a:ln w="9525">
              <a:solidFill>
                <a:schemeClr val="tx1"/>
              </a:solidFill>
              <a:round/>
              <a:headEnd/>
              <a:tailEnd/>
            </a:ln>
            <a:effectLst>
              <a:outerShdw dist="53882" dir="2700000" algn="ctr" rotWithShape="0">
                <a:srgbClr val="C0C0C0"/>
              </a:outerShdw>
            </a:effectLst>
          </p:spPr>
          <p:txBody>
            <a:bodyPr wrap="none" tIns="27432" bIns="27432" anchor="ctr"/>
            <a:lstStyle/>
            <a:p>
              <a:endParaRPr lang="en-IN"/>
            </a:p>
          </p:txBody>
        </p:sp>
        <p:sp>
          <p:nvSpPr>
            <p:cNvPr id="187428" name="Rectangle 36"/>
            <p:cNvSpPr>
              <a:spLocks noChangeArrowheads="1"/>
            </p:cNvSpPr>
            <p:nvPr/>
          </p:nvSpPr>
          <p:spPr bwMode="auto">
            <a:xfrm>
              <a:off x="2304" y="1824"/>
              <a:ext cx="1488" cy="432"/>
            </a:xfrm>
            <a:prstGeom prst="rect">
              <a:avLst/>
            </a:prstGeom>
            <a:gradFill rotWithShape="0">
              <a:gsLst>
                <a:gs pos="0">
                  <a:srgbClr val="99CCFF">
                    <a:gamma/>
                    <a:tint val="24314"/>
                    <a:invGamma/>
                  </a:srgbClr>
                </a:gs>
                <a:gs pos="100000">
                  <a:srgbClr val="99CCFF"/>
                </a:gs>
              </a:gsLst>
              <a:lin ang="5400000" scaled="1"/>
            </a:gradFill>
            <a:ln w="9525" algn="ctr">
              <a:solidFill>
                <a:schemeClr val="tx1"/>
              </a:solidFill>
              <a:miter lim="800000"/>
              <a:headEnd/>
              <a:tailEnd/>
            </a:ln>
            <a:effectLst>
              <a:outerShdw dist="53882" dir="2700000" algn="ctr" rotWithShape="0">
                <a:srgbClr val="C0C0C0"/>
              </a:outerShdw>
            </a:effectLst>
          </p:spPr>
          <p:txBody>
            <a:bodyPr wrap="none" tIns="27432" bIns="27432" anchor="ctr"/>
            <a:lstStyle/>
            <a:p>
              <a:pPr algn="ctr"/>
              <a:r>
                <a:rPr lang="en-US" sz="2000" b="1" dirty="0">
                  <a:latin typeface="Trebuchet MS" pitchFamily="34" charset="0"/>
                </a:rPr>
                <a:t>Object</a:t>
              </a:r>
            </a:p>
          </p:txBody>
        </p:sp>
        <p:sp>
          <p:nvSpPr>
            <p:cNvPr id="187429" name="Rectangle 37"/>
            <p:cNvSpPr>
              <a:spLocks noChangeArrowheads="1"/>
            </p:cNvSpPr>
            <p:nvPr/>
          </p:nvSpPr>
          <p:spPr bwMode="auto">
            <a:xfrm>
              <a:off x="624" y="2688"/>
              <a:ext cx="1488" cy="432"/>
            </a:xfrm>
            <a:prstGeom prst="rect">
              <a:avLst/>
            </a:prstGeom>
            <a:gradFill rotWithShape="0">
              <a:gsLst>
                <a:gs pos="0">
                  <a:srgbClr val="99CCFF">
                    <a:gamma/>
                    <a:tint val="24314"/>
                    <a:invGamma/>
                  </a:srgbClr>
                </a:gs>
                <a:gs pos="100000">
                  <a:srgbClr val="99CCFF"/>
                </a:gs>
              </a:gsLst>
              <a:lin ang="5400000" scaled="1"/>
            </a:gradFill>
            <a:ln w="9525" algn="ctr">
              <a:solidFill>
                <a:schemeClr val="tx1"/>
              </a:solidFill>
              <a:miter lim="800000"/>
              <a:headEnd/>
              <a:tailEnd/>
            </a:ln>
            <a:effectLst>
              <a:outerShdw dist="53882" dir="2700000" algn="ctr" rotWithShape="0">
                <a:srgbClr val="C0C0C0"/>
              </a:outerShdw>
            </a:effectLst>
          </p:spPr>
          <p:txBody>
            <a:bodyPr wrap="none" tIns="27432" bIns="27432" anchor="ctr"/>
            <a:lstStyle/>
            <a:p>
              <a:pPr algn="ctr"/>
              <a:r>
                <a:rPr lang="en-US" sz="2000" b="1" dirty="0">
                  <a:latin typeface="Trebuchet MS" pitchFamily="34" charset="0"/>
                </a:rPr>
                <a:t>String</a:t>
              </a:r>
            </a:p>
          </p:txBody>
        </p:sp>
      </p:grpSp>
    </p:spTree>
    <p:extLst>
      <p:ext uri="{BB962C8B-B14F-4D97-AF65-F5344CB8AC3E}">
        <p14:creationId xmlns:p14="http://schemas.microsoft.com/office/powerpoint/2010/main" val="32125686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81200" y="1357299"/>
            <a:ext cx="4038600" cy="4768865"/>
          </a:xfrm>
        </p:spPr>
        <p:txBody>
          <a:bodyPr>
            <a:normAutofit fontScale="85000" lnSpcReduction="20000"/>
          </a:bodyPr>
          <a:lstStyle/>
          <a:p>
            <a:r>
              <a:rPr lang="en-IN" b="1" u="sng" dirty="0" smtClean="0"/>
              <a:t>Equals(object </a:t>
            </a:r>
            <a:r>
              <a:rPr lang="en-IN" b="1" u="sng" dirty="0" err="1" smtClean="0"/>
              <a:t>obj</a:t>
            </a:r>
            <a:r>
              <a:rPr lang="en-IN" b="1" i="1" u="sng" dirty="0" smtClean="0"/>
              <a:t>): </a:t>
            </a:r>
            <a:r>
              <a:rPr lang="en-IN" dirty="0" smtClean="0"/>
              <a:t>Determines whether the specified </a:t>
            </a:r>
            <a:r>
              <a:rPr lang="en-IN" dirty="0" err="1" smtClean="0"/>
              <a:t>System.Object</a:t>
            </a:r>
            <a:r>
              <a:rPr lang="en-IN" dirty="0" smtClean="0"/>
              <a:t> instances are considered equal. Returns </a:t>
            </a:r>
            <a:r>
              <a:rPr lang="en-IN" dirty="0" err="1" smtClean="0"/>
              <a:t>boolean</a:t>
            </a:r>
            <a:r>
              <a:rPr lang="en-IN" dirty="0" smtClean="0"/>
              <a:t> value.</a:t>
            </a:r>
          </a:p>
          <a:p>
            <a:r>
              <a:rPr lang="en-US" b="1" u="sng" dirty="0" err="1" smtClean="0"/>
              <a:t>GetHashCode</a:t>
            </a:r>
            <a:r>
              <a:rPr lang="en-US" b="1" u="sng" dirty="0" smtClean="0"/>
              <a:t>():</a:t>
            </a:r>
            <a:r>
              <a:rPr lang="en-US" dirty="0" smtClean="0"/>
              <a:t> </a:t>
            </a:r>
            <a:r>
              <a:rPr lang="en-IN" dirty="0" smtClean="0"/>
              <a:t>Serves as a hash function for a particular type. Returns integer value.</a:t>
            </a:r>
          </a:p>
          <a:p>
            <a:r>
              <a:rPr lang="en-US" b="1" u="sng" dirty="0" err="1" smtClean="0"/>
              <a:t>GetType</a:t>
            </a:r>
            <a:r>
              <a:rPr lang="en-US" b="1" u="sng" dirty="0" smtClean="0"/>
              <a:t>():</a:t>
            </a:r>
            <a:r>
              <a:rPr lang="en-IN" dirty="0" smtClean="0"/>
              <a:t> Gets the </a:t>
            </a:r>
            <a:r>
              <a:rPr lang="en-IN" dirty="0" err="1" smtClean="0"/>
              <a:t>System.Type</a:t>
            </a:r>
            <a:r>
              <a:rPr lang="en-IN" dirty="0" smtClean="0"/>
              <a:t> of the current instance. Returns Type class.</a:t>
            </a:r>
          </a:p>
          <a:p>
            <a:r>
              <a:rPr lang="en-IN" b="1" u="sng" dirty="0" err="1" smtClean="0"/>
              <a:t>ToString</a:t>
            </a:r>
            <a:r>
              <a:rPr lang="en-IN" b="1" u="sng" dirty="0" smtClean="0"/>
              <a:t>():</a:t>
            </a:r>
            <a:r>
              <a:rPr lang="en-IN" dirty="0" smtClean="0"/>
              <a:t> Returns a </a:t>
            </a:r>
            <a:r>
              <a:rPr lang="en-IN" dirty="0" err="1" smtClean="0"/>
              <a:t>System.String</a:t>
            </a:r>
            <a:r>
              <a:rPr lang="en-IN" dirty="0" smtClean="0"/>
              <a:t> that represents the current </a:t>
            </a:r>
            <a:r>
              <a:rPr lang="en-IN" dirty="0" err="1" smtClean="0"/>
              <a:t>System.Object</a:t>
            </a:r>
            <a:r>
              <a:rPr lang="en-IN" dirty="0" smtClean="0"/>
              <a:t>.</a:t>
            </a:r>
          </a:p>
          <a:p>
            <a:endParaRPr lang="en-IN" b="1" i="1" u="sng" dirty="0" smtClean="0"/>
          </a:p>
          <a:p>
            <a:endParaRPr lang="en-IN" dirty="0"/>
          </a:p>
        </p:txBody>
      </p:sp>
      <p:sp>
        <p:nvSpPr>
          <p:cNvPr id="205826" name="Rectangle 2"/>
          <p:cNvSpPr>
            <a:spLocks noGrp="1" noChangeArrowheads="1"/>
          </p:cNvSpPr>
          <p:nvPr>
            <p:ph type="title"/>
          </p:nvPr>
        </p:nvSpPr>
        <p:spPr/>
        <p:txBody>
          <a:bodyPr/>
          <a:lstStyle/>
          <a:p>
            <a:r>
              <a:rPr lang="en-GB" dirty="0" smtClean="0"/>
              <a:t>Members of ‘object’ type</a:t>
            </a:r>
            <a:endParaRPr lang="en-GB" dirty="0"/>
          </a:p>
        </p:txBody>
      </p:sp>
      <p:pic>
        <p:nvPicPr>
          <p:cNvPr id="7" name="Picture 2"/>
          <p:cNvPicPr>
            <a:picLocks noGrp="1" noChangeAspect="1" noChangeArrowheads="1"/>
          </p:cNvPicPr>
          <p:nvPr>
            <p:ph sz="half" idx="2"/>
          </p:nvPr>
        </p:nvPicPr>
        <p:blipFill>
          <a:blip r:embed="rId3" cstate="print"/>
          <a:srcRect/>
          <a:stretch>
            <a:fillRect/>
          </a:stretch>
        </p:blipFill>
        <p:spPr bwMode="auto">
          <a:xfrm>
            <a:off x="6381752" y="1459056"/>
            <a:ext cx="3219448" cy="4276815"/>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366878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smtClean="0"/>
              <a:t>Data </a:t>
            </a:r>
            <a:r>
              <a:rPr lang="en-GB" dirty="0"/>
              <a:t>Conversions</a:t>
            </a:r>
          </a:p>
        </p:txBody>
      </p:sp>
      <p:sp>
        <p:nvSpPr>
          <p:cNvPr id="190467" name="Rectangle 3"/>
          <p:cNvSpPr>
            <a:spLocks noGrp="1" noChangeArrowheads="1"/>
          </p:cNvSpPr>
          <p:nvPr>
            <p:ph type="body" idx="1"/>
          </p:nvPr>
        </p:nvSpPr>
        <p:spPr/>
        <p:txBody>
          <a:bodyPr/>
          <a:lstStyle/>
          <a:p>
            <a:r>
              <a:rPr lang="en-GB" dirty="0" smtClean="0"/>
              <a:t>The </a:t>
            </a:r>
            <a:r>
              <a:rPr lang="en-GB" dirty="0"/>
              <a:t>is Operator</a:t>
            </a:r>
          </a:p>
          <a:p>
            <a:r>
              <a:rPr lang="en-GB" dirty="0"/>
              <a:t>The as Operator</a:t>
            </a:r>
          </a:p>
          <a:p>
            <a:r>
              <a:rPr lang="en-GB" dirty="0" smtClean="0"/>
              <a:t>Conversions and the object </a:t>
            </a:r>
            <a:r>
              <a:rPr lang="en-GB" dirty="0"/>
              <a:t>Type</a:t>
            </a:r>
          </a:p>
          <a:p>
            <a:r>
              <a:rPr lang="en-GB" dirty="0" smtClean="0"/>
              <a:t>Boxing </a:t>
            </a:r>
            <a:r>
              <a:rPr lang="en-GB" dirty="0"/>
              <a:t>and </a:t>
            </a:r>
            <a:r>
              <a:rPr lang="en-GB" dirty="0" err="1"/>
              <a:t>Unboxing</a:t>
            </a:r>
            <a:endParaRPr lang="en-GB" dirty="0"/>
          </a:p>
        </p:txBody>
      </p:sp>
    </p:spTree>
    <p:extLst>
      <p:ext uri="{BB962C8B-B14F-4D97-AF65-F5344CB8AC3E}">
        <p14:creationId xmlns:p14="http://schemas.microsoft.com/office/powerpoint/2010/main" val="4986142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The is Operator</a:t>
            </a:r>
          </a:p>
        </p:txBody>
      </p:sp>
      <p:sp>
        <p:nvSpPr>
          <p:cNvPr id="193539" name="Rectangle 3"/>
          <p:cNvSpPr>
            <a:spLocks noGrp="1" noChangeArrowheads="1"/>
          </p:cNvSpPr>
          <p:nvPr>
            <p:ph type="body" idx="1"/>
          </p:nvPr>
        </p:nvSpPr>
        <p:spPr/>
        <p:txBody>
          <a:bodyPr/>
          <a:lstStyle/>
          <a:p>
            <a:r>
              <a:rPr lang="en-GB"/>
              <a:t>Returns true if a conversion can be made</a:t>
            </a:r>
          </a:p>
        </p:txBody>
      </p:sp>
      <p:sp>
        <p:nvSpPr>
          <p:cNvPr id="193540" name="Rectangle 4"/>
          <p:cNvSpPr>
            <a:spLocks noChangeArrowheads="1"/>
          </p:cNvSpPr>
          <p:nvPr/>
        </p:nvSpPr>
        <p:spPr bwMode="auto">
          <a:xfrm>
            <a:off x="3048000" y="2895600"/>
            <a:ext cx="6172200" cy="1828800"/>
          </a:xfrm>
          <a:prstGeom prst="rect">
            <a:avLst/>
          </a:prstGeom>
          <a:solidFill>
            <a:schemeClr val="accent1">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Lucida Sans Typewriter" pitchFamily="49" charset="0"/>
              </a:rPr>
              <a:t>Bird b;</a:t>
            </a:r>
          </a:p>
          <a:p>
            <a:r>
              <a:rPr lang="en-US" sz="2000" dirty="0">
                <a:latin typeface="Lucida Sans Typewriter" pitchFamily="49" charset="0"/>
              </a:rPr>
              <a:t>if (a is Bird)</a:t>
            </a:r>
          </a:p>
          <a:p>
            <a:r>
              <a:rPr lang="en-US" sz="2000" dirty="0">
                <a:latin typeface="Lucida Sans Typewriter" pitchFamily="49" charset="0"/>
              </a:rPr>
              <a:t>    b = (Bird) a; // Safe</a:t>
            </a:r>
          </a:p>
          <a:p>
            <a:r>
              <a:rPr lang="en-US" sz="2000" dirty="0">
                <a:latin typeface="Lucida Sans Typewriter" pitchFamily="49" charset="0"/>
              </a:rPr>
              <a:t>else</a:t>
            </a:r>
          </a:p>
          <a:p>
            <a:r>
              <a:rPr lang="en-US" sz="2000" dirty="0">
                <a:latin typeface="Lucida Sans Typewriter" pitchFamily="49" charset="0"/>
              </a:rPr>
              <a:t>    </a:t>
            </a:r>
            <a:r>
              <a:rPr lang="en-US" sz="2000" dirty="0" err="1">
                <a:latin typeface="Lucida Sans Typewriter" pitchFamily="49" charset="0"/>
              </a:rPr>
              <a:t>Console.WriteLine</a:t>
            </a:r>
            <a:r>
              <a:rPr lang="en-US" sz="2000" dirty="0">
                <a:latin typeface="Lucida Sans Typewriter" pitchFamily="49" charset="0"/>
              </a:rPr>
              <a:t>("Not a Bird"); </a:t>
            </a:r>
          </a:p>
        </p:txBody>
      </p:sp>
    </p:spTree>
    <p:extLst>
      <p:ext uri="{BB962C8B-B14F-4D97-AF65-F5344CB8AC3E}">
        <p14:creationId xmlns:p14="http://schemas.microsoft.com/office/powerpoint/2010/main" val="28730165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The as Operator</a:t>
            </a:r>
          </a:p>
        </p:txBody>
      </p:sp>
      <p:sp>
        <p:nvSpPr>
          <p:cNvPr id="194563" name="Rectangle 3"/>
          <p:cNvSpPr>
            <a:spLocks noGrp="1" noChangeArrowheads="1"/>
          </p:cNvSpPr>
          <p:nvPr>
            <p:ph type="body" idx="1"/>
          </p:nvPr>
        </p:nvSpPr>
        <p:spPr/>
        <p:txBody>
          <a:bodyPr/>
          <a:lstStyle/>
          <a:p>
            <a:r>
              <a:rPr lang="en-GB" dirty="0"/>
              <a:t>Converts between reference types, like cast</a:t>
            </a:r>
          </a:p>
          <a:p>
            <a:r>
              <a:rPr lang="en-GB" dirty="0"/>
              <a:t>On error</a:t>
            </a:r>
          </a:p>
          <a:p>
            <a:pPr lvl="1"/>
            <a:r>
              <a:rPr lang="en-GB" dirty="0"/>
              <a:t>Returns null</a:t>
            </a:r>
          </a:p>
          <a:p>
            <a:pPr lvl="1"/>
            <a:r>
              <a:rPr lang="en-GB" dirty="0"/>
              <a:t>Does not raise an exception</a:t>
            </a:r>
          </a:p>
        </p:txBody>
      </p:sp>
      <p:sp>
        <p:nvSpPr>
          <p:cNvPr id="194564" name="Rectangle 4"/>
          <p:cNvSpPr>
            <a:spLocks noChangeArrowheads="1"/>
          </p:cNvSpPr>
          <p:nvPr/>
        </p:nvSpPr>
        <p:spPr bwMode="auto">
          <a:xfrm>
            <a:off x="1753675" y="3799703"/>
            <a:ext cx="8401050" cy="1524000"/>
          </a:xfrm>
          <a:prstGeom prst="rect">
            <a:avLst/>
          </a:prstGeom>
          <a:solidFill>
            <a:schemeClr val="accent1">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Bird b = a as Bird; // Convert</a:t>
            </a:r>
          </a:p>
          <a:p>
            <a:endParaRPr lang="en-US" sz="2000">
              <a:latin typeface="Lucida Sans Typewriter" pitchFamily="49" charset="0"/>
            </a:endParaRPr>
          </a:p>
          <a:p>
            <a:r>
              <a:rPr lang="en-US" sz="2000">
                <a:latin typeface="Lucida Sans Typewriter" pitchFamily="49" charset="0"/>
              </a:rPr>
              <a:t>if (b == null)</a:t>
            </a:r>
          </a:p>
          <a:p>
            <a:r>
              <a:rPr lang="en-US" sz="2000">
                <a:latin typeface="Lucida Sans Typewriter" pitchFamily="49" charset="0"/>
              </a:rPr>
              <a:t>	Console.WriteLine("Not a bird");</a:t>
            </a:r>
          </a:p>
        </p:txBody>
      </p:sp>
    </p:spTree>
    <p:extLst>
      <p:ext uri="{BB962C8B-B14F-4D97-AF65-F5344CB8AC3E}">
        <p14:creationId xmlns:p14="http://schemas.microsoft.com/office/powerpoint/2010/main" val="14371830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Conversions and the object Type</a:t>
            </a:r>
          </a:p>
        </p:txBody>
      </p:sp>
      <p:sp>
        <p:nvSpPr>
          <p:cNvPr id="195587" name="Rectangle 3"/>
          <p:cNvSpPr>
            <a:spLocks noGrp="1" noChangeArrowheads="1"/>
          </p:cNvSpPr>
          <p:nvPr>
            <p:ph type="body" idx="1"/>
          </p:nvPr>
        </p:nvSpPr>
        <p:spPr/>
        <p:txBody>
          <a:bodyPr/>
          <a:lstStyle/>
          <a:p>
            <a:r>
              <a:rPr lang="en-GB"/>
              <a:t>The object type is the base for all classes</a:t>
            </a:r>
          </a:p>
          <a:p>
            <a:r>
              <a:rPr lang="en-GB"/>
              <a:t>Any reference can be assigned to object</a:t>
            </a:r>
          </a:p>
          <a:p>
            <a:r>
              <a:rPr lang="en-GB"/>
              <a:t>Any object variable can be assigned to any reference</a:t>
            </a:r>
          </a:p>
          <a:p>
            <a:pPr lvl="1"/>
            <a:r>
              <a:rPr lang="en-GB"/>
              <a:t>With appropriate type conversion and checks</a:t>
            </a:r>
          </a:p>
          <a:p>
            <a:r>
              <a:rPr lang="en-GB"/>
              <a:t>The object type and is operator</a:t>
            </a:r>
          </a:p>
        </p:txBody>
      </p:sp>
      <p:sp>
        <p:nvSpPr>
          <p:cNvPr id="195588" name="Rectangle 4"/>
          <p:cNvSpPr>
            <a:spLocks noChangeArrowheads="1"/>
          </p:cNvSpPr>
          <p:nvPr/>
        </p:nvSpPr>
        <p:spPr bwMode="auto">
          <a:xfrm>
            <a:off x="2417009" y="4541238"/>
            <a:ext cx="3298825" cy="1371600"/>
          </a:xfrm>
          <a:prstGeom prst="rect">
            <a:avLst/>
          </a:prstGeom>
          <a:solidFill>
            <a:schemeClr val="accent1">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Lucida Sans Typewriter" pitchFamily="49" charset="0"/>
              </a:rPr>
              <a:t>object ox;</a:t>
            </a:r>
          </a:p>
          <a:p>
            <a:r>
              <a:rPr lang="en-US" sz="2000" dirty="0">
                <a:latin typeface="Lucida Sans Typewriter" pitchFamily="49" charset="0"/>
              </a:rPr>
              <a:t>ox = a; </a:t>
            </a:r>
          </a:p>
          <a:p>
            <a:r>
              <a:rPr lang="en-US" sz="2000" dirty="0">
                <a:latin typeface="Lucida Sans Typewriter" pitchFamily="49" charset="0"/>
              </a:rPr>
              <a:t>ox = (object) a;</a:t>
            </a:r>
          </a:p>
          <a:p>
            <a:r>
              <a:rPr lang="en-US" sz="2000" dirty="0">
                <a:latin typeface="Lucida Sans Typewriter" pitchFamily="49" charset="0"/>
              </a:rPr>
              <a:t>ox = a as object;</a:t>
            </a:r>
          </a:p>
        </p:txBody>
      </p:sp>
      <p:sp>
        <p:nvSpPr>
          <p:cNvPr id="195589" name="Rectangle 5"/>
          <p:cNvSpPr>
            <a:spLocks noChangeArrowheads="1"/>
          </p:cNvSpPr>
          <p:nvPr/>
        </p:nvSpPr>
        <p:spPr bwMode="auto">
          <a:xfrm>
            <a:off x="6131785" y="4541238"/>
            <a:ext cx="3298825" cy="1371600"/>
          </a:xfrm>
          <a:prstGeom prst="rect">
            <a:avLst/>
          </a:prstGeom>
          <a:solidFill>
            <a:schemeClr val="accent1">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b = (Bird) ox;</a:t>
            </a:r>
          </a:p>
          <a:p>
            <a:r>
              <a:rPr lang="en-US" sz="2000">
                <a:latin typeface="Lucida Sans Typewriter" pitchFamily="49" charset="0"/>
              </a:rPr>
              <a:t>b = ox as Bird;</a:t>
            </a:r>
          </a:p>
        </p:txBody>
      </p:sp>
    </p:spTree>
    <p:extLst>
      <p:ext uri="{BB962C8B-B14F-4D97-AF65-F5344CB8AC3E}">
        <p14:creationId xmlns:p14="http://schemas.microsoft.com/office/powerpoint/2010/main" val="16055234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GB"/>
              <a:t>Boxing and Unboxing</a:t>
            </a:r>
          </a:p>
        </p:txBody>
      </p:sp>
      <p:sp>
        <p:nvSpPr>
          <p:cNvPr id="198659" name="Rectangle 3"/>
          <p:cNvSpPr>
            <a:spLocks noGrp="1" noChangeArrowheads="1"/>
          </p:cNvSpPr>
          <p:nvPr>
            <p:ph type="body" idx="1"/>
          </p:nvPr>
        </p:nvSpPr>
        <p:spPr>
          <a:xfrm>
            <a:off x="838200" y="1318054"/>
            <a:ext cx="10515600" cy="4858909"/>
          </a:xfrm>
        </p:spPr>
        <p:txBody>
          <a:bodyPr/>
          <a:lstStyle/>
          <a:p>
            <a:r>
              <a:rPr lang="en-GB" dirty="0" smtClean="0"/>
              <a:t>Boxing: Converting value type into reference type</a:t>
            </a:r>
            <a:endParaRPr lang="en-GB" dirty="0"/>
          </a:p>
          <a:p>
            <a:r>
              <a:rPr lang="en-GB" dirty="0" err="1" smtClean="0"/>
              <a:t>Unboxing</a:t>
            </a:r>
            <a:r>
              <a:rPr lang="en-GB" dirty="0" smtClean="0"/>
              <a:t>: Converting the reference type back to the same value type</a:t>
            </a:r>
          </a:p>
          <a:p>
            <a:pPr lvl="1"/>
            <a:r>
              <a:rPr lang="en-GB" dirty="0" smtClean="0"/>
              <a:t>While </a:t>
            </a:r>
            <a:r>
              <a:rPr lang="en-GB" dirty="0" err="1" smtClean="0"/>
              <a:t>unboxing</a:t>
            </a:r>
            <a:r>
              <a:rPr lang="en-GB" dirty="0" smtClean="0"/>
              <a:t> you have to convert the reference type back to the same data type first and then it can cast to any other data type (implicit).</a:t>
            </a:r>
            <a:endParaRPr lang="en-GB" dirty="0"/>
          </a:p>
        </p:txBody>
      </p:sp>
      <p:sp>
        <p:nvSpPr>
          <p:cNvPr id="198660" name="Rectangle 4"/>
          <p:cNvSpPr>
            <a:spLocks noChangeArrowheads="1"/>
          </p:cNvSpPr>
          <p:nvPr/>
        </p:nvSpPr>
        <p:spPr bwMode="auto">
          <a:xfrm>
            <a:off x="2438400" y="3352800"/>
            <a:ext cx="2133600" cy="1066800"/>
          </a:xfrm>
          <a:prstGeom prst="rect">
            <a:avLst/>
          </a:prstGeom>
          <a:solidFill>
            <a:schemeClr val="accent1">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int p = 123;</a:t>
            </a:r>
          </a:p>
          <a:p>
            <a:r>
              <a:rPr lang="en-US" sz="2000">
                <a:latin typeface="Lucida Sans Typewriter" pitchFamily="49" charset="0"/>
              </a:rPr>
              <a:t>object box;</a:t>
            </a:r>
          </a:p>
          <a:p>
            <a:r>
              <a:rPr lang="en-US" sz="2000">
                <a:latin typeface="Lucida Sans Typewriter" pitchFamily="49" charset="0"/>
              </a:rPr>
              <a:t>box = p; </a:t>
            </a:r>
          </a:p>
        </p:txBody>
      </p:sp>
      <p:sp>
        <p:nvSpPr>
          <p:cNvPr id="198661" name="Rectangle 5"/>
          <p:cNvSpPr>
            <a:spLocks noChangeArrowheads="1"/>
          </p:cNvSpPr>
          <p:nvPr/>
        </p:nvSpPr>
        <p:spPr bwMode="auto">
          <a:xfrm>
            <a:off x="4648200" y="4724400"/>
            <a:ext cx="762000" cy="5334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800" b="1"/>
              <a:t>•</a:t>
            </a:r>
          </a:p>
        </p:txBody>
      </p:sp>
      <p:sp>
        <p:nvSpPr>
          <p:cNvPr id="198662" name="Rectangle 6"/>
          <p:cNvSpPr>
            <a:spLocks noChangeArrowheads="1"/>
          </p:cNvSpPr>
          <p:nvPr/>
        </p:nvSpPr>
        <p:spPr bwMode="auto">
          <a:xfrm>
            <a:off x="6019800" y="4724400"/>
            <a:ext cx="914400" cy="5334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800" b="1"/>
              <a:t>123</a:t>
            </a:r>
          </a:p>
        </p:txBody>
      </p:sp>
      <p:cxnSp>
        <p:nvCxnSpPr>
          <p:cNvPr id="198663" name="AutoShape 7"/>
          <p:cNvCxnSpPr>
            <a:cxnSpLocks noChangeShapeType="1"/>
            <a:stCxn id="198661" idx="3"/>
            <a:endCxn id="198662" idx="1"/>
          </p:cNvCxnSpPr>
          <p:nvPr/>
        </p:nvCxnSpPr>
        <p:spPr bwMode="auto">
          <a:xfrm>
            <a:off x="5410200" y="4991100"/>
            <a:ext cx="609600" cy="0"/>
          </a:xfrm>
          <a:prstGeom prst="straightConnector1">
            <a:avLst/>
          </a:prstGeom>
          <a:noFill/>
          <a:ln w="38100">
            <a:solidFill>
              <a:schemeClr val="tx1"/>
            </a:solidFill>
            <a:round/>
            <a:headEnd/>
            <a:tailEnd type="triangle" w="med" len="med"/>
          </a:ln>
          <a:effectLst/>
        </p:spPr>
      </p:cxnSp>
      <p:sp>
        <p:nvSpPr>
          <p:cNvPr id="198664" name="Rectangle 8"/>
          <p:cNvSpPr>
            <a:spLocks noChangeArrowheads="1"/>
          </p:cNvSpPr>
          <p:nvPr/>
        </p:nvSpPr>
        <p:spPr bwMode="auto">
          <a:xfrm>
            <a:off x="5257800" y="3657600"/>
            <a:ext cx="914400" cy="5334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800" b="1"/>
              <a:t>123</a:t>
            </a:r>
          </a:p>
        </p:txBody>
      </p:sp>
      <p:sp>
        <p:nvSpPr>
          <p:cNvPr id="198665" name="AutoShape 9"/>
          <p:cNvSpPr>
            <a:spLocks noChangeArrowheads="1"/>
          </p:cNvSpPr>
          <p:nvPr/>
        </p:nvSpPr>
        <p:spPr bwMode="auto">
          <a:xfrm>
            <a:off x="5562600" y="4343400"/>
            <a:ext cx="381000" cy="381000"/>
          </a:xfrm>
          <a:prstGeom prst="upDownArrow">
            <a:avLst>
              <a:gd name="adj1" fmla="val 50000"/>
              <a:gd name="adj2" fmla="val 30417"/>
            </a:avLst>
          </a:prstGeom>
          <a:solidFill>
            <a:schemeClr val="tx1"/>
          </a:solidFill>
          <a:ln w="9525">
            <a:noFill/>
            <a:miter lim="800000"/>
            <a:headEnd/>
            <a:tailEnd/>
          </a:ln>
          <a:effectLst/>
        </p:spPr>
        <p:txBody>
          <a:bodyPr wrap="none" anchor="ctr"/>
          <a:lstStyle/>
          <a:p>
            <a:endParaRPr lang="en-IN"/>
          </a:p>
        </p:txBody>
      </p:sp>
      <p:sp>
        <p:nvSpPr>
          <p:cNvPr id="198666" name="Rectangle 10"/>
          <p:cNvSpPr>
            <a:spLocks noChangeArrowheads="1"/>
          </p:cNvSpPr>
          <p:nvPr/>
        </p:nvSpPr>
        <p:spPr bwMode="auto">
          <a:xfrm>
            <a:off x="6781800" y="3352800"/>
            <a:ext cx="2133600" cy="1066800"/>
          </a:xfrm>
          <a:prstGeom prst="rect">
            <a:avLst/>
          </a:prstGeom>
          <a:solidFill>
            <a:schemeClr val="accent1">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Lucida Sans Typewriter" pitchFamily="49" charset="0"/>
              </a:rPr>
              <a:t>p = (</a:t>
            </a:r>
            <a:r>
              <a:rPr lang="en-US" sz="2000" dirty="0" err="1">
                <a:latin typeface="Lucida Sans Typewriter" pitchFamily="49" charset="0"/>
              </a:rPr>
              <a:t>int</a:t>
            </a:r>
            <a:r>
              <a:rPr lang="en-US" sz="2000" dirty="0">
                <a:latin typeface="Lucida Sans Typewriter" pitchFamily="49" charset="0"/>
              </a:rPr>
              <a:t>)box;</a:t>
            </a:r>
          </a:p>
        </p:txBody>
      </p:sp>
    </p:spTree>
    <p:extLst>
      <p:ext uri="{BB962C8B-B14F-4D97-AF65-F5344CB8AC3E}">
        <p14:creationId xmlns:p14="http://schemas.microsoft.com/office/powerpoint/2010/main" val="11683718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structure is a user-defined value type data type, which is a collection of different data type variables</a:t>
            </a:r>
          </a:p>
          <a:p>
            <a:endParaRPr lang="en-US" dirty="0" smtClean="0"/>
          </a:p>
          <a:p>
            <a:r>
              <a:rPr lang="en-US" dirty="0" smtClean="0"/>
              <a:t>Memory space for structure variable, unlike class variable, is declared in the stack. This memory space is collective memory space of the containing variables</a:t>
            </a:r>
          </a:p>
          <a:p>
            <a:endParaRPr lang="en-US" dirty="0" smtClean="0"/>
          </a:p>
          <a:p>
            <a:r>
              <a:rPr lang="en-US" dirty="0" smtClean="0"/>
              <a:t>It is used to encapsulate characteristics and behaviors of light-weight objects.</a:t>
            </a:r>
          </a:p>
          <a:p>
            <a:endParaRPr lang="en-US" dirty="0" smtClean="0"/>
          </a:p>
          <a:p>
            <a:r>
              <a:rPr lang="en-US" dirty="0" smtClean="0"/>
              <a:t>Such as, Point can be represented as a </a:t>
            </a:r>
            <a:r>
              <a:rPr lang="en-US" dirty="0" err="1" smtClean="0"/>
              <a:t>struct</a:t>
            </a:r>
            <a:r>
              <a:rPr lang="en-US" dirty="0" smtClean="0"/>
              <a:t> rather than a class</a:t>
            </a:r>
            <a:endParaRPr lang="en-IN" dirty="0"/>
          </a:p>
        </p:txBody>
      </p:sp>
      <p:sp>
        <p:nvSpPr>
          <p:cNvPr id="3" name="Title 2"/>
          <p:cNvSpPr>
            <a:spLocks noGrp="1"/>
          </p:cNvSpPr>
          <p:nvPr>
            <p:ph type="title"/>
          </p:nvPr>
        </p:nvSpPr>
        <p:spPr/>
        <p:txBody>
          <a:bodyPr/>
          <a:lstStyle/>
          <a:p>
            <a:r>
              <a:rPr lang="en-US" dirty="0" smtClean="0"/>
              <a:t>Structure</a:t>
            </a:r>
            <a:endParaRPr lang="en-IN" dirty="0"/>
          </a:p>
        </p:txBody>
      </p:sp>
    </p:spTree>
    <p:extLst>
      <p:ext uri="{BB962C8B-B14F-4D97-AF65-F5344CB8AC3E}">
        <p14:creationId xmlns:p14="http://schemas.microsoft.com/office/powerpoint/2010/main" val="24414469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365125"/>
            <a:ext cx="10439400" cy="730507"/>
          </a:xfrm>
        </p:spPr>
        <p:txBody>
          <a:bodyPr/>
          <a:lstStyle/>
          <a:p>
            <a:r>
              <a:rPr lang="en-US" dirty="0" smtClean="0"/>
              <a:t>Using a Structure</a:t>
            </a:r>
            <a:endParaRPr lang="en-US" dirty="0"/>
          </a:p>
        </p:txBody>
      </p:sp>
      <p:sp>
        <p:nvSpPr>
          <p:cNvPr id="52227" name="Rectangle 3"/>
          <p:cNvSpPr>
            <a:spLocks noGrp="1" noChangeArrowheads="1"/>
          </p:cNvSpPr>
          <p:nvPr>
            <p:ph type="body" idx="1"/>
          </p:nvPr>
        </p:nvSpPr>
        <p:spPr>
          <a:xfrm>
            <a:off x="1991544" y="1020762"/>
            <a:ext cx="8208912" cy="5504582"/>
          </a:xfrm>
        </p:spPr>
        <p:txBody>
          <a:bodyPr/>
          <a:lstStyle/>
          <a:p>
            <a:r>
              <a:rPr lang="en-US" dirty="0"/>
              <a:t>Defining a Structure Type</a:t>
            </a:r>
          </a:p>
          <a:p>
            <a:endParaRPr lang="en-US" dirty="0"/>
          </a:p>
          <a:p>
            <a:endParaRPr lang="en-US" dirty="0"/>
          </a:p>
          <a:p>
            <a:endParaRPr lang="en-US" dirty="0"/>
          </a:p>
          <a:p>
            <a:endParaRPr lang="en-US" dirty="0"/>
          </a:p>
          <a:p>
            <a:r>
              <a:rPr lang="en-US" dirty="0" smtClean="0"/>
              <a:t>Declaring variable of a </a:t>
            </a:r>
            <a:r>
              <a:rPr lang="en-US" dirty="0"/>
              <a:t>Structure Type</a:t>
            </a:r>
          </a:p>
          <a:p>
            <a:endParaRPr lang="en-US" dirty="0"/>
          </a:p>
        </p:txBody>
      </p:sp>
      <p:sp>
        <p:nvSpPr>
          <p:cNvPr id="52229" name="Rectangle 5"/>
          <p:cNvSpPr>
            <a:spLocks noChangeArrowheads="1"/>
          </p:cNvSpPr>
          <p:nvPr/>
        </p:nvSpPr>
        <p:spPr bwMode="auto">
          <a:xfrm>
            <a:off x="1981200" y="3517520"/>
            <a:ext cx="7924800" cy="2349881"/>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dirty="0">
                <a:latin typeface="Segoe UI" panose="020B0502040204020203" pitchFamily="34" charset="0"/>
                <a:cs typeface="Segoe UI" panose="020B0502040204020203" pitchFamily="34" charset="0"/>
              </a:rPr>
              <a:t>Employee </a:t>
            </a:r>
            <a:r>
              <a:rPr lang="en-US" dirty="0" err="1">
                <a:latin typeface="Segoe UI" panose="020B0502040204020203" pitchFamily="34" charset="0"/>
                <a:cs typeface="Segoe UI" panose="020B0502040204020203" pitchFamily="34" charset="0"/>
              </a:rPr>
              <a:t>companyEmployee</a:t>
            </a:r>
            <a:r>
              <a:rPr lang="en-US" dirty="0">
                <a:latin typeface="Segoe UI" panose="020B0502040204020203" pitchFamily="34" charset="0"/>
                <a:cs typeface="Segoe UI" panose="020B0502040204020203" pitchFamily="34" charset="0"/>
              </a:rPr>
              <a:t>; </a:t>
            </a:r>
          </a:p>
          <a:p>
            <a:r>
              <a:rPr lang="en-US" dirty="0" err="1">
                <a:latin typeface="Segoe UI" panose="020B0502040204020203" pitchFamily="34" charset="0"/>
                <a:cs typeface="Segoe UI" panose="020B0502040204020203" pitchFamily="34" charset="0"/>
              </a:rPr>
              <a:t>companyEmployee.firstName</a:t>
            </a:r>
            <a:r>
              <a:rPr lang="en-US" dirty="0">
                <a:latin typeface="Segoe UI" panose="020B0502040204020203" pitchFamily="34" charset="0"/>
                <a:cs typeface="Segoe UI" panose="020B0502040204020203" pitchFamily="34" charset="0"/>
              </a:rPr>
              <a:t> = "Joe";</a:t>
            </a:r>
          </a:p>
          <a:p>
            <a:r>
              <a:rPr lang="en-US" dirty="0" err="1">
                <a:latin typeface="Segoe UI" panose="020B0502040204020203" pitchFamily="34" charset="0"/>
                <a:cs typeface="Segoe UI" panose="020B0502040204020203" pitchFamily="34" charset="0"/>
              </a:rPr>
              <a:t>companyEmployee.age</a:t>
            </a:r>
            <a:r>
              <a:rPr lang="en-US" dirty="0">
                <a:latin typeface="Segoe UI" panose="020B0502040204020203" pitchFamily="34" charset="0"/>
                <a:cs typeface="Segoe UI" panose="020B0502040204020203" pitchFamily="34" charset="0"/>
              </a:rPr>
              <a:t> = 23; </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--or—</a:t>
            </a:r>
          </a:p>
          <a:p>
            <a:r>
              <a:rPr lang="en-US" dirty="0">
                <a:latin typeface="Segoe UI" panose="020B0502040204020203" pitchFamily="34" charset="0"/>
                <a:cs typeface="Segoe UI" panose="020B0502040204020203" pitchFamily="34" charset="0"/>
              </a:rPr>
              <a:t>Employee </a:t>
            </a:r>
            <a:r>
              <a:rPr lang="en-US" dirty="0" err="1">
                <a:latin typeface="Segoe UI" panose="020B0502040204020203" pitchFamily="34" charset="0"/>
                <a:cs typeface="Segoe UI" panose="020B0502040204020203" pitchFamily="34" charset="0"/>
              </a:rPr>
              <a:t>companyEmployee</a:t>
            </a:r>
            <a:r>
              <a:rPr lang="en-US" dirty="0">
                <a:latin typeface="Segoe UI" panose="020B0502040204020203" pitchFamily="34" charset="0"/>
                <a:cs typeface="Segoe UI" panose="020B0502040204020203" pitchFamily="34" charset="0"/>
              </a:rPr>
              <a:t> = new Employee(); </a:t>
            </a:r>
          </a:p>
          <a:p>
            <a:r>
              <a:rPr lang="en-US" dirty="0">
                <a:latin typeface="Segoe UI" panose="020B0502040204020203" pitchFamily="34" charset="0"/>
                <a:cs typeface="Segoe UI" panose="020B0502040204020203" pitchFamily="34" charset="0"/>
              </a:rPr>
              <a:t>//calling default constructor of structure to initialize fields of </a:t>
            </a:r>
            <a:r>
              <a:rPr lang="en-US" dirty="0" err="1">
                <a:latin typeface="Segoe UI" panose="020B0502040204020203" pitchFamily="34" charset="0"/>
                <a:cs typeface="Segoe UI" panose="020B0502040204020203" pitchFamily="34" charset="0"/>
              </a:rPr>
              <a:t>struct</a:t>
            </a:r>
            <a:endParaRPr lang="en-US" dirty="0">
              <a:latin typeface="Segoe UI" panose="020B0502040204020203" pitchFamily="34" charset="0"/>
              <a:cs typeface="Segoe UI" panose="020B0502040204020203" pitchFamily="34" charset="0"/>
            </a:endParaRPr>
          </a:p>
          <a:p>
            <a:r>
              <a:rPr lang="en-US" dirty="0" err="1">
                <a:latin typeface="Segoe UI" panose="020B0502040204020203" pitchFamily="34" charset="0"/>
                <a:cs typeface="Segoe UI" panose="020B0502040204020203" pitchFamily="34" charset="0"/>
              </a:rPr>
              <a:t>companyEmployee.firstName</a:t>
            </a:r>
            <a:r>
              <a:rPr lang="en-US" dirty="0">
                <a:latin typeface="Segoe UI" panose="020B0502040204020203" pitchFamily="34" charset="0"/>
                <a:cs typeface="Segoe UI" panose="020B0502040204020203" pitchFamily="34" charset="0"/>
              </a:rPr>
              <a:t> = "Joe";</a:t>
            </a:r>
          </a:p>
          <a:p>
            <a:r>
              <a:rPr lang="en-US" dirty="0" err="1">
                <a:latin typeface="Segoe UI" panose="020B0502040204020203" pitchFamily="34" charset="0"/>
                <a:cs typeface="Segoe UI" panose="020B0502040204020203" pitchFamily="34" charset="0"/>
              </a:rPr>
              <a:t>companyEmployee.age</a:t>
            </a:r>
            <a:r>
              <a:rPr lang="en-US" dirty="0">
                <a:latin typeface="Segoe UI" panose="020B0502040204020203" pitchFamily="34" charset="0"/>
                <a:cs typeface="Segoe UI" panose="020B0502040204020203" pitchFamily="34" charset="0"/>
              </a:rPr>
              <a:t> = 23; </a:t>
            </a:r>
            <a:endParaRPr lang="en-US" dirty="0">
              <a:latin typeface="Segoe UI" panose="020B0502040204020203" pitchFamily="34" charset="0"/>
              <a:cs typeface="Segoe UI" panose="020B0502040204020203" pitchFamily="34" charset="0"/>
            </a:endParaRPr>
          </a:p>
        </p:txBody>
      </p:sp>
      <p:sp>
        <p:nvSpPr>
          <p:cNvPr id="52230" name="Rectangle 6"/>
          <p:cNvSpPr>
            <a:spLocks noChangeArrowheads="1"/>
          </p:cNvSpPr>
          <p:nvPr/>
        </p:nvSpPr>
        <p:spPr bwMode="auto">
          <a:xfrm>
            <a:off x="1981200" y="1462484"/>
            <a:ext cx="7776864" cy="1584176"/>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dirty="0">
                <a:latin typeface="Segoe UI" panose="020B0502040204020203" pitchFamily="34" charset="0"/>
                <a:cs typeface="Segoe UI" panose="020B0502040204020203" pitchFamily="34" charset="0"/>
              </a:rPr>
              <a:t>public </a:t>
            </a:r>
            <a:r>
              <a:rPr lang="en-US" dirty="0" err="1">
                <a:latin typeface="Segoe UI" panose="020B0502040204020203" pitchFamily="34" charset="0"/>
                <a:cs typeface="Segoe UI" panose="020B0502040204020203" pitchFamily="34" charset="0"/>
              </a:rPr>
              <a:t>struct</a:t>
            </a:r>
            <a:r>
              <a:rPr lang="en-US" dirty="0">
                <a:latin typeface="Segoe UI" panose="020B0502040204020203" pitchFamily="34" charset="0"/>
                <a:cs typeface="Segoe UI" panose="020B0502040204020203" pitchFamily="34" charset="0"/>
              </a:rPr>
              <a:t> Employee</a:t>
            </a:r>
          </a:p>
          <a:p>
            <a:r>
              <a:rPr lang="en-US"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    public string </a:t>
            </a:r>
            <a:r>
              <a:rPr lang="en-US" dirty="0" err="1">
                <a:latin typeface="Segoe UI" panose="020B0502040204020203" pitchFamily="34" charset="0"/>
                <a:cs typeface="Segoe UI" panose="020B0502040204020203" pitchFamily="34" charset="0"/>
              </a:rPr>
              <a:t>firstName</a:t>
            </a:r>
            <a:r>
              <a:rPr lang="en-US"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    public </a:t>
            </a:r>
            <a:r>
              <a:rPr lang="en-US" dirty="0" err="1">
                <a:latin typeface="Segoe UI" panose="020B0502040204020203" pitchFamily="34" charset="0"/>
                <a:cs typeface="Segoe UI" panose="020B0502040204020203" pitchFamily="34" charset="0"/>
              </a:rPr>
              <a:t>int</a:t>
            </a:r>
            <a:r>
              <a:rPr lang="en-US" dirty="0">
                <a:latin typeface="Segoe UI" panose="020B0502040204020203" pitchFamily="34" charset="0"/>
                <a:cs typeface="Segoe UI" panose="020B0502040204020203" pitchFamily="34" charset="0"/>
              </a:rPr>
              <a:t> age;</a:t>
            </a:r>
          </a:p>
          <a:p>
            <a:r>
              <a:rPr lang="en-US"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480294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r>
              <a:rPr lang="en-US" dirty="0" smtClean="0"/>
              <a:t>Even any method or any other member (fields, properties) that are not private can be called from immediate child class using ‘base’ keyword</a:t>
            </a:r>
          </a:p>
          <a:p>
            <a:endParaRPr lang="en-US" dirty="0" smtClean="0"/>
          </a:p>
          <a:p>
            <a:r>
              <a:rPr lang="en-US" dirty="0" smtClean="0"/>
              <a:t>You can call only immediate base class method from the child class</a:t>
            </a:r>
          </a:p>
        </p:txBody>
      </p:sp>
      <p:sp>
        <p:nvSpPr>
          <p:cNvPr id="3" name="Title 2"/>
          <p:cNvSpPr>
            <a:spLocks noGrp="1"/>
          </p:cNvSpPr>
          <p:nvPr>
            <p:ph type="title"/>
          </p:nvPr>
        </p:nvSpPr>
        <p:spPr/>
        <p:txBody>
          <a:bodyPr/>
          <a:lstStyle/>
          <a:p>
            <a:r>
              <a:rPr lang="en-US" dirty="0" smtClean="0"/>
              <a:t>Calling Base </a:t>
            </a:r>
            <a:r>
              <a:rPr lang="en-US" dirty="0"/>
              <a:t>C</a:t>
            </a:r>
            <a:r>
              <a:rPr lang="en-US" dirty="0" smtClean="0"/>
              <a:t>lass </a:t>
            </a:r>
            <a:r>
              <a:rPr lang="en-US" dirty="0"/>
              <a:t>M</a:t>
            </a:r>
            <a:r>
              <a:rPr lang="en-US" dirty="0" smtClean="0"/>
              <a:t>ethod Using ‘base’ Keyword</a:t>
            </a:r>
            <a:endParaRPr lang="en-IN" dirty="0"/>
          </a:p>
        </p:txBody>
      </p:sp>
    </p:spTree>
    <p:extLst>
      <p:ext uri="{BB962C8B-B14F-4D97-AF65-F5344CB8AC3E}">
        <p14:creationId xmlns:p14="http://schemas.microsoft.com/office/powerpoint/2010/main" val="34761746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sz="half" idx="1"/>
          </p:nvPr>
        </p:nvSpPr>
        <p:spPr>
          <a:xfrm>
            <a:off x="1959714" y="1020762"/>
            <a:ext cx="3145686" cy="4853136"/>
          </a:xfrm>
        </p:spPr>
        <p:txBody>
          <a:bodyPr>
            <a:normAutofit fontScale="77500" lnSpcReduction="20000"/>
          </a:bodyPr>
          <a:lstStyle/>
          <a:p>
            <a:r>
              <a:rPr lang="en-GB" dirty="0"/>
              <a:t>The compiler</a:t>
            </a:r>
          </a:p>
          <a:p>
            <a:pPr lvl="1"/>
            <a:r>
              <a:rPr lang="en-GB" dirty="0"/>
              <a:t>Always generates a default constructor. Default constructors automatically initialize all fields to zero</a:t>
            </a:r>
            <a:r>
              <a:rPr lang="en-GB" dirty="0" smtClean="0"/>
              <a:t>.</a:t>
            </a:r>
            <a:endParaRPr lang="en-GB" dirty="0"/>
          </a:p>
          <a:p>
            <a:r>
              <a:rPr lang="en-GB" dirty="0"/>
              <a:t>The programmer</a:t>
            </a:r>
          </a:p>
          <a:p>
            <a:pPr lvl="1"/>
            <a:r>
              <a:rPr lang="en-GB" dirty="0" smtClean="0"/>
              <a:t>Can never declare a default constructor.</a:t>
            </a:r>
          </a:p>
          <a:p>
            <a:pPr lvl="1"/>
            <a:r>
              <a:rPr lang="en-GB" dirty="0" smtClean="0"/>
              <a:t>Can never declare a protected constructor.</a:t>
            </a:r>
          </a:p>
          <a:p>
            <a:pPr lvl="1"/>
            <a:r>
              <a:rPr lang="en-GB" dirty="0" smtClean="0"/>
              <a:t>Can </a:t>
            </a:r>
            <a:r>
              <a:rPr lang="en-GB" dirty="0"/>
              <a:t>declare constructors with one or more </a:t>
            </a:r>
            <a:r>
              <a:rPr lang="en-GB" dirty="0" smtClean="0"/>
              <a:t>arguments * (overloaded constructors). Declared </a:t>
            </a:r>
            <a:r>
              <a:rPr lang="en-GB" dirty="0"/>
              <a:t>constructors do not automatically initialize fields to zero</a:t>
            </a:r>
            <a:r>
              <a:rPr lang="en-GB" dirty="0" smtClean="0"/>
              <a:t>.</a:t>
            </a:r>
            <a:endParaRPr lang="en-GB" dirty="0"/>
          </a:p>
        </p:txBody>
      </p:sp>
      <p:sp>
        <p:nvSpPr>
          <p:cNvPr id="17410" name="Rectangle 2"/>
          <p:cNvSpPr>
            <a:spLocks noGrp="1" noChangeArrowheads="1"/>
          </p:cNvSpPr>
          <p:nvPr>
            <p:ph type="title"/>
          </p:nvPr>
        </p:nvSpPr>
        <p:spPr>
          <a:xfrm>
            <a:off x="838200" y="365125"/>
            <a:ext cx="10365259" cy="563513"/>
          </a:xfrm>
        </p:spPr>
        <p:txBody>
          <a:bodyPr>
            <a:normAutofit fontScale="90000"/>
          </a:bodyPr>
          <a:lstStyle/>
          <a:p>
            <a:r>
              <a:rPr lang="en-US" dirty="0"/>
              <a:t>Declaring a Constructor for a </a:t>
            </a:r>
            <a:r>
              <a:rPr lang="en-US" dirty="0" err="1"/>
              <a:t>Struct</a:t>
            </a:r>
            <a:endParaRPr lang="en-US" dirty="0"/>
          </a:p>
        </p:txBody>
      </p:sp>
      <p:sp>
        <p:nvSpPr>
          <p:cNvPr id="6" name="Rectangle 6"/>
          <p:cNvSpPr>
            <a:spLocks noGrp="1" noChangeArrowheads="1"/>
          </p:cNvSpPr>
          <p:nvPr>
            <p:ph sz="half" idx="2"/>
          </p:nvPr>
        </p:nvSpPr>
        <p:spPr bwMode="auto">
          <a:xfrm>
            <a:off x="6218987" y="1034014"/>
            <a:ext cx="4028256" cy="4896544"/>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normAutofit fontScale="77500" lnSpcReduction="20000"/>
          </a:bodyPr>
          <a:lstStyle/>
          <a:p>
            <a:pPr>
              <a:buNone/>
            </a:pPr>
            <a:r>
              <a:rPr lang="en-US" sz="1600" b="1" dirty="0">
                <a:latin typeface="Trebuchet MS" pitchFamily="34" charset="0"/>
              </a:rPr>
              <a:t>public </a:t>
            </a:r>
            <a:r>
              <a:rPr lang="en-US" sz="1600" b="1" dirty="0" err="1">
                <a:latin typeface="Trebuchet MS" pitchFamily="34" charset="0"/>
              </a:rPr>
              <a:t>struct</a:t>
            </a:r>
            <a:r>
              <a:rPr lang="en-US" sz="1600" b="1" dirty="0">
                <a:latin typeface="Trebuchet MS" pitchFamily="34" charset="0"/>
              </a:rPr>
              <a:t> </a:t>
            </a:r>
            <a:r>
              <a:rPr lang="en-US" sz="1600" b="1" dirty="0">
                <a:latin typeface="Trebuchet MS" pitchFamily="34" charset="0"/>
              </a:rPr>
              <a:t>Employee</a:t>
            </a:r>
          </a:p>
          <a:p>
            <a:pPr>
              <a:buNone/>
            </a:pPr>
            <a:r>
              <a:rPr lang="en-US" sz="1600" b="1" dirty="0">
                <a:latin typeface="Trebuchet MS" pitchFamily="34" charset="0"/>
              </a:rPr>
              <a:t>{</a:t>
            </a:r>
            <a:endParaRPr lang="en-US" sz="1600" b="1" dirty="0">
              <a:latin typeface="Trebuchet MS" pitchFamily="34" charset="0"/>
            </a:endParaRPr>
          </a:p>
          <a:p>
            <a:pPr>
              <a:buNone/>
            </a:pPr>
            <a:r>
              <a:rPr lang="en-US" sz="1600" b="1" dirty="0">
                <a:latin typeface="Trebuchet MS" pitchFamily="34" charset="0"/>
              </a:rPr>
              <a:t>	public </a:t>
            </a:r>
            <a:r>
              <a:rPr lang="en-US" sz="1600" b="1" dirty="0">
                <a:latin typeface="Trebuchet MS" pitchFamily="34" charset="0"/>
              </a:rPr>
              <a:t>string </a:t>
            </a:r>
            <a:r>
              <a:rPr lang="en-US" sz="1600" b="1" dirty="0" err="1">
                <a:latin typeface="Trebuchet MS" pitchFamily="34" charset="0"/>
              </a:rPr>
              <a:t>firstName</a:t>
            </a:r>
            <a:r>
              <a:rPr lang="en-US" sz="1600" b="1" dirty="0">
                <a:latin typeface="Trebuchet MS" pitchFamily="34" charset="0"/>
              </a:rPr>
              <a:t>;</a:t>
            </a:r>
          </a:p>
          <a:p>
            <a:pPr>
              <a:buNone/>
            </a:pPr>
            <a:r>
              <a:rPr lang="en-US" sz="1600" b="1" dirty="0">
                <a:latin typeface="Trebuchet MS" pitchFamily="34" charset="0"/>
              </a:rPr>
              <a:t>	public </a:t>
            </a:r>
            <a:r>
              <a:rPr lang="en-US" sz="1600" b="1" dirty="0" err="1">
                <a:latin typeface="Trebuchet MS" pitchFamily="34" charset="0"/>
              </a:rPr>
              <a:t>int</a:t>
            </a:r>
            <a:r>
              <a:rPr lang="en-US" sz="1600" b="1" dirty="0">
                <a:latin typeface="Trebuchet MS" pitchFamily="34" charset="0"/>
              </a:rPr>
              <a:t> age</a:t>
            </a:r>
            <a:r>
              <a:rPr lang="en-US" sz="1600" b="1" dirty="0">
                <a:latin typeface="Trebuchet MS" pitchFamily="34" charset="0"/>
              </a:rPr>
              <a:t>; </a:t>
            </a:r>
          </a:p>
          <a:p>
            <a:pPr>
              <a:buNone/>
            </a:pPr>
            <a:r>
              <a:rPr lang="en-US" sz="1600" b="1" dirty="0"/>
              <a:t>	public Employee() </a:t>
            </a:r>
          </a:p>
          <a:p>
            <a:pPr>
              <a:buNone/>
            </a:pPr>
            <a:r>
              <a:rPr lang="en-US" sz="1600" b="1" dirty="0"/>
              <a:t>	{ </a:t>
            </a:r>
          </a:p>
          <a:p>
            <a:pPr>
              <a:buNone/>
            </a:pPr>
            <a:r>
              <a:rPr lang="en-US" sz="1600" b="1" dirty="0"/>
              <a:t>       	</a:t>
            </a:r>
            <a:r>
              <a:rPr lang="en-US" sz="1600" b="1" dirty="0" err="1"/>
              <a:t>firstName</a:t>
            </a:r>
            <a:r>
              <a:rPr lang="en-US" sz="1600" b="1" dirty="0"/>
              <a:t>=“Joseph”;</a:t>
            </a:r>
          </a:p>
          <a:p>
            <a:pPr>
              <a:buNone/>
            </a:pPr>
            <a:r>
              <a:rPr lang="en-US" sz="1600" b="1" dirty="0">
                <a:latin typeface="Trebuchet MS" pitchFamily="34" charset="0"/>
              </a:rPr>
              <a:t>      	 age=30;</a:t>
            </a:r>
          </a:p>
          <a:p>
            <a:pPr>
              <a:buNone/>
            </a:pPr>
            <a:r>
              <a:rPr lang="en-US" sz="1600" b="1" dirty="0"/>
              <a:t>	}</a:t>
            </a:r>
          </a:p>
          <a:p>
            <a:pPr>
              <a:buNone/>
            </a:pPr>
            <a:r>
              <a:rPr lang="en-US" sz="1600" b="1" dirty="0"/>
              <a:t>	public Employee(string </a:t>
            </a:r>
            <a:r>
              <a:rPr lang="en-US" sz="1600" b="1" dirty="0" err="1"/>
              <a:t>fname</a:t>
            </a:r>
            <a:r>
              <a:rPr lang="en-US" sz="1600" b="1" dirty="0"/>
              <a:t>, </a:t>
            </a:r>
          </a:p>
          <a:p>
            <a:pPr>
              <a:buNone/>
            </a:pPr>
            <a:r>
              <a:rPr lang="en-US" sz="1600" b="1" dirty="0"/>
              <a:t>                             </a:t>
            </a:r>
            <a:r>
              <a:rPr lang="en-US" sz="1600" b="1" dirty="0" err="1"/>
              <a:t>int</a:t>
            </a:r>
            <a:r>
              <a:rPr lang="en-US" sz="1600" b="1" dirty="0"/>
              <a:t> </a:t>
            </a:r>
            <a:r>
              <a:rPr lang="en-US" sz="1600" b="1" dirty="0" err="1"/>
              <a:t>empAge</a:t>
            </a:r>
            <a:r>
              <a:rPr lang="en-US" sz="1600" b="1" dirty="0"/>
              <a:t>)</a:t>
            </a:r>
          </a:p>
          <a:p>
            <a:pPr>
              <a:buNone/>
            </a:pPr>
            <a:r>
              <a:rPr lang="en-US" sz="1600" b="1" dirty="0"/>
              <a:t>	{</a:t>
            </a:r>
          </a:p>
          <a:p>
            <a:pPr>
              <a:buNone/>
            </a:pPr>
            <a:r>
              <a:rPr lang="en-US" sz="1600" b="1" dirty="0"/>
              <a:t>		</a:t>
            </a:r>
            <a:r>
              <a:rPr lang="en-US" sz="1600" b="1" dirty="0" err="1"/>
              <a:t>firstName</a:t>
            </a:r>
            <a:r>
              <a:rPr lang="en-US" sz="1600" b="1" dirty="0"/>
              <a:t>= </a:t>
            </a:r>
            <a:r>
              <a:rPr lang="en-US" sz="1600" b="1" dirty="0" err="1"/>
              <a:t>fname</a:t>
            </a:r>
            <a:r>
              <a:rPr lang="en-US" sz="1600" b="1" dirty="0"/>
              <a:t>;</a:t>
            </a:r>
          </a:p>
          <a:p>
            <a:pPr>
              <a:buNone/>
            </a:pPr>
            <a:r>
              <a:rPr lang="en-US" sz="1600" b="1" dirty="0"/>
              <a:t>            	age= </a:t>
            </a:r>
            <a:r>
              <a:rPr lang="en-US" sz="1600" b="1" dirty="0" err="1"/>
              <a:t>empAge</a:t>
            </a:r>
            <a:r>
              <a:rPr lang="en-US" sz="1600" b="1" dirty="0"/>
              <a:t>;</a:t>
            </a:r>
            <a:br>
              <a:rPr lang="en-US" sz="1600" b="1" dirty="0"/>
            </a:br>
            <a:r>
              <a:rPr lang="en-US" sz="1600" b="1" dirty="0"/>
              <a:t>}</a:t>
            </a:r>
          </a:p>
          <a:p>
            <a:pPr>
              <a:buNone/>
            </a:pPr>
            <a:r>
              <a:rPr lang="en-US" sz="1600" b="1" dirty="0">
                <a:latin typeface="Trebuchet MS" pitchFamily="34" charset="0"/>
              </a:rPr>
              <a:t>}</a:t>
            </a:r>
          </a:p>
          <a:p>
            <a:endParaRPr lang="en-US" sz="1600" b="1" dirty="0">
              <a:latin typeface="Trebuchet MS" pitchFamily="34" charset="0"/>
            </a:endParaRPr>
          </a:p>
        </p:txBody>
      </p:sp>
      <p:sp>
        <p:nvSpPr>
          <p:cNvPr id="7" name="Rounded Rectangle 6"/>
          <p:cNvSpPr/>
          <p:nvPr/>
        </p:nvSpPr>
        <p:spPr>
          <a:xfrm>
            <a:off x="6507019" y="2258150"/>
            <a:ext cx="2952328"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6507019" y="3698310"/>
            <a:ext cx="3096344" cy="18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17411" idx="3"/>
          </p:cNvCxnSpPr>
          <p:nvPr/>
        </p:nvCxnSpPr>
        <p:spPr>
          <a:xfrm flipV="1">
            <a:off x="5105401" y="3411866"/>
            <a:ext cx="1401619" cy="354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9"/>
          <p:cNvSpPr>
            <a:spLocks noChangeArrowheads="1"/>
          </p:cNvSpPr>
          <p:nvPr/>
        </p:nvSpPr>
        <p:spPr bwMode="auto">
          <a:xfrm>
            <a:off x="9603364" y="4274374"/>
            <a:ext cx="592137" cy="698500"/>
          </a:xfrm>
          <a:prstGeom prst="rect">
            <a:avLst/>
          </a:prstGeom>
          <a:noFill/>
          <a:ln w="12700">
            <a:noFill/>
            <a:miter lim="800000"/>
            <a:headEnd/>
            <a:tailEnd/>
          </a:ln>
          <a:effectLst/>
        </p:spPr>
        <p:txBody>
          <a:bodyPr lIns="90488" tIns="44450" rIns="90488" bIns="44450">
            <a:spAutoFit/>
          </a:bodyPr>
          <a:lstStyle/>
          <a:p>
            <a:pPr defTabSz="739775"/>
            <a:r>
              <a:rPr lang="en-US" sz="4000" dirty="0">
                <a:solidFill>
                  <a:srgbClr val="FF3300"/>
                </a:solidFill>
                <a:effectLst>
                  <a:outerShdw blurRad="38100" dist="38100" dir="2700000" algn="tl">
                    <a:srgbClr val="000000"/>
                  </a:outerShdw>
                </a:effectLst>
                <a:latin typeface="Wingdings" pitchFamily="2" charset="2"/>
              </a:rPr>
              <a:t></a:t>
            </a:r>
          </a:p>
        </p:txBody>
      </p:sp>
      <p:sp>
        <p:nvSpPr>
          <p:cNvPr id="16" name="Rectangle 8"/>
          <p:cNvSpPr>
            <a:spLocks noChangeArrowheads="1"/>
          </p:cNvSpPr>
          <p:nvPr/>
        </p:nvSpPr>
        <p:spPr bwMode="auto">
          <a:xfrm>
            <a:off x="9603364" y="2546182"/>
            <a:ext cx="515937" cy="698500"/>
          </a:xfrm>
          <a:prstGeom prst="rect">
            <a:avLst/>
          </a:prstGeom>
          <a:noFill/>
          <a:ln w="12700">
            <a:noFill/>
            <a:miter lim="800000"/>
            <a:headEnd/>
            <a:tailEnd/>
          </a:ln>
          <a:effectLst/>
        </p:spPr>
        <p:txBody>
          <a:bodyPr lIns="90488" tIns="44450" rIns="90488" bIns="44450">
            <a:spAutoFit/>
          </a:bodyPr>
          <a:lstStyle/>
          <a:p>
            <a:pPr defTabSz="739775"/>
            <a:r>
              <a:rPr lang="en-US" sz="4000" dirty="0">
                <a:solidFill>
                  <a:srgbClr val="FF3300"/>
                </a:solidFill>
                <a:effectLst>
                  <a:outerShdw blurRad="38100" dist="38100" dir="2700000" algn="tl">
                    <a:srgbClr val="000000"/>
                  </a:outerShdw>
                </a:effectLst>
                <a:latin typeface="Wingdings" pitchFamily="2" charset="2"/>
              </a:rPr>
              <a:t></a:t>
            </a:r>
          </a:p>
        </p:txBody>
      </p:sp>
      <p:cxnSp>
        <p:nvCxnSpPr>
          <p:cNvPr id="18" name="Straight Arrow Connector 17"/>
          <p:cNvCxnSpPr>
            <a:stCxn id="3" idx="1"/>
          </p:cNvCxnSpPr>
          <p:nvPr/>
        </p:nvCxnSpPr>
        <p:spPr>
          <a:xfrm>
            <a:off x="5393433" y="4335592"/>
            <a:ext cx="1041579" cy="3004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ight Brace 2"/>
          <p:cNvSpPr/>
          <p:nvPr/>
        </p:nvSpPr>
        <p:spPr>
          <a:xfrm>
            <a:off x="5105400" y="3698310"/>
            <a:ext cx="288032" cy="1274564"/>
          </a:xfrm>
          <a:prstGeom prst="righ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961385" y="3255472"/>
            <a:ext cx="45719" cy="453628"/>
          </a:xfrm>
          <a:prstGeom prst="righ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043186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nvPr>
        </p:nvGraphicFramePr>
        <p:xfrm>
          <a:off x="2014330" y="1219200"/>
          <a:ext cx="8229600" cy="45872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Structure</a:t>
                      </a:r>
                      <a:endParaRPr lang="en-IN" dirty="0"/>
                    </a:p>
                  </a:txBody>
                  <a:tcPr/>
                </a:tc>
                <a:tc>
                  <a:txBody>
                    <a:bodyPr/>
                    <a:lstStyle/>
                    <a:p>
                      <a:r>
                        <a:rPr lang="en-US" dirty="0" smtClean="0"/>
                        <a:t>Class</a:t>
                      </a:r>
                      <a:endParaRPr lang="en-IN" dirty="0"/>
                    </a:p>
                  </a:txBody>
                  <a:tcPr/>
                </a:tc>
              </a:tr>
              <a:tr h="370840">
                <a:tc>
                  <a:txBody>
                    <a:bodyPr/>
                    <a:lstStyle/>
                    <a:p>
                      <a:r>
                        <a:rPr lang="en-US" dirty="0" smtClean="0"/>
                        <a:t>1. Structure is value type</a:t>
                      </a:r>
                      <a:endParaRPr lang="en-IN" dirty="0"/>
                    </a:p>
                  </a:txBody>
                  <a:tcPr/>
                </a:tc>
                <a:tc>
                  <a:txBody>
                    <a:bodyPr/>
                    <a:lstStyle/>
                    <a:p>
                      <a:r>
                        <a:rPr lang="en-US" dirty="0" smtClean="0"/>
                        <a:t>1. Class is reference</a:t>
                      </a:r>
                      <a:r>
                        <a:rPr lang="en-US" baseline="0" dirty="0" smtClean="0"/>
                        <a:t> type</a:t>
                      </a:r>
                      <a:endParaRPr lang="en-IN" dirty="0"/>
                    </a:p>
                  </a:txBody>
                  <a:tcPr/>
                </a:tc>
              </a:tr>
              <a:tr h="370840">
                <a:tc>
                  <a:txBody>
                    <a:bodyPr/>
                    <a:lstStyle/>
                    <a:p>
                      <a:r>
                        <a:rPr lang="en-US" dirty="0" smtClean="0"/>
                        <a:t>2. Memory space allocation of structure involves</a:t>
                      </a:r>
                      <a:r>
                        <a:rPr lang="en-US" baseline="0" dirty="0" smtClean="0"/>
                        <a:t> only stack</a:t>
                      </a:r>
                      <a:endParaRPr lang="en-IN" dirty="0"/>
                    </a:p>
                  </a:txBody>
                  <a:tcPr/>
                </a:tc>
                <a:tc>
                  <a:txBody>
                    <a:bodyPr/>
                    <a:lstStyle/>
                    <a:p>
                      <a:r>
                        <a:rPr lang="en-US" dirty="0" smtClean="0"/>
                        <a:t>2. Memory space</a:t>
                      </a:r>
                      <a:r>
                        <a:rPr lang="en-US" baseline="0" dirty="0" smtClean="0"/>
                        <a:t> allocation of class involves stack as well as heap</a:t>
                      </a:r>
                      <a:endParaRPr lang="en-IN" dirty="0"/>
                    </a:p>
                  </a:txBody>
                  <a:tcPr/>
                </a:tc>
              </a:tr>
              <a:tr h="370840">
                <a:tc>
                  <a:txBody>
                    <a:bodyPr/>
                    <a:lstStyle/>
                    <a:p>
                      <a:r>
                        <a:rPr lang="en-US" dirty="0" smtClean="0"/>
                        <a:t>3. Structure is used represent light</a:t>
                      </a:r>
                      <a:r>
                        <a:rPr lang="en-US" baseline="0" dirty="0" smtClean="0"/>
                        <a:t> weight object </a:t>
                      </a:r>
                      <a:endParaRPr lang="en-IN" dirty="0"/>
                    </a:p>
                  </a:txBody>
                  <a:tcPr/>
                </a:tc>
                <a:tc>
                  <a:txBody>
                    <a:bodyPr/>
                    <a:lstStyle/>
                    <a:p>
                      <a:r>
                        <a:rPr lang="en-US" dirty="0" smtClean="0"/>
                        <a:t>3. Class is used to represent heavy weight objects</a:t>
                      </a:r>
                      <a:endParaRPr lang="en-IN" dirty="0"/>
                    </a:p>
                  </a:txBody>
                  <a:tcPr/>
                </a:tc>
              </a:tr>
              <a:tr h="370840">
                <a:tc>
                  <a:txBody>
                    <a:bodyPr/>
                    <a:lstStyle/>
                    <a:p>
                      <a:r>
                        <a:rPr lang="en-US" dirty="0" smtClean="0"/>
                        <a:t>4. Structure</a:t>
                      </a:r>
                      <a:r>
                        <a:rPr lang="en-US" baseline="0" dirty="0" smtClean="0"/>
                        <a:t> variable can be declared using new keyword, too.</a:t>
                      </a:r>
                      <a:endParaRPr lang="en-IN" dirty="0"/>
                    </a:p>
                  </a:txBody>
                  <a:tcPr/>
                </a:tc>
                <a:tc>
                  <a:txBody>
                    <a:bodyPr/>
                    <a:lstStyle/>
                    <a:p>
                      <a:r>
                        <a:rPr lang="en-US" dirty="0" smtClean="0"/>
                        <a:t>4.</a:t>
                      </a:r>
                      <a:r>
                        <a:rPr lang="en-US" baseline="0" dirty="0" smtClean="0"/>
                        <a:t> Use of ‘new’ keyword is mandatory to create class objects.</a:t>
                      </a:r>
                      <a:endParaRPr lang="en-IN" dirty="0"/>
                    </a:p>
                  </a:txBody>
                  <a:tcPr/>
                </a:tc>
              </a:tr>
              <a:tr h="370840">
                <a:tc>
                  <a:txBody>
                    <a:bodyPr/>
                    <a:lstStyle/>
                    <a:p>
                      <a:r>
                        <a:rPr lang="en-US" dirty="0" smtClean="0"/>
                        <a:t>5. By default constructor is supplied by</a:t>
                      </a:r>
                      <a:r>
                        <a:rPr lang="en-US" baseline="0" dirty="0" smtClean="0"/>
                        <a:t> compiler if and only if any structure variable is declared using ‘new’ keyword</a:t>
                      </a:r>
                      <a:endParaRPr lang="en-IN" dirty="0"/>
                    </a:p>
                  </a:txBody>
                  <a:tcPr/>
                </a:tc>
                <a:tc>
                  <a:txBody>
                    <a:bodyPr/>
                    <a:lstStyle/>
                    <a:p>
                      <a:r>
                        <a:rPr lang="en-US" dirty="0" smtClean="0"/>
                        <a:t>5.</a:t>
                      </a:r>
                      <a:r>
                        <a:rPr lang="en-US" baseline="0" dirty="0" smtClean="0"/>
                        <a:t> Default constructor is not supplied by compiler always if you try to create object of a class</a:t>
                      </a:r>
                      <a:endParaRPr lang="en-IN" dirty="0"/>
                    </a:p>
                  </a:txBody>
                  <a:tcPr/>
                </a:tc>
              </a:tr>
              <a:tr h="370840">
                <a:tc>
                  <a:txBody>
                    <a:bodyPr/>
                    <a:lstStyle/>
                    <a:p>
                      <a:r>
                        <a:rPr lang="en-US" dirty="0" smtClean="0"/>
                        <a:t>6. Overloaded</a:t>
                      </a:r>
                      <a:r>
                        <a:rPr lang="en-US" baseline="0" dirty="0" smtClean="0"/>
                        <a:t> constructor of structure has to initialize all the fields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Overloaded</a:t>
                      </a:r>
                      <a:r>
                        <a:rPr lang="en-US" baseline="0" dirty="0" smtClean="0"/>
                        <a:t> constructor of class needs not to initialize all the fields</a:t>
                      </a:r>
                      <a:endParaRPr lang="en-IN" dirty="0"/>
                    </a:p>
                  </a:txBody>
                  <a:tcPr/>
                </a:tc>
              </a:tr>
              <a:tr h="370840">
                <a:tc>
                  <a:txBody>
                    <a:bodyPr/>
                    <a:lstStyle/>
                    <a:p>
                      <a:r>
                        <a:rPr lang="en-US" dirty="0" smtClean="0"/>
                        <a:t>7. Object of structure is never created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 Class</a:t>
                      </a:r>
                      <a:r>
                        <a:rPr lang="en-US" baseline="0" dirty="0" smtClean="0"/>
                        <a:t> objects are always created</a:t>
                      </a:r>
                      <a:endParaRPr lang="en-IN" dirty="0"/>
                    </a:p>
                  </a:txBody>
                  <a:tcPr/>
                </a:tc>
              </a:tr>
            </a:tbl>
          </a:graphicData>
        </a:graphic>
      </p:graphicFrame>
      <p:sp>
        <p:nvSpPr>
          <p:cNvPr id="5" name="Title 4"/>
          <p:cNvSpPr>
            <a:spLocks noGrp="1"/>
          </p:cNvSpPr>
          <p:nvPr>
            <p:ph type="title"/>
          </p:nvPr>
        </p:nvSpPr>
        <p:spPr>
          <a:xfrm>
            <a:off x="838200" y="365125"/>
            <a:ext cx="10521778" cy="771697"/>
          </a:xfrm>
        </p:spPr>
        <p:txBody>
          <a:bodyPr/>
          <a:lstStyle/>
          <a:p>
            <a:r>
              <a:rPr lang="en-US" dirty="0" smtClean="0"/>
              <a:t>Difference between a Structure and a Class</a:t>
            </a:r>
            <a:endParaRPr lang="en-IN" dirty="0"/>
          </a:p>
        </p:txBody>
      </p:sp>
    </p:spTree>
    <p:extLst>
      <p:ext uri="{BB962C8B-B14F-4D97-AF65-F5344CB8AC3E}">
        <p14:creationId xmlns:p14="http://schemas.microsoft.com/office/powerpoint/2010/main" val="66155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hlinkClick r:id="rId3"/>
              </a:rPr>
              <a:t>http</a:t>
            </a:r>
            <a:r>
              <a:rPr lang="en-US" dirty="0">
                <a:hlinkClick r:id="rId3"/>
              </a:rPr>
              <a:t>://</a:t>
            </a:r>
            <a:r>
              <a:rPr lang="en-US" dirty="0" smtClean="0">
                <a:hlinkClick r:id="rId3"/>
              </a:rPr>
              <a:t>www.codeproject.com/Articles/330447/Understanding-Association-Aggregation-and-Composit</a:t>
            </a:r>
            <a:endParaRPr lang="en-US" dirty="0" smtClean="0"/>
          </a:p>
          <a:p>
            <a:r>
              <a:rPr lang="en-US" dirty="0"/>
              <a:t>For more information on interfaces, please visit the following link</a:t>
            </a:r>
          </a:p>
          <a:p>
            <a:pPr lvl="1"/>
            <a:r>
              <a:rPr lang="en-IN" dirty="0">
                <a:hlinkClick r:id="rId4"/>
              </a:rPr>
              <a:t>http://msdn.microsoft.com/en-us/library/ms173156.aspx</a:t>
            </a:r>
            <a:r>
              <a:rPr lang="en-IN" dirty="0"/>
              <a:t> </a:t>
            </a:r>
          </a:p>
          <a:p>
            <a:r>
              <a:rPr lang="en-US" dirty="0"/>
              <a:t>For more information on </a:t>
            </a:r>
            <a:r>
              <a:rPr lang="en-US" dirty="0" smtClean="0"/>
              <a:t>polymorphism</a:t>
            </a:r>
            <a:r>
              <a:rPr lang="en-US" dirty="0"/>
              <a:t>, please visit the following link</a:t>
            </a:r>
            <a:endParaRPr lang="en-IN" dirty="0"/>
          </a:p>
          <a:p>
            <a:pPr lvl="1"/>
            <a:r>
              <a:rPr lang="en-IN" dirty="0">
                <a:hlinkClick r:id="rId5"/>
              </a:rPr>
              <a:t>http://msdn.microsoft.com/en-us/library/ms173152.aspx</a:t>
            </a:r>
            <a:r>
              <a:rPr lang="en-IN" dirty="0"/>
              <a:t> </a:t>
            </a:r>
          </a:p>
          <a:p>
            <a:r>
              <a:rPr lang="en-US" dirty="0"/>
              <a:t>For more information on abstract class, please visit the following link</a:t>
            </a:r>
            <a:endParaRPr lang="en-IN" dirty="0"/>
          </a:p>
          <a:p>
            <a:pPr lvl="1"/>
            <a:r>
              <a:rPr lang="en-IN" dirty="0">
                <a:hlinkClick r:id="rId6"/>
              </a:rPr>
              <a:t>http://msdn.microsoft.com/en-us/library/ms173150.aspx</a:t>
            </a:r>
            <a:r>
              <a:rPr lang="en-IN" dirty="0"/>
              <a:t> </a:t>
            </a:r>
          </a:p>
          <a:p>
            <a:r>
              <a:rPr lang="en-US" dirty="0"/>
              <a:t>For more information on static and static class members, please visit the following link</a:t>
            </a:r>
            <a:endParaRPr lang="en-IN" dirty="0"/>
          </a:p>
          <a:p>
            <a:pPr lvl="1"/>
            <a:r>
              <a:rPr lang="en-IN" dirty="0">
                <a:hlinkClick r:id="rId7"/>
              </a:rPr>
              <a:t>http://msdn.microsoft.com/en-us/library/79b3xss3.aspx</a:t>
            </a:r>
            <a:r>
              <a:rPr lang="en-IN" dirty="0"/>
              <a:t> </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2024417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4422"/>
            <a:ext cx="8229600" cy="5286412"/>
          </a:xfrm>
        </p:spPr>
        <p:txBody>
          <a:bodyPr>
            <a:normAutofit lnSpcReduction="10000"/>
          </a:bodyPr>
          <a:lstStyle/>
          <a:p>
            <a:r>
              <a:rPr lang="en-US" dirty="0" smtClean="0"/>
              <a:t>Scenario:</a:t>
            </a:r>
          </a:p>
          <a:p>
            <a:pPr lvl="1"/>
            <a:r>
              <a:rPr lang="en-US" dirty="0" smtClean="0"/>
              <a:t>Let’s take the same example of </a:t>
            </a:r>
            <a:r>
              <a:rPr lang="en-US" dirty="0" err="1" smtClean="0"/>
              <a:t>InfoSystem</a:t>
            </a:r>
            <a:r>
              <a:rPr lang="en-US" dirty="0" smtClean="0"/>
              <a:t> Ltd. Company, where we need to calculate salary of different employees</a:t>
            </a:r>
          </a:p>
          <a:p>
            <a:endParaRPr lang="en-US" dirty="0" smtClean="0"/>
          </a:p>
          <a:p>
            <a:r>
              <a:rPr lang="en-US" dirty="0" smtClean="0"/>
              <a:t>Problem:</a:t>
            </a:r>
          </a:p>
          <a:p>
            <a:pPr lvl="1"/>
            <a:r>
              <a:rPr lang="en-US" dirty="0" smtClean="0"/>
              <a:t>Consider, all the common fields in the base class Employee are private. So, no field will be derived in the child classes, </a:t>
            </a:r>
            <a:r>
              <a:rPr lang="en-US" dirty="0" err="1" smtClean="0"/>
              <a:t>SrDeveloper</a:t>
            </a:r>
            <a:r>
              <a:rPr lang="en-US" dirty="0" smtClean="0"/>
              <a:t> and </a:t>
            </a:r>
            <a:r>
              <a:rPr lang="en-US" dirty="0" err="1" smtClean="0"/>
              <a:t>ProjectManager</a:t>
            </a:r>
            <a:endParaRPr lang="en-US" dirty="0" smtClean="0"/>
          </a:p>
          <a:p>
            <a:pPr lvl="1"/>
            <a:r>
              <a:rPr lang="en-US" dirty="0" smtClean="0"/>
              <a:t>Also, salary structure of different employees is </a:t>
            </a:r>
            <a:r>
              <a:rPr lang="en-US" dirty="0" err="1" smtClean="0"/>
              <a:t>different.Consider</a:t>
            </a:r>
            <a:r>
              <a:rPr lang="en-US" dirty="0" smtClean="0"/>
              <a:t>, </a:t>
            </a:r>
            <a:r>
              <a:rPr lang="en-US" dirty="0" err="1" smtClean="0"/>
              <a:t>ProjectManager</a:t>
            </a:r>
            <a:r>
              <a:rPr lang="en-US" dirty="0" smtClean="0"/>
              <a:t> has ‘</a:t>
            </a:r>
            <a:r>
              <a:rPr lang="en-US" dirty="0" err="1" smtClean="0"/>
              <a:t>gartuity</a:t>
            </a:r>
            <a:r>
              <a:rPr lang="en-US" dirty="0" smtClean="0"/>
              <a:t>’ and </a:t>
            </a:r>
            <a:r>
              <a:rPr lang="en-US" dirty="0" err="1" smtClean="0"/>
              <a:t>SrDeveleoper</a:t>
            </a:r>
            <a:r>
              <a:rPr lang="en-US" dirty="0" smtClean="0"/>
              <a:t> has ‘incentive’ as their extra payment apart from common ‘basic’, ‘</a:t>
            </a:r>
            <a:r>
              <a:rPr lang="en-US" dirty="0" err="1" smtClean="0"/>
              <a:t>da</a:t>
            </a:r>
            <a:r>
              <a:rPr lang="en-US" dirty="0" smtClean="0"/>
              <a:t>’ and ‘</a:t>
            </a:r>
            <a:r>
              <a:rPr lang="en-US" dirty="0" err="1" smtClean="0"/>
              <a:t>hra</a:t>
            </a:r>
            <a:r>
              <a:rPr lang="en-US" dirty="0" smtClean="0"/>
              <a:t>’. Now you need to calculate salary for both of them but  the salary calculation will be slightly different for each derived class.</a:t>
            </a:r>
          </a:p>
          <a:p>
            <a:pPr lvl="1"/>
            <a:endParaRPr lang="en-US" dirty="0" smtClean="0"/>
          </a:p>
        </p:txBody>
      </p:sp>
      <p:sp>
        <p:nvSpPr>
          <p:cNvPr id="3" name="Title 2"/>
          <p:cNvSpPr>
            <a:spLocks noGrp="1"/>
          </p:cNvSpPr>
          <p:nvPr>
            <p:ph type="title"/>
          </p:nvPr>
        </p:nvSpPr>
        <p:spPr/>
        <p:txBody>
          <a:bodyPr/>
          <a:lstStyle/>
          <a:p>
            <a:r>
              <a:rPr lang="en-US" dirty="0" smtClean="0"/>
              <a:t>Example: Using ‘base’ Keyword</a:t>
            </a:r>
            <a:endParaRPr lang="en-IN" dirty="0"/>
          </a:p>
        </p:txBody>
      </p:sp>
    </p:spTree>
    <p:extLst>
      <p:ext uri="{BB962C8B-B14F-4D97-AF65-F5344CB8AC3E}">
        <p14:creationId xmlns:p14="http://schemas.microsoft.com/office/powerpoint/2010/main" val="33432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4422"/>
            <a:ext cx="8229600" cy="5110178"/>
          </a:xfrm>
        </p:spPr>
        <p:txBody>
          <a:bodyPr>
            <a:normAutofit lnSpcReduction="10000"/>
          </a:bodyPr>
          <a:lstStyle/>
          <a:p>
            <a:r>
              <a:rPr lang="en-US" dirty="0" smtClean="0"/>
              <a:t>Solution:</a:t>
            </a:r>
          </a:p>
          <a:p>
            <a:pPr lvl="1"/>
            <a:r>
              <a:rPr lang="en-US" dirty="0" smtClean="0"/>
              <a:t>First, </a:t>
            </a:r>
          </a:p>
          <a:p>
            <a:pPr lvl="2"/>
            <a:endParaRPr lang="en-US" dirty="0" smtClean="0"/>
          </a:p>
          <a:p>
            <a:pPr lvl="2"/>
            <a:r>
              <a:rPr lang="en-US" dirty="0" smtClean="0"/>
              <a:t>Let’s add overloaded constructors in base class (Employee) as well as in all derived classes (</a:t>
            </a:r>
            <a:r>
              <a:rPr lang="en-US" dirty="0" err="1" smtClean="0"/>
              <a:t>SrDeveloper</a:t>
            </a:r>
            <a:r>
              <a:rPr lang="en-US" dirty="0" smtClean="0"/>
              <a:t> and </a:t>
            </a:r>
            <a:r>
              <a:rPr lang="en-US" dirty="0" err="1" smtClean="0"/>
              <a:t>ProjectManager</a:t>
            </a:r>
            <a:r>
              <a:rPr lang="en-US" dirty="0" smtClean="0"/>
              <a:t>). </a:t>
            </a:r>
          </a:p>
          <a:p>
            <a:pPr lvl="2"/>
            <a:endParaRPr lang="en-US" dirty="0" smtClean="0"/>
          </a:p>
          <a:p>
            <a:pPr lvl="2"/>
            <a:r>
              <a:rPr lang="en-US" dirty="0" smtClean="0"/>
              <a:t>Call overloaded constructor of derived classes and pass all the required arguments to it, while creating objects of derived classes</a:t>
            </a:r>
          </a:p>
          <a:p>
            <a:pPr lvl="2"/>
            <a:endParaRPr lang="en-US" dirty="0" smtClean="0"/>
          </a:p>
          <a:p>
            <a:pPr lvl="2"/>
            <a:r>
              <a:rPr lang="en-US" dirty="0" smtClean="0"/>
              <a:t>Form derived class constructor, using ‘base’ keyword call base class overloaded constructor and pass those same arguments which were passed to derived class overloaded constructor by user</a:t>
            </a:r>
          </a:p>
          <a:p>
            <a:pPr lvl="2"/>
            <a:endParaRPr lang="en-US" dirty="0" smtClean="0"/>
          </a:p>
          <a:p>
            <a:pPr lvl="2"/>
            <a:r>
              <a:rPr lang="en-US" dirty="0" smtClean="0"/>
              <a:t>Get all the fields be initialized and also salary be calculated in the base class</a:t>
            </a:r>
            <a:endParaRPr lang="en-IN" dirty="0" smtClean="0"/>
          </a:p>
          <a:p>
            <a:endParaRPr lang="en-IN" dirty="0" smtClean="0"/>
          </a:p>
          <a:p>
            <a:endParaRPr lang="en-IN" dirty="0"/>
          </a:p>
        </p:txBody>
      </p:sp>
      <p:sp>
        <p:nvSpPr>
          <p:cNvPr id="3" name="Title 2"/>
          <p:cNvSpPr>
            <a:spLocks noGrp="1"/>
          </p:cNvSpPr>
          <p:nvPr>
            <p:ph type="title"/>
          </p:nvPr>
        </p:nvSpPr>
        <p:spPr/>
        <p:txBody>
          <a:bodyPr/>
          <a:lstStyle/>
          <a:p>
            <a:r>
              <a:rPr lang="en-US" dirty="0" smtClean="0"/>
              <a:t>Example: using ‘base’ keyword</a:t>
            </a:r>
            <a:endParaRPr lang="en-IN" dirty="0"/>
          </a:p>
        </p:txBody>
      </p:sp>
    </p:spTree>
    <p:extLst>
      <p:ext uri="{BB962C8B-B14F-4D97-AF65-F5344CB8AC3E}">
        <p14:creationId xmlns:p14="http://schemas.microsoft.com/office/powerpoint/2010/main" val="2182922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5151</Words>
  <Application>Microsoft Office PowerPoint</Application>
  <PresentationFormat>Widescreen</PresentationFormat>
  <Paragraphs>809</Paragraphs>
  <Slides>72</Slides>
  <Notes>71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Arial</vt:lpstr>
      <vt:lpstr>Calibri</vt:lpstr>
      <vt:lpstr>Calibri Light</vt:lpstr>
      <vt:lpstr>Lucida Sans Typewriter</vt:lpstr>
      <vt:lpstr>Segoe UI</vt:lpstr>
      <vt:lpstr>Times New Roman</vt:lpstr>
      <vt:lpstr>Trebuchet MS</vt:lpstr>
      <vt:lpstr>Wingdings</vt:lpstr>
      <vt:lpstr>Office Theme</vt:lpstr>
      <vt:lpstr>REVISITING OBJECT ORIENTED PROGRAMMING IN C# - ADVANCED CONCEPTS</vt:lpstr>
      <vt:lpstr>Objective</vt:lpstr>
      <vt:lpstr>Using this Keyword</vt:lpstr>
      <vt:lpstr>Initializing Data Using Initializer List and this Keyword</vt:lpstr>
      <vt:lpstr>‘base’ Keyword</vt:lpstr>
      <vt:lpstr>Calling Base Class Constructor Using base Keyword</vt:lpstr>
      <vt:lpstr>Calling Base Class Method Using ‘base’ Keyword</vt:lpstr>
      <vt:lpstr>Example: Using ‘base’ Keyword</vt:lpstr>
      <vt:lpstr>Example: using ‘base’ keyword</vt:lpstr>
      <vt:lpstr>Example: using ‘base’ keyword</vt:lpstr>
      <vt:lpstr>Example: Using ‘base’ Keyword</vt:lpstr>
      <vt:lpstr>Example: Using ‘base’ Keyword</vt:lpstr>
      <vt:lpstr>Example: Using ‘base’ Keyword</vt:lpstr>
      <vt:lpstr>Using ‘new’ Keyword</vt:lpstr>
      <vt:lpstr>Example: Using ‘new’ Keyword</vt:lpstr>
      <vt:lpstr>Example: Using ‘new’ Keyword</vt:lpstr>
      <vt:lpstr>Points To Remember About new keyword</vt:lpstr>
      <vt:lpstr>Static Member</vt:lpstr>
      <vt:lpstr>Using Static Methods</vt:lpstr>
      <vt:lpstr>Example: Static Method</vt:lpstr>
      <vt:lpstr>Static Property: Example</vt:lpstr>
      <vt:lpstr>Static Constructor</vt:lpstr>
      <vt:lpstr>Example:</vt:lpstr>
      <vt:lpstr>Comparison Between Static and Non-static data</vt:lpstr>
      <vt:lpstr>Polymorphism and Types of Polymorphism</vt:lpstr>
      <vt:lpstr>Method Overloading Revisited</vt:lpstr>
      <vt:lpstr>Declaring Overloaded Methods</vt:lpstr>
      <vt:lpstr>What is Method Overriding?</vt:lpstr>
      <vt:lpstr>Why Method Overriding? </vt:lpstr>
      <vt:lpstr>Why Method Overriding?</vt:lpstr>
      <vt:lpstr>Why Method Overriding?</vt:lpstr>
      <vt:lpstr>Why Method Overriding?</vt:lpstr>
      <vt:lpstr>Example: Method Overriding</vt:lpstr>
      <vt:lpstr>Example: Method Overriding</vt:lpstr>
      <vt:lpstr>Example: Method Overriding</vt:lpstr>
      <vt:lpstr>Example: Method Overriding</vt:lpstr>
      <vt:lpstr>Important Points To Remember About Overriding</vt:lpstr>
      <vt:lpstr>‘sealed’ keyword: Sealed class</vt:lpstr>
      <vt:lpstr>‘sealed’ keyword: Sealed Method/Properties</vt:lpstr>
      <vt:lpstr>Revisiting Abstract Class and Method: Through a Scenario</vt:lpstr>
      <vt:lpstr>Example: Abstract Class</vt:lpstr>
      <vt:lpstr>Example: Abstract Class</vt:lpstr>
      <vt:lpstr>Example: Abstract Class</vt:lpstr>
      <vt:lpstr>Important Points to Remember About Abstract</vt:lpstr>
      <vt:lpstr>Revisiting Interface</vt:lpstr>
      <vt:lpstr>Implementing Interface Members Implicitly</vt:lpstr>
      <vt:lpstr>Calling interface methods</vt:lpstr>
      <vt:lpstr>Implementing Interface Methods Explicitly</vt:lpstr>
      <vt:lpstr>Interface in an Hierarchy</vt:lpstr>
      <vt:lpstr>Example: Interface</vt:lpstr>
      <vt:lpstr>Example: Interface</vt:lpstr>
      <vt:lpstr>Example: Interface</vt:lpstr>
      <vt:lpstr>Comparing Abstract Classes to Interfaces</vt:lpstr>
      <vt:lpstr>Operator Overloading</vt:lpstr>
      <vt:lpstr>Operators and Methods</vt:lpstr>
      <vt:lpstr>Introduction to Operator Overloading</vt:lpstr>
      <vt:lpstr>Overloading Relational Operators</vt:lpstr>
      <vt:lpstr>Overloading Logical Operators</vt:lpstr>
      <vt:lpstr>Overloading Conversion Operators</vt:lpstr>
      <vt:lpstr>Overloading Operators Multiple Times</vt:lpstr>
      <vt:lpstr>The ‘object’ Type</vt:lpstr>
      <vt:lpstr>Members of ‘object’ type</vt:lpstr>
      <vt:lpstr>Data Conversions</vt:lpstr>
      <vt:lpstr>The is Operator</vt:lpstr>
      <vt:lpstr>The as Operator</vt:lpstr>
      <vt:lpstr>Conversions and the object Type</vt:lpstr>
      <vt:lpstr>Boxing and Unboxing</vt:lpstr>
      <vt:lpstr>Structure</vt:lpstr>
      <vt:lpstr>Using a Structure</vt:lpstr>
      <vt:lpstr>Declaring a Constructor for a Struct</vt:lpstr>
      <vt:lpstr>Difference between a Structure and a Class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REVISITING OBJECT ORIENTED PROGRAMMING IN C# - ADVANCED CONCEPTS</dc:title>
  <dc:creator>Joydip Mondal</dc:creator>
  <cp:lastModifiedBy>Joydip Mondal</cp:lastModifiedBy>
  <cp:revision>5</cp:revision>
  <dcterms:created xsi:type="dcterms:W3CDTF">2016-01-14T11:30:42Z</dcterms:created>
  <dcterms:modified xsi:type="dcterms:W3CDTF">2016-01-14T11:36:30Z</dcterms:modified>
</cp:coreProperties>
</file>