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6C58A-35B6-4539-8760-2594924CD1CB}"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E70C7-783E-4EB5-8F2D-9E83AAE95386}" type="slidenum">
              <a:rPr lang="en-US" smtClean="0"/>
              <a:t>‹#›</a:t>
            </a:fld>
            <a:endParaRPr lang="en-US"/>
          </a:p>
        </p:txBody>
      </p:sp>
    </p:spTree>
    <p:extLst>
      <p:ext uri="{BB962C8B-B14F-4D97-AF65-F5344CB8AC3E}">
        <p14:creationId xmlns:p14="http://schemas.microsoft.com/office/powerpoint/2010/main" val="362293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18560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3564923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3819835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726074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2010959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233444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15</a:t>
            </a:fld>
            <a:endParaRPr lang="en-US"/>
          </a:p>
        </p:txBody>
      </p:sp>
    </p:spTree>
    <p:extLst>
      <p:ext uri="{BB962C8B-B14F-4D97-AF65-F5344CB8AC3E}">
        <p14:creationId xmlns:p14="http://schemas.microsoft.com/office/powerpoint/2010/main" val="4287014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1378278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168502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106676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369034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274176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45205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extLst>
      <p:ext uri="{BB962C8B-B14F-4D97-AF65-F5344CB8AC3E}">
        <p14:creationId xmlns:p14="http://schemas.microsoft.com/office/powerpoint/2010/main" val="167294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2474150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334418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11374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405420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DB5743-A3BB-468F-9887-7B89A0D8BCB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305393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5743-A3BB-468F-9887-7B89A0D8BCB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161594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5743-A3BB-468F-9887-7B89A0D8BCB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414904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5743-A3BB-468F-9887-7B89A0D8BCB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30762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B5743-A3BB-468F-9887-7B89A0D8BCB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196943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DB5743-A3BB-468F-9887-7B89A0D8BCB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341874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DB5743-A3BB-468F-9887-7B89A0D8BCB1}"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140335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B5743-A3BB-468F-9887-7B89A0D8BCB1}"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360007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5743-A3BB-468F-9887-7B89A0D8BCB1}"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299658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B5743-A3BB-468F-9887-7B89A0D8BCB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142936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B5743-A3BB-468F-9887-7B89A0D8BCB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2E6C1-AE57-4AD3-971B-EB9CF98C06E8}" type="slidenum">
              <a:rPr lang="en-US" smtClean="0"/>
              <a:t>‹#›</a:t>
            </a:fld>
            <a:endParaRPr lang="en-US"/>
          </a:p>
        </p:txBody>
      </p:sp>
    </p:spTree>
    <p:extLst>
      <p:ext uri="{BB962C8B-B14F-4D97-AF65-F5344CB8AC3E}">
        <p14:creationId xmlns:p14="http://schemas.microsoft.com/office/powerpoint/2010/main" val="187962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B5743-A3BB-468F-9887-7B89A0D8BCB1}"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2E6C1-AE57-4AD3-971B-EB9CF98C06E8}" type="slidenum">
              <a:rPr lang="en-US" smtClean="0"/>
              <a:t>‹#›</a:t>
            </a:fld>
            <a:endParaRPr lang="en-US"/>
          </a:p>
        </p:txBody>
      </p:sp>
    </p:spTree>
    <p:extLst>
      <p:ext uri="{BB962C8B-B14F-4D97-AF65-F5344CB8AC3E}">
        <p14:creationId xmlns:p14="http://schemas.microsoft.com/office/powerpoint/2010/main" val="493020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msdn.microsoft.com/en-us/library/ms229005(VS.80).asp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thecodekey.com/C_VB_Codes/Exception_Handling.aspx" TargetMode="External"/><Relationship Id="rId4" Type="http://schemas.openxmlformats.org/officeDocument/2006/relationships/hyperlink" Target="http://www.codeproject.com/Articles/550510/Exception-Handling-and-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spTree>
    <p:extLst>
      <p:ext uri="{BB962C8B-B14F-4D97-AF65-F5344CB8AC3E}">
        <p14:creationId xmlns:p14="http://schemas.microsoft.com/office/powerpoint/2010/main" val="3911214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68280" y="192861"/>
            <a:ext cx="8229600" cy="639762"/>
          </a:xfrm>
        </p:spPr>
        <p:txBody>
          <a:bodyPr>
            <a:normAutofit fontScale="90000"/>
          </a:bodyPr>
          <a:lstStyle/>
          <a:p>
            <a:r>
              <a:rPr lang="en-US" dirty="0" smtClean="0"/>
              <a:t>The try, catch and finally block</a:t>
            </a:r>
            <a:endParaRPr lang="en-US" dirty="0"/>
          </a:p>
        </p:txBody>
      </p:sp>
      <p:pic>
        <p:nvPicPr>
          <p:cNvPr id="2" name="Picture 1"/>
          <p:cNvPicPr>
            <a:picLocks noChangeAspect="1"/>
          </p:cNvPicPr>
          <p:nvPr/>
        </p:nvPicPr>
        <p:blipFill>
          <a:blip r:embed="rId3"/>
          <a:stretch>
            <a:fillRect/>
          </a:stretch>
        </p:blipFill>
        <p:spPr>
          <a:xfrm>
            <a:off x="2362200" y="1143000"/>
            <a:ext cx="6705600" cy="4768427"/>
          </a:xfrm>
          <a:prstGeom prst="rect">
            <a:avLst/>
          </a:prstGeom>
          <a:ln>
            <a:solidFill>
              <a:schemeClr val="tx1"/>
            </a:solidFill>
          </a:ln>
        </p:spPr>
      </p:pic>
    </p:spTree>
    <p:extLst>
      <p:ext uri="{BB962C8B-B14F-4D97-AF65-F5344CB8AC3E}">
        <p14:creationId xmlns:p14="http://schemas.microsoft.com/office/powerpoint/2010/main" val="2680027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81200" y="1214438"/>
            <a:ext cx="8229600" cy="487680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46082" name="Rectangle 2"/>
          <p:cNvSpPr>
            <a:spLocks noGrp="1" noChangeArrowheads="1"/>
          </p:cNvSpPr>
          <p:nvPr>
            <p:ph type="title"/>
          </p:nvPr>
        </p:nvSpPr>
        <p:spPr/>
        <p:txBody>
          <a:bodyPr/>
          <a:lstStyle/>
          <a:p>
            <a:r>
              <a:rPr lang="en-US"/>
              <a:t>Using try and catch Blocks</a:t>
            </a:r>
          </a:p>
        </p:txBody>
      </p:sp>
      <p:sp>
        <p:nvSpPr>
          <p:cNvPr id="46083" name="Rectangle 3"/>
          <p:cNvSpPr>
            <a:spLocks noGrp="1" noChangeArrowheads="1"/>
          </p:cNvSpPr>
          <p:nvPr>
            <p:ph type="body" idx="1"/>
          </p:nvPr>
        </p:nvSpPr>
        <p:spPr>
          <a:xfrm>
            <a:off x="2209800" y="1387026"/>
            <a:ext cx="7696200" cy="1143000"/>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r>
              <a:rPr lang="en-GB" dirty="0"/>
              <a:t>Object-oriented solution to error handling </a:t>
            </a:r>
          </a:p>
          <a:p>
            <a:pPr lvl="1"/>
            <a:r>
              <a:rPr lang="en-GB" dirty="0"/>
              <a:t>Put the normal code in a </a:t>
            </a:r>
            <a:r>
              <a:rPr lang="en-GB" b="1" dirty="0"/>
              <a:t>try</a:t>
            </a:r>
            <a:r>
              <a:rPr lang="en-GB" dirty="0"/>
              <a:t> block</a:t>
            </a:r>
          </a:p>
          <a:p>
            <a:pPr lvl="1"/>
            <a:r>
              <a:rPr lang="en-GB" dirty="0"/>
              <a:t>Handle the exceptions in a separate </a:t>
            </a:r>
            <a:r>
              <a:rPr lang="en-GB" b="1" dirty="0"/>
              <a:t>catch</a:t>
            </a:r>
            <a:r>
              <a:rPr lang="en-GB" dirty="0"/>
              <a:t> block</a:t>
            </a:r>
          </a:p>
        </p:txBody>
      </p:sp>
      <p:sp>
        <p:nvSpPr>
          <p:cNvPr id="46084" name="Rectangle 4"/>
          <p:cNvSpPr>
            <a:spLocks noChangeArrowheads="1"/>
          </p:cNvSpPr>
          <p:nvPr/>
        </p:nvSpPr>
        <p:spPr bwMode="auto">
          <a:xfrm>
            <a:off x="2254250" y="2631281"/>
            <a:ext cx="7683500" cy="31194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sz="2000" dirty="0">
                <a:latin typeface="Trebuchet MS" pitchFamily="34" charset="0"/>
              </a:rPr>
              <a:t>try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x=0; </a:t>
            </a:r>
            <a:r>
              <a:rPr lang="en-US" sz="2000" dirty="0" err="1">
                <a:latin typeface="Trebuchet MS" pitchFamily="34" charset="0"/>
              </a:rPr>
              <a:t>int</a:t>
            </a:r>
            <a:r>
              <a:rPr lang="en-US" sz="2000" dirty="0">
                <a:latin typeface="Trebuchet MS" pitchFamily="34" charset="0"/>
              </a:rPr>
              <a:t> y=0; </a:t>
            </a:r>
            <a:r>
              <a:rPr lang="en-US" sz="2000" dirty="0" err="1">
                <a:latin typeface="Trebuchet MS" pitchFamily="34" charset="0"/>
              </a:rPr>
              <a:t>int</a:t>
            </a:r>
            <a:r>
              <a:rPr lang="en-US" sz="2000" dirty="0">
                <a:latin typeface="Trebuchet MS" pitchFamily="34" charset="0"/>
              </a:rPr>
              <a:t> z;</a:t>
            </a:r>
            <a:endParaRPr lang="en-US" sz="2000" dirty="0">
              <a:latin typeface="Trebuchet MS" pitchFamily="34" charset="0"/>
            </a:endParaRPr>
          </a:p>
          <a:p>
            <a:r>
              <a:rPr lang="en-US" sz="2000" dirty="0">
                <a:latin typeface="Trebuchet MS" pitchFamily="34" charset="0"/>
              </a:rPr>
              <a:t>	</a:t>
            </a:r>
            <a:r>
              <a:rPr lang="en-US" sz="2000" dirty="0">
                <a:latin typeface="Trebuchet MS" pitchFamily="34" charset="0"/>
              </a:rPr>
              <a:t>z </a:t>
            </a:r>
            <a:r>
              <a:rPr lang="en-US" sz="2000" dirty="0">
                <a:latin typeface="Trebuchet MS" pitchFamily="34" charset="0"/>
              </a:rPr>
              <a:t>= </a:t>
            </a:r>
            <a:r>
              <a:rPr lang="en-US" sz="2000" dirty="0">
                <a:latin typeface="Trebuchet MS" pitchFamily="34" charset="0"/>
              </a:rPr>
              <a:t>x/y;</a:t>
            </a:r>
            <a:endParaRPr lang="en-US" sz="2000" dirty="0">
              <a:latin typeface="Trebuchet MS" pitchFamily="34" charset="0"/>
            </a:endParaRPr>
          </a:p>
          <a:p>
            <a:r>
              <a:rPr lang="en-US" sz="2000" dirty="0">
                <a:latin typeface="Trebuchet MS" pitchFamily="34" charset="0"/>
              </a:rPr>
              <a:t>}</a:t>
            </a:r>
          </a:p>
          <a:p>
            <a:r>
              <a:rPr lang="en-US" sz="2000" dirty="0">
                <a:latin typeface="Trebuchet MS" pitchFamily="34" charset="0"/>
              </a:rPr>
              <a:t>catch </a:t>
            </a:r>
            <a:r>
              <a:rPr lang="en-US" sz="2000" dirty="0">
                <a:latin typeface="Trebuchet MS" pitchFamily="34" charset="0"/>
              </a:rPr>
              <a:t>(</a:t>
            </a:r>
            <a:r>
              <a:rPr lang="en-US" sz="2000" dirty="0" err="1">
                <a:latin typeface="Trebuchet MS" pitchFamily="34" charset="0"/>
              </a:rPr>
              <a:t>DivideByzeroException</a:t>
            </a:r>
            <a:r>
              <a:rPr lang="en-US" sz="2000" dirty="0">
                <a:latin typeface="Trebuchet MS" pitchFamily="34" charset="0"/>
              </a:rPr>
              <a:t> </a:t>
            </a:r>
            <a:r>
              <a:rPr lang="en-US" sz="2000" dirty="0">
                <a:latin typeface="Trebuchet MS" pitchFamily="34" charset="0"/>
              </a:rPr>
              <a:t>caught)</a:t>
            </a:r>
          </a:p>
          <a:p>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(caught);</a:t>
            </a:r>
          </a:p>
          <a:p>
            <a:r>
              <a:rPr lang="en-US" sz="2000" dirty="0">
                <a:latin typeface="Trebuchet MS" pitchFamily="34" charset="0"/>
              </a:rPr>
              <a:t>}</a:t>
            </a:r>
          </a:p>
        </p:txBody>
      </p:sp>
      <p:sp>
        <p:nvSpPr>
          <p:cNvPr id="46086" name="Text Box 6"/>
          <p:cNvSpPr txBox="1">
            <a:spLocks noChangeArrowheads="1"/>
          </p:cNvSpPr>
          <p:nvPr/>
        </p:nvSpPr>
        <p:spPr bwMode="auto">
          <a:xfrm>
            <a:off x="7391400" y="4298356"/>
            <a:ext cx="1295400" cy="346075"/>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b="1">
                <a:latin typeface="Arial Narrow" pitchFamily="34" charset="0"/>
              </a:rPr>
              <a:t>Error handling</a:t>
            </a:r>
          </a:p>
        </p:txBody>
      </p:sp>
      <p:sp>
        <p:nvSpPr>
          <p:cNvPr id="46089" name="Line 9"/>
          <p:cNvSpPr>
            <a:spLocks noChangeShapeType="1"/>
          </p:cNvSpPr>
          <p:nvPr/>
        </p:nvSpPr>
        <p:spPr bwMode="auto">
          <a:xfrm flipH="1">
            <a:off x="6781800" y="4526955"/>
            <a:ext cx="609600" cy="0"/>
          </a:xfrm>
          <a:prstGeom prst="line">
            <a:avLst/>
          </a:prstGeom>
          <a:noFill/>
          <a:ln w="25400">
            <a:solidFill>
              <a:srgbClr val="FF0000"/>
            </a:solidFill>
            <a:round/>
            <a:headEnd/>
            <a:tailEnd type="triangle" w="med" len="med"/>
          </a:ln>
          <a:effectLst/>
        </p:spPr>
        <p:txBody>
          <a:bodyPr lIns="90488" tIns="44450" rIns="90488" bIns="44450">
            <a:spAutoFit/>
          </a:bodyPr>
          <a:lstStyle/>
          <a:p>
            <a:endParaRPr lang="en-IN"/>
          </a:p>
        </p:txBody>
      </p:sp>
      <p:sp>
        <p:nvSpPr>
          <p:cNvPr id="46087" name="Text Box 7"/>
          <p:cNvSpPr txBox="1">
            <a:spLocks noChangeArrowheads="1"/>
          </p:cNvSpPr>
          <p:nvPr/>
        </p:nvSpPr>
        <p:spPr bwMode="auto">
          <a:xfrm>
            <a:off x="6881192" y="3538142"/>
            <a:ext cx="1471613" cy="346075"/>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b="1" dirty="0">
                <a:latin typeface="Arial Narrow" pitchFamily="34" charset="0"/>
              </a:rPr>
              <a:t>Program logic</a:t>
            </a:r>
          </a:p>
        </p:txBody>
      </p:sp>
      <p:sp>
        <p:nvSpPr>
          <p:cNvPr id="10" name="Right Brace 9"/>
          <p:cNvSpPr/>
          <p:nvPr/>
        </p:nvSpPr>
        <p:spPr>
          <a:xfrm>
            <a:off x="5905500" y="3444479"/>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Line 9"/>
          <p:cNvSpPr>
            <a:spLocks noChangeShapeType="1"/>
          </p:cNvSpPr>
          <p:nvPr/>
        </p:nvSpPr>
        <p:spPr bwMode="auto">
          <a:xfrm flipH="1">
            <a:off x="6248400" y="3711178"/>
            <a:ext cx="609600" cy="0"/>
          </a:xfrm>
          <a:prstGeom prst="line">
            <a:avLst/>
          </a:prstGeom>
          <a:noFill/>
          <a:ln w="25400">
            <a:solidFill>
              <a:srgbClr val="FF0000"/>
            </a:solidFill>
            <a:round/>
            <a:headEnd/>
            <a:tailEnd type="triangle" w="med" len="med"/>
          </a:ln>
          <a:effectLst/>
        </p:spPr>
        <p:txBody>
          <a:bodyPr lIns="90488" tIns="44450" rIns="90488" bIns="44450">
            <a:spAutoFit/>
          </a:bodyPr>
          <a:lstStyle/>
          <a:p>
            <a:endParaRPr lang="en-IN"/>
          </a:p>
        </p:txBody>
      </p:sp>
    </p:spTree>
    <p:extLst>
      <p:ext uri="{BB962C8B-B14F-4D97-AF65-F5344CB8AC3E}">
        <p14:creationId xmlns:p14="http://schemas.microsoft.com/office/powerpoint/2010/main" val="16513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2125" y="1211263"/>
            <a:ext cx="8686800" cy="472440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48130" name="Rectangle 2"/>
          <p:cNvSpPr>
            <a:spLocks noGrp="1" noChangeArrowheads="1"/>
          </p:cNvSpPr>
          <p:nvPr>
            <p:ph type="title"/>
          </p:nvPr>
        </p:nvSpPr>
        <p:spPr/>
        <p:txBody>
          <a:bodyPr/>
          <a:lstStyle/>
          <a:p>
            <a:r>
              <a:rPr lang="en-US"/>
              <a:t>Multiple catch Blocks</a:t>
            </a:r>
          </a:p>
        </p:txBody>
      </p:sp>
      <p:sp>
        <p:nvSpPr>
          <p:cNvPr id="48131" name="Rectangle 3"/>
          <p:cNvSpPr>
            <a:spLocks noGrp="1" noChangeArrowheads="1"/>
          </p:cNvSpPr>
          <p:nvPr>
            <p:ph type="body" idx="1"/>
          </p:nvPr>
        </p:nvSpPr>
        <p:spPr>
          <a:xfrm>
            <a:off x="1981200" y="1447800"/>
            <a:ext cx="8382000" cy="9144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GB" dirty="0"/>
              <a:t>Each catch block catches one class of exception</a:t>
            </a:r>
          </a:p>
          <a:p>
            <a:r>
              <a:rPr lang="en-GB" dirty="0"/>
              <a:t>A try block can have one general catch block</a:t>
            </a:r>
          </a:p>
          <a:p>
            <a:pPr lvl="1">
              <a:buFont typeface="Wingdings" pitchFamily="2" charset="2"/>
              <a:buNone/>
            </a:pPr>
            <a:endParaRPr lang="en-GB" dirty="0"/>
          </a:p>
        </p:txBody>
      </p:sp>
      <p:sp>
        <p:nvSpPr>
          <p:cNvPr id="48132" name="Rectangle 4"/>
          <p:cNvSpPr>
            <a:spLocks noChangeArrowheads="1"/>
          </p:cNvSpPr>
          <p:nvPr/>
        </p:nvSpPr>
        <p:spPr bwMode="auto">
          <a:xfrm>
            <a:off x="1981200" y="2514601"/>
            <a:ext cx="8401050" cy="3192463"/>
          </a:xfrm>
          <a:prstGeom prst="rect">
            <a:avLst/>
          </a:prstGeom>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sz="2000" dirty="0">
                <a:latin typeface="Trebuchet MS" pitchFamily="34" charset="0"/>
              </a:rPr>
              <a:t>try </a:t>
            </a:r>
          </a:p>
          <a:p>
            <a:r>
              <a:rPr lang="en-US" sz="2000" dirty="0">
                <a:latin typeface="Trebuchet MS" pitchFamily="34" charset="0"/>
              </a:rPr>
              <a:t>{</a:t>
            </a:r>
          </a:p>
          <a:p>
            <a:r>
              <a:rPr lang="en-US" sz="2000" dirty="0">
                <a:latin typeface="Trebuchet MS" pitchFamily="34" charset="0"/>
              </a:rPr>
              <a:t>	Console.WriteLine("Enter first number");</a:t>
            </a: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 = int.Parse(Console.ReadLine());</a:t>
            </a:r>
          </a:p>
          <a:p>
            <a:r>
              <a:rPr lang="en-US" sz="2000" dirty="0">
                <a:latin typeface="Trebuchet MS" pitchFamily="34" charset="0"/>
              </a:rPr>
              <a:t>	Console.WriteLine("Enter second number");</a:t>
            </a: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j = </a:t>
            </a:r>
            <a:r>
              <a:rPr lang="en-US" sz="2000" dirty="0" err="1">
                <a:latin typeface="Trebuchet MS" pitchFamily="34" charset="0"/>
              </a:rPr>
              <a:t>int.Parse</a:t>
            </a:r>
            <a:r>
              <a:rPr lang="en-US" sz="2000" dirty="0">
                <a:latin typeface="Trebuchet MS" pitchFamily="34" charset="0"/>
              </a:rPr>
              <a:t>(</a:t>
            </a:r>
            <a:r>
              <a:rPr lang="en-US" sz="2000" dirty="0" err="1">
                <a:latin typeface="Trebuchet MS" pitchFamily="34" charset="0"/>
              </a:rPr>
              <a:t>Console.ReadLine</a:t>
            </a:r>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k = </a:t>
            </a:r>
            <a:r>
              <a:rPr lang="en-US" sz="2000" dirty="0" err="1">
                <a:latin typeface="Trebuchet MS" pitchFamily="34" charset="0"/>
              </a:rPr>
              <a:t>i</a:t>
            </a:r>
            <a:r>
              <a:rPr lang="en-US" sz="2000" dirty="0">
                <a:latin typeface="Trebuchet MS" pitchFamily="34" charset="0"/>
              </a:rPr>
              <a:t> / j;			</a:t>
            </a:r>
          </a:p>
          <a:p>
            <a:r>
              <a:rPr lang="en-US" sz="2000" dirty="0">
                <a:latin typeface="Trebuchet MS" pitchFamily="34" charset="0"/>
              </a:rPr>
              <a:t>}</a:t>
            </a:r>
          </a:p>
          <a:p>
            <a:r>
              <a:rPr lang="en-US" sz="2000" dirty="0">
                <a:latin typeface="Trebuchet MS" pitchFamily="34" charset="0"/>
              </a:rPr>
              <a:t>catch (</a:t>
            </a:r>
            <a:r>
              <a:rPr lang="en-US" sz="2000" dirty="0" err="1">
                <a:latin typeface="Trebuchet MS" pitchFamily="34" charset="0"/>
              </a:rPr>
              <a:t>OverflowException</a:t>
            </a:r>
            <a:r>
              <a:rPr lang="en-US" sz="2000" dirty="0">
                <a:latin typeface="Trebuchet MS" pitchFamily="34" charset="0"/>
              </a:rPr>
              <a:t> caught) {…}</a:t>
            </a:r>
          </a:p>
          <a:p>
            <a:r>
              <a:rPr lang="en-US" sz="2000" dirty="0">
                <a:latin typeface="Trebuchet MS" pitchFamily="34" charset="0"/>
              </a:rPr>
              <a:t>catch (</a:t>
            </a:r>
            <a:r>
              <a:rPr lang="en-US" sz="2000" dirty="0" err="1">
                <a:latin typeface="Trebuchet MS" pitchFamily="34" charset="0"/>
              </a:rPr>
              <a:t>DivideByZeroException</a:t>
            </a:r>
            <a:r>
              <a:rPr lang="en-US" sz="2000" dirty="0">
                <a:latin typeface="Trebuchet MS" pitchFamily="34" charset="0"/>
              </a:rPr>
              <a:t> caught) {…}	</a:t>
            </a:r>
            <a:r>
              <a:rPr lang="en-US" sz="2000" dirty="0">
                <a:latin typeface="Lucida Sans Typewriter" pitchFamily="49" charset="0"/>
              </a:rPr>
              <a:t>		</a:t>
            </a:r>
          </a:p>
        </p:txBody>
      </p:sp>
    </p:spTree>
    <p:extLst>
      <p:ext uri="{BB962C8B-B14F-4D97-AF65-F5344CB8AC3E}">
        <p14:creationId xmlns:p14="http://schemas.microsoft.com/office/powerpoint/2010/main" val="1459529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900" y="1020762"/>
            <a:ext cx="8610600" cy="480060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a:xfrm>
            <a:off x="1981200" y="1401762"/>
            <a:ext cx="8229600" cy="990600"/>
          </a:xfrm>
        </p:spPr>
        <p:style>
          <a:lnRef idx="1">
            <a:schemeClr val="accent2"/>
          </a:lnRef>
          <a:fillRef idx="2">
            <a:schemeClr val="accent2"/>
          </a:fillRef>
          <a:effectRef idx="1">
            <a:schemeClr val="accent2"/>
          </a:effectRef>
          <a:fontRef idx="minor">
            <a:schemeClr val="dk1"/>
          </a:fontRef>
        </p:style>
        <p:txBody>
          <a:bodyPr/>
          <a:lstStyle/>
          <a:p>
            <a:r>
              <a:rPr lang="en-IN" sz="1800" dirty="0"/>
              <a:t>A catch block which catches all exceptions (catch block accepting Exception class object) should be placed as the last one if you are using multiple catch blocks.</a:t>
            </a:r>
            <a:endParaRPr lang="en-GB" sz="1800" dirty="0"/>
          </a:p>
          <a:p>
            <a:endParaRPr lang="en-IN" sz="1800" dirty="0"/>
          </a:p>
        </p:txBody>
      </p:sp>
      <p:sp>
        <p:nvSpPr>
          <p:cNvPr id="3" name="Title 2"/>
          <p:cNvSpPr>
            <a:spLocks noGrp="1"/>
          </p:cNvSpPr>
          <p:nvPr>
            <p:ph type="title"/>
          </p:nvPr>
        </p:nvSpPr>
        <p:spPr>
          <a:xfrm>
            <a:off x="838200" y="365125"/>
            <a:ext cx="10513541" cy="655637"/>
          </a:xfrm>
        </p:spPr>
        <p:txBody>
          <a:bodyPr>
            <a:normAutofit fontScale="90000"/>
          </a:bodyPr>
          <a:lstStyle/>
          <a:p>
            <a:r>
              <a:rPr lang="en-US" dirty="0" smtClean="0"/>
              <a:t>An important note about multiple catch block</a:t>
            </a:r>
            <a:endParaRPr lang="en-IN" dirty="0"/>
          </a:p>
        </p:txBody>
      </p:sp>
      <p:sp>
        <p:nvSpPr>
          <p:cNvPr id="4" name="Rectangle 3"/>
          <p:cNvSpPr/>
          <p:nvPr/>
        </p:nvSpPr>
        <p:spPr>
          <a:xfrm>
            <a:off x="1981200" y="2544762"/>
            <a:ext cx="4038600" cy="3276600"/>
          </a:xfrm>
          <a:prstGeom prst="rect">
            <a:avLst/>
          </a:prstGeom>
          <a:solidFill>
            <a:schemeClr val="accent1">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r>
              <a:rPr lang="en-US" sz="1400" dirty="0">
                <a:latin typeface="Trebuchet MS" pitchFamily="34" charset="0"/>
              </a:rPr>
              <a:t>try </a:t>
            </a:r>
          </a:p>
          <a:p>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Console.WriteLine</a:t>
            </a:r>
            <a:r>
              <a:rPr lang="en-US" sz="1400" dirty="0">
                <a:latin typeface="Trebuchet MS" pitchFamily="34" charset="0"/>
              </a:rPr>
              <a:t>("Enter first number");</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a:t>
            </a:r>
            <a:r>
              <a:rPr lang="en-US" sz="1400" dirty="0" err="1">
                <a:latin typeface="Trebuchet MS" pitchFamily="34" charset="0"/>
              </a:rPr>
              <a:t>i</a:t>
            </a:r>
            <a:r>
              <a:rPr lang="en-US" sz="1400" dirty="0">
                <a:latin typeface="Trebuchet MS" pitchFamily="34" charset="0"/>
              </a:rPr>
              <a:t> = </a:t>
            </a:r>
            <a:r>
              <a:rPr lang="en-US" sz="1400" dirty="0" err="1">
                <a:latin typeface="Trebuchet MS" pitchFamily="34" charset="0"/>
              </a:rPr>
              <a:t>int.Parse</a:t>
            </a:r>
            <a:r>
              <a:rPr lang="en-US" sz="1400" dirty="0">
                <a:latin typeface="Trebuchet MS" pitchFamily="34" charset="0"/>
              </a:rPr>
              <a:t>(</a:t>
            </a:r>
            <a:r>
              <a:rPr lang="en-US" sz="1400" dirty="0" err="1">
                <a:latin typeface="Trebuchet MS" pitchFamily="34" charset="0"/>
              </a:rPr>
              <a:t>Console.ReadLine</a:t>
            </a:r>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Console.WriteLine</a:t>
            </a:r>
            <a:r>
              <a:rPr lang="en-US" sz="1400" dirty="0">
                <a:latin typeface="Trebuchet MS" pitchFamily="34" charset="0"/>
              </a:rPr>
              <a:t>("Enter second number");</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j = </a:t>
            </a:r>
            <a:r>
              <a:rPr lang="en-US" sz="1400" dirty="0" err="1">
                <a:latin typeface="Trebuchet MS" pitchFamily="34" charset="0"/>
              </a:rPr>
              <a:t>int.Parse</a:t>
            </a:r>
            <a:r>
              <a:rPr lang="en-US" sz="1400" dirty="0">
                <a:latin typeface="Trebuchet MS" pitchFamily="34" charset="0"/>
              </a:rPr>
              <a:t>(</a:t>
            </a:r>
            <a:r>
              <a:rPr lang="en-US" sz="1400" dirty="0" err="1">
                <a:latin typeface="Trebuchet MS" pitchFamily="34" charset="0"/>
              </a:rPr>
              <a:t>Console.ReadLine</a:t>
            </a:r>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k = </a:t>
            </a:r>
            <a:r>
              <a:rPr lang="en-US" sz="1400" dirty="0" err="1">
                <a:latin typeface="Trebuchet MS" pitchFamily="34" charset="0"/>
              </a:rPr>
              <a:t>i</a:t>
            </a:r>
            <a:r>
              <a:rPr lang="en-US" sz="1400" dirty="0">
                <a:latin typeface="Trebuchet MS" pitchFamily="34" charset="0"/>
              </a:rPr>
              <a:t> / j;			</a:t>
            </a:r>
          </a:p>
          <a:p>
            <a:r>
              <a:rPr lang="en-US" sz="1400" dirty="0">
                <a:latin typeface="Trebuchet MS" pitchFamily="34" charset="0"/>
              </a:rPr>
              <a:t>}</a:t>
            </a:r>
          </a:p>
          <a:p>
            <a:r>
              <a:rPr lang="en-US" sz="1400" dirty="0">
                <a:latin typeface="Trebuchet MS" pitchFamily="34" charset="0"/>
              </a:rPr>
              <a:t>catch (</a:t>
            </a:r>
            <a:r>
              <a:rPr lang="en-US" sz="1400" dirty="0" err="1">
                <a:latin typeface="Trebuchet MS" pitchFamily="34" charset="0"/>
              </a:rPr>
              <a:t>OverflowException</a:t>
            </a:r>
            <a:r>
              <a:rPr lang="en-US" sz="1400" dirty="0">
                <a:latin typeface="Trebuchet MS" pitchFamily="34" charset="0"/>
              </a:rPr>
              <a:t> caught) {…}</a:t>
            </a:r>
          </a:p>
          <a:p>
            <a:r>
              <a:rPr lang="en-US" sz="1400" dirty="0">
                <a:latin typeface="Trebuchet MS" pitchFamily="34" charset="0"/>
              </a:rPr>
              <a:t>catch (</a:t>
            </a:r>
            <a:r>
              <a:rPr lang="en-US" sz="1400" dirty="0" err="1">
                <a:latin typeface="Trebuchet MS" pitchFamily="34" charset="0"/>
              </a:rPr>
              <a:t>DivideByZeroException</a:t>
            </a:r>
            <a:r>
              <a:rPr lang="en-US" sz="1400" dirty="0">
                <a:latin typeface="Trebuchet MS" pitchFamily="34" charset="0"/>
              </a:rPr>
              <a:t> caught) {…}</a:t>
            </a:r>
          </a:p>
          <a:p>
            <a:r>
              <a:rPr lang="en-US" sz="1400" dirty="0">
                <a:latin typeface="Trebuchet MS" pitchFamily="34" charset="0"/>
              </a:rPr>
              <a:t>catch (Exception caught) {…}</a:t>
            </a:r>
            <a:endParaRPr lang="en-IN" sz="1400" dirty="0">
              <a:latin typeface="Trebuchet MS" pitchFamily="34" charset="0"/>
            </a:endParaRPr>
          </a:p>
          <a:p>
            <a:endParaRPr lang="en-IN" sz="1400" dirty="0">
              <a:latin typeface="Trebuchet MS" pitchFamily="34" charset="0"/>
            </a:endParaRPr>
          </a:p>
        </p:txBody>
      </p:sp>
      <p:sp>
        <p:nvSpPr>
          <p:cNvPr id="5" name="Rectangle 4"/>
          <p:cNvSpPr/>
          <p:nvPr/>
        </p:nvSpPr>
        <p:spPr>
          <a:xfrm>
            <a:off x="6172200" y="2544762"/>
            <a:ext cx="4038600" cy="3276600"/>
          </a:xfrm>
          <a:prstGeom prst="rect">
            <a:avLst/>
          </a:prstGeom>
          <a:solidFill>
            <a:schemeClr val="accent1">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r>
              <a:rPr lang="en-US" sz="1400" dirty="0">
                <a:latin typeface="Trebuchet MS" pitchFamily="34" charset="0"/>
              </a:rPr>
              <a:t>try </a:t>
            </a:r>
          </a:p>
          <a:p>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Console.WriteLine</a:t>
            </a:r>
            <a:r>
              <a:rPr lang="en-US" sz="1400" dirty="0">
                <a:latin typeface="Trebuchet MS" pitchFamily="34" charset="0"/>
              </a:rPr>
              <a:t>("Enter first number");</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a:t>
            </a:r>
            <a:r>
              <a:rPr lang="en-US" sz="1400" dirty="0" err="1">
                <a:latin typeface="Trebuchet MS" pitchFamily="34" charset="0"/>
              </a:rPr>
              <a:t>i</a:t>
            </a:r>
            <a:r>
              <a:rPr lang="en-US" sz="1400" dirty="0">
                <a:latin typeface="Trebuchet MS" pitchFamily="34" charset="0"/>
              </a:rPr>
              <a:t> = </a:t>
            </a:r>
            <a:r>
              <a:rPr lang="en-US" sz="1400" dirty="0" err="1">
                <a:latin typeface="Trebuchet MS" pitchFamily="34" charset="0"/>
              </a:rPr>
              <a:t>int.Parse</a:t>
            </a:r>
            <a:r>
              <a:rPr lang="en-US" sz="1400" dirty="0">
                <a:latin typeface="Trebuchet MS" pitchFamily="34" charset="0"/>
              </a:rPr>
              <a:t>(</a:t>
            </a:r>
            <a:r>
              <a:rPr lang="en-US" sz="1400" dirty="0" err="1">
                <a:latin typeface="Trebuchet MS" pitchFamily="34" charset="0"/>
              </a:rPr>
              <a:t>Console.ReadLine</a:t>
            </a:r>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Console.WriteLine</a:t>
            </a:r>
            <a:r>
              <a:rPr lang="en-US" sz="1400" dirty="0">
                <a:latin typeface="Trebuchet MS" pitchFamily="34" charset="0"/>
              </a:rPr>
              <a:t>("Enter second number");</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j = </a:t>
            </a:r>
            <a:r>
              <a:rPr lang="en-US" sz="1400" dirty="0" err="1">
                <a:latin typeface="Trebuchet MS" pitchFamily="34" charset="0"/>
              </a:rPr>
              <a:t>int.Parse</a:t>
            </a:r>
            <a:r>
              <a:rPr lang="en-US" sz="1400" dirty="0">
                <a:latin typeface="Trebuchet MS" pitchFamily="34" charset="0"/>
              </a:rPr>
              <a:t>(</a:t>
            </a:r>
            <a:r>
              <a:rPr lang="en-US" sz="1400" dirty="0" err="1">
                <a:latin typeface="Trebuchet MS" pitchFamily="34" charset="0"/>
              </a:rPr>
              <a:t>Console.ReadLine</a:t>
            </a:r>
            <a:r>
              <a:rPr lang="en-US" sz="1400" dirty="0">
                <a:latin typeface="Trebuchet MS" pitchFamily="34" charset="0"/>
              </a:rPr>
              <a:t>());</a:t>
            </a:r>
          </a:p>
          <a:p>
            <a:r>
              <a:rPr lang="en-US" sz="1400" dirty="0">
                <a:latin typeface="Trebuchet MS" pitchFamily="34" charset="0"/>
              </a:rPr>
              <a:t>     </a:t>
            </a:r>
            <a:r>
              <a:rPr lang="en-US" sz="1400" dirty="0" err="1">
                <a:latin typeface="Trebuchet MS" pitchFamily="34" charset="0"/>
              </a:rPr>
              <a:t>int</a:t>
            </a:r>
            <a:r>
              <a:rPr lang="en-US" sz="1400" dirty="0">
                <a:latin typeface="Trebuchet MS" pitchFamily="34" charset="0"/>
              </a:rPr>
              <a:t> k = </a:t>
            </a:r>
            <a:r>
              <a:rPr lang="en-US" sz="1400" dirty="0" err="1">
                <a:latin typeface="Trebuchet MS" pitchFamily="34" charset="0"/>
              </a:rPr>
              <a:t>i</a:t>
            </a:r>
            <a:r>
              <a:rPr lang="en-US" sz="1400" dirty="0">
                <a:latin typeface="Trebuchet MS" pitchFamily="34" charset="0"/>
              </a:rPr>
              <a:t> / j;			</a:t>
            </a:r>
          </a:p>
          <a:p>
            <a:r>
              <a:rPr lang="en-US" sz="1400" dirty="0">
                <a:latin typeface="Trebuchet MS" pitchFamily="34" charset="0"/>
              </a:rPr>
              <a:t>}</a:t>
            </a:r>
          </a:p>
          <a:p>
            <a:r>
              <a:rPr lang="en-US" sz="1400" dirty="0">
                <a:latin typeface="Trebuchet MS" pitchFamily="34" charset="0"/>
              </a:rPr>
              <a:t>catch (Exception caught) {…}</a:t>
            </a:r>
          </a:p>
          <a:p>
            <a:r>
              <a:rPr lang="en-US" sz="1400" dirty="0">
                <a:latin typeface="Trebuchet MS" pitchFamily="34" charset="0"/>
              </a:rPr>
              <a:t>catch (</a:t>
            </a:r>
            <a:r>
              <a:rPr lang="en-US" sz="1400" dirty="0" err="1">
                <a:latin typeface="Trebuchet MS" pitchFamily="34" charset="0"/>
              </a:rPr>
              <a:t>DivideByZeroException</a:t>
            </a:r>
            <a:r>
              <a:rPr lang="en-US" sz="1400" dirty="0">
                <a:latin typeface="Trebuchet MS" pitchFamily="34" charset="0"/>
              </a:rPr>
              <a:t> caught) {…}</a:t>
            </a:r>
          </a:p>
          <a:p>
            <a:r>
              <a:rPr lang="en-US" sz="1400" dirty="0">
                <a:latin typeface="Trebuchet MS" pitchFamily="34" charset="0"/>
              </a:rPr>
              <a:t>catch (</a:t>
            </a:r>
            <a:r>
              <a:rPr lang="en-US" sz="1400" dirty="0" err="1">
                <a:latin typeface="Trebuchet MS" pitchFamily="34" charset="0"/>
              </a:rPr>
              <a:t>OverFlowException</a:t>
            </a:r>
            <a:r>
              <a:rPr lang="en-US" sz="1400" dirty="0">
                <a:latin typeface="Trebuchet MS" pitchFamily="34" charset="0"/>
              </a:rPr>
              <a:t> caught) {…}</a:t>
            </a:r>
            <a:endParaRPr lang="en-IN" sz="1400" dirty="0">
              <a:latin typeface="Trebuchet MS" pitchFamily="34" charset="0"/>
            </a:endParaRPr>
          </a:p>
          <a:p>
            <a:endParaRPr lang="en-IN" sz="1400" dirty="0">
              <a:latin typeface="Trebuchet MS" pitchFamily="34" charset="0"/>
            </a:endParaRPr>
          </a:p>
        </p:txBody>
      </p:sp>
      <p:sp>
        <p:nvSpPr>
          <p:cNvPr id="7" name="Flowchart: Summing Junction 6"/>
          <p:cNvSpPr/>
          <p:nvPr/>
        </p:nvSpPr>
        <p:spPr>
          <a:xfrm>
            <a:off x="7734300" y="2773362"/>
            <a:ext cx="1676400" cy="1828800"/>
          </a:xfrm>
          <a:prstGeom prst="flowChartSummingJunction">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Rectangle 10"/>
          <p:cNvSpPr/>
          <p:nvPr/>
        </p:nvSpPr>
        <p:spPr>
          <a:xfrm>
            <a:off x="8039100" y="3459162"/>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 approach</a:t>
            </a:r>
            <a:endParaRPr lang="en-IN" dirty="0"/>
          </a:p>
        </p:txBody>
      </p:sp>
      <p:sp>
        <p:nvSpPr>
          <p:cNvPr id="13" name="Oval 12"/>
          <p:cNvSpPr/>
          <p:nvPr/>
        </p:nvSpPr>
        <p:spPr>
          <a:xfrm>
            <a:off x="4533900" y="2079624"/>
            <a:ext cx="1752600" cy="19050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Rectangle 13"/>
          <p:cNvSpPr/>
          <p:nvPr/>
        </p:nvSpPr>
        <p:spPr>
          <a:xfrm>
            <a:off x="4762500" y="2689224"/>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approach</a:t>
            </a:r>
            <a:endParaRPr lang="en-IN" dirty="0"/>
          </a:p>
        </p:txBody>
      </p:sp>
      <p:cxnSp>
        <p:nvCxnSpPr>
          <p:cNvPr id="16" name="Straight Arrow Connector 15"/>
          <p:cNvCxnSpPr>
            <a:stCxn id="14" idx="2"/>
          </p:cNvCxnSpPr>
          <p:nvPr/>
        </p:nvCxnSpPr>
        <p:spPr>
          <a:xfrm rot="5400000">
            <a:off x="4476750" y="3508374"/>
            <a:ext cx="121920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886700" y="4144962"/>
            <a:ext cx="685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88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bg/>
                                          </p:spTgt>
                                        </p:tgtEl>
                                        <p:attrNameLst>
                                          <p:attrName>style.visibility</p:attrName>
                                        </p:attrNameLst>
                                      </p:cBhvr>
                                      <p:to>
                                        <p:strVal val="visible"/>
                                      </p:to>
                                    </p:set>
                                    <p:animEffect transition="in" filter="fade">
                                      <p:cBhvr>
                                        <p:cTn id="12" dur="2000"/>
                                        <p:tgtEl>
                                          <p:spTgt spid="14">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20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bg/>
                                          </p:spTgt>
                                        </p:tgtEl>
                                        <p:attrNameLst>
                                          <p:attrName>style.visibility</p:attrName>
                                        </p:attrNameLst>
                                      </p:cBhvr>
                                      <p:to>
                                        <p:strVal val="visible"/>
                                      </p:to>
                                    </p:set>
                                    <p:animEffect transition="in" filter="fade">
                                      <p:cBhvr>
                                        <p:cTn id="25" dur="2000"/>
                                        <p:tgtEl>
                                          <p:spTgt spid="1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2000"/>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allAtOnce" animBg="1"/>
      <p:bldP spid="13" grpId="0" animBg="1"/>
      <p:bldP spid="14"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type="title"/>
          </p:nvPr>
        </p:nvSpPr>
        <p:spPr/>
        <p:txBody>
          <a:bodyPr/>
          <a:lstStyle/>
          <a:p>
            <a:r>
              <a:rPr lang="en-US"/>
              <a:t>The finally Clause</a:t>
            </a:r>
          </a:p>
        </p:txBody>
      </p:sp>
      <p:sp>
        <p:nvSpPr>
          <p:cNvPr id="49160" name="Rectangle 8"/>
          <p:cNvSpPr>
            <a:spLocks noGrp="1" noChangeArrowheads="1"/>
          </p:cNvSpPr>
          <p:nvPr>
            <p:ph type="body" idx="1"/>
          </p:nvPr>
        </p:nvSpPr>
        <p:spPr>
          <a:xfrm>
            <a:off x="1981200" y="1600200"/>
            <a:ext cx="8229600" cy="457200"/>
          </a:xfrm>
        </p:spPr>
        <p:style>
          <a:lnRef idx="1">
            <a:schemeClr val="accent3"/>
          </a:lnRef>
          <a:fillRef idx="2">
            <a:schemeClr val="accent3"/>
          </a:fillRef>
          <a:effectRef idx="1">
            <a:schemeClr val="accent3"/>
          </a:effectRef>
          <a:fontRef idx="minor">
            <a:schemeClr val="dk1"/>
          </a:fontRef>
        </p:style>
        <p:txBody>
          <a:bodyPr>
            <a:normAutofit fontScale="92500"/>
          </a:bodyPr>
          <a:lstStyle/>
          <a:p>
            <a:r>
              <a:rPr lang="en-GB" dirty="0"/>
              <a:t>All of the statements in a finally block are always executed</a:t>
            </a:r>
          </a:p>
        </p:txBody>
      </p:sp>
      <p:sp>
        <p:nvSpPr>
          <p:cNvPr id="49156" name="Rectangle 4"/>
          <p:cNvSpPr>
            <a:spLocks noChangeArrowheads="1"/>
          </p:cNvSpPr>
          <p:nvPr/>
        </p:nvSpPr>
        <p:spPr bwMode="auto">
          <a:xfrm>
            <a:off x="2012950" y="2362200"/>
            <a:ext cx="8401050" cy="3962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sz="2000" dirty="0" err="1">
                <a:latin typeface="Trebuchet MS" pitchFamily="34" charset="0"/>
              </a:rPr>
              <a:t>Monitor.Enter</a:t>
            </a:r>
            <a:r>
              <a:rPr lang="en-US" sz="2000" dirty="0">
                <a:latin typeface="Trebuchet MS" pitchFamily="34" charset="0"/>
              </a:rPr>
              <a:t>(x);</a:t>
            </a:r>
          </a:p>
          <a:p>
            <a:r>
              <a:rPr lang="en-US" sz="2000" dirty="0">
                <a:latin typeface="Trebuchet MS" pitchFamily="34" charset="0"/>
              </a:rPr>
              <a:t>try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p>
          <a:p>
            <a:r>
              <a:rPr lang="en-US" sz="2000" dirty="0">
                <a:latin typeface="Trebuchet MS" pitchFamily="34" charset="0"/>
              </a:rPr>
              <a:t>}</a:t>
            </a:r>
          </a:p>
          <a:p>
            <a:r>
              <a:rPr lang="en-US" sz="2000" dirty="0">
                <a:latin typeface="Trebuchet MS" pitchFamily="34" charset="0"/>
              </a:rPr>
              <a:t>catch(Exception ex)</a:t>
            </a:r>
          </a:p>
          <a:p>
            <a:r>
              <a:rPr lang="en-US" sz="2000" dirty="0">
                <a:latin typeface="Trebuchet MS" pitchFamily="34" charset="0"/>
              </a:rPr>
              <a:t>{</a:t>
            </a:r>
          </a:p>
          <a:p>
            <a:r>
              <a:rPr lang="en-US" sz="2000" dirty="0">
                <a:latin typeface="Trebuchet MS" pitchFamily="34" charset="0"/>
              </a:rPr>
              <a:t>//code</a:t>
            </a:r>
            <a:br>
              <a:rPr lang="en-US" sz="2000" dirty="0">
                <a:latin typeface="Trebuchet MS" pitchFamily="34" charset="0"/>
              </a:rPr>
            </a:br>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finally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Monitor.Exit</a:t>
            </a:r>
            <a:r>
              <a:rPr lang="en-US" sz="2000" dirty="0">
                <a:latin typeface="Trebuchet MS" pitchFamily="34" charset="0"/>
              </a:rPr>
              <a:t>(x);</a:t>
            </a:r>
          </a:p>
          <a:p>
            <a:r>
              <a:rPr lang="en-US" sz="2000" dirty="0">
                <a:latin typeface="Trebuchet MS" pitchFamily="34" charset="0"/>
              </a:rPr>
              <a:t>}</a:t>
            </a:r>
            <a:endParaRPr lang="en-US" sz="2400" dirty="0">
              <a:latin typeface="Trebuchet MS" pitchFamily="34" charset="0"/>
            </a:endParaRPr>
          </a:p>
        </p:txBody>
      </p:sp>
      <p:cxnSp>
        <p:nvCxnSpPr>
          <p:cNvPr id="10" name="Straight Arrow Connector 9"/>
          <p:cNvCxnSpPr/>
          <p:nvPr/>
        </p:nvCxnSpPr>
        <p:spPr>
          <a:xfrm rot="10800000" flipV="1">
            <a:off x="4343400" y="3517107"/>
            <a:ext cx="1371600" cy="4452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15000" y="3962400"/>
            <a:ext cx="4419600"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Finally blocks are mainly used to clean up resources, such as if you have opened database connection or file connection in try block then close them in finally block, because due to some exception  if the following codes are not executed, they are bound to get executed at least in finally block</a:t>
            </a:r>
            <a:endParaRPr lang="en-IN" dirty="0"/>
          </a:p>
        </p:txBody>
      </p:sp>
      <p:sp>
        <p:nvSpPr>
          <p:cNvPr id="13" name="Rectangle 12"/>
          <p:cNvSpPr/>
          <p:nvPr/>
        </p:nvSpPr>
        <p:spPr>
          <a:xfrm>
            <a:off x="5715000" y="3200400"/>
            <a:ext cx="4419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latin typeface="Arial Narrow" pitchFamily="34" charset="0"/>
              </a:rPr>
              <a:t>Any catch blocks are optional. Try can be followed by either catch or finally</a:t>
            </a:r>
            <a:endParaRPr lang="en-GB" dirty="0">
              <a:latin typeface="Arial Narrow" pitchFamily="34" charset="0"/>
            </a:endParaRPr>
          </a:p>
        </p:txBody>
      </p:sp>
      <p:cxnSp>
        <p:nvCxnSpPr>
          <p:cNvPr id="15" name="Straight Arrow Connector 14"/>
          <p:cNvCxnSpPr>
            <a:stCxn id="11" idx="1"/>
          </p:cNvCxnSpPr>
          <p:nvPr/>
        </p:nvCxnSpPr>
        <p:spPr>
          <a:xfrm rot="10800000" flipV="1">
            <a:off x="2895600" y="5067300"/>
            <a:ext cx="28194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623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7" name="Content Placeholder 6"/>
          <p:cNvSpPr>
            <a:spLocks noGrp="1"/>
          </p:cNvSpPr>
          <p:nvPr>
            <p:ph sz="half" idx="1"/>
          </p:nvPr>
        </p:nvSpPr>
        <p:spPr/>
        <p:txBody>
          <a:bodyPr>
            <a:normAutofit fontScale="92500" lnSpcReduction="10000"/>
          </a:bodyPr>
          <a:lstStyle/>
          <a:p>
            <a:r>
              <a:rPr lang="en-US" dirty="0" smtClean="0"/>
              <a:t>the </a:t>
            </a:r>
            <a:r>
              <a:rPr lang="en-US" dirty="0"/>
              <a:t>thrown exception is an object whose class is derived from System.Exception</a:t>
            </a:r>
          </a:p>
          <a:p>
            <a:r>
              <a:rPr lang="en-US" dirty="0"/>
              <a:t>Usually the </a:t>
            </a:r>
            <a:r>
              <a:rPr lang="en-US" b="1" dirty="0"/>
              <a:t>throw</a:t>
            </a:r>
            <a:r>
              <a:rPr lang="en-US" dirty="0"/>
              <a:t> statement is used with </a:t>
            </a:r>
            <a:r>
              <a:rPr lang="en-US" b="1" dirty="0"/>
              <a:t>try-catch</a:t>
            </a:r>
            <a:r>
              <a:rPr lang="en-US" dirty="0"/>
              <a:t> or </a:t>
            </a:r>
            <a:r>
              <a:rPr lang="en-US" b="1" dirty="0"/>
              <a:t>try-finally</a:t>
            </a:r>
            <a:r>
              <a:rPr lang="en-US" dirty="0"/>
              <a:t> statements. A </a:t>
            </a:r>
            <a:r>
              <a:rPr lang="en-US" b="1" dirty="0"/>
              <a:t>throw</a:t>
            </a:r>
            <a:r>
              <a:rPr lang="en-US" dirty="0"/>
              <a:t> statement can be used in a </a:t>
            </a:r>
            <a:r>
              <a:rPr lang="en-US" b="1" dirty="0"/>
              <a:t>catch</a:t>
            </a:r>
            <a:r>
              <a:rPr lang="en-US" dirty="0"/>
              <a:t> block to re-throw the exception that the </a:t>
            </a:r>
            <a:r>
              <a:rPr lang="en-US" b="1" dirty="0"/>
              <a:t>catch</a:t>
            </a:r>
            <a:r>
              <a:rPr lang="en-US" dirty="0"/>
              <a:t> block caught. In this case, </a:t>
            </a:r>
            <a:endParaRPr lang="en-US" dirty="0" smtClean="0"/>
          </a:p>
          <a:p>
            <a:r>
              <a:rPr lang="en-US" dirty="0" smtClean="0"/>
              <a:t>the</a:t>
            </a:r>
            <a:r>
              <a:rPr lang="en-US" dirty="0"/>
              <a:t> </a:t>
            </a:r>
            <a:r>
              <a:rPr lang="en-US" b="1" dirty="0"/>
              <a:t>throw</a:t>
            </a:r>
            <a:r>
              <a:rPr lang="en-US" dirty="0"/>
              <a:t> statement does not take an exception </a:t>
            </a:r>
            <a:r>
              <a:rPr lang="en-US" dirty="0" smtClean="0"/>
              <a:t>operand</a:t>
            </a:r>
            <a:endParaRPr lang="en-US" dirty="0"/>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15</a:t>
            </a:fld>
            <a:endParaRPr lang="en-US" dirty="0"/>
          </a:p>
        </p:txBody>
      </p:sp>
      <p:pic>
        <p:nvPicPr>
          <p:cNvPr id="9" name="Content Placeholder 8"/>
          <p:cNvPicPr>
            <a:picLocks noGrp="1" noChangeAspect="1"/>
          </p:cNvPicPr>
          <p:nvPr>
            <p:ph sz="half" idx="2"/>
          </p:nvPr>
        </p:nvPicPr>
        <p:blipFill>
          <a:blip r:embed="rId3"/>
          <a:stretch>
            <a:fillRect/>
          </a:stretch>
        </p:blipFill>
        <p:spPr>
          <a:xfrm>
            <a:off x="6172200" y="2108634"/>
            <a:ext cx="4038600" cy="3509094"/>
          </a:xfrm>
          <a:prstGeom prst="rect">
            <a:avLst/>
          </a:prstGeom>
          <a:ln>
            <a:solidFill>
              <a:schemeClr val="tx1"/>
            </a:solidFill>
          </a:ln>
        </p:spPr>
      </p:pic>
    </p:spTree>
    <p:extLst>
      <p:ext uri="{BB962C8B-B14F-4D97-AF65-F5344CB8AC3E}">
        <p14:creationId xmlns:p14="http://schemas.microsoft.com/office/powerpoint/2010/main" val="262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00200"/>
            <a:ext cx="8001000" cy="3886200"/>
          </a:xfrm>
          <a:ln/>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US" dirty="0" smtClean="0"/>
              <a:t>Method returns error code.</a:t>
            </a:r>
          </a:p>
          <a:p>
            <a:pPr lvl="1"/>
            <a:r>
              <a:rPr lang="en-US" dirty="0" smtClean="0"/>
              <a:t>Problem: Forget to check for error code </a:t>
            </a:r>
          </a:p>
          <a:p>
            <a:pPr lvl="2"/>
            <a:r>
              <a:rPr lang="en-US" dirty="0" smtClean="0"/>
              <a:t>Failure notification may go undetected</a:t>
            </a:r>
          </a:p>
          <a:p>
            <a:pPr lvl="2"/>
            <a:endParaRPr lang="en-US" dirty="0" smtClean="0"/>
          </a:p>
          <a:p>
            <a:r>
              <a:rPr lang="en-US" dirty="0" smtClean="0"/>
              <a:t>Problem: Calling method may not be able to do anything about failure </a:t>
            </a:r>
          </a:p>
          <a:p>
            <a:pPr lvl="1"/>
            <a:r>
              <a:rPr lang="en-US" dirty="0" smtClean="0"/>
              <a:t>Program must fail too and let its caller worry about it</a:t>
            </a:r>
          </a:p>
          <a:p>
            <a:pPr lvl="1"/>
            <a:r>
              <a:rPr lang="en-US" dirty="0" smtClean="0"/>
              <a:t>Many method calls would need to be checked</a:t>
            </a:r>
          </a:p>
          <a:p>
            <a:pPr lvl="1"/>
            <a:endParaRPr lang="en-US" dirty="0" smtClean="0"/>
          </a:p>
          <a:p>
            <a:r>
              <a:rPr lang="en-US" dirty="0" smtClean="0"/>
              <a:t>Instead of programming for success</a:t>
            </a:r>
            <a:br>
              <a:rPr lang="en-US" dirty="0" smtClean="0"/>
            </a:br>
            <a:r>
              <a:rPr lang="en-US" dirty="0" smtClean="0"/>
              <a:t>	</a:t>
            </a:r>
            <a:r>
              <a:rPr lang="en-US" dirty="0" err="1" smtClean="0"/>
              <a:t>object.doSomething</a:t>
            </a:r>
            <a:r>
              <a:rPr lang="en-US" dirty="0" smtClean="0"/>
              <a:t>()</a:t>
            </a:r>
            <a:br>
              <a:rPr lang="en-US" dirty="0" smtClean="0"/>
            </a:br>
            <a:r>
              <a:rPr lang="en-US" dirty="0" smtClean="0"/>
              <a:t>you would always be programming for failure:</a:t>
            </a:r>
            <a:br>
              <a:rPr lang="en-US" dirty="0" smtClean="0"/>
            </a:br>
            <a:r>
              <a:rPr lang="en-US" dirty="0" smtClean="0"/>
              <a:t>	if (!</a:t>
            </a:r>
            <a:r>
              <a:rPr lang="en-US" dirty="0" err="1" smtClean="0"/>
              <a:t>object.doSomething</a:t>
            </a:r>
            <a:r>
              <a:rPr lang="en-US" dirty="0" smtClean="0"/>
              <a:t>()) return false;</a:t>
            </a:r>
          </a:p>
          <a:p>
            <a:endParaRPr lang="en-US" dirty="0"/>
          </a:p>
        </p:txBody>
      </p:sp>
      <p:sp>
        <p:nvSpPr>
          <p:cNvPr id="3" name="Title 2"/>
          <p:cNvSpPr>
            <a:spLocks noGrp="1"/>
          </p:cNvSpPr>
          <p:nvPr>
            <p:ph type="title"/>
          </p:nvPr>
        </p:nvSpPr>
        <p:spPr>
          <a:xfrm>
            <a:off x="1828800" y="301142"/>
            <a:ext cx="7467600" cy="418058"/>
          </a:xfrm>
        </p:spPr>
        <p:txBody>
          <a:bodyPr>
            <a:normAutofit fontScale="90000"/>
          </a:bodyPr>
          <a:lstStyle/>
          <a:p>
            <a:r>
              <a:rPr lang="en-US" dirty="0" smtClean="0"/>
              <a:t>Why Use Exception?</a:t>
            </a:r>
            <a:endParaRPr lang="en-US" dirty="0"/>
          </a:p>
        </p:txBody>
      </p:sp>
      <p:sp>
        <p:nvSpPr>
          <p:cNvPr id="4" name="Rectangle 3"/>
          <p:cNvSpPr/>
          <p:nvPr/>
        </p:nvSpPr>
        <p:spPr>
          <a:xfrm>
            <a:off x="1981200" y="990600"/>
            <a:ext cx="8001000" cy="609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Exception Handling:  Traditional approach</a:t>
            </a:r>
            <a:endParaRPr lang="en-IN" dirty="0"/>
          </a:p>
        </p:txBody>
      </p:sp>
    </p:spTree>
    <p:extLst>
      <p:ext uri="{BB962C8B-B14F-4D97-AF65-F5344CB8AC3E}">
        <p14:creationId xmlns:p14="http://schemas.microsoft.com/office/powerpoint/2010/main" val="1581670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76400" y="1219200"/>
            <a:ext cx="8305800" cy="483133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45104" name="Rectangle 48"/>
          <p:cNvSpPr>
            <a:spLocks noGrp="1" noChangeArrowheads="1"/>
          </p:cNvSpPr>
          <p:nvPr>
            <p:ph type="title"/>
          </p:nvPr>
        </p:nvSpPr>
        <p:spPr>
          <a:xfrm>
            <a:off x="2171701" y="1"/>
            <a:ext cx="8189913" cy="841375"/>
          </a:xfrm>
        </p:spPr>
        <p:txBody>
          <a:bodyPr/>
          <a:lstStyle/>
          <a:p>
            <a:r>
              <a:rPr lang="en-US" dirty="0"/>
              <a:t>Why </a:t>
            </a:r>
            <a:r>
              <a:rPr lang="en-US" dirty="0" smtClean="0"/>
              <a:t>Use Exceptions?</a:t>
            </a:r>
            <a:endParaRPr lang="en-US" dirty="0"/>
          </a:p>
        </p:txBody>
      </p:sp>
      <p:sp>
        <p:nvSpPr>
          <p:cNvPr id="19" name="Rectangle 18"/>
          <p:cNvSpPr/>
          <p:nvPr/>
        </p:nvSpPr>
        <p:spPr>
          <a:xfrm>
            <a:off x="1828800" y="1371600"/>
            <a:ext cx="4191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Trebuchet MS" pitchFamily="34" charset="0"/>
              </a:rPr>
              <a:t>Traditional procedural error handling is cumbersome. Actual code is not separate from exception code.</a:t>
            </a:r>
            <a:endParaRPr lang="en-IN" sz="1600" dirty="0">
              <a:latin typeface="Trebuchet MS"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828800" y="2286000"/>
            <a:ext cx="3581400" cy="3610876"/>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324601" y="2286000"/>
            <a:ext cx="3479539" cy="3581400"/>
          </a:xfrm>
          <a:prstGeom prst="rect">
            <a:avLst/>
          </a:prstGeom>
          <a:noFill/>
          <a:ln w="9525">
            <a:solidFill>
              <a:schemeClr val="tx1"/>
            </a:solidFill>
            <a:miter lim="800000"/>
            <a:headEnd/>
            <a:tailEnd/>
          </a:ln>
          <a:effectLst/>
        </p:spPr>
      </p:pic>
      <p:sp>
        <p:nvSpPr>
          <p:cNvPr id="37" name="Rectangle 36"/>
          <p:cNvSpPr/>
          <p:nvPr/>
        </p:nvSpPr>
        <p:spPr>
          <a:xfrm>
            <a:off x="6172200" y="1371600"/>
            <a:ext cx="4191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Trebuchet MS" pitchFamily="34" charset="0"/>
              </a:rPr>
              <a:t>Structured Exception Handling makes it easy to </a:t>
            </a:r>
            <a:r>
              <a:rPr lang="en-US" sz="1600" dirty="0">
                <a:latin typeface="Trebuchet MS" pitchFamily="34" charset="0"/>
              </a:rPr>
              <a:t>separate exception code from actual code</a:t>
            </a:r>
            <a:endParaRPr lang="en-IN" sz="1600" dirty="0">
              <a:latin typeface="Trebuchet MS" pitchFamily="34" charset="0"/>
            </a:endParaRPr>
          </a:p>
        </p:txBody>
      </p:sp>
      <p:cxnSp>
        <p:nvCxnSpPr>
          <p:cNvPr id="40" name="Straight Connector 39"/>
          <p:cNvCxnSpPr/>
          <p:nvPr/>
        </p:nvCxnSpPr>
        <p:spPr>
          <a:xfrm rot="16200000" flipH="1">
            <a:off x="3429000" y="3886200"/>
            <a:ext cx="533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52600" y="838200"/>
            <a:ext cx="73914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Traditional Approach vs. Structured Exception Handling</a:t>
            </a:r>
            <a:endParaRPr lang="en-IN" dirty="0"/>
          </a:p>
        </p:txBody>
      </p:sp>
    </p:spTree>
    <p:extLst>
      <p:ext uri="{BB962C8B-B14F-4D97-AF65-F5344CB8AC3E}">
        <p14:creationId xmlns:p14="http://schemas.microsoft.com/office/powerpoint/2010/main" val="2555418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further details on Exception Handling Guidelines please refer this link</a:t>
            </a:r>
          </a:p>
          <a:p>
            <a:pPr lvl="1"/>
            <a:r>
              <a:rPr lang="en-US" dirty="0" smtClean="0">
                <a:hlinkClick r:id="rId3"/>
              </a:rPr>
              <a:t>http://msdn.microsoft.com/en-us/library/ms229005(VS.80).aspx</a:t>
            </a:r>
            <a:endParaRPr lang="en-US" dirty="0"/>
          </a:p>
          <a:p>
            <a:pPr lvl="1"/>
            <a:r>
              <a:rPr lang="en-US" dirty="0">
                <a:hlinkClick r:id="rId4"/>
              </a:rPr>
              <a:t>http://</a:t>
            </a:r>
            <a:r>
              <a:rPr lang="en-US" dirty="0" smtClean="0">
                <a:hlinkClick r:id="rId4"/>
              </a:rPr>
              <a:t>www.codeproject.com/Articles/550510/Exception-Handling-and-NET</a:t>
            </a:r>
            <a:r>
              <a:rPr lang="en-US" dirty="0" smtClean="0"/>
              <a:t> </a:t>
            </a:r>
          </a:p>
          <a:p>
            <a:pPr lvl="1"/>
            <a:r>
              <a:rPr lang="en-US" dirty="0">
                <a:hlinkClick r:id="rId5"/>
              </a:rPr>
              <a:t>http://</a:t>
            </a:r>
            <a:r>
              <a:rPr lang="en-US" dirty="0" smtClean="0">
                <a:hlinkClick r:id="rId5"/>
              </a:rPr>
              <a:t>www.thecodekey.com/C_VB_Codes/Exception_Handling.aspx</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1456334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Objectives</a:t>
            </a:r>
            <a:endParaRPr lang="en-US" dirty="0"/>
          </a:p>
        </p:txBody>
      </p:sp>
      <p:sp>
        <p:nvSpPr>
          <p:cNvPr id="20483" name="Rectangle 3"/>
          <p:cNvSpPr>
            <a:spLocks noGrp="1" noChangeArrowheads="1"/>
          </p:cNvSpPr>
          <p:nvPr>
            <p:ph type="body" idx="1"/>
          </p:nvPr>
        </p:nvSpPr>
        <p:spPr/>
        <p:txBody>
          <a:bodyPr/>
          <a:lstStyle/>
          <a:p>
            <a:r>
              <a:rPr lang="en-GB" dirty="0" smtClean="0"/>
              <a:t>Understand what are errors?</a:t>
            </a:r>
          </a:p>
          <a:p>
            <a:r>
              <a:rPr lang="en-GB" dirty="0" smtClean="0"/>
              <a:t>Understand why we use </a:t>
            </a:r>
            <a:r>
              <a:rPr lang="en-GB" dirty="0"/>
              <a:t>Exceptions?</a:t>
            </a:r>
          </a:p>
          <a:p>
            <a:r>
              <a:rPr lang="en-GB" dirty="0" smtClean="0"/>
              <a:t>Difference between structured and non-structured exception handling</a:t>
            </a:r>
          </a:p>
          <a:p>
            <a:r>
              <a:rPr lang="en-GB" dirty="0" smtClean="0"/>
              <a:t>What are Exception </a:t>
            </a:r>
            <a:r>
              <a:rPr lang="en-GB" dirty="0"/>
              <a:t>Objects</a:t>
            </a:r>
          </a:p>
          <a:p>
            <a:r>
              <a:rPr lang="en-GB" dirty="0" smtClean="0"/>
              <a:t>How to use try, catch and finally blocks</a:t>
            </a:r>
            <a:endParaRPr lang="en-GB" dirty="0"/>
          </a:p>
          <a:p>
            <a:r>
              <a:rPr lang="en-GB" dirty="0"/>
              <a:t>Multiple catch </a:t>
            </a:r>
            <a:r>
              <a:rPr lang="en-GB" dirty="0" smtClean="0"/>
              <a:t>Blocks</a:t>
            </a:r>
          </a:p>
          <a:p>
            <a:r>
              <a:rPr lang="en-GB" dirty="0" smtClean="0"/>
              <a:t>Use throw keyword</a:t>
            </a:r>
            <a:endParaRPr lang="en-GB" dirty="0"/>
          </a:p>
        </p:txBody>
      </p:sp>
    </p:spTree>
    <p:extLst>
      <p:ext uri="{BB962C8B-B14F-4D97-AF65-F5344CB8AC3E}">
        <p14:creationId xmlns:p14="http://schemas.microsoft.com/office/powerpoint/2010/main" val="1078281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014330" y="359293"/>
            <a:ext cx="8229600" cy="639762"/>
          </a:xfrm>
        </p:spPr>
        <p:txBody>
          <a:bodyPr>
            <a:normAutofit fontScale="90000"/>
          </a:bodyPr>
          <a:lstStyle/>
          <a:p>
            <a:r>
              <a:rPr lang="en-US" dirty="0"/>
              <a:t>Errors</a:t>
            </a:r>
          </a:p>
        </p:txBody>
      </p:sp>
      <p:sp>
        <p:nvSpPr>
          <p:cNvPr id="93187" name="Rectangle 3"/>
          <p:cNvSpPr>
            <a:spLocks noGrp="1" noChangeArrowheads="1"/>
          </p:cNvSpPr>
          <p:nvPr>
            <p:ph type="body" idx="1"/>
          </p:nvPr>
        </p:nvSpPr>
        <p:spPr>
          <a:xfrm>
            <a:off x="2400300" y="2209800"/>
            <a:ext cx="7391400" cy="3886200"/>
          </a:xfrm>
          <a:solidFill>
            <a:schemeClr val="bg2">
              <a:lumMod val="75000"/>
            </a:schemeClr>
          </a:solidFill>
          <a:ln>
            <a:solidFill>
              <a:schemeClr val="tx1"/>
            </a:solidFill>
          </a:ln>
        </p:spPr>
        <p:txBody>
          <a:bodyPr>
            <a:normAutofit lnSpcReduction="10000"/>
          </a:bodyPr>
          <a:lstStyle/>
          <a:p>
            <a:r>
              <a:rPr lang="en-US" sz="1900" dirty="0"/>
              <a:t>Compile-time error:</a:t>
            </a:r>
          </a:p>
          <a:p>
            <a:pPr lvl="1"/>
            <a:r>
              <a:rPr lang="en-US" sz="1700" b="1" dirty="0"/>
              <a:t>Syntax </a:t>
            </a:r>
            <a:r>
              <a:rPr lang="en-US" sz="1700" b="1" dirty="0"/>
              <a:t>errors:</a:t>
            </a:r>
            <a:r>
              <a:rPr lang="en-US" sz="1700" dirty="0"/>
              <a:t> Design-time errors. Occurs due to incorrect syntaxes. Cannot be compiled and run</a:t>
            </a:r>
            <a:r>
              <a:rPr lang="en-US" sz="1700" dirty="0"/>
              <a:t>. Such as, forgetting to place semi-colon (;) at the end of line.</a:t>
            </a:r>
          </a:p>
          <a:p>
            <a:r>
              <a:rPr lang="en-US" sz="1900" dirty="0"/>
              <a:t>Runtime-error:</a:t>
            </a:r>
          </a:p>
          <a:p>
            <a:pPr lvl="1"/>
            <a:r>
              <a:rPr lang="en-US" sz="1700" b="1" dirty="0"/>
              <a:t>Logical </a:t>
            </a:r>
            <a:r>
              <a:rPr lang="en-US" sz="1700" b="1" dirty="0"/>
              <a:t>errors:</a:t>
            </a:r>
            <a:r>
              <a:rPr lang="en-US" sz="1700" dirty="0"/>
              <a:t> Occurs during run-time. Difficult to track down. Occurs when desired output is not obtained</a:t>
            </a:r>
            <a:r>
              <a:rPr lang="en-US" sz="1700" dirty="0"/>
              <a:t>. Such as, trying to calculate salary of an employee by adding different salary structure parameters, but forgot to include one of them and getting unexpected less amount rather than expected result.</a:t>
            </a:r>
            <a:endParaRPr lang="en-US" sz="1900" dirty="0"/>
          </a:p>
          <a:p>
            <a:pPr lvl="1"/>
            <a:r>
              <a:rPr lang="en-US" sz="1700" b="1" dirty="0"/>
              <a:t>System </a:t>
            </a:r>
            <a:r>
              <a:rPr lang="en-US" sz="1700" b="1" dirty="0"/>
              <a:t>errors:</a:t>
            </a:r>
            <a:r>
              <a:rPr lang="en-US" sz="1700" dirty="0"/>
              <a:t> Occurs when the program is compiled and run. Occurs because code is syntactically correct but cannot be executed due to some unexpected state of the computer</a:t>
            </a:r>
            <a:r>
              <a:rPr lang="en-US" sz="1700" dirty="0"/>
              <a:t>. Such as, trying to access an element from an index position of an array where that index does not exist in that array.</a:t>
            </a:r>
            <a:endParaRPr lang="en-US" sz="1700" dirty="0"/>
          </a:p>
        </p:txBody>
      </p:sp>
      <p:sp>
        <p:nvSpPr>
          <p:cNvPr id="4" name="Rectangle 3"/>
          <p:cNvSpPr/>
          <p:nvPr/>
        </p:nvSpPr>
        <p:spPr>
          <a:xfrm>
            <a:off x="2171700" y="1309739"/>
            <a:ext cx="7848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itchFamily="34" charset="0"/>
              </a:rPr>
              <a:t>Errors are part of any application, that we make knowingly or unknowingly. There are many types of errors that occur in our program, such as</a:t>
            </a:r>
            <a:endParaRPr lang="en-IN" dirty="0">
              <a:latin typeface="Trebuchet MS" pitchFamily="34" charset="0"/>
            </a:endParaRPr>
          </a:p>
        </p:txBody>
      </p:sp>
    </p:spTree>
    <p:extLst>
      <p:ext uri="{BB962C8B-B14F-4D97-AF65-F5344CB8AC3E}">
        <p14:creationId xmlns:p14="http://schemas.microsoft.com/office/powerpoint/2010/main" val="1492265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187">
                                            <p:bg/>
                                          </p:spTgt>
                                        </p:tgtEl>
                                        <p:attrNameLst>
                                          <p:attrName>style.visibility</p:attrName>
                                        </p:attrNameLst>
                                      </p:cBhvr>
                                      <p:to>
                                        <p:strVal val="visible"/>
                                      </p:to>
                                    </p:set>
                                    <p:animEffect transition="in" filter="fade">
                                      <p:cBhvr>
                                        <p:cTn id="7" dur="1000"/>
                                        <p:tgtEl>
                                          <p:spTgt spid="93187">
                                            <p:bg/>
                                          </p:spTgt>
                                        </p:tgtEl>
                                      </p:cBhvr>
                                    </p:animEffect>
                                    <p:anim calcmode="lin" valueType="num">
                                      <p:cBhvr>
                                        <p:cTn id="8" dur="1000" fill="hold"/>
                                        <p:tgtEl>
                                          <p:spTgt spid="93187">
                                            <p:bg/>
                                          </p:spTgt>
                                        </p:tgtEl>
                                        <p:attrNameLst>
                                          <p:attrName>ppt_x</p:attrName>
                                        </p:attrNameLst>
                                      </p:cBhvr>
                                      <p:tavLst>
                                        <p:tav tm="0">
                                          <p:val>
                                            <p:strVal val="#ppt_x"/>
                                          </p:val>
                                        </p:tav>
                                        <p:tav tm="100000">
                                          <p:val>
                                            <p:strVal val="#ppt_x"/>
                                          </p:val>
                                        </p:tav>
                                      </p:tavLst>
                                    </p:anim>
                                    <p:anim calcmode="lin" valueType="num">
                                      <p:cBhvr>
                                        <p:cTn id="9" dur="1000" fill="hold"/>
                                        <p:tgtEl>
                                          <p:spTgt spid="9318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3187">
                                            <p:txEl>
                                              <p:pRg st="0" end="0"/>
                                            </p:txEl>
                                          </p:spTgt>
                                        </p:tgtEl>
                                        <p:attrNameLst>
                                          <p:attrName>style.visibility</p:attrName>
                                        </p:attrNameLst>
                                      </p:cBhvr>
                                      <p:to>
                                        <p:strVal val="visible"/>
                                      </p:to>
                                    </p:set>
                                    <p:animEffect transition="in" filter="fade">
                                      <p:cBhvr>
                                        <p:cTn id="14" dur="1000"/>
                                        <p:tgtEl>
                                          <p:spTgt spid="93187">
                                            <p:txEl>
                                              <p:pRg st="0" end="0"/>
                                            </p:txEl>
                                          </p:spTgt>
                                        </p:tgtEl>
                                      </p:cBhvr>
                                    </p:animEffect>
                                    <p:anim calcmode="lin" valueType="num">
                                      <p:cBhvr>
                                        <p:cTn id="15" dur="10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318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3187">
                                            <p:txEl>
                                              <p:pRg st="1" end="1"/>
                                            </p:txEl>
                                          </p:spTgt>
                                        </p:tgtEl>
                                        <p:attrNameLst>
                                          <p:attrName>style.visibility</p:attrName>
                                        </p:attrNameLst>
                                      </p:cBhvr>
                                      <p:to>
                                        <p:strVal val="visible"/>
                                      </p:to>
                                    </p:set>
                                    <p:animEffect transition="in" filter="fade">
                                      <p:cBhvr>
                                        <p:cTn id="19" dur="1000"/>
                                        <p:tgtEl>
                                          <p:spTgt spid="93187">
                                            <p:txEl>
                                              <p:pRg st="1" end="1"/>
                                            </p:txEl>
                                          </p:spTgt>
                                        </p:tgtEl>
                                      </p:cBhvr>
                                    </p:animEffect>
                                    <p:anim calcmode="lin" valueType="num">
                                      <p:cBhvr>
                                        <p:cTn id="20" dur="10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31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3187">
                                            <p:txEl>
                                              <p:pRg st="2" end="2"/>
                                            </p:txEl>
                                          </p:spTgt>
                                        </p:tgtEl>
                                        <p:attrNameLst>
                                          <p:attrName>style.visibility</p:attrName>
                                        </p:attrNameLst>
                                      </p:cBhvr>
                                      <p:to>
                                        <p:strVal val="visible"/>
                                      </p:to>
                                    </p:set>
                                    <p:animEffect transition="in" filter="fade">
                                      <p:cBhvr>
                                        <p:cTn id="26" dur="1000"/>
                                        <p:tgtEl>
                                          <p:spTgt spid="93187">
                                            <p:txEl>
                                              <p:pRg st="2" end="2"/>
                                            </p:txEl>
                                          </p:spTgt>
                                        </p:tgtEl>
                                      </p:cBhvr>
                                    </p:animEffect>
                                    <p:anim calcmode="lin" valueType="num">
                                      <p:cBhvr>
                                        <p:cTn id="27" dur="10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318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3187">
                                            <p:txEl>
                                              <p:pRg st="3" end="3"/>
                                            </p:txEl>
                                          </p:spTgt>
                                        </p:tgtEl>
                                        <p:attrNameLst>
                                          <p:attrName>style.visibility</p:attrName>
                                        </p:attrNameLst>
                                      </p:cBhvr>
                                      <p:to>
                                        <p:strVal val="visible"/>
                                      </p:to>
                                    </p:set>
                                    <p:animEffect transition="in" filter="fade">
                                      <p:cBhvr>
                                        <p:cTn id="31" dur="1000"/>
                                        <p:tgtEl>
                                          <p:spTgt spid="93187">
                                            <p:txEl>
                                              <p:pRg st="3" end="3"/>
                                            </p:txEl>
                                          </p:spTgt>
                                        </p:tgtEl>
                                      </p:cBhvr>
                                    </p:animEffect>
                                    <p:anim calcmode="lin" valueType="num">
                                      <p:cBhvr>
                                        <p:cTn id="32" dur="10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318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3187">
                                            <p:txEl>
                                              <p:pRg st="4" end="4"/>
                                            </p:txEl>
                                          </p:spTgt>
                                        </p:tgtEl>
                                        <p:attrNameLst>
                                          <p:attrName>style.visibility</p:attrName>
                                        </p:attrNameLst>
                                      </p:cBhvr>
                                      <p:to>
                                        <p:strVal val="visible"/>
                                      </p:to>
                                    </p:set>
                                    <p:animEffect transition="in" filter="fade">
                                      <p:cBhvr>
                                        <p:cTn id="36" dur="1000"/>
                                        <p:tgtEl>
                                          <p:spTgt spid="93187">
                                            <p:txEl>
                                              <p:pRg st="4" end="4"/>
                                            </p:txEl>
                                          </p:spTgt>
                                        </p:tgtEl>
                                      </p:cBhvr>
                                    </p:animEffect>
                                    <p:anim calcmode="lin" valueType="num">
                                      <p:cBhvr>
                                        <p:cTn id="37" dur="10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31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u="sng" dirty="0" smtClean="0"/>
              <a:t>Exception is not an error</a:t>
            </a:r>
            <a:r>
              <a:rPr lang="en-US" dirty="0" smtClean="0"/>
              <a:t>. Rather, </a:t>
            </a:r>
            <a:r>
              <a:rPr lang="en-US" u="sng" dirty="0" smtClean="0"/>
              <a:t>Exception is an abnormal condition that arises due to system error while executing a program</a:t>
            </a:r>
          </a:p>
          <a:p>
            <a:r>
              <a:rPr lang="en-US" dirty="0" smtClean="0"/>
              <a:t>In .NET an exception is an object that describes an exceptional condition (run-time system error) that has occurred when executing a program.</a:t>
            </a:r>
          </a:p>
          <a:p>
            <a:endParaRPr lang="en-US" dirty="0" smtClean="0"/>
          </a:p>
          <a:p>
            <a:r>
              <a:rPr lang="en-US" dirty="0" smtClean="0"/>
              <a:t>Effective exception handling will make your programs more robust and easier to debug. They help answer these three questions:</a:t>
            </a:r>
          </a:p>
          <a:p>
            <a:pPr lvl="1"/>
            <a:r>
              <a:rPr lang="en-US" dirty="0" smtClean="0"/>
              <a:t>What went wrong?</a:t>
            </a:r>
          </a:p>
          <a:p>
            <a:pPr lvl="2"/>
            <a:r>
              <a:rPr lang="en-US" dirty="0" smtClean="0"/>
              <a:t>Answered by the type of exception thrown.</a:t>
            </a:r>
          </a:p>
          <a:p>
            <a:pPr lvl="1"/>
            <a:r>
              <a:rPr lang="en-US" dirty="0" smtClean="0"/>
              <a:t>Where did it go wrong?</a:t>
            </a:r>
          </a:p>
          <a:p>
            <a:pPr lvl="2"/>
            <a:r>
              <a:rPr lang="en-US" dirty="0" smtClean="0"/>
              <a:t>Answered by exception stack trace.</a:t>
            </a:r>
          </a:p>
          <a:p>
            <a:pPr lvl="1"/>
            <a:r>
              <a:rPr lang="en-US" dirty="0" smtClean="0"/>
              <a:t>Why did it go wrong?</a:t>
            </a:r>
          </a:p>
          <a:p>
            <a:pPr lvl="2"/>
            <a:r>
              <a:rPr lang="en-US" dirty="0" smtClean="0"/>
              <a:t>Answered by exception message</a:t>
            </a:r>
          </a:p>
          <a:p>
            <a:endParaRPr lang="en-IN" dirty="0"/>
          </a:p>
        </p:txBody>
      </p:sp>
      <p:sp>
        <p:nvSpPr>
          <p:cNvPr id="3" name="Title 2"/>
          <p:cNvSpPr>
            <a:spLocks noGrp="1"/>
          </p:cNvSpPr>
          <p:nvPr>
            <p:ph type="title"/>
          </p:nvPr>
        </p:nvSpPr>
        <p:spPr/>
        <p:txBody>
          <a:bodyPr/>
          <a:lstStyle/>
          <a:p>
            <a:r>
              <a:rPr lang="en-US" dirty="0" smtClean="0"/>
              <a:t>What is an Exception?</a:t>
            </a:r>
            <a:endParaRPr lang="en-IN" dirty="0"/>
          </a:p>
        </p:txBody>
      </p:sp>
    </p:spTree>
    <p:extLst>
      <p:ext uri="{BB962C8B-B14F-4D97-AF65-F5344CB8AC3E}">
        <p14:creationId xmlns:p14="http://schemas.microsoft.com/office/powerpoint/2010/main" val="1107546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Exception happens due to system’s failure to execute code because of an abnormal condition</a:t>
            </a:r>
          </a:p>
          <a:p>
            <a:pPr lvl="1"/>
            <a:r>
              <a:rPr lang="en-US" dirty="0" smtClean="0"/>
              <a:t>For example, when you write a code to divide zero or some other value by zero and then try to execute, system will not be able to perform that job</a:t>
            </a:r>
          </a:p>
          <a:p>
            <a:r>
              <a:rPr lang="en-US" dirty="0" smtClean="0"/>
              <a:t>CLR then creates an object to represent the unexpected error and then throws it to the method which caused it</a:t>
            </a:r>
          </a:p>
          <a:p>
            <a:pPr lvl="1"/>
            <a:r>
              <a:rPr lang="en-US" dirty="0" smtClean="0"/>
              <a:t>That method may choose to handle the exception itself or pass it on</a:t>
            </a:r>
          </a:p>
          <a:p>
            <a:r>
              <a:rPr lang="en-US" dirty="0" smtClean="0"/>
              <a:t>Either way, at some point, the exception is caught and processed</a:t>
            </a:r>
          </a:p>
          <a:p>
            <a:endParaRPr lang="en-US" dirty="0" smtClean="0"/>
          </a:p>
          <a:p>
            <a:r>
              <a:rPr lang="en-US" dirty="0" smtClean="0"/>
              <a:t>Sources for exceptions could be</a:t>
            </a:r>
          </a:p>
          <a:p>
            <a:pPr lvl="1"/>
            <a:r>
              <a:rPr lang="en-US" dirty="0" smtClean="0"/>
              <a:t>Generated by CLR</a:t>
            </a:r>
          </a:p>
          <a:p>
            <a:pPr lvl="1"/>
            <a:r>
              <a:rPr lang="en-US" dirty="0" smtClean="0"/>
              <a:t>Manually generated by programmer’s code.</a:t>
            </a:r>
          </a:p>
          <a:p>
            <a:endParaRPr lang="en-US" dirty="0" smtClean="0"/>
          </a:p>
          <a:p>
            <a:endParaRPr lang="en-IN" dirty="0"/>
          </a:p>
        </p:txBody>
      </p:sp>
      <p:sp>
        <p:nvSpPr>
          <p:cNvPr id="3" name="Title 2"/>
          <p:cNvSpPr>
            <a:spLocks noGrp="1"/>
          </p:cNvSpPr>
          <p:nvPr>
            <p:ph type="title"/>
          </p:nvPr>
        </p:nvSpPr>
        <p:spPr/>
        <p:txBody>
          <a:bodyPr/>
          <a:lstStyle/>
          <a:p>
            <a:r>
              <a:rPr lang="en-US" dirty="0" smtClean="0"/>
              <a:t>How an Exception is handled?</a:t>
            </a:r>
            <a:endParaRPr lang="en-IN" dirty="0"/>
          </a:p>
        </p:txBody>
      </p:sp>
    </p:spTree>
    <p:extLst>
      <p:ext uri="{BB962C8B-B14F-4D97-AF65-F5344CB8AC3E}">
        <p14:creationId xmlns:p14="http://schemas.microsoft.com/office/powerpoint/2010/main" val="3721215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828800" y="1066800"/>
            <a:ext cx="8534400" cy="510540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1832113" y="1955077"/>
            <a:ext cx="8305800" cy="403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6322" name="Rectangle 2"/>
          <p:cNvSpPr>
            <a:spLocks noGrp="1" noChangeArrowheads="1"/>
          </p:cNvSpPr>
          <p:nvPr>
            <p:ph type="title"/>
          </p:nvPr>
        </p:nvSpPr>
        <p:spPr>
          <a:xfrm>
            <a:off x="838200" y="157291"/>
            <a:ext cx="10515600" cy="1325563"/>
          </a:xfrm>
        </p:spPr>
        <p:txBody>
          <a:bodyPr/>
          <a:lstStyle/>
          <a:p>
            <a:r>
              <a:rPr lang="en-GB" dirty="0"/>
              <a:t>Exception </a:t>
            </a:r>
            <a:r>
              <a:rPr lang="en-GB" dirty="0" smtClean="0"/>
              <a:t>Hierarchy</a:t>
            </a:r>
            <a:endParaRPr lang="en-GB" dirty="0"/>
          </a:p>
        </p:txBody>
      </p:sp>
      <p:sp>
        <p:nvSpPr>
          <p:cNvPr id="56332" name="Rectangle 12"/>
          <p:cNvSpPr>
            <a:spLocks noChangeArrowheads="1"/>
          </p:cNvSpPr>
          <p:nvPr/>
        </p:nvSpPr>
        <p:spPr bwMode="auto">
          <a:xfrm>
            <a:off x="3709988" y="2126431"/>
            <a:ext cx="182808" cy="366767"/>
          </a:xfrm>
          <a:prstGeom prst="rect">
            <a:avLst/>
          </a:prstGeom>
          <a:noFill/>
          <a:ln w="12700">
            <a:noFill/>
            <a:miter lim="800000"/>
            <a:headEnd/>
            <a:tailEnd/>
          </a:ln>
          <a:effectLst>
            <a:outerShdw dist="107763" dir="2700000" algn="ctr" rotWithShape="0">
              <a:schemeClr val="bg2"/>
            </a:outerShdw>
          </a:effectLst>
        </p:spPr>
        <p:txBody>
          <a:bodyPr wrap="none" lIns="90488" tIns="44450" rIns="90488" bIns="44450" anchor="ctr">
            <a:spAutoFit/>
          </a:bodyPr>
          <a:lstStyle/>
          <a:p>
            <a:endParaRPr lang="en-IN"/>
          </a:p>
        </p:txBody>
      </p:sp>
      <p:sp>
        <p:nvSpPr>
          <p:cNvPr id="56334" name="Rectangle 14"/>
          <p:cNvSpPr>
            <a:spLocks noChangeArrowheads="1"/>
          </p:cNvSpPr>
          <p:nvPr/>
        </p:nvSpPr>
        <p:spPr bwMode="auto">
          <a:xfrm>
            <a:off x="4672013" y="3117031"/>
            <a:ext cx="182808" cy="366767"/>
          </a:xfrm>
          <a:prstGeom prst="rect">
            <a:avLst/>
          </a:prstGeom>
          <a:noFill/>
          <a:ln w="12700">
            <a:noFill/>
            <a:miter lim="800000"/>
            <a:headEnd/>
            <a:tailEnd/>
          </a:ln>
          <a:effectLst>
            <a:outerShdw dist="107763" dir="2700000" algn="ctr" rotWithShape="0">
              <a:schemeClr val="bg2"/>
            </a:outerShdw>
          </a:effectLst>
        </p:spPr>
        <p:txBody>
          <a:bodyPr wrap="none" lIns="90488" tIns="44450" rIns="90488" bIns="44450" anchor="ctr">
            <a:spAutoFit/>
          </a:bodyPr>
          <a:lstStyle/>
          <a:p>
            <a:endParaRPr lang="en-IN"/>
          </a:p>
        </p:txBody>
      </p:sp>
      <p:sp>
        <p:nvSpPr>
          <p:cNvPr id="56339" name="Rectangle 19"/>
          <p:cNvSpPr>
            <a:spLocks noChangeArrowheads="1"/>
          </p:cNvSpPr>
          <p:nvPr/>
        </p:nvSpPr>
        <p:spPr bwMode="auto">
          <a:xfrm>
            <a:off x="5738813" y="4641031"/>
            <a:ext cx="182808" cy="366767"/>
          </a:xfrm>
          <a:prstGeom prst="rect">
            <a:avLst/>
          </a:prstGeom>
          <a:noFill/>
          <a:ln w="12700">
            <a:noFill/>
            <a:miter lim="800000"/>
            <a:headEnd/>
            <a:tailEnd/>
          </a:ln>
          <a:effectLst>
            <a:outerShdw dist="107763" dir="2700000" algn="ctr" rotWithShape="0">
              <a:schemeClr val="bg2"/>
            </a:outerShdw>
          </a:effectLst>
        </p:spPr>
        <p:txBody>
          <a:bodyPr wrap="none" lIns="90488" tIns="44450" rIns="90488" bIns="44450" anchor="ctr">
            <a:spAutoFit/>
          </a:bodyPr>
          <a:lstStyle/>
          <a:p>
            <a:endParaRPr lang="en-IN"/>
          </a:p>
        </p:txBody>
      </p:sp>
      <p:sp>
        <p:nvSpPr>
          <p:cNvPr id="56324" name="Text Box 4"/>
          <p:cNvSpPr txBox="1">
            <a:spLocks noChangeArrowheads="1"/>
          </p:cNvSpPr>
          <p:nvPr/>
        </p:nvSpPr>
        <p:spPr bwMode="auto">
          <a:xfrm>
            <a:off x="5943600" y="2209801"/>
            <a:ext cx="1422400" cy="376237"/>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dirty="0">
                <a:latin typeface="Lucida Sans Typewriter" pitchFamily="49" charset="0"/>
              </a:rPr>
              <a:t>Exception</a:t>
            </a:r>
          </a:p>
        </p:txBody>
      </p:sp>
      <p:sp>
        <p:nvSpPr>
          <p:cNvPr id="56325" name="Text Box 5"/>
          <p:cNvSpPr txBox="1">
            <a:spLocks noChangeArrowheads="1"/>
          </p:cNvSpPr>
          <p:nvPr/>
        </p:nvSpPr>
        <p:spPr bwMode="auto">
          <a:xfrm>
            <a:off x="3657600" y="2971801"/>
            <a:ext cx="2546350" cy="376237"/>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dirty="0" err="1">
                <a:latin typeface="Lucida Sans Typewriter" pitchFamily="49" charset="0"/>
              </a:rPr>
              <a:t>SystemException</a:t>
            </a:r>
            <a:endParaRPr lang="en-GB" b="1" dirty="0">
              <a:latin typeface="Lucida Sans Typewriter" pitchFamily="49" charset="0"/>
            </a:endParaRPr>
          </a:p>
        </p:txBody>
      </p:sp>
      <p:sp>
        <p:nvSpPr>
          <p:cNvPr id="56331" name="Text Box 11"/>
          <p:cNvSpPr txBox="1">
            <a:spLocks noChangeArrowheads="1"/>
          </p:cNvSpPr>
          <p:nvPr/>
        </p:nvSpPr>
        <p:spPr bwMode="auto">
          <a:xfrm>
            <a:off x="4038601" y="3733801"/>
            <a:ext cx="2924175" cy="376237"/>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dirty="0" err="1">
                <a:latin typeface="Lucida Sans Typewriter" pitchFamily="49" charset="0"/>
              </a:rPr>
              <a:t>OutOfMemoryException</a:t>
            </a:r>
            <a:endParaRPr lang="en-GB" b="1" dirty="0">
              <a:latin typeface="Lucida Sans Typewriter" pitchFamily="49" charset="0"/>
            </a:endParaRPr>
          </a:p>
        </p:txBody>
      </p:sp>
      <p:sp>
        <p:nvSpPr>
          <p:cNvPr id="56336" name="Text Box 16"/>
          <p:cNvSpPr txBox="1">
            <a:spLocks noChangeArrowheads="1"/>
          </p:cNvSpPr>
          <p:nvPr/>
        </p:nvSpPr>
        <p:spPr bwMode="auto">
          <a:xfrm>
            <a:off x="4038600" y="4343400"/>
            <a:ext cx="1695450" cy="376238"/>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dirty="0" err="1">
                <a:latin typeface="Lucida Sans Typewriter" pitchFamily="49" charset="0"/>
              </a:rPr>
              <a:t>IOException</a:t>
            </a:r>
            <a:endParaRPr lang="en-GB" b="1" dirty="0">
              <a:latin typeface="Lucida Sans Typewriter" pitchFamily="49" charset="0"/>
            </a:endParaRPr>
          </a:p>
        </p:txBody>
      </p:sp>
      <p:sp>
        <p:nvSpPr>
          <p:cNvPr id="56338" name="Text Box 18"/>
          <p:cNvSpPr txBox="1">
            <a:spLocks noChangeArrowheads="1"/>
          </p:cNvSpPr>
          <p:nvPr/>
        </p:nvSpPr>
        <p:spPr bwMode="auto">
          <a:xfrm>
            <a:off x="4038601" y="4953000"/>
            <a:ext cx="3197225" cy="376238"/>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9525">
            <a:solidFill>
              <a:srgbClr val="0033CC"/>
            </a:solidFill>
            <a:miter lim="800000"/>
            <a:headEnd/>
            <a:tailEnd/>
          </a:ln>
          <a:effectLst>
            <a:outerShdw blurRad="50800" dist="38100" dir="2700000" algn="tl" rotWithShape="0">
              <a:prstClr val="black">
                <a:alpha val="40000"/>
              </a:prstClr>
            </a:outerShdw>
          </a:effectLst>
        </p:spPr>
        <p:txBody>
          <a:bodyPr wrap="none" tIns="27432" bIns="27432" anchor="ctr"/>
          <a:lstStyle/>
          <a:p>
            <a:pPr algn="ctr"/>
            <a:r>
              <a:rPr lang="en-GB" b="1" dirty="0" err="1">
                <a:latin typeface="Lucida Sans Typewriter" pitchFamily="49" charset="0"/>
              </a:rPr>
              <a:t>NullReferenceException</a:t>
            </a:r>
            <a:endParaRPr lang="en-GB" b="1" dirty="0">
              <a:latin typeface="Lucida Sans Typewriter" pitchFamily="49" charset="0"/>
            </a:endParaRPr>
          </a:p>
        </p:txBody>
      </p:sp>
      <p:sp>
        <p:nvSpPr>
          <p:cNvPr id="56347" name="Text Box 27"/>
          <p:cNvSpPr txBox="1">
            <a:spLocks noChangeArrowheads="1"/>
          </p:cNvSpPr>
          <p:nvPr/>
        </p:nvSpPr>
        <p:spPr bwMode="auto">
          <a:xfrm>
            <a:off x="6858000" y="2971800"/>
            <a:ext cx="2979738" cy="411162"/>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dirty="0" err="1">
                <a:latin typeface="Lucida Sans Typewriter" pitchFamily="49" charset="0"/>
              </a:rPr>
              <a:t>ApplicationException</a:t>
            </a:r>
            <a:endParaRPr lang="en-GB" b="1" dirty="0">
              <a:latin typeface="Lucida Sans Typewriter" pitchFamily="49" charset="0"/>
            </a:endParaRPr>
          </a:p>
        </p:txBody>
      </p:sp>
      <p:sp>
        <p:nvSpPr>
          <p:cNvPr id="20" name="TextBox 19"/>
          <p:cNvSpPr txBox="1"/>
          <p:nvPr/>
        </p:nvSpPr>
        <p:spPr>
          <a:xfrm>
            <a:off x="1905000" y="3200400"/>
            <a:ext cx="1098550" cy="1477328"/>
          </a:xfrm>
          <a:prstGeom prst="rect">
            <a:avLst/>
          </a:prstGeom>
          <a:solidFill>
            <a:schemeClr val="accent3">
              <a:lumMod val="40000"/>
              <a:lumOff val="60000"/>
            </a:schemeClr>
          </a:solidFill>
        </p:spPr>
        <p:txBody>
          <a:bodyPr wrap="square" rtlCol="0">
            <a:spAutoFit/>
          </a:bodyPr>
          <a:lstStyle/>
          <a:p>
            <a:r>
              <a:rPr lang="en-US" dirty="0"/>
              <a:t>Base class library exception classes </a:t>
            </a:r>
            <a:endParaRPr lang="en-IN" dirty="0"/>
          </a:p>
        </p:txBody>
      </p:sp>
      <p:sp>
        <p:nvSpPr>
          <p:cNvPr id="30" name="TextBox 29"/>
          <p:cNvSpPr txBox="1"/>
          <p:nvPr/>
        </p:nvSpPr>
        <p:spPr>
          <a:xfrm>
            <a:off x="7772400" y="4343400"/>
            <a:ext cx="1981200" cy="923330"/>
          </a:xfrm>
          <a:prstGeom prst="rect">
            <a:avLst/>
          </a:prstGeom>
          <a:solidFill>
            <a:schemeClr val="accent3">
              <a:lumMod val="40000"/>
              <a:lumOff val="60000"/>
            </a:schemeClr>
          </a:solidFill>
        </p:spPr>
        <p:txBody>
          <a:bodyPr wrap="square" rtlCol="0">
            <a:spAutoFit/>
          </a:bodyPr>
          <a:lstStyle/>
          <a:p>
            <a:r>
              <a:rPr lang="en-US" dirty="0"/>
              <a:t>Custom exception class should extend this class</a:t>
            </a:r>
            <a:endParaRPr lang="en-IN" dirty="0"/>
          </a:p>
        </p:txBody>
      </p:sp>
      <p:sp>
        <p:nvSpPr>
          <p:cNvPr id="32" name="Left Brace 31"/>
          <p:cNvSpPr/>
          <p:nvPr/>
        </p:nvSpPr>
        <p:spPr>
          <a:xfrm>
            <a:off x="2971800" y="2971800"/>
            <a:ext cx="609600" cy="2971800"/>
          </a:xfrm>
          <a:prstGeom prst="leftBrace">
            <a:avLst>
              <a:gd name="adj1" fmla="val 85606"/>
              <a:gd name="adj2" fmla="val 4906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Right Brace 32"/>
          <p:cNvSpPr/>
          <p:nvPr/>
        </p:nvSpPr>
        <p:spPr>
          <a:xfrm rot="5400000">
            <a:off x="8166394" y="2501607"/>
            <a:ext cx="507412" cy="2819399"/>
          </a:xfrm>
          <a:prstGeom prst="rightBrace">
            <a:avLst>
              <a:gd name="adj1" fmla="val 62987"/>
              <a:gd name="adj2" fmla="val 4699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Rectangle 33"/>
          <p:cNvSpPr/>
          <p:nvPr/>
        </p:nvSpPr>
        <p:spPr>
          <a:xfrm>
            <a:off x="4114800" y="5562600"/>
            <a:ext cx="3276600" cy="381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IN" dirty="0">
              <a:solidFill>
                <a:schemeClr val="tx1"/>
              </a:solidFill>
            </a:endParaRPr>
          </a:p>
        </p:txBody>
      </p:sp>
      <p:cxnSp>
        <p:nvCxnSpPr>
          <p:cNvPr id="36" name="Straight Arrow Connector 35"/>
          <p:cNvCxnSpPr/>
          <p:nvPr/>
        </p:nvCxnSpPr>
        <p:spPr>
          <a:xfrm rot="10800000" flipV="1">
            <a:off x="5410200" y="2590800"/>
            <a:ext cx="990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34200" y="2590800"/>
            <a:ext cx="762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52700" y="453390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6331" idx="1"/>
          </p:cNvCxnSpPr>
          <p:nvPr/>
        </p:nvCxnSpPr>
        <p:spPr>
          <a:xfrm flipV="1">
            <a:off x="3733800" y="3921920"/>
            <a:ext cx="304800" cy="40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6336" idx="1"/>
          </p:cNvCxnSpPr>
          <p:nvPr/>
        </p:nvCxnSpPr>
        <p:spPr>
          <a:xfrm>
            <a:off x="3733800" y="4495801"/>
            <a:ext cx="30480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34" idx="1"/>
          </p:cNvCxnSpPr>
          <p:nvPr/>
        </p:nvCxnSpPr>
        <p:spPr>
          <a:xfrm>
            <a:off x="3733800" y="5715000"/>
            <a:ext cx="381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6338" idx="1"/>
          </p:cNvCxnSpPr>
          <p:nvPr/>
        </p:nvCxnSpPr>
        <p:spPr>
          <a:xfrm>
            <a:off x="3733800" y="5105401"/>
            <a:ext cx="30480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905000" y="1229416"/>
            <a:ext cx="83058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The base class for all the exception related classes is Exception. Two child classes that inherit from it are </a:t>
            </a:r>
            <a:r>
              <a:rPr lang="en-US" dirty="0" err="1"/>
              <a:t>SystemException</a:t>
            </a:r>
            <a:r>
              <a:rPr lang="en-US" dirty="0"/>
              <a:t> and </a:t>
            </a:r>
            <a:r>
              <a:rPr lang="en-US" dirty="0" err="1"/>
              <a:t>ApplicationException</a:t>
            </a:r>
            <a:r>
              <a:rPr lang="en-US" dirty="0"/>
              <a:t> class.</a:t>
            </a:r>
            <a:endParaRPr lang="en-IN" dirty="0"/>
          </a:p>
        </p:txBody>
      </p:sp>
    </p:spTree>
    <p:extLst>
      <p:ext uri="{BB962C8B-B14F-4D97-AF65-F5344CB8AC3E}">
        <p14:creationId xmlns:p14="http://schemas.microsoft.com/office/powerpoint/2010/main" val="187257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System.SystemException</a:t>
            </a:r>
            <a:r>
              <a:rPr lang="en-US" dirty="0" smtClean="0"/>
              <a:t> class</a:t>
            </a:r>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867400" y="1371600"/>
            <a:ext cx="3352800" cy="439463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
        <p:nvSpPr>
          <p:cNvPr id="6" name="Rounded Rectangle 5"/>
          <p:cNvSpPr/>
          <p:nvPr/>
        </p:nvSpPr>
        <p:spPr>
          <a:xfrm>
            <a:off x="1997765" y="1828800"/>
            <a:ext cx="3124200" cy="386768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buFont typeface="Arial" pitchFamily="34" charset="0"/>
              <a:buChar char="•"/>
            </a:pPr>
            <a:r>
              <a:rPr lang="en-IN" dirty="0"/>
              <a:t>Defines the base class for predefined exceptions in the System namespace.  </a:t>
            </a:r>
          </a:p>
          <a:p>
            <a:pPr>
              <a:buFont typeface="Arial" pitchFamily="34" charset="0"/>
              <a:buChar char="•"/>
            </a:pPr>
            <a:r>
              <a:rPr lang="en-IN" dirty="0"/>
              <a:t>This class is provided as a means to differentiate between exceptions defined by the system versus exceptions defined by applications</a:t>
            </a:r>
          </a:p>
        </p:txBody>
      </p:sp>
    </p:spTree>
    <p:extLst>
      <p:ext uri="{BB962C8B-B14F-4D97-AF65-F5344CB8AC3E}">
        <p14:creationId xmlns:p14="http://schemas.microsoft.com/office/powerpoint/2010/main" val="3529755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95400"/>
            <a:ext cx="8229600" cy="5029200"/>
          </a:xfrm>
        </p:spPr>
        <p:txBody>
          <a:bodyPr>
            <a:normAutofit/>
          </a:bodyPr>
          <a:lstStyle/>
          <a:p>
            <a:r>
              <a:rPr lang="en-US" sz="1800" b="1" dirty="0"/>
              <a:t>Message property</a:t>
            </a:r>
            <a:r>
              <a:rPr lang="en-US" sz="1800" dirty="0"/>
              <a:t>: This property </a:t>
            </a:r>
            <a:r>
              <a:rPr lang="en-US" sz="1800" dirty="0" err="1"/>
              <a:t>ge</a:t>
            </a:r>
            <a:r>
              <a:rPr lang="en-IN" sz="1800" dirty="0" err="1"/>
              <a:t>ts</a:t>
            </a:r>
            <a:r>
              <a:rPr lang="en-IN" sz="1800" dirty="0"/>
              <a:t> a message that describes the current exception. It returns the error message that explains the reason for the exception, or an empty string("").</a:t>
            </a:r>
          </a:p>
          <a:p>
            <a:endParaRPr lang="en-US" sz="1800" dirty="0"/>
          </a:p>
          <a:p>
            <a:r>
              <a:rPr lang="en-US" sz="1800" b="1" dirty="0"/>
              <a:t>Source Property</a:t>
            </a:r>
            <a:r>
              <a:rPr lang="en-US" sz="1800" dirty="0"/>
              <a:t>: This property g</a:t>
            </a:r>
            <a:r>
              <a:rPr lang="en-IN" sz="1800" dirty="0" err="1"/>
              <a:t>ets</a:t>
            </a:r>
            <a:r>
              <a:rPr lang="en-IN" sz="1800" dirty="0"/>
              <a:t> or sets the name of the application or the object that causes the error. It returns the name of the application or the object that causes the error.</a:t>
            </a:r>
          </a:p>
          <a:p>
            <a:endParaRPr lang="en-US" sz="1800" dirty="0"/>
          </a:p>
          <a:p>
            <a:r>
              <a:rPr lang="en-US" sz="1800" b="1" dirty="0" err="1"/>
              <a:t>TargetSite</a:t>
            </a:r>
            <a:r>
              <a:rPr lang="en-US" sz="1800" b="1" dirty="0"/>
              <a:t> Property</a:t>
            </a:r>
            <a:r>
              <a:rPr lang="en-US" sz="1800" dirty="0"/>
              <a:t>: </a:t>
            </a:r>
            <a:r>
              <a:rPr lang="en-IN" sz="1800" dirty="0"/>
              <a:t>Gets the method that throws the current exception. It returns the instance of </a:t>
            </a:r>
            <a:r>
              <a:rPr lang="en-IN" sz="1800" dirty="0" err="1"/>
              <a:t>MethodBase</a:t>
            </a:r>
            <a:r>
              <a:rPr lang="en-IN" sz="1800" dirty="0"/>
              <a:t> class, present in </a:t>
            </a:r>
            <a:r>
              <a:rPr lang="en-IN" sz="1800" dirty="0" err="1"/>
              <a:t>System.Reflection</a:t>
            </a:r>
            <a:r>
              <a:rPr lang="en-IN" sz="1800" dirty="0"/>
              <a:t> namespace, representing information of the method that threw the current exception</a:t>
            </a:r>
          </a:p>
          <a:p>
            <a:endParaRPr lang="en-US" sz="1800" dirty="0"/>
          </a:p>
          <a:p>
            <a:r>
              <a:rPr lang="en-US" sz="1800" b="1" dirty="0" err="1"/>
              <a:t>StackTrace</a:t>
            </a:r>
            <a:r>
              <a:rPr lang="en-US" sz="1800" b="1" dirty="0"/>
              <a:t> Property</a:t>
            </a:r>
            <a:r>
              <a:rPr lang="en-US" sz="1800" dirty="0"/>
              <a:t>: it </a:t>
            </a:r>
            <a:r>
              <a:rPr lang="en-IN" sz="1800" dirty="0"/>
              <a:t>gets a string representation of the frames on the call stack at the time the current exception was thrown. It returns a string that describes the contents of the call stack, with the most recent method call appearing first.</a:t>
            </a:r>
          </a:p>
          <a:p>
            <a:endParaRPr lang="en-IN" sz="1800" dirty="0"/>
          </a:p>
          <a:p>
            <a:endParaRPr lang="en-IN" sz="1800" dirty="0"/>
          </a:p>
          <a:p>
            <a:endParaRPr lang="en-IN" sz="1800" dirty="0"/>
          </a:p>
          <a:p>
            <a:endParaRPr lang="en-IN" sz="1800" dirty="0"/>
          </a:p>
        </p:txBody>
      </p:sp>
      <p:sp>
        <p:nvSpPr>
          <p:cNvPr id="3" name="Title 2"/>
          <p:cNvSpPr>
            <a:spLocks noGrp="1"/>
          </p:cNvSpPr>
          <p:nvPr>
            <p:ph type="title"/>
          </p:nvPr>
        </p:nvSpPr>
        <p:spPr>
          <a:xfrm>
            <a:off x="838200" y="365125"/>
            <a:ext cx="10455876" cy="930275"/>
          </a:xfrm>
        </p:spPr>
        <p:txBody>
          <a:bodyPr>
            <a:normAutofit fontScale="90000"/>
          </a:bodyPr>
          <a:lstStyle/>
          <a:p>
            <a:r>
              <a:rPr lang="en-US" dirty="0" smtClean="0"/>
              <a:t>Important Methods and Properties of Exception class</a:t>
            </a:r>
            <a:endParaRPr lang="en-IN" dirty="0"/>
          </a:p>
        </p:txBody>
      </p:sp>
    </p:spTree>
    <p:extLst>
      <p:ext uri="{BB962C8B-B14F-4D97-AF65-F5344CB8AC3E}">
        <p14:creationId xmlns:p14="http://schemas.microsoft.com/office/powerpoint/2010/main" val="95822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1158" y="1357298"/>
            <a:ext cx="8286808" cy="5000660"/>
          </a:xfrm>
        </p:spPr>
        <p:txBody>
          <a:bodyPr>
            <a:normAutofit fontScale="92500" lnSpcReduction="20000"/>
          </a:bodyPr>
          <a:lstStyle/>
          <a:p>
            <a:pPr>
              <a:buNone/>
            </a:pPr>
            <a:r>
              <a:rPr lang="en-US" dirty="0" smtClean="0"/>
              <a:t>Four constructs are used in exception handling:</a:t>
            </a:r>
          </a:p>
          <a:p>
            <a:endParaRPr lang="en-US" dirty="0" smtClean="0">
              <a:solidFill>
                <a:srgbClr val="002060"/>
              </a:solidFill>
            </a:endParaRPr>
          </a:p>
          <a:p>
            <a:r>
              <a:rPr lang="en-US" dirty="0" smtClean="0">
                <a:solidFill>
                  <a:srgbClr val="002060"/>
                </a:solidFill>
              </a:rPr>
              <a:t>try</a:t>
            </a:r>
            <a:r>
              <a:rPr lang="en-US" dirty="0" smtClean="0">
                <a:solidFill>
                  <a:schemeClr val="tx2"/>
                </a:solidFill>
              </a:rPr>
              <a:t> </a:t>
            </a:r>
            <a:r>
              <a:rPr lang="en-US" dirty="0" smtClean="0"/>
              <a:t>– a block surrounding program statements to monitor for exceptions</a:t>
            </a:r>
          </a:p>
          <a:p>
            <a:endParaRPr lang="en-US" dirty="0" smtClean="0"/>
          </a:p>
          <a:p>
            <a:r>
              <a:rPr lang="en-US" dirty="0" smtClean="0">
                <a:solidFill>
                  <a:srgbClr val="002060"/>
                </a:solidFill>
              </a:rPr>
              <a:t>catch</a:t>
            </a:r>
            <a:r>
              <a:rPr lang="en-US" dirty="0" smtClean="0"/>
              <a:t> – together with try, catches specific kinds of exceptions and handles them in some way</a:t>
            </a:r>
          </a:p>
          <a:p>
            <a:endParaRPr lang="en-US" dirty="0" smtClean="0"/>
          </a:p>
          <a:p>
            <a:r>
              <a:rPr lang="en-US" dirty="0" smtClean="0">
                <a:solidFill>
                  <a:srgbClr val="002060"/>
                </a:solidFill>
              </a:rPr>
              <a:t>finally</a:t>
            </a:r>
            <a:r>
              <a:rPr lang="en-US" dirty="0" smtClean="0"/>
              <a:t> – specifies any code that absolutely must be executed whether or not an exception occurs</a:t>
            </a:r>
          </a:p>
          <a:p>
            <a:endParaRPr lang="en-US" dirty="0" smtClean="0"/>
          </a:p>
          <a:p>
            <a:r>
              <a:rPr lang="en-US" dirty="0" smtClean="0">
                <a:solidFill>
                  <a:srgbClr val="002060"/>
                </a:solidFill>
              </a:rPr>
              <a:t>throw</a:t>
            </a:r>
            <a:r>
              <a:rPr lang="en-US" dirty="0" smtClean="0"/>
              <a:t> – used to throw a specific exception from the program</a:t>
            </a:r>
          </a:p>
        </p:txBody>
      </p:sp>
      <p:sp>
        <p:nvSpPr>
          <p:cNvPr id="3" name="Title 2"/>
          <p:cNvSpPr>
            <a:spLocks noGrp="1"/>
          </p:cNvSpPr>
          <p:nvPr>
            <p:ph type="title"/>
          </p:nvPr>
        </p:nvSpPr>
        <p:spPr/>
        <p:txBody>
          <a:bodyPr/>
          <a:lstStyle/>
          <a:p>
            <a:r>
              <a:rPr lang="en-US" dirty="0" smtClean="0"/>
              <a:t>Exception handling constructs</a:t>
            </a:r>
            <a:endParaRPr lang="en-US" dirty="0"/>
          </a:p>
        </p:txBody>
      </p:sp>
    </p:spTree>
    <p:extLst>
      <p:ext uri="{BB962C8B-B14F-4D97-AF65-F5344CB8AC3E}">
        <p14:creationId xmlns:p14="http://schemas.microsoft.com/office/powerpoint/2010/main" val="413820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Words>
  <Application>Microsoft Office PowerPoint</Application>
  <PresentationFormat>Widescreen</PresentationFormat>
  <Paragraphs>186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Calibri Light</vt:lpstr>
      <vt:lpstr>Lucida Sans Typewriter</vt:lpstr>
      <vt:lpstr>Trebuchet MS</vt:lpstr>
      <vt:lpstr>Wingdings</vt:lpstr>
      <vt:lpstr>Office Theme</vt:lpstr>
      <vt:lpstr>EXCEPTION HANDLING</vt:lpstr>
      <vt:lpstr>Objectives</vt:lpstr>
      <vt:lpstr>Errors</vt:lpstr>
      <vt:lpstr>What is an Exception?</vt:lpstr>
      <vt:lpstr>How an Exception is handled?</vt:lpstr>
      <vt:lpstr>Exception Hierarchy</vt:lpstr>
      <vt:lpstr>System.SystemException class</vt:lpstr>
      <vt:lpstr>Important Methods and Properties of Exception class</vt:lpstr>
      <vt:lpstr>Exception handling constructs</vt:lpstr>
      <vt:lpstr>The try, catch and finally block</vt:lpstr>
      <vt:lpstr>Using try and catch Blocks</vt:lpstr>
      <vt:lpstr>Multiple catch Blocks</vt:lpstr>
      <vt:lpstr>An important note about multiple catch block</vt:lpstr>
      <vt:lpstr>The finally Clause</vt:lpstr>
      <vt:lpstr>“throw” statement</vt:lpstr>
      <vt:lpstr>Why Use Exception?</vt:lpstr>
      <vt:lpstr>Why Use Exceptions?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Joydip Mondal</dc:creator>
  <cp:lastModifiedBy>Joydip Mondal</cp:lastModifiedBy>
  <cp:revision>1</cp:revision>
  <dcterms:created xsi:type="dcterms:W3CDTF">2016-01-14T11:09:44Z</dcterms:created>
  <dcterms:modified xsi:type="dcterms:W3CDTF">2016-01-14T11:10:36Z</dcterms:modified>
</cp:coreProperties>
</file>