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D2ED4-AF5E-49F2-ACD6-B77A524C4F91}"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14742-6F9E-4FD3-82BB-3A67F4222598}" type="slidenum">
              <a:rPr lang="en-US" smtClean="0"/>
              <a:t>‹#›</a:t>
            </a:fld>
            <a:endParaRPr lang="en-US"/>
          </a:p>
        </p:txBody>
      </p:sp>
    </p:spTree>
    <p:extLst>
      <p:ext uri="{BB962C8B-B14F-4D97-AF65-F5344CB8AC3E}">
        <p14:creationId xmlns:p14="http://schemas.microsoft.com/office/powerpoint/2010/main" val="396466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2929692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10</a:t>
            </a:fld>
            <a:endParaRPr lang="en-AU" dirty="0"/>
          </a:p>
        </p:txBody>
      </p:sp>
    </p:spTree>
    <p:extLst>
      <p:ext uri="{BB962C8B-B14F-4D97-AF65-F5344CB8AC3E}">
        <p14:creationId xmlns:p14="http://schemas.microsoft.com/office/powerpoint/2010/main" val="2677150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64235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a:t>
            </a:fld>
            <a:endParaRPr lang="en-AU" dirty="0"/>
          </a:p>
        </p:txBody>
      </p:sp>
    </p:spTree>
    <p:extLst>
      <p:ext uri="{BB962C8B-B14F-4D97-AF65-F5344CB8AC3E}">
        <p14:creationId xmlns:p14="http://schemas.microsoft.com/office/powerpoint/2010/main" val="274029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a:t>
            </a:fld>
            <a:endParaRPr lang="en-AU" dirty="0"/>
          </a:p>
        </p:txBody>
      </p:sp>
    </p:spTree>
    <p:extLst>
      <p:ext uri="{BB962C8B-B14F-4D97-AF65-F5344CB8AC3E}">
        <p14:creationId xmlns:p14="http://schemas.microsoft.com/office/powerpoint/2010/main" val="361476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a:t>
            </a:fld>
            <a:endParaRPr lang="en-AU" dirty="0"/>
          </a:p>
        </p:txBody>
      </p:sp>
    </p:spTree>
    <p:extLst>
      <p:ext uri="{BB962C8B-B14F-4D97-AF65-F5344CB8AC3E}">
        <p14:creationId xmlns:p14="http://schemas.microsoft.com/office/powerpoint/2010/main" val="3150710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a:t>
            </a:fld>
            <a:endParaRPr lang="en-AU" dirty="0"/>
          </a:p>
        </p:txBody>
      </p:sp>
    </p:spTree>
    <p:extLst>
      <p:ext uri="{BB962C8B-B14F-4D97-AF65-F5344CB8AC3E}">
        <p14:creationId xmlns:p14="http://schemas.microsoft.com/office/powerpoint/2010/main" val="264415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7</a:t>
            </a:fld>
            <a:endParaRPr lang="en-AU" dirty="0"/>
          </a:p>
        </p:txBody>
      </p:sp>
    </p:spTree>
    <p:extLst>
      <p:ext uri="{BB962C8B-B14F-4D97-AF65-F5344CB8AC3E}">
        <p14:creationId xmlns:p14="http://schemas.microsoft.com/office/powerpoint/2010/main" val="1899124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8</a:t>
            </a:fld>
            <a:endParaRPr lang="en-AU" dirty="0"/>
          </a:p>
        </p:txBody>
      </p:sp>
    </p:spTree>
    <p:extLst>
      <p:ext uri="{BB962C8B-B14F-4D97-AF65-F5344CB8AC3E}">
        <p14:creationId xmlns:p14="http://schemas.microsoft.com/office/powerpoint/2010/main" val="37473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9</a:t>
            </a:fld>
            <a:endParaRPr lang="en-AU" dirty="0"/>
          </a:p>
        </p:txBody>
      </p:sp>
    </p:spTree>
    <p:extLst>
      <p:ext uri="{BB962C8B-B14F-4D97-AF65-F5344CB8AC3E}">
        <p14:creationId xmlns:p14="http://schemas.microsoft.com/office/powerpoint/2010/main" val="119828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D1F6E9-038F-4630-A1AC-660F5689765B}"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342785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1F6E9-038F-4630-A1AC-660F5689765B}"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29525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1F6E9-038F-4630-A1AC-660F5689765B}"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29594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1F6E9-038F-4630-A1AC-660F5689765B}"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153407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D1F6E9-038F-4630-A1AC-660F5689765B}"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323673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D1F6E9-038F-4630-A1AC-660F5689765B}"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69211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D1F6E9-038F-4630-A1AC-660F5689765B}"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16406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D1F6E9-038F-4630-A1AC-660F5689765B}"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382910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1F6E9-038F-4630-A1AC-660F5689765B}"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4928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1F6E9-038F-4630-A1AC-660F5689765B}"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383248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1F6E9-038F-4630-A1AC-660F5689765B}"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77B52-D22A-43AC-9BCE-0E08508BD84B}" type="slidenum">
              <a:rPr lang="en-US" smtClean="0"/>
              <a:t>‹#›</a:t>
            </a:fld>
            <a:endParaRPr lang="en-US"/>
          </a:p>
        </p:txBody>
      </p:sp>
    </p:spTree>
    <p:extLst>
      <p:ext uri="{BB962C8B-B14F-4D97-AF65-F5344CB8AC3E}">
        <p14:creationId xmlns:p14="http://schemas.microsoft.com/office/powerpoint/2010/main" val="1180185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1F6E9-038F-4630-A1AC-660F5689765B}" type="datetimeFigureOut">
              <a:rPr lang="en-US" smtClean="0"/>
              <a:t>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77B52-D22A-43AC-9BCE-0E08508BD84B}" type="slidenum">
              <a:rPr lang="en-US" smtClean="0"/>
              <a:t>‹#›</a:t>
            </a:fld>
            <a:endParaRPr lang="en-US"/>
          </a:p>
        </p:txBody>
      </p:sp>
    </p:spTree>
    <p:extLst>
      <p:ext uri="{BB962C8B-B14F-4D97-AF65-F5344CB8AC3E}">
        <p14:creationId xmlns:p14="http://schemas.microsoft.com/office/powerpoint/2010/main" val="226136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n-us/library/87cdya3t(v=vs.110).asp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visualcsharptutorials.com/fundamentals/user-defined-exceptions" TargetMode="External"/><Relationship Id="rId4" Type="http://schemas.openxmlformats.org/officeDocument/2006/relationships/hyperlink" Target="http://www.tutorialspoint.com/csharp/csharp_exception_handling.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EXCEPTION HANDLING</a:t>
            </a:r>
            <a:endParaRPr lang="en-US" dirty="0"/>
          </a:p>
        </p:txBody>
      </p:sp>
    </p:spTree>
    <p:extLst>
      <p:ext uri="{BB962C8B-B14F-4D97-AF65-F5344CB8AC3E}">
        <p14:creationId xmlns:p14="http://schemas.microsoft.com/office/powerpoint/2010/main" val="6215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latin typeface="Consolas" pitchFamily="49" charset="0"/>
                <a:cs typeface="Consolas" pitchFamily="49" charset="0"/>
              </a:rPr>
              <a:t>For more details, please visit</a:t>
            </a:r>
          </a:p>
          <a:p>
            <a:r>
              <a:rPr lang="en-US" dirty="0">
                <a:hlinkClick r:id="rId3"/>
              </a:rPr>
              <a:t>http://msdn.microsoft.com/en-us/library/87cdya3t(v=vs.110).</a:t>
            </a:r>
            <a:r>
              <a:rPr lang="en-US" dirty="0" smtClean="0">
                <a:hlinkClick r:id="rId3"/>
              </a:rPr>
              <a:t>aspx</a:t>
            </a:r>
            <a:endParaRPr lang="en-US" dirty="0" smtClean="0"/>
          </a:p>
          <a:p>
            <a:r>
              <a:rPr lang="en-US" dirty="0">
                <a:latin typeface="Consolas" pitchFamily="49" charset="0"/>
                <a:cs typeface="Consolas" pitchFamily="49" charset="0"/>
                <a:hlinkClick r:id="rId4"/>
              </a:rPr>
              <a:t>http://</a:t>
            </a:r>
            <a:r>
              <a:rPr lang="en-US" dirty="0" smtClean="0">
                <a:latin typeface="Consolas" pitchFamily="49" charset="0"/>
                <a:cs typeface="Consolas" pitchFamily="49" charset="0"/>
                <a:hlinkClick r:id="rId4"/>
              </a:rPr>
              <a:t>www.tutorialspoint.com/csharp/csharp_exception_handling.htm</a:t>
            </a:r>
            <a:endParaRPr lang="en-US" dirty="0" smtClean="0">
              <a:latin typeface="Consolas" pitchFamily="49" charset="0"/>
              <a:cs typeface="Consolas" pitchFamily="49" charset="0"/>
            </a:endParaRPr>
          </a:p>
          <a:p>
            <a:r>
              <a:rPr lang="en-US" dirty="0">
                <a:latin typeface="Consolas" pitchFamily="49" charset="0"/>
                <a:cs typeface="Consolas" pitchFamily="49" charset="0"/>
                <a:hlinkClick r:id="rId5"/>
              </a:rPr>
              <a:t>http://</a:t>
            </a:r>
            <a:r>
              <a:rPr lang="en-US" dirty="0" smtClean="0">
                <a:latin typeface="Consolas" pitchFamily="49" charset="0"/>
                <a:cs typeface="Consolas" pitchFamily="49" charset="0"/>
                <a:hlinkClick r:id="rId5"/>
              </a:rPr>
              <a:t>visualcsharptutorials.com/fundamentals/user-defined-exceptions</a:t>
            </a:r>
            <a:endParaRPr lang="en-US" dirty="0" smtClean="0">
              <a:latin typeface="Consolas" pitchFamily="49" charset="0"/>
              <a:cs typeface="Consolas" pitchFamily="49" charset="0"/>
            </a:endParaRPr>
          </a:p>
          <a:p>
            <a:endParaRPr lang="en-US" dirty="0" smtClean="0">
              <a:latin typeface="Consolas" pitchFamily="49" charset="0"/>
              <a:cs typeface="Consolas" pitchFamily="49" charset="0"/>
            </a:endParaRPr>
          </a:p>
          <a:p>
            <a:endParaRPr lang="en-US" i="1" dirty="0">
              <a:latin typeface="Consolas" pitchFamily="49" charset="0"/>
              <a:cs typeface="Consolas" pitchFamily="49" charset="0"/>
            </a:endParaRPr>
          </a:p>
          <a:p>
            <a:endParaRPr lang="en-US" dirty="0">
              <a:latin typeface="Consolas" pitchFamily="49" charset="0"/>
              <a:cs typeface="Consolas" pitchFamily="49" charset="0"/>
            </a:endParaRPr>
          </a:p>
          <a:p>
            <a:endParaRPr lang="en-US" i="1" dirty="0">
              <a:latin typeface="Consolas" pitchFamily="49" charset="0"/>
              <a:cs typeface="Consolas" pitchFamily="49" charset="0"/>
            </a:endParaRPr>
          </a:p>
          <a:p>
            <a:endParaRPr lang="en-US" i="1" dirty="0">
              <a:latin typeface="Consolas" pitchFamily="49" charset="0"/>
              <a:cs typeface="Consolas" pitchFamily="49" charset="0"/>
            </a:endParaRPr>
          </a:p>
          <a:p>
            <a:pPr lvl="1"/>
            <a:endParaRPr lang="en-US" dirty="0" smtClean="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1829735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Objectives</a:t>
            </a:r>
            <a:endParaRPr lang="en-US" dirty="0"/>
          </a:p>
        </p:txBody>
      </p:sp>
      <p:sp>
        <p:nvSpPr>
          <p:cNvPr id="20483" name="Rectangle 3"/>
          <p:cNvSpPr>
            <a:spLocks noGrp="1" noChangeArrowheads="1"/>
          </p:cNvSpPr>
          <p:nvPr>
            <p:ph type="body" idx="1"/>
          </p:nvPr>
        </p:nvSpPr>
        <p:spPr/>
        <p:txBody>
          <a:bodyPr/>
          <a:lstStyle/>
          <a:p>
            <a:pPr marL="469900" indent="-285750"/>
            <a:r>
              <a:rPr lang="en-US" dirty="0"/>
              <a:t>Understand custom exception handling class </a:t>
            </a:r>
            <a:endParaRPr lang="en-US" dirty="0" smtClean="0"/>
          </a:p>
          <a:p>
            <a:pPr marL="469900" indent="-285750"/>
            <a:r>
              <a:rPr lang="en-US" dirty="0" smtClean="0"/>
              <a:t>How </a:t>
            </a:r>
            <a:r>
              <a:rPr lang="en-US" dirty="0"/>
              <a:t>to use it to throw custom </a:t>
            </a:r>
            <a:r>
              <a:rPr lang="en-US" dirty="0" smtClean="0"/>
              <a:t>exceptions</a:t>
            </a:r>
            <a:endParaRPr lang="en-US" dirty="0"/>
          </a:p>
        </p:txBody>
      </p:sp>
    </p:spTree>
    <p:extLst>
      <p:ext uri="{BB962C8B-B14F-4D97-AF65-F5344CB8AC3E}">
        <p14:creationId xmlns:p14="http://schemas.microsoft.com/office/powerpoint/2010/main" val="2232091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Exception class can be created by user.</a:t>
            </a:r>
          </a:p>
          <a:p>
            <a:r>
              <a:rPr lang="en-US" dirty="0" smtClean="0"/>
              <a:t>It is needed whenever you need to tackle a situation for which there is no system exception available</a:t>
            </a:r>
          </a:p>
          <a:p>
            <a:pPr lvl="1"/>
            <a:endParaRPr lang="en-US" dirty="0" smtClean="0"/>
          </a:p>
          <a:p>
            <a:pPr lvl="1"/>
            <a:r>
              <a:rPr lang="en-US" dirty="0" smtClean="0"/>
              <a:t>Such as, you are writing an application through which an user is entering his/her age while filling up details for online insurance policy application form and you want an exception to be thrown when the user enters age which is less than permitted minimum age for the policy. But, there is no system exception available for this purpose.</a:t>
            </a:r>
          </a:p>
          <a:p>
            <a:pPr lvl="1"/>
            <a:endParaRPr lang="en-US" dirty="0" smtClean="0"/>
          </a:p>
          <a:p>
            <a:pPr lvl="1"/>
            <a:r>
              <a:rPr lang="en-US" dirty="0" smtClean="0"/>
              <a:t>In this situation you need to create a custom exception class, such as </a:t>
            </a:r>
            <a:r>
              <a:rPr lang="en-US" dirty="0" err="1" smtClean="0"/>
              <a:t>AgeLessThanFiveException</a:t>
            </a:r>
            <a:endParaRPr lang="en-IN" dirty="0"/>
          </a:p>
        </p:txBody>
      </p:sp>
      <p:sp>
        <p:nvSpPr>
          <p:cNvPr id="3" name="Title 2"/>
          <p:cNvSpPr>
            <a:spLocks noGrp="1"/>
          </p:cNvSpPr>
          <p:nvPr>
            <p:ph type="title"/>
          </p:nvPr>
        </p:nvSpPr>
        <p:spPr/>
        <p:txBody>
          <a:bodyPr/>
          <a:lstStyle/>
          <a:p>
            <a:r>
              <a:rPr lang="en-US" dirty="0" smtClean="0"/>
              <a:t>Custom Exception Class</a:t>
            </a:r>
            <a:endParaRPr lang="en-IN" dirty="0"/>
          </a:p>
        </p:txBody>
      </p:sp>
    </p:spTree>
    <p:extLst>
      <p:ext uri="{BB962C8B-B14F-4D97-AF65-F5344CB8AC3E}">
        <p14:creationId xmlns:p14="http://schemas.microsoft.com/office/powerpoint/2010/main" val="779781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style>
          <a:lnRef idx="1">
            <a:schemeClr val="accent2"/>
          </a:lnRef>
          <a:fillRef idx="2">
            <a:schemeClr val="accent2"/>
          </a:fillRef>
          <a:effectRef idx="1">
            <a:schemeClr val="accent2"/>
          </a:effectRef>
          <a:fontRef idx="minor">
            <a:schemeClr val="dk1"/>
          </a:fontRef>
        </p:style>
        <p:txBody>
          <a:bodyPr>
            <a:normAutofit lnSpcReduction="10000"/>
          </a:bodyPr>
          <a:lstStyle/>
          <a:p>
            <a:r>
              <a:rPr lang="en-US" dirty="0" smtClean="0"/>
              <a:t>Create a </a:t>
            </a:r>
            <a:r>
              <a:rPr lang="en-US" u="sng" dirty="0" smtClean="0"/>
              <a:t>custom exception</a:t>
            </a:r>
            <a:r>
              <a:rPr lang="en-US" dirty="0" smtClean="0"/>
              <a:t> </a:t>
            </a:r>
            <a:r>
              <a:rPr lang="en-US" u="sng" dirty="0" smtClean="0"/>
              <a:t>class</a:t>
            </a:r>
            <a:r>
              <a:rPr lang="en-US" dirty="0" smtClean="0"/>
              <a:t> by extending from </a:t>
            </a:r>
            <a:r>
              <a:rPr lang="en-US" dirty="0" err="1" smtClean="0"/>
              <a:t>ApplicationException</a:t>
            </a:r>
            <a:r>
              <a:rPr lang="en-US" dirty="0" smtClean="0"/>
              <a:t> class, which inherits from base class Exception.</a:t>
            </a:r>
          </a:p>
          <a:p>
            <a:endParaRPr lang="en-US" dirty="0" smtClean="0"/>
          </a:p>
          <a:p>
            <a:r>
              <a:rPr lang="en-US" dirty="0" smtClean="0"/>
              <a:t>Provide user-defined (overloaded constructors) which will accept error message as string data type and pass to base class using base keyword</a:t>
            </a:r>
          </a:p>
          <a:p>
            <a:endParaRPr lang="en-US" dirty="0" smtClean="0"/>
          </a:p>
          <a:p>
            <a:endParaRPr lang="en-IN" dirty="0"/>
          </a:p>
        </p:txBody>
      </p:sp>
      <p:sp>
        <p:nvSpPr>
          <p:cNvPr id="3" name="Title 2"/>
          <p:cNvSpPr>
            <a:spLocks noGrp="1"/>
          </p:cNvSpPr>
          <p:nvPr>
            <p:ph type="title"/>
          </p:nvPr>
        </p:nvSpPr>
        <p:spPr>
          <a:xfrm>
            <a:off x="838200" y="42862"/>
            <a:ext cx="10515600" cy="1325563"/>
          </a:xfrm>
        </p:spPr>
        <p:txBody>
          <a:bodyPr/>
          <a:lstStyle/>
          <a:p>
            <a:r>
              <a:rPr lang="en-US" dirty="0" smtClean="0"/>
              <a:t>How to create custom exception class?</a:t>
            </a:r>
            <a:endParaRPr lang="en-IN" dirty="0"/>
          </a:p>
        </p:txBody>
      </p:sp>
      <p:pic>
        <p:nvPicPr>
          <p:cNvPr id="1026" name="Picture 2"/>
          <p:cNvPicPr>
            <a:picLocks noGrp="1" noChangeAspect="1" noChangeArrowheads="1"/>
          </p:cNvPicPr>
          <p:nvPr>
            <p:ph sz="half" idx="2"/>
          </p:nvPr>
        </p:nvPicPr>
        <p:blipFill>
          <a:blip r:embed="rId3" cstate="print"/>
          <a:srcRect/>
          <a:stretch>
            <a:fillRect/>
          </a:stretch>
        </p:blipFill>
        <p:spPr bwMode="auto">
          <a:xfrm>
            <a:off x="6172200" y="2370239"/>
            <a:ext cx="4214808" cy="3116161"/>
          </a:xfrm>
          <a:prstGeom prst="rect">
            <a:avLst/>
          </a:prstGeom>
          <a:ln>
            <a:headEnd/>
            <a:tailEnd/>
          </a:ln>
        </p:spPr>
        <p:style>
          <a:lnRef idx="2">
            <a:schemeClr val="accent4"/>
          </a:lnRef>
          <a:fillRef idx="1">
            <a:schemeClr val="lt1"/>
          </a:fillRef>
          <a:effectRef idx="0">
            <a:schemeClr val="accent4"/>
          </a:effectRef>
          <a:fontRef idx="minor">
            <a:schemeClr val="dk1"/>
          </a:fontRef>
        </p:style>
      </p:pic>
      <p:cxnSp>
        <p:nvCxnSpPr>
          <p:cNvPr id="9" name="Straight Arrow Connector 8"/>
          <p:cNvCxnSpPr/>
          <p:nvPr/>
        </p:nvCxnSpPr>
        <p:spPr>
          <a:xfrm>
            <a:off x="5334000" y="1905000"/>
            <a:ext cx="198120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705600" y="2743200"/>
            <a:ext cx="1752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6477000" y="4114800"/>
            <a:ext cx="38100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a:endCxn id="13" idx="1"/>
          </p:cNvCxnSpPr>
          <p:nvPr/>
        </p:nvCxnSpPr>
        <p:spPr>
          <a:xfrm>
            <a:off x="5638800" y="3886200"/>
            <a:ext cx="8382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905000" y="990600"/>
            <a:ext cx="7696200" cy="533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Technique: 1</a:t>
            </a:r>
            <a:endParaRPr lang="en-IN" dirty="0"/>
          </a:p>
        </p:txBody>
      </p:sp>
    </p:spTree>
    <p:extLst>
      <p:ext uri="{BB962C8B-B14F-4D97-AF65-F5344CB8AC3E}">
        <p14:creationId xmlns:p14="http://schemas.microsoft.com/office/powerpoint/2010/main" val="2085874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style>
          <a:lnRef idx="1">
            <a:schemeClr val="accent2"/>
          </a:lnRef>
          <a:fillRef idx="2">
            <a:schemeClr val="accent2"/>
          </a:fillRef>
          <a:effectRef idx="1">
            <a:schemeClr val="accent2"/>
          </a:effectRef>
          <a:fontRef idx="minor">
            <a:schemeClr val="dk1"/>
          </a:fontRef>
        </p:style>
        <p:txBody>
          <a:bodyPr/>
          <a:lstStyle/>
          <a:p>
            <a:r>
              <a:rPr lang="en-US" dirty="0" smtClean="0"/>
              <a:t>Create an object of custom exception class wherever necessary.</a:t>
            </a:r>
          </a:p>
          <a:p>
            <a:endParaRPr lang="en-US" dirty="0" smtClean="0"/>
          </a:p>
          <a:p>
            <a:r>
              <a:rPr lang="en-US" dirty="0" smtClean="0"/>
              <a:t>Use ‘throw’ keyword to throw the exception object</a:t>
            </a:r>
            <a:endParaRPr lang="en-IN" dirty="0"/>
          </a:p>
        </p:txBody>
      </p:sp>
      <p:sp>
        <p:nvSpPr>
          <p:cNvPr id="4" name="Title 3"/>
          <p:cNvSpPr>
            <a:spLocks noGrp="1"/>
          </p:cNvSpPr>
          <p:nvPr>
            <p:ph type="title"/>
          </p:nvPr>
        </p:nvSpPr>
        <p:spPr>
          <a:xfrm>
            <a:off x="914400" y="-28316"/>
            <a:ext cx="10515600" cy="1325563"/>
          </a:xfrm>
        </p:spPr>
        <p:txBody>
          <a:bodyPr/>
          <a:lstStyle/>
          <a:p>
            <a:r>
              <a:rPr lang="en-US" dirty="0" smtClean="0"/>
              <a:t>How to throw custom exception?</a:t>
            </a:r>
            <a:endParaRPr lang="en-IN" dirty="0"/>
          </a:p>
        </p:txBody>
      </p:sp>
      <p:sp>
        <p:nvSpPr>
          <p:cNvPr id="5" name="Rounded Rectangle 4"/>
          <p:cNvSpPr/>
          <p:nvPr/>
        </p:nvSpPr>
        <p:spPr>
          <a:xfrm>
            <a:off x="1981200" y="914400"/>
            <a:ext cx="7848600" cy="533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User has to throw custom exception, since  runtime is unaware about custom exception class</a:t>
            </a:r>
            <a:endParaRPr lang="en-IN" dirty="0"/>
          </a:p>
        </p:txBody>
      </p:sp>
      <p:pic>
        <p:nvPicPr>
          <p:cNvPr id="3074" name="Picture 2"/>
          <p:cNvPicPr>
            <a:picLocks noGrp="1" noChangeAspect="1" noChangeArrowheads="1"/>
          </p:cNvPicPr>
          <p:nvPr>
            <p:ph sz="half" idx="2"/>
          </p:nvPr>
        </p:nvPicPr>
        <p:blipFill>
          <a:blip r:embed="rId3" cstate="print"/>
          <a:srcRect/>
          <a:stretch>
            <a:fillRect/>
          </a:stretch>
        </p:blipFill>
        <p:spPr bwMode="auto">
          <a:xfrm>
            <a:off x="6172200" y="1905000"/>
            <a:ext cx="4038600" cy="3350952"/>
          </a:xfrm>
          <a:prstGeom prst="rect">
            <a:avLst/>
          </a:prstGeom>
          <a:ln>
            <a:headEnd/>
            <a:tailEnd/>
          </a:ln>
        </p:spPr>
        <p:style>
          <a:lnRef idx="1">
            <a:schemeClr val="accent4"/>
          </a:lnRef>
          <a:fillRef idx="2">
            <a:schemeClr val="accent4"/>
          </a:fillRef>
          <a:effectRef idx="1">
            <a:schemeClr val="accent4"/>
          </a:effectRef>
          <a:fontRef idx="minor">
            <a:schemeClr val="dk1"/>
          </a:fontRef>
        </p:style>
      </p:pic>
      <p:sp>
        <p:nvSpPr>
          <p:cNvPr id="7" name="Rounded Rectangle 6"/>
          <p:cNvSpPr/>
          <p:nvPr/>
        </p:nvSpPr>
        <p:spPr>
          <a:xfrm>
            <a:off x="6172200" y="4038600"/>
            <a:ext cx="4038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a:off x="4343400" y="3429000"/>
            <a:ext cx="2286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5143500" y="2552700"/>
            <a:ext cx="190500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542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style>
          <a:lnRef idx="1">
            <a:schemeClr val="accent2"/>
          </a:lnRef>
          <a:fillRef idx="2">
            <a:schemeClr val="accent2"/>
          </a:fillRef>
          <a:effectRef idx="1">
            <a:schemeClr val="accent2"/>
          </a:effectRef>
          <a:fontRef idx="minor">
            <a:schemeClr val="dk1"/>
          </a:fontRef>
        </p:style>
        <p:txBody>
          <a:bodyPr/>
          <a:lstStyle/>
          <a:p>
            <a:r>
              <a:rPr lang="en-US" dirty="0" smtClean="0"/>
              <a:t>Create a </a:t>
            </a:r>
            <a:r>
              <a:rPr lang="en-US" u="sng" dirty="0" smtClean="0"/>
              <a:t>custom exception class </a:t>
            </a:r>
            <a:r>
              <a:rPr lang="en-US" dirty="0" smtClean="0"/>
              <a:t>by extending from </a:t>
            </a:r>
            <a:r>
              <a:rPr lang="en-US" dirty="0" err="1" smtClean="0"/>
              <a:t>ApplicationException</a:t>
            </a:r>
            <a:r>
              <a:rPr lang="en-US" dirty="0" smtClean="0"/>
              <a:t> class, which inherits from base class Exception.</a:t>
            </a:r>
          </a:p>
          <a:p>
            <a:endParaRPr lang="en-US" dirty="0" smtClean="0"/>
          </a:p>
          <a:p>
            <a:r>
              <a:rPr lang="en-US" dirty="0" smtClean="0"/>
              <a:t>Override virtual, read-only ‘Message’ property from base class and return custom message from that property</a:t>
            </a:r>
            <a:endParaRPr lang="en-IN" dirty="0"/>
          </a:p>
        </p:txBody>
      </p:sp>
      <p:sp>
        <p:nvSpPr>
          <p:cNvPr id="4" name="Title 3"/>
          <p:cNvSpPr>
            <a:spLocks noGrp="1"/>
          </p:cNvSpPr>
          <p:nvPr>
            <p:ph type="title"/>
          </p:nvPr>
        </p:nvSpPr>
        <p:spPr>
          <a:xfrm>
            <a:off x="838200" y="99218"/>
            <a:ext cx="10515600" cy="1325563"/>
          </a:xfrm>
        </p:spPr>
        <p:txBody>
          <a:bodyPr/>
          <a:lstStyle/>
          <a:p>
            <a:r>
              <a:rPr lang="en-US" dirty="0"/>
              <a:t>How to create custom exception class?</a:t>
            </a:r>
            <a:endParaRPr lang="en-IN" dirty="0"/>
          </a:p>
        </p:txBody>
      </p:sp>
      <p:pic>
        <p:nvPicPr>
          <p:cNvPr id="2052" name="Picture 4"/>
          <p:cNvPicPr>
            <a:picLocks noGrp="1" noChangeAspect="1" noChangeArrowheads="1"/>
          </p:cNvPicPr>
          <p:nvPr>
            <p:ph sz="half" idx="2"/>
          </p:nvPr>
        </p:nvPicPr>
        <p:blipFill>
          <a:blip r:embed="rId3" cstate="print"/>
          <a:srcRect/>
          <a:stretch>
            <a:fillRect/>
          </a:stretch>
        </p:blipFill>
        <p:spPr bwMode="auto">
          <a:xfrm>
            <a:off x="6172200" y="1752600"/>
            <a:ext cx="4343400" cy="3352800"/>
          </a:xfrm>
          <a:prstGeom prst="rect">
            <a:avLst/>
          </a:prstGeom>
          <a:ln>
            <a:headEnd/>
            <a:tailEnd/>
          </a:ln>
        </p:spPr>
        <p:style>
          <a:lnRef idx="2">
            <a:schemeClr val="accent4"/>
          </a:lnRef>
          <a:fillRef idx="1">
            <a:schemeClr val="lt1"/>
          </a:fillRef>
          <a:effectRef idx="0">
            <a:schemeClr val="accent4"/>
          </a:effectRef>
          <a:fontRef idx="minor">
            <a:schemeClr val="dk1"/>
          </a:fontRef>
        </p:style>
      </p:pic>
      <p:sp>
        <p:nvSpPr>
          <p:cNvPr id="11" name="Rounded Rectangle 10"/>
          <p:cNvSpPr/>
          <p:nvPr/>
        </p:nvSpPr>
        <p:spPr>
          <a:xfrm>
            <a:off x="6553200" y="2133600"/>
            <a:ext cx="12192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6096000" y="3352800"/>
            <a:ext cx="43434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a:off x="5181600" y="1981200"/>
            <a:ext cx="13716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410200" y="3505200"/>
            <a:ext cx="2057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467600" y="3276600"/>
            <a:ext cx="4572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1981200" y="990600"/>
            <a:ext cx="7772400" cy="533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Technique: 2</a:t>
            </a:r>
            <a:endParaRPr lang="en-IN" dirty="0"/>
          </a:p>
        </p:txBody>
      </p:sp>
    </p:spTree>
    <p:extLst>
      <p:ext uri="{BB962C8B-B14F-4D97-AF65-F5344CB8AC3E}">
        <p14:creationId xmlns:p14="http://schemas.microsoft.com/office/powerpoint/2010/main" val="264152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style>
          <a:lnRef idx="1">
            <a:schemeClr val="accent2"/>
          </a:lnRef>
          <a:fillRef idx="2">
            <a:schemeClr val="accent2"/>
          </a:fillRef>
          <a:effectRef idx="1">
            <a:schemeClr val="accent2"/>
          </a:effectRef>
          <a:fontRef idx="minor">
            <a:schemeClr val="dk1"/>
          </a:fontRef>
        </p:style>
        <p:txBody>
          <a:bodyPr/>
          <a:lstStyle/>
          <a:p>
            <a:endParaRPr lang="en-US" dirty="0" smtClean="0"/>
          </a:p>
          <a:p>
            <a:r>
              <a:rPr lang="en-US" dirty="0" smtClean="0"/>
              <a:t>Create an object of custom exception class where ever necessary.</a:t>
            </a:r>
          </a:p>
          <a:p>
            <a:endParaRPr lang="en-US" dirty="0" smtClean="0"/>
          </a:p>
          <a:p>
            <a:r>
              <a:rPr lang="en-US" dirty="0" smtClean="0"/>
              <a:t>Use ‘throw’ keyword to throw the exception object</a:t>
            </a:r>
            <a:endParaRPr lang="en-IN" dirty="0"/>
          </a:p>
        </p:txBody>
      </p:sp>
      <p:sp>
        <p:nvSpPr>
          <p:cNvPr id="4" name="Title 3"/>
          <p:cNvSpPr>
            <a:spLocks noGrp="1"/>
          </p:cNvSpPr>
          <p:nvPr>
            <p:ph type="title"/>
          </p:nvPr>
        </p:nvSpPr>
        <p:spPr>
          <a:xfrm>
            <a:off x="838200" y="-121445"/>
            <a:ext cx="10515600" cy="1325563"/>
          </a:xfrm>
        </p:spPr>
        <p:txBody>
          <a:bodyPr/>
          <a:lstStyle/>
          <a:p>
            <a:r>
              <a:rPr lang="en-US" dirty="0" smtClean="0"/>
              <a:t>How to throw custom exception?</a:t>
            </a:r>
            <a:endParaRPr lang="en-IN" dirty="0"/>
          </a:p>
        </p:txBody>
      </p:sp>
      <p:sp>
        <p:nvSpPr>
          <p:cNvPr id="5" name="Rounded Rectangle 4"/>
          <p:cNvSpPr/>
          <p:nvPr/>
        </p:nvSpPr>
        <p:spPr>
          <a:xfrm>
            <a:off x="1981200" y="838200"/>
            <a:ext cx="7848600" cy="6096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User has to throw custom exception, since  runtime is unaware about custom exception class</a:t>
            </a:r>
            <a:endParaRPr lang="en-IN" dirty="0"/>
          </a:p>
        </p:txBody>
      </p:sp>
      <p:pic>
        <p:nvPicPr>
          <p:cNvPr id="4098" name="Picture 2"/>
          <p:cNvPicPr>
            <a:picLocks noGrp="1" noChangeAspect="1" noChangeArrowheads="1"/>
          </p:cNvPicPr>
          <p:nvPr>
            <p:ph sz="half" idx="2"/>
          </p:nvPr>
        </p:nvPicPr>
        <p:blipFill>
          <a:blip r:embed="rId3" cstate="print"/>
          <a:srcRect/>
          <a:stretch>
            <a:fillRect/>
          </a:stretch>
        </p:blipFill>
        <p:spPr bwMode="auto">
          <a:xfrm>
            <a:off x="6229506" y="1600201"/>
            <a:ext cx="3923988" cy="4525963"/>
          </a:xfrm>
          <a:prstGeom prst="rect">
            <a:avLst/>
          </a:prstGeom>
          <a:ln>
            <a:headEnd/>
            <a:tailEnd/>
          </a:ln>
        </p:spPr>
        <p:style>
          <a:lnRef idx="1">
            <a:schemeClr val="accent4"/>
          </a:lnRef>
          <a:fillRef idx="2">
            <a:schemeClr val="accent4"/>
          </a:fillRef>
          <a:effectRef idx="1">
            <a:schemeClr val="accent4"/>
          </a:effectRef>
          <a:fontRef idx="minor">
            <a:schemeClr val="dk1"/>
          </a:fontRef>
        </p:style>
      </p:pic>
      <p:sp>
        <p:nvSpPr>
          <p:cNvPr id="12" name="Rounded Rectangle 11"/>
          <p:cNvSpPr/>
          <p:nvPr/>
        </p:nvSpPr>
        <p:spPr>
          <a:xfrm>
            <a:off x="6934200" y="4572000"/>
            <a:ext cx="3048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rot="16200000" flipH="1">
            <a:off x="5067300" y="2705100"/>
            <a:ext cx="2286000" cy="1447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1"/>
          </p:cNvCxnSpPr>
          <p:nvPr/>
        </p:nvCxnSpPr>
        <p:spPr>
          <a:xfrm>
            <a:off x="5029200" y="3657600"/>
            <a:ext cx="1905000" cy="1028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300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1752601"/>
            <a:ext cx="4038600" cy="4373563"/>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endParaRPr lang="en-US" dirty="0" smtClean="0"/>
          </a:p>
          <a:p>
            <a:r>
              <a:rPr lang="en-US" dirty="0" smtClean="0"/>
              <a:t>Put the suspected code in try block</a:t>
            </a:r>
          </a:p>
          <a:p>
            <a:endParaRPr lang="en-US" dirty="0" smtClean="0"/>
          </a:p>
          <a:p>
            <a:r>
              <a:rPr lang="en-US" dirty="0" smtClean="0"/>
              <a:t>Use catch block with custom exception class variable to catch the custom exception</a:t>
            </a:r>
          </a:p>
          <a:p>
            <a:endParaRPr lang="en-US" dirty="0" smtClean="0"/>
          </a:p>
          <a:p>
            <a:r>
              <a:rPr lang="en-US" dirty="0" smtClean="0"/>
              <a:t>Display necessary information</a:t>
            </a:r>
            <a:endParaRPr lang="en-IN" dirty="0"/>
          </a:p>
        </p:txBody>
      </p:sp>
      <p:sp>
        <p:nvSpPr>
          <p:cNvPr id="4" name="Title 3"/>
          <p:cNvSpPr>
            <a:spLocks noGrp="1"/>
          </p:cNvSpPr>
          <p:nvPr>
            <p:ph type="title"/>
          </p:nvPr>
        </p:nvSpPr>
        <p:spPr>
          <a:xfrm>
            <a:off x="914400" y="0"/>
            <a:ext cx="10515600" cy="1325563"/>
          </a:xfrm>
        </p:spPr>
        <p:txBody>
          <a:bodyPr/>
          <a:lstStyle/>
          <a:p>
            <a:r>
              <a:rPr lang="en-US" dirty="0" smtClean="0"/>
              <a:t>How to catch custom exception?</a:t>
            </a:r>
            <a:endParaRPr lang="en-IN" dirty="0"/>
          </a:p>
        </p:txBody>
      </p:sp>
      <p:pic>
        <p:nvPicPr>
          <p:cNvPr id="5122" name="Picture 2"/>
          <p:cNvPicPr>
            <a:picLocks noGrp="1" noChangeAspect="1" noChangeArrowheads="1"/>
          </p:cNvPicPr>
          <p:nvPr>
            <p:ph sz="half" idx="2"/>
          </p:nvPr>
        </p:nvPicPr>
        <p:blipFill>
          <a:blip r:embed="rId3" cstate="print"/>
          <a:srcRect/>
          <a:stretch>
            <a:fillRect/>
          </a:stretch>
        </p:blipFill>
        <p:spPr bwMode="auto">
          <a:xfrm>
            <a:off x="6172200" y="1828800"/>
            <a:ext cx="4038600" cy="3733800"/>
          </a:xfrm>
          <a:prstGeom prst="rect">
            <a:avLst/>
          </a:prstGeom>
          <a:ln>
            <a:headEnd/>
            <a:tailEnd/>
          </a:ln>
        </p:spPr>
        <p:style>
          <a:lnRef idx="1">
            <a:schemeClr val="accent4"/>
          </a:lnRef>
          <a:fillRef idx="2">
            <a:schemeClr val="accent4"/>
          </a:fillRef>
          <a:effectRef idx="1">
            <a:schemeClr val="accent4"/>
          </a:effectRef>
          <a:fontRef idx="minor">
            <a:schemeClr val="dk1"/>
          </a:fontRef>
        </p:style>
      </p:pic>
      <p:sp>
        <p:nvSpPr>
          <p:cNvPr id="6" name="Rounded Rectangle 5"/>
          <p:cNvSpPr/>
          <p:nvPr/>
        </p:nvSpPr>
        <p:spPr>
          <a:xfrm>
            <a:off x="6477000" y="3200400"/>
            <a:ext cx="36576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6477000" y="3962400"/>
            <a:ext cx="36576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6705600" y="4267200"/>
            <a:ext cx="32766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a:off x="3200400" y="2514600"/>
            <a:ext cx="32766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638800" y="3886200"/>
            <a:ext cx="8382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867400" y="45720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057400" y="1066800"/>
            <a:ext cx="7467600" cy="6096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Catching custom exception is in no way different from catching any system exception</a:t>
            </a:r>
            <a:endParaRPr lang="en-IN" dirty="0"/>
          </a:p>
        </p:txBody>
      </p:sp>
    </p:spTree>
    <p:extLst>
      <p:ext uri="{BB962C8B-B14F-4D97-AF65-F5344CB8AC3E}">
        <p14:creationId xmlns:p14="http://schemas.microsoft.com/office/powerpoint/2010/main" val="2701562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828800" y="1219200"/>
            <a:ext cx="8610600" cy="5029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178" name="Rectangle 2"/>
          <p:cNvSpPr>
            <a:spLocks noGrp="1" noChangeArrowheads="1"/>
          </p:cNvSpPr>
          <p:nvPr>
            <p:ph type="title"/>
          </p:nvPr>
        </p:nvSpPr>
        <p:spPr>
          <a:xfrm>
            <a:off x="847725" y="122237"/>
            <a:ext cx="10515600" cy="1325563"/>
          </a:xfrm>
        </p:spPr>
        <p:txBody>
          <a:bodyPr/>
          <a:lstStyle/>
          <a:p>
            <a:r>
              <a:rPr lang="en-US" dirty="0"/>
              <a:t>The throw Statement</a:t>
            </a:r>
          </a:p>
        </p:txBody>
      </p:sp>
      <p:sp>
        <p:nvSpPr>
          <p:cNvPr id="50179" name="Rectangle 3"/>
          <p:cNvSpPr>
            <a:spLocks noGrp="1" noChangeArrowheads="1"/>
          </p:cNvSpPr>
          <p:nvPr>
            <p:ph type="body" idx="1"/>
          </p:nvPr>
        </p:nvSpPr>
        <p:spPr>
          <a:xfrm>
            <a:off x="1981200" y="1524000"/>
            <a:ext cx="8229600" cy="1143000"/>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n-GB" dirty="0" smtClean="0"/>
              <a:t>Use ‘throw’ statement to throw </a:t>
            </a:r>
            <a:r>
              <a:rPr lang="en-GB" dirty="0"/>
              <a:t>an appropriate </a:t>
            </a:r>
            <a:r>
              <a:rPr lang="en-GB" dirty="0" smtClean="0"/>
              <a:t>exception</a:t>
            </a:r>
          </a:p>
          <a:p>
            <a:r>
              <a:rPr lang="en-GB" dirty="0" smtClean="0"/>
              <a:t>Generally used to throw custom exceptions</a:t>
            </a:r>
            <a:endParaRPr lang="en-GB" dirty="0"/>
          </a:p>
          <a:p>
            <a:r>
              <a:rPr lang="en-GB" dirty="0"/>
              <a:t>Give the exception a meaningful message</a:t>
            </a:r>
          </a:p>
        </p:txBody>
      </p:sp>
      <p:sp>
        <p:nvSpPr>
          <p:cNvPr id="50180" name="Rectangle 4"/>
          <p:cNvSpPr>
            <a:spLocks noChangeArrowheads="1"/>
          </p:cNvSpPr>
          <p:nvPr/>
        </p:nvSpPr>
        <p:spPr bwMode="auto">
          <a:xfrm>
            <a:off x="1905000" y="3200400"/>
            <a:ext cx="8401050" cy="685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sz="2000">
                <a:latin typeface="Lucida Sans Typewriter" pitchFamily="49" charset="0"/>
              </a:rPr>
              <a:t>throw expression ;</a:t>
            </a:r>
            <a:endParaRPr lang="en-US" sz="2400">
              <a:latin typeface="Times New Roman" pitchFamily="18" charset="0"/>
            </a:endParaRPr>
          </a:p>
        </p:txBody>
      </p:sp>
      <p:sp>
        <p:nvSpPr>
          <p:cNvPr id="50181" name="Rectangle 5"/>
          <p:cNvSpPr>
            <a:spLocks noChangeArrowheads="1"/>
          </p:cNvSpPr>
          <p:nvPr/>
        </p:nvSpPr>
        <p:spPr bwMode="auto">
          <a:xfrm>
            <a:off x="1908175" y="4114800"/>
            <a:ext cx="8401050" cy="1828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sz="2000" dirty="0">
                <a:latin typeface="Lucida Sans Typewriter" pitchFamily="49" charset="0"/>
              </a:rPr>
              <a:t>if (minute &lt; 1 || minute &gt;= 60) {</a:t>
            </a:r>
          </a:p>
          <a:p>
            <a:r>
              <a:rPr lang="en-US" sz="2000" dirty="0">
                <a:latin typeface="Lucida Sans Typewriter" pitchFamily="49" charset="0"/>
              </a:rPr>
              <a:t>  throw new </a:t>
            </a:r>
            <a:r>
              <a:rPr lang="en-US" sz="2000" u="sng" dirty="0" err="1">
                <a:latin typeface="Lucida Sans Typewriter" pitchFamily="49" charset="0"/>
              </a:rPr>
              <a:t>InvalidTimeException</a:t>
            </a:r>
            <a:r>
              <a:rPr lang="en-US" sz="2000" dirty="0">
                <a:latin typeface="Lucida Sans Typewriter" pitchFamily="49" charset="0"/>
              </a:rPr>
              <a:t>(minute + </a:t>
            </a:r>
          </a:p>
          <a:p>
            <a:r>
              <a:rPr lang="en-US" sz="2000" dirty="0">
                <a:latin typeface="Lucida Sans Typewriter" pitchFamily="49" charset="0"/>
              </a:rPr>
              <a:t>                            </a:t>
            </a:r>
            <a:r>
              <a:rPr lang="en-US" sz="2000" dirty="0">
                <a:latin typeface="Lucida Sans Typewriter" pitchFamily="49" charset="0"/>
              </a:rPr>
              <a:t>" </a:t>
            </a:r>
            <a:r>
              <a:rPr lang="en-US" sz="2000" dirty="0">
                <a:latin typeface="Lucida Sans Typewriter" pitchFamily="49" charset="0"/>
              </a:rPr>
              <a:t>is not a valid </a:t>
            </a:r>
            <a:r>
              <a:rPr lang="en-US" sz="2000" dirty="0">
                <a:latin typeface="Lucida Sans Typewriter" pitchFamily="49" charset="0"/>
              </a:rPr>
              <a:t>minute“);</a:t>
            </a:r>
            <a:endParaRPr lang="en-US" sz="2000" dirty="0">
              <a:latin typeface="Lucida Sans Typewriter" pitchFamily="49" charset="0"/>
            </a:endParaRPr>
          </a:p>
          <a:p>
            <a:r>
              <a:rPr lang="en-US" sz="2000" dirty="0">
                <a:latin typeface="Lucida Sans Typewriter" pitchFamily="49" charset="0"/>
              </a:rPr>
              <a:t>  // !! Not reached !!</a:t>
            </a:r>
          </a:p>
          <a:p>
            <a:r>
              <a:rPr lang="en-US" sz="2000" dirty="0">
                <a:latin typeface="Lucida Sans Typewriter" pitchFamily="49" charset="0"/>
              </a:rPr>
              <a:t>}</a:t>
            </a:r>
            <a:endParaRPr lang="en-US" sz="2400" dirty="0">
              <a:latin typeface="Times New Roman" pitchFamily="18" charset="0"/>
            </a:endParaRPr>
          </a:p>
        </p:txBody>
      </p:sp>
      <p:sp>
        <p:nvSpPr>
          <p:cNvPr id="50182" name="Rectangle 6"/>
          <p:cNvSpPr>
            <a:spLocks noChangeArrowheads="1"/>
          </p:cNvSpPr>
          <p:nvPr/>
        </p:nvSpPr>
        <p:spPr bwMode="auto">
          <a:xfrm>
            <a:off x="5867400" y="3245618"/>
            <a:ext cx="182808" cy="366767"/>
          </a:xfrm>
          <a:prstGeom prst="rect">
            <a:avLst/>
          </a:prstGeom>
          <a:noFill/>
          <a:ln w="25400">
            <a:noFill/>
            <a:miter lim="800000"/>
            <a:headEnd/>
            <a:tailEnd/>
          </a:ln>
          <a:effectLst>
            <a:outerShdw dist="107763" dir="2700000" algn="ctr" rotWithShape="0">
              <a:schemeClr val="bg2"/>
            </a:outerShdw>
          </a:effectLst>
        </p:spPr>
        <p:txBody>
          <a:bodyPr wrap="none" lIns="90488" tIns="44450" rIns="90488" bIns="44450" anchor="ctr">
            <a:spAutoFit/>
          </a:bodyPr>
          <a:lstStyle/>
          <a:p>
            <a:endParaRPr lang="en-IN"/>
          </a:p>
        </p:txBody>
      </p:sp>
      <p:sp>
        <p:nvSpPr>
          <p:cNvPr id="50183" name="Rectangle 7"/>
          <p:cNvSpPr>
            <a:spLocks noChangeArrowheads="1"/>
          </p:cNvSpPr>
          <p:nvPr/>
        </p:nvSpPr>
        <p:spPr bwMode="auto">
          <a:xfrm>
            <a:off x="5181600" y="4007618"/>
            <a:ext cx="182808" cy="366767"/>
          </a:xfrm>
          <a:prstGeom prst="rect">
            <a:avLst/>
          </a:prstGeom>
          <a:noFill/>
          <a:ln w="25400">
            <a:noFill/>
            <a:miter lim="800000"/>
            <a:headEnd/>
            <a:tailEnd/>
          </a:ln>
          <a:effectLst>
            <a:outerShdw dist="107763" dir="2700000" algn="ctr" rotWithShape="0">
              <a:schemeClr val="bg2"/>
            </a:outerShdw>
          </a:effectLst>
        </p:spPr>
        <p:txBody>
          <a:bodyPr wrap="none" lIns="90488" tIns="44450" rIns="90488" bIns="44450" anchor="ctr">
            <a:spAutoFit/>
          </a:bodyPr>
          <a:lstStyle/>
          <a:p>
            <a:endParaRPr lang="en-IN"/>
          </a:p>
        </p:txBody>
      </p:sp>
      <p:sp>
        <p:nvSpPr>
          <p:cNvPr id="8" name="Rectangle 7"/>
          <p:cNvSpPr/>
          <p:nvPr/>
        </p:nvSpPr>
        <p:spPr>
          <a:xfrm>
            <a:off x="6477000" y="3657600"/>
            <a:ext cx="2971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Exception class</a:t>
            </a:r>
            <a:endParaRPr lang="en-IN" dirty="0"/>
          </a:p>
        </p:txBody>
      </p:sp>
      <p:cxnSp>
        <p:nvCxnSpPr>
          <p:cNvPr id="10" name="Straight Arrow Connector 9"/>
          <p:cNvCxnSpPr>
            <a:stCxn id="8" idx="2"/>
          </p:cNvCxnSpPr>
          <p:nvPr/>
        </p:nvCxnSpPr>
        <p:spPr>
          <a:xfrm rot="5400000">
            <a:off x="6838950" y="3524250"/>
            <a:ext cx="457200" cy="1790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117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Words>
  <Application>Microsoft Office PowerPoint</Application>
  <PresentationFormat>Widescreen</PresentationFormat>
  <Paragraphs>71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Lucida Sans Typewriter</vt:lpstr>
      <vt:lpstr>Times New Roman</vt:lpstr>
      <vt:lpstr>Office Theme</vt:lpstr>
      <vt:lpstr>CUSTOM EXCEPTION HANDLING</vt:lpstr>
      <vt:lpstr>Objectives</vt:lpstr>
      <vt:lpstr>Custom Exception Class</vt:lpstr>
      <vt:lpstr>How to create custom exception class?</vt:lpstr>
      <vt:lpstr>How to throw custom exception?</vt:lpstr>
      <vt:lpstr>How to create custom exception class?</vt:lpstr>
      <vt:lpstr>How to throw custom exception?</vt:lpstr>
      <vt:lpstr>How to catch custom exception?</vt:lpstr>
      <vt:lpstr>The throw Statement</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EXCEPTION HANDLING</dc:title>
  <dc:creator>Joydip Mondal</dc:creator>
  <cp:lastModifiedBy>Joydip Mondal</cp:lastModifiedBy>
  <cp:revision>2</cp:revision>
  <dcterms:created xsi:type="dcterms:W3CDTF">2016-01-15T11:18:06Z</dcterms:created>
  <dcterms:modified xsi:type="dcterms:W3CDTF">2016-01-15T11:18:49Z</dcterms:modified>
</cp:coreProperties>
</file>