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61015-7CD3-43A2-8F14-A42D9AD5958A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DD19ED-292B-4707-AE09-4F7390FFB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79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A3354-9A0B-49EE-95FD-23EABDFEF6C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444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Map cares about unique identifiers. You map a unique key (the ID) to a specific value, where both the key and the values are of course objects. You’re probably quite familiar with Maps since many languages support data structures that use key/value or name/value pair. The Map implementations let you do things like search for a value based on the key, as for a collection of just the values, or ask for a collection of just the keys.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A3354-9A0B-49EE-95FD-23EABDFEF6C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851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This code shows how to add elements to a </a:t>
            </a:r>
            <a:r>
              <a:rPr lang="en-US" dirty="0" err="1" smtClean="0"/>
              <a:t>SortedList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It also shows one of the ways in which these elements can be accessed.</a:t>
            </a:r>
          </a:p>
          <a:p>
            <a:pPr lvl="1"/>
            <a:r>
              <a:rPr lang="en-US" dirty="0" smtClean="0"/>
              <a:t>It also shows how to access a value from a </a:t>
            </a:r>
            <a:r>
              <a:rPr lang="en-US" dirty="0" err="1" smtClean="0"/>
              <a:t>SortedList</a:t>
            </a:r>
            <a:r>
              <a:rPr lang="en-US" dirty="0" smtClean="0"/>
              <a:t> using its key information.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A3354-9A0B-49EE-95FD-23EABDFEF6C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20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3D2A2-D01C-4439-8ECA-7ECE4CACBAD1}" type="slidenum">
              <a:rPr lang="en-AU" smtClean="0"/>
              <a:pPr>
                <a:defRPr/>
              </a:pPr>
              <a:t>17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3390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3D2A2-D01C-4439-8ECA-7ECE4CACBAD1}" type="slidenum">
              <a:rPr lang="en-AU" smtClean="0"/>
              <a:pPr>
                <a:defRPr/>
              </a:pPr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86531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The Collections Framework in .NET (</a:t>
            </a:r>
            <a:r>
              <a:rPr lang="en-US" dirty="0" err="1" smtClean="0"/>
              <a:t>System.Collections</a:t>
            </a:r>
            <a:r>
              <a:rPr lang="en-US" dirty="0" smtClean="0"/>
              <a:t> namespace) gives you several classes to satisfy most of your coding needs. They've been tried, tested and tweaked. Pick the best one for your job and you'll get - at the lest - reasonably good performance. And when you need something a little more custom, the </a:t>
            </a:r>
            <a:r>
              <a:rPr lang="en-US" dirty="0" err="1" smtClean="0"/>
              <a:t>System.Collections</a:t>
            </a:r>
            <a:r>
              <a:rPr lang="en-US" dirty="0" smtClean="0"/>
              <a:t> namespace is loaded with interfaces and utilities:</a:t>
            </a:r>
          </a:p>
          <a:p>
            <a:pPr lvl="2"/>
            <a:r>
              <a:rPr lang="en-US" dirty="0" smtClean="0"/>
              <a:t>Interfaces:</a:t>
            </a:r>
          </a:p>
          <a:p>
            <a:pPr lvl="3"/>
            <a:r>
              <a:rPr lang="en-US" dirty="0" smtClean="0"/>
              <a:t>Interfaces allow collections to be manipulated independently of the details of their representation. In object-oriented languages, these interfaces generally form a hierarchy. </a:t>
            </a:r>
          </a:p>
          <a:p>
            <a:pPr lvl="2"/>
            <a:r>
              <a:rPr lang="en-US" dirty="0" smtClean="0"/>
              <a:t>Implementation:</a:t>
            </a:r>
          </a:p>
          <a:p>
            <a:pPr lvl="3"/>
            <a:r>
              <a:rPr lang="en-US" dirty="0" smtClean="0"/>
              <a:t>In essence, these are reusable data structures.</a:t>
            </a:r>
          </a:p>
          <a:p>
            <a:pPr lvl="2"/>
            <a:r>
              <a:rPr lang="en-US" dirty="0" smtClean="0"/>
              <a:t>Operations:</a:t>
            </a:r>
          </a:p>
          <a:p>
            <a:pPr lvl="3"/>
            <a:r>
              <a:rPr lang="en-US" dirty="0" smtClean="0"/>
              <a:t>These algorithms are said to be polymorphic because the same method can be used on many different implementations of the appropriate collections interface. In essence, algorithms are reusable functionality.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A3354-9A0B-49EE-95FD-23EABDFEF6C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28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table shows the Interfaces available in the </a:t>
            </a:r>
            <a:r>
              <a:rPr lang="en-US" dirty="0" err="1" smtClean="0"/>
              <a:t>System.Collections</a:t>
            </a:r>
            <a:r>
              <a:rPr lang="en-US" dirty="0" smtClean="0"/>
              <a:t> namespaces. These interfaces are implemented by various collection classes which we will see in a diagram a little later.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A3354-9A0B-49EE-95FD-23EABDFEF6C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03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table shows some of the basic and frequently used collection classes which implements the Collection Interfaces.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A3354-9A0B-49EE-95FD-23EABDFEF6C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637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list cares about the index. The one thing that List has that non-lists don’t have is a set of methods related to the index. All List implementations are ordered by index position – a position that you determine either by setting an object at a specific index or by adding it without specifying position, in which case the object is added to the end.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A3354-9A0B-49EE-95FD-23EABDFEF6C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66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straightforward way of accessing values in an </a:t>
            </a:r>
            <a:r>
              <a:rPr lang="en-US" dirty="0" err="1" smtClean="0"/>
              <a:t>ArrayList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A3354-9A0B-49EE-95FD-23EABDFEF6C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4975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ArrayList</a:t>
            </a:r>
            <a:r>
              <a:rPr lang="en-US" dirty="0" smtClean="0"/>
              <a:t> – A second way of accessing the elements in the </a:t>
            </a:r>
            <a:r>
              <a:rPr lang="en-US" dirty="0" err="1" smtClean="0"/>
              <a:t>ArrayList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A3354-9A0B-49EE-95FD-23EABDFEF6C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8609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The code shows how to add, insert, and access elements to/from a </a:t>
            </a:r>
            <a:r>
              <a:rPr lang="en-US" dirty="0" err="1" smtClean="0"/>
              <a:t>StringCollection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See inline comments for step wise explanation.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A3354-9A0B-49EE-95FD-23EABDFEF6C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30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EF5B0-48F0-4611-A558-9996776187FC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0073-312D-478B-8310-2653EABEE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286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EF5B0-48F0-4611-A558-9996776187FC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0073-312D-478B-8310-2653EABEE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EF5B0-48F0-4611-A558-9996776187FC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0073-312D-478B-8310-2653EABEE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53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EF5B0-48F0-4611-A558-9996776187FC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0073-312D-478B-8310-2653EABEE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187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EF5B0-48F0-4611-A558-9996776187FC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0073-312D-478B-8310-2653EABEE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07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EF5B0-48F0-4611-A558-9996776187FC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0073-312D-478B-8310-2653EABEE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10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EF5B0-48F0-4611-A558-9996776187FC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0073-312D-478B-8310-2653EABEE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908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EF5B0-48F0-4611-A558-9996776187FC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0073-312D-478B-8310-2653EABEE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33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EF5B0-48F0-4611-A558-9996776187FC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0073-312D-478B-8310-2653EABEE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17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EF5B0-48F0-4611-A558-9996776187FC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0073-312D-478B-8310-2653EABEE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772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EF5B0-48F0-4611-A558-9996776187FC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0073-312D-478B-8310-2653EABEE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256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EF5B0-48F0-4611-A558-9996776187FC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70073-312D-478B-8310-2653EABEE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72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csharp/csharp_collections.htm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sdn.microsoft.com/en-us/library/ybcx56wz.aspx" TargetMode="External"/><Relationship Id="rId4" Type="http://schemas.openxmlformats.org/officeDocument/2006/relationships/hyperlink" Target="http://www.codeproject.com/Articles/31640/Basics-of-NET-Collections-in-C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COLLECTION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07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14601" y="1600200"/>
            <a:ext cx="6681787" cy="339606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924800" y="6416676"/>
            <a:ext cx="2133600" cy="365125"/>
          </a:xfrm>
          <a:prstGeom prst="rect">
            <a:avLst/>
          </a:prstGeom>
        </p:spPr>
        <p:txBody>
          <a:bodyPr/>
          <a:lstStyle/>
          <a:p>
            <a:fld id="{6B1AB395-38E6-4B95-819F-EA717C9E08F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9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97281" cy="1325563"/>
          </a:xfrm>
        </p:spPr>
        <p:txBody>
          <a:bodyPr/>
          <a:lstStyle/>
          <a:p>
            <a:r>
              <a:rPr lang="en-US" dirty="0"/>
              <a:t>List Implementations: </a:t>
            </a:r>
            <a:r>
              <a:rPr lang="en-US" dirty="0" err="1"/>
              <a:t>ArrayList</a:t>
            </a:r>
            <a:r>
              <a:rPr lang="en-US" dirty="0"/>
              <a:t> (Implementation 1)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81200" y="1268962"/>
            <a:ext cx="8229600" cy="481068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924800" y="6416676"/>
            <a:ext cx="2133600" cy="365125"/>
          </a:xfrm>
          <a:prstGeom prst="rect">
            <a:avLst/>
          </a:prstGeom>
        </p:spPr>
        <p:txBody>
          <a:bodyPr/>
          <a:lstStyle/>
          <a:p>
            <a:fld id="{6B1AB395-38E6-4B95-819F-EA717C9E08F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85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83097" cy="1325563"/>
          </a:xfrm>
        </p:spPr>
        <p:txBody>
          <a:bodyPr/>
          <a:lstStyle/>
          <a:p>
            <a:r>
              <a:rPr lang="en-US" dirty="0"/>
              <a:t>List Implementations: </a:t>
            </a:r>
            <a:r>
              <a:rPr lang="en-US" dirty="0" err="1"/>
              <a:t>ArrayList</a:t>
            </a:r>
            <a:r>
              <a:rPr lang="en-US" dirty="0"/>
              <a:t> (Implementation 2)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76743" y="1295400"/>
            <a:ext cx="7576857" cy="460023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924800" y="6416676"/>
            <a:ext cx="2133600" cy="365125"/>
          </a:xfrm>
          <a:prstGeom prst="rect">
            <a:avLst/>
          </a:prstGeom>
        </p:spPr>
        <p:txBody>
          <a:bodyPr/>
          <a:lstStyle/>
          <a:p>
            <a:fld id="{6B1AB395-38E6-4B95-819F-EA717C9E08F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72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488827" cy="855874"/>
          </a:xfrm>
        </p:spPr>
        <p:txBody>
          <a:bodyPr/>
          <a:lstStyle/>
          <a:p>
            <a:r>
              <a:rPr lang="en-US" dirty="0"/>
              <a:t>List Implementations: </a:t>
            </a:r>
            <a:r>
              <a:rPr lang="en-US" dirty="0" err="1"/>
              <a:t>StringCollection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81200" y="1220999"/>
            <a:ext cx="8229600" cy="490728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924800" y="6416676"/>
            <a:ext cx="2133600" cy="365125"/>
          </a:xfrm>
          <a:prstGeom prst="rect">
            <a:avLst/>
          </a:prstGeom>
        </p:spPr>
        <p:txBody>
          <a:bodyPr/>
          <a:lstStyle/>
          <a:p>
            <a:fld id="{6B1AB395-38E6-4B95-819F-EA717C9E08F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99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97191" y="1600201"/>
            <a:ext cx="7989719" cy="403859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924800" y="6416676"/>
            <a:ext cx="2133600" cy="365125"/>
          </a:xfrm>
          <a:prstGeom prst="rect">
            <a:avLst/>
          </a:prstGeom>
        </p:spPr>
        <p:txBody>
          <a:bodyPr/>
          <a:lstStyle/>
          <a:p>
            <a:fld id="{6B1AB395-38E6-4B95-819F-EA717C9E08F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686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488827" cy="779934"/>
          </a:xfrm>
        </p:spPr>
        <p:txBody>
          <a:bodyPr/>
          <a:lstStyle/>
          <a:p>
            <a:r>
              <a:rPr lang="en-US" dirty="0"/>
              <a:t>Map Implementations: </a:t>
            </a:r>
            <a:r>
              <a:rPr lang="en-US" dirty="0" err="1"/>
              <a:t>SortedList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81201" y="1070980"/>
            <a:ext cx="8077199" cy="511294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924800" y="6416676"/>
            <a:ext cx="2133600" cy="365125"/>
          </a:xfrm>
          <a:prstGeom prst="rect">
            <a:avLst/>
          </a:prstGeom>
        </p:spPr>
        <p:txBody>
          <a:bodyPr/>
          <a:lstStyle/>
          <a:p>
            <a:fld id="{6B1AB395-38E6-4B95-819F-EA717C9E08F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185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233454" cy="557513"/>
          </a:xfrm>
        </p:spPr>
        <p:txBody>
          <a:bodyPr>
            <a:normAutofit fontScale="90000"/>
          </a:bodyPr>
          <a:lstStyle/>
          <a:p>
            <a:r>
              <a:rPr lang="en-US" dirty="0"/>
              <a:t>Map Implementations: </a:t>
            </a:r>
            <a:r>
              <a:rPr lang="en-US" dirty="0" err="1"/>
              <a:t>Hashtable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1076828"/>
            <a:ext cx="8077200" cy="510138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924800" y="6416676"/>
            <a:ext cx="2133600" cy="365125"/>
          </a:xfrm>
          <a:prstGeom prst="rect">
            <a:avLst/>
          </a:prstGeom>
        </p:spPr>
        <p:txBody>
          <a:bodyPr/>
          <a:lstStyle/>
          <a:p>
            <a:fld id="{6B1AB395-38E6-4B95-819F-EA717C9E08F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654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further details on collections please refer this link</a:t>
            </a:r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www.tutorialspoint.com/csharp/csharp_collections.htm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www.codeproject.com/Articles/31640/Basics-of-NET-Collections-in-C</a:t>
            </a:r>
            <a:endParaRPr lang="en-US" dirty="0" smtClean="0"/>
          </a:p>
          <a:p>
            <a:pPr lvl="1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msdn.microsoft.com/en-us/library/ybcx56wz.aspx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4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1430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What is Collection?</a:t>
            </a:r>
          </a:p>
          <a:p>
            <a:r>
              <a:rPr lang="en-US" dirty="0">
                <a:latin typeface="+mn-lt"/>
              </a:rPr>
              <a:t>Collections Framework</a:t>
            </a:r>
          </a:p>
          <a:p>
            <a:r>
              <a:rPr lang="en-US" dirty="0">
                <a:latin typeface="+mn-lt"/>
              </a:rPr>
              <a:t>Collections Hierarchy</a:t>
            </a:r>
          </a:p>
          <a:p>
            <a:r>
              <a:rPr lang="en-US" dirty="0">
                <a:latin typeface="+mn-lt"/>
              </a:rPr>
              <a:t>Collections Implementations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Objectives</a:t>
            </a:r>
            <a:endParaRPr lang="en-US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90800" y="4495800"/>
            <a:ext cx="7620000" cy="1066800"/>
          </a:xfrm>
          <a:prstGeom prst="rect">
            <a:avLst/>
          </a:prstGeom>
          <a:solidFill>
            <a:srgbClr val="B4B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cs typeface="Arial" pitchFamily="34" charset="0"/>
              </a:rPr>
              <a:t>Note: You will be learning more about collections and generics in Iteration 1. This module is an introduction and overview to collections at preliminary stage.</a:t>
            </a:r>
          </a:p>
        </p:txBody>
      </p:sp>
    </p:spTree>
    <p:extLst>
      <p:ext uri="{BB962C8B-B14F-4D97-AF65-F5344CB8AC3E}">
        <p14:creationId xmlns:p14="http://schemas.microsoft.com/office/powerpoint/2010/main" val="401562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Collection Framework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Collections Framework is a unified architecture for managing collections. </a:t>
            </a:r>
          </a:p>
          <a:p>
            <a:r>
              <a:rPr lang="en-US" dirty="0">
                <a:latin typeface="+mn-lt"/>
              </a:rPr>
              <a:t>The main parts of a Collections Framework are:</a:t>
            </a:r>
          </a:p>
          <a:p>
            <a:pPr lvl="1"/>
            <a:r>
              <a:rPr lang="en-US" dirty="0">
                <a:latin typeface="+mn-lt"/>
              </a:rPr>
              <a:t>Interfaces:</a:t>
            </a:r>
          </a:p>
          <a:p>
            <a:pPr lvl="2"/>
            <a:r>
              <a:rPr lang="en-US" dirty="0">
                <a:latin typeface="+mn-lt"/>
              </a:rPr>
              <a:t>Core interfaces defining common functionality exhibited by collections.</a:t>
            </a:r>
          </a:p>
          <a:p>
            <a:pPr lvl="1"/>
            <a:r>
              <a:rPr lang="en-US" dirty="0">
                <a:latin typeface="+mn-lt"/>
              </a:rPr>
              <a:t>Implementations:</a:t>
            </a:r>
          </a:p>
          <a:p>
            <a:pPr lvl="2"/>
            <a:r>
              <a:rPr lang="en-US" dirty="0">
                <a:latin typeface="+mn-lt"/>
              </a:rPr>
              <a:t>Concrete classes of the core interfaces providing data structures.</a:t>
            </a:r>
          </a:p>
          <a:p>
            <a:pPr lvl="1"/>
            <a:r>
              <a:rPr lang="en-US" dirty="0">
                <a:latin typeface="+mn-lt"/>
              </a:rPr>
              <a:t>Operations:</a:t>
            </a:r>
          </a:p>
          <a:p>
            <a:pPr lvl="2"/>
            <a:r>
              <a:rPr lang="en-US" dirty="0">
                <a:latin typeface="+mn-lt"/>
              </a:rPr>
              <a:t>Methods that perform various operations on collections.</a:t>
            </a:r>
          </a:p>
          <a:p>
            <a:endParaRPr lang="en-US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924800" y="6416676"/>
            <a:ext cx="2133600" cy="365125"/>
          </a:xfrm>
          <a:prstGeom prst="rect">
            <a:avLst/>
          </a:prstGeom>
        </p:spPr>
        <p:txBody>
          <a:bodyPr/>
          <a:lstStyle/>
          <a:p>
            <a:fld id="{6B1AB395-38E6-4B95-819F-EA717C9E08F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693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Collections Hierarchy</a:t>
            </a:r>
            <a:endParaRPr lang="en-US" dirty="0">
              <a:latin typeface="+mn-lt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2201" y="1295400"/>
            <a:ext cx="6986651" cy="38671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924800" y="6416676"/>
            <a:ext cx="2133600" cy="365125"/>
          </a:xfrm>
          <a:prstGeom prst="rect">
            <a:avLst/>
          </a:prstGeom>
        </p:spPr>
        <p:txBody>
          <a:bodyPr/>
          <a:lstStyle/>
          <a:p>
            <a:fld id="{6B1AB395-38E6-4B95-819F-EA717C9E08F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322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+mn-lt"/>
              </a:rPr>
              <a:t>System.Collections</a:t>
            </a:r>
            <a:r>
              <a:rPr lang="en-US" dirty="0">
                <a:latin typeface="+mn-lt"/>
              </a:rPr>
              <a:t>: Interfaces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1952625" y="1295400"/>
          <a:ext cx="8229600" cy="441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8975"/>
                <a:gridCol w="50006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Core Interface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Description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ICollection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Defines size, enumerators and synchronization methods for all collections.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IComparer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Exposes a method that compares two objects.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IDictionary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Represents a collection of key-and-value pairs.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IDictionaryEnumerator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Enumerates the elements of a dictionary.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IEnumerable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Exposes the enumerator, which supports a simple iteration over a collection.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IEnumerator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Supports a simple iteration over a collection.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IHashCodeProvider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Supplies a hash code for an object, using a custom hash function.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IList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Represents a collection of objects that can be individually accessed by index.</a:t>
                      </a:r>
                    </a:p>
                  </a:txBody>
                  <a:tcPr anchor="ctr" horzOverflow="overflow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924800" y="6416676"/>
            <a:ext cx="2133600" cy="365125"/>
          </a:xfrm>
          <a:prstGeom prst="rect">
            <a:avLst/>
          </a:prstGeom>
        </p:spPr>
        <p:txBody>
          <a:bodyPr/>
          <a:lstStyle/>
          <a:p>
            <a:fld id="{6B1AB395-38E6-4B95-819F-EA717C9E08F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960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+mn-lt"/>
              </a:rPr>
              <a:t>System.Collections</a:t>
            </a:r>
            <a:r>
              <a:rPr lang="en-US" dirty="0">
                <a:latin typeface="+mn-lt"/>
              </a:rPr>
              <a:t>: Implementations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2011017" y="2133600"/>
          <a:ext cx="8229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ICollection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IList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IDictionary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BitArray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ArrayList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Hashtable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Stack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StringCollection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SortedList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Queue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924800" y="6416676"/>
            <a:ext cx="2133600" cy="365125"/>
          </a:xfrm>
          <a:prstGeom prst="rect">
            <a:avLst/>
          </a:prstGeom>
        </p:spPr>
        <p:txBody>
          <a:bodyPr/>
          <a:lstStyle/>
          <a:p>
            <a:fld id="{6B1AB395-38E6-4B95-819F-EA717C9E08F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27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+mn-lt"/>
              </a:rPr>
              <a:t>System.Collections</a:t>
            </a:r>
            <a:r>
              <a:rPr lang="en-US" dirty="0">
                <a:latin typeface="+mn-lt"/>
              </a:rPr>
              <a:t>: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Basic collection operations:</a:t>
            </a:r>
          </a:p>
          <a:p>
            <a:pPr lvl="1"/>
            <a:r>
              <a:rPr lang="en-US" dirty="0">
                <a:latin typeface="+mn-lt"/>
              </a:rPr>
              <a:t>Check if an object exists in collection.</a:t>
            </a:r>
          </a:p>
          <a:p>
            <a:pPr lvl="1"/>
            <a:r>
              <a:rPr lang="en-US" dirty="0">
                <a:latin typeface="+mn-lt"/>
              </a:rPr>
              <a:t>Retrieve an object from collection.</a:t>
            </a:r>
          </a:p>
          <a:p>
            <a:pPr lvl="1"/>
            <a:r>
              <a:rPr lang="en-US" dirty="0">
                <a:latin typeface="+mn-lt"/>
              </a:rPr>
              <a:t>Add an object to collection.</a:t>
            </a:r>
          </a:p>
          <a:p>
            <a:pPr lvl="1"/>
            <a:r>
              <a:rPr lang="en-US" dirty="0">
                <a:latin typeface="+mn-lt"/>
              </a:rPr>
              <a:t>Remove an object from collection.</a:t>
            </a:r>
          </a:p>
          <a:p>
            <a:pPr lvl="1"/>
            <a:r>
              <a:rPr lang="en-US" dirty="0">
                <a:latin typeface="+mn-lt"/>
              </a:rPr>
              <a:t>Iterate collection and inspect each object.</a:t>
            </a:r>
          </a:p>
          <a:p>
            <a:r>
              <a:rPr lang="en-US" dirty="0">
                <a:latin typeface="+mn-lt"/>
              </a:rPr>
              <a:t>Each operation has a corresponding method implementation for each collection type.</a:t>
            </a:r>
          </a:p>
          <a:p>
            <a:endParaRPr lang="en-US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924800" y="6416676"/>
            <a:ext cx="2133600" cy="365125"/>
          </a:xfrm>
          <a:prstGeom prst="rect">
            <a:avLst/>
          </a:prstGeom>
        </p:spPr>
        <p:txBody>
          <a:bodyPr/>
          <a:lstStyle/>
          <a:p>
            <a:fld id="{6B1AB395-38E6-4B95-819F-EA717C9E08F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4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Collections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Ordered:</a:t>
            </a:r>
          </a:p>
          <a:p>
            <a:pPr lvl="1"/>
            <a:r>
              <a:rPr lang="en-US" dirty="0">
                <a:latin typeface="+mn-lt"/>
              </a:rPr>
              <a:t>Elements are stored and accessed in a specific order.</a:t>
            </a:r>
          </a:p>
          <a:p>
            <a:r>
              <a:rPr lang="en-US" dirty="0">
                <a:latin typeface="+mn-lt"/>
              </a:rPr>
              <a:t>Sorted:</a:t>
            </a:r>
          </a:p>
          <a:p>
            <a:pPr lvl="1"/>
            <a:r>
              <a:rPr lang="en-US" dirty="0">
                <a:latin typeface="+mn-lt"/>
              </a:rPr>
              <a:t>Elements are stored and accessed in a sorted order.</a:t>
            </a:r>
          </a:p>
          <a:p>
            <a:r>
              <a:rPr lang="en-US" dirty="0">
                <a:latin typeface="+mn-lt"/>
              </a:rPr>
              <a:t>Indexed:</a:t>
            </a:r>
          </a:p>
          <a:p>
            <a:pPr lvl="1"/>
            <a:r>
              <a:rPr lang="en-US" dirty="0">
                <a:latin typeface="+mn-lt"/>
              </a:rPr>
              <a:t>Elements can be accessed using an index.</a:t>
            </a:r>
          </a:p>
          <a:p>
            <a:r>
              <a:rPr lang="en-US" dirty="0">
                <a:latin typeface="+mn-lt"/>
              </a:rPr>
              <a:t>Unique:</a:t>
            </a:r>
          </a:p>
          <a:p>
            <a:pPr lvl="1"/>
            <a:r>
              <a:rPr lang="en-US" dirty="0">
                <a:latin typeface="+mn-lt"/>
              </a:rPr>
              <a:t>Collection does not allow duplicates</a:t>
            </a:r>
            <a:r>
              <a:rPr lang="en-US" dirty="0" smtClean="0">
                <a:latin typeface="+mn-lt"/>
              </a:rPr>
              <a:t>.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924800" y="6416676"/>
            <a:ext cx="2133600" cy="365125"/>
          </a:xfrm>
          <a:prstGeom prst="rect">
            <a:avLst/>
          </a:prstGeom>
        </p:spPr>
        <p:txBody>
          <a:bodyPr/>
          <a:lstStyle/>
          <a:p>
            <a:fld id="{6B1AB395-38E6-4B95-819F-EA717C9E08F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76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Collection Implementations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List: </a:t>
            </a:r>
            <a:r>
              <a:rPr lang="en-US" b="1" dirty="0">
                <a:latin typeface="+mn-lt"/>
              </a:rPr>
              <a:t>Lists of things (classes that implement </a:t>
            </a:r>
            <a:r>
              <a:rPr lang="en-US" b="1" dirty="0" err="1">
                <a:latin typeface="+mn-lt"/>
              </a:rPr>
              <a:t>IList</a:t>
            </a:r>
            <a:r>
              <a:rPr lang="en-US" b="1" dirty="0">
                <a:latin typeface="+mn-lt"/>
              </a:rPr>
              <a:t>)</a:t>
            </a:r>
          </a:p>
          <a:p>
            <a:r>
              <a:rPr lang="en-US" b="1" dirty="0"/>
              <a:t>Map: </a:t>
            </a:r>
            <a:r>
              <a:rPr lang="en-US" b="1" dirty="0">
                <a:latin typeface="+mn-lt"/>
              </a:rPr>
              <a:t>Things with a unique id (classes that implement </a:t>
            </a:r>
            <a:r>
              <a:rPr lang="en-US" b="1" dirty="0" err="1">
                <a:latin typeface="+mn-lt"/>
              </a:rPr>
              <a:t>IDictionary</a:t>
            </a:r>
            <a:r>
              <a:rPr lang="en-US" b="1" dirty="0">
                <a:latin typeface="+mn-lt"/>
              </a:rPr>
              <a:t>)</a:t>
            </a:r>
          </a:p>
          <a:p>
            <a:r>
              <a:rPr lang="en-US" b="1" dirty="0"/>
              <a:t>Custom </a:t>
            </a:r>
            <a:r>
              <a:rPr lang="en-US" b="1" dirty="0"/>
              <a:t>Collections (will be discussed later)</a:t>
            </a:r>
            <a:endParaRPr lang="en-US" b="1" dirty="0"/>
          </a:p>
          <a:p>
            <a:endParaRPr lang="en-US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924800" y="6416676"/>
            <a:ext cx="2133600" cy="365125"/>
          </a:xfrm>
          <a:prstGeom prst="rect">
            <a:avLst/>
          </a:prstGeom>
        </p:spPr>
        <p:txBody>
          <a:bodyPr/>
          <a:lstStyle/>
          <a:p>
            <a:fld id="{6B1AB395-38E6-4B95-819F-EA717C9E08F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84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847</Words>
  <Application>Microsoft Office PowerPoint</Application>
  <PresentationFormat>Widescreen</PresentationFormat>
  <Paragraphs>125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INTRODUCTION TO COLLECTION</vt:lpstr>
      <vt:lpstr>Objectives</vt:lpstr>
      <vt:lpstr>Collection Framework</vt:lpstr>
      <vt:lpstr>Collections Hierarchy</vt:lpstr>
      <vt:lpstr>System.Collections: Interfaces</vt:lpstr>
      <vt:lpstr>System.Collections: Implementations</vt:lpstr>
      <vt:lpstr>System.Collections: Operations</vt:lpstr>
      <vt:lpstr>Collections Characteristics</vt:lpstr>
      <vt:lpstr>Collection Implementations</vt:lpstr>
      <vt:lpstr>List</vt:lpstr>
      <vt:lpstr>List Implementations: ArrayList (Implementation 1)</vt:lpstr>
      <vt:lpstr>List Implementations: ArrayList (Implementation 2)</vt:lpstr>
      <vt:lpstr>List Implementations: StringCollection</vt:lpstr>
      <vt:lpstr>Map</vt:lpstr>
      <vt:lpstr>Map Implementations: SortedList</vt:lpstr>
      <vt:lpstr>Map Implementations: Hashtable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COLLECTION</dc:title>
  <dc:creator>Joydip Mondal</dc:creator>
  <cp:lastModifiedBy>Joydip Mondal</cp:lastModifiedBy>
  <cp:revision>2</cp:revision>
  <dcterms:created xsi:type="dcterms:W3CDTF">2016-01-14T11:10:47Z</dcterms:created>
  <dcterms:modified xsi:type="dcterms:W3CDTF">2016-01-14T11:11:43Z</dcterms:modified>
</cp:coreProperties>
</file>