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CB905-C492-49BF-AF32-AFFF51898BE8}"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78AA3-BF57-461D-9C28-CAF9AE5E718E}" type="slidenum">
              <a:rPr lang="en-US" smtClean="0"/>
              <a:t>‹#›</a:t>
            </a:fld>
            <a:endParaRPr lang="en-US"/>
          </a:p>
        </p:txBody>
      </p:sp>
    </p:spTree>
    <p:extLst>
      <p:ext uri="{BB962C8B-B14F-4D97-AF65-F5344CB8AC3E}">
        <p14:creationId xmlns:p14="http://schemas.microsoft.com/office/powerpoint/2010/main" val="277618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2665313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10</a:t>
            </a:fld>
            <a:endParaRPr lang="en-AU" dirty="0"/>
          </a:p>
        </p:txBody>
      </p:sp>
    </p:spTree>
    <p:extLst>
      <p:ext uri="{BB962C8B-B14F-4D97-AF65-F5344CB8AC3E}">
        <p14:creationId xmlns:p14="http://schemas.microsoft.com/office/powerpoint/2010/main" val="171707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11</a:t>
            </a:fld>
            <a:endParaRPr lang="en-AU" dirty="0"/>
          </a:p>
        </p:txBody>
      </p:sp>
    </p:spTree>
    <p:extLst>
      <p:ext uri="{BB962C8B-B14F-4D97-AF65-F5344CB8AC3E}">
        <p14:creationId xmlns:p14="http://schemas.microsoft.com/office/powerpoint/2010/main" val="2708532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extLst>
      <p:ext uri="{BB962C8B-B14F-4D97-AF65-F5344CB8AC3E}">
        <p14:creationId xmlns:p14="http://schemas.microsoft.com/office/powerpoint/2010/main" val="3077117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13</a:t>
            </a:fld>
            <a:endParaRPr lang="en-AU" dirty="0"/>
          </a:p>
        </p:txBody>
      </p:sp>
    </p:spTree>
    <p:extLst>
      <p:ext uri="{BB962C8B-B14F-4D97-AF65-F5344CB8AC3E}">
        <p14:creationId xmlns:p14="http://schemas.microsoft.com/office/powerpoint/2010/main" val="2201548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14</a:t>
            </a:fld>
            <a:endParaRPr lang="en-AU" dirty="0"/>
          </a:p>
        </p:txBody>
      </p:sp>
    </p:spTree>
    <p:extLst>
      <p:ext uri="{BB962C8B-B14F-4D97-AF65-F5344CB8AC3E}">
        <p14:creationId xmlns:p14="http://schemas.microsoft.com/office/powerpoint/2010/main" val="3804889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15</a:t>
            </a:fld>
            <a:endParaRPr lang="en-AU" dirty="0"/>
          </a:p>
        </p:txBody>
      </p:sp>
    </p:spTree>
    <p:extLst>
      <p:ext uri="{BB962C8B-B14F-4D97-AF65-F5344CB8AC3E}">
        <p14:creationId xmlns:p14="http://schemas.microsoft.com/office/powerpoint/2010/main" val="792235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a:t>
            </a:r>
            <a:r>
              <a:rPr lang="en-US" baseline="0" dirty="0" smtClean="0"/>
              <a:t> a bank account, where account maintains a balance and also supports behavior such as, withdrawal and deposit of money.</a:t>
            </a:r>
          </a:p>
          <a:p>
            <a:r>
              <a:rPr lang="en-US" baseline="0" dirty="0" smtClean="0"/>
              <a:t>So, if you want to represent bank account through OOP, then create a class </a:t>
            </a:r>
            <a:r>
              <a:rPr lang="en-US" baseline="0" dirty="0" err="1" smtClean="0"/>
              <a:t>BankAccount</a:t>
            </a:r>
            <a:r>
              <a:rPr lang="en-US" baseline="0" dirty="0" smtClean="0"/>
              <a:t>, with a field ‘balance’ and two methods, ‘Withdraw and ‘Deposit’</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16</a:t>
            </a:fld>
            <a:endParaRPr lang="en-AU" dirty="0"/>
          </a:p>
        </p:txBody>
      </p:sp>
    </p:spTree>
    <p:extLst>
      <p:ext uri="{BB962C8B-B14F-4D97-AF65-F5344CB8AC3E}">
        <p14:creationId xmlns:p14="http://schemas.microsoft.com/office/powerpoint/2010/main" val="73018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declare balance as private field then you are not allowing balance to be used directly from outside the class, thus essentially blocking the view of the variable.</a:t>
            </a:r>
          </a:p>
          <a:p>
            <a:r>
              <a:rPr lang="en-US" baseline="0" dirty="0" smtClean="0"/>
              <a:t>But, the variable can be used by both the methods in the </a:t>
            </a:r>
            <a:r>
              <a:rPr lang="en-US" baseline="0" dirty="0" err="1" smtClean="0"/>
              <a:t>classs</a:t>
            </a:r>
            <a:r>
              <a:rPr lang="en-US" baseline="0" dirty="0" smtClean="0"/>
              <a:t>, which are public, hence are accessible outside the class.</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17</a:t>
            </a:fld>
            <a:endParaRPr lang="en-AU" dirty="0"/>
          </a:p>
        </p:txBody>
      </p:sp>
    </p:spTree>
    <p:extLst>
      <p:ext uri="{BB962C8B-B14F-4D97-AF65-F5344CB8AC3E}">
        <p14:creationId xmlns:p14="http://schemas.microsoft.com/office/powerpoint/2010/main" val="2148340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18</a:t>
            </a:fld>
            <a:endParaRPr lang="en-AU" dirty="0"/>
          </a:p>
        </p:txBody>
      </p:sp>
    </p:spTree>
    <p:extLst>
      <p:ext uri="{BB962C8B-B14F-4D97-AF65-F5344CB8AC3E}">
        <p14:creationId xmlns:p14="http://schemas.microsoft.com/office/powerpoint/2010/main" val="2120913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memory space allocation for a property.</a:t>
            </a:r>
          </a:p>
          <a:p>
            <a:r>
              <a:rPr lang="en-US" dirty="0" smtClean="0"/>
              <a:t>Memory space is allocated for the local variable</a:t>
            </a:r>
            <a:r>
              <a:rPr lang="en-US" baseline="0" dirty="0" smtClean="0"/>
              <a:t> ‘value’ of the ‘set’ </a:t>
            </a:r>
            <a:r>
              <a:rPr lang="en-US" baseline="0" dirty="0" err="1" smtClean="0"/>
              <a:t>accessor</a:t>
            </a:r>
            <a:endParaRPr lang="en-US" baseline="0" dirty="0" smtClean="0"/>
          </a:p>
          <a:p>
            <a:endParaRPr lang="en-US" baseline="0" dirty="0" smtClean="0"/>
          </a:p>
          <a:p>
            <a:r>
              <a:rPr lang="en-US" baseline="0" dirty="0" smtClean="0"/>
              <a:t>You can think of ‘set’ </a:t>
            </a:r>
            <a:r>
              <a:rPr lang="en-US" baseline="0" dirty="0" err="1" smtClean="0"/>
              <a:t>accessor</a:t>
            </a:r>
            <a:r>
              <a:rPr lang="en-US" baseline="0" dirty="0" smtClean="0"/>
              <a:t> of </a:t>
            </a:r>
            <a:r>
              <a:rPr lang="en-US" baseline="0" dirty="0" err="1" smtClean="0"/>
              <a:t>ModelName</a:t>
            </a:r>
            <a:r>
              <a:rPr lang="en-US" baseline="0" dirty="0" smtClean="0"/>
              <a:t> property like the following method:</a:t>
            </a:r>
          </a:p>
          <a:p>
            <a:r>
              <a:rPr lang="en-US" b="1" baseline="0" dirty="0" smtClean="0"/>
              <a:t>public void </a:t>
            </a:r>
            <a:r>
              <a:rPr lang="en-US" b="1" baseline="0" dirty="0" err="1" smtClean="0"/>
              <a:t>set_ModelName</a:t>
            </a:r>
            <a:r>
              <a:rPr lang="en-US" b="1" baseline="0" dirty="0" smtClean="0"/>
              <a:t>(string value) { </a:t>
            </a:r>
            <a:r>
              <a:rPr lang="en-US" b="1" baseline="0" dirty="0" err="1" smtClean="0"/>
              <a:t>modelName</a:t>
            </a:r>
            <a:r>
              <a:rPr lang="en-US" b="1" baseline="0" dirty="0" smtClean="0"/>
              <a:t> = value; }</a:t>
            </a:r>
          </a:p>
          <a:p>
            <a:endParaRPr lang="en-US" baseline="0" dirty="0" smtClean="0"/>
          </a:p>
          <a:p>
            <a:r>
              <a:rPr lang="en-US" baseline="0" dirty="0" smtClean="0"/>
              <a:t>You can think of ‘get’ </a:t>
            </a:r>
            <a:r>
              <a:rPr lang="en-US" baseline="0" dirty="0" err="1" smtClean="0"/>
              <a:t>accessor</a:t>
            </a:r>
            <a:r>
              <a:rPr lang="en-US" baseline="0" dirty="0" smtClean="0"/>
              <a:t> of </a:t>
            </a:r>
            <a:r>
              <a:rPr lang="en-US" baseline="0" dirty="0" err="1" smtClean="0"/>
              <a:t>ModelName</a:t>
            </a:r>
            <a:r>
              <a:rPr lang="en-US" baseline="0" dirty="0" smtClean="0"/>
              <a:t> property like the following method:</a:t>
            </a:r>
          </a:p>
          <a:p>
            <a:r>
              <a:rPr lang="en-US" b="1" baseline="0" dirty="0" smtClean="0"/>
              <a:t>public string </a:t>
            </a:r>
            <a:r>
              <a:rPr lang="en-US" b="1" baseline="0" dirty="0" err="1" smtClean="0"/>
              <a:t>get_ModelName</a:t>
            </a:r>
            <a:r>
              <a:rPr lang="en-US" b="1" baseline="0" dirty="0" smtClean="0"/>
              <a:t>() { return </a:t>
            </a:r>
            <a:r>
              <a:rPr lang="en-US" b="1" baseline="0" dirty="0" err="1" smtClean="0"/>
              <a:t>modelName</a:t>
            </a:r>
            <a:r>
              <a:rPr lang="en-US" b="1" baseline="0" dirty="0" smtClean="0"/>
              <a:t>;}</a:t>
            </a:r>
          </a:p>
          <a:p>
            <a:endParaRPr lang="en-US" b="1" baseline="0" dirty="0" smtClean="0"/>
          </a:p>
          <a:p>
            <a:r>
              <a:rPr lang="en-US" b="1" baseline="0" dirty="0" smtClean="0"/>
              <a:t>Actually, a property contains two methods internally like those mentioned above. </a:t>
            </a:r>
          </a:p>
          <a:p>
            <a:endParaRPr lang="en-US" b="1" baseline="0" dirty="0" smtClean="0"/>
          </a:p>
          <a:p>
            <a:r>
              <a:rPr lang="en-US" b="1" baseline="0" dirty="0" smtClean="0"/>
              <a:t>Property gives you the illusion of a normal field, that is why it is a natural extension to a field.</a:t>
            </a:r>
          </a:p>
          <a:p>
            <a:r>
              <a:rPr lang="en-US" b="1" baseline="0" dirty="0" smtClean="0"/>
              <a:t>Also, property internally behaves like a method, that is why it is known ‘Property Function’</a:t>
            </a:r>
            <a:endParaRPr lang="en-IN" b="1" dirty="0" smtClean="0"/>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19</a:t>
            </a:fld>
            <a:endParaRPr lang="en-AU" dirty="0"/>
          </a:p>
        </p:txBody>
      </p:sp>
    </p:spTree>
    <p:extLst>
      <p:ext uri="{BB962C8B-B14F-4D97-AF65-F5344CB8AC3E}">
        <p14:creationId xmlns:p14="http://schemas.microsoft.com/office/powerpoint/2010/main" val="388429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1740273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20</a:t>
            </a:fld>
            <a:endParaRPr lang="en-AU" dirty="0"/>
          </a:p>
        </p:txBody>
      </p:sp>
    </p:spTree>
    <p:extLst>
      <p:ext uri="{BB962C8B-B14F-4D97-AF65-F5344CB8AC3E}">
        <p14:creationId xmlns:p14="http://schemas.microsoft.com/office/powerpoint/2010/main" val="3790457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21</a:t>
            </a:fld>
            <a:endParaRPr lang="en-AU" dirty="0"/>
          </a:p>
        </p:txBody>
      </p:sp>
    </p:spTree>
    <p:extLst>
      <p:ext uri="{BB962C8B-B14F-4D97-AF65-F5344CB8AC3E}">
        <p14:creationId xmlns:p14="http://schemas.microsoft.com/office/powerpoint/2010/main" val="3122740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23</a:t>
            </a:fld>
            <a:endParaRPr lang="en-US"/>
          </a:p>
        </p:txBody>
      </p:sp>
    </p:spTree>
    <p:extLst>
      <p:ext uri="{BB962C8B-B14F-4D97-AF65-F5344CB8AC3E}">
        <p14:creationId xmlns:p14="http://schemas.microsoft.com/office/powerpoint/2010/main" val="1415529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24</a:t>
            </a:fld>
            <a:endParaRPr lang="en-US"/>
          </a:p>
        </p:txBody>
      </p:sp>
    </p:spTree>
    <p:extLst>
      <p:ext uri="{BB962C8B-B14F-4D97-AF65-F5344CB8AC3E}">
        <p14:creationId xmlns:p14="http://schemas.microsoft.com/office/powerpoint/2010/main" val="3143479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25</a:t>
            </a:fld>
            <a:endParaRPr lang="en-AU" dirty="0"/>
          </a:p>
        </p:txBody>
      </p:sp>
    </p:spTree>
    <p:extLst>
      <p:ext uri="{BB962C8B-B14F-4D97-AF65-F5344CB8AC3E}">
        <p14:creationId xmlns:p14="http://schemas.microsoft.com/office/powerpoint/2010/main" val="1788275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Faculty Note:</a:t>
            </a:r>
          </a:p>
          <a:p>
            <a:r>
              <a:rPr lang="en-US" dirty="0" smtClean="0"/>
              <a:t>Discussion about static</a:t>
            </a:r>
            <a:r>
              <a:rPr lang="en-US" baseline="0" dirty="0" smtClean="0"/>
              <a:t> members </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26</a:t>
            </a:fld>
            <a:endParaRPr lang="en-US"/>
          </a:p>
        </p:txBody>
      </p:sp>
    </p:spTree>
    <p:extLst>
      <p:ext uri="{BB962C8B-B14F-4D97-AF65-F5344CB8AC3E}">
        <p14:creationId xmlns:p14="http://schemas.microsoft.com/office/powerpoint/2010/main" val="1829194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27</a:t>
            </a:fld>
            <a:endParaRPr lang="en-AU" dirty="0"/>
          </a:p>
        </p:txBody>
      </p:sp>
    </p:spTree>
    <p:extLst>
      <p:ext uri="{BB962C8B-B14F-4D97-AF65-F5344CB8AC3E}">
        <p14:creationId xmlns:p14="http://schemas.microsoft.com/office/powerpoint/2010/main" val="185370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this example:</a:t>
            </a:r>
          </a:p>
          <a:p>
            <a:pPr marL="228600" indent="-228600">
              <a:buAutoNum type="arabicPeriod"/>
            </a:pPr>
            <a:r>
              <a:rPr lang="en-US" dirty="0" smtClean="0"/>
              <a:t>Account is class which represents accounts of different persons</a:t>
            </a:r>
          </a:p>
          <a:p>
            <a:pPr marL="228600" indent="-228600">
              <a:buAutoNum type="arabicPeriod"/>
            </a:pPr>
            <a:r>
              <a:rPr lang="en-US" dirty="0" smtClean="0"/>
              <a:t>It has two fields,</a:t>
            </a:r>
            <a:r>
              <a:rPr lang="en-US" baseline="0" dirty="0" smtClean="0"/>
              <a:t> namely ‘owner’ and ‘balance’</a:t>
            </a:r>
          </a:p>
          <a:p>
            <a:pPr marL="228600" indent="-228600">
              <a:buAutoNum type="arabicPeriod"/>
            </a:pPr>
            <a:r>
              <a:rPr lang="en-US" baseline="0" dirty="0" smtClean="0"/>
              <a:t>Withdraw method debits some amount from your account and returns the updated current balance</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Deposit method credits some amount to your account and returns the updated current balance</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baseline="0" dirty="0" smtClean="0"/>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To objects of Account class has been created, one for Mr. </a:t>
            </a:r>
            <a:r>
              <a:rPr lang="en-US" baseline="0" dirty="0" err="1" smtClean="0"/>
              <a:t>Ramesh</a:t>
            </a:r>
            <a:r>
              <a:rPr lang="en-US" baseline="0" dirty="0" smtClean="0"/>
              <a:t> and another for Mr. Suresh</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Some amount is there in their account as Balance</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Some amount has been debited from each of their account and updated balance has been returned by Withdraw() method</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baseline="0" dirty="0" smtClean="0"/>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Notice: Balance is different for different object (as well as Owner data)</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Balance (and Owner) is instance data, contains different values for different instances</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28</a:t>
            </a:fld>
            <a:endParaRPr lang="en-AU" dirty="0"/>
          </a:p>
        </p:txBody>
      </p:sp>
    </p:spTree>
    <p:extLst>
      <p:ext uri="{BB962C8B-B14F-4D97-AF65-F5344CB8AC3E}">
        <p14:creationId xmlns:p14="http://schemas.microsoft.com/office/powerpoint/2010/main" val="927463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29</a:t>
            </a:fld>
            <a:endParaRPr lang="en-AU" dirty="0"/>
          </a:p>
        </p:txBody>
      </p:sp>
    </p:spTree>
    <p:extLst>
      <p:ext uri="{BB962C8B-B14F-4D97-AF65-F5344CB8AC3E}">
        <p14:creationId xmlns:p14="http://schemas.microsoft.com/office/powerpoint/2010/main" val="3773172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30</a:t>
            </a:fld>
            <a:endParaRPr lang="en-AU" dirty="0"/>
          </a:p>
        </p:txBody>
      </p:sp>
    </p:spTree>
    <p:extLst>
      <p:ext uri="{BB962C8B-B14F-4D97-AF65-F5344CB8AC3E}">
        <p14:creationId xmlns:p14="http://schemas.microsoft.com/office/powerpoint/2010/main" val="416757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extLst>
      <p:ext uri="{BB962C8B-B14F-4D97-AF65-F5344CB8AC3E}">
        <p14:creationId xmlns:p14="http://schemas.microsoft.com/office/powerpoint/2010/main" val="3520060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31</a:t>
            </a:fld>
            <a:endParaRPr lang="en-AU" dirty="0"/>
          </a:p>
        </p:txBody>
      </p:sp>
    </p:spTree>
    <p:extLst>
      <p:ext uri="{BB962C8B-B14F-4D97-AF65-F5344CB8AC3E}">
        <p14:creationId xmlns:p14="http://schemas.microsoft.com/office/powerpoint/2010/main" val="3319570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32</a:t>
            </a:fld>
            <a:endParaRPr lang="en-AU" dirty="0"/>
          </a:p>
        </p:txBody>
      </p:sp>
    </p:spTree>
    <p:extLst>
      <p:ext uri="{BB962C8B-B14F-4D97-AF65-F5344CB8AC3E}">
        <p14:creationId xmlns:p14="http://schemas.microsoft.com/office/powerpoint/2010/main" val="3289931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33</a:t>
            </a:fld>
            <a:endParaRPr lang="en-AU" dirty="0"/>
          </a:p>
        </p:txBody>
      </p:sp>
    </p:spTree>
    <p:extLst>
      <p:ext uri="{BB962C8B-B14F-4D97-AF65-F5344CB8AC3E}">
        <p14:creationId xmlns:p14="http://schemas.microsoft.com/office/powerpoint/2010/main" val="1579765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34</a:t>
            </a:fld>
            <a:endParaRPr lang="en-AU" dirty="0"/>
          </a:p>
        </p:txBody>
      </p:sp>
    </p:spTree>
    <p:extLst>
      <p:ext uri="{BB962C8B-B14F-4D97-AF65-F5344CB8AC3E}">
        <p14:creationId xmlns:p14="http://schemas.microsoft.com/office/powerpoint/2010/main" val="180633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35</a:t>
            </a:fld>
            <a:endParaRPr lang="en-AU" dirty="0"/>
          </a:p>
        </p:txBody>
      </p:sp>
    </p:spTree>
    <p:extLst>
      <p:ext uri="{BB962C8B-B14F-4D97-AF65-F5344CB8AC3E}">
        <p14:creationId xmlns:p14="http://schemas.microsoft.com/office/powerpoint/2010/main" val="2225147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36</a:t>
            </a:fld>
            <a:endParaRPr lang="en-AU" dirty="0"/>
          </a:p>
        </p:txBody>
      </p:sp>
    </p:spTree>
    <p:extLst>
      <p:ext uri="{BB962C8B-B14F-4D97-AF65-F5344CB8AC3E}">
        <p14:creationId xmlns:p14="http://schemas.microsoft.com/office/powerpoint/2010/main" val="517268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37</a:t>
            </a:fld>
            <a:endParaRPr lang="en-AU" dirty="0"/>
          </a:p>
        </p:txBody>
      </p:sp>
    </p:spTree>
    <p:extLst>
      <p:ext uri="{BB962C8B-B14F-4D97-AF65-F5344CB8AC3E}">
        <p14:creationId xmlns:p14="http://schemas.microsoft.com/office/powerpoint/2010/main" val="4201718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38</a:t>
            </a:fld>
            <a:endParaRPr lang="en-AU" dirty="0"/>
          </a:p>
        </p:txBody>
      </p:sp>
    </p:spTree>
    <p:extLst>
      <p:ext uri="{BB962C8B-B14F-4D97-AF65-F5344CB8AC3E}">
        <p14:creationId xmlns:p14="http://schemas.microsoft.com/office/powerpoint/2010/main" val="2878138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39</a:t>
            </a:fld>
            <a:endParaRPr lang="en-AU" dirty="0"/>
          </a:p>
        </p:txBody>
      </p:sp>
    </p:spTree>
    <p:extLst>
      <p:ext uri="{BB962C8B-B14F-4D97-AF65-F5344CB8AC3E}">
        <p14:creationId xmlns:p14="http://schemas.microsoft.com/office/powerpoint/2010/main" val="287841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4</a:t>
            </a:fld>
            <a:endParaRPr lang="en-AU" dirty="0"/>
          </a:p>
        </p:txBody>
      </p:sp>
    </p:spTree>
    <p:extLst>
      <p:ext uri="{BB962C8B-B14F-4D97-AF65-F5344CB8AC3E}">
        <p14:creationId xmlns:p14="http://schemas.microsoft.com/office/powerpoint/2010/main" val="1397712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0703" indent="-230703"/>
            <a:r>
              <a:rPr lang="en-US" b="1" dirty="0" smtClean="0"/>
              <a:t>Notes:</a:t>
            </a:r>
          </a:p>
          <a:p>
            <a:pPr marL="230703" indent="-230703">
              <a:buFont typeface="Wingdings" pitchFamily="2" charset="2"/>
              <a:buChar char="§"/>
            </a:pPr>
            <a:r>
              <a:rPr lang="en-US" dirty="0" smtClean="0"/>
              <a:t>A class is essentially a description of how to construct an object that contains fields and methods.. It provides a sort of template for an object.</a:t>
            </a:r>
          </a:p>
          <a:p>
            <a:pPr marL="230703" indent="-230703">
              <a:buFont typeface="Wingdings" pitchFamily="2" charset="2"/>
              <a:buChar char="§"/>
            </a:pPr>
            <a:r>
              <a:rPr lang="en-US" dirty="0" smtClean="0"/>
              <a:t>In C# the data items are called fields and the functions are called methods.</a:t>
            </a:r>
          </a:p>
          <a:p>
            <a:pPr marL="230703" indent="-230703">
              <a:buFont typeface="Wingdings" pitchFamily="2" charset="2"/>
              <a:buChar char="§"/>
            </a:pPr>
            <a:endParaRPr lang="en-US" dirty="0" smtClean="0"/>
          </a:p>
          <a:p>
            <a:pPr marL="230703" indent="-230703">
              <a:buFont typeface="Wingdings" pitchFamily="2" charset="2"/>
              <a:buChar char="§"/>
            </a:pPr>
            <a:r>
              <a:rPr lang="en-US" dirty="0" smtClean="0"/>
              <a:t>Class declarations define new reference types. A class can inherit from another class, and can implement interfaces. </a:t>
            </a:r>
          </a:p>
          <a:p>
            <a:pPr marL="230703" indent="-230703">
              <a:buFont typeface="Wingdings" pitchFamily="2" charset="2"/>
              <a:buChar char="§"/>
            </a:pPr>
            <a:r>
              <a:rPr lang="en-US" dirty="0" smtClean="0"/>
              <a:t>Generic class declarations have one or more type parameters. </a:t>
            </a:r>
          </a:p>
          <a:p>
            <a:pPr marL="230703" indent="-230703"/>
            <a:endParaRPr lang="en-US" dirty="0" smtClean="0"/>
          </a:p>
          <a:p>
            <a:pPr marL="230703" indent="-230703"/>
            <a:endParaRPr lang="en-US" dirty="0" smtClean="0"/>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a:t>
            </a:fld>
            <a:endParaRPr lang="en-AU" dirty="0"/>
          </a:p>
        </p:txBody>
      </p:sp>
    </p:spTree>
    <p:extLst>
      <p:ext uri="{BB962C8B-B14F-4D97-AF65-F5344CB8AC3E}">
        <p14:creationId xmlns:p14="http://schemas.microsoft.com/office/powerpoint/2010/main" val="244814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 </a:t>
            </a:r>
          </a:p>
          <a:p>
            <a:r>
              <a:rPr lang="en-US" dirty="0" smtClean="0"/>
              <a:t>So what is an object?  </a:t>
            </a:r>
          </a:p>
          <a:p>
            <a:pPr>
              <a:buFont typeface="Wingdings" pitchFamily="2" charset="2"/>
              <a:buChar char="§"/>
            </a:pPr>
            <a:r>
              <a:rPr lang="en-US" dirty="0" smtClean="0"/>
              <a:t>An object embodies its own unique behavior, and each one models some object in the real world (and is therefore something that exists in time and space). A car or a book are examples of such objects. You can describe a car, repair it, drive it, and/or even sell it. You can buy a book, read a book, and/or even provide a review of the book.</a:t>
            </a:r>
          </a:p>
          <a:p>
            <a:r>
              <a:rPr lang="en-US" dirty="0" smtClean="0"/>
              <a:t>	</a:t>
            </a:r>
          </a:p>
          <a:p>
            <a:pPr>
              <a:buFont typeface="Wingdings" pitchFamily="2" charset="2"/>
              <a:buChar char="§"/>
            </a:pPr>
            <a:r>
              <a:rPr lang="en-US" dirty="0" smtClean="0"/>
              <a:t>But in the real world, tangible items are not the only kind of objects that are of interest to us during software development. A work assignment, for example, is not something you can touch but you can describe it, discuss it, assign it and/or complete it.  Book borrowing is also not tangible but you can describe it, monitor it and/or report it.</a:t>
            </a:r>
          </a:p>
          <a:p>
            <a:r>
              <a:rPr lang="en-US" dirty="0" smtClean="0"/>
              <a:t>	</a:t>
            </a:r>
          </a:p>
          <a:p>
            <a:pPr>
              <a:buFont typeface="Wingdings" pitchFamily="2" charset="2"/>
              <a:buChar char="§"/>
            </a:pPr>
            <a:r>
              <a:rPr lang="en-US" dirty="0" smtClean="0"/>
              <a:t>Basically, anything that you can describe can be represented as an object, and that representation can be created, manipulated and destroyed to represent how you use the real object that it models. </a:t>
            </a:r>
          </a:p>
          <a:p>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6</a:t>
            </a:fld>
            <a:endParaRPr lang="en-AU" dirty="0"/>
          </a:p>
        </p:txBody>
      </p:sp>
    </p:spTree>
    <p:extLst>
      <p:ext uri="{BB962C8B-B14F-4D97-AF65-F5344CB8AC3E}">
        <p14:creationId xmlns:p14="http://schemas.microsoft.com/office/powerpoint/2010/main" val="381633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 </a:t>
            </a:r>
          </a:p>
          <a:p>
            <a:r>
              <a:rPr lang="en-US" dirty="0" smtClean="0"/>
              <a:t>Each object defines three basic types of information that it must know:</a:t>
            </a:r>
          </a:p>
          <a:p>
            <a:pPr lvl="1"/>
            <a:endParaRPr lang="en-US" dirty="0" smtClean="0"/>
          </a:p>
          <a:p>
            <a:pPr lvl="1">
              <a:buFont typeface="Wingdings" pitchFamily="2" charset="2"/>
              <a:buNone/>
            </a:pPr>
            <a:r>
              <a:rPr lang="en-US" dirty="0" smtClean="0"/>
              <a:t>1.  An object has to describe the features that will allow its users to distinguish it from other objects. It needs to have an identity. Even if two objects share the same features, each object has a unique identity.</a:t>
            </a:r>
          </a:p>
          <a:p>
            <a:pPr lvl="1"/>
            <a:endParaRPr lang="en-US" dirty="0" smtClean="0"/>
          </a:p>
          <a:p>
            <a:pPr lvl="1">
              <a:buFont typeface="Wingdings" pitchFamily="2" charset="2"/>
              <a:buNone/>
            </a:pPr>
            <a:r>
              <a:rPr lang="en-US" dirty="0" smtClean="0"/>
              <a:t>2. An object must be able to describe itself. This type of information is stored in an object’s attributes and which form the object’s structure.</a:t>
            </a:r>
          </a:p>
          <a:p>
            <a:pPr lvl="1"/>
            <a:endParaRPr lang="en-US" dirty="0" smtClean="0"/>
          </a:p>
          <a:p>
            <a:pPr lvl="1">
              <a:buFont typeface="Wingdings" pitchFamily="2" charset="2"/>
              <a:buNone/>
            </a:pPr>
            <a:r>
              <a:rPr lang="en-US" dirty="0" smtClean="0"/>
              <a:t>3. An object must be able to describe its current condition, called its state. Object state is sometimes represented by the values of each of its attributes.  </a:t>
            </a:r>
          </a:p>
          <a:p>
            <a:pPr lvl="1"/>
            <a:endParaRPr lang="en-US" dirty="0" smtClean="0"/>
          </a:p>
          <a:p>
            <a:r>
              <a:rPr lang="en-US" dirty="0" smtClean="0"/>
              <a:t>	For example, a car can be brand new or worn out.  Other times, the state is represented by the presence or absence of key relationships with other objects.  For example, a book can be reserved or ordered.  A reserved book has a relationship with the person who reserved it.  An ordered book has a relationship with an order.</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7</a:t>
            </a:fld>
            <a:endParaRPr lang="en-AU" dirty="0"/>
          </a:p>
        </p:txBody>
      </p:sp>
    </p:spTree>
    <p:extLst>
      <p:ext uri="{BB962C8B-B14F-4D97-AF65-F5344CB8AC3E}">
        <p14:creationId xmlns:p14="http://schemas.microsoft.com/office/powerpoint/2010/main" val="277616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Stack: Section of process memory space</a:t>
            </a:r>
            <a:r>
              <a:rPr lang="en-US" baseline="0" dirty="0" smtClean="0"/>
              <a:t> where memory spaces for local variables (local to the method, such as Main method) are allocated</a:t>
            </a:r>
          </a:p>
          <a:p>
            <a:r>
              <a:rPr lang="en-US" baseline="0" dirty="0" smtClean="0"/>
              <a:t>Heap: Section </a:t>
            </a:r>
            <a:r>
              <a:rPr lang="en-US" dirty="0" smtClean="0"/>
              <a:t>of process memory space</a:t>
            </a:r>
            <a:r>
              <a:rPr lang="en-US" baseline="0" dirty="0" smtClean="0"/>
              <a:t> where memory spaces for objects are allocated </a:t>
            </a:r>
          </a:p>
          <a:p>
            <a:r>
              <a:rPr lang="en-US" baseline="0" dirty="0" smtClean="0"/>
              <a:t> </a:t>
            </a:r>
          </a:p>
          <a:p>
            <a:r>
              <a:rPr lang="en-US" baseline="0" dirty="0" smtClean="0"/>
              <a:t>Object of Car class will be created and will be placed in the heap. The reference of the object will be stored in a variable of that class and the memory space of that variable will be allocated in the stack.</a:t>
            </a:r>
            <a:endParaRPr lang="en-IN"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8</a:t>
            </a:fld>
            <a:endParaRPr lang="en-AU" dirty="0"/>
          </a:p>
        </p:txBody>
      </p:sp>
    </p:spTree>
    <p:extLst>
      <p:ext uri="{BB962C8B-B14F-4D97-AF65-F5344CB8AC3E}">
        <p14:creationId xmlns:p14="http://schemas.microsoft.com/office/powerpoint/2010/main" val="1999795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9</a:t>
            </a:fld>
            <a:endParaRPr lang="en-AU" dirty="0"/>
          </a:p>
        </p:txBody>
      </p:sp>
    </p:spTree>
    <p:extLst>
      <p:ext uri="{BB962C8B-B14F-4D97-AF65-F5344CB8AC3E}">
        <p14:creationId xmlns:p14="http://schemas.microsoft.com/office/powerpoint/2010/main" val="102657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744221-BB1D-4628-BCAE-BCB5DFC531E7}"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326704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744221-BB1D-4628-BCAE-BCB5DFC531E7}"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63037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744221-BB1D-4628-BCAE-BCB5DFC531E7}"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404804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744221-BB1D-4628-BCAE-BCB5DFC531E7}"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164690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744221-BB1D-4628-BCAE-BCB5DFC531E7}"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40631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744221-BB1D-4628-BCAE-BCB5DFC531E7}"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61299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744221-BB1D-4628-BCAE-BCB5DFC531E7}"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166260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744221-BB1D-4628-BCAE-BCB5DFC531E7}"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275468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44221-BB1D-4628-BCAE-BCB5DFC531E7}"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389939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744221-BB1D-4628-BCAE-BCB5DFC531E7}"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281009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744221-BB1D-4628-BCAE-BCB5DFC531E7}"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E594A-EBB9-450C-A2F9-91F997288BD7}" type="slidenum">
              <a:rPr lang="en-US" smtClean="0"/>
              <a:t>‹#›</a:t>
            </a:fld>
            <a:endParaRPr lang="en-US"/>
          </a:p>
        </p:txBody>
      </p:sp>
    </p:spTree>
    <p:extLst>
      <p:ext uri="{BB962C8B-B14F-4D97-AF65-F5344CB8AC3E}">
        <p14:creationId xmlns:p14="http://schemas.microsoft.com/office/powerpoint/2010/main" val="99387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44221-BB1D-4628-BCAE-BCB5DFC531E7}"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E594A-EBB9-450C-A2F9-91F997288BD7}" type="slidenum">
              <a:rPr lang="en-US" smtClean="0"/>
              <a:t>‹#›</a:t>
            </a:fld>
            <a:endParaRPr lang="en-US"/>
          </a:p>
        </p:txBody>
      </p:sp>
    </p:spTree>
    <p:extLst>
      <p:ext uri="{BB962C8B-B14F-4D97-AF65-F5344CB8AC3E}">
        <p14:creationId xmlns:p14="http://schemas.microsoft.com/office/powerpoint/2010/main" val="269487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msdn.microsoft.com/en-us/library"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www.codeprojec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OBJECT ORIENTED PROGRAMMING IN C#-Part1</a:t>
            </a:r>
            <a:endParaRPr lang="en-US" dirty="0"/>
          </a:p>
        </p:txBody>
      </p:sp>
    </p:spTree>
    <p:extLst>
      <p:ext uri="{BB962C8B-B14F-4D97-AF65-F5344CB8AC3E}">
        <p14:creationId xmlns:p14="http://schemas.microsoft.com/office/powerpoint/2010/main" val="1470173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981200" y="1600200"/>
          <a:ext cx="8229600" cy="429056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114800"/>
                <a:gridCol w="4114800"/>
              </a:tblGrid>
              <a:tr h="370840">
                <a:tc>
                  <a:txBody>
                    <a:bodyPr/>
                    <a:lstStyle/>
                    <a:p>
                      <a:pPr algn="ctr"/>
                      <a:r>
                        <a:rPr lang="en-US" sz="1600" dirty="0" smtClean="0">
                          <a:latin typeface="Trebuchet MS" pitchFamily="34" charset="0"/>
                        </a:rPr>
                        <a:t>Access</a:t>
                      </a:r>
                      <a:r>
                        <a:rPr lang="en-US" sz="1600" baseline="0" dirty="0" smtClean="0">
                          <a:latin typeface="Trebuchet MS" pitchFamily="34" charset="0"/>
                        </a:rPr>
                        <a:t> </a:t>
                      </a:r>
                      <a:r>
                        <a:rPr lang="en-US" sz="1600" baseline="0" dirty="0" err="1" smtClean="0">
                          <a:latin typeface="Trebuchet MS" pitchFamily="34" charset="0"/>
                        </a:rPr>
                        <a:t>Specifier</a:t>
                      </a:r>
                      <a:endParaRPr lang="en-IN" sz="1600" dirty="0">
                        <a:latin typeface="Trebuchet MS" pitchFamily="34" charset="0"/>
                      </a:endParaRPr>
                    </a:p>
                  </a:txBody>
                  <a:tcPr/>
                </a:tc>
                <a:tc>
                  <a:txBody>
                    <a:bodyPr/>
                    <a:lstStyle/>
                    <a:p>
                      <a:pPr algn="ctr"/>
                      <a:r>
                        <a:rPr lang="en-US" sz="1600" dirty="0" smtClean="0">
                          <a:latin typeface="Trebuchet MS" pitchFamily="34" charset="0"/>
                        </a:rPr>
                        <a:t>Description</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private</a:t>
                      </a:r>
                      <a:endParaRPr lang="en-IN" sz="1600" dirty="0">
                        <a:latin typeface="Trebuchet MS" pitchFamily="34"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r>
                        <a:rPr kumimoji="0" lang="en-US" sz="1600" b="0" i="0" u="none" strike="noStrike" cap="none" normalizeH="0" baseline="0" dirty="0" smtClean="0">
                          <a:ln>
                            <a:noFill/>
                          </a:ln>
                          <a:solidFill>
                            <a:schemeClr val="tx1"/>
                          </a:solidFill>
                          <a:effectLst/>
                          <a:latin typeface="Trebuchet MS" pitchFamily="34" charset="0"/>
                        </a:rPr>
                        <a:t>Access limited to the containing type. </a:t>
                      </a:r>
                    </a:p>
                    <a:p>
                      <a:pPr marL="0" marR="0" lvl="0" indent="0" algn="l" defTabSz="914400" rtl="0" eaLnBrk="1" fontAlgn="base" latinLnBrk="0" hangingPunct="1">
                        <a:lnSpc>
                          <a:spcPct val="100000"/>
                        </a:lnSpc>
                        <a:spcBef>
                          <a:spcPct val="20000"/>
                        </a:spcBef>
                        <a:spcAft>
                          <a:spcPct val="0"/>
                        </a:spcAft>
                        <a:buClr>
                          <a:srgbClr val="666699"/>
                        </a:buClr>
                        <a:buSzTx/>
                        <a:buFont typeface="Wingdings" pitchFamily="2" charset="2"/>
                        <a:buNone/>
                        <a:tabLst/>
                      </a:pPr>
                      <a:r>
                        <a:rPr kumimoji="0" lang="en-US" sz="1600" b="0" i="0" u="none" strike="noStrike" cap="none" normalizeH="0" baseline="0" dirty="0" smtClean="0">
                          <a:ln>
                            <a:noFill/>
                          </a:ln>
                          <a:solidFill>
                            <a:schemeClr val="tx1"/>
                          </a:solidFill>
                          <a:effectLst/>
                          <a:latin typeface="Trebuchet MS" pitchFamily="34" charset="0"/>
                        </a:rPr>
                        <a:t>By default access is private</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protected</a:t>
                      </a:r>
                      <a:endParaRPr lang="en-IN" sz="1600" dirty="0">
                        <a:latin typeface="Trebuchet MS" pitchFamily="34" charset="0"/>
                      </a:endParaRPr>
                    </a:p>
                  </a:txBody>
                  <a:tcPr/>
                </a:tc>
                <a:tc>
                  <a:txBody>
                    <a:bodyPr/>
                    <a:lstStyle/>
                    <a:p>
                      <a:pPr algn="l"/>
                      <a:r>
                        <a:rPr kumimoji="0" lang="en-US" sz="1600" b="0" i="0" u="none" strike="noStrike" cap="none" normalizeH="0" baseline="0" dirty="0" smtClean="0">
                          <a:ln>
                            <a:noFill/>
                          </a:ln>
                          <a:solidFill>
                            <a:schemeClr val="tx1"/>
                          </a:solidFill>
                          <a:effectLst/>
                          <a:latin typeface="Trebuchet MS" pitchFamily="34" charset="0"/>
                        </a:rPr>
                        <a:t>Access  is limited to the containing class or types derived from the containing class in the containing or any other program</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internal</a:t>
                      </a:r>
                      <a:endParaRPr lang="en-IN" sz="1600" dirty="0">
                        <a:latin typeface="Trebuchet MS" pitchFamily="34" charset="0"/>
                      </a:endParaRPr>
                    </a:p>
                  </a:txBody>
                  <a:tcPr/>
                </a:tc>
                <a:tc>
                  <a:txBody>
                    <a:bodyPr/>
                    <a:lstStyle/>
                    <a:p>
                      <a:pPr algn="l"/>
                      <a:r>
                        <a:rPr kumimoji="0" lang="en-US" sz="1600" b="0" i="0" u="none" strike="noStrike" cap="none" normalizeH="0" baseline="0" dirty="0" smtClean="0">
                          <a:ln>
                            <a:noFill/>
                          </a:ln>
                          <a:solidFill>
                            <a:schemeClr val="tx1"/>
                          </a:solidFill>
                          <a:effectLst/>
                          <a:latin typeface="Trebuchet MS" pitchFamily="34" charset="0"/>
                        </a:rPr>
                        <a:t>Access limited to the same or derived or any class, but in the containing program</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protected</a:t>
                      </a:r>
                      <a:r>
                        <a:rPr lang="en-US" sz="1600" baseline="0" dirty="0" smtClean="0">
                          <a:latin typeface="Trebuchet MS" pitchFamily="34" charset="0"/>
                        </a:rPr>
                        <a:t> internal</a:t>
                      </a:r>
                      <a:endParaRPr lang="en-IN" sz="1600" dirty="0">
                        <a:latin typeface="Trebuchet MS" pitchFamily="34" charset="0"/>
                      </a:endParaRPr>
                    </a:p>
                  </a:txBody>
                  <a:tcPr/>
                </a:tc>
                <a:tc>
                  <a:txBody>
                    <a:bodyPr/>
                    <a:lstStyle/>
                    <a:p>
                      <a:pPr algn="l"/>
                      <a:r>
                        <a:rPr kumimoji="0" lang="en-US" sz="1600" b="0" i="0" u="none" strike="noStrike" cap="none" normalizeH="0" baseline="0" dirty="0" smtClean="0">
                          <a:ln>
                            <a:noFill/>
                          </a:ln>
                          <a:solidFill>
                            <a:schemeClr val="tx1"/>
                          </a:solidFill>
                          <a:effectLst/>
                          <a:latin typeface="Trebuchet MS" pitchFamily="34" charset="0"/>
                        </a:rPr>
                        <a:t>Available in the same or in the derived or any class in the containing program (like internal) and only in the derived classes in another program (like protected)</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public</a:t>
                      </a:r>
                      <a:endParaRPr lang="en-IN" sz="1600" dirty="0">
                        <a:latin typeface="Trebuchet MS" pitchFamily="34" charset="0"/>
                      </a:endParaRPr>
                    </a:p>
                  </a:txBody>
                  <a:tcPr/>
                </a:tc>
                <a:tc>
                  <a:txBody>
                    <a:bodyPr/>
                    <a:lstStyle/>
                    <a:p>
                      <a:pPr algn="l"/>
                      <a:r>
                        <a:rPr lang="en-US" sz="1600" dirty="0" smtClean="0">
                          <a:latin typeface="Trebuchet MS" pitchFamily="34" charset="0"/>
                        </a:rPr>
                        <a:t>Accessible from any</a:t>
                      </a:r>
                      <a:r>
                        <a:rPr lang="en-US" sz="1600" baseline="0" dirty="0" smtClean="0">
                          <a:latin typeface="Trebuchet MS" pitchFamily="34" charset="0"/>
                        </a:rPr>
                        <a:t>where, in the containing or derived or any other in the containing program or any other program</a:t>
                      </a:r>
                      <a:endParaRPr lang="en-IN" sz="1600" dirty="0">
                        <a:latin typeface="Trebuchet MS" pitchFamily="34" charset="0"/>
                      </a:endParaRPr>
                    </a:p>
                  </a:txBody>
                  <a:tcPr/>
                </a:tc>
              </a:tr>
            </a:tbl>
          </a:graphicData>
        </a:graphic>
      </p:graphicFrame>
      <p:sp>
        <p:nvSpPr>
          <p:cNvPr id="4" name="Title 3"/>
          <p:cNvSpPr>
            <a:spLocks noGrp="1"/>
          </p:cNvSpPr>
          <p:nvPr>
            <p:ph type="title"/>
          </p:nvPr>
        </p:nvSpPr>
        <p:spPr/>
        <p:txBody>
          <a:bodyPr/>
          <a:lstStyle/>
          <a:p>
            <a:r>
              <a:rPr lang="en-US" dirty="0" smtClean="0"/>
              <a:t>Access </a:t>
            </a:r>
            <a:r>
              <a:rPr lang="en-US" dirty="0" err="1" smtClean="0"/>
              <a:t>Specifiers</a:t>
            </a:r>
            <a:r>
              <a:rPr lang="en-US" dirty="0"/>
              <a:t> for Class </a:t>
            </a:r>
            <a:r>
              <a:rPr lang="en-US" dirty="0" smtClean="0"/>
              <a:t>Members</a:t>
            </a:r>
            <a:endParaRPr lang="en-IN" dirty="0"/>
          </a:p>
        </p:txBody>
      </p:sp>
    </p:spTree>
    <p:extLst>
      <p:ext uri="{BB962C8B-B14F-4D97-AF65-F5344CB8AC3E}">
        <p14:creationId xmlns:p14="http://schemas.microsoft.com/office/powerpoint/2010/main" val="2485195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024034" y="1357298"/>
          <a:ext cx="7929618" cy="4602480"/>
        </p:xfrm>
        <a:graphic>
          <a:graphicData uri="http://schemas.openxmlformats.org/drawingml/2006/table">
            <a:tbl>
              <a:tblPr firstRow="1" bandRow="1">
                <a:tableStyleId>{5C22544A-7EE6-4342-B048-85BDC9FD1C3A}</a:tableStyleId>
              </a:tblPr>
              <a:tblGrid>
                <a:gridCol w="1643074"/>
                <a:gridCol w="4500594"/>
                <a:gridCol w="1785950"/>
              </a:tblGrid>
              <a:tr h="370840">
                <a:tc>
                  <a:txBody>
                    <a:bodyPr/>
                    <a:lstStyle/>
                    <a:p>
                      <a:pPr algn="ctr"/>
                      <a:r>
                        <a:rPr lang="en-US" sz="1600" dirty="0" smtClean="0">
                          <a:latin typeface="Trebuchet MS" pitchFamily="34" charset="0"/>
                        </a:rPr>
                        <a:t>Access</a:t>
                      </a:r>
                      <a:r>
                        <a:rPr lang="en-US" sz="1600" baseline="0" dirty="0" smtClean="0">
                          <a:latin typeface="Trebuchet MS" pitchFamily="34" charset="0"/>
                        </a:rPr>
                        <a:t> Modifier</a:t>
                      </a:r>
                      <a:endParaRPr lang="en-IN" sz="1600" dirty="0">
                        <a:latin typeface="Trebuchet MS" pitchFamily="34" charset="0"/>
                      </a:endParaRPr>
                    </a:p>
                  </a:txBody>
                  <a:tcPr/>
                </a:tc>
                <a:tc>
                  <a:txBody>
                    <a:bodyPr/>
                    <a:lstStyle/>
                    <a:p>
                      <a:pPr algn="ctr"/>
                      <a:r>
                        <a:rPr lang="en-US" sz="1600" dirty="0" smtClean="0">
                          <a:latin typeface="Trebuchet MS" pitchFamily="34" charset="0"/>
                        </a:rPr>
                        <a:t>Description</a:t>
                      </a:r>
                      <a:endParaRPr lang="en-IN" sz="1600" dirty="0">
                        <a:latin typeface="Trebuchet MS" pitchFamily="34" charset="0"/>
                      </a:endParaRPr>
                    </a:p>
                  </a:txBody>
                  <a:tcPr/>
                </a:tc>
                <a:tc>
                  <a:txBody>
                    <a:bodyPr/>
                    <a:lstStyle/>
                    <a:p>
                      <a:pPr algn="ctr"/>
                      <a:r>
                        <a:rPr lang="en-US" sz="1600" dirty="0" smtClean="0">
                          <a:latin typeface="Trebuchet MS" pitchFamily="34" charset="0"/>
                        </a:rPr>
                        <a:t>Applied On</a:t>
                      </a:r>
                      <a:endParaRPr lang="en-IN" sz="1600" dirty="0">
                        <a:latin typeface="Trebuchet MS" pitchFamily="34" charset="0"/>
                      </a:endParaRPr>
                    </a:p>
                  </a:txBody>
                  <a:tcPr/>
                </a:tc>
              </a:tr>
              <a:tr h="370840">
                <a:tc>
                  <a:txBody>
                    <a:bodyPr/>
                    <a:lstStyle/>
                    <a:p>
                      <a:pPr algn="ctr"/>
                      <a:r>
                        <a:rPr kumimoji="0" lang="en-US" sz="1600" b="0" i="0" u="none" strike="noStrike" cap="none" normalizeH="0" baseline="0" dirty="0" smtClean="0">
                          <a:ln>
                            <a:noFill/>
                          </a:ln>
                          <a:solidFill>
                            <a:schemeClr val="tx1"/>
                          </a:solidFill>
                          <a:effectLst/>
                          <a:latin typeface="Trebuchet MS" pitchFamily="34" charset="0"/>
                        </a:rPr>
                        <a:t>abstract</a:t>
                      </a:r>
                      <a:endParaRPr lang="en-IN" sz="1600" dirty="0">
                        <a:latin typeface="Trebuchet MS" pitchFamily="34" charset="0"/>
                      </a:endParaRPr>
                    </a:p>
                  </a:txBody>
                  <a:tcPr/>
                </a:tc>
                <a:tc>
                  <a:txBody>
                    <a:bodyPr/>
                    <a:lstStyle/>
                    <a:p>
                      <a:r>
                        <a:rPr lang="en-US" sz="1600" dirty="0" smtClean="0">
                          <a:latin typeface="Trebuchet MS" pitchFamily="34" charset="0"/>
                        </a:rPr>
                        <a:t>If used with any member of the class, then it means that the member</a:t>
                      </a:r>
                      <a:r>
                        <a:rPr lang="en-US" sz="1600" baseline="0" dirty="0" smtClean="0">
                          <a:latin typeface="Trebuchet MS" pitchFamily="34" charset="0"/>
                        </a:rPr>
                        <a:t> is</a:t>
                      </a:r>
                      <a:r>
                        <a:rPr lang="en-US" sz="1600" dirty="0" smtClean="0">
                          <a:latin typeface="Trebuchet MS" pitchFamily="34" charset="0"/>
                        </a:rPr>
                        <a:t> without an implementation in the base class and will be provided with</a:t>
                      </a:r>
                      <a:r>
                        <a:rPr lang="en-US" sz="1600" baseline="0" dirty="0" smtClean="0">
                          <a:latin typeface="Trebuchet MS" pitchFamily="34" charset="0"/>
                        </a:rPr>
                        <a:t> an implementation in the derived class</a:t>
                      </a:r>
                      <a:endParaRPr lang="en-IN" sz="1600" dirty="0">
                        <a:latin typeface="Trebuchet MS" pitchFamily="34" charset="0"/>
                      </a:endParaRPr>
                    </a:p>
                  </a:txBody>
                  <a:tcPr/>
                </a:tc>
                <a:tc>
                  <a:txBody>
                    <a:bodyPr/>
                    <a:lstStyle/>
                    <a:p>
                      <a:r>
                        <a:rPr lang="en-US" sz="1600" dirty="0" smtClean="0">
                          <a:latin typeface="Trebuchet MS" pitchFamily="34" charset="0"/>
                        </a:rPr>
                        <a:t>Class and class members</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virtual</a:t>
                      </a:r>
                      <a:endParaRPr lang="en-IN" sz="1600" dirty="0">
                        <a:latin typeface="Trebuchet MS" pitchFamily="34" charset="0"/>
                      </a:endParaRPr>
                    </a:p>
                  </a:txBody>
                  <a:tcPr/>
                </a:tc>
                <a:tc>
                  <a:txBody>
                    <a:bodyPr/>
                    <a:lstStyle/>
                    <a:p>
                      <a:r>
                        <a:rPr lang="en-US" sz="1600" dirty="0" smtClean="0">
                          <a:latin typeface="Trebuchet MS" pitchFamily="34" charset="0"/>
                        </a:rPr>
                        <a:t>Member of the class declared</a:t>
                      </a:r>
                      <a:r>
                        <a:rPr lang="en-US" sz="1600" baseline="0" dirty="0" smtClean="0">
                          <a:latin typeface="Trebuchet MS" pitchFamily="34" charset="0"/>
                        </a:rPr>
                        <a:t> with this keyword</a:t>
                      </a:r>
                      <a:r>
                        <a:rPr lang="en-US" sz="1600" dirty="0" smtClean="0">
                          <a:latin typeface="Trebuchet MS" pitchFamily="34" charset="0"/>
                        </a:rPr>
                        <a:t> may</a:t>
                      </a:r>
                      <a:r>
                        <a:rPr lang="en-US" sz="1600" baseline="0" dirty="0" smtClean="0">
                          <a:latin typeface="Trebuchet MS" pitchFamily="34" charset="0"/>
                        </a:rPr>
                        <a:t> or may not</a:t>
                      </a:r>
                      <a:r>
                        <a:rPr lang="en-US" sz="1600" dirty="0" smtClean="0">
                          <a:latin typeface="Trebuchet MS" pitchFamily="34" charset="0"/>
                        </a:rPr>
                        <a:t> be given</a:t>
                      </a:r>
                      <a:r>
                        <a:rPr lang="en-US" sz="1600" baseline="0" dirty="0" smtClean="0">
                          <a:latin typeface="Trebuchet MS" pitchFamily="34" charset="0"/>
                        </a:rPr>
                        <a:t> a new implementation in the</a:t>
                      </a:r>
                      <a:r>
                        <a:rPr lang="en-US" sz="1600" dirty="0" smtClean="0">
                          <a:latin typeface="Trebuchet MS" pitchFamily="34" charset="0"/>
                        </a:rPr>
                        <a:t> derived class</a:t>
                      </a:r>
                      <a:endParaRPr lang="en-IN" sz="1600" dirty="0">
                        <a:latin typeface="Trebuchet MS" pitchFamily="34" charset="0"/>
                      </a:endParaRPr>
                    </a:p>
                  </a:txBody>
                  <a:tcPr/>
                </a:tc>
                <a:tc>
                  <a:txBody>
                    <a:bodyPr/>
                    <a:lstStyle/>
                    <a:p>
                      <a:r>
                        <a:rPr lang="en-US" sz="1600" dirty="0" smtClean="0">
                          <a:latin typeface="Trebuchet MS" pitchFamily="34" charset="0"/>
                        </a:rPr>
                        <a:t>Only class members</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override</a:t>
                      </a:r>
                      <a:endParaRPr lang="en-IN" sz="1600" dirty="0">
                        <a:latin typeface="Trebuchet MS"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smtClean="0">
                          <a:ln>
                            <a:noFill/>
                          </a:ln>
                          <a:solidFill>
                            <a:srgbClr val="000000"/>
                          </a:solidFill>
                          <a:effectLst/>
                          <a:latin typeface="Trebuchet MS" pitchFamily="34" charset="0"/>
                        </a:rPr>
                        <a:t>This keyword is used to mention that a new implementation is being provided to the virtual or an abstract member inherited from base class</a:t>
                      </a:r>
                      <a:endParaRPr lang="en-IN" sz="1600" dirty="0">
                        <a:latin typeface="Trebuchet MS"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Only class members</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sealed</a:t>
                      </a:r>
                      <a:endParaRPr lang="en-IN" sz="1600" dirty="0">
                        <a:latin typeface="Trebuchet MS" pitchFamily="34" charset="0"/>
                      </a:endParaRPr>
                    </a:p>
                  </a:txBody>
                  <a:tcPr/>
                </a:tc>
                <a:tc>
                  <a:txBody>
                    <a:bodyPr/>
                    <a:lstStyle/>
                    <a:p>
                      <a:r>
                        <a:rPr lang="en-US" sz="1600" dirty="0" smtClean="0">
                          <a:latin typeface="Trebuchet MS" pitchFamily="34" charset="0"/>
                        </a:rPr>
                        <a:t>If used with a class then the class can’t be derived and if used with a member of the class the member can’t be inherited</a:t>
                      </a:r>
                      <a:endParaRPr lang="en-IN" sz="1600" dirty="0">
                        <a:latin typeface="Trebuchet MS" pitchFamily="34" charset="0"/>
                      </a:endParaRPr>
                    </a:p>
                  </a:txBody>
                  <a:tcPr/>
                </a:tc>
                <a:tc>
                  <a:txBody>
                    <a:bodyPr/>
                    <a:lstStyle/>
                    <a:p>
                      <a:r>
                        <a:rPr lang="en-US" sz="1600" dirty="0" smtClean="0">
                          <a:latin typeface="Trebuchet MS" pitchFamily="34" charset="0"/>
                        </a:rPr>
                        <a:t>Class and class members</a:t>
                      </a:r>
                      <a:endParaRPr lang="en-IN" sz="1600" dirty="0">
                        <a:latin typeface="Trebuchet MS" pitchFamily="34" charset="0"/>
                      </a:endParaRPr>
                    </a:p>
                  </a:txBody>
                  <a:tcPr/>
                </a:tc>
              </a:tr>
            </a:tbl>
          </a:graphicData>
        </a:graphic>
      </p:graphicFrame>
      <p:sp>
        <p:nvSpPr>
          <p:cNvPr id="3" name="Title 2"/>
          <p:cNvSpPr>
            <a:spLocks noGrp="1"/>
          </p:cNvSpPr>
          <p:nvPr>
            <p:ph type="title"/>
          </p:nvPr>
        </p:nvSpPr>
        <p:spPr/>
        <p:txBody>
          <a:bodyPr/>
          <a:lstStyle/>
          <a:p>
            <a:r>
              <a:rPr lang="en-US" dirty="0" smtClean="0"/>
              <a:t>Class and Class Member Access Modifiers</a:t>
            </a:r>
            <a:endParaRPr lang="en-IN" dirty="0"/>
          </a:p>
        </p:txBody>
      </p:sp>
    </p:spTree>
    <p:extLst>
      <p:ext uri="{BB962C8B-B14F-4D97-AF65-F5344CB8AC3E}">
        <p14:creationId xmlns:p14="http://schemas.microsoft.com/office/powerpoint/2010/main" val="3808937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600200"/>
          <a:ext cx="8229600" cy="4058920"/>
        </p:xfrm>
        <a:graphic>
          <a:graphicData uri="http://schemas.openxmlformats.org/drawingml/2006/table">
            <a:tbl>
              <a:tblPr firstRow="1" bandRow="1">
                <a:tableStyleId>{5C22544A-7EE6-4342-B048-85BDC9FD1C3A}</a:tableStyleId>
              </a:tblPr>
              <a:tblGrid>
                <a:gridCol w="1971660"/>
                <a:gridCol w="4214842"/>
                <a:gridCol w="2043098"/>
              </a:tblGrid>
              <a:tr h="370840">
                <a:tc>
                  <a:txBody>
                    <a:bodyPr/>
                    <a:lstStyle/>
                    <a:p>
                      <a:pPr algn="ctr"/>
                      <a:r>
                        <a:rPr lang="en-US" sz="1600" dirty="0" smtClean="0">
                          <a:latin typeface="Trebuchet MS" pitchFamily="34" charset="0"/>
                        </a:rPr>
                        <a:t>Modifier</a:t>
                      </a:r>
                      <a:endParaRPr lang="en-IN" sz="1600" dirty="0">
                        <a:latin typeface="Trebuchet MS" pitchFamily="34" charset="0"/>
                      </a:endParaRPr>
                    </a:p>
                  </a:txBody>
                  <a:tcPr/>
                </a:tc>
                <a:tc>
                  <a:txBody>
                    <a:bodyPr/>
                    <a:lstStyle/>
                    <a:p>
                      <a:pPr algn="ctr"/>
                      <a:r>
                        <a:rPr lang="en-US" sz="1600" dirty="0" smtClean="0">
                          <a:latin typeface="Trebuchet MS" pitchFamily="34" charset="0"/>
                        </a:rPr>
                        <a:t>Description</a:t>
                      </a:r>
                      <a:endParaRPr lang="en-IN" sz="1600" dirty="0">
                        <a:latin typeface="Trebuchet MS" pitchFamily="34" charset="0"/>
                      </a:endParaRPr>
                    </a:p>
                  </a:txBody>
                  <a:tcPr/>
                </a:tc>
                <a:tc>
                  <a:txBody>
                    <a:bodyPr/>
                    <a:lstStyle/>
                    <a:p>
                      <a:pPr algn="ctr"/>
                      <a:r>
                        <a:rPr lang="en-US" sz="1600" dirty="0" smtClean="0">
                          <a:latin typeface="Trebuchet MS" pitchFamily="34" charset="0"/>
                        </a:rPr>
                        <a:t>Applied On</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static</a:t>
                      </a:r>
                      <a:endParaRPr lang="en-IN" sz="1600" dirty="0">
                        <a:latin typeface="Trebuchet MS" pitchFamily="34" charset="0"/>
                      </a:endParaRPr>
                    </a:p>
                  </a:txBody>
                  <a:tcPr/>
                </a:tc>
                <a:tc>
                  <a:txBody>
                    <a:bodyPr/>
                    <a:lstStyle/>
                    <a:p>
                      <a:r>
                        <a:rPr lang="en-US" sz="1600" dirty="0" smtClean="0">
                          <a:latin typeface="Trebuchet MS" pitchFamily="34" charset="0"/>
                        </a:rPr>
                        <a:t>If used with a class, then the</a:t>
                      </a:r>
                      <a:r>
                        <a:rPr lang="en-US" sz="1600" baseline="0" dirty="0" smtClean="0">
                          <a:latin typeface="Trebuchet MS" pitchFamily="34" charset="0"/>
                        </a:rPr>
                        <a:t> class contains all static members and can’t contain any non-static members and also an instance of the class can’t be created. If declared with a member then the member can’t be accessed using instance of the class, rather can be accessed using the class name. static members are ‘shared’ amongst different instances of the class</a:t>
                      </a:r>
                      <a:endParaRPr lang="en-IN" sz="1600" dirty="0">
                        <a:latin typeface="Trebuchet MS" pitchFamily="34" charset="0"/>
                      </a:endParaRPr>
                    </a:p>
                  </a:txBody>
                  <a:tcPr/>
                </a:tc>
                <a:tc>
                  <a:txBody>
                    <a:bodyPr/>
                    <a:lstStyle/>
                    <a:p>
                      <a:r>
                        <a:rPr lang="en-US" sz="1600" dirty="0" smtClean="0">
                          <a:latin typeface="Trebuchet MS" pitchFamily="34" charset="0"/>
                        </a:rPr>
                        <a:t>Class and class members</a:t>
                      </a:r>
                      <a:endParaRPr lang="en-IN" sz="1600" dirty="0">
                        <a:latin typeface="Trebuchet MS" pitchFamily="34" charset="0"/>
                      </a:endParaRPr>
                    </a:p>
                  </a:txBody>
                  <a:tcPr/>
                </a:tc>
              </a:tr>
              <a:tr h="370840">
                <a:tc>
                  <a:txBody>
                    <a:bodyPr/>
                    <a:lstStyle/>
                    <a:p>
                      <a:pPr algn="ctr"/>
                      <a:r>
                        <a:rPr lang="en-US" sz="1600" dirty="0" err="1" smtClean="0">
                          <a:latin typeface="Trebuchet MS" pitchFamily="34" charset="0"/>
                        </a:rPr>
                        <a:t>readonly</a:t>
                      </a:r>
                      <a:endParaRPr lang="en-IN" sz="1600" dirty="0">
                        <a:latin typeface="Trebuchet MS"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smtClean="0">
                          <a:ln>
                            <a:noFill/>
                          </a:ln>
                          <a:solidFill>
                            <a:schemeClr val="tx1"/>
                          </a:solidFill>
                          <a:effectLst/>
                          <a:latin typeface="Trebuchet MS" pitchFamily="34" charset="0"/>
                        </a:rPr>
                        <a:t>Assignments to the fields can only occur in the declaration or in the same class constructor</a:t>
                      </a:r>
                      <a:endParaRPr lang="en-IN" sz="1600" dirty="0">
                        <a:latin typeface="Trebuchet MS" pitchFamily="34" charset="0"/>
                      </a:endParaRPr>
                    </a:p>
                  </a:txBody>
                  <a:tcPr/>
                </a:tc>
                <a:tc>
                  <a:txBody>
                    <a:bodyPr/>
                    <a:lstStyle/>
                    <a:p>
                      <a:r>
                        <a:rPr lang="en-US" sz="1600" dirty="0" smtClean="0">
                          <a:latin typeface="Trebuchet MS" pitchFamily="34" charset="0"/>
                        </a:rPr>
                        <a:t>Only on fields of a class</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Const</a:t>
                      </a:r>
                      <a:endParaRPr lang="en-IN" sz="1600" dirty="0">
                        <a:latin typeface="Trebuchet MS" pitchFamily="34" charset="0"/>
                      </a:endParaRPr>
                    </a:p>
                  </a:txBody>
                  <a:tcPr/>
                </a:tc>
                <a:tc>
                  <a:txBody>
                    <a:bodyPr/>
                    <a:lstStyle/>
                    <a:p>
                      <a:r>
                        <a:rPr kumimoji="0" lang="en-US" sz="1600" b="0" i="0" u="none" strike="noStrike" cap="none" normalizeH="0" baseline="0" dirty="0" smtClean="0">
                          <a:ln>
                            <a:noFill/>
                          </a:ln>
                          <a:solidFill>
                            <a:schemeClr val="tx1"/>
                          </a:solidFill>
                          <a:effectLst/>
                          <a:latin typeface="Trebuchet MS" pitchFamily="34" charset="0"/>
                        </a:rPr>
                        <a:t>Assignments to the fields can only occur in the declaration</a:t>
                      </a:r>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Only on fields of a class</a:t>
                      </a:r>
                      <a:endParaRPr lang="en-IN" sz="1600" dirty="0">
                        <a:latin typeface="Trebuchet MS" pitchFamily="34" charset="0"/>
                      </a:endParaRPr>
                    </a:p>
                  </a:txBody>
                  <a:tcPr/>
                </a:tc>
              </a:tr>
            </a:tbl>
          </a:graphicData>
        </a:graphic>
      </p:graphicFrame>
      <p:sp>
        <p:nvSpPr>
          <p:cNvPr id="3" name="Title 2"/>
          <p:cNvSpPr>
            <a:spLocks noGrp="1"/>
          </p:cNvSpPr>
          <p:nvPr>
            <p:ph type="title"/>
          </p:nvPr>
        </p:nvSpPr>
        <p:spPr/>
        <p:txBody>
          <a:bodyPr/>
          <a:lstStyle/>
          <a:p>
            <a:r>
              <a:rPr lang="en-US" dirty="0"/>
              <a:t>Class and Class Member Access Modifiers</a:t>
            </a:r>
            <a:endParaRPr lang="en-IN" dirty="0"/>
          </a:p>
        </p:txBody>
      </p:sp>
    </p:spTree>
    <p:extLst>
      <p:ext uri="{BB962C8B-B14F-4D97-AF65-F5344CB8AC3E}">
        <p14:creationId xmlns:p14="http://schemas.microsoft.com/office/powerpoint/2010/main" val="3707886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52596" y="1714488"/>
          <a:ext cx="8229600" cy="3083560"/>
        </p:xfrm>
        <a:graphic>
          <a:graphicData uri="http://schemas.openxmlformats.org/drawingml/2006/table">
            <a:tbl>
              <a:tblPr firstRow="1" bandRow="1">
                <a:tableStyleId>{5C22544A-7EE6-4342-B048-85BDC9FD1C3A}</a:tableStyleId>
              </a:tblPr>
              <a:tblGrid>
                <a:gridCol w="1828784"/>
                <a:gridCol w="4214842"/>
                <a:gridCol w="2185974"/>
              </a:tblGrid>
              <a:tr h="370840">
                <a:tc>
                  <a:txBody>
                    <a:bodyPr/>
                    <a:lstStyle/>
                    <a:p>
                      <a:pPr algn="ctr"/>
                      <a:r>
                        <a:rPr lang="en-US" sz="1600" b="1" dirty="0" smtClean="0">
                          <a:latin typeface="Trebuchet MS" pitchFamily="34" charset="0"/>
                        </a:rPr>
                        <a:t>Modifier</a:t>
                      </a:r>
                      <a:endParaRPr lang="en-IN" sz="1600" b="1" dirty="0">
                        <a:latin typeface="Trebuchet MS" pitchFamily="34" charset="0"/>
                      </a:endParaRPr>
                    </a:p>
                  </a:txBody>
                  <a:tcPr/>
                </a:tc>
                <a:tc>
                  <a:txBody>
                    <a:bodyPr/>
                    <a:lstStyle/>
                    <a:p>
                      <a:pPr algn="ctr"/>
                      <a:r>
                        <a:rPr lang="en-US" sz="1600" b="1" dirty="0" smtClean="0">
                          <a:latin typeface="Trebuchet MS" pitchFamily="34" charset="0"/>
                        </a:rPr>
                        <a:t>Description</a:t>
                      </a:r>
                      <a:endParaRPr lang="en-IN" sz="1600" b="1" dirty="0">
                        <a:latin typeface="Trebuchet MS" pitchFamily="34" charset="0"/>
                      </a:endParaRPr>
                    </a:p>
                  </a:txBody>
                  <a:tcPr/>
                </a:tc>
                <a:tc>
                  <a:txBody>
                    <a:bodyPr/>
                    <a:lstStyle/>
                    <a:p>
                      <a:pPr algn="ctr"/>
                      <a:r>
                        <a:rPr lang="en-US" sz="1600" b="1" dirty="0" smtClean="0">
                          <a:latin typeface="Trebuchet MS" pitchFamily="34" charset="0"/>
                        </a:rPr>
                        <a:t>Applied On</a:t>
                      </a:r>
                      <a:endParaRPr lang="en-IN" sz="1600" b="1" dirty="0">
                        <a:latin typeface="Trebuchet MS" pitchFamily="34" charset="0"/>
                      </a:endParaRPr>
                    </a:p>
                  </a:txBody>
                  <a:tcPr/>
                </a:tc>
              </a:tr>
              <a:tr h="370840">
                <a:tc>
                  <a:txBody>
                    <a:bodyPr/>
                    <a:lstStyle/>
                    <a:p>
                      <a:pPr algn="ctr"/>
                      <a:r>
                        <a:rPr kumimoji="0" lang="en-US" sz="1600" b="0" i="0" u="none" strike="noStrike" cap="none" normalizeH="0" baseline="0" dirty="0" smtClean="0">
                          <a:ln>
                            <a:noFill/>
                          </a:ln>
                          <a:solidFill>
                            <a:schemeClr val="tx1"/>
                          </a:solidFill>
                          <a:effectLst/>
                          <a:latin typeface="Trebuchet MS" pitchFamily="34" charset="0"/>
                        </a:rPr>
                        <a:t>volatile</a:t>
                      </a:r>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smtClean="0">
                          <a:ln>
                            <a:noFill/>
                          </a:ln>
                          <a:solidFill>
                            <a:schemeClr val="tx1"/>
                          </a:solidFill>
                          <a:effectLst/>
                          <a:latin typeface="Trebuchet MS" pitchFamily="34" charset="0"/>
                        </a:rPr>
                        <a:t>Field can be modified in the program by something like the operating system, the hardware, or a concurrently executing thread </a:t>
                      </a:r>
                      <a:endParaRPr lang="en-IN" sz="1600" dirty="0" smtClean="0">
                        <a:latin typeface="Trebuchet MS" pitchFamily="34" charset="0"/>
                      </a:endParaRPr>
                    </a:p>
                    <a:p>
                      <a:endParaRPr lang="en-IN" sz="1600" dirty="0">
                        <a:latin typeface="Trebuchet MS"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rebuchet MS" pitchFamily="34" charset="0"/>
                        </a:rPr>
                        <a:t>Only on fields</a:t>
                      </a:r>
                      <a:r>
                        <a:rPr lang="en-US" sz="1600" baseline="0" dirty="0" smtClean="0">
                          <a:latin typeface="Trebuchet MS" pitchFamily="34" charset="0"/>
                        </a:rPr>
                        <a:t> of a class</a:t>
                      </a:r>
                      <a:endParaRPr lang="en-IN" sz="1600" dirty="0" smtClean="0">
                        <a:latin typeface="Trebuchet MS" pitchFamily="34" charset="0"/>
                      </a:endParaRPr>
                    </a:p>
                    <a:p>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extern</a:t>
                      </a:r>
                      <a:endParaRPr lang="en-IN" sz="1600" dirty="0">
                        <a:latin typeface="Trebuchet MS"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dirty="0" smtClean="0">
                          <a:ln>
                            <a:noFill/>
                          </a:ln>
                          <a:solidFill>
                            <a:srgbClr val="000000"/>
                          </a:solidFill>
                          <a:effectLst/>
                          <a:latin typeface="Trebuchet MS" pitchFamily="34" charset="0"/>
                        </a:rPr>
                        <a:t>Indicates that the method is implemented externally</a:t>
                      </a:r>
                      <a:endParaRPr lang="en-IN" sz="1600" dirty="0">
                        <a:latin typeface="Trebuchet MS" pitchFamily="34" charset="0"/>
                      </a:endParaRPr>
                    </a:p>
                  </a:txBody>
                  <a:tcPr/>
                </a:tc>
                <a:tc>
                  <a:txBody>
                    <a:bodyPr/>
                    <a:lstStyle/>
                    <a:p>
                      <a:r>
                        <a:rPr lang="en-US" sz="1600" dirty="0" smtClean="0">
                          <a:latin typeface="Trebuchet MS" pitchFamily="34" charset="0"/>
                        </a:rPr>
                        <a:t>Class</a:t>
                      </a:r>
                      <a:r>
                        <a:rPr lang="en-US" sz="1600" baseline="0" dirty="0" smtClean="0">
                          <a:latin typeface="Trebuchet MS" pitchFamily="34" charset="0"/>
                        </a:rPr>
                        <a:t> members</a:t>
                      </a:r>
                      <a:endParaRPr lang="en-IN" sz="1600" dirty="0">
                        <a:latin typeface="Trebuchet MS" pitchFamily="34" charset="0"/>
                      </a:endParaRPr>
                    </a:p>
                  </a:txBody>
                  <a:tcPr/>
                </a:tc>
              </a:tr>
              <a:tr h="370840">
                <a:tc>
                  <a:txBody>
                    <a:bodyPr/>
                    <a:lstStyle/>
                    <a:p>
                      <a:pPr algn="ctr"/>
                      <a:r>
                        <a:rPr lang="en-US" sz="1600" dirty="0" smtClean="0">
                          <a:latin typeface="Trebuchet MS" pitchFamily="34" charset="0"/>
                        </a:rPr>
                        <a:t>new</a:t>
                      </a:r>
                      <a:endParaRPr lang="en-IN" sz="1600" dirty="0">
                        <a:latin typeface="Trebuchet MS"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cap="none" normalizeH="0" baseline="0" dirty="0" smtClean="0">
                          <a:ln>
                            <a:noFill/>
                          </a:ln>
                          <a:effectLst/>
                          <a:latin typeface="Trebuchet MS" pitchFamily="34" charset="0"/>
                        </a:rPr>
                        <a:t>Allows you to declare a member with the same name or signature as an inherited member. </a:t>
                      </a:r>
                      <a:endParaRPr lang="en-IN" sz="1600" dirty="0">
                        <a:latin typeface="Trebuchet MS" pitchFamily="34" charset="0"/>
                      </a:endParaRPr>
                    </a:p>
                  </a:txBody>
                  <a:tcPr/>
                </a:tc>
                <a:tc>
                  <a:txBody>
                    <a:bodyPr/>
                    <a:lstStyle/>
                    <a:p>
                      <a:r>
                        <a:rPr lang="en-US" sz="1600" dirty="0" smtClean="0">
                          <a:latin typeface="Trebuchet MS" pitchFamily="34" charset="0"/>
                        </a:rPr>
                        <a:t>Class members</a:t>
                      </a:r>
                      <a:endParaRPr lang="en-IN" sz="1600" dirty="0">
                        <a:latin typeface="Trebuchet MS" pitchFamily="34" charset="0"/>
                      </a:endParaRPr>
                    </a:p>
                  </a:txBody>
                  <a:tcPr/>
                </a:tc>
              </a:tr>
            </a:tbl>
          </a:graphicData>
        </a:graphic>
      </p:graphicFrame>
      <p:sp>
        <p:nvSpPr>
          <p:cNvPr id="3" name="Title 2"/>
          <p:cNvSpPr>
            <a:spLocks noGrp="1"/>
          </p:cNvSpPr>
          <p:nvPr>
            <p:ph type="title"/>
          </p:nvPr>
        </p:nvSpPr>
        <p:spPr/>
        <p:txBody>
          <a:bodyPr/>
          <a:lstStyle/>
          <a:p>
            <a:r>
              <a:rPr lang="en-US" dirty="0" smtClean="0"/>
              <a:t>Class and Class Member Access </a:t>
            </a:r>
            <a:r>
              <a:rPr lang="en-US" dirty="0" err="1" smtClean="0"/>
              <a:t>Specifiers</a:t>
            </a:r>
            <a:endParaRPr lang="en-IN" dirty="0"/>
          </a:p>
        </p:txBody>
      </p:sp>
    </p:spTree>
    <p:extLst>
      <p:ext uri="{BB962C8B-B14F-4D97-AF65-F5344CB8AC3E}">
        <p14:creationId xmlns:p14="http://schemas.microsoft.com/office/powerpoint/2010/main" val="800067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smtClean="0"/>
              <a:t>What is Abstraction?</a:t>
            </a:r>
            <a:endParaRPr lang="en-GB" dirty="0"/>
          </a:p>
        </p:txBody>
      </p:sp>
      <p:sp>
        <p:nvSpPr>
          <p:cNvPr id="7172" name="Text Box 4"/>
          <p:cNvSpPr txBox="1">
            <a:spLocks noChangeArrowheads="1"/>
          </p:cNvSpPr>
          <p:nvPr/>
        </p:nvSpPr>
        <p:spPr bwMode="auto">
          <a:xfrm>
            <a:off x="2384057" y="5069243"/>
            <a:ext cx="7010400" cy="1040285"/>
          </a:xfrm>
          <a:prstGeom prst="rect">
            <a:avLst/>
          </a:prstGeom>
          <a:solidFill>
            <a:schemeClr val="accent1">
              <a:lumMod val="40000"/>
              <a:lumOff val="60000"/>
            </a:schemeClr>
          </a:solidFill>
          <a:ln w="9525" algn="ctr">
            <a:solidFill>
              <a:schemeClr val="tx1"/>
            </a:solidFill>
            <a:miter lim="800000"/>
            <a:headEnd/>
            <a:tailEnd/>
          </a:ln>
          <a:effectLst>
            <a:outerShdw dist="53882" dir="2700000" algn="ctr" rotWithShape="0">
              <a:srgbClr val="C0C0C0"/>
            </a:outerShdw>
          </a:effectLst>
        </p:spPr>
        <p:txBody>
          <a:bodyPr wrap="square" tIns="27432" bIns="27432" anchor="ctr">
            <a:spAutoFit/>
          </a:bodyPr>
          <a:lstStyle/>
          <a:p>
            <a:pPr algn="ctr"/>
            <a:r>
              <a:rPr lang="en-US" sz="1600" b="1" dirty="0">
                <a:latin typeface="Trebuchet MS" pitchFamily="34" charset="0"/>
              </a:rPr>
              <a:t>The purpose of abstraction is not to be vague, </a:t>
            </a:r>
            <a:br>
              <a:rPr lang="en-US" sz="1600" b="1" dirty="0">
                <a:latin typeface="Trebuchet MS" pitchFamily="34" charset="0"/>
              </a:rPr>
            </a:br>
            <a:r>
              <a:rPr lang="en-US" sz="1600" b="1" dirty="0">
                <a:latin typeface="Trebuchet MS" pitchFamily="34" charset="0"/>
              </a:rPr>
              <a:t>but to create a new semantic level in which one can be absolutely precise.</a:t>
            </a:r>
            <a:endParaRPr lang="en-GB" sz="1600" b="1" dirty="0">
              <a:latin typeface="Trebuchet MS" pitchFamily="34" charset="0"/>
            </a:endParaRPr>
          </a:p>
          <a:p>
            <a:pPr algn="ctr"/>
            <a:r>
              <a:rPr lang="en-US" sz="1600" b="1" dirty="0">
                <a:latin typeface="Trebuchet MS" pitchFamily="34" charset="0"/>
              </a:rPr>
              <a:t>- </a:t>
            </a:r>
            <a:r>
              <a:rPr lang="en-US" sz="1600" b="1" dirty="0" err="1">
                <a:latin typeface="Trebuchet MS" pitchFamily="34" charset="0"/>
              </a:rPr>
              <a:t>Edsger</a:t>
            </a:r>
            <a:r>
              <a:rPr lang="en-US" sz="1600" b="1" dirty="0">
                <a:latin typeface="Trebuchet MS" pitchFamily="34" charset="0"/>
              </a:rPr>
              <a:t> </a:t>
            </a:r>
            <a:r>
              <a:rPr lang="en-US" sz="1600" b="1" dirty="0" err="1">
                <a:latin typeface="Trebuchet MS" pitchFamily="34" charset="0"/>
              </a:rPr>
              <a:t>Dijkstra</a:t>
            </a:r>
            <a:endParaRPr lang="en-GB" sz="1600" b="1" dirty="0">
              <a:latin typeface="Trebuchet MS" pitchFamily="34" charset="0"/>
            </a:endParaRPr>
          </a:p>
        </p:txBody>
      </p:sp>
      <p:sp>
        <p:nvSpPr>
          <p:cNvPr id="8" name="Content Placeholder 7"/>
          <p:cNvSpPr>
            <a:spLocks noGrp="1"/>
          </p:cNvSpPr>
          <p:nvPr>
            <p:ph idx="1"/>
          </p:nvPr>
        </p:nvSpPr>
        <p:spPr>
          <a:xfrm>
            <a:off x="838200" y="1268627"/>
            <a:ext cx="10515600" cy="4908336"/>
          </a:xfrm>
        </p:spPr>
        <p:txBody>
          <a:bodyPr/>
          <a:lstStyle/>
          <a:p>
            <a:pPr>
              <a:spcBef>
                <a:spcPct val="25000"/>
              </a:spcBef>
            </a:pPr>
            <a:r>
              <a:rPr lang="en-US" dirty="0" smtClean="0"/>
              <a:t>Abstraction is a process of defining the essential concepts while ignoring the non-essential details.</a:t>
            </a:r>
          </a:p>
          <a:p>
            <a:pPr>
              <a:spcBef>
                <a:spcPct val="25000"/>
              </a:spcBef>
            </a:pPr>
            <a:r>
              <a:rPr lang="en-US" dirty="0" smtClean="0"/>
              <a:t>It is the process of picking out (</a:t>
            </a:r>
            <a:r>
              <a:rPr lang="en-US" i="1" dirty="0" smtClean="0"/>
              <a:t>abstracting</a:t>
            </a:r>
            <a:r>
              <a:rPr lang="en-US" dirty="0" smtClean="0"/>
              <a:t>) common features of objects and procedures. </a:t>
            </a:r>
            <a:endParaRPr lang="en-GB" dirty="0" smtClean="0"/>
          </a:p>
          <a:p>
            <a:r>
              <a:rPr lang="en-GB" dirty="0" smtClean="0"/>
              <a:t>Abstraction is selective ignorance</a:t>
            </a:r>
          </a:p>
          <a:p>
            <a:pPr lvl="1"/>
            <a:r>
              <a:rPr lang="en-GB" dirty="0" smtClean="0"/>
              <a:t>Decide what is important and what is not</a:t>
            </a:r>
          </a:p>
          <a:p>
            <a:pPr lvl="1"/>
            <a:r>
              <a:rPr lang="en-GB" dirty="0" smtClean="0"/>
              <a:t>Focus and depend on what is important</a:t>
            </a:r>
          </a:p>
          <a:p>
            <a:pPr lvl="1"/>
            <a:r>
              <a:rPr lang="en-GB" dirty="0" smtClean="0"/>
              <a:t>Ignore and do not depend on what is unimportant</a:t>
            </a:r>
          </a:p>
          <a:p>
            <a:pPr lvl="1"/>
            <a:r>
              <a:rPr lang="en-GB" dirty="0" smtClean="0"/>
              <a:t>Use encapsulation to enforce an abstraction</a:t>
            </a:r>
          </a:p>
          <a:p>
            <a:endParaRPr lang="en-IN" dirty="0"/>
          </a:p>
        </p:txBody>
      </p:sp>
    </p:spTree>
    <p:extLst>
      <p:ext uri="{BB962C8B-B14F-4D97-AF65-F5344CB8AC3E}">
        <p14:creationId xmlns:p14="http://schemas.microsoft.com/office/powerpoint/2010/main" val="107992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slide(fromTop)">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782614"/>
            <a:ext cx="4038600" cy="5646782"/>
          </a:xfrm>
        </p:spPr>
        <p:txBody>
          <a:bodyPr>
            <a:normAutofit fontScale="92500" lnSpcReduction="20000"/>
          </a:bodyPr>
          <a:lstStyle/>
          <a:p>
            <a:r>
              <a:rPr lang="en-US" dirty="0" smtClean="0"/>
              <a:t>Data Abstraction</a:t>
            </a:r>
          </a:p>
          <a:p>
            <a:pPr lvl="1"/>
            <a:r>
              <a:rPr lang="en-US" dirty="0" smtClean="0"/>
              <a:t>Programming languages define constructs to simplify the way information is presented to the programmer</a:t>
            </a:r>
          </a:p>
          <a:p>
            <a:pPr lvl="1"/>
            <a:r>
              <a:rPr lang="en-US" dirty="0" smtClean="0"/>
              <a:t>Fields are declared with proper access </a:t>
            </a:r>
            <a:r>
              <a:rPr lang="en-US" dirty="0" err="1" smtClean="0"/>
              <a:t>specifiers</a:t>
            </a:r>
            <a:r>
              <a:rPr lang="en-US" dirty="0" smtClean="0"/>
              <a:t>, so that they are hidden from users. So, users can’t access them directly</a:t>
            </a:r>
          </a:p>
          <a:p>
            <a:r>
              <a:rPr lang="en-US" dirty="0" smtClean="0"/>
              <a:t>Functional Abstraction</a:t>
            </a:r>
          </a:p>
          <a:p>
            <a:pPr lvl="1"/>
            <a:r>
              <a:rPr lang="en-US" dirty="0" smtClean="0"/>
              <a:t>Programming languages have constructs that ‘gift wrap’ very complex and low level instructions into instructions that are much more readable. The method implementation details are hidden from user</a:t>
            </a:r>
          </a:p>
          <a:p>
            <a:pPr lvl="1"/>
            <a:endParaRPr lang="en-IN" dirty="0"/>
          </a:p>
        </p:txBody>
      </p:sp>
      <p:sp>
        <p:nvSpPr>
          <p:cNvPr id="3" name="Title 2"/>
          <p:cNvSpPr>
            <a:spLocks noGrp="1"/>
          </p:cNvSpPr>
          <p:nvPr>
            <p:ph type="title"/>
          </p:nvPr>
        </p:nvSpPr>
        <p:spPr>
          <a:xfrm>
            <a:off x="1981200" y="142852"/>
            <a:ext cx="8229600" cy="639762"/>
          </a:xfrm>
        </p:spPr>
        <p:txBody>
          <a:bodyPr>
            <a:normAutofit fontScale="90000"/>
          </a:bodyPr>
          <a:lstStyle/>
          <a:p>
            <a:r>
              <a:rPr lang="en-US" dirty="0" smtClean="0"/>
              <a:t>Different Types of Abstraction</a:t>
            </a:r>
            <a:endParaRPr lang="en-IN" dirty="0"/>
          </a:p>
        </p:txBody>
      </p:sp>
      <p:pic>
        <p:nvPicPr>
          <p:cNvPr id="5" name="Picture 2"/>
          <p:cNvPicPr>
            <a:picLocks noGrp="1" noChangeAspect="1" noChangeArrowheads="1"/>
          </p:cNvPicPr>
          <p:nvPr>
            <p:ph sz="half" idx="2"/>
          </p:nvPr>
        </p:nvPicPr>
        <p:blipFill>
          <a:blip r:embed="rId3" cstate="print"/>
          <a:srcRect/>
          <a:stretch>
            <a:fillRect/>
          </a:stretch>
        </p:blipFill>
        <p:spPr bwMode="auto">
          <a:xfrm>
            <a:off x="7227621" y="4140200"/>
            <a:ext cx="2328079" cy="1758312"/>
          </a:xfrm>
          <a:prstGeom prst="rect">
            <a:avLst/>
          </a:prstGeom>
          <a:noFill/>
          <a:ln w="19050">
            <a:solidFill>
              <a:schemeClr val="tx1"/>
            </a:solidFill>
            <a:miter lim="800000"/>
            <a:headEnd/>
            <a:tailEnd/>
          </a:ln>
          <a:effectLst/>
        </p:spPr>
      </p:pic>
      <p:pic>
        <p:nvPicPr>
          <p:cNvPr id="6" name="Picture 5"/>
          <p:cNvPicPr>
            <a:picLocks noChangeAspect="1" noChangeArrowheads="1"/>
          </p:cNvPicPr>
          <p:nvPr/>
        </p:nvPicPr>
        <p:blipFill>
          <a:blip r:embed="rId4" cstate="print"/>
          <a:srcRect/>
          <a:stretch>
            <a:fillRect/>
          </a:stretch>
        </p:blipFill>
        <p:spPr bwMode="auto">
          <a:xfrm>
            <a:off x="7227620" y="782614"/>
            <a:ext cx="2328128" cy="3242988"/>
          </a:xfrm>
          <a:prstGeom prst="rect">
            <a:avLst/>
          </a:prstGeom>
          <a:noFill/>
          <a:ln w="19050">
            <a:solidFill>
              <a:schemeClr val="tx1"/>
            </a:solidFill>
            <a:miter lim="800000"/>
            <a:headEnd/>
            <a:tailEnd/>
          </a:ln>
          <a:effectLst/>
        </p:spPr>
      </p:pic>
      <p:sp>
        <p:nvSpPr>
          <p:cNvPr id="7" name="Rounded Rectangle 6"/>
          <p:cNvSpPr/>
          <p:nvPr/>
        </p:nvSpPr>
        <p:spPr>
          <a:xfrm>
            <a:off x="7441934" y="1068366"/>
            <a:ext cx="1500198" cy="500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Brace 7"/>
          <p:cNvSpPr/>
          <p:nvPr/>
        </p:nvSpPr>
        <p:spPr>
          <a:xfrm>
            <a:off x="6013174" y="2282812"/>
            <a:ext cx="285752" cy="1428760"/>
          </a:xfrm>
          <a:prstGeom prst="rightBrace">
            <a:avLst>
              <a:gd name="adj1" fmla="val 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 name="Straight Arrow Connector 9"/>
          <p:cNvCxnSpPr>
            <a:stCxn id="8" idx="1"/>
          </p:cNvCxnSpPr>
          <p:nvPr/>
        </p:nvCxnSpPr>
        <p:spPr>
          <a:xfrm rot="10800000" flipH="1">
            <a:off x="6298926" y="1496994"/>
            <a:ext cx="1143008" cy="15001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6084612" y="4211638"/>
            <a:ext cx="285752" cy="1714512"/>
          </a:xfrm>
          <a:prstGeom prst="rightBrace">
            <a:avLst>
              <a:gd name="adj1" fmla="val 833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3" name="Straight Arrow Connector 12"/>
          <p:cNvCxnSpPr>
            <a:stCxn id="12" idx="1"/>
          </p:cNvCxnSpPr>
          <p:nvPr/>
        </p:nvCxnSpPr>
        <p:spPr>
          <a:xfrm rot="10800000" flipH="1">
            <a:off x="6370364" y="3068630"/>
            <a:ext cx="1214446" cy="200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656248" y="2925754"/>
            <a:ext cx="185738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a:stCxn id="12" idx="1"/>
          </p:cNvCxnSpPr>
          <p:nvPr/>
        </p:nvCxnSpPr>
        <p:spPr>
          <a:xfrm rot="10800000" flipH="1" flipV="1">
            <a:off x="6370364" y="5068894"/>
            <a:ext cx="1214446" cy="71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1"/>
          </p:cNvCxnSpPr>
          <p:nvPr/>
        </p:nvCxnSpPr>
        <p:spPr>
          <a:xfrm rot="10800000" flipH="1">
            <a:off x="6370364" y="3640134"/>
            <a:ext cx="1214446" cy="14287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584810" y="3497258"/>
            <a:ext cx="1928826"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7584810" y="5068894"/>
            <a:ext cx="1643074"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9656512" y="4926018"/>
            <a:ext cx="100013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Trebuchet MS" pitchFamily="34" charset="0"/>
              </a:rPr>
              <a:t>User just calls the methods</a:t>
            </a:r>
            <a:endParaRPr lang="en-IN" sz="1400" dirty="0">
              <a:latin typeface="Trebuchet MS" pitchFamily="34" charset="0"/>
            </a:endParaRPr>
          </a:p>
        </p:txBody>
      </p:sp>
      <p:sp>
        <p:nvSpPr>
          <p:cNvPr id="25" name="Rectangle 24"/>
          <p:cNvSpPr/>
          <p:nvPr/>
        </p:nvSpPr>
        <p:spPr>
          <a:xfrm>
            <a:off x="9656512" y="2782878"/>
            <a:ext cx="1000132"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Trebuchet MS" pitchFamily="34" charset="0"/>
              </a:rPr>
              <a:t>Implementation is inside the class</a:t>
            </a:r>
            <a:endParaRPr lang="en-IN" sz="1400" dirty="0">
              <a:latin typeface="Trebuchet MS" pitchFamily="34" charset="0"/>
            </a:endParaRPr>
          </a:p>
        </p:txBody>
      </p:sp>
      <p:cxnSp>
        <p:nvCxnSpPr>
          <p:cNvPr id="27" name="Straight Arrow Connector 26"/>
          <p:cNvCxnSpPr/>
          <p:nvPr/>
        </p:nvCxnSpPr>
        <p:spPr>
          <a:xfrm rot="10800000">
            <a:off x="9442198" y="3068630"/>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9299322" y="3211506"/>
            <a:ext cx="500066" cy="214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p:cNvCxnSpPr>
          <p:nvPr/>
        </p:nvCxnSpPr>
        <p:spPr>
          <a:xfrm rot="10800000">
            <a:off x="9013570" y="5068896"/>
            <a:ext cx="642942"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1"/>
          </p:cNvCxnSpPr>
          <p:nvPr/>
        </p:nvCxnSpPr>
        <p:spPr>
          <a:xfrm rot="10800000">
            <a:off x="8942132" y="5283210"/>
            <a:ext cx="714380"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656512" y="1068366"/>
            <a:ext cx="857256" cy="150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Data is hidden from user, since it is private</a:t>
            </a:r>
            <a:endParaRPr lang="en-IN" sz="1400" dirty="0">
              <a:latin typeface="Trebuchet MS" pitchFamily="34" charset="0"/>
            </a:endParaRPr>
          </a:p>
        </p:txBody>
      </p:sp>
      <p:cxnSp>
        <p:nvCxnSpPr>
          <p:cNvPr id="37" name="Straight Arrow Connector 36"/>
          <p:cNvCxnSpPr>
            <a:stCxn id="35" idx="1"/>
          </p:cNvCxnSpPr>
          <p:nvPr/>
        </p:nvCxnSpPr>
        <p:spPr>
          <a:xfrm rot="10800000">
            <a:off x="8942132" y="1354120"/>
            <a:ext cx="714380" cy="4643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540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smtClean="0"/>
              <a:t>What is Encapsulation?</a:t>
            </a:r>
            <a:endParaRPr lang="en-GB" dirty="0"/>
          </a:p>
        </p:txBody>
      </p:sp>
      <p:sp>
        <p:nvSpPr>
          <p:cNvPr id="9219" name="Rectangle 3"/>
          <p:cNvSpPr>
            <a:spLocks noGrp="1" noChangeArrowheads="1"/>
          </p:cNvSpPr>
          <p:nvPr>
            <p:ph type="body" idx="1"/>
          </p:nvPr>
        </p:nvSpPr>
        <p:spPr>
          <a:xfrm>
            <a:off x="1981200" y="2714620"/>
            <a:ext cx="8229600" cy="3609980"/>
          </a:xfrm>
        </p:spPr>
        <p:txBody>
          <a:bodyPr/>
          <a:lstStyle/>
          <a:p>
            <a:r>
              <a:rPr lang="en-GB" dirty="0" smtClean="0"/>
              <a:t>Combine </a:t>
            </a:r>
            <a:r>
              <a:rPr lang="en-GB" dirty="0"/>
              <a:t>the data and methods in a single </a:t>
            </a:r>
            <a:r>
              <a:rPr lang="en-GB" i="1" dirty="0"/>
              <a:t>capsule</a:t>
            </a:r>
          </a:p>
          <a:p>
            <a:r>
              <a:rPr lang="en-GB" dirty="0"/>
              <a:t>The capsule boundary forms an inside and an outside</a:t>
            </a:r>
          </a:p>
          <a:p>
            <a:endParaRPr lang="en-GB" dirty="0"/>
          </a:p>
        </p:txBody>
      </p:sp>
      <p:sp>
        <p:nvSpPr>
          <p:cNvPr id="9220" name="Rectangle 4"/>
          <p:cNvSpPr>
            <a:spLocks noChangeArrowheads="1"/>
          </p:cNvSpPr>
          <p:nvPr/>
        </p:nvSpPr>
        <p:spPr bwMode="auto">
          <a:xfrm>
            <a:off x="7162800" y="3657600"/>
            <a:ext cx="2133600" cy="2057400"/>
          </a:xfrm>
          <a:prstGeom prst="rect">
            <a:avLst/>
          </a:prstGeom>
          <a:solidFill>
            <a:schemeClr val="accent1">
              <a:lumMod val="40000"/>
              <a:lumOff val="60000"/>
            </a:schemeClr>
          </a:solidFill>
          <a:ln w="9525" algn="ctr">
            <a:solidFill>
              <a:schemeClr val="tx1"/>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9221" name="Rectangle 5"/>
          <p:cNvSpPr>
            <a:spLocks noChangeArrowheads="1"/>
          </p:cNvSpPr>
          <p:nvPr/>
        </p:nvSpPr>
        <p:spPr bwMode="auto">
          <a:xfrm>
            <a:off x="3429000" y="3886200"/>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dirty="0">
                <a:latin typeface="Lucida Sans Typewriter" pitchFamily="49" charset="0"/>
              </a:rPr>
              <a:t>Withdraw( )</a:t>
            </a:r>
          </a:p>
        </p:txBody>
      </p:sp>
      <p:sp>
        <p:nvSpPr>
          <p:cNvPr id="9222" name="Rectangle 6"/>
          <p:cNvSpPr>
            <a:spLocks noChangeArrowheads="1"/>
          </p:cNvSpPr>
          <p:nvPr/>
        </p:nvSpPr>
        <p:spPr bwMode="auto">
          <a:xfrm>
            <a:off x="3505200" y="5110164"/>
            <a:ext cx="16764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9223" name="Line 7"/>
          <p:cNvSpPr>
            <a:spLocks noChangeShapeType="1"/>
          </p:cNvSpPr>
          <p:nvPr/>
        </p:nvSpPr>
        <p:spPr bwMode="auto">
          <a:xfrm>
            <a:off x="5029200" y="4038600"/>
            <a:ext cx="0" cy="457200"/>
          </a:xfrm>
          <a:prstGeom prst="line">
            <a:avLst/>
          </a:prstGeom>
          <a:noFill/>
          <a:ln w="9525">
            <a:solidFill>
              <a:srgbClr val="000000"/>
            </a:solidFill>
            <a:round/>
            <a:headEnd/>
            <a:tailEnd type="triangle" w="med" len="med"/>
          </a:ln>
          <a:effectLst/>
        </p:spPr>
        <p:txBody>
          <a:bodyPr/>
          <a:lstStyle/>
          <a:p>
            <a:endParaRPr lang="en-IN"/>
          </a:p>
        </p:txBody>
      </p:sp>
      <p:sp>
        <p:nvSpPr>
          <p:cNvPr id="9224" name="Line 8"/>
          <p:cNvSpPr>
            <a:spLocks noChangeShapeType="1"/>
          </p:cNvSpPr>
          <p:nvPr/>
        </p:nvSpPr>
        <p:spPr bwMode="auto">
          <a:xfrm flipV="1">
            <a:off x="5029200" y="4876800"/>
            <a:ext cx="0" cy="381000"/>
          </a:xfrm>
          <a:prstGeom prst="line">
            <a:avLst/>
          </a:prstGeom>
          <a:noFill/>
          <a:ln w="9525">
            <a:solidFill>
              <a:srgbClr val="000000"/>
            </a:solidFill>
            <a:round/>
            <a:headEnd/>
            <a:tailEnd type="triangle" w="med" len="med"/>
          </a:ln>
          <a:effectLst/>
        </p:spPr>
        <p:txBody>
          <a:bodyPr/>
          <a:lstStyle/>
          <a:p>
            <a:endParaRPr lang="en-IN"/>
          </a:p>
        </p:txBody>
      </p:sp>
      <p:sp>
        <p:nvSpPr>
          <p:cNvPr id="9225" name="Line 9"/>
          <p:cNvSpPr>
            <a:spLocks noChangeShapeType="1"/>
          </p:cNvSpPr>
          <p:nvPr/>
        </p:nvSpPr>
        <p:spPr bwMode="auto">
          <a:xfrm>
            <a:off x="2819400" y="4038600"/>
            <a:ext cx="609600" cy="0"/>
          </a:xfrm>
          <a:prstGeom prst="line">
            <a:avLst/>
          </a:prstGeom>
          <a:noFill/>
          <a:ln w="9525">
            <a:solidFill>
              <a:srgbClr val="000000"/>
            </a:solidFill>
            <a:round/>
            <a:headEnd/>
            <a:tailEnd type="triangle" w="med" len="med"/>
          </a:ln>
          <a:effectLst/>
        </p:spPr>
        <p:txBody>
          <a:bodyPr/>
          <a:lstStyle/>
          <a:p>
            <a:endParaRPr lang="en-IN"/>
          </a:p>
        </p:txBody>
      </p:sp>
      <p:sp>
        <p:nvSpPr>
          <p:cNvPr id="9226" name="Line 10"/>
          <p:cNvSpPr>
            <a:spLocks noChangeShapeType="1"/>
          </p:cNvSpPr>
          <p:nvPr/>
        </p:nvSpPr>
        <p:spPr bwMode="auto">
          <a:xfrm>
            <a:off x="2895600" y="5257800"/>
            <a:ext cx="609600" cy="0"/>
          </a:xfrm>
          <a:prstGeom prst="line">
            <a:avLst/>
          </a:prstGeom>
          <a:noFill/>
          <a:ln w="9525">
            <a:solidFill>
              <a:srgbClr val="000000"/>
            </a:solidFill>
            <a:round/>
            <a:headEnd/>
            <a:tailEnd type="triangle" w="med" len="med"/>
          </a:ln>
          <a:effectLst/>
        </p:spPr>
        <p:txBody>
          <a:bodyPr/>
          <a:lstStyle/>
          <a:p>
            <a:endParaRPr lang="en-IN"/>
          </a:p>
        </p:txBody>
      </p:sp>
      <p:sp>
        <p:nvSpPr>
          <p:cNvPr id="9227" name="Rectangle 11"/>
          <p:cNvSpPr>
            <a:spLocks noChangeArrowheads="1"/>
          </p:cNvSpPr>
          <p:nvPr/>
        </p:nvSpPr>
        <p:spPr bwMode="auto">
          <a:xfrm>
            <a:off x="3962400" y="4495800"/>
            <a:ext cx="12192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dirty="0">
                <a:latin typeface="Lucida Sans Typewriter" pitchFamily="49" charset="0"/>
              </a:rPr>
              <a:t>balance</a:t>
            </a:r>
          </a:p>
        </p:txBody>
      </p:sp>
      <p:sp>
        <p:nvSpPr>
          <p:cNvPr id="9228" name="Line 12"/>
          <p:cNvSpPr>
            <a:spLocks noChangeShapeType="1"/>
          </p:cNvSpPr>
          <p:nvPr/>
        </p:nvSpPr>
        <p:spPr bwMode="auto">
          <a:xfrm>
            <a:off x="2895600" y="4648200"/>
            <a:ext cx="990600" cy="0"/>
          </a:xfrm>
          <a:prstGeom prst="line">
            <a:avLst/>
          </a:prstGeom>
          <a:noFill/>
          <a:ln w="9525">
            <a:solidFill>
              <a:srgbClr val="000000"/>
            </a:solidFill>
            <a:round/>
            <a:headEnd/>
            <a:tailEnd type="triangle" w="med" len="med"/>
          </a:ln>
          <a:effectLst/>
        </p:spPr>
        <p:txBody>
          <a:bodyPr/>
          <a:lstStyle/>
          <a:p>
            <a:endParaRPr lang="en-IN"/>
          </a:p>
        </p:txBody>
      </p:sp>
      <p:sp>
        <p:nvSpPr>
          <p:cNvPr id="9229" name="AutoShape 13"/>
          <p:cNvSpPr>
            <a:spLocks noChangeArrowheads="1"/>
          </p:cNvSpPr>
          <p:nvPr/>
        </p:nvSpPr>
        <p:spPr bwMode="auto">
          <a:xfrm rot="-5400000">
            <a:off x="5562600" y="4191000"/>
            <a:ext cx="914400" cy="914400"/>
          </a:xfrm>
          <a:prstGeom prst="downArrow">
            <a:avLst>
              <a:gd name="adj1" fmla="val 75009"/>
              <a:gd name="adj2" fmla="val 50005"/>
            </a:avLst>
          </a:prstGeom>
          <a:solidFill>
            <a:schemeClr val="accent1">
              <a:lumMod val="40000"/>
              <a:lumOff val="60000"/>
            </a:schemeClr>
          </a:solidFill>
          <a:ln w="9525">
            <a:noFill/>
            <a:miter lim="800000"/>
            <a:headEnd/>
            <a:tailEnd/>
          </a:ln>
          <a:effectLst/>
        </p:spPr>
        <p:txBody>
          <a:bodyPr wrap="none" anchor="ctr"/>
          <a:lstStyle/>
          <a:p>
            <a:endParaRPr lang="en-IN"/>
          </a:p>
        </p:txBody>
      </p:sp>
      <p:sp>
        <p:nvSpPr>
          <p:cNvPr id="9230" name="Rectangle 14"/>
          <p:cNvSpPr>
            <a:spLocks noChangeArrowheads="1"/>
          </p:cNvSpPr>
          <p:nvPr/>
        </p:nvSpPr>
        <p:spPr bwMode="auto">
          <a:xfrm>
            <a:off x="7315200" y="3886200"/>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9231" name="Rectangle 15"/>
          <p:cNvSpPr>
            <a:spLocks noChangeArrowheads="1"/>
          </p:cNvSpPr>
          <p:nvPr/>
        </p:nvSpPr>
        <p:spPr bwMode="auto">
          <a:xfrm>
            <a:off x="7391400" y="5110164"/>
            <a:ext cx="16764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9232" name="Line 16"/>
          <p:cNvSpPr>
            <a:spLocks noChangeShapeType="1"/>
          </p:cNvSpPr>
          <p:nvPr/>
        </p:nvSpPr>
        <p:spPr bwMode="auto">
          <a:xfrm>
            <a:off x="8915400" y="4038600"/>
            <a:ext cx="0" cy="457200"/>
          </a:xfrm>
          <a:prstGeom prst="line">
            <a:avLst/>
          </a:prstGeom>
          <a:noFill/>
          <a:ln w="9525">
            <a:solidFill>
              <a:srgbClr val="000000"/>
            </a:solidFill>
            <a:round/>
            <a:headEnd/>
            <a:tailEnd type="triangle" w="med" len="med"/>
          </a:ln>
          <a:effectLst/>
        </p:spPr>
        <p:txBody>
          <a:bodyPr/>
          <a:lstStyle/>
          <a:p>
            <a:endParaRPr lang="en-IN"/>
          </a:p>
        </p:txBody>
      </p:sp>
      <p:sp>
        <p:nvSpPr>
          <p:cNvPr id="9233" name="Line 17"/>
          <p:cNvSpPr>
            <a:spLocks noChangeShapeType="1"/>
          </p:cNvSpPr>
          <p:nvPr/>
        </p:nvSpPr>
        <p:spPr bwMode="auto">
          <a:xfrm flipV="1">
            <a:off x="8915400" y="4876800"/>
            <a:ext cx="0" cy="381000"/>
          </a:xfrm>
          <a:prstGeom prst="line">
            <a:avLst/>
          </a:prstGeom>
          <a:noFill/>
          <a:ln w="9525">
            <a:solidFill>
              <a:srgbClr val="000000"/>
            </a:solidFill>
            <a:round/>
            <a:headEnd/>
            <a:tailEnd type="triangle" w="med" len="med"/>
          </a:ln>
          <a:effectLst/>
        </p:spPr>
        <p:txBody>
          <a:bodyPr/>
          <a:lstStyle/>
          <a:p>
            <a:endParaRPr lang="en-IN"/>
          </a:p>
        </p:txBody>
      </p:sp>
      <p:sp>
        <p:nvSpPr>
          <p:cNvPr id="9234" name="Line 18"/>
          <p:cNvSpPr>
            <a:spLocks noChangeShapeType="1"/>
          </p:cNvSpPr>
          <p:nvPr/>
        </p:nvSpPr>
        <p:spPr bwMode="auto">
          <a:xfrm>
            <a:off x="6705600" y="4038600"/>
            <a:ext cx="609600" cy="0"/>
          </a:xfrm>
          <a:prstGeom prst="line">
            <a:avLst/>
          </a:prstGeom>
          <a:noFill/>
          <a:ln w="9525">
            <a:solidFill>
              <a:srgbClr val="000000"/>
            </a:solidFill>
            <a:round/>
            <a:headEnd/>
            <a:tailEnd type="triangle" w="med" len="med"/>
          </a:ln>
          <a:effectLst/>
        </p:spPr>
        <p:txBody>
          <a:bodyPr/>
          <a:lstStyle/>
          <a:p>
            <a:endParaRPr lang="en-IN"/>
          </a:p>
        </p:txBody>
      </p:sp>
      <p:sp>
        <p:nvSpPr>
          <p:cNvPr id="9235" name="Line 19"/>
          <p:cNvSpPr>
            <a:spLocks noChangeShapeType="1"/>
          </p:cNvSpPr>
          <p:nvPr/>
        </p:nvSpPr>
        <p:spPr bwMode="auto">
          <a:xfrm>
            <a:off x="6781800" y="5257800"/>
            <a:ext cx="609600" cy="0"/>
          </a:xfrm>
          <a:prstGeom prst="line">
            <a:avLst/>
          </a:prstGeom>
          <a:noFill/>
          <a:ln w="9525">
            <a:solidFill>
              <a:srgbClr val="000000"/>
            </a:solidFill>
            <a:round/>
            <a:headEnd/>
            <a:tailEnd type="triangle" w="med" len="med"/>
          </a:ln>
          <a:effectLst/>
        </p:spPr>
        <p:txBody>
          <a:bodyPr/>
          <a:lstStyle/>
          <a:p>
            <a:endParaRPr lang="en-IN"/>
          </a:p>
        </p:txBody>
      </p:sp>
      <p:sp>
        <p:nvSpPr>
          <p:cNvPr id="9236" name="Rectangle 20"/>
          <p:cNvSpPr>
            <a:spLocks noChangeArrowheads="1"/>
          </p:cNvSpPr>
          <p:nvPr/>
        </p:nvSpPr>
        <p:spPr bwMode="auto">
          <a:xfrm>
            <a:off x="7848600" y="4495800"/>
            <a:ext cx="12192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a:t>
            </a:r>
          </a:p>
        </p:txBody>
      </p:sp>
      <p:sp>
        <p:nvSpPr>
          <p:cNvPr id="9237" name="Line 21"/>
          <p:cNvSpPr>
            <a:spLocks noChangeShapeType="1"/>
          </p:cNvSpPr>
          <p:nvPr/>
        </p:nvSpPr>
        <p:spPr bwMode="auto">
          <a:xfrm>
            <a:off x="6781800" y="4648200"/>
            <a:ext cx="990600" cy="0"/>
          </a:xfrm>
          <a:prstGeom prst="line">
            <a:avLst/>
          </a:prstGeom>
          <a:noFill/>
          <a:ln w="9525">
            <a:solidFill>
              <a:srgbClr val="000000"/>
            </a:solidFill>
            <a:round/>
            <a:headEnd/>
            <a:tailEnd type="triangle" w="med" len="med"/>
          </a:ln>
          <a:effectLst/>
        </p:spPr>
        <p:txBody>
          <a:bodyPr/>
          <a:lstStyle/>
          <a:p>
            <a:endParaRPr lang="en-IN"/>
          </a:p>
        </p:txBody>
      </p:sp>
      <p:sp>
        <p:nvSpPr>
          <p:cNvPr id="9238" name="Text Box 22"/>
          <p:cNvSpPr txBox="1">
            <a:spLocks noChangeArrowheads="1"/>
          </p:cNvSpPr>
          <p:nvPr/>
        </p:nvSpPr>
        <p:spPr bwMode="auto">
          <a:xfrm>
            <a:off x="7310447" y="5786454"/>
            <a:ext cx="1973617" cy="338554"/>
          </a:xfrm>
          <a:prstGeom prst="rect">
            <a:avLst/>
          </a:prstGeom>
          <a:solidFill>
            <a:srgbClr val="92D050"/>
          </a:solidFill>
          <a:ln w="9525">
            <a:noFill/>
            <a:miter lim="800000"/>
            <a:headEnd/>
            <a:tailEnd/>
          </a:ln>
          <a:effectLst/>
        </p:spPr>
        <p:txBody>
          <a:bodyPr wrap="none">
            <a:spAutoFit/>
          </a:bodyPr>
          <a:lstStyle/>
          <a:p>
            <a:r>
              <a:rPr lang="en-GB" sz="1600" dirty="0" err="1">
                <a:latin typeface="Trebuchet MS" pitchFamily="34" charset="0"/>
              </a:rPr>
              <a:t>BankAccount</a:t>
            </a:r>
            <a:r>
              <a:rPr lang="en-GB" sz="1600" dirty="0">
                <a:latin typeface="Trebuchet MS" pitchFamily="34" charset="0"/>
              </a:rPr>
              <a:t> </a:t>
            </a:r>
            <a:r>
              <a:rPr lang="en-GB" sz="1600" dirty="0">
                <a:latin typeface="Trebuchet MS" pitchFamily="34" charset="0"/>
              </a:rPr>
              <a:t> class</a:t>
            </a:r>
            <a:endParaRPr lang="en-GB" sz="1600" dirty="0">
              <a:latin typeface="Trebuchet MS" pitchFamily="34" charset="0"/>
            </a:endParaRPr>
          </a:p>
        </p:txBody>
      </p:sp>
      <p:sp>
        <p:nvSpPr>
          <p:cNvPr id="9239" name="Text Box 23"/>
          <p:cNvSpPr txBox="1">
            <a:spLocks noChangeArrowheads="1"/>
          </p:cNvSpPr>
          <p:nvPr/>
        </p:nvSpPr>
        <p:spPr bwMode="auto">
          <a:xfrm>
            <a:off x="2024034" y="5572140"/>
            <a:ext cx="4143404" cy="338554"/>
          </a:xfrm>
          <a:prstGeom prst="rect">
            <a:avLst/>
          </a:prstGeom>
          <a:solidFill>
            <a:srgbClr val="17C7DF"/>
          </a:solidFill>
          <a:ln w="9525">
            <a:noFill/>
            <a:miter lim="800000"/>
            <a:headEnd/>
            <a:tailEnd/>
          </a:ln>
          <a:effectLst/>
        </p:spPr>
        <p:txBody>
          <a:bodyPr wrap="square">
            <a:spAutoFit/>
          </a:bodyPr>
          <a:lstStyle/>
          <a:p>
            <a:r>
              <a:rPr lang="en-GB" sz="1600" dirty="0">
                <a:latin typeface="Trebuchet MS" pitchFamily="34" charset="0"/>
              </a:rPr>
              <a:t>Bank account related data and operations </a:t>
            </a:r>
            <a:endParaRPr lang="en-GB" sz="1600" dirty="0">
              <a:latin typeface="Trebuchet MS" pitchFamily="34" charset="0"/>
            </a:endParaRPr>
          </a:p>
        </p:txBody>
      </p:sp>
      <p:sp>
        <p:nvSpPr>
          <p:cNvPr id="25" name="Rounded Rectangle 24"/>
          <p:cNvSpPr/>
          <p:nvPr/>
        </p:nvSpPr>
        <p:spPr>
          <a:xfrm>
            <a:off x="2095472" y="1500174"/>
            <a:ext cx="728667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Combining Data and Methods</a:t>
            </a:r>
            <a:endParaRPr lang="en-IN" dirty="0"/>
          </a:p>
        </p:txBody>
      </p:sp>
    </p:spTree>
    <p:extLst>
      <p:ext uri="{BB962C8B-B14F-4D97-AF65-F5344CB8AC3E}">
        <p14:creationId xmlns:p14="http://schemas.microsoft.com/office/powerpoint/2010/main" val="1133198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1981200" y="2864644"/>
            <a:ext cx="8001056" cy="3000396"/>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242" name="Rectangle 2"/>
          <p:cNvSpPr>
            <a:spLocks noGrp="1" noChangeArrowheads="1"/>
          </p:cNvSpPr>
          <p:nvPr>
            <p:ph type="title"/>
          </p:nvPr>
        </p:nvSpPr>
        <p:spPr>
          <a:xfrm>
            <a:off x="838200" y="365125"/>
            <a:ext cx="10505303" cy="566935"/>
          </a:xfrm>
        </p:spPr>
        <p:txBody>
          <a:bodyPr>
            <a:normAutofit fontScale="90000"/>
          </a:bodyPr>
          <a:lstStyle/>
          <a:p>
            <a:r>
              <a:rPr lang="en-GB" dirty="0"/>
              <a:t>What is </a:t>
            </a:r>
            <a:r>
              <a:rPr lang="en-GB" dirty="0" smtClean="0"/>
              <a:t>Encapsulation?</a:t>
            </a:r>
            <a:endParaRPr lang="en-GB" dirty="0"/>
          </a:p>
        </p:txBody>
      </p:sp>
      <p:sp>
        <p:nvSpPr>
          <p:cNvPr id="10243" name="Rectangle 3"/>
          <p:cNvSpPr>
            <a:spLocks noGrp="1" noChangeArrowheads="1"/>
          </p:cNvSpPr>
          <p:nvPr>
            <p:ph type="body" idx="1"/>
          </p:nvPr>
        </p:nvSpPr>
        <p:spPr>
          <a:xfrm>
            <a:off x="1981200" y="1815862"/>
            <a:ext cx="8229600" cy="4508739"/>
          </a:xfrm>
        </p:spPr>
        <p:txBody>
          <a:bodyPr/>
          <a:lstStyle/>
          <a:p>
            <a:r>
              <a:rPr lang="en-GB" dirty="0"/>
              <a:t>Methods are </a:t>
            </a:r>
            <a:r>
              <a:rPr lang="en-GB" i="1" dirty="0"/>
              <a:t>public</a:t>
            </a:r>
            <a:r>
              <a:rPr lang="en-GB" dirty="0"/>
              <a:t>, accessible from the outside</a:t>
            </a:r>
          </a:p>
          <a:p>
            <a:r>
              <a:rPr lang="en-GB" dirty="0"/>
              <a:t>Data is </a:t>
            </a:r>
            <a:r>
              <a:rPr lang="en-GB" i="1" dirty="0"/>
              <a:t>private</a:t>
            </a:r>
            <a:r>
              <a:rPr lang="en-GB" dirty="0"/>
              <a:t>, accessible only from the inside</a:t>
            </a:r>
          </a:p>
        </p:txBody>
      </p:sp>
      <p:sp>
        <p:nvSpPr>
          <p:cNvPr id="10244" name="AutoShape 4"/>
          <p:cNvSpPr>
            <a:spLocks noChangeArrowheads="1"/>
          </p:cNvSpPr>
          <p:nvPr/>
        </p:nvSpPr>
        <p:spPr bwMode="auto">
          <a:xfrm rot="-5400000">
            <a:off x="5519766" y="3698082"/>
            <a:ext cx="914400" cy="914400"/>
          </a:xfrm>
          <a:prstGeom prst="downArrow">
            <a:avLst>
              <a:gd name="adj1" fmla="val 75009"/>
              <a:gd name="adj2" fmla="val 50005"/>
            </a:avLst>
          </a:prstGeom>
          <a:gradFill rotWithShape="0">
            <a:gsLst>
              <a:gs pos="0">
                <a:srgbClr val="FFEBFA"/>
              </a:gs>
              <a:gs pos="30000">
                <a:srgbClr val="C4D6EB"/>
              </a:gs>
              <a:gs pos="60001">
                <a:srgbClr val="85C2FF"/>
              </a:gs>
              <a:gs pos="100000">
                <a:srgbClr val="5E9EFF"/>
              </a:gs>
            </a:gsLst>
            <a:lin ang="0" scaled="1"/>
          </a:gradFill>
          <a:ln w="9525">
            <a:noFill/>
            <a:miter lim="800000"/>
            <a:headEnd/>
            <a:tailEnd/>
          </a:ln>
          <a:effectLst/>
        </p:spPr>
        <p:txBody>
          <a:bodyPr wrap="none" anchor="ctr"/>
          <a:lstStyle/>
          <a:p>
            <a:endParaRPr lang="en-IN"/>
          </a:p>
        </p:txBody>
      </p:sp>
      <p:sp>
        <p:nvSpPr>
          <p:cNvPr id="10245" name="Rectangle 5"/>
          <p:cNvSpPr>
            <a:spLocks noChangeArrowheads="1"/>
          </p:cNvSpPr>
          <p:nvPr/>
        </p:nvSpPr>
        <p:spPr bwMode="auto">
          <a:xfrm>
            <a:off x="7272366" y="4231482"/>
            <a:ext cx="152400" cy="152400"/>
          </a:xfrm>
          <a:prstGeom prst="rect">
            <a:avLst/>
          </a:prstGeom>
          <a:noFill/>
          <a:ln w="9525">
            <a:noFill/>
            <a:miter lim="800000"/>
            <a:headEnd/>
            <a:tailEnd/>
          </a:ln>
          <a:effectLst/>
        </p:spPr>
        <p:txBody>
          <a:bodyPr wrap="none" anchor="ctr"/>
          <a:lstStyle/>
          <a:p>
            <a:endParaRPr lang="en-IN"/>
          </a:p>
        </p:txBody>
      </p:sp>
      <p:sp>
        <p:nvSpPr>
          <p:cNvPr id="10246" name="Rectangle 6"/>
          <p:cNvSpPr>
            <a:spLocks noChangeArrowheads="1"/>
          </p:cNvSpPr>
          <p:nvPr/>
        </p:nvSpPr>
        <p:spPr bwMode="auto">
          <a:xfrm>
            <a:off x="6815166" y="4079082"/>
            <a:ext cx="152400" cy="152400"/>
          </a:xfrm>
          <a:prstGeom prst="rect">
            <a:avLst/>
          </a:prstGeom>
          <a:noFill/>
          <a:ln w="9525">
            <a:noFill/>
            <a:miter lim="800000"/>
            <a:headEnd/>
            <a:tailEnd/>
          </a:ln>
          <a:effectLst/>
        </p:spPr>
        <p:txBody>
          <a:bodyPr wrap="none" anchor="ctr"/>
          <a:lstStyle/>
          <a:p>
            <a:endParaRPr lang="en-IN"/>
          </a:p>
        </p:txBody>
      </p:sp>
      <p:sp>
        <p:nvSpPr>
          <p:cNvPr id="10247" name="Rectangle 7"/>
          <p:cNvSpPr>
            <a:spLocks noChangeArrowheads="1"/>
          </p:cNvSpPr>
          <p:nvPr/>
        </p:nvSpPr>
        <p:spPr bwMode="auto">
          <a:xfrm>
            <a:off x="3081366" y="3164682"/>
            <a:ext cx="2133600" cy="20574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10248" name="Rectangle 8"/>
          <p:cNvSpPr>
            <a:spLocks noChangeArrowheads="1"/>
          </p:cNvSpPr>
          <p:nvPr/>
        </p:nvSpPr>
        <p:spPr bwMode="auto">
          <a:xfrm>
            <a:off x="3233766" y="3393282"/>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10249" name="Rectangle 9"/>
          <p:cNvSpPr>
            <a:spLocks noChangeArrowheads="1"/>
          </p:cNvSpPr>
          <p:nvPr/>
        </p:nvSpPr>
        <p:spPr bwMode="auto">
          <a:xfrm>
            <a:off x="3309966" y="4617246"/>
            <a:ext cx="16764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10250" name="Line 10"/>
          <p:cNvSpPr>
            <a:spLocks noChangeShapeType="1"/>
          </p:cNvSpPr>
          <p:nvPr/>
        </p:nvSpPr>
        <p:spPr bwMode="auto">
          <a:xfrm>
            <a:off x="4833966" y="3545682"/>
            <a:ext cx="0" cy="457200"/>
          </a:xfrm>
          <a:prstGeom prst="line">
            <a:avLst/>
          </a:prstGeom>
          <a:noFill/>
          <a:ln w="9525">
            <a:solidFill>
              <a:srgbClr val="000000"/>
            </a:solidFill>
            <a:round/>
            <a:headEnd/>
            <a:tailEnd type="triangle" w="med" len="med"/>
          </a:ln>
          <a:effectLst/>
        </p:spPr>
        <p:txBody>
          <a:bodyPr/>
          <a:lstStyle/>
          <a:p>
            <a:endParaRPr lang="en-IN"/>
          </a:p>
        </p:txBody>
      </p:sp>
      <p:sp>
        <p:nvSpPr>
          <p:cNvPr id="10251" name="Line 11"/>
          <p:cNvSpPr>
            <a:spLocks noChangeShapeType="1"/>
          </p:cNvSpPr>
          <p:nvPr/>
        </p:nvSpPr>
        <p:spPr bwMode="auto">
          <a:xfrm flipV="1">
            <a:off x="4833966" y="4383882"/>
            <a:ext cx="0" cy="381000"/>
          </a:xfrm>
          <a:prstGeom prst="line">
            <a:avLst/>
          </a:prstGeom>
          <a:noFill/>
          <a:ln w="9525">
            <a:solidFill>
              <a:srgbClr val="000000"/>
            </a:solidFill>
            <a:round/>
            <a:headEnd/>
            <a:tailEnd type="triangle" w="med" len="med"/>
          </a:ln>
          <a:effectLst/>
        </p:spPr>
        <p:txBody>
          <a:bodyPr/>
          <a:lstStyle/>
          <a:p>
            <a:endParaRPr lang="en-IN"/>
          </a:p>
        </p:txBody>
      </p:sp>
      <p:sp>
        <p:nvSpPr>
          <p:cNvPr id="10252" name="Line 12"/>
          <p:cNvSpPr>
            <a:spLocks noChangeShapeType="1"/>
          </p:cNvSpPr>
          <p:nvPr/>
        </p:nvSpPr>
        <p:spPr bwMode="auto">
          <a:xfrm>
            <a:off x="2624166" y="3545682"/>
            <a:ext cx="609600" cy="0"/>
          </a:xfrm>
          <a:prstGeom prst="line">
            <a:avLst/>
          </a:prstGeom>
          <a:noFill/>
          <a:ln w="9525">
            <a:solidFill>
              <a:srgbClr val="000000"/>
            </a:solidFill>
            <a:round/>
            <a:headEnd/>
            <a:tailEnd type="triangle" w="med" len="med"/>
          </a:ln>
          <a:effectLst/>
        </p:spPr>
        <p:txBody>
          <a:bodyPr/>
          <a:lstStyle/>
          <a:p>
            <a:endParaRPr lang="en-IN"/>
          </a:p>
        </p:txBody>
      </p:sp>
      <p:sp>
        <p:nvSpPr>
          <p:cNvPr id="10253" name="Line 13"/>
          <p:cNvSpPr>
            <a:spLocks noChangeShapeType="1"/>
          </p:cNvSpPr>
          <p:nvPr/>
        </p:nvSpPr>
        <p:spPr bwMode="auto">
          <a:xfrm>
            <a:off x="2700366" y="4764882"/>
            <a:ext cx="609600" cy="0"/>
          </a:xfrm>
          <a:prstGeom prst="line">
            <a:avLst/>
          </a:prstGeom>
          <a:noFill/>
          <a:ln w="9525">
            <a:solidFill>
              <a:srgbClr val="000000"/>
            </a:solidFill>
            <a:round/>
            <a:headEnd/>
            <a:tailEnd type="triangle" w="med" len="med"/>
          </a:ln>
          <a:effectLst/>
        </p:spPr>
        <p:txBody>
          <a:bodyPr/>
          <a:lstStyle/>
          <a:p>
            <a:endParaRPr lang="en-IN"/>
          </a:p>
        </p:txBody>
      </p:sp>
      <p:sp>
        <p:nvSpPr>
          <p:cNvPr id="10254" name="Rectangle 14"/>
          <p:cNvSpPr>
            <a:spLocks noChangeArrowheads="1"/>
          </p:cNvSpPr>
          <p:nvPr/>
        </p:nvSpPr>
        <p:spPr bwMode="auto">
          <a:xfrm>
            <a:off x="3767166" y="4002882"/>
            <a:ext cx="12192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a:t>
            </a:r>
          </a:p>
        </p:txBody>
      </p:sp>
      <p:sp>
        <p:nvSpPr>
          <p:cNvPr id="10255" name="Line 15"/>
          <p:cNvSpPr>
            <a:spLocks noChangeShapeType="1"/>
          </p:cNvSpPr>
          <p:nvPr/>
        </p:nvSpPr>
        <p:spPr bwMode="auto">
          <a:xfrm>
            <a:off x="2700366" y="4155282"/>
            <a:ext cx="990600" cy="0"/>
          </a:xfrm>
          <a:prstGeom prst="line">
            <a:avLst/>
          </a:prstGeom>
          <a:noFill/>
          <a:ln w="9525">
            <a:solidFill>
              <a:srgbClr val="000000"/>
            </a:solidFill>
            <a:round/>
            <a:headEnd/>
            <a:tailEnd type="triangle" w="med" len="med"/>
          </a:ln>
          <a:effectLst/>
        </p:spPr>
        <p:txBody>
          <a:bodyPr/>
          <a:lstStyle/>
          <a:p>
            <a:endParaRPr lang="en-IN"/>
          </a:p>
        </p:txBody>
      </p:sp>
      <p:sp>
        <p:nvSpPr>
          <p:cNvPr id="10257" name="Rectangle 17"/>
          <p:cNvSpPr>
            <a:spLocks noChangeArrowheads="1"/>
          </p:cNvSpPr>
          <p:nvPr/>
        </p:nvSpPr>
        <p:spPr bwMode="auto">
          <a:xfrm>
            <a:off x="7805766" y="3164682"/>
            <a:ext cx="1676400" cy="20574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10258" name="Rectangle 18"/>
          <p:cNvSpPr>
            <a:spLocks noChangeArrowheads="1"/>
          </p:cNvSpPr>
          <p:nvPr/>
        </p:nvSpPr>
        <p:spPr bwMode="auto">
          <a:xfrm>
            <a:off x="7500966" y="3393282"/>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10259" name="Rectangle 19"/>
          <p:cNvSpPr>
            <a:spLocks noChangeArrowheads="1"/>
          </p:cNvSpPr>
          <p:nvPr/>
        </p:nvSpPr>
        <p:spPr bwMode="auto">
          <a:xfrm>
            <a:off x="7577166" y="4617246"/>
            <a:ext cx="16764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10260" name="Line 20"/>
          <p:cNvSpPr>
            <a:spLocks noChangeShapeType="1"/>
          </p:cNvSpPr>
          <p:nvPr/>
        </p:nvSpPr>
        <p:spPr bwMode="auto">
          <a:xfrm>
            <a:off x="9101166" y="3545682"/>
            <a:ext cx="0" cy="457200"/>
          </a:xfrm>
          <a:prstGeom prst="line">
            <a:avLst/>
          </a:prstGeom>
          <a:noFill/>
          <a:ln w="9525">
            <a:solidFill>
              <a:srgbClr val="000000"/>
            </a:solidFill>
            <a:round/>
            <a:headEnd/>
            <a:tailEnd type="triangle" w="med" len="med"/>
          </a:ln>
          <a:effectLst/>
        </p:spPr>
        <p:txBody>
          <a:bodyPr/>
          <a:lstStyle/>
          <a:p>
            <a:endParaRPr lang="en-IN"/>
          </a:p>
        </p:txBody>
      </p:sp>
      <p:sp>
        <p:nvSpPr>
          <p:cNvPr id="10261" name="Line 21"/>
          <p:cNvSpPr>
            <a:spLocks noChangeShapeType="1"/>
          </p:cNvSpPr>
          <p:nvPr/>
        </p:nvSpPr>
        <p:spPr bwMode="auto">
          <a:xfrm flipV="1">
            <a:off x="9101166" y="4383882"/>
            <a:ext cx="0" cy="381000"/>
          </a:xfrm>
          <a:prstGeom prst="line">
            <a:avLst/>
          </a:prstGeom>
          <a:noFill/>
          <a:ln w="9525">
            <a:solidFill>
              <a:srgbClr val="000000"/>
            </a:solidFill>
            <a:round/>
            <a:headEnd/>
            <a:tailEnd type="triangle" w="med" len="med"/>
          </a:ln>
          <a:effectLst/>
        </p:spPr>
        <p:txBody>
          <a:bodyPr/>
          <a:lstStyle/>
          <a:p>
            <a:endParaRPr lang="en-IN"/>
          </a:p>
        </p:txBody>
      </p:sp>
      <p:sp>
        <p:nvSpPr>
          <p:cNvPr id="10262" name="Line 22"/>
          <p:cNvSpPr>
            <a:spLocks noChangeShapeType="1"/>
          </p:cNvSpPr>
          <p:nvPr/>
        </p:nvSpPr>
        <p:spPr bwMode="auto">
          <a:xfrm>
            <a:off x="6891366" y="3545682"/>
            <a:ext cx="609600" cy="0"/>
          </a:xfrm>
          <a:prstGeom prst="line">
            <a:avLst/>
          </a:prstGeom>
          <a:noFill/>
          <a:ln w="9525">
            <a:solidFill>
              <a:srgbClr val="000000"/>
            </a:solidFill>
            <a:round/>
            <a:headEnd/>
            <a:tailEnd type="triangle" w="med" len="med"/>
          </a:ln>
          <a:effectLst/>
        </p:spPr>
        <p:txBody>
          <a:bodyPr/>
          <a:lstStyle/>
          <a:p>
            <a:endParaRPr lang="en-IN"/>
          </a:p>
        </p:txBody>
      </p:sp>
      <p:sp>
        <p:nvSpPr>
          <p:cNvPr id="10263" name="Line 23"/>
          <p:cNvSpPr>
            <a:spLocks noChangeShapeType="1"/>
          </p:cNvSpPr>
          <p:nvPr/>
        </p:nvSpPr>
        <p:spPr bwMode="auto">
          <a:xfrm>
            <a:off x="6967566" y="4764882"/>
            <a:ext cx="609600" cy="0"/>
          </a:xfrm>
          <a:prstGeom prst="line">
            <a:avLst/>
          </a:prstGeom>
          <a:noFill/>
          <a:ln w="9525">
            <a:solidFill>
              <a:srgbClr val="000000"/>
            </a:solidFill>
            <a:round/>
            <a:headEnd/>
            <a:tailEnd type="triangle" w="med" len="med"/>
          </a:ln>
          <a:effectLst/>
        </p:spPr>
        <p:txBody>
          <a:bodyPr/>
          <a:lstStyle/>
          <a:p>
            <a:endParaRPr lang="en-IN"/>
          </a:p>
        </p:txBody>
      </p:sp>
      <p:sp>
        <p:nvSpPr>
          <p:cNvPr id="10264" name="Rectangle 24"/>
          <p:cNvSpPr>
            <a:spLocks noChangeArrowheads="1"/>
          </p:cNvSpPr>
          <p:nvPr/>
        </p:nvSpPr>
        <p:spPr bwMode="auto">
          <a:xfrm>
            <a:off x="8034366" y="4002882"/>
            <a:ext cx="12192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a:t>
            </a:r>
          </a:p>
        </p:txBody>
      </p:sp>
      <p:cxnSp>
        <p:nvCxnSpPr>
          <p:cNvPr id="10266" name="AutoShape 26"/>
          <p:cNvCxnSpPr>
            <a:cxnSpLocks noChangeShapeType="1"/>
            <a:stCxn id="10246" idx="3"/>
            <a:endCxn id="10245" idx="3"/>
          </p:cNvCxnSpPr>
          <p:nvPr/>
        </p:nvCxnSpPr>
        <p:spPr bwMode="auto">
          <a:xfrm>
            <a:off x="6967566" y="4155282"/>
            <a:ext cx="457200" cy="152400"/>
          </a:xfrm>
          <a:prstGeom prst="bentConnector3">
            <a:avLst>
              <a:gd name="adj1" fmla="val 150000"/>
            </a:avLst>
          </a:prstGeom>
          <a:noFill/>
          <a:ln w="9525">
            <a:solidFill>
              <a:srgbClr val="000000"/>
            </a:solidFill>
            <a:miter lim="800000"/>
            <a:headEnd/>
            <a:tailEnd type="triangle" w="med" len="med"/>
          </a:ln>
          <a:effectLst/>
        </p:spPr>
      </p:cxnSp>
      <p:sp>
        <p:nvSpPr>
          <p:cNvPr id="10267" name="Rectangle 27"/>
          <p:cNvSpPr>
            <a:spLocks noChangeArrowheads="1"/>
          </p:cNvSpPr>
          <p:nvPr/>
        </p:nvSpPr>
        <p:spPr bwMode="auto">
          <a:xfrm>
            <a:off x="6961217" y="3926682"/>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
        <p:nvSpPr>
          <p:cNvPr id="10269" name="Text Box 29"/>
          <p:cNvSpPr txBox="1">
            <a:spLocks noChangeArrowheads="1"/>
          </p:cNvSpPr>
          <p:nvPr/>
        </p:nvSpPr>
        <p:spPr bwMode="auto">
          <a:xfrm>
            <a:off x="6410356" y="5293538"/>
            <a:ext cx="3429024" cy="584775"/>
          </a:xfrm>
          <a:prstGeom prst="rect">
            <a:avLst/>
          </a:prstGeom>
          <a:noFill/>
          <a:ln w="9525">
            <a:noFill/>
            <a:miter lim="800000"/>
            <a:headEnd/>
            <a:tailEnd/>
          </a:ln>
          <a:effectLst/>
        </p:spPr>
        <p:txBody>
          <a:bodyPr wrap="square">
            <a:spAutoFit/>
          </a:bodyPr>
          <a:lstStyle/>
          <a:p>
            <a:r>
              <a:rPr lang="en-GB" sz="1600" dirty="0" err="1">
                <a:latin typeface="Trebuchet MS" pitchFamily="34" charset="0"/>
              </a:rPr>
              <a:t>BankAccount</a:t>
            </a:r>
            <a:r>
              <a:rPr lang="en-GB" sz="1600" dirty="0">
                <a:latin typeface="Trebuchet MS" pitchFamily="34" charset="0"/>
              </a:rPr>
              <a:t> </a:t>
            </a:r>
            <a:r>
              <a:rPr lang="en-GB" sz="1600" dirty="0">
                <a:latin typeface="Trebuchet MS" pitchFamily="34" charset="0"/>
              </a:rPr>
              <a:t>class with private data and public operations</a:t>
            </a:r>
            <a:endParaRPr lang="en-GB" sz="1600" dirty="0">
              <a:latin typeface="Trebuchet MS" pitchFamily="34" charset="0"/>
            </a:endParaRPr>
          </a:p>
        </p:txBody>
      </p:sp>
      <p:sp>
        <p:nvSpPr>
          <p:cNvPr id="10270" name="Text Box 30"/>
          <p:cNvSpPr txBox="1">
            <a:spLocks noChangeArrowheads="1"/>
          </p:cNvSpPr>
          <p:nvPr/>
        </p:nvSpPr>
        <p:spPr bwMode="auto">
          <a:xfrm>
            <a:off x="2409829" y="5272883"/>
            <a:ext cx="3429023" cy="584775"/>
          </a:xfrm>
          <a:prstGeom prst="rect">
            <a:avLst/>
          </a:prstGeom>
          <a:noFill/>
          <a:ln w="9525">
            <a:noFill/>
            <a:miter lim="800000"/>
            <a:headEnd/>
            <a:tailEnd/>
          </a:ln>
          <a:effectLst/>
        </p:spPr>
        <p:txBody>
          <a:bodyPr wrap="square">
            <a:spAutoFit/>
          </a:bodyPr>
          <a:lstStyle/>
          <a:p>
            <a:r>
              <a:rPr lang="en-GB" sz="1600" dirty="0" err="1">
                <a:latin typeface="Trebuchet MS" pitchFamily="34" charset="0"/>
              </a:rPr>
              <a:t>BankAccount</a:t>
            </a:r>
            <a:r>
              <a:rPr lang="en-GB" sz="1600" dirty="0">
                <a:latin typeface="Trebuchet MS" pitchFamily="34" charset="0"/>
              </a:rPr>
              <a:t> </a:t>
            </a:r>
            <a:r>
              <a:rPr lang="en-GB" sz="1600" dirty="0">
                <a:latin typeface="Trebuchet MS" pitchFamily="34" charset="0"/>
              </a:rPr>
              <a:t> class with just data and operations</a:t>
            </a:r>
            <a:endParaRPr lang="en-GB" sz="1600" dirty="0">
              <a:latin typeface="Trebuchet MS" pitchFamily="34" charset="0"/>
            </a:endParaRPr>
          </a:p>
        </p:txBody>
      </p:sp>
      <p:sp>
        <p:nvSpPr>
          <p:cNvPr id="29" name="Rounded Rectangle 28"/>
          <p:cNvSpPr/>
          <p:nvPr/>
        </p:nvSpPr>
        <p:spPr>
          <a:xfrm>
            <a:off x="2225072" y="945333"/>
            <a:ext cx="7286676"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Controlling Access Visibility</a:t>
            </a:r>
            <a:endParaRPr lang="en-IN" dirty="0"/>
          </a:p>
        </p:txBody>
      </p:sp>
    </p:spTree>
    <p:extLst>
      <p:ext uri="{BB962C8B-B14F-4D97-AF65-F5344CB8AC3E}">
        <p14:creationId xmlns:p14="http://schemas.microsoft.com/office/powerpoint/2010/main" val="3504922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5867400" y="685800"/>
            <a:ext cx="3929090" cy="5286412"/>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8130" name="Rectangle 1026"/>
          <p:cNvSpPr>
            <a:spLocks noGrp="1" noChangeArrowheads="1"/>
          </p:cNvSpPr>
          <p:nvPr>
            <p:ph type="title"/>
          </p:nvPr>
        </p:nvSpPr>
        <p:spPr/>
        <p:txBody>
          <a:bodyPr/>
          <a:lstStyle/>
          <a:p>
            <a:r>
              <a:rPr lang="en-GB"/>
              <a:t>Why Encapsulate?</a:t>
            </a:r>
          </a:p>
        </p:txBody>
      </p:sp>
      <p:sp>
        <p:nvSpPr>
          <p:cNvPr id="48132" name="Rectangle 1028"/>
          <p:cNvSpPr>
            <a:spLocks noChangeArrowheads="1"/>
          </p:cNvSpPr>
          <p:nvPr/>
        </p:nvSpPr>
        <p:spPr bwMode="auto">
          <a:xfrm>
            <a:off x="6996114" y="3348054"/>
            <a:ext cx="2362200" cy="22860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48133" name="Rectangle 1029"/>
          <p:cNvSpPr>
            <a:spLocks noChangeArrowheads="1"/>
          </p:cNvSpPr>
          <p:nvPr/>
        </p:nvSpPr>
        <p:spPr bwMode="auto">
          <a:xfrm>
            <a:off x="6767514" y="3500454"/>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48134" name="Rectangle 1030"/>
          <p:cNvSpPr>
            <a:spLocks noChangeArrowheads="1"/>
          </p:cNvSpPr>
          <p:nvPr/>
        </p:nvSpPr>
        <p:spPr bwMode="auto">
          <a:xfrm>
            <a:off x="6767514" y="4033854"/>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48135" name="Rectangle 1031"/>
          <p:cNvSpPr>
            <a:spLocks noChangeArrowheads="1"/>
          </p:cNvSpPr>
          <p:nvPr/>
        </p:nvSpPr>
        <p:spPr bwMode="auto">
          <a:xfrm>
            <a:off x="7148514" y="4572018"/>
            <a:ext cx="1981200" cy="376237"/>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dollars 12</a:t>
            </a:r>
          </a:p>
        </p:txBody>
      </p:sp>
      <p:sp>
        <p:nvSpPr>
          <p:cNvPr id="48136" name="Line 1032"/>
          <p:cNvSpPr>
            <a:spLocks noChangeShapeType="1"/>
          </p:cNvSpPr>
          <p:nvPr/>
        </p:nvSpPr>
        <p:spPr bwMode="auto">
          <a:xfrm>
            <a:off x="6157914" y="3729054"/>
            <a:ext cx="609600" cy="0"/>
          </a:xfrm>
          <a:prstGeom prst="line">
            <a:avLst/>
          </a:prstGeom>
          <a:noFill/>
          <a:ln w="9525">
            <a:solidFill>
              <a:srgbClr val="000000"/>
            </a:solidFill>
            <a:round/>
            <a:headEnd/>
            <a:tailEnd type="triangle" w="med" len="med"/>
          </a:ln>
          <a:effectLst/>
        </p:spPr>
        <p:txBody>
          <a:bodyPr/>
          <a:lstStyle/>
          <a:p>
            <a:endParaRPr lang="en-IN"/>
          </a:p>
        </p:txBody>
      </p:sp>
      <p:sp>
        <p:nvSpPr>
          <p:cNvPr id="48137" name="Line 1033"/>
          <p:cNvSpPr>
            <a:spLocks noChangeShapeType="1"/>
          </p:cNvSpPr>
          <p:nvPr/>
        </p:nvSpPr>
        <p:spPr bwMode="auto">
          <a:xfrm>
            <a:off x="6157914" y="4262454"/>
            <a:ext cx="609600" cy="0"/>
          </a:xfrm>
          <a:prstGeom prst="line">
            <a:avLst/>
          </a:prstGeom>
          <a:noFill/>
          <a:ln w="9525">
            <a:solidFill>
              <a:srgbClr val="000000"/>
            </a:solidFill>
            <a:round/>
            <a:headEnd/>
            <a:tailEnd type="triangle" w="med" len="med"/>
          </a:ln>
          <a:effectLst/>
        </p:spPr>
        <p:txBody>
          <a:bodyPr/>
          <a:lstStyle/>
          <a:p>
            <a:endParaRPr lang="en-IN"/>
          </a:p>
        </p:txBody>
      </p:sp>
      <p:sp>
        <p:nvSpPr>
          <p:cNvPr id="48138" name="Rectangle 1034"/>
          <p:cNvSpPr>
            <a:spLocks noChangeArrowheads="1"/>
          </p:cNvSpPr>
          <p:nvPr/>
        </p:nvSpPr>
        <p:spPr bwMode="auto">
          <a:xfrm>
            <a:off x="6996114" y="985854"/>
            <a:ext cx="2362200" cy="19050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48139" name="Rectangle 1035"/>
          <p:cNvSpPr>
            <a:spLocks noChangeArrowheads="1"/>
          </p:cNvSpPr>
          <p:nvPr/>
        </p:nvSpPr>
        <p:spPr bwMode="auto">
          <a:xfrm>
            <a:off x="6767514" y="1214454"/>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48140" name="Rectangle 1036"/>
          <p:cNvSpPr>
            <a:spLocks noChangeArrowheads="1"/>
          </p:cNvSpPr>
          <p:nvPr/>
        </p:nvSpPr>
        <p:spPr bwMode="auto">
          <a:xfrm>
            <a:off x="6767514" y="1747854"/>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48141" name="Rectangle 1037"/>
          <p:cNvSpPr>
            <a:spLocks noChangeArrowheads="1"/>
          </p:cNvSpPr>
          <p:nvPr/>
        </p:nvSpPr>
        <p:spPr bwMode="auto">
          <a:xfrm>
            <a:off x="7148514" y="2281254"/>
            <a:ext cx="20574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 12.56</a:t>
            </a:r>
          </a:p>
        </p:txBody>
      </p:sp>
      <p:sp>
        <p:nvSpPr>
          <p:cNvPr id="48142" name="Line 1038"/>
          <p:cNvSpPr>
            <a:spLocks noChangeShapeType="1"/>
          </p:cNvSpPr>
          <p:nvPr/>
        </p:nvSpPr>
        <p:spPr bwMode="auto">
          <a:xfrm>
            <a:off x="6157914" y="1443054"/>
            <a:ext cx="609600" cy="0"/>
          </a:xfrm>
          <a:prstGeom prst="line">
            <a:avLst/>
          </a:prstGeom>
          <a:noFill/>
          <a:ln w="9525">
            <a:solidFill>
              <a:srgbClr val="000000"/>
            </a:solidFill>
            <a:round/>
            <a:headEnd/>
            <a:tailEnd type="triangle" w="med" len="med"/>
          </a:ln>
          <a:effectLst/>
        </p:spPr>
        <p:txBody>
          <a:bodyPr/>
          <a:lstStyle/>
          <a:p>
            <a:endParaRPr lang="en-IN"/>
          </a:p>
        </p:txBody>
      </p:sp>
      <p:sp>
        <p:nvSpPr>
          <p:cNvPr id="48143" name="Line 1039"/>
          <p:cNvSpPr>
            <a:spLocks noChangeShapeType="1"/>
          </p:cNvSpPr>
          <p:nvPr/>
        </p:nvSpPr>
        <p:spPr bwMode="auto">
          <a:xfrm>
            <a:off x="6157914" y="1976454"/>
            <a:ext cx="609600" cy="0"/>
          </a:xfrm>
          <a:prstGeom prst="line">
            <a:avLst/>
          </a:prstGeom>
          <a:noFill/>
          <a:ln w="9525">
            <a:solidFill>
              <a:srgbClr val="000000"/>
            </a:solidFill>
            <a:round/>
            <a:headEnd/>
            <a:tailEnd type="triangle" w="med" len="med"/>
          </a:ln>
          <a:effectLst/>
        </p:spPr>
        <p:txBody>
          <a:bodyPr/>
          <a:lstStyle/>
          <a:p>
            <a:endParaRPr lang="en-IN"/>
          </a:p>
        </p:txBody>
      </p:sp>
      <p:sp>
        <p:nvSpPr>
          <p:cNvPr id="48144" name="Rectangle 1040"/>
          <p:cNvSpPr>
            <a:spLocks noChangeArrowheads="1"/>
          </p:cNvSpPr>
          <p:nvPr/>
        </p:nvSpPr>
        <p:spPr bwMode="auto">
          <a:xfrm>
            <a:off x="7148514" y="5105418"/>
            <a:ext cx="1981200" cy="376237"/>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cents   56</a:t>
            </a:r>
          </a:p>
        </p:txBody>
      </p:sp>
      <p:sp>
        <p:nvSpPr>
          <p:cNvPr id="48145" name="Rectangle 1041"/>
          <p:cNvSpPr>
            <a:spLocks noChangeArrowheads="1"/>
          </p:cNvSpPr>
          <p:nvPr/>
        </p:nvSpPr>
        <p:spPr bwMode="auto">
          <a:xfrm>
            <a:off x="6462714" y="2509854"/>
            <a:ext cx="152400" cy="152400"/>
          </a:xfrm>
          <a:prstGeom prst="rect">
            <a:avLst/>
          </a:prstGeom>
          <a:noFill/>
          <a:ln w="9525">
            <a:noFill/>
            <a:miter lim="800000"/>
            <a:headEnd/>
            <a:tailEnd/>
          </a:ln>
          <a:effectLst/>
        </p:spPr>
        <p:txBody>
          <a:bodyPr wrap="none" anchor="ctr"/>
          <a:lstStyle/>
          <a:p>
            <a:endParaRPr lang="en-IN"/>
          </a:p>
        </p:txBody>
      </p:sp>
      <p:sp>
        <p:nvSpPr>
          <p:cNvPr id="48146" name="Rectangle 1042"/>
          <p:cNvSpPr>
            <a:spLocks noChangeArrowheads="1"/>
          </p:cNvSpPr>
          <p:nvPr/>
        </p:nvSpPr>
        <p:spPr bwMode="auto">
          <a:xfrm>
            <a:off x="6005514" y="2357454"/>
            <a:ext cx="152400" cy="152400"/>
          </a:xfrm>
          <a:prstGeom prst="rect">
            <a:avLst/>
          </a:prstGeom>
          <a:noFill/>
          <a:ln w="9525">
            <a:noFill/>
            <a:miter lim="800000"/>
            <a:headEnd/>
            <a:tailEnd/>
          </a:ln>
          <a:effectLst/>
        </p:spPr>
        <p:txBody>
          <a:bodyPr wrap="none" anchor="ctr"/>
          <a:lstStyle/>
          <a:p>
            <a:endParaRPr lang="en-IN"/>
          </a:p>
        </p:txBody>
      </p:sp>
      <p:cxnSp>
        <p:nvCxnSpPr>
          <p:cNvPr id="48147" name="AutoShape 1043"/>
          <p:cNvCxnSpPr>
            <a:cxnSpLocks noChangeShapeType="1"/>
            <a:stCxn id="48146" idx="3"/>
            <a:endCxn id="48145" idx="3"/>
          </p:cNvCxnSpPr>
          <p:nvPr/>
        </p:nvCxnSpPr>
        <p:spPr bwMode="auto">
          <a:xfrm>
            <a:off x="6157914" y="2433654"/>
            <a:ext cx="457200" cy="152400"/>
          </a:xfrm>
          <a:prstGeom prst="bentConnector3">
            <a:avLst>
              <a:gd name="adj1" fmla="val 150000"/>
            </a:avLst>
          </a:prstGeom>
          <a:noFill/>
          <a:ln w="9525">
            <a:solidFill>
              <a:srgbClr val="000000"/>
            </a:solidFill>
            <a:miter lim="800000"/>
            <a:headEnd/>
            <a:tailEnd type="triangle" w="med" len="med"/>
          </a:ln>
          <a:effectLst/>
        </p:spPr>
      </p:cxnSp>
      <p:sp>
        <p:nvSpPr>
          <p:cNvPr id="48148" name="Rectangle 1044"/>
          <p:cNvSpPr>
            <a:spLocks noChangeArrowheads="1"/>
          </p:cNvSpPr>
          <p:nvPr/>
        </p:nvSpPr>
        <p:spPr bwMode="auto">
          <a:xfrm>
            <a:off x="6151565" y="2205054"/>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
        <p:nvSpPr>
          <p:cNvPr id="22" name="Right Arrow 21"/>
          <p:cNvSpPr/>
          <p:nvPr/>
        </p:nvSpPr>
        <p:spPr>
          <a:xfrm>
            <a:off x="5010144" y="1614494"/>
            <a:ext cx="500066"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5010144" y="3757634"/>
            <a:ext cx="500066"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Content Placeholder 24"/>
          <p:cNvSpPr>
            <a:spLocks noGrp="1"/>
          </p:cNvSpPr>
          <p:nvPr>
            <p:ph idx="1"/>
          </p:nvPr>
        </p:nvSpPr>
        <p:spPr>
          <a:xfrm>
            <a:off x="1981200" y="838200"/>
            <a:ext cx="2800344" cy="5486400"/>
          </a:xfrm>
        </p:spPr>
        <p:txBody>
          <a:bodyPr>
            <a:normAutofit lnSpcReduction="10000"/>
          </a:bodyPr>
          <a:lstStyle/>
          <a:p>
            <a:endParaRPr lang="en-US" dirty="0" smtClean="0"/>
          </a:p>
          <a:p>
            <a:r>
              <a:rPr lang="en-US" dirty="0" smtClean="0"/>
              <a:t>Allows control</a:t>
            </a:r>
          </a:p>
          <a:p>
            <a:pPr lvl="1"/>
            <a:r>
              <a:rPr lang="en-US" dirty="0" smtClean="0"/>
              <a:t>Use of the object</a:t>
            </a:r>
            <a:br>
              <a:rPr lang="en-US" dirty="0" smtClean="0"/>
            </a:br>
            <a:r>
              <a:rPr lang="en-US" dirty="0" smtClean="0"/>
              <a:t>is solely through the</a:t>
            </a:r>
            <a:br>
              <a:rPr lang="en-US" dirty="0" smtClean="0"/>
            </a:br>
            <a:r>
              <a:rPr lang="en-US" dirty="0" smtClean="0"/>
              <a:t>public methods</a:t>
            </a:r>
          </a:p>
          <a:p>
            <a:endParaRPr lang="en-US" dirty="0" smtClean="0"/>
          </a:p>
          <a:p>
            <a:r>
              <a:rPr lang="en-US" dirty="0" smtClean="0"/>
              <a:t>Allows change</a:t>
            </a:r>
          </a:p>
          <a:p>
            <a:pPr lvl="1"/>
            <a:r>
              <a:rPr lang="en-US" dirty="0" smtClean="0"/>
              <a:t>Use of the object</a:t>
            </a:r>
            <a:br>
              <a:rPr lang="en-US" dirty="0" smtClean="0"/>
            </a:br>
            <a:r>
              <a:rPr lang="en-US" dirty="0" smtClean="0"/>
              <a:t>is unaffected if </a:t>
            </a:r>
            <a:br>
              <a:rPr lang="en-US" dirty="0" smtClean="0"/>
            </a:br>
            <a:r>
              <a:rPr lang="en-US" dirty="0" smtClean="0"/>
              <a:t>the private data </a:t>
            </a:r>
            <a:br>
              <a:rPr lang="en-US" dirty="0" smtClean="0"/>
            </a:br>
            <a:r>
              <a:rPr lang="en-US" dirty="0" smtClean="0"/>
              <a:t>type changes</a:t>
            </a:r>
            <a:endParaRPr lang="en-GB" dirty="0" smtClean="0"/>
          </a:p>
          <a:p>
            <a:endParaRPr lang="en-IN" dirty="0"/>
          </a:p>
        </p:txBody>
      </p:sp>
    </p:spTree>
    <p:extLst>
      <p:ext uri="{BB962C8B-B14F-4D97-AF65-F5344CB8AC3E}">
        <p14:creationId xmlns:p14="http://schemas.microsoft.com/office/powerpoint/2010/main" val="860832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5"/>
          <p:cNvSpPr>
            <a:spLocks noGrp="1" noChangeArrowheads="1"/>
          </p:cNvSpPr>
          <p:nvPr>
            <p:ph sz="half" idx="1"/>
          </p:nvPr>
        </p:nvSpPr>
        <p:spPr/>
        <p:txBody>
          <a:bodyPr>
            <a:normAutofit fontScale="92500" lnSpcReduction="10000"/>
          </a:bodyPr>
          <a:lstStyle/>
          <a:p>
            <a:r>
              <a:rPr lang="en-US" dirty="0" smtClean="0"/>
              <a:t>Another mechanism to encapsulate fields</a:t>
            </a:r>
            <a:endParaRPr lang="en-GB" dirty="0" smtClean="0"/>
          </a:p>
          <a:p>
            <a:r>
              <a:rPr lang="en-GB" dirty="0" smtClean="0"/>
              <a:t>Properties </a:t>
            </a:r>
            <a:r>
              <a:rPr lang="en-GB" dirty="0"/>
              <a:t>provide:</a:t>
            </a:r>
          </a:p>
          <a:p>
            <a:pPr lvl="1"/>
            <a:r>
              <a:rPr lang="en-GB" dirty="0"/>
              <a:t>A useful way to encapsulate information inside a class</a:t>
            </a:r>
          </a:p>
          <a:p>
            <a:pPr lvl="1"/>
            <a:r>
              <a:rPr lang="en-GB" dirty="0"/>
              <a:t>Concise syntax </a:t>
            </a:r>
          </a:p>
          <a:p>
            <a:pPr lvl="1"/>
            <a:r>
              <a:rPr lang="en-GB" dirty="0" smtClean="0"/>
              <a:t>Flexibility</a:t>
            </a:r>
          </a:p>
          <a:p>
            <a:r>
              <a:rPr lang="en-GB" dirty="0" smtClean="0"/>
              <a:t>Properties provide field-like access</a:t>
            </a:r>
          </a:p>
          <a:p>
            <a:pPr lvl="1"/>
            <a:r>
              <a:rPr lang="en-GB" dirty="0" smtClean="0"/>
              <a:t>Use </a:t>
            </a:r>
            <a:r>
              <a:rPr lang="en-GB" b="1" dirty="0" smtClean="0"/>
              <a:t>get</a:t>
            </a:r>
            <a:r>
              <a:rPr lang="en-GB" dirty="0" smtClean="0"/>
              <a:t> </a:t>
            </a:r>
            <a:r>
              <a:rPr lang="en-GB" dirty="0" err="1" smtClean="0"/>
              <a:t>accessor</a:t>
            </a:r>
            <a:r>
              <a:rPr lang="en-GB" dirty="0" smtClean="0"/>
              <a:t> statements to provide read access</a:t>
            </a:r>
          </a:p>
          <a:p>
            <a:pPr lvl="1"/>
            <a:r>
              <a:rPr lang="en-GB" dirty="0" smtClean="0"/>
              <a:t>Use</a:t>
            </a:r>
            <a:r>
              <a:rPr lang="en-GB" b="1" dirty="0" smtClean="0"/>
              <a:t> set</a:t>
            </a:r>
            <a:r>
              <a:rPr lang="en-GB" dirty="0" smtClean="0"/>
              <a:t> </a:t>
            </a:r>
            <a:r>
              <a:rPr lang="en-GB" dirty="0" err="1" smtClean="0"/>
              <a:t>accessor</a:t>
            </a:r>
            <a:r>
              <a:rPr lang="en-GB" dirty="0" smtClean="0"/>
              <a:t> statements to provide write access</a:t>
            </a:r>
          </a:p>
          <a:p>
            <a:endParaRPr lang="en-GB" dirty="0"/>
          </a:p>
        </p:txBody>
      </p:sp>
      <p:sp>
        <p:nvSpPr>
          <p:cNvPr id="31748" name="Rectangle 4"/>
          <p:cNvSpPr>
            <a:spLocks noGrp="1" noChangeArrowheads="1"/>
          </p:cNvSpPr>
          <p:nvPr>
            <p:ph type="title"/>
          </p:nvPr>
        </p:nvSpPr>
        <p:spPr/>
        <p:txBody>
          <a:bodyPr/>
          <a:lstStyle/>
          <a:p>
            <a:r>
              <a:rPr lang="en-GB" dirty="0" smtClean="0"/>
              <a:t>Properties – A Way of Encapsulation</a:t>
            </a:r>
            <a:endParaRPr lang="en-GB" dirty="0"/>
          </a:p>
        </p:txBody>
      </p:sp>
      <p:pic>
        <p:nvPicPr>
          <p:cNvPr id="1026" name="Picture 2"/>
          <p:cNvPicPr>
            <a:picLocks noGrp="1" noChangeAspect="1" noChangeArrowheads="1"/>
          </p:cNvPicPr>
          <p:nvPr>
            <p:ph sz="half" idx="2"/>
          </p:nvPr>
        </p:nvPicPr>
        <p:blipFill>
          <a:blip r:embed="rId3" cstate="print"/>
          <a:srcRect/>
          <a:stretch>
            <a:fillRect/>
          </a:stretch>
        </p:blipFill>
        <p:spPr bwMode="auto">
          <a:xfrm>
            <a:off x="6795643" y="1600201"/>
            <a:ext cx="2791715" cy="4525963"/>
          </a:xfrm>
          <a:prstGeom prst="rect">
            <a:avLst/>
          </a:prstGeom>
          <a:noFill/>
          <a:ln w="19050">
            <a:solidFill>
              <a:schemeClr val="tx1"/>
            </a:solidFill>
            <a:miter lim="800000"/>
            <a:headEnd/>
            <a:tailEnd/>
          </a:ln>
          <a:effectLst/>
        </p:spPr>
      </p:pic>
      <p:sp>
        <p:nvSpPr>
          <p:cNvPr id="6" name="Rounded Rectangle 5"/>
          <p:cNvSpPr/>
          <p:nvPr/>
        </p:nvSpPr>
        <p:spPr>
          <a:xfrm>
            <a:off x="7239008" y="5572140"/>
            <a:ext cx="2071702"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7310446" y="5286388"/>
            <a:ext cx="1928826"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a:endCxn id="7" idx="1"/>
          </p:cNvCxnSpPr>
          <p:nvPr/>
        </p:nvCxnSpPr>
        <p:spPr>
          <a:xfrm>
            <a:off x="4310050" y="4857761"/>
            <a:ext cx="3000396" cy="535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4238612" y="5429265"/>
            <a:ext cx="3000396" cy="2500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096132" y="3571876"/>
            <a:ext cx="2428892" cy="10001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7024694" y="2143116"/>
            <a:ext cx="2428892" cy="11430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Left Brace 14"/>
          <p:cNvSpPr/>
          <p:nvPr/>
        </p:nvSpPr>
        <p:spPr>
          <a:xfrm>
            <a:off x="6167439" y="2214554"/>
            <a:ext cx="785819" cy="3714776"/>
          </a:xfrm>
          <a:prstGeom prst="leftBrace">
            <a:avLst>
              <a:gd name="adj1" fmla="val 8333"/>
              <a:gd name="adj2" fmla="val 5066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7" name="Straight Arrow Connector 16"/>
          <p:cNvCxnSpPr>
            <a:endCxn id="15" idx="1"/>
          </p:cNvCxnSpPr>
          <p:nvPr/>
        </p:nvCxnSpPr>
        <p:spPr>
          <a:xfrm>
            <a:off x="4881554" y="3500439"/>
            <a:ext cx="1285884" cy="5962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096132" y="4929198"/>
            <a:ext cx="2428892" cy="1071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377359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smtClean="0"/>
              <a:t>What is Class and Object?</a:t>
            </a:r>
          </a:p>
          <a:p>
            <a:r>
              <a:rPr lang="en-GB" dirty="0" smtClean="0"/>
              <a:t>C# and Object Orientation</a:t>
            </a:r>
          </a:p>
          <a:p>
            <a:r>
              <a:rPr lang="en-GB" dirty="0" smtClean="0"/>
              <a:t>Access </a:t>
            </a:r>
            <a:r>
              <a:rPr lang="en-GB" dirty="0" err="1" smtClean="0"/>
              <a:t>Specifiers</a:t>
            </a:r>
            <a:r>
              <a:rPr lang="en-GB" dirty="0" smtClean="0"/>
              <a:t> and Modifiers</a:t>
            </a:r>
          </a:p>
          <a:p>
            <a:r>
              <a:rPr lang="en-GB" dirty="0" smtClean="0"/>
              <a:t>What is Encapsulation?</a:t>
            </a:r>
          </a:p>
          <a:p>
            <a:r>
              <a:rPr lang="en-GB" dirty="0" smtClean="0"/>
              <a:t>What is Abstraction?</a:t>
            </a:r>
          </a:p>
          <a:p>
            <a:r>
              <a:rPr lang="en-GB" dirty="0" err="1" smtClean="0"/>
              <a:t>readonly</a:t>
            </a:r>
            <a:r>
              <a:rPr lang="en-GB" dirty="0" smtClean="0"/>
              <a:t> and constant members</a:t>
            </a:r>
          </a:p>
          <a:p>
            <a:r>
              <a:rPr lang="en-GB" dirty="0" smtClean="0"/>
              <a:t>Using methods in C#</a:t>
            </a:r>
          </a:p>
          <a:p>
            <a:r>
              <a:rPr lang="en-GB" dirty="0" smtClean="0"/>
              <a:t>Using Instance Data</a:t>
            </a:r>
          </a:p>
          <a:p>
            <a:r>
              <a:rPr lang="en-GB" dirty="0" smtClean="0"/>
              <a:t>Namespaces</a:t>
            </a:r>
          </a:p>
          <a:p>
            <a:endParaRPr lang="en-GB" dirty="0" smtClean="0"/>
          </a:p>
          <a:p>
            <a:endParaRPr lang="en-IN" dirty="0"/>
          </a:p>
        </p:txBody>
      </p:sp>
      <p:sp>
        <p:nvSpPr>
          <p:cNvPr id="3" name="Title 2"/>
          <p:cNvSpPr>
            <a:spLocks noGrp="1"/>
          </p:cNvSpPr>
          <p:nvPr>
            <p:ph type="title"/>
          </p:nvPr>
        </p:nvSpPr>
        <p:spPr/>
        <p:txBody>
          <a:bodyPr/>
          <a:lstStyle/>
          <a:p>
            <a:r>
              <a:rPr lang="en-US" dirty="0" smtClean="0"/>
              <a:t>Objective</a:t>
            </a:r>
            <a:endParaRPr lang="en-IN" dirty="0"/>
          </a:p>
        </p:txBody>
      </p:sp>
    </p:spTree>
    <p:extLst>
      <p:ext uri="{BB962C8B-B14F-4D97-AF65-F5344CB8AC3E}">
        <p14:creationId xmlns:p14="http://schemas.microsoft.com/office/powerpoint/2010/main" val="1333091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81200" y="1600201"/>
            <a:ext cx="3114668" cy="4525963"/>
          </a:xfrm>
        </p:spPr>
        <p:txBody>
          <a:bodyPr>
            <a:normAutofit fontScale="92500" lnSpcReduction="10000"/>
          </a:bodyPr>
          <a:lstStyle/>
          <a:p>
            <a:r>
              <a:rPr lang="en-US" dirty="0" smtClean="0"/>
              <a:t>Set value of private fields though property (actually calling set </a:t>
            </a:r>
            <a:r>
              <a:rPr lang="en-US" dirty="0" err="1" smtClean="0"/>
              <a:t>accessor</a:t>
            </a:r>
            <a:r>
              <a:rPr lang="en-US" dirty="0" smtClean="0"/>
              <a:t>)</a:t>
            </a:r>
          </a:p>
          <a:p>
            <a:endParaRPr lang="en-US" dirty="0" smtClean="0"/>
          </a:p>
          <a:p>
            <a:endParaRPr lang="en-US" dirty="0" smtClean="0"/>
          </a:p>
          <a:p>
            <a:endParaRPr lang="en-US" dirty="0" smtClean="0"/>
          </a:p>
          <a:p>
            <a:r>
              <a:rPr lang="en-US" dirty="0" smtClean="0"/>
              <a:t>Return value from private fields through property (actually get </a:t>
            </a:r>
            <a:r>
              <a:rPr lang="en-US" dirty="0" err="1" smtClean="0"/>
              <a:t>accessor</a:t>
            </a:r>
            <a:r>
              <a:rPr lang="en-US" dirty="0" smtClean="0"/>
              <a:t>)</a:t>
            </a:r>
            <a:endParaRPr lang="en-IN" dirty="0"/>
          </a:p>
        </p:txBody>
      </p:sp>
      <p:sp>
        <p:nvSpPr>
          <p:cNvPr id="4" name="Title 3"/>
          <p:cNvSpPr>
            <a:spLocks noGrp="1"/>
          </p:cNvSpPr>
          <p:nvPr>
            <p:ph type="title"/>
          </p:nvPr>
        </p:nvSpPr>
        <p:spPr/>
        <p:txBody>
          <a:bodyPr/>
          <a:lstStyle/>
          <a:p>
            <a:r>
              <a:rPr lang="en-US" dirty="0" smtClean="0"/>
              <a:t>How to use Property?</a:t>
            </a:r>
            <a:endParaRPr lang="en-IN" dirty="0"/>
          </a:p>
        </p:txBody>
      </p:sp>
      <p:pic>
        <p:nvPicPr>
          <p:cNvPr id="2050" name="Picture 2"/>
          <p:cNvPicPr>
            <a:picLocks noGrp="1" noChangeAspect="1" noChangeArrowheads="1"/>
          </p:cNvPicPr>
          <p:nvPr>
            <p:ph sz="half" idx="2"/>
          </p:nvPr>
        </p:nvPicPr>
        <p:blipFill>
          <a:blip r:embed="rId3" cstate="print"/>
          <a:srcRect/>
          <a:stretch>
            <a:fillRect/>
          </a:stretch>
        </p:blipFill>
        <p:spPr bwMode="auto">
          <a:xfrm>
            <a:off x="5398170" y="2071679"/>
            <a:ext cx="4812631" cy="3086582"/>
          </a:xfrm>
          <a:prstGeom prst="rect">
            <a:avLst/>
          </a:prstGeom>
          <a:noFill/>
          <a:ln w="19050">
            <a:solidFill>
              <a:schemeClr val="tx1"/>
            </a:solidFill>
            <a:miter lim="800000"/>
            <a:headEnd/>
            <a:tailEnd/>
          </a:ln>
          <a:effectLst/>
        </p:spPr>
      </p:pic>
      <p:cxnSp>
        <p:nvCxnSpPr>
          <p:cNvPr id="7" name="Straight Arrow Connector 6"/>
          <p:cNvCxnSpPr/>
          <p:nvPr/>
        </p:nvCxnSpPr>
        <p:spPr>
          <a:xfrm>
            <a:off x="4667240" y="4214818"/>
            <a:ext cx="8572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67108" y="2714620"/>
            <a:ext cx="2071702" cy="7143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5810248" y="3357562"/>
            <a:ext cx="2928958"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5810248" y="4143380"/>
            <a:ext cx="4286280"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2596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sz="half" idx="1"/>
          </p:nvPr>
        </p:nvSpPr>
        <p:spPr/>
        <p:txBody>
          <a:bodyPr>
            <a:normAutofit lnSpcReduction="10000"/>
          </a:bodyPr>
          <a:lstStyle/>
          <a:p>
            <a:r>
              <a:rPr lang="en-GB" dirty="0"/>
              <a:t>Read/write properties</a:t>
            </a:r>
          </a:p>
          <a:p>
            <a:pPr lvl="1"/>
            <a:r>
              <a:rPr lang="en-GB" dirty="0"/>
              <a:t>Have both </a:t>
            </a:r>
            <a:r>
              <a:rPr lang="en-GB" b="1" dirty="0"/>
              <a:t>get</a:t>
            </a:r>
            <a:r>
              <a:rPr lang="en-GB" dirty="0"/>
              <a:t> and </a:t>
            </a:r>
            <a:r>
              <a:rPr lang="en-GB" b="1" dirty="0"/>
              <a:t>set</a:t>
            </a:r>
            <a:r>
              <a:rPr lang="en-GB" dirty="0"/>
              <a:t> </a:t>
            </a:r>
            <a:r>
              <a:rPr lang="en-GB" dirty="0" smtClean="0"/>
              <a:t>accessors</a:t>
            </a:r>
          </a:p>
          <a:p>
            <a:pPr lvl="1"/>
            <a:r>
              <a:rPr lang="en-GB" dirty="0" smtClean="0"/>
              <a:t>Sets value to and gets value from a field</a:t>
            </a:r>
          </a:p>
          <a:p>
            <a:r>
              <a:rPr lang="en-US" dirty="0" smtClean="0">
                <a:cs typeface="Times New Roman" pitchFamily="18" charset="0"/>
              </a:rPr>
              <a:t>Write-only properties – very limited use</a:t>
            </a:r>
          </a:p>
          <a:p>
            <a:pPr lvl="1"/>
            <a:r>
              <a:rPr lang="en-GB" dirty="0" smtClean="0"/>
              <a:t>Have </a:t>
            </a:r>
            <a:r>
              <a:rPr lang="en-GB" b="1" dirty="0" smtClean="0"/>
              <a:t>set </a:t>
            </a:r>
            <a:r>
              <a:rPr lang="en-GB" dirty="0" err="1" smtClean="0"/>
              <a:t>accessor</a:t>
            </a:r>
            <a:r>
              <a:rPr lang="en-GB" dirty="0" smtClean="0"/>
              <a:t> only</a:t>
            </a:r>
          </a:p>
          <a:p>
            <a:pPr lvl="1"/>
            <a:r>
              <a:rPr lang="en-GB" dirty="0" smtClean="0"/>
              <a:t>Just sets the value to a field</a:t>
            </a:r>
          </a:p>
          <a:p>
            <a:r>
              <a:rPr lang="en-GB" dirty="0" smtClean="0"/>
              <a:t>Read-only </a:t>
            </a:r>
            <a:r>
              <a:rPr lang="en-GB" dirty="0"/>
              <a:t>properties</a:t>
            </a:r>
          </a:p>
          <a:p>
            <a:pPr lvl="1"/>
            <a:r>
              <a:rPr lang="en-GB" dirty="0"/>
              <a:t>Have </a:t>
            </a:r>
            <a:r>
              <a:rPr lang="en-GB" b="1" dirty="0"/>
              <a:t>get </a:t>
            </a:r>
            <a:r>
              <a:rPr lang="en-GB" dirty="0" err="1"/>
              <a:t>accessor</a:t>
            </a:r>
            <a:r>
              <a:rPr lang="en-GB" dirty="0"/>
              <a:t> only</a:t>
            </a:r>
          </a:p>
          <a:p>
            <a:pPr lvl="1"/>
            <a:r>
              <a:rPr lang="en-GB" dirty="0" smtClean="0"/>
              <a:t>Just returns value of some field</a:t>
            </a:r>
            <a:endParaRPr lang="en-US" dirty="0" smtClean="0">
              <a:cs typeface="Times New Roman" pitchFamily="18" charset="0"/>
            </a:endParaRPr>
          </a:p>
        </p:txBody>
      </p:sp>
      <p:sp>
        <p:nvSpPr>
          <p:cNvPr id="35842" name="Rectangle 2"/>
          <p:cNvSpPr>
            <a:spLocks noGrp="1" noChangeArrowheads="1"/>
          </p:cNvSpPr>
          <p:nvPr>
            <p:ph type="title"/>
          </p:nvPr>
        </p:nvSpPr>
        <p:spPr/>
        <p:txBody>
          <a:bodyPr/>
          <a:lstStyle/>
          <a:p>
            <a:r>
              <a:rPr lang="en-US"/>
              <a:t>Property Types</a:t>
            </a:r>
          </a:p>
        </p:txBody>
      </p:sp>
      <p:pic>
        <p:nvPicPr>
          <p:cNvPr id="3075" name="Picture 3"/>
          <p:cNvPicPr>
            <a:picLocks noGrp="1" noChangeAspect="1" noChangeArrowheads="1"/>
          </p:cNvPicPr>
          <p:nvPr>
            <p:ph sz="half" idx="2"/>
          </p:nvPr>
        </p:nvPicPr>
        <p:blipFill>
          <a:blip r:embed="rId3" cstate="print"/>
          <a:srcRect/>
          <a:stretch>
            <a:fillRect/>
          </a:stretch>
        </p:blipFill>
        <p:spPr bwMode="auto">
          <a:xfrm>
            <a:off x="6453190" y="1217010"/>
            <a:ext cx="3224897" cy="4909154"/>
          </a:xfrm>
          <a:prstGeom prst="rect">
            <a:avLst/>
          </a:prstGeom>
          <a:noFill/>
          <a:ln w="19050">
            <a:solidFill>
              <a:schemeClr val="tx1"/>
            </a:solidFill>
            <a:miter lim="800000"/>
            <a:headEnd/>
            <a:tailEnd/>
          </a:ln>
          <a:effectLst/>
        </p:spPr>
      </p:pic>
      <p:sp>
        <p:nvSpPr>
          <p:cNvPr id="7" name="Rounded Rectangle 6"/>
          <p:cNvSpPr/>
          <p:nvPr/>
        </p:nvSpPr>
        <p:spPr>
          <a:xfrm>
            <a:off x="6596066" y="1714488"/>
            <a:ext cx="2071702" cy="7858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6596066" y="2643182"/>
            <a:ext cx="2071702" cy="714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6596066" y="3571876"/>
            <a:ext cx="2143140" cy="714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6596066" y="4500570"/>
            <a:ext cx="2214578" cy="714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p:cNvCxnSpPr/>
          <p:nvPr/>
        </p:nvCxnSpPr>
        <p:spPr>
          <a:xfrm rot="5400000" flipH="1" flipV="1">
            <a:off x="5453058" y="2285992"/>
            <a:ext cx="1357322" cy="7858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738810" y="3214686"/>
            <a:ext cx="785818" cy="142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38810" y="3357562"/>
            <a:ext cx="785818" cy="5715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952992" y="4714884"/>
            <a:ext cx="164307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9381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C#</a:t>
            </a:r>
            <a:endParaRPr lang="en-US" dirty="0"/>
          </a:p>
        </p:txBody>
      </p:sp>
      <p:sp>
        <p:nvSpPr>
          <p:cNvPr id="6" name="Content Placeholder 5"/>
          <p:cNvSpPr>
            <a:spLocks noGrp="1"/>
          </p:cNvSpPr>
          <p:nvPr>
            <p:ph idx="1"/>
          </p:nvPr>
        </p:nvSpPr>
        <p:spPr/>
        <p:txBody>
          <a:bodyPr/>
          <a:lstStyle/>
          <a:p>
            <a:r>
              <a:rPr lang="en-US" dirty="0"/>
              <a:t>A method is a code block that contains a series of statements. </a:t>
            </a:r>
            <a:endParaRPr lang="en-US" dirty="0" smtClean="0"/>
          </a:p>
          <a:p>
            <a:r>
              <a:rPr lang="en-US" dirty="0" smtClean="0"/>
              <a:t>A </a:t>
            </a:r>
            <a:r>
              <a:rPr lang="en-US" dirty="0"/>
              <a:t>program causes the statements to be executed by calling the method and specifying any required method arguments. </a:t>
            </a:r>
            <a:endParaRPr lang="en-US" dirty="0" smtClean="0"/>
          </a:p>
          <a:p>
            <a:r>
              <a:rPr lang="en-US" dirty="0" smtClean="0"/>
              <a:t>In </a:t>
            </a:r>
            <a:r>
              <a:rPr lang="en-US" dirty="0"/>
              <a:t>C#, every executed instruction is performed in the context of a method</a:t>
            </a:r>
            <a:r>
              <a:rPr lang="en-US" dirty="0" smtClean="0"/>
              <a:t>.</a:t>
            </a:r>
          </a:p>
          <a:p>
            <a:r>
              <a:rPr lang="en-US" dirty="0" smtClean="0"/>
              <a:t>The </a:t>
            </a:r>
            <a:r>
              <a:rPr lang="en-US" dirty="0"/>
              <a:t>Main method is the entry point for every C# application and it is called by the </a:t>
            </a:r>
            <a:r>
              <a:rPr lang="en-US" dirty="0" smtClean="0"/>
              <a:t>common </a:t>
            </a:r>
            <a:r>
              <a:rPr lang="en-US" dirty="0"/>
              <a:t>language runtime (CLR) when the program is started</a:t>
            </a:r>
            <a:r>
              <a:rPr lang="en-US" dirty="0" smtClean="0"/>
              <a:t>.</a:t>
            </a:r>
          </a:p>
        </p:txBody>
      </p:sp>
      <p:sp>
        <p:nvSpPr>
          <p:cNvPr id="5" name="Slide Number Placeholder 4"/>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22</a:t>
            </a:fld>
            <a:endParaRPr lang="en-US" dirty="0"/>
          </a:p>
        </p:txBody>
      </p:sp>
    </p:spTree>
    <p:extLst>
      <p:ext uri="{BB962C8B-B14F-4D97-AF65-F5344CB8AC3E}">
        <p14:creationId xmlns:p14="http://schemas.microsoft.com/office/powerpoint/2010/main" val="4209993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80589" cy="614313"/>
          </a:xfrm>
        </p:spPr>
        <p:txBody>
          <a:bodyPr>
            <a:normAutofit fontScale="90000"/>
          </a:bodyPr>
          <a:lstStyle/>
          <a:p>
            <a:r>
              <a:rPr lang="en-US" dirty="0" smtClean="0"/>
              <a:t>Examples of methods in C#</a:t>
            </a:r>
            <a:endParaRPr lang="en-US" dirty="0"/>
          </a:p>
        </p:txBody>
      </p:sp>
      <p:pic>
        <p:nvPicPr>
          <p:cNvPr id="9" name="Content Placeholder 8"/>
          <p:cNvPicPr>
            <a:picLocks noGrp="1" noChangeAspect="1"/>
          </p:cNvPicPr>
          <p:nvPr>
            <p:ph sz="half" idx="1"/>
          </p:nvPr>
        </p:nvPicPr>
        <p:blipFill>
          <a:blip r:embed="rId3"/>
          <a:stretch>
            <a:fillRect/>
          </a:stretch>
        </p:blipFill>
        <p:spPr>
          <a:xfrm>
            <a:off x="6210300" y="1447828"/>
            <a:ext cx="4038600" cy="3017756"/>
          </a:xfrm>
          <a:prstGeom prst="rect">
            <a:avLst/>
          </a:prstGeom>
          <a:ln>
            <a:solidFill>
              <a:schemeClr val="tx1"/>
            </a:solidFill>
          </a:ln>
        </p:spPr>
      </p:pic>
      <p:sp>
        <p:nvSpPr>
          <p:cNvPr id="4" name="Slide Number Placeholder 3"/>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23</a:t>
            </a:fld>
            <a:endParaRPr lang="en-US" dirty="0"/>
          </a:p>
        </p:txBody>
      </p:sp>
      <p:sp>
        <p:nvSpPr>
          <p:cNvPr id="12" name="TextBox 11"/>
          <p:cNvSpPr txBox="1"/>
          <p:nvPr/>
        </p:nvSpPr>
        <p:spPr>
          <a:xfrm>
            <a:off x="1981200" y="3557644"/>
            <a:ext cx="3657600" cy="2554545"/>
          </a:xfrm>
          <a:prstGeom prst="rect">
            <a:avLst/>
          </a:prstGeom>
          <a:noFill/>
          <a:ln>
            <a:solidFill>
              <a:schemeClr val="tx1"/>
            </a:solidFill>
          </a:ln>
        </p:spPr>
        <p:txBody>
          <a:bodyPr wrap="square" rtlCol="0">
            <a:spAutoFit/>
          </a:bodyPr>
          <a:lstStyle/>
          <a:p>
            <a:r>
              <a:rPr lang="en-US" dirty="0"/>
              <a:t>1. Calling </a:t>
            </a:r>
            <a:r>
              <a:rPr lang="en-US" dirty="0"/>
              <a:t>a method on an object is like accessing a field.</a:t>
            </a:r>
          </a:p>
          <a:p>
            <a:r>
              <a:rPr lang="en-US" dirty="0"/>
              <a:t>2. After </a:t>
            </a:r>
            <a:r>
              <a:rPr lang="en-US" dirty="0"/>
              <a:t>the object name, add a period, the name of the method, and parentheses. </a:t>
            </a:r>
          </a:p>
          <a:p>
            <a:r>
              <a:rPr lang="en-US" dirty="0"/>
              <a:t>3. Arguments </a:t>
            </a:r>
            <a:r>
              <a:rPr lang="en-US" dirty="0"/>
              <a:t>are listed within the parentheses, and are separated by commas.</a:t>
            </a:r>
          </a:p>
          <a:p>
            <a:endParaRPr lang="en-US" sz="1600" dirty="0">
              <a:solidFill>
                <a:srgbClr val="4D4F53"/>
              </a:solidFill>
              <a:latin typeface="Arial" pitchFamily="34" charset="0"/>
              <a:cs typeface="Arial" pitchFamily="34" charset="0"/>
            </a:endParaRPr>
          </a:p>
        </p:txBody>
      </p:sp>
      <p:sp>
        <p:nvSpPr>
          <p:cNvPr id="13" name="TextBox 12"/>
          <p:cNvSpPr txBox="1"/>
          <p:nvPr/>
        </p:nvSpPr>
        <p:spPr>
          <a:xfrm>
            <a:off x="1981200" y="1020762"/>
            <a:ext cx="3657600" cy="2308324"/>
          </a:xfrm>
          <a:prstGeom prst="rect">
            <a:avLst/>
          </a:prstGeom>
          <a:noFill/>
          <a:ln>
            <a:solidFill>
              <a:schemeClr val="tx1"/>
            </a:solidFill>
          </a:ln>
        </p:spPr>
        <p:txBody>
          <a:bodyPr wrap="square" rtlCol="0">
            <a:spAutoFit/>
          </a:bodyPr>
          <a:lstStyle/>
          <a:p>
            <a:r>
              <a:rPr lang="en-US" dirty="0"/>
              <a:t>1. Methods </a:t>
            </a:r>
            <a:r>
              <a:rPr lang="en-US" dirty="0"/>
              <a:t>are declared in a class or structure by specifying the access level such as </a:t>
            </a:r>
            <a:r>
              <a:rPr lang="en-US" b="1" dirty="0"/>
              <a:t>public</a:t>
            </a:r>
            <a:r>
              <a:rPr lang="en-US" dirty="0"/>
              <a:t> or </a:t>
            </a:r>
            <a:r>
              <a:rPr lang="en-US" b="1" dirty="0"/>
              <a:t>private</a:t>
            </a:r>
            <a:r>
              <a:rPr lang="en-US" dirty="0"/>
              <a:t>, </a:t>
            </a:r>
            <a:r>
              <a:rPr lang="en-US" dirty="0"/>
              <a:t>the </a:t>
            </a:r>
            <a:r>
              <a:rPr lang="en-US" dirty="0"/>
              <a:t>return value, the name of the method, and any method parameters. </a:t>
            </a:r>
          </a:p>
          <a:p>
            <a:r>
              <a:rPr lang="en-US" dirty="0"/>
              <a:t>2. These </a:t>
            </a:r>
            <a:r>
              <a:rPr lang="en-US" dirty="0"/>
              <a:t>parts together are the signature of </a:t>
            </a:r>
            <a:r>
              <a:rPr lang="en-US" dirty="0"/>
              <a:t>the method.</a:t>
            </a:r>
            <a:endParaRPr lang="en-US" dirty="0"/>
          </a:p>
        </p:txBody>
      </p:sp>
      <p:cxnSp>
        <p:nvCxnSpPr>
          <p:cNvPr id="15" name="Straight Arrow Connector 14"/>
          <p:cNvCxnSpPr>
            <a:stCxn id="13" idx="3"/>
          </p:cNvCxnSpPr>
          <p:nvPr/>
        </p:nvCxnSpPr>
        <p:spPr>
          <a:xfrm flipV="1">
            <a:off x="5638800" y="2133600"/>
            <a:ext cx="838200" cy="41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p:cNvCxnSpPr>
          <p:nvPr/>
        </p:nvCxnSpPr>
        <p:spPr>
          <a:xfrm flipV="1">
            <a:off x="5638800" y="3968848"/>
            <a:ext cx="1066800" cy="866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08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Parameters Vs. Arguments</a:t>
            </a:r>
            <a:endParaRPr lang="en-US" dirty="0"/>
          </a:p>
        </p:txBody>
      </p:sp>
      <p:sp>
        <p:nvSpPr>
          <p:cNvPr id="3" name="Content Placeholder 2"/>
          <p:cNvSpPr>
            <a:spLocks noGrp="1"/>
          </p:cNvSpPr>
          <p:nvPr>
            <p:ph sz="half" idx="1"/>
          </p:nvPr>
        </p:nvSpPr>
        <p:spPr>
          <a:xfrm>
            <a:off x="1981200" y="1219201"/>
            <a:ext cx="4038600" cy="4906963"/>
          </a:xfrm>
          <a:ln>
            <a:solidFill>
              <a:schemeClr val="tx1"/>
            </a:solidFill>
          </a:ln>
        </p:spPr>
        <p:txBody>
          <a:bodyPr>
            <a:normAutofit fontScale="85000" lnSpcReduction="20000"/>
          </a:bodyPr>
          <a:lstStyle/>
          <a:p>
            <a:r>
              <a:rPr lang="en-US" dirty="0"/>
              <a:t>The method definition specifies the names and types of any parameters that are required. </a:t>
            </a:r>
            <a:endParaRPr lang="en-US" dirty="0" smtClean="0"/>
          </a:p>
          <a:p>
            <a:r>
              <a:rPr lang="en-US" dirty="0" smtClean="0"/>
              <a:t>When </a:t>
            </a:r>
            <a:r>
              <a:rPr lang="en-US" dirty="0"/>
              <a:t>calling code calls the method, it provides concrete values called arguments for each parameter. </a:t>
            </a:r>
            <a:endParaRPr lang="en-US" dirty="0" smtClean="0"/>
          </a:p>
          <a:p>
            <a:r>
              <a:rPr lang="en-US" dirty="0" smtClean="0"/>
              <a:t>The </a:t>
            </a:r>
            <a:r>
              <a:rPr lang="en-US" dirty="0"/>
              <a:t>arguments must be compatible with the parameter type but the argument name (if any) used in the calling code does not have to be the same as the parameter named defined in the method.</a:t>
            </a:r>
          </a:p>
        </p:txBody>
      </p:sp>
      <p:pic>
        <p:nvPicPr>
          <p:cNvPr id="6" name="Content Placeholder 5"/>
          <p:cNvPicPr>
            <a:picLocks noGrp="1" noChangeAspect="1"/>
          </p:cNvPicPr>
          <p:nvPr>
            <p:ph sz="half" idx="2"/>
          </p:nvPr>
        </p:nvPicPr>
        <p:blipFill>
          <a:blip r:embed="rId3"/>
          <a:stretch>
            <a:fillRect/>
          </a:stretch>
        </p:blipFill>
        <p:spPr>
          <a:xfrm>
            <a:off x="6329363" y="1972470"/>
            <a:ext cx="3724275" cy="3781425"/>
          </a:xfrm>
          <a:prstGeom prst="rect">
            <a:avLst/>
          </a:prstGeom>
          <a:ln>
            <a:solidFill>
              <a:schemeClr val="tx1"/>
            </a:solidFill>
          </a:ln>
        </p:spPr>
      </p:pic>
      <p:sp>
        <p:nvSpPr>
          <p:cNvPr id="5" name="Slide Number Placeholder 4"/>
          <p:cNvSpPr>
            <a:spLocks noGrp="1"/>
          </p:cNvSpPr>
          <p:nvPr>
            <p:ph type="sldNum" sz="quarter" idx="4294967295"/>
          </p:nvPr>
        </p:nvSpPr>
        <p:spPr>
          <a:xfrm>
            <a:off x="7924800" y="6356351"/>
            <a:ext cx="2133600" cy="365125"/>
          </a:xfrm>
          <a:prstGeom prst="rect">
            <a:avLst/>
          </a:prstGeom>
        </p:spPr>
        <p:txBody>
          <a:bodyPr/>
          <a:lstStyle/>
          <a:p>
            <a:fld id="{6B1AB395-38E6-4B95-819F-EA717C9E08FB}" type="slidenum">
              <a:rPr lang="en-US" smtClean="0"/>
              <a:pPr/>
              <a:t>24</a:t>
            </a:fld>
            <a:endParaRPr lang="en-US" dirty="0"/>
          </a:p>
        </p:txBody>
      </p:sp>
    </p:spTree>
    <p:extLst>
      <p:ext uri="{BB962C8B-B14F-4D97-AF65-F5344CB8AC3E}">
        <p14:creationId xmlns:p14="http://schemas.microsoft.com/office/powerpoint/2010/main" val="3919863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sz="half" idx="1"/>
          </p:nvPr>
        </p:nvSpPr>
        <p:spPr>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GB" dirty="0"/>
              <a:t>Properties are “logical fields”</a:t>
            </a:r>
          </a:p>
          <a:p>
            <a:pPr lvl="1"/>
            <a:r>
              <a:rPr lang="en-GB" dirty="0"/>
              <a:t>The </a:t>
            </a:r>
            <a:r>
              <a:rPr lang="en-GB" b="1" dirty="0"/>
              <a:t>get</a:t>
            </a:r>
            <a:r>
              <a:rPr lang="en-GB" dirty="0"/>
              <a:t> </a:t>
            </a:r>
            <a:r>
              <a:rPr lang="en-GB" dirty="0" err="1"/>
              <a:t>accessor</a:t>
            </a:r>
            <a:r>
              <a:rPr lang="en-GB" dirty="0"/>
              <a:t> can return a computed value</a:t>
            </a:r>
          </a:p>
          <a:p>
            <a:endParaRPr lang="en-GB" dirty="0" smtClean="0"/>
          </a:p>
          <a:p>
            <a:r>
              <a:rPr lang="en-GB" dirty="0" smtClean="0"/>
              <a:t>Similarities </a:t>
            </a:r>
            <a:endParaRPr lang="en-GB" dirty="0"/>
          </a:p>
          <a:p>
            <a:pPr lvl="1"/>
            <a:r>
              <a:rPr lang="en-GB" dirty="0"/>
              <a:t>Syntax for creation and use is the same</a:t>
            </a:r>
          </a:p>
          <a:p>
            <a:endParaRPr lang="en-GB" dirty="0" smtClean="0"/>
          </a:p>
          <a:p>
            <a:r>
              <a:rPr lang="en-GB" dirty="0" smtClean="0"/>
              <a:t>Differences </a:t>
            </a:r>
            <a:endParaRPr lang="en-GB" dirty="0"/>
          </a:p>
          <a:p>
            <a:pPr lvl="1"/>
            <a:r>
              <a:rPr lang="en-GB" dirty="0"/>
              <a:t>Properties are not values; they have no address</a:t>
            </a:r>
          </a:p>
          <a:p>
            <a:pPr lvl="1"/>
            <a:r>
              <a:rPr lang="en-GB" dirty="0"/>
              <a:t>Properties cannot be used as </a:t>
            </a:r>
            <a:r>
              <a:rPr lang="en-GB" b="1" dirty="0"/>
              <a:t>ref</a:t>
            </a:r>
            <a:r>
              <a:rPr lang="en-GB" dirty="0"/>
              <a:t> or </a:t>
            </a:r>
            <a:r>
              <a:rPr lang="en-GB" b="1" dirty="0"/>
              <a:t>out</a:t>
            </a:r>
            <a:r>
              <a:rPr lang="en-GB" dirty="0"/>
              <a:t> parameters to methods</a:t>
            </a:r>
          </a:p>
        </p:txBody>
      </p:sp>
      <p:sp>
        <p:nvSpPr>
          <p:cNvPr id="4" name="Content Placeholder 3"/>
          <p:cNvSpPr>
            <a:spLocks noGrp="1"/>
          </p:cNvSpPr>
          <p:nvPr>
            <p:ph sz="half" idx="2"/>
          </p:nvPr>
        </p:nvSpPr>
        <p:spPr>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GB" dirty="0" smtClean="0"/>
              <a:t>Similarities </a:t>
            </a:r>
          </a:p>
          <a:p>
            <a:pPr lvl="1"/>
            <a:r>
              <a:rPr lang="en-GB" dirty="0" smtClean="0"/>
              <a:t>Both contain code to be executed</a:t>
            </a:r>
          </a:p>
          <a:p>
            <a:pPr lvl="1"/>
            <a:r>
              <a:rPr lang="en-GB" dirty="0" smtClean="0"/>
              <a:t>Both can be used to hide implementation details</a:t>
            </a:r>
          </a:p>
          <a:p>
            <a:pPr lvl="1"/>
            <a:r>
              <a:rPr lang="en-GB" dirty="0" smtClean="0"/>
              <a:t>Both can be virtual, abstract, or override</a:t>
            </a:r>
          </a:p>
          <a:p>
            <a:endParaRPr lang="en-GB" dirty="0" smtClean="0"/>
          </a:p>
          <a:p>
            <a:r>
              <a:rPr lang="en-GB" dirty="0" smtClean="0"/>
              <a:t>Differences </a:t>
            </a:r>
          </a:p>
          <a:p>
            <a:pPr lvl="1"/>
            <a:r>
              <a:rPr lang="en-GB" dirty="0" smtClean="0"/>
              <a:t>Syntactic – properties do not use parentheses</a:t>
            </a:r>
          </a:p>
          <a:p>
            <a:pPr lvl="1"/>
            <a:r>
              <a:rPr lang="en-GB" dirty="0" smtClean="0"/>
              <a:t>Semantic – properties cannot be </a:t>
            </a:r>
            <a:r>
              <a:rPr lang="en-GB" b="1" dirty="0" smtClean="0"/>
              <a:t>void</a:t>
            </a:r>
            <a:r>
              <a:rPr lang="en-GB" dirty="0" smtClean="0"/>
              <a:t> or take arbitrary parameters</a:t>
            </a:r>
          </a:p>
          <a:p>
            <a:endParaRPr lang="en-IN" dirty="0"/>
          </a:p>
        </p:txBody>
      </p:sp>
      <p:sp>
        <p:nvSpPr>
          <p:cNvPr id="33794" name="Rectangle 2"/>
          <p:cNvSpPr>
            <a:spLocks noGrp="1" noChangeArrowheads="1"/>
          </p:cNvSpPr>
          <p:nvPr>
            <p:ph type="title"/>
          </p:nvPr>
        </p:nvSpPr>
        <p:spPr/>
        <p:txBody>
          <a:bodyPr/>
          <a:lstStyle/>
          <a:p>
            <a:r>
              <a:rPr lang="en-GB" dirty="0"/>
              <a:t>Comparing Properties to </a:t>
            </a:r>
            <a:r>
              <a:rPr lang="en-GB" dirty="0" smtClean="0"/>
              <a:t>Fields and Methods</a:t>
            </a:r>
            <a:endParaRPr lang="en-GB" dirty="0"/>
          </a:p>
        </p:txBody>
      </p:sp>
    </p:spTree>
    <p:extLst>
      <p:ext uri="{BB962C8B-B14F-4D97-AF65-F5344CB8AC3E}">
        <p14:creationId xmlns:p14="http://schemas.microsoft.com/office/powerpoint/2010/main" val="423245691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Member in a Class</a:t>
            </a:r>
            <a:endParaRPr lang="en-US" dirty="0"/>
          </a:p>
        </p:txBody>
      </p:sp>
      <p:sp>
        <p:nvSpPr>
          <p:cNvPr id="3" name="Content Placeholder 2"/>
          <p:cNvSpPr>
            <a:spLocks noGrp="1"/>
          </p:cNvSpPr>
          <p:nvPr>
            <p:ph idx="1"/>
          </p:nvPr>
        </p:nvSpPr>
        <p:spPr/>
        <p:txBody>
          <a:bodyPr/>
          <a:lstStyle/>
          <a:p>
            <a:r>
              <a:rPr lang="en-US" dirty="0" smtClean="0"/>
              <a:t>There are two types of member in a class:</a:t>
            </a:r>
          </a:p>
          <a:p>
            <a:endParaRPr lang="en-US" dirty="0"/>
          </a:p>
          <a:p>
            <a:r>
              <a:rPr lang="en-US" dirty="0" smtClean="0"/>
              <a:t>Instance or non-static</a:t>
            </a:r>
          </a:p>
          <a:p>
            <a:endParaRPr lang="en-US" dirty="0"/>
          </a:p>
          <a:p>
            <a:r>
              <a:rPr lang="en-US" dirty="0" smtClean="0"/>
              <a:t>Static</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26</a:t>
            </a:fld>
            <a:endParaRPr lang="en-US" dirty="0"/>
          </a:p>
        </p:txBody>
      </p:sp>
    </p:spTree>
    <p:extLst>
      <p:ext uri="{BB962C8B-B14F-4D97-AF65-F5344CB8AC3E}">
        <p14:creationId xmlns:p14="http://schemas.microsoft.com/office/powerpoint/2010/main" val="3114424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288041" y="3048000"/>
            <a:ext cx="7858180" cy="2786082"/>
          </a:xfrm>
          <a:prstGeom prst="roundRect">
            <a:avLst/>
          </a:prstGeom>
          <a:solidFill>
            <a:schemeClr val="accent1">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290" name="Rectangle 2"/>
          <p:cNvSpPr>
            <a:spLocks noGrp="1" noChangeArrowheads="1"/>
          </p:cNvSpPr>
          <p:nvPr>
            <p:ph type="title"/>
          </p:nvPr>
        </p:nvSpPr>
        <p:spPr/>
        <p:txBody>
          <a:bodyPr/>
          <a:lstStyle/>
          <a:p>
            <a:r>
              <a:rPr lang="en-GB" dirty="0" smtClean="0"/>
              <a:t>Object/Instance Member</a:t>
            </a:r>
            <a:endParaRPr lang="en-GB" dirty="0"/>
          </a:p>
        </p:txBody>
      </p:sp>
      <p:sp>
        <p:nvSpPr>
          <p:cNvPr id="12291" name="Rectangle 3"/>
          <p:cNvSpPr>
            <a:spLocks noGrp="1" noChangeArrowheads="1"/>
          </p:cNvSpPr>
          <p:nvPr>
            <p:ph type="body" idx="1"/>
          </p:nvPr>
        </p:nvSpPr>
        <p:spPr>
          <a:xfrm>
            <a:off x="838200" y="1383957"/>
            <a:ext cx="10515600" cy="4793006"/>
          </a:xfrm>
        </p:spPr>
        <p:txBody>
          <a:bodyPr/>
          <a:lstStyle/>
          <a:p>
            <a:r>
              <a:rPr lang="en-GB" dirty="0"/>
              <a:t>Object data describes information for </a:t>
            </a:r>
            <a:r>
              <a:rPr lang="en-GB" i="1" dirty="0"/>
              <a:t>individual</a:t>
            </a:r>
            <a:r>
              <a:rPr lang="en-GB" dirty="0"/>
              <a:t> objects</a:t>
            </a:r>
          </a:p>
          <a:p>
            <a:pPr lvl="1"/>
            <a:r>
              <a:rPr lang="en-GB" dirty="0"/>
              <a:t>For example, each bank account has its </a:t>
            </a:r>
            <a:r>
              <a:rPr lang="en-GB" u="sng" dirty="0"/>
              <a:t>own</a:t>
            </a:r>
            <a:r>
              <a:rPr lang="en-GB" dirty="0"/>
              <a:t> balance. If two accounts have the same balance, it is only a coincidence</a:t>
            </a:r>
            <a:r>
              <a:rPr lang="en-GB" dirty="0" smtClean="0"/>
              <a:t>.</a:t>
            </a:r>
          </a:p>
          <a:p>
            <a:pPr lvl="1"/>
            <a:r>
              <a:rPr lang="en-GB" dirty="0" smtClean="0"/>
              <a:t>Instance data is accessed through the instance of the class</a:t>
            </a:r>
          </a:p>
          <a:p>
            <a:pPr lvl="1"/>
            <a:endParaRPr lang="en-GB" dirty="0"/>
          </a:p>
        </p:txBody>
      </p:sp>
      <p:sp>
        <p:nvSpPr>
          <p:cNvPr id="12292" name="Rectangle 4"/>
          <p:cNvSpPr>
            <a:spLocks noChangeArrowheads="1"/>
          </p:cNvSpPr>
          <p:nvPr/>
        </p:nvSpPr>
        <p:spPr bwMode="auto">
          <a:xfrm>
            <a:off x="3326293" y="3362324"/>
            <a:ext cx="2514600" cy="21336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12293" name="Rectangle 5"/>
          <p:cNvSpPr>
            <a:spLocks noChangeArrowheads="1"/>
          </p:cNvSpPr>
          <p:nvPr/>
        </p:nvSpPr>
        <p:spPr bwMode="auto">
          <a:xfrm>
            <a:off x="3097693" y="3590924"/>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12294" name="Rectangle 6"/>
          <p:cNvSpPr>
            <a:spLocks noChangeArrowheads="1"/>
          </p:cNvSpPr>
          <p:nvPr/>
        </p:nvSpPr>
        <p:spPr bwMode="auto">
          <a:xfrm>
            <a:off x="3097693" y="4052888"/>
            <a:ext cx="17526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12295" name="Rectangle 7"/>
          <p:cNvSpPr>
            <a:spLocks noChangeArrowheads="1"/>
          </p:cNvSpPr>
          <p:nvPr/>
        </p:nvSpPr>
        <p:spPr bwMode="auto">
          <a:xfrm>
            <a:off x="3478693" y="4505324"/>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 12.56</a:t>
            </a:r>
          </a:p>
        </p:txBody>
      </p:sp>
      <p:sp>
        <p:nvSpPr>
          <p:cNvPr id="12304" name="Rectangle 16"/>
          <p:cNvSpPr>
            <a:spLocks noChangeArrowheads="1"/>
          </p:cNvSpPr>
          <p:nvPr/>
        </p:nvSpPr>
        <p:spPr bwMode="auto">
          <a:xfrm>
            <a:off x="3478693" y="4999038"/>
            <a:ext cx="2133600" cy="376237"/>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owner  "Bert"</a:t>
            </a:r>
          </a:p>
        </p:txBody>
      </p:sp>
      <p:sp>
        <p:nvSpPr>
          <p:cNvPr id="12297" name="Rectangle 9"/>
          <p:cNvSpPr>
            <a:spLocks noChangeArrowheads="1"/>
          </p:cNvSpPr>
          <p:nvPr/>
        </p:nvSpPr>
        <p:spPr bwMode="auto">
          <a:xfrm>
            <a:off x="6602893" y="3362324"/>
            <a:ext cx="2514600" cy="2133600"/>
          </a:xfrm>
          <a:prstGeom prst="rect">
            <a:avLst/>
          </a:prstGeom>
          <a:gradFill rotWithShape="0">
            <a:gsLst>
              <a:gs pos="0">
                <a:srgbClr val="99CCFF">
                  <a:gamma/>
                  <a:tint val="24314"/>
                  <a:invGamma/>
                </a:srgbClr>
              </a:gs>
              <a:gs pos="100000">
                <a:srgbClr val="99CCFF"/>
              </a:gs>
            </a:gsLst>
            <a:lin ang="5400000" scaled="1"/>
          </a:gra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endParaRPr lang="en-IN"/>
          </a:p>
        </p:txBody>
      </p:sp>
      <p:sp>
        <p:nvSpPr>
          <p:cNvPr id="12298" name="Rectangle 10"/>
          <p:cNvSpPr>
            <a:spLocks noChangeArrowheads="1"/>
          </p:cNvSpPr>
          <p:nvPr/>
        </p:nvSpPr>
        <p:spPr bwMode="auto">
          <a:xfrm>
            <a:off x="6374293" y="3590924"/>
            <a:ext cx="1752600" cy="376238"/>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Withdraw( )</a:t>
            </a:r>
          </a:p>
        </p:txBody>
      </p:sp>
      <p:sp>
        <p:nvSpPr>
          <p:cNvPr id="12299" name="Rectangle 11"/>
          <p:cNvSpPr>
            <a:spLocks noChangeArrowheads="1"/>
          </p:cNvSpPr>
          <p:nvPr/>
        </p:nvSpPr>
        <p:spPr bwMode="auto">
          <a:xfrm>
            <a:off x="6374293" y="4052888"/>
            <a:ext cx="1752600" cy="376237"/>
          </a:xfrm>
          <a:prstGeom prst="rect">
            <a:avLst/>
          </a:prstGeom>
          <a:solidFill>
            <a:srgbClr val="CCFFFF"/>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Deposit( )</a:t>
            </a:r>
          </a:p>
        </p:txBody>
      </p:sp>
      <p:sp>
        <p:nvSpPr>
          <p:cNvPr id="12300" name="Rectangle 12"/>
          <p:cNvSpPr>
            <a:spLocks noChangeArrowheads="1"/>
          </p:cNvSpPr>
          <p:nvPr/>
        </p:nvSpPr>
        <p:spPr bwMode="auto">
          <a:xfrm>
            <a:off x="6755293" y="4505324"/>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balance  12.56</a:t>
            </a:r>
          </a:p>
        </p:txBody>
      </p:sp>
      <p:sp>
        <p:nvSpPr>
          <p:cNvPr id="12305" name="Rectangle 17"/>
          <p:cNvSpPr>
            <a:spLocks noChangeArrowheads="1"/>
          </p:cNvSpPr>
          <p:nvPr/>
        </p:nvSpPr>
        <p:spPr bwMode="auto">
          <a:xfrm>
            <a:off x="6755293" y="4994274"/>
            <a:ext cx="2133600" cy="376238"/>
          </a:xfrm>
          <a:prstGeom prst="rect">
            <a:avLst/>
          </a:prstGeom>
          <a:solidFill>
            <a:srgbClr val="C0C0C0"/>
          </a:solidFill>
          <a:ln w="12700">
            <a:solidFill>
              <a:schemeClr val="tx1"/>
            </a:solidFill>
            <a:miter lim="800000"/>
            <a:headEnd/>
            <a:tailEnd/>
          </a:ln>
          <a:effectLst/>
        </p:spPr>
        <p:txBody>
          <a:bodyPr lIns="90488" tIns="44450" rIns="90488" bIns="44450">
            <a:spAutoFit/>
          </a:bodyPr>
          <a:lstStyle/>
          <a:p>
            <a:pPr defTabSz="739775"/>
            <a:r>
              <a:rPr lang="en-US" b="1">
                <a:latin typeface="Lucida Sans Typewriter" pitchFamily="49" charset="0"/>
              </a:rPr>
              <a:t>owner   "Fred"</a:t>
            </a:r>
          </a:p>
        </p:txBody>
      </p:sp>
    </p:spTree>
    <p:extLst>
      <p:ext uri="{BB962C8B-B14F-4D97-AF65-F5344CB8AC3E}">
        <p14:creationId xmlns:p14="http://schemas.microsoft.com/office/powerpoint/2010/main" val="2836479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05030" y="151498"/>
            <a:ext cx="8229600" cy="639762"/>
          </a:xfrm>
        </p:spPr>
        <p:txBody>
          <a:bodyPr>
            <a:normAutofit fontScale="90000"/>
          </a:bodyPr>
          <a:lstStyle/>
          <a:p>
            <a:r>
              <a:rPr lang="en-US" dirty="0" smtClean="0"/>
              <a:t>Example: Instance Member</a:t>
            </a:r>
            <a:endParaRPr lang="en-IN" dirty="0"/>
          </a:p>
        </p:txBody>
      </p:sp>
      <p:pic>
        <p:nvPicPr>
          <p:cNvPr id="9" name="Picture 2"/>
          <p:cNvPicPr>
            <a:picLocks noGrp="1" noChangeAspect="1" noChangeArrowheads="1"/>
          </p:cNvPicPr>
          <p:nvPr>
            <p:ph sz="half" idx="1"/>
          </p:nvPr>
        </p:nvPicPr>
        <p:blipFill>
          <a:blip r:embed="rId3" cstate="print"/>
          <a:srcRect/>
          <a:stretch>
            <a:fillRect/>
          </a:stretch>
        </p:blipFill>
        <p:spPr bwMode="auto">
          <a:xfrm>
            <a:off x="2005030" y="744320"/>
            <a:ext cx="3214710" cy="5460018"/>
          </a:xfrm>
          <a:prstGeom prst="rect">
            <a:avLst/>
          </a:prstGeom>
          <a:noFill/>
          <a:ln w="9525">
            <a:solidFill>
              <a:schemeClr val="tx1"/>
            </a:solid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5576930" y="1272401"/>
            <a:ext cx="4852140" cy="3857652"/>
          </a:xfrm>
          <a:prstGeom prst="rect">
            <a:avLst/>
          </a:prstGeom>
          <a:noFill/>
          <a:ln w="9525">
            <a:solidFill>
              <a:schemeClr val="tx1"/>
            </a:solidFill>
            <a:miter lim="800000"/>
            <a:headEnd/>
            <a:tailEnd/>
          </a:ln>
          <a:effectLst/>
        </p:spPr>
      </p:pic>
      <p:pic>
        <p:nvPicPr>
          <p:cNvPr id="5124" name="Picture 4"/>
          <p:cNvPicPr>
            <a:picLocks noChangeAspect="1" noChangeArrowheads="1"/>
          </p:cNvPicPr>
          <p:nvPr/>
        </p:nvPicPr>
        <p:blipFill>
          <a:blip r:embed="rId5" cstate="print"/>
          <a:srcRect/>
          <a:stretch>
            <a:fillRect/>
          </a:stretch>
        </p:blipFill>
        <p:spPr bwMode="auto">
          <a:xfrm>
            <a:off x="5738811" y="5429265"/>
            <a:ext cx="3648075" cy="581025"/>
          </a:xfrm>
          <a:prstGeom prst="rect">
            <a:avLst/>
          </a:prstGeom>
          <a:noFill/>
          <a:ln w="9525">
            <a:noFill/>
            <a:miter lim="800000"/>
            <a:headEnd/>
            <a:tailEnd/>
          </a:ln>
          <a:effectLst/>
        </p:spPr>
      </p:pic>
      <p:sp>
        <p:nvSpPr>
          <p:cNvPr id="12" name="Rounded Rectangle 11"/>
          <p:cNvSpPr/>
          <p:nvPr/>
        </p:nvSpPr>
        <p:spPr>
          <a:xfrm>
            <a:off x="4505360" y="2119794"/>
            <a:ext cx="1214446"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Instance data, property and methods</a:t>
            </a:r>
            <a:endParaRPr lang="en-IN" dirty="0"/>
          </a:p>
        </p:txBody>
      </p:sp>
      <p:cxnSp>
        <p:nvCxnSpPr>
          <p:cNvPr id="14" name="Straight Arrow Connector 13"/>
          <p:cNvCxnSpPr>
            <a:stCxn id="12" idx="1"/>
          </p:cNvCxnSpPr>
          <p:nvPr/>
        </p:nvCxnSpPr>
        <p:spPr>
          <a:xfrm rot="10800000">
            <a:off x="3290914" y="1405416"/>
            <a:ext cx="1214446" cy="13930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19344" y="1048224"/>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2147906" y="1548290"/>
            <a:ext cx="1928826" cy="20002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2076468" y="3619992"/>
            <a:ext cx="3071834" cy="24288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p:cNvCxnSpPr>
            <a:stCxn id="12" idx="1"/>
          </p:cNvCxnSpPr>
          <p:nvPr/>
        </p:nvCxnSpPr>
        <p:spPr>
          <a:xfrm rot="10800000">
            <a:off x="3790980" y="2762738"/>
            <a:ext cx="714380"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1"/>
          </p:cNvCxnSpPr>
          <p:nvPr/>
        </p:nvCxnSpPr>
        <p:spPr>
          <a:xfrm rot="10800000" flipV="1">
            <a:off x="4076732" y="2798455"/>
            <a:ext cx="428628" cy="821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740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832024" y="979901"/>
            <a:ext cx="5000660" cy="2571768"/>
          </a:xfrm>
          <a:prstGeom prst="rect">
            <a:avLst/>
          </a:prstGeom>
          <a:solidFill>
            <a:schemeClr val="accent1">
              <a:lumMod val="40000"/>
              <a:lumOff val="60000"/>
            </a:schemeClr>
          </a:solidFill>
          <a:ln>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279400" indent="-279400">
              <a:lnSpc>
                <a:spcPct val="80000"/>
              </a:lnSpc>
              <a:spcBef>
                <a:spcPct val="60000"/>
              </a:spcBef>
              <a:buClr>
                <a:srgbClr val="D60093"/>
              </a:buClr>
              <a:buSzPct val="70000"/>
              <a:buFont typeface="Wingdings" pitchFamily="2" charset="2"/>
              <a:buChar char="n"/>
            </a:pPr>
            <a:r>
              <a:rPr lang="en-US" dirty="0">
                <a:latin typeface="Trebuchet MS" pitchFamily="34" charset="0"/>
              </a:rPr>
              <a:t>Value of constant field is obtained at compile time</a:t>
            </a:r>
          </a:p>
          <a:p>
            <a:pPr marL="279400" indent="-279400">
              <a:lnSpc>
                <a:spcPct val="80000"/>
              </a:lnSpc>
              <a:spcBef>
                <a:spcPct val="60000"/>
              </a:spcBef>
              <a:buClr>
                <a:srgbClr val="D60093"/>
              </a:buClr>
              <a:buSzPct val="70000"/>
              <a:buFont typeface="Wingdings" pitchFamily="2" charset="2"/>
              <a:buChar char="n"/>
            </a:pPr>
            <a:r>
              <a:rPr lang="en-US" dirty="0">
                <a:latin typeface="Trebuchet MS" pitchFamily="34" charset="0"/>
              </a:rPr>
              <a:t>Value is stored in Assembly (in Type Metadata section).</a:t>
            </a:r>
          </a:p>
          <a:p>
            <a:pPr marL="279400" indent="-279400">
              <a:lnSpc>
                <a:spcPct val="80000"/>
              </a:lnSpc>
              <a:spcBef>
                <a:spcPct val="60000"/>
              </a:spcBef>
              <a:buClr>
                <a:srgbClr val="D60093"/>
              </a:buClr>
              <a:buSzPct val="70000"/>
              <a:buFont typeface="Wingdings" pitchFamily="2" charset="2"/>
              <a:buChar char="n"/>
            </a:pPr>
            <a:r>
              <a:rPr lang="en-US" dirty="0">
                <a:latin typeface="Trebuchet MS" pitchFamily="34" charset="0"/>
              </a:rPr>
              <a:t>No memory space allocation during runtime</a:t>
            </a:r>
          </a:p>
          <a:p>
            <a:pPr marL="279400" indent="-279400">
              <a:lnSpc>
                <a:spcPct val="80000"/>
              </a:lnSpc>
              <a:spcBef>
                <a:spcPct val="60000"/>
              </a:spcBef>
              <a:buClr>
                <a:srgbClr val="D60093"/>
              </a:buClr>
              <a:buSzPct val="70000"/>
              <a:buFont typeface="Wingdings" pitchFamily="2" charset="2"/>
              <a:buChar char="n"/>
            </a:pPr>
            <a:r>
              <a:rPr lang="en-US" dirty="0">
                <a:latin typeface="Trebuchet MS" pitchFamily="34" charset="0"/>
              </a:rPr>
              <a:t>Can be assigned only through field-initialization technique</a:t>
            </a:r>
          </a:p>
          <a:p>
            <a:pPr algn="ctr"/>
            <a:endParaRPr lang="en-IN" dirty="0"/>
          </a:p>
        </p:txBody>
      </p:sp>
      <p:sp>
        <p:nvSpPr>
          <p:cNvPr id="16" name="Rectangle 15"/>
          <p:cNvSpPr/>
          <p:nvPr/>
        </p:nvSpPr>
        <p:spPr>
          <a:xfrm>
            <a:off x="1974504" y="3694545"/>
            <a:ext cx="5143536" cy="2500330"/>
          </a:xfrm>
          <a:prstGeom prst="rect">
            <a:avLst/>
          </a:prstGeom>
          <a:solidFill>
            <a:schemeClr val="accent1">
              <a:lumMod val="40000"/>
              <a:lumOff val="60000"/>
            </a:schemeClr>
          </a:solidFill>
          <a:ln>
            <a:solidFill>
              <a:schemeClr val="bg2">
                <a:lumMod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279400" indent="-279400">
              <a:lnSpc>
                <a:spcPct val="90000"/>
              </a:lnSpc>
              <a:spcBef>
                <a:spcPct val="60000"/>
              </a:spcBef>
              <a:buClr>
                <a:srgbClr val="D60093"/>
              </a:buClr>
              <a:buSzPct val="70000"/>
              <a:buFont typeface="Wingdings" pitchFamily="2" charset="2"/>
              <a:buChar char="n"/>
            </a:pPr>
            <a:r>
              <a:rPr lang="en-US" dirty="0">
                <a:latin typeface="Trebuchet MS" pitchFamily="34" charset="0"/>
              </a:rPr>
              <a:t>Value of read-only field is obtained at run time</a:t>
            </a:r>
          </a:p>
          <a:p>
            <a:pPr marL="279400" indent="-279400">
              <a:lnSpc>
                <a:spcPct val="90000"/>
              </a:lnSpc>
              <a:spcBef>
                <a:spcPct val="60000"/>
              </a:spcBef>
              <a:buClr>
                <a:srgbClr val="D60093"/>
              </a:buClr>
              <a:buSzPct val="70000"/>
              <a:buFont typeface="Wingdings" pitchFamily="2" charset="2"/>
              <a:buChar char="n"/>
            </a:pPr>
            <a:r>
              <a:rPr lang="en-US" dirty="0">
                <a:latin typeface="Trebuchet MS" pitchFamily="34" charset="0"/>
              </a:rPr>
              <a:t>Value is not stored in assembly.</a:t>
            </a:r>
          </a:p>
          <a:p>
            <a:pPr marL="279400" indent="-279400">
              <a:lnSpc>
                <a:spcPct val="90000"/>
              </a:lnSpc>
              <a:spcBef>
                <a:spcPct val="60000"/>
              </a:spcBef>
              <a:buClr>
                <a:srgbClr val="D60093"/>
              </a:buClr>
              <a:buSzPct val="70000"/>
              <a:buFont typeface="Wingdings" pitchFamily="2" charset="2"/>
              <a:buChar char="n"/>
            </a:pPr>
            <a:r>
              <a:rPr lang="en-US" dirty="0">
                <a:latin typeface="Trebuchet MS" pitchFamily="34" charset="0"/>
              </a:rPr>
              <a:t>Memory space is allocated during run time</a:t>
            </a:r>
          </a:p>
          <a:p>
            <a:pPr marL="279400" indent="-279400">
              <a:lnSpc>
                <a:spcPct val="90000"/>
              </a:lnSpc>
              <a:spcBef>
                <a:spcPct val="60000"/>
              </a:spcBef>
              <a:buClr>
                <a:srgbClr val="D60093"/>
              </a:buClr>
              <a:buSzPct val="70000"/>
              <a:buFont typeface="Wingdings" pitchFamily="2" charset="2"/>
              <a:buChar char="n"/>
            </a:pPr>
            <a:r>
              <a:rPr lang="en-US" dirty="0">
                <a:latin typeface="Trebuchet MS" pitchFamily="34" charset="0"/>
              </a:rPr>
              <a:t>Can be assigned through constructor and field-initialization technique</a:t>
            </a:r>
          </a:p>
          <a:p>
            <a:pPr algn="ctr"/>
            <a:endParaRPr lang="en-IN" dirty="0"/>
          </a:p>
        </p:txBody>
      </p:sp>
      <p:sp>
        <p:nvSpPr>
          <p:cNvPr id="35844" name="AutoShape 4"/>
          <p:cNvSpPr>
            <a:spLocks noChangeArrowheads="1"/>
          </p:cNvSpPr>
          <p:nvPr/>
        </p:nvSpPr>
        <p:spPr bwMode="auto">
          <a:xfrm>
            <a:off x="7689544" y="4051735"/>
            <a:ext cx="1905000" cy="1219200"/>
          </a:xfrm>
          <a:prstGeom prst="roundRect">
            <a:avLst>
              <a:gd name="adj" fmla="val 16667"/>
            </a:avLst>
          </a:prstGeom>
          <a:gradFill rotWithShape="0">
            <a:gsLst>
              <a:gs pos="0">
                <a:srgbClr val="99CCFF">
                  <a:gamma/>
                  <a:tint val="24314"/>
                  <a:invGamma/>
                </a:srgbClr>
              </a:gs>
              <a:gs pos="100000">
                <a:srgbClr val="99CCFF"/>
              </a:gs>
            </a:gsLst>
            <a:lin ang="5400000" scaled="1"/>
          </a:gradFill>
          <a:ln w="9525">
            <a:solidFill>
              <a:srgbClr val="0033CC"/>
            </a:solidFill>
            <a:round/>
            <a:headEnd/>
            <a:tailEnd/>
          </a:ln>
          <a:effectLst>
            <a:outerShdw dist="53882" dir="2700000" algn="ctr" rotWithShape="0">
              <a:srgbClr val="C0C0C0"/>
            </a:outerShdw>
          </a:effectLst>
        </p:spPr>
        <p:txBody>
          <a:bodyPr wrap="none" tIns="27432" bIns="27432" anchor="ctr"/>
          <a:lstStyle/>
          <a:p>
            <a:endParaRPr lang="en-IN"/>
          </a:p>
        </p:txBody>
      </p:sp>
      <p:sp>
        <p:nvSpPr>
          <p:cNvPr id="35845" name="Rectangle 5"/>
          <p:cNvSpPr>
            <a:spLocks noChangeArrowheads="1"/>
          </p:cNvSpPr>
          <p:nvPr/>
        </p:nvSpPr>
        <p:spPr bwMode="auto">
          <a:xfrm>
            <a:off x="2057401" y="152401"/>
            <a:ext cx="8189913" cy="841375"/>
          </a:xfrm>
          <a:prstGeom prst="rect">
            <a:avLst/>
          </a:prstGeom>
          <a:noFill/>
          <a:ln w="9525">
            <a:noFill/>
            <a:miter lim="800000"/>
            <a:headEnd/>
            <a:tailEnd/>
          </a:ln>
          <a:effectLst/>
        </p:spPr>
        <p:txBody>
          <a:bodyPr anchor="ctr"/>
          <a:lstStyle/>
          <a:p>
            <a:pPr>
              <a:lnSpc>
                <a:spcPct val="80000"/>
              </a:lnSpc>
              <a:buClr>
                <a:srgbClr val="DC0081"/>
              </a:buClr>
              <a:buFont typeface="Wingdings" pitchFamily="2" charset="2"/>
              <a:buNone/>
            </a:pPr>
            <a:endParaRPr lang="en-US" b="1">
              <a:solidFill>
                <a:schemeClr val="tx2"/>
              </a:solidFill>
            </a:endParaRPr>
          </a:p>
        </p:txBody>
      </p:sp>
      <p:grpSp>
        <p:nvGrpSpPr>
          <p:cNvPr id="2" name="Group 8"/>
          <p:cNvGrpSpPr>
            <a:grpSpLocks/>
          </p:cNvGrpSpPr>
          <p:nvPr/>
        </p:nvGrpSpPr>
        <p:grpSpPr bwMode="auto">
          <a:xfrm>
            <a:off x="7332354" y="3765983"/>
            <a:ext cx="838200" cy="812800"/>
            <a:chOff x="4800" y="2015"/>
            <a:chExt cx="332" cy="322"/>
          </a:xfrm>
        </p:grpSpPr>
        <p:sp>
          <p:nvSpPr>
            <p:cNvPr id="35849" name="Oval 9"/>
            <p:cNvSpPr>
              <a:spLocks noChangeArrowheads="1"/>
            </p:cNvSpPr>
            <p:nvPr/>
          </p:nvSpPr>
          <p:spPr bwMode="auto">
            <a:xfrm>
              <a:off x="4835" y="2047"/>
              <a:ext cx="297" cy="290"/>
            </a:xfrm>
            <a:prstGeom prst="ellipse">
              <a:avLst/>
            </a:prstGeom>
            <a:solidFill>
              <a:srgbClr val="C0C0C0">
                <a:alpha val="50000"/>
              </a:srgbClr>
            </a:solidFill>
            <a:ln w="9525">
              <a:noFill/>
              <a:round/>
              <a:headEnd/>
              <a:tailEnd/>
            </a:ln>
            <a:effectLst/>
          </p:spPr>
          <p:txBody>
            <a:bodyPr wrap="none" anchor="ctr"/>
            <a:lstStyle/>
            <a:p>
              <a:endParaRPr lang="en-IN"/>
            </a:p>
          </p:txBody>
        </p:sp>
        <p:grpSp>
          <p:nvGrpSpPr>
            <p:cNvPr id="3" name="Group 10"/>
            <p:cNvGrpSpPr>
              <a:grpSpLocks/>
            </p:cNvGrpSpPr>
            <p:nvPr/>
          </p:nvGrpSpPr>
          <p:grpSpPr bwMode="auto">
            <a:xfrm>
              <a:off x="4800" y="2015"/>
              <a:ext cx="297" cy="289"/>
              <a:chOff x="2536" y="2792"/>
              <a:chExt cx="576" cy="576"/>
            </a:xfrm>
          </p:grpSpPr>
          <p:sp>
            <p:nvSpPr>
              <p:cNvPr id="35851" name="Oval 11" descr="5%"/>
              <p:cNvSpPr>
                <a:spLocks noChangeArrowheads="1"/>
              </p:cNvSpPr>
              <p:nvPr/>
            </p:nvSpPr>
            <p:spPr bwMode="auto">
              <a:xfrm>
                <a:off x="2536" y="2792"/>
                <a:ext cx="576" cy="576"/>
              </a:xfrm>
              <a:prstGeom prst="ellipse">
                <a:avLst/>
              </a:prstGeom>
              <a:pattFill prst="pct5">
                <a:fgClr>
                  <a:srgbClr val="FFFF00"/>
                </a:fgClr>
                <a:bgClr>
                  <a:srgbClr val="FFFFFF"/>
                </a:bgClr>
              </a:pattFill>
              <a:ln w="9525">
                <a:solidFill>
                  <a:srgbClr val="B2B2B2"/>
                </a:solidFill>
                <a:round/>
                <a:headEnd/>
                <a:tailEnd/>
              </a:ln>
              <a:effectLst>
                <a:outerShdw dist="17961" dir="2700000" algn="ctr" rotWithShape="0">
                  <a:schemeClr val="tx1"/>
                </a:outerShdw>
              </a:effectLst>
            </p:spPr>
            <p:txBody>
              <a:bodyPr wrap="none" anchor="ctr"/>
              <a:lstStyle/>
              <a:p>
                <a:endParaRPr lang="en-IN"/>
              </a:p>
            </p:txBody>
          </p:sp>
          <p:sp>
            <p:nvSpPr>
              <p:cNvPr id="35852" name="Freeform 12" descr="5%"/>
              <p:cNvSpPr>
                <a:spLocks/>
              </p:cNvSpPr>
              <p:nvPr/>
            </p:nvSpPr>
            <p:spPr bwMode="auto">
              <a:xfrm>
                <a:off x="2600" y="2936"/>
                <a:ext cx="512" cy="432"/>
              </a:xfrm>
              <a:custGeom>
                <a:avLst/>
                <a:gdLst/>
                <a:ahLst/>
                <a:cxnLst>
                  <a:cxn ang="0">
                    <a:pos x="0" y="320"/>
                  </a:cxn>
                  <a:cxn ang="0">
                    <a:pos x="84" y="336"/>
                  </a:cxn>
                  <a:cxn ang="0">
                    <a:pos x="140" y="340"/>
                  </a:cxn>
                  <a:cxn ang="0">
                    <a:pos x="224" y="336"/>
                  </a:cxn>
                  <a:cxn ang="0">
                    <a:pos x="288" y="308"/>
                  </a:cxn>
                  <a:cxn ang="0">
                    <a:pos x="348" y="276"/>
                  </a:cxn>
                  <a:cxn ang="0">
                    <a:pos x="404" y="224"/>
                  </a:cxn>
                  <a:cxn ang="0">
                    <a:pos x="448" y="168"/>
                  </a:cxn>
                  <a:cxn ang="0">
                    <a:pos x="464" y="116"/>
                  </a:cxn>
                  <a:cxn ang="0">
                    <a:pos x="464" y="48"/>
                  </a:cxn>
                  <a:cxn ang="0">
                    <a:pos x="464" y="0"/>
                  </a:cxn>
                  <a:cxn ang="0">
                    <a:pos x="488" y="28"/>
                  </a:cxn>
                  <a:cxn ang="0">
                    <a:pos x="508" y="72"/>
                  </a:cxn>
                  <a:cxn ang="0">
                    <a:pos x="512" y="144"/>
                  </a:cxn>
                  <a:cxn ang="0">
                    <a:pos x="500" y="228"/>
                  </a:cxn>
                  <a:cxn ang="0">
                    <a:pos x="468" y="296"/>
                  </a:cxn>
                  <a:cxn ang="0">
                    <a:pos x="424" y="352"/>
                  </a:cxn>
                  <a:cxn ang="0">
                    <a:pos x="372" y="388"/>
                  </a:cxn>
                  <a:cxn ang="0">
                    <a:pos x="328" y="416"/>
                  </a:cxn>
                  <a:cxn ang="0">
                    <a:pos x="256" y="432"/>
                  </a:cxn>
                  <a:cxn ang="0">
                    <a:pos x="176" y="432"/>
                  </a:cxn>
                  <a:cxn ang="0">
                    <a:pos x="100" y="404"/>
                  </a:cxn>
                  <a:cxn ang="0">
                    <a:pos x="56" y="372"/>
                  </a:cxn>
                  <a:cxn ang="0">
                    <a:pos x="0" y="320"/>
                  </a:cxn>
                </a:cxnLst>
                <a:rect l="0" t="0" r="r" b="b"/>
                <a:pathLst>
                  <a:path w="512" h="432">
                    <a:moveTo>
                      <a:pt x="0" y="320"/>
                    </a:moveTo>
                    <a:lnTo>
                      <a:pt x="84" y="336"/>
                    </a:lnTo>
                    <a:lnTo>
                      <a:pt x="140" y="340"/>
                    </a:lnTo>
                    <a:lnTo>
                      <a:pt x="224" y="336"/>
                    </a:lnTo>
                    <a:lnTo>
                      <a:pt x="288" y="308"/>
                    </a:lnTo>
                    <a:lnTo>
                      <a:pt x="348" y="276"/>
                    </a:lnTo>
                    <a:lnTo>
                      <a:pt x="404" y="224"/>
                    </a:lnTo>
                    <a:lnTo>
                      <a:pt x="448" y="168"/>
                    </a:lnTo>
                    <a:lnTo>
                      <a:pt x="464" y="116"/>
                    </a:lnTo>
                    <a:lnTo>
                      <a:pt x="464" y="48"/>
                    </a:lnTo>
                    <a:lnTo>
                      <a:pt x="464" y="0"/>
                    </a:lnTo>
                    <a:lnTo>
                      <a:pt x="488" y="28"/>
                    </a:lnTo>
                    <a:lnTo>
                      <a:pt x="508" y="72"/>
                    </a:lnTo>
                    <a:lnTo>
                      <a:pt x="512" y="144"/>
                    </a:lnTo>
                    <a:lnTo>
                      <a:pt x="500" y="228"/>
                    </a:lnTo>
                    <a:lnTo>
                      <a:pt x="468" y="296"/>
                    </a:lnTo>
                    <a:lnTo>
                      <a:pt x="424" y="352"/>
                    </a:lnTo>
                    <a:lnTo>
                      <a:pt x="372" y="388"/>
                    </a:lnTo>
                    <a:lnTo>
                      <a:pt x="328" y="416"/>
                    </a:lnTo>
                    <a:lnTo>
                      <a:pt x="256" y="432"/>
                    </a:lnTo>
                    <a:lnTo>
                      <a:pt x="176" y="432"/>
                    </a:lnTo>
                    <a:lnTo>
                      <a:pt x="100" y="404"/>
                    </a:lnTo>
                    <a:lnTo>
                      <a:pt x="56" y="372"/>
                    </a:lnTo>
                    <a:lnTo>
                      <a:pt x="0" y="320"/>
                    </a:lnTo>
                    <a:close/>
                  </a:path>
                </a:pathLst>
              </a:custGeom>
              <a:pattFill prst="pct5">
                <a:fgClr>
                  <a:srgbClr val="FFFF00"/>
                </a:fgClr>
                <a:bgClr>
                  <a:schemeClr val="folHlink"/>
                </a:bgClr>
              </a:pattFill>
              <a:ln w="9525" cap="flat" cmpd="sng">
                <a:solidFill>
                  <a:schemeClr val="folHlink"/>
                </a:solidFill>
                <a:prstDash val="solid"/>
                <a:round/>
                <a:headEnd type="none" w="med" len="med"/>
                <a:tailEnd type="none" w="med" len="med"/>
              </a:ln>
              <a:effectLst/>
            </p:spPr>
            <p:txBody>
              <a:bodyPr wrap="none" anchor="ctr"/>
              <a:lstStyle/>
              <a:p>
                <a:endParaRPr lang="en-IN"/>
              </a:p>
            </p:txBody>
          </p:sp>
          <p:sp>
            <p:nvSpPr>
              <p:cNvPr id="35853" name="Freeform 13"/>
              <p:cNvSpPr>
                <a:spLocks/>
              </p:cNvSpPr>
              <p:nvPr/>
            </p:nvSpPr>
            <p:spPr bwMode="auto">
              <a:xfrm>
                <a:off x="2676" y="2936"/>
                <a:ext cx="300" cy="196"/>
              </a:xfrm>
              <a:custGeom>
                <a:avLst/>
                <a:gdLst/>
                <a:ahLst/>
                <a:cxnLst>
                  <a:cxn ang="0">
                    <a:pos x="156" y="136"/>
                  </a:cxn>
                  <a:cxn ang="0">
                    <a:pos x="280" y="28"/>
                  </a:cxn>
                  <a:cxn ang="0">
                    <a:pos x="300" y="20"/>
                  </a:cxn>
                  <a:cxn ang="0">
                    <a:pos x="288" y="40"/>
                  </a:cxn>
                  <a:cxn ang="0">
                    <a:pos x="152" y="196"/>
                  </a:cxn>
                  <a:cxn ang="0">
                    <a:pos x="8" y="20"/>
                  </a:cxn>
                  <a:cxn ang="0">
                    <a:pos x="0" y="0"/>
                  </a:cxn>
                  <a:cxn ang="0">
                    <a:pos x="16" y="8"/>
                  </a:cxn>
                  <a:cxn ang="0">
                    <a:pos x="156" y="136"/>
                  </a:cxn>
                </a:cxnLst>
                <a:rect l="0" t="0" r="r" b="b"/>
                <a:pathLst>
                  <a:path w="300" h="196">
                    <a:moveTo>
                      <a:pt x="156" y="136"/>
                    </a:moveTo>
                    <a:lnTo>
                      <a:pt x="280" y="28"/>
                    </a:lnTo>
                    <a:lnTo>
                      <a:pt x="300" y="20"/>
                    </a:lnTo>
                    <a:lnTo>
                      <a:pt x="288" y="40"/>
                    </a:lnTo>
                    <a:lnTo>
                      <a:pt x="152" y="196"/>
                    </a:lnTo>
                    <a:lnTo>
                      <a:pt x="8" y="20"/>
                    </a:lnTo>
                    <a:lnTo>
                      <a:pt x="0" y="0"/>
                    </a:lnTo>
                    <a:lnTo>
                      <a:pt x="16" y="8"/>
                    </a:lnTo>
                    <a:lnTo>
                      <a:pt x="156" y="136"/>
                    </a:lnTo>
                    <a:close/>
                  </a:path>
                </a:pathLst>
              </a:custGeom>
              <a:solidFill>
                <a:schemeClr val="tx1"/>
              </a:solidFill>
              <a:ln w="9525" cap="flat" cmpd="sng">
                <a:solidFill>
                  <a:schemeClr val="tx1"/>
                </a:solidFill>
                <a:prstDash val="solid"/>
                <a:round/>
                <a:headEnd type="none" w="med" len="med"/>
                <a:tailEnd type="none" w="med" len="med"/>
              </a:ln>
              <a:effectLst/>
            </p:spPr>
            <p:txBody>
              <a:bodyPr wrap="none" anchor="ctr"/>
              <a:lstStyle/>
              <a:p>
                <a:endParaRPr lang="en-IN"/>
              </a:p>
            </p:txBody>
          </p:sp>
        </p:grpSp>
      </p:grpSp>
      <p:sp>
        <p:nvSpPr>
          <p:cNvPr id="35854" name="WordArt 14"/>
          <p:cNvSpPr>
            <a:spLocks noChangeArrowheads="1" noChangeShapeType="1" noTextEdit="1"/>
          </p:cNvSpPr>
          <p:nvPr/>
        </p:nvSpPr>
        <p:spPr bwMode="auto">
          <a:xfrm>
            <a:off x="8046734" y="4551801"/>
            <a:ext cx="1276350" cy="476250"/>
          </a:xfrm>
          <a:prstGeom prst="rect">
            <a:avLst/>
          </a:prstGeom>
        </p:spPr>
        <p:txBody>
          <a:bodyPr wrap="none" fromWordArt="1">
            <a:prstTxWarp prst="textSlantUp">
              <a:avLst>
                <a:gd name="adj" fmla="val 32056"/>
              </a:avLst>
            </a:prstTxWarp>
          </a:bodyPr>
          <a:lstStyle/>
          <a:p>
            <a:pPr algn="ctr"/>
            <a:r>
              <a:rPr lang="en-IN" sz="20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run time</a:t>
            </a:r>
          </a:p>
        </p:txBody>
      </p:sp>
      <p:sp>
        <p:nvSpPr>
          <p:cNvPr id="35855" name="AutoShape 15"/>
          <p:cNvSpPr>
            <a:spLocks noChangeArrowheads="1"/>
          </p:cNvSpPr>
          <p:nvPr/>
        </p:nvSpPr>
        <p:spPr bwMode="auto">
          <a:xfrm>
            <a:off x="2403132" y="1479967"/>
            <a:ext cx="1905000" cy="1219200"/>
          </a:xfrm>
          <a:prstGeom prst="roundRect">
            <a:avLst>
              <a:gd name="adj" fmla="val 16667"/>
            </a:avLst>
          </a:prstGeom>
          <a:gradFill rotWithShape="0">
            <a:gsLst>
              <a:gs pos="0">
                <a:srgbClr val="99CCFF">
                  <a:gamma/>
                  <a:tint val="24314"/>
                  <a:invGamma/>
                </a:srgbClr>
              </a:gs>
              <a:gs pos="100000">
                <a:srgbClr val="99CCFF"/>
              </a:gs>
            </a:gsLst>
            <a:lin ang="5400000" scaled="1"/>
          </a:gradFill>
          <a:ln w="9525">
            <a:solidFill>
              <a:srgbClr val="0033CC"/>
            </a:solidFill>
            <a:round/>
            <a:headEnd/>
            <a:tailEnd/>
          </a:ln>
          <a:effectLst>
            <a:outerShdw dist="53882" dir="2700000" algn="ctr" rotWithShape="0">
              <a:srgbClr val="C0C0C0"/>
            </a:outerShdw>
          </a:effectLst>
        </p:spPr>
        <p:txBody>
          <a:bodyPr wrap="none" tIns="27432" bIns="27432" anchor="ctr"/>
          <a:lstStyle/>
          <a:p>
            <a:endParaRPr lang="en-IN"/>
          </a:p>
        </p:txBody>
      </p:sp>
      <p:sp>
        <p:nvSpPr>
          <p:cNvPr id="35856" name="WordArt 16"/>
          <p:cNvSpPr>
            <a:spLocks noChangeArrowheads="1" noChangeShapeType="1" noTextEdit="1"/>
          </p:cNvSpPr>
          <p:nvPr/>
        </p:nvSpPr>
        <p:spPr bwMode="auto">
          <a:xfrm>
            <a:off x="2546009" y="1837157"/>
            <a:ext cx="1628775" cy="546100"/>
          </a:xfrm>
          <a:prstGeom prst="rect">
            <a:avLst/>
          </a:prstGeom>
        </p:spPr>
        <p:txBody>
          <a:bodyPr wrap="none" fromWordArt="1">
            <a:prstTxWarp prst="textSlantUp">
              <a:avLst>
                <a:gd name="adj" fmla="val 32056"/>
              </a:avLst>
            </a:prstTxWarp>
          </a:bodyPr>
          <a:lstStyle/>
          <a:p>
            <a:pPr algn="ctr"/>
            <a:r>
              <a:rPr lang="en-IN" sz="24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compile time</a:t>
            </a:r>
          </a:p>
        </p:txBody>
      </p:sp>
      <p:sp>
        <p:nvSpPr>
          <p:cNvPr id="35858" name="Rectangle 18"/>
          <p:cNvSpPr>
            <a:spLocks noGrp="1" noChangeArrowheads="1"/>
          </p:cNvSpPr>
          <p:nvPr>
            <p:ph type="title"/>
          </p:nvPr>
        </p:nvSpPr>
        <p:spPr>
          <a:xfrm>
            <a:off x="838200" y="365125"/>
            <a:ext cx="10497065" cy="487021"/>
          </a:xfrm>
        </p:spPr>
        <p:txBody>
          <a:bodyPr>
            <a:normAutofit fontScale="90000"/>
          </a:bodyPr>
          <a:lstStyle/>
          <a:p>
            <a:r>
              <a:rPr lang="en-US" dirty="0"/>
              <a:t>Declaring </a:t>
            </a:r>
            <a:r>
              <a:rPr lang="en-US" dirty="0" err="1"/>
              <a:t>Readonly</a:t>
            </a:r>
            <a:r>
              <a:rPr lang="en-US" dirty="0"/>
              <a:t> Variables and Constants</a:t>
            </a:r>
          </a:p>
        </p:txBody>
      </p:sp>
      <p:sp>
        <p:nvSpPr>
          <p:cNvPr id="18" name="Rounded Rectangle 17"/>
          <p:cNvSpPr/>
          <p:nvPr/>
        </p:nvSpPr>
        <p:spPr>
          <a:xfrm>
            <a:off x="2260256" y="908463"/>
            <a:ext cx="2286016"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Variable</a:t>
            </a:r>
            <a:endParaRPr lang="en-IN" dirty="0"/>
          </a:p>
        </p:txBody>
      </p:sp>
      <p:sp>
        <p:nvSpPr>
          <p:cNvPr id="19" name="Rounded Rectangle 18"/>
          <p:cNvSpPr/>
          <p:nvPr/>
        </p:nvSpPr>
        <p:spPr>
          <a:xfrm>
            <a:off x="7618106" y="5480495"/>
            <a:ext cx="2286016"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Read-only variable</a:t>
            </a:r>
            <a:endParaRPr lang="en-IN" dirty="0"/>
          </a:p>
        </p:txBody>
      </p:sp>
    </p:spTree>
    <p:extLst>
      <p:ext uri="{BB962C8B-B14F-4D97-AF65-F5344CB8AC3E}">
        <p14:creationId xmlns:p14="http://schemas.microsoft.com/office/powerpoint/2010/main" val="2087750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8239140" y="1500174"/>
            <a:ext cx="2214578" cy="2143140"/>
          </a:xfrm>
          <a:prstGeom prst="roundRect">
            <a:avLst/>
          </a:prstGeom>
          <a:solidFill>
            <a:schemeClr val="accent1">
              <a:lumMod val="40000"/>
              <a:lumOff val="60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122" name="Rectangle 2"/>
          <p:cNvSpPr>
            <a:spLocks noGrp="1" noChangeArrowheads="1"/>
          </p:cNvSpPr>
          <p:nvPr>
            <p:ph type="title"/>
          </p:nvPr>
        </p:nvSpPr>
        <p:spPr/>
        <p:txBody>
          <a:bodyPr/>
          <a:lstStyle/>
          <a:p>
            <a:r>
              <a:rPr lang="en-GB"/>
              <a:t>What Is a Class?</a:t>
            </a:r>
          </a:p>
        </p:txBody>
      </p:sp>
      <p:sp>
        <p:nvSpPr>
          <p:cNvPr id="5123" name="Rectangle 3"/>
          <p:cNvSpPr>
            <a:spLocks noGrp="1" noChangeArrowheads="1"/>
          </p:cNvSpPr>
          <p:nvPr>
            <p:ph type="body" idx="1"/>
          </p:nvPr>
        </p:nvSpPr>
        <p:spPr>
          <a:xfrm>
            <a:off x="930876" y="1655764"/>
            <a:ext cx="8854474" cy="4287837"/>
          </a:xfrm>
        </p:spPr>
        <p:txBody>
          <a:bodyPr>
            <a:normAutofit lnSpcReduction="10000"/>
          </a:bodyPr>
          <a:lstStyle/>
          <a:p>
            <a:pPr>
              <a:lnSpc>
                <a:spcPct val="80000"/>
              </a:lnSpc>
            </a:pPr>
            <a:endParaRPr lang="en-GB" dirty="0" smtClean="0"/>
          </a:p>
          <a:p>
            <a:pPr>
              <a:lnSpc>
                <a:spcPct val="80000"/>
              </a:lnSpc>
            </a:pPr>
            <a:r>
              <a:rPr lang="en-GB" dirty="0" smtClean="0"/>
              <a:t>For </a:t>
            </a:r>
            <a:r>
              <a:rPr lang="en-GB" dirty="0"/>
              <a:t>the philosopher…</a:t>
            </a:r>
          </a:p>
          <a:p>
            <a:pPr lvl="1">
              <a:lnSpc>
                <a:spcPct val="80000"/>
              </a:lnSpc>
            </a:pPr>
            <a:r>
              <a:rPr lang="en-GB" dirty="0"/>
              <a:t>An </a:t>
            </a:r>
            <a:r>
              <a:rPr lang="en-GB" dirty="0" smtClean="0"/>
              <a:t>artefact </a:t>
            </a:r>
            <a:r>
              <a:rPr lang="en-GB" dirty="0"/>
              <a:t>of human </a:t>
            </a:r>
            <a:r>
              <a:rPr lang="en-GB" i="1" dirty="0"/>
              <a:t>class</a:t>
            </a:r>
            <a:r>
              <a:rPr lang="en-GB" dirty="0"/>
              <a:t>ification!</a:t>
            </a:r>
          </a:p>
          <a:p>
            <a:pPr lvl="1">
              <a:lnSpc>
                <a:spcPct val="80000"/>
              </a:lnSpc>
            </a:pPr>
            <a:r>
              <a:rPr lang="en-GB" i="1" dirty="0"/>
              <a:t>Class</a:t>
            </a:r>
            <a:r>
              <a:rPr lang="en-GB" dirty="0"/>
              <a:t>ify based on common </a:t>
            </a:r>
            <a:r>
              <a:rPr lang="en-GB" dirty="0" smtClean="0"/>
              <a:t>behaviour </a:t>
            </a:r>
            <a:r>
              <a:rPr lang="en-GB" dirty="0"/>
              <a:t>or attributes</a:t>
            </a:r>
          </a:p>
          <a:p>
            <a:pPr lvl="1">
              <a:lnSpc>
                <a:spcPct val="80000"/>
              </a:lnSpc>
            </a:pPr>
            <a:r>
              <a:rPr lang="en-GB" dirty="0"/>
              <a:t>Agree on descriptions and names of useful </a:t>
            </a:r>
            <a:r>
              <a:rPr lang="en-GB" i="1" dirty="0"/>
              <a:t>class</a:t>
            </a:r>
            <a:r>
              <a:rPr lang="en-GB" dirty="0"/>
              <a:t>es</a:t>
            </a:r>
          </a:p>
          <a:p>
            <a:pPr lvl="1">
              <a:lnSpc>
                <a:spcPct val="80000"/>
              </a:lnSpc>
            </a:pPr>
            <a:r>
              <a:rPr lang="en-GB" dirty="0"/>
              <a:t>Create vocabulary; we communicate; we think!</a:t>
            </a:r>
          </a:p>
          <a:p>
            <a:pPr>
              <a:lnSpc>
                <a:spcPct val="80000"/>
              </a:lnSpc>
            </a:pPr>
            <a:endParaRPr lang="en-GB" dirty="0" smtClean="0"/>
          </a:p>
          <a:p>
            <a:pPr>
              <a:lnSpc>
                <a:spcPct val="80000"/>
              </a:lnSpc>
            </a:pPr>
            <a:endParaRPr lang="en-GB" dirty="0" smtClean="0"/>
          </a:p>
          <a:p>
            <a:pPr>
              <a:lnSpc>
                <a:spcPct val="80000"/>
              </a:lnSpc>
            </a:pPr>
            <a:r>
              <a:rPr lang="en-GB" dirty="0" smtClean="0"/>
              <a:t>For </a:t>
            </a:r>
            <a:r>
              <a:rPr lang="en-GB" dirty="0"/>
              <a:t>the object-oriented programmer…</a:t>
            </a:r>
          </a:p>
          <a:p>
            <a:pPr lvl="1">
              <a:lnSpc>
                <a:spcPct val="80000"/>
              </a:lnSpc>
            </a:pPr>
            <a:r>
              <a:rPr lang="en-GB" dirty="0"/>
              <a:t>A named syntactic construct that describes common </a:t>
            </a:r>
            <a:r>
              <a:rPr lang="en-GB" dirty="0" smtClean="0"/>
              <a:t>behaviour </a:t>
            </a:r>
            <a:r>
              <a:rPr lang="en-GB" dirty="0"/>
              <a:t>and attributes</a:t>
            </a:r>
          </a:p>
          <a:p>
            <a:pPr lvl="1">
              <a:lnSpc>
                <a:spcPct val="80000"/>
              </a:lnSpc>
            </a:pPr>
            <a:r>
              <a:rPr lang="en-GB" dirty="0"/>
              <a:t>A data structure that includes both data and functions</a:t>
            </a:r>
          </a:p>
        </p:txBody>
      </p:sp>
      <p:sp>
        <p:nvSpPr>
          <p:cNvPr id="5124" name="AutoShape 4"/>
          <p:cNvSpPr>
            <a:spLocks noChangeArrowheads="1"/>
          </p:cNvSpPr>
          <p:nvPr/>
        </p:nvSpPr>
        <p:spPr bwMode="auto">
          <a:xfrm>
            <a:off x="8882082" y="1643050"/>
            <a:ext cx="1524000" cy="685800"/>
          </a:xfrm>
          <a:prstGeom prst="cloudCallout">
            <a:avLst>
              <a:gd name="adj1" fmla="val -39685"/>
              <a:gd name="adj2" fmla="val 65509"/>
            </a:avLst>
          </a:prstGeom>
          <a:gradFill rotWithShape="0">
            <a:gsLst>
              <a:gs pos="0">
                <a:srgbClr val="99CCFF">
                  <a:gamma/>
                  <a:tint val="24314"/>
                  <a:invGamma/>
                </a:srgbClr>
              </a:gs>
              <a:gs pos="100000">
                <a:srgbClr val="99CCFF"/>
              </a:gs>
            </a:gsLst>
            <a:lin ang="5400000" scaled="1"/>
          </a:gradFill>
          <a:ln w="9525">
            <a:solidFill>
              <a:srgbClr val="0033CC"/>
            </a:solidFill>
            <a:round/>
            <a:headEnd/>
            <a:tailEnd/>
          </a:ln>
          <a:effectLst>
            <a:outerShdw dist="53882" dir="2700000" algn="ctr" rotWithShape="0">
              <a:srgbClr val="C0C0C0"/>
            </a:outerShdw>
          </a:effectLst>
        </p:spPr>
        <p:txBody>
          <a:bodyPr wrap="none" tIns="27432" bIns="27432" anchor="ctr"/>
          <a:lstStyle/>
          <a:p>
            <a:pPr algn="ctr"/>
            <a:r>
              <a:rPr lang="en-GB" sz="2800" b="1"/>
              <a:t>CAR?</a:t>
            </a:r>
          </a:p>
        </p:txBody>
      </p:sp>
      <p:grpSp>
        <p:nvGrpSpPr>
          <p:cNvPr id="2" name="Group 5"/>
          <p:cNvGrpSpPr>
            <a:grpSpLocks noChangeAspect="1"/>
          </p:cNvGrpSpPr>
          <p:nvPr/>
        </p:nvGrpSpPr>
        <p:grpSpPr bwMode="auto">
          <a:xfrm flipH="1">
            <a:off x="8453455" y="1857364"/>
            <a:ext cx="987425" cy="1195388"/>
            <a:chOff x="2142" y="552"/>
            <a:chExt cx="1163" cy="1272"/>
          </a:xfrm>
        </p:grpSpPr>
        <p:sp>
          <p:nvSpPr>
            <p:cNvPr id="5126" name="Freeform 6"/>
            <p:cNvSpPr>
              <a:spLocks noChangeAspect="1"/>
            </p:cNvSpPr>
            <p:nvPr/>
          </p:nvSpPr>
          <p:spPr bwMode="auto">
            <a:xfrm>
              <a:off x="2142" y="552"/>
              <a:ext cx="1163" cy="1272"/>
            </a:xfrm>
            <a:custGeom>
              <a:avLst/>
              <a:gdLst/>
              <a:ahLst/>
              <a:cxnLst>
                <a:cxn ang="0">
                  <a:pos x="670" y="532"/>
                </a:cxn>
                <a:cxn ang="0">
                  <a:pos x="643" y="463"/>
                </a:cxn>
                <a:cxn ang="0">
                  <a:pos x="622" y="398"/>
                </a:cxn>
                <a:cxn ang="0">
                  <a:pos x="611" y="334"/>
                </a:cxn>
                <a:cxn ang="0">
                  <a:pos x="596" y="270"/>
                </a:cxn>
                <a:cxn ang="0">
                  <a:pos x="590" y="205"/>
                </a:cxn>
                <a:cxn ang="0">
                  <a:pos x="596" y="141"/>
                </a:cxn>
                <a:cxn ang="0">
                  <a:pos x="616" y="76"/>
                </a:cxn>
                <a:cxn ang="0">
                  <a:pos x="675" y="43"/>
                </a:cxn>
                <a:cxn ang="0">
                  <a:pos x="764" y="38"/>
                </a:cxn>
                <a:cxn ang="0">
                  <a:pos x="829" y="12"/>
                </a:cxn>
                <a:cxn ang="0">
                  <a:pos x="903" y="12"/>
                </a:cxn>
                <a:cxn ang="0">
                  <a:pos x="968" y="48"/>
                </a:cxn>
                <a:cxn ang="0">
                  <a:pos x="1036" y="91"/>
                </a:cxn>
                <a:cxn ang="0">
                  <a:pos x="1089" y="145"/>
                </a:cxn>
                <a:cxn ang="0">
                  <a:pos x="1127" y="198"/>
                </a:cxn>
                <a:cxn ang="0">
                  <a:pos x="1142" y="270"/>
                </a:cxn>
                <a:cxn ang="0">
                  <a:pos x="1136" y="334"/>
                </a:cxn>
                <a:cxn ang="0">
                  <a:pos x="1163" y="386"/>
                </a:cxn>
                <a:cxn ang="0">
                  <a:pos x="1148" y="446"/>
                </a:cxn>
                <a:cxn ang="0">
                  <a:pos x="1121" y="506"/>
                </a:cxn>
                <a:cxn ang="0">
                  <a:pos x="1068" y="563"/>
                </a:cxn>
                <a:cxn ang="0">
                  <a:pos x="1015" y="613"/>
                </a:cxn>
                <a:cxn ang="0">
                  <a:pos x="941" y="596"/>
                </a:cxn>
                <a:cxn ang="0">
                  <a:pos x="861" y="601"/>
                </a:cxn>
                <a:cxn ang="0">
                  <a:pos x="802" y="649"/>
                </a:cxn>
                <a:cxn ang="0">
                  <a:pos x="870" y="644"/>
                </a:cxn>
                <a:cxn ang="0">
                  <a:pos x="915" y="687"/>
                </a:cxn>
                <a:cxn ang="0">
                  <a:pos x="915" y="752"/>
                </a:cxn>
                <a:cxn ang="0">
                  <a:pos x="903" y="816"/>
                </a:cxn>
                <a:cxn ang="0">
                  <a:pos x="870" y="876"/>
                </a:cxn>
                <a:cxn ang="0">
                  <a:pos x="823" y="935"/>
                </a:cxn>
                <a:cxn ang="0">
                  <a:pos x="791" y="988"/>
                </a:cxn>
                <a:cxn ang="0">
                  <a:pos x="776" y="1057"/>
                </a:cxn>
                <a:cxn ang="0">
                  <a:pos x="737" y="1133"/>
                </a:cxn>
                <a:cxn ang="0">
                  <a:pos x="690" y="1193"/>
                </a:cxn>
                <a:cxn ang="0">
                  <a:pos x="622" y="1241"/>
                </a:cxn>
                <a:cxn ang="0">
                  <a:pos x="552" y="1262"/>
                </a:cxn>
                <a:cxn ang="0">
                  <a:pos x="472" y="1267"/>
                </a:cxn>
                <a:cxn ang="0">
                  <a:pos x="392" y="1262"/>
                </a:cxn>
                <a:cxn ang="0">
                  <a:pos x="318" y="1236"/>
                </a:cxn>
                <a:cxn ang="0">
                  <a:pos x="245" y="1193"/>
                </a:cxn>
                <a:cxn ang="0">
                  <a:pos x="191" y="1138"/>
                </a:cxn>
                <a:cxn ang="0">
                  <a:pos x="159" y="1078"/>
                </a:cxn>
                <a:cxn ang="0">
                  <a:pos x="132" y="1014"/>
                </a:cxn>
                <a:cxn ang="0">
                  <a:pos x="112" y="945"/>
                </a:cxn>
                <a:cxn ang="0">
                  <a:pos x="59" y="892"/>
                </a:cxn>
                <a:cxn ang="0">
                  <a:pos x="26" y="833"/>
                </a:cxn>
                <a:cxn ang="0">
                  <a:pos x="0" y="768"/>
                </a:cxn>
                <a:cxn ang="0">
                  <a:pos x="5" y="699"/>
                </a:cxn>
                <a:cxn ang="0">
                  <a:pos x="59" y="666"/>
                </a:cxn>
                <a:cxn ang="0">
                  <a:pos x="85" y="627"/>
                </a:cxn>
                <a:cxn ang="0">
                  <a:pos x="138" y="585"/>
                </a:cxn>
                <a:cxn ang="0">
                  <a:pos x="218" y="570"/>
                </a:cxn>
                <a:cxn ang="0">
                  <a:pos x="292" y="563"/>
                </a:cxn>
                <a:cxn ang="0">
                  <a:pos x="386" y="558"/>
                </a:cxn>
                <a:cxn ang="0">
                  <a:pos x="498" y="558"/>
                </a:cxn>
                <a:cxn ang="0">
                  <a:pos x="590" y="558"/>
                </a:cxn>
              </a:cxnLst>
              <a:rect l="0" t="0" r="r" b="b"/>
              <a:pathLst>
                <a:path w="1163" h="1272">
                  <a:moveTo>
                    <a:pt x="649" y="563"/>
                  </a:moveTo>
                  <a:lnTo>
                    <a:pt x="658" y="558"/>
                  </a:lnTo>
                  <a:lnTo>
                    <a:pt x="670" y="558"/>
                  </a:lnTo>
                  <a:lnTo>
                    <a:pt x="675" y="563"/>
                  </a:lnTo>
                  <a:lnTo>
                    <a:pt x="684" y="563"/>
                  </a:lnTo>
                  <a:lnTo>
                    <a:pt x="684" y="558"/>
                  </a:lnTo>
                  <a:lnTo>
                    <a:pt x="675" y="553"/>
                  </a:lnTo>
                  <a:lnTo>
                    <a:pt x="675" y="549"/>
                  </a:lnTo>
                  <a:lnTo>
                    <a:pt x="675" y="542"/>
                  </a:lnTo>
                  <a:lnTo>
                    <a:pt x="670" y="537"/>
                  </a:lnTo>
                  <a:lnTo>
                    <a:pt x="670" y="532"/>
                  </a:lnTo>
                  <a:lnTo>
                    <a:pt x="664" y="527"/>
                  </a:lnTo>
                  <a:lnTo>
                    <a:pt x="664" y="515"/>
                  </a:lnTo>
                  <a:lnTo>
                    <a:pt x="664" y="511"/>
                  </a:lnTo>
                  <a:lnTo>
                    <a:pt x="658" y="506"/>
                  </a:lnTo>
                  <a:lnTo>
                    <a:pt x="658" y="499"/>
                  </a:lnTo>
                  <a:lnTo>
                    <a:pt x="658" y="494"/>
                  </a:lnTo>
                  <a:lnTo>
                    <a:pt x="649" y="489"/>
                  </a:lnTo>
                  <a:lnTo>
                    <a:pt x="649" y="484"/>
                  </a:lnTo>
                  <a:lnTo>
                    <a:pt x="649" y="472"/>
                  </a:lnTo>
                  <a:lnTo>
                    <a:pt x="643" y="468"/>
                  </a:lnTo>
                  <a:lnTo>
                    <a:pt x="643" y="463"/>
                  </a:lnTo>
                  <a:lnTo>
                    <a:pt x="637" y="456"/>
                  </a:lnTo>
                  <a:lnTo>
                    <a:pt x="637" y="451"/>
                  </a:lnTo>
                  <a:lnTo>
                    <a:pt x="637" y="446"/>
                  </a:lnTo>
                  <a:lnTo>
                    <a:pt x="631" y="441"/>
                  </a:lnTo>
                  <a:lnTo>
                    <a:pt x="631" y="434"/>
                  </a:lnTo>
                  <a:lnTo>
                    <a:pt x="631" y="429"/>
                  </a:lnTo>
                  <a:lnTo>
                    <a:pt x="631" y="425"/>
                  </a:lnTo>
                  <a:lnTo>
                    <a:pt x="622" y="420"/>
                  </a:lnTo>
                  <a:lnTo>
                    <a:pt x="622" y="413"/>
                  </a:lnTo>
                  <a:lnTo>
                    <a:pt x="622" y="403"/>
                  </a:lnTo>
                  <a:lnTo>
                    <a:pt x="622" y="398"/>
                  </a:lnTo>
                  <a:lnTo>
                    <a:pt x="622" y="391"/>
                  </a:lnTo>
                  <a:lnTo>
                    <a:pt x="616" y="386"/>
                  </a:lnTo>
                  <a:lnTo>
                    <a:pt x="616" y="382"/>
                  </a:lnTo>
                  <a:lnTo>
                    <a:pt x="616" y="377"/>
                  </a:lnTo>
                  <a:lnTo>
                    <a:pt x="616" y="370"/>
                  </a:lnTo>
                  <a:lnTo>
                    <a:pt x="616" y="365"/>
                  </a:lnTo>
                  <a:lnTo>
                    <a:pt x="611" y="360"/>
                  </a:lnTo>
                  <a:lnTo>
                    <a:pt x="611" y="355"/>
                  </a:lnTo>
                  <a:lnTo>
                    <a:pt x="611" y="348"/>
                  </a:lnTo>
                  <a:lnTo>
                    <a:pt x="611" y="339"/>
                  </a:lnTo>
                  <a:lnTo>
                    <a:pt x="611" y="334"/>
                  </a:lnTo>
                  <a:lnTo>
                    <a:pt x="611" y="327"/>
                  </a:lnTo>
                  <a:lnTo>
                    <a:pt x="605" y="322"/>
                  </a:lnTo>
                  <a:lnTo>
                    <a:pt x="605" y="317"/>
                  </a:lnTo>
                  <a:lnTo>
                    <a:pt x="605" y="312"/>
                  </a:lnTo>
                  <a:lnTo>
                    <a:pt x="605" y="305"/>
                  </a:lnTo>
                  <a:lnTo>
                    <a:pt x="605" y="301"/>
                  </a:lnTo>
                  <a:lnTo>
                    <a:pt x="605" y="296"/>
                  </a:lnTo>
                  <a:lnTo>
                    <a:pt x="605" y="291"/>
                  </a:lnTo>
                  <a:lnTo>
                    <a:pt x="596" y="284"/>
                  </a:lnTo>
                  <a:lnTo>
                    <a:pt x="596" y="274"/>
                  </a:lnTo>
                  <a:lnTo>
                    <a:pt x="596" y="270"/>
                  </a:lnTo>
                  <a:lnTo>
                    <a:pt x="596" y="262"/>
                  </a:lnTo>
                  <a:lnTo>
                    <a:pt x="596" y="258"/>
                  </a:lnTo>
                  <a:lnTo>
                    <a:pt x="596" y="253"/>
                  </a:lnTo>
                  <a:lnTo>
                    <a:pt x="596" y="248"/>
                  </a:lnTo>
                  <a:lnTo>
                    <a:pt x="596" y="241"/>
                  </a:lnTo>
                  <a:lnTo>
                    <a:pt x="596" y="236"/>
                  </a:lnTo>
                  <a:lnTo>
                    <a:pt x="596" y="231"/>
                  </a:lnTo>
                  <a:lnTo>
                    <a:pt x="596" y="219"/>
                  </a:lnTo>
                  <a:lnTo>
                    <a:pt x="590" y="215"/>
                  </a:lnTo>
                  <a:lnTo>
                    <a:pt x="590" y="210"/>
                  </a:lnTo>
                  <a:lnTo>
                    <a:pt x="590" y="205"/>
                  </a:lnTo>
                  <a:lnTo>
                    <a:pt x="590" y="198"/>
                  </a:lnTo>
                  <a:lnTo>
                    <a:pt x="590" y="193"/>
                  </a:lnTo>
                  <a:lnTo>
                    <a:pt x="590" y="188"/>
                  </a:lnTo>
                  <a:lnTo>
                    <a:pt x="596" y="184"/>
                  </a:lnTo>
                  <a:lnTo>
                    <a:pt x="596" y="176"/>
                  </a:lnTo>
                  <a:lnTo>
                    <a:pt x="596" y="172"/>
                  </a:lnTo>
                  <a:lnTo>
                    <a:pt x="596" y="162"/>
                  </a:lnTo>
                  <a:lnTo>
                    <a:pt x="596" y="155"/>
                  </a:lnTo>
                  <a:lnTo>
                    <a:pt x="596" y="150"/>
                  </a:lnTo>
                  <a:lnTo>
                    <a:pt x="596" y="145"/>
                  </a:lnTo>
                  <a:lnTo>
                    <a:pt x="596" y="141"/>
                  </a:lnTo>
                  <a:lnTo>
                    <a:pt x="596" y="133"/>
                  </a:lnTo>
                  <a:lnTo>
                    <a:pt x="605" y="129"/>
                  </a:lnTo>
                  <a:lnTo>
                    <a:pt x="605" y="124"/>
                  </a:lnTo>
                  <a:lnTo>
                    <a:pt x="605" y="119"/>
                  </a:lnTo>
                  <a:lnTo>
                    <a:pt x="605" y="107"/>
                  </a:lnTo>
                  <a:lnTo>
                    <a:pt x="605" y="102"/>
                  </a:lnTo>
                  <a:lnTo>
                    <a:pt x="611" y="98"/>
                  </a:lnTo>
                  <a:lnTo>
                    <a:pt x="611" y="91"/>
                  </a:lnTo>
                  <a:lnTo>
                    <a:pt x="611" y="86"/>
                  </a:lnTo>
                  <a:lnTo>
                    <a:pt x="616" y="81"/>
                  </a:lnTo>
                  <a:lnTo>
                    <a:pt x="616" y="76"/>
                  </a:lnTo>
                  <a:lnTo>
                    <a:pt x="622" y="69"/>
                  </a:lnTo>
                  <a:lnTo>
                    <a:pt x="622" y="64"/>
                  </a:lnTo>
                  <a:lnTo>
                    <a:pt x="631" y="60"/>
                  </a:lnTo>
                  <a:lnTo>
                    <a:pt x="631" y="55"/>
                  </a:lnTo>
                  <a:lnTo>
                    <a:pt x="637" y="55"/>
                  </a:lnTo>
                  <a:lnTo>
                    <a:pt x="643" y="48"/>
                  </a:lnTo>
                  <a:lnTo>
                    <a:pt x="649" y="48"/>
                  </a:lnTo>
                  <a:lnTo>
                    <a:pt x="649" y="43"/>
                  </a:lnTo>
                  <a:lnTo>
                    <a:pt x="664" y="43"/>
                  </a:lnTo>
                  <a:lnTo>
                    <a:pt x="670" y="43"/>
                  </a:lnTo>
                  <a:lnTo>
                    <a:pt x="675" y="43"/>
                  </a:lnTo>
                  <a:lnTo>
                    <a:pt x="684" y="43"/>
                  </a:lnTo>
                  <a:lnTo>
                    <a:pt x="690" y="43"/>
                  </a:lnTo>
                  <a:lnTo>
                    <a:pt x="696" y="43"/>
                  </a:lnTo>
                  <a:lnTo>
                    <a:pt x="702" y="43"/>
                  </a:lnTo>
                  <a:lnTo>
                    <a:pt x="717" y="43"/>
                  </a:lnTo>
                  <a:lnTo>
                    <a:pt x="723" y="43"/>
                  </a:lnTo>
                  <a:lnTo>
                    <a:pt x="729" y="38"/>
                  </a:lnTo>
                  <a:lnTo>
                    <a:pt x="737" y="38"/>
                  </a:lnTo>
                  <a:lnTo>
                    <a:pt x="743" y="38"/>
                  </a:lnTo>
                  <a:lnTo>
                    <a:pt x="749" y="38"/>
                  </a:lnTo>
                  <a:lnTo>
                    <a:pt x="764" y="38"/>
                  </a:lnTo>
                  <a:lnTo>
                    <a:pt x="770" y="38"/>
                  </a:lnTo>
                  <a:lnTo>
                    <a:pt x="776" y="38"/>
                  </a:lnTo>
                  <a:lnTo>
                    <a:pt x="782" y="38"/>
                  </a:lnTo>
                  <a:lnTo>
                    <a:pt x="791" y="38"/>
                  </a:lnTo>
                  <a:lnTo>
                    <a:pt x="797" y="38"/>
                  </a:lnTo>
                  <a:lnTo>
                    <a:pt x="808" y="38"/>
                  </a:lnTo>
                  <a:lnTo>
                    <a:pt x="817" y="38"/>
                  </a:lnTo>
                  <a:lnTo>
                    <a:pt x="823" y="38"/>
                  </a:lnTo>
                  <a:lnTo>
                    <a:pt x="829" y="26"/>
                  </a:lnTo>
                  <a:lnTo>
                    <a:pt x="829" y="21"/>
                  </a:lnTo>
                  <a:lnTo>
                    <a:pt x="829" y="12"/>
                  </a:lnTo>
                  <a:lnTo>
                    <a:pt x="829" y="5"/>
                  </a:lnTo>
                  <a:lnTo>
                    <a:pt x="835" y="0"/>
                  </a:lnTo>
                  <a:lnTo>
                    <a:pt x="844" y="0"/>
                  </a:lnTo>
                  <a:lnTo>
                    <a:pt x="850" y="0"/>
                  </a:lnTo>
                  <a:lnTo>
                    <a:pt x="861" y="0"/>
                  </a:lnTo>
                  <a:lnTo>
                    <a:pt x="870" y="5"/>
                  </a:lnTo>
                  <a:lnTo>
                    <a:pt x="876" y="5"/>
                  </a:lnTo>
                  <a:lnTo>
                    <a:pt x="882" y="5"/>
                  </a:lnTo>
                  <a:lnTo>
                    <a:pt x="888" y="5"/>
                  </a:lnTo>
                  <a:lnTo>
                    <a:pt x="897" y="12"/>
                  </a:lnTo>
                  <a:lnTo>
                    <a:pt x="903" y="12"/>
                  </a:lnTo>
                  <a:lnTo>
                    <a:pt x="909" y="17"/>
                  </a:lnTo>
                  <a:lnTo>
                    <a:pt x="915" y="17"/>
                  </a:lnTo>
                  <a:lnTo>
                    <a:pt x="923" y="21"/>
                  </a:lnTo>
                  <a:lnTo>
                    <a:pt x="929" y="21"/>
                  </a:lnTo>
                  <a:lnTo>
                    <a:pt x="935" y="26"/>
                  </a:lnTo>
                  <a:lnTo>
                    <a:pt x="941" y="26"/>
                  </a:lnTo>
                  <a:lnTo>
                    <a:pt x="950" y="33"/>
                  </a:lnTo>
                  <a:lnTo>
                    <a:pt x="956" y="38"/>
                  </a:lnTo>
                  <a:lnTo>
                    <a:pt x="962" y="38"/>
                  </a:lnTo>
                  <a:lnTo>
                    <a:pt x="962" y="43"/>
                  </a:lnTo>
                  <a:lnTo>
                    <a:pt x="968" y="48"/>
                  </a:lnTo>
                  <a:lnTo>
                    <a:pt x="977" y="55"/>
                  </a:lnTo>
                  <a:lnTo>
                    <a:pt x="982" y="55"/>
                  </a:lnTo>
                  <a:lnTo>
                    <a:pt x="982" y="60"/>
                  </a:lnTo>
                  <a:lnTo>
                    <a:pt x="988" y="64"/>
                  </a:lnTo>
                  <a:lnTo>
                    <a:pt x="994" y="69"/>
                  </a:lnTo>
                  <a:lnTo>
                    <a:pt x="1003" y="76"/>
                  </a:lnTo>
                  <a:lnTo>
                    <a:pt x="1009" y="76"/>
                  </a:lnTo>
                  <a:lnTo>
                    <a:pt x="1015" y="81"/>
                  </a:lnTo>
                  <a:lnTo>
                    <a:pt x="1021" y="81"/>
                  </a:lnTo>
                  <a:lnTo>
                    <a:pt x="1036" y="86"/>
                  </a:lnTo>
                  <a:lnTo>
                    <a:pt x="1036" y="91"/>
                  </a:lnTo>
                  <a:lnTo>
                    <a:pt x="1042" y="98"/>
                  </a:lnTo>
                  <a:lnTo>
                    <a:pt x="1047" y="98"/>
                  </a:lnTo>
                  <a:lnTo>
                    <a:pt x="1056" y="102"/>
                  </a:lnTo>
                  <a:lnTo>
                    <a:pt x="1062" y="107"/>
                  </a:lnTo>
                  <a:lnTo>
                    <a:pt x="1062" y="112"/>
                  </a:lnTo>
                  <a:lnTo>
                    <a:pt x="1068" y="119"/>
                  </a:lnTo>
                  <a:lnTo>
                    <a:pt x="1074" y="124"/>
                  </a:lnTo>
                  <a:lnTo>
                    <a:pt x="1074" y="129"/>
                  </a:lnTo>
                  <a:lnTo>
                    <a:pt x="1083" y="133"/>
                  </a:lnTo>
                  <a:lnTo>
                    <a:pt x="1083" y="141"/>
                  </a:lnTo>
                  <a:lnTo>
                    <a:pt x="1089" y="145"/>
                  </a:lnTo>
                  <a:lnTo>
                    <a:pt x="1089" y="150"/>
                  </a:lnTo>
                  <a:lnTo>
                    <a:pt x="1095" y="155"/>
                  </a:lnTo>
                  <a:lnTo>
                    <a:pt x="1101" y="162"/>
                  </a:lnTo>
                  <a:lnTo>
                    <a:pt x="1109" y="162"/>
                  </a:lnTo>
                  <a:lnTo>
                    <a:pt x="1109" y="167"/>
                  </a:lnTo>
                  <a:lnTo>
                    <a:pt x="1115" y="172"/>
                  </a:lnTo>
                  <a:lnTo>
                    <a:pt x="1115" y="176"/>
                  </a:lnTo>
                  <a:lnTo>
                    <a:pt x="1121" y="184"/>
                  </a:lnTo>
                  <a:lnTo>
                    <a:pt x="1121" y="188"/>
                  </a:lnTo>
                  <a:lnTo>
                    <a:pt x="1121" y="193"/>
                  </a:lnTo>
                  <a:lnTo>
                    <a:pt x="1127" y="198"/>
                  </a:lnTo>
                  <a:lnTo>
                    <a:pt x="1127" y="205"/>
                  </a:lnTo>
                  <a:lnTo>
                    <a:pt x="1127" y="210"/>
                  </a:lnTo>
                  <a:lnTo>
                    <a:pt x="1136" y="215"/>
                  </a:lnTo>
                  <a:lnTo>
                    <a:pt x="1136" y="219"/>
                  </a:lnTo>
                  <a:lnTo>
                    <a:pt x="1136" y="231"/>
                  </a:lnTo>
                  <a:lnTo>
                    <a:pt x="1136" y="236"/>
                  </a:lnTo>
                  <a:lnTo>
                    <a:pt x="1136" y="241"/>
                  </a:lnTo>
                  <a:lnTo>
                    <a:pt x="1142" y="248"/>
                  </a:lnTo>
                  <a:lnTo>
                    <a:pt x="1142" y="253"/>
                  </a:lnTo>
                  <a:lnTo>
                    <a:pt x="1142" y="258"/>
                  </a:lnTo>
                  <a:lnTo>
                    <a:pt x="1142" y="270"/>
                  </a:lnTo>
                  <a:lnTo>
                    <a:pt x="1142" y="274"/>
                  </a:lnTo>
                  <a:lnTo>
                    <a:pt x="1142" y="279"/>
                  </a:lnTo>
                  <a:lnTo>
                    <a:pt x="1142" y="284"/>
                  </a:lnTo>
                  <a:lnTo>
                    <a:pt x="1142" y="291"/>
                  </a:lnTo>
                  <a:lnTo>
                    <a:pt x="1142" y="296"/>
                  </a:lnTo>
                  <a:lnTo>
                    <a:pt x="1142" y="305"/>
                  </a:lnTo>
                  <a:lnTo>
                    <a:pt x="1142" y="312"/>
                  </a:lnTo>
                  <a:lnTo>
                    <a:pt x="1142" y="317"/>
                  </a:lnTo>
                  <a:lnTo>
                    <a:pt x="1136" y="322"/>
                  </a:lnTo>
                  <a:lnTo>
                    <a:pt x="1136" y="327"/>
                  </a:lnTo>
                  <a:lnTo>
                    <a:pt x="1136" y="334"/>
                  </a:lnTo>
                  <a:lnTo>
                    <a:pt x="1142" y="334"/>
                  </a:lnTo>
                  <a:lnTo>
                    <a:pt x="1148" y="339"/>
                  </a:lnTo>
                  <a:lnTo>
                    <a:pt x="1148" y="343"/>
                  </a:lnTo>
                  <a:lnTo>
                    <a:pt x="1154" y="348"/>
                  </a:lnTo>
                  <a:lnTo>
                    <a:pt x="1154" y="355"/>
                  </a:lnTo>
                  <a:lnTo>
                    <a:pt x="1163" y="360"/>
                  </a:lnTo>
                  <a:lnTo>
                    <a:pt x="1163" y="365"/>
                  </a:lnTo>
                  <a:lnTo>
                    <a:pt x="1163" y="370"/>
                  </a:lnTo>
                  <a:lnTo>
                    <a:pt x="1163" y="377"/>
                  </a:lnTo>
                  <a:lnTo>
                    <a:pt x="1163" y="382"/>
                  </a:lnTo>
                  <a:lnTo>
                    <a:pt x="1163" y="386"/>
                  </a:lnTo>
                  <a:lnTo>
                    <a:pt x="1163" y="391"/>
                  </a:lnTo>
                  <a:lnTo>
                    <a:pt x="1163" y="398"/>
                  </a:lnTo>
                  <a:lnTo>
                    <a:pt x="1163" y="403"/>
                  </a:lnTo>
                  <a:lnTo>
                    <a:pt x="1163" y="408"/>
                  </a:lnTo>
                  <a:lnTo>
                    <a:pt x="1163" y="413"/>
                  </a:lnTo>
                  <a:lnTo>
                    <a:pt x="1154" y="420"/>
                  </a:lnTo>
                  <a:lnTo>
                    <a:pt x="1154" y="425"/>
                  </a:lnTo>
                  <a:lnTo>
                    <a:pt x="1154" y="429"/>
                  </a:lnTo>
                  <a:lnTo>
                    <a:pt x="1154" y="434"/>
                  </a:lnTo>
                  <a:lnTo>
                    <a:pt x="1154" y="441"/>
                  </a:lnTo>
                  <a:lnTo>
                    <a:pt x="1148" y="446"/>
                  </a:lnTo>
                  <a:lnTo>
                    <a:pt x="1148" y="451"/>
                  </a:lnTo>
                  <a:lnTo>
                    <a:pt x="1148" y="456"/>
                  </a:lnTo>
                  <a:lnTo>
                    <a:pt x="1142" y="463"/>
                  </a:lnTo>
                  <a:lnTo>
                    <a:pt x="1142" y="468"/>
                  </a:lnTo>
                  <a:lnTo>
                    <a:pt x="1142" y="472"/>
                  </a:lnTo>
                  <a:lnTo>
                    <a:pt x="1136" y="477"/>
                  </a:lnTo>
                  <a:lnTo>
                    <a:pt x="1136" y="484"/>
                  </a:lnTo>
                  <a:lnTo>
                    <a:pt x="1127" y="489"/>
                  </a:lnTo>
                  <a:lnTo>
                    <a:pt x="1127" y="494"/>
                  </a:lnTo>
                  <a:lnTo>
                    <a:pt x="1127" y="499"/>
                  </a:lnTo>
                  <a:lnTo>
                    <a:pt x="1121" y="506"/>
                  </a:lnTo>
                  <a:lnTo>
                    <a:pt x="1121" y="511"/>
                  </a:lnTo>
                  <a:lnTo>
                    <a:pt x="1115" y="515"/>
                  </a:lnTo>
                  <a:lnTo>
                    <a:pt x="1115" y="520"/>
                  </a:lnTo>
                  <a:lnTo>
                    <a:pt x="1109" y="527"/>
                  </a:lnTo>
                  <a:lnTo>
                    <a:pt x="1101" y="532"/>
                  </a:lnTo>
                  <a:lnTo>
                    <a:pt x="1101" y="537"/>
                  </a:lnTo>
                  <a:lnTo>
                    <a:pt x="1095" y="542"/>
                  </a:lnTo>
                  <a:lnTo>
                    <a:pt x="1089" y="549"/>
                  </a:lnTo>
                  <a:lnTo>
                    <a:pt x="1083" y="553"/>
                  </a:lnTo>
                  <a:lnTo>
                    <a:pt x="1074" y="558"/>
                  </a:lnTo>
                  <a:lnTo>
                    <a:pt x="1068" y="563"/>
                  </a:lnTo>
                  <a:lnTo>
                    <a:pt x="1062" y="570"/>
                  </a:lnTo>
                  <a:lnTo>
                    <a:pt x="1056" y="575"/>
                  </a:lnTo>
                  <a:lnTo>
                    <a:pt x="1056" y="580"/>
                  </a:lnTo>
                  <a:lnTo>
                    <a:pt x="1047" y="585"/>
                  </a:lnTo>
                  <a:lnTo>
                    <a:pt x="1047" y="592"/>
                  </a:lnTo>
                  <a:lnTo>
                    <a:pt x="1042" y="596"/>
                  </a:lnTo>
                  <a:lnTo>
                    <a:pt x="1036" y="601"/>
                  </a:lnTo>
                  <a:lnTo>
                    <a:pt x="1036" y="606"/>
                  </a:lnTo>
                  <a:lnTo>
                    <a:pt x="1030" y="613"/>
                  </a:lnTo>
                  <a:lnTo>
                    <a:pt x="1021" y="613"/>
                  </a:lnTo>
                  <a:lnTo>
                    <a:pt x="1015" y="613"/>
                  </a:lnTo>
                  <a:lnTo>
                    <a:pt x="1009" y="613"/>
                  </a:lnTo>
                  <a:lnTo>
                    <a:pt x="1003" y="613"/>
                  </a:lnTo>
                  <a:lnTo>
                    <a:pt x="994" y="613"/>
                  </a:lnTo>
                  <a:lnTo>
                    <a:pt x="988" y="613"/>
                  </a:lnTo>
                  <a:lnTo>
                    <a:pt x="982" y="606"/>
                  </a:lnTo>
                  <a:lnTo>
                    <a:pt x="977" y="606"/>
                  </a:lnTo>
                  <a:lnTo>
                    <a:pt x="968" y="601"/>
                  </a:lnTo>
                  <a:lnTo>
                    <a:pt x="962" y="601"/>
                  </a:lnTo>
                  <a:lnTo>
                    <a:pt x="956" y="596"/>
                  </a:lnTo>
                  <a:lnTo>
                    <a:pt x="950" y="596"/>
                  </a:lnTo>
                  <a:lnTo>
                    <a:pt x="941" y="596"/>
                  </a:lnTo>
                  <a:lnTo>
                    <a:pt x="935" y="592"/>
                  </a:lnTo>
                  <a:lnTo>
                    <a:pt x="929" y="592"/>
                  </a:lnTo>
                  <a:lnTo>
                    <a:pt x="923" y="592"/>
                  </a:lnTo>
                  <a:lnTo>
                    <a:pt x="915" y="592"/>
                  </a:lnTo>
                  <a:lnTo>
                    <a:pt x="909" y="592"/>
                  </a:lnTo>
                  <a:lnTo>
                    <a:pt x="897" y="596"/>
                  </a:lnTo>
                  <a:lnTo>
                    <a:pt x="888" y="596"/>
                  </a:lnTo>
                  <a:lnTo>
                    <a:pt x="876" y="596"/>
                  </a:lnTo>
                  <a:lnTo>
                    <a:pt x="876" y="601"/>
                  </a:lnTo>
                  <a:lnTo>
                    <a:pt x="870" y="601"/>
                  </a:lnTo>
                  <a:lnTo>
                    <a:pt x="861" y="601"/>
                  </a:lnTo>
                  <a:lnTo>
                    <a:pt x="850" y="606"/>
                  </a:lnTo>
                  <a:lnTo>
                    <a:pt x="835" y="606"/>
                  </a:lnTo>
                  <a:lnTo>
                    <a:pt x="829" y="606"/>
                  </a:lnTo>
                  <a:lnTo>
                    <a:pt x="823" y="606"/>
                  </a:lnTo>
                  <a:lnTo>
                    <a:pt x="817" y="613"/>
                  </a:lnTo>
                  <a:lnTo>
                    <a:pt x="802" y="613"/>
                  </a:lnTo>
                  <a:lnTo>
                    <a:pt x="802" y="623"/>
                  </a:lnTo>
                  <a:lnTo>
                    <a:pt x="802" y="627"/>
                  </a:lnTo>
                  <a:lnTo>
                    <a:pt x="802" y="635"/>
                  </a:lnTo>
                  <a:lnTo>
                    <a:pt x="802" y="639"/>
                  </a:lnTo>
                  <a:lnTo>
                    <a:pt x="802" y="649"/>
                  </a:lnTo>
                  <a:lnTo>
                    <a:pt x="802" y="656"/>
                  </a:lnTo>
                  <a:lnTo>
                    <a:pt x="802" y="661"/>
                  </a:lnTo>
                  <a:lnTo>
                    <a:pt x="808" y="656"/>
                  </a:lnTo>
                  <a:lnTo>
                    <a:pt x="817" y="656"/>
                  </a:lnTo>
                  <a:lnTo>
                    <a:pt x="823" y="649"/>
                  </a:lnTo>
                  <a:lnTo>
                    <a:pt x="829" y="649"/>
                  </a:lnTo>
                  <a:lnTo>
                    <a:pt x="835" y="644"/>
                  </a:lnTo>
                  <a:lnTo>
                    <a:pt x="844" y="644"/>
                  </a:lnTo>
                  <a:lnTo>
                    <a:pt x="850" y="644"/>
                  </a:lnTo>
                  <a:lnTo>
                    <a:pt x="861" y="644"/>
                  </a:lnTo>
                  <a:lnTo>
                    <a:pt x="870" y="644"/>
                  </a:lnTo>
                  <a:lnTo>
                    <a:pt x="876" y="644"/>
                  </a:lnTo>
                  <a:lnTo>
                    <a:pt x="882" y="649"/>
                  </a:lnTo>
                  <a:lnTo>
                    <a:pt x="888" y="649"/>
                  </a:lnTo>
                  <a:lnTo>
                    <a:pt x="897" y="656"/>
                  </a:lnTo>
                  <a:lnTo>
                    <a:pt x="897" y="661"/>
                  </a:lnTo>
                  <a:lnTo>
                    <a:pt x="903" y="666"/>
                  </a:lnTo>
                  <a:lnTo>
                    <a:pt x="909" y="666"/>
                  </a:lnTo>
                  <a:lnTo>
                    <a:pt x="909" y="670"/>
                  </a:lnTo>
                  <a:lnTo>
                    <a:pt x="915" y="678"/>
                  </a:lnTo>
                  <a:lnTo>
                    <a:pt x="915" y="682"/>
                  </a:lnTo>
                  <a:lnTo>
                    <a:pt x="915" y="687"/>
                  </a:lnTo>
                  <a:lnTo>
                    <a:pt x="915" y="692"/>
                  </a:lnTo>
                  <a:lnTo>
                    <a:pt x="923" y="699"/>
                  </a:lnTo>
                  <a:lnTo>
                    <a:pt x="923" y="704"/>
                  </a:lnTo>
                  <a:lnTo>
                    <a:pt x="923" y="713"/>
                  </a:lnTo>
                  <a:lnTo>
                    <a:pt x="923" y="721"/>
                  </a:lnTo>
                  <a:lnTo>
                    <a:pt x="923" y="725"/>
                  </a:lnTo>
                  <a:lnTo>
                    <a:pt x="923" y="730"/>
                  </a:lnTo>
                  <a:lnTo>
                    <a:pt x="923" y="735"/>
                  </a:lnTo>
                  <a:lnTo>
                    <a:pt x="923" y="742"/>
                  </a:lnTo>
                  <a:lnTo>
                    <a:pt x="923" y="747"/>
                  </a:lnTo>
                  <a:lnTo>
                    <a:pt x="915" y="752"/>
                  </a:lnTo>
                  <a:lnTo>
                    <a:pt x="915" y="756"/>
                  </a:lnTo>
                  <a:lnTo>
                    <a:pt x="915" y="768"/>
                  </a:lnTo>
                  <a:lnTo>
                    <a:pt x="915" y="773"/>
                  </a:lnTo>
                  <a:lnTo>
                    <a:pt x="915" y="778"/>
                  </a:lnTo>
                  <a:lnTo>
                    <a:pt x="909" y="785"/>
                  </a:lnTo>
                  <a:lnTo>
                    <a:pt x="909" y="790"/>
                  </a:lnTo>
                  <a:lnTo>
                    <a:pt x="909" y="794"/>
                  </a:lnTo>
                  <a:lnTo>
                    <a:pt x="909" y="799"/>
                  </a:lnTo>
                  <a:lnTo>
                    <a:pt x="903" y="806"/>
                  </a:lnTo>
                  <a:lnTo>
                    <a:pt x="903" y="811"/>
                  </a:lnTo>
                  <a:lnTo>
                    <a:pt x="903" y="816"/>
                  </a:lnTo>
                  <a:lnTo>
                    <a:pt x="897" y="821"/>
                  </a:lnTo>
                  <a:lnTo>
                    <a:pt x="897" y="828"/>
                  </a:lnTo>
                  <a:lnTo>
                    <a:pt x="897" y="833"/>
                  </a:lnTo>
                  <a:lnTo>
                    <a:pt x="888" y="837"/>
                  </a:lnTo>
                  <a:lnTo>
                    <a:pt x="888" y="842"/>
                  </a:lnTo>
                  <a:lnTo>
                    <a:pt x="882" y="849"/>
                  </a:lnTo>
                  <a:lnTo>
                    <a:pt x="882" y="854"/>
                  </a:lnTo>
                  <a:lnTo>
                    <a:pt x="876" y="859"/>
                  </a:lnTo>
                  <a:lnTo>
                    <a:pt x="876" y="864"/>
                  </a:lnTo>
                  <a:lnTo>
                    <a:pt x="870" y="871"/>
                  </a:lnTo>
                  <a:lnTo>
                    <a:pt x="870" y="876"/>
                  </a:lnTo>
                  <a:lnTo>
                    <a:pt x="861" y="880"/>
                  </a:lnTo>
                  <a:lnTo>
                    <a:pt x="861" y="885"/>
                  </a:lnTo>
                  <a:lnTo>
                    <a:pt x="856" y="892"/>
                  </a:lnTo>
                  <a:lnTo>
                    <a:pt x="856" y="897"/>
                  </a:lnTo>
                  <a:lnTo>
                    <a:pt x="850" y="902"/>
                  </a:lnTo>
                  <a:lnTo>
                    <a:pt x="850" y="907"/>
                  </a:lnTo>
                  <a:lnTo>
                    <a:pt x="844" y="914"/>
                  </a:lnTo>
                  <a:lnTo>
                    <a:pt x="835" y="919"/>
                  </a:lnTo>
                  <a:lnTo>
                    <a:pt x="835" y="923"/>
                  </a:lnTo>
                  <a:lnTo>
                    <a:pt x="829" y="928"/>
                  </a:lnTo>
                  <a:lnTo>
                    <a:pt x="823" y="935"/>
                  </a:lnTo>
                  <a:lnTo>
                    <a:pt x="823" y="940"/>
                  </a:lnTo>
                  <a:lnTo>
                    <a:pt x="817" y="945"/>
                  </a:lnTo>
                  <a:lnTo>
                    <a:pt x="808" y="945"/>
                  </a:lnTo>
                  <a:lnTo>
                    <a:pt x="802" y="945"/>
                  </a:lnTo>
                  <a:lnTo>
                    <a:pt x="797" y="950"/>
                  </a:lnTo>
                  <a:lnTo>
                    <a:pt x="797" y="957"/>
                  </a:lnTo>
                  <a:lnTo>
                    <a:pt x="797" y="962"/>
                  </a:lnTo>
                  <a:lnTo>
                    <a:pt x="797" y="966"/>
                  </a:lnTo>
                  <a:lnTo>
                    <a:pt x="797" y="971"/>
                  </a:lnTo>
                  <a:lnTo>
                    <a:pt x="797" y="983"/>
                  </a:lnTo>
                  <a:lnTo>
                    <a:pt x="791" y="988"/>
                  </a:lnTo>
                  <a:lnTo>
                    <a:pt x="791" y="993"/>
                  </a:lnTo>
                  <a:lnTo>
                    <a:pt x="791" y="1000"/>
                  </a:lnTo>
                  <a:lnTo>
                    <a:pt x="791" y="1004"/>
                  </a:lnTo>
                  <a:lnTo>
                    <a:pt x="791" y="1009"/>
                  </a:lnTo>
                  <a:lnTo>
                    <a:pt x="791" y="1014"/>
                  </a:lnTo>
                  <a:lnTo>
                    <a:pt x="782" y="1021"/>
                  </a:lnTo>
                  <a:lnTo>
                    <a:pt x="782" y="1026"/>
                  </a:lnTo>
                  <a:lnTo>
                    <a:pt x="782" y="1031"/>
                  </a:lnTo>
                  <a:lnTo>
                    <a:pt x="776" y="1043"/>
                  </a:lnTo>
                  <a:lnTo>
                    <a:pt x="776" y="1047"/>
                  </a:lnTo>
                  <a:lnTo>
                    <a:pt x="776" y="1057"/>
                  </a:lnTo>
                  <a:lnTo>
                    <a:pt x="770" y="1064"/>
                  </a:lnTo>
                  <a:lnTo>
                    <a:pt x="770" y="1074"/>
                  </a:lnTo>
                  <a:lnTo>
                    <a:pt x="764" y="1078"/>
                  </a:lnTo>
                  <a:lnTo>
                    <a:pt x="764" y="1090"/>
                  </a:lnTo>
                  <a:lnTo>
                    <a:pt x="764" y="1095"/>
                  </a:lnTo>
                  <a:lnTo>
                    <a:pt x="755" y="1100"/>
                  </a:lnTo>
                  <a:lnTo>
                    <a:pt x="755" y="1107"/>
                  </a:lnTo>
                  <a:lnTo>
                    <a:pt x="749" y="1112"/>
                  </a:lnTo>
                  <a:lnTo>
                    <a:pt x="743" y="1117"/>
                  </a:lnTo>
                  <a:lnTo>
                    <a:pt x="743" y="1121"/>
                  </a:lnTo>
                  <a:lnTo>
                    <a:pt x="737" y="1133"/>
                  </a:lnTo>
                  <a:lnTo>
                    <a:pt x="737" y="1138"/>
                  </a:lnTo>
                  <a:lnTo>
                    <a:pt x="729" y="1143"/>
                  </a:lnTo>
                  <a:lnTo>
                    <a:pt x="729" y="1150"/>
                  </a:lnTo>
                  <a:lnTo>
                    <a:pt x="723" y="1155"/>
                  </a:lnTo>
                  <a:lnTo>
                    <a:pt x="717" y="1160"/>
                  </a:lnTo>
                  <a:lnTo>
                    <a:pt x="717" y="1164"/>
                  </a:lnTo>
                  <a:lnTo>
                    <a:pt x="711" y="1172"/>
                  </a:lnTo>
                  <a:lnTo>
                    <a:pt x="711" y="1176"/>
                  </a:lnTo>
                  <a:lnTo>
                    <a:pt x="702" y="1181"/>
                  </a:lnTo>
                  <a:lnTo>
                    <a:pt x="696" y="1186"/>
                  </a:lnTo>
                  <a:lnTo>
                    <a:pt x="690" y="1193"/>
                  </a:lnTo>
                  <a:lnTo>
                    <a:pt x="684" y="1198"/>
                  </a:lnTo>
                  <a:lnTo>
                    <a:pt x="675" y="1203"/>
                  </a:lnTo>
                  <a:lnTo>
                    <a:pt x="675" y="1207"/>
                  </a:lnTo>
                  <a:lnTo>
                    <a:pt x="670" y="1214"/>
                  </a:lnTo>
                  <a:lnTo>
                    <a:pt x="664" y="1214"/>
                  </a:lnTo>
                  <a:lnTo>
                    <a:pt x="658" y="1219"/>
                  </a:lnTo>
                  <a:lnTo>
                    <a:pt x="649" y="1224"/>
                  </a:lnTo>
                  <a:lnTo>
                    <a:pt x="643" y="1229"/>
                  </a:lnTo>
                  <a:lnTo>
                    <a:pt x="637" y="1236"/>
                  </a:lnTo>
                  <a:lnTo>
                    <a:pt x="631" y="1241"/>
                  </a:lnTo>
                  <a:lnTo>
                    <a:pt x="622" y="1241"/>
                  </a:lnTo>
                  <a:lnTo>
                    <a:pt x="616" y="1246"/>
                  </a:lnTo>
                  <a:lnTo>
                    <a:pt x="611" y="1246"/>
                  </a:lnTo>
                  <a:lnTo>
                    <a:pt x="605" y="1250"/>
                  </a:lnTo>
                  <a:lnTo>
                    <a:pt x="596" y="1250"/>
                  </a:lnTo>
                  <a:lnTo>
                    <a:pt x="590" y="1250"/>
                  </a:lnTo>
                  <a:lnTo>
                    <a:pt x="584" y="1257"/>
                  </a:lnTo>
                  <a:lnTo>
                    <a:pt x="578" y="1257"/>
                  </a:lnTo>
                  <a:lnTo>
                    <a:pt x="572" y="1262"/>
                  </a:lnTo>
                  <a:lnTo>
                    <a:pt x="563" y="1262"/>
                  </a:lnTo>
                  <a:lnTo>
                    <a:pt x="557" y="1262"/>
                  </a:lnTo>
                  <a:lnTo>
                    <a:pt x="552" y="1262"/>
                  </a:lnTo>
                  <a:lnTo>
                    <a:pt x="546" y="1267"/>
                  </a:lnTo>
                  <a:lnTo>
                    <a:pt x="537" y="1267"/>
                  </a:lnTo>
                  <a:lnTo>
                    <a:pt x="531" y="1267"/>
                  </a:lnTo>
                  <a:lnTo>
                    <a:pt x="525" y="1267"/>
                  </a:lnTo>
                  <a:lnTo>
                    <a:pt x="510" y="1267"/>
                  </a:lnTo>
                  <a:lnTo>
                    <a:pt x="504" y="1267"/>
                  </a:lnTo>
                  <a:lnTo>
                    <a:pt x="498" y="1267"/>
                  </a:lnTo>
                  <a:lnTo>
                    <a:pt x="492" y="1267"/>
                  </a:lnTo>
                  <a:lnTo>
                    <a:pt x="484" y="1272"/>
                  </a:lnTo>
                  <a:lnTo>
                    <a:pt x="478" y="1272"/>
                  </a:lnTo>
                  <a:lnTo>
                    <a:pt x="472" y="1267"/>
                  </a:lnTo>
                  <a:lnTo>
                    <a:pt x="466" y="1267"/>
                  </a:lnTo>
                  <a:lnTo>
                    <a:pt x="457" y="1267"/>
                  </a:lnTo>
                  <a:lnTo>
                    <a:pt x="445" y="1267"/>
                  </a:lnTo>
                  <a:lnTo>
                    <a:pt x="439" y="1267"/>
                  </a:lnTo>
                  <a:lnTo>
                    <a:pt x="430" y="1267"/>
                  </a:lnTo>
                  <a:lnTo>
                    <a:pt x="425" y="1267"/>
                  </a:lnTo>
                  <a:lnTo>
                    <a:pt x="419" y="1267"/>
                  </a:lnTo>
                  <a:lnTo>
                    <a:pt x="413" y="1267"/>
                  </a:lnTo>
                  <a:lnTo>
                    <a:pt x="404" y="1262"/>
                  </a:lnTo>
                  <a:lnTo>
                    <a:pt x="398" y="1262"/>
                  </a:lnTo>
                  <a:lnTo>
                    <a:pt x="392" y="1262"/>
                  </a:lnTo>
                  <a:lnTo>
                    <a:pt x="386" y="1262"/>
                  </a:lnTo>
                  <a:lnTo>
                    <a:pt x="377" y="1257"/>
                  </a:lnTo>
                  <a:lnTo>
                    <a:pt x="371" y="1257"/>
                  </a:lnTo>
                  <a:lnTo>
                    <a:pt x="366" y="1250"/>
                  </a:lnTo>
                  <a:lnTo>
                    <a:pt x="360" y="1250"/>
                  </a:lnTo>
                  <a:lnTo>
                    <a:pt x="351" y="1246"/>
                  </a:lnTo>
                  <a:lnTo>
                    <a:pt x="345" y="1246"/>
                  </a:lnTo>
                  <a:lnTo>
                    <a:pt x="339" y="1241"/>
                  </a:lnTo>
                  <a:lnTo>
                    <a:pt x="333" y="1241"/>
                  </a:lnTo>
                  <a:lnTo>
                    <a:pt x="324" y="1236"/>
                  </a:lnTo>
                  <a:lnTo>
                    <a:pt x="318" y="1236"/>
                  </a:lnTo>
                  <a:lnTo>
                    <a:pt x="312" y="1229"/>
                  </a:lnTo>
                  <a:lnTo>
                    <a:pt x="307" y="1224"/>
                  </a:lnTo>
                  <a:lnTo>
                    <a:pt x="298" y="1224"/>
                  </a:lnTo>
                  <a:lnTo>
                    <a:pt x="292" y="1219"/>
                  </a:lnTo>
                  <a:lnTo>
                    <a:pt x="286" y="1214"/>
                  </a:lnTo>
                  <a:lnTo>
                    <a:pt x="280" y="1214"/>
                  </a:lnTo>
                  <a:lnTo>
                    <a:pt x="271" y="1207"/>
                  </a:lnTo>
                  <a:lnTo>
                    <a:pt x="265" y="1203"/>
                  </a:lnTo>
                  <a:lnTo>
                    <a:pt x="259" y="1198"/>
                  </a:lnTo>
                  <a:lnTo>
                    <a:pt x="253" y="1198"/>
                  </a:lnTo>
                  <a:lnTo>
                    <a:pt x="245" y="1193"/>
                  </a:lnTo>
                  <a:lnTo>
                    <a:pt x="239" y="1186"/>
                  </a:lnTo>
                  <a:lnTo>
                    <a:pt x="239" y="1181"/>
                  </a:lnTo>
                  <a:lnTo>
                    <a:pt x="233" y="1176"/>
                  </a:lnTo>
                  <a:lnTo>
                    <a:pt x="227" y="1176"/>
                  </a:lnTo>
                  <a:lnTo>
                    <a:pt x="218" y="1172"/>
                  </a:lnTo>
                  <a:lnTo>
                    <a:pt x="218" y="1164"/>
                  </a:lnTo>
                  <a:lnTo>
                    <a:pt x="212" y="1160"/>
                  </a:lnTo>
                  <a:lnTo>
                    <a:pt x="206" y="1155"/>
                  </a:lnTo>
                  <a:lnTo>
                    <a:pt x="206" y="1150"/>
                  </a:lnTo>
                  <a:lnTo>
                    <a:pt x="200" y="1143"/>
                  </a:lnTo>
                  <a:lnTo>
                    <a:pt x="191" y="1138"/>
                  </a:lnTo>
                  <a:lnTo>
                    <a:pt x="191" y="1133"/>
                  </a:lnTo>
                  <a:lnTo>
                    <a:pt x="185" y="1129"/>
                  </a:lnTo>
                  <a:lnTo>
                    <a:pt x="185" y="1121"/>
                  </a:lnTo>
                  <a:lnTo>
                    <a:pt x="180" y="1117"/>
                  </a:lnTo>
                  <a:lnTo>
                    <a:pt x="174" y="1112"/>
                  </a:lnTo>
                  <a:lnTo>
                    <a:pt x="174" y="1107"/>
                  </a:lnTo>
                  <a:lnTo>
                    <a:pt x="165" y="1100"/>
                  </a:lnTo>
                  <a:lnTo>
                    <a:pt x="165" y="1095"/>
                  </a:lnTo>
                  <a:lnTo>
                    <a:pt x="165" y="1090"/>
                  </a:lnTo>
                  <a:lnTo>
                    <a:pt x="159" y="1086"/>
                  </a:lnTo>
                  <a:lnTo>
                    <a:pt x="159" y="1078"/>
                  </a:lnTo>
                  <a:lnTo>
                    <a:pt x="153" y="1074"/>
                  </a:lnTo>
                  <a:lnTo>
                    <a:pt x="153" y="1069"/>
                  </a:lnTo>
                  <a:lnTo>
                    <a:pt x="153" y="1064"/>
                  </a:lnTo>
                  <a:lnTo>
                    <a:pt x="147" y="1052"/>
                  </a:lnTo>
                  <a:lnTo>
                    <a:pt x="147" y="1047"/>
                  </a:lnTo>
                  <a:lnTo>
                    <a:pt x="147" y="1043"/>
                  </a:lnTo>
                  <a:lnTo>
                    <a:pt x="138" y="1036"/>
                  </a:lnTo>
                  <a:lnTo>
                    <a:pt x="138" y="1031"/>
                  </a:lnTo>
                  <a:lnTo>
                    <a:pt x="138" y="1026"/>
                  </a:lnTo>
                  <a:lnTo>
                    <a:pt x="132" y="1021"/>
                  </a:lnTo>
                  <a:lnTo>
                    <a:pt x="132" y="1014"/>
                  </a:lnTo>
                  <a:lnTo>
                    <a:pt x="132" y="1004"/>
                  </a:lnTo>
                  <a:lnTo>
                    <a:pt x="132" y="1000"/>
                  </a:lnTo>
                  <a:lnTo>
                    <a:pt x="126" y="993"/>
                  </a:lnTo>
                  <a:lnTo>
                    <a:pt x="126" y="988"/>
                  </a:lnTo>
                  <a:lnTo>
                    <a:pt x="126" y="983"/>
                  </a:lnTo>
                  <a:lnTo>
                    <a:pt x="121" y="978"/>
                  </a:lnTo>
                  <a:lnTo>
                    <a:pt x="121" y="971"/>
                  </a:lnTo>
                  <a:lnTo>
                    <a:pt x="121" y="962"/>
                  </a:lnTo>
                  <a:lnTo>
                    <a:pt x="112" y="957"/>
                  </a:lnTo>
                  <a:lnTo>
                    <a:pt x="112" y="950"/>
                  </a:lnTo>
                  <a:lnTo>
                    <a:pt x="112" y="945"/>
                  </a:lnTo>
                  <a:lnTo>
                    <a:pt x="106" y="940"/>
                  </a:lnTo>
                  <a:lnTo>
                    <a:pt x="106" y="928"/>
                  </a:lnTo>
                  <a:lnTo>
                    <a:pt x="100" y="923"/>
                  </a:lnTo>
                  <a:lnTo>
                    <a:pt x="94" y="923"/>
                  </a:lnTo>
                  <a:lnTo>
                    <a:pt x="85" y="919"/>
                  </a:lnTo>
                  <a:lnTo>
                    <a:pt x="85" y="914"/>
                  </a:lnTo>
                  <a:lnTo>
                    <a:pt x="79" y="907"/>
                  </a:lnTo>
                  <a:lnTo>
                    <a:pt x="73" y="902"/>
                  </a:lnTo>
                  <a:lnTo>
                    <a:pt x="67" y="902"/>
                  </a:lnTo>
                  <a:lnTo>
                    <a:pt x="67" y="897"/>
                  </a:lnTo>
                  <a:lnTo>
                    <a:pt x="59" y="892"/>
                  </a:lnTo>
                  <a:lnTo>
                    <a:pt x="53" y="885"/>
                  </a:lnTo>
                  <a:lnTo>
                    <a:pt x="53" y="880"/>
                  </a:lnTo>
                  <a:lnTo>
                    <a:pt x="47" y="876"/>
                  </a:lnTo>
                  <a:lnTo>
                    <a:pt x="47" y="871"/>
                  </a:lnTo>
                  <a:lnTo>
                    <a:pt x="41" y="864"/>
                  </a:lnTo>
                  <a:lnTo>
                    <a:pt x="41" y="859"/>
                  </a:lnTo>
                  <a:lnTo>
                    <a:pt x="32" y="854"/>
                  </a:lnTo>
                  <a:lnTo>
                    <a:pt x="32" y="849"/>
                  </a:lnTo>
                  <a:lnTo>
                    <a:pt x="26" y="842"/>
                  </a:lnTo>
                  <a:lnTo>
                    <a:pt x="26" y="837"/>
                  </a:lnTo>
                  <a:lnTo>
                    <a:pt x="26" y="833"/>
                  </a:lnTo>
                  <a:lnTo>
                    <a:pt x="20" y="828"/>
                  </a:lnTo>
                  <a:lnTo>
                    <a:pt x="20" y="821"/>
                  </a:lnTo>
                  <a:lnTo>
                    <a:pt x="14" y="816"/>
                  </a:lnTo>
                  <a:lnTo>
                    <a:pt x="14" y="811"/>
                  </a:lnTo>
                  <a:lnTo>
                    <a:pt x="14" y="799"/>
                  </a:lnTo>
                  <a:lnTo>
                    <a:pt x="14" y="794"/>
                  </a:lnTo>
                  <a:lnTo>
                    <a:pt x="5" y="790"/>
                  </a:lnTo>
                  <a:lnTo>
                    <a:pt x="5" y="785"/>
                  </a:lnTo>
                  <a:lnTo>
                    <a:pt x="5" y="778"/>
                  </a:lnTo>
                  <a:lnTo>
                    <a:pt x="5" y="773"/>
                  </a:lnTo>
                  <a:lnTo>
                    <a:pt x="0" y="768"/>
                  </a:lnTo>
                  <a:lnTo>
                    <a:pt x="0" y="763"/>
                  </a:lnTo>
                  <a:lnTo>
                    <a:pt x="0" y="756"/>
                  </a:lnTo>
                  <a:lnTo>
                    <a:pt x="0" y="747"/>
                  </a:lnTo>
                  <a:lnTo>
                    <a:pt x="0" y="742"/>
                  </a:lnTo>
                  <a:lnTo>
                    <a:pt x="0" y="735"/>
                  </a:lnTo>
                  <a:lnTo>
                    <a:pt x="0" y="730"/>
                  </a:lnTo>
                  <a:lnTo>
                    <a:pt x="0" y="725"/>
                  </a:lnTo>
                  <a:lnTo>
                    <a:pt x="0" y="721"/>
                  </a:lnTo>
                  <a:lnTo>
                    <a:pt x="0" y="713"/>
                  </a:lnTo>
                  <a:lnTo>
                    <a:pt x="0" y="704"/>
                  </a:lnTo>
                  <a:lnTo>
                    <a:pt x="5" y="699"/>
                  </a:lnTo>
                  <a:lnTo>
                    <a:pt x="5" y="692"/>
                  </a:lnTo>
                  <a:lnTo>
                    <a:pt x="14" y="687"/>
                  </a:lnTo>
                  <a:lnTo>
                    <a:pt x="14" y="678"/>
                  </a:lnTo>
                  <a:lnTo>
                    <a:pt x="14" y="670"/>
                  </a:lnTo>
                  <a:lnTo>
                    <a:pt x="20" y="666"/>
                  </a:lnTo>
                  <a:lnTo>
                    <a:pt x="26" y="661"/>
                  </a:lnTo>
                  <a:lnTo>
                    <a:pt x="32" y="661"/>
                  </a:lnTo>
                  <a:lnTo>
                    <a:pt x="41" y="661"/>
                  </a:lnTo>
                  <a:lnTo>
                    <a:pt x="47" y="661"/>
                  </a:lnTo>
                  <a:lnTo>
                    <a:pt x="53" y="666"/>
                  </a:lnTo>
                  <a:lnTo>
                    <a:pt x="59" y="666"/>
                  </a:lnTo>
                  <a:lnTo>
                    <a:pt x="73" y="670"/>
                  </a:lnTo>
                  <a:lnTo>
                    <a:pt x="79" y="678"/>
                  </a:lnTo>
                  <a:lnTo>
                    <a:pt x="85" y="678"/>
                  </a:lnTo>
                  <a:lnTo>
                    <a:pt x="85" y="670"/>
                  </a:lnTo>
                  <a:lnTo>
                    <a:pt x="85" y="666"/>
                  </a:lnTo>
                  <a:lnTo>
                    <a:pt x="85" y="661"/>
                  </a:lnTo>
                  <a:lnTo>
                    <a:pt x="85" y="656"/>
                  </a:lnTo>
                  <a:lnTo>
                    <a:pt x="85" y="644"/>
                  </a:lnTo>
                  <a:lnTo>
                    <a:pt x="85" y="639"/>
                  </a:lnTo>
                  <a:lnTo>
                    <a:pt x="85" y="635"/>
                  </a:lnTo>
                  <a:lnTo>
                    <a:pt x="85" y="627"/>
                  </a:lnTo>
                  <a:lnTo>
                    <a:pt x="85" y="618"/>
                  </a:lnTo>
                  <a:lnTo>
                    <a:pt x="85" y="613"/>
                  </a:lnTo>
                  <a:lnTo>
                    <a:pt x="85" y="606"/>
                  </a:lnTo>
                  <a:lnTo>
                    <a:pt x="94" y="601"/>
                  </a:lnTo>
                  <a:lnTo>
                    <a:pt x="100" y="596"/>
                  </a:lnTo>
                  <a:lnTo>
                    <a:pt x="106" y="596"/>
                  </a:lnTo>
                  <a:lnTo>
                    <a:pt x="112" y="596"/>
                  </a:lnTo>
                  <a:lnTo>
                    <a:pt x="121" y="592"/>
                  </a:lnTo>
                  <a:lnTo>
                    <a:pt x="126" y="592"/>
                  </a:lnTo>
                  <a:lnTo>
                    <a:pt x="132" y="592"/>
                  </a:lnTo>
                  <a:lnTo>
                    <a:pt x="138" y="585"/>
                  </a:lnTo>
                  <a:lnTo>
                    <a:pt x="147" y="585"/>
                  </a:lnTo>
                  <a:lnTo>
                    <a:pt x="153" y="585"/>
                  </a:lnTo>
                  <a:lnTo>
                    <a:pt x="159" y="580"/>
                  </a:lnTo>
                  <a:lnTo>
                    <a:pt x="174" y="580"/>
                  </a:lnTo>
                  <a:lnTo>
                    <a:pt x="180" y="580"/>
                  </a:lnTo>
                  <a:lnTo>
                    <a:pt x="185" y="575"/>
                  </a:lnTo>
                  <a:lnTo>
                    <a:pt x="191" y="575"/>
                  </a:lnTo>
                  <a:lnTo>
                    <a:pt x="200" y="575"/>
                  </a:lnTo>
                  <a:lnTo>
                    <a:pt x="206" y="575"/>
                  </a:lnTo>
                  <a:lnTo>
                    <a:pt x="212" y="570"/>
                  </a:lnTo>
                  <a:lnTo>
                    <a:pt x="218" y="570"/>
                  </a:lnTo>
                  <a:lnTo>
                    <a:pt x="227" y="570"/>
                  </a:lnTo>
                  <a:lnTo>
                    <a:pt x="233" y="570"/>
                  </a:lnTo>
                  <a:lnTo>
                    <a:pt x="233" y="563"/>
                  </a:lnTo>
                  <a:lnTo>
                    <a:pt x="239" y="563"/>
                  </a:lnTo>
                  <a:lnTo>
                    <a:pt x="245" y="563"/>
                  </a:lnTo>
                  <a:lnTo>
                    <a:pt x="253" y="563"/>
                  </a:lnTo>
                  <a:lnTo>
                    <a:pt x="259" y="563"/>
                  </a:lnTo>
                  <a:lnTo>
                    <a:pt x="265" y="563"/>
                  </a:lnTo>
                  <a:lnTo>
                    <a:pt x="271" y="563"/>
                  </a:lnTo>
                  <a:lnTo>
                    <a:pt x="280" y="563"/>
                  </a:lnTo>
                  <a:lnTo>
                    <a:pt x="292" y="563"/>
                  </a:lnTo>
                  <a:lnTo>
                    <a:pt x="298" y="563"/>
                  </a:lnTo>
                  <a:lnTo>
                    <a:pt x="307" y="563"/>
                  </a:lnTo>
                  <a:lnTo>
                    <a:pt x="312" y="563"/>
                  </a:lnTo>
                  <a:lnTo>
                    <a:pt x="318" y="563"/>
                  </a:lnTo>
                  <a:lnTo>
                    <a:pt x="333" y="563"/>
                  </a:lnTo>
                  <a:lnTo>
                    <a:pt x="339" y="563"/>
                  </a:lnTo>
                  <a:lnTo>
                    <a:pt x="345" y="563"/>
                  </a:lnTo>
                  <a:lnTo>
                    <a:pt x="360" y="563"/>
                  </a:lnTo>
                  <a:lnTo>
                    <a:pt x="366" y="563"/>
                  </a:lnTo>
                  <a:lnTo>
                    <a:pt x="377" y="563"/>
                  </a:lnTo>
                  <a:lnTo>
                    <a:pt x="386" y="558"/>
                  </a:lnTo>
                  <a:lnTo>
                    <a:pt x="392" y="558"/>
                  </a:lnTo>
                  <a:lnTo>
                    <a:pt x="404" y="558"/>
                  </a:lnTo>
                  <a:lnTo>
                    <a:pt x="413" y="558"/>
                  </a:lnTo>
                  <a:lnTo>
                    <a:pt x="425" y="558"/>
                  </a:lnTo>
                  <a:lnTo>
                    <a:pt x="439" y="558"/>
                  </a:lnTo>
                  <a:lnTo>
                    <a:pt x="445" y="558"/>
                  </a:lnTo>
                  <a:lnTo>
                    <a:pt x="457" y="558"/>
                  </a:lnTo>
                  <a:lnTo>
                    <a:pt x="466" y="558"/>
                  </a:lnTo>
                  <a:lnTo>
                    <a:pt x="478" y="558"/>
                  </a:lnTo>
                  <a:lnTo>
                    <a:pt x="484" y="558"/>
                  </a:lnTo>
                  <a:lnTo>
                    <a:pt x="498" y="558"/>
                  </a:lnTo>
                  <a:lnTo>
                    <a:pt x="504" y="558"/>
                  </a:lnTo>
                  <a:lnTo>
                    <a:pt x="519" y="558"/>
                  </a:lnTo>
                  <a:lnTo>
                    <a:pt x="525" y="558"/>
                  </a:lnTo>
                  <a:lnTo>
                    <a:pt x="531" y="558"/>
                  </a:lnTo>
                  <a:lnTo>
                    <a:pt x="546" y="558"/>
                  </a:lnTo>
                  <a:lnTo>
                    <a:pt x="552" y="558"/>
                  </a:lnTo>
                  <a:lnTo>
                    <a:pt x="557" y="558"/>
                  </a:lnTo>
                  <a:lnTo>
                    <a:pt x="572" y="558"/>
                  </a:lnTo>
                  <a:lnTo>
                    <a:pt x="578" y="558"/>
                  </a:lnTo>
                  <a:lnTo>
                    <a:pt x="584" y="558"/>
                  </a:lnTo>
                  <a:lnTo>
                    <a:pt x="590" y="558"/>
                  </a:lnTo>
                  <a:lnTo>
                    <a:pt x="596" y="558"/>
                  </a:lnTo>
                  <a:lnTo>
                    <a:pt x="611" y="558"/>
                  </a:lnTo>
                  <a:lnTo>
                    <a:pt x="616" y="558"/>
                  </a:lnTo>
                  <a:lnTo>
                    <a:pt x="622" y="558"/>
                  </a:lnTo>
                  <a:lnTo>
                    <a:pt x="631" y="558"/>
                  </a:lnTo>
                  <a:lnTo>
                    <a:pt x="637" y="563"/>
                  </a:lnTo>
                  <a:lnTo>
                    <a:pt x="643" y="563"/>
                  </a:lnTo>
                  <a:lnTo>
                    <a:pt x="649" y="563"/>
                  </a:lnTo>
                  <a:lnTo>
                    <a:pt x="649" y="563"/>
                  </a:lnTo>
                  <a:close/>
                </a:path>
              </a:pathLst>
            </a:custGeom>
            <a:solidFill>
              <a:srgbClr val="000000"/>
            </a:solidFill>
            <a:ln w="9525">
              <a:noFill/>
              <a:round/>
              <a:headEnd/>
              <a:tailEnd/>
            </a:ln>
          </p:spPr>
          <p:txBody>
            <a:bodyPr/>
            <a:lstStyle/>
            <a:p>
              <a:endParaRPr lang="en-IN"/>
            </a:p>
          </p:txBody>
        </p:sp>
        <p:sp>
          <p:nvSpPr>
            <p:cNvPr id="5127" name="Freeform 7"/>
            <p:cNvSpPr>
              <a:spLocks noChangeAspect="1"/>
            </p:cNvSpPr>
            <p:nvPr/>
          </p:nvSpPr>
          <p:spPr bwMode="auto">
            <a:xfrm>
              <a:off x="2174" y="1239"/>
              <a:ext cx="100" cy="227"/>
            </a:xfrm>
            <a:custGeom>
              <a:avLst/>
              <a:gdLst/>
              <a:ahLst/>
              <a:cxnLst>
                <a:cxn ang="0">
                  <a:pos x="21" y="0"/>
                </a:cxn>
                <a:cxn ang="0">
                  <a:pos x="35" y="5"/>
                </a:cxn>
                <a:cxn ang="0">
                  <a:pos x="53" y="12"/>
                </a:cxn>
                <a:cxn ang="0">
                  <a:pos x="68" y="22"/>
                </a:cxn>
                <a:cxn ang="0">
                  <a:pos x="68" y="34"/>
                </a:cxn>
                <a:cxn ang="0">
                  <a:pos x="74" y="43"/>
                </a:cxn>
                <a:cxn ang="0">
                  <a:pos x="74" y="55"/>
                </a:cxn>
                <a:cxn ang="0">
                  <a:pos x="74" y="69"/>
                </a:cxn>
                <a:cxn ang="0">
                  <a:pos x="74" y="81"/>
                </a:cxn>
                <a:cxn ang="0">
                  <a:pos x="74" y="91"/>
                </a:cxn>
                <a:cxn ang="0">
                  <a:pos x="74" y="103"/>
                </a:cxn>
                <a:cxn ang="0">
                  <a:pos x="80" y="119"/>
                </a:cxn>
                <a:cxn ang="0">
                  <a:pos x="80" y="129"/>
                </a:cxn>
                <a:cxn ang="0">
                  <a:pos x="80" y="141"/>
                </a:cxn>
                <a:cxn ang="0">
                  <a:pos x="80" y="150"/>
                </a:cxn>
                <a:cxn ang="0">
                  <a:pos x="89" y="167"/>
                </a:cxn>
                <a:cxn ang="0">
                  <a:pos x="89" y="177"/>
                </a:cxn>
                <a:cxn ang="0">
                  <a:pos x="89" y="189"/>
                </a:cxn>
                <a:cxn ang="0">
                  <a:pos x="94" y="198"/>
                </a:cxn>
                <a:cxn ang="0">
                  <a:pos x="94" y="210"/>
                </a:cxn>
                <a:cxn ang="0">
                  <a:pos x="100" y="227"/>
                </a:cxn>
                <a:cxn ang="0">
                  <a:pos x="89" y="227"/>
                </a:cxn>
                <a:cxn ang="0">
                  <a:pos x="74" y="215"/>
                </a:cxn>
                <a:cxn ang="0">
                  <a:pos x="62" y="205"/>
                </a:cxn>
                <a:cxn ang="0">
                  <a:pos x="47" y="193"/>
                </a:cxn>
                <a:cxn ang="0">
                  <a:pos x="41" y="184"/>
                </a:cxn>
                <a:cxn ang="0">
                  <a:pos x="35" y="172"/>
                </a:cxn>
                <a:cxn ang="0">
                  <a:pos x="35" y="162"/>
                </a:cxn>
                <a:cxn ang="0">
                  <a:pos x="27" y="150"/>
                </a:cxn>
                <a:cxn ang="0">
                  <a:pos x="21" y="141"/>
                </a:cxn>
                <a:cxn ang="0">
                  <a:pos x="15" y="129"/>
                </a:cxn>
                <a:cxn ang="0">
                  <a:pos x="15" y="119"/>
                </a:cxn>
                <a:cxn ang="0">
                  <a:pos x="9" y="107"/>
                </a:cxn>
                <a:cxn ang="0">
                  <a:pos x="9" y="98"/>
                </a:cxn>
                <a:cxn ang="0">
                  <a:pos x="0" y="81"/>
                </a:cxn>
                <a:cxn ang="0">
                  <a:pos x="0" y="69"/>
                </a:cxn>
                <a:cxn ang="0">
                  <a:pos x="0" y="60"/>
                </a:cxn>
                <a:cxn ang="0">
                  <a:pos x="0" y="43"/>
                </a:cxn>
                <a:cxn ang="0">
                  <a:pos x="0" y="34"/>
                </a:cxn>
                <a:cxn ang="0">
                  <a:pos x="0" y="17"/>
                </a:cxn>
                <a:cxn ang="0">
                  <a:pos x="9" y="5"/>
                </a:cxn>
                <a:cxn ang="0">
                  <a:pos x="15" y="0"/>
                </a:cxn>
              </a:cxnLst>
              <a:rect l="0" t="0" r="r" b="b"/>
              <a:pathLst>
                <a:path w="100" h="227">
                  <a:moveTo>
                    <a:pt x="15" y="0"/>
                  </a:moveTo>
                  <a:lnTo>
                    <a:pt x="21" y="0"/>
                  </a:lnTo>
                  <a:lnTo>
                    <a:pt x="27" y="0"/>
                  </a:lnTo>
                  <a:lnTo>
                    <a:pt x="35" y="5"/>
                  </a:lnTo>
                  <a:lnTo>
                    <a:pt x="47" y="5"/>
                  </a:lnTo>
                  <a:lnTo>
                    <a:pt x="53" y="12"/>
                  </a:lnTo>
                  <a:lnTo>
                    <a:pt x="62" y="17"/>
                  </a:lnTo>
                  <a:lnTo>
                    <a:pt x="68" y="22"/>
                  </a:lnTo>
                  <a:lnTo>
                    <a:pt x="68" y="26"/>
                  </a:lnTo>
                  <a:lnTo>
                    <a:pt x="68" y="34"/>
                  </a:lnTo>
                  <a:lnTo>
                    <a:pt x="74" y="38"/>
                  </a:lnTo>
                  <a:lnTo>
                    <a:pt x="74" y="43"/>
                  </a:lnTo>
                  <a:lnTo>
                    <a:pt x="74" y="48"/>
                  </a:lnTo>
                  <a:lnTo>
                    <a:pt x="74" y="55"/>
                  </a:lnTo>
                  <a:lnTo>
                    <a:pt x="74" y="65"/>
                  </a:lnTo>
                  <a:lnTo>
                    <a:pt x="74" y="69"/>
                  </a:lnTo>
                  <a:lnTo>
                    <a:pt x="74" y="76"/>
                  </a:lnTo>
                  <a:lnTo>
                    <a:pt x="74" y="81"/>
                  </a:lnTo>
                  <a:lnTo>
                    <a:pt x="74" y="86"/>
                  </a:lnTo>
                  <a:lnTo>
                    <a:pt x="74" y="91"/>
                  </a:lnTo>
                  <a:lnTo>
                    <a:pt x="74" y="98"/>
                  </a:lnTo>
                  <a:lnTo>
                    <a:pt x="74" y="103"/>
                  </a:lnTo>
                  <a:lnTo>
                    <a:pt x="80" y="107"/>
                  </a:lnTo>
                  <a:lnTo>
                    <a:pt x="80" y="119"/>
                  </a:lnTo>
                  <a:lnTo>
                    <a:pt x="80" y="124"/>
                  </a:lnTo>
                  <a:lnTo>
                    <a:pt x="80" y="129"/>
                  </a:lnTo>
                  <a:lnTo>
                    <a:pt x="80" y="134"/>
                  </a:lnTo>
                  <a:lnTo>
                    <a:pt x="80" y="141"/>
                  </a:lnTo>
                  <a:lnTo>
                    <a:pt x="80" y="146"/>
                  </a:lnTo>
                  <a:lnTo>
                    <a:pt x="80" y="150"/>
                  </a:lnTo>
                  <a:lnTo>
                    <a:pt x="89" y="155"/>
                  </a:lnTo>
                  <a:lnTo>
                    <a:pt x="89" y="167"/>
                  </a:lnTo>
                  <a:lnTo>
                    <a:pt x="89" y="172"/>
                  </a:lnTo>
                  <a:lnTo>
                    <a:pt x="89" y="177"/>
                  </a:lnTo>
                  <a:lnTo>
                    <a:pt x="89" y="184"/>
                  </a:lnTo>
                  <a:lnTo>
                    <a:pt x="89" y="189"/>
                  </a:lnTo>
                  <a:lnTo>
                    <a:pt x="94" y="193"/>
                  </a:lnTo>
                  <a:lnTo>
                    <a:pt x="94" y="198"/>
                  </a:lnTo>
                  <a:lnTo>
                    <a:pt x="94" y="205"/>
                  </a:lnTo>
                  <a:lnTo>
                    <a:pt x="94" y="210"/>
                  </a:lnTo>
                  <a:lnTo>
                    <a:pt x="94" y="220"/>
                  </a:lnTo>
                  <a:lnTo>
                    <a:pt x="100" y="227"/>
                  </a:lnTo>
                  <a:lnTo>
                    <a:pt x="94" y="227"/>
                  </a:lnTo>
                  <a:lnTo>
                    <a:pt x="89" y="227"/>
                  </a:lnTo>
                  <a:lnTo>
                    <a:pt x="80" y="220"/>
                  </a:lnTo>
                  <a:lnTo>
                    <a:pt x="74" y="215"/>
                  </a:lnTo>
                  <a:lnTo>
                    <a:pt x="68" y="210"/>
                  </a:lnTo>
                  <a:lnTo>
                    <a:pt x="62" y="205"/>
                  </a:lnTo>
                  <a:lnTo>
                    <a:pt x="53" y="198"/>
                  </a:lnTo>
                  <a:lnTo>
                    <a:pt x="47" y="193"/>
                  </a:lnTo>
                  <a:lnTo>
                    <a:pt x="47" y="189"/>
                  </a:lnTo>
                  <a:lnTo>
                    <a:pt x="41" y="184"/>
                  </a:lnTo>
                  <a:lnTo>
                    <a:pt x="41" y="177"/>
                  </a:lnTo>
                  <a:lnTo>
                    <a:pt x="35" y="172"/>
                  </a:lnTo>
                  <a:lnTo>
                    <a:pt x="35" y="167"/>
                  </a:lnTo>
                  <a:lnTo>
                    <a:pt x="35" y="162"/>
                  </a:lnTo>
                  <a:lnTo>
                    <a:pt x="27" y="155"/>
                  </a:lnTo>
                  <a:lnTo>
                    <a:pt x="27" y="150"/>
                  </a:lnTo>
                  <a:lnTo>
                    <a:pt x="27" y="146"/>
                  </a:lnTo>
                  <a:lnTo>
                    <a:pt x="21" y="141"/>
                  </a:lnTo>
                  <a:lnTo>
                    <a:pt x="21" y="134"/>
                  </a:lnTo>
                  <a:lnTo>
                    <a:pt x="15" y="129"/>
                  </a:lnTo>
                  <a:lnTo>
                    <a:pt x="15" y="124"/>
                  </a:lnTo>
                  <a:lnTo>
                    <a:pt x="15" y="119"/>
                  </a:lnTo>
                  <a:lnTo>
                    <a:pt x="9" y="112"/>
                  </a:lnTo>
                  <a:lnTo>
                    <a:pt x="9" y="107"/>
                  </a:lnTo>
                  <a:lnTo>
                    <a:pt x="9" y="103"/>
                  </a:lnTo>
                  <a:lnTo>
                    <a:pt x="9" y="98"/>
                  </a:lnTo>
                  <a:lnTo>
                    <a:pt x="0" y="91"/>
                  </a:lnTo>
                  <a:lnTo>
                    <a:pt x="0" y="81"/>
                  </a:lnTo>
                  <a:lnTo>
                    <a:pt x="0" y="76"/>
                  </a:lnTo>
                  <a:lnTo>
                    <a:pt x="0" y="69"/>
                  </a:lnTo>
                  <a:lnTo>
                    <a:pt x="0" y="65"/>
                  </a:lnTo>
                  <a:lnTo>
                    <a:pt x="0" y="60"/>
                  </a:lnTo>
                  <a:lnTo>
                    <a:pt x="0" y="48"/>
                  </a:lnTo>
                  <a:lnTo>
                    <a:pt x="0" y="43"/>
                  </a:lnTo>
                  <a:lnTo>
                    <a:pt x="0" y="38"/>
                  </a:lnTo>
                  <a:lnTo>
                    <a:pt x="0" y="34"/>
                  </a:lnTo>
                  <a:lnTo>
                    <a:pt x="0" y="26"/>
                  </a:lnTo>
                  <a:lnTo>
                    <a:pt x="0" y="17"/>
                  </a:lnTo>
                  <a:lnTo>
                    <a:pt x="0" y="12"/>
                  </a:lnTo>
                  <a:lnTo>
                    <a:pt x="9" y="5"/>
                  </a:lnTo>
                  <a:lnTo>
                    <a:pt x="15" y="0"/>
                  </a:lnTo>
                  <a:lnTo>
                    <a:pt x="15" y="0"/>
                  </a:lnTo>
                  <a:close/>
                </a:path>
              </a:pathLst>
            </a:custGeom>
            <a:solidFill>
              <a:srgbClr val="FFFFFF"/>
            </a:solidFill>
            <a:ln w="9525">
              <a:noFill/>
              <a:round/>
              <a:headEnd/>
              <a:tailEnd/>
            </a:ln>
          </p:spPr>
          <p:txBody>
            <a:bodyPr/>
            <a:lstStyle/>
            <a:p>
              <a:endParaRPr lang="en-IN"/>
            </a:p>
          </p:txBody>
        </p:sp>
        <p:sp>
          <p:nvSpPr>
            <p:cNvPr id="5128" name="Freeform 8"/>
            <p:cNvSpPr>
              <a:spLocks noChangeAspect="1"/>
            </p:cNvSpPr>
            <p:nvPr/>
          </p:nvSpPr>
          <p:spPr bwMode="auto">
            <a:xfrm>
              <a:off x="2263" y="1175"/>
              <a:ext cx="649" cy="618"/>
            </a:xfrm>
            <a:custGeom>
              <a:avLst/>
              <a:gdLst/>
              <a:ahLst/>
              <a:cxnLst>
                <a:cxn ang="0">
                  <a:pos x="649" y="0"/>
                </a:cxn>
                <a:cxn ang="0">
                  <a:pos x="649" y="38"/>
                </a:cxn>
                <a:cxn ang="0">
                  <a:pos x="649" y="76"/>
                </a:cxn>
                <a:cxn ang="0">
                  <a:pos x="649" y="107"/>
                </a:cxn>
                <a:cxn ang="0">
                  <a:pos x="649" y="145"/>
                </a:cxn>
                <a:cxn ang="0">
                  <a:pos x="649" y="183"/>
                </a:cxn>
                <a:cxn ang="0">
                  <a:pos x="649" y="214"/>
                </a:cxn>
                <a:cxn ang="0">
                  <a:pos x="649" y="253"/>
                </a:cxn>
                <a:cxn ang="0">
                  <a:pos x="649" y="291"/>
                </a:cxn>
                <a:cxn ang="0">
                  <a:pos x="643" y="322"/>
                </a:cxn>
                <a:cxn ang="0">
                  <a:pos x="634" y="360"/>
                </a:cxn>
                <a:cxn ang="0">
                  <a:pos x="634" y="398"/>
                </a:cxn>
                <a:cxn ang="0">
                  <a:pos x="622" y="434"/>
                </a:cxn>
                <a:cxn ang="0">
                  <a:pos x="602" y="472"/>
                </a:cxn>
                <a:cxn ang="0">
                  <a:pos x="581" y="506"/>
                </a:cxn>
                <a:cxn ang="0">
                  <a:pos x="554" y="537"/>
                </a:cxn>
                <a:cxn ang="0">
                  <a:pos x="522" y="558"/>
                </a:cxn>
                <a:cxn ang="0">
                  <a:pos x="490" y="584"/>
                </a:cxn>
                <a:cxn ang="0">
                  <a:pos x="457" y="601"/>
                </a:cxn>
                <a:cxn ang="0">
                  <a:pos x="416" y="613"/>
                </a:cxn>
                <a:cxn ang="0">
                  <a:pos x="377" y="618"/>
                </a:cxn>
                <a:cxn ang="0">
                  <a:pos x="330" y="618"/>
                </a:cxn>
                <a:cxn ang="0">
                  <a:pos x="283" y="613"/>
                </a:cxn>
                <a:cxn ang="0">
                  <a:pos x="245" y="601"/>
                </a:cxn>
                <a:cxn ang="0">
                  <a:pos x="203" y="580"/>
                </a:cxn>
                <a:cxn ang="0">
                  <a:pos x="165" y="558"/>
                </a:cxn>
                <a:cxn ang="0">
                  <a:pos x="132" y="532"/>
                </a:cxn>
                <a:cxn ang="0">
                  <a:pos x="106" y="498"/>
                </a:cxn>
                <a:cxn ang="0">
                  <a:pos x="85" y="467"/>
                </a:cxn>
                <a:cxn ang="0">
                  <a:pos x="70" y="429"/>
                </a:cxn>
                <a:cxn ang="0">
                  <a:pos x="53" y="398"/>
                </a:cxn>
                <a:cxn ang="0">
                  <a:pos x="38" y="360"/>
                </a:cxn>
                <a:cxn ang="0">
                  <a:pos x="32" y="327"/>
                </a:cxn>
                <a:cxn ang="0">
                  <a:pos x="26" y="291"/>
                </a:cxn>
                <a:cxn ang="0">
                  <a:pos x="17" y="253"/>
                </a:cxn>
                <a:cxn ang="0">
                  <a:pos x="11" y="219"/>
                </a:cxn>
                <a:cxn ang="0">
                  <a:pos x="5" y="183"/>
                </a:cxn>
                <a:cxn ang="0">
                  <a:pos x="0" y="145"/>
                </a:cxn>
                <a:cxn ang="0">
                  <a:pos x="0" y="107"/>
                </a:cxn>
                <a:cxn ang="0">
                  <a:pos x="0" y="76"/>
                </a:cxn>
                <a:cxn ang="0">
                  <a:pos x="0" y="38"/>
                </a:cxn>
                <a:cxn ang="0">
                  <a:pos x="11" y="16"/>
                </a:cxn>
                <a:cxn ang="0">
                  <a:pos x="53" y="21"/>
                </a:cxn>
                <a:cxn ang="0">
                  <a:pos x="97" y="26"/>
                </a:cxn>
                <a:cxn ang="0">
                  <a:pos x="144" y="33"/>
                </a:cxn>
                <a:cxn ang="0">
                  <a:pos x="186" y="38"/>
                </a:cxn>
                <a:cxn ang="0">
                  <a:pos x="230" y="38"/>
                </a:cxn>
                <a:cxn ang="0">
                  <a:pos x="283" y="38"/>
                </a:cxn>
                <a:cxn ang="0">
                  <a:pos x="324" y="38"/>
                </a:cxn>
                <a:cxn ang="0">
                  <a:pos x="371" y="43"/>
                </a:cxn>
                <a:cxn ang="0">
                  <a:pos x="416" y="43"/>
                </a:cxn>
                <a:cxn ang="0">
                  <a:pos x="463" y="38"/>
                </a:cxn>
                <a:cxn ang="0">
                  <a:pos x="501" y="38"/>
                </a:cxn>
                <a:cxn ang="0">
                  <a:pos x="549" y="26"/>
                </a:cxn>
                <a:cxn ang="0">
                  <a:pos x="596" y="21"/>
                </a:cxn>
              </a:cxnLst>
              <a:rect l="0" t="0" r="r" b="b"/>
              <a:pathLst>
                <a:path w="649" h="618">
                  <a:moveTo>
                    <a:pt x="608" y="16"/>
                  </a:moveTo>
                  <a:lnTo>
                    <a:pt x="616" y="16"/>
                  </a:lnTo>
                  <a:lnTo>
                    <a:pt x="622" y="12"/>
                  </a:lnTo>
                  <a:lnTo>
                    <a:pt x="634" y="4"/>
                  </a:lnTo>
                  <a:lnTo>
                    <a:pt x="643" y="4"/>
                  </a:lnTo>
                  <a:lnTo>
                    <a:pt x="649" y="0"/>
                  </a:lnTo>
                  <a:lnTo>
                    <a:pt x="649" y="4"/>
                  </a:lnTo>
                  <a:lnTo>
                    <a:pt x="649" y="12"/>
                  </a:lnTo>
                  <a:lnTo>
                    <a:pt x="649" y="16"/>
                  </a:lnTo>
                  <a:lnTo>
                    <a:pt x="649" y="21"/>
                  </a:lnTo>
                  <a:lnTo>
                    <a:pt x="649" y="33"/>
                  </a:lnTo>
                  <a:lnTo>
                    <a:pt x="649" y="38"/>
                  </a:lnTo>
                  <a:lnTo>
                    <a:pt x="649" y="43"/>
                  </a:lnTo>
                  <a:lnTo>
                    <a:pt x="649" y="47"/>
                  </a:lnTo>
                  <a:lnTo>
                    <a:pt x="649" y="55"/>
                  </a:lnTo>
                  <a:lnTo>
                    <a:pt x="649" y="59"/>
                  </a:lnTo>
                  <a:lnTo>
                    <a:pt x="649" y="64"/>
                  </a:lnTo>
                  <a:lnTo>
                    <a:pt x="649" y="76"/>
                  </a:lnTo>
                  <a:lnTo>
                    <a:pt x="649" y="81"/>
                  </a:lnTo>
                  <a:lnTo>
                    <a:pt x="649" y="86"/>
                  </a:lnTo>
                  <a:lnTo>
                    <a:pt x="649" y="90"/>
                  </a:lnTo>
                  <a:lnTo>
                    <a:pt x="649" y="98"/>
                  </a:lnTo>
                  <a:lnTo>
                    <a:pt x="649" y="102"/>
                  </a:lnTo>
                  <a:lnTo>
                    <a:pt x="649" y="107"/>
                  </a:lnTo>
                  <a:lnTo>
                    <a:pt x="649" y="112"/>
                  </a:lnTo>
                  <a:lnTo>
                    <a:pt x="649" y="119"/>
                  </a:lnTo>
                  <a:lnTo>
                    <a:pt x="649" y="129"/>
                  </a:lnTo>
                  <a:lnTo>
                    <a:pt x="649" y="133"/>
                  </a:lnTo>
                  <a:lnTo>
                    <a:pt x="649" y="140"/>
                  </a:lnTo>
                  <a:lnTo>
                    <a:pt x="649" y="145"/>
                  </a:lnTo>
                  <a:lnTo>
                    <a:pt x="649" y="150"/>
                  </a:lnTo>
                  <a:lnTo>
                    <a:pt x="649" y="155"/>
                  </a:lnTo>
                  <a:lnTo>
                    <a:pt x="649" y="162"/>
                  </a:lnTo>
                  <a:lnTo>
                    <a:pt x="649" y="167"/>
                  </a:lnTo>
                  <a:lnTo>
                    <a:pt x="649" y="171"/>
                  </a:lnTo>
                  <a:lnTo>
                    <a:pt x="649" y="183"/>
                  </a:lnTo>
                  <a:lnTo>
                    <a:pt x="649" y="188"/>
                  </a:lnTo>
                  <a:lnTo>
                    <a:pt x="649" y="193"/>
                  </a:lnTo>
                  <a:lnTo>
                    <a:pt x="649" y="198"/>
                  </a:lnTo>
                  <a:lnTo>
                    <a:pt x="649" y="205"/>
                  </a:lnTo>
                  <a:lnTo>
                    <a:pt x="649" y="210"/>
                  </a:lnTo>
                  <a:lnTo>
                    <a:pt x="649" y="214"/>
                  </a:lnTo>
                  <a:lnTo>
                    <a:pt x="649" y="219"/>
                  </a:lnTo>
                  <a:lnTo>
                    <a:pt x="649" y="226"/>
                  </a:lnTo>
                  <a:lnTo>
                    <a:pt x="649" y="236"/>
                  </a:lnTo>
                  <a:lnTo>
                    <a:pt x="649" y="241"/>
                  </a:lnTo>
                  <a:lnTo>
                    <a:pt x="649" y="248"/>
                  </a:lnTo>
                  <a:lnTo>
                    <a:pt x="649" y="253"/>
                  </a:lnTo>
                  <a:lnTo>
                    <a:pt x="649" y="257"/>
                  </a:lnTo>
                  <a:lnTo>
                    <a:pt x="649" y="262"/>
                  </a:lnTo>
                  <a:lnTo>
                    <a:pt x="649" y="269"/>
                  </a:lnTo>
                  <a:lnTo>
                    <a:pt x="649" y="274"/>
                  </a:lnTo>
                  <a:lnTo>
                    <a:pt x="649" y="284"/>
                  </a:lnTo>
                  <a:lnTo>
                    <a:pt x="649" y="291"/>
                  </a:lnTo>
                  <a:lnTo>
                    <a:pt x="649" y="296"/>
                  </a:lnTo>
                  <a:lnTo>
                    <a:pt x="643" y="300"/>
                  </a:lnTo>
                  <a:lnTo>
                    <a:pt x="643" y="305"/>
                  </a:lnTo>
                  <a:lnTo>
                    <a:pt x="643" y="312"/>
                  </a:lnTo>
                  <a:lnTo>
                    <a:pt x="643" y="317"/>
                  </a:lnTo>
                  <a:lnTo>
                    <a:pt x="643" y="322"/>
                  </a:lnTo>
                  <a:lnTo>
                    <a:pt x="643" y="334"/>
                  </a:lnTo>
                  <a:lnTo>
                    <a:pt x="643" y="339"/>
                  </a:lnTo>
                  <a:lnTo>
                    <a:pt x="643" y="343"/>
                  </a:lnTo>
                  <a:lnTo>
                    <a:pt x="643" y="348"/>
                  </a:lnTo>
                  <a:lnTo>
                    <a:pt x="643" y="355"/>
                  </a:lnTo>
                  <a:lnTo>
                    <a:pt x="634" y="360"/>
                  </a:lnTo>
                  <a:lnTo>
                    <a:pt x="634" y="365"/>
                  </a:lnTo>
                  <a:lnTo>
                    <a:pt x="634" y="370"/>
                  </a:lnTo>
                  <a:lnTo>
                    <a:pt x="634" y="381"/>
                  </a:lnTo>
                  <a:lnTo>
                    <a:pt x="634" y="386"/>
                  </a:lnTo>
                  <a:lnTo>
                    <a:pt x="634" y="391"/>
                  </a:lnTo>
                  <a:lnTo>
                    <a:pt x="634" y="398"/>
                  </a:lnTo>
                  <a:lnTo>
                    <a:pt x="628" y="403"/>
                  </a:lnTo>
                  <a:lnTo>
                    <a:pt x="628" y="408"/>
                  </a:lnTo>
                  <a:lnTo>
                    <a:pt x="628" y="413"/>
                  </a:lnTo>
                  <a:lnTo>
                    <a:pt x="622" y="420"/>
                  </a:lnTo>
                  <a:lnTo>
                    <a:pt x="622" y="429"/>
                  </a:lnTo>
                  <a:lnTo>
                    <a:pt x="622" y="434"/>
                  </a:lnTo>
                  <a:lnTo>
                    <a:pt x="616" y="446"/>
                  </a:lnTo>
                  <a:lnTo>
                    <a:pt x="616" y="451"/>
                  </a:lnTo>
                  <a:lnTo>
                    <a:pt x="616" y="455"/>
                  </a:lnTo>
                  <a:lnTo>
                    <a:pt x="608" y="463"/>
                  </a:lnTo>
                  <a:lnTo>
                    <a:pt x="608" y="467"/>
                  </a:lnTo>
                  <a:lnTo>
                    <a:pt x="602" y="472"/>
                  </a:lnTo>
                  <a:lnTo>
                    <a:pt x="602" y="477"/>
                  </a:lnTo>
                  <a:lnTo>
                    <a:pt x="602" y="484"/>
                  </a:lnTo>
                  <a:lnTo>
                    <a:pt x="596" y="489"/>
                  </a:lnTo>
                  <a:lnTo>
                    <a:pt x="596" y="494"/>
                  </a:lnTo>
                  <a:lnTo>
                    <a:pt x="590" y="498"/>
                  </a:lnTo>
                  <a:lnTo>
                    <a:pt x="581" y="506"/>
                  </a:lnTo>
                  <a:lnTo>
                    <a:pt x="575" y="510"/>
                  </a:lnTo>
                  <a:lnTo>
                    <a:pt x="575" y="515"/>
                  </a:lnTo>
                  <a:lnTo>
                    <a:pt x="569" y="520"/>
                  </a:lnTo>
                  <a:lnTo>
                    <a:pt x="563" y="527"/>
                  </a:lnTo>
                  <a:lnTo>
                    <a:pt x="563" y="532"/>
                  </a:lnTo>
                  <a:lnTo>
                    <a:pt x="554" y="537"/>
                  </a:lnTo>
                  <a:lnTo>
                    <a:pt x="549" y="537"/>
                  </a:lnTo>
                  <a:lnTo>
                    <a:pt x="549" y="541"/>
                  </a:lnTo>
                  <a:lnTo>
                    <a:pt x="543" y="549"/>
                  </a:lnTo>
                  <a:lnTo>
                    <a:pt x="537" y="553"/>
                  </a:lnTo>
                  <a:lnTo>
                    <a:pt x="528" y="558"/>
                  </a:lnTo>
                  <a:lnTo>
                    <a:pt x="522" y="558"/>
                  </a:lnTo>
                  <a:lnTo>
                    <a:pt x="522" y="563"/>
                  </a:lnTo>
                  <a:lnTo>
                    <a:pt x="516" y="570"/>
                  </a:lnTo>
                  <a:lnTo>
                    <a:pt x="510" y="575"/>
                  </a:lnTo>
                  <a:lnTo>
                    <a:pt x="501" y="575"/>
                  </a:lnTo>
                  <a:lnTo>
                    <a:pt x="495" y="580"/>
                  </a:lnTo>
                  <a:lnTo>
                    <a:pt x="490" y="584"/>
                  </a:lnTo>
                  <a:lnTo>
                    <a:pt x="484" y="584"/>
                  </a:lnTo>
                  <a:lnTo>
                    <a:pt x="484" y="591"/>
                  </a:lnTo>
                  <a:lnTo>
                    <a:pt x="475" y="591"/>
                  </a:lnTo>
                  <a:lnTo>
                    <a:pt x="469" y="596"/>
                  </a:lnTo>
                  <a:lnTo>
                    <a:pt x="463" y="596"/>
                  </a:lnTo>
                  <a:lnTo>
                    <a:pt x="457" y="601"/>
                  </a:lnTo>
                  <a:lnTo>
                    <a:pt x="451" y="601"/>
                  </a:lnTo>
                  <a:lnTo>
                    <a:pt x="442" y="606"/>
                  </a:lnTo>
                  <a:lnTo>
                    <a:pt x="436" y="606"/>
                  </a:lnTo>
                  <a:lnTo>
                    <a:pt x="431" y="606"/>
                  </a:lnTo>
                  <a:lnTo>
                    <a:pt x="425" y="606"/>
                  </a:lnTo>
                  <a:lnTo>
                    <a:pt x="416" y="613"/>
                  </a:lnTo>
                  <a:lnTo>
                    <a:pt x="410" y="613"/>
                  </a:lnTo>
                  <a:lnTo>
                    <a:pt x="404" y="613"/>
                  </a:lnTo>
                  <a:lnTo>
                    <a:pt x="398" y="613"/>
                  </a:lnTo>
                  <a:lnTo>
                    <a:pt x="389" y="613"/>
                  </a:lnTo>
                  <a:lnTo>
                    <a:pt x="383" y="613"/>
                  </a:lnTo>
                  <a:lnTo>
                    <a:pt x="377" y="618"/>
                  </a:lnTo>
                  <a:lnTo>
                    <a:pt x="371" y="618"/>
                  </a:lnTo>
                  <a:lnTo>
                    <a:pt x="363" y="618"/>
                  </a:lnTo>
                  <a:lnTo>
                    <a:pt x="357" y="618"/>
                  </a:lnTo>
                  <a:lnTo>
                    <a:pt x="345" y="618"/>
                  </a:lnTo>
                  <a:lnTo>
                    <a:pt x="336" y="618"/>
                  </a:lnTo>
                  <a:lnTo>
                    <a:pt x="330" y="618"/>
                  </a:lnTo>
                  <a:lnTo>
                    <a:pt x="324" y="618"/>
                  </a:lnTo>
                  <a:lnTo>
                    <a:pt x="318" y="618"/>
                  </a:lnTo>
                  <a:lnTo>
                    <a:pt x="309" y="618"/>
                  </a:lnTo>
                  <a:lnTo>
                    <a:pt x="304" y="618"/>
                  </a:lnTo>
                  <a:lnTo>
                    <a:pt x="292" y="613"/>
                  </a:lnTo>
                  <a:lnTo>
                    <a:pt x="283" y="613"/>
                  </a:lnTo>
                  <a:lnTo>
                    <a:pt x="277" y="613"/>
                  </a:lnTo>
                  <a:lnTo>
                    <a:pt x="271" y="613"/>
                  </a:lnTo>
                  <a:lnTo>
                    <a:pt x="265" y="606"/>
                  </a:lnTo>
                  <a:lnTo>
                    <a:pt x="256" y="606"/>
                  </a:lnTo>
                  <a:lnTo>
                    <a:pt x="250" y="606"/>
                  </a:lnTo>
                  <a:lnTo>
                    <a:pt x="245" y="601"/>
                  </a:lnTo>
                  <a:lnTo>
                    <a:pt x="239" y="596"/>
                  </a:lnTo>
                  <a:lnTo>
                    <a:pt x="230" y="591"/>
                  </a:lnTo>
                  <a:lnTo>
                    <a:pt x="224" y="591"/>
                  </a:lnTo>
                  <a:lnTo>
                    <a:pt x="218" y="584"/>
                  </a:lnTo>
                  <a:lnTo>
                    <a:pt x="212" y="584"/>
                  </a:lnTo>
                  <a:lnTo>
                    <a:pt x="203" y="580"/>
                  </a:lnTo>
                  <a:lnTo>
                    <a:pt x="197" y="575"/>
                  </a:lnTo>
                  <a:lnTo>
                    <a:pt x="191" y="575"/>
                  </a:lnTo>
                  <a:lnTo>
                    <a:pt x="186" y="570"/>
                  </a:lnTo>
                  <a:lnTo>
                    <a:pt x="177" y="563"/>
                  </a:lnTo>
                  <a:lnTo>
                    <a:pt x="171" y="563"/>
                  </a:lnTo>
                  <a:lnTo>
                    <a:pt x="165" y="558"/>
                  </a:lnTo>
                  <a:lnTo>
                    <a:pt x="159" y="553"/>
                  </a:lnTo>
                  <a:lnTo>
                    <a:pt x="150" y="549"/>
                  </a:lnTo>
                  <a:lnTo>
                    <a:pt x="150" y="541"/>
                  </a:lnTo>
                  <a:lnTo>
                    <a:pt x="144" y="541"/>
                  </a:lnTo>
                  <a:lnTo>
                    <a:pt x="138" y="537"/>
                  </a:lnTo>
                  <a:lnTo>
                    <a:pt x="132" y="532"/>
                  </a:lnTo>
                  <a:lnTo>
                    <a:pt x="124" y="527"/>
                  </a:lnTo>
                  <a:lnTo>
                    <a:pt x="124" y="520"/>
                  </a:lnTo>
                  <a:lnTo>
                    <a:pt x="118" y="515"/>
                  </a:lnTo>
                  <a:lnTo>
                    <a:pt x="112" y="510"/>
                  </a:lnTo>
                  <a:lnTo>
                    <a:pt x="112" y="506"/>
                  </a:lnTo>
                  <a:lnTo>
                    <a:pt x="106" y="498"/>
                  </a:lnTo>
                  <a:lnTo>
                    <a:pt x="97" y="494"/>
                  </a:lnTo>
                  <a:lnTo>
                    <a:pt x="97" y="489"/>
                  </a:lnTo>
                  <a:lnTo>
                    <a:pt x="91" y="484"/>
                  </a:lnTo>
                  <a:lnTo>
                    <a:pt x="91" y="477"/>
                  </a:lnTo>
                  <a:lnTo>
                    <a:pt x="85" y="472"/>
                  </a:lnTo>
                  <a:lnTo>
                    <a:pt x="85" y="467"/>
                  </a:lnTo>
                  <a:lnTo>
                    <a:pt x="79" y="463"/>
                  </a:lnTo>
                  <a:lnTo>
                    <a:pt x="79" y="455"/>
                  </a:lnTo>
                  <a:lnTo>
                    <a:pt x="79" y="451"/>
                  </a:lnTo>
                  <a:lnTo>
                    <a:pt x="70" y="441"/>
                  </a:lnTo>
                  <a:lnTo>
                    <a:pt x="70" y="434"/>
                  </a:lnTo>
                  <a:lnTo>
                    <a:pt x="70" y="429"/>
                  </a:lnTo>
                  <a:lnTo>
                    <a:pt x="64" y="424"/>
                  </a:lnTo>
                  <a:lnTo>
                    <a:pt x="64" y="420"/>
                  </a:lnTo>
                  <a:lnTo>
                    <a:pt x="59" y="413"/>
                  </a:lnTo>
                  <a:lnTo>
                    <a:pt x="59" y="408"/>
                  </a:lnTo>
                  <a:lnTo>
                    <a:pt x="59" y="403"/>
                  </a:lnTo>
                  <a:lnTo>
                    <a:pt x="53" y="398"/>
                  </a:lnTo>
                  <a:lnTo>
                    <a:pt x="53" y="391"/>
                  </a:lnTo>
                  <a:lnTo>
                    <a:pt x="53" y="386"/>
                  </a:lnTo>
                  <a:lnTo>
                    <a:pt x="44" y="381"/>
                  </a:lnTo>
                  <a:lnTo>
                    <a:pt x="44" y="377"/>
                  </a:lnTo>
                  <a:lnTo>
                    <a:pt x="44" y="365"/>
                  </a:lnTo>
                  <a:lnTo>
                    <a:pt x="38" y="360"/>
                  </a:lnTo>
                  <a:lnTo>
                    <a:pt x="38" y="355"/>
                  </a:lnTo>
                  <a:lnTo>
                    <a:pt x="38" y="348"/>
                  </a:lnTo>
                  <a:lnTo>
                    <a:pt x="38" y="343"/>
                  </a:lnTo>
                  <a:lnTo>
                    <a:pt x="32" y="339"/>
                  </a:lnTo>
                  <a:lnTo>
                    <a:pt x="32" y="334"/>
                  </a:lnTo>
                  <a:lnTo>
                    <a:pt x="32" y="327"/>
                  </a:lnTo>
                  <a:lnTo>
                    <a:pt x="32" y="322"/>
                  </a:lnTo>
                  <a:lnTo>
                    <a:pt x="32" y="312"/>
                  </a:lnTo>
                  <a:lnTo>
                    <a:pt x="32" y="305"/>
                  </a:lnTo>
                  <a:lnTo>
                    <a:pt x="26" y="300"/>
                  </a:lnTo>
                  <a:lnTo>
                    <a:pt x="26" y="296"/>
                  </a:lnTo>
                  <a:lnTo>
                    <a:pt x="26" y="291"/>
                  </a:lnTo>
                  <a:lnTo>
                    <a:pt x="26" y="284"/>
                  </a:lnTo>
                  <a:lnTo>
                    <a:pt x="17" y="279"/>
                  </a:lnTo>
                  <a:lnTo>
                    <a:pt x="17" y="274"/>
                  </a:lnTo>
                  <a:lnTo>
                    <a:pt x="17" y="269"/>
                  </a:lnTo>
                  <a:lnTo>
                    <a:pt x="17" y="262"/>
                  </a:lnTo>
                  <a:lnTo>
                    <a:pt x="17" y="253"/>
                  </a:lnTo>
                  <a:lnTo>
                    <a:pt x="11" y="248"/>
                  </a:lnTo>
                  <a:lnTo>
                    <a:pt x="11" y="241"/>
                  </a:lnTo>
                  <a:lnTo>
                    <a:pt x="11" y="236"/>
                  </a:lnTo>
                  <a:lnTo>
                    <a:pt x="11" y="231"/>
                  </a:lnTo>
                  <a:lnTo>
                    <a:pt x="11" y="226"/>
                  </a:lnTo>
                  <a:lnTo>
                    <a:pt x="11" y="219"/>
                  </a:lnTo>
                  <a:lnTo>
                    <a:pt x="11" y="214"/>
                  </a:lnTo>
                  <a:lnTo>
                    <a:pt x="5" y="210"/>
                  </a:lnTo>
                  <a:lnTo>
                    <a:pt x="5" y="198"/>
                  </a:lnTo>
                  <a:lnTo>
                    <a:pt x="5" y="193"/>
                  </a:lnTo>
                  <a:lnTo>
                    <a:pt x="5" y="188"/>
                  </a:lnTo>
                  <a:lnTo>
                    <a:pt x="5" y="183"/>
                  </a:lnTo>
                  <a:lnTo>
                    <a:pt x="5" y="176"/>
                  </a:lnTo>
                  <a:lnTo>
                    <a:pt x="5" y="171"/>
                  </a:lnTo>
                  <a:lnTo>
                    <a:pt x="5" y="167"/>
                  </a:lnTo>
                  <a:lnTo>
                    <a:pt x="0" y="162"/>
                  </a:lnTo>
                  <a:lnTo>
                    <a:pt x="0" y="150"/>
                  </a:lnTo>
                  <a:lnTo>
                    <a:pt x="0" y="145"/>
                  </a:lnTo>
                  <a:lnTo>
                    <a:pt x="0" y="140"/>
                  </a:lnTo>
                  <a:lnTo>
                    <a:pt x="0" y="133"/>
                  </a:lnTo>
                  <a:lnTo>
                    <a:pt x="0" y="129"/>
                  </a:lnTo>
                  <a:lnTo>
                    <a:pt x="0" y="124"/>
                  </a:lnTo>
                  <a:lnTo>
                    <a:pt x="0" y="119"/>
                  </a:lnTo>
                  <a:lnTo>
                    <a:pt x="0" y="107"/>
                  </a:lnTo>
                  <a:lnTo>
                    <a:pt x="0" y="102"/>
                  </a:lnTo>
                  <a:lnTo>
                    <a:pt x="0" y="98"/>
                  </a:lnTo>
                  <a:lnTo>
                    <a:pt x="0" y="90"/>
                  </a:lnTo>
                  <a:lnTo>
                    <a:pt x="0" y="86"/>
                  </a:lnTo>
                  <a:lnTo>
                    <a:pt x="0" y="81"/>
                  </a:lnTo>
                  <a:lnTo>
                    <a:pt x="0" y="76"/>
                  </a:lnTo>
                  <a:lnTo>
                    <a:pt x="0" y="64"/>
                  </a:lnTo>
                  <a:lnTo>
                    <a:pt x="0" y="59"/>
                  </a:lnTo>
                  <a:lnTo>
                    <a:pt x="0" y="55"/>
                  </a:lnTo>
                  <a:lnTo>
                    <a:pt x="0" y="47"/>
                  </a:lnTo>
                  <a:lnTo>
                    <a:pt x="0" y="43"/>
                  </a:lnTo>
                  <a:lnTo>
                    <a:pt x="0" y="38"/>
                  </a:lnTo>
                  <a:lnTo>
                    <a:pt x="0" y="26"/>
                  </a:lnTo>
                  <a:lnTo>
                    <a:pt x="0" y="21"/>
                  </a:lnTo>
                  <a:lnTo>
                    <a:pt x="0" y="16"/>
                  </a:lnTo>
                  <a:lnTo>
                    <a:pt x="0" y="12"/>
                  </a:lnTo>
                  <a:lnTo>
                    <a:pt x="5" y="12"/>
                  </a:lnTo>
                  <a:lnTo>
                    <a:pt x="11" y="16"/>
                  </a:lnTo>
                  <a:lnTo>
                    <a:pt x="17" y="16"/>
                  </a:lnTo>
                  <a:lnTo>
                    <a:pt x="26" y="16"/>
                  </a:lnTo>
                  <a:lnTo>
                    <a:pt x="32" y="21"/>
                  </a:lnTo>
                  <a:lnTo>
                    <a:pt x="38" y="21"/>
                  </a:lnTo>
                  <a:lnTo>
                    <a:pt x="44" y="21"/>
                  </a:lnTo>
                  <a:lnTo>
                    <a:pt x="53" y="21"/>
                  </a:lnTo>
                  <a:lnTo>
                    <a:pt x="59" y="26"/>
                  </a:lnTo>
                  <a:lnTo>
                    <a:pt x="64" y="26"/>
                  </a:lnTo>
                  <a:lnTo>
                    <a:pt x="70" y="26"/>
                  </a:lnTo>
                  <a:lnTo>
                    <a:pt x="85" y="26"/>
                  </a:lnTo>
                  <a:lnTo>
                    <a:pt x="91" y="26"/>
                  </a:lnTo>
                  <a:lnTo>
                    <a:pt x="97" y="26"/>
                  </a:lnTo>
                  <a:lnTo>
                    <a:pt x="106" y="33"/>
                  </a:lnTo>
                  <a:lnTo>
                    <a:pt x="112" y="33"/>
                  </a:lnTo>
                  <a:lnTo>
                    <a:pt x="118" y="33"/>
                  </a:lnTo>
                  <a:lnTo>
                    <a:pt x="132" y="33"/>
                  </a:lnTo>
                  <a:lnTo>
                    <a:pt x="138" y="33"/>
                  </a:lnTo>
                  <a:lnTo>
                    <a:pt x="144" y="33"/>
                  </a:lnTo>
                  <a:lnTo>
                    <a:pt x="150" y="33"/>
                  </a:lnTo>
                  <a:lnTo>
                    <a:pt x="159" y="38"/>
                  </a:lnTo>
                  <a:lnTo>
                    <a:pt x="165" y="38"/>
                  </a:lnTo>
                  <a:lnTo>
                    <a:pt x="171" y="38"/>
                  </a:lnTo>
                  <a:lnTo>
                    <a:pt x="177" y="38"/>
                  </a:lnTo>
                  <a:lnTo>
                    <a:pt x="186" y="38"/>
                  </a:lnTo>
                  <a:lnTo>
                    <a:pt x="197" y="38"/>
                  </a:lnTo>
                  <a:lnTo>
                    <a:pt x="203" y="38"/>
                  </a:lnTo>
                  <a:lnTo>
                    <a:pt x="212" y="38"/>
                  </a:lnTo>
                  <a:lnTo>
                    <a:pt x="218" y="38"/>
                  </a:lnTo>
                  <a:lnTo>
                    <a:pt x="224" y="38"/>
                  </a:lnTo>
                  <a:lnTo>
                    <a:pt x="230" y="38"/>
                  </a:lnTo>
                  <a:lnTo>
                    <a:pt x="245" y="38"/>
                  </a:lnTo>
                  <a:lnTo>
                    <a:pt x="250" y="38"/>
                  </a:lnTo>
                  <a:lnTo>
                    <a:pt x="256" y="38"/>
                  </a:lnTo>
                  <a:lnTo>
                    <a:pt x="265" y="38"/>
                  </a:lnTo>
                  <a:lnTo>
                    <a:pt x="271" y="38"/>
                  </a:lnTo>
                  <a:lnTo>
                    <a:pt x="283" y="38"/>
                  </a:lnTo>
                  <a:lnTo>
                    <a:pt x="292" y="38"/>
                  </a:lnTo>
                  <a:lnTo>
                    <a:pt x="298" y="38"/>
                  </a:lnTo>
                  <a:lnTo>
                    <a:pt x="304" y="38"/>
                  </a:lnTo>
                  <a:lnTo>
                    <a:pt x="309" y="38"/>
                  </a:lnTo>
                  <a:lnTo>
                    <a:pt x="318" y="38"/>
                  </a:lnTo>
                  <a:lnTo>
                    <a:pt x="324" y="38"/>
                  </a:lnTo>
                  <a:lnTo>
                    <a:pt x="336" y="38"/>
                  </a:lnTo>
                  <a:lnTo>
                    <a:pt x="345" y="38"/>
                  </a:lnTo>
                  <a:lnTo>
                    <a:pt x="351" y="38"/>
                  </a:lnTo>
                  <a:lnTo>
                    <a:pt x="357" y="38"/>
                  </a:lnTo>
                  <a:lnTo>
                    <a:pt x="363" y="38"/>
                  </a:lnTo>
                  <a:lnTo>
                    <a:pt x="371" y="43"/>
                  </a:lnTo>
                  <a:lnTo>
                    <a:pt x="377" y="43"/>
                  </a:lnTo>
                  <a:lnTo>
                    <a:pt x="383" y="43"/>
                  </a:lnTo>
                  <a:lnTo>
                    <a:pt x="398" y="43"/>
                  </a:lnTo>
                  <a:lnTo>
                    <a:pt x="404" y="43"/>
                  </a:lnTo>
                  <a:lnTo>
                    <a:pt x="410" y="43"/>
                  </a:lnTo>
                  <a:lnTo>
                    <a:pt x="416" y="43"/>
                  </a:lnTo>
                  <a:lnTo>
                    <a:pt x="425" y="38"/>
                  </a:lnTo>
                  <a:lnTo>
                    <a:pt x="431" y="38"/>
                  </a:lnTo>
                  <a:lnTo>
                    <a:pt x="436" y="38"/>
                  </a:lnTo>
                  <a:lnTo>
                    <a:pt x="442" y="38"/>
                  </a:lnTo>
                  <a:lnTo>
                    <a:pt x="451" y="38"/>
                  </a:lnTo>
                  <a:lnTo>
                    <a:pt x="463" y="38"/>
                  </a:lnTo>
                  <a:lnTo>
                    <a:pt x="469" y="38"/>
                  </a:lnTo>
                  <a:lnTo>
                    <a:pt x="475" y="38"/>
                  </a:lnTo>
                  <a:lnTo>
                    <a:pt x="484" y="38"/>
                  </a:lnTo>
                  <a:lnTo>
                    <a:pt x="490" y="38"/>
                  </a:lnTo>
                  <a:lnTo>
                    <a:pt x="495" y="38"/>
                  </a:lnTo>
                  <a:lnTo>
                    <a:pt x="501" y="38"/>
                  </a:lnTo>
                  <a:lnTo>
                    <a:pt x="510" y="33"/>
                  </a:lnTo>
                  <a:lnTo>
                    <a:pt x="516" y="33"/>
                  </a:lnTo>
                  <a:lnTo>
                    <a:pt x="522" y="33"/>
                  </a:lnTo>
                  <a:lnTo>
                    <a:pt x="528" y="33"/>
                  </a:lnTo>
                  <a:lnTo>
                    <a:pt x="543" y="33"/>
                  </a:lnTo>
                  <a:lnTo>
                    <a:pt x="549" y="26"/>
                  </a:lnTo>
                  <a:lnTo>
                    <a:pt x="554" y="26"/>
                  </a:lnTo>
                  <a:lnTo>
                    <a:pt x="563" y="26"/>
                  </a:lnTo>
                  <a:lnTo>
                    <a:pt x="569" y="26"/>
                  </a:lnTo>
                  <a:lnTo>
                    <a:pt x="581" y="21"/>
                  </a:lnTo>
                  <a:lnTo>
                    <a:pt x="590" y="21"/>
                  </a:lnTo>
                  <a:lnTo>
                    <a:pt x="596" y="21"/>
                  </a:lnTo>
                  <a:lnTo>
                    <a:pt x="602" y="16"/>
                  </a:lnTo>
                  <a:lnTo>
                    <a:pt x="608" y="16"/>
                  </a:lnTo>
                  <a:lnTo>
                    <a:pt x="608" y="16"/>
                  </a:lnTo>
                  <a:close/>
                </a:path>
              </a:pathLst>
            </a:custGeom>
            <a:solidFill>
              <a:srgbClr val="FFFFFF"/>
            </a:solidFill>
            <a:ln w="9525">
              <a:noFill/>
              <a:round/>
              <a:headEnd/>
              <a:tailEnd/>
            </a:ln>
          </p:spPr>
          <p:txBody>
            <a:bodyPr/>
            <a:lstStyle/>
            <a:p>
              <a:endParaRPr lang="en-IN"/>
            </a:p>
          </p:txBody>
        </p:sp>
        <p:sp>
          <p:nvSpPr>
            <p:cNvPr id="5129" name="Freeform 9"/>
            <p:cNvSpPr>
              <a:spLocks noChangeAspect="1"/>
            </p:cNvSpPr>
            <p:nvPr/>
          </p:nvSpPr>
          <p:spPr bwMode="auto">
            <a:xfrm>
              <a:off x="2263" y="1127"/>
              <a:ext cx="643" cy="74"/>
            </a:xfrm>
            <a:custGeom>
              <a:avLst/>
              <a:gdLst/>
              <a:ahLst/>
              <a:cxnLst>
                <a:cxn ang="0">
                  <a:pos x="522" y="0"/>
                </a:cxn>
                <a:cxn ang="0">
                  <a:pos x="543" y="5"/>
                </a:cxn>
                <a:cxn ang="0">
                  <a:pos x="569" y="10"/>
                </a:cxn>
                <a:cxn ang="0">
                  <a:pos x="590" y="17"/>
                </a:cxn>
                <a:cxn ang="0">
                  <a:pos x="608" y="26"/>
                </a:cxn>
                <a:cxn ang="0">
                  <a:pos x="634" y="31"/>
                </a:cxn>
                <a:cxn ang="0">
                  <a:pos x="628" y="43"/>
                </a:cxn>
                <a:cxn ang="0">
                  <a:pos x="608" y="52"/>
                </a:cxn>
                <a:cxn ang="0">
                  <a:pos x="581" y="60"/>
                </a:cxn>
                <a:cxn ang="0">
                  <a:pos x="563" y="64"/>
                </a:cxn>
                <a:cxn ang="0">
                  <a:pos x="537" y="69"/>
                </a:cxn>
                <a:cxn ang="0">
                  <a:pos x="516" y="69"/>
                </a:cxn>
                <a:cxn ang="0">
                  <a:pos x="495" y="74"/>
                </a:cxn>
                <a:cxn ang="0">
                  <a:pos x="469" y="74"/>
                </a:cxn>
                <a:cxn ang="0">
                  <a:pos x="451" y="74"/>
                </a:cxn>
                <a:cxn ang="0">
                  <a:pos x="425" y="74"/>
                </a:cxn>
                <a:cxn ang="0">
                  <a:pos x="404" y="74"/>
                </a:cxn>
                <a:cxn ang="0">
                  <a:pos x="383" y="74"/>
                </a:cxn>
                <a:cxn ang="0">
                  <a:pos x="357" y="74"/>
                </a:cxn>
                <a:cxn ang="0">
                  <a:pos x="336" y="74"/>
                </a:cxn>
                <a:cxn ang="0">
                  <a:pos x="318" y="74"/>
                </a:cxn>
                <a:cxn ang="0">
                  <a:pos x="292" y="74"/>
                </a:cxn>
                <a:cxn ang="0">
                  <a:pos x="271" y="74"/>
                </a:cxn>
                <a:cxn ang="0">
                  <a:pos x="245" y="74"/>
                </a:cxn>
                <a:cxn ang="0">
                  <a:pos x="224" y="74"/>
                </a:cxn>
                <a:cxn ang="0">
                  <a:pos x="203" y="74"/>
                </a:cxn>
                <a:cxn ang="0">
                  <a:pos x="177" y="74"/>
                </a:cxn>
                <a:cxn ang="0">
                  <a:pos x="159" y="69"/>
                </a:cxn>
                <a:cxn ang="0">
                  <a:pos x="138" y="69"/>
                </a:cxn>
                <a:cxn ang="0">
                  <a:pos x="112" y="69"/>
                </a:cxn>
                <a:cxn ang="0">
                  <a:pos x="91" y="64"/>
                </a:cxn>
                <a:cxn ang="0">
                  <a:pos x="64" y="64"/>
                </a:cxn>
                <a:cxn ang="0">
                  <a:pos x="44" y="60"/>
                </a:cxn>
                <a:cxn ang="0">
                  <a:pos x="17" y="52"/>
                </a:cxn>
                <a:cxn ang="0">
                  <a:pos x="0" y="43"/>
                </a:cxn>
                <a:cxn ang="0">
                  <a:pos x="11" y="31"/>
                </a:cxn>
                <a:cxn ang="0">
                  <a:pos x="38" y="26"/>
                </a:cxn>
                <a:cxn ang="0">
                  <a:pos x="59" y="17"/>
                </a:cxn>
                <a:cxn ang="0">
                  <a:pos x="85" y="10"/>
                </a:cxn>
                <a:cxn ang="0">
                  <a:pos x="106" y="10"/>
                </a:cxn>
                <a:cxn ang="0">
                  <a:pos x="118" y="5"/>
                </a:cxn>
                <a:cxn ang="0">
                  <a:pos x="138" y="5"/>
                </a:cxn>
                <a:cxn ang="0">
                  <a:pos x="159" y="5"/>
                </a:cxn>
                <a:cxn ang="0">
                  <a:pos x="186" y="5"/>
                </a:cxn>
                <a:cxn ang="0">
                  <a:pos x="203" y="0"/>
                </a:cxn>
                <a:cxn ang="0">
                  <a:pos x="230" y="0"/>
                </a:cxn>
                <a:cxn ang="0">
                  <a:pos x="256" y="0"/>
                </a:cxn>
                <a:cxn ang="0">
                  <a:pos x="283" y="0"/>
                </a:cxn>
                <a:cxn ang="0">
                  <a:pos x="309" y="0"/>
                </a:cxn>
                <a:cxn ang="0">
                  <a:pos x="336" y="0"/>
                </a:cxn>
                <a:cxn ang="0">
                  <a:pos x="371" y="0"/>
                </a:cxn>
                <a:cxn ang="0">
                  <a:pos x="398" y="0"/>
                </a:cxn>
                <a:cxn ang="0">
                  <a:pos x="431" y="0"/>
                </a:cxn>
                <a:cxn ang="0">
                  <a:pos x="457" y="0"/>
                </a:cxn>
                <a:cxn ang="0">
                  <a:pos x="475" y="0"/>
                </a:cxn>
                <a:cxn ang="0">
                  <a:pos x="495" y="0"/>
                </a:cxn>
                <a:cxn ang="0">
                  <a:pos x="510" y="0"/>
                </a:cxn>
              </a:cxnLst>
              <a:rect l="0" t="0" r="r" b="b"/>
              <a:pathLst>
                <a:path w="643" h="74">
                  <a:moveTo>
                    <a:pt x="510" y="0"/>
                  </a:moveTo>
                  <a:lnTo>
                    <a:pt x="516" y="0"/>
                  </a:lnTo>
                  <a:lnTo>
                    <a:pt x="522" y="0"/>
                  </a:lnTo>
                  <a:lnTo>
                    <a:pt x="528" y="0"/>
                  </a:lnTo>
                  <a:lnTo>
                    <a:pt x="537" y="5"/>
                  </a:lnTo>
                  <a:lnTo>
                    <a:pt x="543" y="5"/>
                  </a:lnTo>
                  <a:lnTo>
                    <a:pt x="549" y="5"/>
                  </a:lnTo>
                  <a:lnTo>
                    <a:pt x="563" y="10"/>
                  </a:lnTo>
                  <a:lnTo>
                    <a:pt x="569" y="10"/>
                  </a:lnTo>
                  <a:lnTo>
                    <a:pt x="575" y="10"/>
                  </a:lnTo>
                  <a:lnTo>
                    <a:pt x="581" y="17"/>
                  </a:lnTo>
                  <a:lnTo>
                    <a:pt x="590" y="17"/>
                  </a:lnTo>
                  <a:lnTo>
                    <a:pt x="596" y="21"/>
                  </a:lnTo>
                  <a:lnTo>
                    <a:pt x="602" y="21"/>
                  </a:lnTo>
                  <a:lnTo>
                    <a:pt x="608" y="26"/>
                  </a:lnTo>
                  <a:lnTo>
                    <a:pt x="616" y="26"/>
                  </a:lnTo>
                  <a:lnTo>
                    <a:pt x="622" y="26"/>
                  </a:lnTo>
                  <a:lnTo>
                    <a:pt x="634" y="31"/>
                  </a:lnTo>
                  <a:lnTo>
                    <a:pt x="643" y="38"/>
                  </a:lnTo>
                  <a:lnTo>
                    <a:pt x="634" y="43"/>
                  </a:lnTo>
                  <a:lnTo>
                    <a:pt x="628" y="43"/>
                  </a:lnTo>
                  <a:lnTo>
                    <a:pt x="622" y="48"/>
                  </a:lnTo>
                  <a:lnTo>
                    <a:pt x="616" y="48"/>
                  </a:lnTo>
                  <a:lnTo>
                    <a:pt x="608" y="52"/>
                  </a:lnTo>
                  <a:lnTo>
                    <a:pt x="596" y="52"/>
                  </a:lnTo>
                  <a:lnTo>
                    <a:pt x="590" y="60"/>
                  </a:lnTo>
                  <a:lnTo>
                    <a:pt x="581" y="60"/>
                  </a:lnTo>
                  <a:lnTo>
                    <a:pt x="575" y="60"/>
                  </a:lnTo>
                  <a:lnTo>
                    <a:pt x="569" y="64"/>
                  </a:lnTo>
                  <a:lnTo>
                    <a:pt x="563" y="64"/>
                  </a:lnTo>
                  <a:lnTo>
                    <a:pt x="554" y="64"/>
                  </a:lnTo>
                  <a:lnTo>
                    <a:pt x="543" y="64"/>
                  </a:lnTo>
                  <a:lnTo>
                    <a:pt x="537" y="69"/>
                  </a:lnTo>
                  <a:lnTo>
                    <a:pt x="528" y="69"/>
                  </a:lnTo>
                  <a:lnTo>
                    <a:pt x="522" y="69"/>
                  </a:lnTo>
                  <a:lnTo>
                    <a:pt x="516" y="69"/>
                  </a:lnTo>
                  <a:lnTo>
                    <a:pt x="510" y="69"/>
                  </a:lnTo>
                  <a:lnTo>
                    <a:pt x="501" y="69"/>
                  </a:lnTo>
                  <a:lnTo>
                    <a:pt x="495" y="74"/>
                  </a:lnTo>
                  <a:lnTo>
                    <a:pt x="484" y="74"/>
                  </a:lnTo>
                  <a:lnTo>
                    <a:pt x="475" y="74"/>
                  </a:lnTo>
                  <a:lnTo>
                    <a:pt x="469" y="74"/>
                  </a:lnTo>
                  <a:lnTo>
                    <a:pt x="463" y="74"/>
                  </a:lnTo>
                  <a:lnTo>
                    <a:pt x="457" y="74"/>
                  </a:lnTo>
                  <a:lnTo>
                    <a:pt x="451" y="74"/>
                  </a:lnTo>
                  <a:lnTo>
                    <a:pt x="442" y="74"/>
                  </a:lnTo>
                  <a:lnTo>
                    <a:pt x="436" y="74"/>
                  </a:lnTo>
                  <a:lnTo>
                    <a:pt x="425" y="74"/>
                  </a:lnTo>
                  <a:lnTo>
                    <a:pt x="416" y="74"/>
                  </a:lnTo>
                  <a:lnTo>
                    <a:pt x="410" y="74"/>
                  </a:lnTo>
                  <a:lnTo>
                    <a:pt x="404" y="74"/>
                  </a:lnTo>
                  <a:lnTo>
                    <a:pt x="398" y="74"/>
                  </a:lnTo>
                  <a:lnTo>
                    <a:pt x="389" y="74"/>
                  </a:lnTo>
                  <a:lnTo>
                    <a:pt x="383" y="74"/>
                  </a:lnTo>
                  <a:lnTo>
                    <a:pt x="377" y="74"/>
                  </a:lnTo>
                  <a:lnTo>
                    <a:pt x="371" y="74"/>
                  </a:lnTo>
                  <a:lnTo>
                    <a:pt x="357" y="74"/>
                  </a:lnTo>
                  <a:lnTo>
                    <a:pt x="351" y="74"/>
                  </a:lnTo>
                  <a:lnTo>
                    <a:pt x="345" y="74"/>
                  </a:lnTo>
                  <a:lnTo>
                    <a:pt x="336" y="74"/>
                  </a:lnTo>
                  <a:lnTo>
                    <a:pt x="330" y="74"/>
                  </a:lnTo>
                  <a:lnTo>
                    <a:pt x="324" y="74"/>
                  </a:lnTo>
                  <a:lnTo>
                    <a:pt x="318" y="74"/>
                  </a:lnTo>
                  <a:lnTo>
                    <a:pt x="304" y="74"/>
                  </a:lnTo>
                  <a:lnTo>
                    <a:pt x="298" y="74"/>
                  </a:lnTo>
                  <a:lnTo>
                    <a:pt x="292" y="74"/>
                  </a:lnTo>
                  <a:lnTo>
                    <a:pt x="283" y="74"/>
                  </a:lnTo>
                  <a:lnTo>
                    <a:pt x="277" y="74"/>
                  </a:lnTo>
                  <a:lnTo>
                    <a:pt x="271" y="74"/>
                  </a:lnTo>
                  <a:lnTo>
                    <a:pt x="265" y="74"/>
                  </a:lnTo>
                  <a:lnTo>
                    <a:pt x="250" y="74"/>
                  </a:lnTo>
                  <a:lnTo>
                    <a:pt x="245" y="74"/>
                  </a:lnTo>
                  <a:lnTo>
                    <a:pt x="239" y="74"/>
                  </a:lnTo>
                  <a:lnTo>
                    <a:pt x="230" y="74"/>
                  </a:lnTo>
                  <a:lnTo>
                    <a:pt x="224" y="74"/>
                  </a:lnTo>
                  <a:lnTo>
                    <a:pt x="218" y="74"/>
                  </a:lnTo>
                  <a:lnTo>
                    <a:pt x="212" y="74"/>
                  </a:lnTo>
                  <a:lnTo>
                    <a:pt x="203" y="74"/>
                  </a:lnTo>
                  <a:lnTo>
                    <a:pt x="191" y="74"/>
                  </a:lnTo>
                  <a:lnTo>
                    <a:pt x="186" y="74"/>
                  </a:lnTo>
                  <a:lnTo>
                    <a:pt x="177" y="74"/>
                  </a:lnTo>
                  <a:lnTo>
                    <a:pt x="171" y="74"/>
                  </a:lnTo>
                  <a:lnTo>
                    <a:pt x="165" y="74"/>
                  </a:lnTo>
                  <a:lnTo>
                    <a:pt x="159" y="69"/>
                  </a:lnTo>
                  <a:lnTo>
                    <a:pt x="150" y="69"/>
                  </a:lnTo>
                  <a:lnTo>
                    <a:pt x="144" y="69"/>
                  </a:lnTo>
                  <a:lnTo>
                    <a:pt x="138" y="69"/>
                  </a:lnTo>
                  <a:lnTo>
                    <a:pt x="124" y="69"/>
                  </a:lnTo>
                  <a:lnTo>
                    <a:pt x="118" y="69"/>
                  </a:lnTo>
                  <a:lnTo>
                    <a:pt x="112" y="69"/>
                  </a:lnTo>
                  <a:lnTo>
                    <a:pt x="106" y="69"/>
                  </a:lnTo>
                  <a:lnTo>
                    <a:pt x="97" y="64"/>
                  </a:lnTo>
                  <a:lnTo>
                    <a:pt x="91" y="64"/>
                  </a:lnTo>
                  <a:lnTo>
                    <a:pt x="85" y="64"/>
                  </a:lnTo>
                  <a:lnTo>
                    <a:pt x="70" y="64"/>
                  </a:lnTo>
                  <a:lnTo>
                    <a:pt x="64" y="64"/>
                  </a:lnTo>
                  <a:lnTo>
                    <a:pt x="59" y="64"/>
                  </a:lnTo>
                  <a:lnTo>
                    <a:pt x="53" y="64"/>
                  </a:lnTo>
                  <a:lnTo>
                    <a:pt x="44" y="60"/>
                  </a:lnTo>
                  <a:lnTo>
                    <a:pt x="32" y="60"/>
                  </a:lnTo>
                  <a:lnTo>
                    <a:pt x="26" y="60"/>
                  </a:lnTo>
                  <a:lnTo>
                    <a:pt x="17" y="52"/>
                  </a:lnTo>
                  <a:lnTo>
                    <a:pt x="11" y="52"/>
                  </a:lnTo>
                  <a:lnTo>
                    <a:pt x="5" y="48"/>
                  </a:lnTo>
                  <a:lnTo>
                    <a:pt x="0" y="43"/>
                  </a:lnTo>
                  <a:lnTo>
                    <a:pt x="0" y="38"/>
                  </a:lnTo>
                  <a:lnTo>
                    <a:pt x="5" y="38"/>
                  </a:lnTo>
                  <a:lnTo>
                    <a:pt x="11" y="31"/>
                  </a:lnTo>
                  <a:lnTo>
                    <a:pt x="17" y="31"/>
                  </a:lnTo>
                  <a:lnTo>
                    <a:pt x="26" y="26"/>
                  </a:lnTo>
                  <a:lnTo>
                    <a:pt x="38" y="26"/>
                  </a:lnTo>
                  <a:lnTo>
                    <a:pt x="44" y="21"/>
                  </a:lnTo>
                  <a:lnTo>
                    <a:pt x="53" y="21"/>
                  </a:lnTo>
                  <a:lnTo>
                    <a:pt x="59" y="17"/>
                  </a:lnTo>
                  <a:lnTo>
                    <a:pt x="64" y="17"/>
                  </a:lnTo>
                  <a:lnTo>
                    <a:pt x="79" y="17"/>
                  </a:lnTo>
                  <a:lnTo>
                    <a:pt x="85" y="10"/>
                  </a:lnTo>
                  <a:lnTo>
                    <a:pt x="91" y="10"/>
                  </a:lnTo>
                  <a:lnTo>
                    <a:pt x="97" y="10"/>
                  </a:lnTo>
                  <a:lnTo>
                    <a:pt x="106" y="10"/>
                  </a:lnTo>
                  <a:lnTo>
                    <a:pt x="106" y="5"/>
                  </a:lnTo>
                  <a:lnTo>
                    <a:pt x="112" y="5"/>
                  </a:lnTo>
                  <a:lnTo>
                    <a:pt x="118" y="5"/>
                  </a:lnTo>
                  <a:lnTo>
                    <a:pt x="124" y="5"/>
                  </a:lnTo>
                  <a:lnTo>
                    <a:pt x="132" y="5"/>
                  </a:lnTo>
                  <a:lnTo>
                    <a:pt x="138" y="5"/>
                  </a:lnTo>
                  <a:lnTo>
                    <a:pt x="144" y="5"/>
                  </a:lnTo>
                  <a:lnTo>
                    <a:pt x="150" y="5"/>
                  </a:lnTo>
                  <a:lnTo>
                    <a:pt x="159" y="5"/>
                  </a:lnTo>
                  <a:lnTo>
                    <a:pt x="165" y="5"/>
                  </a:lnTo>
                  <a:lnTo>
                    <a:pt x="171" y="5"/>
                  </a:lnTo>
                  <a:lnTo>
                    <a:pt x="186" y="5"/>
                  </a:lnTo>
                  <a:lnTo>
                    <a:pt x="191" y="0"/>
                  </a:lnTo>
                  <a:lnTo>
                    <a:pt x="197" y="0"/>
                  </a:lnTo>
                  <a:lnTo>
                    <a:pt x="203" y="0"/>
                  </a:lnTo>
                  <a:lnTo>
                    <a:pt x="218" y="0"/>
                  </a:lnTo>
                  <a:lnTo>
                    <a:pt x="224" y="0"/>
                  </a:lnTo>
                  <a:lnTo>
                    <a:pt x="230" y="0"/>
                  </a:lnTo>
                  <a:lnTo>
                    <a:pt x="245" y="0"/>
                  </a:lnTo>
                  <a:lnTo>
                    <a:pt x="250" y="0"/>
                  </a:lnTo>
                  <a:lnTo>
                    <a:pt x="256" y="0"/>
                  </a:lnTo>
                  <a:lnTo>
                    <a:pt x="271" y="0"/>
                  </a:lnTo>
                  <a:lnTo>
                    <a:pt x="277" y="0"/>
                  </a:lnTo>
                  <a:lnTo>
                    <a:pt x="283" y="0"/>
                  </a:lnTo>
                  <a:lnTo>
                    <a:pt x="298" y="0"/>
                  </a:lnTo>
                  <a:lnTo>
                    <a:pt x="304" y="0"/>
                  </a:lnTo>
                  <a:lnTo>
                    <a:pt x="309" y="0"/>
                  </a:lnTo>
                  <a:lnTo>
                    <a:pt x="318" y="0"/>
                  </a:lnTo>
                  <a:lnTo>
                    <a:pt x="330" y="0"/>
                  </a:lnTo>
                  <a:lnTo>
                    <a:pt x="336" y="0"/>
                  </a:lnTo>
                  <a:lnTo>
                    <a:pt x="351" y="0"/>
                  </a:lnTo>
                  <a:lnTo>
                    <a:pt x="357" y="0"/>
                  </a:lnTo>
                  <a:lnTo>
                    <a:pt x="371" y="0"/>
                  </a:lnTo>
                  <a:lnTo>
                    <a:pt x="377" y="0"/>
                  </a:lnTo>
                  <a:lnTo>
                    <a:pt x="389" y="0"/>
                  </a:lnTo>
                  <a:lnTo>
                    <a:pt x="398" y="0"/>
                  </a:lnTo>
                  <a:lnTo>
                    <a:pt x="410" y="0"/>
                  </a:lnTo>
                  <a:lnTo>
                    <a:pt x="416" y="0"/>
                  </a:lnTo>
                  <a:lnTo>
                    <a:pt x="431" y="0"/>
                  </a:lnTo>
                  <a:lnTo>
                    <a:pt x="436" y="0"/>
                  </a:lnTo>
                  <a:lnTo>
                    <a:pt x="442" y="0"/>
                  </a:lnTo>
                  <a:lnTo>
                    <a:pt x="457" y="0"/>
                  </a:lnTo>
                  <a:lnTo>
                    <a:pt x="463" y="0"/>
                  </a:lnTo>
                  <a:lnTo>
                    <a:pt x="469" y="0"/>
                  </a:lnTo>
                  <a:lnTo>
                    <a:pt x="475" y="0"/>
                  </a:lnTo>
                  <a:lnTo>
                    <a:pt x="484" y="0"/>
                  </a:lnTo>
                  <a:lnTo>
                    <a:pt x="490" y="0"/>
                  </a:lnTo>
                  <a:lnTo>
                    <a:pt x="495" y="0"/>
                  </a:lnTo>
                  <a:lnTo>
                    <a:pt x="501" y="0"/>
                  </a:lnTo>
                  <a:lnTo>
                    <a:pt x="510" y="0"/>
                  </a:lnTo>
                  <a:lnTo>
                    <a:pt x="510" y="0"/>
                  </a:lnTo>
                  <a:close/>
                </a:path>
              </a:pathLst>
            </a:custGeom>
            <a:solidFill>
              <a:srgbClr val="FFFFFF"/>
            </a:solidFill>
            <a:ln w="9525">
              <a:noFill/>
              <a:round/>
              <a:headEnd/>
              <a:tailEnd/>
            </a:ln>
          </p:spPr>
          <p:txBody>
            <a:bodyPr/>
            <a:lstStyle/>
            <a:p>
              <a:endParaRPr lang="en-IN"/>
            </a:p>
          </p:txBody>
        </p:sp>
        <p:sp>
          <p:nvSpPr>
            <p:cNvPr id="5130" name="Freeform 10"/>
            <p:cNvSpPr>
              <a:spLocks noChangeAspect="1"/>
            </p:cNvSpPr>
            <p:nvPr/>
          </p:nvSpPr>
          <p:spPr bwMode="auto">
            <a:xfrm>
              <a:off x="2493" y="1545"/>
              <a:ext cx="265" cy="59"/>
            </a:xfrm>
            <a:custGeom>
              <a:avLst/>
              <a:gdLst/>
              <a:ahLst/>
              <a:cxnLst>
                <a:cxn ang="0">
                  <a:pos x="15" y="33"/>
                </a:cxn>
                <a:cxn ang="0">
                  <a:pos x="26" y="38"/>
                </a:cxn>
                <a:cxn ang="0">
                  <a:pos x="35" y="43"/>
                </a:cxn>
                <a:cxn ang="0">
                  <a:pos x="53" y="50"/>
                </a:cxn>
                <a:cxn ang="0">
                  <a:pos x="68" y="50"/>
                </a:cxn>
                <a:cxn ang="0">
                  <a:pos x="88" y="50"/>
                </a:cxn>
                <a:cxn ang="0">
                  <a:pos x="100" y="50"/>
                </a:cxn>
                <a:cxn ang="0">
                  <a:pos x="121" y="50"/>
                </a:cxn>
                <a:cxn ang="0">
                  <a:pos x="133" y="43"/>
                </a:cxn>
                <a:cxn ang="0">
                  <a:pos x="147" y="38"/>
                </a:cxn>
                <a:cxn ang="0">
                  <a:pos x="159" y="33"/>
                </a:cxn>
                <a:cxn ang="0">
                  <a:pos x="180" y="28"/>
                </a:cxn>
                <a:cxn ang="0">
                  <a:pos x="195" y="16"/>
                </a:cxn>
                <a:cxn ang="0">
                  <a:pos x="206" y="7"/>
                </a:cxn>
                <a:cxn ang="0">
                  <a:pos x="221" y="0"/>
                </a:cxn>
                <a:cxn ang="0">
                  <a:pos x="239" y="0"/>
                </a:cxn>
                <a:cxn ang="0">
                  <a:pos x="254" y="7"/>
                </a:cxn>
                <a:cxn ang="0">
                  <a:pos x="265" y="16"/>
                </a:cxn>
                <a:cxn ang="0">
                  <a:pos x="254" y="16"/>
                </a:cxn>
                <a:cxn ang="0">
                  <a:pos x="239" y="11"/>
                </a:cxn>
                <a:cxn ang="0">
                  <a:pos x="227" y="11"/>
                </a:cxn>
                <a:cxn ang="0">
                  <a:pos x="212" y="16"/>
                </a:cxn>
                <a:cxn ang="0">
                  <a:pos x="201" y="28"/>
                </a:cxn>
                <a:cxn ang="0">
                  <a:pos x="186" y="38"/>
                </a:cxn>
                <a:cxn ang="0">
                  <a:pos x="174" y="43"/>
                </a:cxn>
                <a:cxn ang="0">
                  <a:pos x="159" y="43"/>
                </a:cxn>
                <a:cxn ang="0">
                  <a:pos x="147" y="50"/>
                </a:cxn>
                <a:cxn ang="0">
                  <a:pos x="133" y="54"/>
                </a:cxn>
                <a:cxn ang="0">
                  <a:pos x="121" y="54"/>
                </a:cxn>
                <a:cxn ang="0">
                  <a:pos x="106" y="59"/>
                </a:cxn>
                <a:cxn ang="0">
                  <a:pos x="94" y="59"/>
                </a:cxn>
                <a:cxn ang="0">
                  <a:pos x="74" y="59"/>
                </a:cxn>
                <a:cxn ang="0">
                  <a:pos x="62" y="59"/>
                </a:cxn>
                <a:cxn ang="0">
                  <a:pos x="47" y="59"/>
                </a:cxn>
                <a:cxn ang="0">
                  <a:pos x="35" y="54"/>
                </a:cxn>
                <a:cxn ang="0">
                  <a:pos x="20" y="50"/>
                </a:cxn>
                <a:cxn ang="0">
                  <a:pos x="15" y="43"/>
                </a:cxn>
                <a:cxn ang="0">
                  <a:pos x="0" y="38"/>
                </a:cxn>
                <a:cxn ang="0">
                  <a:pos x="9" y="33"/>
                </a:cxn>
              </a:cxnLst>
              <a:rect l="0" t="0" r="r" b="b"/>
              <a:pathLst>
                <a:path w="265" h="59">
                  <a:moveTo>
                    <a:pt x="9" y="33"/>
                  </a:moveTo>
                  <a:lnTo>
                    <a:pt x="15" y="33"/>
                  </a:lnTo>
                  <a:lnTo>
                    <a:pt x="20" y="33"/>
                  </a:lnTo>
                  <a:lnTo>
                    <a:pt x="26" y="38"/>
                  </a:lnTo>
                  <a:lnTo>
                    <a:pt x="26" y="43"/>
                  </a:lnTo>
                  <a:lnTo>
                    <a:pt x="35" y="43"/>
                  </a:lnTo>
                  <a:lnTo>
                    <a:pt x="47" y="50"/>
                  </a:lnTo>
                  <a:lnTo>
                    <a:pt x="53" y="50"/>
                  </a:lnTo>
                  <a:lnTo>
                    <a:pt x="62" y="50"/>
                  </a:lnTo>
                  <a:lnTo>
                    <a:pt x="68" y="50"/>
                  </a:lnTo>
                  <a:lnTo>
                    <a:pt x="74" y="50"/>
                  </a:lnTo>
                  <a:lnTo>
                    <a:pt x="88" y="50"/>
                  </a:lnTo>
                  <a:lnTo>
                    <a:pt x="94" y="50"/>
                  </a:lnTo>
                  <a:lnTo>
                    <a:pt x="100" y="50"/>
                  </a:lnTo>
                  <a:lnTo>
                    <a:pt x="106" y="50"/>
                  </a:lnTo>
                  <a:lnTo>
                    <a:pt x="121" y="50"/>
                  </a:lnTo>
                  <a:lnTo>
                    <a:pt x="127" y="43"/>
                  </a:lnTo>
                  <a:lnTo>
                    <a:pt x="133" y="43"/>
                  </a:lnTo>
                  <a:lnTo>
                    <a:pt x="141" y="43"/>
                  </a:lnTo>
                  <a:lnTo>
                    <a:pt x="147" y="38"/>
                  </a:lnTo>
                  <a:lnTo>
                    <a:pt x="153" y="38"/>
                  </a:lnTo>
                  <a:lnTo>
                    <a:pt x="159" y="33"/>
                  </a:lnTo>
                  <a:lnTo>
                    <a:pt x="168" y="33"/>
                  </a:lnTo>
                  <a:lnTo>
                    <a:pt x="180" y="28"/>
                  </a:lnTo>
                  <a:lnTo>
                    <a:pt x="186" y="21"/>
                  </a:lnTo>
                  <a:lnTo>
                    <a:pt x="195" y="16"/>
                  </a:lnTo>
                  <a:lnTo>
                    <a:pt x="201" y="11"/>
                  </a:lnTo>
                  <a:lnTo>
                    <a:pt x="206" y="7"/>
                  </a:lnTo>
                  <a:lnTo>
                    <a:pt x="212" y="7"/>
                  </a:lnTo>
                  <a:lnTo>
                    <a:pt x="221" y="0"/>
                  </a:lnTo>
                  <a:lnTo>
                    <a:pt x="233" y="0"/>
                  </a:lnTo>
                  <a:lnTo>
                    <a:pt x="239" y="0"/>
                  </a:lnTo>
                  <a:lnTo>
                    <a:pt x="245" y="0"/>
                  </a:lnTo>
                  <a:lnTo>
                    <a:pt x="254" y="7"/>
                  </a:lnTo>
                  <a:lnTo>
                    <a:pt x="260" y="11"/>
                  </a:lnTo>
                  <a:lnTo>
                    <a:pt x="265" y="16"/>
                  </a:lnTo>
                  <a:lnTo>
                    <a:pt x="260" y="16"/>
                  </a:lnTo>
                  <a:lnTo>
                    <a:pt x="254" y="16"/>
                  </a:lnTo>
                  <a:lnTo>
                    <a:pt x="245" y="16"/>
                  </a:lnTo>
                  <a:lnTo>
                    <a:pt x="239" y="11"/>
                  </a:lnTo>
                  <a:lnTo>
                    <a:pt x="233" y="11"/>
                  </a:lnTo>
                  <a:lnTo>
                    <a:pt x="227" y="11"/>
                  </a:lnTo>
                  <a:lnTo>
                    <a:pt x="221" y="16"/>
                  </a:lnTo>
                  <a:lnTo>
                    <a:pt x="212" y="16"/>
                  </a:lnTo>
                  <a:lnTo>
                    <a:pt x="206" y="21"/>
                  </a:lnTo>
                  <a:lnTo>
                    <a:pt x="201" y="28"/>
                  </a:lnTo>
                  <a:lnTo>
                    <a:pt x="195" y="33"/>
                  </a:lnTo>
                  <a:lnTo>
                    <a:pt x="186" y="38"/>
                  </a:lnTo>
                  <a:lnTo>
                    <a:pt x="180" y="38"/>
                  </a:lnTo>
                  <a:lnTo>
                    <a:pt x="174" y="43"/>
                  </a:lnTo>
                  <a:lnTo>
                    <a:pt x="168" y="43"/>
                  </a:lnTo>
                  <a:lnTo>
                    <a:pt x="159" y="43"/>
                  </a:lnTo>
                  <a:lnTo>
                    <a:pt x="153" y="50"/>
                  </a:lnTo>
                  <a:lnTo>
                    <a:pt x="147" y="50"/>
                  </a:lnTo>
                  <a:lnTo>
                    <a:pt x="141" y="50"/>
                  </a:lnTo>
                  <a:lnTo>
                    <a:pt x="133" y="54"/>
                  </a:lnTo>
                  <a:lnTo>
                    <a:pt x="127" y="54"/>
                  </a:lnTo>
                  <a:lnTo>
                    <a:pt x="121" y="54"/>
                  </a:lnTo>
                  <a:lnTo>
                    <a:pt x="115" y="59"/>
                  </a:lnTo>
                  <a:lnTo>
                    <a:pt x="106" y="59"/>
                  </a:lnTo>
                  <a:lnTo>
                    <a:pt x="100" y="59"/>
                  </a:lnTo>
                  <a:lnTo>
                    <a:pt x="94" y="59"/>
                  </a:lnTo>
                  <a:lnTo>
                    <a:pt x="88" y="59"/>
                  </a:lnTo>
                  <a:lnTo>
                    <a:pt x="74" y="59"/>
                  </a:lnTo>
                  <a:lnTo>
                    <a:pt x="68" y="59"/>
                  </a:lnTo>
                  <a:lnTo>
                    <a:pt x="62" y="59"/>
                  </a:lnTo>
                  <a:lnTo>
                    <a:pt x="53" y="59"/>
                  </a:lnTo>
                  <a:lnTo>
                    <a:pt x="47" y="59"/>
                  </a:lnTo>
                  <a:lnTo>
                    <a:pt x="41" y="54"/>
                  </a:lnTo>
                  <a:lnTo>
                    <a:pt x="35" y="54"/>
                  </a:lnTo>
                  <a:lnTo>
                    <a:pt x="26" y="54"/>
                  </a:lnTo>
                  <a:lnTo>
                    <a:pt x="20" y="50"/>
                  </a:lnTo>
                  <a:lnTo>
                    <a:pt x="15" y="50"/>
                  </a:lnTo>
                  <a:lnTo>
                    <a:pt x="15" y="43"/>
                  </a:lnTo>
                  <a:lnTo>
                    <a:pt x="9" y="43"/>
                  </a:lnTo>
                  <a:lnTo>
                    <a:pt x="0" y="38"/>
                  </a:lnTo>
                  <a:lnTo>
                    <a:pt x="0" y="33"/>
                  </a:lnTo>
                  <a:lnTo>
                    <a:pt x="9" y="33"/>
                  </a:lnTo>
                  <a:lnTo>
                    <a:pt x="9" y="33"/>
                  </a:lnTo>
                  <a:close/>
                </a:path>
              </a:pathLst>
            </a:custGeom>
            <a:solidFill>
              <a:srgbClr val="000000"/>
            </a:solidFill>
            <a:ln w="9525">
              <a:noFill/>
              <a:round/>
              <a:headEnd/>
              <a:tailEnd/>
            </a:ln>
          </p:spPr>
          <p:txBody>
            <a:bodyPr/>
            <a:lstStyle/>
            <a:p>
              <a:endParaRPr lang="en-IN"/>
            </a:p>
          </p:txBody>
        </p:sp>
        <p:sp>
          <p:nvSpPr>
            <p:cNvPr id="5131" name="Freeform 11"/>
            <p:cNvSpPr>
              <a:spLocks noChangeAspect="1"/>
            </p:cNvSpPr>
            <p:nvPr/>
          </p:nvSpPr>
          <p:spPr bwMode="auto">
            <a:xfrm>
              <a:off x="2493" y="1256"/>
              <a:ext cx="53" cy="59"/>
            </a:xfrm>
            <a:custGeom>
              <a:avLst/>
              <a:gdLst/>
              <a:ahLst/>
              <a:cxnLst>
                <a:cxn ang="0">
                  <a:pos x="15" y="0"/>
                </a:cxn>
                <a:cxn ang="0">
                  <a:pos x="26" y="0"/>
                </a:cxn>
                <a:cxn ang="0">
                  <a:pos x="35" y="0"/>
                </a:cxn>
                <a:cxn ang="0">
                  <a:pos x="41" y="5"/>
                </a:cxn>
                <a:cxn ang="0">
                  <a:pos x="47" y="9"/>
                </a:cxn>
                <a:cxn ang="0">
                  <a:pos x="47" y="17"/>
                </a:cxn>
                <a:cxn ang="0">
                  <a:pos x="53" y="21"/>
                </a:cxn>
                <a:cxn ang="0">
                  <a:pos x="53" y="26"/>
                </a:cxn>
                <a:cxn ang="0">
                  <a:pos x="53" y="31"/>
                </a:cxn>
                <a:cxn ang="0">
                  <a:pos x="53" y="38"/>
                </a:cxn>
                <a:cxn ang="0">
                  <a:pos x="53" y="48"/>
                </a:cxn>
                <a:cxn ang="0">
                  <a:pos x="47" y="52"/>
                </a:cxn>
                <a:cxn ang="0">
                  <a:pos x="41" y="59"/>
                </a:cxn>
                <a:cxn ang="0">
                  <a:pos x="35" y="59"/>
                </a:cxn>
                <a:cxn ang="0">
                  <a:pos x="26" y="59"/>
                </a:cxn>
                <a:cxn ang="0">
                  <a:pos x="20" y="59"/>
                </a:cxn>
                <a:cxn ang="0">
                  <a:pos x="15" y="52"/>
                </a:cxn>
                <a:cxn ang="0">
                  <a:pos x="15" y="48"/>
                </a:cxn>
                <a:cxn ang="0">
                  <a:pos x="9" y="43"/>
                </a:cxn>
                <a:cxn ang="0">
                  <a:pos x="9" y="38"/>
                </a:cxn>
                <a:cxn ang="0">
                  <a:pos x="0" y="31"/>
                </a:cxn>
                <a:cxn ang="0">
                  <a:pos x="0" y="26"/>
                </a:cxn>
                <a:cxn ang="0">
                  <a:pos x="0" y="17"/>
                </a:cxn>
                <a:cxn ang="0">
                  <a:pos x="9" y="9"/>
                </a:cxn>
                <a:cxn ang="0">
                  <a:pos x="9" y="5"/>
                </a:cxn>
                <a:cxn ang="0">
                  <a:pos x="9" y="0"/>
                </a:cxn>
                <a:cxn ang="0">
                  <a:pos x="15" y="0"/>
                </a:cxn>
                <a:cxn ang="0">
                  <a:pos x="15" y="0"/>
                </a:cxn>
              </a:cxnLst>
              <a:rect l="0" t="0" r="r" b="b"/>
              <a:pathLst>
                <a:path w="53" h="59">
                  <a:moveTo>
                    <a:pt x="15" y="0"/>
                  </a:moveTo>
                  <a:lnTo>
                    <a:pt x="26" y="0"/>
                  </a:lnTo>
                  <a:lnTo>
                    <a:pt x="35" y="0"/>
                  </a:lnTo>
                  <a:lnTo>
                    <a:pt x="41" y="5"/>
                  </a:lnTo>
                  <a:lnTo>
                    <a:pt x="47" y="9"/>
                  </a:lnTo>
                  <a:lnTo>
                    <a:pt x="47" y="17"/>
                  </a:lnTo>
                  <a:lnTo>
                    <a:pt x="53" y="21"/>
                  </a:lnTo>
                  <a:lnTo>
                    <a:pt x="53" y="26"/>
                  </a:lnTo>
                  <a:lnTo>
                    <a:pt x="53" y="31"/>
                  </a:lnTo>
                  <a:lnTo>
                    <a:pt x="53" y="38"/>
                  </a:lnTo>
                  <a:lnTo>
                    <a:pt x="53" y="48"/>
                  </a:lnTo>
                  <a:lnTo>
                    <a:pt x="47" y="52"/>
                  </a:lnTo>
                  <a:lnTo>
                    <a:pt x="41" y="59"/>
                  </a:lnTo>
                  <a:lnTo>
                    <a:pt x="35" y="59"/>
                  </a:lnTo>
                  <a:lnTo>
                    <a:pt x="26" y="59"/>
                  </a:lnTo>
                  <a:lnTo>
                    <a:pt x="20" y="59"/>
                  </a:lnTo>
                  <a:lnTo>
                    <a:pt x="15" y="52"/>
                  </a:lnTo>
                  <a:lnTo>
                    <a:pt x="15" y="48"/>
                  </a:lnTo>
                  <a:lnTo>
                    <a:pt x="9" y="43"/>
                  </a:lnTo>
                  <a:lnTo>
                    <a:pt x="9" y="38"/>
                  </a:lnTo>
                  <a:lnTo>
                    <a:pt x="0" y="31"/>
                  </a:lnTo>
                  <a:lnTo>
                    <a:pt x="0" y="26"/>
                  </a:lnTo>
                  <a:lnTo>
                    <a:pt x="0" y="17"/>
                  </a:lnTo>
                  <a:lnTo>
                    <a:pt x="9" y="9"/>
                  </a:lnTo>
                  <a:lnTo>
                    <a:pt x="9" y="5"/>
                  </a:lnTo>
                  <a:lnTo>
                    <a:pt x="9" y="0"/>
                  </a:lnTo>
                  <a:lnTo>
                    <a:pt x="15" y="0"/>
                  </a:lnTo>
                  <a:lnTo>
                    <a:pt x="15" y="0"/>
                  </a:lnTo>
                  <a:close/>
                </a:path>
              </a:pathLst>
            </a:custGeom>
            <a:solidFill>
              <a:srgbClr val="000000"/>
            </a:solidFill>
            <a:ln w="9525">
              <a:noFill/>
              <a:round/>
              <a:headEnd/>
              <a:tailEnd/>
            </a:ln>
          </p:spPr>
          <p:txBody>
            <a:bodyPr/>
            <a:lstStyle/>
            <a:p>
              <a:endParaRPr lang="en-IN"/>
            </a:p>
          </p:txBody>
        </p:sp>
        <p:sp>
          <p:nvSpPr>
            <p:cNvPr id="5132" name="Freeform 12"/>
            <p:cNvSpPr>
              <a:spLocks noChangeAspect="1"/>
            </p:cNvSpPr>
            <p:nvPr/>
          </p:nvSpPr>
          <p:spPr bwMode="auto">
            <a:xfrm>
              <a:off x="2513" y="1287"/>
              <a:ext cx="225" cy="253"/>
            </a:xfrm>
            <a:custGeom>
              <a:avLst/>
              <a:gdLst/>
              <a:ahLst/>
              <a:cxnLst>
                <a:cxn ang="0">
                  <a:pos x="48" y="12"/>
                </a:cxn>
                <a:cxn ang="0">
                  <a:pos x="68" y="0"/>
                </a:cxn>
                <a:cxn ang="0">
                  <a:pos x="59" y="21"/>
                </a:cxn>
                <a:cxn ang="0">
                  <a:pos x="48" y="43"/>
                </a:cxn>
                <a:cxn ang="0">
                  <a:pos x="42" y="64"/>
                </a:cxn>
                <a:cxn ang="0">
                  <a:pos x="27" y="93"/>
                </a:cxn>
                <a:cxn ang="0">
                  <a:pos x="21" y="114"/>
                </a:cxn>
                <a:cxn ang="0">
                  <a:pos x="21" y="141"/>
                </a:cxn>
                <a:cxn ang="0">
                  <a:pos x="21" y="167"/>
                </a:cxn>
                <a:cxn ang="0">
                  <a:pos x="21" y="188"/>
                </a:cxn>
                <a:cxn ang="0">
                  <a:pos x="27" y="215"/>
                </a:cxn>
                <a:cxn ang="0">
                  <a:pos x="54" y="236"/>
                </a:cxn>
                <a:cxn ang="0">
                  <a:pos x="80" y="243"/>
                </a:cxn>
                <a:cxn ang="0">
                  <a:pos x="113" y="236"/>
                </a:cxn>
                <a:cxn ang="0">
                  <a:pos x="139" y="231"/>
                </a:cxn>
                <a:cxn ang="0">
                  <a:pos x="166" y="222"/>
                </a:cxn>
                <a:cxn ang="0">
                  <a:pos x="186" y="205"/>
                </a:cxn>
                <a:cxn ang="0">
                  <a:pos x="201" y="184"/>
                </a:cxn>
                <a:cxn ang="0">
                  <a:pos x="201" y="162"/>
                </a:cxn>
                <a:cxn ang="0">
                  <a:pos x="201" y="141"/>
                </a:cxn>
                <a:cxn ang="0">
                  <a:pos x="192" y="114"/>
                </a:cxn>
                <a:cxn ang="0">
                  <a:pos x="186" y="93"/>
                </a:cxn>
                <a:cxn ang="0">
                  <a:pos x="181" y="59"/>
                </a:cxn>
                <a:cxn ang="0">
                  <a:pos x="160" y="38"/>
                </a:cxn>
                <a:cxn ang="0">
                  <a:pos x="133" y="17"/>
                </a:cxn>
                <a:cxn ang="0">
                  <a:pos x="133" y="0"/>
                </a:cxn>
                <a:cxn ang="0">
                  <a:pos x="154" y="12"/>
                </a:cxn>
                <a:cxn ang="0">
                  <a:pos x="175" y="33"/>
                </a:cxn>
                <a:cxn ang="0">
                  <a:pos x="192" y="55"/>
                </a:cxn>
                <a:cxn ang="0">
                  <a:pos x="207" y="76"/>
                </a:cxn>
                <a:cxn ang="0">
                  <a:pos x="213" y="98"/>
                </a:cxn>
                <a:cxn ang="0">
                  <a:pos x="219" y="124"/>
                </a:cxn>
                <a:cxn ang="0">
                  <a:pos x="219" y="150"/>
                </a:cxn>
                <a:cxn ang="0">
                  <a:pos x="225" y="172"/>
                </a:cxn>
                <a:cxn ang="0">
                  <a:pos x="219" y="193"/>
                </a:cxn>
                <a:cxn ang="0">
                  <a:pos x="207" y="215"/>
                </a:cxn>
                <a:cxn ang="0">
                  <a:pos x="186" y="236"/>
                </a:cxn>
                <a:cxn ang="0">
                  <a:pos x="160" y="248"/>
                </a:cxn>
                <a:cxn ang="0">
                  <a:pos x="127" y="253"/>
                </a:cxn>
                <a:cxn ang="0">
                  <a:pos x="101" y="253"/>
                </a:cxn>
                <a:cxn ang="0">
                  <a:pos x="68" y="253"/>
                </a:cxn>
                <a:cxn ang="0">
                  <a:pos x="42" y="248"/>
                </a:cxn>
                <a:cxn ang="0">
                  <a:pos x="21" y="231"/>
                </a:cxn>
                <a:cxn ang="0">
                  <a:pos x="6" y="210"/>
                </a:cxn>
                <a:cxn ang="0">
                  <a:pos x="6" y="188"/>
                </a:cxn>
                <a:cxn ang="0">
                  <a:pos x="6" y="162"/>
                </a:cxn>
                <a:cxn ang="0">
                  <a:pos x="6" y="145"/>
                </a:cxn>
                <a:cxn ang="0">
                  <a:pos x="6" y="119"/>
                </a:cxn>
                <a:cxn ang="0">
                  <a:pos x="15" y="98"/>
                </a:cxn>
                <a:cxn ang="0">
                  <a:pos x="21" y="76"/>
                </a:cxn>
                <a:cxn ang="0">
                  <a:pos x="27" y="50"/>
                </a:cxn>
                <a:cxn ang="0">
                  <a:pos x="33" y="33"/>
                </a:cxn>
              </a:cxnLst>
              <a:rect l="0" t="0" r="r" b="b"/>
              <a:pathLst>
                <a:path w="225" h="253">
                  <a:moveTo>
                    <a:pt x="33" y="33"/>
                  </a:moveTo>
                  <a:lnTo>
                    <a:pt x="33" y="28"/>
                  </a:lnTo>
                  <a:lnTo>
                    <a:pt x="42" y="17"/>
                  </a:lnTo>
                  <a:lnTo>
                    <a:pt x="48" y="12"/>
                  </a:lnTo>
                  <a:lnTo>
                    <a:pt x="48" y="7"/>
                  </a:lnTo>
                  <a:lnTo>
                    <a:pt x="54" y="0"/>
                  </a:lnTo>
                  <a:lnTo>
                    <a:pt x="59" y="0"/>
                  </a:lnTo>
                  <a:lnTo>
                    <a:pt x="68" y="0"/>
                  </a:lnTo>
                  <a:lnTo>
                    <a:pt x="68" y="7"/>
                  </a:lnTo>
                  <a:lnTo>
                    <a:pt x="68" y="12"/>
                  </a:lnTo>
                  <a:lnTo>
                    <a:pt x="59" y="17"/>
                  </a:lnTo>
                  <a:lnTo>
                    <a:pt x="59" y="21"/>
                  </a:lnTo>
                  <a:lnTo>
                    <a:pt x="54" y="28"/>
                  </a:lnTo>
                  <a:lnTo>
                    <a:pt x="54" y="33"/>
                  </a:lnTo>
                  <a:lnTo>
                    <a:pt x="54" y="38"/>
                  </a:lnTo>
                  <a:lnTo>
                    <a:pt x="48" y="43"/>
                  </a:lnTo>
                  <a:lnTo>
                    <a:pt x="48" y="50"/>
                  </a:lnTo>
                  <a:lnTo>
                    <a:pt x="42" y="55"/>
                  </a:lnTo>
                  <a:lnTo>
                    <a:pt x="42" y="59"/>
                  </a:lnTo>
                  <a:lnTo>
                    <a:pt x="42" y="64"/>
                  </a:lnTo>
                  <a:lnTo>
                    <a:pt x="33" y="71"/>
                  </a:lnTo>
                  <a:lnTo>
                    <a:pt x="33" y="76"/>
                  </a:lnTo>
                  <a:lnTo>
                    <a:pt x="33" y="81"/>
                  </a:lnTo>
                  <a:lnTo>
                    <a:pt x="27" y="93"/>
                  </a:lnTo>
                  <a:lnTo>
                    <a:pt x="27" y="98"/>
                  </a:lnTo>
                  <a:lnTo>
                    <a:pt x="27" y="102"/>
                  </a:lnTo>
                  <a:lnTo>
                    <a:pt x="27" y="107"/>
                  </a:lnTo>
                  <a:lnTo>
                    <a:pt x="21" y="114"/>
                  </a:lnTo>
                  <a:lnTo>
                    <a:pt x="21" y="119"/>
                  </a:lnTo>
                  <a:lnTo>
                    <a:pt x="21" y="124"/>
                  </a:lnTo>
                  <a:lnTo>
                    <a:pt x="21" y="136"/>
                  </a:lnTo>
                  <a:lnTo>
                    <a:pt x="21" y="141"/>
                  </a:lnTo>
                  <a:lnTo>
                    <a:pt x="21" y="145"/>
                  </a:lnTo>
                  <a:lnTo>
                    <a:pt x="21" y="150"/>
                  </a:lnTo>
                  <a:lnTo>
                    <a:pt x="21" y="157"/>
                  </a:lnTo>
                  <a:lnTo>
                    <a:pt x="21" y="167"/>
                  </a:lnTo>
                  <a:lnTo>
                    <a:pt x="21" y="172"/>
                  </a:lnTo>
                  <a:lnTo>
                    <a:pt x="21" y="179"/>
                  </a:lnTo>
                  <a:lnTo>
                    <a:pt x="21" y="184"/>
                  </a:lnTo>
                  <a:lnTo>
                    <a:pt x="21" y="188"/>
                  </a:lnTo>
                  <a:lnTo>
                    <a:pt x="21" y="200"/>
                  </a:lnTo>
                  <a:lnTo>
                    <a:pt x="21" y="205"/>
                  </a:lnTo>
                  <a:lnTo>
                    <a:pt x="27" y="210"/>
                  </a:lnTo>
                  <a:lnTo>
                    <a:pt x="27" y="215"/>
                  </a:lnTo>
                  <a:lnTo>
                    <a:pt x="33" y="222"/>
                  </a:lnTo>
                  <a:lnTo>
                    <a:pt x="42" y="227"/>
                  </a:lnTo>
                  <a:lnTo>
                    <a:pt x="48" y="231"/>
                  </a:lnTo>
                  <a:lnTo>
                    <a:pt x="54" y="236"/>
                  </a:lnTo>
                  <a:lnTo>
                    <a:pt x="59" y="236"/>
                  </a:lnTo>
                  <a:lnTo>
                    <a:pt x="68" y="236"/>
                  </a:lnTo>
                  <a:lnTo>
                    <a:pt x="74" y="236"/>
                  </a:lnTo>
                  <a:lnTo>
                    <a:pt x="80" y="243"/>
                  </a:lnTo>
                  <a:lnTo>
                    <a:pt x="86" y="243"/>
                  </a:lnTo>
                  <a:lnTo>
                    <a:pt x="101" y="243"/>
                  </a:lnTo>
                  <a:lnTo>
                    <a:pt x="107" y="236"/>
                  </a:lnTo>
                  <a:lnTo>
                    <a:pt x="113" y="236"/>
                  </a:lnTo>
                  <a:lnTo>
                    <a:pt x="121" y="236"/>
                  </a:lnTo>
                  <a:lnTo>
                    <a:pt x="127" y="236"/>
                  </a:lnTo>
                  <a:lnTo>
                    <a:pt x="133" y="236"/>
                  </a:lnTo>
                  <a:lnTo>
                    <a:pt x="139" y="231"/>
                  </a:lnTo>
                  <a:lnTo>
                    <a:pt x="148" y="231"/>
                  </a:lnTo>
                  <a:lnTo>
                    <a:pt x="154" y="227"/>
                  </a:lnTo>
                  <a:lnTo>
                    <a:pt x="160" y="227"/>
                  </a:lnTo>
                  <a:lnTo>
                    <a:pt x="166" y="222"/>
                  </a:lnTo>
                  <a:lnTo>
                    <a:pt x="175" y="215"/>
                  </a:lnTo>
                  <a:lnTo>
                    <a:pt x="181" y="210"/>
                  </a:lnTo>
                  <a:lnTo>
                    <a:pt x="186" y="210"/>
                  </a:lnTo>
                  <a:lnTo>
                    <a:pt x="186" y="205"/>
                  </a:lnTo>
                  <a:lnTo>
                    <a:pt x="192" y="200"/>
                  </a:lnTo>
                  <a:lnTo>
                    <a:pt x="192" y="193"/>
                  </a:lnTo>
                  <a:lnTo>
                    <a:pt x="201" y="188"/>
                  </a:lnTo>
                  <a:lnTo>
                    <a:pt x="201" y="184"/>
                  </a:lnTo>
                  <a:lnTo>
                    <a:pt x="201" y="179"/>
                  </a:lnTo>
                  <a:lnTo>
                    <a:pt x="201" y="172"/>
                  </a:lnTo>
                  <a:lnTo>
                    <a:pt x="201" y="167"/>
                  </a:lnTo>
                  <a:lnTo>
                    <a:pt x="201" y="162"/>
                  </a:lnTo>
                  <a:lnTo>
                    <a:pt x="201" y="157"/>
                  </a:lnTo>
                  <a:lnTo>
                    <a:pt x="201" y="150"/>
                  </a:lnTo>
                  <a:lnTo>
                    <a:pt x="201" y="145"/>
                  </a:lnTo>
                  <a:lnTo>
                    <a:pt x="201" y="141"/>
                  </a:lnTo>
                  <a:lnTo>
                    <a:pt x="201" y="136"/>
                  </a:lnTo>
                  <a:lnTo>
                    <a:pt x="201" y="129"/>
                  </a:lnTo>
                  <a:lnTo>
                    <a:pt x="192" y="124"/>
                  </a:lnTo>
                  <a:lnTo>
                    <a:pt x="192" y="114"/>
                  </a:lnTo>
                  <a:lnTo>
                    <a:pt x="192" y="107"/>
                  </a:lnTo>
                  <a:lnTo>
                    <a:pt x="192" y="102"/>
                  </a:lnTo>
                  <a:lnTo>
                    <a:pt x="192" y="98"/>
                  </a:lnTo>
                  <a:lnTo>
                    <a:pt x="186" y="93"/>
                  </a:lnTo>
                  <a:lnTo>
                    <a:pt x="186" y="81"/>
                  </a:lnTo>
                  <a:lnTo>
                    <a:pt x="181" y="71"/>
                  </a:lnTo>
                  <a:lnTo>
                    <a:pt x="181" y="64"/>
                  </a:lnTo>
                  <a:lnTo>
                    <a:pt x="181" y="59"/>
                  </a:lnTo>
                  <a:lnTo>
                    <a:pt x="175" y="55"/>
                  </a:lnTo>
                  <a:lnTo>
                    <a:pt x="166" y="50"/>
                  </a:lnTo>
                  <a:lnTo>
                    <a:pt x="166" y="43"/>
                  </a:lnTo>
                  <a:lnTo>
                    <a:pt x="160" y="38"/>
                  </a:lnTo>
                  <a:lnTo>
                    <a:pt x="154" y="33"/>
                  </a:lnTo>
                  <a:lnTo>
                    <a:pt x="148" y="28"/>
                  </a:lnTo>
                  <a:lnTo>
                    <a:pt x="139" y="21"/>
                  </a:lnTo>
                  <a:lnTo>
                    <a:pt x="133" y="17"/>
                  </a:lnTo>
                  <a:lnTo>
                    <a:pt x="127" y="12"/>
                  </a:lnTo>
                  <a:lnTo>
                    <a:pt x="127" y="7"/>
                  </a:lnTo>
                  <a:lnTo>
                    <a:pt x="127" y="0"/>
                  </a:lnTo>
                  <a:lnTo>
                    <a:pt x="133" y="0"/>
                  </a:lnTo>
                  <a:lnTo>
                    <a:pt x="139" y="0"/>
                  </a:lnTo>
                  <a:lnTo>
                    <a:pt x="148" y="0"/>
                  </a:lnTo>
                  <a:lnTo>
                    <a:pt x="148" y="7"/>
                  </a:lnTo>
                  <a:lnTo>
                    <a:pt x="154" y="12"/>
                  </a:lnTo>
                  <a:lnTo>
                    <a:pt x="160" y="17"/>
                  </a:lnTo>
                  <a:lnTo>
                    <a:pt x="166" y="21"/>
                  </a:lnTo>
                  <a:lnTo>
                    <a:pt x="166" y="28"/>
                  </a:lnTo>
                  <a:lnTo>
                    <a:pt x="175" y="33"/>
                  </a:lnTo>
                  <a:lnTo>
                    <a:pt x="181" y="38"/>
                  </a:lnTo>
                  <a:lnTo>
                    <a:pt x="186" y="43"/>
                  </a:lnTo>
                  <a:lnTo>
                    <a:pt x="186" y="50"/>
                  </a:lnTo>
                  <a:lnTo>
                    <a:pt x="192" y="55"/>
                  </a:lnTo>
                  <a:lnTo>
                    <a:pt x="201" y="59"/>
                  </a:lnTo>
                  <a:lnTo>
                    <a:pt x="201" y="64"/>
                  </a:lnTo>
                  <a:lnTo>
                    <a:pt x="201" y="71"/>
                  </a:lnTo>
                  <a:lnTo>
                    <a:pt x="207" y="76"/>
                  </a:lnTo>
                  <a:lnTo>
                    <a:pt x="207" y="81"/>
                  </a:lnTo>
                  <a:lnTo>
                    <a:pt x="207" y="86"/>
                  </a:lnTo>
                  <a:lnTo>
                    <a:pt x="213" y="93"/>
                  </a:lnTo>
                  <a:lnTo>
                    <a:pt x="213" y="98"/>
                  </a:lnTo>
                  <a:lnTo>
                    <a:pt x="213" y="107"/>
                  </a:lnTo>
                  <a:lnTo>
                    <a:pt x="213" y="114"/>
                  </a:lnTo>
                  <a:lnTo>
                    <a:pt x="219" y="119"/>
                  </a:lnTo>
                  <a:lnTo>
                    <a:pt x="219" y="124"/>
                  </a:lnTo>
                  <a:lnTo>
                    <a:pt x="219" y="129"/>
                  </a:lnTo>
                  <a:lnTo>
                    <a:pt x="219" y="136"/>
                  </a:lnTo>
                  <a:lnTo>
                    <a:pt x="219" y="141"/>
                  </a:lnTo>
                  <a:lnTo>
                    <a:pt x="219" y="150"/>
                  </a:lnTo>
                  <a:lnTo>
                    <a:pt x="219" y="157"/>
                  </a:lnTo>
                  <a:lnTo>
                    <a:pt x="219" y="162"/>
                  </a:lnTo>
                  <a:lnTo>
                    <a:pt x="225" y="167"/>
                  </a:lnTo>
                  <a:lnTo>
                    <a:pt x="225" y="172"/>
                  </a:lnTo>
                  <a:lnTo>
                    <a:pt x="225" y="179"/>
                  </a:lnTo>
                  <a:lnTo>
                    <a:pt x="225" y="184"/>
                  </a:lnTo>
                  <a:lnTo>
                    <a:pt x="219" y="188"/>
                  </a:lnTo>
                  <a:lnTo>
                    <a:pt x="219" y="193"/>
                  </a:lnTo>
                  <a:lnTo>
                    <a:pt x="219" y="200"/>
                  </a:lnTo>
                  <a:lnTo>
                    <a:pt x="219" y="205"/>
                  </a:lnTo>
                  <a:lnTo>
                    <a:pt x="213" y="210"/>
                  </a:lnTo>
                  <a:lnTo>
                    <a:pt x="207" y="215"/>
                  </a:lnTo>
                  <a:lnTo>
                    <a:pt x="207" y="222"/>
                  </a:lnTo>
                  <a:lnTo>
                    <a:pt x="201" y="227"/>
                  </a:lnTo>
                  <a:lnTo>
                    <a:pt x="192" y="231"/>
                  </a:lnTo>
                  <a:lnTo>
                    <a:pt x="186" y="236"/>
                  </a:lnTo>
                  <a:lnTo>
                    <a:pt x="181" y="236"/>
                  </a:lnTo>
                  <a:lnTo>
                    <a:pt x="175" y="243"/>
                  </a:lnTo>
                  <a:lnTo>
                    <a:pt x="166" y="243"/>
                  </a:lnTo>
                  <a:lnTo>
                    <a:pt x="160" y="248"/>
                  </a:lnTo>
                  <a:lnTo>
                    <a:pt x="154" y="248"/>
                  </a:lnTo>
                  <a:lnTo>
                    <a:pt x="148" y="253"/>
                  </a:lnTo>
                  <a:lnTo>
                    <a:pt x="133" y="253"/>
                  </a:lnTo>
                  <a:lnTo>
                    <a:pt x="127" y="253"/>
                  </a:lnTo>
                  <a:lnTo>
                    <a:pt x="121" y="253"/>
                  </a:lnTo>
                  <a:lnTo>
                    <a:pt x="113" y="253"/>
                  </a:lnTo>
                  <a:lnTo>
                    <a:pt x="107" y="253"/>
                  </a:lnTo>
                  <a:lnTo>
                    <a:pt x="101" y="253"/>
                  </a:lnTo>
                  <a:lnTo>
                    <a:pt x="95" y="253"/>
                  </a:lnTo>
                  <a:lnTo>
                    <a:pt x="80" y="253"/>
                  </a:lnTo>
                  <a:lnTo>
                    <a:pt x="74" y="253"/>
                  </a:lnTo>
                  <a:lnTo>
                    <a:pt x="68" y="253"/>
                  </a:lnTo>
                  <a:lnTo>
                    <a:pt x="59" y="253"/>
                  </a:lnTo>
                  <a:lnTo>
                    <a:pt x="54" y="253"/>
                  </a:lnTo>
                  <a:lnTo>
                    <a:pt x="48" y="253"/>
                  </a:lnTo>
                  <a:lnTo>
                    <a:pt x="42" y="248"/>
                  </a:lnTo>
                  <a:lnTo>
                    <a:pt x="33" y="243"/>
                  </a:lnTo>
                  <a:lnTo>
                    <a:pt x="27" y="243"/>
                  </a:lnTo>
                  <a:lnTo>
                    <a:pt x="27" y="236"/>
                  </a:lnTo>
                  <a:lnTo>
                    <a:pt x="21" y="231"/>
                  </a:lnTo>
                  <a:lnTo>
                    <a:pt x="15" y="227"/>
                  </a:lnTo>
                  <a:lnTo>
                    <a:pt x="15" y="222"/>
                  </a:lnTo>
                  <a:lnTo>
                    <a:pt x="15" y="215"/>
                  </a:lnTo>
                  <a:lnTo>
                    <a:pt x="6" y="210"/>
                  </a:lnTo>
                  <a:lnTo>
                    <a:pt x="6" y="205"/>
                  </a:lnTo>
                  <a:lnTo>
                    <a:pt x="6" y="200"/>
                  </a:lnTo>
                  <a:lnTo>
                    <a:pt x="6" y="193"/>
                  </a:lnTo>
                  <a:lnTo>
                    <a:pt x="6" y="188"/>
                  </a:lnTo>
                  <a:lnTo>
                    <a:pt x="6" y="184"/>
                  </a:lnTo>
                  <a:lnTo>
                    <a:pt x="6" y="179"/>
                  </a:lnTo>
                  <a:lnTo>
                    <a:pt x="6" y="167"/>
                  </a:lnTo>
                  <a:lnTo>
                    <a:pt x="6" y="162"/>
                  </a:lnTo>
                  <a:lnTo>
                    <a:pt x="6" y="157"/>
                  </a:lnTo>
                  <a:lnTo>
                    <a:pt x="0" y="157"/>
                  </a:lnTo>
                  <a:lnTo>
                    <a:pt x="0" y="150"/>
                  </a:lnTo>
                  <a:lnTo>
                    <a:pt x="6" y="145"/>
                  </a:lnTo>
                  <a:lnTo>
                    <a:pt x="6" y="141"/>
                  </a:lnTo>
                  <a:lnTo>
                    <a:pt x="6" y="136"/>
                  </a:lnTo>
                  <a:lnTo>
                    <a:pt x="6" y="124"/>
                  </a:lnTo>
                  <a:lnTo>
                    <a:pt x="6" y="119"/>
                  </a:lnTo>
                  <a:lnTo>
                    <a:pt x="6" y="114"/>
                  </a:lnTo>
                  <a:lnTo>
                    <a:pt x="6" y="107"/>
                  </a:lnTo>
                  <a:lnTo>
                    <a:pt x="15" y="102"/>
                  </a:lnTo>
                  <a:lnTo>
                    <a:pt x="15" y="98"/>
                  </a:lnTo>
                  <a:lnTo>
                    <a:pt x="15" y="93"/>
                  </a:lnTo>
                  <a:lnTo>
                    <a:pt x="15" y="86"/>
                  </a:lnTo>
                  <a:lnTo>
                    <a:pt x="21" y="81"/>
                  </a:lnTo>
                  <a:lnTo>
                    <a:pt x="21" y="76"/>
                  </a:lnTo>
                  <a:lnTo>
                    <a:pt x="21" y="64"/>
                  </a:lnTo>
                  <a:lnTo>
                    <a:pt x="27" y="59"/>
                  </a:lnTo>
                  <a:lnTo>
                    <a:pt x="27" y="55"/>
                  </a:lnTo>
                  <a:lnTo>
                    <a:pt x="27" y="50"/>
                  </a:lnTo>
                  <a:lnTo>
                    <a:pt x="33" y="43"/>
                  </a:lnTo>
                  <a:lnTo>
                    <a:pt x="33" y="38"/>
                  </a:lnTo>
                  <a:lnTo>
                    <a:pt x="33" y="33"/>
                  </a:lnTo>
                  <a:lnTo>
                    <a:pt x="33" y="33"/>
                  </a:lnTo>
                  <a:close/>
                </a:path>
              </a:pathLst>
            </a:custGeom>
            <a:solidFill>
              <a:srgbClr val="000000"/>
            </a:solidFill>
            <a:ln w="9525">
              <a:noFill/>
              <a:round/>
              <a:headEnd/>
              <a:tailEnd/>
            </a:ln>
          </p:spPr>
          <p:txBody>
            <a:bodyPr/>
            <a:lstStyle/>
            <a:p>
              <a:endParaRPr lang="en-IN"/>
            </a:p>
          </p:txBody>
        </p:sp>
        <p:sp>
          <p:nvSpPr>
            <p:cNvPr id="5133" name="Freeform 13"/>
            <p:cNvSpPr>
              <a:spLocks noChangeAspect="1"/>
            </p:cNvSpPr>
            <p:nvPr/>
          </p:nvSpPr>
          <p:spPr bwMode="auto">
            <a:xfrm>
              <a:off x="2673" y="1239"/>
              <a:ext cx="47" cy="65"/>
            </a:xfrm>
            <a:custGeom>
              <a:avLst/>
              <a:gdLst/>
              <a:ahLst/>
              <a:cxnLst>
                <a:cxn ang="0">
                  <a:pos x="15" y="5"/>
                </a:cxn>
                <a:cxn ang="0">
                  <a:pos x="21" y="0"/>
                </a:cxn>
                <a:cxn ang="0">
                  <a:pos x="26" y="5"/>
                </a:cxn>
                <a:cxn ang="0">
                  <a:pos x="32" y="5"/>
                </a:cxn>
                <a:cxn ang="0">
                  <a:pos x="41" y="12"/>
                </a:cxn>
                <a:cxn ang="0">
                  <a:pos x="41" y="17"/>
                </a:cxn>
                <a:cxn ang="0">
                  <a:pos x="47" y="22"/>
                </a:cxn>
                <a:cxn ang="0">
                  <a:pos x="47" y="26"/>
                </a:cxn>
                <a:cxn ang="0">
                  <a:pos x="47" y="34"/>
                </a:cxn>
                <a:cxn ang="0">
                  <a:pos x="47" y="38"/>
                </a:cxn>
                <a:cxn ang="0">
                  <a:pos x="47" y="43"/>
                </a:cxn>
                <a:cxn ang="0">
                  <a:pos x="47" y="48"/>
                </a:cxn>
                <a:cxn ang="0">
                  <a:pos x="41" y="60"/>
                </a:cxn>
                <a:cxn ang="0">
                  <a:pos x="41" y="65"/>
                </a:cxn>
                <a:cxn ang="0">
                  <a:pos x="26" y="65"/>
                </a:cxn>
                <a:cxn ang="0">
                  <a:pos x="21" y="65"/>
                </a:cxn>
                <a:cxn ang="0">
                  <a:pos x="15" y="65"/>
                </a:cxn>
                <a:cxn ang="0">
                  <a:pos x="6" y="60"/>
                </a:cxn>
                <a:cxn ang="0">
                  <a:pos x="6" y="55"/>
                </a:cxn>
                <a:cxn ang="0">
                  <a:pos x="0" y="48"/>
                </a:cxn>
                <a:cxn ang="0">
                  <a:pos x="0" y="43"/>
                </a:cxn>
                <a:cxn ang="0">
                  <a:pos x="0" y="38"/>
                </a:cxn>
                <a:cxn ang="0">
                  <a:pos x="0" y="34"/>
                </a:cxn>
                <a:cxn ang="0">
                  <a:pos x="0" y="26"/>
                </a:cxn>
                <a:cxn ang="0">
                  <a:pos x="0" y="17"/>
                </a:cxn>
                <a:cxn ang="0">
                  <a:pos x="6" y="12"/>
                </a:cxn>
                <a:cxn ang="0">
                  <a:pos x="6" y="5"/>
                </a:cxn>
                <a:cxn ang="0">
                  <a:pos x="15" y="5"/>
                </a:cxn>
                <a:cxn ang="0">
                  <a:pos x="15" y="5"/>
                </a:cxn>
              </a:cxnLst>
              <a:rect l="0" t="0" r="r" b="b"/>
              <a:pathLst>
                <a:path w="47" h="65">
                  <a:moveTo>
                    <a:pt x="15" y="5"/>
                  </a:moveTo>
                  <a:lnTo>
                    <a:pt x="21" y="0"/>
                  </a:lnTo>
                  <a:lnTo>
                    <a:pt x="26" y="5"/>
                  </a:lnTo>
                  <a:lnTo>
                    <a:pt x="32" y="5"/>
                  </a:lnTo>
                  <a:lnTo>
                    <a:pt x="41" y="12"/>
                  </a:lnTo>
                  <a:lnTo>
                    <a:pt x="41" y="17"/>
                  </a:lnTo>
                  <a:lnTo>
                    <a:pt x="47" y="22"/>
                  </a:lnTo>
                  <a:lnTo>
                    <a:pt x="47" y="26"/>
                  </a:lnTo>
                  <a:lnTo>
                    <a:pt x="47" y="34"/>
                  </a:lnTo>
                  <a:lnTo>
                    <a:pt x="47" y="38"/>
                  </a:lnTo>
                  <a:lnTo>
                    <a:pt x="47" y="43"/>
                  </a:lnTo>
                  <a:lnTo>
                    <a:pt x="47" y="48"/>
                  </a:lnTo>
                  <a:lnTo>
                    <a:pt x="41" y="60"/>
                  </a:lnTo>
                  <a:lnTo>
                    <a:pt x="41" y="65"/>
                  </a:lnTo>
                  <a:lnTo>
                    <a:pt x="26" y="65"/>
                  </a:lnTo>
                  <a:lnTo>
                    <a:pt x="21" y="65"/>
                  </a:lnTo>
                  <a:lnTo>
                    <a:pt x="15" y="65"/>
                  </a:lnTo>
                  <a:lnTo>
                    <a:pt x="6" y="60"/>
                  </a:lnTo>
                  <a:lnTo>
                    <a:pt x="6" y="55"/>
                  </a:lnTo>
                  <a:lnTo>
                    <a:pt x="0" y="48"/>
                  </a:lnTo>
                  <a:lnTo>
                    <a:pt x="0" y="43"/>
                  </a:lnTo>
                  <a:lnTo>
                    <a:pt x="0" y="38"/>
                  </a:lnTo>
                  <a:lnTo>
                    <a:pt x="0" y="34"/>
                  </a:lnTo>
                  <a:lnTo>
                    <a:pt x="0" y="26"/>
                  </a:lnTo>
                  <a:lnTo>
                    <a:pt x="0" y="17"/>
                  </a:lnTo>
                  <a:lnTo>
                    <a:pt x="6" y="12"/>
                  </a:lnTo>
                  <a:lnTo>
                    <a:pt x="6" y="5"/>
                  </a:lnTo>
                  <a:lnTo>
                    <a:pt x="15" y="5"/>
                  </a:lnTo>
                  <a:lnTo>
                    <a:pt x="15" y="5"/>
                  </a:lnTo>
                  <a:close/>
                </a:path>
              </a:pathLst>
            </a:custGeom>
            <a:solidFill>
              <a:srgbClr val="000000"/>
            </a:solidFill>
            <a:ln w="9525">
              <a:noFill/>
              <a:round/>
              <a:headEnd/>
              <a:tailEnd/>
            </a:ln>
          </p:spPr>
          <p:txBody>
            <a:bodyPr/>
            <a:lstStyle/>
            <a:p>
              <a:endParaRPr lang="en-IN"/>
            </a:p>
          </p:txBody>
        </p:sp>
        <p:sp>
          <p:nvSpPr>
            <p:cNvPr id="5134" name="Freeform 14"/>
            <p:cNvSpPr>
              <a:spLocks noChangeAspect="1"/>
            </p:cNvSpPr>
            <p:nvPr/>
          </p:nvSpPr>
          <p:spPr bwMode="auto">
            <a:xfrm>
              <a:off x="2764" y="628"/>
              <a:ext cx="160" cy="516"/>
            </a:xfrm>
            <a:custGeom>
              <a:avLst/>
              <a:gdLst/>
              <a:ahLst/>
              <a:cxnLst>
                <a:cxn ang="0">
                  <a:pos x="15" y="36"/>
                </a:cxn>
                <a:cxn ang="0">
                  <a:pos x="15" y="15"/>
                </a:cxn>
                <a:cxn ang="0">
                  <a:pos x="27" y="0"/>
                </a:cxn>
                <a:cxn ang="0">
                  <a:pos x="48" y="0"/>
                </a:cxn>
                <a:cxn ang="0">
                  <a:pos x="68" y="5"/>
                </a:cxn>
                <a:cxn ang="0">
                  <a:pos x="89" y="22"/>
                </a:cxn>
                <a:cxn ang="0">
                  <a:pos x="95" y="36"/>
                </a:cxn>
                <a:cxn ang="0">
                  <a:pos x="107" y="53"/>
                </a:cxn>
                <a:cxn ang="0">
                  <a:pos x="115" y="74"/>
                </a:cxn>
                <a:cxn ang="0">
                  <a:pos x="121" y="96"/>
                </a:cxn>
                <a:cxn ang="0">
                  <a:pos x="127" y="112"/>
                </a:cxn>
                <a:cxn ang="0">
                  <a:pos x="133" y="134"/>
                </a:cxn>
                <a:cxn ang="0">
                  <a:pos x="133" y="151"/>
                </a:cxn>
                <a:cxn ang="0">
                  <a:pos x="142" y="165"/>
                </a:cxn>
                <a:cxn ang="0">
                  <a:pos x="142" y="186"/>
                </a:cxn>
                <a:cxn ang="0">
                  <a:pos x="148" y="203"/>
                </a:cxn>
                <a:cxn ang="0">
                  <a:pos x="148" y="220"/>
                </a:cxn>
                <a:cxn ang="0">
                  <a:pos x="148" y="241"/>
                </a:cxn>
                <a:cxn ang="0">
                  <a:pos x="154" y="258"/>
                </a:cxn>
                <a:cxn ang="0">
                  <a:pos x="154" y="272"/>
                </a:cxn>
                <a:cxn ang="0">
                  <a:pos x="154" y="294"/>
                </a:cxn>
                <a:cxn ang="0">
                  <a:pos x="154" y="310"/>
                </a:cxn>
                <a:cxn ang="0">
                  <a:pos x="160" y="327"/>
                </a:cxn>
                <a:cxn ang="0">
                  <a:pos x="160" y="349"/>
                </a:cxn>
                <a:cxn ang="0">
                  <a:pos x="160" y="365"/>
                </a:cxn>
                <a:cxn ang="0">
                  <a:pos x="160" y="380"/>
                </a:cxn>
                <a:cxn ang="0">
                  <a:pos x="160" y="401"/>
                </a:cxn>
                <a:cxn ang="0">
                  <a:pos x="160" y="418"/>
                </a:cxn>
                <a:cxn ang="0">
                  <a:pos x="160" y="439"/>
                </a:cxn>
                <a:cxn ang="0">
                  <a:pos x="160" y="456"/>
                </a:cxn>
                <a:cxn ang="0">
                  <a:pos x="160" y="477"/>
                </a:cxn>
                <a:cxn ang="0">
                  <a:pos x="160" y="494"/>
                </a:cxn>
                <a:cxn ang="0">
                  <a:pos x="148" y="509"/>
                </a:cxn>
                <a:cxn ang="0">
                  <a:pos x="133" y="516"/>
                </a:cxn>
                <a:cxn ang="0">
                  <a:pos x="107" y="504"/>
                </a:cxn>
                <a:cxn ang="0">
                  <a:pos x="95" y="487"/>
                </a:cxn>
                <a:cxn ang="0">
                  <a:pos x="80" y="473"/>
                </a:cxn>
                <a:cxn ang="0">
                  <a:pos x="68" y="456"/>
                </a:cxn>
                <a:cxn ang="0">
                  <a:pos x="62" y="439"/>
                </a:cxn>
                <a:cxn ang="0">
                  <a:pos x="53" y="423"/>
                </a:cxn>
                <a:cxn ang="0">
                  <a:pos x="48" y="408"/>
                </a:cxn>
                <a:cxn ang="0">
                  <a:pos x="42" y="392"/>
                </a:cxn>
                <a:cxn ang="0">
                  <a:pos x="36" y="375"/>
                </a:cxn>
                <a:cxn ang="0">
                  <a:pos x="36" y="353"/>
                </a:cxn>
                <a:cxn ang="0">
                  <a:pos x="27" y="337"/>
                </a:cxn>
                <a:cxn ang="0">
                  <a:pos x="21" y="322"/>
                </a:cxn>
                <a:cxn ang="0">
                  <a:pos x="21" y="301"/>
                </a:cxn>
                <a:cxn ang="0">
                  <a:pos x="15" y="284"/>
                </a:cxn>
                <a:cxn ang="0">
                  <a:pos x="15" y="267"/>
                </a:cxn>
                <a:cxn ang="0">
                  <a:pos x="9" y="246"/>
                </a:cxn>
                <a:cxn ang="0">
                  <a:pos x="9" y="229"/>
                </a:cxn>
                <a:cxn ang="0">
                  <a:pos x="9" y="203"/>
                </a:cxn>
                <a:cxn ang="0">
                  <a:pos x="9" y="177"/>
                </a:cxn>
                <a:cxn ang="0">
                  <a:pos x="0" y="151"/>
                </a:cxn>
                <a:cxn ang="0">
                  <a:pos x="0" y="129"/>
                </a:cxn>
                <a:cxn ang="0">
                  <a:pos x="0" y="112"/>
                </a:cxn>
                <a:cxn ang="0">
                  <a:pos x="0" y="91"/>
                </a:cxn>
                <a:cxn ang="0">
                  <a:pos x="0" y="74"/>
                </a:cxn>
                <a:cxn ang="0">
                  <a:pos x="9" y="53"/>
                </a:cxn>
              </a:cxnLst>
              <a:rect l="0" t="0" r="r" b="b"/>
              <a:pathLst>
                <a:path w="160" h="516">
                  <a:moveTo>
                    <a:pt x="9" y="48"/>
                  </a:moveTo>
                  <a:lnTo>
                    <a:pt x="9" y="43"/>
                  </a:lnTo>
                  <a:lnTo>
                    <a:pt x="15" y="36"/>
                  </a:lnTo>
                  <a:lnTo>
                    <a:pt x="15" y="26"/>
                  </a:lnTo>
                  <a:lnTo>
                    <a:pt x="15" y="22"/>
                  </a:lnTo>
                  <a:lnTo>
                    <a:pt x="15" y="15"/>
                  </a:lnTo>
                  <a:lnTo>
                    <a:pt x="21" y="10"/>
                  </a:lnTo>
                  <a:lnTo>
                    <a:pt x="21" y="5"/>
                  </a:lnTo>
                  <a:lnTo>
                    <a:pt x="27" y="0"/>
                  </a:lnTo>
                  <a:lnTo>
                    <a:pt x="36" y="0"/>
                  </a:lnTo>
                  <a:lnTo>
                    <a:pt x="42" y="0"/>
                  </a:lnTo>
                  <a:lnTo>
                    <a:pt x="48" y="0"/>
                  </a:lnTo>
                  <a:lnTo>
                    <a:pt x="53" y="0"/>
                  </a:lnTo>
                  <a:lnTo>
                    <a:pt x="62" y="5"/>
                  </a:lnTo>
                  <a:lnTo>
                    <a:pt x="68" y="5"/>
                  </a:lnTo>
                  <a:lnTo>
                    <a:pt x="74" y="10"/>
                  </a:lnTo>
                  <a:lnTo>
                    <a:pt x="80" y="15"/>
                  </a:lnTo>
                  <a:lnTo>
                    <a:pt x="89" y="22"/>
                  </a:lnTo>
                  <a:lnTo>
                    <a:pt x="89" y="26"/>
                  </a:lnTo>
                  <a:lnTo>
                    <a:pt x="95" y="31"/>
                  </a:lnTo>
                  <a:lnTo>
                    <a:pt x="95" y="36"/>
                  </a:lnTo>
                  <a:lnTo>
                    <a:pt x="101" y="43"/>
                  </a:lnTo>
                  <a:lnTo>
                    <a:pt x="101" y="48"/>
                  </a:lnTo>
                  <a:lnTo>
                    <a:pt x="107" y="53"/>
                  </a:lnTo>
                  <a:lnTo>
                    <a:pt x="107" y="65"/>
                  </a:lnTo>
                  <a:lnTo>
                    <a:pt x="115" y="69"/>
                  </a:lnTo>
                  <a:lnTo>
                    <a:pt x="115" y="74"/>
                  </a:lnTo>
                  <a:lnTo>
                    <a:pt x="121" y="79"/>
                  </a:lnTo>
                  <a:lnTo>
                    <a:pt x="121" y="91"/>
                  </a:lnTo>
                  <a:lnTo>
                    <a:pt x="121" y="96"/>
                  </a:lnTo>
                  <a:lnTo>
                    <a:pt x="127" y="100"/>
                  </a:lnTo>
                  <a:lnTo>
                    <a:pt x="127" y="108"/>
                  </a:lnTo>
                  <a:lnTo>
                    <a:pt x="127" y="112"/>
                  </a:lnTo>
                  <a:lnTo>
                    <a:pt x="127" y="117"/>
                  </a:lnTo>
                  <a:lnTo>
                    <a:pt x="127" y="122"/>
                  </a:lnTo>
                  <a:lnTo>
                    <a:pt x="133" y="134"/>
                  </a:lnTo>
                  <a:lnTo>
                    <a:pt x="133" y="139"/>
                  </a:lnTo>
                  <a:lnTo>
                    <a:pt x="133" y="143"/>
                  </a:lnTo>
                  <a:lnTo>
                    <a:pt x="133" y="151"/>
                  </a:lnTo>
                  <a:lnTo>
                    <a:pt x="133" y="155"/>
                  </a:lnTo>
                  <a:lnTo>
                    <a:pt x="133" y="160"/>
                  </a:lnTo>
                  <a:lnTo>
                    <a:pt x="142" y="165"/>
                  </a:lnTo>
                  <a:lnTo>
                    <a:pt x="142" y="172"/>
                  </a:lnTo>
                  <a:lnTo>
                    <a:pt x="142" y="182"/>
                  </a:lnTo>
                  <a:lnTo>
                    <a:pt x="142" y="186"/>
                  </a:lnTo>
                  <a:lnTo>
                    <a:pt x="142" y="194"/>
                  </a:lnTo>
                  <a:lnTo>
                    <a:pt x="142" y="198"/>
                  </a:lnTo>
                  <a:lnTo>
                    <a:pt x="148" y="203"/>
                  </a:lnTo>
                  <a:lnTo>
                    <a:pt x="148" y="208"/>
                  </a:lnTo>
                  <a:lnTo>
                    <a:pt x="148" y="215"/>
                  </a:lnTo>
                  <a:lnTo>
                    <a:pt x="148" y="220"/>
                  </a:lnTo>
                  <a:lnTo>
                    <a:pt x="148" y="225"/>
                  </a:lnTo>
                  <a:lnTo>
                    <a:pt x="148" y="236"/>
                  </a:lnTo>
                  <a:lnTo>
                    <a:pt x="148" y="241"/>
                  </a:lnTo>
                  <a:lnTo>
                    <a:pt x="148" y="246"/>
                  </a:lnTo>
                  <a:lnTo>
                    <a:pt x="148" y="251"/>
                  </a:lnTo>
                  <a:lnTo>
                    <a:pt x="154" y="258"/>
                  </a:lnTo>
                  <a:lnTo>
                    <a:pt x="154" y="263"/>
                  </a:lnTo>
                  <a:lnTo>
                    <a:pt x="154" y="267"/>
                  </a:lnTo>
                  <a:lnTo>
                    <a:pt x="154" y="272"/>
                  </a:lnTo>
                  <a:lnTo>
                    <a:pt x="154" y="279"/>
                  </a:lnTo>
                  <a:lnTo>
                    <a:pt x="154" y="289"/>
                  </a:lnTo>
                  <a:lnTo>
                    <a:pt x="154" y="294"/>
                  </a:lnTo>
                  <a:lnTo>
                    <a:pt x="154" y="301"/>
                  </a:lnTo>
                  <a:lnTo>
                    <a:pt x="154" y="306"/>
                  </a:lnTo>
                  <a:lnTo>
                    <a:pt x="154" y="310"/>
                  </a:lnTo>
                  <a:lnTo>
                    <a:pt x="154" y="315"/>
                  </a:lnTo>
                  <a:lnTo>
                    <a:pt x="154" y="322"/>
                  </a:lnTo>
                  <a:lnTo>
                    <a:pt x="160" y="327"/>
                  </a:lnTo>
                  <a:lnTo>
                    <a:pt x="160" y="332"/>
                  </a:lnTo>
                  <a:lnTo>
                    <a:pt x="160" y="344"/>
                  </a:lnTo>
                  <a:lnTo>
                    <a:pt x="160" y="349"/>
                  </a:lnTo>
                  <a:lnTo>
                    <a:pt x="160" y="353"/>
                  </a:lnTo>
                  <a:lnTo>
                    <a:pt x="160" y="358"/>
                  </a:lnTo>
                  <a:lnTo>
                    <a:pt x="160" y="365"/>
                  </a:lnTo>
                  <a:lnTo>
                    <a:pt x="160" y="370"/>
                  </a:lnTo>
                  <a:lnTo>
                    <a:pt x="160" y="375"/>
                  </a:lnTo>
                  <a:lnTo>
                    <a:pt x="160" y="380"/>
                  </a:lnTo>
                  <a:lnTo>
                    <a:pt x="160" y="387"/>
                  </a:lnTo>
                  <a:lnTo>
                    <a:pt x="160" y="396"/>
                  </a:lnTo>
                  <a:lnTo>
                    <a:pt x="160" y="401"/>
                  </a:lnTo>
                  <a:lnTo>
                    <a:pt x="160" y="408"/>
                  </a:lnTo>
                  <a:lnTo>
                    <a:pt x="160" y="413"/>
                  </a:lnTo>
                  <a:lnTo>
                    <a:pt x="160" y="418"/>
                  </a:lnTo>
                  <a:lnTo>
                    <a:pt x="160" y="423"/>
                  </a:lnTo>
                  <a:lnTo>
                    <a:pt x="160" y="430"/>
                  </a:lnTo>
                  <a:lnTo>
                    <a:pt x="160" y="439"/>
                  </a:lnTo>
                  <a:lnTo>
                    <a:pt x="160" y="444"/>
                  </a:lnTo>
                  <a:lnTo>
                    <a:pt x="160" y="451"/>
                  </a:lnTo>
                  <a:lnTo>
                    <a:pt x="160" y="456"/>
                  </a:lnTo>
                  <a:lnTo>
                    <a:pt x="160" y="461"/>
                  </a:lnTo>
                  <a:lnTo>
                    <a:pt x="160" y="466"/>
                  </a:lnTo>
                  <a:lnTo>
                    <a:pt x="160" y="477"/>
                  </a:lnTo>
                  <a:lnTo>
                    <a:pt x="160" y="482"/>
                  </a:lnTo>
                  <a:lnTo>
                    <a:pt x="160" y="487"/>
                  </a:lnTo>
                  <a:lnTo>
                    <a:pt x="160" y="494"/>
                  </a:lnTo>
                  <a:lnTo>
                    <a:pt x="154" y="499"/>
                  </a:lnTo>
                  <a:lnTo>
                    <a:pt x="154" y="504"/>
                  </a:lnTo>
                  <a:lnTo>
                    <a:pt x="148" y="509"/>
                  </a:lnTo>
                  <a:lnTo>
                    <a:pt x="148" y="516"/>
                  </a:lnTo>
                  <a:lnTo>
                    <a:pt x="142" y="516"/>
                  </a:lnTo>
                  <a:lnTo>
                    <a:pt x="133" y="516"/>
                  </a:lnTo>
                  <a:lnTo>
                    <a:pt x="127" y="516"/>
                  </a:lnTo>
                  <a:lnTo>
                    <a:pt x="115" y="509"/>
                  </a:lnTo>
                  <a:lnTo>
                    <a:pt x="107" y="504"/>
                  </a:lnTo>
                  <a:lnTo>
                    <a:pt x="101" y="499"/>
                  </a:lnTo>
                  <a:lnTo>
                    <a:pt x="95" y="494"/>
                  </a:lnTo>
                  <a:lnTo>
                    <a:pt x="95" y="487"/>
                  </a:lnTo>
                  <a:lnTo>
                    <a:pt x="89" y="482"/>
                  </a:lnTo>
                  <a:lnTo>
                    <a:pt x="89" y="477"/>
                  </a:lnTo>
                  <a:lnTo>
                    <a:pt x="80" y="473"/>
                  </a:lnTo>
                  <a:lnTo>
                    <a:pt x="74" y="466"/>
                  </a:lnTo>
                  <a:lnTo>
                    <a:pt x="74" y="461"/>
                  </a:lnTo>
                  <a:lnTo>
                    <a:pt x="68" y="456"/>
                  </a:lnTo>
                  <a:lnTo>
                    <a:pt x="68" y="451"/>
                  </a:lnTo>
                  <a:lnTo>
                    <a:pt x="62" y="444"/>
                  </a:lnTo>
                  <a:lnTo>
                    <a:pt x="62" y="439"/>
                  </a:lnTo>
                  <a:lnTo>
                    <a:pt x="62" y="435"/>
                  </a:lnTo>
                  <a:lnTo>
                    <a:pt x="53" y="430"/>
                  </a:lnTo>
                  <a:lnTo>
                    <a:pt x="53" y="423"/>
                  </a:lnTo>
                  <a:lnTo>
                    <a:pt x="53" y="418"/>
                  </a:lnTo>
                  <a:lnTo>
                    <a:pt x="48" y="413"/>
                  </a:lnTo>
                  <a:lnTo>
                    <a:pt x="48" y="408"/>
                  </a:lnTo>
                  <a:lnTo>
                    <a:pt x="48" y="401"/>
                  </a:lnTo>
                  <a:lnTo>
                    <a:pt x="42" y="396"/>
                  </a:lnTo>
                  <a:lnTo>
                    <a:pt x="42" y="392"/>
                  </a:lnTo>
                  <a:lnTo>
                    <a:pt x="42" y="387"/>
                  </a:lnTo>
                  <a:lnTo>
                    <a:pt x="42" y="380"/>
                  </a:lnTo>
                  <a:lnTo>
                    <a:pt x="36" y="375"/>
                  </a:lnTo>
                  <a:lnTo>
                    <a:pt x="36" y="370"/>
                  </a:lnTo>
                  <a:lnTo>
                    <a:pt x="36" y="358"/>
                  </a:lnTo>
                  <a:lnTo>
                    <a:pt x="36" y="353"/>
                  </a:lnTo>
                  <a:lnTo>
                    <a:pt x="27" y="349"/>
                  </a:lnTo>
                  <a:lnTo>
                    <a:pt x="27" y="344"/>
                  </a:lnTo>
                  <a:lnTo>
                    <a:pt x="27" y="337"/>
                  </a:lnTo>
                  <a:lnTo>
                    <a:pt x="27" y="332"/>
                  </a:lnTo>
                  <a:lnTo>
                    <a:pt x="27" y="327"/>
                  </a:lnTo>
                  <a:lnTo>
                    <a:pt x="21" y="322"/>
                  </a:lnTo>
                  <a:lnTo>
                    <a:pt x="21" y="315"/>
                  </a:lnTo>
                  <a:lnTo>
                    <a:pt x="21" y="310"/>
                  </a:lnTo>
                  <a:lnTo>
                    <a:pt x="21" y="301"/>
                  </a:lnTo>
                  <a:lnTo>
                    <a:pt x="21" y="294"/>
                  </a:lnTo>
                  <a:lnTo>
                    <a:pt x="15" y="289"/>
                  </a:lnTo>
                  <a:lnTo>
                    <a:pt x="15" y="284"/>
                  </a:lnTo>
                  <a:lnTo>
                    <a:pt x="15" y="279"/>
                  </a:lnTo>
                  <a:lnTo>
                    <a:pt x="15" y="272"/>
                  </a:lnTo>
                  <a:lnTo>
                    <a:pt x="15" y="267"/>
                  </a:lnTo>
                  <a:lnTo>
                    <a:pt x="15" y="263"/>
                  </a:lnTo>
                  <a:lnTo>
                    <a:pt x="15" y="258"/>
                  </a:lnTo>
                  <a:lnTo>
                    <a:pt x="9" y="246"/>
                  </a:lnTo>
                  <a:lnTo>
                    <a:pt x="9" y="241"/>
                  </a:lnTo>
                  <a:lnTo>
                    <a:pt x="9" y="236"/>
                  </a:lnTo>
                  <a:lnTo>
                    <a:pt x="9" y="229"/>
                  </a:lnTo>
                  <a:lnTo>
                    <a:pt x="9" y="225"/>
                  </a:lnTo>
                  <a:lnTo>
                    <a:pt x="9" y="215"/>
                  </a:lnTo>
                  <a:lnTo>
                    <a:pt x="9" y="203"/>
                  </a:lnTo>
                  <a:lnTo>
                    <a:pt x="9" y="198"/>
                  </a:lnTo>
                  <a:lnTo>
                    <a:pt x="9" y="186"/>
                  </a:lnTo>
                  <a:lnTo>
                    <a:pt x="9" y="177"/>
                  </a:lnTo>
                  <a:lnTo>
                    <a:pt x="9" y="172"/>
                  </a:lnTo>
                  <a:lnTo>
                    <a:pt x="0" y="160"/>
                  </a:lnTo>
                  <a:lnTo>
                    <a:pt x="0" y="151"/>
                  </a:lnTo>
                  <a:lnTo>
                    <a:pt x="0" y="143"/>
                  </a:lnTo>
                  <a:lnTo>
                    <a:pt x="0" y="134"/>
                  </a:lnTo>
                  <a:lnTo>
                    <a:pt x="0" y="129"/>
                  </a:lnTo>
                  <a:lnTo>
                    <a:pt x="0" y="122"/>
                  </a:lnTo>
                  <a:lnTo>
                    <a:pt x="0" y="117"/>
                  </a:lnTo>
                  <a:lnTo>
                    <a:pt x="0" y="112"/>
                  </a:lnTo>
                  <a:lnTo>
                    <a:pt x="0" y="108"/>
                  </a:lnTo>
                  <a:lnTo>
                    <a:pt x="0" y="96"/>
                  </a:lnTo>
                  <a:lnTo>
                    <a:pt x="0" y="91"/>
                  </a:lnTo>
                  <a:lnTo>
                    <a:pt x="0" y="86"/>
                  </a:lnTo>
                  <a:lnTo>
                    <a:pt x="0" y="79"/>
                  </a:lnTo>
                  <a:lnTo>
                    <a:pt x="0" y="74"/>
                  </a:lnTo>
                  <a:lnTo>
                    <a:pt x="0" y="65"/>
                  </a:lnTo>
                  <a:lnTo>
                    <a:pt x="9" y="57"/>
                  </a:lnTo>
                  <a:lnTo>
                    <a:pt x="9" y="53"/>
                  </a:lnTo>
                  <a:lnTo>
                    <a:pt x="9" y="48"/>
                  </a:lnTo>
                  <a:lnTo>
                    <a:pt x="9" y="48"/>
                  </a:lnTo>
                  <a:close/>
                </a:path>
              </a:pathLst>
            </a:custGeom>
            <a:solidFill>
              <a:srgbClr val="FFFFFF"/>
            </a:solidFill>
            <a:ln w="9525">
              <a:noFill/>
              <a:round/>
              <a:headEnd/>
              <a:tailEnd/>
            </a:ln>
          </p:spPr>
          <p:txBody>
            <a:bodyPr/>
            <a:lstStyle/>
            <a:p>
              <a:endParaRPr lang="en-IN"/>
            </a:p>
          </p:txBody>
        </p:sp>
        <p:sp>
          <p:nvSpPr>
            <p:cNvPr id="5135" name="Freeform 15"/>
            <p:cNvSpPr>
              <a:spLocks noChangeAspect="1"/>
            </p:cNvSpPr>
            <p:nvPr/>
          </p:nvSpPr>
          <p:spPr bwMode="auto">
            <a:xfrm>
              <a:off x="2779" y="643"/>
              <a:ext cx="133" cy="472"/>
            </a:xfrm>
            <a:custGeom>
              <a:avLst/>
              <a:gdLst/>
              <a:ahLst/>
              <a:cxnLst>
                <a:cxn ang="0">
                  <a:pos x="127" y="441"/>
                </a:cxn>
                <a:cxn ang="0">
                  <a:pos x="133" y="420"/>
                </a:cxn>
                <a:cxn ang="0">
                  <a:pos x="133" y="398"/>
                </a:cxn>
                <a:cxn ang="0">
                  <a:pos x="133" y="381"/>
                </a:cxn>
                <a:cxn ang="0">
                  <a:pos x="133" y="360"/>
                </a:cxn>
                <a:cxn ang="0">
                  <a:pos x="127" y="343"/>
                </a:cxn>
                <a:cxn ang="0">
                  <a:pos x="127" y="322"/>
                </a:cxn>
                <a:cxn ang="0">
                  <a:pos x="127" y="300"/>
                </a:cxn>
                <a:cxn ang="0">
                  <a:pos x="118" y="286"/>
                </a:cxn>
                <a:cxn ang="0">
                  <a:pos x="118" y="264"/>
                </a:cxn>
                <a:cxn ang="0">
                  <a:pos x="112" y="248"/>
                </a:cxn>
                <a:cxn ang="0">
                  <a:pos x="112" y="226"/>
                </a:cxn>
                <a:cxn ang="0">
                  <a:pos x="106" y="210"/>
                </a:cxn>
                <a:cxn ang="0">
                  <a:pos x="106" y="193"/>
                </a:cxn>
                <a:cxn ang="0">
                  <a:pos x="106" y="171"/>
                </a:cxn>
                <a:cxn ang="0">
                  <a:pos x="106" y="157"/>
                </a:cxn>
                <a:cxn ang="0">
                  <a:pos x="100" y="140"/>
                </a:cxn>
                <a:cxn ang="0">
                  <a:pos x="100" y="119"/>
                </a:cxn>
                <a:cxn ang="0">
                  <a:pos x="100" y="102"/>
                </a:cxn>
                <a:cxn ang="0">
                  <a:pos x="92" y="85"/>
                </a:cxn>
                <a:cxn ang="0">
                  <a:pos x="86" y="71"/>
                </a:cxn>
                <a:cxn ang="0">
                  <a:pos x="80" y="54"/>
                </a:cxn>
                <a:cxn ang="0">
                  <a:pos x="74" y="38"/>
                </a:cxn>
                <a:cxn ang="0">
                  <a:pos x="59" y="21"/>
                </a:cxn>
                <a:cxn ang="0">
                  <a:pos x="38" y="7"/>
                </a:cxn>
                <a:cxn ang="0">
                  <a:pos x="21" y="0"/>
                </a:cxn>
                <a:cxn ang="0">
                  <a:pos x="6" y="16"/>
                </a:cxn>
                <a:cxn ang="0">
                  <a:pos x="6" y="38"/>
                </a:cxn>
                <a:cxn ang="0">
                  <a:pos x="6" y="59"/>
                </a:cxn>
                <a:cxn ang="0">
                  <a:pos x="0" y="76"/>
                </a:cxn>
                <a:cxn ang="0">
                  <a:pos x="0" y="97"/>
                </a:cxn>
                <a:cxn ang="0">
                  <a:pos x="0" y="114"/>
                </a:cxn>
                <a:cxn ang="0">
                  <a:pos x="0" y="136"/>
                </a:cxn>
                <a:cxn ang="0">
                  <a:pos x="6" y="150"/>
                </a:cxn>
                <a:cxn ang="0">
                  <a:pos x="6" y="167"/>
                </a:cxn>
                <a:cxn ang="0">
                  <a:pos x="6" y="188"/>
                </a:cxn>
                <a:cxn ang="0">
                  <a:pos x="12" y="205"/>
                </a:cxn>
                <a:cxn ang="0">
                  <a:pos x="12" y="221"/>
                </a:cxn>
                <a:cxn ang="0">
                  <a:pos x="12" y="243"/>
                </a:cxn>
                <a:cxn ang="0">
                  <a:pos x="21" y="257"/>
                </a:cxn>
                <a:cxn ang="0">
                  <a:pos x="21" y="274"/>
                </a:cxn>
                <a:cxn ang="0">
                  <a:pos x="21" y="295"/>
                </a:cxn>
                <a:cxn ang="0">
                  <a:pos x="27" y="312"/>
                </a:cxn>
                <a:cxn ang="0">
                  <a:pos x="33" y="329"/>
                </a:cxn>
                <a:cxn ang="0">
                  <a:pos x="33" y="343"/>
                </a:cxn>
                <a:cxn ang="0">
                  <a:pos x="38" y="360"/>
                </a:cxn>
                <a:cxn ang="0">
                  <a:pos x="47" y="381"/>
                </a:cxn>
                <a:cxn ang="0">
                  <a:pos x="53" y="398"/>
                </a:cxn>
                <a:cxn ang="0">
                  <a:pos x="59" y="415"/>
                </a:cxn>
                <a:cxn ang="0">
                  <a:pos x="65" y="429"/>
                </a:cxn>
                <a:cxn ang="0">
                  <a:pos x="80" y="446"/>
                </a:cxn>
                <a:cxn ang="0">
                  <a:pos x="86" y="462"/>
                </a:cxn>
                <a:cxn ang="0">
                  <a:pos x="106" y="472"/>
                </a:cxn>
                <a:cxn ang="0">
                  <a:pos x="127" y="462"/>
                </a:cxn>
              </a:cxnLst>
              <a:rect l="0" t="0" r="r" b="b"/>
              <a:pathLst>
                <a:path w="133" h="472">
                  <a:moveTo>
                    <a:pt x="127" y="458"/>
                  </a:moveTo>
                  <a:lnTo>
                    <a:pt x="127" y="446"/>
                  </a:lnTo>
                  <a:lnTo>
                    <a:pt x="127" y="441"/>
                  </a:lnTo>
                  <a:lnTo>
                    <a:pt x="133" y="429"/>
                  </a:lnTo>
                  <a:lnTo>
                    <a:pt x="133" y="424"/>
                  </a:lnTo>
                  <a:lnTo>
                    <a:pt x="133" y="420"/>
                  </a:lnTo>
                  <a:lnTo>
                    <a:pt x="133" y="415"/>
                  </a:lnTo>
                  <a:lnTo>
                    <a:pt x="133" y="408"/>
                  </a:lnTo>
                  <a:lnTo>
                    <a:pt x="133" y="398"/>
                  </a:lnTo>
                  <a:lnTo>
                    <a:pt x="133" y="393"/>
                  </a:lnTo>
                  <a:lnTo>
                    <a:pt x="133" y="386"/>
                  </a:lnTo>
                  <a:lnTo>
                    <a:pt x="133" y="381"/>
                  </a:lnTo>
                  <a:lnTo>
                    <a:pt x="133" y="377"/>
                  </a:lnTo>
                  <a:lnTo>
                    <a:pt x="133" y="365"/>
                  </a:lnTo>
                  <a:lnTo>
                    <a:pt x="133" y="360"/>
                  </a:lnTo>
                  <a:lnTo>
                    <a:pt x="127" y="355"/>
                  </a:lnTo>
                  <a:lnTo>
                    <a:pt x="127" y="350"/>
                  </a:lnTo>
                  <a:lnTo>
                    <a:pt x="127" y="343"/>
                  </a:lnTo>
                  <a:lnTo>
                    <a:pt x="127" y="334"/>
                  </a:lnTo>
                  <a:lnTo>
                    <a:pt x="127" y="329"/>
                  </a:lnTo>
                  <a:lnTo>
                    <a:pt x="127" y="322"/>
                  </a:lnTo>
                  <a:lnTo>
                    <a:pt x="127" y="317"/>
                  </a:lnTo>
                  <a:lnTo>
                    <a:pt x="127" y="312"/>
                  </a:lnTo>
                  <a:lnTo>
                    <a:pt x="127" y="300"/>
                  </a:lnTo>
                  <a:lnTo>
                    <a:pt x="127" y="295"/>
                  </a:lnTo>
                  <a:lnTo>
                    <a:pt x="118" y="291"/>
                  </a:lnTo>
                  <a:lnTo>
                    <a:pt x="118" y="286"/>
                  </a:lnTo>
                  <a:lnTo>
                    <a:pt x="118" y="279"/>
                  </a:lnTo>
                  <a:lnTo>
                    <a:pt x="118" y="274"/>
                  </a:lnTo>
                  <a:lnTo>
                    <a:pt x="118" y="264"/>
                  </a:lnTo>
                  <a:lnTo>
                    <a:pt x="118" y="257"/>
                  </a:lnTo>
                  <a:lnTo>
                    <a:pt x="118" y="252"/>
                  </a:lnTo>
                  <a:lnTo>
                    <a:pt x="112" y="248"/>
                  </a:lnTo>
                  <a:lnTo>
                    <a:pt x="112" y="243"/>
                  </a:lnTo>
                  <a:lnTo>
                    <a:pt x="112" y="236"/>
                  </a:lnTo>
                  <a:lnTo>
                    <a:pt x="112" y="226"/>
                  </a:lnTo>
                  <a:lnTo>
                    <a:pt x="112" y="221"/>
                  </a:lnTo>
                  <a:lnTo>
                    <a:pt x="112" y="214"/>
                  </a:lnTo>
                  <a:lnTo>
                    <a:pt x="106" y="210"/>
                  </a:lnTo>
                  <a:lnTo>
                    <a:pt x="106" y="205"/>
                  </a:lnTo>
                  <a:lnTo>
                    <a:pt x="106" y="200"/>
                  </a:lnTo>
                  <a:lnTo>
                    <a:pt x="106" y="193"/>
                  </a:lnTo>
                  <a:lnTo>
                    <a:pt x="106" y="188"/>
                  </a:lnTo>
                  <a:lnTo>
                    <a:pt x="106" y="183"/>
                  </a:lnTo>
                  <a:lnTo>
                    <a:pt x="106" y="171"/>
                  </a:lnTo>
                  <a:lnTo>
                    <a:pt x="106" y="167"/>
                  </a:lnTo>
                  <a:lnTo>
                    <a:pt x="106" y="162"/>
                  </a:lnTo>
                  <a:lnTo>
                    <a:pt x="106" y="157"/>
                  </a:lnTo>
                  <a:lnTo>
                    <a:pt x="106" y="150"/>
                  </a:lnTo>
                  <a:lnTo>
                    <a:pt x="106" y="145"/>
                  </a:lnTo>
                  <a:lnTo>
                    <a:pt x="100" y="140"/>
                  </a:lnTo>
                  <a:lnTo>
                    <a:pt x="100" y="136"/>
                  </a:lnTo>
                  <a:lnTo>
                    <a:pt x="100" y="128"/>
                  </a:lnTo>
                  <a:lnTo>
                    <a:pt x="100" y="119"/>
                  </a:lnTo>
                  <a:lnTo>
                    <a:pt x="100" y="114"/>
                  </a:lnTo>
                  <a:lnTo>
                    <a:pt x="100" y="107"/>
                  </a:lnTo>
                  <a:lnTo>
                    <a:pt x="100" y="102"/>
                  </a:lnTo>
                  <a:lnTo>
                    <a:pt x="100" y="97"/>
                  </a:lnTo>
                  <a:lnTo>
                    <a:pt x="92" y="93"/>
                  </a:lnTo>
                  <a:lnTo>
                    <a:pt x="92" y="85"/>
                  </a:lnTo>
                  <a:lnTo>
                    <a:pt x="92" y="81"/>
                  </a:lnTo>
                  <a:lnTo>
                    <a:pt x="92" y="76"/>
                  </a:lnTo>
                  <a:lnTo>
                    <a:pt x="86" y="71"/>
                  </a:lnTo>
                  <a:lnTo>
                    <a:pt x="86" y="64"/>
                  </a:lnTo>
                  <a:lnTo>
                    <a:pt x="86" y="59"/>
                  </a:lnTo>
                  <a:lnTo>
                    <a:pt x="80" y="54"/>
                  </a:lnTo>
                  <a:lnTo>
                    <a:pt x="80" y="50"/>
                  </a:lnTo>
                  <a:lnTo>
                    <a:pt x="74" y="42"/>
                  </a:lnTo>
                  <a:lnTo>
                    <a:pt x="74" y="38"/>
                  </a:lnTo>
                  <a:lnTo>
                    <a:pt x="65" y="33"/>
                  </a:lnTo>
                  <a:lnTo>
                    <a:pt x="59" y="28"/>
                  </a:lnTo>
                  <a:lnTo>
                    <a:pt x="59" y="21"/>
                  </a:lnTo>
                  <a:lnTo>
                    <a:pt x="53" y="16"/>
                  </a:lnTo>
                  <a:lnTo>
                    <a:pt x="47" y="11"/>
                  </a:lnTo>
                  <a:lnTo>
                    <a:pt x="38" y="7"/>
                  </a:lnTo>
                  <a:lnTo>
                    <a:pt x="33" y="0"/>
                  </a:lnTo>
                  <a:lnTo>
                    <a:pt x="27" y="0"/>
                  </a:lnTo>
                  <a:lnTo>
                    <a:pt x="21" y="0"/>
                  </a:lnTo>
                  <a:lnTo>
                    <a:pt x="12" y="7"/>
                  </a:lnTo>
                  <a:lnTo>
                    <a:pt x="6" y="11"/>
                  </a:lnTo>
                  <a:lnTo>
                    <a:pt x="6" y="16"/>
                  </a:lnTo>
                  <a:lnTo>
                    <a:pt x="6" y="21"/>
                  </a:lnTo>
                  <a:lnTo>
                    <a:pt x="6" y="33"/>
                  </a:lnTo>
                  <a:lnTo>
                    <a:pt x="6" y="38"/>
                  </a:lnTo>
                  <a:lnTo>
                    <a:pt x="6" y="42"/>
                  </a:lnTo>
                  <a:lnTo>
                    <a:pt x="6" y="54"/>
                  </a:lnTo>
                  <a:lnTo>
                    <a:pt x="6" y="59"/>
                  </a:lnTo>
                  <a:lnTo>
                    <a:pt x="0" y="64"/>
                  </a:lnTo>
                  <a:lnTo>
                    <a:pt x="0" y="71"/>
                  </a:lnTo>
                  <a:lnTo>
                    <a:pt x="0" y="76"/>
                  </a:lnTo>
                  <a:lnTo>
                    <a:pt x="0" y="81"/>
                  </a:lnTo>
                  <a:lnTo>
                    <a:pt x="0" y="85"/>
                  </a:lnTo>
                  <a:lnTo>
                    <a:pt x="0" y="97"/>
                  </a:lnTo>
                  <a:lnTo>
                    <a:pt x="0" y="102"/>
                  </a:lnTo>
                  <a:lnTo>
                    <a:pt x="0" y="107"/>
                  </a:lnTo>
                  <a:lnTo>
                    <a:pt x="0" y="114"/>
                  </a:lnTo>
                  <a:lnTo>
                    <a:pt x="0" y="119"/>
                  </a:lnTo>
                  <a:lnTo>
                    <a:pt x="0" y="124"/>
                  </a:lnTo>
                  <a:lnTo>
                    <a:pt x="0" y="136"/>
                  </a:lnTo>
                  <a:lnTo>
                    <a:pt x="6" y="140"/>
                  </a:lnTo>
                  <a:lnTo>
                    <a:pt x="6" y="145"/>
                  </a:lnTo>
                  <a:lnTo>
                    <a:pt x="6" y="150"/>
                  </a:lnTo>
                  <a:lnTo>
                    <a:pt x="6" y="157"/>
                  </a:lnTo>
                  <a:lnTo>
                    <a:pt x="6" y="162"/>
                  </a:lnTo>
                  <a:lnTo>
                    <a:pt x="6" y="167"/>
                  </a:lnTo>
                  <a:lnTo>
                    <a:pt x="6" y="171"/>
                  </a:lnTo>
                  <a:lnTo>
                    <a:pt x="6" y="183"/>
                  </a:lnTo>
                  <a:lnTo>
                    <a:pt x="6" y="188"/>
                  </a:lnTo>
                  <a:lnTo>
                    <a:pt x="6" y="193"/>
                  </a:lnTo>
                  <a:lnTo>
                    <a:pt x="6" y="200"/>
                  </a:lnTo>
                  <a:lnTo>
                    <a:pt x="12" y="205"/>
                  </a:lnTo>
                  <a:lnTo>
                    <a:pt x="12" y="210"/>
                  </a:lnTo>
                  <a:lnTo>
                    <a:pt x="12" y="214"/>
                  </a:lnTo>
                  <a:lnTo>
                    <a:pt x="12" y="221"/>
                  </a:lnTo>
                  <a:lnTo>
                    <a:pt x="12" y="226"/>
                  </a:lnTo>
                  <a:lnTo>
                    <a:pt x="12" y="236"/>
                  </a:lnTo>
                  <a:lnTo>
                    <a:pt x="12" y="243"/>
                  </a:lnTo>
                  <a:lnTo>
                    <a:pt x="12" y="248"/>
                  </a:lnTo>
                  <a:lnTo>
                    <a:pt x="12" y="252"/>
                  </a:lnTo>
                  <a:lnTo>
                    <a:pt x="21" y="257"/>
                  </a:lnTo>
                  <a:lnTo>
                    <a:pt x="21" y="264"/>
                  </a:lnTo>
                  <a:lnTo>
                    <a:pt x="21" y="269"/>
                  </a:lnTo>
                  <a:lnTo>
                    <a:pt x="21" y="274"/>
                  </a:lnTo>
                  <a:lnTo>
                    <a:pt x="21" y="279"/>
                  </a:lnTo>
                  <a:lnTo>
                    <a:pt x="21" y="286"/>
                  </a:lnTo>
                  <a:lnTo>
                    <a:pt x="21" y="295"/>
                  </a:lnTo>
                  <a:lnTo>
                    <a:pt x="27" y="300"/>
                  </a:lnTo>
                  <a:lnTo>
                    <a:pt x="27" y="307"/>
                  </a:lnTo>
                  <a:lnTo>
                    <a:pt x="27" y="312"/>
                  </a:lnTo>
                  <a:lnTo>
                    <a:pt x="27" y="317"/>
                  </a:lnTo>
                  <a:lnTo>
                    <a:pt x="27" y="322"/>
                  </a:lnTo>
                  <a:lnTo>
                    <a:pt x="33" y="329"/>
                  </a:lnTo>
                  <a:lnTo>
                    <a:pt x="33" y="334"/>
                  </a:lnTo>
                  <a:lnTo>
                    <a:pt x="33" y="338"/>
                  </a:lnTo>
                  <a:lnTo>
                    <a:pt x="33" y="343"/>
                  </a:lnTo>
                  <a:lnTo>
                    <a:pt x="33" y="350"/>
                  </a:lnTo>
                  <a:lnTo>
                    <a:pt x="38" y="355"/>
                  </a:lnTo>
                  <a:lnTo>
                    <a:pt x="38" y="360"/>
                  </a:lnTo>
                  <a:lnTo>
                    <a:pt x="38" y="365"/>
                  </a:lnTo>
                  <a:lnTo>
                    <a:pt x="38" y="372"/>
                  </a:lnTo>
                  <a:lnTo>
                    <a:pt x="47" y="381"/>
                  </a:lnTo>
                  <a:lnTo>
                    <a:pt x="47" y="386"/>
                  </a:lnTo>
                  <a:lnTo>
                    <a:pt x="47" y="393"/>
                  </a:lnTo>
                  <a:lnTo>
                    <a:pt x="53" y="398"/>
                  </a:lnTo>
                  <a:lnTo>
                    <a:pt x="53" y="403"/>
                  </a:lnTo>
                  <a:lnTo>
                    <a:pt x="53" y="408"/>
                  </a:lnTo>
                  <a:lnTo>
                    <a:pt x="59" y="415"/>
                  </a:lnTo>
                  <a:lnTo>
                    <a:pt x="59" y="420"/>
                  </a:lnTo>
                  <a:lnTo>
                    <a:pt x="65" y="424"/>
                  </a:lnTo>
                  <a:lnTo>
                    <a:pt x="65" y="429"/>
                  </a:lnTo>
                  <a:lnTo>
                    <a:pt x="74" y="436"/>
                  </a:lnTo>
                  <a:lnTo>
                    <a:pt x="74" y="441"/>
                  </a:lnTo>
                  <a:lnTo>
                    <a:pt x="80" y="446"/>
                  </a:lnTo>
                  <a:lnTo>
                    <a:pt x="80" y="451"/>
                  </a:lnTo>
                  <a:lnTo>
                    <a:pt x="86" y="458"/>
                  </a:lnTo>
                  <a:lnTo>
                    <a:pt x="86" y="462"/>
                  </a:lnTo>
                  <a:lnTo>
                    <a:pt x="92" y="467"/>
                  </a:lnTo>
                  <a:lnTo>
                    <a:pt x="100" y="467"/>
                  </a:lnTo>
                  <a:lnTo>
                    <a:pt x="106" y="472"/>
                  </a:lnTo>
                  <a:lnTo>
                    <a:pt x="112" y="472"/>
                  </a:lnTo>
                  <a:lnTo>
                    <a:pt x="118" y="467"/>
                  </a:lnTo>
                  <a:lnTo>
                    <a:pt x="127" y="462"/>
                  </a:lnTo>
                  <a:lnTo>
                    <a:pt x="127" y="458"/>
                  </a:lnTo>
                  <a:lnTo>
                    <a:pt x="127" y="458"/>
                  </a:lnTo>
                  <a:close/>
                </a:path>
              </a:pathLst>
            </a:custGeom>
            <a:solidFill>
              <a:srgbClr val="000000"/>
            </a:solidFill>
            <a:ln w="9525">
              <a:noFill/>
              <a:round/>
              <a:headEnd/>
              <a:tailEnd/>
            </a:ln>
          </p:spPr>
          <p:txBody>
            <a:bodyPr/>
            <a:lstStyle/>
            <a:p>
              <a:endParaRPr lang="en-IN"/>
            </a:p>
          </p:txBody>
        </p:sp>
        <p:sp>
          <p:nvSpPr>
            <p:cNvPr id="5136" name="Freeform 16"/>
            <p:cNvSpPr>
              <a:spLocks noChangeAspect="1"/>
            </p:cNvSpPr>
            <p:nvPr/>
          </p:nvSpPr>
          <p:spPr bwMode="auto">
            <a:xfrm>
              <a:off x="2791" y="779"/>
              <a:ext cx="106" cy="326"/>
            </a:xfrm>
            <a:custGeom>
              <a:avLst/>
              <a:gdLst/>
              <a:ahLst/>
              <a:cxnLst>
                <a:cxn ang="0">
                  <a:pos x="9" y="35"/>
                </a:cxn>
                <a:cxn ang="0">
                  <a:pos x="15" y="74"/>
                </a:cxn>
                <a:cxn ang="0">
                  <a:pos x="26" y="78"/>
                </a:cxn>
                <a:cxn ang="0">
                  <a:pos x="21" y="43"/>
                </a:cxn>
                <a:cxn ang="0">
                  <a:pos x="21" y="4"/>
                </a:cxn>
                <a:cxn ang="0">
                  <a:pos x="21" y="31"/>
                </a:cxn>
                <a:cxn ang="0">
                  <a:pos x="26" y="69"/>
                </a:cxn>
                <a:cxn ang="0">
                  <a:pos x="26" y="107"/>
                </a:cxn>
                <a:cxn ang="0">
                  <a:pos x="35" y="143"/>
                </a:cxn>
                <a:cxn ang="0">
                  <a:pos x="41" y="176"/>
                </a:cxn>
                <a:cxn ang="0">
                  <a:pos x="47" y="186"/>
                </a:cxn>
                <a:cxn ang="0">
                  <a:pos x="47" y="164"/>
                </a:cxn>
                <a:cxn ang="0">
                  <a:pos x="41" y="133"/>
                </a:cxn>
                <a:cxn ang="0">
                  <a:pos x="41" y="95"/>
                </a:cxn>
                <a:cxn ang="0">
                  <a:pos x="41" y="57"/>
                </a:cxn>
                <a:cxn ang="0">
                  <a:pos x="35" y="26"/>
                </a:cxn>
                <a:cxn ang="0">
                  <a:pos x="47" y="43"/>
                </a:cxn>
                <a:cxn ang="0">
                  <a:pos x="53" y="78"/>
                </a:cxn>
                <a:cxn ang="0">
                  <a:pos x="53" y="116"/>
                </a:cxn>
                <a:cxn ang="0">
                  <a:pos x="62" y="150"/>
                </a:cxn>
                <a:cxn ang="0">
                  <a:pos x="68" y="186"/>
                </a:cxn>
                <a:cxn ang="0">
                  <a:pos x="74" y="181"/>
                </a:cxn>
                <a:cxn ang="0">
                  <a:pos x="74" y="143"/>
                </a:cxn>
                <a:cxn ang="0">
                  <a:pos x="68" y="107"/>
                </a:cxn>
                <a:cxn ang="0">
                  <a:pos x="62" y="69"/>
                </a:cxn>
                <a:cxn ang="0">
                  <a:pos x="68" y="74"/>
                </a:cxn>
                <a:cxn ang="0">
                  <a:pos x="74" y="112"/>
                </a:cxn>
                <a:cxn ang="0">
                  <a:pos x="74" y="150"/>
                </a:cxn>
                <a:cxn ang="0">
                  <a:pos x="80" y="186"/>
                </a:cxn>
                <a:cxn ang="0">
                  <a:pos x="80" y="219"/>
                </a:cxn>
                <a:cxn ang="0">
                  <a:pos x="100" y="245"/>
                </a:cxn>
                <a:cxn ang="0">
                  <a:pos x="94" y="207"/>
                </a:cxn>
                <a:cxn ang="0">
                  <a:pos x="88" y="176"/>
                </a:cxn>
                <a:cxn ang="0">
                  <a:pos x="88" y="138"/>
                </a:cxn>
                <a:cxn ang="0">
                  <a:pos x="80" y="100"/>
                </a:cxn>
                <a:cxn ang="0">
                  <a:pos x="80" y="64"/>
                </a:cxn>
                <a:cxn ang="0">
                  <a:pos x="88" y="78"/>
                </a:cxn>
                <a:cxn ang="0">
                  <a:pos x="94" y="116"/>
                </a:cxn>
                <a:cxn ang="0">
                  <a:pos x="100" y="150"/>
                </a:cxn>
                <a:cxn ang="0">
                  <a:pos x="100" y="186"/>
                </a:cxn>
                <a:cxn ang="0">
                  <a:pos x="106" y="224"/>
                </a:cxn>
                <a:cxn ang="0">
                  <a:pos x="106" y="262"/>
                </a:cxn>
                <a:cxn ang="0">
                  <a:pos x="100" y="300"/>
                </a:cxn>
                <a:cxn ang="0">
                  <a:pos x="80" y="315"/>
                </a:cxn>
                <a:cxn ang="0">
                  <a:pos x="62" y="284"/>
                </a:cxn>
                <a:cxn ang="0">
                  <a:pos x="47" y="250"/>
                </a:cxn>
                <a:cxn ang="0">
                  <a:pos x="35" y="219"/>
                </a:cxn>
                <a:cxn ang="0">
                  <a:pos x="26" y="186"/>
                </a:cxn>
                <a:cxn ang="0">
                  <a:pos x="21" y="150"/>
                </a:cxn>
                <a:cxn ang="0">
                  <a:pos x="15" y="116"/>
                </a:cxn>
                <a:cxn ang="0">
                  <a:pos x="15" y="78"/>
                </a:cxn>
                <a:cxn ang="0">
                  <a:pos x="9" y="43"/>
                </a:cxn>
                <a:cxn ang="0">
                  <a:pos x="9" y="9"/>
                </a:cxn>
              </a:cxnLst>
              <a:rect l="0" t="0" r="r" b="b"/>
              <a:pathLst>
                <a:path w="106" h="326">
                  <a:moveTo>
                    <a:pt x="9" y="4"/>
                  </a:moveTo>
                  <a:lnTo>
                    <a:pt x="9" y="14"/>
                  </a:lnTo>
                  <a:lnTo>
                    <a:pt x="9" y="21"/>
                  </a:lnTo>
                  <a:lnTo>
                    <a:pt x="9" y="26"/>
                  </a:lnTo>
                  <a:lnTo>
                    <a:pt x="9" y="31"/>
                  </a:lnTo>
                  <a:lnTo>
                    <a:pt x="9" y="35"/>
                  </a:lnTo>
                  <a:lnTo>
                    <a:pt x="9" y="47"/>
                  </a:lnTo>
                  <a:lnTo>
                    <a:pt x="9" y="52"/>
                  </a:lnTo>
                  <a:lnTo>
                    <a:pt x="9" y="57"/>
                  </a:lnTo>
                  <a:lnTo>
                    <a:pt x="9" y="64"/>
                  </a:lnTo>
                  <a:lnTo>
                    <a:pt x="15" y="69"/>
                  </a:lnTo>
                  <a:lnTo>
                    <a:pt x="15" y="74"/>
                  </a:lnTo>
                  <a:lnTo>
                    <a:pt x="15" y="85"/>
                  </a:lnTo>
                  <a:lnTo>
                    <a:pt x="15" y="78"/>
                  </a:lnTo>
                  <a:lnTo>
                    <a:pt x="21" y="85"/>
                  </a:lnTo>
                  <a:lnTo>
                    <a:pt x="21" y="90"/>
                  </a:lnTo>
                  <a:lnTo>
                    <a:pt x="26" y="90"/>
                  </a:lnTo>
                  <a:lnTo>
                    <a:pt x="26" y="78"/>
                  </a:lnTo>
                  <a:lnTo>
                    <a:pt x="26" y="74"/>
                  </a:lnTo>
                  <a:lnTo>
                    <a:pt x="26" y="69"/>
                  </a:lnTo>
                  <a:lnTo>
                    <a:pt x="26" y="64"/>
                  </a:lnTo>
                  <a:lnTo>
                    <a:pt x="21" y="57"/>
                  </a:lnTo>
                  <a:lnTo>
                    <a:pt x="21" y="52"/>
                  </a:lnTo>
                  <a:lnTo>
                    <a:pt x="21" y="43"/>
                  </a:lnTo>
                  <a:lnTo>
                    <a:pt x="21" y="35"/>
                  </a:lnTo>
                  <a:lnTo>
                    <a:pt x="21" y="31"/>
                  </a:lnTo>
                  <a:lnTo>
                    <a:pt x="21" y="26"/>
                  </a:lnTo>
                  <a:lnTo>
                    <a:pt x="21" y="21"/>
                  </a:lnTo>
                  <a:lnTo>
                    <a:pt x="21" y="9"/>
                  </a:lnTo>
                  <a:lnTo>
                    <a:pt x="21" y="4"/>
                  </a:lnTo>
                  <a:lnTo>
                    <a:pt x="21" y="0"/>
                  </a:lnTo>
                  <a:lnTo>
                    <a:pt x="21" y="4"/>
                  </a:lnTo>
                  <a:lnTo>
                    <a:pt x="21" y="9"/>
                  </a:lnTo>
                  <a:lnTo>
                    <a:pt x="21" y="14"/>
                  </a:lnTo>
                  <a:lnTo>
                    <a:pt x="21" y="26"/>
                  </a:lnTo>
                  <a:lnTo>
                    <a:pt x="21" y="31"/>
                  </a:lnTo>
                  <a:lnTo>
                    <a:pt x="21" y="35"/>
                  </a:lnTo>
                  <a:lnTo>
                    <a:pt x="21" y="43"/>
                  </a:lnTo>
                  <a:lnTo>
                    <a:pt x="21" y="47"/>
                  </a:lnTo>
                  <a:lnTo>
                    <a:pt x="26" y="52"/>
                  </a:lnTo>
                  <a:lnTo>
                    <a:pt x="26" y="57"/>
                  </a:lnTo>
                  <a:lnTo>
                    <a:pt x="26" y="69"/>
                  </a:lnTo>
                  <a:lnTo>
                    <a:pt x="26" y="74"/>
                  </a:lnTo>
                  <a:lnTo>
                    <a:pt x="26" y="78"/>
                  </a:lnTo>
                  <a:lnTo>
                    <a:pt x="26" y="85"/>
                  </a:lnTo>
                  <a:lnTo>
                    <a:pt x="26" y="90"/>
                  </a:lnTo>
                  <a:lnTo>
                    <a:pt x="26" y="95"/>
                  </a:lnTo>
                  <a:lnTo>
                    <a:pt x="26" y="107"/>
                  </a:lnTo>
                  <a:lnTo>
                    <a:pt x="26" y="112"/>
                  </a:lnTo>
                  <a:lnTo>
                    <a:pt x="26" y="116"/>
                  </a:lnTo>
                  <a:lnTo>
                    <a:pt x="26" y="121"/>
                  </a:lnTo>
                  <a:lnTo>
                    <a:pt x="26" y="128"/>
                  </a:lnTo>
                  <a:lnTo>
                    <a:pt x="35" y="133"/>
                  </a:lnTo>
                  <a:lnTo>
                    <a:pt x="35" y="143"/>
                  </a:lnTo>
                  <a:lnTo>
                    <a:pt x="35" y="150"/>
                  </a:lnTo>
                  <a:lnTo>
                    <a:pt x="35" y="155"/>
                  </a:lnTo>
                  <a:lnTo>
                    <a:pt x="35" y="159"/>
                  </a:lnTo>
                  <a:lnTo>
                    <a:pt x="35" y="164"/>
                  </a:lnTo>
                  <a:lnTo>
                    <a:pt x="35" y="171"/>
                  </a:lnTo>
                  <a:lnTo>
                    <a:pt x="41" y="176"/>
                  </a:lnTo>
                  <a:lnTo>
                    <a:pt x="41" y="181"/>
                  </a:lnTo>
                  <a:lnTo>
                    <a:pt x="41" y="193"/>
                  </a:lnTo>
                  <a:lnTo>
                    <a:pt x="41" y="186"/>
                  </a:lnTo>
                  <a:lnTo>
                    <a:pt x="41" y="176"/>
                  </a:lnTo>
                  <a:lnTo>
                    <a:pt x="41" y="181"/>
                  </a:lnTo>
                  <a:lnTo>
                    <a:pt x="47" y="186"/>
                  </a:lnTo>
                  <a:lnTo>
                    <a:pt x="53" y="193"/>
                  </a:lnTo>
                  <a:lnTo>
                    <a:pt x="53" y="186"/>
                  </a:lnTo>
                  <a:lnTo>
                    <a:pt x="53" y="181"/>
                  </a:lnTo>
                  <a:lnTo>
                    <a:pt x="47" y="176"/>
                  </a:lnTo>
                  <a:lnTo>
                    <a:pt x="47" y="171"/>
                  </a:lnTo>
                  <a:lnTo>
                    <a:pt x="47" y="164"/>
                  </a:lnTo>
                  <a:lnTo>
                    <a:pt x="47" y="159"/>
                  </a:lnTo>
                  <a:lnTo>
                    <a:pt x="47" y="155"/>
                  </a:lnTo>
                  <a:lnTo>
                    <a:pt x="47" y="150"/>
                  </a:lnTo>
                  <a:lnTo>
                    <a:pt x="47" y="143"/>
                  </a:lnTo>
                  <a:lnTo>
                    <a:pt x="41" y="138"/>
                  </a:lnTo>
                  <a:lnTo>
                    <a:pt x="41" y="133"/>
                  </a:lnTo>
                  <a:lnTo>
                    <a:pt x="41" y="128"/>
                  </a:lnTo>
                  <a:lnTo>
                    <a:pt x="41" y="116"/>
                  </a:lnTo>
                  <a:lnTo>
                    <a:pt x="41" y="112"/>
                  </a:lnTo>
                  <a:lnTo>
                    <a:pt x="41" y="107"/>
                  </a:lnTo>
                  <a:lnTo>
                    <a:pt x="41" y="100"/>
                  </a:lnTo>
                  <a:lnTo>
                    <a:pt x="41" y="95"/>
                  </a:lnTo>
                  <a:lnTo>
                    <a:pt x="41" y="90"/>
                  </a:lnTo>
                  <a:lnTo>
                    <a:pt x="41" y="85"/>
                  </a:lnTo>
                  <a:lnTo>
                    <a:pt x="41" y="78"/>
                  </a:lnTo>
                  <a:lnTo>
                    <a:pt x="41" y="74"/>
                  </a:lnTo>
                  <a:lnTo>
                    <a:pt x="41" y="69"/>
                  </a:lnTo>
                  <a:lnTo>
                    <a:pt x="41" y="57"/>
                  </a:lnTo>
                  <a:lnTo>
                    <a:pt x="41" y="52"/>
                  </a:lnTo>
                  <a:lnTo>
                    <a:pt x="41" y="47"/>
                  </a:lnTo>
                  <a:lnTo>
                    <a:pt x="41" y="43"/>
                  </a:lnTo>
                  <a:lnTo>
                    <a:pt x="41" y="35"/>
                  </a:lnTo>
                  <a:lnTo>
                    <a:pt x="41" y="31"/>
                  </a:lnTo>
                  <a:lnTo>
                    <a:pt x="35" y="26"/>
                  </a:lnTo>
                  <a:lnTo>
                    <a:pt x="35" y="21"/>
                  </a:lnTo>
                  <a:lnTo>
                    <a:pt x="41" y="21"/>
                  </a:lnTo>
                  <a:lnTo>
                    <a:pt x="41" y="31"/>
                  </a:lnTo>
                  <a:lnTo>
                    <a:pt x="47" y="31"/>
                  </a:lnTo>
                  <a:lnTo>
                    <a:pt x="47" y="35"/>
                  </a:lnTo>
                  <a:lnTo>
                    <a:pt x="47" y="43"/>
                  </a:lnTo>
                  <a:lnTo>
                    <a:pt x="47" y="47"/>
                  </a:lnTo>
                  <a:lnTo>
                    <a:pt x="47" y="57"/>
                  </a:lnTo>
                  <a:lnTo>
                    <a:pt x="47" y="64"/>
                  </a:lnTo>
                  <a:lnTo>
                    <a:pt x="47" y="69"/>
                  </a:lnTo>
                  <a:lnTo>
                    <a:pt x="53" y="74"/>
                  </a:lnTo>
                  <a:lnTo>
                    <a:pt x="53" y="78"/>
                  </a:lnTo>
                  <a:lnTo>
                    <a:pt x="53" y="85"/>
                  </a:lnTo>
                  <a:lnTo>
                    <a:pt x="53" y="90"/>
                  </a:lnTo>
                  <a:lnTo>
                    <a:pt x="53" y="95"/>
                  </a:lnTo>
                  <a:lnTo>
                    <a:pt x="53" y="100"/>
                  </a:lnTo>
                  <a:lnTo>
                    <a:pt x="53" y="107"/>
                  </a:lnTo>
                  <a:lnTo>
                    <a:pt x="53" y="116"/>
                  </a:lnTo>
                  <a:lnTo>
                    <a:pt x="53" y="121"/>
                  </a:lnTo>
                  <a:lnTo>
                    <a:pt x="53" y="128"/>
                  </a:lnTo>
                  <a:lnTo>
                    <a:pt x="53" y="133"/>
                  </a:lnTo>
                  <a:lnTo>
                    <a:pt x="62" y="138"/>
                  </a:lnTo>
                  <a:lnTo>
                    <a:pt x="62" y="143"/>
                  </a:lnTo>
                  <a:lnTo>
                    <a:pt x="62" y="150"/>
                  </a:lnTo>
                  <a:lnTo>
                    <a:pt x="62" y="155"/>
                  </a:lnTo>
                  <a:lnTo>
                    <a:pt x="62" y="159"/>
                  </a:lnTo>
                  <a:lnTo>
                    <a:pt x="62" y="171"/>
                  </a:lnTo>
                  <a:lnTo>
                    <a:pt x="62" y="176"/>
                  </a:lnTo>
                  <a:lnTo>
                    <a:pt x="68" y="181"/>
                  </a:lnTo>
                  <a:lnTo>
                    <a:pt x="68" y="186"/>
                  </a:lnTo>
                  <a:lnTo>
                    <a:pt x="68" y="193"/>
                  </a:lnTo>
                  <a:lnTo>
                    <a:pt x="68" y="198"/>
                  </a:lnTo>
                  <a:lnTo>
                    <a:pt x="74" y="198"/>
                  </a:lnTo>
                  <a:lnTo>
                    <a:pt x="74" y="193"/>
                  </a:lnTo>
                  <a:lnTo>
                    <a:pt x="74" y="186"/>
                  </a:lnTo>
                  <a:lnTo>
                    <a:pt x="74" y="181"/>
                  </a:lnTo>
                  <a:lnTo>
                    <a:pt x="74" y="176"/>
                  </a:lnTo>
                  <a:lnTo>
                    <a:pt x="74" y="171"/>
                  </a:lnTo>
                  <a:lnTo>
                    <a:pt x="74" y="164"/>
                  </a:lnTo>
                  <a:lnTo>
                    <a:pt x="74" y="159"/>
                  </a:lnTo>
                  <a:lnTo>
                    <a:pt x="74" y="150"/>
                  </a:lnTo>
                  <a:lnTo>
                    <a:pt x="74" y="143"/>
                  </a:lnTo>
                  <a:lnTo>
                    <a:pt x="68" y="138"/>
                  </a:lnTo>
                  <a:lnTo>
                    <a:pt x="68" y="133"/>
                  </a:lnTo>
                  <a:lnTo>
                    <a:pt x="68" y="128"/>
                  </a:lnTo>
                  <a:lnTo>
                    <a:pt x="68" y="121"/>
                  </a:lnTo>
                  <a:lnTo>
                    <a:pt x="68" y="112"/>
                  </a:lnTo>
                  <a:lnTo>
                    <a:pt x="68" y="107"/>
                  </a:lnTo>
                  <a:lnTo>
                    <a:pt x="68" y="100"/>
                  </a:lnTo>
                  <a:lnTo>
                    <a:pt x="68" y="95"/>
                  </a:lnTo>
                  <a:lnTo>
                    <a:pt x="68" y="90"/>
                  </a:lnTo>
                  <a:lnTo>
                    <a:pt x="68" y="85"/>
                  </a:lnTo>
                  <a:lnTo>
                    <a:pt x="62" y="78"/>
                  </a:lnTo>
                  <a:lnTo>
                    <a:pt x="62" y="69"/>
                  </a:lnTo>
                  <a:lnTo>
                    <a:pt x="62" y="64"/>
                  </a:lnTo>
                  <a:lnTo>
                    <a:pt x="62" y="57"/>
                  </a:lnTo>
                  <a:lnTo>
                    <a:pt x="62" y="52"/>
                  </a:lnTo>
                  <a:lnTo>
                    <a:pt x="68" y="57"/>
                  </a:lnTo>
                  <a:lnTo>
                    <a:pt x="68" y="64"/>
                  </a:lnTo>
                  <a:lnTo>
                    <a:pt x="68" y="74"/>
                  </a:lnTo>
                  <a:lnTo>
                    <a:pt x="68" y="78"/>
                  </a:lnTo>
                  <a:lnTo>
                    <a:pt x="68" y="85"/>
                  </a:lnTo>
                  <a:lnTo>
                    <a:pt x="68" y="90"/>
                  </a:lnTo>
                  <a:lnTo>
                    <a:pt x="74" y="100"/>
                  </a:lnTo>
                  <a:lnTo>
                    <a:pt x="74" y="107"/>
                  </a:lnTo>
                  <a:lnTo>
                    <a:pt x="74" y="112"/>
                  </a:lnTo>
                  <a:lnTo>
                    <a:pt x="74" y="116"/>
                  </a:lnTo>
                  <a:lnTo>
                    <a:pt x="74" y="121"/>
                  </a:lnTo>
                  <a:lnTo>
                    <a:pt x="74" y="128"/>
                  </a:lnTo>
                  <a:lnTo>
                    <a:pt x="74" y="133"/>
                  </a:lnTo>
                  <a:lnTo>
                    <a:pt x="74" y="143"/>
                  </a:lnTo>
                  <a:lnTo>
                    <a:pt x="74" y="150"/>
                  </a:lnTo>
                  <a:lnTo>
                    <a:pt x="74" y="155"/>
                  </a:lnTo>
                  <a:lnTo>
                    <a:pt x="74" y="159"/>
                  </a:lnTo>
                  <a:lnTo>
                    <a:pt x="74" y="164"/>
                  </a:lnTo>
                  <a:lnTo>
                    <a:pt x="74" y="171"/>
                  </a:lnTo>
                  <a:lnTo>
                    <a:pt x="74" y="176"/>
                  </a:lnTo>
                  <a:lnTo>
                    <a:pt x="80" y="186"/>
                  </a:lnTo>
                  <a:lnTo>
                    <a:pt x="80" y="193"/>
                  </a:lnTo>
                  <a:lnTo>
                    <a:pt x="80" y="198"/>
                  </a:lnTo>
                  <a:lnTo>
                    <a:pt x="80" y="202"/>
                  </a:lnTo>
                  <a:lnTo>
                    <a:pt x="80" y="207"/>
                  </a:lnTo>
                  <a:lnTo>
                    <a:pt x="80" y="214"/>
                  </a:lnTo>
                  <a:lnTo>
                    <a:pt x="80" y="219"/>
                  </a:lnTo>
                  <a:lnTo>
                    <a:pt x="88" y="224"/>
                  </a:lnTo>
                  <a:lnTo>
                    <a:pt x="88" y="229"/>
                  </a:lnTo>
                  <a:lnTo>
                    <a:pt x="88" y="236"/>
                  </a:lnTo>
                  <a:lnTo>
                    <a:pt x="88" y="241"/>
                  </a:lnTo>
                  <a:lnTo>
                    <a:pt x="94" y="245"/>
                  </a:lnTo>
                  <a:lnTo>
                    <a:pt x="100" y="245"/>
                  </a:lnTo>
                  <a:lnTo>
                    <a:pt x="100" y="241"/>
                  </a:lnTo>
                  <a:lnTo>
                    <a:pt x="100" y="236"/>
                  </a:lnTo>
                  <a:lnTo>
                    <a:pt x="94" y="229"/>
                  </a:lnTo>
                  <a:lnTo>
                    <a:pt x="94" y="219"/>
                  </a:lnTo>
                  <a:lnTo>
                    <a:pt x="94" y="214"/>
                  </a:lnTo>
                  <a:lnTo>
                    <a:pt x="94" y="207"/>
                  </a:lnTo>
                  <a:lnTo>
                    <a:pt x="94" y="202"/>
                  </a:lnTo>
                  <a:lnTo>
                    <a:pt x="94" y="198"/>
                  </a:lnTo>
                  <a:lnTo>
                    <a:pt x="94" y="193"/>
                  </a:lnTo>
                  <a:lnTo>
                    <a:pt x="88" y="186"/>
                  </a:lnTo>
                  <a:lnTo>
                    <a:pt x="88" y="181"/>
                  </a:lnTo>
                  <a:lnTo>
                    <a:pt x="88" y="176"/>
                  </a:lnTo>
                  <a:lnTo>
                    <a:pt x="88" y="164"/>
                  </a:lnTo>
                  <a:lnTo>
                    <a:pt x="88" y="159"/>
                  </a:lnTo>
                  <a:lnTo>
                    <a:pt x="88" y="155"/>
                  </a:lnTo>
                  <a:lnTo>
                    <a:pt x="88" y="150"/>
                  </a:lnTo>
                  <a:lnTo>
                    <a:pt x="88" y="143"/>
                  </a:lnTo>
                  <a:lnTo>
                    <a:pt x="88" y="138"/>
                  </a:lnTo>
                  <a:lnTo>
                    <a:pt x="88" y="133"/>
                  </a:lnTo>
                  <a:lnTo>
                    <a:pt x="88" y="128"/>
                  </a:lnTo>
                  <a:lnTo>
                    <a:pt x="80" y="116"/>
                  </a:lnTo>
                  <a:lnTo>
                    <a:pt x="80" y="112"/>
                  </a:lnTo>
                  <a:lnTo>
                    <a:pt x="80" y="107"/>
                  </a:lnTo>
                  <a:lnTo>
                    <a:pt x="80" y="100"/>
                  </a:lnTo>
                  <a:lnTo>
                    <a:pt x="80" y="95"/>
                  </a:lnTo>
                  <a:lnTo>
                    <a:pt x="80" y="90"/>
                  </a:lnTo>
                  <a:lnTo>
                    <a:pt x="80" y="85"/>
                  </a:lnTo>
                  <a:lnTo>
                    <a:pt x="80" y="78"/>
                  </a:lnTo>
                  <a:lnTo>
                    <a:pt x="80" y="69"/>
                  </a:lnTo>
                  <a:lnTo>
                    <a:pt x="80" y="64"/>
                  </a:lnTo>
                  <a:lnTo>
                    <a:pt x="80" y="57"/>
                  </a:lnTo>
                  <a:lnTo>
                    <a:pt x="80" y="52"/>
                  </a:lnTo>
                  <a:lnTo>
                    <a:pt x="80" y="57"/>
                  </a:lnTo>
                  <a:lnTo>
                    <a:pt x="80" y="64"/>
                  </a:lnTo>
                  <a:lnTo>
                    <a:pt x="80" y="74"/>
                  </a:lnTo>
                  <a:lnTo>
                    <a:pt x="88" y="78"/>
                  </a:lnTo>
                  <a:lnTo>
                    <a:pt x="88" y="85"/>
                  </a:lnTo>
                  <a:lnTo>
                    <a:pt x="88" y="90"/>
                  </a:lnTo>
                  <a:lnTo>
                    <a:pt x="88" y="95"/>
                  </a:lnTo>
                  <a:lnTo>
                    <a:pt x="88" y="100"/>
                  </a:lnTo>
                  <a:lnTo>
                    <a:pt x="88" y="107"/>
                  </a:lnTo>
                  <a:lnTo>
                    <a:pt x="94" y="116"/>
                  </a:lnTo>
                  <a:lnTo>
                    <a:pt x="94" y="121"/>
                  </a:lnTo>
                  <a:lnTo>
                    <a:pt x="94" y="128"/>
                  </a:lnTo>
                  <a:lnTo>
                    <a:pt x="94" y="133"/>
                  </a:lnTo>
                  <a:lnTo>
                    <a:pt x="94" y="138"/>
                  </a:lnTo>
                  <a:lnTo>
                    <a:pt x="94" y="143"/>
                  </a:lnTo>
                  <a:lnTo>
                    <a:pt x="100" y="150"/>
                  </a:lnTo>
                  <a:lnTo>
                    <a:pt x="100" y="155"/>
                  </a:lnTo>
                  <a:lnTo>
                    <a:pt x="100" y="159"/>
                  </a:lnTo>
                  <a:lnTo>
                    <a:pt x="100" y="171"/>
                  </a:lnTo>
                  <a:lnTo>
                    <a:pt x="100" y="176"/>
                  </a:lnTo>
                  <a:lnTo>
                    <a:pt x="100" y="181"/>
                  </a:lnTo>
                  <a:lnTo>
                    <a:pt x="100" y="186"/>
                  </a:lnTo>
                  <a:lnTo>
                    <a:pt x="100" y="193"/>
                  </a:lnTo>
                  <a:lnTo>
                    <a:pt x="106" y="198"/>
                  </a:lnTo>
                  <a:lnTo>
                    <a:pt x="106" y="202"/>
                  </a:lnTo>
                  <a:lnTo>
                    <a:pt x="106" y="207"/>
                  </a:lnTo>
                  <a:lnTo>
                    <a:pt x="106" y="219"/>
                  </a:lnTo>
                  <a:lnTo>
                    <a:pt x="106" y="224"/>
                  </a:lnTo>
                  <a:lnTo>
                    <a:pt x="106" y="229"/>
                  </a:lnTo>
                  <a:lnTo>
                    <a:pt x="106" y="236"/>
                  </a:lnTo>
                  <a:lnTo>
                    <a:pt x="106" y="241"/>
                  </a:lnTo>
                  <a:lnTo>
                    <a:pt x="106" y="245"/>
                  </a:lnTo>
                  <a:lnTo>
                    <a:pt x="106" y="250"/>
                  </a:lnTo>
                  <a:lnTo>
                    <a:pt x="106" y="262"/>
                  </a:lnTo>
                  <a:lnTo>
                    <a:pt x="106" y="267"/>
                  </a:lnTo>
                  <a:lnTo>
                    <a:pt x="106" y="272"/>
                  </a:lnTo>
                  <a:lnTo>
                    <a:pt x="106" y="279"/>
                  </a:lnTo>
                  <a:lnTo>
                    <a:pt x="106" y="284"/>
                  </a:lnTo>
                  <a:lnTo>
                    <a:pt x="106" y="293"/>
                  </a:lnTo>
                  <a:lnTo>
                    <a:pt x="100" y="300"/>
                  </a:lnTo>
                  <a:lnTo>
                    <a:pt x="100" y="305"/>
                  </a:lnTo>
                  <a:lnTo>
                    <a:pt x="100" y="310"/>
                  </a:lnTo>
                  <a:lnTo>
                    <a:pt x="100" y="322"/>
                  </a:lnTo>
                  <a:lnTo>
                    <a:pt x="94" y="326"/>
                  </a:lnTo>
                  <a:lnTo>
                    <a:pt x="94" y="322"/>
                  </a:lnTo>
                  <a:lnTo>
                    <a:pt x="80" y="315"/>
                  </a:lnTo>
                  <a:lnTo>
                    <a:pt x="80" y="310"/>
                  </a:lnTo>
                  <a:lnTo>
                    <a:pt x="74" y="305"/>
                  </a:lnTo>
                  <a:lnTo>
                    <a:pt x="74" y="300"/>
                  </a:lnTo>
                  <a:lnTo>
                    <a:pt x="68" y="293"/>
                  </a:lnTo>
                  <a:lnTo>
                    <a:pt x="68" y="288"/>
                  </a:lnTo>
                  <a:lnTo>
                    <a:pt x="62" y="284"/>
                  </a:lnTo>
                  <a:lnTo>
                    <a:pt x="62" y="279"/>
                  </a:lnTo>
                  <a:lnTo>
                    <a:pt x="62" y="272"/>
                  </a:lnTo>
                  <a:lnTo>
                    <a:pt x="53" y="267"/>
                  </a:lnTo>
                  <a:lnTo>
                    <a:pt x="53" y="262"/>
                  </a:lnTo>
                  <a:lnTo>
                    <a:pt x="47" y="257"/>
                  </a:lnTo>
                  <a:lnTo>
                    <a:pt x="47" y="250"/>
                  </a:lnTo>
                  <a:lnTo>
                    <a:pt x="47" y="245"/>
                  </a:lnTo>
                  <a:lnTo>
                    <a:pt x="41" y="241"/>
                  </a:lnTo>
                  <a:lnTo>
                    <a:pt x="41" y="236"/>
                  </a:lnTo>
                  <a:lnTo>
                    <a:pt x="41" y="229"/>
                  </a:lnTo>
                  <a:lnTo>
                    <a:pt x="41" y="224"/>
                  </a:lnTo>
                  <a:lnTo>
                    <a:pt x="35" y="219"/>
                  </a:lnTo>
                  <a:lnTo>
                    <a:pt x="35" y="214"/>
                  </a:lnTo>
                  <a:lnTo>
                    <a:pt x="35" y="207"/>
                  </a:lnTo>
                  <a:lnTo>
                    <a:pt x="35" y="202"/>
                  </a:lnTo>
                  <a:lnTo>
                    <a:pt x="26" y="198"/>
                  </a:lnTo>
                  <a:lnTo>
                    <a:pt x="26" y="193"/>
                  </a:lnTo>
                  <a:lnTo>
                    <a:pt x="26" y="186"/>
                  </a:lnTo>
                  <a:lnTo>
                    <a:pt x="26" y="181"/>
                  </a:lnTo>
                  <a:lnTo>
                    <a:pt x="26" y="176"/>
                  </a:lnTo>
                  <a:lnTo>
                    <a:pt x="21" y="171"/>
                  </a:lnTo>
                  <a:lnTo>
                    <a:pt x="21" y="159"/>
                  </a:lnTo>
                  <a:lnTo>
                    <a:pt x="21" y="155"/>
                  </a:lnTo>
                  <a:lnTo>
                    <a:pt x="21" y="150"/>
                  </a:lnTo>
                  <a:lnTo>
                    <a:pt x="21" y="143"/>
                  </a:lnTo>
                  <a:lnTo>
                    <a:pt x="21" y="138"/>
                  </a:lnTo>
                  <a:lnTo>
                    <a:pt x="21" y="133"/>
                  </a:lnTo>
                  <a:lnTo>
                    <a:pt x="15" y="128"/>
                  </a:lnTo>
                  <a:lnTo>
                    <a:pt x="15" y="121"/>
                  </a:lnTo>
                  <a:lnTo>
                    <a:pt x="15" y="116"/>
                  </a:lnTo>
                  <a:lnTo>
                    <a:pt x="15" y="112"/>
                  </a:lnTo>
                  <a:lnTo>
                    <a:pt x="15" y="107"/>
                  </a:lnTo>
                  <a:lnTo>
                    <a:pt x="15" y="95"/>
                  </a:lnTo>
                  <a:lnTo>
                    <a:pt x="15" y="90"/>
                  </a:lnTo>
                  <a:lnTo>
                    <a:pt x="15" y="85"/>
                  </a:lnTo>
                  <a:lnTo>
                    <a:pt x="15" y="78"/>
                  </a:lnTo>
                  <a:lnTo>
                    <a:pt x="9" y="74"/>
                  </a:lnTo>
                  <a:lnTo>
                    <a:pt x="9" y="69"/>
                  </a:lnTo>
                  <a:lnTo>
                    <a:pt x="9" y="64"/>
                  </a:lnTo>
                  <a:lnTo>
                    <a:pt x="9" y="57"/>
                  </a:lnTo>
                  <a:lnTo>
                    <a:pt x="9" y="52"/>
                  </a:lnTo>
                  <a:lnTo>
                    <a:pt x="9" y="43"/>
                  </a:lnTo>
                  <a:lnTo>
                    <a:pt x="9" y="35"/>
                  </a:lnTo>
                  <a:lnTo>
                    <a:pt x="9" y="31"/>
                  </a:lnTo>
                  <a:lnTo>
                    <a:pt x="9" y="26"/>
                  </a:lnTo>
                  <a:lnTo>
                    <a:pt x="0" y="21"/>
                  </a:lnTo>
                  <a:lnTo>
                    <a:pt x="0" y="14"/>
                  </a:lnTo>
                  <a:lnTo>
                    <a:pt x="9" y="9"/>
                  </a:lnTo>
                  <a:lnTo>
                    <a:pt x="9" y="4"/>
                  </a:lnTo>
                  <a:lnTo>
                    <a:pt x="9" y="4"/>
                  </a:lnTo>
                  <a:close/>
                </a:path>
              </a:pathLst>
            </a:custGeom>
            <a:solidFill>
              <a:srgbClr val="FFFFFF"/>
            </a:solidFill>
            <a:ln w="9525">
              <a:noFill/>
              <a:round/>
              <a:headEnd/>
              <a:tailEnd/>
            </a:ln>
          </p:spPr>
          <p:txBody>
            <a:bodyPr/>
            <a:lstStyle/>
            <a:p>
              <a:endParaRPr lang="en-IN"/>
            </a:p>
          </p:txBody>
        </p:sp>
        <p:sp>
          <p:nvSpPr>
            <p:cNvPr id="5137" name="Freeform 17"/>
            <p:cNvSpPr>
              <a:spLocks noChangeAspect="1"/>
            </p:cNvSpPr>
            <p:nvPr/>
          </p:nvSpPr>
          <p:spPr bwMode="auto">
            <a:xfrm>
              <a:off x="2806" y="714"/>
              <a:ext cx="1" cy="5"/>
            </a:xfrm>
            <a:custGeom>
              <a:avLst/>
              <a:gdLst/>
              <a:ahLst/>
              <a:cxnLst>
                <a:cxn ang="0">
                  <a:pos x="0" y="5"/>
                </a:cxn>
                <a:cxn ang="0">
                  <a:pos x="0" y="0"/>
                </a:cxn>
                <a:cxn ang="0">
                  <a:pos x="0" y="5"/>
                </a:cxn>
                <a:cxn ang="0">
                  <a:pos x="0" y="5"/>
                </a:cxn>
              </a:cxnLst>
              <a:rect l="0" t="0" r="r" b="b"/>
              <a:pathLst>
                <a:path h="5">
                  <a:moveTo>
                    <a:pt x="0" y="5"/>
                  </a:moveTo>
                  <a:lnTo>
                    <a:pt x="0" y="0"/>
                  </a:lnTo>
                  <a:lnTo>
                    <a:pt x="0" y="5"/>
                  </a:lnTo>
                  <a:lnTo>
                    <a:pt x="0" y="5"/>
                  </a:lnTo>
                  <a:close/>
                </a:path>
              </a:pathLst>
            </a:custGeom>
            <a:solidFill>
              <a:srgbClr val="FFFFFF"/>
            </a:solidFill>
            <a:ln w="9525">
              <a:noFill/>
              <a:round/>
              <a:headEnd/>
              <a:tailEnd/>
            </a:ln>
          </p:spPr>
          <p:txBody>
            <a:bodyPr/>
            <a:lstStyle/>
            <a:p>
              <a:endParaRPr lang="en-IN"/>
            </a:p>
          </p:txBody>
        </p:sp>
        <p:sp>
          <p:nvSpPr>
            <p:cNvPr id="5138" name="Freeform 18"/>
            <p:cNvSpPr>
              <a:spLocks noChangeAspect="1"/>
            </p:cNvSpPr>
            <p:nvPr/>
          </p:nvSpPr>
          <p:spPr bwMode="auto">
            <a:xfrm>
              <a:off x="2806" y="864"/>
              <a:ext cx="1" cy="5"/>
            </a:xfrm>
            <a:custGeom>
              <a:avLst/>
              <a:gdLst/>
              <a:ahLst/>
              <a:cxnLst>
                <a:cxn ang="0">
                  <a:pos x="0" y="0"/>
                </a:cxn>
                <a:cxn ang="0">
                  <a:pos x="0" y="5"/>
                </a:cxn>
                <a:cxn ang="0">
                  <a:pos x="0" y="0"/>
                </a:cxn>
                <a:cxn ang="0">
                  <a:pos x="0" y="0"/>
                </a:cxn>
              </a:cxnLst>
              <a:rect l="0" t="0" r="r" b="b"/>
              <a:pathLst>
                <a:path h="5">
                  <a:moveTo>
                    <a:pt x="0" y="0"/>
                  </a:moveTo>
                  <a:lnTo>
                    <a:pt x="0" y="5"/>
                  </a:lnTo>
                  <a:lnTo>
                    <a:pt x="0" y="0"/>
                  </a:lnTo>
                  <a:lnTo>
                    <a:pt x="0" y="0"/>
                  </a:lnTo>
                  <a:close/>
                </a:path>
              </a:pathLst>
            </a:custGeom>
            <a:solidFill>
              <a:srgbClr val="000000"/>
            </a:solidFill>
            <a:ln w="9525">
              <a:noFill/>
              <a:round/>
              <a:headEnd/>
              <a:tailEnd/>
            </a:ln>
          </p:spPr>
          <p:txBody>
            <a:bodyPr/>
            <a:lstStyle/>
            <a:p>
              <a:endParaRPr lang="en-IN"/>
            </a:p>
          </p:txBody>
        </p:sp>
        <p:sp>
          <p:nvSpPr>
            <p:cNvPr id="5139" name="Freeform 19"/>
            <p:cNvSpPr>
              <a:spLocks noChangeAspect="1"/>
            </p:cNvSpPr>
            <p:nvPr/>
          </p:nvSpPr>
          <p:spPr bwMode="auto">
            <a:xfrm>
              <a:off x="2806" y="745"/>
              <a:ext cx="6" cy="12"/>
            </a:xfrm>
            <a:custGeom>
              <a:avLst/>
              <a:gdLst/>
              <a:ahLst/>
              <a:cxnLst>
                <a:cxn ang="0">
                  <a:pos x="0" y="0"/>
                </a:cxn>
                <a:cxn ang="0">
                  <a:pos x="0" y="12"/>
                </a:cxn>
                <a:cxn ang="0">
                  <a:pos x="6" y="12"/>
                </a:cxn>
                <a:cxn ang="0">
                  <a:pos x="0" y="5"/>
                </a:cxn>
                <a:cxn ang="0">
                  <a:pos x="0" y="0"/>
                </a:cxn>
                <a:cxn ang="0">
                  <a:pos x="0" y="0"/>
                </a:cxn>
              </a:cxnLst>
              <a:rect l="0" t="0" r="r" b="b"/>
              <a:pathLst>
                <a:path w="6" h="12">
                  <a:moveTo>
                    <a:pt x="0" y="0"/>
                  </a:moveTo>
                  <a:lnTo>
                    <a:pt x="0" y="12"/>
                  </a:lnTo>
                  <a:lnTo>
                    <a:pt x="6" y="12"/>
                  </a:lnTo>
                  <a:lnTo>
                    <a:pt x="0" y="5"/>
                  </a:lnTo>
                  <a:lnTo>
                    <a:pt x="0" y="0"/>
                  </a:lnTo>
                  <a:lnTo>
                    <a:pt x="0" y="0"/>
                  </a:lnTo>
                  <a:close/>
                </a:path>
              </a:pathLst>
            </a:custGeom>
            <a:solidFill>
              <a:srgbClr val="FFFFFF"/>
            </a:solidFill>
            <a:ln w="9525">
              <a:noFill/>
              <a:round/>
              <a:headEnd/>
              <a:tailEnd/>
            </a:ln>
          </p:spPr>
          <p:txBody>
            <a:bodyPr/>
            <a:lstStyle/>
            <a:p>
              <a:endParaRPr lang="en-IN"/>
            </a:p>
          </p:txBody>
        </p:sp>
        <p:sp>
          <p:nvSpPr>
            <p:cNvPr id="5140" name="Freeform 20"/>
            <p:cNvSpPr>
              <a:spLocks noChangeAspect="1"/>
            </p:cNvSpPr>
            <p:nvPr/>
          </p:nvSpPr>
          <p:spPr bwMode="auto">
            <a:xfrm>
              <a:off x="2817" y="707"/>
              <a:ext cx="9" cy="12"/>
            </a:xfrm>
            <a:custGeom>
              <a:avLst/>
              <a:gdLst/>
              <a:ahLst/>
              <a:cxnLst>
                <a:cxn ang="0">
                  <a:pos x="0" y="0"/>
                </a:cxn>
                <a:cxn ang="0">
                  <a:pos x="9" y="0"/>
                </a:cxn>
                <a:cxn ang="0">
                  <a:pos x="9" y="7"/>
                </a:cxn>
                <a:cxn ang="0">
                  <a:pos x="9" y="12"/>
                </a:cxn>
                <a:cxn ang="0">
                  <a:pos x="9" y="7"/>
                </a:cxn>
                <a:cxn ang="0">
                  <a:pos x="0" y="0"/>
                </a:cxn>
                <a:cxn ang="0">
                  <a:pos x="0" y="0"/>
                </a:cxn>
              </a:cxnLst>
              <a:rect l="0" t="0" r="r" b="b"/>
              <a:pathLst>
                <a:path w="9" h="12">
                  <a:moveTo>
                    <a:pt x="0" y="0"/>
                  </a:moveTo>
                  <a:lnTo>
                    <a:pt x="9" y="0"/>
                  </a:lnTo>
                  <a:lnTo>
                    <a:pt x="9" y="7"/>
                  </a:lnTo>
                  <a:lnTo>
                    <a:pt x="9" y="12"/>
                  </a:lnTo>
                  <a:lnTo>
                    <a:pt x="9" y="7"/>
                  </a:lnTo>
                  <a:lnTo>
                    <a:pt x="0" y="0"/>
                  </a:lnTo>
                  <a:lnTo>
                    <a:pt x="0" y="0"/>
                  </a:lnTo>
                  <a:close/>
                </a:path>
              </a:pathLst>
            </a:custGeom>
            <a:solidFill>
              <a:srgbClr val="FFFFFF"/>
            </a:solidFill>
            <a:ln w="9525">
              <a:noFill/>
              <a:round/>
              <a:headEnd/>
              <a:tailEnd/>
            </a:ln>
          </p:spPr>
          <p:txBody>
            <a:bodyPr/>
            <a:lstStyle/>
            <a:p>
              <a:endParaRPr lang="en-IN"/>
            </a:p>
          </p:txBody>
        </p:sp>
        <p:sp>
          <p:nvSpPr>
            <p:cNvPr id="5141" name="Freeform 21"/>
            <p:cNvSpPr>
              <a:spLocks noChangeAspect="1"/>
            </p:cNvSpPr>
            <p:nvPr/>
          </p:nvSpPr>
          <p:spPr bwMode="auto">
            <a:xfrm>
              <a:off x="2817" y="857"/>
              <a:ext cx="1" cy="7"/>
            </a:xfrm>
            <a:custGeom>
              <a:avLst/>
              <a:gdLst/>
              <a:ahLst/>
              <a:cxnLst>
                <a:cxn ang="0">
                  <a:pos x="0" y="7"/>
                </a:cxn>
                <a:cxn ang="0">
                  <a:pos x="0" y="0"/>
                </a:cxn>
                <a:cxn ang="0">
                  <a:pos x="0" y="7"/>
                </a:cxn>
                <a:cxn ang="0">
                  <a:pos x="0" y="7"/>
                </a:cxn>
              </a:cxnLst>
              <a:rect l="0" t="0" r="r" b="b"/>
              <a:pathLst>
                <a:path h="7">
                  <a:moveTo>
                    <a:pt x="0" y="7"/>
                  </a:moveTo>
                  <a:lnTo>
                    <a:pt x="0" y="0"/>
                  </a:lnTo>
                  <a:lnTo>
                    <a:pt x="0" y="7"/>
                  </a:lnTo>
                  <a:lnTo>
                    <a:pt x="0" y="7"/>
                  </a:lnTo>
                  <a:close/>
                </a:path>
              </a:pathLst>
            </a:custGeom>
            <a:solidFill>
              <a:srgbClr val="FFFFFF"/>
            </a:solidFill>
            <a:ln w="9525">
              <a:noFill/>
              <a:round/>
              <a:headEnd/>
              <a:tailEnd/>
            </a:ln>
          </p:spPr>
          <p:txBody>
            <a:bodyPr/>
            <a:lstStyle/>
            <a:p>
              <a:endParaRPr lang="en-IN"/>
            </a:p>
          </p:txBody>
        </p:sp>
        <p:sp>
          <p:nvSpPr>
            <p:cNvPr id="5142" name="Freeform 22"/>
            <p:cNvSpPr>
              <a:spLocks noChangeAspect="1"/>
            </p:cNvSpPr>
            <p:nvPr/>
          </p:nvSpPr>
          <p:spPr bwMode="auto">
            <a:xfrm>
              <a:off x="2826" y="740"/>
              <a:ext cx="6" cy="17"/>
            </a:xfrm>
            <a:custGeom>
              <a:avLst/>
              <a:gdLst/>
              <a:ahLst/>
              <a:cxnLst>
                <a:cxn ang="0">
                  <a:pos x="0" y="0"/>
                </a:cxn>
                <a:cxn ang="0">
                  <a:pos x="0" y="5"/>
                </a:cxn>
                <a:cxn ang="0">
                  <a:pos x="6" y="10"/>
                </a:cxn>
                <a:cxn ang="0">
                  <a:pos x="6" y="17"/>
                </a:cxn>
                <a:cxn ang="0">
                  <a:pos x="0" y="10"/>
                </a:cxn>
                <a:cxn ang="0">
                  <a:pos x="0" y="5"/>
                </a:cxn>
                <a:cxn ang="0">
                  <a:pos x="0" y="0"/>
                </a:cxn>
                <a:cxn ang="0">
                  <a:pos x="0" y="0"/>
                </a:cxn>
              </a:cxnLst>
              <a:rect l="0" t="0" r="r" b="b"/>
              <a:pathLst>
                <a:path w="6" h="17">
                  <a:moveTo>
                    <a:pt x="0" y="0"/>
                  </a:moveTo>
                  <a:lnTo>
                    <a:pt x="0" y="5"/>
                  </a:lnTo>
                  <a:lnTo>
                    <a:pt x="6" y="10"/>
                  </a:lnTo>
                  <a:lnTo>
                    <a:pt x="6" y="17"/>
                  </a:lnTo>
                  <a:lnTo>
                    <a:pt x="0" y="10"/>
                  </a:lnTo>
                  <a:lnTo>
                    <a:pt x="0" y="5"/>
                  </a:lnTo>
                  <a:lnTo>
                    <a:pt x="0" y="0"/>
                  </a:lnTo>
                  <a:lnTo>
                    <a:pt x="0" y="0"/>
                  </a:lnTo>
                  <a:close/>
                </a:path>
              </a:pathLst>
            </a:custGeom>
            <a:solidFill>
              <a:srgbClr val="FFFFFF"/>
            </a:solidFill>
            <a:ln w="9525">
              <a:noFill/>
              <a:round/>
              <a:headEnd/>
              <a:tailEnd/>
            </a:ln>
          </p:spPr>
          <p:txBody>
            <a:bodyPr/>
            <a:lstStyle/>
            <a:p>
              <a:endParaRPr lang="en-IN"/>
            </a:p>
          </p:txBody>
        </p:sp>
        <p:sp>
          <p:nvSpPr>
            <p:cNvPr id="5143" name="Freeform 23"/>
            <p:cNvSpPr>
              <a:spLocks noChangeAspect="1"/>
            </p:cNvSpPr>
            <p:nvPr/>
          </p:nvSpPr>
          <p:spPr bwMode="auto">
            <a:xfrm>
              <a:off x="2826" y="771"/>
              <a:ext cx="1" cy="8"/>
            </a:xfrm>
            <a:custGeom>
              <a:avLst/>
              <a:gdLst/>
              <a:ahLst/>
              <a:cxnLst>
                <a:cxn ang="0">
                  <a:pos x="0" y="8"/>
                </a:cxn>
                <a:cxn ang="0">
                  <a:pos x="0" y="0"/>
                </a:cxn>
                <a:cxn ang="0">
                  <a:pos x="0" y="8"/>
                </a:cxn>
                <a:cxn ang="0">
                  <a:pos x="0" y="8"/>
                </a:cxn>
              </a:cxnLst>
              <a:rect l="0" t="0" r="r" b="b"/>
              <a:pathLst>
                <a:path h="8">
                  <a:moveTo>
                    <a:pt x="0" y="8"/>
                  </a:moveTo>
                  <a:lnTo>
                    <a:pt x="0" y="0"/>
                  </a:lnTo>
                  <a:lnTo>
                    <a:pt x="0" y="8"/>
                  </a:lnTo>
                  <a:lnTo>
                    <a:pt x="0" y="8"/>
                  </a:lnTo>
                  <a:close/>
                </a:path>
              </a:pathLst>
            </a:custGeom>
            <a:solidFill>
              <a:srgbClr val="FFFFFF"/>
            </a:solidFill>
            <a:ln w="9525">
              <a:noFill/>
              <a:round/>
              <a:headEnd/>
              <a:tailEnd/>
            </a:ln>
          </p:spPr>
          <p:txBody>
            <a:bodyPr/>
            <a:lstStyle/>
            <a:p>
              <a:endParaRPr lang="en-IN"/>
            </a:p>
          </p:txBody>
        </p:sp>
        <p:sp>
          <p:nvSpPr>
            <p:cNvPr id="5144" name="Freeform 24"/>
            <p:cNvSpPr>
              <a:spLocks noChangeAspect="1"/>
            </p:cNvSpPr>
            <p:nvPr/>
          </p:nvSpPr>
          <p:spPr bwMode="auto">
            <a:xfrm>
              <a:off x="2826" y="900"/>
              <a:ext cx="1" cy="7"/>
            </a:xfrm>
            <a:custGeom>
              <a:avLst/>
              <a:gdLst/>
              <a:ahLst/>
              <a:cxnLst>
                <a:cxn ang="0">
                  <a:pos x="0" y="7"/>
                </a:cxn>
                <a:cxn ang="0">
                  <a:pos x="0" y="0"/>
                </a:cxn>
                <a:cxn ang="0">
                  <a:pos x="0" y="7"/>
                </a:cxn>
                <a:cxn ang="0">
                  <a:pos x="0" y="7"/>
                </a:cxn>
              </a:cxnLst>
              <a:rect l="0" t="0" r="r" b="b"/>
              <a:pathLst>
                <a:path h="7">
                  <a:moveTo>
                    <a:pt x="0" y="7"/>
                  </a:moveTo>
                  <a:lnTo>
                    <a:pt x="0" y="0"/>
                  </a:lnTo>
                  <a:lnTo>
                    <a:pt x="0" y="7"/>
                  </a:lnTo>
                  <a:lnTo>
                    <a:pt x="0" y="7"/>
                  </a:lnTo>
                  <a:close/>
                </a:path>
              </a:pathLst>
            </a:custGeom>
            <a:solidFill>
              <a:srgbClr val="FFFFFF"/>
            </a:solidFill>
            <a:ln w="9525">
              <a:noFill/>
              <a:round/>
              <a:headEnd/>
              <a:tailEnd/>
            </a:ln>
          </p:spPr>
          <p:txBody>
            <a:bodyPr/>
            <a:lstStyle/>
            <a:p>
              <a:endParaRPr lang="en-IN"/>
            </a:p>
          </p:txBody>
        </p:sp>
        <p:sp>
          <p:nvSpPr>
            <p:cNvPr id="5145" name="Freeform 25"/>
            <p:cNvSpPr>
              <a:spLocks noChangeAspect="1"/>
            </p:cNvSpPr>
            <p:nvPr/>
          </p:nvSpPr>
          <p:spPr bwMode="auto">
            <a:xfrm>
              <a:off x="2826" y="929"/>
              <a:ext cx="6" cy="9"/>
            </a:xfrm>
            <a:custGeom>
              <a:avLst/>
              <a:gdLst/>
              <a:ahLst/>
              <a:cxnLst>
                <a:cxn ang="0">
                  <a:pos x="0" y="0"/>
                </a:cxn>
                <a:cxn ang="0">
                  <a:pos x="6" y="5"/>
                </a:cxn>
                <a:cxn ang="0">
                  <a:pos x="6" y="9"/>
                </a:cxn>
                <a:cxn ang="0">
                  <a:pos x="0" y="9"/>
                </a:cxn>
                <a:cxn ang="0">
                  <a:pos x="0" y="5"/>
                </a:cxn>
                <a:cxn ang="0">
                  <a:pos x="0" y="0"/>
                </a:cxn>
                <a:cxn ang="0">
                  <a:pos x="0" y="0"/>
                </a:cxn>
              </a:cxnLst>
              <a:rect l="0" t="0" r="r" b="b"/>
              <a:pathLst>
                <a:path w="6" h="9">
                  <a:moveTo>
                    <a:pt x="0" y="0"/>
                  </a:moveTo>
                  <a:lnTo>
                    <a:pt x="6" y="5"/>
                  </a:lnTo>
                  <a:lnTo>
                    <a:pt x="6" y="9"/>
                  </a:lnTo>
                  <a:lnTo>
                    <a:pt x="0" y="9"/>
                  </a:lnTo>
                  <a:lnTo>
                    <a:pt x="0" y="5"/>
                  </a:lnTo>
                  <a:lnTo>
                    <a:pt x="0" y="0"/>
                  </a:lnTo>
                  <a:lnTo>
                    <a:pt x="0" y="0"/>
                  </a:lnTo>
                  <a:close/>
                </a:path>
              </a:pathLst>
            </a:custGeom>
            <a:solidFill>
              <a:srgbClr val="FFFFFF"/>
            </a:solidFill>
            <a:ln w="9525">
              <a:noFill/>
              <a:round/>
              <a:headEnd/>
              <a:tailEnd/>
            </a:ln>
          </p:spPr>
          <p:txBody>
            <a:bodyPr/>
            <a:lstStyle/>
            <a:p>
              <a:endParaRPr lang="en-IN"/>
            </a:p>
          </p:txBody>
        </p:sp>
        <p:sp>
          <p:nvSpPr>
            <p:cNvPr id="5146" name="Freeform 26"/>
            <p:cNvSpPr>
              <a:spLocks noChangeAspect="1"/>
            </p:cNvSpPr>
            <p:nvPr/>
          </p:nvSpPr>
          <p:spPr bwMode="auto">
            <a:xfrm>
              <a:off x="2832" y="621"/>
              <a:ext cx="272" cy="516"/>
            </a:xfrm>
            <a:custGeom>
              <a:avLst/>
              <a:gdLst/>
              <a:ahLst/>
              <a:cxnLst>
                <a:cxn ang="0">
                  <a:pos x="33" y="29"/>
                </a:cxn>
                <a:cxn ang="0">
                  <a:pos x="39" y="29"/>
                </a:cxn>
                <a:cxn ang="0">
                  <a:pos x="39" y="17"/>
                </a:cxn>
                <a:cxn ang="0">
                  <a:pos x="21" y="0"/>
                </a:cxn>
                <a:cxn ang="0">
                  <a:pos x="53" y="22"/>
                </a:cxn>
                <a:cxn ang="0">
                  <a:pos x="101" y="33"/>
                </a:cxn>
                <a:cxn ang="0">
                  <a:pos x="59" y="12"/>
                </a:cxn>
                <a:cxn ang="0">
                  <a:pos x="86" y="22"/>
                </a:cxn>
                <a:cxn ang="0">
                  <a:pos x="118" y="50"/>
                </a:cxn>
                <a:cxn ang="0">
                  <a:pos x="166" y="60"/>
                </a:cxn>
                <a:cxn ang="0">
                  <a:pos x="127" y="38"/>
                </a:cxn>
                <a:cxn ang="0">
                  <a:pos x="127" y="29"/>
                </a:cxn>
                <a:cxn ang="0">
                  <a:pos x="160" y="50"/>
                </a:cxn>
                <a:cxn ang="0">
                  <a:pos x="133" y="17"/>
                </a:cxn>
                <a:cxn ang="0">
                  <a:pos x="166" y="38"/>
                </a:cxn>
                <a:cxn ang="0">
                  <a:pos x="180" y="38"/>
                </a:cxn>
                <a:cxn ang="0">
                  <a:pos x="192" y="55"/>
                </a:cxn>
                <a:cxn ang="0">
                  <a:pos x="160" y="93"/>
                </a:cxn>
                <a:cxn ang="0">
                  <a:pos x="133" y="124"/>
                </a:cxn>
                <a:cxn ang="0">
                  <a:pos x="127" y="162"/>
                </a:cxn>
                <a:cxn ang="0">
                  <a:pos x="127" y="210"/>
                </a:cxn>
                <a:cxn ang="0">
                  <a:pos x="139" y="227"/>
                </a:cxn>
                <a:cxn ang="0">
                  <a:pos x="145" y="189"/>
                </a:cxn>
                <a:cxn ang="0">
                  <a:pos x="166" y="158"/>
                </a:cxn>
                <a:cxn ang="0">
                  <a:pos x="213" y="141"/>
                </a:cxn>
                <a:cxn ang="0">
                  <a:pos x="192" y="158"/>
                </a:cxn>
                <a:cxn ang="0">
                  <a:pos x="166" y="189"/>
                </a:cxn>
                <a:cxn ang="0">
                  <a:pos x="145" y="222"/>
                </a:cxn>
                <a:cxn ang="0">
                  <a:pos x="139" y="253"/>
                </a:cxn>
                <a:cxn ang="0">
                  <a:pos x="139" y="291"/>
                </a:cxn>
                <a:cxn ang="0">
                  <a:pos x="133" y="322"/>
                </a:cxn>
                <a:cxn ang="0">
                  <a:pos x="133" y="360"/>
                </a:cxn>
                <a:cxn ang="0">
                  <a:pos x="139" y="403"/>
                </a:cxn>
                <a:cxn ang="0">
                  <a:pos x="154" y="382"/>
                </a:cxn>
                <a:cxn ang="0">
                  <a:pos x="166" y="344"/>
                </a:cxn>
                <a:cxn ang="0">
                  <a:pos x="192" y="317"/>
                </a:cxn>
                <a:cxn ang="0">
                  <a:pos x="239" y="291"/>
                </a:cxn>
                <a:cxn ang="0">
                  <a:pos x="260" y="296"/>
                </a:cxn>
                <a:cxn ang="0">
                  <a:pos x="225" y="322"/>
                </a:cxn>
                <a:cxn ang="0">
                  <a:pos x="207" y="351"/>
                </a:cxn>
                <a:cxn ang="0">
                  <a:pos x="186" y="382"/>
                </a:cxn>
                <a:cxn ang="0">
                  <a:pos x="166" y="415"/>
                </a:cxn>
                <a:cxn ang="0">
                  <a:pos x="154" y="451"/>
                </a:cxn>
                <a:cxn ang="0">
                  <a:pos x="139" y="489"/>
                </a:cxn>
                <a:cxn ang="0">
                  <a:pos x="133" y="506"/>
                </a:cxn>
                <a:cxn ang="0">
                  <a:pos x="166" y="501"/>
                </a:cxn>
                <a:cxn ang="0">
                  <a:pos x="107" y="516"/>
                </a:cxn>
                <a:cxn ang="0">
                  <a:pos x="107" y="484"/>
                </a:cxn>
                <a:cxn ang="0">
                  <a:pos x="107" y="446"/>
                </a:cxn>
                <a:cxn ang="0">
                  <a:pos x="107" y="408"/>
                </a:cxn>
                <a:cxn ang="0">
                  <a:pos x="107" y="372"/>
                </a:cxn>
                <a:cxn ang="0">
                  <a:pos x="101" y="334"/>
                </a:cxn>
                <a:cxn ang="0">
                  <a:pos x="101" y="296"/>
                </a:cxn>
                <a:cxn ang="0">
                  <a:pos x="92" y="265"/>
                </a:cxn>
                <a:cxn ang="0">
                  <a:pos x="92" y="227"/>
                </a:cxn>
                <a:cxn ang="0">
                  <a:pos x="86" y="189"/>
                </a:cxn>
                <a:cxn ang="0">
                  <a:pos x="80" y="150"/>
                </a:cxn>
                <a:cxn ang="0">
                  <a:pos x="74" y="119"/>
                </a:cxn>
                <a:cxn ang="0">
                  <a:pos x="59" y="81"/>
                </a:cxn>
                <a:cxn ang="0">
                  <a:pos x="47" y="50"/>
                </a:cxn>
                <a:cxn ang="0">
                  <a:pos x="21" y="17"/>
                </a:cxn>
              </a:cxnLst>
              <a:rect l="0" t="0" r="r" b="b"/>
              <a:pathLst>
                <a:path w="272" h="516">
                  <a:moveTo>
                    <a:pt x="6" y="0"/>
                  </a:moveTo>
                  <a:lnTo>
                    <a:pt x="12" y="7"/>
                  </a:lnTo>
                  <a:lnTo>
                    <a:pt x="21" y="12"/>
                  </a:lnTo>
                  <a:lnTo>
                    <a:pt x="21" y="17"/>
                  </a:lnTo>
                  <a:lnTo>
                    <a:pt x="27" y="22"/>
                  </a:lnTo>
                  <a:lnTo>
                    <a:pt x="33" y="29"/>
                  </a:lnTo>
                  <a:lnTo>
                    <a:pt x="39" y="33"/>
                  </a:lnTo>
                  <a:lnTo>
                    <a:pt x="39" y="29"/>
                  </a:lnTo>
                  <a:lnTo>
                    <a:pt x="39" y="22"/>
                  </a:lnTo>
                  <a:lnTo>
                    <a:pt x="39" y="29"/>
                  </a:lnTo>
                  <a:lnTo>
                    <a:pt x="47" y="29"/>
                  </a:lnTo>
                  <a:lnTo>
                    <a:pt x="39" y="29"/>
                  </a:lnTo>
                  <a:lnTo>
                    <a:pt x="39" y="22"/>
                  </a:lnTo>
                  <a:lnTo>
                    <a:pt x="39" y="29"/>
                  </a:lnTo>
                  <a:lnTo>
                    <a:pt x="47" y="29"/>
                  </a:lnTo>
                  <a:lnTo>
                    <a:pt x="47" y="22"/>
                  </a:lnTo>
                  <a:lnTo>
                    <a:pt x="39" y="22"/>
                  </a:lnTo>
                  <a:lnTo>
                    <a:pt x="39" y="17"/>
                  </a:lnTo>
                  <a:lnTo>
                    <a:pt x="39" y="12"/>
                  </a:lnTo>
                  <a:lnTo>
                    <a:pt x="33" y="12"/>
                  </a:lnTo>
                  <a:lnTo>
                    <a:pt x="33" y="17"/>
                  </a:lnTo>
                  <a:lnTo>
                    <a:pt x="33" y="12"/>
                  </a:lnTo>
                  <a:lnTo>
                    <a:pt x="27" y="7"/>
                  </a:lnTo>
                  <a:lnTo>
                    <a:pt x="21" y="0"/>
                  </a:lnTo>
                  <a:lnTo>
                    <a:pt x="27" y="0"/>
                  </a:lnTo>
                  <a:lnTo>
                    <a:pt x="27" y="7"/>
                  </a:lnTo>
                  <a:lnTo>
                    <a:pt x="33" y="7"/>
                  </a:lnTo>
                  <a:lnTo>
                    <a:pt x="39" y="12"/>
                  </a:lnTo>
                  <a:lnTo>
                    <a:pt x="47" y="17"/>
                  </a:lnTo>
                  <a:lnTo>
                    <a:pt x="53" y="22"/>
                  </a:lnTo>
                  <a:lnTo>
                    <a:pt x="59" y="22"/>
                  </a:lnTo>
                  <a:lnTo>
                    <a:pt x="65" y="29"/>
                  </a:lnTo>
                  <a:lnTo>
                    <a:pt x="80" y="33"/>
                  </a:lnTo>
                  <a:lnTo>
                    <a:pt x="86" y="33"/>
                  </a:lnTo>
                  <a:lnTo>
                    <a:pt x="92" y="38"/>
                  </a:lnTo>
                  <a:lnTo>
                    <a:pt x="101" y="33"/>
                  </a:lnTo>
                  <a:lnTo>
                    <a:pt x="92" y="33"/>
                  </a:lnTo>
                  <a:lnTo>
                    <a:pt x="86" y="29"/>
                  </a:lnTo>
                  <a:lnTo>
                    <a:pt x="80" y="22"/>
                  </a:lnTo>
                  <a:lnTo>
                    <a:pt x="74" y="22"/>
                  </a:lnTo>
                  <a:lnTo>
                    <a:pt x="65" y="17"/>
                  </a:lnTo>
                  <a:lnTo>
                    <a:pt x="59" y="12"/>
                  </a:lnTo>
                  <a:lnTo>
                    <a:pt x="53" y="7"/>
                  </a:lnTo>
                  <a:lnTo>
                    <a:pt x="59" y="12"/>
                  </a:lnTo>
                  <a:lnTo>
                    <a:pt x="65" y="12"/>
                  </a:lnTo>
                  <a:lnTo>
                    <a:pt x="74" y="17"/>
                  </a:lnTo>
                  <a:lnTo>
                    <a:pt x="80" y="17"/>
                  </a:lnTo>
                  <a:lnTo>
                    <a:pt x="86" y="22"/>
                  </a:lnTo>
                  <a:lnTo>
                    <a:pt x="92" y="29"/>
                  </a:lnTo>
                  <a:lnTo>
                    <a:pt x="101" y="29"/>
                  </a:lnTo>
                  <a:lnTo>
                    <a:pt x="107" y="33"/>
                  </a:lnTo>
                  <a:lnTo>
                    <a:pt x="112" y="38"/>
                  </a:lnTo>
                  <a:lnTo>
                    <a:pt x="112" y="43"/>
                  </a:lnTo>
                  <a:lnTo>
                    <a:pt x="118" y="50"/>
                  </a:lnTo>
                  <a:lnTo>
                    <a:pt x="127" y="50"/>
                  </a:lnTo>
                  <a:lnTo>
                    <a:pt x="139" y="60"/>
                  </a:lnTo>
                  <a:lnTo>
                    <a:pt x="154" y="64"/>
                  </a:lnTo>
                  <a:lnTo>
                    <a:pt x="160" y="64"/>
                  </a:lnTo>
                  <a:lnTo>
                    <a:pt x="166" y="64"/>
                  </a:lnTo>
                  <a:lnTo>
                    <a:pt x="166" y="60"/>
                  </a:lnTo>
                  <a:lnTo>
                    <a:pt x="160" y="55"/>
                  </a:lnTo>
                  <a:lnTo>
                    <a:pt x="154" y="55"/>
                  </a:lnTo>
                  <a:lnTo>
                    <a:pt x="145" y="50"/>
                  </a:lnTo>
                  <a:lnTo>
                    <a:pt x="139" y="50"/>
                  </a:lnTo>
                  <a:lnTo>
                    <a:pt x="133" y="43"/>
                  </a:lnTo>
                  <a:lnTo>
                    <a:pt x="127" y="38"/>
                  </a:lnTo>
                  <a:lnTo>
                    <a:pt x="118" y="33"/>
                  </a:lnTo>
                  <a:lnTo>
                    <a:pt x="112" y="29"/>
                  </a:lnTo>
                  <a:lnTo>
                    <a:pt x="107" y="22"/>
                  </a:lnTo>
                  <a:lnTo>
                    <a:pt x="112" y="29"/>
                  </a:lnTo>
                  <a:lnTo>
                    <a:pt x="118" y="29"/>
                  </a:lnTo>
                  <a:lnTo>
                    <a:pt x="127" y="29"/>
                  </a:lnTo>
                  <a:lnTo>
                    <a:pt x="133" y="33"/>
                  </a:lnTo>
                  <a:lnTo>
                    <a:pt x="139" y="33"/>
                  </a:lnTo>
                  <a:lnTo>
                    <a:pt x="145" y="38"/>
                  </a:lnTo>
                  <a:lnTo>
                    <a:pt x="154" y="43"/>
                  </a:lnTo>
                  <a:lnTo>
                    <a:pt x="154" y="50"/>
                  </a:lnTo>
                  <a:lnTo>
                    <a:pt x="160" y="50"/>
                  </a:lnTo>
                  <a:lnTo>
                    <a:pt x="160" y="43"/>
                  </a:lnTo>
                  <a:lnTo>
                    <a:pt x="160" y="38"/>
                  </a:lnTo>
                  <a:lnTo>
                    <a:pt x="154" y="33"/>
                  </a:lnTo>
                  <a:lnTo>
                    <a:pt x="145" y="29"/>
                  </a:lnTo>
                  <a:lnTo>
                    <a:pt x="139" y="22"/>
                  </a:lnTo>
                  <a:lnTo>
                    <a:pt x="133" y="17"/>
                  </a:lnTo>
                  <a:lnTo>
                    <a:pt x="139" y="17"/>
                  </a:lnTo>
                  <a:lnTo>
                    <a:pt x="145" y="22"/>
                  </a:lnTo>
                  <a:lnTo>
                    <a:pt x="154" y="29"/>
                  </a:lnTo>
                  <a:lnTo>
                    <a:pt x="160" y="33"/>
                  </a:lnTo>
                  <a:lnTo>
                    <a:pt x="166" y="33"/>
                  </a:lnTo>
                  <a:lnTo>
                    <a:pt x="166" y="38"/>
                  </a:lnTo>
                  <a:lnTo>
                    <a:pt x="171" y="43"/>
                  </a:lnTo>
                  <a:lnTo>
                    <a:pt x="180" y="50"/>
                  </a:lnTo>
                  <a:lnTo>
                    <a:pt x="186" y="50"/>
                  </a:lnTo>
                  <a:lnTo>
                    <a:pt x="186" y="43"/>
                  </a:lnTo>
                  <a:lnTo>
                    <a:pt x="186" y="38"/>
                  </a:lnTo>
                  <a:lnTo>
                    <a:pt x="180" y="38"/>
                  </a:lnTo>
                  <a:lnTo>
                    <a:pt x="180" y="33"/>
                  </a:lnTo>
                  <a:lnTo>
                    <a:pt x="186" y="38"/>
                  </a:lnTo>
                  <a:lnTo>
                    <a:pt x="192" y="43"/>
                  </a:lnTo>
                  <a:lnTo>
                    <a:pt x="198" y="50"/>
                  </a:lnTo>
                  <a:lnTo>
                    <a:pt x="198" y="55"/>
                  </a:lnTo>
                  <a:lnTo>
                    <a:pt x="192" y="55"/>
                  </a:lnTo>
                  <a:lnTo>
                    <a:pt x="186" y="55"/>
                  </a:lnTo>
                  <a:lnTo>
                    <a:pt x="186" y="60"/>
                  </a:lnTo>
                  <a:lnTo>
                    <a:pt x="180" y="72"/>
                  </a:lnTo>
                  <a:lnTo>
                    <a:pt x="166" y="76"/>
                  </a:lnTo>
                  <a:lnTo>
                    <a:pt x="160" y="86"/>
                  </a:lnTo>
                  <a:lnTo>
                    <a:pt x="160" y="93"/>
                  </a:lnTo>
                  <a:lnTo>
                    <a:pt x="154" y="93"/>
                  </a:lnTo>
                  <a:lnTo>
                    <a:pt x="154" y="98"/>
                  </a:lnTo>
                  <a:lnTo>
                    <a:pt x="145" y="103"/>
                  </a:lnTo>
                  <a:lnTo>
                    <a:pt x="145" y="115"/>
                  </a:lnTo>
                  <a:lnTo>
                    <a:pt x="139" y="119"/>
                  </a:lnTo>
                  <a:lnTo>
                    <a:pt x="133" y="124"/>
                  </a:lnTo>
                  <a:lnTo>
                    <a:pt x="133" y="129"/>
                  </a:lnTo>
                  <a:lnTo>
                    <a:pt x="127" y="136"/>
                  </a:lnTo>
                  <a:lnTo>
                    <a:pt x="127" y="146"/>
                  </a:lnTo>
                  <a:lnTo>
                    <a:pt x="127" y="150"/>
                  </a:lnTo>
                  <a:lnTo>
                    <a:pt x="127" y="158"/>
                  </a:lnTo>
                  <a:lnTo>
                    <a:pt x="127" y="162"/>
                  </a:lnTo>
                  <a:lnTo>
                    <a:pt x="127" y="172"/>
                  </a:lnTo>
                  <a:lnTo>
                    <a:pt x="127" y="179"/>
                  </a:lnTo>
                  <a:lnTo>
                    <a:pt x="127" y="184"/>
                  </a:lnTo>
                  <a:lnTo>
                    <a:pt x="127" y="193"/>
                  </a:lnTo>
                  <a:lnTo>
                    <a:pt x="127" y="201"/>
                  </a:lnTo>
                  <a:lnTo>
                    <a:pt x="127" y="210"/>
                  </a:lnTo>
                  <a:lnTo>
                    <a:pt x="127" y="215"/>
                  </a:lnTo>
                  <a:lnTo>
                    <a:pt x="127" y="222"/>
                  </a:lnTo>
                  <a:lnTo>
                    <a:pt x="127" y="232"/>
                  </a:lnTo>
                  <a:lnTo>
                    <a:pt x="133" y="232"/>
                  </a:lnTo>
                  <a:lnTo>
                    <a:pt x="139" y="232"/>
                  </a:lnTo>
                  <a:lnTo>
                    <a:pt x="139" y="227"/>
                  </a:lnTo>
                  <a:lnTo>
                    <a:pt x="139" y="215"/>
                  </a:lnTo>
                  <a:lnTo>
                    <a:pt x="139" y="210"/>
                  </a:lnTo>
                  <a:lnTo>
                    <a:pt x="139" y="205"/>
                  </a:lnTo>
                  <a:lnTo>
                    <a:pt x="139" y="201"/>
                  </a:lnTo>
                  <a:lnTo>
                    <a:pt x="139" y="193"/>
                  </a:lnTo>
                  <a:lnTo>
                    <a:pt x="145" y="189"/>
                  </a:lnTo>
                  <a:lnTo>
                    <a:pt x="145" y="184"/>
                  </a:lnTo>
                  <a:lnTo>
                    <a:pt x="145" y="179"/>
                  </a:lnTo>
                  <a:lnTo>
                    <a:pt x="154" y="172"/>
                  </a:lnTo>
                  <a:lnTo>
                    <a:pt x="160" y="167"/>
                  </a:lnTo>
                  <a:lnTo>
                    <a:pt x="160" y="162"/>
                  </a:lnTo>
                  <a:lnTo>
                    <a:pt x="166" y="158"/>
                  </a:lnTo>
                  <a:lnTo>
                    <a:pt x="171" y="150"/>
                  </a:lnTo>
                  <a:lnTo>
                    <a:pt x="180" y="146"/>
                  </a:lnTo>
                  <a:lnTo>
                    <a:pt x="186" y="146"/>
                  </a:lnTo>
                  <a:lnTo>
                    <a:pt x="192" y="141"/>
                  </a:lnTo>
                  <a:lnTo>
                    <a:pt x="207" y="141"/>
                  </a:lnTo>
                  <a:lnTo>
                    <a:pt x="213" y="141"/>
                  </a:lnTo>
                  <a:lnTo>
                    <a:pt x="219" y="136"/>
                  </a:lnTo>
                  <a:lnTo>
                    <a:pt x="213" y="141"/>
                  </a:lnTo>
                  <a:lnTo>
                    <a:pt x="207" y="146"/>
                  </a:lnTo>
                  <a:lnTo>
                    <a:pt x="207" y="150"/>
                  </a:lnTo>
                  <a:lnTo>
                    <a:pt x="198" y="150"/>
                  </a:lnTo>
                  <a:lnTo>
                    <a:pt x="192" y="158"/>
                  </a:lnTo>
                  <a:lnTo>
                    <a:pt x="186" y="162"/>
                  </a:lnTo>
                  <a:lnTo>
                    <a:pt x="186" y="167"/>
                  </a:lnTo>
                  <a:lnTo>
                    <a:pt x="180" y="172"/>
                  </a:lnTo>
                  <a:lnTo>
                    <a:pt x="171" y="179"/>
                  </a:lnTo>
                  <a:lnTo>
                    <a:pt x="166" y="184"/>
                  </a:lnTo>
                  <a:lnTo>
                    <a:pt x="166" y="189"/>
                  </a:lnTo>
                  <a:lnTo>
                    <a:pt x="160" y="193"/>
                  </a:lnTo>
                  <a:lnTo>
                    <a:pt x="154" y="201"/>
                  </a:lnTo>
                  <a:lnTo>
                    <a:pt x="154" y="205"/>
                  </a:lnTo>
                  <a:lnTo>
                    <a:pt x="154" y="210"/>
                  </a:lnTo>
                  <a:lnTo>
                    <a:pt x="145" y="215"/>
                  </a:lnTo>
                  <a:lnTo>
                    <a:pt x="145" y="222"/>
                  </a:lnTo>
                  <a:lnTo>
                    <a:pt x="145" y="227"/>
                  </a:lnTo>
                  <a:lnTo>
                    <a:pt x="139" y="232"/>
                  </a:lnTo>
                  <a:lnTo>
                    <a:pt x="139" y="236"/>
                  </a:lnTo>
                  <a:lnTo>
                    <a:pt x="139" y="243"/>
                  </a:lnTo>
                  <a:lnTo>
                    <a:pt x="139" y="248"/>
                  </a:lnTo>
                  <a:lnTo>
                    <a:pt x="139" y="253"/>
                  </a:lnTo>
                  <a:lnTo>
                    <a:pt x="139" y="258"/>
                  </a:lnTo>
                  <a:lnTo>
                    <a:pt x="139" y="265"/>
                  </a:lnTo>
                  <a:lnTo>
                    <a:pt x="139" y="270"/>
                  </a:lnTo>
                  <a:lnTo>
                    <a:pt x="139" y="274"/>
                  </a:lnTo>
                  <a:lnTo>
                    <a:pt x="139" y="279"/>
                  </a:lnTo>
                  <a:lnTo>
                    <a:pt x="139" y="291"/>
                  </a:lnTo>
                  <a:lnTo>
                    <a:pt x="139" y="296"/>
                  </a:lnTo>
                  <a:lnTo>
                    <a:pt x="139" y="301"/>
                  </a:lnTo>
                  <a:lnTo>
                    <a:pt x="139" y="308"/>
                  </a:lnTo>
                  <a:lnTo>
                    <a:pt x="139" y="313"/>
                  </a:lnTo>
                  <a:lnTo>
                    <a:pt x="133" y="317"/>
                  </a:lnTo>
                  <a:lnTo>
                    <a:pt x="133" y="322"/>
                  </a:lnTo>
                  <a:lnTo>
                    <a:pt x="133" y="329"/>
                  </a:lnTo>
                  <a:lnTo>
                    <a:pt x="133" y="334"/>
                  </a:lnTo>
                  <a:lnTo>
                    <a:pt x="127" y="339"/>
                  </a:lnTo>
                  <a:lnTo>
                    <a:pt x="127" y="351"/>
                  </a:lnTo>
                  <a:lnTo>
                    <a:pt x="127" y="356"/>
                  </a:lnTo>
                  <a:lnTo>
                    <a:pt x="133" y="360"/>
                  </a:lnTo>
                  <a:lnTo>
                    <a:pt x="133" y="372"/>
                  </a:lnTo>
                  <a:lnTo>
                    <a:pt x="133" y="377"/>
                  </a:lnTo>
                  <a:lnTo>
                    <a:pt x="133" y="382"/>
                  </a:lnTo>
                  <a:lnTo>
                    <a:pt x="133" y="387"/>
                  </a:lnTo>
                  <a:lnTo>
                    <a:pt x="139" y="399"/>
                  </a:lnTo>
                  <a:lnTo>
                    <a:pt x="139" y="403"/>
                  </a:lnTo>
                  <a:lnTo>
                    <a:pt x="145" y="408"/>
                  </a:lnTo>
                  <a:lnTo>
                    <a:pt x="154" y="408"/>
                  </a:lnTo>
                  <a:lnTo>
                    <a:pt x="154" y="403"/>
                  </a:lnTo>
                  <a:lnTo>
                    <a:pt x="154" y="399"/>
                  </a:lnTo>
                  <a:lnTo>
                    <a:pt x="154" y="387"/>
                  </a:lnTo>
                  <a:lnTo>
                    <a:pt x="154" y="382"/>
                  </a:lnTo>
                  <a:lnTo>
                    <a:pt x="154" y="377"/>
                  </a:lnTo>
                  <a:lnTo>
                    <a:pt x="160" y="372"/>
                  </a:lnTo>
                  <a:lnTo>
                    <a:pt x="160" y="360"/>
                  </a:lnTo>
                  <a:lnTo>
                    <a:pt x="160" y="356"/>
                  </a:lnTo>
                  <a:lnTo>
                    <a:pt x="166" y="351"/>
                  </a:lnTo>
                  <a:lnTo>
                    <a:pt x="166" y="344"/>
                  </a:lnTo>
                  <a:lnTo>
                    <a:pt x="166" y="339"/>
                  </a:lnTo>
                  <a:lnTo>
                    <a:pt x="171" y="334"/>
                  </a:lnTo>
                  <a:lnTo>
                    <a:pt x="180" y="334"/>
                  </a:lnTo>
                  <a:lnTo>
                    <a:pt x="180" y="329"/>
                  </a:lnTo>
                  <a:lnTo>
                    <a:pt x="186" y="322"/>
                  </a:lnTo>
                  <a:lnTo>
                    <a:pt x="192" y="317"/>
                  </a:lnTo>
                  <a:lnTo>
                    <a:pt x="198" y="313"/>
                  </a:lnTo>
                  <a:lnTo>
                    <a:pt x="207" y="308"/>
                  </a:lnTo>
                  <a:lnTo>
                    <a:pt x="213" y="301"/>
                  </a:lnTo>
                  <a:lnTo>
                    <a:pt x="219" y="301"/>
                  </a:lnTo>
                  <a:lnTo>
                    <a:pt x="225" y="296"/>
                  </a:lnTo>
                  <a:lnTo>
                    <a:pt x="239" y="291"/>
                  </a:lnTo>
                  <a:lnTo>
                    <a:pt x="245" y="291"/>
                  </a:lnTo>
                  <a:lnTo>
                    <a:pt x="251" y="291"/>
                  </a:lnTo>
                  <a:lnTo>
                    <a:pt x="266" y="286"/>
                  </a:lnTo>
                  <a:lnTo>
                    <a:pt x="272" y="291"/>
                  </a:lnTo>
                  <a:lnTo>
                    <a:pt x="266" y="291"/>
                  </a:lnTo>
                  <a:lnTo>
                    <a:pt x="260" y="296"/>
                  </a:lnTo>
                  <a:lnTo>
                    <a:pt x="251" y="301"/>
                  </a:lnTo>
                  <a:lnTo>
                    <a:pt x="251" y="308"/>
                  </a:lnTo>
                  <a:lnTo>
                    <a:pt x="245" y="308"/>
                  </a:lnTo>
                  <a:lnTo>
                    <a:pt x="239" y="313"/>
                  </a:lnTo>
                  <a:lnTo>
                    <a:pt x="233" y="317"/>
                  </a:lnTo>
                  <a:lnTo>
                    <a:pt x="225" y="322"/>
                  </a:lnTo>
                  <a:lnTo>
                    <a:pt x="225" y="329"/>
                  </a:lnTo>
                  <a:lnTo>
                    <a:pt x="219" y="334"/>
                  </a:lnTo>
                  <a:lnTo>
                    <a:pt x="213" y="334"/>
                  </a:lnTo>
                  <a:lnTo>
                    <a:pt x="213" y="339"/>
                  </a:lnTo>
                  <a:lnTo>
                    <a:pt x="207" y="344"/>
                  </a:lnTo>
                  <a:lnTo>
                    <a:pt x="207" y="351"/>
                  </a:lnTo>
                  <a:lnTo>
                    <a:pt x="198" y="356"/>
                  </a:lnTo>
                  <a:lnTo>
                    <a:pt x="192" y="360"/>
                  </a:lnTo>
                  <a:lnTo>
                    <a:pt x="192" y="365"/>
                  </a:lnTo>
                  <a:lnTo>
                    <a:pt x="186" y="372"/>
                  </a:lnTo>
                  <a:lnTo>
                    <a:pt x="186" y="377"/>
                  </a:lnTo>
                  <a:lnTo>
                    <a:pt x="186" y="382"/>
                  </a:lnTo>
                  <a:lnTo>
                    <a:pt x="180" y="387"/>
                  </a:lnTo>
                  <a:lnTo>
                    <a:pt x="180" y="394"/>
                  </a:lnTo>
                  <a:lnTo>
                    <a:pt x="171" y="399"/>
                  </a:lnTo>
                  <a:lnTo>
                    <a:pt x="171" y="403"/>
                  </a:lnTo>
                  <a:lnTo>
                    <a:pt x="166" y="408"/>
                  </a:lnTo>
                  <a:lnTo>
                    <a:pt x="166" y="415"/>
                  </a:lnTo>
                  <a:lnTo>
                    <a:pt x="166" y="420"/>
                  </a:lnTo>
                  <a:lnTo>
                    <a:pt x="160" y="425"/>
                  </a:lnTo>
                  <a:lnTo>
                    <a:pt x="160" y="430"/>
                  </a:lnTo>
                  <a:lnTo>
                    <a:pt x="160" y="437"/>
                  </a:lnTo>
                  <a:lnTo>
                    <a:pt x="154" y="446"/>
                  </a:lnTo>
                  <a:lnTo>
                    <a:pt x="154" y="451"/>
                  </a:lnTo>
                  <a:lnTo>
                    <a:pt x="160" y="458"/>
                  </a:lnTo>
                  <a:lnTo>
                    <a:pt x="160" y="468"/>
                  </a:lnTo>
                  <a:lnTo>
                    <a:pt x="160" y="473"/>
                  </a:lnTo>
                  <a:lnTo>
                    <a:pt x="154" y="480"/>
                  </a:lnTo>
                  <a:lnTo>
                    <a:pt x="145" y="484"/>
                  </a:lnTo>
                  <a:lnTo>
                    <a:pt x="139" y="489"/>
                  </a:lnTo>
                  <a:lnTo>
                    <a:pt x="133" y="489"/>
                  </a:lnTo>
                  <a:lnTo>
                    <a:pt x="127" y="494"/>
                  </a:lnTo>
                  <a:lnTo>
                    <a:pt x="118" y="501"/>
                  </a:lnTo>
                  <a:lnTo>
                    <a:pt x="118" y="506"/>
                  </a:lnTo>
                  <a:lnTo>
                    <a:pt x="127" y="506"/>
                  </a:lnTo>
                  <a:lnTo>
                    <a:pt x="133" y="506"/>
                  </a:lnTo>
                  <a:lnTo>
                    <a:pt x="139" y="506"/>
                  </a:lnTo>
                  <a:lnTo>
                    <a:pt x="145" y="501"/>
                  </a:lnTo>
                  <a:lnTo>
                    <a:pt x="160" y="501"/>
                  </a:lnTo>
                  <a:lnTo>
                    <a:pt x="166" y="501"/>
                  </a:lnTo>
                  <a:lnTo>
                    <a:pt x="171" y="494"/>
                  </a:lnTo>
                  <a:lnTo>
                    <a:pt x="166" y="501"/>
                  </a:lnTo>
                  <a:lnTo>
                    <a:pt x="160" y="506"/>
                  </a:lnTo>
                  <a:lnTo>
                    <a:pt x="154" y="506"/>
                  </a:lnTo>
                  <a:lnTo>
                    <a:pt x="145" y="511"/>
                  </a:lnTo>
                  <a:lnTo>
                    <a:pt x="133" y="511"/>
                  </a:lnTo>
                  <a:lnTo>
                    <a:pt x="118" y="516"/>
                  </a:lnTo>
                  <a:lnTo>
                    <a:pt x="107" y="516"/>
                  </a:lnTo>
                  <a:lnTo>
                    <a:pt x="101" y="516"/>
                  </a:lnTo>
                  <a:lnTo>
                    <a:pt x="101" y="511"/>
                  </a:lnTo>
                  <a:lnTo>
                    <a:pt x="107" y="506"/>
                  </a:lnTo>
                  <a:lnTo>
                    <a:pt x="107" y="501"/>
                  </a:lnTo>
                  <a:lnTo>
                    <a:pt x="107" y="489"/>
                  </a:lnTo>
                  <a:lnTo>
                    <a:pt x="107" y="484"/>
                  </a:lnTo>
                  <a:lnTo>
                    <a:pt x="107" y="480"/>
                  </a:lnTo>
                  <a:lnTo>
                    <a:pt x="107" y="473"/>
                  </a:lnTo>
                  <a:lnTo>
                    <a:pt x="107" y="463"/>
                  </a:lnTo>
                  <a:lnTo>
                    <a:pt x="107" y="458"/>
                  </a:lnTo>
                  <a:lnTo>
                    <a:pt x="107" y="451"/>
                  </a:lnTo>
                  <a:lnTo>
                    <a:pt x="107" y="446"/>
                  </a:lnTo>
                  <a:lnTo>
                    <a:pt x="107" y="442"/>
                  </a:lnTo>
                  <a:lnTo>
                    <a:pt x="107" y="430"/>
                  </a:lnTo>
                  <a:lnTo>
                    <a:pt x="107" y="425"/>
                  </a:lnTo>
                  <a:lnTo>
                    <a:pt x="107" y="420"/>
                  </a:lnTo>
                  <a:lnTo>
                    <a:pt x="107" y="415"/>
                  </a:lnTo>
                  <a:lnTo>
                    <a:pt x="107" y="408"/>
                  </a:lnTo>
                  <a:lnTo>
                    <a:pt x="107" y="403"/>
                  </a:lnTo>
                  <a:lnTo>
                    <a:pt x="107" y="399"/>
                  </a:lnTo>
                  <a:lnTo>
                    <a:pt x="107" y="387"/>
                  </a:lnTo>
                  <a:lnTo>
                    <a:pt x="107" y="382"/>
                  </a:lnTo>
                  <a:lnTo>
                    <a:pt x="107" y="377"/>
                  </a:lnTo>
                  <a:lnTo>
                    <a:pt x="107" y="372"/>
                  </a:lnTo>
                  <a:lnTo>
                    <a:pt x="107" y="365"/>
                  </a:lnTo>
                  <a:lnTo>
                    <a:pt x="107" y="360"/>
                  </a:lnTo>
                  <a:lnTo>
                    <a:pt x="107" y="356"/>
                  </a:lnTo>
                  <a:lnTo>
                    <a:pt x="107" y="344"/>
                  </a:lnTo>
                  <a:lnTo>
                    <a:pt x="107" y="339"/>
                  </a:lnTo>
                  <a:lnTo>
                    <a:pt x="101" y="334"/>
                  </a:lnTo>
                  <a:lnTo>
                    <a:pt x="101" y="329"/>
                  </a:lnTo>
                  <a:lnTo>
                    <a:pt x="101" y="322"/>
                  </a:lnTo>
                  <a:lnTo>
                    <a:pt x="101" y="317"/>
                  </a:lnTo>
                  <a:lnTo>
                    <a:pt x="101" y="308"/>
                  </a:lnTo>
                  <a:lnTo>
                    <a:pt x="101" y="301"/>
                  </a:lnTo>
                  <a:lnTo>
                    <a:pt x="101" y="296"/>
                  </a:lnTo>
                  <a:lnTo>
                    <a:pt x="101" y="291"/>
                  </a:lnTo>
                  <a:lnTo>
                    <a:pt x="101" y="286"/>
                  </a:lnTo>
                  <a:lnTo>
                    <a:pt x="101" y="279"/>
                  </a:lnTo>
                  <a:lnTo>
                    <a:pt x="101" y="274"/>
                  </a:lnTo>
                  <a:lnTo>
                    <a:pt x="92" y="270"/>
                  </a:lnTo>
                  <a:lnTo>
                    <a:pt x="92" y="265"/>
                  </a:lnTo>
                  <a:lnTo>
                    <a:pt x="92" y="253"/>
                  </a:lnTo>
                  <a:lnTo>
                    <a:pt x="92" y="248"/>
                  </a:lnTo>
                  <a:lnTo>
                    <a:pt x="92" y="243"/>
                  </a:lnTo>
                  <a:lnTo>
                    <a:pt x="92" y="236"/>
                  </a:lnTo>
                  <a:lnTo>
                    <a:pt x="92" y="232"/>
                  </a:lnTo>
                  <a:lnTo>
                    <a:pt x="92" y="227"/>
                  </a:lnTo>
                  <a:lnTo>
                    <a:pt x="92" y="222"/>
                  </a:lnTo>
                  <a:lnTo>
                    <a:pt x="86" y="215"/>
                  </a:lnTo>
                  <a:lnTo>
                    <a:pt x="86" y="205"/>
                  </a:lnTo>
                  <a:lnTo>
                    <a:pt x="86" y="201"/>
                  </a:lnTo>
                  <a:lnTo>
                    <a:pt x="86" y="193"/>
                  </a:lnTo>
                  <a:lnTo>
                    <a:pt x="86" y="189"/>
                  </a:lnTo>
                  <a:lnTo>
                    <a:pt x="86" y="184"/>
                  </a:lnTo>
                  <a:lnTo>
                    <a:pt x="86" y="179"/>
                  </a:lnTo>
                  <a:lnTo>
                    <a:pt x="86" y="172"/>
                  </a:lnTo>
                  <a:lnTo>
                    <a:pt x="80" y="167"/>
                  </a:lnTo>
                  <a:lnTo>
                    <a:pt x="80" y="162"/>
                  </a:lnTo>
                  <a:lnTo>
                    <a:pt x="80" y="150"/>
                  </a:lnTo>
                  <a:lnTo>
                    <a:pt x="80" y="146"/>
                  </a:lnTo>
                  <a:lnTo>
                    <a:pt x="80" y="141"/>
                  </a:lnTo>
                  <a:lnTo>
                    <a:pt x="80" y="136"/>
                  </a:lnTo>
                  <a:lnTo>
                    <a:pt x="74" y="129"/>
                  </a:lnTo>
                  <a:lnTo>
                    <a:pt x="74" y="124"/>
                  </a:lnTo>
                  <a:lnTo>
                    <a:pt x="74" y="119"/>
                  </a:lnTo>
                  <a:lnTo>
                    <a:pt x="74" y="115"/>
                  </a:lnTo>
                  <a:lnTo>
                    <a:pt x="74" y="107"/>
                  </a:lnTo>
                  <a:lnTo>
                    <a:pt x="65" y="103"/>
                  </a:lnTo>
                  <a:lnTo>
                    <a:pt x="65" y="98"/>
                  </a:lnTo>
                  <a:lnTo>
                    <a:pt x="65" y="86"/>
                  </a:lnTo>
                  <a:lnTo>
                    <a:pt x="59" y="81"/>
                  </a:lnTo>
                  <a:lnTo>
                    <a:pt x="59" y="76"/>
                  </a:lnTo>
                  <a:lnTo>
                    <a:pt x="53" y="72"/>
                  </a:lnTo>
                  <a:lnTo>
                    <a:pt x="53" y="64"/>
                  </a:lnTo>
                  <a:lnTo>
                    <a:pt x="53" y="60"/>
                  </a:lnTo>
                  <a:lnTo>
                    <a:pt x="47" y="55"/>
                  </a:lnTo>
                  <a:lnTo>
                    <a:pt x="47" y="50"/>
                  </a:lnTo>
                  <a:lnTo>
                    <a:pt x="47" y="43"/>
                  </a:lnTo>
                  <a:lnTo>
                    <a:pt x="39" y="38"/>
                  </a:lnTo>
                  <a:lnTo>
                    <a:pt x="33" y="33"/>
                  </a:lnTo>
                  <a:lnTo>
                    <a:pt x="33" y="29"/>
                  </a:lnTo>
                  <a:lnTo>
                    <a:pt x="27" y="22"/>
                  </a:lnTo>
                  <a:lnTo>
                    <a:pt x="21" y="17"/>
                  </a:lnTo>
                  <a:lnTo>
                    <a:pt x="12" y="12"/>
                  </a:lnTo>
                  <a:lnTo>
                    <a:pt x="0" y="0"/>
                  </a:lnTo>
                  <a:lnTo>
                    <a:pt x="6" y="0"/>
                  </a:lnTo>
                  <a:lnTo>
                    <a:pt x="6" y="0"/>
                  </a:lnTo>
                  <a:close/>
                </a:path>
              </a:pathLst>
            </a:custGeom>
            <a:solidFill>
              <a:srgbClr val="FFFFFF"/>
            </a:solidFill>
            <a:ln w="9525">
              <a:noFill/>
              <a:round/>
              <a:headEnd/>
              <a:tailEnd/>
            </a:ln>
          </p:spPr>
          <p:txBody>
            <a:bodyPr/>
            <a:lstStyle/>
            <a:p>
              <a:endParaRPr lang="en-IN"/>
            </a:p>
          </p:txBody>
        </p:sp>
        <p:sp>
          <p:nvSpPr>
            <p:cNvPr id="5147" name="Freeform 27"/>
            <p:cNvSpPr>
              <a:spLocks noChangeAspect="1"/>
            </p:cNvSpPr>
            <p:nvPr/>
          </p:nvSpPr>
          <p:spPr bwMode="auto">
            <a:xfrm>
              <a:off x="2838" y="569"/>
              <a:ext cx="440" cy="568"/>
            </a:xfrm>
            <a:custGeom>
              <a:avLst/>
              <a:gdLst/>
              <a:ahLst/>
              <a:cxnLst>
                <a:cxn ang="0">
                  <a:pos x="154" y="0"/>
                </a:cxn>
                <a:cxn ang="0">
                  <a:pos x="213" y="16"/>
                </a:cxn>
                <a:cxn ang="0">
                  <a:pos x="266" y="47"/>
                </a:cxn>
                <a:cxn ang="0">
                  <a:pos x="307" y="85"/>
                </a:cxn>
                <a:cxn ang="0">
                  <a:pos x="334" y="128"/>
                </a:cxn>
                <a:cxn ang="0">
                  <a:pos x="325" y="90"/>
                </a:cxn>
                <a:cxn ang="0">
                  <a:pos x="360" y="133"/>
                </a:cxn>
                <a:cxn ang="0">
                  <a:pos x="378" y="176"/>
                </a:cxn>
                <a:cxn ang="0">
                  <a:pos x="399" y="181"/>
                </a:cxn>
                <a:cxn ang="0">
                  <a:pos x="413" y="210"/>
                </a:cxn>
                <a:cxn ang="0">
                  <a:pos x="419" y="257"/>
                </a:cxn>
                <a:cxn ang="0">
                  <a:pos x="419" y="300"/>
                </a:cxn>
                <a:cxn ang="0">
                  <a:pos x="431" y="326"/>
                </a:cxn>
                <a:cxn ang="0">
                  <a:pos x="440" y="381"/>
                </a:cxn>
                <a:cxn ang="0">
                  <a:pos x="431" y="429"/>
                </a:cxn>
                <a:cxn ang="0">
                  <a:pos x="419" y="429"/>
                </a:cxn>
                <a:cxn ang="0">
                  <a:pos x="399" y="460"/>
                </a:cxn>
                <a:cxn ang="0">
                  <a:pos x="378" y="503"/>
                </a:cxn>
                <a:cxn ang="0">
                  <a:pos x="351" y="510"/>
                </a:cxn>
                <a:cxn ang="0">
                  <a:pos x="325" y="558"/>
                </a:cxn>
                <a:cxn ang="0">
                  <a:pos x="266" y="558"/>
                </a:cxn>
                <a:cxn ang="0">
                  <a:pos x="201" y="553"/>
                </a:cxn>
                <a:cxn ang="0">
                  <a:pos x="192" y="532"/>
                </a:cxn>
                <a:cxn ang="0">
                  <a:pos x="154" y="536"/>
                </a:cxn>
                <a:cxn ang="0">
                  <a:pos x="201" y="503"/>
                </a:cxn>
                <a:cxn ang="0">
                  <a:pos x="239" y="460"/>
                </a:cxn>
                <a:cxn ang="0">
                  <a:pos x="266" y="417"/>
                </a:cxn>
                <a:cxn ang="0">
                  <a:pos x="254" y="408"/>
                </a:cxn>
                <a:cxn ang="0">
                  <a:pos x="201" y="446"/>
                </a:cxn>
                <a:cxn ang="0">
                  <a:pos x="174" y="477"/>
                </a:cxn>
                <a:cxn ang="0">
                  <a:pos x="192" y="434"/>
                </a:cxn>
                <a:cxn ang="0">
                  <a:pos x="219" y="391"/>
                </a:cxn>
                <a:cxn ang="0">
                  <a:pos x="266" y="353"/>
                </a:cxn>
                <a:cxn ang="0">
                  <a:pos x="281" y="331"/>
                </a:cxn>
                <a:cxn ang="0">
                  <a:pos x="227" y="338"/>
                </a:cxn>
                <a:cxn ang="0">
                  <a:pos x="174" y="369"/>
                </a:cxn>
                <a:cxn ang="0">
                  <a:pos x="139" y="412"/>
                </a:cxn>
                <a:cxn ang="0">
                  <a:pos x="139" y="381"/>
                </a:cxn>
                <a:cxn ang="0">
                  <a:pos x="160" y="338"/>
                </a:cxn>
                <a:cxn ang="0">
                  <a:pos x="186" y="295"/>
                </a:cxn>
                <a:cxn ang="0">
                  <a:pos x="227" y="257"/>
                </a:cxn>
                <a:cxn ang="0">
                  <a:pos x="260" y="241"/>
                </a:cxn>
                <a:cxn ang="0">
                  <a:pos x="207" y="245"/>
                </a:cxn>
                <a:cxn ang="0">
                  <a:pos x="165" y="274"/>
                </a:cxn>
                <a:cxn ang="0">
                  <a:pos x="154" y="279"/>
                </a:cxn>
                <a:cxn ang="0">
                  <a:pos x="180" y="236"/>
                </a:cxn>
                <a:cxn ang="0">
                  <a:pos x="227" y="198"/>
                </a:cxn>
                <a:cxn ang="0">
                  <a:pos x="245" y="176"/>
                </a:cxn>
                <a:cxn ang="0">
                  <a:pos x="192" y="188"/>
                </a:cxn>
                <a:cxn ang="0">
                  <a:pos x="148" y="210"/>
                </a:cxn>
                <a:cxn ang="0">
                  <a:pos x="133" y="202"/>
                </a:cxn>
                <a:cxn ang="0">
                  <a:pos x="154" y="159"/>
                </a:cxn>
                <a:cxn ang="0">
                  <a:pos x="192" y="116"/>
                </a:cxn>
                <a:cxn ang="0">
                  <a:pos x="201" y="74"/>
                </a:cxn>
                <a:cxn ang="0">
                  <a:pos x="180" y="69"/>
                </a:cxn>
                <a:cxn ang="0">
                  <a:pos x="192" y="85"/>
                </a:cxn>
                <a:cxn ang="0">
                  <a:pos x="139" y="47"/>
                </a:cxn>
                <a:cxn ang="0">
                  <a:pos x="127" y="64"/>
                </a:cxn>
                <a:cxn ang="0">
                  <a:pos x="86" y="59"/>
                </a:cxn>
                <a:cxn ang="0">
                  <a:pos x="33" y="47"/>
                </a:cxn>
                <a:cxn ang="0">
                  <a:pos x="21" y="38"/>
                </a:cxn>
                <a:cxn ang="0">
                  <a:pos x="86" y="38"/>
                </a:cxn>
              </a:cxnLst>
              <a:rect l="0" t="0" r="r" b="b"/>
              <a:pathLst>
                <a:path w="440" h="568">
                  <a:moveTo>
                    <a:pt x="112" y="38"/>
                  </a:moveTo>
                  <a:lnTo>
                    <a:pt x="127" y="38"/>
                  </a:lnTo>
                  <a:lnTo>
                    <a:pt x="133" y="38"/>
                  </a:lnTo>
                  <a:lnTo>
                    <a:pt x="139" y="31"/>
                  </a:lnTo>
                  <a:lnTo>
                    <a:pt x="148" y="26"/>
                  </a:lnTo>
                  <a:lnTo>
                    <a:pt x="154" y="21"/>
                  </a:lnTo>
                  <a:lnTo>
                    <a:pt x="154" y="9"/>
                  </a:lnTo>
                  <a:lnTo>
                    <a:pt x="154" y="0"/>
                  </a:lnTo>
                  <a:lnTo>
                    <a:pt x="160" y="0"/>
                  </a:lnTo>
                  <a:lnTo>
                    <a:pt x="174" y="0"/>
                  </a:lnTo>
                  <a:lnTo>
                    <a:pt x="180" y="4"/>
                  </a:lnTo>
                  <a:lnTo>
                    <a:pt x="186" y="4"/>
                  </a:lnTo>
                  <a:lnTo>
                    <a:pt x="192" y="9"/>
                  </a:lnTo>
                  <a:lnTo>
                    <a:pt x="201" y="9"/>
                  </a:lnTo>
                  <a:lnTo>
                    <a:pt x="207" y="16"/>
                  </a:lnTo>
                  <a:lnTo>
                    <a:pt x="213" y="16"/>
                  </a:lnTo>
                  <a:lnTo>
                    <a:pt x="219" y="21"/>
                  </a:lnTo>
                  <a:lnTo>
                    <a:pt x="227" y="21"/>
                  </a:lnTo>
                  <a:lnTo>
                    <a:pt x="233" y="26"/>
                  </a:lnTo>
                  <a:lnTo>
                    <a:pt x="239" y="31"/>
                  </a:lnTo>
                  <a:lnTo>
                    <a:pt x="245" y="38"/>
                  </a:lnTo>
                  <a:lnTo>
                    <a:pt x="254" y="38"/>
                  </a:lnTo>
                  <a:lnTo>
                    <a:pt x="260" y="43"/>
                  </a:lnTo>
                  <a:lnTo>
                    <a:pt x="266" y="47"/>
                  </a:lnTo>
                  <a:lnTo>
                    <a:pt x="272" y="52"/>
                  </a:lnTo>
                  <a:lnTo>
                    <a:pt x="281" y="52"/>
                  </a:lnTo>
                  <a:lnTo>
                    <a:pt x="281" y="59"/>
                  </a:lnTo>
                  <a:lnTo>
                    <a:pt x="286" y="64"/>
                  </a:lnTo>
                  <a:lnTo>
                    <a:pt x="292" y="69"/>
                  </a:lnTo>
                  <a:lnTo>
                    <a:pt x="292" y="74"/>
                  </a:lnTo>
                  <a:lnTo>
                    <a:pt x="298" y="81"/>
                  </a:lnTo>
                  <a:lnTo>
                    <a:pt x="307" y="85"/>
                  </a:lnTo>
                  <a:lnTo>
                    <a:pt x="307" y="90"/>
                  </a:lnTo>
                  <a:lnTo>
                    <a:pt x="313" y="95"/>
                  </a:lnTo>
                  <a:lnTo>
                    <a:pt x="313" y="107"/>
                  </a:lnTo>
                  <a:lnTo>
                    <a:pt x="319" y="112"/>
                  </a:lnTo>
                  <a:lnTo>
                    <a:pt x="319" y="116"/>
                  </a:lnTo>
                  <a:lnTo>
                    <a:pt x="325" y="124"/>
                  </a:lnTo>
                  <a:lnTo>
                    <a:pt x="325" y="128"/>
                  </a:lnTo>
                  <a:lnTo>
                    <a:pt x="334" y="128"/>
                  </a:lnTo>
                  <a:lnTo>
                    <a:pt x="340" y="128"/>
                  </a:lnTo>
                  <a:lnTo>
                    <a:pt x="340" y="124"/>
                  </a:lnTo>
                  <a:lnTo>
                    <a:pt x="340" y="116"/>
                  </a:lnTo>
                  <a:lnTo>
                    <a:pt x="334" y="112"/>
                  </a:lnTo>
                  <a:lnTo>
                    <a:pt x="325" y="102"/>
                  </a:lnTo>
                  <a:lnTo>
                    <a:pt x="325" y="90"/>
                  </a:lnTo>
                  <a:lnTo>
                    <a:pt x="319" y="90"/>
                  </a:lnTo>
                  <a:lnTo>
                    <a:pt x="325" y="90"/>
                  </a:lnTo>
                  <a:lnTo>
                    <a:pt x="334" y="95"/>
                  </a:lnTo>
                  <a:lnTo>
                    <a:pt x="340" y="102"/>
                  </a:lnTo>
                  <a:lnTo>
                    <a:pt x="340" y="107"/>
                  </a:lnTo>
                  <a:lnTo>
                    <a:pt x="346" y="112"/>
                  </a:lnTo>
                  <a:lnTo>
                    <a:pt x="346" y="116"/>
                  </a:lnTo>
                  <a:lnTo>
                    <a:pt x="351" y="124"/>
                  </a:lnTo>
                  <a:lnTo>
                    <a:pt x="360" y="128"/>
                  </a:lnTo>
                  <a:lnTo>
                    <a:pt x="360" y="133"/>
                  </a:lnTo>
                  <a:lnTo>
                    <a:pt x="366" y="138"/>
                  </a:lnTo>
                  <a:lnTo>
                    <a:pt x="366" y="145"/>
                  </a:lnTo>
                  <a:lnTo>
                    <a:pt x="366" y="150"/>
                  </a:lnTo>
                  <a:lnTo>
                    <a:pt x="372" y="155"/>
                  </a:lnTo>
                  <a:lnTo>
                    <a:pt x="372" y="159"/>
                  </a:lnTo>
                  <a:lnTo>
                    <a:pt x="378" y="167"/>
                  </a:lnTo>
                  <a:lnTo>
                    <a:pt x="378" y="171"/>
                  </a:lnTo>
                  <a:lnTo>
                    <a:pt x="378" y="176"/>
                  </a:lnTo>
                  <a:lnTo>
                    <a:pt x="387" y="181"/>
                  </a:lnTo>
                  <a:lnTo>
                    <a:pt x="387" y="188"/>
                  </a:lnTo>
                  <a:lnTo>
                    <a:pt x="387" y="198"/>
                  </a:lnTo>
                  <a:lnTo>
                    <a:pt x="393" y="202"/>
                  </a:lnTo>
                  <a:lnTo>
                    <a:pt x="399" y="202"/>
                  </a:lnTo>
                  <a:lnTo>
                    <a:pt x="405" y="198"/>
                  </a:lnTo>
                  <a:lnTo>
                    <a:pt x="399" y="188"/>
                  </a:lnTo>
                  <a:lnTo>
                    <a:pt x="399" y="181"/>
                  </a:lnTo>
                  <a:lnTo>
                    <a:pt x="399" y="176"/>
                  </a:lnTo>
                  <a:lnTo>
                    <a:pt x="399" y="171"/>
                  </a:lnTo>
                  <a:lnTo>
                    <a:pt x="399" y="176"/>
                  </a:lnTo>
                  <a:lnTo>
                    <a:pt x="399" y="181"/>
                  </a:lnTo>
                  <a:lnTo>
                    <a:pt x="405" y="188"/>
                  </a:lnTo>
                  <a:lnTo>
                    <a:pt x="405" y="193"/>
                  </a:lnTo>
                  <a:lnTo>
                    <a:pt x="405" y="198"/>
                  </a:lnTo>
                  <a:lnTo>
                    <a:pt x="413" y="210"/>
                  </a:lnTo>
                  <a:lnTo>
                    <a:pt x="413" y="214"/>
                  </a:lnTo>
                  <a:lnTo>
                    <a:pt x="413" y="219"/>
                  </a:lnTo>
                  <a:lnTo>
                    <a:pt x="413" y="224"/>
                  </a:lnTo>
                  <a:lnTo>
                    <a:pt x="413" y="231"/>
                  </a:lnTo>
                  <a:lnTo>
                    <a:pt x="413" y="236"/>
                  </a:lnTo>
                  <a:lnTo>
                    <a:pt x="419" y="241"/>
                  </a:lnTo>
                  <a:lnTo>
                    <a:pt x="419" y="253"/>
                  </a:lnTo>
                  <a:lnTo>
                    <a:pt x="419" y="257"/>
                  </a:lnTo>
                  <a:lnTo>
                    <a:pt x="419" y="262"/>
                  </a:lnTo>
                  <a:lnTo>
                    <a:pt x="419" y="267"/>
                  </a:lnTo>
                  <a:lnTo>
                    <a:pt x="419" y="274"/>
                  </a:lnTo>
                  <a:lnTo>
                    <a:pt x="419" y="279"/>
                  </a:lnTo>
                  <a:lnTo>
                    <a:pt x="419" y="284"/>
                  </a:lnTo>
                  <a:lnTo>
                    <a:pt x="419" y="288"/>
                  </a:lnTo>
                  <a:lnTo>
                    <a:pt x="419" y="295"/>
                  </a:lnTo>
                  <a:lnTo>
                    <a:pt x="419" y="300"/>
                  </a:lnTo>
                  <a:lnTo>
                    <a:pt x="419" y="305"/>
                  </a:lnTo>
                  <a:lnTo>
                    <a:pt x="419" y="310"/>
                  </a:lnTo>
                  <a:lnTo>
                    <a:pt x="413" y="317"/>
                  </a:lnTo>
                  <a:lnTo>
                    <a:pt x="413" y="322"/>
                  </a:lnTo>
                  <a:lnTo>
                    <a:pt x="419" y="322"/>
                  </a:lnTo>
                  <a:lnTo>
                    <a:pt x="419" y="326"/>
                  </a:lnTo>
                  <a:lnTo>
                    <a:pt x="425" y="326"/>
                  </a:lnTo>
                  <a:lnTo>
                    <a:pt x="431" y="326"/>
                  </a:lnTo>
                  <a:lnTo>
                    <a:pt x="431" y="331"/>
                  </a:lnTo>
                  <a:lnTo>
                    <a:pt x="431" y="343"/>
                  </a:lnTo>
                  <a:lnTo>
                    <a:pt x="440" y="348"/>
                  </a:lnTo>
                  <a:lnTo>
                    <a:pt x="440" y="353"/>
                  </a:lnTo>
                  <a:lnTo>
                    <a:pt x="440" y="360"/>
                  </a:lnTo>
                  <a:lnTo>
                    <a:pt x="440" y="369"/>
                  </a:lnTo>
                  <a:lnTo>
                    <a:pt x="440" y="374"/>
                  </a:lnTo>
                  <a:lnTo>
                    <a:pt x="440" y="381"/>
                  </a:lnTo>
                  <a:lnTo>
                    <a:pt x="440" y="386"/>
                  </a:lnTo>
                  <a:lnTo>
                    <a:pt x="440" y="391"/>
                  </a:lnTo>
                  <a:lnTo>
                    <a:pt x="431" y="403"/>
                  </a:lnTo>
                  <a:lnTo>
                    <a:pt x="431" y="408"/>
                  </a:lnTo>
                  <a:lnTo>
                    <a:pt x="431" y="412"/>
                  </a:lnTo>
                  <a:lnTo>
                    <a:pt x="431" y="417"/>
                  </a:lnTo>
                  <a:lnTo>
                    <a:pt x="431" y="424"/>
                  </a:lnTo>
                  <a:lnTo>
                    <a:pt x="431" y="429"/>
                  </a:lnTo>
                  <a:lnTo>
                    <a:pt x="425" y="434"/>
                  </a:lnTo>
                  <a:lnTo>
                    <a:pt x="425" y="439"/>
                  </a:lnTo>
                  <a:lnTo>
                    <a:pt x="419" y="446"/>
                  </a:lnTo>
                  <a:lnTo>
                    <a:pt x="419" y="455"/>
                  </a:lnTo>
                  <a:lnTo>
                    <a:pt x="419" y="451"/>
                  </a:lnTo>
                  <a:lnTo>
                    <a:pt x="419" y="439"/>
                  </a:lnTo>
                  <a:lnTo>
                    <a:pt x="419" y="434"/>
                  </a:lnTo>
                  <a:lnTo>
                    <a:pt x="419" y="429"/>
                  </a:lnTo>
                  <a:lnTo>
                    <a:pt x="413" y="424"/>
                  </a:lnTo>
                  <a:lnTo>
                    <a:pt x="405" y="424"/>
                  </a:lnTo>
                  <a:lnTo>
                    <a:pt x="399" y="429"/>
                  </a:lnTo>
                  <a:lnTo>
                    <a:pt x="399" y="434"/>
                  </a:lnTo>
                  <a:lnTo>
                    <a:pt x="399" y="439"/>
                  </a:lnTo>
                  <a:lnTo>
                    <a:pt x="399" y="446"/>
                  </a:lnTo>
                  <a:lnTo>
                    <a:pt x="399" y="455"/>
                  </a:lnTo>
                  <a:lnTo>
                    <a:pt x="399" y="460"/>
                  </a:lnTo>
                  <a:lnTo>
                    <a:pt x="399" y="467"/>
                  </a:lnTo>
                  <a:lnTo>
                    <a:pt x="399" y="472"/>
                  </a:lnTo>
                  <a:lnTo>
                    <a:pt x="393" y="477"/>
                  </a:lnTo>
                  <a:lnTo>
                    <a:pt x="393" y="482"/>
                  </a:lnTo>
                  <a:lnTo>
                    <a:pt x="387" y="489"/>
                  </a:lnTo>
                  <a:lnTo>
                    <a:pt x="387" y="494"/>
                  </a:lnTo>
                  <a:lnTo>
                    <a:pt x="378" y="498"/>
                  </a:lnTo>
                  <a:lnTo>
                    <a:pt x="378" y="503"/>
                  </a:lnTo>
                  <a:lnTo>
                    <a:pt x="372" y="510"/>
                  </a:lnTo>
                  <a:lnTo>
                    <a:pt x="372" y="515"/>
                  </a:lnTo>
                  <a:lnTo>
                    <a:pt x="366" y="520"/>
                  </a:lnTo>
                  <a:lnTo>
                    <a:pt x="366" y="525"/>
                  </a:lnTo>
                  <a:lnTo>
                    <a:pt x="366" y="520"/>
                  </a:lnTo>
                  <a:lnTo>
                    <a:pt x="366" y="510"/>
                  </a:lnTo>
                  <a:lnTo>
                    <a:pt x="360" y="510"/>
                  </a:lnTo>
                  <a:lnTo>
                    <a:pt x="351" y="510"/>
                  </a:lnTo>
                  <a:lnTo>
                    <a:pt x="351" y="515"/>
                  </a:lnTo>
                  <a:lnTo>
                    <a:pt x="346" y="525"/>
                  </a:lnTo>
                  <a:lnTo>
                    <a:pt x="346" y="532"/>
                  </a:lnTo>
                  <a:lnTo>
                    <a:pt x="340" y="536"/>
                  </a:lnTo>
                  <a:lnTo>
                    <a:pt x="340" y="541"/>
                  </a:lnTo>
                  <a:lnTo>
                    <a:pt x="334" y="546"/>
                  </a:lnTo>
                  <a:lnTo>
                    <a:pt x="334" y="553"/>
                  </a:lnTo>
                  <a:lnTo>
                    <a:pt x="325" y="558"/>
                  </a:lnTo>
                  <a:lnTo>
                    <a:pt x="319" y="563"/>
                  </a:lnTo>
                  <a:lnTo>
                    <a:pt x="313" y="568"/>
                  </a:lnTo>
                  <a:lnTo>
                    <a:pt x="307" y="568"/>
                  </a:lnTo>
                  <a:lnTo>
                    <a:pt x="298" y="568"/>
                  </a:lnTo>
                  <a:lnTo>
                    <a:pt x="292" y="563"/>
                  </a:lnTo>
                  <a:lnTo>
                    <a:pt x="286" y="558"/>
                  </a:lnTo>
                  <a:lnTo>
                    <a:pt x="272" y="558"/>
                  </a:lnTo>
                  <a:lnTo>
                    <a:pt x="266" y="558"/>
                  </a:lnTo>
                  <a:lnTo>
                    <a:pt x="260" y="558"/>
                  </a:lnTo>
                  <a:lnTo>
                    <a:pt x="245" y="558"/>
                  </a:lnTo>
                  <a:lnTo>
                    <a:pt x="239" y="558"/>
                  </a:lnTo>
                  <a:lnTo>
                    <a:pt x="233" y="553"/>
                  </a:lnTo>
                  <a:lnTo>
                    <a:pt x="227" y="558"/>
                  </a:lnTo>
                  <a:lnTo>
                    <a:pt x="213" y="558"/>
                  </a:lnTo>
                  <a:lnTo>
                    <a:pt x="207" y="553"/>
                  </a:lnTo>
                  <a:lnTo>
                    <a:pt x="201" y="553"/>
                  </a:lnTo>
                  <a:lnTo>
                    <a:pt x="192" y="553"/>
                  </a:lnTo>
                  <a:lnTo>
                    <a:pt x="186" y="553"/>
                  </a:lnTo>
                  <a:lnTo>
                    <a:pt x="180" y="558"/>
                  </a:lnTo>
                  <a:lnTo>
                    <a:pt x="174" y="558"/>
                  </a:lnTo>
                  <a:lnTo>
                    <a:pt x="180" y="553"/>
                  </a:lnTo>
                  <a:lnTo>
                    <a:pt x="186" y="546"/>
                  </a:lnTo>
                  <a:lnTo>
                    <a:pt x="192" y="541"/>
                  </a:lnTo>
                  <a:lnTo>
                    <a:pt x="192" y="532"/>
                  </a:lnTo>
                  <a:lnTo>
                    <a:pt x="186" y="532"/>
                  </a:lnTo>
                  <a:lnTo>
                    <a:pt x="180" y="532"/>
                  </a:lnTo>
                  <a:lnTo>
                    <a:pt x="174" y="536"/>
                  </a:lnTo>
                  <a:lnTo>
                    <a:pt x="165" y="536"/>
                  </a:lnTo>
                  <a:lnTo>
                    <a:pt x="160" y="541"/>
                  </a:lnTo>
                  <a:lnTo>
                    <a:pt x="154" y="541"/>
                  </a:lnTo>
                  <a:lnTo>
                    <a:pt x="148" y="541"/>
                  </a:lnTo>
                  <a:lnTo>
                    <a:pt x="154" y="536"/>
                  </a:lnTo>
                  <a:lnTo>
                    <a:pt x="160" y="536"/>
                  </a:lnTo>
                  <a:lnTo>
                    <a:pt x="165" y="532"/>
                  </a:lnTo>
                  <a:lnTo>
                    <a:pt x="174" y="525"/>
                  </a:lnTo>
                  <a:lnTo>
                    <a:pt x="180" y="520"/>
                  </a:lnTo>
                  <a:lnTo>
                    <a:pt x="186" y="520"/>
                  </a:lnTo>
                  <a:lnTo>
                    <a:pt x="186" y="515"/>
                  </a:lnTo>
                  <a:lnTo>
                    <a:pt x="192" y="510"/>
                  </a:lnTo>
                  <a:lnTo>
                    <a:pt x="201" y="503"/>
                  </a:lnTo>
                  <a:lnTo>
                    <a:pt x="207" y="498"/>
                  </a:lnTo>
                  <a:lnTo>
                    <a:pt x="207" y="494"/>
                  </a:lnTo>
                  <a:lnTo>
                    <a:pt x="213" y="489"/>
                  </a:lnTo>
                  <a:lnTo>
                    <a:pt x="219" y="482"/>
                  </a:lnTo>
                  <a:lnTo>
                    <a:pt x="227" y="477"/>
                  </a:lnTo>
                  <a:lnTo>
                    <a:pt x="233" y="472"/>
                  </a:lnTo>
                  <a:lnTo>
                    <a:pt x="233" y="467"/>
                  </a:lnTo>
                  <a:lnTo>
                    <a:pt x="239" y="460"/>
                  </a:lnTo>
                  <a:lnTo>
                    <a:pt x="239" y="455"/>
                  </a:lnTo>
                  <a:lnTo>
                    <a:pt x="245" y="451"/>
                  </a:lnTo>
                  <a:lnTo>
                    <a:pt x="254" y="446"/>
                  </a:lnTo>
                  <a:lnTo>
                    <a:pt x="254" y="439"/>
                  </a:lnTo>
                  <a:lnTo>
                    <a:pt x="260" y="434"/>
                  </a:lnTo>
                  <a:lnTo>
                    <a:pt x="260" y="429"/>
                  </a:lnTo>
                  <a:lnTo>
                    <a:pt x="266" y="424"/>
                  </a:lnTo>
                  <a:lnTo>
                    <a:pt x="266" y="417"/>
                  </a:lnTo>
                  <a:lnTo>
                    <a:pt x="272" y="412"/>
                  </a:lnTo>
                  <a:lnTo>
                    <a:pt x="272" y="408"/>
                  </a:lnTo>
                  <a:lnTo>
                    <a:pt x="281" y="403"/>
                  </a:lnTo>
                  <a:lnTo>
                    <a:pt x="272" y="403"/>
                  </a:lnTo>
                  <a:lnTo>
                    <a:pt x="272" y="396"/>
                  </a:lnTo>
                  <a:lnTo>
                    <a:pt x="266" y="403"/>
                  </a:lnTo>
                  <a:lnTo>
                    <a:pt x="260" y="408"/>
                  </a:lnTo>
                  <a:lnTo>
                    <a:pt x="254" y="408"/>
                  </a:lnTo>
                  <a:lnTo>
                    <a:pt x="245" y="412"/>
                  </a:lnTo>
                  <a:lnTo>
                    <a:pt x="239" y="417"/>
                  </a:lnTo>
                  <a:lnTo>
                    <a:pt x="233" y="424"/>
                  </a:lnTo>
                  <a:lnTo>
                    <a:pt x="227" y="429"/>
                  </a:lnTo>
                  <a:lnTo>
                    <a:pt x="219" y="429"/>
                  </a:lnTo>
                  <a:lnTo>
                    <a:pt x="213" y="434"/>
                  </a:lnTo>
                  <a:lnTo>
                    <a:pt x="207" y="439"/>
                  </a:lnTo>
                  <a:lnTo>
                    <a:pt x="201" y="446"/>
                  </a:lnTo>
                  <a:lnTo>
                    <a:pt x="201" y="451"/>
                  </a:lnTo>
                  <a:lnTo>
                    <a:pt x="192" y="455"/>
                  </a:lnTo>
                  <a:lnTo>
                    <a:pt x="186" y="460"/>
                  </a:lnTo>
                  <a:lnTo>
                    <a:pt x="180" y="472"/>
                  </a:lnTo>
                  <a:lnTo>
                    <a:pt x="174" y="482"/>
                  </a:lnTo>
                  <a:lnTo>
                    <a:pt x="165" y="489"/>
                  </a:lnTo>
                  <a:lnTo>
                    <a:pt x="165" y="482"/>
                  </a:lnTo>
                  <a:lnTo>
                    <a:pt x="174" y="477"/>
                  </a:lnTo>
                  <a:lnTo>
                    <a:pt x="174" y="472"/>
                  </a:lnTo>
                  <a:lnTo>
                    <a:pt x="174" y="467"/>
                  </a:lnTo>
                  <a:lnTo>
                    <a:pt x="180" y="460"/>
                  </a:lnTo>
                  <a:lnTo>
                    <a:pt x="180" y="455"/>
                  </a:lnTo>
                  <a:lnTo>
                    <a:pt x="180" y="451"/>
                  </a:lnTo>
                  <a:lnTo>
                    <a:pt x="186" y="446"/>
                  </a:lnTo>
                  <a:lnTo>
                    <a:pt x="186" y="439"/>
                  </a:lnTo>
                  <a:lnTo>
                    <a:pt x="192" y="434"/>
                  </a:lnTo>
                  <a:lnTo>
                    <a:pt x="192" y="429"/>
                  </a:lnTo>
                  <a:lnTo>
                    <a:pt x="201" y="424"/>
                  </a:lnTo>
                  <a:lnTo>
                    <a:pt x="201" y="417"/>
                  </a:lnTo>
                  <a:lnTo>
                    <a:pt x="207" y="412"/>
                  </a:lnTo>
                  <a:lnTo>
                    <a:pt x="207" y="408"/>
                  </a:lnTo>
                  <a:lnTo>
                    <a:pt x="213" y="403"/>
                  </a:lnTo>
                  <a:lnTo>
                    <a:pt x="219" y="396"/>
                  </a:lnTo>
                  <a:lnTo>
                    <a:pt x="219" y="391"/>
                  </a:lnTo>
                  <a:lnTo>
                    <a:pt x="227" y="386"/>
                  </a:lnTo>
                  <a:lnTo>
                    <a:pt x="233" y="386"/>
                  </a:lnTo>
                  <a:lnTo>
                    <a:pt x="239" y="381"/>
                  </a:lnTo>
                  <a:lnTo>
                    <a:pt x="239" y="374"/>
                  </a:lnTo>
                  <a:lnTo>
                    <a:pt x="245" y="369"/>
                  </a:lnTo>
                  <a:lnTo>
                    <a:pt x="254" y="365"/>
                  </a:lnTo>
                  <a:lnTo>
                    <a:pt x="260" y="360"/>
                  </a:lnTo>
                  <a:lnTo>
                    <a:pt x="266" y="353"/>
                  </a:lnTo>
                  <a:lnTo>
                    <a:pt x="272" y="353"/>
                  </a:lnTo>
                  <a:lnTo>
                    <a:pt x="281" y="348"/>
                  </a:lnTo>
                  <a:lnTo>
                    <a:pt x="286" y="343"/>
                  </a:lnTo>
                  <a:lnTo>
                    <a:pt x="292" y="343"/>
                  </a:lnTo>
                  <a:lnTo>
                    <a:pt x="292" y="338"/>
                  </a:lnTo>
                  <a:lnTo>
                    <a:pt x="292" y="331"/>
                  </a:lnTo>
                  <a:lnTo>
                    <a:pt x="286" y="331"/>
                  </a:lnTo>
                  <a:lnTo>
                    <a:pt x="281" y="331"/>
                  </a:lnTo>
                  <a:lnTo>
                    <a:pt x="272" y="331"/>
                  </a:lnTo>
                  <a:lnTo>
                    <a:pt x="266" y="331"/>
                  </a:lnTo>
                  <a:lnTo>
                    <a:pt x="260" y="331"/>
                  </a:lnTo>
                  <a:lnTo>
                    <a:pt x="254" y="331"/>
                  </a:lnTo>
                  <a:lnTo>
                    <a:pt x="245" y="331"/>
                  </a:lnTo>
                  <a:lnTo>
                    <a:pt x="239" y="331"/>
                  </a:lnTo>
                  <a:lnTo>
                    <a:pt x="233" y="338"/>
                  </a:lnTo>
                  <a:lnTo>
                    <a:pt x="227" y="338"/>
                  </a:lnTo>
                  <a:lnTo>
                    <a:pt x="219" y="343"/>
                  </a:lnTo>
                  <a:lnTo>
                    <a:pt x="213" y="343"/>
                  </a:lnTo>
                  <a:lnTo>
                    <a:pt x="207" y="348"/>
                  </a:lnTo>
                  <a:lnTo>
                    <a:pt x="201" y="348"/>
                  </a:lnTo>
                  <a:lnTo>
                    <a:pt x="192" y="353"/>
                  </a:lnTo>
                  <a:lnTo>
                    <a:pt x="186" y="360"/>
                  </a:lnTo>
                  <a:lnTo>
                    <a:pt x="180" y="365"/>
                  </a:lnTo>
                  <a:lnTo>
                    <a:pt x="174" y="369"/>
                  </a:lnTo>
                  <a:lnTo>
                    <a:pt x="165" y="374"/>
                  </a:lnTo>
                  <a:lnTo>
                    <a:pt x="160" y="374"/>
                  </a:lnTo>
                  <a:lnTo>
                    <a:pt x="160" y="381"/>
                  </a:lnTo>
                  <a:lnTo>
                    <a:pt x="154" y="391"/>
                  </a:lnTo>
                  <a:lnTo>
                    <a:pt x="148" y="396"/>
                  </a:lnTo>
                  <a:lnTo>
                    <a:pt x="148" y="403"/>
                  </a:lnTo>
                  <a:lnTo>
                    <a:pt x="139" y="408"/>
                  </a:lnTo>
                  <a:lnTo>
                    <a:pt x="139" y="412"/>
                  </a:lnTo>
                  <a:lnTo>
                    <a:pt x="139" y="424"/>
                  </a:lnTo>
                  <a:lnTo>
                    <a:pt x="139" y="417"/>
                  </a:lnTo>
                  <a:lnTo>
                    <a:pt x="139" y="408"/>
                  </a:lnTo>
                  <a:lnTo>
                    <a:pt x="139" y="403"/>
                  </a:lnTo>
                  <a:lnTo>
                    <a:pt x="139" y="396"/>
                  </a:lnTo>
                  <a:lnTo>
                    <a:pt x="139" y="391"/>
                  </a:lnTo>
                  <a:lnTo>
                    <a:pt x="139" y="386"/>
                  </a:lnTo>
                  <a:lnTo>
                    <a:pt x="139" y="381"/>
                  </a:lnTo>
                  <a:lnTo>
                    <a:pt x="139" y="374"/>
                  </a:lnTo>
                  <a:lnTo>
                    <a:pt x="148" y="369"/>
                  </a:lnTo>
                  <a:lnTo>
                    <a:pt x="148" y="365"/>
                  </a:lnTo>
                  <a:lnTo>
                    <a:pt x="148" y="360"/>
                  </a:lnTo>
                  <a:lnTo>
                    <a:pt x="148" y="353"/>
                  </a:lnTo>
                  <a:lnTo>
                    <a:pt x="154" y="348"/>
                  </a:lnTo>
                  <a:lnTo>
                    <a:pt x="154" y="343"/>
                  </a:lnTo>
                  <a:lnTo>
                    <a:pt x="160" y="338"/>
                  </a:lnTo>
                  <a:lnTo>
                    <a:pt x="160" y="331"/>
                  </a:lnTo>
                  <a:lnTo>
                    <a:pt x="165" y="326"/>
                  </a:lnTo>
                  <a:lnTo>
                    <a:pt x="165" y="322"/>
                  </a:lnTo>
                  <a:lnTo>
                    <a:pt x="174" y="317"/>
                  </a:lnTo>
                  <a:lnTo>
                    <a:pt x="174" y="310"/>
                  </a:lnTo>
                  <a:lnTo>
                    <a:pt x="180" y="305"/>
                  </a:lnTo>
                  <a:lnTo>
                    <a:pt x="180" y="300"/>
                  </a:lnTo>
                  <a:lnTo>
                    <a:pt x="186" y="295"/>
                  </a:lnTo>
                  <a:lnTo>
                    <a:pt x="186" y="288"/>
                  </a:lnTo>
                  <a:lnTo>
                    <a:pt x="192" y="284"/>
                  </a:lnTo>
                  <a:lnTo>
                    <a:pt x="201" y="279"/>
                  </a:lnTo>
                  <a:lnTo>
                    <a:pt x="201" y="274"/>
                  </a:lnTo>
                  <a:lnTo>
                    <a:pt x="207" y="267"/>
                  </a:lnTo>
                  <a:lnTo>
                    <a:pt x="213" y="267"/>
                  </a:lnTo>
                  <a:lnTo>
                    <a:pt x="219" y="262"/>
                  </a:lnTo>
                  <a:lnTo>
                    <a:pt x="227" y="257"/>
                  </a:lnTo>
                  <a:lnTo>
                    <a:pt x="233" y="253"/>
                  </a:lnTo>
                  <a:lnTo>
                    <a:pt x="239" y="253"/>
                  </a:lnTo>
                  <a:lnTo>
                    <a:pt x="245" y="245"/>
                  </a:lnTo>
                  <a:lnTo>
                    <a:pt x="254" y="245"/>
                  </a:lnTo>
                  <a:lnTo>
                    <a:pt x="260" y="245"/>
                  </a:lnTo>
                  <a:lnTo>
                    <a:pt x="260" y="241"/>
                  </a:lnTo>
                  <a:lnTo>
                    <a:pt x="266" y="241"/>
                  </a:lnTo>
                  <a:lnTo>
                    <a:pt x="260" y="241"/>
                  </a:lnTo>
                  <a:lnTo>
                    <a:pt x="260" y="236"/>
                  </a:lnTo>
                  <a:lnTo>
                    <a:pt x="245" y="236"/>
                  </a:lnTo>
                  <a:lnTo>
                    <a:pt x="239" y="236"/>
                  </a:lnTo>
                  <a:lnTo>
                    <a:pt x="233" y="241"/>
                  </a:lnTo>
                  <a:lnTo>
                    <a:pt x="227" y="241"/>
                  </a:lnTo>
                  <a:lnTo>
                    <a:pt x="219" y="245"/>
                  </a:lnTo>
                  <a:lnTo>
                    <a:pt x="213" y="245"/>
                  </a:lnTo>
                  <a:lnTo>
                    <a:pt x="207" y="245"/>
                  </a:lnTo>
                  <a:lnTo>
                    <a:pt x="201" y="253"/>
                  </a:lnTo>
                  <a:lnTo>
                    <a:pt x="192" y="253"/>
                  </a:lnTo>
                  <a:lnTo>
                    <a:pt x="192" y="257"/>
                  </a:lnTo>
                  <a:lnTo>
                    <a:pt x="186" y="257"/>
                  </a:lnTo>
                  <a:lnTo>
                    <a:pt x="180" y="262"/>
                  </a:lnTo>
                  <a:lnTo>
                    <a:pt x="174" y="267"/>
                  </a:lnTo>
                  <a:lnTo>
                    <a:pt x="165" y="267"/>
                  </a:lnTo>
                  <a:lnTo>
                    <a:pt x="165" y="274"/>
                  </a:lnTo>
                  <a:lnTo>
                    <a:pt x="160" y="279"/>
                  </a:lnTo>
                  <a:lnTo>
                    <a:pt x="154" y="284"/>
                  </a:lnTo>
                  <a:lnTo>
                    <a:pt x="154" y="288"/>
                  </a:lnTo>
                  <a:lnTo>
                    <a:pt x="154" y="295"/>
                  </a:lnTo>
                  <a:lnTo>
                    <a:pt x="148" y="300"/>
                  </a:lnTo>
                  <a:lnTo>
                    <a:pt x="154" y="288"/>
                  </a:lnTo>
                  <a:lnTo>
                    <a:pt x="154" y="284"/>
                  </a:lnTo>
                  <a:lnTo>
                    <a:pt x="154" y="279"/>
                  </a:lnTo>
                  <a:lnTo>
                    <a:pt x="160" y="274"/>
                  </a:lnTo>
                  <a:lnTo>
                    <a:pt x="160" y="267"/>
                  </a:lnTo>
                  <a:lnTo>
                    <a:pt x="160" y="262"/>
                  </a:lnTo>
                  <a:lnTo>
                    <a:pt x="165" y="257"/>
                  </a:lnTo>
                  <a:lnTo>
                    <a:pt x="174" y="253"/>
                  </a:lnTo>
                  <a:lnTo>
                    <a:pt x="174" y="245"/>
                  </a:lnTo>
                  <a:lnTo>
                    <a:pt x="180" y="241"/>
                  </a:lnTo>
                  <a:lnTo>
                    <a:pt x="180" y="236"/>
                  </a:lnTo>
                  <a:lnTo>
                    <a:pt x="186" y="231"/>
                  </a:lnTo>
                  <a:lnTo>
                    <a:pt x="192" y="224"/>
                  </a:lnTo>
                  <a:lnTo>
                    <a:pt x="192" y="219"/>
                  </a:lnTo>
                  <a:lnTo>
                    <a:pt x="201" y="214"/>
                  </a:lnTo>
                  <a:lnTo>
                    <a:pt x="207" y="210"/>
                  </a:lnTo>
                  <a:lnTo>
                    <a:pt x="213" y="202"/>
                  </a:lnTo>
                  <a:lnTo>
                    <a:pt x="219" y="198"/>
                  </a:lnTo>
                  <a:lnTo>
                    <a:pt x="227" y="198"/>
                  </a:lnTo>
                  <a:lnTo>
                    <a:pt x="233" y="193"/>
                  </a:lnTo>
                  <a:lnTo>
                    <a:pt x="239" y="188"/>
                  </a:lnTo>
                  <a:lnTo>
                    <a:pt x="254" y="188"/>
                  </a:lnTo>
                  <a:lnTo>
                    <a:pt x="260" y="188"/>
                  </a:lnTo>
                  <a:lnTo>
                    <a:pt x="260" y="181"/>
                  </a:lnTo>
                  <a:lnTo>
                    <a:pt x="260" y="176"/>
                  </a:lnTo>
                  <a:lnTo>
                    <a:pt x="254" y="176"/>
                  </a:lnTo>
                  <a:lnTo>
                    <a:pt x="245" y="176"/>
                  </a:lnTo>
                  <a:lnTo>
                    <a:pt x="239" y="176"/>
                  </a:lnTo>
                  <a:lnTo>
                    <a:pt x="233" y="176"/>
                  </a:lnTo>
                  <a:lnTo>
                    <a:pt x="227" y="176"/>
                  </a:lnTo>
                  <a:lnTo>
                    <a:pt x="219" y="181"/>
                  </a:lnTo>
                  <a:lnTo>
                    <a:pt x="213" y="181"/>
                  </a:lnTo>
                  <a:lnTo>
                    <a:pt x="207" y="181"/>
                  </a:lnTo>
                  <a:lnTo>
                    <a:pt x="201" y="181"/>
                  </a:lnTo>
                  <a:lnTo>
                    <a:pt x="192" y="188"/>
                  </a:lnTo>
                  <a:lnTo>
                    <a:pt x="186" y="188"/>
                  </a:lnTo>
                  <a:lnTo>
                    <a:pt x="180" y="188"/>
                  </a:lnTo>
                  <a:lnTo>
                    <a:pt x="174" y="193"/>
                  </a:lnTo>
                  <a:lnTo>
                    <a:pt x="165" y="193"/>
                  </a:lnTo>
                  <a:lnTo>
                    <a:pt x="160" y="198"/>
                  </a:lnTo>
                  <a:lnTo>
                    <a:pt x="154" y="198"/>
                  </a:lnTo>
                  <a:lnTo>
                    <a:pt x="154" y="202"/>
                  </a:lnTo>
                  <a:lnTo>
                    <a:pt x="148" y="210"/>
                  </a:lnTo>
                  <a:lnTo>
                    <a:pt x="139" y="214"/>
                  </a:lnTo>
                  <a:lnTo>
                    <a:pt x="133" y="219"/>
                  </a:lnTo>
                  <a:lnTo>
                    <a:pt x="133" y="224"/>
                  </a:lnTo>
                  <a:lnTo>
                    <a:pt x="127" y="224"/>
                  </a:lnTo>
                  <a:lnTo>
                    <a:pt x="127" y="219"/>
                  </a:lnTo>
                  <a:lnTo>
                    <a:pt x="133" y="214"/>
                  </a:lnTo>
                  <a:lnTo>
                    <a:pt x="133" y="210"/>
                  </a:lnTo>
                  <a:lnTo>
                    <a:pt x="133" y="202"/>
                  </a:lnTo>
                  <a:lnTo>
                    <a:pt x="133" y="198"/>
                  </a:lnTo>
                  <a:lnTo>
                    <a:pt x="139" y="193"/>
                  </a:lnTo>
                  <a:lnTo>
                    <a:pt x="139" y="188"/>
                  </a:lnTo>
                  <a:lnTo>
                    <a:pt x="139" y="181"/>
                  </a:lnTo>
                  <a:lnTo>
                    <a:pt x="148" y="176"/>
                  </a:lnTo>
                  <a:lnTo>
                    <a:pt x="148" y="171"/>
                  </a:lnTo>
                  <a:lnTo>
                    <a:pt x="154" y="167"/>
                  </a:lnTo>
                  <a:lnTo>
                    <a:pt x="154" y="159"/>
                  </a:lnTo>
                  <a:lnTo>
                    <a:pt x="160" y="155"/>
                  </a:lnTo>
                  <a:lnTo>
                    <a:pt x="160" y="150"/>
                  </a:lnTo>
                  <a:lnTo>
                    <a:pt x="165" y="145"/>
                  </a:lnTo>
                  <a:lnTo>
                    <a:pt x="174" y="138"/>
                  </a:lnTo>
                  <a:lnTo>
                    <a:pt x="174" y="133"/>
                  </a:lnTo>
                  <a:lnTo>
                    <a:pt x="180" y="128"/>
                  </a:lnTo>
                  <a:lnTo>
                    <a:pt x="186" y="124"/>
                  </a:lnTo>
                  <a:lnTo>
                    <a:pt x="192" y="116"/>
                  </a:lnTo>
                  <a:lnTo>
                    <a:pt x="207" y="112"/>
                  </a:lnTo>
                  <a:lnTo>
                    <a:pt x="213" y="107"/>
                  </a:lnTo>
                  <a:lnTo>
                    <a:pt x="219" y="102"/>
                  </a:lnTo>
                  <a:lnTo>
                    <a:pt x="219" y="95"/>
                  </a:lnTo>
                  <a:lnTo>
                    <a:pt x="213" y="90"/>
                  </a:lnTo>
                  <a:lnTo>
                    <a:pt x="213" y="85"/>
                  </a:lnTo>
                  <a:lnTo>
                    <a:pt x="207" y="81"/>
                  </a:lnTo>
                  <a:lnTo>
                    <a:pt x="201" y="74"/>
                  </a:lnTo>
                  <a:lnTo>
                    <a:pt x="201" y="69"/>
                  </a:lnTo>
                  <a:lnTo>
                    <a:pt x="192" y="64"/>
                  </a:lnTo>
                  <a:lnTo>
                    <a:pt x="186" y="64"/>
                  </a:lnTo>
                  <a:lnTo>
                    <a:pt x="180" y="59"/>
                  </a:lnTo>
                  <a:lnTo>
                    <a:pt x="174" y="59"/>
                  </a:lnTo>
                  <a:lnTo>
                    <a:pt x="165" y="59"/>
                  </a:lnTo>
                  <a:lnTo>
                    <a:pt x="174" y="64"/>
                  </a:lnTo>
                  <a:lnTo>
                    <a:pt x="180" y="69"/>
                  </a:lnTo>
                  <a:lnTo>
                    <a:pt x="186" y="74"/>
                  </a:lnTo>
                  <a:lnTo>
                    <a:pt x="192" y="81"/>
                  </a:lnTo>
                  <a:lnTo>
                    <a:pt x="201" y="85"/>
                  </a:lnTo>
                  <a:lnTo>
                    <a:pt x="207" y="90"/>
                  </a:lnTo>
                  <a:lnTo>
                    <a:pt x="207" y="95"/>
                  </a:lnTo>
                  <a:lnTo>
                    <a:pt x="201" y="95"/>
                  </a:lnTo>
                  <a:lnTo>
                    <a:pt x="201" y="90"/>
                  </a:lnTo>
                  <a:lnTo>
                    <a:pt x="192" y="85"/>
                  </a:lnTo>
                  <a:lnTo>
                    <a:pt x="186" y="81"/>
                  </a:lnTo>
                  <a:lnTo>
                    <a:pt x="180" y="74"/>
                  </a:lnTo>
                  <a:lnTo>
                    <a:pt x="174" y="74"/>
                  </a:lnTo>
                  <a:lnTo>
                    <a:pt x="165" y="69"/>
                  </a:lnTo>
                  <a:lnTo>
                    <a:pt x="160" y="69"/>
                  </a:lnTo>
                  <a:lnTo>
                    <a:pt x="154" y="64"/>
                  </a:lnTo>
                  <a:lnTo>
                    <a:pt x="148" y="52"/>
                  </a:lnTo>
                  <a:lnTo>
                    <a:pt x="139" y="47"/>
                  </a:lnTo>
                  <a:lnTo>
                    <a:pt x="133" y="47"/>
                  </a:lnTo>
                  <a:lnTo>
                    <a:pt x="127" y="47"/>
                  </a:lnTo>
                  <a:lnTo>
                    <a:pt x="121" y="43"/>
                  </a:lnTo>
                  <a:lnTo>
                    <a:pt x="112" y="43"/>
                  </a:lnTo>
                  <a:lnTo>
                    <a:pt x="112" y="47"/>
                  </a:lnTo>
                  <a:lnTo>
                    <a:pt x="121" y="52"/>
                  </a:lnTo>
                  <a:lnTo>
                    <a:pt x="127" y="59"/>
                  </a:lnTo>
                  <a:lnTo>
                    <a:pt x="127" y="64"/>
                  </a:lnTo>
                  <a:lnTo>
                    <a:pt x="121" y="59"/>
                  </a:lnTo>
                  <a:lnTo>
                    <a:pt x="112" y="59"/>
                  </a:lnTo>
                  <a:lnTo>
                    <a:pt x="106" y="59"/>
                  </a:lnTo>
                  <a:lnTo>
                    <a:pt x="101" y="52"/>
                  </a:lnTo>
                  <a:lnTo>
                    <a:pt x="86" y="52"/>
                  </a:lnTo>
                  <a:lnTo>
                    <a:pt x="80" y="52"/>
                  </a:lnTo>
                  <a:lnTo>
                    <a:pt x="80" y="59"/>
                  </a:lnTo>
                  <a:lnTo>
                    <a:pt x="86" y="59"/>
                  </a:lnTo>
                  <a:lnTo>
                    <a:pt x="95" y="64"/>
                  </a:lnTo>
                  <a:lnTo>
                    <a:pt x="86" y="64"/>
                  </a:lnTo>
                  <a:lnTo>
                    <a:pt x="80" y="59"/>
                  </a:lnTo>
                  <a:lnTo>
                    <a:pt x="68" y="59"/>
                  </a:lnTo>
                  <a:lnTo>
                    <a:pt x="59" y="52"/>
                  </a:lnTo>
                  <a:lnTo>
                    <a:pt x="53" y="52"/>
                  </a:lnTo>
                  <a:lnTo>
                    <a:pt x="47" y="52"/>
                  </a:lnTo>
                  <a:lnTo>
                    <a:pt x="33" y="47"/>
                  </a:lnTo>
                  <a:lnTo>
                    <a:pt x="27" y="47"/>
                  </a:lnTo>
                  <a:lnTo>
                    <a:pt x="21" y="47"/>
                  </a:lnTo>
                  <a:lnTo>
                    <a:pt x="15" y="47"/>
                  </a:lnTo>
                  <a:lnTo>
                    <a:pt x="6" y="43"/>
                  </a:lnTo>
                  <a:lnTo>
                    <a:pt x="0" y="43"/>
                  </a:lnTo>
                  <a:lnTo>
                    <a:pt x="6" y="43"/>
                  </a:lnTo>
                  <a:lnTo>
                    <a:pt x="15" y="38"/>
                  </a:lnTo>
                  <a:lnTo>
                    <a:pt x="21" y="38"/>
                  </a:lnTo>
                  <a:lnTo>
                    <a:pt x="27" y="38"/>
                  </a:lnTo>
                  <a:lnTo>
                    <a:pt x="41" y="38"/>
                  </a:lnTo>
                  <a:lnTo>
                    <a:pt x="47" y="38"/>
                  </a:lnTo>
                  <a:lnTo>
                    <a:pt x="53" y="38"/>
                  </a:lnTo>
                  <a:lnTo>
                    <a:pt x="59" y="38"/>
                  </a:lnTo>
                  <a:lnTo>
                    <a:pt x="68" y="38"/>
                  </a:lnTo>
                  <a:lnTo>
                    <a:pt x="80" y="38"/>
                  </a:lnTo>
                  <a:lnTo>
                    <a:pt x="86" y="38"/>
                  </a:lnTo>
                  <a:lnTo>
                    <a:pt x="95" y="38"/>
                  </a:lnTo>
                  <a:lnTo>
                    <a:pt x="101" y="38"/>
                  </a:lnTo>
                  <a:lnTo>
                    <a:pt x="106" y="38"/>
                  </a:lnTo>
                  <a:lnTo>
                    <a:pt x="112" y="38"/>
                  </a:lnTo>
                  <a:lnTo>
                    <a:pt x="112" y="38"/>
                  </a:lnTo>
                  <a:close/>
                </a:path>
              </a:pathLst>
            </a:custGeom>
            <a:solidFill>
              <a:srgbClr val="A5A5A5"/>
            </a:solidFill>
            <a:ln w="9525">
              <a:noFill/>
              <a:round/>
              <a:headEnd/>
              <a:tailEnd/>
            </a:ln>
          </p:spPr>
          <p:txBody>
            <a:bodyPr/>
            <a:lstStyle/>
            <a:p>
              <a:endParaRPr lang="en-IN"/>
            </a:p>
          </p:txBody>
        </p:sp>
        <p:sp>
          <p:nvSpPr>
            <p:cNvPr id="5148" name="Freeform 28"/>
            <p:cNvSpPr>
              <a:spLocks noChangeAspect="1"/>
            </p:cNvSpPr>
            <p:nvPr/>
          </p:nvSpPr>
          <p:spPr bwMode="auto">
            <a:xfrm>
              <a:off x="2844" y="740"/>
              <a:ext cx="1" cy="17"/>
            </a:xfrm>
            <a:custGeom>
              <a:avLst/>
              <a:gdLst/>
              <a:ahLst/>
              <a:cxnLst>
                <a:cxn ang="0">
                  <a:pos x="0" y="0"/>
                </a:cxn>
                <a:cxn ang="0">
                  <a:pos x="0" y="5"/>
                </a:cxn>
                <a:cxn ang="0">
                  <a:pos x="0" y="10"/>
                </a:cxn>
                <a:cxn ang="0">
                  <a:pos x="0" y="17"/>
                </a:cxn>
                <a:cxn ang="0">
                  <a:pos x="0" y="10"/>
                </a:cxn>
                <a:cxn ang="0">
                  <a:pos x="0" y="5"/>
                </a:cxn>
                <a:cxn ang="0">
                  <a:pos x="0" y="0"/>
                </a:cxn>
                <a:cxn ang="0">
                  <a:pos x="0" y="0"/>
                </a:cxn>
              </a:cxnLst>
              <a:rect l="0" t="0" r="r" b="b"/>
              <a:pathLst>
                <a:path h="17">
                  <a:moveTo>
                    <a:pt x="0" y="0"/>
                  </a:moveTo>
                  <a:lnTo>
                    <a:pt x="0" y="5"/>
                  </a:lnTo>
                  <a:lnTo>
                    <a:pt x="0" y="10"/>
                  </a:lnTo>
                  <a:lnTo>
                    <a:pt x="0" y="17"/>
                  </a:lnTo>
                  <a:lnTo>
                    <a:pt x="0" y="10"/>
                  </a:lnTo>
                  <a:lnTo>
                    <a:pt x="0" y="5"/>
                  </a:lnTo>
                  <a:lnTo>
                    <a:pt x="0" y="0"/>
                  </a:lnTo>
                  <a:lnTo>
                    <a:pt x="0" y="0"/>
                  </a:lnTo>
                  <a:close/>
                </a:path>
              </a:pathLst>
            </a:custGeom>
            <a:solidFill>
              <a:srgbClr val="FFFFFF"/>
            </a:solidFill>
            <a:ln w="9525">
              <a:noFill/>
              <a:round/>
              <a:headEnd/>
              <a:tailEnd/>
            </a:ln>
          </p:spPr>
          <p:txBody>
            <a:bodyPr/>
            <a:lstStyle/>
            <a:p>
              <a:endParaRPr lang="en-IN"/>
            </a:p>
          </p:txBody>
        </p:sp>
        <p:sp>
          <p:nvSpPr>
            <p:cNvPr id="5149" name="Freeform 29"/>
            <p:cNvSpPr>
              <a:spLocks noChangeAspect="1"/>
            </p:cNvSpPr>
            <p:nvPr/>
          </p:nvSpPr>
          <p:spPr bwMode="auto">
            <a:xfrm>
              <a:off x="2844" y="779"/>
              <a:ext cx="9" cy="14"/>
            </a:xfrm>
            <a:custGeom>
              <a:avLst/>
              <a:gdLst/>
              <a:ahLst/>
              <a:cxnLst>
                <a:cxn ang="0">
                  <a:pos x="0" y="0"/>
                </a:cxn>
                <a:cxn ang="0">
                  <a:pos x="9" y="4"/>
                </a:cxn>
                <a:cxn ang="0">
                  <a:pos x="9" y="9"/>
                </a:cxn>
                <a:cxn ang="0">
                  <a:pos x="9" y="14"/>
                </a:cxn>
                <a:cxn ang="0">
                  <a:pos x="9" y="9"/>
                </a:cxn>
                <a:cxn ang="0">
                  <a:pos x="0" y="4"/>
                </a:cxn>
                <a:cxn ang="0">
                  <a:pos x="0" y="0"/>
                </a:cxn>
                <a:cxn ang="0">
                  <a:pos x="0" y="0"/>
                </a:cxn>
              </a:cxnLst>
              <a:rect l="0" t="0" r="r" b="b"/>
              <a:pathLst>
                <a:path w="9" h="14">
                  <a:moveTo>
                    <a:pt x="0" y="0"/>
                  </a:moveTo>
                  <a:lnTo>
                    <a:pt x="9" y="4"/>
                  </a:lnTo>
                  <a:lnTo>
                    <a:pt x="9" y="9"/>
                  </a:lnTo>
                  <a:lnTo>
                    <a:pt x="9" y="14"/>
                  </a:lnTo>
                  <a:lnTo>
                    <a:pt x="9" y="9"/>
                  </a:lnTo>
                  <a:lnTo>
                    <a:pt x="0" y="4"/>
                  </a:lnTo>
                  <a:lnTo>
                    <a:pt x="0" y="0"/>
                  </a:lnTo>
                  <a:lnTo>
                    <a:pt x="0" y="0"/>
                  </a:lnTo>
                  <a:close/>
                </a:path>
              </a:pathLst>
            </a:custGeom>
            <a:solidFill>
              <a:srgbClr val="FFFFFF"/>
            </a:solidFill>
            <a:ln w="9525">
              <a:noFill/>
              <a:round/>
              <a:headEnd/>
              <a:tailEnd/>
            </a:ln>
          </p:spPr>
          <p:txBody>
            <a:bodyPr/>
            <a:lstStyle/>
            <a:p>
              <a:endParaRPr lang="en-IN"/>
            </a:p>
          </p:txBody>
        </p:sp>
        <p:sp>
          <p:nvSpPr>
            <p:cNvPr id="5150" name="Freeform 30"/>
            <p:cNvSpPr>
              <a:spLocks noChangeAspect="1"/>
            </p:cNvSpPr>
            <p:nvPr/>
          </p:nvSpPr>
          <p:spPr bwMode="auto">
            <a:xfrm>
              <a:off x="2859" y="728"/>
              <a:ext cx="6" cy="22"/>
            </a:xfrm>
            <a:custGeom>
              <a:avLst/>
              <a:gdLst/>
              <a:ahLst/>
              <a:cxnLst>
                <a:cxn ang="0">
                  <a:pos x="0" y="8"/>
                </a:cxn>
                <a:cxn ang="0">
                  <a:pos x="0" y="12"/>
                </a:cxn>
                <a:cxn ang="0">
                  <a:pos x="6" y="17"/>
                </a:cxn>
                <a:cxn ang="0">
                  <a:pos x="6" y="22"/>
                </a:cxn>
                <a:cxn ang="0">
                  <a:pos x="6" y="17"/>
                </a:cxn>
                <a:cxn ang="0">
                  <a:pos x="0" y="12"/>
                </a:cxn>
                <a:cxn ang="0">
                  <a:pos x="0" y="0"/>
                </a:cxn>
                <a:cxn ang="0">
                  <a:pos x="0" y="8"/>
                </a:cxn>
                <a:cxn ang="0">
                  <a:pos x="0" y="8"/>
                </a:cxn>
              </a:cxnLst>
              <a:rect l="0" t="0" r="r" b="b"/>
              <a:pathLst>
                <a:path w="6" h="22">
                  <a:moveTo>
                    <a:pt x="0" y="8"/>
                  </a:moveTo>
                  <a:lnTo>
                    <a:pt x="0" y="12"/>
                  </a:lnTo>
                  <a:lnTo>
                    <a:pt x="6" y="17"/>
                  </a:lnTo>
                  <a:lnTo>
                    <a:pt x="6" y="22"/>
                  </a:lnTo>
                  <a:lnTo>
                    <a:pt x="6" y="17"/>
                  </a:lnTo>
                  <a:lnTo>
                    <a:pt x="0" y="12"/>
                  </a:lnTo>
                  <a:lnTo>
                    <a:pt x="0" y="0"/>
                  </a:lnTo>
                  <a:lnTo>
                    <a:pt x="0" y="8"/>
                  </a:lnTo>
                  <a:lnTo>
                    <a:pt x="0" y="8"/>
                  </a:lnTo>
                  <a:close/>
                </a:path>
              </a:pathLst>
            </a:custGeom>
            <a:solidFill>
              <a:srgbClr val="FFFFFF"/>
            </a:solidFill>
            <a:ln w="9525">
              <a:noFill/>
              <a:round/>
              <a:headEnd/>
              <a:tailEnd/>
            </a:ln>
          </p:spPr>
          <p:txBody>
            <a:bodyPr/>
            <a:lstStyle/>
            <a:p>
              <a:endParaRPr lang="en-IN"/>
            </a:p>
          </p:txBody>
        </p:sp>
        <p:sp>
          <p:nvSpPr>
            <p:cNvPr id="5151" name="Freeform 31"/>
            <p:cNvSpPr>
              <a:spLocks noChangeAspect="1"/>
            </p:cNvSpPr>
            <p:nvPr/>
          </p:nvSpPr>
          <p:spPr bwMode="auto">
            <a:xfrm>
              <a:off x="2865" y="771"/>
              <a:ext cx="6" cy="17"/>
            </a:xfrm>
            <a:custGeom>
              <a:avLst/>
              <a:gdLst/>
              <a:ahLst/>
              <a:cxnLst>
                <a:cxn ang="0">
                  <a:pos x="0" y="0"/>
                </a:cxn>
                <a:cxn ang="0">
                  <a:pos x="0" y="8"/>
                </a:cxn>
                <a:cxn ang="0">
                  <a:pos x="6" y="12"/>
                </a:cxn>
                <a:cxn ang="0">
                  <a:pos x="6" y="17"/>
                </a:cxn>
                <a:cxn ang="0">
                  <a:pos x="0" y="12"/>
                </a:cxn>
                <a:cxn ang="0">
                  <a:pos x="0" y="8"/>
                </a:cxn>
                <a:cxn ang="0">
                  <a:pos x="0" y="0"/>
                </a:cxn>
                <a:cxn ang="0">
                  <a:pos x="0" y="0"/>
                </a:cxn>
              </a:cxnLst>
              <a:rect l="0" t="0" r="r" b="b"/>
              <a:pathLst>
                <a:path w="6" h="17">
                  <a:moveTo>
                    <a:pt x="0" y="0"/>
                  </a:moveTo>
                  <a:lnTo>
                    <a:pt x="0" y="8"/>
                  </a:lnTo>
                  <a:lnTo>
                    <a:pt x="6" y="12"/>
                  </a:lnTo>
                  <a:lnTo>
                    <a:pt x="6" y="17"/>
                  </a:lnTo>
                  <a:lnTo>
                    <a:pt x="0" y="12"/>
                  </a:lnTo>
                  <a:lnTo>
                    <a:pt x="0" y="8"/>
                  </a:lnTo>
                  <a:lnTo>
                    <a:pt x="0" y="0"/>
                  </a:lnTo>
                  <a:lnTo>
                    <a:pt x="0" y="0"/>
                  </a:lnTo>
                  <a:close/>
                </a:path>
              </a:pathLst>
            </a:custGeom>
            <a:solidFill>
              <a:srgbClr val="FFFFFF"/>
            </a:solidFill>
            <a:ln w="9525">
              <a:noFill/>
              <a:round/>
              <a:headEnd/>
              <a:tailEnd/>
            </a:ln>
          </p:spPr>
          <p:txBody>
            <a:bodyPr/>
            <a:lstStyle/>
            <a:p>
              <a:endParaRPr lang="en-IN"/>
            </a:p>
          </p:txBody>
        </p:sp>
        <p:sp>
          <p:nvSpPr>
            <p:cNvPr id="5152" name="Freeform 32"/>
            <p:cNvSpPr>
              <a:spLocks noChangeAspect="1"/>
            </p:cNvSpPr>
            <p:nvPr/>
          </p:nvSpPr>
          <p:spPr bwMode="auto">
            <a:xfrm>
              <a:off x="2865" y="800"/>
              <a:ext cx="6" cy="14"/>
            </a:xfrm>
            <a:custGeom>
              <a:avLst/>
              <a:gdLst/>
              <a:ahLst/>
              <a:cxnLst>
                <a:cxn ang="0">
                  <a:pos x="6" y="0"/>
                </a:cxn>
                <a:cxn ang="0">
                  <a:pos x="6" y="5"/>
                </a:cxn>
                <a:cxn ang="0">
                  <a:pos x="6" y="14"/>
                </a:cxn>
                <a:cxn ang="0">
                  <a:pos x="0" y="10"/>
                </a:cxn>
                <a:cxn ang="0">
                  <a:pos x="0" y="5"/>
                </a:cxn>
                <a:cxn ang="0">
                  <a:pos x="6" y="0"/>
                </a:cxn>
                <a:cxn ang="0">
                  <a:pos x="6" y="0"/>
                </a:cxn>
              </a:cxnLst>
              <a:rect l="0" t="0" r="r" b="b"/>
              <a:pathLst>
                <a:path w="6" h="14">
                  <a:moveTo>
                    <a:pt x="6" y="0"/>
                  </a:moveTo>
                  <a:lnTo>
                    <a:pt x="6" y="5"/>
                  </a:lnTo>
                  <a:lnTo>
                    <a:pt x="6" y="14"/>
                  </a:lnTo>
                  <a:lnTo>
                    <a:pt x="0" y="10"/>
                  </a:lnTo>
                  <a:lnTo>
                    <a:pt x="0" y="5"/>
                  </a:lnTo>
                  <a:lnTo>
                    <a:pt x="6" y="0"/>
                  </a:lnTo>
                  <a:lnTo>
                    <a:pt x="6" y="0"/>
                  </a:lnTo>
                  <a:close/>
                </a:path>
              </a:pathLst>
            </a:custGeom>
            <a:solidFill>
              <a:srgbClr val="FFFFFF"/>
            </a:solidFill>
            <a:ln w="9525">
              <a:noFill/>
              <a:round/>
              <a:headEnd/>
              <a:tailEnd/>
            </a:ln>
          </p:spPr>
          <p:txBody>
            <a:bodyPr/>
            <a:lstStyle/>
            <a:p>
              <a:endParaRPr lang="en-IN"/>
            </a:p>
          </p:txBody>
        </p:sp>
        <p:sp>
          <p:nvSpPr>
            <p:cNvPr id="5153" name="Freeform 33"/>
            <p:cNvSpPr>
              <a:spLocks noChangeAspect="1"/>
            </p:cNvSpPr>
            <p:nvPr/>
          </p:nvSpPr>
          <p:spPr bwMode="auto">
            <a:xfrm>
              <a:off x="2924" y="1213"/>
              <a:ext cx="106" cy="253"/>
            </a:xfrm>
            <a:custGeom>
              <a:avLst/>
              <a:gdLst/>
              <a:ahLst/>
              <a:cxnLst>
                <a:cxn ang="0">
                  <a:pos x="9" y="48"/>
                </a:cxn>
                <a:cxn ang="0">
                  <a:pos x="20" y="38"/>
                </a:cxn>
                <a:cxn ang="0">
                  <a:pos x="26" y="26"/>
                </a:cxn>
                <a:cxn ang="0">
                  <a:pos x="35" y="17"/>
                </a:cxn>
                <a:cxn ang="0">
                  <a:pos x="41" y="5"/>
                </a:cxn>
                <a:cxn ang="0">
                  <a:pos x="53" y="0"/>
                </a:cxn>
                <a:cxn ang="0">
                  <a:pos x="68" y="0"/>
                </a:cxn>
                <a:cxn ang="0">
                  <a:pos x="88" y="5"/>
                </a:cxn>
                <a:cxn ang="0">
                  <a:pos x="100" y="17"/>
                </a:cxn>
                <a:cxn ang="0">
                  <a:pos x="100" y="26"/>
                </a:cxn>
                <a:cxn ang="0">
                  <a:pos x="106" y="43"/>
                </a:cxn>
                <a:cxn ang="0">
                  <a:pos x="106" y="52"/>
                </a:cxn>
                <a:cxn ang="0">
                  <a:pos x="106" y="64"/>
                </a:cxn>
                <a:cxn ang="0">
                  <a:pos x="106" y="81"/>
                </a:cxn>
                <a:cxn ang="0">
                  <a:pos x="106" y="91"/>
                </a:cxn>
                <a:cxn ang="0">
                  <a:pos x="100" y="102"/>
                </a:cxn>
                <a:cxn ang="0">
                  <a:pos x="100" y="117"/>
                </a:cxn>
                <a:cxn ang="0">
                  <a:pos x="94" y="129"/>
                </a:cxn>
                <a:cxn ang="0">
                  <a:pos x="94" y="138"/>
                </a:cxn>
                <a:cxn ang="0">
                  <a:pos x="88" y="150"/>
                </a:cxn>
                <a:cxn ang="0">
                  <a:pos x="88" y="160"/>
                </a:cxn>
                <a:cxn ang="0">
                  <a:pos x="79" y="176"/>
                </a:cxn>
                <a:cxn ang="0">
                  <a:pos x="74" y="188"/>
                </a:cxn>
                <a:cxn ang="0">
                  <a:pos x="68" y="198"/>
                </a:cxn>
                <a:cxn ang="0">
                  <a:pos x="62" y="210"/>
                </a:cxn>
                <a:cxn ang="0">
                  <a:pos x="53" y="219"/>
                </a:cxn>
                <a:cxn ang="0">
                  <a:pos x="47" y="231"/>
                </a:cxn>
                <a:cxn ang="0">
                  <a:pos x="35" y="241"/>
                </a:cxn>
                <a:cxn ang="0">
                  <a:pos x="20" y="246"/>
                </a:cxn>
                <a:cxn ang="0">
                  <a:pos x="9" y="253"/>
                </a:cxn>
                <a:cxn ang="0">
                  <a:pos x="0" y="246"/>
                </a:cxn>
                <a:cxn ang="0">
                  <a:pos x="0" y="236"/>
                </a:cxn>
                <a:cxn ang="0">
                  <a:pos x="0" y="219"/>
                </a:cxn>
                <a:cxn ang="0">
                  <a:pos x="0" y="210"/>
                </a:cxn>
                <a:cxn ang="0">
                  <a:pos x="0" y="193"/>
                </a:cxn>
                <a:cxn ang="0">
                  <a:pos x="0" y="181"/>
                </a:cxn>
                <a:cxn ang="0">
                  <a:pos x="0" y="172"/>
                </a:cxn>
                <a:cxn ang="0">
                  <a:pos x="0" y="155"/>
                </a:cxn>
                <a:cxn ang="0">
                  <a:pos x="0" y="145"/>
                </a:cxn>
                <a:cxn ang="0">
                  <a:pos x="0" y="133"/>
                </a:cxn>
                <a:cxn ang="0">
                  <a:pos x="0" y="117"/>
                </a:cxn>
                <a:cxn ang="0">
                  <a:pos x="0" y="107"/>
                </a:cxn>
                <a:cxn ang="0">
                  <a:pos x="0" y="91"/>
                </a:cxn>
                <a:cxn ang="0">
                  <a:pos x="0" y="81"/>
                </a:cxn>
                <a:cxn ang="0">
                  <a:pos x="0" y="69"/>
                </a:cxn>
                <a:cxn ang="0">
                  <a:pos x="0" y="60"/>
                </a:cxn>
                <a:cxn ang="0">
                  <a:pos x="0" y="48"/>
                </a:cxn>
              </a:cxnLst>
              <a:rect l="0" t="0" r="r" b="b"/>
              <a:pathLst>
                <a:path w="106" h="253">
                  <a:moveTo>
                    <a:pt x="0" y="48"/>
                  </a:moveTo>
                  <a:lnTo>
                    <a:pt x="9" y="48"/>
                  </a:lnTo>
                  <a:lnTo>
                    <a:pt x="15" y="43"/>
                  </a:lnTo>
                  <a:lnTo>
                    <a:pt x="20" y="38"/>
                  </a:lnTo>
                  <a:lnTo>
                    <a:pt x="20" y="31"/>
                  </a:lnTo>
                  <a:lnTo>
                    <a:pt x="26" y="26"/>
                  </a:lnTo>
                  <a:lnTo>
                    <a:pt x="26" y="21"/>
                  </a:lnTo>
                  <a:lnTo>
                    <a:pt x="35" y="17"/>
                  </a:lnTo>
                  <a:lnTo>
                    <a:pt x="41" y="9"/>
                  </a:lnTo>
                  <a:lnTo>
                    <a:pt x="41" y="5"/>
                  </a:lnTo>
                  <a:lnTo>
                    <a:pt x="47" y="5"/>
                  </a:lnTo>
                  <a:lnTo>
                    <a:pt x="53" y="0"/>
                  </a:lnTo>
                  <a:lnTo>
                    <a:pt x="62" y="0"/>
                  </a:lnTo>
                  <a:lnTo>
                    <a:pt x="68" y="0"/>
                  </a:lnTo>
                  <a:lnTo>
                    <a:pt x="79" y="5"/>
                  </a:lnTo>
                  <a:lnTo>
                    <a:pt x="88" y="5"/>
                  </a:lnTo>
                  <a:lnTo>
                    <a:pt x="94" y="9"/>
                  </a:lnTo>
                  <a:lnTo>
                    <a:pt x="100" y="17"/>
                  </a:lnTo>
                  <a:lnTo>
                    <a:pt x="100" y="21"/>
                  </a:lnTo>
                  <a:lnTo>
                    <a:pt x="100" y="26"/>
                  </a:lnTo>
                  <a:lnTo>
                    <a:pt x="106" y="38"/>
                  </a:lnTo>
                  <a:lnTo>
                    <a:pt x="106" y="43"/>
                  </a:lnTo>
                  <a:lnTo>
                    <a:pt x="106" y="48"/>
                  </a:lnTo>
                  <a:lnTo>
                    <a:pt x="106" y="52"/>
                  </a:lnTo>
                  <a:lnTo>
                    <a:pt x="106" y="60"/>
                  </a:lnTo>
                  <a:lnTo>
                    <a:pt x="106" y="64"/>
                  </a:lnTo>
                  <a:lnTo>
                    <a:pt x="106" y="69"/>
                  </a:lnTo>
                  <a:lnTo>
                    <a:pt x="106" y="81"/>
                  </a:lnTo>
                  <a:lnTo>
                    <a:pt x="106" y="86"/>
                  </a:lnTo>
                  <a:lnTo>
                    <a:pt x="106" y="91"/>
                  </a:lnTo>
                  <a:lnTo>
                    <a:pt x="100" y="95"/>
                  </a:lnTo>
                  <a:lnTo>
                    <a:pt x="100" y="102"/>
                  </a:lnTo>
                  <a:lnTo>
                    <a:pt x="100" y="107"/>
                  </a:lnTo>
                  <a:lnTo>
                    <a:pt x="100" y="117"/>
                  </a:lnTo>
                  <a:lnTo>
                    <a:pt x="100" y="124"/>
                  </a:lnTo>
                  <a:lnTo>
                    <a:pt x="94" y="129"/>
                  </a:lnTo>
                  <a:lnTo>
                    <a:pt x="94" y="133"/>
                  </a:lnTo>
                  <a:lnTo>
                    <a:pt x="94" y="138"/>
                  </a:lnTo>
                  <a:lnTo>
                    <a:pt x="94" y="145"/>
                  </a:lnTo>
                  <a:lnTo>
                    <a:pt x="88" y="150"/>
                  </a:lnTo>
                  <a:lnTo>
                    <a:pt x="88" y="155"/>
                  </a:lnTo>
                  <a:lnTo>
                    <a:pt x="88" y="160"/>
                  </a:lnTo>
                  <a:lnTo>
                    <a:pt x="79" y="167"/>
                  </a:lnTo>
                  <a:lnTo>
                    <a:pt x="79" y="176"/>
                  </a:lnTo>
                  <a:lnTo>
                    <a:pt x="79" y="181"/>
                  </a:lnTo>
                  <a:lnTo>
                    <a:pt x="74" y="188"/>
                  </a:lnTo>
                  <a:lnTo>
                    <a:pt x="74" y="193"/>
                  </a:lnTo>
                  <a:lnTo>
                    <a:pt x="68" y="198"/>
                  </a:lnTo>
                  <a:lnTo>
                    <a:pt x="68" y="203"/>
                  </a:lnTo>
                  <a:lnTo>
                    <a:pt x="62" y="210"/>
                  </a:lnTo>
                  <a:lnTo>
                    <a:pt x="62" y="215"/>
                  </a:lnTo>
                  <a:lnTo>
                    <a:pt x="53" y="219"/>
                  </a:lnTo>
                  <a:lnTo>
                    <a:pt x="53" y="224"/>
                  </a:lnTo>
                  <a:lnTo>
                    <a:pt x="47" y="231"/>
                  </a:lnTo>
                  <a:lnTo>
                    <a:pt x="41" y="236"/>
                  </a:lnTo>
                  <a:lnTo>
                    <a:pt x="35" y="241"/>
                  </a:lnTo>
                  <a:lnTo>
                    <a:pt x="26" y="241"/>
                  </a:lnTo>
                  <a:lnTo>
                    <a:pt x="20" y="246"/>
                  </a:lnTo>
                  <a:lnTo>
                    <a:pt x="15" y="253"/>
                  </a:lnTo>
                  <a:lnTo>
                    <a:pt x="9" y="253"/>
                  </a:lnTo>
                  <a:lnTo>
                    <a:pt x="0" y="253"/>
                  </a:lnTo>
                  <a:lnTo>
                    <a:pt x="0" y="246"/>
                  </a:lnTo>
                  <a:lnTo>
                    <a:pt x="0" y="241"/>
                  </a:lnTo>
                  <a:lnTo>
                    <a:pt x="0" y="236"/>
                  </a:lnTo>
                  <a:lnTo>
                    <a:pt x="0" y="224"/>
                  </a:lnTo>
                  <a:lnTo>
                    <a:pt x="0" y="219"/>
                  </a:lnTo>
                  <a:lnTo>
                    <a:pt x="0" y="215"/>
                  </a:lnTo>
                  <a:lnTo>
                    <a:pt x="0" y="210"/>
                  </a:lnTo>
                  <a:lnTo>
                    <a:pt x="0" y="203"/>
                  </a:lnTo>
                  <a:lnTo>
                    <a:pt x="0" y="193"/>
                  </a:lnTo>
                  <a:lnTo>
                    <a:pt x="0" y="188"/>
                  </a:lnTo>
                  <a:lnTo>
                    <a:pt x="0" y="181"/>
                  </a:lnTo>
                  <a:lnTo>
                    <a:pt x="0" y="176"/>
                  </a:lnTo>
                  <a:lnTo>
                    <a:pt x="0" y="172"/>
                  </a:lnTo>
                  <a:lnTo>
                    <a:pt x="0" y="160"/>
                  </a:lnTo>
                  <a:lnTo>
                    <a:pt x="0" y="155"/>
                  </a:lnTo>
                  <a:lnTo>
                    <a:pt x="0" y="150"/>
                  </a:lnTo>
                  <a:lnTo>
                    <a:pt x="0" y="145"/>
                  </a:lnTo>
                  <a:lnTo>
                    <a:pt x="0" y="138"/>
                  </a:lnTo>
                  <a:lnTo>
                    <a:pt x="0" y="133"/>
                  </a:lnTo>
                  <a:lnTo>
                    <a:pt x="0" y="124"/>
                  </a:lnTo>
                  <a:lnTo>
                    <a:pt x="0" y="117"/>
                  </a:lnTo>
                  <a:lnTo>
                    <a:pt x="0" y="112"/>
                  </a:lnTo>
                  <a:lnTo>
                    <a:pt x="0" y="107"/>
                  </a:lnTo>
                  <a:lnTo>
                    <a:pt x="0" y="102"/>
                  </a:lnTo>
                  <a:lnTo>
                    <a:pt x="0" y="91"/>
                  </a:lnTo>
                  <a:lnTo>
                    <a:pt x="0" y="86"/>
                  </a:lnTo>
                  <a:lnTo>
                    <a:pt x="0" y="81"/>
                  </a:lnTo>
                  <a:lnTo>
                    <a:pt x="0" y="74"/>
                  </a:lnTo>
                  <a:lnTo>
                    <a:pt x="0" y="69"/>
                  </a:lnTo>
                  <a:lnTo>
                    <a:pt x="0" y="64"/>
                  </a:lnTo>
                  <a:lnTo>
                    <a:pt x="0" y="60"/>
                  </a:lnTo>
                  <a:lnTo>
                    <a:pt x="0" y="48"/>
                  </a:lnTo>
                  <a:lnTo>
                    <a:pt x="0" y="48"/>
                  </a:lnTo>
                  <a:close/>
                </a:path>
              </a:pathLst>
            </a:custGeom>
            <a:solidFill>
              <a:srgbClr val="FFFFFF"/>
            </a:solidFill>
            <a:ln w="9525">
              <a:noFill/>
              <a:round/>
              <a:headEnd/>
              <a:tailEnd/>
            </a:ln>
          </p:spPr>
          <p:txBody>
            <a:bodyPr/>
            <a:lstStyle/>
            <a:p>
              <a:endParaRPr lang="en-IN"/>
            </a:p>
          </p:txBody>
        </p:sp>
        <p:sp>
          <p:nvSpPr>
            <p:cNvPr id="5154" name="Freeform 34"/>
            <p:cNvSpPr>
              <a:spLocks noChangeAspect="1"/>
            </p:cNvSpPr>
            <p:nvPr/>
          </p:nvSpPr>
          <p:spPr bwMode="auto">
            <a:xfrm>
              <a:off x="2998" y="831"/>
              <a:ext cx="41" cy="43"/>
            </a:xfrm>
            <a:custGeom>
              <a:avLst/>
              <a:gdLst/>
              <a:ahLst/>
              <a:cxnLst>
                <a:cxn ang="0">
                  <a:pos x="41" y="0"/>
                </a:cxn>
                <a:cxn ang="0">
                  <a:pos x="32" y="5"/>
                </a:cxn>
                <a:cxn ang="0">
                  <a:pos x="26" y="12"/>
                </a:cxn>
                <a:cxn ang="0">
                  <a:pos x="20" y="17"/>
                </a:cxn>
                <a:cxn ang="0">
                  <a:pos x="20" y="22"/>
                </a:cxn>
                <a:cxn ang="0">
                  <a:pos x="14" y="26"/>
                </a:cxn>
                <a:cxn ang="0">
                  <a:pos x="5" y="33"/>
                </a:cxn>
                <a:cxn ang="0">
                  <a:pos x="5" y="38"/>
                </a:cxn>
                <a:cxn ang="0">
                  <a:pos x="0" y="43"/>
                </a:cxn>
                <a:cxn ang="0">
                  <a:pos x="0" y="38"/>
                </a:cxn>
                <a:cxn ang="0">
                  <a:pos x="5" y="33"/>
                </a:cxn>
                <a:cxn ang="0">
                  <a:pos x="5" y="26"/>
                </a:cxn>
                <a:cxn ang="0">
                  <a:pos x="14" y="22"/>
                </a:cxn>
                <a:cxn ang="0">
                  <a:pos x="14" y="17"/>
                </a:cxn>
                <a:cxn ang="0">
                  <a:pos x="20" y="12"/>
                </a:cxn>
                <a:cxn ang="0">
                  <a:pos x="26" y="5"/>
                </a:cxn>
                <a:cxn ang="0">
                  <a:pos x="32" y="0"/>
                </a:cxn>
                <a:cxn ang="0">
                  <a:pos x="41" y="0"/>
                </a:cxn>
                <a:cxn ang="0">
                  <a:pos x="41" y="0"/>
                </a:cxn>
              </a:cxnLst>
              <a:rect l="0" t="0" r="r" b="b"/>
              <a:pathLst>
                <a:path w="41" h="43">
                  <a:moveTo>
                    <a:pt x="41" y="0"/>
                  </a:moveTo>
                  <a:lnTo>
                    <a:pt x="32" y="5"/>
                  </a:lnTo>
                  <a:lnTo>
                    <a:pt x="26" y="12"/>
                  </a:lnTo>
                  <a:lnTo>
                    <a:pt x="20" y="17"/>
                  </a:lnTo>
                  <a:lnTo>
                    <a:pt x="20" y="22"/>
                  </a:lnTo>
                  <a:lnTo>
                    <a:pt x="14" y="26"/>
                  </a:lnTo>
                  <a:lnTo>
                    <a:pt x="5" y="33"/>
                  </a:lnTo>
                  <a:lnTo>
                    <a:pt x="5" y="38"/>
                  </a:lnTo>
                  <a:lnTo>
                    <a:pt x="0" y="43"/>
                  </a:lnTo>
                  <a:lnTo>
                    <a:pt x="0" y="38"/>
                  </a:lnTo>
                  <a:lnTo>
                    <a:pt x="5" y="33"/>
                  </a:lnTo>
                  <a:lnTo>
                    <a:pt x="5" y="26"/>
                  </a:lnTo>
                  <a:lnTo>
                    <a:pt x="14" y="22"/>
                  </a:lnTo>
                  <a:lnTo>
                    <a:pt x="14" y="17"/>
                  </a:lnTo>
                  <a:lnTo>
                    <a:pt x="20" y="12"/>
                  </a:lnTo>
                  <a:lnTo>
                    <a:pt x="26" y="5"/>
                  </a:lnTo>
                  <a:lnTo>
                    <a:pt x="32" y="0"/>
                  </a:lnTo>
                  <a:lnTo>
                    <a:pt x="41" y="0"/>
                  </a:lnTo>
                  <a:lnTo>
                    <a:pt x="41" y="0"/>
                  </a:lnTo>
                  <a:close/>
                </a:path>
              </a:pathLst>
            </a:custGeom>
            <a:solidFill>
              <a:srgbClr val="FFFFFF"/>
            </a:solidFill>
            <a:ln w="9525">
              <a:noFill/>
              <a:round/>
              <a:headEnd/>
              <a:tailEnd/>
            </a:ln>
          </p:spPr>
          <p:txBody>
            <a:bodyPr/>
            <a:lstStyle/>
            <a:p>
              <a:endParaRPr lang="en-IN"/>
            </a:p>
          </p:txBody>
        </p:sp>
        <p:sp>
          <p:nvSpPr>
            <p:cNvPr id="5155" name="Freeform 35"/>
            <p:cNvSpPr>
              <a:spLocks noChangeAspect="1"/>
            </p:cNvSpPr>
            <p:nvPr/>
          </p:nvSpPr>
          <p:spPr bwMode="auto">
            <a:xfrm>
              <a:off x="3003" y="986"/>
              <a:ext cx="89" cy="103"/>
            </a:xfrm>
            <a:custGeom>
              <a:avLst/>
              <a:gdLst/>
              <a:ahLst/>
              <a:cxnLst>
                <a:cxn ang="0">
                  <a:pos x="62" y="17"/>
                </a:cxn>
                <a:cxn ang="0">
                  <a:pos x="68" y="12"/>
                </a:cxn>
                <a:cxn ang="0">
                  <a:pos x="80" y="7"/>
                </a:cxn>
                <a:cxn ang="0">
                  <a:pos x="89" y="0"/>
                </a:cxn>
                <a:cxn ang="0">
                  <a:pos x="89" y="7"/>
                </a:cxn>
                <a:cxn ang="0">
                  <a:pos x="80" y="12"/>
                </a:cxn>
                <a:cxn ang="0">
                  <a:pos x="80" y="17"/>
                </a:cxn>
                <a:cxn ang="0">
                  <a:pos x="74" y="22"/>
                </a:cxn>
                <a:cxn ang="0">
                  <a:pos x="68" y="29"/>
                </a:cxn>
                <a:cxn ang="0">
                  <a:pos x="68" y="34"/>
                </a:cxn>
                <a:cxn ang="0">
                  <a:pos x="62" y="38"/>
                </a:cxn>
                <a:cxn ang="0">
                  <a:pos x="62" y="43"/>
                </a:cxn>
                <a:cxn ang="0">
                  <a:pos x="54" y="50"/>
                </a:cxn>
                <a:cxn ang="0">
                  <a:pos x="54" y="55"/>
                </a:cxn>
                <a:cxn ang="0">
                  <a:pos x="48" y="60"/>
                </a:cxn>
                <a:cxn ang="0">
                  <a:pos x="42" y="65"/>
                </a:cxn>
                <a:cxn ang="0">
                  <a:pos x="36" y="72"/>
                </a:cxn>
                <a:cxn ang="0">
                  <a:pos x="27" y="77"/>
                </a:cxn>
                <a:cxn ang="0">
                  <a:pos x="27" y="81"/>
                </a:cxn>
                <a:cxn ang="0">
                  <a:pos x="21" y="86"/>
                </a:cxn>
                <a:cxn ang="0">
                  <a:pos x="15" y="93"/>
                </a:cxn>
                <a:cxn ang="0">
                  <a:pos x="9" y="93"/>
                </a:cxn>
                <a:cxn ang="0">
                  <a:pos x="9" y="98"/>
                </a:cxn>
                <a:cxn ang="0">
                  <a:pos x="0" y="103"/>
                </a:cxn>
                <a:cxn ang="0">
                  <a:pos x="0" y="98"/>
                </a:cxn>
                <a:cxn ang="0">
                  <a:pos x="9" y="93"/>
                </a:cxn>
                <a:cxn ang="0">
                  <a:pos x="9" y="86"/>
                </a:cxn>
                <a:cxn ang="0">
                  <a:pos x="15" y="81"/>
                </a:cxn>
                <a:cxn ang="0">
                  <a:pos x="15" y="77"/>
                </a:cxn>
                <a:cxn ang="0">
                  <a:pos x="15" y="72"/>
                </a:cxn>
                <a:cxn ang="0">
                  <a:pos x="21" y="65"/>
                </a:cxn>
                <a:cxn ang="0">
                  <a:pos x="21" y="60"/>
                </a:cxn>
                <a:cxn ang="0">
                  <a:pos x="27" y="55"/>
                </a:cxn>
                <a:cxn ang="0">
                  <a:pos x="36" y="50"/>
                </a:cxn>
                <a:cxn ang="0">
                  <a:pos x="36" y="43"/>
                </a:cxn>
                <a:cxn ang="0">
                  <a:pos x="42" y="38"/>
                </a:cxn>
                <a:cxn ang="0">
                  <a:pos x="48" y="34"/>
                </a:cxn>
                <a:cxn ang="0">
                  <a:pos x="48" y="29"/>
                </a:cxn>
                <a:cxn ang="0">
                  <a:pos x="54" y="22"/>
                </a:cxn>
                <a:cxn ang="0">
                  <a:pos x="62" y="17"/>
                </a:cxn>
                <a:cxn ang="0">
                  <a:pos x="62" y="17"/>
                </a:cxn>
              </a:cxnLst>
              <a:rect l="0" t="0" r="r" b="b"/>
              <a:pathLst>
                <a:path w="89" h="103">
                  <a:moveTo>
                    <a:pt x="62" y="17"/>
                  </a:moveTo>
                  <a:lnTo>
                    <a:pt x="68" y="12"/>
                  </a:lnTo>
                  <a:lnTo>
                    <a:pt x="80" y="7"/>
                  </a:lnTo>
                  <a:lnTo>
                    <a:pt x="89" y="0"/>
                  </a:lnTo>
                  <a:lnTo>
                    <a:pt x="89" y="7"/>
                  </a:lnTo>
                  <a:lnTo>
                    <a:pt x="80" y="12"/>
                  </a:lnTo>
                  <a:lnTo>
                    <a:pt x="80" y="17"/>
                  </a:lnTo>
                  <a:lnTo>
                    <a:pt x="74" y="22"/>
                  </a:lnTo>
                  <a:lnTo>
                    <a:pt x="68" y="29"/>
                  </a:lnTo>
                  <a:lnTo>
                    <a:pt x="68" y="34"/>
                  </a:lnTo>
                  <a:lnTo>
                    <a:pt x="62" y="38"/>
                  </a:lnTo>
                  <a:lnTo>
                    <a:pt x="62" y="43"/>
                  </a:lnTo>
                  <a:lnTo>
                    <a:pt x="54" y="50"/>
                  </a:lnTo>
                  <a:lnTo>
                    <a:pt x="54" y="55"/>
                  </a:lnTo>
                  <a:lnTo>
                    <a:pt x="48" y="60"/>
                  </a:lnTo>
                  <a:lnTo>
                    <a:pt x="42" y="65"/>
                  </a:lnTo>
                  <a:lnTo>
                    <a:pt x="36" y="72"/>
                  </a:lnTo>
                  <a:lnTo>
                    <a:pt x="27" y="77"/>
                  </a:lnTo>
                  <a:lnTo>
                    <a:pt x="27" y="81"/>
                  </a:lnTo>
                  <a:lnTo>
                    <a:pt x="21" y="86"/>
                  </a:lnTo>
                  <a:lnTo>
                    <a:pt x="15" y="93"/>
                  </a:lnTo>
                  <a:lnTo>
                    <a:pt x="9" y="93"/>
                  </a:lnTo>
                  <a:lnTo>
                    <a:pt x="9" y="98"/>
                  </a:lnTo>
                  <a:lnTo>
                    <a:pt x="0" y="103"/>
                  </a:lnTo>
                  <a:lnTo>
                    <a:pt x="0" y="98"/>
                  </a:lnTo>
                  <a:lnTo>
                    <a:pt x="9" y="93"/>
                  </a:lnTo>
                  <a:lnTo>
                    <a:pt x="9" y="86"/>
                  </a:lnTo>
                  <a:lnTo>
                    <a:pt x="15" y="81"/>
                  </a:lnTo>
                  <a:lnTo>
                    <a:pt x="15" y="77"/>
                  </a:lnTo>
                  <a:lnTo>
                    <a:pt x="15" y="72"/>
                  </a:lnTo>
                  <a:lnTo>
                    <a:pt x="21" y="65"/>
                  </a:lnTo>
                  <a:lnTo>
                    <a:pt x="21" y="60"/>
                  </a:lnTo>
                  <a:lnTo>
                    <a:pt x="27" y="55"/>
                  </a:lnTo>
                  <a:lnTo>
                    <a:pt x="36" y="50"/>
                  </a:lnTo>
                  <a:lnTo>
                    <a:pt x="36" y="43"/>
                  </a:lnTo>
                  <a:lnTo>
                    <a:pt x="42" y="38"/>
                  </a:lnTo>
                  <a:lnTo>
                    <a:pt x="48" y="34"/>
                  </a:lnTo>
                  <a:lnTo>
                    <a:pt x="48" y="29"/>
                  </a:lnTo>
                  <a:lnTo>
                    <a:pt x="54" y="22"/>
                  </a:lnTo>
                  <a:lnTo>
                    <a:pt x="62" y="17"/>
                  </a:lnTo>
                  <a:lnTo>
                    <a:pt x="62" y="17"/>
                  </a:lnTo>
                  <a:close/>
                </a:path>
              </a:pathLst>
            </a:custGeom>
            <a:solidFill>
              <a:srgbClr val="FFFFFF"/>
            </a:solidFill>
            <a:ln w="9525">
              <a:noFill/>
              <a:round/>
              <a:headEnd/>
              <a:tailEnd/>
            </a:ln>
          </p:spPr>
          <p:txBody>
            <a:bodyPr/>
            <a:lstStyle/>
            <a:p>
              <a:endParaRPr lang="en-IN"/>
            </a:p>
          </p:txBody>
        </p:sp>
        <p:sp>
          <p:nvSpPr>
            <p:cNvPr id="5156" name="Freeform 36"/>
            <p:cNvSpPr>
              <a:spLocks noChangeAspect="1"/>
            </p:cNvSpPr>
            <p:nvPr/>
          </p:nvSpPr>
          <p:spPr bwMode="auto">
            <a:xfrm>
              <a:off x="2301" y="1137"/>
              <a:ext cx="570" cy="54"/>
            </a:xfrm>
            <a:custGeom>
              <a:avLst/>
              <a:gdLst/>
              <a:ahLst/>
              <a:cxnLst>
                <a:cxn ang="0">
                  <a:pos x="516" y="11"/>
                </a:cxn>
                <a:cxn ang="0">
                  <a:pos x="543" y="16"/>
                </a:cxn>
                <a:cxn ang="0">
                  <a:pos x="564" y="21"/>
                </a:cxn>
                <a:cxn ang="0">
                  <a:pos x="558" y="38"/>
                </a:cxn>
                <a:cxn ang="0">
                  <a:pos x="537" y="38"/>
                </a:cxn>
                <a:cxn ang="0">
                  <a:pos x="516" y="42"/>
                </a:cxn>
                <a:cxn ang="0">
                  <a:pos x="499" y="42"/>
                </a:cxn>
                <a:cxn ang="0">
                  <a:pos x="472" y="42"/>
                </a:cxn>
                <a:cxn ang="0">
                  <a:pos x="452" y="50"/>
                </a:cxn>
                <a:cxn ang="0">
                  <a:pos x="425" y="50"/>
                </a:cxn>
                <a:cxn ang="0">
                  <a:pos x="404" y="50"/>
                </a:cxn>
                <a:cxn ang="0">
                  <a:pos x="387" y="50"/>
                </a:cxn>
                <a:cxn ang="0">
                  <a:pos x="360" y="50"/>
                </a:cxn>
                <a:cxn ang="0">
                  <a:pos x="339" y="50"/>
                </a:cxn>
                <a:cxn ang="0">
                  <a:pos x="319" y="50"/>
                </a:cxn>
                <a:cxn ang="0">
                  <a:pos x="292" y="50"/>
                </a:cxn>
                <a:cxn ang="0">
                  <a:pos x="271" y="50"/>
                </a:cxn>
                <a:cxn ang="0">
                  <a:pos x="245" y="50"/>
                </a:cxn>
                <a:cxn ang="0">
                  <a:pos x="227" y="50"/>
                </a:cxn>
                <a:cxn ang="0">
                  <a:pos x="207" y="50"/>
                </a:cxn>
                <a:cxn ang="0">
                  <a:pos x="180" y="50"/>
                </a:cxn>
                <a:cxn ang="0">
                  <a:pos x="159" y="54"/>
                </a:cxn>
                <a:cxn ang="0">
                  <a:pos x="139" y="54"/>
                </a:cxn>
                <a:cxn ang="0">
                  <a:pos x="112" y="50"/>
                </a:cxn>
                <a:cxn ang="0">
                  <a:pos x="94" y="50"/>
                </a:cxn>
                <a:cxn ang="0">
                  <a:pos x="68" y="50"/>
                </a:cxn>
                <a:cxn ang="0">
                  <a:pos x="47" y="50"/>
                </a:cxn>
                <a:cxn ang="0">
                  <a:pos x="26" y="42"/>
                </a:cxn>
                <a:cxn ang="0">
                  <a:pos x="6" y="38"/>
                </a:cxn>
                <a:cxn ang="0">
                  <a:pos x="6" y="28"/>
                </a:cxn>
                <a:cxn ang="0">
                  <a:pos x="26" y="16"/>
                </a:cxn>
                <a:cxn ang="0">
                  <a:pos x="53" y="11"/>
                </a:cxn>
                <a:cxn ang="0">
                  <a:pos x="74" y="11"/>
                </a:cxn>
                <a:cxn ang="0">
                  <a:pos x="100" y="7"/>
                </a:cxn>
                <a:cxn ang="0">
                  <a:pos x="127" y="7"/>
                </a:cxn>
                <a:cxn ang="0">
                  <a:pos x="153" y="7"/>
                </a:cxn>
                <a:cxn ang="0">
                  <a:pos x="180" y="7"/>
                </a:cxn>
                <a:cxn ang="0">
                  <a:pos x="207" y="0"/>
                </a:cxn>
                <a:cxn ang="0">
                  <a:pos x="233" y="0"/>
                </a:cxn>
                <a:cxn ang="0">
                  <a:pos x="254" y="0"/>
                </a:cxn>
                <a:cxn ang="0">
                  <a:pos x="271" y="0"/>
                </a:cxn>
                <a:cxn ang="0">
                  <a:pos x="292" y="0"/>
                </a:cxn>
                <a:cxn ang="0">
                  <a:pos x="319" y="0"/>
                </a:cxn>
                <a:cxn ang="0">
                  <a:pos x="345" y="7"/>
                </a:cxn>
                <a:cxn ang="0">
                  <a:pos x="378" y="7"/>
                </a:cxn>
                <a:cxn ang="0">
                  <a:pos x="413" y="7"/>
                </a:cxn>
                <a:cxn ang="0">
                  <a:pos x="437" y="7"/>
                </a:cxn>
                <a:cxn ang="0">
                  <a:pos x="463" y="7"/>
                </a:cxn>
                <a:cxn ang="0">
                  <a:pos x="484" y="7"/>
                </a:cxn>
                <a:cxn ang="0">
                  <a:pos x="499" y="11"/>
                </a:cxn>
              </a:cxnLst>
              <a:rect l="0" t="0" r="r" b="b"/>
              <a:pathLst>
                <a:path w="570" h="54">
                  <a:moveTo>
                    <a:pt x="499" y="11"/>
                  </a:moveTo>
                  <a:lnTo>
                    <a:pt x="505" y="11"/>
                  </a:lnTo>
                  <a:lnTo>
                    <a:pt x="516" y="11"/>
                  </a:lnTo>
                  <a:lnTo>
                    <a:pt x="525" y="11"/>
                  </a:lnTo>
                  <a:lnTo>
                    <a:pt x="537" y="16"/>
                  </a:lnTo>
                  <a:lnTo>
                    <a:pt x="543" y="16"/>
                  </a:lnTo>
                  <a:lnTo>
                    <a:pt x="552" y="16"/>
                  </a:lnTo>
                  <a:lnTo>
                    <a:pt x="558" y="21"/>
                  </a:lnTo>
                  <a:lnTo>
                    <a:pt x="564" y="21"/>
                  </a:lnTo>
                  <a:lnTo>
                    <a:pt x="570" y="33"/>
                  </a:lnTo>
                  <a:lnTo>
                    <a:pt x="564" y="33"/>
                  </a:lnTo>
                  <a:lnTo>
                    <a:pt x="558" y="38"/>
                  </a:lnTo>
                  <a:lnTo>
                    <a:pt x="552" y="38"/>
                  </a:lnTo>
                  <a:lnTo>
                    <a:pt x="543" y="38"/>
                  </a:lnTo>
                  <a:lnTo>
                    <a:pt x="537" y="38"/>
                  </a:lnTo>
                  <a:lnTo>
                    <a:pt x="531" y="42"/>
                  </a:lnTo>
                  <a:lnTo>
                    <a:pt x="525" y="42"/>
                  </a:lnTo>
                  <a:lnTo>
                    <a:pt x="516" y="42"/>
                  </a:lnTo>
                  <a:lnTo>
                    <a:pt x="511" y="42"/>
                  </a:lnTo>
                  <a:lnTo>
                    <a:pt x="505" y="42"/>
                  </a:lnTo>
                  <a:lnTo>
                    <a:pt x="499" y="42"/>
                  </a:lnTo>
                  <a:lnTo>
                    <a:pt x="490" y="42"/>
                  </a:lnTo>
                  <a:lnTo>
                    <a:pt x="478" y="42"/>
                  </a:lnTo>
                  <a:lnTo>
                    <a:pt x="472" y="42"/>
                  </a:lnTo>
                  <a:lnTo>
                    <a:pt x="463" y="42"/>
                  </a:lnTo>
                  <a:lnTo>
                    <a:pt x="457" y="42"/>
                  </a:lnTo>
                  <a:lnTo>
                    <a:pt x="452" y="50"/>
                  </a:lnTo>
                  <a:lnTo>
                    <a:pt x="446" y="50"/>
                  </a:lnTo>
                  <a:lnTo>
                    <a:pt x="437" y="50"/>
                  </a:lnTo>
                  <a:lnTo>
                    <a:pt x="425" y="50"/>
                  </a:lnTo>
                  <a:lnTo>
                    <a:pt x="419" y="50"/>
                  </a:lnTo>
                  <a:lnTo>
                    <a:pt x="413" y="50"/>
                  </a:lnTo>
                  <a:lnTo>
                    <a:pt x="404" y="50"/>
                  </a:lnTo>
                  <a:lnTo>
                    <a:pt x="398" y="50"/>
                  </a:lnTo>
                  <a:lnTo>
                    <a:pt x="393" y="50"/>
                  </a:lnTo>
                  <a:lnTo>
                    <a:pt x="387" y="50"/>
                  </a:lnTo>
                  <a:lnTo>
                    <a:pt x="372" y="50"/>
                  </a:lnTo>
                  <a:lnTo>
                    <a:pt x="366" y="50"/>
                  </a:lnTo>
                  <a:lnTo>
                    <a:pt x="360" y="50"/>
                  </a:lnTo>
                  <a:lnTo>
                    <a:pt x="351" y="50"/>
                  </a:lnTo>
                  <a:lnTo>
                    <a:pt x="345" y="50"/>
                  </a:lnTo>
                  <a:lnTo>
                    <a:pt x="339" y="50"/>
                  </a:lnTo>
                  <a:lnTo>
                    <a:pt x="333" y="50"/>
                  </a:lnTo>
                  <a:lnTo>
                    <a:pt x="325" y="50"/>
                  </a:lnTo>
                  <a:lnTo>
                    <a:pt x="319" y="50"/>
                  </a:lnTo>
                  <a:lnTo>
                    <a:pt x="307" y="50"/>
                  </a:lnTo>
                  <a:lnTo>
                    <a:pt x="298" y="50"/>
                  </a:lnTo>
                  <a:lnTo>
                    <a:pt x="292" y="50"/>
                  </a:lnTo>
                  <a:lnTo>
                    <a:pt x="286" y="50"/>
                  </a:lnTo>
                  <a:lnTo>
                    <a:pt x="280" y="50"/>
                  </a:lnTo>
                  <a:lnTo>
                    <a:pt x="271" y="50"/>
                  </a:lnTo>
                  <a:lnTo>
                    <a:pt x="266" y="50"/>
                  </a:lnTo>
                  <a:lnTo>
                    <a:pt x="254" y="50"/>
                  </a:lnTo>
                  <a:lnTo>
                    <a:pt x="245" y="50"/>
                  </a:lnTo>
                  <a:lnTo>
                    <a:pt x="239" y="50"/>
                  </a:lnTo>
                  <a:lnTo>
                    <a:pt x="233" y="50"/>
                  </a:lnTo>
                  <a:lnTo>
                    <a:pt x="227" y="50"/>
                  </a:lnTo>
                  <a:lnTo>
                    <a:pt x="218" y="50"/>
                  </a:lnTo>
                  <a:lnTo>
                    <a:pt x="212" y="50"/>
                  </a:lnTo>
                  <a:lnTo>
                    <a:pt x="207" y="50"/>
                  </a:lnTo>
                  <a:lnTo>
                    <a:pt x="192" y="50"/>
                  </a:lnTo>
                  <a:lnTo>
                    <a:pt x="186" y="50"/>
                  </a:lnTo>
                  <a:lnTo>
                    <a:pt x="180" y="50"/>
                  </a:lnTo>
                  <a:lnTo>
                    <a:pt x="174" y="50"/>
                  </a:lnTo>
                  <a:lnTo>
                    <a:pt x="165" y="54"/>
                  </a:lnTo>
                  <a:lnTo>
                    <a:pt x="159" y="54"/>
                  </a:lnTo>
                  <a:lnTo>
                    <a:pt x="153" y="54"/>
                  </a:lnTo>
                  <a:lnTo>
                    <a:pt x="148" y="54"/>
                  </a:lnTo>
                  <a:lnTo>
                    <a:pt x="139" y="54"/>
                  </a:lnTo>
                  <a:lnTo>
                    <a:pt x="127" y="54"/>
                  </a:lnTo>
                  <a:lnTo>
                    <a:pt x="121" y="54"/>
                  </a:lnTo>
                  <a:lnTo>
                    <a:pt x="112" y="50"/>
                  </a:lnTo>
                  <a:lnTo>
                    <a:pt x="106" y="50"/>
                  </a:lnTo>
                  <a:lnTo>
                    <a:pt x="100" y="50"/>
                  </a:lnTo>
                  <a:lnTo>
                    <a:pt x="94" y="50"/>
                  </a:lnTo>
                  <a:lnTo>
                    <a:pt x="86" y="50"/>
                  </a:lnTo>
                  <a:lnTo>
                    <a:pt x="74" y="50"/>
                  </a:lnTo>
                  <a:lnTo>
                    <a:pt x="68" y="50"/>
                  </a:lnTo>
                  <a:lnTo>
                    <a:pt x="59" y="50"/>
                  </a:lnTo>
                  <a:lnTo>
                    <a:pt x="53" y="50"/>
                  </a:lnTo>
                  <a:lnTo>
                    <a:pt x="47" y="50"/>
                  </a:lnTo>
                  <a:lnTo>
                    <a:pt x="41" y="50"/>
                  </a:lnTo>
                  <a:lnTo>
                    <a:pt x="32" y="42"/>
                  </a:lnTo>
                  <a:lnTo>
                    <a:pt x="26" y="42"/>
                  </a:lnTo>
                  <a:lnTo>
                    <a:pt x="21" y="42"/>
                  </a:lnTo>
                  <a:lnTo>
                    <a:pt x="15" y="42"/>
                  </a:lnTo>
                  <a:lnTo>
                    <a:pt x="6" y="38"/>
                  </a:lnTo>
                  <a:lnTo>
                    <a:pt x="0" y="33"/>
                  </a:lnTo>
                  <a:lnTo>
                    <a:pt x="0" y="28"/>
                  </a:lnTo>
                  <a:lnTo>
                    <a:pt x="6" y="28"/>
                  </a:lnTo>
                  <a:lnTo>
                    <a:pt x="15" y="21"/>
                  </a:lnTo>
                  <a:lnTo>
                    <a:pt x="21" y="21"/>
                  </a:lnTo>
                  <a:lnTo>
                    <a:pt x="26" y="16"/>
                  </a:lnTo>
                  <a:lnTo>
                    <a:pt x="41" y="16"/>
                  </a:lnTo>
                  <a:lnTo>
                    <a:pt x="47" y="11"/>
                  </a:lnTo>
                  <a:lnTo>
                    <a:pt x="53" y="11"/>
                  </a:lnTo>
                  <a:lnTo>
                    <a:pt x="59" y="11"/>
                  </a:lnTo>
                  <a:lnTo>
                    <a:pt x="68" y="11"/>
                  </a:lnTo>
                  <a:lnTo>
                    <a:pt x="74" y="11"/>
                  </a:lnTo>
                  <a:lnTo>
                    <a:pt x="86" y="11"/>
                  </a:lnTo>
                  <a:lnTo>
                    <a:pt x="94" y="11"/>
                  </a:lnTo>
                  <a:lnTo>
                    <a:pt x="100" y="7"/>
                  </a:lnTo>
                  <a:lnTo>
                    <a:pt x="112" y="7"/>
                  </a:lnTo>
                  <a:lnTo>
                    <a:pt x="121" y="7"/>
                  </a:lnTo>
                  <a:lnTo>
                    <a:pt x="127" y="7"/>
                  </a:lnTo>
                  <a:lnTo>
                    <a:pt x="133" y="7"/>
                  </a:lnTo>
                  <a:lnTo>
                    <a:pt x="139" y="7"/>
                  </a:lnTo>
                  <a:lnTo>
                    <a:pt x="153" y="7"/>
                  </a:lnTo>
                  <a:lnTo>
                    <a:pt x="159" y="7"/>
                  </a:lnTo>
                  <a:lnTo>
                    <a:pt x="174" y="7"/>
                  </a:lnTo>
                  <a:lnTo>
                    <a:pt x="180" y="7"/>
                  </a:lnTo>
                  <a:lnTo>
                    <a:pt x="186" y="7"/>
                  </a:lnTo>
                  <a:lnTo>
                    <a:pt x="201" y="0"/>
                  </a:lnTo>
                  <a:lnTo>
                    <a:pt x="207" y="0"/>
                  </a:lnTo>
                  <a:lnTo>
                    <a:pt x="212" y="0"/>
                  </a:lnTo>
                  <a:lnTo>
                    <a:pt x="218" y="0"/>
                  </a:lnTo>
                  <a:lnTo>
                    <a:pt x="233" y="0"/>
                  </a:lnTo>
                  <a:lnTo>
                    <a:pt x="239" y="0"/>
                  </a:lnTo>
                  <a:lnTo>
                    <a:pt x="245" y="0"/>
                  </a:lnTo>
                  <a:lnTo>
                    <a:pt x="254" y="0"/>
                  </a:lnTo>
                  <a:lnTo>
                    <a:pt x="260" y="0"/>
                  </a:lnTo>
                  <a:lnTo>
                    <a:pt x="266" y="0"/>
                  </a:lnTo>
                  <a:lnTo>
                    <a:pt x="271" y="0"/>
                  </a:lnTo>
                  <a:lnTo>
                    <a:pt x="280" y="0"/>
                  </a:lnTo>
                  <a:lnTo>
                    <a:pt x="286" y="0"/>
                  </a:lnTo>
                  <a:lnTo>
                    <a:pt x="292" y="0"/>
                  </a:lnTo>
                  <a:lnTo>
                    <a:pt x="298" y="0"/>
                  </a:lnTo>
                  <a:lnTo>
                    <a:pt x="313" y="0"/>
                  </a:lnTo>
                  <a:lnTo>
                    <a:pt x="319" y="0"/>
                  </a:lnTo>
                  <a:lnTo>
                    <a:pt x="325" y="0"/>
                  </a:lnTo>
                  <a:lnTo>
                    <a:pt x="339" y="0"/>
                  </a:lnTo>
                  <a:lnTo>
                    <a:pt x="345" y="7"/>
                  </a:lnTo>
                  <a:lnTo>
                    <a:pt x="360" y="7"/>
                  </a:lnTo>
                  <a:lnTo>
                    <a:pt x="366" y="7"/>
                  </a:lnTo>
                  <a:lnTo>
                    <a:pt x="378" y="7"/>
                  </a:lnTo>
                  <a:lnTo>
                    <a:pt x="393" y="7"/>
                  </a:lnTo>
                  <a:lnTo>
                    <a:pt x="398" y="7"/>
                  </a:lnTo>
                  <a:lnTo>
                    <a:pt x="413" y="7"/>
                  </a:lnTo>
                  <a:lnTo>
                    <a:pt x="419" y="7"/>
                  </a:lnTo>
                  <a:lnTo>
                    <a:pt x="431" y="7"/>
                  </a:lnTo>
                  <a:lnTo>
                    <a:pt x="437" y="7"/>
                  </a:lnTo>
                  <a:lnTo>
                    <a:pt x="446" y="7"/>
                  </a:lnTo>
                  <a:lnTo>
                    <a:pt x="452" y="7"/>
                  </a:lnTo>
                  <a:lnTo>
                    <a:pt x="463" y="7"/>
                  </a:lnTo>
                  <a:lnTo>
                    <a:pt x="472" y="7"/>
                  </a:lnTo>
                  <a:lnTo>
                    <a:pt x="478" y="7"/>
                  </a:lnTo>
                  <a:lnTo>
                    <a:pt x="484" y="7"/>
                  </a:lnTo>
                  <a:lnTo>
                    <a:pt x="484" y="11"/>
                  </a:lnTo>
                  <a:lnTo>
                    <a:pt x="490" y="11"/>
                  </a:lnTo>
                  <a:lnTo>
                    <a:pt x="499" y="11"/>
                  </a:lnTo>
                  <a:lnTo>
                    <a:pt x="499" y="11"/>
                  </a:lnTo>
                  <a:close/>
                </a:path>
              </a:pathLst>
            </a:custGeom>
            <a:solidFill>
              <a:srgbClr val="000000"/>
            </a:solidFill>
            <a:ln w="9525">
              <a:noFill/>
              <a:round/>
              <a:headEnd/>
              <a:tailEnd/>
            </a:ln>
          </p:spPr>
          <p:txBody>
            <a:bodyPr/>
            <a:lstStyle/>
            <a:p>
              <a:endParaRPr lang="en-IN"/>
            </a:p>
          </p:txBody>
        </p:sp>
      </p:grpSp>
    </p:spTree>
    <p:extLst>
      <p:ext uri="{BB962C8B-B14F-4D97-AF65-F5344CB8AC3E}">
        <p14:creationId xmlns:p14="http://schemas.microsoft.com/office/powerpoint/2010/main" val="479959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sz="half" idx="1"/>
          </p:nvPr>
        </p:nvSpPr>
        <p:spPr>
          <a:xfrm>
            <a:off x="1981200" y="1428736"/>
            <a:ext cx="4114800" cy="5072098"/>
          </a:xfrm>
        </p:spPr>
        <p:txBody>
          <a:bodyPr>
            <a:normAutofit fontScale="92500" lnSpcReduction="20000"/>
          </a:bodyPr>
          <a:lstStyle/>
          <a:p>
            <a:r>
              <a:rPr lang="en-GB" dirty="0" err="1"/>
              <a:t>Readonly</a:t>
            </a:r>
            <a:r>
              <a:rPr lang="en-GB" dirty="0"/>
              <a:t> fields must be initialized</a:t>
            </a:r>
          </a:p>
          <a:p>
            <a:pPr lvl="1"/>
            <a:r>
              <a:rPr lang="en-GB" dirty="0" smtClean="0"/>
              <a:t>Explicitly </a:t>
            </a:r>
            <a:r>
              <a:rPr lang="en-GB" dirty="0"/>
              <a:t>at their declaration in a variable </a:t>
            </a:r>
            <a:r>
              <a:rPr lang="en-GB" dirty="0" err="1" smtClean="0"/>
              <a:t>initializer</a:t>
            </a:r>
            <a:r>
              <a:rPr lang="en-GB" dirty="0" smtClean="0"/>
              <a:t> and inside </a:t>
            </a:r>
            <a:r>
              <a:rPr lang="en-GB" dirty="0"/>
              <a:t>an instance </a:t>
            </a:r>
            <a:r>
              <a:rPr lang="en-GB" dirty="0" smtClean="0"/>
              <a:t>constructor</a:t>
            </a:r>
          </a:p>
          <a:p>
            <a:pPr lvl="1"/>
            <a:r>
              <a:rPr lang="en-GB" dirty="0" smtClean="0"/>
              <a:t>Static read only variable can be assigned explicitly inside static constructor and  at their declaration in a variable </a:t>
            </a:r>
            <a:r>
              <a:rPr lang="en-GB" dirty="0" err="1" smtClean="0"/>
              <a:t>initalizer</a:t>
            </a:r>
            <a:endParaRPr lang="en-GB" dirty="0" smtClean="0"/>
          </a:p>
          <a:p>
            <a:r>
              <a:rPr lang="en-GB" dirty="0" smtClean="0"/>
              <a:t>Constant variable must be initialized</a:t>
            </a:r>
          </a:p>
          <a:p>
            <a:pPr lvl="1"/>
            <a:r>
              <a:rPr lang="en-GB" dirty="0" smtClean="0"/>
              <a:t>Explicitly at their declaration in a variable </a:t>
            </a:r>
            <a:r>
              <a:rPr lang="en-GB" dirty="0" err="1" smtClean="0"/>
              <a:t>initializer</a:t>
            </a:r>
            <a:endParaRPr lang="en-GB" dirty="0" smtClean="0"/>
          </a:p>
          <a:p>
            <a:pPr lvl="1"/>
            <a:r>
              <a:rPr lang="en-GB" dirty="0" smtClean="0"/>
              <a:t>Can’t be explicitly initialized anywhere else</a:t>
            </a:r>
            <a:endParaRPr lang="en-GB" dirty="0"/>
          </a:p>
        </p:txBody>
      </p:sp>
      <p:pic>
        <p:nvPicPr>
          <p:cNvPr id="6" name="Content Placeholder 5" descr="StaticReadonlyImage.png"/>
          <p:cNvPicPr>
            <a:picLocks noGrp="1" noChangeAspect="1"/>
          </p:cNvPicPr>
          <p:nvPr>
            <p:ph sz="half" idx="2"/>
          </p:nvPr>
        </p:nvPicPr>
        <p:blipFill>
          <a:blip r:embed="rId3" cstate="print"/>
          <a:stretch>
            <a:fillRect/>
          </a:stretch>
        </p:blipFill>
        <p:spPr>
          <a:xfrm>
            <a:off x="6310314" y="1500175"/>
            <a:ext cx="3957924" cy="3927163"/>
          </a:xfrm>
          <a:ln>
            <a:solidFill>
              <a:schemeClr val="tx1"/>
            </a:solidFill>
          </a:ln>
        </p:spPr>
      </p:pic>
      <p:sp>
        <p:nvSpPr>
          <p:cNvPr id="16386" name="Rectangle 2"/>
          <p:cNvSpPr>
            <a:spLocks noGrp="1" noChangeArrowheads="1"/>
          </p:cNvSpPr>
          <p:nvPr>
            <p:ph type="title"/>
          </p:nvPr>
        </p:nvSpPr>
        <p:spPr/>
        <p:txBody>
          <a:bodyPr/>
          <a:lstStyle/>
          <a:p>
            <a:r>
              <a:rPr lang="en-US" dirty="0"/>
              <a:t>Initializing </a:t>
            </a:r>
            <a:r>
              <a:rPr lang="en-US" dirty="0" err="1"/>
              <a:t>r</a:t>
            </a:r>
            <a:r>
              <a:rPr lang="en-US" dirty="0" err="1" smtClean="0"/>
              <a:t>eadonly</a:t>
            </a:r>
            <a:r>
              <a:rPr lang="en-US" dirty="0" smtClean="0"/>
              <a:t> and constant Fields</a:t>
            </a:r>
            <a:endParaRPr lang="en-US" dirty="0"/>
          </a:p>
        </p:txBody>
      </p:sp>
      <p:sp>
        <p:nvSpPr>
          <p:cNvPr id="7" name="Rectangle 6"/>
          <p:cNvSpPr/>
          <p:nvPr/>
        </p:nvSpPr>
        <p:spPr>
          <a:xfrm>
            <a:off x="8596330" y="3571876"/>
            <a:ext cx="142876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Not Possible</a:t>
            </a:r>
            <a:endParaRPr lang="en-IN" sz="1400" dirty="0">
              <a:latin typeface="Trebuchet MS" pitchFamily="34" charset="0"/>
            </a:endParaRPr>
          </a:p>
        </p:txBody>
      </p:sp>
      <p:sp>
        <p:nvSpPr>
          <p:cNvPr id="8" name="Rectangle 7"/>
          <p:cNvSpPr/>
          <p:nvPr/>
        </p:nvSpPr>
        <p:spPr>
          <a:xfrm>
            <a:off x="8596330" y="4500570"/>
            <a:ext cx="142876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rebuchet MS" pitchFamily="34" charset="0"/>
              </a:rPr>
              <a:t>Not Possible</a:t>
            </a:r>
            <a:endParaRPr lang="en-IN" sz="1400" dirty="0">
              <a:latin typeface="Trebuchet MS" pitchFamily="34" charset="0"/>
            </a:endParaRPr>
          </a:p>
        </p:txBody>
      </p:sp>
      <p:cxnSp>
        <p:nvCxnSpPr>
          <p:cNvPr id="10" name="Straight Arrow Connector 9"/>
          <p:cNvCxnSpPr>
            <a:stCxn id="7" idx="1"/>
          </p:cNvCxnSpPr>
          <p:nvPr/>
        </p:nvCxnSpPr>
        <p:spPr>
          <a:xfrm rot="10800000">
            <a:off x="8167702" y="3786190"/>
            <a:ext cx="428628"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8239140" y="4786322"/>
            <a:ext cx="428628" cy="158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248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accent2"/>
              </a:buClr>
            </a:pPr>
            <a:r>
              <a:rPr lang="en-GB" dirty="0" smtClean="0"/>
              <a:t>Scope</a:t>
            </a:r>
          </a:p>
          <a:p>
            <a:pPr>
              <a:buClr>
                <a:schemeClr val="accent2"/>
              </a:buClr>
            </a:pPr>
            <a:r>
              <a:rPr lang="en-GB" dirty="0" smtClean="0"/>
              <a:t>Resolving Name Clashes</a:t>
            </a:r>
          </a:p>
          <a:p>
            <a:pPr>
              <a:buClr>
                <a:schemeClr val="accent2"/>
              </a:buClr>
            </a:pPr>
            <a:r>
              <a:rPr lang="en-GB" dirty="0" smtClean="0"/>
              <a:t>Declaring Namespaces</a:t>
            </a:r>
          </a:p>
          <a:p>
            <a:pPr>
              <a:buClr>
                <a:schemeClr val="accent2"/>
              </a:buClr>
            </a:pPr>
            <a:r>
              <a:rPr lang="en-GB" dirty="0" smtClean="0"/>
              <a:t>Fully Qualified Names</a:t>
            </a:r>
          </a:p>
          <a:p>
            <a:pPr>
              <a:buClr>
                <a:schemeClr val="accent2"/>
              </a:buClr>
            </a:pPr>
            <a:r>
              <a:rPr lang="en-GB" dirty="0" smtClean="0"/>
              <a:t>Declaring using-namespace-directives</a:t>
            </a:r>
          </a:p>
          <a:p>
            <a:pPr>
              <a:buClr>
                <a:schemeClr val="accent2"/>
              </a:buClr>
            </a:pPr>
            <a:r>
              <a:rPr lang="en-GB" dirty="0" smtClean="0"/>
              <a:t>Declaring using-alias-directives</a:t>
            </a:r>
          </a:p>
          <a:p>
            <a:pPr>
              <a:buClr>
                <a:schemeClr val="accent2"/>
              </a:buClr>
            </a:pPr>
            <a:r>
              <a:rPr lang="en-GB" dirty="0" smtClean="0"/>
              <a:t>Guidelines for Naming Namespaces</a:t>
            </a:r>
          </a:p>
          <a:p>
            <a:endParaRPr lang="en-IN" dirty="0"/>
          </a:p>
        </p:txBody>
      </p:sp>
      <p:sp>
        <p:nvSpPr>
          <p:cNvPr id="3" name="Title 2"/>
          <p:cNvSpPr>
            <a:spLocks noGrp="1"/>
          </p:cNvSpPr>
          <p:nvPr>
            <p:ph type="title"/>
          </p:nvPr>
        </p:nvSpPr>
        <p:spPr/>
        <p:txBody>
          <a:bodyPr/>
          <a:lstStyle/>
          <a:p>
            <a:r>
              <a:rPr lang="en-US" dirty="0" smtClean="0"/>
              <a:t>Using Namespaces</a:t>
            </a:r>
            <a:endParaRPr lang="en-IN" dirty="0"/>
          </a:p>
        </p:txBody>
      </p:sp>
    </p:spTree>
    <p:extLst>
      <p:ext uri="{BB962C8B-B14F-4D97-AF65-F5344CB8AC3E}">
        <p14:creationId xmlns:p14="http://schemas.microsoft.com/office/powerpoint/2010/main" val="3285398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p:txBody>
          <a:bodyPr/>
          <a:lstStyle/>
          <a:p>
            <a:r>
              <a:rPr lang="en-US" dirty="0" smtClean="0"/>
              <a:t>Scope</a:t>
            </a:r>
            <a:endParaRPr lang="en-US" dirty="0"/>
          </a:p>
        </p:txBody>
      </p:sp>
      <p:sp>
        <p:nvSpPr>
          <p:cNvPr id="18438" name="Rectangle 6"/>
          <p:cNvSpPr>
            <a:spLocks noGrp="1" noChangeArrowheads="1"/>
          </p:cNvSpPr>
          <p:nvPr>
            <p:ph type="body" idx="1"/>
          </p:nvPr>
        </p:nvSpPr>
        <p:spPr/>
        <p:txBody>
          <a:bodyPr/>
          <a:lstStyle/>
          <a:p>
            <a:r>
              <a:rPr lang="en-US"/>
              <a:t>The scope of a name is the region of program text in which you can refer to the name without qualification </a:t>
            </a:r>
          </a:p>
        </p:txBody>
      </p:sp>
      <p:sp>
        <p:nvSpPr>
          <p:cNvPr id="18436" name="Rectangle 4"/>
          <p:cNvSpPr>
            <a:spLocks noChangeArrowheads="1"/>
          </p:cNvSpPr>
          <p:nvPr/>
        </p:nvSpPr>
        <p:spPr bwMode="auto">
          <a:xfrm>
            <a:off x="1962150" y="2895600"/>
            <a:ext cx="8401050" cy="3124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nSpc>
                <a:spcPct val="80000"/>
              </a:lnSpc>
            </a:pPr>
            <a:r>
              <a:rPr lang="en-US" sz="2000" dirty="0">
                <a:latin typeface="Trebuchet MS" pitchFamily="34" charset="0"/>
              </a:rPr>
              <a:t>public class Bank</a:t>
            </a: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public class Account</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public void Deposit(decimal amount)</a:t>
            </a:r>
          </a:p>
          <a:p>
            <a:pPr>
              <a:lnSpc>
                <a:spcPct val="80000"/>
              </a:lnSpc>
            </a:pPr>
            <a:r>
              <a:rPr lang="en-US" sz="2000" dirty="0">
                <a:latin typeface="Trebuchet MS" pitchFamily="34" charset="0"/>
              </a:rPr>
              <a:t>        { </a:t>
            </a:r>
          </a:p>
          <a:p>
            <a:pPr>
              <a:lnSpc>
                <a:spcPct val="80000"/>
              </a:lnSpc>
            </a:pPr>
            <a:r>
              <a:rPr lang="en-US" sz="2000" dirty="0">
                <a:latin typeface="Trebuchet MS" pitchFamily="34" charset="0"/>
              </a:rPr>
              <a:t>            balance += amount;</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private decimal balance;</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public Account </a:t>
            </a:r>
            <a:r>
              <a:rPr lang="en-US" sz="2000" dirty="0" err="1">
                <a:latin typeface="Trebuchet MS" pitchFamily="34" charset="0"/>
              </a:rPr>
              <a:t>OpenAccount</a:t>
            </a:r>
            <a:r>
              <a:rPr lang="en-US" sz="2000" dirty="0">
                <a:latin typeface="Trebuchet MS" pitchFamily="34" charset="0"/>
              </a:rPr>
              <a:t>( ) { ... }</a:t>
            </a:r>
          </a:p>
          <a:p>
            <a:pPr>
              <a:lnSpc>
                <a:spcPct val="80000"/>
              </a:lnSpc>
            </a:pPr>
            <a:r>
              <a:rPr lang="en-US" sz="2000" dirty="0">
                <a:latin typeface="Trebuchet MS" pitchFamily="34" charset="0"/>
              </a:rPr>
              <a:t>}</a:t>
            </a:r>
          </a:p>
        </p:txBody>
      </p:sp>
    </p:spTree>
    <p:extLst>
      <p:ext uri="{BB962C8B-B14F-4D97-AF65-F5344CB8AC3E}">
        <p14:creationId xmlns:p14="http://schemas.microsoft.com/office/powerpoint/2010/main" val="2579365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Resolving Name Clashes</a:t>
            </a:r>
          </a:p>
        </p:txBody>
      </p:sp>
      <p:sp>
        <p:nvSpPr>
          <p:cNvPr id="19459" name="Rectangle 3"/>
          <p:cNvSpPr>
            <a:spLocks noGrp="1" noChangeArrowheads="1"/>
          </p:cNvSpPr>
          <p:nvPr>
            <p:ph type="body" idx="1"/>
          </p:nvPr>
        </p:nvSpPr>
        <p:spPr>
          <a:xfrm>
            <a:off x="2024035" y="1854200"/>
            <a:ext cx="8286807" cy="1431924"/>
          </a:xfrm>
        </p:spPr>
        <p:txBody>
          <a:bodyPr>
            <a:normAutofit lnSpcReduction="10000"/>
          </a:bodyPr>
          <a:lstStyle/>
          <a:p>
            <a:r>
              <a:rPr lang="en-GB" dirty="0"/>
              <a:t>Consider a large project that uses thousands of classes</a:t>
            </a:r>
          </a:p>
          <a:p>
            <a:r>
              <a:rPr lang="en-GB" dirty="0"/>
              <a:t>What if two classes have the same name?</a:t>
            </a:r>
          </a:p>
          <a:p>
            <a:r>
              <a:rPr lang="en-GB" dirty="0"/>
              <a:t>Do not add prefixes to all class names </a:t>
            </a:r>
          </a:p>
        </p:txBody>
      </p:sp>
      <p:sp>
        <p:nvSpPr>
          <p:cNvPr id="19460" name="Rectangle 4"/>
          <p:cNvSpPr>
            <a:spLocks noChangeArrowheads="1"/>
          </p:cNvSpPr>
          <p:nvPr/>
        </p:nvSpPr>
        <p:spPr bwMode="auto">
          <a:xfrm>
            <a:off x="1962150" y="3571875"/>
            <a:ext cx="8401050" cy="2362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nSpc>
                <a:spcPct val="80000"/>
              </a:lnSpc>
            </a:pPr>
            <a:r>
              <a:rPr lang="en-US" sz="2000" dirty="0">
                <a:latin typeface="Trebuchet MS" pitchFamily="34" charset="0"/>
              </a:rPr>
              <a:t>// From Vendor A</a:t>
            </a:r>
          </a:p>
          <a:p>
            <a:pPr>
              <a:lnSpc>
                <a:spcPct val="80000"/>
              </a:lnSpc>
            </a:pPr>
            <a:r>
              <a:rPr lang="en-US" sz="2000" dirty="0">
                <a:latin typeface="Trebuchet MS" pitchFamily="34" charset="0"/>
              </a:rPr>
              <a:t>public class Widget        public class </a:t>
            </a:r>
            <a:r>
              <a:rPr lang="en-US" sz="2000" dirty="0" err="1">
                <a:latin typeface="Trebuchet MS" pitchFamily="34" charset="0"/>
              </a:rPr>
              <a:t>VendorAWidget</a:t>
            </a:r>
            <a:endParaRPr lang="en-US" sz="2000" dirty="0">
              <a:latin typeface="Trebuchet MS" pitchFamily="34" charset="0"/>
            </a:endParaRPr>
          </a:p>
          <a:p>
            <a:pPr>
              <a:lnSpc>
                <a:spcPct val="80000"/>
              </a:lnSpc>
            </a:pPr>
            <a:r>
              <a:rPr lang="en-US" sz="2000" dirty="0">
                <a:latin typeface="Trebuchet MS" pitchFamily="34" charset="0"/>
              </a:rPr>
              <a:t>{ ... }                    { ... }</a:t>
            </a:r>
          </a:p>
          <a:p>
            <a:pPr>
              <a:lnSpc>
                <a:spcPct val="80000"/>
              </a:lnSpc>
            </a:pPr>
            <a:endParaRPr lang="en-US" sz="2000" dirty="0">
              <a:latin typeface="Trebuchet MS" pitchFamily="34" charset="0"/>
            </a:endParaRPr>
          </a:p>
          <a:p>
            <a:pPr>
              <a:lnSpc>
                <a:spcPct val="80000"/>
              </a:lnSpc>
            </a:pPr>
            <a:r>
              <a:rPr lang="en-US" sz="2000" dirty="0">
                <a:latin typeface="Trebuchet MS" pitchFamily="34" charset="0"/>
              </a:rPr>
              <a:t>// From Vendor B</a:t>
            </a:r>
          </a:p>
          <a:p>
            <a:pPr>
              <a:lnSpc>
                <a:spcPct val="80000"/>
              </a:lnSpc>
            </a:pPr>
            <a:r>
              <a:rPr lang="en-US" sz="2000" dirty="0">
                <a:latin typeface="Trebuchet MS" pitchFamily="34" charset="0"/>
              </a:rPr>
              <a:t>public class Widget        public class </a:t>
            </a:r>
            <a:r>
              <a:rPr lang="en-US" sz="2000" dirty="0" err="1">
                <a:latin typeface="Trebuchet MS" pitchFamily="34" charset="0"/>
              </a:rPr>
              <a:t>VendorBWidget</a:t>
            </a:r>
            <a:endParaRPr lang="en-US" sz="2000" dirty="0">
              <a:latin typeface="Trebuchet MS" pitchFamily="34" charset="0"/>
            </a:endParaRPr>
          </a:p>
          <a:p>
            <a:pPr>
              <a:lnSpc>
                <a:spcPct val="80000"/>
              </a:lnSpc>
            </a:pPr>
            <a:r>
              <a:rPr lang="en-US" sz="2000" dirty="0">
                <a:latin typeface="Trebuchet MS" pitchFamily="34" charset="0"/>
              </a:rPr>
              <a:t>{ ... }                    { ... }</a:t>
            </a:r>
          </a:p>
        </p:txBody>
      </p:sp>
      <p:sp>
        <p:nvSpPr>
          <p:cNvPr id="19461" name="AutoShape 5"/>
          <p:cNvSpPr>
            <a:spLocks noChangeArrowheads="1"/>
          </p:cNvSpPr>
          <p:nvPr/>
        </p:nvSpPr>
        <p:spPr bwMode="auto">
          <a:xfrm>
            <a:off x="5114925" y="4105275"/>
            <a:ext cx="762000" cy="1371600"/>
          </a:xfrm>
          <a:prstGeom prst="rightArrow">
            <a:avLst>
              <a:gd name="adj1" fmla="val 51389"/>
              <a:gd name="adj2" fmla="val 39375"/>
            </a:avLst>
          </a:prstGeom>
          <a:solidFill>
            <a:schemeClr val="folHlink"/>
          </a:solidFill>
          <a:ln w="6350">
            <a:solidFill>
              <a:srgbClr val="800080"/>
            </a:solidFill>
            <a:miter lim="800000"/>
            <a:headEnd/>
            <a:tailEnd/>
          </a:ln>
          <a:effectLst>
            <a:outerShdw dist="45791" dir="2021404" algn="ctr" rotWithShape="0">
              <a:srgbClr val="C0C0C0"/>
            </a:outerShdw>
          </a:effectLst>
        </p:spPr>
        <p:txBody>
          <a:bodyPr wrap="none" tIns="27432" bIns="27432" anchor="ctr"/>
          <a:lstStyle/>
          <a:p>
            <a:endParaRPr lang="en-IN"/>
          </a:p>
        </p:txBody>
      </p:sp>
      <p:sp>
        <p:nvSpPr>
          <p:cNvPr id="19464" name="Rectangle 8"/>
          <p:cNvSpPr>
            <a:spLocks noChangeArrowheads="1"/>
          </p:cNvSpPr>
          <p:nvPr/>
        </p:nvSpPr>
        <p:spPr bwMode="auto">
          <a:xfrm>
            <a:off x="5191126" y="4410075"/>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a:solidFill>
                  <a:srgbClr val="FF0033"/>
                </a:solidFill>
                <a:effectLst>
                  <a:outerShdw blurRad="38100" dist="38100" dir="2700000" algn="tl">
                    <a:srgbClr val="C0C0C0"/>
                  </a:outerShdw>
                </a:effectLst>
                <a:latin typeface="Wingdings" pitchFamily="2" charset="2"/>
              </a:rPr>
              <a:t>û</a:t>
            </a:r>
          </a:p>
        </p:txBody>
      </p:sp>
    </p:spTree>
    <p:extLst>
      <p:ext uri="{BB962C8B-B14F-4D97-AF65-F5344CB8AC3E}">
        <p14:creationId xmlns:p14="http://schemas.microsoft.com/office/powerpoint/2010/main" val="1362310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666844" y="1285860"/>
            <a:ext cx="8786874" cy="485778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7650" name="Rectangle 2"/>
          <p:cNvSpPr>
            <a:spLocks noGrp="1" noChangeArrowheads="1"/>
          </p:cNvSpPr>
          <p:nvPr>
            <p:ph type="title"/>
          </p:nvPr>
        </p:nvSpPr>
        <p:spPr/>
        <p:txBody>
          <a:bodyPr/>
          <a:lstStyle/>
          <a:p>
            <a:r>
              <a:rPr lang="en-US"/>
              <a:t>Declaring Namespaces</a:t>
            </a:r>
          </a:p>
        </p:txBody>
      </p:sp>
      <p:sp>
        <p:nvSpPr>
          <p:cNvPr id="27652" name="Rectangle 4"/>
          <p:cNvSpPr>
            <a:spLocks noChangeArrowheads="1"/>
          </p:cNvSpPr>
          <p:nvPr/>
        </p:nvSpPr>
        <p:spPr bwMode="auto">
          <a:xfrm>
            <a:off x="2035176" y="1524000"/>
            <a:ext cx="3984625" cy="1600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namespace </a:t>
            </a:r>
            <a:r>
              <a:rPr lang="en-US" sz="2000" dirty="0" err="1">
                <a:latin typeface="Trebuchet MS" pitchFamily="34" charset="0"/>
              </a:rPr>
              <a:t>VendorA</a:t>
            </a:r>
            <a:endParaRPr lang="en-US" sz="2000" dirty="0">
              <a:latin typeface="Trebuchet MS" pitchFamily="34" charset="0"/>
            </a:endParaRPr>
          </a:p>
          <a:p>
            <a:r>
              <a:rPr lang="en-US" sz="2000" dirty="0">
                <a:latin typeface="Trebuchet MS" pitchFamily="34" charset="0"/>
              </a:rPr>
              <a:t>{</a:t>
            </a:r>
          </a:p>
          <a:p>
            <a:r>
              <a:rPr lang="en-US" sz="2000" dirty="0">
                <a:latin typeface="Trebuchet MS" pitchFamily="34" charset="0"/>
              </a:rPr>
              <a:t>    public class Widget </a:t>
            </a:r>
          </a:p>
          <a:p>
            <a:r>
              <a:rPr lang="en-US" sz="2000" dirty="0">
                <a:latin typeface="Trebuchet MS" pitchFamily="34" charset="0"/>
              </a:rPr>
              <a:t>    { ... }</a:t>
            </a:r>
          </a:p>
          <a:p>
            <a:r>
              <a:rPr lang="en-US" sz="2000" dirty="0">
                <a:latin typeface="Trebuchet MS" pitchFamily="34" charset="0"/>
              </a:rPr>
              <a:t>}</a:t>
            </a:r>
          </a:p>
        </p:txBody>
      </p:sp>
      <p:sp>
        <p:nvSpPr>
          <p:cNvPr id="27653" name="Rectangle 5"/>
          <p:cNvSpPr>
            <a:spLocks noChangeArrowheads="1"/>
          </p:cNvSpPr>
          <p:nvPr/>
        </p:nvSpPr>
        <p:spPr bwMode="auto">
          <a:xfrm>
            <a:off x="6096000" y="1524000"/>
            <a:ext cx="3981450" cy="1600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namespace </a:t>
            </a:r>
            <a:r>
              <a:rPr lang="en-US" sz="2000" dirty="0" err="1">
                <a:latin typeface="Trebuchet MS" pitchFamily="34" charset="0"/>
              </a:rPr>
              <a:t>VendorB</a:t>
            </a:r>
            <a:endParaRPr lang="en-US" sz="2000" dirty="0">
              <a:latin typeface="Trebuchet MS" pitchFamily="34" charset="0"/>
            </a:endParaRPr>
          </a:p>
          <a:p>
            <a:r>
              <a:rPr lang="en-US" sz="2000" dirty="0">
                <a:latin typeface="Trebuchet MS" pitchFamily="34" charset="0"/>
              </a:rPr>
              <a:t>{</a:t>
            </a:r>
          </a:p>
          <a:p>
            <a:r>
              <a:rPr lang="en-US" sz="2000" dirty="0">
                <a:latin typeface="Trebuchet MS" pitchFamily="34" charset="0"/>
              </a:rPr>
              <a:t>    public class Widget </a:t>
            </a:r>
          </a:p>
          <a:p>
            <a:r>
              <a:rPr lang="en-US" sz="2000" dirty="0">
                <a:latin typeface="Trebuchet MS" pitchFamily="34" charset="0"/>
              </a:rPr>
              <a:t>    { ... }</a:t>
            </a:r>
          </a:p>
          <a:p>
            <a:r>
              <a:rPr lang="en-US" sz="2000" dirty="0">
                <a:latin typeface="Trebuchet MS" pitchFamily="34" charset="0"/>
              </a:rPr>
              <a:t>}</a:t>
            </a:r>
          </a:p>
        </p:txBody>
      </p:sp>
      <p:sp>
        <p:nvSpPr>
          <p:cNvPr id="27655" name="Rectangle 7"/>
          <p:cNvSpPr>
            <a:spLocks noChangeArrowheads="1"/>
          </p:cNvSpPr>
          <p:nvPr/>
        </p:nvSpPr>
        <p:spPr bwMode="auto">
          <a:xfrm>
            <a:off x="2035176" y="3505200"/>
            <a:ext cx="3451225" cy="2362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namespace Microsoft</a:t>
            </a:r>
          </a:p>
          <a:p>
            <a:r>
              <a:rPr lang="en-US" sz="2000" dirty="0">
                <a:latin typeface="Trebuchet MS" pitchFamily="34" charset="0"/>
              </a:rPr>
              <a:t>{</a:t>
            </a:r>
          </a:p>
          <a:p>
            <a:r>
              <a:rPr lang="en-US" sz="2000" dirty="0">
                <a:latin typeface="Trebuchet MS" pitchFamily="34" charset="0"/>
              </a:rPr>
              <a:t>   namespace Office</a:t>
            </a:r>
          </a:p>
          <a:p>
            <a:r>
              <a:rPr lang="en-US" sz="2000" dirty="0">
                <a:latin typeface="Trebuchet MS" pitchFamily="34" charset="0"/>
              </a:rPr>
              <a:t>   {</a:t>
            </a:r>
          </a:p>
          <a:p>
            <a:r>
              <a:rPr lang="en-US" sz="2000" dirty="0">
                <a:latin typeface="Trebuchet MS" pitchFamily="34" charset="0"/>
              </a:rPr>
              <a:t>      ...</a:t>
            </a:r>
          </a:p>
          <a:p>
            <a:r>
              <a:rPr lang="en-US" sz="2000" dirty="0">
                <a:latin typeface="Trebuchet MS" pitchFamily="34" charset="0"/>
              </a:rPr>
              <a:t>   }</a:t>
            </a:r>
          </a:p>
          <a:p>
            <a:r>
              <a:rPr lang="en-US" sz="2000" dirty="0">
                <a:latin typeface="Trebuchet MS" pitchFamily="34" charset="0"/>
              </a:rPr>
              <a:t>}</a:t>
            </a:r>
          </a:p>
        </p:txBody>
      </p:sp>
      <p:sp>
        <p:nvSpPr>
          <p:cNvPr id="27656" name="Rectangle 8"/>
          <p:cNvSpPr>
            <a:spLocks noChangeArrowheads="1"/>
          </p:cNvSpPr>
          <p:nvPr/>
        </p:nvSpPr>
        <p:spPr bwMode="auto">
          <a:xfrm>
            <a:off x="5638800" y="3505200"/>
            <a:ext cx="4419600" cy="23622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dirty="0">
                <a:latin typeface="Trebuchet MS" pitchFamily="34" charset="0"/>
              </a:rPr>
              <a:t>namespace </a:t>
            </a:r>
            <a:r>
              <a:rPr lang="en-US" sz="2000" dirty="0" err="1">
                <a:latin typeface="Trebuchet MS" pitchFamily="34" charset="0"/>
              </a:rPr>
              <a:t>Microsoft.Office</a:t>
            </a:r>
            <a:endParaRPr lang="en-US" sz="2000" dirty="0">
              <a:latin typeface="Trebuchet MS" pitchFamily="34" charset="0"/>
            </a:endParaRPr>
          </a:p>
          <a:p>
            <a:r>
              <a:rPr lang="en-US" sz="2000" dirty="0">
                <a:latin typeface="Trebuchet MS" pitchFamily="34" charset="0"/>
              </a:rPr>
              <a:t>{</a:t>
            </a:r>
          </a:p>
          <a:p>
            <a:r>
              <a:rPr lang="en-US" sz="2000" dirty="0">
                <a:latin typeface="Trebuchet MS" pitchFamily="34" charset="0"/>
              </a:rPr>
              <a:t>     </a:t>
            </a:r>
          </a:p>
          <a:p>
            <a:endParaRPr lang="en-US" sz="2000" dirty="0">
              <a:latin typeface="Trebuchet MS" pitchFamily="34" charset="0"/>
            </a:endParaRPr>
          </a:p>
          <a:p>
            <a:endParaRPr lang="en-US" sz="2000" dirty="0">
              <a:latin typeface="Trebuchet MS" pitchFamily="34" charset="0"/>
            </a:endParaRPr>
          </a:p>
          <a:p>
            <a:endParaRPr lang="en-US" sz="2000" dirty="0">
              <a:latin typeface="Trebuchet MS" pitchFamily="34" charset="0"/>
            </a:endParaRPr>
          </a:p>
          <a:p>
            <a:r>
              <a:rPr lang="en-US" sz="2000" dirty="0">
                <a:latin typeface="Trebuchet MS" pitchFamily="34" charset="0"/>
              </a:rPr>
              <a:t>}</a:t>
            </a:r>
          </a:p>
        </p:txBody>
      </p:sp>
      <p:sp>
        <p:nvSpPr>
          <p:cNvPr id="27657" name="AutoShape 9"/>
          <p:cNvSpPr>
            <a:spLocks noChangeArrowheads="1"/>
          </p:cNvSpPr>
          <p:nvPr/>
        </p:nvSpPr>
        <p:spPr bwMode="auto">
          <a:xfrm>
            <a:off x="4114800" y="4495800"/>
            <a:ext cx="1676400" cy="990600"/>
          </a:xfrm>
          <a:prstGeom prst="rightArrow">
            <a:avLst>
              <a:gd name="adj1" fmla="val 50000"/>
              <a:gd name="adj2" fmla="val 42308"/>
            </a:avLst>
          </a:prstGeom>
          <a:gradFill rotWithShape="0">
            <a:gsLst>
              <a:gs pos="0">
                <a:srgbClr val="D20091"/>
              </a:gs>
              <a:gs pos="100000">
                <a:srgbClr val="D20091">
                  <a:gamma/>
                  <a:tint val="47451"/>
                  <a:invGamma/>
                </a:srgbClr>
              </a:gs>
            </a:gsLst>
            <a:lin ang="5400000" scaled="1"/>
          </a:gradFill>
          <a:ln w="6350">
            <a:solidFill>
              <a:srgbClr val="800080"/>
            </a:solidFill>
            <a:miter lim="800000"/>
            <a:headEnd/>
            <a:tailEnd/>
          </a:ln>
          <a:effectLst>
            <a:outerShdw dist="45791" dir="2021404" algn="ctr" rotWithShape="0">
              <a:srgbClr val="C0C0C0"/>
            </a:outerShdw>
          </a:effectLst>
        </p:spPr>
        <p:txBody>
          <a:bodyPr wrap="none" tIns="27432" bIns="27432" anchor="ctr"/>
          <a:lstStyle/>
          <a:p>
            <a:pPr algn="ctr"/>
            <a:r>
              <a:rPr lang="en-GB" i="1">
                <a:solidFill>
                  <a:schemeClr val="bg1"/>
                </a:solidFill>
                <a:effectLst>
                  <a:outerShdw blurRad="38100" dist="38100" dir="2700000" algn="tl">
                    <a:srgbClr val="000000"/>
                  </a:outerShdw>
                </a:effectLst>
              </a:rPr>
              <a:t>shorthand</a:t>
            </a:r>
          </a:p>
        </p:txBody>
      </p:sp>
    </p:spTree>
    <p:extLst>
      <p:ext uri="{BB962C8B-B14F-4D97-AF65-F5344CB8AC3E}">
        <p14:creationId xmlns:p14="http://schemas.microsoft.com/office/powerpoint/2010/main" val="430706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Fully Qualified Names</a:t>
            </a:r>
          </a:p>
        </p:txBody>
      </p:sp>
      <p:sp>
        <p:nvSpPr>
          <p:cNvPr id="28675" name="Rectangle 3"/>
          <p:cNvSpPr>
            <a:spLocks noGrp="1" noChangeArrowheads="1"/>
          </p:cNvSpPr>
          <p:nvPr>
            <p:ph type="body" idx="1"/>
          </p:nvPr>
        </p:nvSpPr>
        <p:spPr>
          <a:xfrm>
            <a:off x="1981200" y="1600200"/>
            <a:ext cx="8229600" cy="1114420"/>
          </a:xfrm>
        </p:spPr>
        <p:txBody>
          <a:bodyPr/>
          <a:lstStyle/>
          <a:p>
            <a:r>
              <a:rPr lang="en-GB" dirty="0"/>
              <a:t>A fully qualified class name includes its namespace</a:t>
            </a:r>
          </a:p>
          <a:p>
            <a:r>
              <a:rPr lang="en-GB" dirty="0"/>
              <a:t>Unqualified class names can only be used in scope</a:t>
            </a:r>
          </a:p>
        </p:txBody>
      </p:sp>
      <p:sp>
        <p:nvSpPr>
          <p:cNvPr id="28676" name="Rectangle 4"/>
          <p:cNvSpPr>
            <a:spLocks noChangeArrowheads="1"/>
          </p:cNvSpPr>
          <p:nvPr/>
        </p:nvSpPr>
        <p:spPr bwMode="auto">
          <a:xfrm>
            <a:off x="1952596" y="2714620"/>
            <a:ext cx="7972452" cy="354965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nSpc>
                <a:spcPct val="80000"/>
              </a:lnSpc>
            </a:pPr>
            <a:r>
              <a:rPr lang="en-US" sz="2000" dirty="0">
                <a:latin typeface="Trebuchet MS" pitchFamily="34" charset="0"/>
              </a:rPr>
              <a:t>namespace </a:t>
            </a:r>
            <a:r>
              <a:rPr lang="en-US" sz="2000" b="1" dirty="0" err="1">
                <a:latin typeface="Trebuchet MS" pitchFamily="34" charset="0"/>
              </a:rPr>
              <a:t>VendorA</a:t>
            </a:r>
            <a:endParaRPr lang="en-US" sz="2000" b="1" dirty="0">
              <a:latin typeface="Trebuchet MS" pitchFamily="34" charset="0"/>
            </a:endParaRP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public class </a:t>
            </a:r>
            <a:r>
              <a:rPr lang="en-US" sz="2000" b="1" dirty="0">
                <a:latin typeface="Trebuchet MS" pitchFamily="34" charset="0"/>
              </a:rPr>
              <a:t>Widget</a:t>
            </a:r>
            <a:r>
              <a:rPr lang="en-US" sz="2000" dirty="0">
                <a:latin typeface="Trebuchet MS" pitchFamily="34" charset="0"/>
              </a:rPr>
              <a:t> { ...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class Application</a:t>
            </a: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static void Main( )</a:t>
            </a:r>
          </a:p>
          <a:p>
            <a:pPr>
              <a:lnSpc>
                <a:spcPct val="80000"/>
              </a:lnSpc>
            </a:pPr>
            <a:r>
              <a:rPr lang="en-US" sz="2000" dirty="0">
                <a:latin typeface="Trebuchet MS" pitchFamily="34" charset="0"/>
              </a:rPr>
              <a:t>    {</a:t>
            </a:r>
          </a:p>
          <a:p>
            <a:r>
              <a:rPr lang="en-US" sz="2000" dirty="0">
                <a:latin typeface="Trebuchet MS" pitchFamily="34" charset="0"/>
              </a:rPr>
              <a:t>        Widget w = new Widget( );</a:t>
            </a:r>
          </a:p>
          <a:p>
            <a:r>
              <a:rPr lang="en-US" sz="2000" dirty="0">
                <a:latin typeface="Trebuchet MS" pitchFamily="34" charset="0"/>
              </a:rPr>
              <a:t>        </a:t>
            </a:r>
            <a:r>
              <a:rPr lang="en-US" sz="2000" b="1" dirty="0" err="1">
                <a:latin typeface="Trebuchet MS" pitchFamily="34" charset="0"/>
              </a:rPr>
              <a:t>VendorA.</a:t>
            </a:r>
            <a:r>
              <a:rPr lang="en-US" sz="2000" dirty="0" err="1">
                <a:latin typeface="Trebuchet MS" pitchFamily="34" charset="0"/>
              </a:rPr>
              <a:t>Widget</a:t>
            </a:r>
            <a:r>
              <a:rPr lang="en-US" sz="2000" dirty="0">
                <a:latin typeface="Trebuchet MS" pitchFamily="34" charset="0"/>
              </a:rPr>
              <a:t> w = new </a:t>
            </a:r>
            <a:r>
              <a:rPr lang="en-US" sz="2000" b="1" dirty="0" err="1">
                <a:latin typeface="Trebuchet MS" pitchFamily="34" charset="0"/>
              </a:rPr>
              <a:t>VendorA.</a:t>
            </a:r>
            <a:r>
              <a:rPr lang="en-US" sz="2000" dirty="0" err="1">
                <a:latin typeface="Trebuchet MS" pitchFamily="34" charset="0"/>
              </a:rPr>
              <a:t>Widget</a:t>
            </a:r>
            <a:r>
              <a:rPr lang="en-US" sz="2000" dirty="0">
                <a:latin typeface="Trebuchet MS" pitchFamily="34" charset="0"/>
              </a:rPr>
              <a:t>(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a:t>
            </a:r>
          </a:p>
        </p:txBody>
      </p:sp>
      <p:sp>
        <p:nvSpPr>
          <p:cNvPr id="28677" name="Rectangle 5"/>
          <p:cNvSpPr>
            <a:spLocks noChangeArrowheads="1"/>
          </p:cNvSpPr>
          <p:nvPr/>
        </p:nvSpPr>
        <p:spPr bwMode="auto">
          <a:xfrm>
            <a:off x="5738811" y="4786322"/>
            <a:ext cx="545021" cy="770084"/>
          </a:xfrm>
          <a:prstGeom prst="rect">
            <a:avLst/>
          </a:prstGeom>
          <a:noFill/>
          <a:ln w="9525">
            <a:noFill/>
            <a:miter lim="800000"/>
            <a:headEnd/>
            <a:tailEnd/>
          </a:ln>
          <a:effectLst/>
        </p:spPr>
        <p:txBody>
          <a:bodyPr wrap="none" lIns="92075" tIns="46038" rIns="92075" bIns="46038">
            <a:spAutoFit/>
          </a:bodyPr>
          <a:lstStyle/>
          <a:p>
            <a:pPr defTabSz="739775"/>
            <a:r>
              <a:rPr lang="en-US" sz="4400" dirty="0">
                <a:solidFill>
                  <a:srgbClr val="FF0033"/>
                </a:solidFill>
                <a:effectLst>
                  <a:outerShdw blurRad="38100" dist="38100" dir="2700000" algn="tl">
                    <a:srgbClr val="C0C0C0"/>
                  </a:outerShdw>
                </a:effectLst>
                <a:latin typeface="Wingdings" pitchFamily="2" charset="2"/>
              </a:rPr>
              <a:t>û</a:t>
            </a:r>
          </a:p>
        </p:txBody>
      </p:sp>
      <p:sp>
        <p:nvSpPr>
          <p:cNvPr id="28678" name="Rectangle 6"/>
          <p:cNvSpPr>
            <a:spLocks noChangeArrowheads="1"/>
          </p:cNvSpPr>
          <p:nvPr/>
        </p:nvSpPr>
        <p:spPr bwMode="auto">
          <a:xfrm>
            <a:off x="8024826" y="5143512"/>
            <a:ext cx="545022" cy="643766"/>
          </a:xfrm>
          <a:prstGeom prst="rect">
            <a:avLst/>
          </a:prstGeom>
          <a:noFill/>
          <a:ln w="12700">
            <a:noFill/>
            <a:miter lim="800000"/>
            <a:headEnd/>
            <a:tailEnd/>
          </a:ln>
          <a:effectLst/>
        </p:spPr>
        <p:txBody>
          <a:bodyPr wrap="none" lIns="90488" tIns="44450" rIns="90488" bIns="44450">
            <a:spAutoFit/>
          </a:bodyPr>
          <a:lstStyle/>
          <a:p>
            <a:pPr defTabSz="739775"/>
            <a:r>
              <a:rPr lang="en-US" sz="3600" dirty="0">
                <a:solidFill>
                  <a:srgbClr val="FF3300"/>
                </a:solidFill>
                <a:effectLst>
                  <a:outerShdw blurRad="38100" dist="38100" dir="2700000" algn="tl">
                    <a:srgbClr val="C0C0C0"/>
                  </a:outerShdw>
                </a:effectLst>
                <a:latin typeface="Wingdings" pitchFamily="2" charset="2"/>
              </a:rPr>
              <a:t></a:t>
            </a:r>
          </a:p>
        </p:txBody>
      </p:sp>
    </p:spTree>
    <p:extLst>
      <p:ext uri="{BB962C8B-B14F-4D97-AF65-F5344CB8AC3E}">
        <p14:creationId xmlns:p14="http://schemas.microsoft.com/office/powerpoint/2010/main" val="2598973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Declaring using-namespace-directives</a:t>
            </a:r>
          </a:p>
        </p:txBody>
      </p:sp>
      <p:sp>
        <p:nvSpPr>
          <p:cNvPr id="20483" name="Rectangle 3"/>
          <p:cNvSpPr>
            <a:spLocks noGrp="1" noChangeArrowheads="1"/>
          </p:cNvSpPr>
          <p:nvPr>
            <p:ph type="body" idx="1"/>
          </p:nvPr>
        </p:nvSpPr>
        <p:spPr>
          <a:xfrm>
            <a:off x="1981200" y="1600200"/>
            <a:ext cx="8229600" cy="614354"/>
          </a:xfrm>
        </p:spPr>
        <p:txBody>
          <a:bodyPr/>
          <a:lstStyle/>
          <a:p>
            <a:r>
              <a:rPr lang="en-GB" dirty="0"/>
              <a:t>Effectively brings names back into scope</a:t>
            </a:r>
          </a:p>
        </p:txBody>
      </p:sp>
      <p:sp>
        <p:nvSpPr>
          <p:cNvPr id="20484" name="Rectangle 4"/>
          <p:cNvSpPr>
            <a:spLocks noChangeArrowheads="1"/>
          </p:cNvSpPr>
          <p:nvPr/>
        </p:nvSpPr>
        <p:spPr bwMode="auto">
          <a:xfrm>
            <a:off x="2266950" y="3276600"/>
            <a:ext cx="7639050" cy="24384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b="1" dirty="0">
                <a:latin typeface="Trebuchet MS" pitchFamily="34" charset="0"/>
              </a:rPr>
              <a:t>using </a:t>
            </a:r>
            <a:r>
              <a:rPr lang="en-US" sz="2000" b="1" dirty="0" err="1">
                <a:latin typeface="Trebuchet MS" pitchFamily="34" charset="0"/>
              </a:rPr>
              <a:t>VendorA.SuiteB</a:t>
            </a:r>
            <a:r>
              <a:rPr lang="en-US" sz="2000" b="1" dirty="0">
                <a:latin typeface="Trebuchet MS" pitchFamily="34" charset="0"/>
              </a:rPr>
              <a:t>;</a:t>
            </a:r>
            <a:br>
              <a:rPr lang="en-US" sz="2000" b="1" dirty="0">
                <a:latin typeface="Trebuchet MS" pitchFamily="34" charset="0"/>
              </a:rPr>
            </a:br>
            <a:endParaRPr lang="en-US" sz="2000" b="1" dirty="0">
              <a:latin typeface="Trebuchet MS" pitchFamily="34" charset="0"/>
            </a:endParaRPr>
          </a:p>
          <a:p>
            <a:pPr>
              <a:lnSpc>
                <a:spcPct val="80000"/>
              </a:lnSpc>
            </a:pPr>
            <a:r>
              <a:rPr lang="en-US" sz="2000" dirty="0">
                <a:latin typeface="Trebuchet MS" pitchFamily="34" charset="0"/>
              </a:rPr>
              <a:t>class Application</a:t>
            </a: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static void Main(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Widget w = new Widget(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a:t>
            </a:r>
            <a:endParaRPr lang="en-US" sz="2400" dirty="0">
              <a:latin typeface="Trebuchet MS" pitchFamily="34" charset="0"/>
            </a:endParaRPr>
          </a:p>
        </p:txBody>
      </p:sp>
      <p:sp>
        <p:nvSpPr>
          <p:cNvPr id="20485" name="Rectangle 5"/>
          <p:cNvSpPr>
            <a:spLocks noChangeArrowheads="1"/>
          </p:cNvSpPr>
          <p:nvPr/>
        </p:nvSpPr>
        <p:spPr bwMode="auto">
          <a:xfrm>
            <a:off x="2250386" y="2214554"/>
            <a:ext cx="7655615" cy="1062046"/>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nSpc>
                <a:spcPct val="80000"/>
              </a:lnSpc>
            </a:pPr>
            <a:r>
              <a:rPr lang="en-US" sz="2000" b="1" dirty="0">
                <a:latin typeface="Trebuchet MS" pitchFamily="34" charset="0"/>
              </a:rPr>
              <a:t>namespace </a:t>
            </a:r>
            <a:r>
              <a:rPr lang="en-US" sz="2000" b="1" dirty="0" err="1">
                <a:latin typeface="Trebuchet MS" pitchFamily="34" charset="0"/>
              </a:rPr>
              <a:t>VendorA.SuiteB</a:t>
            </a:r>
            <a:endParaRPr lang="en-US" sz="2000" b="1" dirty="0">
              <a:latin typeface="Trebuchet MS" pitchFamily="34" charset="0"/>
            </a:endParaRP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public class Widget { ... }</a:t>
            </a:r>
          </a:p>
          <a:p>
            <a:pPr>
              <a:lnSpc>
                <a:spcPct val="80000"/>
              </a:lnSpc>
            </a:pPr>
            <a:r>
              <a:rPr lang="en-US" sz="2000" dirty="0">
                <a:latin typeface="Trebuchet MS" pitchFamily="34" charset="0"/>
              </a:rPr>
              <a:t>}</a:t>
            </a:r>
          </a:p>
        </p:txBody>
      </p:sp>
    </p:spTree>
    <p:extLst>
      <p:ext uri="{BB962C8B-B14F-4D97-AF65-F5344CB8AC3E}">
        <p14:creationId xmlns:p14="http://schemas.microsoft.com/office/powerpoint/2010/main" val="10341493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r>
              <a:rPr lang="en-US"/>
              <a:t>Declaring using-alias-directives</a:t>
            </a:r>
          </a:p>
        </p:txBody>
      </p:sp>
      <p:sp>
        <p:nvSpPr>
          <p:cNvPr id="29699" name="Rectangle 1027"/>
          <p:cNvSpPr>
            <a:spLocks noGrp="1" noChangeArrowheads="1"/>
          </p:cNvSpPr>
          <p:nvPr>
            <p:ph type="body" idx="1"/>
          </p:nvPr>
        </p:nvSpPr>
        <p:spPr>
          <a:xfrm>
            <a:off x="1881158" y="1524000"/>
            <a:ext cx="8358246" cy="690554"/>
          </a:xfrm>
        </p:spPr>
        <p:txBody>
          <a:bodyPr/>
          <a:lstStyle/>
          <a:p>
            <a:r>
              <a:rPr lang="en-GB" dirty="0"/>
              <a:t>Creates an alias for a deeply nested namespace or type</a:t>
            </a:r>
          </a:p>
        </p:txBody>
      </p:sp>
      <p:sp>
        <p:nvSpPr>
          <p:cNvPr id="29704" name="Rectangle 1032"/>
          <p:cNvSpPr>
            <a:spLocks noChangeArrowheads="1"/>
          </p:cNvSpPr>
          <p:nvPr/>
        </p:nvSpPr>
        <p:spPr bwMode="auto">
          <a:xfrm>
            <a:off x="1905000" y="3733800"/>
            <a:ext cx="8401050" cy="243840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sz="2000" b="1" dirty="0">
                <a:latin typeface="Trebuchet MS" pitchFamily="34" charset="0"/>
              </a:rPr>
              <a:t>using Widget = </a:t>
            </a:r>
            <a:r>
              <a:rPr lang="en-US" sz="2000" b="1" dirty="0" err="1">
                <a:latin typeface="Trebuchet MS" pitchFamily="34" charset="0"/>
              </a:rPr>
              <a:t>VendorA.SuiteB.Widget</a:t>
            </a:r>
            <a:r>
              <a:rPr lang="en-US" sz="2000" b="1" dirty="0">
                <a:latin typeface="Trebuchet MS" pitchFamily="34" charset="0"/>
              </a:rPr>
              <a:t>;</a:t>
            </a:r>
            <a:br>
              <a:rPr lang="en-US" sz="2000" b="1" dirty="0">
                <a:latin typeface="Trebuchet MS" pitchFamily="34" charset="0"/>
              </a:rPr>
            </a:br>
            <a:endParaRPr lang="en-US" sz="2000" b="1" dirty="0">
              <a:latin typeface="Trebuchet MS" pitchFamily="34" charset="0"/>
            </a:endParaRPr>
          </a:p>
          <a:p>
            <a:pPr>
              <a:lnSpc>
                <a:spcPct val="80000"/>
              </a:lnSpc>
            </a:pPr>
            <a:r>
              <a:rPr lang="en-US" sz="2000" dirty="0">
                <a:latin typeface="Trebuchet MS" pitchFamily="34" charset="0"/>
              </a:rPr>
              <a:t>class Application</a:t>
            </a: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static void Main(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        Widget w = new Widget( );</a:t>
            </a:r>
          </a:p>
          <a:p>
            <a:pPr>
              <a:lnSpc>
                <a:spcPct val="80000"/>
              </a:lnSpc>
            </a:pPr>
            <a:r>
              <a:rPr lang="en-US" sz="2000" dirty="0">
                <a:latin typeface="Trebuchet MS" pitchFamily="34" charset="0"/>
              </a:rPr>
              <a:t>    }</a:t>
            </a:r>
          </a:p>
          <a:p>
            <a:pPr>
              <a:lnSpc>
                <a:spcPct val="80000"/>
              </a:lnSpc>
            </a:pPr>
            <a:r>
              <a:rPr lang="en-US" sz="2000" dirty="0">
                <a:latin typeface="Trebuchet MS" pitchFamily="34" charset="0"/>
              </a:rPr>
              <a:t>}</a:t>
            </a:r>
            <a:endParaRPr lang="en-US" sz="2400" dirty="0">
              <a:latin typeface="Trebuchet MS" pitchFamily="34" charset="0"/>
            </a:endParaRPr>
          </a:p>
        </p:txBody>
      </p:sp>
      <p:sp>
        <p:nvSpPr>
          <p:cNvPr id="29705" name="Rectangle 1033"/>
          <p:cNvSpPr>
            <a:spLocks noChangeArrowheads="1"/>
          </p:cNvSpPr>
          <p:nvPr/>
        </p:nvSpPr>
        <p:spPr bwMode="auto">
          <a:xfrm>
            <a:off x="1905000" y="2362200"/>
            <a:ext cx="8401050" cy="1187450"/>
          </a:xfrm>
          <a:prstGeom prst="rect">
            <a:avLst/>
          </a:prstGeom>
          <a:solidFill>
            <a:schemeClr val="accent1">
              <a:lumMod val="40000"/>
              <a:lumOff val="60000"/>
            </a:schemeClr>
          </a:solidFill>
          <a:ln>
            <a:solidFill>
              <a:schemeClr val="tx1"/>
            </a:solidFill>
            <a:headEnd/>
            <a:tailEnd/>
          </a:ln>
        </p:spPr>
        <p:style>
          <a:lnRef idx="1">
            <a:schemeClr val="accent4"/>
          </a:lnRef>
          <a:fillRef idx="2">
            <a:schemeClr val="accent4"/>
          </a:fillRef>
          <a:effectRef idx="1">
            <a:schemeClr val="accent4"/>
          </a:effectRef>
          <a:fontRef idx="minor">
            <a:schemeClr val="dk1"/>
          </a:fontRef>
        </p:style>
        <p:txBody>
          <a:bodyPr wrap="none" anchor="ctr"/>
          <a:lstStyle/>
          <a:p>
            <a:pPr>
              <a:lnSpc>
                <a:spcPct val="80000"/>
              </a:lnSpc>
            </a:pPr>
            <a:r>
              <a:rPr lang="en-US" sz="2000" b="1" dirty="0">
                <a:latin typeface="Trebuchet MS" pitchFamily="34" charset="0"/>
              </a:rPr>
              <a:t>namespace </a:t>
            </a:r>
            <a:r>
              <a:rPr lang="en-US" sz="2000" b="1" dirty="0" err="1">
                <a:latin typeface="Trebuchet MS" pitchFamily="34" charset="0"/>
              </a:rPr>
              <a:t>VendorA.SuiteB</a:t>
            </a:r>
            <a:endParaRPr lang="en-US" sz="2000" b="1" dirty="0">
              <a:latin typeface="Trebuchet MS" pitchFamily="34" charset="0"/>
            </a:endParaRPr>
          </a:p>
          <a:p>
            <a:pPr>
              <a:lnSpc>
                <a:spcPct val="80000"/>
              </a:lnSpc>
            </a:pPr>
            <a:r>
              <a:rPr lang="en-US" sz="2000" dirty="0">
                <a:latin typeface="Trebuchet MS" pitchFamily="34" charset="0"/>
              </a:rPr>
              <a:t>{</a:t>
            </a:r>
          </a:p>
          <a:p>
            <a:pPr>
              <a:lnSpc>
                <a:spcPct val="80000"/>
              </a:lnSpc>
            </a:pPr>
            <a:r>
              <a:rPr lang="en-US" sz="2000" dirty="0">
                <a:latin typeface="Trebuchet MS" pitchFamily="34" charset="0"/>
              </a:rPr>
              <a:t>    public class Widget { ... }</a:t>
            </a:r>
          </a:p>
          <a:p>
            <a:pPr>
              <a:lnSpc>
                <a:spcPct val="80000"/>
              </a:lnSpc>
            </a:pPr>
            <a:r>
              <a:rPr lang="en-US" sz="2000" dirty="0">
                <a:latin typeface="Trebuchet MS" pitchFamily="34" charset="0"/>
              </a:rPr>
              <a:t>}</a:t>
            </a:r>
          </a:p>
        </p:txBody>
      </p:sp>
    </p:spTree>
    <p:extLst>
      <p:ext uri="{BB962C8B-B14F-4D97-AF65-F5344CB8AC3E}">
        <p14:creationId xmlns:p14="http://schemas.microsoft.com/office/powerpoint/2010/main" val="404515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r>
              <a:rPr lang="en-GB"/>
              <a:t>Guidelines for Naming Namespaces</a:t>
            </a:r>
          </a:p>
        </p:txBody>
      </p:sp>
      <p:sp>
        <p:nvSpPr>
          <p:cNvPr id="25603" name="Rectangle 1027"/>
          <p:cNvSpPr>
            <a:spLocks noGrp="1" noChangeArrowheads="1"/>
          </p:cNvSpPr>
          <p:nvPr>
            <p:ph type="body" idx="1"/>
          </p:nvPr>
        </p:nvSpPr>
        <p:spPr/>
        <p:txBody>
          <a:bodyPr>
            <a:normAutofit fontScale="92500" lnSpcReduction="10000"/>
          </a:bodyPr>
          <a:lstStyle/>
          <a:p>
            <a:r>
              <a:rPr lang="en-US" dirty="0">
                <a:cs typeface="Times New Roman" pitchFamily="18" charset="0"/>
              </a:rPr>
              <a:t>Use </a:t>
            </a:r>
            <a:r>
              <a:rPr lang="en-US" dirty="0" err="1">
                <a:cs typeface="Times New Roman" pitchFamily="18" charset="0"/>
              </a:rPr>
              <a:t>PascalCasing</a:t>
            </a:r>
            <a:r>
              <a:rPr lang="en-US" dirty="0">
                <a:cs typeface="Times New Roman" pitchFamily="18" charset="0"/>
              </a:rPr>
              <a:t> to separate logical components</a:t>
            </a:r>
          </a:p>
          <a:p>
            <a:pPr lvl="1"/>
            <a:r>
              <a:rPr lang="en-US" dirty="0">
                <a:cs typeface="Times New Roman" pitchFamily="18" charset="0"/>
              </a:rPr>
              <a:t>Example: </a:t>
            </a:r>
            <a:r>
              <a:rPr lang="en-US" dirty="0" err="1">
                <a:cs typeface="Times New Roman" pitchFamily="18" charset="0"/>
              </a:rPr>
              <a:t>VendorA.SuiteB</a:t>
            </a:r>
            <a:endParaRPr lang="en-US" dirty="0">
              <a:cs typeface="Times New Roman" pitchFamily="18" charset="0"/>
            </a:endParaRPr>
          </a:p>
          <a:p>
            <a:endParaRPr lang="en-US" dirty="0" smtClean="0">
              <a:cs typeface="Times New Roman" pitchFamily="18" charset="0"/>
            </a:endParaRPr>
          </a:p>
          <a:p>
            <a:r>
              <a:rPr lang="en-US" dirty="0" smtClean="0">
                <a:cs typeface="Times New Roman" pitchFamily="18" charset="0"/>
              </a:rPr>
              <a:t>Prefix </a:t>
            </a:r>
            <a:r>
              <a:rPr lang="en-US" dirty="0">
                <a:cs typeface="Times New Roman" pitchFamily="18" charset="0"/>
              </a:rPr>
              <a:t>namespace names with a company name or well-established brand </a:t>
            </a:r>
          </a:p>
          <a:p>
            <a:pPr lvl="1"/>
            <a:r>
              <a:rPr lang="en-US" dirty="0">
                <a:cs typeface="Times New Roman" pitchFamily="18" charset="0"/>
              </a:rPr>
              <a:t>Example: </a:t>
            </a:r>
            <a:r>
              <a:rPr lang="en-US" dirty="0" err="1">
                <a:cs typeface="Times New Roman" pitchFamily="18" charset="0"/>
              </a:rPr>
              <a:t>Microsoft.Office</a:t>
            </a:r>
            <a:r>
              <a:rPr lang="en-GB" dirty="0"/>
              <a:t> </a:t>
            </a:r>
          </a:p>
          <a:p>
            <a:endParaRPr lang="en-US" dirty="0" smtClean="0">
              <a:cs typeface="Times New Roman" pitchFamily="18" charset="0"/>
            </a:endParaRPr>
          </a:p>
          <a:p>
            <a:r>
              <a:rPr lang="en-US" dirty="0" smtClean="0">
                <a:cs typeface="Times New Roman" pitchFamily="18" charset="0"/>
              </a:rPr>
              <a:t>Use </a:t>
            </a:r>
            <a:r>
              <a:rPr lang="en-US" dirty="0">
                <a:cs typeface="Times New Roman" pitchFamily="18" charset="0"/>
              </a:rPr>
              <a:t>plural names when appropriate</a:t>
            </a:r>
          </a:p>
          <a:p>
            <a:pPr lvl="1"/>
            <a:r>
              <a:rPr lang="en-US" dirty="0">
                <a:cs typeface="Times New Roman" pitchFamily="18" charset="0"/>
              </a:rPr>
              <a:t>Example: </a:t>
            </a:r>
            <a:r>
              <a:rPr lang="en-US" dirty="0" err="1">
                <a:cs typeface="Times New Roman" pitchFamily="18" charset="0"/>
              </a:rPr>
              <a:t>System.Collections</a:t>
            </a:r>
            <a:endParaRPr lang="en-US" dirty="0">
              <a:cs typeface="Times New Roman" pitchFamily="18" charset="0"/>
            </a:endParaRPr>
          </a:p>
          <a:p>
            <a:endParaRPr lang="en-US" dirty="0" smtClean="0">
              <a:cs typeface="Times New Roman" pitchFamily="18" charset="0"/>
            </a:endParaRPr>
          </a:p>
          <a:p>
            <a:r>
              <a:rPr lang="en-US" dirty="0" smtClean="0">
                <a:cs typeface="Times New Roman" pitchFamily="18" charset="0"/>
              </a:rPr>
              <a:t>Avoid </a:t>
            </a:r>
            <a:r>
              <a:rPr lang="en-US" dirty="0">
                <a:cs typeface="Times New Roman" pitchFamily="18" charset="0"/>
              </a:rPr>
              <a:t>name clashes between namespaces and classes</a:t>
            </a:r>
            <a:endParaRPr lang="en-GB" dirty="0">
              <a:cs typeface="Times New Roman" pitchFamily="18" charset="0"/>
            </a:endParaRPr>
          </a:p>
        </p:txBody>
      </p:sp>
    </p:spTree>
    <p:extLst>
      <p:ext uri="{BB962C8B-B14F-4D97-AF65-F5344CB8AC3E}">
        <p14:creationId xmlns:p14="http://schemas.microsoft.com/office/powerpoint/2010/main" val="386506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more information of OOP in C#, </a:t>
            </a:r>
            <a:r>
              <a:rPr lang="en-US" dirty="0"/>
              <a:t>p</a:t>
            </a:r>
            <a:r>
              <a:rPr lang="en-US" dirty="0" smtClean="0"/>
              <a:t>lease visit the following link</a:t>
            </a:r>
          </a:p>
          <a:p>
            <a:pPr lvl="1"/>
            <a:r>
              <a:rPr lang="en-US" dirty="0" smtClean="0">
                <a:hlinkClick r:id="rId3"/>
              </a:rPr>
              <a:t>http://www.msdn.microsoft.com/en-us/library</a:t>
            </a:r>
            <a:endParaRPr lang="en-US" dirty="0" smtClean="0"/>
          </a:p>
          <a:p>
            <a:pPr lvl="1"/>
            <a:r>
              <a:rPr lang="en-US" dirty="0">
                <a:hlinkClick r:id="rId4"/>
              </a:rPr>
              <a:t>http://www.codeproject.com</a:t>
            </a:r>
            <a:r>
              <a:rPr lang="en-US" dirty="0" smtClean="0">
                <a:hlinkClick r:id="rId4"/>
              </a:rPr>
              <a:t>/</a:t>
            </a:r>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629285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85860"/>
            <a:ext cx="8229600" cy="5038740"/>
          </a:xfrm>
        </p:spPr>
        <p:txBody>
          <a:bodyPr>
            <a:normAutofit fontScale="85000" lnSpcReduction="10000"/>
          </a:bodyPr>
          <a:lstStyle/>
          <a:p>
            <a:pPr>
              <a:spcBef>
                <a:spcPct val="25000"/>
              </a:spcBef>
            </a:pPr>
            <a:r>
              <a:rPr lang="en-US" dirty="0" smtClean="0"/>
              <a:t>A </a:t>
            </a:r>
            <a:r>
              <a:rPr lang="en-US" b="1" u="sng" dirty="0" smtClean="0"/>
              <a:t>class</a:t>
            </a:r>
            <a:r>
              <a:rPr lang="en-US" i="1" dirty="0" smtClean="0"/>
              <a:t> </a:t>
            </a:r>
            <a:r>
              <a:rPr lang="en-US" dirty="0" smtClean="0"/>
              <a:t>acts as the template from which an instance of an </a:t>
            </a:r>
            <a:r>
              <a:rPr lang="en-US" i="1" dirty="0" smtClean="0"/>
              <a:t>object</a:t>
            </a:r>
            <a:r>
              <a:rPr lang="en-US" dirty="0" smtClean="0"/>
              <a:t> is created. The class defines the </a:t>
            </a:r>
            <a:r>
              <a:rPr lang="en-US" b="1" u="sng" dirty="0" smtClean="0"/>
              <a:t>properties</a:t>
            </a:r>
            <a:r>
              <a:rPr lang="en-US" dirty="0" smtClean="0"/>
              <a:t> of the object and the </a:t>
            </a:r>
            <a:r>
              <a:rPr lang="en-US" b="1" u="sng" dirty="0" smtClean="0"/>
              <a:t>methods</a:t>
            </a:r>
            <a:r>
              <a:rPr lang="en-US" dirty="0" smtClean="0"/>
              <a:t> used to control the object's behavior. </a:t>
            </a:r>
          </a:p>
          <a:p>
            <a:pPr>
              <a:spcBef>
                <a:spcPct val="25000"/>
              </a:spcBef>
            </a:pPr>
            <a:endParaRPr lang="en-US" dirty="0" smtClean="0"/>
          </a:p>
          <a:p>
            <a:pPr>
              <a:spcBef>
                <a:spcPct val="25000"/>
              </a:spcBef>
            </a:pPr>
            <a:r>
              <a:rPr lang="en-US" dirty="0" smtClean="0"/>
              <a:t>A </a:t>
            </a:r>
            <a:r>
              <a:rPr lang="en-US" b="1" u="sng" dirty="0" smtClean="0"/>
              <a:t>class</a:t>
            </a:r>
            <a:r>
              <a:rPr lang="en-US" dirty="0" smtClean="0"/>
              <a:t> specifies the </a:t>
            </a:r>
            <a:r>
              <a:rPr lang="en-US" b="1" u="sng" dirty="0" smtClean="0"/>
              <a:t>structure</a:t>
            </a:r>
            <a:r>
              <a:rPr lang="en-US" dirty="0" smtClean="0"/>
              <a:t> of </a:t>
            </a:r>
            <a:r>
              <a:rPr lang="en-US" b="1" u="sng" dirty="0" smtClean="0"/>
              <a:t>data</a:t>
            </a:r>
            <a:r>
              <a:rPr lang="en-US" dirty="0" smtClean="0"/>
              <a:t> as well as the </a:t>
            </a:r>
            <a:r>
              <a:rPr lang="en-US" b="1" u="sng" dirty="0" smtClean="0"/>
              <a:t>methods</a:t>
            </a:r>
            <a:r>
              <a:rPr lang="en-US" dirty="0" smtClean="0"/>
              <a:t> which manipulate that </a:t>
            </a:r>
            <a:r>
              <a:rPr lang="en-US" b="1" u="sng" dirty="0" smtClean="0"/>
              <a:t>data</a:t>
            </a:r>
            <a:r>
              <a:rPr lang="en-US" dirty="0" smtClean="0"/>
              <a:t>. Such data and methods are contained in each instance of the class.</a:t>
            </a:r>
          </a:p>
          <a:p>
            <a:pPr>
              <a:spcBef>
                <a:spcPct val="25000"/>
              </a:spcBef>
            </a:pPr>
            <a:endParaRPr lang="en-US" dirty="0" smtClean="0"/>
          </a:p>
          <a:p>
            <a:pPr>
              <a:spcBef>
                <a:spcPct val="25000"/>
              </a:spcBef>
            </a:pPr>
            <a:r>
              <a:rPr lang="en-US" dirty="0" smtClean="0"/>
              <a:t>A </a:t>
            </a:r>
            <a:r>
              <a:rPr lang="en-US" b="1" u="sng" dirty="0" smtClean="0"/>
              <a:t>class</a:t>
            </a:r>
            <a:r>
              <a:rPr lang="en-US" dirty="0" smtClean="0"/>
              <a:t> is a </a:t>
            </a:r>
            <a:r>
              <a:rPr lang="en-US" b="1" u="sng" dirty="0" smtClean="0"/>
              <a:t>model</a:t>
            </a:r>
            <a:r>
              <a:rPr lang="en-US" dirty="0" smtClean="0"/>
              <a:t> or </a:t>
            </a:r>
            <a:r>
              <a:rPr lang="en-US" b="1" u="sng" dirty="0" smtClean="0"/>
              <a:t>template</a:t>
            </a:r>
            <a:r>
              <a:rPr lang="en-US" dirty="0" smtClean="0"/>
              <a:t> that can be instantiated to create </a:t>
            </a:r>
            <a:r>
              <a:rPr lang="en-US" b="1" u="sng" dirty="0" smtClean="0"/>
              <a:t>objects</a:t>
            </a:r>
            <a:r>
              <a:rPr lang="en-US" dirty="0" smtClean="0"/>
              <a:t> with a common definition, and therefore common properties, operations and behavior. </a:t>
            </a:r>
          </a:p>
          <a:p>
            <a:pPr>
              <a:spcBef>
                <a:spcPct val="25000"/>
              </a:spcBef>
            </a:pPr>
            <a:endParaRPr lang="en-US" dirty="0" smtClean="0"/>
          </a:p>
          <a:p>
            <a:pPr>
              <a:spcBef>
                <a:spcPct val="25000"/>
              </a:spcBef>
            </a:pPr>
            <a:r>
              <a:rPr lang="en-US" dirty="0" smtClean="0"/>
              <a:t>A </a:t>
            </a:r>
            <a:r>
              <a:rPr lang="en-US" b="1" u="sng" dirty="0" smtClean="0"/>
              <a:t>class</a:t>
            </a:r>
            <a:r>
              <a:rPr lang="en-US" dirty="0" smtClean="0"/>
              <a:t> provides a </a:t>
            </a:r>
            <a:r>
              <a:rPr lang="en-US" b="1" u="sng" dirty="0" smtClean="0"/>
              <a:t>template</a:t>
            </a:r>
            <a:r>
              <a:rPr lang="en-US" dirty="0" smtClean="0"/>
              <a:t> for defining the behavior of a particular type of object. </a:t>
            </a:r>
            <a:r>
              <a:rPr lang="en-US" b="1" u="sng" dirty="0" smtClean="0"/>
              <a:t>Objects</a:t>
            </a:r>
            <a:r>
              <a:rPr lang="en-US" dirty="0" smtClean="0"/>
              <a:t> are referred to as “</a:t>
            </a:r>
            <a:r>
              <a:rPr lang="en-US" b="1" u="sng" dirty="0" smtClean="0"/>
              <a:t>instances</a:t>
            </a:r>
            <a:r>
              <a:rPr lang="en-US" dirty="0" smtClean="0"/>
              <a:t>” of a class. </a:t>
            </a:r>
          </a:p>
          <a:p>
            <a:endParaRPr lang="en-IN" dirty="0"/>
          </a:p>
        </p:txBody>
      </p:sp>
      <p:sp>
        <p:nvSpPr>
          <p:cNvPr id="3" name="Title 2"/>
          <p:cNvSpPr>
            <a:spLocks noGrp="1"/>
          </p:cNvSpPr>
          <p:nvPr>
            <p:ph type="title"/>
          </p:nvPr>
        </p:nvSpPr>
        <p:spPr/>
        <p:txBody>
          <a:bodyPr/>
          <a:lstStyle/>
          <a:p>
            <a:r>
              <a:rPr lang="en-US" dirty="0" smtClean="0"/>
              <a:t>Defining a Class</a:t>
            </a:r>
            <a:endParaRPr lang="en-IN" dirty="0"/>
          </a:p>
        </p:txBody>
      </p:sp>
    </p:spTree>
    <p:extLst>
      <p:ext uri="{BB962C8B-B14F-4D97-AF65-F5344CB8AC3E}">
        <p14:creationId xmlns:p14="http://schemas.microsoft.com/office/powerpoint/2010/main" val="1731363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Defining a C# Class and its Members</a:t>
            </a:r>
            <a:endParaRPr lang="en-IN" dirty="0"/>
          </a:p>
        </p:txBody>
      </p:sp>
      <p:sp>
        <p:nvSpPr>
          <p:cNvPr id="4" name="Rectangle 3"/>
          <p:cNvSpPr>
            <a:spLocks noGrp="1" noChangeArrowheads="1"/>
          </p:cNvSpPr>
          <p:nvPr>
            <p:ph sz="half" idx="1"/>
          </p:nvPr>
        </p:nvSpPr>
        <p:spPr>
          <a:xfrm>
            <a:off x="1981200" y="1600201"/>
            <a:ext cx="4038600" cy="4525963"/>
          </a:xfrm>
        </p:spPr>
        <p:txBody>
          <a:bodyPr>
            <a:normAutofit/>
          </a:bodyPr>
          <a:lstStyle/>
          <a:p>
            <a:r>
              <a:rPr lang="en-US" sz="1800" dirty="0"/>
              <a:t>A C# class denotes a category of objects, and acts as a </a:t>
            </a:r>
            <a:r>
              <a:rPr lang="en-US" sz="1800" i="1" dirty="0">
                <a:solidFill>
                  <a:srgbClr val="666699"/>
                </a:solidFill>
              </a:rPr>
              <a:t>blueprint</a:t>
            </a:r>
            <a:r>
              <a:rPr lang="en-US" sz="1800" dirty="0"/>
              <a:t> for creating such </a:t>
            </a:r>
            <a:r>
              <a:rPr lang="en-US" sz="1800" dirty="0"/>
              <a:t>objects</a:t>
            </a:r>
          </a:p>
          <a:p>
            <a:endParaRPr lang="en-US" sz="1800" dirty="0"/>
          </a:p>
          <a:p>
            <a:r>
              <a:rPr lang="en-US" sz="1800" dirty="0"/>
              <a:t>It defines its members referred to as </a:t>
            </a:r>
            <a:r>
              <a:rPr lang="en-US" sz="1800" i="1" dirty="0">
                <a:solidFill>
                  <a:srgbClr val="666699"/>
                </a:solidFill>
              </a:rPr>
              <a:t>fields</a:t>
            </a:r>
            <a:r>
              <a:rPr lang="en-US" sz="1800" dirty="0"/>
              <a:t> and </a:t>
            </a:r>
            <a:r>
              <a:rPr lang="en-US" sz="1800" i="1" dirty="0">
                <a:solidFill>
                  <a:srgbClr val="666699"/>
                </a:solidFill>
              </a:rPr>
              <a:t>methods</a:t>
            </a:r>
          </a:p>
          <a:p>
            <a:endParaRPr lang="en-US" sz="1800" i="1" dirty="0">
              <a:solidFill>
                <a:srgbClr val="666699"/>
              </a:solidFill>
            </a:endParaRPr>
          </a:p>
          <a:p>
            <a:r>
              <a:rPr lang="en-US" sz="1800" dirty="0"/>
              <a:t>The </a:t>
            </a:r>
            <a:r>
              <a:rPr lang="en-US" sz="1800" b="1" i="1" u="sng" dirty="0">
                <a:solidFill>
                  <a:srgbClr val="666699"/>
                </a:solidFill>
              </a:rPr>
              <a:t>fields</a:t>
            </a:r>
            <a:r>
              <a:rPr lang="en-US" sz="1800" dirty="0"/>
              <a:t> (also known as </a:t>
            </a:r>
            <a:r>
              <a:rPr lang="en-US" sz="1800" i="1" dirty="0"/>
              <a:t>variables</a:t>
            </a:r>
            <a:r>
              <a:rPr lang="en-US" sz="1800" dirty="0"/>
              <a:t> or </a:t>
            </a:r>
            <a:r>
              <a:rPr lang="en-US" sz="1800" i="1" dirty="0"/>
              <a:t>attributes</a:t>
            </a:r>
            <a:r>
              <a:rPr lang="en-US" sz="1800" dirty="0"/>
              <a:t>) refer to the </a:t>
            </a:r>
            <a:r>
              <a:rPr lang="en-US" sz="1800" dirty="0"/>
              <a:t>characteristics </a:t>
            </a:r>
            <a:r>
              <a:rPr lang="en-US" sz="1800" dirty="0"/>
              <a:t>of the </a:t>
            </a:r>
            <a:r>
              <a:rPr lang="en-US" sz="1800" dirty="0"/>
              <a:t>class</a:t>
            </a:r>
          </a:p>
          <a:p>
            <a:endParaRPr lang="en-US" sz="1800" dirty="0"/>
          </a:p>
          <a:p>
            <a:r>
              <a:rPr lang="en-US" sz="1800" dirty="0"/>
              <a:t>The </a:t>
            </a:r>
            <a:r>
              <a:rPr lang="en-US" sz="1800" b="1" i="1" u="sng" dirty="0">
                <a:solidFill>
                  <a:srgbClr val="666699"/>
                </a:solidFill>
              </a:rPr>
              <a:t>methods</a:t>
            </a:r>
            <a:r>
              <a:rPr lang="en-US" sz="1800" dirty="0"/>
              <a:t> (also known as </a:t>
            </a:r>
            <a:r>
              <a:rPr lang="en-US" sz="1800" i="1" dirty="0"/>
              <a:t>operations</a:t>
            </a:r>
            <a:r>
              <a:rPr lang="en-US" sz="1800" dirty="0"/>
              <a:t>) refer to behaviors that the class exhibits</a:t>
            </a:r>
          </a:p>
        </p:txBody>
      </p:sp>
      <p:pic>
        <p:nvPicPr>
          <p:cNvPr id="5" name="Picture 5"/>
          <p:cNvPicPr>
            <a:picLocks noChangeAspect="1" noChangeArrowheads="1"/>
          </p:cNvPicPr>
          <p:nvPr/>
        </p:nvPicPr>
        <p:blipFill>
          <a:blip r:embed="rId3" cstate="print"/>
          <a:srcRect/>
          <a:stretch>
            <a:fillRect/>
          </a:stretch>
        </p:blipFill>
        <p:spPr bwMode="auto">
          <a:xfrm>
            <a:off x="6453191" y="1500175"/>
            <a:ext cx="3282243" cy="4525963"/>
          </a:xfrm>
          <a:prstGeom prst="rect">
            <a:avLst/>
          </a:prstGeom>
          <a:noFill/>
          <a:ln w="19050">
            <a:solidFill>
              <a:schemeClr val="tx1"/>
            </a:solidFill>
            <a:miter lim="800000"/>
            <a:headEnd/>
            <a:tailEnd/>
          </a:ln>
          <a:effectLst/>
        </p:spPr>
      </p:pic>
      <p:cxnSp>
        <p:nvCxnSpPr>
          <p:cNvPr id="6" name="Straight Arrow Connector 5"/>
          <p:cNvCxnSpPr/>
          <p:nvPr/>
        </p:nvCxnSpPr>
        <p:spPr>
          <a:xfrm flipV="1">
            <a:off x="3452794" y="2357430"/>
            <a:ext cx="3286148" cy="15001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524232" y="4572008"/>
            <a:ext cx="3214710"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810380" y="1857364"/>
            <a:ext cx="1571636" cy="714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6667504" y="4143380"/>
            <a:ext cx="3071834" cy="17145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390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439400" cy="532799"/>
          </a:xfrm>
        </p:spPr>
        <p:txBody>
          <a:bodyPr>
            <a:normAutofit fontScale="90000"/>
          </a:bodyPr>
          <a:lstStyle/>
          <a:p>
            <a:r>
              <a:rPr lang="en-US" dirty="0"/>
              <a:t>What is an Object?</a:t>
            </a:r>
            <a:endParaRPr lang="en-IN" dirty="0"/>
          </a:p>
        </p:txBody>
      </p:sp>
      <p:grpSp>
        <p:nvGrpSpPr>
          <p:cNvPr id="4" name="Group 7"/>
          <p:cNvGrpSpPr>
            <a:grpSpLocks/>
          </p:cNvGrpSpPr>
          <p:nvPr/>
        </p:nvGrpSpPr>
        <p:grpSpPr bwMode="auto">
          <a:xfrm>
            <a:off x="2514601" y="1395413"/>
            <a:ext cx="1903413" cy="1414462"/>
            <a:chOff x="2852" y="1071"/>
            <a:chExt cx="1319" cy="1318"/>
          </a:xfrm>
        </p:grpSpPr>
        <p:sp>
          <p:nvSpPr>
            <p:cNvPr id="5" name="AutoShape 8"/>
            <p:cNvSpPr>
              <a:spLocks noChangeAspect="1" noChangeArrowheads="1" noTextEdit="1"/>
            </p:cNvSpPr>
            <p:nvPr/>
          </p:nvSpPr>
          <p:spPr bwMode="auto">
            <a:xfrm>
              <a:off x="2852" y="1071"/>
              <a:ext cx="1319" cy="1318"/>
            </a:xfrm>
            <a:prstGeom prst="rect">
              <a:avLst/>
            </a:prstGeom>
            <a:noFill/>
            <a:ln w="9525">
              <a:noFill/>
              <a:miter lim="800000"/>
              <a:headEnd/>
              <a:tailEnd/>
            </a:ln>
          </p:spPr>
          <p:txBody>
            <a:bodyPr/>
            <a:lstStyle/>
            <a:p>
              <a:endParaRPr lang="en-IN"/>
            </a:p>
          </p:txBody>
        </p:sp>
        <p:sp>
          <p:nvSpPr>
            <p:cNvPr id="6" name="Freeform 9"/>
            <p:cNvSpPr>
              <a:spLocks/>
            </p:cNvSpPr>
            <p:nvPr/>
          </p:nvSpPr>
          <p:spPr bwMode="auto">
            <a:xfrm>
              <a:off x="3560" y="1286"/>
              <a:ext cx="611" cy="583"/>
            </a:xfrm>
            <a:custGeom>
              <a:avLst/>
              <a:gdLst/>
              <a:ahLst/>
              <a:cxnLst>
                <a:cxn ang="0">
                  <a:pos x="60" y="203"/>
                </a:cxn>
                <a:cxn ang="0">
                  <a:pos x="146" y="154"/>
                </a:cxn>
                <a:cxn ang="0">
                  <a:pos x="226" y="117"/>
                </a:cxn>
                <a:cxn ang="0">
                  <a:pos x="297" y="91"/>
                </a:cxn>
                <a:cxn ang="0">
                  <a:pos x="359" y="72"/>
                </a:cxn>
                <a:cxn ang="0">
                  <a:pos x="408" y="62"/>
                </a:cxn>
                <a:cxn ang="0">
                  <a:pos x="447" y="56"/>
                </a:cxn>
                <a:cxn ang="0">
                  <a:pos x="471" y="54"/>
                </a:cxn>
                <a:cxn ang="0">
                  <a:pos x="479" y="54"/>
                </a:cxn>
                <a:cxn ang="0">
                  <a:pos x="1221" y="487"/>
                </a:cxn>
                <a:cxn ang="0">
                  <a:pos x="1221" y="386"/>
                </a:cxn>
                <a:cxn ang="0">
                  <a:pos x="1076" y="401"/>
                </a:cxn>
                <a:cxn ang="0">
                  <a:pos x="957" y="156"/>
                </a:cxn>
                <a:cxn ang="0">
                  <a:pos x="1222" y="270"/>
                </a:cxn>
                <a:cxn ang="0">
                  <a:pos x="920" y="88"/>
                </a:cxn>
                <a:cxn ang="0">
                  <a:pos x="907" y="79"/>
                </a:cxn>
                <a:cxn ang="0">
                  <a:pos x="881" y="64"/>
                </a:cxn>
                <a:cxn ang="0">
                  <a:pos x="846" y="46"/>
                </a:cxn>
                <a:cxn ang="0">
                  <a:pos x="811" y="33"/>
                </a:cxn>
                <a:cxn ang="0">
                  <a:pos x="775" y="23"/>
                </a:cxn>
                <a:cxn ang="0">
                  <a:pos x="730" y="17"/>
                </a:cxn>
                <a:cxn ang="0">
                  <a:pos x="680" y="11"/>
                </a:cxn>
                <a:cxn ang="0">
                  <a:pos x="631" y="6"/>
                </a:cxn>
                <a:cxn ang="0">
                  <a:pos x="587" y="3"/>
                </a:cxn>
                <a:cxn ang="0">
                  <a:pos x="554" y="1"/>
                </a:cxn>
                <a:cxn ang="0">
                  <a:pos x="534" y="0"/>
                </a:cxn>
                <a:cxn ang="0">
                  <a:pos x="469" y="1"/>
                </a:cxn>
                <a:cxn ang="0">
                  <a:pos x="357" y="17"/>
                </a:cxn>
                <a:cxn ang="0">
                  <a:pos x="257" y="46"/>
                </a:cxn>
                <a:cxn ang="0">
                  <a:pos x="174" y="83"/>
                </a:cxn>
                <a:cxn ang="0">
                  <a:pos x="106" y="121"/>
                </a:cxn>
                <a:cxn ang="0">
                  <a:pos x="55" y="160"/>
                </a:cxn>
                <a:cxn ang="0">
                  <a:pos x="20" y="189"/>
                </a:cxn>
                <a:cxn ang="0">
                  <a:pos x="3" y="206"/>
                </a:cxn>
                <a:cxn ang="0">
                  <a:pos x="1017" y="1165"/>
                </a:cxn>
                <a:cxn ang="0">
                  <a:pos x="1048" y="1136"/>
                </a:cxn>
                <a:cxn ang="0">
                  <a:pos x="1088" y="1104"/>
                </a:cxn>
                <a:cxn ang="0">
                  <a:pos x="1144" y="1066"/>
                </a:cxn>
                <a:cxn ang="0">
                  <a:pos x="1222" y="1014"/>
                </a:cxn>
                <a:cxn ang="0">
                  <a:pos x="1194" y="965"/>
                </a:cxn>
                <a:cxn ang="0">
                  <a:pos x="1145" y="997"/>
                </a:cxn>
                <a:cxn ang="0">
                  <a:pos x="1104" y="1023"/>
                </a:cxn>
                <a:cxn ang="0">
                  <a:pos x="1072" y="1046"/>
                </a:cxn>
                <a:cxn ang="0">
                  <a:pos x="1047" y="1063"/>
                </a:cxn>
                <a:cxn ang="0">
                  <a:pos x="1029" y="1075"/>
                </a:cxn>
                <a:cxn ang="0">
                  <a:pos x="1017" y="1084"/>
                </a:cxn>
                <a:cxn ang="0">
                  <a:pos x="1011" y="1088"/>
                </a:cxn>
              </a:cxnLst>
              <a:rect l="0" t="0" r="r" b="b"/>
              <a:pathLst>
                <a:path w="1222" h="1165">
                  <a:moveTo>
                    <a:pt x="1010" y="1088"/>
                  </a:moveTo>
                  <a:lnTo>
                    <a:pt x="60" y="203"/>
                  </a:lnTo>
                  <a:lnTo>
                    <a:pt x="104" y="177"/>
                  </a:lnTo>
                  <a:lnTo>
                    <a:pt x="146" y="154"/>
                  </a:lnTo>
                  <a:lnTo>
                    <a:pt x="187" y="135"/>
                  </a:lnTo>
                  <a:lnTo>
                    <a:pt x="226" y="117"/>
                  </a:lnTo>
                  <a:lnTo>
                    <a:pt x="263" y="103"/>
                  </a:lnTo>
                  <a:lnTo>
                    <a:pt x="297" y="91"/>
                  </a:lnTo>
                  <a:lnTo>
                    <a:pt x="329" y="80"/>
                  </a:lnTo>
                  <a:lnTo>
                    <a:pt x="359" y="72"/>
                  </a:lnTo>
                  <a:lnTo>
                    <a:pt x="386" y="66"/>
                  </a:lnTo>
                  <a:lnTo>
                    <a:pt x="408" y="62"/>
                  </a:lnTo>
                  <a:lnTo>
                    <a:pt x="430" y="58"/>
                  </a:lnTo>
                  <a:lnTo>
                    <a:pt x="447" y="56"/>
                  </a:lnTo>
                  <a:lnTo>
                    <a:pt x="460" y="55"/>
                  </a:lnTo>
                  <a:lnTo>
                    <a:pt x="471" y="54"/>
                  </a:lnTo>
                  <a:lnTo>
                    <a:pt x="476" y="54"/>
                  </a:lnTo>
                  <a:lnTo>
                    <a:pt x="479" y="54"/>
                  </a:lnTo>
                  <a:lnTo>
                    <a:pt x="1221" y="537"/>
                  </a:lnTo>
                  <a:lnTo>
                    <a:pt x="1221" y="487"/>
                  </a:lnTo>
                  <a:lnTo>
                    <a:pt x="1124" y="418"/>
                  </a:lnTo>
                  <a:lnTo>
                    <a:pt x="1221" y="386"/>
                  </a:lnTo>
                  <a:lnTo>
                    <a:pt x="1221" y="357"/>
                  </a:lnTo>
                  <a:lnTo>
                    <a:pt x="1076" y="401"/>
                  </a:lnTo>
                  <a:lnTo>
                    <a:pt x="736" y="180"/>
                  </a:lnTo>
                  <a:lnTo>
                    <a:pt x="957" y="156"/>
                  </a:lnTo>
                  <a:lnTo>
                    <a:pt x="1222" y="316"/>
                  </a:lnTo>
                  <a:lnTo>
                    <a:pt x="1222" y="270"/>
                  </a:lnTo>
                  <a:lnTo>
                    <a:pt x="921" y="90"/>
                  </a:lnTo>
                  <a:lnTo>
                    <a:pt x="920" y="88"/>
                  </a:lnTo>
                  <a:lnTo>
                    <a:pt x="915" y="84"/>
                  </a:lnTo>
                  <a:lnTo>
                    <a:pt x="907" y="79"/>
                  </a:lnTo>
                  <a:lnTo>
                    <a:pt x="895" y="72"/>
                  </a:lnTo>
                  <a:lnTo>
                    <a:pt x="881" y="64"/>
                  </a:lnTo>
                  <a:lnTo>
                    <a:pt x="864" y="55"/>
                  </a:lnTo>
                  <a:lnTo>
                    <a:pt x="846" y="46"/>
                  </a:lnTo>
                  <a:lnTo>
                    <a:pt x="825" y="37"/>
                  </a:lnTo>
                  <a:lnTo>
                    <a:pt x="811" y="33"/>
                  </a:lnTo>
                  <a:lnTo>
                    <a:pt x="795" y="27"/>
                  </a:lnTo>
                  <a:lnTo>
                    <a:pt x="775" y="23"/>
                  </a:lnTo>
                  <a:lnTo>
                    <a:pt x="753" y="21"/>
                  </a:lnTo>
                  <a:lnTo>
                    <a:pt x="730" y="17"/>
                  </a:lnTo>
                  <a:lnTo>
                    <a:pt x="705" y="14"/>
                  </a:lnTo>
                  <a:lnTo>
                    <a:pt x="680" y="11"/>
                  </a:lnTo>
                  <a:lnTo>
                    <a:pt x="656" y="9"/>
                  </a:lnTo>
                  <a:lnTo>
                    <a:pt x="631" y="6"/>
                  </a:lnTo>
                  <a:lnTo>
                    <a:pt x="609" y="5"/>
                  </a:lnTo>
                  <a:lnTo>
                    <a:pt x="587" y="3"/>
                  </a:lnTo>
                  <a:lnTo>
                    <a:pt x="569" y="2"/>
                  </a:lnTo>
                  <a:lnTo>
                    <a:pt x="554" y="1"/>
                  </a:lnTo>
                  <a:lnTo>
                    <a:pt x="542" y="0"/>
                  </a:lnTo>
                  <a:lnTo>
                    <a:pt x="534" y="0"/>
                  </a:lnTo>
                  <a:lnTo>
                    <a:pt x="532" y="0"/>
                  </a:lnTo>
                  <a:lnTo>
                    <a:pt x="469" y="1"/>
                  </a:lnTo>
                  <a:lnTo>
                    <a:pt x="411" y="7"/>
                  </a:lnTo>
                  <a:lnTo>
                    <a:pt x="357" y="17"/>
                  </a:lnTo>
                  <a:lnTo>
                    <a:pt x="305" y="30"/>
                  </a:lnTo>
                  <a:lnTo>
                    <a:pt x="257" y="46"/>
                  </a:lnTo>
                  <a:lnTo>
                    <a:pt x="214" y="63"/>
                  </a:lnTo>
                  <a:lnTo>
                    <a:pt x="174" y="83"/>
                  </a:lnTo>
                  <a:lnTo>
                    <a:pt x="138" y="101"/>
                  </a:lnTo>
                  <a:lnTo>
                    <a:pt x="106" y="121"/>
                  </a:lnTo>
                  <a:lnTo>
                    <a:pt x="79" y="141"/>
                  </a:lnTo>
                  <a:lnTo>
                    <a:pt x="55" y="160"/>
                  </a:lnTo>
                  <a:lnTo>
                    <a:pt x="36" y="176"/>
                  </a:lnTo>
                  <a:lnTo>
                    <a:pt x="20" y="189"/>
                  </a:lnTo>
                  <a:lnTo>
                    <a:pt x="10" y="200"/>
                  </a:lnTo>
                  <a:lnTo>
                    <a:pt x="3" y="206"/>
                  </a:lnTo>
                  <a:lnTo>
                    <a:pt x="0" y="209"/>
                  </a:lnTo>
                  <a:lnTo>
                    <a:pt x="1017" y="1165"/>
                  </a:lnTo>
                  <a:lnTo>
                    <a:pt x="1031" y="1151"/>
                  </a:lnTo>
                  <a:lnTo>
                    <a:pt x="1048" y="1136"/>
                  </a:lnTo>
                  <a:lnTo>
                    <a:pt x="1067" y="1121"/>
                  </a:lnTo>
                  <a:lnTo>
                    <a:pt x="1088" y="1104"/>
                  </a:lnTo>
                  <a:lnTo>
                    <a:pt x="1113" y="1086"/>
                  </a:lnTo>
                  <a:lnTo>
                    <a:pt x="1144" y="1066"/>
                  </a:lnTo>
                  <a:lnTo>
                    <a:pt x="1180" y="1042"/>
                  </a:lnTo>
                  <a:lnTo>
                    <a:pt x="1222" y="1014"/>
                  </a:lnTo>
                  <a:lnTo>
                    <a:pt x="1222" y="947"/>
                  </a:lnTo>
                  <a:lnTo>
                    <a:pt x="1194" y="965"/>
                  </a:lnTo>
                  <a:lnTo>
                    <a:pt x="1169" y="981"/>
                  </a:lnTo>
                  <a:lnTo>
                    <a:pt x="1145" y="997"/>
                  </a:lnTo>
                  <a:lnTo>
                    <a:pt x="1124" y="1010"/>
                  </a:lnTo>
                  <a:lnTo>
                    <a:pt x="1104" y="1023"/>
                  </a:lnTo>
                  <a:lnTo>
                    <a:pt x="1087" y="1035"/>
                  </a:lnTo>
                  <a:lnTo>
                    <a:pt x="1072" y="1046"/>
                  </a:lnTo>
                  <a:lnTo>
                    <a:pt x="1059" y="1055"/>
                  </a:lnTo>
                  <a:lnTo>
                    <a:pt x="1047" y="1063"/>
                  </a:lnTo>
                  <a:lnTo>
                    <a:pt x="1037" y="1070"/>
                  </a:lnTo>
                  <a:lnTo>
                    <a:pt x="1029" y="1075"/>
                  </a:lnTo>
                  <a:lnTo>
                    <a:pt x="1022" y="1080"/>
                  </a:lnTo>
                  <a:lnTo>
                    <a:pt x="1017" y="1084"/>
                  </a:lnTo>
                  <a:lnTo>
                    <a:pt x="1013" y="1086"/>
                  </a:lnTo>
                  <a:lnTo>
                    <a:pt x="1011" y="1088"/>
                  </a:lnTo>
                  <a:lnTo>
                    <a:pt x="1010" y="1088"/>
                  </a:lnTo>
                  <a:close/>
                </a:path>
              </a:pathLst>
            </a:custGeom>
            <a:solidFill>
              <a:srgbClr val="000000"/>
            </a:solidFill>
            <a:ln w="9525">
              <a:noFill/>
              <a:round/>
              <a:headEnd/>
              <a:tailEnd/>
            </a:ln>
          </p:spPr>
          <p:txBody>
            <a:bodyPr/>
            <a:lstStyle/>
            <a:p>
              <a:endParaRPr lang="en-IN"/>
            </a:p>
          </p:txBody>
        </p:sp>
        <p:sp>
          <p:nvSpPr>
            <p:cNvPr id="7" name="Freeform 10"/>
            <p:cNvSpPr>
              <a:spLocks/>
            </p:cNvSpPr>
            <p:nvPr/>
          </p:nvSpPr>
          <p:spPr bwMode="auto">
            <a:xfrm>
              <a:off x="2852" y="1071"/>
              <a:ext cx="1318" cy="1318"/>
            </a:xfrm>
            <a:custGeom>
              <a:avLst/>
              <a:gdLst/>
              <a:ahLst/>
              <a:cxnLst>
                <a:cxn ang="0">
                  <a:pos x="2303" y="1876"/>
                </a:cxn>
                <a:cxn ang="0">
                  <a:pos x="2185" y="1894"/>
                </a:cxn>
                <a:cxn ang="0">
                  <a:pos x="2066" y="1919"/>
                </a:cxn>
                <a:cxn ang="0">
                  <a:pos x="1945" y="1952"/>
                </a:cxn>
                <a:cxn ang="0">
                  <a:pos x="1826" y="1991"/>
                </a:cxn>
                <a:cxn ang="0">
                  <a:pos x="1709" y="2033"/>
                </a:cxn>
                <a:cxn ang="0">
                  <a:pos x="1595" y="2078"/>
                </a:cxn>
                <a:cxn ang="0">
                  <a:pos x="1488" y="2126"/>
                </a:cxn>
                <a:cxn ang="0">
                  <a:pos x="1386" y="2172"/>
                </a:cxn>
                <a:cxn ang="0">
                  <a:pos x="1292" y="2217"/>
                </a:cxn>
                <a:cxn ang="0">
                  <a:pos x="1207" y="2261"/>
                </a:cxn>
                <a:cxn ang="0">
                  <a:pos x="1134" y="2301"/>
                </a:cxn>
                <a:cxn ang="0">
                  <a:pos x="1072" y="2334"/>
                </a:cxn>
                <a:cxn ang="0">
                  <a:pos x="1023" y="2362"/>
                </a:cxn>
                <a:cxn ang="0">
                  <a:pos x="990" y="2382"/>
                </a:cxn>
                <a:cxn ang="0">
                  <a:pos x="973" y="2392"/>
                </a:cxn>
                <a:cxn ang="0">
                  <a:pos x="147" y="1158"/>
                </a:cxn>
                <a:cxn ang="0">
                  <a:pos x="253" y="976"/>
                </a:cxn>
                <a:cxn ang="0">
                  <a:pos x="270" y="861"/>
                </a:cxn>
                <a:cxn ang="0">
                  <a:pos x="284" y="852"/>
                </a:cxn>
                <a:cxn ang="0">
                  <a:pos x="321" y="825"/>
                </a:cxn>
                <a:cxn ang="0">
                  <a:pos x="379" y="787"/>
                </a:cxn>
                <a:cxn ang="0">
                  <a:pos x="453" y="739"/>
                </a:cxn>
                <a:cxn ang="0">
                  <a:pos x="542" y="687"/>
                </a:cxn>
                <a:cxn ang="0">
                  <a:pos x="640" y="637"/>
                </a:cxn>
                <a:cxn ang="0">
                  <a:pos x="746" y="589"/>
                </a:cxn>
                <a:cxn ang="0">
                  <a:pos x="855" y="551"/>
                </a:cxn>
                <a:cxn ang="0">
                  <a:pos x="958" y="529"/>
                </a:cxn>
                <a:cxn ang="0">
                  <a:pos x="1049" y="521"/>
                </a:cxn>
                <a:cxn ang="0">
                  <a:pos x="1126" y="527"/>
                </a:cxn>
                <a:cxn ang="0">
                  <a:pos x="1190" y="540"/>
                </a:cxn>
                <a:cxn ang="0">
                  <a:pos x="1240" y="559"/>
                </a:cxn>
                <a:cxn ang="0">
                  <a:pos x="1277" y="576"/>
                </a:cxn>
                <a:cxn ang="0">
                  <a:pos x="1298" y="591"/>
                </a:cxn>
                <a:cxn ang="0">
                  <a:pos x="1306" y="596"/>
                </a:cxn>
                <a:cxn ang="0">
                  <a:pos x="1309" y="591"/>
                </a:cxn>
                <a:cxn ang="0">
                  <a:pos x="1320" y="576"/>
                </a:cxn>
                <a:cxn ang="0">
                  <a:pos x="1340" y="554"/>
                </a:cxn>
                <a:cxn ang="0">
                  <a:pos x="1373" y="525"/>
                </a:cxn>
                <a:cxn ang="0">
                  <a:pos x="1420" y="491"/>
                </a:cxn>
                <a:cxn ang="0">
                  <a:pos x="1485" y="454"/>
                </a:cxn>
                <a:cxn ang="0">
                  <a:pos x="1571" y="415"/>
                </a:cxn>
                <a:cxn ang="0">
                  <a:pos x="1679" y="375"/>
                </a:cxn>
                <a:cxn ang="0">
                  <a:pos x="1799" y="346"/>
                </a:cxn>
                <a:cxn ang="0">
                  <a:pos x="1917" y="334"/>
                </a:cxn>
                <a:cxn ang="0">
                  <a:pos x="2029" y="336"/>
                </a:cxn>
                <a:cxn ang="0">
                  <a:pos x="2131" y="348"/>
                </a:cxn>
                <a:cxn ang="0">
                  <a:pos x="2217" y="366"/>
                </a:cxn>
                <a:cxn ang="0">
                  <a:pos x="2284" y="383"/>
                </a:cxn>
                <a:cxn ang="0">
                  <a:pos x="2327" y="396"/>
                </a:cxn>
                <a:cxn ang="0">
                  <a:pos x="2343" y="401"/>
                </a:cxn>
                <a:cxn ang="0">
                  <a:pos x="2637" y="0"/>
                </a:cxn>
                <a:cxn ang="0">
                  <a:pos x="0" y="2636"/>
                </a:cxn>
                <a:cxn ang="0">
                  <a:pos x="2637" y="1869"/>
                </a:cxn>
                <a:cxn ang="0">
                  <a:pos x="2361" y="1870"/>
                </a:cxn>
              </a:cxnLst>
              <a:rect l="0" t="0" r="r" b="b"/>
              <a:pathLst>
                <a:path w="2637" h="2636">
                  <a:moveTo>
                    <a:pt x="2361" y="1870"/>
                  </a:moveTo>
                  <a:lnTo>
                    <a:pt x="2303" y="1876"/>
                  </a:lnTo>
                  <a:lnTo>
                    <a:pt x="2244" y="1884"/>
                  </a:lnTo>
                  <a:lnTo>
                    <a:pt x="2185" y="1894"/>
                  </a:lnTo>
                  <a:lnTo>
                    <a:pt x="2125" y="1906"/>
                  </a:lnTo>
                  <a:lnTo>
                    <a:pt x="2066" y="1919"/>
                  </a:lnTo>
                  <a:lnTo>
                    <a:pt x="2006" y="1935"/>
                  </a:lnTo>
                  <a:lnTo>
                    <a:pt x="1945" y="1952"/>
                  </a:lnTo>
                  <a:lnTo>
                    <a:pt x="1885" y="1971"/>
                  </a:lnTo>
                  <a:lnTo>
                    <a:pt x="1826" y="1991"/>
                  </a:lnTo>
                  <a:lnTo>
                    <a:pt x="1767" y="2012"/>
                  </a:lnTo>
                  <a:lnTo>
                    <a:pt x="1709" y="2033"/>
                  </a:lnTo>
                  <a:lnTo>
                    <a:pt x="1652" y="2056"/>
                  </a:lnTo>
                  <a:lnTo>
                    <a:pt x="1595" y="2078"/>
                  </a:lnTo>
                  <a:lnTo>
                    <a:pt x="1541" y="2102"/>
                  </a:lnTo>
                  <a:lnTo>
                    <a:pt x="1488" y="2126"/>
                  </a:lnTo>
                  <a:lnTo>
                    <a:pt x="1436" y="2149"/>
                  </a:lnTo>
                  <a:lnTo>
                    <a:pt x="1386" y="2172"/>
                  </a:lnTo>
                  <a:lnTo>
                    <a:pt x="1338" y="2195"/>
                  </a:lnTo>
                  <a:lnTo>
                    <a:pt x="1292" y="2217"/>
                  </a:lnTo>
                  <a:lnTo>
                    <a:pt x="1248" y="2240"/>
                  </a:lnTo>
                  <a:lnTo>
                    <a:pt x="1207" y="2261"/>
                  </a:lnTo>
                  <a:lnTo>
                    <a:pt x="1169" y="2281"/>
                  </a:lnTo>
                  <a:lnTo>
                    <a:pt x="1134" y="2301"/>
                  </a:lnTo>
                  <a:lnTo>
                    <a:pt x="1101" y="2318"/>
                  </a:lnTo>
                  <a:lnTo>
                    <a:pt x="1072" y="2334"/>
                  </a:lnTo>
                  <a:lnTo>
                    <a:pt x="1045" y="2349"/>
                  </a:lnTo>
                  <a:lnTo>
                    <a:pt x="1023" y="2362"/>
                  </a:lnTo>
                  <a:lnTo>
                    <a:pt x="1004" y="2372"/>
                  </a:lnTo>
                  <a:lnTo>
                    <a:pt x="990" y="2382"/>
                  </a:lnTo>
                  <a:lnTo>
                    <a:pt x="979" y="2388"/>
                  </a:lnTo>
                  <a:lnTo>
                    <a:pt x="973" y="2392"/>
                  </a:lnTo>
                  <a:lnTo>
                    <a:pt x="970" y="2394"/>
                  </a:lnTo>
                  <a:lnTo>
                    <a:pt x="147" y="1158"/>
                  </a:lnTo>
                  <a:lnTo>
                    <a:pt x="85" y="1065"/>
                  </a:lnTo>
                  <a:lnTo>
                    <a:pt x="253" y="976"/>
                  </a:lnTo>
                  <a:lnTo>
                    <a:pt x="244" y="906"/>
                  </a:lnTo>
                  <a:lnTo>
                    <a:pt x="270" y="861"/>
                  </a:lnTo>
                  <a:lnTo>
                    <a:pt x="274" y="858"/>
                  </a:lnTo>
                  <a:lnTo>
                    <a:pt x="284" y="852"/>
                  </a:lnTo>
                  <a:lnTo>
                    <a:pt x="299" y="840"/>
                  </a:lnTo>
                  <a:lnTo>
                    <a:pt x="321" y="825"/>
                  </a:lnTo>
                  <a:lnTo>
                    <a:pt x="347" y="807"/>
                  </a:lnTo>
                  <a:lnTo>
                    <a:pt x="379" y="787"/>
                  </a:lnTo>
                  <a:lnTo>
                    <a:pt x="413" y="763"/>
                  </a:lnTo>
                  <a:lnTo>
                    <a:pt x="453" y="739"/>
                  </a:lnTo>
                  <a:lnTo>
                    <a:pt x="496" y="714"/>
                  </a:lnTo>
                  <a:lnTo>
                    <a:pt x="542" y="687"/>
                  </a:lnTo>
                  <a:lnTo>
                    <a:pt x="590" y="662"/>
                  </a:lnTo>
                  <a:lnTo>
                    <a:pt x="640" y="637"/>
                  </a:lnTo>
                  <a:lnTo>
                    <a:pt x="693" y="612"/>
                  </a:lnTo>
                  <a:lnTo>
                    <a:pt x="746" y="589"/>
                  </a:lnTo>
                  <a:lnTo>
                    <a:pt x="800" y="570"/>
                  </a:lnTo>
                  <a:lnTo>
                    <a:pt x="855" y="551"/>
                  </a:lnTo>
                  <a:lnTo>
                    <a:pt x="908" y="538"/>
                  </a:lnTo>
                  <a:lnTo>
                    <a:pt x="958" y="529"/>
                  </a:lnTo>
                  <a:lnTo>
                    <a:pt x="1006" y="523"/>
                  </a:lnTo>
                  <a:lnTo>
                    <a:pt x="1049" y="521"/>
                  </a:lnTo>
                  <a:lnTo>
                    <a:pt x="1089" y="523"/>
                  </a:lnTo>
                  <a:lnTo>
                    <a:pt x="1126" y="527"/>
                  </a:lnTo>
                  <a:lnTo>
                    <a:pt x="1159" y="532"/>
                  </a:lnTo>
                  <a:lnTo>
                    <a:pt x="1190" y="540"/>
                  </a:lnTo>
                  <a:lnTo>
                    <a:pt x="1218" y="550"/>
                  </a:lnTo>
                  <a:lnTo>
                    <a:pt x="1240" y="559"/>
                  </a:lnTo>
                  <a:lnTo>
                    <a:pt x="1260" y="568"/>
                  </a:lnTo>
                  <a:lnTo>
                    <a:pt x="1277" y="576"/>
                  </a:lnTo>
                  <a:lnTo>
                    <a:pt x="1289" y="584"/>
                  </a:lnTo>
                  <a:lnTo>
                    <a:pt x="1298" y="591"/>
                  </a:lnTo>
                  <a:lnTo>
                    <a:pt x="1305" y="595"/>
                  </a:lnTo>
                  <a:lnTo>
                    <a:pt x="1306" y="596"/>
                  </a:lnTo>
                  <a:lnTo>
                    <a:pt x="1308" y="595"/>
                  </a:lnTo>
                  <a:lnTo>
                    <a:pt x="1309" y="591"/>
                  </a:lnTo>
                  <a:lnTo>
                    <a:pt x="1313" y="584"/>
                  </a:lnTo>
                  <a:lnTo>
                    <a:pt x="1320" y="576"/>
                  </a:lnTo>
                  <a:lnTo>
                    <a:pt x="1329" y="566"/>
                  </a:lnTo>
                  <a:lnTo>
                    <a:pt x="1340" y="554"/>
                  </a:lnTo>
                  <a:lnTo>
                    <a:pt x="1354" y="540"/>
                  </a:lnTo>
                  <a:lnTo>
                    <a:pt x="1373" y="525"/>
                  </a:lnTo>
                  <a:lnTo>
                    <a:pt x="1395" y="509"/>
                  </a:lnTo>
                  <a:lnTo>
                    <a:pt x="1420" y="491"/>
                  </a:lnTo>
                  <a:lnTo>
                    <a:pt x="1451" y="473"/>
                  </a:lnTo>
                  <a:lnTo>
                    <a:pt x="1485" y="454"/>
                  </a:lnTo>
                  <a:lnTo>
                    <a:pt x="1526" y="434"/>
                  </a:lnTo>
                  <a:lnTo>
                    <a:pt x="1571" y="415"/>
                  </a:lnTo>
                  <a:lnTo>
                    <a:pt x="1622" y="395"/>
                  </a:lnTo>
                  <a:lnTo>
                    <a:pt x="1679" y="375"/>
                  </a:lnTo>
                  <a:lnTo>
                    <a:pt x="1738" y="358"/>
                  </a:lnTo>
                  <a:lnTo>
                    <a:pt x="1799" y="346"/>
                  </a:lnTo>
                  <a:lnTo>
                    <a:pt x="1859" y="338"/>
                  </a:lnTo>
                  <a:lnTo>
                    <a:pt x="1917" y="334"/>
                  </a:lnTo>
                  <a:lnTo>
                    <a:pt x="1974" y="334"/>
                  </a:lnTo>
                  <a:lnTo>
                    <a:pt x="2029" y="336"/>
                  </a:lnTo>
                  <a:lnTo>
                    <a:pt x="2082" y="342"/>
                  </a:lnTo>
                  <a:lnTo>
                    <a:pt x="2131" y="348"/>
                  </a:lnTo>
                  <a:lnTo>
                    <a:pt x="2176" y="356"/>
                  </a:lnTo>
                  <a:lnTo>
                    <a:pt x="2217" y="366"/>
                  </a:lnTo>
                  <a:lnTo>
                    <a:pt x="2252" y="374"/>
                  </a:lnTo>
                  <a:lnTo>
                    <a:pt x="2284" y="383"/>
                  </a:lnTo>
                  <a:lnTo>
                    <a:pt x="2308" y="389"/>
                  </a:lnTo>
                  <a:lnTo>
                    <a:pt x="2327" y="396"/>
                  </a:lnTo>
                  <a:lnTo>
                    <a:pt x="2339" y="400"/>
                  </a:lnTo>
                  <a:lnTo>
                    <a:pt x="2343" y="401"/>
                  </a:lnTo>
                  <a:lnTo>
                    <a:pt x="2637" y="575"/>
                  </a:lnTo>
                  <a:lnTo>
                    <a:pt x="2637" y="0"/>
                  </a:lnTo>
                  <a:lnTo>
                    <a:pt x="0" y="0"/>
                  </a:lnTo>
                  <a:lnTo>
                    <a:pt x="0" y="2636"/>
                  </a:lnTo>
                  <a:lnTo>
                    <a:pt x="2637" y="2636"/>
                  </a:lnTo>
                  <a:lnTo>
                    <a:pt x="2637" y="1869"/>
                  </a:lnTo>
                  <a:lnTo>
                    <a:pt x="2458" y="1933"/>
                  </a:lnTo>
                  <a:lnTo>
                    <a:pt x="2361" y="1870"/>
                  </a:lnTo>
                  <a:close/>
                </a:path>
              </a:pathLst>
            </a:custGeom>
            <a:solidFill>
              <a:schemeClr val="bg2"/>
            </a:solidFill>
            <a:ln w="9525">
              <a:noFill/>
              <a:round/>
              <a:headEnd/>
              <a:tailEnd/>
            </a:ln>
          </p:spPr>
          <p:txBody>
            <a:bodyPr/>
            <a:lstStyle/>
            <a:p>
              <a:endParaRPr lang="en-IN"/>
            </a:p>
          </p:txBody>
        </p:sp>
        <p:sp>
          <p:nvSpPr>
            <p:cNvPr id="8" name="Freeform 11"/>
            <p:cNvSpPr>
              <a:spLocks/>
            </p:cNvSpPr>
            <p:nvPr/>
          </p:nvSpPr>
          <p:spPr bwMode="auto">
            <a:xfrm>
              <a:off x="2988" y="1393"/>
              <a:ext cx="1183" cy="790"/>
            </a:xfrm>
            <a:custGeom>
              <a:avLst/>
              <a:gdLst/>
              <a:ahLst/>
              <a:cxnLst>
                <a:cxn ang="0">
                  <a:pos x="2083" y="1038"/>
                </a:cxn>
                <a:cxn ang="0">
                  <a:pos x="1962" y="1046"/>
                </a:cxn>
                <a:cxn ang="0">
                  <a:pos x="1771" y="1070"/>
                </a:cxn>
                <a:cxn ang="0">
                  <a:pos x="1530" y="1116"/>
                </a:cxn>
                <a:cxn ang="0">
                  <a:pos x="1264" y="1196"/>
                </a:cxn>
                <a:cxn ang="0">
                  <a:pos x="990" y="1314"/>
                </a:cxn>
                <a:cxn ang="0">
                  <a:pos x="845" y="1257"/>
                </a:cxn>
                <a:cxn ang="0">
                  <a:pos x="930" y="1216"/>
                </a:cxn>
                <a:cxn ang="0">
                  <a:pos x="1113" y="1139"/>
                </a:cxn>
                <a:cxn ang="0">
                  <a:pos x="1365" y="1054"/>
                </a:cxn>
                <a:cxn ang="0">
                  <a:pos x="1261" y="991"/>
                </a:cxn>
                <a:cxn ang="0">
                  <a:pos x="1167" y="1024"/>
                </a:cxn>
                <a:cxn ang="0">
                  <a:pos x="1069" y="1066"/>
                </a:cxn>
                <a:cxn ang="0">
                  <a:pos x="933" y="1054"/>
                </a:cxn>
                <a:cxn ang="0">
                  <a:pos x="509" y="797"/>
                </a:cxn>
                <a:cxn ang="0">
                  <a:pos x="637" y="792"/>
                </a:cxn>
                <a:cxn ang="0">
                  <a:pos x="409" y="282"/>
                </a:cxn>
                <a:cxn ang="0">
                  <a:pos x="490" y="247"/>
                </a:cxn>
                <a:cxn ang="0">
                  <a:pos x="617" y="197"/>
                </a:cxn>
                <a:cxn ang="0">
                  <a:pos x="706" y="171"/>
                </a:cxn>
                <a:cxn ang="0">
                  <a:pos x="693" y="147"/>
                </a:cxn>
                <a:cxn ang="0">
                  <a:pos x="661" y="138"/>
                </a:cxn>
                <a:cxn ang="0">
                  <a:pos x="579" y="165"/>
                </a:cxn>
                <a:cxn ang="0">
                  <a:pos x="461" y="210"/>
                </a:cxn>
                <a:cxn ang="0">
                  <a:pos x="352" y="194"/>
                </a:cxn>
                <a:cxn ang="0">
                  <a:pos x="456" y="147"/>
                </a:cxn>
                <a:cxn ang="0">
                  <a:pos x="693" y="73"/>
                </a:cxn>
                <a:cxn ang="0">
                  <a:pos x="958" y="74"/>
                </a:cxn>
                <a:cxn ang="0">
                  <a:pos x="1873" y="918"/>
                </a:cxn>
                <a:cxn ang="0">
                  <a:pos x="1746" y="906"/>
                </a:cxn>
                <a:cxn ang="0">
                  <a:pos x="1516" y="926"/>
                </a:cxn>
                <a:cxn ang="0">
                  <a:pos x="1403" y="1044"/>
                </a:cxn>
                <a:cxn ang="0">
                  <a:pos x="1603" y="1000"/>
                </a:cxn>
                <a:cxn ang="0">
                  <a:pos x="1812" y="976"/>
                </a:cxn>
                <a:cxn ang="0">
                  <a:pos x="2021" y="983"/>
                </a:cxn>
                <a:cxn ang="0">
                  <a:pos x="1025" y="51"/>
                </a:cxn>
                <a:cxn ang="0">
                  <a:pos x="919" y="20"/>
                </a:cxn>
                <a:cxn ang="0">
                  <a:pos x="796" y="0"/>
                </a:cxn>
                <a:cxn ang="0">
                  <a:pos x="673" y="22"/>
                </a:cxn>
                <a:cxn ang="0">
                  <a:pos x="469" y="92"/>
                </a:cxn>
                <a:cxn ang="0">
                  <a:pos x="245" y="208"/>
                </a:cxn>
                <a:cxn ang="0">
                  <a:pos x="795" y="1275"/>
                </a:cxn>
                <a:cxn ang="0">
                  <a:pos x="754" y="1580"/>
                </a:cxn>
                <a:cxn ang="0">
                  <a:pos x="794" y="1556"/>
                </a:cxn>
                <a:cxn ang="0">
                  <a:pos x="905" y="1493"/>
                </a:cxn>
                <a:cxn ang="0">
                  <a:pos x="1081" y="1407"/>
                </a:cxn>
                <a:cxn ang="0">
                  <a:pos x="1309" y="1312"/>
                </a:cxn>
                <a:cxn ang="0">
                  <a:pos x="1581" y="1224"/>
                </a:cxn>
                <a:cxn ang="0">
                  <a:pos x="1885" y="1156"/>
                </a:cxn>
                <a:cxn ang="0">
                  <a:pos x="2365" y="918"/>
                </a:cxn>
                <a:cxn ang="0">
                  <a:pos x="2240" y="975"/>
                </a:cxn>
                <a:cxn ang="0">
                  <a:pos x="2166" y="1009"/>
                </a:cxn>
                <a:cxn ang="0">
                  <a:pos x="2123" y="1033"/>
                </a:cxn>
              </a:cxnLst>
              <a:rect l="0" t="0" r="r" b="b"/>
              <a:pathLst>
                <a:path w="2365" h="1580">
                  <a:moveTo>
                    <a:pt x="2116" y="1037"/>
                  </a:moveTo>
                  <a:lnTo>
                    <a:pt x="2113" y="1037"/>
                  </a:lnTo>
                  <a:lnTo>
                    <a:pt x="2108" y="1037"/>
                  </a:lnTo>
                  <a:lnTo>
                    <a:pt x="2097" y="1037"/>
                  </a:lnTo>
                  <a:lnTo>
                    <a:pt x="2083" y="1038"/>
                  </a:lnTo>
                  <a:lnTo>
                    <a:pt x="2066" y="1038"/>
                  </a:lnTo>
                  <a:lnTo>
                    <a:pt x="2044" y="1040"/>
                  </a:lnTo>
                  <a:lnTo>
                    <a:pt x="2021" y="1041"/>
                  </a:lnTo>
                  <a:lnTo>
                    <a:pt x="1993" y="1044"/>
                  </a:lnTo>
                  <a:lnTo>
                    <a:pt x="1962" y="1046"/>
                  </a:lnTo>
                  <a:lnTo>
                    <a:pt x="1929" y="1049"/>
                  </a:lnTo>
                  <a:lnTo>
                    <a:pt x="1892" y="1053"/>
                  </a:lnTo>
                  <a:lnTo>
                    <a:pt x="1855" y="1058"/>
                  </a:lnTo>
                  <a:lnTo>
                    <a:pt x="1814" y="1063"/>
                  </a:lnTo>
                  <a:lnTo>
                    <a:pt x="1771" y="1070"/>
                  </a:lnTo>
                  <a:lnTo>
                    <a:pt x="1726" y="1077"/>
                  </a:lnTo>
                  <a:lnTo>
                    <a:pt x="1680" y="1085"/>
                  </a:lnTo>
                  <a:lnTo>
                    <a:pt x="1631" y="1095"/>
                  </a:lnTo>
                  <a:lnTo>
                    <a:pt x="1582" y="1105"/>
                  </a:lnTo>
                  <a:lnTo>
                    <a:pt x="1530" y="1116"/>
                  </a:lnTo>
                  <a:lnTo>
                    <a:pt x="1479" y="1130"/>
                  </a:lnTo>
                  <a:lnTo>
                    <a:pt x="1426" y="1144"/>
                  </a:lnTo>
                  <a:lnTo>
                    <a:pt x="1373" y="1160"/>
                  </a:lnTo>
                  <a:lnTo>
                    <a:pt x="1318" y="1177"/>
                  </a:lnTo>
                  <a:lnTo>
                    <a:pt x="1264" y="1196"/>
                  </a:lnTo>
                  <a:lnTo>
                    <a:pt x="1208" y="1216"/>
                  </a:lnTo>
                  <a:lnTo>
                    <a:pt x="1154" y="1238"/>
                  </a:lnTo>
                  <a:lnTo>
                    <a:pt x="1098" y="1262"/>
                  </a:lnTo>
                  <a:lnTo>
                    <a:pt x="1044" y="1287"/>
                  </a:lnTo>
                  <a:lnTo>
                    <a:pt x="990" y="1314"/>
                  </a:lnTo>
                  <a:lnTo>
                    <a:pt x="935" y="1343"/>
                  </a:lnTo>
                  <a:lnTo>
                    <a:pt x="882" y="1375"/>
                  </a:lnTo>
                  <a:lnTo>
                    <a:pt x="831" y="1408"/>
                  </a:lnTo>
                  <a:lnTo>
                    <a:pt x="843" y="1258"/>
                  </a:lnTo>
                  <a:lnTo>
                    <a:pt x="845" y="1257"/>
                  </a:lnTo>
                  <a:lnTo>
                    <a:pt x="853" y="1253"/>
                  </a:lnTo>
                  <a:lnTo>
                    <a:pt x="865" y="1246"/>
                  </a:lnTo>
                  <a:lnTo>
                    <a:pt x="882" y="1238"/>
                  </a:lnTo>
                  <a:lnTo>
                    <a:pt x="904" y="1228"/>
                  </a:lnTo>
                  <a:lnTo>
                    <a:pt x="930" y="1216"/>
                  </a:lnTo>
                  <a:lnTo>
                    <a:pt x="959" y="1203"/>
                  </a:lnTo>
                  <a:lnTo>
                    <a:pt x="992" y="1188"/>
                  </a:lnTo>
                  <a:lnTo>
                    <a:pt x="1029" y="1172"/>
                  </a:lnTo>
                  <a:lnTo>
                    <a:pt x="1069" y="1155"/>
                  </a:lnTo>
                  <a:lnTo>
                    <a:pt x="1113" y="1139"/>
                  </a:lnTo>
                  <a:lnTo>
                    <a:pt x="1158" y="1122"/>
                  </a:lnTo>
                  <a:lnTo>
                    <a:pt x="1207" y="1105"/>
                  </a:lnTo>
                  <a:lnTo>
                    <a:pt x="1257" y="1087"/>
                  </a:lnTo>
                  <a:lnTo>
                    <a:pt x="1310" y="1070"/>
                  </a:lnTo>
                  <a:lnTo>
                    <a:pt x="1365" y="1054"/>
                  </a:lnTo>
                  <a:lnTo>
                    <a:pt x="1332" y="968"/>
                  </a:lnTo>
                  <a:lnTo>
                    <a:pt x="1314" y="973"/>
                  </a:lnTo>
                  <a:lnTo>
                    <a:pt x="1297" y="979"/>
                  </a:lnTo>
                  <a:lnTo>
                    <a:pt x="1279" y="984"/>
                  </a:lnTo>
                  <a:lnTo>
                    <a:pt x="1261" y="991"/>
                  </a:lnTo>
                  <a:lnTo>
                    <a:pt x="1243" y="996"/>
                  </a:lnTo>
                  <a:lnTo>
                    <a:pt x="1224" y="1003"/>
                  </a:lnTo>
                  <a:lnTo>
                    <a:pt x="1206" y="1009"/>
                  </a:lnTo>
                  <a:lnTo>
                    <a:pt x="1187" y="1016"/>
                  </a:lnTo>
                  <a:lnTo>
                    <a:pt x="1167" y="1024"/>
                  </a:lnTo>
                  <a:lnTo>
                    <a:pt x="1149" y="1032"/>
                  </a:lnTo>
                  <a:lnTo>
                    <a:pt x="1129" y="1040"/>
                  </a:lnTo>
                  <a:lnTo>
                    <a:pt x="1109" y="1048"/>
                  </a:lnTo>
                  <a:lnTo>
                    <a:pt x="1089" y="1057"/>
                  </a:lnTo>
                  <a:lnTo>
                    <a:pt x="1069" y="1066"/>
                  </a:lnTo>
                  <a:lnTo>
                    <a:pt x="1048" y="1075"/>
                  </a:lnTo>
                  <a:lnTo>
                    <a:pt x="1028" y="1085"/>
                  </a:lnTo>
                  <a:lnTo>
                    <a:pt x="779" y="764"/>
                  </a:lnTo>
                  <a:lnTo>
                    <a:pt x="723" y="791"/>
                  </a:lnTo>
                  <a:lnTo>
                    <a:pt x="933" y="1054"/>
                  </a:lnTo>
                  <a:lnTo>
                    <a:pt x="742" y="1139"/>
                  </a:lnTo>
                  <a:lnTo>
                    <a:pt x="533" y="828"/>
                  </a:lnTo>
                  <a:lnTo>
                    <a:pt x="637" y="792"/>
                  </a:lnTo>
                  <a:lnTo>
                    <a:pt x="621" y="756"/>
                  </a:lnTo>
                  <a:lnTo>
                    <a:pt x="509" y="797"/>
                  </a:lnTo>
                  <a:lnTo>
                    <a:pt x="485" y="768"/>
                  </a:lnTo>
                  <a:lnTo>
                    <a:pt x="652" y="697"/>
                  </a:lnTo>
                  <a:lnTo>
                    <a:pt x="688" y="732"/>
                  </a:lnTo>
                  <a:lnTo>
                    <a:pt x="621" y="756"/>
                  </a:lnTo>
                  <a:lnTo>
                    <a:pt x="637" y="792"/>
                  </a:lnTo>
                  <a:lnTo>
                    <a:pt x="706" y="768"/>
                  </a:lnTo>
                  <a:lnTo>
                    <a:pt x="723" y="791"/>
                  </a:lnTo>
                  <a:lnTo>
                    <a:pt x="779" y="764"/>
                  </a:lnTo>
                  <a:lnTo>
                    <a:pt x="407" y="283"/>
                  </a:lnTo>
                  <a:lnTo>
                    <a:pt x="409" y="282"/>
                  </a:lnTo>
                  <a:lnTo>
                    <a:pt x="417" y="278"/>
                  </a:lnTo>
                  <a:lnTo>
                    <a:pt x="431" y="273"/>
                  </a:lnTo>
                  <a:lnTo>
                    <a:pt x="448" y="266"/>
                  </a:lnTo>
                  <a:lnTo>
                    <a:pt x="468" y="257"/>
                  </a:lnTo>
                  <a:lnTo>
                    <a:pt x="490" y="247"/>
                  </a:lnTo>
                  <a:lnTo>
                    <a:pt x="515" y="237"/>
                  </a:lnTo>
                  <a:lnTo>
                    <a:pt x="541" y="226"/>
                  </a:lnTo>
                  <a:lnTo>
                    <a:pt x="567" y="217"/>
                  </a:lnTo>
                  <a:lnTo>
                    <a:pt x="592" y="206"/>
                  </a:lnTo>
                  <a:lnTo>
                    <a:pt x="617" y="197"/>
                  </a:lnTo>
                  <a:lnTo>
                    <a:pt x="641" y="188"/>
                  </a:lnTo>
                  <a:lnTo>
                    <a:pt x="662" y="181"/>
                  </a:lnTo>
                  <a:lnTo>
                    <a:pt x="681" y="176"/>
                  </a:lnTo>
                  <a:lnTo>
                    <a:pt x="696" y="172"/>
                  </a:lnTo>
                  <a:lnTo>
                    <a:pt x="706" y="171"/>
                  </a:lnTo>
                  <a:lnTo>
                    <a:pt x="717" y="169"/>
                  </a:lnTo>
                  <a:lnTo>
                    <a:pt x="718" y="165"/>
                  </a:lnTo>
                  <a:lnTo>
                    <a:pt x="713" y="159"/>
                  </a:lnTo>
                  <a:lnTo>
                    <a:pt x="703" y="152"/>
                  </a:lnTo>
                  <a:lnTo>
                    <a:pt x="693" y="147"/>
                  </a:lnTo>
                  <a:lnTo>
                    <a:pt x="682" y="140"/>
                  </a:lnTo>
                  <a:lnTo>
                    <a:pt x="673" y="136"/>
                  </a:lnTo>
                  <a:lnTo>
                    <a:pt x="670" y="135"/>
                  </a:lnTo>
                  <a:lnTo>
                    <a:pt x="668" y="136"/>
                  </a:lnTo>
                  <a:lnTo>
                    <a:pt x="661" y="138"/>
                  </a:lnTo>
                  <a:lnTo>
                    <a:pt x="650" y="142"/>
                  </a:lnTo>
                  <a:lnTo>
                    <a:pt x="636" y="145"/>
                  </a:lnTo>
                  <a:lnTo>
                    <a:pt x="620" y="151"/>
                  </a:lnTo>
                  <a:lnTo>
                    <a:pt x="600" y="157"/>
                  </a:lnTo>
                  <a:lnTo>
                    <a:pt x="579" y="165"/>
                  </a:lnTo>
                  <a:lnTo>
                    <a:pt x="556" y="173"/>
                  </a:lnTo>
                  <a:lnTo>
                    <a:pt x="533" y="181"/>
                  </a:lnTo>
                  <a:lnTo>
                    <a:pt x="509" y="191"/>
                  </a:lnTo>
                  <a:lnTo>
                    <a:pt x="484" y="200"/>
                  </a:lnTo>
                  <a:lnTo>
                    <a:pt x="461" y="210"/>
                  </a:lnTo>
                  <a:lnTo>
                    <a:pt x="439" y="220"/>
                  </a:lnTo>
                  <a:lnTo>
                    <a:pt x="417" y="229"/>
                  </a:lnTo>
                  <a:lnTo>
                    <a:pt x="399" y="238"/>
                  </a:lnTo>
                  <a:lnTo>
                    <a:pt x="383" y="247"/>
                  </a:lnTo>
                  <a:lnTo>
                    <a:pt x="352" y="194"/>
                  </a:lnTo>
                  <a:lnTo>
                    <a:pt x="358" y="192"/>
                  </a:lnTo>
                  <a:lnTo>
                    <a:pt x="371" y="185"/>
                  </a:lnTo>
                  <a:lnTo>
                    <a:pt x="392" y="175"/>
                  </a:lnTo>
                  <a:lnTo>
                    <a:pt x="421" y="161"/>
                  </a:lnTo>
                  <a:lnTo>
                    <a:pt x="456" y="147"/>
                  </a:lnTo>
                  <a:lnTo>
                    <a:pt x="495" y="131"/>
                  </a:lnTo>
                  <a:lnTo>
                    <a:pt x="541" y="115"/>
                  </a:lnTo>
                  <a:lnTo>
                    <a:pt x="590" y="99"/>
                  </a:lnTo>
                  <a:lnTo>
                    <a:pt x="640" y="85"/>
                  </a:lnTo>
                  <a:lnTo>
                    <a:pt x="693" y="73"/>
                  </a:lnTo>
                  <a:lnTo>
                    <a:pt x="747" y="63"/>
                  </a:lnTo>
                  <a:lnTo>
                    <a:pt x="802" y="58"/>
                  </a:lnTo>
                  <a:lnTo>
                    <a:pt x="856" y="58"/>
                  </a:lnTo>
                  <a:lnTo>
                    <a:pt x="908" y="62"/>
                  </a:lnTo>
                  <a:lnTo>
                    <a:pt x="958" y="74"/>
                  </a:lnTo>
                  <a:lnTo>
                    <a:pt x="1004" y="92"/>
                  </a:lnTo>
                  <a:lnTo>
                    <a:pt x="1895" y="923"/>
                  </a:lnTo>
                  <a:lnTo>
                    <a:pt x="1892" y="923"/>
                  </a:lnTo>
                  <a:lnTo>
                    <a:pt x="1885" y="920"/>
                  </a:lnTo>
                  <a:lnTo>
                    <a:pt x="1873" y="918"/>
                  </a:lnTo>
                  <a:lnTo>
                    <a:pt x="1856" y="915"/>
                  </a:lnTo>
                  <a:lnTo>
                    <a:pt x="1835" y="912"/>
                  </a:lnTo>
                  <a:lnTo>
                    <a:pt x="1810" y="910"/>
                  </a:lnTo>
                  <a:lnTo>
                    <a:pt x="1781" y="907"/>
                  </a:lnTo>
                  <a:lnTo>
                    <a:pt x="1746" y="906"/>
                  </a:lnTo>
                  <a:lnTo>
                    <a:pt x="1708" y="906"/>
                  </a:lnTo>
                  <a:lnTo>
                    <a:pt x="1665" y="908"/>
                  </a:lnTo>
                  <a:lnTo>
                    <a:pt x="1619" y="911"/>
                  </a:lnTo>
                  <a:lnTo>
                    <a:pt x="1569" y="916"/>
                  </a:lnTo>
                  <a:lnTo>
                    <a:pt x="1516" y="926"/>
                  </a:lnTo>
                  <a:lnTo>
                    <a:pt x="1457" y="936"/>
                  </a:lnTo>
                  <a:lnTo>
                    <a:pt x="1396" y="951"/>
                  </a:lnTo>
                  <a:lnTo>
                    <a:pt x="1332" y="968"/>
                  </a:lnTo>
                  <a:lnTo>
                    <a:pt x="1365" y="1054"/>
                  </a:lnTo>
                  <a:lnTo>
                    <a:pt x="1403" y="1044"/>
                  </a:lnTo>
                  <a:lnTo>
                    <a:pt x="1442" y="1034"/>
                  </a:lnTo>
                  <a:lnTo>
                    <a:pt x="1481" y="1024"/>
                  </a:lnTo>
                  <a:lnTo>
                    <a:pt x="1522" y="1016"/>
                  </a:lnTo>
                  <a:lnTo>
                    <a:pt x="1562" y="1006"/>
                  </a:lnTo>
                  <a:lnTo>
                    <a:pt x="1603" y="1000"/>
                  </a:lnTo>
                  <a:lnTo>
                    <a:pt x="1646" y="993"/>
                  </a:lnTo>
                  <a:lnTo>
                    <a:pt x="1687" y="987"/>
                  </a:lnTo>
                  <a:lnTo>
                    <a:pt x="1729" y="983"/>
                  </a:lnTo>
                  <a:lnTo>
                    <a:pt x="1770" y="979"/>
                  </a:lnTo>
                  <a:lnTo>
                    <a:pt x="1812" y="976"/>
                  </a:lnTo>
                  <a:lnTo>
                    <a:pt x="1855" y="975"/>
                  </a:lnTo>
                  <a:lnTo>
                    <a:pt x="1896" y="975"/>
                  </a:lnTo>
                  <a:lnTo>
                    <a:pt x="1938" y="976"/>
                  </a:lnTo>
                  <a:lnTo>
                    <a:pt x="1979" y="979"/>
                  </a:lnTo>
                  <a:lnTo>
                    <a:pt x="2021" y="983"/>
                  </a:lnTo>
                  <a:lnTo>
                    <a:pt x="1059" y="63"/>
                  </a:lnTo>
                  <a:lnTo>
                    <a:pt x="1056" y="62"/>
                  </a:lnTo>
                  <a:lnTo>
                    <a:pt x="1049" y="59"/>
                  </a:lnTo>
                  <a:lnTo>
                    <a:pt x="1039" y="57"/>
                  </a:lnTo>
                  <a:lnTo>
                    <a:pt x="1025" y="51"/>
                  </a:lnTo>
                  <a:lnTo>
                    <a:pt x="1008" y="46"/>
                  </a:lnTo>
                  <a:lnTo>
                    <a:pt x="988" y="40"/>
                  </a:lnTo>
                  <a:lnTo>
                    <a:pt x="967" y="33"/>
                  </a:lnTo>
                  <a:lnTo>
                    <a:pt x="945" y="26"/>
                  </a:lnTo>
                  <a:lnTo>
                    <a:pt x="919" y="20"/>
                  </a:lnTo>
                  <a:lnTo>
                    <a:pt x="894" y="14"/>
                  </a:lnTo>
                  <a:lnTo>
                    <a:pt x="869" y="9"/>
                  </a:lnTo>
                  <a:lnTo>
                    <a:pt x="844" y="5"/>
                  </a:lnTo>
                  <a:lnTo>
                    <a:pt x="819" y="1"/>
                  </a:lnTo>
                  <a:lnTo>
                    <a:pt x="796" y="0"/>
                  </a:lnTo>
                  <a:lnTo>
                    <a:pt x="774" y="0"/>
                  </a:lnTo>
                  <a:lnTo>
                    <a:pt x="754" y="2"/>
                  </a:lnTo>
                  <a:lnTo>
                    <a:pt x="731" y="6"/>
                  </a:lnTo>
                  <a:lnTo>
                    <a:pt x="705" y="13"/>
                  </a:lnTo>
                  <a:lnTo>
                    <a:pt x="673" y="22"/>
                  </a:lnTo>
                  <a:lnTo>
                    <a:pt x="639" y="33"/>
                  </a:lnTo>
                  <a:lnTo>
                    <a:pt x="599" y="45"/>
                  </a:lnTo>
                  <a:lnTo>
                    <a:pt x="558" y="59"/>
                  </a:lnTo>
                  <a:lnTo>
                    <a:pt x="514" y="75"/>
                  </a:lnTo>
                  <a:lnTo>
                    <a:pt x="469" y="92"/>
                  </a:lnTo>
                  <a:lnTo>
                    <a:pt x="424" y="112"/>
                  </a:lnTo>
                  <a:lnTo>
                    <a:pt x="378" y="134"/>
                  </a:lnTo>
                  <a:lnTo>
                    <a:pt x="333" y="157"/>
                  </a:lnTo>
                  <a:lnTo>
                    <a:pt x="287" y="181"/>
                  </a:lnTo>
                  <a:lnTo>
                    <a:pt x="245" y="208"/>
                  </a:lnTo>
                  <a:lnTo>
                    <a:pt x="204" y="236"/>
                  </a:lnTo>
                  <a:lnTo>
                    <a:pt x="167" y="265"/>
                  </a:lnTo>
                  <a:lnTo>
                    <a:pt x="132" y="295"/>
                  </a:lnTo>
                  <a:lnTo>
                    <a:pt x="132" y="349"/>
                  </a:lnTo>
                  <a:lnTo>
                    <a:pt x="795" y="1275"/>
                  </a:lnTo>
                  <a:lnTo>
                    <a:pt x="778" y="1444"/>
                  </a:lnTo>
                  <a:lnTo>
                    <a:pt x="95" y="409"/>
                  </a:lnTo>
                  <a:lnTo>
                    <a:pt x="0" y="463"/>
                  </a:lnTo>
                  <a:lnTo>
                    <a:pt x="34" y="515"/>
                  </a:lnTo>
                  <a:lnTo>
                    <a:pt x="754" y="1580"/>
                  </a:lnTo>
                  <a:lnTo>
                    <a:pt x="755" y="1579"/>
                  </a:lnTo>
                  <a:lnTo>
                    <a:pt x="760" y="1576"/>
                  </a:lnTo>
                  <a:lnTo>
                    <a:pt x="768" y="1571"/>
                  </a:lnTo>
                  <a:lnTo>
                    <a:pt x="779" y="1564"/>
                  </a:lnTo>
                  <a:lnTo>
                    <a:pt x="794" y="1556"/>
                  </a:lnTo>
                  <a:lnTo>
                    <a:pt x="811" y="1546"/>
                  </a:lnTo>
                  <a:lnTo>
                    <a:pt x="831" y="1535"/>
                  </a:lnTo>
                  <a:lnTo>
                    <a:pt x="853" y="1522"/>
                  </a:lnTo>
                  <a:lnTo>
                    <a:pt x="877" y="1509"/>
                  </a:lnTo>
                  <a:lnTo>
                    <a:pt x="905" y="1493"/>
                  </a:lnTo>
                  <a:lnTo>
                    <a:pt x="935" y="1477"/>
                  </a:lnTo>
                  <a:lnTo>
                    <a:pt x="968" y="1461"/>
                  </a:lnTo>
                  <a:lnTo>
                    <a:pt x="1003" y="1444"/>
                  </a:lnTo>
                  <a:lnTo>
                    <a:pt x="1041" y="1425"/>
                  </a:lnTo>
                  <a:lnTo>
                    <a:pt x="1081" y="1407"/>
                  </a:lnTo>
                  <a:lnTo>
                    <a:pt x="1122" y="1388"/>
                  </a:lnTo>
                  <a:lnTo>
                    <a:pt x="1166" y="1369"/>
                  </a:lnTo>
                  <a:lnTo>
                    <a:pt x="1212" y="1351"/>
                  </a:lnTo>
                  <a:lnTo>
                    <a:pt x="1259" y="1331"/>
                  </a:lnTo>
                  <a:lnTo>
                    <a:pt x="1309" y="1312"/>
                  </a:lnTo>
                  <a:lnTo>
                    <a:pt x="1359" y="1294"/>
                  </a:lnTo>
                  <a:lnTo>
                    <a:pt x="1412" y="1275"/>
                  </a:lnTo>
                  <a:lnTo>
                    <a:pt x="1467" y="1257"/>
                  </a:lnTo>
                  <a:lnTo>
                    <a:pt x="1524" y="1240"/>
                  </a:lnTo>
                  <a:lnTo>
                    <a:pt x="1581" y="1224"/>
                  </a:lnTo>
                  <a:lnTo>
                    <a:pt x="1639" y="1208"/>
                  </a:lnTo>
                  <a:lnTo>
                    <a:pt x="1699" y="1193"/>
                  </a:lnTo>
                  <a:lnTo>
                    <a:pt x="1761" y="1180"/>
                  </a:lnTo>
                  <a:lnTo>
                    <a:pt x="1823" y="1168"/>
                  </a:lnTo>
                  <a:lnTo>
                    <a:pt x="1885" y="1156"/>
                  </a:lnTo>
                  <a:lnTo>
                    <a:pt x="1950" y="1147"/>
                  </a:lnTo>
                  <a:lnTo>
                    <a:pt x="2015" y="1139"/>
                  </a:lnTo>
                  <a:lnTo>
                    <a:pt x="2080" y="1180"/>
                  </a:lnTo>
                  <a:lnTo>
                    <a:pt x="2365" y="1075"/>
                  </a:lnTo>
                  <a:lnTo>
                    <a:pt x="2365" y="918"/>
                  </a:lnTo>
                  <a:lnTo>
                    <a:pt x="2335" y="931"/>
                  </a:lnTo>
                  <a:lnTo>
                    <a:pt x="2307" y="944"/>
                  </a:lnTo>
                  <a:lnTo>
                    <a:pt x="2283" y="955"/>
                  </a:lnTo>
                  <a:lnTo>
                    <a:pt x="2260" y="965"/>
                  </a:lnTo>
                  <a:lnTo>
                    <a:pt x="2240" y="975"/>
                  </a:lnTo>
                  <a:lnTo>
                    <a:pt x="2222" y="983"/>
                  </a:lnTo>
                  <a:lnTo>
                    <a:pt x="2206" y="991"/>
                  </a:lnTo>
                  <a:lnTo>
                    <a:pt x="2191" y="997"/>
                  </a:lnTo>
                  <a:lnTo>
                    <a:pt x="2178" y="1004"/>
                  </a:lnTo>
                  <a:lnTo>
                    <a:pt x="2166" y="1009"/>
                  </a:lnTo>
                  <a:lnTo>
                    <a:pt x="2157" y="1014"/>
                  </a:lnTo>
                  <a:lnTo>
                    <a:pt x="2148" y="1020"/>
                  </a:lnTo>
                  <a:lnTo>
                    <a:pt x="2138" y="1024"/>
                  </a:lnTo>
                  <a:lnTo>
                    <a:pt x="2130" y="1029"/>
                  </a:lnTo>
                  <a:lnTo>
                    <a:pt x="2123" y="1033"/>
                  </a:lnTo>
                  <a:lnTo>
                    <a:pt x="2116" y="1037"/>
                  </a:lnTo>
                  <a:close/>
                </a:path>
              </a:pathLst>
            </a:custGeom>
            <a:solidFill>
              <a:schemeClr val="tx1"/>
            </a:solidFill>
            <a:ln w="9525">
              <a:noFill/>
              <a:round/>
              <a:headEnd/>
              <a:tailEnd/>
            </a:ln>
          </p:spPr>
          <p:txBody>
            <a:bodyPr/>
            <a:lstStyle/>
            <a:p>
              <a:endParaRPr lang="en-IN"/>
            </a:p>
          </p:txBody>
        </p:sp>
      </p:grpSp>
      <p:sp>
        <p:nvSpPr>
          <p:cNvPr id="9" name="Rectangle 110"/>
          <p:cNvSpPr txBox="1">
            <a:spLocks noChangeArrowheads="1"/>
          </p:cNvSpPr>
          <p:nvPr/>
        </p:nvSpPr>
        <p:spPr bwMode="auto">
          <a:xfrm>
            <a:off x="2100264" y="3125788"/>
            <a:ext cx="7958137" cy="109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20000"/>
              </a:spcBef>
              <a:spcAft>
                <a:spcPct val="0"/>
              </a:spcAft>
              <a:buClr>
                <a:srgbClr val="C00000"/>
              </a:buClr>
              <a:buSzPct val="150000"/>
              <a:defRPr/>
            </a:pPr>
            <a:r>
              <a:rPr lang="en-US" sz="2000">
                <a:latin typeface="Trebuchet MS" pitchFamily="34" charset="0"/>
              </a:rPr>
              <a:t>Anything that you can describe can be represented as an object, and that representation can be created, manipulated and destroyed to represent how you use the real object that it models.</a:t>
            </a:r>
            <a:endParaRPr lang="en-US" sz="2000">
              <a:latin typeface="Trebuchet MS" pitchFamily="34" charset="0"/>
            </a:endParaRPr>
          </a:p>
        </p:txBody>
      </p:sp>
      <p:pic>
        <p:nvPicPr>
          <p:cNvPr id="10" name="Picture 112" descr="j0297551"/>
          <p:cNvPicPr>
            <a:picLocks noChangeAspect="1" noChangeArrowheads="1"/>
          </p:cNvPicPr>
          <p:nvPr/>
        </p:nvPicPr>
        <p:blipFill>
          <a:blip r:embed="rId3" cstate="print"/>
          <a:srcRect/>
          <a:stretch>
            <a:fillRect/>
          </a:stretch>
        </p:blipFill>
        <p:spPr bwMode="auto">
          <a:xfrm>
            <a:off x="2743200" y="4291014"/>
            <a:ext cx="1195388" cy="1824037"/>
          </a:xfrm>
          <a:prstGeom prst="rect">
            <a:avLst/>
          </a:prstGeom>
          <a:noFill/>
        </p:spPr>
      </p:pic>
      <p:pic>
        <p:nvPicPr>
          <p:cNvPr id="11" name="Picture 113" descr="j0212957"/>
          <p:cNvPicPr>
            <a:picLocks noChangeAspect="1" noChangeArrowheads="1"/>
          </p:cNvPicPr>
          <p:nvPr/>
        </p:nvPicPr>
        <p:blipFill>
          <a:blip r:embed="rId4" cstate="print"/>
          <a:srcRect/>
          <a:stretch>
            <a:fillRect/>
          </a:stretch>
        </p:blipFill>
        <p:spPr bwMode="auto">
          <a:xfrm>
            <a:off x="7162800" y="1547813"/>
            <a:ext cx="1830388" cy="1149350"/>
          </a:xfrm>
          <a:prstGeom prst="rect">
            <a:avLst/>
          </a:prstGeom>
          <a:noFill/>
        </p:spPr>
      </p:pic>
      <p:pic>
        <p:nvPicPr>
          <p:cNvPr id="12" name="Picture 114" descr="j0205462"/>
          <p:cNvPicPr>
            <a:picLocks noChangeAspect="1" noChangeArrowheads="1"/>
          </p:cNvPicPr>
          <p:nvPr/>
        </p:nvPicPr>
        <p:blipFill>
          <a:blip r:embed="rId5" cstate="print"/>
          <a:srcRect/>
          <a:stretch>
            <a:fillRect/>
          </a:stretch>
        </p:blipFill>
        <p:spPr bwMode="auto">
          <a:xfrm>
            <a:off x="7315201" y="4367213"/>
            <a:ext cx="1819275" cy="1809750"/>
          </a:xfrm>
          <a:prstGeom prst="rect">
            <a:avLst/>
          </a:prstGeom>
          <a:noFill/>
        </p:spPr>
      </p:pic>
      <p:sp>
        <p:nvSpPr>
          <p:cNvPr id="13" name="TextBox 12"/>
          <p:cNvSpPr txBox="1"/>
          <p:nvPr/>
        </p:nvSpPr>
        <p:spPr>
          <a:xfrm>
            <a:off x="2166910" y="785794"/>
            <a:ext cx="6215106" cy="369332"/>
          </a:xfrm>
          <a:prstGeom prst="rect">
            <a:avLst/>
          </a:prstGeom>
          <a:noFill/>
        </p:spPr>
        <p:txBody>
          <a:bodyPr wrap="square" rtlCol="0">
            <a:spAutoFit/>
          </a:bodyPr>
          <a:lstStyle/>
          <a:p>
            <a:r>
              <a:rPr lang="en-US" dirty="0"/>
              <a:t>Everything is an Object</a:t>
            </a:r>
            <a:endParaRPr lang="en-IN" dirty="0"/>
          </a:p>
        </p:txBody>
      </p:sp>
    </p:spTree>
    <p:extLst>
      <p:ext uri="{BB962C8B-B14F-4D97-AF65-F5344CB8AC3E}">
        <p14:creationId xmlns:p14="http://schemas.microsoft.com/office/powerpoint/2010/main" val="316411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Defining an Object</a:t>
            </a:r>
            <a:endParaRPr lang="en-IN" dirty="0"/>
          </a:p>
        </p:txBody>
      </p:sp>
      <p:sp>
        <p:nvSpPr>
          <p:cNvPr id="4" name="AutoShape 6"/>
          <p:cNvSpPr>
            <a:spLocks/>
          </p:cNvSpPr>
          <p:nvPr/>
        </p:nvSpPr>
        <p:spPr bwMode="auto">
          <a:xfrm>
            <a:off x="2381225" y="3757614"/>
            <a:ext cx="3636989" cy="1314461"/>
          </a:xfrm>
          <a:prstGeom prst="borderCallout3">
            <a:avLst>
              <a:gd name="adj1" fmla="val 10556"/>
              <a:gd name="adj2" fmla="val -2139"/>
              <a:gd name="adj3" fmla="val 10556"/>
              <a:gd name="adj4" fmla="val -11130"/>
              <a:gd name="adj5" fmla="val -41644"/>
              <a:gd name="adj6" fmla="val -11130"/>
              <a:gd name="adj7" fmla="val -57910"/>
              <a:gd name="adj8" fmla="val 62065"/>
            </a:avLst>
          </a:prstGeom>
          <a:solidFill>
            <a:schemeClr val="accent1">
              <a:lumMod val="40000"/>
              <a:lumOff val="60000"/>
            </a:schemeClr>
          </a:solidFill>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lIns="90488" tIns="44450" rIns="90488" bIns="44450"/>
          <a:lstStyle/>
          <a:p>
            <a:pPr marL="225425" indent="-225425"/>
            <a:r>
              <a:rPr lang="en-US" sz="1600" dirty="0">
                <a:latin typeface="Trebuchet MS" pitchFamily="34" charset="0"/>
              </a:rPr>
              <a:t>Information an object must know:</a:t>
            </a:r>
          </a:p>
          <a:p>
            <a:pPr marL="225425" indent="-225425">
              <a:buFont typeface="Wingdings" pitchFamily="2" charset="2"/>
              <a:buChar char="§"/>
            </a:pPr>
            <a:r>
              <a:rPr lang="en-US" sz="1600" dirty="0">
                <a:latin typeface="Trebuchet MS" pitchFamily="34" charset="0"/>
              </a:rPr>
              <a:t>Identity – uniqueness </a:t>
            </a:r>
          </a:p>
          <a:p>
            <a:pPr marL="225425" indent="-225425">
              <a:buFont typeface="Wingdings" pitchFamily="2" charset="2"/>
              <a:buChar char="§"/>
            </a:pPr>
            <a:r>
              <a:rPr lang="en-US" sz="1600" dirty="0">
                <a:latin typeface="Trebuchet MS" pitchFamily="34" charset="0"/>
              </a:rPr>
              <a:t>Attributes – structure</a:t>
            </a:r>
          </a:p>
          <a:p>
            <a:pPr marL="225425" indent="-225425">
              <a:buFont typeface="Wingdings" pitchFamily="2" charset="2"/>
              <a:buChar char="§"/>
            </a:pPr>
            <a:r>
              <a:rPr lang="en-US" sz="1600" dirty="0">
                <a:latin typeface="Trebuchet MS" pitchFamily="34" charset="0"/>
              </a:rPr>
              <a:t>State – current condition(</a:t>
            </a:r>
            <a:r>
              <a:rPr lang="en-GB" sz="1600" dirty="0"/>
              <a:t>Objects store information)</a:t>
            </a:r>
            <a:endParaRPr lang="en-US" sz="1600" dirty="0">
              <a:latin typeface="Trebuchet MS" pitchFamily="34" charset="0"/>
            </a:endParaRPr>
          </a:p>
          <a:p>
            <a:pPr algn="l"/>
            <a:endParaRPr lang="en-US" sz="1600" dirty="0">
              <a:solidFill>
                <a:srgbClr val="777777"/>
              </a:solidFill>
            </a:endParaRPr>
          </a:p>
        </p:txBody>
      </p:sp>
      <p:sp>
        <p:nvSpPr>
          <p:cNvPr id="5" name="Rectangle 9"/>
          <p:cNvSpPr>
            <a:spLocks noChangeArrowheads="1"/>
          </p:cNvSpPr>
          <p:nvPr/>
        </p:nvSpPr>
        <p:spPr bwMode="auto">
          <a:xfrm>
            <a:off x="6453191" y="2857497"/>
            <a:ext cx="1633537" cy="471487"/>
          </a:xfrm>
          <a:prstGeom prst="rect">
            <a:avLst/>
          </a:prstGeom>
          <a:solidFill>
            <a:srgbClr val="666699">
              <a:alpha val="25000"/>
            </a:srgbClr>
          </a:solidFill>
          <a:ln w="12700">
            <a:solidFill>
              <a:schemeClr val="tx1"/>
            </a:solidFill>
            <a:miter lim="800000"/>
            <a:headEnd/>
            <a:tailEnd/>
          </a:ln>
          <a:effectLst/>
        </p:spPr>
        <p:txBody>
          <a:bodyPr wrap="none" lIns="90488" tIns="44450" rIns="90488" bIns="44450" anchor="ctr"/>
          <a:lstStyle/>
          <a:p>
            <a:r>
              <a:rPr lang="en-US" sz="2000" b="1" dirty="0"/>
              <a:t>Behaviors</a:t>
            </a:r>
          </a:p>
        </p:txBody>
      </p:sp>
      <p:sp>
        <p:nvSpPr>
          <p:cNvPr id="6" name="AutoShape 11"/>
          <p:cNvSpPr>
            <a:spLocks/>
          </p:cNvSpPr>
          <p:nvPr/>
        </p:nvSpPr>
        <p:spPr bwMode="auto">
          <a:xfrm>
            <a:off x="6346825" y="3748088"/>
            <a:ext cx="3543300" cy="1323986"/>
          </a:xfrm>
          <a:prstGeom prst="borderCallout3">
            <a:avLst>
              <a:gd name="adj1" fmla="val 10556"/>
              <a:gd name="adj2" fmla="val 102153"/>
              <a:gd name="adj3" fmla="val 10556"/>
              <a:gd name="adj4" fmla="val 105065"/>
              <a:gd name="adj5" fmla="val -34750"/>
              <a:gd name="adj6" fmla="val 105065"/>
              <a:gd name="adj7" fmla="val -54036"/>
              <a:gd name="adj8" fmla="val 48114"/>
            </a:avLst>
          </a:prstGeom>
          <a:solidFill>
            <a:schemeClr val="accent1">
              <a:lumMod val="40000"/>
              <a:lumOff val="60000"/>
            </a:schemeClr>
          </a:solidFill>
          <a:ln>
            <a:solidFill>
              <a:schemeClr val="tx1"/>
            </a:solidFill>
            <a:headEnd/>
            <a:tailEnd/>
          </a:ln>
        </p:spPr>
        <p:style>
          <a:lnRef idx="1">
            <a:schemeClr val="accent3"/>
          </a:lnRef>
          <a:fillRef idx="2">
            <a:schemeClr val="accent3"/>
          </a:fillRef>
          <a:effectRef idx="1">
            <a:schemeClr val="accent3"/>
          </a:effectRef>
          <a:fontRef idx="minor">
            <a:schemeClr val="dk1"/>
          </a:fontRef>
        </p:style>
        <p:txBody>
          <a:bodyPr lIns="90488" tIns="44450" rIns="90488" bIns="44450"/>
          <a:lstStyle/>
          <a:p>
            <a:pPr marL="225425" indent="-225425"/>
            <a:r>
              <a:rPr lang="en-US" sz="1600" dirty="0">
                <a:latin typeface="Trebuchet MS" pitchFamily="34" charset="0"/>
              </a:rPr>
              <a:t>Behavior an object must do:</a:t>
            </a:r>
          </a:p>
          <a:p>
            <a:pPr marL="225425" indent="-225425">
              <a:buFont typeface="Wingdings" pitchFamily="2" charset="2"/>
              <a:buChar char="§"/>
            </a:pPr>
            <a:r>
              <a:rPr lang="en-US" sz="1600" dirty="0">
                <a:latin typeface="Trebuchet MS" pitchFamily="34" charset="0"/>
              </a:rPr>
              <a:t>Methods – what it can do</a:t>
            </a:r>
          </a:p>
          <a:p>
            <a:pPr marL="225425" indent="-225425">
              <a:buFont typeface="Wingdings" pitchFamily="2" charset="2"/>
              <a:buChar char="§"/>
            </a:pPr>
            <a:r>
              <a:rPr lang="en-US" sz="1600" dirty="0">
                <a:latin typeface="Trebuchet MS" pitchFamily="34" charset="0"/>
              </a:rPr>
              <a:t>Events – what it responds to</a:t>
            </a:r>
            <a:endParaRPr lang="en-US" sz="1600" dirty="0">
              <a:solidFill>
                <a:srgbClr val="777777"/>
              </a:solidFill>
            </a:endParaRPr>
          </a:p>
        </p:txBody>
      </p:sp>
      <p:sp>
        <p:nvSpPr>
          <p:cNvPr id="7" name="Rectangle 17"/>
          <p:cNvSpPr>
            <a:spLocks noChangeArrowheads="1"/>
          </p:cNvSpPr>
          <p:nvPr/>
        </p:nvSpPr>
        <p:spPr bwMode="auto">
          <a:xfrm>
            <a:off x="4667240" y="2857496"/>
            <a:ext cx="1633538" cy="471488"/>
          </a:xfrm>
          <a:prstGeom prst="rect">
            <a:avLst/>
          </a:prstGeom>
          <a:solidFill>
            <a:srgbClr val="666699">
              <a:alpha val="25000"/>
            </a:srgbClr>
          </a:solidFill>
          <a:ln w="12700">
            <a:solidFill>
              <a:schemeClr val="tx1"/>
            </a:solidFill>
            <a:miter lim="800000"/>
            <a:headEnd/>
            <a:tailEnd/>
          </a:ln>
          <a:effectLst/>
        </p:spPr>
        <p:txBody>
          <a:bodyPr wrap="none" lIns="90488" tIns="44450" rIns="90488" bIns="44450" anchor="ctr"/>
          <a:lstStyle/>
          <a:p>
            <a:r>
              <a:rPr lang="en-US" sz="2000" b="1" dirty="0"/>
              <a:t>Attributes</a:t>
            </a:r>
          </a:p>
        </p:txBody>
      </p:sp>
      <p:sp>
        <p:nvSpPr>
          <p:cNvPr id="8" name="Text Box 20"/>
          <p:cNvSpPr txBox="1">
            <a:spLocks noChangeArrowheads="1"/>
          </p:cNvSpPr>
          <p:nvPr/>
        </p:nvSpPr>
        <p:spPr bwMode="auto">
          <a:xfrm>
            <a:off x="2278064" y="5457825"/>
            <a:ext cx="7654925" cy="707886"/>
          </a:xfrm>
          <a:prstGeom prst="rect">
            <a:avLst/>
          </a:prstGeom>
          <a:noFill/>
          <a:ln w="19050" algn="ctr">
            <a:noFill/>
            <a:miter lim="800000"/>
            <a:headEnd/>
            <a:tailEnd/>
          </a:ln>
          <a:effectLst/>
        </p:spPr>
        <p:txBody>
          <a:bodyPr>
            <a:spAutoFit/>
          </a:bodyPr>
          <a:lstStyle/>
          <a:p>
            <a:pPr algn="l">
              <a:spcBef>
                <a:spcPct val="50000"/>
              </a:spcBef>
            </a:pPr>
            <a:r>
              <a:rPr lang="en-US" sz="2000" dirty="0">
                <a:latin typeface="Trebuchet MS" pitchFamily="34" charset="0"/>
              </a:rPr>
              <a:t>3. In </a:t>
            </a:r>
            <a:r>
              <a:rPr lang="en-US" sz="2000" dirty="0">
                <a:latin typeface="Trebuchet MS" pitchFamily="34" charset="0"/>
              </a:rPr>
              <a:t>object-oriented programming, objects communicate and interact with each other using messages.</a:t>
            </a:r>
          </a:p>
        </p:txBody>
      </p:sp>
      <p:sp>
        <p:nvSpPr>
          <p:cNvPr id="9" name="Rounded Rectangle 8"/>
          <p:cNvSpPr/>
          <p:nvPr/>
        </p:nvSpPr>
        <p:spPr>
          <a:xfrm>
            <a:off x="1881158" y="1214422"/>
            <a:ext cx="8501122" cy="14287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4"/>
          <p:cNvPicPr>
            <a:picLocks noChangeAspect="1" noChangeArrowheads="1"/>
          </p:cNvPicPr>
          <p:nvPr/>
        </p:nvPicPr>
        <p:blipFill>
          <a:blip r:embed="rId3" cstate="print"/>
          <a:srcRect/>
          <a:stretch>
            <a:fillRect/>
          </a:stretch>
        </p:blipFill>
        <p:spPr bwMode="auto">
          <a:xfrm>
            <a:off x="1881158" y="1428737"/>
            <a:ext cx="1905000" cy="1133475"/>
          </a:xfrm>
          <a:prstGeom prst="rect">
            <a:avLst/>
          </a:prstGeom>
          <a:noFill/>
          <a:ln w="9525">
            <a:noFill/>
            <a:miter lim="800000"/>
            <a:headEnd/>
            <a:tailEnd/>
          </a:ln>
          <a:effectLst/>
        </p:spPr>
      </p:pic>
      <p:pic>
        <p:nvPicPr>
          <p:cNvPr id="11" name="Picture 5"/>
          <p:cNvPicPr>
            <a:picLocks noChangeAspect="1" noChangeArrowheads="1"/>
          </p:cNvPicPr>
          <p:nvPr/>
        </p:nvPicPr>
        <p:blipFill>
          <a:blip r:embed="rId4" cstate="print"/>
          <a:srcRect/>
          <a:stretch>
            <a:fillRect/>
          </a:stretch>
        </p:blipFill>
        <p:spPr bwMode="auto">
          <a:xfrm>
            <a:off x="8167703" y="1285861"/>
            <a:ext cx="2155825" cy="1274763"/>
          </a:xfrm>
          <a:prstGeom prst="rect">
            <a:avLst/>
          </a:prstGeom>
          <a:noFill/>
          <a:ln w="9525">
            <a:noFill/>
            <a:miter lim="800000"/>
            <a:headEnd/>
            <a:tailEnd/>
          </a:ln>
          <a:effectLst/>
        </p:spPr>
      </p:pic>
      <p:sp>
        <p:nvSpPr>
          <p:cNvPr id="12" name="Rectangle 2"/>
          <p:cNvSpPr txBox="1">
            <a:spLocks noChangeArrowheads="1"/>
          </p:cNvSpPr>
          <p:nvPr/>
        </p:nvSpPr>
        <p:spPr bwMode="auto">
          <a:xfrm>
            <a:off x="1751013" y="889000"/>
            <a:ext cx="8375650" cy="5397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ctr" eaLnBrk="0" fontAlgn="base" hangingPunct="0">
              <a:spcBef>
                <a:spcPct val="20000"/>
              </a:spcBef>
              <a:spcAft>
                <a:spcPct val="0"/>
              </a:spcAft>
              <a:buClr>
                <a:srgbClr val="C00000"/>
              </a:buClr>
              <a:buSzPct val="150000"/>
              <a:defRPr/>
            </a:pPr>
            <a:endParaRPr lang="en-US" sz="2400" b="1" i="1">
              <a:solidFill>
                <a:srgbClr val="3366FF"/>
              </a:solidFill>
              <a:latin typeface="Trebuchet MS" pitchFamily="34" charset="0"/>
            </a:endParaRPr>
          </a:p>
          <a:p>
            <a:pPr marL="342900" indent="-342900" algn="ctr" eaLnBrk="0" fontAlgn="base" hangingPunct="0">
              <a:spcBef>
                <a:spcPct val="20000"/>
              </a:spcBef>
              <a:spcAft>
                <a:spcPct val="0"/>
              </a:spcAft>
              <a:buClr>
                <a:srgbClr val="C00000"/>
              </a:buClr>
              <a:buSzPct val="150000"/>
              <a:defRPr/>
            </a:pPr>
            <a:r>
              <a:rPr lang="en-GB" sz="2000">
                <a:latin typeface="Trebuchet MS" pitchFamily="34" charset="0"/>
              </a:rPr>
              <a:t>1. An object is an instance of a class</a:t>
            </a:r>
          </a:p>
          <a:p>
            <a:pPr marL="342900" indent="-342900" algn="ctr" eaLnBrk="0" fontAlgn="base" hangingPunct="0">
              <a:spcBef>
                <a:spcPct val="20000"/>
              </a:spcBef>
              <a:spcAft>
                <a:spcPct val="0"/>
              </a:spcAft>
              <a:buClr>
                <a:srgbClr val="C00000"/>
              </a:buClr>
              <a:buSzPct val="150000"/>
              <a:defRPr/>
            </a:pPr>
            <a:r>
              <a:rPr lang="en-US" sz="2000" i="1">
                <a:latin typeface="Trebuchet MS" pitchFamily="34" charset="0"/>
              </a:rPr>
              <a:t>   2. </a:t>
            </a:r>
            <a:r>
              <a:rPr lang="en-US" sz="2000">
                <a:latin typeface="Trebuchet MS" pitchFamily="34" charset="0"/>
              </a:rPr>
              <a:t>An</a:t>
            </a:r>
            <a:r>
              <a:rPr lang="en-US" sz="2000" b="1" i="1">
                <a:solidFill>
                  <a:srgbClr val="3366FF"/>
                </a:solidFill>
                <a:latin typeface="Trebuchet MS" pitchFamily="34" charset="0"/>
              </a:rPr>
              <a:t> </a:t>
            </a:r>
            <a:r>
              <a:rPr lang="en-US" sz="2000" i="1">
                <a:solidFill>
                  <a:srgbClr val="666699"/>
                </a:solidFill>
                <a:latin typeface="Trebuchet MS" pitchFamily="34" charset="0"/>
              </a:rPr>
              <a:t>object</a:t>
            </a:r>
            <a:r>
              <a:rPr lang="en-US" sz="2000">
                <a:latin typeface="Trebuchet MS" pitchFamily="34" charset="0"/>
              </a:rPr>
              <a:t> is a self-contained entity </a:t>
            </a:r>
          </a:p>
          <a:p>
            <a:pPr marL="342900" indent="-342900" algn="ctr" eaLnBrk="0" fontAlgn="base" hangingPunct="0">
              <a:spcBef>
                <a:spcPct val="20000"/>
              </a:spcBef>
              <a:spcAft>
                <a:spcPct val="0"/>
              </a:spcAft>
              <a:buClr>
                <a:srgbClr val="C00000"/>
              </a:buClr>
              <a:buSzPct val="150000"/>
              <a:defRPr/>
            </a:pPr>
            <a:r>
              <a:rPr lang="en-US" sz="2000">
                <a:latin typeface="Trebuchet MS" pitchFamily="34" charset="0"/>
              </a:rPr>
              <a:t>with attributes and behaviors </a:t>
            </a:r>
            <a:endParaRPr lang="en-US" sz="2000" dirty="0">
              <a:latin typeface="Trebuchet MS" pitchFamily="34" charset="0"/>
            </a:endParaRPr>
          </a:p>
        </p:txBody>
      </p:sp>
    </p:spTree>
    <p:extLst>
      <p:ext uri="{BB962C8B-B14F-4D97-AF65-F5344CB8AC3E}">
        <p14:creationId xmlns:p14="http://schemas.microsoft.com/office/powerpoint/2010/main" val="277073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GB" dirty="0" smtClean="0"/>
              <a:t>Declaring a class variable does not create an object</a:t>
            </a:r>
          </a:p>
          <a:p>
            <a:pPr lvl="1"/>
            <a:r>
              <a:rPr lang="en-GB" dirty="0" smtClean="0"/>
              <a:t>Use the </a:t>
            </a:r>
            <a:r>
              <a:rPr lang="en-GB" b="1" dirty="0" smtClean="0"/>
              <a:t>new</a:t>
            </a:r>
            <a:r>
              <a:rPr lang="en-GB" dirty="0" smtClean="0"/>
              <a:t> operator to create an object</a:t>
            </a:r>
          </a:p>
          <a:p>
            <a:pPr lvl="1"/>
            <a:r>
              <a:rPr lang="en-GB" dirty="0" smtClean="0"/>
              <a:t>In memory, heap will contain the object and stack will have the reference of the object</a:t>
            </a:r>
            <a:endParaRPr lang="en-GB" dirty="0"/>
          </a:p>
        </p:txBody>
      </p:sp>
      <p:sp>
        <p:nvSpPr>
          <p:cNvPr id="4" name="Title 3"/>
          <p:cNvSpPr>
            <a:spLocks noGrp="1"/>
          </p:cNvSpPr>
          <p:nvPr>
            <p:ph type="title"/>
          </p:nvPr>
        </p:nvSpPr>
        <p:spPr/>
        <p:txBody>
          <a:bodyPr/>
          <a:lstStyle/>
          <a:p>
            <a:r>
              <a:rPr lang="en-US" dirty="0" smtClean="0"/>
              <a:t>How to Create an Instance of a Class in C#?</a:t>
            </a:r>
            <a:endParaRPr lang="en-IN" dirty="0"/>
          </a:p>
        </p:txBody>
      </p:sp>
      <p:pic>
        <p:nvPicPr>
          <p:cNvPr id="2050" name="Picture 2"/>
          <p:cNvPicPr>
            <a:picLocks noGrp="1" noChangeAspect="1" noChangeArrowheads="1"/>
          </p:cNvPicPr>
          <p:nvPr>
            <p:ph sz="half" idx="2"/>
          </p:nvPr>
        </p:nvPicPr>
        <p:blipFill>
          <a:blip r:embed="rId3" cstate="print"/>
          <a:srcRect/>
          <a:stretch>
            <a:fillRect/>
          </a:stretch>
        </p:blipFill>
        <p:spPr bwMode="auto">
          <a:xfrm>
            <a:off x="6267999" y="1928802"/>
            <a:ext cx="4067236" cy="3071834"/>
          </a:xfrm>
          <a:prstGeom prst="rect">
            <a:avLst/>
          </a:prstGeom>
          <a:noFill/>
          <a:ln w="19050">
            <a:solidFill>
              <a:schemeClr val="tx1"/>
            </a:solid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8310578" y="4214819"/>
            <a:ext cx="1581150" cy="676275"/>
          </a:xfrm>
          <a:prstGeom prst="rect">
            <a:avLst/>
          </a:prstGeom>
          <a:noFill/>
          <a:ln w="9525">
            <a:noFill/>
            <a:miter lim="800000"/>
            <a:headEnd/>
            <a:tailEnd/>
          </a:ln>
          <a:effectLst/>
        </p:spPr>
      </p:pic>
      <p:sp>
        <p:nvSpPr>
          <p:cNvPr id="7" name="Rounded Rectangle 6"/>
          <p:cNvSpPr/>
          <p:nvPr/>
        </p:nvSpPr>
        <p:spPr>
          <a:xfrm>
            <a:off x="7024694" y="3143248"/>
            <a:ext cx="3071834"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a:off x="5381620" y="2500306"/>
            <a:ext cx="1571636" cy="9286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716422" y="4329106"/>
            <a:ext cx="1000132" cy="18573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4002306" y="4257668"/>
            <a:ext cx="1571636" cy="192882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2859298" y="4757734"/>
            <a:ext cx="642942" cy="42862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216620" y="4686296"/>
            <a:ext cx="1143008" cy="71438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2787860" y="5614990"/>
            <a:ext cx="857256" cy="369332"/>
          </a:xfrm>
          <a:prstGeom prst="rect">
            <a:avLst/>
          </a:prstGeom>
          <a:noFill/>
        </p:spPr>
        <p:txBody>
          <a:bodyPr wrap="square" rtlCol="0">
            <a:spAutoFit/>
          </a:bodyPr>
          <a:lstStyle/>
          <a:p>
            <a:r>
              <a:rPr lang="en-US" dirty="0"/>
              <a:t>Stack</a:t>
            </a:r>
            <a:endParaRPr lang="en-IN" dirty="0"/>
          </a:p>
        </p:txBody>
      </p:sp>
      <p:sp>
        <p:nvSpPr>
          <p:cNvPr id="17" name="TextBox 16"/>
          <p:cNvSpPr txBox="1"/>
          <p:nvPr/>
        </p:nvSpPr>
        <p:spPr>
          <a:xfrm>
            <a:off x="4073744" y="5686428"/>
            <a:ext cx="1500198" cy="369332"/>
          </a:xfrm>
          <a:prstGeom prst="rect">
            <a:avLst/>
          </a:prstGeom>
          <a:noFill/>
        </p:spPr>
        <p:txBody>
          <a:bodyPr wrap="square" rtlCol="0">
            <a:spAutoFit/>
          </a:bodyPr>
          <a:lstStyle/>
          <a:p>
            <a:r>
              <a:rPr lang="en-US" dirty="0"/>
              <a:t>      Heap</a:t>
            </a:r>
            <a:endParaRPr lang="en-IN" dirty="0"/>
          </a:p>
        </p:txBody>
      </p:sp>
      <p:sp>
        <p:nvSpPr>
          <p:cNvPr id="18" name="TextBox 17"/>
          <p:cNvSpPr txBox="1"/>
          <p:nvPr/>
        </p:nvSpPr>
        <p:spPr>
          <a:xfrm>
            <a:off x="2644984" y="5186362"/>
            <a:ext cx="1143008" cy="338554"/>
          </a:xfrm>
          <a:prstGeom prst="rect">
            <a:avLst/>
          </a:prstGeom>
          <a:noFill/>
        </p:spPr>
        <p:txBody>
          <a:bodyPr wrap="square" rtlCol="0">
            <a:spAutoFit/>
          </a:bodyPr>
          <a:lstStyle/>
          <a:p>
            <a:r>
              <a:rPr lang="en-US" sz="1600" dirty="0" err="1">
                <a:latin typeface="Trebuchet MS" pitchFamily="34" charset="0"/>
              </a:rPr>
              <a:t>marutiCar</a:t>
            </a:r>
            <a:endParaRPr lang="en-IN" sz="1600" dirty="0">
              <a:latin typeface="Trebuchet MS" pitchFamily="34" charset="0"/>
            </a:endParaRPr>
          </a:p>
        </p:txBody>
      </p:sp>
      <p:sp>
        <p:nvSpPr>
          <p:cNvPr id="19" name="TextBox 18"/>
          <p:cNvSpPr txBox="1"/>
          <p:nvPr/>
        </p:nvSpPr>
        <p:spPr>
          <a:xfrm>
            <a:off x="3930868" y="5400676"/>
            <a:ext cx="1785950" cy="338554"/>
          </a:xfrm>
          <a:prstGeom prst="rect">
            <a:avLst/>
          </a:prstGeom>
          <a:noFill/>
        </p:spPr>
        <p:txBody>
          <a:bodyPr wrap="square" rtlCol="0">
            <a:spAutoFit/>
          </a:bodyPr>
          <a:lstStyle/>
          <a:p>
            <a:r>
              <a:rPr lang="en-US" sz="1600" dirty="0">
                <a:latin typeface="Trebuchet MS" pitchFamily="34" charset="0"/>
              </a:rPr>
              <a:t>Car class object</a:t>
            </a:r>
            <a:endParaRPr lang="en-IN" sz="1600" dirty="0">
              <a:latin typeface="Trebuchet MS" pitchFamily="34" charset="0"/>
            </a:endParaRPr>
          </a:p>
        </p:txBody>
      </p:sp>
      <p:cxnSp>
        <p:nvCxnSpPr>
          <p:cNvPr id="23" name="Straight Arrow Connector 22"/>
          <p:cNvCxnSpPr/>
          <p:nvPr/>
        </p:nvCxnSpPr>
        <p:spPr>
          <a:xfrm>
            <a:off x="3216488" y="4972048"/>
            <a:ext cx="121444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264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Class has two access </a:t>
            </a:r>
            <a:r>
              <a:rPr lang="en-US" dirty="0" err="1" smtClean="0"/>
              <a:t>specifiers</a:t>
            </a:r>
            <a:endParaRPr lang="en-US" dirty="0" smtClean="0"/>
          </a:p>
          <a:p>
            <a:endParaRPr lang="en-IN" dirty="0"/>
          </a:p>
        </p:txBody>
      </p:sp>
      <p:sp>
        <p:nvSpPr>
          <p:cNvPr id="5" name="Title 4"/>
          <p:cNvSpPr>
            <a:spLocks noGrp="1"/>
          </p:cNvSpPr>
          <p:nvPr>
            <p:ph type="title"/>
          </p:nvPr>
        </p:nvSpPr>
        <p:spPr/>
        <p:txBody>
          <a:bodyPr/>
          <a:lstStyle/>
          <a:p>
            <a:r>
              <a:rPr lang="en-US" dirty="0" smtClean="0"/>
              <a:t>Access </a:t>
            </a:r>
            <a:r>
              <a:rPr lang="en-US" dirty="0" err="1" smtClean="0"/>
              <a:t>Specifiers</a:t>
            </a:r>
            <a:r>
              <a:rPr lang="en-US" dirty="0" smtClean="0"/>
              <a:t> for a </a:t>
            </a:r>
            <a:r>
              <a:rPr lang="en-US" dirty="0"/>
              <a:t>Class </a:t>
            </a:r>
            <a:endParaRPr lang="en-IN" dirty="0"/>
          </a:p>
        </p:txBody>
      </p:sp>
      <p:graphicFrame>
        <p:nvGraphicFramePr>
          <p:cNvPr id="7" name="Table 6"/>
          <p:cNvGraphicFramePr>
            <a:graphicFrameLocks noGrp="1"/>
          </p:cNvGraphicFramePr>
          <p:nvPr/>
        </p:nvGraphicFramePr>
        <p:xfrm>
          <a:off x="2452662" y="2214554"/>
          <a:ext cx="7358114" cy="2748280"/>
        </p:xfrm>
        <a:graphic>
          <a:graphicData uri="http://schemas.openxmlformats.org/drawingml/2006/table">
            <a:tbl>
              <a:tblPr firstRow="1" bandRow="1">
                <a:tableStyleId>{5C22544A-7EE6-4342-B048-85BDC9FD1C3A}</a:tableStyleId>
              </a:tblPr>
              <a:tblGrid>
                <a:gridCol w="2500627"/>
                <a:gridCol w="4857487"/>
              </a:tblGrid>
              <a:tr h="370840">
                <a:tc>
                  <a:txBody>
                    <a:bodyPr/>
                    <a:lstStyle/>
                    <a:p>
                      <a:pPr algn="ctr"/>
                      <a:r>
                        <a:rPr lang="en-US" dirty="0" smtClean="0"/>
                        <a:t>Access </a:t>
                      </a:r>
                      <a:r>
                        <a:rPr lang="en-US" dirty="0" err="1" smtClean="0"/>
                        <a:t>Specifier</a:t>
                      </a:r>
                      <a:endParaRPr lang="en-IN" dirty="0"/>
                    </a:p>
                  </a:txBody>
                  <a:tcPr/>
                </a:tc>
                <a:tc>
                  <a:txBody>
                    <a:bodyPr/>
                    <a:lstStyle/>
                    <a:p>
                      <a:pPr algn="ctr"/>
                      <a:r>
                        <a:rPr lang="en-US" dirty="0" smtClean="0"/>
                        <a:t>Description</a:t>
                      </a:r>
                      <a:endParaRPr lang="en-IN" dirty="0"/>
                    </a:p>
                  </a:txBody>
                  <a:tcPr/>
                </a:tc>
              </a:tr>
              <a:tr h="370840">
                <a:tc>
                  <a:txBody>
                    <a:bodyPr/>
                    <a:lstStyle/>
                    <a:p>
                      <a:pPr algn="ctr"/>
                      <a:r>
                        <a:rPr lang="en-US" dirty="0" smtClean="0"/>
                        <a:t>internal</a:t>
                      </a:r>
                      <a:endParaRPr lang="en-IN" dirty="0"/>
                    </a:p>
                  </a:txBody>
                  <a:tcPr/>
                </a:tc>
                <a:tc>
                  <a:txBody>
                    <a:bodyPr/>
                    <a:lstStyle/>
                    <a:p>
                      <a:r>
                        <a:rPr lang="en-US" dirty="0" smtClean="0"/>
                        <a:t>A class declared</a:t>
                      </a:r>
                      <a:r>
                        <a:rPr lang="en-US" baseline="0" dirty="0" smtClean="0"/>
                        <a:t> with this access </a:t>
                      </a:r>
                      <a:r>
                        <a:rPr lang="en-US" baseline="0" dirty="0" err="1" smtClean="0"/>
                        <a:t>specifier</a:t>
                      </a:r>
                      <a:r>
                        <a:rPr lang="en-US" baseline="0" dirty="0" smtClean="0"/>
                        <a:t> is accessible  from anywhere within the containing program, but not accessible from outside that program</a:t>
                      </a:r>
                      <a:endParaRPr lang="en-IN" dirty="0"/>
                    </a:p>
                  </a:txBody>
                  <a:tcPr/>
                </a:tc>
              </a:tr>
              <a:tr h="370840">
                <a:tc>
                  <a:txBody>
                    <a:bodyPr/>
                    <a:lstStyle/>
                    <a:p>
                      <a:pPr algn="ctr"/>
                      <a:r>
                        <a:rPr lang="en-US" dirty="0" smtClean="0"/>
                        <a:t>public</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class declared</a:t>
                      </a:r>
                      <a:r>
                        <a:rPr lang="en-US" baseline="0" dirty="0" smtClean="0"/>
                        <a:t> with this access </a:t>
                      </a:r>
                      <a:r>
                        <a:rPr lang="en-US" baseline="0" dirty="0" err="1" smtClean="0"/>
                        <a:t>specifier</a:t>
                      </a:r>
                      <a:r>
                        <a:rPr lang="en-US" baseline="0" dirty="0" smtClean="0"/>
                        <a:t> is accessible  from anywhere within the containing program as well as accessible from outside that program</a:t>
                      </a:r>
                      <a:endParaRPr lang="en-IN" dirty="0"/>
                    </a:p>
                  </a:txBody>
                  <a:tcPr/>
                </a:tc>
              </a:tr>
            </a:tbl>
          </a:graphicData>
        </a:graphic>
      </p:graphicFrame>
    </p:spTree>
    <p:extLst>
      <p:ext uri="{BB962C8B-B14F-4D97-AF65-F5344CB8AC3E}">
        <p14:creationId xmlns:p14="http://schemas.microsoft.com/office/powerpoint/2010/main" val="1216124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3122</Words>
  <Application>Microsoft Office PowerPoint</Application>
  <PresentationFormat>Widescreen</PresentationFormat>
  <Paragraphs>512</Paragraphs>
  <Slides>39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Impact</vt:lpstr>
      <vt:lpstr>Lucida Sans Typewriter</vt:lpstr>
      <vt:lpstr>Times New Roman</vt:lpstr>
      <vt:lpstr>Trebuchet MS</vt:lpstr>
      <vt:lpstr>Wingdings</vt:lpstr>
      <vt:lpstr>Office Theme</vt:lpstr>
      <vt:lpstr>INTRODUCTION TO OBJECT ORIENTED PROGRAMMING IN C#-Part1</vt:lpstr>
      <vt:lpstr>Objective</vt:lpstr>
      <vt:lpstr>What Is a Class?</vt:lpstr>
      <vt:lpstr>Defining a Class</vt:lpstr>
      <vt:lpstr>Defining a C# Class and its Members</vt:lpstr>
      <vt:lpstr>What is an Object?</vt:lpstr>
      <vt:lpstr>Defining an Object</vt:lpstr>
      <vt:lpstr>How to Create an Instance of a Class in C#?</vt:lpstr>
      <vt:lpstr>Access Specifiers for a Class </vt:lpstr>
      <vt:lpstr>Access Specifiers for Class Members</vt:lpstr>
      <vt:lpstr>Class and Class Member Access Modifiers</vt:lpstr>
      <vt:lpstr>Class and Class Member Access Modifiers</vt:lpstr>
      <vt:lpstr>Class and Class Member Access Specifiers</vt:lpstr>
      <vt:lpstr>What is Abstraction?</vt:lpstr>
      <vt:lpstr>Different Types of Abstraction</vt:lpstr>
      <vt:lpstr>What is Encapsulation?</vt:lpstr>
      <vt:lpstr>What is Encapsulation?</vt:lpstr>
      <vt:lpstr>Why Encapsulate?</vt:lpstr>
      <vt:lpstr>Properties – A Way of Encapsulation</vt:lpstr>
      <vt:lpstr>How to use Property?</vt:lpstr>
      <vt:lpstr>Property Types</vt:lpstr>
      <vt:lpstr>Methods in C#</vt:lpstr>
      <vt:lpstr>Examples of methods in C#</vt:lpstr>
      <vt:lpstr>Method Parameters Vs. Arguments</vt:lpstr>
      <vt:lpstr>Comparing Properties to Fields and Methods</vt:lpstr>
      <vt:lpstr>Type of Member in a Class</vt:lpstr>
      <vt:lpstr>Object/Instance Member</vt:lpstr>
      <vt:lpstr>Example: Instance Member</vt:lpstr>
      <vt:lpstr>Declaring Readonly Variables and Constants</vt:lpstr>
      <vt:lpstr>Initializing readonly and constant Fields</vt:lpstr>
      <vt:lpstr>Using Namespaces</vt:lpstr>
      <vt:lpstr>Scope</vt:lpstr>
      <vt:lpstr>Resolving Name Clashes</vt:lpstr>
      <vt:lpstr>Declaring Namespaces</vt:lpstr>
      <vt:lpstr>Fully Qualified Names</vt:lpstr>
      <vt:lpstr>Declaring using-namespace-directives</vt:lpstr>
      <vt:lpstr>Declaring using-alias-directives</vt:lpstr>
      <vt:lpstr>Guidelines for Naming Namespaces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ORIENTED PROGRAMMING IN C#-Part1</dc:title>
  <dc:creator>Joydip Mondal</dc:creator>
  <cp:lastModifiedBy>Joydip Mondal</cp:lastModifiedBy>
  <cp:revision>7</cp:revision>
  <dcterms:created xsi:type="dcterms:W3CDTF">2016-01-14T11:11:58Z</dcterms:created>
  <dcterms:modified xsi:type="dcterms:W3CDTF">2016-01-14T11:14:18Z</dcterms:modified>
</cp:coreProperties>
</file>