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BC33C-839D-4FB1-8D5B-363E09639EAF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64721-389B-44F4-800E-096AF6775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0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87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3D2A2-D01C-4439-8ECA-7ECE4CACBAD1}" type="slidenum">
              <a:rPr lang="en-AU" smtClean="0"/>
              <a:pPr>
                <a:defRPr/>
              </a:pPr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8138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3D2A2-D01C-4439-8ECA-7ECE4CACBAD1}" type="slidenum">
              <a:rPr lang="en-AU" smtClean="0"/>
              <a:pPr>
                <a:defRPr/>
              </a:pPr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17211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3D2A2-D01C-4439-8ECA-7ECE4CACBAD1}" type="slidenum">
              <a:rPr lang="en-AU" smtClean="0"/>
              <a:pPr>
                <a:defRPr/>
              </a:pPr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0322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3D2A2-D01C-4439-8ECA-7ECE4CACBAD1}" type="slidenum">
              <a:rPr lang="en-AU" smtClean="0"/>
              <a:pPr>
                <a:defRPr/>
              </a:pPr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5011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3D2A2-D01C-4439-8ECA-7ECE4CACBAD1}" type="slidenum">
              <a:rPr lang="en-AU" smtClean="0"/>
              <a:pPr>
                <a:defRPr/>
              </a:pPr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94135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3D2A2-D01C-4439-8ECA-7ECE4CACBAD1}" type="slidenum">
              <a:rPr lang="en-AU" smtClean="0"/>
              <a:pPr>
                <a:defRPr/>
              </a:pPr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9770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3D2A2-D01C-4439-8ECA-7ECE4CACBAD1}" type="slidenum">
              <a:rPr lang="en-AU" smtClean="0"/>
              <a:pPr>
                <a:defRPr/>
              </a:pPr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692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3D2A2-D01C-4439-8ECA-7ECE4CACBAD1}" type="slidenum">
              <a:rPr lang="en-AU" smtClean="0"/>
              <a:pPr>
                <a:defRPr/>
              </a:pPr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1508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3D2A2-D01C-4439-8ECA-7ECE4CACBAD1}" type="slidenum">
              <a:rPr lang="en-AU" smtClean="0"/>
              <a:pPr>
                <a:defRPr/>
              </a:pPr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7049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3D2A2-D01C-4439-8ECA-7ECE4CACBAD1}" type="slidenum">
              <a:rPr lang="en-AU" smtClean="0"/>
              <a:pPr>
                <a:defRPr/>
              </a:pPr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5695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3D2A2-D01C-4439-8ECA-7ECE4CACBAD1}" type="slidenum">
              <a:rPr lang="en-AU" smtClean="0"/>
              <a:pPr>
                <a:defRPr/>
              </a:pPr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9052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3D2A2-D01C-4439-8ECA-7ECE4CACBAD1}" type="slidenum">
              <a:rPr lang="en-AU" smtClean="0"/>
              <a:pPr>
                <a:defRPr/>
              </a:pPr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63214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1891-5119-444C-8498-3EE6EFE4AC82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12E2C-6081-47DE-A2D3-C731A2C5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0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1891-5119-444C-8498-3EE6EFE4AC82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12E2C-6081-47DE-A2D3-C731A2C5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7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1891-5119-444C-8498-3EE6EFE4AC82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12E2C-6081-47DE-A2D3-C731A2C5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1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1891-5119-444C-8498-3EE6EFE4AC82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12E2C-6081-47DE-A2D3-C731A2C5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9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1891-5119-444C-8498-3EE6EFE4AC82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12E2C-6081-47DE-A2D3-C731A2C5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7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1891-5119-444C-8498-3EE6EFE4AC82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12E2C-6081-47DE-A2D3-C731A2C5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6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1891-5119-444C-8498-3EE6EFE4AC82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12E2C-6081-47DE-A2D3-C731A2C5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4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1891-5119-444C-8498-3EE6EFE4AC82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12E2C-6081-47DE-A2D3-C731A2C5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3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1891-5119-444C-8498-3EE6EFE4AC82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12E2C-6081-47DE-A2D3-C731A2C5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8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1891-5119-444C-8498-3EE6EFE4AC82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12E2C-6081-47DE-A2D3-C731A2C5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9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1891-5119-444C-8498-3EE6EFE4AC82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12E2C-6081-47DE-A2D3-C731A2C5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9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01891-5119-444C-8498-3EE6EFE4AC82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12E2C-6081-47DE-A2D3-C731A2C5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6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173115.asp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vstudio/ms229029(v=vs.100).aspx" TargetMode="External"/><Relationship Id="rId5" Type="http://schemas.openxmlformats.org/officeDocument/2006/relationships/hyperlink" Target="http://www.codeproject.com/Articles/17951/Function-Overloading" TargetMode="External"/><Relationship Id="rId4" Type="http://schemas.openxmlformats.org/officeDocument/2006/relationships/hyperlink" Target="http://www.codeproject.com/Articles/7011/An-Intro-to-Constructors-in-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OBJECT ORIENTED PROGRAMMING IN C#-Part2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0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Overloading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25146"/>
            <a:ext cx="10515600" cy="4751817"/>
          </a:xfrm>
        </p:spPr>
        <p:txBody>
          <a:bodyPr/>
          <a:lstStyle/>
          <a:p>
            <a:r>
              <a:rPr lang="en-GB" dirty="0"/>
              <a:t>Constructors are methods and </a:t>
            </a:r>
            <a:r>
              <a:rPr lang="en-GB" dirty="0" smtClean="0"/>
              <a:t>hence can </a:t>
            </a:r>
            <a:r>
              <a:rPr lang="en-GB" dirty="0"/>
              <a:t>be overloaded</a:t>
            </a:r>
          </a:p>
          <a:p>
            <a:pPr lvl="1"/>
            <a:r>
              <a:rPr lang="en-GB" dirty="0"/>
              <a:t>Same scope, same name, different parameters</a:t>
            </a:r>
          </a:p>
          <a:p>
            <a:pPr lvl="1"/>
            <a:r>
              <a:rPr lang="en-GB" dirty="0"/>
              <a:t>Allows objects to be initialized in different ways</a:t>
            </a:r>
          </a:p>
          <a:p>
            <a:r>
              <a:rPr lang="en-GB" dirty="0"/>
              <a:t>WARNING</a:t>
            </a:r>
          </a:p>
          <a:p>
            <a:pPr lvl="1"/>
            <a:r>
              <a:rPr lang="en-GB" dirty="0"/>
              <a:t>If you write a </a:t>
            </a:r>
            <a:r>
              <a:rPr lang="en-GB" dirty="0" smtClean="0"/>
              <a:t>overloaded constructor </a:t>
            </a:r>
            <a:r>
              <a:rPr lang="en-GB" dirty="0"/>
              <a:t>for a class, the compiler does not create a default constructor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166910" y="4071942"/>
            <a:ext cx="7786742" cy="22145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Trebuchet MS" pitchFamily="34" charset="0"/>
              </a:rPr>
              <a:t>class Date 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Trebuchet MS" pitchFamily="34" charset="0"/>
              </a:rPr>
              <a:t>{   </a:t>
            </a:r>
            <a:r>
              <a:rPr lang="en-US" sz="1600" dirty="0">
                <a:latin typeface="Trebuchet MS" pitchFamily="34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Trebuchet MS" pitchFamily="34" charset="0"/>
              </a:rPr>
              <a:t>    public </a:t>
            </a:r>
            <a:r>
              <a:rPr lang="en-US" sz="1600" b="1" dirty="0">
                <a:latin typeface="Trebuchet MS" pitchFamily="34" charset="0"/>
              </a:rPr>
              <a:t>Date( ) </a:t>
            </a:r>
            <a:endParaRPr lang="en-US" sz="1600" b="1" dirty="0"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1600" b="1" dirty="0">
                <a:latin typeface="Trebuchet MS" pitchFamily="34" charset="0"/>
              </a:rPr>
              <a:t>    </a:t>
            </a:r>
            <a:r>
              <a:rPr lang="en-US" sz="1600" dirty="0">
                <a:latin typeface="Trebuchet MS" pitchFamily="34" charset="0"/>
              </a:rPr>
              <a:t>{ </a:t>
            </a:r>
            <a:r>
              <a:rPr lang="en-US" sz="1600" dirty="0">
                <a:latin typeface="Trebuchet MS" pitchFamily="34" charset="0"/>
              </a:rPr>
              <a:t>... }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Trebuchet MS" pitchFamily="34" charset="0"/>
              </a:rPr>
              <a:t>    </a:t>
            </a:r>
            <a:endParaRPr lang="en-US" sz="1600" dirty="0"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Trebuchet MS" pitchFamily="34" charset="0"/>
              </a:rPr>
              <a:t>    public </a:t>
            </a:r>
            <a:r>
              <a:rPr lang="en-US" sz="1600" b="1" dirty="0">
                <a:latin typeface="Trebuchet MS" pitchFamily="34" charset="0"/>
              </a:rPr>
              <a:t>Date(</a:t>
            </a:r>
            <a:r>
              <a:rPr lang="en-US" sz="1600" b="1" dirty="0" err="1">
                <a:latin typeface="Trebuchet MS" pitchFamily="34" charset="0"/>
              </a:rPr>
              <a:t>int</a:t>
            </a:r>
            <a:r>
              <a:rPr lang="en-US" sz="1600" b="1" dirty="0">
                <a:latin typeface="Trebuchet MS" pitchFamily="34" charset="0"/>
              </a:rPr>
              <a:t> </a:t>
            </a:r>
            <a:r>
              <a:rPr lang="en-US" sz="1600" dirty="0">
                <a:latin typeface="Trebuchet MS" pitchFamily="34" charset="0"/>
              </a:rPr>
              <a:t>year</a:t>
            </a:r>
            <a:r>
              <a:rPr lang="en-US" sz="1600" b="1" dirty="0">
                <a:latin typeface="Trebuchet MS" pitchFamily="34" charset="0"/>
              </a:rPr>
              <a:t>, </a:t>
            </a:r>
            <a:r>
              <a:rPr lang="en-US" sz="1600" b="1" dirty="0" err="1">
                <a:latin typeface="Trebuchet MS" pitchFamily="34" charset="0"/>
              </a:rPr>
              <a:t>int</a:t>
            </a:r>
            <a:r>
              <a:rPr lang="en-US" sz="1600" b="1" dirty="0">
                <a:latin typeface="Trebuchet MS" pitchFamily="34" charset="0"/>
              </a:rPr>
              <a:t> </a:t>
            </a:r>
            <a:r>
              <a:rPr lang="en-US" sz="1600" dirty="0">
                <a:latin typeface="Trebuchet MS" pitchFamily="34" charset="0"/>
              </a:rPr>
              <a:t>month</a:t>
            </a:r>
            <a:r>
              <a:rPr lang="en-US" sz="1600" b="1" dirty="0">
                <a:latin typeface="Trebuchet MS" pitchFamily="34" charset="0"/>
              </a:rPr>
              <a:t>, </a:t>
            </a:r>
            <a:r>
              <a:rPr lang="en-US" sz="1600" b="1" dirty="0" err="1">
                <a:latin typeface="Trebuchet MS" pitchFamily="34" charset="0"/>
              </a:rPr>
              <a:t>int</a:t>
            </a:r>
            <a:r>
              <a:rPr lang="en-US" sz="1600" b="1" dirty="0">
                <a:latin typeface="Trebuchet MS" pitchFamily="34" charset="0"/>
              </a:rPr>
              <a:t> </a:t>
            </a:r>
            <a:r>
              <a:rPr lang="en-US" sz="1600" dirty="0">
                <a:latin typeface="Trebuchet MS" pitchFamily="34" charset="0"/>
              </a:rPr>
              <a:t>day</a:t>
            </a:r>
            <a:r>
              <a:rPr lang="en-US" sz="1600" b="1" dirty="0">
                <a:latin typeface="Trebuchet MS" pitchFamily="34" charset="0"/>
              </a:rPr>
              <a:t>)</a:t>
            </a:r>
            <a:r>
              <a:rPr lang="en-US" sz="1600" dirty="0">
                <a:latin typeface="Trebuchet MS" pitchFamily="34" charset="0"/>
              </a:rPr>
              <a:t> </a:t>
            </a:r>
            <a:endParaRPr lang="en-US" sz="1600" dirty="0"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Trebuchet MS" pitchFamily="34" charset="0"/>
              </a:rPr>
              <a:t>    { </a:t>
            </a:r>
            <a:r>
              <a:rPr lang="en-US" sz="1600" dirty="0">
                <a:latin typeface="Trebuchet MS" pitchFamily="34" charset="0"/>
              </a:rPr>
              <a:t>... }</a:t>
            </a:r>
          </a:p>
          <a:p>
            <a:pPr>
              <a:lnSpc>
                <a:spcPct val="80000"/>
              </a:lnSpc>
            </a:pPr>
            <a:r>
              <a:rPr lang="en-US" sz="1600" b="1" dirty="0">
                <a:latin typeface="Trebuchet MS" pitchFamily="34" charset="0"/>
              </a:rPr>
              <a:t>    ...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953256" y="4572008"/>
            <a:ext cx="2357486" cy="4286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 constructor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024694" y="5572140"/>
            <a:ext cx="2428924" cy="4286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Overloaded constructor</a:t>
            </a:r>
            <a:endParaRPr lang="en-IN" dirty="0"/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rot="10800000">
            <a:off x="3881454" y="4786322"/>
            <a:ext cx="307180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3345637" y="5607859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1"/>
          </p:cNvCxnSpPr>
          <p:nvPr/>
        </p:nvCxnSpPr>
        <p:spPr>
          <a:xfrm>
            <a:off x="3524232" y="5786454"/>
            <a:ext cx="3500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77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OverloadedCtorImage.pn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1958010" y="715945"/>
            <a:ext cx="4219095" cy="5500726"/>
          </a:xfrm>
          <a:ln>
            <a:solidFill>
              <a:schemeClr val="tx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152401"/>
            <a:ext cx="8077200" cy="5635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r>
              <a:rPr lang="en-US" dirty="0"/>
              <a:t>: Constructor Overloading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2086287" y="4002093"/>
            <a:ext cx="3786214" cy="10001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229823" y="4073531"/>
            <a:ext cx="2786082" cy="6429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rebuchet MS" pitchFamily="34" charset="0"/>
              </a:rPr>
              <a:t>Overloaded Constructor</a:t>
            </a:r>
            <a:endParaRPr lang="en-IN" sz="1600" dirty="0">
              <a:latin typeface="Trebuchet MS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86287" y="3073399"/>
            <a:ext cx="3786214" cy="8572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ounded Rectangle 18"/>
          <p:cNvSpPr/>
          <p:nvPr/>
        </p:nvSpPr>
        <p:spPr>
          <a:xfrm>
            <a:off x="2086287" y="1858953"/>
            <a:ext cx="3786214" cy="11430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Arrow Connector 27"/>
          <p:cNvCxnSpPr/>
          <p:nvPr/>
        </p:nvCxnSpPr>
        <p:spPr>
          <a:xfrm rot="10800000">
            <a:off x="5801063" y="4430721"/>
            <a:ext cx="142876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229823" y="3073399"/>
            <a:ext cx="2786082" cy="6429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rebuchet MS" pitchFamily="34" charset="0"/>
              </a:rPr>
              <a:t>Explicit Default Constructor</a:t>
            </a:r>
            <a:endParaRPr lang="en-IN" sz="1600" dirty="0">
              <a:latin typeface="Trebuchet MS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rot="10800000">
            <a:off x="5801063" y="3430589"/>
            <a:ext cx="142876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158385" y="2001829"/>
            <a:ext cx="2786082" cy="6429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rebuchet MS" pitchFamily="34" charset="0"/>
              </a:rPr>
              <a:t>Static Constructor</a:t>
            </a:r>
            <a:endParaRPr lang="en-IN" sz="1600" dirty="0">
              <a:latin typeface="Trebuchet MS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rot="10800000">
            <a:off x="5729625" y="2359019"/>
            <a:ext cx="142876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15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dirty="0"/>
              <a:t>: Constructor Overloading</a:t>
            </a:r>
            <a:endParaRPr lang="en-IN" dirty="0"/>
          </a:p>
        </p:txBody>
      </p:sp>
      <p:pic>
        <p:nvPicPr>
          <p:cNvPr id="5" name="Content Placeholder 6" descr="OverloadedCtorImage1.pn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1881158" y="2428868"/>
            <a:ext cx="5257928" cy="2500330"/>
          </a:xfr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7310446" y="2857496"/>
            <a:ext cx="2643206" cy="12858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Calling Overloaded Constructor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5881686" y="3143248"/>
            <a:ext cx="142876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5881686" y="3857628"/>
            <a:ext cx="142876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38348" y="3000372"/>
            <a:ext cx="3643338" cy="285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2238348" y="3643314"/>
            <a:ext cx="3643338" cy="285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92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more information of constructors in C#, </a:t>
            </a:r>
            <a:r>
              <a:rPr lang="en-US" dirty="0"/>
              <a:t>p</a:t>
            </a:r>
            <a:r>
              <a:rPr lang="en-US" dirty="0" smtClean="0"/>
              <a:t>lease visit the following link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msdn.microsoft.com/en-us/library/ms173115.aspx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www.codeproject.com/Articles/7011/An-Intro-to-Constructors-in-C</a:t>
            </a:r>
            <a:endParaRPr lang="en-US" dirty="0" smtClean="0"/>
          </a:p>
          <a:p>
            <a:r>
              <a:rPr lang="en-US" dirty="0" smtClean="0"/>
              <a:t>For more information on function/method overloading, please visit the following links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www.codeproject.com/Articles/17951/Function-Overloading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http://msdn.microsoft.com/en-us/library/vstudio/ms229029(v=vs.100).</a:t>
            </a:r>
            <a:r>
              <a:rPr lang="en-US" dirty="0" smtClean="0">
                <a:hlinkClick r:id="rId6"/>
              </a:rPr>
              <a:t>aspx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8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Using Constructors</a:t>
            </a:r>
          </a:p>
          <a:p>
            <a:r>
              <a:rPr lang="en-GB" dirty="0" smtClean="0"/>
              <a:t>Default Constructor</a:t>
            </a:r>
          </a:p>
          <a:p>
            <a:r>
              <a:rPr lang="en-GB" dirty="0" smtClean="0"/>
              <a:t>Calling Constructor</a:t>
            </a:r>
          </a:p>
          <a:p>
            <a:r>
              <a:rPr lang="en-GB" dirty="0" smtClean="0"/>
              <a:t>Overloaded constructor</a:t>
            </a:r>
          </a:p>
          <a:p>
            <a:r>
              <a:rPr lang="en-GB" dirty="0" smtClean="0"/>
              <a:t>Method Overloading</a:t>
            </a:r>
          </a:p>
          <a:p>
            <a:endParaRPr lang="en-GB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395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constructor is a special method that is called to initialize default values to data members (fields) of a class</a:t>
            </a:r>
          </a:p>
          <a:p>
            <a:endParaRPr lang="en-US" dirty="0" smtClean="0"/>
          </a:p>
          <a:p>
            <a:r>
              <a:rPr lang="en-US" dirty="0" smtClean="0"/>
              <a:t>It does not create object</a:t>
            </a:r>
          </a:p>
          <a:p>
            <a:endParaRPr lang="en-US" dirty="0" smtClean="0"/>
          </a:p>
          <a:p>
            <a:r>
              <a:rPr lang="en-US" dirty="0" smtClean="0"/>
              <a:t>Constructor’s name is same as that of the class.</a:t>
            </a:r>
          </a:p>
          <a:p>
            <a:endParaRPr lang="en-US" dirty="0" smtClean="0"/>
          </a:p>
          <a:p>
            <a:r>
              <a:rPr lang="en-US" dirty="0" smtClean="0"/>
              <a:t>Constructor does not return anything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IN" dirty="0"/>
          </a:p>
        </p:txBody>
      </p:sp>
      <p:pic>
        <p:nvPicPr>
          <p:cNvPr id="7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0379" y="1600201"/>
            <a:ext cx="3282243" cy="45259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9" name="Rounded Rectangle 8"/>
          <p:cNvSpPr/>
          <p:nvPr/>
        </p:nvSpPr>
        <p:spPr>
          <a:xfrm>
            <a:off x="6810380" y="2786058"/>
            <a:ext cx="2357454" cy="14287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310710" y="2857496"/>
            <a:ext cx="1143008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rebuchet MS" pitchFamily="34" charset="0"/>
              </a:rPr>
              <a:t>Constructor</a:t>
            </a:r>
            <a:endParaRPr lang="en-IN" sz="1400" dirty="0">
              <a:latin typeface="Trebuchet MS" pitchFamily="34" charset="0"/>
            </a:endParaRPr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rot="10800000">
            <a:off x="8810644" y="3429000"/>
            <a:ext cx="50006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51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</a:t>
            </a:r>
            <a:r>
              <a:rPr lang="en-US" dirty="0"/>
              <a:t>Constructor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57298"/>
            <a:ext cx="8229600" cy="5072098"/>
          </a:xfrm>
        </p:spPr>
        <p:txBody>
          <a:bodyPr/>
          <a:lstStyle/>
          <a:p>
            <a:r>
              <a:rPr lang="en-GB" dirty="0"/>
              <a:t>Features of a default constructor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Public </a:t>
            </a:r>
            <a:r>
              <a:rPr lang="en-GB" dirty="0"/>
              <a:t>accessibility</a:t>
            </a:r>
          </a:p>
          <a:p>
            <a:pPr lvl="1"/>
            <a:r>
              <a:rPr lang="en-GB" dirty="0"/>
              <a:t>Same name as the class</a:t>
            </a:r>
          </a:p>
          <a:p>
            <a:pPr lvl="1"/>
            <a:r>
              <a:rPr lang="en-GB" dirty="0"/>
              <a:t>No return type—not even </a:t>
            </a:r>
            <a:r>
              <a:rPr lang="en-GB" b="1" dirty="0"/>
              <a:t>void</a:t>
            </a:r>
          </a:p>
          <a:p>
            <a:pPr lvl="1"/>
            <a:r>
              <a:rPr lang="en-GB" dirty="0"/>
              <a:t>Expects no arguments</a:t>
            </a:r>
          </a:p>
          <a:p>
            <a:pPr lvl="1"/>
            <a:r>
              <a:rPr lang="en-GB" dirty="0"/>
              <a:t>Initializes all fields to </a:t>
            </a:r>
            <a:r>
              <a:rPr lang="en-GB" b="1" dirty="0"/>
              <a:t>zero</a:t>
            </a:r>
            <a:r>
              <a:rPr lang="en-GB" dirty="0"/>
              <a:t>, </a:t>
            </a:r>
            <a:r>
              <a:rPr lang="en-GB" b="1" dirty="0"/>
              <a:t>false</a:t>
            </a:r>
            <a:r>
              <a:rPr lang="en-GB" dirty="0"/>
              <a:t> or </a:t>
            </a:r>
            <a:r>
              <a:rPr lang="en-GB" b="1" dirty="0" smtClean="0"/>
              <a:t>null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Constructor Example:</a:t>
            </a:r>
            <a:endParaRPr lang="en-GB" dirty="0"/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2393091" y="5093043"/>
            <a:ext cx="7924800" cy="16430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Trebuchet MS" pitchFamily="34" charset="0"/>
              </a:rPr>
              <a:t>class Date </a:t>
            </a:r>
            <a:endParaRPr lang="en-US" sz="2000" dirty="0"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Trebuchet MS" pitchFamily="34" charset="0"/>
              </a:rPr>
              <a:t>{ 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Trebuchet MS" pitchFamily="34" charset="0"/>
              </a:rPr>
              <a:t>	public </a:t>
            </a:r>
            <a:r>
              <a:rPr lang="en-US" sz="2000" dirty="0">
                <a:latin typeface="Trebuchet MS" pitchFamily="34" charset="0"/>
              </a:rPr>
              <a:t>Date( ) </a:t>
            </a:r>
            <a:endParaRPr lang="en-US" sz="2000" dirty="0"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Trebuchet MS" pitchFamily="34" charset="0"/>
              </a:rPr>
              <a:t>	{ </a:t>
            </a:r>
            <a:r>
              <a:rPr lang="en-US" sz="2000" dirty="0">
                <a:latin typeface="Trebuchet MS" pitchFamily="34" charset="0"/>
              </a:rPr>
              <a:t>... } </a:t>
            </a:r>
            <a:endParaRPr lang="en-US" sz="2000" dirty="0"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Trebuchet MS" pitchFamily="34" charset="0"/>
              </a:rPr>
              <a:t>}</a:t>
            </a:r>
            <a:endParaRPr lang="en-US" sz="24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00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13038" y="175591"/>
            <a:ext cx="9897762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Explicitly Providing the </a:t>
            </a:r>
            <a:r>
              <a:rPr lang="en-US" dirty="0"/>
              <a:t>D</a:t>
            </a:r>
            <a:r>
              <a:rPr lang="en-US" dirty="0" smtClean="0"/>
              <a:t>efault Constructor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0259" y="815354"/>
            <a:ext cx="9370541" cy="5509247"/>
          </a:xfrm>
        </p:spPr>
        <p:txBody>
          <a:bodyPr/>
          <a:lstStyle/>
          <a:p>
            <a:r>
              <a:rPr lang="en-GB" dirty="0" smtClean="0"/>
              <a:t>Default constructor will be supplied by compiler</a:t>
            </a:r>
          </a:p>
          <a:p>
            <a:r>
              <a:rPr lang="en-GB" dirty="0" smtClean="0"/>
              <a:t>But, the </a:t>
            </a:r>
            <a:r>
              <a:rPr lang="en-GB" dirty="0"/>
              <a:t>default constructor might be inappropriate</a:t>
            </a:r>
          </a:p>
          <a:p>
            <a:pPr lvl="1"/>
            <a:r>
              <a:rPr lang="en-GB" dirty="0"/>
              <a:t>If so, do not use it; write your own</a:t>
            </a:r>
            <a:r>
              <a:rPr lang="en-GB" dirty="0" smtClean="0"/>
              <a:t>!</a:t>
            </a:r>
          </a:p>
          <a:p>
            <a:pPr lvl="1"/>
            <a:r>
              <a:rPr lang="en-GB" dirty="0" smtClean="0"/>
              <a:t>If you are providing default constructor, then compiler will not supply the default constructor</a:t>
            </a:r>
            <a:endParaRPr lang="en-GB" dirty="0"/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1898821" y="3124201"/>
            <a:ext cx="8401050" cy="3200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Trebuchet MS" pitchFamily="34" charset="0"/>
              </a:rPr>
              <a:t>class Date 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Trebuchet MS" pitchFamily="34" charset="0"/>
              </a:rPr>
              <a:t>{ </a:t>
            </a:r>
            <a:endParaRPr lang="en-US" sz="2000" dirty="0"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Trebuchet MS" pitchFamily="34" charset="0"/>
              </a:rPr>
              <a:t>    private </a:t>
            </a:r>
            <a:r>
              <a:rPr lang="en-US" sz="2000" dirty="0" err="1">
                <a:latin typeface="Trebuchet MS" pitchFamily="34" charset="0"/>
              </a:rPr>
              <a:t>int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ccyy</a:t>
            </a:r>
            <a:r>
              <a:rPr lang="en-US" sz="2000" dirty="0">
                <a:latin typeface="Trebuchet MS" pitchFamily="34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Trebuchet MS" pitchFamily="34" charset="0"/>
              </a:rPr>
              <a:t>    private </a:t>
            </a:r>
            <a:r>
              <a:rPr lang="en-US" sz="2000" dirty="0" err="1">
                <a:latin typeface="Trebuchet MS" pitchFamily="34" charset="0"/>
              </a:rPr>
              <a:t>int</a:t>
            </a:r>
            <a:r>
              <a:rPr lang="en-US" sz="2000" dirty="0">
                <a:latin typeface="Trebuchet MS" pitchFamily="34" charset="0"/>
              </a:rPr>
              <a:t> mm;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Trebuchet MS" pitchFamily="34" charset="0"/>
              </a:rPr>
              <a:t>    private </a:t>
            </a:r>
            <a:r>
              <a:rPr lang="en-US" sz="2000" dirty="0" err="1">
                <a:latin typeface="Trebuchet MS" pitchFamily="34" charset="0"/>
              </a:rPr>
              <a:t>int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dd</a:t>
            </a:r>
            <a:r>
              <a:rPr lang="en-US" sz="2000" dirty="0">
                <a:latin typeface="Trebuchet MS" pitchFamily="34" charset="0"/>
              </a:rPr>
              <a:t>;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000" b="1" dirty="0">
                <a:latin typeface="Trebuchet MS" pitchFamily="34" charset="0"/>
              </a:rPr>
              <a:t>    public Date( )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latin typeface="Trebuchet MS" pitchFamily="34" charset="0"/>
              </a:rPr>
              <a:t>    {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latin typeface="Trebuchet MS" pitchFamily="34" charset="0"/>
              </a:rPr>
              <a:t>        </a:t>
            </a:r>
            <a:r>
              <a:rPr lang="en-US" sz="2000" b="1" dirty="0" err="1">
                <a:latin typeface="Trebuchet MS" pitchFamily="34" charset="0"/>
              </a:rPr>
              <a:t>ccyy</a:t>
            </a:r>
            <a:r>
              <a:rPr lang="en-US" sz="2000" b="1" dirty="0">
                <a:latin typeface="Trebuchet MS" pitchFamily="34" charset="0"/>
              </a:rPr>
              <a:t> = 1970;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latin typeface="Trebuchet MS" pitchFamily="34" charset="0"/>
              </a:rPr>
              <a:t>        mm = 1;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latin typeface="Trebuchet MS" pitchFamily="34" charset="0"/>
              </a:rPr>
              <a:t>        </a:t>
            </a:r>
            <a:r>
              <a:rPr lang="en-US" sz="2000" b="1" dirty="0" err="1">
                <a:latin typeface="Trebuchet MS" pitchFamily="34" charset="0"/>
              </a:rPr>
              <a:t>dd</a:t>
            </a:r>
            <a:r>
              <a:rPr lang="en-US" sz="2000" b="1" dirty="0">
                <a:latin typeface="Trebuchet MS" pitchFamily="34" charset="0"/>
              </a:rPr>
              <a:t> = 1;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latin typeface="Trebuchet MS" pitchFamily="34" charset="0"/>
              </a:rPr>
              <a:t>    </a:t>
            </a:r>
            <a:r>
              <a:rPr lang="en-US" sz="2000" b="1" dirty="0">
                <a:latin typeface="Trebuchet MS" pitchFamily="34" charset="0"/>
              </a:rPr>
              <a:t>}    </a:t>
            </a:r>
            <a:endParaRPr lang="en-US" sz="2000" dirty="0"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Trebuchet MS" pitchFamily="34" charset="0"/>
              </a:rPr>
              <a:t>}</a:t>
            </a:r>
            <a:endParaRPr lang="en-US" sz="24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1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Initialize </a:t>
            </a:r>
            <a:r>
              <a:rPr lang="en-GB" dirty="0"/>
              <a:t>the </a:t>
            </a:r>
            <a:r>
              <a:rPr lang="en-GB" dirty="0" smtClean="0"/>
              <a:t>object’s fields with default values </a:t>
            </a:r>
            <a:r>
              <a:rPr lang="en-GB" dirty="0"/>
              <a:t>by using a </a:t>
            </a:r>
            <a:r>
              <a:rPr lang="en-GB" dirty="0" smtClean="0"/>
              <a:t>constructor</a:t>
            </a:r>
          </a:p>
          <a:p>
            <a:endParaRPr lang="en-GB" dirty="0"/>
          </a:p>
          <a:p>
            <a:pPr lvl="1"/>
            <a:r>
              <a:rPr lang="en-GB" dirty="0"/>
              <a:t>Use the name of the class followed by </a:t>
            </a:r>
            <a:r>
              <a:rPr lang="en-GB" dirty="0" smtClean="0"/>
              <a:t>parentheses followed by ‘new’ keyword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As default value, zero is assigned to numerical fields (</a:t>
            </a:r>
            <a:r>
              <a:rPr lang="en-GB" dirty="0" err="1" smtClean="0"/>
              <a:t>int</a:t>
            </a:r>
            <a:r>
              <a:rPr lang="en-GB" dirty="0" smtClean="0"/>
              <a:t>, double, long etc.), null is assigned to reference types (string or any class variables) and false is assigned to </a:t>
            </a:r>
            <a:r>
              <a:rPr lang="en-GB" dirty="0" err="1" smtClean="0"/>
              <a:t>boolean</a:t>
            </a:r>
            <a:r>
              <a:rPr lang="en-GB" dirty="0" smtClean="0"/>
              <a:t> types</a:t>
            </a:r>
          </a:p>
          <a:p>
            <a:pPr lvl="1"/>
            <a:endParaRPr lang="en-GB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Calling Constructor</a:t>
            </a:r>
            <a:endParaRPr lang="en-GB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6997" y="2500306"/>
            <a:ext cx="3878062" cy="292895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0" name="Rounded Rectangle 9"/>
          <p:cNvSpPr/>
          <p:nvPr/>
        </p:nvSpPr>
        <p:spPr>
          <a:xfrm>
            <a:off x="7167570" y="3714752"/>
            <a:ext cx="2857520" cy="285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8882082" y="2571744"/>
            <a:ext cx="121444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rebuchet MS" pitchFamily="34" charset="0"/>
              </a:rPr>
              <a:t>Calling the constructor</a:t>
            </a:r>
            <a:endParaRPr lang="en-IN" sz="1200" dirty="0">
              <a:latin typeface="Trebuchet MS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9240066" y="3428206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04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46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</a:t>
            </a:r>
            <a:r>
              <a:rPr lang="en-GB" dirty="0" smtClean="0"/>
              <a:t>Overloading</a:t>
            </a:r>
            <a:endParaRPr lang="en-GB" dirty="0"/>
          </a:p>
        </p:txBody>
      </p:sp>
      <p:sp>
        <p:nvSpPr>
          <p:cNvPr id="214047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601362" y="1214422"/>
            <a:ext cx="9609438" cy="5110178"/>
          </a:xfrm>
        </p:spPr>
        <p:txBody>
          <a:bodyPr>
            <a:normAutofit/>
          </a:bodyPr>
          <a:lstStyle/>
          <a:p>
            <a:r>
              <a:rPr lang="en-GB" sz="2400" dirty="0" smtClean="0"/>
              <a:t>It is an example of early binding or static polymorphism</a:t>
            </a:r>
          </a:p>
          <a:p>
            <a:r>
              <a:rPr lang="en-GB" sz="2400" dirty="0" smtClean="0"/>
              <a:t>Which method will be called that is decided during compile time</a:t>
            </a:r>
          </a:p>
          <a:p>
            <a:r>
              <a:rPr lang="en-GB" sz="2400" dirty="0" smtClean="0"/>
              <a:t>All the overloaded methods, with same name, are part of single class</a:t>
            </a:r>
          </a:p>
          <a:p>
            <a:r>
              <a:rPr lang="en-GB" sz="2400" dirty="0" smtClean="0"/>
              <a:t>Method </a:t>
            </a:r>
            <a:r>
              <a:rPr lang="en-GB" sz="2400" dirty="0"/>
              <a:t>signatures must be unique within a class</a:t>
            </a:r>
          </a:p>
          <a:p>
            <a:r>
              <a:rPr lang="en-GB" sz="2400" dirty="0"/>
              <a:t>Signature </a:t>
            </a:r>
            <a:r>
              <a:rPr lang="en-GB" sz="2400" dirty="0" smtClean="0"/>
              <a:t>definition makes the difference</a:t>
            </a:r>
          </a:p>
        </p:txBody>
      </p:sp>
      <p:sp>
        <p:nvSpPr>
          <p:cNvPr id="214042" name="Rectangle 26"/>
          <p:cNvSpPr>
            <a:spLocks noChangeArrowheads="1"/>
          </p:cNvSpPr>
          <p:nvPr/>
        </p:nvSpPr>
        <p:spPr bwMode="auto">
          <a:xfrm>
            <a:off x="2952728" y="4214818"/>
            <a:ext cx="3000396" cy="19288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CECECE"/>
            </a:outerShdw>
          </a:effectLst>
        </p:spPr>
        <p:txBody>
          <a:bodyPr lIns="45720" rIns="45720" anchor="b" anchorCtr="1"/>
          <a:lstStyle/>
          <a:p>
            <a:pPr lvl="1" indent="-2794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000" dirty="0">
                <a:latin typeface="Trebuchet MS" pitchFamily="34" charset="0"/>
              </a:rPr>
              <a:t>No of Parameters</a:t>
            </a:r>
            <a:endParaRPr lang="en-US" sz="2000" dirty="0">
              <a:latin typeface="Trebuchet MS" pitchFamily="34" charset="0"/>
            </a:endParaRPr>
          </a:p>
          <a:p>
            <a:pPr lvl="1" indent="-2794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000" dirty="0">
                <a:latin typeface="Trebuchet MS" pitchFamily="34" charset="0"/>
              </a:rPr>
              <a:t>Data Type of Parameters</a:t>
            </a:r>
            <a:endParaRPr lang="en-US" sz="2000" dirty="0">
              <a:latin typeface="Trebuchet MS" pitchFamily="34" charset="0"/>
            </a:endParaRPr>
          </a:p>
          <a:p>
            <a:pPr lvl="1" indent="-2794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000" dirty="0">
                <a:latin typeface="Trebuchet MS" pitchFamily="34" charset="0"/>
              </a:rPr>
              <a:t>Position of Parameters</a:t>
            </a:r>
            <a:endParaRPr lang="en-US" sz="2000" dirty="0">
              <a:latin typeface="Trebuchet MS" pitchFamily="34" charset="0"/>
            </a:endParaRPr>
          </a:p>
        </p:txBody>
      </p:sp>
      <p:sp>
        <p:nvSpPr>
          <p:cNvPr id="214043" name="Text Box 27"/>
          <p:cNvSpPr txBox="1">
            <a:spLocks noChangeArrowheads="1"/>
          </p:cNvSpPr>
          <p:nvPr/>
        </p:nvSpPr>
        <p:spPr bwMode="auto">
          <a:xfrm>
            <a:off x="2524101" y="3643314"/>
            <a:ext cx="3057525" cy="707886"/>
          </a:xfrm>
          <a:prstGeom prst="rect">
            <a:avLst/>
          </a:prstGeom>
          <a:gradFill rotWithShape="0">
            <a:gsLst>
              <a:gs pos="0">
                <a:srgbClr val="6699FF">
                  <a:gamma/>
                  <a:shade val="46275"/>
                  <a:invGamma/>
                </a:srgbClr>
              </a:gs>
              <a:gs pos="50000">
                <a:srgbClr val="6699FF"/>
              </a:gs>
              <a:gs pos="100000">
                <a:srgbClr val="6699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C0C0C0"/>
            </a:outerShdw>
          </a:effectLst>
        </p:spPr>
        <p:txBody>
          <a:bodyPr lIns="45720" rIns="45720" anchor="ctr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Criteria for Signature Difference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214044" name="Rectangle 28"/>
          <p:cNvSpPr>
            <a:spLocks noChangeArrowheads="1"/>
          </p:cNvSpPr>
          <p:nvPr/>
        </p:nvSpPr>
        <p:spPr bwMode="auto">
          <a:xfrm>
            <a:off x="6667504" y="4214818"/>
            <a:ext cx="3071834" cy="1771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CECECE"/>
            </a:outerShdw>
          </a:effectLst>
        </p:spPr>
        <p:txBody>
          <a:bodyPr lIns="45720" rIns="45720" anchor="ctr" anchorCtr="1"/>
          <a:lstStyle/>
          <a:p>
            <a:pPr lvl="1" indent="-2794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000" dirty="0">
                <a:latin typeface="Trebuchet MS" pitchFamily="34" charset="0"/>
              </a:rPr>
              <a:t>Name of parameter</a:t>
            </a:r>
          </a:p>
          <a:p>
            <a:pPr lvl="1" indent="-2794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000" dirty="0">
                <a:latin typeface="Trebuchet MS" pitchFamily="34" charset="0"/>
              </a:rPr>
              <a:t>Return type of method</a:t>
            </a:r>
          </a:p>
        </p:txBody>
      </p:sp>
      <p:sp>
        <p:nvSpPr>
          <p:cNvPr id="214045" name="Text Box 29"/>
          <p:cNvSpPr txBox="1">
            <a:spLocks noChangeArrowheads="1"/>
          </p:cNvSpPr>
          <p:nvPr/>
        </p:nvSpPr>
        <p:spPr bwMode="auto">
          <a:xfrm>
            <a:off x="6238877" y="3571876"/>
            <a:ext cx="3057525" cy="785818"/>
          </a:xfrm>
          <a:prstGeom prst="rect">
            <a:avLst/>
          </a:prstGeom>
          <a:gradFill rotWithShape="0">
            <a:gsLst>
              <a:gs pos="0">
                <a:srgbClr val="6699FF">
                  <a:gamma/>
                  <a:shade val="46275"/>
                  <a:invGamma/>
                </a:srgbClr>
              </a:gs>
              <a:gs pos="50000">
                <a:srgbClr val="6699FF"/>
              </a:gs>
              <a:gs pos="100000">
                <a:srgbClr val="6699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C0C0C0"/>
            </a:outerShdw>
          </a:effectLst>
        </p:spPr>
        <p:txBody>
          <a:bodyPr lIns="45720" rIns="45720" anchor="ctr"/>
          <a:lstStyle/>
          <a:p>
            <a:pPr algn="ctr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GB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Which Does Not Have An Impact On Signature?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3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MethodOverloadingImage1.pn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1881159" y="1357298"/>
            <a:ext cx="4061745" cy="4768656"/>
          </a:xfrm>
          <a:ln>
            <a:solidFill>
              <a:schemeClr val="tx1"/>
            </a:solidFill>
          </a:ln>
        </p:spPr>
      </p:pic>
      <p:pic>
        <p:nvPicPr>
          <p:cNvPr id="14" name="Content Placeholder 13" descr="MethodOverloadingImage2.png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6059730" y="2299932"/>
            <a:ext cx="4408743" cy="2843580"/>
          </a:xfrm>
          <a:ln>
            <a:solidFill>
              <a:schemeClr val="tx1"/>
            </a:solidFill>
          </a:ln>
        </p:spPr>
      </p:pic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Overloaded Methods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6000" y="1357298"/>
            <a:ext cx="4357718" cy="8572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rebuchet MS" pitchFamily="34" charset="0"/>
              </a:rPr>
              <a:t>Calculation is having four overloaded ‘Add’ methods with four different signatures</a:t>
            </a:r>
            <a:endParaRPr lang="en-IN" sz="1600" dirty="0">
              <a:latin typeface="Trebuchet MS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095472" y="1928802"/>
            <a:ext cx="3714776" cy="9286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ounded Rectangle 17"/>
          <p:cNvSpPr/>
          <p:nvPr/>
        </p:nvSpPr>
        <p:spPr>
          <a:xfrm>
            <a:off x="2095472" y="2928934"/>
            <a:ext cx="3714776" cy="9286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ounded Rectangle 18"/>
          <p:cNvSpPr/>
          <p:nvPr/>
        </p:nvSpPr>
        <p:spPr>
          <a:xfrm>
            <a:off x="2095472" y="3929066"/>
            <a:ext cx="3714776" cy="9286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ounded Rectangle 19"/>
          <p:cNvSpPr/>
          <p:nvPr/>
        </p:nvSpPr>
        <p:spPr>
          <a:xfrm>
            <a:off x="2095472" y="4929198"/>
            <a:ext cx="3714776" cy="10096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6524628" y="3571876"/>
            <a:ext cx="3357586" cy="1143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6524628" y="3857628"/>
            <a:ext cx="3357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524628" y="4071942"/>
            <a:ext cx="3357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524628" y="4357694"/>
            <a:ext cx="3357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6" idx="3"/>
          </p:cNvCxnSpPr>
          <p:nvPr/>
        </p:nvCxnSpPr>
        <p:spPr>
          <a:xfrm rot="16200000" flipV="1">
            <a:off x="5506638" y="2696761"/>
            <a:ext cx="1321603" cy="7143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>
            <a:off x="5810248" y="3571876"/>
            <a:ext cx="714380" cy="4286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 flipV="1">
            <a:off x="5810248" y="4286256"/>
            <a:ext cx="714380" cy="2857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 flipV="1">
            <a:off x="5810248" y="4500570"/>
            <a:ext cx="714380" cy="5715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096000" y="5214950"/>
            <a:ext cx="4357718" cy="10001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rebuchet MS" pitchFamily="34" charset="0"/>
              </a:rPr>
              <a:t>During method calls, each and every method call will be attached to proper overloaded method with the help of method signature</a:t>
            </a:r>
            <a:endParaRPr lang="en-IN" sz="16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28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to Use and When Not to</a:t>
            </a:r>
            <a:endParaRPr lang="en-GB" dirty="0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Consider using overloaded methods when: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You </a:t>
            </a:r>
            <a:r>
              <a:rPr lang="en-GB" dirty="0"/>
              <a:t>have similar methods that require different parameters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You </a:t>
            </a:r>
            <a:r>
              <a:rPr lang="en-GB" dirty="0"/>
              <a:t>want to add new functionality to existing code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Do </a:t>
            </a:r>
            <a:r>
              <a:rPr lang="en-GB" dirty="0"/>
              <a:t>not overuse because: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Hard </a:t>
            </a:r>
            <a:r>
              <a:rPr lang="en-GB" dirty="0"/>
              <a:t>to debug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Hard </a:t>
            </a:r>
            <a:r>
              <a:rPr lang="en-GB" dirty="0"/>
              <a:t>to maintain</a:t>
            </a:r>
          </a:p>
        </p:txBody>
      </p:sp>
    </p:spTree>
    <p:extLst>
      <p:ext uri="{BB962C8B-B14F-4D97-AF65-F5344CB8AC3E}">
        <p14:creationId xmlns:p14="http://schemas.microsoft.com/office/powerpoint/2010/main" val="423954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571</Words>
  <Application>Microsoft Office PowerPoint</Application>
  <PresentationFormat>Widescreen</PresentationFormat>
  <Paragraphs>130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Trebuchet MS</vt:lpstr>
      <vt:lpstr>Wingdings</vt:lpstr>
      <vt:lpstr>Office Theme</vt:lpstr>
      <vt:lpstr>INTRODUCTION TO OBJECT ORIENTED PROGRAMMING IN C#-Part2</vt:lpstr>
      <vt:lpstr>Objective</vt:lpstr>
      <vt:lpstr>Constructor</vt:lpstr>
      <vt:lpstr>Default Constructor</vt:lpstr>
      <vt:lpstr>Explicitly Providing the Default Constructor</vt:lpstr>
      <vt:lpstr>Calling Constructor</vt:lpstr>
      <vt:lpstr>Method Overloading</vt:lpstr>
      <vt:lpstr>Declaring Overloaded Methods</vt:lpstr>
      <vt:lpstr>When to Use and When Not to</vt:lpstr>
      <vt:lpstr>Constructor Overloading</vt:lpstr>
      <vt:lpstr>Example: Constructor Overloading</vt:lpstr>
      <vt:lpstr>Example: Constructor Overloading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OBJECT ORIENTED PROGRAMMING IN C#-Part2</dc:title>
  <dc:creator>Joydip Mondal</dc:creator>
  <cp:lastModifiedBy>Joydip Mondal</cp:lastModifiedBy>
  <cp:revision>3</cp:revision>
  <dcterms:created xsi:type="dcterms:W3CDTF">2016-01-14T11:14:28Z</dcterms:created>
  <dcterms:modified xsi:type="dcterms:W3CDTF">2016-01-14T11:15:51Z</dcterms:modified>
</cp:coreProperties>
</file>