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451A81-31ED-43D1-8320-AB23975AB481}" type="datetimeFigureOut">
              <a:rPr lang="en-US" smtClean="0"/>
              <a:t>1/14/2016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E4E92-EBB9-4F6F-9E66-3B66AF8DE60F}" type="slidenum">
              <a:rPr lang="en-US" smtClean="0"/>
              <a:t>‹#›</a:t>
            </a:fld>
            <a:endParaRPr lang="en-US"/>
          </a:p>
        </p:txBody>
      </p:sp>
    </p:spTree>
    <p:extLst>
      <p:ext uri="{BB962C8B-B14F-4D97-AF65-F5344CB8AC3E}">
        <p14:creationId xmlns:p14="http://schemas.microsoft.com/office/powerpoint/2010/main" val="3109329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9E1A3354-9A0B-49EE-95FD-23EABDFEF6CF}" type="slidenum">
              <a:rPr lang="en-US" smtClean="0"/>
              <a:pPr/>
              <a:t>1</a:t>
            </a:fld>
            <a:endParaRPr lang="en-US"/>
          </a:p>
        </p:txBody>
      </p:sp>
    </p:spTree>
    <p:extLst>
      <p:ext uri="{BB962C8B-B14F-4D97-AF65-F5344CB8AC3E}">
        <p14:creationId xmlns:p14="http://schemas.microsoft.com/office/powerpoint/2010/main" val="3606011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13</a:t>
            </a:fld>
            <a:endParaRPr lang="en-AU" dirty="0"/>
          </a:p>
        </p:txBody>
      </p:sp>
    </p:spTree>
    <p:extLst>
      <p:ext uri="{BB962C8B-B14F-4D97-AF65-F5344CB8AC3E}">
        <p14:creationId xmlns:p14="http://schemas.microsoft.com/office/powerpoint/2010/main" val="202355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14</a:t>
            </a:fld>
            <a:endParaRPr lang="en-AU" dirty="0"/>
          </a:p>
        </p:txBody>
      </p:sp>
    </p:spTree>
    <p:extLst>
      <p:ext uri="{BB962C8B-B14F-4D97-AF65-F5344CB8AC3E}">
        <p14:creationId xmlns:p14="http://schemas.microsoft.com/office/powerpoint/2010/main" val="4000120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15</a:t>
            </a:fld>
            <a:endParaRPr lang="en-AU" dirty="0"/>
          </a:p>
        </p:txBody>
      </p:sp>
    </p:spTree>
    <p:extLst>
      <p:ext uri="{BB962C8B-B14F-4D97-AF65-F5344CB8AC3E}">
        <p14:creationId xmlns:p14="http://schemas.microsoft.com/office/powerpoint/2010/main" val="2012496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16</a:t>
            </a:fld>
            <a:endParaRPr lang="en-AU" dirty="0"/>
          </a:p>
        </p:txBody>
      </p:sp>
    </p:spTree>
    <p:extLst>
      <p:ext uri="{BB962C8B-B14F-4D97-AF65-F5344CB8AC3E}">
        <p14:creationId xmlns:p14="http://schemas.microsoft.com/office/powerpoint/2010/main" val="1457248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17</a:t>
            </a:fld>
            <a:endParaRPr lang="en-AU" dirty="0"/>
          </a:p>
        </p:txBody>
      </p:sp>
    </p:spTree>
    <p:extLst>
      <p:ext uri="{BB962C8B-B14F-4D97-AF65-F5344CB8AC3E}">
        <p14:creationId xmlns:p14="http://schemas.microsoft.com/office/powerpoint/2010/main" val="4098991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18</a:t>
            </a:fld>
            <a:endParaRPr lang="en-AU" dirty="0"/>
          </a:p>
        </p:txBody>
      </p:sp>
    </p:spTree>
    <p:extLst>
      <p:ext uri="{BB962C8B-B14F-4D97-AF65-F5344CB8AC3E}">
        <p14:creationId xmlns:p14="http://schemas.microsoft.com/office/powerpoint/2010/main" val="712124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19</a:t>
            </a:fld>
            <a:endParaRPr lang="en-AU" dirty="0"/>
          </a:p>
        </p:txBody>
      </p:sp>
    </p:spTree>
    <p:extLst>
      <p:ext uri="{BB962C8B-B14F-4D97-AF65-F5344CB8AC3E}">
        <p14:creationId xmlns:p14="http://schemas.microsoft.com/office/powerpoint/2010/main" val="1421541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20</a:t>
            </a:fld>
            <a:endParaRPr lang="en-AU" dirty="0"/>
          </a:p>
        </p:txBody>
      </p:sp>
    </p:spTree>
    <p:extLst>
      <p:ext uri="{BB962C8B-B14F-4D97-AF65-F5344CB8AC3E}">
        <p14:creationId xmlns:p14="http://schemas.microsoft.com/office/powerpoint/2010/main" val="4065091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21</a:t>
            </a:fld>
            <a:endParaRPr lang="en-AU" dirty="0"/>
          </a:p>
        </p:txBody>
      </p:sp>
    </p:spTree>
    <p:extLst>
      <p:ext uri="{BB962C8B-B14F-4D97-AF65-F5344CB8AC3E}">
        <p14:creationId xmlns:p14="http://schemas.microsoft.com/office/powerpoint/2010/main" val="2471987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22</a:t>
            </a:fld>
            <a:endParaRPr lang="en-AU" dirty="0"/>
          </a:p>
        </p:txBody>
      </p:sp>
    </p:spTree>
    <p:extLst>
      <p:ext uri="{BB962C8B-B14F-4D97-AF65-F5344CB8AC3E}">
        <p14:creationId xmlns:p14="http://schemas.microsoft.com/office/powerpoint/2010/main" val="503980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Aggregation:</a:t>
            </a:r>
            <a:r>
              <a:rPr lang="en-US" sz="1200" b="0" i="0" kern="1200" dirty="0" smtClean="0">
                <a:solidFill>
                  <a:schemeClr val="tx1"/>
                </a:solidFill>
                <a:effectLst/>
                <a:latin typeface="+mn-lt"/>
                <a:ea typeface="+mn-ea"/>
                <a:cs typeface="+mn-cs"/>
              </a:rPr>
              <a:t> Requirement 2 is an interesting requirement (Manager uses a swipe card to enter XYZ premises). In this requirement, the manager object and the swipe card object use each other but they have their own object life time. In other words, they can exist without each other. The most important point in this relationship is that there is no single owner.</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3</a:t>
            </a:fld>
            <a:endParaRPr lang="en-US"/>
          </a:p>
        </p:txBody>
      </p:sp>
    </p:spTree>
    <p:extLst>
      <p:ext uri="{BB962C8B-B14F-4D97-AF65-F5344CB8AC3E}">
        <p14:creationId xmlns:p14="http://schemas.microsoft.com/office/powerpoint/2010/main" val="423431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23</a:t>
            </a:fld>
            <a:endParaRPr lang="en-AU" dirty="0"/>
          </a:p>
        </p:txBody>
      </p:sp>
    </p:spTree>
    <p:extLst>
      <p:ext uri="{BB962C8B-B14F-4D97-AF65-F5344CB8AC3E}">
        <p14:creationId xmlns:p14="http://schemas.microsoft.com/office/powerpoint/2010/main" val="3764069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24</a:t>
            </a:fld>
            <a:endParaRPr lang="en-AU" dirty="0"/>
          </a:p>
        </p:txBody>
      </p:sp>
    </p:spTree>
    <p:extLst>
      <p:ext uri="{BB962C8B-B14F-4D97-AF65-F5344CB8AC3E}">
        <p14:creationId xmlns:p14="http://schemas.microsoft.com/office/powerpoint/2010/main" val="2371979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25</a:t>
            </a:fld>
            <a:endParaRPr lang="en-AU" dirty="0"/>
          </a:p>
        </p:txBody>
      </p:sp>
    </p:spTree>
    <p:extLst>
      <p:ext uri="{BB962C8B-B14F-4D97-AF65-F5344CB8AC3E}">
        <p14:creationId xmlns:p14="http://schemas.microsoft.com/office/powerpoint/2010/main" val="2038250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26</a:t>
            </a:fld>
            <a:endParaRPr lang="en-AU" dirty="0"/>
          </a:p>
        </p:txBody>
      </p:sp>
    </p:spTree>
    <p:extLst>
      <p:ext uri="{BB962C8B-B14F-4D97-AF65-F5344CB8AC3E}">
        <p14:creationId xmlns:p14="http://schemas.microsoft.com/office/powerpoint/2010/main" val="300257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27</a:t>
            </a:fld>
            <a:endParaRPr lang="en-AU" dirty="0"/>
          </a:p>
        </p:txBody>
      </p:sp>
    </p:spTree>
    <p:extLst>
      <p:ext uri="{BB962C8B-B14F-4D97-AF65-F5344CB8AC3E}">
        <p14:creationId xmlns:p14="http://schemas.microsoft.com/office/powerpoint/2010/main" val="3181723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28</a:t>
            </a:fld>
            <a:endParaRPr lang="en-AU" dirty="0"/>
          </a:p>
        </p:txBody>
      </p:sp>
    </p:spTree>
    <p:extLst>
      <p:ext uri="{BB962C8B-B14F-4D97-AF65-F5344CB8AC3E}">
        <p14:creationId xmlns:p14="http://schemas.microsoft.com/office/powerpoint/2010/main" val="812262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29</a:t>
            </a:fld>
            <a:endParaRPr lang="en-AU" dirty="0"/>
          </a:p>
        </p:txBody>
      </p:sp>
    </p:spTree>
    <p:extLst>
      <p:ext uri="{BB962C8B-B14F-4D97-AF65-F5344CB8AC3E}">
        <p14:creationId xmlns:p14="http://schemas.microsoft.com/office/powerpoint/2010/main" val="3788242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If you implement a member of an interface in a class implicitly, you can call that member</a:t>
            </a:r>
            <a:r>
              <a:rPr lang="en-US" baseline="0" dirty="0" smtClean="0"/>
              <a:t> implicitly or explicitly, i.e., using nay of the ways.</a:t>
            </a:r>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30</a:t>
            </a:fld>
            <a:endParaRPr lang="en-AU" dirty="0"/>
          </a:p>
        </p:txBody>
      </p:sp>
    </p:spTree>
    <p:extLst>
      <p:ext uri="{BB962C8B-B14F-4D97-AF65-F5344CB8AC3E}">
        <p14:creationId xmlns:p14="http://schemas.microsoft.com/office/powerpoint/2010/main" val="1930209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31</a:t>
            </a:fld>
            <a:endParaRPr lang="en-AU" dirty="0"/>
          </a:p>
        </p:txBody>
      </p:sp>
    </p:spTree>
    <p:extLst>
      <p:ext uri="{BB962C8B-B14F-4D97-AF65-F5344CB8AC3E}">
        <p14:creationId xmlns:p14="http://schemas.microsoft.com/office/powerpoint/2010/main" val="14626076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32</a:t>
            </a:fld>
            <a:endParaRPr lang="en-AU" dirty="0"/>
          </a:p>
        </p:txBody>
      </p:sp>
    </p:spTree>
    <p:extLst>
      <p:ext uri="{BB962C8B-B14F-4D97-AF65-F5344CB8AC3E}">
        <p14:creationId xmlns:p14="http://schemas.microsoft.com/office/powerpoint/2010/main" val="355214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above diagram shows how the </a:t>
            </a:r>
            <a:r>
              <a:rPr lang="en-US" sz="1200" b="0" i="0" kern="1200" dirty="0" err="1" smtClean="0">
                <a:solidFill>
                  <a:schemeClr val="tx1"/>
                </a:solidFill>
                <a:effectLst/>
                <a:latin typeface="+mn-lt"/>
                <a:ea typeface="+mn-ea"/>
                <a:cs typeface="+mn-cs"/>
              </a:rPr>
              <a:t>SwipeCard</a:t>
            </a:r>
            <a:r>
              <a:rPr lang="en-US" sz="1200" b="0" i="0" kern="1200" dirty="0" smtClean="0">
                <a:solidFill>
                  <a:schemeClr val="tx1"/>
                </a:solidFill>
                <a:effectLst/>
                <a:latin typeface="+mn-lt"/>
                <a:ea typeface="+mn-ea"/>
                <a:cs typeface="+mn-cs"/>
              </a:rPr>
              <a:t> class uses the Manager class and the Manager class uses </a:t>
            </a:r>
            <a:r>
              <a:rPr lang="en-US" sz="1200" b="0" i="0" kern="1200" dirty="0" err="1" smtClean="0">
                <a:solidFill>
                  <a:schemeClr val="tx1"/>
                </a:solidFill>
                <a:effectLst/>
                <a:latin typeface="+mn-lt"/>
                <a:ea typeface="+mn-ea"/>
                <a:cs typeface="+mn-cs"/>
              </a:rPr>
              <a:t>theSwipeCard</a:t>
            </a:r>
            <a:r>
              <a:rPr lang="en-US" sz="1200" b="0" i="0" kern="1200" dirty="0" smtClean="0">
                <a:solidFill>
                  <a:schemeClr val="tx1"/>
                </a:solidFill>
                <a:effectLst/>
                <a:latin typeface="+mn-lt"/>
                <a:ea typeface="+mn-ea"/>
                <a:cs typeface="+mn-cs"/>
              </a:rPr>
              <a:t> class. You can also see how we can create objects of the Manager class and </a:t>
            </a:r>
            <a:r>
              <a:rPr lang="en-US" sz="1200" b="0" i="0" kern="1200" dirty="0" err="1" smtClean="0">
                <a:solidFill>
                  <a:schemeClr val="tx1"/>
                </a:solidFill>
                <a:effectLst/>
                <a:latin typeface="+mn-lt"/>
                <a:ea typeface="+mn-ea"/>
                <a:cs typeface="+mn-cs"/>
              </a:rPr>
              <a:t>SwipeCard</a:t>
            </a:r>
            <a:r>
              <a:rPr lang="en-US" sz="1200" b="0" i="0" kern="1200" dirty="0" smtClean="0">
                <a:solidFill>
                  <a:schemeClr val="tx1"/>
                </a:solidFill>
                <a:effectLst/>
                <a:latin typeface="+mn-lt"/>
                <a:ea typeface="+mn-ea"/>
                <a:cs typeface="+mn-cs"/>
              </a:rPr>
              <a:t> class independently and they can have their own object life time.</a:t>
            </a:r>
          </a:p>
          <a:p>
            <a:r>
              <a:rPr lang="en-US" sz="1200" b="0" i="0" kern="1200" dirty="0" smtClean="0">
                <a:solidFill>
                  <a:schemeClr val="tx1"/>
                </a:solidFill>
                <a:effectLst/>
                <a:latin typeface="+mn-lt"/>
                <a:ea typeface="+mn-ea"/>
                <a:cs typeface="+mn-cs"/>
              </a:rPr>
              <a:t>This relationship is called the “Association” relationship.</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5</a:t>
            </a:fld>
            <a:endParaRPr lang="en-US"/>
          </a:p>
        </p:txBody>
      </p:sp>
    </p:spTree>
    <p:extLst>
      <p:ext uri="{BB962C8B-B14F-4D97-AF65-F5344CB8AC3E}">
        <p14:creationId xmlns:p14="http://schemas.microsoft.com/office/powerpoint/2010/main" val="235096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eaLnBrk="0" fontAlgn="base" hangingPunct="0">
              <a:lnSpc>
                <a:spcPct val="100000"/>
              </a:lnSpc>
              <a:spcBef>
                <a:spcPct val="0"/>
              </a:spcBef>
              <a:spcAft>
                <a:spcPct val="0"/>
              </a:spcAft>
              <a:buClrTx/>
              <a:buSzTx/>
              <a:buNone/>
            </a:pPr>
            <a:r>
              <a:rPr lang="en-US" dirty="0" smtClean="0"/>
              <a:t>The child Worker objects can not belong to any other object. For instance, a Worker object cannot belong to </a:t>
            </a:r>
            <a:r>
              <a:rPr lang="en-US" dirty="0" err="1" smtClean="0"/>
              <a:t>aSwipeCard</a:t>
            </a:r>
            <a:r>
              <a:rPr lang="en-US" dirty="0" smtClean="0"/>
              <a:t> object.</a:t>
            </a:r>
          </a:p>
          <a:p>
            <a:pPr marL="0" lvl="0" indent="0" eaLnBrk="0" fontAlgn="base" hangingPunct="0">
              <a:lnSpc>
                <a:spcPct val="100000"/>
              </a:lnSpc>
              <a:spcBef>
                <a:spcPct val="0"/>
              </a:spcBef>
              <a:spcAft>
                <a:spcPct val="0"/>
              </a:spcAft>
              <a:buClrTx/>
              <a:buSzTx/>
              <a:buNone/>
            </a:pPr>
            <a:r>
              <a:rPr lang="en-US" dirty="0" smtClean="0"/>
              <a:t>But… the Worker object can have its own life time which is completely disconnected from the Manager object. Looking from a different perspective, it means that if the Manager object is deleted, the Worker object does not die.</a:t>
            </a:r>
          </a:p>
          <a:p>
            <a:pPr marL="0" lvl="0" indent="0" eaLnBrk="0" fontAlgn="base" hangingPunct="0">
              <a:lnSpc>
                <a:spcPct val="100000"/>
              </a:lnSpc>
              <a:spcBef>
                <a:spcPct val="0"/>
              </a:spcBef>
              <a:spcAft>
                <a:spcPct val="0"/>
              </a:spcAft>
              <a:buClrTx/>
              <a:buSzTx/>
              <a:buNone/>
            </a:pPr>
            <a:r>
              <a:rPr lang="en-US" dirty="0" smtClean="0"/>
              <a:t>This relationship is termed as an “Aggregation” relationship.</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6</a:t>
            </a:fld>
            <a:endParaRPr lang="en-US"/>
          </a:p>
        </p:txBody>
      </p:sp>
    </p:spTree>
    <p:extLst>
      <p:ext uri="{BB962C8B-B14F-4D97-AF65-F5344CB8AC3E}">
        <p14:creationId xmlns:p14="http://schemas.microsoft.com/office/powerpoint/2010/main" val="1938675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You can also see that when the project object</a:t>
            </a:r>
            <a:r>
              <a:rPr lang="en-US" sz="1200" b="0" i="0" kern="1200" baseline="0" dirty="0" smtClean="0">
                <a:solidFill>
                  <a:schemeClr val="tx1"/>
                </a:solidFill>
                <a:effectLst/>
                <a:latin typeface="+mn-lt"/>
                <a:ea typeface="+mn-ea"/>
                <a:cs typeface="+mn-cs"/>
              </a:rPr>
              <a:t> is created</a:t>
            </a:r>
            <a:r>
              <a:rPr lang="en-US" sz="1200" b="0" i="0" kern="1200" dirty="0" smtClean="0">
                <a:solidFill>
                  <a:schemeClr val="tx1"/>
                </a:solidFill>
                <a:effectLst/>
                <a:latin typeface="+mn-lt"/>
                <a:ea typeface="+mn-ea"/>
                <a:cs typeface="+mn-cs"/>
              </a:rPr>
              <a:t>, it needs the manager object.</a:t>
            </a:r>
          </a:p>
          <a:p>
            <a:r>
              <a:rPr lang="en-US" sz="1200" b="0" i="0" kern="1200" dirty="0" smtClean="0">
                <a:solidFill>
                  <a:schemeClr val="tx1"/>
                </a:solidFill>
                <a:effectLst/>
                <a:latin typeface="+mn-lt"/>
                <a:ea typeface="+mn-ea"/>
                <a:cs typeface="+mn-cs"/>
              </a:rPr>
              <a:t>This relationship is termed as the composition relationship. In this relationship, both objects are heavily dependent on each other. In other words, if one goes for garbage collection the other also has to be garbage collected, or putting from a different perspective, the lifetime of the objects are the same. That’s why I have put in the heading “Death” relationship.</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7</a:t>
            </a:fld>
            <a:endParaRPr lang="en-US"/>
          </a:p>
        </p:txBody>
      </p:sp>
    </p:spTree>
    <p:extLst>
      <p:ext uri="{BB962C8B-B14F-4D97-AF65-F5344CB8AC3E}">
        <p14:creationId xmlns:p14="http://schemas.microsoft.com/office/powerpoint/2010/main" val="223290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9</a:t>
            </a:fld>
            <a:endParaRPr lang="en-AU" dirty="0"/>
          </a:p>
        </p:txBody>
      </p:sp>
    </p:spTree>
    <p:extLst>
      <p:ext uri="{BB962C8B-B14F-4D97-AF65-F5344CB8AC3E}">
        <p14:creationId xmlns:p14="http://schemas.microsoft.com/office/powerpoint/2010/main" val="1219011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Times New Roman" pitchFamily="18" charset="0"/>
              </a:rPr>
              <a:t>Note: </a:t>
            </a:r>
          </a:p>
          <a:p>
            <a:endParaRPr lang="en-US" dirty="0" smtClean="0">
              <a:cs typeface="Times New Roman" pitchFamily="18" charset="0"/>
            </a:endParaRPr>
          </a:p>
          <a:p>
            <a:r>
              <a:rPr lang="en-US" dirty="0" smtClean="0">
                <a:cs typeface="Times New Roman" pitchFamily="18" charset="0"/>
              </a:rPr>
              <a:t>1. A derived class inherits most elements of its base class</a:t>
            </a:r>
          </a:p>
          <a:p>
            <a:r>
              <a:rPr lang="en-US" dirty="0" smtClean="0">
                <a:cs typeface="Times New Roman" pitchFamily="18" charset="0"/>
              </a:rPr>
              <a:t>2. A derived class cannot be more accessible than its base class  </a:t>
            </a:r>
            <a:endParaRPr lang="en-GB" dirty="0" smtClean="0">
              <a:cs typeface="Times New Roman" pitchFamily="18" charset="0"/>
            </a:endParaRPr>
          </a:p>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10</a:t>
            </a:fld>
            <a:endParaRPr lang="en-AU" dirty="0"/>
          </a:p>
        </p:txBody>
      </p:sp>
    </p:spTree>
    <p:extLst>
      <p:ext uri="{BB962C8B-B14F-4D97-AF65-F5344CB8AC3E}">
        <p14:creationId xmlns:p14="http://schemas.microsoft.com/office/powerpoint/2010/main" val="3458154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11</a:t>
            </a:fld>
            <a:endParaRPr lang="en-AU" dirty="0"/>
          </a:p>
        </p:txBody>
      </p:sp>
    </p:spTree>
    <p:extLst>
      <p:ext uri="{BB962C8B-B14F-4D97-AF65-F5344CB8AC3E}">
        <p14:creationId xmlns:p14="http://schemas.microsoft.com/office/powerpoint/2010/main" val="1664120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12</a:t>
            </a:fld>
            <a:endParaRPr lang="en-AU" dirty="0"/>
          </a:p>
        </p:txBody>
      </p:sp>
    </p:spTree>
    <p:extLst>
      <p:ext uri="{BB962C8B-B14F-4D97-AF65-F5344CB8AC3E}">
        <p14:creationId xmlns:p14="http://schemas.microsoft.com/office/powerpoint/2010/main" val="1225131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4C4273-9A58-4945-B2D1-D15539BC1426}"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1DF08-4709-4A48-8186-665C51E29D85}" type="slidenum">
              <a:rPr lang="en-US" smtClean="0"/>
              <a:t>‹#›</a:t>
            </a:fld>
            <a:endParaRPr lang="en-US"/>
          </a:p>
        </p:txBody>
      </p:sp>
    </p:spTree>
    <p:extLst>
      <p:ext uri="{BB962C8B-B14F-4D97-AF65-F5344CB8AC3E}">
        <p14:creationId xmlns:p14="http://schemas.microsoft.com/office/powerpoint/2010/main" val="492479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C4273-9A58-4945-B2D1-D15539BC1426}"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1DF08-4709-4A48-8186-665C51E29D85}" type="slidenum">
              <a:rPr lang="en-US" smtClean="0"/>
              <a:t>‹#›</a:t>
            </a:fld>
            <a:endParaRPr lang="en-US"/>
          </a:p>
        </p:txBody>
      </p:sp>
    </p:spTree>
    <p:extLst>
      <p:ext uri="{BB962C8B-B14F-4D97-AF65-F5344CB8AC3E}">
        <p14:creationId xmlns:p14="http://schemas.microsoft.com/office/powerpoint/2010/main" val="1878063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C4273-9A58-4945-B2D1-D15539BC1426}"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1DF08-4709-4A48-8186-665C51E29D85}" type="slidenum">
              <a:rPr lang="en-US" smtClean="0"/>
              <a:t>‹#›</a:t>
            </a:fld>
            <a:endParaRPr lang="en-US"/>
          </a:p>
        </p:txBody>
      </p:sp>
    </p:spTree>
    <p:extLst>
      <p:ext uri="{BB962C8B-B14F-4D97-AF65-F5344CB8AC3E}">
        <p14:creationId xmlns:p14="http://schemas.microsoft.com/office/powerpoint/2010/main" val="3909303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C4273-9A58-4945-B2D1-D15539BC1426}"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1DF08-4709-4A48-8186-665C51E29D85}" type="slidenum">
              <a:rPr lang="en-US" smtClean="0"/>
              <a:t>‹#›</a:t>
            </a:fld>
            <a:endParaRPr lang="en-US"/>
          </a:p>
        </p:txBody>
      </p:sp>
    </p:spTree>
    <p:extLst>
      <p:ext uri="{BB962C8B-B14F-4D97-AF65-F5344CB8AC3E}">
        <p14:creationId xmlns:p14="http://schemas.microsoft.com/office/powerpoint/2010/main" val="4427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4C4273-9A58-4945-B2D1-D15539BC1426}"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41DF08-4709-4A48-8186-665C51E29D85}" type="slidenum">
              <a:rPr lang="en-US" smtClean="0"/>
              <a:t>‹#›</a:t>
            </a:fld>
            <a:endParaRPr lang="en-US"/>
          </a:p>
        </p:txBody>
      </p:sp>
    </p:spTree>
    <p:extLst>
      <p:ext uri="{BB962C8B-B14F-4D97-AF65-F5344CB8AC3E}">
        <p14:creationId xmlns:p14="http://schemas.microsoft.com/office/powerpoint/2010/main" val="338069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4C4273-9A58-4945-B2D1-D15539BC1426}"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1DF08-4709-4A48-8186-665C51E29D85}" type="slidenum">
              <a:rPr lang="en-US" smtClean="0"/>
              <a:t>‹#›</a:t>
            </a:fld>
            <a:endParaRPr lang="en-US"/>
          </a:p>
        </p:txBody>
      </p:sp>
    </p:spTree>
    <p:extLst>
      <p:ext uri="{BB962C8B-B14F-4D97-AF65-F5344CB8AC3E}">
        <p14:creationId xmlns:p14="http://schemas.microsoft.com/office/powerpoint/2010/main" val="3226579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4C4273-9A58-4945-B2D1-D15539BC1426}" type="datetimeFigureOut">
              <a:rPr lang="en-US" smtClean="0"/>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41DF08-4709-4A48-8186-665C51E29D85}" type="slidenum">
              <a:rPr lang="en-US" smtClean="0"/>
              <a:t>‹#›</a:t>
            </a:fld>
            <a:endParaRPr lang="en-US"/>
          </a:p>
        </p:txBody>
      </p:sp>
    </p:spTree>
    <p:extLst>
      <p:ext uri="{BB962C8B-B14F-4D97-AF65-F5344CB8AC3E}">
        <p14:creationId xmlns:p14="http://schemas.microsoft.com/office/powerpoint/2010/main" val="1514119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4C4273-9A58-4945-B2D1-D15539BC1426}" type="datetimeFigureOut">
              <a:rPr lang="en-US" smtClean="0"/>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41DF08-4709-4A48-8186-665C51E29D85}" type="slidenum">
              <a:rPr lang="en-US" smtClean="0"/>
              <a:t>‹#›</a:t>
            </a:fld>
            <a:endParaRPr lang="en-US"/>
          </a:p>
        </p:txBody>
      </p:sp>
    </p:spTree>
    <p:extLst>
      <p:ext uri="{BB962C8B-B14F-4D97-AF65-F5344CB8AC3E}">
        <p14:creationId xmlns:p14="http://schemas.microsoft.com/office/powerpoint/2010/main" val="328768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C4273-9A58-4945-B2D1-D15539BC1426}" type="datetimeFigureOut">
              <a:rPr lang="en-US" smtClean="0"/>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41DF08-4709-4A48-8186-665C51E29D85}" type="slidenum">
              <a:rPr lang="en-US" smtClean="0"/>
              <a:t>‹#›</a:t>
            </a:fld>
            <a:endParaRPr lang="en-US"/>
          </a:p>
        </p:txBody>
      </p:sp>
    </p:spTree>
    <p:extLst>
      <p:ext uri="{BB962C8B-B14F-4D97-AF65-F5344CB8AC3E}">
        <p14:creationId xmlns:p14="http://schemas.microsoft.com/office/powerpoint/2010/main" val="2624970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C4273-9A58-4945-B2D1-D15539BC1426}"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1DF08-4709-4A48-8186-665C51E29D85}" type="slidenum">
              <a:rPr lang="en-US" smtClean="0"/>
              <a:t>‹#›</a:t>
            </a:fld>
            <a:endParaRPr lang="en-US"/>
          </a:p>
        </p:txBody>
      </p:sp>
    </p:spTree>
    <p:extLst>
      <p:ext uri="{BB962C8B-B14F-4D97-AF65-F5344CB8AC3E}">
        <p14:creationId xmlns:p14="http://schemas.microsoft.com/office/powerpoint/2010/main" val="3857880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C4273-9A58-4945-B2D1-D15539BC1426}"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41DF08-4709-4A48-8186-665C51E29D85}" type="slidenum">
              <a:rPr lang="en-US" smtClean="0"/>
              <a:t>‹#›</a:t>
            </a:fld>
            <a:endParaRPr lang="en-US"/>
          </a:p>
        </p:txBody>
      </p:sp>
    </p:spTree>
    <p:extLst>
      <p:ext uri="{BB962C8B-B14F-4D97-AF65-F5344CB8AC3E}">
        <p14:creationId xmlns:p14="http://schemas.microsoft.com/office/powerpoint/2010/main" val="2348715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C4273-9A58-4945-B2D1-D15539BC1426}" type="datetimeFigureOut">
              <a:rPr lang="en-US" smtClean="0"/>
              <a:t>1/14/2016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41DF08-4709-4A48-8186-665C51E29D85}" type="slidenum">
              <a:rPr lang="en-US" smtClean="0"/>
              <a:t>‹#›</a:t>
            </a:fld>
            <a:endParaRPr lang="en-US"/>
          </a:p>
        </p:txBody>
      </p:sp>
    </p:spTree>
    <p:extLst>
      <p:ext uri="{BB962C8B-B14F-4D97-AF65-F5344CB8AC3E}">
        <p14:creationId xmlns:p14="http://schemas.microsoft.com/office/powerpoint/2010/main" val="4081157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codeproject.com/Articles/330447/Understanding-Association-Aggregation-and-Composi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msdn.microsoft.com/en-us/library/ms173150.aspx" TargetMode="External"/><Relationship Id="rId5" Type="http://schemas.openxmlformats.org/officeDocument/2006/relationships/hyperlink" Target="http://msdn.microsoft.com/en-us/library/ms173152.aspx" TargetMode="External"/><Relationship Id="rId4" Type="http://schemas.openxmlformats.org/officeDocument/2006/relationships/hyperlink" Target="http://msdn.microsoft.com/en-us/library/ms173156.asp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INTRODUCTION TO OBJECT ORIENTED PROGRAMMING IN C#-Part3</a:t>
            </a:r>
            <a:endParaRPr lang="en-US" dirty="0"/>
          </a:p>
        </p:txBody>
      </p:sp>
    </p:spTree>
    <p:extLst>
      <p:ext uri="{BB962C8B-B14F-4D97-AF65-F5344CB8AC3E}">
        <p14:creationId xmlns:p14="http://schemas.microsoft.com/office/powerpoint/2010/main" val="1328653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1981200" y="2805090"/>
            <a:ext cx="7786742" cy="3214710"/>
          </a:xfrm>
          <a:prstGeom prst="roundRect">
            <a:avLst/>
          </a:prstGeom>
          <a:solidFill>
            <a:schemeClr val="accent1">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1202" name="Rectangle 2"/>
          <p:cNvSpPr>
            <a:spLocks noGrp="1" noChangeArrowheads="1"/>
          </p:cNvSpPr>
          <p:nvPr>
            <p:ph type="title"/>
          </p:nvPr>
        </p:nvSpPr>
        <p:spPr/>
        <p:txBody>
          <a:bodyPr/>
          <a:lstStyle/>
          <a:p>
            <a:r>
              <a:rPr lang="en-US" dirty="0"/>
              <a:t>Relationships of Inheritance</a:t>
            </a:r>
            <a:endParaRPr lang="en-GB" dirty="0"/>
          </a:p>
        </p:txBody>
      </p:sp>
      <p:sp>
        <p:nvSpPr>
          <p:cNvPr id="51203" name="Rectangle 3"/>
          <p:cNvSpPr>
            <a:spLocks noGrp="1" noChangeArrowheads="1"/>
          </p:cNvSpPr>
          <p:nvPr>
            <p:ph type="body" idx="1"/>
          </p:nvPr>
        </p:nvSpPr>
        <p:spPr>
          <a:xfrm>
            <a:off x="838200" y="1400432"/>
            <a:ext cx="10515600" cy="4776531"/>
          </a:xfrm>
        </p:spPr>
        <p:txBody>
          <a:bodyPr/>
          <a:lstStyle/>
          <a:p>
            <a:r>
              <a:rPr lang="en-GB" dirty="0"/>
              <a:t>Inheritance specifies an “is a kind of" relationship</a:t>
            </a:r>
          </a:p>
          <a:p>
            <a:pPr lvl="1"/>
            <a:r>
              <a:rPr lang="en-GB" dirty="0"/>
              <a:t>Inheritance is a class relationship</a:t>
            </a:r>
          </a:p>
          <a:p>
            <a:pPr lvl="1"/>
            <a:r>
              <a:rPr lang="en-GB" dirty="0"/>
              <a:t>New classes specialize existing classes</a:t>
            </a:r>
          </a:p>
        </p:txBody>
      </p:sp>
      <p:sp>
        <p:nvSpPr>
          <p:cNvPr id="51204" name="Rectangle 4"/>
          <p:cNvSpPr>
            <a:spLocks noChangeArrowheads="1"/>
          </p:cNvSpPr>
          <p:nvPr/>
        </p:nvSpPr>
        <p:spPr bwMode="auto">
          <a:xfrm>
            <a:off x="4076728" y="3390880"/>
            <a:ext cx="17526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2000" b="1" dirty="0"/>
              <a:t>Musician</a:t>
            </a:r>
          </a:p>
        </p:txBody>
      </p:sp>
      <p:sp>
        <p:nvSpPr>
          <p:cNvPr id="51205" name="Rectangle 5"/>
          <p:cNvSpPr>
            <a:spLocks noChangeArrowheads="1"/>
          </p:cNvSpPr>
          <p:nvPr/>
        </p:nvSpPr>
        <p:spPr bwMode="auto">
          <a:xfrm>
            <a:off x="4076728" y="4914880"/>
            <a:ext cx="17526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2000" b="1"/>
              <a:t>Violin</a:t>
            </a:r>
          </a:p>
          <a:p>
            <a:pPr algn="ctr"/>
            <a:r>
              <a:rPr lang="en-GB" sz="2000" b="1"/>
              <a:t>Player</a:t>
            </a:r>
          </a:p>
        </p:txBody>
      </p:sp>
      <p:sp>
        <p:nvSpPr>
          <p:cNvPr id="51206" name="AutoShape 6"/>
          <p:cNvSpPr>
            <a:spLocks noChangeArrowheads="1"/>
          </p:cNvSpPr>
          <p:nvPr/>
        </p:nvSpPr>
        <p:spPr bwMode="auto">
          <a:xfrm>
            <a:off x="4838728" y="4076680"/>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p>
        </p:txBody>
      </p:sp>
      <p:sp>
        <p:nvSpPr>
          <p:cNvPr id="51207" name="Line 7"/>
          <p:cNvSpPr>
            <a:spLocks noChangeShapeType="1"/>
          </p:cNvSpPr>
          <p:nvPr/>
        </p:nvSpPr>
        <p:spPr bwMode="auto">
          <a:xfrm>
            <a:off x="4991128" y="4381480"/>
            <a:ext cx="0" cy="533400"/>
          </a:xfrm>
          <a:prstGeom prst="line">
            <a:avLst/>
          </a:prstGeom>
          <a:noFill/>
          <a:ln w="9525">
            <a:solidFill>
              <a:schemeClr val="tx1"/>
            </a:solidFill>
            <a:round/>
            <a:headEnd/>
            <a:tailEnd/>
          </a:ln>
          <a:effectLst/>
        </p:spPr>
        <p:txBody>
          <a:bodyPr/>
          <a:lstStyle/>
          <a:p>
            <a:endParaRPr lang="en-IN"/>
          </a:p>
        </p:txBody>
      </p:sp>
      <p:sp>
        <p:nvSpPr>
          <p:cNvPr id="51208" name="Text Box 8"/>
          <p:cNvSpPr txBox="1">
            <a:spLocks noChangeArrowheads="1"/>
          </p:cNvSpPr>
          <p:nvPr/>
        </p:nvSpPr>
        <p:spPr bwMode="auto">
          <a:xfrm>
            <a:off x="5905529" y="3517880"/>
            <a:ext cx="1119217" cy="369332"/>
          </a:xfrm>
          <a:prstGeom prst="rect">
            <a:avLst/>
          </a:prstGeom>
          <a:noFill/>
          <a:ln w="9525">
            <a:noFill/>
            <a:miter lim="800000"/>
            <a:headEnd/>
            <a:tailEnd/>
          </a:ln>
          <a:effectLst/>
        </p:spPr>
        <p:txBody>
          <a:bodyPr wrap="none">
            <a:spAutoFit/>
          </a:bodyPr>
          <a:lstStyle/>
          <a:p>
            <a:r>
              <a:rPr lang="en-GB"/>
              <a:t>Base class</a:t>
            </a:r>
          </a:p>
        </p:txBody>
      </p:sp>
      <p:sp>
        <p:nvSpPr>
          <p:cNvPr id="51209" name="Text Box 9"/>
          <p:cNvSpPr txBox="1">
            <a:spLocks noChangeArrowheads="1"/>
          </p:cNvSpPr>
          <p:nvPr/>
        </p:nvSpPr>
        <p:spPr bwMode="auto">
          <a:xfrm>
            <a:off x="5910292" y="5041880"/>
            <a:ext cx="1408719" cy="369332"/>
          </a:xfrm>
          <a:prstGeom prst="rect">
            <a:avLst/>
          </a:prstGeom>
          <a:noFill/>
          <a:ln w="9525">
            <a:noFill/>
            <a:miter lim="800000"/>
            <a:headEnd/>
            <a:tailEnd/>
          </a:ln>
          <a:effectLst/>
        </p:spPr>
        <p:txBody>
          <a:bodyPr wrap="none">
            <a:spAutoFit/>
          </a:bodyPr>
          <a:lstStyle/>
          <a:p>
            <a:r>
              <a:rPr lang="en-GB"/>
              <a:t>Derived class</a:t>
            </a:r>
          </a:p>
        </p:txBody>
      </p:sp>
      <p:sp>
        <p:nvSpPr>
          <p:cNvPr id="51210" name="Text Box 10"/>
          <p:cNvSpPr txBox="1">
            <a:spLocks noChangeArrowheads="1"/>
          </p:cNvSpPr>
          <p:nvPr/>
        </p:nvSpPr>
        <p:spPr bwMode="auto">
          <a:xfrm>
            <a:off x="2124076" y="3519470"/>
            <a:ext cx="1785950" cy="369332"/>
          </a:xfrm>
          <a:prstGeom prst="rect">
            <a:avLst/>
          </a:prstGeom>
          <a:noFill/>
          <a:ln w="9525">
            <a:noFill/>
            <a:miter lim="800000"/>
            <a:headEnd/>
            <a:tailEnd/>
          </a:ln>
          <a:effectLst/>
        </p:spPr>
        <p:txBody>
          <a:bodyPr wrap="square">
            <a:spAutoFit/>
          </a:bodyPr>
          <a:lstStyle/>
          <a:p>
            <a:r>
              <a:rPr lang="en-GB" dirty="0"/>
              <a:t>Generalization</a:t>
            </a:r>
            <a:endParaRPr lang="en-GB" dirty="0"/>
          </a:p>
        </p:txBody>
      </p:sp>
      <p:sp>
        <p:nvSpPr>
          <p:cNvPr id="51211" name="Text Box 11"/>
          <p:cNvSpPr txBox="1">
            <a:spLocks noChangeArrowheads="1"/>
          </p:cNvSpPr>
          <p:nvPr/>
        </p:nvSpPr>
        <p:spPr bwMode="auto">
          <a:xfrm>
            <a:off x="2266952" y="5019669"/>
            <a:ext cx="1714512" cy="366713"/>
          </a:xfrm>
          <a:prstGeom prst="rect">
            <a:avLst/>
          </a:prstGeom>
          <a:noFill/>
          <a:ln w="9525">
            <a:noFill/>
            <a:miter lim="800000"/>
            <a:headEnd/>
            <a:tailEnd/>
          </a:ln>
          <a:effectLst/>
        </p:spPr>
        <p:txBody>
          <a:bodyPr wrap="square">
            <a:spAutoFit/>
          </a:bodyPr>
          <a:lstStyle/>
          <a:p>
            <a:r>
              <a:rPr lang="en-GB" dirty="0"/>
              <a:t>Specialization</a:t>
            </a:r>
          </a:p>
        </p:txBody>
      </p:sp>
      <p:sp>
        <p:nvSpPr>
          <p:cNvPr id="51212" name="Line 12"/>
          <p:cNvSpPr>
            <a:spLocks noChangeShapeType="1"/>
          </p:cNvSpPr>
          <p:nvPr/>
        </p:nvSpPr>
        <p:spPr bwMode="auto">
          <a:xfrm>
            <a:off x="3121053" y="3848080"/>
            <a:ext cx="0" cy="1219200"/>
          </a:xfrm>
          <a:prstGeom prst="line">
            <a:avLst/>
          </a:prstGeom>
          <a:noFill/>
          <a:ln w="9525">
            <a:solidFill>
              <a:schemeClr val="tx1"/>
            </a:solidFill>
            <a:round/>
            <a:headEnd type="triangle" w="med" len="med"/>
            <a:tailEnd type="triangle" w="med" len="med"/>
          </a:ln>
          <a:effectLst/>
        </p:spPr>
        <p:txBody>
          <a:bodyPr/>
          <a:lstStyle/>
          <a:p>
            <a:endParaRPr lang="en-IN"/>
          </a:p>
        </p:txBody>
      </p:sp>
    </p:spTree>
    <p:extLst>
      <p:ext uri="{BB962C8B-B14F-4D97-AF65-F5344CB8AC3E}">
        <p14:creationId xmlns:p14="http://schemas.microsoft.com/office/powerpoint/2010/main" val="1376134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2209800" y="1918017"/>
            <a:ext cx="7286676" cy="4071966"/>
          </a:xfrm>
          <a:prstGeom prst="roundRect">
            <a:avLst/>
          </a:prstGeom>
          <a:solidFill>
            <a:schemeClr val="accent1">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2226" name="Rectangle 2"/>
          <p:cNvSpPr>
            <a:spLocks noGrp="1" noChangeArrowheads="1"/>
          </p:cNvSpPr>
          <p:nvPr>
            <p:ph type="title"/>
          </p:nvPr>
        </p:nvSpPr>
        <p:spPr/>
        <p:txBody>
          <a:bodyPr/>
          <a:lstStyle/>
          <a:p>
            <a:r>
              <a:rPr lang="en-GB"/>
              <a:t>Class Hierarchies</a:t>
            </a:r>
          </a:p>
        </p:txBody>
      </p:sp>
      <p:sp>
        <p:nvSpPr>
          <p:cNvPr id="52227" name="Rectangle 3"/>
          <p:cNvSpPr>
            <a:spLocks noGrp="1" noChangeArrowheads="1"/>
          </p:cNvSpPr>
          <p:nvPr>
            <p:ph type="body" idx="1"/>
          </p:nvPr>
        </p:nvSpPr>
        <p:spPr>
          <a:xfrm>
            <a:off x="838200" y="1309816"/>
            <a:ext cx="10515600" cy="4867147"/>
          </a:xfrm>
        </p:spPr>
        <p:txBody>
          <a:bodyPr/>
          <a:lstStyle/>
          <a:p>
            <a:r>
              <a:rPr lang="en-GB" dirty="0"/>
              <a:t>Classes related by inheritance form class hierarchies</a:t>
            </a:r>
          </a:p>
        </p:txBody>
      </p:sp>
      <p:sp>
        <p:nvSpPr>
          <p:cNvPr id="52228" name="Rectangle 4"/>
          <p:cNvSpPr>
            <a:spLocks noChangeArrowheads="1"/>
          </p:cNvSpPr>
          <p:nvPr/>
        </p:nvSpPr>
        <p:spPr bwMode="auto">
          <a:xfrm>
            <a:off x="3481414" y="2360939"/>
            <a:ext cx="13716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a:t>Musician</a:t>
            </a:r>
          </a:p>
        </p:txBody>
      </p:sp>
      <p:sp>
        <p:nvSpPr>
          <p:cNvPr id="52229" name="Rectangle 5"/>
          <p:cNvSpPr>
            <a:spLocks noChangeArrowheads="1"/>
          </p:cNvSpPr>
          <p:nvPr/>
        </p:nvSpPr>
        <p:spPr bwMode="auto">
          <a:xfrm>
            <a:off x="7596214" y="5027939"/>
            <a:ext cx="1066800" cy="685800"/>
          </a:xfrm>
          <a:prstGeom prst="rect">
            <a:avLst/>
          </a:prstGeom>
          <a:solidFill>
            <a:schemeClr val="accent1"/>
          </a:solidFill>
          <a:ln w="9525" algn="ctr">
            <a:solidFill>
              <a:srgbClr val="0033CC"/>
            </a:solidFill>
            <a:prstDash val="dash"/>
            <a:miter lim="800000"/>
            <a:headEnd/>
            <a:tailEnd/>
          </a:ln>
          <a:effectLst>
            <a:outerShdw dist="53882" dir="2700000" algn="ctr" rotWithShape="0">
              <a:srgbClr val="C0C0C0"/>
            </a:outerShdw>
          </a:effectLst>
        </p:spPr>
        <p:txBody>
          <a:bodyPr wrap="none" tIns="27432" bIns="27432" anchor="ctr"/>
          <a:lstStyle/>
          <a:p>
            <a:pPr algn="ctr"/>
            <a:r>
              <a:rPr lang="en-GB" sz="1600"/>
              <a:t>???</a:t>
            </a:r>
          </a:p>
        </p:txBody>
      </p:sp>
      <p:sp>
        <p:nvSpPr>
          <p:cNvPr id="52230" name="Rectangle 6"/>
          <p:cNvSpPr>
            <a:spLocks noChangeArrowheads="1"/>
          </p:cNvSpPr>
          <p:nvPr/>
        </p:nvSpPr>
        <p:spPr bwMode="auto">
          <a:xfrm>
            <a:off x="3481414" y="3580139"/>
            <a:ext cx="13716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a:t>String</a:t>
            </a:r>
          </a:p>
          <a:p>
            <a:pPr algn="ctr"/>
            <a:r>
              <a:rPr lang="en-GB" sz="1600"/>
              <a:t>Musician</a:t>
            </a:r>
          </a:p>
        </p:txBody>
      </p:sp>
      <p:sp>
        <p:nvSpPr>
          <p:cNvPr id="52231" name="Rectangle 7"/>
          <p:cNvSpPr>
            <a:spLocks noChangeArrowheads="1"/>
          </p:cNvSpPr>
          <p:nvPr/>
        </p:nvSpPr>
        <p:spPr bwMode="auto">
          <a:xfrm>
            <a:off x="6377014" y="5027939"/>
            <a:ext cx="1042988"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a:t>Violin</a:t>
            </a:r>
          </a:p>
        </p:txBody>
      </p:sp>
      <p:sp>
        <p:nvSpPr>
          <p:cNvPr id="52232" name="AutoShape 8"/>
          <p:cNvSpPr>
            <a:spLocks noChangeArrowheads="1"/>
          </p:cNvSpPr>
          <p:nvPr/>
        </p:nvSpPr>
        <p:spPr bwMode="auto">
          <a:xfrm>
            <a:off x="4014814" y="3046739"/>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p>
        </p:txBody>
      </p:sp>
      <p:cxnSp>
        <p:nvCxnSpPr>
          <p:cNvPr id="52233" name="AutoShape 9"/>
          <p:cNvCxnSpPr>
            <a:cxnSpLocks noChangeShapeType="1"/>
            <a:stCxn id="52232" idx="3"/>
            <a:endCxn id="52230" idx="0"/>
          </p:cNvCxnSpPr>
          <p:nvPr/>
        </p:nvCxnSpPr>
        <p:spPr bwMode="auto">
          <a:xfrm rot="5400000">
            <a:off x="4052914" y="3465839"/>
            <a:ext cx="228600" cy="0"/>
          </a:xfrm>
          <a:prstGeom prst="straightConnector1">
            <a:avLst/>
          </a:prstGeom>
          <a:noFill/>
          <a:ln w="9525">
            <a:solidFill>
              <a:schemeClr val="tx1"/>
            </a:solidFill>
            <a:round/>
            <a:headEnd/>
            <a:tailEnd/>
          </a:ln>
          <a:effectLst/>
        </p:spPr>
      </p:cxnSp>
      <p:sp>
        <p:nvSpPr>
          <p:cNvPr id="52234" name="AutoShape 10"/>
          <p:cNvSpPr>
            <a:spLocks noChangeArrowheads="1"/>
          </p:cNvSpPr>
          <p:nvPr/>
        </p:nvSpPr>
        <p:spPr bwMode="auto">
          <a:xfrm>
            <a:off x="7443814" y="4265939"/>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p>
        </p:txBody>
      </p:sp>
      <p:cxnSp>
        <p:nvCxnSpPr>
          <p:cNvPr id="52235" name="AutoShape 11"/>
          <p:cNvCxnSpPr>
            <a:cxnSpLocks noChangeShapeType="1"/>
            <a:stCxn id="52234" idx="3"/>
            <a:endCxn id="52231" idx="0"/>
          </p:cNvCxnSpPr>
          <p:nvPr/>
        </p:nvCxnSpPr>
        <p:spPr bwMode="auto">
          <a:xfrm rot="5400000">
            <a:off x="7019158" y="4450883"/>
            <a:ext cx="457200" cy="696912"/>
          </a:xfrm>
          <a:prstGeom prst="bentConnector3">
            <a:avLst>
              <a:gd name="adj1" fmla="val 50000"/>
            </a:avLst>
          </a:prstGeom>
          <a:noFill/>
          <a:ln w="9525">
            <a:solidFill>
              <a:schemeClr val="tx1"/>
            </a:solidFill>
            <a:miter lim="800000"/>
            <a:headEnd/>
            <a:tailEnd/>
          </a:ln>
          <a:effectLst/>
        </p:spPr>
      </p:cxnSp>
      <p:cxnSp>
        <p:nvCxnSpPr>
          <p:cNvPr id="52236" name="AutoShape 12"/>
          <p:cNvCxnSpPr>
            <a:cxnSpLocks noChangeShapeType="1"/>
            <a:stCxn id="52234" idx="3"/>
            <a:endCxn id="52229" idx="0"/>
          </p:cNvCxnSpPr>
          <p:nvPr/>
        </p:nvCxnSpPr>
        <p:spPr bwMode="auto">
          <a:xfrm rot="16200000" flipH="1">
            <a:off x="7634314" y="4532639"/>
            <a:ext cx="457200" cy="533400"/>
          </a:xfrm>
          <a:prstGeom prst="bentConnector3">
            <a:avLst>
              <a:gd name="adj1" fmla="val 50000"/>
            </a:avLst>
          </a:prstGeom>
          <a:noFill/>
          <a:ln w="9525">
            <a:solidFill>
              <a:schemeClr val="tx1"/>
            </a:solidFill>
            <a:miter lim="800000"/>
            <a:headEnd/>
            <a:tailEnd/>
          </a:ln>
          <a:effectLst/>
        </p:spPr>
      </p:cxnSp>
      <p:sp>
        <p:nvSpPr>
          <p:cNvPr id="52237" name="Rectangle 13"/>
          <p:cNvSpPr>
            <a:spLocks noChangeArrowheads="1"/>
          </p:cNvSpPr>
          <p:nvPr/>
        </p:nvSpPr>
        <p:spPr bwMode="auto">
          <a:xfrm>
            <a:off x="3100414" y="5027939"/>
            <a:ext cx="990600" cy="685800"/>
          </a:xfrm>
          <a:prstGeom prst="rect">
            <a:avLst/>
          </a:prstGeom>
          <a:solidFill>
            <a:schemeClr val="accent1"/>
          </a:solidFill>
          <a:ln w="9525" algn="ctr">
            <a:solidFill>
              <a:srgbClr val="0033CC"/>
            </a:solidFill>
            <a:prstDash val="dash"/>
            <a:miter lim="800000"/>
            <a:headEnd/>
            <a:tailEnd/>
          </a:ln>
          <a:effectLst>
            <a:outerShdw dist="53882" dir="2700000" algn="ctr" rotWithShape="0">
              <a:srgbClr val="C0C0C0"/>
            </a:outerShdw>
          </a:effectLst>
        </p:spPr>
        <p:txBody>
          <a:bodyPr wrap="none" tIns="27432" bIns="27432" anchor="ctr"/>
          <a:lstStyle/>
          <a:p>
            <a:pPr algn="ctr"/>
            <a:r>
              <a:rPr lang="en-GB" sz="1600"/>
              <a:t>???</a:t>
            </a:r>
          </a:p>
        </p:txBody>
      </p:sp>
      <p:sp>
        <p:nvSpPr>
          <p:cNvPr id="52238" name="AutoShape 14"/>
          <p:cNvSpPr>
            <a:spLocks noChangeArrowheads="1"/>
          </p:cNvSpPr>
          <p:nvPr/>
        </p:nvSpPr>
        <p:spPr bwMode="auto">
          <a:xfrm>
            <a:off x="4014814" y="4265939"/>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p>
        </p:txBody>
      </p:sp>
      <p:cxnSp>
        <p:nvCxnSpPr>
          <p:cNvPr id="52239" name="AutoShape 15"/>
          <p:cNvCxnSpPr>
            <a:cxnSpLocks noChangeShapeType="1"/>
            <a:stCxn id="52238" idx="3"/>
            <a:endCxn id="52237" idx="0"/>
          </p:cNvCxnSpPr>
          <p:nvPr/>
        </p:nvCxnSpPr>
        <p:spPr bwMode="auto">
          <a:xfrm rot="5400000">
            <a:off x="3652864" y="4513589"/>
            <a:ext cx="457200" cy="571500"/>
          </a:xfrm>
          <a:prstGeom prst="bentConnector3">
            <a:avLst>
              <a:gd name="adj1" fmla="val 50000"/>
            </a:avLst>
          </a:prstGeom>
          <a:noFill/>
          <a:ln w="9525">
            <a:solidFill>
              <a:schemeClr val="tx1"/>
            </a:solidFill>
            <a:miter lim="800000"/>
            <a:headEnd/>
            <a:tailEnd/>
          </a:ln>
          <a:effectLst/>
        </p:spPr>
      </p:cxnSp>
      <p:cxnSp>
        <p:nvCxnSpPr>
          <p:cNvPr id="52240" name="AutoShape 16"/>
          <p:cNvCxnSpPr>
            <a:cxnSpLocks noChangeShapeType="1"/>
            <a:stCxn id="52238" idx="3"/>
            <a:endCxn id="52250" idx="0"/>
          </p:cNvCxnSpPr>
          <p:nvPr/>
        </p:nvCxnSpPr>
        <p:spPr bwMode="auto">
          <a:xfrm rot="16200000" flipH="1">
            <a:off x="4281514" y="4456439"/>
            <a:ext cx="457200" cy="685800"/>
          </a:xfrm>
          <a:prstGeom prst="bentConnector3">
            <a:avLst>
              <a:gd name="adj1" fmla="val 50000"/>
            </a:avLst>
          </a:prstGeom>
          <a:noFill/>
          <a:ln w="9525">
            <a:solidFill>
              <a:schemeClr val="tx1"/>
            </a:solidFill>
            <a:miter lim="800000"/>
            <a:headEnd/>
            <a:tailEnd/>
          </a:ln>
          <a:effectLst/>
        </p:spPr>
      </p:cxnSp>
      <p:sp>
        <p:nvSpPr>
          <p:cNvPr id="52241" name="Rectangle 17"/>
          <p:cNvSpPr>
            <a:spLocks noChangeArrowheads="1"/>
          </p:cNvSpPr>
          <p:nvPr/>
        </p:nvSpPr>
        <p:spPr bwMode="auto">
          <a:xfrm>
            <a:off x="6910414" y="2360939"/>
            <a:ext cx="13716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a:t>Musical</a:t>
            </a:r>
          </a:p>
          <a:p>
            <a:pPr algn="ctr"/>
            <a:r>
              <a:rPr lang="en-GB" sz="1600"/>
              <a:t>Instrument</a:t>
            </a:r>
          </a:p>
        </p:txBody>
      </p:sp>
      <p:sp>
        <p:nvSpPr>
          <p:cNvPr id="52242" name="AutoShape 18"/>
          <p:cNvSpPr>
            <a:spLocks noChangeArrowheads="1"/>
          </p:cNvSpPr>
          <p:nvPr/>
        </p:nvSpPr>
        <p:spPr bwMode="auto">
          <a:xfrm>
            <a:off x="7443814" y="3046739"/>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p>
        </p:txBody>
      </p:sp>
      <p:cxnSp>
        <p:nvCxnSpPr>
          <p:cNvPr id="52243" name="AutoShape 19"/>
          <p:cNvCxnSpPr>
            <a:cxnSpLocks noChangeShapeType="1"/>
            <a:stCxn id="52242" idx="3"/>
          </p:cNvCxnSpPr>
          <p:nvPr/>
        </p:nvCxnSpPr>
        <p:spPr bwMode="auto">
          <a:xfrm rot="5400000">
            <a:off x="7443814" y="3503939"/>
            <a:ext cx="304800" cy="0"/>
          </a:xfrm>
          <a:prstGeom prst="straightConnector1">
            <a:avLst/>
          </a:prstGeom>
          <a:noFill/>
          <a:ln w="9525">
            <a:solidFill>
              <a:schemeClr val="tx1"/>
            </a:solidFill>
            <a:round/>
            <a:headEnd/>
            <a:tailEnd/>
          </a:ln>
          <a:effectLst/>
        </p:spPr>
      </p:cxnSp>
      <p:sp>
        <p:nvSpPr>
          <p:cNvPr id="52244" name="Line 20"/>
          <p:cNvSpPr>
            <a:spLocks noChangeShapeType="1"/>
          </p:cNvSpPr>
          <p:nvPr/>
        </p:nvSpPr>
        <p:spPr bwMode="auto">
          <a:xfrm>
            <a:off x="4853014" y="2665739"/>
            <a:ext cx="2057400" cy="0"/>
          </a:xfrm>
          <a:prstGeom prst="line">
            <a:avLst/>
          </a:prstGeom>
          <a:noFill/>
          <a:ln w="9525">
            <a:solidFill>
              <a:schemeClr val="tx1"/>
            </a:solidFill>
            <a:round/>
            <a:headEnd/>
            <a:tailEnd type="arrow" w="lg" len="lg"/>
          </a:ln>
          <a:effectLst/>
        </p:spPr>
        <p:txBody>
          <a:bodyPr/>
          <a:lstStyle/>
          <a:p>
            <a:endParaRPr lang="en-IN"/>
          </a:p>
        </p:txBody>
      </p:sp>
      <p:sp>
        <p:nvSpPr>
          <p:cNvPr id="52245" name="Text Box 21"/>
          <p:cNvSpPr txBox="1">
            <a:spLocks noChangeArrowheads="1"/>
          </p:cNvSpPr>
          <p:nvPr/>
        </p:nvSpPr>
        <p:spPr bwMode="auto">
          <a:xfrm>
            <a:off x="5538815" y="2360939"/>
            <a:ext cx="603755" cy="338554"/>
          </a:xfrm>
          <a:prstGeom prst="rect">
            <a:avLst/>
          </a:prstGeom>
          <a:noFill/>
          <a:ln w="9525">
            <a:noFill/>
            <a:miter lim="800000"/>
            <a:headEnd/>
            <a:tailEnd/>
          </a:ln>
          <a:effectLst/>
        </p:spPr>
        <p:txBody>
          <a:bodyPr wrap="none">
            <a:spAutoFit/>
          </a:bodyPr>
          <a:lstStyle/>
          <a:p>
            <a:r>
              <a:rPr lang="en-GB" sz="1600"/>
              <a:t>plays</a:t>
            </a:r>
          </a:p>
        </p:txBody>
      </p:sp>
      <p:sp>
        <p:nvSpPr>
          <p:cNvPr id="52246" name="Line 22"/>
          <p:cNvSpPr>
            <a:spLocks noChangeShapeType="1"/>
          </p:cNvSpPr>
          <p:nvPr/>
        </p:nvSpPr>
        <p:spPr bwMode="auto">
          <a:xfrm>
            <a:off x="4853014" y="3929389"/>
            <a:ext cx="2057400" cy="0"/>
          </a:xfrm>
          <a:prstGeom prst="line">
            <a:avLst/>
          </a:prstGeom>
          <a:noFill/>
          <a:ln w="9525">
            <a:solidFill>
              <a:schemeClr val="tx1"/>
            </a:solidFill>
            <a:round/>
            <a:headEnd/>
            <a:tailEnd type="arrow" w="lg" len="lg"/>
          </a:ln>
          <a:effectLst/>
        </p:spPr>
        <p:txBody>
          <a:bodyPr/>
          <a:lstStyle/>
          <a:p>
            <a:endParaRPr lang="en-IN"/>
          </a:p>
        </p:txBody>
      </p:sp>
      <p:sp>
        <p:nvSpPr>
          <p:cNvPr id="52247" name="Text Box 23"/>
          <p:cNvSpPr txBox="1">
            <a:spLocks noChangeArrowheads="1"/>
          </p:cNvSpPr>
          <p:nvPr/>
        </p:nvSpPr>
        <p:spPr bwMode="auto">
          <a:xfrm>
            <a:off x="5538815" y="3624589"/>
            <a:ext cx="603755" cy="338554"/>
          </a:xfrm>
          <a:prstGeom prst="rect">
            <a:avLst/>
          </a:prstGeom>
          <a:noFill/>
          <a:ln w="9525">
            <a:noFill/>
            <a:miter lim="800000"/>
            <a:headEnd/>
            <a:tailEnd/>
          </a:ln>
          <a:effectLst/>
        </p:spPr>
        <p:txBody>
          <a:bodyPr wrap="none">
            <a:spAutoFit/>
          </a:bodyPr>
          <a:lstStyle/>
          <a:p>
            <a:r>
              <a:rPr lang="en-GB" sz="1600"/>
              <a:t>plays</a:t>
            </a:r>
          </a:p>
        </p:txBody>
      </p:sp>
      <p:sp>
        <p:nvSpPr>
          <p:cNvPr id="52248" name="Line 24"/>
          <p:cNvSpPr>
            <a:spLocks noChangeShapeType="1"/>
          </p:cNvSpPr>
          <p:nvPr/>
        </p:nvSpPr>
        <p:spPr bwMode="auto">
          <a:xfrm>
            <a:off x="5462614" y="5408939"/>
            <a:ext cx="838200" cy="0"/>
          </a:xfrm>
          <a:prstGeom prst="line">
            <a:avLst/>
          </a:prstGeom>
          <a:noFill/>
          <a:ln w="9525">
            <a:solidFill>
              <a:schemeClr val="tx1"/>
            </a:solidFill>
            <a:round/>
            <a:headEnd/>
            <a:tailEnd type="arrow" w="lg" len="lg"/>
          </a:ln>
          <a:effectLst/>
        </p:spPr>
        <p:txBody>
          <a:bodyPr/>
          <a:lstStyle/>
          <a:p>
            <a:endParaRPr lang="en-IN"/>
          </a:p>
        </p:txBody>
      </p:sp>
      <p:sp>
        <p:nvSpPr>
          <p:cNvPr id="52249" name="Text Box 25"/>
          <p:cNvSpPr txBox="1">
            <a:spLocks noChangeArrowheads="1"/>
          </p:cNvSpPr>
          <p:nvPr/>
        </p:nvSpPr>
        <p:spPr bwMode="auto">
          <a:xfrm>
            <a:off x="5691215" y="5072389"/>
            <a:ext cx="603755" cy="338554"/>
          </a:xfrm>
          <a:prstGeom prst="rect">
            <a:avLst/>
          </a:prstGeom>
          <a:noFill/>
          <a:ln w="9525">
            <a:noFill/>
            <a:miter lim="800000"/>
            <a:headEnd/>
            <a:tailEnd/>
          </a:ln>
          <a:effectLst/>
        </p:spPr>
        <p:txBody>
          <a:bodyPr wrap="none">
            <a:spAutoFit/>
          </a:bodyPr>
          <a:lstStyle/>
          <a:p>
            <a:r>
              <a:rPr lang="en-GB" sz="1600"/>
              <a:t>plays</a:t>
            </a:r>
          </a:p>
        </p:txBody>
      </p:sp>
      <p:sp>
        <p:nvSpPr>
          <p:cNvPr id="52250" name="Rectangle 26"/>
          <p:cNvSpPr>
            <a:spLocks noChangeArrowheads="1"/>
          </p:cNvSpPr>
          <p:nvPr/>
        </p:nvSpPr>
        <p:spPr bwMode="auto">
          <a:xfrm>
            <a:off x="4243414" y="5027939"/>
            <a:ext cx="12192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a:t>Violin</a:t>
            </a:r>
          </a:p>
          <a:p>
            <a:pPr algn="ctr"/>
            <a:r>
              <a:rPr lang="en-GB" sz="1600"/>
              <a:t>Player</a:t>
            </a:r>
          </a:p>
        </p:txBody>
      </p:sp>
      <p:sp>
        <p:nvSpPr>
          <p:cNvPr id="52251" name="Rectangle 27"/>
          <p:cNvSpPr>
            <a:spLocks noChangeArrowheads="1"/>
          </p:cNvSpPr>
          <p:nvPr/>
        </p:nvSpPr>
        <p:spPr bwMode="auto">
          <a:xfrm>
            <a:off x="6910414" y="3580139"/>
            <a:ext cx="13716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a:t>Stringed</a:t>
            </a:r>
          </a:p>
          <a:p>
            <a:pPr algn="ctr"/>
            <a:r>
              <a:rPr lang="en-GB" sz="1600"/>
              <a:t>Instrument</a:t>
            </a:r>
          </a:p>
        </p:txBody>
      </p:sp>
    </p:spTree>
    <p:extLst>
      <p:ext uri="{BB962C8B-B14F-4D97-AF65-F5344CB8AC3E}">
        <p14:creationId xmlns:p14="http://schemas.microsoft.com/office/powerpoint/2010/main" val="437424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2209744" y="2514600"/>
            <a:ext cx="8001056" cy="3500462"/>
          </a:xfrm>
          <a:prstGeom prst="roundRect">
            <a:avLst/>
          </a:prstGeom>
          <a:solidFill>
            <a:schemeClr val="accent1">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3250" name="Rectangle 2"/>
          <p:cNvSpPr>
            <a:spLocks noGrp="1" noChangeArrowheads="1"/>
          </p:cNvSpPr>
          <p:nvPr>
            <p:ph type="title"/>
          </p:nvPr>
        </p:nvSpPr>
        <p:spPr>
          <a:xfrm>
            <a:off x="838200" y="365125"/>
            <a:ext cx="10521778" cy="730507"/>
          </a:xfrm>
        </p:spPr>
        <p:txBody>
          <a:bodyPr/>
          <a:lstStyle/>
          <a:p>
            <a:r>
              <a:rPr lang="en-GB" dirty="0"/>
              <a:t>Single and Multiple Inheritance</a:t>
            </a:r>
          </a:p>
        </p:txBody>
      </p:sp>
      <p:sp>
        <p:nvSpPr>
          <p:cNvPr id="53251" name="Rectangle 3"/>
          <p:cNvSpPr>
            <a:spLocks noGrp="1" noChangeArrowheads="1"/>
          </p:cNvSpPr>
          <p:nvPr>
            <p:ph type="body" idx="1"/>
          </p:nvPr>
        </p:nvSpPr>
        <p:spPr>
          <a:xfrm>
            <a:off x="609600" y="1020762"/>
            <a:ext cx="10972800" cy="5303838"/>
          </a:xfrm>
        </p:spPr>
        <p:txBody>
          <a:bodyPr>
            <a:normAutofit/>
          </a:bodyPr>
          <a:lstStyle/>
          <a:p>
            <a:r>
              <a:rPr lang="en-GB" sz="2400" dirty="0"/>
              <a:t>Single inheritance: deriving from one base class</a:t>
            </a:r>
          </a:p>
          <a:p>
            <a:r>
              <a:rPr lang="en-GB" sz="2400" dirty="0"/>
              <a:t>Multiple inheritance: deriving from two or more base </a:t>
            </a:r>
            <a:r>
              <a:rPr lang="en-GB" sz="2400" dirty="0" smtClean="0"/>
              <a:t>classes (multiple inheritance of classes is not supported in .NET, but multiple inheritance is provided through interfaces)</a:t>
            </a:r>
            <a:endParaRPr lang="en-GB" sz="2400" dirty="0"/>
          </a:p>
        </p:txBody>
      </p:sp>
      <p:sp>
        <p:nvSpPr>
          <p:cNvPr id="53252" name="Rectangle 4"/>
          <p:cNvSpPr>
            <a:spLocks noChangeArrowheads="1"/>
          </p:cNvSpPr>
          <p:nvPr/>
        </p:nvSpPr>
        <p:spPr bwMode="auto">
          <a:xfrm>
            <a:off x="3467072" y="2862266"/>
            <a:ext cx="17526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a:t>Stringed</a:t>
            </a:r>
          </a:p>
          <a:p>
            <a:pPr algn="ctr"/>
            <a:r>
              <a:rPr lang="en-GB" sz="1600"/>
              <a:t>Instrument</a:t>
            </a:r>
          </a:p>
        </p:txBody>
      </p:sp>
      <p:sp>
        <p:nvSpPr>
          <p:cNvPr id="53253" name="Rectangle 5"/>
          <p:cNvSpPr>
            <a:spLocks noChangeArrowheads="1"/>
          </p:cNvSpPr>
          <p:nvPr/>
        </p:nvSpPr>
        <p:spPr bwMode="auto">
          <a:xfrm>
            <a:off x="3467072" y="4386266"/>
            <a:ext cx="17526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a:t>Violin</a:t>
            </a:r>
          </a:p>
        </p:txBody>
      </p:sp>
      <p:sp>
        <p:nvSpPr>
          <p:cNvPr id="53254" name="AutoShape 6"/>
          <p:cNvSpPr>
            <a:spLocks noChangeArrowheads="1"/>
          </p:cNvSpPr>
          <p:nvPr/>
        </p:nvSpPr>
        <p:spPr bwMode="auto">
          <a:xfrm>
            <a:off x="4229072" y="3548066"/>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p>
        </p:txBody>
      </p:sp>
      <p:sp>
        <p:nvSpPr>
          <p:cNvPr id="53255" name="Line 7"/>
          <p:cNvSpPr>
            <a:spLocks noChangeShapeType="1"/>
          </p:cNvSpPr>
          <p:nvPr/>
        </p:nvSpPr>
        <p:spPr bwMode="auto">
          <a:xfrm>
            <a:off x="4381472" y="3852866"/>
            <a:ext cx="0" cy="533400"/>
          </a:xfrm>
          <a:prstGeom prst="line">
            <a:avLst/>
          </a:prstGeom>
          <a:noFill/>
          <a:ln w="9525">
            <a:solidFill>
              <a:schemeClr val="tx1"/>
            </a:solidFill>
            <a:round/>
            <a:headEnd/>
            <a:tailEnd/>
          </a:ln>
          <a:effectLst/>
        </p:spPr>
        <p:txBody>
          <a:bodyPr/>
          <a:lstStyle/>
          <a:p>
            <a:endParaRPr lang="en-IN"/>
          </a:p>
        </p:txBody>
      </p:sp>
      <p:sp>
        <p:nvSpPr>
          <p:cNvPr id="53256" name="Rectangle 8"/>
          <p:cNvSpPr>
            <a:spLocks noChangeArrowheads="1"/>
          </p:cNvSpPr>
          <p:nvPr/>
        </p:nvSpPr>
        <p:spPr bwMode="auto">
          <a:xfrm>
            <a:off x="6210272" y="2862266"/>
            <a:ext cx="14478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a:t>Musical</a:t>
            </a:r>
          </a:p>
          <a:p>
            <a:pPr algn="ctr"/>
            <a:r>
              <a:rPr lang="en-GB" sz="1600"/>
              <a:t>Instrument</a:t>
            </a:r>
          </a:p>
        </p:txBody>
      </p:sp>
      <p:sp>
        <p:nvSpPr>
          <p:cNvPr id="53257" name="Rectangle 9"/>
          <p:cNvSpPr>
            <a:spLocks noChangeArrowheads="1"/>
          </p:cNvSpPr>
          <p:nvPr/>
        </p:nvSpPr>
        <p:spPr bwMode="auto">
          <a:xfrm>
            <a:off x="6972272" y="4386266"/>
            <a:ext cx="17526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a:t>Stringed</a:t>
            </a:r>
          </a:p>
          <a:p>
            <a:pPr algn="ctr"/>
            <a:r>
              <a:rPr lang="en-GB" sz="1600"/>
              <a:t>Instrument</a:t>
            </a:r>
          </a:p>
        </p:txBody>
      </p:sp>
      <p:sp>
        <p:nvSpPr>
          <p:cNvPr id="53258" name="AutoShape 10"/>
          <p:cNvSpPr>
            <a:spLocks noChangeArrowheads="1"/>
          </p:cNvSpPr>
          <p:nvPr/>
        </p:nvSpPr>
        <p:spPr bwMode="auto">
          <a:xfrm>
            <a:off x="6819872" y="3548066"/>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p>
        </p:txBody>
      </p:sp>
      <p:sp>
        <p:nvSpPr>
          <p:cNvPr id="53259" name="Rectangle 11"/>
          <p:cNvSpPr>
            <a:spLocks noChangeArrowheads="1"/>
          </p:cNvSpPr>
          <p:nvPr/>
        </p:nvSpPr>
        <p:spPr bwMode="auto">
          <a:xfrm>
            <a:off x="7962872" y="2862266"/>
            <a:ext cx="14478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a:t>Pluckable</a:t>
            </a:r>
          </a:p>
        </p:txBody>
      </p:sp>
      <p:sp>
        <p:nvSpPr>
          <p:cNvPr id="53260" name="AutoShape 12"/>
          <p:cNvSpPr>
            <a:spLocks noChangeArrowheads="1"/>
          </p:cNvSpPr>
          <p:nvPr/>
        </p:nvSpPr>
        <p:spPr bwMode="auto">
          <a:xfrm>
            <a:off x="8496272" y="3548066"/>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p>
        </p:txBody>
      </p:sp>
      <p:cxnSp>
        <p:nvCxnSpPr>
          <p:cNvPr id="53261" name="AutoShape 13"/>
          <p:cNvCxnSpPr>
            <a:cxnSpLocks noChangeShapeType="1"/>
            <a:stCxn id="53258" idx="3"/>
            <a:endCxn id="53257" idx="0"/>
          </p:cNvCxnSpPr>
          <p:nvPr/>
        </p:nvCxnSpPr>
        <p:spPr bwMode="auto">
          <a:xfrm rot="16200000" flipH="1">
            <a:off x="7143722" y="3681416"/>
            <a:ext cx="533400" cy="876300"/>
          </a:xfrm>
          <a:prstGeom prst="bentConnector3">
            <a:avLst>
              <a:gd name="adj1" fmla="val 50000"/>
            </a:avLst>
          </a:prstGeom>
          <a:noFill/>
          <a:ln w="9525">
            <a:solidFill>
              <a:schemeClr val="tx1"/>
            </a:solidFill>
            <a:miter lim="800000"/>
            <a:headEnd/>
            <a:tailEnd/>
          </a:ln>
          <a:effectLst/>
        </p:spPr>
      </p:cxnSp>
      <p:cxnSp>
        <p:nvCxnSpPr>
          <p:cNvPr id="53262" name="AutoShape 14"/>
          <p:cNvCxnSpPr>
            <a:cxnSpLocks noChangeShapeType="1"/>
            <a:stCxn id="53260" idx="3"/>
            <a:endCxn id="53257" idx="0"/>
          </p:cNvCxnSpPr>
          <p:nvPr/>
        </p:nvCxnSpPr>
        <p:spPr bwMode="auto">
          <a:xfrm rot="5400000">
            <a:off x="7981922" y="3719516"/>
            <a:ext cx="533400" cy="800100"/>
          </a:xfrm>
          <a:prstGeom prst="bentConnector3">
            <a:avLst>
              <a:gd name="adj1" fmla="val 50000"/>
            </a:avLst>
          </a:prstGeom>
          <a:noFill/>
          <a:ln w="9525">
            <a:solidFill>
              <a:schemeClr val="tx1"/>
            </a:solidFill>
            <a:miter lim="800000"/>
            <a:headEnd/>
            <a:tailEnd/>
          </a:ln>
          <a:effectLst/>
        </p:spPr>
      </p:cxnSp>
      <p:sp>
        <p:nvSpPr>
          <p:cNvPr id="53263" name="Text Box 15"/>
          <p:cNvSpPr txBox="1">
            <a:spLocks noChangeArrowheads="1"/>
          </p:cNvSpPr>
          <p:nvPr/>
        </p:nvSpPr>
        <p:spPr bwMode="auto">
          <a:xfrm>
            <a:off x="3314672" y="5100642"/>
            <a:ext cx="2362200" cy="581025"/>
          </a:xfrm>
          <a:prstGeom prst="rect">
            <a:avLst/>
          </a:prstGeom>
          <a:noFill/>
          <a:ln w="9525">
            <a:noFill/>
            <a:miter lim="800000"/>
            <a:headEnd/>
            <a:tailEnd/>
          </a:ln>
          <a:effectLst/>
        </p:spPr>
        <p:txBody>
          <a:bodyPr>
            <a:spAutoFit/>
          </a:bodyPr>
          <a:lstStyle/>
          <a:p>
            <a:r>
              <a:rPr lang="en-GB" sz="1600" b="1"/>
              <a:t>Violin</a:t>
            </a:r>
            <a:r>
              <a:rPr lang="en-GB" sz="1600"/>
              <a:t> has a single direct base class</a:t>
            </a:r>
          </a:p>
        </p:txBody>
      </p:sp>
      <p:sp>
        <p:nvSpPr>
          <p:cNvPr id="53264" name="Text Box 16"/>
          <p:cNvSpPr txBox="1">
            <a:spLocks noChangeArrowheads="1"/>
          </p:cNvSpPr>
          <p:nvPr/>
        </p:nvSpPr>
        <p:spPr bwMode="auto">
          <a:xfrm>
            <a:off x="6896072" y="5100642"/>
            <a:ext cx="2362200" cy="581025"/>
          </a:xfrm>
          <a:prstGeom prst="rect">
            <a:avLst/>
          </a:prstGeom>
          <a:noFill/>
          <a:ln w="9525">
            <a:noFill/>
            <a:miter lim="800000"/>
            <a:headEnd/>
            <a:tailEnd/>
          </a:ln>
          <a:effectLst/>
        </p:spPr>
        <p:txBody>
          <a:bodyPr>
            <a:spAutoFit/>
          </a:bodyPr>
          <a:lstStyle/>
          <a:p>
            <a:r>
              <a:rPr lang="en-GB" sz="1600" b="1"/>
              <a:t>Stringed Instrument</a:t>
            </a:r>
            <a:r>
              <a:rPr lang="en-GB" sz="1600"/>
              <a:t> has two  direct base classes</a:t>
            </a:r>
          </a:p>
        </p:txBody>
      </p:sp>
    </p:spTree>
    <p:extLst>
      <p:ext uri="{BB962C8B-B14F-4D97-AF65-F5344CB8AC3E}">
        <p14:creationId xmlns:p14="http://schemas.microsoft.com/office/powerpoint/2010/main" val="3382228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3827" y="1416908"/>
            <a:ext cx="9246973" cy="4907692"/>
          </a:xfrm>
        </p:spPr>
        <p:txBody>
          <a:bodyPr>
            <a:normAutofit fontScale="92500" lnSpcReduction="20000"/>
          </a:bodyPr>
          <a:lstStyle/>
          <a:p>
            <a:r>
              <a:rPr lang="en-US" dirty="0" smtClean="0"/>
              <a:t>Scenario:</a:t>
            </a:r>
          </a:p>
          <a:p>
            <a:pPr lvl="1"/>
            <a:r>
              <a:rPr lang="en-US" dirty="0" smtClean="0"/>
              <a:t>Consider, in </a:t>
            </a:r>
            <a:r>
              <a:rPr lang="en-US" dirty="0" err="1" smtClean="0"/>
              <a:t>InfoSystem</a:t>
            </a:r>
            <a:r>
              <a:rPr lang="en-US" dirty="0" smtClean="0"/>
              <a:t> Ltd. Company, there are many categories of employees, such as, Junior Developer, Senior Developer, Project Manager, Human Resource Executive etc.</a:t>
            </a:r>
          </a:p>
          <a:p>
            <a:pPr lvl="1"/>
            <a:endParaRPr lang="en-US" dirty="0" smtClean="0"/>
          </a:p>
          <a:p>
            <a:r>
              <a:rPr lang="en-US" dirty="0" smtClean="0"/>
              <a:t>Problem:</a:t>
            </a:r>
          </a:p>
          <a:p>
            <a:pPr lvl="1"/>
            <a:r>
              <a:rPr lang="en-US" dirty="0" smtClean="0"/>
              <a:t>Salary for them has to be calculated based on their salary structure, including basic payment, dearness allowance payment, </a:t>
            </a:r>
            <a:r>
              <a:rPr lang="en-US" dirty="0" err="1" smtClean="0"/>
              <a:t>hra</a:t>
            </a:r>
            <a:r>
              <a:rPr lang="en-US" dirty="0" smtClean="0"/>
              <a:t> payment</a:t>
            </a:r>
          </a:p>
          <a:p>
            <a:r>
              <a:rPr lang="en-US" dirty="0" smtClean="0"/>
              <a:t>Solution:</a:t>
            </a:r>
          </a:p>
          <a:p>
            <a:pPr lvl="1"/>
            <a:r>
              <a:rPr lang="en-US" dirty="0" smtClean="0"/>
              <a:t>Let’s represent them through different classes, such as </a:t>
            </a:r>
            <a:r>
              <a:rPr lang="en-US" dirty="0" err="1" smtClean="0"/>
              <a:t>SrDeveloper</a:t>
            </a:r>
            <a:r>
              <a:rPr lang="en-US" dirty="0" smtClean="0"/>
              <a:t>, </a:t>
            </a:r>
            <a:r>
              <a:rPr lang="en-US" dirty="0" err="1" smtClean="0"/>
              <a:t>JrDeveloper,ProjectManager</a:t>
            </a:r>
            <a:r>
              <a:rPr lang="en-US" dirty="0" smtClean="0"/>
              <a:t> etc., where all the classes will have same fields, such as, name, id, basic payment, dearness allowance payment, </a:t>
            </a:r>
            <a:r>
              <a:rPr lang="en-US" dirty="0" err="1" smtClean="0"/>
              <a:t>hra</a:t>
            </a:r>
            <a:r>
              <a:rPr lang="en-US" dirty="0" smtClean="0"/>
              <a:t> payment etc.</a:t>
            </a:r>
          </a:p>
          <a:p>
            <a:pPr lvl="1"/>
            <a:r>
              <a:rPr lang="en-US" dirty="0" smtClean="0"/>
              <a:t>Since all the fields are common in derived classes, let’s create a base class Employee and put the common fields in the base class and derive other classes from the base class Employee</a:t>
            </a:r>
            <a:endParaRPr lang="en-IN" dirty="0"/>
          </a:p>
        </p:txBody>
      </p:sp>
      <p:sp>
        <p:nvSpPr>
          <p:cNvPr id="3" name="Title 2"/>
          <p:cNvSpPr>
            <a:spLocks noGrp="1"/>
          </p:cNvSpPr>
          <p:nvPr>
            <p:ph type="title"/>
          </p:nvPr>
        </p:nvSpPr>
        <p:spPr/>
        <p:txBody>
          <a:bodyPr/>
          <a:lstStyle/>
          <a:p>
            <a:r>
              <a:rPr lang="en-US" dirty="0" smtClean="0"/>
              <a:t>Example</a:t>
            </a:r>
            <a:endParaRPr lang="en-IN" dirty="0"/>
          </a:p>
        </p:txBody>
      </p:sp>
    </p:spTree>
    <p:extLst>
      <p:ext uri="{BB962C8B-B14F-4D97-AF65-F5344CB8AC3E}">
        <p14:creationId xmlns:p14="http://schemas.microsoft.com/office/powerpoint/2010/main" val="41118717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381001"/>
            <a:ext cx="7848600" cy="400039"/>
          </a:xfrm>
        </p:spPr>
        <p:txBody>
          <a:bodyPr>
            <a:normAutofit fontScale="90000"/>
          </a:bodyPr>
          <a:lstStyle/>
          <a:p>
            <a:r>
              <a:rPr lang="en-US" dirty="0" smtClean="0"/>
              <a:t>Class Diagram</a:t>
            </a:r>
            <a:endParaRPr lang="en-IN" dirty="0"/>
          </a:p>
        </p:txBody>
      </p:sp>
      <p:cxnSp>
        <p:nvCxnSpPr>
          <p:cNvPr id="9" name="Straight Connector 8"/>
          <p:cNvCxnSpPr/>
          <p:nvPr/>
        </p:nvCxnSpPr>
        <p:spPr>
          <a:xfrm flipV="1">
            <a:off x="4110010" y="5715017"/>
            <a:ext cx="1128734" cy="4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flipV="1">
            <a:off x="4881554" y="5357826"/>
            <a:ext cx="7143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a:xfrm>
            <a:off x="5095868" y="4714884"/>
            <a:ext cx="285752" cy="2857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6167439" y="5715016"/>
            <a:ext cx="1243005" cy="4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5810248" y="5357826"/>
            <a:ext cx="7143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a:off x="6024562" y="4714884"/>
            <a:ext cx="285752" cy="2857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9" name="Picture 5"/>
          <p:cNvPicPr>
            <a:picLocks noChangeAspect="1" noChangeArrowheads="1"/>
          </p:cNvPicPr>
          <p:nvPr/>
        </p:nvPicPr>
        <p:blipFill>
          <a:blip r:embed="rId3" cstate="print"/>
          <a:srcRect/>
          <a:stretch>
            <a:fillRect/>
          </a:stretch>
        </p:blipFill>
        <p:spPr bwMode="auto">
          <a:xfrm>
            <a:off x="2189916" y="4676789"/>
            <a:ext cx="1943100" cy="1362075"/>
          </a:xfrm>
          <a:prstGeom prst="rect">
            <a:avLst/>
          </a:prstGeom>
          <a:noFill/>
          <a:ln w="9525">
            <a:solidFill>
              <a:schemeClr val="tx1"/>
            </a:solidFill>
            <a:miter lim="800000"/>
            <a:headEnd/>
            <a:tailEnd/>
          </a:ln>
          <a:effectLst/>
        </p:spPr>
      </p:pic>
      <p:pic>
        <p:nvPicPr>
          <p:cNvPr id="1030" name="Picture 6"/>
          <p:cNvPicPr>
            <a:picLocks noChangeAspect="1" noChangeArrowheads="1"/>
          </p:cNvPicPr>
          <p:nvPr/>
        </p:nvPicPr>
        <p:blipFill>
          <a:blip r:embed="rId4" cstate="print"/>
          <a:srcRect/>
          <a:stretch>
            <a:fillRect/>
          </a:stretch>
        </p:blipFill>
        <p:spPr bwMode="auto">
          <a:xfrm>
            <a:off x="7410444" y="4661476"/>
            <a:ext cx="1943100" cy="1362075"/>
          </a:xfrm>
          <a:prstGeom prst="rect">
            <a:avLst/>
          </a:prstGeom>
          <a:noFill/>
          <a:ln w="9525">
            <a:solidFill>
              <a:schemeClr val="tx1"/>
            </a:solidFill>
            <a:miter lim="800000"/>
            <a:headEnd/>
            <a:tailEnd/>
          </a:ln>
          <a:effectLst/>
        </p:spPr>
      </p:pic>
      <p:pic>
        <p:nvPicPr>
          <p:cNvPr id="1031" name="Picture 7"/>
          <p:cNvPicPr>
            <a:picLocks noChangeAspect="1" noChangeArrowheads="1"/>
          </p:cNvPicPr>
          <p:nvPr/>
        </p:nvPicPr>
        <p:blipFill>
          <a:blip r:embed="rId5" cstate="print"/>
          <a:srcRect/>
          <a:stretch>
            <a:fillRect/>
          </a:stretch>
        </p:blipFill>
        <p:spPr bwMode="auto">
          <a:xfrm>
            <a:off x="4381488" y="785795"/>
            <a:ext cx="2571768" cy="3929091"/>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1951324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EmployeeClassImage.png"/>
          <p:cNvPicPr>
            <a:picLocks noGrp="1" noChangeAspect="1"/>
          </p:cNvPicPr>
          <p:nvPr>
            <p:ph sz="half" idx="1"/>
          </p:nvPr>
        </p:nvPicPr>
        <p:blipFill>
          <a:blip r:embed="rId3" cstate="print"/>
          <a:stretch>
            <a:fillRect/>
          </a:stretch>
        </p:blipFill>
        <p:spPr>
          <a:xfrm>
            <a:off x="2590464" y="1285861"/>
            <a:ext cx="2362536" cy="4563023"/>
          </a:xfrm>
          <a:ln>
            <a:solidFill>
              <a:schemeClr val="tx1"/>
            </a:solidFill>
          </a:ln>
        </p:spPr>
      </p:pic>
      <p:pic>
        <p:nvPicPr>
          <p:cNvPr id="7" name="Content Placeholder 6" descr="EmployeeClassImage1.png"/>
          <p:cNvPicPr>
            <a:picLocks noGrp="1" noChangeAspect="1"/>
          </p:cNvPicPr>
          <p:nvPr>
            <p:ph sz="half" idx="2"/>
          </p:nvPr>
        </p:nvPicPr>
        <p:blipFill>
          <a:blip r:embed="rId4" cstate="print"/>
          <a:stretch>
            <a:fillRect/>
          </a:stretch>
        </p:blipFill>
        <p:spPr>
          <a:xfrm>
            <a:off x="5881687" y="1256087"/>
            <a:ext cx="3691542" cy="4592797"/>
          </a:xfrm>
          <a:ln>
            <a:solidFill>
              <a:schemeClr val="tx1"/>
            </a:solidFill>
          </a:ln>
        </p:spPr>
      </p:pic>
      <p:sp>
        <p:nvSpPr>
          <p:cNvPr id="3" name="Title 2"/>
          <p:cNvSpPr>
            <a:spLocks noGrp="1"/>
          </p:cNvSpPr>
          <p:nvPr>
            <p:ph type="title"/>
          </p:nvPr>
        </p:nvSpPr>
        <p:spPr/>
        <p:txBody>
          <a:bodyPr/>
          <a:lstStyle/>
          <a:p>
            <a:r>
              <a:rPr lang="en-US" dirty="0" smtClean="0"/>
              <a:t>Employee class code</a:t>
            </a:r>
            <a:endParaRPr lang="en-IN" dirty="0"/>
          </a:p>
        </p:txBody>
      </p:sp>
    </p:spTree>
    <p:extLst>
      <p:ext uri="{BB962C8B-B14F-4D97-AF65-F5344CB8AC3E}">
        <p14:creationId xmlns:p14="http://schemas.microsoft.com/office/powerpoint/2010/main" val="3123566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rDeveloperImage.png"/>
          <p:cNvPicPr>
            <a:picLocks noGrp="1" noChangeAspect="1"/>
          </p:cNvPicPr>
          <p:nvPr>
            <p:ph sz="half" idx="1"/>
          </p:nvPr>
        </p:nvPicPr>
        <p:blipFill>
          <a:blip r:embed="rId3" cstate="print"/>
          <a:stretch>
            <a:fillRect/>
          </a:stretch>
        </p:blipFill>
        <p:spPr>
          <a:xfrm>
            <a:off x="2059401" y="2857496"/>
            <a:ext cx="3854957" cy="1571636"/>
          </a:xfrm>
          <a:ln>
            <a:solidFill>
              <a:schemeClr val="tx1"/>
            </a:solidFill>
          </a:ln>
        </p:spPr>
      </p:pic>
      <p:pic>
        <p:nvPicPr>
          <p:cNvPr id="6" name="Content Placeholder 5" descr="ProjectManagerImage.png"/>
          <p:cNvPicPr>
            <a:picLocks noGrp="1" noChangeAspect="1"/>
          </p:cNvPicPr>
          <p:nvPr>
            <p:ph sz="half" idx="2"/>
          </p:nvPr>
        </p:nvPicPr>
        <p:blipFill>
          <a:blip r:embed="rId4" cstate="print"/>
          <a:stretch>
            <a:fillRect/>
          </a:stretch>
        </p:blipFill>
        <p:spPr>
          <a:xfrm>
            <a:off x="5981632" y="2857496"/>
            <a:ext cx="4388720" cy="1571636"/>
          </a:xfrm>
          <a:ln>
            <a:solidFill>
              <a:schemeClr val="tx1"/>
            </a:solidFill>
          </a:ln>
        </p:spPr>
      </p:pic>
      <p:sp>
        <p:nvSpPr>
          <p:cNvPr id="4" name="Title 3"/>
          <p:cNvSpPr>
            <a:spLocks noGrp="1"/>
          </p:cNvSpPr>
          <p:nvPr>
            <p:ph type="title"/>
          </p:nvPr>
        </p:nvSpPr>
        <p:spPr/>
        <p:txBody>
          <a:bodyPr/>
          <a:lstStyle/>
          <a:p>
            <a:r>
              <a:rPr lang="en-US" dirty="0" smtClean="0"/>
              <a:t>Derived class code</a:t>
            </a:r>
            <a:endParaRPr lang="en-IN" dirty="0"/>
          </a:p>
        </p:txBody>
      </p:sp>
    </p:spTree>
    <p:extLst>
      <p:ext uri="{BB962C8B-B14F-4D97-AF65-F5344CB8AC3E}">
        <p14:creationId xmlns:p14="http://schemas.microsoft.com/office/powerpoint/2010/main" val="1976344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GB"/>
              <a:t>Parent/Child Conversions</a:t>
            </a:r>
          </a:p>
        </p:txBody>
      </p:sp>
      <p:sp>
        <p:nvSpPr>
          <p:cNvPr id="192515" name="Rectangle 3"/>
          <p:cNvSpPr>
            <a:spLocks noGrp="1" noChangeArrowheads="1"/>
          </p:cNvSpPr>
          <p:nvPr>
            <p:ph type="body" idx="1"/>
          </p:nvPr>
        </p:nvSpPr>
        <p:spPr/>
        <p:txBody>
          <a:bodyPr/>
          <a:lstStyle/>
          <a:p>
            <a:r>
              <a:rPr lang="en-GB" dirty="0"/>
              <a:t>Conversion to parent class </a:t>
            </a:r>
            <a:r>
              <a:rPr lang="en-GB" dirty="0" smtClean="0"/>
              <a:t>reference (</a:t>
            </a:r>
            <a:r>
              <a:rPr lang="en-GB" dirty="0" err="1" smtClean="0"/>
              <a:t>upcasting</a:t>
            </a:r>
            <a:r>
              <a:rPr lang="en-GB" dirty="0" smtClean="0"/>
              <a:t>)</a:t>
            </a:r>
            <a:endParaRPr lang="en-GB" dirty="0"/>
          </a:p>
          <a:p>
            <a:pPr lvl="1"/>
            <a:r>
              <a:rPr lang="en-GB" dirty="0"/>
              <a:t>Implicit or explicit</a:t>
            </a:r>
          </a:p>
          <a:p>
            <a:pPr lvl="1"/>
            <a:r>
              <a:rPr lang="en-GB" dirty="0"/>
              <a:t>Always succeeds</a:t>
            </a:r>
          </a:p>
          <a:p>
            <a:pPr lvl="1"/>
            <a:r>
              <a:rPr lang="en-GB" dirty="0"/>
              <a:t>Can always assign to object</a:t>
            </a:r>
          </a:p>
          <a:p>
            <a:endParaRPr lang="en-GB" dirty="0" smtClean="0"/>
          </a:p>
          <a:p>
            <a:r>
              <a:rPr lang="en-GB" dirty="0" smtClean="0"/>
              <a:t>Conversion </a:t>
            </a:r>
            <a:r>
              <a:rPr lang="en-GB" dirty="0"/>
              <a:t>to child class </a:t>
            </a:r>
            <a:r>
              <a:rPr lang="en-GB" dirty="0" smtClean="0"/>
              <a:t>reference (</a:t>
            </a:r>
            <a:r>
              <a:rPr lang="en-GB" dirty="0" err="1" smtClean="0"/>
              <a:t>downcasting</a:t>
            </a:r>
            <a:r>
              <a:rPr lang="en-GB" dirty="0" smtClean="0"/>
              <a:t>)</a:t>
            </a:r>
            <a:endParaRPr lang="en-GB" dirty="0"/>
          </a:p>
          <a:p>
            <a:pPr lvl="1"/>
            <a:r>
              <a:rPr lang="en-GB" dirty="0"/>
              <a:t>Explicit casting required</a:t>
            </a:r>
          </a:p>
          <a:p>
            <a:pPr lvl="1"/>
            <a:r>
              <a:rPr lang="en-GB" dirty="0"/>
              <a:t>Will check that the reference is of the correct type</a:t>
            </a:r>
          </a:p>
          <a:p>
            <a:pPr lvl="1"/>
            <a:r>
              <a:rPr lang="en-GB" dirty="0"/>
              <a:t>Will raise </a:t>
            </a:r>
            <a:r>
              <a:rPr lang="en-GB" b="1" dirty="0" err="1"/>
              <a:t>InvalidCastException</a:t>
            </a:r>
            <a:r>
              <a:rPr lang="en-GB" dirty="0"/>
              <a:t> if not</a:t>
            </a:r>
          </a:p>
        </p:txBody>
      </p:sp>
    </p:spTree>
    <p:extLst>
      <p:ext uri="{BB962C8B-B14F-4D97-AF65-F5344CB8AC3E}">
        <p14:creationId xmlns:p14="http://schemas.microsoft.com/office/powerpoint/2010/main" val="2789531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285860"/>
            <a:ext cx="10515600" cy="5038740"/>
          </a:xfrm>
        </p:spPr>
        <p:txBody>
          <a:bodyPr>
            <a:normAutofit/>
          </a:bodyPr>
          <a:lstStyle/>
          <a:p>
            <a:r>
              <a:rPr lang="en-US" sz="2400" dirty="0" err="1" smtClean="0"/>
              <a:t>Upcasting</a:t>
            </a:r>
            <a:r>
              <a:rPr lang="en-US" sz="2400" dirty="0" smtClean="0"/>
              <a:t> is conversion up the inheritance hierarchy</a:t>
            </a:r>
          </a:p>
          <a:p>
            <a:pPr lvl="1"/>
            <a:r>
              <a:rPr lang="en-US" i="1" dirty="0" smtClean="0"/>
              <a:t>Example: Employee </a:t>
            </a:r>
            <a:r>
              <a:rPr lang="en-US" i="1" dirty="0" err="1" smtClean="0"/>
              <a:t>employee</a:t>
            </a:r>
            <a:r>
              <a:rPr lang="en-US" i="1" dirty="0" smtClean="0"/>
              <a:t> = new </a:t>
            </a:r>
            <a:r>
              <a:rPr lang="en-US" i="1" dirty="0" err="1" smtClean="0"/>
              <a:t>SrDeveleoper</a:t>
            </a:r>
            <a:r>
              <a:rPr lang="en-US" i="1" dirty="0" smtClean="0"/>
              <a:t>();</a:t>
            </a:r>
            <a:endParaRPr lang="en-US" dirty="0" smtClean="0"/>
          </a:p>
          <a:p>
            <a:r>
              <a:rPr lang="en-US" sz="2400" dirty="0" err="1" smtClean="0"/>
              <a:t>Downcasting</a:t>
            </a:r>
            <a:r>
              <a:rPr lang="en-US" sz="2400" dirty="0" smtClean="0"/>
              <a:t> is conversion down the inheritance hierarchy</a:t>
            </a:r>
          </a:p>
          <a:p>
            <a:pPr lvl="1"/>
            <a:r>
              <a:rPr lang="en-US" i="1" dirty="0" err="1" smtClean="0"/>
              <a:t>SrDeveloper</a:t>
            </a:r>
            <a:r>
              <a:rPr lang="en-US" i="1" dirty="0" smtClean="0"/>
              <a:t> developer =(</a:t>
            </a:r>
            <a:r>
              <a:rPr lang="en-US" i="1" dirty="0" err="1" smtClean="0"/>
              <a:t>SrDeveloper</a:t>
            </a:r>
            <a:r>
              <a:rPr lang="en-US" i="1" dirty="0" smtClean="0"/>
              <a:t>) new Employee();</a:t>
            </a:r>
          </a:p>
          <a:p>
            <a:r>
              <a:rPr lang="en-US" sz="2400" i="1" dirty="0" smtClean="0"/>
              <a:t>Note: through ‘employee’ reference variable you can only call members of Employee class derived in the </a:t>
            </a:r>
            <a:r>
              <a:rPr lang="en-US" sz="2400" i="1" dirty="0" err="1" smtClean="0"/>
              <a:t>SrDeveloper</a:t>
            </a:r>
            <a:r>
              <a:rPr lang="en-US" sz="2400" i="1" dirty="0" smtClean="0"/>
              <a:t> class, not the explicit members of </a:t>
            </a:r>
            <a:r>
              <a:rPr lang="en-US" sz="2400" i="1" dirty="0" err="1" smtClean="0"/>
              <a:t>SrDeveloper</a:t>
            </a:r>
            <a:r>
              <a:rPr lang="en-US" sz="2400" i="1" dirty="0" smtClean="0"/>
              <a:t> class</a:t>
            </a:r>
          </a:p>
          <a:p>
            <a:pPr lvl="1">
              <a:buNone/>
            </a:pPr>
            <a:endParaRPr lang="en-IN" i="1" dirty="0"/>
          </a:p>
        </p:txBody>
      </p:sp>
      <p:sp>
        <p:nvSpPr>
          <p:cNvPr id="3" name="Title 2"/>
          <p:cNvSpPr>
            <a:spLocks noGrp="1"/>
          </p:cNvSpPr>
          <p:nvPr>
            <p:ph type="title"/>
          </p:nvPr>
        </p:nvSpPr>
        <p:spPr/>
        <p:txBody>
          <a:bodyPr/>
          <a:lstStyle/>
          <a:p>
            <a:r>
              <a:rPr lang="en-US" dirty="0" smtClean="0"/>
              <a:t>Up-casting and Down-casting</a:t>
            </a:r>
            <a:endParaRPr lang="en-IN" dirty="0"/>
          </a:p>
        </p:txBody>
      </p:sp>
      <p:sp>
        <p:nvSpPr>
          <p:cNvPr id="4" name="Text Box 5"/>
          <p:cNvSpPr txBox="1">
            <a:spLocks noChangeArrowheads="1"/>
          </p:cNvSpPr>
          <p:nvPr/>
        </p:nvSpPr>
        <p:spPr bwMode="auto">
          <a:xfrm>
            <a:off x="4881555" y="4112820"/>
            <a:ext cx="2147191" cy="338554"/>
          </a:xfrm>
          <a:prstGeom prst="rect">
            <a:avLst/>
          </a:prstGeom>
          <a:solidFill>
            <a:schemeClr val="accent1">
              <a:alpha val="50000"/>
            </a:schemeClr>
          </a:solidFill>
          <a:ln w="9525">
            <a:solidFill>
              <a:schemeClr val="tx1"/>
            </a:solidFill>
            <a:miter lim="800000"/>
            <a:headEnd/>
            <a:tailEnd/>
          </a:ln>
          <a:effectLst>
            <a:outerShdw sy="50000" rotWithShape="0">
              <a:srgbClr val="808080">
                <a:alpha val="50000"/>
              </a:srgbClr>
            </a:outerShdw>
          </a:effectLst>
        </p:spPr>
        <p:txBody>
          <a:bodyPr wrap="square">
            <a:spAutoFit/>
          </a:bodyPr>
          <a:lstStyle/>
          <a:p>
            <a:pPr algn="ctr" eaLnBrk="0" hangingPunct="0">
              <a:spcBef>
                <a:spcPct val="50000"/>
              </a:spcBef>
              <a:defRPr/>
            </a:pPr>
            <a:r>
              <a:rPr lang="en-US" sz="1600" b="1" dirty="0"/>
              <a:t>Employee</a:t>
            </a:r>
          </a:p>
        </p:txBody>
      </p:sp>
      <p:sp>
        <p:nvSpPr>
          <p:cNvPr id="5" name="Text Box 7"/>
          <p:cNvSpPr txBox="1">
            <a:spLocks noChangeArrowheads="1"/>
          </p:cNvSpPr>
          <p:nvPr/>
        </p:nvSpPr>
        <p:spPr bwMode="auto">
          <a:xfrm>
            <a:off x="6381753" y="5715016"/>
            <a:ext cx="2116139" cy="338554"/>
          </a:xfrm>
          <a:prstGeom prst="rect">
            <a:avLst/>
          </a:prstGeom>
          <a:solidFill>
            <a:schemeClr val="accent1">
              <a:alpha val="50000"/>
            </a:schemeClr>
          </a:solidFill>
          <a:ln w="9525">
            <a:solidFill>
              <a:schemeClr val="tx1"/>
            </a:solidFill>
            <a:miter lim="800000"/>
            <a:headEnd/>
            <a:tailEnd/>
          </a:ln>
          <a:effectLst>
            <a:outerShdw sy="50000" rotWithShape="0">
              <a:srgbClr val="808080">
                <a:alpha val="50000"/>
              </a:srgbClr>
            </a:outerShdw>
          </a:effectLst>
        </p:spPr>
        <p:txBody>
          <a:bodyPr wrap="square">
            <a:spAutoFit/>
          </a:bodyPr>
          <a:lstStyle/>
          <a:p>
            <a:pPr algn="ctr" eaLnBrk="0" hangingPunct="0">
              <a:lnSpc>
                <a:spcPct val="100000"/>
              </a:lnSpc>
              <a:spcBef>
                <a:spcPct val="50000"/>
              </a:spcBef>
              <a:buClrTx/>
              <a:defRPr/>
            </a:pPr>
            <a:r>
              <a:rPr lang="en-US" sz="1600" b="1" dirty="0" err="1"/>
              <a:t>ProjectManager</a:t>
            </a:r>
            <a:endParaRPr lang="en-US" sz="1600" b="1" dirty="0"/>
          </a:p>
        </p:txBody>
      </p:sp>
      <p:sp>
        <p:nvSpPr>
          <p:cNvPr id="6" name="Line 19"/>
          <p:cNvSpPr>
            <a:spLocks noChangeShapeType="1"/>
          </p:cNvSpPr>
          <p:nvPr/>
        </p:nvSpPr>
        <p:spPr bwMode="auto">
          <a:xfrm>
            <a:off x="4310051" y="5112952"/>
            <a:ext cx="3349625" cy="0"/>
          </a:xfrm>
          <a:prstGeom prst="line">
            <a:avLst/>
          </a:prstGeom>
          <a:noFill/>
          <a:ln w="25400">
            <a:solidFill>
              <a:srgbClr val="1E3D5C"/>
            </a:solidFill>
            <a:round/>
            <a:headEnd/>
            <a:tailEnd/>
          </a:ln>
        </p:spPr>
        <p:txBody>
          <a:bodyPr wrap="none" anchor="ctr"/>
          <a:lstStyle/>
          <a:p>
            <a:endParaRPr lang="en-US"/>
          </a:p>
        </p:txBody>
      </p:sp>
      <p:sp>
        <p:nvSpPr>
          <p:cNvPr id="7" name="Line 20"/>
          <p:cNvSpPr>
            <a:spLocks noChangeShapeType="1"/>
          </p:cNvSpPr>
          <p:nvPr/>
        </p:nvSpPr>
        <p:spPr bwMode="auto">
          <a:xfrm flipV="1">
            <a:off x="4310050" y="5112952"/>
            <a:ext cx="0" cy="642942"/>
          </a:xfrm>
          <a:prstGeom prst="line">
            <a:avLst/>
          </a:prstGeom>
          <a:noFill/>
          <a:ln w="25400">
            <a:solidFill>
              <a:srgbClr val="1E3D5C"/>
            </a:solidFill>
            <a:round/>
            <a:headEnd/>
            <a:tailEnd/>
          </a:ln>
        </p:spPr>
        <p:txBody>
          <a:bodyPr wrap="none" anchor="ctr"/>
          <a:lstStyle/>
          <a:p>
            <a:endParaRPr lang="en-US"/>
          </a:p>
        </p:txBody>
      </p:sp>
      <p:sp>
        <p:nvSpPr>
          <p:cNvPr id="8" name="Line 21"/>
          <p:cNvSpPr>
            <a:spLocks noChangeShapeType="1"/>
          </p:cNvSpPr>
          <p:nvPr/>
        </p:nvSpPr>
        <p:spPr bwMode="auto">
          <a:xfrm flipV="1">
            <a:off x="7667636" y="5112952"/>
            <a:ext cx="0" cy="602064"/>
          </a:xfrm>
          <a:prstGeom prst="line">
            <a:avLst/>
          </a:prstGeom>
          <a:noFill/>
          <a:ln w="25400">
            <a:solidFill>
              <a:srgbClr val="1E3D5C"/>
            </a:solidFill>
            <a:round/>
            <a:headEnd/>
            <a:tailEnd/>
          </a:ln>
        </p:spPr>
        <p:txBody>
          <a:bodyPr wrap="none" anchor="ctr"/>
          <a:lstStyle/>
          <a:p>
            <a:endParaRPr lang="en-US"/>
          </a:p>
        </p:txBody>
      </p:sp>
      <p:sp>
        <p:nvSpPr>
          <p:cNvPr id="9" name="Text Box 38"/>
          <p:cNvSpPr txBox="1">
            <a:spLocks noChangeArrowheads="1"/>
          </p:cNvSpPr>
          <p:nvPr/>
        </p:nvSpPr>
        <p:spPr bwMode="auto">
          <a:xfrm>
            <a:off x="3109920" y="5733652"/>
            <a:ext cx="1914510" cy="338554"/>
          </a:xfrm>
          <a:prstGeom prst="rect">
            <a:avLst/>
          </a:prstGeom>
          <a:solidFill>
            <a:schemeClr val="accent1">
              <a:alpha val="50000"/>
            </a:schemeClr>
          </a:solidFill>
          <a:ln w="9525">
            <a:solidFill>
              <a:schemeClr val="tx1"/>
            </a:solidFill>
            <a:miter lim="800000"/>
            <a:headEnd/>
            <a:tailEnd/>
          </a:ln>
          <a:effectLst>
            <a:outerShdw sy="50000" rotWithShape="0">
              <a:srgbClr val="808080">
                <a:alpha val="50000"/>
              </a:srgbClr>
            </a:outerShdw>
          </a:effectLst>
        </p:spPr>
        <p:txBody>
          <a:bodyPr wrap="square">
            <a:spAutoFit/>
          </a:bodyPr>
          <a:lstStyle/>
          <a:p>
            <a:pPr algn="ctr" eaLnBrk="0" hangingPunct="0">
              <a:lnSpc>
                <a:spcPct val="100000"/>
              </a:lnSpc>
              <a:spcBef>
                <a:spcPct val="50000"/>
              </a:spcBef>
              <a:buClrTx/>
              <a:defRPr/>
            </a:pPr>
            <a:r>
              <a:rPr lang="en-US" sz="1600" b="1" dirty="0" err="1"/>
              <a:t>SrDeveloper</a:t>
            </a:r>
            <a:endParaRPr lang="en-US" sz="1600" b="1" dirty="0"/>
          </a:p>
        </p:txBody>
      </p:sp>
      <p:cxnSp>
        <p:nvCxnSpPr>
          <p:cNvPr id="10" name="Straight Connector 9"/>
          <p:cNvCxnSpPr/>
          <p:nvPr/>
        </p:nvCxnSpPr>
        <p:spPr>
          <a:xfrm rot="16200000" flipV="1">
            <a:off x="5611227" y="4771055"/>
            <a:ext cx="672696" cy="11098"/>
          </a:xfrm>
          <a:prstGeom prst="line">
            <a:avLst/>
          </a:prstGeom>
          <a:noFill/>
          <a:ln w="25400">
            <a:solidFill>
              <a:srgbClr val="1E3D5C"/>
            </a:solidFill>
            <a:round/>
            <a:headEnd/>
            <a:tailEnd/>
          </a:ln>
        </p:spPr>
      </p:cxnSp>
      <p:grpSp>
        <p:nvGrpSpPr>
          <p:cNvPr id="11" name="Group 9"/>
          <p:cNvGrpSpPr>
            <a:grpSpLocks/>
          </p:cNvGrpSpPr>
          <p:nvPr/>
        </p:nvGrpSpPr>
        <p:grpSpPr bwMode="auto">
          <a:xfrm>
            <a:off x="2760670" y="4185840"/>
            <a:ext cx="1758950" cy="1819275"/>
            <a:chOff x="1219" y="1409"/>
            <a:chExt cx="1168" cy="1000"/>
          </a:xfrm>
        </p:grpSpPr>
        <p:sp>
          <p:nvSpPr>
            <p:cNvPr id="12" name="Oval 10"/>
            <p:cNvSpPr>
              <a:spLocks noChangeArrowheads="1"/>
            </p:cNvSpPr>
            <p:nvPr/>
          </p:nvSpPr>
          <p:spPr bwMode="auto">
            <a:xfrm>
              <a:off x="1219" y="2322"/>
              <a:ext cx="97" cy="87"/>
            </a:xfrm>
            <a:prstGeom prst="ellipse">
              <a:avLst/>
            </a:prstGeom>
            <a:solidFill>
              <a:schemeClr val="accent1"/>
            </a:solidFill>
            <a:ln w="9525">
              <a:solidFill>
                <a:srgbClr val="6699FF"/>
              </a:solidFill>
              <a:round/>
              <a:headEnd/>
              <a:tailEnd/>
            </a:ln>
            <a:effectLst>
              <a:prstShdw prst="shdw17" dist="17961" dir="2700000">
                <a:srgbClr val="3D5C99"/>
              </a:prstShdw>
            </a:effectLst>
          </p:spPr>
          <p:txBody>
            <a:bodyPr wrap="none" anchor="ctr"/>
            <a:lstStyle/>
            <a:p>
              <a:endParaRPr lang="en-PH"/>
            </a:p>
          </p:txBody>
        </p:sp>
        <p:sp>
          <p:nvSpPr>
            <p:cNvPr id="13" name="Line 11"/>
            <p:cNvSpPr>
              <a:spLocks noChangeShapeType="1"/>
            </p:cNvSpPr>
            <p:nvPr/>
          </p:nvSpPr>
          <p:spPr bwMode="auto">
            <a:xfrm flipH="1" flipV="1">
              <a:off x="1270" y="2010"/>
              <a:ext cx="0" cy="301"/>
            </a:xfrm>
            <a:prstGeom prst="line">
              <a:avLst/>
            </a:prstGeom>
            <a:noFill/>
            <a:ln w="9525">
              <a:solidFill>
                <a:srgbClr val="6699FF"/>
              </a:solidFill>
              <a:prstDash val="dash"/>
              <a:round/>
              <a:headEnd/>
              <a:tailEnd/>
            </a:ln>
            <a:effectLst>
              <a:prstShdw prst="shdw17" dist="17961" dir="2700000">
                <a:srgbClr val="3D5C99"/>
              </a:prstShdw>
            </a:effectLst>
          </p:spPr>
          <p:txBody>
            <a:bodyPr wrap="none" anchor="ctr"/>
            <a:lstStyle/>
            <a:p>
              <a:endParaRPr lang="en-US"/>
            </a:p>
          </p:txBody>
        </p:sp>
        <p:sp>
          <p:nvSpPr>
            <p:cNvPr id="14" name="Line 12"/>
            <p:cNvSpPr>
              <a:spLocks noChangeShapeType="1"/>
            </p:cNvSpPr>
            <p:nvPr/>
          </p:nvSpPr>
          <p:spPr bwMode="auto">
            <a:xfrm>
              <a:off x="1270" y="2003"/>
              <a:ext cx="487" cy="0"/>
            </a:xfrm>
            <a:prstGeom prst="line">
              <a:avLst/>
            </a:prstGeom>
            <a:noFill/>
            <a:ln w="9525">
              <a:solidFill>
                <a:srgbClr val="6699FF"/>
              </a:solidFill>
              <a:prstDash val="dash"/>
              <a:round/>
              <a:headEnd/>
              <a:tailEnd/>
            </a:ln>
            <a:effectLst>
              <a:prstShdw prst="shdw17" dist="17961" dir="2700000">
                <a:srgbClr val="3D5C99"/>
              </a:prstShdw>
            </a:effectLst>
          </p:spPr>
          <p:txBody>
            <a:bodyPr wrap="none" anchor="ctr"/>
            <a:lstStyle/>
            <a:p>
              <a:endParaRPr lang="en-US"/>
            </a:p>
          </p:txBody>
        </p:sp>
        <p:sp>
          <p:nvSpPr>
            <p:cNvPr id="15" name="Line 13"/>
            <p:cNvSpPr>
              <a:spLocks noChangeShapeType="1"/>
            </p:cNvSpPr>
            <p:nvPr/>
          </p:nvSpPr>
          <p:spPr bwMode="auto">
            <a:xfrm flipV="1">
              <a:off x="1766" y="1728"/>
              <a:ext cx="0" cy="275"/>
            </a:xfrm>
            <a:prstGeom prst="line">
              <a:avLst/>
            </a:prstGeom>
            <a:noFill/>
            <a:ln w="9525">
              <a:solidFill>
                <a:srgbClr val="6699FF"/>
              </a:solidFill>
              <a:prstDash val="dash"/>
              <a:round/>
              <a:headEnd/>
              <a:tailEnd/>
            </a:ln>
            <a:effectLst>
              <a:prstShdw prst="shdw17" dist="17961" dir="2700000">
                <a:srgbClr val="3D5C99"/>
              </a:prstShdw>
            </a:effectLst>
          </p:spPr>
          <p:txBody>
            <a:bodyPr wrap="none" anchor="ctr"/>
            <a:lstStyle/>
            <a:p>
              <a:endParaRPr lang="en-US"/>
            </a:p>
          </p:txBody>
        </p:sp>
        <p:sp>
          <p:nvSpPr>
            <p:cNvPr id="16" name="Line 14"/>
            <p:cNvSpPr>
              <a:spLocks noChangeShapeType="1"/>
            </p:cNvSpPr>
            <p:nvPr/>
          </p:nvSpPr>
          <p:spPr bwMode="auto">
            <a:xfrm>
              <a:off x="1757" y="1737"/>
              <a:ext cx="630" cy="0"/>
            </a:xfrm>
            <a:prstGeom prst="line">
              <a:avLst/>
            </a:prstGeom>
            <a:noFill/>
            <a:ln w="9525">
              <a:solidFill>
                <a:srgbClr val="6699FF"/>
              </a:solidFill>
              <a:prstDash val="lgDash"/>
              <a:round/>
              <a:headEnd/>
              <a:tailEnd/>
            </a:ln>
            <a:effectLst>
              <a:prstShdw prst="shdw17" dist="17961" dir="2700000">
                <a:srgbClr val="3D5C99"/>
              </a:prstShdw>
            </a:effectLst>
          </p:spPr>
          <p:txBody>
            <a:bodyPr wrap="none" anchor="ctr"/>
            <a:lstStyle/>
            <a:p>
              <a:endParaRPr lang="en-US"/>
            </a:p>
          </p:txBody>
        </p:sp>
        <p:sp>
          <p:nvSpPr>
            <p:cNvPr id="17" name="Line 15"/>
            <p:cNvSpPr>
              <a:spLocks noChangeShapeType="1"/>
            </p:cNvSpPr>
            <p:nvPr/>
          </p:nvSpPr>
          <p:spPr bwMode="auto">
            <a:xfrm flipH="1" flipV="1">
              <a:off x="2387" y="1409"/>
              <a:ext cx="0" cy="319"/>
            </a:xfrm>
            <a:prstGeom prst="line">
              <a:avLst/>
            </a:prstGeom>
            <a:noFill/>
            <a:ln w="9525">
              <a:solidFill>
                <a:srgbClr val="6699FF"/>
              </a:solidFill>
              <a:prstDash val="dash"/>
              <a:round/>
              <a:headEnd/>
              <a:tailEnd type="triangle" w="med" len="med"/>
            </a:ln>
            <a:effectLst>
              <a:prstShdw prst="shdw17" dist="17961" dir="2700000">
                <a:srgbClr val="3D5C99"/>
              </a:prstShdw>
            </a:effectLst>
          </p:spPr>
          <p:txBody>
            <a:bodyPr wrap="none" anchor="ctr"/>
            <a:lstStyle/>
            <a:p>
              <a:endParaRPr lang="en-US"/>
            </a:p>
          </p:txBody>
        </p:sp>
      </p:grpSp>
      <p:grpSp>
        <p:nvGrpSpPr>
          <p:cNvPr id="18" name="Group 30"/>
          <p:cNvGrpSpPr>
            <a:grpSpLocks/>
          </p:cNvGrpSpPr>
          <p:nvPr/>
        </p:nvGrpSpPr>
        <p:grpSpPr bwMode="auto">
          <a:xfrm>
            <a:off x="7266010" y="4184259"/>
            <a:ext cx="1825625" cy="1884363"/>
            <a:chOff x="3467" y="782"/>
            <a:chExt cx="1150" cy="1187"/>
          </a:xfrm>
        </p:grpSpPr>
        <p:sp>
          <p:nvSpPr>
            <p:cNvPr id="19" name="Oval 31"/>
            <p:cNvSpPr>
              <a:spLocks noChangeArrowheads="1"/>
            </p:cNvSpPr>
            <p:nvPr/>
          </p:nvSpPr>
          <p:spPr bwMode="auto">
            <a:xfrm>
              <a:off x="3467" y="782"/>
              <a:ext cx="92" cy="100"/>
            </a:xfrm>
            <a:prstGeom prst="ellipse">
              <a:avLst/>
            </a:prstGeom>
            <a:solidFill>
              <a:schemeClr val="accent1"/>
            </a:solidFill>
            <a:ln w="9525">
              <a:solidFill>
                <a:srgbClr val="6699FF"/>
              </a:solidFill>
              <a:round/>
              <a:headEnd/>
              <a:tailEnd/>
            </a:ln>
            <a:effectLst>
              <a:prstShdw prst="shdw17" dist="17961" dir="2700000">
                <a:srgbClr val="3D5C99"/>
              </a:prstShdw>
            </a:effectLst>
          </p:spPr>
          <p:txBody>
            <a:bodyPr wrap="none" anchor="ctr"/>
            <a:lstStyle/>
            <a:p>
              <a:endParaRPr lang="en-PH"/>
            </a:p>
          </p:txBody>
        </p:sp>
        <p:sp>
          <p:nvSpPr>
            <p:cNvPr id="20" name="Line 32"/>
            <p:cNvSpPr>
              <a:spLocks noChangeShapeType="1"/>
            </p:cNvSpPr>
            <p:nvPr/>
          </p:nvSpPr>
          <p:spPr bwMode="auto">
            <a:xfrm flipH="1" flipV="1">
              <a:off x="3515" y="884"/>
              <a:ext cx="0" cy="345"/>
            </a:xfrm>
            <a:prstGeom prst="line">
              <a:avLst/>
            </a:prstGeom>
            <a:noFill/>
            <a:ln w="9525">
              <a:solidFill>
                <a:srgbClr val="6699FF"/>
              </a:solidFill>
              <a:prstDash val="dash"/>
              <a:round/>
              <a:headEnd/>
              <a:tailEnd/>
            </a:ln>
            <a:effectLst>
              <a:prstShdw prst="shdw17" dist="17961" dir="2700000">
                <a:srgbClr val="3D5C99"/>
              </a:prstShdw>
            </a:effectLst>
          </p:spPr>
          <p:txBody>
            <a:bodyPr wrap="none" anchor="ctr"/>
            <a:lstStyle/>
            <a:p>
              <a:endParaRPr lang="en-US"/>
            </a:p>
          </p:txBody>
        </p:sp>
        <p:sp>
          <p:nvSpPr>
            <p:cNvPr id="21" name="Line 33"/>
            <p:cNvSpPr>
              <a:spLocks noChangeShapeType="1"/>
            </p:cNvSpPr>
            <p:nvPr/>
          </p:nvSpPr>
          <p:spPr bwMode="auto">
            <a:xfrm>
              <a:off x="4155" y="1611"/>
              <a:ext cx="462" cy="0"/>
            </a:xfrm>
            <a:prstGeom prst="line">
              <a:avLst/>
            </a:prstGeom>
            <a:noFill/>
            <a:ln w="9525">
              <a:solidFill>
                <a:srgbClr val="6699FF"/>
              </a:solidFill>
              <a:prstDash val="dash"/>
              <a:round/>
              <a:headEnd/>
              <a:tailEnd/>
            </a:ln>
            <a:effectLst>
              <a:prstShdw prst="shdw17" dist="17961" dir="2700000">
                <a:srgbClr val="3D5C99"/>
              </a:prstShdw>
            </a:effectLst>
          </p:spPr>
          <p:txBody>
            <a:bodyPr wrap="none" anchor="ctr"/>
            <a:lstStyle/>
            <a:p>
              <a:endParaRPr lang="en-US"/>
            </a:p>
          </p:txBody>
        </p:sp>
        <p:sp>
          <p:nvSpPr>
            <p:cNvPr id="22" name="Line 34"/>
            <p:cNvSpPr>
              <a:spLocks noChangeShapeType="1"/>
            </p:cNvSpPr>
            <p:nvPr/>
          </p:nvSpPr>
          <p:spPr bwMode="auto">
            <a:xfrm flipV="1">
              <a:off x="4146" y="1253"/>
              <a:ext cx="0" cy="315"/>
            </a:xfrm>
            <a:prstGeom prst="line">
              <a:avLst/>
            </a:prstGeom>
            <a:noFill/>
            <a:ln w="9525">
              <a:solidFill>
                <a:srgbClr val="6699FF"/>
              </a:solidFill>
              <a:prstDash val="dash"/>
              <a:round/>
              <a:headEnd/>
              <a:tailEnd/>
            </a:ln>
            <a:effectLst>
              <a:prstShdw prst="shdw17" dist="17961" dir="2700000">
                <a:srgbClr val="3D5C99"/>
              </a:prstShdw>
            </a:effectLst>
          </p:spPr>
          <p:txBody>
            <a:bodyPr wrap="none" anchor="ctr"/>
            <a:lstStyle/>
            <a:p>
              <a:endParaRPr lang="en-US"/>
            </a:p>
          </p:txBody>
        </p:sp>
        <p:sp>
          <p:nvSpPr>
            <p:cNvPr id="23" name="Line 35"/>
            <p:cNvSpPr>
              <a:spLocks noChangeShapeType="1"/>
            </p:cNvSpPr>
            <p:nvPr/>
          </p:nvSpPr>
          <p:spPr bwMode="auto">
            <a:xfrm>
              <a:off x="3540" y="1243"/>
              <a:ext cx="598" cy="0"/>
            </a:xfrm>
            <a:prstGeom prst="line">
              <a:avLst/>
            </a:prstGeom>
            <a:noFill/>
            <a:ln w="9525">
              <a:solidFill>
                <a:srgbClr val="6699FF"/>
              </a:solidFill>
              <a:prstDash val="lgDash"/>
              <a:round/>
              <a:headEnd/>
              <a:tailEnd/>
            </a:ln>
            <a:effectLst>
              <a:prstShdw prst="shdw17" dist="17961" dir="2700000">
                <a:srgbClr val="3D5C99"/>
              </a:prstShdw>
            </a:effectLst>
          </p:spPr>
          <p:txBody>
            <a:bodyPr wrap="none" anchor="ctr"/>
            <a:lstStyle/>
            <a:p>
              <a:endParaRPr lang="en-US"/>
            </a:p>
          </p:txBody>
        </p:sp>
        <p:sp>
          <p:nvSpPr>
            <p:cNvPr id="24" name="Line 36"/>
            <p:cNvSpPr>
              <a:spLocks noChangeShapeType="1"/>
            </p:cNvSpPr>
            <p:nvPr/>
          </p:nvSpPr>
          <p:spPr bwMode="auto">
            <a:xfrm flipH="1" flipV="1">
              <a:off x="4606" y="1603"/>
              <a:ext cx="0" cy="366"/>
            </a:xfrm>
            <a:prstGeom prst="line">
              <a:avLst/>
            </a:prstGeom>
            <a:noFill/>
            <a:ln w="9525">
              <a:solidFill>
                <a:srgbClr val="6699FF"/>
              </a:solidFill>
              <a:prstDash val="dash"/>
              <a:round/>
              <a:headEnd type="triangle" w="med" len="med"/>
              <a:tailEnd/>
            </a:ln>
            <a:effectLst>
              <a:prstShdw prst="shdw17" dist="17961" dir="2700000">
                <a:srgbClr val="3D5C99"/>
              </a:prstShdw>
            </a:effectLst>
          </p:spPr>
          <p:txBody>
            <a:bodyPr wrap="none" anchor="ctr"/>
            <a:lstStyle/>
            <a:p>
              <a:endParaRPr lang="en-US"/>
            </a:p>
          </p:txBody>
        </p:sp>
      </p:grpSp>
      <p:sp>
        <p:nvSpPr>
          <p:cNvPr id="25" name="Text Box 16"/>
          <p:cNvSpPr txBox="1">
            <a:spLocks noChangeArrowheads="1"/>
          </p:cNvSpPr>
          <p:nvPr/>
        </p:nvSpPr>
        <p:spPr bwMode="auto">
          <a:xfrm>
            <a:off x="2452662" y="4041382"/>
            <a:ext cx="1663700" cy="366712"/>
          </a:xfrm>
          <a:prstGeom prst="rect">
            <a:avLst/>
          </a:prstGeom>
          <a:noFill/>
          <a:ln w="9525">
            <a:noFill/>
            <a:miter lim="800000"/>
            <a:headEnd/>
            <a:tailEnd/>
          </a:ln>
        </p:spPr>
        <p:txBody>
          <a:bodyPr>
            <a:spAutoFit/>
          </a:bodyPr>
          <a:lstStyle/>
          <a:p>
            <a:pPr eaLnBrk="0" hangingPunct="0">
              <a:lnSpc>
                <a:spcPct val="100000"/>
              </a:lnSpc>
              <a:spcBef>
                <a:spcPct val="50000"/>
              </a:spcBef>
              <a:buClrTx/>
            </a:pPr>
            <a:r>
              <a:rPr lang="en-US" b="1" dirty="0">
                <a:solidFill>
                  <a:srgbClr val="0066FF"/>
                </a:solidFill>
              </a:rPr>
              <a:t>“Upcasting”</a:t>
            </a:r>
          </a:p>
        </p:txBody>
      </p:sp>
      <p:sp>
        <p:nvSpPr>
          <p:cNvPr id="26" name="Text Box 29"/>
          <p:cNvSpPr txBox="1">
            <a:spLocks noChangeArrowheads="1"/>
          </p:cNvSpPr>
          <p:nvPr/>
        </p:nvSpPr>
        <p:spPr bwMode="auto">
          <a:xfrm>
            <a:off x="7551762" y="4041382"/>
            <a:ext cx="1901825" cy="366712"/>
          </a:xfrm>
          <a:prstGeom prst="rect">
            <a:avLst/>
          </a:prstGeom>
          <a:noFill/>
          <a:ln w="9525">
            <a:noFill/>
            <a:miter lim="800000"/>
            <a:headEnd/>
            <a:tailEnd/>
          </a:ln>
        </p:spPr>
        <p:txBody>
          <a:bodyPr>
            <a:spAutoFit/>
          </a:bodyPr>
          <a:lstStyle/>
          <a:p>
            <a:pPr eaLnBrk="0" hangingPunct="0">
              <a:lnSpc>
                <a:spcPct val="100000"/>
              </a:lnSpc>
              <a:spcBef>
                <a:spcPct val="50000"/>
              </a:spcBef>
              <a:buClrTx/>
            </a:pPr>
            <a:r>
              <a:rPr lang="en-US" b="1" dirty="0">
                <a:solidFill>
                  <a:srgbClr val="0066FF"/>
                </a:solidFill>
              </a:rPr>
              <a:t>“Downcasting”</a:t>
            </a:r>
          </a:p>
        </p:txBody>
      </p:sp>
    </p:spTree>
    <p:extLst>
      <p:ext uri="{BB962C8B-B14F-4D97-AF65-F5344CB8AC3E}">
        <p14:creationId xmlns:p14="http://schemas.microsoft.com/office/powerpoint/2010/main" val="2420594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87395" y="1285860"/>
            <a:ext cx="9123405" cy="5038740"/>
          </a:xfrm>
        </p:spPr>
        <p:txBody>
          <a:bodyPr>
            <a:normAutofit lnSpcReduction="10000"/>
          </a:bodyPr>
          <a:lstStyle/>
          <a:p>
            <a:r>
              <a:rPr lang="en-US" dirty="0" smtClean="0"/>
              <a:t>When you want to create classes that will act as base class, but do not want to create object of that class, then you can make use of abstract keyword in C# to declare a class as an abstract class</a:t>
            </a:r>
          </a:p>
          <a:p>
            <a:r>
              <a:rPr lang="en-US" dirty="0" smtClean="0"/>
              <a:t>An abstract class is the one, which has at least one abstract member</a:t>
            </a:r>
          </a:p>
          <a:p>
            <a:r>
              <a:rPr lang="en-US" dirty="0" smtClean="0"/>
              <a:t>And, an abstract member is the one which does not have any code or implementation logic </a:t>
            </a:r>
          </a:p>
          <a:p>
            <a:r>
              <a:rPr lang="en-GB" dirty="0" smtClean="0"/>
              <a:t>Why?</a:t>
            </a:r>
          </a:p>
          <a:p>
            <a:pPr lvl="1"/>
            <a:r>
              <a:rPr lang="en-GB" dirty="0" smtClean="0"/>
              <a:t>Some classes exist solely to be derived from</a:t>
            </a:r>
          </a:p>
          <a:p>
            <a:pPr lvl="1"/>
            <a:r>
              <a:rPr lang="en-GB" dirty="0" smtClean="0"/>
              <a:t>It makes no sense to create instances of these classes</a:t>
            </a:r>
          </a:p>
          <a:p>
            <a:pPr lvl="1"/>
            <a:r>
              <a:rPr lang="en-GB" dirty="0" smtClean="0"/>
              <a:t>These classes are </a:t>
            </a:r>
            <a:r>
              <a:rPr lang="en-GB" i="1" dirty="0" smtClean="0"/>
              <a:t>abstract classes</a:t>
            </a:r>
          </a:p>
          <a:p>
            <a:endParaRPr lang="en-US" dirty="0" smtClean="0"/>
          </a:p>
          <a:p>
            <a:endParaRPr lang="en-US" dirty="0" smtClean="0"/>
          </a:p>
          <a:p>
            <a:endParaRPr lang="en-US" dirty="0" smtClean="0"/>
          </a:p>
          <a:p>
            <a:endParaRPr lang="en-US" dirty="0" smtClean="0"/>
          </a:p>
          <a:p>
            <a:endParaRPr lang="en-IN" dirty="0"/>
          </a:p>
        </p:txBody>
      </p:sp>
      <p:sp>
        <p:nvSpPr>
          <p:cNvPr id="3" name="Title 2"/>
          <p:cNvSpPr>
            <a:spLocks noGrp="1"/>
          </p:cNvSpPr>
          <p:nvPr>
            <p:ph type="title"/>
          </p:nvPr>
        </p:nvSpPr>
        <p:spPr/>
        <p:txBody>
          <a:bodyPr/>
          <a:lstStyle/>
          <a:p>
            <a:r>
              <a:rPr lang="en-US" dirty="0" smtClean="0"/>
              <a:t>What is Abstract class and method?</a:t>
            </a:r>
            <a:endParaRPr lang="en-IN" dirty="0"/>
          </a:p>
        </p:txBody>
      </p:sp>
    </p:spTree>
    <p:extLst>
      <p:ext uri="{BB962C8B-B14F-4D97-AF65-F5344CB8AC3E}">
        <p14:creationId xmlns:p14="http://schemas.microsoft.com/office/powerpoint/2010/main" val="2990111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Types </a:t>
            </a:r>
            <a:r>
              <a:rPr lang="en-US" dirty="0"/>
              <a:t>of relationships among classes - inheritance, aggregation and composition</a:t>
            </a:r>
          </a:p>
          <a:p>
            <a:r>
              <a:rPr lang="en-US" dirty="0" smtClean="0"/>
              <a:t>Abstract classes</a:t>
            </a:r>
          </a:p>
          <a:p>
            <a:r>
              <a:rPr lang="en-US"/>
              <a:t>Interfaces</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a:t>
            </a:fld>
            <a:endParaRPr lang="en-US" dirty="0"/>
          </a:p>
        </p:txBody>
      </p:sp>
    </p:spTree>
    <p:extLst>
      <p:ext uri="{BB962C8B-B14F-4D97-AF65-F5344CB8AC3E}">
        <p14:creationId xmlns:p14="http://schemas.microsoft.com/office/powerpoint/2010/main" val="2179186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sz="half" idx="1"/>
          </p:nvPr>
        </p:nvSpPr>
        <p:spPr>
          <a:xfrm>
            <a:off x="1590644" y="1017450"/>
            <a:ext cx="4000496" cy="5197632"/>
          </a:xfrm>
        </p:spPr>
        <p:txBody>
          <a:bodyPr>
            <a:normAutofit fontScale="92500" lnSpcReduction="20000"/>
          </a:bodyPr>
          <a:lstStyle/>
          <a:p>
            <a:r>
              <a:rPr lang="en-GB" dirty="0"/>
              <a:t>Use the abstract </a:t>
            </a:r>
            <a:r>
              <a:rPr lang="en-GB" dirty="0" smtClean="0"/>
              <a:t>keyword while declaring </a:t>
            </a:r>
            <a:r>
              <a:rPr lang="en-GB" b="1" dirty="0" smtClean="0"/>
              <a:t>abstract</a:t>
            </a:r>
            <a:r>
              <a:rPr lang="en-GB" dirty="0" smtClean="0"/>
              <a:t> </a:t>
            </a:r>
            <a:r>
              <a:rPr lang="en-GB" b="1" dirty="0" smtClean="0"/>
              <a:t>method</a:t>
            </a:r>
            <a:r>
              <a:rPr lang="en-GB" dirty="0" smtClean="0"/>
              <a:t>. Also, do not provide any implementation for that method</a:t>
            </a:r>
          </a:p>
          <a:p>
            <a:endParaRPr lang="en-GB" dirty="0" smtClean="0"/>
          </a:p>
          <a:p>
            <a:r>
              <a:rPr lang="en-GB" dirty="0" smtClean="0"/>
              <a:t>Use the abstract keyword while implementing </a:t>
            </a:r>
            <a:r>
              <a:rPr lang="en-GB" b="1" dirty="0" smtClean="0"/>
              <a:t>abstract</a:t>
            </a:r>
            <a:r>
              <a:rPr lang="en-GB" dirty="0" smtClean="0"/>
              <a:t> </a:t>
            </a:r>
            <a:r>
              <a:rPr lang="en-GB" b="1" dirty="0" smtClean="0"/>
              <a:t>property</a:t>
            </a:r>
            <a:r>
              <a:rPr lang="en-GB" dirty="0" smtClean="0"/>
              <a:t>. Also do not implement set and get accessors in a property</a:t>
            </a:r>
          </a:p>
          <a:p>
            <a:endParaRPr lang="en-GB" dirty="0" smtClean="0"/>
          </a:p>
          <a:p>
            <a:r>
              <a:rPr lang="en-GB" dirty="0" smtClean="0"/>
              <a:t>The class has to be declared with </a:t>
            </a:r>
            <a:r>
              <a:rPr lang="en-GB" b="1" dirty="0" smtClean="0"/>
              <a:t>abstract</a:t>
            </a:r>
            <a:r>
              <a:rPr lang="en-GB" dirty="0" smtClean="0"/>
              <a:t> keyword, too</a:t>
            </a:r>
            <a:endParaRPr lang="en-GB" dirty="0"/>
          </a:p>
        </p:txBody>
      </p:sp>
      <p:sp>
        <p:nvSpPr>
          <p:cNvPr id="10242" name="Rectangle 2"/>
          <p:cNvSpPr>
            <a:spLocks noGrp="1" noChangeArrowheads="1"/>
          </p:cNvSpPr>
          <p:nvPr>
            <p:ph type="title"/>
          </p:nvPr>
        </p:nvSpPr>
        <p:spPr>
          <a:xfrm>
            <a:off x="838200" y="365125"/>
            <a:ext cx="10867768" cy="663573"/>
          </a:xfrm>
        </p:spPr>
        <p:txBody>
          <a:bodyPr>
            <a:normAutofit fontScale="90000"/>
          </a:bodyPr>
          <a:lstStyle/>
          <a:p>
            <a:r>
              <a:rPr lang="en-GB" dirty="0"/>
              <a:t>Declaring Abstract </a:t>
            </a:r>
            <a:r>
              <a:rPr lang="en-GB" dirty="0" smtClean="0"/>
              <a:t>Class, Method and Property</a:t>
            </a:r>
            <a:endParaRPr lang="en-GB" dirty="0"/>
          </a:p>
        </p:txBody>
      </p:sp>
      <p:sp>
        <p:nvSpPr>
          <p:cNvPr id="10244" name="Rectangle 4"/>
          <p:cNvSpPr>
            <a:spLocks noChangeArrowheads="1"/>
          </p:cNvSpPr>
          <p:nvPr/>
        </p:nvSpPr>
        <p:spPr bwMode="auto">
          <a:xfrm>
            <a:off x="6019800" y="1017449"/>
            <a:ext cx="4286312" cy="4929222"/>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sz="1600" b="1" dirty="0">
                <a:latin typeface="Trebuchet MS" pitchFamily="34" charset="0"/>
              </a:rPr>
              <a:t>abstract</a:t>
            </a:r>
            <a:r>
              <a:rPr lang="en-US" sz="1600" dirty="0">
                <a:latin typeface="Trebuchet MS" pitchFamily="34" charset="0"/>
              </a:rPr>
              <a:t> class </a:t>
            </a:r>
            <a:r>
              <a:rPr lang="en-US" sz="1600" dirty="0">
                <a:latin typeface="Trebuchet MS" pitchFamily="34" charset="0"/>
              </a:rPr>
              <a:t>Employee</a:t>
            </a:r>
            <a:endParaRPr lang="en-US" sz="1600" dirty="0">
              <a:latin typeface="Trebuchet MS" pitchFamily="34" charset="0"/>
            </a:endParaRPr>
          </a:p>
          <a:p>
            <a:r>
              <a:rPr lang="en-US" sz="1600" dirty="0">
                <a:latin typeface="Trebuchet MS" pitchFamily="34" charset="0"/>
              </a:rPr>
              <a:t>{</a:t>
            </a:r>
          </a:p>
          <a:p>
            <a:endParaRPr lang="en-US" sz="1600" dirty="0">
              <a:latin typeface="Trebuchet MS" pitchFamily="34" charset="0"/>
            </a:endParaRPr>
          </a:p>
          <a:p>
            <a:r>
              <a:rPr lang="en-US" sz="1600" dirty="0">
                <a:latin typeface="Trebuchet MS" pitchFamily="34" charset="0"/>
              </a:rPr>
              <a:t>    public abstract void </a:t>
            </a:r>
            <a:r>
              <a:rPr lang="en-US" sz="1600" dirty="0" err="1">
                <a:latin typeface="Trebuchet MS" pitchFamily="34" charset="0"/>
              </a:rPr>
              <a:t>CalculateSalary</a:t>
            </a:r>
            <a:r>
              <a:rPr lang="en-US" sz="1600" dirty="0">
                <a:latin typeface="Trebuchet MS" pitchFamily="34" charset="0"/>
              </a:rPr>
              <a:t>();</a:t>
            </a:r>
          </a:p>
          <a:p>
            <a:r>
              <a:rPr lang="en-US" sz="1600" dirty="0">
                <a:latin typeface="Trebuchet MS" pitchFamily="34" charset="0"/>
              </a:rPr>
              <a:t>    public abstract decimal </a:t>
            </a:r>
            <a:r>
              <a:rPr lang="en-US" sz="1600" dirty="0" err="1">
                <a:latin typeface="Trebuchet MS" pitchFamily="34" charset="0"/>
              </a:rPr>
              <a:t>TotalSalary</a:t>
            </a:r>
            <a:endParaRPr lang="en-US" sz="1600" dirty="0">
              <a:latin typeface="Trebuchet MS" pitchFamily="34" charset="0"/>
            </a:endParaRPr>
          </a:p>
          <a:p>
            <a:r>
              <a:rPr lang="en-US" sz="1600" dirty="0">
                <a:latin typeface="Trebuchet MS" pitchFamily="34" charset="0"/>
              </a:rPr>
              <a:t>    {</a:t>
            </a:r>
          </a:p>
          <a:p>
            <a:r>
              <a:rPr lang="en-US" sz="1600" dirty="0">
                <a:latin typeface="Trebuchet MS" pitchFamily="34" charset="0"/>
              </a:rPr>
              <a:t>        set;</a:t>
            </a:r>
          </a:p>
          <a:p>
            <a:r>
              <a:rPr lang="en-US" sz="1600" dirty="0">
                <a:latin typeface="Trebuchet MS" pitchFamily="34" charset="0"/>
              </a:rPr>
              <a:t>        get;</a:t>
            </a:r>
          </a:p>
          <a:p>
            <a:r>
              <a:rPr lang="en-US" sz="1600" dirty="0">
                <a:latin typeface="Trebuchet MS" pitchFamily="34" charset="0"/>
              </a:rPr>
              <a:t>     }</a:t>
            </a:r>
            <a:endParaRPr lang="en-US" sz="1600" dirty="0">
              <a:latin typeface="Trebuchet MS" pitchFamily="34" charset="0"/>
            </a:endParaRPr>
          </a:p>
          <a:p>
            <a:r>
              <a:rPr lang="en-US" sz="1600" dirty="0">
                <a:latin typeface="Trebuchet MS" pitchFamily="34" charset="0"/>
              </a:rPr>
              <a:t>    </a:t>
            </a:r>
            <a:r>
              <a:rPr lang="en-US" sz="1600" dirty="0">
                <a:latin typeface="Trebuchet MS" pitchFamily="34" charset="0"/>
              </a:rPr>
              <a:t>//other abstract or</a:t>
            </a:r>
          </a:p>
          <a:p>
            <a:r>
              <a:rPr lang="en-US" sz="1600" dirty="0">
                <a:latin typeface="Trebuchet MS" pitchFamily="34" charset="0"/>
              </a:rPr>
              <a:t>    //non-abstract members</a:t>
            </a:r>
            <a:endParaRPr lang="en-US" sz="1600" dirty="0">
              <a:latin typeface="Trebuchet MS" pitchFamily="34" charset="0"/>
            </a:endParaRPr>
          </a:p>
          <a:p>
            <a:r>
              <a:rPr lang="en-US" sz="1600" dirty="0">
                <a:latin typeface="Trebuchet MS" pitchFamily="34" charset="0"/>
              </a:rPr>
              <a:t>}</a:t>
            </a:r>
          </a:p>
          <a:p>
            <a:r>
              <a:rPr lang="en-US" sz="1600" dirty="0">
                <a:latin typeface="Trebuchet MS" pitchFamily="34" charset="0"/>
              </a:rPr>
              <a:t>class Test</a:t>
            </a:r>
          </a:p>
          <a:p>
            <a:r>
              <a:rPr lang="en-US" sz="1600" dirty="0">
                <a:latin typeface="Trebuchet MS" pitchFamily="34" charset="0"/>
              </a:rPr>
              <a:t>{</a:t>
            </a:r>
          </a:p>
          <a:p>
            <a:r>
              <a:rPr lang="en-US" sz="1600" dirty="0">
                <a:latin typeface="Trebuchet MS" pitchFamily="34" charset="0"/>
              </a:rPr>
              <a:t>    static void Main( )</a:t>
            </a:r>
          </a:p>
          <a:p>
            <a:r>
              <a:rPr lang="en-US" sz="1600" dirty="0">
                <a:latin typeface="Trebuchet MS" pitchFamily="34" charset="0"/>
              </a:rPr>
              <a:t>    {</a:t>
            </a:r>
          </a:p>
          <a:p>
            <a:r>
              <a:rPr lang="en-US" sz="1600" dirty="0">
                <a:latin typeface="Trebuchet MS" pitchFamily="34" charset="0"/>
              </a:rPr>
              <a:t>       </a:t>
            </a:r>
            <a:r>
              <a:rPr lang="en-US" sz="1600" dirty="0">
                <a:latin typeface="Trebuchet MS" pitchFamily="34" charset="0"/>
              </a:rPr>
              <a:t>Employee </a:t>
            </a:r>
            <a:r>
              <a:rPr lang="en-US" sz="1600" dirty="0" err="1">
                <a:latin typeface="Trebuchet MS" pitchFamily="34" charset="0"/>
              </a:rPr>
              <a:t>rajeshEmployee</a:t>
            </a:r>
            <a:endParaRPr lang="en-US" sz="1600" dirty="0">
              <a:latin typeface="Trebuchet MS" pitchFamily="34" charset="0"/>
            </a:endParaRPr>
          </a:p>
          <a:p>
            <a:r>
              <a:rPr lang="en-US" sz="1600" dirty="0">
                <a:latin typeface="Trebuchet MS" pitchFamily="34" charset="0"/>
              </a:rPr>
              <a:t>       =new Employee();</a:t>
            </a:r>
            <a:endParaRPr lang="en-US" sz="1600" dirty="0">
              <a:latin typeface="Trebuchet MS" pitchFamily="34" charset="0"/>
            </a:endParaRPr>
          </a:p>
          <a:p>
            <a:r>
              <a:rPr lang="en-US" sz="1600" dirty="0">
                <a:latin typeface="Trebuchet MS" pitchFamily="34" charset="0"/>
              </a:rPr>
              <a:t>    }</a:t>
            </a:r>
          </a:p>
          <a:p>
            <a:r>
              <a:rPr lang="en-US" sz="1600" dirty="0">
                <a:latin typeface="Trebuchet MS" pitchFamily="34" charset="0"/>
              </a:rPr>
              <a:t>}</a:t>
            </a:r>
          </a:p>
        </p:txBody>
      </p:sp>
      <p:sp>
        <p:nvSpPr>
          <p:cNvPr id="10246" name="Text Box 6"/>
          <p:cNvSpPr txBox="1">
            <a:spLocks noChangeArrowheads="1"/>
          </p:cNvSpPr>
          <p:nvPr/>
        </p:nvSpPr>
        <p:spPr bwMode="auto">
          <a:xfrm>
            <a:off x="8948758" y="3732093"/>
            <a:ext cx="1285884" cy="2143140"/>
          </a:xfrm>
          <a:prstGeom prst="rect">
            <a:avLst/>
          </a:prstGeom>
          <a:gradFill rotWithShape="0">
            <a:gsLst>
              <a:gs pos="0">
                <a:srgbClr val="6699FF">
                  <a:gamma/>
                  <a:shade val="46275"/>
                  <a:invGamma/>
                </a:srgbClr>
              </a:gs>
              <a:gs pos="50000">
                <a:srgbClr val="6699FF"/>
              </a:gs>
              <a:gs pos="100000">
                <a:srgbClr val="6699FF">
                  <a:gamma/>
                  <a:shade val="46275"/>
                  <a:invGamma/>
                </a:srgbClr>
              </a:gs>
            </a:gsLst>
            <a:lin ang="0" scaled="1"/>
          </a:gradFill>
          <a:ln w="9525">
            <a:solidFill>
              <a:schemeClr val="tx1"/>
            </a:solidFill>
            <a:miter lim="800000"/>
            <a:headEnd/>
            <a:tailEnd/>
          </a:ln>
          <a:effectLst>
            <a:outerShdw dist="71842" dir="2700000" algn="ctr" rotWithShape="0">
              <a:srgbClr val="C0C0C0"/>
            </a:outerShdw>
          </a:effectLst>
        </p:spPr>
        <p:txBody>
          <a:bodyPr wrap="none" lIns="45720" rIns="45720" anchor="ctr"/>
          <a:lstStyle/>
          <a:p>
            <a:pPr algn="ctr"/>
            <a:r>
              <a:rPr lang="en-GB" sz="1600" b="1" dirty="0">
                <a:solidFill>
                  <a:srgbClr val="FFFFFF"/>
                </a:solidFill>
                <a:effectLst>
                  <a:outerShdw blurRad="38100" dist="38100" dir="2700000" algn="tl">
                    <a:srgbClr val="000000"/>
                  </a:outerShdw>
                </a:effectLst>
              </a:rPr>
              <a:t>An abstract </a:t>
            </a:r>
            <a:endParaRPr lang="en-GB" sz="1600" b="1" dirty="0">
              <a:solidFill>
                <a:srgbClr val="FFFFFF"/>
              </a:solidFill>
              <a:effectLst>
                <a:outerShdw blurRad="38100" dist="38100" dir="2700000" algn="tl">
                  <a:srgbClr val="000000"/>
                </a:outerShdw>
              </a:effectLst>
            </a:endParaRPr>
          </a:p>
          <a:p>
            <a:pPr algn="ctr"/>
            <a:r>
              <a:rPr lang="en-GB" sz="1600" b="1" dirty="0">
                <a:solidFill>
                  <a:srgbClr val="FFFFFF"/>
                </a:solidFill>
                <a:effectLst>
                  <a:outerShdw blurRad="38100" dist="38100" dir="2700000" algn="tl">
                    <a:srgbClr val="000000"/>
                  </a:outerShdw>
                </a:effectLst>
              </a:rPr>
              <a:t>class </a:t>
            </a:r>
          </a:p>
          <a:p>
            <a:pPr algn="ctr"/>
            <a:r>
              <a:rPr lang="en-GB" sz="1600" b="1" dirty="0">
                <a:solidFill>
                  <a:srgbClr val="FFFFFF"/>
                </a:solidFill>
                <a:effectLst>
                  <a:outerShdw blurRad="38100" dist="38100" dir="2700000" algn="tl">
                    <a:srgbClr val="000000"/>
                  </a:outerShdw>
                </a:effectLst>
              </a:rPr>
              <a:t>cannot</a:t>
            </a:r>
            <a:endParaRPr lang="en-GB" sz="1600" b="1" dirty="0">
              <a:solidFill>
                <a:srgbClr val="FFFFFF"/>
              </a:solidFill>
              <a:effectLst>
                <a:outerShdw blurRad="38100" dist="38100" dir="2700000" algn="tl">
                  <a:srgbClr val="000000"/>
                </a:outerShdw>
              </a:effectLst>
            </a:endParaRPr>
          </a:p>
          <a:p>
            <a:pPr algn="ctr"/>
            <a:r>
              <a:rPr lang="en-GB" sz="1600" b="1" dirty="0">
                <a:solidFill>
                  <a:srgbClr val="FFFFFF"/>
                </a:solidFill>
                <a:effectLst>
                  <a:outerShdw blurRad="38100" dist="38100" dir="2700000" algn="tl">
                    <a:srgbClr val="000000"/>
                  </a:outerShdw>
                </a:effectLst>
              </a:rPr>
              <a:t>be </a:t>
            </a:r>
            <a:endParaRPr lang="en-GB" sz="1600" b="1" dirty="0">
              <a:solidFill>
                <a:srgbClr val="FFFFFF"/>
              </a:solidFill>
              <a:effectLst>
                <a:outerShdw blurRad="38100" dist="38100" dir="2700000" algn="tl">
                  <a:srgbClr val="000000"/>
                </a:outerShdw>
              </a:effectLst>
            </a:endParaRPr>
          </a:p>
          <a:p>
            <a:pPr algn="ctr"/>
            <a:r>
              <a:rPr lang="en-GB" sz="1600" b="1" dirty="0">
                <a:solidFill>
                  <a:srgbClr val="FFFFFF"/>
                </a:solidFill>
                <a:effectLst>
                  <a:outerShdw blurRad="38100" dist="38100" dir="2700000" algn="tl">
                    <a:srgbClr val="000000"/>
                  </a:outerShdw>
                </a:effectLst>
              </a:rPr>
              <a:t>instantiated</a:t>
            </a:r>
            <a:endParaRPr lang="en-GB" sz="1600" b="1" dirty="0">
              <a:solidFill>
                <a:srgbClr val="FFFFFF"/>
              </a:solidFill>
              <a:effectLst>
                <a:outerShdw blurRad="38100" dist="38100" dir="2700000" algn="tl">
                  <a:srgbClr val="000000"/>
                </a:outerShdw>
              </a:effectLst>
            </a:endParaRPr>
          </a:p>
        </p:txBody>
      </p:sp>
      <p:sp>
        <p:nvSpPr>
          <p:cNvPr id="10249" name="Rectangle 9"/>
          <p:cNvSpPr>
            <a:spLocks noChangeArrowheads="1"/>
          </p:cNvSpPr>
          <p:nvPr/>
        </p:nvSpPr>
        <p:spPr bwMode="auto">
          <a:xfrm>
            <a:off x="8448692" y="5089415"/>
            <a:ext cx="357190" cy="554640"/>
          </a:xfrm>
          <a:prstGeom prst="rect">
            <a:avLst/>
          </a:prstGeom>
          <a:noFill/>
          <a:ln w="9525">
            <a:noFill/>
            <a:miter lim="800000"/>
            <a:headEnd/>
            <a:tailEnd/>
          </a:ln>
          <a:effectLst/>
        </p:spPr>
        <p:txBody>
          <a:bodyPr wrap="square" lIns="92075" tIns="46038" rIns="92075" bIns="46038">
            <a:spAutoFit/>
          </a:bodyPr>
          <a:lstStyle/>
          <a:p>
            <a:pPr defTabSz="739775"/>
            <a:r>
              <a:rPr lang="en-US" sz="3000" dirty="0">
                <a:solidFill>
                  <a:srgbClr val="FF0033"/>
                </a:solidFill>
                <a:effectLst>
                  <a:outerShdw blurRad="38100" dist="38100" dir="2700000" algn="tl">
                    <a:srgbClr val="C0C0C0"/>
                  </a:outerShdw>
                </a:effectLst>
                <a:latin typeface="Wingdings" pitchFamily="2" charset="2"/>
              </a:rPr>
              <a:t>û</a:t>
            </a:r>
          </a:p>
        </p:txBody>
      </p:sp>
      <p:sp>
        <p:nvSpPr>
          <p:cNvPr id="10250" name="Line 10"/>
          <p:cNvSpPr>
            <a:spLocks noChangeShapeType="1"/>
          </p:cNvSpPr>
          <p:nvPr/>
        </p:nvSpPr>
        <p:spPr bwMode="auto">
          <a:xfrm flipH="1">
            <a:off x="8305816" y="5375167"/>
            <a:ext cx="642942" cy="0"/>
          </a:xfrm>
          <a:prstGeom prst="line">
            <a:avLst/>
          </a:prstGeom>
          <a:noFill/>
          <a:ln w="19050">
            <a:solidFill>
              <a:schemeClr val="tx1"/>
            </a:solidFill>
            <a:round/>
            <a:headEnd/>
            <a:tailEnd type="triangle" w="med" len="med"/>
          </a:ln>
          <a:effectLst/>
        </p:spPr>
        <p:txBody>
          <a:bodyPr/>
          <a:lstStyle/>
          <a:p>
            <a:endParaRPr lang="en-IN"/>
          </a:p>
        </p:txBody>
      </p:sp>
      <p:sp>
        <p:nvSpPr>
          <p:cNvPr id="13" name="Rounded Rectangle 12"/>
          <p:cNvSpPr/>
          <p:nvPr/>
        </p:nvSpPr>
        <p:spPr>
          <a:xfrm>
            <a:off x="6234114" y="1803267"/>
            <a:ext cx="3643338" cy="2143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p:nvSpPr>
        <p:spPr>
          <a:xfrm>
            <a:off x="6234114" y="2089019"/>
            <a:ext cx="3643338" cy="12144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p:cNvCxnSpPr/>
          <p:nvPr/>
        </p:nvCxnSpPr>
        <p:spPr>
          <a:xfrm>
            <a:off x="5029200" y="1600201"/>
            <a:ext cx="1204914" cy="2745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886200" y="2660523"/>
            <a:ext cx="2276476" cy="6429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193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Abstract Class</a:t>
            </a:r>
            <a:endParaRPr lang="en-IN"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3238480" y="1361399"/>
            <a:ext cx="4610120" cy="2401911"/>
          </a:xfrm>
          <a:prstGeom prst="rect">
            <a:avLst/>
          </a:prstGeom>
          <a:noFill/>
          <a:ln w="9525">
            <a:solidFill>
              <a:schemeClr val="tx1"/>
            </a:solid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1756143" y="4599457"/>
            <a:ext cx="3982668" cy="1517207"/>
          </a:xfrm>
          <a:prstGeom prst="rect">
            <a:avLst/>
          </a:prstGeom>
          <a:noFill/>
          <a:ln w="9525">
            <a:solidFill>
              <a:schemeClr val="tx1"/>
            </a:solid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5881687" y="4582446"/>
            <a:ext cx="4071966" cy="1551226"/>
          </a:xfrm>
          <a:prstGeom prst="rect">
            <a:avLst/>
          </a:prstGeom>
          <a:noFill/>
          <a:ln w="9525">
            <a:solidFill>
              <a:schemeClr val="tx1"/>
            </a:solidFill>
            <a:miter lim="800000"/>
            <a:headEnd/>
            <a:tailEnd/>
          </a:ln>
          <a:effectLst/>
        </p:spPr>
      </p:pic>
      <p:cxnSp>
        <p:nvCxnSpPr>
          <p:cNvPr id="7" name="Straight Connector 6"/>
          <p:cNvCxnSpPr/>
          <p:nvPr/>
        </p:nvCxnSpPr>
        <p:spPr>
          <a:xfrm rot="5400000" flipH="1" flipV="1">
            <a:off x="4202893" y="4393413"/>
            <a:ext cx="785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a:off x="4452926" y="3714752"/>
            <a:ext cx="285752" cy="285752"/>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rot="5400000" flipH="1" flipV="1">
            <a:off x="6346033" y="4393413"/>
            <a:ext cx="785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a:off x="6596066" y="3714752"/>
            <a:ext cx="285752" cy="285752"/>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9096396" y="2071678"/>
            <a:ext cx="1214446" cy="114300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Class Diagram</a:t>
            </a:r>
            <a:endParaRPr lang="en-IN" sz="1600" dirty="0">
              <a:latin typeface="Trebuchet MS" pitchFamily="34" charset="0"/>
            </a:endParaRPr>
          </a:p>
        </p:txBody>
      </p:sp>
    </p:spTree>
    <p:extLst>
      <p:ext uri="{BB962C8B-B14F-4D97-AF65-F5344CB8AC3E}">
        <p14:creationId xmlns:p14="http://schemas.microsoft.com/office/powerpoint/2010/main" val="1385509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mployeeImage.png"/>
          <p:cNvPicPr>
            <a:picLocks noGrp="1" noChangeAspect="1"/>
          </p:cNvPicPr>
          <p:nvPr>
            <p:ph idx="1"/>
          </p:nvPr>
        </p:nvPicPr>
        <p:blipFill>
          <a:blip r:embed="rId3" cstate="print"/>
          <a:stretch>
            <a:fillRect/>
          </a:stretch>
        </p:blipFill>
        <p:spPr>
          <a:xfrm>
            <a:off x="2132522" y="1600201"/>
            <a:ext cx="7316279" cy="4360441"/>
          </a:xfrm>
          <a:ln>
            <a:solidFill>
              <a:srgbClr val="002060"/>
            </a:solidFill>
          </a:ln>
        </p:spPr>
      </p:pic>
      <p:sp>
        <p:nvSpPr>
          <p:cNvPr id="3" name="Title 2"/>
          <p:cNvSpPr>
            <a:spLocks noGrp="1"/>
          </p:cNvSpPr>
          <p:nvPr>
            <p:ph type="title"/>
          </p:nvPr>
        </p:nvSpPr>
        <p:spPr>
          <a:xfrm>
            <a:off x="887627" y="174611"/>
            <a:ext cx="10515600" cy="1325563"/>
          </a:xfrm>
        </p:spPr>
        <p:txBody>
          <a:bodyPr/>
          <a:lstStyle/>
          <a:p>
            <a:r>
              <a:rPr lang="en-US" dirty="0" smtClean="0"/>
              <a:t>Example: Abstract Class</a:t>
            </a:r>
            <a:endParaRPr lang="en-IN" dirty="0"/>
          </a:p>
        </p:txBody>
      </p:sp>
      <p:sp>
        <p:nvSpPr>
          <p:cNvPr id="5" name="Rounded Rectangle 4"/>
          <p:cNvSpPr/>
          <p:nvPr/>
        </p:nvSpPr>
        <p:spPr>
          <a:xfrm>
            <a:off x="2274067" y="5562600"/>
            <a:ext cx="3643338" cy="2143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095472" y="1071546"/>
            <a:ext cx="7643866" cy="4286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Employee class code</a:t>
            </a:r>
            <a:endParaRPr lang="en-IN" sz="1600" dirty="0">
              <a:latin typeface="Trebuchet MS" pitchFamily="34" charset="0"/>
            </a:endParaRPr>
          </a:p>
        </p:txBody>
      </p:sp>
    </p:spTree>
    <p:extLst>
      <p:ext uri="{BB962C8B-B14F-4D97-AF65-F5344CB8AC3E}">
        <p14:creationId xmlns:p14="http://schemas.microsoft.com/office/powerpoint/2010/main" val="858006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rojectManagerImage.png"/>
          <p:cNvPicPr>
            <a:picLocks noGrp="1" noChangeAspect="1"/>
          </p:cNvPicPr>
          <p:nvPr>
            <p:ph sz="half" idx="1"/>
          </p:nvPr>
        </p:nvPicPr>
        <p:blipFill>
          <a:blip r:embed="rId3" cstate="print"/>
          <a:stretch>
            <a:fillRect/>
          </a:stretch>
        </p:blipFill>
        <p:spPr>
          <a:xfrm>
            <a:off x="1981200" y="2843145"/>
            <a:ext cx="4038600" cy="2040075"/>
          </a:xfrm>
          <a:ln>
            <a:solidFill>
              <a:schemeClr val="tx1"/>
            </a:solidFill>
          </a:ln>
        </p:spPr>
      </p:pic>
      <p:pic>
        <p:nvPicPr>
          <p:cNvPr id="8" name="Content Placeholder 7" descr="SrDeveloperImage.png"/>
          <p:cNvPicPr>
            <a:picLocks noGrp="1" noChangeAspect="1"/>
          </p:cNvPicPr>
          <p:nvPr>
            <p:ph sz="half" idx="2"/>
          </p:nvPr>
        </p:nvPicPr>
        <p:blipFill>
          <a:blip r:embed="rId4" cstate="print"/>
          <a:stretch>
            <a:fillRect/>
          </a:stretch>
        </p:blipFill>
        <p:spPr>
          <a:xfrm>
            <a:off x="6172200" y="2828237"/>
            <a:ext cx="4038600" cy="2069888"/>
          </a:xfrm>
          <a:ln>
            <a:solidFill>
              <a:schemeClr val="tx1"/>
            </a:solidFill>
          </a:ln>
        </p:spPr>
      </p:pic>
      <p:sp>
        <p:nvSpPr>
          <p:cNvPr id="3" name="Title 2"/>
          <p:cNvSpPr>
            <a:spLocks noGrp="1"/>
          </p:cNvSpPr>
          <p:nvPr>
            <p:ph type="title"/>
          </p:nvPr>
        </p:nvSpPr>
        <p:spPr/>
        <p:txBody>
          <a:bodyPr/>
          <a:lstStyle/>
          <a:p>
            <a:r>
              <a:rPr lang="en-US" dirty="0" smtClean="0"/>
              <a:t>Example: </a:t>
            </a:r>
            <a:r>
              <a:rPr lang="en-US" dirty="0"/>
              <a:t>A</a:t>
            </a:r>
            <a:r>
              <a:rPr lang="en-US" dirty="0" smtClean="0"/>
              <a:t>bstract </a:t>
            </a:r>
            <a:r>
              <a:rPr lang="en-US" dirty="0"/>
              <a:t>C</a:t>
            </a:r>
            <a:r>
              <a:rPr lang="en-US" dirty="0" smtClean="0"/>
              <a:t>lass</a:t>
            </a:r>
            <a:endParaRPr lang="en-IN" dirty="0"/>
          </a:p>
        </p:txBody>
      </p:sp>
      <p:sp>
        <p:nvSpPr>
          <p:cNvPr id="9" name="Rounded Rectangle 8"/>
          <p:cNvSpPr/>
          <p:nvPr/>
        </p:nvSpPr>
        <p:spPr>
          <a:xfrm>
            <a:off x="6238876" y="4143380"/>
            <a:ext cx="1785950" cy="2143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2095472" y="4143380"/>
            <a:ext cx="1785950" cy="2143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952596" y="2071678"/>
            <a:ext cx="8286808" cy="64294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 default, abstract members are virtual. So, while implementing them in the derived class, one should use ‘override’ keyword</a:t>
            </a:r>
            <a:endParaRPr lang="en-IN" dirty="0"/>
          </a:p>
        </p:txBody>
      </p:sp>
      <p:sp>
        <p:nvSpPr>
          <p:cNvPr id="12" name="Rectangle 11"/>
          <p:cNvSpPr/>
          <p:nvPr/>
        </p:nvSpPr>
        <p:spPr>
          <a:xfrm>
            <a:off x="1952596" y="1571612"/>
            <a:ext cx="8215370" cy="35719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Derived class code</a:t>
            </a:r>
            <a:endParaRPr lang="en-IN" sz="1600" dirty="0">
              <a:latin typeface="Trebuchet MS" pitchFamily="34" charset="0"/>
            </a:endParaRPr>
          </a:p>
        </p:txBody>
      </p:sp>
    </p:spTree>
    <p:extLst>
      <p:ext uri="{BB962C8B-B14F-4D97-AF65-F5344CB8AC3E}">
        <p14:creationId xmlns:p14="http://schemas.microsoft.com/office/powerpoint/2010/main" val="40473185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sz="4000" dirty="0" smtClean="0">
                <a:cs typeface="Times New Roman" pitchFamily="18" charset="0"/>
              </a:rPr>
              <a:t>Important Points to Remember About Abstract</a:t>
            </a:r>
            <a:endParaRPr lang="en-US" sz="4000" dirty="0"/>
          </a:p>
        </p:txBody>
      </p:sp>
      <p:sp>
        <p:nvSpPr>
          <p:cNvPr id="37891" name="Rectangle 3"/>
          <p:cNvSpPr>
            <a:spLocks noGrp="1" noChangeArrowheads="1"/>
          </p:cNvSpPr>
          <p:nvPr>
            <p:ph type="body" idx="1"/>
          </p:nvPr>
        </p:nvSpPr>
        <p:spPr>
          <a:xfrm>
            <a:off x="766119" y="1285860"/>
            <a:ext cx="9444681" cy="5038740"/>
          </a:xfrm>
        </p:spPr>
        <p:txBody>
          <a:bodyPr>
            <a:normAutofit fontScale="85000" lnSpcReduction="10000"/>
          </a:bodyPr>
          <a:lstStyle/>
          <a:p>
            <a:r>
              <a:rPr lang="en-GB" dirty="0" smtClean="0"/>
              <a:t>Abstract methods have to be implemented in the child class. Otherwise, child class will also become abstract class</a:t>
            </a:r>
          </a:p>
          <a:p>
            <a:pPr lvl="0"/>
            <a:endParaRPr lang="en-US" dirty="0" smtClean="0">
              <a:cs typeface="Times New Roman" pitchFamily="18" charset="0"/>
            </a:endParaRPr>
          </a:p>
          <a:p>
            <a:pPr lvl="0"/>
            <a:r>
              <a:rPr lang="en-US" dirty="0" smtClean="0">
                <a:cs typeface="Times New Roman" pitchFamily="18" charset="0"/>
              </a:rPr>
              <a:t>Abstract methods/properties are by default virtual</a:t>
            </a:r>
            <a:r>
              <a:rPr lang="en-US" dirty="0" smtClean="0"/>
              <a:t>. So, while providing implementation in derived class you have to use ‘override’ keyword</a:t>
            </a:r>
          </a:p>
          <a:p>
            <a:pPr lvl="0"/>
            <a:r>
              <a:rPr lang="en-US" dirty="0" smtClean="0"/>
              <a:t>Abstract class objects can’t be created</a:t>
            </a:r>
          </a:p>
          <a:p>
            <a:pPr lvl="0"/>
            <a:endParaRPr lang="en-GB" dirty="0" smtClean="0"/>
          </a:p>
          <a:p>
            <a:r>
              <a:rPr lang="en-GB" dirty="0" smtClean="0"/>
              <a:t>Abstract class variable can hold reference of child class objects (</a:t>
            </a:r>
            <a:r>
              <a:rPr lang="en-GB" dirty="0" err="1" smtClean="0"/>
              <a:t>Upcasting</a:t>
            </a:r>
            <a:r>
              <a:rPr lang="en-GB" dirty="0" smtClean="0"/>
              <a:t>)</a:t>
            </a:r>
          </a:p>
          <a:p>
            <a:endParaRPr lang="en-GB" dirty="0" smtClean="0"/>
          </a:p>
          <a:p>
            <a:r>
              <a:rPr lang="en-GB" dirty="0" smtClean="0"/>
              <a:t>Abstract class is basically used as a template for other classes. All members, that you want to implement differently in different child classes, should be declared as abstract members in an abstract base class</a:t>
            </a:r>
            <a:endParaRPr lang="en-US" dirty="0" smtClean="0"/>
          </a:p>
          <a:p>
            <a:endParaRPr lang="en-GB" dirty="0" smtClean="0"/>
          </a:p>
          <a:p>
            <a:endParaRPr lang="en-GB" dirty="0" smtClean="0"/>
          </a:p>
        </p:txBody>
      </p:sp>
    </p:spTree>
    <p:extLst>
      <p:ext uri="{BB962C8B-B14F-4D97-AF65-F5344CB8AC3E}">
        <p14:creationId xmlns:p14="http://schemas.microsoft.com/office/powerpoint/2010/main" val="39105518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Interface is a pure abstract class. That means, all the members of an interface are pure abstract.</a:t>
            </a:r>
          </a:p>
          <a:p>
            <a:endParaRPr lang="en-US" dirty="0" smtClean="0"/>
          </a:p>
          <a:p>
            <a:r>
              <a:rPr lang="en-US" dirty="0" smtClean="0"/>
              <a:t>It does not contain any member with implementation</a:t>
            </a:r>
          </a:p>
          <a:p>
            <a:endParaRPr lang="en-US" dirty="0" smtClean="0"/>
          </a:p>
          <a:p>
            <a:r>
              <a:rPr lang="en-US" dirty="0" smtClean="0"/>
              <a:t>interfaces are for realization relationship.</a:t>
            </a:r>
          </a:p>
          <a:p>
            <a:endParaRPr lang="en-US" dirty="0" smtClean="0"/>
          </a:p>
          <a:p>
            <a:r>
              <a:rPr lang="en-US" dirty="0" smtClean="0"/>
              <a:t>A Realization  is a relationship between two elements, in which one  element (the client) realizes the behavior that the other element (the supplier) specifies.</a:t>
            </a:r>
          </a:p>
          <a:p>
            <a:endParaRPr lang="en-US" dirty="0" smtClean="0"/>
          </a:p>
          <a:p>
            <a:r>
              <a:rPr lang="en-US" dirty="0" smtClean="0"/>
              <a:t>Objects of interface can’t be created.</a:t>
            </a:r>
          </a:p>
          <a:p>
            <a:endParaRPr lang="en-US" dirty="0" smtClean="0"/>
          </a:p>
          <a:p>
            <a:endParaRPr lang="en-US" dirty="0" smtClean="0"/>
          </a:p>
          <a:p>
            <a:endParaRPr lang="en-US" dirty="0" smtClean="0"/>
          </a:p>
          <a:p>
            <a:endParaRPr lang="en-IN" dirty="0"/>
          </a:p>
        </p:txBody>
      </p:sp>
      <p:sp>
        <p:nvSpPr>
          <p:cNvPr id="3" name="Title 2"/>
          <p:cNvSpPr>
            <a:spLocks noGrp="1"/>
          </p:cNvSpPr>
          <p:nvPr>
            <p:ph type="title"/>
          </p:nvPr>
        </p:nvSpPr>
        <p:spPr/>
        <p:txBody>
          <a:bodyPr/>
          <a:lstStyle/>
          <a:p>
            <a:r>
              <a:rPr lang="en-US" dirty="0" smtClean="0"/>
              <a:t>Interface</a:t>
            </a:r>
            <a:endParaRPr lang="en-IN" dirty="0"/>
          </a:p>
        </p:txBody>
      </p:sp>
    </p:spTree>
    <p:extLst>
      <p:ext uri="{BB962C8B-B14F-4D97-AF65-F5344CB8AC3E}">
        <p14:creationId xmlns:p14="http://schemas.microsoft.com/office/powerpoint/2010/main" val="36075995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738282" y="2071678"/>
            <a:ext cx="8715436" cy="3929090"/>
          </a:xfrm>
          <a:prstGeom prst="roundRect">
            <a:avLst/>
          </a:prstGeom>
          <a:solidFill>
            <a:schemeClr val="accent1">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600">
              <a:latin typeface="Trebuchet MS" pitchFamily="34" charset="0"/>
            </a:endParaRPr>
          </a:p>
        </p:txBody>
      </p:sp>
      <p:sp>
        <p:nvSpPr>
          <p:cNvPr id="8194" name="Rectangle 2"/>
          <p:cNvSpPr>
            <a:spLocks noGrp="1" noChangeArrowheads="1"/>
          </p:cNvSpPr>
          <p:nvPr>
            <p:ph type="title"/>
          </p:nvPr>
        </p:nvSpPr>
        <p:spPr/>
        <p:txBody>
          <a:bodyPr/>
          <a:lstStyle/>
          <a:p>
            <a:r>
              <a:rPr lang="en-GB" dirty="0" smtClean="0"/>
              <a:t>Example: Interface</a:t>
            </a:r>
            <a:endParaRPr lang="en-GB" dirty="0"/>
          </a:p>
        </p:txBody>
      </p:sp>
      <p:sp>
        <p:nvSpPr>
          <p:cNvPr id="8195" name="Rectangle 3"/>
          <p:cNvSpPr>
            <a:spLocks noGrp="1" noChangeArrowheads="1"/>
          </p:cNvSpPr>
          <p:nvPr>
            <p:ph type="body" idx="1"/>
          </p:nvPr>
        </p:nvSpPr>
        <p:spPr>
          <a:xfrm>
            <a:off x="1482910" y="1382713"/>
            <a:ext cx="8031193" cy="571488"/>
          </a:xfrm>
        </p:spPr>
        <p:txBody>
          <a:bodyPr>
            <a:normAutofit fontScale="92500"/>
          </a:bodyPr>
          <a:lstStyle/>
          <a:p>
            <a:r>
              <a:rPr lang="en-GB" dirty="0" smtClean="0"/>
              <a:t>Syntax</a:t>
            </a:r>
            <a:r>
              <a:rPr lang="en-GB" dirty="0"/>
              <a:t>: </a:t>
            </a:r>
            <a:r>
              <a:rPr lang="en-GB" dirty="0" smtClean="0"/>
              <a:t>Use ‘interface’ keyword to declare an interface </a:t>
            </a:r>
            <a:endParaRPr lang="en-GB" dirty="0"/>
          </a:p>
        </p:txBody>
      </p:sp>
      <p:sp>
        <p:nvSpPr>
          <p:cNvPr id="8200" name="Rectangle 8"/>
          <p:cNvSpPr>
            <a:spLocks noChangeArrowheads="1"/>
          </p:cNvSpPr>
          <p:nvPr/>
        </p:nvSpPr>
        <p:spPr bwMode="auto">
          <a:xfrm>
            <a:off x="1828800" y="2968625"/>
            <a:ext cx="8401050" cy="1981200"/>
          </a:xfrm>
          <a:prstGeom prst="rect">
            <a:avLst/>
          </a:prstGeom>
          <a:solidFill>
            <a:schemeClr val="tx2">
              <a:lumMod val="40000"/>
              <a:lumOff val="60000"/>
            </a:schemeClr>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sz="1600" b="1" dirty="0">
                <a:latin typeface="Trebuchet MS" pitchFamily="34" charset="0"/>
              </a:rPr>
              <a:t>interface</a:t>
            </a:r>
            <a:r>
              <a:rPr lang="en-US" sz="1600" dirty="0">
                <a:latin typeface="Trebuchet MS" pitchFamily="34" charset="0"/>
              </a:rPr>
              <a:t> </a:t>
            </a:r>
            <a:r>
              <a:rPr lang="en-US" sz="1600" dirty="0" err="1">
                <a:latin typeface="Trebuchet MS" pitchFamily="34" charset="0"/>
              </a:rPr>
              <a:t>IToken</a:t>
            </a:r>
            <a:endParaRPr lang="en-US" sz="1600" dirty="0">
              <a:latin typeface="Trebuchet MS" pitchFamily="34" charset="0"/>
            </a:endParaRPr>
          </a:p>
          <a:p>
            <a:r>
              <a:rPr lang="en-US" sz="1600" dirty="0">
                <a:latin typeface="Trebuchet MS" pitchFamily="34" charset="0"/>
              </a:rPr>
              <a:t>{</a:t>
            </a:r>
          </a:p>
          <a:p>
            <a:r>
              <a:rPr lang="en-US" sz="1600" dirty="0">
                <a:latin typeface="Trebuchet MS" pitchFamily="34" charset="0"/>
              </a:rPr>
              <a:t>    </a:t>
            </a:r>
            <a:r>
              <a:rPr lang="en-US" sz="1600" dirty="0" err="1">
                <a:latin typeface="Trebuchet MS" pitchFamily="34" charset="0"/>
              </a:rPr>
              <a:t>int</a:t>
            </a:r>
            <a:r>
              <a:rPr lang="en-US" sz="1600" dirty="0">
                <a:latin typeface="Trebuchet MS" pitchFamily="34" charset="0"/>
              </a:rPr>
              <a:t> </a:t>
            </a:r>
            <a:r>
              <a:rPr lang="en-US" sz="1600" dirty="0" err="1">
                <a:latin typeface="Trebuchet MS" pitchFamily="34" charset="0"/>
              </a:rPr>
              <a:t>LineNumber</a:t>
            </a:r>
            <a:r>
              <a:rPr lang="en-US" sz="1600" dirty="0">
                <a:latin typeface="Trebuchet MS" pitchFamily="34" charset="0"/>
              </a:rPr>
              <a:t>( );</a:t>
            </a:r>
          </a:p>
          <a:p>
            <a:r>
              <a:rPr lang="en-US" sz="1600" dirty="0">
                <a:latin typeface="Trebuchet MS" pitchFamily="34" charset="0"/>
              </a:rPr>
              <a:t>    string </a:t>
            </a:r>
            <a:r>
              <a:rPr lang="en-US" sz="1600" dirty="0">
                <a:latin typeface="Trebuchet MS" pitchFamily="34" charset="0"/>
              </a:rPr>
              <a:t>Name {get; set;};</a:t>
            </a:r>
            <a:endParaRPr lang="en-US" sz="1600" dirty="0">
              <a:latin typeface="Trebuchet MS" pitchFamily="34" charset="0"/>
            </a:endParaRPr>
          </a:p>
          <a:p>
            <a:r>
              <a:rPr lang="en-US" sz="1600" dirty="0">
                <a:latin typeface="Trebuchet MS" pitchFamily="34" charset="0"/>
              </a:rPr>
              <a:t>}</a:t>
            </a:r>
          </a:p>
        </p:txBody>
      </p:sp>
      <p:sp>
        <p:nvSpPr>
          <p:cNvPr id="8197" name="Rectangle 5"/>
          <p:cNvSpPr>
            <a:spLocks noChangeArrowheads="1"/>
          </p:cNvSpPr>
          <p:nvPr/>
        </p:nvSpPr>
        <p:spPr bwMode="auto">
          <a:xfrm>
            <a:off x="6705600" y="3311525"/>
            <a:ext cx="2286000" cy="685800"/>
          </a:xfrm>
          <a:prstGeom prst="rect">
            <a:avLst/>
          </a:prstGeom>
          <a:solidFill>
            <a:schemeClr val="accent3">
              <a:lumMod val="60000"/>
              <a:lumOff val="40000"/>
            </a:schemeClr>
          </a:solidFill>
          <a:ln w="9525">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b="1" dirty="0" err="1">
                <a:latin typeface="Trebuchet MS" pitchFamily="34" charset="0"/>
              </a:rPr>
              <a:t>IToken</a:t>
            </a:r>
            <a:endParaRPr lang="en-GB" sz="1600" b="1" dirty="0">
              <a:latin typeface="Trebuchet MS" pitchFamily="34" charset="0"/>
            </a:endParaRPr>
          </a:p>
          <a:p>
            <a:pPr algn="ctr"/>
            <a:r>
              <a:rPr lang="en-GB" sz="1600" b="1" dirty="0">
                <a:latin typeface="Trebuchet MS" pitchFamily="34" charset="0"/>
              </a:rPr>
              <a:t>« interface »</a:t>
            </a:r>
          </a:p>
        </p:txBody>
      </p:sp>
      <p:sp>
        <p:nvSpPr>
          <p:cNvPr id="8205" name="Rectangle 13"/>
          <p:cNvSpPr>
            <a:spLocks noChangeArrowheads="1"/>
          </p:cNvSpPr>
          <p:nvPr/>
        </p:nvSpPr>
        <p:spPr bwMode="auto">
          <a:xfrm>
            <a:off x="6705600" y="3997325"/>
            <a:ext cx="2286000" cy="685800"/>
          </a:xfrm>
          <a:prstGeom prst="rect">
            <a:avLst/>
          </a:prstGeom>
          <a:solidFill>
            <a:schemeClr val="accent3">
              <a:lumMod val="60000"/>
              <a:lumOff val="40000"/>
            </a:schemeClr>
          </a:solidFill>
          <a:ln w="9525">
            <a:solidFill>
              <a:srgbClr val="0033CC"/>
            </a:solidFill>
            <a:miter lim="800000"/>
            <a:headEnd/>
            <a:tailEnd/>
          </a:ln>
          <a:effectLst>
            <a:outerShdw dist="53882" dir="2700000" algn="ctr" rotWithShape="0">
              <a:srgbClr val="C0C0C0"/>
            </a:outerShdw>
          </a:effectLst>
        </p:spPr>
        <p:txBody>
          <a:bodyPr wrap="none" tIns="27432" bIns="27432" anchor="ctr"/>
          <a:lstStyle/>
          <a:p>
            <a:r>
              <a:rPr lang="en-GB" sz="1600" b="1" dirty="0">
                <a:latin typeface="Trebuchet MS" pitchFamily="34" charset="0"/>
              </a:rPr>
              <a:t>       </a:t>
            </a:r>
            <a:r>
              <a:rPr lang="en-GB" sz="1600" b="1" dirty="0" err="1">
                <a:latin typeface="Trebuchet MS" pitchFamily="34" charset="0"/>
              </a:rPr>
              <a:t>LineNumber</a:t>
            </a:r>
            <a:r>
              <a:rPr lang="en-GB" sz="1600" b="1" dirty="0">
                <a:latin typeface="Trebuchet MS" pitchFamily="34" charset="0"/>
              </a:rPr>
              <a:t>(  )</a:t>
            </a:r>
          </a:p>
          <a:p>
            <a:r>
              <a:rPr lang="en-GB" sz="1600" b="1" dirty="0">
                <a:latin typeface="Trebuchet MS" pitchFamily="34" charset="0"/>
              </a:rPr>
              <a:t>       Name</a:t>
            </a:r>
            <a:r>
              <a:rPr lang="en-GB" sz="1600" b="1" dirty="0">
                <a:latin typeface="Trebuchet MS" pitchFamily="34" charset="0"/>
              </a:rPr>
              <a:t>(  )</a:t>
            </a:r>
          </a:p>
        </p:txBody>
      </p:sp>
      <p:sp>
        <p:nvSpPr>
          <p:cNvPr id="8206" name="Text Box 14"/>
          <p:cNvSpPr txBox="1">
            <a:spLocks noChangeArrowheads="1"/>
          </p:cNvSpPr>
          <p:nvPr/>
        </p:nvSpPr>
        <p:spPr bwMode="auto">
          <a:xfrm>
            <a:off x="4724400" y="5102225"/>
            <a:ext cx="2014542" cy="336550"/>
          </a:xfrm>
          <a:prstGeom prst="rect">
            <a:avLst/>
          </a:prstGeom>
          <a:solidFill>
            <a:schemeClr val="accent3">
              <a:lumMod val="60000"/>
              <a:lumOff val="40000"/>
            </a:schemeClr>
          </a:solidFill>
          <a:ln w="9525">
            <a:solidFill>
              <a:schemeClr val="tx1"/>
            </a:solidFill>
            <a:miter lim="800000"/>
            <a:headEnd/>
            <a:tailEnd/>
          </a:ln>
          <a:effectLst>
            <a:outerShdw dist="71842" dir="2700000" algn="ctr" rotWithShape="0">
              <a:srgbClr val="C0C0C0"/>
            </a:outerShdw>
          </a:effectLst>
        </p:spPr>
        <p:txBody>
          <a:bodyPr wrap="none" lIns="45720" rIns="45720" anchor="ctr"/>
          <a:lstStyle/>
          <a:p>
            <a:pPr algn="ctr"/>
            <a:r>
              <a:rPr lang="en-GB" sz="1600" b="1" dirty="0">
                <a:effectLst>
                  <a:outerShdw blurRad="38100" dist="38100" dir="2700000" algn="tl">
                    <a:srgbClr val="000000"/>
                  </a:outerShdw>
                </a:effectLst>
                <a:latin typeface="Trebuchet MS" pitchFamily="34" charset="0"/>
              </a:rPr>
              <a:t>No </a:t>
            </a:r>
            <a:r>
              <a:rPr lang="en-GB" sz="1600" b="1" dirty="0">
                <a:latin typeface="Trebuchet MS" pitchFamily="34" charset="0"/>
              </a:rPr>
              <a:t>method</a:t>
            </a:r>
            <a:r>
              <a:rPr lang="en-GB" sz="1600" b="1" dirty="0">
                <a:effectLst>
                  <a:outerShdw blurRad="38100" dist="38100" dir="2700000" algn="tl">
                    <a:srgbClr val="000000"/>
                  </a:outerShdw>
                </a:effectLst>
                <a:latin typeface="Trebuchet MS" pitchFamily="34" charset="0"/>
              </a:rPr>
              <a:t>  bodies</a:t>
            </a:r>
          </a:p>
        </p:txBody>
      </p:sp>
      <p:sp>
        <p:nvSpPr>
          <p:cNvPr id="8208" name="Text Box 16"/>
          <p:cNvSpPr txBox="1">
            <a:spLocks noChangeArrowheads="1"/>
          </p:cNvSpPr>
          <p:nvPr/>
        </p:nvSpPr>
        <p:spPr bwMode="auto">
          <a:xfrm>
            <a:off x="6705600" y="2260601"/>
            <a:ext cx="2286000" cy="581025"/>
          </a:xfrm>
          <a:prstGeom prst="rect">
            <a:avLst/>
          </a:prstGeom>
          <a:solidFill>
            <a:schemeClr val="accent3">
              <a:lumMod val="60000"/>
              <a:lumOff val="40000"/>
            </a:schemeClr>
          </a:solidFill>
          <a:ln w="9525">
            <a:solidFill>
              <a:schemeClr val="tx1"/>
            </a:solidFill>
            <a:miter lim="800000"/>
            <a:headEnd/>
            <a:tailEnd/>
          </a:ln>
          <a:effectLst>
            <a:outerShdw dist="71842" dir="2700000" algn="ctr" rotWithShape="0">
              <a:srgbClr val="C0C0C0"/>
            </a:outerShdw>
          </a:effectLst>
        </p:spPr>
        <p:txBody>
          <a:bodyPr wrap="none" lIns="45720" rIns="45720" anchor="ctr"/>
          <a:lstStyle/>
          <a:p>
            <a:pPr algn="ctr"/>
            <a:r>
              <a:rPr lang="en-GB" sz="1600" b="1" dirty="0">
                <a:latin typeface="Trebuchet MS" pitchFamily="34" charset="0"/>
              </a:rPr>
              <a:t>Interface names should </a:t>
            </a:r>
            <a:br>
              <a:rPr lang="en-GB" sz="1600" b="1" dirty="0">
                <a:latin typeface="Trebuchet MS" pitchFamily="34" charset="0"/>
              </a:rPr>
            </a:br>
            <a:r>
              <a:rPr lang="en-GB" sz="1600" b="1" dirty="0">
                <a:latin typeface="Trebuchet MS" pitchFamily="34" charset="0"/>
              </a:rPr>
              <a:t>begin with a capital “I”</a:t>
            </a:r>
          </a:p>
        </p:txBody>
      </p:sp>
      <p:sp>
        <p:nvSpPr>
          <p:cNvPr id="8210" name="Text Box 18"/>
          <p:cNvSpPr txBox="1">
            <a:spLocks noChangeArrowheads="1"/>
          </p:cNvSpPr>
          <p:nvPr/>
        </p:nvSpPr>
        <p:spPr bwMode="auto">
          <a:xfrm>
            <a:off x="1881158" y="5072074"/>
            <a:ext cx="2024090" cy="336550"/>
          </a:xfrm>
          <a:prstGeom prst="rect">
            <a:avLst/>
          </a:prstGeom>
          <a:solidFill>
            <a:schemeClr val="accent3">
              <a:lumMod val="60000"/>
              <a:lumOff val="40000"/>
            </a:schemeClr>
          </a:solidFill>
          <a:ln w="9525">
            <a:solidFill>
              <a:schemeClr val="tx1"/>
            </a:solidFill>
            <a:miter lim="800000"/>
            <a:headEnd/>
            <a:tailEnd/>
          </a:ln>
          <a:effectLst>
            <a:outerShdw dist="71842" dir="2700000" algn="ctr" rotWithShape="0">
              <a:srgbClr val="C0C0C0"/>
            </a:outerShdw>
          </a:effectLst>
        </p:spPr>
        <p:txBody>
          <a:bodyPr wrap="none" lIns="45720" rIns="45720" anchor="ctr"/>
          <a:lstStyle/>
          <a:p>
            <a:pPr algn="ctr"/>
            <a:r>
              <a:rPr lang="en-GB" sz="1600" b="1" dirty="0">
                <a:effectLst>
                  <a:outerShdw blurRad="38100" dist="38100" dir="2700000" algn="tl">
                    <a:srgbClr val="000000"/>
                  </a:outerShdw>
                </a:effectLst>
                <a:latin typeface="Trebuchet MS" pitchFamily="34" charset="0"/>
              </a:rPr>
              <a:t>No </a:t>
            </a:r>
            <a:r>
              <a:rPr lang="en-GB" sz="1600" b="1" dirty="0">
                <a:latin typeface="Trebuchet MS" pitchFamily="34" charset="0"/>
              </a:rPr>
              <a:t>access</a:t>
            </a:r>
            <a:r>
              <a:rPr lang="en-GB" sz="1600" b="1" dirty="0">
                <a:effectLst>
                  <a:outerShdw blurRad="38100" dist="38100" dir="2700000" algn="tl">
                    <a:srgbClr val="000000"/>
                  </a:outerShdw>
                </a:effectLst>
                <a:latin typeface="Trebuchet MS" pitchFamily="34" charset="0"/>
              </a:rPr>
              <a:t> </a:t>
            </a:r>
            <a:r>
              <a:rPr lang="en-GB" sz="1600" b="1" dirty="0" err="1">
                <a:effectLst>
                  <a:outerShdw blurRad="38100" dist="38100" dir="2700000" algn="tl">
                    <a:srgbClr val="000000"/>
                  </a:outerShdw>
                </a:effectLst>
                <a:latin typeface="Trebuchet MS" pitchFamily="34" charset="0"/>
              </a:rPr>
              <a:t>specifiers</a:t>
            </a:r>
            <a:endParaRPr lang="en-GB" sz="1600" b="1" dirty="0">
              <a:effectLst>
                <a:outerShdw blurRad="38100" dist="38100" dir="2700000" algn="tl">
                  <a:srgbClr val="000000"/>
                </a:outerShdw>
              </a:effectLst>
              <a:latin typeface="Trebuchet MS" pitchFamily="34" charset="0"/>
            </a:endParaRPr>
          </a:p>
        </p:txBody>
      </p:sp>
      <p:sp>
        <p:nvSpPr>
          <p:cNvPr id="8213" name="Line 21"/>
          <p:cNvSpPr>
            <a:spLocks noChangeShapeType="1"/>
          </p:cNvSpPr>
          <p:nvPr/>
        </p:nvSpPr>
        <p:spPr bwMode="auto">
          <a:xfrm flipH="1">
            <a:off x="2881290" y="2500306"/>
            <a:ext cx="0" cy="857256"/>
          </a:xfrm>
          <a:prstGeom prst="line">
            <a:avLst/>
          </a:prstGeom>
          <a:noFill/>
          <a:ln w="19050">
            <a:solidFill>
              <a:schemeClr val="tx1"/>
            </a:solidFill>
            <a:round/>
            <a:headEnd/>
            <a:tailEnd type="triangle" w="med" len="med"/>
          </a:ln>
          <a:effectLst/>
        </p:spPr>
        <p:txBody>
          <a:bodyPr/>
          <a:lstStyle/>
          <a:p>
            <a:endParaRPr lang="en-IN"/>
          </a:p>
        </p:txBody>
      </p:sp>
      <p:sp>
        <p:nvSpPr>
          <p:cNvPr id="8214" name="Line 22"/>
          <p:cNvSpPr>
            <a:spLocks noChangeShapeType="1"/>
          </p:cNvSpPr>
          <p:nvPr/>
        </p:nvSpPr>
        <p:spPr bwMode="auto">
          <a:xfrm flipH="1" flipV="1">
            <a:off x="3952860" y="3929066"/>
            <a:ext cx="2000264" cy="1"/>
          </a:xfrm>
          <a:prstGeom prst="line">
            <a:avLst/>
          </a:prstGeom>
          <a:noFill/>
          <a:ln w="19050">
            <a:solidFill>
              <a:schemeClr val="tx1"/>
            </a:solidFill>
            <a:round/>
            <a:headEnd/>
            <a:tailEnd type="triangle" w="med" len="med"/>
          </a:ln>
          <a:effectLst/>
        </p:spPr>
        <p:txBody>
          <a:bodyPr/>
          <a:lstStyle/>
          <a:p>
            <a:endParaRPr lang="en-IN"/>
          </a:p>
        </p:txBody>
      </p:sp>
      <p:sp>
        <p:nvSpPr>
          <p:cNvPr id="8215" name="Line 23"/>
          <p:cNvSpPr>
            <a:spLocks noChangeShapeType="1"/>
          </p:cNvSpPr>
          <p:nvPr/>
        </p:nvSpPr>
        <p:spPr bwMode="auto">
          <a:xfrm flipH="1" flipV="1">
            <a:off x="2166910" y="4357694"/>
            <a:ext cx="0" cy="714380"/>
          </a:xfrm>
          <a:prstGeom prst="line">
            <a:avLst/>
          </a:prstGeom>
          <a:noFill/>
          <a:ln w="19050">
            <a:solidFill>
              <a:schemeClr val="tx1"/>
            </a:solidFill>
            <a:round/>
            <a:headEnd/>
            <a:tailEnd type="triangle" w="med" len="med"/>
          </a:ln>
          <a:effectLst/>
        </p:spPr>
        <p:txBody>
          <a:bodyPr/>
          <a:lstStyle/>
          <a:p>
            <a:endParaRPr lang="en-IN"/>
          </a:p>
        </p:txBody>
      </p:sp>
      <p:sp>
        <p:nvSpPr>
          <p:cNvPr id="14" name="Line 22"/>
          <p:cNvSpPr>
            <a:spLocks noChangeShapeType="1"/>
          </p:cNvSpPr>
          <p:nvPr/>
        </p:nvSpPr>
        <p:spPr bwMode="auto">
          <a:xfrm flipH="1" flipV="1">
            <a:off x="4310050" y="4214818"/>
            <a:ext cx="1643074" cy="0"/>
          </a:xfrm>
          <a:prstGeom prst="line">
            <a:avLst/>
          </a:prstGeom>
          <a:noFill/>
          <a:ln w="19050">
            <a:solidFill>
              <a:schemeClr val="tx1"/>
            </a:solidFill>
            <a:round/>
            <a:headEnd/>
            <a:tailEnd type="triangle" w="med" len="med"/>
          </a:ln>
          <a:effectLst/>
        </p:spPr>
        <p:txBody>
          <a:bodyPr/>
          <a:lstStyle/>
          <a:p>
            <a:endParaRPr lang="en-IN"/>
          </a:p>
        </p:txBody>
      </p:sp>
      <p:cxnSp>
        <p:nvCxnSpPr>
          <p:cNvPr id="16" name="Straight Connector 15"/>
          <p:cNvCxnSpPr/>
          <p:nvPr/>
        </p:nvCxnSpPr>
        <p:spPr>
          <a:xfrm rot="5400000">
            <a:off x="5381620" y="4500570"/>
            <a:ext cx="1143008" cy="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213" idx="0"/>
          </p:cNvCxnSpPr>
          <p:nvPr/>
        </p:nvCxnSpPr>
        <p:spPr>
          <a:xfrm rot="16200000" flipH="1">
            <a:off x="4738678" y="642918"/>
            <a:ext cx="0" cy="3714776"/>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4744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020762"/>
            <a:ext cx="8229600" cy="5480072"/>
          </a:xfrm>
        </p:spPr>
        <p:txBody>
          <a:bodyPr>
            <a:normAutofit fontScale="85000" lnSpcReduction="20000"/>
          </a:bodyPr>
          <a:lstStyle/>
          <a:p>
            <a:r>
              <a:rPr lang="en-US" dirty="0" smtClean="0"/>
              <a:t>Interface members are by default </a:t>
            </a:r>
            <a:r>
              <a:rPr lang="en-US" b="1" dirty="0" smtClean="0"/>
              <a:t>public </a:t>
            </a:r>
            <a:r>
              <a:rPr lang="en-US" dirty="0" smtClean="0"/>
              <a:t>and</a:t>
            </a:r>
            <a:r>
              <a:rPr lang="en-US" b="1" dirty="0" smtClean="0"/>
              <a:t> abstract </a:t>
            </a:r>
            <a:r>
              <a:rPr lang="en-US" dirty="0" smtClean="0"/>
              <a:t>, do not declare them with </a:t>
            </a:r>
            <a:r>
              <a:rPr lang="en-US" b="1" dirty="0" smtClean="0"/>
              <a:t>public </a:t>
            </a:r>
            <a:r>
              <a:rPr lang="en-US" dirty="0" smtClean="0"/>
              <a:t>and</a:t>
            </a:r>
            <a:r>
              <a:rPr lang="en-US" b="1" dirty="0" smtClean="0"/>
              <a:t> abstract</a:t>
            </a:r>
            <a:r>
              <a:rPr lang="en-US" dirty="0" smtClean="0"/>
              <a:t> keyword</a:t>
            </a:r>
          </a:p>
          <a:p>
            <a:r>
              <a:rPr lang="en-US" dirty="0" smtClean="0"/>
              <a:t>Interface can’t contain fields or anything with an implementation</a:t>
            </a:r>
          </a:p>
          <a:p>
            <a:r>
              <a:rPr lang="en-US" dirty="0" smtClean="0"/>
              <a:t>Interface can contain methods without implementation and properties with set and get </a:t>
            </a:r>
            <a:r>
              <a:rPr lang="en-US" dirty="0" err="1" smtClean="0"/>
              <a:t>accessors</a:t>
            </a:r>
            <a:r>
              <a:rPr lang="en-US" dirty="0" smtClean="0"/>
              <a:t>, but without implementation</a:t>
            </a:r>
          </a:p>
          <a:p>
            <a:r>
              <a:rPr lang="en-US" dirty="0" smtClean="0"/>
              <a:t>Interface is a reference type, that means, an interface variable can hold reference of an object of a class that implements the interface</a:t>
            </a:r>
          </a:p>
          <a:p>
            <a:r>
              <a:rPr lang="en-US" dirty="0" smtClean="0"/>
              <a:t>Multiple interfaces can be implemented in a class</a:t>
            </a:r>
          </a:p>
          <a:p>
            <a:r>
              <a:rPr lang="en-US" dirty="0" smtClean="0"/>
              <a:t>Interface can inherit from an interface, but not from a class or any other non-interfaces types</a:t>
            </a:r>
          </a:p>
          <a:p>
            <a:r>
              <a:rPr lang="en-US" dirty="0" smtClean="0"/>
              <a:t>If a class does not implement any of the members of an interface then the class has to be declared as an abstract class as well as the member which is not implemented,  has to be declared as abstract member</a:t>
            </a:r>
          </a:p>
          <a:p>
            <a:endParaRPr lang="en-IN" dirty="0"/>
          </a:p>
        </p:txBody>
      </p:sp>
      <p:sp>
        <p:nvSpPr>
          <p:cNvPr id="3" name="Title 2"/>
          <p:cNvSpPr>
            <a:spLocks noGrp="1"/>
          </p:cNvSpPr>
          <p:nvPr>
            <p:ph type="title"/>
          </p:nvPr>
        </p:nvSpPr>
        <p:spPr>
          <a:xfrm>
            <a:off x="838200" y="365126"/>
            <a:ext cx="10192265" cy="590464"/>
          </a:xfrm>
        </p:spPr>
        <p:txBody>
          <a:bodyPr>
            <a:normAutofit fontScale="90000"/>
          </a:bodyPr>
          <a:lstStyle/>
          <a:p>
            <a:r>
              <a:rPr lang="en-GB" dirty="0" smtClean="0"/>
              <a:t>Interface Rules </a:t>
            </a:r>
            <a:endParaRPr lang="en-GB" dirty="0"/>
          </a:p>
        </p:txBody>
      </p:sp>
    </p:spTree>
    <p:extLst>
      <p:ext uri="{BB962C8B-B14F-4D97-AF65-F5344CB8AC3E}">
        <p14:creationId xmlns:p14="http://schemas.microsoft.com/office/powerpoint/2010/main" val="22111597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365125"/>
            <a:ext cx="10315832" cy="706421"/>
          </a:xfrm>
        </p:spPr>
        <p:txBody>
          <a:bodyPr/>
          <a:lstStyle/>
          <a:p>
            <a:r>
              <a:rPr lang="en-US" dirty="0"/>
              <a:t>Implementing Multiple </a:t>
            </a:r>
            <a:r>
              <a:rPr lang="en-US" dirty="0" smtClean="0"/>
              <a:t>Interfaces in a class</a:t>
            </a:r>
            <a:endParaRPr lang="en-US" dirty="0"/>
          </a:p>
        </p:txBody>
      </p:sp>
      <p:sp>
        <p:nvSpPr>
          <p:cNvPr id="21507" name="Rectangle 3"/>
          <p:cNvSpPr>
            <a:spLocks noGrp="1" noChangeArrowheads="1"/>
          </p:cNvSpPr>
          <p:nvPr>
            <p:ph type="body" idx="1"/>
          </p:nvPr>
        </p:nvSpPr>
        <p:spPr>
          <a:xfrm>
            <a:off x="2309786" y="1071546"/>
            <a:ext cx="7194550" cy="5214974"/>
          </a:xfrm>
        </p:spPr>
        <p:txBody>
          <a:bodyPr>
            <a:normAutofit fontScale="92500" lnSpcReduction="20000"/>
          </a:bodyPr>
          <a:lstStyle/>
          <a:p>
            <a:pPr>
              <a:lnSpc>
                <a:spcPct val="80000"/>
              </a:lnSpc>
            </a:pPr>
            <a:r>
              <a:rPr lang="en-GB" sz="2000" dirty="0"/>
              <a:t>A class can implement zero or more interfaces</a:t>
            </a:r>
          </a:p>
          <a:p>
            <a:pPr>
              <a:lnSpc>
                <a:spcPct val="80000"/>
              </a:lnSpc>
            </a:pPr>
            <a:endParaRPr lang="en-GB" sz="2000" dirty="0"/>
          </a:p>
          <a:p>
            <a:pPr>
              <a:lnSpc>
                <a:spcPct val="80000"/>
              </a:lnSpc>
            </a:pPr>
            <a:endParaRPr lang="en-GB" sz="2000" dirty="0"/>
          </a:p>
          <a:p>
            <a:pPr>
              <a:lnSpc>
                <a:spcPct val="80000"/>
              </a:lnSpc>
            </a:pPr>
            <a:endParaRPr lang="en-GB" sz="2000" dirty="0"/>
          </a:p>
          <a:p>
            <a:pPr>
              <a:lnSpc>
                <a:spcPct val="80000"/>
              </a:lnSpc>
            </a:pPr>
            <a:endParaRPr lang="en-GB" sz="2000" dirty="0"/>
          </a:p>
          <a:p>
            <a:pPr>
              <a:lnSpc>
                <a:spcPct val="80000"/>
              </a:lnSpc>
            </a:pPr>
            <a:endParaRPr lang="en-GB" sz="2000" dirty="0"/>
          </a:p>
          <a:p>
            <a:pPr>
              <a:lnSpc>
                <a:spcPct val="80000"/>
              </a:lnSpc>
            </a:pPr>
            <a:endParaRPr lang="en-GB" sz="2000" dirty="0"/>
          </a:p>
          <a:p>
            <a:pPr>
              <a:lnSpc>
                <a:spcPct val="80000"/>
              </a:lnSpc>
            </a:pPr>
            <a:endParaRPr lang="en-GB" sz="2000" dirty="0"/>
          </a:p>
          <a:p>
            <a:pPr>
              <a:lnSpc>
                <a:spcPct val="80000"/>
              </a:lnSpc>
            </a:pPr>
            <a:endParaRPr lang="en-GB" sz="2000" dirty="0"/>
          </a:p>
          <a:p>
            <a:pPr>
              <a:lnSpc>
                <a:spcPct val="80000"/>
              </a:lnSpc>
            </a:pPr>
            <a:endParaRPr lang="en-GB" dirty="0" smtClean="0"/>
          </a:p>
          <a:p>
            <a:pPr>
              <a:lnSpc>
                <a:spcPct val="80000"/>
              </a:lnSpc>
            </a:pPr>
            <a:endParaRPr lang="en-GB" sz="2000" dirty="0"/>
          </a:p>
          <a:p>
            <a:pPr>
              <a:lnSpc>
                <a:spcPct val="80000"/>
              </a:lnSpc>
            </a:pPr>
            <a:endParaRPr lang="en-GB" sz="2000" dirty="0"/>
          </a:p>
          <a:p>
            <a:pPr>
              <a:lnSpc>
                <a:spcPct val="80000"/>
              </a:lnSpc>
            </a:pPr>
            <a:r>
              <a:rPr lang="en-GB" sz="2000" dirty="0"/>
              <a:t>An </a:t>
            </a:r>
            <a:r>
              <a:rPr lang="en-GB" sz="2000" dirty="0"/>
              <a:t>interface can extend zero or more interfaces</a:t>
            </a:r>
          </a:p>
          <a:p>
            <a:pPr>
              <a:lnSpc>
                <a:spcPct val="80000"/>
              </a:lnSpc>
            </a:pPr>
            <a:r>
              <a:rPr lang="en-US" sz="2000" dirty="0">
                <a:cs typeface="Times New Roman" pitchFamily="18" charset="0"/>
              </a:rPr>
              <a:t>A class can be more accessible than its base interfaces</a:t>
            </a:r>
            <a:r>
              <a:rPr lang="en-US" sz="2000" dirty="0"/>
              <a:t> </a:t>
            </a:r>
          </a:p>
          <a:p>
            <a:pPr>
              <a:lnSpc>
                <a:spcPct val="80000"/>
              </a:lnSpc>
            </a:pPr>
            <a:r>
              <a:rPr lang="en-GB" sz="2000" dirty="0"/>
              <a:t>An interface </a:t>
            </a:r>
            <a:r>
              <a:rPr lang="en-US" sz="2000" dirty="0">
                <a:cs typeface="Times New Roman" pitchFamily="18" charset="0"/>
              </a:rPr>
              <a:t>cannot be more accessible than its base interfaces</a:t>
            </a:r>
            <a:r>
              <a:rPr lang="en-US" sz="2000" dirty="0"/>
              <a:t> </a:t>
            </a:r>
            <a:endParaRPr lang="en-GB" sz="2000" dirty="0"/>
          </a:p>
          <a:p>
            <a:pPr>
              <a:lnSpc>
                <a:spcPct val="80000"/>
              </a:lnSpc>
            </a:pPr>
            <a:r>
              <a:rPr lang="en-GB" sz="2000" dirty="0"/>
              <a:t>A class must implement all inherited interface </a:t>
            </a:r>
            <a:r>
              <a:rPr lang="en-GB" sz="2000" dirty="0"/>
              <a:t>methods</a:t>
            </a:r>
            <a:endParaRPr lang="en-GB" sz="2000" dirty="0"/>
          </a:p>
        </p:txBody>
      </p:sp>
      <p:sp>
        <p:nvSpPr>
          <p:cNvPr id="21508" name="Rectangle 4"/>
          <p:cNvSpPr>
            <a:spLocks noChangeArrowheads="1"/>
          </p:cNvSpPr>
          <p:nvPr/>
        </p:nvSpPr>
        <p:spPr bwMode="auto">
          <a:xfrm>
            <a:off x="2041525" y="1638299"/>
            <a:ext cx="8305800" cy="2895600"/>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pPr>
              <a:lnSpc>
                <a:spcPct val="80000"/>
              </a:lnSpc>
            </a:pPr>
            <a:r>
              <a:rPr lang="en-US" sz="2000" dirty="0">
                <a:latin typeface="Trebuchet MS" pitchFamily="34" charset="0"/>
              </a:rPr>
              <a:t>interface </a:t>
            </a:r>
            <a:r>
              <a:rPr lang="en-US" sz="2000" dirty="0" err="1">
                <a:latin typeface="Trebuchet MS" pitchFamily="34" charset="0"/>
              </a:rPr>
              <a:t>IToken</a:t>
            </a:r>
            <a:endParaRPr lang="en-US" sz="2000" dirty="0">
              <a:latin typeface="Trebuchet MS" pitchFamily="34" charset="0"/>
            </a:endParaRPr>
          </a:p>
          <a:p>
            <a:pPr>
              <a:lnSpc>
                <a:spcPct val="80000"/>
              </a:lnSpc>
            </a:pPr>
            <a:r>
              <a:rPr lang="en-US" sz="2000" dirty="0">
                <a:latin typeface="Trebuchet MS" pitchFamily="34" charset="0"/>
              </a:rPr>
              <a:t>{</a:t>
            </a:r>
          </a:p>
          <a:p>
            <a:pPr>
              <a:lnSpc>
                <a:spcPct val="80000"/>
              </a:lnSpc>
            </a:pPr>
            <a:r>
              <a:rPr lang="en-US" sz="2000" dirty="0">
                <a:latin typeface="Trebuchet MS" pitchFamily="34" charset="0"/>
              </a:rPr>
              <a:t>    string Name( );</a:t>
            </a:r>
          </a:p>
          <a:p>
            <a:pPr>
              <a:lnSpc>
                <a:spcPct val="80000"/>
              </a:lnSpc>
            </a:pPr>
            <a:r>
              <a:rPr lang="en-US" sz="2000" dirty="0">
                <a:latin typeface="Trebuchet MS" pitchFamily="34" charset="0"/>
              </a:rPr>
              <a:t>}</a:t>
            </a:r>
          </a:p>
          <a:p>
            <a:pPr>
              <a:lnSpc>
                <a:spcPct val="80000"/>
              </a:lnSpc>
            </a:pPr>
            <a:r>
              <a:rPr lang="en-US" sz="2000" dirty="0">
                <a:latin typeface="Trebuchet MS" pitchFamily="34" charset="0"/>
              </a:rPr>
              <a:t>interface </a:t>
            </a:r>
            <a:r>
              <a:rPr lang="en-US" sz="2000" dirty="0" err="1">
                <a:latin typeface="Trebuchet MS" pitchFamily="34" charset="0"/>
              </a:rPr>
              <a:t>IVisitable</a:t>
            </a:r>
            <a:endParaRPr lang="en-US" sz="2000" dirty="0">
              <a:latin typeface="Trebuchet MS" pitchFamily="34" charset="0"/>
            </a:endParaRPr>
          </a:p>
          <a:p>
            <a:pPr>
              <a:lnSpc>
                <a:spcPct val="80000"/>
              </a:lnSpc>
            </a:pPr>
            <a:r>
              <a:rPr lang="en-US" sz="2000" dirty="0">
                <a:latin typeface="Trebuchet MS" pitchFamily="34" charset="0"/>
              </a:rPr>
              <a:t>{</a:t>
            </a:r>
          </a:p>
          <a:p>
            <a:pPr>
              <a:lnSpc>
                <a:spcPct val="80000"/>
              </a:lnSpc>
            </a:pPr>
            <a:r>
              <a:rPr lang="en-US" sz="2000" dirty="0">
                <a:latin typeface="Trebuchet MS" pitchFamily="34" charset="0"/>
              </a:rPr>
              <a:t>    void Accept(</a:t>
            </a:r>
            <a:r>
              <a:rPr lang="en-US" sz="2000" dirty="0" err="1">
                <a:latin typeface="Trebuchet MS" pitchFamily="34" charset="0"/>
              </a:rPr>
              <a:t>IVisitor</a:t>
            </a:r>
            <a:r>
              <a:rPr lang="en-US" sz="2000" dirty="0">
                <a:latin typeface="Trebuchet MS" pitchFamily="34" charset="0"/>
              </a:rPr>
              <a:t> v);</a:t>
            </a:r>
          </a:p>
          <a:p>
            <a:pPr>
              <a:lnSpc>
                <a:spcPct val="80000"/>
              </a:lnSpc>
            </a:pPr>
            <a:r>
              <a:rPr lang="en-US" sz="2000" dirty="0">
                <a:latin typeface="Trebuchet MS" pitchFamily="34" charset="0"/>
              </a:rPr>
              <a:t>}</a:t>
            </a:r>
          </a:p>
          <a:p>
            <a:pPr>
              <a:lnSpc>
                <a:spcPct val="80000"/>
              </a:lnSpc>
            </a:pPr>
            <a:r>
              <a:rPr lang="en-US" sz="2000" dirty="0">
                <a:latin typeface="Trebuchet MS" pitchFamily="34" charset="0"/>
              </a:rPr>
              <a:t>class Token: </a:t>
            </a:r>
            <a:r>
              <a:rPr lang="en-US" sz="2000" b="1" dirty="0" err="1">
                <a:latin typeface="Trebuchet MS" pitchFamily="34" charset="0"/>
              </a:rPr>
              <a:t>IToken</a:t>
            </a:r>
            <a:r>
              <a:rPr lang="en-US" sz="2000" b="1" dirty="0">
                <a:latin typeface="Trebuchet MS" pitchFamily="34" charset="0"/>
              </a:rPr>
              <a:t>, </a:t>
            </a:r>
            <a:r>
              <a:rPr lang="en-US" sz="2000" b="1" dirty="0" err="1">
                <a:latin typeface="Trebuchet MS" pitchFamily="34" charset="0"/>
              </a:rPr>
              <a:t>IVisitable</a:t>
            </a:r>
            <a:endParaRPr lang="en-US" sz="2000" b="1" dirty="0">
              <a:latin typeface="Trebuchet MS" pitchFamily="34" charset="0"/>
            </a:endParaRPr>
          </a:p>
          <a:p>
            <a:pPr>
              <a:lnSpc>
                <a:spcPct val="80000"/>
              </a:lnSpc>
            </a:pPr>
            <a:r>
              <a:rPr lang="en-US" sz="2000" dirty="0">
                <a:latin typeface="Trebuchet MS" pitchFamily="34" charset="0"/>
              </a:rPr>
              <a:t>{ ...</a:t>
            </a:r>
          </a:p>
          <a:p>
            <a:pPr>
              <a:lnSpc>
                <a:spcPct val="80000"/>
              </a:lnSpc>
            </a:pPr>
            <a:r>
              <a:rPr lang="en-US" sz="2000" dirty="0">
                <a:latin typeface="Trebuchet MS" pitchFamily="34" charset="0"/>
              </a:rPr>
              <a:t>}</a:t>
            </a:r>
            <a:endParaRPr lang="en-US" sz="2400" dirty="0">
              <a:latin typeface="Trebuchet MS" pitchFamily="34" charset="0"/>
            </a:endParaRPr>
          </a:p>
        </p:txBody>
      </p:sp>
      <p:sp>
        <p:nvSpPr>
          <p:cNvPr id="21510" name="Rectangle 6"/>
          <p:cNvSpPr>
            <a:spLocks noChangeArrowheads="1"/>
          </p:cNvSpPr>
          <p:nvPr/>
        </p:nvSpPr>
        <p:spPr bwMode="auto">
          <a:xfrm>
            <a:off x="6194425" y="1800225"/>
            <a:ext cx="1676400" cy="685800"/>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2000" b="1"/>
              <a:t>IToken</a:t>
            </a:r>
          </a:p>
          <a:p>
            <a:pPr algn="ctr"/>
            <a:r>
              <a:rPr lang="en-GB" sz="2000" b="1"/>
              <a:t>« interface »</a:t>
            </a:r>
          </a:p>
        </p:txBody>
      </p:sp>
      <p:sp>
        <p:nvSpPr>
          <p:cNvPr id="21513" name="Rectangle 9"/>
          <p:cNvSpPr>
            <a:spLocks noChangeArrowheads="1"/>
          </p:cNvSpPr>
          <p:nvPr/>
        </p:nvSpPr>
        <p:spPr bwMode="auto">
          <a:xfrm>
            <a:off x="8251825" y="1800225"/>
            <a:ext cx="1676400" cy="685800"/>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2000" b="1"/>
              <a:t>IVisitable</a:t>
            </a:r>
          </a:p>
          <a:p>
            <a:pPr algn="ctr"/>
            <a:r>
              <a:rPr lang="en-GB" sz="2000" b="1"/>
              <a:t>« interface »</a:t>
            </a:r>
          </a:p>
        </p:txBody>
      </p:sp>
      <p:sp>
        <p:nvSpPr>
          <p:cNvPr id="21509" name="Rectangle 5"/>
          <p:cNvSpPr>
            <a:spLocks noChangeArrowheads="1"/>
          </p:cNvSpPr>
          <p:nvPr/>
        </p:nvSpPr>
        <p:spPr bwMode="auto">
          <a:xfrm>
            <a:off x="6956425" y="3352800"/>
            <a:ext cx="2362200" cy="914400"/>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2000" b="1"/>
              <a:t>Token</a:t>
            </a:r>
          </a:p>
          <a:p>
            <a:pPr algn="ctr"/>
            <a:r>
              <a:rPr lang="en-GB" sz="2000" b="1"/>
              <a:t>« concrete »</a:t>
            </a:r>
          </a:p>
        </p:txBody>
      </p:sp>
      <p:sp>
        <p:nvSpPr>
          <p:cNvPr id="21525" name="AutoShape 21"/>
          <p:cNvSpPr>
            <a:spLocks noChangeArrowheads="1"/>
          </p:cNvSpPr>
          <p:nvPr/>
        </p:nvSpPr>
        <p:spPr bwMode="auto">
          <a:xfrm>
            <a:off x="7162800" y="2514600"/>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p>
        </p:txBody>
      </p:sp>
      <p:sp>
        <p:nvSpPr>
          <p:cNvPr id="21526" name="AutoShape 22"/>
          <p:cNvSpPr>
            <a:spLocks noChangeArrowheads="1"/>
          </p:cNvSpPr>
          <p:nvPr/>
        </p:nvSpPr>
        <p:spPr bwMode="auto">
          <a:xfrm>
            <a:off x="8839200" y="2514600"/>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p>
        </p:txBody>
      </p:sp>
      <p:cxnSp>
        <p:nvCxnSpPr>
          <p:cNvPr id="21527" name="AutoShape 23"/>
          <p:cNvCxnSpPr>
            <a:cxnSpLocks noChangeShapeType="1"/>
            <a:stCxn id="21525" idx="3"/>
          </p:cNvCxnSpPr>
          <p:nvPr/>
        </p:nvCxnSpPr>
        <p:spPr bwMode="auto">
          <a:xfrm rot="16200000" flipH="1">
            <a:off x="7486650" y="2647950"/>
            <a:ext cx="533400" cy="876300"/>
          </a:xfrm>
          <a:prstGeom prst="bentConnector3">
            <a:avLst>
              <a:gd name="adj1" fmla="val 50000"/>
            </a:avLst>
          </a:prstGeom>
          <a:noFill/>
          <a:ln w="19050">
            <a:solidFill>
              <a:schemeClr val="tx1"/>
            </a:solidFill>
            <a:prstDash val="dash"/>
            <a:miter lim="800000"/>
            <a:headEnd/>
            <a:tailEnd/>
          </a:ln>
          <a:effectLst/>
        </p:spPr>
      </p:cxnSp>
      <p:cxnSp>
        <p:nvCxnSpPr>
          <p:cNvPr id="21528" name="AutoShape 24"/>
          <p:cNvCxnSpPr>
            <a:cxnSpLocks noChangeShapeType="1"/>
            <a:stCxn id="21526" idx="3"/>
          </p:cNvCxnSpPr>
          <p:nvPr/>
        </p:nvCxnSpPr>
        <p:spPr bwMode="auto">
          <a:xfrm rot="5400000">
            <a:off x="8324850" y="2686050"/>
            <a:ext cx="533400" cy="800100"/>
          </a:xfrm>
          <a:prstGeom prst="bentConnector3">
            <a:avLst>
              <a:gd name="adj1" fmla="val 50000"/>
            </a:avLst>
          </a:prstGeom>
          <a:noFill/>
          <a:ln w="19050">
            <a:solidFill>
              <a:schemeClr val="tx1"/>
            </a:solidFill>
            <a:prstDash val="dash"/>
            <a:miter lim="800000"/>
            <a:headEnd/>
            <a:tailEnd/>
          </a:ln>
          <a:effectLst/>
        </p:spPr>
      </p:cxnSp>
    </p:spTree>
    <p:extLst>
      <p:ext uri="{BB962C8B-B14F-4D97-AF65-F5344CB8AC3E}">
        <p14:creationId xmlns:p14="http://schemas.microsoft.com/office/powerpoint/2010/main" val="18239392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2" name="Rectangle 14"/>
          <p:cNvSpPr>
            <a:spLocks noGrp="1" noChangeArrowheads="1"/>
          </p:cNvSpPr>
          <p:nvPr>
            <p:ph type="title"/>
          </p:nvPr>
        </p:nvSpPr>
        <p:spPr/>
        <p:txBody>
          <a:bodyPr/>
          <a:lstStyle/>
          <a:p>
            <a:r>
              <a:rPr lang="en-US" dirty="0"/>
              <a:t>Implementing Interface </a:t>
            </a:r>
            <a:r>
              <a:rPr lang="en-US" dirty="0" smtClean="0"/>
              <a:t>Members Implicitly</a:t>
            </a:r>
            <a:endParaRPr lang="en-US" dirty="0"/>
          </a:p>
        </p:txBody>
      </p:sp>
      <p:sp>
        <p:nvSpPr>
          <p:cNvPr id="22543" name="Rectangle 15"/>
          <p:cNvSpPr>
            <a:spLocks noGrp="1" noChangeArrowheads="1"/>
          </p:cNvSpPr>
          <p:nvPr>
            <p:ph type="body" idx="1"/>
          </p:nvPr>
        </p:nvSpPr>
        <p:spPr>
          <a:xfrm>
            <a:off x="838200" y="1334530"/>
            <a:ext cx="10515600" cy="4842433"/>
          </a:xfrm>
        </p:spPr>
        <p:txBody>
          <a:bodyPr/>
          <a:lstStyle/>
          <a:p>
            <a:r>
              <a:rPr lang="en-GB" dirty="0"/>
              <a:t>The implementing method must be the same as the interface method</a:t>
            </a:r>
          </a:p>
          <a:p>
            <a:r>
              <a:rPr lang="en-GB" dirty="0"/>
              <a:t>The implementing method can be </a:t>
            </a:r>
            <a:r>
              <a:rPr lang="en-GB" dirty="0" smtClean="0"/>
              <a:t>non-virtual or virtual</a:t>
            </a:r>
            <a:endParaRPr lang="en-GB" dirty="0"/>
          </a:p>
        </p:txBody>
      </p:sp>
      <p:sp>
        <p:nvSpPr>
          <p:cNvPr id="22533" name="Rectangle 5"/>
          <p:cNvSpPr>
            <a:spLocks noChangeArrowheads="1"/>
          </p:cNvSpPr>
          <p:nvPr/>
        </p:nvSpPr>
        <p:spPr bwMode="auto">
          <a:xfrm>
            <a:off x="1778301" y="2743200"/>
            <a:ext cx="8401050" cy="3124200"/>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sz="2000" dirty="0">
                <a:latin typeface="Trebuchet MS" pitchFamily="34" charset="0"/>
              </a:rPr>
              <a:t>class Token: </a:t>
            </a:r>
            <a:r>
              <a:rPr lang="en-US" sz="2000" dirty="0" err="1">
                <a:latin typeface="Trebuchet MS" pitchFamily="34" charset="0"/>
              </a:rPr>
              <a:t>IToken</a:t>
            </a:r>
            <a:r>
              <a:rPr lang="en-US" sz="2000" dirty="0">
                <a:latin typeface="Trebuchet MS" pitchFamily="34" charset="0"/>
              </a:rPr>
              <a:t>, </a:t>
            </a:r>
            <a:r>
              <a:rPr lang="en-US" sz="2000" dirty="0" err="1">
                <a:latin typeface="Trebuchet MS" pitchFamily="34" charset="0"/>
              </a:rPr>
              <a:t>IVisitable</a:t>
            </a:r>
            <a:endParaRPr lang="en-US" sz="2000" dirty="0">
              <a:latin typeface="Trebuchet MS" pitchFamily="34" charset="0"/>
            </a:endParaRPr>
          </a:p>
          <a:p>
            <a:r>
              <a:rPr lang="en-US" sz="2000" dirty="0">
                <a:latin typeface="Trebuchet MS" pitchFamily="34" charset="0"/>
              </a:rPr>
              <a:t>{                         </a:t>
            </a:r>
          </a:p>
          <a:p>
            <a:r>
              <a:rPr lang="en-US" sz="2000" dirty="0">
                <a:latin typeface="Trebuchet MS" pitchFamily="34" charset="0"/>
              </a:rPr>
              <a:t>    public </a:t>
            </a:r>
            <a:r>
              <a:rPr lang="en-US" sz="2000" dirty="0">
                <a:latin typeface="Trebuchet MS" pitchFamily="34" charset="0"/>
              </a:rPr>
              <a:t>string </a:t>
            </a:r>
            <a:r>
              <a:rPr lang="en-US" sz="2000" dirty="0">
                <a:latin typeface="Trebuchet MS" pitchFamily="34" charset="0"/>
              </a:rPr>
              <a:t>Name( ) </a:t>
            </a:r>
          </a:p>
          <a:p>
            <a:r>
              <a:rPr lang="en-US" sz="2000" dirty="0">
                <a:latin typeface="Trebuchet MS" pitchFamily="34" charset="0"/>
              </a:rPr>
              <a:t>    { ... </a:t>
            </a:r>
          </a:p>
          <a:p>
            <a:r>
              <a:rPr lang="en-US" sz="2000" dirty="0">
                <a:latin typeface="Trebuchet MS" pitchFamily="34" charset="0"/>
              </a:rPr>
              <a:t>    } </a:t>
            </a:r>
          </a:p>
          <a:p>
            <a:r>
              <a:rPr lang="en-US" sz="2000" dirty="0">
                <a:latin typeface="Trebuchet MS" pitchFamily="34" charset="0"/>
              </a:rPr>
              <a:t>    public void Accept(</a:t>
            </a:r>
            <a:r>
              <a:rPr lang="en-US" sz="2000" dirty="0" err="1">
                <a:latin typeface="Trebuchet MS" pitchFamily="34" charset="0"/>
              </a:rPr>
              <a:t>IVisitor</a:t>
            </a:r>
            <a:r>
              <a:rPr lang="en-US" sz="2000" dirty="0">
                <a:latin typeface="Trebuchet MS" pitchFamily="34" charset="0"/>
              </a:rPr>
              <a:t> v) </a:t>
            </a:r>
          </a:p>
          <a:p>
            <a:r>
              <a:rPr lang="en-US" sz="2000" dirty="0">
                <a:latin typeface="Trebuchet MS" pitchFamily="34" charset="0"/>
              </a:rPr>
              <a:t>    { ... </a:t>
            </a:r>
          </a:p>
          <a:p>
            <a:r>
              <a:rPr lang="en-US" sz="2000" dirty="0">
                <a:latin typeface="Trebuchet MS" pitchFamily="34" charset="0"/>
              </a:rPr>
              <a:t>    }</a:t>
            </a:r>
          </a:p>
          <a:p>
            <a:r>
              <a:rPr lang="en-US" sz="2000" dirty="0">
                <a:latin typeface="Trebuchet MS" pitchFamily="34" charset="0"/>
              </a:rPr>
              <a:t>}</a:t>
            </a:r>
            <a:endParaRPr lang="en-US" sz="2400" dirty="0">
              <a:latin typeface="Trebuchet MS" pitchFamily="34" charset="0"/>
            </a:endParaRPr>
          </a:p>
        </p:txBody>
      </p:sp>
      <p:sp>
        <p:nvSpPr>
          <p:cNvPr id="22534" name="Text Box 6"/>
          <p:cNvSpPr txBox="1">
            <a:spLocks noChangeArrowheads="1"/>
          </p:cNvSpPr>
          <p:nvPr/>
        </p:nvSpPr>
        <p:spPr bwMode="auto">
          <a:xfrm>
            <a:off x="7536176" y="3068639"/>
            <a:ext cx="2036751" cy="1069975"/>
          </a:xfrm>
          <a:prstGeom prst="rect">
            <a:avLst/>
          </a:prstGeom>
          <a:gradFill rotWithShape="0">
            <a:gsLst>
              <a:gs pos="0">
                <a:srgbClr val="6699FF">
                  <a:gamma/>
                  <a:shade val="46275"/>
                  <a:invGamma/>
                </a:srgbClr>
              </a:gs>
              <a:gs pos="50000">
                <a:srgbClr val="6699FF"/>
              </a:gs>
              <a:gs pos="100000">
                <a:srgbClr val="6699FF">
                  <a:gamma/>
                  <a:shade val="46275"/>
                  <a:invGamma/>
                </a:srgbClr>
              </a:gs>
            </a:gsLst>
            <a:lin ang="0" scaled="1"/>
          </a:gradFill>
          <a:ln w="9525">
            <a:solidFill>
              <a:schemeClr val="tx1"/>
            </a:solidFill>
            <a:miter lim="800000"/>
            <a:headEnd/>
            <a:tailEnd/>
          </a:ln>
          <a:effectLst>
            <a:outerShdw dist="71842" dir="2700000" algn="ctr" rotWithShape="0">
              <a:srgbClr val="C0C0C0"/>
            </a:outerShdw>
          </a:effectLst>
        </p:spPr>
        <p:txBody>
          <a:bodyPr wrap="none" lIns="45720" rIns="45720" anchor="ctr"/>
          <a:lstStyle/>
          <a:p>
            <a:r>
              <a:rPr lang="en-GB" sz="1600" b="1" dirty="0">
                <a:solidFill>
                  <a:srgbClr val="FFFFFF"/>
                </a:solidFill>
                <a:effectLst>
                  <a:outerShdw blurRad="38100" dist="38100" dir="2700000" algn="tl">
                    <a:srgbClr val="000000"/>
                  </a:outerShdw>
                </a:effectLst>
              </a:rPr>
              <a:t>Same access </a:t>
            </a:r>
          </a:p>
          <a:p>
            <a:r>
              <a:rPr lang="en-GB" sz="1600" b="1" dirty="0">
                <a:solidFill>
                  <a:srgbClr val="FFFFFF"/>
                </a:solidFill>
                <a:effectLst>
                  <a:outerShdw blurRad="38100" dist="38100" dir="2700000" algn="tl">
                    <a:srgbClr val="000000"/>
                  </a:outerShdw>
                </a:effectLst>
              </a:rPr>
              <a:t>Same return type</a:t>
            </a:r>
          </a:p>
          <a:p>
            <a:r>
              <a:rPr lang="en-GB" sz="1600" b="1" dirty="0">
                <a:solidFill>
                  <a:srgbClr val="FFFFFF"/>
                </a:solidFill>
                <a:effectLst>
                  <a:outerShdw blurRad="38100" dist="38100" dir="2700000" algn="tl">
                    <a:srgbClr val="000000"/>
                  </a:outerShdw>
                </a:effectLst>
              </a:rPr>
              <a:t>Same name</a:t>
            </a:r>
          </a:p>
          <a:p>
            <a:r>
              <a:rPr lang="en-GB" sz="1600" b="1" dirty="0">
                <a:solidFill>
                  <a:srgbClr val="FFFFFF"/>
                </a:solidFill>
                <a:effectLst>
                  <a:outerShdw blurRad="38100" dist="38100" dir="2700000" algn="tl">
                    <a:srgbClr val="000000"/>
                  </a:outerShdw>
                </a:effectLst>
              </a:rPr>
              <a:t>Same parameters</a:t>
            </a:r>
          </a:p>
        </p:txBody>
      </p:sp>
      <p:sp>
        <p:nvSpPr>
          <p:cNvPr id="6" name="Rectangle 5"/>
          <p:cNvSpPr/>
          <p:nvPr/>
        </p:nvSpPr>
        <p:spPr>
          <a:xfrm>
            <a:off x="6750357" y="4306897"/>
            <a:ext cx="2928958" cy="1214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Trebuchet MS" pitchFamily="34" charset="0"/>
              </a:rPr>
              <a:t> public virtual string Name( ) </a:t>
            </a:r>
          </a:p>
          <a:p>
            <a:r>
              <a:rPr lang="en-US" sz="1600" dirty="0">
                <a:latin typeface="Trebuchet MS" pitchFamily="34" charset="0"/>
              </a:rPr>
              <a:t>    { ... </a:t>
            </a:r>
          </a:p>
          <a:p>
            <a:r>
              <a:rPr lang="en-US" sz="1600" dirty="0">
                <a:latin typeface="Trebuchet MS" pitchFamily="34" charset="0"/>
              </a:rPr>
              <a:t>    } </a:t>
            </a:r>
            <a:endParaRPr lang="en-IN" sz="1600" dirty="0"/>
          </a:p>
        </p:txBody>
      </p:sp>
      <p:cxnSp>
        <p:nvCxnSpPr>
          <p:cNvPr id="10" name="Straight Arrow Connector 9"/>
          <p:cNvCxnSpPr/>
          <p:nvPr/>
        </p:nvCxnSpPr>
        <p:spPr>
          <a:xfrm flipH="1">
            <a:off x="4821531" y="2265405"/>
            <a:ext cx="1776977" cy="15414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036109" y="2265405"/>
            <a:ext cx="1366486" cy="18986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035449" y="3592517"/>
            <a:ext cx="2714644"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65333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Relationship</a:t>
            </a:r>
            <a:endParaRPr lang="en-US" dirty="0"/>
          </a:p>
        </p:txBody>
      </p:sp>
      <p:sp>
        <p:nvSpPr>
          <p:cNvPr id="3" name="Content Placeholder 2"/>
          <p:cNvSpPr>
            <a:spLocks noGrp="1"/>
          </p:cNvSpPr>
          <p:nvPr>
            <p:ph idx="1"/>
          </p:nvPr>
        </p:nvSpPr>
        <p:spPr/>
        <p:txBody>
          <a:bodyPr/>
          <a:lstStyle/>
          <a:p>
            <a:r>
              <a:rPr lang="en-US" dirty="0" smtClean="0"/>
              <a:t>By analyzing the five </a:t>
            </a:r>
            <a:r>
              <a:rPr lang="en-US" dirty="0"/>
              <a:t>point </a:t>
            </a:r>
            <a:r>
              <a:rPr lang="en-US" dirty="0" smtClean="0"/>
              <a:t>requirement given previously, </a:t>
            </a:r>
            <a:r>
              <a:rPr lang="en-US" dirty="0"/>
              <a:t>we can easily visualize four </a:t>
            </a:r>
            <a:r>
              <a:rPr lang="en-US" dirty="0" smtClean="0"/>
              <a:t>relationships</a:t>
            </a:r>
          </a:p>
          <a:p>
            <a:r>
              <a:rPr lang="en-US" dirty="0"/>
              <a:t>Inheritance</a:t>
            </a:r>
          </a:p>
          <a:p>
            <a:r>
              <a:rPr lang="en-US" dirty="0"/>
              <a:t>Aggregation</a:t>
            </a:r>
          </a:p>
          <a:p>
            <a:r>
              <a:rPr lang="en-US" dirty="0"/>
              <a:t>Association</a:t>
            </a:r>
          </a:p>
          <a:p>
            <a:r>
              <a:rPr lang="en-US" dirty="0"/>
              <a:t>Composition</a:t>
            </a:r>
          </a:p>
          <a:p>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3</a:t>
            </a:fld>
            <a:endParaRPr lang="en-US" dirty="0"/>
          </a:p>
        </p:txBody>
      </p:sp>
    </p:spTree>
    <p:extLst>
      <p:ext uri="{BB962C8B-B14F-4D97-AF65-F5344CB8AC3E}">
        <p14:creationId xmlns:p14="http://schemas.microsoft.com/office/powerpoint/2010/main" val="631730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Calling interface methods Implicitly</a:t>
            </a:r>
          </a:p>
          <a:p>
            <a:endParaRPr lang="en-US" dirty="0" smtClean="0"/>
          </a:p>
          <a:p>
            <a:endParaRPr lang="en-US" dirty="0" smtClean="0"/>
          </a:p>
          <a:p>
            <a:endParaRPr lang="en-US" dirty="0" smtClean="0"/>
          </a:p>
          <a:p>
            <a:r>
              <a:rPr lang="en-US" dirty="0" smtClean="0"/>
              <a:t>Calling </a:t>
            </a:r>
            <a:r>
              <a:rPr lang="en-US" dirty="0" smtClean="0"/>
              <a:t>interface Explicitly</a:t>
            </a:r>
          </a:p>
          <a:p>
            <a:endParaRPr lang="en-IN" dirty="0"/>
          </a:p>
        </p:txBody>
      </p:sp>
      <p:sp>
        <p:nvSpPr>
          <p:cNvPr id="3" name="Title 2"/>
          <p:cNvSpPr>
            <a:spLocks noGrp="1"/>
          </p:cNvSpPr>
          <p:nvPr>
            <p:ph type="title"/>
          </p:nvPr>
        </p:nvSpPr>
        <p:spPr/>
        <p:txBody>
          <a:bodyPr/>
          <a:lstStyle/>
          <a:p>
            <a:r>
              <a:rPr lang="en-US" dirty="0" smtClean="0"/>
              <a:t>Calling interface methods</a:t>
            </a:r>
            <a:endParaRPr lang="en-IN" dirty="0"/>
          </a:p>
        </p:txBody>
      </p:sp>
      <p:sp>
        <p:nvSpPr>
          <p:cNvPr id="4" name="Rectangle 5"/>
          <p:cNvSpPr>
            <a:spLocks noChangeArrowheads="1"/>
          </p:cNvSpPr>
          <p:nvPr/>
        </p:nvSpPr>
        <p:spPr bwMode="auto">
          <a:xfrm>
            <a:off x="1529763" y="2464587"/>
            <a:ext cx="8229600" cy="1357322"/>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sz="2000" dirty="0">
                <a:latin typeface="Trebuchet MS" pitchFamily="34" charset="0"/>
              </a:rPr>
              <a:t>Token </a:t>
            </a:r>
            <a:r>
              <a:rPr lang="en-US" sz="2000" dirty="0" err="1">
                <a:latin typeface="Trebuchet MS" pitchFamily="34" charset="0"/>
              </a:rPr>
              <a:t>tokenobject</a:t>
            </a:r>
            <a:r>
              <a:rPr lang="en-US" sz="2000" dirty="0">
                <a:latin typeface="Trebuchet MS" pitchFamily="34" charset="0"/>
              </a:rPr>
              <a:t> = new Token();</a:t>
            </a:r>
          </a:p>
          <a:p>
            <a:r>
              <a:rPr lang="en-US" sz="2000" dirty="0" err="1">
                <a:latin typeface="Trebuchet MS" pitchFamily="34" charset="0"/>
              </a:rPr>
              <a:t>Tokenobject.Name</a:t>
            </a:r>
            <a:r>
              <a:rPr lang="en-US" sz="2000" dirty="0">
                <a:latin typeface="Trebuchet MS" pitchFamily="34" charset="0"/>
              </a:rPr>
              <a:t>();</a:t>
            </a:r>
            <a:endParaRPr lang="en-US" sz="2400" dirty="0">
              <a:latin typeface="Trebuchet MS" pitchFamily="34" charset="0"/>
            </a:endParaRPr>
          </a:p>
        </p:txBody>
      </p:sp>
      <p:sp>
        <p:nvSpPr>
          <p:cNvPr id="5" name="Rectangle 5"/>
          <p:cNvSpPr>
            <a:spLocks noChangeArrowheads="1"/>
          </p:cNvSpPr>
          <p:nvPr/>
        </p:nvSpPr>
        <p:spPr bwMode="auto">
          <a:xfrm>
            <a:off x="1644514" y="4393413"/>
            <a:ext cx="8229600" cy="2143140"/>
          </a:xfrm>
          <a:prstGeom prst="rect">
            <a:avLst/>
          </a:prstGeom>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sz="2000" dirty="0">
                <a:latin typeface="Trebuchet MS" pitchFamily="34" charset="0"/>
              </a:rPr>
              <a:t>Token </a:t>
            </a:r>
            <a:r>
              <a:rPr lang="en-US" sz="2000" dirty="0" err="1">
                <a:latin typeface="Trebuchet MS" pitchFamily="34" charset="0"/>
              </a:rPr>
              <a:t>tokenobject</a:t>
            </a:r>
            <a:r>
              <a:rPr lang="en-US" sz="2000" dirty="0">
                <a:latin typeface="Trebuchet MS" pitchFamily="34" charset="0"/>
              </a:rPr>
              <a:t> = new Token();</a:t>
            </a:r>
          </a:p>
          <a:p>
            <a:r>
              <a:rPr lang="en-US" sz="2000" dirty="0" err="1">
                <a:latin typeface="Trebuchet MS" pitchFamily="34" charset="0"/>
              </a:rPr>
              <a:t>IToken</a:t>
            </a:r>
            <a:r>
              <a:rPr lang="en-US" sz="2000" dirty="0">
                <a:latin typeface="Trebuchet MS" pitchFamily="34" charset="0"/>
              </a:rPr>
              <a:t> </a:t>
            </a:r>
            <a:r>
              <a:rPr lang="en-US" sz="2000" dirty="0" err="1">
                <a:latin typeface="Trebuchet MS" pitchFamily="34" charset="0"/>
              </a:rPr>
              <a:t>itocken</a:t>
            </a:r>
            <a:r>
              <a:rPr lang="en-US" sz="2000" dirty="0">
                <a:latin typeface="Trebuchet MS" pitchFamily="34" charset="0"/>
              </a:rPr>
              <a:t> = </a:t>
            </a:r>
            <a:r>
              <a:rPr lang="en-US" sz="2000" dirty="0" err="1">
                <a:latin typeface="Trebuchet MS" pitchFamily="34" charset="0"/>
              </a:rPr>
              <a:t>tokenobject</a:t>
            </a:r>
            <a:r>
              <a:rPr lang="en-US" sz="2000" dirty="0">
                <a:latin typeface="Trebuchet MS" pitchFamily="34" charset="0"/>
              </a:rPr>
              <a:t>;</a:t>
            </a:r>
          </a:p>
          <a:p>
            <a:r>
              <a:rPr lang="en-US" sz="2000" dirty="0" err="1">
                <a:latin typeface="Trebuchet MS" pitchFamily="34" charset="0"/>
              </a:rPr>
              <a:t>itocken.Name</a:t>
            </a:r>
            <a:r>
              <a:rPr lang="en-US" sz="2000" dirty="0">
                <a:latin typeface="Trebuchet MS" pitchFamily="34" charset="0"/>
              </a:rPr>
              <a:t>();</a:t>
            </a:r>
            <a:endParaRPr lang="en-US" sz="2400" dirty="0">
              <a:latin typeface="Trebuchet MS" pitchFamily="34" charset="0"/>
            </a:endParaRPr>
          </a:p>
        </p:txBody>
      </p:sp>
      <p:sp>
        <p:nvSpPr>
          <p:cNvPr id="7" name="Text Box 6"/>
          <p:cNvSpPr txBox="1">
            <a:spLocks noChangeArrowheads="1"/>
          </p:cNvSpPr>
          <p:nvPr/>
        </p:nvSpPr>
        <p:spPr bwMode="auto">
          <a:xfrm>
            <a:off x="7096132" y="2578106"/>
            <a:ext cx="2357454" cy="1141413"/>
          </a:xfrm>
          <a:prstGeom prst="rect">
            <a:avLst/>
          </a:prstGeom>
          <a:gradFill rotWithShape="0">
            <a:gsLst>
              <a:gs pos="0">
                <a:srgbClr val="6699FF">
                  <a:gamma/>
                  <a:shade val="46275"/>
                  <a:invGamma/>
                </a:srgbClr>
              </a:gs>
              <a:gs pos="50000">
                <a:srgbClr val="6699FF"/>
              </a:gs>
              <a:gs pos="100000">
                <a:srgbClr val="6699FF">
                  <a:gamma/>
                  <a:shade val="46275"/>
                  <a:invGamma/>
                </a:srgbClr>
              </a:gs>
            </a:gsLst>
            <a:lin ang="0" scaled="1"/>
          </a:gradFill>
          <a:ln w="9525">
            <a:solidFill>
              <a:schemeClr val="tx1"/>
            </a:solidFill>
            <a:miter lim="800000"/>
            <a:headEnd/>
            <a:tailEnd/>
          </a:ln>
          <a:effectLst>
            <a:outerShdw dist="71842" dir="2700000" algn="ctr" rotWithShape="0">
              <a:srgbClr val="C0C0C0"/>
            </a:outerShdw>
          </a:effectLst>
        </p:spPr>
        <p:txBody>
          <a:bodyPr wrap="none" lIns="45720" rIns="45720" anchor="ctr"/>
          <a:lstStyle/>
          <a:p>
            <a:r>
              <a:rPr lang="en-GB" sz="1600" b="1" dirty="0">
                <a:solidFill>
                  <a:srgbClr val="FFFFFF"/>
                </a:solidFill>
                <a:effectLst>
                  <a:outerShdw blurRad="38100" dist="38100" dir="2700000" algn="tl">
                    <a:srgbClr val="000000"/>
                  </a:outerShdw>
                </a:effectLst>
              </a:rPr>
              <a:t>Token class object </a:t>
            </a:r>
          </a:p>
          <a:p>
            <a:r>
              <a:rPr lang="en-GB" sz="1600" b="1" dirty="0">
                <a:solidFill>
                  <a:srgbClr val="FFFFFF"/>
                </a:solidFill>
                <a:effectLst>
                  <a:outerShdw blurRad="38100" dist="38100" dir="2700000" algn="tl">
                    <a:srgbClr val="000000"/>
                  </a:outerShdw>
                </a:effectLst>
              </a:rPr>
              <a:t>created and method </a:t>
            </a:r>
          </a:p>
          <a:p>
            <a:r>
              <a:rPr lang="en-GB" sz="1600" b="1" dirty="0">
                <a:solidFill>
                  <a:srgbClr val="FFFFFF"/>
                </a:solidFill>
                <a:effectLst>
                  <a:outerShdw blurRad="38100" dist="38100" dir="2700000" algn="tl">
                    <a:srgbClr val="000000"/>
                  </a:outerShdw>
                </a:effectLst>
              </a:rPr>
              <a:t>is being called through </a:t>
            </a:r>
          </a:p>
          <a:p>
            <a:r>
              <a:rPr lang="en-GB" sz="1600" b="1" dirty="0">
                <a:solidFill>
                  <a:srgbClr val="FFFFFF"/>
                </a:solidFill>
                <a:effectLst>
                  <a:outerShdw blurRad="38100" dist="38100" dir="2700000" algn="tl">
                    <a:srgbClr val="000000"/>
                  </a:outerShdw>
                </a:effectLst>
              </a:rPr>
              <a:t>the object reference</a:t>
            </a:r>
            <a:endParaRPr lang="en-GB" sz="1600" b="1" dirty="0">
              <a:solidFill>
                <a:srgbClr val="FFFFFF"/>
              </a:solidFill>
              <a:effectLst>
                <a:outerShdw blurRad="38100" dist="38100" dir="2700000" algn="tl">
                  <a:srgbClr val="000000"/>
                </a:outerShdw>
              </a:effectLst>
            </a:endParaRPr>
          </a:p>
        </p:txBody>
      </p:sp>
      <p:sp>
        <p:nvSpPr>
          <p:cNvPr id="8" name="Text Box 6"/>
          <p:cNvSpPr txBox="1">
            <a:spLocks noChangeArrowheads="1"/>
          </p:cNvSpPr>
          <p:nvPr/>
        </p:nvSpPr>
        <p:spPr bwMode="auto">
          <a:xfrm>
            <a:off x="7096132" y="4357694"/>
            <a:ext cx="3143272" cy="1643074"/>
          </a:xfrm>
          <a:prstGeom prst="rect">
            <a:avLst/>
          </a:prstGeom>
          <a:gradFill rotWithShape="0">
            <a:gsLst>
              <a:gs pos="0">
                <a:srgbClr val="6699FF">
                  <a:gamma/>
                  <a:shade val="46275"/>
                  <a:invGamma/>
                </a:srgbClr>
              </a:gs>
              <a:gs pos="50000">
                <a:srgbClr val="6699FF"/>
              </a:gs>
              <a:gs pos="100000">
                <a:srgbClr val="6699FF">
                  <a:gamma/>
                  <a:shade val="46275"/>
                  <a:invGamma/>
                </a:srgbClr>
              </a:gs>
            </a:gsLst>
            <a:lin ang="0" scaled="1"/>
          </a:gradFill>
          <a:ln w="9525">
            <a:solidFill>
              <a:schemeClr val="tx1"/>
            </a:solidFill>
            <a:miter lim="800000"/>
            <a:headEnd/>
            <a:tailEnd/>
          </a:ln>
          <a:effectLst>
            <a:outerShdw dist="71842" dir="2700000" algn="ctr" rotWithShape="0">
              <a:srgbClr val="C0C0C0"/>
            </a:outerShdw>
          </a:effectLst>
        </p:spPr>
        <p:txBody>
          <a:bodyPr wrap="none" lIns="45720" rIns="45720" anchor="ctr"/>
          <a:lstStyle/>
          <a:p>
            <a:r>
              <a:rPr lang="en-GB" sz="1600" b="1" dirty="0">
                <a:solidFill>
                  <a:srgbClr val="FFFFFF"/>
                </a:solidFill>
                <a:effectLst>
                  <a:outerShdw blurRad="38100" dist="38100" dir="2700000" algn="tl">
                    <a:srgbClr val="000000"/>
                  </a:outerShdw>
                </a:effectLst>
              </a:rPr>
              <a:t>Token class object </a:t>
            </a:r>
          </a:p>
          <a:p>
            <a:r>
              <a:rPr lang="en-GB" sz="1600" b="1" dirty="0">
                <a:solidFill>
                  <a:srgbClr val="FFFFFF"/>
                </a:solidFill>
                <a:effectLst>
                  <a:outerShdw blurRad="38100" dist="38100" dir="2700000" algn="tl">
                    <a:srgbClr val="000000"/>
                  </a:outerShdw>
                </a:effectLst>
              </a:rPr>
              <a:t>created and then reference </a:t>
            </a:r>
          </a:p>
          <a:p>
            <a:r>
              <a:rPr lang="en-GB" sz="1600" b="1" dirty="0">
                <a:solidFill>
                  <a:srgbClr val="FFFFFF"/>
                </a:solidFill>
                <a:effectLst>
                  <a:outerShdw blurRad="38100" dist="38100" dir="2700000" algn="tl">
                    <a:srgbClr val="000000"/>
                  </a:outerShdw>
                </a:effectLst>
              </a:rPr>
              <a:t>is passed to a variable of </a:t>
            </a:r>
          </a:p>
          <a:p>
            <a:r>
              <a:rPr lang="en-GB" sz="1600" b="1" dirty="0">
                <a:solidFill>
                  <a:srgbClr val="FFFFFF"/>
                </a:solidFill>
                <a:effectLst>
                  <a:outerShdw blurRad="38100" dist="38100" dir="2700000" algn="tl">
                    <a:srgbClr val="000000"/>
                  </a:outerShdw>
                </a:effectLst>
              </a:rPr>
              <a:t>the interface and through </a:t>
            </a:r>
          </a:p>
          <a:p>
            <a:r>
              <a:rPr lang="en-GB" sz="1600" b="1" dirty="0">
                <a:solidFill>
                  <a:srgbClr val="FFFFFF"/>
                </a:solidFill>
                <a:effectLst>
                  <a:outerShdw blurRad="38100" dist="38100" dir="2700000" algn="tl">
                    <a:srgbClr val="000000"/>
                  </a:outerShdw>
                </a:effectLst>
              </a:rPr>
              <a:t>that reference variable method </a:t>
            </a:r>
          </a:p>
          <a:p>
            <a:r>
              <a:rPr lang="en-GB" sz="1600" b="1" dirty="0">
                <a:solidFill>
                  <a:srgbClr val="FFFFFF"/>
                </a:solidFill>
                <a:effectLst>
                  <a:outerShdw blurRad="38100" dist="38100" dir="2700000" algn="tl">
                    <a:srgbClr val="000000"/>
                  </a:outerShdw>
                </a:effectLst>
              </a:rPr>
              <a:t>is being</a:t>
            </a:r>
            <a:endParaRPr lang="en-GB" sz="1600" b="1" dirty="0">
              <a:solidFill>
                <a:srgbClr val="FFFFFF"/>
              </a:solidFill>
              <a:effectLst>
                <a:outerShdw blurRad="38100" dist="38100" dir="2700000" algn="tl">
                  <a:srgbClr val="000000"/>
                </a:outerShdw>
              </a:effectLst>
            </a:endParaRPr>
          </a:p>
        </p:txBody>
      </p:sp>
    </p:spTree>
    <p:extLst>
      <p:ext uri="{BB962C8B-B14F-4D97-AF65-F5344CB8AC3E}">
        <p14:creationId xmlns:p14="http://schemas.microsoft.com/office/powerpoint/2010/main" val="5074921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151558" y="2057400"/>
            <a:ext cx="8072494" cy="4071966"/>
          </a:xfrm>
          <a:prstGeom prst="roundRect">
            <a:avLst/>
          </a:prstGeom>
          <a:solidFill>
            <a:schemeClr val="accent1">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6322" name="Rectangle 2"/>
          <p:cNvSpPr>
            <a:spLocks noGrp="1" noChangeArrowheads="1"/>
          </p:cNvSpPr>
          <p:nvPr>
            <p:ph type="title"/>
          </p:nvPr>
        </p:nvSpPr>
        <p:spPr>
          <a:xfrm>
            <a:off x="1981200" y="228600"/>
            <a:ext cx="8229600" cy="657208"/>
          </a:xfrm>
        </p:spPr>
        <p:txBody>
          <a:bodyPr>
            <a:normAutofit fontScale="90000"/>
          </a:bodyPr>
          <a:lstStyle/>
          <a:p>
            <a:r>
              <a:rPr lang="en-GB" dirty="0" smtClean="0"/>
              <a:t>Interface in an Hierarchy</a:t>
            </a:r>
            <a:endParaRPr lang="en-GB" dirty="0"/>
          </a:p>
        </p:txBody>
      </p:sp>
      <p:sp>
        <p:nvSpPr>
          <p:cNvPr id="56323" name="Rectangle 3"/>
          <p:cNvSpPr>
            <a:spLocks noGrp="1" noChangeArrowheads="1"/>
          </p:cNvSpPr>
          <p:nvPr>
            <p:ph type="body" idx="1"/>
          </p:nvPr>
        </p:nvSpPr>
        <p:spPr>
          <a:xfrm>
            <a:off x="345989" y="885808"/>
            <a:ext cx="9864811" cy="5438792"/>
          </a:xfrm>
        </p:spPr>
        <p:txBody>
          <a:bodyPr/>
          <a:lstStyle/>
          <a:p>
            <a:r>
              <a:rPr lang="en-GB" dirty="0" err="1" smtClean="0"/>
              <a:t>IMusician</a:t>
            </a:r>
            <a:r>
              <a:rPr lang="en-GB" dirty="0" smtClean="0"/>
              <a:t>  is an interface with </a:t>
            </a:r>
            <a:r>
              <a:rPr lang="en-GB" dirty="0" err="1" smtClean="0"/>
              <a:t>PlayMusic</a:t>
            </a:r>
            <a:r>
              <a:rPr lang="en-GB" dirty="0" smtClean="0"/>
              <a:t>() method, which is not implemented in Musician class, but implemented in derived class </a:t>
            </a:r>
            <a:r>
              <a:rPr lang="en-GB" dirty="0" err="1" smtClean="0"/>
              <a:t>ViolinPlayer</a:t>
            </a:r>
            <a:endParaRPr lang="en-GB" dirty="0"/>
          </a:p>
        </p:txBody>
      </p:sp>
      <p:sp>
        <p:nvSpPr>
          <p:cNvPr id="56324" name="Rectangle 4"/>
          <p:cNvSpPr>
            <a:spLocks noChangeArrowheads="1"/>
          </p:cNvSpPr>
          <p:nvPr/>
        </p:nvSpPr>
        <p:spPr bwMode="auto">
          <a:xfrm>
            <a:off x="2830219" y="3700474"/>
            <a:ext cx="2928958" cy="9144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dirty="0"/>
              <a:t>Musician</a:t>
            </a:r>
          </a:p>
          <a:p>
            <a:pPr algn="ctr"/>
            <a:r>
              <a:rPr lang="en-GB" sz="1600" dirty="0"/>
              <a:t>public abstract void </a:t>
            </a:r>
            <a:r>
              <a:rPr lang="en-GB" sz="1600" dirty="0" err="1"/>
              <a:t>PlayMusic</a:t>
            </a:r>
            <a:r>
              <a:rPr lang="en-GB" sz="1600" dirty="0"/>
              <a:t>();</a:t>
            </a:r>
            <a:endParaRPr lang="en-GB" sz="1600" dirty="0"/>
          </a:p>
          <a:p>
            <a:pPr algn="ctr"/>
            <a:r>
              <a:rPr lang="en-GB" sz="1600" dirty="0"/>
              <a:t> { abstract }</a:t>
            </a:r>
          </a:p>
        </p:txBody>
      </p:sp>
      <p:sp>
        <p:nvSpPr>
          <p:cNvPr id="56325" name="Rectangle 5"/>
          <p:cNvSpPr>
            <a:spLocks noChangeArrowheads="1"/>
          </p:cNvSpPr>
          <p:nvPr/>
        </p:nvSpPr>
        <p:spPr bwMode="auto">
          <a:xfrm>
            <a:off x="2473029" y="5176846"/>
            <a:ext cx="3714776"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dirty="0"/>
              <a:t>Violin </a:t>
            </a:r>
            <a:r>
              <a:rPr lang="en-GB" sz="1600" dirty="0"/>
              <a:t>Player</a:t>
            </a:r>
          </a:p>
          <a:p>
            <a:pPr algn="ctr"/>
            <a:r>
              <a:rPr lang="en-GB" sz="1600" dirty="0"/>
              <a:t>public override void </a:t>
            </a:r>
            <a:r>
              <a:rPr lang="en-GB" sz="1600" dirty="0" err="1"/>
              <a:t>PlayMusic</a:t>
            </a:r>
            <a:r>
              <a:rPr lang="en-GB" sz="1600" dirty="0"/>
              <a:t>(){ //code}</a:t>
            </a:r>
          </a:p>
          <a:p>
            <a:pPr algn="ctr"/>
            <a:r>
              <a:rPr lang="en-GB" sz="1600" dirty="0"/>
              <a:t>« </a:t>
            </a:r>
            <a:r>
              <a:rPr lang="en-GB" sz="1600" dirty="0"/>
              <a:t>concrete »</a:t>
            </a:r>
          </a:p>
        </p:txBody>
      </p:sp>
      <p:sp>
        <p:nvSpPr>
          <p:cNvPr id="56326" name="Rectangle 6"/>
          <p:cNvSpPr>
            <a:spLocks noChangeArrowheads="1"/>
          </p:cNvSpPr>
          <p:nvPr/>
        </p:nvSpPr>
        <p:spPr bwMode="auto">
          <a:xfrm>
            <a:off x="3115971" y="2343152"/>
            <a:ext cx="2362200" cy="685800"/>
          </a:xfrm>
          <a:prstGeom prst="rect">
            <a:avLst/>
          </a:prstGeom>
          <a:solidFill>
            <a:schemeClr val="accent1"/>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dirty="0" err="1"/>
              <a:t>IMusician</a:t>
            </a:r>
            <a:endParaRPr lang="en-GB" sz="1600" dirty="0"/>
          </a:p>
          <a:p>
            <a:pPr algn="ctr"/>
            <a:r>
              <a:rPr lang="en-GB" sz="1600" dirty="0"/>
              <a:t>void </a:t>
            </a:r>
            <a:r>
              <a:rPr lang="en-GB" sz="1600" dirty="0" err="1"/>
              <a:t>PlayMusic</a:t>
            </a:r>
            <a:r>
              <a:rPr lang="en-GB" sz="1600" dirty="0"/>
              <a:t>();</a:t>
            </a:r>
            <a:endParaRPr lang="en-GB" sz="1600" dirty="0"/>
          </a:p>
          <a:p>
            <a:pPr algn="ctr"/>
            <a:r>
              <a:rPr lang="en-GB" sz="1600" dirty="0"/>
              <a:t>« interface »</a:t>
            </a:r>
          </a:p>
        </p:txBody>
      </p:sp>
      <p:sp>
        <p:nvSpPr>
          <p:cNvPr id="56327" name="AutoShape 7"/>
          <p:cNvSpPr>
            <a:spLocks noChangeArrowheads="1"/>
          </p:cNvSpPr>
          <p:nvPr/>
        </p:nvSpPr>
        <p:spPr bwMode="auto">
          <a:xfrm>
            <a:off x="3973227" y="3128970"/>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p>
        </p:txBody>
      </p:sp>
      <p:sp>
        <p:nvSpPr>
          <p:cNvPr id="56328" name="AutoShape 8"/>
          <p:cNvSpPr>
            <a:spLocks noChangeArrowheads="1"/>
          </p:cNvSpPr>
          <p:nvPr/>
        </p:nvSpPr>
        <p:spPr bwMode="auto">
          <a:xfrm>
            <a:off x="4116103" y="4629168"/>
            <a:ext cx="304800" cy="3048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IN"/>
          </a:p>
        </p:txBody>
      </p:sp>
      <p:sp>
        <p:nvSpPr>
          <p:cNvPr id="56329" name="Line 9"/>
          <p:cNvSpPr>
            <a:spLocks noChangeShapeType="1"/>
          </p:cNvSpPr>
          <p:nvPr/>
        </p:nvSpPr>
        <p:spPr bwMode="auto">
          <a:xfrm>
            <a:off x="4125627" y="3433770"/>
            <a:ext cx="0" cy="304800"/>
          </a:xfrm>
          <a:prstGeom prst="line">
            <a:avLst/>
          </a:prstGeom>
          <a:noFill/>
          <a:ln w="19050">
            <a:solidFill>
              <a:schemeClr val="tx1"/>
            </a:solidFill>
            <a:prstDash val="dash"/>
            <a:round/>
            <a:headEnd/>
            <a:tailEnd/>
          </a:ln>
          <a:effectLst/>
        </p:spPr>
        <p:txBody>
          <a:bodyPr/>
          <a:lstStyle/>
          <a:p>
            <a:endParaRPr lang="en-IN"/>
          </a:p>
        </p:txBody>
      </p:sp>
      <p:sp>
        <p:nvSpPr>
          <p:cNvPr id="56330" name="Line 10"/>
          <p:cNvSpPr>
            <a:spLocks noChangeShapeType="1"/>
          </p:cNvSpPr>
          <p:nvPr/>
        </p:nvSpPr>
        <p:spPr bwMode="auto">
          <a:xfrm>
            <a:off x="4268503" y="4933968"/>
            <a:ext cx="0" cy="304800"/>
          </a:xfrm>
          <a:prstGeom prst="line">
            <a:avLst/>
          </a:prstGeom>
          <a:noFill/>
          <a:ln w="9525">
            <a:solidFill>
              <a:schemeClr val="tx1"/>
            </a:solidFill>
            <a:round/>
            <a:headEnd/>
            <a:tailEnd/>
          </a:ln>
          <a:effectLst/>
        </p:spPr>
        <p:txBody>
          <a:bodyPr/>
          <a:lstStyle/>
          <a:p>
            <a:endParaRPr lang="en-IN"/>
          </a:p>
        </p:txBody>
      </p:sp>
      <p:sp>
        <p:nvSpPr>
          <p:cNvPr id="56331" name="Text Box 11"/>
          <p:cNvSpPr txBox="1">
            <a:spLocks noChangeArrowheads="1"/>
          </p:cNvSpPr>
          <p:nvPr/>
        </p:nvSpPr>
        <p:spPr bwMode="auto">
          <a:xfrm>
            <a:off x="6268767" y="2357446"/>
            <a:ext cx="3419500" cy="800100"/>
          </a:xfrm>
          <a:prstGeom prst="rect">
            <a:avLst/>
          </a:prstGeom>
          <a:gradFill rotWithShape="0">
            <a:gsLst>
              <a:gs pos="0">
                <a:srgbClr val="99CCFF">
                  <a:gamma/>
                  <a:tint val="2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dirty="0"/>
              <a:t>Interface: Nothing </a:t>
            </a:r>
            <a:r>
              <a:rPr lang="en-GB" sz="1600" dirty="0"/>
              <a:t>but operations. </a:t>
            </a:r>
          </a:p>
          <a:p>
            <a:pPr algn="ctr"/>
            <a:r>
              <a:rPr lang="en-GB" sz="1600" dirty="0"/>
              <a:t>You cannot create instances </a:t>
            </a:r>
            <a:br>
              <a:rPr lang="en-GB" sz="1600" dirty="0"/>
            </a:br>
            <a:r>
              <a:rPr lang="en-GB" sz="1600" dirty="0"/>
              <a:t>of an interface.</a:t>
            </a:r>
          </a:p>
        </p:txBody>
      </p:sp>
      <p:sp>
        <p:nvSpPr>
          <p:cNvPr id="56332" name="Text Box 12"/>
          <p:cNvSpPr txBox="1">
            <a:spLocks noChangeArrowheads="1"/>
          </p:cNvSpPr>
          <p:nvPr/>
        </p:nvSpPr>
        <p:spPr bwMode="auto">
          <a:xfrm>
            <a:off x="6268767" y="3486160"/>
            <a:ext cx="3490938" cy="1214446"/>
          </a:xfrm>
          <a:prstGeom prst="rect">
            <a:avLst/>
          </a:prstGeom>
          <a:gradFill rotWithShape="0">
            <a:gsLst>
              <a:gs pos="0">
                <a:srgbClr val="99CCFF">
                  <a:gamma/>
                  <a:tint val="2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dirty="0"/>
              <a:t>Abstract Class: May </a:t>
            </a:r>
            <a:r>
              <a:rPr lang="en-GB" sz="1600" dirty="0"/>
              <a:t>contain some </a:t>
            </a:r>
            <a:endParaRPr lang="en-GB" sz="1600" dirty="0"/>
          </a:p>
          <a:p>
            <a:pPr algn="ctr"/>
            <a:r>
              <a:rPr lang="en-GB" sz="1600" dirty="0"/>
              <a:t>implementation</a:t>
            </a:r>
            <a:r>
              <a:rPr lang="en-GB" sz="1600" dirty="0"/>
              <a:t>. </a:t>
            </a:r>
            <a:br>
              <a:rPr lang="en-GB" sz="1600" dirty="0"/>
            </a:br>
            <a:r>
              <a:rPr lang="en-GB" sz="1600" dirty="0"/>
              <a:t>You cannot create instances </a:t>
            </a:r>
            <a:br>
              <a:rPr lang="en-GB" sz="1600" dirty="0"/>
            </a:br>
            <a:r>
              <a:rPr lang="en-GB" sz="1600" dirty="0"/>
              <a:t>of an abstract class.</a:t>
            </a:r>
          </a:p>
        </p:txBody>
      </p:sp>
      <p:sp>
        <p:nvSpPr>
          <p:cNvPr id="56333" name="Text Box 13"/>
          <p:cNvSpPr txBox="1">
            <a:spLocks noChangeArrowheads="1"/>
          </p:cNvSpPr>
          <p:nvPr/>
        </p:nvSpPr>
        <p:spPr bwMode="auto">
          <a:xfrm>
            <a:off x="6268767" y="4948246"/>
            <a:ext cx="3633814" cy="966806"/>
          </a:xfrm>
          <a:prstGeom prst="rect">
            <a:avLst/>
          </a:prstGeom>
          <a:gradFill rotWithShape="0">
            <a:gsLst>
              <a:gs pos="0">
                <a:srgbClr val="99CCFF">
                  <a:gamma/>
                  <a:tint val="2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sz="1600" dirty="0"/>
              <a:t>Derived Class: Must </a:t>
            </a:r>
            <a:r>
              <a:rPr lang="en-GB" sz="1600" dirty="0"/>
              <a:t>implement all </a:t>
            </a:r>
            <a:endParaRPr lang="en-GB" sz="1600" dirty="0"/>
          </a:p>
          <a:p>
            <a:pPr algn="ctr"/>
            <a:r>
              <a:rPr lang="en-GB" sz="1600" dirty="0"/>
              <a:t>inherited operations</a:t>
            </a:r>
            <a:r>
              <a:rPr lang="en-GB" sz="1600" dirty="0"/>
              <a:t>. </a:t>
            </a:r>
            <a:br>
              <a:rPr lang="en-GB" sz="1600" dirty="0"/>
            </a:br>
            <a:r>
              <a:rPr lang="en-GB" sz="1600" dirty="0"/>
              <a:t>You can create instances </a:t>
            </a:r>
            <a:br>
              <a:rPr lang="en-GB" sz="1600" dirty="0"/>
            </a:br>
            <a:r>
              <a:rPr lang="en-GB" sz="1600" dirty="0"/>
              <a:t>of a concrete class.</a:t>
            </a:r>
          </a:p>
        </p:txBody>
      </p:sp>
    </p:spTree>
    <p:extLst>
      <p:ext uri="{BB962C8B-B14F-4D97-AF65-F5344CB8AC3E}">
        <p14:creationId xmlns:p14="http://schemas.microsoft.com/office/powerpoint/2010/main" val="6011532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hlinkClick r:id="rId3"/>
              </a:rPr>
              <a:t>http</a:t>
            </a:r>
            <a:r>
              <a:rPr lang="en-US" dirty="0">
                <a:hlinkClick r:id="rId3"/>
              </a:rPr>
              <a:t>://</a:t>
            </a:r>
            <a:r>
              <a:rPr lang="en-US" dirty="0" smtClean="0">
                <a:hlinkClick r:id="rId3"/>
              </a:rPr>
              <a:t>www.codeproject.com/Articles/330447/Understanding-Association-Aggregation-and-Composit</a:t>
            </a:r>
            <a:endParaRPr lang="en-US" dirty="0" smtClean="0"/>
          </a:p>
          <a:p>
            <a:r>
              <a:rPr lang="en-US" dirty="0"/>
              <a:t>For more information on interfaces, please visit the following link</a:t>
            </a:r>
          </a:p>
          <a:p>
            <a:pPr lvl="1"/>
            <a:r>
              <a:rPr lang="en-IN" dirty="0">
                <a:hlinkClick r:id="rId4"/>
              </a:rPr>
              <a:t>http://msdn.microsoft.com/en-us/library/ms173156.aspx</a:t>
            </a:r>
            <a:r>
              <a:rPr lang="en-IN" dirty="0"/>
              <a:t> </a:t>
            </a:r>
          </a:p>
          <a:p>
            <a:r>
              <a:rPr lang="en-US" dirty="0"/>
              <a:t>For more information on </a:t>
            </a:r>
            <a:r>
              <a:rPr lang="en-US" dirty="0" err="1"/>
              <a:t>polumorphism</a:t>
            </a:r>
            <a:r>
              <a:rPr lang="en-US" dirty="0"/>
              <a:t>, please visit the following link</a:t>
            </a:r>
            <a:endParaRPr lang="en-IN" dirty="0"/>
          </a:p>
          <a:p>
            <a:pPr lvl="1"/>
            <a:r>
              <a:rPr lang="en-IN" dirty="0">
                <a:hlinkClick r:id="rId5"/>
              </a:rPr>
              <a:t>http://msdn.microsoft.com/en-us/library/ms173152.aspx</a:t>
            </a:r>
            <a:r>
              <a:rPr lang="en-IN" dirty="0"/>
              <a:t> </a:t>
            </a:r>
          </a:p>
          <a:p>
            <a:r>
              <a:rPr lang="en-US" dirty="0"/>
              <a:t>For more information on abstract class, please visit the following link</a:t>
            </a:r>
            <a:endParaRPr lang="en-IN" dirty="0"/>
          </a:p>
          <a:p>
            <a:pPr lvl="1"/>
            <a:r>
              <a:rPr lang="en-IN" dirty="0">
                <a:hlinkClick r:id="rId6"/>
              </a:rPr>
              <a:t>http://msdn.microsoft.com/en-us/library/ms173150.aspx</a:t>
            </a:r>
            <a:r>
              <a:rPr lang="en-IN" dirty="0"/>
              <a:t> </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2218248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Requirement 1: The IS A </a:t>
            </a:r>
            <a:r>
              <a:rPr lang="en-US" dirty="0" smtClean="0"/>
              <a:t>relationship</a:t>
            </a:r>
            <a:endParaRPr lang="en-US" dirty="0"/>
          </a:p>
        </p:txBody>
      </p:sp>
      <p:sp>
        <p:nvSpPr>
          <p:cNvPr id="3" name="Content Placeholder 2"/>
          <p:cNvSpPr>
            <a:spLocks noGrp="1"/>
          </p:cNvSpPr>
          <p:nvPr>
            <p:ph idx="1"/>
          </p:nvPr>
        </p:nvSpPr>
        <p:spPr/>
        <p:txBody>
          <a:bodyPr/>
          <a:lstStyle/>
          <a:p>
            <a:r>
              <a:rPr lang="en-US" b="1" dirty="0"/>
              <a:t>Inheritance</a:t>
            </a:r>
            <a:r>
              <a:rPr lang="en-US" dirty="0"/>
              <a:t>: </a:t>
            </a:r>
            <a:endParaRPr lang="en-US" dirty="0" smtClean="0"/>
          </a:p>
          <a:p>
            <a:r>
              <a:rPr lang="en-US" dirty="0" smtClean="0">
                <a:solidFill>
                  <a:schemeClr val="tx1"/>
                </a:solidFill>
              </a:rPr>
              <a:t>If </a:t>
            </a:r>
            <a:r>
              <a:rPr lang="en-US" dirty="0">
                <a:solidFill>
                  <a:schemeClr val="tx1"/>
                </a:solidFill>
              </a:rPr>
              <a:t>you look at the first requirement (Manager is an employee of XYZ limited corporation), it’s a parent child relationship or inheritance relationship. </a:t>
            </a:r>
            <a:endParaRPr lang="en-US" dirty="0" smtClean="0">
              <a:solidFill>
                <a:schemeClr val="tx1"/>
              </a:solidFill>
            </a:endParaRPr>
          </a:p>
          <a:p>
            <a:r>
              <a:rPr lang="en-US" dirty="0" smtClean="0">
                <a:solidFill>
                  <a:schemeClr val="tx1"/>
                </a:solidFill>
              </a:rPr>
              <a:t>The </a:t>
            </a:r>
            <a:r>
              <a:rPr lang="en-US" dirty="0">
                <a:solidFill>
                  <a:schemeClr val="tx1"/>
                </a:solidFill>
              </a:rPr>
              <a:t>sentence above specifies that Manager is a type of employee, in other words we will have two classes: parent class </a:t>
            </a:r>
            <a:r>
              <a:rPr lang="en-US" dirty="0"/>
              <a:t>Employee</a:t>
            </a:r>
            <a:r>
              <a:rPr lang="en-US" dirty="0">
                <a:solidFill>
                  <a:schemeClr val="tx1"/>
                </a:solidFill>
              </a:rPr>
              <a:t>, and a child class </a:t>
            </a:r>
            <a:r>
              <a:rPr lang="en-US" dirty="0"/>
              <a:t>Manager</a:t>
            </a:r>
            <a:r>
              <a:rPr lang="en-US" dirty="0">
                <a:solidFill>
                  <a:schemeClr val="tx1"/>
                </a:solidFill>
              </a:rPr>
              <a:t> which will inherit from the </a:t>
            </a:r>
            <a:r>
              <a:rPr lang="en-US" dirty="0"/>
              <a:t>Employee</a:t>
            </a:r>
            <a:r>
              <a:rPr lang="en-US" dirty="0">
                <a:solidFill>
                  <a:schemeClr val="tx1"/>
                </a:solidFill>
              </a:rPr>
              <a:t> class.</a:t>
            </a:r>
          </a:p>
          <a:p>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4</a:t>
            </a:fld>
            <a:endParaRPr lang="en-US" dirty="0"/>
          </a:p>
        </p:txBody>
      </p:sp>
    </p:spTree>
    <p:extLst>
      <p:ext uri="{BB962C8B-B14F-4D97-AF65-F5344CB8AC3E}">
        <p14:creationId xmlns:p14="http://schemas.microsoft.com/office/powerpoint/2010/main" val="2447801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16049" cy="1325563"/>
          </a:xfrm>
        </p:spPr>
        <p:txBody>
          <a:bodyPr>
            <a:normAutofit/>
          </a:bodyPr>
          <a:lstStyle/>
          <a:p>
            <a:r>
              <a:rPr lang="en-US" dirty="0"/>
              <a:t>Requirement 2: The Using relationship: </a:t>
            </a:r>
            <a:r>
              <a:rPr lang="en-US" dirty="0" smtClean="0"/>
              <a:t>Association</a:t>
            </a:r>
            <a:endParaRPr lang="en-US" dirty="0"/>
          </a:p>
        </p:txBody>
      </p:sp>
      <p:sp>
        <p:nvSpPr>
          <p:cNvPr id="3" name="Content Placeholder 2"/>
          <p:cNvSpPr>
            <a:spLocks noGrp="1"/>
          </p:cNvSpPr>
          <p:nvPr>
            <p:ph idx="1"/>
          </p:nvPr>
        </p:nvSpPr>
        <p:spPr>
          <a:xfrm>
            <a:off x="897924" y="1556950"/>
            <a:ext cx="9284740" cy="4462849"/>
          </a:xfrm>
        </p:spPr>
        <p:txBody>
          <a:bodyPr>
            <a:normAutofit/>
          </a:bodyPr>
          <a:lstStyle/>
          <a:p>
            <a:r>
              <a:rPr lang="en-US" sz="2200" dirty="0"/>
              <a:t>Requirement 2 is an interesting requirement (Manager uses a swipe card to enter XYZ premises). In this requirement, the manager object and the swipe card object use each other but they have their own object life time. In other words, they can exist without each other. The most important point in this relationship is that there is no single owner</a:t>
            </a:r>
            <a:r>
              <a:rPr lang="en-US" sz="2200" dirty="0" smtClean="0"/>
              <a:t>.</a:t>
            </a:r>
          </a:p>
          <a:p>
            <a:endParaRPr lang="en-US" sz="2200"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5</a:t>
            </a:fld>
            <a:endParaRPr lang="en-US" dirty="0"/>
          </a:p>
        </p:txBody>
      </p:sp>
      <p:pic>
        <p:nvPicPr>
          <p:cNvPr id="5" name="Picture 4"/>
          <p:cNvPicPr>
            <a:picLocks noChangeAspect="1"/>
          </p:cNvPicPr>
          <p:nvPr/>
        </p:nvPicPr>
        <p:blipFill>
          <a:blip r:embed="rId3"/>
          <a:stretch>
            <a:fillRect/>
          </a:stretch>
        </p:blipFill>
        <p:spPr>
          <a:xfrm>
            <a:off x="2819400" y="3019425"/>
            <a:ext cx="6096000" cy="3028524"/>
          </a:xfrm>
          <a:prstGeom prst="rect">
            <a:avLst/>
          </a:prstGeom>
        </p:spPr>
      </p:pic>
    </p:spTree>
    <p:extLst>
      <p:ext uri="{BB962C8B-B14F-4D97-AF65-F5344CB8AC3E}">
        <p14:creationId xmlns:p14="http://schemas.microsoft.com/office/powerpoint/2010/main" val="516564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Requirement 3: The Using relationship with Parent: </a:t>
            </a:r>
            <a:r>
              <a:rPr lang="en-US" dirty="0" smtClean="0"/>
              <a:t>Aggregation</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6</a:t>
            </a:fld>
            <a:endParaRPr lang="en-US" dirty="0"/>
          </a:p>
        </p:txBody>
      </p:sp>
      <p:sp>
        <p:nvSpPr>
          <p:cNvPr id="7" name="Content Placeholder 6"/>
          <p:cNvSpPr>
            <a:spLocks noGrp="1"/>
          </p:cNvSpPr>
          <p:nvPr>
            <p:ph idx="1"/>
          </p:nvPr>
        </p:nvSpPr>
        <p:spPr/>
        <p:txBody>
          <a:bodyPr/>
          <a:lstStyle/>
          <a:p>
            <a:pPr marL="285750" indent="-285750" eaLnBrk="0" fontAlgn="base" hangingPunct="0">
              <a:lnSpc>
                <a:spcPct val="100000"/>
              </a:lnSpc>
              <a:spcBef>
                <a:spcPct val="0"/>
              </a:spcBef>
              <a:spcAft>
                <a:spcPct val="0"/>
              </a:spcAft>
            </a:pPr>
            <a:r>
              <a:rPr lang="en-US" dirty="0"/>
              <a:t>The third requirement from our list (Manager has workers who work under him) denotes the same type of relationship like association but with a difference that one of them is an owner. So as per the requirement, </a:t>
            </a:r>
            <a:r>
              <a:rPr lang="en-US" dirty="0" smtClean="0"/>
              <a:t>the Manager</a:t>
            </a:r>
            <a:r>
              <a:rPr lang="en-US" dirty="0"/>
              <a:t> object will own Worker objects</a:t>
            </a:r>
            <a:r>
              <a:rPr lang="en-US" dirty="0" smtClean="0"/>
              <a:t>.</a:t>
            </a:r>
          </a:p>
          <a:p>
            <a:pPr marL="285750" indent="-285750" eaLnBrk="0" fontAlgn="base" hangingPunct="0">
              <a:lnSpc>
                <a:spcPct val="100000"/>
              </a:lnSpc>
              <a:spcBef>
                <a:spcPct val="0"/>
              </a:spcBef>
              <a:spcAft>
                <a:spcPct val="0"/>
              </a:spcAft>
            </a:pPr>
            <a:endParaRPr lang="en-US" dirty="0" smtClean="0"/>
          </a:p>
          <a:p>
            <a:pPr marL="0" indent="0" eaLnBrk="0" fontAlgn="base" hangingPunct="0">
              <a:lnSpc>
                <a:spcPct val="100000"/>
              </a:lnSpc>
              <a:spcBef>
                <a:spcPct val="0"/>
              </a:spcBef>
              <a:spcAft>
                <a:spcPct val="0"/>
              </a:spcAft>
              <a:buNone/>
            </a:pPr>
            <a:endParaRPr lang="en-US" dirty="0"/>
          </a:p>
        </p:txBody>
      </p:sp>
      <p:pic>
        <p:nvPicPr>
          <p:cNvPr id="8" name="Picture 7"/>
          <p:cNvPicPr>
            <a:picLocks noChangeAspect="1"/>
          </p:cNvPicPr>
          <p:nvPr/>
        </p:nvPicPr>
        <p:blipFill>
          <a:blip r:embed="rId3"/>
          <a:stretch>
            <a:fillRect/>
          </a:stretch>
        </p:blipFill>
        <p:spPr>
          <a:xfrm>
            <a:off x="2485292" y="3568700"/>
            <a:ext cx="7221415" cy="2743200"/>
          </a:xfrm>
          <a:prstGeom prst="rect">
            <a:avLst/>
          </a:prstGeom>
        </p:spPr>
      </p:pic>
    </p:spTree>
    <p:extLst>
      <p:ext uri="{BB962C8B-B14F-4D97-AF65-F5344CB8AC3E}">
        <p14:creationId xmlns:p14="http://schemas.microsoft.com/office/powerpoint/2010/main" val="570154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58384" cy="1325563"/>
          </a:xfrm>
        </p:spPr>
        <p:txBody>
          <a:bodyPr>
            <a:normAutofit/>
          </a:bodyPr>
          <a:lstStyle/>
          <a:p>
            <a:r>
              <a:rPr lang="en-US" dirty="0"/>
              <a:t>Requirements 4 and 5: The Death relationship: </a:t>
            </a:r>
            <a:r>
              <a:rPr lang="en-US" dirty="0" smtClean="0"/>
              <a:t>Composition</a:t>
            </a:r>
            <a:endParaRPr lang="en-US" dirty="0"/>
          </a:p>
        </p:txBody>
      </p:sp>
      <p:sp>
        <p:nvSpPr>
          <p:cNvPr id="3" name="Content Placeholder 2"/>
          <p:cNvSpPr>
            <a:spLocks noGrp="1"/>
          </p:cNvSpPr>
          <p:nvPr>
            <p:ph sz="half" idx="1"/>
          </p:nvPr>
        </p:nvSpPr>
        <p:spPr>
          <a:xfrm>
            <a:off x="838200" y="1614616"/>
            <a:ext cx="5029200" cy="4511548"/>
          </a:xfrm>
        </p:spPr>
        <p:txBody>
          <a:bodyPr>
            <a:normAutofit fontScale="77500" lnSpcReduction="20000"/>
          </a:bodyPr>
          <a:lstStyle/>
          <a:p>
            <a:r>
              <a:rPr lang="en-US" dirty="0"/>
              <a:t>The last two requirements are actually logically one. If you read closely, the requirements are as follows:</a:t>
            </a:r>
          </a:p>
          <a:p>
            <a:pPr lvl="1"/>
            <a:r>
              <a:rPr lang="en-US" dirty="0"/>
              <a:t>Manager has the responsibility of ensuring that the project is successful.</a:t>
            </a:r>
          </a:p>
          <a:p>
            <a:pPr lvl="1"/>
            <a:r>
              <a:rPr lang="en-US" dirty="0"/>
              <a:t>Manager's salary will be judged based on project success.</a:t>
            </a:r>
          </a:p>
          <a:p>
            <a:r>
              <a:rPr lang="en-US" dirty="0"/>
              <a:t>Below is the conclusion from analyzing the above requirements:</a:t>
            </a:r>
          </a:p>
          <a:p>
            <a:pPr lvl="1"/>
            <a:r>
              <a:rPr lang="en-US" dirty="0"/>
              <a:t>Manager and the project objects are dependent on each other.</a:t>
            </a:r>
          </a:p>
          <a:p>
            <a:pPr lvl="1"/>
            <a:r>
              <a:rPr lang="en-US" dirty="0"/>
              <a:t>The lifetimes of both the objects are the same. In other words, the project will not be successful if the manager is not good, and the manager will not get good increments if the project has issues.</a:t>
            </a:r>
          </a:p>
          <a:p>
            <a:endParaRPr lang="en-US" dirty="0"/>
          </a:p>
        </p:txBody>
      </p:sp>
      <p:sp>
        <p:nvSpPr>
          <p:cNvPr id="4" name="Slide Number Placeholder 3"/>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7</a:t>
            </a:fld>
            <a:endParaRPr lang="en-US" dirty="0"/>
          </a:p>
        </p:txBody>
      </p:sp>
      <p:pic>
        <p:nvPicPr>
          <p:cNvPr id="7" name="Content Placeholder 6"/>
          <p:cNvPicPr>
            <a:picLocks noGrp="1" noChangeAspect="1"/>
          </p:cNvPicPr>
          <p:nvPr>
            <p:ph sz="half" idx="2"/>
          </p:nvPr>
        </p:nvPicPr>
        <p:blipFill>
          <a:blip r:embed="rId3"/>
          <a:stretch>
            <a:fillRect/>
          </a:stretch>
        </p:blipFill>
        <p:spPr>
          <a:xfrm>
            <a:off x="6172199" y="2364259"/>
            <a:ext cx="5282579" cy="2426447"/>
          </a:xfrm>
          <a:prstGeom prst="rect">
            <a:avLst/>
          </a:prstGeom>
        </p:spPr>
      </p:pic>
    </p:spTree>
    <p:extLst>
      <p:ext uri="{BB962C8B-B14F-4D97-AF65-F5344CB8AC3E}">
        <p14:creationId xmlns:p14="http://schemas.microsoft.com/office/powerpoint/2010/main" val="1352318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Putting Things Together</a:t>
            </a:r>
            <a:endParaRPr lang="en-US" dirty="0"/>
          </a:p>
        </p:txBody>
      </p:sp>
      <p:pic>
        <p:nvPicPr>
          <p:cNvPr id="8" name="Content Placeholder 7"/>
          <p:cNvPicPr>
            <a:picLocks noGrp="1" noChangeAspect="1"/>
          </p:cNvPicPr>
          <p:nvPr>
            <p:ph idx="1"/>
          </p:nvPr>
        </p:nvPicPr>
        <p:blipFill>
          <a:blip r:embed="rId2"/>
          <a:stretch>
            <a:fillRect/>
          </a:stretch>
        </p:blipFill>
        <p:spPr>
          <a:xfrm>
            <a:off x="1806751" y="1524000"/>
            <a:ext cx="8217017" cy="4114800"/>
          </a:xfrm>
          <a:prstGeom prst="rect">
            <a:avLst/>
          </a:prstGeom>
        </p:spPr>
      </p:pic>
      <p:sp>
        <p:nvSpPr>
          <p:cNvPr id="5" name="Slide Number Placeholder 4"/>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8</a:t>
            </a:fld>
            <a:endParaRPr lang="en-US" dirty="0"/>
          </a:p>
        </p:txBody>
      </p:sp>
    </p:spTree>
    <p:extLst>
      <p:ext uri="{BB962C8B-B14F-4D97-AF65-F5344CB8AC3E}">
        <p14:creationId xmlns:p14="http://schemas.microsoft.com/office/powerpoint/2010/main" val="203325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i="1" dirty="0" smtClean="0">
                <a:solidFill>
                  <a:srgbClr val="666699"/>
                </a:solidFill>
              </a:rPr>
              <a:t>Inheritance</a:t>
            </a:r>
            <a:r>
              <a:rPr lang="en-US" dirty="0" smtClean="0"/>
              <a:t> is the ability to derive new classes from existing ones. A derived class ("subclass") inherits the instance variables and methods of the base class (“parent class"), and may add new instance variables and methods. </a:t>
            </a:r>
          </a:p>
          <a:p>
            <a:endParaRPr lang="en-US" dirty="0" smtClean="0"/>
          </a:p>
          <a:p>
            <a:r>
              <a:rPr lang="en-US" dirty="0" smtClean="0"/>
              <a:t>Inheritance defines a hierarchical relationship among classes wherein one class shares the attributes and methods defined in one or more classes. </a:t>
            </a:r>
          </a:p>
          <a:p>
            <a:endParaRPr lang="en-US" dirty="0" smtClean="0"/>
          </a:p>
          <a:p>
            <a:r>
              <a:rPr lang="en-US" dirty="0" smtClean="0"/>
              <a:t>Inheritance is a relationship among classes in which one class shares the structure and behavior of another. A subclass inherits from a base class.</a:t>
            </a:r>
          </a:p>
          <a:p>
            <a:endParaRPr lang="en-IN" dirty="0"/>
          </a:p>
        </p:txBody>
      </p:sp>
      <p:sp>
        <p:nvSpPr>
          <p:cNvPr id="3" name="Title 2"/>
          <p:cNvSpPr>
            <a:spLocks noGrp="1"/>
          </p:cNvSpPr>
          <p:nvPr>
            <p:ph type="title"/>
          </p:nvPr>
        </p:nvSpPr>
        <p:spPr/>
        <p:txBody>
          <a:bodyPr/>
          <a:lstStyle/>
          <a:p>
            <a:r>
              <a:rPr lang="en-US" dirty="0" smtClean="0"/>
              <a:t>Inheritance in C#: Details</a:t>
            </a:r>
            <a:endParaRPr lang="en-IN" dirty="0"/>
          </a:p>
        </p:txBody>
      </p:sp>
    </p:spTree>
    <p:extLst>
      <p:ext uri="{BB962C8B-B14F-4D97-AF65-F5344CB8AC3E}">
        <p14:creationId xmlns:p14="http://schemas.microsoft.com/office/powerpoint/2010/main" val="1712422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1998</Words>
  <Application>Microsoft Office PowerPoint</Application>
  <PresentationFormat>Widescreen</PresentationFormat>
  <Paragraphs>350</Paragraphs>
  <Slides>32</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Times New Roman</vt:lpstr>
      <vt:lpstr>Trebuchet MS</vt:lpstr>
      <vt:lpstr>Wingdings</vt:lpstr>
      <vt:lpstr>Office Theme</vt:lpstr>
      <vt:lpstr>INTRODUCTION TO OBJECT ORIENTED PROGRAMMING IN C#-Part3</vt:lpstr>
      <vt:lpstr>Objective</vt:lpstr>
      <vt:lpstr>Different Types of Relationship</vt:lpstr>
      <vt:lpstr>Requirement 1: The IS A relationship</vt:lpstr>
      <vt:lpstr>Requirement 2: The Using relationship: Association</vt:lpstr>
      <vt:lpstr>Requirement 3: The Using relationship with Parent: Aggregation</vt:lpstr>
      <vt:lpstr>Requirements 4 and 5: The Death relationship: Composition</vt:lpstr>
      <vt:lpstr>Putting Things Together</vt:lpstr>
      <vt:lpstr>Inheritance in C#: Details</vt:lpstr>
      <vt:lpstr>Relationships of Inheritance</vt:lpstr>
      <vt:lpstr>Class Hierarchies</vt:lpstr>
      <vt:lpstr>Single and Multiple Inheritance</vt:lpstr>
      <vt:lpstr>Example</vt:lpstr>
      <vt:lpstr>Class Diagram</vt:lpstr>
      <vt:lpstr>Employee class code</vt:lpstr>
      <vt:lpstr>Derived class code</vt:lpstr>
      <vt:lpstr>Parent/Child Conversions</vt:lpstr>
      <vt:lpstr>Up-casting and Down-casting</vt:lpstr>
      <vt:lpstr>What is Abstract class and method?</vt:lpstr>
      <vt:lpstr>Declaring Abstract Class, Method and Property</vt:lpstr>
      <vt:lpstr>Example: Abstract Class</vt:lpstr>
      <vt:lpstr>Example: Abstract Class</vt:lpstr>
      <vt:lpstr>Example: Abstract Class</vt:lpstr>
      <vt:lpstr>Important Points to Remember About Abstract</vt:lpstr>
      <vt:lpstr>Interface</vt:lpstr>
      <vt:lpstr>Example: Interface</vt:lpstr>
      <vt:lpstr>Interface Rules </vt:lpstr>
      <vt:lpstr>Implementing Multiple Interfaces in a class</vt:lpstr>
      <vt:lpstr>Implementing Interface Members Implicitly</vt:lpstr>
      <vt:lpstr>Calling interface methods</vt:lpstr>
      <vt:lpstr>Interface in an Hierarchy</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OBJECT ORIENTED PROGRAMMING IN C#-Part3</dc:title>
  <dc:creator>Joydip Mondal</dc:creator>
  <cp:lastModifiedBy>Joydip Mondal</cp:lastModifiedBy>
  <cp:revision>14</cp:revision>
  <dcterms:created xsi:type="dcterms:W3CDTF">2016-01-14T11:16:01Z</dcterms:created>
  <dcterms:modified xsi:type="dcterms:W3CDTF">2016-01-14T11:20:25Z</dcterms:modified>
</cp:coreProperties>
</file>